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608" r:id="rId5"/>
  </p:sldMasterIdLst>
  <p:notesMasterIdLst>
    <p:notesMasterId r:id="rId61"/>
  </p:notesMasterIdLst>
  <p:handoutMasterIdLst>
    <p:handoutMasterId r:id="rId62"/>
  </p:handoutMasterIdLst>
  <p:sldIdLst>
    <p:sldId id="358" r:id="rId6"/>
    <p:sldId id="503" r:id="rId7"/>
    <p:sldId id="428" r:id="rId8"/>
    <p:sldId id="581" r:id="rId9"/>
    <p:sldId id="538" r:id="rId10"/>
    <p:sldId id="506" r:id="rId11"/>
    <p:sldId id="539" r:id="rId12"/>
    <p:sldId id="540" r:id="rId13"/>
    <p:sldId id="604" r:id="rId14"/>
    <p:sldId id="605" r:id="rId15"/>
    <p:sldId id="586" r:id="rId16"/>
    <p:sldId id="576" r:id="rId17"/>
    <p:sldId id="577" r:id="rId18"/>
    <p:sldId id="578" r:id="rId19"/>
    <p:sldId id="579" r:id="rId20"/>
    <p:sldId id="580" r:id="rId21"/>
    <p:sldId id="621" r:id="rId22"/>
    <p:sldId id="509" r:id="rId23"/>
    <p:sldId id="420" r:id="rId24"/>
    <p:sldId id="513" r:id="rId25"/>
    <p:sldId id="514" r:id="rId26"/>
    <p:sldId id="614" r:id="rId27"/>
    <p:sldId id="615" r:id="rId28"/>
    <p:sldId id="616" r:id="rId29"/>
    <p:sldId id="515" r:id="rId30"/>
    <p:sldId id="501" r:id="rId31"/>
    <p:sldId id="516" r:id="rId32"/>
    <p:sldId id="558" r:id="rId33"/>
    <p:sldId id="559" r:id="rId34"/>
    <p:sldId id="560" r:id="rId35"/>
    <p:sldId id="561" r:id="rId36"/>
    <p:sldId id="606" r:id="rId37"/>
    <p:sldId id="607" r:id="rId38"/>
    <p:sldId id="608" r:id="rId39"/>
    <p:sldId id="609" r:id="rId40"/>
    <p:sldId id="610" r:id="rId41"/>
    <p:sldId id="611" r:id="rId42"/>
    <p:sldId id="517" r:id="rId43"/>
    <p:sldId id="518" r:id="rId44"/>
    <p:sldId id="519" r:id="rId45"/>
    <p:sldId id="520" r:id="rId46"/>
    <p:sldId id="521" r:id="rId47"/>
    <p:sldId id="523" r:id="rId48"/>
    <p:sldId id="525" r:id="rId49"/>
    <p:sldId id="617" r:id="rId50"/>
    <p:sldId id="618" r:id="rId51"/>
    <p:sldId id="622" r:id="rId52"/>
    <p:sldId id="600" r:id="rId53"/>
    <p:sldId id="601" r:id="rId54"/>
    <p:sldId id="619" r:id="rId55"/>
    <p:sldId id="532" r:id="rId56"/>
    <p:sldId id="416" r:id="rId57"/>
    <p:sldId id="470" r:id="rId58"/>
    <p:sldId id="536" r:id="rId59"/>
    <p:sldId id="535" r:id="rId60"/>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128"/>
        <a:cs typeface="+mn-cs"/>
      </a:defRPr>
    </a:lvl1pPr>
    <a:lvl2pPr marL="457200" algn="l" rtl="0" fontAlgn="base">
      <a:spcBef>
        <a:spcPct val="0"/>
      </a:spcBef>
      <a:spcAft>
        <a:spcPct val="0"/>
      </a:spcAft>
      <a:defRPr sz="2000" kern="1200">
        <a:solidFill>
          <a:schemeClr val="tx1"/>
        </a:solidFill>
        <a:latin typeface="Arial" charset="0"/>
        <a:ea typeface="ＭＳ Ｐゴシック" charset="-128"/>
        <a:cs typeface="+mn-cs"/>
      </a:defRPr>
    </a:lvl2pPr>
    <a:lvl3pPr marL="914400" algn="l" rtl="0" fontAlgn="base">
      <a:spcBef>
        <a:spcPct val="0"/>
      </a:spcBef>
      <a:spcAft>
        <a:spcPct val="0"/>
      </a:spcAft>
      <a:defRPr sz="2000" kern="1200">
        <a:solidFill>
          <a:schemeClr val="tx1"/>
        </a:solidFill>
        <a:latin typeface="Arial" charset="0"/>
        <a:ea typeface="ＭＳ Ｐゴシック" charset="-128"/>
        <a:cs typeface="+mn-cs"/>
      </a:defRPr>
    </a:lvl3pPr>
    <a:lvl4pPr marL="1371600" algn="l" rtl="0" fontAlgn="base">
      <a:spcBef>
        <a:spcPct val="0"/>
      </a:spcBef>
      <a:spcAft>
        <a:spcPct val="0"/>
      </a:spcAft>
      <a:defRPr sz="2000" kern="1200">
        <a:solidFill>
          <a:schemeClr val="tx1"/>
        </a:solidFill>
        <a:latin typeface="Arial" charset="0"/>
        <a:ea typeface="ＭＳ Ｐゴシック" charset="-128"/>
        <a:cs typeface="+mn-cs"/>
      </a:defRPr>
    </a:lvl4pPr>
    <a:lvl5pPr marL="1828800" algn="l" rtl="0" fontAlgn="base">
      <a:spcBef>
        <a:spcPct val="0"/>
      </a:spcBef>
      <a:spcAft>
        <a:spcPct val="0"/>
      </a:spcAft>
      <a:defRPr sz="2000" kern="1200">
        <a:solidFill>
          <a:schemeClr val="tx1"/>
        </a:solidFill>
        <a:latin typeface="Arial" charset="0"/>
        <a:ea typeface="ＭＳ Ｐゴシック" charset="-128"/>
        <a:cs typeface="+mn-cs"/>
      </a:defRPr>
    </a:lvl5pPr>
    <a:lvl6pPr marL="2286000" algn="l" defTabSz="914400" rtl="0" eaLnBrk="1" latinLnBrk="0" hangingPunct="1">
      <a:defRPr sz="2000" kern="1200">
        <a:solidFill>
          <a:schemeClr val="tx1"/>
        </a:solidFill>
        <a:latin typeface="Arial" charset="0"/>
        <a:ea typeface="ＭＳ Ｐゴシック" charset="-128"/>
        <a:cs typeface="+mn-cs"/>
      </a:defRPr>
    </a:lvl6pPr>
    <a:lvl7pPr marL="2743200" algn="l" defTabSz="914400" rtl="0" eaLnBrk="1" latinLnBrk="0" hangingPunct="1">
      <a:defRPr sz="2000" kern="1200">
        <a:solidFill>
          <a:schemeClr val="tx1"/>
        </a:solidFill>
        <a:latin typeface="Arial" charset="0"/>
        <a:ea typeface="ＭＳ Ｐゴシック" charset="-128"/>
        <a:cs typeface="+mn-cs"/>
      </a:defRPr>
    </a:lvl7pPr>
    <a:lvl8pPr marL="3200400" algn="l" defTabSz="914400" rtl="0" eaLnBrk="1" latinLnBrk="0" hangingPunct="1">
      <a:defRPr sz="2000" kern="1200">
        <a:solidFill>
          <a:schemeClr val="tx1"/>
        </a:solidFill>
        <a:latin typeface="Arial" charset="0"/>
        <a:ea typeface="ＭＳ Ｐゴシック" charset="-128"/>
        <a:cs typeface="+mn-cs"/>
      </a:defRPr>
    </a:lvl8pPr>
    <a:lvl9pPr marL="3657600" algn="l" defTabSz="914400" rtl="0" eaLnBrk="1" latinLnBrk="0" hangingPunct="1">
      <a:defRPr sz="2000"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reyer, Katelyn" initials="KR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835E01"/>
    <a:srgbClr val="FF3300"/>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4" autoAdjust="0"/>
    <p:restoredTop sz="94663" autoAdjust="0"/>
  </p:normalViewPr>
  <p:slideViewPr>
    <p:cSldViewPr>
      <p:cViewPr>
        <p:scale>
          <a:sx n="75" d="100"/>
          <a:sy n="75" d="100"/>
        </p:scale>
        <p:origin x="-1998"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9" d="100"/>
          <a:sy n="69" d="100"/>
        </p:scale>
        <p:origin x="-90" y="-12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570" tIns="46285" rIns="92570" bIns="46285" numCol="1" anchor="t" anchorCtr="0" compatLnSpc="1">
            <a:prstTxWarp prst="textNoShape">
              <a:avLst/>
            </a:prstTxWarp>
          </a:bodyPr>
          <a:lstStyle>
            <a:lvl1pPr defTabSz="925513">
              <a:defRPr sz="1200">
                <a:latin typeface="Tahoma" pitchFamily="34" charset="0"/>
                <a:ea typeface="+mn-ea"/>
              </a:defRPr>
            </a:lvl1pPr>
          </a:lstStyle>
          <a:p>
            <a:pPr>
              <a:defRPr/>
            </a:pPr>
            <a:endParaRPr lang="en-US" dirty="0"/>
          </a:p>
        </p:txBody>
      </p:sp>
      <p:sp>
        <p:nvSpPr>
          <p:cNvPr id="63491" name="Rectangle 3"/>
          <p:cNvSpPr>
            <a:spLocks noGrp="1" noChangeArrowheads="1"/>
          </p:cNvSpPr>
          <p:nvPr>
            <p:ph type="dt" sz="quarter" idx="1"/>
          </p:nvPr>
        </p:nvSpPr>
        <p:spPr bwMode="auto">
          <a:xfrm>
            <a:off x="3968751" y="0"/>
            <a:ext cx="3041650" cy="465138"/>
          </a:xfrm>
          <a:prstGeom prst="rect">
            <a:avLst/>
          </a:prstGeom>
          <a:noFill/>
          <a:ln w="9525">
            <a:noFill/>
            <a:miter lim="800000"/>
            <a:headEnd/>
            <a:tailEnd/>
          </a:ln>
          <a:effectLst/>
        </p:spPr>
        <p:txBody>
          <a:bodyPr vert="horz" wrap="square" lIns="92570" tIns="46285" rIns="92570" bIns="46285" numCol="1" anchor="t" anchorCtr="0" compatLnSpc="1">
            <a:prstTxWarp prst="textNoShape">
              <a:avLst/>
            </a:prstTxWarp>
          </a:bodyPr>
          <a:lstStyle>
            <a:lvl1pPr algn="r" defTabSz="925513">
              <a:defRPr sz="1200">
                <a:latin typeface="Tahoma" pitchFamily="34" charset="0"/>
                <a:ea typeface="+mn-ea"/>
              </a:defRPr>
            </a:lvl1pPr>
          </a:lstStyle>
          <a:p>
            <a:pPr>
              <a:defRPr/>
            </a:pPr>
            <a:endParaRPr lang="en-US" dirty="0"/>
          </a:p>
        </p:txBody>
      </p:sp>
      <p:sp>
        <p:nvSpPr>
          <p:cNvPr id="63492" name="Rectangle 4"/>
          <p:cNvSpPr>
            <a:spLocks noGrp="1" noChangeArrowheads="1"/>
          </p:cNvSpPr>
          <p:nvPr>
            <p:ph type="ftr" sz="quarter" idx="2"/>
          </p:nvPr>
        </p:nvSpPr>
        <p:spPr bwMode="auto">
          <a:xfrm>
            <a:off x="0" y="8831265"/>
            <a:ext cx="3041650" cy="465137"/>
          </a:xfrm>
          <a:prstGeom prst="rect">
            <a:avLst/>
          </a:prstGeom>
          <a:noFill/>
          <a:ln w="9525">
            <a:noFill/>
            <a:miter lim="800000"/>
            <a:headEnd/>
            <a:tailEnd/>
          </a:ln>
          <a:effectLst/>
        </p:spPr>
        <p:txBody>
          <a:bodyPr vert="horz" wrap="square" lIns="92570" tIns="46285" rIns="92570" bIns="46285" numCol="1" anchor="b" anchorCtr="0" compatLnSpc="1">
            <a:prstTxWarp prst="textNoShape">
              <a:avLst/>
            </a:prstTxWarp>
          </a:bodyPr>
          <a:lstStyle>
            <a:lvl1pPr defTabSz="925513">
              <a:defRPr sz="1200">
                <a:latin typeface="Tahoma" pitchFamily="34" charset="0"/>
                <a:ea typeface="+mn-ea"/>
              </a:defRPr>
            </a:lvl1pPr>
          </a:lstStyle>
          <a:p>
            <a:pPr>
              <a:defRPr/>
            </a:pPr>
            <a:endParaRPr lang="en-US" dirty="0"/>
          </a:p>
        </p:txBody>
      </p:sp>
      <p:sp>
        <p:nvSpPr>
          <p:cNvPr id="63493" name="Rectangle 5"/>
          <p:cNvSpPr>
            <a:spLocks noGrp="1" noChangeArrowheads="1"/>
          </p:cNvSpPr>
          <p:nvPr>
            <p:ph type="sldNum" sz="quarter" idx="3"/>
          </p:nvPr>
        </p:nvSpPr>
        <p:spPr bwMode="auto">
          <a:xfrm>
            <a:off x="3968751" y="8831265"/>
            <a:ext cx="3041650" cy="465137"/>
          </a:xfrm>
          <a:prstGeom prst="rect">
            <a:avLst/>
          </a:prstGeom>
          <a:noFill/>
          <a:ln w="9525">
            <a:noFill/>
            <a:miter lim="800000"/>
            <a:headEnd/>
            <a:tailEnd/>
          </a:ln>
          <a:effectLst/>
        </p:spPr>
        <p:txBody>
          <a:bodyPr vert="horz" wrap="square" lIns="92570" tIns="46285" rIns="92570" bIns="46285" numCol="1" anchor="b" anchorCtr="0" compatLnSpc="1">
            <a:prstTxWarp prst="textNoShape">
              <a:avLst/>
            </a:prstTxWarp>
          </a:bodyPr>
          <a:lstStyle>
            <a:lvl1pPr algn="r" defTabSz="925513">
              <a:defRPr sz="1200">
                <a:latin typeface="Tahoma" pitchFamily="34" charset="0"/>
              </a:defRPr>
            </a:lvl1pPr>
          </a:lstStyle>
          <a:p>
            <a:pPr>
              <a:defRPr/>
            </a:pPr>
            <a:fld id="{947C3BCB-B298-4D12-82C1-725E2C4CD87C}" type="slidenum">
              <a:rPr lang="en-US"/>
              <a:pPr>
                <a:defRPr/>
              </a:pPr>
              <a:t>‹#›</a:t>
            </a:fld>
            <a:endParaRPr lang="en-US" dirty="0"/>
          </a:p>
        </p:txBody>
      </p:sp>
    </p:spTree>
    <p:extLst>
      <p:ext uri="{BB962C8B-B14F-4D97-AF65-F5344CB8AC3E}">
        <p14:creationId xmlns:p14="http://schemas.microsoft.com/office/powerpoint/2010/main" val="957050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570" tIns="46285" rIns="92570" bIns="46285" numCol="1" anchor="t" anchorCtr="0" compatLnSpc="1">
            <a:prstTxWarp prst="textNoShape">
              <a:avLst/>
            </a:prstTxWarp>
          </a:bodyPr>
          <a:lstStyle>
            <a:lvl1pPr defTabSz="925513">
              <a:defRPr sz="1200">
                <a:latin typeface="Tahoma" pitchFamily="34" charset="0"/>
                <a:ea typeface="+mn-ea"/>
              </a:defRPr>
            </a:lvl1pPr>
          </a:lstStyle>
          <a:p>
            <a:pPr>
              <a:defRPr/>
            </a:pPr>
            <a:endParaRPr lang="en-US" dirty="0"/>
          </a:p>
        </p:txBody>
      </p:sp>
      <p:sp>
        <p:nvSpPr>
          <p:cNvPr id="56323" name="Rectangle 3"/>
          <p:cNvSpPr>
            <a:spLocks noGrp="1" noChangeArrowheads="1"/>
          </p:cNvSpPr>
          <p:nvPr>
            <p:ph type="dt" idx="1"/>
          </p:nvPr>
        </p:nvSpPr>
        <p:spPr bwMode="auto">
          <a:xfrm>
            <a:off x="3968751" y="0"/>
            <a:ext cx="3041650" cy="465138"/>
          </a:xfrm>
          <a:prstGeom prst="rect">
            <a:avLst/>
          </a:prstGeom>
          <a:noFill/>
          <a:ln w="9525">
            <a:noFill/>
            <a:miter lim="800000"/>
            <a:headEnd/>
            <a:tailEnd/>
          </a:ln>
          <a:effectLst/>
        </p:spPr>
        <p:txBody>
          <a:bodyPr vert="horz" wrap="square" lIns="92570" tIns="46285" rIns="92570" bIns="46285" numCol="1" anchor="t" anchorCtr="0" compatLnSpc="1">
            <a:prstTxWarp prst="textNoShape">
              <a:avLst/>
            </a:prstTxWarp>
          </a:bodyPr>
          <a:lstStyle>
            <a:lvl1pPr algn="r" defTabSz="925513">
              <a:defRPr sz="1200">
                <a:latin typeface="Tahoma" pitchFamily="34" charset="0"/>
                <a:ea typeface="+mn-ea"/>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p:cNvSpPr>
            <a:spLocks noGrp="1" noChangeArrowheads="1"/>
          </p:cNvSpPr>
          <p:nvPr>
            <p:ph type="body" sz="quarter" idx="3"/>
          </p:nvPr>
        </p:nvSpPr>
        <p:spPr bwMode="auto">
          <a:xfrm>
            <a:off x="936626" y="4416427"/>
            <a:ext cx="5137150" cy="4183063"/>
          </a:xfrm>
          <a:prstGeom prst="rect">
            <a:avLst/>
          </a:prstGeom>
          <a:noFill/>
          <a:ln w="9525">
            <a:noFill/>
            <a:miter lim="800000"/>
            <a:headEnd/>
            <a:tailEnd/>
          </a:ln>
          <a:effectLst/>
        </p:spPr>
        <p:txBody>
          <a:bodyPr vert="horz" wrap="square" lIns="92570" tIns="46285" rIns="92570" bIns="462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8831265"/>
            <a:ext cx="3041650" cy="465137"/>
          </a:xfrm>
          <a:prstGeom prst="rect">
            <a:avLst/>
          </a:prstGeom>
          <a:noFill/>
          <a:ln w="9525">
            <a:noFill/>
            <a:miter lim="800000"/>
            <a:headEnd/>
            <a:tailEnd/>
          </a:ln>
          <a:effectLst/>
        </p:spPr>
        <p:txBody>
          <a:bodyPr vert="horz" wrap="square" lIns="92570" tIns="46285" rIns="92570" bIns="46285" numCol="1" anchor="b" anchorCtr="0" compatLnSpc="1">
            <a:prstTxWarp prst="textNoShape">
              <a:avLst/>
            </a:prstTxWarp>
          </a:bodyPr>
          <a:lstStyle>
            <a:lvl1pPr defTabSz="925513">
              <a:defRPr sz="1200">
                <a:latin typeface="Tahoma" pitchFamily="34" charset="0"/>
                <a:ea typeface="+mn-ea"/>
              </a:defRPr>
            </a:lvl1pPr>
          </a:lstStyle>
          <a:p>
            <a:pPr>
              <a:defRPr/>
            </a:pPr>
            <a:endParaRPr lang="en-US" dirty="0"/>
          </a:p>
        </p:txBody>
      </p:sp>
      <p:sp>
        <p:nvSpPr>
          <p:cNvPr id="56327" name="Rectangle 7"/>
          <p:cNvSpPr>
            <a:spLocks noGrp="1" noChangeArrowheads="1"/>
          </p:cNvSpPr>
          <p:nvPr>
            <p:ph type="sldNum" sz="quarter" idx="5"/>
          </p:nvPr>
        </p:nvSpPr>
        <p:spPr bwMode="auto">
          <a:xfrm>
            <a:off x="3968751" y="8831265"/>
            <a:ext cx="3041650" cy="465137"/>
          </a:xfrm>
          <a:prstGeom prst="rect">
            <a:avLst/>
          </a:prstGeom>
          <a:noFill/>
          <a:ln w="9525">
            <a:noFill/>
            <a:miter lim="800000"/>
            <a:headEnd/>
            <a:tailEnd/>
          </a:ln>
          <a:effectLst/>
        </p:spPr>
        <p:txBody>
          <a:bodyPr vert="horz" wrap="square" lIns="92570" tIns="46285" rIns="92570" bIns="46285" numCol="1" anchor="b" anchorCtr="0" compatLnSpc="1">
            <a:prstTxWarp prst="textNoShape">
              <a:avLst/>
            </a:prstTxWarp>
          </a:bodyPr>
          <a:lstStyle>
            <a:lvl1pPr algn="r" defTabSz="925513">
              <a:defRPr sz="1200">
                <a:latin typeface="Tahoma" pitchFamily="34" charset="0"/>
              </a:defRPr>
            </a:lvl1pPr>
          </a:lstStyle>
          <a:p>
            <a:pPr>
              <a:defRPr/>
            </a:pPr>
            <a:fld id="{6AE5D815-F062-4586-9029-D1418FAF66CA}" type="slidenum">
              <a:rPr lang="en-US"/>
              <a:pPr>
                <a:defRPr/>
              </a:pPr>
              <a:t>‹#›</a:t>
            </a:fld>
            <a:endParaRPr lang="en-US" dirty="0"/>
          </a:p>
        </p:txBody>
      </p:sp>
    </p:spTree>
    <p:extLst>
      <p:ext uri="{BB962C8B-B14F-4D97-AF65-F5344CB8AC3E}">
        <p14:creationId xmlns:p14="http://schemas.microsoft.com/office/powerpoint/2010/main" val="1605470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CB9AB788-876D-4A69-B1EB-98C548E4FD4A}" type="slidenum">
              <a:rPr lang="en-US" altLang="en-US" sz="1200" smtClean="0">
                <a:latin typeface="Tahoma" pitchFamily="34" charset="0"/>
              </a:rPr>
              <a:pPr eaLnBrk="1" hangingPunct="1"/>
              <a:t>1</a:t>
            </a:fld>
            <a:endParaRPr lang="en-US" altLang="en-US" sz="1200" dirty="0" smtClean="0">
              <a:latin typeface="Tahoma"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B5D4EC8-69B7-4650-A627-EE14D34D5537}" type="slidenum">
              <a:rPr lang="en-US" altLang="en-US" sz="1200" smtClean="0">
                <a:latin typeface="Tahoma" pitchFamily="34" charset="0"/>
              </a:rPr>
              <a:pPr eaLnBrk="1" hangingPunct="1"/>
              <a:t>10</a:t>
            </a:fld>
            <a:endParaRPr lang="en-US" altLang="en-US" sz="1200" dirty="0" smtClean="0">
              <a:latin typeface="Tahoma"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1126A4A1-26E4-48E3-A6DA-85EE2D241CF7}" type="slidenum">
              <a:rPr lang="en-US" altLang="en-US" sz="1200" smtClean="0">
                <a:latin typeface="Tahoma" pitchFamily="34" charset="0"/>
              </a:rPr>
              <a:pPr eaLnBrk="1" hangingPunct="1"/>
              <a:t>11</a:t>
            </a:fld>
            <a:endParaRPr lang="en-US" altLang="en-US" sz="1200" dirty="0" smtClean="0">
              <a:latin typeface="Tahoma" pitchFamily="34" charset="0"/>
            </a:endParaRPr>
          </a:p>
        </p:txBody>
      </p:sp>
      <p:sp>
        <p:nvSpPr>
          <p:cNvPr id="73731" name="Rectangle 2"/>
          <p:cNvSpPr>
            <a:spLocks noGrp="1" noRot="1" noChangeAspect="1" noChangeArrowheads="1" noTextEdit="1"/>
          </p:cNvSpPr>
          <p:nvPr>
            <p:ph type="sldImg"/>
          </p:nvPr>
        </p:nvSpPr>
        <p:spPr>
          <a:xfrm>
            <a:off x="1181100" y="698500"/>
            <a:ext cx="4646613" cy="3484563"/>
          </a:xfrm>
          <a:ln/>
        </p:spPr>
      </p:sp>
      <p:sp>
        <p:nvSpPr>
          <p:cNvPr id="73732"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Ellen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Pathways are designed for exploratory projects, proof of  concepts, and  feasibility studies</a:t>
            </a:r>
          </a:p>
          <a:p>
            <a:r>
              <a:rPr lang="en-US" sz="1200" kern="1200" dirty="0" smtClean="0">
                <a:solidFill>
                  <a:schemeClr val="tx1"/>
                </a:solidFill>
                <a:effectLst/>
                <a:latin typeface="+mn-lt"/>
                <a:ea typeface="+mn-ea"/>
                <a:cs typeface="+mn-cs"/>
              </a:rPr>
              <a:t>That are needed before engaging in a larger scale research or development project.</a:t>
            </a:r>
          </a:p>
          <a:p>
            <a:r>
              <a:rPr lang="en-US" sz="1200" kern="1200" dirty="0" smtClean="0">
                <a:solidFill>
                  <a:schemeClr val="tx1"/>
                </a:solidFill>
                <a:effectLst/>
                <a:latin typeface="+mn-lt"/>
                <a:ea typeface="+mn-ea"/>
                <a:cs typeface="+mn-cs"/>
              </a:rPr>
              <a:t>Next project—What you expect the Pathways project will lead to needs to be explicit in the proposal.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Pathways are not to</a:t>
            </a:r>
            <a:r>
              <a:rPr lang="en-US" sz="1200" kern="1200" baseline="0" dirty="0" smtClean="0">
                <a:solidFill>
                  <a:schemeClr val="tx1"/>
                </a:solidFill>
                <a:effectLst/>
                <a:latin typeface="+mn-lt"/>
                <a:ea typeface="+mn-ea"/>
                <a:cs typeface="+mn-cs"/>
              </a:rPr>
              <a:t> be intended to be small-scale stand alone projects. They lead to something better.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Ellen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Research in service to practice projects have at their core a compelling research question about practice, about how people learn and or about specific learning environments.  For this project type the most energy and effort are centered around the research.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AISL research in service to practice focuses on understanding and improving practice.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if I'm developing an embedded assessment to use as part youth and community programs, it would likely fit best in the research in service to practice project type. O</a:t>
            </a:r>
          </a:p>
          <a:p>
            <a:r>
              <a:rPr lang="en-US" sz="1200" kern="1200" dirty="0" smtClean="0">
                <a:solidFill>
                  <a:schemeClr val="tx1"/>
                </a:solidFill>
                <a:effectLst/>
                <a:latin typeface="+mn-lt"/>
                <a:ea typeface="+mn-ea"/>
                <a:cs typeface="+mn-cs"/>
              </a:rPr>
              <a:t>r if I'm seeking to understand the role of interest in exhibition topics or how participating in multiple media platforms affect learning outcomes, these are likely research in service to practice.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Ellen </a:t>
            </a: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Innovations in development projects focus on and leverage the development of a product, model, tool, or resource in order to better understand and inform practice. In general more effort and more resources will be invested in iterative development of a product—like</a:t>
            </a:r>
            <a:r>
              <a:rPr lang="en-US" sz="1200" kern="1200" baseline="0" dirty="0" smtClean="0">
                <a:solidFill>
                  <a:schemeClr val="tx1"/>
                </a:solidFill>
                <a:effectLst/>
                <a:latin typeface="+mn-lt"/>
                <a:ea typeface="+mn-ea"/>
                <a:cs typeface="+mn-cs"/>
              </a:rPr>
              <a:t> a game or  tv show—than  in a Research in </a:t>
            </a:r>
            <a:r>
              <a:rPr lang="en-US" sz="1200" kern="1200" dirty="0" smtClean="0">
                <a:solidFill>
                  <a:schemeClr val="tx1"/>
                </a:solidFill>
                <a:effectLst/>
                <a:latin typeface="+mn-lt"/>
                <a:ea typeface="+mn-ea"/>
                <a:cs typeface="+mn-cs"/>
              </a:rPr>
              <a:t>service to practice project type. If you're developing a large format film and exhibition that will help elucidate how people learn about some STEM subject, that's innovations in development.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your knowledge building component is research, be sure to include a rigorous research plan in the Project Design section of your proposal. If your knowledge building component is through summative evaluation, be sure to clarify how you are building knowledge and what you are seeking to better understand about learning or informal settings.</a:t>
            </a:r>
            <a:endParaRPr lang="en-US" dirty="0" smtClean="0"/>
          </a:p>
        </p:txBody>
      </p:sp>
      <p:sp>
        <p:nvSpPr>
          <p:cNvPr id="4" name="Slide Number Placeholder 3"/>
          <p:cNvSpPr>
            <a:spLocks noGrp="1"/>
          </p:cNvSpPr>
          <p:nvPr>
            <p:ph type="sldNum" sz="quarter" idx="10"/>
          </p:nvPr>
        </p:nvSpPr>
        <p:spPr/>
        <p:txBody>
          <a:bodyPr/>
          <a:lstStyle/>
          <a:p>
            <a:fld id="{391105E4-9E70-4B8C-B294-1B0219D9996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Ellen</a:t>
            </a:r>
          </a:p>
          <a:p>
            <a:r>
              <a:rPr lang="en-US" dirty="0" smtClean="0"/>
              <a:t> </a:t>
            </a:r>
          </a:p>
          <a:p>
            <a:r>
              <a:rPr lang="en-US" dirty="0" smtClean="0"/>
              <a:t>Broader Implementation</a:t>
            </a:r>
          </a:p>
          <a:p>
            <a:endParaRPr lang="en-US" dirty="0" smtClean="0"/>
          </a:p>
          <a:p>
            <a:r>
              <a:rPr lang="en-US" dirty="0" smtClean="0"/>
              <a:t>Similar to previous solicitation—build on programs/models/etc. previously developed that have documented evidence establishing tat they were successful</a:t>
            </a:r>
            <a:r>
              <a:rPr lang="en-US" baseline="0" dirty="0" smtClean="0"/>
              <a:t> and are ready for broader implementation.</a:t>
            </a:r>
            <a:endParaRPr lang="en-US" dirty="0" smtClean="0"/>
          </a:p>
          <a:p>
            <a:endParaRPr lang="en-US" dirty="0" smtClean="0"/>
          </a:p>
          <a:p>
            <a:r>
              <a:rPr lang="en-US" dirty="0" smtClean="0"/>
              <a:t>Expanded reach </a:t>
            </a:r>
            <a:r>
              <a:rPr lang="en-US" baseline="0" dirty="0" smtClean="0"/>
              <a:t>can be by age, geography, etc.  Special interest in reach underserved/underrepresented.</a:t>
            </a:r>
          </a:p>
          <a:p>
            <a:endParaRPr lang="en-US" baseline="0" dirty="0" smtClean="0"/>
          </a:p>
          <a:p>
            <a:r>
              <a:rPr lang="en-US" baseline="0" dirty="0" smtClean="0"/>
              <a:t>Plan for knowledge building essential (research and evaluation)</a:t>
            </a:r>
          </a:p>
          <a:p>
            <a:endParaRPr lang="en-US" baseline="0" dirty="0" smtClean="0"/>
          </a:p>
          <a:p>
            <a:r>
              <a:rPr lang="en-US" baseline="0" dirty="0" smtClean="0"/>
              <a:t>Note:  funding range</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Ellen</a:t>
            </a:r>
          </a:p>
          <a:p>
            <a:endParaRPr lang="en-US" dirty="0" smtClean="0"/>
          </a:p>
          <a:p>
            <a:r>
              <a:rPr lang="en-US" dirty="0" smtClean="0"/>
              <a:t>AISL invests in conferences, symposia,</a:t>
            </a:r>
            <a:r>
              <a:rPr lang="en-US" baseline="0" dirty="0" smtClean="0"/>
              <a:t> workshops that help meet program goals---build knowledge, advance field, develop new research agendas, improve practice</a:t>
            </a:r>
          </a:p>
          <a:p>
            <a:endParaRPr lang="en-US" baseline="0" dirty="0" smtClean="0"/>
          </a:p>
          <a:p>
            <a:r>
              <a:rPr lang="en-US" baseline="0" dirty="0" smtClean="0"/>
              <a:t>Note change from previous solicitation:</a:t>
            </a:r>
          </a:p>
          <a:p>
            <a:endParaRPr lang="en-US" baseline="0" dirty="0" smtClean="0"/>
          </a:p>
          <a:p>
            <a:r>
              <a:rPr lang="en-US" baseline="0" dirty="0" smtClean="0"/>
              <a:t>	If your proposal requests over $50,000 it must be submitted on the regular deadline (Jan. 14 or Nov. 14, 2014)</a:t>
            </a:r>
          </a:p>
          <a:p>
            <a:r>
              <a:rPr lang="en-US" baseline="0" dirty="0" smtClean="0"/>
              <a:t>		</a:t>
            </a:r>
          </a:p>
          <a:p>
            <a:r>
              <a:rPr lang="en-US" baseline="0" dirty="0" smtClean="0"/>
              <a:t>	If under $50,000, it can be submitted at anytime:</a:t>
            </a:r>
          </a:p>
          <a:p>
            <a:endParaRPr lang="en-US" baseline="0" dirty="0" smtClean="0"/>
          </a:p>
          <a:p>
            <a:r>
              <a:rPr lang="en-US" baseline="0" dirty="0" smtClean="0"/>
              <a:t>Why have we done this: As we have limited funds, we want to consider all major investments (such as proposals over $50K) all at one time.  At the same time, we have found that there are some small proposals that are timely. There is not an advantage or disadvantage to when you submit your smaller proposal. Do it when it makes most sense.</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17</a:t>
            </a:fld>
            <a:endParaRPr lang="en-US" dirty="0"/>
          </a:p>
        </p:txBody>
      </p:sp>
    </p:spTree>
    <p:extLst>
      <p:ext uri="{BB962C8B-B14F-4D97-AF65-F5344CB8AC3E}">
        <p14:creationId xmlns:p14="http://schemas.microsoft.com/office/powerpoint/2010/main" val="18072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0B2A17D-0714-428B-92AE-B7BE1F32BC3F}" type="slidenum">
              <a:rPr lang="en-US" altLang="en-US" sz="1200" smtClean="0">
                <a:latin typeface="Tahoma" pitchFamily="34" charset="0"/>
              </a:rPr>
              <a:pPr eaLnBrk="1" hangingPunct="1"/>
              <a:t>18</a:t>
            </a:fld>
            <a:endParaRPr lang="en-US" altLang="en-US" sz="1200" dirty="0" smtClean="0">
              <a:latin typeface="Tahoma" pitchFamily="34" charset="0"/>
            </a:endParaRPr>
          </a:p>
        </p:txBody>
      </p:sp>
      <p:sp>
        <p:nvSpPr>
          <p:cNvPr id="78851" name="Rectangle 2"/>
          <p:cNvSpPr>
            <a:spLocks noGrp="1" noRot="1" noChangeAspect="1" noChangeArrowheads="1" noTextEdit="1"/>
          </p:cNvSpPr>
          <p:nvPr>
            <p:ph type="sldImg"/>
          </p:nvPr>
        </p:nvSpPr>
        <p:spPr>
          <a:xfrm>
            <a:off x="1181100" y="698500"/>
            <a:ext cx="4646613" cy="3484563"/>
          </a:xfrm>
          <a:ln/>
        </p:spPr>
      </p:sp>
      <p:sp>
        <p:nvSpPr>
          <p:cNvPr id="78852"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F68BA20-33CE-4CF3-85B1-DEB3C587423D}" type="slidenum">
              <a:rPr lang="en-US" altLang="en-US" sz="1200" smtClean="0">
                <a:latin typeface="Tahoma" pitchFamily="34" charset="0"/>
              </a:rPr>
              <a:pPr eaLnBrk="1" hangingPunct="1"/>
              <a:t>19</a:t>
            </a:fld>
            <a:endParaRPr lang="en-US" altLang="en-US" sz="1200" dirty="0" smtClean="0">
              <a:latin typeface="Tahoma" pitchFamily="34" charset="0"/>
            </a:endParaRPr>
          </a:p>
        </p:txBody>
      </p:sp>
      <p:sp>
        <p:nvSpPr>
          <p:cNvPr id="79875" name="Rectangle 2"/>
          <p:cNvSpPr>
            <a:spLocks noGrp="1" noRot="1" noChangeAspect="1" noChangeArrowheads="1" noTextEdit="1"/>
          </p:cNvSpPr>
          <p:nvPr>
            <p:ph type="sldImg"/>
          </p:nvPr>
        </p:nvSpPr>
        <p:spPr>
          <a:xfrm>
            <a:off x="1181100" y="698500"/>
            <a:ext cx="4646613" cy="3484563"/>
          </a:xfrm>
          <a:ln/>
        </p:spPr>
      </p:sp>
      <p:sp>
        <p:nvSpPr>
          <p:cNvPr id="79876"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2</a:t>
            </a:fld>
            <a:endParaRPr lang="en-US" dirty="0"/>
          </a:p>
        </p:txBody>
      </p:sp>
    </p:spTree>
    <p:extLst>
      <p:ext uri="{BB962C8B-B14F-4D97-AF65-F5344CB8AC3E}">
        <p14:creationId xmlns:p14="http://schemas.microsoft.com/office/powerpoint/2010/main" val="2303350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8DA7008A-6AC3-4E8E-A2F5-5E0088E7FEC1}" type="slidenum">
              <a:rPr lang="en-US" altLang="en-US" sz="1200" smtClean="0">
                <a:latin typeface="Tahoma" pitchFamily="34" charset="0"/>
              </a:rPr>
              <a:pPr eaLnBrk="1" hangingPunct="1"/>
              <a:t>20</a:t>
            </a:fld>
            <a:endParaRPr lang="en-US" altLang="en-US" sz="1200" dirty="0" smtClean="0">
              <a:latin typeface="Tahoma" pitchFamily="34" charset="0"/>
            </a:endParaRPr>
          </a:p>
        </p:txBody>
      </p:sp>
      <p:sp>
        <p:nvSpPr>
          <p:cNvPr id="80899" name="Rectangle 2"/>
          <p:cNvSpPr>
            <a:spLocks noGrp="1" noRot="1" noChangeAspect="1" noChangeArrowheads="1" noTextEdit="1"/>
          </p:cNvSpPr>
          <p:nvPr>
            <p:ph type="sldImg"/>
          </p:nvPr>
        </p:nvSpPr>
        <p:spPr>
          <a:xfrm>
            <a:off x="1181100" y="698500"/>
            <a:ext cx="4646613" cy="3484563"/>
          </a:xfrm>
          <a:ln/>
        </p:spPr>
      </p:sp>
      <p:sp>
        <p:nvSpPr>
          <p:cNvPr id="80900"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D7728DB8-35B5-4674-A744-5CA792A1E4A3}" type="slidenum">
              <a:rPr lang="en-US" altLang="en-US" sz="1200" smtClean="0">
                <a:latin typeface="Tahoma" pitchFamily="34" charset="0"/>
              </a:rPr>
              <a:pPr eaLnBrk="1" hangingPunct="1"/>
              <a:t>21</a:t>
            </a:fld>
            <a:endParaRPr lang="en-US" altLang="en-US" sz="1200" dirty="0" smtClean="0">
              <a:latin typeface="Tahoma" pitchFamily="34" charset="0"/>
            </a:endParaRPr>
          </a:p>
        </p:txBody>
      </p:sp>
      <p:sp>
        <p:nvSpPr>
          <p:cNvPr id="81923" name="Rectangle 2"/>
          <p:cNvSpPr>
            <a:spLocks noGrp="1" noRot="1" noChangeAspect="1" noChangeArrowheads="1" noTextEdit="1"/>
          </p:cNvSpPr>
          <p:nvPr>
            <p:ph type="sldImg"/>
          </p:nvPr>
        </p:nvSpPr>
        <p:spPr>
          <a:xfrm>
            <a:off x="1181100" y="698500"/>
            <a:ext cx="4646613" cy="3484563"/>
          </a:xfrm>
          <a:ln/>
        </p:spPr>
      </p:sp>
      <p:sp>
        <p:nvSpPr>
          <p:cNvPr id="81924"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22</a:t>
            </a:fld>
            <a:endParaRPr lang="en-US" dirty="0"/>
          </a:p>
        </p:txBody>
      </p:sp>
    </p:spTree>
    <p:extLst>
      <p:ext uri="{BB962C8B-B14F-4D97-AF65-F5344CB8AC3E}">
        <p14:creationId xmlns:p14="http://schemas.microsoft.com/office/powerpoint/2010/main" val="3849170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23</a:t>
            </a:fld>
            <a:endParaRPr lang="en-US"/>
          </a:p>
        </p:txBody>
      </p:sp>
    </p:spTree>
    <p:extLst>
      <p:ext uri="{BB962C8B-B14F-4D97-AF65-F5344CB8AC3E}">
        <p14:creationId xmlns:p14="http://schemas.microsoft.com/office/powerpoint/2010/main" val="3393554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24</a:t>
            </a:fld>
            <a:endParaRPr lang="en-US" dirty="0"/>
          </a:p>
        </p:txBody>
      </p:sp>
    </p:spTree>
    <p:extLst>
      <p:ext uri="{BB962C8B-B14F-4D97-AF65-F5344CB8AC3E}">
        <p14:creationId xmlns:p14="http://schemas.microsoft.com/office/powerpoint/2010/main" val="1303361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90A4181-8D05-4897-B3B7-99108A4D4E51}" type="slidenum">
              <a:rPr lang="en-US" altLang="en-US" sz="1200" smtClean="0">
                <a:latin typeface="Tahoma" pitchFamily="34" charset="0"/>
              </a:rPr>
              <a:pPr eaLnBrk="1" hangingPunct="1"/>
              <a:t>25</a:t>
            </a:fld>
            <a:endParaRPr lang="en-US" altLang="en-US" sz="1200" dirty="0" smtClean="0">
              <a:latin typeface="Tahoma" pitchFamily="34" charset="0"/>
            </a:endParaRPr>
          </a:p>
        </p:txBody>
      </p:sp>
      <p:sp>
        <p:nvSpPr>
          <p:cNvPr id="82947" name="Rectangle 2"/>
          <p:cNvSpPr>
            <a:spLocks noGrp="1" noRot="1" noChangeAspect="1" noChangeArrowheads="1" noTextEdit="1"/>
          </p:cNvSpPr>
          <p:nvPr>
            <p:ph type="sldImg"/>
          </p:nvPr>
        </p:nvSpPr>
        <p:spPr>
          <a:xfrm>
            <a:off x="1181100" y="698500"/>
            <a:ext cx="4646613" cy="3484563"/>
          </a:xfrm>
          <a:ln/>
        </p:spPr>
      </p:sp>
      <p:sp>
        <p:nvSpPr>
          <p:cNvPr id="82948"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26</a:t>
            </a:fld>
            <a:endParaRPr lang="en-US" dirty="0"/>
          </a:p>
        </p:txBody>
      </p:sp>
    </p:spTree>
    <p:extLst>
      <p:ext uri="{BB962C8B-B14F-4D97-AF65-F5344CB8AC3E}">
        <p14:creationId xmlns:p14="http://schemas.microsoft.com/office/powerpoint/2010/main" val="3344960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D90F21D-2405-487C-9C65-907DBAAF456F}" type="slidenum">
              <a:rPr lang="en-US" altLang="en-US" sz="1200" smtClean="0">
                <a:latin typeface="Tahoma" pitchFamily="34" charset="0"/>
              </a:rPr>
              <a:pPr eaLnBrk="1" hangingPunct="1"/>
              <a:t>27</a:t>
            </a:fld>
            <a:endParaRPr lang="en-US" altLang="en-US" sz="1200" dirty="0" smtClean="0">
              <a:latin typeface="Tahoma" pitchFamily="34" charset="0"/>
            </a:endParaRPr>
          </a:p>
        </p:txBody>
      </p:sp>
      <p:sp>
        <p:nvSpPr>
          <p:cNvPr id="83971" name="Rectangle 2"/>
          <p:cNvSpPr>
            <a:spLocks noGrp="1" noRot="1" noChangeAspect="1" noChangeArrowheads="1" noTextEdit="1"/>
          </p:cNvSpPr>
          <p:nvPr>
            <p:ph type="sldImg"/>
          </p:nvPr>
        </p:nvSpPr>
        <p:spPr>
          <a:xfrm>
            <a:off x="1181100" y="698500"/>
            <a:ext cx="4646613" cy="3484563"/>
          </a:xfrm>
          <a:ln/>
        </p:spPr>
      </p:sp>
      <p:sp>
        <p:nvSpPr>
          <p:cNvPr id="83972"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28</a:t>
            </a:fld>
            <a:endParaRPr lang="en-US" dirty="0"/>
          </a:p>
        </p:txBody>
      </p:sp>
    </p:spTree>
    <p:extLst>
      <p:ext uri="{BB962C8B-B14F-4D97-AF65-F5344CB8AC3E}">
        <p14:creationId xmlns:p14="http://schemas.microsoft.com/office/powerpoint/2010/main" val="2164764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29</a:t>
            </a:fld>
            <a:endParaRPr lang="en-US" dirty="0"/>
          </a:p>
        </p:txBody>
      </p:sp>
    </p:spTree>
    <p:extLst>
      <p:ext uri="{BB962C8B-B14F-4D97-AF65-F5344CB8AC3E}">
        <p14:creationId xmlns:p14="http://schemas.microsoft.com/office/powerpoint/2010/main" val="570531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93698274-78C0-49D5-8C55-8472A2EBBA11}" type="slidenum">
              <a:rPr lang="en-US" altLang="en-US" sz="1200" smtClean="0">
                <a:latin typeface="Tahoma" pitchFamily="34" charset="0"/>
              </a:rPr>
              <a:pPr eaLnBrk="1" hangingPunct="1"/>
              <a:t>3</a:t>
            </a:fld>
            <a:endParaRPr lang="en-US" altLang="en-US" sz="1200" dirty="0" smtClean="0">
              <a:latin typeface="Tahoma" pitchFamily="34" charset="0"/>
            </a:endParaRPr>
          </a:p>
        </p:txBody>
      </p:sp>
      <p:sp>
        <p:nvSpPr>
          <p:cNvPr id="71683" name="Rectangle 2"/>
          <p:cNvSpPr>
            <a:spLocks noGrp="1" noRot="1" noChangeAspect="1" noChangeArrowheads="1" noTextEdit="1"/>
          </p:cNvSpPr>
          <p:nvPr>
            <p:ph type="sldImg"/>
          </p:nvPr>
        </p:nvSpPr>
        <p:spPr>
          <a:xfrm>
            <a:off x="1181100" y="698500"/>
            <a:ext cx="4646613" cy="3484563"/>
          </a:xfrm>
          <a:ln/>
        </p:spPr>
      </p:sp>
      <p:sp>
        <p:nvSpPr>
          <p:cNvPr id="71684"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30</a:t>
            </a:fld>
            <a:endParaRPr lang="en-US" dirty="0"/>
          </a:p>
        </p:txBody>
      </p:sp>
    </p:spTree>
    <p:extLst>
      <p:ext uri="{BB962C8B-B14F-4D97-AF65-F5344CB8AC3E}">
        <p14:creationId xmlns:p14="http://schemas.microsoft.com/office/powerpoint/2010/main" val="4236127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31</a:t>
            </a:fld>
            <a:endParaRPr lang="en-US" dirty="0"/>
          </a:p>
        </p:txBody>
      </p:sp>
    </p:spTree>
    <p:extLst>
      <p:ext uri="{BB962C8B-B14F-4D97-AF65-F5344CB8AC3E}">
        <p14:creationId xmlns:p14="http://schemas.microsoft.com/office/powerpoint/2010/main" val="2313021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9778CD8A-43B0-4378-B695-A8368DA17731}" type="slidenum">
              <a:rPr lang="en-US" altLang="en-US" sz="1200" smtClean="0">
                <a:latin typeface="Tahoma" pitchFamily="34" charset="0"/>
              </a:rPr>
              <a:pPr eaLnBrk="1" hangingPunct="1"/>
              <a:t>32</a:t>
            </a:fld>
            <a:endParaRPr lang="en-US" altLang="en-US" sz="1200" dirty="0" smtClean="0">
              <a:latin typeface="Tahoma" pitchFamily="34" charset="0"/>
            </a:endParaRPr>
          </a:p>
        </p:txBody>
      </p:sp>
      <p:sp>
        <p:nvSpPr>
          <p:cNvPr id="101379" name="Rectangle 2"/>
          <p:cNvSpPr>
            <a:spLocks noGrp="1" noRot="1" noChangeAspect="1" noChangeArrowheads="1" noTextEdit="1"/>
          </p:cNvSpPr>
          <p:nvPr>
            <p:ph type="sldImg"/>
          </p:nvPr>
        </p:nvSpPr>
        <p:spPr>
          <a:xfrm>
            <a:off x="1181100" y="698500"/>
            <a:ext cx="4646613" cy="3484563"/>
          </a:xfrm>
          <a:ln/>
        </p:spPr>
      </p:sp>
      <p:sp>
        <p:nvSpPr>
          <p:cNvPr id="101380"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06F2FDC2-E272-4E7C-808C-846455BE30B4}" type="slidenum">
              <a:rPr lang="en-US" altLang="en-US" sz="1200" smtClean="0">
                <a:latin typeface="Tahoma" pitchFamily="34" charset="0"/>
              </a:rPr>
              <a:pPr eaLnBrk="1" hangingPunct="1"/>
              <a:t>33</a:t>
            </a:fld>
            <a:endParaRPr lang="en-US" altLang="en-US" sz="1200" dirty="0" smtClean="0">
              <a:latin typeface="Tahoma"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F0450C0-F741-4522-A831-67CBEA1F893F}" type="slidenum">
              <a:rPr lang="en-US" altLang="en-US" sz="1200" smtClean="0">
                <a:latin typeface="Tahoma" pitchFamily="34" charset="0"/>
              </a:rPr>
              <a:pPr eaLnBrk="1" hangingPunct="1"/>
              <a:t>34</a:t>
            </a:fld>
            <a:endParaRPr lang="en-US" altLang="en-US" sz="1200" dirty="0" smtClean="0">
              <a:latin typeface="Tahoma" pitchFamily="34" charset="0"/>
            </a:endParaRPr>
          </a:p>
        </p:txBody>
      </p:sp>
      <p:sp>
        <p:nvSpPr>
          <p:cNvPr id="98307" name="Rectangle 2"/>
          <p:cNvSpPr>
            <a:spLocks noGrp="1" noRot="1" noChangeAspect="1" noChangeArrowheads="1" noTextEdit="1"/>
          </p:cNvSpPr>
          <p:nvPr>
            <p:ph type="sldImg"/>
          </p:nvPr>
        </p:nvSpPr>
        <p:spPr>
          <a:xfrm>
            <a:off x="1181100" y="698500"/>
            <a:ext cx="4646613" cy="3484563"/>
          </a:xfrm>
          <a:ln/>
        </p:spPr>
      </p:sp>
      <p:sp>
        <p:nvSpPr>
          <p:cNvPr id="98308"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8DE53740-92D7-4444-853E-5D58B19BC3BF}" type="slidenum">
              <a:rPr lang="en-US" altLang="en-US" sz="1200" smtClean="0">
                <a:latin typeface="Tahoma" pitchFamily="34" charset="0"/>
              </a:rPr>
              <a:pPr eaLnBrk="1" hangingPunct="1"/>
              <a:t>35</a:t>
            </a:fld>
            <a:endParaRPr lang="en-US" altLang="en-US" sz="1200" dirty="0" smtClean="0">
              <a:latin typeface="Tahoma" pitchFamily="34" charset="0"/>
            </a:endParaRPr>
          </a:p>
        </p:txBody>
      </p:sp>
      <p:sp>
        <p:nvSpPr>
          <p:cNvPr id="99331" name="Rectangle 2"/>
          <p:cNvSpPr>
            <a:spLocks noGrp="1" noRot="1" noChangeAspect="1" noChangeArrowheads="1" noTextEdit="1"/>
          </p:cNvSpPr>
          <p:nvPr>
            <p:ph type="sldImg"/>
          </p:nvPr>
        </p:nvSpPr>
        <p:spPr>
          <a:xfrm>
            <a:off x="1181100" y="698500"/>
            <a:ext cx="4646613" cy="3484563"/>
          </a:xfrm>
          <a:ln/>
        </p:spPr>
      </p:sp>
      <p:sp>
        <p:nvSpPr>
          <p:cNvPr id="99332"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153BB0AB-EAAC-4C9D-AA45-8FB56AB1AB73}" type="slidenum">
              <a:rPr lang="en-US" altLang="en-US" sz="1200" smtClean="0">
                <a:latin typeface="Tahoma" pitchFamily="34" charset="0"/>
              </a:rPr>
              <a:pPr eaLnBrk="1" hangingPunct="1"/>
              <a:t>36</a:t>
            </a:fld>
            <a:endParaRPr lang="en-US" altLang="en-US" sz="1200" dirty="0" smtClean="0">
              <a:latin typeface="Tahoma" pitchFamily="34" charset="0"/>
            </a:endParaRPr>
          </a:p>
        </p:txBody>
      </p:sp>
      <p:sp>
        <p:nvSpPr>
          <p:cNvPr id="100355" name="Rectangle 2"/>
          <p:cNvSpPr>
            <a:spLocks noGrp="1" noRot="1" noChangeAspect="1" noChangeArrowheads="1" noTextEdit="1"/>
          </p:cNvSpPr>
          <p:nvPr>
            <p:ph type="sldImg"/>
          </p:nvPr>
        </p:nvSpPr>
        <p:spPr>
          <a:xfrm>
            <a:off x="1181100" y="698500"/>
            <a:ext cx="4646613" cy="3484563"/>
          </a:xfrm>
          <a:ln/>
        </p:spPr>
      </p:sp>
      <p:sp>
        <p:nvSpPr>
          <p:cNvPr id="100356"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9778CD8A-43B0-4378-B695-A8368DA17731}" type="slidenum">
              <a:rPr lang="en-US" altLang="en-US" sz="1200" smtClean="0">
                <a:latin typeface="Tahoma" pitchFamily="34" charset="0"/>
              </a:rPr>
              <a:pPr eaLnBrk="1" hangingPunct="1"/>
              <a:t>37</a:t>
            </a:fld>
            <a:endParaRPr lang="en-US" altLang="en-US" sz="1200" dirty="0" smtClean="0">
              <a:latin typeface="Tahoma" pitchFamily="34" charset="0"/>
            </a:endParaRPr>
          </a:p>
        </p:txBody>
      </p:sp>
      <p:sp>
        <p:nvSpPr>
          <p:cNvPr id="101379" name="Rectangle 2"/>
          <p:cNvSpPr>
            <a:spLocks noGrp="1" noRot="1" noChangeAspect="1" noChangeArrowheads="1" noTextEdit="1"/>
          </p:cNvSpPr>
          <p:nvPr>
            <p:ph type="sldImg"/>
          </p:nvPr>
        </p:nvSpPr>
        <p:spPr>
          <a:xfrm>
            <a:off x="1181100" y="698500"/>
            <a:ext cx="4646613" cy="3484563"/>
          </a:xfrm>
          <a:ln/>
        </p:spPr>
      </p:sp>
      <p:sp>
        <p:nvSpPr>
          <p:cNvPr id="101380"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033E378-43E2-48E7-A986-42A41BF98546}" type="slidenum">
              <a:rPr lang="en-US" altLang="en-US" sz="1200" smtClean="0">
                <a:latin typeface="Tahoma" pitchFamily="34" charset="0"/>
              </a:rPr>
              <a:pPr eaLnBrk="1" hangingPunct="1"/>
              <a:t>38</a:t>
            </a:fld>
            <a:endParaRPr lang="en-US" altLang="en-US" sz="1200" dirty="0" smtClean="0">
              <a:latin typeface="Tahoma"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768C0833-586B-495A-B59C-E72F16517409}" type="slidenum">
              <a:rPr lang="en-US" altLang="en-US" sz="1200" smtClean="0">
                <a:latin typeface="Tahoma" pitchFamily="34" charset="0"/>
              </a:rPr>
              <a:pPr eaLnBrk="1" hangingPunct="1"/>
              <a:t>39</a:t>
            </a:fld>
            <a:endParaRPr lang="en-US" altLang="en-US" sz="1200" dirty="0" smtClean="0">
              <a:latin typeface="Tahoma"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93698274-78C0-49D5-8C55-8472A2EBBA11}" type="slidenum">
              <a:rPr lang="en-US" altLang="en-US" sz="1200" smtClean="0">
                <a:latin typeface="Tahoma" pitchFamily="34" charset="0"/>
              </a:rPr>
              <a:pPr eaLnBrk="1" hangingPunct="1"/>
              <a:t>4</a:t>
            </a:fld>
            <a:endParaRPr lang="en-US" altLang="en-US" sz="1200" dirty="0" smtClean="0">
              <a:latin typeface="Tahoma" pitchFamily="34" charset="0"/>
            </a:endParaRPr>
          </a:p>
        </p:txBody>
      </p:sp>
      <p:sp>
        <p:nvSpPr>
          <p:cNvPr id="71683" name="Rectangle 2"/>
          <p:cNvSpPr>
            <a:spLocks noGrp="1" noRot="1" noChangeAspect="1" noChangeArrowheads="1" noTextEdit="1"/>
          </p:cNvSpPr>
          <p:nvPr>
            <p:ph type="sldImg"/>
          </p:nvPr>
        </p:nvSpPr>
        <p:spPr>
          <a:xfrm>
            <a:off x="1181100" y="698500"/>
            <a:ext cx="4646613" cy="3484563"/>
          </a:xfrm>
          <a:ln/>
        </p:spPr>
      </p:sp>
      <p:sp>
        <p:nvSpPr>
          <p:cNvPr id="71684"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CAAD3E8F-CC38-4BFE-A228-5D1A2B7914E2}" type="slidenum">
              <a:rPr lang="en-US" altLang="en-US" sz="1200" smtClean="0">
                <a:latin typeface="Tahoma" pitchFamily="34" charset="0"/>
              </a:rPr>
              <a:pPr eaLnBrk="1" hangingPunct="1"/>
              <a:t>40</a:t>
            </a:fld>
            <a:endParaRPr lang="en-US" altLang="en-US" sz="1200" dirty="0" smtClean="0">
              <a:latin typeface="Tahoma"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6FA5DB75-593B-4E65-A99A-4CA867AD166B}" type="slidenum">
              <a:rPr lang="en-US" altLang="en-US" sz="1200" smtClean="0">
                <a:latin typeface="Tahoma" pitchFamily="34" charset="0"/>
              </a:rPr>
              <a:pPr eaLnBrk="1" hangingPunct="1"/>
              <a:t>41</a:t>
            </a:fld>
            <a:endParaRPr lang="en-US" altLang="en-US" sz="1200" dirty="0" smtClean="0">
              <a:latin typeface="Tahoma"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E292DEE-57F3-4905-ACE6-8B399C070C2F}" type="slidenum">
              <a:rPr lang="en-US" altLang="en-US" sz="1200" smtClean="0">
                <a:latin typeface="Tahoma" pitchFamily="34" charset="0"/>
              </a:rPr>
              <a:pPr eaLnBrk="1" hangingPunct="1"/>
              <a:t>42</a:t>
            </a:fld>
            <a:endParaRPr lang="en-US" altLang="en-US" sz="1200" dirty="0" smtClean="0">
              <a:latin typeface="Tahoma"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50F347C-D039-4F27-81F5-B45A937C5B27}" type="slidenum">
              <a:rPr lang="en-US" altLang="en-US" sz="1200" smtClean="0">
                <a:latin typeface="Tahoma" pitchFamily="34" charset="0"/>
              </a:rPr>
              <a:pPr eaLnBrk="1" hangingPunct="1"/>
              <a:t>43</a:t>
            </a:fld>
            <a:endParaRPr lang="en-US" altLang="en-US" sz="1200" dirty="0" smtClean="0">
              <a:latin typeface="Tahoma"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29471AC3-7D98-427A-9079-710A9817B27F}" type="slidenum">
              <a:rPr lang="en-US" altLang="en-US" sz="1200" smtClean="0">
                <a:latin typeface="Tahoma" pitchFamily="34" charset="0"/>
              </a:rPr>
              <a:pPr eaLnBrk="1" hangingPunct="1"/>
              <a:t>44</a:t>
            </a:fld>
            <a:endParaRPr lang="en-US" altLang="en-US" sz="1200" dirty="0" smtClean="0">
              <a:latin typeface="Tahoma"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45</a:t>
            </a:fld>
            <a:endParaRPr lang="en-US" dirty="0"/>
          </a:p>
        </p:txBody>
      </p:sp>
    </p:spTree>
    <p:extLst>
      <p:ext uri="{BB962C8B-B14F-4D97-AF65-F5344CB8AC3E}">
        <p14:creationId xmlns:p14="http://schemas.microsoft.com/office/powerpoint/2010/main" val="2329668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46</a:t>
            </a:fld>
            <a:endParaRPr lang="en-US" dirty="0"/>
          </a:p>
        </p:txBody>
      </p:sp>
    </p:spTree>
    <p:extLst>
      <p:ext uri="{BB962C8B-B14F-4D97-AF65-F5344CB8AC3E}">
        <p14:creationId xmlns:p14="http://schemas.microsoft.com/office/powerpoint/2010/main" val="1627628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47A1AD2-F2C4-4E51-BA5E-A10ACAE55368}" type="slidenum">
              <a:rPr lang="en-US" altLang="en-US" sz="1200" smtClean="0">
                <a:latin typeface="Tahoma" pitchFamily="34" charset="0"/>
              </a:rPr>
              <a:pPr eaLnBrk="1" hangingPunct="1"/>
              <a:t>47</a:t>
            </a:fld>
            <a:endParaRPr lang="en-US" altLang="en-US" sz="1200" dirty="0" smtClean="0">
              <a:latin typeface="Tahoma" pitchFamily="34" charset="0"/>
            </a:endParaRPr>
          </a:p>
        </p:txBody>
      </p:sp>
      <p:sp>
        <p:nvSpPr>
          <p:cNvPr id="94211" name="Rectangle 2"/>
          <p:cNvSpPr>
            <a:spLocks noGrp="1" noRot="1" noChangeAspect="1" noChangeArrowheads="1" noTextEdit="1"/>
          </p:cNvSpPr>
          <p:nvPr>
            <p:ph type="sldImg"/>
          </p:nvPr>
        </p:nvSpPr>
        <p:spPr>
          <a:xfrm>
            <a:off x="1181100" y="698500"/>
            <a:ext cx="4646613" cy="3484563"/>
          </a:xfrm>
          <a:ln/>
        </p:spPr>
      </p:sp>
      <p:sp>
        <p:nvSpPr>
          <p:cNvPr id="94212"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50F347C-D039-4F27-81F5-B45A937C5B27}" type="slidenum">
              <a:rPr lang="en-US" altLang="en-US" sz="1200" smtClean="0">
                <a:latin typeface="Tahoma" pitchFamily="34" charset="0"/>
              </a:rPr>
              <a:pPr eaLnBrk="1" hangingPunct="1"/>
              <a:t>48</a:t>
            </a:fld>
            <a:endParaRPr lang="en-US" altLang="en-US" sz="1200" dirty="0" smtClean="0">
              <a:latin typeface="Tahoma"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50F347C-D039-4F27-81F5-B45A937C5B27}" type="slidenum">
              <a:rPr lang="en-US" altLang="en-US" sz="1200" smtClean="0">
                <a:latin typeface="Tahoma" pitchFamily="34" charset="0"/>
              </a:rPr>
              <a:pPr eaLnBrk="1" hangingPunct="1"/>
              <a:t>49</a:t>
            </a:fld>
            <a:endParaRPr lang="en-US" altLang="en-US" sz="1200" dirty="0" smtClean="0">
              <a:latin typeface="Tahoma"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Bob</a:t>
            </a:r>
          </a:p>
          <a:p>
            <a:endParaRPr lang="en-US" b="1" dirty="0" smtClean="0"/>
          </a:p>
          <a:p>
            <a:r>
              <a:rPr lang="en-US" b="1" dirty="0" smtClean="0"/>
              <a:t>NSF’s mission: ADD</a:t>
            </a:r>
          </a:p>
          <a:p>
            <a:endParaRPr lang="en-US" b="1" dirty="0" smtClean="0"/>
          </a:p>
          <a:p>
            <a:r>
              <a:rPr lang="en-US" b="0" dirty="0" smtClean="0"/>
              <a:t>DRL</a:t>
            </a:r>
            <a:r>
              <a:rPr lang="en-US" b="0" baseline="0" dirty="0" smtClean="0"/>
              <a:t> specifically focuses on R&amp;D related STEM learning, learning environments, broadening participation, and workforce development.</a:t>
            </a:r>
            <a:endParaRPr lang="en-US" b="0" dirty="0" smtClean="0"/>
          </a:p>
          <a:p>
            <a:endParaRPr lang="en-US" b="1" dirty="0" smtClean="0"/>
          </a:p>
          <a:p>
            <a:endParaRPr lang="en-US" dirty="0" smtClean="0"/>
          </a:p>
          <a:p>
            <a:r>
              <a:rPr lang="en-US" dirty="0" smtClean="0"/>
              <a:t>The program name, Advancing Informal</a:t>
            </a:r>
            <a:r>
              <a:rPr lang="en-US" baseline="0" dirty="0" smtClean="0"/>
              <a:t> STEM Learning (or AISL)  reflects these priorities:</a:t>
            </a:r>
          </a:p>
          <a:p>
            <a:r>
              <a:rPr lang="en-US" baseline="0" dirty="0" smtClean="0"/>
              <a:t>	</a:t>
            </a:r>
          </a:p>
          <a:p>
            <a:r>
              <a:rPr lang="en-US" b="1" baseline="0" dirty="0" smtClean="0"/>
              <a:t>	Advancing </a:t>
            </a:r>
            <a:r>
              <a:rPr lang="en-US" baseline="0" dirty="0" smtClean="0"/>
              <a:t> the field by investing in innovative projects and research that build new knowledge</a:t>
            </a:r>
          </a:p>
          <a:p>
            <a:endParaRPr lang="en-US" baseline="0" dirty="0" smtClean="0"/>
          </a:p>
          <a:p>
            <a:r>
              <a:rPr lang="en-US" baseline="0" dirty="0" smtClean="0"/>
              <a:t>	Projects that are implemented in </a:t>
            </a:r>
            <a:r>
              <a:rPr lang="en-US" b="1" baseline="0" dirty="0" smtClean="0"/>
              <a:t>Informal</a:t>
            </a:r>
            <a:r>
              <a:rPr lang="en-US" baseline="0" dirty="0" smtClean="0"/>
              <a:t> environments (meaning out of school such as in science centers, afterschool 	programs, in homes, etc.), with audiences that can be any age (preschoolers to seniors)</a:t>
            </a:r>
          </a:p>
          <a:p>
            <a:endParaRPr lang="en-US" baseline="0" dirty="0" smtClean="0"/>
          </a:p>
          <a:p>
            <a:r>
              <a:rPr lang="en-US" baseline="0" dirty="0" smtClean="0"/>
              <a:t>	That have a range of content as the focus including  Science, Technology, Engineering, and/or Math </a:t>
            </a:r>
            <a:r>
              <a:rPr lang="en-US" b="1" baseline="0" dirty="0" smtClean="0"/>
              <a:t>(STEM)</a:t>
            </a:r>
          </a:p>
          <a:p>
            <a:endParaRPr lang="en-US" b="1" baseline="0" dirty="0" smtClean="0"/>
          </a:p>
          <a:p>
            <a:r>
              <a:rPr lang="en-US" b="1" baseline="0" dirty="0" smtClean="0"/>
              <a:t>	</a:t>
            </a:r>
            <a:r>
              <a:rPr lang="en-US" b="0" baseline="0" dirty="0" smtClean="0"/>
              <a:t>And that are designed to </a:t>
            </a:r>
            <a:r>
              <a:rPr lang="en-US" b="1" baseline="0" dirty="0" smtClean="0"/>
              <a:t>impact Learning </a:t>
            </a:r>
            <a:r>
              <a:rPr lang="en-US" b="0" baseline="0" dirty="0" smtClean="0"/>
              <a:t>by increasing interest, engagement, motivation, behavior, identity, persistence, 	awareness, knowledge,  etc. and developing 21</a:t>
            </a:r>
            <a:r>
              <a:rPr lang="en-US" b="0" baseline="30000" dirty="0" smtClean="0"/>
              <a:t>st</a:t>
            </a:r>
            <a:r>
              <a:rPr lang="en-US" b="0" baseline="0" dirty="0" smtClean="0"/>
              <a:t> Century skills</a:t>
            </a:r>
          </a:p>
          <a:p>
            <a:endParaRPr lang="en-US" baseline="0" dirty="0" smtClean="0"/>
          </a:p>
          <a:p>
            <a:r>
              <a:rPr lang="en-US" baseline="0" dirty="0" smtClean="0"/>
              <a:t>	</a:t>
            </a:r>
          </a:p>
          <a:p>
            <a:endParaRPr lang="en-US" baseline="0" dirty="0" smtClean="0"/>
          </a:p>
          <a:p>
            <a:r>
              <a:rPr lang="en-US" baseline="0" dirty="0" smtClean="0"/>
              <a:t>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5</a:t>
            </a:fld>
            <a:endParaRPr lang="en-US" dirty="0"/>
          </a:p>
        </p:txBody>
      </p:sp>
    </p:spTree>
    <p:extLst>
      <p:ext uri="{BB962C8B-B14F-4D97-AF65-F5344CB8AC3E}">
        <p14:creationId xmlns:p14="http://schemas.microsoft.com/office/powerpoint/2010/main" val="3111324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6EE95819-C131-4D20-903A-43CB41FB9A96}" type="slidenum">
              <a:rPr lang="en-US" altLang="en-US" sz="1200" smtClean="0">
                <a:latin typeface="Tahoma" pitchFamily="34" charset="0"/>
              </a:rPr>
              <a:pPr eaLnBrk="1" hangingPunct="1"/>
              <a:t>50</a:t>
            </a:fld>
            <a:endParaRPr lang="en-US" altLang="en-US" sz="1200" dirty="0" smtClean="0">
              <a:latin typeface="Tahoma" pitchFamily="34" charset="0"/>
            </a:endParaRPr>
          </a:p>
        </p:txBody>
      </p:sp>
      <p:sp>
        <p:nvSpPr>
          <p:cNvPr id="106499" name="Rectangle 2"/>
          <p:cNvSpPr>
            <a:spLocks noGrp="1" noRot="1" noChangeAspect="1" noChangeArrowheads="1" noTextEdit="1"/>
          </p:cNvSpPr>
          <p:nvPr>
            <p:ph type="sldImg"/>
          </p:nvPr>
        </p:nvSpPr>
        <p:spPr>
          <a:xfrm>
            <a:off x="1181100" y="698500"/>
            <a:ext cx="4646613" cy="3484563"/>
          </a:xfrm>
          <a:ln/>
        </p:spPr>
      </p:sp>
      <p:sp>
        <p:nvSpPr>
          <p:cNvPr id="106500"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69B27093-B552-4017-9AF0-4E13A4100EFC}" type="slidenum">
              <a:rPr lang="en-US" altLang="en-US" sz="1200" smtClean="0">
                <a:latin typeface="Tahoma" pitchFamily="34" charset="0"/>
              </a:rPr>
              <a:pPr eaLnBrk="1" hangingPunct="1"/>
              <a:t>51</a:t>
            </a:fld>
            <a:endParaRPr lang="en-US" altLang="en-US" sz="1200" dirty="0" smtClean="0">
              <a:latin typeface="Tahoma" pitchFamily="34" charset="0"/>
            </a:endParaRPr>
          </a:p>
        </p:txBody>
      </p:sp>
      <p:sp>
        <p:nvSpPr>
          <p:cNvPr id="104451" name="Rectangle 2"/>
          <p:cNvSpPr>
            <a:spLocks noGrp="1" noRot="1" noChangeAspect="1" noChangeArrowheads="1" noTextEdit="1"/>
          </p:cNvSpPr>
          <p:nvPr>
            <p:ph type="sldImg"/>
          </p:nvPr>
        </p:nvSpPr>
        <p:spPr>
          <a:xfrm>
            <a:off x="1181100" y="698500"/>
            <a:ext cx="4646613" cy="3484563"/>
          </a:xfrm>
          <a:ln/>
        </p:spPr>
      </p:sp>
      <p:sp>
        <p:nvSpPr>
          <p:cNvPr id="104452"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9CDF1257-44A8-4C25-9C3A-7F43BCBF8A69}" type="slidenum">
              <a:rPr lang="en-US" altLang="en-US" sz="1200" smtClean="0">
                <a:latin typeface="Tahoma" pitchFamily="34" charset="0"/>
              </a:rPr>
              <a:pPr eaLnBrk="1" hangingPunct="1"/>
              <a:t>52</a:t>
            </a:fld>
            <a:endParaRPr lang="en-US" altLang="en-US" sz="1200" dirty="0" smtClean="0">
              <a:latin typeface="Tahoma" pitchFamily="34" charset="0"/>
            </a:endParaRPr>
          </a:p>
        </p:txBody>
      </p:sp>
      <p:sp>
        <p:nvSpPr>
          <p:cNvPr id="105475" name="Rectangle 2"/>
          <p:cNvSpPr>
            <a:spLocks noGrp="1" noRot="1" noChangeAspect="1" noChangeArrowheads="1" noTextEdit="1"/>
          </p:cNvSpPr>
          <p:nvPr>
            <p:ph type="sldImg"/>
          </p:nvPr>
        </p:nvSpPr>
        <p:spPr>
          <a:xfrm>
            <a:off x="1181100" y="698500"/>
            <a:ext cx="4646613" cy="3484563"/>
          </a:xfrm>
          <a:ln/>
        </p:spPr>
      </p:sp>
      <p:sp>
        <p:nvSpPr>
          <p:cNvPr id="105476"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E5D815-F062-4586-9029-D1418FAF66CA}" type="slidenum">
              <a:rPr lang="en-US" smtClean="0"/>
              <a:pPr>
                <a:defRPr/>
              </a:pPr>
              <a:t>53</a:t>
            </a:fld>
            <a:endParaRPr lang="en-US" dirty="0"/>
          </a:p>
        </p:txBody>
      </p:sp>
    </p:spTree>
    <p:extLst>
      <p:ext uri="{BB962C8B-B14F-4D97-AF65-F5344CB8AC3E}">
        <p14:creationId xmlns:p14="http://schemas.microsoft.com/office/powerpoint/2010/main" val="1709537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D8EB0233-7A85-42BC-A731-EFCB01299174}" type="slidenum">
              <a:rPr lang="en-US" altLang="en-US" sz="1200" smtClean="0">
                <a:latin typeface="Tahoma" pitchFamily="34" charset="0"/>
              </a:rPr>
              <a:pPr eaLnBrk="1" hangingPunct="1"/>
              <a:t>54</a:t>
            </a:fld>
            <a:endParaRPr lang="en-US" altLang="en-US" sz="1200" dirty="0" smtClean="0">
              <a:latin typeface="Tahoma"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FF7FEE38-D77E-44A7-9866-8C3AF5561256}" type="slidenum">
              <a:rPr lang="en-US" altLang="en-US" sz="1200" smtClean="0">
                <a:latin typeface="Tahoma" pitchFamily="34" charset="0"/>
              </a:rPr>
              <a:pPr eaLnBrk="1" hangingPunct="1"/>
              <a:t>55</a:t>
            </a:fld>
            <a:endParaRPr lang="en-US" altLang="en-US" sz="1200" dirty="0" smtClean="0">
              <a:latin typeface="Tahoma" pitchFamily="34" charset="0"/>
            </a:endParaRPr>
          </a:p>
        </p:txBody>
      </p:sp>
      <p:sp>
        <p:nvSpPr>
          <p:cNvPr id="103427" name="Rectangle 2"/>
          <p:cNvSpPr>
            <a:spLocks noGrp="1" noRot="1" noChangeAspect="1" noChangeArrowheads="1" noTextEdit="1"/>
          </p:cNvSpPr>
          <p:nvPr>
            <p:ph type="sldImg"/>
          </p:nvPr>
        </p:nvSpPr>
        <p:spPr>
          <a:xfrm>
            <a:off x="1181100" y="698500"/>
            <a:ext cx="4646613" cy="3484563"/>
          </a:xfrm>
          <a:ln/>
        </p:spPr>
      </p:sp>
      <p:sp>
        <p:nvSpPr>
          <p:cNvPr id="103428"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DDBDEB3-026E-4D96-AD10-B2DDA9ECA601}" type="slidenum">
              <a:rPr lang="en-US" altLang="en-US" sz="1200" smtClean="0">
                <a:latin typeface="Tahoma" pitchFamily="34" charset="0"/>
              </a:rPr>
              <a:pPr eaLnBrk="1" hangingPunct="1"/>
              <a:t>6</a:t>
            </a:fld>
            <a:endParaRPr lang="en-US" altLang="en-US" sz="1200" dirty="0" smtClean="0">
              <a:latin typeface="Tahoma" pitchFamily="34" charset="0"/>
            </a:endParaRPr>
          </a:p>
        </p:txBody>
      </p:sp>
      <p:sp>
        <p:nvSpPr>
          <p:cNvPr id="72707" name="Rectangle 2"/>
          <p:cNvSpPr>
            <a:spLocks noGrp="1" noRot="1" noChangeAspect="1" noChangeArrowheads="1" noTextEdit="1"/>
          </p:cNvSpPr>
          <p:nvPr>
            <p:ph type="sldImg"/>
          </p:nvPr>
        </p:nvSpPr>
        <p:spPr>
          <a:xfrm>
            <a:off x="1181100" y="698500"/>
            <a:ext cx="4646613" cy="3484563"/>
          </a:xfrm>
          <a:ln/>
        </p:spPr>
      </p:sp>
      <p:sp>
        <p:nvSpPr>
          <p:cNvPr id="72708" name="Rectangle 3"/>
          <p:cNvSpPr>
            <a:spLocks noGrp="1" noChangeArrowheads="1"/>
          </p:cNvSpPr>
          <p:nvPr>
            <p:ph type="body" idx="1"/>
          </p:nvPr>
        </p:nvSpPr>
        <p:spPr>
          <a:xfrm>
            <a:off x="935038" y="4416427"/>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r>
              <a:rPr lang="en-US" dirty="0" smtClean="0"/>
              <a:t>NSF is a research and development agency etc.</a:t>
            </a:r>
          </a:p>
          <a:p>
            <a:endParaRPr lang="en-US" dirty="0" smtClean="0"/>
          </a:p>
          <a:p>
            <a:r>
              <a:rPr lang="en-US" dirty="0" smtClean="0"/>
              <a:t>Competitive AISL</a:t>
            </a:r>
            <a:r>
              <a:rPr lang="en-US" baseline="0" dirty="0" smtClean="0"/>
              <a:t> projects will build on existing education research, literature, and best practices. The main point here is contextualize your work. It’s not enough to say your work is innovative without discussing what else is going on across the nation in your area of work.</a:t>
            </a:r>
          </a:p>
          <a:p>
            <a:endParaRPr lang="en-US" baseline="0" dirty="0" smtClean="0"/>
          </a:p>
          <a:p>
            <a:r>
              <a:rPr lang="en-US" baseline="0" dirty="0" smtClean="0"/>
              <a:t>They focus on serving and/or understanding learning by diverse learners in informal settings</a:t>
            </a:r>
          </a:p>
          <a:p>
            <a:endParaRPr lang="en-US" baseline="0" dirty="0" smtClean="0"/>
          </a:p>
          <a:p>
            <a:r>
              <a:rPr lang="en-US" b="1" baseline="0" dirty="0" smtClean="0"/>
              <a:t>Note: the PRIMARY audience needs to be informal learners or an informal setting; other audiences, such as formal school audiences and settings may enhance a project.</a:t>
            </a:r>
          </a:p>
          <a:p>
            <a:endParaRPr lang="en-US" baseline="0" dirty="0" smtClean="0"/>
          </a:p>
          <a:p>
            <a:r>
              <a:rPr lang="en-US" baseline="0" dirty="0" smtClean="0"/>
              <a:t>They will advance the field with new research, assessments, models and tools.</a:t>
            </a:r>
          </a:p>
          <a:p>
            <a:endParaRPr lang="en-US" baseline="0" dirty="0" smtClean="0"/>
          </a:p>
          <a:p>
            <a:r>
              <a:rPr lang="en-US" baseline="0" dirty="0" smtClean="0"/>
              <a:t>They will have rigorous research and development plans.  </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7</a:t>
            </a:fld>
            <a:endParaRPr lang="en-US" dirty="0"/>
          </a:p>
        </p:txBody>
      </p:sp>
    </p:spTree>
    <p:extLst>
      <p:ext uri="{BB962C8B-B14F-4D97-AF65-F5344CB8AC3E}">
        <p14:creationId xmlns:p14="http://schemas.microsoft.com/office/powerpoint/2010/main" val="217881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176326" indent="-176326" defTabSz="931774">
              <a:lnSpc>
                <a:spcPts val="2649"/>
              </a:lnSpc>
              <a:spcBef>
                <a:spcPct val="20000"/>
              </a:spcBef>
              <a:buClr>
                <a:srgbClr val="8931BB">
                  <a:lumMod val="50000"/>
                </a:srgbClr>
              </a:buClr>
              <a:buSzPct val="70000"/>
              <a:buFont typeface="Arial" pitchFamily="34" charset="0"/>
              <a:buChar char="•"/>
              <a:defRPr/>
            </a:pPr>
            <a:r>
              <a:rPr lang="en-US" sz="1900" dirty="0">
                <a:solidFill>
                  <a:srgbClr val="8931BB">
                    <a:lumMod val="75000"/>
                  </a:srgbClr>
                </a:solidFill>
                <a:latin typeface="Century Gothic"/>
                <a:cs typeface="Segoe UI" pitchFamily="34" charset="0"/>
              </a:rPr>
              <a:t>They will generate new knowledge by asking </a:t>
            </a:r>
            <a:r>
              <a:rPr lang="en-US" sz="1900" dirty="0" smtClean="0">
                <a:solidFill>
                  <a:srgbClr val="8931BB">
                    <a:lumMod val="75000"/>
                  </a:srgbClr>
                </a:solidFill>
                <a:latin typeface="Century Gothic"/>
                <a:cs typeface="Segoe UI" pitchFamily="34" charset="0"/>
              </a:rPr>
              <a:t>questions.</a:t>
            </a:r>
            <a:r>
              <a:rPr lang="en-US" sz="1900" baseline="0" dirty="0" smtClean="0">
                <a:solidFill>
                  <a:srgbClr val="8931BB">
                    <a:lumMod val="75000"/>
                  </a:srgbClr>
                </a:solidFill>
                <a:latin typeface="Century Gothic"/>
                <a:cs typeface="Segoe UI" pitchFamily="34" charset="0"/>
              </a:rPr>
              <a:t> </a:t>
            </a:r>
            <a:r>
              <a:rPr lang="en-US" sz="2000" dirty="0" smtClean="0"/>
              <a:t>These </a:t>
            </a:r>
            <a:r>
              <a:rPr lang="en-US" sz="2000" dirty="0"/>
              <a:t>can be asked as a part of a research project or an evaluation of products and resources being developed.  Both research and evaluation generates new knowledge for the ISE field</a:t>
            </a:r>
            <a:r>
              <a:rPr lang="en-US" sz="2000" dirty="0" smtClean="0"/>
              <a:t>.</a:t>
            </a:r>
          </a:p>
          <a:p>
            <a:pPr marL="176326" indent="-176326" defTabSz="931774">
              <a:lnSpc>
                <a:spcPts val="2649"/>
              </a:lnSpc>
              <a:spcBef>
                <a:spcPct val="20000"/>
              </a:spcBef>
              <a:buClr>
                <a:srgbClr val="8931BB">
                  <a:lumMod val="50000"/>
                </a:srgbClr>
              </a:buClr>
              <a:buSzPct val="70000"/>
              <a:buFont typeface="Arial" pitchFamily="34" charset="0"/>
              <a:buChar char="•"/>
              <a:defRPr/>
            </a:pPr>
            <a:endParaRPr lang="en-US" sz="2000" dirty="0" smtClean="0"/>
          </a:p>
          <a:p>
            <a:pPr marL="176326" indent="-176326" defTabSz="931774">
              <a:lnSpc>
                <a:spcPts val="2649"/>
              </a:lnSpc>
              <a:spcBef>
                <a:spcPct val="20000"/>
              </a:spcBef>
              <a:buClr>
                <a:srgbClr val="8931BB">
                  <a:lumMod val="50000"/>
                </a:srgbClr>
              </a:buClr>
              <a:buSzPct val="70000"/>
              <a:buFont typeface="Arial" pitchFamily="34" charset="0"/>
              <a:buChar char="•"/>
              <a:defRPr/>
            </a:pPr>
            <a:r>
              <a:rPr lang="en-US" sz="2000" dirty="0" smtClean="0"/>
              <a:t>In terms of evidence and knowledge building, we want to be very</a:t>
            </a:r>
            <a:r>
              <a:rPr lang="en-US" sz="2000" baseline="0" dirty="0" smtClean="0"/>
              <a:t> clear that good research and evaluation depends on the type of project you are doing.  We do not preference quantitative research over qualitative research. We do not preference specific methodologies. The reviewers of your proposal and NSF staff expect you to use appropriate theories, methodologies, and methods to address important questions that affect practice in the field of informal STEM learning.</a:t>
            </a:r>
            <a:endParaRPr lang="en-US" sz="2000" baseline="0" dirty="0"/>
          </a:p>
          <a:p>
            <a:pPr marL="176326" indent="-176326" defTabSz="931774">
              <a:lnSpc>
                <a:spcPts val="2649"/>
              </a:lnSpc>
              <a:spcBef>
                <a:spcPct val="20000"/>
              </a:spcBef>
              <a:buClr>
                <a:srgbClr val="8931BB">
                  <a:lumMod val="50000"/>
                </a:srgbClr>
              </a:buClr>
              <a:buSzPct val="70000"/>
              <a:buFont typeface="Arial" pitchFamily="34" charset="0"/>
              <a:buChar char="•"/>
              <a:defRPr/>
            </a:pPr>
            <a:endParaRPr lang="en-US" sz="2000" baseline="0" dirty="0">
              <a:solidFill>
                <a:srgbClr val="8931BB">
                  <a:lumMod val="75000"/>
                </a:srgbClr>
              </a:solidFill>
              <a:latin typeface="Century Gothic"/>
              <a:cs typeface="Segoe UI" pitchFamily="34" charset="0"/>
            </a:endParaRPr>
          </a:p>
          <a:p>
            <a:pPr marL="176326" indent="-176326" defTabSz="931774">
              <a:lnSpc>
                <a:spcPts val="2649"/>
              </a:lnSpc>
              <a:spcBef>
                <a:spcPct val="20000"/>
              </a:spcBef>
              <a:buClr>
                <a:srgbClr val="8931BB">
                  <a:lumMod val="50000"/>
                </a:srgbClr>
              </a:buClr>
              <a:buSzPct val="70000"/>
              <a:buFont typeface="Arial" pitchFamily="34" charset="0"/>
              <a:buChar char="•"/>
              <a:defRPr/>
            </a:pPr>
            <a:r>
              <a:rPr lang="en-US" sz="1900" dirty="0" smtClean="0">
                <a:solidFill>
                  <a:srgbClr val="8931BB">
                    <a:lumMod val="75000"/>
                  </a:srgbClr>
                </a:solidFill>
                <a:latin typeface="Century Gothic"/>
                <a:cs typeface="Segoe UI" pitchFamily="34" charset="0"/>
              </a:rPr>
              <a:t>The </a:t>
            </a:r>
            <a:r>
              <a:rPr lang="en-US" sz="1900" dirty="0">
                <a:solidFill>
                  <a:srgbClr val="8931BB">
                    <a:lumMod val="75000"/>
                  </a:srgbClr>
                </a:solidFill>
                <a:latin typeface="Century Gothic"/>
                <a:cs typeface="Segoe UI" pitchFamily="34" charset="0"/>
              </a:rPr>
              <a:t>AISL program research and evaluation focuses more on “practice” as contrasted with the </a:t>
            </a:r>
            <a:r>
              <a:rPr lang="en-US" sz="1900" dirty="0" smtClean="0">
                <a:solidFill>
                  <a:srgbClr val="8931BB">
                    <a:lumMod val="75000"/>
                  </a:srgbClr>
                </a:solidFill>
                <a:latin typeface="Century Gothic"/>
                <a:cs typeface="Segoe UI" pitchFamily="34" charset="0"/>
              </a:rPr>
              <a:t>EHR </a:t>
            </a:r>
            <a:r>
              <a:rPr lang="en-US" sz="1900" dirty="0">
                <a:solidFill>
                  <a:srgbClr val="8931BB">
                    <a:lumMod val="75000"/>
                  </a:srgbClr>
                </a:solidFill>
                <a:latin typeface="Century Gothic"/>
                <a:cs typeface="Segoe UI" pitchFamily="34" charset="0"/>
              </a:rPr>
              <a:t>Core Research Program that focuses on “</a:t>
            </a:r>
            <a:r>
              <a:rPr lang="en-US" sz="1900" dirty="0" smtClean="0">
                <a:solidFill>
                  <a:srgbClr val="8931BB">
                    <a:lumMod val="75000"/>
                  </a:srgbClr>
                </a:solidFill>
                <a:latin typeface="Century Gothic"/>
                <a:cs typeface="Segoe UI" pitchFamily="34" charset="0"/>
              </a:rPr>
              <a:t>theory</a:t>
            </a:r>
            <a:r>
              <a:rPr lang="en-US" sz="1900" baseline="0" dirty="0" smtClean="0">
                <a:solidFill>
                  <a:srgbClr val="8931BB">
                    <a:lumMod val="75000"/>
                  </a:srgbClr>
                </a:solidFill>
                <a:latin typeface="Century Gothic"/>
                <a:cs typeface="Segoe UI" pitchFamily="34" charset="0"/>
              </a:rPr>
              <a:t> building.”  We’ll talk about this more a bit later.</a:t>
            </a:r>
            <a:endParaRPr lang="en-US" sz="1900" dirty="0">
              <a:solidFill>
                <a:srgbClr val="8931BB">
                  <a:lumMod val="75000"/>
                </a:srgbClr>
              </a:solidFill>
              <a:latin typeface="Century Gothic"/>
              <a:cs typeface="Segoe UI" pitchFamily="34" charset="0"/>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8</a:t>
            </a:fld>
            <a:endParaRPr lang="en-US" dirty="0"/>
          </a:p>
        </p:txBody>
      </p:sp>
    </p:spTree>
    <p:extLst>
      <p:ext uri="{BB962C8B-B14F-4D97-AF65-F5344CB8AC3E}">
        <p14:creationId xmlns:p14="http://schemas.microsoft.com/office/powerpoint/2010/main" val="341310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tx1"/>
                </a:solidFill>
                <a:latin typeface="Arial" charset="0"/>
                <a:ea typeface="ＭＳ Ｐゴシック" charset="-128"/>
              </a:defRPr>
            </a:lvl1pPr>
            <a:lvl2pPr marL="742950" indent="-285750" defTabSz="925513" eaLnBrk="0" hangingPunct="0">
              <a:defRPr sz="2000">
                <a:solidFill>
                  <a:schemeClr val="tx1"/>
                </a:solidFill>
                <a:latin typeface="Arial" charset="0"/>
                <a:ea typeface="ＭＳ Ｐゴシック" charset="-128"/>
              </a:defRPr>
            </a:lvl2pPr>
            <a:lvl3pPr marL="1143000" indent="-228600" defTabSz="925513" eaLnBrk="0" hangingPunct="0">
              <a:defRPr sz="2000">
                <a:solidFill>
                  <a:schemeClr val="tx1"/>
                </a:solidFill>
                <a:latin typeface="Arial" charset="0"/>
                <a:ea typeface="ＭＳ Ｐゴシック" charset="-128"/>
              </a:defRPr>
            </a:lvl3pPr>
            <a:lvl4pPr marL="1600200" indent="-228600" defTabSz="925513" eaLnBrk="0" hangingPunct="0">
              <a:defRPr sz="2000">
                <a:solidFill>
                  <a:schemeClr val="tx1"/>
                </a:solidFill>
                <a:latin typeface="Arial" charset="0"/>
                <a:ea typeface="ＭＳ Ｐゴシック" charset="-128"/>
              </a:defRPr>
            </a:lvl4pPr>
            <a:lvl5pPr marL="2057400" indent="-228600" defTabSz="925513" eaLnBrk="0" hangingPunct="0">
              <a:defRPr sz="20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0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0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0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2ABF78AB-E958-47B3-93F8-C9B07C0C02CC}" type="slidenum">
              <a:rPr lang="en-US" altLang="en-US" sz="1200" smtClean="0">
                <a:latin typeface="Tahoma" pitchFamily="34" charset="0"/>
              </a:rPr>
              <a:pPr eaLnBrk="1" hangingPunct="1"/>
              <a:t>9</a:t>
            </a:fld>
            <a:endParaRPr lang="en-US" altLang="en-US" sz="1200" dirty="0" smtClean="0">
              <a:latin typeface="Tahoma"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701676" y="44164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4" name="Rectangle 3"/>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5" name="Straight Connector 4"/>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extLst/>
          </a:lstStyle>
          <a:p>
            <a:pPr>
              <a:defRPr/>
            </a:pPr>
            <a:endParaRPr lang="en-US" dirty="0"/>
          </a:p>
        </p:txBody>
      </p:sp>
      <p:sp>
        <p:nvSpPr>
          <p:cNvPr id="12" name="Title 11"/>
          <p:cNvSpPr>
            <a:spLocks noGrp="1"/>
          </p:cNvSpPr>
          <p:nvPr>
            <p:ph type="ctrTitle"/>
          </p:nvPr>
        </p:nvSpPr>
        <p:spPr>
          <a:xfrm>
            <a:off x="3366868" y="533400"/>
            <a:ext cx="5105400" cy="2868168"/>
          </a:xfrm>
        </p:spPr>
        <p:txBody>
          <a:bodyPr>
            <a:noAutofit/>
          </a:bodyPr>
          <a:lstStyle>
            <a:lvl1pPr algn="r">
              <a:defRPr sz="4200" b="1"/>
            </a:lvl1pPr>
            <a:extLst/>
          </a:lstStyle>
          <a:p>
            <a:r>
              <a:rPr lang="en-US" smtClean="0"/>
              <a:t>Click to edit Master title style</a:t>
            </a:r>
            <a:endParaRPr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30"/>
          <p:cNvSpPr>
            <a:spLocks noGrp="1"/>
          </p:cNvSpPr>
          <p:nvPr>
            <p:ph type="dt" sz="half" idx="10"/>
          </p:nvPr>
        </p:nvSpPr>
        <p:spPr>
          <a:xfrm>
            <a:off x="5870575" y="6557963"/>
            <a:ext cx="2003425" cy="227012"/>
          </a:xfrm>
        </p:spPr>
        <p:txBody>
          <a:bodyPr/>
          <a:lstStyle>
            <a:lvl1pPr>
              <a:defRPr lang="en-US">
                <a:solidFill>
                  <a:srgbClr val="FFFFFF"/>
                </a:solidFill>
              </a:defRPr>
            </a:lvl1pPr>
            <a:extLst/>
          </a:lstStyle>
          <a:p>
            <a:pPr>
              <a:defRPr/>
            </a:pPr>
            <a:endParaRPr dirty="0"/>
          </a:p>
        </p:txBody>
      </p:sp>
      <p:sp>
        <p:nvSpPr>
          <p:cNvPr id="7" name="Footer Placeholder 17"/>
          <p:cNvSpPr>
            <a:spLocks noGrp="1"/>
          </p:cNvSpPr>
          <p:nvPr>
            <p:ph type="ftr" sz="quarter" idx="11"/>
          </p:nvPr>
        </p:nvSpPr>
        <p:spPr>
          <a:xfrm>
            <a:off x="2819400" y="6557963"/>
            <a:ext cx="2927350" cy="228600"/>
          </a:xfrm>
        </p:spPr>
        <p:txBody>
          <a:bodyPr/>
          <a:lstStyle>
            <a:lvl1pPr>
              <a:defRPr lang="en-US">
                <a:solidFill>
                  <a:srgbClr val="FFFFFF"/>
                </a:solidFill>
              </a:defRPr>
            </a:lvl1pPr>
            <a:extLst/>
          </a:lstStyle>
          <a:p>
            <a:pPr>
              <a:defRPr/>
            </a:pPr>
            <a:r>
              <a:rPr dirty="0"/>
              <a:t>ASTC 2006</a:t>
            </a:r>
          </a:p>
        </p:txBody>
      </p:sp>
      <p:sp>
        <p:nvSpPr>
          <p:cNvPr id="8" name="Slide Number Placeholder 28"/>
          <p:cNvSpPr>
            <a:spLocks noGrp="1"/>
          </p:cNvSpPr>
          <p:nvPr>
            <p:ph type="sldNum" sz="quarter" idx="12"/>
          </p:nvPr>
        </p:nvSpPr>
        <p:spPr>
          <a:xfrm>
            <a:off x="7880350" y="6556375"/>
            <a:ext cx="588963" cy="228600"/>
          </a:xfrm>
        </p:spPr>
        <p:txBody>
          <a:bodyPr/>
          <a:lstStyle>
            <a:lvl1pPr>
              <a:defRPr lang="en-US">
                <a:solidFill>
                  <a:srgbClr val="FFFFFF"/>
                </a:solidFill>
              </a:defRPr>
            </a:lvl1pPr>
            <a:extLst/>
          </a:lstStyle>
          <a:p>
            <a:pPr>
              <a:defRPr/>
            </a:pPr>
            <a:fld id="{864EAA23-8143-4FC5-85E0-BC0B25CC1633}" type="slidenum">
              <a:rPr/>
              <a:pPr>
                <a:defRPr/>
              </a:pPr>
              <a:t>‹#›</a:t>
            </a:fld>
            <a:endParaRPr dirty="0"/>
          </a:p>
        </p:txBody>
      </p:sp>
    </p:spTree>
    <p:extLst>
      <p:ext uri="{BB962C8B-B14F-4D97-AF65-F5344CB8AC3E}">
        <p14:creationId xmlns:p14="http://schemas.microsoft.com/office/powerpoint/2010/main" val="12210924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endParaRPr lang="en-US" dirty="0"/>
          </a:p>
        </p:txBody>
      </p:sp>
      <p:sp>
        <p:nvSpPr>
          <p:cNvPr id="5" name="Footer Placeholder 4"/>
          <p:cNvSpPr>
            <a:spLocks noGrp="1"/>
          </p:cNvSpPr>
          <p:nvPr>
            <p:ph type="ftr" sz="quarter" idx="11"/>
          </p:nvPr>
        </p:nvSpPr>
        <p:spPr/>
        <p:txBody>
          <a:bodyPr/>
          <a:lstStyle>
            <a:lvl1pPr>
              <a:defRPr/>
            </a:lvl1pPr>
            <a:extLst/>
          </a:lstStyle>
          <a:p>
            <a:pPr>
              <a:defRPr/>
            </a:pPr>
            <a:r>
              <a:rPr lang="en-US" dirty="0"/>
              <a:t>ASTC 2006</a:t>
            </a:r>
          </a:p>
        </p:txBody>
      </p:sp>
      <p:sp>
        <p:nvSpPr>
          <p:cNvPr id="6" name="Slide Number Placeholder 5"/>
          <p:cNvSpPr>
            <a:spLocks noGrp="1"/>
          </p:cNvSpPr>
          <p:nvPr>
            <p:ph type="sldNum" sz="quarter" idx="12"/>
          </p:nvPr>
        </p:nvSpPr>
        <p:spPr/>
        <p:txBody>
          <a:bodyPr/>
          <a:lstStyle>
            <a:lvl1pPr>
              <a:defRPr/>
            </a:lvl1pPr>
            <a:extLst/>
          </a:lstStyle>
          <a:p>
            <a:pPr>
              <a:defRPr/>
            </a:pPr>
            <a:fld id="{9476F32E-3CD5-41F2-838F-DB87361927DC}" type="slidenum">
              <a:rPr lang="en-US"/>
              <a:pPr>
                <a:defRPr/>
              </a:pPr>
              <a:t>‹#›</a:t>
            </a:fld>
            <a:endParaRPr lang="en-US" dirty="0"/>
          </a:p>
        </p:txBody>
      </p:sp>
    </p:spTree>
    <p:extLst>
      <p:ext uri="{BB962C8B-B14F-4D97-AF65-F5344CB8AC3E}">
        <p14:creationId xmlns:p14="http://schemas.microsoft.com/office/powerpoint/2010/main" val="2193685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243388" y="6557963"/>
            <a:ext cx="2001837" cy="227012"/>
          </a:xfrm>
        </p:spPr>
        <p:txBody>
          <a:bodyPr/>
          <a:lstStyle>
            <a:lvl1pPr>
              <a:defRPr/>
            </a:lvl1pPr>
            <a:extLst/>
          </a:lstStyle>
          <a:p>
            <a:pPr>
              <a:defRPr/>
            </a:pPr>
            <a:endParaRPr lang="en-US" dirty="0"/>
          </a:p>
        </p:txBody>
      </p:sp>
      <p:sp>
        <p:nvSpPr>
          <p:cNvPr id="5" name="Footer Placeholder 4"/>
          <p:cNvSpPr>
            <a:spLocks noGrp="1"/>
          </p:cNvSpPr>
          <p:nvPr>
            <p:ph type="ftr" sz="quarter" idx="11"/>
          </p:nvPr>
        </p:nvSpPr>
        <p:spPr>
          <a:xfrm>
            <a:off x="457200" y="6556375"/>
            <a:ext cx="3657600" cy="228600"/>
          </a:xfrm>
        </p:spPr>
        <p:txBody>
          <a:bodyPr/>
          <a:lstStyle>
            <a:lvl1pPr>
              <a:defRPr/>
            </a:lvl1pPr>
            <a:extLst/>
          </a:lstStyle>
          <a:p>
            <a:pPr>
              <a:defRPr/>
            </a:pPr>
            <a:r>
              <a:rPr lang="en-US" dirty="0"/>
              <a:t>ASTC 2006</a:t>
            </a:r>
          </a:p>
        </p:txBody>
      </p:sp>
      <p:sp>
        <p:nvSpPr>
          <p:cNvPr id="6" name="Slide Number Placeholder 5"/>
          <p:cNvSpPr>
            <a:spLocks noGrp="1"/>
          </p:cNvSpPr>
          <p:nvPr>
            <p:ph type="sldNum" sz="quarter" idx="12"/>
          </p:nvPr>
        </p:nvSpPr>
        <p:spPr>
          <a:xfrm>
            <a:off x="6254750" y="6553200"/>
            <a:ext cx="587375" cy="228600"/>
          </a:xfrm>
        </p:spPr>
        <p:txBody>
          <a:bodyPr/>
          <a:lstStyle>
            <a:lvl1pPr>
              <a:defRPr>
                <a:solidFill>
                  <a:schemeClr val="tx2"/>
                </a:solidFill>
              </a:defRPr>
            </a:lvl1pPr>
            <a:extLst/>
          </a:lstStyle>
          <a:p>
            <a:pPr>
              <a:defRPr/>
            </a:pPr>
            <a:fld id="{56DE73EE-CDCD-46E9-B1A3-1A119590A187}" type="slidenum">
              <a:rPr lang="en-US"/>
              <a:pPr>
                <a:defRPr/>
              </a:pPr>
              <a:t>‹#›</a:t>
            </a:fld>
            <a:endParaRPr lang="en-US" dirty="0"/>
          </a:p>
        </p:txBody>
      </p:sp>
    </p:spTree>
    <p:extLst>
      <p:ext uri="{BB962C8B-B14F-4D97-AF65-F5344CB8AC3E}">
        <p14:creationId xmlns:p14="http://schemas.microsoft.com/office/powerpoint/2010/main" val="3849525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3078541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2729635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193410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13693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13693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136939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13693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6"/>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8"/>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76200" y="579437"/>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pic>
        <p:nvPicPr>
          <p:cNvPr id="7" name="Picture 2" descr="http://www.nsf.gov/images/logos/nsf1.gif"/>
          <p:cNvPicPr>
            <a:picLocks noChangeAspect="1" noChangeArrowheads="1"/>
          </p:cNvPicPr>
          <p:nvPr userDrawn="1"/>
        </p:nvPicPr>
        <p:blipFill>
          <a:blip r:embed="rId2" cstate="print"/>
          <a:srcRect/>
          <a:stretch>
            <a:fillRect/>
          </a:stretch>
        </p:blipFill>
        <p:spPr bwMode="auto">
          <a:xfrm>
            <a:off x="457200" y="6096000"/>
            <a:ext cx="838200" cy="762000"/>
          </a:xfrm>
          <a:prstGeom prst="rect">
            <a:avLst/>
          </a:prstGeom>
          <a:noFill/>
        </p:spPr>
      </p:pic>
    </p:spTree>
    <p:extLst>
      <p:ext uri="{BB962C8B-B14F-4D97-AF65-F5344CB8AC3E}">
        <p14:creationId xmlns:p14="http://schemas.microsoft.com/office/powerpoint/2010/main" val="13693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33400" y="1524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7200" y="1371600"/>
            <a:ext cx="7239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457200" y="320040"/>
            <a:ext cx="7239000" cy="822960"/>
          </a:xfrm>
        </p:spPr>
        <p:txBody>
          <a:bodyPr/>
          <a:lstStyle>
            <a:extLst/>
          </a:lstStyle>
          <a:p>
            <a:r>
              <a:rPr lang="en-US" dirty="0"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extLst/>
          </a:lstStyle>
          <a:p>
            <a:pPr>
              <a:defRPr/>
            </a:pPr>
            <a:fld id="{441BD442-E20C-4642-B932-1DB8020AEA1C}" type="datetimeFigureOut">
              <a:rPr lang="en-US"/>
              <a:pPr>
                <a:defRPr/>
              </a:pPr>
              <a:t>01/08/2015</a:t>
            </a:fld>
            <a:endParaRPr lang="en-US" dirty="0"/>
          </a:p>
        </p:txBody>
      </p:sp>
      <p:sp>
        <p:nvSpPr>
          <p:cNvPr id="7" name="Footer Placeholder 4"/>
          <p:cNvSpPr>
            <a:spLocks noGrp="1"/>
          </p:cNvSpPr>
          <p:nvPr>
            <p:ph type="ftr" sz="quarter" idx="11"/>
          </p:nvPr>
        </p:nvSpPr>
        <p:spPr/>
        <p:txBody>
          <a:bodyPr/>
          <a:lstStyle>
            <a:lvl1pPr>
              <a:defRPr/>
            </a:lvl1pPr>
            <a:extLst/>
          </a:lstStyle>
          <a:p>
            <a:pPr>
              <a:defRPr/>
            </a:pPr>
            <a:endParaRPr lang="en-US" dirty="0"/>
          </a:p>
        </p:txBody>
      </p:sp>
      <p:sp>
        <p:nvSpPr>
          <p:cNvPr id="8" name="Slide Number Placeholder 5"/>
          <p:cNvSpPr>
            <a:spLocks noGrp="1"/>
          </p:cNvSpPr>
          <p:nvPr>
            <p:ph type="sldNum" sz="quarter" idx="12"/>
          </p:nvPr>
        </p:nvSpPr>
        <p:spPr/>
        <p:txBody>
          <a:bodyPr/>
          <a:lstStyle>
            <a:lvl1pPr>
              <a:defRPr/>
            </a:lvl1pPr>
            <a:extLst/>
          </a:lstStyle>
          <a:p>
            <a:pPr>
              <a:defRPr/>
            </a:pPr>
            <a:fld id="{2707475D-8AA7-4CD6-8D93-792EDF713B8C}" type="slidenum">
              <a:rPr lang="en-US"/>
              <a:pPr>
                <a:defRPr/>
              </a:pPr>
              <a:t>‹#›</a:t>
            </a:fld>
            <a:endParaRPr lang="en-US" dirty="0"/>
          </a:p>
        </p:txBody>
      </p:sp>
    </p:spTree>
    <p:extLst>
      <p:ext uri="{BB962C8B-B14F-4D97-AF65-F5344CB8AC3E}">
        <p14:creationId xmlns:p14="http://schemas.microsoft.com/office/powerpoint/2010/main" val="2275533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anchor="t"/>
          <a:lstStyle>
            <a:lvl1pPr algn="r">
              <a:buNone/>
              <a:defRPr sz="42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a:xfrm>
            <a:off x="4724400" y="6556375"/>
            <a:ext cx="2001838" cy="227013"/>
          </a:xfrm>
        </p:spPr>
        <p:txBody>
          <a:bodyPr/>
          <a:lstStyle>
            <a:lvl1pPr>
              <a:defRPr>
                <a:solidFill>
                  <a:schemeClr val="tx2"/>
                </a:solidFill>
              </a:defRPr>
            </a:lvl1pPr>
            <a:extLst/>
          </a:lstStyle>
          <a:p>
            <a:pPr>
              <a:defRPr/>
            </a:pPr>
            <a:endParaRPr lang="en-US" dirty="0"/>
          </a:p>
        </p:txBody>
      </p:sp>
      <p:sp>
        <p:nvSpPr>
          <p:cNvPr id="5" name="Footer Placeholder 4"/>
          <p:cNvSpPr>
            <a:spLocks noGrp="1"/>
          </p:cNvSpPr>
          <p:nvPr>
            <p:ph type="ftr" sz="quarter" idx="11"/>
          </p:nvPr>
        </p:nvSpPr>
        <p:spPr>
          <a:xfrm>
            <a:off x="1735138" y="6556375"/>
            <a:ext cx="2895600" cy="228600"/>
          </a:xfrm>
        </p:spPr>
        <p:txBody>
          <a:bodyPr/>
          <a:lstStyle>
            <a:lvl1pPr>
              <a:defRPr>
                <a:solidFill>
                  <a:schemeClr val="tx2"/>
                </a:solidFill>
              </a:defRPr>
            </a:lvl1pPr>
            <a:extLst/>
          </a:lstStyle>
          <a:p>
            <a:pPr>
              <a:defRPr/>
            </a:pPr>
            <a:r>
              <a:rPr lang="en-US" dirty="0"/>
              <a:t>ASTC 2006</a:t>
            </a:r>
          </a:p>
        </p:txBody>
      </p:sp>
      <p:sp>
        <p:nvSpPr>
          <p:cNvPr id="6" name="Slide Number Placeholder 5"/>
          <p:cNvSpPr>
            <a:spLocks noGrp="1"/>
          </p:cNvSpPr>
          <p:nvPr>
            <p:ph type="sldNum" sz="quarter" idx="12"/>
          </p:nvPr>
        </p:nvSpPr>
        <p:spPr>
          <a:xfrm>
            <a:off x="6734175" y="6554788"/>
            <a:ext cx="587375" cy="228600"/>
          </a:xfrm>
        </p:spPr>
        <p:txBody>
          <a:bodyPr/>
          <a:lstStyle>
            <a:lvl1pPr>
              <a:defRPr/>
            </a:lvl1pPr>
            <a:extLst/>
          </a:lstStyle>
          <a:p>
            <a:pPr>
              <a:defRPr/>
            </a:pPr>
            <a:fld id="{51E6F042-0419-4052-B2E9-21656A3C5A26}" type="slidenum">
              <a:rPr lang="en-US"/>
              <a:pPr>
                <a:defRPr/>
              </a:pPr>
              <a:t>‹#›</a:t>
            </a:fld>
            <a:endParaRPr lang="en-US" dirty="0"/>
          </a:p>
        </p:txBody>
      </p:sp>
    </p:spTree>
    <p:extLst>
      <p:ext uri="{BB962C8B-B14F-4D97-AF65-F5344CB8AC3E}">
        <p14:creationId xmlns:p14="http://schemas.microsoft.com/office/powerpoint/2010/main" val="8154286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1524000"/>
            <a:ext cx="7239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457200" y="320040"/>
            <a:ext cx="7242048"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extLst/>
          </a:lstStyle>
          <a:p>
            <a:pPr>
              <a:defRPr/>
            </a:pPr>
            <a:endParaRPr lang="en-US" dirty="0"/>
          </a:p>
        </p:txBody>
      </p:sp>
      <p:sp>
        <p:nvSpPr>
          <p:cNvPr id="7" name="Footer Placeholder 5"/>
          <p:cNvSpPr>
            <a:spLocks noGrp="1"/>
          </p:cNvSpPr>
          <p:nvPr>
            <p:ph type="ftr" sz="quarter" idx="11"/>
          </p:nvPr>
        </p:nvSpPr>
        <p:spPr/>
        <p:txBody>
          <a:bodyPr/>
          <a:lstStyle>
            <a:lvl1pPr>
              <a:defRPr/>
            </a:lvl1pPr>
            <a:extLst/>
          </a:lstStyle>
          <a:p>
            <a:pPr>
              <a:defRPr/>
            </a:pPr>
            <a:r>
              <a:rPr lang="en-US" dirty="0"/>
              <a:t>ASTC 2006</a:t>
            </a:r>
          </a:p>
        </p:txBody>
      </p:sp>
      <p:sp>
        <p:nvSpPr>
          <p:cNvPr id="8" name="Slide Number Placeholder 6"/>
          <p:cNvSpPr>
            <a:spLocks noGrp="1"/>
          </p:cNvSpPr>
          <p:nvPr>
            <p:ph type="sldNum" sz="quarter" idx="12"/>
          </p:nvPr>
        </p:nvSpPr>
        <p:spPr/>
        <p:txBody>
          <a:bodyPr/>
          <a:lstStyle>
            <a:lvl1pPr>
              <a:defRPr/>
            </a:lvl1pPr>
            <a:extLst/>
          </a:lstStyle>
          <a:p>
            <a:pPr>
              <a:defRPr/>
            </a:pPr>
            <a:fld id="{39854B04-1BC2-4CEA-8FED-065DDDA46048}" type="slidenum">
              <a:rPr lang="en-US"/>
              <a:pPr>
                <a:defRPr/>
              </a:pPr>
              <a:t>‹#›</a:t>
            </a:fld>
            <a:endParaRPr lang="en-US" dirty="0"/>
          </a:p>
        </p:txBody>
      </p:sp>
    </p:spTree>
    <p:extLst>
      <p:ext uri="{BB962C8B-B14F-4D97-AF65-F5344CB8AC3E}">
        <p14:creationId xmlns:p14="http://schemas.microsoft.com/office/powerpoint/2010/main" val="415583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533400" y="1524000"/>
            <a:ext cx="7239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457200" y="320040"/>
            <a:ext cx="7242048"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extLst/>
          </a:lstStyle>
          <a:p>
            <a:pPr>
              <a:defRPr/>
            </a:pPr>
            <a:endParaRPr lang="en-US" dirty="0"/>
          </a:p>
        </p:txBody>
      </p:sp>
      <p:sp>
        <p:nvSpPr>
          <p:cNvPr id="9" name="Footer Placeholder 7"/>
          <p:cNvSpPr>
            <a:spLocks noGrp="1"/>
          </p:cNvSpPr>
          <p:nvPr>
            <p:ph type="ftr" sz="quarter" idx="11"/>
          </p:nvPr>
        </p:nvSpPr>
        <p:spPr/>
        <p:txBody>
          <a:bodyPr/>
          <a:lstStyle>
            <a:lvl1pPr>
              <a:defRPr/>
            </a:lvl1pPr>
            <a:extLst/>
          </a:lstStyle>
          <a:p>
            <a:pPr>
              <a:defRPr/>
            </a:pPr>
            <a:r>
              <a:rPr lang="en-US" dirty="0"/>
              <a:t>ASTC 2006</a:t>
            </a:r>
          </a:p>
        </p:txBody>
      </p:sp>
      <p:sp>
        <p:nvSpPr>
          <p:cNvPr id="10" name="Slide Number Placeholder 8"/>
          <p:cNvSpPr>
            <a:spLocks noGrp="1"/>
          </p:cNvSpPr>
          <p:nvPr>
            <p:ph type="sldNum" sz="quarter" idx="12"/>
          </p:nvPr>
        </p:nvSpPr>
        <p:spPr/>
        <p:txBody>
          <a:bodyPr/>
          <a:lstStyle>
            <a:lvl1pPr>
              <a:defRPr/>
            </a:lvl1pPr>
            <a:extLst/>
          </a:lstStyle>
          <a:p>
            <a:pPr>
              <a:defRPr/>
            </a:pPr>
            <a:fld id="{2BC32490-32EA-4EEE-939C-7316DCBAB499}" type="slidenum">
              <a:rPr lang="en-US"/>
              <a:pPr>
                <a:defRPr/>
              </a:pPr>
              <a:t>‹#›</a:t>
            </a:fld>
            <a:endParaRPr lang="en-US" dirty="0"/>
          </a:p>
        </p:txBody>
      </p:sp>
    </p:spTree>
    <p:extLst>
      <p:ext uri="{BB962C8B-B14F-4D97-AF65-F5344CB8AC3E}">
        <p14:creationId xmlns:p14="http://schemas.microsoft.com/office/powerpoint/2010/main" val="119097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dirty="0"/>
          </a:p>
        </p:txBody>
      </p:sp>
      <p:sp>
        <p:nvSpPr>
          <p:cNvPr id="4" name="Footer Placeholder 3"/>
          <p:cNvSpPr>
            <a:spLocks noGrp="1"/>
          </p:cNvSpPr>
          <p:nvPr>
            <p:ph type="ftr" sz="quarter" idx="11"/>
          </p:nvPr>
        </p:nvSpPr>
        <p:spPr/>
        <p:txBody>
          <a:bodyPr/>
          <a:lstStyle>
            <a:lvl1pPr>
              <a:defRPr/>
            </a:lvl1pPr>
            <a:extLst/>
          </a:lstStyle>
          <a:p>
            <a:pPr>
              <a:defRPr/>
            </a:pPr>
            <a:r>
              <a:rPr lang="en-US" dirty="0"/>
              <a:t>ASTC 2006</a:t>
            </a:r>
          </a:p>
        </p:txBody>
      </p:sp>
      <p:sp>
        <p:nvSpPr>
          <p:cNvPr id="5" name="Slide Number Placeholder 4"/>
          <p:cNvSpPr>
            <a:spLocks noGrp="1"/>
          </p:cNvSpPr>
          <p:nvPr>
            <p:ph type="sldNum" sz="quarter" idx="12"/>
          </p:nvPr>
        </p:nvSpPr>
        <p:spPr/>
        <p:txBody>
          <a:bodyPr/>
          <a:lstStyle>
            <a:lvl1pPr>
              <a:defRPr/>
            </a:lvl1pPr>
            <a:extLst/>
          </a:lstStyle>
          <a:p>
            <a:pPr>
              <a:defRPr/>
            </a:pPr>
            <a:fld id="{2531E7E1-0078-4524-AD72-EDFF78FC7FC9}" type="slidenum">
              <a:rPr lang="en-US"/>
              <a:pPr>
                <a:defRPr/>
              </a:pPr>
              <a:t>‹#›</a:t>
            </a:fld>
            <a:endParaRPr lang="en-US" dirty="0"/>
          </a:p>
        </p:txBody>
      </p:sp>
    </p:spTree>
    <p:extLst>
      <p:ext uri="{BB962C8B-B14F-4D97-AF65-F5344CB8AC3E}">
        <p14:creationId xmlns:p14="http://schemas.microsoft.com/office/powerpoint/2010/main" val="190943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r>
              <a:rPr lang="en-US" dirty="0"/>
              <a:t>ASTC 2006</a:t>
            </a:r>
          </a:p>
        </p:txBody>
      </p:sp>
      <p:sp>
        <p:nvSpPr>
          <p:cNvPr id="4" name="Slide Number Placeholder 3"/>
          <p:cNvSpPr>
            <a:spLocks noGrp="1"/>
          </p:cNvSpPr>
          <p:nvPr>
            <p:ph type="sldNum" sz="quarter" idx="12"/>
          </p:nvPr>
        </p:nvSpPr>
        <p:spPr/>
        <p:txBody>
          <a:bodyPr/>
          <a:lstStyle>
            <a:lvl1pPr>
              <a:defRPr/>
            </a:lvl1pPr>
            <a:extLst/>
          </a:lstStyle>
          <a:p>
            <a:pPr>
              <a:defRPr/>
            </a:pPr>
            <a:fld id="{69B4EDEF-6F87-47C6-B6E4-03E7DFC31AD2}" type="slidenum">
              <a:rPr lang="en-US"/>
              <a:pPr>
                <a:defRPr/>
              </a:pPr>
              <a:t>‹#›</a:t>
            </a:fld>
            <a:endParaRPr lang="en-US" dirty="0"/>
          </a:p>
        </p:txBody>
      </p:sp>
    </p:spTree>
    <p:extLst>
      <p:ext uri="{BB962C8B-B14F-4D97-AF65-F5344CB8AC3E}">
        <p14:creationId xmlns:p14="http://schemas.microsoft.com/office/powerpoint/2010/main" val="367557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dirty="0"/>
          </a:p>
        </p:txBody>
      </p:sp>
      <p:sp>
        <p:nvSpPr>
          <p:cNvPr id="6" name="Footer Placeholder 5"/>
          <p:cNvSpPr>
            <a:spLocks noGrp="1"/>
          </p:cNvSpPr>
          <p:nvPr>
            <p:ph type="ftr" sz="quarter" idx="11"/>
          </p:nvPr>
        </p:nvSpPr>
        <p:spPr/>
        <p:txBody>
          <a:bodyPr/>
          <a:lstStyle>
            <a:lvl1pPr>
              <a:defRPr/>
            </a:lvl1pPr>
            <a:extLst/>
          </a:lstStyle>
          <a:p>
            <a:pPr>
              <a:defRPr/>
            </a:pPr>
            <a:r>
              <a:rPr lang="en-US" dirty="0"/>
              <a:t>ASTC 2006</a:t>
            </a:r>
          </a:p>
        </p:txBody>
      </p:sp>
      <p:sp>
        <p:nvSpPr>
          <p:cNvPr id="7" name="Slide Number Placeholder 6"/>
          <p:cNvSpPr>
            <a:spLocks noGrp="1"/>
          </p:cNvSpPr>
          <p:nvPr>
            <p:ph type="sldNum" sz="quarter" idx="12"/>
          </p:nvPr>
        </p:nvSpPr>
        <p:spPr/>
        <p:txBody>
          <a:bodyPr/>
          <a:lstStyle>
            <a:lvl1pPr>
              <a:defRPr/>
            </a:lvl1pPr>
            <a:extLst/>
          </a:lstStyle>
          <a:p>
            <a:pPr>
              <a:defRPr/>
            </a:pPr>
            <a:fld id="{78008950-179C-4107-965B-250CF913086D}" type="slidenum">
              <a:rPr lang="en-US"/>
              <a:pPr>
                <a:defRPr/>
              </a:pPr>
              <a:t>‹#›</a:t>
            </a:fld>
            <a:endParaRPr lang="en-US" dirty="0"/>
          </a:p>
        </p:txBody>
      </p:sp>
    </p:spTree>
    <p:extLst>
      <p:ext uri="{BB962C8B-B14F-4D97-AF65-F5344CB8AC3E}">
        <p14:creationId xmlns:p14="http://schemas.microsoft.com/office/powerpoint/2010/main" val="137370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6" name="Rectangle 5"/>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extLst/>
          </a:lstStyle>
          <a:p>
            <a:pPr>
              <a:defRPr/>
            </a:pPr>
            <a:endParaRPr lang="en-US" dirty="0"/>
          </a:p>
        </p:txBody>
      </p:sp>
      <p:sp>
        <p:nvSpPr>
          <p:cNvPr id="8" name="Footer Placeholder 5"/>
          <p:cNvSpPr>
            <a:spLocks noGrp="1"/>
          </p:cNvSpPr>
          <p:nvPr>
            <p:ph type="ftr" sz="quarter" idx="11"/>
          </p:nvPr>
        </p:nvSpPr>
        <p:spPr/>
        <p:txBody>
          <a:bodyPr/>
          <a:lstStyle>
            <a:lvl1pPr>
              <a:defRPr/>
            </a:lvl1pPr>
            <a:extLst/>
          </a:lstStyle>
          <a:p>
            <a:pPr>
              <a:defRPr/>
            </a:pPr>
            <a:r>
              <a:rPr lang="en-US" dirty="0"/>
              <a:t>ASTC 2006</a:t>
            </a:r>
          </a:p>
        </p:txBody>
      </p:sp>
      <p:sp>
        <p:nvSpPr>
          <p:cNvPr id="9" name="Slide Number Placeholder 6"/>
          <p:cNvSpPr>
            <a:spLocks noGrp="1"/>
          </p:cNvSpPr>
          <p:nvPr>
            <p:ph type="sldNum" sz="quarter" idx="12"/>
          </p:nvPr>
        </p:nvSpPr>
        <p:spPr/>
        <p:txBody>
          <a:bodyPr/>
          <a:lstStyle>
            <a:lvl1pPr>
              <a:defRPr/>
            </a:lvl1pPr>
            <a:extLst/>
          </a:lstStyle>
          <a:p>
            <a:pPr>
              <a:defRPr/>
            </a:pPr>
            <a:fld id="{F5B7F3B4-B4A2-4413-BC31-0DCBDF7C51CF}" type="slidenum">
              <a:rPr lang="en-US"/>
              <a:pPr>
                <a:defRPr/>
              </a:pPr>
              <a:t>‹#›</a:t>
            </a:fld>
            <a:endParaRPr lang="en-US" dirty="0"/>
          </a:p>
        </p:txBody>
      </p:sp>
    </p:spTree>
    <p:extLst>
      <p:ext uri="{BB962C8B-B14F-4D97-AF65-F5344CB8AC3E}">
        <p14:creationId xmlns:p14="http://schemas.microsoft.com/office/powerpoint/2010/main" val="12661555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1"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itle Placeholder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extLst/>
          </a:lstStyle>
          <a:p>
            <a:r>
              <a:rPr lang="en-US" smtClean="0"/>
              <a:t>Click to edit Master title style</a:t>
            </a:r>
            <a:endParaRPr lang="en-US"/>
          </a:p>
        </p:txBody>
      </p:sp>
      <p:sp>
        <p:nvSpPr>
          <p:cNvPr id="1030" name="Text Placeholder 30"/>
          <p:cNvSpPr>
            <a:spLocks noGrp="1"/>
          </p:cNvSpPr>
          <p:nvPr>
            <p:ph type="body" idx="1"/>
          </p:nvPr>
        </p:nvSpPr>
        <p:spPr bwMode="auto">
          <a:xfrm>
            <a:off x="457200" y="1609725"/>
            <a:ext cx="7239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 name="Date Placeholder 26"/>
          <p:cNvSpPr>
            <a:spLocks noGrp="1"/>
          </p:cNvSpPr>
          <p:nvPr>
            <p:ph type="dt" sz="half" idx="2"/>
          </p:nvPr>
        </p:nvSpPr>
        <p:spPr>
          <a:xfrm>
            <a:off x="4246563" y="6557963"/>
            <a:ext cx="2001837" cy="227012"/>
          </a:xfrm>
          <a:prstGeom prst="rect">
            <a:avLst/>
          </a:prstGeom>
        </p:spPr>
        <p:txBody>
          <a:bodyPr vert="horz" tIns="0" bIns="0" anchor="b"/>
          <a:lstStyle>
            <a:lvl1pPr algn="l" eaLnBrk="1" latinLnBrk="0" hangingPunct="1">
              <a:defRPr kumimoji="0" sz="1000">
                <a:solidFill>
                  <a:schemeClr val="tx2"/>
                </a:solidFill>
              </a:defRPr>
            </a:lvl1pPr>
            <a:extLst/>
          </a:lstStyle>
          <a:p>
            <a:pPr>
              <a:defRPr/>
            </a:pPr>
            <a:fld id="{2C60D973-52BC-4772-9C28-7F4C02E598F3}" type="datetimeFigureOut">
              <a:rPr lang="en-US"/>
              <a:pPr>
                <a:defRPr/>
              </a:pPr>
              <a:t>01/08/2015</a:t>
            </a:fld>
            <a:endParaRPr lang="en-US" dirty="0"/>
          </a:p>
        </p:txBody>
      </p:sp>
      <p:sp>
        <p:nvSpPr>
          <p:cNvPr id="4" name="Footer Placeholder 3"/>
          <p:cNvSpPr>
            <a:spLocks noGrp="1"/>
          </p:cNvSpPr>
          <p:nvPr>
            <p:ph type="ftr" sz="quarter" idx="3"/>
          </p:nvPr>
        </p:nvSpPr>
        <p:spPr>
          <a:xfrm>
            <a:off x="457200" y="6557963"/>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defRPr/>
            </a:pPr>
            <a:endParaRPr lang="en-US" dirty="0"/>
          </a:p>
        </p:txBody>
      </p:sp>
      <p:sp>
        <p:nvSpPr>
          <p:cNvPr id="16" name="Slide Number Placeholder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017A44E6-C9B1-4718-85F9-839C3819E84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Lst>
  <p:hf hdr="0" ftr="0" dt="0"/>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8064A2"/>
        </a:buClr>
        <a:buSzPct val="80000"/>
        <a:buFont typeface="Wingdings 2"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8064A2"/>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8064A2"/>
        </a:buClr>
        <a:buSzPct val="80000"/>
        <a:buFont typeface="Wingdings 2"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8064A2"/>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4.png"/><Relationship Id="rId5" Type="http://schemas.openxmlformats.org/officeDocument/2006/relationships/hyperlink" Target="mailto:pbrooks@nsf.gov" TargetMode="Externa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5" name="Rectangle 11"/>
          <p:cNvSpPr>
            <a:spLocks noGrp="1" noChangeArrowheads="1"/>
          </p:cNvSpPr>
          <p:nvPr>
            <p:ph type="title"/>
          </p:nvPr>
        </p:nvSpPr>
        <p:spPr>
          <a:xfrm>
            <a:off x="914400" y="1447800"/>
            <a:ext cx="6705600" cy="2819400"/>
          </a:xfrm>
        </p:spPr>
        <p:txBody>
          <a:bodyPr wrap="square" lIns="91440" tIns="45720" rIns="91440" bIns="45720" numCol="1" compatLnSpc="1">
            <a:prstTxWarp prst="textNoShape">
              <a:avLst/>
            </a:prstTxWarp>
            <a:normAutofit fontScale="90000"/>
          </a:bodyPr>
          <a:lstStyle/>
          <a:p>
            <a:pPr eaLnBrk="1" fontAlgn="auto" hangingPunct="1">
              <a:spcAft>
                <a:spcPts val="0"/>
              </a:spcAft>
              <a:defRPr/>
            </a:pPr>
            <a:r>
              <a:rPr lang="en-US" sz="4900" dirty="0" smtClean="0">
                <a:solidFill>
                  <a:schemeClr val="tx2">
                    <a:satMod val="130000"/>
                  </a:schemeClr>
                </a:solidFill>
                <a:effectLst>
                  <a:outerShdw blurRad="38100" dist="38100" dir="2700000" algn="tl">
                    <a:srgbClr val="C0C0C0"/>
                  </a:outerShdw>
                </a:effectLst>
              </a:rPr>
              <a:t>AISL Full Proposal Panel</a:t>
            </a:r>
            <a:r>
              <a:rPr lang="en-US" dirty="0" smtClean="0">
                <a:solidFill>
                  <a:schemeClr val="tx2">
                    <a:satMod val="130000"/>
                  </a:schemeClr>
                </a:solidFill>
                <a:effectLst>
                  <a:outerShdw blurRad="38100" dist="38100" dir="2700000" algn="tl">
                    <a:srgbClr val="C0C0C0"/>
                  </a:outerShdw>
                </a:effectLst>
              </a:rPr>
              <a:t/>
            </a:r>
            <a:br>
              <a:rPr lang="en-US" dirty="0" smtClean="0">
                <a:solidFill>
                  <a:schemeClr val="tx2">
                    <a:satMod val="130000"/>
                  </a:schemeClr>
                </a:solidFill>
                <a:effectLst>
                  <a:outerShdw blurRad="38100" dist="38100" dir="2700000" algn="tl">
                    <a:srgbClr val="C0C0C0"/>
                  </a:outerShdw>
                </a:effectLst>
              </a:rPr>
            </a:br>
            <a:r>
              <a:rPr lang="en-US" dirty="0" smtClean="0">
                <a:solidFill>
                  <a:schemeClr val="tx2">
                    <a:satMod val="130000"/>
                  </a:schemeClr>
                </a:solidFill>
                <a:effectLst>
                  <a:outerShdw blurRad="38100" dist="38100" dir="2700000" algn="tl">
                    <a:srgbClr val="C0C0C0"/>
                  </a:outerShdw>
                </a:effectLst>
              </a:rPr>
              <a:t/>
            </a:r>
            <a:br>
              <a:rPr lang="en-US" dirty="0" smtClean="0">
                <a:solidFill>
                  <a:schemeClr val="tx2">
                    <a:satMod val="130000"/>
                  </a:schemeClr>
                </a:solidFill>
                <a:effectLst>
                  <a:outerShdw blurRad="38100" dist="38100" dir="2700000" algn="tl">
                    <a:srgbClr val="C0C0C0"/>
                  </a:outerShdw>
                </a:effectLst>
              </a:rPr>
            </a:br>
            <a:r>
              <a:rPr lang="en-US" dirty="0" smtClean="0">
                <a:solidFill>
                  <a:schemeClr val="tx2">
                    <a:satMod val="130000"/>
                  </a:schemeClr>
                </a:solidFill>
                <a:effectLst>
                  <a:outerShdw blurRad="38100" dist="38100" dir="2700000" algn="tl">
                    <a:srgbClr val="C0C0C0"/>
                  </a:outerShdw>
                </a:effectLst>
              </a:rPr>
              <a:t/>
            </a:r>
            <a:br>
              <a:rPr lang="en-US" dirty="0" smtClean="0">
                <a:solidFill>
                  <a:schemeClr val="tx2">
                    <a:satMod val="130000"/>
                  </a:schemeClr>
                </a:solidFill>
                <a:effectLst>
                  <a:outerShdw blurRad="38100" dist="38100" dir="2700000" algn="tl">
                    <a:srgbClr val="C0C0C0"/>
                  </a:outerShdw>
                </a:effectLst>
              </a:rPr>
            </a:br>
            <a:r>
              <a:rPr lang="en-US" dirty="0" smtClean="0">
                <a:solidFill>
                  <a:schemeClr val="tx2">
                    <a:satMod val="130000"/>
                  </a:schemeClr>
                </a:solidFill>
                <a:effectLst>
                  <a:outerShdw blurRad="38100" dist="38100" dir="2700000" algn="tl">
                    <a:srgbClr val="C0C0C0"/>
                  </a:outerShdw>
                </a:effectLst>
              </a:rPr>
              <a:t/>
            </a:r>
            <a:br>
              <a:rPr lang="en-US" dirty="0" smtClean="0">
                <a:solidFill>
                  <a:schemeClr val="tx2">
                    <a:satMod val="130000"/>
                  </a:schemeClr>
                </a:solidFill>
                <a:effectLst>
                  <a:outerShdw blurRad="38100" dist="38100" dir="2700000" algn="tl">
                    <a:srgbClr val="C0C0C0"/>
                  </a:outerShdw>
                </a:effectLst>
              </a:rPr>
            </a:br>
            <a:r>
              <a:rPr lang="en-US" dirty="0" smtClean="0">
                <a:solidFill>
                  <a:schemeClr val="tx2">
                    <a:satMod val="130000"/>
                  </a:schemeClr>
                </a:solidFill>
                <a:effectLst>
                  <a:outerShdw blurRad="38100" dist="38100" dir="2700000" algn="tl">
                    <a:srgbClr val="C0C0C0"/>
                  </a:outerShdw>
                </a:effectLst>
              </a:rPr>
              <a:t/>
            </a:r>
            <a:br>
              <a:rPr lang="en-US" dirty="0" smtClean="0">
                <a:solidFill>
                  <a:schemeClr val="tx2">
                    <a:satMod val="130000"/>
                  </a:schemeClr>
                </a:solidFill>
                <a:effectLst>
                  <a:outerShdw blurRad="38100" dist="38100" dir="2700000" algn="tl">
                    <a:srgbClr val="C0C0C0"/>
                  </a:outerShdw>
                </a:effectLst>
              </a:rPr>
            </a:br>
            <a:r>
              <a:rPr lang="en-US" sz="3200" dirty="0" smtClean="0">
                <a:solidFill>
                  <a:schemeClr val="tx1"/>
                </a:solidFill>
                <a:effectLst>
                  <a:outerShdw blurRad="38100" dist="38100" dir="2700000" algn="tl">
                    <a:srgbClr val="C0C0C0"/>
                  </a:outerShdw>
                </a:effectLst>
              </a:rPr>
              <a:t/>
            </a:r>
            <a:br>
              <a:rPr lang="en-US" sz="3200" dirty="0" smtClean="0">
                <a:solidFill>
                  <a:schemeClr val="tx1"/>
                </a:solidFill>
                <a:effectLst>
                  <a:outerShdw blurRad="38100" dist="38100" dir="2700000" algn="tl">
                    <a:srgbClr val="C0C0C0"/>
                  </a:outerShdw>
                </a:effectLst>
              </a:rPr>
            </a:br>
            <a:r>
              <a:rPr lang="en-US" sz="3100" dirty="0" smtClean="0">
                <a:solidFill>
                  <a:schemeClr val="tx2">
                    <a:satMod val="130000"/>
                  </a:schemeClr>
                </a:solidFill>
                <a:effectLst>
                  <a:outerShdw blurRad="38100" dist="38100" dir="2700000" algn="tl">
                    <a:srgbClr val="C0C0C0"/>
                  </a:outerShdw>
                </a:effectLst>
              </a:rPr>
              <a:t/>
            </a:r>
            <a:br>
              <a:rPr lang="en-US" sz="3100" dirty="0" smtClean="0">
                <a:solidFill>
                  <a:schemeClr val="tx2">
                    <a:satMod val="130000"/>
                  </a:schemeClr>
                </a:solidFill>
                <a:effectLst>
                  <a:outerShdw blurRad="38100" dist="38100" dir="2700000" algn="tl">
                    <a:srgbClr val="C0C0C0"/>
                  </a:outerShdw>
                </a:effectLst>
              </a:rPr>
            </a:br>
            <a:r>
              <a:rPr lang="en-US" sz="3900" dirty="0" smtClean="0">
                <a:solidFill>
                  <a:schemeClr val="tx2">
                    <a:satMod val="130000"/>
                  </a:schemeClr>
                </a:solidFill>
                <a:effectLst>
                  <a:outerShdw blurRad="38100" dist="38100" dir="2700000" algn="tl">
                    <a:srgbClr val="C0C0C0"/>
                  </a:outerShdw>
                </a:effectLst>
              </a:rPr>
              <a:t/>
            </a:r>
            <a:br>
              <a:rPr lang="en-US" sz="3900" dirty="0" smtClean="0">
                <a:solidFill>
                  <a:schemeClr val="tx2">
                    <a:satMod val="130000"/>
                  </a:schemeClr>
                </a:solidFill>
                <a:effectLst>
                  <a:outerShdw blurRad="38100" dist="38100" dir="2700000" algn="tl">
                    <a:srgbClr val="C0C0C0"/>
                  </a:outerShdw>
                </a:effectLst>
              </a:rPr>
            </a:br>
            <a:r>
              <a:rPr lang="en-US" sz="4900" dirty="0" smtClean="0">
                <a:solidFill>
                  <a:schemeClr val="tx2"/>
                </a:solidFill>
              </a:rPr>
              <a:t>AISL PANEL ORIENTATION</a:t>
            </a:r>
            <a:r>
              <a:rPr lang="en-US" sz="4800" dirty="0" smtClean="0">
                <a:solidFill>
                  <a:srgbClr val="835E01"/>
                </a:solidFill>
              </a:rPr>
              <a:t/>
            </a:r>
            <a:br>
              <a:rPr lang="en-US" sz="4800" dirty="0" smtClean="0">
                <a:solidFill>
                  <a:srgbClr val="835E01"/>
                </a:solidFill>
              </a:rPr>
            </a:br>
            <a:r>
              <a:rPr lang="en-US" sz="3600" dirty="0" smtClean="0">
                <a:solidFill>
                  <a:srgbClr val="835E01"/>
                </a:solidFill>
              </a:rPr>
              <a:t/>
            </a:r>
            <a:br>
              <a:rPr lang="en-US" sz="3600" dirty="0" smtClean="0">
                <a:solidFill>
                  <a:srgbClr val="835E01"/>
                </a:solidFill>
              </a:rPr>
            </a:br>
            <a:r>
              <a:rPr lang="en-US" sz="3600" dirty="0" smtClean="0">
                <a:solidFill>
                  <a:schemeClr val="tx2"/>
                </a:solidFill>
              </a:rPr>
              <a:t>January 8, 2015</a:t>
            </a:r>
            <a:r>
              <a:rPr lang="en-US" sz="3600" dirty="0" smtClean="0">
                <a:solidFill>
                  <a:schemeClr val="bg2">
                    <a:lumMod val="50000"/>
                  </a:schemeClr>
                </a:solidFill>
              </a:rPr>
              <a:t/>
            </a:r>
            <a:br>
              <a:rPr lang="en-US" sz="3600" dirty="0" smtClean="0">
                <a:solidFill>
                  <a:schemeClr val="bg2">
                    <a:lumMod val="50000"/>
                  </a:schemeClr>
                </a:solidFill>
              </a:rPr>
            </a:br>
            <a:r>
              <a:rPr lang="en-US" sz="3600" dirty="0" smtClean="0">
                <a:solidFill>
                  <a:schemeClr val="tx2"/>
                </a:solidFill>
              </a:rPr>
              <a:t>3:00-4:30 PM (ET)</a:t>
            </a:r>
            <a:br>
              <a:rPr lang="en-US" sz="3600" dirty="0" smtClean="0">
                <a:solidFill>
                  <a:schemeClr val="tx2"/>
                </a:solidFill>
              </a:rPr>
            </a:br>
            <a:endParaRPr lang="en-US" sz="3900" dirty="0" smtClean="0">
              <a:solidFill>
                <a:schemeClr val="tx2"/>
              </a:solidFill>
            </a:endParaRPr>
          </a:p>
        </p:txBody>
      </p:sp>
      <p:sp>
        <p:nvSpPr>
          <p:cNvPr id="133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14B13976-E1EA-491B-8771-ABBF4BD5FE6F}" type="slidenum">
              <a:rPr lang="en-US" altLang="en-US" sz="1100" smtClean="0">
                <a:solidFill>
                  <a:schemeClr val="tx2"/>
                </a:solidFill>
              </a:rPr>
              <a:pPr eaLnBrk="1" hangingPunct="1"/>
              <a:t>1</a:t>
            </a:fld>
            <a:endParaRPr lang="en-US" altLang="en-US" sz="1100" dirty="0" smtClean="0">
              <a:solidFill>
                <a:schemeClr val="tx2"/>
              </a:solidFill>
            </a:endParaRPr>
          </a:p>
        </p:txBody>
      </p:sp>
      <p:pic>
        <p:nvPicPr>
          <p:cNvPr id="6" name="Picture 13" descr="nsf1"/>
          <p:cNvPicPr>
            <a:picLocks noChangeAspect="1" noChangeArrowheads="1"/>
          </p:cNvPicPr>
          <p:nvPr/>
        </p:nvPicPr>
        <p:blipFill>
          <a:blip r:embed="rId5"/>
          <a:srcRect/>
          <a:stretch>
            <a:fillRect/>
          </a:stretch>
        </p:blipFill>
        <p:spPr bwMode="auto">
          <a:xfrm>
            <a:off x="5410200" y="3657600"/>
            <a:ext cx="1839913" cy="1981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sp>
        <p:nvSpPr>
          <p:cNvPr id="13318" name="PubHalfFrame"/>
          <p:cNvSpPr>
            <a:spLocks noEditPoints="1" noChangeArrowheads="1"/>
          </p:cNvSpPr>
          <p:nvPr/>
        </p:nvSpPr>
        <p:spPr bwMode="auto">
          <a:xfrm>
            <a:off x="0" y="0"/>
            <a:ext cx="1828800" cy="1828800"/>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dirty="0"/>
          </a:p>
        </p:txBody>
      </p:sp>
      <p:sp>
        <p:nvSpPr>
          <p:cNvPr id="12" name="PubHalfFrame"/>
          <p:cNvSpPr>
            <a:spLocks noEditPoints="1" noChangeArrowheads="1"/>
          </p:cNvSpPr>
          <p:nvPr/>
        </p:nvSpPr>
        <p:spPr bwMode="auto">
          <a:xfrm rot="16200000">
            <a:off x="0" y="5029200"/>
            <a:ext cx="1828800" cy="1828800"/>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856"/>
    </mc:Choice>
    <mc:Fallback>
      <p:transition spd="slow" advTm="2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What about School Audiences</a:t>
            </a:r>
            <a:r>
              <a:rPr lang="en-US" dirty="0">
                <a:solidFill>
                  <a:schemeClr val="tx2">
                    <a:satMod val="130000"/>
                  </a:schemeClr>
                </a:solidFill>
              </a:rPr>
              <a:t>?</a:t>
            </a:r>
          </a:p>
        </p:txBody>
      </p:sp>
      <p:sp>
        <p:nvSpPr>
          <p:cNvPr id="25603" name="Rectangle 3"/>
          <p:cNvSpPr>
            <a:spLocks noGrp="1" noChangeArrowheads="1"/>
          </p:cNvSpPr>
          <p:nvPr>
            <p:ph idx="1"/>
          </p:nvPr>
        </p:nvSpPr>
        <p:spPr>
          <a:xfrm>
            <a:off x="533400" y="1600200"/>
            <a:ext cx="7239000" cy="4530725"/>
          </a:xfrm>
        </p:spPr>
        <p:txBody>
          <a:bodyPr/>
          <a:lstStyle/>
          <a:p>
            <a:pPr eaLnBrk="1" hangingPunct="1">
              <a:buFont typeface="Wingdings" panose="05000000000000000000" pitchFamily="2" charset="2"/>
              <a:buChar char="v"/>
            </a:pPr>
            <a:r>
              <a:rPr lang="en-US" altLang="en-US" sz="2800" dirty="0" smtClean="0">
                <a:solidFill>
                  <a:schemeClr val="tx2"/>
                </a:solidFill>
              </a:rPr>
              <a:t>Teachers and students in formal education settings may be included </a:t>
            </a:r>
            <a:r>
              <a:rPr lang="en-US" altLang="en-US" sz="2800" b="1" dirty="0" smtClean="0">
                <a:solidFill>
                  <a:schemeClr val="tx2"/>
                </a:solidFill>
              </a:rPr>
              <a:t>as secondary audiences</a:t>
            </a:r>
            <a:r>
              <a:rPr lang="en-US" altLang="en-US" sz="2800" dirty="0" smtClean="0">
                <a:solidFill>
                  <a:schemeClr val="tx2"/>
                </a:solidFill>
              </a:rPr>
              <a:t>.</a:t>
            </a:r>
          </a:p>
          <a:p>
            <a:pPr eaLnBrk="1" hangingPunct="1">
              <a:buFont typeface="Wingdings" panose="05000000000000000000" pitchFamily="2" charset="2"/>
              <a:buChar char="v"/>
            </a:pPr>
            <a:endParaRPr lang="en-US" altLang="en-US" sz="2800" dirty="0" smtClean="0">
              <a:solidFill>
                <a:schemeClr val="tx2"/>
              </a:solidFill>
            </a:endParaRPr>
          </a:p>
          <a:p>
            <a:pPr eaLnBrk="1" hangingPunct="1">
              <a:buFont typeface="Wingdings" panose="05000000000000000000" pitchFamily="2" charset="2"/>
              <a:buChar char="v"/>
            </a:pPr>
            <a:r>
              <a:rPr lang="en-US" altLang="en-US" sz="2800" dirty="0" smtClean="0">
                <a:solidFill>
                  <a:schemeClr val="tx2"/>
                </a:solidFill>
              </a:rPr>
              <a:t>Projects are strongly encouraged but not required to create linkages to state and national standards</a:t>
            </a:r>
          </a:p>
        </p:txBody>
      </p:sp>
      <p:sp>
        <p:nvSpPr>
          <p:cNvPr id="256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8A1A3EFB-09B7-4084-B2C9-F7E394105AF0}" type="slidenum">
              <a:rPr lang="en-US" altLang="en-US" sz="1100" smtClean="0">
                <a:solidFill>
                  <a:schemeClr val="tx2"/>
                </a:solidFill>
              </a:rPr>
              <a:pPr eaLnBrk="1" hangingPunct="1"/>
              <a:t>10</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8057789"/>
      </p:ext>
    </p:extLst>
  </p:cSld>
  <p:clrMapOvr>
    <a:masterClrMapping/>
  </p:clrMapOvr>
  <mc:AlternateContent xmlns:mc="http://schemas.openxmlformats.org/markup-compatibility/2006">
    <mc:Choice xmlns:p14="http://schemas.microsoft.com/office/powerpoint/2010/main" Requires="p14">
      <p:transition spd="slow" p14:dur="2000" advTm="17745"/>
    </mc:Choice>
    <mc:Fallback>
      <p:transition spd="slow" advTm="1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bodyPr>
          <a:lstStyle/>
          <a:p>
            <a:pPr algn="ctr" eaLnBrk="1" fontAlgn="auto" hangingPunct="1">
              <a:spcAft>
                <a:spcPts val="0"/>
              </a:spcAft>
              <a:defRPr/>
            </a:pPr>
            <a:r>
              <a:rPr lang="en-US" dirty="0" smtClean="0">
                <a:solidFill>
                  <a:schemeClr val="tx2">
                    <a:satMod val="130000"/>
                  </a:schemeClr>
                </a:solidFill>
              </a:rPr>
              <a:t>Project types</a:t>
            </a:r>
          </a:p>
        </p:txBody>
      </p:sp>
      <p:sp>
        <p:nvSpPr>
          <p:cNvPr id="2355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893F0220-16BA-408C-B8A6-2CFD5E9836E1}" type="slidenum">
              <a:rPr lang="en-US" altLang="en-US" sz="1100" smtClean="0">
                <a:solidFill>
                  <a:schemeClr val="tx2"/>
                </a:solidFill>
              </a:rPr>
              <a:pPr eaLnBrk="1" hangingPunct="1"/>
              <a:t>11</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9950396"/>
      </p:ext>
    </p:extLst>
  </p:cSld>
  <p:clrMapOvr>
    <a:masterClrMapping/>
  </p:clrMapOvr>
  <mc:AlternateContent xmlns:mc="http://schemas.openxmlformats.org/markup-compatibility/2006">
    <mc:Choice xmlns:p14="http://schemas.microsoft.com/office/powerpoint/2010/main" Requires="p14">
      <p:transition spd="slow" p14:dur="2000" advTm="5997"/>
    </mc:Choice>
    <mc:Fallback>
      <p:transition spd="slow" advTm="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7069" y="1524000"/>
            <a:ext cx="8305800" cy="4876801"/>
          </a:xfrm>
        </p:spPr>
        <p:txBody>
          <a:bodyPr>
            <a:normAutofit/>
          </a:bodyPr>
          <a:lstStyle/>
          <a:p>
            <a:pPr>
              <a:spcAft>
                <a:spcPts val="1200"/>
              </a:spcAft>
              <a:buClr>
                <a:schemeClr val="tx2"/>
              </a:buClr>
              <a:buSzPct val="100000"/>
              <a:buFont typeface="Wingdings" pitchFamily="2" charset="2"/>
              <a:buChar char="v"/>
            </a:pPr>
            <a:r>
              <a:rPr lang="en-US" dirty="0" smtClean="0">
                <a:solidFill>
                  <a:schemeClr val="tx2"/>
                </a:solidFill>
              </a:rPr>
              <a:t>Exploratory development work or feasibility studies</a:t>
            </a:r>
          </a:p>
          <a:p>
            <a:pPr>
              <a:spcAft>
                <a:spcPts val="1200"/>
              </a:spcAft>
              <a:buClr>
                <a:schemeClr val="tx2"/>
              </a:buClr>
              <a:buSzPct val="100000"/>
              <a:buFont typeface="Wingdings" pitchFamily="2" charset="2"/>
              <a:buChar char="v"/>
            </a:pPr>
            <a:r>
              <a:rPr lang="en-US" dirty="0" smtClean="0">
                <a:solidFill>
                  <a:schemeClr val="tx2"/>
                </a:solidFill>
              </a:rPr>
              <a:t>Should lead to field-advancing proposals of other project types</a:t>
            </a:r>
          </a:p>
          <a:p>
            <a:pPr>
              <a:spcAft>
                <a:spcPts val="1200"/>
              </a:spcAft>
              <a:buClr>
                <a:schemeClr val="tx2"/>
              </a:buClr>
              <a:buSzPct val="100000"/>
              <a:buFont typeface="Wingdings" pitchFamily="2" charset="2"/>
              <a:buChar char="v"/>
            </a:pPr>
            <a:r>
              <a:rPr lang="en-US" dirty="0" smtClean="0">
                <a:solidFill>
                  <a:schemeClr val="tx2"/>
                </a:solidFill>
              </a:rPr>
              <a:t> Should produce evidence, findings and/or deliverables that form basis for further work</a:t>
            </a:r>
          </a:p>
          <a:p>
            <a:pPr>
              <a:spcAft>
                <a:spcPts val="1200"/>
              </a:spcAft>
              <a:buClr>
                <a:schemeClr val="tx2"/>
              </a:buClr>
              <a:buSzPct val="100000"/>
              <a:buFont typeface="Wingdings" pitchFamily="2" charset="2"/>
              <a:buChar char="v"/>
            </a:pPr>
            <a:r>
              <a:rPr lang="en-US" dirty="0" smtClean="0">
                <a:solidFill>
                  <a:schemeClr val="tx2"/>
                </a:solidFill>
              </a:rPr>
              <a:t>Should state how project informs future work &amp; advances field</a:t>
            </a:r>
          </a:p>
          <a:p>
            <a:pPr>
              <a:spcAft>
                <a:spcPts val="1200"/>
              </a:spcAft>
              <a:buClr>
                <a:schemeClr val="tx2"/>
              </a:buClr>
              <a:buSzPct val="100000"/>
              <a:buFont typeface="Wingdings" pitchFamily="2" charset="2"/>
              <a:buChar char="v"/>
            </a:pPr>
            <a:r>
              <a:rPr lang="en-US" dirty="0" smtClean="0">
                <a:solidFill>
                  <a:schemeClr val="tx2"/>
                </a:solidFill>
              </a:rPr>
              <a:t>Funding up to $300,000 (duration up to 2 years)</a:t>
            </a:r>
          </a:p>
          <a:p>
            <a:pPr>
              <a:buFont typeface="Wingdings" pitchFamily="2" charset="2"/>
              <a:buChar char="v"/>
            </a:pPr>
            <a:endParaRPr lang="en-US" sz="3200" dirty="0" smtClean="0">
              <a:solidFill>
                <a:schemeClr val="tx2"/>
              </a:solidFill>
            </a:endParaRPr>
          </a:p>
        </p:txBody>
      </p:sp>
      <p:sp>
        <p:nvSpPr>
          <p:cNvPr id="3" name="Text Placeholder 2"/>
          <p:cNvSpPr>
            <a:spLocks noGrp="1"/>
          </p:cNvSpPr>
          <p:nvPr>
            <p:ph type="body" sz="quarter" idx="13"/>
          </p:nvPr>
        </p:nvSpPr>
        <p:spPr/>
        <p:txBody>
          <a:bodyPr>
            <a:normAutofit/>
          </a:bodyPr>
          <a:lstStyle/>
          <a:p>
            <a:endParaRPr lang="en-US" sz="1800" i="1" dirty="0" smtClean="0">
              <a:solidFill>
                <a:schemeClr val="tx2"/>
              </a:solidFill>
            </a:endParaRPr>
          </a:p>
          <a:p>
            <a:endParaRPr lang="en-US" sz="1800" i="1" dirty="0" smtClean="0">
              <a:solidFill>
                <a:schemeClr val="tx2"/>
              </a:solidFill>
            </a:endParaRPr>
          </a:p>
          <a:p>
            <a:pPr>
              <a:buNone/>
            </a:pPr>
            <a:endParaRPr lang="en-US" sz="2000" dirty="0" smtClean="0">
              <a:solidFill>
                <a:schemeClr val="tx2"/>
              </a:solidFill>
            </a:endParaRPr>
          </a:p>
          <a:p>
            <a:pPr>
              <a:buNone/>
            </a:pPr>
            <a:endParaRPr lang="en-US" sz="2000" dirty="0">
              <a:solidFill>
                <a:schemeClr val="tx2"/>
              </a:solidFill>
            </a:endParaRPr>
          </a:p>
        </p:txBody>
      </p:sp>
      <p:sp>
        <p:nvSpPr>
          <p:cNvPr id="4" name="Slide Number Placeholder 3"/>
          <p:cNvSpPr>
            <a:spLocks noGrp="1"/>
          </p:cNvSpPr>
          <p:nvPr>
            <p:ph type="sldNum" sz="quarter" idx="4"/>
          </p:nvPr>
        </p:nvSpPr>
        <p:spPr/>
        <p:txBody>
          <a:bodyPr/>
          <a:lstStyle/>
          <a:p>
            <a:fld id="{81582BD6-FC20-4557-852B-8433F8572D30}" type="slidenum">
              <a:rPr lang="en-US" smtClean="0"/>
              <a:pPr/>
              <a:t>12</a:t>
            </a:fld>
            <a:endParaRPr lang="en-US" dirty="0"/>
          </a:p>
        </p:txBody>
      </p:sp>
      <p:sp>
        <p:nvSpPr>
          <p:cNvPr id="2" name="Title 1"/>
          <p:cNvSpPr>
            <a:spLocks noGrp="1"/>
          </p:cNvSpPr>
          <p:nvPr>
            <p:ph type="title"/>
          </p:nvPr>
        </p:nvSpPr>
        <p:spPr>
          <a:xfrm>
            <a:off x="304800" y="579437"/>
            <a:ext cx="7848600" cy="639763"/>
          </a:xfrm>
        </p:spPr>
        <p:txBody>
          <a:bodyPr/>
          <a:lstStyle/>
          <a:p>
            <a:pPr>
              <a:buNone/>
            </a:pPr>
            <a:r>
              <a:rPr lang="en-US" dirty="0" smtClean="0">
                <a:solidFill>
                  <a:schemeClr val="tx2"/>
                </a:solidFill>
              </a:rPr>
              <a:t>Pathways</a:t>
            </a:r>
            <a:endParaRPr lang="en-US" dirty="0">
              <a:solidFill>
                <a:schemeClr val="tx2"/>
              </a:solidFill>
            </a:endParaRPr>
          </a:p>
        </p:txBody>
      </p:sp>
      <p:pic>
        <p:nvPicPr>
          <p:cNvPr id="7" name="Picture 6" descr="atom_element_small.png"/>
          <p:cNvPicPr>
            <a:picLocks noChangeAspect="1"/>
          </p:cNvPicPr>
          <p:nvPr/>
        </p:nvPicPr>
        <p:blipFill>
          <a:blip r:embed="rId5" cstate="print"/>
          <a:stretch>
            <a:fillRect/>
          </a:stretch>
        </p:blipFill>
        <p:spPr>
          <a:xfrm>
            <a:off x="6400800" y="4790779"/>
            <a:ext cx="2971800" cy="2412662"/>
          </a:xfrm>
          <a:prstGeom prst="rect">
            <a:avLst/>
          </a:prstGeom>
        </p:spPr>
      </p:pic>
      <p:sp>
        <p:nvSpPr>
          <p:cNvPr id="8" name="TextBox 7"/>
          <p:cNvSpPr txBox="1"/>
          <p:nvPr/>
        </p:nvSpPr>
        <p:spPr>
          <a:xfrm>
            <a:off x="7162800" y="79872"/>
            <a:ext cx="9144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dirty="0" smtClean="0">
                <a:solidFill>
                  <a:schemeClr val="tx2"/>
                </a:solidFill>
                <a:latin typeface="Perpetua" pitchFamily="18" charset="0"/>
                <a:ea typeface="+mj-ea"/>
                <a:cs typeface="+mj-cs"/>
              </a:rPr>
              <a:t>13-608 p.4</a:t>
            </a:r>
            <a:endParaRPr kumimoji="0" lang="en-US" sz="1400" b="0" i="0" u="none" strike="noStrike" kern="1200" cap="none" spc="0" normalizeH="0" baseline="0" noProof="0" dirty="0" smtClean="0">
              <a:ln>
                <a:noFill/>
              </a:ln>
              <a:solidFill>
                <a:schemeClr val="tx2"/>
              </a:solidFill>
              <a:effectLst/>
              <a:uLnTx/>
              <a:uFillTx/>
              <a:latin typeface="Perpetua" pitchFamily="18" charset="0"/>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0048921"/>
      </p:ext>
    </p:extLst>
  </p:cSld>
  <p:clrMapOvr>
    <a:masterClrMapping/>
  </p:clrMapOvr>
  <mc:AlternateContent xmlns:mc="http://schemas.openxmlformats.org/markup-compatibility/2006">
    <mc:Choice xmlns:p14="http://schemas.microsoft.com/office/powerpoint/2010/main" Requires="p14">
      <p:transition spd="slow" p14:dur="2000" advTm="18544"/>
    </mc:Choice>
    <mc:Fallback>
      <p:transition spd="slow" advTm="1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371600"/>
            <a:ext cx="7924800" cy="4876801"/>
          </a:xfrm>
        </p:spPr>
        <p:txBody>
          <a:bodyPr>
            <a:normAutofit/>
          </a:bodyPr>
          <a:lstStyle/>
          <a:p>
            <a:pPr>
              <a:lnSpc>
                <a:spcPct val="110000"/>
              </a:lnSpc>
              <a:buClr>
                <a:schemeClr val="tx2"/>
              </a:buClr>
              <a:buSzPct val="100000"/>
              <a:buFont typeface="Wingdings" pitchFamily="2" charset="2"/>
              <a:buChar char="v"/>
            </a:pPr>
            <a:r>
              <a:rPr lang="en-US" sz="2200" dirty="0" smtClean="0">
                <a:solidFill>
                  <a:schemeClr val="tx2"/>
                </a:solidFill>
              </a:rPr>
              <a:t>Advances knowledge &amp; </a:t>
            </a:r>
            <a:r>
              <a:rPr lang="en-US" sz="2200" u="sng" dirty="0" smtClean="0">
                <a:solidFill>
                  <a:schemeClr val="tx2"/>
                </a:solidFill>
              </a:rPr>
              <a:t>provides evidence base for practice</a:t>
            </a:r>
          </a:p>
          <a:p>
            <a:pPr>
              <a:lnSpc>
                <a:spcPct val="150000"/>
              </a:lnSpc>
              <a:buClr>
                <a:schemeClr val="tx2"/>
              </a:buClr>
              <a:buSzPct val="100000"/>
              <a:buFont typeface="Wingdings" pitchFamily="2" charset="2"/>
              <a:buChar char="v"/>
            </a:pPr>
            <a:r>
              <a:rPr lang="en-US" sz="2200" dirty="0" smtClean="0">
                <a:solidFill>
                  <a:schemeClr val="tx2"/>
                </a:solidFill>
              </a:rPr>
              <a:t>Primary focus on research questions</a:t>
            </a:r>
          </a:p>
          <a:p>
            <a:pPr>
              <a:lnSpc>
                <a:spcPct val="110000"/>
              </a:lnSpc>
              <a:buClr>
                <a:schemeClr val="tx2"/>
              </a:buClr>
              <a:buSzPct val="100000"/>
              <a:buFont typeface="Wingdings" pitchFamily="2" charset="2"/>
              <a:buChar char="v"/>
            </a:pPr>
            <a:r>
              <a:rPr lang="en-US" sz="2200" dirty="0" smtClean="0">
                <a:solidFill>
                  <a:schemeClr val="tx2"/>
                </a:solidFill>
              </a:rPr>
              <a:t>Qualitative or quantitative data (evidence) and involve range of techniques </a:t>
            </a:r>
          </a:p>
          <a:p>
            <a:pPr>
              <a:lnSpc>
                <a:spcPct val="150000"/>
              </a:lnSpc>
              <a:buClr>
                <a:schemeClr val="tx2"/>
              </a:buClr>
              <a:buSzPct val="100000"/>
              <a:buFont typeface="Wingdings" pitchFamily="2" charset="2"/>
              <a:buChar char="v"/>
            </a:pPr>
            <a:r>
              <a:rPr lang="en-US" sz="2200" dirty="0" smtClean="0">
                <a:solidFill>
                  <a:schemeClr val="tx2"/>
                </a:solidFill>
              </a:rPr>
              <a:t>Can also be syntheses or meta-analyses</a:t>
            </a:r>
          </a:p>
          <a:p>
            <a:pPr>
              <a:lnSpc>
                <a:spcPct val="150000"/>
              </a:lnSpc>
              <a:buClr>
                <a:schemeClr val="tx2"/>
              </a:buClr>
              <a:buSzPct val="100000"/>
              <a:buFont typeface="Wingdings" pitchFamily="2" charset="2"/>
              <a:buChar char="v"/>
            </a:pPr>
            <a:r>
              <a:rPr lang="en-US" sz="2200" dirty="0" smtClean="0">
                <a:solidFill>
                  <a:schemeClr val="tx2"/>
                </a:solidFill>
              </a:rPr>
              <a:t>Includes literature review &amp; detailed research plan</a:t>
            </a:r>
          </a:p>
          <a:p>
            <a:pPr>
              <a:lnSpc>
                <a:spcPct val="150000"/>
              </a:lnSpc>
              <a:buClr>
                <a:schemeClr val="tx2"/>
              </a:buClr>
              <a:buSzPct val="100000"/>
              <a:buFont typeface="Wingdings" pitchFamily="2" charset="2"/>
              <a:buChar char="v"/>
            </a:pPr>
            <a:r>
              <a:rPr lang="en-US" sz="2200" dirty="0">
                <a:solidFill>
                  <a:schemeClr val="tx2"/>
                </a:solidFill>
              </a:rPr>
              <a:t>R</a:t>
            </a:r>
            <a:r>
              <a:rPr lang="en-US" sz="2200" dirty="0" smtClean="0">
                <a:solidFill>
                  <a:schemeClr val="tx2"/>
                </a:solidFill>
              </a:rPr>
              <a:t>esearchers and practitioners are close collaborators</a:t>
            </a:r>
          </a:p>
          <a:p>
            <a:pPr>
              <a:lnSpc>
                <a:spcPct val="150000"/>
              </a:lnSpc>
              <a:buClr>
                <a:schemeClr val="tx2"/>
              </a:buClr>
              <a:buSzPct val="100000"/>
              <a:buFont typeface="Wingdings" pitchFamily="2" charset="2"/>
              <a:buChar char="v"/>
            </a:pPr>
            <a:r>
              <a:rPr lang="en-US" sz="2200" dirty="0" smtClean="0">
                <a:solidFill>
                  <a:schemeClr val="tx2"/>
                </a:solidFill>
              </a:rPr>
              <a:t>Funding from $300K to $2 million for 2-5 years</a:t>
            </a:r>
          </a:p>
        </p:txBody>
      </p:sp>
      <p:sp>
        <p:nvSpPr>
          <p:cNvPr id="3" name="Text Placeholder 2"/>
          <p:cNvSpPr>
            <a:spLocks noGrp="1"/>
          </p:cNvSpPr>
          <p:nvPr>
            <p:ph type="body" sz="quarter" idx="13"/>
          </p:nvPr>
        </p:nvSpPr>
        <p:spPr/>
        <p:txBody>
          <a:bodyPr>
            <a:normAutofit/>
          </a:bodyPr>
          <a:lstStyle/>
          <a:p>
            <a:endParaRPr lang="en-US" sz="1800" i="1" dirty="0" smtClean="0">
              <a:solidFill>
                <a:schemeClr val="tx2"/>
              </a:solidFill>
            </a:endParaRPr>
          </a:p>
          <a:p>
            <a:endParaRPr lang="en-US" sz="1800" i="1" dirty="0" smtClean="0">
              <a:solidFill>
                <a:schemeClr val="tx2"/>
              </a:solidFill>
            </a:endParaRPr>
          </a:p>
          <a:p>
            <a:pPr>
              <a:buNone/>
            </a:pPr>
            <a:endParaRPr lang="en-US" sz="2000" dirty="0" smtClean="0">
              <a:solidFill>
                <a:schemeClr val="tx2"/>
              </a:solidFill>
            </a:endParaRPr>
          </a:p>
          <a:p>
            <a:pPr>
              <a:buNone/>
            </a:pPr>
            <a:endParaRPr lang="en-US" sz="2000" dirty="0">
              <a:solidFill>
                <a:schemeClr val="tx2"/>
              </a:solidFill>
            </a:endParaRPr>
          </a:p>
        </p:txBody>
      </p:sp>
      <p:sp>
        <p:nvSpPr>
          <p:cNvPr id="4" name="Slide Number Placeholder 3"/>
          <p:cNvSpPr>
            <a:spLocks noGrp="1"/>
          </p:cNvSpPr>
          <p:nvPr>
            <p:ph type="sldNum" sz="quarter" idx="4"/>
          </p:nvPr>
        </p:nvSpPr>
        <p:spPr/>
        <p:txBody>
          <a:bodyPr/>
          <a:lstStyle/>
          <a:p>
            <a:fld id="{81582BD6-FC20-4557-852B-8433F8572D30}" type="slidenum">
              <a:rPr lang="en-US" smtClean="0"/>
              <a:pPr/>
              <a:t>13</a:t>
            </a:fld>
            <a:endParaRPr lang="en-US" dirty="0"/>
          </a:p>
        </p:txBody>
      </p:sp>
      <p:sp>
        <p:nvSpPr>
          <p:cNvPr id="2" name="Title 1"/>
          <p:cNvSpPr>
            <a:spLocks noGrp="1"/>
          </p:cNvSpPr>
          <p:nvPr>
            <p:ph type="title"/>
          </p:nvPr>
        </p:nvSpPr>
        <p:spPr>
          <a:xfrm>
            <a:off x="304800" y="579437"/>
            <a:ext cx="7848600" cy="639763"/>
          </a:xfrm>
        </p:spPr>
        <p:txBody>
          <a:bodyPr>
            <a:normAutofit fontScale="90000"/>
          </a:bodyPr>
          <a:lstStyle/>
          <a:p>
            <a:pPr>
              <a:buNone/>
            </a:pPr>
            <a:r>
              <a:rPr lang="en-US" dirty="0" smtClean="0">
                <a:solidFill>
                  <a:schemeClr val="tx2"/>
                </a:solidFill>
              </a:rPr>
              <a:t>Research in Service to Practice</a:t>
            </a:r>
            <a:endParaRPr lang="en-US" dirty="0">
              <a:solidFill>
                <a:schemeClr val="tx2"/>
              </a:solidFill>
            </a:endParaRPr>
          </a:p>
        </p:txBody>
      </p:sp>
      <p:pic>
        <p:nvPicPr>
          <p:cNvPr id="7" name="Picture 6" descr="atom_element_small.png"/>
          <p:cNvPicPr>
            <a:picLocks noChangeAspect="1"/>
          </p:cNvPicPr>
          <p:nvPr/>
        </p:nvPicPr>
        <p:blipFill>
          <a:blip r:embed="rId5" cstate="print"/>
          <a:stretch>
            <a:fillRect/>
          </a:stretch>
        </p:blipFill>
        <p:spPr>
          <a:xfrm>
            <a:off x="6400800" y="4790779"/>
            <a:ext cx="2971800" cy="2412662"/>
          </a:xfrm>
          <a:prstGeom prst="rect">
            <a:avLst/>
          </a:prstGeom>
        </p:spPr>
      </p:pic>
      <p:sp>
        <p:nvSpPr>
          <p:cNvPr id="8" name="TextBox 7"/>
          <p:cNvSpPr txBox="1"/>
          <p:nvPr/>
        </p:nvSpPr>
        <p:spPr>
          <a:xfrm>
            <a:off x="7213600" y="92572"/>
            <a:ext cx="9144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dirty="0" smtClean="0">
                <a:solidFill>
                  <a:schemeClr val="tx2"/>
                </a:solidFill>
                <a:latin typeface="Perpetua" pitchFamily="18" charset="0"/>
                <a:ea typeface="+mj-ea"/>
                <a:cs typeface="+mj-cs"/>
              </a:rPr>
              <a:t>13-608 p.5</a:t>
            </a:r>
            <a:endParaRPr kumimoji="0" lang="en-US" sz="1400" b="0" i="0" u="none" strike="noStrike" kern="1200" cap="none" spc="0" normalizeH="0" baseline="0" noProof="0" dirty="0" smtClean="0">
              <a:ln>
                <a:noFill/>
              </a:ln>
              <a:solidFill>
                <a:schemeClr val="tx2"/>
              </a:solidFill>
              <a:effectLst/>
              <a:uLnTx/>
              <a:uFillTx/>
              <a:latin typeface="Perpetua" pitchFamily="18" charset="0"/>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0944951"/>
      </p:ext>
    </p:extLst>
  </p:cSld>
  <p:clrMapOvr>
    <a:masterClrMapping/>
  </p:clrMapOvr>
  <mc:AlternateContent xmlns:mc="http://schemas.openxmlformats.org/markup-compatibility/2006">
    <mc:Choice xmlns:p14="http://schemas.microsoft.com/office/powerpoint/2010/main" Requires="p14">
      <p:transition spd="slow" p14:dur="2000" advTm="14997"/>
    </mc:Choice>
    <mc:Fallback>
      <p:transition spd="slow" advTm="1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371600"/>
            <a:ext cx="7924800" cy="4876801"/>
          </a:xfrm>
        </p:spPr>
        <p:txBody>
          <a:bodyPr>
            <a:normAutofit lnSpcReduction="10000"/>
          </a:bodyPr>
          <a:lstStyle/>
          <a:p>
            <a:pPr>
              <a:lnSpc>
                <a:spcPct val="120000"/>
              </a:lnSpc>
              <a:buClr>
                <a:schemeClr val="tx2"/>
              </a:buClr>
              <a:buFont typeface="Wingdings" pitchFamily="2" charset="2"/>
              <a:buChar char="v"/>
            </a:pPr>
            <a:r>
              <a:rPr lang="en-US" dirty="0" smtClean="0">
                <a:solidFill>
                  <a:schemeClr val="tx2"/>
                </a:solidFill>
              </a:rPr>
              <a:t>Builds knowledge through the development of innovative products</a:t>
            </a:r>
          </a:p>
          <a:p>
            <a:pPr>
              <a:lnSpc>
                <a:spcPct val="150000"/>
              </a:lnSpc>
              <a:buClr>
                <a:schemeClr val="tx2"/>
              </a:buClr>
              <a:buFont typeface="Wingdings" pitchFamily="2" charset="2"/>
              <a:buChar char="v"/>
            </a:pPr>
            <a:r>
              <a:rPr lang="en-US" dirty="0" smtClean="0">
                <a:solidFill>
                  <a:schemeClr val="tx2"/>
                </a:solidFill>
              </a:rPr>
              <a:t>Builds on evidence from prior practice &amp; research</a:t>
            </a:r>
          </a:p>
          <a:p>
            <a:pPr>
              <a:lnSpc>
                <a:spcPct val="120000"/>
              </a:lnSpc>
              <a:buClr>
                <a:schemeClr val="tx2"/>
              </a:buClr>
              <a:buFont typeface="Wingdings" pitchFamily="2" charset="2"/>
              <a:buChar char="v"/>
            </a:pPr>
            <a:r>
              <a:rPr lang="en-US" dirty="0" smtClean="0">
                <a:solidFill>
                  <a:schemeClr val="tx2"/>
                </a:solidFill>
              </a:rPr>
              <a:t>Describes an explicit theory &amp; logic model/theory of action</a:t>
            </a:r>
          </a:p>
          <a:p>
            <a:pPr>
              <a:lnSpc>
                <a:spcPct val="110000"/>
              </a:lnSpc>
              <a:buClr>
                <a:schemeClr val="tx2"/>
              </a:buClr>
              <a:buFont typeface="Wingdings" pitchFamily="2" charset="2"/>
              <a:buChar char="v"/>
            </a:pPr>
            <a:r>
              <a:rPr lang="en-US" dirty="0" smtClean="0">
                <a:solidFill>
                  <a:schemeClr val="tx2"/>
                </a:solidFill>
              </a:rPr>
              <a:t>Includes plan &amp; process for design, development &amp; implementation </a:t>
            </a:r>
          </a:p>
          <a:p>
            <a:pPr>
              <a:lnSpc>
                <a:spcPct val="110000"/>
              </a:lnSpc>
              <a:buClr>
                <a:schemeClr val="tx2"/>
              </a:buClr>
              <a:buFont typeface="Wingdings" pitchFamily="2" charset="2"/>
              <a:buChar char="v"/>
            </a:pPr>
            <a:r>
              <a:rPr lang="en-US" dirty="0" smtClean="0">
                <a:solidFill>
                  <a:schemeClr val="tx2"/>
                </a:solidFill>
              </a:rPr>
              <a:t>Includes plan for knowledge building through research and/or evaluation</a:t>
            </a:r>
          </a:p>
          <a:p>
            <a:pPr>
              <a:lnSpc>
                <a:spcPct val="150000"/>
              </a:lnSpc>
              <a:buClr>
                <a:schemeClr val="tx2"/>
              </a:buClr>
              <a:buFont typeface="Wingdings" pitchFamily="2" charset="2"/>
              <a:buChar char="v"/>
            </a:pPr>
            <a:r>
              <a:rPr lang="en-US" dirty="0" smtClean="0">
                <a:solidFill>
                  <a:schemeClr val="tx2"/>
                </a:solidFill>
              </a:rPr>
              <a:t>Funding: $500K to $3 million for 2-5 years</a:t>
            </a:r>
          </a:p>
        </p:txBody>
      </p:sp>
      <p:sp>
        <p:nvSpPr>
          <p:cNvPr id="3" name="Text Placeholder 2"/>
          <p:cNvSpPr>
            <a:spLocks noGrp="1"/>
          </p:cNvSpPr>
          <p:nvPr>
            <p:ph type="body" sz="quarter" idx="13"/>
          </p:nvPr>
        </p:nvSpPr>
        <p:spPr/>
        <p:txBody>
          <a:bodyPr>
            <a:normAutofit/>
          </a:bodyPr>
          <a:lstStyle/>
          <a:p>
            <a:endParaRPr lang="en-US" sz="1800" i="1" dirty="0" smtClean="0">
              <a:solidFill>
                <a:schemeClr val="tx2"/>
              </a:solidFill>
            </a:endParaRPr>
          </a:p>
          <a:p>
            <a:endParaRPr lang="en-US" sz="1800" i="1" dirty="0" smtClean="0">
              <a:solidFill>
                <a:schemeClr val="tx2"/>
              </a:solidFill>
            </a:endParaRPr>
          </a:p>
          <a:p>
            <a:pPr>
              <a:buNone/>
            </a:pPr>
            <a:endParaRPr lang="en-US" sz="2000" dirty="0" smtClean="0">
              <a:solidFill>
                <a:schemeClr val="tx2"/>
              </a:solidFill>
            </a:endParaRPr>
          </a:p>
          <a:p>
            <a:pPr>
              <a:buNone/>
            </a:pPr>
            <a:endParaRPr lang="en-US" sz="2000" dirty="0">
              <a:solidFill>
                <a:schemeClr val="tx2"/>
              </a:solidFill>
            </a:endParaRPr>
          </a:p>
        </p:txBody>
      </p:sp>
      <p:sp>
        <p:nvSpPr>
          <p:cNvPr id="4" name="Slide Number Placeholder 3"/>
          <p:cNvSpPr>
            <a:spLocks noGrp="1"/>
          </p:cNvSpPr>
          <p:nvPr>
            <p:ph type="sldNum" sz="quarter" idx="4"/>
          </p:nvPr>
        </p:nvSpPr>
        <p:spPr/>
        <p:txBody>
          <a:bodyPr/>
          <a:lstStyle/>
          <a:p>
            <a:fld id="{81582BD6-FC20-4557-852B-8433F8572D30}" type="slidenum">
              <a:rPr lang="en-US" smtClean="0"/>
              <a:pPr/>
              <a:t>14</a:t>
            </a:fld>
            <a:endParaRPr lang="en-US" dirty="0"/>
          </a:p>
        </p:txBody>
      </p:sp>
      <p:sp>
        <p:nvSpPr>
          <p:cNvPr id="2" name="Title 1"/>
          <p:cNvSpPr>
            <a:spLocks noGrp="1"/>
          </p:cNvSpPr>
          <p:nvPr>
            <p:ph type="title"/>
          </p:nvPr>
        </p:nvSpPr>
        <p:spPr>
          <a:xfrm>
            <a:off x="304800" y="579437"/>
            <a:ext cx="7848600" cy="639763"/>
          </a:xfrm>
        </p:spPr>
        <p:txBody>
          <a:bodyPr/>
          <a:lstStyle/>
          <a:p>
            <a:pPr>
              <a:buNone/>
            </a:pPr>
            <a:r>
              <a:rPr lang="en-US" dirty="0" smtClean="0">
                <a:solidFill>
                  <a:schemeClr val="tx2"/>
                </a:solidFill>
              </a:rPr>
              <a:t>Innovations in Development</a:t>
            </a:r>
            <a:endParaRPr lang="en-US" dirty="0">
              <a:solidFill>
                <a:schemeClr val="tx2"/>
              </a:solidFill>
            </a:endParaRPr>
          </a:p>
        </p:txBody>
      </p:sp>
      <p:pic>
        <p:nvPicPr>
          <p:cNvPr id="7" name="Picture 6" descr="atom_element_small.png"/>
          <p:cNvPicPr>
            <a:picLocks noChangeAspect="1"/>
          </p:cNvPicPr>
          <p:nvPr/>
        </p:nvPicPr>
        <p:blipFill>
          <a:blip r:embed="rId5" cstate="print"/>
          <a:stretch>
            <a:fillRect/>
          </a:stretch>
        </p:blipFill>
        <p:spPr>
          <a:xfrm>
            <a:off x="6400800" y="4724400"/>
            <a:ext cx="2971800" cy="2412662"/>
          </a:xfrm>
          <a:prstGeom prst="rect">
            <a:avLst/>
          </a:prstGeom>
        </p:spPr>
      </p:pic>
      <p:sp>
        <p:nvSpPr>
          <p:cNvPr id="8" name="TextBox 7"/>
          <p:cNvSpPr txBox="1"/>
          <p:nvPr/>
        </p:nvSpPr>
        <p:spPr>
          <a:xfrm>
            <a:off x="7200900" y="79872"/>
            <a:ext cx="9144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dirty="0" smtClean="0">
                <a:solidFill>
                  <a:schemeClr val="tx2"/>
                </a:solidFill>
                <a:latin typeface="Perpetua" pitchFamily="18" charset="0"/>
                <a:ea typeface="+mj-ea"/>
                <a:cs typeface="+mj-cs"/>
              </a:rPr>
              <a:t>13-608 p.5</a:t>
            </a:r>
            <a:endParaRPr kumimoji="0" lang="en-US" sz="1400" b="0" i="0" u="none" strike="noStrike" kern="1200" cap="none" spc="0" normalizeH="0" baseline="0" noProof="0" dirty="0" smtClean="0">
              <a:ln>
                <a:noFill/>
              </a:ln>
              <a:solidFill>
                <a:schemeClr val="tx2"/>
              </a:solidFill>
              <a:effectLst/>
              <a:uLnTx/>
              <a:uFillTx/>
              <a:latin typeface="Perpetua" pitchFamily="18" charset="0"/>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0894676"/>
      </p:ext>
    </p:extLst>
  </p:cSld>
  <p:clrMapOvr>
    <a:masterClrMapping/>
  </p:clrMapOvr>
  <mc:AlternateContent xmlns:mc="http://schemas.openxmlformats.org/markup-compatibility/2006">
    <mc:Choice xmlns:p14="http://schemas.microsoft.com/office/powerpoint/2010/main" Requires="p14">
      <p:transition spd="slow" p14:dur="2000" advTm="28684"/>
    </mc:Choice>
    <mc:Fallback>
      <p:transition spd="slow" advTm="2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371600"/>
            <a:ext cx="8305800" cy="4953000"/>
          </a:xfrm>
        </p:spPr>
        <p:txBody>
          <a:bodyPr>
            <a:normAutofit/>
          </a:bodyPr>
          <a:lstStyle/>
          <a:p>
            <a:pPr>
              <a:lnSpc>
                <a:spcPct val="100000"/>
              </a:lnSpc>
              <a:buClr>
                <a:schemeClr val="tx2"/>
              </a:buClr>
              <a:buFont typeface="Wingdings" pitchFamily="2" charset="2"/>
              <a:buChar char="v"/>
            </a:pPr>
            <a:r>
              <a:rPr lang="en-US" dirty="0" smtClean="0">
                <a:solidFill>
                  <a:schemeClr val="tx2"/>
                </a:solidFill>
              </a:rPr>
              <a:t>Expands models, programs, technologies, assessment or other advances that have documented record of success</a:t>
            </a:r>
          </a:p>
          <a:p>
            <a:pPr>
              <a:lnSpc>
                <a:spcPct val="150000"/>
              </a:lnSpc>
              <a:buClr>
                <a:schemeClr val="tx2"/>
              </a:buClr>
              <a:buFont typeface="Wingdings" pitchFamily="2" charset="2"/>
              <a:buChar char="v"/>
            </a:pPr>
            <a:r>
              <a:rPr lang="en-US" dirty="0" smtClean="0">
                <a:solidFill>
                  <a:schemeClr val="tx2"/>
                </a:solidFill>
              </a:rPr>
              <a:t>Expands reach: age, gender, geography, etc.</a:t>
            </a:r>
          </a:p>
          <a:p>
            <a:pPr>
              <a:lnSpc>
                <a:spcPct val="100000"/>
              </a:lnSpc>
              <a:spcAft>
                <a:spcPts val="600"/>
              </a:spcAft>
              <a:buClr>
                <a:schemeClr val="tx2"/>
              </a:buClr>
              <a:buFont typeface="Wingdings" pitchFamily="2" charset="2"/>
              <a:buChar char="v"/>
            </a:pPr>
            <a:r>
              <a:rPr lang="en-US" dirty="0" smtClean="0">
                <a:solidFill>
                  <a:schemeClr val="tx2"/>
                </a:solidFill>
              </a:rPr>
              <a:t>Includes plan &amp; process for design, development, &amp; implementation</a:t>
            </a:r>
          </a:p>
          <a:p>
            <a:pPr>
              <a:lnSpc>
                <a:spcPct val="100000"/>
              </a:lnSpc>
              <a:buClr>
                <a:schemeClr val="tx2"/>
              </a:buClr>
              <a:buFont typeface="Wingdings" pitchFamily="2" charset="2"/>
              <a:buChar char="v"/>
            </a:pPr>
            <a:r>
              <a:rPr lang="en-US" dirty="0" smtClean="0">
                <a:solidFill>
                  <a:schemeClr val="tx2"/>
                </a:solidFill>
              </a:rPr>
              <a:t>Builds knowledge through </a:t>
            </a:r>
            <a:r>
              <a:rPr lang="en-US" dirty="0">
                <a:solidFill>
                  <a:schemeClr val="tx2"/>
                </a:solidFill>
              </a:rPr>
              <a:t>research and/or </a:t>
            </a:r>
            <a:r>
              <a:rPr lang="en-US" dirty="0" smtClean="0">
                <a:solidFill>
                  <a:schemeClr val="tx2"/>
                </a:solidFill>
              </a:rPr>
              <a:t>evaluation</a:t>
            </a:r>
            <a:endParaRPr lang="en-US" dirty="0">
              <a:solidFill>
                <a:schemeClr val="tx2"/>
              </a:solidFill>
            </a:endParaRPr>
          </a:p>
          <a:p>
            <a:pPr>
              <a:lnSpc>
                <a:spcPct val="150000"/>
              </a:lnSpc>
              <a:buClr>
                <a:schemeClr val="tx2"/>
              </a:buClr>
              <a:buFont typeface="Wingdings" pitchFamily="2" charset="2"/>
              <a:buChar char="v"/>
            </a:pPr>
            <a:r>
              <a:rPr lang="en-US" dirty="0" smtClean="0">
                <a:solidFill>
                  <a:schemeClr val="tx2"/>
                </a:solidFill>
              </a:rPr>
              <a:t>Funding $500K to $3 million for 2-5 years</a:t>
            </a:r>
          </a:p>
          <a:p>
            <a:pPr>
              <a:buClr>
                <a:schemeClr val="tx2"/>
              </a:buClr>
            </a:pPr>
            <a:endParaRPr lang="en-US" dirty="0" smtClean="0">
              <a:solidFill>
                <a:schemeClr val="tx2"/>
              </a:solidFill>
            </a:endParaRPr>
          </a:p>
        </p:txBody>
      </p:sp>
      <p:sp>
        <p:nvSpPr>
          <p:cNvPr id="3" name="Text Placeholder 2"/>
          <p:cNvSpPr>
            <a:spLocks noGrp="1"/>
          </p:cNvSpPr>
          <p:nvPr>
            <p:ph type="body" sz="quarter" idx="13"/>
          </p:nvPr>
        </p:nvSpPr>
        <p:spPr/>
        <p:txBody>
          <a:bodyPr>
            <a:normAutofit/>
          </a:bodyPr>
          <a:lstStyle/>
          <a:p>
            <a:endParaRPr lang="en-US" sz="1800" i="1" dirty="0" smtClean="0">
              <a:solidFill>
                <a:schemeClr val="tx2"/>
              </a:solidFill>
            </a:endParaRPr>
          </a:p>
          <a:p>
            <a:endParaRPr lang="en-US" sz="1800" i="1" dirty="0" smtClean="0">
              <a:solidFill>
                <a:schemeClr val="tx2"/>
              </a:solidFill>
            </a:endParaRPr>
          </a:p>
          <a:p>
            <a:pPr>
              <a:buNone/>
            </a:pPr>
            <a:endParaRPr lang="en-US" sz="2000" dirty="0" smtClean="0">
              <a:solidFill>
                <a:schemeClr val="tx2"/>
              </a:solidFill>
            </a:endParaRPr>
          </a:p>
          <a:p>
            <a:pPr>
              <a:buNone/>
            </a:pPr>
            <a:endParaRPr lang="en-US" sz="2000" dirty="0">
              <a:solidFill>
                <a:schemeClr val="tx2"/>
              </a:solidFill>
            </a:endParaRPr>
          </a:p>
        </p:txBody>
      </p:sp>
      <p:sp>
        <p:nvSpPr>
          <p:cNvPr id="4" name="Slide Number Placeholder 3"/>
          <p:cNvSpPr>
            <a:spLocks noGrp="1"/>
          </p:cNvSpPr>
          <p:nvPr>
            <p:ph type="sldNum" sz="quarter" idx="4"/>
          </p:nvPr>
        </p:nvSpPr>
        <p:spPr/>
        <p:txBody>
          <a:bodyPr/>
          <a:lstStyle/>
          <a:p>
            <a:fld id="{81582BD6-FC20-4557-852B-8433F8572D30}" type="slidenum">
              <a:rPr lang="en-US" smtClean="0"/>
              <a:pPr/>
              <a:t>15</a:t>
            </a:fld>
            <a:endParaRPr lang="en-US" dirty="0"/>
          </a:p>
        </p:txBody>
      </p:sp>
      <p:sp>
        <p:nvSpPr>
          <p:cNvPr id="2" name="Title 1"/>
          <p:cNvSpPr>
            <a:spLocks noGrp="1"/>
          </p:cNvSpPr>
          <p:nvPr>
            <p:ph type="title"/>
          </p:nvPr>
        </p:nvSpPr>
        <p:spPr>
          <a:xfrm>
            <a:off x="304800" y="579437"/>
            <a:ext cx="7848600" cy="639763"/>
          </a:xfrm>
        </p:spPr>
        <p:txBody>
          <a:bodyPr/>
          <a:lstStyle/>
          <a:p>
            <a:pPr>
              <a:buNone/>
            </a:pPr>
            <a:r>
              <a:rPr lang="en-US" dirty="0" smtClean="0">
                <a:solidFill>
                  <a:schemeClr val="tx2"/>
                </a:solidFill>
              </a:rPr>
              <a:t>Broad Implementation</a:t>
            </a:r>
            <a:endParaRPr lang="en-US" dirty="0">
              <a:solidFill>
                <a:schemeClr val="tx2"/>
              </a:solidFill>
            </a:endParaRPr>
          </a:p>
        </p:txBody>
      </p:sp>
      <p:pic>
        <p:nvPicPr>
          <p:cNvPr id="7" name="Picture 6" descr="atom_element_small.png"/>
          <p:cNvPicPr>
            <a:picLocks noChangeAspect="1"/>
          </p:cNvPicPr>
          <p:nvPr/>
        </p:nvPicPr>
        <p:blipFill>
          <a:blip r:embed="rId5" cstate="print"/>
          <a:stretch>
            <a:fillRect/>
          </a:stretch>
        </p:blipFill>
        <p:spPr>
          <a:xfrm>
            <a:off x="6400800" y="4790779"/>
            <a:ext cx="2971800" cy="2412662"/>
          </a:xfrm>
          <a:prstGeom prst="rect">
            <a:avLst/>
          </a:prstGeom>
        </p:spPr>
      </p:pic>
      <p:sp>
        <p:nvSpPr>
          <p:cNvPr id="8" name="TextBox 7"/>
          <p:cNvSpPr txBox="1"/>
          <p:nvPr/>
        </p:nvSpPr>
        <p:spPr>
          <a:xfrm>
            <a:off x="7162800" y="79872"/>
            <a:ext cx="9144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dirty="0" smtClean="0">
                <a:solidFill>
                  <a:schemeClr val="tx2"/>
                </a:solidFill>
                <a:latin typeface="Perpetua" pitchFamily="18" charset="0"/>
                <a:ea typeface="+mj-ea"/>
                <a:cs typeface="+mj-cs"/>
              </a:rPr>
              <a:t>13-608 p.5</a:t>
            </a:r>
            <a:endParaRPr kumimoji="0" lang="en-US" sz="1400" b="0" i="0" u="none" strike="noStrike" kern="1200" cap="none" spc="0" normalizeH="0" baseline="0" noProof="0" dirty="0" smtClean="0">
              <a:ln>
                <a:noFill/>
              </a:ln>
              <a:solidFill>
                <a:schemeClr val="tx2"/>
              </a:solidFill>
              <a:effectLst/>
              <a:uLnTx/>
              <a:uFillTx/>
              <a:latin typeface="Perpetua" pitchFamily="18" charset="0"/>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1588882"/>
      </p:ext>
    </p:extLst>
  </p:cSld>
  <p:clrMapOvr>
    <a:masterClrMapping/>
  </p:clrMapOvr>
  <mc:AlternateContent xmlns:mc="http://schemas.openxmlformats.org/markup-compatibility/2006">
    <mc:Choice xmlns:p14="http://schemas.microsoft.com/office/powerpoint/2010/main" Requires="p14">
      <p:transition spd="slow" p14:dur="2000" advTm="16436"/>
    </mc:Choice>
    <mc:Fallback>
      <p:transition spd="slow" advTm="1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42900" y="1905000"/>
            <a:ext cx="7543800" cy="4343401"/>
          </a:xfrm>
        </p:spPr>
        <p:txBody>
          <a:bodyPr>
            <a:normAutofit/>
          </a:bodyPr>
          <a:lstStyle/>
          <a:p>
            <a:pPr>
              <a:lnSpc>
                <a:spcPct val="100000"/>
              </a:lnSpc>
              <a:spcAft>
                <a:spcPts val="600"/>
              </a:spcAft>
              <a:buClr>
                <a:schemeClr val="tx2"/>
              </a:buClr>
              <a:buFont typeface="Wingdings" pitchFamily="2" charset="2"/>
              <a:buChar char="v"/>
            </a:pPr>
            <a:r>
              <a:rPr lang="en-US" dirty="0" smtClean="0">
                <a:solidFill>
                  <a:schemeClr val="tx2"/>
                </a:solidFill>
              </a:rPr>
              <a:t>Relate to AISL program goals</a:t>
            </a:r>
          </a:p>
          <a:p>
            <a:pPr>
              <a:lnSpc>
                <a:spcPct val="100000"/>
              </a:lnSpc>
              <a:spcAft>
                <a:spcPts val="600"/>
              </a:spcAft>
              <a:buClr>
                <a:schemeClr val="tx2"/>
              </a:buClr>
              <a:buFont typeface="Wingdings" pitchFamily="2" charset="2"/>
              <a:buChar char="v"/>
            </a:pPr>
            <a:r>
              <a:rPr lang="en-US" dirty="0" smtClean="0">
                <a:solidFill>
                  <a:schemeClr val="tx2"/>
                </a:solidFill>
              </a:rPr>
              <a:t>Focus on development of communities of practice, field-advancing practice, assessments, &amp; research agendas</a:t>
            </a:r>
          </a:p>
          <a:p>
            <a:pPr>
              <a:buClr>
                <a:schemeClr val="tx2"/>
              </a:buClr>
              <a:buFont typeface="Wingdings" pitchFamily="2" charset="2"/>
              <a:buChar char="v"/>
            </a:pPr>
            <a:endParaRPr lang="en-US" dirty="0" smtClean="0">
              <a:solidFill>
                <a:schemeClr val="tx2"/>
              </a:solidFill>
            </a:endParaRPr>
          </a:p>
          <a:p>
            <a:pPr>
              <a:buFont typeface="Wingdings" pitchFamily="2" charset="2"/>
              <a:buChar char="v"/>
            </a:pPr>
            <a:endParaRPr lang="en-US" dirty="0" smtClean="0">
              <a:solidFill>
                <a:schemeClr val="tx2"/>
              </a:solidFill>
            </a:endParaRPr>
          </a:p>
        </p:txBody>
      </p:sp>
      <p:sp>
        <p:nvSpPr>
          <p:cNvPr id="3" name="Text Placeholder 2"/>
          <p:cNvSpPr>
            <a:spLocks noGrp="1"/>
          </p:cNvSpPr>
          <p:nvPr>
            <p:ph type="body" sz="quarter" idx="13"/>
          </p:nvPr>
        </p:nvSpPr>
        <p:spPr/>
        <p:txBody>
          <a:bodyPr>
            <a:normAutofit/>
          </a:bodyPr>
          <a:lstStyle/>
          <a:p>
            <a:endParaRPr lang="en-US" sz="1800" i="1" dirty="0" smtClean="0">
              <a:solidFill>
                <a:schemeClr val="tx2"/>
              </a:solidFill>
            </a:endParaRPr>
          </a:p>
          <a:p>
            <a:endParaRPr lang="en-US" sz="1800" i="1" dirty="0" smtClean="0">
              <a:solidFill>
                <a:schemeClr val="tx2"/>
              </a:solidFill>
            </a:endParaRPr>
          </a:p>
          <a:p>
            <a:pPr>
              <a:buNone/>
            </a:pPr>
            <a:endParaRPr lang="en-US" sz="2000" dirty="0" smtClean="0">
              <a:solidFill>
                <a:schemeClr val="tx2"/>
              </a:solidFill>
            </a:endParaRPr>
          </a:p>
          <a:p>
            <a:pPr>
              <a:buNone/>
            </a:pPr>
            <a:endParaRPr lang="en-US" sz="2000" dirty="0">
              <a:solidFill>
                <a:schemeClr val="tx2"/>
              </a:solidFill>
            </a:endParaRPr>
          </a:p>
        </p:txBody>
      </p:sp>
      <p:sp>
        <p:nvSpPr>
          <p:cNvPr id="4" name="Slide Number Placeholder 3"/>
          <p:cNvSpPr>
            <a:spLocks noGrp="1"/>
          </p:cNvSpPr>
          <p:nvPr>
            <p:ph type="sldNum" sz="quarter" idx="4"/>
          </p:nvPr>
        </p:nvSpPr>
        <p:spPr/>
        <p:txBody>
          <a:bodyPr/>
          <a:lstStyle/>
          <a:p>
            <a:fld id="{81582BD6-FC20-4557-852B-8433F8572D30}" type="slidenum">
              <a:rPr lang="en-US" smtClean="0"/>
              <a:pPr/>
              <a:t>16</a:t>
            </a:fld>
            <a:endParaRPr lang="en-US" dirty="0"/>
          </a:p>
        </p:txBody>
      </p:sp>
      <p:sp>
        <p:nvSpPr>
          <p:cNvPr id="2" name="Title 1"/>
          <p:cNvSpPr>
            <a:spLocks noGrp="1"/>
          </p:cNvSpPr>
          <p:nvPr>
            <p:ph type="title"/>
          </p:nvPr>
        </p:nvSpPr>
        <p:spPr>
          <a:xfrm>
            <a:off x="228600" y="1066800"/>
            <a:ext cx="7848600" cy="639763"/>
          </a:xfrm>
        </p:spPr>
        <p:txBody>
          <a:bodyPr/>
          <a:lstStyle/>
          <a:p>
            <a:pPr>
              <a:buNone/>
            </a:pPr>
            <a:r>
              <a:rPr lang="en-US" sz="3200" dirty="0" smtClean="0">
                <a:solidFill>
                  <a:schemeClr val="tx2"/>
                </a:solidFill>
              </a:rPr>
              <a:t>Conferences, Symposia &amp; Workshops</a:t>
            </a:r>
            <a:endParaRPr lang="en-US" sz="3200" dirty="0">
              <a:solidFill>
                <a:schemeClr val="tx2"/>
              </a:solidFill>
            </a:endParaRPr>
          </a:p>
        </p:txBody>
      </p:sp>
      <p:pic>
        <p:nvPicPr>
          <p:cNvPr id="7" name="Picture 6" descr="atom_element_small.png"/>
          <p:cNvPicPr>
            <a:picLocks noChangeAspect="1"/>
          </p:cNvPicPr>
          <p:nvPr/>
        </p:nvPicPr>
        <p:blipFill>
          <a:blip r:embed="rId5" cstate="print"/>
          <a:stretch>
            <a:fillRect/>
          </a:stretch>
        </p:blipFill>
        <p:spPr>
          <a:xfrm>
            <a:off x="6400800" y="4790779"/>
            <a:ext cx="2971800" cy="2412662"/>
          </a:xfrm>
          <a:prstGeom prst="rect">
            <a:avLst/>
          </a:prstGeom>
        </p:spPr>
      </p:pic>
      <p:sp>
        <p:nvSpPr>
          <p:cNvPr id="8" name="TextBox 7"/>
          <p:cNvSpPr txBox="1"/>
          <p:nvPr/>
        </p:nvSpPr>
        <p:spPr>
          <a:xfrm>
            <a:off x="7620000" y="79872"/>
            <a:ext cx="9144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dirty="0" smtClean="0">
                <a:solidFill>
                  <a:schemeClr val="tx2"/>
                </a:solidFill>
                <a:latin typeface="Perpetua" pitchFamily="18" charset="0"/>
                <a:ea typeface="+mj-ea"/>
                <a:cs typeface="+mj-cs"/>
              </a:rPr>
              <a:t>13-608 p.5</a:t>
            </a:r>
            <a:endParaRPr kumimoji="0" lang="en-US" sz="1400" b="0" i="0" u="none" strike="noStrike" kern="1200" cap="none" spc="0" normalizeH="0" baseline="0" noProof="0" dirty="0" smtClean="0">
              <a:ln>
                <a:noFill/>
              </a:ln>
              <a:solidFill>
                <a:schemeClr val="tx2"/>
              </a:solidFill>
              <a:effectLst/>
              <a:uLnTx/>
              <a:uFillTx/>
              <a:latin typeface="Perpetua" pitchFamily="18" charset="0"/>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062246"/>
      </p:ext>
    </p:extLst>
  </p:cSld>
  <p:clrMapOvr>
    <a:masterClrMapping/>
  </p:clrMapOvr>
  <mc:AlternateContent xmlns:mc="http://schemas.openxmlformats.org/markup-compatibility/2006">
    <mc:Choice xmlns:p14="http://schemas.microsoft.com/office/powerpoint/2010/main" Requires="p14">
      <p:transition spd="slow" p14:dur="2000" advTm="16662"/>
    </mc:Choice>
    <mc:Fallback>
      <p:transition spd="slow" advTm="1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239000" cy="1600200"/>
          </a:xfrm>
        </p:spPr>
        <p:txBody>
          <a:bodyPr>
            <a:normAutofit fontScale="90000"/>
          </a:bodyPr>
          <a:lstStyle/>
          <a:p>
            <a:r>
              <a:rPr lang="en-US" b="1" dirty="0" smtClean="0"/>
              <a:t>Common Guidelines for Education Research and Development</a:t>
            </a:r>
            <a:endParaRPr lang="en-US" b="1" dirty="0"/>
          </a:p>
        </p:txBody>
      </p:sp>
      <p:sp>
        <p:nvSpPr>
          <p:cNvPr id="3" name="Content Placeholder 2"/>
          <p:cNvSpPr>
            <a:spLocks noGrp="1"/>
          </p:cNvSpPr>
          <p:nvPr>
            <p:ph idx="1"/>
          </p:nvPr>
        </p:nvSpPr>
        <p:spPr>
          <a:xfrm>
            <a:off x="457200" y="2057400"/>
            <a:ext cx="8229600" cy="4068763"/>
          </a:xfrm>
        </p:spPr>
        <p:txBody>
          <a:bodyPr/>
          <a:lstStyle/>
          <a:p>
            <a:pPr marL="0" indent="0">
              <a:buNone/>
            </a:pPr>
            <a:r>
              <a:rPr lang="en-US" sz="2800" dirty="0"/>
              <a:t>J</a:t>
            </a:r>
            <a:r>
              <a:rPr lang="en-US" sz="2800" dirty="0" smtClean="0"/>
              <a:t>ointly </a:t>
            </a:r>
            <a:r>
              <a:rPr lang="en-US" sz="2800" dirty="0"/>
              <a:t>developed by the National Science Foundation and the Institute of Education Sciences in the U.S. Department of </a:t>
            </a:r>
            <a:r>
              <a:rPr lang="en-US" sz="2800" dirty="0" smtClean="0"/>
              <a:t>Education</a:t>
            </a:r>
          </a:p>
          <a:p>
            <a:pPr marL="0" indent="0">
              <a:buNone/>
            </a:pPr>
            <a:endParaRPr lang="en-US" sz="2800" dirty="0"/>
          </a:p>
          <a:p>
            <a:pPr marL="0" indent="0">
              <a:buNone/>
            </a:pPr>
            <a:r>
              <a:rPr lang="en-US" sz="2800" dirty="0"/>
              <a:t>A</a:t>
            </a:r>
            <a:r>
              <a:rPr lang="en-US" sz="2800" dirty="0" smtClean="0"/>
              <a:t>re </a:t>
            </a:r>
            <a:r>
              <a:rPr lang="en-US" sz="2800" dirty="0"/>
              <a:t>not review criteria, but </a:t>
            </a:r>
            <a:r>
              <a:rPr lang="en-US" sz="2800" dirty="0" smtClean="0"/>
              <a:t> provide </a:t>
            </a:r>
            <a:r>
              <a:rPr lang="en-US" sz="2800" dirty="0"/>
              <a:t>common vocabulary </a:t>
            </a:r>
            <a:r>
              <a:rPr lang="en-US" sz="2800" dirty="0" smtClean="0"/>
              <a:t>and are helpful </a:t>
            </a:r>
            <a:r>
              <a:rPr lang="en-US" sz="2800" dirty="0"/>
              <a:t>in structuring comments about the proposed </a:t>
            </a:r>
            <a:r>
              <a:rPr lang="en-US" sz="2800" dirty="0" smtClean="0"/>
              <a:t>work</a:t>
            </a:r>
            <a:endParaRPr lang="en-US" sz="4000" dirty="0"/>
          </a:p>
          <a:p>
            <a:pPr marL="0" indent="0">
              <a:buNone/>
            </a:pP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2041984"/>
      </p:ext>
    </p:extLst>
  </p:cSld>
  <p:clrMapOvr>
    <a:masterClrMapping/>
  </p:clrMapOvr>
  <mc:AlternateContent xmlns:mc="http://schemas.openxmlformats.org/markup-compatibility/2006">
    <mc:Choice xmlns:p14="http://schemas.microsoft.com/office/powerpoint/2010/main" Requires="p14">
      <p:transition spd="slow" p14:dur="2000" advTm="31373"/>
    </mc:Choice>
    <mc:Fallback>
      <p:transition spd="slow" advTm="3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1981200"/>
            <a:ext cx="7010401" cy="13716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dirty="0" smtClean="0">
                <a:solidFill>
                  <a:schemeClr val="tx2">
                    <a:satMod val="130000"/>
                  </a:schemeClr>
                </a:solidFill>
              </a:rPr>
              <a:t>Reviewing proposals</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a:t>
            </a:r>
            <a:r>
              <a:rPr lang="en-US" sz="2700" i="1" dirty="0" smtClean="0">
                <a:solidFill>
                  <a:schemeClr val="tx2">
                    <a:satMod val="130000"/>
                  </a:schemeClr>
                </a:solidFill>
              </a:rPr>
              <a:t>Confidentiality </a:t>
            </a:r>
            <a:br>
              <a:rPr lang="en-US" sz="2700" i="1" dirty="0" smtClean="0">
                <a:solidFill>
                  <a:schemeClr val="tx2">
                    <a:satMod val="130000"/>
                  </a:schemeClr>
                </a:solidFill>
              </a:rPr>
            </a:br>
            <a:r>
              <a:rPr lang="en-US" sz="2700" i="1" dirty="0">
                <a:solidFill>
                  <a:schemeClr val="tx2">
                    <a:satMod val="130000"/>
                  </a:schemeClr>
                </a:solidFill>
              </a:rPr>
              <a:t>*</a:t>
            </a:r>
            <a:r>
              <a:rPr lang="en-US" sz="2700" i="1" dirty="0" smtClean="0">
                <a:solidFill>
                  <a:schemeClr val="tx2">
                    <a:satMod val="130000"/>
                  </a:schemeClr>
                </a:solidFill>
              </a:rPr>
              <a:t>Conflicts of Interest</a:t>
            </a:r>
            <a:br>
              <a:rPr lang="en-US" sz="2700" i="1" dirty="0" smtClean="0">
                <a:solidFill>
                  <a:schemeClr val="tx2">
                    <a:satMod val="130000"/>
                  </a:schemeClr>
                </a:solidFill>
              </a:rPr>
            </a:br>
            <a:r>
              <a:rPr lang="en-US" sz="2700" i="1" dirty="0" smtClean="0">
                <a:solidFill>
                  <a:schemeClr val="tx2">
                    <a:satMod val="130000"/>
                  </a:schemeClr>
                </a:solidFill>
              </a:rPr>
              <a:t>*Implicit Bias</a:t>
            </a:r>
          </a:p>
        </p:txBody>
      </p:sp>
      <p:sp>
        <p:nvSpPr>
          <p:cNvPr id="2867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243C04D8-ADC2-4001-B512-FD06173C7912}" type="slidenum">
              <a:rPr lang="en-US" altLang="en-US" sz="1100" smtClean="0">
                <a:solidFill>
                  <a:schemeClr val="tx2"/>
                </a:solidFill>
              </a:rPr>
              <a:pPr eaLnBrk="1" hangingPunct="1"/>
              <a:t>18</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55"/>
    </mc:Choice>
    <mc:Fallback>
      <p:transition spd="slow" advTm="4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wrap="square" lIns="91440" tIns="45720" rIns="91440" bIns="45720" numCol="1" compatLnSpc="1">
            <a:prstTxWarp prst="textNoShape">
              <a:avLst/>
            </a:prstTxWarp>
          </a:bodyPr>
          <a:lstStyle/>
          <a:p>
            <a:pPr eaLnBrk="1" fontAlgn="auto" hangingPunct="1">
              <a:spcAft>
                <a:spcPts val="0"/>
              </a:spcAft>
              <a:defRPr/>
            </a:pPr>
            <a:r>
              <a:rPr lang="en-US" dirty="0" smtClean="0">
                <a:solidFill>
                  <a:schemeClr val="tx2">
                    <a:satMod val="130000"/>
                  </a:schemeClr>
                </a:solidFill>
              </a:rPr>
              <a:t>Confidentiality</a:t>
            </a:r>
          </a:p>
        </p:txBody>
      </p:sp>
      <p:sp>
        <p:nvSpPr>
          <p:cNvPr id="27651" name="Rectangle 3"/>
          <p:cNvSpPr>
            <a:spLocks noGrp="1" noChangeArrowheads="1"/>
          </p:cNvSpPr>
          <p:nvPr>
            <p:ph idx="1"/>
          </p:nvPr>
        </p:nvSpPr>
        <p:spPr>
          <a:xfrm>
            <a:off x="533400" y="1447800"/>
            <a:ext cx="7162800" cy="4724400"/>
          </a:xfrm>
        </p:spPr>
        <p:txBody>
          <a:bodyPr>
            <a:normAutofit lnSpcReduction="10000"/>
          </a:bodyPr>
          <a:lstStyle/>
          <a:p>
            <a:pPr marL="274320" indent="-274320" eaLnBrk="1" fontAlgn="auto" hangingPunct="1">
              <a:lnSpc>
                <a:spcPct val="90000"/>
              </a:lnSpc>
              <a:spcAft>
                <a:spcPts val="0"/>
              </a:spcAft>
              <a:buFont typeface="Wingdings 2"/>
              <a:buNone/>
              <a:defRPr/>
            </a:pPr>
            <a:endParaRPr lang="en-US" b="1" dirty="0" smtClean="0">
              <a:solidFill>
                <a:srgbClr val="835E01"/>
              </a:solidFill>
            </a:endParaRPr>
          </a:p>
          <a:p>
            <a:pPr marL="274320" indent="-274320" eaLnBrk="1" fontAlgn="auto" hangingPunct="1">
              <a:lnSpc>
                <a:spcPct val="90000"/>
              </a:lnSpc>
              <a:spcAft>
                <a:spcPts val="0"/>
              </a:spcAft>
              <a:buFont typeface="Wingdings 2"/>
              <a:buNone/>
              <a:defRPr/>
            </a:pPr>
            <a:r>
              <a:rPr lang="en-US" b="1" dirty="0" smtClean="0">
                <a:solidFill>
                  <a:schemeClr val="tx2"/>
                </a:solidFill>
              </a:rPr>
              <a:t>Very Strict</a:t>
            </a:r>
          </a:p>
          <a:p>
            <a:pPr eaLnBrk="1" fontAlgn="auto" hangingPunct="1">
              <a:lnSpc>
                <a:spcPct val="90000"/>
              </a:lnSpc>
              <a:spcAft>
                <a:spcPts val="0"/>
              </a:spcAft>
              <a:buFont typeface="Wingdings" panose="05000000000000000000" pitchFamily="2" charset="2"/>
              <a:buChar char="v"/>
              <a:defRPr/>
            </a:pPr>
            <a:r>
              <a:rPr lang="en-US" dirty="0" smtClean="0">
                <a:solidFill>
                  <a:schemeClr val="tx2"/>
                </a:solidFill>
              </a:rPr>
              <a:t>Share nothing (even with grad student/close colleague)…ever…</a:t>
            </a:r>
          </a:p>
          <a:p>
            <a:pPr eaLnBrk="1" fontAlgn="auto" hangingPunct="1">
              <a:lnSpc>
                <a:spcPct val="90000"/>
              </a:lnSpc>
              <a:spcAft>
                <a:spcPts val="0"/>
              </a:spcAft>
              <a:buFont typeface="Wingdings" panose="05000000000000000000" pitchFamily="2" charset="2"/>
              <a:buChar char="v"/>
              <a:defRPr/>
            </a:pPr>
            <a:r>
              <a:rPr lang="en-US" dirty="0" smtClean="0">
                <a:solidFill>
                  <a:schemeClr val="tx2"/>
                </a:solidFill>
              </a:rPr>
              <a:t>Shred / destroy paper and electronic versions</a:t>
            </a:r>
          </a:p>
          <a:p>
            <a:pPr eaLnBrk="1" fontAlgn="auto" hangingPunct="1">
              <a:lnSpc>
                <a:spcPct val="90000"/>
              </a:lnSpc>
              <a:spcAft>
                <a:spcPts val="0"/>
              </a:spcAft>
              <a:buFont typeface="Wingdings" panose="05000000000000000000" pitchFamily="2" charset="2"/>
              <a:buChar char="v"/>
              <a:defRPr/>
            </a:pPr>
            <a:r>
              <a:rPr lang="en-US" dirty="0" smtClean="0">
                <a:solidFill>
                  <a:schemeClr val="tx2"/>
                </a:solidFill>
              </a:rPr>
              <a:t>Do not take photos of the panel or announce your participation in the panel via social media</a:t>
            </a:r>
          </a:p>
          <a:p>
            <a:pPr marL="521208" lvl="1" eaLnBrk="1" fontAlgn="auto" hangingPunct="1">
              <a:lnSpc>
                <a:spcPct val="90000"/>
              </a:lnSpc>
              <a:spcAft>
                <a:spcPts val="0"/>
              </a:spcAft>
              <a:buClr>
                <a:schemeClr val="accent4"/>
              </a:buClr>
              <a:buFont typeface="Wingdings" pitchFamily="2" charset="2"/>
              <a:buNone/>
              <a:defRPr/>
            </a:pPr>
            <a:endParaRPr lang="en-US" sz="900" dirty="0" smtClean="0">
              <a:solidFill>
                <a:schemeClr val="tx2"/>
              </a:solidFill>
            </a:endParaRPr>
          </a:p>
          <a:p>
            <a:pPr marL="274320" indent="-274320" eaLnBrk="1" fontAlgn="auto" hangingPunct="1">
              <a:lnSpc>
                <a:spcPct val="90000"/>
              </a:lnSpc>
              <a:spcAft>
                <a:spcPts val="0"/>
              </a:spcAft>
              <a:buFont typeface="Wingdings 2"/>
              <a:buNone/>
              <a:defRPr/>
            </a:pPr>
            <a:r>
              <a:rPr lang="en-US" b="1" dirty="0" smtClean="0">
                <a:solidFill>
                  <a:schemeClr val="tx2"/>
                </a:solidFill>
              </a:rPr>
              <a:t>Confidentiality Form</a:t>
            </a:r>
          </a:p>
          <a:p>
            <a:pPr eaLnBrk="1" fontAlgn="auto" hangingPunct="1">
              <a:lnSpc>
                <a:spcPct val="90000"/>
              </a:lnSpc>
              <a:spcAft>
                <a:spcPts val="0"/>
              </a:spcAft>
              <a:buFont typeface="Wingdings" panose="05000000000000000000" pitchFamily="2" charset="2"/>
              <a:buChar char="v"/>
              <a:defRPr/>
            </a:pPr>
            <a:r>
              <a:rPr lang="en-US" dirty="0" smtClean="0">
                <a:solidFill>
                  <a:schemeClr val="tx2"/>
                </a:solidFill>
              </a:rPr>
              <a:t>Must be signed and submitted on the 1</a:t>
            </a:r>
            <a:r>
              <a:rPr lang="en-US" baseline="30000" dirty="0" smtClean="0">
                <a:solidFill>
                  <a:schemeClr val="tx2"/>
                </a:solidFill>
              </a:rPr>
              <a:t>st</a:t>
            </a:r>
            <a:r>
              <a:rPr lang="en-US" dirty="0" smtClean="0">
                <a:solidFill>
                  <a:schemeClr val="tx2"/>
                </a:solidFill>
              </a:rPr>
              <a:t> day of the panel meeting. </a:t>
            </a:r>
            <a:endParaRPr lang="en-US" dirty="0">
              <a:solidFill>
                <a:schemeClr val="tx2"/>
              </a:solidFill>
            </a:endParaRPr>
          </a:p>
          <a:p>
            <a:pPr eaLnBrk="1" fontAlgn="auto" hangingPunct="1">
              <a:lnSpc>
                <a:spcPct val="90000"/>
              </a:lnSpc>
              <a:spcAft>
                <a:spcPts val="0"/>
              </a:spcAft>
              <a:buFont typeface="Wingdings" panose="05000000000000000000" pitchFamily="2" charset="2"/>
              <a:buChar char="v"/>
              <a:defRPr/>
            </a:pPr>
            <a:endParaRPr lang="en-US" dirty="0" smtClean="0">
              <a:solidFill>
                <a:schemeClr val="tx2"/>
              </a:solidFill>
            </a:endParaRPr>
          </a:p>
        </p:txBody>
      </p:sp>
      <p:sp>
        <p:nvSpPr>
          <p:cNvPr id="2970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0A0D417B-D2E2-419B-9955-4F1773E885E4}" type="slidenum">
              <a:rPr lang="en-US" altLang="en-US" sz="1100" smtClean="0">
                <a:solidFill>
                  <a:schemeClr val="tx2"/>
                </a:solidFill>
              </a:rPr>
              <a:pPr eaLnBrk="1" hangingPunct="1"/>
              <a:t>19</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730"/>
    </mc:Choice>
    <mc:Fallback>
      <p:transition spd="slow" advTm="4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olidFill>
              </a:rPr>
              <a:t>agenda</a:t>
            </a:r>
            <a:endParaRPr lang="en-US" dirty="0">
              <a:solidFill>
                <a:schemeClr val="tx2"/>
              </a:solidFill>
            </a:endParaRPr>
          </a:p>
        </p:txBody>
      </p:sp>
      <p:sp>
        <p:nvSpPr>
          <p:cNvPr id="3" name="Content Placeholder 2"/>
          <p:cNvSpPr>
            <a:spLocks noGrp="1"/>
          </p:cNvSpPr>
          <p:nvPr>
            <p:ph idx="1"/>
          </p:nvPr>
        </p:nvSpPr>
        <p:spPr/>
        <p:txBody>
          <a:bodyPr>
            <a:normAutofit lnSpcReduction="10000"/>
          </a:bodyPr>
          <a:lstStyle/>
          <a:p>
            <a:pPr eaLnBrk="1" fontAlgn="auto" hangingPunct="1">
              <a:spcAft>
                <a:spcPts val="0"/>
              </a:spcAft>
              <a:buFont typeface="Wingdings" panose="05000000000000000000" pitchFamily="2" charset="2"/>
              <a:buChar char="v"/>
              <a:defRPr/>
            </a:pPr>
            <a:r>
              <a:rPr lang="en-US" sz="2800" dirty="0" smtClean="0">
                <a:solidFill>
                  <a:schemeClr val="tx2"/>
                </a:solidFill>
              </a:rPr>
              <a:t>Goal for the reviewer webinar</a:t>
            </a:r>
          </a:p>
          <a:p>
            <a:pPr eaLnBrk="1" fontAlgn="auto" hangingPunct="1">
              <a:spcAft>
                <a:spcPts val="0"/>
              </a:spcAft>
              <a:buFont typeface="Wingdings" panose="05000000000000000000" pitchFamily="2" charset="2"/>
              <a:buChar char="v"/>
              <a:defRPr/>
            </a:pPr>
            <a:r>
              <a:rPr lang="en-US" sz="2800" dirty="0" smtClean="0">
                <a:solidFill>
                  <a:schemeClr val="tx2"/>
                </a:solidFill>
              </a:rPr>
              <a:t>Program Overview</a:t>
            </a:r>
          </a:p>
          <a:p>
            <a:pPr eaLnBrk="1" fontAlgn="auto" hangingPunct="1">
              <a:spcAft>
                <a:spcPts val="0"/>
              </a:spcAft>
              <a:buFont typeface="Wingdings" panose="05000000000000000000" pitchFamily="2" charset="2"/>
              <a:buChar char="v"/>
              <a:defRPr/>
            </a:pPr>
            <a:r>
              <a:rPr lang="en-US" sz="2800" dirty="0" smtClean="0">
                <a:solidFill>
                  <a:schemeClr val="tx2"/>
                </a:solidFill>
              </a:rPr>
              <a:t>AISL Solicitation (14-555)</a:t>
            </a:r>
          </a:p>
          <a:p>
            <a:pPr eaLnBrk="1" fontAlgn="auto" hangingPunct="1">
              <a:spcAft>
                <a:spcPts val="0"/>
              </a:spcAft>
              <a:buFont typeface="Wingdings" panose="05000000000000000000" pitchFamily="2" charset="2"/>
              <a:buChar char="v"/>
              <a:defRPr/>
            </a:pPr>
            <a:r>
              <a:rPr lang="en-US" sz="2800" dirty="0" smtClean="0">
                <a:solidFill>
                  <a:schemeClr val="tx2"/>
                </a:solidFill>
              </a:rPr>
              <a:t>Audiences &amp; Deliverables</a:t>
            </a:r>
          </a:p>
          <a:p>
            <a:pPr eaLnBrk="1" fontAlgn="auto" hangingPunct="1">
              <a:spcAft>
                <a:spcPts val="0"/>
              </a:spcAft>
              <a:buFont typeface="Wingdings" panose="05000000000000000000" pitchFamily="2" charset="2"/>
              <a:buChar char="v"/>
              <a:defRPr/>
            </a:pPr>
            <a:r>
              <a:rPr lang="en-US" sz="2800" dirty="0" smtClean="0">
                <a:solidFill>
                  <a:schemeClr val="tx2"/>
                </a:solidFill>
              </a:rPr>
              <a:t>Reviewing Proposals</a:t>
            </a:r>
          </a:p>
          <a:p>
            <a:pPr marL="635508" lvl="1" indent="-342900" eaLnBrk="1" fontAlgn="auto" hangingPunct="1">
              <a:spcAft>
                <a:spcPts val="0"/>
              </a:spcAft>
              <a:buClr>
                <a:schemeClr val="tx2"/>
              </a:buClr>
              <a:buFont typeface="Wingdings" panose="05000000000000000000" pitchFamily="2" charset="2"/>
              <a:buChar char="v"/>
              <a:defRPr/>
            </a:pPr>
            <a:r>
              <a:rPr lang="en-US" sz="2500" dirty="0" smtClean="0">
                <a:solidFill>
                  <a:schemeClr val="tx2"/>
                </a:solidFill>
              </a:rPr>
              <a:t>Confidentiality &amp; Conflicts of Interest</a:t>
            </a:r>
          </a:p>
          <a:p>
            <a:pPr marL="635508" lvl="1" indent="-342900" eaLnBrk="1" fontAlgn="auto" hangingPunct="1">
              <a:spcAft>
                <a:spcPts val="0"/>
              </a:spcAft>
              <a:buClr>
                <a:schemeClr val="tx2"/>
              </a:buClr>
              <a:buFont typeface="Wingdings" panose="05000000000000000000" pitchFamily="2" charset="2"/>
              <a:buChar char="v"/>
              <a:defRPr/>
            </a:pPr>
            <a:r>
              <a:rPr lang="en-US" sz="2500" dirty="0" smtClean="0">
                <a:solidFill>
                  <a:schemeClr val="tx2"/>
                </a:solidFill>
              </a:rPr>
              <a:t>Panel Roles</a:t>
            </a:r>
          </a:p>
          <a:p>
            <a:pPr marL="635508" lvl="1" indent="-342900" eaLnBrk="1" fontAlgn="auto" hangingPunct="1">
              <a:spcAft>
                <a:spcPts val="0"/>
              </a:spcAft>
              <a:buClr>
                <a:schemeClr val="tx2"/>
              </a:buClr>
              <a:buFont typeface="Wingdings" panose="05000000000000000000" pitchFamily="2" charset="2"/>
              <a:buChar char="v"/>
              <a:defRPr/>
            </a:pPr>
            <a:r>
              <a:rPr lang="en-US" sz="2500" dirty="0" smtClean="0">
                <a:solidFill>
                  <a:schemeClr val="tx2"/>
                </a:solidFill>
              </a:rPr>
              <a:t>Preparing Effective Written Reviews</a:t>
            </a:r>
            <a:endParaRPr lang="en-US" sz="2800" dirty="0" smtClean="0">
              <a:solidFill>
                <a:schemeClr val="tx2"/>
              </a:solidFill>
            </a:endParaRPr>
          </a:p>
          <a:p>
            <a:pPr eaLnBrk="1" fontAlgn="auto" hangingPunct="1">
              <a:spcAft>
                <a:spcPts val="0"/>
              </a:spcAft>
              <a:buFont typeface="Wingdings" panose="05000000000000000000" pitchFamily="2" charset="2"/>
              <a:buChar char="v"/>
              <a:defRPr/>
            </a:pPr>
            <a:r>
              <a:rPr lang="en-US" sz="2800" dirty="0" smtClean="0">
                <a:solidFill>
                  <a:schemeClr val="tx2"/>
                </a:solidFill>
              </a:rPr>
              <a:t>Navigating FastLane</a:t>
            </a:r>
          </a:p>
          <a:p>
            <a:pPr eaLnBrk="1" fontAlgn="auto" hangingPunct="1">
              <a:spcAft>
                <a:spcPts val="0"/>
              </a:spcAft>
              <a:buFont typeface="Wingdings" panose="05000000000000000000" pitchFamily="2" charset="2"/>
              <a:buChar char="v"/>
              <a:defRPr/>
            </a:pPr>
            <a:r>
              <a:rPr lang="en-US" sz="2800" dirty="0" smtClean="0">
                <a:solidFill>
                  <a:schemeClr val="tx2"/>
                </a:solidFill>
              </a:rPr>
              <a:t>Questions</a:t>
            </a:r>
          </a:p>
          <a:p>
            <a:pPr marL="274320" indent="-274320" eaLnBrk="1" fontAlgn="auto" hangingPunct="1">
              <a:spcAft>
                <a:spcPts val="0"/>
              </a:spcAft>
              <a:buFont typeface="Wingdings 2"/>
              <a:buChar char=""/>
              <a:defRPr/>
            </a:pPr>
            <a:endParaRPr lang="en-US" dirty="0"/>
          </a:p>
        </p:txBody>
      </p:sp>
      <p:sp>
        <p:nvSpPr>
          <p:cNvPr id="143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DE8D97AE-F5EC-4BCA-A4A0-2039416E7EB5}" type="slidenum">
              <a:rPr lang="en-US" altLang="en-US" sz="1100" smtClean="0">
                <a:solidFill>
                  <a:schemeClr val="tx2"/>
                </a:solidFill>
              </a:rPr>
              <a:pPr eaLnBrk="1" hangingPunct="1"/>
              <a:t>2</a:t>
            </a:fld>
            <a:endParaRPr lang="en-US" altLang="en-US" sz="1100" dirty="0" smtClean="0">
              <a:solidFill>
                <a:schemeClr val="tx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00"/>
    </mc:Choice>
    <mc:Fallback>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wrap="square" lIns="91440" tIns="45720" rIns="91440" bIns="45720" numCol="1" compatLnSpc="1">
            <a:prstTxWarp prst="textNoShape">
              <a:avLst/>
            </a:prstTxWarp>
          </a:bodyPr>
          <a:lstStyle/>
          <a:p>
            <a:pPr eaLnBrk="1" fontAlgn="auto" hangingPunct="1">
              <a:spcAft>
                <a:spcPts val="0"/>
              </a:spcAft>
              <a:defRPr/>
            </a:pPr>
            <a:r>
              <a:rPr lang="en-US" dirty="0" smtClean="0">
                <a:solidFill>
                  <a:schemeClr val="tx2">
                    <a:satMod val="130000"/>
                  </a:schemeClr>
                </a:solidFill>
              </a:rPr>
              <a:t>Conflicts of interest (COI)</a:t>
            </a:r>
          </a:p>
        </p:txBody>
      </p:sp>
      <p:sp>
        <p:nvSpPr>
          <p:cNvPr id="27651" name="Rectangle 3"/>
          <p:cNvSpPr>
            <a:spLocks noGrp="1" noChangeArrowheads="1"/>
          </p:cNvSpPr>
          <p:nvPr>
            <p:ph idx="1"/>
          </p:nvPr>
        </p:nvSpPr>
        <p:spPr>
          <a:xfrm>
            <a:off x="533400" y="1447800"/>
            <a:ext cx="7162800" cy="4724400"/>
          </a:xfrm>
        </p:spPr>
        <p:txBody>
          <a:bodyPr>
            <a:normAutofit/>
          </a:bodyPr>
          <a:lstStyle/>
          <a:p>
            <a:pPr marL="274320" indent="-274320" eaLnBrk="1" fontAlgn="auto" hangingPunct="1">
              <a:lnSpc>
                <a:spcPct val="90000"/>
              </a:lnSpc>
              <a:spcAft>
                <a:spcPts val="0"/>
              </a:spcAft>
              <a:buFont typeface="Wingdings 2"/>
              <a:buNone/>
              <a:defRPr/>
            </a:pPr>
            <a:endParaRPr lang="en-US" b="1" dirty="0" smtClean="0">
              <a:solidFill>
                <a:schemeClr val="tx2"/>
              </a:solidFill>
            </a:endParaRPr>
          </a:p>
          <a:p>
            <a:pPr marL="274320" indent="-274320" eaLnBrk="1" fontAlgn="auto" hangingPunct="1">
              <a:lnSpc>
                <a:spcPct val="90000"/>
              </a:lnSpc>
              <a:spcAft>
                <a:spcPts val="0"/>
              </a:spcAft>
              <a:buFont typeface="Wingdings 2"/>
              <a:buNone/>
              <a:defRPr/>
            </a:pPr>
            <a:r>
              <a:rPr lang="en-US" b="1" dirty="0" smtClean="0">
                <a:solidFill>
                  <a:schemeClr val="tx2"/>
                </a:solidFill>
              </a:rPr>
              <a:t>Affiliation with an Institution</a:t>
            </a:r>
          </a:p>
          <a:p>
            <a:pPr marL="635508" lvl="1" indent="-342900" eaLnBrk="1" fontAlgn="auto" hangingPunct="1">
              <a:lnSpc>
                <a:spcPct val="90000"/>
              </a:lnSpc>
              <a:spcAft>
                <a:spcPts val="0"/>
              </a:spcAft>
              <a:buClr>
                <a:schemeClr val="tx2"/>
              </a:buClr>
              <a:buFont typeface="Wingdings" panose="05000000000000000000" pitchFamily="2" charset="2"/>
              <a:buChar char="v"/>
              <a:defRPr/>
            </a:pPr>
            <a:r>
              <a:rPr lang="en-US" dirty="0" smtClean="0">
                <a:solidFill>
                  <a:schemeClr val="tx2"/>
                </a:solidFill>
              </a:rPr>
              <a:t>Employment (w/in last 12 mos.)</a:t>
            </a:r>
          </a:p>
          <a:p>
            <a:pPr marL="635508" lvl="1" indent="-342900" eaLnBrk="1" fontAlgn="auto" hangingPunct="1">
              <a:lnSpc>
                <a:spcPct val="90000"/>
              </a:lnSpc>
              <a:spcAft>
                <a:spcPts val="0"/>
              </a:spcAft>
              <a:buClr>
                <a:schemeClr val="tx2"/>
              </a:buClr>
              <a:buFont typeface="Wingdings" panose="05000000000000000000" pitchFamily="2" charset="2"/>
              <a:buChar char="v"/>
              <a:defRPr/>
            </a:pPr>
            <a:r>
              <a:rPr lang="en-US" dirty="0" smtClean="0">
                <a:solidFill>
                  <a:schemeClr val="tx2"/>
                </a:solidFill>
              </a:rPr>
              <a:t>Financial or other gain</a:t>
            </a:r>
          </a:p>
          <a:p>
            <a:pPr marL="521208" lvl="1" eaLnBrk="1" fontAlgn="auto" hangingPunct="1">
              <a:lnSpc>
                <a:spcPct val="90000"/>
              </a:lnSpc>
              <a:spcAft>
                <a:spcPts val="0"/>
              </a:spcAft>
              <a:buClr>
                <a:schemeClr val="accent4"/>
              </a:buClr>
              <a:buFont typeface="Wingdings 2"/>
              <a:buNone/>
              <a:defRPr/>
            </a:pPr>
            <a:endParaRPr lang="en-US" dirty="0" smtClean="0">
              <a:solidFill>
                <a:schemeClr val="tx2"/>
              </a:solidFill>
            </a:endParaRPr>
          </a:p>
          <a:p>
            <a:pPr marL="521208" lvl="1" eaLnBrk="1" fontAlgn="auto" hangingPunct="1">
              <a:lnSpc>
                <a:spcPct val="90000"/>
              </a:lnSpc>
              <a:spcAft>
                <a:spcPts val="0"/>
              </a:spcAft>
              <a:buClr>
                <a:schemeClr val="accent4"/>
              </a:buClr>
              <a:buFont typeface="Wingdings 2"/>
              <a:buNone/>
              <a:defRPr/>
            </a:pPr>
            <a:endParaRPr lang="en-US" sz="900" dirty="0" smtClean="0">
              <a:solidFill>
                <a:schemeClr val="tx2"/>
              </a:solidFill>
            </a:endParaRPr>
          </a:p>
          <a:p>
            <a:pPr marL="0" indent="0" eaLnBrk="1" fontAlgn="auto" hangingPunct="1">
              <a:lnSpc>
                <a:spcPct val="90000"/>
              </a:lnSpc>
              <a:spcAft>
                <a:spcPts val="0"/>
              </a:spcAft>
              <a:buNone/>
              <a:defRPr/>
            </a:pPr>
            <a:r>
              <a:rPr lang="en-US" b="1" dirty="0" smtClean="0">
                <a:solidFill>
                  <a:schemeClr val="tx2"/>
                </a:solidFill>
              </a:rPr>
              <a:t>Relationship with PI</a:t>
            </a:r>
          </a:p>
          <a:p>
            <a:pPr marL="635508" lvl="1" indent="-342900" eaLnBrk="1" fontAlgn="auto" hangingPunct="1">
              <a:lnSpc>
                <a:spcPct val="90000"/>
              </a:lnSpc>
              <a:spcAft>
                <a:spcPts val="0"/>
              </a:spcAft>
              <a:buClr>
                <a:schemeClr val="tx2"/>
              </a:buClr>
              <a:buFont typeface="Wingdings" panose="05000000000000000000" pitchFamily="2" charset="2"/>
              <a:buChar char="v"/>
              <a:defRPr/>
            </a:pPr>
            <a:r>
              <a:rPr lang="en-US" dirty="0" smtClean="0">
                <a:solidFill>
                  <a:schemeClr val="tx2"/>
                </a:solidFill>
              </a:rPr>
              <a:t>Joint publication (w/in last 48 mos.)</a:t>
            </a:r>
          </a:p>
          <a:p>
            <a:pPr marL="635508" lvl="1" indent="-342900" eaLnBrk="1" fontAlgn="auto" hangingPunct="1">
              <a:lnSpc>
                <a:spcPct val="90000"/>
              </a:lnSpc>
              <a:spcAft>
                <a:spcPts val="0"/>
              </a:spcAft>
              <a:buClr>
                <a:schemeClr val="tx2"/>
              </a:buClr>
              <a:buFont typeface="Wingdings" panose="05000000000000000000" pitchFamily="2" charset="2"/>
              <a:buChar char="v"/>
              <a:defRPr/>
            </a:pPr>
            <a:r>
              <a:rPr lang="en-US" dirty="0" smtClean="0">
                <a:solidFill>
                  <a:schemeClr val="tx2"/>
                </a:solidFill>
              </a:rPr>
              <a:t>Financial partnership </a:t>
            </a:r>
          </a:p>
          <a:p>
            <a:pPr marL="635508" lvl="1" indent="-342900" eaLnBrk="1" fontAlgn="auto" hangingPunct="1">
              <a:lnSpc>
                <a:spcPct val="90000"/>
              </a:lnSpc>
              <a:spcAft>
                <a:spcPts val="0"/>
              </a:spcAft>
              <a:buClr>
                <a:schemeClr val="tx2"/>
              </a:buClr>
              <a:buFont typeface="Wingdings" panose="05000000000000000000" pitchFamily="2" charset="2"/>
              <a:buChar char="v"/>
              <a:defRPr/>
            </a:pPr>
            <a:r>
              <a:rPr lang="en-US" dirty="0" smtClean="0">
                <a:solidFill>
                  <a:schemeClr val="tx2"/>
                </a:solidFill>
              </a:rPr>
              <a:t>Close friendship </a:t>
            </a:r>
          </a:p>
          <a:p>
            <a:pPr marL="635508" lvl="1" indent="-342900" eaLnBrk="1" fontAlgn="auto" hangingPunct="1">
              <a:lnSpc>
                <a:spcPct val="90000"/>
              </a:lnSpc>
              <a:spcAft>
                <a:spcPts val="0"/>
              </a:spcAft>
              <a:buClr>
                <a:schemeClr val="tx2"/>
              </a:buClr>
              <a:buFont typeface="Wingdings" panose="05000000000000000000" pitchFamily="2" charset="2"/>
              <a:buChar char="v"/>
              <a:defRPr/>
            </a:pPr>
            <a:r>
              <a:rPr lang="en-US" dirty="0" smtClean="0">
                <a:solidFill>
                  <a:schemeClr val="tx2"/>
                </a:solidFill>
              </a:rPr>
              <a:t>Family friend or member</a:t>
            </a:r>
          </a:p>
        </p:txBody>
      </p:sp>
      <p:sp>
        <p:nvSpPr>
          <p:cNvPr id="3072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DAC699AA-8E64-4378-9A0C-77EBE5D06612}" type="slidenum">
              <a:rPr lang="en-US" altLang="en-US" sz="1100" smtClean="0">
                <a:solidFill>
                  <a:schemeClr val="tx2"/>
                </a:solidFill>
              </a:rPr>
              <a:pPr eaLnBrk="1" hangingPunct="1"/>
              <a:t>20</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239"/>
    </mc:Choice>
    <mc:Fallback>
      <p:transition spd="slow" advTm="4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457200" y="320040"/>
            <a:ext cx="7620000" cy="822960"/>
          </a:xfrm>
        </p:spPr>
        <p:txBody>
          <a:bodyPr wrap="square" lIns="91440" tIns="45720" rIns="91440" bIns="45720" numCol="1" compatLnSpc="1">
            <a:prstTxWarp prst="textNoShape">
              <a:avLst/>
            </a:prstTxWarp>
            <a:normAutofit fontScale="90000"/>
          </a:bodyPr>
          <a:lstStyle/>
          <a:p>
            <a:pPr eaLnBrk="1" fontAlgn="auto" hangingPunct="1">
              <a:spcAft>
                <a:spcPts val="0"/>
              </a:spcAft>
              <a:defRPr/>
            </a:pPr>
            <a:r>
              <a:rPr lang="en-US" dirty="0" smtClean="0">
                <a:solidFill>
                  <a:schemeClr val="tx2">
                    <a:satMod val="130000"/>
                  </a:schemeClr>
                </a:solidFill>
              </a:rPr>
              <a:t>Handling Conflicts of interest</a:t>
            </a:r>
          </a:p>
        </p:txBody>
      </p:sp>
      <p:sp>
        <p:nvSpPr>
          <p:cNvPr id="31747" name="Rectangle 3"/>
          <p:cNvSpPr>
            <a:spLocks noGrp="1" noChangeArrowheads="1"/>
          </p:cNvSpPr>
          <p:nvPr>
            <p:ph idx="1"/>
          </p:nvPr>
        </p:nvSpPr>
        <p:spPr>
          <a:xfrm>
            <a:off x="533400" y="1447800"/>
            <a:ext cx="7162800" cy="4724400"/>
          </a:xfrm>
        </p:spPr>
        <p:txBody>
          <a:bodyPr/>
          <a:lstStyle/>
          <a:p>
            <a:pPr eaLnBrk="1" hangingPunct="1">
              <a:lnSpc>
                <a:spcPct val="90000"/>
              </a:lnSpc>
              <a:buFont typeface="Wingdings 2" charset="2"/>
              <a:buNone/>
            </a:pPr>
            <a:endParaRPr lang="en-US" altLang="en-US" b="1" dirty="0" smtClean="0">
              <a:solidFill>
                <a:srgbClr val="835E01"/>
              </a:solidFill>
            </a:endParaRPr>
          </a:p>
          <a:p>
            <a:pPr algn="ctr" eaLnBrk="1" hangingPunct="1">
              <a:buFont typeface="Wingdings 2" charset="2"/>
              <a:buNone/>
            </a:pPr>
            <a:r>
              <a:rPr lang="en-US" altLang="en-US" dirty="0" smtClean="0">
                <a:solidFill>
                  <a:schemeClr val="tx2"/>
                </a:solidFill>
              </a:rPr>
              <a:t>1</a:t>
            </a:r>
            <a:r>
              <a:rPr lang="en-US" altLang="en-US" baseline="30000" dirty="0" smtClean="0">
                <a:solidFill>
                  <a:schemeClr val="tx2"/>
                </a:solidFill>
              </a:rPr>
              <a:t>st</a:t>
            </a:r>
            <a:r>
              <a:rPr lang="en-US" altLang="en-US" dirty="0" smtClean="0">
                <a:solidFill>
                  <a:schemeClr val="tx2"/>
                </a:solidFill>
              </a:rPr>
              <a:t> - Verify with your Program Officer</a:t>
            </a:r>
          </a:p>
          <a:p>
            <a:pPr eaLnBrk="1" hangingPunct="1">
              <a:buFont typeface="Wingdings 2" charset="2"/>
              <a:buNone/>
            </a:pPr>
            <a:endParaRPr lang="en-US" altLang="en-US" dirty="0" smtClean="0">
              <a:solidFill>
                <a:schemeClr val="tx2"/>
              </a:solidFill>
            </a:endParaRPr>
          </a:p>
          <a:p>
            <a:pPr eaLnBrk="1" hangingPunct="1">
              <a:buFont typeface="Wingdings 2" charset="2"/>
              <a:buNone/>
            </a:pPr>
            <a:endParaRPr lang="en-US" altLang="en-US" dirty="0" smtClean="0">
              <a:solidFill>
                <a:schemeClr val="tx2"/>
              </a:solidFill>
            </a:endParaRPr>
          </a:p>
          <a:p>
            <a:pPr algn="ctr" eaLnBrk="1" hangingPunct="1">
              <a:buFont typeface="Wingdings 2" charset="2"/>
              <a:buNone/>
            </a:pPr>
            <a:endParaRPr lang="en-US" altLang="en-US" b="1" dirty="0" smtClean="0">
              <a:solidFill>
                <a:schemeClr val="tx2"/>
              </a:solidFill>
            </a:endParaRPr>
          </a:p>
          <a:p>
            <a:pPr algn="ctr" eaLnBrk="1" hangingPunct="1">
              <a:buFont typeface="Wingdings 2" charset="2"/>
              <a:buNone/>
            </a:pPr>
            <a:r>
              <a:rPr lang="en-US" altLang="en-US" b="1" dirty="0" smtClean="0">
                <a:solidFill>
                  <a:schemeClr val="tx2"/>
                </a:solidFill>
              </a:rPr>
              <a:t>2</a:t>
            </a:r>
            <a:r>
              <a:rPr lang="en-US" altLang="en-US" b="1" baseline="30000" dirty="0" smtClean="0">
                <a:solidFill>
                  <a:schemeClr val="tx2"/>
                </a:solidFill>
              </a:rPr>
              <a:t>nd</a:t>
            </a:r>
            <a:r>
              <a:rPr lang="en-US" altLang="en-US" b="1" dirty="0" smtClean="0">
                <a:solidFill>
                  <a:schemeClr val="tx2"/>
                </a:solidFill>
              </a:rPr>
              <a:t> - If you do have a COI:</a:t>
            </a:r>
          </a:p>
          <a:p>
            <a:pPr algn="ctr" eaLnBrk="1" hangingPunct="1">
              <a:buFont typeface="Wingdings" panose="05000000000000000000" pitchFamily="2" charset="2"/>
              <a:buChar char="v"/>
            </a:pPr>
            <a:r>
              <a:rPr lang="en-US" altLang="en-US" sz="2400" dirty="0" smtClean="0">
                <a:solidFill>
                  <a:schemeClr val="tx2"/>
                </a:solidFill>
              </a:rPr>
              <a:t>Go to the FastLane proposal review page</a:t>
            </a:r>
          </a:p>
          <a:p>
            <a:pPr algn="ctr" eaLnBrk="1" hangingPunct="1">
              <a:buFont typeface="Wingdings" panose="05000000000000000000" pitchFamily="2" charset="2"/>
              <a:buChar char="v"/>
            </a:pPr>
            <a:r>
              <a:rPr lang="en-US" altLang="en-US" sz="2400" dirty="0" smtClean="0">
                <a:solidFill>
                  <a:schemeClr val="tx2"/>
                </a:solidFill>
              </a:rPr>
              <a:t>Scroll to the bottom of the page</a:t>
            </a:r>
          </a:p>
          <a:p>
            <a:pPr algn="ctr" eaLnBrk="1" hangingPunct="1">
              <a:buFont typeface="Wingdings" panose="05000000000000000000" pitchFamily="2" charset="2"/>
              <a:buChar char="v"/>
            </a:pPr>
            <a:r>
              <a:rPr lang="en-US" altLang="en-US" sz="2400" dirty="0" smtClean="0">
                <a:solidFill>
                  <a:schemeClr val="tx2"/>
                </a:solidFill>
              </a:rPr>
              <a:t>In the COI box, write the reason</a:t>
            </a:r>
          </a:p>
          <a:p>
            <a:pPr algn="ctr" eaLnBrk="1" hangingPunct="1">
              <a:buFont typeface="Wingdings" panose="05000000000000000000" pitchFamily="2" charset="2"/>
              <a:buChar char="v"/>
            </a:pPr>
            <a:r>
              <a:rPr lang="en-US" altLang="en-US" sz="2400" dirty="0" smtClean="0">
                <a:solidFill>
                  <a:schemeClr val="tx2"/>
                </a:solidFill>
              </a:rPr>
              <a:t>Press “submit review” button</a:t>
            </a:r>
          </a:p>
          <a:p>
            <a:pPr eaLnBrk="1" hangingPunct="1">
              <a:lnSpc>
                <a:spcPct val="90000"/>
              </a:lnSpc>
              <a:buFont typeface="Wingdings" panose="05000000000000000000" pitchFamily="2" charset="2"/>
              <a:buChar char="v"/>
            </a:pPr>
            <a:endParaRPr lang="en-US" altLang="en-US" dirty="0" smtClean="0"/>
          </a:p>
        </p:txBody>
      </p:sp>
      <p:sp>
        <p:nvSpPr>
          <p:cNvPr id="3174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4D73C5A1-3474-4270-8B8B-8844F7A1250F}" type="slidenum">
              <a:rPr lang="en-US" altLang="en-US" sz="1100" smtClean="0">
                <a:solidFill>
                  <a:schemeClr val="tx2"/>
                </a:solidFill>
              </a:rPr>
              <a:pPr eaLnBrk="1" hangingPunct="1"/>
              <a:t>21</a:t>
            </a:fld>
            <a:endParaRPr lang="en-US" altLang="en-US" sz="1100" dirty="0" smtClean="0">
              <a:solidFill>
                <a:schemeClr val="tx2"/>
              </a:solidFill>
            </a:endParaRPr>
          </a:p>
        </p:txBody>
      </p:sp>
      <p:sp>
        <p:nvSpPr>
          <p:cNvPr id="5" name="Down Arrow 4"/>
          <p:cNvSpPr/>
          <p:nvPr/>
        </p:nvSpPr>
        <p:spPr>
          <a:xfrm>
            <a:off x="3505200" y="2590800"/>
            <a:ext cx="762000" cy="10668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65"/>
    </mc:Choice>
    <mc:Fallback>
      <p:transition spd="slow" advTm="1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a:t>
            </a:r>
            <a:r>
              <a:rPr lang="en-US" b="1" dirty="0" smtClean="0"/>
              <a:t>Bias</a:t>
            </a:r>
            <a:r>
              <a:rPr lang="en-US" dirty="0" smtClean="0"/>
              <a:t> in Review</a:t>
            </a:r>
            <a:endParaRPr lang="en-US" dirty="0"/>
          </a:p>
        </p:txBody>
      </p:sp>
      <p:sp>
        <p:nvSpPr>
          <p:cNvPr id="3" name="Content Placeholder 2"/>
          <p:cNvSpPr>
            <a:spLocks noGrp="1"/>
          </p:cNvSpPr>
          <p:nvPr>
            <p:ph idx="1"/>
          </p:nvPr>
        </p:nvSpPr>
        <p:spPr/>
        <p:txBody>
          <a:bodyPr>
            <a:normAutofit/>
          </a:bodyPr>
          <a:lstStyle/>
          <a:p>
            <a:pPr lvl="0"/>
            <a:r>
              <a:rPr lang="en-US" dirty="0"/>
              <a:t>Hypotheses/stereotypes about a group, often about competence, may be implicit or unconscious</a:t>
            </a:r>
          </a:p>
          <a:p>
            <a:endParaRPr lang="en-US" b="1" dirty="0" smtClean="0"/>
          </a:p>
          <a:p>
            <a:r>
              <a:rPr lang="en-US" dirty="0" smtClean="0"/>
              <a:t>Accumulation </a:t>
            </a:r>
            <a:r>
              <a:rPr lang="en-US" dirty="0"/>
              <a:t>of disadvantage</a:t>
            </a:r>
          </a:p>
          <a:p>
            <a:pPr lvl="1">
              <a:buFont typeface="Courier New" pitchFamily="49" charset="0"/>
              <a:buChar char="o"/>
            </a:pPr>
            <a:r>
              <a:rPr lang="en-US" dirty="0"/>
              <a:t>Small bias in same direction has large effect over time</a:t>
            </a:r>
          </a:p>
          <a:p>
            <a:pPr lvl="1">
              <a:buFont typeface="Courier New" pitchFamily="49" charset="0"/>
              <a:buChar char="o"/>
            </a:pPr>
            <a:r>
              <a:rPr lang="en-US" dirty="0"/>
              <a:t>Very small differences in treatment can have major consequences in salary, promotion and prestige </a:t>
            </a:r>
            <a:r>
              <a:rPr lang="en-US" dirty="0" smtClean="0"/>
              <a:t>   (</a:t>
            </a:r>
            <a:r>
              <a:rPr lang="en-US" i="1" dirty="0" err="1" smtClean="0"/>
              <a:t>Valian</a:t>
            </a:r>
            <a:r>
              <a:rPr lang="en-US" i="1" dirty="0" smtClean="0"/>
              <a:t>, 1998</a:t>
            </a:r>
            <a:r>
              <a:rPr lang="en-US" i="1" dirty="0"/>
              <a:t>)</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0222214"/>
      </p:ext>
    </p:extLst>
  </p:cSld>
  <p:clrMapOvr>
    <a:masterClrMapping/>
  </p:clrMapOvr>
  <mc:AlternateContent xmlns:mc="http://schemas.openxmlformats.org/markup-compatibility/2006">
    <mc:Choice xmlns:p14="http://schemas.microsoft.com/office/powerpoint/2010/main" Requires="p14">
      <p:transition spd="slow" p14:dur="2000" advTm="29723"/>
    </mc:Choice>
    <mc:Fallback>
      <p:transition spd="slow" advTm="2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Avoiding </a:t>
            </a:r>
            <a:r>
              <a:rPr lang="en-US" sz="4000" b="1" dirty="0" smtClean="0"/>
              <a:t>Implicit Bias </a:t>
            </a:r>
            <a:r>
              <a:rPr lang="en-US" sz="4000" dirty="0" smtClean="0"/>
              <a:t>in Review</a:t>
            </a:r>
            <a:endParaRPr lang="en-US" sz="4000" dirty="0"/>
          </a:p>
        </p:txBody>
      </p:sp>
      <p:sp>
        <p:nvSpPr>
          <p:cNvPr id="3" name="Content Placeholder 2"/>
          <p:cNvSpPr>
            <a:spLocks noGrp="1"/>
          </p:cNvSpPr>
          <p:nvPr>
            <p:ph idx="1"/>
          </p:nvPr>
        </p:nvSpPr>
        <p:spPr/>
        <p:txBody>
          <a:bodyPr>
            <a:normAutofit/>
          </a:bodyPr>
          <a:lstStyle/>
          <a:p>
            <a:pPr lvl="0"/>
            <a:r>
              <a:rPr lang="en-US" sz="2600" dirty="0" smtClean="0"/>
              <a:t>Widely </a:t>
            </a:r>
            <a:r>
              <a:rPr lang="en-US" sz="2600" dirty="0"/>
              <a:t>culturally shared</a:t>
            </a:r>
          </a:p>
          <a:p>
            <a:pPr lvl="1">
              <a:buFont typeface="Courier New" pitchFamily="49" charset="0"/>
              <a:buChar char="o"/>
            </a:pPr>
            <a:r>
              <a:rPr lang="en-US" sz="2600" dirty="0"/>
              <a:t>All people, even members of under-represented groups, hold implicit biases about these groups </a:t>
            </a:r>
          </a:p>
          <a:p>
            <a:pPr lvl="1">
              <a:buFont typeface="Courier New" pitchFamily="49" charset="0"/>
              <a:buChar char="o"/>
            </a:pPr>
            <a:r>
              <a:rPr lang="en-US" sz="2600" dirty="0"/>
              <a:t>People are often not aware of them</a:t>
            </a:r>
          </a:p>
          <a:p>
            <a:pPr lvl="0"/>
            <a:r>
              <a:rPr lang="en-US" sz="2600" dirty="0" smtClean="0"/>
              <a:t>Applied </a:t>
            </a:r>
            <a:r>
              <a:rPr lang="en-US" sz="2600" dirty="0"/>
              <a:t>more under circumstances of:</a:t>
            </a:r>
          </a:p>
          <a:p>
            <a:pPr lvl="1">
              <a:buFont typeface="Courier New" pitchFamily="49" charset="0"/>
              <a:buChar char="o"/>
            </a:pPr>
            <a:r>
              <a:rPr lang="en-US" sz="2600" dirty="0"/>
              <a:t>Lack of information</a:t>
            </a:r>
          </a:p>
          <a:p>
            <a:pPr lvl="1">
              <a:buFont typeface="Courier New" pitchFamily="49" charset="0"/>
              <a:buChar char="o"/>
            </a:pPr>
            <a:r>
              <a:rPr lang="en-US" sz="2600" dirty="0"/>
              <a:t>Stress from competing tasks</a:t>
            </a:r>
          </a:p>
          <a:p>
            <a:pPr lvl="1">
              <a:buFont typeface="Courier New" pitchFamily="49" charset="0"/>
              <a:buChar char="o"/>
            </a:pPr>
            <a:r>
              <a:rPr lang="en-US" sz="2600" dirty="0"/>
              <a:t>Time pressure</a:t>
            </a:r>
          </a:p>
          <a:p>
            <a:pPr lvl="1">
              <a:buFont typeface="Courier New" pitchFamily="49" charset="0"/>
              <a:buChar char="o"/>
            </a:pPr>
            <a:r>
              <a:rPr lang="en-US" sz="2600" dirty="0"/>
              <a:t>Lack of critical mass</a:t>
            </a:r>
          </a:p>
          <a:p>
            <a:endParaRPr lang="en-US" dirty="0"/>
          </a:p>
        </p:txBody>
      </p:sp>
      <p:sp>
        <p:nvSpPr>
          <p:cNvPr id="6" name="TextBox 5"/>
          <p:cNvSpPr txBox="1"/>
          <p:nvPr/>
        </p:nvSpPr>
        <p:spPr>
          <a:xfrm>
            <a:off x="838200" y="6019800"/>
            <a:ext cx="7772400" cy="338554"/>
          </a:xfrm>
          <a:prstGeom prst="rect">
            <a:avLst/>
          </a:prstGeom>
          <a:noFill/>
        </p:spPr>
        <p:txBody>
          <a:bodyPr wrap="square" rtlCol="0">
            <a:spAutoFit/>
          </a:bodyPr>
          <a:lstStyle/>
          <a:p>
            <a:pPr algn="ctr"/>
            <a:r>
              <a:rPr lang="en-US" sz="1600" dirty="0" smtClean="0">
                <a:cs typeface="Arial" charset="0"/>
              </a:rPr>
              <a:t>Fiske (2002). </a:t>
            </a:r>
            <a:r>
              <a:rPr lang="en-US" sz="1600" i="1" dirty="0" smtClean="0">
                <a:cs typeface="Arial" charset="0"/>
              </a:rPr>
              <a:t>Current Directions in Psychological Science, 11</a:t>
            </a:r>
            <a:r>
              <a:rPr lang="en-US" sz="1600" dirty="0" smtClean="0">
                <a:cs typeface="Arial" charset="0"/>
              </a:rPr>
              <a:t>, 123-128</a:t>
            </a:r>
            <a:endParaRPr lang="en-US"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4501221"/>
      </p:ext>
    </p:extLst>
  </p:cSld>
  <p:clrMapOvr>
    <a:masterClrMapping/>
  </p:clrMapOvr>
  <mc:AlternateContent xmlns:mc="http://schemas.openxmlformats.org/markup-compatibility/2006">
    <mc:Choice xmlns:p14="http://schemas.microsoft.com/office/powerpoint/2010/main" Requires="p14">
      <p:transition spd="slow" p14:dur="2000" advTm="17114"/>
    </mc:Choice>
    <mc:Fallback>
      <p:transition spd="slow" advTm="17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Ways to Mitigate Evaluation Bias</a:t>
            </a:r>
            <a:endParaRPr lang="en-US" sz="4000" dirty="0"/>
          </a:p>
        </p:txBody>
      </p:sp>
      <p:sp>
        <p:nvSpPr>
          <p:cNvPr id="3" name="Content Placeholder 2"/>
          <p:cNvSpPr>
            <a:spLocks noGrp="1"/>
          </p:cNvSpPr>
          <p:nvPr>
            <p:ph idx="1"/>
          </p:nvPr>
        </p:nvSpPr>
        <p:spPr>
          <a:xfrm>
            <a:off x="457200" y="1600201"/>
            <a:ext cx="8229600" cy="4267200"/>
          </a:xfrm>
        </p:spPr>
        <p:txBody>
          <a:bodyPr>
            <a:normAutofit lnSpcReduction="10000"/>
          </a:bodyPr>
          <a:lstStyle/>
          <a:p>
            <a:pPr marL="914400" lvl="1" indent="-914400">
              <a:spcBef>
                <a:spcPts val="0"/>
              </a:spcBef>
              <a:buFont typeface="+mj-lt"/>
              <a:buAutoNum type="arabicParenR"/>
            </a:pPr>
            <a:r>
              <a:rPr lang="en-US" sz="3200" dirty="0" smtClean="0"/>
              <a:t>Increase awareness of how implicit bias might affect evaluation</a:t>
            </a:r>
          </a:p>
          <a:p>
            <a:pPr marL="914400" lvl="1" indent="-914400">
              <a:spcBef>
                <a:spcPts val="0"/>
              </a:spcBef>
              <a:buFont typeface="+mj-lt"/>
              <a:buAutoNum type="arabicParenR"/>
            </a:pPr>
            <a:r>
              <a:rPr lang="en-US" sz="3200" dirty="0" smtClean="0"/>
              <a:t>Decrease time pressure and distractions in proposal evaluation process</a:t>
            </a:r>
          </a:p>
          <a:p>
            <a:pPr marL="914400" lvl="1" indent="-914400">
              <a:spcBef>
                <a:spcPts val="0"/>
              </a:spcBef>
              <a:buFont typeface="+mj-lt"/>
              <a:buAutoNum type="arabicParenR"/>
            </a:pPr>
            <a:r>
              <a:rPr lang="en-US" sz="3200" dirty="0" smtClean="0"/>
              <a:t>Rate </a:t>
            </a:r>
            <a:r>
              <a:rPr lang="en-US" sz="3200" dirty="0"/>
              <a:t>on explicit </a:t>
            </a:r>
            <a:r>
              <a:rPr lang="en-US" sz="3200" dirty="0" smtClean="0"/>
              <a:t>criteria rather than global judgments</a:t>
            </a:r>
            <a:endParaRPr lang="en-US" sz="3200" dirty="0"/>
          </a:p>
          <a:p>
            <a:pPr marL="914400" lvl="1" indent="-914400">
              <a:spcBef>
                <a:spcPts val="0"/>
              </a:spcBef>
              <a:buFont typeface="+mj-lt"/>
              <a:buAutoNum type="arabicParenR"/>
            </a:pPr>
            <a:r>
              <a:rPr lang="en-US" sz="3200" dirty="0"/>
              <a:t>Point to specific evidence supporting judgments</a:t>
            </a:r>
          </a:p>
          <a:p>
            <a:pPr lvl="1">
              <a:buNone/>
            </a:pPr>
            <a:endParaRPr lang="en-US" dirty="0" smtClean="0"/>
          </a:p>
          <a:p>
            <a:pPr lvl="1" algn="ctr">
              <a:buNone/>
            </a:pPr>
            <a:endParaRPr lang="en-US" dirty="0" smtClean="0"/>
          </a:p>
        </p:txBody>
      </p:sp>
      <p:sp>
        <p:nvSpPr>
          <p:cNvPr id="5" name="TextBox 4"/>
          <p:cNvSpPr txBox="1"/>
          <p:nvPr/>
        </p:nvSpPr>
        <p:spPr>
          <a:xfrm>
            <a:off x="381000" y="5791200"/>
            <a:ext cx="8382000" cy="584775"/>
          </a:xfrm>
          <a:prstGeom prst="rect">
            <a:avLst/>
          </a:prstGeom>
          <a:noFill/>
        </p:spPr>
        <p:txBody>
          <a:bodyPr wrap="square" rtlCol="0">
            <a:spAutoFit/>
          </a:bodyPr>
          <a:lstStyle/>
          <a:p>
            <a:pPr algn="ctr"/>
            <a:r>
              <a:rPr lang="en-US" sz="3200" b="1" i="1" dirty="0" smtClean="0">
                <a:latin typeface="Arial Narrow" pitchFamily="34" charset="0"/>
              </a:rPr>
              <a:t>**Please incorporate 3 &amp; 4 in your reviews**</a:t>
            </a:r>
          </a:p>
        </p:txBody>
      </p:sp>
      <p:sp>
        <p:nvSpPr>
          <p:cNvPr id="6" name="TextBox 5"/>
          <p:cNvSpPr txBox="1"/>
          <p:nvPr/>
        </p:nvSpPr>
        <p:spPr>
          <a:xfrm>
            <a:off x="457200" y="5181600"/>
            <a:ext cx="8382000" cy="338554"/>
          </a:xfrm>
          <a:prstGeom prst="rect">
            <a:avLst/>
          </a:prstGeom>
          <a:noFill/>
        </p:spPr>
        <p:txBody>
          <a:bodyPr wrap="square" rtlCol="0">
            <a:spAutoFit/>
          </a:bodyPr>
          <a:lstStyle/>
          <a:p>
            <a:pPr lvl="1" algn="r">
              <a:buNone/>
            </a:pPr>
            <a:r>
              <a:rPr lang="en-US" sz="1600" dirty="0" smtClean="0">
                <a:latin typeface="Arial Narrow" pitchFamily="34" charset="0"/>
              </a:rPr>
              <a:t>Bauer &amp; </a:t>
            </a:r>
            <a:r>
              <a:rPr lang="en-US" sz="1600" dirty="0" err="1" smtClean="0">
                <a:latin typeface="Arial Narrow" pitchFamily="34" charset="0"/>
              </a:rPr>
              <a:t>Baltes</a:t>
            </a:r>
            <a:r>
              <a:rPr lang="en-US" sz="1600" dirty="0" smtClean="0">
                <a:latin typeface="Arial Narrow" pitchFamily="34" charset="0"/>
              </a:rPr>
              <a:t>, 2002, </a:t>
            </a:r>
            <a:r>
              <a:rPr lang="en-US" sz="1600" i="1" dirty="0" smtClean="0">
                <a:latin typeface="Arial Narrow" pitchFamily="34" charset="0"/>
              </a:rPr>
              <a:t>Sex Roles, 47</a:t>
            </a:r>
            <a:r>
              <a:rPr lang="en-US" sz="1600" dirty="0" smtClean="0">
                <a:latin typeface="Arial Narrow" pitchFamily="34" charset="0"/>
              </a:rPr>
              <a:t> (9/10), 465-476</a:t>
            </a:r>
            <a:endParaRPr lang="en-US" sz="1600" dirty="0">
              <a:latin typeface="Arial Narrow"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7952061"/>
      </p:ext>
    </p:extLst>
  </p:cSld>
  <p:clrMapOvr>
    <a:masterClrMapping/>
  </p:clrMapOvr>
  <mc:AlternateContent xmlns:mc="http://schemas.openxmlformats.org/markup-compatibility/2006">
    <mc:Choice xmlns:p14="http://schemas.microsoft.com/office/powerpoint/2010/main" Requires="p14">
      <p:transition spd="slow" p14:dur="2000" advTm="33971"/>
    </mc:Choice>
    <mc:Fallback>
      <p:transition spd="slow" advTm="3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dirty="0" smtClean="0">
                <a:solidFill>
                  <a:schemeClr val="tx2">
                    <a:satMod val="130000"/>
                  </a:schemeClr>
                </a:solidFill>
              </a:rPr>
              <a:t>Reviewing proposals</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sz="2700" i="1" dirty="0" smtClean="0">
                <a:solidFill>
                  <a:schemeClr val="tx2">
                    <a:satMod val="130000"/>
                  </a:schemeClr>
                </a:solidFill>
              </a:rPr>
              <a:t>Panel Roles</a:t>
            </a:r>
          </a:p>
        </p:txBody>
      </p:sp>
      <p:sp>
        <p:nvSpPr>
          <p:cNvPr id="3277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E911C041-FD49-4FC4-B952-7DE487D6EA4D}" type="slidenum">
              <a:rPr lang="en-US" altLang="en-US" sz="1100" smtClean="0">
                <a:solidFill>
                  <a:schemeClr val="tx2"/>
                </a:solidFill>
              </a:rPr>
              <a:pPr eaLnBrk="1" hangingPunct="1"/>
              <a:t>25</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06"/>
    </mc:Choice>
    <mc:Fallback>
      <p:transition spd="slow" advTm="3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Roles on the Panel</a:t>
            </a:r>
            <a:endParaRPr lang="en-US" dirty="0">
              <a:solidFill>
                <a:schemeClr val="tx2">
                  <a:satMod val="130000"/>
                </a:schemeClr>
              </a:solidFill>
            </a:endParaRPr>
          </a:p>
        </p:txBody>
      </p:sp>
      <p:sp>
        <p:nvSpPr>
          <p:cNvPr id="31747" name="Content Placeholder 2"/>
          <p:cNvSpPr>
            <a:spLocks noGrp="1"/>
          </p:cNvSpPr>
          <p:nvPr>
            <p:ph idx="1"/>
          </p:nvPr>
        </p:nvSpPr>
        <p:spPr>
          <a:xfrm>
            <a:off x="457200" y="1609725"/>
            <a:ext cx="7239000" cy="5019675"/>
          </a:xfrm>
        </p:spPr>
        <p:txBody>
          <a:bodyPr>
            <a:normAutofit/>
          </a:bodyPr>
          <a:lstStyle/>
          <a:p>
            <a:pPr eaLnBrk="1" fontAlgn="auto" hangingPunct="1">
              <a:spcAft>
                <a:spcPts val="0"/>
              </a:spcAft>
              <a:buFont typeface="Wingdings" panose="05000000000000000000" pitchFamily="2" charset="2"/>
              <a:buChar char="v"/>
              <a:defRPr/>
            </a:pPr>
            <a:r>
              <a:rPr lang="en-US" b="1" dirty="0" smtClean="0">
                <a:solidFill>
                  <a:schemeClr val="tx2"/>
                </a:solidFill>
              </a:rPr>
              <a:t>Primary Panelist </a:t>
            </a:r>
            <a:r>
              <a:rPr lang="en-US" b="1" dirty="0" smtClean="0">
                <a:solidFill>
                  <a:schemeClr val="tx2"/>
                </a:solidFill>
                <a:effectLst>
                  <a:outerShdw blurRad="38100" dist="38100" dir="2700000" algn="tl">
                    <a:srgbClr val="000000">
                      <a:alpha val="43137"/>
                    </a:srgbClr>
                  </a:outerShdw>
                </a:effectLst>
              </a:rPr>
              <a:t>- </a:t>
            </a:r>
            <a:r>
              <a:rPr lang="en-US" dirty="0" smtClean="0">
                <a:solidFill>
                  <a:schemeClr val="tx2"/>
                </a:solidFill>
              </a:rPr>
              <a:t>Lead discussant/Scribe; write a proposal review; write panel summary during the panel meeting</a:t>
            </a:r>
          </a:p>
          <a:p>
            <a:pPr eaLnBrk="1" fontAlgn="auto" hangingPunct="1">
              <a:spcAft>
                <a:spcPts val="0"/>
              </a:spcAft>
              <a:buFont typeface="Wingdings" panose="05000000000000000000" pitchFamily="2" charset="2"/>
              <a:buChar char="v"/>
              <a:defRPr/>
            </a:pPr>
            <a:r>
              <a:rPr lang="en-US" b="1" dirty="0" smtClean="0">
                <a:solidFill>
                  <a:schemeClr val="tx2"/>
                </a:solidFill>
              </a:rPr>
              <a:t>Secondary Panelist</a:t>
            </a:r>
            <a:r>
              <a:rPr lang="en-US" b="1" dirty="0" smtClean="0">
                <a:solidFill>
                  <a:schemeClr val="tx2"/>
                </a:solidFill>
                <a:effectLst>
                  <a:outerShdw blurRad="38100" dist="38100" dir="2700000" algn="tl">
                    <a:srgbClr val="000000">
                      <a:alpha val="43137"/>
                    </a:srgbClr>
                  </a:outerShdw>
                </a:effectLst>
              </a:rPr>
              <a:t> </a:t>
            </a:r>
            <a:r>
              <a:rPr lang="en-US" dirty="0" smtClean="0">
                <a:solidFill>
                  <a:schemeClr val="tx2"/>
                </a:solidFill>
              </a:rPr>
              <a:t>–Discussant; write a proposal review</a:t>
            </a:r>
          </a:p>
          <a:p>
            <a:pPr eaLnBrk="1" fontAlgn="auto" hangingPunct="1">
              <a:spcAft>
                <a:spcPts val="0"/>
              </a:spcAft>
              <a:buFont typeface="Wingdings" panose="05000000000000000000" pitchFamily="2" charset="2"/>
              <a:buChar char="v"/>
              <a:defRPr/>
            </a:pPr>
            <a:r>
              <a:rPr lang="en-US" b="1" dirty="0" smtClean="0">
                <a:solidFill>
                  <a:schemeClr val="tx2"/>
                </a:solidFill>
              </a:rPr>
              <a:t>Panelist</a:t>
            </a:r>
            <a:r>
              <a:rPr lang="en-US" dirty="0" smtClean="0">
                <a:solidFill>
                  <a:schemeClr val="tx2"/>
                </a:solidFill>
              </a:rPr>
              <a:t> – Read proposal; </a:t>
            </a:r>
            <a:r>
              <a:rPr lang="en-US" u="sng" dirty="0" smtClean="0">
                <a:solidFill>
                  <a:schemeClr val="tx2"/>
                </a:solidFill>
              </a:rPr>
              <a:t>DO NOT write a proposal review</a:t>
            </a:r>
            <a:r>
              <a:rPr lang="en-US" dirty="0" smtClean="0">
                <a:solidFill>
                  <a:schemeClr val="tx2"/>
                </a:solidFill>
              </a:rPr>
              <a:t> (unless you feel compelled to do so)</a:t>
            </a:r>
          </a:p>
          <a:p>
            <a:pPr marL="274320" indent="-274320" eaLnBrk="1" fontAlgn="auto" hangingPunct="1">
              <a:spcAft>
                <a:spcPts val="0"/>
              </a:spcAft>
              <a:buFont typeface="Wingdings 2"/>
              <a:buChar char=""/>
              <a:defRPr/>
            </a:pPr>
            <a:endParaRPr lang="en-US" dirty="0" smtClean="0">
              <a:solidFill>
                <a:schemeClr val="tx2"/>
              </a:solidFill>
            </a:endParaRPr>
          </a:p>
          <a:p>
            <a:pPr marL="274320" indent="-274320" eaLnBrk="1" fontAlgn="auto" hangingPunct="1">
              <a:spcAft>
                <a:spcPts val="0"/>
              </a:spcAft>
              <a:buFont typeface="Wingdings 2"/>
              <a:buNone/>
              <a:defRPr/>
            </a:pPr>
            <a:r>
              <a:rPr lang="en-US" i="1" dirty="0" smtClean="0">
                <a:solidFill>
                  <a:schemeClr val="tx2"/>
                </a:solidFill>
              </a:rPr>
              <a:t>  </a:t>
            </a:r>
            <a:r>
              <a:rPr lang="en-US" sz="2200" i="1" dirty="0" smtClean="0">
                <a:solidFill>
                  <a:schemeClr val="tx2"/>
                </a:solidFill>
              </a:rPr>
              <a:t>*</a:t>
            </a:r>
            <a:r>
              <a:rPr lang="en-US" sz="2200" i="1" u="sng" dirty="0" smtClean="0">
                <a:solidFill>
                  <a:schemeClr val="tx2"/>
                </a:solidFill>
              </a:rPr>
              <a:t>Note:</a:t>
            </a:r>
            <a:r>
              <a:rPr lang="en-US" sz="2200" i="1" dirty="0" smtClean="0">
                <a:solidFill>
                  <a:schemeClr val="tx2"/>
                </a:solidFill>
              </a:rPr>
              <a:t> The panel roles above align with your proposal assignments (see panel letter). </a:t>
            </a:r>
          </a:p>
        </p:txBody>
      </p:sp>
      <p:sp>
        <p:nvSpPr>
          <p:cNvPr id="337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160F8322-2711-4A8A-95F7-B181BD321919}" type="slidenum">
              <a:rPr lang="en-US" altLang="en-US" sz="1100" smtClean="0">
                <a:solidFill>
                  <a:schemeClr val="tx2"/>
                </a:solidFill>
              </a:rPr>
              <a:pPr eaLnBrk="1" hangingPunct="1"/>
              <a:t>26</a:t>
            </a:fld>
            <a:endParaRPr lang="en-US" altLang="en-US" sz="1100" dirty="0" smtClean="0">
              <a:solidFill>
                <a:schemeClr val="tx2"/>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09"/>
    </mc:Choice>
    <mc:Fallback>
      <p:transition spd="slow" advTm="2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dirty="0" smtClean="0">
                <a:solidFill>
                  <a:schemeClr val="tx2">
                    <a:satMod val="130000"/>
                  </a:schemeClr>
                </a:solidFill>
              </a:rPr>
              <a:t>Reviewing proposals</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sz="2700" i="1" dirty="0" smtClean="0">
                <a:solidFill>
                  <a:schemeClr val="tx2">
                    <a:satMod val="130000"/>
                  </a:schemeClr>
                </a:solidFill>
              </a:rPr>
              <a:t>preparing effective written reviews</a:t>
            </a:r>
          </a:p>
        </p:txBody>
      </p:sp>
      <p:sp>
        <p:nvSpPr>
          <p:cNvPr id="3481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D8941B4-153F-41FF-9C23-7EFCDEC13E98}" type="slidenum">
              <a:rPr lang="en-US" altLang="en-US" sz="1100" smtClean="0">
                <a:solidFill>
                  <a:schemeClr val="tx2"/>
                </a:solidFill>
              </a:rPr>
              <a:pPr eaLnBrk="1" hangingPunct="1"/>
              <a:t>27</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51"/>
    </mc:Choice>
    <mc:Fallback>
      <p:transition spd="slow" advTm="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sz="3200" dirty="0" smtClean="0">
                <a:solidFill>
                  <a:schemeClr val="tx2"/>
                </a:solidFill>
              </a:rPr>
              <a:t>Proposal Review Process</a:t>
            </a:r>
            <a:endParaRPr lang="en-US" sz="3200" dirty="0">
              <a:solidFill>
                <a:schemeClr val="tx2"/>
              </a:solidFill>
            </a:endParaRPr>
          </a:p>
        </p:txBody>
      </p:sp>
      <p:sp>
        <p:nvSpPr>
          <p:cNvPr id="3" name="Content Placeholder 2"/>
          <p:cNvSpPr>
            <a:spLocks noGrp="1"/>
          </p:cNvSpPr>
          <p:nvPr>
            <p:ph idx="1"/>
          </p:nvPr>
        </p:nvSpPr>
        <p:spPr>
          <a:xfrm>
            <a:off x="457200" y="1752600"/>
            <a:ext cx="7543800" cy="4343400"/>
          </a:xfrm>
        </p:spPr>
        <p:txBody>
          <a:bodyPr>
            <a:noAutofit/>
          </a:bodyPr>
          <a:lstStyle/>
          <a:p>
            <a:pPr marL="274320" indent="-274320">
              <a:buFont typeface="Wingdings" panose="05000000000000000000" pitchFamily="2" charset="2"/>
              <a:buChar char="v"/>
            </a:pPr>
            <a:r>
              <a:rPr lang="en-US" sz="2800" dirty="0" smtClean="0">
                <a:solidFill>
                  <a:schemeClr val="tx2"/>
                </a:solidFill>
              </a:rPr>
              <a:t>Proposals are reviewed in panels with a range of external experts  (e.g. educational researchers, content experts, educators, developers.</a:t>
            </a:r>
          </a:p>
          <a:p>
            <a:pPr marL="274320" indent="-274320">
              <a:buFont typeface="Wingdings" panose="05000000000000000000" pitchFamily="2" charset="2"/>
              <a:buChar char="v"/>
            </a:pPr>
            <a:endParaRPr lang="en-US" sz="2800" dirty="0" smtClean="0">
              <a:solidFill>
                <a:schemeClr val="tx2"/>
              </a:solidFill>
            </a:endParaRPr>
          </a:p>
          <a:p>
            <a:pPr marL="274320" indent="-274320">
              <a:buFont typeface="Wingdings" panose="05000000000000000000" pitchFamily="2" charset="2"/>
              <a:buChar char="v"/>
            </a:pPr>
            <a:r>
              <a:rPr lang="en-US" sz="2800" dirty="0" smtClean="0">
                <a:solidFill>
                  <a:schemeClr val="tx2"/>
                </a:solidFill>
              </a:rPr>
              <a:t>Each proposal will have about 4 reviews.</a:t>
            </a:r>
          </a:p>
          <a:p>
            <a:pPr marL="274320" indent="-274320">
              <a:buFont typeface="Wingdings" panose="05000000000000000000" pitchFamily="2" charset="2"/>
              <a:buChar char="v"/>
            </a:pPr>
            <a:endParaRPr lang="en-US" sz="2800" dirty="0" smtClean="0">
              <a:solidFill>
                <a:schemeClr val="tx2"/>
              </a:solidFill>
            </a:endParaRPr>
          </a:p>
          <a:p>
            <a:pPr marL="274320" indent="-274320">
              <a:buFont typeface="Wingdings" panose="05000000000000000000" pitchFamily="2" charset="2"/>
              <a:buChar char="v"/>
            </a:pPr>
            <a:r>
              <a:rPr lang="en-US" sz="2800" dirty="0" smtClean="0">
                <a:solidFill>
                  <a:schemeClr val="tx2"/>
                </a:solidFill>
              </a:rPr>
              <a:t>Each reviewer rates each proposal as   Excellent, Very Good, Good, Fair or Poor</a:t>
            </a:r>
            <a:endParaRPr lang="en-US" sz="2800" dirty="0">
              <a:solidFill>
                <a:schemeClr val="tx2"/>
              </a:solidFill>
            </a:endParaRPr>
          </a:p>
        </p:txBody>
      </p:sp>
      <p:sp>
        <p:nvSpPr>
          <p:cNvPr id="4" name="Slide Number Placeholder 3"/>
          <p:cNvSpPr>
            <a:spLocks noGrp="1"/>
          </p:cNvSpPr>
          <p:nvPr>
            <p:ph type="sldNum" sz="quarter" idx="12"/>
          </p:nvPr>
        </p:nvSpPr>
        <p:spPr/>
        <p:txBody>
          <a:bodyPr/>
          <a:lstStyle/>
          <a:p>
            <a:fld id="{726EEB23-4B8A-44FC-BB2B-80C71E434A72}" type="slidenum">
              <a:rPr lang="en-US" smtClean="0"/>
              <a:pPr/>
              <a:t>28</a:t>
            </a:fld>
            <a:endParaRPr lang="en-US" dirty="0">
              <a:latin typeface="Trebuchet MS"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0768667"/>
      </p:ext>
    </p:extLst>
  </p:cSld>
  <p:clrMapOvr>
    <a:masterClrMapping/>
  </p:clrMapOvr>
  <mc:AlternateContent xmlns:mc="http://schemas.openxmlformats.org/markup-compatibility/2006">
    <mc:Choice xmlns:p14="http://schemas.microsoft.com/office/powerpoint/2010/main" Requires="p14">
      <p:transition spd="slow" p14:dur="2000" advTm="8425"/>
    </mc:Choice>
    <mc:Fallback>
      <p:transition spd="slow" advTm="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sz="3200" dirty="0" smtClean="0">
                <a:solidFill>
                  <a:schemeClr val="tx2"/>
                </a:solidFill>
              </a:rPr>
              <a:t>Proposal Review Process</a:t>
            </a:r>
            <a:endParaRPr lang="en-US" sz="3200" dirty="0">
              <a:solidFill>
                <a:schemeClr val="tx2"/>
              </a:solidFill>
            </a:endParaRPr>
          </a:p>
        </p:txBody>
      </p:sp>
      <p:sp>
        <p:nvSpPr>
          <p:cNvPr id="3" name="Content Placeholder 2"/>
          <p:cNvSpPr>
            <a:spLocks noGrp="1"/>
          </p:cNvSpPr>
          <p:nvPr>
            <p:ph idx="1"/>
          </p:nvPr>
        </p:nvSpPr>
        <p:spPr>
          <a:xfrm>
            <a:off x="457200" y="1676400"/>
            <a:ext cx="7543800" cy="4648200"/>
          </a:xfrm>
        </p:spPr>
        <p:txBody>
          <a:bodyPr>
            <a:normAutofit/>
          </a:bodyPr>
          <a:lstStyle/>
          <a:p>
            <a:pPr marL="274320" indent="-274320">
              <a:buFont typeface="Wingdings" panose="05000000000000000000" pitchFamily="2" charset="2"/>
              <a:buChar char="v"/>
            </a:pPr>
            <a:r>
              <a:rPr lang="en-US" sz="2800" dirty="0" smtClean="0">
                <a:solidFill>
                  <a:schemeClr val="tx2"/>
                </a:solidFill>
              </a:rPr>
              <a:t>The panel writes a summary of the panel discussion and ranks the proposal as highly competitive, competitive or non-competitive.</a:t>
            </a:r>
          </a:p>
          <a:p>
            <a:pPr marL="274320" indent="-274320">
              <a:buFont typeface="Wingdings" panose="05000000000000000000" pitchFamily="2" charset="2"/>
              <a:buChar char="v"/>
            </a:pPr>
            <a:endParaRPr lang="en-US" sz="2800" dirty="0" smtClean="0">
              <a:solidFill>
                <a:schemeClr val="tx2"/>
              </a:solidFill>
            </a:endParaRPr>
          </a:p>
          <a:p>
            <a:pPr marL="274320" indent="-274320">
              <a:buFont typeface="Wingdings" panose="05000000000000000000" pitchFamily="2" charset="2"/>
              <a:buChar char="v"/>
            </a:pPr>
            <a:r>
              <a:rPr lang="en-US" sz="2800" dirty="0" smtClean="0">
                <a:solidFill>
                  <a:schemeClr val="tx2"/>
                </a:solidFill>
              </a:rPr>
              <a:t>This is advisory to NSF.</a:t>
            </a:r>
          </a:p>
          <a:p>
            <a:pPr marL="274320" indent="-274320">
              <a:buFont typeface="Wingdings" panose="05000000000000000000" pitchFamily="2" charset="2"/>
              <a:buChar char="v"/>
            </a:pPr>
            <a:endParaRPr lang="en-US" sz="2800" dirty="0" smtClean="0">
              <a:solidFill>
                <a:schemeClr val="tx2"/>
              </a:solidFill>
            </a:endParaRPr>
          </a:p>
          <a:p>
            <a:pPr marL="274320" indent="-274320">
              <a:buFont typeface="Wingdings" panose="05000000000000000000" pitchFamily="2" charset="2"/>
              <a:buChar char="v"/>
            </a:pPr>
            <a:r>
              <a:rPr lang="en-US" sz="2800" dirty="0" smtClean="0">
                <a:solidFill>
                  <a:schemeClr val="tx2"/>
                </a:solidFill>
              </a:rPr>
              <a:t>The panel may choose to not discuss any proposal with no ratings above Good.</a:t>
            </a:r>
            <a:endParaRPr lang="en-US" sz="2800" dirty="0">
              <a:solidFill>
                <a:schemeClr val="tx2"/>
              </a:solidFill>
            </a:endParaRPr>
          </a:p>
          <a:p>
            <a:endParaRPr lang="en-US" dirty="0">
              <a:solidFill>
                <a:schemeClr val="tx2"/>
              </a:solidFill>
            </a:endParaRPr>
          </a:p>
        </p:txBody>
      </p:sp>
      <p:sp>
        <p:nvSpPr>
          <p:cNvPr id="4" name="Slide Number Placeholder 3"/>
          <p:cNvSpPr>
            <a:spLocks noGrp="1"/>
          </p:cNvSpPr>
          <p:nvPr>
            <p:ph type="sldNum" sz="quarter" idx="12"/>
          </p:nvPr>
        </p:nvSpPr>
        <p:spPr/>
        <p:txBody>
          <a:bodyPr/>
          <a:lstStyle/>
          <a:p>
            <a:fld id="{726EEB23-4B8A-44FC-BB2B-80C71E434A72}" type="slidenum">
              <a:rPr lang="en-US" smtClean="0"/>
              <a:pPr/>
              <a:t>29</a:t>
            </a:fld>
            <a:endParaRPr lang="en-US" dirty="0">
              <a:latin typeface="Trebuchet MS"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8556398"/>
      </p:ext>
    </p:extLst>
  </p:cSld>
  <p:clrMapOvr>
    <a:masterClrMapping/>
  </p:clrMapOvr>
  <mc:AlternateContent xmlns:mc="http://schemas.openxmlformats.org/markup-compatibility/2006">
    <mc:Choice xmlns:p14="http://schemas.microsoft.com/office/powerpoint/2010/main" Requires="p14">
      <p:transition spd="slow" p14:dur="2000" advTm="47779"/>
    </mc:Choice>
    <mc:Fallback>
      <p:transition spd="slow" advTm="4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en-US" dirty="0" smtClean="0"/>
              <a:t>Goal of the </a:t>
            </a:r>
            <a:r>
              <a:rPr lang="en-US" dirty="0" err="1" smtClean="0"/>
              <a:t>WeBINAR</a:t>
            </a:r>
            <a:endParaRPr lang="en-US" dirty="0" smtClean="0"/>
          </a:p>
        </p:txBody>
      </p:sp>
      <p:sp>
        <p:nvSpPr>
          <p:cNvPr id="10" name="Content Placeholder 9"/>
          <p:cNvSpPr>
            <a:spLocks noGrp="1"/>
          </p:cNvSpPr>
          <p:nvPr>
            <p:ph idx="1"/>
          </p:nvPr>
        </p:nvSpPr>
        <p:spPr/>
        <p:txBody>
          <a:bodyPr/>
          <a:lstStyle/>
          <a:p>
            <a:endParaRPr lang="en-US" dirty="0"/>
          </a:p>
        </p:txBody>
      </p:sp>
      <p:sp>
        <p:nvSpPr>
          <p:cNvPr id="15363" name="Slide Number Placeholder 5"/>
          <p:cNvSpPr>
            <a:spLocks noGrp="1"/>
          </p:cNvSpPr>
          <p:nvPr>
            <p:ph type="sldNum" sz="quarter" idx="12"/>
          </p:nvPr>
        </p:nvSpPr>
        <p:spPr/>
        <p:txBody>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fld id="{5EC87AAB-C367-443B-914D-DE4C30A13B8E}" type="slidenum">
              <a:rPr lang="en-US" altLang="en-US" smtClean="0"/>
              <a:pPr/>
              <a:t>3</a:t>
            </a:fld>
            <a:endParaRPr lang="en-US" altLang="en-US" dirty="0" smtClean="0"/>
          </a:p>
        </p:txBody>
      </p:sp>
      <p:pic>
        <p:nvPicPr>
          <p:cNvPr id="4" name="Picture 13" descr="nsf1"/>
          <p:cNvPicPr>
            <a:picLocks noChangeAspect="1" noChangeArrowheads="1"/>
          </p:cNvPicPr>
          <p:nvPr/>
        </p:nvPicPr>
        <p:blipFill>
          <a:blip r:embed="rId5"/>
          <a:srcRect/>
          <a:stretch>
            <a:fillRect/>
          </a:stretch>
        </p:blipFill>
        <p:spPr bwMode="auto">
          <a:xfrm>
            <a:off x="3327400" y="4829969"/>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sp>
        <p:nvSpPr>
          <p:cNvPr id="2" name="Rectangle 1"/>
          <p:cNvSpPr/>
          <p:nvPr/>
        </p:nvSpPr>
        <p:spPr>
          <a:xfrm>
            <a:off x="457200" y="1974264"/>
            <a:ext cx="7543800" cy="2677656"/>
          </a:xfrm>
          <a:prstGeom prst="rect">
            <a:avLst/>
          </a:prstGeom>
        </p:spPr>
        <p:txBody>
          <a:bodyPr wrap="square">
            <a:spAutoFit/>
          </a:bodyPr>
          <a:lstStyle/>
          <a:p>
            <a:r>
              <a:rPr lang="en-US" sz="2800" dirty="0" smtClean="0">
                <a:solidFill>
                  <a:schemeClr val="tx2"/>
                </a:solidFill>
                <a:latin typeface="+mj-lt"/>
              </a:rPr>
              <a:t>To enhance reviewers’ understandings </a:t>
            </a:r>
            <a:r>
              <a:rPr lang="en-US" sz="2800" dirty="0">
                <a:solidFill>
                  <a:schemeClr val="tx2"/>
                </a:solidFill>
                <a:latin typeface="+mj-lt"/>
              </a:rPr>
              <a:t>of the </a:t>
            </a:r>
            <a:r>
              <a:rPr lang="en-US" sz="2800" dirty="0" smtClean="0">
                <a:solidFill>
                  <a:schemeClr val="tx2"/>
                </a:solidFill>
                <a:latin typeface="+mj-lt"/>
              </a:rPr>
              <a:t>solicitation and merit review process, </a:t>
            </a:r>
            <a:r>
              <a:rPr lang="en-US" sz="2800" dirty="0">
                <a:solidFill>
                  <a:schemeClr val="tx2"/>
                </a:solidFill>
                <a:latin typeface="+mj-lt"/>
              </a:rPr>
              <a:t>so </a:t>
            </a:r>
            <a:r>
              <a:rPr lang="en-US" sz="2800" dirty="0" smtClean="0">
                <a:solidFill>
                  <a:schemeClr val="tx2"/>
                </a:solidFill>
                <a:latin typeface="+mj-lt"/>
              </a:rPr>
              <a:t>that reviewers </a:t>
            </a:r>
            <a:r>
              <a:rPr lang="en-US" sz="2800" dirty="0">
                <a:solidFill>
                  <a:schemeClr val="tx2"/>
                </a:solidFill>
                <a:latin typeface="+mj-lt"/>
              </a:rPr>
              <a:t>can render </a:t>
            </a:r>
            <a:r>
              <a:rPr lang="en-US" sz="2800" dirty="0" smtClean="0">
                <a:solidFill>
                  <a:schemeClr val="tx2"/>
                </a:solidFill>
                <a:latin typeface="+mj-lt"/>
              </a:rPr>
              <a:t>exceptional merit reviews, thereby helping NSF </a:t>
            </a:r>
            <a:r>
              <a:rPr lang="en-US" sz="2800" dirty="0">
                <a:solidFill>
                  <a:schemeClr val="tx2"/>
                </a:solidFill>
                <a:latin typeface="+mj-lt"/>
              </a:rPr>
              <a:t>select the appropriate proposals for awards. </a:t>
            </a:r>
            <a:endParaRPr lang="en-US" sz="2800" dirty="0" smtClean="0">
              <a:solidFill>
                <a:schemeClr val="tx2"/>
              </a:solidFill>
              <a:latin typeface="+mj-lt"/>
            </a:endParaRPr>
          </a:p>
          <a:p>
            <a:endParaRPr lang="en-US" sz="2800" dirty="0">
              <a:solidFill>
                <a:schemeClr val="tx2"/>
              </a:solidFill>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83"/>
    </mc:Choice>
    <mc:Fallback>
      <p:transition spd="slow" advTm="1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sz="3200" dirty="0" smtClean="0">
                <a:solidFill>
                  <a:schemeClr val="tx2"/>
                </a:solidFill>
              </a:rPr>
              <a:t>Proposal Review Process</a:t>
            </a:r>
            <a:endParaRPr lang="en-US" sz="3200" dirty="0">
              <a:solidFill>
                <a:schemeClr val="tx2"/>
              </a:solidFill>
            </a:endParaRPr>
          </a:p>
        </p:txBody>
      </p:sp>
      <p:sp>
        <p:nvSpPr>
          <p:cNvPr id="3" name="Content Placeholder 2"/>
          <p:cNvSpPr>
            <a:spLocks noGrp="1"/>
          </p:cNvSpPr>
          <p:nvPr>
            <p:ph idx="1"/>
          </p:nvPr>
        </p:nvSpPr>
        <p:spPr>
          <a:xfrm>
            <a:off x="381000" y="1524000"/>
            <a:ext cx="7543800" cy="4876800"/>
          </a:xfrm>
        </p:spPr>
        <p:txBody>
          <a:bodyPr>
            <a:normAutofit fontScale="92500" lnSpcReduction="20000"/>
          </a:bodyPr>
          <a:lstStyle/>
          <a:p>
            <a:pPr marL="274320" indent="-274320">
              <a:lnSpc>
                <a:spcPct val="120000"/>
              </a:lnSpc>
              <a:spcBef>
                <a:spcPts val="0"/>
              </a:spcBef>
              <a:buFont typeface="Wingdings" panose="05000000000000000000" pitchFamily="2" charset="2"/>
              <a:buChar char="v"/>
            </a:pPr>
            <a:r>
              <a:rPr lang="en-US" sz="2800" dirty="0">
                <a:solidFill>
                  <a:schemeClr val="tx2"/>
                </a:solidFill>
              </a:rPr>
              <a:t>HC proposals are </a:t>
            </a:r>
            <a:r>
              <a:rPr lang="en-US" sz="2800" dirty="0" smtClean="0">
                <a:solidFill>
                  <a:schemeClr val="tx2"/>
                </a:solidFill>
              </a:rPr>
              <a:t>exceptional; only some of the proposals rated as “highly competitive” are funded. </a:t>
            </a:r>
          </a:p>
          <a:p>
            <a:pPr marL="274320" indent="-274320">
              <a:lnSpc>
                <a:spcPct val="120000"/>
              </a:lnSpc>
              <a:spcBef>
                <a:spcPts val="0"/>
              </a:spcBef>
              <a:buFont typeface="Wingdings" panose="05000000000000000000" pitchFamily="2" charset="2"/>
              <a:buChar char="v"/>
            </a:pPr>
            <a:endParaRPr lang="en-US" sz="1600" dirty="0" smtClean="0">
              <a:solidFill>
                <a:schemeClr val="tx2"/>
              </a:solidFill>
            </a:endParaRPr>
          </a:p>
          <a:p>
            <a:pPr marL="274320" indent="-274320">
              <a:lnSpc>
                <a:spcPct val="120000"/>
              </a:lnSpc>
              <a:spcBef>
                <a:spcPts val="0"/>
              </a:spcBef>
              <a:buFont typeface="Wingdings" panose="05000000000000000000" pitchFamily="2" charset="2"/>
              <a:buChar char="v"/>
            </a:pPr>
            <a:r>
              <a:rPr lang="en-US" sz="2800" dirty="0" smtClean="0">
                <a:solidFill>
                  <a:schemeClr val="tx2"/>
                </a:solidFill>
              </a:rPr>
              <a:t>AISL POs meet as a group to review and provide feedback to the cognizant PO for HC proposals. </a:t>
            </a:r>
          </a:p>
          <a:p>
            <a:pPr marL="274320" indent="-274320">
              <a:lnSpc>
                <a:spcPct val="120000"/>
              </a:lnSpc>
              <a:spcBef>
                <a:spcPts val="0"/>
              </a:spcBef>
              <a:buFont typeface="Wingdings" panose="05000000000000000000" pitchFamily="2" charset="2"/>
              <a:buChar char="v"/>
            </a:pPr>
            <a:endParaRPr lang="en-US" sz="1600" dirty="0" smtClean="0">
              <a:solidFill>
                <a:schemeClr val="tx2"/>
              </a:solidFill>
            </a:endParaRPr>
          </a:p>
          <a:p>
            <a:pPr marL="274320" indent="-274320">
              <a:lnSpc>
                <a:spcPct val="120000"/>
              </a:lnSpc>
              <a:spcBef>
                <a:spcPts val="0"/>
              </a:spcBef>
              <a:buFont typeface="Wingdings" panose="05000000000000000000" pitchFamily="2" charset="2"/>
              <a:buChar char="v"/>
            </a:pPr>
            <a:r>
              <a:rPr lang="en-US" sz="2800" dirty="0" smtClean="0">
                <a:solidFill>
                  <a:schemeClr val="tx2"/>
                </a:solidFill>
              </a:rPr>
              <a:t>PIs of proposals that are being considered for funding are typically asked questions via email related to reviewer concerns.</a:t>
            </a:r>
          </a:p>
          <a:p>
            <a:pPr marL="274320" indent="-274320">
              <a:lnSpc>
                <a:spcPct val="120000"/>
              </a:lnSpc>
              <a:spcBef>
                <a:spcPts val="0"/>
              </a:spcBef>
              <a:buFont typeface="Wingdings" panose="05000000000000000000" pitchFamily="2" charset="2"/>
              <a:buChar char="v"/>
            </a:pPr>
            <a:endParaRPr lang="en-US" sz="1600" dirty="0" smtClean="0">
              <a:solidFill>
                <a:schemeClr val="tx2"/>
              </a:solidFill>
            </a:endParaRPr>
          </a:p>
          <a:p>
            <a:pPr marL="274320" indent="-274320">
              <a:lnSpc>
                <a:spcPct val="120000"/>
              </a:lnSpc>
              <a:spcBef>
                <a:spcPts val="0"/>
              </a:spcBef>
              <a:buFont typeface="Wingdings" panose="05000000000000000000" pitchFamily="2" charset="2"/>
              <a:buChar char="v"/>
            </a:pPr>
            <a:r>
              <a:rPr lang="en-US" sz="2800" dirty="0" smtClean="0">
                <a:solidFill>
                  <a:schemeClr val="tx2"/>
                </a:solidFill>
              </a:rPr>
              <a:t>PIs may also be asked to make budget revisions.</a:t>
            </a:r>
          </a:p>
          <a:p>
            <a:endParaRPr lang="en-US" sz="2800" dirty="0" smtClean="0">
              <a:solidFill>
                <a:schemeClr val="tx2"/>
              </a:solidFill>
            </a:endParaRPr>
          </a:p>
          <a:p>
            <a:endParaRPr lang="en-US" dirty="0" smtClean="0">
              <a:solidFill>
                <a:schemeClr val="tx2"/>
              </a:solidFill>
            </a:endParaRPr>
          </a:p>
          <a:p>
            <a:endParaRPr lang="en-US" dirty="0">
              <a:solidFill>
                <a:schemeClr val="tx2"/>
              </a:solidFill>
            </a:endParaRPr>
          </a:p>
        </p:txBody>
      </p:sp>
      <p:sp>
        <p:nvSpPr>
          <p:cNvPr id="4" name="Slide Number Placeholder 3"/>
          <p:cNvSpPr>
            <a:spLocks noGrp="1"/>
          </p:cNvSpPr>
          <p:nvPr>
            <p:ph type="sldNum" sz="quarter" idx="12"/>
          </p:nvPr>
        </p:nvSpPr>
        <p:spPr/>
        <p:txBody>
          <a:bodyPr/>
          <a:lstStyle/>
          <a:p>
            <a:fld id="{726EEB23-4B8A-44FC-BB2B-80C71E434A72}" type="slidenum">
              <a:rPr lang="en-US" smtClean="0"/>
              <a:pPr/>
              <a:t>30</a:t>
            </a:fld>
            <a:endParaRPr lang="en-US" dirty="0">
              <a:latin typeface="Trebuchet MS"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87399"/>
      </p:ext>
    </p:extLst>
  </p:cSld>
  <p:clrMapOvr>
    <a:masterClrMapping/>
  </p:clrMapOvr>
  <mc:AlternateContent xmlns:mc="http://schemas.openxmlformats.org/markup-compatibility/2006">
    <mc:Choice xmlns:p14="http://schemas.microsoft.com/office/powerpoint/2010/main" Requires="p14">
      <p:transition spd="slow" p14:dur="2000" advTm="45871"/>
    </mc:Choice>
    <mc:Fallback>
      <p:transition spd="slow" advTm="4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sz="3200" dirty="0" smtClean="0">
                <a:solidFill>
                  <a:schemeClr val="tx2"/>
                </a:solidFill>
              </a:rPr>
              <a:t>Proposal Review Process</a:t>
            </a:r>
            <a:endParaRPr lang="en-US" sz="3200" dirty="0">
              <a:solidFill>
                <a:schemeClr val="tx2"/>
              </a:solidFill>
            </a:endParaRPr>
          </a:p>
        </p:txBody>
      </p:sp>
      <p:sp>
        <p:nvSpPr>
          <p:cNvPr id="3" name="Content Placeholder 2"/>
          <p:cNvSpPr>
            <a:spLocks noGrp="1"/>
          </p:cNvSpPr>
          <p:nvPr>
            <p:ph idx="1"/>
          </p:nvPr>
        </p:nvSpPr>
        <p:spPr>
          <a:xfrm>
            <a:off x="457200" y="1600200"/>
            <a:ext cx="7543800" cy="4800600"/>
          </a:xfrm>
        </p:spPr>
        <p:txBody>
          <a:bodyPr>
            <a:normAutofit lnSpcReduction="10000"/>
          </a:bodyPr>
          <a:lstStyle/>
          <a:p>
            <a:pPr>
              <a:buFont typeface="Wingdings" panose="05000000000000000000" pitchFamily="2" charset="2"/>
              <a:buChar char="v"/>
            </a:pPr>
            <a:r>
              <a:rPr lang="en-US" sz="2400" dirty="0" smtClean="0">
                <a:solidFill>
                  <a:schemeClr val="tx2"/>
                </a:solidFill>
              </a:rPr>
              <a:t>For all proposals, program officers write up an internal review analysis.</a:t>
            </a:r>
          </a:p>
          <a:p>
            <a:pPr>
              <a:buFont typeface="Wingdings" panose="05000000000000000000" pitchFamily="2" charset="2"/>
              <a:buChar char="v"/>
            </a:pPr>
            <a:endParaRPr lang="en-US" sz="1500" dirty="0" smtClean="0">
              <a:solidFill>
                <a:schemeClr val="tx2"/>
              </a:solidFill>
            </a:endParaRPr>
          </a:p>
          <a:p>
            <a:pPr>
              <a:buFont typeface="Wingdings" panose="05000000000000000000" pitchFamily="2" charset="2"/>
              <a:buChar char="v"/>
            </a:pPr>
            <a:r>
              <a:rPr lang="en-US" sz="2400" dirty="0" smtClean="0">
                <a:solidFill>
                  <a:schemeClr val="tx2"/>
                </a:solidFill>
              </a:rPr>
              <a:t>PO recommendations are reviewed at higher levels within EHR.</a:t>
            </a:r>
          </a:p>
          <a:p>
            <a:pPr>
              <a:buFont typeface="Wingdings" panose="05000000000000000000" pitchFamily="2" charset="2"/>
              <a:buChar char="v"/>
            </a:pPr>
            <a:endParaRPr lang="en-US" sz="1400" dirty="0" smtClean="0">
              <a:solidFill>
                <a:schemeClr val="tx2"/>
              </a:solidFill>
            </a:endParaRPr>
          </a:p>
          <a:p>
            <a:pPr>
              <a:buFont typeface="Wingdings" panose="05000000000000000000" pitchFamily="2" charset="2"/>
              <a:buChar char="v"/>
            </a:pPr>
            <a:r>
              <a:rPr lang="en-US" sz="2400" dirty="0" smtClean="0">
                <a:solidFill>
                  <a:schemeClr val="tx2"/>
                </a:solidFill>
              </a:rPr>
              <a:t>If a project is recommended for award, the proposal is sent to NSF’s Division of Financial Management, where the budget &amp; financial management are reviewed. </a:t>
            </a:r>
          </a:p>
          <a:p>
            <a:pPr>
              <a:buFont typeface="Wingdings" panose="05000000000000000000" pitchFamily="2" charset="2"/>
              <a:buChar char="v"/>
            </a:pPr>
            <a:endParaRPr lang="en-US" sz="1400" dirty="0" smtClean="0">
              <a:solidFill>
                <a:schemeClr val="tx2"/>
              </a:solidFill>
            </a:endParaRPr>
          </a:p>
          <a:p>
            <a:pPr>
              <a:buFont typeface="Wingdings" panose="05000000000000000000" pitchFamily="2" charset="2"/>
              <a:buChar char="v"/>
            </a:pPr>
            <a:r>
              <a:rPr lang="en-US" sz="2400" dirty="0" smtClean="0">
                <a:solidFill>
                  <a:schemeClr val="tx2"/>
                </a:solidFill>
              </a:rPr>
              <a:t>Only </a:t>
            </a:r>
            <a:r>
              <a:rPr lang="en-US" sz="2400" dirty="0">
                <a:solidFill>
                  <a:schemeClr val="tx2"/>
                </a:solidFill>
              </a:rPr>
              <a:t>DGA</a:t>
            </a:r>
            <a:r>
              <a:rPr lang="en-US" sz="2400" dirty="0" smtClean="0">
                <a:solidFill>
                  <a:schemeClr val="tx2"/>
                </a:solidFill>
              </a:rPr>
              <a:t> can make the final decision for a grant award.</a:t>
            </a:r>
          </a:p>
          <a:p>
            <a:endParaRPr lang="en-US" sz="2400" dirty="0" smtClean="0">
              <a:solidFill>
                <a:schemeClr val="tx2"/>
              </a:solidFill>
            </a:endParaRPr>
          </a:p>
          <a:p>
            <a:endParaRPr lang="en-US" dirty="0">
              <a:solidFill>
                <a:schemeClr val="tx2"/>
              </a:solidFill>
            </a:endParaRPr>
          </a:p>
        </p:txBody>
      </p:sp>
      <p:sp>
        <p:nvSpPr>
          <p:cNvPr id="4" name="Slide Number Placeholder 3"/>
          <p:cNvSpPr>
            <a:spLocks noGrp="1"/>
          </p:cNvSpPr>
          <p:nvPr>
            <p:ph type="sldNum" sz="quarter" idx="12"/>
          </p:nvPr>
        </p:nvSpPr>
        <p:spPr/>
        <p:txBody>
          <a:bodyPr/>
          <a:lstStyle/>
          <a:p>
            <a:fld id="{726EEB23-4B8A-44FC-BB2B-80C71E434A72}" type="slidenum">
              <a:rPr lang="en-US" smtClean="0"/>
              <a:pPr/>
              <a:t>31</a:t>
            </a:fld>
            <a:endParaRPr lang="en-US" dirty="0">
              <a:latin typeface="Trebuchet MS"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1143624"/>
      </p:ext>
    </p:extLst>
  </p:cSld>
  <p:clrMapOvr>
    <a:masterClrMapping/>
  </p:clrMapOvr>
  <mc:AlternateContent xmlns:mc="http://schemas.openxmlformats.org/markup-compatibility/2006">
    <mc:Choice xmlns:p14="http://schemas.microsoft.com/office/powerpoint/2010/main" Requires="p14">
      <p:transition spd="slow" p14:dur="2000" advTm="1994"/>
    </mc:Choice>
    <mc:Fallback>
      <p:transition spd="slow" advTm="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Preparing your review</a:t>
            </a:r>
            <a:endParaRPr lang="en-US" sz="2700" i="1" dirty="0" smtClean="0">
              <a:solidFill>
                <a:schemeClr val="tx2">
                  <a:satMod val="130000"/>
                </a:schemeClr>
              </a:solidFill>
            </a:endParaRPr>
          </a:p>
        </p:txBody>
      </p:sp>
      <p:sp>
        <p:nvSpPr>
          <p:cNvPr id="5529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D5DADBE8-225F-4F27-9F21-FEB51297CF0E}" type="slidenum">
              <a:rPr lang="en-US" altLang="en-US" sz="1100" smtClean="0">
                <a:solidFill>
                  <a:schemeClr val="tx2"/>
                </a:solidFill>
              </a:rPr>
              <a:pPr eaLnBrk="1" hangingPunct="1"/>
              <a:t>32</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2255483"/>
      </p:ext>
    </p:extLst>
  </p:cSld>
  <p:clrMapOvr>
    <a:masterClrMapping/>
  </p:clrMapOvr>
  <mc:AlternateContent xmlns:mc="http://schemas.openxmlformats.org/markup-compatibility/2006">
    <mc:Choice xmlns:p14="http://schemas.microsoft.com/office/powerpoint/2010/main" Requires="p14">
      <p:transition spd="slow" p14:dur="2000" advTm="2873"/>
    </mc:Choice>
    <mc:Fallback>
      <p:transition spd="slow" advTm="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Preparing your review</a:t>
            </a:r>
            <a:endParaRPr lang="en-US" dirty="0">
              <a:solidFill>
                <a:schemeClr val="tx2">
                  <a:satMod val="130000"/>
                </a:schemeClr>
              </a:solidFill>
            </a:endParaRPr>
          </a:p>
        </p:txBody>
      </p:sp>
      <p:sp>
        <p:nvSpPr>
          <p:cNvPr id="51203" name="Rectangle 3"/>
          <p:cNvSpPr>
            <a:spLocks noGrp="1" noChangeArrowheads="1"/>
          </p:cNvSpPr>
          <p:nvPr>
            <p:ph idx="1"/>
          </p:nvPr>
        </p:nvSpPr>
        <p:spPr>
          <a:xfrm>
            <a:off x="533400" y="1600200"/>
            <a:ext cx="7239000" cy="4953000"/>
          </a:xfrm>
        </p:spPr>
        <p:txBody>
          <a:bodyPr/>
          <a:lstStyle/>
          <a:p>
            <a:pPr lvl="1" eaLnBrk="1" hangingPunct="1">
              <a:buSzPct val="150000"/>
              <a:buFont typeface="Arial" charset="0"/>
              <a:buChar char="•"/>
            </a:pPr>
            <a:endParaRPr lang="en-US" altLang="en-US" sz="2000" dirty="0" smtClean="0"/>
          </a:p>
          <a:p>
            <a:pPr eaLnBrk="1" hangingPunct="1">
              <a:buFont typeface="Wingdings" panose="05000000000000000000" pitchFamily="2" charset="2"/>
              <a:buChar char="v"/>
            </a:pPr>
            <a:r>
              <a:rPr lang="en-US" altLang="en-US" sz="2200" dirty="0" smtClean="0">
                <a:solidFill>
                  <a:schemeClr val="tx2"/>
                </a:solidFill>
              </a:rPr>
              <a:t>Read all the proposals</a:t>
            </a:r>
          </a:p>
          <a:p>
            <a:pPr eaLnBrk="1" hangingPunct="1">
              <a:buFont typeface="Wingdings" panose="05000000000000000000" pitchFamily="2" charset="2"/>
              <a:buChar char="v"/>
            </a:pPr>
            <a:r>
              <a:rPr lang="en-US" altLang="en-US" sz="2000" dirty="0" smtClean="0">
                <a:solidFill>
                  <a:schemeClr val="tx2"/>
                </a:solidFill>
              </a:rPr>
              <a:t>Determine how each proposal addresses NSF/ISE criteria</a:t>
            </a:r>
          </a:p>
          <a:p>
            <a:pPr eaLnBrk="1" hangingPunct="1">
              <a:buFont typeface="Wingdings" panose="05000000000000000000" pitchFamily="2" charset="2"/>
              <a:buChar char="v"/>
            </a:pPr>
            <a:r>
              <a:rPr lang="en-US" altLang="en-US" sz="2000" dirty="0" smtClean="0">
                <a:solidFill>
                  <a:schemeClr val="tx2"/>
                </a:solidFill>
              </a:rPr>
              <a:t>Prepare reviews in Word; cut and paste into FastLane</a:t>
            </a:r>
          </a:p>
          <a:p>
            <a:pPr eaLnBrk="1" hangingPunct="1">
              <a:buFont typeface="Wingdings" panose="05000000000000000000" pitchFamily="2" charset="2"/>
              <a:buChar char="v"/>
            </a:pPr>
            <a:r>
              <a:rPr lang="en-US" altLang="en-US" sz="2000" dirty="0" smtClean="0">
                <a:solidFill>
                  <a:schemeClr val="tx2"/>
                </a:solidFill>
              </a:rPr>
              <a:t>Avoid bullets, apostrophes, and quotations (or turn off smart quotes)</a:t>
            </a:r>
          </a:p>
          <a:p>
            <a:pPr eaLnBrk="1" hangingPunct="1">
              <a:buFont typeface="Wingdings" panose="05000000000000000000" pitchFamily="2" charset="2"/>
              <a:buChar char="v"/>
            </a:pPr>
            <a:r>
              <a:rPr lang="en-US" altLang="en-US" sz="2000" dirty="0" smtClean="0">
                <a:solidFill>
                  <a:schemeClr val="tx2"/>
                </a:solidFill>
              </a:rPr>
              <a:t>Use “spell check” prior to entering review in FastLane</a:t>
            </a:r>
          </a:p>
          <a:p>
            <a:pPr eaLnBrk="1" hangingPunct="1">
              <a:buFont typeface="Wingdings" panose="05000000000000000000" pitchFamily="2" charset="2"/>
              <a:buChar char="v"/>
            </a:pPr>
            <a:r>
              <a:rPr lang="en-US" altLang="en-US" sz="2000" dirty="0" smtClean="0">
                <a:solidFill>
                  <a:schemeClr val="tx2"/>
                </a:solidFill>
              </a:rPr>
              <a:t>Check review in FastLane to confirm it was entered for the correct proposal and has no weird symbols introduced during pasting.</a:t>
            </a:r>
          </a:p>
          <a:p>
            <a:pPr eaLnBrk="1" hangingPunct="1">
              <a:buFont typeface="Wingdings" panose="05000000000000000000" pitchFamily="2" charset="2"/>
              <a:buChar char="v"/>
            </a:pPr>
            <a:r>
              <a:rPr lang="en-US" altLang="en-US" sz="2000" dirty="0" smtClean="0">
                <a:solidFill>
                  <a:schemeClr val="tx2"/>
                </a:solidFill>
              </a:rPr>
              <a:t>To modify a review, follow FastLane instructions for resubmitting it</a:t>
            </a:r>
          </a:p>
          <a:p>
            <a:pPr eaLnBrk="1" hangingPunct="1">
              <a:buFont typeface="Wingdings" panose="05000000000000000000" pitchFamily="2" charset="2"/>
              <a:buChar char="v"/>
            </a:pPr>
            <a:endParaRPr lang="en-US" altLang="en-US" sz="2200" dirty="0" smtClean="0">
              <a:solidFill>
                <a:schemeClr val="tx2"/>
              </a:solidFill>
            </a:endParaRPr>
          </a:p>
        </p:txBody>
      </p:sp>
      <p:sp>
        <p:nvSpPr>
          <p:cNvPr id="512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9898AF3-3083-4753-AF16-51C3BDE6A39D}" type="slidenum">
              <a:rPr lang="en-US" altLang="en-US" sz="1100" smtClean="0">
                <a:solidFill>
                  <a:schemeClr val="tx2"/>
                </a:solidFill>
              </a:rPr>
              <a:pPr eaLnBrk="1" hangingPunct="1"/>
              <a:t>33</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6588170"/>
      </p:ext>
    </p:extLst>
  </p:cSld>
  <p:clrMapOvr>
    <a:masterClrMapping/>
  </p:clrMapOvr>
  <mc:AlternateContent xmlns:mc="http://schemas.openxmlformats.org/markup-compatibility/2006">
    <mc:Choice xmlns:p14="http://schemas.microsoft.com/office/powerpoint/2010/main" Requires="p14">
      <p:transition spd="slow" p14:dur="2000" advTm="50497"/>
    </mc:Choice>
    <mc:Fallback>
      <p:transition spd="slow" advTm="5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Who Reads Your Review?</a:t>
            </a:r>
          </a:p>
        </p:txBody>
      </p:sp>
      <p:sp>
        <p:nvSpPr>
          <p:cNvPr id="52227" name="Rectangle 3"/>
          <p:cNvSpPr>
            <a:spLocks noGrp="1" noChangeArrowheads="1"/>
          </p:cNvSpPr>
          <p:nvPr>
            <p:ph idx="1"/>
          </p:nvPr>
        </p:nvSpPr>
        <p:spPr>
          <a:xfrm>
            <a:off x="381000" y="1676400"/>
            <a:ext cx="7315200" cy="4454525"/>
          </a:xfrm>
        </p:spPr>
        <p:txBody>
          <a:bodyPr/>
          <a:lstStyle/>
          <a:p>
            <a:pPr eaLnBrk="1" hangingPunct="1">
              <a:buFont typeface="Wingdings" panose="05000000000000000000" pitchFamily="2" charset="2"/>
              <a:buChar char="v"/>
            </a:pPr>
            <a:endParaRPr lang="en-US" altLang="en-US" sz="700" dirty="0" smtClean="0"/>
          </a:p>
          <a:p>
            <a:pPr eaLnBrk="1" hangingPunct="1">
              <a:buFont typeface="Wingdings" panose="05000000000000000000" pitchFamily="2" charset="2"/>
              <a:buChar char="v"/>
            </a:pPr>
            <a:r>
              <a:rPr lang="en-US" altLang="en-US" dirty="0" smtClean="0">
                <a:solidFill>
                  <a:schemeClr val="tx2"/>
                </a:solidFill>
              </a:rPr>
              <a:t>Program Officer</a:t>
            </a:r>
          </a:p>
          <a:p>
            <a:pPr eaLnBrk="1" hangingPunct="1">
              <a:buFont typeface="Wingdings" panose="05000000000000000000" pitchFamily="2" charset="2"/>
              <a:buChar char="v"/>
            </a:pPr>
            <a:r>
              <a:rPr lang="en-US" altLang="en-US" dirty="0" smtClean="0">
                <a:solidFill>
                  <a:schemeClr val="tx2"/>
                </a:solidFill>
              </a:rPr>
              <a:t>PI/Co-PI</a:t>
            </a:r>
          </a:p>
          <a:p>
            <a:pPr eaLnBrk="1" hangingPunct="1">
              <a:buFont typeface="Wingdings" panose="05000000000000000000" pitchFamily="2" charset="2"/>
              <a:buChar char="v"/>
            </a:pPr>
            <a:endParaRPr lang="en-US" altLang="en-US" sz="1200" dirty="0" smtClean="0">
              <a:solidFill>
                <a:schemeClr val="tx2"/>
              </a:solidFill>
            </a:endParaRPr>
          </a:p>
          <a:p>
            <a:pPr eaLnBrk="1" hangingPunct="1">
              <a:buFont typeface="Wingdings" panose="05000000000000000000" pitchFamily="2" charset="2"/>
              <a:buChar char="v"/>
            </a:pPr>
            <a:endParaRPr lang="en-US" altLang="en-US" sz="1200" dirty="0" smtClean="0">
              <a:solidFill>
                <a:schemeClr val="tx2"/>
              </a:solidFill>
            </a:endParaRPr>
          </a:p>
          <a:p>
            <a:pPr eaLnBrk="1" hangingPunct="1">
              <a:buFont typeface="Wingdings" pitchFamily="2" charset="2"/>
              <a:buNone/>
            </a:pPr>
            <a:endParaRPr lang="en-US" altLang="en-US" sz="1200" dirty="0" smtClean="0">
              <a:solidFill>
                <a:schemeClr val="tx2"/>
              </a:solidFill>
            </a:endParaRPr>
          </a:p>
          <a:p>
            <a:pPr algn="ctr" eaLnBrk="1" hangingPunct="1">
              <a:buFont typeface="Wingdings" pitchFamily="2" charset="2"/>
              <a:buNone/>
            </a:pPr>
            <a:r>
              <a:rPr lang="en-US" altLang="en-US" dirty="0" smtClean="0">
                <a:solidFill>
                  <a:schemeClr val="tx2"/>
                </a:solidFill>
              </a:rPr>
              <a:t>All reviews will be sent anonymously </a:t>
            </a:r>
          </a:p>
          <a:p>
            <a:pPr algn="ctr" eaLnBrk="1" hangingPunct="1">
              <a:buFont typeface="Wingdings" pitchFamily="2" charset="2"/>
              <a:buNone/>
            </a:pPr>
            <a:r>
              <a:rPr lang="en-US" altLang="en-US" dirty="0" smtClean="0">
                <a:solidFill>
                  <a:schemeClr val="tx2"/>
                </a:solidFill>
              </a:rPr>
              <a:t>to the PI/Co-PI.</a:t>
            </a:r>
          </a:p>
        </p:txBody>
      </p:sp>
      <p:sp>
        <p:nvSpPr>
          <p:cNvPr id="5222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43DED83B-E42F-41EF-95FD-C7E0701701EB}" type="slidenum">
              <a:rPr lang="en-US" altLang="en-US" sz="1100" smtClean="0">
                <a:solidFill>
                  <a:schemeClr val="tx2"/>
                </a:solidFill>
              </a:rPr>
              <a:pPr eaLnBrk="1" hangingPunct="1"/>
              <a:t>34</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3174896"/>
      </p:ext>
    </p:extLst>
  </p:cSld>
  <p:clrMapOvr>
    <a:masterClrMapping/>
  </p:clrMapOvr>
  <mc:AlternateContent xmlns:mc="http://schemas.openxmlformats.org/markup-compatibility/2006">
    <mc:Choice xmlns:p14="http://schemas.microsoft.com/office/powerpoint/2010/main" Requires="p14">
      <p:transition spd="slow" p14:dur="2000" advTm="22290"/>
    </mc:Choice>
    <mc:Fallback>
      <p:transition spd="slow" advTm="22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152400"/>
            <a:ext cx="7497763" cy="1143000"/>
          </a:xfrm>
        </p:spPr>
        <p:txBody>
          <a:bodyPr wrap="square" lIns="91440" tIns="45720" rIns="91440" bIns="45720" numCol="1" compatLnSpc="1">
            <a:prstTxWarp prst="textNoShape">
              <a:avLst/>
            </a:prstTxWarp>
          </a:bodyPr>
          <a:lstStyle/>
          <a:p>
            <a:pPr eaLnBrk="1" fontAlgn="auto" hangingPunct="1">
              <a:spcAft>
                <a:spcPts val="0"/>
              </a:spcAft>
              <a:defRPr/>
            </a:pPr>
            <a:r>
              <a:rPr lang="en-US" dirty="0">
                <a:solidFill>
                  <a:schemeClr val="tx2">
                    <a:satMod val="130000"/>
                  </a:schemeClr>
                </a:solidFill>
              </a:rPr>
              <a:t>Reviewer Deadlines</a:t>
            </a:r>
          </a:p>
        </p:txBody>
      </p:sp>
      <p:sp>
        <p:nvSpPr>
          <p:cNvPr id="53251" name="Rectangle 2"/>
          <p:cNvSpPr>
            <a:spLocks noGrp="1" noChangeArrowheads="1"/>
          </p:cNvSpPr>
          <p:nvPr>
            <p:ph idx="1"/>
          </p:nvPr>
        </p:nvSpPr>
        <p:spPr>
          <a:xfrm>
            <a:off x="457200" y="1524000"/>
            <a:ext cx="7500938" cy="4378325"/>
          </a:xfrm>
        </p:spPr>
        <p:txBody>
          <a:bodyPr/>
          <a:lstStyle/>
          <a:p>
            <a:pPr eaLnBrk="1" hangingPunct="1">
              <a:buFont typeface="Wingdings" panose="05000000000000000000" pitchFamily="2" charset="2"/>
              <a:buChar char="v"/>
            </a:pPr>
            <a:r>
              <a:rPr lang="en-US" altLang="en-US" dirty="0" smtClean="0">
                <a:solidFill>
                  <a:schemeClr val="tx2"/>
                </a:solidFill>
              </a:rPr>
              <a:t>All reviews must be submitted into FastLane </a:t>
            </a:r>
            <a:r>
              <a:rPr lang="en-US" altLang="en-US" u="sng" dirty="0" smtClean="0">
                <a:solidFill>
                  <a:schemeClr val="tx2"/>
                </a:solidFill>
              </a:rPr>
              <a:t>at least three business days </a:t>
            </a:r>
            <a:r>
              <a:rPr lang="en-US" altLang="en-US" dirty="0" smtClean="0">
                <a:solidFill>
                  <a:schemeClr val="tx2"/>
                </a:solidFill>
              </a:rPr>
              <a:t>before the first day of the panel. </a:t>
            </a:r>
            <a:endParaRPr lang="en-US" altLang="en-US" dirty="0">
              <a:solidFill>
                <a:schemeClr val="tx2"/>
              </a:solidFill>
            </a:endParaRPr>
          </a:p>
          <a:p>
            <a:pPr eaLnBrk="1" hangingPunct="1">
              <a:buFont typeface="Wingdings" panose="05000000000000000000" pitchFamily="2" charset="2"/>
              <a:buChar char="v"/>
            </a:pPr>
            <a:endParaRPr lang="en-US" altLang="en-US" dirty="0" smtClean="0">
              <a:solidFill>
                <a:schemeClr val="tx2"/>
              </a:solidFill>
            </a:endParaRPr>
          </a:p>
          <a:p>
            <a:pPr eaLnBrk="1" hangingPunct="1">
              <a:buFont typeface="Wingdings" panose="05000000000000000000" pitchFamily="2" charset="2"/>
              <a:buChar char="v"/>
            </a:pPr>
            <a:endParaRPr lang="en-US" altLang="en-US" dirty="0" smtClean="0">
              <a:solidFill>
                <a:schemeClr val="tx2"/>
              </a:solidFill>
            </a:endParaRPr>
          </a:p>
          <a:p>
            <a:pPr eaLnBrk="1" hangingPunct="1">
              <a:buFont typeface="Wingdings" panose="05000000000000000000" pitchFamily="2" charset="2"/>
              <a:buChar char="v"/>
            </a:pPr>
            <a:r>
              <a:rPr lang="en-US" altLang="en-US" dirty="0" smtClean="0">
                <a:solidFill>
                  <a:schemeClr val="tx2"/>
                </a:solidFill>
              </a:rPr>
              <a:t>Reviews and recommendations can be adjusted during the panel.</a:t>
            </a:r>
          </a:p>
          <a:p>
            <a:pPr eaLnBrk="1" hangingPunct="1">
              <a:buFont typeface="Wingdings" panose="05000000000000000000" pitchFamily="2" charset="2"/>
              <a:buChar char="v"/>
            </a:pPr>
            <a:endParaRPr lang="en-US" altLang="en-US" dirty="0" smtClean="0">
              <a:solidFill>
                <a:schemeClr val="tx2"/>
              </a:solidFill>
            </a:endParaRPr>
          </a:p>
          <a:p>
            <a:pPr eaLnBrk="1" hangingPunct="1">
              <a:buFont typeface="Wingdings" panose="05000000000000000000" pitchFamily="2" charset="2"/>
              <a:buChar char="v"/>
            </a:pPr>
            <a:r>
              <a:rPr lang="en-US" altLang="en-US" dirty="0" smtClean="0">
                <a:solidFill>
                  <a:schemeClr val="tx2"/>
                </a:solidFill>
              </a:rPr>
              <a:t>However, all </a:t>
            </a:r>
            <a:r>
              <a:rPr lang="en-US" altLang="en-US" u="sng" dirty="0" smtClean="0">
                <a:solidFill>
                  <a:schemeClr val="tx2"/>
                </a:solidFill>
              </a:rPr>
              <a:t>final</a:t>
            </a:r>
            <a:r>
              <a:rPr lang="en-US" altLang="en-US" dirty="0" smtClean="0">
                <a:solidFill>
                  <a:schemeClr val="tx2"/>
                </a:solidFill>
              </a:rPr>
              <a:t> reviews and proposal recommendations are due in FastLane by the end of the last day of the panel.</a:t>
            </a:r>
          </a:p>
          <a:p>
            <a:pPr lvl="1" eaLnBrk="1" hangingPunct="1">
              <a:buFont typeface="Wingdings" pitchFamily="2" charset="2"/>
              <a:buNone/>
            </a:pPr>
            <a:endParaRPr lang="en-US" altLang="en-US" dirty="0" smtClean="0"/>
          </a:p>
        </p:txBody>
      </p:sp>
      <p:sp>
        <p:nvSpPr>
          <p:cNvPr id="5325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C6263672-8243-4769-9369-2BBA638B0341}" type="slidenum">
              <a:rPr lang="en-US" altLang="en-US" sz="1100" smtClean="0">
                <a:solidFill>
                  <a:schemeClr val="tx2"/>
                </a:solidFill>
              </a:rPr>
              <a:pPr eaLnBrk="1" hangingPunct="1"/>
              <a:t>35</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3125957"/>
      </p:ext>
    </p:extLst>
  </p:cSld>
  <p:clrMapOvr>
    <a:masterClrMapping/>
  </p:clrMapOvr>
  <mc:AlternateContent xmlns:mc="http://schemas.openxmlformats.org/markup-compatibility/2006">
    <mc:Choice xmlns:p14="http://schemas.microsoft.com/office/powerpoint/2010/main" Requires="p14">
      <p:transition spd="slow" p14:dur="2000" advTm="37999"/>
    </mc:Choice>
    <mc:Fallback>
      <p:transition spd="slow" advTm="3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8600" y="228600"/>
            <a:ext cx="7924800" cy="1112838"/>
          </a:xfrm>
        </p:spPr>
        <p:txBody>
          <a:bodyPr wrap="square" lIns="91440" tIns="45720" rIns="91440" bIns="45720" numCol="1" compatLnSpc="1">
            <a:prstTxWarp prst="textNoShape">
              <a:avLst/>
            </a:prstTxWarp>
            <a:normAutofit fontScale="90000"/>
          </a:bodyPr>
          <a:lstStyle/>
          <a:p>
            <a:pPr eaLnBrk="1" fontAlgn="auto" hangingPunct="1">
              <a:spcAft>
                <a:spcPts val="0"/>
              </a:spcAft>
              <a:defRPr/>
            </a:pPr>
            <a:r>
              <a:rPr lang="en-US" dirty="0" smtClean="0">
                <a:solidFill>
                  <a:schemeClr val="tx2">
                    <a:satMod val="130000"/>
                  </a:schemeClr>
                </a:solidFill>
              </a:rPr>
              <a:t>Call Program Officer for Advice WHEN…</a:t>
            </a:r>
          </a:p>
        </p:txBody>
      </p:sp>
      <p:sp>
        <p:nvSpPr>
          <p:cNvPr id="46083" name="Rectangle 3"/>
          <p:cNvSpPr>
            <a:spLocks noGrp="1" noChangeArrowheads="1"/>
          </p:cNvSpPr>
          <p:nvPr>
            <p:ph idx="1"/>
          </p:nvPr>
        </p:nvSpPr>
        <p:spPr>
          <a:xfrm>
            <a:off x="457200" y="1676400"/>
            <a:ext cx="7467600" cy="4454525"/>
          </a:xfrm>
        </p:spPr>
        <p:txBody>
          <a:bodyPr>
            <a:normAutofit/>
          </a:bodyPr>
          <a:lstStyle/>
          <a:p>
            <a:pPr eaLnBrk="1" fontAlgn="auto" hangingPunct="1">
              <a:spcAft>
                <a:spcPts val="0"/>
              </a:spcAft>
              <a:buFont typeface="Wingdings" panose="05000000000000000000" pitchFamily="2" charset="2"/>
              <a:buChar char="v"/>
              <a:defRPr/>
            </a:pPr>
            <a:r>
              <a:rPr lang="en-US" sz="3200" dirty="0" smtClean="0">
                <a:solidFill>
                  <a:schemeClr val="tx2"/>
                </a:solidFill>
              </a:rPr>
              <a:t>You think you might have a </a:t>
            </a:r>
            <a:r>
              <a:rPr lang="en-US" sz="3200" b="1" dirty="0" smtClean="0">
                <a:solidFill>
                  <a:schemeClr val="tx2"/>
                </a:solidFill>
              </a:rPr>
              <a:t>conflict of interest</a:t>
            </a:r>
            <a:r>
              <a:rPr lang="en-US" sz="3200" dirty="0" smtClean="0">
                <a:solidFill>
                  <a:schemeClr val="tx2"/>
                </a:solidFill>
              </a:rPr>
              <a:t> after reading a proposal.</a:t>
            </a:r>
          </a:p>
          <a:p>
            <a:pPr eaLnBrk="1" fontAlgn="auto" hangingPunct="1">
              <a:spcAft>
                <a:spcPts val="0"/>
              </a:spcAft>
              <a:buFont typeface="Wingdings" panose="05000000000000000000" pitchFamily="2" charset="2"/>
              <a:buChar char="v"/>
              <a:defRPr/>
            </a:pPr>
            <a:r>
              <a:rPr lang="en-US" sz="3200" dirty="0" smtClean="0">
                <a:solidFill>
                  <a:schemeClr val="tx2"/>
                </a:solidFill>
              </a:rPr>
              <a:t>You are not clear about some of the criteria and how to apply them.</a:t>
            </a:r>
          </a:p>
          <a:p>
            <a:pPr eaLnBrk="1" fontAlgn="auto" hangingPunct="1">
              <a:spcAft>
                <a:spcPts val="0"/>
              </a:spcAft>
              <a:buFont typeface="Wingdings" panose="05000000000000000000" pitchFamily="2" charset="2"/>
              <a:buChar char="v"/>
              <a:defRPr/>
            </a:pPr>
            <a:r>
              <a:rPr lang="en-US" sz="3200" dirty="0" smtClean="0">
                <a:solidFill>
                  <a:schemeClr val="tx2"/>
                </a:solidFill>
              </a:rPr>
              <a:t>You aren’t sure if your comments are appropriate.</a:t>
            </a:r>
          </a:p>
          <a:p>
            <a:pPr eaLnBrk="1" fontAlgn="auto" hangingPunct="1">
              <a:spcAft>
                <a:spcPts val="0"/>
              </a:spcAft>
              <a:buFont typeface="Wingdings" panose="05000000000000000000" pitchFamily="2" charset="2"/>
              <a:buChar char="v"/>
              <a:defRPr/>
            </a:pPr>
            <a:r>
              <a:rPr lang="en-US" sz="3200" dirty="0" smtClean="0">
                <a:solidFill>
                  <a:schemeClr val="tx2"/>
                </a:solidFill>
              </a:rPr>
              <a:t>You have questions and need guidance.</a:t>
            </a:r>
          </a:p>
        </p:txBody>
      </p:sp>
      <p:sp>
        <p:nvSpPr>
          <p:cNvPr id="542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99663AD5-D7B8-4123-A192-7F404A7E7573}" type="slidenum">
              <a:rPr lang="en-US" altLang="en-US" sz="1100" smtClean="0">
                <a:solidFill>
                  <a:schemeClr val="tx2"/>
                </a:solidFill>
              </a:rPr>
              <a:pPr eaLnBrk="1" hangingPunct="1"/>
              <a:t>36</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7430703"/>
      </p:ext>
    </p:extLst>
  </p:cSld>
  <p:clrMapOvr>
    <a:masterClrMapping/>
  </p:clrMapOvr>
  <mc:AlternateContent xmlns:mc="http://schemas.openxmlformats.org/markup-compatibility/2006">
    <mc:Choice xmlns:p14="http://schemas.microsoft.com/office/powerpoint/2010/main" Requires="p14">
      <p:transition spd="slow" p14:dur="2000" advTm="19456"/>
    </mc:Choice>
    <mc:Fallback>
      <p:transition spd="slow" advTm="1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Merit Review Criteria</a:t>
            </a:r>
            <a:br>
              <a:rPr lang="en-US" dirty="0" smtClean="0">
                <a:solidFill>
                  <a:schemeClr val="tx2">
                    <a:satMod val="130000"/>
                  </a:schemeClr>
                </a:solidFill>
              </a:rPr>
            </a:br>
            <a:r>
              <a:rPr lang="en-US" dirty="0" smtClean="0">
                <a:solidFill>
                  <a:schemeClr val="tx2">
                    <a:satMod val="130000"/>
                  </a:schemeClr>
                </a:solidFill>
              </a:rPr>
              <a:t>&amp; Writing A Review</a:t>
            </a:r>
            <a:endParaRPr lang="en-US" sz="2700" i="1" dirty="0" smtClean="0">
              <a:solidFill>
                <a:schemeClr val="tx2">
                  <a:satMod val="130000"/>
                </a:schemeClr>
              </a:solidFill>
            </a:endParaRPr>
          </a:p>
        </p:txBody>
      </p:sp>
      <p:sp>
        <p:nvSpPr>
          <p:cNvPr id="5529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D5DADBE8-225F-4F27-9F21-FEB51297CF0E}" type="slidenum">
              <a:rPr lang="en-US" altLang="en-US" sz="1100" smtClean="0">
                <a:solidFill>
                  <a:schemeClr val="tx2"/>
                </a:solidFill>
              </a:rPr>
              <a:pPr eaLnBrk="1" hangingPunct="1"/>
              <a:t>37</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3"/>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spTree>
    <p:extLst>
      <p:ext uri="{BB962C8B-B14F-4D97-AF65-F5344CB8AC3E}">
        <p14:creationId xmlns:p14="http://schemas.microsoft.com/office/powerpoint/2010/main" val="435163549"/>
      </p:ext>
    </p:extLst>
  </p:cSld>
  <p:clrMapOvr>
    <a:masterClrMapping/>
  </p:clrMapOvr>
  <mc:AlternateContent xmlns:mc="http://schemas.openxmlformats.org/markup-compatibility/2006">
    <mc:Choice xmlns:p14="http://schemas.microsoft.com/office/powerpoint/2010/main" Requires="p14">
      <p:transition spd="slow" p14:dur="2000" advTm="13096"/>
    </mc:Choice>
    <mc:Fallback>
      <p:transition spd="slow" advTm="1309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NSF &amp; AISL Merit review Criteria</a:t>
            </a:r>
            <a:endParaRPr lang="en-US" dirty="0">
              <a:solidFill>
                <a:schemeClr val="tx2">
                  <a:satMod val="130000"/>
                </a:schemeClr>
              </a:solidFill>
            </a:endParaRPr>
          </a:p>
        </p:txBody>
      </p:sp>
      <p:sp>
        <p:nvSpPr>
          <p:cNvPr id="23555" name="Rectangle 3"/>
          <p:cNvSpPr>
            <a:spLocks noGrp="1" noChangeArrowheads="1"/>
          </p:cNvSpPr>
          <p:nvPr>
            <p:ph idx="1"/>
          </p:nvPr>
        </p:nvSpPr>
        <p:spPr>
          <a:xfrm>
            <a:off x="533400" y="1600200"/>
            <a:ext cx="7239000" cy="4530725"/>
          </a:xfrm>
        </p:spPr>
        <p:txBody>
          <a:bodyPr>
            <a:normAutofit fontScale="92500" lnSpcReduction="10000"/>
          </a:bodyPr>
          <a:lstStyle/>
          <a:p>
            <a:pPr eaLnBrk="1" fontAlgn="auto" hangingPunct="1">
              <a:spcAft>
                <a:spcPts val="0"/>
              </a:spcAft>
              <a:buFont typeface="Wingdings" panose="05000000000000000000" pitchFamily="2" charset="2"/>
              <a:buChar char="v"/>
              <a:defRPr/>
            </a:pPr>
            <a:r>
              <a:rPr lang="en-US" sz="2800" b="1" dirty="0" smtClean="0">
                <a:solidFill>
                  <a:schemeClr val="tx2"/>
                </a:solidFill>
              </a:rPr>
              <a:t>Intellectual Merit</a:t>
            </a:r>
            <a:r>
              <a:rPr lang="en-US" sz="2800" dirty="0" smtClean="0">
                <a:solidFill>
                  <a:schemeClr val="tx2"/>
                </a:solidFill>
              </a:rPr>
              <a:t>: The Intellectual Merit criterion encompasses the potential to advance knowledge; and</a:t>
            </a:r>
          </a:p>
          <a:p>
            <a:pPr eaLnBrk="1" fontAlgn="auto" hangingPunct="1">
              <a:spcAft>
                <a:spcPts val="0"/>
              </a:spcAft>
              <a:buFont typeface="Wingdings" panose="05000000000000000000" pitchFamily="2" charset="2"/>
              <a:buChar char="v"/>
              <a:defRPr/>
            </a:pPr>
            <a:endParaRPr lang="en-US" sz="2800" dirty="0" smtClean="0">
              <a:solidFill>
                <a:schemeClr val="tx2"/>
              </a:solidFill>
            </a:endParaRPr>
          </a:p>
          <a:p>
            <a:pPr eaLnBrk="1" fontAlgn="auto" hangingPunct="1">
              <a:spcAft>
                <a:spcPts val="0"/>
              </a:spcAft>
              <a:buFont typeface="Wingdings" panose="05000000000000000000" pitchFamily="2" charset="2"/>
              <a:buChar char="v"/>
              <a:defRPr/>
            </a:pPr>
            <a:r>
              <a:rPr lang="en-US" sz="2800" b="1" dirty="0" smtClean="0">
                <a:solidFill>
                  <a:schemeClr val="tx2"/>
                </a:solidFill>
              </a:rPr>
              <a:t>Broader Impacts</a:t>
            </a:r>
            <a:r>
              <a:rPr lang="en-US" sz="2800" dirty="0" smtClean="0">
                <a:solidFill>
                  <a:schemeClr val="tx2"/>
                </a:solidFill>
              </a:rPr>
              <a:t>: The Broader Impacts criterion encompasses the potential to benefit society and contribute to the achievement of specific, desired societal outcomes. </a:t>
            </a:r>
          </a:p>
          <a:p>
            <a:pPr marL="274320" indent="-274320" eaLnBrk="1" fontAlgn="auto" hangingPunct="1">
              <a:spcAft>
                <a:spcPts val="0"/>
              </a:spcAft>
              <a:buFont typeface="Wingdings 2"/>
              <a:buChar char=""/>
              <a:defRPr/>
            </a:pPr>
            <a:endParaRPr lang="en-US" sz="2800" dirty="0" smtClean="0"/>
          </a:p>
          <a:p>
            <a:pPr marL="274320" indent="-274320" algn="ctr" eaLnBrk="1" fontAlgn="auto" hangingPunct="1">
              <a:spcAft>
                <a:spcPts val="0"/>
              </a:spcAft>
              <a:buFont typeface="Wingdings 2"/>
              <a:buNone/>
              <a:defRPr/>
            </a:pPr>
            <a:r>
              <a:rPr lang="en-US" sz="2200" i="1" dirty="0" smtClean="0"/>
              <a:t>(NSF Grant Proposal Guide, Chapter III)</a:t>
            </a:r>
          </a:p>
        </p:txBody>
      </p:sp>
      <p:sp>
        <p:nvSpPr>
          <p:cNvPr id="3584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61F24C0F-506B-4C7F-A9CF-CF2D9197D682}" type="slidenum">
              <a:rPr lang="en-US" altLang="en-US" sz="1100" smtClean="0">
                <a:solidFill>
                  <a:schemeClr val="tx2"/>
                </a:solidFill>
              </a:rPr>
              <a:pPr eaLnBrk="1" hangingPunct="1"/>
              <a:t>38</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385"/>
    </mc:Choice>
    <mc:Fallback>
      <p:transition spd="slow" advTm="6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NSF &amp; AISL Merit review Criteria</a:t>
            </a:r>
            <a:endParaRPr lang="en-US" dirty="0">
              <a:solidFill>
                <a:schemeClr val="tx2">
                  <a:satMod val="130000"/>
                </a:schemeClr>
              </a:solidFill>
            </a:endParaRPr>
          </a:p>
        </p:txBody>
      </p:sp>
      <p:sp>
        <p:nvSpPr>
          <p:cNvPr id="23555" name="Rectangle 3"/>
          <p:cNvSpPr>
            <a:spLocks noGrp="1" noChangeArrowheads="1"/>
          </p:cNvSpPr>
          <p:nvPr>
            <p:ph idx="1"/>
          </p:nvPr>
        </p:nvSpPr>
        <p:spPr>
          <a:xfrm>
            <a:off x="533400" y="1600200"/>
            <a:ext cx="7239000" cy="4800600"/>
          </a:xfrm>
        </p:spPr>
        <p:txBody>
          <a:bodyPr>
            <a:normAutofit fontScale="92500" lnSpcReduction="20000"/>
          </a:bodyPr>
          <a:lstStyle/>
          <a:p>
            <a:pPr marL="274320" indent="-274320" algn="ctr" eaLnBrk="1" fontAlgn="auto" hangingPunct="1">
              <a:spcAft>
                <a:spcPts val="0"/>
              </a:spcAft>
              <a:buFont typeface="Wingdings 2"/>
              <a:buNone/>
              <a:defRPr/>
            </a:pPr>
            <a:r>
              <a:rPr lang="en-US" sz="2800" b="1" dirty="0" smtClean="0">
                <a:solidFill>
                  <a:schemeClr val="tx2"/>
                </a:solidFill>
              </a:rPr>
              <a:t>FIVE REVIEW ELEMENTS</a:t>
            </a:r>
          </a:p>
          <a:p>
            <a:pPr marL="274320" indent="-274320" algn="ctr" eaLnBrk="1" fontAlgn="auto" hangingPunct="1">
              <a:spcAft>
                <a:spcPts val="0"/>
              </a:spcAft>
              <a:buFont typeface="Wingdings 2"/>
              <a:buNone/>
              <a:defRPr/>
            </a:pPr>
            <a:r>
              <a:rPr lang="en-US" sz="2100" b="1" i="1" dirty="0" smtClean="0">
                <a:solidFill>
                  <a:schemeClr val="tx2"/>
                </a:solidFill>
              </a:rPr>
              <a:t>Each element should be considered when writing your review</a:t>
            </a:r>
          </a:p>
          <a:p>
            <a:pPr marL="274320" indent="-274320" algn="ctr" eaLnBrk="1" fontAlgn="auto" hangingPunct="1">
              <a:spcAft>
                <a:spcPts val="0"/>
              </a:spcAft>
              <a:buFont typeface="Wingdings 2"/>
              <a:buNone/>
              <a:defRPr/>
            </a:pPr>
            <a:endParaRPr lang="en-US" sz="2800" b="1" dirty="0" smtClean="0">
              <a:solidFill>
                <a:schemeClr val="tx2"/>
              </a:solidFill>
            </a:endParaRPr>
          </a:p>
          <a:p>
            <a:pPr eaLnBrk="1" fontAlgn="auto" hangingPunct="1">
              <a:spcAft>
                <a:spcPts val="0"/>
              </a:spcAft>
              <a:buFont typeface="Wingdings" panose="05000000000000000000" pitchFamily="2" charset="2"/>
              <a:buChar char="v"/>
              <a:defRPr/>
            </a:pPr>
            <a:r>
              <a:rPr lang="en-US" sz="2800" b="1" u="sng" dirty="0" smtClean="0">
                <a:solidFill>
                  <a:schemeClr val="tx2"/>
                </a:solidFill>
              </a:rPr>
              <a:t>Review Element #1</a:t>
            </a:r>
            <a:r>
              <a:rPr lang="en-US" sz="2800" b="1" dirty="0" smtClean="0">
                <a:solidFill>
                  <a:schemeClr val="tx2"/>
                </a:solidFill>
              </a:rPr>
              <a:t>:  </a:t>
            </a:r>
            <a:r>
              <a:rPr lang="en-US" sz="2800" dirty="0" smtClean="0">
                <a:solidFill>
                  <a:schemeClr val="tx2"/>
                </a:solidFill>
              </a:rPr>
              <a:t>What is the potential for the proposed activity to:</a:t>
            </a:r>
          </a:p>
          <a:p>
            <a:pPr marL="635508" lvl="1" indent="-342900" eaLnBrk="1" fontAlgn="auto" hangingPunct="1">
              <a:spcAft>
                <a:spcPts val="0"/>
              </a:spcAft>
              <a:buClr>
                <a:schemeClr val="tx2"/>
              </a:buClr>
              <a:buFont typeface="Wingdings" panose="05000000000000000000" pitchFamily="2" charset="2"/>
              <a:buChar char="v"/>
              <a:defRPr/>
            </a:pPr>
            <a:r>
              <a:rPr lang="en-US" sz="2500" dirty="0" smtClean="0">
                <a:solidFill>
                  <a:schemeClr val="tx2"/>
                </a:solidFill>
              </a:rPr>
              <a:t>advance knowledge and understanding within its own field or across different fields (Intellectual Merit); and</a:t>
            </a:r>
          </a:p>
          <a:p>
            <a:pPr marL="635508" lvl="1" indent="-342900" eaLnBrk="1" fontAlgn="auto" hangingPunct="1">
              <a:spcAft>
                <a:spcPts val="0"/>
              </a:spcAft>
              <a:buClr>
                <a:schemeClr val="tx2"/>
              </a:buClr>
              <a:buFont typeface="Wingdings" panose="05000000000000000000" pitchFamily="2" charset="2"/>
              <a:buChar char="v"/>
              <a:defRPr/>
            </a:pPr>
            <a:r>
              <a:rPr lang="en-US" sz="2500" dirty="0" smtClean="0">
                <a:solidFill>
                  <a:schemeClr val="tx2"/>
                </a:solidFill>
              </a:rPr>
              <a:t>benefit society or advance desired societal outcomes (Broader Impacts)?</a:t>
            </a:r>
            <a:endParaRPr lang="en-US" sz="2800" dirty="0" smtClean="0">
              <a:solidFill>
                <a:schemeClr val="tx2"/>
              </a:solidFill>
            </a:endParaRPr>
          </a:p>
          <a:p>
            <a:pPr eaLnBrk="1" fontAlgn="auto" hangingPunct="1">
              <a:spcAft>
                <a:spcPts val="0"/>
              </a:spcAft>
              <a:buFont typeface="Wingdings" panose="05000000000000000000" pitchFamily="2" charset="2"/>
              <a:buChar char="v"/>
              <a:defRPr/>
            </a:pPr>
            <a:r>
              <a:rPr lang="en-US" sz="2800" b="1" u="sng" dirty="0" smtClean="0">
                <a:solidFill>
                  <a:schemeClr val="tx2"/>
                </a:solidFill>
              </a:rPr>
              <a:t>Review Element #2</a:t>
            </a:r>
            <a:r>
              <a:rPr lang="en-US" sz="2800" b="1" dirty="0" smtClean="0">
                <a:solidFill>
                  <a:schemeClr val="tx2"/>
                </a:solidFill>
              </a:rPr>
              <a:t>:</a:t>
            </a:r>
            <a:r>
              <a:rPr lang="en-US" sz="2800" dirty="0" smtClean="0">
                <a:solidFill>
                  <a:schemeClr val="tx2"/>
                </a:solidFill>
              </a:rPr>
              <a:t>  To what extent do the proposed activities suggest and explore creative, original, or potentially transformative concepts?</a:t>
            </a:r>
          </a:p>
        </p:txBody>
      </p:sp>
      <p:sp>
        <p:nvSpPr>
          <p:cNvPr id="368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B5CFC556-E868-47DC-9014-6DA2B914385A}" type="slidenum">
              <a:rPr lang="en-US" altLang="en-US" sz="1100" smtClean="0">
                <a:solidFill>
                  <a:schemeClr val="tx2"/>
                </a:solidFill>
              </a:rPr>
              <a:pPr eaLnBrk="1" hangingPunct="1"/>
              <a:t>39</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99"/>
    </mc:Choice>
    <mc:Fallback>
      <p:transition spd="slow" advTm="23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bodyPr>
          <a:lstStyle/>
          <a:p>
            <a:pPr algn="ctr" eaLnBrk="1" fontAlgn="auto" hangingPunct="1">
              <a:spcAft>
                <a:spcPts val="0"/>
              </a:spcAft>
              <a:defRPr/>
            </a:pPr>
            <a:r>
              <a:rPr lang="en-US" dirty="0" smtClean="0">
                <a:solidFill>
                  <a:schemeClr val="tx2">
                    <a:satMod val="130000"/>
                  </a:schemeClr>
                </a:solidFill>
              </a:rPr>
              <a:t>AISL Program Overview</a:t>
            </a:r>
          </a:p>
        </p:txBody>
      </p:sp>
      <p:sp>
        <p:nvSpPr>
          <p:cNvPr id="1536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EC87AAB-C367-443B-914D-DE4C30A13B8E}" type="slidenum">
              <a:rPr lang="en-US" altLang="en-US" sz="1100" smtClean="0">
                <a:solidFill>
                  <a:schemeClr val="tx2"/>
                </a:solidFill>
              </a:rPr>
              <a:pPr eaLnBrk="1" hangingPunct="1"/>
              <a:t>4</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7814357"/>
      </p:ext>
    </p:extLst>
  </p:cSld>
  <p:clrMapOvr>
    <a:masterClrMapping/>
  </p:clrMapOvr>
  <mc:AlternateContent xmlns:mc="http://schemas.openxmlformats.org/markup-compatibility/2006">
    <mc:Choice xmlns:p14="http://schemas.microsoft.com/office/powerpoint/2010/main" Requires="p14">
      <p:transition spd="slow" p14:dur="2000" advTm="3484"/>
    </mc:Choice>
    <mc:Fallback>
      <p:transition spd="slow" advTm="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NSF &amp; AISL Merit review Criteria</a:t>
            </a:r>
            <a:endParaRPr lang="en-US" dirty="0">
              <a:solidFill>
                <a:schemeClr val="tx2">
                  <a:satMod val="130000"/>
                </a:schemeClr>
              </a:solidFill>
            </a:endParaRPr>
          </a:p>
        </p:txBody>
      </p:sp>
      <p:sp>
        <p:nvSpPr>
          <p:cNvPr id="23555" name="Rectangle 3"/>
          <p:cNvSpPr>
            <a:spLocks noGrp="1" noChangeArrowheads="1"/>
          </p:cNvSpPr>
          <p:nvPr>
            <p:ph idx="1"/>
          </p:nvPr>
        </p:nvSpPr>
        <p:spPr>
          <a:xfrm>
            <a:off x="533400" y="1600200"/>
            <a:ext cx="7239000" cy="4953000"/>
          </a:xfrm>
        </p:spPr>
        <p:txBody>
          <a:bodyPr>
            <a:normAutofit fontScale="85000" lnSpcReduction="20000"/>
          </a:bodyPr>
          <a:lstStyle/>
          <a:p>
            <a:pPr eaLnBrk="1" fontAlgn="auto" hangingPunct="1">
              <a:spcAft>
                <a:spcPts val="0"/>
              </a:spcAft>
              <a:buFont typeface="Wingdings" panose="05000000000000000000" pitchFamily="2" charset="2"/>
              <a:buChar char="v"/>
              <a:defRPr/>
            </a:pPr>
            <a:r>
              <a:rPr lang="en-US" sz="2800" b="1" u="sng" dirty="0" smtClean="0">
                <a:solidFill>
                  <a:schemeClr val="tx2"/>
                </a:solidFill>
              </a:rPr>
              <a:t>Review Element #3</a:t>
            </a:r>
            <a:r>
              <a:rPr lang="en-US" sz="2800" b="1" dirty="0" smtClean="0">
                <a:solidFill>
                  <a:schemeClr val="tx2"/>
                </a:solidFill>
              </a:rPr>
              <a:t>: </a:t>
            </a:r>
            <a:r>
              <a:rPr lang="en-US" sz="2800" dirty="0" smtClean="0">
                <a:solidFill>
                  <a:schemeClr val="tx2"/>
                </a:solidFill>
              </a:rPr>
              <a:t> Is the plan for carrying out the proposed activities well-reasoned, well-organized, and based on a sound rationale? Does the plan incorporate a mechanism to assess success?</a:t>
            </a:r>
          </a:p>
          <a:p>
            <a:pPr eaLnBrk="1" fontAlgn="auto" hangingPunct="1">
              <a:spcAft>
                <a:spcPts val="0"/>
              </a:spcAft>
              <a:buFont typeface="Wingdings" panose="05000000000000000000" pitchFamily="2" charset="2"/>
              <a:buChar char="v"/>
              <a:defRPr/>
            </a:pPr>
            <a:endParaRPr lang="en-US" sz="2800" dirty="0" smtClean="0">
              <a:solidFill>
                <a:schemeClr val="tx2"/>
              </a:solidFill>
            </a:endParaRPr>
          </a:p>
          <a:p>
            <a:pPr eaLnBrk="1" fontAlgn="auto" hangingPunct="1">
              <a:spcAft>
                <a:spcPts val="0"/>
              </a:spcAft>
              <a:buFont typeface="Wingdings" panose="05000000000000000000" pitchFamily="2" charset="2"/>
              <a:buChar char="v"/>
              <a:defRPr/>
            </a:pPr>
            <a:r>
              <a:rPr lang="en-US" sz="2800" b="1" u="sng" dirty="0" smtClean="0">
                <a:solidFill>
                  <a:schemeClr val="tx2"/>
                </a:solidFill>
              </a:rPr>
              <a:t>Review Element #4</a:t>
            </a:r>
            <a:r>
              <a:rPr lang="en-US" sz="2800" b="1" dirty="0" smtClean="0">
                <a:solidFill>
                  <a:schemeClr val="tx2"/>
                </a:solidFill>
              </a:rPr>
              <a:t>:</a:t>
            </a:r>
            <a:r>
              <a:rPr lang="en-US" sz="2800" dirty="0" smtClean="0">
                <a:solidFill>
                  <a:schemeClr val="tx2"/>
                </a:solidFill>
              </a:rPr>
              <a:t>  How well qualified is the individual, team, or institution to conduct the proposed activities?</a:t>
            </a:r>
          </a:p>
          <a:p>
            <a:pPr eaLnBrk="1" fontAlgn="auto" hangingPunct="1">
              <a:spcAft>
                <a:spcPts val="0"/>
              </a:spcAft>
              <a:buFont typeface="Wingdings" panose="05000000000000000000" pitchFamily="2" charset="2"/>
              <a:buChar char="v"/>
              <a:defRPr/>
            </a:pPr>
            <a:endParaRPr lang="en-US" sz="2800" dirty="0" smtClean="0">
              <a:solidFill>
                <a:schemeClr val="tx2"/>
              </a:solidFill>
            </a:endParaRPr>
          </a:p>
          <a:p>
            <a:pPr eaLnBrk="1" fontAlgn="auto" hangingPunct="1">
              <a:spcAft>
                <a:spcPts val="0"/>
              </a:spcAft>
              <a:buFont typeface="Wingdings" panose="05000000000000000000" pitchFamily="2" charset="2"/>
              <a:buChar char="v"/>
              <a:defRPr/>
            </a:pPr>
            <a:r>
              <a:rPr lang="en-US" sz="2800" b="1" u="sng" dirty="0" smtClean="0">
                <a:solidFill>
                  <a:schemeClr val="tx2"/>
                </a:solidFill>
              </a:rPr>
              <a:t>Review Element #5</a:t>
            </a:r>
            <a:r>
              <a:rPr lang="en-US" sz="2800" b="1" dirty="0" smtClean="0">
                <a:solidFill>
                  <a:schemeClr val="tx2"/>
                </a:solidFill>
              </a:rPr>
              <a:t>:</a:t>
            </a:r>
            <a:r>
              <a:rPr lang="en-US" sz="2800" dirty="0" smtClean="0">
                <a:solidFill>
                  <a:schemeClr val="tx2"/>
                </a:solidFill>
              </a:rPr>
              <a:t> Are there adequate resources available to the PI (either at the home institution or through collaborations) to carry out the proposed activities ?</a:t>
            </a:r>
          </a:p>
          <a:p>
            <a:pPr marL="274320" indent="-274320" eaLnBrk="1" fontAlgn="auto" hangingPunct="1">
              <a:spcAft>
                <a:spcPts val="0"/>
              </a:spcAft>
              <a:buFont typeface="Wingdings 2"/>
              <a:buChar char=""/>
              <a:defRPr/>
            </a:pPr>
            <a:endParaRPr lang="en-US" sz="2800" dirty="0" smtClean="0"/>
          </a:p>
        </p:txBody>
      </p:sp>
      <p:sp>
        <p:nvSpPr>
          <p:cNvPr id="3789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66D8D7A8-5789-4D4B-A4EB-6263183896D9}" type="slidenum">
              <a:rPr lang="en-US" altLang="en-US" sz="1100" smtClean="0">
                <a:solidFill>
                  <a:schemeClr val="tx2"/>
                </a:solidFill>
              </a:rPr>
              <a:pPr eaLnBrk="1" hangingPunct="1"/>
              <a:t>40</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049"/>
    </mc:Choice>
    <mc:Fallback>
      <p:transition spd="slow" advTm="1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Basic review structure</a:t>
            </a:r>
            <a:endParaRPr lang="en-US" dirty="0">
              <a:solidFill>
                <a:schemeClr val="tx2">
                  <a:satMod val="130000"/>
                </a:schemeClr>
              </a:solidFill>
            </a:endParaRPr>
          </a:p>
        </p:txBody>
      </p:sp>
      <p:sp>
        <p:nvSpPr>
          <p:cNvPr id="23555" name="Rectangle 3"/>
          <p:cNvSpPr>
            <a:spLocks noGrp="1" noChangeArrowheads="1"/>
          </p:cNvSpPr>
          <p:nvPr>
            <p:ph idx="1"/>
          </p:nvPr>
        </p:nvSpPr>
        <p:spPr>
          <a:xfrm>
            <a:off x="533400" y="1600200"/>
            <a:ext cx="7239000" cy="4953000"/>
          </a:xfrm>
        </p:spPr>
        <p:txBody>
          <a:bodyPr>
            <a:normAutofit/>
          </a:bodyPr>
          <a:lstStyle/>
          <a:p>
            <a:pPr eaLnBrk="1" fontAlgn="auto" hangingPunct="1">
              <a:spcAft>
                <a:spcPts val="0"/>
              </a:spcAft>
              <a:buFont typeface="Wingdings" panose="05000000000000000000" pitchFamily="2" charset="2"/>
              <a:buChar char="v"/>
              <a:defRPr/>
            </a:pPr>
            <a:r>
              <a:rPr lang="en-US" sz="2800" b="1" dirty="0" smtClean="0">
                <a:solidFill>
                  <a:schemeClr val="tx2"/>
                </a:solidFill>
              </a:rPr>
              <a:t>Section I - </a:t>
            </a:r>
            <a:r>
              <a:rPr lang="en-US" sz="2800" dirty="0" smtClean="0">
                <a:solidFill>
                  <a:schemeClr val="tx2"/>
                </a:solidFill>
              </a:rPr>
              <a:t>"In the context of the five review elements, please evaluate the strengths and weaknesses of the proposal with respect to intellectual merit." </a:t>
            </a:r>
          </a:p>
          <a:p>
            <a:pPr eaLnBrk="1" fontAlgn="auto" hangingPunct="1">
              <a:spcAft>
                <a:spcPts val="0"/>
              </a:spcAft>
              <a:buFont typeface="Wingdings" panose="05000000000000000000" pitchFamily="2" charset="2"/>
              <a:buChar char="v"/>
              <a:defRPr/>
            </a:pPr>
            <a:endParaRPr lang="en-US" sz="2800" dirty="0" smtClean="0">
              <a:solidFill>
                <a:schemeClr val="tx2"/>
              </a:solidFill>
            </a:endParaRPr>
          </a:p>
          <a:p>
            <a:pPr eaLnBrk="1" fontAlgn="auto" hangingPunct="1">
              <a:spcAft>
                <a:spcPts val="0"/>
              </a:spcAft>
              <a:buFont typeface="Wingdings" panose="05000000000000000000" pitchFamily="2" charset="2"/>
              <a:buChar char="v"/>
              <a:defRPr/>
            </a:pPr>
            <a:r>
              <a:rPr lang="en-US" sz="2800" b="1" dirty="0" smtClean="0">
                <a:solidFill>
                  <a:schemeClr val="tx2"/>
                </a:solidFill>
              </a:rPr>
              <a:t>Section II</a:t>
            </a:r>
            <a:r>
              <a:rPr lang="en-US" sz="2800" dirty="0" smtClean="0">
                <a:solidFill>
                  <a:schemeClr val="tx2"/>
                </a:solidFill>
              </a:rPr>
              <a:t>  - "In the context of the five review elements, please evaluate the strengths and weaknesses of the proposal with respect to broader impacts.”</a:t>
            </a:r>
          </a:p>
        </p:txBody>
      </p:sp>
      <p:sp>
        <p:nvSpPr>
          <p:cNvPr id="3891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83424C1E-B5F2-4B69-A824-434F812D39EC}" type="slidenum">
              <a:rPr lang="en-US" altLang="en-US" sz="1100" smtClean="0">
                <a:solidFill>
                  <a:schemeClr val="tx2"/>
                </a:solidFill>
              </a:rPr>
              <a:pPr eaLnBrk="1" hangingPunct="1"/>
              <a:t>41</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48"/>
    </mc:Choice>
    <mc:Fallback>
      <p:transition spd="slow" advTm="28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Basic review structure</a:t>
            </a:r>
            <a:endParaRPr lang="en-US" dirty="0">
              <a:solidFill>
                <a:schemeClr val="tx2">
                  <a:satMod val="130000"/>
                </a:schemeClr>
              </a:solidFill>
            </a:endParaRPr>
          </a:p>
        </p:txBody>
      </p:sp>
      <p:sp>
        <p:nvSpPr>
          <p:cNvPr id="23555" name="Rectangle 3"/>
          <p:cNvSpPr>
            <a:spLocks noGrp="1" noChangeArrowheads="1"/>
          </p:cNvSpPr>
          <p:nvPr>
            <p:ph idx="1"/>
          </p:nvPr>
        </p:nvSpPr>
        <p:spPr>
          <a:xfrm>
            <a:off x="533400" y="1600200"/>
            <a:ext cx="7239000" cy="4953000"/>
          </a:xfrm>
        </p:spPr>
        <p:txBody>
          <a:bodyPr>
            <a:normAutofit/>
          </a:bodyPr>
          <a:lstStyle/>
          <a:p>
            <a:pPr marL="274320" indent="-274320" algn="ctr" eaLnBrk="1" fontAlgn="auto" hangingPunct="1">
              <a:spcAft>
                <a:spcPts val="0"/>
              </a:spcAft>
              <a:buFont typeface="Wingdings 2"/>
              <a:buNone/>
              <a:defRPr/>
            </a:pPr>
            <a:endParaRPr lang="en-US" sz="2800" b="1" dirty="0" smtClean="0">
              <a:solidFill>
                <a:schemeClr val="tx2"/>
              </a:solidFill>
            </a:endParaRPr>
          </a:p>
          <a:p>
            <a:pPr eaLnBrk="1" fontAlgn="auto" hangingPunct="1">
              <a:spcAft>
                <a:spcPts val="0"/>
              </a:spcAft>
              <a:buFont typeface="Wingdings" panose="05000000000000000000" pitchFamily="2" charset="2"/>
              <a:buChar char="v"/>
              <a:defRPr/>
            </a:pPr>
            <a:r>
              <a:rPr lang="en-US" sz="2800" b="1" dirty="0" smtClean="0">
                <a:solidFill>
                  <a:schemeClr val="tx2"/>
                </a:solidFill>
              </a:rPr>
              <a:t>Section III</a:t>
            </a:r>
            <a:r>
              <a:rPr lang="en-US" sz="2800" dirty="0" smtClean="0">
                <a:solidFill>
                  <a:schemeClr val="tx2"/>
                </a:solidFill>
              </a:rPr>
              <a:t> –  “Please evaluate the strengths and weaknesses of the proposal with respect to any additional solicitation-specific review criteria, if applicable." (Not applicable to AISL)</a:t>
            </a:r>
          </a:p>
          <a:p>
            <a:pPr eaLnBrk="1" fontAlgn="auto" hangingPunct="1">
              <a:spcAft>
                <a:spcPts val="0"/>
              </a:spcAft>
              <a:buFont typeface="Wingdings" panose="05000000000000000000" pitchFamily="2" charset="2"/>
              <a:buChar char="v"/>
              <a:defRPr/>
            </a:pPr>
            <a:r>
              <a:rPr lang="en-US" sz="2800" b="1" dirty="0" smtClean="0">
                <a:solidFill>
                  <a:schemeClr val="tx2"/>
                </a:solidFill>
              </a:rPr>
              <a:t>Section IV – </a:t>
            </a:r>
            <a:r>
              <a:rPr lang="en-US" sz="2800" dirty="0" smtClean="0">
                <a:solidFill>
                  <a:schemeClr val="tx2"/>
                </a:solidFill>
              </a:rPr>
              <a:t>(summary statement) – Summarize for review; Do not introduce new material.</a:t>
            </a:r>
            <a:endParaRPr lang="en-US" sz="2800" b="1" dirty="0" smtClean="0">
              <a:solidFill>
                <a:schemeClr val="tx2"/>
              </a:solidFill>
            </a:endParaRPr>
          </a:p>
        </p:txBody>
      </p:sp>
      <p:sp>
        <p:nvSpPr>
          <p:cNvPr id="3994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F0C28D0-5A0C-435B-B358-A949DCA23431}" type="slidenum">
              <a:rPr lang="en-US" altLang="en-US" sz="1100" smtClean="0">
                <a:solidFill>
                  <a:schemeClr val="tx2"/>
                </a:solidFill>
              </a:rPr>
              <a:pPr eaLnBrk="1" hangingPunct="1"/>
              <a:t>42</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83"/>
    </mc:Choice>
    <mc:Fallback>
      <p:transition spd="slow" advTm="2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457200" y="152400"/>
            <a:ext cx="7391400" cy="1066800"/>
          </a:xfrm>
        </p:spPr>
        <p:txBody>
          <a:bodyPr>
            <a:noAutofit/>
          </a:bodyPr>
          <a:lstStyle/>
          <a:p>
            <a:pPr eaLnBrk="1" fontAlgn="auto" hangingPunct="1">
              <a:spcAft>
                <a:spcPts val="0"/>
              </a:spcAft>
              <a:defRPr/>
            </a:pPr>
            <a:r>
              <a:rPr lang="en-US" sz="3200" b="0" dirty="0" smtClean="0">
                <a:solidFill>
                  <a:schemeClr val="tx2"/>
                </a:solidFill>
                <a:latin typeface="Arial" panose="020B0604020202020204" pitchFamily="34" charset="0"/>
                <a:cs typeface="Arial" panose="020B0604020202020204" pitchFamily="34" charset="0"/>
              </a:rPr>
              <a:t>Aisl: Proposed Template</a:t>
            </a:r>
            <a:r>
              <a:rPr lang="en-US" sz="3200" dirty="0" smtClean="0">
                <a:solidFill>
                  <a:schemeClr val="tx2"/>
                </a:solidFill>
              </a:rPr>
              <a:t/>
            </a:r>
            <a:br>
              <a:rPr lang="en-US" sz="3200" dirty="0" smtClean="0">
                <a:solidFill>
                  <a:schemeClr val="tx2"/>
                </a:solidFill>
              </a:rPr>
            </a:br>
            <a:r>
              <a:rPr lang="en-US" sz="3200" dirty="0" smtClean="0">
                <a:solidFill>
                  <a:schemeClr val="tx2"/>
                </a:solidFill>
              </a:rPr>
              <a:t>Section 1: Intellectual Merit</a:t>
            </a:r>
            <a:endParaRPr lang="en-US" sz="3200" dirty="0">
              <a:solidFill>
                <a:schemeClr val="tx2"/>
              </a:solidFill>
            </a:endParaRPr>
          </a:p>
        </p:txBody>
      </p:sp>
      <p:sp>
        <p:nvSpPr>
          <p:cNvPr id="23555" name="Rectangle 3"/>
          <p:cNvSpPr>
            <a:spLocks noGrp="1" noChangeArrowheads="1"/>
          </p:cNvSpPr>
          <p:nvPr>
            <p:ph idx="1"/>
          </p:nvPr>
        </p:nvSpPr>
        <p:spPr>
          <a:xfrm>
            <a:off x="533400" y="1371600"/>
            <a:ext cx="7239000" cy="5486400"/>
          </a:xfrm>
        </p:spPr>
        <p:txBody>
          <a:bodyPr>
            <a:noAutofit/>
          </a:bodyPr>
          <a:lstStyle/>
          <a:p>
            <a:pPr marL="0" indent="0">
              <a:buNone/>
            </a:pPr>
            <a:endParaRPr lang="en-US" sz="1200" dirty="0">
              <a:solidFill>
                <a:schemeClr val="tx2"/>
              </a:solidFill>
            </a:endParaRPr>
          </a:p>
          <a:p>
            <a:pPr marL="0" indent="0">
              <a:buNone/>
            </a:pPr>
            <a:r>
              <a:rPr lang="en-US" sz="1200" b="1" u="sng" dirty="0" smtClean="0">
                <a:solidFill>
                  <a:schemeClr val="tx2"/>
                </a:solidFill>
              </a:rPr>
              <a:t>Project </a:t>
            </a:r>
            <a:r>
              <a:rPr lang="en-US" sz="1200" b="1" u="sng" dirty="0">
                <a:solidFill>
                  <a:schemeClr val="tx2"/>
                </a:solidFill>
              </a:rPr>
              <a:t>Rationale</a:t>
            </a:r>
            <a:endParaRPr lang="en-US" sz="1200" dirty="0">
              <a:solidFill>
                <a:schemeClr val="tx2"/>
              </a:solidFill>
            </a:endParaRPr>
          </a:p>
          <a:p>
            <a:pPr marL="0" indent="0">
              <a:buNone/>
            </a:pPr>
            <a:r>
              <a:rPr lang="en-US" sz="1200" dirty="0">
                <a:solidFill>
                  <a:schemeClr val="tx2"/>
                </a:solidFill>
              </a:rPr>
              <a:t>What is the potential for the proposed activity to advance knowledge and understanding within its own field or across different fields? To what extent does the proposed activity suggest and explore creative, original, or potentially transformative concepts that advance the field? </a:t>
            </a:r>
          </a:p>
          <a:p>
            <a:pPr marL="0" indent="0">
              <a:buNone/>
            </a:pPr>
            <a:endParaRPr lang="en-US" sz="1200" dirty="0">
              <a:solidFill>
                <a:schemeClr val="tx2"/>
              </a:solidFill>
            </a:endParaRPr>
          </a:p>
          <a:p>
            <a:pPr marL="0" indent="0">
              <a:buNone/>
            </a:pPr>
            <a:r>
              <a:rPr lang="en-US" sz="1200" b="1" u="sng" dirty="0" smtClean="0">
                <a:solidFill>
                  <a:schemeClr val="tx2"/>
                </a:solidFill>
              </a:rPr>
              <a:t>Project </a:t>
            </a:r>
            <a:r>
              <a:rPr lang="en-US" sz="1200" b="1" u="sng" dirty="0">
                <a:solidFill>
                  <a:schemeClr val="tx2"/>
                </a:solidFill>
              </a:rPr>
              <a:t>Design</a:t>
            </a:r>
            <a:r>
              <a:rPr lang="en-US" sz="1200" dirty="0">
                <a:solidFill>
                  <a:schemeClr val="tx2"/>
                </a:solidFill>
              </a:rPr>
              <a:t> </a:t>
            </a:r>
          </a:p>
          <a:p>
            <a:pPr marL="0" indent="0">
              <a:buNone/>
            </a:pPr>
            <a:r>
              <a:rPr lang="en-US" sz="1200" dirty="0">
                <a:solidFill>
                  <a:schemeClr val="tx2"/>
                </a:solidFill>
              </a:rPr>
              <a:t>How well conceived and organized is the proposed activity, in terms of the project design, methods, and any anticipated deliverables? Does the proposal meet the requirements specific to its project type? Are there adequate resources available to the PI (either at the home institution or through collaborations) to carry out the proposed activities?</a:t>
            </a:r>
          </a:p>
          <a:p>
            <a:pPr marL="0" indent="0">
              <a:buNone/>
            </a:pPr>
            <a:r>
              <a:rPr lang="en-US" sz="1200" b="1" dirty="0">
                <a:solidFill>
                  <a:schemeClr val="tx2"/>
                </a:solidFill>
              </a:rPr>
              <a:t> </a:t>
            </a:r>
            <a:endParaRPr lang="en-US" sz="1200" dirty="0">
              <a:solidFill>
                <a:schemeClr val="tx2"/>
              </a:solidFill>
            </a:endParaRPr>
          </a:p>
          <a:p>
            <a:pPr marL="0" indent="0">
              <a:buNone/>
            </a:pPr>
            <a:r>
              <a:rPr lang="en-US" sz="1200" b="1" u="sng" dirty="0" smtClean="0">
                <a:solidFill>
                  <a:schemeClr val="tx2"/>
                </a:solidFill>
              </a:rPr>
              <a:t>Evaluation </a:t>
            </a:r>
            <a:r>
              <a:rPr lang="en-US" sz="1200" b="1" u="sng" dirty="0">
                <a:solidFill>
                  <a:schemeClr val="tx2"/>
                </a:solidFill>
              </a:rPr>
              <a:t>and External Review</a:t>
            </a:r>
            <a:endParaRPr lang="en-US" sz="1200" dirty="0">
              <a:solidFill>
                <a:schemeClr val="tx2"/>
              </a:solidFill>
            </a:endParaRPr>
          </a:p>
          <a:p>
            <a:pPr marL="0" indent="0">
              <a:buNone/>
            </a:pPr>
            <a:r>
              <a:rPr lang="en-US" sz="1200" dirty="0">
                <a:solidFill>
                  <a:schemeClr val="tx2"/>
                </a:solidFill>
              </a:rPr>
              <a:t>Degree to which there is a mechanism for obtaining rigorous input throughout the life of the project to inform the research and development components of the project</a:t>
            </a:r>
            <a:r>
              <a:rPr lang="en-US" sz="1200" dirty="0" smtClean="0">
                <a:solidFill>
                  <a:schemeClr val="tx2"/>
                </a:solidFill>
              </a:rPr>
              <a:t>.</a:t>
            </a:r>
            <a:endParaRPr lang="en-US" sz="1200" dirty="0">
              <a:solidFill>
                <a:schemeClr val="tx2"/>
              </a:solidFill>
            </a:endParaRPr>
          </a:p>
          <a:p>
            <a:pPr marL="0" indent="0">
              <a:buNone/>
            </a:pPr>
            <a:endParaRPr lang="en-US" sz="1200" dirty="0">
              <a:solidFill>
                <a:schemeClr val="tx2"/>
              </a:solidFill>
            </a:endParaRPr>
          </a:p>
          <a:p>
            <a:pPr marL="0" indent="0">
              <a:buNone/>
            </a:pPr>
            <a:r>
              <a:rPr lang="en-US" sz="1200" b="1" u="sng" dirty="0" smtClean="0">
                <a:solidFill>
                  <a:schemeClr val="tx2"/>
                </a:solidFill>
              </a:rPr>
              <a:t>Project </a:t>
            </a:r>
            <a:r>
              <a:rPr lang="en-US" sz="1200" b="1" u="sng" dirty="0">
                <a:solidFill>
                  <a:schemeClr val="tx2"/>
                </a:solidFill>
              </a:rPr>
              <a:t>Management</a:t>
            </a:r>
            <a:r>
              <a:rPr lang="en-US" sz="1200" dirty="0">
                <a:solidFill>
                  <a:schemeClr val="tx2"/>
                </a:solidFill>
              </a:rPr>
              <a:t> </a:t>
            </a:r>
          </a:p>
          <a:p>
            <a:pPr marL="0" indent="0">
              <a:buNone/>
            </a:pPr>
            <a:r>
              <a:rPr lang="en-US" sz="1200" dirty="0">
                <a:solidFill>
                  <a:schemeClr val="tx2"/>
                </a:solidFill>
              </a:rPr>
              <a:t>How well qualified is the proposer (individual or team) to conduct the project? What is the quality of the collaborative processes described?</a:t>
            </a:r>
          </a:p>
          <a:p>
            <a:pPr marL="0" indent="0">
              <a:buNone/>
            </a:pPr>
            <a:endParaRPr lang="en-US" sz="1200" dirty="0">
              <a:solidFill>
                <a:schemeClr val="tx2"/>
              </a:solidFill>
            </a:endParaRPr>
          </a:p>
          <a:p>
            <a:pPr marL="0" indent="0">
              <a:buNone/>
            </a:pPr>
            <a:r>
              <a:rPr lang="en-US" sz="1200" b="1" u="sng" dirty="0">
                <a:solidFill>
                  <a:schemeClr val="tx2"/>
                </a:solidFill>
              </a:rPr>
              <a:t>Prior NSF work</a:t>
            </a:r>
            <a:r>
              <a:rPr lang="en-US" sz="1200" dirty="0">
                <a:solidFill>
                  <a:schemeClr val="tx2"/>
                </a:solidFill>
              </a:rPr>
              <a:t> (nature and quality, if applicable)</a:t>
            </a:r>
          </a:p>
          <a:p>
            <a:pPr marL="0" indent="0">
              <a:buNone/>
            </a:pPr>
            <a:r>
              <a:rPr lang="en-US" sz="1200" dirty="0">
                <a:solidFill>
                  <a:schemeClr val="tx2"/>
                </a:solidFill>
              </a:rPr>
              <a:t>Comment on the quality of any relevant prior NSF-funded work by the PI or Co-PI’s within the past 5 years.  </a:t>
            </a:r>
          </a:p>
        </p:txBody>
      </p:sp>
      <p:sp>
        <p:nvSpPr>
          <p:cNvPr id="409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C8E1BB8-9A83-45B2-81AE-A6573FA88019}" type="slidenum">
              <a:rPr lang="en-US" altLang="en-US" sz="1100" smtClean="0">
                <a:solidFill>
                  <a:schemeClr val="tx2"/>
                </a:solidFill>
              </a:rPr>
              <a:pPr eaLnBrk="1" hangingPunct="1"/>
              <a:t>43</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906"/>
    </mc:Choice>
    <mc:Fallback>
      <p:transition spd="slow" advTm="4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457200" y="838200"/>
            <a:ext cx="7391400" cy="838200"/>
          </a:xfrm>
        </p:spPr>
        <p:txBody>
          <a:bodyPr>
            <a:normAutofit fontScale="90000"/>
          </a:bodyPr>
          <a:lstStyle/>
          <a:p>
            <a:pPr eaLnBrk="1" fontAlgn="auto" hangingPunct="1">
              <a:spcAft>
                <a:spcPts val="0"/>
              </a:spcAft>
              <a:defRPr/>
            </a:pPr>
            <a:r>
              <a:rPr lang="en-US" sz="3600" b="0" dirty="0">
                <a:solidFill>
                  <a:schemeClr val="tx2">
                    <a:satMod val="130000"/>
                  </a:schemeClr>
                </a:solidFill>
                <a:latin typeface="Arial" panose="020B0604020202020204" pitchFamily="34" charset="0"/>
                <a:cs typeface="Arial" panose="020B0604020202020204" pitchFamily="34" charset="0"/>
              </a:rPr>
              <a:t>Aisl: Proposed Template </a:t>
            </a:r>
            <a:r>
              <a:rPr lang="en-US" sz="3600" b="0" dirty="0" smtClean="0">
                <a:solidFill>
                  <a:schemeClr val="tx2">
                    <a:satMod val="130000"/>
                  </a:schemeClr>
                </a:solidFill>
                <a:latin typeface="Arial" panose="020B0604020202020204" pitchFamily="34" charset="0"/>
                <a:cs typeface="Arial" panose="020B0604020202020204" pitchFamily="34" charset="0"/>
              </a:rPr>
              <a:t/>
            </a:r>
            <a:br>
              <a:rPr lang="en-US" sz="3600" b="0" dirty="0" smtClean="0">
                <a:solidFill>
                  <a:schemeClr val="tx2">
                    <a:satMod val="130000"/>
                  </a:schemeClr>
                </a:solidFill>
                <a:latin typeface="Arial" panose="020B0604020202020204" pitchFamily="34" charset="0"/>
                <a:cs typeface="Arial" panose="020B0604020202020204" pitchFamily="34" charset="0"/>
              </a:rPr>
            </a:br>
            <a:r>
              <a:rPr lang="en-US" sz="3600" dirty="0" smtClean="0">
                <a:solidFill>
                  <a:schemeClr val="tx2"/>
                </a:solidFill>
              </a:rPr>
              <a:t>Section </a:t>
            </a:r>
            <a:r>
              <a:rPr lang="en-US" sz="3600" dirty="0">
                <a:solidFill>
                  <a:schemeClr val="tx2"/>
                </a:solidFill>
              </a:rPr>
              <a:t>II: Broader Impacts</a:t>
            </a:r>
            <a:r>
              <a:rPr lang="en-US" sz="4000" dirty="0">
                <a:solidFill>
                  <a:schemeClr val="tx2"/>
                </a:solidFill>
              </a:rPr>
              <a:t/>
            </a:r>
            <a:br>
              <a:rPr lang="en-US" sz="4000" dirty="0">
                <a:solidFill>
                  <a:schemeClr val="tx2"/>
                </a:solidFill>
              </a:rPr>
            </a:br>
            <a:endParaRPr lang="en-US" dirty="0">
              <a:solidFill>
                <a:schemeClr val="tx2">
                  <a:satMod val="130000"/>
                </a:schemeClr>
              </a:solidFill>
            </a:endParaRPr>
          </a:p>
        </p:txBody>
      </p:sp>
      <p:sp>
        <p:nvSpPr>
          <p:cNvPr id="23555" name="Rectangle 3"/>
          <p:cNvSpPr>
            <a:spLocks noGrp="1" noChangeArrowheads="1"/>
          </p:cNvSpPr>
          <p:nvPr>
            <p:ph idx="1"/>
          </p:nvPr>
        </p:nvSpPr>
        <p:spPr>
          <a:xfrm>
            <a:off x="533400" y="1447800"/>
            <a:ext cx="7239000" cy="5029200"/>
          </a:xfrm>
        </p:spPr>
        <p:txBody>
          <a:bodyPr>
            <a:normAutofit fontScale="47500" lnSpcReduction="20000"/>
          </a:bodyPr>
          <a:lstStyle/>
          <a:p>
            <a:pPr marL="521208" lvl="1" eaLnBrk="1" fontAlgn="auto" hangingPunct="1">
              <a:spcAft>
                <a:spcPts val="0"/>
              </a:spcAft>
              <a:buClr>
                <a:schemeClr val="accent4"/>
              </a:buClr>
              <a:buSzPct val="150000"/>
              <a:buFont typeface="Arial" charset="0"/>
              <a:buChar char="•"/>
              <a:defRPr/>
            </a:pPr>
            <a:endParaRPr lang="en-US" sz="2500" dirty="0" smtClean="0">
              <a:solidFill>
                <a:schemeClr val="tx2"/>
              </a:solidFill>
            </a:endParaRPr>
          </a:p>
          <a:p>
            <a:pPr marL="0" indent="0">
              <a:buNone/>
            </a:pPr>
            <a:r>
              <a:rPr lang="en-US" sz="2500" b="1" u="sng" dirty="0">
                <a:solidFill>
                  <a:schemeClr val="tx2"/>
                </a:solidFill>
              </a:rPr>
              <a:t>Significance</a:t>
            </a:r>
            <a:endParaRPr lang="en-US" sz="2500" dirty="0">
              <a:solidFill>
                <a:schemeClr val="tx2"/>
              </a:solidFill>
            </a:endParaRPr>
          </a:p>
          <a:p>
            <a:pPr marL="0" indent="0">
              <a:buNone/>
            </a:pPr>
            <a:r>
              <a:rPr lang="en-US" sz="2500" dirty="0">
                <a:solidFill>
                  <a:schemeClr val="tx2"/>
                </a:solidFill>
              </a:rPr>
              <a:t>What is the potential for the proposed activity to benefit society or advance desired societal outcomes?</a:t>
            </a:r>
          </a:p>
          <a:p>
            <a:pPr marL="0" indent="0">
              <a:buNone/>
            </a:pPr>
            <a:r>
              <a:rPr lang="en-US" sz="2500" dirty="0">
                <a:solidFill>
                  <a:schemeClr val="tx2"/>
                </a:solidFill>
              </a:rPr>
              <a:t> </a:t>
            </a:r>
          </a:p>
          <a:p>
            <a:pPr marL="0" indent="0">
              <a:buNone/>
            </a:pPr>
            <a:r>
              <a:rPr lang="en-US" sz="2500" b="1" u="sng" dirty="0">
                <a:solidFill>
                  <a:schemeClr val="tx2"/>
                </a:solidFill>
              </a:rPr>
              <a:t>Dissemination Plan</a:t>
            </a:r>
            <a:r>
              <a:rPr lang="en-US" sz="2500" b="1" dirty="0">
                <a:solidFill>
                  <a:schemeClr val="tx2"/>
                </a:solidFill>
              </a:rPr>
              <a:t> </a:t>
            </a:r>
            <a:r>
              <a:rPr lang="en-US" sz="2500" dirty="0">
                <a:solidFill>
                  <a:schemeClr val="tx2"/>
                </a:solidFill>
              </a:rPr>
              <a:t>(breadth, plausibility, specificity)</a:t>
            </a:r>
          </a:p>
          <a:p>
            <a:pPr marL="0" indent="0">
              <a:buNone/>
            </a:pPr>
            <a:r>
              <a:rPr lang="en-US" sz="2500" dirty="0">
                <a:solidFill>
                  <a:schemeClr val="tx2"/>
                </a:solidFill>
              </a:rPr>
              <a:t>Is the plan for carrying out the proposed activities well-reasoned, well-organized, and based on a sound rationale? Does the plan incorporate a mechanism to assess success?</a:t>
            </a:r>
          </a:p>
          <a:p>
            <a:pPr marL="0" indent="0">
              <a:buNone/>
            </a:pPr>
            <a:r>
              <a:rPr lang="en-US" sz="2500" dirty="0">
                <a:solidFill>
                  <a:schemeClr val="tx2"/>
                </a:solidFill>
              </a:rPr>
              <a:t> </a:t>
            </a:r>
          </a:p>
          <a:p>
            <a:pPr marL="0" indent="0">
              <a:buNone/>
            </a:pPr>
            <a:r>
              <a:rPr lang="en-US" sz="2500" b="1" u="sng" dirty="0">
                <a:solidFill>
                  <a:schemeClr val="tx2"/>
                </a:solidFill>
              </a:rPr>
              <a:t>Participation</a:t>
            </a:r>
            <a:r>
              <a:rPr lang="en-US" sz="2500" dirty="0">
                <a:solidFill>
                  <a:schemeClr val="tx2"/>
                </a:solidFill>
              </a:rPr>
              <a:t> (of underrepresented groups)</a:t>
            </a:r>
          </a:p>
          <a:p>
            <a:pPr marL="0" indent="0">
              <a:buNone/>
            </a:pPr>
            <a:r>
              <a:rPr lang="en-US" sz="2500" dirty="0">
                <a:solidFill>
                  <a:schemeClr val="tx2"/>
                </a:solidFill>
              </a:rPr>
              <a:t>How well does the proposed activity broaden the participation of underrepresented groups (e.g., gender, ethnicity, disability, geographic, etc.)?</a:t>
            </a:r>
          </a:p>
          <a:p>
            <a:pPr marL="0" indent="0">
              <a:buNone/>
            </a:pPr>
            <a:r>
              <a:rPr lang="en-US" sz="2500" dirty="0">
                <a:solidFill>
                  <a:schemeClr val="tx2"/>
                </a:solidFill>
              </a:rPr>
              <a:t> </a:t>
            </a:r>
          </a:p>
          <a:p>
            <a:pPr marL="0" indent="0">
              <a:buNone/>
            </a:pPr>
            <a:r>
              <a:rPr lang="en-US" sz="2500" b="1" u="sng" dirty="0">
                <a:solidFill>
                  <a:schemeClr val="tx2"/>
                </a:solidFill>
              </a:rPr>
              <a:t>Project Management</a:t>
            </a:r>
            <a:endParaRPr lang="en-US" sz="2500" dirty="0">
              <a:solidFill>
                <a:schemeClr val="tx2"/>
              </a:solidFill>
            </a:endParaRPr>
          </a:p>
          <a:p>
            <a:pPr marL="0" indent="0">
              <a:buNone/>
            </a:pPr>
            <a:r>
              <a:rPr lang="en-US" sz="2500" dirty="0">
                <a:solidFill>
                  <a:schemeClr val="tx2"/>
                </a:solidFill>
              </a:rPr>
              <a:t>How well does the project and the team leverage local and national resources, cultural groups, and carefully chosen partners and advisory personnel to achieve more significant outcomes than would otherwise be possible? To what extent will the proposed activity enhance the infrastructure for research, education, and partnerships?</a:t>
            </a:r>
          </a:p>
          <a:p>
            <a:endParaRPr lang="en-US" sz="2500" dirty="0">
              <a:solidFill>
                <a:schemeClr val="tx2"/>
              </a:solidFill>
            </a:endParaRPr>
          </a:p>
          <a:p>
            <a:pPr marL="0" indent="0">
              <a:buNone/>
            </a:pPr>
            <a:r>
              <a:rPr lang="en-US" sz="2500" b="1" u="sng" dirty="0">
                <a:solidFill>
                  <a:schemeClr val="tx2"/>
                </a:solidFill>
              </a:rPr>
              <a:t>Post-doctoral Mentoring Plan</a:t>
            </a:r>
            <a:r>
              <a:rPr lang="en-US" sz="2500" dirty="0">
                <a:solidFill>
                  <a:schemeClr val="tx2"/>
                </a:solidFill>
              </a:rPr>
              <a:t> (if applicable)</a:t>
            </a:r>
          </a:p>
          <a:p>
            <a:pPr marL="0" indent="0">
              <a:buNone/>
            </a:pPr>
            <a:r>
              <a:rPr lang="en-US" sz="2500" dirty="0">
                <a:solidFill>
                  <a:schemeClr val="tx2"/>
                </a:solidFill>
              </a:rPr>
              <a:t>Comment on the quality and appropriateness of the mentoring plan</a:t>
            </a:r>
          </a:p>
          <a:p>
            <a:endParaRPr lang="en-US" sz="2500" dirty="0">
              <a:solidFill>
                <a:schemeClr val="tx2"/>
              </a:solidFill>
            </a:endParaRPr>
          </a:p>
          <a:p>
            <a:pPr marL="0" indent="0">
              <a:buNone/>
            </a:pPr>
            <a:r>
              <a:rPr lang="en-US" sz="2500" b="1" u="sng" dirty="0">
                <a:solidFill>
                  <a:schemeClr val="tx2"/>
                </a:solidFill>
              </a:rPr>
              <a:t>Data Management Plan </a:t>
            </a:r>
            <a:r>
              <a:rPr lang="en-US" sz="2500" u="sng" dirty="0">
                <a:solidFill>
                  <a:schemeClr val="tx2"/>
                </a:solidFill>
              </a:rPr>
              <a:t>(all proposals)</a:t>
            </a:r>
            <a:endParaRPr lang="en-US" sz="2500" dirty="0">
              <a:solidFill>
                <a:schemeClr val="tx2"/>
              </a:solidFill>
            </a:endParaRPr>
          </a:p>
          <a:p>
            <a:pPr marL="0" indent="0">
              <a:buNone/>
            </a:pPr>
            <a:r>
              <a:rPr lang="en-US" sz="2500" dirty="0">
                <a:solidFill>
                  <a:schemeClr val="tx2"/>
                </a:solidFill>
              </a:rPr>
              <a:t>Data management and sharing of products of research</a:t>
            </a:r>
            <a:r>
              <a:rPr lang="en-US" sz="2500" strike="sngStrike" dirty="0">
                <a:solidFill>
                  <a:schemeClr val="tx2"/>
                </a:solidFill>
              </a:rPr>
              <a:t>.</a:t>
            </a:r>
            <a:endParaRPr lang="en-US" sz="2500" dirty="0">
              <a:solidFill>
                <a:schemeClr val="tx2"/>
              </a:solidFill>
            </a:endParaRPr>
          </a:p>
          <a:p>
            <a:pPr eaLnBrk="1" fontAlgn="auto" hangingPunct="1">
              <a:spcAft>
                <a:spcPts val="0"/>
              </a:spcAft>
              <a:buFont typeface="Wingdings" panose="05000000000000000000" pitchFamily="2" charset="2"/>
              <a:buChar char="v"/>
              <a:defRPr/>
            </a:pPr>
            <a:endParaRPr lang="en-US" sz="2200" dirty="0" smtClean="0">
              <a:solidFill>
                <a:schemeClr val="tx2"/>
              </a:solidFill>
            </a:endParaRPr>
          </a:p>
        </p:txBody>
      </p:sp>
      <p:sp>
        <p:nvSpPr>
          <p:cNvPr id="419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49735C74-BA32-48BB-8BBD-2B7BC4F24B99}" type="slidenum">
              <a:rPr lang="en-US" altLang="en-US" sz="1100" smtClean="0">
                <a:solidFill>
                  <a:schemeClr val="tx2"/>
                </a:solidFill>
              </a:rPr>
              <a:pPr eaLnBrk="1" hangingPunct="1"/>
              <a:t>44</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91"/>
    </mc:Choice>
    <mc:Fallback>
      <p:transition spd="slow" advTm="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Plan</a:t>
            </a:r>
            <a:endParaRPr lang="en-US" dirty="0"/>
          </a:p>
        </p:txBody>
      </p:sp>
      <p:sp>
        <p:nvSpPr>
          <p:cNvPr id="3" name="Content Placeholder 2"/>
          <p:cNvSpPr>
            <a:spLocks noGrp="1"/>
          </p:cNvSpPr>
          <p:nvPr>
            <p:ph idx="1"/>
          </p:nvPr>
        </p:nvSpPr>
        <p:spPr/>
        <p:txBody>
          <a:bodyPr/>
          <a:lstStyle/>
          <a:p>
            <a:r>
              <a:rPr lang="en-US" sz="2400" dirty="0" smtClean="0"/>
              <a:t>Address the strengths and weaknesses of the data management plan under intellectual merit and broader impacts, as appropriate</a:t>
            </a:r>
          </a:p>
          <a:p>
            <a:pPr lvl="1"/>
            <a:r>
              <a:rPr lang="en-US" sz="2000" dirty="0" smtClean="0"/>
              <a:t>Types of data, software, curriculum materials, and other materials to be produced</a:t>
            </a:r>
          </a:p>
          <a:p>
            <a:pPr lvl="1"/>
            <a:r>
              <a:rPr lang="en-US" sz="2000" dirty="0" smtClean="0"/>
              <a:t>Standards to be used for data and metadata format and content</a:t>
            </a:r>
          </a:p>
          <a:p>
            <a:pPr lvl="1"/>
            <a:r>
              <a:rPr lang="en-US" sz="2000" dirty="0" smtClean="0"/>
              <a:t>Policies for access and sharing including provisions for appropriate protection of privacy, confidentiality, security, intellectual property, etc.</a:t>
            </a:r>
          </a:p>
          <a:p>
            <a:pPr lvl="1"/>
            <a:r>
              <a:rPr lang="en-US" sz="2000" dirty="0" smtClean="0"/>
              <a:t>Policies and provisions for re-use, re-distribution, and the production of derivatives</a:t>
            </a:r>
          </a:p>
          <a:p>
            <a:pPr lvl="1"/>
            <a:r>
              <a:rPr lang="en-US" sz="2000" dirty="0" smtClean="0"/>
              <a:t>Plans for archiving data, samples, and other research products and for preservation of access to them</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2487523"/>
      </p:ext>
    </p:extLst>
  </p:cSld>
  <p:clrMapOvr>
    <a:masterClrMapping/>
  </p:clrMapOvr>
  <mc:AlternateContent xmlns:mc="http://schemas.openxmlformats.org/markup-compatibility/2006">
    <mc:Choice xmlns:p14="http://schemas.microsoft.com/office/powerpoint/2010/main" Requires="p14">
      <p:transition spd="slow" p14:dur="2000" advTm="14801"/>
    </mc:Choice>
    <mc:Fallback>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Postdoctoral Mentoring Plan</a:t>
            </a:r>
            <a:endParaRPr lang="en-US" dirty="0"/>
          </a:p>
        </p:txBody>
      </p:sp>
      <p:sp>
        <p:nvSpPr>
          <p:cNvPr id="3" name="Content Placeholder 2"/>
          <p:cNvSpPr>
            <a:spLocks noGrp="1"/>
          </p:cNvSpPr>
          <p:nvPr>
            <p:ph idx="1"/>
          </p:nvPr>
        </p:nvSpPr>
        <p:spPr/>
        <p:txBody>
          <a:bodyPr/>
          <a:lstStyle/>
          <a:p>
            <a:r>
              <a:rPr lang="en-US" sz="2400" dirty="0" smtClean="0"/>
              <a:t>Should be evaluated under broader impacts</a:t>
            </a:r>
          </a:p>
          <a:p>
            <a:r>
              <a:rPr lang="en-US" sz="2400" dirty="0" smtClean="0"/>
              <a:t>Should evaluate the plans for mentoring activities that will be provided to postdoctoral researchers, including but not limited to:</a:t>
            </a:r>
          </a:p>
          <a:p>
            <a:pPr lvl="1"/>
            <a:r>
              <a:rPr lang="en-US" sz="2000" dirty="0" smtClean="0"/>
              <a:t>Career counseling</a:t>
            </a:r>
          </a:p>
          <a:p>
            <a:pPr lvl="1"/>
            <a:r>
              <a:rPr lang="en-US" sz="2000" dirty="0" smtClean="0"/>
              <a:t>Training in preparation of grant proposals, publications, and presentations</a:t>
            </a:r>
          </a:p>
          <a:p>
            <a:pPr lvl="1"/>
            <a:r>
              <a:rPr lang="en-US" sz="2000" dirty="0" smtClean="0"/>
              <a:t>Guidance on ways to improve teaching and mentoring skills</a:t>
            </a:r>
          </a:p>
          <a:p>
            <a:pPr lvl="1"/>
            <a:r>
              <a:rPr lang="en-US" sz="2000" dirty="0" smtClean="0"/>
              <a:t>Guidance on how to effectively collaborate with researchers from diverse backgrounds and disciplinary areas</a:t>
            </a:r>
          </a:p>
          <a:p>
            <a:pPr lvl="1"/>
            <a:r>
              <a:rPr lang="en-US" sz="2000" dirty="0" smtClean="0"/>
              <a:t>Training in responsible professional practices</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2072854"/>
      </p:ext>
    </p:extLst>
  </p:cSld>
  <p:clrMapOvr>
    <a:masterClrMapping/>
  </p:clrMapOvr>
  <mc:AlternateContent xmlns:mc="http://schemas.openxmlformats.org/markup-compatibility/2006">
    <mc:Choice xmlns:p14="http://schemas.microsoft.com/office/powerpoint/2010/main" Requires="p14">
      <p:transition spd="slow" p14:dur="2000" advTm="14948"/>
    </mc:Choice>
    <mc:Fallback>
      <p:transition spd="slow" advTm="1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normAutofit fontScale="90000"/>
          </a:bodyPr>
          <a:lstStyle/>
          <a:p>
            <a:pPr algn="ctr" eaLnBrk="1" fontAlgn="auto" hangingPunct="1">
              <a:spcAft>
                <a:spcPts val="0"/>
              </a:spcAft>
              <a:defRPr/>
            </a:pPr>
            <a:r>
              <a:rPr lang="en-US" dirty="0" smtClean="0">
                <a:solidFill>
                  <a:schemeClr val="tx2">
                    <a:satMod val="130000"/>
                  </a:schemeClr>
                </a:solidFill>
              </a:rPr>
              <a:t>Comment on Project </a:t>
            </a:r>
            <a:r>
              <a:rPr lang="en-US" dirty="0">
                <a:solidFill>
                  <a:schemeClr val="tx2">
                    <a:satMod val="130000"/>
                  </a:schemeClr>
                </a:solidFill>
              </a:rPr>
              <a:t>Budget</a:t>
            </a:r>
          </a:p>
        </p:txBody>
      </p:sp>
      <p:sp>
        <p:nvSpPr>
          <p:cNvPr id="45059" name="Rectangle 3"/>
          <p:cNvSpPr>
            <a:spLocks noGrp="1" noChangeArrowheads="1"/>
          </p:cNvSpPr>
          <p:nvPr>
            <p:ph idx="1"/>
          </p:nvPr>
        </p:nvSpPr>
        <p:spPr>
          <a:xfrm>
            <a:off x="457200" y="1676400"/>
            <a:ext cx="7239000" cy="4454525"/>
          </a:xfrm>
        </p:spPr>
        <p:txBody>
          <a:bodyPr/>
          <a:lstStyle/>
          <a:p>
            <a:pPr eaLnBrk="1" hangingPunct="1">
              <a:buFont typeface="Wingdings" panose="05000000000000000000" pitchFamily="2" charset="2"/>
              <a:buChar char="v"/>
            </a:pPr>
            <a:r>
              <a:rPr lang="en-US" altLang="en-US" dirty="0" smtClean="0">
                <a:solidFill>
                  <a:schemeClr val="tx2"/>
                </a:solidFill>
              </a:rPr>
              <a:t>Is the size and distribution of the budget summary aligned with the proposed project activities?</a:t>
            </a:r>
          </a:p>
          <a:p>
            <a:pPr eaLnBrk="1" hangingPunct="1">
              <a:buFont typeface="Wingdings" panose="05000000000000000000" pitchFamily="2" charset="2"/>
              <a:buChar char="v"/>
            </a:pPr>
            <a:r>
              <a:rPr lang="en-US" altLang="en-US" dirty="0" smtClean="0">
                <a:solidFill>
                  <a:schemeClr val="tx2"/>
                </a:solidFill>
              </a:rPr>
              <a:t>General review only; detailed analysis not necessary</a:t>
            </a:r>
          </a:p>
        </p:txBody>
      </p:sp>
      <p:sp>
        <p:nvSpPr>
          <p:cNvPr id="450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0FC2A2C6-42E0-49AB-89D3-3CE626A42B7C}" type="slidenum">
              <a:rPr lang="en-US" altLang="en-US" sz="1100" smtClean="0">
                <a:solidFill>
                  <a:schemeClr val="tx2"/>
                </a:solidFill>
              </a:rPr>
              <a:pPr eaLnBrk="1" hangingPunct="1"/>
              <a:t>47</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1967208"/>
      </p:ext>
    </p:extLst>
  </p:cSld>
  <p:clrMapOvr>
    <a:masterClrMapping/>
  </p:clrMapOvr>
  <mc:AlternateContent xmlns:mc="http://schemas.openxmlformats.org/markup-compatibility/2006">
    <mc:Choice xmlns:p14="http://schemas.microsoft.com/office/powerpoint/2010/main" Requires="p14">
      <p:transition spd="slow" p14:dur="2000" advTm="34656"/>
    </mc:Choice>
    <mc:Fallback>
      <p:transition spd="slow" advTm="3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457200" y="152400"/>
            <a:ext cx="7391400" cy="1066800"/>
          </a:xfrm>
        </p:spPr>
        <p:txBody>
          <a:bodyPr>
            <a:noAutofit/>
          </a:bodyPr>
          <a:lstStyle/>
          <a:p>
            <a:pPr eaLnBrk="1" fontAlgn="auto" hangingPunct="1">
              <a:spcAft>
                <a:spcPts val="0"/>
              </a:spcAft>
              <a:defRPr/>
            </a:pPr>
            <a:r>
              <a:rPr lang="en-US" sz="3200" b="0" dirty="0" smtClean="0">
                <a:solidFill>
                  <a:schemeClr val="tx2"/>
                </a:solidFill>
                <a:latin typeface="Arial" panose="020B0604020202020204" pitchFamily="34" charset="0"/>
                <a:cs typeface="Arial" panose="020B0604020202020204" pitchFamily="34" charset="0"/>
              </a:rPr>
              <a:t>Aisl: Proposed Template</a:t>
            </a:r>
            <a:r>
              <a:rPr lang="en-US" sz="3200" dirty="0" smtClean="0">
                <a:solidFill>
                  <a:schemeClr val="tx2"/>
                </a:solidFill>
              </a:rPr>
              <a:t/>
            </a:r>
            <a:br>
              <a:rPr lang="en-US" sz="3200" dirty="0" smtClean="0">
                <a:solidFill>
                  <a:schemeClr val="tx2"/>
                </a:solidFill>
              </a:rPr>
            </a:br>
            <a:r>
              <a:rPr lang="en-US" sz="3200" dirty="0" smtClean="0">
                <a:solidFill>
                  <a:schemeClr val="tx2"/>
                </a:solidFill>
              </a:rPr>
              <a:t>Section III: Solicitation specific</a:t>
            </a:r>
            <a:endParaRPr lang="en-US" sz="3200" dirty="0">
              <a:solidFill>
                <a:schemeClr val="tx2"/>
              </a:solidFill>
            </a:endParaRPr>
          </a:p>
        </p:txBody>
      </p:sp>
      <p:sp>
        <p:nvSpPr>
          <p:cNvPr id="23555" name="Rectangle 3"/>
          <p:cNvSpPr>
            <a:spLocks noGrp="1" noChangeArrowheads="1"/>
          </p:cNvSpPr>
          <p:nvPr>
            <p:ph idx="1"/>
          </p:nvPr>
        </p:nvSpPr>
        <p:spPr>
          <a:xfrm>
            <a:off x="533400" y="1676400"/>
            <a:ext cx="7239000" cy="5181600"/>
          </a:xfrm>
        </p:spPr>
        <p:txBody>
          <a:bodyPr>
            <a:noAutofit/>
          </a:bodyPr>
          <a:lstStyle/>
          <a:p>
            <a:pPr marL="0" indent="0">
              <a:buNone/>
            </a:pPr>
            <a:r>
              <a:rPr lang="en-US" sz="2400" dirty="0"/>
              <a:t>Not applicable </a:t>
            </a:r>
            <a:r>
              <a:rPr lang="en-US" sz="2400" dirty="0" smtClean="0"/>
              <a:t>for this solicitation.  </a:t>
            </a:r>
            <a:r>
              <a:rPr lang="en-US" sz="2400" dirty="0"/>
              <a:t>Please enter “not applicable” in this box.</a:t>
            </a:r>
          </a:p>
        </p:txBody>
      </p:sp>
      <p:sp>
        <p:nvSpPr>
          <p:cNvPr id="409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C8E1BB8-9A83-45B2-81AE-A6573FA88019}" type="slidenum">
              <a:rPr lang="en-US" altLang="en-US" sz="1100" smtClean="0">
                <a:solidFill>
                  <a:schemeClr val="tx2"/>
                </a:solidFill>
              </a:rPr>
              <a:pPr eaLnBrk="1" hangingPunct="1"/>
              <a:t>48</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2020643"/>
      </p:ext>
    </p:extLst>
  </p:cSld>
  <p:clrMapOvr>
    <a:masterClrMapping/>
  </p:clrMapOvr>
  <mc:AlternateContent xmlns:mc="http://schemas.openxmlformats.org/markup-compatibility/2006">
    <mc:Choice xmlns:p14="http://schemas.microsoft.com/office/powerpoint/2010/main" Requires="p14">
      <p:transition spd="slow" p14:dur="2000" advTm="9970"/>
    </mc:Choice>
    <mc:Fallback>
      <p:transition spd="slow" advTm="9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457200" y="152400"/>
            <a:ext cx="7391400" cy="1066800"/>
          </a:xfrm>
        </p:spPr>
        <p:txBody>
          <a:bodyPr>
            <a:noAutofit/>
          </a:bodyPr>
          <a:lstStyle/>
          <a:p>
            <a:pPr eaLnBrk="1" fontAlgn="auto" hangingPunct="1">
              <a:spcAft>
                <a:spcPts val="0"/>
              </a:spcAft>
              <a:defRPr/>
            </a:pPr>
            <a:r>
              <a:rPr lang="en-US" sz="3200" b="0" dirty="0" smtClean="0">
                <a:solidFill>
                  <a:schemeClr val="tx2"/>
                </a:solidFill>
                <a:latin typeface="Arial" panose="020B0604020202020204" pitchFamily="34" charset="0"/>
                <a:cs typeface="Arial" panose="020B0604020202020204" pitchFamily="34" charset="0"/>
              </a:rPr>
              <a:t>Aisl: Proposed Template</a:t>
            </a:r>
            <a:r>
              <a:rPr lang="en-US" sz="3200" dirty="0" smtClean="0">
                <a:solidFill>
                  <a:schemeClr val="tx2"/>
                </a:solidFill>
              </a:rPr>
              <a:t/>
            </a:r>
            <a:br>
              <a:rPr lang="en-US" sz="3200" dirty="0" smtClean="0">
                <a:solidFill>
                  <a:schemeClr val="tx2"/>
                </a:solidFill>
              </a:rPr>
            </a:br>
            <a:r>
              <a:rPr lang="en-US" sz="3200" dirty="0" smtClean="0">
                <a:solidFill>
                  <a:schemeClr val="tx2"/>
                </a:solidFill>
              </a:rPr>
              <a:t>Section IV: Summary</a:t>
            </a:r>
            <a:endParaRPr lang="en-US" sz="3200" dirty="0">
              <a:solidFill>
                <a:schemeClr val="tx2"/>
              </a:solidFill>
            </a:endParaRPr>
          </a:p>
        </p:txBody>
      </p:sp>
      <p:sp>
        <p:nvSpPr>
          <p:cNvPr id="23555" name="Rectangle 3"/>
          <p:cNvSpPr>
            <a:spLocks noGrp="1" noChangeArrowheads="1"/>
          </p:cNvSpPr>
          <p:nvPr>
            <p:ph idx="1"/>
          </p:nvPr>
        </p:nvSpPr>
        <p:spPr>
          <a:xfrm>
            <a:off x="533400" y="1371600"/>
            <a:ext cx="7239000" cy="5486400"/>
          </a:xfrm>
        </p:spPr>
        <p:txBody>
          <a:bodyPr>
            <a:noAutofit/>
          </a:bodyPr>
          <a:lstStyle/>
          <a:p>
            <a:pPr marL="0" indent="0">
              <a:buNone/>
            </a:pPr>
            <a:endParaRPr lang="en-US" sz="1200" dirty="0">
              <a:solidFill>
                <a:schemeClr val="tx2"/>
              </a:solidFill>
            </a:endParaRPr>
          </a:p>
          <a:p>
            <a:pPr marL="0" indent="0">
              <a:buNone/>
            </a:pPr>
            <a:r>
              <a:rPr lang="en-US" sz="2400" b="1" u="sng" dirty="0" smtClean="0">
                <a:solidFill>
                  <a:schemeClr val="tx2"/>
                </a:solidFill>
              </a:rPr>
              <a:t>Summary Statement</a:t>
            </a:r>
          </a:p>
          <a:p>
            <a:pPr marL="0" indent="0">
              <a:buNone/>
            </a:pPr>
            <a:r>
              <a:rPr lang="en-US" sz="2400" i="1" dirty="0" smtClean="0">
                <a:solidFill>
                  <a:schemeClr val="tx2"/>
                </a:solidFill>
              </a:rPr>
              <a:t>Do not introduce new material. </a:t>
            </a:r>
          </a:p>
          <a:p>
            <a:pPr marL="0" indent="0">
              <a:buNone/>
            </a:pPr>
            <a:r>
              <a:rPr lang="en-US" sz="2400" dirty="0" smtClean="0"/>
              <a:t>Concisely summarize </a:t>
            </a:r>
            <a:r>
              <a:rPr lang="en-US" sz="2400" dirty="0"/>
              <a:t>the reasons for your ratings (Excellent, Very Good, good, Fair or Poor) based on the strengths and weaknesses you noted in the review.</a:t>
            </a:r>
          </a:p>
          <a:p>
            <a:pPr marL="0" indent="0">
              <a:buNone/>
            </a:pPr>
            <a:endParaRPr lang="en-US" sz="1200" dirty="0">
              <a:solidFill>
                <a:schemeClr val="tx2"/>
              </a:solidFill>
            </a:endParaRPr>
          </a:p>
        </p:txBody>
      </p:sp>
      <p:sp>
        <p:nvSpPr>
          <p:cNvPr id="409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C8E1BB8-9A83-45B2-81AE-A6573FA88019}" type="slidenum">
              <a:rPr lang="en-US" altLang="en-US" sz="1100" smtClean="0">
                <a:solidFill>
                  <a:schemeClr val="tx2"/>
                </a:solidFill>
              </a:rPr>
              <a:pPr eaLnBrk="1" hangingPunct="1"/>
              <a:t>49</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2020643"/>
      </p:ext>
    </p:extLst>
  </p:cSld>
  <p:clrMapOvr>
    <a:masterClrMapping/>
  </p:clrMapOvr>
  <mc:AlternateContent xmlns:mc="http://schemas.openxmlformats.org/markup-compatibility/2006">
    <mc:Choice xmlns:p14="http://schemas.microsoft.com/office/powerpoint/2010/main" Requires="p14">
      <p:transition spd="slow" p14:dur="2000" advTm="17810"/>
    </mc:Choice>
    <mc:Fallback>
      <p:transition spd="slow" advTm="17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1000" y="1219200"/>
            <a:ext cx="7772400" cy="5638800"/>
          </a:xfrm>
        </p:spPr>
        <p:txBody>
          <a:bodyPr>
            <a:normAutofit/>
          </a:bodyPr>
          <a:lstStyle/>
          <a:p>
            <a:pPr marL="182880" indent="-182880">
              <a:spcBef>
                <a:spcPts val="0"/>
              </a:spcBef>
              <a:buClr>
                <a:schemeClr val="tx2"/>
              </a:buClr>
              <a:buFont typeface="Wingdings" panose="05000000000000000000" pitchFamily="2" charset="2"/>
              <a:buChar char="v"/>
            </a:pPr>
            <a:r>
              <a:rPr lang="en-US" b="1" dirty="0" smtClean="0">
                <a:solidFill>
                  <a:schemeClr val="tx2"/>
                </a:solidFill>
              </a:rPr>
              <a:t>Advancing </a:t>
            </a:r>
            <a:r>
              <a:rPr lang="en-US" dirty="0" smtClean="0">
                <a:solidFill>
                  <a:schemeClr val="tx2"/>
                </a:solidFill>
              </a:rPr>
              <a:t>– Innovative projects that advance the field through building knowledge via innovative approaches and research.</a:t>
            </a:r>
          </a:p>
          <a:p>
            <a:pPr marL="182880" indent="-182880">
              <a:spcBef>
                <a:spcPts val="0"/>
              </a:spcBef>
              <a:buClr>
                <a:schemeClr val="tx2"/>
              </a:buClr>
              <a:buFont typeface="Wingdings" panose="05000000000000000000" pitchFamily="2" charset="2"/>
              <a:buChar char="v"/>
            </a:pPr>
            <a:endParaRPr lang="en-US" dirty="0" smtClean="0">
              <a:solidFill>
                <a:schemeClr val="tx2"/>
              </a:solidFill>
            </a:endParaRPr>
          </a:p>
          <a:p>
            <a:pPr marL="182880" indent="-182880">
              <a:spcBef>
                <a:spcPts val="0"/>
              </a:spcBef>
              <a:buClr>
                <a:schemeClr val="tx2"/>
              </a:buClr>
              <a:buFont typeface="Wingdings" panose="05000000000000000000" pitchFamily="2" charset="2"/>
              <a:buChar char="v"/>
            </a:pPr>
            <a:r>
              <a:rPr lang="en-US" b="1" dirty="0" smtClean="0">
                <a:solidFill>
                  <a:schemeClr val="tx2"/>
                </a:solidFill>
              </a:rPr>
              <a:t>Informal</a:t>
            </a:r>
            <a:r>
              <a:rPr lang="en-US" dirty="0" smtClean="0">
                <a:solidFill>
                  <a:schemeClr val="tx2"/>
                </a:solidFill>
              </a:rPr>
              <a:t> – Out-of-School learning that makes learning lifelong, life wide, &amp; life deep. </a:t>
            </a:r>
          </a:p>
          <a:p>
            <a:pPr marL="182880" indent="-182880">
              <a:spcBef>
                <a:spcPts val="0"/>
              </a:spcBef>
              <a:buClr>
                <a:schemeClr val="tx2"/>
              </a:buClr>
              <a:buFont typeface="Wingdings" panose="05000000000000000000" pitchFamily="2" charset="2"/>
              <a:buChar char="v"/>
            </a:pPr>
            <a:endParaRPr lang="en-US" sz="800" dirty="0" smtClean="0">
              <a:solidFill>
                <a:schemeClr val="tx2"/>
              </a:solidFill>
            </a:endParaRPr>
          </a:p>
          <a:p>
            <a:pPr marL="182880" indent="-182880">
              <a:spcBef>
                <a:spcPts val="0"/>
              </a:spcBef>
              <a:buClr>
                <a:schemeClr val="tx2"/>
              </a:buClr>
              <a:buFont typeface="Wingdings" panose="05000000000000000000" pitchFamily="2" charset="2"/>
              <a:buChar char="v"/>
            </a:pPr>
            <a:r>
              <a:rPr lang="en-US" b="1" dirty="0" smtClean="0">
                <a:solidFill>
                  <a:schemeClr val="tx2"/>
                </a:solidFill>
              </a:rPr>
              <a:t>STEM</a:t>
            </a:r>
            <a:r>
              <a:rPr lang="en-US" dirty="0" smtClean="0">
                <a:solidFill>
                  <a:schemeClr val="tx2"/>
                </a:solidFill>
              </a:rPr>
              <a:t> – Not just focused on science, but all of NSF-funded STEM.</a:t>
            </a:r>
          </a:p>
          <a:p>
            <a:pPr marL="182880" indent="-182880">
              <a:spcBef>
                <a:spcPts val="0"/>
              </a:spcBef>
              <a:buClr>
                <a:schemeClr val="tx2"/>
              </a:buClr>
              <a:buFont typeface="Wingdings" panose="05000000000000000000" pitchFamily="2" charset="2"/>
              <a:buChar char="v"/>
            </a:pPr>
            <a:endParaRPr lang="en-US" sz="800" dirty="0" smtClean="0">
              <a:solidFill>
                <a:schemeClr val="tx2"/>
              </a:solidFill>
            </a:endParaRPr>
          </a:p>
          <a:p>
            <a:pPr marL="182880" indent="-182880">
              <a:spcBef>
                <a:spcPts val="0"/>
              </a:spcBef>
              <a:buClr>
                <a:schemeClr val="tx2"/>
              </a:buClr>
              <a:buFont typeface="Wingdings" panose="05000000000000000000" pitchFamily="2" charset="2"/>
              <a:buChar char="v"/>
            </a:pPr>
            <a:r>
              <a:rPr lang="en-US" b="1" dirty="0" smtClean="0">
                <a:solidFill>
                  <a:schemeClr val="tx2"/>
                </a:solidFill>
              </a:rPr>
              <a:t>Learning</a:t>
            </a:r>
            <a:r>
              <a:rPr lang="en-US" dirty="0" smtClean="0">
                <a:solidFill>
                  <a:schemeClr val="tx2"/>
                </a:solidFill>
              </a:rPr>
              <a:t> – Learning outcomes include: interest</a:t>
            </a:r>
            <a:r>
              <a:rPr lang="en-US" dirty="0">
                <a:solidFill>
                  <a:schemeClr val="tx2"/>
                </a:solidFill>
              </a:rPr>
              <a:t>, engagement, motivation, behavior, identity, persistence, understanding, awareness, knowledge, and use of STEM content and practices, and 21st century skills.</a:t>
            </a:r>
            <a:endParaRPr lang="en-US" dirty="0" smtClean="0">
              <a:solidFill>
                <a:schemeClr val="tx2"/>
              </a:solidFill>
            </a:endParaRPr>
          </a:p>
          <a:p>
            <a:endParaRPr lang="en-US" sz="1800" dirty="0" smtClean="0"/>
          </a:p>
          <a:p>
            <a:endParaRPr lang="en-US" sz="1800" dirty="0" smtClean="0"/>
          </a:p>
          <a:p>
            <a:endParaRPr lang="en-US" sz="1800" dirty="0" smtClean="0"/>
          </a:p>
          <a:p>
            <a:pPr>
              <a:buNone/>
            </a:pPr>
            <a:endParaRPr lang="en-US" sz="1800" dirty="0" smtClean="0"/>
          </a:p>
          <a:p>
            <a:pPr>
              <a:buNone/>
            </a:pPr>
            <a:endParaRPr lang="en-US" dirty="0" smtClean="0">
              <a:solidFill>
                <a:schemeClr val="accent6">
                  <a:lumMod val="75000"/>
                </a:schemeClr>
              </a:solidFill>
            </a:endParaRPr>
          </a:p>
        </p:txBody>
      </p:sp>
      <p:sp>
        <p:nvSpPr>
          <p:cNvPr id="8" name="Text Placeholder 7"/>
          <p:cNvSpPr>
            <a:spLocks noGrp="1"/>
          </p:cNvSpPr>
          <p:nvPr>
            <p:ph type="body" sz="quarter" idx="13"/>
          </p:nvPr>
        </p:nvSpPr>
        <p:spPr>
          <a:xfrm>
            <a:off x="152400" y="1050600"/>
            <a:ext cx="8251200" cy="457200"/>
          </a:xfrm>
        </p:spPr>
        <p:txBody>
          <a:bodyPr/>
          <a:lstStyle/>
          <a:p>
            <a:pPr>
              <a:buNone/>
            </a:pPr>
            <a:endParaRPr lang="en-US" dirty="0"/>
          </a:p>
          <a:p>
            <a:pPr>
              <a:buNone/>
            </a:pPr>
            <a:endParaRPr lang="en-US" dirty="0">
              <a:solidFill>
                <a:schemeClr val="accent6">
                  <a:lumMod val="75000"/>
                </a:schemeClr>
              </a:solidFill>
            </a:endParaRPr>
          </a:p>
        </p:txBody>
      </p:sp>
      <p:sp>
        <p:nvSpPr>
          <p:cNvPr id="2" name="Slide Number Placeholder 1"/>
          <p:cNvSpPr>
            <a:spLocks noGrp="1"/>
          </p:cNvSpPr>
          <p:nvPr>
            <p:ph type="sldNum" sz="quarter" idx="4"/>
          </p:nvPr>
        </p:nvSpPr>
        <p:spPr/>
        <p:txBody>
          <a:bodyPr/>
          <a:lstStyle/>
          <a:p>
            <a:fld id="{81582BD6-FC20-4557-852B-8433F8572D30}" type="slidenum">
              <a:rPr lang="en-US" smtClean="0"/>
              <a:pPr/>
              <a:t>5</a:t>
            </a:fld>
            <a:endParaRPr lang="en-US" dirty="0"/>
          </a:p>
        </p:txBody>
      </p:sp>
      <p:sp>
        <p:nvSpPr>
          <p:cNvPr id="6" name="Title 5"/>
          <p:cNvSpPr>
            <a:spLocks noGrp="1"/>
          </p:cNvSpPr>
          <p:nvPr>
            <p:ph type="title"/>
          </p:nvPr>
        </p:nvSpPr>
        <p:spPr>
          <a:xfrm>
            <a:off x="152400" y="304800"/>
            <a:ext cx="8001000" cy="639763"/>
          </a:xfrm>
        </p:spPr>
        <p:txBody>
          <a:bodyPr/>
          <a:lstStyle/>
          <a:p>
            <a:pPr>
              <a:buNone/>
            </a:pPr>
            <a:r>
              <a:rPr lang="en-US" dirty="0" smtClean="0">
                <a:solidFill>
                  <a:schemeClr val="tx2"/>
                </a:solidFill>
              </a:rPr>
              <a:t>AISL Program </a:t>
            </a:r>
            <a:endParaRPr lang="en-US" dirty="0">
              <a:solidFill>
                <a:schemeClr val="tx2"/>
              </a:solidFill>
            </a:endParaRPr>
          </a:p>
        </p:txBody>
      </p:sp>
      <p:pic>
        <p:nvPicPr>
          <p:cNvPr id="15" name="Picture 14" descr="atom_element_small.png"/>
          <p:cNvPicPr>
            <a:picLocks noChangeAspect="1"/>
          </p:cNvPicPr>
          <p:nvPr/>
        </p:nvPicPr>
        <p:blipFill>
          <a:blip r:embed="rId5" cstate="print"/>
          <a:stretch>
            <a:fillRect/>
          </a:stretch>
        </p:blipFill>
        <p:spPr>
          <a:xfrm>
            <a:off x="7829967" y="5791200"/>
            <a:ext cx="1314033" cy="10668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2435439"/>
      </p:ext>
    </p:extLst>
  </p:cSld>
  <p:clrMapOvr>
    <a:masterClrMapping/>
  </p:clrMapOvr>
  <mc:AlternateContent xmlns:mc="http://schemas.openxmlformats.org/markup-compatibility/2006">
    <mc:Choice xmlns:p14="http://schemas.microsoft.com/office/powerpoint/2010/main" Requires="p14">
      <p:transition spd="slow" p14:dur="2000" advTm="37785"/>
    </mc:Choice>
    <mc:Fallback>
      <p:transition spd="slow" advTm="3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381000" y="381000"/>
            <a:ext cx="8153400" cy="822960"/>
          </a:xfrm>
        </p:spPr>
        <p:txBody>
          <a:bodyPr wrap="square" lIns="91440" tIns="45720" rIns="91440" bIns="45720" numCol="1" compatLnSpc="1">
            <a:prstTxWarp prst="textNoShape">
              <a:avLst/>
            </a:prstTxWarp>
            <a:normAutofit/>
          </a:bodyPr>
          <a:lstStyle/>
          <a:p>
            <a:pPr eaLnBrk="1" fontAlgn="auto" hangingPunct="1">
              <a:spcAft>
                <a:spcPts val="0"/>
              </a:spcAft>
              <a:defRPr/>
            </a:pPr>
            <a:r>
              <a:rPr lang="en-US" sz="3900" dirty="0">
                <a:solidFill>
                  <a:schemeClr val="tx2">
                    <a:satMod val="130000"/>
                  </a:schemeClr>
                </a:solidFill>
              </a:rPr>
              <a:t>Reviewer </a:t>
            </a:r>
            <a:r>
              <a:rPr lang="en-US" sz="3900" dirty="0" smtClean="0">
                <a:solidFill>
                  <a:schemeClr val="tx2">
                    <a:satMod val="130000"/>
                  </a:schemeClr>
                </a:solidFill>
              </a:rPr>
              <a:t>Ratings in fastlane</a:t>
            </a:r>
            <a:endParaRPr lang="en-US" sz="3900" dirty="0">
              <a:solidFill>
                <a:schemeClr val="tx2">
                  <a:satMod val="130000"/>
                </a:schemeClr>
              </a:solidFill>
            </a:endParaRPr>
          </a:p>
        </p:txBody>
      </p:sp>
      <p:sp>
        <p:nvSpPr>
          <p:cNvPr id="58371" name="Rectangle 3"/>
          <p:cNvSpPr>
            <a:spLocks noGrp="1" noChangeArrowheads="1"/>
          </p:cNvSpPr>
          <p:nvPr>
            <p:ph idx="1"/>
          </p:nvPr>
        </p:nvSpPr>
        <p:spPr>
          <a:xfrm>
            <a:off x="457200" y="1524000"/>
            <a:ext cx="7239000" cy="4495800"/>
          </a:xfrm>
        </p:spPr>
        <p:txBody>
          <a:bodyPr>
            <a:normAutofit/>
          </a:bodyPr>
          <a:lstStyle/>
          <a:p>
            <a:pPr marL="274320" indent="-274320" eaLnBrk="1" fontAlgn="auto" hangingPunct="1">
              <a:lnSpc>
                <a:spcPct val="80000"/>
              </a:lnSpc>
              <a:spcAft>
                <a:spcPts val="0"/>
              </a:spcAft>
              <a:buFont typeface="Wingdings" pitchFamily="2" charset="2"/>
              <a:buNone/>
              <a:defRPr/>
            </a:pPr>
            <a:endParaRPr lang="en-US" sz="1800" dirty="0" smtClean="0"/>
          </a:p>
          <a:p>
            <a:pPr eaLnBrk="1" fontAlgn="auto" hangingPunct="1">
              <a:lnSpc>
                <a:spcPct val="80000"/>
              </a:lnSpc>
              <a:spcAft>
                <a:spcPts val="0"/>
              </a:spcAft>
              <a:buFont typeface="Wingdings" panose="05000000000000000000" pitchFamily="2" charset="2"/>
              <a:buChar char="v"/>
              <a:defRPr/>
            </a:pPr>
            <a:r>
              <a:rPr lang="en-US" sz="2400" b="1" u="sng" dirty="0" smtClean="0">
                <a:solidFill>
                  <a:schemeClr val="tx2"/>
                </a:solidFill>
              </a:rPr>
              <a:t>STEP #1</a:t>
            </a:r>
            <a:r>
              <a:rPr lang="en-US" sz="2400" dirty="0" smtClean="0">
                <a:solidFill>
                  <a:schemeClr val="tx2"/>
                </a:solidFill>
              </a:rPr>
              <a:t> – In FastLane, click on the </a:t>
            </a:r>
            <a:r>
              <a:rPr lang="en-US" sz="2400" i="1" dirty="0" smtClean="0">
                <a:solidFill>
                  <a:schemeClr val="tx2"/>
                </a:solidFill>
              </a:rPr>
              <a:t>Prepare Review</a:t>
            </a:r>
            <a:r>
              <a:rPr lang="en-US" sz="2400" dirty="0" smtClean="0">
                <a:solidFill>
                  <a:schemeClr val="tx2"/>
                </a:solidFill>
              </a:rPr>
              <a:t> tab. Select E, V, G, F, or P for your rating. Select only one rating.</a:t>
            </a:r>
          </a:p>
          <a:p>
            <a:pPr eaLnBrk="1" fontAlgn="auto" hangingPunct="1">
              <a:lnSpc>
                <a:spcPct val="80000"/>
              </a:lnSpc>
              <a:spcAft>
                <a:spcPts val="0"/>
              </a:spcAft>
              <a:buFont typeface="Wingdings" panose="05000000000000000000" pitchFamily="2" charset="2"/>
              <a:buChar char="v"/>
              <a:defRPr/>
            </a:pPr>
            <a:endParaRPr lang="en-US" sz="2400" dirty="0" smtClean="0">
              <a:solidFill>
                <a:schemeClr val="tx2"/>
              </a:solidFill>
            </a:endParaRPr>
          </a:p>
          <a:p>
            <a:pPr eaLnBrk="1" fontAlgn="auto" hangingPunct="1">
              <a:lnSpc>
                <a:spcPct val="80000"/>
              </a:lnSpc>
              <a:spcAft>
                <a:spcPts val="0"/>
              </a:spcAft>
              <a:buFont typeface="Wingdings" panose="05000000000000000000" pitchFamily="2" charset="2"/>
              <a:buChar char="v"/>
              <a:defRPr/>
            </a:pPr>
            <a:r>
              <a:rPr lang="en-US" sz="2400" b="1" u="sng" dirty="0" smtClean="0">
                <a:solidFill>
                  <a:schemeClr val="tx2"/>
                </a:solidFill>
              </a:rPr>
              <a:t>STEP #2</a:t>
            </a:r>
            <a:r>
              <a:rPr lang="en-US" sz="2400" b="1" dirty="0" smtClean="0">
                <a:solidFill>
                  <a:schemeClr val="tx2"/>
                </a:solidFill>
              </a:rPr>
              <a:t> - </a:t>
            </a:r>
            <a:r>
              <a:rPr lang="en-US" sz="2400" dirty="0" smtClean="0">
                <a:solidFill>
                  <a:schemeClr val="tx2"/>
                </a:solidFill>
              </a:rPr>
              <a:t>Below the </a:t>
            </a:r>
            <a:r>
              <a:rPr lang="en-US" sz="2400" i="1" dirty="0" smtClean="0">
                <a:solidFill>
                  <a:schemeClr val="tx2"/>
                </a:solidFill>
              </a:rPr>
              <a:t>Rating Section</a:t>
            </a:r>
            <a:r>
              <a:rPr lang="en-US" sz="2400" dirty="0" smtClean="0">
                <a:solidFill>
                  <a:schemeClr val="tx2"/>
                </a:solidFill>
              </a:rPr>
              <a:t>, </a:t>
            </a:r>
            <a:r>
              <a:rPr lang="en-US" sz="2400" b="1" dirty="0" smtClean="0">
                <a:solidFill>
                  <a:schemeClr val="tx2"/>
                </a:solidFill>
              </a:rPr>
              <a:t>enter your review comments and recommendations</a:t>
            </a:r>
            <a:r>
              <a:rPr lang="en-US" sz="2400" dirty="0" smtClean="0">
                <a:solidFill>
                  <a:schemeClr val="tx2"/>
                </a:solidFill>
              </a:rPr>
              <a:t> in the appropriate intellectual merit, broader impacts, and summary text boxes in the </a:t>
            </a:r>
            <a:r>
              <a:rPr lang="en-US" sz="2400" i="1" dirty="0" smtClean="0">
                <a:solidFill>
                  <a:schemeClr val="tx2"/>
                </a:solidFill>
              </a:rPr>
              <a:t>Overall Rating Section</a:t>
            </a:r>
          </a:p>
          <a:p>
            <a:pPr eaLnBrk="1" fontAlgn="auto" hangingPunct="1">
              <a:lnSpc>
                <a:spcPct val="80000"/>
              </a:lnSpc>
              <a:spcAft>
                <a:spcPts val="0"/>
              </a:spcAft>
              <a:buFont typeface="Wingdings" panose="05000000000000000000" pitchFamily="2" charset="2"/>
              <a:buChar char="v"/>
              <a:defRPr/>
            </a:pPr>
            <a:endParaRPr lang="en-US" sz="2400" dirty="0" smtClean="0">
              <a:solidFill>
                <a:schemeClr val="tx2"/>
              </a:solidFill>
            </a:endParaRPr>
          </a:p>
          <a:p>
            <a:pPr eaLnBrk="1" fontAlgn="auto" hangingPunct="1">
              <a:lnSpc>
                <a:spcPct val="80000"/>
              </a:lnSpc>
              <a:spcAft>
                <a:spcPts val="0"/>
              </a:spcAft>
              <a:buFont typeface="Wingdings" panose="05000000000000000000" pitchFamily="2" charset="2"/>
              <a:buChar char="v"/>
              <a:defRPr/>
            </a:pPr>
            <a:r>
              <a:rPr lang="en-US" sz="2400" b="1" u="sng" dirty="0" smtClean="0">
                <a:solidFill>
                  <a:schemeClr val="tx2"/>
                </a:solidFill>
              </a:rPr>
              <a:t>STEP #3</a:t>
            </a:r>
            <a:r>
              <a:rPr lang="en-US" sz="2400" b="1" dirty="0" smtClean="0">
                <a:solidFill>
                  <a:schemeClr val="tx2"/>
                </a:solidFill>
              </a:rPr>
              <a:t> – </a:t>
            </a:r>
            <a:r>
              <a:rPr lang="en-US" sz="2400" dirty="0" smtClean="0">
                <a:solidFill>
                  <a:schemeClr val="tx2"/>
                </a:solidFill>
              </a:rPr>
              <a:t>Submit review.</a:t>
            </a:r>
            <a:endParaRPr lang="en-US" sz="2400" b="1" dirty="0" smtClean="0">
              <a:solidFill>
                <a:schemeClr val="tx2"/>
              </a:solidFill>
            </a:endParaRPr>
          </a:p>
          <a:p>
            <a:pPr eaLnBrk="1" fontAlgn="auto" hangingPunct="1">
              <a:lnSpc>
                <a:spcPct val="80000"/>
              </a:lnSpc>
              <a:spcAft>
                <a:spcPts val="0"/>
              </a:spcAft>
              <a:buFont typeface="Wingdings" panose="05000000000000000000" pitchFamily="2" charset="2"/>
              <a:buChar char="v"/>
              <a:defRPr/>
            </a:pPr>
            <a:endParaRPr lang="en-US" sz="1600" b="1" dirty="0" smtClean="0">
              <a:solidFill>
                <a:schemeClr val="tx2"/>
              </a:solidFill>
            </a:endParaRPr>
          </a:p>
        </p:txBody>
      </p:sp>
      <p:sp>
        <p:nvSpPr>
          <p:cNvPr id="675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76FEDFD-732D-4E05-89C3-385BD7939F6A}" type="slidenum">
              <a:rPr lang="en-US" altLang="en-US" sz="1100" smtClean="0">
                <a:solidFill>
                  <a:schemeClr val="tx2"/>
                </a:solidFill>
              </a:rPr>
              <a:pPr eaLnBrk="1" hangingPunct="1"/>
              <a:t>50</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6526796"/>
      </p:ext>
    </p:extLst>
  </p:cSld>
  <p:clrMapOvr>
    <a:masterClrMapping/>
  </p:clrMapOvr>
  <mc:AlternateContent xmlns:mc="http://schemas.openxmlformats.org/markup-compatibility/2006">
    <mc:Choice xmlns:p14="http://schemas.microsoft.com/office/powerpoint/2010/main" Requires="p14">
      <p:transition spd="slow" p14:dur="2000" advTm="25674"/>
    </mc:Choice>
    <mc:Fallback>
      <p:transition spd="slow" advTm="2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navigating fastlane</a:t>
            </a:r>
            <a:br>
              <a:rPr lang="en-US" dirty="0" smtClean="0">
                <a:solidFill>
                  <a:schemeClr val="tx2">
                    <a:satMod val="130000"/>
                  </a:schemeClr>
                </a:solidFill>
              </a:rPr>
            </a:br>
            <a:endParaRPr lang="en-US" sz="2700" i="1" dirty="0" smtClean="0">
              <a:solidFill>
                <a:schemeClr val="tx2">
                  <a:satMod val="130000"/>
                </a:schemeClr>
              </a:solidFill>
            </a:endParaRPr>
          </a:p>
        </p:txBody>
      </p:sp>
      <p:sp>
        <p:nvSpPr>
          <p:cNvPr id="5837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B1A2446E-6027-4D0E-8A08-8F258A09808A}" type="slidenum">
              <a:rPr lang="en-US" altLang="en-US" sz="1100" smtClean="0">
                <a:solidFill>
                  <a:schemeClr val="tx2"/>
                </a:solidFill>
              </a:rPr>
              <a:pPr eaLnBrk="1" hangingPunct="1"/>
              <a:t>51</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78"/>
    </mc:Choice>
    <mc:Fallback>
      <p:transition spd="slow" advTm="1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pPr algn="ctr" eaLnBrk="1" fontAlgn="auto" hangingPunct="1">
              <a:spcAft>
                <a:spcPts val="0"/>
              </a:spcAft>
              <a:defRPr/>
            </a:pPr>
            <a:r>
              <a:rPr lang="en-US" dirty="0">
                <a:solidFill>
                  <a:schemeClr val="tx2">
                    <a:satMod val="130000"/>
                  </a:schemeClr>
                </a:solidFill>
                <a:effectLst>
                  <a:outerShdw blurRad="38100" dist="38100" dir="2700000" algn="tl">
                    <a:srgbClr val="000000">
                      <a:alpha val="43137"/>
                    </a:srgbClr>
                  </a:outerShdw>
                </a:effectLst>
              </a:rPr>
              <a:t>Getting Started in FastLane</a:t>
            </a:r>
          </a:p>
        </p:txBody>
      </p:sp>
      <p:sp>
        <p:nvSpPr>
          <p:cNvPr id="59395" name="Rectangle 3"/>
          <p:cNvSpPr>
            <a:spLocks noGrp="1" noChangeArrowheads="1"/>
          </p:cNvSpPr>
          <p:nvPr>
            <p:ph idx="1"/>
          </p:nvPr>
        </p:nvSpPr>
        <p:spPr>
          <a:xfrm>
            <a:off x="533400" y="1524000"/>
            <a:ext cx="7239000" cy="5105400"/>
          </a:xfrm>
        </p:spPr>
        <p:txBody>
          <a:bodyPr numCol="1"/>
          <a:lstStyle/>
          <a:p>
            <a:pPr eaLnBrk="1" hangingPunct="1">
              <a:lnSpc>
                <a:spcPct val="150000"/>
              </a:lnSpc>
              <a:buFont typeface="Wingdings" panose="05000000000000000000" pitchFamily="2" charset="2"/>
              <a:buChar char="v"/>
            </a:pPr>
            <a:r>
              <a:rPr lang="en-US" altLang="en-US" sz="2800" dirty="0" smtClean="0">
                <a:solidFill>
                  <a:schemeClr val="tx2"/>
                </a:solidFill>
              </a:rPr>
              <a:t>Reviewer Guide</a:t>
            </a:r>
          </a:p>
          <a:p>
            <a:pPr eaLnBrk="1" hangingPunct="1">
              <a:lnSpc>
                <a:spcPct val="150000"/>
              </a:lnSpc>
              <a:buFont typeface="Wingdings" panose="05000000000000000000" pitchFamily="2" charset="2"/>
              <a:buChar char="v"/>
            </a:pPr>
            <a:r>
              <a:rPr lang="en-US" altLang="en-US" sz="2800" dirty="0" smtClean="0">
                <a:solidFill>
                  <a:schemeClr val="tx2"/>
                </a:solidFill>
              </a:rPr>
              <a:t>Logging in</a:t>
            </a:r>
          </a:p>
          <a:p>
            <a:pPr eaLnBrk="1" hangingPunct="1">
              <a:lnSpc>
                <a:spcPct val="150000"/>
              </a:lnSpc>
              <a:buFont typeface="Wingdings" panose="05000000000000000000" pitchFamily="2" charset="2"/>
              <a:buChar char="v"/>
            </a:pPr>
            <a:r>
              <a:rPr lang="en-US" altLang="en-US" sz="2800" dirty="0" smtClean="0">
                <a:solidFill>
                  <a:schemeClr val="tx2"/>
                </a:solidFill>
              </a:rPr>
              <a:t>Changing Your Password</a:t>
            </a:r>
          </a:p>
          <a:p>
            <a:pPr eaLnBrk="1" hangingPunct="1">
              <a:lnSpc>
                <a:spcPct val="150000"/>
              </a:lnSpc>
              <a:buFont typeface="Wingdings" panose="05000000000000000000" pitchFamily="2" charset="2"/>
              <a:buChar char="v"/>
            </a:pPr>
            <a:r>
              <a:rPr lang="en-US" altLang="en-US" sz="2800" dirty="0" smtClean="0">
                <a:solidFill>
                  <a:schemeClr val="tx2"/>
                </a:solidFill>
              </a:rPr>
              <a:t>Updating Personal Information</a:t>
            </a:r>
          </a:p>
          <a:p>
            <a:pPr eaLnBrk="1" hangingPunct="1">
              <a:lnSpc>
                <a:spcPct val="150000"/>
              </a:lnSpc>
              <a:buFont typeface="Wingdings" panose="05000000000000000000" pitchFamily="2" charset="2"/>
              <a:buChar char="v"/>
            </a:pPr>
            <a:r>
              <a:rPr lang="en-US" altLang="en-US" sz="2800" dirty="0" smtClean="0">
                <a:solidFill>
                  <a:schemeClr val="tx2"/>
                </a:solidFill>
              </a:rPr>
              <a:t>Reimbursement/Banking information</a:t>
            </a:r>
          </a:p>
          <a:p>
            <a:pPr eaLnBrk="1" hangingPunct="1">
              <a:lnSpc>
                <a:spcPct val="150000"/>
              </a:lnSpc>
              <a:buFont typeface="Wingdings" panose="05000000000000000000" pitchFamily="2" charset="2"/>
              <a:buChar char="v"/>
            </a:pPr>
            <a:r>
              <a:rPr lang="en-US" altLang="en-US" sz="2800" dirty="0" smtClean="0">
                <a:solidFill>
                  <a:schemeClr val="tx2"/>
                </a:solidFill>
              </a:rPr>
              <a:t>Accessing Proposals &amp; Requesting Copies</a:t>
            </a:r>
          </a:p>
          <a:p>
            <a:pPr eaLnBrk="1" hangingPunct="1">
              <a:lnSpc>
                <a:spcPct val="150000"/>
              </a:lnSpc>
              <a:buFont typeface="Wingdings" panose="05000000000000000000" pitchFamily="2" charset="2"/>
              <a:buChar char="v"/>
            </a:pPr>
            <a:r>
              <a:rPr lang="en-US" altLang="en-US" sz="2800" dirty="0" smtClean="0">
                <a:solidFill>
                  <a:schemeClr val="tx2"/>
                </a:solidFill>
              </a:rPr>
              <a:t>NSF Daily Meeting Sign in</a:t>
            </a:r>
          </a:p>
          <a:p>
            <a:pPr marL="0" indent="0" eaLnBrk="1" hangingPunct="1">
              <a:lnSpc>
                <a:spcPct val="80000"/>
              </a:lnSpc>
              <a:buNone/>
            </a:pPr>
            <a:endParaRPr lang="en-US" altLang="en-US" sz="2800" b="1" i="1" dirty="0" smtClean="0">
              <a:solidFill>
                <a:schemeClr val="tx2"/>
              </a:solidFill>
            </a:endParaRPr>
          </a:p>
        </p:txBody>
      </p:sp>
      <p:sp>
        <p:nvSpPr>
          <p:cNvPr id="5939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5BDE1DAA-5ADA-478E-83C1-378C26C3589E}" type="slidenum">
              <a:rPr lang="en-US" altLang="en-US" sz="1100" smtClean="0">
                <a:solidFill>
                  <a:schemeClr val="tx2"/>
                </a:solidFill>
              </a:rPr>
              <a:pPr eaLnBrk="1" hangingPunct="1"/>
              <a:t>52</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65"/>
    </mc:Choice>
    <mc:Fallback>
      <p:transition spd="slow" advTm="2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6" name="Rectangle 4"/>
          <p:cNvSpPr>
            <a:spLocks noGrp="1" noChangeArrowheads="1"/>
          </p:cNvSpPr>
          <p:nvPr>
            <p:ph type="title"/>
          </p:nvPr>
        </p:nvSpPr>
        <p:spPr/>
        <p:txBody>
          <a:bodyPr/>
          <a:lstStyle/>
          <a:p>
            <a:pPr algn="ctr" eaLnBrk="1" fontAlgn="auto" hangingPunct="1">
              <a:spcAft>
                <a:spcPts val="0"/>
              </a:spcAft>
              <a:defRPr/>
            </a:pPr>
            <a:r>
              <a:rPr lang="en-US" dirty="0" smtClean="0">
                <a:solidFill>
                  <a:schemeClr val="tx2">
                    <a:satMod val="130000"/>
                  </a:schemeClr>
                </a:solidFill>
              </a:rPr>
              <a:t>Need help?</a:t>
            </a:r>
            <a:endParaRPr lang="en-US" dirty="0">
              <a:solidFill>
                <a:schemeClr val="tx2">
                  <a:satMod val="130000"/>
                </a:schemeClr>
              </a:solidFill>
            </a:endParaRPr>
          </a:p>
        </p:txBody>
      </p:sp>
      <p:sp>
        <p:nvSpPr>
          <p:cNvPr id="2" name="Content Placeholder 1"/>
          <p:cNvSpPr>
            <a:spLocks noGrp="1"/>
          </p:cNvSpPr>
          <p:nvPr>
            <p:ph idx="1"/>
          </p:nvPr>
        </p:nvSpPr>
        <p:spPr/>
        <p:txBody>
          <a:bodyPr/>
          <a:lstStyle/>
          <a:p>
            <a:r>
              <a:rPr lang="en-US" dirty="0" smtClean="0"/>
              <a:t>Technical issues?  </a:t>
            </a:r>
          </a:p>
          <a:p>
            <a:pPr marL="0" indent="0">
              <a:buNone/>
            </a:pPr>
            <a:r>
              <a:rPr lang="en-US" dirty="0"/>
              <a:t>	</a:t>
            </a:r>
            <a:r>
              <a:rPr lang="en-US" dirty="0" smtClean="0"/>
              <a:t>Call Fastlane Help Desk</a:t>
            </a:r>
          </a:p>
          <a:p>
            <a:pPr marL="0" indent="0">
              <a:buNone/>
            </a:pPr>
            <a:r>
              <a:rPr lang="en-US" dirty="0" smtClean="0"/>
              <a:t>   	800-673-6188</a:t>
            </a:r>
          </a:p>
          <a:p>
            <a:pPr marL="0" indent="0">
              <a:buNone/>
            </a:pPr>
            <a:endParaRPr lang="en-US" dirty="0"/>
          </a:p>
          <a:p>
            <a:pPr marL="0" indent="0">
              <a:buNone/>
            </a:pPr>
            <a:r>
              <a:rPr lang="en-US" dirty="0" smtClean="0"/>
              <a:t>Reimbursement or Travel Issues?</a:t>
            </a:r>
          </a:p>
          <a:p>
            <a:pPr marL="0" indent="0">
              <a:buNone/>
            </a:pPr>
            <a:r>
              <a:rPr lang="en-US" dirty="0"/>
              <a:t>	</a:t>
            </a:r>
            <a:r>
              <a:rPr lang="en-US" dirty="0" smtClean="0"/>
              <a:t>Email Pamela Brooks-Pope </a:t>
            </a:r>
          </a:p>
          <a:p>
            <a:pPr marL="0" indent="0">
              <a:buNone/>
            </a:pPr>
            <a:r>
              <a:rPr lang="en-US" dirty="0"/>
              <a:t>	</a:t>
            </a:r>
            <a:r>
              <a:rPr lang="en-US" dirty="0" smtClean="0">
                <a:hlinkClick r:id="rId5"/>
              </a:rPr>
              <a:t>pbrooks@nsf.gov</a:t>
            </a:r>
            <a:endParaRPr lang="en-US" dirty="0" smtClean="0"/>
          </a:p>
          <a:p>
            <a:pPr marL="0" indent="0">
              <a:buNone/>
            </a:pPr>
            <a:endParaRPr lang="en-US" dirty="0"/>
          </a:p>
          <a:p>
            <a:pPr marL="0" indent="0">
              <a:buNone/>
            </a:pPr>
            <a:r>
              <a:rPr lang="en-US" dirty="0" smtClean="0"/>
              <a:t>	Or email/call your Program Officer</a:t>
            </a:r>
            <a:endParaRPr lang="en-US" dirty="0"/>
          </a:p>
        </p:txBody>
      </p:sp>
      <p:sp>
        <p:nvSpPr>
          <p:cNvPr id="604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ADFE90C3-7357-4A54-B606-90C1AFAF6F44}" type="slidenum">
              <a:rPr lang="en-US" altLang="en-US" sz="1100" smtClean="0">
                <a:solidFill>
                  <a:schemeClr val="tx2"/>
                </a:solidFill>
              </a:rPr>
              <a:pPr eaLnBrk="1" hangingPunct="1"/>
              <a:t>53</a:t>
            </a:fld>
            <a:endParaRPr lang="en-US" altLang="en-US" sz="1100" dirty="0" smtClean="0">
              <a:solidFill>
                <a:schemeClr val="tx2"/>
              </a:solidFill>
            </a:endParaRPr>
          </a:p>
        </p:txBody>
      </p:sp>
      <p:sp>
        <p:nvSpPr>
          <p:cNvPr id="60420" name="Rectangle 5"/>
          <p:cNvSpPr>
            <a:spLocks noChangeArrowheads="1"/>
          </p:cNvSpPr>
          <p:nvPr/>
        </p:nvSpPr>
        <p:spPr bwMode="auto">
          <a:xfrm>
            <a:off x="533400" y="1619935"/>
            <a:ext cx="7029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endParaRPr lang="en-US" altLang="en-US" sz="1800" dirty="0"/>
          </a:p>
          <a:p>
            <a:pPr algn="ctr"/>
            <a:r>
              <a:rPr lang="en-US" altLang="en-US" sz="2400" dirty="0" smtClean="0">
                <a:latin typeface="Times New Roman" pitchFamily="18" charset="0"/>
              </a:rPr>
              <a:t>C</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478"/>
    </mc:Choice>
    <mc:Fallback>
      <p:transition spd="slow" advTm="2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5" name="Rectangle 11"/>
          <p:cNvSpPr>
            <a:spLocks noGrp="1" noChangeArrowheads="1"/>
          </p:cNvSpPr>
          <p:nvPr>
            <p:ph type="title"/>
          </p:nvPr>
        </p:nvSpPr>
        <p:spPr>
          <a:xfrm>
            <a:off x="914400" y="1447800"/>
            <a:ext cx="6705600" cy="2819400"/>
          </a:xfrm>
        </p:spPr>
        <p:txBody>
          <a:bodyPr wrap="square" lIns="91440" tIns="45720" rIns="91440" bIns="45720" numCol="1" compatLnSpc="1">
            <a:prstTxWarp prst="textNoShape">
              <a:avLst/>
            </a:prstTxWarp>
            <a:normAutofit fontScale="90000"/>
          </a:bodyPr>
          <a:lstStyle/>
          <a:p>
            <a:pPr eaLnBrk="1" fontAlgn="auto" hangingPunct="1">
              <a:spcAft>
                <a:spcPts val="0"/>
              </a:spcAft>
              <a:defRPr/>
            </a:pP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dirty="0" smtClean="0">
                <a:solidFill>
                  <a:schemeClr val="tx2">
                    <a:satMod val="130000"/>
                  </a:schemeClr>
                </a:solidFill>
              </a:rPr>
              <a:t/>
            </a:r>
            <a:br>
              <a:rPr lang="en-US" dirty="0" smtClean="0">
                <a:solidFill>
                  <a:schemeClr val="tx2">
                    <a:satMod val="130000"/>
                  </a:schemeClr>
                </a:solidFill>
              </a:rPr>
            </a:br>
            <a:r>
              <a:rPr lang="en-US" sz="3200" dirty="0" smtClean="0">
                <a:solidFill>
                  <a:schemeClr val="tx1"/>
                </a:solidFill>
              </a:rPr>
              <a:t/>
            </a:r>
            <a:br>
              <a:rPr lang="en-US" sz="3200" dirty="0" smtClean="0">
                <a:solidFill>
                  <a:schemeClr val="tx1"/>
                </a:solidFill>
              </a:rPr>
            </a:br>
            <a:r>
              <a:rPr lang="en-US" sz="3100" dirty="0" smtClean="0">
                <a:solidFill>
                  <a:schemeClr val="tx2">
                    <a:satMod val="130000"/>
                  </a:schemeClr>
                </a:solidFill>
              </a:rPr>
              <a:t/>
            </a:r>
            <a:br>
              <a:rPr lang="en-US" sz="3100" dirty="0" smtClean="0">
                <a:solidFill>
                  <a:schemeClr val="tx2">
                    <a:satMod val="130000"/>
                  </a:schemeClr>
                </a:solidFill>
              </a:rPr>
            </a:br>
            <a:r>
              <a:rPr lang="en-US" sz="3900" dirty="0" smtClean="0">
                <a:solidFill>
                  <a:schemeClr val="tx2">
                    <a:satMod val="130000"/>
                  </a:schemeClr>
                </a:solidFill>
              </a:rPr>
              <a:t/>
            </a:r>
            <a:br>
              <a:rPr lang="en-US" sz="3900" dirty="0" smtClean="0">
                <a:solidFill>
                  <a:schemeClr val="tx2">
                    <a:satMod val="130000"/>
                  </a:schemeClr>
                </a:solidFill>
              </a:rPr>
            </a:br>
            <a:r>
              <a:rPr lang="en-US" sz="4900" dirty="0" smtClean="0">
                <a:solidFill>
                  <a:schemeClr val="tx2"/>
                </a:solidFill>
              </a:rPr>
              <a:t>thank you for your participation</a:t>
            </a:r>
            <a:r>
              <a:rPr lang="en-US" sz="4800" dirty="0" smtClean="0">
                <a:solidFill>
                  <a:srgbClr val="835E01"/>
                </a:solidFill>
              </a:rPr>
              <a:t/>
            </a:r>
            <a:br>
              <a:rPr lang="en-US" sz="4800" dirty="0" smtClean="0">
                <a:solidFill>
                  <a:srgbClr val="835E01"/>
                </a:solidFill>
              </a:rPr>
            </a:br>
            <a:r>
              <a:rPr lang="en-US" sz="3600" dirty="0" smtClean="0">
                <a:solidFill>
                  <a:srgbClr val="835E01"/>
                </a:solidFill>
              </a:rPr>
              <a:t/>
            </a:r>
            <a:br>
              <a:rPr lang="en-US" sz="3600" dirty="0" smtClean="0">
                <a:solidFill>
                  <a:srgbClr val="835E01"/>
                </a:solidFill>
              </a:rPr>
            </a:br>
            <a:endParaRPr lang="en-US" sz="3900" dirty="0" smtClean="0">
              <a:solidFill>
                <a:schemeClr val="tx2"/>
              </a:solidFill>
            </a:endParaRPr>
          </a:p>
        </p:txBody>
      </p:sp>
      <p:sp>
        <p:nvSpPr>
          <p:cNvPr id="686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6A5ADF67-4FAF-478D-90D2-D83E92F333C2}" type="slidenum">
              <a:rPr lang="en-US" altLang="en-US" sz="1100" smtClean="0">
                <a:solidFill>
                  <a:schemeClr val="tx2"/>
                </a:solidFill>
              </a:rPr>
              <a:pPr eaLnBrk="1" hangingPunct="1"/>
              <a:t>54</a:t>
            </a:fld>
            <a:endParaRPr lang="en-US" altLang="en-US" sz="1100" dirty="0" smtClean="0">
              <a:solidFill>
                <a:schemeClr val="tx2"/>
              </a:solidFill>
            </a:endParaRPr>
          </a:p>
        </p:txBody>
      </p:sp>
      <p:pic>
        <p:nvPicPr>
          <p:cNvPr id="6" name="Picture 13" descr="nsf1"/>
          <p:cNvPicPr>
            <a:picLocks noChangeAspect="1" noChangeArrowheads="1"/>
          </p:cNvPicPr>
          <p:nvPr/>
        </p:nvPicPr>
        <p:blipFill>
          <a:blip r:embed="rId5"/>
          <a:srcRect/>
          <a:stretch>
            <a:fillRect/>
          </a:stretch>
        </p:blipFill>
        <p:spPr bwMode="auto">
          <a:xfrm>
            <a:off x="5410200" y="3657600"/>
            <a:ext cx="1839913" cy="1981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sp>
        <p:nvSpPr>
          <p:cNvPr id="13318" name="PubHalfFrame"/>
          <p:cNvSpPr>
            <a:spLocks noEditPoints="1" noChangeArrowheads="1"/>
          </p:cNvSpPr>
          <p:nvPr/>
        </p:nvSpPr>
        <p:spPr bwMode="auto">
          <a:xfrm>
            <a:off x="0" y="0"/>
            <a:ext cx="1828800" cy="1828800"/>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dirty="0"/>
          </a:p>
        </p:txBody>
      </p:sp>
      <p:sp>
        <p:nvSpPr>
          <p:cNvPr id="12" name="PubHalfFrame"/>
          <p:cNvSpPr>
            <a:spLocks noEditPoints="1" noChangeArrowheads="1"/>
          </p:cNvSpPr>
          <p:nvPr/>
        </p:nvSpPr>
        <p:spPr bwMode="auto">
          <a:xfrm rot="16200000">
            <a:off x="0" y="5029200"/>
            <a:ext cx="1828800" cy="1828800"/>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78"/>
    </mc:Choice>
    <mc:Fallback>
      <p:transition spd="slow" advTm="1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b="0" dirty="0" smtClean="0">
                <a:solidFill>
                  <a:schemeClr val="tx2">
                    <a:satMod val="130000"/>
                  </a:schemeClr>
                </a:solidFill>
                <a:effectLst>
                  <a:outerShdw blurRad="38100" dist="38100" dir="2700000" algn="tl">
                    <a:srgbClr val="C0C0C0"/>
                  </a:outerShdw>
                </a:effectLst>
              </a:rPr>
              <a:t/>
            </a:r>
            <a:br>
              <a:rPr lang="en-US" b="0" dirty="0" smtClean="0">
                <a:solidFill>
                  <a:schemeClr val="tx2">
                    <a:satMod val="130000"/>
                  </a:schemeClr>
                </a:solidFill>
                <a:effectLst>
                  <a:outerShdw blurRad="38100" dist="38100" dir="2700000" algn="tl">
                    <a:srgbClr val="C0C0C0"/>
                  </a:outerShdw>
                </a:effectLst>
              </a:rPr>
            </a:br>
            <a:r>
              <a:rPr lang="en-US" b="0" dirty="0" smtClean="0">
                <a:solidFill>
                  <a:schemeClr val="tx2">
                    <a:satMod val="130000"/>
                  </a:schemeClr>
                </a:solidFill>
                <a:effectLst>
                  <a:outerShdw blurRad="38100" dist="38100" dir="2700000" algn="tl">
                    <a:srgbClr val="C0C0C0"/>
                  </a:outerShdw>
                </a:effectLst>
              </a:rPr>
              <a:t/>
            </a:r>
            <a:br>
              <a:rPr lang="en-US" b="0" dirty="0" smtClean="0">
                <a:solidFill>
                  <a:schemeClr val="tx2">
                    <a:satMod val="130000"/>
                  </a:schemeClr>
                </a:solidFill>
                <a:effectLst>
                  <a:outerShdw blurRad="38100" dist="38100" dir="2700000" algn="tl">
                    <a:srgbClr val="C0C0C0"/>
                  </a:outerShdw>
                </a:effectLst>
              </a:rPr>
            </a:br>
            <a:r>
              <a:rPr lang="en-US" b="0" dirty="0" smtClean="0">
                <a:solidFill>
                  <a:schemeClr val="tx2">
                    <a:satMod val="130000"/>
                  </a:schemeClr>
                </a:solidFill>
                <a:effectLst>
                  <a:outerShdw blurRad="38100" dist="38100" dir="2700000" algn="tl">
                    <a:srgbClr val="C0C0C0"/>
                  </a:outerShdw>
                </a:effectLst>
              </a:rPr>
              <a:t/>
            </a:r>
            <a:br>
              <a:rPr lang="en-US" b="0" dirty="0" smtClean="0">
                <a:solidFill>
                  <a:schemeClr val="tx2">
                    <a:satMod val="130000"/>
                  </a:schemeClr>
                </a:solidFill>
                <a:effectLst>
                  <a:outerShdw blurRad="38100" dist="38100" dir="2700000" algn="tl">
                    <a:srgbClr val="C0C0C0"/>
                  </a:outerShdw>
                </a:effectLst>
              </a:rPr>
            </a:br>
            <a:r>
              <a:rPr lang="en-US" b="0" dirty="0" smtClean="0">
                <a:solidFill>
                  <a:schemeClr val="tx2">
                    <a:satMod val="130000"/>
                  </a:schemeClr>
                </a:solidFill>
                <a:effectLst>
                  <a:outerShdw blurRad="38100" dist="38100" dir="2700000" algn="tl">
                    <a:srgbClr val="C0C0C0"/>
                  </a:outerShdw>
                </a:effectLst>
              </a:rPr>
              <a:t>questions</a:t>
            </a:r>
            <a:br>
              <a:rPr lang="en-US" b="0" dirty="0" smtClean="0">
                <a:solidFill>
                  <a:schemeClr val="tx2">
                    <a:satMod val="130000"/>
                  </a:schemeClr>
                </a:solidFill>
                <a:effectLst>
                  <a:outerShdw blurRad="38100" dist="38100" dir="2700000" algn="tl">
                    <a:srgbClr val="C0C0C0"/>
                  </a:outerShdw>
                </a:effectLst>
              </a:rPr>
            </a:br>
            <a:endParaRPr lang="en-US" sz="2700" b="0" i="1" dirty="0" smtClean="0">
              <a:solidFill>
                <a:schemeClr val="tx2">
                  <a:satMod val="130000"/>
                </a:schemeClr>
              </a:solidFill>
              <a:effectLst>
                <a:outerShdw blurRad="38100" dist="38100" dir="2700000" algn="tl">
                  <a:srgbClr val="C0C0C0"/>
                </a:outerShdw>
              </a:effectLst>
            </a:endParaRPr>
          </a:p>
        </p:txBody>
      </p:sp>
      <p:sp>
        <p:nvSpPr>
          <p:cNvPr id="5734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343694CA-F2E1-4EA1-BEB4-344A6072F4D9}" type="slidenum">
              <a:rPr lang="en-US" altLang="en-US" sz="1100" smtClean="0">
                <a:solidFill>
                  <a:schemeClr val="tx2"/>
                </a:solidFill>
              </a:rPr>
              <a:pPr eaLnBrk="1" hangingPunct="1"/>
              <a:t>55</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3"/>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09800"/>
            <a:ext cx="7086601" cy="1143000"/>
          </a:xfrm>
        </p:spPr>
        <p:txBody>
          <a:bodyPr wrap="square" lIns="91440" tIns="45720" rIns="91440" bIns="45720" numCol="1" compatLnSpc="1">
            <a:prstTxWarp prst="textNoShape">
              <a:avLst/>
            </a:prstTxWarp>
            <a:normAutofit fontScale="90000"/>
          </a:bodyPr>
          <a:lstStyle/>
          <a:p>
            <a:pPr algn="ctr" eaLnBrk="1" fontAlgn="auto" hangingPunct="1">
              <a:spcAft>
                <a:spcPts val="0"/>
              </a:spcAft>
              <a:defRPr/>
            </a:pPr>
            <a:r>
              <a:rPr lang="en-US" dirty="0" smtClean="0">
                <a:solidFill>
                  <a:schemeClr val="tx2">
                    <a:satMod val="130000"/>
                  </a:schemeClr>
                </a:solidFill>
              </a:rPr>
              <a:t>AISL Program solicitation </a:t>
            </a:r>
            <a:br>
              <a:rPr lang="en-US" dirty="0" smtClean="0">
                <a:solidFill>
                  <a:schemeClr val="tx2">
                    <a:satMod val="130000"/>
                  </a:schemeClr>
                </a:solidFill>
              </a:rPr>
            </a:br>
            <a:r>
              <a:rPr lang="en-US" dirty="0" smtClean="0">
                <a:solidFill>
                  <a:schemeClr val="tx2">
                    <a:satMod val="130000"/>
                  </a:schemeClr>
                </a:solidFill>
              </a:rPr>
              <a:t>(14-555)</a:t>
            </a:r>
          </a:p>
        </p:txBody>
      </p:sp>
      <p:sp>
        <p:nvSpPr>
          <p:cNvPr id="1945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C263391A-9CE9-4AD9-A496-C755C53F4813}" type="slidenum">
              <a:rPr lang="en-US" altLang="en-US" sz="1100" smtClean="0">
                <a:solidFill>
                  <a:schemeClr val="tx2"/>
                </a:solidFill>
              </a:rPr>
              <a:pPr eaLnBrk="1" hangingPunct="1"/>
              <a:t>6</a:t>
            </a:fld>
            <a:endParaRPr lang="en-US" altLang="en-US" sz="1100" dirty="0" smtClean="0">
              <a:solidFill>
                <a:schemeClr val="tx2"/>
              </a:solidFill>
            </a:endParaRPr>
          </a:p>
        </p:txBody>
      </p:sp>
      <p:pic>
        <p:nvPicPr>
          <p:cNvPr id="4" name="Picture 13" descr="nsf1"/>
          <p:cNvPicPr>
            <a:picLocks noChangeAspect="1" noChangeArrowheads="1"/>
          </p:cNvPicPr>
          <p:nvPr/>
        </p:nvPicPr>
        <p:blipFill>
          <a:blip r:embed="rId5"/>
          <a:srcRect/>
          <a:stretch>
            <a:fillRect/>
          </a:stretch>
        </p:blipFill>
        <p:spPr bwMode="auto">
          <a:xfrm>
            <a:off x="3352800" y="3886200"/>
            <a:ext cx="1752600" cy="18875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54"/>
    </mc:Choice>
    <mc:Fallback>
      <p:transition spd="slow" advTm="2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19200"/>
            <a:ext cx="8001000" cy="5029201"/>
          </a:xfrm>
        </p:spPr>
        <p:txBody>
          <a:bodyPr>
            <a:normAutofit fontScale="77500" lnSpcReduction="20000"/>
          </a:bodyPr>
          <a:lstStyle/>
          <a:p>
            <a:pPr lvl="1">
              <a:buNone/>
            </a:pPr>
            <a:endParaRPr lang="en-US" sz="3840" dirty="0" smtClean="0">
              <a:solidFill>
                <a:schemeClr val="tx2"/>
              </a:solidFill>
              <a:latin typeface="Arial"/>
              <a:cs typeface="Arial"/>
            </a:endParaRPr>
          </a:p>
          <a:p>
            <a:pPr lvl="1">
              <a:buClr>
                <a:schemeClr val="tx2"/>
              </a:buClr>
              <a:buFont typeface="Wingdings" panose="05000000000000000000" pitchFamily="2" charset="2"/>
              <a:buChar char="v"/>
            </a:pPr>
            <a:r>
              <a:rPr lang="en-US" sz="3459" dirty="0" smtClean="0">
                <a:solidFill>
                  <a:schemeClr val="tx2"/>
                </a:solidFill>
                <a:cs typeface="Arial"/>
              </a:rPr>
              <a:t>Build on fundamental research and STEM education development literature and practice</a:t>
            </a:r>
          </a:p>
          <a:p>
            <a:pPr lvl="1">
              <a:buClr>
                <a:schemeClr val="tx2"/>
              </a:buClr>
              <a:buFont typeface="Wingdings" panose="05000000000000000000" pitchFamily="2" charset="2"/>
              <a:buChar char="v"/>
            </a:pPr>
            <a:endParaRPr lang="en-US" sz="3459" dirty="0" smtClean="0">
              <a:solidFill>
                <a:schemeClr val="tx2"/>
              </a:solidFill>
              <a:cs typeface="Arial"/>
            </a:endParaRPr>
          </a:p>
          <a:p>
            <a:pPr lvl="1">
              <a:buClr>
                <a:schemeClr val="tx2"/>
              </a:buClr>
              <a:buFont typeface="Wingdings" panose="05000000000000000000" pitchFamily="2" charset="2"/>
              <a:buChar char="v"/>
            </a:pPr>
            <a:r>
              <a:rPr lang="en-US" sz="3459" dirty="0" smtClean="0">
                <a:solidFill>
                  <a:schemeClr val="tx2"/>
                </a:solidFill>
                <a:cs typeface="Arial"/>
              </a:rPr>
              <a:t>Focus on diverse audiences, STEM content, and informal learning environments</a:t>
            </a:r>
          </a:p>
          <a:p>
            <a:pPr lvl="1">
              <a:buClr>
                <a:schemeClr val="tx2"/>
              </a:buClr>
              <a:buFont typeface="Wingdings" panose="05000000000000000000" pitchFamily="2" charset="2"/>
              <a:buChar char="v"/>
            </a:pPr>
            <a:endParaRPr lang="en-US" sz="3459" dirty="0" smtClean="0">
              <a:solidFill>
                <a:schemeClr val="tx2"/>
              </a:solidFill>
              <a:cs typeface="Arial"/>
            </a:endParaRPr>
          </a:p>
          <a:p>
            <a:pPr lvl="1">
              <a:buClr>
                <a:schemeClr val="tx2"/>
              </a:buClr>
              <a:buFont typeface="Wingdings" panose="05000000000000000000" pitchFamily="2" charset="2"/>
              <a:buChar char="v"/>
            </a:pPr>
            <a:r>
              <a:rPr lang="en-US" sz="3459" dirty="0" smtClean="0">
                <a:solidFill>
                  <a:schemeClr val="tx2"/>
                </a:solidFill>
                <a:cs typeface="Arial"/>
              </a:rPr>
              <a:t>Advance the field through the development of innovative research, assessment, resources, models and tools</a:t>
            </a:r>
          </a:p>
          <a:p>
            <a:pPr lvl="1">
              <a:buClr>
                <a:schemeClr val="tx2"/>
              </a:buClr>
              <a:buFont typeface="Wingdings" panose="05000000000000000000" pitchFamily="2" charset="2"/>
              <a:buChar char="v"/>
            </a:pPr>
            <a:endParaRPr lang="en-US" sz="3459" dirty="0" smtClean="0">
              <a:solidFill>
                <a:schemeClr val="tx2"/>
              </a:solidFill>
              <a:cs typeface="Arial"/>
            </a:endParaRPr>
          </a:p>
          <a:p>
            <a:pPr lvl="1">
              <a:buClr>
                <a:schemeClr val="tx2"/>
              </a:buClr>
              <a:buFont typeface="Wingdings" panose="05000000000000000000" pitchFamily="2" charset="2"/>
              <a:buChar char="v"/>
            </a:pPr>
            <a:r>
              <a:rPr lang="en-US" sz="3459" dirty="0" smtClean="0">
                <a:solidFill>
                  <a:schemeClr val="tx2"/>
                </a:solidFill>
                <a:cs typeface="Arial"/>
              </a:rPr>
              <a:t>Have research and development plans</a:t>
            </a:r>
          </a:p>
          <a:p>
            <a:pPr lvl="1">
              <a:buFont typeface="Wingdings" pitchFamily="2" charset="2"/>
              <a:buChar char="v"/>
            </a:pPr>
            <a:endParaRPr lang="en-US" sz="2200" dirty="0" smtClean="0">
              <a:solidFill>
                <a:schemeClr val="tx2"/>
              </a:solidFill>
            </a:endParaRPr>
          </a:p>
          <a:p>
            <a:pPr lvl="1">
              <a:buFont typeface="Wingdings" pitchFamily="2" charset="2"/>
              <a:buChar char="v"/>
            </a:pPr>
            <a:endParaRPr lang="en-US" sz="2200" dirty="0" smtClean="0">
              <a:solidFill>
                <a:schemeClr val="tx2"/>
              </a:solidFill>
            </a:endParaRPr>
          </a:p>
          <a:p>
            <a:endParaRPr lang="en-US" dirty="0">
              <a:solidFill>
                <a:schemeClr val="tx2"/>
              </a:solidFill>
            </a:endParaRPr>
          </a:p>
        </p:txBody>
      </p:sp>
      <p:sp>
        <p:nvSpPr>
          <p:cNvPr id="5" name="Slide Number Placeholder 4"/>
          <p:cNvSpPr>
            <a:spLocks noGrp="1"/>
          </p:cNvSpPr>
          <p:nvPr>
            <p:ph type="sldNum" sz="quarter" idx="4"/>
          </p:nvPr>
        </p:nvSpPr>
        <p:spPr/>
        <p:txBody>
          <a:bodyPr/>
          <a:lstStyle/>
          <a:p>
            <a:fld id="{81582BD6-FC20-4557-852B-8433F8572D30}" type="slidenum">
              <a:rPr lang="en-US" smtClean="0"/>
              <a:pPr/>
              <a:t>7</a:t>
            </a:fld>
            <a:endParaRPr lang="en-US" dirty="0"/>
          </a:p>
        </p:txBody>
      </p:sp>
      <p:sp>
        <p:nvSpPr>
          <p:cNvPr id="4" name="Title 3"/>
          <p:cNvSpPr>
            <a:spLocks noGrp="1"/>
          </p:cNvSpPr>
          <p:nvPr>
            <p:ph type="title"/>
          </p:nvPr>
        </p:nvSpPr>
        <p:spPr>
          <a:xfrm>
            <a:off x="304800" y="579437"/>
            <a:ext cx="7848600" cy="639763"/>
          </a:xfrm>
        </p:spPr>
        <p:txBody>
          <a:bodyPr/>
          <a:lstStyle/>
          <a:p>
            <a:pPr>
              <a:buNone/>
            </a:pPr>
            <a:r>
              <a:rPr lang="en-US" dirty="0" smtClean="0">
                <a:solidFill>
                  <a:schemeClr val="tx2"/>
                </a:solidFill>
              </a:rPr>
              <a:t> AISL Projects: Overview (1)</a:t>
            </a:r>
            <a:endParaRPr lang="en-US" dirty="0">
              <a:solidFill>
                <a:schemeClr val="tx2"/>
              </a:solidFill>
            </a:endParaRPr>
          </a:p>
        </p:txBody>
      </p:sp>
      <p:sp>
        <p:nvSpPr>
          <p:cNvPr id="6" name="TextBox 5"/>
          <p:cNvSpPr txBox="1"/>
          <p:nvPr/>
        </p:nvSpPr>
        <p:spPr>
          <a:xfrm>
            <a:off x="7200900" y="79872"/>
            <a:ext cx="9144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dirty="0" smtClean="0">
                <a:solidFill>
                  <a:schemeClr val="tx2"/>
                </a:solidFill>
                <a:latin typeface="Perpetua" pitchFamily="18" charset="0"/>
                <a:ea typeface="+mj-ea"/>
                <a:cs typeface="+mj-cs"/>
              </a:rPr>
              <a:t>13-608 p.4</a:t>
            </a:r>
            <a:endParaRPr kumimoji="0" lang="en-US" sz="1400" b="0" i="0" u="none" strike="noStrike" kern="1200" cap="none" spc="0" normalizeH="0" baseline="0" noProof="0" dirty="0" smtClean="0">
              <a:ln>
                <a:noFill/>
              </a:ln>
              <a:solidFill>
                <a:schemeClr val="tx2"/>
              </a:solidFill>
              <a:effectLst/>
              <a:uLnTx/>
              <a:uFillTx/>
              <a:latin typeface="Perpetua" pitchFamily="18" charset="0"/>
              <a:ea typeface="+mj-ea"/>
              <a:cs typeface="+mj-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159072"/>
      </p:ext>
    </p:extLst>
  </p:cSld>
  <p:clrMapOvr>
    <a:masterClrMapping/>
  </p:clrMapOvr>
  <mc:AlternateContent xmlns:mc="http://schemas.openxmlformats.org/markup-compatibility/2006">
    <mc:Choice xmlns:p14="http://schemas.microsoft.com/office/powerpoint/2010/main" Requires="p14">
      <p:transition spd="slow" p14:dur="2000" advTm="30720"/>
    </mc:Choice>
    <mc:Fallback>
      <p:transition spd="slow" advTm="3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447800"/>
            <a:ext cx="7721600" cy="4876800"/>
          </a:xfrm>
        </p:spPr>
        <p:txBody>
          <a:bodyPr>
            <a:normAutofit/>
          </a:bodyPr>
          <a:lstStyle/>
          <a:p>
            <a:pPr>
              <a:buNone/>
            </a:pPr>
            <a:endParaRPr lang="en-US" dirty="0" smtClean="0">
              <a:solidFill>
                <a:schemeClr val="tx2"/>
              </a:solidFill>
            </a:endParaRPr>
          </a:p>
          <a:p>
            <a:pPr>
              <a:buClr>
                <a:schemeClr val="tx2"/>
              </a:buClr>
              <a:buFont typeface="Wingdings" panose="05000000000000000000" pitchFamily="2" charset="2"/>
              <a:buChar char="v"/>
            </a:pPr>
            <a:r>
              <a:rPr lang="en-US" dirty="0" smtClean="0">
                <a:solidFill>
                  <a:schemeClr val="tx2"/>
                </a:solidFill>
              </a:rPr>
              <a:t>Generate knowledge through research, development &amp; evaluation asking “what is happening,” “to what extent,” “why,” “how,” “what works for whom,” and “under what circumstances”</a:t>
            </a:r>
          </a:p>
          <a:p>
            <a:pPr>
              <a:buClr>
                <a:schemeClr val="tx2"/>
              </a:buClr>
              <a:buFont typeface="Wingdings" panose="05000000000000000000" pitchFamily="2" charset="2"/>
              <a:buChar char="v"/>
            </a:pPr>
            <a:endParaRPr lang="en-US" dirty="0" smtClean="0">
              <a:solidFill>
                <a:schemeClr val="tx2"/>
              </a:solidFill>
            </a:endParaRPr>
          </a:p>
          <a:p>
            <a:pPr>
              <a:buClr>
                <a:schemeClr val="tx2"/>
              </a:buClr>
              <a:buFont typeface="Wingdings" panose="05000000000000000000" pitchFamily="2" charset="2"/>
              <a:buChar char="v"/>
            </a:pPr>
            <a:r>
              <a:rPr lang="en-US" dirty="0" smtClean="0">
                <a:solidFill>
                  <a:schemeClr val="tx2"/>
                </a:solidFill>
              </a:rPr>
              <a:t>Identify learning outcomes. </a:t>
            </a:r>
          </a:p>
          <a:p>
            <a:pPr>
              <a:buClr>
                <a:schemeClr val="tx2"/>
              </a:buClr>
              <a:buFont typeface="Wingdings" panose="05000000000000000000" pitchFamily="2" charset="2"/>
              <a:buChar char="v"/>
            </a:pPr>
            <a:endParaRPr lang="en-US" dirty="0" smtClean="0">
              <a:solidFill>
                <a:schemeClr val="tx2"/>
              </a:solidFill>
            </a:endParaRPr>
          </a:p>
          <a:p>
            <a:pPr>
              <a:buClr>
                <a:schemeClr val="tx2"/>
              </a:buClr>
              <a:buFont typeface="Wingdings" panose="05000000000000000000" pitchFamily="2" charset="2"/>
              <a:buChar char="v"/>
            </a:pPr>
            <a:r>
              <a:rPr lang="en-US" dirty="0" smtClean="0">
                <a:solidFill>
                  <a:schemeClr val="tx2"/>
                </a:solidFill>
              </a:rPr>
              <a:t>Are closely linked with theories of practice and designed based  to inform and support practice</a:t>
            </a:r>
          </a:p>
          <a:p>
            <a:pPr>
              <a:buFont typeface="Wingdings" panose="05000000000000000000" pitchFamily="2" charset="2"/>
              <a:buChar char="v"/>
            </a:pPr>
            <a:endParaRPr lang="en-US" dirty="0">
              <a:solidFill>
                <a:schemeClr val="tx2"/>
              </a:solidFill>
            </a:endParaRPr>
          </a:p>
        </p:txBody>
      </p:sp>
      <p:sp>
        <p:nvSpPr>
          <p:cNvPr id="5" name="Slide Number Placeholder 4"/>
          <p:cNvSpPr>
            <a:spLocks noGrp="1"/>
          </p:cNvSpPr>
          <p:nvPr>
            <p:ph type="sldNum" sz="quarter" idx="4"/>
          </p:nvPr>
        </p:nvSpPr>
        <p:spPr/>
        <p:txBody>
          <a:bodyPr/>
          <a:lstStyle/>
          <a:p>
            <a:fld id="{81582BD6-FC20-4557-852B-8433F8572D30}" type="slidenum">
              <a:rPr lang="en-US" smtClean="0"/>
              <a:pPr/>
              <a:t>8</a:t>
            </a:fld>
            <a:endParaRPr lang="en-US" dirty="0"/>
          </a:p>
        </p:txBody>
      </p:sp>
      <p:sp>
        <p:nvSpPr>
          <p:cNvPr id="4" name="Title 3"/>
          <p:cNvSpPr>
            <a:spLocks noGrp="1"/>
          </p:cNvSpPr>
          <p:nvPr>
            <p:ph type="title"/>
          </p:nvPr>
        </p:nvSpPr>
        <p:spPr>
          <a:xfrm>
            <a:off x="533400" y="613272"/>
            <a:ext cx="8229600" cy="639763"/>
          </a:xfrm>
        </p:spPr>
        <p:txBody>
          <a:bodyPr/>
          <a:lstStyle/>
          <a:p>
            <a:pPr>
              <a:buNone/>
            </a:pPr>
            <a:r>
              <a:rPr lang="en-US" dirty="0" smtClean="0">
                <a:solidFill>
                  <a:schemeClr val="tx2"/>
                </a:solidFill>
              </a:rPr>
              <a:t>AISL Projects: Overview (2)</a:t>
            </a:r>
            <a:endParaRPr lang="en-US" dirty="0">
              <a:solidFill>
                <a:schemeClr val="tx2"/>
              </a:solidFill>
            </a:endParaRPr>
          </a:p>
        </p:txBody>
      </p:sp>
      <p:sp>
        <p:nvSpPr>
          <p:cNvPr id="6" name="TextBox 5"/>
          <p:cNvSpPr txBox="1"/>
          <p:nvPr/>
        </p:nvSpPr>
        <p:spPr>
          <a:xfrm>
            <a:off x="7239000" y="79872"/>
            <a:ext cx="9144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1400" dirty="0" smtClean="0">
                <a:solidFill>
                  <a:schemeClr val="tx2"/>
                </a:solidFill>
                <a:latin typeface="Perpetua" pitchFamily="18" charset="0"/>
                <a:ea typeface="+mj-ea"/>
                <a:cs typeface="+mj-cs"/>
              </a:rPr>
              <a:t>13-608 p.4</a:t>
            </a:r>
            <a:endParaRPr kumimoji="0" lang="en-US" sz="1400" b="0" i="0" u="none" strike="noStrike" kern="1200" cap="none" spc="0" normalizeH="0" baseline="0" noProof="0" dirty="0" smtClean="0">
              <a:ln>
                <a:noFill/>
              </a:ln>
              <a:solidFill>
                <a:schemeClr val="tx2"/>
              </a:solidFill>
              <a:effectLst/>
              <a:uLnTx/>
              <a:uFillTx/>
              <a:latin typeface="Perpetua" pitchFamily="18" charset="0"/>
              <a:ea typeface="+mj-ea"/>
              <a:cs typeface="+mj-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3715334"/>
      </p:ext>
    </p:extLst>
  </p:cSld>
  <p:clrMapOvr>
    <a:masterClrMapping/>
  </p:clrMapOvr>
  <mc:AlternateContent xmlns:mc="http://schemas.openxmlformats.org/markup-compatibility/2006">
    <mc:Choice xmlns:p14="http://schemas.microsoft.com/office/powerpoint/2010/main" Requires="p14">
      <p:transition spd="slow" p14:dur="2000" advTm="9143"/>
    </mc:Choice>
    <mc:Fallback>
      <p:transition spd="slow" advTm="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Who are </a:t>
            </a:r>
            <a:r>
              <a:rPr lang="en-US" dirty="0" smtClean="0">
                <a:solidFill>
                  <a:schemeClr val="tx2">
                    <a:satMod val="130000"/>
                  </a:schemeClr>
                </a:solidFill>
              </a:rPr>
              <a:t>AISL </a:t>
            </a:r>
            <a:r>
              <a:rPr lang="en-US" dirty="0">
                <a:solidFill>
                  <a:schemeClr val="tx2">
                    <a:satMod val="130000"/>
                  </a:schemeClr>
                </a:solidFill>
              </a:rPr>
              <a:t>Audiences?</a:t>
            </a:r>
          </a:p>
        </p:txBody>
      </p:sp>
      <p:sp>
        <p:nvSpPr>
          <p:cNvPr id="22531" name="Rectangle 3"/>
          <p:cNvSpPr>
            <a:spLocks noGrp="1" noChangeArrowheads="1"/>
          </p:cNvSpPr>
          <p:nvPr>
            <p:ph idx="1"/>
          </p:nvPr>
        </p:nvSpPr>
        <p:spPr>
          <a:xfrm>
            <a:off x="533400" y="1600200"/>
            <a:ext cx="7467600" cy="4530725"/>
          </a:xfrm>
        </p:spPr>
        <p:txBody>
          <a:bodyPr>
            <a:normAutofit/>
          </a:bodyPr>
          <a:lstStyle/>
          <a:p>
            <a:pPr eaLnBrk="1" fontAlgn="auto" hangingPunct="1">
              <a:lnSpc>
                <a:spcPct val="90000"/>
              </a:lnSpc>
              <a:spcAft>
                <a:spcPts val="0"/>
              </a:spcAft>
              <a:buFont typeface="Wingdings" panose="05000000000000000000" pitchFamily="2" charset="2"/>
              <a:buChar char="v"/>
              <a:defRPr/>
            </a:pPr>
            <a:r>
              <a:rPr lang="en-US" sz="2800" b="1" dirty="0" smtClean="0">
                <a:solidFill>
                  <a:schemeClr val="tx2"/>
                </a:solidFill>
              </a:rPr>
              <a:t>Public Audiences </a:t>
            </a:r>
            <a:r>
              <a:rPr lang="en-US" sz="2800" dirty="0" smtClean="0"/>
              <a:t>– People of all ages engaged in STEM learning in informal settings.</a:t>
            </a:r>
          </a:p>
          <a:p>
            <a:pPr eaLnBrk="1" fontAlgn="auto" hangingPunct="1">
              <a:lnSpc>
                <a:spcPct val="90000"/>
              </a:lnSpc>
              <a:spcAft>
                <a:spcPts val="0"/>
              </a:spcAft>
              <a:buFont typeface="Wingdings" panose="05000000000000000000" pitchFamily="2" charset="2"/>
              <a:buChar char="v"/>
              <a:defRPr/>
            </a:pPr>
            <a:endParaRPr lang="en-US" sz="2800" dirty="0" smtClean="0"/>
          </a:p>
          <a:p>
            <a:pPr eaLnBrk="1" fontAlgn="auto" hangingPunct="1">
              <a:lnSpc>
                <a:spcPct val="90000"/>
              </a:lnSpc>
              <a:spcAft>
                <a:spcPts val="0"/>
              </a:spcAft>
              <a:buFont typeface="Wingdings" panose="05000000000000000000" pitchFamily="2" charset="2"/>
              <a:buChar char="v"/>
              <a:defRPr/>
            </a:pPr>
            <a:r>
              <a:rPr lang="en-US" sz="2800" b="1" dirty="0" smtClean="0">
                <a:solidFill>
                  <a:schemeClr val="tx2"/>
                </a:solidFill>
              </a:rPr>
              <a:t>Professional Audiences </a:t>
            </a:r>
            <a:r>
              <a:rPr lang="en-US" sz="2800" dirty="0" smtClean="0"/>
              <a:t>– Professionals, volunteers, and caregivers who support and mediate the learning of others.</a:t>
            </a:r>
          </a:p>
          <a:p>
            <a:pPr marL="274320" indent="-274320" eaLnBrk="1" fontAlgn="auto" hangingPunct="1">
              <a:lnSpc>
                <a:spcPct val="90000"/>
              </a:lnSpc>
              <a:spcAft>
                <a:spcPts val="0"/>
              </a:spcAft>
              <a:buFont typeface="Wingdings 2"/>
              <a:buChar char=""/>
              <a:defRPr/>
            </a:pPr>
            <a:endParaRPr lang="en-US" sz="2800" dirty="0" smtClean="0"/>
          </a:p>
          <a:p>
            <a:pPr marL="274320" indent="-274320" algn="ctr" eaLnBrk="1" fontAlgn="auto" hangingPunct="1">
              <a:lnSpc>
                <a:spcPct val="90000"/>
              </a:lnSpc>
              <a:spcAft>
                <a:spcPts val="0"/>
              </a:spcAft>
              <a:buFont typeface="Wingdings 2" charset="2"/>
              <a:buNone/>
              <a:defRPr/>
            </a:pPr>
            <a:r>
              <a:rPr lang="en-US" sz="2800" b="1" dirty="0" smtClean="0">
                <a:solidFill>
                  <a:schemeClr val="tx2"/>
                </a:solidFill>
              </a:rPr>
              <a:t>Special Interest: Underserved and Underrepresented Audiences</a:t>
            </a:r>
          </a:p>
          <a:p>
            <a:pPr marL="274320" indent="-274320" eaLnBrk="1" fontAlgn="auto" hangingPunct="1">
              <a:lnSpc>
                <a:spcPct val="90000"/>
              </a:lnSpc>
              <a:spcAft>
                <a:spcPts val="0"/>
              </a:spcAft>
              <a:buFont typeface="Wingdings 2"/>
              <a:buChar char=""/>
              <a:defRPr/>
            </a:pPr>
            <a:endParaRPr lang="en-US" sz="2000" dirty="0" smtClean="0">
              <a:solidFill>
                <a:schemeClr val="accent2"/>
              </a:solidFill>
            </a:endParaRPr>
          </a:p>
        </p:txBody>
      </p:sp>
      <p:sp>
        <p:nvSpPr>
          <p:cNvPr id="2458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642DD518-1462-404A-B53A-985486D61056}" type="slidenum">
              <a:rPr lang="en-US" altLang="en-US" sz="1100" smtClean="0">
                <a:solidFill>
                  <a:schemeClr val="tx2"/>
                </a:solidFill>
              </a:rPr>
              <a:pPr eaLnBrk="1" hangingPunct="1"/>
              <a:t>9</a:t>
            </a:fld>
            <a:endParaRPr lang="en-US" altLang="en-US" sz="1100" dirty="0" smtClean="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6788329"/>
      </p:ext>
    </p:extLst>
  </p:cSld>
  <p:clrMapOvr>
    <a:masterClrMapping/>
  </p:clrMapOvr>
  <mc:AlternateContent xmlns:mc="http://schemas.openxmlformats.org/markup-compatibility/2006">
    <mc:Choice xmlns:p14="http://schemas.microsoft.com/office/powerpoint/2010/main" Requires="p14">
      <p:transition spd="slow" p14:dur="2000" advTm="26778"/>
    </mc:Choice>
    <mc:Fallback>
      <p:transition spd="slow" advTm="2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A632689E1F9844BA6ECD9D341C63F9" ma:contentTypeVersion="0" ma:contentTypeDescription="Create a new document." ma:contentTypeScope="" ma:versionID="405e5c6eba831f3314ae3d81087e0082">
  <xsd:schema xmlns:xsd="http://www.w3.org/2001/XMLSchema" xmlns:p="http://schemas.microsoft.com/office/2006/metadata/properties" targetNamespace="http://schemas.microsoft.com/office/2006/metadata/properties" ma:root="true" ma:fieldsID="239dfc01bd7921015298c44a62c674e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F7FC76D2-01F2-43FA-A191-B0BE661C38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08E3C8BC-2249-4A1B-B475-AA7C0324BC3B}">
  <ds:schemaRefs>
    <ds:schemaRef ds:uri="http://purl.org/dc/elements/1.1/"/>
    <ds:schemaRef ds:uri="http://schemas.microsoft.com/office/2006/documentManagement/types"/>
    <ds:schemaRef ds:uri="http://schemas.microsoft.com/office/2006/metadata/properties"/>
    <ds:schemaRef ds:uri="http://purl.org/dc/terms/"/>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F7FBFB-501F-4C9D-BEF9-C9EDC4ED68F8}">
  <ds:schemaRefs>
    <ds:schemaRef ds:uri="http://schemas.microsoft.com/sharepoint/v3/contenttype/forms"/>
  </ds:schemaRefs>
</ds:datastoreItem>
</file>

<file path=customXml/itemProps4.xml><?xml version="1.0" encoding="utf-8"?>
<ds:datastoreItem xmlns:ds="http://schemas.openxmlformats.org/officeDocument/2006/customXml" ds:itemID="{AA071319-DEF5-4628-AA78-18902CFCE959}">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9017</TotalTime>
  <Words>2888</Words>
  <Application>Microsoft Office PowerPoint</Application>
  <PresentationFormat>On-screen Show (4:3)</PresentationFormat>
  <Paragraphs>542</Paragraphs>
  <Slides>55</Slides>
  <Notes>55</Notes>
  <HiddenSlides>0</HiddenSlides>
  <MMClips>53</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Opulent</vt:lpstr>
      <vt:lpstr>AISL Full Proposal Panel        AISL PANEL ORIENTATION  January 8, 2015 3:00-4:30 PM (ET) </vt:lpstr>
      <vt:lpstr>agenda</vt:lpstr>
      <vt:lpstr>Goal of the WeBINAR</vt:lpstr>
      <vt:lpstr>AISL Program Overview</vt:lpstr>
      <vt:lpstr>AISL Program </vt:lpstr>
      <vt:lpstr>AISL Program solicitation  (14-555)</vt:lpstr>
      <vt:lpstr> AISL Projects: Overview (1)</vt:lpstr>
      <vt:lpstr>AISL Projects: Overview (2)</vt:lpstr>
      <vt:lpstr>Who are AISL Audiences?</vt:lpstr>
      <vt:lpstr>What about School Audiences?</vt:lpstr>
      <vt:lpstr>Project types</vt:lpstr>
      <vt:lpstr>Pathways</vt:lpstr>
      <vt:lpstr>Research in Service to Practice</vt:lpstr>
      <vt:lpstr>Innovations in Development</vt:lpstr>
      <vt:lpstr>Broad Implementation</vt:lpstr>
      <vt:lpstr>Conferences, Symposia &amp; Workshops</vt:lpstr>
      <vt:lpstr>Common Guidelines for Education Research and Development</vt:lpstr>
      <vt:lpstr>Reviewing proposals  *Confidentiality  *Conflicts of Interest *Implicit Bias</vt:lpstr>
      <vt:lpstr>Confidentiality</vt:lpstr>
      <vt:lpstr>Conflicts of interest (COI)</vt:lpstr>
      <vt:lpstr>Handling Conflicts of interest</vt:lpstr>
      <vt:lpstr>Avoiding Bias in Review</vt:lpstr>
      <vt:lpstr>Avoiding Implicit Bias in Review</vt:lpstr>
      <vt:lpstr>Ways to Mitigate Evaluation Bias</vt:lpstr>
      <vt:lpstr>Reviewing proposals  Panel Roles</vt:lpstr>
      <vt:lpstr>Roles on the Panel</vt:lpstr>
      <vt:lpstr>Reviewing proposals  preparing effective written reviews</vt:lpstr>
      <vt:lpstr>Proposal Review Process</vt:lpstr>
      <vt:lpstr>Proposal Review Process</vt:lpstr>
      <vt:lpstr>Proposal Review Process</vt:lpstr>
      <vt:lpstr>Proposal Review Process</vt:lpstr>
      <vt:lpstr>   Preparing your review</vt:lpstr>
      <vt:lpstr>Preparing your review</vt:lpstr>
      <vt:lpstr>Who Reads Your Review?</vt:lpstr>
      <vt:lpstr>Reviewer Deadlines</vt:lpstr>
      <vt:lpstr>Call Program Officer for Advice WHEN…</vt:lpstr>
      <vt:lpstr>   Merit Review Criteria &amp; Writing A Review</vt:lpstr>
      <vt:lpstr>NSF &amp; AISL Merit review Criteria</vt:lpstr>
      <vt:lpstr>NSF &amp; AISL Merit review Criteria</vt:lpstr>
      <vt:lpstr>NSF &amp; AISL Merit review Criteria</vt:lpstr>
      <vt:lpstr>Basic review structure</vt:lpstr>
      <vt:lpstr>Basic review structure</vt:lpstr>
      <vt:lpstr>Aisl: Proposed Template Section 1: Intellectual Merit</vt:lpstr>
      <vt:lpstr>Aisl: Proposed Template  Section II: Broader Impacts </vt:lpstr>
      <vt:lpstr>Data Management Plan</vt:lpstr>
      <vt:lpstr>Postdoctoral Mentoring Plan</vt:lpstr>
      <vt:lpstr>Comment on Project Budget</vt:lpstr>
      <vt:lpstr>Aisl: Proposed Template Section III: Solicitation specific</vt:lpstr>
      <vt:lpstr>Aisl: Proposed Template Section IV: Summary</vt:lpstr>
      <vt:lpstr>Reviewer Ratings in fastlane</vt:lpstr>
      <vt:lpstr>   navigating fastlane </vt:lpstr>
      <vt:lpstr>Getting Started in FastLane</vt:lpstr>
      <vt:lpstr>Need help?</vt:lpstr>
      <vt:lpstr>        thank you for your participation  </vt:lpstr>
      <vt:lpstr>   questions </vt:lpstr>
    </vt:vector>
  </TitlesOfParts>
  <Company>National Science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Informal Science Education</dc:title>
  <dc:creator>David A. Ucko</dc:creator>
  <cp:lastModifiedBy>Welch, Sandra H.</cp:lastModifiedBy>
  <cp:revision>813</cp:revision>
  <cp:lastPrinted>2015-01-08T18:59:39Z</cp:lastPrinted>
  <dcterms:created xsi:type="dcterms:W3CDTF">2010-08-23T13:45:01Z</dcterms:created>
  <dcterms:modified xsi:type="dcterms:W3CDTF">2015-01-08T21:20:51Z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