
<file path=[Content_Types].xml><?xml version="1.0" encoding="utf-8"?>
<Types xmlns="http://schemas.openxmlformats.org/package/2006/content-types">
  <Default Extension="xml" ContentType="application/xml"/>
  <Default Extension="png" ContentType="image/png"/>
  <Default Extension="wmf" ContentType="image/x-wmf"/>
  <Default Extension="jpeg" ContentType="image/jpeg"/>
  <Default Extension="jpg" ContentType="image/jpeg"/>
  <Default Extension="rels" ContentType="application/vnd.openxmlformats-package.relationships+xml"/>
  <Default Extension="vml" ContentType="application/vnd.openxmlformats-officedocument.vmlDrawing"/>
  <Default Extension="bin" ContentType="application/vnd.openxmlformats-officedocument.presentationml.printerSettings"/>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embeddings/oleObject1.bin" ContentType="application/vnd.openxmlformats-officedocument.oleObject"/>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4" r:id="rId2"/>
  </p:sldMasterIdLst>
  <p:notesMasterIdLst>
    <p:notesMasterId r:id="rId54"/>
  </p:notesMasterIdLst>
  <p:handoutMasterIdLst>
    <p:handoutMasterId r:id="rId55"/>
  </p:handoutMasterIdLst>
  <p:sldIdLst>
    <p:sldId id="270" r:id="rId3"/>
    <p:sldId id="290" r:id="rId4"/>
    <p:sldId id="291" r:id="rId5"/>
    <p:sldId id="331" r:id="rId6"/>
    <p:sldId id="356" r:id="rId7"/>
    <p:sldId id="333" r:id="rId8"/>
    <p:sldId id="332" r:id="rId9"/>
    <p:sldId id="355" r:id="rId10"/>
    <p:sldId id="292" r:id="rId11"/>
    <p:sldId id="296" r:id="rId12"/>
    <p:sldId id="353" r:id="rId13"/>
    <p:sldId id="357" r:id="rId14"/>
    <p:sldId id="303" r:id="rId15"/>
    <p:sldId id="299" r:id="rId16"/>
    <p:sldId id="302" r:id="rId17"/>
    <p:sldId id="363" r:id="rId18"/>
    <p:sldId id="364" r:id="rId19"/>
    <p:sldId id="304" r:id="rId20"/>
    <p:sldId id="365" r:id="rId21"/>
    <p:sldId id="366" r:id="rId22"/>
    <p:sldId id="313" r:id="rId23"/>
    <p:sldId id="314" r:id="rId24"/>
    <p:sldId id="319" r:id="rId25"/>
    <p:sldId id="368" r:id="rId26"/>
    <p:sldId id="369" r:id="rId27"/>
    <p:sldId id="309" r:id="rId28"/>
    <p:sldId id="317" r:id="rId29"/>
    <p:sldId id="305" r:id="rId30"/>
    <p:sldId id="318" r:id="rId31"/>
    <p:sldId id="337" r:id="rId32"/>
    <p:sldId id="338" r:id="rId33"/>
    <p:sldId id="370" r:id="rId34"/>
    <p:sldId id="372" r:id="rId35"/>
    <p:sldId id="373" r:id="rId36"/>
    <p:sldId id="321" r:id="rId37"/>
    <p:sldId id="323" r:id="rId38"/>
    <p:sldId id="374" r:id="rId39"/>
    <p:sldId id="375" r:id="rId40"/>
    <p:sldId id="376" r:id="rId41"/>
    <p:sldId id="326" r:id="rId42"/>
    <p:sldId id="327" r:id="rId43"/>
    <p:sldId id="328" r:id="rId44"/>
    <p:sldId id="329" r:id="rId45"/>
    <p:sldId id="378" r:id="rId46"/>
    <p:sldId id="379" r:id="rId47"/>
    <p:sldId id="380" r:id="rId48"/>
    <p:sldId id="343" r:id="rId49"/>
    <p:sldId id="345" r:id="rId50"/>
    <p:sldId id="346" r:id="rId51"/>
    <p:sldId id="347" r:id="rId52"/>
    <p:sldId id="334" r:id="rId53"/>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AF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575" autoAdjust="0"/>
  </p:normalViewPr>
  <p:slideViewPr>
    <p:cSldViewPr>
      <p:cViewPr>
        <p:scale>
          <a:sx n="83" d="100"/>
          <a:sy n="83" d="100"/>
        </p:scale>
        <p:origin x="-3184" y="-1128"/>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0"/>
    </p:cViewPr>
  </p:sorterViewPr>
  <p:notesViewPr>
    <p:cSldViewPr snapToGrid="0" snapToObjects="1">
      <p:cViewPr varScale="1">
        <p:scale>
          <a:sx n="103" d="100"/>
          <a:sy n="103" d="100"/>
        </p:scale>
        <p:origin x="-4384" y="-104"/>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50" Type="http://schemas.openxmlformats.org/officeDocument/2006/relationships/slide" Target="slides/slide48.xml"/><Relationship Id="rId51" Type="http://schemas.openxmlformats.org/officeDocument/2006/relationships/slide" Target="slides/slide49.xml"/><Relationship Id="rId52" Type="http://schemas.openxmlformats.org/officeDocument/2006/relationships/slide" Target="slides/slide50.xml"/><Relationship Id="rId53" Type="http://schemas.openxmlformats.org/officeDocument/2006/relationships/slide" Target="slides/slide51.xml"/><Relationship Id="rId54" Type="http://schemas.openxmlformats.org/officeDocument/2006/relationships/notesMaster" Target="notesMasters/notesMaster1.xml"/><Relationship Id="rId55" Type="http://schemas.openxmlformats.org/officeDocument/2006/relationships/handoutMaster" Target="handoutMasters/handoutMaster1.xml"/><Relationship Id="rId56" Type="http://schemas.openxmlformats.org/officeDocument/2006/relationships/printerSettings" Target="printerSettings/printerSettings1.bin"/><Relationship Id="rId57" Type="http://schemas.openxmlformats.org/officeDocument/2006/relationships/presProps" Target="presProps.xml"/><Relationship Id="rId58" Type="http://schemas.openxmlformats.org/officeDocument/2006/relationships/viewProps" Target="viewProps.xml"/><Relationship Id="rId59" Type="http://schemas.openxmlformats.org/officeDocument/2006/relationships/theme" Target="theme/theme1.xml"/><Relationship Id="rId40" Type="http://schemas.openxmlformats.org/officeDocument/2006/relationships/slide" Target="slides/slide38.xml"/><Relationship Id="rId41" Type="http://schemas.openxmlformats.org/officeDocument/2006/relationships/slide" Target="slides/slide39.xml"/><Relationship Id="rId42" Type="http://schemas.openxmlformats.org/officeDocument/2006/relationships/slide" Target="slides/slide40.xml"/><Relationship Id="rId43" Type="http://schemas.openxmlformats.org/officeDocument/2006/relationships/slide" Target="slides/slide41.xml"/><Relationship Id="rId44" Type="http://schemas.openxmlformats.org/officeDocument/2006/relationships/slide" Target="slides/slide42.xml"/><Relationship Id="rId45" Type="http://schemas.openxmlformats.org/officeDocument/2006/relationships/slide" Target="slides/slide43.xml"/><Relationship Id="rId46" Type="http://schemas.openxmlformats.org/officeDocument/2006/relationships/slide" Target="slides/slide44.xml"/><Relationship Id="rId47" Type="http://schemas.openxmlformats.org/officeDocument/2006/relationships/slide" Target="slides/slide45.xml"/><Relationship Id="rId48" Type="http://schemas.openxmlformats.org/officeDocument/2006/relationships/slide" Target="slides/slide46.xml"/><Relationship Id="rId49" Type="http://schemas.openxmlformats.org/officeDocument/2006/relationships/slide" Target="slides/slide4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60"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6C11260-44AF-47BF-B23A-FA09E29332EF}" type="datetimeFigureOut">
              <a:rPr lang="en-US" smtClean="0"/>
              <a:pPr/>
              <a:t>1/12/15</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987E40BE-367C-4B37-9657-EF54473D94ED}" type="slidenum">
              <a:rPr lang="en-US" smtClean="0"/>
              <a:pPr/>
              <a:t>‹#›</a:t>
            </a:fld>
            <a:endParaRPr lang="en-US"/>
          </a:p>
        </p:txBody>
      </p:sp>
    </p:spTree>
    <p:extLst>
      <p:ext uri="{BB962C8B-B14F-4D97-AF65-F5344CB8AC3E}">
        <p14:creationId xmlns:p14="http://schemas.microsoft.com/office/powerpoint/2010/main" val="112351632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578C9579-46AF-46B3-9C19-50A178864991}" type="datetimeFigureOut">
              <a:rPr lang="en-US" smtClean="0"/>
              <a:pPr/>
              <a:t>1/12/15</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F94C9B48-783B-46E5-AA89-054FF5DFA727}" type="slidenum">
              <a:rPr lang="en-US" smtClean="0"/>
              <a:pPr/>
              <a:t>‹#›</a:t>
            </a:fld>
            <a:endParaRPr lang="en-US"/>
          </a:p>
        </p:txBody>
      </p:sp>
    </p:spTree>
    <p:extLst>
      <p:ext uri="{BB962C8B-B14F-4D97-AF65-F5344CB8AC3E}">
        <p14:creationId xmlns:p14="http://schemas.microsoft.com/office/powerpoint/2010/main" val="345242792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 am Bob Russell, one of a number of program officers in the Division of Research on Learning in Informal and Formal Environments.  This webinar will introduce you to some key points regarding the review process.</a:t>
            </a:r>
            <a:endParaRPr lang="en-US" dirty="0"/>
          </a:p>
          <a:p>
            <a:r>
              <a:rPr lang="en-US" dirty="0" smtClean="0"/>
              <a:t>- </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2</a:t>
            </a:fld>
            <a:endParaRPr lang="en-US"/>
          </a:p>
        </p:txBody>
      </p:sp>
    </p:spTree>
    <p:extLst>
      <p:ext uri="{BB962C8B-B14F-4D97-AF65-F5344CB8AC3E}">
        <p14:creationId xmlns:p14="http://schemas.microsoft.com/office/powerpoint/2010/main" val="645982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will send out a copy of this </a:t>
            </a:r>
            <a:r>
              <a:rPr lang="en-US" dirty="0" err="1" smtClean="0"/>
              <a:t>powerpoint</a:t>
            </a:r>
            <a:r>
              <a:rPr lang="en-US" dirty="0" smtClean="0"/>
              <a:t> to those who want to refer back to some of the slides.</a:t>
            </a:r>
          </a:p>
          <a:p>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3</a:t>
            </a:fld>
            <a:endParaRPr lang="en-US"/>
          </a:p>
        </p:txBody>
      </p:sp>
    </p:spTree>
    <p:extLst>
      <p:ext uri="{BB962C8B-B14F-4D97-AF65-F5344CB8AC3E}">
        <p14:creationId xmlns:p14="http://schemas.microsoft.com/office/powerpoint/2010/main" val="3940656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several items to pay careful attention to.</a:t>
            </a:r>
          </a:p>
          <a:p>
            <a:endParaRPr lang="en-US" dirty="0"/>
          </a:p>
          <a:p>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4</a:t>
            </a:fld>
            <a:endParaRPr lang="en-US"/>
          </a:p>
        </p:txBody>
      </p:sp>
    </p:spTree>
    <p:extLst>
      <p:ext uri="{BB962C8B-B14F-4D97-AF65-F5344CB8AC3E}">
        <p14:creationId xmlns:p14="http://schemas.microsoft.com/office/powerpoint/2010/main" val="3735266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Some important points about remuneration and travel:</a:t>
            </a:r>
          </a:p>
          <a:p>
            <a:endParaRPr lang="en-US" dirty="0"/>
          </a:p>
          <a:p>
            <a:r>
              <a:rPr lang="en-US" dirty="0" smtClean="0"/>
              <a:t>-Make your air reservations through SATO Travel (contact info provided in your email letter)</a:t>
            </a:r>
          </a:p>
          <a:p>
            <a:endParaRPr lang="en-US" dirty="0"/>
          </a:p>
          <a:p>
            <a:r>
              <a:rPr lang="en-US" dirty="0" smtClean="0"/>
              <a:t>-You will be paid electronically</a:t>
            </a:r>
          </a:p>
          <a:p>
            <a:endParaRPr lang="en-US" dirty="0"/>
          </a:p>
          <a:p>
            <a:r>
              <a:rPr lang="en-US" dirty="0" smtClean="0"/>
              <a:t>-Enter  your banking info before the meeting</a:t>
            </a:r>
            <a:endParaRPr lang="en-US" dirty="0"/>
          </a:p>
        </p:txBody>
      </p:sp>
      <p:sp>
        <p:nvSpPr>
          <p:cNvPr id="4" name="Slide Number Placeholder 3"/>
          <p:cNvSpPr>
            <a:spLocks noGrp="1"/>
          </p:cNvSpPr>
          <p:nvPr>
            <p:ph type="sldNum" sz="quarter" idx="10"/>
          </p:nvPr>
        </p:nvSpPr>
        <p:spPr/>
        <p:txBody>
          <a:bodyPr/>
          <a:lstStyle/>
          <a:p>
            <a:fld id="{A8387C3F-74F3-43BE-BBE8-516D3DD3CBC1}" type="slidenum">
              <a:rPr lang="en-US" smtClean="0"/>
              <a:t>5</a:t>
            </a:fld>
            <a:endParaRPr lang="en-US"/>
          </a:p>
        </p:txBody>
      </p:sp>
    </p:spTree>
    <p:extLst>
      <p:ext uri="{BB962C8B-B14F-4D97-AF65-F5344CB8AC3E}">
        <p14:creationId xmlns:p14="http://schemas.microsoft.com/office/powerpoint/2010/main" val="335115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Note that payment is different for reviewers who must travel, who are local, or who participate as virtual panelists.</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6</a:t>
            </a:fld>
            <a:endParaRPr lang="en-US" dirty="0"/>
          </a:p>
        </p:txBody>
      </p:sp>
    </p:spTree>
    <p:extLst>
      <p:ext uri="{BB962C8B-B14F-4D97-AF65-F5344CB8AC3E}">
        <p14:creationId xmlns:p14="http://schemas.microsoft.com/office/powerpoint/2010/main" val="2620387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is Hilton is next to NSF, and nearby within walking distance are more economical hotels: Holiday Inn and Comfort Inn.  You can stay in DC or elsewhere in the area if you like.</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7</a:t>
            </a:fld>
            <a:endParaRPr lang="en-US"/>
          </a:p>
        </p:txBody>
      </p:sp>
    </p:spTree>
    <p:extLst>
      <p:ext uri="{BB962C8B-B14F-4D97-AF65-F5344CB8AC3E}">
        <p14:creationId xmlns:p14="http://schemas.microsoft.com/office/powerpoint/2010/main" val="1428099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Please sign and return this form prior to the panel.</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8</a:t>
            </a:fld>
            <a:endParaRPr lang="en-US"/>
          </a:p>
        </p:txBody>
      </p:sp>
    </p:spTree>
    <p:extLst>
      <p:ext uri="{BB962C8B-B14F-4D97-AF65-F5344CB8AC3E}">
        <p14:creationId xmlns:p14="http://schemas.microsoft.com/office/powerpoint/2010/main" val="2888895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Read the solicitation.  It is the guiding document for proposers as well as for you reviewers.</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9</a:t>
            </a:fld>
            <a:endParaRPr lang="en-US"/>
          </a:p>
        </p:txBody>
      </p:sp>
    </p:spTree>
    <p:extLst>
      <p:ext uri="{BB962C8B-B14F-4D97-AF65-F5344CB8AC3E}">
        <p14:creationId xmlns:p14="http://schemas.microsoft.com/office/powerpoint/2010/main" val="3549854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Two types of projects:</a:t>
            </a:r>
          </a:p>
          <a:p>
            <a:endParaRPr lang="en-US" dirty="0"/>
          </a:p>
          <a:p>
            <a:r>
              <a:rPr lang="en-US" dirty="0" smtClean="0"/>
              <a:t>Strategies, smaller awards emphasizing innovation</a:t>
            </a:r>
          </a:p>
          <a:p>
            <a:endParaRPr lang="en-US" dirty="0"/>
          </a:p>
          <a:p>
            <a:r>
              <a:rPr lang="en-US" dirty="0" smtClean="0"/>
              <a:t>Spread, larger awards emphasizing the spread and research  of innovative methods that have been previously developed </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10</a:t>
            </a:fld>
            <a:endParaRPr lang="en-US"/>
          </a:p>
        </p:txBody>
      </p:sp>
    </p:spTree>
    <p:extLst>
      <p:ext uri="{BB962C8B-B14F-4D97-AF65-F5344CB8AC3E}">
        <p14:creationId xmlns:p14="http://schemas.microsoft.com/office/powerpoint/2010/main" val="1933421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Point</a:t>
            </a:r>
            <a:r>
              <a:rPr lang="en-US" baseline="0" dirty="0" smtClean="0"/>
              <a:t> out the panels are one part of a longer, more extensive, review process that includes consideration of the overall ITEST portfolio.</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11</a:t>
            </a:fld>
            <a:endParaRPr lang="en-US"/>
          </a:p>
        </p:txBody>
      </p:sp>
    </p:spTree>
    <p:extLst>
      <p:ext uri="{BB962C8B-B14F-4D97-AF65-F5344CB8AC3E}">
        <p14:creationId xmlns:p14="http://schemas.microsoft.com/office/powerpoint/2010/main" val="2651204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12</a:t>
            </a:fld>
            <a:endParaRPr lang="en-US"/>
          </a:p>
        </p:txBody>
      </p:sp>
    </p:spTree>
    <p:extLst>
      <p:ext uri="{BB962C8B-B14F-4D97-AF65-F5344CB8AC3E}">
        <p14:creationId xmlns:p14="http://schemas.microsoft.com/office/powerpoint/2010/main" val="1949487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13</a:t>
            </a:fld>
            <a:endParaRPr lang="en-US"/>
          </a:p>
        </p:txBody>
      </p:sp>
    </p:spTree>
    <p:extLst>
      <p:ext uri="{BB962C8B-B14F-4D97-AF65-F5344CB8AC3E}">
        <p14:creationId xmlns:p14="http://schemas.microsoft.com/office/powerpoint/2010/main" val="7947350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14</a:t>
            </a:fld>
            <a:endParaRPr lang="en-US"/>
          </a:p>
        </p:txBody>
      </p:sp>
    </p:spTree>
    <p:extLst>
      <p:ext uri="{BB962C8B-B14F-4D97-AF65-F5344CB8AC3E}">
        <p14:creationId xmlns:p14="http://schemas.microsoft.com/office/powerpoint/2010/main" val="2225465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8400" y="696913"/>
            <a:ext cx="46482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15</a:t>
            </a:fld>
            <a:endParaRPr lang="en-US"/>
          </a:p>
        </p:txBody>
      </p:sp>
    </p:spTree>
    <p:extLst>
      <p:ext uri="{BB962C8B-B14F-4D97-AF65-F5344CB8AC3E}">
        <p14:creationId xmlns:p14="http://schemas.microsoft.com/office/powerpoint/2010/main" val="6512534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98AE092-D694-476B-B59A-F86C70BE9545}"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31774">
              <a:defRPr/>
            </a:pPr>
            <a:r>
              <a:rPr lang="en-US" dirty="0"/>
              <a:t>The five review elements apply to both criteria, whereas, before they were separate elements.</a:t>
            </a:r>
          </a:p>
          <a:p>
            <a:endParaRPr lang="en-US" baseline="0" dirty="0" smtClean="0"/>
          </a:p>
        </p:txBody>
      </p:sp>
      <p:sp>
        <p:nvSpPr>
          <p:cNvPr id="4" name="Slide Number Placeholder 3"/>
          <p:cNvSpPr>
            <a:spLocks noGrp="1"/>
          </p:cNvSpPr>
          <p:nvPr>
            <p:ph type="sldNum" sz="quarter" idx="10"/>
          </p:nvPr>
        </p:nvSpPr>
        <p:spPr/>
        <p:txBody>
          <a:bodyPr/>
          <a:lstStyle/>
          <a:p>
            <a:fld id="{598AE092-D694-476B-B59A-F86C70BE9545}"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Point out that</a:t>
            </a:r>
            <a:r>
              <a:rPr lang="en-US" baseline="0" dirty="0" smtClean="0"/>
              <a:t> proposals with ratings of good, very good, and excellent are all considered worthy of support if sufficient funds are available.  In essence, that means that a rating of good indicates that a proposal has sufficient merit to be considered for support.</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18</a:t>
            </a:fld>
            <a:endParaRPr lang="en-US"/>
          </a:p>
        </p:txBody>
      </p:sp>
    </p:spTree>
    <p:extLst>
      <p:ext uri="{BB962C8B-B14F-4D97-AF65-F5344CB8AC3E}">
        <p14:creationId xmlns:p14="http://schemas.microsoft.com/office/powerpoint/2010/main" val="11850836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19</a:t>
            </a:fld>
            <a:endParaRPr lang="en-US"/>
          </a:p>
        </p:txBody>
      </p:sp>
    </p:spTree>
    <p:extLst>
      <p:ext uri="{BB962C8B-B14F-4D97-AF65-F5344CB8AC3E}">
        <p14:creationId xmlns:p14="http://schemas.microsoft.com/office/powerpoint/2010/main" val="1431560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Explain</a:t>
            </a:r>
            <a:r>
              <a:rPr lang="en-US" dirty="0" smtClean="0"/>
              <a:t> WHY your statement represents a strength or a weakness.</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FE622802-CD6F-4E5A-A14F-EC5ED47354E4}" type="slidenum">
              <a:rPr lang="en-US" smtClean="0"/>
              <a:t>20</a:t>
            </a:fld>
            <a:endParaRPr lang="en-US"/>
          </a:p>
        </p:txBody>
      </p:sp>
    </p:spTree>
    <p:extLst>
      <p:ext uri="{BB962C8B-B14F-4D97-AF65-F5344CB8AC3E}">
        <p14:creationId xmlns:p14="http://schemas.microsoft.com/office/powerpoint/2010/main" val="18428261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Proposals must include an external and independent evaluation process.  The purpose is to provide external feedback on research methods and implementation.</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21</a:t>
            </a:fld>
            <a:endParaRPr lang="en-US"/>
          </a:p>
        </p:txBody>
      </p:sp>
    </p:spTree>
    <p:extLst>
      <p:ext uri="{BB962C8B-B14F-4D97-AF65-F5344CB8AC3E}">
        <p14:creationId xmlns:p14="http://schemas.microsoft.com/office/powerpoint/2010/main" val="28743529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Dissemination should be creative and go beyond conference presentations and peer reviewed publications</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22</a:t>
            </a:fld>
            <a:endParaRPr lang="en-US"/>
          </a:p>
        </p:txBody>
      </p:sp>
    </p:spTree>
    <p:extLst>
      <p:ext uri="{BB962C8B-B14F-4D97-AF65-F5344CB8AC3E}">
        <p14:creationId xmlns:p14="http://schemas.microsoft.com/office/powerpoint/2010/main" val="19927513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23</a:t>
            </a:fld>
            <a:endParaRPr lang="en-US"/>
          </a:p>
        </p:txBody>
      </p:sp>
    </p:spTree>
    <p:extLst>
      <p:ext uri="{BB962C8B-B14F-4D97-AF65-F5344CB8AC3E}">
        <p14:creationId xmlns:p14="http://schemas.microsoft.com/office/powerpoint/2010/main" val="21072830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24</a:t>
            </a:fld>
            <a:endParaRPr lang="en-US"/>
          </a:p>
        </p:txBody>
      </p:sp>
    </p:spTree>
    <p:extLst>
      <p:ext uri="{BB962C8B-B14F-4D97-AF65-F5344CB8AC3E}">
        <p14:creationId xmlns:p14="http://schemas.microsoft.com/office/powerpoint/2010/main" val="3258298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25</a:t>
            </a:fld>
            <a:endParaRPr lang="en-US"/>
          </a:p>
        </p:txBody>
      </p:sp>
    </p:spTree>
    <p:extLst>
      <p:ext uri="{BB962C8B-B14F-4D97-AF65-F5344CB8AC3E}">
        <p14:creationId xmlns:p14="http://schemas.microsoft.com/office/powerpoint/2010/main" val="41868653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Proposals should include a summary of relevant, prior research.  This discussion should summarize the Intellectual Merit &amp; Broader Impacts of the prior work and discuss how the results from prior work have influenced the proposed project</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26</a:t>
            </a:fld>
            <a:endParaRPr lang="en-US"/>
          </a:p>
        </p:txBody>
      </p:sp>
    </p:spTree>
    <p:extLst>
      <p:ext uri="{BB962C8B-B14F-4D97-AF65-F5344CB8AC3E}">
        <p14:creationId xmlns:p14="http://schemas.microsoft.com/office/powerpoint/2010/main" val="12438507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27</a:t>
            </a:fld>
            <a:endParaRPr lang="en-US"/>
          </a:p>
        </p:txBody>
      </p:sp>
    </p:spTree>
    <p:extLst>
      <p:ext uri="{BB962C8B-B14F-4D97-AF65-F5344CB8AC3E}">
        <p14:creationId xmlns:p14="http://schemas.microsoft.com/office/powerpoint/2010/main" val="26349076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28</a:t>
            </a:fld>
            <a:endParaRPr lang="en-US"/>
          </a:p>
        </p:txBody>
      </p:sp>
    </p:spTree>
    <p:extLst>
      <p:ext uri="{BB962C8B-B14F-4D97-AF65-F5344CB8AC3E}">
        <p14:creationId xmlns:p14="http://schemas.microsoft.com/office/powerpoint/2010/main" val="4514688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29</a:t>
            </a:fld>
            <a:endParaRPr lang="en-US"/>
          </a:p>
        </p:txBody>
      </p:sp>
    </p:spTree>
    <p:extLst>
      <p:ext uri="{BB962C8B-B14F-4D97-AF65-F5344CB8AC3E}">
        <p14:creationId xmlns:p14="http://schemas.microsoft.com/office/powerpoint/2010/main" val="19411375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30</a:t>
            </a:fld>
            <a:endParaRPr lang="en-US"/>
          </a:p>
        </p:txBody>
      </p:sp>
    </p:spTree>
    <p:extLst>
      <p:ext uri="{BB962C8B-B14F-4D97-AF65-F5344CB8AC3E}">
        <p14:creationId xmlns:p14="http://schemas.microsoft.com/office/powerpoint/2010/main" val="21244219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31</a:t>
            </a:fld>
            <a:endParaRPr lang="en-US"/>
          </a:p>
        </p:txBody>
      </p:sp>
    </p:spTree>
    <p:extLst>
      <p:ext uri="{BB962C8B-B14F-4D97-AF65-F5344CB8AC3E}">
        <p14:creationId xmlns:p14="http://schemas.microsoft.com/office/powerpoint/2010/main" val="3874331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a:t>
            </a:r>
            <a:r>
              <a:rPr lang="en-US" baseline="0" dirty="0" smtClean="0"/>
              <a:t> guidelines are not review criteria, but can be helpful in providing common vocabulary and in structuring comments about the proposed work, particularly for intellectual merit of the project. </a:t>
            </a:r>
            <a:endParaRPr lang="en-US" dirty="0"/>
          </a:p>
        </p:txBody>
      </p:sp>
      <p:sp>
        <p:nvSpPr>
          <p:cNvPr id="4" name="Slide Number Placeholder 3"/>
          <p:cNvSpPr>
            <a:spLocks noGrp="1"/>
          </p:cNvSpPr>
          <p:nvPr>
            <p:ph type="sldNum" sz="quarter" idx="10"/>
          </p:nvPr>
        </p:nvSpPr>
        <p:spPr/>
        <p:txBody>
          <a:bodyPr/>
          <a:lstStyle/>
          <a:p>
            <a:fld id="{FE622802-CD6F-4E5A-A14F-EC5ED47354E4}" type="slidenum">
              <a:rPr lang="en-US" smtClean="0"/>
              <a:t>32</a:t>
            </a:fld>
            <a:endParaRPr lang="en-US"/>
          </a:p>
        </p:txBody>
      </p:sp>
    </p:spTree>
    <p:extLst>
      <p:ext uri="{BB962C8B-B14F-4D97-AF65-F5344CB8AC3E}">
        <p14:creationId xmlns:p14="http://schemas.microsoft.com/office/powerpoint/2010/main" val="28720265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33</a:t>
            </a:fld>
            <a:endParaRPr lang="en-US"/>
          </a:p>
        </p:txBody>
      </p:sp>
    </p:spTree>
    <p:extLst>
      <p:ext uri="{BB962C8B-B14F-4D97-AF65-F5344CB8AC3E}">
        <p14:creationId xmlns:p14="http://schemas.microsoft.com/office/powerpoint/2010/main" val="39202917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E622802-CD6F-4E5A-A14F-EC5ED47354E4}" type="slidenum">
              <a:rPr lang="en-US" smtClean="0"/>
              <a:t>34</a:t>
            </a:fld>
            <a:endParaRPr lang="en-US"/>
          </a:p>
        </p:txBody>
      </p:sp>
    </p:spTree>
    <p:extLst>
      <p:ext uri="{BB962C8B-B14F-4D97-AF65-F5344CB8AC3E}">
        <p14:creationId xmlns:p14="http://schemas.microsoft.com/office/powerpoint/2010/main" val="33935542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35</a:t>
            </a:fld>
            <a:endParaRPr lang="en-US"/>
          </a:p>
        </p:txBody>
      </p:sp>
    </p:spTree>
    <p:extLst>
      <p:ext uri="{BB962C8B-B14F-4D97-AF65-F5344CB8AC3E}">
        <p14:creationId xmlns:p14="http://schemas.microsoft.com/office/powerpoint/2010/main" val="41939392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36</a:t>
            </a:fld>
            <a:endParaRPr lang="en-US"/>
          </a:p>
        </p:txBody>
      </p:sp>
    </p:spTree>
    <p:extLst>
      <p:ext uri="{BB962C8B-B14F-4D97-AF65-F5344CB8AC3E}">
        <p14:creationId xmlns:p14="http://schemas.microsoft.com/office/powerpoint/2010/main" val="246947152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37</a:t>
            </a:fld>
            <a:endParaRPr lang="en-US"/>
          </a:p>
        </p:txBody>
      </p:sp>
    </p:spTree>
    <p:extLst>
      <p:ext uri="{BB962C8B-B14F-4D97-AF65-F5344CB8AC3E}">
        <p14:creationId xmlns:p14="http://schemas.microsoft.com/office/powerpoint/2010/main" val="35339744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38</a:t>
            </a:fld>
            <a:endParaRPr lang="en-US"/>
          </a:p>
        </p:txBody>
      </p:sp>
    </p:spTree>
    <p:extLst>
      <p:ext uri="{BB962C8B-B14F-4D97-AF65-F5344CB8AC3E}">
        <p14:creationId xmlns:p14="http://schemas.microsoft.com/office/powerpoint/2010/main" val="18651067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39</a:t>
            </a:fld>
            <a:endParaRPr lang="en-US"/>
          </a:p>
        </p:txBody>
      </p:sp>
    </p:spTree>
    <p:extLst>
      <p:ext uri="{BB962C8B-B14F-4D97-AF65-F5344CB8AC3E}">
        <p14:creationId xmlns:p14="http://schemas.microsoft.com/office/powerpoint/2010/main" val="40373804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40</a:t>
            </a:fld>
            <a:endParaRPr lang="en-US"/>
          </a:p>
        </p:txBody>
      </p:sp>
    </p:spTree>
    <p:extLst>
      <p:ext uri="{BB962C8B-B14F-4D97-AF65-F5344CB8AC3E}">
        <p14:creationId xmlns:p14="http://schemas.microsoft.com/office/powerpoint/2010/main" val="8653974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a:t>
            </a:r>
            <a:r>
              <a:rPr lang="en-US" baseline="0" dirty="0" smtClean="0"/>
              <a:t> determining if someone is a “personal friend”, ask yourself if you would invite them to dinner or to your house when in town.  </a:t>
            </a:r>
            <a:endParaRPr lang="en-US" dirty="0"/>
          </a:p>
        </p:txBody>
      </p:sp>
      <p:sp>
        <p:nvSpPr>
          <p:cNvPr id="4" name="Slide Number Placeholder 3"/>
          <p:cNvSpPr>
            <a:spLocks noGrp="1"/>
          </p:cNvSpPr>
          <p:nvPr>
            <p:ph type="sldNum" sz="quarter" idx="10"/>
          </p:nvPr>
        </p:nvSpPr>
        <p:spPr/>
        <p:txBody>
          <a:bodyPr/>
          <a:lstStyle/>
          <a:p>
            <a:fld id="{F94C9B48-783B-46E5-AA89-054FF5DFA727}" type="slidenum">
              <a:rPr lang="en-US" smtClean="0"/>
              <a:pPr/>
              <a:t>41</a:t>
            </a:fld>
            <a:endParaRPr lang="en-US"/>
          </a:p>
        </p:txBody>
      </p:sp>
    </p:spTree>
    <p:extLst>
      <p:ext uri="{BB962C8B-B14F-4D97-AF65-F5344CB8AC3E}">
        <p14:creationId xmlns:p14="http://schemas.microsoft.com/office/powerpoint/2010/main" val="7820018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42</a:t>
            </a:fld>
            <a:endParaRPr lang="en-US"/>
          </a:p>
        </p:txBody>
      </p:sp>
    </p:spTree>
    <p:extLst>
      <p:ext uri="{BB962C8B-B14F-4D97-AF65-F5344CB8AC3E}">
        <p14:creationId xmlns:p14="http://schemas.microsoft.com/office/powerpoint/2010/main" val="30188339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43</a:t>
            </a:fld>
            <a:endParaRPr lang="en-US"/>
          </a:p>
        </p:txBody>
      </p:sp>
    </p:spTree>
    <p:extLst>
      <p:ext uri="{BB962C8B-B14F-4D97-AF65-F5344CB8AC3E}">
        <p14:creationId xmlns:p14="http://schemas.microsoft.com/office/powerpoint/2010/main" val="27847866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44</a:t>
            </a:fld>
            <a:endParaRPr lang="en-US"/>
          </a:p>
        </p:txBody>
      </p:sp>
    </p:spTree>
    <p:extLst>
      <p:ext uri="{BB962C8B-B14F-4D97-AF65-F5344CB8AC3E}">
        <p14:creationId xmlns:p14="http://schemas.microsoft.com/office/powerpoint/2010/main" val="323582379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45</a:t>
            </a:fld>
            <a:endParaRPr lang="en-US"/>
          </a:p>
        </p:txBody>
      </p:sp>
    </p:spTree>
    <p:extLst>
      <p:ext uri="{BB962C8B-B14F-4D97-AF65-F5344CB8AC3E}">
        <p14:creationId xmlns:p14="http://schemas.microsoft.com/office/powerpoint/2010/main" val="426626126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46</a:t>
            </a:fld>
            <a:endParaRPr lang="en-US"/>
          </a:p>
        </p:txBody>
      </p:sp>
    </p:spTree>
    <p:extLst>
      <p:ext uri="{BB962C8B-B14F-4D97-AF65-F5344CB8AC3E}">
        <p14:creationId xmlns:p14="http://schemas.microsoft.com/office/powerpoint/2010/main" val="135315993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47</a:t>
            </a:fld>
            <a:endParaRPr lang="en-US"/>
          </a:p>
        </p:txBody>
      </p:sp>
    </p:spTree>
    <p:extLst>
      <p:ext uri="{BB962C8B-B14F-4D97-AF65-F5344CB8AC3E}">
        <p14:creationId xmlns:p14="http://schemas.microsoft.com/office/powerpoint/2010/main" val="261277023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48</a:t>
            </a:fld>
            <a:endParaRPr lang="en-US"/>
          </a:p>
        </p:txBody>
      </p:sp>
    </p:spTree>
    <p:extLst>
      <p:ext uri="{BB962C8B-B14F-4D97-AF65-F5344CB8AC3E}">
        <p14:creationId xmlns:p14="http://schemas.microsoft.com/office/powerpoint/2010/main" val="369316412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49</a:t>
            </a:fld>
            <a:endParaRPr lang="en-US"/>
          </a:p>
        </p:txBody>
      </p:sp>
    </p:spTree>
    <p:extLst>
      <p:ext uri="{BB962C8B-B14F-4D97-AF65-F5344CB8AC3E}">
        <p14:creationId xmlns:p14="http://schemas.microsoft.com/office/powerpoint/2010/main" val="127131945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50</a:t>
            </a:fld>
            <a:endParaRPr lang="en-US"/>
          </a:p>
        </p:txBody>
      </p:sp>
    </p:spTree>
    <p:extLst>
      <p:ext uri="{BB962C8B-B14F-4D97-AF65-F5344CB8AC3E}">
        <p14:creationId xmlns:p14="http://schemas.microsoft.com/office/powerpoint/2010/main" val="31072811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4C9B48-783B-46E5-AA89-054FF5DFA727}" type="slidenum">
              <a:rPr lang="en-US" smtClean="0"/>
              <a:pPr/>
              <a:t>51</a:t>
            </a:fld>
            <a:endParaRPr lang="en-US"/>
          </a:p>
        </p:txBody>
      </p:sp>
    </p:spTree>
    <p:extLst>
      <p:ext uri="{BB962C8B-B14F-4D97-AF65-F5344CB8AC3E}">
        <p14:creationId xmlns:p14="http://schemas.microsoft.com/office/powerpoint/2010/main" val="188704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15962"/>
            <a:ext cx="8229600" cy="808038"/>
          </a:xfrm>
          <a:prstGeom prst="rect">
            <a:avLst/>
          </a:prstGeom>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52400" y="700088"/>
            <a:ext cx="8763000" cy="442912"/>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596900" y="1384300"/>
            <a:ext cx="4083050" cy="4940300"/>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832350" y="1384300"/>
            <a:ext cx="4083050" cy="4940300"/>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noChangeArrowheads="1"/>
          </p:cNvSpPr>
          <p:nvPr>
            <p:ph type="sldNum" sz="quarter" idx="10"/>
          </p:nvPr>
        </p:nvSpPr>
        <p:spPr>
          <a:xfrm>
            <a:off x="8610600" y="6416675"/>
            <a:ext cx="457200" cy="365125"/>
          </a:xfrm>
          <a:prstGeom prst="rect">
            <a:avLst/>
          </a:prstGeom>
        </p:spPr>
        <p:txBody>
          <a:bodyPr/>
          <a:lstStyle>
            <a:lvl1pPr>
              <a:defRPr/>
            </a:lvl1pPr>
          </a:lstStyle>
          <a:p>
            <a:pPr>
              <a:defRPr/>
            </a:pPr>
            <a:fld id="{D2DAD569-993E-4122-8842-C5709BAC0C80}" type="slidenum">
              <a:rPr lang="en-US"/>
              <a:pPr>
                <a:defRPr/>
              </a:pPr>
              <a:t>‹#›</a:t>
            </a:fld>
            <a:endParaRPr lang="en-US" sz="1400" dirty="0">
              <a:latin typeface="Book Antiqua" pitchFamily="18" charset="0"/>
            </a:endParaRPr>
          </a:p>
        </p:txBody>
      </p:sp>
    </p:spTree>
  </p:cSld>
  <p:clrMapOvr>
    <a:masterClrMapping/>
  </p:clrMapOvr>
  <p:transition xmlns:p14="http://schemas.microsoft.com/office/powerpoint/2010/main">
    <p:cover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D4381E39-AF51-46B8-B04E-947172197504}" type="slidenum">
              <a:rPr lang="en-US" smtClean="0"/>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slideLayout" Target="../slideLayouts/slideLayout24.xml"/><Relationship Id="rId13" Type="http://schemas.openxmlformats.org/officeDocument/2006/relationships/slideLayout" Target="../slideLayouts/slideLayout25.xml"/><Relationship Id="rId14" Type="http://schemas.openxmlformats.org/officeDocument/2006/relationships/theme" Target="../theme/theme2.xml"/><Relationship Id="rId15" Type="http://schemas.openxmlformats.org/officeDocument/2006/relationships/image" Target="../media/image2.jpeg"/><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descr="NSF_PresoDesign_v01a.jpg"/>
          <p:cNvPicPr>
            <a:picLocks noChangeAspect="1"/>
          </p:cNvPicPr>
          <p:nvPr userDrawn="1"/>
        </p:nvPicPr>
        <p:blipFill>
          <a:blip r:embed="rId14" cstate="print"/>
          <a:stretch>
            <a:fillRect/>
          </a:stretch>
        </p:blipFill>
        <p:spPr>
          <a:xfrm>
            <a:off x="6085" y="3043"/>
            <a:ext cx="9135887" cy="6854957"/>
          </a:xfrm>
          <a:prstGeom prst="rect">
            <a:avLst/>
          </a:prstGeom>
        </p:spPr>
      </p:pic>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descr="NSF_PresoDesign_v01.jpg"/>
          <p:cNvPicPr>
            <a:picLocks noChangeAspect="1"/>
          </p:cNvPicPr>
          <p:nvPr userDrawn="1"/>
        </p:nvPicPr>
        <p:blipFill>
          <a:blip r:embed="rId15" cstate="print"/>
          <a:stretch>
            <a:fillRect/>
          </a:stretch>
        </p:blipFill>
        <p:spPr>
          <a:xfrm>
            <a:off x="2028" y="0"/>
            <a:ext cx="9135885" cy="6854955"/>
          </a:xfrm>
          <a:prstGeom prst="rect">
            <a:avLst/>
          </a:prstGeom>
        </p:spPr>
      </p:pic>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4" Type="http://schemas.openxmlformats.org/officeDocument/2006/relationships/notesSlide" Target="../notesSlides/notesSlide1.xml"/><Relationship Id="rId5" Type="http://schemas.openxmlformats.org/officeDocument/2006/relationships/image" Target="../media/image3.jpg"/><Relationship Id="rId6" Type="http://schemas.openxmlformats.org/officeDocument/2006/relationships/image" Target="../media/image4.png"/><Relationship Id="rId1" Type="http://schemas.microsoft.com/office/2007/relationships/media" Target="../media/media1.wav"/><Relationship Id="rId2" Type="http://schemas.openxmlformats.org/officeDocument/2006/relationships/audio" Target="../media/media1.wav"/></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xml"/><Relationship Id="rId5" Type="http://schemas.openxmlformats.org/officeDocument/2006/relationships/image" Target="../media/image4.png"/><Relationship Id="rId1" Type="http://schemas.microsoft.com/office/2007/relationships/media" Target="../media/media2.wav"/><Relationship Id="rId2" Type="http://schemas.openxmlformats.org/officeDocument/2006/relationships/audio" Target="../media/media2.wav"/></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xml"/><Relationship Id="rId5" Type="http://schemas.openxmlformats.org/officeDocument/2006/relationships/image" Target="../media/image4.png"/><Relationship Id="rId1" Type="http://schemas.microsoft.com/office/2007/relationships/media" Target="../media/media3.wav"/><Relationship Id="rId2" Type="http://schemas.openxmlformats.org/officeDocument/2006/relationships/audio" Target="../media/media3.wav"/></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xml"/><Relationship Id="rId5" Type="http://schemas.openxmlformats.org/officeDocument/2006/relationships/image" Target="../media/image4.png"/><Relationship Id="rId1" Type="http://schemas.microsoft.com/office/2007/relationships/media" Target="../media/media4.wav"/><Relationship Id="rId2" Type="http://schemas.openxmlformats.org/officeDocument/2006/relationships/audio" Target="../media/media4.wav"/></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xml"/><Relationship Id="rId5" Type="http://schemas.openxmlformats.org/officeDocument/2006/relationships/image" Target="../media/image4.png"/><Relationship Id="rId1" Type="http://schemas.microsoft.com/office/2007/relationships/media" Target="../media/media5.wav"/><Relationship Id="rId2" Type="http://schemas.openxmlformats.org/officeDocument/2006/relationships/audio" Target="../media/media5.wav"/></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6.xml"/><Relationship Id="rId5" Type="http://schemas.openxmlformats.org/officeDocument/2006/relationships/image" Target="../media/image4.png"/><Relationship Id="rId1" Type="http://schemas.microsoft.com/office/2007/relationships/media" Target="../media/media6.wav"/><Relationship Id="rId2" Type="http://schemas.openxmlformats.org/officeDocument/2006/relationships/audio" Target="../media/media6.wav"/></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7.xml"/><Relationship Id="rId5" Type="http://schemas.openxmlformats.org/officeDocument/2006/relationships/image" Target="../media/image4.png"/><Relationship Id="rId1" Type="http://schemas.microsoft.com/office/2007/relationships/media" Target="../media/media7.wav"/><Relationship Id="rId2" Type="http://schemas.openxmlformats.org/officeDocument/2006/relationships/audio" Target="../media/media7.wav"/></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8.xml"/><Relationship Id="rId5" Type="http://schemas.openxmlformats.org/officeDocument/2006/relationships/image" Target="../media/image4.png"/><Relationship Id="rId1" Type="http://schemas.microsoft.com/office/2007/relationships/media" Target="../media/media8.wav"/><Relationship Id="rId2" Type="http://schemas.openxmlformats.org/officeDocument/2006/relationships/audio" Target="../media/media8.wav"/></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9.xml"/><Relationship Id="rId5" Type="http://schemas.openxmlformats.org/officeDocument/2006/relationships/image" Target="../media/image4.png"/><Relationship Id="rId1" Type="http://schemas.microsoft.com/office/2007/relationships/media" Target="../media/media9.wav"/><Relationship Id="rId2" Type="http://schemas.openxmlformats.org/officeDocument/2006/relationships/audio" Target="../media/media9.wav"/></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0.xml"/><Relationship Id="rId5" Type="http://schemas.openxmlformats.org/officeDocument/2006/relationships/image" Target="../media/image4.png"/><Relationship Id="rId1" Type="http://schemas.microsoft.com/office/2007/relationships/media" Target="../media/media10.wav"/><Relationship Id="rId2" Type="http://schemas.openxmlformats.org/officeDocument/2006/relationships/audio" Target="../media/media10.wav"/></Relationships>
</file>

<file path=ppt/slides/_rels/slide11.xml.rels><?xml version="1.0" encoding="UTF-8" standalone="yes"?>
<Relationships xmlns="http://schemas.openxmlformats.org/package/2006/relationships"><Relationship Id="rId3" Type="http://schemas.openxmlformats.org/officeDocument/2006/relationships/audio" Target="../media/media11.wav"/><Relationship Id="rId4" Type="http://schemas.openxmlformats.org/officeDocument/2006/relationships/slideLayout" Target="../slideLayouts/slideLayout2.xml"/><Relationship Id="rId5" Type="http://schemas.openxmlformats.org/officeDocument/2006/relationships/notesSlide" Target="../notesSlides/notesSlide11.xml"/><Relationship Id="rId6" Type="http://schemas.openxmlformats.org/officeDocument/2006/relationships/oleObject" Target="../embeddings/oleObject1.bin"/><Relationship Id="rId7" Type="http://schemas.openxmlformats.org/officeDocument/2006/relationships/image" Target="../media/image5.wmf"/><Relationship Id="rId8" Type="http://schemas.openxmlformats.org/officeDocument/2006/relationships/image" Target="../media/image4.png"/><Relationship Id="rId1" Type="http://schemas.openxmlformats.org/officeDocument/2006/relationships/vmlDrawing" Target="../drawings/vmlDrawing1.vml"/><Relationship Id="rId2" Type="http://schemas.microsoft.com/office/2007/relationships/media" Target="../media/media11.wav"/></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2.xml"/><Relationship Id="rId5" Type="http://schemas.openxmlformats.org/officeDocument/2006/relationships/image" Target="../media/image4.png"/><Relationship Id="rId1" Type="http://schemas.microsoft.com/office/2007/relationships/media" Target="../media/media12.wav"/><Relationship Id="rId2" Type="http://schemas.openxmlformats.org/officeDocument/2006/relationships/audio" Target="../media/media12.wav"/></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3.xml"/><Relationship Id="rId5" Type="http://schemas.openxmlformats.org/officeDocument/2006/relationships/image" Target="../media/image4.png"/><Relationship Id="rId1" Type="http://schemas.microsoft.com/office/2007/relationships/media" Target="../media/media13.wav"/><Relationship Id="rId2" Type="http://schemas.openxmlformats.org/officeDocument/2006/relationships/audio" Target="../media/media13.wav"/></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4.xml"/><Relationship Id="rId5" Type="http://schemas.openxmlformats.org/officeDocument/2006/relationships/image" Target="../media/image4.png"/><Relationship Id="rId1" Type="http://schemas.microsoft.com/office/2007/relationships/media" Target="../media/media14.wav"/><Relationship Id="rId2" Type="http://schemas.openxmlformats.org/officeDocument/2006/relationships/audio" Target="../media/media14.wav"/></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5.xml"/><Relationship Id="rId5" Type="http://schemas.openxmlformats.org/officeDocument/2006/relationships/image" Target="../media/image4.png"/><Relationship Id="rId1" Type="http://schemas.microsoft.com/office/2007/relationships/media" Target="../media/media15.wav"/><Relationship Id="rId2" Type="http://schemas.openxmlformats.org/officeDocument/2006/relationships/audio" Target="../media/media15.wav"/></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6.xml"/><Relationship Id="rId5" Type="http://schemas.openxmlformats.org/officeDocument/2006/relationships/image" Target="../media/image4.png"/><Relationship Id="rId1" Type="http://schemas.microsoft.com/office/2007/relationships/media" Target="../media/media16.wav"/><Relationship Id="rId2" Type="http://schemas.openxmlformats.org/officeDocument/2006/relationships/audio" Target="../media/media16.wav"/></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7.xml"/><Relationship Id="rId5" Type="http://schemas.openxmlformats.org/officeDocument/2006/relationships/image" Target="../media/image4.png"/><Relationship Id="rId1" Type="http://schemas.microsoft.com/office/2007/relationships/media" Target="../media/media17.wav"/><Relationship Id="rId2" Type="http://schemas.openxmlformats.org/officeDocument/2006/relationships/audio" Target="../media/media17.wav"/></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8.xml"/><Relationship Id="rId5" Type="http://schemas.openxmlformats.org/officeDocument/2006/relationships/image" Target="../media/image4.png"/><Relationship Id="rId1" Type="http://schemas.microsoft.com/office/2007/relationships/media" Target="../media/media18.wav"/><Relationship Id="rId2" Type="http://schemas.openxmlformats.org/officeDocument/2006/relationships/audio" Target="../media/media18.wav"/></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9.xml"/><Relationship Id="rId5" Type="http://schemas.openxmlformats.org/officeDocument/2006/relationships/image" Target="../media/image4.png"/><Relationship Id="rId1" Type="http://schemas.microsoft.com/office/2007/relationships/media" Target="../media/media19.wav"/><Relationship Id="rId2" Type="http://schemas.openxmlformats.org/officeDocument/2006/relationships/audio" Target="../media/media19.wav"/></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0.xml"/><Relationship Id="rId5" Type="http://schemas.openxmlformats.org/officeDocument/2006/relationships/image" Target="../media/image4.png"/><Relationship Id="rId1" Type="http://schemas.microsoft.com/office/2007/relationships/media" Target="../media/media20.wav"/><Relationship Id="rId2" Type="http://schemas.openxmlformats.org/officeDocument/2006/relationships/audio" Target="../media/media20.wav"/></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1.xml"/><Relationship Id="rId5" Type="http://schemas.openxmlformats.org/officeDocument/2006/relationships/image" Target="../media/image4.png"/><Relationship Id="rId1" Type="http://schemas.microsoft.com/office/2007/relationships/media" Target="../media/media21.wav"/><Relationship Id="rId2" Type="http://schemas.openxmlformats.org/officeDocument/2006/relationships/audio" Target="../media/media21.wav"/></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2.xml"/><Relationship Id="rId5" Type="http://schemas.openxmlformats.org/officeDocument/2006/relationships/image" Target="../media/image4.png"/><Relationship Id="rId1" Type="http://schemas.microsoft.com/office/2007/relationships/media" Target="../media/media22.wav"/><Relationship Id="rId2" Type="http://schemas.openxmlformats.org/officeDocument/2006/relationships/audio" Target="../media/media22.wav"/></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3.xml"/><Relationship Id="rId5" Type="http://schemas.openxmlformats.org/officeDocument/2006/relationships/image" Target="../media/image4.png"/><Relationship Id="rId1" Type="http://schemas.microsoft.com/office/2007/relationships/media" Target="../media/media23.wav"/><Relationship Id="rId2" Type="http://schemas.openxmlformats.org/officeDocument/2006/relationships/audio" Target="../media/media23.wav"/></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4.xml"/><Relationship Id="rId5" Type="http://schemas.openxmlformats.org/officeDocument/2006/relationships/image" Target="../media/image4.png"/><Relationship Id="rId1" Type="http://schemas.microsoft.com/office/2007/relationships/media" Target="../media/media24.wav"/><Relationship Id="rId2" Type="http://schemas.openxmlformats.org/officeDocument/2006/relationships/audio" Target="../media/media24.wav"/></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5.xml"/><Relationship Id="rId5" Type="http://schemas.openxmlformats.org/officeDocument/2006/relationships/image" Target="../media/image4.png"/><Relationship Id="rId1" Type="http://schemas.microsoft.com/office/2007/relationships/media" Target="../media/media25.wav"/><Relationship Id="rId2" Type="http://schemas.openxmlformats.org/officeDocument/2006/relationships/audio" Target="../media/media25.wav"/></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6.xml"/><Relationship Id="rId5" Type="http://schemas.openxmlformats.org/officeDocument/2006/relationships/image" Target="../media/image4.png"/><Relationship Id="rId1" Type="http://schemas.microsoft.com/office/2007/relationships/media" Target="../media/media26.wav"/><Relationship Id="rId2" Type="http://schemas.openxmlformats.org/officeDocument/2006/relationships/audio" Target="../media/media26.wav"/></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7.xml"/><Relationship Id="rId5" Type="http://schemas.openxmlformats.org/officeDocument/2006/relationships/image" Target="../media/image4.png"/><Relationship Id="rId1" Type="http://schemas.microsoft.com/office/2007/relationships/media" Target="../media/media27.wav"/><Relationship Id="rId2" Type="http://schemas.openxmlformats.org/officeDocument/2006/relationships/audio" Target="../media/media27.wav"/></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8.xml"/><Relationship Id="rId5" Type="http://schemas.openxmlformats.org/officeDocument/2006/relationships/image" Target="../media/image4.png"/><Relationship Id="rId1" Type="http://schemas.microsoft.com/office/2007/relationships/media" Target="../media/media28.wav"/><Relationship Id="rId2" Type="http://schemas.openxmlformats.org/officeDocument/2006/relationships/audio" Target="../media/media28.wav"/></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9.xml"/><Relationship Id="rId5" Type="http://schemas.openxmlformats.org/officeDocument/2006/relationships/image" Target="../media/image4.png"/><Relationship Id="rId1" Type="http://schemas.microsoft.com/office/2007/relationships/media" Target="../media/media29.wav"/><Relationship Id="rId2" Type="http://schemas.openxmlformats.org/officeDocument/2006/relationships/audio" Target="../media/media29.wav"/></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0.xml"/><Relationship Id="rId5" Type="http://schemas.openxmlformats.org/officeDocument/2006/relationships/image" Target="../media/image4.png"/><Relationship Id="rId1" Type="http://schemas.microsoft.com/office/2007/relationships/media" Target="../media/media30.wav"/><Relationship Id="rId2" Type="http://schemas.openxmlformats.org/officeDocument/2006/relationships/audio" Target="../media/media30.wav"/></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1.xml"/><Relationship Id="rId5" Type="http://schemas.openxmlformats.org/officeDocument/2006/relationships/image" Target="../media/image4.png"/><Relationship Id="rId1" Type="http://schemas.microsoft.com/office/2007/relationships/media" Target="../media/media31.wav"/><Relationship Id="rId2" Type="http://schemas.openxmlformats.org/officeDocument/2006/relationships/audio" Target="../media/media31.wav"/></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2.xml"/><Relationship Id="rId5" Type="http://schemas.openxmlformats.org/officeDocument/2006/relationships/hyperlink" Target="http://www.nsf.gov/pubs/2013/nsf13126/nsf13126.pdf" TargetMode="External"/><Relationship Id="rId6" Type="http://schemas.openxmlformats.org/officeDocument/2006/relationships/hyperlink" Target="http://www.nsf.gov/pubs/2013/nsf13127/nsf13127.pdf" TargetMode="External"/><Relationship Id="rId7" Type="http://schemas.openxmlformats.org/officeDocument/2006/relationships/image" Target="../media/image4.png"/><Relationship Id="rId1" Type="http://schemas.microsoft.com/office/2007/relationships/media" Target="../media/media32.wav"/><Relationship Id="rId2" Type="http://schemas.openxmlformats.org/officeDocument/2006/relationships/audio" Target="../media/media32.wav"/></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3.xml"/><Relationship Id="rId5" Type="http://schemas.openxmlformats.org/officeDocument/2006/relationships/image" Target="../media/image4.png"/><Relationship Id="rId1" Type="http://schemas.microsoft.com/office/2007/relationships/media" Target="../media/media33.wav"/><Relationship Id="rId2" Type="http://schemas.openxmlformats.org/officeDocument/2006/relationships/audio" Target="../media/media33.wav"/></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4.xml"/><Relationship Id="rId5" Type="http://schemas.openxmlformats.org/officeDocument/2006/relationships/image" Target="../media/image4.png"/><Relationship Id="rId1" Type="http://schemas.microsoft.com/office/2007/relationships/media" Target="../media/media34.wav"/><Relationship Id="rId2" Type="http://schemas.openxmlformats.org/officeDocument/2006/relationships/audio" Target="../media/media34.wav"/></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5.xml"/><Relationship Id="rId5" Type="http://schemas.openxmlformats.org/officeDocument/2006/relationships/image" Target="../media/image4.png"/><Relationship Id="rId1" Type="http://schemas.microsoft.com/office/2007/relationships/media" Target="../media/media35.wav"/><Relationship Id="rId2" Type="http://schemas.openxmlformats.org/officeDocument/2006/relationships/audio" Target="../media/media35.wav"/></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6.xml"/><Relationship Id="rId5" Type="http://schemas.openxmlformats.org/officeDocument/2006/relationships/image" Target="../media/image4.png"/><Relationship Id="rId1" Type="http://schemas.microsoft.com/office/2007/relationships/media" Target="../media/media36.wav"/><Relationship Id="rId2" Type="http://schemas.openxmlformats.org/officeDocument/2006/relationships/audio" Target="../media/media36.wav"/></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7.xml"/><Relationship Id="rId5" Type="http://schemas.openxmlformats.org/officeDocument/2006/relationships/image" Target="../media/image4.png"/><Relationship Id="rId1" Type="http://schemas.microsoft.com/office/2007/relationships/media" Target="../media/media37.wav"/><Relationship Id="rId2" Type="http://schemas.openxmlformats.org/officeDocument/2006/relationships/audio" Target="../media/media37.wav"/></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8.xml"/><Relationship Id="rId5" Type="http://schemas.openxmlformats.org/officeDocument/2006/relationships/image" Target="../media/image4.png"/><Relationship Id="rId1" Type="http://schemas.microsoft.com/office/2007/relationships/media" Target="../media/media38.wav"/><Relationship Id="rId2" Type="http://schemas.openxmlformats.org/officeDocument/2006/relationships/audio" Target="../media/media38.wav"/></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9.xml"/><Relationship Id="rId5" Type="http://schemas.openxmlformats.org/officeDocument/2006/relationships/image" Target="../media/image4.png"/><Relationship Id="rId1" Type="http://schemas.microsoft.com/office/2007/relationships/media" Target="../media/media39.wav"/><Relationship Id="rId2" Type="http://schemas.openxmlformats.org/officeDocument/2006/relationships/audio" Target="../media/media39.wav"/></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0.xml"/><Relationship Id="rId5" Type="http://schemas.openxmlformats.org/officeDocument/2006/relationships/image" Target="../media/image4.png"/><Relationship Id="rId1" Type="http://schemas.microsoft.com/office/2007/relationships/media" Target="../media/media40.wav"/><Relationship Id="rId2" Type="http://schemas.openxmlformats.org/officeDocument/2006/relationships/audio" Target="../media/media40.wav"/></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1.xml"/><Relationship Id="rId5" Type="http://schemas.openxmlformats.org/officeDocument/2006/relationships/image" Target="../media/image4.png"/><Relationship Id="rId1" Type="http://schemas.microsoft.com/office/2007/relationships/media" Target="../media/media41.wav"/><Relationship Id="rId2" Type="http://schemas.openxmlformats.org/officeDocument/2006/relationships/audio" Target="../media/media41.wav"/></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2.xml"/><Relationship Id="rId5" Type="http://schemas.openxmlformats.org/officeDocument/2006/relationships/image" Target="../media/image4.png"/><Relationship Id="rId1" Type="http://schemas.microsoft.com/office/2007/relationships/media" Target="../media/media42.wav"/><Relationship Id="rId2" Type="http://schemas.openxmlformats.org/officeDocument/2006/relationships/audio" Target="../media/media42.wav"/></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3.xml"/><Relationship Id="rId5" Type="http://schemas.openxmlformats.org/officeDocument/2006/relationships/image" Target="../media/image4.png"/><Relationship Id="rId1" Type="http://schemas.microsoft.com/office/2007/relationships/media" Target="../media/media43.wav"/><Relationship Id="rId2" Type="http://schemas.openxmlformats.org/officeDocument/2006/relationships/audio" Target="../media/media43.wav"/></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4.xml"/><Relationship Id="rId5" Type="http://schemas.openxmlformats.org/officeDocument/2006/relationships/image" Target="../media/image4.png"/><Relationship Id="rId1" Type="http://schemas.microsoft.com/office/2007/relationships/media" Target="../media/media44.wav"/><Relationship Id="rId2" Type="http://schemas.openxmlformats.org/officeDocument/2006/relationships/audio" Target="../media/media44.wav"/></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5.xml"/><Relationship Id="rId5" Type="http://schemas.openxmlformats.org/officeDocument/2006/relationships/image" Target="../media/image4.png"/><Relationship Id="rId1" Type="http://schemas.microsoft.com/office/2007/relationships/media" Target="../media/media45.wav"/><Relationship Id="rId2" Type="http://schemas.openxmlformats.org/officeDocument/2006/relationships/audio" Target="../media/media45.wav"/></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6.xml"/><Relationship Id="rId5" Type="http://schemas.openxmlformats.org/officeDocument/2006/relationships/image" Target="../media/image4.png"/><Relationship Id="rId1" Type="http://schemas.microsoft.com/office/2007/relationships/media" Target="../media/media46.wav"/><Relationship Id="rId2" Type="http://schemas.openxmlformats.org/officeDocument/2006/relationships/audio" Target="../media/media46.wav"/></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7.xml"/><Relationship Id="rId5" Type="http://schemas.openxmlformats.org/officeDocument/2006/relationships/hyperlink" Target="http://www.fastlane.nsf.gov/" TargetMode="External"/><Relationship Id="rId6" Type="http://schemas.openxmlformats.org/officeDocument/2006/relationships/image" Target="../media/image6.png"/><Relationship Id="rId7" Type="http://schemas.openxmlformats.org/officeDocument/2006/relationships/image" Target="../media/image4.png"/><Relationship Id="rId1" Type="http://schemas.microsoft.com/office/2007/relationships/media" Target="../media/media47.wav"/><Relationship Id="rId2" Type="http://schemas.openxmlformats.org/officeDocument/2006/relationships/audio" Target="../media/media47.wav"/></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8.xml"/><Relationship Id="rId5" Type="http://schemas.openxmlformats.org/officeDocument/2006/relationships/image" Target="../media/image7.png"/><Relationship Id="rId6" Type="http://schemas.openxmlformats.org/officeDocument/2006/relationships/image" Target="../media/image8.png"/><Relationship Id="rId7" Type="http://schemas.openxmlformats.org/officeDocument/2006/relationships/image" Target="../media/image4.png"/><Relationship Id="rId1" Type="http://schemas.microsoft.com/office/2007/relationships/media" Target="../media/media48.wav"/><Relationship Id="rId2" Type="http://schemas.openxmlformats.org/officeDocument/2006/relationships/audio" Target="../media/media48.wav"/></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notesSlide" Target="../notesSlides/notesSlide49.xml"/><Relationship Id="rId5" Type="http://schemas.openxmlformats.org/officeDocument/2006/relationships/image" Target="../media/image7.png"/><Relationship Id="rId6" Type="http://schemas.openxmlformats.org/officeDocument/2006/relationships/image" Target="../media/image9.png"/><Relationship Id="rId7" Type="http://schemas.openxmlformats.org/officeDocument/2006/relationships/image" Target="../media/image10.png"/><Relationship Id="rId8" Type="http://schemas.openxmlformats.org/officeDocument/2006/relationships/image" Target="../media/image4.png"/><Relationship Id="rId1" Type="http://schemas.microsoft.com/office/2007/relationships/media" Target="../media/media49.wav"/><Relationship Id="rId2" Type="http://schemas.openxmlformats.org/officeDocument/2006/relationships/audio" Target="../media/media49.wav"/></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0.xml"/><Relationship Id="rId5" Type="http://schemas.openxmlformats.org/officeDocument/2006/relationships/image" Target="../media/image7.png"/><Relationship Id="rId6" Type="http://schemas.openxmlformats.org/officeDocument/2006/relationships/image" Target="../media/image11.png"/><Relationship Id="rId7" Type="http://schemas.openxmlformats.org/officeDocument/2006/relationships/image" Target="../media/image4.png"/><Relationship Id="rId1" Type="http://schemas.microsoft.com/office/2007/relationships/media" Target="../media/media50.wav"/><Relationship Id="rId2" Type="http://schemas.openxmlformats.org/officeDocument/2006/relationships/audio" Target="../media/media50.wav"/></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1.xml"/><Relationship Id="rId5" Type="http://schemas.openxmlformats.org/officeDocument/2006/relationships/image" Target="../media/image4.png"/><Relationship Id="rId1" Type="http://schemas.microsoft.com/office/2007/relationships/media" Target="../media/media51.wav"/><Relationship Id="rId2" Type="http://schemas.openxmlformats.org/officeDocument/2006/relationships/audio" Target="../media/media51.wav"/></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590800"/>
            <a:ext cx="7772400" cy="1470025"/>
          </a:xfrm>
          <a:prstGeom prst="rect">
            <a:avLst/>
          </a:prstGeom>
        </p:spPr>
        <p:txBody>
          <a:bodyPr>
            <a:normAutofit fontScale="90000"/>
          </a:bodyPr>
          <a:lstStyle/>
          <a:p>
            <a:r>
              <a:rPr lang="en-US" b="1" dirty="0" smtClean="0">
                <a:solidFill>
                  <a:schemeClr val="bg1"/>
                </a:solidFill>
                <a:effectLst>
                  <a:outerShdw blurRad="38100" dist="38100" dir="2700000" algn="tl">
                    <a:srgbClr val="000000">
                      <a:alpha val="43137"/>
                    </a:srgbClr>
                  </a:outerShdw>
                </a:effectLst>
                <a:latin typeface="Cambria"/>
                <a:cs typeface="Cambria"/>
              </a:rPr>
              <a:t>Welcome to the 2015 ITEST Reviewer Webinar</a:t>
            </a:r>
            <a:r>
              <a:rPr lang="en-US" b="1" dirty="0" smtClean="0">
                <a:solidFill>
                  <a:schemeClr val="bg1"/>
                </a:solidFill>
                <a:effectLst>
                  <a:outerShdw blurRad="38100" dist="38100" dir="2700000" algn="tl">
                    <a:srgbClr val="000000">
                      <a:alpha val="43137"/>
                    </a:srgbClr>
                  </a:outerShdw>
                </a:effectLst>
              </a:rPr>
              <a:t/>
            </a:r>
            <a:br>
              <a:rPr lang="en-US" b="1" dirty="0" smtClean="0">
                <a:solidFill>
                  <a:schemeClr val="bg1"/>
                </a:solidFill>
                <a:effectLst>
                  <a:outerShdw blurRad="38100" dist="38100" dir="2700000" algn="tl">
                    <a:srgbClr val="000000">
                      <a:alpha val="43137"/>
                    </a:srgbClr>
                  </a:outerShdw>
                </a:effectLst>
              </a:rPr>
            </a:br>
            <a:endParaRPr lang="en-US" sz="3600" b="1" dirty="0">
              <a:solidFill>
                <a:schemeClr val="bg1"/>
              </a:solidFill>
              <a:effectLst>
                <a:outerShdw blurRad="38100" dist="38100" dir="2700000" algn="tl">
                  <a:srgbClr val="000000">
                    <a:alpha val="43137"/>
                  </a:srgbClr>
                </a:outerShdw>
              </a:effectLst>
            </a:endParaRPr>
          </a:p>
        </p:txBody>
      </p:sp>
      <p:pic>
        <p:nvPicPr>
          <p:cNvPr id="3" name="Picture 2" descr="NSFbuilding.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4600" y="152400"/>
            <a:ext cx="2717209" cy="1752600"/>
          </a:xfrm>
          <a:prstGeom prst="rect">
            <a:avLst/>
          </a:prstGeom>
        </p:spPr>
      </p:pic>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758"/>
    </mc:Choice>
    <mc:Fallback>
      <p:transition xmlns:p14="http://schemas.microsoft.com/office/powerpoint/2010/main" spd="slow" advTm="1475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First, Thanks!</a:t>
            </a:r>
            <a:endParaRPr lang="en-US" sz="3600" b="1" dirty="0">
              <a:latin typeface="Cambria"/>
              <a:cs typeface="Cambria"/>
            </a:endParaRPr>
          </a:p>
        </p:txBody>
      </p:sp>
      <p:sp>
        <p:nvSpPr>
          <p:cNvPr id="3" name="Content Placeholder 2"/>
          <p:cNvSpPr>
            <a:spLocks noGrp="1"/>
          </p:cNvSpPr>
          <p:nvPr>
            <p:ph idx="1"/>
          </p:nvPr>
        </p:nvSpPr>
        <p:spPr>
          <a:xfrm>
            <a:off x="381000" y="1600200"/>
            <a:ext cx="8382000" cy="4525963"/>
          </a:xfrm>
        </p:spPr>
        <p:txBody>
          <a:bodyPr/>
          <a:lstStyle/>
          <a:p>
            <a:pPr>
              <a:buFont typeface="Arial"/>
              <a:buChar char="•"/>
            </a:pPr>
            <a:r>
              <a:rPr lang="en-US" dirty="0" smtClean="0">
                <a:latin typeface="Cambria"/>
                <a:cs typeface="Cambria"/>
              </a:rPr>
              <a:t>Your contributions of time and your insights are immensely important to us.</a:t>
            </a:r>
          </a:p>
          <a:p>
            <a:pPr>
              <a:buFont typeface="Arial"/>
              <a:buChar char="•"/>
            </a:pPr>
            <a:r>
              <a:rPr lang="en-US" dirty="0" smtClean="0">
                <a:latin typeface="Cambria"/>
                <a:cs typeface="Cambria"/>
              </a:rPr>
              <a:t>You have each been recruited for specific reasons; express yourself.</a:t>
            </a:r>
          </a:p>
          <a:p>
            <a:pPr>
              <a:buFont typeface="Arial"/>
              <a:buChar char="•"/>
            </a:pPr>
            <a:r>
              <a:rPr lang="en-US" dirty="0" smtClean="0">
                <a:latin typeface="Cambria"/>
                <a:cs typeface="Cambria"/>
              </a:rPr>
              <a:t>Our aim is (mostly) not consensus building; give voice to the range of perspectives.</a:t>
            </a:r>
            <a:endParaRPr lang="en-US" dirty="0">
              <a:latin typeface="Cambria"/>
              <a:cs typeface="Cambria"/>
            </a:endParaRPr>
          </a:p>
          <a:p>
            <a:r>
              <a:rPr lang="en-US" dirty="0" smtClean="0">
                <a:latin typeface="Cambria"/>
                <a:cs typeface="Cambria"/>
              </a:rPr>
              <a:t>We do hope you’ll find the panel experience interesting and rewarding.</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459832135"/>
      </p:ext>
    </p:extLst>
  </p:cSld>
  <p:clrMapOvr>
    <a:masterClrMapping/>
  </p:clrMapOvr>
  <mc:AlternateContent xmlns:mc="http://schemas.openxmlformats.org/markup-compatibility/2006">
    <mc:Choice xmlns:p14="http://schemas.microsoft.com/office/powerpoint/2010/main" Requires="p14">
      <p:transition spd="slow" p14:dur="2000" advTm="25421"/>
    </mc:Choice>
    <mc:Fallback>
      <p:transition xmlns:p14="http://schemas.microsoft.com/office/powerpoint/2010/main" spd="slow" advTm="2542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Overview of Presentation</a:t>
            </a:r>
            <a:endParaRPr lang="en-US" sz="3600" b="1" dirty="0">
              <a:latin typeface="Cambria"/>
              <a:cs typeface="Cambria"/>
            </a:endParaRPr>
          </a:p>
        </p:txBody>
      </p:sp>
      <p:sp>
        <p:nvSpPr>
          <p:cNvPr id="3" name="Content Placeholder 2"/>
          <p:cNvSpPr>
            <a:spLocks noGrp="1"/>
          </p:cNvSpPr>
          <p:nvPr>
            <p:ph idx="1"/>
          </p:nvPr>
        </p:nvSpPr>
        <p:spPr>
          <a:xfrm>
            <a:off x="457200" y="1646237"/>
            <a:ext cx="8229600" cy="4525963"/>
          </a:xfrm>
        </p:spPr>
        <p:txBody>
          <a:bodyPr/>
          <a:lstStyle/>
          <a:p>
            <a:r>
              <a:rPr lang="en-US" sz="3600" dirty="0" err="1" smtClean="0">
                <a:latin typeface="Cambria"/>
                <a:cs typeface="Cambria"/>
              </a:rPr>
              <a:t>FastLane</a:t>
            </a:r>
            <a:r>
              <a:rPr lang="en-US" sz="3600" dirty="0">
                <a:latin typeface="Cambria"/>
                <a:cs typeface="Cambria"/>
              </a:rPr>
              <a:t> </a:t>
            </a:r>
            <a:r>
              <a:rPr lang="en-US" sz="3600" dirty="0" smtClean="0">
                <a:latin typeface="Cambria"/>
                <a:cs typeface="Cambria"/>
              </a:rPr>
              <a:t>&amp; Arranging Travel</a:t>
            </a:r>
          </a:p>
          <a:p>
            <a:r>
              <a:rPr lang="en-US" sz="3600" dirty="0" smtClean="0">
                <a:latin typeface="Cambria"/>
                <a:cs typeface="Cambria"/>
              </a:rPr>
              <a:t>The panel process and preparing reviews</a:t>
            </a:r>
          </a:p>
          <a:p>
            <a:r>
              <a:rPr lang="en-US" sz="3600" dirty="0" smtClean="0">
                <a:latin typeface="Cambria"/>
                <a:cs typeface="Cambria"/>
              </a:rPr>
              <a:t>Avoiding implicit bias</a:t>
            </a:r>
          </a:p>
          <a:p>
            <a:r>
              <a:rPr lang="en-US" sz="3600" dirty="0" smtClean="0">
                <a:latin typeface="Cambria"/>
                <a:cs typeface="Cambria"/>
              </a:rPr>
              <a:t>Conflicts of Interests and Confidentiality</a:t>
            </a:r>
          </a:p>
          <a:p>
            <a:r>
              <a:rPr lang="en-US" sz="3600" dirty="0" smtClean="0">
                <a:latin typeface="Cambria"/>
                <a:cs typeface="Cambria"/>
              </a:rPr>
              <a:t>Some procedural details</a:t>
            </a:r>
            <a:endParaRPr lang="en-US" sz="36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884781414"/>
      </p:ext>
    </p:extLst>
  </p:cSld>
  <p:clrMapOvr>
    <a:masterClrMapping/>
  </p:clrMapOvr>
  <mc:AlternateContent xmlns:mc="http://schemas.openxmlformats.org/markup-compatibility/2006">
    <mc:Choice xmlns:p14="http://schemas.microsoft.com/office/powerpoint/2010/main" Requires="p14">
      <p:transition spd="slow" p14:dur="2000" advTm="17340"/>
    </mc:Choice>
    <mc:Fallback>
      <p:transition xmlns:p14="http://schemas.microsoft.com/office/powerpoint/2010/main" spd="slow" advTm="1734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b="1" dirty="0" smtClean="0">
                <a:latin typeface="Cambria"/>
                <a:cs typeface="Cambria"/>
              </a:rPr>
              <a:t>Getting Set Up in </a:t>
            </a:r>
            <a:r>
              <a:rPr lang="en-US" sz="3600" b="1" dirty="0" err="1" smtClean="0">
                <a:latin typeface="Cambria"/>
                <a:cs typeface="Cambria"/>
              </a:rPr>
              <a:t>FastLane</a:t>
            </a:r>
            <a:endParaRPr lang="en-US" sz="3600" b="1" dirty="0">
              <a:latin typeface="Cambria"/>
              <a:cs typeface="Cambria"/>
            </a:endParaRPr>
          </a:p>
        </p:txBody>
      </p:sp>
      <p:sp>
        <p:nvSpPr>
          <p:cNvPr id="4" name="Content Placeholder 3"/>
          <p:cNvSpPr>
            <a:spLocks noGrp="1"/>
          </p:cNvSpPr>
          <p:nvPr>
            <p:ph idx="1"/>
          </p:nvPr>
        </p:nvSpPr>
        <p:spPr/>
        <p:txBody>
          <a:bodyPr/>
          <a:lstStyle/>
          <a:p>
            <a:r>
              <a:rPr lang="en-US" sz="3600" dirty="0" smtClean="0">
                <a:latin typeface="Cambria"/>
                <a:cs typeface="Cambria"/>
              </a:rPr>
              <a:t>Log </a:t>
            </a:r>
            <a:r>
              <a:rPr lang="en-US" sz="3600" dirty="0">
                <a:latin typeface="Cambria"/>
                <a:cs typeface="Cambria"/>
              </a:rPr>
              <a:t>in and </a:t>
            </a:r>
            <a:r>
              <a:rPr lang="en-US" sz="3600" dirty="0" smtClean="0">
                <a:latin typeface="Cambria"/>
                <a:cs typeface="Cambria"/>
              </a:rPr>
              <a:t>Change </a:t>
            </a:r>
            <a:r>
              <a:rPr lang="en-US" sz="3600" dirty="0">
                <a:latin typeface="Cambria"/>
                <a:cs typeface="Cambria"/>
              </a:rPr>
              <a:t>Password </a:t>
            </a:r>
          </a:p>
          <a:p>
            <a:r>
              <a:rPr lang="en-US" sz="3600" dirty="0" smtClean="0">
                <a:latin typeface="Cambria"/>
                <a:cs typeface="Cambria"/>
              </a:rPr>
              <a:t>Update </a:t>
            </a:r>
            <a:r>
              <a:rPr lang="en-US" sz="3600" dirty="0">
                <a:latin typeface="Cambria"/>
                <a:cs typeface="Cambria"/>
              </a:rPr>
              <a:t>Personal Information </a:t>
            </a:r>
          </a:p>
          <a:p>
            <a:r>
              <a:rPr lang="en-US" sz="3600" dirty="0" smtClean="0">
                <a:latin typeface="Cambria"/>
                <a:cs typeface="Cambria"/>
              </a:rPr>
              <a:t>Provide Banking </a:t>
            </a:r>
            <a:r>
              <a:rPr lang="en-US" sz="3600" dirty="0">
                <a:latin typeface="Cambria"/>
                <a:cs typeface="Cambria"/>
              </a:rPr>
              <a:t>information </a:t>
            </a:r>
            <a:endParaRPr lang="en-US" sz="3600" dirty="0" smtClean="0">
              <a:latin typeface="Cambria"/>
              <a:cs typeface="Cambria"/>
            </a:endParaRPr>
          </a:p>
          <a:p>
            <a:r>
              <a:rPr lang="en-US" sz="3600" dirty="0" smtClean="0">
                <a:latin typeface="Cambria"/>
                <a:cs typeface="Cambria"/>
              </a:rPr>
              <a:t>Print</a:t>
            </a:r>
            <a:r>
              <a:rPr lang="en-US" sz="3600" dirty="0">
                <a:latin typeface="Cambria"/>
                <a:cs typeface="Cambria"/>
              </a:rPr>
              <a:t>-On-Demand Option </a:t>
            </a:r>
            <a:endParaRPr lang="en-US" sz="3600" dirty="0" smtClean="0">
              <a:latin typeface="Cambria"/>
              <a:cs typeface="Cambria"/>
            </a:endParaRPr>
          </a:p>
          <a:p>
            <a:r>
              <a:rPr lang="en-US" sz="3600" dirty="0" smtClean="0">
                <a:latin typeface="Cambria"/>
                <a:cs typeface="Cambria"/>
              </a:rPr>
              <a:t>Access Your Proposals </a:t>
            </a:r>
          </a:p>
          <a:p>
            <a:r>
              <a:rPr lang="en-US" sz="3600" dirty="0" smtClean="0">
                <a:latin typeface="Cambria"/>
                <a:cs typeface="Cambria"/>
              </a:rPr>
              <a:t>Interactive Panel System</a:t>
            </a:r>
            <a:endParaRPr lang="en-US" sz="3600" dirty="0">
              <a:latin typeface="Cambria"/>
              <a:cs typeface="Cambria"/>
            </a:endParaRPr>
          </a:p>
          <a:p>
            <a:endParaRPr lang="en-US" sz="3600" dirty="0">
              <a:latin typeface="Cambria"/>
              <a:cs typeface="Cambria"/>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988400763"/>
      </p:ext>
    </p:extLst>
  </p:cSld>
  <p:clrMapOvr>
    <a:masterClrMapping/>
  </p:clrMapOvr>
  <mc:AlternateContent xmlns:mc="http://schemas.openxmlformats.org/markup-compatibility/2006">
    <mc:Choice xmlns:p14="http://schemas.microsoft.com/office/powerpoint/2010/main" Requires="p14">
      <p:transition spd="slow" p14:dur="2000" advTm="19079"/>
    </mc:Choice>
    <mc:Fallback>
      <p:transition xmlns:p14="http://schemas.microsoft.com/office/powerpoint/2010/main" spd="slow" advTm="1907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5962"/>
            <a:ext cx="9144000" cy="808038"/>
          </a:xfrm>
        </p:spPr>
        <p:txBody>
          <a:bodyPr>
            <a:noAutofit/>
          </a:bodyPr>
          <a:lstStyle/>
          <a:p>
            <a:r>
              <a:rPr lang="en-US" sz="3600" b="1" dirty="0" smtClean="0">
                <a:latin typeface="Cambria"/>
                <a:cs typeface="Cambria"/>
              </a:rPr>
              <a:t>Remuneration and Travel Information</a:t>
            </a:r>
            <a:endParaRPr lang="en-US" sz="3600" b="1" dirty="0">
              <a:latin typeface="Cambria"/>
              <a:cs typeface="Cambria"/>
            </a:endParaRPr>
          </a:p>
        </p:txBody>
      </p:sp>
      <p:sp>
        <p:nvSpPr>
          <p:cNvPr id="3" name="Content Placeholder 2"/>
          <p:cNvSpPr>
            <a:spLocks noGrp="1"/>
          </p:cNvSpPr>
          <p:nvPr>
            <p:ph idx="1"/>
          </p:nvPr>
        </p:nvSpPr>
        <p:spPr>
          <a:xfrm>
            <a:off x="457200" y="1600200"/>
            <a:ext cx="8229600" cy="4953000"/>
          </a:xfrm>
        </p:spPr>
        <p:txBody>
          <a:bodyPr>
            <a:normAutofit fontScale="92500" lnSpcReduction="20000"/>
          </a:bodyPr>
          <a:lstStyle/>
          <a:p>
            <a:pPr marL="0" indent="0">
              <a:buNone/>
            </a:pPr>
            <a:r>
              <a:rPr lang="en-US" sz="2400" dirty="0" smtClean="0">
                <a:latin typeface="Cambria"/>
                <a:cs typeface="Cambria"/>
              </a:rPr>
              <a:t>Travel Details:</a:t>
            </a:r>
          </a:p>
          <a:p>
            <a:pPr lvl="1"/>
            <a:r>
              <a:rPr lang="en-US" sz="2400" dirty="0" smtClean="0">
                <a:latin typeface="Cambria"/>
                <a:cs typeface="Cambria"/>
              </a:rPr>
              <a:t> Air travel must be arranged through SATO Travel.</a:t>
            </a:r>
          </a:p>
          <a:p>
            <a:pPr lvl="1"/>
            <a:r>
              <a:rPr lang="en-US" sz="2400" dirty="0" smtClean="0">
                <a:latin typeface="Cambria"/>
                <a:cs typeface="Cambria"/>
              </a:rPr>
              <a:t> Those who drive should complete an  auto travel form.</a:t>
            </a:r>
          </a:p>
          <a:p>
            <a:pPr lvl="1"/>
            <a:r>
              <a:rPr lang="en-US" sz="2400" dirty="0" smtClean="0">
                <a:latin typeface="Cambria"/>
                <a:cs typeface="Cambria"/>
              </a:rPr>
              <a:t> Federal employees must save receipts.</a:t>
            </a:r>
          </a:p>
          <a:p>
            <a:pPr>
              <a:lnSpc>
                <a:spcPct val="90000"/>
              </a:lnSpc>
              <a:buNone/>
            </a:pPr>
            <a:endParaRPr lang="en-US" sz="2200" dirty="0" smtClean="0">
              <a:latin typeface="Cambria"/>
              <a:cs typeface="Cambria"/>
            </a:endParaRPr>
          </a:p>
          <a:p>
            <a:pPr>
              <a:lnSpc>
                <a:spcPct val="90000"/>
              </a:lnSpc>
              <a:buNone/>
            </a:pPr>
            <a:r>
              <a:rPr lang="en-US" sz="2400" dirty="0" smtClean="0">
                <a:latin typeface="Cambria"/>
                <a:cs typeface="Cambria"/>
              </a:rPr>
              <a:t>Electronic Funds Transfer (EFT): </a:t>
            </a:r>
          </a:p>
          <a:p>
            <a:pPr lvl="1">
              <a:lnSpc>
                <a:spcPct val="90000"/>
              </a:lnSpc>
              <a:buFont typeface="Calibri" pitchFamily="34" charset="0"/>
              <a:buChar char="◊"/>
            </a:pPr>
            <a:r>
              <a:rPr lang="en-US" sz="2400" dirty="0" smtClean="0">
                <a:latin typeface="Cambria"/>
                <a:cs typeface="Cambria"/>
              </a:rPr>
              <a:t>Information is entered into FastLane by US panelists. </a:t>
            </a:r>
          </a:p>
          <a:p>
            <a:pPr lvl="1">
              <a:lnSpc>
                <a:spcPct val="90000"/>
              </a:lnSpc>
              <a:buFont typeface="Calibri" pitchFamily="34" charset="0"/>
              <a:buChar char="◊"/>
            </a:pPr>
            <a:r>
              <a:rPr lang="en-US" sz="2400" dirty="0">
                <a:latin typeface="Cambria"/>
                <a:cs typeface="Cambria"/>
              </a:rPr>
              <a:t>E</a:t>
            </a:r>
            <a:r>
              <a:rPr lang="en-US" sz="2400" dirty="0" smtClean="0">
                <a:latin typeface="Cambria"/>
                <a:cs typeface="Cambria"/>
              </a:rPr>
              <a:t>nsures your remuneration.</a:t>
            </a:r>
          </a:p>
          <a:p>
            <a:pPr lvl="1">
              <a:lnSpc>
                <a:spcPct val="90000"/>
              </a:lnSpc>
              <a:buFont typeface="Calibri" pitchFamily="34" charset="0"/>
              <a:buChar char="◊"/>
            </a:pPr>
            <a:r>
              <a:rPr lang="en-US" sz="2400" dirty="0" smtClean="0">
                <a:latin typeface="Cambria"/>
                <a:cs typeface="Cambria"/>
              </a:rPr>
              <a:t>Must be done before the meeting.</a:t>
            </a:r>
          </a:p>
          <a:p>
            <a:pPr lvl="1">
              <a:lnSpc>
                <a:spcPct val="90000"/>
              </a:lnSpc>
              <a:buFont typeface="Calibri" pitchFamily="34" charset="0"/>
              <a:buChar char="◊"/>
            </a:pPr>
            <a:r>
              <a:rPr lang="en-US" sz="2400" dirty="0">
                <a:latin typeface="Cambria"/>
                <a:cs typeface="Cambria"/>
              </a:rPr>
              <a:t>N</a:t>
            </a:r>
            <a:r>
              <a:rPr lang="en-US" sz="2400" dirty="0" smtClean="0">
                <a:latin typeface="Cambria"/>
                <a:cs typeface="Cambria"/>
              </a:rPr>
              <a:t>ot necessary for international panelists.</a:t>
            </a:r>
          </a:p>
          <a:p>
            <a:pPr lvl="1">
              <a:lnSpc>
                <a:spcPct val="90000"/>
              </a:lnSpc>
              <a:buFont typeface="Calibri" pitchFamily="34" charset="0"/>
              <a:buChar char="◊"/>
            </a:pPr>
            <a:r>
              <a:rPr lang="en-US" sz="2400" dirty="0" smtClean="0">
                <a:latin typeface="Cambria"/>
                <a:cs typeface="Cambria"/>
              </a:rPr>
              <a:t>Remuneration will appear without notice to your specified financial institution and account (“U.S. Treasury”; does not reference NSF).</a:t>
            </a:r>
          </a:p>
          <a:p>
            <a:pPr lvl="1">
              <a:lnSpc>
                <a:spcPct val="90000"/>
              </a:lnSpc>
              <a:buFont typeface="Calibri" pitchFamily="34" charset="0"/>
              <a:buChar char="◊"/>
            </a:pPr>
            <a:r>
              <a:rPr lang="en-US" sz="2400" dirty="0" smtClean="0">
                <a:latin typeface="Cambria"/>
                <a:cs typeface="Cambria"/>
              </a:rPr>
              <a:t>Remuneration is considered taxable.</a:t>
            </a:r>
          </a:p>
          <a:p>
            <a:pPr lvl="1">
              <a:lnSpc>
                <a:spcPct val="90000"/>
              </a:lnSpc>
              <a:buFont typeface="Calibri" pitchFamily="34" charset="0"/>
              <a:buChar char="◊"/>
            </a:pPr>
            <a:r>
              <a:rPr lang="en-US" sz="2400" dirty="0" smtClean="0">
                <a:latin typeface="Cambria"/>
                <a:cs typeface="Cambria"/>
              </a:rPr>
              <a:t>NSF automatically sends a Form 1099 if $600 or greater is paid to a reviewer per calendar year.</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603354888"/>
      </p:ext>
    </p:extLst>
  </p:cSld>
  <p:clrMapOvr>
    <a:masterClrMapping/>
  </p:clrMapOvr>
  <mc:AlternateContent xmlns:mc="http://schemas.openxmlformats.org/markup-compatibility/2006">
    <mc:Choice xmlns:p14="http://schemas.microsoft.com/office/powerpoint/2010/main" Requires="p14">
      <p:transition spd="slow" p14:dur="2000" advTm="22225"/>
    </mc:Choice>
    <mc:Fallback>
      <p:transition xmlns:p14="http://schemas.microsoft.com/office/powerpoint/2010/main" spd="slow" advTm="2222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4562"/>
            <a:ext cx="8229600" cy="808038"/>
          </a:xfrm>
        </p:spPr>
        <p:txBody>
          <a:bodyPr/>
          <a:lstStyle/>
          <a:p>
            <a:r>
              <a:rPr lang="en-US" sz="3600" b="1" dirty="0" smtClean="0">
                <a:latin typeface="Cambria"/>
                <a:cs typeface="Cambria"/>
              </a:rPr>
              <a:t>Flat Rate Fee</a:t>
            </a:r>
            <a:endParaRPr lang="en-US" sz="3600" b="1" dirty="0">
              <a:latin typeface="Cambria"/>
              <a:cs typeface="Cambria"/>
            </a:endParaRPr>
          </a:p>
        </p:txBody>
      </p:sp>
      <p:sp>
        <p:nvSpPr>
          <p:cNvPr id="3" name="Content Placeholder 2"/>
          <p:cNvSpPr>
            <a:spLocks noGrp="1"/>
          </p:cNvSpPr>
          <p:nvPr>
            <p:ph idx="1"/>
          </p:nvPr>
        </p:nvSpPr>
        <p:spPr>
          <a:xfrm>
            <a:off x="457200" y="1874837"/>
            <a:ext cx="8229600" cy="4144963"/>
          </a:xfrm>
        </p:spPr>
        <p:txBody>
          <a:bodyPr/>
          <a:lstStyle/>
          <a:p>
            <a:r>
              <a:rPr lang="en-US" sz="2800" dirty="0" smtClean="0">
                <a:latin typeface="Cambria"/>
                <a:cs typeface="Cambria"/>
              </a:rPr>
              <a:t>Out </a:t>
            </a:r>
            <a:r>
              <a:rPr lang="en-US" sz="2800" dirty="0">
                <a:latin typeface="Cambria"/>
                <a:cs typeface="Cambria"/>
              </a:rPr>
              <a:t>of area: A flat rate of $480 for 2 meeting days attended and 2</a:t>
            </a:r>
            <a:r>
              <a:rPr lang="en-US" sz="2800" dirty="0" smtClean="0">
                <a:latin typeface="Cambria"/>
                <a:cs typeface="Cambria"/>
              </a:rPr>
              <a:t> </a:t>
            </a:r>
            <a:r>
              <a:rPr lang="en-US" sz="2800" dirty="0">
                <a:latin typeface="Cambria"/>
                <a:cs typeface="Cambria"/>
              </a:rPr>
              <a:t>travel </a:t>
            </a:r>
            <a:r>
              <a:rPr lang="en-US" sz="2800" dirty="0" smtClean="0">
                <a:latin typeface="Cambria"/>
                <a:cs typeface="Cambria"/>
              </a:rPr>
              <a:t>days </a:t>
            </a:r>
            <a:r>
              <a:rPr lang="en-US" sz="2800" dirty="0">
                <a:latin typeface="Cambria"/>
                <a:cs typeface="Cambria"/>
              </a:rPr>
              <a:t>at $280 per day</a:t>
            </a:r>
            <a:r>
              <a:rPr lang="en-US" sz="2800" i="1" dirty="0">
                <a:latin typeface="Cambria"/>
                <a:cs typeface="Cambria"/>
              </a:rPr>
              <a:t>. </a:t>
            </a:r>
            <a:endParaRPr lang="en-US" sz="2800" dirty="0">
              <a:latin typeface="Cambria"/>
              <a:cs typeface="Cambria"/>
            </a:endParaRPr>
          </a:p>
          <a:p>
            <a:r>
              <a:rPr lang="en-US" sz="2800" dirty="0" smtClean="0">
                <a:latin typeface="Cambria"/>
                <a:cs typeface="Cambria"/>
              </a:rPr>
              <a:t>Local area and virtual panelists: </a:t>
            </a:r>
            <a:r>
              <a:rPr lang="en-US" sz="2800" dirty="0">
                <a:latin typeface="Cambria"/>
                <a:cs typeface="Cambria"/>
              </a:rPr>
              <a:t>$280 for each full meeting day attended. </a:t>
            </a:r>
          </a:p>
          <a:p>
            <a:r>
              <a:rPr lang="en-US" sz="2800" dirty="0" smtClean="0">
                <a:latin typeface="Cambria"/>
                <a:cs typeface="Cambria"/>
              </a:rPr>
              <a:t>This </a:t>
            </a:r>
            <a:r>
              <a:rPr lang="en-US" sz="2800" dirty="0">
                <a:latin typeface="Cambria"/>
                <a:cs typeface="Cambria"/>
              </a:rPr>
              <a:t>fee is meant to cover all expenses, and an IRS 1099 will be generated at the end of the year. </a:t>
            </a:r>
          </a:p>
          <a:p>
            <a:r>
              <a:rPr lang="en-US" sz="2800" dirty="0" smtClean="0">
                <a:latin typeface="Cambria"/>
                <a:cs typeface="Cambria"/>
              </a:rPr>
              <a:t>All </a:t>
            </a:r>
            <a:r>
              <a:rPr lang="en-US" sz="2800" dirty="0">
                <a:latin typeface="Cambria"/>
                <a:cs typeface="Cambria"/>
              </a:rPr>
              <a:t>payments to panelists are made by direct deposit. </a:t>
            </a:r>
            <a:endParaRPr lang="en-US" sz="2800" dirty="0" smtClean="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599764508"/>
      </p:ext>
    </p:extLst>
  </p:cSld>
  <p:clrMapOvr>
    <a:masterClrMapping/>
  </p:clrMapOvr>
  <mc:AlternateContent xmlns:mc="http://schemas.openxmlformats.org/markup-compatibility/2006">
    <mc:Choice xmlns:p14="http://schemas.microsoft.com/office/powerpoint/2010/main" Requires="p14">
      <p:transition spd="slow" p14:dur="2000" advTm="32855"/>
    </mc:Choice>
    <mc:Fallback>
      <p:transition xmlns:p14="http://schemas.microsoft.com/office/powerpoint/2010/main" spd="slow" advTm="3285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4562"/>
            <a:ext cx="8229600" cy="808038"/>
          </a:xfrm>
        </p:spPr>
        <p:txBody>
          <a:bodyPr/>
          <a:lstStyle/>
          <a:p>
            <a:r>
              <a:rPr lang="en-US" sz="3600" b="1" dirty="0" smtClean="0">
                <a:latin typeface="Cambria"/>
                <a:cs typeface="Cambria"/>
              </a:rPr>
              <a:t>Lodging Accommodations</a:t>
            </a:r>
            <a:endParaRPr lang="en-US" sz="3600" b="1" dirty="0">
              <a:latin typeface="Cambria"/>
              <a:cs typeface="Cambria"/>
            </a:endParaRPr>
          </a:p>
        </p:txBody>
      </p:sp>
      <p:sp>
        <p:nvSpPr>
          <p:cNvPr id="3" name="Content Placeholder 2"/>
          <p:cNvSpPr>
            <a:spLocks noGrp="1"/>
          </p:cNvSpPr>
          <p:nvPr>
            <p:ph idx="1"/>
          </p:nvPr>
        </p:nvSpPr>
        <p:spPr>
          <a:xfrm>
            <a:off x="457200" y="1905000"/>
            <a:ext cx="8229600" cy="2667000"/>
          </a:xfrm>
        </p:spPr>
        <p:txBody>
          <a:bodyPr/>
          <a:lstStyle/>
          <a:p>
            <a:pPr marL="0" indent="0">
              <a:buNone/>
            </a:pPr>
            <a:r>
              <a:rPr lang="en-US" dirty="0" smtClean="0">
                <a:latin typeface="Cambria"/>
                <a:cs typeface="Cambria"/>
              </a:rPr>
              <a:t>Please arrange lodging </a:t>
            </a:r>
            <a:r>
              <a:rPr lang="en-US" dirty="0" err="1" smtClean="0">
                <a:latin typeface="Cambria"/>
                <a:cs typeface="Cambria"/>
              </a:rPr>
              <a:t>accomodations</a:t>
            </a:r>
            <a:r>
              <a:rPr lang="en-US" dirty="0" smtClean="0">
                <a:latin typeface="Cambria"/>
                <a:cs typeface="Cambria"/>
              </a:rPr>
              <a:t> on your own, or contact Accommodations </a:t>
            </a:r>
            <a:r>
              <a:rPr lang="en-US" dirty="0">
                <a:latin typeface="Cambria"/>
                <a:cs typeface="Cambria"/>
              </a:rPr>
              <a:t>Unlimited at (703) 385-5680 or toll free (800) 201-4005</a:t>
            </a:r>
            <a:r>
              <a:rPr lang="en-US" dirty="0" smtClean="0">
                <a:latin typeface="Cambria"/>
                <a:cs typeface="Cambria"/>
              </a:rPr>
              <a:t>.   </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855688847"/>
      </p:ext>
    </p:extLst>
  </p:cSld>
  <p:clrMapOvr>
    <a:masterClrMapping/>
  </p:clrMapOvr>
  <mc:AlternateContent xmlns:mc="http://schemas.openxmlformats.org/markup-compatibility/2006">
    <mc:Choice xmlns:p14="http://schemas.microsoft.com/office/powerpoint/2010/main" Requires="p14">
      <p:transition spd="slow" p14:dur="2000" advTm="23192"/>
    </mc:Choice>
    <mc:Fallback>
      <p:transition xmlns:p14="http://schemas.microsoft.com/office/powerpoint/2010/main" spd="slow" advTm="2319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Reminder</a:t>
            </a:r>
            <a:endParaRPr lang="en-US" sz="3600" b="1" dirty="0">
              <a:latin typeface="Cambria"/>
              <a:cs typeface="Cambria"/>
            </a:endParaRPr>
          </a:p>
        </p:txBody>
      </p:sp>
      <p:sp>
        <p:nvSpPr>
          <p:cNvPr id="3" name="Content Placeholder 2"/>
          <p:cNvSpPr>
            <a:spLocks noGrp="1"/>
          </p:cNvSpPr>
          <p:nvPr>
            <p:ph idx="1"/>
          </p:nvPr>
        </p:nvSpPr>
        <p:spPr/>
        <p:txBody>
          <a:bodyPr/>
          <a:lstStyle/>
          <a:p>
            <a:r>
              <a:rPr lang="en-US" sz="3600" dirty="0" smtClean="0">
                <a:latin typeface="Cambria"/>
                <a:cs typeface="Cambria"/>
              </a:rPr>
              <a:t>Sign NSF Form 1230P</a:t>
            </a:r>
          </a:p>
          <a:p>
            <a:pPr lvl="1"/>
            <a:r>
              <a:rPr lang="en-US" sz="3600" dirty="0" smtClean="0">
                <a:latin typeface="Cambria"/>
                <a:cs typeface="Cambria"/>
              </a:rPr>
              <a:t>COI</a:t>
            </a:r>
          </a:p>
          <a:p>
            <a:pPr lvl="1"/>
            <a:r>
              <a:rPr lang="en-US" sz="3600" dirty="0" smtClean="0">
                <a:latin typeface="Cambria"/>
                <a:cs typeface="Cambria"/>
              </a:rPr>
              <a:t>Confidentiality</a:t>
            </a:r>
            <a:endParaRPr lang="en-US" sz="36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526302672"/>
      </p:ext>
    </p:extLst>
  </p:cSld>
  <p:clrMapOvr>
    <a:masterClrMapping/>
  </p:clrMapOvr>
  <mc:AlternateContent xmlns:mc="http://schemas.openxmlformats.org/markup-compatibility/2006">
    <mc:Choice xmlns:p14="http://schemas.microsoft.com/office/powerpoint/2010/main" Requires="p14">
      <p:transition spd="slow" p14:dur="2000" advTm="8437"/>
    </mc:Choice>
    <mc:Fallback>
      <p:transition xmlns:p14="http://schemas.microsoft.com/office/powerpoint/2010/main" spd="slow" advTm="843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Before You Review</a:t>
            </a:r>
            <a:endParaRPr lang="en-US" sz="3600" b="1" dirty="0">
              <a:latin typeface="Cambria"/>
              <a:cs typeface="Cambria"/>
            </a:endParaRPr>
          </a:p>
        </p:txBody>
      </p:sp>
      <p:sp>
        <p:nvSpPr>
          <p:cNvPr id="3" name="Content Placeholder 2"/>
          <p:cNvSpPr>
            <a:spLocks noGrp="1"/>
          </p:cNvSpPr>
          <p:nvPr>
            <p:ph idx="1"/>
          </p:nvPr>
        </p:nvSpPr>
        <p:spPr/>
        <p:txBody>
          <a:bodyPr/>
          <a:lstStyle/>
          <a:p>
            <a:pPr marL="0" indent="0">
              <a:buNone/>
            </a:pPr>
            <a:endParaRPr lang="en-US" dirty="0">
              <a:latin typeface="Cambria"/>
              <a:cs typeface="Cambria"/>
            </a:endParaRPr>
          </a:p>
          <a:p>
            <a:pPr marL="0" indent="0" algn="ctr">
              <a:buNone/>
            </a:pPr>
            <a:r>
              <a:rPr lang="en-US" dirty="0" smtClean="0">
                <a:latin typeface="Cambria"/>
                <a:cs typeface="Cambria"/>
              </a:rPr>
              <a:t>If you haven’t yet done so – </a:t>
            </a:r>
          </a:p>
          <a:p>
            <a:pPr marL="0" indent="0" algn="ctr">
              <a:buNone/>
            </a:pPr>
            <a:r>
              <a:rPr lang="en-US" dirty="0" smtClean="0">
                <a:latin typeface="Cambria"/>
                <a:cs typeface="Cambria"/>
              </a:rPr>
              <a:t>Please read the Solicitation!</a:t>
            </a:r>
          </a:p>
          <a:p>
            <a:pPr marL="0" indent="0" algn="ctr">
              <a:buNone/>
            </a:pPr>
            <a:endParaRPr lang="en-US" dirty="0" smtClean="0">
              <a:latin typeface="Cambria"/>
              <a:cs typeface="Cambria"/>
            </a:endParaRPr>
          </a:p>
          <a:p>
            <a:pPr marL="0" indent="0" algn="ctr">
              <a:buNone/>
            </a:pPr>
            <a:r>
              <a:rPr lang="en-US" dirty="0" smtClean="0">
                <a:latin typeface="Cambria"/>
                <a:cs typeface="Cambria"/>
              </a:rPr>
              <a:t>ITEST Program Solicitation</a:t>
            </a:r>
          </a:p>
          <a:p>
            <a:pPr marL="0" indent="0" algn="ctr">
              <a:buNone/>
            </a:pPr>
            <a:r>
              <a:rPr lang="en-US" dirty="0" smtClean="0">
                <a:latin typeface="Cambria"/>
                <a:cs typeface="Cambria"/>
              </a:rPr>
              <a:t>NSF 14-512</a:t>
            </a:r>
          </a:p>
          <a:p>
            <a:pPr marL="0" indent="0" algn="ctr">
              <a:buNone/>
            </a:pPr>
            <a:endParaRPr lang="en-US" dirty="0" smtClean="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500350803"/>
      </p:ext>
    </p:extLst>
  </p:cSld>
  <p:clrMapOvr>
    <a:masterClrMapping/>
  </p:clrMapOvr>
  <mc:AlternateContent xmlns:mc="http://schemas.openxmlformats.org/markup-compatibility/2006">
    <mc:Choice xmlns:p14="http://schemas.microsoft.com/office/powerpoint/2010/main" Requires="p14">
      <p:transition spd="slow" p14:dur="2000" advTm="18061"/>
    </mc:Choice>
    <mc:Fallback>
      <p:transition xmlns:p14="http://schemas.microsoft.com/office/powerpoint/2010/main" spd="slow" advTm="1806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5962"/>
            <a:ext cx="9144000" cy="808038"/>
          </a:xfrm>
        </p:spPr>
        <p:txBody>
          <a:bodyPr/>
          <a:lstStyle/>
          <a:p>
            <a:r>
              <a:rPr lang="en-US" sz="3600" b="1" dirty="0">
                <a:latin typeface="Cambria"/>
                <a:cs typeface="Cambria"/>
              </a:rPr>
              <a:t>Two Types of </a:t>
            </a:r>
            <a:r>
              <a:rPr lang="en-US" sz="3600" b="1" dirty="0" smtClean="0">
                <a:latin typeface="Cambria"/>
                <a:cs typeface="Cambria"/>
              </a:rPr>
              <a:t>ITEST Projects </a:t>
            </a:r>
            <a:r>
              <a:rPr lang="en-US" sz="3600" b="1" dirty="0">
                <a:latin typeface="Cambria"/>
                <a:cs typeface="Cambria"/>
              </a:rPr>
              <a:t>Supported</a:t>
            </a:r>
          </a:p>
        </p:txBody>
      </p:sp>
      <p:sp>
        <p:nvSpPr>
          <p:cNvPr id="3" name="Content Placeholder 2"/>
          <p:cNvSpPr>
            <a:spLocks noGrp="1"/>
          </p:cNvSpPr>
          <p:nvPr>
            <p:ph idx="1"/>
          </p:nvPr>
        </p:nvSpPr>
        <p:spPr>
          <a:xfrm>
            <a:off x="457200" y="1828800"/>
            <a:ext cx="8229600" cy="4525963"/>
          </a:xfrm>
        </p:spPr>
        <p:txBody>
          <a:bodyPr/>
          <a:lstStyle/>
          <a:p>
            <a:pPr marL="0" indent="0">
              <a:buNone/>
            </a:pPr>
            <a:r>
              <a:rPr lang="en-US" sz="2400" b="1" i="1" dirty="0">
                <a:latin typeface="Cambria"/>
                <a:cs typeface="Cambria"/>
              </a:rPr>
              <a:t>Strategies</a:t>
            </a:r>
            <a:r>
              <a:rPr lang="en-US" sz="2400" dirty="0">
                <a:latin typeface="Cambria"/>
                <a:cs typeface="Cambria"/>
              </a:rPr>
              <a:t>  projects that address the creation and implementation of innovative workforce-related activities or programs.</a:t>
            </a:r>
          </a:p>
          <a:p>
            <a:pPr lvl="1">
              <a:spcBef>
                <a:spcPts val="1000"/>
              </a:spcBef>
            </a:pPr>
            <a:r>
              <a:rPr lang="en-US" sz="2000" dirty="0">
                <a:latin typeface="Cambria"/>
                <a:cs typeface="Cambria"/>
              </a:rPr>
              <a:t>Awards for up to $1.2M for projects lasting up to 3 years.</a:t>
            </a:r>
          </a:p>
          <a:p>
            <a:pPr lvl="1">
              <a:spcBef>
                <a:spcPts val="1000"/>
              </a:spcBef>
            </a:pPr>
            <a:r>
              <a:rPr lang="en-US" sz="2000" dirty="0">
                <a:latin typeface="Cambria"/>
                <a:cs typeface="Cambria"/>
              </a:rPr>
              <a:t>Approximately 15-20 projects to be supported.</a:t>
            </a:r>
          </a:p>
          <a:p>
            <a:pPr marL="0" indent="0">
              <a:spcBef>
                <a:spcPts val="1200"/>
              </a:spcBef>
              <a:buNone/>
            </a:pPr>
            <a:r>
              <a:rPr lang="en-US" sz="2400" b="1" i="1" dirty="0" err="1">
                <a:latin typeface="Cambria"/>
                <a:cs typeface="Cambria"/>
              </a:rPr>
              <a:t>SPrEaD</a:t>
            </a:r>
            <a:r>
              <a:rPr lang="en-US" sz="2400" dirty="0">
                <a:latin typeface="Cambria"/>
                <a:cs typeface="Cambria"/>
              </a:rPr>
              <a:t> (</a:t>
            </a:r>
            <a:r>
              <a:rPr lang="en-US" sz="2400" b="1" dirty="0">
                <a:latin typeface="Cambria"/>
                <a:cs typeface="Cambria"/>
              </a:rPr>
              <a:t>S</a:t>
            </a:r>
            <a:r>
              <a:rPr lang="en-US" sz="2400" dirty="0">
                <a:latin typeface="Cambria"/>
                <a:cs typeface="Cambria"/>
              </a:rPr>
              <a:t>uccessful </a:t>
            </a:r>
            <a:r>
              <a:rPr lang="en-US" sz="2400" b="1" dirty="0">
                <a:latin typeface="Cambria"/>
                <a:cs typeface="Cambria"/>
              </a:rPr>
              <a:t>Pr</a:t>
            </a:r>
            <a:r>
              <a:rPr lang="en-US" sz="2400" dirty="0">
                <a:latin typeface="Cambria"/>
                <a:cs typeface="Cambria"/>
              </a:rPr>
              <a:t>oject </a:t>
            </a:r>
            <a:r>
              <a:rPr lang="en-US" sz="2400" b="1" dirty="0">
                <a:latin typeface="Cambria"/>
                <a:cs typeface="Cambria"/>
              </a:rPr>
              <a:t>E</a:t>
            </a:r>
            <a:r>
              <a:rPr lang="en-US" sz="2400" dirty="0">
                <a:latin typeface="Cambria"/>
                <a:cs typeface="Cambria"/>
              </a:rPr>
              <a:t>xpansion </a:t>
            </a:r>
            <a:r>
              <a:rPr lang="en-US" sz="2400" b="1" dirty="0">
                <a:latin typeface="Cambria"/>
                <a:cs typeface="Cambria"/>
              </a:rPr>
              <a:t>a</a:t>
            </a:r>
            <a:r>
              <a:rPr lang="en-US" sz="2400" dirty="0">
                <a:latin typeface="Cambria"/>
                <a:cs typeface="Cambria"/>
              </a:rPr>
              <a:t>nd </a:t>
            </a:r>
            <a:r>
              <a:rPr lang="en-US" sz="2400" b="1" dirty="0">
                <a:latin typeface="Cambria"/>
                <a:cs typeface="Cambria"/>
              </a:rPr>
              <a:t>D</a:t>
            </a:r>
            <a:r>
              <a:rPr lang="en-US" sz="2400" dirty="0">
                <a:latin typeface="Cambria"/>
                <a:cs typeface="Cambria"/>
              </a:rPr>
              <a:t>issemination) projects that support the wider and broader dissemination and examination of innovative strategies.</a:t>
            </a:r>
          </a:p>
          <a:p>
            <a:pPr lvl="1">
              <a:spcBef>
                <a:spcPts val="1000"/>
              </a:spcBef>
            </a:pPr>
            <a:r>
              <a:rPr lang="en-US" sz="2000" dirty="0">
                <a:latin typeface="Cambria"/>
                <a:cs typeface="Cambria"/>
              </a:rPr>
              <a:t>Awards for up to $2M for projects lasting 3-5 years.</a:t>
            </a:r>
          </a:p>
          <a:p>
            <a:pPr lvl="1">
              <a:spcBef>
                <a:spcPts val="1000"/>
              </a:spcBef>
            </a:pPr>
            <a:r>
              <a:rPr lang="en-US" sz="2000" dirty="0">
                <a:latin typeface="Cambria"/>
                <a:cs typeface="Cambria"/>
              </a:rPr>
              <a:t>Approximately 5-10 projects to be supported</a:t>
            </a:r>
            <a:r>
              <a:rPr lang="en-US" sz="2000" dirty="0"/>
              <a:t>.</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461237478"/>
      </p:ext>
    </p:extLst>
  </p:cSld>
  <p:clrMapOvr>
    <a:masterClrMapping/>
  </p:clrMapOvr>
  <mc:AlternateContent xmlns:mc="http://schemas.openxmlformats.org/markup-compatibility/2006">
    <mc:Choice xmlns:p14="http://schemas.microsoft.com/office/powerpoint/2010/main" Requires="p14">
      <p:transition spd="slow" p14:dur="2000" advTm="33000"/>
    </mc:Choice>
    <mc:Fallback>
      <p:transition xmlns:p14="http://schemas.microsoft.com/office/powerpoint/2010/main" spd="slow" advTm="3300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1024"/>
          <p:cNvGraphicFramePr>
            <a:graphicFrameLocks noChangeAspect="1"/>
          </p:cNvGraphicFramePr>
          <p:nvPr>
            <p:extLst>
              <p:ext uri="{D42A27DB-BD31-4B8C-83A1-F6EECF244321}">
                <p14:modId xmlns:p14="http://schemas.microsoft.com/office/powerpoint/2010/main" val="4221531967"/>
              </p:ext>
            </p:extLst>
          </p:nvPr>
        </p:nvGraphicFramePr>
        <p:xfrm>
          <a:off x="136525" y="2971800"/>
          <a:ext cx="549275" cy="990600"/>
        </p:xfrm>
        <a:graphic>
          <a:graphicData uri="http://schemas.openxmlformats.org/presentationml/2006/ole">
            <mc:AlternateContent xmlns:mc="http://schemas.openxmlformats.org/markup-compatibility/2006">
              <mc:Choice xmlns:v="urn:schemas-microsoft-com:vml" Requires="v">
                <p:oleObj spid="_x0000_s1068" name="Clip" r:id="rId6" imgW="1269720" imgH="2286000" progId="">
                  <p:embed/>
                </p:oleObj>
              </mc:Choice>
              <mc:Fallback>
                <p:oleObj name="Clip" r:id="rId6" imgW="1269720" imgH="2286000" progId="">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6525" y="2971800"/>
                        <a:ext cx="549275" cy="990600"/>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ext Box 3"/>
          <p:cNvSpPr txBox="1">
            <a:spLocks noChangeArrowheads="1"/>
          </p:cNvSpPr>
          <p:nvPr/>
        </p:nvSpPr>
        <p:spPr bwMode="auto">
          <a:xfrm>
            <a:off x="457200" y="2438400"/>
            <a:ext cx="1408113" cy="1169551"/>
          </a:xfrm>
          <a:prstGeom prst="rect">
            <a:avLst/>
          </a:prstGeom>
          <a:noFill/>
          <a:ln w="12700">
            <a:noFill/>
            <a:miter lim="800000"/>
            <a:headEnd type="none" w="sm" len="sm"/>
            <a:tailEnd type="none" w="sm" len="sm"/>
          </a:ln>
        </p:spPr>
        <p:txBody>
          <a:bodyPr wrap="square">
            <a:spAutoFit/>
          </a:bodyPr>
          <a:lstStyle/>
          <a:p>
            <a:pPr algn="ctr"/>
            <a:r>
              <a:rPr lang="en-US" sz="1400" b="1" dirty="0">
                <a:solidFill>
                  <a:schemeClr val="accent2"/>
                </a:solidFill>
              </a:rPr>
              <a:t>Organization </a:t>
            </a:r>
          </a:p>
          <a:p>
            <a:pPr algn="ctr"/>
            <a:r>
              <a:rPr lang="en-US" sz="1400" b="1" dirty="0">
                <a:solidFill>
                  <a:schemeClr val="accent2"/>
                </a:solidFill>
              </a:rPr>
              <a:t>submits</a:t>
            </a:r>
          </a:p>
          <a:p>
            <a:pPr algn="ctr"/>
            <a:r>
              <a:rPr lang="en-US" sz="1400" b="1" dirty="0">
                <a:solidFill>
                  <a:schemeClr val="accent2"/>
                </a:solidFill>
              </a:rPr>
              <a:t>via</a:t>
            </a:r>
          </a:p>
          <a:p>
            <a:pPr algn="ctr">
              <a:buClr>
                <a:schemeClr val="hlink"/>
              </a:buClr>
              <a:buSzPct val="60000"/>
              <a:buFont typeface="Monotype Sorts"/>
              <a:buNone/>
            </a:pPr>
            <a:r>
              <a:rPr lang="en-US" sz="1400" b="1" dirty="0">
                <a:solidFill>
                  <a:schemeClr val="accent2"/>
                </a:solidFill>
              </a:rPr>
              <a:t>FastLane</a:t>
            </a:r>
          </a:p>
          <a:p>
            <a:pPr algn="ctr">
              <a:buClr>
                <a:schemeClr val="hlink"/>
              </a:buClr>
              <a:buSzPct val="60000"/>
              <a:buFont typeface="Monotype Sorts"/>
              <a:buNone/>
            </a:pPr>
            <a:endParaRPr lang="en-US" sz="1400" b="1" dirty="0"/>
          </a:p>
        </p:txBody>
      </p:sp>
      <p:sp>
        <p:nvSpPr>
          <p:cNvPr id="6" name="Rectangle 4"/>
          <p:cNvSpPr>
            <a:spLocks noChangeArrowheads="1"/>
          </p:cNvSpPr>
          <p:nvPr/>
        </p:nvSpPr>
        <p:spPr bwMode="auto">
          <a:xfrm>
            <a:off x="1905000" y="2667000"/>
            <a:ext cx="1295400" cy="1524000"/>
          </a:xfrm>
          <a:prstGeom prst="rect">
            <a:avLst/>
          </a:prstGeom>
          <a:solidFill>
            <a:schemeClr val="bg2"/>
          </a:solidFill>
          <a:ln w="12700">
            <a:solidFill>
              <a:schemeClr val="tx1"/>
            </a:solidFill>
            <a:miter lim="800000"/>
            <a:headEnd type="none" w="sm" len="sm"/>
            <a:tailEnd type="none" w="sm" len="sm"/>
          </a:ln>
          <a:effectLst/>
        </p:spPr>
        <p:txBody>
          <a:bodyPr wrap="none" anchor="ctr"/>
          <a:lstStyle/>
          <a:p>
            <a:pPr>
              <a:defRPr/>
            </a:pPr>
            <a:endParaRPr lang="en-US" sz="2800" b="1" dirty="0">
              <a:effectLst>
                <a:outerShdw blurRad="38100" dist="38100" dir="2700000" algn="tl">
                  <a:srgbClr val="FFFFFF"/>
                </a:outerShdw>
              </a:effectLst>
            </a:endParaRPr>
          </a:p>
        </p:txBody>
      </p:sp>
      <p:sp>
        <p:nvSpPr>
          <p:cNvPr id="7" name="Rectangle 5"/>
          <p:cNvSpPr>
            <a:spLocks noChangeArrowheads="1"/>
          </p:cNvSpPr>
          <p:nvPr/>
        </p:nvSpPr>
        <p:spPr bwMode="auto">
          <a:xfrm>
            <a:off x="1981200" y="2971800"/>
            <a:ext cx="1219200" cy="990600"/>
          </a:xfrm>
          <a:prstGeom prst="rect">
            <a:avLst/>
          </a:prstGeom>
          <a:solidFill>
            <a:schemeClr val="bg2"/>
          </a:solidFill>
          <a:ln w="12700">
            <a:noFill/>
            <a:miter lim="800000"/>
            <a:headEnd type="none" w="sm" len="sm"/>
            <a:tailEnd type="none" w="sm" len="sm"/>
          </a:ln>
        </p:spPr>
        <p:txBody>
          <a:bodyPr wrap="none" anchor="ctr"/>
          <a:lstStyle/>
          <a:p>
            <a:pPr algn="ctr"/>
            <a:r>
              <a:rPr lang="en-US" sz="2000" b="1" dirty="0" smtClean="0">
                <a:solidFill>
                  <a:schemeClr val="tx2"/>
                </a:solidFill>
              </a:rPr>
              <a:t>ITEST</a:t>
            </a:r>
            <a:endParaRPr lang="en-US" sz="2000" b="1" dirty="0">
              <a:solidFill>
                <a:schemeClr val="tx2"/>
              </a:solidFill>
            </a:endParaRPr>
          </a:p>
          <a:p>
            <a:pPr algn="ctr"/>
            <a:r>
              <a:rPr lang="en-US" sz="2000" b="1" dirty="0" smtClean="0">
                <a:solidFill>
                  <a:schemeClr val="tx2"/>
                </a:solidFill>
              </a:rPr>
              <a:t>Program</a:t>
            </a:r>
          </a:p>
          <a:p>
            <a:pPr algn="ctr"/>
            <a:r>
              <a:rPr lang="en-US" sz="2000" b="1" dirty="0" smtClean="0">
                <a:solidFill>
                  <a:schemeClr val="tx2"/>
                </a:solidFill>
              </a:rPr>
              <a:t>Team</a:t>
            </a:r>
            <a:endParaRPr lang="en-US" sz="1800" b="1" dirty="0">
              <a:solidFill>
                <a:schemeClr val="tx2"/>
              </a:solidFill>
            </a:endParaRPr>
          </a:p>
        </p:txBody>
      </p:sp>
      <p:sp>
        <p:nvSpPr>
          <p:cNvPr id="8" name="Rectangle 6"/>
          <p:cNvSpPr>
            <a:spLocks noChangeArrowheads="1"/>
          </p:cNvSpPr>
          <p:nvPr/>
        </p:nvSpPr>
        <p:spPr bwMode="auto">
          <a:xfrm>
            <a:off x="5105400" y="2590800"/>
            <a:ext cx="762000" cy="1676400"/>
          </a:xfrm>
          <a:prstGeom prst="rect">
            <a:avLst/>
          </a:prstGeom>
          <a:solidFill>
            <a:schemeClr val="bg2"/>
          </a:solidFill>
          <a:ln w="12700">
            <a:solidFill>
              <a:schemeClr val="tx1"/>
            </a:solidFill>
            <a:miter lim="800000"/>
            <a:headEnd type="none" w="sm" len="sm"/>
            <a:tailEnd type="none" w="sm" len="sm"/>
          </a:ln>
        </p:spPr>
        <p:txBody>
          <a:bodyPr wrap="none" anchor="ctr"/>
          <a:lstStyle/>
          <a:p>
            <a:pPr algn="ctr"/>
            <a:r>
              <a:rPr lang="en-US" sz="1400" b="1" dirty="0"/>
              <a:t>Program</a:t>
            </a:r>
          </a:p>
          <a:p>
            <a:pPr algn="ctr"/>
            <a:r>
              <a:rPr lang="en-US" sz="1400" b="1" dirty="0"/>
              <a:t>Officers</a:t>
            </a:r>
          </a:p>
          <a:p>
            <a:pPr algn="ctr"/>
            <a:endParaRPr lang="en-US" sz="1300" b="1" dirty="0"/>
          </a:p>
        </p:txBody>
      </p:sp>
      <p:sp>
        <p:nvSpPr>
          <p:cNvPr id="9" name="Rectangle 7"/>
          <p:cNvSpPr>
            <a:spLocks noChangeArrowheads="1"/>
          </p:cNvSpPr>
          <p:nvPr/>
        </p:nvSpPr>
        <p:spPr bwMode="auto">
          <a:xfrm>
            <a:off x="7010400" y="3124200"/>
            <a:ext cx="685800" cy="838200"/>
          </a:xfrm>
          <a:prstGeom prst="rect">
            <a:avLst/>
          </a:prstGeom>
          <a:solidFill>
            <a:schemeClr val="bg2"/>
          </a:solidFill>
          <a:ln w="12700">
            <a:solidFill>
              <a:schemeClr val="tx1"/>
            </a:solidFill>
            <a:miter lim="800000"/>
            <a:headEnd type="none" w="sm" len="sm"/>
            <a:tailEnd type="none" w="sm" len="sm"/>
          </a:ln>
          <a:effectLst/>
        </p:spPr>
        <p:txBody>
          <a:bodyPr wrap="none" anchor="ctr"/>
          <a:lstStyle/>
          <a:p>
            <a:pPr algn="ctr">
              <a:defRPr/>
            </a:pPr>
            <a:r>
              <a:rPr lang="en-US" sz="1400" b="1" dirty="0">
                <a:solidFill>
                  <a:schemeClr val="tx2"/>
                </a:solidFill>
              </a:rPr>
              <a:t>Division</a:t>
            </a:r>
          </a:p>
          <a:p>
            <a:pPr algn="ctr">
              <a:defRPr/>
            </a:pPr>
            <a:r>
              <a:rPr lang="en-US" sz="1400" b="1" dirty="0">
                <a:solidFill>
                  <a:schemeClr val="tx2"/>
                </a:solidFill>
              </a:rPr>
              <a:t>Director</a:t>
            </a:r>
          </a:p>
          <a:p>
            <a:pPr algn="ctr">
              <a:defRPr/>
            </a:pPr>
            <a:r>
              <a:rPr lang="en-US" sz="1400" b="1" dirty="0">
                <a:solidFill>
                  <a:schemeClr val="tx2"/>
                </a:solidFill>
              </a:rPr>
              <a:t>Concur</a:t>
            </a:r>
            <a:endParaRPr lang="en-US" sz="1400" b="1" dirty="0">
              <a:solidFill>
                <a:schemeClr val="tx2"/>
              </a:solidFill>
              <a:effectLst>
                <a:outerShdw blurRad="38100" dist="38100" dir="2700000" algn="tl">
                  <a:srgbClr val="FFFFFF"/>
                </a:outerShdw>
              </a:effectLst>
            </a:endParaRPr>
          </a:p>
        </p:txBody>
      </p:sp>
      <p:sp>
        <p:nvSpPr>
          <p:cNvPr id="10" name="Rectangle 8"/>
          <p:cNvSpPr>
            <a:spLocks noChangeArrowheads="1"/>
          </p:cNvSpPr>
          <p:nvPr/>
        </p:nvSpPr>
        <p:spPr bwMode="auto">
          <a:xfrm>
            <a:off x="7848600" y="2057400"/>
            <a:ext cx="838200" cy="685800"/>
          </a:xfrm>
          <a:prstGeom prst="rect">
            <a:avLst/>
          </a:prstGeom>
          <a:solidFill>
            <a:schemeClr val="bg2"/>
          </a:solidFill>
          <a:ln w="12700">
            <a:solidFill>
              <a:schemeClr val="tx1"/>
            </a:solidFill>
            <a:miter lim="800000"/>
            <a:headEnd type="none" w="sm" len="sm"/>
            <a:tailEnd type="none" w="sm" len="sm"/>
          </a:ln>
          <a:effectLst/>
        </p:spPr>
        <p:txBody>
          <a:bodyPr wrap="none" anchor="ctr"/>
          <a:lstStyle/>
          <a:p>
            <a:pPr algn="ctr">
              <a:defRPr/>
            </a:pPr>
            <a:r>
              <a:rPr lang="en-US" sz="1200" b="1" dirty="0">
                <a:solidFill>
                  <a:schemeClr val="tx2"/>
                </a:solidFill>
              </a:rPr>
              <a:t>DGA</a:t>
            </a:r>
            <a:endParaRPr lang="en-US" sz="1200" b="1" dirty="0">
              <a:solidFill>
                <a:schemeClr val="bg2"/>
              </a:solidFill>
              <a:effectLst>
                <a:outerShdw blurRad="38100" dist="38100" dir="2700000" algn="tl">
                  <a:srgbClr val="000000"/>
                </a:outerShdw>
              </a:effectLst>
            </a:endParaRPr>
          </a:p>
        </p:txBody>
      </p:sp>
      <p:sp>
        <p:nvSpPr>
          <p:cNvPr id="11" name="Rectangle 9"/>
          <p:cNvSpPr>
            <a:spLocks noChangeArrowheads="1"/>
          </p:cNvSpPr>
          <p:nvPr/>
        </p:nvSpPr>
        <p:spPr bwMode="auto">
          <a:xfrm>
            <a:off x="7848600" y="4419600"/>
            <a:ext cx="1143000" cy="685800"/>
          </a:xfrm>
          <a:prstGeom prst="rect">
            <a:avLst/>
          </a:prstGeom>
          <a:solidFill>
            <a:schemeClr val="bg2"/>
          </a:solidFill>
          <a:ln w="12700">
            <a:solidFill>
              <a:schemeClr val="tx1"/>
            </a:solidFill>
            <a:miter lim="800000"/>
            <a:headEnd type="none" w="sm" len="sm"/>
            <a:tailEnd type="none" w="sm" len="sm"/>
          </a:ln>
        </p:spPr>
        <p:txBody>
          <a:bodyPr wrap="none" anchor="ctr"/>
          <a:lstStyle/>
          <a:p>
            <a:pPr algn="ctr"/>
            <a:r>
              <a:rPr lang="en-US" sz="1400" b="1" dirty="0">
                <a:solidFill>
                  <a:schemeClr val="tx2"/>
                </a:solidFill>
              </a:rPr>
              <a:t>Organization</a:t>
            </a:r>
          </a:p>
        </p:txBody>
      </p:sp>
      <p:sp>
        <p:nvSpPr>
          <p:cNvPr id="12" name="Rectangle 10"/>
          <p:cNvSpPr>
            <a:spLocks noChangeArrowheads="1"/>
          </p:cNvSpPr>
          <p:nvPr/>
        </p:nvSpPr>
        <p:spPr bwMode="auto">
          <a:xfrm>
            <a:off x="3733800" y="2743200"/>
            <a:ext cx="990600" cy="304800"/>
          </a:xfrm>
          <a:prstGeom prst="rect">
            <a:avLst/>
          </a:prstGeom>
          <a:solidFill>
            <a:schemeClr val="bg2"/>
          </a:solidFill>
          <a:ln w="12700">
            <a:solidFill>
              <a:schemeClr val="tx1"/>
            </a:solidFill>
            <a:miter lim="800000"/>
            <a:headEnd type="none" w="sm" len="sm"/>
            <a:tailEnd type="none" w="sm" len="sm"/>
          </a:ln>
        </p:spPr>
        <p:txBody>
          <a:bodyPr wrap="none" anchor="ctr"/>
          <a:lstStyle/>
          <a:p>
            <a:pPr algn="ctr"/>
            <a:r>
              <a:rPr lang="en-US" sz="1600" b="1" dirty="0">
                <a:solidFill>
                  <a:schemeClr val="tx2"/>
                </a:solidFill>
              </a:rPr>
              <a:t>Ad hoc</a:t>
            </a:r>
          </a:p>
        </p:txBody>
      </p:sp>
      <p:sp>
        <p:nvSpPr>
          <p:cNvPr id="13" name="Rectangle 11"/>
          <p:cNvSpPr>
            <a:spLocks noChangeArrowheads="1"/>
          </p:cNvSpPr>
          <p:nvPr/>
        </p:nvSpPr>
        <p:spPr bwMode="auto">
          <a:xfrm>
            <a:off x="3733800" y="3886200"/>
            <a:ext cx="990600" cy="304800"/>
          </a:xfrm>
          <a:prstGeom prst="rect">
            <a:avLst/>
          </a:prstGeom>
          <a:solidFill>
            <a:schemeClr val="bg2"/>
          </a:solidFill>
          <a:ln w="12700">
            <a:solidFill>
              <a:schemeClr val="tx1"/>
            </a:solidFill>
            <a:miter lim="800000"/>
            <a:headEnd type="none" w="sm" len="sm"/>
            <a:tailEnd type="none" w="sm" len="sm"/>
          </a:ln>
        </p:spPr>
        <p:txBody>
          <a:bodyPr wrap="none" anchor="ctr"/>
          <a:lstStyle/>
          <a:p>
            <a:pPr algn="ctr"/>
            <a:r>
              <a:rPr lang="en-US" sz="1600" b="1" dirty="0">
                <a:solidFill>
                  <a:schemeClr val="tx2"/>
                </a:solidFill>
              </a:rPr>
              <a:t>Panel</a:t>
            </a:r>
          </a:p>
        </p:txBody>
      </p:sp>
      <p:sp>
        <p:nvSpPr>
          <p:cNvPr id="14" name="Text Box 12"/>
          <p:cNvSpPr txBox="1">
            <a:spLocks noChangeArrowheads="1"/>
          </p:cNvSpPr>
          <p:nvPr/>
        </p:nvSpPr>
        <p:spPr bwMode="auto">
          <a:xfrm>
            <a:off x="7931150" y="3168650"/>
            <a:ext cx="831850" cy="336550"/>
          </a:xfrm>
          <a:prstGeom prst="rect">
            <a:avLst/>
          </a:prstGeom>
          <a:noFill/>
          <a:ln w="12700">
            <a:noFill/>
            <a:miter lim="800000"/>
            <a:headEnd type="none" w="sm" len="sm"/>
            <a:tailEnd type="none" w="sm" len="sm"/>
          </a:ln>
        </p:spPr>
        <p:txBody>
          <a:bodyPr>
            <a:spAutoFit/>
          </a:bodyPr>
          <a:lstStyle/>
          <a:p>
            <a:r>
              <a:rPr lang="en-US" sz="1600" b="1" dirty="0">
                <a:solidFill>
                  <a:schemeClr val="accent2"/>
                </a:solidFill>
              </a:rPr>
              <a:t>Award</a:t>
            </a:r>
          </a:p>
        </p:txBody>
      </p:sp>
      <p:sp>
        <p:nvSpPr>
          <p:cNvPr id="15" name="Text Box 13"/>
          <p:cNvSpPr txBox="1">
            <a:spLocks noChangeArrowheads="1"/>
          </p:cNvSpPr>
          <p:nvPr/>
        </p:nvSpPr>
        <p:spPr bwMode="auto">
          <a:xfrm>
            <a:off x="0" y="739914"/>
            <a:ext cx="9144000" cy="646331"/>
          </a:xfrm>
          <a:prstGeom prst="rect">
            <a:avLst/>
          </a:prstGeom>
          <a:noFill/>
          <a:ln w="12700">
            <a:noFill/>
            <a:miter lim="800000"/>
            <a:headEnd type="none" w="sm" len="sm"/>
            <a:tailEnd type="none" w="sm" len="sm"/>
          </a:ln>
          <a:effectLst/>
        </p:spPr>
        <p:txBody>
          <a:bodyPr wrap="square">
            <a:spAutoFit/>
          </a:bodyPr>
          <a:lstStyle/>
          <a:p>
            <a:pPr algn="ctr">
              <a:defRPr/>
            </a:pPr>
            <a:r>
              <a:rPr lang="en-US" sz="3600" b="1" dirty="0">
                <a:solidFill>
                  <a:schemeClr val="tx2"/>
                </a:solidFill>
                <a:latin typeface="Cambria"/>
                <a:ea typeface="+mj-ea"/>
                <a:cs typeface="Cambria"/>
              </a:rPr>
              <a:t>Proposal Review Process and Timeline</a:t>
            </a:r>
          </a:p>
        </p:txBody>
      </p:sp>
      <p:sp>
        <p:nvSpPr>
          <p:cNvPr id="16" name="Text Box 14"/>
          <p:cNvSpPr txBox="1">
            <a:spLocks noChangeArrowheads="1"/>
          </p:cNvSpPr>
          <p:nvPr/>
        </p:nvSpPr>
        <p:spPr bwMode="auto">
          <a:xfrm>
            <a:off x="6943725" y="4419600"/>
            <a:ext cx="827088" cy="336550"/>
          </a:xfrm>
          <a:prstGeom prst="rect">
            <a:avLst/>
          </a:prstGeom>
          <a:noFill/>
          <a:ln w="12700">
            <a:noFill/>
            <a:miter lim="800000"/>
            <a:headEnd type="none" w="sm" len="sm"/>
            <a:tailEnd type="none" w="sm" len="sm"/>
          </a:ln>
        </p:spPr>
        <p:txBody>
          <a:bodyPr wrap="none">
            <a:spAutoFit/>
          </a:bodyPr>
          <a:lstStyle/>
          <a:p>
            <a:r>
              <a:rPr lang="en-US" sz="1600" b="1" dirty="0">
                <a:solidFill>
                  <a:schemeClr val="accent2"/>
                </a:solidFill>
              </a:rPr>
              <a:t>Decline</a:t>
            </a:r>
          </a:p>
        </p:txBody>
      </p:sp>
      <p:sp>
        <p:nvSpPr>
          <p:cNvPr id="17" name="Line 15"/>
          <p:cNvSpPr>
            <a:spLocks noChangeShapeType="1"/>
          </p:cNvSpPr>
          <p:nvPr/>
        </p:nvSpPr>
        <p:spPr bwMode="auto">
          <a:xfrm>
            <a:off x="8305800" y="3429000"/>
            <a:ext cx="0" cy="990600"/>
          </a:xfrm>
          <a:prstGeom prst="line">
            <a:avLst/>
          </a:prstGeom>
          <a:noFill/>
          <a:ln w="25400">
            <a:solidFill>
              <a:schemeClr val="tx1"/>
            </a:solidFill>
            <a:round/>
            <a:headEnd type="none" w="sm" len="sm"/>
            <a:tailEnd type="triangle" w="sm" len="sm"/>
          </a:ln>
        </p:spPr>
        <p:txBody>
          <a:bodyPr wrap="none" anchor="ctr"/>
          <a:lstStyle/>
          <a:p>
            <a:endParaRPr lang="en-US" dirty="0"/>
          </a:p>
        </p:txBody>
      </p:sp>
      <p:sp>
        <p:nvSpPr>
          <p:cNvPr id="18" name="Line 16"/>
          <p:cNvSpPr>
            <a:spLocks noChangeShapeType="1"/>
          </p:cNvSpPr>
          <p:nvPr/>
        </p:nvSpPr>
        <p:spPr bwMode="auto">
          <a:xfrm>
            <a:off x="5867400" y="3505200"/>
            <a:ext cx="1143000" cy="0"/>
          </a:xfrm>
          <a:prstGeom prst="line">
            <a:avLst/>
          </a:prstGeom>
          <a:noFill/>
          <a:ln w="25400">
            <a:solidFill>
              <a:schemeClr val="tx1"/>
            </a:solidFill>
            <a:round/>
            <a:headEnd type="none" w="sm" len="sm"/>
            <a:tailEnd type="triangle" w="sm" len="sm"/>
          </a:ln>
        </p:spPr>
        <p:txBody>
          <a:bodyPr wrap="none" anchor="ctr"/>
          <a:lstStyle/>
          <a:p>
            <a:endParaRPr lang="en-US" dirty="0"/>
          </a:p>
        </p:txBody>
      </p:sp>
      <p:sp>
        <p:nvSpPr>
          <p:cNvPr id="19" name="Line 17"/>
          <p:cNvSpPr>
            <a:spLocks noChangeShapeType="1"/>
          </p:cNvSpPr>
          <p:nvPr/>
        </p:nvSpPr>
        <p:spPr bwMode="auto">
          <a:xfrm flipV="1">
            <a:off x="7315200" y="2286000"/>
            <a:ext cx="0" cy="838200"/>
          </a:xfrm>
          <a:prstGeom prst="line">
            <a:avLst/>
          </a:prstGeom>
          <a:noFill/>
          <a:ln w="25400">
            <a:solidFill>
              <a:schemeClr val="tx1"/>
            </a:solidFill>
            <a:round/>
            <a:headEnd type="none" w="sm" len="sm"/>
            <a:tailEnd type="none" w="sm" len="sm"/>
          </a:ln>
        </p:spPr>
        <p:txBody>
          <a:bodyPr wrap="none" anchor="ctr"/>
          <a:lstStyle/>
          <a:p>
            <a:endParaRPr lang="en-US" dirty="0"/>
          </a:p>
        </p:txBody>
      </p:sp>
      <p:sp>
        <p:nvSpPr>
          <p:cNvPr id="20" name="Line 18"/>
          <p:cNvSpPr>
            <a:spLocks noChangeShapeType="1"/>
          </p:cNvSpPr>
          <p:nvPr/>
        </p:nvSpPr>
        <p:spPr bwMode="auto">
          <a:xfrm>
            <a:off x="7315200" y="2286000"/>
            <a:ext cx="533400" cy="0"/>
          </a:xfrm>
          <a:prstGeom prst="line">
            <a:avLst/>
          </a:prstGeom>
          <a:noFill/>
          <a:ln w="25400">
            <a:solidFill>
              <a:schemeClr val="tx1"/>
            </a:solidFill>
            <a:round/>
            <a:headEnd type="none" w="sm" len="sm"/>
            <a:tailEnd type="triangle" w="sm" len="sm"/>
          </a:ln>
        </p:spPr>
        <p:txBody>
          <a:bodyPr wrap="none" anchor="ctr"/>
          <a:lstStyle/>
          <a:p>
            <a:endParaRPr lang="en-US" dirty="0"/>
          </a:p>
        </p:txBody>
      </p:sp>
      <p:sp>
        <p:nvSpPr>
          <p:cNvPr id="21" name="Line 19"/>
          <p:cNvSpPr>
            <a:spLocks noChangeShapeType="1"/>
          </p:cNvSpPr>
          <p:nvPr/>
        </p:nvSpPr>
        <p:spPr bwMode="auto">
          <a:xfrm>
            <a:off x="7315200" y="3962400"/>
            <a:ext cx="0" cy="533400"/>
          </a:xfrm>
          <a:prstGeom prst="line">
            <a:avLst/>
          </a:prstGeom>
          <a:noFill/>
          <a:ln w="25400">
            <a:solidFill>
              <a:schemeClr val="tx1"/>
            </a:solidFill>
            <a:round/>
            <a:headEnd type="none" w="sm" len="sm"/>
            <a:tailEnd type="none" w="sm" len="sm"/>
          </a:ln>
        </p:spPr>
        <p:txBody>
          <a:bodyPr wrap="none" anchor="ctr"/>
          <a:lstStyle/>
          <a:p>
            <a:endParaRPr lang="en-US" dirty="0"/>
          </a:p>
        </p:txBody>
      </p:sp>
      <p:sp>
        <p:nvSpPr>
          <p:cNvPr id="22" name="Line 20"/>
          <p:cNvSpPr>
            <a:spLocks noChangeShapeType="1"/>
          </p:cNvSpPr>
          <p:nvPr/>
        </p:nvSpPr>
        <p:spPr bwMode="auto">
          <a:xfrm>
            <a:off x="838200" y="3505200"/>
            <a:ext cx="990600" cy="0"/>
          </a:xfrm>
          <a:prstGeom prst="line">
            <a:avLst/>
          </a:prstGeom>
          <a:noFill/>
          <a:ln w="25400">
            <a:solidFill>
              <a:schemeClr val="tx1"/>
            </a:solidFill>
            <a:round/>
            <a:headEnd type="none" w="sm" len="sm"/>
            <a:tailEnd type="triangle" w="sm" len="sm"/>
          </a:ln>
        </p:spPr>
        <p:txBody>
          <a:bodyPr wrap="none" anchor="ctr"/>
          <a:lstStyle/>
          <a:p>
            <a:endParaRPr lang="en-US" dirty="0"/>
          </a:p>
        </p:txBody>
      </p:sp>
      <p:sp>
        <p:nvSpPr>
          <p:cNvPr id="23" name="Line 21"/>
          <p:cNvSpPr>
            <a:spLocks noChangeShapeType="1"/>
          </p:cNvSpPr>
          <p:nvPr/>
        </p:nvSpPr>
        <p:spPr bwMode="auto">
          <a:xfrm flipV="1">
            <a:off x="3200400" y="3124200"/>
            <a:ext cx="533400" cy="381000"/>
          </a:xfrm>
          <a:prstGeom prst="line">
            <a:avLst/>
          </a:prstGeom>
          <a:noFill/>
          <a:ln w="25400">
            <a:solidFill>
              <a:schemeClr val="tx1"/>
            </a:solidFill>
            <a:prstDash val="sysDot"/>
            <a:round/>
            <a:headEnd type="none" w="sm" len="sm"/>
            <a:tailEnd type="triangle" w="sm" len="sm"/>
          </a:ln>
        </p:spPr>
        <p:txBody>
          <a:bodyPr wrap="none" anchor="ctr"/>
          <a:lstStyle/>
          <a:p>
            <a:endParaRPr lang="en-US" dirty="0"/>
          </a:p>
        </p:txBody>
      </p:sp>
      <p:sp>
        <p:nvSpPr>
          <p:cNvPr id="24" name="Line 22"/>
          <p:cNvSpPr>
            <a:spLocks noChangeShapeType="1"/>
          </p:cNvSpPr>
          <p:nvPr/>
        </p:nvSpPr>
        <p:spPr bwMode="auto">
          <a:xfrm>
            <a:off x="7696200" y="4648200"/>
            <a:ext cx="152400" cy="0"/>
          </a:xfrm>
          <a:prstGeom prst="line">
            <a:avLst/>
          </a:prstGeom>
          <a:noFill/>
          <a:ln w="25400">
            <a:solidFill>
              <a:schemeClr val="tx1"/>
            </a:solidFill>
            <a:round/>
            <a:headEnd type="none" w="sm" len="sm"/>
            <a:tailEnd type="triangle" w="sm" len="sm"/>
          </a:ln>
        </p:spPr>
        <p:txBody>
          <a:bodyPr wrap="none" anchor="ctr"/>
          <a:lstStyle/>
          <a:p>
            <a:endParaRPr lang="en-US" dirty="0"/>
          </a:p>
        </p:txBody>
      </p:sp>
      <p:sp>
        <p:nvSpPr>
          <p:cNvPr id="25" name="Text Box 23"/>
          <p:cNvSpPr txBox="1">
            <a:spLocks noChangeArrowheads="1"/>
          </p:cNvSpPr>
          <p:nvPr/>
        </p:nvSpPr>
        <p:spPr bwMode="auto">
          <a:xfrm>
            <a:off x="4891088" y="5867400"/>
            <a:ext cx="900112" cy="304800"/>
          </a:xfrm>
          <a:prstGeom prst="rect">
            <a:avLst/>
          </a:prstGeom>
          <a:noFill/>
          <a:ln w="12700">
            <a:noFill/>
            <a:miter lim="800000"/>
            <a:headEnd type="none" w="sm" len="sm"/>
            <a:tailEnd type="none" w="sm" len="sm"/>
          </a:ln>
        </p:spPr>
        <p:txBody>
          <a:bodyPr wrap="none">
            <a:spAutoFit/>
          </a:bodyPr>
          <a:lstStyle/>
          <a:p>
            <a:r>
              <a:rPr lang="en-US" sz="1400" b="1" dirty="0"/>
              <a:t>6 Months</a:t>
            </a:r>
          </a:p>
        </p:txBody>
      </p:sp>
      <p:sp>
        <p:nvSpPr>
          <p:cNvPr id="26" name="Text Box 24"/>
          <p:cNvSpPr txBox="1">
            <a:spLocks noChangeArrowheads="1"/>
          </p:cNvSpPr>
          <p:nvPr/>
        </p:nvSpPr>
        <p:spPr bwMode="auto">
          <a:xfrm>
            <a:off x="7848600" y="5867400"/>
            <a:ext cx="855663" cy="304800"/>
          </a:xfrm>
          <a:prstGeom prst="rect">
            <a:avLst/>
          </a:prstGeom>
          <a:noFill/>
          <a:ln w="12700">
            <a:noFill/>
            <a:miter lim="800000"/>
            <a:headEnd type="none" w="sm" len="sm"/>
            <a:tailEnd type="none" w="sm" len="sm"/>
          </a:ln>
        </p:spPr>
        <p:txBody>
          <a:bodyPr>
            <a:spAutoFit/>
          </a:bodyPr>
          <a:lstStyle/>
          <a:p>
            <a:r>
              <a:rPr lang="en-US" sz="1400" b="1" dirty="0"/>
              <a:t>30 Days</a:t>
            </a:r>
            <a:endParaRPr lang="en-US" sz="3600" b="1" dirty="0"/>
          </a:p>
        </p:txBody>
      </p:sp>
      <p:sp>
        <p:nvSpPr>
          <p:cNvPr id="27" name="Line 25"/>
          <p:cNvSpPr>
            <a:spLocks noChangeShapeType="1"/>
          </p:cNvSpPr>
          <p:nvPr/>
        </p:nvSpPr>
        <p:spPr bwMode="auto">
          <a:xfrm>
            <a:off x="2590800" y="6172200"/>
            <a:ext cx="6248400" cy="0"/>
          </a:xfrm>
          <a:prstGeom prst="line">
            <a:avLst/>
          </a:prstGeom>
          <a:noFill/>
          <a:ln w="34925">
            <a:solidFill>
              <a:schemeClr val="tx1"/>
            </a:solidFill>
            <a:round/>
            <a:headEnd type="none" w="sm" len="sm"/>
            <a:tailEnd type="none" w="sm" len="sm"/>
          </a:ln>
        </p:spPr>
        <p:txBody>
          <a:bodyPr wrap="none" anchor="ctr"/>
          <a:lstStyle/>
          <a:p>
            <a:endParaRPr lang="en-US" dirty="0"/>
          </a:p>
        </p:txBody>
      </p:sp>
      <p:sp>
        <p:nvSpPr>
          <p:cNvPr id="28" name="Text Box 26"/>
          <p:cNvSpPr txBox="1">
            <a:spLocks noChangeArrowheads="1"/>
          </p:cNvSpPr>
          <p:nvPr/>
        </p:nvSpPr>
        <p:spPr bwMode="auto">
          <a:xfrm>
            <a:off x="1676400" y="5362575"/>
            <a:ext cx="2057400" cy="581025"/>
          </a:xfrm>
          <a:prstGeom prst="rect">
            <a:avLst/>
          </a:prstGeom>
          <a:noFill/>
          <a:ln w="12700">
            <a:noFill/>
            <a:miter lim="800000"/>
            <a:headEnd type="none" w="sm" len="sm"/>
            <a:tailEnd type="none" w="sm" len="sm"/>
          </a:ln>
        </p:spPr>
        <p:txBody>
          <a:bodyPr>
            <a:spAutoFit/>
          </a:bodyPr>
          <a:lstStyle/>
          <a:p>
            <a:pPr algn="ctr"/>
            <a:r>
              <a:rPr lang="en-US" sz="1600" b="1" dirty="0">
                <a:solidFill>
                  <a:schemeClr val="accent2"/>
                </a:solidFill>
              </a:rPr>
              <a:t>Proposal Receipt</a:t>
            </a:r>
          </a:p>
          <a:p>
            <a:pPr algn="ctr"/>
            <a:r>
              <a:rPr lang="en-US" sz="1600" b="1" dirty="0">
                <a:solidFill>
                  <a:schemeClr val="accent2"/>
                </a:solidFill>
              </a:rPr>
              <a:t>at NSF</a:t>
            </a:r>
          </a:p>
        </p:txBody>
      </p:sp>
      <p:sp>
        <p:nvSpPr>
          <p:cNvPr id="29" name="Text Box 27"/>
          <p:cNvSpPr txBox="1">
            <a:spLocks noChangeArrowheads="1"/>
          </p:cNvSpPr>
          <p:nvPr/>
        </p:nvSpPr>
        <p:spPr bwMode="auto">
          <a:xfrm>
            <a:off x="6705600" y="5562600"/>
            <a:ext cx="1182688" cy="336550"/>
          </a:xfrm>
          <a:prstGeom prst="rect">
            <a:avLst/>
          </a:prstGeom>
          <a:noFill/>
          <a:ln w="12700">
            <a:noFill/>
            <a:miter lim="800000"/>
            <a:headEnd type="none" w="sm" len="sm"/>
            <a:tailEnd type="none" w="sm" len="sm"/>
          </a:ln>
        </p:spPr>
        <p:txBody>
          <a:bodyPr wrap="none">
            <a:spAutoFit/>
          </a:bodyPr>
          <a:lstStyle/>
          <a:p>
            <a:r>
              <a:rPr lang="en-US" sz="1600" b="1" dirty="0">
                <a:solidFill>
                  <a:schemeClr val="accent2"/>
                </a:solidFill>
              </a:rPr>
              <a:t>DD Concur</a:t>
            </a:r>
          </a:p>
        </p:txBody>
      </p:sp>
      <p:sp>
        <p:nvSpPr>
          <p:cNvPr id="30" name="Text Box 28"/>
          <p:cNvSpPr txBox="1">
            <a:spLocks noChangeArrowheads="1"/>
          </p:cNvSpPr>
          <p:nvPr/>
        </p:nvSpPr>
        <p:spPr bwMode="auto">
          <a:xfrm>
            <a:off x="8382000" y="5334000"/>
            <a:ext cx="782638" cy="581025"/>
          </a:xfrm>
          <a:prstGeom prst="rect">
            <a:avLst/>
          </a:prstGeom>
          <a:noFill/>
          <a:ln w="12700">
            <a:noFill/>
            <a:miter lim="800000"/>
            <a:headEnd type="none" w="sm" len="sm"/>
            <a:tailEnd type="none" w="sm" len="sm"/>
          </a:ln>
        </p:spPr>
        <p:txBody>
          <a:bodyPr wrap="none">
            <a:spAutoFit/>
          </a:bodyPr>
          <a:lstStyle/>
          <a:p>
            <a:pPr algn="ctr"/>
            <a:r>
              <a:rPr lang="en-US" sz="1600" b="1" dirty="0">
                <a:solidFill>
                  <a:schemeClr val="accent2"/>
                </a:solidFill>
              </a:rPr>
              <a:t>DGA</a:t>
            </a:r>
          </a:p>
          <a:p>
            <a:pPr algn="ctr"/>
            <a:r>
              <a:rPr lang="en-US" sz="1600" b="1" dirty="0">
                <a:solidFill>
                  <a:schemeClr val="accent2"/>
                </a:solidFill>
              </a:rPr>
              <a:t>Award</a:t>
            </a:r>
          </a:p>
        </p:txBody>
      </p:sp>
      <p:sp>
        <p:nvSpPr>
          <p:cNvPr id="31" name="Line 29"/>
          <p:cNvSpPr>
            <a:spLocks noChangeShapeType="1"/>
          </p:cNvSpPr>
          <p:nvPr/>
        </p:nvSpPr>
        <p:spPr bwMode="auto">
          <a:xfrm flipV="1">
            <a:off x="2590800" y="6019800"/>
            <a:ext cx="0" cy="152400"/>
          </a:xfrm>
          <a:prstGeom prst="line">
            <a:avLst/>
          </a:prstGeom>
          <a:noFill/>
          <a:ln w="34925">
            <a:solidFill>
              <a:schemeClr val="tx1"/>
            </a:solidFill>
            <a:round/>
            <a:headEnd type="none" w="sm" len="sm"/>
            <a:tailEnd type="oval" w="sm" len="sm"/>
          </a:ln>
        </p:spPr>
        <p:txBody>
          <a:bodyPr wrap="none" anchor="ctr"/>
          <a:lstStyle/>
          <a:p>
            <a:endParaRPr lang="en-US" dirty="0"/>
          </a:p>
        </p:txBody>
      </p:sp>
      <p:sp>
        <p:nvSpPr>
          <p:cNvPr id="32" name="Line 30"/>
          <p:cNvSpPr>
            <a:spLocks noChangeShapeType="1"/>
          </p:cNvSpPr>
          <p:nvPr/>
        </p:nvSpPr>
        <p:spPr bwMode="auto">
          <a:xfrm flipV="1">
            <a:off x="7315200" y="6019800"/>
            <a:ext cx="0" cy="152400"/>
          </a:xfrm>
          <a:prstGeom prst="line">
            <a:avLst/>
          </a:prstGeom>
          <a:noFill/>
          <a:ln w="31750">
            <a:solidFill>
              <a:schemeClr val="tx1"/>
            </a:solidFill>
            <a:round/>
            <a:headEnd type="none" w="sm" len="sm"/>
            <a:tailEnd type="oval" w="sm" len="sm"/>
          </a:ln>
        </p:spPr>
        <p:txBody>
          <a:bodyPr wrap="none" anchor="ctr"/>
          <a:lstStyle/>
          <a:p>
            <a:endParaRPr lang="en-US" dirty="0"/>
          </a:p>
        </p:txBody>
      </p:sp>
      <p:sp>
        <p:nvSpPr>
          <p:cNvPr id="33" name="Line 31"/>
          <p:cNvSpPr>
            <a:spLocks noChangeShapeType="1"/>
          </p:cNvSpPr>
          <p:nvPr/>
        </p:nvSpPr>
        <p:spPr bwMode="auto">
          <a:xfrm flipV="1">
            <a:off x="8839200" y="6019800"/>
            <a:ext cx="0" cy="152400"/>
          </a:xfrm>
          <a:prstGeom prst="line">
            <a:avLst/>
          </a:prstGeom>
          <a:noFill/>
          <a:ln w="31750">
            <a:solidFill>
              <a:schemeClr val="tx1"/>
            </a:solidFill>
            <a:round/>
            <a:headEnd type="none" w="sm" len="sm"/>
            <a:tailEnd type="oval" w="sm" len="sm"/>
          </a:ln>
        </p:spPr>
        <p:txBody>
          <a:bodyPr wrap="none" anchor="ctr"/>
          <a:lstStyle/>
          <a:p>
            <a:endParaRPr lang="en-US" dirty="0"/>
          </a:p>
        </p:txBody>
      </p:sp>
      <p:sp>
        <p:nvSpPr>
          <p:cNvPr id="34" name="Text Box 32"/>
          <p:cNvSpPr txBox="1">
            <a:spLocks noChangeArrowheads="1"/>
          </p:cNvSpPr>
          <p:nvPr/>
        </p:nvSpPr>
        <p:spPr bwMode="auto">
          <a:xfrm>
            <a:off x="5856288" y="3200400"/>
            <a:ext cx="1131887" cy="304800"/>
          </a:xfrm>
          <a:prstGeom prst="rect">
            <a:avLst/>
          </a:prstGeom>
          <a:noFill/>
          <a:ln w="12700">
            <a:noFill/>
            <a:miter lim="800000"/>
            <a:headEnd type="none" w="sm" len="sm"/>
            <a:tailEnd type="none" w="sm" len="sm"/>
          </a:ln>
        </p:spPr>
        <p:txBody>
          <a:bodyPr wrap="none">
            <a:spAutoFit/>
          </a:bodyPr>
          <a:lstStyle/>
          <a:p>
            <a:pPr algn="ctr" eaLnBrk="0" hangingPunct="0"/>
            <a:r>
              <a:rPr lang="en-US" sz="1400" b="1" dirty="0">
                <a:solidFill>
                  <a:schemeClr val="accent2"/>
                </a:solidFill>
              </a:rPr>
              <a:t>Recommend</a:t>
            </a:r>
          </a:p>
        </p:txBody>
      </p:sp>
      <p:sp>
        <p:nvSpPr>
          <p:cNvPr id="35" name="Line 33"/>
          <p:cNvSpPr>
            <a:spLocks noChangeShapeType="1"/>
          </p:cNvSpPr>
          <p:nvPr/>
        </p:nvSpPr>
        <p:spPr bwMode="auto">
          <a:xfrm>
            <a:off x="3200400" y="3581400"/>
            <a:ext cx="533400" cy="457200"/>
          </a:xfrm>
          <a:prstGeom prst="line">
            <a:avLst/>
          </a:prstGeom>
          <a:noFill/>
          <a:ln w="25400">
            <a:solidFill>
              <a:schemeClr val="tx1"/>
            </a:solidFill>
            <a:round/>
            <a:headEnd type="none" w="sm" len="sm"/>
            <a:tailEnd type="triangle" w="sm" len="sm"/>
          </a:ln>
        </p:spPr>
        <p:txBody>
          <a:bodyPr wrap="none" anchor="ctr"/>
          <a:lstStyle/>
          <a:p>
            <a:endParaRPr lang="en-US" dirty="0"/>
          </a:p>
        </p:txBody>
      </p:sp>
      <p:sp>
        <p:nvSpPr>
          <p:cNvPr id="36" name="Line 34"/>
          <p:cNvSpPr>
            <a:spLocks noChangeShapeType="1"/>
          </p:cNvSpPr>
          <p:nvPr/>
        </p:nvSpPr>
        <p:spPr bwMode="auto">
          <a:xfrm flipV="1">
            <a:off x="4724400" y="3048000"/>
            <a:ext cx="381000" cy="0"/>
          </a:xfrm>
          <a:prstGeom prst="line">
            <a:avLst/>
          </a:prstGeom>
          <a:noFill/>
          <a:ln w="25400">
            <a:solidFill>
              <a:schemeClr val="tx1"/>
            </a:solidFill>
            <a:prstDash val="sysDot"/>
            <a:round/>
            <a:headEnd type="none" w="sm" len="sm"/>
            <a:tailEnd type="triangle" w="sm" len="sm"/>
          </a:ln>
        </p:spPr>
        <p:txBody>
          <a:bodyPr wrap="none" anchor="ctr"/>
          <a:lstStyle/>
          <a:p>
            <a:endParaRPr lang="en-US" dirty="0"/>
          </a:p>
        </p:txBody>
      </p:sp>
      <p:sp>
        <p:nvSpPr>
          <p:cNvPr id="37" name="Line 35"/>
          <p:cNvSpPr>
            <a:spLocks noChangeShapeType="1"/>
          </p:cNvSpPr>
          <p:nvPr/>
        </p:nvSpPr>
        <p:spPr bwMode="auto">
          <a:xfrm flipV="1">
            <a:off x="4724400" y="4038600"/>
            <a:ext cx="381000" cy="0"/>
          </a:xfrm>
          <a:prstGeom prst="line">
            <a:avLst/>
          </a:prstGeom>
          <a:noFill/>
          <a:ln w="25400">
            <a:solidFill>
              <a:schemeClr val="tx1"/>
            </a:solidFill>
            <a:round/>
            <a:headEnd type="none" w="sm" len="sm"/>
            <a:tailEnd type="triangle" w="sm" len="sm"/>
          </a:ln>
        </p:spPr>
        <p:txBody>
          <a:bodyPr wrap="none" anchor="ctr"/>
          <a:lstStyle/>
          <a:p>
            <a:endParaRPr lang="en-US" dirty="0"/>
          </a:p>
        </p:txBody>
      </p:sp>
      <p:sp>
        <p:nvSpPr>
          <p:cNvPr id="38" name="Line 36"/>
          <p:cNvSpPr>
            <a:spLocks noChangeShapeType="1"/>
          </p:cNvSpPr>
          <p:nvPr/>
        </p:nvSpPr>
        <p:spPr bwMode="auto">
          <a:xfrm>
            <a:off x="3886200" y="3048000"/>
            <a:ext cx="0" cy="838200"/>
          </a:xfrm>
          <a:prstGeom prst="line">
            <a:avLst/>
          </a:prstGeom>
          <a:noFill/>
          <a:ln w="25400">
            <a:solidFill>
              <a:schemeClr val="tx1"/>
            </a:solidFill>
            <a:prstDash val="sysDot"/>
            <a:round/>
            <a:headEnd type="none" w="sm" len="sm"/>
            <a:tailEnd type="triangle" w="sm" len="sm"/>
          </a:ln>
        </p:spPr>
        <p:txBody>
          <a:bodyPr wrap="none" anchor="ctr"/>
          <a:lstStyle/>
          <a:p>
            <a:endParaRPr lang="en-US" dirty="0"/>
          </a:p>
        </p:txBody>
      </p:sp>
      <p:sp>
        <p:nvSpPr>
          <p:cNvPr id="39" name="Line 37"/>
          <p:cNvSpPr>
            <a:spLocks noChangeShapeType="1"/>
          </p:cNvSpPr>
          <p:nvPr/>
        </p:nvSpPr>
        <p:spPr bwMode="auto">
          <a:xfrm flipV="1">
            <a:off x="8305800" y="2743200"/>
            <a:ext cx="0" cy="533400"/>
          </a:xfrm>
          <a:prstGeom prst="line">
            <a:avLst/>
          </a:prstGeom>
          <a:noFill/>
          <a:ln w="25400">
            <a:solidFill>
              <a:schemeClr val="tx1"/>
            </a:solidFill>
            <a:round/>
            <a:headEnd type="none" w="sm" len="sm"/>
            <a:tailEnd type="none" w="sm" len="sm"/>
          </a:ln>
        </p:spPr>
        <p:txBody>
          <a:bodyPr wrap="none" anchor="ctr"/>
          <a:lstStyle/>
          <a:p>
            <a:endParaRPr lang="en-US" dirty="0"/>
          </a:p>
        </p:txBody>
      </p:sp>
      <p:sp>
        <p:nvSpPr>
          <p:cNvPr id="40" name="Text Box 38"/>
          <p:cNvSpPr txBox="1">
            <a:spLocks noChangeArrowheads="1"/>
          </p:cNvSpPr>
          <p:nvPr/>
        </p:nvSpPr>
        <p:spPr bwMode="auto">
          <a:xfrm>
            <a:off x="4038600" y="3200400"/>
            <a:ext cx="838200" cy="304800"/>
          </a:xfrm>
          <a:prstGeom prst="rect">
            <a:avLst/>
          </a:prstGeom>
          <a:noFill/>
          <a:ln w="12700">
            <a:noFill/>
            <a:miter lim="800000"/>
            <a:headEnd type="none" w="sm" len="sm"/>
            <a:tailEnd type="none" w="sm" len="sm"/>
          </a:ln>
        </p:spPr>
        <p:txBody>
          <a:bodyPr>
            <a:spAutoFit/>
          </a:bodyPr>
          <a:lstStyle/>
          <a:p>
            <a:pPr algn="ctr" eaLnBrk="0" hangingPunct="0"/>
            <a:r>
              <a:rPr lang="en-US" sz="1400" b="1" dirty="0">
                <a:solidFill>
                  <a:schemeClr val="accent2"/>
                </a:solidFill>
              </a:rPr>
              <a:t>Advise</a:t>
            </a:r>
          </a:p>
        </p:txBody>
      </p:sp>
      <p:pic>
        <p:nvPicPr>
          <p:cNvPr id="2" name="Sound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541208916"/>
      </p:ext>
    </p:extLst>
  </p:cSld>
  <p:clrMapOvr>
    <a:masterClrMapping/>
  </p:clrMapOvr>
  <mc:AlternateContent xmlns:mc="http://schemas.openxmlformats.org/markup-compatibility/2006">
    <mc:Choice xmlns:p14="http://schemas.microsoft.com/office/powerpoint/2010/main" Requires="p14">
      <p:transition spd="slow" p14:dur="2000" advTm="83783"/>
    </mc:Choice>
    <mc:Fallback>
      <p:transition xmlns:p14="http://schemas.microsoft.com/office/powerpoint/2010/main" spd="slow" advTm="8378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What The PI Receives </a:t>
            </a:r>
            <a:endParaRPr lang="en-US" sz="3600" b="1" dirty="0">
              <a:latin typeface="Cambria"/>
              <a:cs typeface="Cambria"/>
            </a:endParaRPr>
          </a:p>
        </p:txBody>
      </p:sp>
      <p:sp>
        <p:nvSpPr>
          <p:cNvPr id="5" name="Rectangle 5"/>
          <p:cNvSpPr>
            <a:spLocks noGrp="1" noChangeArrowheads="1"/>
          </p:cNvSpPr>
          <p:nvPr>
            <p:ph idx="1"/>
          </p:nvPr>
        </p:nvSpPr>
        <p:spPr bwMode="auto">
          <a:xfrm>
            <a:off x="609600" y="2514600"/>
            <a:ext cx="1295400" cy="1828800"/>
          </a:xfrm>
          <a:prstGeom prst="rect">
            <a:avLst/>
          </a:prstGeom>
          <a:solidFill>
            <a:srgbClr val="FFFFFF"/>
          </a:solidFill>
          <a:ln w="12700">
            <a:solidFill>
              <a:schemeClr val="tx1"/>
            </a:solidFill>
            <a:miter lim="800000"/>
            <a:headEnd type="none" w="sm" len="sm"/>
            <a:tailEnd type="none" w="sm" len="sm"/>
          </a:ln>
          <a:effectLst/>
        </p:spPr>
        <p:txBody>
          <a:bodyPr wrap="none" anchor="ctr"/>
          <a:lstStyle/>
          <a:p>
            <a:pPr>
              <a:buNone/>
            </a:pPr>
            <a:r>
              <a:rPr lang="en-US" dirty="0" smtClean="0"/>
              <a:t> </a:t>
            </a:r>
            <a:endParaRPr lang="en-US" dirty="0"/>
          </a:p>
        </p:txBody>
      </p:sp>
      <p:sp>
        <p:nvSpPr>
          <p:cNvPr id="6" name="Rectangle 5"/>
          <p:cNvSpPr txBox="1">
            <a:spLocks noChangeArrowheads="1"/>
          </p:cNvSpPr>
          <p:nvPr/>
        </p:nvSpPr>
        <p:spPr bwMode="auto">
          <a:xfrm>
            <a:off x="762000" y="2286000"/>
            <a:ext cx="1295400" cy="1828800"/>
          </a:xfrm>
          <a:prstGeom prst="rect">
            <a:avLst/>
          </a:prstGeom>
          <a:solidFill>
            <a:srgbClr val="FFFFFF"/>
          </a:solidFill>
          <a:ln w="12700">
            <a:solidFill>
              <a:schemeClr val="tx1"/>
            </a:solidFill>
            <a:miter lim="800000"/>
            <a:headEnd type="none" w="sm" len="sm"/>
            <a:tailEnd type="none" w="sm" len="sm"/>
          </a:ln>
          <a:effectLst/>
        </p:spPr>
        <p:txBody>
          <a:bodyPr vert="horz" wrap="none" lIns="91440" tIns="45720" rIns="91440" bIns="45720" rtlCol="0" anchor="ctr">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smtClean="0">
                <a:ln>
                  <a:noFill/>
                </a:ln>
                <a:solidFill>
                  <a:schemeClr val="tx1"/>
                </a:solidFill>
                <a:effectLst/>
                <a:uLnTx/>
                <a:uFillTx/>
                <a:latin typeface="+mn-lt"/>
                <a:ea typeface="+mn-ea"/>
                <a:cs typeface="+mn-cs"/>
              </a:rPr>
              <a:t> </a:t>
            </a: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Rectangle 5"/>
          <p:cNvSpPr txBox="1">
            <a:spLocks noChangeArrowheads="1"/>
          </p:cNvSpPr>
          <p:nvPr/>
        </p:nvSpPr>
        <p:spPr bwMode="auto">
          <a:xfrm>
            <a:off x="990600" y="2133600"/>
            <a:ext cx="1219200" cy="1752600"/>
          </a:xfrm>
          <a:prstGeom prst="rect">
            <a:avLst/>
          </a:prstGeom>
          <a:solidFill>
            <a:srgbClr val="FFFFFF"/>
          </a:solidFill>
          <a:ln w="12700">
            <a:solidFill>
              <a:schemeClr val="tx1"/>
            </a:solidFill>
            <a:miter lim="800000"/>
            <a:headEnd type="none" w="sm" len="sm"/>
            <a:tailEnd type="none" w="sm" len="sm"/>
          </a:ln>
          <a:effectLst/>
        </p:spPr>
        <p:txBody>
          <a:bodyPr vert="horz" wrap="none" lIns="91440" tIns="45720" rIns="91440" bIns="45720" rtlCol="0" anchor="ctr">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smtClean="0">
                <a:ln>
                  <a:noFill/>
                </a:ln>
                <a:solidFill>
                  <a:schemeClr val="tx1"/>
                </a:solidFill>
                <a:effectLst/>
                <a:uLnTx/>
                <a:uFillTx/>
                <a:latin typeface="+mn-lt"/>
                <a:ea typeface="+mn-ea"/>
                <a:cs typeface="+mn-cs"/>
              </a:rPr>
              <a:t> </a:t>
            </a: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Rectangle 5"/>
          <p:cNvSpPr txBox="1">
            <a:spLocks noChangeArrowheads="1"/>
          </p:cNvSpPr>
          <p:nvPr/>
        </p:nvSpPr>
        <p:spPr bwMode="auto">
          <a:xfrm>
            <a:off x="3505200" y="2514600"/>
            <a:ext cx="1219200" cy="1676400"/>
          </a:xfrm>
          <a:prstGeom prst="rect">
            <a:avLst/>
          </a:prstGeom>
          <a:solidFill>
            <a:srgbClr val="FFFFFF"/>
          </a:solidFill>
          <a:ln w="12700">
            <a:solidFill>
              <a:schemeClr val="tx1"/>
            </a:solidFill>
            <a:miter lim="800000"/>
            <a:headEnd type="none" w="sm" len="sm"/>
            <a:tailEnd type="none" w="sm" len="sm"/>
          </a:ln>
          <a:effectLst/>
        </p:spPr>
        <p:txBody>
          <a:bodyPr vert="horz" wrap="none" lIns="91440" tIns="45720" rIns="91440" bIns="45720" rtlCol="0" anchor="ctr">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800" b="0" i="0" u="none" strike="noStrike" kern="1200" cap="none" spc="0" normalizeH="0" baseline="0" noProof="0" dirty="0">
              <a:ln>
                <a:noFill/>
              </a:ln>
              <a:solidFill>
                <a:schemeClr val="tx1"/>
              </a:solidFill>
              <a:effectLst/>
              <a:uLnTx/>
              <a:uFillTx/>
              <a:latin typeface="+mn-lt"/>
              <a:ea typeface="+mn-ea"/>
              <a:cs typeface="+mn-cs"/>
            </a:endParaRPr>
          </a:p>
        </p:txBody>
      </p:sp>
      <p:grpSp>
        <p:nvGrpSpPr>
          <p:cNvPr id="9" name="Group 12"/>
          <p:cNvGrpSpPr>
            <a:grpSpLocks/>
          </p:cNvGrpSpPr>
          <p:nvPr/>
        </p:nvGrpSpPr>
        <p:grpSpPr bwMode="auto">
          <a:xfrm>
            <a:off x="5715000" y="2286000"/>
            <a:ext cx="1143000" cy="1524000"/>
            <a:chOff x="3552" y="528"/>
            <a:chExt cx="720" cy="960"/>
          </a:xfrm>
        </p:grpSpPr>
        <p:sp>
          <p:nvSpPr>
            <p:cNvPr id="10" name="Rectangle 13"/>
            <p:cNvSpPr>
              <a:spLocks noChangeArrowheads="1"/>
            </p:cNvSpPr>
            <p:nvPr/>
          </p:nvSpPr>
          <p:spPr bwMode="auto">
            <a:xfrm>
              <a:off x="3552" y="528"/>
              <a:ext cx="720" cy="960"/>
            </a:xfrm>
            <a:prstGeom prst="rect">
              <a:avLst/>
            </a:prstGeom>
            <a:solidFill>
              <a:srgbClr val="FFFFFF"/>
            </a:solidFill>
            <a:ln w="12700">
              <a:solidFill>
                <a:schemeClr val="tx1"/>
              </a:solidFill>
              <a:miter lim="800000"/>
              <a:headEnd type="none" w="sm" len="sm"/>
              <a:tailEnd type="none" w="sm" len="sm"/>
            </a:ln>
            <a:effectLst/>
          </p:spPr>
          <p:txBody>
            <a:bodyPr wrap="none" anchor="ctr"/>
            <a:lstStyle/>
            <a:p>
              <a:endParaRPr lang="en-US"/>
            </a:p>
          </p:txBody>
        </p:sp>
        <p:sp>
          <p:nvSpPr>
            <p:cNvPr id="11" name="Text Box 14"/>
            <p:cNvSpPr txBox="1">
              <a:spLocks noChangeArrowheads="1"/>
            </p:cNvSpPr>
            <p:nvPr/>
          </p:nvSpPr>
          <p:spPr bwMode="auto">
            <a:xfrm>
              <a:off x="3768" y="1008"/>
              <a:ext cx="288" cy="288"/>
            </a:xfrm>
            <a:prstGeom prst="rect">
              <a:avLst/>
            </a:prstGeom>
            <a:noFill/>
            <a:ln w="12700">
              <a:noFill/>
              <a:miter lim="800000"/>
              <a:headEnd type="none" w="sm" len="sm"/>
              <a:tailEnd type="none" w="sm" len="sm"/>
            </a:ln>
            <a:effectLst/>
          </p:spPr>
          <p:txBody>
            <a:bodyPr>
              <a:spAutoFit/>
            </a:bodyPr>
            <a:lstStyle/>
            <a:p>
              <a:pPr algn="ctr" eaLnBrk="0" hangingPunct="0"/>
              <a:r>
                <a:rPr lang="en-US" sz="2400" dirty="0"/>
                <a:t>$</a:t>
              </a:r>
            </a:p>
          </p:txBody>
        </p:sp>
        <p:sp>
          <p:nvSpPr>
            <p:cNvPr id="12" name="Text Box 15"/>
            <p:cNvSpPr txBox="1">
              <a:spLocks noChangeArrowheads="1"/>
            </p:cNvSpPr>
            <p:nvPr/>
          </p:nvSpPr>
          <p:spPr bwMode="auto">
            <a:xfrm>
              <a:off x="3552" y="576"/>
              <a:ext cx="720" cy="400"/>
            </a:xfrm>
            <a:prstGeom prst="rect">
              <a:avLst/>
            </a:prstGeom>
            <a:noFill/>
            <a:ln w="12700">
              <a:noFill/>
              <a:miter lim="800000"/>
              <a:headEnd type="none" w="sm" len="sm"/>
              <a:tailEnd type="none" w="sm" len="sm"/>
            </a:ln>
            <a:effectLst/>
          </p:spPr>
          <p:txBody>
            <a:bodyPr>
              <a:spAutoFit/>
            </a:bodyPr>
            <a:lstStyle/>
            <a:p>
              <a:pPr algn="ctr" eaLnBrk="0" hangingPunct="0"/>
              <a:r>
                <a:rPr lang="en-US" sz="400"/>
                <a:t>NATIONAL SCIENCE FOUNDATION</a:t>
              </a:r>
            </a:p>
            <a:p>
              <a:pPr algn="ctr" eaLnBrk="0" hangingPunct="0"/>
              <a:r>
                <a:rPr lang="en-US" sz="400"/>
                <a:t>4201 Wilson Boulevard</a:t>
              </a:r>
            </a:p>
            <a:p>
              <a:pPr algn="ctr" eaLnBrk="0" hangingPunct="0"/>
              <a:r>
                <a:rPr lang="en-US" sz="400"/>
                <a:t>Arlington, Virginia  22230</a:t>
              </a:r>
            </a:p>
            <a:p>
              <a:pPr eaLnBrk="0" hangingPunct="0"/>
              <a:endParaRPr lang="en-US" sz="400"/>
            </a:p>
            <a:p>
              <a:pPr eaLnBrk="0" hangingPunct="0"/>
              <a:r>
                <a:rPr lang="en-US" sz="400"/>
                <a:t>Dear Dr. Doe,</a:t>
              </a:r>
            </a:p>
            <a:p>
              <a:pPr eaLnBrk="0" hangingPunct="0"/>
              <a:endParaRPr lang="en-US" sz="400"/>
            </a:p>
            <a:p>
              <a:pPr eaLnBrk="0" hangingPunct="0"/>
              <a:r>
                <a:rPr lang="en-US" sz="400"/>
                <a:t>The National Science Foundation hereby awards a grant of... </a:t>
              </a:r>
            </a:p>
            <a:p>
              <a:pPr algn="ctr" eaLnBrk="0" hangingPunct="0"/>
              <a:endParaRPr lang="en-US" sz="400"/>
            </a:p>
          </p:txBody>
        </p:sp>
      </p:grpSp>
      <p:grpSp>
        <p:nvGrpSpPr>
          <p:cNvPr id="13" name="Group 16"/>
          <p:cNvGrpSpPr>
            <a:grpSpLocks/>
          </p:cNvGrpSpPr>
          <p:nvPr/>
        </p:nvGrpSpPr>
        <p:grpSpPr bwMode="auto">
          <a:xfrm>
            <a:off x="7162800" y="2971800"/>
            <a:ext cx="1143000" cy="1524000"/>
            <a:chOff x="4608" y="912"/>
            <a:chExt cx="720" cy="960"/>
          </a:xfrm>
        </p:grpSpPr>
        <p:sp>
          <p:nvSpPr>
            <p:cNvPr id="14" name="Rectangle 17"/>
            <p:cNvSpPr>
              <a:spLocks noChangeArrowheads="1"/>
            </p:cNvSpPr>
            <p:nvPr/>
          </p:nvSpPr>
          <p:spPr bwMode="auto">
            <a:xfrm>
              <a:off x="4608" y="912"/>
              <a:ext cx="720" cy="960"/>
            </a:xfrm>
            <a:prstGeom prst="rect">
              <a:avLst/>
            </a:prstGeom>
            <a:solidFill>
              <a:srgbClr val="FFFFFF"/>
            </a:solidFill>
            <a:ln w="12700">
              <a:solidFill>
                <a:schemeClr val="tx1"/>
              </a:solidFill>
              <a:miter lim="800000"/>
              <a:headEnd type="none" w="sm" len="sm"/>
              <a:tailEnd type="none" w="sm" len="sm"/>
            </a:ln>
            <a:effectLst/>
          </p:spPr>
          <p:txBody>
            <a:bodyPr wrap="none" anchor="ctr"/>
            <a:lstStyle/>
            <a:p>
              <a:endParaRPr lang="en-US"/>
            </a:p>
          </p:txBody>
        </p:sp>
        <p:sp>
          <p:nvSpPr>
            <p:cNvPr id="15" name="Text Box 18"/>
            <p:cNvSpPr txBox="1">
              <a:spLocks noChangeArrowheads="1"/>
            </p:cNvSpPr>
            <p:nvPr/>
          </p:nvSpPr>
          <p:spPr bwMode="auto">
            <a:xfrm>
              <a:off x="4608" y="960"/>
              <a:ext cx="720" cy="476"/>
            </a:xfrm>
            <a:prstGeom prst="rect">
              <a:avLst/>
            </a:prstGeom>
            <a:noFill/>
            <a:ln w="12700">
              <a:noFill/>
              <a:miter lim="800000"/>
              <a:headEnd type="none" w="sm" len="sm"/>
              <a:tailEnd type="none" w="sm" len="sm"/>
            </a:ln>
            <a:effectLst/>
          </p:spPr>
          <p:txBody>
            <a:bodyPr>
              <a:spAutoFit/>
            </a:bodyPr>
            <a:lstStyle/>
            <a:p>
              <a:pPr algn="ctr" eaLnBrk="0" hangingPunct="0"/>
              <a:r>
                <a:rPr lang="en-US" sz="400"/>
                <a:t>NATIONAL SCIENCE FOUNDATION</a:t>
              </a:r>
            </a:p>
            <a:p>
              <a:pPr algn="ctr" eaLnBrk="0" hangingPunct="0"/>
              <a:r>
                <a:rPr lang="en-US" sz="400"/>
                <a:t>4201 Wilson Boulevard</a:t>
              </a:r>
            </a:p>
            <a:p>
              <a:pPr algn="ctr" eaLnBrk="0" hangingPunct="0"/>
              <a:r>
                <a:rPr lang="en-US" sz="400"/>
                <a:t>Arlington, Virginia  22230</a:t>
              </a:r>
            </a:p>
            <a:p>
              <a:pPr eaLnBrk="0" hangingPunct="0"/>
              <a:endParaRPr lang="en-US" sz="400"/>
            </a:p>
            <a:p>
              <a:pPr eaLnBrk="0" hangingPunct="0"/>
              <a:r>
                <a:rPr lang="en-US" sz="400"/>
                <a:t>Dear Dr. Doe,</a:t>
              </a:r>
            </a:p>
            <a:p>
              <a:pPr eaLnBrk="0" hangingPunct="0"/>
              <a:endParaRPr lang="en-US" sz="400"/>
            </a:p>
            <a:p>
              <a:pPr eaLnBrk="0" hangingPunct="0"/>
              <a:r>
                <a:rPr lang="en-US" sz="400"/>
                <a:t>I regret to inform you that the National Science Foundation is unable to support your proposal referenced above...</a:t>
              </a:r>
            </a:p>
            <a:p>
              <a:pPr eaLnBrk="0" hangingPunct="0"/>
              <a:endParaRPr lang="en-US" sz="400"/>
            </a:p>
            <a:p>
              <a:pPr algn="ctr" eaLnBrk="0" hangingPunct="0"/>
              <a:endParaRPr lang="en-US" sz="400"/>
            </a:p>
          </p:txBody>
        </p:sp>
      </p:grpSp>
      <p:sp>
        <p:nvSpPr>
          <p:cNvPr id="16" name="Line 10"/>
          <p:cNvSpPr>
            <a:spLocks noChangeShapeType="1"/>
          </p:cNvSpPr>
          <p:nvPr/>
        </p:nvSpPr>
        <p:spPr bwMode="auto">
          <a:xfrm flipH="1">
            <a:off x="6934200" y="2438400"/>
            <a:ext cx="152400" cy="1752600"/>
          </a:xfrm>
          <a:prstGeom prst="line">
            <a:avLst/>
          </a:prstGeom>
          <a:noFill/>
          <a:ln w="38100">
            <a:solidFill>
              <a:schemeClr val="tx1"/>
            </a:solidFill>
            <a:round/>
            <a:headEnd type="none" w="sm" len="sm"/>
            <a:tailEnd type="none" w="sm" len="sm"/>
          </a:ln>
          <a:effectLst/>
        </p:spPr>
        <p:txBody>
          <a:bodyPr/>
          <a:lstStyle/>
          <a:p>
            <a:endParaRPr lang="en-US"/>
          </a:p>
        </p:txBody>
      </p:sp>
      <p:sp>
        <p:nvSpPr>
          <p:cNvPr id="17" name="TextBox 16"/>
          <p:cNvSpPr txBox="1"/>
          <p:nvPr/>
        </p:nvSpPr>
        <p:spPr>
          <a:xfrm>
            <a:off x="228600" y="4876800"/>
            <a:ext cx="2438400" cy="1015663"/>
          </a:xfrm>
          <a:prstGeom prst="rect">
            <a:avLst/>
          </a:prstGeom>
          <a:noFill/>
        </p:spPr>
        <p:txBody>
          <a:bodyPr wrap="square" rtlCol="0">
            <a:spAutoFit/>
          </a:bodyPr>
          <a:lstStyle/>
          <a:p>
            <a:pPr algn="ctr"/>
            <a:r>
              <a:rPr lang="en-US" sz="2400" b="1" dirty="0" smtClean="0">
                <a:latin typeface="Cambria"/>
                <a:cs typeface="Cambria"/>
              </a:rPr>
              <a:t>Your reviews</a:t>
            </a:r>
            <a:r>
              <a:rPr lang="en-US" sz="2400" dirty="0" smtClean="0">
                <a:latin typeface="Cambria"/>
                <a:cs typeface="Cambria"/>
              </a:rPr>
              <a:t> </a:t>
            </a:r>
            <a:r>
              <a:rPr lang="en-US" b="1" dirty="0" smtClean="0">
                <a:latin typeface="Arial Narrow" pitchFamily="34" charset="0"/>
              </a:rPr>
              <a:t>(verbatim &amp; anonymous)</a:t>
            </a:r>
          </a:p>
          <a:p>
            <a:endParaRPr lang="en-US" dirty="0">
              <a:latin typeface="Arial Narrow" pitchFamily="34" charset="0"/>
            </a:endParaRPr>
          </a:p>
        </p:txBody>
      </p:sp>
      <p:sp>
        <p:nvSpPr>
          <p:cNvPr id="18" name="TextBox 17"/>
          <p:cNvSpPr txBox="1"/>
          <p:nvPr/>
        </p:nvSpPr>
        <p:spPr>
          <a:xfrm>
            <a:off x="2895600" y="4876800"/>
            <a:ext cx="2438400" cy="1015663"/>
          </a:xfrm>
          <a:prstGeom prst="rect">
            <a:avLst/>
          </a:prstGeom>
          <a:noFill/>
        </p:spPr>
        <p:txBody>
          <a:bodyPr wrap="square" rtlCol="0">
            <a:spAutoFit/>
          </a:bodyPr>
          <a:lstStyle/>
          <a:p>
            <a:pPr algn="ctr"/>
            <a:r>
              <a:rPr lang="en-US" sz="2400" b="1" dirty="0" smtClean="0">
                <a:latin typeface="Cambria"/>
                <a:cs typeface="Cambria"/>
              </a:rPr>
              <a:t>Panel Summary</a:t>
            </a:r>
            <a:r>
              <a:rPr lang="en-US" sz="2400" dirty="0" smtClean="0">
                <a:latin typeface="Cambria"/>
                <a:cs typeface="Cambria"/>
              </a:rPr>
              <a:t> </a:t>
            </a:r>
            <a:r>
              <a:rPr lang="en-US" b="1" dirty="0" smtClean="0">
                <a:latin typeface="Arial Narrow" pitchFamily="34" charset="0"/>
              </a:rPr>
              <a:t>(verbatim &amp; anonymous</a:t>
            </a:r>
            <a:r>
              <a:rPr lang="en-US" sz="1600" b="1" dirty="0" smtClean="0">
                <a:latin typeface="Arial Narrow" pitchFamily="34" charset="0"/>
              </a:rPr>
              <a:t>)</a:t>
            </a:r>
          </a:p>
          <a:p>
            <a:endParaRPr lang="en-US" dirty="0">
              <a:latin typeface="Arial Narrow" pitchFamily="34" charset="0"/>
            </a:endParaRPr>
          </a:p>
        </p:txBody>
      </p:sp>
      <p:sp>
        <p:nvSpPr>
          <p:cNvPr id="19" name="TextBox 18"/>
          <p:cNvSpPr txBox="1"/>
          <p:nvPr/>
        </p:nvSpPr>
        <p:spPr>
          <a:xfrm>
            <a:off x="6019800" y="4876800"/>
            <a:ext cx="3124200" cy="1846659"/>
          </a:xfrm>
          <a:prstGeom prst="rect">
            <a:avLst/>
          </a:prstGeom>
          <a:noFill/>
        </p:spPr>
        <p:txBody>
          <a:bodyPr wrap="square" rtlCol="0">
            <a:spAutoFit/>
          </a:bodyPr>
          <a:lstStyle/>
          <a:p>
            <a:pPr algn="ctr"/>
            <a:r>
              <a:rPr lang="en-US" sz="2400" b="1" dirty="0" smtClean="0">
                <a:latin typeface="Arial Narrow" pitchFamily="34" charset="0"/>
              </a:rPr>
              <a:t>Context statement, award/declination letter, and Program Officer comments if declined</a:t>
            </a:r>
          </a:p>
          <a:p>
            <a:endParaRPr lang="en-US" dirty="0">
              <a:latin typeface="Arial Narrow" pitchFamily="34" charset="0"/>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977218183"/>
      </p:ext>
    </p:extLst>
  </p:cSld>
  <p:clrMapOvr>
    <a:masterClrMapping/>
  </p:clrMapOvr>
  <mc:AlternateContent xmlns:mc="http://schemas.openxmlformats.org/markup-compatibility/2006">
    <mc:Choice xmlns:p14="http://schemas.microsoft.com/office/powerpoint/2010/main" Requires="p14">
      <p:transition spd="slow" p14:dur="2000" advTm="22602"/>
    </mc:Choice>
    <mc:Fallback>
      <p:transition xmlns:p14="http://schemas.microsoft.com/office/powerpoint/2010/main" spd="slow" advTm="2260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Parts of an Individual Review</a:t>
            </a:r>
            <a:endParaRPr lang="en-US" sz="3600" b="1" dirty="0">
              <a:latin typeface="Cambria"/>
              <a:cs typeface="Cambria"/>
            </a:endParaRPr>
          </a:p>
        </p:txBody>
      </p:sp>
      <p:sp>
        <p:nvSpPr>
          <p:cNvPr id="3" name="Content Placeholder 2"/>
          <p:cNvSpPr>
            <a:spLocks noGrp="1"/>
          </p:cNvSpPr>
          <p:nvPr>
            <p:ph idx="1"/>
          </p:nvPr>
        </p:nvSpPr>
        <p:spPr>
          <a:xfrm>
            <a:off x="533400" y="1905000"/>
            <a:ext cx="8229600" cy="4525963"/>
          </a:xfrm>
        </p:spPr>
        <p:txBody>
          <a:bodyPr/>
          <a:lstStyle/>
          <a:p>
            <a:r>
              <a:rPr lang="en-US" sz="3600" dirty="0" smtClean="0">
                <a:latin typeface="Cambria"/>
                <a:cs typeface="Cambria"/>
              </a:rPr>
              <a:t>Rating </a:t>
            </a:r>
            <a:endParaRPr lang="en-US" sz="3600" dirty="0">
              <a:latin typeface="Cambria"/>
              <a:cs typeface="Cambria"/>
            </a:endParaRPr>
          </a:p>
          <a:p>
            <a:r>
              <a:rPr lang="en-US" sz="3600" dirty="0" smtClean="0">
                <a:latin typeface="Cambria"/>
                <a:cs typeface="Cambria"/>
              </a:rPr>
              <a:t>Intellectual </a:t>
            </a:r>
            <a:r>
              <a:rPr lang="en-US" sz="3600" dirty="0">
                <a:latin typeface="Cambria"/>
                <a:cs typeface="Cambria"/>
              </a:rPr>
              <a:t>Merit </a:t>
            </a:r>
          </a:p>
          <a:p>
            <a:r>
              <a:rPr lang="en-US" sz="3600" dirty="0" smtClean="0">
                <a:latin typeface="Cambria"/>
                <a:cs typeface="Cambria"/>
              </a:rPr>
              <a:t>Broader </a:t>
            </a:r>
            <a:r>
              <a:rPr lang="en-US" sz="3600" dirty="0">
                <a:latin typeface="Cambria"/>
                <a:cs typeface="Cambria"/>
              </a:rPr>
              <a:t>Impacts </a:t>
            </a:r>
          </a:p>
          <a:p>
            <a:r>
              <a:rPr lang="en-US" sz="3600" dirty="0" smtClean="0">
                <a:latin typeface="Cambria"/>
                <a:cs typeface="Cambria"/>
              </a:rPr>
              <a:t>Summary </a:t>
            </a:r>
            <a:r>
              <a:rPr lang="en-US" sz="3600" dirty="0">
                <a:latin typeface="Cambria"/>
                <a:cs typeface="Cambria"/>
              </a:rPr>
              <a:t>Statement </a:t>
            </a:r>
          </a:p>
          <a:p>
            <a:pPr marL="0" indent="0">
              <a:buNone/>
            </a:pPr>
            <a:r>
              <a:rPr lang="en-US" dirty="0" smtClean="0">
                <a:latin typeface="Cambria"/>
                <a:cs typeface="Cambria"/>
              </a:rPr>
              <a:t>Note: There are no special review criteria for ITEST proposals, so leave that section blank in </a:t>
            </a:r>
            <a:r>
              <a:rPr lang="en-US" dirty="0" err="1" smtClean="0">
                <a:latin typeface="Cambria"/>
                <a:cs typeface="Cambria"/>
              </a:rPr>
              <a:t>FastLane</a:t>
            </a:r>
            <a:r>
              <a:rPr lang="en-US" dirty="0" smtClean="0">
                <a:latin typeface="Cambria"/>
                <a:cs typeface="Cambria"/>
              </a:rPr>
              <a:t>.</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051975337"/>
      </p:ext>
    </p:extLst>
  </p:cSld>
  <p:clrMapOvr>
    <a:masterClrMapping/>
  </p:clrMapOvr>
  <mc:AlternateContent xmlns:mc="http://schemas.openxmlformats.org/markup-compatibility/2006">
    <mc:Choice xmlns:p14="http://schemas.microsoft.com/office/powerpoint/2010/main" Requires="p14">
      <p:transition spd="slow" p14:dur="2000" advTm="21816"/>
    </mc:Choice>
    <mc:Fallback>
      <p:transition xmlns:p14="http://schemas.microsoft.com/office/powerpoint/2010/main" spd="slow" advTm="2181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Panel Organization</a:t>
            </a:r>
            <a:endParaRPr lang="en-US" sz="3600" b="1" dirty="0">
              <a:latin typeface="Cambria"/>
              <a:cs typeface="Cambria"/>
            </a:endParaRPr>
          </a:p>
        </p:txBody>
      </p:sp>
      <p:sp>
        <p:nvSpPr>
          <p:cNvPr id="3" name="Content Placeholder 2"/>
          <p:cNvSpPr>
            <a:spLocks noGrp="1"/>
          </p:cNvSpPr>
          <p:nvPr>
            <p:ph idx="1"/>
          </p:nvPr>
        </p:nvSpPr>
        <p:spPr>
          <a:xfrm>
            <a:off x="457200" y="1905001"/>
            <a:ext cx="8229600" cy="3657599"/>
          </a:xfrm>
        </p:spPr>
        <p:txBody>
          <a:bodyPr/>
          <a:lstStyle/>
          <a:p>
            <a:r>
              <a:rPr lang="en-US" dirty="0">
                <a:latin typeface="Cambria"/>
                <a:cs typeface="Cambria"/>
              </a:rPr>
              <a:t>Panels were organized primarily according to </a:t>
            </a:r>
            <a:r>
              <a:rPr lang="en-US" dirty="0" smtClean="0">
                <a:latin typeface="Cambria"/>
                <a:cs typeface="Cambria"/>
              </a:rPr>
              <a:t>the disciplinary content areas and target populations.</a:t>
            </a:r>
            <a:endParaRPr lang="en-US" dirty="0">
              <a:latin typeface="Cambria"/>
              <a:cs typeface="Cambria"/>
            </a:endParaRPr>
          </a:p>
          <a:p>
            <a:r>
              <a:rPr lang="en-US" dirty="0" smtClean="0">
                <a:latin typeface="Cambria"/>
                <a:cs typeface="Cambria"/>
              </a:rPr>
              <a:t>Most </a:t>
            </a:r>
            <a:r>
              <a:rPr lang="en-US" dirty="0">
                <a:latin typeface="Cambria"/>
                <a:cs typeface="Cambria"/>
              </a:rPr>
              <a:t>panels include </a:t>
            </a:r>
            <a:r>
              <a:rPr lang="en-US" dirty="0" smtClean="0">
                <a:latin typeface="Cambria"/>
                <a:cs typeface="Cambria"/>
              </a:rPr>
              <a:t>either Strategies proposals or </a:t>
            </a:r>
            <a:r>
              <a:rPr lang="en-US" dirty="0" err="1" smtClean="0">
                <a:latin typeface="Cambria"/>
                <a:cs typeface="Cambria"/>
              </a:rPr>
              <a:t>SPrEaD</a:t>
            </a:r>
            <a:r>
              <a:rPr lang="en-US" dirty="0" smtClean="0">
                <a:latin typeface="Cambria"/>
                <a:cs typeface="Cambria"/>
              </a:rPr>
              <a:t> proposals, though a few panels have a blend of proposals to consider. </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8897300"/>
      </p:ext>
    </p:extLst>
  </p:cSld>
  <p:clrMapOvr>
    <a:masterClrMapping/>
  </p:clrMapOvr>
  <mc:AlternateContent xmlns:mc="http://schemas.openxmlformats.org/markup-compatibility/2006">
    <mc:Choice xmlns:p14="http://schemas.microsoft.com/office/powerpoint/2010/main" Requires="p14">
      <p:transition spd="slow" p14:dur="2000" advTm="29377"/>
    </mc:Choice>
    <mc:Fallback>
      <p:transition xmlns:p14="http://schemas.microsoft.com/office/powerpoint/2010/main" spd="slow" advTm="2937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Reviewer Responsibilities</a:t>
            </a:r>
            <a:endParaRPr lang="en-US" sz="3600" b="1" dirty="0">
              <a:latin typeface="Cambria"/>
              <a:cs typeface="Cambria"/>
            </a:endParaRPr>
          </a:p>
        </p:txBody>
      </p:sp>
      <p:sp>
        <p:nvSpPr>
          <p:cNvPr id="3" name="Content Placeholder 2"/>
          <p:cNvSpPr>
            <a:spLocks noGrp="1"/>
          </p:cNvSpPr>
          <p:nvPr>
            <p:ph idx="1"/>
          </p:nvPr>
        </p:nvSpPr>
        <p:spPr/>
        <p:txBody>
          <a:bodyPr/>
          <a:lstStyle/>
          <a:p>
            <a:r>
              <a:rPr lang="en-US" sz="2800" dirty="0">
                <a:solidFill>
                  <a:srgbClr val="FF0000"/>
                </a:solidFill>
                <a:latin typeface="Cambria"/>
                <a:cs typeface="Cambria"/>
              </a:rPr>
              <a:t>Primary </a:t>
            </a:r>
            <a:r>
              <a:rPr lang="en-US" sz="2800" dirty="0" smtClean="0">
                <a:solidFill>
                  <a:srgbClr val="FF0000"/>
                </a:solidFill>
                <a:latin typeface="Cambria"/>
                <a:cs typeface="Cambria"/>
              </a:rPr>
              <a:t>panelists </a:t>
            </a:r>
            <a:r>
              <a:rPr lang="en-US" sz="2800" dirty="0">
                <a:latin typeface="Cambria"/>
                <a:cs typeface="Cambria"/>
              </a:rPr>
              <a:t>read and write reviews on assigned proposals. They introduce the </a:t>
            </a:r>
            <a:r>
              <a:rPr lang="en-US" sz="2800" dirty="0" smtClean="0">
                <a:latin typeface="Cambria"/>
                <a:cs typeface="Cambria"/>
              </a:rPr>
              <a:t>proposals </a:t>
            </a:r>
            <a:r>
              <a:rPr lang="en-US" sz="2800" dirty="0">
                <a:latin typeface="Cambria"/>
                <a:cs typeface="Cambria"/>
              </a:rPr>
              <a:t>at the panel </a:t>
            </a:r>
            <a:r>
              <a:rPr lang="en-US" sz="2800" dirty="0" smtClean="0">
                <a:latin typeface="Cambria"/>
                <a:cs typeface="Cambria"/>
              </a:rPr>
              <a:t>meeting, and they write </a:t>
            </a:r>
            <a:r>
              <a:rPr lang="en-US" sz="2800" dirty="0">
                <a:latin typeface="Cambria"/>
                <a:cs typeface="Cambria"/>
              </a:rPr>
              <a:t>the </a:t>
            </a:r>
            <a:r>
              <a:rPr lang="en-US" sz="2800" dirty="0" smtClean="0">
                <a:latin typeface="Cambria"/>
                <a:cs typeface="Cambria"/>
              </a:rPr>
              <a:t>summaries of the panel discussions. </a:t>
            </a:r>
            <a:endParaRPr lang="en-US" sz="2800" dirty="0">
              <a:latin typeface="Cambria"/>
              <a:cs typeface="Cambria"/>
            </a:endParaRPr>
          </a:p>
          <a:p>
            <a:r>
              <a:rPr lang="en-US" sz="2800" dirty="0" smtClean="0">
                <a:solidFill>
                  <a:srgbClr val="FF0000"/>
                </a:solidFill>
                <a:latin typeface="Cambria"/>
                <a:cs typeface="Cambria"/>
              </a:rPr>
              <a:t>Secondary panelists </a:t>
            </a:r>
            <a:r>
              <a:rPr lang="en-US" sz="2800" dirty="0">
                <a:latin typeface="Cambria"/>
                <a:cs typeface="Cambria"/>
              </a:rPr>
              <a:t>read and write reviews on assigned proposals and contribute to the panel </a:t>
            </a:r>
            <a:r>
              <a:rPr lang="en-US" sz="2800" dirty="0" smtClean="0">
                <a:latin typeface="Cambria"/>
                <a:cs typeface="Cambria"/>
              </a:rPr>
              <a:t>discussions. </a:t>
            </a:r>
            <a:endParaRPr lang="en-US" sz="2800" dirty="0">
              <a:latin typeface="Cambria"/>
              <a:cs typeface="Cambria"/>
            </a:endParaRPr>
          </a:p>
          <a:p>
            <a:r>
              <a:rPr lang="en-US" sz="2800" dirty="0" smtClean="0">
                <a:solidFill>
                  <a:srgbClr val="FF0000"/>
                </a:solidFill>
                <a:latin typeface="Cambria"/>
                <a:cs typeface="Cambria"/>
              </a:rPr>
              <a:t>Panelists</a:t>
            </a:r>
            <a:r>
              <a:rPr lang="en-US" sz="2800" dirty="0" smtClean="0">
                <a:latin typeface="Cambria"/>
                <a:cs typeface="Cambria"/>
              </a:rPr>
              <a:t> are encouraged </a:t>
            </a:r>
            <a:r>
              <a:rPr lang="en-US" sz="2800" dirty="0">
                <a:latin typeface="Cambria"/>
                <a:cs typeface="Cambria"/>
              </a:rPr>
              <a:t>to read all </a:t>
            </a:r>
            <a:r>
              <a:rPr lang="en-US" sz="2800" dirty="0" smtClean="0">
                <a:latin typeface="Cambria"/>
                <a:cs typeface="Cambria"/>
              </a:rPr>
              <a:t>proposals, so </a:t>
            </a:r>
            <a:r>
              <a:rPr lang="en-US" sz="2800" dirty="0">
                <a:latin typeface="Cambria"/>
                <a:cs typeface="Cambria"/>
              </a:rPr>
              <a:t>long as there </a:t>
            </a:r>
            <a:r>
              <a:rPr lang="en-US" sz="2800" dirty="0" smtClean="0">
                <a:latin typeface="Cambria"/>
                <a:cs typeface="Cambria"/>
              </a:rPr>
              <a:t>are </a:t>
            </a:r>
            <a:r>
              <a:rPr lang="en-US" sz="2800" dirty="0">
                <a:latin typeface="Cambria"/>
                <a:cs typeface="Cambria"/>
              </a:rPr>
              <a:t>no </a:t>
            </a:r>
            <a:r>
              <a:rPr lang="en-US" sz="2800" dirty="0" smtClean="0">
                <a:latin typeface="Cambria"/>
                <a:cs typeface="Cambria"/>
              </a:rPr>
              <a:t>Conflicts </a:t>
            </a:r>
            <a:r>
              <a:rPr lang="en-US" sz="2800" dirty="0">
                <a:latin typeface="Cambria"/>
                <a:cs typeface="Cambria"/>
              </a:rPr>
              <a:t>of </a:t>
            </a:r>
            <a:r>
              <a:rPr lang="en-US" sz="2800" dirty="0" smtClean="0">
                <a:latin typeface="Cambria"/>
                <a:cs typeface="Cambria"/>
              </a:rPr>
              <a:t>Interests, and contribute to the panel discussions. </a:t>
            </a:r>
            <a:endParaRPr lang="en-US" sz="28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273106209"/>
      </p:ext>
    </p:extLst>
  </p:cSld>
  <p:clrMapOvr>
    <a:masterClrMapping/>
  </p:clrMapOvr>
  <mc:AlternateContent xmlns:mc="http://schemas.openxmlformats.org/markup-compatibility/2006">
    <mc:Choice xmlns:p14="http://schemas.microsoft.com/office/powerpoint/2010/main" Requires="p14">
      <p:transition spd="slow" p14:dur="2000" advTm="51521"/>
    </mc:Choice>
    <mc:Fallback>
      <p:transition xmlns:p14="http://schemas.microsoft.com/office/powerpoint/2010/main" spd="slow" advTm="5152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5962"/>
            <a:ext cx="9144000" cy="1112838"/>
          </a:xfrm>
          <a:prstGeom prst="rect">
            <a:avLst/>
          </a:prstGeom>
        </p:spPr>
        <p:txBody>
          <a:bodyPr>
            <a:normAutofit/>
          </a:bodyPr>
          <a:lstStyle/>
          <a:p>
            <a:r>
              <a:rPr lang="en-US" sz="2400" b="1" dirty="0" smtClean="0">
                <a:latin typeface="Cambria"/>
                <a:cs typeface="Cambria"/>
              </a:rPr>
              <a:t>National Science Board Report on Merit Review Criteria</a:t>
            </a:r>
            <a:r>
              <a:rPr lang="en-US" sz="2700" b="1" dirty="0" smtClean="0">
                <a:latin typeface="Cambria"/>
                <a:cs typeface="Cambria"/>
              </a:rPr>
              <a:t>: </a:t>
            </a:r>
            <a:r>
              <a:rPr lang="en-US" sz="3800" b="1" dirty="0" smtClean="0">
                <a:latin typeface="Cambria"/>
                <a:cs typeface="Cambria"/>
              </a:rPr>
              <a:t/>
            </a:r>
            <a:br>
              <a:rPr lang="en-US" sz="3800" b="1" dirty="0" smtClean="0">
                <a:latin typeface="Cambria"/>
                <a:cs typeface="Cambria"/>
              </a:rPr>
            </a:br>
            <a:r>
              <a:rPr lang="en-US" sz="3600" b="1" dirty="0" smtClean="0">
                <a:latin typeface="Cambria"/>
                <a:cs typeface="Cambria"/>
              </a:rPr>
              <a:t>Two Review Criteria</a:t>
            </a:r>
            <a:endParaRPr lang="en-US" sz="3600" b="1" dirty="0">
              <a:latin typeface="Cambria"/>
              <a:cs typeface="Cambria"/>
            </a:endParaRPr>
          </a:p>
        </p:txBody>
      </p:sp>
      <p:sp>
        <p:nvSpPr>
          <p:cNvPr id="3" name="Content Placeholder 2"/>
          <p:cNvSpPr>
            <a:spLocks noGrp="1"/>
          </p:cNvSpPr>
          <p:nvPr>
            <p:ph idx="1"/>
          </p:nvPr>
        </p:nvSpPr>
        <p:spPr>
          <a:xfrm>
            <a:off x="381000" y="1828800"/>
            <a:ext cx="8229600" cy="4724400"/>
          </a:xfrm>
        </p:spPr>
        <p:txBody>
          <a:bodyPr>
            <a:normAutofit fontScale="85000" lnSpcReduction="20000"/>
          </a:bodyPr>
          <a:lstStyle/>
          <a:p>
            <a:pPr marL="0" indent="0">
              <a:spcAft>
                <a:spcPts val="1800"/>
              </a:spcAft>
              <a:buNone/>
            </a:pPr>
            <a:r>
              <a:rPr lang="en-US" sz="2800" dirty="0" smtClean="0">
                <a:latin typeface="Cambria"/>
                <a:cs typeface="Cambria"/>
              </a:rPr>
              <a:t>When evaluating NSF proposals, reviewers should consider what the proposers want to do, why they want to do it, how they plan to do it, how they will know if they succeed, and what benefits would accrue if the project is successful. These issues apply both to the technical aspects of the proposal and the way in which the project may make broader contributions. To that end, reviewers are asked to evaluate all proposals against two criteria:</a:t>
            </a:r>
          </a:p>
          <a:p>
            <a:pPr>
              <a:buSzPct val="125000"/>
            </a:pPr>
            <a:r>
              <a:rPr lang="en-US" sz="3100" b="1" dirty="0" smtClean="0">
                <a:latin typeface="Cambria"/>
                <a:cs typeface="Cambria"/>
              </a:rPr>
              <a:t>Intellectual Merit: </a:t>
            </a:r>
            <a:r>
              <a:rPr lang="en-US" sz="3100" dirty="0" smtClean="0">
                <a:latin typeface="Cambria"/>
                <a:cs typeface="Cambria"/>
              </a:rPr>
              <a:t>The intellectual Merit criterion encompasses the potential to advance knowledge; and</a:t>
            </a:r>
          </a:p>
          <a:p>
            <a:pPr>
              <a:buSzPct val="125000"/>
            </a:pPr>
            <a:r>
              <a:rPr lang="en-US" sz="3100" b="1" dirty="0" smtClean="0">
                <a:latin typeface="Cambria"/>
                <a:cs typeface="Cambria"/>
              </a:rPr>
              <a:t>Broader Impacts: </a:t>
            </a:r>
            <a:r>
              <a:rPr lang="en-US" sz="3100" dirty="0" smtClean="0">
                <a:latin typeface="Cambria"/>
                <a:cs typeface="Cambria"/>
              </a:rPr>
              <a:t>The Broader Impacts criterion encompasses the potential to benefit society and contribute to the achievement of specific, desired societal outcomes.</a:t>
            </a:r>
          </a:p>
          <a:p>
            <a:pPr>
              <a:spcBef>
                <a:spcPts val="1800"/>
              </a:spcBef>
              <a:buSzPct val="125000"/>
              <a:buNone/>
            </a:pPr>
            <a:endParaRPr lang="en-US" sz="2800" dirty="0" smtClean="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051057536"/>
      </p:ext>
    </p:extLst>
  </p:cSld>
  <p:clrMapOvr>
    <a:masterClrMapping/>
  </p:clrMapOvr>
  <mc:AlternateContent xmlns:mc="http://schemas.openxmlformats.org/markup-compatibility/2006">
    <mc:Choice xmlns:p14="http://schemas.microsoft.com/office/powerpoint/2010/main" Requires="p14">
      <p:transition spd="slow" p14:dur="2000" advTm="24621"/>
    </mc:Choice>
    <mc:Fallback>
      <p:transition xmlns:p14="http://schemas.microsoft.com/office/powerpoint/2010/main" spd="slow" advTm="2462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5962"/>
            <a:ext cx="8229600" cy="1036638"/>
          </a:xfrm>
          <a:prstGeom prst="rect">
            <a:avLst/>
          </a:prstGeom>
        </p:spPr>
        <p:txBody>
          <a:bodyPr>
            <a:normAutofit fontScale="90000"/>
          </a:bodyPr>
          <a:lstStyle/>
          <a:p>
            <a:r>
              <a:rPr lang="en-US" sz="2700" b="1" dirty="0" smtClean="0">
                <a:latin typeface="Cambria"/>
                <a:cs typeface="Cambria"/>
              </a:rPr>
              <a:t>National Science Board Report on Merit Review Criteria: </a:t>
            </a:r>
            <a:r>
              <a:rPr lang="en-US" sz="3800" b="1" dirty="0" smtClean="0">
                <a:latin typeface="Cambria"/>
                <a:cs typeface="Cambria"/>
              </a:rPr>
              <a:t/>
            </a:r>
            <a:br>
              <a:rPr lang="en-US" sz="3800" b="1" dirty="0" smtClean="0">
                <a:latin typeface="Cambria"/>
                <a:cs typeface="Cambria"/>
              </a:rPr>
            </a:br>
            <a:r>
              <a:rPr lang="en-US" sz="4000" b="1" dirty="0" smtClean="0">
                <a:latin typeface="Cambria"/>
                <a:cs typeface="Cambria"/>
              </a:rPr>
              <a:t>Five Review Elements</a:t>
            </a:r>
            <a:endParaRPr lang="en-US" sz="4000" b="1" dirty="0">
              <a:latin typeface="Cambria"/>
              <a:cs typeface="Cambria"/>
            </a:endParaRPr>
          </a:p>
        </p:txBody>
      </p:sp>
      <p:sp>
        <p:nvSpPr>
          <p:cNvPr id="3" name="Content Placeholder 2"/>
          <p:cNvSpPr>
            <a:spLocks noGrp="1"/>
          </p:cNvSpPr>
          <p:nvPr>
            <p:ph idx="1"/>
          </p:nvPr>
        </p:nvSpPr>
        <p:spPr>
          <a:xfrm>
            <a:off x="381000" y="1828800"/>
            <a:ext cx="8534400" cy="4800600"/>
          </a:xfrm>
        </p:spPr>
        <p:txBody>
          <a:bodyPr>
            <a:normAutofit fontScale="70000" lnSpcReduction="20000"/>
          </a:bodyPr>
          <a:lstStyle/>
          <a:p>
            <a:pPr marL="0" indent="0">
              <a:buNone/>
            </a:pPr>
            <a:r>
              <a:rPr lang="en-US" sz="2900" dirty="0" smtClean="0">
                <a:latin typeface="Cambria"/>
                <a:cs typeface="Cambria"/>
              </a:rPr>
              <a:t>The following elements should be considered in the review for </a:t>
            </a:r>
            <a:r>
              <a:rPr lang="en-US" sz="2900" b="1" dirty="0" smtClean="0">
                <a:latin typeface="Cambria"/>
                <a:cs typeface="Cambria"/>
              </a:rPr>
              <a:t>both criteria</a:t>
            </a:r>
            <a:r>
              <a:rPr lang="en-US" sz="2900" dirty="0" smtClean="0">
                <a:latin typeface="Cambria"/>
                <a:cs typeface="Cambria"/>
              </a:rPr>
              <a:t>:</a:t>
            </a:r>
          </a:p>
          <a:p>
            <a:pPr>
              <a:buNone/>
            </a:pPr>
            <a:r>
              <a:rPr lang="en-US" sz="2900" dirty="0" smtClean="0">
                <a:latin typeface="Cambria"/>
                <a:cs typeface="Cambria"/>
              </a:rPr>
              <a:t>1. What is the potential for the proposed activity to:</a:t>
            </a:r>
          </a:p>
          <a:p>
            <a:pPr marL="976313" indent="-511175">
              <a:buNone/>
            </a:pPr>
            <a:r>
              <a:rPr lang="en-US" sz="2900" dirty="0" smtClean="0">
                <a:latin typeface="Cambria"/>
                <a:cs typeface="Cambria"/>
              </a:rPr>
              <a:t>a. advance knowledge and understanding within its own field or across different fields (Intellectual Merit); and</a:t>
            </a:r>
          </a:p>
          <a:p>
            <a:pPr marL="976313" indent="-511175">
              <a:buNone/>
            </a:pPr>
            <a:r>
              <a:rPr lang="en-US" sz="2900" dirty="0" smtClean="0">
                <a:latin typeface="Cambria"/>
                <a:cs typeface="Cambria"/>
              </a:rPr>
              <a:t>b. benefit society or advance desired societal outcomes (Broader Impacts)?</a:t>
            </a:r>
          </a:p>
          <a:p>
            <a:pPr>
              <a:buNone/>
            </a:pPr>
            <a:r>
              <a:rPr lang="en-US" sz="2900" dirty="0" smtClean="0">
                <a:latin typeface="Cambria"/>
                <a:cs typeface="Cambria"/>
              </a:rPr>
              <a:t>2. To what extent do the proposed activities suggest and explore creative, original, or potentially transformative concepts?</a:t>
            </a:r>
          </a:p>
          <a:p>
            <a:pPr>
              <a:buNone/>
            </a:pPr>
            <a:r>
              <a:rPr lang="en-US" sz="2900" dirty="0" smtClean="0">
                <a:latin typeface="Cambria"/>
                <a:cs typeface="Cambria"/>
              </a:rPr>
              <a:t>3. Is the plan for carrying out the proposed activities well-reasoned, well-organized, and based on a sound rationale? Does the plan incorporate a mechanism to assess success?</a:t>
            </a:r>
          </a:p>
          <a:p>
            <a:pPr>
              <a:buNone/>
            </a:pPr>
            <a:r>
              <a:rPr lang="en-US" sz="2900" dirty="0" smtClean="0">
                <a:latin typeface="Cambria"/>
                <a:cs typeface="Cambria"/>
              </a:rPr>
              <a:t>4. How well qualified is the individual, team, or institution to conduct the proposed activities?</a:t>
            </a:r>
          </a:p>
          <a:p>
            <a:pPr>
              <a:buNone/>
            </a:pPr>
            <a:r>
              <a:rPr lang="en-US" sz="2900" dirty="0" smtClean="0">
                <a:latin typeface="Cambria"/>
                <a:cs typeface="Cambria"/>
              </a:rPr>
              <a:t>5. Are there adequate resources available to the PI (either at the home institution or through collaborations) to carry out the proposed activities?</a:t>
            </a:r>
          </a:p>
          <a:p>
            <a:pPr>
              <a:spcBef>
                <a:spcPts val="1800"/>
              </a:spcBef>
              <a:buSzPct val="125000"/>
              <a:buNone/>
            </a:pPr>
            <a:endParaRPr lang="en-US" sz="2800" dirty="0" smtClean="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795303067"/>
      </p:ext>
    </p:extLst>
  </p:cSld>
  <p:clrMapOvr>
    <a:masterClrMapping/>
  </p:clrMapOvr>
  <mc:AlternateContent xmlns:mc="http://schemas.openxmlformats.org/markup-compatibility/2006">
    <mc:Choice xmlns:p14="http://schemas.microsoft.com/office/powerpoint/2010/main" Requires="p14">
      <p:transition spd="slow" p14:dur="2000" advTm="62985"/>
    </mc:Choice>
    <mc:Fallback>
      <p:transition xmlns:p14="http://schemas.microsoft.com/office/powerpoint/2010/main" spd="slow" advTm="6298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Ratings – select only one</a:t>
            </a:r>
            <a:endParaRPr lang="en-US" sz="3600" b="1" dirty="0">
              <a:latin typeface="Cambria"/>
              <a:cs typeface="Cambria"/>
            </a:endParaRPr>
          </a:p>
        </p:txBody>
      </p:sp>
      <p:sp>
        <p:nvSpPr>
          <p:cNvPr id="3" name="Content Placeholder 2"/>
          <p:cNvSpPr>
            <a:spLocks noGrp="1"/>
          </p:cNvSpPr>
          <p:nvPr>
            <p:ph idx="1"/>
          </p:nvPr>
        </p:nvSpPr>
        <p:spPr/>
        <p:txBody>
          <a:bodyPr/>
          <a:lstStyle/>
          <a:p>
            <a:pPr marL="0" indent="0">
              <a:buNone/>
            </a:pPr>
            <a:r>
              <a:rPr lang="en-US" sz="2800" b="1" dirty="0">
                <a:latin typeface="Cambria"/>
                <a:cs typeface="Cambria"/>
              </a:rPr>
              <a:t>Excellent, Very Good, Good, Fair, Poor </a:t>
            </a:r>
          </a:p>
          <a:p>
            <a:r>
              <a:rPr lang="en-US" sz="2800" b="1" dirty="0" smtClean="0">
                <a:latin typeface="Cambria"/>
                <a:cs typeface="Cambria"/>
              </a:rPr>
              <a:t>Excellent </a:t>
            </a:r>
            <a:r>
              <a:rPr lang="en-US" sz="2800" b="1" dirty="0">
                <a:latin typeface="Cambria"/>
                <a:cs typeface="Cambria"/>
              </a:rPr>
              <a:t>- </a:t>
            </a:r>
            <a:r>
              <a:rPr lang="en-US" sz="2800" dirty="0">
                <a:latin typeface="Cambria"/>
                <a:cs typeface="Cambria"/>
              </a:rPr>
              <a:t>Outstanding proposal in all respects; deserves </a:t>
            </a:r>
            <a:r>
              <a:rPr lang="en-US" sz="2800" i="1" dirty="0">
                <a:latin typeface="Cambria"/>
                <a:cs typeface="Cambria"/>
              </a:rPr>
              <a:t>highest priority for support</a:t>
            </a:r>
            <a:r>
              <a:rPr lang="en-US" sz="2800" dirty="0">
                <a:latin typeface="Cambria"/>
                <a:cs typeface="Cambria"/>
              </a:rPr>
              <a:t>. </a:t>
            </a:r>
          </a:p>
          <a:p>
            <a:r>
              <a:rPr lang="en-US" sz="2800" b="1" dirty="0" smtClean="0">
                <a:latin typeface="Cambria"/>
                <a:cs typeface="Cambria"/>
              </a:rPr>
              <a:t>Very </a:t>
            </a:r>
            <a:r>
              <a:rPr lang="en-US" sz="2800" b="1" dirty="0">
                <a:latin typeface="Cambria"/>
                <a:cs typeface="Cambria"/>
              </a:rPr>
              <a:t>Good - </a:t>
            </a:r>
            <a:r>
              <a:rPr lang="en-US" sz="2800" dirty="0">
                <a:latin typeface="Cambria"/>
                <a:cs typeface="Cambria"/>
              </a:rPr>
              <a:t>High quality proposal in nearly all respects; should </a:t>
            </a:r>
            <a:r>
              <a:rPr lang="en-US" sz="2800" i="1" dirty="0">
                <a:latin typeface="Cambria"/>
                <a:cs typeface="Cambria"/>
              </a:rPr>
              <a:t>be supported if at all possible</a:t>
            </a:r>
            <a:r>
              <a:rPr lang="en-US" sz="2800" dirty="0">
                <a:latin typeface="Cambria"/>
                <a:cs typeface="Cambria"/>
              </a:rPr>
              <a:t>. </a:t>
            </a:r>
          </a:p>
          <a:p>
            <a:r>
              <a:rPr lang="en-US" sz="2800" b="1" dirty="0" smtClean="0">
                <a:latin typeface="Cambria"/>
                <a:cs typeface="Cambria"/>
              </a:rPr>
              <a:t>Good </a:t>
            </a:r>
            <a:r>
              <a:rPr lang="en-US" sz="2800" dirty="0">
                <a:latin typeface="Cambria"/>
                <a:cs typeface="Cambria"/>
              </a:rPr>
              <a:t>- A quality proposal, </a:t>
            </a:r>
            <a:r>
              <a:rPr lang="en-US" sz="2800" i="1" dirty="0">
                <a:latin typeface="Cambria"/>
                <a:cs typeface="Cambria"/>
              </a:rPr>
              <a:t>worthy of support</a:t>
            </a:r>
            <a:r>
              <a:rPr lang="en-US" sz="2800" dirty="0">
                <a:latin typeface="Cambria"/>
                <a:cs typeface="Cambria"/>
              </a:rPr>
              <a:t>. </a:t>
            </a:r>
          </a:p>
          <a:p>
            <a:r>
              <a:rPr lang="en-US" sz="2800" b="1" dirty="0" smtClean="0">
                <a:latin typeface="Cambria"/>
                <a:cs typeface="Cambria"/>
              </a:rPr>
              <a:t>Fair </a:t>
            </a:r>
            <a:r>
              <a:rPr lang="en-US" sz="2800" dirty="0">
                <a:latin typeface="Cambria"/>
                <a:cs typeface="Cambria"/>
              </a:rPr>
              <a:t>- Proposal lacking in one or more critical aspects; key issues need to be addressed. </a:t>
            </a:r>
          </a:p>
          <a:p>
            <a:r>
              <a:rPr lang="en-US" sz="2800" b="1" dirty="0" smtClean="0">
                <a:latin typeface="Cambria"/>
                <a:cs typeface="Cambria"/>
              </a:rPr>
              <a:t>Poor </a:t>
            </a:r>
            <a:r>
              <a:rPr lang="en-US" sz="2800" dirty="0">
                <a:latin typeface="Cambria"/>
                <a:cs typeface="Cambria"/>
              </a:rPr>
              <a:t>- Proposal has serious deficiencies. </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78780698"/>
      </p:ext>
    </p:extLst>
  </p:cSld>
  <p:clrMapOvr>
    <a:masterClrMapping/>
  </p:clrMapOvr>
  <mc:AlternateContent xmlns:mc="http://schemas.openxmlformats.org/markup-compatibility/2006">
    <mc:Choice xmlns:p14="http://schemas.microsoft.com/office/powerpoint/2010/main" Requires="p14">
      <p:transition spd="slow" p14:dur="2000" advTm="21832"/>
    </mc:Choice>
    <mc:Fallback>
      <p:transition xmlns:p14="http://schemas.microsoft.com/office/powerpoint/2010/main" spd="slow" advTm="2183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Your Reviews</a:t>
            </a:r>
            <a:endParaRPr lang="en-US" sz="3600" b="1" dirty="0">
              <a:latin typeface="Cambria"/>
              <a:cs typeface="Cambria"/>
            </a:endParaRPr>
          </a:p>
        </p:txBody>
      </p:sp>
      <p:sp>
        <p:nvSpPr>
          <p:cNvPr id="3" name="Content Placeholder 2"/>
          <p:cNvSpPr>
            <a:spLocks noGrp="1"/>
          </p:cNvSpPr>
          <p:nvPr>
            <p:ph idx="1"/>
          </p:nvPr>
        </p:nvSpPr>
        <p:spPr>
          <a:xfrm>
            <a:off x="457200" y="1447800"/>
            <a:ext cx="8229600" cy="5105400"/>
          </a:xfrm>
        </p:spPr>
        <p:txBody>
          <a:bodyPr>
            <a:normAutofit fontScale="92500" lnSpcReduction="20000"/>
          </a:bodyPr>
          <a:lstStyle/>
          <a:p>
            <a:r>
              <a:rPr lang="en-US" dirty="0" smtClean="0">
                <a:latin typeface="Cambria"/>
                <a:cs typeface="Cambria"/>
              </a:rPr>
              <a:t>Reviews are advisory to NSF, and to the PI, and we both want the best advice you can give.</a:t>
            </a:r>
          </a:p>
          <a:p>
            <a:r>
              <a:rPr lang="en-US" dirty="0" smtClean="0">
                <a:latin typeface="Cambria"/>
                <a:cs typeface="Cambria"/>
              </a:rPr>
              <a:t>Things to do in a review:</a:t>
            </a:r>
          </a:p>
          <a:p>
            <a:pPr lvl="1"/>
            <a:r>
              <a:rPr lang="en-US" dirty="0" smtClean="0">
                <a:latin typeface="Cambria"/>
                <a:cs typeface="Cambria"/>
              </a:rPr>
              <a:t>There is no need to summarize the proposal.</a:t>
            </a:r>
          </a:p>
          <a:p>
            <a:pPr lvl="1"/>
            <a:r>
              <a:rPr lang="en-US" dirty="0" smtClean="0">
                <a:latin typeface="Cambria"/>
                <a:cs typeface="Cambria"/>
              </a:rPr>
              <a:t>Detail the strengths and weaknesses, including </a:t>
            </a:r>
            <a:r>
              <a:rPr lang="en-US" b="1" dirty="0" smtClean="0">
                <a:latin typeface="Cambria"/>
                <a:cs typeface="Cambria"/>
              </a:rPr>
              <a:t>why</a:t>
            </a:r>
            <a:r>
              <a:rPr lang="en-US" dirty="0" smtClean="0">
                <a:latin typeface="Cambria"/>
                <a:cs typeface="Cambria"/>
              </a:rPr>
              <a:t> they are strengths or weaknesses.</a:t>
            </a:r>
          </a:p>
          <a:p>
            <a:pPr lvl="1"/>
            <a:r>
              <a:rPr lang="en-US" dirty="0" smtClean="0">
                <a:latin typeface="Cambria"/>
                <a:cs typeface="Cambria"/>
              </a:rPr>
              <a:t>Provide specific information that supports your rating, referring to each of the merit review criteria.</a:t>
            </a:r>
          </a:p>
          <a:p>
            <a:pPr lvl="1"/>
            <a:r>
              <a:rPr lang="en-US" dirty="0" smtClean="0">
                <a:latin typeface="Cambria"/>
                <a:cs typeface="Cambria"/>
              </a:rPr>
              <a:t>The summary statement should provide a justification for how you arrived at your overall rating based on how you weighted the two merit review criteria: intellectual merit and broader impacts. </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037045152"/>
      </p:ext>
    </p:extLst>
  </p:cSld>
  <p:clrMapOvr>
    <a:masterClrMapping/>
  </p:clrMapOvr>
  <mc:AlternateContent xmlns:mc="http://schemas.openxmlformats.org/markup-compatibility/2006">
    <mc:Choice xmlns:p14="http://schemas.microsoft.com/office/powerpoint/2010/main" Requires="p14">
      <p:transition spd="slow" p14:dur="2000" advTm="66567"/>
    </mc:Choice>
    <mc:Fallback>
      <p:transition xmlns:p14="http://schemas.microsoft.com/office/powerpoint/2010/main" spd="slow" advTm="6656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8362"/>
            <a:ext cx="8229600" cy="808038"/>
          </a:xfrm>
        </p:spPr>
        <p:txBody>
          <a:bodyPr/>
          <a:lstStyle/>
          <a:p>
            <a:r>
              <a:rPr lang="en-US" sz="3600" b="1" dirty="0" smtClean="0">
                <a:latin typeface="Cambria"/>
                <a:cs typeface="Cambria"/>
              </a:rPr>
              <a:t>Make Your Reviews Helpful</a:t>
            </a:r>
            <a:endParaRPr lang="en-US" sz="3600" b="1" dirty="0">
              <a:latin typeface="Cambria"/>
              <a:cs typeface="Cambria"/>
            </a:endParaRPr>
          </a:p>
        </p:txBody>
      </p:sp>
      <p:sp>
        <p:nvSpPr>
          <p:cNvPr id="3" name="Content Placeholder 2"/>
          <p:cNvSpPr>
            <a:spLocks noGrp="1"/>
          </p:cNvSpPr>
          <p:nvPr>
            <p:ph idx="1"/>
          </p:nvPr>
        </p:nvSpPr>
        <p:spPr>
          <a:xfrm>
            <a:off x="0" y="1905000"/>
            <a:ext cx="8915400" cy="5029200"/>
          </a:xfrm>
        </p:spPr>
        <p:txBody>
          <a:bodyPr/>
          <a:lstStyle/>
          <a:p>
            <a:pPr marL="457200" lvl="1" indent="0">
              <a:buNone/>
            </a:pPr>
            <a:r>
              <a:rPr lang="en-US" dirty="0" smtClean="0">
                <a:latin typeface="Cambria"/>
                <a:cs typeface="Cambria"/>
              </a:rPr>
              <a:t>Less helpful reviews describe what the proposed work will be, but do not evaluate strengths or weaknesses and do not provide rationales for the evaluations.</a:t>
            </a:r>
          </a:p>
          <a:p>
            <a:pPr lvl="2"/>
            <a:r>
              <a:rPr lang="en-US" sz="2800" dirty="0" smtClean="0">
                <a:latin typeface="Cambria"/>
                <a:cs typeface="Cambria"/>
              </a:rPr>
              <a:t>Example: The PI will collect data from 25 students.</a:t>
            </a:r>
          </a:p>
          <a:p>
            <a:pPr lvl="2"/>
            <a:r>
              <a:rPr lang="en-US" sz="2800" dirty="0" smtClean="0">
                <a:latin typeface="Cambria"/>
                <a:cs typeface="Cambria"/>
              </a:rPr>
              <a:t>More helpful: The PI’s plan to collect data from 25 students is a strength because the power analysis suggests that 25 students is sufficient to detect an effect with reasonable assumptions. </a:t>
            </a:r>
            <a:endParaRPr lang="en-US" sz="28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824215412"/>
      </p:ext>
    </p:extLst>
  </p:cSld>
  <p:clrMapOvr>
    <a:masterClrMapping/>
  </p:clrMapOvr>
  <mc:AlternateContent xmlns:mc="http://schemas.openxmlformats.org/markup-compatibility/2006">
    <mc:Choice xmlns:p14="http://schemas.microsoft.com/office/powerpoint/2010/main" Requires="p14">
      <p:transition spd="slow" p14:dur="2000" advTm="17620"/>
    </mc:Choice>
    <mc:Fallback>
      <p:transition xmlns:p14="http://schemas.microsoft.com/office/powerpoint/2010/main" spd="slow" advTm="1762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17055" y="685800"/>
            <a:ext cx="8164945" cy="685800"/>
          </a:xfrm>
        </p:spPr>
        <p:txBody>
          <a:bodyPr/>
          <a:lstStyle/>
          <a:p>
            <a:r>
              <a:rPr lang="en-US" sz="3600" b="1" dirty="0" smtClean="0">
                <a:effectLst/>
                <a:latin typeface="Cambria"/>
                <a:cs typeface="Cambria"/>
              </a:rPr>
              <a:t>External Evaluation</a:t>
            </a:r>
            <a:endParaRPr lang="en-US" sz="3600" b="1" dirty="0">
              <a:latin typeface="Cambria"/>
              <a:cs typeface="Cambria"/>
            </a:endParaRPr>
          </a:p>
        </p:txBody>
      </p:sp>
      <p:sp>
        <p:nvSpPr>
          <p:cNvPr id="7" name="Content Placeholder 2"/>
          <p:cNvSpPr>
            <a:spLocks noGrp="1"/>
          </p:cNvSpPr>
          <p:nvPr>
            <p:ph idx="1"/>
          </p:nvPr>
        </p:nvSpPr>
        <p:spPr>
          <a:xfrm>
            <a:off x="533400" y="1295400"/>
            <a:ext cx="7924800" cy="5105400"/>
          </a:xfrm>
        </p:spPr>
        <p:txBody>
          <a:bodyPr/>
          <a:lstStyle/>
          <a:p>
            <a:pPr marL="0" indent="0">
              <a:buNone/>
            </a:pPr>
            <a:r>
              <a:rPr lang="en-US" sz="2400" dirty="0" smtClean="0">
                <a:latin typeface="Cambria"/>
                <a:cs typeface="Cambria"/>
              </a:rPr>
              <a:t>A </a:t>
            </a:r>
            <a:r>
              <a:rPr lang="en-US" sz="2400" dirty="0">
                <a:latin typeface="Cambria"/>
                <a:cs typeface="Cambria"/>
              </a:rPr>
              <a:t>proposal must </a:t>
            </a:r>
            <a:r>
              <a:rPr lang="en-US" sz="2400" dirty="0" smtClean="0">
                <a:latin typeface="Cambria"/>
                <a:cs typeface="Cambria"/>
              </a:rPr>
              <a:t>describe </a:t>
            </a:r>
            <a:r>
              <a:rPr lang="en-US" sz="2400" dirty="0">
                <a:latin typeface="Cambria"/>
                <a:cs typeface="Cambria"/>
              </a:rPr>
              <a:t>appropriate project-specific </a:t>
            </a:r>
            <a:r>
              <a:rPr lang="en-US" sz="2400" dirty="0" smtClean="0">
                <a:latin typeface="Cambria"/>
                <a:cs typeface="Cambria"/>
              </a:rPr>
              <a:t>independent </a:t>
            </a:r>
            <a:r>
              <a:rPr lang="en-US" sz="2400" dirty="0">
                <a:latin typeface="Cambria"/>
                <a:cs typeface="Cambria"/>
              </a:rPr>
              <a:t>review and feedback processes. </a:t>
            </a:r>
            <a:endParaRPr lang="en-US" sz="2400" dirty="0" smtClean="0">
              <a:latin typeface="Cambria"/>
              <a:cs typeface="Cambria"/>
            </a:endParaRPr>
          </a:p>
          <a:p>
            <a:r>
              <a:rPr lang="en-US" sz="2400" dirty="0" smtClean="0">
                <a:latin typeface="Cambria"/>
                <a:cs typeface="Cambria"/>
              </a:rPr>
              <a:t>The  review </a:t>
            </a:r>
            <a:r>
              <a:rPr lang="en-US" sz="2400" dirty="0">
                <a:latin typeface="Cambria"/>
                <a:cs typeface="Cambria"/>
              </a:rPr>
              <a:t>might include an external review panel or advisory board </a:t>
            </a:r>
            <a:r>
              <a:rPr lang="en-US" sz="2400" dirty="0" smtClean="0">
                <a:latin typeface="Cambria"/>
                <a:cs typeface="Cambria"/>
              </a:rPr>
              <a:t>or </a:t>
            </a:r>
            <a:r>
              <a:rPr lang="en-US" sz="2400" dirty="0">
                <a:latin typeface="Cambria"/>
                <a:cs typeface="Cambria"/>
              </a:rPr>
              <a:t>a third-party evaluator. </a:t>
            </a:r>
            <a:endParaRPr lang="en-US" sz="2400" dirty="0" smtClean="0">
              <a:latin typeface="Cambria"/>
              <a:cs typeface="Cambria"/>
            </a:endParaRPr>
          </a:p>
          <a:p>
            <a:r>
              <a:rPr lang="en-US" sz="2400" dirty="0" smtClean="0">
                <a:latin typeface="Cambria"/>
                <a:cs typeface="Cambria"/>
              </a:rPr>
              <a:t>The review must be independent </a:t>
            </a:r>
            <a:r>
              <a:rPr lang="en-US" sz="2400" dirty="0">
                <a:latin typeface="Cambria"/>
                <a:cs typeface="Cambria"/>
              </a:rPr>
              <a:t>and </a:t>
            </a:r>
            <a:r>
              <a:rPr lang="en-US" sz="2400" dirty="0" smtClean="0">
                <a:latin typeface="Cambria"/>
                <a:cs typeface="Cambria"/>
              </a:rPr>
              <a:t>rigorous. </a:t>
            </a:r>
          </a:p>
          <a:p>
            <a:r>
              <a:rPr lang="en-US" sz="2400" dirty="0" smtClean="0">
                <a:latin typeface="Cambria"/>
                <a:cs typeface="Cambria"/>
              </a:rPr>
              <a:t>The proposal must  </a:t>
            </a:r>
          </a:p>
          <a:p>
            <a:pPr lvl="1"/>
            <a:r>
              <a:rPr lang="en-US" sz="2000" dirty="0" smtClean="0">
                <a:latin typeface="Cambria"/>
                <a:cs typeface="Cambria"/>
              </a:rPr>
              <a:t>Describe the </a:t>
            </a:r>
            <a:r>
              <a:rPr lang="en-US" sz="2000" dirty="0">
                <a:latin typeface="Cambria"/>
                <a:cs typeface="Cambria"/>
              </a:rPr>
              <a:t>expertise of the external reviewer(s</a:t>
            </a:r>
            <a:r>
              <a:rPr lang="en-US" sz="2000" dirty="0" smtClean="0">
                <a:latin typeface="Cambria"/>
                <a:cs typeface="Cambria"/>
              </a:rPr>
              <a:t>);</a:t>
            </a:r>
          </a:p>
          <a:p>
            <a:pPr lvl="1"/>
            <a:r>
              <a:rPr lang="en-US" sz="2000" dirty="0" smtClean="0">
                <a:latin typeface="Cambria"/>
                <a:cs typeface="Cambria"/>
              </a:rPr>
              <a:t>Explain </a:t>
            </a:r>
            <a:r>
              <a:rPr lang="en-US" sz="2000" dirty="0">
                <a:latin typeface="Cambria"/>
                <a:cs typeface="Cambria"/>
              </a:rPr>
              <a:t>how that expertise relates to the goals and objectives of the proposal; </a:t>
            </a:r>
            <a:endParaRPr lang="en-US" sz="2000" dirty="0" smtClean="0">
              <a:latin typeface="Cambria"/>
              <a:cs typeface="Cambria"/>
            </a:endParaRPr>
          </a:p>
          <a:p>
            <a:pPr lvl="1"/>
            <a:r>
              <a:rPr lang="en-US" sz="2000" dirty="0" smtClean="0">
                <a:latin typeface="Cambria"/>
                <a:cs typeface="Cambria"/>
              </a:rPr>
              <a:t>specify </a:t>
            </a:r>
            <a:r>
              <a:rPr lang="en-US" sz="2000" dirty="0">
                <a:latin typeface="Cambria"/>
                <a:cs typeface="Cambria"/>
              </a:rPr>
              <a:t>how the PI will report and use results of the project's external, critical review process</a:t>
            </a:r>
            <a:r>
              <a:rPr lang="en-US" sz="2000" dirty="0" smtClean="0">
                <a:latin typeface="Cambria"/>
                <a:cs typeface="Cambria"/>
              </a:rPr>
              <a:t>.</a:t>
            </a:r>
          </a:p>
          <a:p>
            <a:r>
              <a:rPr lang="en-US" sz="2400" dirty="0" smtClean="0">
                <a:latin typeface="Cambria"/>
                <a:cs typeface="Cambria"/>
              </a:rPr>
              <a:t>There can be different groups providing formative and summative evaluation.</a:t>
            </a:r>
            <a:endParaRPr lang="en-US" sz="2400" dirty="0">
              <a:latin typeface="Cambria"/>
              <a:cs typeface="Cambria"/>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787775542"/>
      </p:ext>
    </p:extLst>
  </p:cSld>
  <p:clrMapOvr>
    <a:masterClrMapping/>
  </p:clrMapOvr>
  <mc:AlternateContent xmlns:mc="http://schemas.openxmlformats.org/markup-compatibility/2006">
    <mc:Choice xmlns:p14="http://schemas.microsoft.com/office/powerpoint/2010/main" Requires="p14">
      <p:transition spd="slow" p14:dur="2000" advTm="39494"/>
    </mc:Choice>
    <mc:Fallback>
      <p:transition xmlns:p14="http://schemas.microsoft.com/office/powerpoint/2010/main" spd="slow" advTm="3949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808038"/>
          </a:xfrm>
        </p:spPr>
        <p:txBody>
          <a:bodyPr/>
          <a:lstStyle/>
          <a:p>
            <a:r>
              <a:rPr lang="en-US" sz="3600" b="1" dirty="0" smtClean="0">
                <a:latin typeface="Cambria"/>
                <a:cs typeface="Cambria"/>
              </a:rPr>
              <a:t>Dissemination Plan</a:t>
            </a:r>
            <a:endParaRPr lang="en-US" sz="3600" b="1" dirty="0">
              <a:latin typeface="Cambria"/>
              <a:cs typeface="Cambria"/>
            </a:endParaRPr>
          </a:p>
        </p:txBody>
      </p:sp>
      <p:sp>
        <p:nvSpPr>
          <p:cNvPr id="3" name="Content Placeholder 2"/>
          <p:cNvSpPr>
            <a:spLocks noGrp="1"/>
          </p:cNvSpPr>
          <p:nvPr>
            <p:ph idx="1"/>
          </p:nvPr>
        </p:nvSpPr>
        <p:spPr>
          <a:xfrm>
            <a:off x="457200" y="1646237"/>
            <a:ext cx="8229600" cy="4525963"/>
          </a:xfrm>
        </p:spPr>
        <p:txBody>
          <a:bodyPr/>
          <a:lstStyle/>
          <a:p>
            <a:r>
              <a:rPr lang="en-US" dirty="0" smtClean="0">
                <a:latin typeface="Cambria"/>
                <a:cs typeface="Cambria"/>
              </a:rPr>
              <a:t>Proposals </a:t>
            </a:r>
            <a:r>
              <a:rPr lang="en-US" dirty="0">
                <a:latin typeface="Cambria"/>
                <a:cs typeface="Cambria"/>
              </a:rPr>
              <a:t>should include plans </a:t>
            </a:r>
            <a:r>
              <a:rPr lang="en-US" dirty="0" smtClean="0">
                <a:latin typeface="Cambria"/>
                <a:cs typeface="Cambria"/>
              </a:rPr>
              <a:t>for creative and effective </a:t>
            </a:r>
            <a:r>
              <a:rPr lang="en-US" dirty="0">
                <a:latin typeface="Cambria"/>
                <a:cs typeface="Cambria"/>
              </a:rPr>
              <a:t>dissemination of </a:t>
            </a:r>
            <a:r>
              <a:rPr lang="en-US" dirty="0" smtClean="0">
                <a:latin typeface="Cambria"/>
                <a:cs typeface="Cambria"/>
              </a:rPr>
              <a:t>findings </a:t>
            </a:r>
            <a:r>
              <a:rPr lang="en-US" dirty="0">
                <a:latin typeface="Cambria"/>
                <a:cs typeface="Cambria"/>
              </a:rPr>
              <a:t>to researchers, policymakers</a:t>
            </a:r>
            <a:r>
              <a:rPr lang="en-US" dirty="0" smtClean="0">
                <a:latin typeface="Cambria"/>
                <a:cs typeface="Cambria"/>
              </a:rPr>
              <a:t>, practitioners, or other relevant constituency groups. </a:t>
            </a:r>
            <a:endParaRPr lang="en-US" dirty="0">
              <a:latin typeface="Cambria"/>
              <a:cs typeface="Cambria"/>
            </a:endParaRPr>
          </a:p>
          <a:p>
            <a:r>
              <a:rPr lang="en-US" dirty="0" smtClean="0">
                <a:latin typeface="Cambria"/>
                <a:cs typeface="Cambria"/>
              </a:rPr>
              <a:t>Applicants </a:t>
            </a:r>
            <a:r>
              <a:rPr lang="en-US" dirty="0">
                <a:latin typeface="Cambria"/>
                <a:cs typeface="Cambria"/>
              </a:rPr>
              <a:t>are encouraged to bring the same levels of insight and creativity to the dissemination aspect of their proposal as </a:t>
            </a:r>
            <a:r>
              <a:rPr lang="en-US" dirty="0" smtClean="0">
                <a:latin typeface="Cambria"/>
                <a:cs typeface="Cambria"/>
              </a:rPr>
              <a:t>other activities. </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435697084"/>
      </p:ext>
    </p:extLst>
  </p:cSld>
  <p:clrMapOvr>
    <a:masterClrMapping/>
  </p:clrMapOvr>
  <mc:AlternateContent xmlns:mc="http://schemas.openxmlformats.org/markup-compatibility/2006">
    <mc:Choice xmlns:p14="http://schemas.microsoft.com/office/powerpoint/2010/main" Requires="p14">
      <p:transition spd="slow" p14:dur="2000" advTm="32021"/>
    </mc:Choice>
    <mc:Fallback>
      <p:transition xmlns:p14="http://schemas.microsoft.com/office/powerpoint/2010/main" spd="slow" advTm="3202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Supplementary Documents</a:t>
            </a:r>
            <a:endParaRPr lang="en-US" sz="3600" b="1" dirty="0">
              <a:latin typeface="Cambria"/>
              <a:cs typeface="Cambria"/>
            </a:endParaRPr>
          </a:p>
        </p:txBody>
      </p:sp>
      <p:sp>
        <p:nvSpPr>
          <p:cNvPr id="3" name="Content Placeholder 2"/>
          <p:cNvSpPr>
            <a:spLocks noGrp="1"/>
          </p:cNvSpPr>
          <p:nvPr>
            <p:ph idx="1"/>
          </p:nvPr>
        </p:nvSpPr>
        <p:spPr/>
        <p:txBody>
          <a:bodyPr/>
          <a:lstStyle/>
          <a:p>
            <a:r>
              <a:rPr lang="en-US" sz="2800" dirty="0" smtClean="0">
                <a:latin typeface="Cambria"/>
                <a:cs typeface="Cambria"/>
              </a:rPr>
              <a:t>The only items required as Supplementary Documents are the Data Management Plan and, if applicable, the Postdoctoral Researcher Mentoring Plan.  Please review these documents. </a:t>
            </a:r>
            <a:endParaRPr lang="en-US" sz="2800" dirty="0">
              <a:latin typeface="Cambria"/>
              <a:cs typeface="Cambria"/>
            </a:endParaRPr>
          </a:p>
          <a:p>
            <a:r>
              <a:rPr lang="en-US" sz="2800" dirty="0" smtClean="0">
                <a:latin typeface="Cambria"/>
                <a:cs typeface="Cambria"/>
              </a:rPr>
              <a:t>In the case of ITEST letters of commitment , you </a:t>
            </a:r>
            <a:r>
              <a:rPr lang="en-US" sz="2800" dirty="0">
                <a:latin typeface="Cambria"/>
                <a:cs typeface="Cambria"/>
              </a:rPr>
              <a:t>may indicate that additional letters of commitment should be obtained if negotiations go forward. </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469166857"/>
      </p:ext>
    </p:extLst>
  </p:cSld>
  <p:clrMapOvr>
    <a:masterClrMapping/>
  </p:clrMapOvr>
  <mc:AlternateContent xmlns:mc="http://schemas.openxmlformats.org/markup-compatibility/2006">
    <mc:Choice xmlns:p14="http://schemas.microsoft.com/office/powerpoint/2010/main" Requires="p14">
      <p:transition spd="slow" p14:dur="2000" advTm="58089"/>
    </mc:Choice>
    <mc:Fallback>
      <p:transition xmlns:p14="http://schemas.microsoft.com/office/powerpoint/2010/main" spd="slow" advTm="5808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Data Management Plan</a:t>
            </a:r>
            <a:endParaRPr lang="en-US" sz="3600" b="1" dirty="0">
              <a:latin typeface="Cambria"/>
              <a:cs typeface="Cambria"/>
            </a:endParaRPr>
          </a:p>
        </p:txBody>
      </p:sp>
      <p:sp>
        <p:nvSpPr>
          <p:cNvPr id="3" name="Content Placeholder 2"/>
          <p:cNvSpPr>
            <a:spLocks noGrp="1"/>
          </p:cNvSpPr>
          <p:nvPr>
            <p:ph idx="1"/>
          </p:nvPr>
        </p:nvSpPr>
        <p:spPr/>
        <p:txBody>
          <a:bodyPr/>
          <a:lstStyle/>
          <a:p>
            <a:pPr marL="0" indent="0">
              <a:buNone/>
            </a:pPr>
            <a:r>
              <a:rPr lang="en-US" sz="2400" dirty="0" smtClean="0">
                <a:latin typeface="Cambria"/>
                <a:cs typeface="Cambria"/>
              </a:rPr>
              <a:t>Address the strengths and weaknesses of the data management plan under intellectual merit and broader impacts, as appropriate</a:t>
            </a:r>
          </a:p>
          <a:p>
            <a:pPr lvl="1"/>
            <a:r>
              <a:rPr lang="en-US" sz="2000" dirty="0" smtClean="0">
                <a:latin typeface="Cambria"/>
                <a:cs typeface="Cambria"/>
              </a:rPr>
              <a:t>Types of data, software, curriculum materials, and other materials to be produced</a:t>
            </a:r>
          </a:p>
          <a:p>
            <a:pPr lvl="1"/>
            <a:r>
              <a:rPr lang="en-US" sz="2000" dirty="0" smtClean="0">
                <a:latin typeface="Cambria"/>
                <a:cs typeface="Cambria"/>
              </a:rPr>
              <a:t>Standards to be used for data and metadata format and content</a:t>
            </a:r>
          </a:p>
          <a:p>
            <a:pPr lvl="1"/>
            <a:r>
              <a:rPr lang="en-US" sz="2000" dirty="0" smtClean="0">
                <a:latin typeface="Cambria"/>
                <a:cs typeface="Cambria"/>
              </a:rPr>
              <a:t>Policies for access and sharing including provisions for appropriate protection of privacy, confidentiality, security, intellectual property, etc.</a:t>
            </a:r>
          </a:p>
          <a:p>
            <a:pPr lvl="1"/>
            <a:r>
              <a:rPr lang="en-US" sz="2000" dirty="0" smtClean="0">
                <a:latin typeface="Cambria"/>
                <a:cs typeface="Cambria"/>
              </a:rPr>
              <a:t>Policies and provisions for re-use, re-distribution, and the production of derivatives</a:t>
            </a:r>
          </a:p>
          <a:p>
            <a:pPr lvl="1"/>
            <a:r>
              <a:rPr lang="en-US" sz="2000" dirty="0" smtClean="0">
                <a:latin typeface="Cambria"/>
                <a:cs typeface="Cambria"/>
              </a:rPr>
              <a:t>Plans for archiving data, samples, and other research products and for preservation of access to them</a:t>
            </a:r>
            <a:endParaRPr lang="en-US" sz="20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599659192"/>
      </p:ext>
    </p:extLst>
  </p:cSld>
  <p:clrMapOvr>
    <a:masterClrMapping/>
  </p:clrMapOvr>
  <mc:AlternateContent xmlns:mc="http://schemas.openxmlformats.org/markup-compatibility/2006">
    <mc:Choice xmlns:p14="http://schemas.microsoft.com/office/powerpoint/2010/main" Requires="p14">
      <p:transition spd="slow" p14:dur="2000" advTm="36062"/>
    </mc:Choice>
    <mc:Fallback>
      <p:transition xmlns:p14="http://schemas.microsoft.com/office/powerpoint/2010/main" spd="slow" advTm="3606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8362"/>
            <a:ext cx="8229600" cy="808038"/>
          </a:xfrm>
        </p:spPr>
        <p:txBody>
          <a:bodyPr/>
          <a:lstStyle/>
          <a:p>
            <a:r>
              <a:rPr lang="en-US" sz="3600" b="1" dirty="0" smtClean="0">
                <a:latin typeface="Cambria"/>
                <a:cs typeface="Cambria"/>
              </a:rPr>
              <a:t>Postdoctoral Mentoring Plan</a:t>
            </a:r>
            <a:endParaRPr lang="en-US" sz="3600" b="1" dirty="0">
              <a:latin typeface="Cambria"/>
              <a:cs typeface="Cambria"/>
            </a:endParaRPr>
          </a:p>
        </p:txBody>
      </p:sp>
      <p:sp>
        <p:nvSpPr>
          <p:cNvPr id="3" name="Content Placeholder 2"/>
          <p:cNvSpPr>
            <a:spLocks noGrp="1"/>
          </p:cNvSpPr>
          <p:nvPr>
            <p:ph idx="1"/>
          </p:nvPr>
        </p:nvSpPr>
        <p:spPr>
          <a:xfrm>
            <a:off x="457200" y="1752600"/>
            <a:ext cx="8229600" cy="4495800"/>
          </a:xfrm>
        </p:spPr>
        <p:txBody>
          <a:bodyPr/>
          <a:lstStyle/>
          <a:p>
            <a:r>
              <a:rPr lang="en-US" sz="2400" dirty="0" smtClean="0">
                <a:latin typeface="Cambria"/>
                <a:cs typeface="Cambria"/>
              </a:rPr>
              <a:t>Should be evaluated under broader impacts</a:t>
            </a:r>
          </a:p>
          <a:p>
            <a:r>
              <a:rPr lang="en-US" sz="2400" dirty="0" smtClean="0">
                <a:latin typeface="Cambria"/>
                <a:cs typeface="Cambria"/>
              </a:rPr>
              <a:t>Should evaluate the plans for mentoring activities that will be provided to postdoctoral researchers, including but not limited to:</a:t>
            </a:r>
          </a:p>
          <a:p>
            <a:pPr lvl="1"/>
            <a:r>
              <a:rPr lang="en-US" sz="2000" dirty="0" smtClean="0">
                <a:latin typeface="Cambria"/>
                <a:cs typeface="Cambria"/>
              </a:rPr>
              <a:t>Career counseling</a:t>
            </a:r>
          </a:p>
          <a:p>
            <a:pPr lvl="1"/>
            <a:r>
              <a:rPr lang="en-US" sz="2000" dirty="0" smtClean="0">
                <a:latin typeface="Cambria"/>
                <a:cs typeface="Cambria"/>
              </a:rPr>
              <a:t>Training in preparation of grant proposals, publications, and presentations</a:t>
            </a:r>
          </a:p>
          <a:p>
            <a:pPr lvl="1"/>
            <a:r>
              <a:rPr lang="en-US" sz="2000" dirty="0" smtClean="0">
                <a:latin typeface="Cambria"/>
                <a:cs typeface="Cambria"/>
              </a:rPr>
              <a:t>Guidance on ways to improve teaching and mentoring skills</a:t>
            </a:r>
          </a:p>
          <a:p>
            <a:pPr lvl="1"/>
            <a:r>
              <a:rPr lang="en-US" sz="2000" dirty="0" smtClean="0">
                <a:latin typeface="Cambria"/>
                <a:cs typeface="Cambria"/>
              </a:rPr>
              <a:t>Guidance on how to effectively collaborate with researchers from diverse backgrounds and disciplinary areas</a:t>
            </a:r>
          </a:p>
          <a:p>
            <a:pPr lvl="1"/>
            <a:r>
              <a:rPr lang="en-US" sz="2000" dirty="0" smtClean="0">
                <a:latin typeface="Cambria"/>
                <a:cs typeface="Cambria"/>
              </a:rPr>
              <a:t>Training in responsible professional practices</a:t>
            </a:r>
            <a:endParaRPr lang="en-US" sz="20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033577351"/>
      </p:ext>
    </p:extLst>
  </p:cSld>
  <p:clrMapOvr>
    <a:masterClrMapping/>
  </p:clrMapOvr>
  <mc:AlternateContent xmlns:mc="http://schemas.openxmlformats.org/markup-compatibility/2006">
    <mc:Choice xmlns:p14="http://schemas.microsoft.com/office/powerpoint/2010/main" Requires="p14">
      <p:transition spd="slow" p14:dur="2000" advTm="27850"/>
    </mc:Choice>
    <mc:Fallback>
      <p:transition xmlns:p14="http://schemas.microsoft.com/office/powerpoint/2010/main" spd="slow" advTm="2785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808038"/>
          </a:xfrm>
        </p:spPr>
        <p:txBody>
          <a:bodyPr/>
          <a:lstStyle/>
          <a:p>
            <a:r>
              <a:rPr lang="en-US" sz="3600" b="1" dirty="0">
                <a:latin typeface="Cambria"/>
                <a:cs typeface="Cambria"/>
              </a:rPr>
              <a:t>Results of </a:t>
            </a:r>
            <a:r>
              <a:rPr lang="en-US" sz="3600" b="1" dirty="0" smtClean="0">
                <a:latin typeface="Cambria"/>
                <a:cs typeface="Cambria"/>
              </a:rPr>
              <a:t>Prior </a:t>
            </a:r>
            <a:r>
              <a:rPr lang="en-US" sz="3600" b="1" dirty="0">
                <a:latin typeface="Cambria"/>
                <a:cs typeface="Cambria"/>
              </a:rPr>
              <a:t>Research</a:t>
            </a:r>
            <a:r>
              <a:rPr lang="en-US" b="1" dirty="0">
                <a:latin typeface="Cambria"/>
                <a:cs typeface="Cambria"/>
              </a:rPr>
              <a:t/>
            </a:r>
            <a:br>
              <a:rPr lang="en-US" b="1" dirty="0">
                <a:latin typeface="Cambria"/>
                <a:cs typeface="Cambria"/>
              </a:rPr>
            </a:br>
            <a:r>
              <a:rPr lang="en-US" b="1" dirty="0">
                <a:latin typeface="Cambria"/>
                <a:cs typeface="Cambria"/>
              </a:rPr>
              <a:t/>
            </a:r>
            <a:br>
              <a:rPr lang="en-US" b="1" dirty="0">
                <a:latin typeface="Cambria"/>
                <a:cs typeface="Cambria"/>
              </a:rPr>
            </a:br>
            <a:endParaRPr lang="en-US" b="1" dirty="0">
              <a:latin typeface="Cambria"/>
              <a:cs typeface="Cambria"/>
            </a:endParaRPr>
          </a:p>
        </p:txBody>
      </p:sp>
      <p:sp>
        <p:nvSpPr>
          <p:cNvPr id="3" name="Content Placeholder 2"/>
          <p:cNvSpPr>
            <a:spLocks noGrp="1"/>
          </p:cNvSpPr>
          <p:nvPr>
            <p:ph idx="1"/>
          </p:nvPr>
        </p:nvSpPr>
        <p:spPr>
          <a:xfrm>
            <a:off x="533400" y="1600200"/>
            <a:ext cx="8229600" cy="4800600"/>
          </a:xfrm>
        </p:spPr>
        <p:txBody>
          <a:bodyPr/>
          <a:lstStyle/>
          <a:p>
            <a:r>
              <a:rPr lang="en-US" sz="2600" dirty="0" smtClean="0">
                <a:latin typeface="Cambria"/>
                <a:cs typeface="Cambria"/>
              </a:rPr>
              <a:t>Does </a:t>
            </a:r>
            <a:r>
              <a:rPr lang="en-US" sz="2600" dirty="0">
                <a:latin typeface="Cambria"/>
                <a:cs typeface="Cambria"/>
              </a:rPr>
              <a:t>this project build on the results of related </a:t>
            </a:r>
            <a:r>
              <a:rPr lang="en-US" sz="2600" dirty="0" smtClean="0">
                <a:latin typeface="Cambria"/>
                <a:cs typeface="Cambria"/>
              </a:rPr>
              <a:t>prior NSF-funded projects </a:t>
            </a:r>
            <a:r>
              <a:rPr lang="en-US" sz="2600" dirty="0">
                <a:latin typeface="Cambria"/>
                <a:cs typeface="Cambria"/>
              </a:rPr>
              <a:t>by the </a:t>
            </a:r>
            <a:r>
              <a:rPr lang="en-US" sz="2600" dirty="0" smtClean="0">
                <a:latin typeface="Cambria"/>
                <a:cs typeface="Cambria"/>
              </a:rPr>
              <a:t>PI?  The Grant Proposal Guide requires PIs to provide specific information about </a:t>
            </a:r>
            <a:r>
              <a:rPr lang="en-US" sz="2600" b="1" dirty="0" smtClean="0">
                <a:latin typeface="Cambria"/>
                <a:cs typeface="Cambria"/>
              </a:rPr>
              <a:t>relevan</a:t>
            </a:r>
            <a:r>
              <a:rPr lang="en-US" sz="2600" dirty="0" smtClean="0">
                <a:latin typeface="Cambria"/>
                <a:cs typeface="Cambria"/>
              </a:rPr>
              <a:t>t prior NSF support. </a:t>
            </a:r>
            <a:endParaRPr lang="en-US" sz="2600" dirty="0">
              <a:latin typeface="Cambria"/>
              <a:cs typeface="Cambria"/>
            </a:endParaRPr>
          </a:p>
          <a:p>
            <a:r>
              <a:rPr lang="en-US" sz="2600" dirty="0" smtClean="0">
                <a:latin typeface="Cambria"/>
                <a:cs typeface="Cambria"/>
              </a:rPr>
              <a:t>If yes, </a:t>
            </a:r>
            <a:r>
              <a:rPr lang="en-US" sz="2600" dirty="0">
                <a:latin typeface="Cambria"/>
                <a:cs typeface="Cambria"/>
              </a:rPr>
              <a:t>is there evidence provided about the </a:t>
            </a:r>
            <a:r>
              <a:rPr lang="en-US" sz="2600" dirty="0" smtClean="0">
                <a:latin typeface="Cambria"/>
                <a:cs typeface="Cambria"/>
              </a:rPr>
              <a:t>intellectual merit and broader impacts of the prior project(s)? </a:t>
            </a:r>
            <a:endParaRPr lang="en-US" sz="2600" dirty="0">
              <a:latin typeface="Cambria"/>
              <a:cs typeface="Cambria"/>
            </a:endParaRPr>
          </a:p>
          <a:p>
            <a:r>
              <a:rPr lang="en-US" sz="2600" dirty="0" smtClean="0">
                <a:latin typeface="Cambria"/>
                <a:cs typeface="Cambria"/>
              </a:rPr>
              <a:t>How </a:t>
            </a:r>
            <a:r>
              <a:rPr lang="en-US" sz="2600" dirty="0">
                <a:latin typeface="Cambria"/>
                <a:cs typeface="Cambria"/>
              </a:rPr>
              <a:t>has the prior </a:t>
            </a:r>
            <a:r>
              <a:rPr lang="en-US" sz="2600" dirty="0" smtClean="0">
                <a:latin typeface="Cambria"/>
                <a:cs typeface="Cambria"/>
              </a:rPr>
              <a:t>project </a:t>
            </a:r>
            <a:r>
              <a:rPr lang="en-US" sz="2600" dirty="0">
                <a:latin typeface="Cambria"/>
                <a:cs typeface="Cambria"/>
              </a:rPr>
              <a:t>influenced this project? </a:t>
            </a:r>
            <a:endParaRPr lang="en-US" sz="2600" dirty="0" smtClean="0">
              <a:latin typeface="Cambria"/>
              <a:cs typeface="Cambria"/>
            </a:endParaRPr>
          </a:p>
          <a:p>
            <a:r>
              <a:rPr lang="en-US" sz="2600" dirty="0" smtClean="0">
                <a:latin typeface="Cambria"/>
                <a:cs typeface="Cambria"/>
              </a:rPr>
              <a:t>Please include in your reviews any contributions of previously funded projects to the Intellectual Merit or Broader Impacts of proposals being reviewed.</a:t>
            </a:r>
            <a:endParaRPr lang="en-US" sz="26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343897814"/>
      </p:ext>
    </p:extLst>
  </p:cSld>
  <p:clrMapOvr>
    <a:masterClrMapping/>
  </p:clrMapOvr>
  <mc:AlternateContent xmlns:mc="http://schemas.openxmlformats.org/markup-compatibility/2006">
    <mc:Choice xmlns:p14="http://schemas.microsoft.com/office/powerpoint/2010/main" Requires="p14">
      <p:transition spd="slow" p14:dur="2000" advTm="24812"/>
    </mc:Choice>
    <mc:Fallback>
      <p:transition xmlns:p14="http://schemas.microsoft.com/office/powerpoint/2010/main" spd="slow" advTm="2481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4562"/>
            <a:ext cx="8229600" cy="808038"/>
          </a:xfrm>
        </p:spPr>
        <p:txBody>
          <a:bodyPr/>
          <a:lstStyle/>
          <a:p>
            <a:r>
              <a:rPr lang="en-US" sz="3600" b="1" dirty="0" smtClean="0">
                <a:latin typeface="Cambria"/>
                <a:cs typeface="Cambria"/>
              </a:rPr>
              <a:t>Summary Statement of the Review</a:t>
            </a:r>
            <a:endParaRPr lang="en-US" sz="3600" b="1" dirty="0">
              <a:latin typeface="Cambria"/>
              <a:cs typeface="Cambria"/>
            </a:endParaRPr>
          </a:p>
        </p:txBody>
      </p:sp>
      <p:sp>
        <p:nvSpPr>
          <p:cNvPr id="3" name="Content Placeholder 2"/>
          <p:cNvSpPr>
            <a:spLocks noGrp="1"/>
          </p:cNvSpPr>
          <p:nvPr>
            <p:ph idx="1"/>
          </p:nvPr>
        </p:nvSpPr>
        <p:spPr>
          <a:xfrm>
            <a:off x="457200" y="1905000"/>
            <a:ext cx="8229600" cy="4525963"/>
          </a:xfrm>
        </p:spPr>
        <p:txBody>
          <a:bodyPr/>
          <a:lstStyle/>
          <a:p>
            <a:r>
              <a:rPr lang="en-US" dirty="0">
                <a:latin typeface="Cambria"/>
                <a:cs typeface="Cambria"/>
              </a:rPr>
              <a:t>The summary should </a:t>
            </a:r>
            <a:r>
              <a:rPr lang="en-US" dirty="0" smtClean="0">
                <a:latin typeface="Cambria"/>
                <a:cs typeface="Cambria"/>
              </a:rPr>
              <a:t>be a succinct statement of </a:t>
            </a:r>
            <a:r>
              <a:rPr lang="en-US" dirty="0">
                <a:latin typeface="Cambria"/>
                <a:cs typeface="Cambria"/>
              </a:rPr>
              <a:t>your overall analysis of the strengths and weaknesses of the intellectual merit and broader impacts of the </a:t>
            </a:r>
            <a:r>
              <a:rPr lang="en-US" dirty="0" smtClean="0">
                <a:latin typeface="Cambria"/>
                <a:cs typeface="Cambria"/>
              </a:rPr>
              <a:t>proposal. </a:t>
            </a:r>
          </a:p>
          <a:p>
            <a:r>
              <a:rPr lang="en-US" dirty="0" smtClean="0">
                <a:latin typeface="Cambria"/>
                <a:cs typeface="Cambria"/>
              </a:rPr>
              <a:t>Do not omit this section.</a:t>
            </a:r>
          </a:p>
          <a:p>
            <a:r>
              <a:rPr lang="en-US" dirty="0" smtClean="0">
                <a:latin typeface="Cambria"/>
                <a:cs typeface="Cambria"/>
              </a:rPr>
              <a:t>Do not summarize the </a:t>
            </a:r>
            <a:r>
              <a:rPr lang="en-US" dirty="0">
                <a:latin typeface="Cambria"/>
                <a:cs typeface="Cambria"/>
              </a:rPr>
              <a:t>proposal itself in this section. </a:t>
            </a:r>
            <a:endParaRPr lang="en-US" dirty="0" smtClean="0">
              <a:latin typeface="Cambria"/>
              <a:cs typeface="Cambria"/>
            </a:endParaRPr>
          </a:p>
          <a:p>
            <a:r>
              <a:rPr lang="en-US" dirty="0" smtClean="0">
                <a:latin typeface="Cambria"/>
                <a:cs typeface="Cambria"/>
              </a:rPr>
              <a:t>Do not add new information in this section.</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086804609"/>
      </p:ext>
    </p:extLst>
  </p:cSld>
  <p:clrMapOvr>
    <a:masterClrMapping/>
  </p:clrMapOvr>
  <mc:AlternateContent xmlns:mc="http://schemas.openxmlformats.org/markup-compatibility/2006">
    <mc:Choice xmlns:p14="http://schemas.microsoft.com/office/powerpoint/2010/main" Requires="p14">
      <p:transition spd="slow" p14:dur="2000" advTm="19727"/>
    </mc:Choice>
    <mc:Fallback>
      <p:transition xmlns:p14="http://schemas.microsoft.com/office/powerpoint/2010/main" spd="slow" advTm="1972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Double Check Rating &amp; Review</a:t>
            </a:r>
            <a:endParaRPr lang="en-US" sz="3600" b="1" dirty="0">
              <a:latin typeface="Cambria"/>
              <a:cs typeface="Cambria"/>
            </a:endParaRPr>
          </a:p>
        </p:txBody>
      </p:sp>
      <p:sp>
        <p:nvSpPr>
          <p:cNvPr id="3" name="Content Placeholder 2"/>
          <p:cNvSpPr>
            <a:spLocks noGrp="1"/>
          </p:cNvSpPr>
          <p:nvPr>
            <p:ph idx="1"/>
          </p:nvPr>
        </p:nvSpPr>
        <p:spPr/>
        <p:txBody>
          <a:bodyPr/>
          <a:lstStyle/>
          <a:p>
            <a:r>
              <a:rPr lang="en-US" sz="2800" dirty="0" smtClean="0">
                <a:latin typeface="Cambria"/>
                <a:cs typeface="Cambria"/>
              </a:rPr>
              <a:t>Make </a:t>
            </a:r>
            <a:r>
              <a:rPr lang="en-US" sz="2800" dirty="0">
                <a:latin typeface="Cambria"/>
                <a:cs typeface="Cambria"/>
              </a:rPr>
              <a:t>sure your rating is consistent with your written </a:t>
            </a:r>
            <a:r>
              <a:rPr lang="en-US" sz="2800" dirty="0" smtClean="0">
                <a:latin typeface="Cambria"/>
                <a:cs typeface="Cambria"/>
              </a:rPr>
              <a:t>review. </a:t>
            </a:r>
            <a:endParaRPr lang="en-US" sz="2800" dirty="0">
              <a:latin typeface="Cambria"/>
              <a:cs typeface="Cambria"/>
            </a:endParaRPr>
          </a:p>
          <a:p>
            <a:r>
              <a:rPr lang="en-US" sz="2800" dirty="0" smtClean="0">
                <a:latin typeface="Cambria"/>
                <a:cs typeface="Cambria"/>
              </a:rPr>
              <a:t>You </a:t>
            </a:r>
            <a:r>
              <a:rPr lang="en-US" sz="2800" dirty="0">
                <a:latin typeface="Cambria"/>
                <a:cs typeface="Cambria"/>
              </a:rPr>
              <a:t>may change your rating and edit the written review </a:t>
            </a:r>
            <a:r>
              <a:rPr lang="en-US" sz="2800" dirty="0" smtClean="0">
                <a:latin typeface="Cambria"/>
                <a:cs typeface="Cambria"/>
              </a:rPr>
              <a:t>anytime prior to the conclusion of the panel. </a:t>
            </a:r>
            <a:endParaRPr lang="en-US" sz="2800" dirty="0">
              <a:latin typeface="Cambria"/>
              <a:cs typeface="Cambria"/>
            </a:endParaRPr>
          </a:p>
          <a:p>
            <a:r>
              <a:rPr lang="en-US" sz="2800" dirty="0">
                <a:solidFill>
                  <a:srgbClr val="FF0000"/>
                </a:solidFill>
                <a:latin typeface="Cambria"/>
                <a:cs typeface="Cambria"/>
              </a:rPr>
              <a:t>I</a:t>
            </a:r>
            <a:r>
              <a:rPr lang="en-US" sz="2800" b="1" dirty="0" smtClean="0">
                <a:solidFill>
                  <a:srgbClr val="FF0000"/>
                </a:solidFill>
                <a:latin typeface="Cambria"/>
                <a:cs typeface="Cambria"/>
              </a:rPr>
              <a:t>t </a:t>
            </a:r>
            <a:r>
              <a:rPr lang="en-US" sz="2800" b="1" dirty="0">
                <a:solidFill>
                  <a:srgbClr val="FF0000"/>
                </a:solidFill>
                <a:latin typeface="Cambria"/>
                <a:cs typeface="Cambria"/>
              </a:rPr>
              <a:t>is imperative </a:t>
            </a:r>
            <a:r>
              <a:rPr lang="en-US" sz="2800" dirty="0">
                <a:latin typeface="Cambria"/>
                <a:cs typeface="Cambria"/>
              </a:rPr>
              <a:t>that your </a:t>
            </a:r>
            <a:r>
              <a:rPr lang="en-US" sz="2800" dirty="0" smtClean="0">
                <a:latin typeface="Cambria"/>
                <a:cs typeface="Cambria"/>
              </a:rPr>
              <a:t>ratings and reviews </a:t>
            </a:r>
            <a:r>
              <a:rPr lang="en-US" sz="2800" dirty="0">
                <a:latin typeface="Cambria"/>
                <a:cs typeface="Cambria"/>
              </a:rPr>
              <a:t>are entered into </a:t>
            </a:r>
            <a:r>
              <a:rPr lang="en-US" sz="2800" dirty="0" err="1" smtClean="0">
                <a:latin typeface="Cambria"/>
                <a:cs typeface="Cambria"/>
              </a:rPr>
              <a:t>FastLane</a:t>
            </a:r>
            <a:r>
              <a:rPr lang="en-US" sz="2800" dirty="0" smtClean="0">
                <a:latin typeface="Cambria"/>
                <a:cs typeface="Cambria"/>
              </a:rPr>
              <a:t> prior </a:t>
            </a:r>
            <a:r>
              <a:rPr lang="en-US" sz="2800" dirty="0">
                <a:latin typeface="Cambria"/>
                <a:cs typeface="Cambria"/>
              </a:rPr>
              <a:t>to the panel meeting</a:t>
            </a:r>
            <a:r>
              <a:rPr lang="en-US" sz="2800" dirty="0" smtClean="0">
                <a:latin typeface="Cambria"/>
                <a:cs typeface="Cambria"/>
              </a:rPr>
              <a:t>.  We strongly encourage you to upload your reviews at least two days prior to the panel meeting.</a:t>
            </a:r>
            <a:endParaRPr lang="en-US" sz="28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431057753"/>
      </p:ext>
    </p:extLst>
  </p:cSld>
  <p:clrMapOvr>
    <a:masterClrMapping/>
  </p:clrMapOvr>
  <mc:AlternateContent xmlns:mc="http://schemas.openxmlformats.org/markup-compatibility/2006">
    <mc:Choice xmlns:p14="http://schemas.microsoft.com/office/powerpoint/2010/main" Requires="p14">
      <p:transition spd="slow" p14:dur="2000" advTm="50523"/>
    </mc:Choice>
    <mc:Fallback>
      <p:transition xmlns:p14="http://schemas.microsoft.com/office/powerpoint/2010/main" spd="slow" advTm="5052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8362"/>
            <a:ext cx="8229600" cy="808038"/>
          </a:xfrm>
        </p:spPr>
        <p:txBody>
          <a:bodyPr/>
          <a:lstStyle/>
          <a:p>
            <a:r>
              <a:rPr lang="en-US" sz="3600" b="1" dirty="0" smtClean="0">
                <a:latin typeface="Cambria"/>
                <a:cs typeface="Cambria"/>
              </a:rPr>
              <a:t>What makes a Good Review?</a:t>
            </a:r>
            <a:endParaRPr lang="en-US" sz="3600" b="1" dirty="0">
              <a:latin typeface="Cambria"/>
              <a:cs typeface="Cambria"/>
            </a:endParaRPr>
          </a:p>
        </p:txBody>
      </p:sp>
      <p:sp>
        <p:nvSpPr>
          <p:cNvPr id="3" name="Content Placeholder 2"/>
          <p:cNvSpPr>
            <a:spLocks noGrp="1"/>
          </p:cNvSpPr>
          <p:nvPr>
            <p:ph idx="1"/>
          </p:nvPr>
        </p:nvSpPr>
        <p:spPr>
          <a:xfrm>
            <a:off x="457200" y="1752600"/>
            <a:ext cx="8229600" cy="4267200"/>
          </a:xfrm>
        </p:spPr>
        <p:txBody>
          <a:bodyPr/>
          <a:lstStyle/>
          <a:p>
            <a:r>
              <a:rPr lang="en-US" dirty="0">
                <a:latin typeface="Cambria"/>
                <a:cs typeface="Cambria"/>
              </a:rPr>
              <a:t>Analytic and not just </a:t>
            </a:r>
            <a:r>
              <a:rPr lang="en-US" dirty="0" smtClean="0">
                <a:latin typeface="Cambria"/>
                <a:cs typeface="Cambria"/>
              </a:rPr>
              <a:t>descriptive. </a:t>
            </a:r>
            <a:endParaRPr lang="en-US" dirty="0">
              <a:latin typeface="Cambria"/>
              <a:cs typeface="Cambria"/>
            </a:endParaRPr>
          </a:p>
          <a:p>
            <a:r>
              <a:rPr lang="en-US" dirty="0" smtClean="0">
                <a:latin typeface="Cambria"/>
                <a:cs typeface="Cambria"/>
              </a:rPr>
              <a:t>Uses </a:t>
            </a:r>
            <a:r>
              <a:rPr lang="en-US" dirty="0">
                <a:latin typeface="Cambria"/>
                <a:cs typeface="Cambria"/>
              </a:rPr>
              <a:t>criteria consistent with the </a:t>
            </a:r>
            <a:r>
              <a:rPr lang="en-US" dirty="0" smtClean="0">
                <a:latin typeface="Cambria"/>
                <a:cs typeface="Cambria"/>
              </a:rPr>
              <a:t>solicitation. </a:t>
            </a:r>
            <a:endParaRPr lang="en-US" dirty="0">
              <a:latin typeface="Cambria"/>
              <a:cs typeface="Cambria"/>
            </a:endParaRPr>
          </a:p>
          <a:p>
            <a:r>
              <a:rPr lang="en-US" dirty="0" smtClean="0">
                <a:latin typeface="Cambria"/>
                <a:cs typeface="Cambria"/>
              </a:rPr>
              <a:t>Adheres </a:t>
            </a:r>
            <a:r>
              <a:rPr lang="en-US" dirty="0">
                <a:latin typeface="Cambria"/>
                <a:cs typeface="Cambria"/>
              </a:rPr>
              <a:t>to the </a:t>
            </a:r>
            <a:r>
              <a:rPr lang="en-US" dirty="0" smtClean="0">
                <a:latin typeface="Cambria"/>
                <a:cs typeface="Cambria"/>
              </a:rPr>
              <a:t>Merit Review criteria. </a:t>
            </a:r>
            <a:endParaRPr lang="en-US" dirty="0">
              <a:latin typeface="Cambria"/>
              <a:cs typeface="Cambria"/>
            </a:endParaRPr>
          </a:p>
          <a:p>
            <a:r>
              <a:rPr lang="en-US" dirty="0" smtClean="0">
                <a:latin typeface="Cambria"/>
                <a:cs typeface="Cambria"/>
              </a:rPr>
              <a:t>Uses </a:t>
            </a:r>
            <a:r>
              <a:rPr lang="en-US" dirty="0">
                <a:latin typeface="Cambria"/>
                <a:cs typeface="Cambria"/>
              </a:rPr>
              <a:t>grammatically correct form whether done in paragraphs </a:t>
            </a:r>
            <a:r>
              <a:rPr lang="en-US" dirty="0" smtClean="0">
                <a:latin typeface="Cambria"/>
                <a:cs typeface="Cambria"/>
              </a:rPr>
              <a:t>or a </a:t>
            </a:r>
            <a:r>
              <a:rPr lang="en-US" dirty="0">
                <a:latin typeface="Cambria"/>
                <a:cs typeface="Cambria"/>
              </a:rPr>
              <a:t>bullet </a:t>
            </a:r>
            <a:r>
              <a:rPr lang="en-US" dirty="0" smtClean="0">
                <a:latin typeface="Cambria"/>
                <a:cs typeface="Cambria"/>
              </a:rPr>
              <a:t>format. </a:t>
            </a:r>
            <a:endParaRPr lang="en-US" dirty="0">
              <a:latin typeface="Cambria"/>
              <a:cs typeface="Cambria"/>
            </a:endParaRPr>
          </a:p>
          <a:p>
            <a:r>
              <a:rPr lang="en-US" dirty="0" smtClean="0">
                <a:latin typeface="Cambria"/>
                <a:cs typeface="Cambria"/>
              </a:rPr>
              <a:t>Usually </a:t>
            </a:r>
            <a:r>
              <a:rPr lang="en-US" dirty="0">
                <a:latin typeface="Cambria"/>
                <a:cs typeface="Cambria"/>
              </a:rPr>
              <a:t>one to two </a:t>
            </a:r>
            <a:r>
              <a:rPr lang="en-US" dirty="0" smtClean="0">
                <a:latin typeface="Cambria"/>
                <a:cs typeface="Cambria"/>
              </a:rPr>
              <a:t>pages; succinct but substantive. </a:t>
            </a:r>
            <a:endParaRPr lang="en-US" dirty="0">
              <a:latin typeface="Cambria"/>
              <a:cs typeface="Cambria"/>
            </a:endParaRPr>
          </a:p>
          <a:p>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240110509"/>
      </p:ext>
    </p:extLst>
  </p:cSld>
  <p:clrMapOvr>
    <a:masterClrMapping/>
  </p:clrMapOvr>
  <mc:AlternateContent xmlns:mc="http://schemas.openxmlformats.org/markup-compatibility/2006">
    <mc:Choice xmlns:p14="http://schemas.microsoft.com/office/powerpoint/2010/main" Requires="p14">
      <p:transition spd="slow" p14:dur="2000" advTm="6242"/>
    </mc:Choice>
    <mc:Fallback>
      <p:transition xmlns:p14="http://schemas.microsoft.com/office/powerpoint/2010/main" spd="slow" advTm="624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5962"/>
            <a:ext cx="8229600" cy="1265238"/>
          </a:xfrm>
        </p:spPr>
        <p:txBody>
          <a:bodyPr/>
          <a:lstStyle/>
          <a:p>
            <a:r>
              <a:rPr lang="en-US" sz="3600" b="1" dirty="0" smtClean="0">
                <a:latin typeface="Cambria"/>
                <a:cs typeface="Cambria"/>
              </a:rPr>
              <a:t>Common Guidelines for Education Research and Development</a:t>
            </a:r>
            <a:endParaRPr lang="en-US" sz="3600" b="1" dirty="0">
              <a:latin typeface="Cambria"/>
              <a:cs typeface="Cambria"/>
            </a:endParaRPr>
          </a:p>
        </p:txBody>
      </p:sp>
      <p:sp>
        <p:nvSpPr>
          <p:cNvPr id="3" name="Content Placeholder 2"/>
          <p:cNvSpPr>
            <a:spLocks noGrp="1"/>
          </p:cNvSpPr>
          <p:nvPr>
            <p:ph idx="1"/>
          </p:nvPr>
        </p:nvSpPr>
        <p:spPr>
          <a:xfrm>
            <a:off x="457200" y="2133600"/>
            <a:ext cx="8229600" cy="3992563"/>
          </a:xfrm>
        </p:spPr>
        <p:txBody>
          <a:bodyPr/>
          <a:lstStyle/>
          <a:p>
            <a:r>
              <a:rPr lang="en-US" sz="2400" dirty="0">
                <a:latin typeface="Cambria"/>
                <a:cs typeface="Cambria"/>
              </a:rPr>
              <a:t>This solicitation has been revised to incorporate </a:t>
            </a:r>
            <a:r>
              <a:rPr lang="en-US" sz="2400" dirty="0" smtClean="0">
                <a:latin typeface="Cambria"/>
                <a:cs typeface="Cambria"/>
              </a:rPr>
              <a:t>the publication jointly developed and issued </a:t>
            </a:r>
            <a:r>
              <a:rPr lang="en-US" sz="2400" dirty="0">
                <a:latin typeface="Cambria"/>
                <a:cs typeface="Cambria"/>
              </a:rPr>
              <a:t>by the National Science Foundation and the Institute of Education Sciences in the U.S. Department of </a:t>
            </a:r>
            <a:r>
              <a:rPr lang="en-US" sz="2400" dirty="0" smtClean="0">
                <a:latin typeface="Cambria"/>
                <a:cs typeface="Cambria"/>
              </a:rPr>
              <a:t>Education. </a:t>
            </a:r>
          </a:p>
          <a:p>
            <a:r>
              <a:rPr lang="en-US" sz="2400" dirty="0" smtClean="0">
                <a:latin typeface="Cambria"/>
                <a:cs typeface="Cambria"/>
              </a:rPr>
              <a:t>The Guidelines are just that, “guidelines.”  They are intended to be helpful for PIs, but they are not to be used as review criteria.  For purposes of the review process, awareness of the guidelines may help you judge the appropriateness of methodologies being proposed if the language of the guidelines is being used.</a:t>
            </a:r>
            <a:endParaRPr lang="en-US" sz="24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100816469"/>
      </p:ext>
    </p:extLst>
  </p:cSld>
  <p:clrMapOvr>
    <a:masterClrMapping/>
  </p:clrMapOvr>
  <mc:AlternateContent xmlns:mc="http://schemas.openxmlformats.org/markup-compatibility/2006">
    <mc:Choice xmlns:p14="http://schemas.microsoft.com/office/powerpoint/2010/main" Requires="p14">
      <p:transition spd="slow" p14:dur="2000" advTm="18774"/>
    </mc:Choice>
    <mc:Fallback>
      <p:transition xmlns:p14="http://schemas.microsoft.com/office/powerpoint/2010/main" spd="slow" advTm="1877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Research Described in the </a:t>
            </a:r>
            <a:r>
              <a:rPr lang="en-US" sz="3600" b="1" i="1" dirty="0" smtClean="0">
                <a:latin typeface="Cambria"/>
                <a:cs typeface="Cambria"/>
              </a:rPr>
              <a:t>Guidelines</a:t>
            </a:r>
            <a:endParaRPr lang="en-US" sz="3600" b="1" i="1" dirty="0">
              <a:latin typeface="Cambria"/>
              <a:cs typeface="Cambria"/>
            </a:endParaRPr>
          </a:p>
        </p:txBody>
      </p:sp>
      <p:sp>
        <p:nvSpPr>
          <p:cNvPr id="3" name="Content Placeholder 2"/>
          <p:cNvSpPr>
            <a:spLocks noGrp="1"/>
          </p:cNvSpPr>
          <p:nvPr>
            <p:ph idx="1"/>
          </p:nvPr>
        </p:nvSpPr>
        <p:spPr/>
        <p:txBody>
          <a:bodyPr/>
          <a:lstStyle/>
          <a:p>
            <a:r>
              <a:rPr lang="en-US" dirty="0">
                <a:latin typeface="Cambria"/>
                <a:cs typeface="Cambria"/>
              </a:rPr>
              <a:t>The </a:t>
            </a:r>
            <a:r>
              <a:rPr lang="en-US" i="1" dirty="0">
                <a:latin typeface="Cambria"/>
                <a:cs typeface="Cambria"/>
              </a:rPr>
              <a:t>Guidelines</a:t>
            </a:r>
            <a:r>
              <a:rPr lang="en-US" dirty="0">
                <a:latin typeface="Cambria"/>
                <a:cs typeface="Cambria"/>
              </a:rPr>
              <a:t> describe six types of research studies that can generate evidence about how to increase student </a:t>
            </a:r>
            <a:r>
              <a:rPr lang="en-US" dirty="0" smtClean="0">
                <a:latin typeface="Cambria"/>
                <a:cs typeface="Cambria"/>
              </a:rPr>
              <a:t>learning or achieve other outcomes. </a:t>
            </a:r>
          </a:p>
          <a:p>
            <a:r>
              <a:rPr lang="en-US" dirty="0" smtClean="0">
                <a:latin typeface="Cambria"/>
                <a:cs typeface="Cambria"/>
              </a:rPr>
              <a:t>For </a:t>
            </a:r>
            <a:r>
              <a:rPr lang="en-US" dirty="0">
                <a:latin typeface="Cambria"/>
                <a:cs typeface="Cambria"/>
              </a:rPr>
              <a:t>each research type, there is a description of the purpose and the expected empirical </a:t>
            </a:r>
            <a:r>
              <a:rPr lang="en-US" dirty="0" smtClean="0">
                <a:latin typeface="Cambria"/>
                <a:cs typeface="Cambria"/>
              </a:rPr>
              <a:t>or </a:t>
            </a:r>
            <a:r>
              <a:rPr lang="en-US" dirty="0">
                <a:latin typeface="Cambria"/>
                <a:cs typeface="Cambria"/>
              </a:rPr>
              <a:t>theoretical justifications, types of project outcomes, and quality of evidence</a:t>
            </a:r>
            <a:r>
              <a:rPr lang="en-US" dirty="0" smtClean="0">
                <a:latin typeface="Cambria"/>
                <a:cs typeface="Cambria"/>
              </a:rPr>
              <a:t>.</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355591846"/>
      </p:ext>
    </p:extLst>
  </p:cSld>
  <p:clrMapOvr>
    <a:masterClrMapping/>
  </p:clrMapOvr>
  <mc:AlternateContent xmlns:mc="http://schemas.openxmlformats.org/markup-compatibility/2006">
    <mc:Choice xmlns:p14="http://schemas.microsoft.com/office/powerpoint/2010/main" Requires="p14">
      <p:transition spd="slow" p14:dur="2000" advTm="10008"/>
    </mc:Choice>
    <mc:Fallback>
      <p:transition xmlns:p14="http://schemas.microsoft.com/office/powerpoint/2010/main" spd="slow" advTm="1000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Accessing The Common Guidelines</a:t>
            </a:r>
            <a:endParaRPr lang="en-US" sz="3600" b="1" dirty="0">
              <a:latin typeface="Cambria"/>
              <a:cs typeface="Cambria"/>
            </a:endParaRPr>
          </a:p>
        </p:txBody>
      </p:sp>
      <p:sp>
        <p:nvSpPr>
          <p:cNvPr id="3" name="Content Placeholder 2"/>
          <p:cNvSpPr>
            <a:spLocks noGrp="1"/>
          </p:cNvSpPr>
          <p:nvPr>
            <p:ph idx="1"/>
          </p:nvPr>
        </p:nvSpPr>
        <p:spPr>
          <a:xfrm>
            <a:off x="457200" y="1600200"/>
            <a:ext cx="8229600" cy="4724400"/>
          </a:xfrm>
        </p:spPr>
        <p:txBody>
          <a:bodyPr/>
          <a:lstStyle/>
          <a:p>
            <a:r>
              <a:rPr lang="en-US" sz="2800" dirty="0" smtClean="0">
                <a:latin typeface="Cambria"/>
                <a:cs typeface="Cambria"/>
              </a:rPr>
              <a:t>“Grant </a:t>
            </a:r>
            <a:r>
              <a:rPr lang="en-US" sz="2800" dirty="0">
                <a:latin typeface="Cambria"/>
                <a:cs typeface="Cambria"/>
              </a:rPr>
              <a:t>proposal writers and PIs are encouraged to familiarize themselves with both documents and use the information therein to help in the preparation of proposals to NSF</a:t>
            </a:r>
            <a:r>
              <a:rPr lang="en-US" sz="2800" dirty="0" smtClean="0">
                <a:latin typeface="Cambria"/>
                <a:cs typeface="Cambria"/>
              </a:rPr>
              <a:t>.”</a:t>
            </a:r>
          </a:p>
          <a:p>
            <a:r>
              <a:rPr lang="en-US" sz="2800" i="1" dirty="0" smtClean="0">
                <a:latin typeface="Cambria"/>
                <a:cs typeface="Cambria"/>
              </a:rPr>
              <a:t>Guidelines</a:t>
            </a:r>
            <a:r>
              <a:rPr lang="en-US" sz="2800" dirty="0" smtClean="0">
                <a:latin typeface="Cambria"/>
                <a:cs typeface="Cambria"/>
              </a:rPr>
              <a:t> NSF </a:t>
            </a:r>
            <a:r>
              <a:rPr lang="en-US" sz="2800" dirty="0">
                <a:latin typeface="Cambria"/>
                <a:cs typeface="Cambria"/>
              </a:rPr>
              <a:t>13-126  </a:t>
            </a:r>
            <a:r>
              <a:rPr lang="en-US" sz="2800" dirty="0" smtClean="0">
                <a:latin typeface="Cambria"/>
                <a:cs typeface="Cambria"/>
              </a:rPr>
              <a:t>                                          </a:t>
            </a:r>
            <a:r>
              <a:rPr lang="en-US" sz="2800" dirty="0" smtClean="0">
                <a:latin typeface="Cambria"/>
                <a:cs typeface="Cambria"/>
                <a:hlinkClick r:id="rId5"/>
              </a:rPr>
              <a:t>http</a:t>
            </a:r>
            <a:r>
              <a:rPr lang="en-US" sz="2800" dirty="0">
                <a:latin typeface="Cambria"/>
                <a:cs typeface="Cambria"/>
                <a:hlinkClick r:id="rId5"/>
              </a:rPr>
              <a:t>://www.nsf.gov/pubs/2013/nsf13126/nsf13126.</a:t>
            </a:r>
            <a:r>
              <a:rPr lang="en-US" sz="2800" dirty="0" smtClean="0">
                <a:latin typeface="Cambria"/>
                <a:cs typeface="Cambria"/>
                <a:hlinkClick r:id="rId5"/>
              </a:rPr>
              <a:t>pdf</a:t>
            </a:r>
            <a:r>
              <a:rPr lang="en-US" sz="2800" dirty="0" smtClean="0">
                <a:latin typeface="Cambria"/>
                <a:cs typeface="Cambria"/>
              </a:rPr>
              <a:t> </a:t>
            </a:r>
          </a:p>
          <a:p>
            <a:r>
              <a:rPr lang="en-US" sz="2800" dirty="0" smtClean="0">
                <a:latin typeface="Cambria"/>
                <a:cs typeface="Cambria"/>
              </a:rPr>
              <a:t>FAQs NSF </a:t>
            </a:r>
            <a:r>
              <a:rPr lang="en-US" sz="2800" dirty="0">
                <a:latin typeface="Cambria"/>
                <a:cs typeface="Cambria"/>
              </a:rPr>
              <a:t>13-</a:t>
            </a:r>
            <a:r>
              <a:rPr lang="en-US" sz="2800" dirty="0" smtClean="0">
                <a:latin typeface="Cambria"/>
                <a:cs typeface="Cambria"/>
              </a:rPr>
              <a:t>127</a:t>
            </a:r>
            <a:r>
              <a:rPr lang="en-US" sz="2800" dirty="0" smtClean="0">
                <a:latin typeface="Cambria"/>
                <a:cs typeface="Cambria"/>
                <a:hlinkClick r:id="rId6"/>
              </a:rPr>
              <a:t>http</a:t>
            </a:r>
            <a:r>
              <a:rPr lang="en-US" sz="2800" dirty="0">
                <a:latin typeface="Cambria"/>
                <a:cs typeface="Cambria"/>
                <a:hlinkClick r:id="rId6"/>
              </a:rPr>
              <a:t>://www.nsf.gov/pubs/2013/nsf13127/nsf13127.</a:t>
            </a:r>
            <a:r>
              <a:rPr lang="en-US" sz="2800" dirty="0" smtClean="0">
                <a:latin typeface="Cambria"/>
                <a:cs typeface="Cambria"/>
                <a:hlinkClick r:id="rId6"/>
              </a:rPr>
              <a:t>pdf</a:t>
            </a:r>
            <a:endParaRPr lang="en-US" sz="28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806017053"/>
      </p:ext>
    </p:extLst>
  </p:cSld>
  <p:clrMapOvr>
    <a:masterClrMapping/>
  </p:clrMapOvr>
  <mc:AlternateContent xmlns:mc="http://schemas.openxmlformats.org/markup-compatibility/2006">
    <mc:Choice xmlns:p14="http://schemas.microsoft.com/office/powerpoint/2010/main" Requires="p14">
      <p:transition spd="slow" p14:dur="2000" advTm="6118"/>
    </mc:Choice>
    <mc:Fallback>
      <p:transition xmlns:p14="http://schemas.microsoft.com/office/powerpoint/2010/main" spd="slow" advTm="611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Being Mindful of Bias</a:t>
            </a:r>
            <a:endParaRPr lang="en-US" sz="3600" b="1" dirty="0">
              <a:latin typeface="Cambria"/>
              <a:cs typeface="Cambria"/>
            </a:endParaRPr>
          </a:p>
        </p:txBody>
      </p:sp>
      <p:sp>
        <p:nvSpPr>
          <p:cNvPr id="3" name="Content Placeholder 2"/>
          <p:cNvSpPr>
            <a:spLocks noGrp="1"/>
          </p:cNvSpPr>
          <p:nvPr>
            <p:ph idx="1"/>
          </p:nvPr>
        </p:nvSpPr>
        <p:spPr>
          <a:xfrm>
            <a:off x="457200" y="1722437"/>
            <a:ext cx="8229600" cy="4525963"/>
          </a:xfrm>
        </p:spPr>
        <p:txBody>
          <a:bodyPr>
            <a:normAutofit fontScale="92500" lnSpcReduction="10000"/>
          </a:bodyPr>
          <a:lstStyle/>
          <a:p>
            <a:pPr lvl="0"/>
            <a:r>
              <a:rPr lang="en-US" dirty="0" smtClean="0">
                <a:latin typeface="Cambria"/>
                <a:cs typeface="Cambria"/>
              </a:rPr>
              <a:t>Hypotheses or stereotypes </a:t>
            </a:r>
            <a:r>
              <a:rPr lang="en-US" dirty="0">
                <a:latin typeface="Cambria"/>
                <a:cs typeface="Cambria"/>
              </a:rPr>
              <a:t>about a group, often about competence, may be implicit or </a:t>
            </a:r>
            <a:r>
              <a:rPr lang="en-US" dirty="0" smtClean="0">
                <a:latin typeface="Cambria"/>
                <a:cs typeface="Cambria"/>
              </a:rPr>
              <a:t>unconscious.</a:t>
            </a:r>
            <a:endParaRPr lang="en-US" dirty="0">
              <a:latin typeface="Cambria"/>
              <a:cs typeface="Cambria"/>
            </a:endParaRPr>
          </a:p>
          <a:p>
            <a:endParaRPr lang="en-US" b="1" dirty="0" smtClean="0">
              <a:latin typeface="Cambria"/>
              <a:cs typeface="Cambria"/>
            </a:endParaRPr>
          </a:p>
          <a:p>
            <a:r>
              <a:rPr lang="en-US" dirty="0" smtClean="0">
                <a:latin typeface="Cambria"/>
                <a:cs typeface="Cambria"/>
              </a:rPr>
              <a:t>Accumulation </a:t>
            </a:r>
            <a:r>
              <a:rPr lang="en-US" dirty="0">
                <a:latin typeface="Cambria"/>
                <a:cs typeface="Cambria"/>
              </a:rPr>
              <a:t>of disadvantage</a:t>
            </a:r>
          </a:p>
          <a:p>
            <a:pPr lvl="1">
              <a:buFont typeface="Courier New" pitchFamily="49" charset="0"/>
              <a:buChar char="o"/>
            </a:pPr>
            <a:r>
              <a:rPr lang="en-US" dirty="0">
                <a:latin typeface="Cambria"/>
                <a:cs typeface="Cambria"/>
              </a:rPr>
              <a:t>Small bias in same direction has large effect over </a:t>
            </a:r>
            <a:r>
              <a:rPr lang="en-US" dirty="0" smtClean="0">
                <a:latin typeface="Cambria"/>
                <a:cs typeface="Cambria"/>
              </a:rPr>
              <a:t>time.</a:t>
            </a:r>
            <a:endParaRPr lang="en-US" dirty="0">
              <a:latin typeface="Cambria"/>
              <a:cs typeface="Cambria"/>
            </a:endParaRPr>
          </a:p>
          <a:p>
            <a:pPr lvl="1">
              <a:buFont typeface="Courier New" pitchFamily="49" charset="0"/>
              <a:buChar char="o"/>
            </a:pPr>
            <a:r>
              <a:rPr lang="en-US" dirty="0">
                <a:latin typeface="Cambria"/>
                <a:cs typeface="Cambria"/>
              </a:rPr>
              <a:t>Very small differences in treatment can have major consequences in salary, promotion and </a:t>
            </a:r>
            <a:r>
              <a:rPr lang="en-US" dirty="0" smtClean="0">
                <a:latin typeface="Cambria"/>
                <a:cs typeface="Cambria"/>
              </a:rPr>
              <a:t>prestige.    (</a:t>
            </a:r>
            <a:r>
              <a:rPr lang="en-US" i="1" dirty="0" err="1" smtClean="0">
                <a:latin typeface="Cambria"/>
                <a:cs typeface="Cambria"/>
              </a:rPr>
              <a:t>Valian</a:t>
            </a:r>
            <a:r>
              <a:rPr lang="en-US" i="1" dirty="0" smtClean="0">
                <a:latin typeface="Cambria"/>
                <a:cs typeface="Cambria"/>
              </a:rPr>
              <a:t>, 1998</a:t>
            </a:r>
            <a:r>
              <a:rPr lang="en-US" i="1" dirty="0">
                <a:latin typeface="Cambria"/>
                <a:cs typeface="Cambria"/>
              </a:rPr>
              <a:t>)</a:t>
            </a:r>
            <a:endParaRPr lang="en-US" dirty="0">
              <a:latin typeface="Cambria"/>
              <a:cs typeface="Cambria"/>
            </a:endParaRPr>
          </a:p>
          <a:p>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99029429"/>
      </p:ext>
    </p:extLst>
  </p:cSld>
  <p:clrMapOvr>
    <a:masterClrMapping/>
  </p:clrMapOvr>
  <mc:AlternateContent xmlns:mc="http://schemas.openxmlformats.org/markup-compatibility/2006">
    <mc:Choice xmlns:p14="http://schemas.microsoft.com/office/powerpoint/2010/main" Requires="p14">
      <p:transition spd="slow" p14:dur="2000" advTm="19487"/>
    </mc:Choice>
    <mc:Fallback>
      <p:transition xmlns:p14="http://schemas.microsoft.com/office/powerpoint/2010/main" spd="slow" advTm="1948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Sources of </a:t>
            </a:r>
            <a:r>
              <a:rPr lang="en-US" sz="3600" b="1" i="1" dirty="0" smtClean="0">
                <a:latin typeface="Cambria"/>
                <a:cs typeface="Cambria"/>
              </a:rPr>
              <a:t>Implicit Bias</a:t>
            </a:r>
            <a:endParaRPr lang="en-US" sz="3600" b="1" dirty="0">
              <a:latin typeface="Cambria"/>
              <a:cs typeface="Cambria"/>
            </a:endParaRPr>
          </a:p>
        </p:txBody>
      </p:sp>
      <p:sp>
        <p:nvSpPr>
          <p:cNvPr id="3" name="Content Placeholder 2"/>
          <p:cNvSpPr>
            <a:spLocks noGrp="1"/>
          </p:cNvSpPr>
          <p:nvPr>
            <p:ph idx="1"/>
          </p:nvPr>
        </p:nvSpPr>
        <p:spPr>
          <a:xfrm>
            <a:off x="457200" y="1600201"/>
            <a:ext cx="8229600" cy="4343400"/>
          </a:xfrm>
        </p:spPr>
        <p:txBody>
          <a:bodyPr>
            <a:normAutofit/>
          </a:bodyPr>
          <a:lstStyle/>
          <a:p>
            <a:pPr lvl="0"/>
            <a:r>
              <a:rPr lang="en-US" sz="2600" dirty="0" smtClean="0">
                <a:latin typeface="Cambria"/>
                <a:cs typeface="Cambria"/>
              </a:rPr>
              <a:t>Widely </a:t>
            </a:r>
            <a:r>
              <a:rPr lang="en-US" sz="2600" dirty="0">
                <a:latin typeface="Cambria"/>
                <a:cs typeface="Cambria"/>
              </a:rPr>
              <a:t>culturally </a:t>
            </a:r>
            <a:r>
              <a:rPr lang="en-US" sz="2600" dirty="0" smtClean="0">
                <a:latin typeface="Cambria"/>
                <a:cs typeface="Cambria"/>
              </a:rPr>
              <a:t>shared:</a:t>
            </a:r>
            <a:endParaRPr lang="en-US" sz="2600" dirty="0">
              <a:latin typeface="Cambria"/>
              <a:cs typeface="Cambria"/>
            </a:endParaRPr>
          </a:p>
          <a:p>
            <a:pPr lvl="1">
              <a:buFont typeface="Courier New" pitchFamily="49" charset="0"/>
              <a:buChar char="o"/>
            </a:pPr>
            <a:r>
              <a:rPr lang="en-US" sz="2600" dirty="0">
                <a:latin typeface="Cambria"/>
                <a:cs typeface="Cambria"/>
              </a:rPr>
              <a:t>All people, even members of under-represented groups, hold implicit biases about these </a:t>
            </a:r>
            <a:r>
              <a:rPr lang="en-US" sz="2600" dirty="0" smtClean="0">
                <a:latin typeface="Cambria"/>
                <a:cs typeface="Cambria"/>
              </a:rPr>
              <a:t>groups. </a:t>
            </a:r>
            <a:endParaRPr lang="en-US" sz="2600" dirty="0">
              <a:latin typeface="Cambria"/>
              <a:cs typeface="Cambria"/>
            </a:endParaRPr>
          </a:p>
          <a:p>
            <a:pPr lvl="1">
              <a:buFont typeface="Courier New" pitchFamily="49" charset="0"/>
              <a:buChar char="o"/>
            </a:pPr>
            <a:r>
              <a:rPr lang="en-US" sz="2600" dirty="0">
                <a:latin typeface="Cambria"/>
                <a:cs typeface="Cambria"/>
              </a:rPr>
              <a:t>People are often not aware of </a:t>
            </a:r>
            <a:r>
              <a:rPr lang="en-US" sz="2600" dirty="0" smtClean="0">
                <a:latin typeface="Cambria"/>
                <a:cs typeface="Cambria"/>
              </a:rPr>
              <a:t>them.</a:t>
            </a:r>
            <a:endParaRPr lang="en-US" sz="2600" dirty="0">
              <a:latin typeface="Cambria"/>
              <a:cs typeface="Cambria"/>
            </a:endParaRPr>
          </a:p>
          <a:p>
            <a:pPr lvl="0"/>
            <a:r>
              <a:rPr lang="en-US" sz="2600" dirty="0" smtClean="0">
                <a:latin typeface="Cambria"/>
                <a:cs typeface="Cambria"/>
              </a:rPr>
              <a:t>Applied </a:t>
            </a:r>
            <a:r>
              <a:rPr lang="en-US" sz="2600" dirty="0">
                <a:latin typeface="Cambria"/>
                <a:cs typeface="Cambria"/>
              </a:rPr>
              <a:t>more under circumstances of:</a:t>
            </a:r>
          </a:p>
          <a:p>
            <a:pPr lvl="1">
              <a:buFont typeface="Courier New" pitchFamily="49" charset="0"/>
              <a:buChar char="o"/>
            </a:pPr>
            <a:r>
              <a:rPr lang="en-US" sz="2600" dirty="0">
                <a:latin typeface="Cambria"/>
                <a:cs typeface="Cambria"/>
              </a:rPr>
              <a:t>Lack of </a:t>
            </a:r>
            <a:r>
              <a:rPr lang="en-US" sz="2600" dirty="0" smtClean="0">
                <a:latin typeface="Cambria"/>
                <a:cs typeface="Cambria"/>
              </a:rPr>
              <a:t>information.</a:t>
            </a:r>
            <a:endParaRPr lang="en-US" sz="2600" dirty="0">
              <a:latin typeface="Cambria"/>
              <a:cs typeface="Cambria"/>
            </a:endParaRPr>
          </a:p>
          <a:p>
            <a:pPr lvl="1">
              <a:buFont typeface="Courier New" pitchFamily="49" charset="0"/>
              <a:buChar char="o"/>
            </a:pPr>
            <a:r>
              <a:rPr lang="en-US" sz="2600" dirty="0">
                <a:latin typeface="Cambria"/>
                <a:cs typeface="Cambria"/>
              </a:rPr>
              <a:t>Stress from competing </a:t>
            </a:r>
            <a:r>
              <a:rPr lang="en-US" sz="2600" dirty="0" smtClean="0">
                <a:latin typeface="Cambria"/>
                <a:cs typeface="Cambria"/>
              </a:rPr>
              <a:t>tasks.</a:t>
            </a:r>
            <a:endParaRPr lang="en-US" sz="2600" dirty="0">
              <a:latin typeface="Cambria"/>
              <a:cs typeface="Cambria"/>
            </a:endParaRPr>
          </a:p>
          <a:p>
            <a:pPr lvl="1">
              <a:buFont typeface="Courier New" pitchFamily="49" charset="0"/>
              <a:buChar char="o"/>
            </a:pPr>
            <a:r>
              <a:rPr lang="en-US" sz="2600" dirty="0">
                <a:latin typeface="Cambria"/>
                <a:cs typeface="Cambria"/>
              </a:rPr>
              <a:t>Time </a:t>
            </a:r>
            <a:r>
              <a:rPr lang="en-US" sz="2600" dirty="0" smtClean="0">
                <a:latin typeface="Cambria"/>
                <a:cs typeface="Cambria"/>
              </a:rPr>
              <a:t>pressure.</a:t>
            </a:r>
            <a:endParaRPr lang="en-US" sz="2600" dirty="0">
              <a:latin typeface="Cambria"/>
              <a:cs typeface="Cambria"/>
            </a:endParaRPr>
          </a:p>
          <a:p>
            <a:pPr lvl="1">
              <a:buFont typeface="Courier New" pitchFamily="49" charset="0"/>
              <a:buChar char="o"/>
            </a:pPr>
            <a:r>
              <a:rPr lang="en-US" sz="2600" dirty="0">
                <a:latin typeface="Cambria"/>
                <a:cs typeface="Cambria"/>
              </a:rPr>
              <a:t>Lack of critical </a:t>
            </a:r>
            <a:r>
              <a:rPr lang="en-US" sz="2600" dirty="0" smtClean="0">
                <a:latin typeface="Cambria"/>
                <a:cs typeface="Cambria"/>
              </a:rPr>
              <a:t>mass.</a:t>
            </a:r>
            <a:endParaRPr lang="en-US" sz="2600" dirty="0">
              <a:latin typeface="Cambria"/>
              <a:cs typeface="Cambria"/>
            </a:endParaRPr>
          </a:p>
          <a:p>
            <a:endParaRPr lang="en-US" dirty="0"/>
          </a:p>
        </p:txBody>
      </p:sp>
      <p:sp>
        <p:nvSpPr>
          <p:cNvPr id="6" name="TextBox 5"/>
          <p:cNvSpPr txBox="1"/>
          <p:nvPr/>
        </p:nvSpPr>
        <p:spPr>
          <a:xfrm>
            <a:off x="685800" y="6019800"/>
            <a:ext cx="7772400" cy="369332"/>
          </a:xfrm>
          <a:prstGeom prst="rect">
            <a:avLst/>
          </a:prstGeom>
          <a:noFill/>
        </p:spPr>
        <p:txBody>
          <a:bodyPr wrap="square" rtlCol="0">
            <a:spAutoFit/>
          </a:bodyPr>
          <a:lstStyle/>
          <a:p>
            <a:pPr algn="ctr"/>
            <a:r>
              <a:rPr lang="en-US" dirty="0" smtClean="0">
                <a:latin typeface="Cambria"/>
                <a:cs typeface="Cambria"/>
              </a:rPr>
              <a:t>Fiske (2002). </a:t>
            </a:r>
            <a:r>
              <a:rPr lang="en-US" i="1" dirty="0" smtClean="0">
                <a:latin typeface="Cambria"/>
                <a:cs typeface="Cambria"/>
              </a:rPr>
              <a:t>Current Directions in Psychological Science, 11</a:t>
            </a:r>
            <a:r>
              <a:rPr lang="en-US" dirty="0" smtClean="0">
                <a:latin typeface="Cambria"/>
                <a:cs typeface="Cambria"/>
              </a:rPr>
              <a:t>, 123-128</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726323340"/>
      </p:ext>
    </p:extLst>
  </p:cSld>
  <p:clrMapOvr>
    <a:masterClrMapping/>
  </p:clrMapOvr>
  <mc:AlternateContent xmlns:mc="http://schemas.openxmlformats.org/markup-compatibility/2006">
    <mc:Choice xmlns:p14="http://schemas.microsoft.com/office/powerpoint/2010/main" Requires="p14">
      <p:transition spd="slow" p14:dur="2000" advTm="28720"/>
    </mc:Choice>
    <mc:Fallback>
      <p:transition xmlns:p14="http://schemas.microsoft.com/office/powerpoint/2010/main" spd="slow" advTm="2872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a:latin typeface="Cambria"/>
                <a:cs typeface="Cambria"/>
              </a:rPr>
              <a:t>Minimizing Bias in </a:t>
            </a:r>
            <a:r>
              <a:rPr lang="en-US" sz="3600" b="1" dirty="0" smtClean="0">
                <a:latin typeface="Cambria"/>
                <a:cs typeface="Cambria"/>
              </a:rPr>
              <a:t>Your Reviews</a:t>
            </a:r>
            <a:endParaRPr lang="en-US" sz="3600" b="1" dirty="0">
              <a:latin typeface="Cambria"/>
              <a:cs typeface="Cambria"/>
            </a:endParaRPr>
          </a:p>
        </p:txBody>
      </p:sp>
      <p:sp>
        <p:nvSpPr>
          <p:cNvPr id="3" name="Content Placeholder 2"/>
          <p:cNvSpPr>
            <a:spLocks noGrp="1"/>
          </p:cNvSpPr>
          <p:nvPr>
            <p:ph idx="1"/>
          </p:nvPr>
        </p:nvSpPr>
        <p:spPr>
          <a:xfrm>
            <a:off x="457200" y="1600200"/>
            <a:ext cx="8229600" cy="4419600"/>
          </a:xfrm>
        </p:spPr>
        <p:txBody>
          <a:bodyPr/>
          <a:lstStyle/>
          <a:p>
            <a:pPr marL="0" indent="0">
              <a:buNone/>
            </a:pPr>
            <a:r>
              <a:rPr lang="en-US" sz="2800" b="1" dirty="0" smtClean="0">
                <a:latin typeface="Cambria"/>
                <a:cs typeface="Cambria"/>
              </a:rPr>
              <a:t>In </a:t>
            </a:r>
            <a:r>
              <a:rPr lang="en-US" sz="2800" b="1" dirty="0">
                <a:latin typeface="Cambria"/>
                <a:cs typeface="Cambria"/>
              </a:rPr>
              <a:t>your consideration of </a:t>
            </a:r>
            <a:r>
              <a:rPr lang="en-US" sz="2800" b="1" dirty="0" smtClean="0">
                <a:latin typeface="Cambria"/>
                <a:cs typeface="Cambria"/>
              </a:rPr>
              <a:t>ITEST </a:t>
            </a:r>
            <a:r>
              <a:rPr lang="en-US" sz="2800" b="1" dirty="0">
                <a:latin typeface="Cambria"/>
                <a:cs typeface="Cambria"/>
              </a:rPr>
              <a:t>Proposals, try to: </a:t>
            </a:r>
            <a:endParaRPr lang="en-US" sz="2800" dirty="0">
              <a:latin typeface="Cambria"/>
              <a:cs typeface="Cambria"/>
            </a:endParaRPr>
          </a:p>
          <a:p>
            <a:pPr lvl="1"/>
            <a:r>
              <a:rPr lang="en-US" dirty="0" smtClean="0">
                <a:latin typeface="Cambria"/>
                <a:cs typeface="Cambria"/>
              </a:rPr>
              <a:t>Remain aware of </a:t>
            </a:r>
            <a:r>
              <a:rPr lang="en-US" dirty="0">
                <a:latin typeface="Cambria"/>
                <a:cs typeface="Cambria"/>
              </a:rPr>
              <a:t>how implicit biases might affect </a:t>
            </a:r>
            <a:r>
              <a:rPr lang="en-US" dirty="0" smtClean="0">
                <a:latin typeface="Cambria"/>
                <a:cs typeface="Cambria"/>
              </a:rPr>
              <a:t>your review. </a:t>
            </a:r>
            <a:endParaRPr lang="en-US" dirty="0">
              <a:latin typeface="Cambria"/>
              <a:cs typeface="Cambria"/>
            </a:endParaRPr>
          </a:p>
          <a:p>
            <a:pPr lvl="1"/>
            <a:r>
              <a:rPr lang="en-US" dirty="0" smtClean="0">
                <a:latin typeface="Cambria"/>
                <a:cs typeface="Cambria"/>
              </a:rPr>
              <a:t>Decrease </a:t>
            </a:r>
            <a:r>
              <a:rPr lang="en-US" dirty="0">
                <a:latin typeface="Cambria"/>
                <a:cs typeface="Cambria"/>
              </a:rPr>
              <a:t>time pressure and distractions </a:t>
            </a:r>
            <a:r>
              <a:rPr lang="en-US" dirty="0" smtClean="0">
                <a:latin typeface="Cambria"/>
                <a:cs typeface="Cambria"/>
              </a:rPr>
              <a:t>during the review process. </a:t>
            </a:r>
            <a:endParaRPr lang="en-US" dirty="0">
              <a:latin typeface="Cambria"/>
              <a:cs typeface="Cambria"/>
            </a:endParaRPr>
          </a:p>
          <a:p>
            <a:pPr lvl="1"/>
            <a:r>
              <a:rPr lang="en-US" dirty="0" smtClean="0">
                <a:latin typeface="Cambria"/>
                <a:cs typeface="Cambria"/>
              </a:rPr>
              <a:t>Rate </a:t>
            </a:r>
            <a:r>
              <a:rPr lang="en-US" dirty="0">
                <a:latin typeface="Cambria"/>
                <a:cs typeface="Cambria"/>
              </a:rPr>
              <a:t>on explicit criteria rather than global </a:t>
            </a:r>
            <a:r>
              <a:rPr lang="en-US" dirty="0" smtClean="0">
                <a:latin typeface="Cambria"/>
                <a:cs typeface="Cambria"/>
              </a:rPr>
              <a:t>judgments.  (Incorporate into your reviews)</a:t>
            </a:r>
            <a:endParaRPr lang="en-US" dirty="0">
              <a:latin typeface="Cambria"/>
              <a:cs typeface="Cambria"/>
            </a:endParaRPr>
          </a:p>
          <a:p>
            <a:pPr lvl="1"/>
            <a:r>
              <a:rPr lang="en-US" dirty="0" smtClean="0">
                <a:latin typeface="Cambria"/>
                <a:cs typeface="Cambria"/>
              </a:rPr>
              <a:t>Point </a:t>
            </a:r>
            <a:r>
              <a:rPr lang="en-US" dirty="0">
                <a:latin typeface="Cambria"/>
                <a:cs typeface="Cambria"/>
              </a:rPr>
              <a:t>to specific evidence supporting </a:t>
            </a:r>
            <a:r>
              <a:rPr lang="en-US" dirty="0" smtClean="0">
                <a:latin typeface="Cambria"/>
                <a:cs typeface="Cambria"/>
              </a:rPr>
              <a:t>judgments.  (Incorporate into your reviews)</a:t>
            </a:r>
            <a:endParaRPr lang="en-US" dirty="0">
              <a:latin typeface="Cambria"/>
              <a:cs typeface="Cambria"/>
            </a:endParaRPr>
          </a:p>
          <a:p>
            <a:endParaRPr lang="en-US" dirty="0"/>
          </a:p>
        </p:txBody>
      </p:sp>
      <p:sp>
        <p:nvSpPr>
          <p:cNvPr id="4" name="TextBox 3"/>
          <p:cNvSpPr txBox="1"/>
          <p:nvPr/>
        </p:nvSpPr>
        <p:spPr>
          <a:xfrm>
            <a:off x="381000" y="6019800"/>
            <a:ext cx="8382000" cy="369332"/>
          </a:xfrm>
          <a:prstGeom prst="rect">
            <a:avLst/>
          </a:prstGeom>
          <a:noFill/>
        </p:spPr>
        <p:txBody>
          <a:bodyPr wrap="square" rtlCol="0">
            <a:spAutoFit/>
          </a:bodyPr>
          <a:lstStyle/>
          <a:p>
            <a:pPr lvl="1" algn="r">
              <a:buNone/>
            </a:pPr>
            <a:r>
              <a:rPr lang="en-US" kern="1200" dirty="0" smtClean="0">
                <a:latin typeface="Cambria"/>
                <a:cs typeface="Cambria"/>
              </a:rPr>
              <a:t>Bauer &amp; </a:t>
            </a:r>
            <a:r>
              <a:rPr lang="en-US" kern="1200" dirty="0" err="1" smtClean="0">
                <a:latin typeface="Cambria"/>
                <a:cs typeface="Cambria"/>
              </a:rPr>
              <a:t>Baltes</a:t>
            </a:r>
            <a:r>
              <a:rPr lang="en-US" kern="1200" dirty="0" smtClean="0">
                <a:latin typeface="Cambria"/>
                <a:cs typeface="Cambria"/>
              </a:rPr>
              <a:t>, 2002, </a:t>
            </a:r>
            <a:r>
              <a:rPr lang="en-US" i="1" kern="1200" dirty="0" smtClean="0">
                <a:latin typeface="Cambria"/>
                <a:cs typeface="Cambria"/>
              </a:rPr>
              <a:t>Sex Roles, 47</a:t>
            </a:r>
            <a:r>
              <a:rPr lang="en-US" kern="1200" dirty="0" smtClean="0">
                <a:latin typeface="Cambria"/>
                <a:cs typeface="Cambria"/>
              </a:rPr>
              <a:t> (9/10), 465-476</a:t>
            </a:r>
            <a:endParaRPr lang="en-US" kern="1200" dirty="0">
              <a:latin typeface="Cambria"/>
              <a:cs typeface="Cambria"/>
            </a:endParaRP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70041347"/>
      </p:ext>
    </p:extLst>
  </p:cSld>
  <p:clrMapOvr>
    <a:masterClrMapping/>
  </p:clrMapOvr>
  <mc:AlternateContent xmlns:mc="http://schemas.openxmlformats.org/markup-compatibility/2006">
    <mc:Choice xmlns:p14="http://schemas.microsoft.com/office/powerpoint/2010/main" Requires="p14">
      <p:transition spd="slow" p14:dur="2000" advTm="35101"/>
    </mc:Choice>
    <mc:Fallback>
      <p:transition xmlns:p14="http://schemas.microsoft.com/office/powerpoint/2010/main" spd="slow" advTm="3510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676400"/>
            <a:ext cx="9144000" cy="1446550"/>
          </a:xfrm>
          <a:prstGeom prst="rect">
            <a:avLst/>
          </a:prstGeom>
        </p:spPr>
        <p:txBody>
          <a:bodyPr wrap="square">
            <a:spAutoFit/>
          </a:bodyPr>
          <a:lstStyle/>
          <a:p>
            <a:pPr algn="ctr"/>
            <a:r>
              <a:rPr lang="en-US" sz="4400" i="1" dirty="0">
                <a:solidFill>
                  <a:srgbClr val="0099FF"/>
                </a:solidFill>
                <a:latin typeface="Cambria"/>
                <a:cs typeface="Cambria"/>
              </a:rPr>
              <a:t>Conflicts of Interest and </a:t>
            </a:r>
            <a:br>
              <a:rPr lang="en-US" sz="4400" i="1" dirty="0">
                <a:solidFill>
                  <a:srgbClr val="0099FF"/>
                </a:solidFill>
                <a:latin typeface="Cambria"/>
                <a:cs typeface="Cambria"/>
              </a:rPr>
            </a:br>
            <a:r>
              <a:rPr lang="en-US" sz="4400" i="1" dirty="0">
                <a:solidFill>
                  <a:srgbClr val="0099FF"/>
                </a:solidFill>
                <a:latin typeface="Cambria"/>
                <a:cs typeface="Cambria"/>
              </a:rPr>
              <a:t>Confidentiality</a:t>
            </a:r>
            <a:endParaRPr lang="en-US" sz="4400" dirty="0">
              <a:latin typeface="Cambria"/>
              <a:cs typeface="Cambria"/>
            </a:endParaRPr>
          </a:p>
        </p:txBody>
      </p:sp>
      <p:sp>
        <p:nvSpPr>
          <p:cNvPr id="7" name="TextBox 6"/>
          <p:cNvSpPr txBox="1"/>
          <p:nvPr/>
        </p:nvSpPr>
        <p:spPr>
          <a:xfrm>
            <a:off x="0" y="4724400"/>
            <a:ext cx="9135661" cy="492443"/>
          </a:xfrm>
          <a:prstGeom prst="rect">
            <a:avLst/>
          </a:prstGeom>
          <a:noFill/>
        </p:spPr>
        <p:txBody>
          <a:bodyPr wrap="square" rtlCol="0">
            <a:spAutoFit/>
          </a:bodyPr>
          <a:lstStyle/>
          <a:p>
            <a:pPr algn="ctr"/>
            <a:r>
              <a:rPr lang="en-US" sz="2600" i="1" u="sng" dirty="0" smtClean="0">
                <a:solidFill>
                  <a:srgbClr val="800000"/>
                </a:solidFill>
                <a:latin typeface="Cambria"/>
                <a:cs typeface="Cambria"/>
              </a:rPr>
              <a:t>There is nothing wrong with having conflicts of interests</a:t>
            </a:r>
            <a:r>
              <a:rPr lang="en-US" sz="2600" i="1" u="sng" dirty="0" smtClean="0">
                <a:solidFill>
                  <a:srgbClr val="800000"/>
                </a:solidFill>
                <a:latin typeface="+mj-lt"/>
              </a:rPr>
              <a:t>.</a:t>
            </a:r>
            <a:endParaRPr lang="en-US" sz="2600" i="1" u="sng" dirty="0">
              <a:latin typeface="+mj-lt"/>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272561712"/>
      </p:ext>
    </p:extLst>
  </p:cSld>
  <p:clrMapOvr>
    <a:masterClrMapping/>
  </p:clrMapOvr>
  <mc:AlternateContent xmlns:mc="http://schemas.openxmlformats.org/markup-compatibility/2006">
    <mc:Choice xmlns:p14="http://schemas.microsoft.com/office/powerpoint/2010/main" Requires="p14">
      <p:transition spd="slow" p14:dur="2000" advTm="13232"/>
    </mc:Choice>
    <mc:Fallback>
      <p:transition xmlns:p14="http://schemas.microsoft.com/office/powerpoint/2010/main" spd="slow" advTm="1323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5962"/>
            <a:ext cx="8229600" cy="655638"/>
          </a:xfrm>
        </p:spPr>
        <p:txBody>
          <a:bodyPr/>
          <a:lstStyle/>
          <a:p>
            <a:r>
              <a:rPr lang="en-US" sz="3600" b="1" dirty="0" smtClean="0">
                <a:latin typeface="Cambria"/>
                <a:cs typeface="Cambria"/>
              </a:rPr>
              <a:t>Conflicts of Interests</a:t>
            </a:r>
            <a:endParaRPr lang="en-US" sz="3600" b="1" dirty="0">
              <a:latin typeface="Cambria"/>
              <a:cs typeface="Cambria"/>
            </a:endParaRPr>
          </a:p>
        </p:txBody>
      </p:sp>
      <p:sp>
        <p:nvSpPr>
          <p:cNvPr id="3" name="Content Placeholder 2"/>
          <p:cNvSpPr>
            <a:spLocks noGrp="1"/>
          </p:cNvSpPr>
          <p:nvPr>
            <p:ph idx="1"/>
          </p:nvPr>
        </p:nvSpPr>
        <p:spPr>
          <a:xfrm>
            <a:off x="457200" y="1447800"/>
            <a:ext cx="8229600" cy="5105400"/>
          </a:xfrm>
        </p:spPr>
        <p:txBody>
          <a:bodyPr>
            <a:normAutofit fontScale="85000" lnSpcReduction="20000"/>
          </a:bodyPr>
          <a:lstStyle/>
          <a:p>
            <a:pPr>
              <a:buFont typeface="Wingdings" charset="2"/>
              <a:buChar char="Ø"/>
            </a:pPr>
            <a:r>
              <a:rPr lang="en-US" sz="2800" dirty="0" smtClean="0">
                <a:latin typeface="Cambria"/>
                <a:cs typeface="Cambria"/>
              </a:rPr>
              <a:t>There are three types of conflicts of interests: </a:t>
            </a:r>
            <a:r>
              <a:rPr lang="en-US" sz="2800" b="1" dirty="0" smtClean="0">
                <a:latin typeface="Cambria"/>
                <a:cs typeface="Cambria"/>
              </a:rPr>
              <a:t>Institutional,  Individual &amp; Appearance</a:t>
            </a:r>
          </a:p>
          <a:p>
            <a:pPr marL="0" indent="0">
              <a:buNone/>
            </a:pPr>
            <a:endParaRPr lang="en-US" sz="2800" b="1" dirty="0" smtClean="0">
              <a:latin typeface="Cambria"/>
              <a:cs typeface="Cambria"/>
            </a:endParaRPr>
          </a:p>
          <a:p>
            <a:pPr>
              <a:lnSpc>
                <a:spcPct val="90000"/>
              </a:lnSpc>
              <a:buFont typeface="Wingdings" charset="2"/>
              <a:buChar char="Ø"/>
            </a:pPr>
            <a:r>
              <a:rPr lang="en-US" sz="2400" i="1" dirty="0" smtClean="0">
                <a:latin typeface="Cambria"/>
                <a:cs typeface="Cambria"/>
              </a:rPr>
              <a:t>By law, you may not work on an NSF matter that you know will affect your own financial interests, the interests of your spouse, minor children, or any organization for which you serve as an officer, director, employee, trustee, or are seeking employment.</a:t>
            </a:r>
          </a:p>
          <a:p>
            <a:pPr>
              <a:buNone/>
            </a:pPr>
            <a:endParaRPr lang="en-US" sz="2400" b="1" i="1" dirty="0" smtClean="0">
              <a:latin typeface="Cambria"/>
              <a:cs typeface="Cambria"/>
            </a:endParaRPr>
          </a:p>
          <a:p>
            <a:pPr>
              <a:buNone/>
            </a:pPr>
            <a:r>
              <a:rPr lang="en-US" sz="2800" b="1" dirty="0" smtClean="0">
                <a:latin typeface="Cambria"/>
                <a:cs typeface="Cambria"/>
              </a:rPr>
              <a:t>COI policies exist to: </a:t>
            </a:r>
          </a:p>
          <a:p>
            <a:pPr lvl="0">
              <a:lnSpc>
                <a:spcPct val="110000"/>
              </a:lnSpc>
              <a:buFont typeface="Wingdings" pitchFamily="2" charset="2"/>
              <a:buChar char="Ø"/>
            </a:pPr>
            <a:r>
              <a:rPr lang="en-US" sz="2400" dirty="0" smtClean="0">
                <a:latin typeface="Cambria"/>
                <a:cs typeface="Cambria"/>
              </a:rPr>
              <a:t> Remove or limit the influence (or appearance of influence) of ties to an applicant institution or investigator that could affect reviewer advice.</a:t>
            </a:r>
          </a:p>
          <a:p>
            <a:pPr lvl="0">
              <a:lnSpc>
                <a:spcPct val="110000"/>
              </a:lnSpc>
              <a:buFont typeface="Wingdings" pitchFamily="2" charset="2"/>
              <a:buChar char="Ø"/>
            </a:pPr>
            <a:r>
              <a:rPr lang="en-US" sz="2400" dirty="0" smtClean="0">
                <a:latin typeface="Cambria"/>
                <a:cs typeface="Cambria"/>
              </a:rPr>
              <a:t>Preserve the trust of the scientific community, Congress, and the general public in the integrity, effectiveness, and evenhandedness of NSF’s peer review process.</a:t>
            </a:r>
          </a:p>
          <a:p>
            <a:pPr lvl="0">
              <a:lnSpc>
                <a:spcPct val="110000"/>
              </a:lnSpc>
              <a:buFont typeface="Wingdings" pitchFamily="2" charset="2"/>
              <a:buChar char="Ø"/>
            </a:pPr>
            <a:endParaRPr lang="en-US" sz="2400" dirty="0" smtClean="0">
              <a:latin typeface="Cambria"/>
              <a:cs typeface="Cambria"/>
            </a:endParaRPr>
          </a:p>
          <a:p>
            <a:pPr algn="ctr">
              <a:lnSpc>
                <a:spcPct val="110000"/>
              </a:lnSpc>
              <a:buNone/>
            </a:pPr>
            <a:r>
              <a:rPr lang="en-US" sz="2400" b="1" dirty="0" smtClean="0">
                <a:latin typeface="Cambria"/>
                <a:cs typeface="Cambria"/>
              </a:rPr>
              <a:t>Avoidance of conflicts of interest (including appearance of COI) is essential to the integrity of the review process.</a:t>
            </a:r>
          </a:p>
          <a:p>
            <a:pPr>
              <a:buNone/>
            </a:pPr>
            <a:endParaRPr lang="en-US" sz="2400" i="1" dirty="0" smtClean="0"/>
          </a:p>
          <a:p>
            <a:pPr lvl="1">
              <a:buNone/>
            </a:pPr>
            <a:endParaRPr lang="en-US" dirty="0"/>
          </a:p>
          <a:p>
            <a:pPr>
              <a:buNone/>
            </a:pPr>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281929776"/>
      </p:ext>
    </p:extLst>
  </p:cSld>
  <p:clrMapOvr>
    <a:masterClrMapping/>
  </p:clrMapOvr>
  <mc:AlternateContent xmlns:mc="http://schemas.openxmlformats.org/markup-compatibility/2006">
    <mc:Choice xmlns:p14="http://schemas.microsoft.com/office/powerpoint/2010/main" Requires="p14">
      <p:transition spd="slow" p14:dur="2000" advTm="31107"/>
    </mc:Choice>
    <mc:Fallback>
      <p:transition xmlns:p14="http://schemas.microsoft.com/office/powerpoint/2010/main" spd="slow" advTm="3110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5962"/>
            <a:ext cx="9144000" cy="655638"/>
          </a:xfrm>
        </p:spPr>
        <p:txBody>
          <a:bodyPr/>
          <a:lstStyle/>
          <a:p>
            <a:r>
              <a:rPr lang="en-US" sz="3200" b="1" dirty="0" smtClean="0">
                <a:latin typeface="Cambria"/>
                <a:cs typeface="Cambria"/>
              </a:rPr>
              <a:t>Common Examples of COI With An Institution</a:t>
            </a:r>
            <a:endParaRPr lang="en-US" sz="3200" b="1" dirty="0">
              <a:latin typeface="Cambria"/>
              <a:cs typeface="Cambria"/>
            </a:endParaRPr>
          </a:p>
        </p:txBody>
      </p:sp>
      <p:sp>
        <p:nvSpPr>
          <p:cNvPr id="3" name="Content Placeholder 2"/>
          <p:cNvSpPr>
            <a:spLocks noGrp="1"/>
          </p:cNvSpPr>
          <p:nvPr>
            <p:ph idx="1"/>
          </p:nvPr>
        </p:nvSpPr>
        <p:spPr>
          <a:xfrm>
            <a:off x="304800" y="1295400"/>
            <a:ext cx="8610600" cy="5257800"/>
          </a:xfrm>
        </p:spPr>
        <p:txBody>
          <a:bodyPr>
            <a:noAutofit/>
          </a:bodyPr>
          <a:lstStyle/>
          <a:p>
            <a:pPr lvl="0">
              <a:buNone/>
            </a:pPr>
            <a:r>
              <a:rPr lang="en-US" sz="1800" b="1" dirty="0" smtClean="0">
                <a:latin typeface="Cambria"/>
                <a:cs typeface="Cambria"/>
              </a:rPr>
              <a:t>Conflicts of interest, but are not limited to, the following: </a:t>
            </a:r>
          </a:p>
          <a:p>
            <a:pPr lvl="0">
              <a:buNone/>
            </a:pPr>
            <a:endParaRPr lang="en-US" sz="800" b="1" dirty="0">
              <a:latin typeface="Cambria"/>
              <a:cs typeface="Cambria"/>
            </a:endParaRPr>
          </a:p>
          <a:p>
            <a:pPr lvl="0">
              <a:buNone/>
            </a:pPr>
            <a:r>
              <a:rPr lang="en-US" sz="1800" b="1" cap="small" dirty="0" smtClean="0">
                <a:solidFill>
                  <a:srgbClr val="FF0000"/>
                </a:solidFill>
                <a:latin typeface="Cambria"/>
                <a:cs typeface="Cambria"/>
              </a:rPr>
              <a:t>Your Affiliations with an Applicant Institution. </a:t>
            </a:r>
          </a:p>
          <a:p>
            <a:pPr marL="0" indent="0">
              <a:buNone/>
            </a:pPr>
            <a:endParaRPr lang="en-US" sz="800" dirty="0" smtClean="0">
              <a:latin typeface="Cambria"/>
              <a:cs typeface="Cambria"/>
            </a:endParaRPr>
          </a:p>
          <a:p>
            <a:pPr marL="0" indent="0">
              <a:buNone/>
            </a:pPr>
            <a:r>
              <a:rPr lang="en-US" sz="1800" dirty="0" smtClean="0">
                <a:latin typeface="Cambria"/>
                <a:cs typeface="Cambria"/>
              </a:rPr>
              <a:t>You </a:t>
            </a:r>
            <a:r>
              <a:rPr lang="en-US" sz="1800" dirty="0">
                <a:latin typeface="Cambria"/>
                <a:cs typeface="Cambria"/>
              </a:rPr>
              <a:t>may have a conflict if you have/hold/are:</a:t>
            </a:r>
          </a:p>
          <a:p>
            <a:pPr marL="0" indent="0">
              <a:buNone/>
            </a:pPr>
            <a:r>
              <a:rPr lang="en-US" sz="800" dirty="0">
                <a:latin typeface="Cambria"/>
                <a:cs typeface="Cambria"/>
              </a:rPr>
              <a:t> </a:t>
            </a:r>
          </a:p>
          <a:p>
            <a:pPr lvl="0"/>
            <a:r>
              <a:rPr lang="en-US" sz="1400" i="1" dirty="0">
                <a:latin typeface="Cambria"/>
                <a:cs typeface="Cambria"/>
              </a:rPr>
              <a:t>Current employment at the institution as a professor, adjunct professor, visiting professor, or similar position.</a:t>
            </a:r>
            <a:endParaRPr lang="en-US" sz="1400" dirty="0">
              <a:latin typeface="Cambria"/>
              <a:cs typeface="Cambria"/>
            </a:endParaRPr>
          </a:p>
          <a:p>
            <a:pPr lvl="0"/>
            <a:r>
              <a:rPr lang="en-US" sz="1400" i="1" dirty="0">
                <a:latin typeface="Cambria"/>
                <a:cs typeface="Cambria"/>
              </a:rPr>
              <a:t>Other current employment with the institution (such as consulting or an advisory arrangement).</a:t>
            </a:r>
            <a:endParaRPr lang="en-US" sz="1400" dirty="0">
              <a:latin typeface="Cambria"/>
              <a:cs typeface="Cambria"/>
            </a:endParaRPr>
          </a:p>
          <a:p>
            <a:pPr lvl="0"/>
            <a:r>
              <a:rPr lang="en-US" sz="1400" i="1" dirty="0">
                <a:latin typeface="Cambria"/>
                <a:cs typeface="Cambria"/>
              </a:rPr>
              <a:t>Previous employment with the institution within the last 12 months.</a:t>
            </a:r>
            <a:endParaRPr lang="en-US" sz="1400" dirty="0">
              <a:latin typeface="Cambria"/>
              <a:cs typeface="Cambria"/>
            </a:endParaRPr>
          </a:p>
          <a:p>
            <a:pPr lvl="0"/>
            <a:r>
              <a:rPr lang="en-US" sz="1400" i="1" dirty="0">
                <a:latin typeface="Cambria"/>
                <a:cs typeface="Cambria"/>
              </a:rPr>
              <a:t>Being considered for employment at the institution.</a:t>
            </a:r>
            <a:endParaRPr lang="en-US" sz="1400" dirty="0">
              <a:latin typeface="Cambria"/>
              <a:cs typeface="Cambria"/>
            </a:endParaRPr>
          </a:p>
          <a:p>
            <a:pPr lvl="0"/>
            <a:r>
              <a:rPr lang="en-US" sz="1400" i="1" dirty="0">
                <a:latin typeface="Cambria"/>
                <a:cs typeface="Cambria"/>
              </a:rPr>
              <a:t>Formal or informal reemployment arrangement with the institution.</a:t>
            </a:r>
            <a:endParaRPr lang="en-US" sz="1400" dirty="0">
              <a:latin typeface="Cambria"/>
              <a:cs typeface="Cambria"/>
            </a:endParaRPr>
          </a:p>
          <a:p>
            <a:pPr lvl="0"/>
            <a:r>
              <a:rPr lang="en-US" sz="1400" i="1" dirty="0">
                <a:latin typeface="Cambria"/>
                <a:cs typeface="Cambria"/>
              </a:rPr>
              <a:t>Ownership of securities of firms involved in the proposal or application.</a:t>
            </a:r>
            <a:endParaRPr lang="en-US" sz="1400" dirty="0">
              <a:latin typeface="Cambria"/>
              <a:cs typeface="Cambria"/>
            </a:endParaRPr>
          </a:p>
          <a:p>
            <a:pPr lvl="0"/>
            <a:r>
              <a:rPr lang="en-US" sz="1400" i="1" dirty="0">
                <a:latin typeface="Cambria"/>
                <a:cs typeface="Cambria"/>
              </a:rPr>
              <a:t>Current membership on a visiting committee or similar body at the institution. (This is a conflict only for proposals or applications that originate from the department, school, or facility that the visiting committee or similar body advises.)</a:t>
            </a:r>
            <a:endParaRPr lang="en-US" sz="1400" dirty="0">
              <a:latin typeface="Cambria"/>
              <a:cs typeface="Cambria"/>
            </a:endParaRPr>
          </a:p>
          <a:p>
            <a:pPr lvl="0"/>
            <a:r>
              <a:rPr lang="en-US" sz="1400" i="1" dirty="0">
                <a:latin typeface="Cambria"/>
                <a:cs typeface="Cambria"/>
              </a:rPr>
              <a:t>Any office, governing board membership, or relevant committee chairpersonship in the institution. (Ordinary membership in a professional society or association is not considered an office.)</a:t>
            </a:r>
            <a:endParaRPr lang="en-US" sz="1400" dirty="0">
              <a:latin typeface="Cambria"/>
              <a:cs typeface="Cambria"/>
            </a:endParaRPr>
          </a:p>
          <a:p>
            <a:pPr lvl="0"/>
            <a:r>
              <a:rPr lang="en-US" sz="1400" i="1" dirty="0">
                <a:latin typeface="Cambria"/>
                <a:cs typeface="Cambria"/>
              </a:rPr>
              <a:t>Current enrollment as a student. (Only a conflict for proposals or applications that originate from the department or school in which one is a student.)</a:t>
            </a:r>
            <a:endParaRPr lang="en-US" sz="1400" dirty="0">
              <a:latin typeface="Cambria"/>
              <a:cs typeface="Cambria"/>
            </a:endParaRPr>
          </a:p>
          <a:p>
            <a:pPr lvl="0"/>
            <a:r>
              <a:rPr lang="en-US" sz="1400" dirty="0">
                <a:latin typeface="Cambria"/>
                <a:cs typeface="Cambria"/>
              </a:rPr>
              <a:t>Received and retained an honorarium or award from the institution within the last 12 </a:t>
            </a:r>
            <a:r>
              <a:rPr lang="en-US" sz="1400" dirty="0" smtClean="0">
                <a:latin typeface="Cambria"/>
                <a:cs typeface="Cambria"/>
              </a:rPr>
              <a:t>months</a:t>
            </a:r>
            <a:endParaRPr lang="en-US" sz="14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642585098"/>
      </p:ext>
    </p:extLst>
  </p:cSld>
  <p:clrMapOvr>
    <a:masterClrMapping/>
  </p:clrMapOvr>
  <mc:AlternateContent xmlns:mc="http://schemas.openxmlformats.org/markup-compatibility/2006">
    <mc:Choice xmlns:p14="http://schemas.microsoft.com/office/powerpoint/2010/main" Requires="p14">
      <p:transition spd="slow" p14:dur="2000" advTm="33812"/>
    </mc:Choice>
    <mc:Fallback>
      <p:transition xmlns:p14="http://schemas.microsoft.com/office/powerpoint/2010/main" spd="slow" advTm="3381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5962"/>
            <a:ext cx="9144000" cy="808038"/>
          </a:xfrm>
        </p:spPr>
        <p:txBody>
          <a:bodyPr/>
          <a:lstStyle/>
          <a:p>
            <a:r>
              <a:rPr lang="en-US" sz="3200" b="1" dirty="0" smtClean="0">
                <a:latin typeface="Cambria"/>
                <a:cs typeface="Cambria"/>
              </a:rPr>
              <a:t>Common Examples of COIs With Individuals</a:t>
            </a:r>
            <a:endParaRPr lang="en-US" sz="3200" b="1" dirty="0">
              <a:latin typeface="Cambria"/>
              <a:cs typeface="Cambria"/>
            </a:endParaRPr>
          </a:p>
        </p:txBody>
      </p:sp>
      <p:sp>
        <p:nvSpPr>
          <p:cNvPr id="3" name="Content Placeholder 2"/>
          <p:cNvSpPr>
            <a:spLocks noGrp="1"/>
          </p:cNvSpPr>
          <p:nvPr>
            <p:ph idx="1"/>
          </p:nvPr>
        </p:nvSpPr>
        <p:spPr>
          <a:xfrm>
            <a:off x="457200" y="1524000"/>
            <a:ext cx="8229600" cy="4953000"/>
          </a:xfrm>
        </p:spPr>
        <p:txBody>
          <a:bodyPr>
            <a:normAutofit fontScale="55000" lnSpcReduction="20000"/>
          </a:bodyPr>
          <a:lstStyle/>
          <a:p>
            <a:pPr lvl="0">
              <a:buNone/>
            </a:pPr>
            <a:r>
              <a:rPr lang="en-US" b="1" dirty="0" smtClean="0">
                <a:latin typeface="Cambria"/>
                <a:cs typeface="Cambria"/>
              </a:rPr>
              <a:t>Conflicts of interest include, but are not limited to, the following: </a:t>
            </a:r>
          </a:p>
          <a:p>
            <a:pPr lvl="0">
              <a:buNone/>
            </a:pPr>
            <a:endParaRPr lang="en-US" sz="1300" b="1" dirty="0">
              <a:latin typeface="Cambria"/>
              <a:cs typeface="Cambria"/>
            </a:endParaRPr>
          </a:p>
          <a:p>
            <a:pPr lvl="0">
              <a:buNone/>
            </a:pPr>
            <a:r>
              <a:rPr lang="en-US" sz="3800" b="1" cap="small" dirty="0">
                <a:solidFill>
                  <a:srgbClr val="FF0000"/>
                </a:solidFill>
                <a:latin typeface="Cambria"/>
                <a:cs typeface="Cambria"/>
              </a:rPr>
              <a:t>YOUR OTHER AFFILIATIONS OR RELATIONSHIPS</a:t>
            </a:r>
          </a:p>
          <a:p>
            <a:pPr marL="0" indent="0">
              <a:buNone/>
            </a:pPr>
            <a:endParaRPr lang="en-US" sz="1300" b="1" cap="small" dirty="0" smtClean="0">
              <a:solidFill>
                <a:srgbClr val="FF0000"/>
              </a:solidFill>
              <a:latin typeface="Cambria"/>
              <a:cs typeface="Cambria"/>
            </a:endParaRPr>
          </a:p>
          <a:p>
            <a:pPr marL="0" indent="0">
              <a:buNone/>
            </a:pPr>
            <a:r>
              <a:rPr lang="en-US" sz="3800" dirty="0" smtClean="0">
                <a:latin typeface="Cambria"/>
                <a:cs typeface="Cambria"/>
              </a:rPr>
              <a:t>You </a:t>
            </a:r>
            <a:r>
              <a:rPr lang="en-US" sz="3800" dirty="0">
                <a:latin typeface="Cambria"/>
                <a:cs typeface="Cambria"/>
              </a:rPr>
              <a:t>may have a conflict if you have/hold/are:</a:t>
            </a:r>
          </a:p>
          <a:p>
            <a:pPr marL="0" indent="0">
              <a:buNone/>
            </a:pPr>
            <a:r>
              <a:rPr lang="en-US" sz="4400" dirty="0">
                <a:latin typeface="Cambria"/>
                <a:cs typeface="Cambria"/>
              </a:rPr>
              <a:t> </a:t>
            </a:r>
          </a:p>
          <a:p>
            <a:pPr lvl="0"/>
            <a:r>
              <a:rPr lang="en-US" sz="4400" dirty="0">
                <a:latin typeface="Cambria"/>
                <a:cs typeface="Cambria"/>
              </a:rPr>
              <a:t>Interests of the following persons are to be treated as if they were yours:  Any affiliation or relationship of your spouse, of your minor child, of a relative living in your immediate household or of anyone who is legally your partner that you are aware of</a:t>
            </a:r>
            <a:r>
              <a:rPr lang="en-US" sz="4400" dirty="0" smtClean="0">
                <a:latin typeface="Cambria"/>
                <a:cs typeface="Cambria"/>
              </a:rPr>
              <a:t>, </a:t>
            </a:r>
            <a:r>
              <a:rPr lang="en-US" sz="4400" i="1" dirty="0" smtClean="0">
                <a:latin typeface="Cambria"/>
                <a:cs typeface="Cambria"/>
              </a:rPr>
              <a:t>that would be covered by any italicized items  on previous slides.</a:t>
            </a:r>
            <a:endParaRPr lang="en-US" sz="4400" dirty="0">
              <a:latin typeface="Cambria"/>
              <a:cs typeface="Cambria"/>
            </a:endParaRPr>
          </a:p>
          <a:p>
            <a:pPr lvl="0"/>
            <a:r>
              <a:rPr lang="en-US" sz="4400" dirty="0">
                <a:latin typeface="Cambria"/>
                <a:cs typeface="Cambria"/>
              </a:rPr>
              <a:t>Other relationship, such as close personal friendship, that you think might tend to affect your judgment or be seen as doing so by a reasonable person familiar with the relationship</a:t>
            </a:r>
            <a:r>
              <a:rPr lang="en-US" sz="4400" dirty="0" smtClean="0">
                <a:latin typeface="Cambria"/>
                <a:cs typeface="Cambria"/>
              </a:rPr>
              <a:t>.</a:t>
            </a:r>
            <a:endParaRPr lang="en-US" sz="44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583375798"/>
      </p:ext>
    </p:extLst>
  </p:cSld>
  <p:clrMapOvr>
    <a:masterClrMapping/>
  </p:clrMapOvr>
  <mc:AlternateContent xmlns:mc="http://schemas.openxmlformats.org/markup-compatibility/2006">
    <mc:Choice xmlns:p14="http://schemas.microsoft.com/office/powerpoint/2010/main" Requires="p14">
      <p:transition spd="slow" p14:dur="2000" advTm="8090"/>
    </mc:Choice>
    <mc:Fallback>
      <p:transition xmlns:p14="http://schemas.microsoft.com/office/powerpoint/2010/main" spd="slow" advTm="809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Specific Examples</a:t>
            </a:r>
            <a:endParaRPr lang="en-US" sz="3600" b="1" dirty="0">
              <a:latin typeface="Cambria"/>
              <a:cs typeface="Cambria"/>
            </a:endParaRPr>
          </a:p>
        </p:txBody>
      </p:sp>
      <p:sp>
        <p:nvSpPr>
          <p:cNvPr id="3" name="Content Placeholder 2"/>
          <p:cNvSpPr>
            <a:spLocks noGrp="1"/>
          </p:cNvSpPr>
          <p:nvPr>
            <p:ph idx="1"/>
          </p:nvPr>
        </p:nvSpPr>
        <p:spPr>
          <a:xfrm>
            <a:off x="457200" y="1600200"/>
            <a:ext cx="8458200" cy="4800600"/>
          </a:xfrm>
        </p:spPr>
        <p:txBody>
          <a:bodyPr/>
          <a:lstStyle/>
          <a:p>
            <a:pPr marL="0" indent="0">
              <a:buNone/>
            </a:pPr>
            <a:r>
              <a:rPr lang="en-US" b="1" dirty="0">
                <a:latin typeface="Cambria"/>
                <a:cs typeface="Cambria"/>
              </a:rPr>
              <a:t>You have a Conflict of </a:t>
            </a:r>
            <a:r>
              <a:rPr lang="en-US" b="1" dirty="0" smtClean="0">
                <a:latin typeface="Cambria"/>
                <a:cs typeface="Cambria"/>
              </a:rPr>
              <a:t>Interests </a:t>
            </a:r>
            <a:r>
              <a:rPr lang="en-US" b="1" dirty="0">
                <a:latin typeface="Cambria"/>
                <a:cs typeface="Cambria"/>
              </a:rPr>
              <a:t>with </a:t>
            </a:r>
            <a:endParaRPr lang="en-US" dirty="0">
              <a:latin typeface="Cambria"/>
              <a:cs typeface="Cambria"/>
            </a:endParaRPr>
          </a:p>
          <a:p>
            <a:r>
              <a:rPr lang="en-US" dirty="0" smtClean="0">
                <a:latin typeface="Cambria"/>
                <a:cs typeface="Cambria"/>
              </a:rPr>
              <a:t>Your </a:t>
            </a:r>
            <a:r>
              <a:rPr lang="en-US" dirty="0">
                <a:latin typeface="Cambria"/>
                <a:cs typeface="Cambria"/>
              </a:rPr>
              <a:t>thesis advisor: lifetime COI </a:t>
            </a:r>
          </a:p>
          <a:p>
            <a:r>
              <a:rPr lang="en-US" dirty="0" smtClean="0">
                <a:latin typeface="Cambria"/>
                <a:cs typeface="Cambria"/>
              </a:rPr>
              <a:t>Your </a:t>
            </a:r>
            <a:r>
              <a:rPr lang="en-US" dirty="0">
                <a:latin typeface="Cambria"/>
                <a:cs typeface="Cambria"/>
              </a:rPr>
              <a:t>thesis student: lifetime COI </a:t>
            </a:r>
          </a:p>
          <a:p>
            <a:r>
              <a:rPr lang="en-US" dirty="0" smtClean="0">
                <a:latin typeface="Cambria"/>
                <a:cs typeface="Cambria"/>
              </a:rPr>
              <a:t>A </a:t>
            </a:r>
            <a:r>
              <a:rPr lang="en-US" dirty="0">
                <a:latin typeface="Cambria"/>
                <a:cs typeface="Cambria"/>
              </a:rPr>
              <a:t>co-author: within the last 48 months </a:t>
            </a:r>
          </a:p>
          <a:p>
            <a:r>
              <a:rPr lang="en-US" dirty="0" smtClean="0">
                <a:latin typeface="Cambria"/>
                <a:cs typeface="Cambria"/>
              </a:rPr>
              <a:t>A </a:t>
            </a:r>
            <a:r>
              <a:rPr lang="en-US" dirty="0">
                <a:latin typeface="Cambria"/>
                <a:cs typeface="Cambria"/>
              </a:rPr>
              <a:t>co-editor: within the last 24 months </a:t>
            </a:r>
          </a:p>
          <a:p>
            <a:r>
              <a:rPr lang="en-US" dirty="0" smtClean="0">
                <a:latin typeface="Cambria"/>
                <a:cs typeface="Cambria"/>
              </a:rPr>
              <a:t>Close </a:t>
            </a:r>
            <a:r>
              <a:rPr lang="en-US" dirty="0">
                <a:latin typeface="Cambria"/>
                <a:cs typeface="Cambria"/>
              </a:rPr>
              <a:t>personal friend </a:t>
            </a:r>
          </a:p>
          <a:p>
            <a:r>
              <a:rPr lang="en-US" dirty="0" smtClean="0">
                <a:latin typeface="Cambria"/>
                <a:cs typeface="Cambria"/>
              </a:rPr>
              <a:t>If </a:t>
            </a:r>
            <a:r>
              <a:rPr lang="en-US" dirty="0">
                <a:latin typeface="Cambria"/>
                <a:cs typeface="Cambria"/>
              </a:rPr>
              <a:t>you feel you cannot be impartial </a:t>
            </a:r>
          </a:p>
          <a:p>
            <a:pPr marL="0" indent="0">
              <a:buNone/>
            </a:pPr>
            <a:r>
              <a:rPr lang="en-US" i="1" dirty="0" smtClean="0">
                <a:latin typeface="Cambria"/>
                <a:cs typeface="Cambria"/>
              </a:rPr>
              <a:t>Not </a:t>
            </a:r>
            <a:r>
              <a:rPr lang="en-US" i="1" dirty="0">
                <a:latin typeface="Cambria"/>
                <a:cs typeface="Cambria"/>
              </a:rPr>
              <a:t>sure? </a:t>
            </a:r>
            <a:r>
              <a:rPr lang="en-US" dirty="0">
                <a:latin typeface="Cambria"/>
                <a:cs typeface="Cambria"/>
              </a:rPr>
              <a:t>Check with your Program </a:t>
            </a:r>
            <a:r>
              <a:rPr lang="en-US" dirty="0" smtClean="0">
                <a:latin typeface="Cambria"/>
                <a:cs typeface="Cambria"/>
              </a:rPr>
              <a:t>Director. </a:t>
            </a:r>
            <a:endParaRPr lang="en-US" dirty="0">
              <a:latin typeface="Cambria"/>
              <a:cs typeface="Cambria"/>
            </a:endParaRPr>
          </a:p>
          <a:p>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8687179"/>
      </p:ext>
    </p:extLst>
  </p:cSld>
  <p:clrMapOvr>
    <a:masterClrMapping/>
  </p:clrMapOvr>
  <mc:AlternateContent xmlns:mc="http://schemas.openxmlformats.org/markup-compatibility/2006">
    <mc:Choice xmlns:p14="http://schemas.microsoft.com/office/powerpoint/2010/main" Requires="p14">
      <p:transition spd="slow" p14:dur="2000" advTm="25872"/>
    </mc:Choice>
    <mc:Fallback>
      <p:transition xmlns:p14="http://schemas.microsoft.com/office/powerpoint/2010/main" spd="slow" advTm="2587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808038"/>
          </a:xfrm>
        </p:spPr>
        <p:txBody>
          <a:bodyPr/>
          <a:lstStyle/>
          <a:p>
            <a:r>
              <a:rPr lang="en-US" sz="3600" b="1" dirty="0" smtClean="0">
                <a:latin typeface="Cambria"/>
                <a:cs typeface="Cambria"/>
              </a:rPr>
              <a:t>Not a COI</a:t>
            </a:r>
            <a:endParaRPr lang="en-US" sz="3600" b="1" dirty="0">
              <a:latin typeface="Cambria"/>
              <a:cs typeface="Cambria"/>
            </a:endParaRPr>
          </a:p>
        </p:txBody>
      </p:sp>
      <p:sp>
        <p:nvSpPr>
          <p:cNvPr id="3" name="Content Placeholder 2"/>
          <p:cNvSpPr>
            <a:spLocks noGrp="1"/>
          </p:cNvSpPr>
          <p:nvPr>
            <p:ph idx="1"/>
          </p:nvPr>
        </p:nvSpPr>
        <p:spPr>
          <a:xfrm>
            <a:off x="457200" y="2057400"/>
            <a:ext cx="8229600" cy="4525963"/>
          </a:xfrm>
        </p:spPr>
        <p:txBody>
          <a:bodyPr/>
          <a:lstStyle/>
          <a:p>
            <a:pPr marL="0" indent="0">
              <a:buNone/>
            </a:pPr>
            <a:r>
              <a:rPr lang="en-US" b="1" dirty="0">
                <a:latin typeface="Cambria"/>
                <a:cs typeface="Cambria"/>
              </a:rPr>
              <a:t>“Professional friends</a:t>
            </a:r>
            <a:r>
              <a:rPr lang="en-US" b="1" dirty="0" smtClean="0">
                <a:latin typeface="Cambria"/>
                <a:cs typeface="Cambria"/>
              </a:rPr>
              <a:t>”</a:t>
            </a:r>
          </a:p>
          <a:p>
            <a:pPr marL="0" indent="0">
              <a:buNone/>
            </a:pPr>
            <a:endParaRPr lang="en-US" b="1" dirty="0">
              <a:latin typeface="Cambria"/>
              <a:cs typeface="Cambria"/>
            </a:endParaRPr>
          </a:p>
          <a:p>
            <a:pPr marL="0" indent="0">
              <a:buNone/>
            </a:pPr>
            <a:r>
              <a:rPr lang="en-US" b="1" dirty="0" smtClean="0">
                <a:latin typeface="Cambria"/>
                <a:cs typeface="Cambria"/>
              </a:rPr>
              <a:t>You </a:t>
            </a:r>
            <a:r>
              <a:rPr lang="en-US" b="1" dirty="0">
                <a:latin typeface="Cambria"/>
                <a:cs typeface="Cambria"/>
              </a:rPr>
              <a:t>may know many </a:t>
            </a:r>
            <a:r>
              <a:rPr lang="en-US" b="1" dirty="0" smtClean="0">
                <a:latin typeface="Cambria"/>
                <a:cs typeface="Cambria"/>
              </a:rPr>
              <a:t>individuals identified </a:t>
            </a:r>
            <a:r>
              <a:rPr lang="en-US" b="1" dirty="0">
                <a:latin typeface="Cambria"/>
                <a:cs typeface="Cambria"/>
              </a:rPr>
              <a:t>in the proposals. In general, that is fine, and usually is not a COI. We need your expertise and knowledge of your field to review the proposals. </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067627378"/>
      </p:ext>
    </p:extLst>
  </p:cSld>
  <p:clrMapOvr>
    <a:masterClrMapping/>
  </p:clrMapOvr>
  <mc:AlternateContent xmlns:mc="http://schemas.openxmlformats.org/markup-compatibility/2006">
    <mc:Choice xmlns:p14="http://schemas.microsoft.com/office/powerpoint/2010/main" Requires="p14">
      <p:transition spd="slow" p14:dur="2000" advTm="49716"/>
    </mc:Choice>
    <mc:Fallback>
      <p:transition xmlns:p14="http://schemas.microsoft.com/office/powerpoint/2010/main" spd="slow" advTm="4971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If you have a COI</a:t>
            </a:r>
            <a:endParaRPr lang="en-US" sz="3600" b="1" dirty="0">
              <a:latin typeface="Cambria"/>
              <a:cs typeface="Cambria"/>
            </a:endParaRPr>
          </a:p>
        </p:txBody>
      </p:sp>
      <p:sp>
        <p:nvSpPr>
          <p:cNvPr id="3" name="Content Placeholder 2"/>
          <p:cNvSpPr>
            <a:spLocks noGrp="1"/>
          </p:cNvSpPr>
          <p:nvPr>
            <p:ph idx="1"/>
          </p:nvPr>
        </p:nvSpPr>
        <p:spPr/>
        <p:txBody>
          <a:bodyPr/>
          <a:lstStyle/>
          <a:p>
            <a:r>
              <a:rPr lang="en-US" dirty="0">
                <a:latin typeface="Cambria"/>
                <a:cs typeface="Cambria"/>
              </a:rPr>
              <a:t>Contact the Program </a:t>
            </a:r>
            <a:r>
              <a:rPr lang="en-US" dirty="0" smtClean="0">
                <a:latin typeface="Cambria"/>
                <a:cs typeface="Cambria"/>
              </a:rPr>
              <a:t>Director </a:t>
            </a:r>
            <a:r>
              <a:rPr lang="en-US" dirty="0">
                <a:latin typeface="Cambria"/>
                <a:cs typeface="Cambria"/>
              </a:rPr>
              <a:t>in charge of your panel right </a:t>
            </a:r>
            <a:r>
              <a:rPr lang="en-US" dirty="0" smtClean="0">
                <a:latin typeface="Cambria"/>
                <a:cs typeface="Cambria"/>
              </a:rPr>
              <a:t>away. </a:t>
            </a:r>
            <a:endParaRPr lang="en-US" dirty="0">
              <a:latin typeface="Cambria"/>
              <a:cs typeface="Cambria"/>
            </a:endParaRPr>
          </a:p>
          <a:p>
            <a:r>
              <a:rPr lang="en-US" dirty="0" smtClean="0">
                <a:latin typeface="Cambria"/>
                <a:cs typeface="Cambria"/>
              </a:rPr>
              <a:t>Do </a:t>
            </a:r>
            <a:r>
              <a:rPr lang="en-US" dirty="0">
                <a:latin typeface="Cambria"/>
                <a:cs typeface="Cambria"/>
              </a:rPr>
              <a:t>not read or review the </a:t>
            </a:r>
            <a:r>
              <a:rPr lang="en-US" dirty="0" smtClean="0">
                <a:latin typeface="Cambria"/>
                <a:cs typeface="Cambria"/>
              </a:rPr>
              <a:t>proposal. </a:t>
            </a:r>
            <a:endParaRPr lang="en-US" dirty="0">
              <a:latin typeface="Cambria"/>
              <a:cs typeface="Cambria"/>
            </a:endParaRPr>
          </a:p>
          <a:p>
            <a:r>
              <a:rPr lang="en-US" dirty="0" smtClean="0">
                <a:latin typeface="Cambria"/>
                <a:cs typeface="Cambria"/>
              </a:rPr>
              <a:t>In </a:t>
            </a:r>
            <a:r>
              <a:rPr lang="en-US" dirty="0" err="1">
                <a:latin typeface="Cambria"/>
                <a:cs typeface="Cambria"/>
              </a:rPr>
              <a:t>FastLane</a:t>
            </a:r>
            <a:r>
              <a:rPr lang="en-US" dirty="0">
                <a:latin typeface="Cambria"/>
                <a:cs typeface="Cambria"/>
              </a:rPr>
              <a:t> check </a:t>
            </a:r>
            <a:r>
              <a:rPr lang="en-US" dirty="0" smtClean="0">
                <a:latin typeface="Cambria"/>
                <a:cs typeface="Cambria"/>
              </a:rPr>
              <a:t>, “I </a:t>
            </a:r>
            <a:r>
              <a:rPr lang="en-US" dirty="0">
                <a:latin typeface="Cambria"/>
                <a:cs typeface="Cambria"/>
              </a:rPr>
              <a:t>am declining to review this </a:t>
            </a:r>
            <a:r>
              <a:rPr lang="en-US" dirty="0" smtClean="0">
                <a:latin typeface="Cambria"/>
                <a:cs typeface="Cambria"/>
              </a:rPr>
              <a:t>proposal” on the review form, </a:t>
            </a:r>
            <a:r>
              <a:rPr lang="en-US" dirty="0">
                <a:latin typeface="Cambria"/>
                <a:cs typeface="Cambria"/>
              </a:rPr>
              <a:t>and </a:t>
            </a:r>
          </a:p>
          <a:p>
            <a:r>
              <a:rPr lang="en-US" dirty="0" smtClean="0">
                <a:latin typeface="Cambria"/>
                <a:cs typeface="Cambria"/>
              </a:rPr>
              <a:t>Enter </a:t>
            </a:r>
            <a:r>
              <a:rPr lang="en-US" dirty="0">
                <a:latin typeface="Cambria"/>
                <a:cs typeface="Cambria"/>
              </a:rPr>
              <a:t>a statement that you have a COI in the box at the bottom of the review form. </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550618821"/>
      </p:ext>
    </p:extLst>
  </p:cSld>
  <p:clrMapOvr>
    <a:masterClrMapping/>
  </p:clrMapOvr>
  <mc:AlternateContent xmlns:mc="http://schemas.openxmlformats.org/markup-compatibility/2006">
    <mc:Choice xmlns:p14="http://schemas.microsoft.com/office/powerpoint/2010/main" Requires="p14">
      <p:transition spd="slow" p14:dur="2000" advTm="25566"/>
    </mc:Choice>
    <mc:Fallback>
      <p:transition xmlns:p14="http://schemas.microsoft.com/office/powerpoint/2010/main" spd="slow" advTm="2556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Confidentiality Overview</a:t>
            </a:r>
            <a:endParaRPr lang="en-US" sz="3600" b="1" dirty="0">
              <a:latin typeface="Cambria"/>
              <a:cs typeface="Cambria"/>
            </a:endParaRPr>
          </a:p>
        </p:txBody>
      </p:sp>
      <p:sp>
        <p:nvSpPr>
          <p:cNvPr id="3" name="Content Placeholder 2"/>
          <p:cNvSpPr>
            <a:spLocks noGrp="1"/>
          </p:cNvSpPr>
          <p:nvPr>
            <p:ph idx="1"/>
          </p:nvPr>
        </p:nvSpPr>
        <p:spPr>
          <a:xfrm>
            <a:off x="457200" y="1600200"/>
            <a:ext cx="8229600" cy="5029200"/>
          </a:xfrm>
        </p:spPr>
        <p:txBody>
          <a:bodyPr/>
          <a:lstStyle/>
          <a:p>
            <a:r>
              <a:rPr lang="en-US" sz="2400" dirty="0" smtClean="0">
                <a:latin typeface="Cambria"/>
                <a:cs typeface="Cambria"/>
              </a:rPr>
              <a:t>All panel </a:t>
            </a:r>
            <a:r>
              <a:rPr lang="en-US" sz="2400" dirty="0">
                <a:latin typeface="Cambria"/>
                <a:cs typeface="Cambria"/>
              </a:rPr>
              <a:t>discussions are confidential. </a:t>
            </a:r>
          </a:p>
          <a:p>
            <a:r>
              <a:rPr lang="en-US" sz="2400" dirty="0" smtClean="0">
                <a:latin typeface="Cambria"/>
                <a:cs typeface="Cambria"/>
              </a:rPr>
              <a:t>Other panels will be meeting. </a:t>
            </a:r>
            <a:r>
              <a:rPr lang="en-US" sz="2400" dirty="0">
                <a:latin typeface="Cambria"/>
                <a:cs typeface="Cambria"/>
              </a:rPr>
              <a:t>Keep </a:t>
            </a:r>
            <a:r>
              <a:rPr lang="en-US" sz="2400" dirty="0" smtClean="0">
                <a:latin typeface="Cambria"/>
                <a:cs typeface="Cambria"/>
              </a:rPr>
              <a:t>discussions of proposals </a:t>
            </a:r>
            <a:r>
              <a:rPr lang="en-US" sz="2400" dirty="0">
                <a:latin typeface="Cambria"/>
                <a:cs typeface="Cambria"/>
              </a:rPr>
              <a:t>confidential </a:t>
            </a:r>
            <a:r>
              <a:rPr lang="en-US" sz="2400" dirty="0" smtClean="0">
                <a:latin typeface="Cambria"/>
                <a:cs typeface="Cambria"/>
              </a:rPr>
              <a:t>within the panel room,  </a:t>
            </a:r>
            <a:r>
              <a:rPr lang="en-US" sz="2400" dirty="0">
                <a:latin typeface="Cambria"/>
                <a:cs typeface="Cambria"/>
              </a:rPr>
              <a:t>a</a:t>
            </a:r>
            <a:r>
              <a:rPr lang="en-US" sz="2400" dirty="0" smtClean="0">
                <a:latin typeface="Cambria"/>
                <a:cs typeface="Cambria"/>
              </a:rPr>
              <a:t>nd </a:t>
            </a:r>
            <a:r>
              <a:rPr lang="en-US" sz="2400" b="1" dirty="0" smtClean="0">
                <a:latin typeface="Cambria"/>
                <a:cs typeface="Cambria"/>
              </a:rPr>
              <a:t>please</a:t>
            </a:r>
            <a:r>
              <a:rPr lang="en-US" sz="2400" dirty="0" smtClean="0">
                <a:latin typeface="Cambria"/>
                <a:cs typeface="Cambria"/>
              </a:rPr>
              <a:t>: No </a:t>
            </a:r>
            <a:r>
              <a:rPr lang="en-US" sz="2400" dirty="0">
                <a:latin typeface="Cambria"/>
                <a:cs typeface="Cambria"/>
              </a:rPr>
              <a:t>Photos, Tweeting, </a:t>
            </a:r>
            <a:r>
              <a:rPr lang="en-US" sz="2400" dirty="0" err="1">
                <a:latin typeface="Cambria"/>
                <a:cs typeface="Cambria"/>
              </a:rPr>
              <a:t>Slideshare</a:t>
            </a:r>
            <a:r>
              <a:rPr lang="en-US" sz="2400" dirty="0">
                <a:latin typeface="Cambria"/>
                <a:cs typeface="Cambria"/>
              </a:rPr>
              <a:t>, Flickr or Facebook posts about the panel or proposals. </a:t>
            </a:r>
          </a:p>
          <a:p>
            <a:r>
              <a:rPr lang="en-US" sz="2400" dirty="0" smtClean="0">
                <a:latin typeface="Cambria"/>
                <a:cs typeface="Cambria"/>
              </a:rPr>
              <a:t>Take </a:t>
            </a:r>
            <a:r>
              <a:rPr lang="en-US" sz="2400" dirty="0">
                <a:latin typeface="Cambria"/>
                <a:cs typeface="Cambria"/>
              </a:rPr>
              <a:t>care when discussing with fellow panelists in case someone has a COI. </a:t>
            </a:r>
          </a:p>
          <a:p>
            <a:r>
              <a:rPr lang="en-US" sz="2400" dirty="0" smtClean="0">
                <a:latin typeface="Cambria"/>
                <a:cs typeface="Cambria"/>
              </a:rPr>
              <a:t>Leave </a:t>
            </a:r>
            <a:r>
              <a:rPr lang="en-US" sz="2400" dirty="0">
                <a:latin typeface="Cambria"/>
                <a:cs typeface="Cambria"/>
              </a:rPr>
              <a:t>all documents at </a:t>
            </a:r>
            <a:r>
              <a:rPr lang="en-US" sz="2400" dirty="0" smtClean="0">
                <a:latin typeface="Cambria"/>
                <a:cs typeface="Cambria"/>
              </a:rPr>
              <a:t>NSF and destroy any you left at home. </a:t>
            </a:r>
            <a:endParaRPr lang="en-US" sz="2400" dirty="0">
              <a:latin typeface="Cambria"/>
              <a:cs typeface="Cambria"/>
            </a:endParaRPr>
          </a:p>
          <a:p>
            <a:r>
              <a:rPr lang="en-US" sz="2400" dirty="0" smtClean="0">
                <a:latin typeface="Cambria"/>
                <a:cs typeface="Cambria"/>
              </a:rPr>
              <a:t>Remember</a:t>
            </a:r>
            <a:r>
              <a:rPr lang="en-US" sz="2400" dirty="0">
                <a:latin typeface="Cambria"/>
                <a:cs typeface="Cambria"/>
              </a:rPr>
              <a:t>: Panels make recommendations. The final outcome may be </a:t>
            </a:r>
            <a:r>
              <a:rPr lang="en-US" sz="2400" dirty="0" smtClean="0">
                <a:latin typeface="Cambria"/>
                <a:cs typeface="Cambria"/>
              </a:rPr>
              <a:t>different than anticipated. </a:t>
            </a:r>
            <a:endParaRPr lang="en-US" sz="2400" dirty="0">
              <a:latin typeface="Cambria"/>
              <a:cs typeface="Cambria"/>
            </a:endParaRPr>
          </a:p>
          <a:p>
            <a:r>
              <a:rPr lang="en-US" sz="2400" dirty="0" smtClean="0">
                <a:latin typeface="Cambria"/>
                <a:cs typeface="Cambria"/>
              </a:rPr>
              <a:t>Identities </a:t>
            </a:r>
            <a:r>
              <a:rPr lang="en-US" sz="2400" dirty="0">
                <a:latin typeface="Cambria"/>
                <a:cs typeface="Cambria"/>
              </a:rPr>
              <a:t>of panelists and reviewers are confidential</a:t>
            </a:r>
            <a:r>
              <a:rPr lang="en-US" sz="2800" dirty="0">
                <a:latin typeface="Cambria"/>
                <a:cs typeface="Cambria"/>
              </a:rPr>
              <a:t>. </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82867554"/>
      </p:ext>
    </p:extLst>
  </p:cSld>
  <p:clrMapOvr>
    <a:masterClrMapping/>
  </p:clrMapOvr>
  <mc:AlternateContent xmlns:mc="http://schemas.openxmlformats.org/markup-compatibility/2006">
    <mc:Choice xmlns:p14="http://schemas.microsoft.com/office/powerpoint/2010/main" Requires="p14">
      <p:transition spd="slow" p14:dur="2000" advTm="62900"/>
    </mc:Choice>
    <mc:Fallback>
      <p:transition xmlns:p14="http://schemas.microsoft.com/office/powerpoint/2010/main" spd="slow" advTm="6290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162"/>
            <a:ext cx="8229600" cy="808038"/>
          </a:xfrm>
        </p:spPr>
        <p:txBody>
          <a:bodyPr/>
          <a:lstStyle/>
          <a:p>
            <a:r>
              <a:rPr lang="en-US" sz="3600" b="1" dirty="0" smtClean="0">
                <a:latin typeface="Cambria"/>
                <a:cs typeface="Cambria"/>
              </a:rPr>
              <a:t>Avoid any discussion of:</a:t>
            </a:r>
            <a:endParaRPr lang="en-US" sz="3600" b="1" dirty="0">
              <a:latin typeface="Cambria"/>
              <a:cs typeface="Cambria"/>
            </a:endParaRPr>
          </a:p>
        </p:txBody>
      </p:sp>
      <p:sp>
        <p:nvSpPr>
          <p:cNvPr id="3" name="Content Placeholder 2"/>
          <p:cNvSpPr>
            <a:spLocks noGrp="1"/>
          </p:cNvSpPr>
          <p:nvPr>
            <p:ph idx="1"/>
          </p:nvPr>
        </p:nvSpPr>
        <p:spPr/>
        <p:txBody>
          <a:bodyPr/>
          <a:lstStyle/>
          <a:p>
            <a:r>
              <a:rPr lang="en-US" dirty="0" smtClean="0">
                <a:latin typeface="Cambria"/>
                <a:cs typeface="Cambria"/>
              </a:rPr>
              <a:t>Personalities of PIs or reviewers.</a:t>
            </a:r>
          </a:p>
          <a:p>
            <a:r>
              <a:rPr lang="en-US" dirty="0" smtClean="0">
                <a:latin typeface="Cambria"/>
                <a:cs typeface="Cambria"/>
              </a:rPr>
              <a:t>Charges of impropriety, fraud, plagiarism, academic misconduct, dishonesty, etc.</a:t>
            </a:r>
          </a:p>
          <a:p>
            <a:r>
              <a:rPr lang="en-US" dirty="0" smtClean="0">
                <a:latin typeface="Cambria"/>
                <a:cs typeface="Cambria"/>
              </a:rPr>
              <a:t>Non-professional inter-personal issues.</a:t>
            </a:r>
          </a:p>
          <a:p>
            <a:endParaRPr lang="en-US" dirty="0" smtClean="0">
              <a:latin typeface="Cambria"/>
              <a:cs typeface="Cambria"/>
            </a:endParaRPr>
          </a:p>
          <a:p>
            <a:pPr algn="ctr">
              <a:buNone/>
            </a:pPr>
            <a:r>
              <a:rPr lang="en-US" dirty="0" smtClean="0">
                <a:latin typeface="Cambria"/>
                <a:cs typeface="Cambria"/>
              </a:rPr>
              <a:t>**Panelists should discuss issues of this type privately with a Program Officer**</a:t>
            </a:r>
          </a:p>
          <a:p>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735711965"/>
      </p:ext>
    </p:extLst>
  </p:cSld>
  <p:clrMapOvr>
    <a:masterClrMapping/>
  </p:clrMapOvr>
  <mc:AlternateContent xmlns:mc="http://schemas.openxmlformats.org/markup-compatibility/2006">
    <mc:Choice xmlns:p14="http://schemas.microsoft.com/office/powerpoint/2010/main" Requires="p14">
      <p:transition spd="slow" p14:dur="2000" advTm="34457"/>
    </mc:Choice>
    <mc:Fallback>
      <p:transition xmlns:p14="http://schemas.microsoft.com/office/powerpoint/2010/main" spd="slow" advTm="3445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8229600" cy="838200"/>
          </a:xfrm>
        </p:spPr>
        <p:txBody>
          <a:bodyPr/>
          <a:lstStyle/>
          <a:p>
            <a:r>
              <a:rPr lang="en-US" sz="3600" b="1" dirty="0" smtClean="0">
                <a:latin typeface="Cambria"/>
                <a:cs typeface="Cambria"/>
              </a:rPr>
              <a:t>Confidentiality of Information</a:t>
            </a:r>
            <a:endParaRPr lang="en-US" sz="3600" b="1" dirty="0">
              <a:latin typeface="Cambria"/>
              <a:cs typeface="Cambria"/>
            </a:endParaRPr>
          </a:p>
        </p:txBody>
      </p:sp>
      <p:sp>
        <p:nvSpPr>
          <p:cNvPr id="3" name="Content Placeholder 2"/>
          <p:cNvSpPr>
            <a:spLocks noGrp="1"/>
          </p:cNvSpPr>
          <p:nvPr>
            <p:ph idx="1"/>
          </p:nvPr>
        </p:nvSpPr>
        <p:spPr>
          <a:xfrm>
            <a:off x="457200" y="1600200"/>
            <a:ext cx="8458200" cy="5181600"/>
          </a:xfrm>
        </p:spPr>
        <p:txBody>
          <a:bodyPr>
            <a:normAutofit/>
          </a:bodyPr>
          <a:lstStyle/>
          <a:p>
            <a:pPr lvl="0">
              <a:buNone/>
            </a:pPr>
            <a:r>
              <a:rPr lang="en-US" sz="1600" b="1" dirty="0" smtClean="0">
                <a:latin typeface="Cambria"/>
                <a:cs typeface="Cambria"/>
              </a:rPr>
              <a:t>All reviews</a:t>
            </a:r>
            <a:r>
              <a:rPr lang="en-US" sz="1600" b="1" dirty="0">
                <a:latin typeface="Cambria"/>
                <a:cs typeface="Cambria"/>
              </a:rPr>
              <a:t>, panel discussions, and proposal contents </a:t>
            </a:r>
            <a:r>
              <a:rPr lang="en-US" sz="1600" b="1" dirty="0" smtClean="0">
                <a:latin typeface="Cambria"/>
                <a:cs typeface="Cambria"/>
              </a:rPr>
              <a:t>are confidential.</a:t>
            </a:r>
          </a:p>
          <a:p>
            <a:pPr lvl="0">
              <a:buNone/>
            </a:pPr>
            <a:endParaRPr lang="en-US" sz="800" b="1" dirty="0" smtClean="0">
              <a:latin typeface="Cambria"/>
              <a:cs typeface="Cambria"/>
            </a:endParaRPr>
          </a:p>
          <a:p>
            <a:pPr lvl="0">
              <a:buNone/>
            </a:pPr>
            <a:r>
              <a:rPr lang="en-US" sz="1800" b="1" dirty="0" smtClean="0">
                <a:latin typeface="Cambria"/>
                <a:cs typeface="Cambria"/>
              </a:rPr>
              <a:t>No use of “insider” information: </a:t>
            </a:r>
            <a:r>
              <a:rPr lang="en-US" sz="1800" dirty="0">
                <a:latin typeface="Cambria"/>
                <a:cs typeface="Cambria"/>
              </a:rPr>
              <a:t>If your </a:t>
            </a:r>
            <a:r>
              <a:rPr lang="en-US" sz="1800" dirty="0" smtClean="0">
                <a:latin typeface="Cambria"/>
                <a:cs typeface="Cambria"/>
              </a:rPr>
              <a:t>panel participation gives </a:t>
            </a:r>
            <a:r>
              <a:rPr lang="en-US" sz="1800" dirty="0">
                <a:latin typeface="Cambria"/>
                <a:cs typeface="Cambria"/>
              </a:rPr>
              <a:t>you access to information not generally available to the public, you must not use that information for your personal benefit or make it available for the personal benefit of any other individual or organization. This is to be distinguished from the entirely appropriate general benefit of learning more about the Foundation, learning from other panel members, or becoming better acquainted with the state of a given </a:t>
            </a:r>
            <a:r>
              <a:rPr lang="en-US" sz="1800" dirty="0" smtClean="0">
                <a:latin typeface="Cambria"/>
                <a:cs typeface="Cambria"/>
              </a:rPr>
              <a:t>discipline</a:t>
            </a:r>
          </a:p>
          <a:p>
            <a:pPr>
              <a:buNone/>
            </a:pPr>
            <a:r>
              <a:rPr lang="en-US" sz="1800" b="1" dirty="0">
                <a:latin typeface="Cambria"/>
                <a:cs typeface="Cambria"/>
              </a:rPr>
              <a:t>Your Obligation to Maintain the Confidentiality of Proposals and </a:t>
            </a:r>
            <a:r>
              <a:rPr lang="en-US" sz="1800" b="1" dirty="0" smtClean="0">
                <a:latin typeface="Cambria"/>
                <a:cs typeface="Cambria"/>
              </a:rPr>
              <a:t>Applicants: </a:t>
            </a:r>
            <a:r>
              <a:rPr lang="en-US" sz="1800" dirty="0">
                <a:latin typeface="Cambria"/>
                <a:cs typeface="Cambria"/>
              </a:rPr>
              <a:t>The Foundation receives proposals in confidence and protects the confidentiality of their contents. For this reason, you must not copy, quote, or otherwise use or disclose to anyone, including your graduate students or post-doctoral or research associates, any material from any proposal you are asked to review. If you believe a colleague can make a substantial contribution to the review, please obtain permission from the NSF p</a:t>
            </a:r>
            <a:r>
              <a:rPr lang="en-US" sz="1800" dirty="0" smtClean="0">
                <a:latin typeface="Cambria"/>
                <a:cs typeface="Cambria"/>
              </a:rPr>
              <a:t>rogram </a:t>
            </a:r>
            <a:r>
              <a:rPr lang="en-US" sz="1800" dirty="0">
                <a:latin typeface="Cambria"/>
                <a:cs typeface="Cambria"/>
              </a:rPr>
              <a:t>o</a:t>
            </a:r>
            <a:r>
              <a:rPr lang="en-US" sz="1800" dirty="0" smtClean="0">
                <a:latin typeface="Cambria"/>
                <a:cs typeface="Cambria"/>
              </a:rPr>
              <a:t>fficer </a:t>
            </a:r>
            <a:r>
              <a:rPr lang="en-US" sz="1800" i="1" dirty="0">
                <a:latin typeface="Cambria"/>
                <a:cs typeface="Cambria"/>
              </a:rPr>
              <a:t>before</a:t>
            </a:r>
            <a:r>
              <a:rPr lang="en-US" sz="1800" dirty="0">
                <a:latin typeface="Cambria"/>
                <a:cs typeface="Cambria"/>
              </a:rPr>
              <a:t> disclosing either the contents of the proposal or the name of any applicant or principal investigator</a:t>
            </a:r>
            <a:r>
              <a:rPr lang="en-US" sz="1800" dirty="0" smtClean="0">
                <a:latin typeface="Cambria"/>
                <a:cs typeface="Cambria"/>
              </a:rPr>
              <a:t>.</a:t>
            </a:r>
            <a:endParaRPr lang="en-US" sz="1800"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356529659"/>
      </p:ext>
    </p:extLst>
  </p:cSld>
  <p:clrMapOvr>
    <a:masterClrMapping/>
  </p:clrMapOvr>
  <mc:AlternateContent xmlns:mc="http://schemas.openxmlformats.org/markup-compatibility/2006">
    <mc:Choice xmlns:p14="http://schemas.microsoft.com/office/powerpoint/2010/main" Requires="p14">
      <p:transition spd="slow" p14:dur="2000" advTm="29139"/>
    </mc:Choice>
    <mc:Fallback>
      <p:transition xmlns:p14="http://schemas.microsoft.com/office/powerpoint/2010/main" spd="slow" advTm="2913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Cambria"/>
                <a:cs typeface="Cambria"/>
              </a:rPr>
              <a:t>Confidentiality of Review Process</a:t>
            </a:r>
            <a:endParaRPr lang="en-US" sz="3600" b="1" dirty="0">
              <a:latin typeface="Cambria"/>
              <a:cs typeface="Cambria"/>
            </a:endParaRPr>
          </a:p>
        </p:txBody>
      </p:sp>
      <p:sp>
        <p:nvSpPr>
          <p:cNvPr id="3" name="Content Placeholder 2"/>
          <p:cNvSpPr>
            <a:spLocks noGrp="1"/>
          </p:cNvSpPr>
          <p:nvPr>
            <p:ph idx="1"/>
          </p:nvPr>
        </p:nvSpPr>
        <p:spPr/>
        <p:txBody>
          <a:bodyPr/>
          <a:lstStyle/>
          <a:p>
            <a:pPr>
              <a:buNone/>
            </a:pPr>
            <a:r>
              <a:rPr lang="en-US" sz="2400" b="1" dirty="0" smtClean="0"/>
              <a:t>	</a:t>
            </a:r>
            <a:r>
              <a:rPr lang="en-US" sz="2400" b="1" dirty="0" smtClean="0">
                <a:latin typeface="Cambria"/>
                <a:cs typeface="Cambria"/>
              </a:rPr>
              <a:t>Confidentiality </a:t>
            </a:r>
            <a:r>
              <a:rPr lang="en-US" sz="2400" b="1" dirty="0">
                <a:latin typeface="Cambria"/>
                <a:cs typeface="Cambria"/>
              </a:rPr>
              <a:t>of the Review Process and Reviewer Names: </a:t>
            </a:r>
            <a:r>
              <a:rPr lang="en-US" sz="2400" dirty="0">
                <a:latin typeface="Cambria"/>
                <a:cs typeface="Cambria"/>
              </a:rPr>
              <a:t>NSF keeps reviews and your identity as a reviewer of specific proposals confidential to the maximum extent possible, except that we routinely send to principal investigators (PI’s) reviews of their own proposals without your name, affiliation, or other identifying information. Please respect the confidentiality of all principal investigators and of other reviewers. Do not disclose their identities, the relative assessments or rankings of proposals by a peer review panel, or other details about the peer review of proposals.</a:t>
            </a:r>
          </a:p>
          <a:p>
            <a:pPr lvl="0">
              <a:buNone/>
            </a:pPr>
            <a:endParaRPr lang="en-US" sz="2400" b="1" dirty="0"/>
          </a:p>
          <a:p>
            <a:endParaRPr lang="en-US" sz="2400"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872624813"/>
      </p:ext>
    </p:extLst>
  </p:cSld>
  <p:clrMapOvr>
    <a:masterClrMapping/>
  </p:clrMapOvr>
  <mc:AlternateContent xmlns:mc="http://schemas.openxmlformats.org/markup-compatibility/2006">
    <mc:Choice xmlns:p14="http://schemas.microsoft.com/office/powerpoint/2010/main" Requires="p14">
      <p:transition spd="slow" p14:dur="2000" advTm="22868"/>
    </mc:Choice>
    <mc:Fallback>
      <p:transition xmlns:p14="http://schemas.microsoft.com/office/powerpoint/2010/main" spd="slow" advTm="2286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4"/>
          <p:cNvSpPr>
            <a:spLocks noGrp="1"/>
          </p:cNvSpPr>
          <p:nvPr>
            <p:ph type="title"/>
          </p:nvPr>
        </p:nvSpPr>
        <p:spPr>
          <a:xfrm>
            <a:off x="457200" y="792162"/>
            <a:ext cx="8229600" cy="808038"/>
          </a:xfrm>
        </p:spPr>
        <p:txBody>
          <a:bodyPr/>
          <a:lstStyle/>
          <a:p>
            <a:pPr eaLnBrk="1" hangingPunct="1"/>
            <a:r>
              <a:rPr lang="en-US" sz="3600" b="1" dirty="0" smtClean="0">
                <a:solidFill>
                  <a:schemeClr val="tx1"/>
                </a:solidFill>
                <a:latin typeface="Cambria"/>
                <a:cs typeface="Cambria"/>
              </a:rPr>
              <a:t>Getting Reviews into </a:t>
            </a:r>
            <a:r>
              <a:rPr lang="en-US" sz="3600" b="1" dirty="0" err="1" smtClean="0">
                <a:solidFill>
                  <a:schemeClr val="tx1"/>
                </a:solidFill>
                <a:latin typeface="Cambria"/>
                <a:cs typeface="Cambria"/>
              </a:rPr>
              <a:t>FastLane</a:t>
            </a:r>
            <a:endParaRPr lang="en-US" sz="3600" b="1" dirty="0" smtClean="0">
              <a:solidFill>
                <a:schemeClr val="tx1"/>
              </a:solidFill>
              <a:latin typeface="Cambria"/>
              <a:cs typeface="Cambria"/>
            </a:endParaRPr>
          </a:p>
        </p:txBody>
      </p:sp>
      <p:sp>
        <p:nvSpPr>
          <p:cNvPr id="13315" name="Content Placeholder 5"/>
          <p:cNvSpPr>
            <a:spLocks noGrp="1"/>
          </p:cNvSpPr>
          <p:nvPr>
            <p:ph idx="1"/>
          </p:nvPr>
        </p:nvSpPr>
        <p:spPr/>
        <p:txBody>
          <a:bodyPr/>
          <a:lstStyle/>
          <a:p>
            <a:pPr eaLnBrk="1" hangingPunct="1"/>
            <a:r>
              <a:rPr lang="en-US" dirty="0" smtClean="0">
                <a:latin typeface="Cambria"/>
                <a:cs typeface="Cambria"/>
              </a:rPr>
              <a:t>All NSF grant proposals are submitted and reviewed using the </a:t>
            </a:r>
            <a:r>
              <a:rPr lang="en-US" dirty="0" err="1" smtClean="0">
                <a:latin typeface="Cambria"/>
                <a:cs typeface="Cambria"/>
              </a:rPr>
              <a:t>FastLane</a:t>
            </a:r>
            <a:r>
              <a:rPr lang="en-US" dirty="0" smtClean="0">
                <a:latin typeface="Cambria"/>
                <a:cs typeface="Cambria"/>
              </a:rPr>
              <a:t> system.</a:t>
            </a:r>
          </a:p>
          <a:p>
            <a:pPr eaLnBrk="1" hangingPunct="1"/>
            <a:r>
              <a:rPr lang="en-US" dirty="0" smtClean="0">
                <a:latin typeface="Cambria"/>
                <a:cs typeface="Cambria"/>
              </a:rPr>
              <a:t>You have received an email with your access and log-in information.</a:t>
            </a:r>
          </a:p>
          <a:p>
            <a:pPr eaLnBrk="1" hangingPunct="1"/>
            <a:r>
              <a:rPr lang="en-US" dirty="0" smtClean="0">
                <a:latin typeface="Cambria"/>
                <a:cs typeface="Cambria"/>
              </a:rPr>
              <a:t>A demonstration version of </a:t>
            </a:r>
            <a:r>
              <a:rPr lang="en-US" dirty="0" err="1" smtClean="0">
                <a:latin typeface="Cambria"/>
                <a:cs typeface="Cambria"/>
              </a:rPr>
              <a:t>FastLane</a:t>
            </a:r>
            <a:r>
              <a:rPr lang="en-US" dirty="0" smtClean="0">
                <a:latin typeface="Cambria"/>
                <a:cs typeface="Cambria"/>
              </a:rPr>
              <a:t> is available online.</a:t>
            </a:r>
          </a:p>
          <a:p>
            <a:pPr lvl="1" eaLnBrk="1" hangingPunct="1"/>
            <a:r>
              <a:rPr lang="en-US" dirty="0" smtClean="0">
                <a:latin typeface="Cambria"/>
                <a:cs typeface="Cambria"/>
              </a:rPr>
              <a:t>Go to:  </a:t>
            </a:r>
            <a:r>
              <a:rPr lang="en-US" dirty="0" smtClean="0">
                <a:latin typeface="Cambria"/>
                <a:cs typeface="Cambria"/>
                <a:hlinkClick r:id="rId5"/>
              </a:rPr>
              <a:t>www.FastLane.nsf.gov</a:t>
            </a:r>
            <a:r>
              <a:rPr lang="en-US" dirty="0" smtClean="0">
                <a:latin typeface="Cambria"/>
                <a:cs typeface="Cambria"/>
              </a:rPr>
              <a:t> </a:t>
            </a:r>
          </a:p>
          <a:p>
            <a:pPr lvl="1" eaLnBrk="1" hangingPunct="1"/>
            <a:r>
              <a:rPr lang="en-US" dirty="0" smtClean="0">
                <a:latin typeface="Cambria"/>
                <a:cs typeface="Cambria"/>
              </a:rPr>
              <a:t>Find menu button on lower left column.</a:t>
            </a:r>
          </a:p>
        </p:txBody>
      </p:sp>
      <p:pic>
        <p:nvPicPr>
          <p:cNvPr id="24578" name="Picture 2" descr="Check Mark on Tablet"/>
          <p:cNvPicPr>
            <a:picLocks noChangeAspect="1" noChangeArrowheads="1"/>
          </p:cNvPicPr>
          <p:nvPr/>
        </p:nvPicPr>
        <p:blipFill>
          <a:blip r:embed="rId6" cstate="print"/>
          <a:srcRect/>
          <a:stretch>
            <a:fillRect/>
          </a:stretch>
        </p:blipFill>
        <p:spPr bwMode="auto">
          <a:xfrm>
            <a:off x="7239228" y="4648428"/>
            <a:ext cx="1828572" cy="1828572"/>
          </a:xfrm>
          <a:prstGeom prst="rect">
            <a:avLst/>
          </a:prstGeom>
          <a:noFill/>
        </p:spPr>
      </p:pic>
      <p:sp>
        <p:nvSpPr>
          <p:cNvPr id="6" name="Slide Number Placeholder 5"/>
          <p:cNvSpPr>
            <a:spLocks noGrp="1"/>
          </p:cNvSpPr>
          <p:nvPr>
            <p:ph type="sldNum" sz="quarter" idx="4294967295"/>
          </p:nvPr>
        </p:nvSpPr>
        <p:spPr>
          <a:xfrm>
            <a:off x="8647272" y="6407944"/>
            <a:ext cx="365760" cy="365125"/>
          </a:xfrm>
          <a:prstGeom prst="rect">
            <a:avLst/>
          </a:prstGeom>
        </p:spPr>
        <p:txBody>
          <a:bodyPr/>
          <a:lstStyle/>
          <a:p>
            <a:fld id="{34D2B1E4-760C-41B4-BD6D-7A917E8E8432}" type="slidenum">
              <a:rPr lang="en-US" smtClean="0"/>
              <a:pPr/>
              <a:t>47</a:t>
            </a:fld>
            <a:endParaRPr lang="en-US"/>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569783078"/>
      </p:ext>
    </p:extLst>
  </p:cSld>
  <p:clrMapOvr>
    <a:masterClrMapping/>
  </p:clrMapOvr>
  <mc:AlternateContent xmlns:mc="http://schemas.openxmlformats.org/markup-compatibility/2006">
    <mc:Choice xmlns:p14="http://schemas.microsoft.com/office/powerpoint/2010/main" Requires="p14">
      <p:transition spd="slow" p14:dur="2000" advTm="26400"/>
    </mc:Choice>
    <mc:Fallback>
      <p:transition xmlns:p14="http://schemas.microsoft.com/office/powerpoint/2010/main" spd="slow" advTm="2640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endParaRPr lang="en-US"/>
          </a:p>
        </p:txBody>
      </p:sp>
      <p:grpSp>
        <p:nvGrpSpPr>
          <p:cNvPr id="4" name="Group 4"/>
          <p:cNvGrpSpPr>
            <a:grpSpLocks/>
          </p:cNvGrpSpPr>
          <p:nvPr/>
        </p:nvGrpSpPr>
        <p:grpSpPr bwMode="auto">
          <a:xfrm>
            <a:off x="0" y="-7938"/>
            <a:ext cx="914400" cy="6865938"/>
            <a:chOff x="0" y="-5"/>
            <a:chExt cx="576" cy="4325"/>
          </a:xfrm>
        </p:grpSpPr>
        <p:sp>
          <p:nvSpPr>
            <p:cNvPr id="5" name="Rectangle 5"/>
            <p:cNvSpPr>
              <a:spLocks noChangeArrowheads="1"/>
            </p:cNvSpPr>
            <p:nvPr/>
          </p:nvSpPr>
          <p:spPr bwMode="auto">
            <a:xfrm>
              <a:off x="0" y="0"/>
              <a:ext cx="576" cy="4320"/>
            </a:xfrm>
            <a:prstGeom prst="rect">
              <a:avLst/>
            </a:prstGeom>
            <a:solidFill>
              <a:srgbClr val="9999FF"/>
            </a:solidFill>
            <a:ln w="9525">
              <a:noFill/>
              <a:miter lim="800000"/>
              <a:headEnd/>
              <a:tailEnd/>
            </a:ln>
            <a:effectLst/>
          </p:spPr>
          <p:txBody>
            <a:bodyPr wrap="none" anchor="ctr"/>
            <a:lstStyle/>
            <a:p>
              <a:endParaRPr lang="en-US"/>
            </a:p>
          </p:txBody>
        </p:sp>
        <p:sp>
          <p:nvSpPr>
            <p:cNvPr id="6" name="Rectangle 6"/>
            <p:cNvSpPr>
              <a:spLocks noChangeArrowheads="1"/>
            </p:cNvSpPr>
            <p:nvPr/>
          </p:nvSpPr>
          <p:spPr bwMode="auto">
            <a:xfrm>
              <a:off x="112" y="48"/>
              <a:ext cx="384" cy="4224"/>
            </a:xfrm>
            <a:prstGeom prst="rect">
              <a:avLst/>
            </a:prstGeom>
            <a:gradFill rotWithShape="0">
              <a:gsLst>
                <a:gs pos="0">
                  <a:srgbClr val="0640F3">
                    <a:gamma/>
                    <a:shade val="29804"/>
                    <a:invGamma/>
                  </a:srgbClr>
                </a:gs>
                <a:gs pos="100000">
                  <a:srgbClr val="0640F3"/>
                </a:gs>
              </a:gsLst>
              <a:lin ang="5400000" scaled="1"/>
            </a:gradFill>
            <a:ln w="9525">
              <a:noFill/>
              <a:miter lim="800000"/>
              <a:headEnd/>
              <a:tailEnd/>
            </a:ln>
            <a:effectLst/>
          </p:spPr>
          <p:txBody>
            <a:bodyPr wrap="none" anchor="ctr"/>
            <a:lstStyle/>
            <a:p>
              <a:endParaRPr lang="en-US"/>
            </a:p>
          </p:txBody>
        </p:sp>
        <p:pic>
          <p:nvPicPr>
            <p:cNvPr id="7" name="Picture 7"/>
            <p:cNvPicPr>
              <a:picLocks noChangeArrowheads="1"/>
            </p:cNvPicPr>
            <p:nvPr/>
          </p:nvPicPr>
          <p:blipFill>
            <a:blip r:embed="rId5" cstate="print"/>
            <a:srcRect/>
            <a:stretch>
              <a:fillRect/>
            </a:stretch>
          </p:blipFill>
          <p:spPr bwMode="auto">
            <a:xfrm>
              <a:off x="115" y="3881"/>
              <a:ext cx="380" cy="385"/>
            </a:xfrm>
            <a:prstGeom prst="rect">
              <a:avLst/>
            </a:prstGeom>
            <a:noFill/>
            <a:ln w="9525">
              <a:noFill/>
              <a:miter lim="800000"/>
              <a:headEnd/>
              <a:tailEnd/>
            </a:ln>
            <a:effectLst/>
          </p:spPr>
        </p:pic>
        <p:sp>
          <p:nvSpPr>
            <p:cNvPr id="8" name="Rectangle 8"/>
            <p:cNvSpPr>
              <a:spLocks noChangeArrowheads="1"/>
            </p:cNvSpPr>
            <p:nvPr/>
          </p:nvSpPr>
          <p:spPr bwMode="auto">
            <a:xfrm rot="16200000">
              <a:off x="-1152" y="1296"/>
              <a:ext cx="2890" cy="288"/>
            </a:xfrm>
            <a:prstGeom prst="rect">
              <a:avLst/>
            </a:prstGeom>
            <a:noFill/>
            <a:ln w="9525">
              <a:noFill/>
              <a:miter lim="800000"/>
              <a:headEnd/>
              <a:tailEnd/>
            </a:ln>
            <a:effectLst/>
          </p:spPr>
          <p:txBody>
            <a:bodyPr lIns="92075" tIns="46038" rIns="92075" bIns="46038">
              <a:spAutoFit/>
            </a:bodyPr>
            <a:lstStyle/>
            <a:p>
              <a:pPr eaLnBrk="0" hangingPunct="0"/>
              <a:r>
                <a:rPr lang="en-US" sz="2400" b="1">
                  <a:solidFill>
                    <a:srgbClr val="618FFD"/>
                  </a:solidFill>
                </a:rPr>
                <a:t>National Science Foundation</a:t>
              </a:r>
            </a:p>
          </p:txBody>
        </p:sp>
      </p:grpSp>
      <p:pic>
        <p:nvPicPr>
          <p:cNvPr id="9" name="Picture 9"/>
          <p:cNvPicPr>
            <a:picLocks noChangeAspect="1" noChangeArrowheads="1"/>
          </p:cNvPicPr>
          <p:nvPr/>
        </p:nvPicPr>
        <p:blipFill>
          <a:blip r:embed="rId6" cstate="print"/>
          <a:srcRect/>
          <a:stretch>
            <a:fillRect/>
          </a:stretch>
        </p:blipFill>
        <p:spPr bwMode="auto">
          <a:xfrm>
            <a:off x="990600" y="228600"/>
            <a:ext cx="8001000" cy="5410200"/>
          </a:xfrm>
          <a:prstGeom prst="rect">
            <a:avLst/>
          </a:prstGeom>
          <a:noFill/>
          <a:ln w="9525">
            <a:noFill/>
            <a:miter lim="800000"/>
            <a:headEnd/>
            <a:tailEnd/>
          </a:ln>
          <a:effectLst/>
        </p:spPr>
      </p:pic>
      <p:sp>
        <p:nvSpPr>
          <p:cNvPr id="10" name="Text Box 12"/>
          <p:cNvSpPr txBox="1">
            <a:spLocks noChangeArrowheads="1"/>
          </p:cNvSpPr>
          <p:nvPr/>
        </p:nvSpPr>
        <p:spPr bwMode="auto">
          <a:xfrm>
            <a:off x="1219200" y="5791200"/>
            <a:ext cx="7543800" cy="641350"/>
          </a:xfrm>
          <a:prstGeom prst="rect">
            <a:avLst/>
          </a:prstGeom>
          <a:noFill/>
          <a:ln w="9525">
            <a:noFill/>
            <a:miter lim="800000"/>
            <a:headEnd/>
            <a:tailEnd/>
          </a:ln>
          <a:effectLst/>
        </p:spPr>
        <p:txBody>
          <a:bodyPr>
            <a:spAutoFit/>
          </a:bodyPr>
          <a:lstStyle/>
          <a:p>
            <a:pPr>
              <a:spcBef>
                <a:spcPct val="50000"/>
              </a:spcBef>
            </a:pPr>
            <a:r>
              <a:rPr lang="en-US" dirty="0">
                <a:latin typeface="Cambria"/>
                <a:cs typeface="Cambria"/>
              </a:rPr>
              <a:t>https://</a:t>
            </a:r>
            <a:r>
              <a:rPr lang="en-US" dirty="0" err="1">
                <a:latin typeface="Cambria"/>
                <a:cs typeface="Cambria"/>
              </a:rPr>
              <a:t>www.fastlane.nsf.gov</a:t>
            </a:r>
            <a:r>
              <a:rPr lang="en-US" dirty="0">
                <a:latin typeface="Cambria"/>
                <a:cs typeface="Cambria"/>
              </a:rPr>
              <a:t>/</a:t>
            </a:r>
            <a:r>
              <a:rPr lang="en-US" dirty="0" err="1">
                <a:latin typeface="Cambria"/>
                <a:cs typeface="Cambria"/>
              </a:rPr>
              <a:t>NSFHelp</a:t>
            </a:r>
            <a:r>
              <a:rPr lang="en-US" dirty="0">
                <a:latin typeface="Cambria"/>
                <a:cs typeface="Cambria"/>
              </a:rPr>
              <a:t>/</a:t>
            </a:r>
            <a:r>
              <a:rPr lang="en-US" dirty="0" err="1">
                <a:latin typeface="Cambria"/>
                <a:cs typeface="Cambria"/>
              </a:rPr>
              <a:t>flashhelp</a:t>
            </a:r>
            <a:r>
              <a:rPr lang="en-US" dirty="0">
                <a:latin typeface="Cambria"/>
                <a:cs typeface="Cambria"/>
              </a:rPr>
              <a:t>/</a:t>
            </a:r>
            <a:r>
              <a:rPr lang="en-US" dirty="0" err="1">
                <a:latin typeface="Cambria"/>
                <a:cs typeface="Cambria"/>
              </a:rPr>
              <a:t>fastlane</a:t>
            </a:r>
            <a:r>
              <a:rPr lang="en-US" dirty="0">
                <a:latin typeface="Cambria"/>
                <a:cs typeface="Cambria"/>
              </a:rPr>
              <a:t>/</a:t>
            </a:r>
            <a:r>
              <a:rPr lang="en-US" dirty="0" err="1">
                <a:latin typeface="Cambria"/>
                <a:cs typeface="Cambria"/>
              </a:rPr>
              <a:t>FastLane_Help</a:t>
            </a:r>
            <a:r>
              <a:rPr lang="en-US" dirty="0">
                <a:latin typeface="Cambria"/>
                <a:cs typeface="Cambria"/>
              </a:rPr>
              <a:t>/</a:t>
            </a:r>
            <a:r>
              <a:rPr lang="en-US" dirty="0" err="1">
                <a:latin typeface="Cambria"/>
                <a:cs typeface="Cambria"/>
              </a:rPr>
              <a:t>fastlane_help.htm#introduction_to_fastlane.htm</a:t>
            </a:r>
            <a:endParaRPr lang="en-US" dirty="0">
              <a:latin typeface="Cambria"/>
              <a:cs typeface="Cambria"/>
            </a:endParaRPr>
          </a:p>
        </p:txBody>
      </p:sp>
      <p:sp>
        <p:nvSpPr>
          <p:cNvPr id="11" name="Oval 13"/>
          <p:cNvSpPr>
            <a:spLocks noChangeArrowheads="1"/>
          </p:cNvSpPr>
          <p:nvPr/>
        </p:nvSpPr>
        <p:spPr bwMode="auto">
          <a:xfrm>
            <a:off x="6019800" y="1066800"/>
            <a:ext cx="1066800" cy="228600"/>
          </a:xfrm>
          <a:prstGeom prst="ellipse">
            <a:avLst/>
          </a:prstGeom>
          <a:noFill/>
          <a:ln w="15875">
            <a:solidFill>
              <a:srgbClr val="FF0000"/>
            </a:solidFill>
            <a:round/>
            <a:headEnd/>
            <a:tailEnd/>
          </a:ln>
          <a:effectLst/>
        </p:spPr>
        <p:txBody>
          <a:bodyPr wrap="none" anchor="ctr"/>
          <a:lstStyle/>
          <a:p>
            <a:endParaRPr lang="en-US"/>
          </a:p>
        </p:txBody>
      </p:sp>
      <p:sp>
        <p:nvSpPr>
          <p:cNvPr id="12" name="Line 15"/>
          <p:cNvSpPr>
            <a:spLocks noChangeShapeType="1"/>
          </p:cNvSpPr>
          <p:nvPr/>
        </p:nvSpPr>
        <p:spPr bwMode="auto">
          <a:xfrm flipV="1">
            <a:off x="3733800" y="1219200"/>
            <a:ext cx="2362200" cy="4572000"/>
          </a:xfrm>
          <a:prstGeom prst="line">
            <a:avLst/>
          </a:prstGeom>
          <a:noFill/>
          <a:ln w="15875">
            <a:solidFill>
              <a:srgbClr val="FF0000"/>
            </a:solidFill>
            <a:round/>
            <a:headEnd/>
            <a:tailEnd type="triangle" w="med" len="med"/>
          </a:ln>
          <a:effectLst/>
        </p:spPr>
        <p:txBody>
          <a:bodyPr/>
          <a:lstStyle/>
          <a:p>
            <a:endParaRPr lang="en-US"/>
          </a:p>
        </p:txBody>
      </p:sp>
      <p:sp>
        <p:nvSpPr>
          <p:cNvPr id="13" name="Slide Number Placeholder 12"/>
          <p:cNvSpPr>
            <a:spLocks noGrp="1"/>
          </p:cNvSpPr>
          <p:nvPr>
            <p:ph type="sldNum" sz="quarter" idx="4294967295"/>
          </p:nvPr>
        </p:nvSpPr>
        <p:spPr>
          <a:xfrm>
            <a:off x="8647272" y="6407944"/>
            <a:ext cx="365760" cy="365125"/>
          </a:xfrm>
          <a:prstGeom prst="rect">
            <a:avLst/>
          </a:prstGeom>
        </p:spPr>
        <p:txBody>
          <a:bodyPr/>
          <a:lstStyle/>
          <a:p>
            <a:fld id="{34D2B1E4-760C-41B4-BD6D-7A917E8E8432}" type="slidenum">
              <a:rPr lang="en-US" smtClean="0"/>
              <a:pPr/>
              <a:t>48</a:t>
            </a:fld>
            <a:endParaRPr lang="en-US"/>
          </a:p>
        </p:txBody>
      </p:sp>
      <p:pic>
        <p:nvPicPr>
          <p:cNvPr id="14" name="Sound 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70576440"/>
      </p:ext>
    </p:extLst>
  </p:cSld>
  <p:clrMapOvr>
    <a:masterClrMapping/>
  </p:clrMapOvr>
  <mc:AlternateContent xmlns:mc="http://schemas.openxmlformats.org/markup-compatibility/2006">
    <mc:Choice xmlns:p14="http://schemas.microsoft.com/office/powerpoint/2010/main" Requires="p14">
      <p:transition spd="slow" p14:dur="2000" advTm="6770"/>
    </mc:Choice>
    <mc:Fallback>
      <p:transition xmlns:p14="http://schemas.microsoft.com/office/powerpoint/2010/main" spd="slow" advTm="677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p:cNvSpPr>
            <a:spLocks noGrp="1"/>
          </p:cNvSpPr>
          <p:nvPr>
            <p:ph type="sldNum" sz="quarter" idx="4294967295"/>
          </p:nvPr>
        </p:nvSpPr>
        <p:spPr>
          <a:xfrm>
            <a:off x="8647272" y="6407944"/>
            <a:ext cx="365760" cy="365125"/>
          </a:xfrm>
          <a:prstGeom prst="rect">
            <a:avLst/>
          </a:prstGeom>
        </p:spPr>
        <p:txBody>
          <a:bodyPr/>
          <a:lstStyle/>
          <a:p>
            <a:fld id="{34D2B1E4-760C-41B4-BD6D-7A917E8E8432}" type="slidenum">
              <a:rPr lang="en-US" smtClean="0"/>
              <a:pPr/>
              <a:t>49</a:t>
            </a:fld>
            <a:endParaRPr lang="en-US"/>
          </a:p>
        </p:txBody>
      </p:sp>
      <p:grpSp>
        <p:nvGrpSpPr>
          <p:cNvPr id="4" name="Group 2"/>
          <p:cNvGrpSpPr>
            <a:grpSpLocks/>
          </p:cNvGrpSpPr>
          <p:nvPr/>
        </p:nvGrpSpPr>
        <p:grpSpPr bwMode="auto">
          <a:xfrm>
            <a:off x="0" y="0"/>
            <a:ext cx="914400" cy="6865938"/>
            <a:chOff x="0" y="-5"/>
            <a:chExt cx="576" cy="4325"/>
          </a:xfrm>
        </p:grpSpPr>
        <p:sp>
          <p:nvSpPr>
            <p:cNvPr id="5" name="Rectangle 3"/>
            <p:cNvSpPr>
              <a:spLocks noChangeArrowheads="1"/>
            </p:cNvSpPr>
            <p:nvPr/>
          </p:nvSpPr>
          <p:spPr bwMode="auto">
            <a:xfrm>
              <a:off x="0" y="0"/>
              <a:ext cx="576" cy="4320"/>
            </a:xfrm>
            <a:prstGeom prst="rect">
              <a:avLst/>
            </a:prstGeom>
            <a:solidFill>
              <a:srgbClr val="9999FF"/>
            </a:solidFill>
            <a:ln w="9525">
              <a:noFill/>
              <a:miter lim="800000"/>
              <a:headEnd/>
              <a:tailEnd/>
            </a:ln>
            <a:effectLst/>
          </p:spPr>
          <p:txBody>
            <a:bodyPr wrap="none" anchor="ctr"/>
            <a:lstStyle/>
            <a:p>
              <a:endParaRPr lang="en-US"/>
            </a:p>
          </p:txBody>
        </p:sp>
        <p:sp>
          <p:nvSpPr>
            <p:cNvPr id="6" name="Rectangle 4"/>
            <p:cNvSpPr>
              <a:spLocks noChangeArrowheads="1"/>
            </p:cNvSpPr>
            <p:nvPr/>
          </p:nvSpPr>
          <p:spPr bwMode="auto">
            <a:xfrm>
              <a:off x="112" y="48"/>
              <a:ext cx="384" cy="4224"/>
            </a:xfrm>
            <a:prstGeom prst="rect">
              <a:avLst/>
            </a:prstGeom>
            <a:gradFill rotWithShape="0">
              <a:gsLst>
                <a:gs pos="0">
                  <a:srgbClr val="0640F3">
                    <a:gamma/>
                    <a:shade val="29804"/>
                    <a:invGamma/>
                  </a:srgbClr>
                </a:gs>
                <a:gs pos="100000">
                  <a:srgbClr val="0640F3"/>
                </a:gs>
              </a:gsLst>
              <a:lin ang="5400000" scaled="1"/>
            </a:gradFill>
            <a:ln w="9525">
              <a:noFill/>
              <a:miter lim="800000"/>
              <a:headEnd/>
              <a:tailEnd/>
            </a:ln>
            <a:effectLst/>
          </p:spPr>
          <p:txBody>
            <a:bodyPr wrap="none" anchor="ctr"/>
            <a:lstStyle/>
            <a:p>
              <a:endParaRPr lang="en-US"/>
            </a:p>
          </p:txBody>
        </p:sp>
        <p:pic>
          <p:nvPicPr>
            <p:cNvPr id="7" name="Picture 5"/>
            <p:cNvPicPr>
              <a:picLocks noChangeArrowheads="1"/>
            </p:cNvPicPr>
            <p:nvPr/>
          </p:nvPicPr>
          <p:blipFill>
            <a:blip r:embed="rId5" cstate="print"/>
            <a:srcRect/>
            <a:stretch>
              <a:fillRect/>
            </a:stretch>
          </p:blipFill>
          <p:spPr bwMode="auto">
            <a:xfrm>
              <a:off x="115" y="3881"/>
              <a:ext cx="380" cy="385"/>
            </a:xfrm>
            <a:prstGeom prst="rect">
              <a:avLst/>
            </a:prstGeom>
            <a:noFill/>
            <a:ln w="9525">
              <a:noFill/>
              <a:miter lim="800000"/>
              <a:headEnd/>
              <a:tailEnd/>
            </a:ln>
            <a:effectLst/>
          </p:spPr>
        </p:pic>
        <p:sp>
          <p:nvSpPr>
            <p:cNvPr id="8" name="Rectangle 6"/>
            <p:cNvSpPr>
              <a:spLocks noChangeArrowheads="1"/>
            </p:cNvSpPr>
            <p:nvPr/>
          </p:nvSpPr>
          <p:spPr bwMode="auto">
            <a:xfrm rot="16200000">
              <a:off x="-1152" y="1296"/>
              <a:ext cx="2890" cy="288"/>
            </a:xfrm>
            <a:prstGeom prst="rect">
              <a:avLst/>
            </a:prstGeom>
            <a:noFill/>
            <a:ln w="9525">
              <a:noFill/>
              <a:miter lim="800000"/>
              <a:headEnd/>
              <a:tailEnd/>
            </a:ln>
            <a:effectLst/>
          </p:spPr>
          <p:txBody>
            <a:bodyPr lIns="92075" tIns="46038" rIns="92075" bIns="46038">
              <a:spAutoFit/>
            </a:bodyPr>
            <a:lstStyle/>
            <a:p>
              <a:pPr eaLnBrk="0" hangingPunct="0"/>
              <a:r>
                <a:rPr lang="en-US" sz="2400" b="1">
                  <a:solidFill>
                    <a:srgbClr val="618FFD"/>
                  </a:solidFill>
                </a:rPr>
                <a:t>National Science Foundation</a:t>
              </a:r>
            </a:p>
          </p:txBody>
        </p:sp>
      </p:grpSp>
      <p:pic>
        <p:nvPicPr>
          <p:cNvPr id="9" name="Picture 9" descr="prepareview"/>
          <p:cNvPicPr>
            <a:picLocks noChangeAspect="1" noChangeArrowheads="1"/>
          </p:cNvPicPr>
          <p:nvPr/>
        </p:nvPicPr>
        <p:blipFill>
          <a:blip r:embed="rId6" cstate="print"/>
          <a:srcRect/>
          <a:stretch>
            <a:fillRect/>
          </a:stretch>
        </p:blipFill>
        <p:spPr bwMode="auto">
          <a:xfrm>
            <a:off x="685800" y="2209800"/>
            <a:ext cx="8229600" cy="3868738"/>
          </a:xfrm>
          <a:prstGeom prst="rect">
            <a:avLst/>
          </a:prstGeom>
          <a:noFill/>
        </p:spPr>
      </p:pic>
      <p:pic>
        <p:nvPicPr>
          <p:cNvPr id="10" name="Picture 11" descr="image134"/>
          <p:cNvPicPr>
            <a:picLocks noChangeAspect="1" noChangeArrowheads="1"/>
          </p:cNvPicPr>
          <p:nvPr/>
        </p:nvPicPr>
        <p:blipFill>
          <a:blip r:embed="rId7" cstate="print"/>
          <a:srcRect/>
          <a:stretch>
            <a:fillRect/>
          </a:stretch>
        </p:blipFill>
        <p:spPr bwMode="auto">
          <a:xfrm>
            <a:off x="914400" y="1066800"/>
            <a:ext cx="7696200" cy="1165225"/>
          </a:xfrm>
          <a:prstGeom prst="rect">
            <a:avLst/>
          </a:prstGeom>
          <a:noFill/>
        </p:spPr>
      </p:pic>
      <p:sp>
        <p:nvSpPr>
          <p:cNvPr id="11" name="Text Box 14"/>
          <p:cNvSpPr txBox="1">
            <a:spLocks noChangeArrowheads="1"/>
          </p:cNvSpPr>
          <p:nvPr/>
        </p:nvSpPr>
        <p:spPr bwMode="auto">
          <a:xfrm>
            <a:off x="1600200" y="609600"/>
            <a:ext cx="6400800" cy="579438"/>
          </a:xfrm>
          <a:prstGeom prst="rect">
            <a:avLst/>
          </a:prstGeom>
          <a:noFill/>
          <a:ln w="9525">
            <a:noFill/>
            <a:miter lim="800000"/>
            <a:headEnd/>
            <a:tailEnd/>
          </a:ln>
          <a:effectLst/>
        </p:spPr>
        <p:txBody>
          <a:bodyPr>
            <a:spAutoFit/>
          </a:bodyPr>
          <a:lstStyle/>
          <a:p>
            <a:pPr algn="ctr">
              <a:spcBef>
                <a:spcPct val="50000"/>
              </a:spcBef>
            </a:pPr>
            <a:r>
              <a:rPr lang="en-US" sz="3200" dirty="0"/>
              <a:t>Panel Review System</a:t>
            </a: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929520354"/>
      </p:ext>
    </p:extLst>
  </p:cSld>
  <p:clrMapOvr>
    <a:masterClrMapping/>
  </p:clrMapOvr>
  <mc:AlternateContent xmlns:mc="http://schemas.openxmlformats.org/markup-compatibility/2006">
    <mc:Choice xmlns:p14="http://schemas.microsoft.com/office/powerpoint/2010/main" Requires="p14">
      <p:transition spd="slow" p14:dur="2000" advTm="1630"/>
    </mc:Choice>
    <mc:Fallback>
      <p:transition xmlns:p14="http://schemas.microsoft.com/office/powerpoint/2010/main" spd="slow" advTm="163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endParaRPr lang="en-US"/>
          </a:p>
        </p:txBody>
      </p:sp>
      <p:grpSp>
        <p:nvGrpSpPr>
          <p:cNvPr id="4" name="Group 2"/>
          <p:cNvGrpSpPr>
            <a:grpSpLocks/>
          </p:cNvGrpSpPr>
          <p:nvPr/>
        </p:nvGrpSpPr>
        <p:grpSpPr bwMode="auto">
          <a:xfrm>
            <a:off x="0" y="-7938"/>
            <a:ext cx="914400" cy="6865938"/>
            <a:chOff x="0" y="-5"/>
            <a:chExt cx="576" cy="4325"/>
          </a:xfrm>
        </p:grpSpPr>
        <p:sp>
          <p:nvSpPr>
            <p:cNvPr id="5" name="Rectangle 3"/>
            <p:cNvSpPr>
              <a:spLocks noChangeArrowheads="1"/>
            </p:cNvSpPr>
            <p:nvPr/>
          </p:nvSpPr>
          <p:spPr bwMode="auto">
            <a:xfrm>
              <a:off x="0" y="0"/>
              <a:ext cx="576" cy="4320"/>
            </a:xfrm>
            <a:prstGeom prst="rect">
              <a:avLst/>
            </a:prstGeom>
            <a:solidFill>
              <a:srgbClr val="9999FF"/>
            </a:solidFill>
            <a:ln w="9525">
              <a:noFill/>
              <a:miter lim="800000"/>
              <a:headEnd/>
              <a:tailEnd/>
            </a:ln>
            <a:effectLst/>
          </p:spPr>
          <p:txBody>
            <a:bodyPr wrap="none" anchor="ctr"/>
            <a:lstStyle/>
            <a:p>
              <a:endParaRPr lang="en-US"/>
            </a:p>
          </p:txBody>
        </p:sp>
        <p:sp>
          <p:nvSpPr>
            <p:cNvPr id="6" name="Rectangle 4"/>
            <p:cNvSpPr>
              <a:spLocks noChangeArrowheads="1"/>
            </p:cNvSpPr>
            <p:nvPr/>
          </p:nvSpPr>
          <p:spPr bwMode="auto">
            <a:xfrm>
              <a:off x="112" y="48"/>
              <a:ext cx="384" cy="4224"/>
            </a:xfrm>
            <a:prstGeom prst="rect">
              <a:avLst/>
            </a:prstGeom>
            <a:gradFill rotWithShape="0">
              <a:gsLst>
                <a:gs pos="0">
                  <a:srgbClr val="0640F3">
                    <a:gamma/>
                    <a:shade val="29804"/>
                    <a:invGamma/>
                  </a:srgbClr>
                </a:gs>
                <a:gs pos="100000">
                  <a:srgbClr val="0640F3"/>
                </a:gs>
              </a:gsLst>
              <a:lin ang="5400000" scaled="1"/>
            </a:gradFill>
            <a:ln w="9525">
              <a:noFill/>
              <a:miter lim="800000"/>
              <a:headEnd/>
              <a:tailEnd/>
            </a:ln>
            <a:effectLst/>
          </p:spPr>
          <p:txBody>
            <a:bodyPr wrap="none" anchor="ctr"/>
            <a:lstStyle/>
            <a:p>
              <a:endParaRPr lang="en-US"/>
            </a:p>
          </p:txBody>
        </p:sp>
        <p:pic>
          <p:nvPicPr>
            <p:cNvPr id="7" name="Picture 5"/>
            <p:cNvPicPr>
              <a:picLocks noChangeArrowheads="1"/>
            </p:cNvPicPr>
            <p:nvPr/>
          </p:nvPicPr>
          <p:blipFill>
            <a:blip r:embed="rId5" cstate="print"/>
            <a:srcRect/>
            <a:stretch>
              <a:fillRect/>
            </a:stretch>
          </p:blipFill>
          <p:spPr bwMode="auto">
            <a:xfrm>
              <a:off x="115" y="3881"/>
              <a:ext cx="380" cy="385"/>
            </a:xfrm>
            <a:prstGeom prst="rect">
              <a:avLst/>
            </a:prstGeom>
            <a:noFill/>
            <a:ln w="9525">
              <a:noFill/>
              <a:miter lim="800000"/>
              <a:headEnd/>
              <a:tailEnd/>
            </a:ln>
            <a:effectLst/>
          </p:spPr>
        </p:pic>
        <p:sp>
          <p:nvSpPr>
            <p:cNvPr id="8" name="Rectangle 6"/>
            <p:cNvSpPr>
              <a:spLocks noChangeArrowheads="1"/>
            </p:cNvSpPr>
            <p:nvPr/>
          </p:nvSpPr>
          <p:spPr bwMode="auto">
            <a:xfrm rot="16200000">
              <a:off x="-1152" y="1296"/>
              <a:ext cx="2890" cy="288"/>
            </a:xfrm>
            <a:prstGeom prst="rect">
              <a:avLst/>
            </a:prstGeom>
            <a:noFill/>
            <a:ln w="9525">
              <a:noFill/>
              <a:miter lim="800000"/>
              <a:headEnd/>
              <a:tailEnd/>
            </a:ln>
            <a:effectLst/>
          </p:spPr>
          <p:txBody>
            <a:bodyPr lIns="92075" tIns="46038" rIns="92075" bIns="46038">
              <a:spAutoFit/>
            </a:bodyPr>
            <a:lstStyle/>
            <a:p>
              <a:pPr eaLnBrk="0" hangingPunct="0"/>
              <a:r>
                <a:rPr lang="en-US" sz="2400" b="1">
                  <a:solidFill>
                    <a:srgbClr val="618FFD"/>
                  </a:solidFill>
                </a:rPr>
                <a:t>National Science Foundation</a:t>
              </a:r>
            </a:p>
          </p:txBody>
        </p:sp>
      </p:grpSp>
      <p:pic>
        <p:nvPicPr>
          <p:cNvPr id="9" name="Picture 9" descr="review"/>
          <p:cNvPicPr>
            <a:picLocks noChangeAspect="1" noChangeArrowheads="1"/>
          </p:cNvPicPr>
          <p:nvPr/>
        </p:nvPicPr>
        <p:blipFill>
          <a:blip r:embed="rId6" cstate="print"/>
          <a:srcRect/>
          <a:stretch>
            <a:fillRect/>
          </a:stretch>
        </p:blipFill>
        <p:spPr bwMode="auto">
          <a:xfrm>
            <a:off x="609600" y="0"/>
            <a:ext cx="7848600" cy="6858000"/>
          </a:xfrm>
          <a:prstGeom prst="rect">
            <a:avLst/>
          </a:prstGeom>
          <a:noFill/>
        </p:spPr>
      </p:pic>
      <p:sp>
        <p:nvSpPr>
          <p:cNvPr id="10" name="Text Box 10"/>
          <p:cNvSpPr txBox="1">
            <a:spLocks noChangeArrowheads="1"/>
          </p:cNvSpPr>
          <p:nvPr/>
        </p:nvSpPr>
        <p:spPr bwMode="auto">
          <a:xfrm>
            <a:off x="5334000" y="3962400"/>
            <a:ext cx="3657600" cy="1190625"/>
          </a:xfrm>
          <a:prstGeom prst="rect">
            <a:avLst/>
          </a:prstGeom>
          <a:noFill/>
          <a:ln w="9525">
            <a:noFill/>
            <a:miter lim="800000"/>
            <a:headEnd/>
            <a:tailEnd/>
          </a:ln>
          <a:effectLst/>
        </p:spPr>
        <p:txBody>
          <a:bodyPr>
            <a:spAutoFit/>
          </a:bodyPr>
          <a:lstStyle/>
          <a:p>
            <a:pPr>
              <a:spcBef>
                <a:spcPct val="50000"/>
              </a:spcBef>
            </a:pPr>
            <a:r>
              <a:rPr lang="en-US" b="1">
                <a:solidFill>
                  <a:srgbClr val="CC0000"/>
                </a:solidFill>
              </a:rPr>
              <a:t>It helps us if you list strengths and weaknesses of the proposal in the Summary Statement</a:t>
            </a:r>
          </a:p>
        </p:txBody>
      </p:sp>
      <p:sp>
        <p:nvSpPr>
          <p:cNvPr id="11" name="Line 11"/>
          <p:cNvSpPr>
            <a:spLocks noChangeShapeType="1"/>
          </p:cNvSpPr>
          <p:nvPr/>
        </p:nvSpPr>
        <p:spPr bwMode="auto">
          <a:xfrm flipH="1">
            <a:off x="4648200" y="4419600"/>
            <a:ext cx="685800" cy="0"/>
          </a:xfrm>
          <a:prstGeom prst="line">
            <a:avLst/>
          </a:prstGeom>
          <a:noFill/>
          <a:ln w="19050">
            <a:solidFill>
              <a:schemeClr val="tx1"/>
            </a:solidFill>
            <a:round/>
            <a:headEnd/>
            <a:tailEnd type="triangle" w="med" len="med"/>
          </a:ln>
          <a:effectLst/>
        </p:spPr>
        <p:txBody>
          <a:bodyPr/>
          <a:lstStyle/>
          <a:p>
            <a:endParaRPr lang="en-US"/>
          </a:p>
        </p:txBody>
      </p:sp>
      <p:sp>
        <p:nvSpPr>
          <p:cNvPr id="12" name="Slide Number Placeholder 11"/>
          <p:cNvSpPr>
            <a:spLocks noGrp="1"/>
          </p:cNvSpPr>
          <p:nvPr>
            <p:ph type="sldNum" sz="quarter" idx="4294967295"/>
          </p:nvPr>
        </p:nvSpPr>
        <p:spPr>
          <a:xfrm>
            <a:off x="8647272" y="6407944"/>
            <a:ext cx="365760" cy="365125"/>
          </a:xfrm>
          <a:prstGeom prst="rect">
            <a:avLst/>
          </a:prstGeom>
        </p:spPr>
        <p:txBody>
          <a:bodyPr/>
          <a:lstStyle/>
          <a:p>
            <a:fld id="{34D2B1E4-760C-41B4-BD6D-7A917E8E8432}" type="slidenum">
              <a:rPr lang="en-US" smtClean="0"/>
              <a:pPr/>
              <a:t>50</a:t>
            </a:fld>
            <a:endParaRPr lang="en-US"/>
          </a:p>
        </p:txBody>
      </p:sp>
      <p:pic>
        <p:nvPicPr>
          <p:cNvPr id="13" name="Sound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515461208"/>
      </p:ext>
    </p:extLst>
  </p:cSld>
  <p:clrMapOvr>
    <a:masterClrMapping/>
  </p:clrMapOvr>
  <mc:AlternateContent xmlns:mc="http://schemas.openxmlformats.org/markup-compatibility/2006">
    <mc:Choice xmlns:p14="http://schemas.microsoft.com/office/powerpoint/2010/main" Requires="p14">
      <p:transition spd="slow" p14:dur="2000" advTm="2100"/>
    </mc:Choice>
    <mc:Fallback>
      <p:transition xmlns:p14="http://schemas.microsoft.com/office/powerpoint/2010/main" spd="slow" advTm="210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Cambria"/>
                <a:cs typeface="Cambria"/>
              </a:rPr>
              <a:t>Thank You!</a:t>
            </a:r>
            <a:endParaRPr lang="en-US" b="1" dirty="0">
              <a:latin typeface="Cambria"/>
              <a:cs typeface="Cambria"/>
            </a:endParaRPr>
          </a:p>
        </p:txBody>
      </p:sp>
      <p:sp>
        <p:nvSpPr>
          <p:cNvPr id="3" name="Content Placeholder 2"/>
          <p:cNvSpPr>
            <a:spLocks noGrp="1"/>
          </p:cNvSpPr>
          <p:nvPr>
            <p:ph idx="1"/>
          </p:nvPr>
        </p:nvSpPr>
        <p:spPr/>
        <p:txBody>
          <a:bodyPr/>
          <a:lstStyle/>
          <a:p>
            <a:pPr marL="0" indent="0">
              <a:buNone/>
            </a:pPr>
            <a:r>
              <a:rPr lang="en-US" b="1" dirty="0" smtClean="0">
                <a:latin typeface="Cambria"/>
                <a:cs typeface="Cambria"/>
              </a:rPr>
              <a:t>If you have more questions…….</a:t>
            </a:r>
          </a:p>
          <a:p>
            <a:pPr marL="0" indent="0">
              <a:buNone/>
            </a:pPr>
            <a:endParaRPr lang="en-US" b="1" dirty="0" smtClean="0">
              <a:latin typeface="Cambria"/>
              <a:cs typeface="Cambria"/>
            </a:endParaRPr>
          </a:p>
          <a:p>
            <a:pPr marL="0" indent="0">
              <a:buNone/>
            </a:pPr>
            <a:r>
              <a:rPr lang="en-US" b="1" dirty="0" smtClean="0">
                <a:latin typeface="Cambria"/>
                <a:cs typeface="Cambria"/>
              </a:rPr>
              <a:t>Contact</a:t>
            </a:r>
            <a:r>
              <a:rPr lang="en-US" b="1" dirty="0">
                <a:latin typeface="Cambria"/>
                <a:cs typeface="Cambria"/>
              </a:rPr>
              <a:t>: </a:t>
            </a:r>
            <a:endParaRPr lang="en-US" dirty="0">
              <a:latin typeface="Cambria"/>
              <a:cs typeface="Cambria"/>
            </a:endParaRPr>
          </a:p>
          <a:p>
            <a:pPr marL="800100" lvl="2" indent="0">
              <a:buNone/>
            </a:pPr>
            <a:r>
              <a:rPr lang="en-US" dirty="0">
                <a:latin typeface="Cambria"/>
                <a:cs typeface="Cambria"/>
              </a:rPr>
              <a:t>Y</a:t>
            </a:r>
            <a:r>
              <a:rPr lang="en-US" dirty="0" smtClean="0">
                <a:latin typeface="Cambria"/>
                <a:cs typeface="Cambria"/>
              </a:rPr>
              <a:t>our </a:t>
            </a:r>
            <a:r>
              <a:rPr lang="en-US" dirty="0">
                <a:latin typeface="Cambria"/>
                <a:cs typeface="Cambria"/>
              </a:rPr>
              <a:t>P</a:t>
            </a:r>
            <a:r>
              <a:rPr lang="en-US" dirty="0" smtClean="0">
                <a:latin typeface="Cambria"/>
                <a:cs typeface="Cambria"/>
              </a:rPr>
              <a:t>anel Program Director </a:t>
            </a:r>
            <a:endParaRPr lang="en-US" dirty="0">
              <a:latin typeface="Cambria"/>
              <a:cs typeface="Cambria"/>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901227422"/>
      </p:ext>
    </p:extLst>
  </p:cSld>
  <p:clrMapOvr>
    <a:masterClrMapping/>
  </p:clrMapOvr>
  <mc:AlternateContent xmlns:mc="http://schemas.openxmlformats.org/markup-compatibility/2006">
    <mc:Choice xmlns:p14="http://schemas.microsoft.com/office/powerpoint/2010/main" Requires="p14">
      <p:transition spd="slow" p14:dur="2000" advTm="23474"/>
    </mc:Choice>
    <mc:Fallback>
      <p:transition xmlns:p14="http://schemas.microsoft.com/office/powerpoint/2010/main" spd="slow" advTm="2347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20000"/>
          </a:lnSpc>
          <a:spcBef>
            <a:spcPct val="20000"/>
          </a:spcBef>
          <a:spcAft>
            <a:spcPct val="25000"/>
          </a:spcAft>
          <a:buClrTx/>
          <a:buSzTx/>
          <a:buFontTx/>
          <a:buNone/>
          <a:tabLst/>
          <a:defRPr kumimoji="0" lang="en-US" sz="1800" b="0" i="0" u="none" strike="noStrike" cap="none" normalizeH="0" baseline="0" smtClean="0">
            <a:ln>
              <a:noFill/>
            </a:ln>
            <a:solidFill>
              <a:schemeClr val="bg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20000"/>
          </a:lnSpc>
          <a:spcBef>
            <a:spcPct val="20000"/>
          </a:spcBef>
          <a:spcAft>
            <a:spcPct val="25000"/>
          </a:spcAft>
          <a:buClrTx/>
          <a:buSzTx/>
          <a:buFontTx/>
          <a:buNone/>
          <a:tabLst/>
          <a:defRPr kumimoji="0" lang="en-US" sz="1800" b="0" i="0" u="none" strike="noStrike" cap="none" normalizeH="0" baseline="0" smtClean="0">
            <a:ln>
              <a:noFill/>
            </a:ln>
            <a:solidFill>
              <a:schemeClr val="bg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20000"/>
          </a:lnSpc>
          <a:spcBef>
            <a:spcPct val="20000"/>
          </a:spcBef>
          <a:spcAft>
            <a:spcPct val="25000"/>
          </a:spcAft>
          <a:buClrTx/>
          <a:buSzTx/>
          <a:buFontTx/>
          <a:buNone/>
          <a:tabLst/>
          <a:defRPr kumimoji="0" lang="en-US" sz="1800" b="0" i="0" u="none" strike="noStrike" cap="none" normalizeH="0" baseline="0" smtClean="0">
            <a:ln>
              <a:noFill/>
            </a:ln>
            <a:solidFill>
              <a:schemeClr val="bg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20000"/>
          </a:lnSpc>
          <a:spcBef>
            <a:spcPct val="20000"/>
          </a:spcBef>
          <a:spcAft>
            <a:spcPct val="25000"/>
          </a:spcAft>
          <a:buClrTx/>
          <a:buSzTx/>
          <a:buFontTx/>
          <a:buNone/>
          <a:tabLst/>
          <a:defRPr kumimoji="0" lang="en-US" sz="1800" b="0" i="0" u="none" strike="noStrike" cap="none" normalizeH="0" baseline="0" smtClean="0">
            <a:ln>
              <a:noFill/>
            </a:ln>
            <a:solidFill>
              <a:schemeClr val="bg1"/>
            </a:solidFill>
            <a:effectLst/>
            <a:latin typeface="Arial" charset="0"/>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2159</TotalTime>
  <Words>3797</Words>
  <Application>Microsoft Macintosh PowerPoint</Application>
  <PresentationFormat>On-screen Show (4:3)</PresentationFormat>
  <Paragraphs>413</Paragraphs>
  <Slides>51</Slides>
  <Notes>51</Notes>
  <HiddenSlides>0</HiddenSlides>
  <MMClips>51</MMClips>
  <ScaleCrop>false</ScaleCrop>
  <HeadingPairs>
    <vt:vector size="6" baseType="variant">
      <vt:variant>
        <vt:lpstr>Theme</vt:lpstr>
      </vt:variant>
      <vt:variant>
        <vt:i4>2</vt:i4>
      </vt:variant>
      <vt:variant>
        <vt:lpstr>Embedded OLE Servers</vt:lpstr>
      </vt:variant>
      <vt:variant>
        <vt:i4>1</vt:i4>
      </vt:variant>
      <vt:variant>
        <vt:lpstr>Slide Titles</vt:lpstr>
      </vt:variant>
      <vt:variant>
        <vt:i4>51</vt:i4>
      </vt:variant>
    </vt:vector>
  </HeadingPairs>
  <TitlesOfParts>
    <vt:vector size="54" baseType="lpstr">
      <vt:lpstr>Default Design</vt:lpstr>
      <vt:lpstr>1_Default Design</vt:lpstr>
      <vt:lpstr>Clip</vt:lpstr>
      <vt:lpstr>Welcome to the 2015 ITEST Reviewer Webinar </vt:lpstr>
      <vt:lpstr>First, Thanks!</vt:lpstr>
      <vt:lpstr>Overview of Presentation</vt:lpstr>
      <vt:lpstr>Getting Set Up in FastLane</vt:lpstr>
      <vt:lpstr>Remuneration and Travel Information</vt:lpstr>
      <vt:lpstr>Flat Rate Fee</vt:lpstr>
      <vt:lpstr>Lodging Accommodations</vt:lpstr>
      <vt:lpstr>Reminder</vt:lpstr>
      <vt:lpstr>Before You Review</vt:lpstr>
      <vt:lpstr>Two Types of ITEST Projects Supported</vt:lpstr>
      <vt:lpstr>PowerPoint Presentation</vt:lpstr>
      <vt:lpstr>What The PI Receives </vt:lpstr>
      <vt:lpstr>Parts of an Individual Review</vt:lpstr>
      <vt:lpstr>Panel Organization</vt:lpstr>
      <vt:lpstr>Reviewer Responsibilities</vt:lpstr>
      <vt:lpstr>National Science Board Report on Merit Review Criteria:  Two Review Criteria</vt:lpstr>
      <vt:lpstr>National Science Board Report on Merit Review Criteria:  Five Review Elements</vt:lpstr>
      <vt:lpstr>Ratings – select only one</vt:lpstr>
      <vt:lpstr>Your Reviews</vt:lpstr>
      <vt:lpstr>Make Your Reviews Helpful</vt:lpstr>
      <vt:lpstr>External Evaluation</vt:lpstr>
      <vt:lpstr>Dissemination Plan</vt:lpstr>
      <vt:lpstr>Supplementary Documents</vt:lpstr>
      <vt:lpstr>Data Management Plan</vt:lpstr>
      <vt:lpstr>Postdoctoral Mentoring Plan</vt:lpstr>
      <vt:lpstr>Results of Prior Research  </vt:lpstr>
      <vt:lpstr>Summary Statement of the Review</vt:lpstr>
      <vt:lpstr>Double Check Rating &amp; Review</vt:lpstr>
      <vt:lpstr>What makes a Good Review?</vt:lpstr>
      <vt:lpstr>Common Guidelines for Education Research and Development</vt:lpstr>
      <vt:lpstr>Research Described in the Guidelines</vt:lpstr>
      <vt:lpstr>Accessing The Common Guidelines</vt:lpstr>
      <vt:lpstr>Being Mindful of Bias</vt:lpstr>
      <vt:lpstr>Sources of Implicit Bias</vt:lpstr>
      <vt:lpstr>Minimizing Bias in Your Reviews</vt:lpstr>
      <vt:lpstr>PowerPoint Presentation</vt:lpstr>
      <vt:lpstr>Conflicts of Interests</vt:lpstr>
      <vt:lpstr>Common Examples of COI With An Institution</vt:lpstr>
      <vt:lpstr>Common Examples of COIs With Individuals</vt:lpstr>
      <vt:lpstr>Specific Examples</vt:lpstr>
      <vt:lpstr>Not a COI</vt:lpstr>
      <vt:lpstr>If you have a COI</vt:lpstr>
      <vt:lpstr>Confidentiality Overview</vt:lpstr>
      <vt:lpstr>Avoid any discussion of:</vt:lpstr>
      <vt:lpstr>Confidentiality of Information</vt:lpstr>
      <vt:lpstr>Confidentiality of Review Process</vt:lpstr>
      <vt:lpstr>Getting Reviews into FastLane</vt:lpstr>
      <vt:lpstr>PowerPoint Presentation</vt:lpstr>
      <vt:lpstr>PowerPoint Presentation</vt:lpstr>
      <vt:lpstr>PowerPoint Presentation</vt:lpstr>
      <vt:lpstr>Thank You!</vt:lpstr>
    </vt:vector>
  </TitlesOfParts>
  <Company>National Science Foundation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NSF Merit Review  Criteria Revision   Background</dc:title>
  <dc:creator>jleffler</dc:creator>
  <cp:lastModifiedBy>Russell, Robert L</cp:lastModifiedBy>
  <cp:revision>178</cp:revision>
  <cp:lastPrinted>2014-01-15T21:50:16Z</cp:lastPrinted>
  <dcterms:created xsi:type="dcterms:W3CDTF">2012-09-14T18:42:58Z</dcterms:created>
  <dcterms:modified xsi:type="dcterms:W3CDTF">2015-01-12T19:46:00Z</dcterms:modified>
</cp:coreProperties>
</file>