
<file path=[Content_Types].xml><?xml version="1.0" encoding="utf-8"?>
<Types xmlns="http://schemas.openxmlformats.org/package/2006/content-types">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9"/>
  </p:notesMasterIdLst>
  <p:handoutMasterIdLst>
    <p:handoutMasterId r:id="rId40"/>
  </p:handoutMasterIdLst>
  <p:sldIdLst>
    <p:sldId id="256" r:id="rId2"/>
    <p:sldId id="257" r:id="rId3"/>
    <p:sldId id="298" r:id="rId4"/>
    <p:sldId id="259" r:id="rId5"/>
    <p:sldId id="260" r:id="rId6"/>
    <p:sldId id="261" r:id="rId7"/>
    <p:sldId id="262" r:id="rId8"/>
    <p:sldId id="263" r:id="rId9"/>
    <p:sldId id="264" r:id="rId10"/>
    <p:sldId id="265" r:id="rId11"/>
    <p:sldId id="328" r:id="rId12"/>
    <p:sldId id="329" r:id="rId13"/>
    <p:sldId id="330" r:id="rId14"/>
    <p:sldId id="331" r:id="rId15"/>
    <p:sldId id="332" r:id="rId16"/>
    <p:sldId id="333" r:id="rId17"/>
    <p:sldId id="305" r:id="rId18"/>
    <p:sldId id="306" r:id="rId19"/>
    <p:sldId id="307" r:id="rId20"/>
    <p:sldId id="308" r:id="rId21"/>
    <p:sldId id="309" r:id="rId22"/>
    <p:sldId id="310" r:id="rId23"/>
    <p:sldId id="334" r:id="rId24"/>
    <p:sldId id="312" r:id="rId25"/>
    <p:sldId id="313" r:id="rId26"/>
    <p:sldId id="314" r:id="rId27"/>
    <p:sldId id="335" r:id="rId28"/>
    <p:sldId id="336" r:id="rId29"/>
    <p:sldId id="337" r:id="rId30"/>
    <p:sldId id="338" r:id="rId31"/>
    <p:sldId id="319" r:id="rId32"/>
    <p:sldId id="326" r:id="rId33"/>
    <p:sldId id="327" r:id="rId34"/>
    <p:sldId id="340" r:id="rId35"/>
    <p:sldId id="339" r:id="rId36"/>
    <p:sldId id="324" r:id="rId37"/>
    <p:sldId id="325" r:id="rId38"/>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7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6" autoAdjust="0"/>
    <p:restoredTop sz="82405" autoAdjust="0"/>
  </p:normalViewPr>
  <p:slideViewPr>
    <p:cSldViewPr snapToGrid="0" snapToObjects="1">
      <p:cViewPr varScale="1">
        <p:scale>
          <a:sx n="75" d="100"/>
          <a:sy n="75" d="100"/>
        </p:scale>
        <p:origin x="-1824" y="-96"/>
      </p:cViewPr>
      <p:guideLst>
        <p:guide orient="horz" pos="2160"/>
        <p:guide pos="2880"/>
      </p:guideLst>
    </p:cSldViewPr>
  </p:slideViewPr>
  <p:outlineViewPr>
    <p:cViewPr>
      <p:scale>
        <a:sx n="33" d="100"/>
        <a:sy n="33" d="100"/>
      </p:scale>
      <p:origin x="0" y="5816"/>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83858A-9F12-DE45-BDAE-21DC8440230A}" type="doc">
      <dgm:prSet loTypeId="urn:microsoft.com/office/officeart/2005/8/layout/cycle5" loCatId="" qsTypeId="urn:microsoft.com/office/officeart/2005/8/quickstyle/simple2" qsCatId="simple" csTypeId="urn:microsoft.com/office/officeart/2005/8/colors/accent1_2" csCatId="accent1" phldr="1"/>
      <dgm:spPr/>
      <dgm:t>
        <a:bodyPr/>
        <a:lstStyle/>
        <a:p>
          <a:endParaRPr lang="en-US"/>
        </a:p>
      </dgm:t>
    </dgm:pt>
    <dgm:pt modelId="{BC1E1651-2209-3748-8336-335E63ECB13F}">
      <dgm:prSet phldrT="[Text]"/>
      <dgm:spPr/>
      <dgm:t>
        <a:bodyPr/>
        <a:lstStyle/>
        <a:p>
          <a:r>
            <a:rPr lang="en-US" dirty="0" smtClean="0"/>
            <a:t>Educational Practice</a:t>
          </a:r>
          <a:endParaRPr lang="en-US" dirty="0"/>
        </a:p>
      </dgm:t>
    </dgm:pt>
    <dgm:pt modelId="{C44679F9-CFCA-DC41-9004-0F9B29BCFA49}" type="parTrans" cxnId="{E4602CFB-2AE6-3046-912D-607E4FDB80FE}">
      <dgm:prSet/>
      <dgm:spPr/>
      <dgm:t>
        <a:bodyPr/>
        <a:lstStyle/>
        <a:p>
          <a:endParaRPr lang="en-US"/>
        </a:p>
      </dgm:t>
    </dgm:pt>
    <dgm:pt modelId="{0130DF27-2145-0C42-962E-82091738D3D6}" type="sibTrans" cxnId="{E4602CFB-2AE6-3046-912D-607E4FDB80FE}">
      <dgm:prSet/>
      <dgm:spPr/>
      <dgm:t>
        <a:bodyPr/>
        <a:lstStyle/>
        <a:p>
          <a:endParaRPr lang="en-US"/>
        </a:p>
      </dgm:t>
    </dgm:pt>
    <dgm:pt modelId="{BDFCA239-80A5-7044-87B2-2A4B1E8F8DB8}">
      <dgm:prSet phldrT="[Text]"/>
      <dgm:spPr/>
      <dgm:t>
        <a:bodyPr/>
        <a:lstStyle/>
        <a:p>
          <a:r>
            <a:rPr lang="en-US" dirty="0" smtClean="0"/>
            <a:t>Questions Ideas</a:t>
          </a:r>
          <a:endParaRPr lang="en-US" dirty="0"/>
        </a:p>
      </dgm:t>
    </dgm:pt>
    <dgm:pt modelId="{B1B0217E-0D3B-D44F-ACE0-D8F8BF27892B}" type="parTrans" cxnId="{DB41F6B7-EF6D-A646-AC0F-9FFEEA72F083}">
      <dgm:prSet/>
      <dgm:spPr/>
      <dgm:t>
        <a:bodyPr/>
        <a:lstStyle/>
        <a:p>
          <a:endParaRPr lang="en-US"/>
        </a:p>
      </dgm:t>
    </dgm:pt>
    <dgm:pt modelId="{25B03989-3E39-284A-9F2F-9D75BE312576}" type="sibTrans" cxnId="{DB41F6B7-EF6D-A646-AC0F-9FFEEA72F083}">
      <dgm:prSet/>
      <dgm:spPr/>
      <dgm:t>
        <a:bodyPr/>
        <a:lstStyle/>
        <a:p>
          <a:endParaRPr lang="en-US"/>
        </a:p>
      </dgm:t>
    </dgm:pt>
    <dgm:pt modelId="{CA839B2B-84C0-3A4C-829F-4382A8E10801}">
      <dgm:prSet phldrT="[Text]"/>
      <dgm:spPr/>
      <dgm:t>
        <a:bodyPr/>
        <a:lstStyle/>
        <a:p>
          <a:r>
            <a:rPr lang="en-US" dirty="0" smtClean="0"/>
            <a:t>Educational Research</a:t>
          </a:r>
          <a:endParaRPr lang="en-US" dirty="0"/>
        </a:p>
      </dgm:t>
    </dgm:pt>
    <dgm:pt modelId="{599C1B66-EA40-5C47-AC47-C3A061FA07E0}" type="parTrans" cxnId="{7459C5DF-0E79-BD40-81B5-81A0A2D99C17}">
      <dgm:prSet/>
      <dgm:spPr/>
      <dgm:t>
        <a:bodyPr/>
        <a:lstStyle/>
        <a:p>
          <a:endParaRPr lang="en-US"/>
        </a:p>
      </dgm:t>
    </dgm:pt>
    <dgm:pt modelId="{343ECA3D-859C-0843-9BBB-BAADBD3AAD81}" type="sibTrans" cxnId="{7459C5DF-0E79-BD40-81B5-81A0A2D99C17}">
      <dgm:prSet/>
      <dgm:spPr/>
      <dgm:t>
        <a:bodyPr/>
        <a:lstStyle/>
        <a:p>
          <a:endParaRPr lang="en-US"/>
        </a:p>
      </dgm:t>
    </dgm:pt>
    <dgm:pt modelId="{8C0B05BF-9089-094D-AFC4-898C5231D2F7}">
      <dgm:prSet phldrT="[Text]"/>
      <dgm:spPr/>
      <dgm:t>
        <a:bodyPr/>
        <a:lstStyle/>
        <a:p>
          <a:r>
            <a:rPr lang="en-US" dirty="0" smtClean="0"/>
            <a:t>Answers Insights</a:t>
          </a:r>
          <a:endParaRPr lang="en-US" dirty="0"/>
        </a:p>
      </dgm:t>
    </dgm:pt>
    <dgm:pt modelId="{E1EA0069-FDEC-BB4C-A0D6-15EEC21A3FB9}" type="parTrans" cxnId="{1F2208E5-2CB1-554C-82A8-73A9CF4ED0D9}">
      <dgm:prSet/>
      <dgm:spPr/>
      <dgm:t>
        <a:bodyPr/>
        <a:lstStyle/>
        <a:p>
          <a:endParaRPr lang="en-US"/>
        </a:p>
      </dgm:t>
    </dgm:pt>
    <dgm:pt modelId="{0D4BF050-D1FF-E84B-9080-DF5FE45CBBDE}" type="sibTrans" cxnId="{1F2208E5-2CB1-554C-82A8-73A9CF4ED0D9}">
      <dgm:prSet/>
      <dgm:spPr/>
      <dgm:t>
        <a:bodyPr/>
        <a:lstStyle/>
        <a:p>
          <a:endParaRPr lang="en-US"/>
        </a:p>
      </dgm:t>
    </dgm:pt>
    <dgm:pt modelId="{94D5A4F1-7B2A-1A4F-873F-AC135C0CCEB5}" type="pres">
      <dgm:prSet presAssocID="{1083858A-9F12-DE45-BDAE-21DC8440230A}" presName="cycle" presStyleCnt="0">
        <dgm:presLayoutVars>
          <dgm:dir/>
          <dgm:resizeHandles val="exact"/>
        </dgm:presLayoutVars>
      </dgm:prSet>
      <dgm:spPr/>
      <dgm:t>
        <a:bodyPr/>
        <a:lstStyle/>
        <a:p>
          <a:endParaRPr lang="en-US"/>
        </a:p>
      </dgm:t>
    </dgm:pt>
    <dgm:pt modelId="{1C564291-7015-F74F-8382-CC850F2A8911}" type="pres">
      <dgm:prSet presAssocID="{BC1E1651-2209-3748-8336-335E63ECB13F}" presName="node" presStyleLbl="node1" presStyleIdx="0" presStyleCnt="4">
        <dgm:presLayoutVars>
          <dgm:bulletEnabled val="1"/>
        </dgm:presLayoutVars>
      </dgm:prSet>
      <dgm:spPr/>
      <dgm:t>
        <a:bodyPr/>
        <a:lstStyle/>
        <a:p>
          <a:endParaRPr lang="en-US"/>
        </a:p>
      </dgm:t>
    </dgm:pt>
    <dgm:pt modelId="{5DFC917C-1EB4-2443-A16B-C412552D8692}" type="pres">
      <dgm:prSet presAssocID="{BC1E1651-2209-3748-8336-335E63ECB13F}" presName="spNode" presStyleCnt="0"/>
      <dgm:spPr/>
    </dgm:pt>
    <dgm:pt modelId="{75E07A10-E83A-C940-849D-57B45356C3F4}" type="pres">
      <dgm:prSet presAssocID="{0130DF27-2145-0C42-962E-82091738D3D6}" presName="sibTrans" presStyleLbl="sibTrans1D1" presStyleIdx="0" presStyleCnt="4"/>
      <dgm:spPr/>
      <dgm:t>
        <a:bodyPr/>
        <a:lstStyle/>
        <a:p>
          <a:endParaRPr lang="en-US"/>
        </a:p>
      </dgm:t>
    </dgm:pt>
    <dgm:pt modelId="{EBFE3699-E01B-6B43-84CA-883367B7FF9D}" type="pres">
      <dgm:prSet presAssocID="{BDFCA239-80A5-7044-87B2-2A4B1E8F8DB8}" presName="node" presStyleLbl="node1" presStyleIdx="1" presStyleCnt="4">
        <dgm:presLayoutVars>
          <dgm:bulletEnabled val="1"/>
        </dgm:presLayoutVars>
      </dgm:prSet>
      <dgm:spPr/>
      <dgm:t>
        <a:bodyPr/>
        <a:lstStyle/>
        <a:p>
          <a:endParaRPr lang="en-US"/>
        </a:p>
      </dgm:t>
    </dgm:pt>
    <dgm:pt modelId="{70C555FA-ECA9-584C-877B-42F66DE2925D}" type="pres">
      <dgm:prSet presAssocID="{BDFCA239-80A5-7044-87B2-2A4B1E8F8DB8}" presName="spNode" presStyleCnt="0"/>
      <dgm:spPr/>
    </dgm:pt>
    <dgm:pt modelId="{49F395EF-C79C-734A-889B-402B63471603}" type="pres">
      <dgm:prSet presAssocID="{25B03989-3E39-284A-9F2F-9D75BE312576}" presName="sibTrans" presStyleLbl="sibTrans1D1" presStyleIdx="1" presStyleCnt="4"/>
      <dgm:spPr/>
      <dgm:t>
        <a:bodyPr/>
        <a:lstStyle/>
        <a:p>
          <a:endParaRPr lang="en-US"/>
        </a:p>
      </dgm:t>
    </dgm:pt>
    <dgm:pt modelId="{90A1375F-F8DF-5843-8945-E958D415F077}" type="pres">
      <dgm:prSet presAssocID="{CA839B2B-84C0-3A4C-829F-4382A8E10801}" presName="node" presStyleLbl="node1" presStyleIdx="2" presStyleCnt="4">
        <dgm:presLayoutVars>
          <dgm:bulletEnabled val="1"/>
        </dgm:presLayoutVars>
      </dgm:prSet>
      <dgm:spPr/>
      <dgm:t>
        <a:bodyPr/>
        <a:lstStyle/>
        <a:p>
          <a:endParaRPr lang="en-US"/>
        </a:p>
      </dgm:t>
    </dgm:pt>
    <dgm:pt modelId="{986E98DB-BB06-4745-A3AA-8EC8E186078A}" type="pres">
      <dgm:prSet presAssocID="{CA839B2B-84C0-3A4C-829F-4382A8E10801}" presName="spNode" presStyleCnt="0"/>
      <dgm:spPr/>
    </dgm:pt>
    <dgm:pt modelId="{F116CB8D-6DA7-274C-8C22-95A7E37FAF32}" type="pres">
      <dgm:prSet presAssocID="{343ECA3D-859C-0843-9BBB-BAADBD3AAD81}" presName="sibTrans" presStyleLbl="sibTrans1D1" presStyleIdx="2" presStyleCnt="4"/>
      <dgm:spPr/>
      <dgm:t>
        <a:bodyPr/>
        <a:lstStyle/>
        <a:p>
          <a:endParaRPr lang="en-US"/>
        </a:p>
      </dgm:t>
    </dgm:pt>
    <dgm:pt modelId="{67ABF4B9-50C9-A943-990C-DBF5F1287FA9}" type="pres">
      <dgm:prSet presAssocID="{8C0B05BF-9089-094D-AFC4-898C5231D2F7}" presName="node" presStyleLbl="node1" presStyleIdx="3" presStyleCnt="4">
        <dgm:presLayoutVars>
          <dgm:bulletEnabled val="1"/>
        </dgm:presLayoutVars>
      </dgm:prSet>
      <dgm:spPr/>
      <dgm:t>
        <a:bodyPr/>
        <a:lstStyle/>
        <a:p>
          <a:endParaRPr lang="en-US"/>
        </a:p>
      </dgm:t>
    </dgm:pt>
    <dgm:pt modelId="{578BBCB1-1E2F-1C4F-88E5-D534C84152A2}" type="pres">
      <dgm:prSet presAssocID="{8C0B05BF-9089-094D-AFC4-898C5231D2F7}" presName="spNode" presStyleCnt="0"/>
      <dgm:spPr/>
    </dgm:pt>
    <dgm:pt modelId="{2FA71017-1057-FC45-85A9-7983036CC595}" type="pres">
      <dgm:prSet presAssocID="{0D4BF050-D1FF-E84B-9080-DF5FE45CBBDE}" presName="sibTrans" presStyleLbl="sibTrans1D1" presStyleIdx="3" presStyleCnt="4"/>
      <dgm:spPr/>
      <dgm:t>
        <a:bodyPr/>
        <a:lstStyle/>
        <a:p>
          <a:endParaRPr lang="en-US"/>
        </a:p>
      </dgm:t>
    </dgm:pt>
  </dgm:ptLst>
  <dgm:cxnLst>
    <dgm:cxn modelId="{30A3529A-9D24-D146-BF37-BA177816F445}" type="presOf" srcId="{343ECA3D-859C-0843-9BBB-BAADBD3AAD81}" destId="{F116CB8D-6DA7-274C-8C22-95A7E37FAF32}" srcOrd="0" destOrd="0" presId="urn:microsoft.com/office/officeart/2005/8/layout/cycle5"/>
    <dgm:cxn modelId="{DB41F6B7-EF6D-A646-AC0F-9FFEEA72F083}" srcId="{1083858A-9F12-DE45-BDAE-21DC8440230A}" destId="{BDFCA239-80A5-7044-87B2-2A4B1E8F8DB8}" srcOrd="1" destOrd="0" parTransId="{B1B0217E-0D3B-D44F-ACE0-D8F8BF27892B}" sibTransId="{25B03989-3E39-284A-9F2F-9D75BE312576}"/>
    <dgm:cxn modelId="{3294A43B-91E7-E441-9AF4-E379FBA0F75E}" type="presOf" srcId="{0130DF27-2145-0C42-962E-82091738D3D6}" destId="{75E07A10-E83A-C940-849D-57B45356C3F4}" srcOrd="0" destOrd="0" presId="urn:microsoft.com/office/officeart/2005/8/layout/cycle5"/>
    <dgm:cxn modelId="{133A5FA3-6E3D-9F40-B794-EE1CBC16ED6E}" type="presOf" srcId="{1083858A-9F12-DE45-BDAE-21DC8440230A}" destId="{94D5A4F1-7B2A-1A4F-873F-AC135C0CCEB5}" srcOrd="0" destOrd="0" presId="urn:microsoft.com/office/officeart/2005/8/layout/cycle5"/>
    <dgm:cxn modelId="{E4602CFB-2AE6-3046-912D-607E4FDB80FE}" srcId="{1083858A-9F12-DE45-BDAE-21DC8440230A}" destId="{BC1E1651-2209-3748-8336-335E63ECB13F}" srcOrd="0" destOrd="0" parTransId="{C44679F9-CFCA-DC41-9004-0F9B29BCFA49}" sibTransId="{0130DF27-2145-0C42-962E-82091738D3D6}"/>
    <dgm:cxn modelId="{1F2208E5-2CB1-554C-82A8-73A9CF4ED0D9}" srcId="{1083858A-9F12-DE45-BDAE-21DC8440230A}" destId="{8C0B05BF-9089-094D-AFC4-898C5231D2F7}" srcOrd="3" destOrd="0" parTransId="{E1EA0069-FDEC-BB4C-A0D6-15EEC21A3FB9}" sibTransId="{0D4BF050-D1FF-E84B-9080-DF5FE45CBBDE}"/>
    <dgm:cxn modelId="{6F2FB731-3711-784D-8B7C-2F8E8A1881BF}" type="presOf" srcId="{0D4BF050-D1FF-E84B-9080-DF5FE45CBBDE}" destId="{2FA71017-1057-FC45-85A9-7983036CC595}" srcOrd="0" destOrd="0" presId="urn:microsoft.com/office/officeart/2005/8/layout/cycle5"/>
    <dgm:cxn modelId="{B68C8A73-A8DC-6945-B253-0D2A89AD5F80}" type="presOf" srcId="{BC1E1651-2209-3748-8336-335E63ECB13F}" destId="{1C564291-7015-F74F-8382-CC850F2A8911}" srcOrd="0" destOrd="0" presId="urn:microsoft.com/office/officeart/2005/8/layout/cycle5"/>
    <dgm:cxn modelId="{4FCFB6BF-4043-1D49-AEAC-3D3C3E716F23}" type="presOf" srcId="{25B03989-3E39-284A-9F2F-9D75BE312576}" destId="{49F395EF-C79C-734A-889B-402B63471603}" srcOrd="0" destOrd="0" presId="urn:microsoft.com/office/officeart/2005/8/layout/cycle5"/>
    <dgm:cxn modelId="{7459C5DF-0E79-BD40-81B5-81A0A2D99C17}" srcId="{1083858A-9F12-DE45-BDAE-21DC8440230A}" destId="{CA839B2B-84C0-3A4C-829F-4382A8E10801}" srcOrd="2" destOrd="0" parTransId="{599C1B66-EA40-5C47-AC47-C3A061FA07E0}" sibTransId="{343ECA3D-859C-0843-9BBB-BAADBD3AAD81}"/>
    <dgm:cxn modelId="{8040867D-AEC0-D645-A29E-EF9A0A498476}" type="presOf" srcId="{BDFCA239-80A5-7044-87B2-2A4B1E8F8DB8}" destId="{EBFE3699-E01B-6B43-84CA-883367B7FF9D}" srcOrd="0" destOrd="0" presId="urn:microsoft.com/office/officeart/2005/8/layout/cycle5"/>
    <dgm:cxn modelId="{8BD3D4D7-7D93-694D-933C-DEB5E3D997CB}" type="presOf" srcId="{8C0B05BF-9089-094D-AFC4-898C5231D2F7}" destId="{67ABF4B9-50C9-A943-990C-DBF5F1287FA9}" srcOrd="0" destOrd="0" presId="urn:microsoft.com/office/officeart/2005/8/layout/cycle5"/>
    <dgm:cxn modelId="{75C2F7DE-9138-084F-B8E7-BC08D6C2C347}" type="presOf" srcId="{CA839B2B-84C0-3A4C-829F-4382A8E10801}" destId="{90A1375F-F8DF-5843-8945-E958D415F077}" srcOrd="0" destOrd="0" presId="urn:microsoft.com/office/officeart/2005/8/layout/cycle5"/>
    <dgm:cxn modelId="{F757971B-CDF7-B547-922F-1E954F8B5653}" type="presParOf" srcId="{94D5A4F1-7B2A-1A4F-873F-AC135C0CCEB5}" destId="{1C564291-7015-F74F-8382-CC850F2A8911}" srcOrd="0" destOrd="0" presId="urn:microsoft.com/office/officeart/2005/8/layout/cycle5"/>
    <dgm:cxn modelId="{B0CB69D2-DAC2-EA4C-B007-3E8130C3A2F2}" type="presParOf" srcId="{94D5A4F1-7B2A-1A4F-873F-AC135C0CCEB5}" destId="{5DFC917C-1EB4-2443-A16B-C412552D8692}" srcOrd="1" destOrd="0" presId="urn:microsoft.com/office/officeart/2005/8/layout/cycle5"/>
    <dgm:cxn modelId="{0EE811F2-E563-D045-9F31-D5F2630D130A}" type="presParOf" srcId="{94D5A4F1-7B2A-1A4F-873F-AC135C0CCEB5}" destId="{75E07A10-E83A-C940-849D-57B45356C3F4}" srcOrd="2" destOrd="0" presId="urn:microsoft.com/office/officeart/2005/8/layout/cycle5"/>
    <dgm:cxn modelId="{32E0F12F-B347-2241-B8B3-AFB00434A7FC}" type="presParOf" srcId="{94D5A4F1-7B2A-1A4F-873F-AC135C0CCEB5}" destId="{EBFE3699-E01B-6B43-84CA-883367B7FF9D}" srcOrd="3" destOrd="0" presId="urn:microsoft.com/office/officeart/2005/8/layout/cycle5"/>
    <dgm:cxn modelId="{2CEA1E96-C19A-9D42-B95A-D4912BDE0885}" type="presParOf" srcId="{94D5A4F1-7B2A-1A4F-873F-AC135C0CCEB5}" destId="{70C555FA-ECA9-584C-877B-42F66DE2925D}" srcOrd="4" destOrd="0" presId="urn:microsoft.com/office/officeart/2005/8/layout/cycle5"/>
    <dgm:cxn modelId="{46F4C82C-101E-4F4E-AA5B-16A8432E755A}" type="presParOf" srcId="{94D5A4F1-7B2A-1A4F-873F-AC135C0CCEB5}" destId="{49F395EF-C79C-734A-889B-402B63471603}" srcOrd="5" destOrd="0" presId="urn:microsoft.com/office/officeart/2005/8/layout/cycle5"/>
    <dgm:cxn modelId="{4E24D0B4-3898-424D-8D82-D3B89100B8B5}" type="presParOf" srcId="{94D5A4F1-7B2A-1A4F-873F-AC135C0CCEB5}" destId="{90A1375F-F8DF-5843-8945-E958D415F077}" srcOrd="6" destOrd="0" presId="urn:microsoft.com/office/officeart/2005/8/layout/cycle5"/>
    <dgm:cxn modelId="{424EA6A5-C4A1-7A45-BC9B-585F60228D6A}" type="presParOf" srcId="{94D5A4F1-7B2A-1A4F-873F-AC135C0CCEB5}" destId="{986E98DB-BB06-4745-A3AA-8EC8E186078A}" srcOrd="7" destOrd="0" presId="urn:microsoft.com/office/officeart/2005/8/layout/cycle5"/>
    <dgm:cxn modelId="{9FEEC14C-0E35-9E42-A057-33582E9817AE}" type="presParOf" srcId="{94D5A4F1-7B2A-1A4F-873F-AC135C0CCEB5}" destId="{F116CB8D-6DA7-274C-8C22-95A7E37FAF32}" srcOrd="8" destOrd="0" presId="urn:microsoft.com/office/officeart/2005/8/layout/cycle5"/>
    <dgm:cxn modelId="{76BCB0FF-89F1-E349-9E7B-CB2C8DD27DF1}" type="presParOf" srcId="{94D5A4F1-7B2A-1A4F-873F-AC135C0CCEB5}" destId="{67ABF4B9-50C9-A943-990C-DBF5F1287FA9}" srcOrd="9" destOrd="0" presId="urn:microsoft.com/office/officeart/2005/8/layout/cycle5"/>
    <dgm:cxn modelId="{B465710D-8181-A745-941A-A25C535A06CF}" type="presParOf" srcId="{94D5A4F1-7B2A-1A4F-873F-AC135C0CCEB5}" destId="{578BBCB1-1E2F-1C4F-88E5-D534C84152A2}" srcOrd="10" destOrd="0" presId="urn:microsoft.com/office/officeart/2005/8/layout/cycle5"/>
    <dgm:cxn modelId="{371B5201-F959-4F4E-AD82-BBEB779D1692}" type="presParOf" srcId="{94D5A4F1-7B2A-1A4F-873F-AC135C0CCEB5}" destId="{2FA71017-1057-FC45-85A9-7983036CC595}" srcOrd="11" destOrd="0" presId="urn:microsoft.com/office/officeart/2005/8/layout/cycle5"/>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564291-7015-F74F-8382-CC850F2A8911}">
      <dsp:nvSpPr>
        <dsp:cNvPr id="0" name=""/>
        <dsp:cNvSpPr/>
      </dsp:nvSpPr>
      <dsp:spPr>
        <a:xfrm>
          <a:off x="3306105" y="1624"/>
          <a:ext cx="1617389" cy="1051303"/>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Educational Practice</a:t>
          </a:r>
          <a:endParaRPr lang="en-US" sz="2200" kern="1200" dirty="0"/>
        </a:p>
      </dsp:txBody>
      <dsp:txXfrm>
        <a:off x="3357425" y="52944"/>
        <a:ext cx="1514749" cy="948663"/>
      </dsp:txXfrm>
    </dsp:sp>
    <dsp:sp modelId="{75E07A10-E83A-C940-849D-57B45356C3F4}">
      <dsp:nvSpPr>
        <dsp:cNvPr id="0" name=""/>
        <dsp:cNvSpPr/>
      </dsp:nvSpPr>
      <dsp:spPr>
        <a:xfrm>
          <a:off x="2379094" y="527276"/>
          <a:ext cx="3471410" cy="3471410"/>
        </a:xfrm>
        <a:custGeom>
          <a:avLst/>
          <a:gdLst/>
          <a:ahLst/>
          <a:cxnLst/>
          <a:rect l="0" t="0" r="0" b="0"/>
          <a:pathLst>
            <a:path>
              <a:moveTo>
                <a:pt x="2767324" y="339841"/>
              </a:moveTo>
              <a:arcTo wR="1735705" hR="1735705" stAng="18387985" swAng="1632488"/>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EBFE3699-E01B-6B43-84CA-883367B7FF9D}">
      <dsp:nvSpPr>
        <dsp:cNvPr id="0" name=""/>
        <dsp:cNvSpPr/>
      </dsp:nvSpPr>
      <dsp:spPr>
        <a:xfrm>
          <a:off x="5041810" y="1737329"/>
          <a:ext cx="1617389" cy="1051303"/>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Questions Ideas</a:t>
          </a:r>
          <a:endParaRPr lang="en-US" sz="2200" kern="1200" dirty="0"/>
        </a:p>
      </dsp:txBody>
      <dsp:txXfrm>
        <a:off x="5093130" y="1788649"/>
        <a:ext cx="1514749" cy="948663"/>
      </dsp:txXfrm>
    </dsp:sp>
    <dsp:sp modelId="{49F395EF-C79C-734A-889B-402B63471603}">
      <dsp:nvSpPr>
        <dsp:cNvPr id="0" name=""/>
        <dsp:cNvSpPr/>
      </dsp:nvSpPr>
      <dsp:spPr>
        <a:xfrm>
          <a:off x="2379094" y="527276"/>
          <a:ext cx="3471410" cy="3471410"/>
        </a:xfrm>
        <a:custGeom>
          <a:avLst/>
          <a:gdLst/>
          <a:ahLst/>
          <a:cxnLst/>
          <a:rect l="0" t="0" r="0" b="0"/>
          <a:pathLst>
            <a:path>
              <a:moveTo>
                <a:pt x="3291399" y="2505437"/>
              </a:moveTo>
              <a:arcTo wR="1735705" hR="1735705" stAng="1579527" swAng="1632488"/>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90A1375F-F8DF-5843-8945-E958D415F077}">
      <dsp:nvSpPr>
        <dsp:cNvPr id="0" name=""/>
        <dsp:cNvSpPr/>
      </dsp:nvSpPr>
      <dsp:spPr>
        <a:xfrm>
          <a:off x="3306105" y="3473035"/>
          <a:ext cx="1617389" cy="1051303"/>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Educational Research</a:t>
          </a:r>
          <a:endParaRPr lang="en-US" sz="2200" kern="1200" dirty="0"/>
        </a:p>
      </dsp:txBody>
      <dsp:txXfrm>
        <a:off x="3357425" y="3524355"/>
        <a:ext cx="1514749" cy="948663"/>
      </dsp:txXfrm>
    </dsp:sp>
    <dsp:sp modelId="{F116CB8D-6DA7-274C-8C22-95A7E37FAF32}">
      <dsp:nvSpPr>
        <dsp:cNvPr id="0" name=""/>
        <dsp:cNvSpPr/>
      </dsp:nvSpPr>
      <dsp:spPr>
        <a:xfrm>
          <a:off x="2379094" y="527276"/>
          <a:ext cx="3471410" cy="3471410"/>
        </a:xfrm>
        <a:custGeom>
          <a:avLst/>
          <a:gdLst/>
          <a:ahLst/>
          <a:cxnLst/>
          <a:rect l="0" t="0" r="0" b="0"/>
          <a:pathLst>
            <a:path>
              <a:moveTo>
                <a:pt x="704086" y="3131568"/>
              </a:moveTo>
              <a:arcTo wR="1735705" hR="1735705" stAng="7587985" swAng="1632488"/>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67ABF4B9-50C9-A943-990C-DBF5F1287FA9}">
      <dsp:nvSpPr>
        <dsp:cNvPr id="0" name=""/>
        <dsp:cNvSpPr/>
      </dsp:nvSpPr>
      <dsp:spPr>
        <a:xfrm>
          <a:off x="1570399" y="1737329"/>
          <a:ext cx="1617389" cy="1051303"/>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Answers Insights</a:t>
          </a:r>
          <a:endParaRPr lang="en-US" sz="2200" kern="1200" dirty="0"/>
        </a:p>
      </dsp:txBody>
      <dsp:txXfrm>
        <a:off x="1621719" y="1788649"/>
        <a:ext cx="1514749" cy="948663"/>
      </dsp:txXfrm>
    </dsp:sp>
    <dsp:sp modelId="{2FA71017-1057-FC45-85A9-7983036CC595}">
      <dsp:nvSpPr>
        <dsp:cNvPr id="0" name=""/>
        <dsp:cNvSpPr/>
      </dsp:nvSpPr>
      <dsp:spPr>
        <a:xfrm>
          <a:off x="2379094" y="527276"/>
          <a:ext cx="3471410" cy="3471410"/>
        </a:xfrm>
        <a:custGeom>
          <a:avLst/>
          <a:gdLst/>
          <a:ahLst/>
          <a:cxnLst/>
          <a:rect l="0" t="0" r="0" b="0"/>
          <a:pathLst>
            <a:path>
              <a:moveTo>
                <a:pt x="180010" y="965973"/>
              </a:moveTo>
              <a:arcTo wR="1735705" hR="1735705" stAng="12379527" swAng="1632488"/>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6F176022-41B1-4B3E-9AC8-9D79CD03369A}" type="datetimeFigureOut">
              <a:rPr lang="en-US" smtClean="0"/>
              <a:t>2/23/2015</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6125B0C3-2466-4E4F-B479-78C7B6A65CEA}" type="slidenum">
              <a:rPr lang="en-US" smtClean="0"/>
              <a:t>‹#›</a:t>
            </a:fld>
            <a:endParaRPr lang="en-US"/>
          </a:p>
        </p:txBody>
      </p:sp>
    </p:spTree>
    <p:extLst>
      <p:ext uri="{BB962C8B-B14F-4D97-AF65-F5344CB8AC3E}">
        <p14:creationId xmlns:p14="http://schemas.microsoft.com/office/powerpoint/2010/main" val="32598043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0C87194-351C-2645-A201-40DE249748A8}" type="datetimeFigureOut">
              <a:rPr lang="en-US" smtClean="0"/>
              <a:t>2/23/2015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150A994-D380-E24E-A953-D7AFC5FEB240}" type="slidenum">
              <a:rPr lang="en-US" smtClean="0"/>
              <a:t>‹#›</a:t>
            </a:fld>
            <a:endParaRPr lang="en-US"/>
          </a:p>
        </p:txBody>
      </p:sp>
    </p:spTree>
    <p:extLst>
      <p:ext uri="{BB962C8B-B14F-4D97-AF65-F5344CB8AC3E}">
        <p14:creationId xmlns:p14="http://schemas.microsoft.com/office/powerpoint/2010/main" val="178421103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50A994-D380-E24E-A953-D7AFC5FEB240}" type="slidenum">
              <a:rPr lang="en-US" smtClean="0"/>
              <a:t>1</a:t>
            </a:fld>
            <a:endParaRPr lang="en-US"/>
          </a:p>
        </p:txBody>
      </p:sp>
    </p:spTree>
    <p:extLst>
      <p:ext uri="{BB962C8B-B14F-4D97-AF65-F5344CB8AC3E}">
        <p14:creationId xmlns:p14="http://schemas.microsoft.com/office/powerpoint/2010/main" val="2040224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FC9A5E9-68C4-4750-A554-9FB1DDCABC1A}" type="slidenum">
              <a:rPr lang="en-US" smtClean="0"/>
              <a:pPr/>
              <a:t>26</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50A994-D380-E24E-A953-D7AFC5FEB240}" type="slidenum">
              <a:rPr lang="en-US" smtClean="0"/>
              <a:t>29</a:t>
            </a:fld>
            <a:endParaRPr lang="en-US"/>
          </a:p>
        </p:txBody>
      </p:sp>
    </p:spTree>
    <p:extLst>
      <p:ext uri="{BB962C8B-B14F-4D97-AF65-F5344CB8AC3E}">
        <p14:creationId xmlns:p14="http://schemas.microsoft.com/office/powerpoint/2010/main" val="19840988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FC9A5E9-68C4-4750-A554-9FB1DDCABC1A}" type="slidenum">
              <a:rPr lang="en-US" smtClean="0"/>
              <a:pPr/>
              <a:t>31</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FC9A5E9-68C4-4750-A554-9FB1DDCABC1A}" type="slidenum">
              <a:rPr lang="en-US" smtClean="0"/>
              <a:pPr/>
              <a:t>36</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FC9A5E9-68C4-4750-A554-9FB1DDCABC1A}" type="slidenum">
              <a:rPr lang="en-US" smtClean="0"/>
              <a:pPr/>
              <a:t>37</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50A994-D380-E24E-A953-D7AFC5FEB240}" type="slidenum">
              <a:rPr lang="en-US" smtClean="0"/>
              <a:t>5</a:t>
            </a:fld>
            <a:endParaRPr lang="en-US"/>
          </a:p>
        </p:txBody>
      </p:sp>
    </p:spTree>
    <p:extLst>
      <p:ext uri="{BB962C8B-B14F-4D97-AF65-F5344CB8AC3E}">
        <p14:creationId xmlns:p14="http://schemas.microsoft.com/office/powerpoint/2010/main" val="24130171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50A994-D380-E24E-A953-D7AFC5FEB240}" type="slidenum">
              <a:rPr lang="en-US" smtClean="0"/>
              <a:t>6</a:t>
            </a:fld>
            <a:endParaRPr lang="en-US"/>
          </a:p>
        </p:txBody>
      </p:sp>
    </p:spTree>
    <p:extLst>
      <p:ext uri="{BB962C8B-B14F-4D97-AF65-F5344CB8AC3E}">
        <p14:creationId xmlns:p14="http://schemas.microsoft.com/office/powerpoint/2010/main" val="1596121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50A994-D380-E24E-A953-D7AFC5FEB240}" type="slidenum">
              <a:rPr lang="en-US" smtClean="0"/>
              <a:t>7</a:t>
            </a:fld>
            <a:endParaRPr lang="en-US"/>
          </a:p>
        </p:txBody>
      </p:sp>
    </p:spTree>
    <p:extLst>
      <p:ext uri="{BB962C8B-B14F-4D97-AF65-F5344CB8AC3E}">
        <p14:creationId xmlns:p14="http://schemas.microsoft.com/office/powerpoint/2010/main" val="28426692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50A994-D380-E24E-A953-D7AFC5FEB240}" type="slidenum">
              <a:rPr lang="en-US" smtClean="0"/>
              <a:t>10</a:t>
            </a:fld>
            <a:endParaRPr lang="en-US"/>
          </a:p>
        </p:txBody>
      </p:sp>
    </p:spTree>
    <p:extLst>
      <p:ext uri="{BB962C8B-B14F-4D97-AF65-F5344CB8AC3E}">
        <p14:creationId xmlns:p14="http://schemas.microsoft.com/office/powerpoint/2010/main" val="3711877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FC9A5E9-68C4-4750-A554-9FB1DDCABC1A}" type="slidenum">
              <a:rPr lang="en-US" smtClean="0"/>
              <a:pPr/>
              <a:t>21</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FC9A5E9-68C4-4750-A554-9FB1DDCABC1A}" type="slidenum">
              <a:rPr lang="en-US" smtClean="0"/>
              <a:pPr/>
              <a:t>22</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50A994-D380-E24E-A953-D7AFC5FEB240}" type="slidenum">
              <a:rPr lang="en-US" smtClean="0"/>
              <a:t>24</a:t>
            </a:fld>
            <a:endParaRPr lang="en-US"/>
          </a:p>
        </p:txBody>
      </p:sp>
    </p:spTree>
    <p:extLst>
      <p:ext uri="{BB962C8B-B14F-4D97-AF65-F5344CB8AC3E}">
        <p14:creationId xmlns:p14="http://schemas.microsoft.com/office/powerpoint/2010/main" val="10038550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FC9A5E9-68C4-4750-A554-9FB1DDCABC1A}" type="slidenum">
              <a:rPr lang="en-US" smtClean="0"/>
              <a:pPr/>
              <a:t>25</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7138EB2-56D9-3447-A738-9CF5ECA957E5}" type="datetimeFigureOut">
              <a:rPr lang="en-US" smtClean="0"/>
              <a:t>2/23/2015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1BF35D9-31D2-D842-90C9-39D1FEF10470}" type="slidenum">
              <a:rPr lang="en-US" smtClean="0"/>
              <a:t>‹#›</a:t>
            </a:fld>
            <a:endParaRPr lang="en-US"/>
          </a:p>
        </p:txBody>
      </p:sp>
      <p:sp>
        <p:nvSpPr>
          <p:cNvPr id="7" name="Date Placeholder 3"/>
          <p:cNvSpPr txBox="1">
            <a:spLocks/>
          </p:cNvSpPr>
          <p:nvPr userDrawn="1"/>
        </p:nvSpPr>
        <p:spPr>
          <a:xfrm>
            <a:off x="0" y="6126163"/>
            <a:ext cx="9144000" cy="731837"/>
          </a:xfrm>
          <a:prstGeom prst="rect">
            <a:avLst/>
          </a:prstGeom>
          <a:solidFill>
            <a:schemeClr val="accent1">
              <a:lumMod val="50000"/>
            </a:schemeClr>
          </a:solidFill>
        </p:spPr>
        <p:txBody>
          <a:bodyPr vert="horz" lIns="91440" tIns="45720" rIns="91440" bIns="45720" rtlCol="0" anchor="ctr"/>
          <a:lstStyle>
            <a:defPPr>
              <a:defRPr lang="en-US"/>
            </a:defPPr>
            <a:lvl1pPr marL="0" algn="ct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i="1" smtClean="0"/>
              <a:t>Division of Undergraduate Education</a:t>
            </a:r>
            <a:r>
              <a:rPr lang="en-US" smtClean="0"/>
              <a:t/>
            </a:r>
            <a:br>
              <a:rPr lang="en-US" smtClean="0"/>
            </a:br>
            <a:r>
              <a:rPr lang="en-US" smtClean="0"/>
              <a:t>Directorate of Education and Human Resources</a:t>
            </a:r>
          </a:p>
          <a:p>
            <a:r>
              <a:rPr lang="en-US" smtClean="0"/>
              <a:t>National Science Foundation</a:t>
            </a:r>
            <a:endParaRPr lang="en-US" dirty="0"/>
          </a:p>
        </p:txBody>
      </p:sp>
      <p:pic>
        <p:nvPicPr>
          <p:cNvPr id="8" name="Picture 7" descr="nsf1.gif"/>
          <p:cNvPicPr>
            <a:picLocks noChangeAspect="1"/>
          </p:cNvPicPr>
          <p:nvPr userDrawn="1"/>
        </p:nvPicPr>
        <p:blipFill>
          <a:blip r:embed="rId2" cstate="print"/>
          <a:stretch>
            <a:fillRect/>
          </a:stretch>
        </p:blipFill>
        <p:spPr>
          <a:xfrm>
            <a:off x="142609" y="6189860"/>
            <a:ext cx="629181" cy="629181"/>
          </a:xfrm>
          <a:prstGeom prst="rect">
            <a:avLst/>
          </a:prstGeom>
        </p:spPr>
      </p:pic>
    </p:spTree>
    <p:extLst>
      <p:ext uri="{BB962C8B-B14F-4D97-AF65-F5344CB8AC3E}">
        <p14:creationId xmlns:p14="http://schemas.microsoft.com/office/powerpoint/2010/main" val="3957529121"/>
      </p:ext>
    </p:extLst>
  </p:cSld>
  <p:clrMapOvr>
    <a:masterClrMapping/>
  </p:clrMapOvr>
  <p:transition advClick="0" advTm="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138EB2-56D9-3447-A738-9CF5ECA957E5}" type="datetimeFigureOut">
              <a:rPr lang="en-US" smtClean="0"/>
              <a:t>2/23/2015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1BF35D9-31D2-D842-90C9-39D1FEF10470}" type="slidenum">
              <a:rPr lang="en-US" smtClean="0"/>
              <a:t>‹#›</a:t>
            </a:fld>
            <a:endParaRPr lang="en-US"/>
          </a:p>
        </p:txBody>
      </p:sp>
      <p:sp>
        <p:nvSpPr>
          <p:cNvPr id="7" name="Date Placeholder 3"/>
          <p:cNvSpPr txBox="1">
            <a:spLocks/>
          </p:cNvSpPr>
          <p:nvPr userDrawn="1"/>
        </p:nvSpPr>
        <p:spPr>
          <a:xfrm>
            <a:off x="0" y="6126163"/>
            <a:ext cx="9144000" cy="731837"/>
          </a:xfrm>
          <a:prstGeom prst="rect">
            <a:avLst/>
          </a:prstGeom>
          <a:solidFill>
            <a:schemeClr val="accent1">
              <a:lumMod val="50000"/>
            </a:schemeClr>
          </a:solidFill>
        </p:spPr>
        <p:txBody>
          <a:bodyPr vert="horz" lIns="91440" tIns="45720" rIns="91440" bIns="45720" rtlCol="0" anchor="ctr"/>
          <a:lstStyle>
            <a:defPPr>
              <a:defRPr lang="en-US"/>
            </a:defPPr>
            <a:lvl1pPr marL="0" algn="ct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i="1" smtClean="0"/>
              <a:t>Division of Undergraduate Education</a:t>
            </a:r>
            <a:r>
              <a:rPr lang="en-US" smtClean="0"/>
              <a:t/>
            </a:r>
            <a:br>
              <a:rPr lang="en-US" smtClean="0"/>
            </a:br>
            <a:r>
              <a:rPr lang="en-US" smtClean="0"/>
              <a:t>Directorate of Education and Human Resources</a:t>
            </a:r>
          </a:p>
          <a:p>
            <a:r>
              <a:rPr lang="en-US" smtClean="0"/>
              <a:t>National Science Foundation</a:t>
            </a:r>
            <a:endParaRPr lang="en-US" dirty="0"/>
          </a:p>
        </p:txBody>
      </p:sp>
      <p:pic>
        <p:nvPicPr>
          <p:cNvPr id="8" name="Picture 7" descr="nsf1.gif"/>
          <p:cNvPicPr>
            <a:picLocks noChangeAspect="1"/>
          </p:cNvPicPr>
          <p:nvPr userDrawn="1"/>
        </p:nvPicPr>
        <p:blipFill>
          <a:blip r:embed="rId2" cstate="print"/>
          <a:stretch>
            <a:fillRect/>
          </a:stretch>
        </p:blipFill>
        <p:spPr>
          <a:xfrm>
            <a:off x="142609" y="6189860"/>
            <a:ext cx="629181" cy="629181"/>
          </a:xfrm>
          <a:prstGeom prst="rect">
            <a:avLst/>
          </a:prstGeom>
        </p:spPr>
      </p:pic>
    </p:spTree>
    <p:extLst>
      <p:ext uri="{BB962C8B-B14F-4D97-AF65-F5344CB8AC3E}">
        <p14:creationId xmlns:p14="http://schemas.microsoft.com/office/powerpoint/2010/main" val="4114634839"/>
      </p:ext>
    </p:extLst>
  </p:cSld>
  <p:clrMapOvr>
    <a:masterClrMapping/>
  </p:clrMapOvr>
  <p:transition advClick="0" advTm="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138EB2-56D9-3447-A738-9CF5ECA957E5}" type="datetimeFigureOut">
              <a:rPr lang="en-US" smtClean="0"/>
              <a:t>2/23/2015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1BF35D9-31D2-D842-90C9-39D1FEF10470}" type="slidenum">
              <a:rPr lang="en-US" smtClean="0"/>
              <a:t>‹#›</a:t>
            </a:fld>
            <a:endParaRPr lang="en-US"/>
          </a:p>
        </p:txBody>
      </p:sp>
      <p:sp>
        <p:nvSpPr>
          <p:cNvPr id="7" name="Date Placeholder 3"/>
          <p:cNvSpPr txBox="1">
            <a:spLocks/>
          </p:cNvSpPr>
          <p:nvPr userDrawn="1"/>
        </p:nvSpPr>
        <p:spPr>
          <a:xfrm>
            <a:off x="0" y="6126163"/>
            <a:ext cx="9144000" cy="731837"/>
          </a:xfrm>
          <a:prstGeom prst="rect">
            <a:avLst/>
          </a:prstGeom>
          <a:solidFill>
            <a:schemeClr val="accent1">
              <a:lumMod val="50000"/>
            </a:schemeClr>
          </a:solidFill>
        </p:spPr>
        <p:txBody>
          <a:bodyPr vert="horz" lIns="91440" tIns="45720" rIns="91440" bIns="45720" rtlCol="0" anchor="ctr"/>
          <a:lstStyle>
            <a:defPPr>
              <a:defRPr lang="en-US"/>
            </a:defPPr>
            <a:lvl1pPr marL="0" algn="ct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i="1" smtClean="0"/>
              <a:t>Division of Undergraduate Education</a:t>
            </a:r>
            <a:r>
              <a:rPr lang="en-US" smtClean="0"/>
              <a:t/>
            </a:r>
            <a:br>
              <a:rPr lang="en-US" smtClean="0"/>
            </a:br>
            <a:r>
              <a:rPr lang="en-US" smtClean="0"/>
              <a:t>Directorate of Education and Human Resources</a:t>
            </a:r>
          </a:p>
          <a:p>
            <a:r>
              <a:rPr lang="en-US" smtClean="0"/>
              <a:t>National Science Foundation</a:t>
            </a:r>
            <a:endParaRPr lang="en-US" dirty="0"/>
          </a:p>
        </p:txBody>
      </p:sp>
      <p:pic>
        <p:nvPicPr>
          <p:cNvPr id="8" name="Picture 7" descr="nsf1.gif"/>
          <p:cNvPicPr>
            <a:picLocks noChangeAspect="1"/>
          </p:cNvPicPr>
          <p:nvPr userDrawn="1"/>
        </p:nvPicPr>
        <p:blipFill>
          <a:blip r:embed="rId2" cstate="print"/>
          <a:stretch>
            <a:fillRect/>
          </a:stretch>
        </p:blipFill>
        <p:spPr>
          <a:xfrm>
            <a:off x="142609" y="6189860"/>
            <a:ext cx="629181" cy="629181"/>
          </a:xfrm>
          <a:prstGeom prst="rect">
            <a:avLst/>
          </a:prstGeom>
        </p:spPr>
      </p:pic>
    </p:spTree>
    <p:extLst>
      <p:ext uri="{BB962C8B-B14F-4D97-AF65-F5344CB8AC3E}">
        <p14:creationId xmlns:p14="http://schemas.microsoft.com/office/powerpoint/2010/main" val="556233436"/>
      </p:ext>
    </p:extLst>
  </p:cSld>
  <p:clrMapOvr>
    <a:masterClrMapping/>
  </p:clrMapOvr>
  <p:transition advClick="0" advTm="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138EB2-56D9-3447-A738-9CF5ECA957E5}" type="datetimeFigureOut">
              <a:rPr lang="en-US" smtClean="0"/>
              <a:t>2/23/2015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1BF35D9-31D2-D842-90C9-39D1FEF10470}" type="slidenum">
              <a:rPr lang="en-US" smtClean="0"/>
              <a:t>‹#›</a:t>
            </a:fld>
            <a:endParaRPr lang="en-US"/>
          </a:p>
        </p:txBody>
      </p:sp>
      <p:sp>
        <p:nvSpPr>
          <p:cNvPr id="7" name="Date Placeholder 3"/>
          <p:cNvSpPr txBox="1">
            <a:spLocks/>
          </p:cNvSpPr>
          <p:nvPr userDrawn="1"/>
        </p:nvSpPr>
        <p:spPr>
          <a:xfrm>
            <a:off x="0" y="6126163"/>
            <a:ext cx="9144000" cy="731837"/>
          </a:xfrm>
          <a:prstGeom prst="rect">
            <a:avLst/>
          </a:prstGeom>
          <a:solidFill>
            <a:schemeClr val="accent1">
              <a:lumMod val="50000"/>
            </a:schemeClr>
          </a:solidFill>
        </p:spPr>
        <p:txBody>
          <a:bodyPr vert="horz" lIns="91440" tIns="45720" rIns="91440" bIns="45720" rtlCol="0" anchor="ctr"/>
          <a:lstStyle>
            <a:defPPr>
              <a:defRPr lang="en-US"/>
            </a:defPPr>
            <a:lvl1pPr marL="0" algn="ct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i="1" smtClean="0"/>
              <a:t>Division of Undergraduate Education</a:t>
            </a:r>
            <a:r>
              <a:rPr lang="en-US" smtClean="0"/>
              <a:t/>
            </a:r>
            <a:br>
              <a:rPr lang="en-US" smtClean="0"/>
            </a:br>
            <a:r>
              <a:rPr lang="en-US" smtClean="0"/>
              <a:t>Directorate of Education and Human Resources</a:t>
            </a:r>
          </a:p>
          <a:p>
            <a:r>
              <a:rPr lang="en-US" smtClean="0"/>
              <a:t>National Science Foundation</a:t>
            </a:r>
            <a:endParaRPr lang="en-US" dirty="0"/>
          </a:p>
        </p:txBody>
      </p:sp>
      <p:pic>
        <p:nvPicPr>
          <p:cNvPr id="8" name="Picture 7" descr="nsf1.gif"/>
          <p:cNvPicPr>
            <a:picLocks noChangeAspect="1"/>
          </p:cNvPicPr>
          <p:nvPr userDrawn="1"/>
        </p:nvPicPr>
        <p:blipFill>
          <a:blip r:embed="rId2" cstate="print"/>
          <a:stretch>
            <a:fillRect/>
          </a:stretch>
        </p:blipFill>
        <p:spPr>
          <a:xfrm>
            <a:off x="142609" y="6189860"/>
            <a:ext cx="629181" cy="629181"/>
          </a:xfrm>
          <a:prstGeom prst="rect">
            <a:avLst/>
          </a:prstGeom>
        </p:spPr>
      </p:pic>
    </p:spTree>
    <p:extLst>
      <p:ext uri="{BB962C8B-B14F-4D97-AF65-F5344CB8AC3E}">
        <p14:creationId xmlns:p14="http://schemas.microsoft.com/office/powerpoint/2010/main" val="91197859"/>
      </p:ext>
    </p:extLst>
  </p:cSld>
  <p:clrMapOvr>
    <a:masterClrMapping/>
  </p:clrMapOvr>
  <p:transition advClick="0" advTm="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138EB2-56D9-3447-A738-9CF5ECA957E5}" type="datetimeFigureOut">
              <a:rPr lang="en-US" smtClean="0"/>
              <a:t>2/23/2015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1BF35D9-31D2-D842-90C9-39D1FEF10470}" type="slidenum">
              <a:rPr lang="en-US" smtClean="0"/>
              <a:t>‹#›</a:t>
            </a:fld>
            <a:endParaRPr lang="en-US"/>
          </a:p>
        </p:txBody>
      </p:sp>
      <p:sp>
        <p:nvSpPr>
          <p:cNvPr id="7" name="Date Placeholder 3"/>
          <p:cNvSpPr txBox="1">
            <a:spLocks/>
          </p:cNvSpPr>
          <p:nvPr userDrawn="1"/>
        </p:nvSpPr>
        <p:spPr>
          <a:xfrm>
            <a:off x="0" y="6126163"/>
            <a:ext cx="9144000" cy="731837"/>
          </a:xfrm>
          <a:prstGeom prst="rect">
            <a:avLst/>
          </a:prstGeom>
          <a:solidFill>
            <a:schemeClr val="accent1">
              <a:lumMod val="50000"/>
            </a:schemeClr>
          </a:solidFill>
        </p:spPr>
        <p:txBody>
          <a:bodyPr vert="horz" lIns="91440" tIns="45720" rIns="91440" bIns="45720" rtlCol="0" anchor="ctr"/>
          <a:lstStyle>
            <a:defPPr>
              <a:defRPr lang="en-US"/>
            </a:defPPr>
            <a:lvl1pPr marL="0" algn="ct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i="1" smtClean="0"/>
              <a:t>Division of Undergraduate Education</a:t>
            </a:r>
            <a:r>
              <a:rPr lang="en-US" smtClean="0"/>
              <a:t/>
            </a:r>
            <a:br>
              <a:rPr lang="en-US" smtClean="0"/>
            </a:br>
            <a:r>
              <a:rPr lang="en-US" smtClean="0"/>
              <a:t>Directorate of Education and Human Resources</a:t>
            </a:r>
          </a:p>
          <a:p>
            <a:r>
              <a:rPr lang="en-US" smtClean="0"/>
              <a:t>National Science Foundation</a:t>
            </a:r>
            <a:endParaRPr lang="en-US" dirty="0"/>
          </a:p>
        </p:txBody>
      </p:sp>
      <p:pic>
        <p:nvPicPr>
          <p:cNvPr id="8" name="Picture 7" descr="nsf1.gif"/>
          <p:cNvPicPr>
            <a:picLocks noChangeAspect="1"/>
          </p:cNvPicPr>
          <p:nvPr userDrawn="1"/>
        </p:nvPicPr>
        <p:blipFill>
          <a:blip r:embed="rId2" cstate="print"/>
          <a:stretch>
            <a:fillRect/>
          </a:stretch>
        </p:blipFill>
        <p:spPr>
          <a:xfrm>
            <a:off x="142609" y="6189860"/>
            <a:ext cx="629181" cy="629181"/>
          </a:xfrm>
          <a:prstGeom prst="rect">
            <a:avLst/>
          </a:prstGeom>
        </p:spPr>
      </p:pic>
    </p:spTree>
    <p:extLst>
      <p:ext uri="{BB962C8B-B14F-4D97-AF65-F5344CB8AC3E}">
        <p14:creationId xmlns:p14="http://schemas.microsoft.com/office/powerpoint/2010/main" val="3146341158"/>
      </p:ext>
    </p:extLst>
  </p:cSld>
  <p:clrMapOvr>
    <a:masterClrMapping/>
  </p:clrMapOvr>
  <p:transition advClick="0" advTm="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7138EB2-56D9-3447-A738-9CF5ECA957E5}" type="datetimeFigureOut">
              <a:rPr lang="en-US" smtClean="0"/>
              <a:t>2/23/2015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1BF35D9-31D2-D842-90C9-39D1FEF10470}" type="slidenum">
              <a:rPr lang="en-US" smtClean="0"/>
              <a:t>‹#›</a:t>
            </a:fld>
            <a:endParaRPr lang="en-US"/>
          </a:p>
        </p:txBody>
      </p:sp>
      <p:sp>
        <p:nvSpPr>
          <p:cNvPr id="8" name="Date Placeholder 3"/>
          <p:cNvSpPr txBox="1">
            <a:spLocks/>
          </p:cNvSpPr>
          <p:nvPr userDrawn="1"/>
        </p:nvSpPr>
        <p:spPr>
          <a:xfrm>
            <a:off x="0" y="6126163"/>
            <a:ext cx="9144000" cy="731837"/>
          </a:xfrm>
          <a:prstGeom prst="rect">
            <a:avLst/>
          </a:prstGeom>
          <a:solidFill>
            <a:schemeClr val="accent1">
              <a:lumMod val="50000"/>
            </a:schemeClr>
          </a:solidFill>
        </p:spPr>
        <p:txBody>
          <a:bodyPr vert="horz" lIns="91440" tIns="45720" rIns="91440" bIns="45720" rtlCol="0" anchor="ctr"/>
          <a:lstStyle>
            <a:defPPr>
              <a:defRPr lang="en-US"/>
            </a:defPPr>
            <a:lvl1pPr marL="0" algn="ct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i="1" smtClean="0"/>
              <a:t>Division of Undergraduate Education</a:t>
            </a:r>
            <a:r>
              <a:rPr lang="en-US" smtClean="0"/>
              <a:t/>
            </a:r>
            <a:br>
              <a:rPr lang="en-US" smtClean="0"/>
            </a:br>
            <a:r>
              <a:rPr lang="en-US" smtClean="0"/>
              <a:t>Directorate of Education and Human Resources</a:t>
            </a:r>
          </a:p>
          <a:p>
            <a:r>
              <a:rPr lang="en-US" smtClean="0"/>
              <a:t>National Science Foundation</a:t>
            </a:r>
            <a:endParaRPr lang="en-US" dirty="0"/>
          </a:p>
        </p:txBody>
      </p:sp>
      <p:pic>
        <p:nvPicPr>
          <p:cNvPr id="9" name="Picture 8" descr="nsf1.gif"/>
          <p:cNvPicPr>
            <a:picLocks noChangeAspect="1"/>
          </p:cNvPicPr>
          <p:nvPr userDrawn="1"/>
        </p:nvPicPr>
        <p:blipFill>
          <a:blip r:embed="rId2" cstate="print"/>
          <a:stretch>
            <a:fillRect/>
          </a:stretch>
        </p:blipFill>
        <p:spPr>
          <a:xfrm>
            <a:off x="142609" y="6189860"/>
            <a:ext cx="629181" cy="629181"/>
          </a:xfrm>
          <a:prstGeom prst="rect">
            <a:avLst/>
          </a:prstGeom>
        </p:spPr>
      </p:pic>
    </p:spTree>
    <p:extLst>
      <p:ext uri="{BB962C8B-B14F-4D97-AF65-F5344CB8AC3E}">
        <p14:creationId xmlns:p14="http://schemas.microsoft.com/office/powerpoint/2010/main" val="4006315933"/>
      </p:ext>
    </p:extLst>
  </p:cSld>
  <p:clrMapOvr>
    <a:masterClrMapping/>
  </p:clrMapOvr>
  <p:transition advClick="0" advTm="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7138EB2-56D9-3447-A738-9CF5ECA957E5}" type="datetimeFigureOut">
              <a:rPr lang="en-US" smtClean="0"/>
              <a:t>2/23/2015</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71BF35D9-31D2-D842-90C9-39D1FEF10470}" type="slidenum">
              <a:rPr lang="en-US" smtClean="0"/>
              <a:t>‹#›</a:t>
            </a:fld>
            <a:endParaRPr lang="en-US"/>
          </a:p>
        </p:txBody>
      </p:sp>
      <p:sp>
        <p:nvSpPr>
          <p:cNvPr id="10" name="Date Placeholder 3"/>
          <p:cNvSpPr txBox="1">
            <a:spLocks/>
          </p:cNvSpPr>
          <p:nvPr userDrawn="1"/>
        </p:nvSpPr>
        <p:spPr>
          <a:xfrm>
            <a:off x="0" y="6126163"/>
            <a:ext cx="9144000" cy="731837"/>
          </a:xfrm>
          <a:prstGeom prst="rect">
            <a:avLst/>
          </a:prstGeom>
          <a:solidFill>
            <a:schemeClr val="accent1">
              <a:lumMod val="50000"/>
            </a:schemeClr>
          </a:solidFill>
        </p:spPr>
        <p:txBody>
          <a:bodyPr vert="horz" lIns="91440" tIns="45720" rIns="91440" bIns="45720" rtlCol="0" anchor="ctr"/>
          <a:lstStyle>
            <a:defPPr>
              <a:defRPr lang="en-US"/>
            </a:defPPr>
            <a:lvl1pPr marL="0" algn="ct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i="1" smtClean="0"/>
              <a:t>Division of Undergraduate Education</a:t>
            </a:r>
            <a:r>
              <a:rPr lang="en-US" smtClean="0"/>
              <a:t/>
            </a:r>
            <a:br>
              <a:rPr lang="en-US" smtClean="0"/>
            </a:br>
            <a:r>
              <a:rPr lang="en-US" smtClean="0"/>
              <a:t>Directorate of Education and Human Resources</a:t>
            </a:r>
          </a:p>
          <a:p>
            <a:r>
              <a:rPr lang="en-US" smtClean="0"/>
              <a:t>National Science Foundation</a:t>
            </a:r>
            <a:endParaRPr lang="en-US" dirty="0"/>
          </a:p>
        </p:txBody>
      </p:sp>
      <p:pic>
        <p:nvPicPr>
          <p:cNvPr id="11" name="Picture 10" descr="nsf1.gif"/>
          <p:cNvPicPr>
            <a:picLocks noChangeAspect="1"/>
          </p:cNvPicPr>
          <p:nvPr userDrawn="1"/>
        </p:nvPicPr>
        <p:blipFill>
          <a:blip r:embed="rId2" cstate="print"/>
          <a:stretch>
            <a:fillRect/>
          </a:stretch>
        </p:blipFill>
        <p:spPr>
          <a:xfrm>
            <a:off x="142609" y="6189860"/>
            <a:ext cx="629181" cy="629181"/>
          </a:xfrm>
          <a:prstGeom prst="rect">
            <a:avLst/>
          </a:prstGeom>
        </p:spPr>
      </p:pic>
    </p:spTree>
    <p:extLst>
      <p:ext uri="{BB962C8B-B14F-4D97-AF65-F5344CB8AC3E}">
        <p14:creationId xmlns:p14="http://schemas.microsoft.com/office/powerpoint/2010/main" val="1471408351"/>
      </p:ext>
    </p:extLst>
  </p:cSld>
  <p:clrMapOvr>
    <a:masterClrMapping/>
  </p:clrMapOvr>
  <p:transition advClick="0" advTm="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7138EB2-56D9-3447-A738-9CF5ECA957E5}" type="datetimeFigureOut">
              <a:rPr lang="en-US" smtClean="0"/>
              <a:t>2/23/2015</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71BF35D9-31D2-D842-90C9-39D1FEF10470}" type="slidenum">
              <a:rPr lang="en-US" smtClean="0"/>
              <a:t>‹#›</a:t>
            </a:fld>
            <a:endParaRPr lang="en-US"/>
          </a:p>
        </p:txBody>
      </p:sp>
      <p:sp>
        <p:nvSpPr>
          <p:cNvPr id="6" name="Date Placeholder 3"/>
          <p:cNvSpPr txBox="1">
            <a:spLocks/>
          </p:cNvSpPr>
          <p:nvPr userDrawn="1"/>
        </p:nvSpPr>
        <p:spPr>
          <a:xfrm>
            <a:off x="0" y="6126163"/>
            <a:ext cx="9144000" cy="731837"/>
          </a:xfrm>
          <a:prstGeom prst="rect">
            <a:avLst/>
          </a:prstGeom>
          <a:solidFill>
            <a:schemeClr val="accent1">
              <a:lumMod val="50000"/>
            </a:schemeClr>
          </a:solidFill>
        </p:spPr>
        <p:txBody>
          <a:bodyPr vert="horz" lIns="91440" tIns="45720" rIns="91440" bIns="45720" rtlCol="0" anchor="ctr"/>
          <a:lstStyle>
            <a:defPPr>
              <a:defRPr lang="en-US"/>
            </a:defPPr>
            <a:lvl1pPr marL="0" algn="ct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i="1" smtClean="0"/>
              <a:t>Division of Undergraduate Education</a:t>
            </a:r>
            <a:r>
              <a:rPr lang="en-US" smtClean="0"/>
              <a:t/>
            </a:r>
            <a:br>
              <a:rPr lang="en-US" smtClean="0"/>
            </a:br>
            <a:r>
              <a:rPr lang="en-US" smtClean="0"/>
              <a:t>Directorate of Education and Human Resources</a:t>
            </a:r>
          </a:p>
          <a:p>
            <a:r>
              <a:rPr lang="en-US" smtClean="0"/>
              <a:t>National Science Foundation</a:t>
            </a:r>
            <a:endParaRPr lang="en-US" dirty="0"/>
          </a:p>
        </p:txBody>
      </p:sp>
      <p:pic>
        <p:nvPicPr>
          <p:cNvPr id="7" name="Picture 6" descr="nsf1.gif"/>
          <p:cNvPicPr>
            <a:picLocks noChangeAspect="1"/>
          </p:cNvPicPr>
          <p:nvPr userDrawn="1"/>
        </p:nvPicPr>
        <p:blipFill>
          <a:blip r:embed="rId2" cstate="print"/>
          <a:stretch>
            <a:fillRect/>
          </a:stretch>
        </p:blipFill>
        <p:spPr>
          <a:xfrm>
            <a:off x="142609" y="6189860"/>
            <a:ext cx="629181" cy="629181"/>
          </a:xfrm>
          <a:prstGeom prst="rect">
            <a:avLst/>
          </a:prstGeom>
        </p:spPr>
      </p:pic>
    </p:spTree>
    <p:extLst>
      <p:ext uri="{BB962C8B-B14F-4D97-AF65-F5344CB8AC3E}">
        <p14:creationId xmlns:p14="http://schemas.microsoft.com/office/powerpoint/2010/main" val="1653971612"/>
      </p:ext>
    </p:extLst>
  </p:cSld>
  <p:clrMapOvr>
    <a:masterClrMapping/>
  </p:clrMapOvr>
  <p:transition advClick="0" advTm="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138EB2-56D9-3447-A738-9CF5ECA957E5}" type="datetimeFigureOut">
              <a:rPr lang="en-US" smtClean="0"/>
              <a:t>2/23/2015</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71BF35D9-31D2-D842-90C9-39D1FEF10470}" type="slidenum">
              <a:rPr lang="en-US" smtClean="0"/>
              <a:t>‹#›</a:t>
            </a:fld>
            <a:endParaRPr lang="en-US"/>
          </a:p>
        </p:txBody>
      </p:sp>
      <p:sp>
        <p:nvSpPr>
          <p:cNvPr id="5" name="Date Placeholder 3"/>
          <p:cNvSpPr txBox="1">
            <a:spLocks/>
          </p:cNvSpPr>
          <p:nvPr userDrawn="1"/>
        </p:nvSpPr>
        <p:spPr>
          <a:xfrm>
            <a:off x="0" y="6126163"/>
            <a:ext cx="9144000" cy="731837"/>
          </a:xfrm>
          <a:prstGeom prst="rect">
            <a:avLst/>
          </a:prstGeom>
          <a:solidFill>
            <a:schemeClr val="accent1">
              <a:lumMod val="50000"/>
            </a:schemeClr>
          </a:solidFill>
        </p:spPr>
        <p:txBody>
          <a:bodyPr vert="horz" lIns="91440" tIns="45720" rIns="91440" bIns="45720" rtlCol="0" anchor="ctr"/>
          <a:lstStyle>
            <a:defPPr>
              <a:defRPr lang="en-US"/>
            </a:defPPr>
            <a:lvl1pPr marL="0" algn="ct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i="1" smtClean="0"/>
              <a:t>Division of Undergraduate Education</a:t>
            </a:r>
            <a:r>
              <a:rPr lang="en-US" smtClean="0"/>
              <a:t/>
            </a:r>
            <a:br>
              <a:rPr lang="en-US" smtClean="0"/>
            </a:br>
            <a:r>
              <a:rPr lang="en-US" smtClean="0"/>
              <a:t>Directorate of Education and Human Resources</a:t>
            </a:r>
          </a:p>
          <a:p>
            <a:r>
              <a:rPr lang="en-US" smtClean="0"/>
              <a:t>National Science Foundation</a:t>
            </a:r>
            <a:endParaRPr lang="en-US" dirty="0"/>
          </a:p>
        </p:txBody>
      </p:sp>
      <p:pic>
        <p:nvPicPr>
          <p:cNvPr id="6" name="Picture 5" descr="nsf1.gif"/>
          <p:cNvPicPr>
            <a:picLocks noChangeAspect="1"/>
          </p:cNvPicPr>
          <p:nvPr userDrawn="1"/>
        </p:nvPicPr>
        <p:blipFill>
          <a:blip r:embed="rId2" cstate="print"/>
          <a:stretch>
            <a:fillRect/>
          </a:stretch>
        </p:blipFill>
        <p:spPr>
          <a:xfrm>
            <a:off x="142609" y="6189860"/>
            <a:ext cx="629181" cy="629181"/>
          </a:xfrm>
          <a:prstGeom prst="rect">
            <a:avLst/>
          </a:prstGeom>
        </p:spPr>
      </p:pic>
    </p:spTree>
    <p:extLst>
      <p:ext uri="{BB962C8B-B14F-4D97-AF65-F5344CB8AC3E}">
        <p14:creationId xmlns:p14="http://schemas.microsoft.com/office/powerpoint/2010/main" val="3449962997"/>
      </p:ext>
    </p:extLst>
  </p:cSld>
  <p:clrMapOvr>
    <a:masterClrMapping/>
  </p:clrMapOvr>
  <p:transition advClick="0" advTm="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138EB2-56D9-3447-A738-9CF5ECA957E5}" type="datetimeFigureOut">
              <a:rPr lang="en-US" smtClean="0"/>
              <a:t>2/23/2015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1BF35D9-31D2-D842-90C9-39D1FEF10470}" type="slidenum">
              <a:rPr lang="en-US" smtClean="0"/>
              <a:t>‹#›</a:t>
            </a:fld>
            <a:endParaRPr lang="en-US"/>
          </a:p>
        </p:txBody>
      </p:sp>
      <p:sp>
        <p:nvSpPr>
          <p:cNvPr id="8" name="Date Placeholder 3"/>
          <p:cNvSpPr txBox="1">
            <a:spLocks/>
          </p:cNvSpPr>
          <p:nvPr userDrawn="1"/>
        </p:nvSpPr>
        <p:spPr>
          <a:xfrm>
            <a:off x="0" y="6126163"/>
            <a:ext cx="9144000" cy="731837"/>
          </a:xfrm>
          <a:prstGeom prst="rect">
            <a:avLst/>
          </a:prstGeom>
          <a:solidFill>
            <a:schemeClr val="accent1">
              <a:lumMod val="50000"/>
            </a:schemeClr>
          </a:solidFill>
        </p:spPr>
        <p:txBody>
          <a:bodyPr vert="horz" lIns="91440" tIns="45720" rIns="91440" bIns="45720" rtlCol="0" anchor="ctr"/>
          <a:lstStyle>
            <a:defPPr>
              <a:defRPr lang="en-US"/>
            </a:defPPr>
            <a:lvl1pPr marL="0" algn="ct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i="1" smtClean="0"/>
              <a:t>Division of Undergraduate Education</a:t>
            </a:r>
            <a:r>
              <a:rPr lang="en-US" smtClean="0"/>
              <a:t/>
            </a:r>
            <a:br>
              <a:rPr lang="en-US" smtClean="0"/>
            </a:br>
            <a:r>
              <a:rPr lang="en-US" smtClean="0"/>
              <a:t>Directorate of Education and Human Resources</a:t>
            </a:r>
          </a:p>
          <a:p>
            <a:r>
              <a:rPr lang="en-US" smtClean="0"/>
              <a:t>National Science Foundation</a:t>
            </a:r>
            <a:endParaRPr lang="en-US" dirty="0"/>
          </a:p>
        </p:txBody>
      </p:sp>
      <p:pic>
        <p:nvPicPr>
          <p:cNvPr id="9" name="Picture 8" descr="nsf1.gif"/>
          <p:cNvPicPr>
            <a:picLocks noChangeAspect="1"/>
          </p:cNvPicPr>
          <p:nvPr userDrawn="1"/>
        </p:nvPicPr>
        <p:blipFill>
          <a:blip r:embed="rId2" cstate="print"/>
          <a:stretch>
            <a:fillRect/>
          </a:stretch>
        </p:blipFill>
        <p:spPr>
          <a:xfrm>
            <a:off x="142609" y="6189860"/>
            <a:ext cx="629181" cy="629181"/>
          </a:xfrm>
          <a:prstGeom prst="rect">
            <a:avLst/>
          </a:prstGeom>
        </p:spPr>
      </p:pic>
    </p:spTree>
    <p:extLst>
      <p:ext uri="{BB962C8B-B14F-4D97-AF65-F5344CB8AC3E}">
        <p14:creationId xmlns:p14="http://schemas.microsoft.com/office/powerpoint/2010/main" val="3335004422"/>
      </p:ext>
    </p:extLst>
  </p:cSld>
  <p:clrMapOvr>
    <a:masterClrMapping/>
  </p:clrMapOvr>
  <p:transition advClick="0" advTm="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138EB2-56D9-3447-A738-9CF5ECA957E5}" type="datetimeFigureOut">
              <a:rPr lang="en-US" smtClean="0"/>
              <a:t>2/23/2015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1BF35D9-31D2-D842-90C9-39D1FEF10470}" type="slidenum">
              <a:rPr lang="en-US" smtClean="0"/>
              <a:t>‹#›</a:t>
            </a:fld>
            <a:endParaRPr lang="en-US"/>
          </a:p>
        </p:txBody>
      </p:sp>
      <p:sp>
        <p:nvSpPr>
          <p:cNvPr id="8" name="Date Placeholder 3"/>
          <p:cNvSpPr txBox="1">
            <a:spLocks/>
          </p:cNvSpPr>
          <p:nvPr userDrawn="1"/>
        </p:nvSpPr>
        <p:spPr>
          <a:xfrm>
            <a:off x="0" y="6126163"/>
            <a:ext cx="9144000" cy="731837"/>
          </a:xfrm>
          <a:prstGeom prst="rect">
            <a:avLst/>
          </a:prstGeom>
          <a:solidFill>
            <a:schemeClr val="accent1">
              <a:lumMod val="50000"/>
            </a:schemeClr>
          </a:solidFill>
        </p:spPr>
        <p:txBody>
          <a:bodyPr vert="horz" lIns="91440" tIns="45720" rIns="91440" bIns="45720" rtlCol="0" anchor="ctr"/>
          <a:lstStyle>
            <a:defPPr>
              <a:defRPr lang="en-US"/>
            </a:defPPr>
            <a:lvl1pPr marL="0" algn="ct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i="1" smtClean="0"/>
              <a:t>Division of Undergraduate Education</a:t>
            </a:r>
            <a:r>
              <a:rPr lang="en-US" smtClean="0"/>
              <a:t/>
            </a:r>
            <a:br>
              <a:rPr lang="en-US" smtClean="0"/>
            </a:br>
            <a:r>
              <a:rPr lang="en-US" smtClean="0"/>
              <a:t>Directorate of Education and Human Resources</a:t>
            </a:r>
          </a:p>
          <a:p>
            <a:r>
              <a:rPr lang="en-US" smtClean="0"/>
              <a:t>National Science Foundation</a:t>
            </a:r>
            <a:endParaRPr lang="en-US" dirty="0"/>
          </a:p>
        </p:txBody>
      </p:sp>
      <p:pic>
        <p:nvPicPr>
          <p:cNvPr id="9" name="Picture 8" descr="nsf1.gif"/>
          <p:cNvPicPr>
            <a:picLocks noChangeAspect="1"/>
          </p:cNvPicPr>
          <p:nvPr userDrawn="1"/>
        </p:nvPicPr>
        <p:blipFill>
          <a:blip r:embed="rId2" cstate="print"/>
          <a:stretch>
            <a:fillRect/>
          </a:stretch>
        </p:blipFill>
        <p:spPr>
          <a:xfrm>
            <a:off x="142609" y="6189860"/>
            <a:ext cx="629181" cy="629181"/>
          </a:xfrm>
          <a:prstGeom prst="rect">
            <a:avLst/>
          </a:prstGeom>
        </p:spPr>
      </p:pic>
    </p:spTree>
    <p:extLst>
      <p:ext uri="{BB962C8B-B14F-4D97-AF65-F5344CB8AC3E}">
        <p14:creationId xmlns:p14="http://schemas.microsoft.com/office/powerpoint/2010/main" val="258682132"/>
      </p:ext>
    </p:extLst>
  </p:cSld>
  <p:clrMapOvr>
    <a:masterClrMapping/>
  </p:clrMapOvr>
  <p:transition advClick="0" advTm="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0" y="6126163"/>
            <a:ext cx="9144000" cy="731837"/>
          </a:xfrm>
          <a:prstGeom prst="rect">
            <a:avLst/>
          </a:prstGeom>
          <a:solidFill>
            <a:schemeClr val="accent1">
              <a:lumMod val="50000"/>
            </a:schemeClr>
          </a:solidFill>
        </p:spPr>
        <p:txBody>
          <a:bodyPr vert="horz" lIns="91440" tIns="45720" rIns="91440" bIns="45720" rtlCol="0" anchor="ctr"/>
          <a:lstStyle>
            <a:lvl1pPr algn="ctr">
              <a:defRPr sz="1200" b="1">
                <a:solidFill>
                  <a:schemeClr val="bg1"/>
                </a:solidFill>
              </a:defRPr>
            </a:lvl1pPr>
          </a:lstStyle>
          <a:p>
            <a:r>
              <a:rPr lang="en-US" i="1" dirty="0" smtClean="0"/>
              <a:t>Division of Undergraduate Education</a:t>
            </a:r>
            <a:r>
              <a:rPr lang="en-US" dirty="0" smtClean="0"/>
              <a:t/>
            </a:r>
            <a:br>
              <a:rPr lang="en-US" dirty="0" smtClean="0"/>
            </a:br>
            <a:r>
              <a:rPr lang="en-US" dirty="0" smtClean="0"/>
              <a:t>Directorate of Education and Human Resources</a:t>
            </a:r>
          </a:p>
          <a:p>
            <a:r>
              <a:rPr lang="en-US" dirty="0" smtClean="0"/>
              <a:t>National Science Foundation</a:t>
            </a:r>
            <a:endParaRPr lang="en-US" dirty="0"/>
          </a:p>
        </p:txBody>
      </p:sp>
      <p:pic>
        <p:nvPicPr>
          <p:cNvPr id="8" name="Picture 7" descr="nsf1.gif"/>
          <p:cNvPicPr>
            <a:picLocks noChangeAspect="1"/>
          </p:cNvPicPr>
          <p:nvPr userDrawn="1"/>
        </p:nvPicPr>
        <p:blipFill>
          <a:blip r:embed="rId13" cstate="print"/>
          <a:stretch>
            <a:fillRect/>
          </a:stretch>
        </p:blipFill>
        <p:spPr>
          <a:xfrm>
            <a:off x="142609" y="6189860"/>
            <a:ext cx="629181" cy="629181"/>
          </a:xfrm>
          <a:prstGeom prst="rect">
            <a:avLst/>
          </a:prstGeom>
        </p:spPr>
      </p:pic>
    </p:spTree>
    <p:extLst>
      <p:ext uri="{BB962C8B-B14F-4D97-AF65-F5344CB8AC3E}">
        <p14:creationId xmlns:p14="http://schemas.microsoft.com/office/powerpoint/2010/main" val="1870356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advClick="0" advTm="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2405" y="2130425"/>
            <a:ext cx="8859026" cy="1470025"/>
          </a:xfrm>
        </p:spPr>
        <p:txBody>
          <a:bodyPr>
            <a:normAutofit fontScale="90000"/>
          </a:bodyPr>
          <a:lstStyle/>
          <a:p>
            <a:r>
              <a:rPr lang="en-US" sz="3200" dirty="0" smtClean="0">
                <a:solidFill>
                  <a:srgbClr val="FFFFFF"/>
                </a:solidFill>
              </a:rPr>
              <a:t/>
            </a:r>
            <a:br>
              <a:rPr lang="en-US" sz="3200" dirty="0" smtClean="0">
                <a:solidFill>
                  <a:srgbClr val="FFFFFF"/>
                </a:solidFill>
              </a:rPr>
            </a:br>
            <a:r>
              <a:rPr lang="en-US" sz="1600" dirty="0" smtClean="0">
                <a:solidFill>
                  <a:srgbClr val="FFFFFF"/>
                </a:solidFill>
              </a:rPr>
              <a:t/>
            </a:r>
            <a:br>
              <a:rPr lang="en-US" sz="1600" dirty="0" smtClean="0">
                <a:solidFill>
                  <a:srgbClr val="FFFFFF"/>
                </a:solidFill>
              </a:rPr>
            </a:br>
            <a:r>
              <a:rPr lang="en-US" b="1" dirty="0" smtClean="0">
                <a:solidFill>
                  <a:srgbClr val="FFFFFF"/>
                </a:solidFill>
                <a:effectLst>
                  <a:outerShdw blurRad="38100" dist="38100" dir="2700000" algn="tl">
                    <a:srgbClr val="000000">
                      <a:alpha val="43137"/>
                    </a:srgbClr>
                  </a:outerShdw>
                </a:effectLst>
                <a:latin typeface="Palatino Linotype"/>
                <a:cs typeface="Palatino Linotype"/>
              </a:rPr>
              <a:t>Improving Undergraduate STEM Education Program</a:t>
            </a:r>
            <a:r>
              <a:rPr lang="en-US" b="1" dirty="0" smtClean="0">
                <a:solidFill>
                  <a:srgbClr val="FFFFFF"/>
                </a:solidFill>
                <a:latin typeface="Palatino Linotype"/>
                <a:cs typeface="Palatino Linotype"/>
              </a:rPr>
              <a:t> </a:t>
            </a:r>
            <a:r>
              <a:rPr lang="en-US" sz="4000" b="1" dirty="0" smtClean="0">
                <a:solidFill>
                  <a:srgbClr val="FFFFFF"/>
                </a:solidFill>
                <a:effectLst>
                  <a:outerShdw blurRad="38100" dist="38100" dir="2700000" algn="tl">
                    <a:srgbClr val="000000">
                      <a:alpha val="43137"/>
                    </a:srgbClr>
                  </a:outerShdw>
                </a:effectLst>
                <a:latin typeface="Palatino Linotype"/>
                <a:cs typeface="Palatino Linotype"/>
              </a:rPr>
              <a:t>(</a:t>
            </a:r>
            <a:r>
              <a:rPr lang="en-US" sz="4000" b="1" dirty="0" smtClean="0">
                <a:solidFill>
                  <a:srgbClr val="FFFFFF"/>
                </a:solidFill>
                <a:effectLst>
                  <a:outerShdw blurRad="50800" dist="38100" dir="2700000" algn="tl" rotWithShape="0">
                    <a:prstClr val="black">
                      <a:alpha val="40000"/>
                    </a:prstClr>
                  </a:outerShdw>
                </a:effectLst>
                <a:latin typeface="Palatino Linotype"/>
                <a:cs typeface="Palatino Linotype"/>
              </a:rPr>
              <a:t>IUSE: EHR</a:t>
            </a:r>
            <a:r>
              <a:rPr lang="en-US" sz="4000" b="1" dirty="0" smtClean="0">
                <a:solidFill>
                  <a:srgbClr val="FFFFFF"/>
                </a:solidFill>
                <a:effectLst>
                  <a:outerShdw blurRad="38100" dist="38100" dir="2700000" algn="tl">
                    <a:srgbClr val="000000">
                      <a:alpha val="43137"/>
                    </a:srgbClr>
                  </a:outerShdw>
                </a:effectLst>
                <a:latin typeface="Palatino Linotype"/>
                <a:cs typeface="Palatino Linotype"/>
              </a:rPr>
              <a:t>)</a:t>
            </a:r>
            <a:r>
              <a:rPr lang="en-US" sz="4000" dirty="0" smtClean="0">
                <a:solidFill>
                  <a:schemeClr val="bg1"/>
                </a:solidFill>
                <a:effectLst>
                  <a:outerShdw blurRad="38100" dist="38100" dir="2700000" algn="tl">
                    <a:srgbClr val="000000">
                      <a:alpha val="43137"/>
                    </a:srgbClr>
                  </a:outerShdw>
                </a:effectLst>
              </a:rPr>
              <a:t/>
            </a:r>
            <a:br>
              <a:rPr lang="en-US" sz="4000" dirty="0" smtClean="0">
                <a:solidFill>
                  <a:schemeClr val="bg1"/>
                </a:solidFill>
                <a:effectLst>
                  <a:outerShdw blurRad="38100" dist="38100" dir="2700000" algn="tl">
                    <a:srgbClr val="000000">
                      <a:alpha val="43137"/>
                    </a:srgbClr>
                  </a:outerShdw>
                </a:effectLst>
              </a:rPr>
            </a:br>
            <a:r>
              <a:rPr lang="en-US" dirty="0" smtClean="0">
                <a:solidFill>
                  <a:schemeClr val="bg1"/>
                </a:solidFill>
                <a:effectLst>
                  <a:outerShdw blurRad="38100" dist="38100" dir="2700000" algn="tl">
                    <a:srgbClr val="000000">
                      <a:alpha val="43137"/>
                    </a:srgbClr>
                  </a:outerShdw>
                </a:effectLst>
                <a:latin typeface="Garamond" pitchFamily="18" charset="0"/>
              </a:rPr>
              <a:t/>
            </a:r>
            <a:br>
              <a:rPr lang="en-US" dirty="0" smtClean="0">
                <a:solidFill>
                  <a:schemeClr val="bg1"/>
                </a:solidFill>
                <a:effectLst>
                  <a:outerShdw blurRad="38100" dist="38100" dir="2700000" algn="tl">
                    <a:srgbClr val="000000">
                      <a:alpha val="43137"/>
                    </a:srgbClr>
                  </a:outerShdw>
                </a:effectLst>
                <a:latin typeface="Garamond" pitchFamily="18" charset="0"/>
              </a:rPr>
            </a:br>
            <a:endParaRPr lang="en-US" dirty="0"/>
          </a:p>
        </p:txBody>
      </p:sp>
      <p:sp>
        <p:nvSpPr>
          <p:cNvPr id="3" name="Subtitle 2"/>
          <p:cNvSpPr>
            <a:spLocks noGrp="1"/>
          </p:cNvSpPr>
          <p:nvPr>
            <p:ph type="subTitle" idx="1"/>
          </p:nvPr>
        </p:nvSpPr>
        <p:spPr>
          <a:xfrm>
            <a:off x="1055739" y="3886200"/>
            <a:ext cx="6977057" cy="1752600"/>
          </a:xfrm>
        </p:spPr>
        <p:txBody>
          <a:bodyPr>
            <a:normAutofit/>
          </a:bodyPr>
          <a:lstStyle/>
          <a:p>
            <a:pPr marL="109728">
              <a:spcBef>
                <a:spcPts val="0"/>
              </a:spcBef>
            </a:pPr>
            <a:r>
              <a:rPr lang="en-US" b="1" dirty="0" smtClean="0">
                <a:solidFill>
                  <a:srgbClr val="FFFFFF"/>
                </a:solidFill>
                <a:effectLst>
                  <a:outerShdw blurRad="38100" dist="38100" dir="2700000" algn="tl">
                    <a:srgbClr val="000000">
                      <a:alpha val="43137"/>
                    </a:srgbClr>
                  </a:outerShdw>
                </a:effectLst>
                <a:latin typeface="Palatino Linotype" panose="02040502050505030304" pitchFamily="18" charset="0"/>
              </a:rPr>
              <a:t>Program Solicitation: </a:t>
            </a:r>
            <a:r>
              <a:rPr lang="en-US" b="1" dirty="0" smtClean="0">
                <a:solidFill>
                  <a:srgbClr val="FFFF00"/>
                </a:solidFill>
                <a:effectLst>
                  <a:outerShdw blurRad="38100" dist="38100" dir="2700000" algn="tl">
                    <a:srgbClr val="000000">
                      <a:alpha val="43137"/>
                    </a:srgbClr>
                  </a:outerShdw>
                </a:effectLst>
                <a:latin typeface="Palatino Linotype" panose="02040502050505030304" pitchFamily="18" charset="0"/>
              </a:rPr>
              <a:t>NSF 14-588 </a:t>
            </a:r>
            <a:r>
              <a:rPr lang="en-US" b="1" dirty="0" smtClean="0">
                <a:solidFill>
                  <a:srgbClr val="FFFFFF"/>
                </a:solidFill>
                <a:effectLst>
                  <a:outerShdw blurRad="38100" dist="38100" dir="2700000" algn="tl">
                    <a:srgbClr val="000000">
                      <a:alpha val="43137"/>
                    </a:srgbClr>
                  </a:outerShdw>
                </a:effectLst>
                <a:latin typeface="Palatino Linotype" panose="02040502050505030304" pitchFamily="18" charset="0"/>
              </a:rPr>
              <a:t/>
            </a:r>
            <a:br>
              <a:rPr lang="en-US" b="1" dirty="0" smtClean="0">
                <a:solidFill>
                  <a:srgbClr val="FFFFFF"/>
                </a:solidFill>
                <a:effectLst>
                  <a:outerShdw blurRad="38100" dist="38100" dir="2700000" algn="tl">
                    <a:srgbClr val="000000">
                      <a:alpha val="43137"/>
                    </a:srgbClr>
                  </a:outerShdw>
                </a:effectLst>
                <a:latin typeface="Palatino Linotype" panose="02040502050505030304" pitchFamily="18" charset="0"/>
              </a:rPr>
            </a:br>
            <a:endParaRPr lang="en-US" b="1" dirty="0" smtClean="0">
              <a:solidFill>
                <a:srgbClr val="FFFFFF"/>
              </a:solidFill>
              <a:effectLst>
                <a:outerShdw blurRad="38100" dist="38100" dir="2700000" algn="tl">
                  <a:srgbClr val="000000">
                    <a:alpha val="43137"/>
                  </a:srgbClr>
                </a:outerShdw>
              </a:effectLst>
              <a:latin typeface="Palatino Linotype" panose="02040502050505030304" pitchFamily="18" charset="0"/>
            </a:endParaRPr>
          </a:p>
          <a:p>
            <a:endParaRPr lang="en-US" dirty="0"/>
          </a:p>
        </p:txBody>
      </p:sp>
      <p:sp>
        <p:nvSpPr>
          <p:cNvPr id="4" name="TextBox 3"/>
          <p:cNvSpPr txBox="1"/>
          <p:nvPr/>
        </p:nvSpPr>
        <p:spPr>
          <a:xfrm>
            <a:off x="1055739" y="688477"/>
            <a:ext cx="6782341" cy="707886"/>
          </a:xfrm>
          <a:prstGeom prst="rect">
            <a:avLst/>
          </a:prstGeom>
          <a:noFill/>
        </p:spPr>
        <p:txBody>
          <a:bodyPr wrap="square" rtlCol="0">
            <a:spAutoFit/>
          </a:bodyPr>
          <a:lstStyle/>
          <a:p>
            <a:pPr algn="ctr"/>
            <a:r>
              <a:rPr lang="en-US" sz="4000" b="1" dirty="0" smtClean="0">
                <a:solidFill>
                  <a:schemeClr val="bg1"/>
                </a:solidFill>
                <a:effectLst>
                  <a:outerShdw blurRad="50800" dist="38100" dir="2700000" algn="tl" rotWithShape="0">
                    <a:prstClr val="black">
                      <a:alpha val="40000"/>
                    </a:prstClr>
                  </a:outerShdw>
                </a:effectLst>
                <a:latin typeface="Palatino Linotype"/>
                <a:cs typeface="Palatino Linotype"/>
              </a:rPr>
              <a:t>IUSE Reviewer Orientation</a:t>
            </a:r>
            <a:endParaRPr lang="en-US" sz="4000" b="1" dirty="0">
              <a:solidFill>
                <a:schemeClr val="bg1"/>
              </a:solidFill>
              <a:effectLst>
                <a:outerShdw blurRad="50800" dist="38100" dir="2700000" algn="tl" rotWithShape="0">
                  <a:prstClr val="black">
                    <a:alpha val="40000"/>
                  </a:prstClr>
                </a:outerShdw>
              </a:effectLst>
              <a:latin typeface="Palatino Linotype"/>
              <a:cs typeface="Palatino Linotype"/>
            </a:endParaRPr>
          </a:p>
        </p:txBody>
      </p:sp>
    </p:spTree>
    <p:extLst>
      <p:ext uri="{BB962C8B-B14F-4D97-AF65-F5344CB8AC3E}">
        <p14:creationId xmlns:p14="http://schemas.microsoft.com/office/powerpoint/2010/main" val="2054042822"/>
      </p:ext>
    </p:extLst>
  </p:cSld>
  <p:clrMapOvr>
    <a:masterClrMapping/>
  </p:clrMapOvr>
  <p:transition advClick="0" advTm="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FF"/>
                </a:solidFill>
                <a:effectLst>
                  <a:outerShdw blurRad="50800" dist="38100" dir="2700000" algn="tl" rotWithShape="0">
                    <a:prstClr val="black">
                      <a:alpha val="40000"/>
                    </a:prstClr>
                  </a:outerShdw>
                </a:effectLst>
                <a:latin typeface="Palatino Linotype"/>
                <a:cs typeface="Palatino Linotype"/>
              </a:rPr>
              <a:t>Who reviews - What and How?</a:t>
            </a:r>
          </a:p>
        </p:txBody>
      </p:sp>
      <p:sp>
        <p:nvSpPr>
          <p:cNvPr id="3" name="Content Placeholder 2"/>
          <p:cNvSpPr>
            <a:spLocks noGrp="1"/>
          </p:cNvSpPr>
          <p:nvPr>
            <p:ph idx="1"/>
          </p:nvPr>
        </p:nvSpPr>
        <p:spPr>
          <a:xfrm>
            <a:off x="457200" y="1417638"/>
            <a:ext cx="8229600" cy="4525963"/>
          </a:xfrm>
        </p:spPr>
        <p:txBody>
          <a:bodyPr>
            <a:normAutofit lnSpcReduction="10000"/>
          </a:bodyPr>
          <a:lstStyle/>
          <a:p>
            <a:pPr>
              <a:lnSpc>
                <a:spcPct val="150000"/>
              </a:lnSpc>
            </a:pPr>
            <a:r>
              <a:rPr lang="en-US" sz="21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In our panels we include reviewers that are</a:t>
            </a:r>
          </a:p>
          <a:p>
            <a:pPr lvl="1">
              <a:lnSpc>
                <a:spcPct val="150000"/>
              </a:lnSpc>
            </a:pPr>
            <a:r>
              <a:rPr lang="en-US" sz="21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Experts </a:t>
            </a:r>
            <a:r>
              <a:rPr lang="en-US" sz="2100"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in </a:t>
            </a:r>
            <a:r>
              <a:rPr lang="en-US" sz="21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fields of STEM education, STEM content, methodology, cognitive science, and administration</a:t>
            </a:r>
          </a:p>
          <a:p>
            <a:pPr lvl="1">
              <a:lnSpc>
                <a:spcPct val="150000"/>
              </a:lnSpc>
            </a:pPr>
            <a:r>
              <a:rPr lang="en-US" sz="21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Panelists read 10 – 12 proposals, but </a:t>
            </a:r>
            <a:r>
              <a:rPr lang="en-US" sz="2100" b="1"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t>panels may </a:t>
            </a:r>
            <a:r>
              <a:rPr lang="en-US" sz="2100" b="1" dirty="0" smtClean="0">
                <a:solidFill>
                  <a:srgbClr val="FFFF00"/>
                </a:solidFill>
                <a:effectLst>
                  <a:outerShdw blurRad="50800" dist="38100" dir="2700000" algn="tl" rotWithShape="0">
                    <a:prstClr val="black">
                      <a:alpha val="40000"/>
                    </a:prstClr>
                  </a:outerShdw>
                </a:effectLst>
                <a:latin typeface="Palatino Linotype" panose="02040502050505030304" pitchFamily="18" charset="0"/>
              </a:rPr>
              <a:t>include more than 12 proposals </a:t>
            </a:r>
            <a:r>
              <a:rPr lang="en-US" sz="21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and thus you will not read every proposal assigned to a panel</a:t>
            </a:r>
          </a:p>
          <a:p>
            <a:pPr lvl="1">
              <a:lnSpc>
                <a:spcPct val="150000"/>
              </a:lnSpc>
            </a:pPr>
            <a:r>
              <a:rPr lang="en-US" sz="21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IUSE is using a mix of virtual and face to face panels.  </a:t>
            </a:r>
            <a:r>
              <a:rPr lang="en-US" sz="2100"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 Often the </a:t>
            </a:r>
            <a:r>
              <a:rPr lang="en-US" sz="21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more complex </a:t>
            </a:r>
            <a:r>
              <a:rPr lang="en-US" sz="2100"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Exploration proposals </a:t>
            </a:r>
            <a:r>
              <a:rPr lang="en-US" sz="21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are being discussed face to face in panels here in the DC area.</a:t>
            </a:r>
          </a:p>
          <a:p>
            <a:endParaRPr lang="en-US" dirty="0"/>
          </a:p>
        </p:txBody>
      </p:sp>
    </p:spTree>
    <p:extLst>
      <p:ext uri="{BB962C8B-B14F-4D97-AF65-F5344CB8AC3E}">
        <p14:creationId xmlns:p14="http://schemas.microsoft.com/office/powerpoint/2010/main" val="1337382696"/>
      </p:ext>
    </p:extLst>
  </p:cSld>
  <p:clrMapOvr>
    <a:masterClrMapping/>
  </p:clrMapOvr>
  <p:transition advClick="0" advTm="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t>The Proposer Receives:</a:t>
            </a:r>
            <a:endParaRPr lang="en-US" dirty="0">
              <a:solidFill>
                <a:srgbClr val="FFFF00"/>
              </a:solidFill>
            </a:endParaRPr>
          </a:p>
        </p:txBody>
      </p:sp>
      <p:grpSp>
        <p:nvGrpSpPr>
          <p:cNvPr id="39" name="Group 38"/>
          <p:cNvGrpSpPr/>
          <p:nvPr/>
        </p:nvGrpSpPr>
        <p:grpSpPr>
          <a:xfrm>
            <a:off x="380017" y="1878400"/>
            <a:ext cx="8229600" cy="3229601"/>
            <a:chOff x="159325" y="2075172"/>
            <a:chExt cx="8229600" cy="3229601"/>
          </a:xfrm>
        </p:grpSpPr>
        <p:sp>
          <p:nvSpPr>
            <p:cNvPr id="40" name="Rectangle 3"/>
            <p:cNvSpPr>
              <a:spLocks noChangeArrowheads="1"/>
            </p:cNvSpPr>
            <p:nvPr/>
          </p:nvSpPr>
          <p:spPr bwMode="auto">
            <a:xfrm>
              <a:off x="1026100" y="2075172"/>
              <a:ext cx="1143000" cy="1524000"/>
            </a:xfrm>
            <a:prstGeom prst="rect">
              <a:avLst/>
            </a:prstGeom>
            <a:solidFill>
              <a:srgbClr val="FFFFFF"/>
            </a:solidFill>
            <a:ln w="12700">
              <a:solidFill>
                <a:schemeClr val="tx1"/>
              </a:solidFill>
              <a:miter lim="800000"/>
              <a:headEnd type="none" w="sm" len="sm"/>
              <a:tailEnd type="none" w="sm" len="sm"/>
            </a:ln>
          </p:spPr>
          <p:txBody>
            <a:bodyPr wrap="none" anchor="ctr"/>
            <a:lstStyle/>
            <a:p>
              <a:endParaRPr lang="en-US" dirty="0">
                <a:latin typeface="Calibri" pitchFamily="34" charset="0"/>
              </a:endParaRPr>
            </a:p>
          </p:txBody>
        </p:sp>
        <p:sp>
          <p:nvSpPr>
            <p:cNvPr id="41" name="Rectangle 4"/>
            <p:cNvSpPr>
              <a:spLocks noChangeArrowheads="1"/>
            </p:cNvSpPr>
            <p:nvPr/>
          </p:nvSpPr>
          <p:spPr bwMode="auto">
            <a:xfrm>
              <a:off x="873700" y="2227572"/>
              <a:ext cx="1143000" cy="1524000"/>
            </a:xfrm>
            <a:prstGeom prst="rect">
              <a:avLst/>
            </a:prstGeom>
            <a:solidFill>
              <a:srgbClr val="FFFFFF"/>
            </a:solidFill>
            <a:ln w="12700">
              <a:solidFill>
                <a:schemeClr val="tx1"/>
              </a:solidFill>
              <a:miter lim="800000"/>
              <a:headEnd type="none" w="sm" len="sm"/>
              <a:tailEnd type="none" w="sm" len="sm"/>
            </a:ln>
          </p:spPr>
          <p:txBody>
            <a:bodyPr wrap="none" anchor="ctr"/>
            <a:lstStyle/>
            <a:p>
              <a:endParaRPr lang="en-US" dirty="0">
                <a:latin typeface="Calibri" pitchFamily="34" charset="0"/>
              </a:endParaRPr>
            </a:p>
          </p:txBody>
        </p:sp>
        <p:sp>
          <p:nvSpPr>
            <p:cNvPr id="42" name="Rectangle 5"/>
            <p:cNvSpPr>
              <a:spLocks noChangeArrowheads="1"/>
            </p:cNvSpPr>
            <p:nvPr/>
          </p:nvSpPr>
          <p:spPr bwMode="auto">
            <a:xfrm>
              <a:off x="721300" y="2379972"/>
              <a:ext cx="1143000" cy="1524000"/>
            </a:xfrm>
            <a:prstGeom prst="rect">
              <a:avLst/>
            </a:prstGeom>
            <a:solidFill>
              <a:srgbClr val="FFFFFF"/>
            </a:solidFill>
            <a:ln w="12700">
              <a:solidFill>
                <a:schemeClr val="tx1"/>
              </a:solidFill>
              <a:miter lim="800000"/>
              <a:headEnd type="none" w="sm" len="sm"/>
              <a:tailEnd type="none" w="sm" len="sm"/>
            </a:ln>
          </p:spPr>
          <p:txBody>
            <a:bodyPr wrap="none" anchor="ctr"/>
            <a:lstStyle/>
            <a:p>
              <a:endParaRPr lang="en-US" dirty="0">
                <a:latin typeface="Calibri" pitchFamily="34" charset="0"/>
              </a:endParaRPr>
            </a:p>
          </p:txBody>
        </p:sp>
        <p:sp>
          <p:nvSpPr>
            <p:cNvPr id="43" name="Text Box 6"/>
            <p:cNvSpPr txBox="1">
              <a:spLocks noChangeArrowheads="1"/>
            </p:cNvSpPr>
            <p:nvPr/>
          </p:nvSpPr>
          <p:spPr bwMode="auto">
            <a:xfrm>
              <a:off x="159325" y="4104872"/>
              <a:ext cx="2438400" cy="646331"/>
            </a:xfrm>
            <a:prstGeom prst="rect">
              <a:avLst/>
            </a:prstGeom>
            <a:noFill/>
            <a:ln w="12700">
              <a:noFill/>
              <a:miter lim="800000"/>
              <a:headEnd type="none" w="sm" len="sm"/>
              <a:tailEnd type="none" w="sm" len="sm"/>
            </a:ln>
          </p:spPr>
          <p:txBody>
            <a:bodyPr>
              <a:spAutoFit/>
            </a:bodyPr>
            <a:lstStyle/>
            <a:p>
              <a:pPr algn="ctr" eaLnBrk="0" hangingPunct="0"/>
              <a:r>
                <a:rPr lang="en-US"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Reviews</a:t>
              </a:r>
              <a:r>
                <a:rPr lang="en-US" b="1" dirty="0">
                  <a:effectLst>
                    <a:outerShdw blurRad="50800" dist="38100" dir="2700000" algn="tl" rotWithShape="0">
                      <a:prstClr val="black">
                        <a:alpha val="40000"/>
                      </a:prstClr>
                    </a:outerShdw>
                  </a:effectLst>
                  <a:latin typeface="Palatino Linotype" panose="02040502050505030304" pitchFamily="18" charset="0"/>
                </a:rPr>
                <a:t/>
              </a:r>
              <a:br>
                <a:rPr lang="en-US" b="1" dirty="0">
                  <a:effectLst>
                    <a:outerShdw blurRad="50800" dist="38100" dir="2700000" algn="tl" rotWithShape="0">
                      <a:prstClr val="black">
                        <a:alpha val="40000"/>
                      </a:prstClr>
                    </a:outerShdw>
                  </a:effectLst>
                  <a:latin typeface="Palatino Linotype" panose="02040502050505030304" pitchFamily="18" charset="0"/>
                </a:rPr>
              </a:br>
              <a:endParaRPr lang="en-US" b="1" dirty="0">
                <a:effectLst>
                  <a:outerShdw blurRad="50800" dist="38100" dir="2700000" algn="tl" rotWithShape="0">
                    <a:prstClr val="black">
                      <a:alpha val="40000"/>
                    </a:prstClr>
                  </a:outerShdw>
                </a:effectLst>
                <a:latin typeface="Palatino Linotype" panose="02040502050505030304" pitchFamily="18" charset="0"/>
              </a:endParaRPr>
            </a:p>
          </p:txBody>
        </p:sp>
        <p:sp>
          <p:nvSpPr>
            <p:cNvPr id="44" name="Rectangle 7"/>
            <p:cNvSpPr>
              <a:spLocks noChangeArrowheads="1"/>
            </p:cNvSpPr>
            <p:nvPr/>
          </p:nvSpPr>
          <p:spPr bwMode="auto">
            <a:xfrm>
              <a:off x="3235900" y="2339905"/>
              <a:ext cx="1143000" cy="1524000"/>
            </a:xfrm>
            <a:prstGeom prst="rect">
              <a:avLst/>
            </a:prstGeom>
            <a:solidFill>
              <a:srgbClr val="FFFFFF"/>
            </a:solidFill>
            <a:ln w="12700">
              <a:solidFill>
                <a:schemeClr val="tx1"/>
              </a:solidFill>
              <a:miter lim="800000"/>
              <a:headEnd type="none" w="sm" len="sm"/>
              <a:tailEnd type="none" w="sm" len="sm"/>
            </a:ln>
          </p:spPr>
          <p:txBody>
            <a:bodyPr wrap="none" anchor="ctr"/>
            <a:lstStyle/>
            <a:p>
              <a:endParaRPr lang="en-US" dirty="0">
                <a:latin typeface="Calibri" pitchFamily="34" charset="0"/>
              </a:endParaRPr>
            </a:p>
          </p:txBody>
        </p:sp>
        <p:sp>
          <p:nvSpPr>
            <p:cNvPr id="45" name="Text Box 8"/>
            <p:cNvSpPr txBox="1">
              <a:spLocks noChangeArrowheads="1"/>
            </p:cNvSpPr>
            <p:nvPr/>
          </p:nvSpPr>
          <p:spPr bwMode="auto">
            <a:xfrm>
              <a:off x="2550100" y="4095271"/>
              <a:ext cx="2514600" cy="646331"/>
            </a:xfrm>
            <a:prstGeom prst="rect">
              <a:avLst/>
            </a:prstGeom>
            <a:noFill/>
            <a:ln w="12700">
              <a:noFill/>
              <a:miter lim="800000"/>
              <a:headEnd type="none" w="sm" len="sm"/>
              <a:tailEnd type="none" w="sm" len="sm"/>
            </a:ln>
          </p:spPr>
          <p:txBody>
            <a:bodyPr>
              <a:spAutoFit/>
            </a:bodyPr>
            <a:lstStyle/>
            <a:p>
              <a:pPr algn="ctr" eaLnBrk="0" hangingPunct="0"/>
              <a:r>
                <a:rPr lang="en-US"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Panel </a:t>
              </a:r>
              <a:r>
                <a:rPr lang="en-US"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Summary</a:t>
              </a:r>
              <a:endParaRPr lang="en-US"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pPr algn="ctr" eaLnBrk="0" hangingPunct="0"/>
              <a:r>
                <a:rPr lang="en-US"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(if applicable)</a:t>
              </a:r>
              <a:endParaRPr lang="en-US" b="1"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p:txBody>
        </p:sp>
        <p:sp>
          <p:nvSpPr>
            <p:cNvPr id="46" name="Text Box 9"/>
            <p:cNvSpPr txBox="1">
              <a:spLocks noChangeArrowheads="1"/>
            </p:cNvSpPr>
            <p:nvPr/>
          </p:nvSpPr>
          <p:spPr bwMode="auto">
            <a:xfrm>
              <a:off x="5417125" y="4088980"/>
              <a:ext cx="2971800" cy="923330"/>
            </a:xfrm>
            <a:prstGeom prst="rect">
              <a:avLst/>
            </a:prstGeom>
            <a:noFill/>
            <a:ln w="12700">
              <a:noFill/>
              <a:miter lim="800000"/>
              <a:headEnd type="none" w="sm" len="sm"/>
              <a:tailEnd type="none" w="sm" len="sm"/>
            </a:ln>
          </p:spPr>
          <p:txBody>
            <a:bodyPr>
              <a:spAutoFit/>
            </a:bodyPr>
            <a:lstStyle/>
            <a:p>
              <a:pPr algn="ctr" eaLnBrk="0" hangingPunct="0"/>
              <a:r>
                <a:rPr lang="en-US"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Context statement </a:t>
              </a:r>
              <a:r>
                <a:rPr lang="en-US"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
              </a:r>
              <a:br>
                <a:rPr lang="en-US"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br>
              <a:r>
                <a:rPr lang="en-US"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&amp; </a:t>
              </a:r>
              <a:br>
                <a:rPr lang="en-US"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br>
              <a:r>
                <a:rPr lang="en-US"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Award/Declination </a:t>
              </a:r>
              <a:r>
                <a:rPr lang="en-US"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letter</a:t>
              </a:r>
            </a:p>
          </p:txBody>
        </p:sp>
        <p:grpSp>
          <p:nvGrpSpPr>
            <p:cNvPr id="47" name="Group 46"/>
            <p:cNvGrpSpPr>
              <a:grpSpLocks/>
            </p:cNvGrpSpPr>
            <p:nvPr/>
          </p:nvGrpSpPr>
          <p:grpSpPr bwMode="auto">
            <a:xfrm>
              <a:off x="5557491" y="2075172"/>
              <a:ext cx="1143000" cy="1524000"/>
              <a:chOff x="3552" y="528"/>
              <a:chExt cx="720" cy="960"/>
            </a:xfrm>
          </p:grpSpPr>
          <p:sp>
            <p:nvSpPr>
              <p:cNvPr id="53" name="Rectangle 52"/>
              <p:cNvSpPr>
                <a:spLocks noChangeArrowheads="1"/>
              </p:cNvSpPr>
              <p:nvPr/>
            </p:nvSpPr>
            <p:spPr bwMode="auto">
              <a:xfrm>
                <a:off x="3552" y="528"/>
                <a:ext cx="720" cy="960"/>
              </a:xfrm>
              <a:prstGeom prst="rect">
                <a:avLst/>
              </a:prstGeom>
              <a:solidFill>
                <a:srgbClr val="FFFFFF"/>
              </a:solidFill>
              <a:ln w="12700">
                <a:solidFill>
                  <a:schemeClr val="tx1"/>
                </a:solidFill>
                <a:miter lim="800000"/>
                <a:headEnd type="none" w="sm" len="sm"/>
                <a:tailEnd type="none" w="sm" len="sm"/>
              </a:ln>
            </p:spPr>
            <p:txBody>
              <a:bodyPr wrap="none" anchor="ctr"/>
              <a:lstStyle/>
              <a:p>
                <a:endParaRPr lang="en-US" dirty="0">
                  <a:latin typeface="Calibri" pitchFamily="34" charset="0"/>
                </a:endParaRPr>
              </a:p>
            </p:txBody>
          </p:sp>
          <p:sp>
            <p:nvSpPr>
              <p:cNvPr id="54" name="Text Box 14"/>
              <p:cNvSpPr txBox="1">
                <a:spLocks noChangeArrowheads="1"/>
              </p:cNvSpPr>
              <p:nvPr/>
            </p:nvSpPr>
            <p:spPr bwMode="auto">
              <a:xfrm>
                <a:off x="3768" y="1008"/>
                <a:ext cx="288" cy="288"/>
              </a:xfrm>
              <a:prstGeom prst="rect">
                <a:avLst/>
              </a:prstGeom>
              <a:noFill/>
              <a:ln w="12700">
                <a:noFill/>
                <a:miter lim="800000"/>
                <a:headEnd type="none" w="sm" len="sm"/>
                <a:tailEnd type="none" w="sm" len="sm"/>
              </a:ln>
            </p:spPr>
            <p:txBody>
              <a:bodyPr>
                <a:spAutoFit/>
              </a:bodyPr>
              <a:lstStyle/>
              <a:p>
                <a:pPr algn="ctr" eaLnBrk="0" hangingPunct="0"/>
                <a:r>
                  <a:rPr lang="en-US" sz="2400" dirty="0">
                    <a:latin typeface="Calibri" pitchFamily="34" charset="0"/>
                  </a:rPr>
                  <a:t>$</a:t>
                </a:r>
              </a:p>
            </p:txBody>
          </p:sp>
          <p:sp>
            <p:nvSpPr>
              <p:cNvPr id="55" name="Text Box 15"/>
              <p:cNvSpPr txBox="1">
                <a:spLocks noChangeArrowheads="1"/>
              </p:cNvSpPr>
              <p:nvPr/>
            </p:nvSpPr>
            <p:spPr bwMode="auto">
              <a:xfrm>
                <a:off x="3552" y="576"/>
                <a:ext cx="720" cy="400"/>
              </a:xfrm>
              <a:prstGeom prst="rect">
                <a:avLst/>
              </a:prstGeom>
              <a:noFill/>
              <a:ln w="12700">
                <a:noFill/>
                <a:miter lim="800000"/>
                <a:headEnd type="none" w="sm" len="sm"/>
                <a:tailEnd type="none" w="sm" len="sm"/>
              </a:ln>
            </p:spPr>
            <p:txBody>
              <a:bodyPr>
                <a:spAutoFit/>
              </a:bodyPr>
              <a:lstStyle/>
              <a:p>
                <a:pPr algn="ctr" eaLnBrk="0" hangingPunct="0"/>
                <a:r>
                  <a:rPr lang="en-US" sz="400" dirty="0">
                    <a:latin typeface="Calibri" pitchFamily="34" charset="0"/>
                  </a:rPr>
                  <a:t>NATIONAL SCIENCE FOUNDATION</a:t>
                </a:r>
              </a:p>
              <a:p>
                <a:pPr algn="ctr" eaLnBrk="0" hangingPunct="0"/>
                <a:r>
                  <a:rPr lang="en-US" sz="400" dirty="0">
                    <a:latin typeface="Calibri" pitchFamily="34" charset="0"/>
                  </a:rPr>
                  <a:t>4201 Wilson Boulevard</a:t>
                </a:r>
              </a:p>
              <a:p>
                <a:pPr algn="ctr" eaLnBrk="0" hangingPunct="0"/>
                <a:r>
                  <a:rPr lang="en-US" sz="400" dirty="0">
                    <a:latin typeface="Calibri" pitchFamily="34" charset="0"/>
                  </a:rPr>
                  <a:t>Arlington, Virginia  22230</a:t>
                </a:r>
              </a:p>
              <a:p>
                <a:pPr eaLnBrk="0" hangingPunct="0"/>
                <a:endParaRPr lang="en-US" sz="400" dirty="0">
                  <a:latin typeface="Calibri" pitchFamily="34" charset="0"/>
                </a:endParaRPr>
              </a:p>
              <a:p>
                <a:pPr eaLnBrk="0" hangingPunct="0"/>
                <a:r>
                  <a:rPr lang="en-US" sz="400" dirty="0">
                    <a:latin typeface="Calibri" pitchFamily="34" charset="0"/>
                  </a:rPr>
                  <a:t>Dear Dr. Doe,</a:t>
                </a:r>
              </a:p>
              <a:p>
                <a:pPr eaLnBrk="0" hangingPunct="0"/>
                <a:endParaRPr lang="en-US" sz="400" dirty="0">
                  <a:latin typeface="Calibri" pitchFamily="34" charset="0"/>
                </a:endParaRPr>
              </a:p>
              <a:p>
                <a:pPr eaLnBrk="0" hangingPunct="0"/>
                <a:r>
                  <a:rPr lang="en-US" sz="400" dirty="0">
                    <a:latin typeface="Calibri" pitchFamily="34" charset="0"/>
                  </a:rPr>
                  <a:t>The National Science Foundation hereby awards a grant of... </a:t>
                </a:r>
              </a:p>
              <a:p>
                <a:pPr algn="ctr" eaLnBrk="0" hangingPunct="0"/>
                <a:endParaRPr lang="en-US" sz="400" dirty="0">
                  <a:latin typeface="Calibri" pitchFamily="34" charset="0"/>
                </a:endParaRPr>
              </a:p>
            </p:txBody>
          </p:sp>
        </p:grpSp>
        <p:grpSp>
          <p:nvGrpSpPr>
            <p:cNvPr id="48" name="Group 16"/>
            <p:cNvGrpSpPr>
              <a:grpSpLocks/>
            </p:cNvGrpSpPr>
            <p:nvPr/>
          </p:nvGrpSpPr>
          <p:grpSpPr bwMode="auto">
            <a:xfrm>
              <a:off x="7245925" y="2371316"/>
              <a:ext cx="1143000" cy="1524000"/>
              <a:chOff x="4608" y="776"/>
              <a:chExt cx="720" cy="960"/>
            </a:xfrm>
          </p:grpSpPr>
          <p:sp>
            <p:nvSpPr>
              <p:cNvPr id="51" name="Rectangle 17"/>
              <p:cNvSpPr>
                <a:spLocks noChangeArrowheads="1"/>
              </p:cNvSpPr>
              <p:nvPr/>
            </p:nvSpPr>
            <p:spPr bwMode="auto">
              <a:xfrm>
                <a:off x="4608" y="776"/>
                <a:ext cx="720" cy="960"/>
              </a:xfrm>
              <a:prstGeom prst="rect">
                <a:avLst/>
              </a:prstGeom>
              <a:solidFill>
                <a:srgbClr val="FFFFFF"/>
              </a:solidFill>
              <a:ln w="12700">
                <a:solidFill>
                  <a:schemeClr val="tx1"/>
                </a:solidFill>
                <a:miter lim="800000"/>
                <a:headEnd type="none" w="sm" len="sm"/>
                <a:tailEnd type="none" w="sm" len="sm"/>
              </a:ln>
            </p:spPr>
            <p:txBody>
              <a:bodyPr wrap="none" anchor="ctr"/>
              <a:lstStyle/>
              <a:p>
                <a:endParaRPr lang="en-US" dirty="0">
                  <a:latin typeface="Calibri" pitchFamily="34" charset="0"/>
                </a:endParaRPr>
              </a:p>
            </p:txBody>
          </p:sp>
          <p:sp>
            <p:nvSpPr>
              <p:cNvPr id="52" name="Text Box 18"/>
              <p:cNvSpPr txBox="1">
                <a:spLocks noChangeArrowheads="1"/>
              </p:cNvSpPr>
              <p:nvPr/>
            </p:nvSpPr>
            <p:spPr bwMode="auto">
              <a:xfrm>
                <a:off x="4608" y="960"/>
                <a:ext cx="720" cy="476"/>
              </a:xfrm>
              <a:prstGeom prst="rect">
                <a:avLst/>
              </a:prstGeom>
              <a:noFill/>
              <a:ln w="12700">
                <a:noFill/>
                <a:miter lim="800000"/>
                <a:headEnd type="none" w="sm" len="sm"/>
                <a:tailEnd type="none" w="sm" len="sm"/>
              </a:ln>
            </p:spPr>
            <p:txBody>
              <a:bodyPr>
                <a:spAutoFit/>
              </a:bodyPr>
              <a:lstStyle/>
              <a:p>
                <a:pPr algn="ctr" eaLnBrk="0" hangingPunct="0"/>
                <a:r>
                  <a:rPr lang="en-US" sz="400" dirty="0">
                    <a:latin typeface="Calibri" pitchFamily="34" charset="0"/>
                  </a:rPr>
                  <a:t>NATIONAL SCIENCE FOUNDATION</a:t>
                </a:r>
              </a:p>
              <a:p>
                <a:pPr algn="ctr" eaLnBrk="0" hangingPunct="0"/>
                <a:r>
                  <a:rPr lang="en-US" sz="400" dirty="0">
                    <a:latin typeface="Calibri" pitchFamily="34" charset="0"/>
                  </a:rPr>
                  <a:t>4201 Wilson Boulevard</a:t>
                </a:r>
              </a:p>
              <a:p>
                <a:pPr algn="ctr" eaLnBrk="0" hangingPunct="0"/>
                <a:r>
                  <a:rPr lang="en-US" sz="400" dirty="0">
                    <a:latin typeface="Calibri" pitchFamily="34" charset="0"/>
                  </a:rPr>
                  <a:t>Arlington, Virginia  22230</a:t>
                </a:r>
              </a:p>
              <a:p>
                <a:pPr eaLnBrk="0" hangingPunct="0"/>
                <a:endParaRPr lang="en-US" sz="400" dirty="0">
                  <a:latin typeface="Calibri" pitchFamily="34" charset="0"/>
                </a:endParaRPr>
              </a:p>
              <a:p>
                <a:pPr eaLnBrk="0" hangingPunct="0"/>
                <a:r>
                  <a:rPr lang="en-US" sz="400" dirty="0">
                    <a:latin typeface="Calibri" pitchFamily="34" charset="0"/>
                  </a:rPr>
                  <a:t>Dear Dr. Doe,</a:t>
                </a:r>
              </a:p>
              <a:p>
                <a:pPr eaLnBrk="0" hangingPunct="0"/>
                <a:endParaRPr lang="en-US" sz="400" dirty="0">
                  <a:latin typeface="Calibri" pitchFamily="34" charset="0"/>
                </a:endParaRPr>
              </a:p>
              <a:p>
                <a:pPr eaLnBrk="0" hangingPunct="0"/>
                <a:r>
                  <a:rPr lang="en-US" sz="400" dirty="0">
                    <a:latin typeface="Calibri" pitchFamily="34" charset="0"/>
                  </a:rPr>
                  <a:t>I regret to inform you that the National Science Foundation is unable to support your proposal referenced above...</a:t>
                </a:r>
              </a:p>
              <a:p>
                <a:pPr eaLnBrk="0" hangingPunct="0"/>
                <a:endParaRPr lang="en-US" sz="400" dirty="0">
                  <a:latin typeface="Calibri" pitchFamily="34" charset="0"/>
                </a:endParaRPr>
              </a:p>
              <a:p>
                <a:pPr algn="ctr" eaLnBrk="0" hangingPunct="0"/>
                <a:endParaRPr lang="en-US" sz="400" dirty="0">
                  <a:latin typeface="Calibri" pitchFamily="34" charset="0"/>
                </a:endParaRPr>
              </a:p>
            </p:txBody>
          </p:sp>
        </p:grpSp>
        <p:sp>
          <p:nvSpPr>
            <p:cNvPr id="49" name="Text Box 21"/>
            <p:cNvSpPr txBox="1">
              <a:spLocks noChangeArrowheads="1"/>
            </p:cNvSpPr>
            <p:nvPr/>
          </p:nvSpPr>
          <p:spPr bwMode="auto">
            <a:xfrm>
              <a:off x="6788725" y="2831615"/>
              <a:ext cx="381000" cy="366713"/>
            </a:xfrm>
            <a:prstGeom prst="rect">
              <a:avLst/>
            </a:prstGeom>
            <a:noFill/>
            <a:ln w="9525">
              <a:noFill/>
              <a:miter lim="800000"/>
              <a:headEnd/>
              <a:tailEnd/>
            </a:ln>
            <a:effectLst/>
          </p:spPr>
          <p:txBody>
            <a:bodyPr>
              <a:spAutoFit/>
            </a:bodyPr>
            <a:lstStyle/>
            <a:p>
              <a:pPr>
                <a:spcBef>
                  <a:spcPct val="50000"/>
                </a:spcBef>
              </a:pPr>
              <a:r>
                <a:rPr lang="en-US" b="1" dirty="0">
                  <a:solidFill>
                    <a:schemeClr val="bg1"/>
                  </a:solidFill>
                </a:rPr>
                <a:t>&amp;</a:t>
              </a:r>
            </a:p>
          </p:txBody>
        </p:sp>
        <p:sp>
          <p:nvSpPr>
            <p:cNvPr id="50" name="TextBox 49"/>
            <p:cNvSpPr txBox="1"/>
            <p:nvPr/>
          </p:nvSpPr>
          <p:spPr>
            <a:xfrm>
              <a:off x="1694750" y="4935441"/>
              <a:ext cx="2047875" cy="369332"/>
            </a:xfrm>
            <a:prstGeom prst="rect">
              <a:avLst/>
            </a:prstGeom>
            <a:noFill/>
          </p:spPr>
          <p:txBody>
            <a:bodyPr wrap="square" rtlCol="0">
              <a:spAutoFit/>
            </a:bodyPr>
            <a:lstStyle/>
            <a:p>
              <a:r>
                <a:rPr lang="en-US" b="1" i="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anonymous</a:t>
              </a:r>
              <a:endParaRPr lang="en-US" b="1" i="1"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p:txBody>
        </p:sp>
      </p:grpSp>
    </p:spTree>
    <p:extLst>
      <p:ext uri="{BB962C8B-B14F-4D97-AF65-F5344CB8AC3E}">
        <p14:creationId xmlns:p14="http://schemas.microsoft.com/office/powerpoint/2010/main" val="1525936284"/>
      </p:ext>
    </p:extLst>
  </p:cSld>
  <p:clrMapOvr>
    <a:masterClrMapping/>
  </p:clrMapOvr>
  <p:transition advClick="0" advTm="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NSF Merit Review Criteria</a:t>
            </a:r>
            <a:br>
              <a:rPr lang="en-US"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br>
            <a:r>
              <a:rPr lang="en-US" b="1" i="1"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t>Guiding Principles</a:t>
            </a:r>
            <a:endParaRPr lang="en-US" dirty="0"/>
          </a:p>
        </p:txBody>
      </p:sp>
      <p:sp>
        <p:nvSpPr>
          <p:cNvPr id="3" name="Content Placeholder 2"/>
          <p:cNvSpPr>
            <a:spLocks noGrp="1"/>
          </p:cNvSpPr>
          <p:nvPr>
            <p:ph idx="1"/>
          </p:nvPr>
        </p:nvSpPr>
        <p:spPr>
          <a:xfrm>
            <a:off x="457200" y="1880912"/>
            <a:ext cx="8229600" cy="4245251"/>
          </a:xfrm>
        </p:spPr>
        <p:txBody>
          <a:bodyPr>
            <a:normAutofit fontScale="92500" lnSpcReduction="20000"/>
          </a:bodyPr>
          <a:lstStyle/>
          <a:p>
            <a:pPr>
              <a:buFont typeface="Arial" panose="020B0604020202020204" pitchFamily="34" charset="0"/>
              <a:buChar char="•"/>
            </a:pPr>
            <a:r>
              <a:rPr lang="en-US"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All NSF projects should be of the highest quality and have the potential to advance, if not transform, the frontiers of knowledge</a:t>
            </a:r>
            <a:r>
              <a:rPr lang="en-US"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a:t>
            </a:r>
            <a:r>
              <a:rPr lang="en-US"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
            </a:r>
            <a:br>
              <a:rPr lang="en-US"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br>
            <a:endParaRPr lang="en-US"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pPr>
              <a:buFont typeface="Arial" panose="020B0604020202020204" pitchFamily="34" charset="0"/>
              <a:buChar char="•"/>
            </a:pPr>
            <a:r>
              <a:rPr lang="en-US"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Meaningful assessment and evaluation of NSF-funded projects should be based on appropriate metrics, keeping in mind the likely correlation between the effect of broader impacts and the resources provided to implement projects.</a:t>
            </a:r>
          </a:p>
          <a:p>
            <a:endParaRPr lang="en-US" dirty="0"/>
          </a:p>
        </p:txBody>
      </p:sp>
    </p:spTree>
    <p:extLst>
      <p:ext uri="{BB962C8B-B14F-4D97-AF65-F5344CB8AC3E}">
        <p14:creationId xmlns:p14="http://schemas.microsoft.com/office/powerpoint/2010/main" val="4083883326"/>
      </p:ext>
    </p:extLst>
  </p:cSld>
  <p:clrMapOvr>
    <a:masterClrMapping/>
  </p:clrMapOvr>
  <p:transition advClick="0" advTm="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NSF Merit Review Criteria</a:t>
            </a:r>
            <a:r>
              <a:rPr lang="en-US" dirty="0">
                <a:solidFill>
                  <a:schemeClr val="tx2"/>
                </a:solidFill>
                <a:latin typeface="Palatino Linotype" panose="02040502050505030304" pitchFamily="18" charset="0"/>
              </a:rPr>
              <a:t/>
            </a:r>
            <a:br>
              <a:rPr lang="en-US" dirty="0">
                <a:solidFill>
                  <a:schemeClr val="tx2"/>
                </a:solidFill>
                <a:latin typeface="Palatino Linotype" panose="02040502050505030304" pitchFamily="18" charset="0"/>
              </a:rPr>
            </a:br>
            <a:r>
              <a:rPr lang="en-US" i="1" dirty="0">
                <a:solidFill>
                  <a:srgbClr val="FFFF00"/>
                </a:solidFill>
                <a:latin typeface="Palatino Linotype" panose="02040502050505030304" pitchFamily="18" charset="0"/>
              </a:rPr>
              <a:t>Required</a:t>
            </a:r>
            <a:endParaRPr lang="en-US" dirty="0"/>
          </a:p>
        </p:txBody>
      </p:sp>
      <p:sp>
        <p:nvSpPr>
          <p:cNvPr id="3" name="Content Placeholder 2"/>
          <p:cNvSpPr>
            <a:spLocks noGrp="1"/>
          </p:cNvSpPr>
          <p:nvPr>
            <p:ph idx="1"/>
          </p:nvPr>
        </p:nvSpPr>
        <p:spPr>
          <a:xfrm>
            <a:off x="233927" y="1600200"/>
            <a:ext cx="8738806" cy="4525963"/>
          </a:xfrm>
        </p:spPr>
        <p:txBody>
          <a:bodyPr>
            <a:noAutofit/>
          </a:bodyPr>
          <a:lstStyle/>
          <a:p>
            <a:pPr marL="0" indent="0" algn="ctr">
              <a:buNone/>
            </a:pPr>
            <a:r>
              <a:rPr lang="en-US" sz="2200" b="1" i="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Both criteria are to be given full consideration during the review and decision-making processes; each criterion is necessary but neither, by itself, is sufficient</a:t>
            </a:r>
            <a:r>
              <a:rPr lang="en-US" sz="2200" b="1" i="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a:t>
            </a:r>
            <a:r>
              <a:rPr lang="en-US" sz="2200"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
            </a:r>
            <a:br>
              <a:rPr lang="en-US" sz="2200"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br>
            <a:endParaRPr lang="en-US" sz="22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pPr marL="457200" indent="-457200">
              <a:buFont typeface="Arial" panose="020B0604020202020204" pitchFamily="34" charset="0"/>
              <a:buChar char="•"/>
            </a:pPr>
            <a:r>
              <a:rPr lang="en-US" sz="2200" b="1" u="sng"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t>Intellectual Merit:</a:t>
            </a:r>
            <a:r>
              <a:rPr lang="en-US" sz="2200" b="1"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t> </a:t>
            </a:r>
            <a:r>
              <a:rPr lang="en-US" sz="22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The Intellectual Merit criterion encompasses the potential to advance knowledge </a:t>
            </a:r>
          </a:p>
          <a:p>
            <a:endParaRPr lang="en-US" sz="22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pPr marL="457200" indent="-457200">
              <a:buFont typeface="Arial" panose="020B0604020202020204" pitchFamily="34" charset="0"/>
              <a:buChar char="•"/>
            </a:pPr>
            <a:r>
              <a:rPr lang="en-US" sz="2200" b="1" u="sng"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t>Broader Impacts:</a:t>
            </a:r>
            <a:r>
              <a:rPr lang="en-US" sz="2200" b="1"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t> </a:t>
            </a:r>
            <a:r>
              <a:rPr lang="en-US" sz="22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The Broader Impacts criterion encompasses the potential to benefit society and contribute to the achievement of specific, desired societal </a:t>
            </a:r>
            <a:r>
              <a:rPr lang="en-US" sz="2200"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outcomes</a:t>
            </a:r>
            <a:r>
              <a:rPr lang="en-US" sz="2200"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
            </a:r>
            <a:br>
              <a:rPr lang="en-US" sz="2200"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br>
            <a:endParaRPr lang="en-US" sz="2200"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pPr marL="0" lvl="1" indent="0" algn="ctr">
              <a:buNone/>
            </a:pPr>
            <a:r>
              <a:rPr lang="en-US" sz="2200" i="1" dirty="0">
                <a:solidFill>
                  <a:srgbClr val="FFFF00"/>
                </a:solidFill>
                <a:latin typeface="Palatino Linotype" panose="02040502050505030304" pitchFamily="18" charset="0"/>
              </a:rPr>
              <a:t>http://</a:t>
            </a:r>
            <a:r>
              <a:rPr lang="en-US" sz="2200" i="1" dirty="0" err="1">
                <a:solidFill>
                  <a:srgbClr val="FFFF00"/>
                </a:solidFill>
                <a:latin typeface="Palatino Linotype" panose="02040502050505030304" pitchFamily="18" charset="0"/>
              </a:rPr>
              <a:t>www.nsf.gov</a:t>
            </a:r>
            <a:r>
              <a:rPr lang="en-US" sz="2200" i="1" dirty="0">
                <a:solidFill>
                  <a:srgbClr val="FFFF00"/>
                </a:solidFill>
                <a:latin typeface="Palatino Linotype" panose="02040502050505030304" pitchFamily="18" charset="0"/>
              </a:rPr>
              <a:t>/pubs/</a:t>
            </a:r>
            <a:r>
              <a:rPr lang="en-US" sz="2200" i="1" dirty="0" err="1">
                <a:solidFill>
                  <a:srgbClr val="FFFF00"/>
                </a:solidFill>
                <a:latin typeface="Palatino Linotype" panose="02040502050505030304" pitchFamily="18" charset="0"/>
              </a:rPr>
              <a:t>policydocs</a:t>
            </a:r>
            <a:r>
              <a:rPr lang="en-US" sz="2200" i="1" dirty="0">
                <a:solidFill>
                  <a:srgbClr val="FFFF00"/>
                </a:solidFill>
                <a:latin typeface="Palatino Linotype" panose="02040502050505030304" pitchFamily="18" charset="0"/>
              </a:rPr>
              <a:t>/</a:t>
            </a:r>
            <a:r>
              <a:rPr lang="en-US" sz="2200" i="1" dirty="0" err="1">
                <a:solidFill>
                  <a:srgbClr val="FFFF00"/>
                </a:solidFill>
                <a:latin typeface="Palatino Linotype" panose="02040502050505030304" pitchFamily="18" charset="0"/>
              </a:rPr>
              <a:t>pappguide</a:t>
            </a:r>
            <a:r>
              <a:rPr lang="en-US" sz="2200" i="1" dirty="0">
                <a:solidFill>
                  <a:srgbClr val="FFFF00"/>
                </a:solidFill>
                <a:latin typeface="Palatino Linotype" panose="02040502050505030304" pitchFamily="18" charset="0"/>
              </a:rPr>
              <a:t>/nsf14001/gpg_3.jsp#IIIA</a:t>
            </a:r>
          </a:p>
          <a:p>
            <a:pPr marL="0" indent="0">
              <a:buNone/>
            </a:pPr>
            <a:endParaRPr lang="en-US" sz="2200"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pPr marL="457200" indent="-457200">
              <a:buFont typeface="Arial" panose="020B0604020202020204" pitchFamily="34" charset="0"/>
              <a:buChar char="•"/>
            </a:pPr>
            <a:endParaRPr lang="en-US" sz="2200"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pPr marL="457200" indent="-457200">
              <a:buFont typeface="Arial" panose="020B0604020202020204" pitchFamily="34" charset="0"/>
              <a:buChar char="•"/>
            </a:pPr>
            <a:endParaRPr lang="en-US" sz="2200"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pPr marL="457200" indent="-457200">
              <a:buFont typeface="Arial" panose="020B0604020202020204" pitchFamily="34" charset="0"/>
              <a:buChar char="•"/>
            </a:pPr>
            <a:endParaRPr lang="en-US" sz="2200"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pPr marL="457200" indent="-457200">
              <a:buFont typeface="Arial" panose="020B0604020202020204" pitchFamily="34" charset="0"/>
              <a:buChar char="•"/>
            </a:pPr>
            <a:endParaRPr lang="en-US" sz="2200"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endParaRPr lang="en-US" sz="2200" dirty="0"/>
          </a:p>
        </p:txBody>
      </p:sp>
    </p:spTree>
    <p:extLst>
      <p:ext uri="{BB962C8B-B14F-4D97-AF65-F5344CB8AC3E}">
        <p14:creationId xmlns:p14="http://schemas.microsoft.com/office/powerpoint/2010/main" val="3227535701"/>
      </p:ext>
    </p:extLst>
  </p:cSld>
  <p:clrMapOvr>
    <a:masterClrMapping/>
  </p:clrMapOvr>
  <p:transition advClick="0" advTm="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effectLst>
                  <a:outerShdw blurRad="50800" dist="38100" dir="2700000" algn="tl" rotWithShape="0">
                    <a:prstClr val="black">
                      <a:alpha val="40000"/>
                    </a:prstClr>
                  </a:outerShdw>
                </a:effectLst>
                <a:latin typeface="Palatino Linotype"/>
                <a:cs typeface="Palatino Linotype"/>
              </a:rPr>
              <a:t>Merit Review Considerations </a:t>
            </a:r>
            <a:endParaRPr lang="en-US" dirty="0">
              <a:solidFill>
                <a:srgbClr val="FFFF00"/>
              </a:solidFill>
            </a:endParaRPr>
          </a:p>
        </p:txBody>
      </p:sp>
      <p:sp>
        <p:nvSpPr>
          <p:cNvPr id="3" name="Content Placeholder 2"/>
          <p:cNvSpPr>
            <a:spLocks noGrp="1"/>
          </p:cNvSpPr>
          <p:nvPr>
            <p:ph idx="1"/>
          </p:nvPr>
        </p:nvSpPr>
        <p:spPr>
          <a:xfrm>
            <a:off x="284053" y="1600200"/>
            <a:ext cx="8738807" cy="4525963"/>
          </a:xfrm>
        </p:spPr>
        <p:txBody>
          <a:bodyPr>
            <a:normAutofit lnSpcReduction="10000"/>
          </a:bodyPr>
          <a:lstStyle/>
          <a:p>
            <a:pPr marL="109728" indent="0" algn="ctr">
              <a:buNone/>
            </a:pPr>
            <a:r>
              <a:rPr lang="en-US" sz="2400"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The following elements should be considered in the review for </a:t>
            </a:r>
            <a:r>
              <a:rPr lang="en-US" sz="2400" b="1"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t>both Intellectual Merit &amp; Broader Impacts</a:t>
            </a:r>
            <a:r>
              <a:rPr lang="en-US" sz="24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a:t>
            </a:r>
            <a:br>
              <a:rPr lang="en-US" sz="24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br>
            <a:endParaRPr lang="en-US" sz="2400"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pPr>
              <a:lnSpc>
                <a:spcPct val="90000"/>
              </a:lnSpc>
            </a:pPr>
            <a:r>
              <a:rPr lang="en-US" sz="2400"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What is the potential for the proposed activity to:</a:t>
            </a:r>
          </a:p>
          <a:p>
            <a:pPr marL="109728" indent="0">
              <a:lnSpc>
                <a:spcPct val="90000"/>
              </a:lnSpc>
              <a:buNone/>
            </a:pPr>
            <a:endParaRPr lang="en-US" sz="1000"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pPr marL="928307" lvl="2" indent="-342900">
              <a:lnSpc>
                <a:spcPct val="90000"/>
              </a:lnSpc>
              <a:buFont typeface="Wingdings" charset="2"/>
              <a:buChar char="§"/>
            </a:pPr>
            <a:r>
              <a:rPr lang="en-US" sz="2200"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Advance knowledge and understanding within its own field or across different fields </a:t>
            </a:r>
            <a:r>
              <a:rPr lang="en-US" sz="2200" i="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(Intellectual Merit)?</a:t>
            </a:r>
            <a:endParaRPr lang="en-US" sz="2200"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pPr marL="91631" indent="0">
              <a:lnSpc>
                <a:spcPct val="90000"/>
              </a:lnSpc>
              <a:buNone/>
            </a:pPr>
            <a:r>
              <a:rPr lang="en-US" sz="2400" b="1" i="1" dirty="0">
                <a:solidFill>
                  <a:srgbClr val="FF0000"/>
                </a:solidFill>
                <a:effectLst>
                  <a:outerShdw blurRad="50800" dist="38100" dir="2700000" algn="tl" rotWithShape="0">
                    <a:prstClr val="black">
                      <a:alpha val="40000"/>
                    </a:prstClr>
                  </a:outerShdw>
                </a:effectLst>
                <a:latin typeface="Palatino Linotype" panose="02040502050505030304" pitchFamily="18" charset="0"/>
              </a:rPr>
              <a:t>                      </a:t>
            </a:r>
            <a:r>
              <a:rPr lang="en-US" sz="2400" b="1" dirty="0">
                <a:solidFill>
                  <a:srgbClr val="FF0000"/>
                </a:solidFill>
                <a:effectLst>
                  <a:outerShdw blurRad="50800" dist="38100" dir="2700000" algn="tl" rotWithShape="0">
                    <a:prstClr val="black">
                      <a:alpha val="40000"/>
                    </a:prstClr>
                  </a:outerShdw>
                </a:effectLst>
                <a:latin typeface="Palatino Linotype" panose="02040502050505030304" pitchFamily="18" charset="0"/>
              </a:rPr>
              <a:t>and</a:t>
            </a:r>
          </a:p>
          <a:p>
            <a:pPr marL="928307" lvl="2" indent="-342900">
              <a:lnSpc>
                <a:spcPct val="90000"/>
              </a:lnSpc>
              <a:buFont typeface="Wingdings" charset="2"/>
              <a:buChar char="§"/>
            </a:pPr>
            <a:r>
              <a:rPr lang="en-US" sz="2200"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Benefit society or advance desired societal outcomes </a:t>
            </a:r>
            <a:r>
              <a:rPr lang="en-US" sz="2200" i="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(Broader Impacts)</a:t>
            </a:r>
            <a:r>
              <a:rPr lang="en-US" sz="2200"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a:t>
            </a:r>
          </a:p>
          <a:p>
            <a:pPr marL="347663" lvl="1" indent="0">
              <a:lnSpc>
                <a:spcPct val="90000"/>
              </a:lnSpc>
              <a:buNone/>
            </a:pPr>
            <a:r>
              <a:rPr lang="en-US" sz="2400"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 </a:t>
            </a:r>
          </a:p>
          <a:p>
            <a:pPr>
              <a:lnSpc>
                <a:spcPct val="90000"/>
              </a:lnSpc>
            </a:pPr>
            <a:r>
              <a:rPr lang="en-US" sz="2400"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To what extent does the proposed activity suggest and explore creative, original or potentially transformative concepts? </a:t>
            </a:r>
          </a:p>
          <a:p>
            <a:endParaRPr lang="en-US" dirty="0"/>
          </a:p>
        </p:txBody>
      </p:sp>
    </p:spTree>
    <p:extLst>
      <p:ext uri="{BB962C8B-B14F-4D97-AF65-F5344CB8AC3E}">
        <p14:creationId xmlns:p14="http://schemas.microsoft.com/office/powerpoint/2010/main" val="2891041848"/>
      </p:ext>
    </p:extLst>
  </p:cSld>
  <p:clrMapOvr>
    <a:masterClrMapping/>
  </p:clrMapOvr>
  <p:transition advClick="0" advTm="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63" y="274638"/>
            <a:ext cx="8872479" cy="1143000"/>
          </a:xfrm>
        </p:spPr>
        <p:txBody>
          <a:bodyPr>
            <a:normAutofit fontScale="90000"/>
          </a:bodyPr>
          <a:lstStyle/>
          <a:p>
            <a:r>
              <a:rPr lang="en-US" b="1" i="1" dirty="0">
                <a:solidFill>
                  <a:schemeClr val="bg1"/>
                </a:solidFill>
                <a:effectLst>
                  <a:outerShdw blurRad="50800" dist="38100" dir="2700000" algn="tl" rotWithShape="0">
                    <a:prstClr val="black">
                      <a:alpha val="40000"/>
                    </a:prstClr>
                  </a:outerShdw>
                </a:effectLst>
                <a:latin typeface="Palatino Linotype" panose="02040502050505030304" pitchFamily="18" charset="0"/>
              </a:rPr>
              <a:t>(Merit Review Considerations cont.) </a:t>
            </a:r>
            <a:endParaRPr lang="en-US" dirty="0"/>
          </a:p>
        </p:txBody>
      </p:sp>
      <p:sp>
        <p:nvSpPr>
          <p:cNvPr id="3" name="Content Placeholder 2"/>
          <p:cNvSpPr>
            <a:spLocks noGrp="1"/>
          </p:cNvSpPr>
          <p:nvPr>
            <p:ph idx="1"/>
          </p:nvPr>
        </p:nvSpPr>
        <p:spPr>
          <a:xfrm>
            <a:off x="116963" y="1600200"/>
            <a:ext cx="8738807" cy="4525963"/>
          </a:xfrm>
        </p:spPr>
        <p:txBody>
          <a:bodyPr>
            <a:normAutofit fontScale="77500" lnSpcReduction="20000"/>
          </a:bodyPr>
          <a:lstStyle/>
          <a:p>
            <a:pPr marL="109728" indent="0" algn="ctr">
              <a:buNone/>
            </a:pPr>
            <a:r>
              <a:rPr lang="en-US"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The following elements should be considered in the review for </a:t>
            </a:r>
            <a:r>
              <a:rPr lang="en-US" b="1"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t>both Intellectual Merit &amp; Broader Impacts:</a:t>
            </a:r>
          </a:p>
          <a:p>
            <a:pPr marL="109728" indent="0" algn="ctr">
              <a:buNone/>
            </a:pPr>
            <a:endParaRPr lang="en-US" sz="1100"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r>
              <a:rPr lang="en-US"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Is the plan for carrying out the proposed activities well-reasoned, well-organized, and based on a sound rationale?</a:t>
            </a:r>
          </a:p>
          <a:p>
            <a:pPr marL="109728" indent="0">
              <a:buNone/>
            </a:pPr>
            <a:endParaRPr lang="en-US" sz="1600"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r>
              <a:rPr lang="en-US"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Does the plan incorporate mechanisms to assess success?</a:t>
            </a:r>
          </a:p>
          <a:p>
            <a:pPr marL="109728" indent="0">
              <a:buNone/>
            </a:pPr>
            <a:endParaRPr lang="en-US" sz="1600"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r>
              <a:rPr lang="en-US"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How well qualified is the individual, team, or institution to conduct the proposed activities? </a:t>
            </a:r>
          </a:p>
          <a:p>
            <a:pPr marL="109728" indent="0">
              <a:buNone/>
            </a:pPr>
            <a:endParaRPr lang="en-US" sz="1600"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r>
              <a:rPr lang="en-US"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Are there adequate resources available to the PI (either at the home institution or through collaborations) to carry out the proposed activities</a:t>
            </a:r>
            <a:r>
              <a:rPr lang="en-US"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a:t>
            </a:r>
            <a:endParaRPr lang="en-US"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p:txBody>
      </p:sp>
    </p:spTree>
    <p:extLst>
      <p:ext uri="{BB962C8B-B14F-4D97-AF65-F5344CB8AC3E}">
        <p14:creationId xmlns:p14="http://schemas.microsoft.com/office/powerpoint/2010/main" val="1888000016"/>
      </p:ext>
    </p:extLst>
  </p:cSld>
  <p:clrMapOvr>
    <a:masterClrMapping/>
  </p:clrMapOvr>
  <p:transition advClick="0" advTm="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381" y="274638"/>
            <a:ext cx="8855769" cy="1143000"/>
          </a:xfrm>
        </p:spPr>
        <p:txBody>
          <a:bodyPr>
            <a:normAutofit fontScale="90000"/>
          </a:bodyPr>
          <a:lstStyle/>
          <a:p>
            <a:r>
              <a:rPr lang="en-US" b="1" dirty="0">
                <a:solidFill>
                  <a:srgbClr val="FFFFFF"/>
                </a:solidFill>
                <a:effectLst>
                  <a:outerShdw blurRad="50800" dist="38100" dir="2700000" algn="tl" rotWithShape="0">
                    <a:prstClr val="black">
                      <a:alpha val="40000"/>
                    </a:prstClr>
                  </a:outerShdw>
                </a:effectLst>
                <a:latin typeface="Palatino Linotype"/>
              </a:rPr>
              <a:t>Common Guidelines for Education</a:t>
            </a:r>
            <a:br>
              <a:rPr lang="en-US" b="1" dirty="0">
                <a:solidFill>
                  <a:srgbClr val="FFFFFF"/>
                </a:solidFill>
                <a:effectLst>
                  <a:outerShdw blurRad="50800" dist="38100" dir="2700000" algn="tl" rotWithShape="0">
                    <a:prstClr val="black">
                      <a:alpha val="40000"/>
                    </a:prstClr>
                  </a:outerShdw>
                </a:effectLst>
                <a:latin typeface="Palatino Linotype"/>
              </a:rPr>
            </a:br>
            <a:r>
              <a:rPr lang="en-US" b="1" dirty="0">
                <a:solidFill>
                  <a:srgbClr val="FFFFFF"/>
                </a:solidFill>
                <a:effectLst>
                  <a:outerShdw blurRad="50800" dist="38100" dir="2700000" algn="tl" rotWithShape="0">
                    <a:prstClr val="black">
                      <a:alpha val="40000"/>
                    </a:prstClr>
                  </a:outerShdw>
                </a:effectLst>
                <a:latin typeface="Palatino Linotype"/>
              </a:rPr>
              <a:t>Research &amp; Development: </a:t>
            </a:r>
            <a:r>
              <a:rPr lang="en-US" b="1" dirty="0">
                <a:solidFill>
                  <a:srgbClr val="FFFF00"/>
                </a:solidFill>
                <a:effectLst>
                  <a:outerShdw blurRad="50800" dist="38100" dir="2700000" algn="tl" rotWithShape="0">
                    <a:prstClr val="black">
                      <a:alpha val="40000"/>
                    </a:prstClr>
                  </a:outerShdw>
                </a:effectLst>
                <a:latin typeface="Palatino Linotype"/>
              </a:rPr>
              <a:t>NSF13-126</a:t>
            </a:r>
            <a:endParaRPr lang="en-US" b="1" dirty="0">
              <a:solidFill>
                <a:srgbClr val="FFFF00"/>
              </a:solidFill>
              <a:effectLst>
                <a:outerShdw blurRad="50800" dist="38100" dir="2700000" algn="tl" rotWithShape="0">
                  <a:prstClr val="black">
                    <a:alpha val="40000"/>
                  </a:prstClr>
                </a:outerShdw>
              </a:effectLst>
            </a:endParaRPr>
          </a:p>
        </p:txBody>
      </p:sp>
      <p:sp>
        <p:nvSpPr>
          <p:cNvPr id="3" name="Content Placeholder 2"/>
          <p:cNvSpPr>
            <a:spLocks noGrp="1"/>
          </p:cNvSpPr>
          <p:nvPr>
            <p:ph idx="1"/>
          </p:nvPr>
        </p:nvSpPr>
        <p:spPr>
          <a:xfrm>
            <a:off x="457200" y="1738001"/>
            <a:ext cx="8229600" cy="4388162"/>
          </a:xfrm>
        </p:spPr>
        <p:txBody>
          <a:bodyPr>
            <a:normAutofit fontScale="92500"/>
          </a:bodyPr>
          <a:lstStyle/>
          <a:p>
            <a:r>
              <a:rPr lang="en-US"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Offer </a:t>
            </a:r>
            <a:r>
              <a:rPr lang="en-US" b="1" i="1"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t>guidance</a:t>
            </a:r>
            <a:r>
              <a:rPr lang="en-US" b="1"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t> </a:t>
            </a:r>
            <a:r>
              <a:rPr lang="en-US"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on building the evidence base in STEM learning</a:t>
            </a:r>
          </a:p>
          <a:p>
            <a:pPr marL="109728" indent="0">
              <a:buNone/>
            </a:pPr>
            <a:endParaRPr lang="en-US" b="1"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r>
              <a:rPr lang="en-US"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Are not a “requirement” for IUSE: EHR proposals, but may be helpful to proposers and reviewers</a:t>
            </a:r>
          </a:p>
          <a:p>
            <a:pPr marL="109728" indent="0">
              <a:buNone/>
            </a:pPr>
            <a:endParaRPr lang="en-US" b="1"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r>
              <a:rPr lang="en-US"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We encourage you to be familiar with them</a:t>
            </a:r>
          </a:p>
          <a:p>
            <a:endParaRPr lang="en-US" dirty="0"/>
          </a:p>
        </p:txBody>
      </p:sp>
    </p:spTree>
    <p:extLst>
      <p:ext uri="{BB962C8B-B14F-4D97-AF65-F5344CB8AC3E}">
        <p14:creationId xmlns:p14="http://schemas.microsoft.com/office/powerpoint/2010/main" val="4126629818"/>
      </p:ext>
    </p:extLst>
  </p:cSld>
  <p:clrMapOvr>
    <a:masterClrMapping/>
  </p:clrMapOvr>
  <p:transition advClick="0" advTm="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Should be both “knowledge -using” and “knowledge-producing.” </a:t>
            </a:r>
          </a:p>
          <a:p>
            <a:pPr lvl="1"/>
            <a:r>
              <a:rPr lang="en-US" b="1" i="1" u="sng" dirty="0" smtClean="0">
                <a:solidFill>
                  <a:srgbClr val="FFFFFF"/>
                </a:solidFill>
                <a:effectLst>
                  <a:outerShdw blurRad="50800" dist="38100" dir="2700000" algn="tl" rotWithShape="0">
                    <a:prstClr val="black">
                      <a:alpha val="40000"/>
                    </a:prstClr>
                  </a:outerShdw>
                </a:effectLst>
                <a:latin typeface="Palatino Linotype"/>
                <a:cs typeface="Palatino Linotype"/>
              </a:rPr>
              <a:t>Using</a:t>
            </a:r>
            <a:r>
              <a:rPr lang="en-US" b="1" i="1" dirty="0" smtClean="0">
                <a:solidFill>
                  <a:srgbClr val="FFFFFF"/>
                </a:solidFill>
                <a:effectLst>
                  <a:outerShdw blurRad="50800" dist="38100" dir="2700000" algn="tl" rotWithShape="0">
                    <a:prstClr val="black">
                      <a:alpha val="40000"/>
                    </a:prstClr>
                  </a:outerShdw>
                </a:effectLst>
                <a:latin typeface="Palatino Linotype"/>
                <a:cs typeface="Palatino Linotype"/>
              </a:rPr>
              <a:t>:  Is the project building on prior work?</a:t>
            </a:r>
          </a:p>
          <a:p>
            <a:pPr lvl="1"/>
            <a:r>
              <a:rPr lang="en-US" b="1" i="1" u="sng" dirty="0" smtClean="0">
                <a:solidFill>
                  <a:srgbClr val="FFFFFF"/>
                </a:solidFill>
                <a:effectLst>
                  <a:outerShdw blurRad="50800" dist="38100" dir="2700000" algn="tl" rotWithShape="0">
                    <a:prstClr val="black">
                      <a:alpha val="40000"/>
                    </a:prstClr>
                  </a:outerShdw>
                </a:effectLst>
                <a:latin typeface="Palatino Linotype"/>
                <a:cs typeface="Palatino Linotype"/>
              </a:rPr>
              <a:t>Producing</a:t>
            </a:r>
            <a:r>
              <a:rPr lang="en-US" b="1" i="1" dirty="0" smtClean="0">
                <a:solidFill>
                  <a:srgbClr val="FFFFFF"/>
                </a:solidFill>
                <a:effectLst>
                  <a:outerShdw blurRad="50800" dist="38100" dir="2700000" algn="tl" rotWithShape="0">
                    <a:prstClr val="black">
                      <a:alpha val="40000"/>
                    </a:prstClr>
                  </a:outerShdw>
                </a:effectLst>
                <a:latin typeface="Palatino Linotype"/>
                <a:cs typeface="Palatino Linotype"/>
              </a:rPr>
              <a:t>: What will “we” learn from the planned conduct of this project?</a:t>
            </a:r>
          </a:p>
          <a:p>
            <a:endPar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endParaRPr>
          </a:p>
          <a:p>
            <a:pPr marL="0" indent="0">
              <a:buNone/>
            </a:pPr>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a:t>
            </a:r>
            <a:r>
              <a:rPr lang="en-US" b="1" u="heavy" dirty="0" smtClean="0">
                <a:solidFill>
                  <a:srgbClr val="FFFFFF"/>
                </a:solidFill>
                <a:effectLst>
                  <a:outerShdw blurRad="50800" dist="38100" dir="2700000" algn="tl" rotWithShape="0">
                    <a:prstClr val="black">
                      <a:alpha val="40000"/>
                    </a:prstClr>
                  </a:outerShdw>
                </a:effectLst>
                <a:latin typeface="Palatino Linotype"/>
                <a:cs typeface="Palatino Linotype"/>
              </a:rPr>
              <a:t>Perspective</a:t>
            </a:r>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  It is OK for IUSE: EHR projects to serve the PI’s institution, but they should also serve all of us by providing useful knowledge for broad constituencies of educators</a:t>
            </a:r>
            <a:endParaRPr lang="en-US" b="1" dirty="0">
              <a:solidFill>
                <a:srgbClr val="FFFFFF"/>
              </a:solidFill>
              <a:effectLst>
                <a:outerShdw blurRad="50800" dist="38100" dir="2700000" algn="tl" rotWithShape="0">
                  <a:prstClr val="black">
                    <a:alpha val="40000"/>
                  </a:prstClr>
                </a:outerShdw>
              </a:effectLst>
              <a:latin typeface="Palatino Linotype"/>
              <a:cs typeface="Palatino Linotype"/>
            </a:endParaRPr>
          </a:p>
        </p:txBody>
      </p:sp>
      <p:sp>
        <p:nvSpPr>
          <p:cNvPr id="3" name="Title 2"/>
          <p:cNvSpPr>
            <a:spLocks noGrp="1"/>
          </p:cNvSpPr>
          <p:nvPr>
            <p:ph type="title"/>
          </p:nvPr>
        </p:nvSpPr>
        <p:spPr/>
        <p:txBody>
          <a:bodyPr/>
          <a:lstStyle/>
          <a:p>
            <a:r>
              <a:rPr lang="en-US" sz="3200" b="1" dirty="0">
                <a:solidFill>
                  <a:srgbClr val="FFFF00"/>
                </a:solidFill>
                <a:effectLst>
                  <a:outerShdw blurRad="50800" dist="38100" dir="2700000" algn="tl" rotWithShape="0">
                    <a:prstClr val="black">
                      <a:alpha val="40000"/>
                    </a:prstClr>
                  </a:outerShdw>
                </a:effectLst>
                <a:latin typeface="Palatino Linotype"/>
                <a:cs typeface="Palatino Linotype"/>
              </a:rPr>
              <a:t>B</a:t>
            </a:r>
            <a:r>
              <a:rPr lang="en-US" sz="3200" b="1" dirty="0" smtClean="0">
                <a:solidFill>
                  <a:srgbClr val="FFFF00"/>
                </a:solidFill>
                <a:effectLst>
                  <a:outerShdw blurRad="50800" dist="38100" dir="2700000" algn="tl" rotWithShape="0">
                    <a:prstClr val="black">
                      <a:alpha val="40000"/>
                    </a:prstClr>
                  </a:outerShdw>
                </a:effectLst>
                <a:latin typeface="Palatino Linotype"/>
                <a:cs typeface="Palatino Linotype"/>
              </a:rPr>
              <a:t>asic perspectives from the Common Guidelines for IUSE: EHR Projects</a:t>
            </a:r>
            <a:endParaRPr lang="en-US" sz="3200" b="1" dirty="0">
              <a:solidFill>
                <a:srgbClr val="FFFF00"/>
              </a:solidFill>
              <a:effectLst>
                <a:outerShdw blurRad="50800" dist="38100" dir="2700000" algn="tl" rotWithShape="0">
                  <a:prstClr val="black">
                    <a:alpha val="40000"/>
                  </a:prstClr>
                </a:outerShdw>
              </a:effectLst>
              <a:latin typeface="Palatino Linotype"/>
              <a:cs typeface="Palatino Linotype"/>
            </a:endParaRPr>
          </a:p>
        </p:txBody>
      </p:sp>
    </p:spTree>
    <p:extLst>
      <p:ext uri="{BB962C8B-B14F-4D97-AF65-F5344CB8AC3E}">
        <p14:creationId xmlns:p14="http://schemas.microsoft.com/office/powerpoint/2010/main" val="1411537254"/>
      </p:ext>
    </p:extLst>
  </p:cSld>
  <p:clrMapOvr>
    <a:masterClrMapping/>
  </p:clrMapOvr>
  <p:transition advClick="0" advTm="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382000" cy="4525963"/>
          </a:xfrm>
        </p:spPr>
        <p:txBody>
          <a:bodyPr>
            <a:normAutofit fontScale="92500" lnSpcReduction="10000"/>
          </a:bodyPr>
          <a:lstStyle/>
          <a:p>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Applied work (e.g. development) is fine as long as it adheres to the principles of the preceding slide.  </a:t>
            </a:r>
            <a:r>
              <a:rPr lang="en-US" b="1" i="1" dirty="0" smtClean="0">
                <a:solidFill>
                  <a:srgbClr val="FFFFFF"/>
                </a:solidFill>
                <a:effectLst>
                  <a:outerShdw blurRad="50800" dist="38100" dir="2700000" algn="tl" rotWithShape="0">
                    <a:prstClr val="black">
                      <a:alpha val="40000"/>
                    </a:prstClr>
                  </a:outerShdw>
                </a:effectLst>
                <a:latin typeface="Palatino Linotype"/>
                <a:cs typeface="Palatino Linotype"/>
              </a:rPr>
              <a:t>[NSF budgets are not large enough to support simple local improvement projects.]</a:t>
            </a:r>
          </a:p>
          <a:p>
            <a:endPar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endParaRPr>
          </a:p>
          <a:p>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While we call for innovation, </a:t>
            </a:r>
            <a:r>
              <a:rPr lang="en-US" b="1" i="1" dirty="0" smtClean="0">
                <a:solidFill>
                  <a:srgbClr val="FFFFFF"/>
                </a:solidFill>
                <a:effectLst>
                  <a:outerShdw blurRad="50800" dist="38100" dir="2700000" algn="tl" rotWithShape="0">
                    <a:prstClr val="black">
                      <a:alpha val="40000"/>
                    </a:prstClr>
                  </a:outerShdw>
                </a:effectLst>
                <a:latin typeface="Palatino Linotype"/>
                <a:cs typeface="Palatino Linotype"/>
              </a:rPr>
              <a:t>replication</a:t>
            </a:r>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 is also acceptable and an important part of science.  </a:t>
            </a:r>
            <a:r>
              <a:rPr lang="en-US" b="1" i="1" dirty="0" smtClean="0">
                <a:solidFill>
                  <a:srgbClr val="FFFFFF"/>
                </a:solidFill>
                <a:effectLst>
                  <a:outerShdw blurRad="50800" dist="38100" dir="2700000" algn="tl" rotWithShape="0">
                    <a:prstClr val="black">
                      <a:alpha val="40000"/>
                    </a:prstClr>
                  </a:outerShdw>
                </a:effectLst>
                <a:latin typeface="Palatino Linotype"/>
                <a:cs typeface="Palatino Linotype"/>
              </a:rPr>
              <a:t>[How do we know that something is effective if has been tested at only one place?]</a:t>
            </a:r>
          </a:p>
          <a:p>
            <a:endParaRPr lang="en-US" dirty="0"/>
          </a:p>
        </p:txBody>
      </p:sp>
      <p:sp>
        <p:nvSpPr>
          <p:cNvPr id="3" name="Title 2"/>
          <p:cNvSpPr>
            <a:spLocks noGrp="1"/>
          </p:cNvSpPr>
          <p:nvPr>
            <p:ph type="title"/>
          </p:nvPr>
        </p:nvSpPr>
        <p:spPr>
          <a:xfrm>
            <a:off x="304800" y="0"/>
            <a:ext cx="8229600" cy="1600200"/>
          </a:xfrm>
        </p:spPr>
        <p:txBody>
          <a:bodyPr>
            <a:normAutofit/>
          </a:bodyPr>
          <a:lstStyle/>
          <a:p>
            <a:r>
              <a:rPr lang="en-US" sz="3200" b="1" i="1" dirty="0">
                <a:solidFill>
                  <a:srgbClr val="FFFFFF"/>
                </a:solidFill>
                <a:effectLst>
                  <a:outerShdw blurRad="50800" dist="38100" dir="2700000" algn="tl" rotWithShape="0">
                    <a:prstClr val="black">
                      <a:alpha val="40000"/>
                    </a:prstClr>
                  </a:outerShdw>
                </a:effectLst>
                <a:latin typeface="Palatino Linotype"/>
                <a:cs typeface="Palatino Linotype"/>
              </a:rPr>
              <a:t>(Basic Perspectives cont.)</a:t>
            </a:r>
            <a:endParaRPr lang="en-US" sz="3200" b="1" i="1" dirty="0">
              <a:latin typeface="Palatino Linotype"/>
              <a:cs typeface="Palatino Linotype"/>
            </a:endParaRPr>
          </a:p>
        </p:txBody>
      </p:sp>
    </p:spTree>
    <p:extLst>
      <p:ext uri="{BB962C8B-B14F-4D97-AF65-F5344CB8AC3E}">
        <p14:creationId xmlns:p14="http://schemas.microsoft.com/office/powerpoint/2010/main" val="1077259622"/>
      </p:ext>
    </p:extLst>
  </p:cSld>
  <p:clrMapOvr>
    <a:masterClrMapping/>
  </p:clrMapOvr>
  <p:transition advClick="0" advTm="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19674"/>
            <a:ext cx="8229600" cy="5006490"/>
          </a:xfrm>
        </p:spPr>
        <p:txBody>
          <a:bodyPr>
            <a:normAutofit fontScale="92500" lnSpcReduction="20000"/>
          </a:bodyPr>
          <a:lstStyle/>
          <a:p>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IUSE: EHR accepts projects of different size.  They should be judged relative to their funds request.  </a:t>
            </a:r>
            <a:b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br>
            <a:endPar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endParaRPr>
          </a:p>
          <a:p>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Institutional transformation projects by their very nature seek major local impacts.  These also need to provide insights about how to accomplish the transformation, and thus the proposal should deal explicitly with the theory of change that underlies its promise, and provide an applied research design. </a:t>
            </a:r>
            <a:endParaRPr lang="en-US" b="1" dirty="0">
              <a:solidFill>
                <a:srgbClr val="FFFFFF"/>
              </a:solidFill>
              <a:effectLst>
                <a:outerShdw blurRad="50800" dist="38100" dir="2700000" algn="tl" rotWithShape="0">
                  <a:prstClr val="black">
                    <a:alpha val="40000"/>
                  </a:prstClr>
                </a:outerShdw>
              </a:effectLst>
              <a:latin typeface="Palatino Linotype"/>
              <a:cs typeface="Palatino Linotype"/>
            </a:endParaRPr>
          </a:p>
        </p:txBody>
      </p:sp>
      <p:sp>
        <p:nvSpPr>
          <p:cNvPr id="3" name="Title 2"/>
          <p:cNvSpPr>
            <a:spLocks noGrp="1"/>
          </p:cNvSpPr>
          <p:nvPr>
            <p:ph type="title"/>
          </p:nvPr>
        </p:nvSpPr>
        <p:spPr>
          <a:xfrm>
            <a:off x="457200" y="-159863"/>
            <a:ext cx="8229600" cy="1143000"/>
          </a:xfrm>
        </p:spPr>
        <p:txBody>
          <a:bodyPr>
            <a:normAutofit/>
          </a:bodyPr>
          <a:lstStyle/>
          <a:p>
            <a:r>
              <a:rPr lang="en-US" sz="3200" b="1" i="1" dirty="0" smtClean="0">
                <a:solidFill>
                  <a:srgbClr val="FFFFFF"/>
                </a:solidFill>
                <a:effectLst>
                  <a:outerShdw blurRad="50800" dist="38100" dir="2700000" algn="tl" rotWithShape="0">
                    <a:prstClr val="black">
                      <a:alpha val="40000"/>
                    </a:prstClr>
                  </a:outerShdw>
                </a:effectLst>
                <a:latin typeface="Palatino Linotype"/>
                <a:cs typeface="Palatino Linotype"/>
              </a:rPr>
              <a:t>(Basic Perspectives cont.)</a:t>
            </a:r>
            <a:endParaRPr lang="en-US" sz="3200" b="1" i="1" dirty="0">
              <a:solidFill>
                <a:srgbClr val="FFFFFF"/>
              </a:solidFill>
              <a:effectLst>
                <a:outerShdw blurRad="50800" dist="38100" dir="2700000" algn="tl" rotWithShape="0">
                  <a:prstClr val="black">
                    <a:alpha val="40000"/>
                  </a:prstClr>
                </a:outerShdw>
              </a:effectLst>
              <a:latin typeface="Palatino Linotype"/>
              <a:cs typeface="Palatino Linotype"/>
            </a:endParaRPr>
          </a:p>
        </p:txBody>
      </p:sp>
    </p:spTree>
    <p:extLst>
      <p:ext uri="{BB962C8B-B14F-4D97-AF65-F5344CB8AC3E}">
        <p14:creationId xmlns:p14="http://schemas.microsoft.com/office/powerpoint/2010/main" val="2245275281"/>
      </p:ext>
    </p:extLst>
  </p:cSld>
  <p:clrMapOvr>
    <a:masterClrMapping/>
  </p:clrMapOvr>
  <p:transition advClick="0" advTm="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FFFF"/>
                </a:solidFill>
                <a:effectLst>
                  <a:outerShdw blurRad="50800" dist="38100" dir="2700000" algn="tl" rotWithShape="0">
                    <a:prstClr val="black">
                      <a:alpha val="40000"/>
                    </a:prstClr>
                  </a:outerShdw>
                </a:effectLst>
                <a:latin typeface="Palatino Linotype"/>
                <a:cs typeface="Palatino Linotype"/>
              </a:rPr>
              <a:t>Outline</a:t>
            </a:r>
            <a:endParaRPr lang="en-US" u="sng" dirty="0">
              <a:solidFill>
                <a:srgbClr val="FFFFFF"/>
              </a:solidFill>
              <a:latin typeface="Palatino Linotype"/>
              <a:cs typeface="Palatino Linotype"/>
            </a:endParaRPr>
          </a:p>
        </p:txBody>
      </p:sp>
      <p:sp>
        <p:nvSpPr>
          <p:cNvPr id="3" name="Content Placeholder 2"/>
          <p:cNvSpPr>
            <a:spLocks noGrp="1"/>
          </p:cNvSpPr>
          <p:nvPr>
            <p:ph idx="1"/>
          </p:nvPr>
        </p:nvSpPr>
        <p:spPr/>
        <p:txBody>
          <a:bodyPr/>
          <a:lstStyle/>
          <a:p>
            <a:pPr marL="571500" indent="-571500">
              <a:spcBef>
                <a:spcPts val="600"/>
              </a:spcBef>
              <a:buClr>
                <a:schemeClr val="accent3">
                  <a:lumMod val="75000"/>
                </a:schemeClr>
              </a:buClr>
              <a:buSzPct val="70000"/>
              <a:buFont typeface="Wingdings" charset="2"/>
              <a:buChar char="u"/>
            </a:pPr>
            <a:endParaRPr kumimoji="1" lang="en-US" sz="1050" dirty="0" smtClean="0">
              <a:solidFill>
                <a:srgbClr val="000000"/>
              </a:solidFill>
              <a:latin typeface="Palatino Linotype" panose="02040502050505030304" pitchFamily="18" charset="0"/>
              <a:cs typeface="Arial"/>
            </a:endParaRPr>
          </a:p>
          <a:p>
            <a:pPr>
              <a:spcBef>
                <a:spcPts val="600"/>
              </a:spcBef>
              <a:buClr>
                <a:srgbClr val="E7E700"/>
              </a:buClr>
              <a:buSzPct val="70000"/>
              <a:buFont typeface="Wingdings" charset="2"/>
              <a:buChar char="v"/>
            </a:pPr>
            <a:r>
              <a:rPr kumimoji="1" lang="en-US" dirty="0" smtClean="0">
                <a:solidFill>
                  <a:srgbClr val="FFFFFF"/>
                </a:solidFill>
                <a:effectLst>
                  <a:outerShdw blurRad="50800" dist="38100" algn="l" rotWithShape="0">
                    <a:prstClr val="black">
                      <a:alpha val="40000"/>
                    </a:prstClr>
                  </a:outerShdw>
                </a:effectLst>
                <a:latin typeface="Palatino Linotype" panose="02040502050505030304" pitchFamily="18" charset="0"/>
                <a:cs typeface="Arial"/>
              </a:rPr>
              <a:t>  </a:t>
            </a:r>
            <a:r>
              <a:rPr kumimoji="1" lang="en-US"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cs typeface="Arial"/>
              </a:rPr>
              <a:t>IUSE: EHR Overview</a:t>
            </a:r>
          </a:p>
          <a:p>
            <a:pPr>
              <a:spcBef>
                <a:spcPts val="600"/>
              </a:spcBef>
              <a:buClr>
                <a:srgbClr val="E7E700"/>
              </a:buClr>
              <a:buSzPct val="70000"/>
              <a:buFont typeface="Wingdings" charset="2"/>
              <a:buChar char="v"/>
            </a:pPr>
            <a:endParaRPr kumimoji="1" lang="en-US" sz="1050"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cs typeface="Arial"/>
            </a:endParaRPr>
          </a:p>
          <a:p>
            <a:pPr>
              <a:spcBef>
                <a:spcPts val="600"/>
              </a:spcBef>
              <a:buClr>
                <a:srgbClr val="E7E700"/>
              </a:buClr>
              <a:buSzPct val="70000"/>
              <a:buFont typeface="Wingdings" charset="2"/>
              <a:buChar char="v"/>
            </a:pPr>
            <a:r>
              <a:rPr kumimoji="1" lang="en-US"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cs typeface="Arial"/>
              </a:rPr>
              <a:t>  </a:t>
            </a:r>
            <a:r>
              <a:rPr lang="en-US"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Panel Review Process </a:t>
            </a:r>
            <a:r>
              <a:rPr lang="en-US"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Expectations</a:t>
            </a:r>
          </a:p>
          <a:p>
            <a:pPr>
              <a:spcBef>
                <a:spcPts val="600"/>
              </a:spcBef>
              <a:buClr>
                <a:srgbClr val="E7E700"/>
              </a:buClr>
              <a:buSzPct val="70000"/>
              <a:buFont typeface="Wingdings" charset="2"/>
              <a:buChar char="v"/>
            </a:pPr>
            <a:endParaRPr kumimoji="1" lang="en-US" sz="1050"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cs typeface="Arial"/>
            </a:endParaRPr>
          </a:p>
          <a:p>
            <a:pPr>
              <a:spcBef>
                <a:spcPts val="600"/>
              </a:spcBef>
              <a:buClr>
                <a:srgbClr val="E7E700"/>
              </a:buClr>
              <a:buSzPct val="70000"/>
              <a:buFont typeface="Wingdings" charset="2"/>
              <a:buChar char="v"/>
            </a:pPr>
            <a:r>
              <a:rPr kumimoji="1" lang="en-US"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cs typeface="Arial"/>
              </a:rPr>
              <a:t>  Ratings &amp; Panel Summary Criteria</a:t>
            </a:r>
          </a:p>
          <a:p>
            <a:pPr>
              <a:spcBef>
                <a:spcPts val="600"/>
              </a:spcBef>
              <a:buClr>
                <a:srgbClr val="E7E700"/>
              </a:buClr>
              <a:buSzPct val="70000"/>
              <a:buFont typeface="Wingdings" charset="2"/>
              <a:buChar char="v"/>
            </a:pPr>
            <a:endParaRPr kumimoji="1" lang="en-US" sz="1050"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cs typeface="Arial"/>
            </a:endParaRPr>
          </a:p>
          <a:p>
            <a:pPr>
              <a:spcBef>
                <a:spcPts val="600"/>
              </a:spcBef>
              <a:buClr>
                <a:srgbClr val="E7E700"/>
              </a:buClr>
              <a:buSzPct val="70000"/>
              <a:buFont typeface="Wingdings" charset="2"/>
              <a:buChar char="v"/>
            </a:pPr>
            <a:r>
              <a:rPr kumimoji="1" lang="en-US"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cs typeface="Arial"/>
              </a:rPr>
              <a:t>  Panel Review Process</a:t>
            </a:r>
          </a:p>
          <a:p>
            <a:pPr>
              <a:spcBef>
                <a:spcPts val="600"/>
              </a:spcBef>
              <a:buClr>
                <a:srgbClr val="E7E700"/>
              </a:buClr>
              <a:buSzPct val="70000"/>
              <a:buFont typeface="Wingdings" charset="2"/>
              <a:buChar char="v"/>
            </a:pPr>
            <a:endParaRPr kumimoji="1" lang="en-US" sz="1050"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cs typeface="Arial"/>
            </a:endParaRPr>
          </a:p>
          <a:p>
            <a:pPr>
              <a:spcBef>
                <a:spcPts val="600"/>
              </a:spcBef>
              <a:buClr>
                <a:srgbClr val="E7E700"/>
              </a:buClr>
              <a:buSzPct val="70000"/>
              <a:buFont typeface="Wingdings" charset="2"/>
              <a:buChar char="v"/>
            </a:pPr>
            <a:r>
              <a:rPr kumimoji="1" lang="en-US"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cs typeface="Arial"/>
              </a:rPr>
              <a:t>  COI/Confidentiality &amp; Implicit Bias</a:t>
            </a:r>
          </a:p>
          <a:p>
            <a:pPr marL="0" indent="0">
              <a:buNone/>
            </a:pPr>
            <a:endParaRPr lang="en-US" dirty="0"/>
          </a:p>
        </p:txBody>
      </p:sp>
    </p:spTree>
    <p:extLst>
      <p:ext uri="{BB962C8B-B14F-4D97-AF65-F5344CB8AC3E}">
        <p14:creationId xmlns:p14="http://schemas.microsoft.com/office/powerpoint/2010/main" val="652471291"/>
      </p:ext>
    </p:extLst>
  </p:cSld>
  <p:clrMapOvr>
    <a:masterClrMapping/>
  </p:clrMapOvr>
  <p:transition advClick="0" advTm="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50254"/>
            <a:ext cx="8229600" cy="4975910"/>
          </a:xfrm>
        </p:spPr>
        <p:txBody>
          <a:bodyPr>
            <a:normAutofit fontScale="92500" lnSpcReduction="10000"/>
          </a:bodyPr>
          <a:lstStyle/>
          <a:p>
            <a:pPr marL="0" indent="0">
              <a:buNone/>
            </a:pPr>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As you explore the project budget request and compare this with the scope of the project, please note that:</a:t>
            </a:r>
          </a:p>
          <a:p>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Budgets that seem out of line with the proposed project can be negotiated by the program officer if the project itself seems promising.  </a:t>
            </a:r>
          </a:p>
          <a:p>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Hence, we request that you don’t assign a “killer rating” due to budget alone.  [</a:t>
            </a:r>
            <a:r>
              <a:rPr lang="en-US" b="1" i="1" dirty="0" smtClean="0">
                <a:solidFill>
                  <a:srgbClr val="FFFFFF"/>
                </a:solidFill>
                <a:effectLst>
                  <a:outerShdw blurRad="50800" dist="38100" dir="2700000" algn="tl" rotWithShape="0">
                    <a:prstClr val="black">
                      <a:alpha val="40000"/>
                    </a:prstClr>
                  </a:outerShdw>
                </a:effectLst>
                <a:latin typeface="Palatino Linotype"/>
                <a:cs typeface="Palatino Linotype"/>
              </a:rPr>
              <a:t>A review might provide a rating conditional on budget reforms.</a:t>
            </a:r>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a:t>
            </a:r>
            <a:endParaRPr lang="en-US" b="1" dirty="0">
              <a:solidFill>
                <a:srgbClr val="FFFFFF"/>
              </a:solidFill>
              <a:effectLst>
                <a:outerShdw blurRad="50800" dist="38100" dir="2700000" algn="tl" rotWithShape="0">
                  <a:prstClr val="black">
                    <a:alpha val="40000"/>
                  </a:prstClr>
                </a:outerShdw>
              </a:effectLst>
              <a:latin typeface="Palatino Linotype"/>
              <a:cs typeface="Palatino Linotype"/>
            </a:endParaRPr>
          </a:p>
        </p:txBody>
      </p:sp>
      <p:sp>
        <p:nvSpPr>
          <p:cNvPr id="3" name="Title 2"/>
          <p:cNvSpPr>
            <a:spLocks noGrp="1"/>
          </p:cNvSpPr>
          <p:nvPr>
            <p:ph type="title"/>
          </p:nvPr>
        </p:nvSpPr>
        <p:spPr>
          <a:xfrm>
            <a:off x="139673" y="7253"/>
            <a:ext cx="8686800" cy="1143000"/>
          </a:xfrm>
        </p:spPr>
        <p:txBody>
          <a:bodyPr>
            <a:normAutofit/>
          </a:bodyPr>
          <a:lstStyle/>
          <a:p>
            <a:r>
              <a:rPr lang="en-US" sz="3200" b="1" dirty="0" smtClean="0">
                <a:solidFill>
                  <a:srgbClr val="FFFF00"/>
                </a:solidFill>
                <a:effectLst>
                  <a:outerShdw blurRad="50800" dist="38100" dir="2700000" algn="tl" rotWithShape="0">
                    <a:prstClr val="black">
                      <a:alpha val="40000"/>
                    </a:prstClr>
                  </a:outerShdw>
                </a:effectLst>
                <a:latin typeface="Palatino Linotype"/>
                <a:cs typeface="Palatino Linotype"/>
              </a:rPr>
              <a:t>The Project </a:t>
            </a:r>
            <a:r>
              <a:rPr lang="en-US" sz="3200" b="1" dirty="0">
                <a:solidFill>
                  <a:srgbClr val="FFFF00"/>
                </a:solidFill>
                <a:effectLst>
                  <a:outerShdw blurRad="50800" dist="38100" dir="2700000" algn="tl" rotWithShape="0">
                    <a:prstClr val="black">
                      <a:alpha val="40000"/>
                    </a:prstClr>
                  </a:outerShdw>
                </a:effectLst>
                <a:latin typeface="Palatino Linotype"/>
                <a:cs typeface="Palatino Linotype"/>
              </a:rPr>
              <a:t>B</a:t>
            </a:r>
            <a:r>
              <a:rPr lang="en-US" sz="3200" b="1" dirty="0" smtClean="0">
                <a:solidFill>
                  <a:srgbClr val="FFFF00"/>
                </a:solidFill>
                <a:effectLst>
                  <a:outerShdw blurRad="50800" dist="38100" dir="2700000" algn="tl" rotWithShape="0">
                    <a:prstClr val="black">
                      <a:alpha val="40000"/>
                    </a:prstClr>
                  </a:outerShdw>
                </a:effectLst>
                <a:latin typeface="Palatino Linotype"/>
                <a:cs typeface="Palatino Linotype"/>
              </a:rPr>
              <a:t>udget &amp; </a:t>
            </a:r>
            <a:r>
              <a:rPr lang="en-US" sz="3200" b="1" dirty="0">
                <a:solidFill>
                  <a:srgbClr val="FFFF00"/>
                </a:solidFill>
                <a:effectLst>
                  <a:outerShdw blurRad="50800" dist="38100" dir="2700000" algn="tl" rotWithShape="0">
                    <a:prstClr val="black">
                      <a:alpha val="40000"/>
                    </a:prstClr>
                  </a:outerShdw>
                </a:effectLst>
                <a:latin typeface="Palatino Linotype"/>
                <a:cs typeface="Palatino Linotype"/>
              </a:rPr>
              <a:t>S</a:t>
            </a:r>
            <a:r>
              <a:rPr lang="en-US" sz="3200" b="1" dirty="0" smtClean="0">
                <a:solidFill>
                  <a:srgbClr val="FFFF00"/>
                </a:solidFill>
                <a:effectLst>
                  <a:outerShdw blurRad="50800" dist="38100" dir="2700000" algn="tl" rotWithShape="0">
                    <a:prstClr val="black">
                      <a:alpha val="40000"/>
                    </a:prstClr>
                  </a:outerShdw>
                </a:effectLst>
                <a:latin typeface="Palatino Linotype"/>
                <a:cs typeface="Palatino Linotype"/>
              </a:rPr>
              <a:t>ummary </a:t>
            </a:r>
            <a:r>
              <a:rPr lang="en-US" sz="3200" b="1" dirty="0">
                <a:solidFill>
                  <a:srgbClr val="FFFF00"/>
                </a:solidFill>
                <a:effectLst>
                  <a:outerShdw blurRad="50800" dist="38100" dir="2700000" algn="tl" rotWithShape="0">
                    <a:prstClr val="black">
                      <a:alpha val="40000"/>
                    </a:prstClr>
                  </a:outerShdw>
                </a:effectLst>
                <a:latin typeface="Palatino Linotype"/>
                <a:cs typeface="Palatino Linotype"/>
              </a:rPr>
              <a:t>R</a:t>
            </a:r>
            <a:r>
              <a:rPr lang="en-US" sz="3200" b="1" dirty="0" smtClean="0">
                <a:solidFill>
                  <a:srgbClr val="FFFF00"/>
                </a:solidFill>
                <a:effectLst>
                  <a:outerShdw blurRad="50800" dist="38100" dir="2700000" algn="tl" rotWithShape="0">
                    <a:prstClr val="black">
                      <a:alpha val="40000"/>
                    </a:prstClr>
                  </a:outerShdw>
                </a:effectLst>
                <a:latin typeface="Palatino Linotype"/>
                <a:cs typeface="Palatino Linotype"/>
              </a:rPr>
              <a:t>ating</a:t>
            </a:r>
            <a:endParaRPr lang="en-US" sz="3200" b="1" dirty="0">
              <a:solidFill>
                <a:srgbClr val="FFFF00"/>
              </a:solidFill>
              <a:effectLst>
                <a:outerShdw blurRad="50800" dist="38100" dir="2700000" algn="tl" rotWithShape="0">
                  <a:prstClr val="black">
                    <a:alpha val="40000"/>
                  </a:prstClr>
                </a:outerShdw>
              </a:effectLst>
              <a:latin typeface="Palatino Linotype"/>
              <a:cs typeface="Palatino Linotype"/>
            </a:endParaRPr>
          </a:p>
        </p:txBody>
      </p:sp>
    </p:spTree>
    <p:extLst>
      <p:ext uri="{BB962C8B-B14F-4D97-AF65-F5344CB8AC3E}">
        <p14:creationId xmlns:p14="http://schemas.microsoft.com/office/powerpoint/2010/main" val="1120666503"/>
      </p:ext>
    </p:extLst>
  </p:cSld>
  <p:clrMapOvr>
    <a:masterClrMapping/>
  </p:clrMapOvr>
  <p:transition advClick="0" advTm="0"/>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0" y="891975"/>
            <a:ext cx="9144000" cy="4022474"/>
          </a:xfrm>
        </p:spPr>
        <p:txBody>
          <a:bodyPr>
            <a:normAutofit/>
          </a:bodyPr>
          <a:lstStyle/>
          <a:p>
            <a:pPr algn="ctr"/>
            <a:r>
              <a:rPr lang="en-US" sz="5300"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t>Reviewer Ratings</a:t>
            </a:r>
            <a:br>
              <a:rPr lang="en-US" sz="5300"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br>
            <a:r>
              <a:rPr lang="en-US" sz="5300"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t>and</a:t>
            </a:r>
            <a:br>
              <a:rPr lang="en-US" sz="5300"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br>
            <a:r>
              <a:rPr lang="en-US" sz="5300"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t>Panel </a:t>
            </a:r>
            <a:r>
              <a:rPr lang="en-US" sz="5300" dirty="0" smtClean="0">
                <a:solidFill>
                  <a:srgbClr val="FFFF00"/>
                </a:solidFill>
                <a:effectLst>
                  <a:outerShdw blurRad="50800" dist="38100" dir="2700000" algn="tl" rotWithShape="0">
                    <a:prstClr val="black">
                      <a:alpha val="40000"/>
                    </a:prstClr>
                  </a:outerShdw>
                </a:effectLst>
                <a:latin typeface="Palatino Linotype" panose="02040502050505030304" pitchFamily="18" charset="0"/>
              </a:rPr>
              <a:t>Summary</a:t>
            </a:r>
            <a:br>
              <a:rPr lang="en-US" sz="5300" dirty="0" smtClean="0">
                <a:solidFill>
                  <a:srgbClr val="FFFF00"/>
                </a:solidFill>
                <a:effectLst>
                  <a:outerShdw blurRad="50800" dist="38100" dir="2700000" algn="tl" rotWithShape="0">
                    <a:prstClr val="black">
                      <a:alpha val="40000"/>
                    </a:prstClr>
                  </a:outerShdw>
                </a:effectLst>
                <a:latin typeface="Palatino Linotype" panose="02040502050505030304" pitchFamily="18" charset="0"/>
              </a:rPr>
            </a:br>
            <a:r>
              <a:rPr lang="en-US" sz="5300" dirty="0" smtClean="0">
                <a:solidFill>
                  <a:srgbClr val="FFFF00"/>
                </a:solidFill>
                <a:effectLst>
                  <a:outerShdw blurRad="50800" dist="38100" dir="2700000" algn="tl" rotWithShape="0">
                    <a:prstClr val="black">
                      <a:alpha val="40000"/>
                    </a:prstClr>
                  </a:outerShdw>
                </a:effectLst>
                <a:latin typeface="Palatino Linotype" panose="02040502050505030304" pitchFamily="18" charset="0"/>
              </a:rPr>
              <a:t>Criteria</a:t>
            </a:r>
            <a:endParaRPr lang="en-US" dirty="0" smtClean="0">
              <a:solidFill>
                <a:srgbClr val="FFFF00"/>
              </a:solidFill>
              <a:effectLst>
                <a:outerShdw blurRad="50800" dist="38100" dir="2700000" algn="tl" rotWithShape="0">
                  <a:prstClr val="black">
                    <a:alpha val="40000"/>
                  </a:prstClr>
                </a:outerShdw>
              </a:effectLst>
              <a:latin typeface="Palatino Linotype" panose="02040502050505030304" pitchFamily="18" charset="0"/>
            </a:endParaRPr>
          </a:p>
        </p:txBody>
      </p:sp>
    </p:spTree>
    <p:extLst>
      <p:ext uri="{BB962C8B-B14F-4D97-AF65-F5344CB8AC3E}">
        <p14:creationId xmlns:p14="http://schemas.microsoft.com/office/powerpoint/2010/main" val="2312961236"/>
      </p:ext>
    </p:extLst>
  </p:cSld>
  <p:clrMapOvr>
    <a:masterClrMapping/>
  </p:clrMapOvr>
  <p:transition advClick="0" advTm="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idx="4294967295"/>
          </p:nvPr>
        </p:nvSpPr>
        <p:spPr>
          <a:xfrm>
            <a:off x="0" y="488950"/>
            <a:ext cx="9144000" cy="1003300"/>
          </a:xfrm>
          <a:prstGeom prst="rect">
            <a:avLst/>
          </a:prstGeom>
        </p:spPr>
        <p:txBody>
          <a:bodyPr>
            <a:normAutofit/>
          </a:bodyPr>
          <a:lstStyle/>
          <a:p>
            <a:pPr algn="ctr"/>
            <a:r>
              <a:rPr lang="en-US" sz="3200" dirty="0" smtClean="0">
                <a:solidFill>
                  <a:schemeClr val="bg1"/>
                </a:solidFill>
                <a:effectLst>
                  <a:outerShdw blurRad="38100" dist="38100" dir="2700000" algn="tl">
                    <a:srgbClr val="000000">
                      <a:alpha val="43137"/>
                    </a:srgbClr>
                  </a:outerShdw>
                </a:effectLst>
                <a:latin typeface="Palatino Linotype" panose="02040502050505030304" pitchFamily="18" charset="0"/>
              </a:rPr>
              <a:t>U</a:t>
            </a:r>
            <a:r>
              <a:rPr lang="en-US" sz="3200" b="1" dirty="0" smtClean="0">
                <a:solidFill>
                  <a:schemeClr val="bg1"/>
                </a:solidFill>
                <a:effectLst>
                  <a:outerShdw blurRad="38100" dist="38100" dir="2700000" algn="tl">
                    <a:srgbClr val="000000">
                      <a:alpha val="43137"/>
                    </a:srgbClr>
                  </a:outerShdw>
                </a:effectLst>
                <a:latin typeface="Palatino Linotype" panose="02040502050505030304" pitchFamily="18" charset="0"/>
              </a:rPr>
              <a:t>se </a:t>
            </a:r>
            <a:r>
              <a:rPr lang="en-US" sz="3200" b="1" dirty="0">
                <a:solidFill>
                  <a:schemeClr val="bg1"/>
                </a:solidFill>
                <a:effectLst>
                  <a:outerShdw blurRad="38100" dist="38100" dir="2700000" algn="tl">
                    <a:srgbClr val="000000">
                      <a:alpha val="43137"/>
                    </a:srgbClr>
                  </a:outerShdw>
                </a:effectLst>
                <a:latin typeface="Palatino Linotype" panose="02040502050505030304" pitchFamily="18" charset="0"/>
              </a:rPr>
              <a:t>the Entire Proposal to </a:t>
            </a:r>
            <a:r>
              <a:rPr lang="en-US" sz="3200" b="1" dirty="0" smtClean="0">
                <a:solidFill>
                  <a:schemeClr val="bg1"/>
                </a:solidFill>
                <a:effectLst>
                  <a:outerShdw blurRad="38100" dist="38100" dir="2700000" algn="tl">
                    <a:srgbClr val="000000">
                      <a:alpha val="43137"/>
                    </a:srgbClr>
                  </a:outerShdw>
                </a:effectLst>
                <a:latin typeface="Palatino Linotype" panose="02040502050505030304" pitchFamily="18" charset="0"/>
              </a:rPr>
              <a:t>Inform </a:t>
            </a:r>
            <a:r>
              <a:rPr lang="en-US" sz="3200" b="1" dirty="0">
                <a:solidFill>
                  <a:srgbClr val="FFFF00"/>
                </a:solidFill>
                <a:effectLst>
                  <a:outerShdw blurRad="38100" dist="38100" dir="2700000" algn="tl">
                    <a:srgbClr val="000000">
                      <a:alpha val="43137"/>
                    </a:srgbClr>
                  </a:outerShdw>
                </a:effectLst>
                <a:latin typeface="Palatino Linotype" panose="02040502050505030304" pitchFamily="18" charset="0"/>
              </a:rPr>
              <a:t>Your</a:t>
            </a:r>
            <a:r>
              <a:rPr lang="en-US" sz="3200" b="1" dirty="0">
                <a:solidFill>
                  <a:schemeClr val="bg1"/>
                </a:solidFill>
                <a:effectLst>
                  <a:outerShdw blurRad="38100" dist="38100" dir="2700000" algn="tl">
                    <a:srgbClr val="000000">
                      <a:alpha val="43137"/>
                    </a:srgbClr>
                  </a:outerShdw>
                </a:effectLst>
                <a:latin typeface="Palatino Linotype" panose="02040502050505030304" pitchFamily="18" charset="0"/>
              </a:rPr>
              <a:t> </a:t>
            </a:r>
            <a:r>
              <a:rPr lang="en-US" sz="3200" b="1" dirty="0" smtClean="0">
                <a:solidFill>
                  <a:schemeClr val="bg1"/>
                </a:solidFill>
                <a:effectLst>
                  <a:outerShdw blurRad="38100" dist="38100" dir="2700000" algn="tl">
                    <a:srgbClr val="000000">
                      <a:alpha val="43137"/>
                    </a:srgbClr>
                  </a:outerShdw>
                </a:effectLst>
                <a:latin typeface="Palatino Linotype" panose="02040502050505030304" pitchFamily="18" charset="0"/>
              </a:rPr>
              <a:t>Review:</a:t>
            </a:r>
            <a:endParaRPr lang="en-US" sz="3200" dirty="0">
              <a:solidFill>
                <a:schemeClr val="bg1"/>
              </a:solidFill>
              <a:effectLst>
                <a:outerShdw blurRad="38100" dist="38100" dir="2700000" algn="tl">
                  <a:srgbClr val="000000">
                    <a:alpha val="43137"/>
                  </a:srgbClr>
                </a:outerShdw>
              </a:effectLst>
              <a:latin typeface="Palatino Linotype" panose="02040502050505030304" pitchFamily="18" charset="0"/>
            </a:endParaRPr>
          </a:p>
        </p:txBody>
      </p:sp>
      <p:sp>
        <p:nvSpPr>
          <p:cNvPr id="7" name="Content Placeholder 10"/>
          <p:cNvSpPr>
            <a:spLocks noGrp="1"/>
          </p:cNvSpPr>
          <p:nvPr>
            <p:ph/>
          </p:nvPr>
        </p:nvSpPr>
        <p:spPr>
          <a:xfrm>
            <a:off x="914400" y="1628314"/>
            <a:ext cx="7772400" cy="4191000"/>
          </a:xfrm>
        </p:spPr>
        <p:txBody>
          <a:bodyPr>
            <a:normAutofit/>
          </a:bodyPr>
          <a:lstStyle/>
          <a:p>
            <a:pPr marL="457200" indent="-457200" algn="l">
              <a:lnSpc>
                <a:spcPct val="130000"/>
              </a:lnSpc>
              <a:buFont typeface="Arial" panose="020B0604020202020204" pitchFamily="34" charset="0"/>
              <a:buChar char="•"/>
            </a:pPr>
            <a:r>
              <a:rPr lang="en-US" sz="2800" b="1" dirty="0" smtClean="0">
                <a:solidFill>
                  <a:schemeClr val="bg1"/>
                </a:solidFill>
                <a:effectLst>
                  <a:outerShdw blurRad="50800" dist="38100" dir="2700000" algn="tl" rotWithShape="0">
                    <a:prstClr val="black">
                      <a:alpha val="40000"/>
                    </a:prstClr>
                  </a:outerShdw>
                </a:effectLst>
                <a:latin typeface="Palatino Linotype" panose="02040502050505030304" pitchFamily="18" charset="0"/>
              </a:rPr>
              <a:t>Project Summary</a:t>
            </a:r>
          </a:p>
          <a:p>
            <a:pPr marL="457200" indent="-457200" algn="l" eaLnBrk="1" hangingPunct="1">
              <a:lnSpc>
                <a:spcPct val="130000"/>
              </a:lnSpc>
              <a:buFont typeface="Arial" panose="020B0604020202020204" pitchFamily="34" charset="0"/>
              <a:buChar char="•"/>
            </a:pPr>
            <a:r>
              <a:rPr lang="en-US" sz="2800" b="1" dirty="0" smtClean="0">
                <a:solidFill>
                  <a:schemeClr val="bg1"/>
                </a:solidFill>
                <a:effectLst>
                  <a:outerShdw blurRad="50800" dist="38100" dir="2700000" algn="tl" rotWithShape="0">
                    <a:prstClr val="black">
                      <a:alpha val="40000"/>
                    </a:prstClr>
                  </a:outerShdw>
                </a:effectLst>
                <a:latin typeface="Palatino Linotype" panose="02040502050505030304" pitchFamily="18" charset="0"/>
              </a:rPr>
              <a:t>Project Description</a:t>
            </a:r>
          </a:p>
          <a:p>
            <a:pPr marL="457200" indent="-457200" algn="l" eaLnBrk="1" hangingPunct="1">
              <a:lnSpc>
                <a:spcPct val="130000"/>
              </a:lnSpc>
              <a:buFont typeface="Arial" panose="020B0604020202020204" pitchFamily="34" charset="0"/>
              <a:buChar char="•"/>
            </a:pPr>
            <a:r>
              <a:rPr lang="en-US" sz="2800" b="1" dirty="0" smtClean="0">
                <a:solidFill>
                  <a:schemeClr val="bg1"/>
                </a:solidFill>
                <a:effectLst>
                  <a:outerShdw blurRad="50800" dist="38100" dir="2700000" algn="tl" rotWithShape="0">
                    <a:prstClr val="black">
                      <a:alpha val="40000"/>
                    </a:prstClr>
                  </a:outerShdw>
                </a:effectLst>
                <a:latin typeface="Palatino Linotype" panose="02040502050505030304" pitchFamily="18" charset="0"/>
              </a:rPr>
              <a:t>Biographical Sketches</a:t>
            </a:r>
          </a:p>
          <a:p>
            <a:pPr marL="457200" indent="-457200" algn="l" eaLnBrk="1" hangingPunct="1">
              <a:lnSpc>
                <a:spcPct val="130000"/>
              </a:lnSpc>
              <a:buFont typeface="Arial" panose="020B0604020202020204" pitchFamily="34" charset="0"/>
              <a:buChar char="•"/>
            </a:pPr>
            <a:r>
              <a:rPr lang="en-US" sz="2800" b="1" dirty="0" smtClean="0">
                <a:solidFill>
                  <a:schemeClr val="bg1"/>
                </a:solidFill>
                <a:effectLst>
                  <a:outerShdw blurRad="50800" dist="38100" dir="2700000" algn="tl" rotWithShape="0">
                    <a:prstClr val="black">
                      <a:alpha val="40000"/>
                    </a:prstClr>
                  </a:outerShdw>
                </a:effectLst>
                <a:latin typeface="Palatino Linotype" panose="02040502050505030304" pitchFamily="18" charset="0"/>
              </a:rPr>
              <a:t>Budget</a:t>
            </a:r>
          </a:p>
          <a:p>
            <a:pPr marL="457200" indent="-457200" algn="l" eaLnBrk="1" hangingPunct="1">
              <a:lnSpc>
                <a:spcPct val="130000"/>
              </a:lnSpc>
              <a:buFont typeface="Arial" panose="020B0604020202020204" pitchFamily="34" charset="0"/>
              <a:buChar char="•"/>
            </a:pPr>
            <a:r>
              <a:rPr lang="en-US" sz="2800" b="1" dirty="0" smtClean="0">
                <a:solidFill>
                  <a:schemeClr val="bg1"/>
                </a:solidFill>
                <a:effectLst>
                  <a:outerShdw blurRad="50800" dist="38100" dir="2700000" algn="tl" rotWithShape="0">
                    <a:prstClr val="black">
                      <a:alpha val="40000"/>
                    </a:prstClr>
                  </a:outerShdw>
                </a:effectLst>
                <a:latin typeface="Palatino Linotype" panose="02040502050505030304" pitchFamily="18" charset="0"/>
              </a:rPr>
              <a:t>Letters of Commitment</a:t>
            </a:r>
          </a:p>
          <a:p>
            <a:pPr marL="457200" indent="-457200" algn="l" eaLnBrk="1" hangingPunct="1">
              <a:lnSpc>
                <a:spcPct val="130000"/>
              </a:lnSpc>
              <a:buFont typeface="Arial" panose="020B0604020202020204" pitchFamily="34" charset="0"/>
              <a:buChar char="•"/>
            </a:pPr>
            <a:r>
              <a:rPr lang="en-US" sz="2800" b="1" dirty="0" smtClean="0">
                <a:solidFill>
                  <a:schemeClr val="bg1"/>
                </a:solidFill>
                <a:effectLst>
                  <a:outerShdw blurRad="50800" dist="38100" dir="2700000" algn="tl" rotWithShape="0">
                    <a:prstClr val="black">
                      <a:alpha val="40000"/>
                    </a:prstClr>
                  </a:outerShdw>
                </a:effectLst>
                <a:latin typeface="Palatino Linotype" panose="02040502050505030304" pitchFamily="18" charset="0"/>
              </a:rPr>
              <a:t>Project Data Form</a:t>
            </a:r>
          </a:p>
          <a:p>
            <a:pPr marL="457200" indent="-457200" algn="l" eaLnBrk="1" hangingPunct="1">
              <a:lnSpc>
                <a:spcPct val="130000"/>
              </a:lnSpc>
              <a:buFont typeface="Arial" panose="020B0604020202020204" pitchFamily="34" charset="0"/>
              <a:buChar char="•"/>
            </a:pPr>
            <a:r>
              <a:rPr lang="en-US" sz="2800" b="1" dirty="0" smtClean="0">
                <a:solidFill>
                  <a:schemeClr val="bg1"/>
                </a:solidFill>
                <a:effectLst>
                  <a:outerShdw blurRad="50800" dist="38100" dir="2700000" algn="tl" rotWithShape="0">
                    <a:prstClr val="black">
                      <a:alpha val="40000"/>
                    </a:prstClr>
                  </a:outerShdw>
                </a:effectLst>
                <a:latin typeface="Palatino Linotype" panose="02040502050505030304" pitchFamily="18" charset="0"/>
              </a:rPr>
              <a:t>Current &amp; Pending Support</a:t>
            </a:r>
          </a:p>
          <a:p>
            <a:pPr marL="457200" indent="-457200">
              <a:lnSpc>
                <a:spcPct val="130000"/>
              </a:lnSpc>
              <a:buFont typeface="Arial" panose="020B0604020202020204" pitchFamily="34" charset="0"/>
              <a:buChar char="•"/>
            </a:pPr>
            <a:endParaRPr lang="en-US" sz="2800" dirty="0">
              <a:latin typeface="Palatino Linotype" panose="02040502050505030304" pitchFamily="18" charset="0"/>
            </a:endParaRPr>
          </a:p>
        </p:txBody>
      </p:sp>
    </p:spTree>
    <p:extLst>
      <p:ext uri="{BB962C8B-B14F-4D97-AF65-F5344CB8AC3E}">
        <p14:creationId xmlns:p14="http://schemas.microsoft.com/office/powerpoint/2010/main" val="2790072464"/>
      </p:ext>
    </p:extLst>
  </p:cSld>
  <p:clrMapOvr>
    <a:masterClrMapping/>
  </p:clrMapOvr>
  <p:transition advClick="0"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FFFF"/>
                </a:solidFill>
                <a:latin typeface="Palatino Linotype"/>
              </a:rPr>
              <a:t>Individual Review Process: </a:t>
            </a:r>
            <a:br>
              <a:rPr lang="en-US" dirty="0">
                <a:solidFill>
                  <a:srgbClr val="FFFFFF"/>
                </a:solidFill>
                <a:latin typeface="Palatino Linotype"/>
              </a:rPr>
            </a:br>
            <a:r>
              <a:rPr lang="en-US" i="1" dirty="0">
                <a:solidFill>
                  <a:srgbClr val="FFFF00"/>
                </a:solidFill>
                <a:latin typeface="Palatino Linotype"/>
              </a:rPr>
              <a:t>Rating the </a:t>
            </a:r>
            <a:r>
              <a:rPr lang="en-US" i="1" dirty="0" smtClean="0">
                <a:solidFill>
                  <a:srgbClr val="FFFF00"/>
                </a:solidFill>
                <a:latin typeface="Palatino Linotype"/>
              </a:rPr>
              <a:t>Proposal</a:t>
            </a:r>
            <a:endParaRPr lang="en-US" dirty="0"/>
          </a:p>
        </p:txBody>
      </p:sp>
      <p:sp>
        <p:nvSpPr>
          <p:cNvPr id="3" name="Content Placeholder 2"/>
          <p:cNvSpPr>
            <a:spLocks noGrp="1"/>
          </p:cNvSpPr>
          <p:nvPr>
            <p:ph idx="1"/>
          </p:nvPr>
        </p:nvSpPr>
        <p:spPr>
          <a:xfrm>
            <a:off x="457200" y="1884297"/>
            <a:ext cx="8229600" cy="3964744"/>
          </a:xfrm>
        </p:spPr>
        <p:txBody>
          <a:bodyPr>
            <a:normAutofit/>
          </a:bodyPr>
          <a:lstStyle/>
          <a:p>
            <a:pPr marL="574675" indent="-457200">
              <a:lnSpc>
                <a:spcPct val="150000"/>
              </a:lnSpc>
            </a:pPr>
            <a:r>
              <a:rPr lang="en-US" sz="2800" b="1" dirty="0">
                <a:solidFill>
                  <a:schemeClr val="bg1"/>
                </a:solidFill>
                <a:effectLst>
                  <a:outerShdw blurRad="50800" dist="38100" dir="2700000" algn="tl" rotWithShape="0">
                    <a:prstClr val="black">
                      <a:alpha val="40000"/>
                    </a:prstClr>
                  </a:outerShdw>
                </a:effectLst>
                <a:latin typeface="Palatino Linotype" panose="02040502050505030304" pitchFamily="18" charset="0"/>
              </a:rPr>
              <a:t>Assign only </a:t>
            </a:r>
            <a:r>
              <a:rPr lang="en-US" sz="2800" b="1"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t>ONE</a:t>
            </a:r>
            <a:r>
              <a:rPr lang="en-US" sz="2800" b="1" dirty="0">
                <a:solidFill>
                  <a:schemeClr val="bg1"/>
                </a:solidFill>
                <a:effectLst>
                  <a:outerShdw blurRad="50800" dist="38100" dir="2700000" algn="tl" rotWithShape="0">
                    <a:prstClr val="black">
                      <a:alpha val="40000"/>
                    </a:prstClr>
                  </a:outerShdw>
                </a:effectLst>
                <a:latin typeface="Palatino Linotype" panose="02040502050505030304" pitchFamily="18" charset="0"/>
              </a:rPr>
              <a:t> rating: E, V, G, F, </a:t>
            </a:r>
            <a:r>
              <a:rPr lang="en-US" sz="2800" b="1" dirty="0" smtClean="0">
                <a:solidFill>
                  <a:schemeClr val="bg1"/>
                </a:solidFill>
                <a:effectLst>
                  <a:outerShdw blurRad="50800" dist="38100" dir="2700000" algn="tl" rotWithShape="0">
                    <a:prstClr val="black">
                      <a:alpha val="40000"/>
                    </a:prstClr>
                  </a:outerShdw>
                </a:effectLst>
                <a:latin typeface="Palatino Linotype" panose="02040502050505030304" pitchFamily="18" charset="0"/>
              </a:rPr>
              <a:t>P</a:t>
            </a:r>
            <a:endParaRPr lang="en-US" sz="2800" b="1" dirty="0">
              <a:solidFill>
                <a:schemeClr val="bg1"/>
              </a:solidFill>
              <a:effectLst>
                <a:outerShdw blurRad="50800" dist="38100" dir="2700000" algn="tl" rotWithShape="0">
                  <a:prstClr val="black">
                    <a:alpha val="40000"/>
                  </a:prstClr>
                </a:outerShdw>
              </a:effectLst>
              <a:latin typeface="Palatino Linotype" panose="02040502050505030304" pitchFamily="18" charset="0"/>
            </a:endParaRPr>
          </a:p>
          <a:p>
            <a:pPr marL="574675" indent="-457200">
              <a:lnSpc>
                <a:spcPct val="150000"/>
              </a:lnSpc>
            </a:pPr>
            <a:r>
              <a:rPr lang="en-US" sz="2800" b="1" dirty="0">
                <a:solidFill>
                  <a:schemeClr val="bg1"/>
                </a:solidFill>
                <a:effectLst>
                  <a:outerShdw blurRad="50800" dist="38100" dir="2700000" algn="tl" rotWithShape="0">
                    <a:prstClr val="black">
                      <a:alpha val="40000"/>
                    </a:prstClr>
                  </a:outerShdw>
                </a:effectLst>
                <a:latin typeface="Palatino Linotype" panose="02040502050505030304" pitchFamily="18" charset="0"/>
              </a:rPr>
              <a:t>Do </a:t>
            </a:r>
            <a:r>
              <a:rPr lang="en-US" sz="2800" b="1"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t>NOT</a:t>
            </a:r>
            <a:r>
              <a:rPr lang="en-US" sz="2800" b="1" dirty="0">
                <a:solidFill>
                  <a:schemeClr val="bg1"/>
                </a:solidFill>
                <a:effectLst>
                  <a:outerShdw blurRad="50800" dist="38100" dir="2700000" algn="tl" rotWithShape="0">
                    <a:prstClr val="black">
                      <a:alpha val="40000"/>
                    </a:prstClr>
                  </a:outerShdw>
                </a:effectLst>
                <a:latin typeface="Palatino Linotype" panose="02040502050505030304" pitchFamily="18" charset="0"/>
              </a:rPr>
              <a:t> assign split ratings, such as E/V or V/</a:t>
            </a:r>
            <a:r>
              <a:rPr lang="en-US" sz="2800" b="1" dirty="0" smtClean="0">
                <a:solidFill>
                  <a:schemeClr val="bg1"/>
                </a:solidFill>
                <a:effectLst>
                  <a:outerShdw blurRad="50800" dist="38100" dir="2700000" algn="tl" rotWithShape="0">
                    <a:prstClr val="black">
                      <a:alpha val="40000"/>
                    </a:prstClr>
                  </a:outerShdw>
                </a:effectLst>
                <a:latin typeface="Palatino Linotype" panose="02040502050505030304" pitchFamily="18" charset="0"/>
              </a:rPr>
              <a:t>G</a:t>
            </a:r>
            <a:endParaRPr lang="en-US" sz="2800" b="1" dirty="0">
              <a:solidFill>
                <a:schemeClr val="bg1"/>
              </a:solidFill>
              <a:effectLst>
                <a:outerShdw blurRad="50800" dist="38100" dir="2700000" algn="tl" rotWithShape="0">
                  <a:prstClr val="black">
                    <a:alpha val="40000"/>
                  </a:prstClr>
                </a:outerShdw>
              </a:effectLst>
              <a:latin typeface="Palatino Linotype" panose="02040502050505030304" pitchFamily="18" charset="0"/>
            </a:endParaRPr>
          </a:p>
          <a:p>
            <a:pPr marL="91440">
              <a:lnSpc>
                <a:spcPct val="150000"/>
              </a:lnSpc>
            </a:pPr>
            <a:r>
              <a:rPr lang="en-US" sz="2800" b="1" dirty="0">
                <a:solidFill>
                  <a:schemeClr val="bg1"/>
                </a:solidFill>
                <a:effectLst>
                  <a:outerShdw blurRad="50800" dist="38100" dir="2700000" algn="tl" rotWithShape="0">
                    <a:prstClr val="black">
                      <a:alpha val="40000"/>
                    </a:prstClr>
                  </a:outerShdw>
                </a:effectLst>
                <a:latin typeface="Palatino Linotype" panose="02040502050505030304" pitchFamily="18" charset="0"/>
              </a:rPr>
              <a:t>Your rating </a:t>
            </a:r>
            <a:r>
              <a:rPr lang="en-US" sz="2800" b="1"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t>MUST</a:t>
            </a:r>
            <a:r>
              <a:rPr lang="en-US" sz="2800" b="1" dirty="0">
                <a:solidFill>
                  <a:schemeClr val="bg1"/>
                </a:solidFill>
                <a:effectLst>
                  <a:outerShdw blurRad="50800" dist="38100" dir="2700000" algn="tl" rotWithShape="0">
                    <a:prstClr val="black">
                      <a:alpha val="40000"/>
                    </a:prstClr>
                  </a:outerShdw>
                </a:effectLst>
                <a:latin typeface="Palatino Linotype" panose="02040502050505030304" pitchFamily="18" charset="0"/>
              </a:rPr>
              <a:t> be consistent with your </a:t>
            </a:r>
            <a:r>
              <a:rPr lang="en-US" sz="2800" b="1" dirty="0" smtClean="0">
                <a:solidFill>
                  <a:schemeClr val="bg1"/>
                </a:solidFill>
                <a:effectLst>
                  <a:outerShdw blurRad="50800" dist="38100" dir="2700000" algn="tl" rotWithShape="0">
                    <a:prstClr val="black">
                      <a:alpha val="40000"/>
                    </a:prstClr>
                  </a:outerShdw>
                </a:effectLst>
                <a:latin typeface="Palatino Linotype" panose="02040502050505030304" pitchFamily="18" charset="0"/>
              </a:rPr>
              <a:t>    </a:t>
            </a:r>
          </a:p>
          <a:p>
            <a:pPr marL="0" indent="0">
              <a:lnSpc>
                <a:spcPct val="150000"/>
              </a:lnSpc>
              <a:buNone/>
            </a:pPr>
            <a:r>
              <a:rPr lang="en-US" sz="2800" b="1" dirty="0">
                <a:solidFill>
                  <a:schemeClr val="bg1"/>
                </a:solidFill>
                <a:effectLst>
                  <a:outerShdw blurRad="50800" dist="38100" dir="2700000" algn="tl" rotWithShape="0">
                    <a:prstClr val="black">
                      <a:alpha val="40000"/>
                    </a:prstClr>
                  </a:outerShdw>
                </a:effectLst>
                <a:latin typeface="Palatino Linotype" panose="02040502050505030304" pitchFamily="18" charset="0"/>
              </a:rPr>
              <a:t> </a:t>
            </a:r>
            <a:r>
              <a:rPr lang="en-US" sz="2800" b="1" dirty="0" smtClean="0">
                <a:solidFill>
                  <a:schemeClr val="bg1"/>
                </a:solidFill>
                <a:effectLst>
                  <a:outerShdw blurRad="50800" dist="38100" dir="2700000" algn="tl" rotWithShape="0">
                    <a:prstClr val="black">
                      <a:alpha val="40000"/>
                    </a:prstClr>
                  </a:outerShdw>
                </a:effectLst>
                <a:latin typeface="Palatino Linotype" panose="02040502050505030304" pitchFamily="18" charset="0"/>
              </a:rPr>
              <a:t>   written </a:t>
            </a:r>
            <a:r>
              <a:rPr lang="en-US" sz="2800" b="1" dirty="0">
                <a:solidFill>
                  <a:schemeClr val="bg1"/>
                </a:solidFill>
                <a:effectLst>
                  <a:outerShdw blurRad="50800" dist="38100" dir="2700000" algn="tl" rotWithShape="0">
                    <a:prstClr val="black">
                      <a:alpha val="40000"/>
                    </a:prstClr>
                  </a:outerShdw>
                </a:effectLst>
                <a:latin typeface="Palatino Linotype" panose="02040502050505030304" pitchFamily="18" charset="0"/>
              </a:rPr>
              <a:t>review</a:t>
            </a:r>
          </a:p>
          <a:p>
            <a:endParaRPr lang="en-US" dirty="0"/>
          </a:p>
        </p:txBody>
      </p:sp>
    </p:spTree>
    <p:extLst>
      <p:ext uri="{BB962C8B-B14F-4D97-AF65-F5344CB8AC3E}">
        <p14:creationId xmlns:p14="http://schemas.microsoft.com/office/powerpoint/2010/main" val="2422045354"/>
      </p:ext>
    </p:extLst>
  </p:cSld>
  <p:clrMapOvr>
    <a:masterClrMapping/>
  </p:clrMapOvr>
  <p:transition advClick="0" advTm="0"/>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5092891"/>
          </a:xfrm>
        </p:spPr>
        <p:txBody>
          <a:bodyPr>
            <a:normAutofit fontScale="92500"/>
          </a:bodyPr>
          <a:lstStyle/>
          <a:p>
            <a:pPr marL="109728" indent="0">
              <a:lnSpc>
                <a:spcPct val="120000"/>
              </a:lnSpc>
              <a:buNone/>
            </a:pPr>
            <a:r>
              <a:rPr lang="en-US" sz="2400" b="1" dirty="0" smtClean="0">
                <a:solidFill>
                  <a:srgbClr val="FFFFFF"/>
                </a:solidFill>
                <a:effectLst>
                  <a:outerShdw blurRad="50800" dist="38100" dir="2700000" algn="tl" rotWithShape="0">
                    <a:prstClr val="black">
                      <a:alpha val="40000"/>
                    </a:prstClr>
                  </a:outerShdw>
                </a:effectLst>
                <a:latin typeface="Palatino Linotype"/>
                <a:cs typeface="Palatino Linotype"/>
              </a:rPr>
              <a:t>Within FastLane:</a:t>
            </a:r>
          </a:p>
          <a:p>
            <a:pPr>
              <a:lnSpc>
                <a:spcPct val="120000"/>
              </a:lnSpc>
            </a:pPr>
            <a:r>
              <a:rPr lang="en-US" sz="2400" b="1" dirty="0" smtClean="0">
                <a:solidFill>
                  <a:srgbClr val="FFFFFF"/>
                </a:solidFill>
                <a:effectLst>
                  <a:outerShdw blurRad="50800" dist="38100" dir="2700000" algn="tl" rotWithShape="0">
                    <a:prstClr val="black">
                      <a:alpha val="40000"/>
                    </a:prstClr>
                  </a:outerShdw>
                </a:effectLst>
                <a:latin typeface="Palatino Linotype"/>
                <a:cs typeface="Palatino Linotype"/>
              </a:rPr>
              <a:t>In </a:t>
            </a:r>
            <a:r>
              <a:rPr lang="en-US" sz="2400" b="1" dirty="0">
                <a:solidFill>
                  <a:srgbClr val="FFFFFF"/>
                </a:solidFill>
                <a:effectLst>
                  <a:outerShdw blurRad="50800" dist="38100" dir="2700000" algn="tl" rotWithShape="0">
                    <a:prstClr val="black">
                      <a:alpha val="40000"/>
                    </a:prstClr>
                  </a:outerShdw>
                </a:effectLst>
                <a:latin typeface="Palatino Linotype"/>
                <a:cs typeface="Palatino Linotype"/>
              </a:rPr>
              <a:t>your own words, write aspects you find to be compelling and those that you believe will benefit from improvement; </a:t>
            </a:r>
            <a:r>
              <a:rPr lang="en-US" sz="2000" b="1" i="1" dirty="0">
                <a:solidFill>
                  <a:srgbClr val="FFFFFF"/>
                </a:solidFill>
                <a:effectLst>
                  <a:outerShdw blurRad="50800" dist="38100" dir="2700000" algn="tl" rotWithShape="0">
                    <a:prstClr val="black">
                      <a:alpha val="40000"/>
                    </a:prstClr>
                  </a:outerShdw>
                </a:effectLst>
                <a:latin typeface="Palatino Linotype"/>
                <a:cs typeface="Palatino Linotype"/>
              </a:rPr>
              <a:t>Do NOT cut and paste text from the proposal into your </a:t>
            </a:r>
            <a:r>
              <a:rPr lang="en-US" sz="2000" b="1" i="1" dirty="0" smtClean="0">
                <a:solidFill>
                  <a:srgbClr val="FFFFFF"/>
                </a:solidFill>
                <a:effectLst>
                  <a:outerShdw blurRad="50800" dist="38100" dir="2700000" algn="tl" rotWithShape="0">
                    <a:prstClr val="black">
                      <a:alpha val="40000"/>
                    </a:prstClr>
                  </a:outerShdw>
                </a:effectLst>
                <a:latin typeface="Palatino Linotype"/>
                <a:cs typeface="Palatino Linotype"/>
              </a:rPr>
              <a:t>review</a:t>
            </a:r>
          </a:p>
          <a:p>
            <a:pPr>
              <a:lnSpc>
                <a:spcPct val="120000"/>
              </a:lnSpc>
            </a:pPr>
            <a:r>
              <a:rPr lang="en-US" sz="2400" b="1" dirty="0">
                <a:solidFill>
                  <a:schemeClr val="bg1"/>
                </a:solidFill>
                <a:effectLst>
                  <a:outerShdw blurRad="38100" dist="38100" dir="2700000" algn="tl">
                    <a:srgbClr val="000000">
                      <a:alpha val="43137"/>
                    </a:srgbClr>
                  </a:outerShdw>
                </a:effectLst>
                <a:latin typeface="Palatino Linotype" panose="02040502050505030304" pitchFamily="18" charset="0"/>
              </a:rPr>
              <a:t>Be sure that your written review is consistent with your </a:t>
            </a:r>
            <a:r>
              <a:rPr lang="en-US" sz="2400" b="1" dirty="0" smtClean="0">
                <a:solidFill>
                  <a:schemeClr val="bg1"/>
                </a:solidFill>
                <a:effectLst>
                  <a:outerShdw blurRad="38100" dist="38100" dir="2700000" algn="tl">
                    <a:srgbClr val="000000">
                      <a:alpha val="43137"/>
                    </a:srgbClr>
                  </a:outerShdw>
                </a:effectLst>
                <a:latin typeface="Palatino Linotype" panose="02040502050505030304" pitchFamily="18" charset="0"/>
              </a:rPr>
              <a:t>rating</a:t>
            </a:r>
            <a:endParaRPr lang="en-US" sz="2400" b="1" i="1" dirty="0" smtClean="0">
              <a:solidFill>
                <a:schemeClr val="bg1"/>
              </a:solidFill>
              <a:effectLst>
                <a:outerShdw blurRad="38100" dist="38100" dir="2700000" algn="tl">
                  <a:srgbClr val="000000">
                    <a:alpha val="43137"/>
                  </a:srgbClr>
                </a:outerShdw>
              </a:effectLst>
              <a:latin typeface="Palatino Linotype" panose="02040502050505030304" pitchFamily="18" charset="0"/>
              <a:cs typeface="Palatino Linotype"/>
            </a:endParaRPr>
          </a:p>
          <a:p>
            <a:pPr>
              <a:lnSpc>
                <a:spcPct val="120000"/>
              </a:lnSpc>
            </a:pPr>
            <a:r>
              <a:rPr lang="en-US" sz="2400" b="1" dirty="0" smtClean="0">
                <a:solidFill>
                  <a:srgbClr val="FFFFFF"/>
                </a:solidFill>
                <a:effectLst>
                  <a:outerShdw blurRad="50800" dist="38100" dir="2700000" algn="tl" rotWithShape="0">
                    <a:prstClr val="black">
                      <a:alpha val="40000"/>
                    </a:prstClr>
                  </a:outerShdw>
                </a:effectLst>
                <a:latin typeface="Palatino Linotype"/>
                <a:cs typeface="Palatino Linotype"/>
              </a:rPr>
              <a:t>It </a:t>
            </a:r>
            <a:r>
              <a:rPr lang="en-US" sz="2400" b="1" dirty="0">
                <a:solidFill>
                  <a:srgbClr val="FFFFFF"/>
                </a:solidFill>
                <a:effectLst>
                  <a:outerShdw blurRad="50800" dist="38100" dir="2700000" algn="tl" rotWithShape="0">
                    <a:prstClr val="black">
                      <a:alpha val="40000"/>
                    </a:prstClr>
                  </a:outerShdw>
                </a:effectLst>
                <a:latin typeface="Palatino Linotype"/>
                <a:cs typeface="Palatino Linotype"/>
              </a:rPr>
              <a:t>is OK to modify </a:t>
            </a:r>
            <a:r>
              <a:rPr lang="en-US" sz="2400" b="1" dirty="0" smtClean="0">
                <a:solidFill>
                  <a:srgbClr val="FFFFFF"/>
                </a:solidFill>
                <a:effectLst>
                  <a:outerShdw blurRad="50800" dist="38100" dir="2700000" algn="tl" rotWithShape="0">
                    <a:prstClr val="black">
                      <a:alpha val="40000"/>
                    </a:prstClr>
                  </a:outerShdw>
                </a:effectLst>
                <a:latin typeface="Palatino Linotype"/>
                <a:cs typeface="Palatino Linotype"/>
              </a:rPr>
              <a:t>reviews during the panel meetings, including a change of rating </a:t>
            </a:r>
          </a:p>
          <a:p>
            <a:pPr>
              <a:lnSpc>
                <a:spcPct val="120000"/>
              </a:lnSpc>
            </a:pPr>
            <a:r>
              <a:rPr lang="en-US" sz="2400" b="1" dirty="0" smtClean="0">
                <a:solidFill>
                  <a:srgbClr val="FFFFFF"/>
                </a:solidFill>
                <a:effectLst>
                  <a:outerShdw blurRad="50800" dist="38100" dir="2700000" algn="tl" rotWithShape="0">
                    <a:prstClr val="black">
                      <a:alpha val="40000"/>
                    </a:prstClr>
                  </a:outerShdw>
                </a:effectLst>
                <a:latin typeface="Palatino Linotype"/>
                <a:cs typeface="Palatino Linotype"/>
              </a:rPr>
              <a:t>Be </a:t>
            </a:r>
            <a:r>
              <a:rPr lang="en-US" sz="2400" b="1" dirty="0">
                <a:solidFill>
                  <a:srgbClr val="FFFFFF"/>
                </a:solidFill>
                <a:effectLst>
                  <a:outerShdw blurRad="50800" dist="38100" dir="2700000" algn="tl" rotWithShape="0">
                    <a:prstClr val="black">
                      <a:alpha val="40000"/>
                    </a:prstClr>
                  </a:outerShdw>
                </a:effectLst>
                <a:latin typeface="Palatino Linotype"/>
                <a:cs typeface="Palatino Linotype"/>
              </a:rPr>
              <a:t>sure any modifications to reviews are recorded in FastLane! - </a:t>
            </a:r>
            <a:r>
              <a:rPr lang="en-US" sz="2400" b="1" i="1" dirty="0">
                <a:solidFill>
                  <a:srgbClr val="FFFF00"/>
                </a:solidFill>
                <a:effectLst>
                  <a:outerShdw blurRad="50800" dist="38100" dir="2700000" algn="tl" rotWithShape="0">
                    <a:prstClr val="black">
                      <a:alpha val="40000"/>
                    </a:prstClr>
                  </a:outerShdw>
                </a:effectLst>
                <a:latin typeface="Palatino Linotype"/>
                <a:cs typeface="Palatino Linotype"/>
              </a:rPr>
              <a:t>MUST be done BEFORE </a:t>
            </a:r>
            <a:r>
              <a:rPr lang="en-US" sz="2400" b="1" i="1" dirty="0" smtClean="0">
                <a:solidFill>
                  <a:srgbClr val="FFFF00"/>
                </a:solidFill>
                <a:effectLst>
                  <a:outerShdw blurRad="50800" dist="38100" dir="2700000" algn="tl" rotWithShape="0">
                    <a:prstClr val="black">
                      <a:alpha val="40000"/>
                    </a:prstClr>
                  </a:outerShdw>
                </a:effectLst>
                <a:latin typeface="Palatino Linotype"/>
                <a:cs typeface="Palatino Linotype"/>
              </a:rPr>
              <a:t>the panel is closed</a:t>
            </a:r>
            <a:r>
              <a:rPr lang="en-US" sz="2000" b="1" i="1" dirty="0" smtClean="0">
                <a:solidFill>
                  <a:srgbClr val="FFFF00"/>
                </a:solidFill>
                <a:effectLst>
                  <a:outerShdw blurRad="50800" dist="38100" dir="2700000" algn="tl" rotWithShape="0">
                    <a:prstClr val="black">
                      <a:alpha val="40000"/>
                    </a:prstClr>
                  </a:outerShdw>
                </a:effectLst>
                <a:latin typeface="Palatino Linotype"/>
                <a:cs typeface="Palatino Linotype"/>
              </a:rPr>
              <a:t>.</a:t>
            </a:r>
          </a:p>
          <a:p>
            <a:r>
              <a:rPr lang="en-US" sz="2400" dirty="0" smtClean="0">
                <a:solidFill>
                  <a:srgbClr val="FFFFFF"/>
                </a:solidFill>
                <a:effectLst>
                  <a:outerShdw blurRad="50800" dist="38100" dir="2700000" algn="tl" rotWithShape="0">
                    <a:prstClr val="black">
                      <a:alpha val="40000"/>
                    </a:prstClr>
                  </a:outerShdw>
                </a:effectLst>
                <a:latin typeface="Palatino Linotype"/>
                <a:cs typeface="Palatino Linotype"/>
              </a:rPr>
              <a:t>Note that many MS Word symbols do not translate in </a:t>
            </a:r>
            <a:r>
              <a:rPr lang="en-US" sz="2400" dirty="0" err="1">
                <a:solidFill>
                  <a:srgbClr val="FFFFFF"/>
                </a:solidFill>
                <a:effectLst>
                  <a:outerShdw blurRad="50800" dist="38100" dir="2700000" algn="tl" rotWithShape="0">
                    <a:prstClr val="black">
                      <a:alpha val="40000"/>
                    </a:prstClr>
                  </a:outerShdw>
                </a:effectLst>
                <a:latin typeface="Palatino Linotype"/>
                <a:cs typeface="Palatino Linotype"/>
              </a:rPr>
              <a:t>F</a:t>
            </a:r>
            <a:r>
              <a:rPr lang="en-US" sz="2400" dirty="0" err="1" smtClean="0">
                <a:solidFill>
                  <a:srgbClr val="FFFFFF"/>
                </a:solidFill>
                <a:effectLst>
                  <a:outerShdw blurRad="50800" dist="38100" dir="2700000" algn="tl" rotWithShape="0">
                    <a:prstClr val="black">
                      <a:alpha val="40000"/>
                    </a:prstClr>
                  </a:outerShdw>
                </a:effectLst>
                <a:latin typeface="Palatino Linotype"/>
                <a:cs typeface="Palatino Linotype"/>
              </a:rPr>
              <a:t>astLane</a:t>
            </a:r>
            <a:r>
              <a:rPr lang="en-US" sz="2400" dirty="0" smtClean="0">
                <a:solidFill>
                  <a:srgbClr val="FFFFFF"/>
                </a:solidFill>
                <a:effectLst>
                  <a:outerShdw blurRad="50800" dist="38100" dir="2700000" algn="tl" rotWithShape="0">
                    <a:prstClr val="black">
                      <a:alpha val="40000"/>
                    </a:prstClr>
                  </a:outerShdw>
                </a:effectLst>
                <a:latin typeface="Palatino Linotype"/>
                <a:cs typeface="Palatino Linotype"/>
              </a:rPr>
              <a:t> - check your work after submitting</a:t>
            </a:r>
            <a:endParaRPr lang="en-US" sz="2400" dirty="0">
              <a:solidFill>
                <a:srgbClr val="FFFFFF"/>
              </a:solidFill>
              <a:effectLst>
                <a:outerShdw blurRad="50800" dist="38100" dir="2700000" algn="tl" rotWithShape="0">
                  <a:prstClr val="black">
                    <a:alpha val="40000"/>
                  </a:prstClr>
                </a:outerShdw>
              </a:effectLst>
              <a:latin typeface="Palatino Linotype"/>
              <a:cs typeface="Palatino Linotype"/>
            </a:endParaRPr>
          </a:p>
        </p:txBody>
      </p:sp>
      <p:sp>
        <p:nvSpPr>
          <p:cNvPr id="3" name="Title 2"/>
          <p:cNvSpPr>
            <a:spLocks noGrp="1"/>
          </p:cNvSpPr>
          <p:nvPr>
            <p:ph type="title"/>
          </p:nvPr>
        </p:nvSpPr>
        <p:spPr>
          <a:xfrm>
            <a:off x="304800" y="274638"/>
            <a:ext cx="8382000" cy="792162"/>
          </a:xfrm>
        </p:spPr>
        <p:txBody>
          <a:bodyPr>
            <a:normAutofit fontScale="90000"/>
          </a:bodyPr>
          <a:lstStyle/>
          <a:p>
            <a:r>
              <a:rPr lang="en-US" sz="2800" b="1" dirty="0">
                <a:solidFill>
                  <a:schemeClr val="bg1"/>
                </a:solidFill>
                <a:effectLst>
                  <a:outerShdw blurRad="50800" dist="38100" dir="2700000" algn="tl" rotWithShape="0">
                    <a:prstClr val="black">
                      <a:alpha val="40000"/>
                    </a:prstClr>
                  </a:outerShdw>
                </a:effectLst>
                <a:latin typeface="Palatino Linotype" panose="02040502050505030304" pitchFamily="18" charset="0"/>
              </a:rPr>
              <a:t>Individual Review </a:t>
            </a:r>
            <a:r>
              <a:rPr lang="en-US" sz="2800" b="1" dirty="0" smtClean="0">
                <a:solidFill>
                  <a:schemeClr val="bg1"/>
                </a:solidFill>
                <a:effectLst>
                  <a:outerShdw blurRad="50800" dist="38100" dir="2700000" algn="tl" rotWithShape="0">
                    <a:prstClr val="black">
                      <a:alpha val="40000"/>
                    </a:prstClr>
                  </a:outerShdw>
                </a:effectLst>
                <a:latin typeface="Palatino Linotype" panose="02040502050505030304" pitchFamily="18" charset="0"/>
              </a:rPr>
              <a:t>Process: </a:t>
            </a:r>
            <a:r>
              <a:rPr lang="en-US" sz="2800" b="1" dirty="0" smtClean="0">
                <a:solidFill>
                  <a:srgbClr val="FF0000"/>
                </a:solidFill>
                <a:effectLst>
                  <a:outerShdw blurRad="50800" dist="38100" dir="2700000" algn="tl" rotWithShape="0">
                    <a:prstClr val="black">
                      <a:alpha val="40000"/>
                    </a:prstClr>
                  </a:outerShdw>
                </a:effectLst>
                <a:latin typeface="Palatino Linotype" panose="02040502050505030304" pitchFamily="18" charset="0"/>
              </a:rPr>
              <a:t/>
            </a:r>
            <a:br>
              <a:rPr lang="en-US" sz="2800" b="1" dirty="0" smtClean="0">
                <a:solidFill>
                  <a:srgbClr val="FF0000"/>
                </a:solidFill>
                <a:effectLst>
                  <a:outerShdw blurRad="50800" dist="38100" dir="2700000" algn="tl" rotWithShape="0">
                    <a:prstClr val="black">
                      <a:alpha val="40000"/>
                    </a:prstClr>
                  </a:outerShdw>
                </a:effectLst>
                <a:latin typeface="Palatino Linotype" panose="02040502050505030304" pitchFamily="18" charset="0"/>
              </a:rPr>
            </a:br>
            <a:r>
              <a:rPr lang="en-US" sz="2800" b="1" i="1" dirty="0" smtClean="0">
                <a:solidFill>
                  <a:srgbClr val="FFFF00"/>
                </a:solidFill>
                <a:effectLst>
                  <a:outerShdw blurRad="50800" dist="38100" dir="2700000" algn="tl" rotWithShape="0">
                    <a:prstClr val="black">
                      <a:alpha val="40000"/>
                    </a:prstClr>
                  </a:outerShdw>
                </a:effectLst>
                <a:latin typeface="Palatino Linotype" panose="02040502050505030304" pitchFamily="18" charset="0"/>
              </a:rPr>
              <a:t>Writing </a:t>
            </a:r>
            <a:r>
              <a:rPr lang="en-US" sz="2800" b="1" i="1"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t>Your Review</a:t>
            </a:r>
            <a:endParaRPr lang="en-US" sz="2800" b="1" i="1" dirty="0">
              <a:solidFill>
                <a:srgbClr val="FFFF00"/>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3406582268"/>
      </p:ext>
    </p:extLst>
  </p:cSld>
  <p:clrMapOvr>
    <a:masterClrMapping/>
  </p:clrMapOvr>
  <p:transition advClick="0" advTm="0"/>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74638"/>
            <a:ext cx="9144000" cy="1143000"/>
          </a:xfrm>
        </p:spPr>
        <p:txBody>
          <a:bodyPr>
            <a:normAutofit fontScale="90000"/>
          </a:bodyPr>
          <a:lstStyle/>
          <a:p>
            <a:r>
              <a:rPr lang="en-US" dirty="0">
                <a:solidFill>
                  <a:srgbClr val="FFFF00"/>
                </a:solidFill>
                <a:latin typeface="Palatino Linotype" panose="02040502050505030304" pitchFamily="18" charset="0"/>
                <a:cs typeface="Arial" pitchFamily="34" charset="0"/>
              </a:rPr>
              <a:t>Characteristics of Informative Reviews</a:t>
            </a:r>
            <a:br>
              <a:rPr lang="en-US" dirty="0">
                <a:solidFill>
                  <a:srgbClr val="FFFF00"/>
                </a:solidFill>
                <a:latin typeface="Palatino Linotype" panose="02040502050505030304" pitchFamily="18" charset="0"/>
                <a:cs typeface="Arial" pitchFamily="34" charset="0"/>
              </a:rPr>
            </a:br>
            <a:endParaRPr lang="en-US" dirty="0"/>
          </a:p>
        </p:txBody>
      </p:sp>
      <p:sp>
        <p:nvSpPr>
          <p:cNvPr id="4" name="Content Placeholder 3"/>
          <p:cNvSpPr>
            <a:spLocks noGrp="1"/>
          </p:cNvSpPr>
          <p:nvPr>
            <p:ph idx="1"/>
          </p:nvPr>
        </p:nvSpPr>
        <p:spPr>
          <a:xfrm>
            <a:off x="457200" y="1165700"/>
            <a:ext cx="8229600" cy="4525963"/>
          </a:xfrm>
        </p:spPr>
        <p:txBody>
          <a:bodyPr>
            <a:normAutofit fontScale="77500" lnSpcReduction="20000"/>
          </a:bodyPr>
          <a:lstStyle/>
          <a:p>
            <a:pPr marL="457200" indent="-457200">
              <a:lnSpc>
                <a:spcPct val="120000"/>
              </a:lnSpc>
              <a:buFont typeface="Arial" panose="020B0604020202020204" pitchFamily="34" charset="0"/>
              <a:buChar char="•"/>
            </a:pPr>
            <a:r>
              <a:rPr lang="en-US" b="1" dirty="0">
                <a:solidFill>
                  <a:schemeClr val="bg1"/>
                </a:solidFill>
                <a:effectLst>
                  <a:outerShdw blurRad="50800" dist="38100" dir="2700000" algn="tl" rotWithShape="0">
                    <a:prstClr val="black">
                      <a:alpha val="40000"/>
                    </a:prstClr>
                  </a:outerShdw>
                </a:effectLst>
                <a:latin typeface="Palatino Linotype" panose="02040502050505030304" pitchFamily="18" charset="0"/>
                <a:cs typeface="Arial" pitchFamily="34" charset="0"/>
              </a:rPr>
              <a:t>Include a section for IM, BI and summary</a:t>
            </a:r>
          </a:p>
          <a:p>
            <a:pPr marL="457200" indent="-457200">
              <a:lnSpc>
                <a:spcPct val="120000"/>
              </a:lnSpc>
              <a:buFont typeface="Arial" panose="020B0604020202020204" pitchFamily="34" charset="0"/>
              <a:buChar char="•"/>
            </a:pPr>
            <a:r>
              <a:rPr lang="en-US" b="1" dirty="0" smtClean="0">
                <a:solidFill>
                  <a:schemeClr val="bg1"/>
                </a:solidFill>
                <a:effectLst>
                  <a:outerShdw blurRad="50800" dist="38100" dir="2700000" algn="tl" rotWithShape="0">
                    <a:prstClr val="black">
                      <a:alpha val="40000"/>
                    </a:prstClr>
                  </a:outerShdw>
                </a:effectLst>
                <a:latin typeface="Palatino Linotype" panose="02040502050505030304" pitchFamily="18" charset="0"/>
                <a:cs typeface="Arial" pitchFamily="34" charset="0"/>
              </a:rPr>
              <a:t>Use </a:t>
            </a:r>
            <a:r>
              <a:rPr lang="en-US" b="1" dirty="0">
                <a:solidFill>
                  <a:schemeClr val="bg1"/>
                </a:solidFill>
                <a:effectLst>
                  <a:outerShdw blurRad="50800" dist="38100" dir="2700000" algn="tl" rotWithShape="0">
                    <a:prstClr val="black">
                      <a:alpha val="40000"/>
                    </a:prstClr>
                  </a:outerShdw>
                </a:effectLst>
                <a:latin typeface="Palatino Linotype" panose="02040502050505030304" pitchFamily="18" charset="0"/>
                <a:cs typeface="Arial" pitchFamily="34" charset="0"/>
              </a:rPr>
              <a:t>appropriate style (</a:t>
            </a:r>
            <a:r>
              <a:rPr lang="en-US" b="1" i="1" dirty="0">
                <a:solidFill>
                  <a:schemeClr val="bg1"/>
                </a:solidFill>
                <a:effectLst>
                  <a:outerShdw blurRad="50800" dist="38100" dir="2700000" algn="tl" rotWithShape="0">
                    <a:prstClr val="black">
                      <a:alpha val="40000"/>
                    </a:prstClr>
                  </a:outerShdw>
                </a:effectLst>
                <a:latin typeface="Palatino Linotype" panose="02040502050505030304" pitchFamily="18" charset="0"/>
                <a:cs typeface="Arial" pitchFamily="34" charset="0"/>
              </a:rPr>
              <a:t>positive tone</a:t>
            </a:r>
            <a:r>
              <a:rPr lang="en-US" b="1" dirty="0">
                <a:solidFill>
                  <a:schemeClr val="bg1"/>
                </a:solidFill>
                <a:effectLst>
                  <a:outerShdw blurRad="50800" dist="38100" dir="2700000" algn="tl" rotWithShape="0">
                    <a:prstClr val="black">
                      <a:alpha val="40000"/>
                    </a:prstClr>
                  </a:outerShdw>
                </a:effectLst>
                <a:latin typeface="Palatino Linotype" panose="02040502050505030304" pitchFamily="18" charset="0"/>
                <a:cs typeface="Arial" pitchFamily="34" charset="0"/>
              </a:rPr>
              <a:t>)</a:t>
            </a:r>
          </a:p>
          <a:p>
            <a:pPr marL="457200" indent="-457200">
              <a:lnSpc>
                <a:spcPct val="120000"/>
              </a:lnSpc>
              <a:buFont typeface="Arial" panose="020B0604020202020204" pitchFamily="34" charset="0"/>
              <a:buChar char="•"/>
            </a:pPr>
            <a:r>
              <a:rPr lang="en-US" b="1" dirty="0">
                <a:solidFill>
                  <a:schemeClr val="bg1"/>
                </a:solidFill>
                <a:effectLst>
                  <a:outerShdw blurRad="50800" dist="38100" dir="2700000" algn="tl" rotWithShape="0">
                    <a:prstClr val="black">
                      <a:alpha val="40000"/>
                    </a:prstClr>
                  </a:outerShdw>
                </a:effectLst>
                <a:latin typeface="Palatino Linotype" panose="02040502050505030304" pitchFamily="18" charset="0"/>
                <a:cs typeface="Arial" pitchFamily="34" charset="0"/>
              </a:rPr>
              <a:t>Contain adequate details</a:t>
            </a:r>
          </a:p>
          <a:p>
            <a:pPr marL="457200" indent="-457200">
              <a:lnSpc>
                <a:spcPct val="120000"/>
              </a:lnSpc>
              <a:buFont typeface="Arial" panose="020B0604020202020204" pitchFamily="34" charset="0"/>
              <a:buChar char="•"/>
            </a:pPr>
            <a:r>
              <a:rPr lang="en-US" b="1" dirty="0">
                <a:solidFill>
                  <a:schemeClr val="bg1"/>
                </a:solidFill>
                <a:effectLst>
                  <a:outerShdw blurRad="50800" dist="38100" dir="2700000" algn="tl" rotWithShape="0">
                    <a:prstClr val="black">
                      <a:alpha val="40000"/>
                    </a:prstClr>
                  </a:outerShdw>
                </a:effectLst>
                <a:latin typeface="Palatino Linotype" panose="02040502050505030304" pitchFamily="18" charset="0"/>
                <a:cs typeface="Arial" pitchFamily="34" charset="0"/>
              </a:rPr>
              <a:t>Write understandable, specific, and complete statements</a:t>
            </a:r>
          </a:p>
          <a:p>
            <a:pPr marL="457200" indent="-457200">
              <a:lnSpc>
                <a:spcPct val="120000"/>
              </a:lnSpc>
              <a:buFont typeface="Arial" panose="020B0604020202020204" pitchFamily="34" charset="0"/>
              <a:buChar char="•"/>
            </a:pPr>
            <a:r>
              <a:rPr lang="en-US" b="1" dirty="0">
                <a:solidFill>
                  <a:schemeClr val="bg1"/>
                </a:solidFill>
                <a:effectLst>
                  <a:outerShdw blurRad="50800" dist="38100" dir="2700000" algn="tl" rotWithShape="0">
                    <a:prstClr val="black">
                      <a:alpha val="40000"/>
                    </a:prstClr>
                  </a:outerShdw>
                </a:effectLst>
                <a:latin typeface="Palatino Linotype" panose="02040502050505030304" pitchFamily="18" charset="0"/>
                <a:cs typeface="Arial" pitchFamily="34" charset="0"/>
              </a:rPr>
              <a:t>Relate strengths and weaknesses, supported by detailed explanation, associated with review criteria</a:t>
            </a:r>
          </a:p>
          <a:p>
            <a:pPr marL="457200" indent="-457200">
              <a:lnSpc>
                <a:spcPct val="120000"/>
              </a:lnSpc>
              <a:buFont typeface="Arial" panose="020B0604020202020204" pitchFamily="34" charset="0"/>
              <a:buChar char="•"/>
            </a:pPr>
            <a:r>
              <a:rPr lang="en-US" b="1" dirty="0">
                <a:solidFill>
                  <a:schemeClr val="bg1"/>
                </a:solidFill>
                <a:effectLst>
                  <a:outerShdw blurRad="50800" dist="38100" dir="2700000" algn="tl" rotWithShape="0">
                    <a:prstClr val="black">
                      <a:alpha val="40000"/>
                    </a:prstClr>
                  </a:outerShdw>
                </a:effectLst>
                <a:latin typeface="Palatino Linotype" panose="02040502050505030304" pitchFamily="18" charset="0"/>
                <a:cs typeface="Arial" pitchFamily="34" charset="0"/>
              </a:rPr>
              <a:t>If an item would have helped to strengthen the proposal, a clear statement should be included as to why that would be the case</a:t>
            </a:r>
            <a:r>
              <a:rPr lang="en-US" dirty="0" smtClean="0">
                <a:solidFill>
                  <a:schemeClr val="bg1"/>
                </a:solidFill>
                <a:effectLst>
                  <a:outerShdw blurRad="50800" dist="38100" dir="2700000" algn="tl" rotWithShape="0">
                    <a:prstClr val="black">
                      <a:alpha val="40000"/>
                    </a:prstClr>
                  </a:outerShdw>
                </a:effectLst>
                <a:latin typeface="Palatino Linotype" panose="02040502050505030304" pitchFamily="18" charset="0"/>
                <a:cs typeface="Arial" pitchFamily="34" charset="0"/>
              </a:rPr>
              <a:t>.</a:t>
            </a:r>
            <a:endParaRPr lang="en-US" dirty="0">
              <a:solidFill>
                <a:schemeClr val="bg1"/>
              </a:solidFill>
              <a:effectLst>
                <a:outerShdw blurRad="50800" dist="38100" dir="2700000" algn="tl" rotWithShape="0">
                  <a:prstClr val="black">
                    <a:alpha val="40000"/>
                  </a:prstClr>
                </a:outerShdw>
              </a:effectLst>
              <a:latin typeface="Palatino Linotype" panose="02040502050505030304" pitchFamily="18" charset="0"/>
              <a:cs typeface="Arial" pitchFamily="34" charset="0"/>
            </a:endParaRPr>
          </a:p>
        </p:txBody>
      </p:sp>
    </p:spTree>
    <p:extLst>
      <p:ext uri="{BB962C8B-B14F-4D97-AF65-F5344CB8AC3E}">
        <p14:creationId xmlns:p14="http://schemas.microsoft.com/office/powerpoint/2010/main" val="843901519"/>
      </p:ext>
    </p:extLst>
  </p:cSld>
  <p:clrMapOvr>
    <a:masterClrMapping/>
  </p:clrMapOvr>
  <p:transition advClick="0" advTm="0"/>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0" y="529137"/>
            <a:ext cx="9144000" cy="4439086"/>
          </a:xfrm>
        </p:spPr>
        <p:txBody>
          <a:bodyPr>
            <a:normAutofit/>
          </a:bodyPr>
          <a:lstStyle/>
          <a:p>
            <a:pPr algn="ctr"/>
            <a:r>
              <a:rPr lang="en-US" sz="4800" dirty="0" smtClean="0">
                <a:solidFill>
                  <a:srgbClr val="FFFF00"/>
                </a:solidFill>
                <a:effectLst>
                  <a:outerShdw blurRad="50800" dist="38100" dir="2700000" algn="tl" rotWithShape="0">
                    <a:prstClr val="black">
                      <a:alpha val="40000"/>
                    </a:prstClr>
                  </a:outerShdw>
                </a:effectLst>
                <a:latin typeface="Palatino Linotype" panose="02040502050505030304" pitchFamily="18" charset="0"/>
              </a:rPr>
              <a:t>Panel Review Process</a:t>
            </a:r>
          </a:p>
        </p:txBody>
      </p:sp>
    </p:spTree>
    <p:extLst>
      <p:ext uri="{BB962C8B-B14F-4D97-AF65-F5344CB8AC3E}">
        <p14:creationId xmlns:p14="http://schemas.microsoft.com/office/powerpoint/2010/main" val="744091093"/>
      </p:ext>
    </p:extLst>
  </p:cSld>
  <p:clrMapOvr>
    <a:masterClrMapping/>
  </p:clrMapOvr>
  <p:transition advClick="0" advTm="0"/>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388"/>
            <a:ext cx="8229600" cy="1143000"/>
          </a:xfrm>
        </p:spPr>
        <p:txBody>
          <a:bodyPr/>
          <a:lstStyle/>
          <a:p>
            <a:r>
              <a:rPr lang="en-US" b="1" dirty="0">
                <a:solidFill>
                  <a:srgbClr val="FFFF00"/>
                </a:solidFill>
                <a:effectLst>
                  <a:outerShdw blurRad="38100" dist="38100" dir="2700000" algn="tl">
                    <a:srgbClr val="000000">
                      <a:alpha val="43137"/>
                    </a:srgbClr>
                  </a:outerShdw>
                </a:effectLst>
                <a:latin typeface="Palatino Linotype" panose="02040502050505030304" pitchFamily="18" charset="0"/>
              </a:rPr>
              <a:t>During the panel:</a:t>
            </a:r>
            <a:endParaRPr lang="en-US" dirty="0">
              <a:solidFill>
                <a:srgbClr val="FFFF00"/>
              </a:solidFill>
            </a:endParaRPr>
          </a:p>
        </p:txBody>
      </p:sp>
      <p:sp>
        <p:nvSpPr>
          <p:cNvPr id="3" name="Content Placeholder 2"/>
          <p:cNvSpPr>
            <a:spLocks noGrp="1"/>
          </p:cNvSpPr>
          <p:nvPr>
            <p:ph idx="1"/>
          </p:nvPr>
        </p:nvSpPr>
        <p:spPr>
          <a:xfrm>
            <a:off x="457200" y="1019404"/>
            <a:ext cx="8229600" cy="5106759"/>
          </a:xfrm>
        </p:spPr>
        <p:txBody>
          <a:bodyPr>
            <a:normAutofit fontScale="77500" lnSpcReduction="20000"/>
          </a:bodyPr>
          <a:lstStyle/>
          <a:p>
            <a:pPr marL="457200" indent="-457200">
              <a:lnSpc>
                <a:spcPct val="150000"/>
              </a:lnSpc>
              <a:buFont typeface="Arial" panose="020B0604020202020204" pitchFamily="34" charset="0"/>
              <a:buChar char="•"/>
            </a:pPr>
            <a:r>
              <a:rPr lang="en-US" b="1" dirty="0">
                <a:solidFill>
                  <a:schemeClr val="bg1"/>
                </a:solidFill>
                <a:effectLst>
                  <a:outerShdw blurRad="50800" dist="38100" dir="2700000" algn="tl" rotWithShape="0">
                    <a:prstClr val="black">
                      <a:alpha val="40000"/>
                    </a:prstClr>
                  </a:outerShdw>
                </a:effectLst>
                <a:latin typeface="Palatino Linotype" panose="02040502050505030304" pitchFamily="18" charset="0"/>
              </a:rPr>
              <a:t>Each proposal will typically have four reviews</a:t>
            </a:r>
          </a:p>
          <a:p>
            <a:pPr marL="457200" indent="-457200">
              <a:lnSpc>
                <a:spcPct val="150000"/>
              </a:lnSpc>
              <a:buFont typeface="Arial" panose="020B0604020202020204" pitchFamily="34" charset="0"/>
              <a:buChar char="•"/>
            </a:pPr>
            <a:r>
              <a:rPr lang="en-US" b="1" dirty="0">
                <a:solidFill>
                  <a:schemeClr val="bg1"/>
                </a:solidFill>
                <a:effectLst>
                  <a:outerShdw blurRad="50800" dist="38100" dir="2700000" algn="tl" rotWithShape="0">
                    <a:prstClr val="black">
                      <a:alpha val="40000"/>
                    </a:prstClr>
                  </a:outerShdw>
                </a:effectLst>
                <a:latin typeface="Palatino Linotype" panose="02040502050505030304" pitchFamily="18" charset="0"/>
              </a:rPr>
              <a:t>Each proposal will have a reviewer assigned as the Scribe/Lead Discussant (called the primary panelist)</a:t>
            </a:r>
          </a:p>
          <a:p>
            <a:pPr marL="457200" indent="-457200">
              <a:lnSpc>
                <a:spcPct val="150000"/>
              </a:lnSpc>
              <a:buFont typeface="Arial" panose="020B0604020202020204" pitchFamily="34" charset="0"/>
              <a:buChar char="•"/>
            </a:pPr>
            <a:r>
              <a:rPr lang="en-US" b="1" dirty="0">
                <a:solidFill>
                  <a:schemeClr val="bg1"/>
                </a:solidFill>
                <a:effectLst>
                  <a:outerShdw blurRad="50800" dist="38100" dir="2700000" algn="tl" rotWithShape="0">
                    <a:prstClr val="black">
                      <a:alpha val="40000"/>
                    </a:prstClr>
                  </a:outerShdw>
                </a:effectLst>
                <a:latin typeface="Palatino Linotype" panose="02040502050505030304" pitchFamily="18" charset="0"/>
              </a:rPr>
              <a:t>The Scribe/Lead Discussant will write the panel summary as well as write an individual review</a:t>
            </a:r>
          </a:p>
          <a:p>
            <a:pPr marL="457200" indent="-457200">
              <a:lnSpc>
                <a:spcPct val="150000"/>
              </a:lnSpc>
              <a:buFont typeface="Arial" panose="020B0604020202020204" pitchFamily="34" charset="0"/>
              <a:buChar char="•"/>
            </a:pPr>
            <a:r>
              <a:rPr lang="en-US" b="1" dirty="0">
                <a:solidFill>
                  <a:schemeClr val="bg1"/>
                </a:solidFill>
                <a:effectLst>
                  <a:outerShdw blurRad="50800" dist="38100" dir="2700000" algn="tl" rotWithShape="0">
                    <a:prstClr val="black">
                      <a:alpha val="40000"/>
                    </a:prstClr>
                  </a:outerShdw>
                </a:effectLst>
                <a:latin typeface="Palatino Linotype" panose="02040502050505030304" pitchFamily="18" charset="0"/>
              </a:rPr>
              <a:t>Panel members assigned to review the proposal are called secondary panelists.  </a:t>
            </a:r>
          </a:p>
          <a:p>
            <a:pPr marL="457200" indent="-457200">
              <a:lnSpc>
                <a:spcPct val="150000"/>
              </a:lnSpc>
              <a:buFont typeface="Arial" panose="020B0604020202020204" pitchFamily="34" charset="0"/>
              <a:buChar char="•"/>
            </a:pPr>
            <a:r>
              <a:rPr lang="en-US" b="1" dirty="0">
                <a:solidFill>
                  <a:schemeClr val="bg1"/>
                </a:solidFill>
                <a:effectLst>
                  <a:outerShdw blurRad="50800" dist="38100" dir="2700000" algn="tl" rotWithShape="0">
                    <a:prstClr val="black">
                      <a:alpha val="40000"/>
                    </a:prstClr>
                  </a:outerShdw>
                </a:effectLst>
                <a:latin typeface="Palatino Linotype" panose="02040502050505030304" pitchFamily="18" charset="0"/>
              </a:rPr>
              <a:t>Panel members not assigned to review the proposal are simply identified as “panelists.” </a:t>
            </a:r>
          </a:p>
          <a:p>
            <a:endParaRPr lang="en-US" dirty="0"/>
          </a:p>
        </p:txBody>
      </p:sp>
    </p:spTree>
    <p:extLst>
      <p:ext uri="{BB962C8B-B14F-4D97-AF65-F5344CB8AC3E}">
        <p14:creationId xmlns:p14="http://schemas.microsoft.com/office/powerpoint/2010/main" val="1791604147"/>
      </p:ext>
    </p:extLst>
  </p:cSld>
  <p:clrMapOvr>
    <a:masterClrMapping/>
  </p:clrMapOvr>
  <p:transition advClick="0" advTm="0"/>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253"/>
            <a:ext cx="8229600" cy="1143000"/>
          </a:xfrm>
        </p:spPr>
        <p:txBody>
          <a:bodyPr/>
          <a:lstStyle/>
          <a:p>
            <a:r>
              <a:rPr lang="en-US" b="1" dirty="0">
                <a:solidFill>
                  <a:srgbClr val="FFFF00"/>
                </a:solidFill>
                <a:effectLst>
                  <a:outerShdw blurRad="38100" dist="38100" dir="2700000" algn="tl">
                    <a:srgbClr val="000000">
                      <a:alpha val="43137"/>
                    </a:srgbClr>
                  </a:outerShdw>
                </a:effectLst>
                <a:latin typeface="Palatino Linotype" panose="02040502050505030304" pitchFamily="18" charset="0"/>
              </a:rPr>
              <a:t>Proposal Discussion</a:t>
            </a:r>
            <a:endParaRPr lang="en-US" dirty="0">
              <a:solidFill>
                <a:srgbClr val="FFFF00"/>
              </a:solidFill>
            </a:endParaRPr>
          </a:p>
        </p:txBody>
      </p:sp>
      <p:sp>
        <p:nvSpPr>
          <p:cNvPr id="3" name="Content Placeholder 2"/>
          <p:cNvSpPr>
            <a:spLocks noGrp="1"/>
          </p:cNvSpPr>
          <p:nvPr>
            <p:ph idx="1"/>
          </p:nvPr>
        </p:nvSpPr>
        <p:spPr>
          <a:xfrm>
            <a:off x="457200" y="935846"/>
            <a:ext cx="8229600" cy="5190317"/>
          </a:xfrm>
        </p:spPr>
        <p:txBody>
          <a:bodyPr>
            <a:noAutofit/>
          </a:bodyPr>
          <a:lstStyle/>
          <a:p>
            <a:pPr marL="457200" indent="-457200">
              <a:lnSpc>
                <a:spcPct val="150000"/>
              </a:lnSpc>
            </a:pPr>
            <a:r>
              <a:rPr lang="en-US" sz="2300" b="1" dirty="0">
                <a:solidFill>
                  <a:schemeClr val="bg1"/>
                </a:solidFill>
                <a:effectLst>
                  <a:outerShdw blurRad="50800" dist="38100" dir="2700000" algn="tl" rotWithShape="0">
                    <a:prstClr val="black">
                      <a:alpha val="40000"/>
                    </a:prstClr>
                  </a:outerShdw>
                </a:effectLst>
                <a:latin typeface="Palatino Linotype" panose="02040502050505030304" pitchFamily="18" charset="0"/>
              </a:rPr>
              <a:t>The Scribe/ primary panelist is the lead </a:t>
            </a:r>
            <a:r>
              <a:rPr lang="en-US" sz="2300" dirty="0">
                <a:solidFill>
                  <a:schemeClr val="bg1"/>
                </a:solidFill>
                <a:effectLst>
                  <a:outerShdw blurRad="50800" dist="38100" dir="2700000" algn="tl" rotWithShape="0">
                    <a:prstClr val="black">
                      <a:alpha val="40000"/>
                    </a:prstClr>
                  </a:outerShdw>
                </a:effectLst>
                <a:latin typeface="Palatino Linotype" panose="02040502050505030304" pitchFamily="18" charset="0"/>
              </a:rPr>
              <a:t>d</a:t>
            </a:r>
            <a:r>
              <a:rPr lang="en-US" sz="2300" b="1" dirty="0">
                <a:solidFill>
                  <a:schemeClr val="bg1"/>
                </a:solidFill>
                <a:effectLst>
                  <a:outerShdw blurRad="50800" dist="38100" dir="2700000" algn="tl" rotWithShape="0">
                    <a:prstClr val="black">
                      <a:alpha val="40000"/>
                    </a:prstClr>
                  </a:outerShdw>
                </a:effectLst>
                <a:latin typeface="Palatino Linotype" panose="02040502050505030304" pitchFamily="18" charset="0"/>
              </a:rPr>
              <a:t>iscussant who presents an overview of the project being proposed.</a:t>
            </a:r>
          </a:p>
          <a:p>
            <a:pPr marL="457200" indent="-457200">
              <a:lnSpc>
                <a:spcPct val="150000"/>
              </a:lnSpc>
              <a:buFont typeface="Arial" panose="020B0604020202020204" pitchFamily="34" charset="0"/>
              <a:buChar char="•"/>
            </a:pPr>
            <a:r>
              <a:rPr lang="en-US" sz="2300" b="1" dirty="0">
                <a:solidFill>
                  <a:schemeClr val="bg1"/>
                </a:solidFill>
                <a:effectLst>
                  <a:outerShdw blurRad="50800" dist="38100" dir="2700000" algn="tl" rotWithShape="0">
                    <a:prstClr val="black">
                      <a:alpha val="40000"/>
                    </a:prstClr>
                  </a:outerShdw>
                </a:effectLst>
                <a:latin typeface="Palatino Linotype" panose="02040502050505030304" pitchFamily="18" charset="0"/>
              </a:rPr>
              <a:t>The Scribe then provides the “highlights” of </a:t>
            </a:r>
            <a:r>
              <a:rPr lang="en-US" sz="2300" dirty="0">
                <a:solidFill>
                  <a:schemeClr val="bg1"/>
                </a:solidFill>
                <a:effectLst>
                  <a:outerShdw blurRad="50800" dist="38100" dir="2700000" algn="tl" rotWithShape="0">
                    <a:prstClr val="black">
                      <a:alpha val="40000"/>
                    </a:prstClr>
                  </a:outerShdw>
                </a:effectLst>
                <a:latin typeface="Palatino Linotype" panose="02040502050505030304" pitchFamily="18" charset="0"/>
              </a:rPr>
              <a:t>her/his</a:t>
            </a:r>
            <a:r>
              <a:rPr lang="en-US" sz="2300" b="1" dirty="0">
                <a:solidFill>
                  <a:schemeClr val="bg1"/>
                </a:solidFill>
                <a:effectLst>
                  <a:outerShdw blurRad="50800" dist="38100" dir="2700000" algn="tl" rotWithShape="0">
                    <a:prstClr val="black">
                      <a:alpha val="40000"/>
                    </a:prstClr>
                  </a:outerShdw>
                </a:effectLst>
                <a:latin typeface="Palatino Linotype" panose="02040502050505030304" pitchFamily="18" charset="0"/>
              </a:rPr>
              <a:t> own review</a:t>
            </a:r>
          </a:p>
          <a:p>
            <a:pPr marL="457200" indent="-457200">
              <a:lnSpc>
                <a:spcPct val="150000"/>
              </a:lnSpc>
              <a:buFont typeface="Arial" panose="020B0604020202020204" pitchFamily="34" charset="0"/>
              <a:buChar char="•"/>
            </a:pPr>
            <a:r>
              <a:rPr lang="en-US" sz="2300" b="1" dirty="0">
                <a:solidFill>
                  <a:schemeClr val="bg1"/>
                </a:solidFill>
                <a:effectLst>
                  <a:outerShdw blurRad="50800" dist="38100" dir="2700000" algn="tl" rotWithShape="0">
                    <a:prstClr val="black">
                      <a:alpha val="40000"/>
                    </a:prstClr>
                  </a:outerShdw>
                </a:effectLst>
                <a:latin typeface="Palatino Linotype" panose="02040502050505030304" pitchFamily="18" charset="0"/>
              </a:rPr>
              <a:t>Each assigned “secondary” panelist will provide his/her individual “highlights” while the scribe takes notes</a:t>
            </a:r>
          </a:p>
          <a:p>
            <a:pPr marL="457200" indent="-457200">
              <a:lnSpc>
                <a:spcPct val="150000"/>
              </a:lnSpc>
              <a:buFont typeface="Arial" panose="020B0604020202020204" pitchFamily="34" charset="0"/>
              <a:buChar char="•"/>
            </a:pPr>
            <a:r>
              <a:rPr lang="en-US" sz="2300" b="1" dirty="0">
                <a:solidFill>
                  <a:schemeClr val="bg1"/>
                </a:solidFill>
                <a:effectLst>
                  <a:outerShdw blurRad="50800" dist="38100" dir="2700000" algn="tl" rotWithShape="0">
                    <a:prstClr val="black">
                      <a:alpha val="40000"/>
                    </a:prstClr>
                  </a:outerShdw>
                </a:effectLst>
                <a:latin typeface="Palatino Linotype" panose="02040502050505030304" pitchFamily="18" charset="0"/>
              </a:rPr>
              <a:t>Additional discussion will include all panelists providing the scribe with sufficient information to be able to compose the Panel Summary</a:t>
            </a:r>
            <a:endParaRPr lang="en-US" sz="2300" dirty="0">
              <a:solidFill>
                <a:schemeClr val="bg1"/>
              </a:solidFill>
              <a:effectLst>
                <a:outerShdw blurRad="50800" dist="38100" dir="2700000" algn="tl" rotWithShape="0">
                  <a:prstClr val="black">
                    <a:alpha val="40000"/>
                  </a:prstClr>
                </a:outerShdw>
              </a:effectLst>
              <a:latin typeface="Palatino Linotype" panose="02040502050505030304" pitchFamily="18" charset="0"/>
            </a:endParaRPr>
          </a:p>
          <a:p>
            <a:endParaRPr lang="en-US" sz="2300" dirty="0"/>
          </a:p>
        </p:txBody>
      </p:sp>
    </p:spTree>
    <p:extLst>
      <p:ext uri="{BB962C8B-B14F-4D97-AF65-F5344CB8AC3E}">
        <p14:creationId xmlns:p14="http://schemas.microsoft.com/office/powerpoint/2010/main" val="233016243"/>
      </p:ext>
    </p:extLst>
  </p:cSld>
  <p:clrMapOvr>
    <a:masterClrMapping/>
  </p:clrMapOvr>
  <p:transition advClick="0" advTm="0"/>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000"/>
            <a:ext cx="8229600" cy="1143000"/>
          </a:xfrm>
        </p:spPr>
        <p:txBody>
          <a:bodyPr/>
          <a:lstStyle/>
          <a:p>
            <a:r>
              <a:rPr lang="en-US" b="1" dirty="0" smtClean="0">
                <a:solidFill>
                  <a:srgbClr val="FFFF00"/>
                </a:solidFill>
                <a:effectLst>
                  <a:outerShdw blurRad="50800" dist="38100" dir="2700000" algn="tl" rotWithShape="0">
                    <a:prstClr val="black">
                      <a:alpha val="40000"/>
                    </a:prstClr>
                  </a:outerShdw>
                </a:effectLst>
                <a:latin typeface="Palatino Linotype"/>
                <a:cs typeface="Palatino Linotype"/>
              </a:rPr>
              <a:t>Panel Summaries</a:t>
            </a:r>
            <a:endParaRPr lang="en-US" b="1" dirty="0">
              <a:solidFill>
                <a:srgbClr val="FFFF00"/>
              </a:solidFill>
              <a:effectLst>
                <a:outerShdw blurRad="50800" dist="38100" dir="2700000" algn="tl" rotWithShape="0">
                  <a:prstClr val="black">
                    <a:alpha val="40000"/>
                  </a:prstClr>
                </a:outerShdw>
              </a:effectLst>
              <a:latin typeface="Palatino Linotype"/>
              <a:cs typeface="Palatino Linotype"/>
            </a:endParaRPr>
          </a:p>
        </p:txBody>
      </p:sp>
      <p:sp>
        <p:nvSpPr>
          <p:cNvPr id="3" name="Content Placeholder 2"/>
          <p:cNvSpPr>
            <a:spLocks noGrp="1"/>
          </p:cNvSpPr>
          <p:nvPr>
            <p:ph idx="1"/>
          </p:nvPr>
        </p:nvSpPr>
        <p:spPr>
          <a:xfrm>
            <a:off x="457200" y="869000"/>
            <a:ext cx="8229600" cy="5257163"/>
          </a:xfrm>
        </p:spPr>
        <p:txBody>
          <a:bodyPr>
            <a:normAutofit fontScale="92500" lnSpcReduction="10000"/>
          </a:bodyPr>
          <a:lstStyle/>
          <a:p>
            <a:pPr marL="0" indent="0">
              <a:buNone/>
            </a:pPr>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For each proposal:</a:t>
            </a:r>
            <a:b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br>
            <a:endPar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endParaRPr>
          </a:p>
          <a:p>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Initially framed by primary panelist who serves as scribe</a:t>
            </a:r>
          </a:p>
          <a:p>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Should reflect the panel discussion (not just restate individual reviews)</a:t>
            </a:r>
          </a:p>
          <a:p>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Include short, clear comments to help PIs improve their projects</a:t>
            </a:r>
          </a:p>
          <a:p>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Should be written in 3</a:t>
            </a:r>
            <a:r>
              <a:rPr lang="en-US" b="1" baseline="30000" dirty="0" smtClean="0">
                <a:solidFill>
                  <a:srgbClr val="FFFFFF"/>
                </a:solidFill>
                <a:effectLst>
                  <a:outerShdw blurRad="50800" dist="38100" dir="2700000" algn="tl" rotWithShape="0">
                    <a:prstClr val="black">
                      <a:alpha val="40000"/>
                    </a:prstClr>
                  </a:outerShdw>
                </a:effectLst>
                <a:latin typeface="Palatino Linotype"/>
                <a:cs typeface="Palatino Linotype"/>
              </a:rPr>
              <a:t>rd</a:t>
            </a:r>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-person, as the panel, and will be read and agreed to by all panelists</a:t>
            </a:r>
            <a:endParaRPr lang="en-US" b="1" dirty="0">
              <a:solidFill>
                <a:srgbClr val="FFFFFF"/>
              </a:solidFill>
              <a:effectLst>
                <a:outerShdw blurRad="50800" dist="38100" dir="2700000" algn="tl" rotWithShape="0">
                  <a:prstClr val="black">
                    <a:alpha val="40000"/>
                  </a:prstClr>
                </a:outerShdw>
              </a:effectLst>
              <a:latin typeface="Palatino Linotype"/>
              <a:cs typeface="Palatino Linotype"/>
            </a:endParaRPr>
          </a:p>
        </p:txBody>
      </p:sp>
    </p:spTree>
    <p:extLst>
      <p:ext uri="{BB962C8B-B14F-4D97-AF65-F5344CB8AC3E}">
        <p14:creationId xmlns:p14="http://schemas.microsoft.com/office/powerpoint/2010/main" val="3720036171"/>
      </p:ext>
    </p:extLst>
  </p:cSld>
  <p:clrMapOvr>
    <a:masterClrMapping/>
  </p:clrMapOvr>
  <p:transition advClick="0" advTm="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9455" y="2341468"/>
            <a:ext cx="6150827" cy="1362075"/>
          </a:xfrm>
        </p:spPr>
        <p:txBody>
          <a:bodyPr>
            <a:normAutofit/>
          </a:bodyPr>
          <a:lstStyle/>
          <a:p>
            <a:pPr algn="ctr"/>
            <a:r>
              <a:rPr lang="en-US" dirty="0" smtClean="0">
                <a:solidFill>
                  <a:srgbClr val="FFFF00"/>
                </a:solidFill>
                <a:effectLst>
                  <a:outerShdw blurRad="50800" dist="38100" dir="2700000" algn="tl" rotWithShape="0">
                    <a:prstClr val="black">
                      <a:alpha val="40000"/>
                    </a:prstClr>
                  </a:outerShdw>
                </a:effectLst>
                <a:latin typeface="Palatino Linotype"/>
                <a:cs typeface="Palatino Linotype"/>
              </a:rPr>
              <a:t>IUSE: EHR Overview</a:t>
            </a:r>
            <a:endParaRPr lang="en-US" b="0" dirty="0">
              <a:solidFill>
                <a:srgbClr val="FFFF00"/>
              </a:solidFill>
              <a:latin typeface="Palatino Linotype"/>
              <a:cs typeface="Palatino Linotype"/>
            </a:endParaRPr>
          </a:p>
        </p:txBody>
      </p:sp>
    </p:spTree>
    <p:extLst>
      <p:ext uri="{BB962C8B-B14F-4D97-AF65-F5344CB8AC3E}">
        <p14:creationId xmlns:p14="http://schemas.microsoft.com/office/powerpoint/2010/main" val="3860584736"/>
      </p:ext>
    </p:extLst>
  </p:cSld>
  <p:clrMapOvr>
    <a:masterClrMapping/>
  </p:clrMapOvr>
  <p:transition advClick="0" advTm="0"/>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635" y="274638"/>
            <a:ext cx="8722098" cy="1143000"/>
          </a:xfrm>
        </p:spPr>
        <p:txBody>
          <a:bodyPr>
            <a:normAutofit fontScale="90000"/>
          </a:bodyPr>
          <a:lstStyle/>
          <a:p>
            <a:r>
              <a:rPr lang="en-US" b="1" dirty="0" smtClean="0">
                <a:solidFill>
                  <a:srgbClr val="FFFF00"/>
                </a:solidFill>
                <a:effectLst>
                  <a:outerShdw blurRad="50800" dist="38100" dir="2700000" algn="tl" rotWithShape="0">
                    <a:prstClr val="black">
                      <a:alpha val="40000"/>
                    </a:prstClr>
                  </a:outerShdw>
                </a:effectLst>
                <a:latin typeface="Palatino Linotype"/>
                <a:cs typeface="Palatino Linotype"/>
              </a:rPr>
              <a:t>Characteristics of Informative Panel Summaries</a:t>
            </a:r>
            <a:endParaRPr lang="en-US" b="1" dirty="0">
              <a:solidFill>
                <a:srgbClr val="FFFF00"/>
              </a:solidFill>
              <a:effectLst>
                <a:outerShdw blurRad="50800" dist="38100" dir="2700000" algn="tl" rotWithShape="0">
                  <a:prstClr val="black">
                    <a:alpha val="40000"/>
                  </a:prstClr>
                </a:outerShdw>
              </a:effectLst>
              <a:latin typeface="Palatino Linotype"/>
              <a:cs typeface="Palatino Linotype"/>
            </a:endParaRPr>
          </a:p>
        </p:txBody>
      </p:sp>
      <p:sp>
        <p:nvSpPr>
          <p:cNvPr id="3" name="Content Placeholder 2"/>
          <p:cNvSpPr>
            <a:spLocks noGrp="1"/>
          </p:cNvSpPr>
          <p:nvPr>
            <p:ph idx="1"/>
          </p:nvPr>
        </p:nvSpPr>
        <p:spPr/>
        <p:txBody>
          <a:bodyPr>
            <a:normAutofit fontScale="77500" lnSpcReduction="20000"/>
          </a:bodyPr>
          <a:lstStyle/>
          <a:p>
            <a:pPr marL="457200" indent="-457200">
              <a:lnSpc>
                <a:spcPct val="120000"/>
              </a:lnSpc>
              <a:buFont typeface="Arial" panose="020B0604020202020204" pitchFamily="34" charset="0"/>
              <a:buChar char="•"/>
            </a:pPr>
            <a:r>
              <a:rPr lang="en-US" b="1" dirty="0">
                <a:solidFill>
                  <a:schemeClr val="bg1"/>
                </a:solidFill>
                <a:effectLst>
                  <a:outerShdw blurRad="50800" dist="38100" dir="2700000" algn="tl" rotWithShape="0">
                    <a:prstClr val="black">
                      <a:alpha val="40000"/>
                    </a:prstClr>
                  </a:outerShdw>
                </a:effectLst>
                <a:latin typeface="Palatino Linotype" panose="02040502050505030304" pitchFamily="18" charset="0"/>
                <a:cs typeface="Arial" pitchFamily="34" charset="0"/>
              </a:rPr>
              <a:t>Includes a section for IM, BI and summary</a:t>
            </a:r>
          </a:p>
          <a:p>
            <a:pPr marL="457200" indent="-457200">
              <a:lnSpc>
                <a:spcPct val="120000"/>
              </a:lnSpc>
              <a:buFont typeface="Arial" panose="020B0604020202020204" pitchFamily="34" charset="0"/>
              <a:buChar char="•"/>
            </a:pPr>
            <a:r>
              <a:rPr lang="en-US" b="1" dirty="0">
                <a:solidFill>
                  <a:schemeClr val="bg1"/>
                </a:solidFill>
                <a:effectLst>
                  <a:outerShdw blurRad="50800" dist="38100" dir="2700000" algn="tl" rotWithShape="0">
                    <a:prstClr val="black">
                      <a:alpha val="40000"/>
                    </a:prstClr>
                  </a:outerShdw>
                </a:effectLst>
                <a:latin typeface="Palatino Linotype" panose="02040502050505030304" pitchFamily="18" charset="0"/>
                <a:cs typeface="Arial" pitchFamily="34" charset="0"/>
              </a:rPr>
              <a:t>Uses appropriate style (</a:t>
            </a:r>
            <a:r>
              <a:rPr lang="en-US" b="1" i="1" dirty="0">
                <a:solidFill>
                  <a:schemeClr val="bg1"/>
                </a:solidFill>
                <a:effectLst>
                  <a:outerShdw blurRad="50800" dist="38100" dir="2700000" algn="tl" rotWithShape="0">
                    <a:prstClr val="black">
                      <a:alpha val="40000"/>
                    </a:prstClr>
                  </a:outerShdw>
                </a:effectLst>
                <a:latin typeface="Palatino Linotype" panose="02040502050505030304" pitchFamily="18" charset="0"/>
                <a:cs typeface="Arial" pitchFamily="34" charset="0"/>
              </a:rPr>
              <a:t>positive tone</a:t>
            </a:r>
            <a:r>
              <a:rPr lang="en-US" b="1" dirty="0">
                <a:solidFill>
                  <a:schemeClr val="bg1"/>
                </a:solidFill>
                <a:effectLst>
                  <a:outerShdw blurRad="50800" dist="38100" dir="2700000" algn="tl" rotWithShape="0">
                    <a:prstClr val="black">
                      <a:alpha val="40000"/>
                    </a:prstClr>
                  </a:outerShdw>
                </a:effectLst>
                <a:latin typeface="Palatino Linotype" panose="02040502050505030304" pitchFamily="18" charset="0"/>
                <a:cs typeface="Arial" pitchFamily="34" charset="0"/>
              </a:rPr>
              <a:t>)</a:t>
            </a:r>
          </a:p>
          <a:p>
            <a:pPr marL="457200" indent="-457200">
              <a:lnSpc>
                <a:spcPct val="120000"/>
              </a:lnSpc>
              <a:buFont typeface="Arial" panose="020B0604020202020204" pitchFamily="34" charset="0"/>
              <a:buChar char="•"/>
            </a:pPr>
            <a:r>
              <a:rPr lang="en-US" b="1" dirty="0">
                <a:solidFill>
                  <a:schemeClr val="bg1"/>
                </a:solidFill>
                <a:effectLst>
                  <a:outerShdw blurRad="50800" dist="38100" dir="2700000" algn="tl" rotWithShape="0">
                    <a:prstClr val="black">
                      <a:alpha val="40000"/>
                    </a:prstClr>
                  </a:outerShdw>
                </a:effectLst>
                <a:latin typeface="Palatino Linotype" panose="02040502050505030304" pitchFamily="18" charset="0"/>
                <a:cs typeface="Arial" pitchFamily="34" charset="0"/>
              </a:rPr>
              <a:t>Contains adequate details</a:t>
            </a:r>
          </a:p>
          <a:p>
            <a:pPr marL="457200" indent="-457200">
              <a:lnSpc>
                <a:spcPct val="120000"/>
              </a:lnSpc>
              <a:buFont typeface="Arial" panose="020B0604020202020204" pitchFamily="34" charset="0"/>
              <a:buChar char="•"/>
            </a:pPr>
            <a:r>
              <a:rPr lang="en-US" b="1" dirty="0">
                <a:solidFill>
                  <a:schemeClr val="bg1"/>
                </a:solidFill>
                <a:effectLst>
                  <a:outerShdw blurRad="50800" dist="38100" dir="2700000" algn="tl" rotWithShape="0">
                    <a:prstClr val="black">
                      <a:alpha val="40000"/>
                    </a:prstClr>
                  </a:outerShdw>
                </a:effectLst>
                <a:latin typeface="Palatino Linotype" panose="02040502050505030304" pitchFamily="18" charset="0"/>
                <a:cs typeface="Arial" pitchFamily="34" charset="0"/>
              </a:rPr>
              <a:t>Contains understandable, specific, and complete statements</a:t>
            </a:r>
          </a:p>
          <a:p>
            <a:pPr marL="457200" indent="-457200">
              <a:lnSpc>
                <a:spcPct val="120000"/>
              </a:lnSpc>
              <a:buFont typeface="Arial" panose="020B0604020202020204" pitchFamily="34" charset="0"/>
              <a:buChar char="•"/>
            </a:pPr>
            <a:r>
              <a:rPr lang="en-US" b="1" dirty="0">
                <a:solidFill>
                  <a:schemeClr val="bg1"/>
                </a:solidFill>
                <a:effectLst>
                  <a:outerShdw blurRad="50800" dist="38100" dir="2700000" algn="tl" rotWithShape="0">
                    <a:prstClr val="black">
                      <a:alpha val="40000"/>
                    </a:prstClr>
                  </a:outerShdw>
                </a:effectLst>
                <a:latin typeface="Palatino Linotype" panose="02040502050505030304" pitchFamily="18" charset="0"/>
                <a:cs typeface="Arial" pitchFamily="34" charset="0"/>
              </a:rPr>
              <a:t>Relates strengths and weaknesses, supported by detailed explanation, associated with review criteria</a:t>
            </a:r>
          </a:p>
          <a:p>
            <a:pPr marL="457200" indent="-457200">
              <a:lnSpc>
                <a:spcPct val="120000"/>
              </a:lnSpc>
              <a:buFont typeface="Arial" panose="020B0604020202020204" pitchFamily="34" charset="0"/>
              <a:buChar char="•"/>
            </a:pPr>
            <a:r>
              <a:rPr lang="en-US" b="1" dirty="0">
                <a:solidFill>
                  <a:schemeClr val="bg1"/>
                </a:solidFill>
                <a:effectLst>
                  <a:outerShdw blurRad="50800" dist="38100" dir="2700000" algn="tl" rotWithShape="0">
                    <a:prstClr val="black">
                      <a:alpha val="40000"/>
                    </a:prstClr>
                  </a:outerShdw>
                </a:effectLst>
                <a:latin typeface="Palatino Linotype" panose="02040502050505030304" pitchFamily="18" charset="0"/>
                <a:cs typeface="Arial" pitchFamily="34" charset="0"/>
              </a:rPr>
              <a:t>If an item would have helped to strengthen the proposal, a clear statement should be included as to why that would be the </a:t>
            </a:r>
            <a:r>
              <a:rPr lang="en-US" b="1" dirty="0" smtClean="0">
                <a:solidFill>
                  <a:schemeClr val="bg1"/>
                </a:solidFill>
                <a:effectLst>
                  <a:outerShdw blurRad="50800" dist="38100" dir="2700000" algn="tl" rotWithShape="0">
                    <a:prstClr val="black">
                      <a:alpha val="40000"/>
                    </a:prstClr>
                  </a:outerShdw>
                </a:effectLst>
                <a:latin typeface="Palatino Linotype" panose="02040502050505030304" pitchFamily="18" charset="0"/>
                <a:cs typeface="Arial" pitchFamily="34" charset="0"/>
              </a:rPr>
              <a:t>case</a:t>
            </a:r>
            <a:endParaRPr lang="en-US" b="1" dirty="0">
              <a:solidFill>
                <a:schemeClr val="bg1"/>
              </a:solidFill>
              <a:effectLst>
                <a:outerShdw blurRad="50800" dist="38100" dir="2700000" algn="tl" rotWithShape="0">
                  <a:prstClr val="black">
                    <a:alpha val="40000"/>
                  </a:prstClr>
                </a:outerShdw>
              </a:effectLst>
              <a:latin typeface="Palatino Linotype" panose="02040502050505030304" pitchFamily="18" charset="0"/>
              <a:cs typeface="Arial" pitchFamily="34" charset="0"/>
            </a:endParaRPr>
          </a:p>
        </p:txBody>
      </p:sp>
    </p:spTree>
    <p:extLst>
      <p:ext uri="{BB962C8B-B14F-4D97-AF65-F5344CB8AC3E}">
        <p14:creationId xmlns:p14="http://schemas.microsoft.com/office/powerpoint/2010/main" val="1797240982"/>
      </p:ext>
    </p:extLst>
  </p:cSld>
  <p:clrMapOvr>
    <a:masterClrMapping/>
  </p:clrMapOvr>
  <p:transition advClick="0" advTm="0"/>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0" y="529137"/>
            <a:ext cx="9144000" cy="4529795"/>
          </a:xfrm>
        </p:spPr>
        <p:txBody>
          <a:bodyPr>
            <a:normAutofit/>
          </a:bodyPr>
          <a:lstStyle/>
          <a:p>
            <a:pPr algn="ctr"/>
            <a:r>
              <a:rPr lang="en-US" sz="5300" dirty="0" smtClean="0">
                <a:solidFill>
                  <a:srgbClr val="FFFF00"/>
                </a:solidFill>
                <a:effectLst>
                  <a:outerShdw blurRad="50800" dist="38100" dir="2700000" algn="tl" rotWithShape="0">
                    <a:prstClr val="black">
                      <a:alpha val="40000"/>
                    </a:prstClr>
                  </a:outerShdw>
                </a:effectLst>
                <a:latin typeface="Palatino Linotype" panose="02040502050505030304" pitchFamily="18" charset="0"/>
              </a:rPr>
              <a:t>COI/Confidentiality</a:t>
            </a:r>
            <a:br>
              <a:rPr lang="en-US" sz="5300" dirty="0" smtClean="0">
                <a:solidFill>
                  <a:srgbClr val="FFFF00"/>
                </a:solidFill>
                <a:effectLst>
                  <a:outerShdw blurRad="50800" dist="38100" dir="2700000" algn="tl" rotWithShape="0">
                    <a:prstClr val="black">
                      <a:alpha val="40000"/>
                    </a:prstClr>
                  </a:outerShdw>
                </a:effectLst>
                <a:latin typeface="Palatino Linotype" panose="02040502050505030304" pitchFamily="18" charset="0"/>
              </a:rPr>
            </a:br>
            <a:r>
              <a:rPr lang="en-US" sz="5300" dirty="0" smtClean="0">
                <a:solidFill>
                  <a:srgbClr val="FFFF00"/>
                </a:solidFill>
                <a:effectLst>
                  <a:outerShdw blurRad="50800" dist="38100" dir="2700000" algn="tl" rotWithShape="0">
                    <a:prstClr val="black">
                      <a:alpha val="40000"/>
                    </a:prstClr>
                  </a:outerShdw>
                </a:effectLst>
                <a:latin typeface="Palatino Linotype" panose="02040502050505030304" pitchFamily="18" charset="0"/>
              </a:rPr>
              <a:t>&amp;</a:t>
            </a:r>
            <a:br>
              <a:rPr lang="en-US" sz="5300" dirty="0" smtClean="0">
                <a:solidFill>
                  <a:srgbClr val="FFFF00"/>
                </a:solidFill>
                <a:effectLst>
                  <a:outerShdw blurRad="50800" dist="38100" dir="2700000" algn="tl" rotWithShape="0">
                    <a:prstClr val="black">
                      <a:alpha val="40000"/>
                    </a:prstClr>
                  </a:outerShdw>
                </a:effectLst>
                <a:latin typeface="Palatino Linotype" panose="02040502050505030304" pitchFamily="18" charset="0"/>
              </a:rPr>
            </a:br>
            <a:r>
              <a:rPr lang="en-US" sz="5300" dirty="0" smtClean="0">
                <a:solidFill>
                  <a:srgbClr val="FFFF00"/>
                </a:solidFill>
                <a:effectLst>
                  <a:outerShdw blurRad="50800" dist="38100" dir="2700000" algn="tl" rotWithShape="0">
                    <a:prstClr val="black">
                      <a:alpha val="40000"/>
                    </a:prstClr>
                  </a:outerShdw>
                </a:effectLst>
                <a:latin typeface="Palatino Linotype" panose="02040502050505030304" pitchFamily="18" charset="0"/>
              </a:rPr>
              <a:t>Implicit Bias</a:t>
            </a:r>
            <a:r>
              <a:rPr lang="en-US" dirty="0">
                <a:latin typeface="Palatino Linotype" panose="02040502050505030304" pitchFamily="18" charset="0"/>
              </a:rPr>
              <a:t/>
            </a:r>
            <a:br>
              <a:rPr lang="en-US" dirty="0">
                <a:latin typeface="Palatino Linotype" panose="02040502050505030304" pitchFamily="18" charset="0"/>
              </a:rPr>
            </a:br>
            <a:endParaRPr lang="en-US" dirty="0" smtClean="0">
              <a:latin typeface="Palatino Linotype" panose="02040502050505030304" pitchFamily="18" charset="0"/>
            </a:endParaRPr>
          </a:p>
        </p:txBody>
      </p:sp>
    </p:spTree>
    <p:extLst>
      <p:ext uri="{BB962C8B-B14F-4D97-AF65-F5344CB8AC3E}">
        <p14:creationId xmlns:p14="http://schemas.microsoft.com/office/powerpoint/2010/main" val="315860049"/>
      </p:ext>
    </p:extLst>
  </p:cSld>
  <p:clrMapOvr>
    <a:masterClrMapping/>
  </p:clrMapOvr>
  <p:transition advClick="0" advTm="0"/>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lvl="0">
              <a:spcBef>
                <a:spcPts val="0"/>
              </a:spcBef>
              <a:spcAft>
                <a:spcPts val="1800"/>
              </a:spcAft>
              <a:buClr>
                <a:schemeClr val="accent3"/>
              </a:buClr>
              <a:buSzPct val="95000"/>
              <a:defRPr/>
            </a:pPr>
            <a:r>
              <a:rPr lang="en-US"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Primary purpose is to remove or limit the </a:t>
            </a:r>
            <a:r>
              <a:rPr lang="en-US"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influence</a:t>
            </a:r>
            <a:r>
              <a:rPr lang="en-US"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 </a:t>
            </a:r>
            <a:r>
              <a:rPr lang="en-US" i="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(or </a:t>
            </a:r>
            <a:r>
              <a:rPr lang="en-US" b="1" i="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appearance of influence</a:t>
            </a:r>
            <a:r>
              <a:rPr lang="en-US" i="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a:t>
            </a:r>
            <a:r>
              <a:rPr lang="en-US"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 of ties to an applicant institution or investigator that could affect reviewer advice</a:t>
            </a:r>
          </a:p>
          <a:p>
            <a:pPr lvl="0">
              <a:spcBef>
                <a:spcPts val="0"/>
              </a:spcBef>
              <a:spcAft>
                <a:spcPts val="1800"/>
              </a:spcAft>
              <a:buClr>
                <a:schemeClr val="accent3"/>
              </a:buClr>
              <a:buSzPct val="95000"/>
              <a:defRPr/>
            </a:pPr>
            <a:r>
              <a:rPr lang="en-US"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Second purpose is to </a:t>
            </a:r>
            <a:r>
              <a:rPr lang="en-US"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preserve the trust</a:t>
            </a:r>
            <a:r>
              <a:rPr lang="en-US"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 of the scientific community, Congress, and the general public in the integrity, effectiveness, and evenhandedness of </a:t>
            </a:r>
            <a:r>
              <a:rPr lang="en-US"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NSF’s peer review process</a:t>
            </a:r>
          </a:p>
          <a:p>
            <a:endParaRPr lang="en-US" dirty="0"/>
          </a:p>
        </p:txBody>
      </p:sp>
      <p:sp>
        <p:nvSpPr>
          <p:cNvPr id="4" name="Title 1"/>
          <p:cNvSpPr>
            <a:spLocks noGrp="1"/>
          </p:cNvSpPr>
          <p:nvPr>
            <p:ph type="title"/>
          </p:nvPr>
        </p:nvSpPr>
        <p:spPr>
          <a:prstGeom prst="rect">
            <a:avLst/>
          </a:prstGeom>
        </p:spPr>
        <p:txBody>
          <a:bodyPr/>
          <a:lstStyle/>
          <a:p>
            <a:pPr algn="ctr"/>
            <a:r>
              <a:rPr lang="en-US" sz="4000" b="1" dirty="0" smtClean="0">
                <a:solidFill>
                  <a:srgbClr val="FFFF00"/>
                </a:solidFill>
                <a:effectLst>
                  <a:outerShdw blurRad="50800" dist="38100" dir="2700000" algn="tl" rotWithShape="0">
                    <a:prstClr val="black">
                      <a:alpha val="40000"/>
                    </a:prstClr>
                  </a:outerShdw>
                </a:effectLst>
                <a:latin typeface="Palatino Linotype" panose="02040502050505030304" pitchFamily="18" charset="0"/>
              </a:rPr>
              <a:t>Conflict of Interest (COI)</a:t>
            </a:r>
            <a:endParaRPr lang="en-US" sz="4000" b="1" dirty="0">
              <a:solidFill>
                <a:srgbClr val="FFFF00"/>
              </a:solidFill>
              <a:effectLst>
                <a:outerShdw blurRad="50800" dist="38100" dir="2700000" algn="tl" rotWithShape="0">
                  <a:prstClr val="black">
                    <a:alpha val="40000"/>
                  </a:prstClr>
                </a:outerShdw>
              </a:effectLst>
              <a:latin typeface="Palatino Linotype" panose="02040502050505030304" pitchFamily="18" charset="0"/>
            </a:endParaRPr>
          </a:p>
        </p:txBody>
      </p:sp>
    </p:spTree>
    <p:extLst>
      <p:ext uri="{BB962C8B-B14F-4D97-AF65-F5344CB8AC3E}">
        <p14:creationId xmlns:p14="http://schemas.microsoft.com/office/powerpoint/2010/main" val="1741089631"/>
      </p:ext>
    </p:extLst>
  </p:cSld>
  <p:clrMapOvr>
    <a:masterClrMapping/>
  </p:clrMapOvr>
  <p:transition advClick="0" advTm="0"/>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676"/>
            <a:ext cx="8229600" cy="1143000"/>
          </a:xfrm>
        </p:spPr>
        <p:txBody>
          <a:bodyPr/>
          <a:lstStyle/>
          <a:p>
            <a:r>
              <a:rPr lang="en-US" b="1" dirty="0">
                <a:solidFill>
                  <a:srgbClr val="FFFF00"/>
                </a:solidFill>
                <a:effectLst>
                  <a:outerShdw blurRad="50800" dist="38100" dir="2700000" algn="tl" rotWithShape="0">
                    <a:prstClr val="black">
                      <a:alpha val="40000"/>
                    </a:prstClr>
                  </a:outerShdw>
                </a:effectLst>
                <a:latin typeface="Palatino Linotype" panose="02040502050505030304" pitchFamily="18" charset="0"/>
                <a:cs typeface="Arial"/>
              </a:rPr>
              <a:t>Statement on Confidentiality</a:t>
            </a:r>
            <a:endParaRPr lang="en-US" dirty="0">
              <a:solidFill>
                <a:srgbClr val="FFFF00"/>
              </a:solidFill>
              <a:effectLst>
                <a:outerShdw blurRad="50800" dist="38100" dir="2700000" algn="tl" rotWithShape="0">
                  <a:prstClr val="black">
                    <a:alpha val="40000"/>
                  </a:prstClr>
                </a:outerShdw>
              </a:effectLst>
            </a:endParaRPr>
          </a:p>
        </p:txBody>
      </p:sp>
      <p:sp>
        <p:nvSpPr>
          <p:cNvPr id="3" name="Content Placeholder 2"/>
          <p:cNvSpPr>
            <a:spLocks noGrp="1"/>
          </p:cNvSpPr>
          <p:nvPr>
            <p:ph idx="1"/>
          </p:nvPr>
        </p:nvSpPr>
        <p:spPr>
          <a:xfrm>
            <a:off x="457200" y="1146145"/>
            <a:ext cx="8229600" cy="4936857"/>
          </a:xfrm>
        </p:spPr>
        <p:txBody>
          <a:bodyPr>
            <a:normAutofit fontScale="85000" lnSpcReduction="10000"/>
          </a:bodyPr>
          <a:lstStyle/>
          <a:p>
            <a:pPr>
              <a:lnSpc>
                <a:spcPct val="120000"/>
              </a:lnSpc>
            </a:pPr>
            <a:r>
              <a:rPr lang="en-US" sz="25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NSF receives proposals in confidence and protects the confidentiality of their contents</a:t>
            </a:r>
          </a:p>
          <a:p>
            <a:pPr>
              <a:lnSpc>
                <a:spcPct val="120000"/>
              </a:lnSpc>
            </a:pPr>
            <a:endParaRPr lang="en-US" sz="25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pPr>
              <a:lnSpc>
                <a:spcPct val="120000"/>
              </a:lnSpc>
            </a:pPr>
            <a:r>
              <a:rPr lang="en-US" sz="25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Proposals should not be discussed </a:t>
            </a:r>
            <a:r>
              <a:rPr lang="en-US" sz="2500" b="1" u="sng"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t>before</a:t>
            </a:r>
            <a:r>
              <a:rPr lang="en-US" sz="25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 the review process or </a:t>
            </a:r>
            <a:r>
              <a:rPr lang="en-US" sz="2500" b="1" u="sng"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t>after</a:t>
            </a:r>
            <a:r>
              <a:rPr lang="en-US" sz="25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 the review process with anyone outside of the panel</a:t>
            </a:r>
          </a:p>
          <a:p>
            <a:pPr>
              <a:lnSpc>
                <a:spcPct val="120000"/>
              </a:lnSpc>
            </a:pPr>
            <a:endParaRPr lang="en-US" sz="25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pPr>
              <a:lnSpc>
                <a:spcPct val="120000"/>
              </a:lnSpc>
            </a:pPr>
            <a:r>
              <a:rPr lang="en-US" sz="25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You must not copy, quote from, or otherwise use or disclose </a:t>
            </a:r>
            <a:r>
              <a:rPr lang="en-US" sz="2500" b="1"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t>(to anyone) </a:t>
            </a:r>
            <a:r>
              <a:rPr lang="en-US" sz="25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material from any proposal you are asked to review </a:t>
            </a:r>
          </a:p>
          <a:p>
            <a:pPr marL="0" indent="0">
              <a:lnSpc>
                <a:spcPct val="120000"/>
              </a:lnSpc>
              <a:buNone/>
            </a:pPr>
            <a:endParaRPr lang="en-US" sz="25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pPr>
              <a:lnSpc>
                <a:spcPct val="120000"/>
              </a:lnSpc>
            </a:pPr>
            <a:r>
              <a:rPr lang="en-US" sz="25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The fact that you are reviewing IUSE proposals now should also be kept </a:t>
            </a:r>
            <a:r>
              <a:rPr lang="en-US" sz="2500"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confidential</a:t>
            </a:r>
            <a:endParaRPr lang="en-US" sz="25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p:txBody>
      </p:sp>
    </p:spTree>
    <p:extLst>
      <p:ext uri="{BB962C8B-B14F-4D97-AF65-F5344CB8AC3E}">
        <p14:creationId xmlns:p14="http://schemas.microsoft.com/office/powerpoint/2010/main" val="3929429541"/>
      </p:ext>
    </p:extLst>
  </p:cSld>
  <p:clrMapOvr>
    <a:masterClrMapping/>
  </p:clrMapOvr>
  <p:transition advClick="0" advTm="0"/>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7935"/>
            <a:ext cx="8229600" cy="1143000"/>
          </a:xfrm>
        </p:spPr>
        <p:txBody>
          <a:bodyPr/>
          <a:lstStyle/>
          <a:p>
            <a:r>
              <a:rPr lang="en-US" b="1" dirty="0" smtClean="0">
                <a:solidFill>
                  <a:srgbClr val="FFFF00"/>
                </a:solidFill>
                <a:effectLst>
                  <a:outerShdw blurRad="50800" dist="38100" dir="2700000" algn="tl" rotWithShape="0">
                    <a:prstClr val="black">
                      <a:alpha val="40000"/>
                    </a:prstClr>
                  </a:outerShdw>
                </a:effectLst>
                <a:latin typeface="Palatino Linotype"/>
                <a:cs typeface="Palatino Linotype"/>
              </a:rPr>
              <a:t>Implicit Bias</a:t>
            </a:r>
            <a:endParaRPr lang="en-US" b="1" dirty="0">
              <a:solidFill>
                <a:srgbClr val="FFFF00"/>
              </a:solidFill>
              <a:effectLst>
                <a:outerShdw blurRad="50800" dist="38100" dir="2700000" algn="tl" rotWithShape="0">
                  <a:prstClr val="black">
                    <a:alpha val="40000"/>
                  </a:prstClr>
                </a:outerShdw>
              </a:effectLst>
              <a:latin typeface="Palatino Linotype"/>
              <a:cs typeface="Palatino Linotype"/>
            </a:endParaRPr>
          </a:p>
        </p:txBody>
      </p:sp>
      <p:sp>
        <p:nvSpPr>
          <p:cNvPr id="3" name="Content Placeholder 2"/>
          <p:cNvSpPr>
            <a:spLocks noGrp="1"/>
          </p:cNvSpPr>
          <p:nvPr>
            <p:ph idx="1"/>
          </p:nvPr>
        </p:nvSpPr>
        <p:spPr>
          <a:xfrm>
            <a:off x="457200" y="955065"/>
            <a:ext cx="8498824" cy="5084418"/>
          </a:xfrm>
        </p:spPr>
        <p:txBody>
          <a:bodyPr>
            <a:noAutofit/>
          </a:bodyPr>
          <a:lstStyle/>
          <a:p>
            <a:r>
              <a:rPr lang="en-US" sz="2000" b="1" dirty="0" smtClean="0">
                <a:solidFill>
                  <a:srgbClr val="FFFFFF"/>
                </a:solidFill>
                <a:effectLst>
                  <a:outerShdw blurRad="50800" dist="38100" dir="2700000" algn="tl" rotWithShape="0">
                    <a:prstClr val="black">
                      <a:alpha val="40000"/>
                    </a:prstClr>
                  </a:outerShdw>
                </a:effectLst>
                <a:latin typeface="Palatino Linotype"/>
                <a:cs typeface="Palatino Linotype"/>
              </a:rPr>
              <a:t>Implicit bias toward a group (“schemas”)</a:t>
            </a:r>
          </a:p>
          <a:p>
            <a:pPr lvl="1"/>
            <a:r>
              <a:rPr lang="en-US" sz="2000" b="1" dirty="0" smtClean="0">
                <a:solidFill>
                  <a:srgbClr val="FFFFFF"/>
                </a:solidFill>
                <a:effectLst>
                  <a:outerShdw blurRad="50800" dist="38100" dir="2700000" algn="tl" rotWithShape="0">
                    <a:prstClr val="black">
                      <a:alpha val="40000"/>
                    </a:prstClr>
                  </a:outerShdw>
                </a:effectLst>
                <a:latin typeface="Palatino Linotype"/>
                <a:cs typeface="Palatino Linotype"/>
              </a:rPr>
              <a:t>Non-conscious hypotheses/stereotypes, often about competence</a:t>
            </a:r>
            <a:br>
              <a:rPr lang="en-US" sz="2000" b="1" dirty="0" smtClean="0">
                <a:solidFill>
                  <a:srgbClr val="FFFFFF"/>
                </a:solidFill>
                <a:effectLst>
                  <a:outerShdw blurRad="50800" dist="38100" dir="2700000" algn="tl" rotWithShape="0">
                    <a:prstClr val="black">
                      <a:alpha val="40000"/>
                    </a:prstClr>
                  </a:outerShdw>
                </a:effectLst>
                <a:latin typeface="Palatino Linotype"/>
                <a:cs typeface="Palatino Linotype"/>
              </a:rPr>
            </a:br>
            <a:endParaRPr lang="en-US" sz="2000" b="1" dirty="0" smtClean="0">
              <a:solidFill>
                <a:srgbClr val="FFFFFF"/>
              </a:solidFill>
              <a:effectLst>
                <a:outerShdw blurRad="50800" dist="38100" dir="2700000" algn="tl" rotWithShape="0">
                  <a:prstClr val="black">
                    <a:alpha val="40000"/>
                  </a:prstClr>
                </a:outerShdw>
              </a:effectLst>
              <a:latin typeface="Palatino Linotype"/>
              <a:cs typeface="Palatino Linotype"/>
            </a:endParaRPr>
          </a:p>
          <a:p>
            <a:r>
              <a:rPr lang="en-US" sz="2000" b="1" dirty="0" smtClean="0">
                <a:solidFill>
                  <a:srgbClr val="FFFFFF"/>
                </a:solidFill>
                <a:effectLst>
                  <a:outerShdw blurRad="50800" dist="38100" dir="2700000" algn="tl" rotWithShape="0">
                    <a:prstClr val="black">
                      <a:alpha val="40000"/>
                    </a:prstClr>
                  </a:outerShdw>
                </a:effectLst>
                <a:latin typeface="Palatino Linotype"/>
                <a:cs typeface="Palatino Linotype"/>
              </a:rPr>
              <a:t>Implicit institutional or geographic bias</a:t>
            </a:r>
            <a:br>
              <a:rPr lang="en-US" sz="2000" b="1" dirty="0" smtClean="0">
                <a:solidFill>
                  <a:srgbClr val="FFFFFF"/>
                </a:solidFill>
                <a:effectLst>
                  <a:outerShdw blurRad="50800" dist="38100" dir="2700000" algn="tl" rotWithShape="0">
                    <a:prstClr val="black">
                      <a:alpha val="40000"/>
                    </a:prstClr>
                  </a:outerShdw>
                </a:effectLst>
                <a:latin typeface="Palatino Linotype"/>
                <a:cs typeface="Palatino Linotype"/>
              </a:rPr>
            </a:br>
            <a:endParaRPr lang="en-US" sz="2000" b="1" dirty="0" smtClean="0">
              <a:solidFill>
                <a:srgbClr val="FFFFFF"/>
              </a:solidFill>
              <a:effectLst>
                <a:outerShdw blurRad="50800" dist="38100" dir="2700000" algn="tl" rotWithShape="0">
                  <a:prstClr val="black">
                    <a:alpha val="40000"/>
                  </a:prstClr>
                </a:outerShdw>
              </a:effectLst>
              <a:latin typeface="Palatino Linotype"/>
              <a:cs typeface="Palatino Linotype"/>
            </a:endParaRPr>
          </a:p>
          <a:p>
            <a:r>
              <a:rPr lang="en-US" sz="2000" b="1" dirty="0" smtClean="0">
                <a:solidFill>
                  <a:srgbClr val="FFFFFF"/>
                </a:solidFill>
                <a:effectLst>
                  <a:outerShdw blurRad="50800" dist="38100" dir="2700000" algn="tl" rotWithShape="0">
                    <a:prstClr val="black">
                      <a:alpha val="40000"/>
                    </a:prstClr>
                  </a:outerShdw>
                </a:effectLst>
                <a:latin typeface="Palatino Linotype"/>
                <a:cs typeface="Palatino Linotype"/>
              </a:rPr>
              <a:t>Lack of critical mass leads to greater reliance on schemas</a:t>
            </a:r>
          </a:p>
          <a:p>
            <a:pPr lvl="1"/>
            <a:r>
              <a:rPr lang="en-US" sz="2000" b="1" dirty="0" smtClean="0">
                <a:solidFill>
                  <a:srgbClr val="FFFFFF"/>
                </a:solidFill>
                <a:effectLst>
                  <a:outerShdw blurRad="50800" dist="38100" dir="2700000" algn="tl" rotWithShape="0">
                    <a:prstClr val="black">
                      <a:alpha val="40000"/>
                    </a:prstClr>
                  </a:outerShdw>
                </a:effectLst>
                <a:latin typeface="Palatino Linotype"/>
                <a:cs typeface="Palatino Linotype"/>
              </a:rPr>
              <a:t>Fewer women and minorities in sciences</a:t>
            </a:r>
            <a:br>
              <a:rPr lang="en-US" sz="2000" b="1" dirty="0" smtClean="0">
                <a:solidFill>
                  <a:srgbClr val="FFFFFF"/>
                </a:solidFill>
                <a:effectLst>
                  <a:outerShdw blurRad="50800" dist="38100" dir="2700000" algn="tl" rotWithShape="0">
                    <a:prstClr val="black">
                      <a:alpha val="40000"/>
                    </a:prstClr>
                  </a:outerShdw>
                </a:effectLst>
                <a:latin typeface="Palatino Linotype"/>
                <a:cs typeface="Palatino Linotype"/>
              </a:rPr>
            </a:br>
            <a:endParaRPr lang="en-US" sz="2000" b="1" dirty="0" smtClean="0">
              <a:solidFill>
                <a:srgbClr val="FFFFFF"/>
              </a:solidFill>
              <a:effectLst>
                <a:outerShdw blurRad="50800" dist="38100" dir="2700000" algn="tl" rotWithShape="0">
                  <a:prstClr val="black">
                    <a:alpha val="40000"/>
                  </a:prstClr>
                </a:outerShdw>
              </a:effectLst>
              <a:latin typeface="Palatino Linotype"/>
              <a:cs typeface="Palatino Linotype"/>
            </a:endParaRPr>
          </a:p>
          <a:p>
            <a:r>
              <a:rPr lang="en-US" sz="2000" b="1" dirty="0" smtClean="0">
                <a:solidFill>
                  <a:srgbClr val="FFFFFF"/>
                </a:solidFill>
                <a:effectLst>
                  <a:outerShdw blurRad="50800" dist="38100" dir="2700000" algn="tl" rotWithShape="0">
                    <a:prstClr val="black">
                      <a:alpha val="40000"/>
                    </a:prstClr>
                  </a:outerShdw>
                </a:effectLst>
                <a:latin typeface="Palatino Linotype"/>
                <a:cs typeface="Palatino Linotype"/>
              </a:rPr>
              <a:t>Accumulation of disadvantage</a:t>
            </a:r>
          </a:p>
          <a:p>
            <a:pPr lvl="1"/>
            <a:r>
              <a:rPr lang="en-US" sz="2000" b="1" dirty="0" smtClean="0">
                <a:solidFill>
                  <a:srgbClr val="FFFFFF"/>
                </a:solidFill>
                <a:effectLst>
                  <a:outerShdw blurRad="50800" dist="38100" dir="2700000" algn="tl" rotWithShape="0">
                    <a:prstClr val="black">
                      <a:alpha val="40000"/>
                    </a:prstClr>
                  </a:outerShdw>
                </a:effectLst>
                <a:latin typeface="Palatino Linotype"/>
                <a:cs typeface="Palatino Linotype"/>
              </a:rPr>
              <a:t>Accumulation of small biases in the same direction has large effects over time</a:t>
            </a:r>
          </a:p>
          <a:p>
            <a:pPr lvl="1"/>
            <a:r>
              <a:rPr lang="en-US" sz="2000" b="1" dirty="0" smtClean="0">
                <a:solidFill>
                  <a:srgbClr val="FFFFFF"/>
                </a:solidFill>
                <a:effectLst>
                  <a:outerShdw blurRad="50800" dist="38100" dir="2700000" algn="tl" rotWithShape="0">
                    <a:prstClr val="black">
                      <a:alpha val="40000"/>
                    </a:prstClr>
                  </a:outerShdw>
                </a:effectLst>
                <a:latin typeface="Palatino Linotype"/>
                <a:cs typeface="Palatino Linotype"/>
              </a:rPr>
              <a:t>Very small differences in treatment can have major consequences in salary, promotion, and prestige </a:t>
            </a:r>
            <a:r>
              <a:rPr lang="en-US" sz="2000" b="1" i="1" dirty="0" smtClean="0">
                <a:solidFill>
                  <a:srgbClr val="FFFFFF"/>
                </a:solidFill>
                <a:effectLst>
                  <a:outerShdw blurRad="50800" dist="38100" dir="2700000" algn="tl" rotWithShape="0">
                    <a:prstClr val="black">
                      <a:alpha val="40000"/>
                    </a:prstClr>
                  </a:outerShdw>
                </a:effectLst>
                <a:latin typeface="Palatino Linotype"/>
                <a:cs typeface="Palatino Linotype"/>
              </a:rPr>
              <a:t>(</a:t>
            </a:r>
            <a:r>
              <a:rPr lang="en-US" sz="2000" b="1" i="1" dirty="0" err="1" smtClean="0">
                <a:solidFill>
                  <a:srgbClr val="FFFFFF"/>
                </a:solidFill>
                <a:effectLst>
                  <a:outerShdw blurRad="50800" dist="38100" dir="2700000" algn="tl" rotWithShape="0">
                    <a:prstClr val="black">
                      <a:alpha val="40000"/>
                    </a:prstClr>
                  </a:outerShdw>
                </a:effectLst>
                <a:latin typeface="Palatino Linotype"/>
                <a:cs typeface="Palatino Linotype"/>
              </a:rPr>
              <a:t>Valian</a:t>
            </a:r>
            <a:r>
              <a:rPr lang="en-US" sz="2000" b="1" i="1" dirty="0" smtClean="0">
                <a:solidFill>
                  <a:srgbClr val="FFFFFF"/>
                </a:solidFill>
                <a:effectLst>
                  <a:outerShdw blurRad="50800" dist="38100" dir="2700000" algn="tl" rotWithShape="0">
                    <a:prstClr val="black">
                      <a:alpha val="40000"/>
                    </a:prstClr>
                  </a:outerShdw>
                </a:effectLst>
                <a:latin typeface="Palatino Linotype"/>
                <a:cs typeface="Palatino Linotype"/>
              </a:rPr>
              <a:t> 1998)</a:t>
            </a:r>
          </a:p>
          <a:p>
            <a:pPr marL="457200" lvl="1" indent="0">
              <a:buNone/>
            </a:pPr>
            <a:endParaRPr lang="en-US" sz="1800" i="1" dirty="0" smtClean="0">
              <a:solidFill>
                <a:srgbClr val="FFFF00"/>
              </a:solidFill>
              <a:latin typeface="Palatino Linotype"/>
              <a:cs typeface="Palatino Linotype"/>
            </a:endParaRPr>
          </a:p>
          <a:p>
            <a:pPr marL="457200" lvl="1" indent="0" algn="r">
              <a:buNone/>
            </a:pPr>
            <a:r>
              <a:rPr lang="en-US" sz="1800" i="1" dirty="0" smtClean="0">
                <a:solidFill>
                  <a:srgbClr val="FFFF00"/>
                </a:solidFill>
                <a:latin typeface="Palatino Linotype"/>
                <a:cs typeface="Palatino Linotype"/>
              </a:rPr>
              <a:t>https</a:t>
            </a:r>
            <a:r>
              <a:rPr lang="en-US" sz="1800" i="1" dirty="0">
                <a:solidFill>
                  <a:srgbClr val="FFFF00"/>
                </a:solidFill>
                <a:latin typeface="Palatino Linotype"/>
                <a:cs typeface="Palatino Linotype"/>
              </a:rPr>
              <a:t>://</a:t>
            </a:r>
            <a:r>
              <a:rPr lang="en-US" sz="1800" i="1" dirty="0" err="1">
                <a:solidFill>
                  <a:srgbClr val="FFFF00"/>
                </a:solidFill>
                <a:latin typeface="Palatino Linotype"/>
                <a:cs typeface="Palatino Linotype"/>
              </a:rPr>
              <a:t>implicit.harvard.edu</a:t>
            </a:r>
            <a:r>
              <a:rPr lang="en-US" sz="1800" i="1" dirty="0">
                <a:solidFill>
                  <a:srgbClr val="FFFF00"/>
                </a:solidFill>
                <a:latin typeface="Palatino Linotype"/>
                <a:cs typeface="Palatino Linotype"/>
              </a:rPr>
              <a:t>/implicit</a:t>
            </a:r>
            <a:r>
              <a:rPr lang="en-US" sz="1800" i="1" dirty="0" smtClean="0">
                <a:solidFill>
                  <a:srgbClr val="FFFF00"/>
                </a:solidFill>
                <a:latin typeface="Palatino Linotype"/>
                <a:cs typeface="Palatino Linotype"/>
              </a:rPr>
              <a:t>/</a:t>
            </a:r>
            <a:endParaRPr lang="en-US" sz="1800" i="1" dirty="0">
              <a:solidFill>
                <a:srgbClr val="FFFF00"/>
              </a:solidFill>
              <a:latin typeface="Palatino Linotype"/>
              <a:cs typeface="Palatino Linotype"/>
            </a:endParaRPr>
          </a:p>
        </p:txBody>
      </p:sp>
    </p:spTree>
    <p:extLst>
      <p:ext uri="{BB962C8B-B14F-4D97-AF65-F5344CB8AC3E}">
        <p14:creationId xmlns:p14="http://schemas.microsoft.com/office/powerpoint/2010/main" val="772968257"/>
      </p:ext>
    </p:extLst>
  </p:cSld>
  <p:clrMapOvr>
    <a:masterClrMapping/>
  </p:clrMapOvr>
  <p:transition advClick="0" advTm="0"/>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FF"/>
                </a:solidFill>
                <a:effectLst>
                  <a:outerShdw blurRad="50800" dist="38100" dir="2700000" algn="tl" rotWithShape="0">
                    <a:prstClr val="black">
                      <a:alpha val="40000"/>
                    </a:prstClr>
                  </a:outerShdw>
                </a:effectLst>
              </a:rPr>
              <a:t>Implicit Bias Schemas are:</a:t>
            </a:r>
            <a:endParaRPr lang="en-US" b="1" dirty="0">
              <a:solidFill>
                <a:srgbClr val="FFFFFF"/>
              </a:solidFill>
              <a:effectLst>
                <a:outerShdw blurRad="50800" dist="38100" dir="2700000" algn="tl" rotWithShape="0">
                  <a:prstClr val="black">
                    <a:alpha val="40000"/>
                  </a:prstClr>
                </a:outerShdw>
              </a:effectLst>
            </a:endParaRPr>
          </a:p>
        </p:txBody>
      </p:sp>
      <p:sp>
        <p:nvSpPr>
          <p:cNvPr id="3" name="Content Placeholder 2"/>
          <p:cNvSpPr>
            <a:spLocks noGrp="1"/>
          </p:cNvSpPr>
          <p:nvPr>
            <p:ph idx="1"/>
          </p:nvPr>
        </p:nvSpPr>
        <p:spPr>
          <a:xfrm>
            <a:off x="457199" y="1600200"/>
            <a:ext cx="8448697" cy="4525963"/>
          </a:xfrm>
        </p:spPr>
        <p:txBody>
          <a:bodyPr>
            <a:normAutofit fontScale="92500" lnSpcReduction="20000"/>
          </a:bodyPr>
          <a:lstStyle/>
          <a:p>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Widely shared culturally:</a:t>
            </a:r>
          </a:p>
          <a:p>
            <a:pPr lvl="1"/>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All people, including members of underrepresented groups, hold schemas about these groups</a:t>
            </a:r>
          </a:p>
          <a:p>
            <a:pPr lvl="1"/>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People are often not aware of them</a:t>
            </a:r>
          </a:p>
          <a:p>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Applied more under circumstances of:</a:t>
            </a:r>
          </a:p>
          <a:p>
            <a:pPr lvl="1"/>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Lack of information</a:t>
            </a:r>
          </a:p>
          <a:p>
            <a:pPr lvl="1"/>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Stress from completing tasks</a:t>
            </a:r>
          </a:p>
          <a:p>
            <a:pPr lvl="1"/>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Time pressure</a:t>
            </a:r>
          </a:p>
          <a:p>
            <a:pPr lvl="1"/>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Lack of critical mass</a:t>
            </a:r>
            <a:r>
              <a:rPr lang="en-US" dirty="0" smtClean="0">
                <a:effectLst>
                  <a:outerShdw blurRad="50800" dist="38100" dir="2700000" algn="tl" rotWithShape="0">
                    <a:prstClr val="black">
                      <a:alpha val="40000"/>
                    </a:prstClr>
                  </a:outerShdw>
                </a:effectLst>
                <a:latin typeface="Palatino Linotype"/>
                <a:cs typeface="Palatino Linotype"/>
              </a:rPr>
              <a:t/>
            </a:r>
            <a:br>
              <a:rPr lang="en-US" dirty="0" smtClean="0">
                <a:effectLst>
                  <a:outerShdw blurRad="50800" dist="38100" dir="2700000" algn="tl" rotWithShape="0">
                    <a:prstClr val="black">
                      <a:alpha val="40000"/>
                    </a:prstClr>
                  </a:outerShdw>
                </a:effectLst>
                <a:latin typeface="Palatino Linotype"/>
                <a:cs typeface="Palatino Linotype"/>
              </a:rPr>
            </a:br>
            <a:endParaRPr lang="en-US" dirty="0" smtClean="0">
              <a:effectLst>
                <a:outerShdw blurRad="50800" dist="38100" dir="2700000" algn="tl" rotWithShape="0">
                  <a:prstClr val="black">
                    <a:alpha val="40000"/>
                  </a:prstClr>
                </a:outerShdw>
              </a:effectLst>
              <a:latin typeface="Palatino Linotype"/>
              <a:cs typeface="Palatino Linotype"/>
            </a:endParaRPr>
          </a:p>
          <a:p>
            <a:pPr marL="457200" lvl="1" indent="0" algn="r">
              <a:buNone/>
            </a:pPr>
            <a:r>
              <a:rPr lang="en-US" sz="1900" b="1" dirty="0">
                <a:solidFill>
                  <a:srgbClr val="FFFF00"/>
                </a:solidFill>
                <a:effectLst>
                  <a:outerShdw blurRad="50800" dist="38100" dir="2700000" algn="tl" rotWithShape="0">
                    <a:prstClr val="black">
                      <a:alpha val="40000"/>
                    </a:prstClr>
                  </a:outerShdw>
                </a:effectLst>
                <a:latin typeface="Palatino Linotype"/>
                <a:cs typeface="Palatino Linotype"/>
              </a:rPr>
              <a:t>Fiske (2002). </a:t>
            </a:r>
            <a:r>
              <a:rPr lang="en-US" sz="1900" b="1" i="1" dirty="0">
                <a:solidFill>
                  <a:srgbClr val="FFFF00"/>
                </a:solidFill>
                <a:effectLst>
                  <a:outerShdw blurRad="50800" dist="38100" dir="2700000" algn="tl" rotWithShape="0">
                    <a:prstClr val="black">
                      <a:alpha val="40000"/>
                    </a:prstClr>
                  </a:outerShdw>
                </a:effectLst>
                <a:latin typeface="Palatino Linotype"/>
                <a:cs typeface="Palatino Linotype"/>
              </a:rPr>
              <a:t>Current Directions in Psychological Science, 11</a:t>
            </a:r>
            <a:r>
              <a:rPr lang="en-US" sz="1900" b="1" dirty="0">
                <a:solidFill>
                  <a:srgbClr val="FFFF00"/>
                </a:solidFill>
                <a:effectLst>
                  <a:outerShdw blurRad="50800" dist="38100" dir="2700000" algn="tl" rotWithShape="0">
                    <a:prstClr val="black">
                      <a:alpha val="40000"/>
                    </a:prstClr>
                  </a:outerShdw>
                </a:effectLst>
                <a:latin typeface="Palatino Linotype"/>
                <a:cs typeface="Palatino Linotype"/>
              </a:rPr>
              <a:t>, 123-128</a:t>
            </a:r>
            <a:r>
              <a:rPr lang="en-US" sz="1900" b="1" dirty="0">
                <a:solidFill>
                  <a:srgbClr val="FFFF00"/>
                </a:solidFill>
                <a:latin typeface="Palatino Linotype" panose="02040502050505030304" pitchFamily="18" charset="0"/>
                <a:cs typeface="Arial" charset="0"/>
              </a:rPr>
              <a:t>.</a:t>
            </a:r>
          </a:p>
          <a:p>
            <a:pPr marL="457200" lvl="1" indent="0">
              <a:buNone/>
            </a:pPr>
            <a:endParaRPr lang="en-US" dirty="0" smtClean="0"/>
          </a:p>
        </p:txBody>
      </p:sp>
    </p:spTree>
    <p:extLst>
      <p:ext uri="{BB962C8B-B14F-4D97-AF65-F5344CB8AC3E}">
        <p14:creationId xmlns:p14="http://schemas.microsoft.com/office/powerpoint/2010/main" val="3101451462"/>
      </p:ext>
    </p:extLst>
  </p:cSld>
  <p:clrMapOvr>
    <a:masterClrMapping/>
  </p:clrMapOvr>
  <p:transition advClick="0" advTm="0"/>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5"/>
          <p:cNvSpPr txBox="1">
            <a:spLocks/>
          </p:cNvSpPr>
          <p:nvPr/>
        </p:nvSpPr>
        <p:spPr>
          <a:xfrm>
            <a:off x="0" y="1833393"/>
            <a:ext cx="9144000" cy="1470025"/>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lstStyle>
          <a:p>
            <a:pPr algn="ctr">
              <a:defRPr/>
            </a:pPr>
            <a:r>
              <a:rPr lang="en-US" sz="2800" dirty="0" smtClean="0">
                <a:solidFill>
                  <a:srgbClr val="FFFFFF"/>
                </a:solidFill>
                <a:effectLst>
                  <a:outerShdw blurRad="50800" dist="38100" dir="2700000" algn="tl" rotWithShape="0">
                    <a:prstClr val="black">
                      <a:alpha val="40000"/>
                    </a:prstClr>
                  </a:outerShdw>
                </a:effectLst>
                <a:latin typeface="Palatino Linotype"/>
                <a:cs typeface="Palatino Linotype"/>
              </a:rPr>
              <a:t>Division of Undergraduate Education</a:t>
            </a:r>
            <a:r>
              <a:rPr lang="en-US" sz="2800" dirty="0" smtClean="0">
                <a:solidFill>
                  <a:schemeClr val="bg2">
                    <a:lumMod val="25000"/>
                  </a:schemeClr>
                </a:solidFill>
                <a:effectLst>
                  <a:outerShdw blurRad="50800" dist="38100" dir="2700000" algn="tl" rotWithShape="0">
                    <a:prstClr val="black">
                      <a:alpha val="40000"/>
                    </a:prstClr>
                  </a:outerShdw>
                </a:effectLst>
                <a:latin typeface="Palatino Linotype"/>
                <a:cs typeface="Palatino Linotype"/>
              </a:rPr>
              <a:t/>
            </a:r>
            <a:br>
              <a:rPr lang="en-US" sz="2800" dirty="0" smtClean="0">
                <a:solidFill>
                  <a:schemeClr val="bg2">
                    <a:lumMod val="25000"/>
                  </a:schemeClr>
                </a:solidFill>
                <a:effectLst>
                  <a:outerShdw blurRad="50800" dist="38100" dir="2700000" algn="tl" rotWithShape="0">
                    <a:prstClr val="black">
                      <a:alpha val="40000"/>
                    </a:prstClr>
                  </a:outerShdw>
                </a:effectLst>
                <a:latin typeface="Palatino Linotype"/>
                <a:cs typeface="Palatino Linotype"/>
              </a:rPr>
            </a:br>
            <a:r>
              <a:rPr lang="en-US" sz="1400" dirty="0" smtClean="0">
                <a:solidFill>
                  <a:schemeClr val="bg2">
                    <a:lumMod val="25000"/>
                  </a:schemeClr>
                </a:solidFill>
                <a:effectLst>
                  <a:outerShdw blurRad="50800" dist="38100" dir="2700000" algn="tl" rotWithShape="0">
                    <a:prstClr val="black">
                      <a:alpha val="40000"/>
                    </a:prstClr>
                  </a:outerShdw>
                </a:effectLst>
                <a:latin typeface="Palatino Linotype"/>
                <a:cs typeface="Palatino Linotype"/>
              </a:rPr>
              <a:t/>
            </a:r>
            <a:br>
              <a:rPr lang="en-US" sz="1400" dirty="0" smtClean="0">
                <a:solidFill>
                  <a:schemeClr val="bg2">
                    <a:lumMod val="25000"/>
                  </a:schemeClr>
                </a:solidFill>
                <a:effectLst>
                  <a:outerShdw blurRad="50800" dist="38100" dir="2700000" algn="tl" rotWithShape="0">
                    <a:prstClr val="black">
                      <a:alpha val="40000"/>
                    </a:prstClr>
                  </a:outerShdw>
                </a:effectLst>
                <a:latin typeface="Palatino Linotype"/>
                <a:cs typeface="Palatino Linotype"/>
              </a:rPr>
            </a:br>
            <a:r>
              <a:rPr lang="en-US" sz="4000" dirty="0" smtClean="0">
                <a:solidFill>
                  <a:schemeClr val="bg1"/>
                </a:solidFill>
                <a:effectLst>
                  <a:outerShdw blurRad="50800" dist="38100" dir="2700000" algn="tl" rotWithShape="0">
                    <a:prstClr val="black">
                      <a:alpha val="40000"/>
                    </a:prstClr>
                  </a:outerShdw>
                </a:effectLst>
                <a:latin typeface="Palatino Linotype"/>
                <a:cs typeface="Palatino Linotype"/>
              </a:rPr>
              <a:t>Improving </a:t>
            </a:r>
            <a:r>
              <a:rPr lang="en-US" sz="4000" dirty="0" smtClean="0">
                <a:solidFill>
                  <a:schemeClr val="bg1"/>
                </a:solidFill>
                <a:effectLst>
                  <a:outerShdw blurRad="38100" dist="38100" dir="2700000" algn="tl">
                    <a:srgbClr val="000000">
                      <a:alpha val="43137"/>
                    </a:srgbClr>
                  </a:outerShdw>
                </a:effectLst>
                <a:latin typeface="Palatino Linotype"/>
                <a:cs typeface="Palatino Linotype"/>
              </a:rPr>
              <a:t>Undergraduate STEM Education </a:t>
            </a:r>
            <a:r>
              <a:rPr lang="en-US" sz="4000" dirty="0" smtClean="0">
                <a:solidFill>
                  <a:schemeClr val="bg1"/>
                </a:solidFill>
                <a:effectLst>
                  <a:outerShdw blurRad="50800" dist="38100" dir="2700000" algn="tl" rotWithShape="0">
                    <a:prstClr val="black">
                      <a:alpha val="40000"/>
                    </a:prstClr>
                  </a:outerShdw>
                </a:effectLst>
                <a:latin typeface="Palatino Linotype"/>
                <a:cs typeface="Palatino Linotype"/>
              </a:rPr>
              <a:t>Program</a:t>
            </a:r>
            <a:r>
              <a:rPr lang="en-US" sz="3600" dirty="0" smtClean="0">
                <a:solidFill>
                  <a:schemeClr val="bg1"/>
                </a:solidFill>
                <a:effectLst>
                  <a:outerShdw blurRad="50800" dist="38100" dir="2700000" algn="tl" rotWithShape="0">
                    <a:prstClr val="black">
                      <a:alpha val="40000"/>
                    </a:prstClr>
                  </a:outerShdw>
                </a:effectLst>
                <a:latin typeface="Palatino Linotype"/>
                <a:cs typeface="Palatino Linotype"/>
              </a:rPr>
              <a:t> </a:t>
            </a:r>
            <a:r>
              <a:rPr lang="en-US" sz="3600" dirty="0" smtClean="0">
                <a:solidFill>
                  <a:schemeClr val="bg1"/>
                </a:solidFill>
                <a:effectLst>
                  <a:outerShdw blurRad="38100" dist="38100" dir="2700000" algn="tl">
                    <a:srgbClr val="000000">
                      <a:alpha val="43137"/>
                    </a:srgbClr>
                  </a:outerShdw>
                </a:effectLst>
                <a:latin typeface="Palatino Linotype"/>
                <a:cs typeface="Palatino Linotype"/>
              </a:rPr>
              <a:t>(</a:t>
            </a:r>
            <a:r>
              <a:rPr lang="en-US" sz="3600" dirty="0" smtClean="0">
                <a:solidFill>
                  <a:schemeClr val="bg1"/>
                </a:solidFill>
                <a:effectLst>
                  <a:outerShdw blurRad="50800" dist="38100" dir="2700000" algn="tl" rotWithShape="0">
                    <a:prstClr val="black">
                      <a:alpha val="40000"/>
                    </a:prstClr>
                  </a:outerShdw>
                </a:effectLst>
                <a:latin typeface="Palatino Linotype"/>
                <a:cs typeface="Palatino Linotype"/>
              </a:rPr>
              <a:t>IUSE: EHR</a:t>
            </a:r>
            <a:r>
              <a:rPr lang="en-US" sz="3600" dirty="0" smtClean="0">
                <a:solidFill>
                  <a:schemeClr val="bg1"/>
                </a:solidFill>
                <a:effectLst>
                  <a:outerShdw blurRad="38100" dist="38100" dir="2700000" algn="tl">
                    <a:srgbClr val="000000">
                      <a:alpha val="43137"/>
                    </a:srgbClr>
                  </a:outerShdw>
                </a:effectLst>
                <a:latin typeface="Palatino Linotype"/>
                <a:cs typeface="Palatino Linotype"/>
              </a:rPr>
              <a:t>)</a:t>
            </a:r>
            <a:r>
              <a:rPr lang="en-US" sz="3600" dirty="0" smtClean="0">
                <a:solidFill>
                  <a:schemeClr val="bg1"/>
                </a:solidFill>
                <a:effectLst>
                  <a:outerShdw blurRad="38100" dist="38100" dir="2700000" algn="tl">
                    <a:srgbClr val="000000">
                      <a:alpha val="43137"/>
                    </a:srgbClr>
                  </a:outerShdw>
                </a:effectLst>
              </a:rPr>
              <a:t/>
            </a:r>
            <a:br>
              <a:rPr lang="en-US" sz="3600" dirty="0" smtClean="0">
                <a:solidFill>
                  <a:schemeClr val="bg1"/>
                </a:solidFill>
                <a:effectLst>
                  <a:outerShdw blurRad="38100" dist="38100" dir="2700000" algn="tl">
                    <a:srgbClr val="000000">
                      <a:alpha val="43137"/>
                    </a:srgbClr>
                  </a:outerShdw>
                </a:effectLst>
              </a:rPr>
            </a:br>
            <a:endParaRPr lang="en-US" sz="4000" dirty="0">
              <a:solidFill>
                <a:schemeClr val="bg1"/>
              </a:solidFill>
              <a:effectLst>
                <a:outerShdw blurRad="38100" dist="38100" dir="2700000" algn="tl">
                  <a:srgbClr val="000000">
                    <a:alpha val="43137"/>
                  </a:srgbClr>
                </a:outerShdw>
              </a:effectLst>
              <a:latin typeface="Garamond" pitchFamily="18" charset="0"/>
            </a:endParaRPr>
          </a:p>
        </p:txBody>
      </p:sp>
      <p:sp>
        <p:nvSpPr>
          <p:cNvPr id="6" name="Subtitle 6"/>
          <p:cNvSpPr txBox="1">
            <a:spLocks/>
          </p:cNvSpPr>
          <p:nvPr/>
        </p:nvSpPr>
        <p:spPr>
          <a:xfrm>
            <a:off x="0" y="3733800"/>
            <a:ext cx="9144000" cy="1600200"/>
          </a:xfrm>
          <a:prstGeom prst="rect">
            <a:avLst/>
          </a:prstGeom>
        </p:spPr>
        <p:txBody>
          <a:bodyPr vert="horz">
            <a:normAutofit fontScale="77500" lnSpcReduction="2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lstStyle>
          <a:p>
            <a:pPr marL="109728" indent="0" algn="ctr">
              <a:spcBef>
                <a:spcPts val="0"/>
              </a:spcBef>
              <a:buNone/>
            </a:pPr>
            <a:endParaRPr lang="en-US" sz="3600" b="1" dirty="0" smtClean="0">
              <a:solidFill>
                <a:schemeClr val="accent6">
                  <a:lumMod val="50000"/>
                </a:schemeClr>
              </a:solidFill>
              <a:latin typeface="Palatino Linotype" panose="02040502050505030304" pitchFamily="18" charset="0"/>
            </a:endParaRPr>
          </a:p>
          <a:p>
            <a:pPr marL="109728" indent="0" algn="ctr">
              <a:spcBef>
                <a:spcPts val="0"/>
              </a:spcBef>
              <a:buNone/>
            </a:pPr>
            <a:r>
              <a:rPr lang="en-US" sz="3600" b="1" dirty="0" smtClean="0">
                <a:solidFill>
                  <a:srgbClr val="FFFF00"/>
                </a:solidFill>
                <a:effectLst>
                  <a:outerShdw blurRad="50800" dist="38100" dir="2700000" algn="tl" rotWithShape="0">
                    <a:prstClr val="black">
                      <a:alpha val="40000"/>
                    </a:prstClr>
                  </a:outerShdw>
                </a:effectLst>
                <a:latin typeface="Palatino Linotype" panose="02040502050505030304" pitchFamily="18" charset="0"/>
              </a:rPr>
              <a:t>Questions?</a:t>
            </a:r>
          </a:p>
          <a:p>
            <a:pPr marL="109728" indent="0" algn="ctr">
              <a:spcBef>
                <a:spcPts val="0"/>
              </a:spcBef>
              <a:buNone/>
            </a:pPr>
            <a:endParaRPr lang="en-US" sz="3600" b="1" dirty="0" smtClean="0">
              <a:solidFill>
                <a:srgbClr val="FFFF00"/>
              </a:solidFill>
              <a:effectLst>
                <a:outerShdw blurRad="50800" dist="38100" dir="2700000" algn="tl" rotWithShape="0">
                  <a:prstClr val="black">
                    <a:alpha val="40000"/>
                  </a:prstClr>
                </a:outerShdw>
              </a:effectLst>
              <a:latin typeface="Palatino Linotype" panose="02040502050505030304" pitchFamily="18" charset="0"/>
            </a:endParaRPr>
          </a:p>
          <a:p>
            <a:pPr marL="109728" indent="0" algn="ctr">
              <a:spcBef>
                <a:spcPts val="0"/>
              </a:spcBef>
              <a:buNone/>
            </a:pPr>
            <a:r>
              <a:rPr lang="en-US" sz="3600" b="1" dirty="0" smtClean="0">
                <a:solidFill>
                  <a:srgbClr val="FFFF00"/>
                </a:solidFill>
                <a:effectLst>
                  <a:outerShdw blurRad="50800" dist="38100" dir="2700000" algn="tl" rotWithShape="0">
                    <a:prstClr val="black">
                      <a:alpha val="40000"/>
                    </a:prstClr>
                  </a:outerShdw>
                </a:effectLst>
                <a:latin typeface="Palatino Linotype" panose="02040502050505030304" pitchFamily="18" charset="0"/>
              </a:rPr>
              <a:t>Comments?</a:t>
            </a:r>
          </a:p>
        </p:txBody>
      </p:sp>
    </p:spTree>
    <p:extLst>
      <p:ext uri="{BB962C8B-B14F-4D97-AF65-F5344CB8AC3E}">
        <p14:creationId xmlns:p14="http://schemas.microsoft.com/office/powerpoint/2010/main" val="2637225441"/>
      </p:ext>
    </p:extLst>
  </p:cSld>
  <p:clrMapOvr>
    <a:masterClrMapping/>
  </p:clrMapOvr>
  <p:transition advClick="0"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5"/>
          <p:cNvSpPr txBox="1">
            <a:spLocks/>
          </p:cNvSpPr>
          <p:nvPr/>
        </p:nvSpPr>
        <p:spPr>
          <a:xfrm>
            <a:off x="0" y="1833393"/>
            <a:ext cx="9144000" cy="1470025"/>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lstStyle>
          <a:p>
            <a:pPr algn="ctr">
              <a:defRPr/>
            </a:pPr>
            <a:r>
              <a:rPr lang="en-US" sz="2800" dirty="0" smtClean="0">
                <a:solidFill>
                  <a:srgbClr val="FFFFFF"/>
                </a:solidFill>
                <a:effectLst>
                  <a:outerShdw blurRad="50800" dist="38100" dir="2700000" algn="tl" rotWithShape="0">
                    <a:prstClr val="black">
                      <a:alpha val="40000"/>
                    </a:prstClr>
                  </a:outerShdw>
                </a:effectLst>
                <a:latin typeface="Palatino Linotype"/>
                <a:cs typeface="Palatino Linotype"/>
              </a:rPr>
              <a:t>Division of Undergraduate Education</a:t>
            </a:r>
            <a:r>
              <a:rPr lang="en-US" sz="2800" dirty="0" smtClean="0">
                <a:solidFill>
                  <a:schemeClr val="bg2">
                    <a:lumMod val="25000"/>
                  </a:schemeClr>
                </a:solidFill>
                <a:effectLst>
                  <a:outerShdw blurRad="50800" dist="38100" dir="2700000" algn="tl" rotWithShape="0">
                    <a:prstClr val="black">
                      <a:alpha val="40000"/>
                    </a:prstClr>
                  </a:outerShdw>
                </a:effectLst>
                <a:latin typeface="Palatino Linotype"/>
                <a:cs typeface="Palatino Linotype"/>
              </a:rPr>
              <a:t/>
            </a:r>
            <a:br>
              <a:rPr lang="en-US" sz="2800" dirty="0" smtClean="0">
                <a:solidFill>
                  <a:schemeClr val="bg2">
                    <a:lumMod val="25000"/>
                  </a:schemeClr>
                </a:solidFill>
                <a:effectLst>
                  <a:outerShdw blurRad="50800" dist="38100" dir="2700000" algn="tl" rotWithShape="0">
                    <a:prstClr val="black">
                      <a:alpha val="40000"/>
                    </a:prstClr>
                  </a:outerShdw>
                </a:effectLst>
                <a:latin typeface="Palatino Linotype"/>
                <a:cs typeface="Palatino Linotype"/>
              </a:rPr>
            </a:br>
            <a:r>
              <a:rPr lang="en-US" sz="1400" dirty="0" smtClean="0">
                <a:solidFill>
                  <a:schemeClr val="bg2">
                    <a:lumMod val="25000"/>
                  </a:schemeClr>
                </a:solidFill>
                <a:effectLst>
                  <a:outerShdw blurRad="50800" dist="38100" dir="2700000" algn="tl" rotWithShape="0">
                    <a:prstClr val="black">
                      <a:alpha val="40000"/>
                    </a:prstClr>
                  </a:outerShdw>
                </a:effectLst>
                <a:latin typeface="Palatino Linotype"/>
                <a:cs typeface="Palatino Linotype"/>
              </a:rPr>
              <a:t/>
            </a:r>
            <a:br>
              <a:rPr lang="en-US" sz="1400" dirty="0" smtClean="0">
                <a:solidFill>
                  <a:schemeClr val="bg2">
                    <a:lumMod val="25000"/>
                  </a:schemeClr>
                </a:solidFill>
                <a:effectLst>
                  <a:outerShdw blurRad="50800" dist="38100" dir="2700000" algn="tl" rotWithShape="0">
                    <a:prstClr val="black">
                      <a:alpha val="40000"/>
                    </a:prstClr>
                  </a:outerShdw>
                </a:effectLst>
                <a:latin typeface="Palatino Linotype"/>
                <a:cs typeface="Palatino Linotype"/>
              </a:rPr>
            </a:br>
            <a:r>
              <a:rPr lang="en-US" sz="4000" dirty="0" smtClean="0">
                <a:solidFill>
                  <a:schemeClr val="bg1"/>
                </a:solidFill>
                <a:effectLst>
                  <a:outerShdw blurRad="50800" dist="38100" dir="2700000" algn="tl" rotWithShape="0">
                    <a:prstClr val="black">
                      <a:alpha val="40000"/>
                    </a:prstClr>
                  </a:outerShdw>
                </a:effectLst>
                <a:latin typeface="Palatino Linotype"/>
                <a:cs typeface="Palatino Linotype"/>
              </a:rPr>
              <a:t>Improving Undergraduate STEM Education Program</a:t>
            </a:r>
            <a:r>
              <a:rPr lang="en-US" sz="3600" dirty="0" smtClean="0">
                <a:solidFill>
                  <a:schemeClr val="bg1"/>
                </a:solidFill>
                <a:effectLst>
                  <a:outerShdw blurRad="50800" dist="38100" dir="2700000" algn="tl" rotWithShape="0">
                    <a:prstClr val="black">
                      <a:alpha val="40000"/>
                    </a:prstClr>
                  </a:outerShdw>
                </a:effectLst>
                <a:latin typeface="Palatino Linotype"/>
                <a:cs typeface="Palatino Linotype"/>
              </a:rPr>
              <a:t> (IUSE: EHR)</a:t>
            </a:r>
            <a:r>
              <a:rPr lang="en-US" sz="3600" dirty="0" smtClean="0">
                <a:solidFill>
                  <a:schemeClr val="bg1"/>
                </a:solidFill>
                <a:effectLst>
                  <a:outerShdw blurRad="38100" dist="38100" dir="2700000" algn="tl">
                    <a:srgbClr val="000000">
                      <a:alpha val="43137"/>
                    </a:srgbClr>
                  </a:outerShdw>
                </a:effectLst>
              </a:rPr>
              <a:t/>
            </a:r>
            <a:br>
              <a:rPr lang="en-US" sz="3600" dirty="0" smtClean="0">
                <a:solidFill>
                  <a:schemeClr val="bg1"/>
                </a:solidFill>
                <a:effectLst>
                  <a:outerShdw blurRad="38100" dist="38100" dir="2700000" algn="tl">
                    <a:srgbClr val="000000">
                      <a:alpha val="43137"/>
                    </a:srgbClr>
                  </a:outerShdw>
                </a:effectLst>
              </a:rPr>
            </a:br>
            <a:endParaRPr lang="en-US" sz="4000" dirty="0">
              <a:solidFill>
                <a:schemeClr val="bg1"/>
              </a:solidFill>
              <a:effectLst>
                <a:outerShdw blurRad="38100" dist="38100" dir="2700000" algn="tl">
                  <a:srgbClr val="000000">
                    <a:alpha val="43137"/>
                  </a:srgbClr>
                </a:outerShdw>
              </a:effectLst>
              <a:latin typeface="Garamond" pitchFamily="18" charset="0"/>
            </a:endParaRPr>
          </a:p>
        </p:txBody>
      </p:sp>
      <p:sp>
        <p:nvSpPr>
          <p:cNvPr id="6" name="Subtitle 6"/>
          <p:cNvSpPr txBox="1">
            <a:spLocks/>
          </p:cNvSpPr>
          <p:nvPr/>
        </p:nvSpPr>
        <p:spPr>
          <a:xfrm>
            <a:off x="0" y="3733800"/>
            <a:ext cx="9144000" cy="1600200"/>
          </a:xfrm>
          <a:prstGeom prst="rect">
            <a:avLst/>
          </a:prstGeom>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lstStyle>
          <a:p>
            <a:pPr marL="109728" indent="0" algn="ctr">
              <a:spcBef>
                <a:spcPts val="0"/>
              </a:spcBef>
              <a:buNone/>
            </a:pPr>
            <a:endParaRPr lang="en-US" sz="3600" b="1" dirty="0" smtClean="0">
              <a:solidFill>
                <a:schemeClr val="accent6">
                  <a:lumMod val="50000"/>
                </a:schemeClr>
              </a:solidFill>
              <a:latin typeface="Palatino Linotype" panose="02040502050505030304" pitchFamily="18" charset="0"/>
            </a:endParaRPr>
          </a:p>
          <a:p>
            <a:pPr marL="109728" indent="0" algn="ctr">
              <a:spcBef>
                <a:spcPts val="0"/>
              </a:spcBef>
              <a:buNone/>
            </a:pPr>
            <a:r>
              <a:rPr lang="en-US" sz="3600" b="1" dirty="0" smtClean="0">
                <a:solidFill>
                  <a:srgbClr val="FFFF00"/>
                </a:solidFill>
                <a:effectLst>
                  <a:outerShdw blurRad="50800" dist="38100" dir="2700000" algn="tl" rotWithShape="0">
                    <a:prstClr val="black">
                      <a:alpha val="40000"/>
                    </a:prstClr>
                  </a:outerShdw>
                </a:effectLst>
                <a:latin typeface="Palatino Linotype" panose="02040502050505030304" pitchFamily="18" charset="0"/>
              </a:rPr>
              <a:t>Thank You!</a:t>
            </a:r>
          </a:p>
        </p:txBody>
      </p:sp>
    </p:spTree>
    <p:extLst>
      <p:ext uri="{BB962C8B-B14F-4D97-AF65-F5344CB8AC3E}">
        <p14:creationId xmlns:p14="http://schemas.microsoft.com/office/powerpoint/2010/main" val="2849677880"/>
      </p:ext>
    </p:extLst>
  </p:cSld>
  <p:clrMapOvr>
    <a:masterClrMapping/>
  </p:clrMapOvr>
  <p:transition advClick="0"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u="sng"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IUSE: EHR supports 2 NSF strategic goals:</a:t>
            </a:r>
            <a:endParaRPr lang="en-US" sz="3600" b="1" u="sng" dirty="0">
              <a:solidFill>
                <a:srgbClr val="FFFFFF"/>
              </a:solidFill>
              <a:effectLst>
                <a:outerShdw blurRad="50800" dist="38100" dir="2700000" algn="tl" rotWithShape="0">
                  <a:prstClr val="black">
                    <a:alpha val="40000"/>
                  </a:prstClr>
                </a:outerShdw>
              </a:effectLst>
            </a:endParaRPr>
          </a:p>
        </p:txBody>
      </p:sp>
      <p:sp>
        <p:nvSpPr>
          <p:cNvPr id="3" name="Content Placeholder 2"/>
          <p:cNvSpPr>
            <a:spLocks noGrp="1"/>
          </p:cNvSpPr>
          <p:nvPr>
            <p:ph idx="1"/>
          </p:nvPr>
        </p:nvSpPr>
        <p:spPr/>
        <p:txBody>
          <a:bodyPr/>
          <a:lstStyle/>
          <a:p>
            <a:pPr marL="0" indent="0">
              <a:buNone/>
            </a:pPr>
            <a:r>
              <a:rPr lang="en-US" sz="2800" b="1" dirty="0" smtClean="0">
                <a:solidFill>
                  <a:srgbClr val="E7E700"/>
                </a:solidFill>
                <a:effectLst>
                  <a:outerShdw blurRad="50800" dist="38100" dir="2700000" algn="tl" rotWithShape="0">
                    <a:prstClr val="black">
                      <a:alpha val="40000"/>
                    </a:prstClr>
                  </a:outerShdw>
                </a:effectLst>
                <a:latin typeface="Palatino Linotype" panose="02040502050505030304" pitchFamily="18" charset="0"/>
              </a:rPr>
              <a:t>1. </a:t>
            </a:r>
            <a:r>
              <a:rPr lang="en-US" sz="2800"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Transform the Frontiers of Science and 	Engineering:</a:t>
            </a:r>
          </a:p>
          <a:p>
            <a:pPr marL="457200" lvl="1" indent="0">
              <a:buNone/>
            </a:pPr>
            <a:endParaRPr lang="en-US"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pPr lvl="1">
              <a:buFont typeface="Arial"/>
              <a:buChar char="•"/>
            </a:pPr>
            <a:r>
              <a:rPr lang="en-US"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Supporting fundamental, high-risk and potentially transformative research in </a:t>
            </a:r>
            <a:r>
              <a:rPr lang="en-US"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STEM</a:t>
            </a:r>
            <a:br>
              <a:rPr lang="en-US"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br>
            <a:endParaRPr lang="en-US" b="1"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pPr lvl="1">
              <a:buFont typeface="Arial"/>
              <a:buChar char="•"/>
            </a:pPr>
            <a:r>
              <a:rPr lang="en-US"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Education of the next generation of the STEM workforce to continue this </a:t>
            </a:r>
            <a:r>
              <a:rPr lang="en-US"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transformation</a:t>
            </a:r>
            <a:endParaRPr lang="en-US" b="1"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p:txBody>
      </p:sp>
    </p:spTree>
    <p:extLst>
      <p:ext uri="{BB962C8B-B14F-4D97-AF65-F5344CB8AC3E}">
        <p14:creationId xmlns:p14="http://schemas.microsoft.com/office/powerpoint/2010/main" val="2491032624"/>
      </p:ext>
    </p:extLst>
  </p:cSld>
  <p:clrMapOvr>
    <a:masterClrMapping/>
  </p:clrMapOvr>
  <p:transition advClick="0" advTm="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u="sng"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IUSE: EHR supports 2 NSF strategic goals:</a:t>
            </a:r>
            <a:endParaRPr lang="en-US" sz="3200" u="sng" dirty="0"/>
          </a:p>
        </p:txBody>
      </p:sp>
      <p:sp>
        <p:nvSpPr>
          <p:cNvPr id="3" name="Content Placeholder 2"/>
          <p:cNvSpPr>
            <a:spLocks noGrp="1"/>
          </p:cNvSpPr>
          <p:nvPr>
            <p:ph idx="1"/>
          </p:nvPr>
        </p:nvSpPr>
        <p:spPr/>
        <p:txBody>
          <a:bodyPr/>
          <a:lstStyle/>
          <a:p>
            <a:pPr marL="0" indent="0" algn="ctr">
              <a:buNone/>
            </a:pPr>
            <a:r>
              <a:rPr lang="en-US" sz="2800" b="1" dirty="0" smtClean="0">
                <a:solidFill>
                  <a:srgbClr val="E7E700"/>
                </a:solidFill>
                <a:effectLst>
                  <a:outerShdw blurRad="50800" dist="38100" dir="2700000" algn="tl" rotWithShape="0">
                    <a:prstClr val="black">
                      <a:alpha val="40000"/>
                    </a:prstClr>
                  </a:outerShdw>
                </a:effectLst>
                <a:latin typeface="Palatino Linotype" panose="02040502050505030304" pitchFamily="18" charset="0"/>
              </a:rPr>
              <a:t>2. </a:t>
            </a:r>
            <a:r>
              <a:rPr lang="en-US" sz="2800" b="1" dirty="0" smtClean="0">
                <a:solidFill>
                  <a:schemeClr val="bg1"/>
                </a:solidFill>
                <a:effectLst>
                  <a:outerShdw blurRad="50800" dist="38100" dir="2700000" algn="tl" rotWithShape="0">
                    <a:prstClr val="black">
                      <a:alpha val="40000"/>
                    </a:prstClr>
                  </a:outerShdw>
                </a:effectLst>
                <a:latin typeface="Palatino Linotype" panose="02040502050505030304" pitchFamily="18" charset="0"/>
              </a:rPr>
              <a:t>Stimulate Innovation and Address Societal Needs through Research and Education:</a:t>
            </a:r>
          </a:p>
          <a:p>
            <a:pPr marL="457200" lvl="1" indent="0">
              <a:buNone/>
            </a:pPr>
            <a:endParaRPr lang="en-US" b="1"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pPr lvl="2"/>
            <a:r>
              <a:rPr lang="en-US" sz="28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supports research and development on </a:t>
            </a:r>
            <a:r>
              <a:rPr lang="en-US" sz="2800" b="1" dirty="0" smtClean="0">
                <a:solidFill>
                  <a:srgbClr val="FFFFFF"/>
                </a:solidFill>
                <a:effectLst>
                  <a:outerShdw blurRad="50800" dist="38100" dir="2700000" algn="tl" rotWithShape="0">
                    <a:prstClr val="black">
                      <a:alpha val="40000"/>
                    </a:prstClr>
                  </a:outerShdw>
                </a:effectLst>
                <a:latin typeface="Palatino Linotype" panose="02040502050505030304" pitchFamily="18" charset="0"/>
              </a:rPr>
              <a:t>STEM education</a:t>
            </a:r>
          </a:p>
          <a:p>
            <a:pPr marL="914400" lvl="2" indent="0">
              <a:buNone/>
            </a:pPr>
            <a:endParaRPr lang="en-US" sz="28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endParaRPr>
          </a:p>
          <a:p>
            <a:pPr lvl="2"/>
            <a:r>
              <a:rPr lang="en-US" sz="2800" b="1" dirty="0">
                <a:solidFill>
                  <a:srgbClr val="FFFFFF"/>
                </a:solidFill>
                <a:effectLst>
                  <a:outerShdw blurRad="50800" dist="38100" dir="2700000" algn="tl" rotWithShape="0">
                    <a:prstClr val="black">
                      <a:alpha val="40000"/>
                    </a:prstClr>
                  </a:outerShdw>
                </a:effectLst>
                <a:latin typeface="Palatino Linotype" panose="02040502050505030304" pitchFamily="18" charset="0"/>
              </a:rPr>
              <a:t>prepare a diverse, globally competent STEM workforce and a STEM-literate citizenry </a:t>
            </a:r>
          </a:p>
          <a:p>
            <a:endParaRPr lang="en-US" dirty="0"/>
          </a:p>
        </p:txBody>
      </p:sp>
    </p:spTree>
    <p:extLst>
      <p:ext uri="{BB962C8B-B14F-4D97-AF65-F5344CB8AC3E}">
        <p14:creationId xmlns:p14="http://schemas.microsoft.com/office/powerpoint/2010/main" val="2588280486"/>
      </p:ext>
    </p:extLst>
  </p:cSld>
  <p:clrMapOvr>
    <a:masterClrMapping/>
  </p:clrMapOvr>
  <p:transition advClick="0" advTm="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IUSE: EHR Program Goals</a:t>
            </a:r>
            <a:endParaRPr lang="en-US" b="1" dirty="0">
              <a:solidFill>
                <a:srgbClr val="FFFFFF"/>
              </a:solidFill>
              <a:effectLst>
                <a:outerShdw blurRad="50800" dist="38100" dir="2700000" algn="tl" rotWithShape="0">
                  <a:prstClr val="black">
                    <a:alpha val="40000"/>
                  </a:prstClr>
                </a:outerShdw>
              </a:effectLst>
              <a:latin typeface="Palatino Linotype"/>
              <a:cs typeface="Palatino Linotype"/>
            </a:endParaRPr>
          </a:p>
        </p:txBody>
      </p:sp>
      <p:sp>
        <p:nvSpPr>
          <p:cNvPr id="3" name="Content Placeholder 2"/>
          <p:cNvSpPr>
            <a:spLocks noGrp="1"/>
          </p:cNvSpPr>
          <p:nvPr>
            <p:ph idx="1"/>
          </p:nvPr>
        </p:nvSpPr>
        <p:spPr/>
        <p:txBody>
          <a:bodyPr>
            <a:normAutofit lnSpcReduction="10000"/>
          </a:bodyPr>
          <a:lstStyle/>
          <a:p>
            <a:r>
              <a:rPr lang="en-US" b="1" dirty="0" smtClean="0">
                <a:solidFill>
                  <a:srgbClr val="FFFF00"/>
                </a:solidFill>
                <a:effectLst>
                  <a:outerShdw blurRad="50800" dist="38100" dir="2700000" algn="tl" rotWithShape="0">
                    <a:prstClr val="black">
                      <a:alpha val="40000"/>
                    </a:prstClr>
                  </a:outerShdw>
                </a:effectLst>
                <a:latin typeface="Palatino Linotype"/>
                <a:cs typeface="Palatino Linotype"/>
              </a:rPr>
              <a:t>Improve STEM Learning &amp; Learning Environments – </a:t>
            </a:r>
            <a:r>
              <a:rPr lang="en-US" sz="2400" b="1" dirty="0" smtClean="0">
                <a:solidFill>
                  <a:srgbClr val="FFFFFF"/>
                </a:solidFill>
                <a:effectLst>
                  <a:outerShdw blurRad="50800" dist="38100" dir="2700000" algn="tl" rotWithShape="0">
                    <a:prstClr val="black">
                      <a:alpha val="40000"/>
                    </a:prstClr>
                  </a:outerShdw>
                </a:effectLst>
                <a:latin typeface="Palatino Linotype"/>
                <a:cs typeface="Palatino Linotype"/>
              </a:rPr>
              <a:t>Improve the knowledge base for defining, identifying, and innovating effective undergraduate STEM education teaching and learning</a:t>
            </a:r>
          </a:p>
          <a:p>
            <a:r>
              <a:rPr lang="en-US" b="1" dirty="0" smtClean="0">
                <a:solidFill>
                  <a:srgbClr val="FFFF00"/>
                </a:solidFill>
                <a:effectLst>
                  <a:outerShdw blurRad="50800" dist="38100" dir="2700000" algn="tl" rotWithShape="0">
                    <a:prstClr val="black">
                      <a:alpha val="40000"/>
                    </a:prstClr>
                  </a:outerShdw>
                </a:effectLst>
                <a:latin typeface="Palatino Linotype"/>
                <a:cs typeface="Palatino Linotype"/>
              </a:rPr>
              <a:t>Broaden Participation &amp; Institutional Capacity for STEM Learning – </a:t>
            </a:r>
            <a:r>
              <a:rPr lang="en-US" sz="2400" b="1" dirty="0" smtClean="0">
                <a:solidFill>
                  <a:srgbClr val="FFFFFF"/>
                </a:solidFill>
                <a:effectLst>
                  <a:outerShdw blurRad="50800" dist="38100" dir="2700000" algn="tl" rotWithShape="0">
                    <a:prstClr val="black">
                      <a:alpha val="40000"/>
                    </a:prstClr>
                  </a:outerShdw>
                </a:effectLst>
                <a:latin typeface="Palatino Linotype"/>
                <a:cs typeface="Palatino Linotype"/>
              </a:rPr>
              <a:t>Increase the number and diversity of undergraduate students</a:t>
            </a:r>
          </a:p>
          <a:p>
            <a:r>
              <a:rPr lang="en-US" b="1" dirty="0" smtClean="0">
                <a:solidFill>
                  <a:srgbClr val="FFFF00"/>
                </a:solidFill>
                <a:effectLst>
                  <a:outerShdw blurRad="50800" dist="38100" dir="2700000" algn="tl" rotWithShape="0">
                    <a:prstClr val="black">
                      <a:alpha val="40000"/>
                    </a:prstClr>
                  </a:outerShdw>
                </a:effectLst>
                <a:latin typeface="Palatino Linotype"/>
                <a:cs typeface="Palatino Linotype"/>
              </a:rPr>
              <a:t>Build the Professional STEM Workforce for Tomorrow – </a:t>
            </a:r>
            <a:r>
              <a:rPr lang="en-US" sz="2600" b="1" dirty="0" smtClean="0">
                <a:solidFill>
                  <a:srgbClr val="FFFFFF"/>
                </a:solidFill>
                <a:effectLst>
                  <a:outerShdw blurRad="50800" dist="38100" dir="2700000" algn="tl" rotWithShape="0">
                    <a:prstClr val="black">
                      <a:alpha val="40000"/>
                    </a:prstClr>
                  </a:outerShdw>
                </a:effectLst>
                <a:latin typeface="Palatino Linotype"/>
                <a:cs typeface="Palatino Linotype"/>
              </a:rPr>
              <a:t>Improve the preparation of undergraduate students</a:t>
            </a:r>
            <a:endParaRPr lang="en-US" sz="2600" b="1" dirty="0">
              <a:solidFill>
                <a:srgbClr val="FFFFFF"/>
              </a:solidFill>
              <a:effectLst>
                <a:outerShdw blurRad="50800" dist="38100" dir="2700000" algn="tl" rotWithShape="0">
                  <a:prstClr val="black">
                    <a:alpha val="40000"/>
                  </a:prstClr>
                </a:outerShdw>
              </a:effectLst>
              <a:latin typeface="Palatino Linotype"/>
              <a:cs typeface="Palatino Linotype"/>
            </a:endParaRPr>
          </a:p>
        </p:txBody>
      </p:sp>
    </p:spTree>
    <p:extLst>
      <p:ext uri="{BB962C8B-B14F-4D97-AF65-F5344CB8AC3E}">
        <p14:creationId xmlns:p14="http://schemas.microsoft.com/office/powerpoint/2010/main" val="3029447430"/>
      </p:ext>
    </p:extLst>
  </p:cSld>
  <p:clrMapOvr>
    <a:masterClrMapping/>
  </p:clrMapOvr>
  <p:transition advClick="0" advTm="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Autofit/>
          </a:bodyPr>
          <a:lstStyle/>
          <a:p>
            <a:r>
              <a:rPr lang="en-US" sz="3200" b="1" dirty="0" smtClean="0">
                <a:solidFill>
                  <a:srgbClr val="FFFF00"/>
                </a:solidFill>
                <a:effectLst>
                  <a:outerShdw blurRad="50800" dist="38100" dir="2700000" algn="tl" rotWithShape="0">
                    <a:prstClr val="black">
                      <a:alpha val="40000"/>
                    </a:prstClr>
                  </a:outerShdw>
                </a:effectLst>
                <a:latin typeface="Palatino Linotype"/>
                <a:cs typeface="Palatino Linotype"/>
              </a:rPr>
              <a:t>Educational Practice and Research Cycle</a:t>
            </a:r>
            <a:endParaRPr lang="en-US" sz="3200" b="1" dirty="0">
              <a:solidFill>
                <a:srgbClr val="FFFF00"/>
              </a:solidFill>
              <a:effectLst>
                <a:outerShdw blurRad="50800" dist="38100" dir="2700000" algn="tl" rotWithShape="0">
                  <a:prstClr val="black">
                    <a:alpha val="40000"/>
                  </a:prstClr>
                </a:outerShdw>
              </a:effectLst>
              <a:latin typeface="Palatino Linotype"/>
              <a:cs typeface="Palatino Linotype"/>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06233216"/>
              </p:ext>
            </p:extLst>
          </p:nvPr>
        </p:nvGraphicFramePr>
        <p:xfrm>
          <a:off x="457200" y="12287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5" name="Straight Connector 4"/>
          <p:cNvCxnSpPr/>
          <p:nvPr/>
        </p:nvCxnSpPr>
        <p:spPr>
          <a:xfrm>
            <a:off x="2746760" y="4166231"/>
            <a:ext cx="822960" cy="822960"/>
          </a:xfrm>
          <a:prstGeom prst="line">
            <a:avLst/>
          </a:prstGeom>
          <a:ln>
            <a:solidFill>
              <a:srgbClr val="FFFFFF"/>
            </a:solidFill>
            <a:headEnd type="triangle" w="lg"/>
            <a:tailEnd type="triangle" w="lg"/>
          </a:ln>
        </p:spPr>
        <p:style>
          <a:lnRef idx="2">
            <a:schemeClr val="accent1"/>
          </a:lnRef>
          <a:fillRef idx="0">
            <a:schemeClr val="accent1"/>
          </a:fillRef>
          <a:effectRef idx="1">
            <a:schemeClr val="accent1"/>
          </a:effectRef>
          <a:fontRef idx="minor">
            <a:schemeClr val="tx1"/>
          </a:fontRef>
        </p:style>
      </p:cxnSp>
      <p:cxnSp>
        <p:nvCxnSpPr>
          <p:cNvPr id="7" name="Straight Arrow Connector 6"/>
          <p:cNvCxnSpPr/>
          <p:nvPr/>
        </p:nvCxnSpPr>
        <p:spPr>
          <a:xfrm flipH="1">
            <a:off x="5537810" y="4237307"/>
            <a:ext cx="822960" cy="748886"/>
          </a:xfrm>
          <a:prstGeom prst="straightConnector1">
            <a:avLst/>
          </a:prstGeom>
          <a:ln>
            <a:solidFill>
              <a:srgbClr val="FFFFFF"/>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flipH="1">
            <a:off x="2856619" y="2174208"/>
            <a:ext cx="822960" cy="748886"/>
          </a:xfrm>
          <a:prstGeom prst="straightConnector1">
            <a:avLst/>
          </a:prstGeom>
          <a:ln>
            <a:solidFill>
              <a:schemeClr val="bg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5478574" y="2057083"/>
            <a:ext cx="822960" cy="822960"/>
          </a:xfrm>
          <a:prstGeom prst="line">
            <a:avLst/>
          </a:prstGeom>
          <a:ln>
            <a:solidFill>
              <a:srgbClr val="FFFFFF"/>
            </a:solidFill>
            <a:headEnd type="triangle" w="lg"/>
            <a:tailEnd type="triangle" w="lg"/>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1399857" y="1918600"/>
            <a:ext cx="1758383" cy="646331"/>
          </a:xfrm>
          <a:prstGeom prst="rect">
            <a:avLst/>
          </a:prstGeom>
          <a:noFill/>
        </p:spPr>
        <p:txBody>
          <a:bodyPr wrap="square" rtlCol="0">
            <a:spAutoFit/>
          </a:bodyPr>
          <a:lstStyle/>
          <a:p>
            <a:pPr algn="ctr"/>
            <a:r>
              <a:rPr lang="en-US" i="1" dirty="0" smtClean="0">
                <a:solidFill>
                  <a:srgbClr val="FFFFFF"/>
                </a:solidFill>
              </a:rPr>
              <a:t>Which help improve...</a:t>
            </a:r>
            <a:endParaRPr lang="en-US" i="1" dirty="0">
              <a:solidFill>
                <a:srgbClr val="FFFFFF"/>
              </a:solidFill>
            </a:endParaRPr>
          </a:p>
        </p:txBody>
      </p:sp>
      <p:sp>
        <p:nvSpPr>
          <p:cNvPr id="14" name="TextBox 13"/>
          <p:cNvSpPr txBox="1"/>
          <p:nvPr/>
        </p:nvSpPr>
        <p:spPr>
          <a:xfrm>
            <a:off x="1399857" y="4616861"/>
            <a:ext cx="1758383" cy="369332"/>
          </a:xfrm>
          <a:prstGeom prst="rect">
            <a:avLst/>
          </a:prstGeom>
          <a:noFill/>
        </p:spPr>
        <p:txBody>
          <a:bodyPr wrap="square" rtlCol="0">
            <a:spAutoFit/>
          </a:bodyPr>
          <a:lstStyle/>
          <a:p>
            <a:r>
              <a:rPr lang="en-US" i="1" dirty="0" smtClean="0">
                <a:solidFill>
                  <a:srgbClr val="FFFFFF"/>
                </a:solidFill>
              </a:rPr>
              <a:t>That results in...</a:t>
            </a:r>
            <a:endParaRPr lang="en-US" i="1" dirty="0">
              <a:solidFill>
                <a:srgbClr val="FFFFFF"/>
              </a:solidFill>
            </a:endParaRPr>
          </a:p>
        </p:txBody>
      </p:sp>
      <p:sp>
        <p:nvSpPr>
          <p:cNvPr id="15" name="TextBox 14"/>
          <p:cNvSpPr txBox="1"/>
          <p:nvPr/>
        </p:nvSpPr>
        <p:spPr>
          <a:xfrm>
            <a:off x="6003265" y="4721529"/>
            <a:ext cx="1758383" cy="369332"/>
          </a:xfrm>
          <a:prstGeom prst="rect">
            <a:avLst/>
          </a:prstGeom>
          <a:noFill/>
        </p:spPr>
        <p:txBody>
          <a:bodyPr wrap="square" rtlCol="0">
            <a:spAutoFit/>
          </a:bodyPr>
          <a:lstStyle/>
          <a:p>
            <a:r>
              <a:rPr lang="en-US" i="1" dirty="0" smtClean="0">
                <a:solidFill>
                  <a:srgbClr val="FFFFFF"/>
                </a:solidFill>
              </a:rPr>
              <a:t>Which lead to...</a:t>
            </a:r>
            <a:endParaRPr lang="en-US" i="1" dirty="0">
              <a:solidFill>
                <a:srgbClr val="FFFFFF"/>
              </a:solidFill>
            </a:endParaRPr>
          </a:p>
        </p:txBody>
      </p:sp>
      <p:sp>
        <p:nvSpPr>
          <p:cNvPr id="16" name="TextBox 15"/>
          <p:cNvSpPr txBox="1"/>
          <p:nvPr/>
        </p:nvSpPr>
        <p:spPr>
          <a:xfrm>
            <a:off x="6003265" y="1902320"/>
            <a:ext cx="1758383" cy="646331"/>
          </a:xfrm>
          <a:prstGeom prst="rect">
            <a:avLst/>
          </a:prstGeom>
          <a:noFill/>
          <a:ln>
            <a:noFill/>
          </a:ln>
        </p:spPr>
        <p:txBody>
          <a:bodyPr wrap="square" rtlCol="0">
            <a:spAutoFit/>
          </a:bodyPr>
          <a:lstStyle/>
          <a:p>
            <a:pPr algn="ctr"/>
            <a:r>
              <a:rPr lang="en-US" i="1" dirty="0" smtClean="0">
                <a:solidFill>
                  <a:srgbClr val="FFFFFF"/>
                </a:solidFill>
              </a:rPr>
              <a:t>Identifies and motivates...</a:t>
            </a:r>
            <a:endParaRPr lang="en-US" i="1" dirty="0">
              <a:solidFill>
                <a:srgbClr val="FFFFFF"/>
              </a:solidFill>
            </a:endParaRPr>
          </a:p>
        </p:txBody>
      </p:sp>
      <p:sp>
        <p:nvSpPr>
          <p:cNvPr id="17" name="TextBox 16"/>
          <p:cNvSpPr txBox="1"/>
          <p:nvPr/>
        </p:nvSpPr>
        <p:spPr>
          <a:xfrm>
            <a:off x="3679579" y="2954772"/>
            <a:ext cx="1807227" cy="1107996"/>
          </a:xfrm>
          <a:prstGeom prst="rect">
            <a:avLst/>
          </a:prstGeom>
          <a:noFill/>
        </p:spPr>
        <p:txBody>
          <a:bodyPr wrap="square" rtlCol="0">
            <a:spAutoFit/>
          </a:bodyPr>
          <a:lstStyle/>
          <a:p>
            <a:pPr algn="ctr"/>
            <a:r>
              <a:rPr lang="en-US" sz="2200" b="1" dirty="0" smtClean="0">
                <a:solidFill>
                  <a:srgbClr val="FFFFFF"/>
                </a:solidFill>
              </a:rPr>
              <a:t>STEM Learning Environment</a:t>
            </a:r>
            <a:endParaRPr lang="en-US" sz="2200" b="1" dirty="0">
              <a:solidFill>
                <a:srgbClr val="FFFFFF"/>
              </a:solidFill>
            </a:endParaRPr>
          </a:p>
        </p:txBody>
      </p:sp>
    </p:spTree>
    <p:extLst>
      <p:ext uri="{BB962C8B-B14F-4D97-AF65-F5344CB8AC3E}">
        <p14:creationId xmlns:p14="http://schemas.microsoft.com/office/powerpoint/2010/main" val="4290328760"/>
      </p:ext>
    </p:extLst>
  </p:cSld>
  <p:clrMapOvr>
    <a:masterClrMapping/>
  </p:clrMapOvr>
  <p:transition advClick="0" advTm="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effectLst>
                  <a:outerShdw blurRad="50800" dist="38100" dir="2700000" algn="tl" rotWithShape="0">
                    <a:prstClr val="black">
                      <a:alpha val="40000"/>
                    </a:prstClr>
                  </a:outerShdw>
                </a:effectLst>
                <a:latin typeface="Palatino Linotype"/>
                <a:cs typeface="Palatino Linotype"/>
              </a:rPr>
              <a:t>IUSE: EHR</a:t>
            </a:r>
            <a:endParaRPr lang="en-US" b="1" dirty="0">
              <a:solidFill>
                <a:srgbClr val="FFFF00"/>
              </a:solidFill>
              <a:effectLst>
                <a:outerShdw blurRad="50800" dist="38100" dir="2700000" algn="tl" rotWithShape="0">
                  <a:prstClr val="black">
                    <a:alpha val="40000"/>
                  </a:prstClr>
                </a:outerShdw>
              </a:effectLst>
              <a:latin typeface="Palatino Linotype"/>
              <a:cs typeface="Palatino Linotype"/>
            </a:endParaRPr>
          </a:p>
        </p:txBody>
      </p:sp>
      <p:sp>
        <p:nvSpPr>
          <p:cNvPr id="3" name="Content Placeholder 2"/>
          <p:cNvSpPr>
            <a:spLocks noGrp="1"/>
          </p:cNvSpPr>
          <p:nvPr>
            <p:ph idx="1"/>
          </p:nvPr>
        </p:nvSpPr>
        <p:spPr>
          <a:xfrm>
            <a:off x="457200" y="1258073"/>
            <a:ext cx="8229600" cy="1574194"/>
          </a:xfrm>
          <a:prstGeom prst="rect">
            <a:avLst/>
          </a:prstGeom>
        </p:spPr>
        <p:txBody>
          <a:bodyPr>
            <a:normAutofit/>
          </a:bodyPr>
          <a:lstStyle/>
          <a:p>
            <a:pPr marL="0" indent="0" algn="ctr">
              <a:buNone/>
            </a:pPr>
            <a:r>
              <a:rPr lang="en-US" b="1" dirty="0" smtClean="0">
                <a:solidFill>
                  <a:srgbClr val="FFFFFF"/>
                </a:solidFill>
                <a:effectLst>
                  <a:outerShdw blurRad="50800" dist="38100" dir="2700000" algn="tl" rotWithShape="0">
                    <a:prstClr val="black">
                      <a:alpha val="40000"/>
                    </a:prstClr>
                  </a:outerShdw>
                </a:effectLst>
                <a:latin typeface="Palatino Linotype"/>
                <a:cs typeface="Palatino Linotype"/>
              </a:rPr>
              <a:t>2 tracks </a:t>
            </a:r>
          </a:p>
          <a:p>
            <a:pPr marL="0" indent="0">
              <a:buNone/>
            </a:pPr>
            <a:r>
              <a:rPr lang="en-US" dirty="0" smtClean="0"/>
              <a:t>  </a:t>
            </a:r>
            <a:r>
              <a:rPr lang="en-US" dirty="0" smtClean="0">
                <a:solidFill>
                  <a:srgbClr val="FFFFFF"/>
                </a:solidFill>
              </a:rPr>
              <a:t> </a:t>
            </a:r>
          </a:p>
          <a:p>
            <a:pPr marL="0" indent="0">
              <a:buNone/>
            </a:pPr>
            <a:endParaRPr lang="en-US" sz="1800" dirty="0">
              <a:solidFill>
                <a:srgbClr val="FFFFFF"/>
              </a:solidFill>
            </a:endParaRPr>
          </a:p>
          <a:p>
            <a:pPr marL="0" indent="0">
              <a:buNone/>
            </a:pPr>
            <a:endParaRPr lang="en-US" sz="1800" dirty="0" smtClean="0">
              <a:solidFill>
                <a:srgbClr val="FFFFFF"/>
              </a:solidFill>
            </a:endParaRPr>
          </a:p>
        </p:txBody>
      </p:sp>
      <p:cxnSp>
        <p:nvCxnSpPr>
          <p:cNvPr id="4" name="Straight Connector 3"/>
          <p:cNvCxnSpPr/>
          <p:nvPr/>
        </p:nvCxnSpPr>
        <p:spPr>
          <a:xfrm>
            <a:off x="5292104" y="1975297"/>
            <a:ext cx="1239865" cy="327636"/>
          </a:xfrm>
          <a:prstGeom prst="line">
            <a:avLst/>
          </a:prstGeom>
          <a:ln>
            <a:solidFill>
              <a:srgbClr val="FFFFFF"/>
            </a:solidFill>
            <a:tailEnd type="triangle" w="lg"/>
          </a:ln>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457200" y="2406920"/>
            <a:ext cx="3435360" cy="12906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smtClean="0"/>
          </a:p>
          <a:p>
            <a:pPr algn="ctr"/>
            <a:endParaRPr lang="en-US" dirty="0" smtClean="0"/>
          </a:p>
          <a:p>
            <a:pPr algn="ctr"/>
            <a:endParaRPr lang="en-US" dirty="0" smtClean="0"/>
          </a:p>
        </p:txBody>
      </p:sp>
      <p:sp>
        <p:nvSpPr>
          <p:cNvPr id="12" name="Rectangle 11"/>
          <p:cNvSpPr/>
          <p:nvPr/>
        </p:nvSpPr>
        <p:spPr>
          <a:xfrm>
            <a:off x="5150781" y="2406920"/>
            <a:ext cx="3435360" cy="12906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smtClean="0"/>
          </a:p>
          <a:p>
            <a:pPr algn="ctr"/>
            <a:endParaRPr lang="en-US" dirty="0" smtClean="0"/>
          </a:p>
          <a:p>
            <a:pPr algn="ctr"/>
            <a:endParaRPr lang="en-US" dirty="0" smtClean="0"/>
          </a:p>
        </p:txBody>
      </p:sp>
      <p:sp>
        <p:nvSpPr>
          <p:cNvPr id="13" name="TextBox 12"/>
          <p:cNvSpPr txBox="1"/>
          <p:nvPr/>
        </p:nvSpPr>
        <p:spPr>
          <a:xfrm>
            <a:off x="895473" y="2853035"/>
            <a:ext cx="2685351" cy="369332"/>
          </a:xfrm>
          <a:prstGeom prst="rect">
            <a:avLst/>
          </a:prstGeom>
          <a:noFill/>
        </p:spPr>
        <p:txBody>
          <a:bodyPr wrap="none" rtlCol="0">
            <a:spAutoFit/>
          </a:bodyPr>
          <a:lstStyle/>
          <a:p>
            <a:r>
              <a:rPr lang="en-US" b="1" dirty="0" smtClean="0">
                <a:solidFill>
                  <a:srgbClr val="FFFFFF"/>
                </a:solidFill>
              </a:rPr>
              <a:t>Engaged Student Learning</a:t>
            </a:r>
            <a:endParaRPr lang="en-US" b="1" dirty="0">
              <a:solidFill>
                <a:srgbClr val="FFFFFF"/>
              </a:solidFill>
            </a:endParaRPr>
          </a:p>
        </p:txBody>
      </p:sp>
      <p:sp>
        <p:nvSpPr>
          <p:cNvPr id="14" name="TextBox 13"/>
          <p:cNvSpPr txBox="1"/>
          <p:nvPr/>
        </p:nvSpPr>
        <p:spPr>
          <a:xfrm>
            <a:off x="5541520" y="2510907"/>
            <a:ext cx="2729394" cy="923330"/>
          </a:xfrm>
          <a:prstGeom prst="rect">
            <a:avLst/>
          </a:prstGeom>
          <a:noFill/>
        </p:spPr>
        <p:txBody>
          <a:bodyPr wrap="square" rtlCol="0">
            <a:spAutoFit/>
          </a:bodyPr>
          <a:lstStyle/>
          <a:p>
            <a:pPr algn="ctr"/>
            <a:r>
              <a:rPr lang="en-US" b="1" dirty="0" smtClean="0">
                <a:solidFill>
                  <a:srgbClr val="FFFFFF"/>
                </a:solidFill>
              </a:rPr>
              <a:t>Institutional and Community Transformation</a:t>
            </a:r>
            <a:endParaRPr lang="en-US" b="1" dirty="0">
              <a:solidFill>
                <a:srgbClr val="FFFFFF"/>
              </a:solidFill>
            </a:endParaRPr>
          </a:p>
        </p:txBody>
      </p:sp>
      <p:cxnSp>
        <p:nvCxnSpPr>
          <p:cNvPr id="16" name="Straight Connector 15"/>
          <p:cNvCxnSpPr/>
          <p:nvPr/>
        </p:nvCxnSpPr>
        <p:spPr>
          <a:xfrm flipH="1">
            <a:off x="2555330" y="1975297"/>
            <a:ext cx="1337230" cy="327636"/>
          </a:xfrm>
          <a:prstGeom prst="line">
            <a:avLst/>
          </a:prstGeom>
          <a:ln>
            <a:solidFill>
              <a:srgbClr val="FFFFFF"/>
            </a:solidFill>
            <a:tailEnd type="triangle" w="lg"/>
          </a:ln>
        </p:spPr>
        <p:style>
          <a:lnRef idx="2">
            <a:schemeClr val="accent1"/>
          </a:lnRef>
          <a:fillRef idx="0">
            <a:schemeClr val="accent1"/>
          </a:fillRef>
          <a:effectRef idx="1">
            <a:schemeClr val="accent1"/>
          </a:effectRef>
          <a:fontRef idx="minor">
            <a:schemeClr val="tx1"/>
          </a:fontRef>
        </p:style>
      </p:cxnSp>
      <p:sp>
        <p:nvSpPr>
          <p:cNvPr id="25" name="TextBox 24"/>
          <p:cNvSpPr txBox="1"/>
          <p:nvPr/>
        </p:nvSpPr>
        <p:spPr>
          <a:xfrm>
            <a:off x="181445" y="3894616"/>
            <a:ext cx="3916156" cy="1477328"/>
          </a:xfrm>
          <a:prstGeom prst="rect">
            <a:avLst/>
          </a:prstGeom>
          <a:noFill/>
        </p:spPr>
        <p:txBody>
          <a:bodyPr wrap="square" rtlCol="0">
            <a:spAutoFit/>
          </a:bodyPr>
          <a:lstStyle/>
          <a:p>
            <a:pPr algn="ctr"/>
            <a:r>
              <a:rPr lang="en-US" i="1" dirty="0" smtClean="0">
                <a:solidFill>
                  <a:srgbClr val="FFFFFF"/>
                </a:solidFill>
              </a:rPr>
              <a:t>Research, Design</a:t>
            </a:r>
            <a:r>
              <a:rPr lang="en-US" i="1" dirty="0">
                <a:solidFill>
                  <a:srgbClr val="FFFFFF"/>
                </a:solidFill>
              </a:rPr>
              <a:t>, </a:t>
            </a:r>
            <a:r>
              <a:rPr lang="en-US" i="1" dirty="0" smtClean="0">
                <a:solidFill>
                  <a:srgbClr val="FFFFFF"/>
                </a:solidFill>
              </a:rPr>
              <a:t>and Development  </a:t>
            </a:r>
            <a:r>
              <a:rPr lang="en-US" i="1" dirty="0">
                <a:solidFill>
                  <a:srgbClr val="FFFFFF"/>
                </a:solidFill>
              </a:rPr>
              <a:t>studies that involve creation, exploration, </a:t>
            </a:r>
            <a:r>
              <a:rPr lang="en-US" i="1" dirty="0" smtClean="0">
                <a:solidFill>
                  <a:srgbClr val="FFFFFF"/>
                </a:solidFill>
              </a:rPr>
              <a:t>and </a:t>
            </a:r>
            <a:r>
              <a:rPr lang="en-US" i="1" dirty="0">
                <a:solidFill>
                  <a:srgbClr val="FFFFFF"/>
                </a:solidFill>
              </a:rPr>
              <a:t>implementation of tools, resources, or models</a:t>
            </a:r>
          </a:p>
          <a:p>
            <a:endParaRPr lang="en-US" dirty="0"/>
          </a:p>
        </p:txBody>
      </p:sp>
      <p:sp>
        <p:nvSpPr>
          <p:cNvPr id="26" name="TextBox 25"/>
          <p:cNvSpPr txBox="1"/>
          <p:nvPr/>
        </p:nvSpPr>
        <p:spPr>
          <a:xfrm>
            <a:off x="4806430" y="3894616"/>
            <a:ext cx="4124062" cy="1754327"/>
          </a:xfrm>
          <a:prstGeom prst="rect">
            <a:avLst/>
          </a:prstGeom>
          <a:noFill/>
        </p:spPr>
        <p:txBody>
          <a:bodyPr wrap="square" rtlCol="0">
            <a:spAutoFit/>
          </a:bodyPr>
          <a:lstStyle/>
          <a:p>
            <a:pPr algn="ctr"/>
            <a:r>
              <a:rPr lang="en-US" i="1" dirty="0" smtClean="0">
                <a:solidFill>
                  <a:srgbClr val="FFFFFF"/>
                </a:solidFill>
              </a:rPr>
              <a:t>Projects that use innovative approaches to substantially increase the propagation of highly effective methods of STEM teaching and learning in institutions of higher education</a:t>
            </a:r>
            <a:endParaRPr lang="en-US" i="1" dirty="0">
              <a:solidFill>
                <a:srgbClr val="FFFFFF"/>
              </a:solidFill>
            </a:endParaRPr>
          </a:p>
          <a:p>
            <a:endParaRPr lang="en-US" dirty="0"/>
          </a:p>
        </p:txBody>
      </p:sp>
    </p:spTree>
    <p:extLst>
      <p:ext uri="{BB962C8B-B14F-4D97-AF65-F5344CB8AC3E}">
        <p14:creationId xmlns:p14="http://schemas.microsoft.com/office/powerpoint/2010/main" val="2647380865"/>
      </p:ext>
    </p:extLst>
  </p:cSld>
  <p:clrMapOvr>
    <a:masterClrMapping/>
  </p:clrMapOvr>
  <p:transition advClick="0" advTm="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52759"/>
            <a:ext cx="8229600" cy="1143000"/>
          </a:xfrm>
        </p:spPr>
        <p:txBody>
          <a:bodyPr>
            <a:normAutofit fontScale="90000"/>
          </a:bodyPr>
          <a:lstStyle/>
          <a:p>
            <a:r>
              <a:rPr lang="en-US" b="1" dirty="0" smtClean="0">
                <a:solidFill>
                  <a:srgbClr val="FFFF00"/>
                </a:solidFill>
                <a:effectLst>
                  <a:outerShdw blurRad="50800" dist="38100" dir="2700000" algn="tl" rotWithShape="0">
                    <a:prstClr val="black">
                      <a:alpha val="40000"/>
                    </a:prstClr>
                  </a:outerShdw>
                </a:effectLst>
                <a:latin typeface="Palatino Linotype" panose="02040502050505030304" pitchFamily="18" charset="0"/>
              </a:rPr>
              <a:t>Panel </a:t>
            </a:r>
            <a:r>
              <a:rPr lang="en-US" b="1" dirty="0">
                <a:solidFill>
                  <a:srgbClr val="FFFF00"/>
                </a:solidFill>
                <a:effectLst>
                  <a:outerShdw blurRad="50800" dist="38100" dir="2700000" algn="tl" rotWithShape="0">
                    <a:prstClr val="black">
                      <a:alpha val="40000"/>
                    </a:prstClr>
                  </a:outerShdw>
                </a:effectLst>
                <a:latin typeface="Palatino Linotype" panose="02040502050505030304" pitchFamily="18" charset="0"/>
              </a:rPr>
              <a:t>Review </a:t>
            </a:r>
            <a:r>
              <a:rPr lang="en-US" b="1" dirty="0" smtClean="0">
                <a:solidFill>
                  <a:srgbClr val="FFFF00"/>
                </a:solidFill>
                <a:effectLst>
                  <a:outerShdw blurRad="50800" dist="38100" dir="2700000" algn="tl" rotWithShape="0">
                    <a:prstClr val="black">
                      <a:alpha val="40000"/>
                    </a:prstClr>
                  </a:outerShdw>
                </a:effectLst>
                <a:latin typeface="Palatino Linotype" panose="02040502050505030304" pitchFamily="18" charset="0"/>
              </a:rPr>
              <a:t>Process Expectations</a:t>
            </a:r>
            <a:endParaRPr lang="en-US" b="1" dirty="0">
              <a:solidFill>
                <a:srgbClr val="FFFF00"/>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4020268099"/>
      </p:ext>
    </p:extLst>
  </p:cSld>
  <p:clrMapOvr>
    <a:masterClrMapping/>
  </p:clrMapOvr>
  <p:transition advClick="0" advTm="0"/>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382</TotalTime>
  <Words>1600</Words>
  <Application>Microsoft Office PowerPoint</Application>
  <PresentationFormat>On-screen Show (4:3)</PresentationFormat>
  <Paragraphs>240</Paragraphs>
  <Slides>37</Slides>
  <Notes>14</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  Improving Undergraduate STEM Education Program (IUSE: EHR)  </vt:lpstr>
      <vt:lpstr>Outline</vt:lpstr>
      <vt:lpstr>IUSE: EHR Overview</vt:lpstr>
      <vt:lpstr>IUSE: EHR supports 2 NSF strategic goals:</vt:lpstr>
      <vt:lpstr>IUSE: EHR supports 2 NSF strategic goals:</vt:lpstr>
      <vt:lpstr>IUSE: EHR Program Goals</vt:lpstr>
      <vt:lpstr>Educational Practice and Research Cycle</vt:lpstr>
      <vt:lpstr>IUSE: EHR</vt:lpstr>
      <vt:lpstr>Panel Review Process Expectations</vt:lpstr>
      <vt:lpstr>Who reviews - What and How?</vt:lpstr>
      <vt:lpstr>The Proposer Receives:</vt:lpstr>
      <vt:lpstr>NSF Merit Review Criteria Guiding Principles</vt:lpstr>
      <vt:lpstr>NSF Merit Review Criteria Required</vt:lpstr>
      <vt:lpstr>Merit Review Considerations </vt:lpstr>
      <vt:lpstr>(Merit Review Considerations cont.) </vt:lpstr>
      <vt:lpstr>Common Guidelines for Education Research &amp; Development: NSF13-126</vt:lpstr>
      <vt:lpstr>Basic perspectives from the Common Guidelines for IUSE: EHR Projects</vt:lpstr>
      <vt:lpstr>(Basic Perspectives cont.)</vt:lpstr>
      <vt:lpstr>(Basic Perspectives cont.)</vt:lpstr>
      <vt:lpstr>The Project Budget &amp; Summary Rating</vt:lpstr>
      <vt:lpstr>Reviewer Ratings and Panel Summary Criteria</vt:lpstr>
      <vt:lpstr>Use the Entire Proposal to Inform Your Review:</vt:lpstr>
      <vt:lpstr>Individual Review Process:  Rating the Proposal</vt:lpstr>
      <vt:lpstr>Individual Review Process:  Writing Your Review</vt:lpstr>
      <vt:lpstr>Characteristics of Informative Reviews </vt:lpstr>
      <vt:lpstr>Panel Review Process</vt:lpstr>
      <vt:lpstr>During the panel:</vt:lpstr>
      <vt:lpstr>Proposal Discussion</vt:lpstr>
      <vt:lpstr>Panel Summaries</vt:lpstr>
      <vt:lpstr>Characteristics of Informative Panel Summaries</vt:lpstr>
      <vt:lpstr>COI/Confidentiality &amp; Implicit Bias </vt:lpstr>
      <vt:lpstr>Conflict of Interest (COI)</vt:lpstr>
      <vt:lpstr>Statement on Confidentiality</vt:lpstr>
      <vt:lpstr>Implicit Bias</vt:lpstr>
      <vt:lpstr>Implicit Bias Schemas are:</vt:lpstr>
      <vt:lpstr>PowerPoint Presentation</vt:lpstr>
      <vt:lpstr>PowerPoint Presentation</vt:lpstr>
    </vt:vector>
  </TitlesOfParts>
  <Company>Christi Lockard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 Lockard</dc:creator>
  <cp:lastModifiedBy>Johnson, Christina A.</cp:lastModifiedBy>
  <cp:revision>28</cp:revision>
  <cp:lastPrinted>2014-11-19T12:41:53Z</cp:lastPrinted>
  <dcterms:created xsi:type="dcterms:W3CDTF">2014-11-18T13:44:18Z</dcterms:created>
  <dcterms:modified xsi:type="dcterms:W3CDTF">2015-02-23T17:34:49Z</dcterms:modified>
</cp:coreProperties>
</file>