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3"/>
  </p:notesMasterIdLst>
  <p:sldIdLst>
    <p:sldId id="256" r:id="rId2"/>
    <p:sldId id="266" r:id="rId3"/>
    <p:sldId id="267" r:id="rId4"/>
    <p:sldId id="268" r:id="rId5"/>
    <p:sldId id="269" r:id="rId6"/>
    <p:sldId id="270" r:id="rId7"/>
    <p:sldId id="271" r:id="rId8"/>
    <p:sldId id="263" r:id="rId9"/>
    <p:sldId id="272" r:id="rId10"/>
    <p:sldId id="274" r:id="rId11"/>
    <p:sldId id="273" r:id="rId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7" autoAdjust="0"/>
    <p:restoredTop sz="67391" autoAdjust="0"/>
  </p:normalViewPr>
  <p:slideViewPr>
    <p:cSldViewPr>
      <p:cViewPr varScale="1">
        <p:scale>
          <a:sx n="57" d="100"/>
          <a:sy n="57" d="100"/>
        </p:scale>
        <p:origin x="389"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FA9E55-96E7-409E-9BE5-1DD9E492A637}" type="datetimeFigureOut">
              <a:rPr lang="en-US" smtClean="0"/>
              <a:t>2/12/2017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87547B3-FA34-49FD-9D10-76102C8BF9EF}" type="slidenum">
              <a:rPr lang="en-US" smtClean="0"/>
              <a:t>‹#›</a:t>
            </a:fld>
            <a:endParaRPr lang="en-US"/>
          </a:p>
        </p:txBody>
      </p:sp>
    </p:spTree>
    <p:extLst>
      <p:ext uri="{BB962C8B-B14F-4D97-AF65-F5344CB8AC3E}">
        <p14:creationId xmlns:p14="http://schemas.microsoft.com/office/powerpoint/2010/main" val="213450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This is the first in a series of presentations on the S-STEM </a:t>
            </a:r>
            <a:r>
              <a:rPr lang="en-US" dirty="0" smtClean="0"/>
              <a:t>solicitation.  </a:t>
            </a:r>
            <a:r>
              <a:rPr lang="en-US" dirty="0"/>
              <a:t>These presentations will cover long standing characteristics of the S-STEM program as well as a few details that have changed </a:t>
            </a:r>
            <a:r>
              <a:rPr lang="en-US" dirty="0" smtClean="0"/>
              <a:t>recently.  </a:t>
            </a:r>
            <a:r>
              <a:rPr lang="en-US" dirty="0"/>
              <a:t>Each presentation will be hosted by a different program officer on the S-STEM team</a:t>
            </a:r>
            <a:r>
              <a:rPr lang="en-US" dirty="0" smtClean="0"/>
              <a:t>.  </a:t>
            </a:r>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1</a:t>
            </a:fld>
            <a:endParaRPr lang="en-US"/>
          </a:p>
        </p:txBody>
      </p:sp>
    </p:spTree>
    <p:extLst>
      <p:ext uri="{BB962C8B-B14F-4D97-AF65-F5344CB8AC3E}">
        <p14:creationId xmlns:p14="http://schemas.microsoft.com/office/powerpoint/2010/main" val="148585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a:t>
            </a:r>
            <a:r>
              <a:rPr lang="en-US" baseline="0" dirty="0" smtClean="0"/>
              <a:t> this presentation has been useful in helping you to plan your S-STEM proposal. </a:t>
            </a:r>
            <a:r>
              <a:rPr lang="en-US" dirty="0" smtClean="0"/>
              <a:t>On behalf of the NSF</a:t>
            </a:r>
            <a:r>
              <a:rPr lang="en-US" baseline="0" dirty="0" smtClean="0"/>
              <a:t> and the entire S-STEM team we thank you for your time and interest.  For more information, please consult the S-STEM solicitation or the links on the next slide.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566244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links to a collection of resources on NSF proposal submission and the S-STEM program in particular.</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11</a:t>
            </a:fld>
            <a:endParaRPr lang="en-US"/>
          </a:p>
        </p:txBody>
      </p:sp>
    </p:spTree>
    <p:extLst>
      <p:ext uri="{BB962C8B-B14F-4D97-AF65-F5344CB8AC3E}">
        <p14:creationId xmlns:p14="http://schemas.microsoft.com/office/powerpoint/2010/main" val="86350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My </a:t>
            </a:r>
            <a:r>
              <a:rPr lang="en-US" dirty="0"/>
              <a:t>name is Kevin Lee and I am </a:t>
            </a:r>
            <a:r>
              <a:rPr lang="en-US" dirty="0" smtClean="0"/>
              <a:t>a co-lead </a:t>
            </a:r>
            <a:r>
              <a:rPr lang="en-US" dirty="0"/>
              <a:t>of the S-STEM program.  This is my </a:t>
            </a:r>
            <a:r>
              <a:rPr lang="en-US" dirty="0" smtClean="0"/>
              <a:t>third </a:t>
            </a:r>
            <a:r>
              <a:rPr lang="en-US" dirty="0"/>
              <a:t>year as part of the S-STEM team.  My disciplinary expertise is in physics and astronomy and I am an NSF rotator from the University of Nebraska.  </a:t>
            </a:r>
          </a:p>
          <a:p>
            <a:endParaRPr lang="en-US" dirty="0"/>
          </a:p>
          <a:p>
            <a:r>
              <a:rPr lang="en-US" dirty="0"/>
              <a:t>Our goal in these informational materials is to communicate characteristics of the S-STEM program to prospective investigators and these presentations are part 1 of our effort to do so. Part 2 will consist of Webinar question and answer teleconference sessions.  So these materials function in a “flipping the classroom” mode.  Investigators will be asked to view the presentations first at their convenience and formulate the questions they wish to ask in the teleconference Q &amp; A sessions at a later date.  This approach allows us to </a:t>
            </a:r>
            <a:r>
              <a:rPr lang="en-US" dirty="0" smtClean="0"/>
              <a:t>provide </a:t>
            </a:r>
            <a:r>
              <a:rPr lang="en-US" dirty="0"/>
              <a:t>these presentations soon after the release of the new solicitation and you </a:t>
            </a:r>
            <a:r>
              <a:rPr lang="en-US" dirty="0" smtClean="0"/>
              <a:t>can </a:t>
            </a:r>
            <a:r>
              <a:rPr lang="en-US" dirty="0"/>
              <a:t>get started on your preparations to submit a proposal immediately rather than wait for a scheduled webinar session.  Hopefully we have successfully anticipated many of the questions you will likely have regarding the new solicitation and handled </a:t>
            </a:r>
            <a:r>
              <a:rPr lang="en-US" dirty="0" smtClean="0"/>
              <a:t>them </a:t>
            </a:r>
            <a:r>
              <a:rPr lang="en-US" dirty="0"/>
              <a:t>in the presentations.  </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2</a:t>
            </a:fld>
            <a:endParaRPr lang="en-US"/>
          </a:p>
        </p:txBody>
      </p:sp>
    </p:spTree>
    <p:extLst>
      <p:ext uri="{BB962C8B-B14F-4D97-AF65-F5344CB8AC3E}">
        <p14:creationId xmlns:p14="http://schemas.microsoft.com/office/powerpoint/2010/main" val="1410836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outline of the seven part series.  </a:t>
            </a:r>
          </a:p>
          <a:p>
            <a:r>
              <a:rPr lang="en-US" dirty="0" smtClean="0"/>
              <a:t>We </a:t>
            </a:r>
            <a:r>
              <a:rPr lang="en-US" dirty="0"/>
              <a:t>will start with an overview of the S-STEM program (this presentation).</a:t>
            </a:r>
          </a:p>
          <a:p>
            <a:r>
              <a:rPr lang="en-US" dirty="0" smtClean="0"/>
              <a:t>We </a:t>
            </a:r>
            <a:r>
              <a:rPr lang="en-US" dirty="0"/>
              <a:t>will then look at the different categories of proposals that can be submitted to S-STEM and the scope of each. </a:t>
            </a:r>
          </a:p>
          <a:p>
            <a:r>
              <a:rPr lang="en-US" dirty="0" smtClean="0"/>
              <a:t>We </a:t>
            </a:r>
            <a:r>
              <a:rPr lang="en-US" dirty="0"/>
              <a:t>will then move on to proposal preparation. There is one presentation designed for new PIs that will focus on the basics and common problems; and one </a:t>
            </a:r>
            <a:r>
              <a:rPr lang="en-US" dirty="0" smtClean="0"/>
              <a:t>describing </a:t>
            </a:r>
            <a:r>
              <a:rPr lang="en-US" dirty="0"/>
              <a:t>a project description for S-STEM to help all investigators see the “big picture” of an S-STEM proposal. </a:t>
            </a:r>
          </a:p>
          <a:p>
            <a:r>
              <a:rPr lang="en-US" dirty="0" smtClean="0"/>
              <a:t>We </a:t>
            </a:r>
            <a:r>
              <a:rPr lang="en-US" dirty="0"/>
              <a:t>will close with an overview of the Merit Review Process with an emphasis on how it applies to the S-STEM program.</a:t>
            </a:r>
          </a:p>
          <a:p>
            <a:r>
              <a:rPr lang="en-US" dirty="0" smtClean="0"/>
              <a:t>Many </a:t>
            </a:r>
            <a:r>
              <a:rPr lang="en-US" dirty="0"/>
              <a:t>investigators will want to view all 7 presentations sequentially to get a complete perspective.   However, it may not be necessary to view all 7.</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3</a:t>
            </a:fld>
            <a:endParaRPr lang="en-US"/>
          </a:p>
        </p:txBody>
      </p:sp>
    </p:spTree>
    <p:extLst>
      <p:ext uri="{BB962C8B-B14F-4D97-AF65-F5344CB8AC3E}">
        <p14:creationId xmlns:p14="http://schemas.microsoft.com/office/powerpoint/2010/main" val="35881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outline of the content of this particular presentation.</a:t>
            </a:r>
          </a:p>
          <a:p>
            <a:endParaRPr lang="en-US" dirty="0"/>
          </a:p>
          <a:p>
            <a:r>
              <a:rPr lang="en-US" dirty="0"/>
              <a:t>We will first focus on the purpose, long-time characteristics, and tremendous benefits of the S-STEM program – things that will be familiar to many of you.</a:t>
            </a:r>
          </a:p>
          <a:p>
            <a:r>
              <a:rPr lang="en-US" dirty="0"/>
              <a:t>  </a:t>
            </a:r>
          </a:p>
          <a:p>
            <a:r>
              <a:rPr lang="en-US" dirty="0"/>
              <a:t>We will then move on to what has changed </a:t>
            </a:r>
            <a:r>
              <a:rPr lang="en-US" dirty="0" smtClean="0"/>
              <a:t>recently and </a:t>
            </a:r>
            <a:r>
              <a:rPr lang="en-US" dirty="0"/>
              <a:t>the underlying motivations for these changes and set the stage for the 6 </a:t>
            </a:r>
            <a:r>
              <a:rPr lang="en-US" dirty="0" smtClean="0"/>
              <a:t>presentations </a:t>
            </a:r>
            <a:r>
              <a:rPr lang="en-US" dirty="0"/>
              <a:t>that follow this one. We will particularly focus on the much broader range of program elements that can now be funded. </a:t>
            </a:r>
          </a:p>
        </p:txBody>
      </p:sp>
      <p:sp>
        <p:nvSpPr>
          <p:cNvPr id="4" name="Slide Number Placeholder 3"/>
          <p:cNvSpPr>
            <a:spLocks noGrp="1"/>
          </p:cNvSpPr>
          <p:nvPr>
            <p:ph type="sldNum" sz="quarter" idx="10"/>
          </p:nvPr>
        </p:nvSpPr>
        <p:spPr/>
        <p:txBody>
          <a:bodyPr/>
          <a:lstStyle/>
          <a:p>
            <a:fld id="{F87547B3-FA34-49FD-9D10-76102C8BF9EF}" type="slidenum">
              <a:rPr lang="en-US" smtClean="0"/>
              <a:t>4</a:t>
            </a:fld>
            <a:endParaRPr lang="en-US"/>
          </a:p>
        </p:txBody>
      </p:sp>
    </p:spTree>
    <p:extLst>
      <p:ext uri="{BB962C8B-B14F-4D97-AF65-F5344CB8AC3E}">
        <p14:creationId xmlns:p14="http://schemas.microsoft.com/office/powerpoint/2010/main" val="414737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overarching purpose of the S-STEM program has remained constant.  We are focused on providing scholarships </a:t>
            </a:r>
            <a:r>
              <a:rPr lang="en-US" dirty="0" smtClean="0"/>
              <a:t>to academically </a:t>
            </a:r>
            <a:r>
              <a:rPr lang="en-US" dirty="0"/>
              <a:t>talented low-income students with demonstrated financial need to improve the STEM workforce with the intent of ensuring that the United States is competitive in the global workplace.  </a:t>
            </a:r>
          </a:p>
          <a:p>
            <a:endParaRPr lang="en-US" dirty="0"/>
          </a:p>
          <a:p>
            <a:r>
              <a:rPr lang="en-US" dirty="0"/>
              <a:t>There are still three criteria for awarding scholarships to students.  </a:t>
            </a:r>
          </a:p>
          <a:p>
            <a:pPr marL="232943" indent="-232943">
              <a:buAutoNum type="arabicParenR"/>
            </a:pPr>
            <a:r>
              <a:rPr lang="en-US" dirty="0"/>
              <a:t>Students must be academically talented (or have the potential to become so). </a:t>
            </a:r>
          </a:p>
          <a:p>
            <a:pPr marL="232943" indent="-232943">
              <a:buAutoNum type="arabicParenR"/>
            </a:pPr>
            <a:r>
              <a:rPr lang="en-US" dirty="0"/>
              <a:t>Students must be low-income and demonstrate financial aid needs as determined by your financial aid office evaluating a student’s FAFSA or GAANN form. </a:t>
            </a:r>
            <a:endParaRPr lang="en-US" dirty="0" smtClean="0"/>
          </a:p>
          <a:p>
            <a:pPr marL="232943" indent="-232943">
              <a:buAutoNum type="arabicParenR"/>
            </a:pPr>
            <a:r>
              <a:rPr lang="en-US" dirty="0" smtClean="0"/>
              <a:t>Students  </a:t>
            </a:r>
            <a:r>
              <a:rPr lang="en-US" dirty="0"/>
              <a:t>must be U.S. citizens and nationals of the United States (as defined in section 101(a) of the Immigration and Nationality Act), aliens admitted as refugees under section 207 of the Immigration and Nationality Act, or aliens lawfully admitted to the United States for permanent residence.</a:t>
            </a:r>
          </a:p>
          <a:p>
            <a:endParaRPr lang="en-US" dirty="0"/>
          </a:p>
          <a:p>
            <a:r>
              <a:rPr lang="en-US" dirty="0"/>
              <a:t>Note that the funding mechanism for S-STEM is different than for most other NSF programs.  It is funded by H-1B visa fees. Corporations pay a visa fee to bring in a high-tech worker from another country and those funds are then used to further development of our own pool of high-tech workers.</a:t>
            </a:r>
          </a:p>
        </p:txBody>
      </p:sp>
      <p:sp>
        <p:nvSpPr>
          <p:cNvPr id="4" name="Slide Number Placeholder 3"/>
          <p:cNvSpPr>
            <a:spLocks noGrp="1"/>
          </p:cNvSpPr>
          <p:nvPr>
            <p:ph type="sldNum" sz="quarter" idx="10"/>
          </p:nvPr>
        </p:nvSpPr>
        <p:spPr/>
        <p:txBody>
          <a:bodyPr/>
          <a:lstStyle/>
          <a:p>
            <a:fld id="{F87547B3-FA34-49FD-9D10-76102C8BF9EF}" type="slidenum">
              <a:rPr lang="en-US" smtClean="0"/>
              <a:t>5</a:t>
            </a:fld>
            <a:endParaRPr lang="en-US"/>
          </a:p>
        </p:txBody>
      </p:sp>
    </p:spTree>
    <p:extLst>
      <p:ext uri="{BB962C8B-B14F-4D97-AF65-F5344CB8AC3E}">
        <p14:creationId xmlns:p14="http://schemas.microsoft.com/office/powerpoint/2010/main" val="1344160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solicitation specifies</a:t>
            </a:r>
            <a:r>
              <a:rPr lang="en-US" baseline="0" dirty="0" smtClean="0"/>
              <a:t> that </a:t>
            </a:r>
            <a:r>
              <a:rPr lang="en-US" dirty="0" smtClean="0"/>
              <a:t>at </a:t>
            </a:r>
            <a:r>
              <a:rPr lang="en-US" dirty="0"/>
              <a:t>least 60% of the funds must be used for student scholarships. This allows more funds to go into supporting high quality </a:t>
            </a:r>
            <a:r>
              <a:rPr lang="en-US" dirty="0" smtClean="0"/>
              <a:t>curricular </a:t>
            </a:r>
            <a:r>
              <a:rPr lang="en-US" dirty="0"/>
              <a:t>and co-curricular </a:t>
            </a:r>
            <a:r>
              <a:rPr lang="en-US" dirty="0" smtClean="0"/>
              <a:t>activities, and studies </a:t>
            </a:r>
            <a:r>
              <a:rPr lang="en-US" dirty="0"/>
              <a:t>on the recruitment and retention of </a:t>
            </a:r>
            <a:r>
              <a:rPr lang="en-US" dirty="0" smtClean="0"/>
              <a:t>students, </a:t>
            </a:r>
            <a:r>
              <a:rPr lang="en-US" dirty="0"/>
              <a:t>and the effectiveness of support structures.  </a:t>
            </a:r>
          </a:p>
          <a:p>
            <a:endParaRPr lang="en-US" dirty="0"/>
          </a:p>
          <a:p>
            <a:r>
              <a:rPr lang="en-US" dirty="0"/>
              <a:t>So </a:t>
            </a:r>
            <a:r>
              <a:rPr lang="en-US" dirty="0" smtClean="0"/>
              <a:t>what</a:t>
            </a:r>
            <a:r>
              <a:rPr lang="en-US" baseline="0" dirty="0" smtClean="0"/>
              <a:t> is the motivation behind this</a:t>
            </a:r>
            <a:r>
              <a:rPr lang="en-US" dirty="0" smtClean="0"/>
              <a:t>? </a:t>
            </a:r>
            <a:r>
              <a:rPr lang="en-US" dirty="0"/>
              <a:t>Providing students with scholarship support helps then overcome financial obstacles in their path to obtaining a STEM degree.  However research has shown that scholarships alone are not sufficient to ensure that low-income academically talented students with demonstrated financial need complete degrees.   It has become clear that scholarships along with participation in academic and student support activities result in retention and graduation in STEM fields. The additional funds </a:t>
            </a:r>
            <a:r>
              <a:rPr lang="en-US" dirty="0" smtClean="0"/>
              <a:t>allow </a:t>
            </a:r>
            <a:r>
              <a:rPr lang="en-US" dirty="0"/>
              <a:t>PIs to provide more academic and student services support. They also will enable S-STEM awardees to gather systematic information and disseminate the “lessons learned” about how and what support structures or factors affect student outcomes in different circumstances. </a:t>
            </a:r>
          </a:p>
          <a:p>
            <a:endParaRPr lang="en-US" dirty="0"/>
          </a:p>
          <a:p>
            <a:r>
              <a:rPr lang="en-US" dirty="0"/>
              <a:t>The S-STEM program makes it possible for PIs to implement and adapt high-quality and effective </a:t>
            </a:r>
            <a:r>
              <a:rPr lang="en-US" dirty="0" smtClean="0"/>
              <a:t>curricular </a:t>
            </a:r>
            <a:r>
              <a:rPr lang="en-US" dirty="0"/>
              <a:t>and co-curricular activities for recruiting and support structures to tackle unique challenges at their schools. It allows for the adaptation of effective programmatic elements and encourages PIs to study the effects of their implementation and disseminate that information to the broader community.  </a:t>
            </a:r>
            <a:r>
              <a:rPr lang="en-US" dirty="0" smtClean="0"/>
              <a:t>All</a:t>
            </a:r>
            <a:r>
              <a:rPr lang="en-US" baseline="0" dirty="0" smtClean="0"/>
              <a:t> projects must be knowledge-generating!</a:t>
            </a:r>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6</a:t>
            </a:fld>
            <a:endParaRPr lang="en-US"/>
          </a:p>
        </p:txBody>
      </p:sp>
    </p:spTree>
    <p:extLst>
      <p:ext uri="{BB962C8B-B14F-4D97-AF65-F5344CB8AC3E}">
        <p14:creationId xmlns:p14="http://schemas.microsoft.com/office/powerpoint/2010/main" val="242268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major goals for the S-STEM program:  </a:t>
            </a:r>
          </a:p>
          <a:p>
            <a:endParaRPr lang="en-US" dirty="0"/>
          </a:p>
          <a:p>
            <a:pPr marL="316803" indent="-232943">
              <a:buAutoNum type="arabicPeriod"/>
            </a:pPr>
            <a:r>
              <a:rPr lang="en-US" dirty="0" smtClean="0"/>
              <a:t>To increase the recruitment, retention, student success, and graduation (including student transfer) 	of low-income academically talented students with demonstrated financial need 	who are pursuing associate, baccalaureate, and graduate degrees in STEM, 	and subsequently enter the STEM workforce or graduate study.</a:t>
            </a:r>
          </a:p>
          <a:p>
            <a:pPr marL="83860"/>
            <a:endParaRPr lang="en-US" dirty="0" smtClean="0"/>
          </a:p>
          <a:p>
            <a:pPr marL="83860"/>
            <a:r>
              <a:rPr lang="en-US" dirty="0" smtClean="0"/>
              <a:t>2. To implement and study models, effective practices, and/or strategies 		that contribute to understanding the factors of supportive curricular and co-curricular activities 	that affect recruitment, retention, student success, academic/career pathways, and/or degree attainment (including student transfer) in STEM 	of low-income academically talented students with demonstrated financial</a:t>
            </a:r>
            <a:r>
              <a:rPr lang="en-US" baseline="0" dirty="0" smtClean="0"/>
              <a:t> need</a:t>
            </a:r>
            <a:r>
              <a:rPr lang="en-US" dirty="0" smtClean="0"/>
              <a:t>.</a:t>
            </a:r>
          </a:p>
          <a:p>
            <a:pPr marL="83860"/>
            <a:endParaRPr lang="en-US" dirty="0" smtClean="0"/>
          </a:p>
          <a:p>
            <a:pPr marL="83860"/>
            <a:r>
              <a:rPr lang="en-US" dirty="0" smtClean="0"/>
              <a:t>3. To contribute to the implementation and sustainability of effective curricular and co-curricular activities (e.g. curriculum, professional, and workforce development activities) 		for low-income academically talented students with demonstrated</a:t>
            </a:r>
            <a:r>
              <a:rPr lang="en-US" baseline="0" dirty="0" smtClean="0"/>
              <a:t> financial need, 	pursuing</a:t>
            </a:r>
            <a:r>
              <a:rPr lang="en-US" dirty="0" smtClean="0"/>
              <a:t> undergraduate or graduate STEM education.</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7</a:t>
            </a:fld>
            <a:endParaRPr lang="en-US"/>
          </a:p>
        </p:txBody>
      </p:sp>
    </p:spTree>
    <p:extLst>
      <p:ext uri="{BB962C8B-B14F-4D97-AF65-F5344CB8AC3E}">
        <p14:creationId xmlns:p14="http://schemas.microsoft.com/office/powerpoint/2010/main" val="242268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smtClean="0"/>
              <a:t>solicitation </a:t>
            </a:r>
            <a:r>
              <a:rPr lang="en-US" dirty="0"/>
              <a:t>specifies three different kinds of proposals that can be submitted.  </a:t>
            </a:r>
          </a:p>
          <a:p>
            <a:endParaRPr lang="en-US" dirty="0"/>
          </a:p>
          <a:p>
            <a:r>
              <a:rPr lang="en-US" dirty="0" smtClean="0"/>
              <a:t>Track </a:t>
            </a:r>
            <a:r>
              <a:rPr lang="en-US" dirty="0"/>
              <a:t>1 is entitled S-STEM Institutional Capacity Building. These proposals are capped at 650k for a maximum duration of 5 years.  At least 60% of the funds must support scholarships for low-income academically talented students with demonstrated financial need.  Projects are still expected to implement effective practices, and use that information to learn, and to disseminate findings to the broader community.   Projects are encouraged to use data analytics to discover academic and career pathways.  </a:t>
            </a:r>
          </a:p>
          <a:p>
            <a:endParaRPr lang="en-US" dirty="0"/>
          </a:p>
          <a:p>
            <a:r>
              <a:rPr lang="en-US" dirty="0" smtClean="0"/>
              <a:t>Track </a:t>
            </a:r>
            <a:r>
              <a:rPr lang="en-US" dirty="0"/>
              <a:t>2 is entitled S-STEM Design and </a:t>
            </a:r>
            <a:r>
              <a:rPr lang="en-US" dirty="0" smtClean="0"/>
              <a:t>Development for single institutions. These projects are </a:t>
            </a:r>
            <a:r>
              <a:rPr lang="en-US" dirty="0"/>
              <a:t>capped at 1M for a maximum duration of 5 years and should implement and test effective high </a:t>
            </a:r>
            <a:r>
              <a:rPr lang="en-US" dirty="0" smtClean="0"/>
              <a:t>quality </a:t>
            </a:r>
            <a:r>
              <a:rPr lang="en-US" dirty="0"/>
              <a:t>curricular and co-curricular activities. Activities are expected to increase the recruitment, retention, student success, and graduation (including student transfer) of low-income academically talented students with demonstrated financial need who are pursuing associate, baccalaureate, </a:t>
            </a:r>
            <a:r>
              <a:rPr lang="en-US" dirty="0" smtClean="0"/>
              <a:t>and graduate </a:t>
            </a:r>
            <a:r>
              <a:rPr lang="en-US" dirty="0"/>
              <a:t>degrees in STEM. It is expected that these projects will study attempts to address a well-documented institutional need or concern (in a manner consistent with what is already known from educational research).  </a:t>
            </a:r>
          </a:p>
          <a:p>
            <a:endParaRPr lang="en-US" dirty="0"/>
          </a:p>
          <a:p>
            <a:r>
              <a:rPr lang="en-US" dirty="0" smtClean="0"/>
              <a:t>Track 3 is entitled S-STEM Design and Development for Multi-Institutional consortia and </a:t>
            </a:r>
            <a:r>
              <a:rPr lang="en-US" dirty="0"/>
              <a:t>are capped at 5M for a maximum duration of 5 years.  It is expected to involve several institutions implementing scholarship programs and collaborating on the implementation and study of a common set of academic or student support services. The actual amount of funding requested should reflect the number of schools involved, the number of scholarships awarded, and the complexity of the academic and student support service questions explored.    </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8</a:t>
            </a:fld>
            <a:endParaRPr lang="en-US"/>
          </a:p>
        </p:txBody>
      </p:sp>
    </p:spTree>
    <p:extLst>
      <p:ext uri="{BB962C8B-B14F-4D97-AF65-F5344CB8AC3E}">
        <p14:creationId xmlns:p14="http://schemas.microsoft.com/office/powerpoint/2010/main" val="222319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smtClean="0"/>
              <a:t>outcomes </a:t>
            </a:r>
            <a:r>
              <a:rPr lang="en-US" dirty="0"/>
              <a:t>that scholarship recipients are expected to achieve by the end of the S-STEM scholarship award period include: </a:t>
            </a:r>
          </a:p>
          <a:p>
            <a:endParaRPr lang="en-US" dirty="0"/>
          </a:p>
          <a:p>
            <a:r>
              <a:rPr lang="en-US" dirty="0" smtClean="0"/>
              <a:t>1)</a:t>
            </a:r>
            <a:r>
              <a:rPr lang="en-US" baseline="0" dirty="0" smtClean="0"/>
              <a:t>   </a:t>
            </a:r>
            <a:r>
              <a:rPr lang="en-US" dirty="0" smtClean="0"/>
              <a:t>Receive </a:t>
            </a:r>
            <a:r>
              <a:rPr lang="en-US" dirty="0"/>
              <a:t>an associate, baccalaureate, or graduate degree in one of the STEM disciplines supported by the </a:t>
            </a:r>
            <a:r>
              <a:rPr lang="en-US" dirty="0" smtClean="0"/>
              <a:t>S-STEM </a:t>
            </a:r>
            <a:r>
              <a:rPr lang="en-US" dirty="0"/>
              <a:t>program</a:t>
            </a:r>
            <a:r>
              <a:rPr lang="en-US" dirty="0" smtClean="0"/>
              <a:t>; or</a:t>
            </a:r>
            <a:endParaRPr lang="en-US" dirty="0"/>
          </a:p>
          <a:p>
            <a:endParaRPr lang="en-US" dirty="0"/>
          </a:p>
          <a:p>
            <a:r>
              <a:rPr lang="en-US" dirty="0" smtClean="0"/>
              <a:t>2)  Transfer </a:t>
            </a:r>
            <a:r>
              <a:rPr lang="en-US" dirty="0"/>
              <a:t>from an associate degree program to a baccalaureate degree program </a:t>
            </a:r>
            <a:r>
              <a:rPr lang="en-US" dirty="0" smtClean="0"/>
              <a:t>	or </a:t>
            </a:r>
            <a:r>
              <a:rPr lang="en-US" dirty="0"/>
              <a:t>from an undergraduate</a:t>
            </a:r>
          </a:p>
          <a:p>
            <a:r>
              <a:rPr lang="en-US" dirty="0"/>
              <a:t>program to a graduate program in one of the STEM disciplines supported by the S-STEM program; or</a:t>
            </a:r>
          </a:p>
          <a:p>
            <a:endParaRPr lang="en-US" dirty="0"/>
          </a:p>
          <a:p>
            <a:r>
              <a:rPr lang="en-US" dirty="0" smtClean="0"/>
              <a:t>3)</a:t>
            </a:r>
            <a:r>
              <a:rPr lang="en-US" baseline="0" dirty="0" smtClean="0"/>
              <a:t>  </a:t>
            </a:r>
            <a:r>
              <a:rPr lang="en-US" dirty="0" smtClean="0"/>
              <a:t>Successfully </a:t>
            </a:r>
            <a:r>
              <a:rPr lang="en-US" dirty="0"/>
              <a:t>overcome one or more of an institution's self-identified attrition points which have been described in the institution's proposal.</a:t>
            </a:r>
          </a:p>
        </p:txBody>
      </p:sp>
      <p:sp>
        <p:nvSpPr>
          <p:cNvPr id="4" name="Slide Number Placeholder 3"/>
          <p:cNvSpPr>
            <a:spLocks noGrp="1"/>
          </p:cNvSpPr>
          <p:nvPr>
            <p:ph type="sldNum" sz="quarter" idx="10"/>
          </p:nvPr>
        </p:nvSpPr>
        <p:spPr/>
        <p:txBody>
          <a:bodyPr/>
          <a:lstStyle/>
          <a:p>
            <a:fld id="{F87547B3-FA34-49FD-9D10-76102C8BF9EF}" type="slidenum">
              <a:rPr lang="en-US" smtClean="0"/>
              <a:t>9</a:t>
            </a:fld>
            <a:endParaRPr lang="en-US"/>
          </a:p>
        </p:txBody>
      </p:sp>
    </p:spTree>
    <p:extLst>
      <p:ext uri="{BB962C8B-B14F-4D97-AF65-F5344CB8AC3E}">
        <p14:creationId xmlns:p14="http://schemas.microsoft.com/office/powerpoint/2010/main" val="242268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8F78FA40-5311-46F7-86C8-80CFAE79426B}"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8F78FA40-5311-46F7-86C8-80CFAE79426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8F78FA40-5311-46F7-86C8-80CFAE79426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8F78FA40-5311-46F7-86C8-80CFAE79426B}"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t>2/12/2017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7F2D559-2D0B-44FC-A2BD-BBE7A81A9FB9}" type="datetimeFigureOut">
              <a:rPr lang="en-US" smtClean="0"/>
              <a:t>2/12/2017</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8F78FA40-5311-46F7-86C8-80CFAE79426B}"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www.nsf.gov/funding/pgm_summ.jsp?pims_id=5257" TargetMode="External"/><Relationship Id="rId3" Type="http://schemas.openxmlformats.org/officeDocument/2006/relationships/slideLayout" Target="../slideLayouts/slideLayout2.xml"/><Relationship Id="rId7" Type="http://schemas.openxmlformats.org/officeDocument/2006/relationships/hyperlink" Target="http://nsf.gov/bfa/dias/policy/merit_review/"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nsf.gov/pubs/2013/nsf13126/nsf13126.pdf" TargetMode="External"/><Relationship Id="rId5" Type="http://schemas.openxmlformats.org/officeDocument/2006/relationships/hyperlink" Target="https://www.nsf.gov/pubs/policydocs/pappg17_1/" TargetMode="External"/><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7538621"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1950" y="1752600"/>
            <a:ext cx="7772400" cy="1470025"/>
          </a:xfrm>
        </p:spPr>
        <p:txBody>
          <a:bodyPr>
            <a:noAutofit/>
          </a:bodyPr>
          <a:lstStyle/>
          <a:p>
            <a:pPr algn="ctr"/>
            <a:r>
              <a:rPr lang="en-US" sz="3600" b="1" dirty="0" smtClean="0"/>
              <a:t>S-STEM (17-527)</a:t>
            </a:r>
            <a:br>
              <a:rPr lang="en-US" sz="3600" b="1" dirty="0" smtClean="0"/>
            </a:br>
            <a:r>
              <a:rPr lang="en-US" sz="3600" b="1" dirty="0" smtClean="0"/>
              <a:t>NSF Scholarships in Science, Technology,  Engineering, &amp; Mathematics</a:t>
            </a:r>
            <a:br>
              <a:rPr lang="en-US" sz="3600" b="1" dirty="0" smtClean="0"/>
            </a:br>
            <a:r>
              <a:rPr lang="en-US" sz="3600" b="1" dirty="0" smtClean="0"/>
              <a:t>Information Materials </a:t>
            </a:r>
            <a:endParaRPr lang="en-US" sz="3600" b="1" dirty="0"/>
          </a:p>
        </p:txBody>
      </p:sp>
      <p:sp>
        <p:nvSpPr>
          <p:cNvPr id="3" name="Subtitle 2"/>
          <p:cNvSpPr>
            <a:spLocks noGrp="1"/>
          </p:cNvSpPr>
          <p:nvPr>
            <p:ph type="subTitle" idx="1"/>
          </p:nvPr>
        </p:nvSpPr>
        <p:spPr>
          <a:xfrm>
            <a:off x="3048000" y="4320080"/>
            <a:ext cx="4038600" cy="1752600"/>
          </a:xfrm>
        </p:spPr>
        <p:txBody>
          <a:bodyPr>
            <a:noAutofit/>
          </a:bodyPr>
          <a:lstStyle/>
          <a:p>
            <a:pPr algn="ctr"/>
            <a:r>
              <a:rPr lang="en-US" sz="3600" b="1" dirty="0" smtClean="0"/>
              <a:t>Overview of the </a:t>
            </a:r>
          </a:p>
          <a:p>
            <a:pPr algn="ctr"/>
            <a:r>
              <a:rPr lang="en-US" sz="3600" b="1" dirty="0" smtClean="0"/>
              <a:t>Solicitation</a:t>
            </a:r>
          </a:p>
        </p:txBody>
      </p:sp>
      <p:pic>
        <p:nvPicPr>
          <p:cNvPr id="6"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1524000"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3124200" y="3203031"/>
            <a:ext cx="4038600" cy="1752600"/>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defTabSz="914400"/>
            <a:r>
              <a:rPr lang="en-US" sz="3600" b="1" dirty="0"/>
              <a:t>1</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35418768"/>
      </p:ext>
    </p:extLst>
  </p:cSld>
  <p:clrMapOvr>
    <a:masterClrMapping/>
  </p:clrMapOvr>
  <mc:AlternateContent xmlns:mc="http://schemas.openxmlformats.org/markup-compatibility/2006" xmlns:p14="http://schemas.microsoft.com/office/powerpoint/2010/main">
    <mc:Choice Requires="p14">
      <p:transition spd="slow" p14:dur="2000" advTm="19843"/>
    </mc:Choice>
    <mc:Fallback xmlns="">
      <p:transition spd="slow" advTm="19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9" name="TextBox 8"/>
          <p:cNvSpPr txBox="1"/>
          <p:nvPr/>
        </p:nvSpPr>
        <p:spPr>
          <a:xfrm>
            <a:off x="1755648" y="4915793"/>
            <a:ext cx="6858000" cy="1015663"/>
          </a:xfrm>
          <a:prstGeom prst="rect">
            <a:avLst/>
          </a:prstGeom>
          <a:noFill/>
        </p:spPr>
        <p:txBody>
          <a:bodyPr wrap="square" rtlCol="0">
            <a:spAutoFit/>
          </a:bodyPr>
          <a:lstStyle/>
          <a:p>
            <a:pPr algn="ctr"/>
            <a:r>
              <a:rPr lang="en-US" sz="2400" u="sng" dirty="0" smtClean="0">
                <a:solidFill>
                  <a:prstClr val="black"/>
                </a:solidFill>
              </a:rPr>
              <a:t>NSF S-STEM Team</a:t>
            </a:r>
          </a:p>
          <a:p>
            <a:pPr algn="ctr"/>
            <a:r>
              <a:rPr lang="en-US" sz="1200" dirty="0" smtClean="0">
                <a:solidFill>
                  <a:prstClr val="black"/>
                </a:solidFill>
              </a:rPr>
              <a:t>Abby Ilumoka, Jaimia Goodwin, John Haddock, Nabriya Horton, Ron Buckmire</a:t>
            </a:r>
          </a:p>
          <a:p>
            <a:pPr algn="ctr"/>
            <a:r>
              <a:rPr lang="en-US" sz="1200" dirty="0" smtClean="0">
                <a:solidFill>
                  <a:prstClr val="black"/>
                </a:solidFill>
              </a:rPr>
              <a:t>Kevin Lee, Liz Teles, Chuck Sullivan, Stephanie August</a:t>
            </a:r>
            <a:endParaRPr lang="en-US" sz="1200" dirty="0">
              <a:solidFill>
                <a:prstClr val="black"/>
              </a:solidFill>
            </a:endParaRPr>
          </a:p>
          <a:p>
            <a:pPr algn="ctr"/>
            <a:r>
              <a:rPr lang="en-US" sz="1200" dirty="0">
                <a:solidFill>
                  <a:prstClr val="black"/>
                </a:solidFill>
              </a:rPr>
              <a:t>Not Pictured: </a:t>
            </a:r>
            <a:r>
              <a:rPr lang="en-US" sz="1200" dirty="0" smtClean="0">
                <a:solidFill>
                  <a:prstClr val="black"/>
                </a:solidFill>
              </a:rPr>
              <a:t>Ellen Carpenter, Karen Crosby, Connie Della-Piana, </a:t>
            </a:r>
            <a:r>
              <a:rPr lang="en-US" sz="1200" dirty="0" smtClean="0">
                <a:solidFill>
                  <a:prstClr val="black"/>
                </a:solidFill>
              </a:rPr>
              <a:t>Tom Higgins, Ece </a:t>
            </a:r>
            <a:r>
              <a:rPr lang="en-US" sz="1200" dirty="0" smtClean="0">
                <a:solidFill>
                  <a:prstClr val="black"/>
                </a:solidFill>
              </a:rPr>
              <a:t>Yaprak</a:t>
            </a:r>
            <a:endParaRPr lang="en-US" sz="1200" dirty="0">
              <a:solidFill>
                <a:prstClr val="black"/>
              </a:solidFill>
            </a:endParaRPr>
          </a:p>
        </p:txBody>
      </p:sp>
      <p:sp>
        <p:nvSpPr>
          <p:cNvPr id="10" name="AutoShape 2" descr="Image result for old photo of scient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4166" t="34371" r="5833"/>
          <a:stretch/>
        </p:blipFill>
        <p:spPr>
          <a:xfrm>
            <a:off x="1722783" y="1090922"/>
            <a:ext cx="6934200" cy="3792361"/>
          </a:xfrm>
          <a:prstGeom prst="rect">
            <a:avLst/>
          </a:prstGeom>
        </p:spPr>
      </p:pic>
    </p:spTree>
    <p:extLst>
      <p:ext uri="{BB962C8B-B14F-4D97-AF65-F5344CB8AC3E}">
        <p14:creationId xmlns:p14="http://schemas.microsoft.com/office/powerpoint/2010/main" val="933794045"/>
      </p:ext>
    </p:extLst>
  </p:cSld>
  <p:clrMapOvr>
    <a:masterClrMapping/>
  </p:clrMapOvr>
  <mc:AlternateContent xmlns:mc="http://schemas.openxmlformats.org/markup-compatibility/2006" xmlns:p14="http://schemas.microsoft.com/office/powerpoint/2010/main">
    <mc:Choice Requires="p14">
      <p:transition spd="slow" p14:dur="2000" advTm="20986"/>
    </mc:Choice>
    <mc:Fallback xmlns="">
      <p:transition spd="slow" advTm="2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3" name="Content Placeholder 2"/>
          <p:cNvSpPr>
            <a:spLocks noGrp="1"/>
          </p:cNvSpPr>
          <p:nvPr>
            <p:ph idx="1"/>
          </p:nvPr>
        </p:nvSpPr>
        <p:spPr>
          <a:xfrm>
            <a:off x="990600" y="1447800"/>
            <a:ext cx="8153400" cy="4800600"/>
          </a:xfrm>
        </p:spPr>
        <p:txBody>
          <a:bodyPr>
            <a:normAutofit fontScale="92500" lnSpcReduction="20000"/>
          </a:bodyPr>
          <a:lstStyle/>
          <a:p>
            <a:r>
              <a:rPr lang="en-US" sz="2800" dirty="0"/>
              <a:t>NSF Proposal &amp; Award Policies &amp; Procedures Guide</a:t>
            </a:r>
          </a:p>
          <a:p>
            <a:pPr marL="0" indent="0">
              <a:buNone/>
            </a:pPr>
            <a:r>
              <a:rPr lang="en-US" sz="2400" dirty="0" smtClean="0">
                <a:hlinkClick r:id="rId5"/>
              </a:rPr>
              <a:t>https://www.nsf.gov/pubs/policydocs/pappg17_1/</a:t>
            </a:r>
            <a:endParaRPr lang="en-US" sz="2400" dirty="0" smtClean="0"/>
          </a:p>
          <a:p>
            <a:pPr marL="0" indent="0">
              <a:buNone/>
            </a:pPr>
            <a:endParaRPr lang="en-US" sz="2400" dirty="0" smtClean="0"/>
          </a:p>
          <a:p>
            <a:r>
              <a:rPr lang="en-US" sz="2800" dirty="0" smtClean="0"/>
              <a:t>Common Guidelines for Education Research and Development</a:t>
            </a:r>
          </a:p>
          <a:p>
            <a:pPr marL="0" indent="0">
              <a:buNone/>
            </a:pPr>
            <a:r>
              <a:rPr lang="en-US" sz="2400" dirty="0">
                <a:hlinkClick r:id="rId6"/>
              </a:rPr>
              <a:t>http://</a:t>
            </a:r>
            <a:r>
              <a:rPr lang="en-US" sz="2400" dirty="0" smtClean="0">
                <a:hlinkClick r:id="rId6"/>
              </a:rPr>
              <a:t>www.nsf.gov/pubs/2013/nsf13126/nsf13126.pdf</a:t>
            </a:r>
            <a:endParaRPr lang="en-US" sz="2400" dirty="0" smtClean="0"/>
          </a:p>
          <a:p>
            <a:pPr marL="0" indent="0">
              <a:buNone/>
            </a:pPr>
            <a:endParaRPr lang="en-US" sz="2400" dirty="0"/>
          </a:p>
          <a:p>
            <a:pPr marL="342900" indent="-342900"/>
            <a:r>
              <a:rPr lang="en-US" sz="2800" dirty="0" smtClean="0"/>
              <a:t>NSF Merit Review Overview</a:t>
            </a:r>
            <a:endParaRPr lang="en-US" sz="2800" dirty="0"/>
          </a:p>
          <a:p>
            <a:pPr marL="0" indent="0">
              <a:buNone/>
            </a:pPr>
            <a:r>
              <a:rPr lang="en-US" sz="2400" dirty="0">
                <a:hlinkClick r:id="rId7"/>
              </a:rPr>
              <a:t>http://nsf.gov/bfa/dias/policy/merit_review</a:t>
            </a:r>
            <a:r>
              <a:rPr lang="en-US" sz="2400" dirty="0" smtClean="0">
                <a:hlinkClick r:id="rId7"/>
              </a:rPr>
              <a:t>/</a:t>
            </a:r>
            <a:endParaRPr lang="en-US" sz="2400" dirty="0" smtClean="0"/>
          </a:p>
          <a:p>
            <a:pPr marL="0" indent="0">
              <a:buNone/>
            </a:pPr>
            <a:endParaRPr lang="en-US" sz="2400" dirty="0"/>
          </a:p>
          <a:p>
            <a:pPr marL="342900" indent="-342900"/>
            <a:r>
              <a:rPr lang="en-US" sz="2800" dirty="0" smtClean="0"/>
              <a:t>Solicitation</a:t>
            </a:r>
            <a:r>
              <a:rPr lang="en-US" sz="2800" dirty="0"/>
              <a:t>, FAQs, and Webinar Resources on the S-STEM program website:</a:t>
            </a:r>
          </a:p>
          <a:p>
            <a:pPr marL="0" indent="0">
              <a:buNone/>
            </a:pPr>
            <a:r>
              <a:rPr lang="en-US" sz="2400" dirty="0">
                <a:hlinkClick r:id="rId8"/>
              </a:rPr>
              <a:t>https://</a:t>
            </a:r>
            <a:r>
              <a:rPr lang="en-US" sz="2400" dirty="0" smtClean="0">
                <a:hlinkClick r:id="rId8"/>
              </a:rPr>
              <a:t>www.nsf.gov/funding/pgm_summ.jsp?pims_id=5257</a:t>
            </a:r>
            <a:endParaRPr lang="en-US" sz="2400" dirty="0" smtClean="0"/>
          </a:p>
          <a:p>
            <a:pPr marL="0" indent="0">
              <a:buNone/>
            </a:pPr>
            <a:endParaRPr lang="en-US" sz="2400" dirty="0" smtClean="0"/>
          </a:p>
          <a:p>
            <a:pPr marL="0" indent="0">
              <a:buNone/>
            </a:pPr>
            <a:endParaRPr lang="en-US" sz="2800" dirty="0"/>
          </a:p>
          <a:p>
            <a:pPr marL="0" indent="0">
              <a:buNone/>
            </a:pPr>
            <a:endParaRPr lang="en-US" sz="2800" dirty="0" smtClean="0"/>
          </a:p>
          <a:p>
            <a:pPr marL="0"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1728883"/>
      </p:ext>
    </p:extLst>
  </p:cSld>
  <p:clrMapOvr>
    <a:masterClrMapping/>
  </p:clrMapOvr>
  <mc:AlternateContent xmlns:mc="http://schemas.openxmlformats.org/markup-compatibility/2006" xmlns:p14="http://schemas.microsoft.com/office/powerpoint/2010/main">
    <mc:Choice Requires="p14">
      <p:transition spd="slow" p14:dur="2000" advTm="9217"/>
    </mc:Choice>
    <mc:Fallback xmlns="">
      <p:transition spd="slow" advTm="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rPr>
              <a:t>S-STEM Presentations</a:t>
            </a:r>
            <a:endParaRPr lang="en-US" b="1" dirty="0">
              <a:effectLst/>
            </a:endParaRPr>
          </a:p>
        </p:txBody>
      </p:sp>
      <p:sp>
        <p:nvSpPr>
          <p:cNvPr id="7" name="TextBox 6"/>
          <p:cNvSpPr txBox="1"/>
          <p:nvPr/>
        </p:nvSpPr>
        <p:spPr>
          <a:xfrm>
            <a:off x="2750730" y="5228272"/>
            <a:ext cx="4869270" cy="1477328"/>
          </a:xfrm>
          <a:prstGeom prst="rect">
            <a:avLst/>
          </a:prstGeom>
          <a:noFill/>
        </p:spPr>
        <p:txBody>
          <a:bodyPr wrap="square" rtlCol="0">
            <a:spAutoFit/>
          </a:bodyPr>
          <a:lstStyle/>
          <a:p>
            <a:pPr algn="ctr"/>
            <a:r>
              <a:rPr lang="en-US" sz="2400" u="sng" dirty="0" smtClean="0"/>
              <a:t>Methodology</a:t>
            </a:r>
          </a:p>
          <a:p>
            <a:r>
              <a:rPr lang="en-US" sz="2400" dirty="0"/>
              <a:t>Part I:  </a:t>
            </a:r>
            <a:r>
              <a:rPr lang="en-US" sz="2400" dirty="0" smtClean="0"/>
              <a:t>Presentations (7) </a:t>
            </a:r>
            <a:r>
              <a:rPr lang="en-US" sz="2400" dirty="0"/>
              <a:t>Available</a:t>
            </a:r>
          </a:p>
          <a:p>
            <a:r>
              <a:rPr lang="en-US" sz="2400" dirty="0"/>
              <a:t>Part II: </a:t>
            </a:r>
            <a:r>
              <a:rPr lang="en-US" sz="2400" dirty="0" smtClean="0"/>
              <a:t> Q </a:t>
            </a:r>
            <a:r>
              <a:rPr lang="en-US" sz="2400" dirty="0"/>
              <a:t>&amp; A Sessions</a:t>
            </a:r>
          </a:p>
          <a:p>
            <a:endParaRPr lang="en-US" u="sng" dirty="0" smtClean="0"/>
          </a:p>
        </p:txBody>
      </p:sp>
      <p:pic>
        <p:nvPicPr>
          <p:cNvPr id="1026" name="Picture 2" descr="http://scimath.unl.edu/csmce/contactus/_graphics/klee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270985"/>
            <a:ext cx="2228850" cy="2971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15952" y="4279028"/>
            <a:ext cx="2769345" cy="738664"/>
          </a:xfrm>
          <a:prstGeom prst="rect">
            <a:avLst/>
          </a:prstGeom>
          <a:noFill/>
        </p:spPr>
        <p:txBody>
          <a:bodyPr wrap="square" rtlCol="0">
            <a:spAutoFit/>
          </a:bodyPr>
          <a:lstStyle/>
          <a:p>
            <a:pPr algn="ctr"/>
            <a:r>
              <a:rPr lang="en-US" sz="2400" u="sng" dirty="0" smtClean="0"/>
              <a:t>Presenter Kevin Lee</a:t>
            </a:r>
            <a:endParaRPr lang="en-US" sz="2400" dirty="0"/>
          </a:p>
          <a:p>
            <a:endParaRPr lang="en-US" u="sng"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47115"/>
      </p:ext>
    </p:extLst>
  </p:cSld>
  <p:clrMapOvr>
    <a:masterClrMapping/>
  </p:clrMapOvr>
  <mc:AlternateContent xmlns:mc="http://schemas.openxmlformats.org/markup-compatibility/2006" xmlns:p14="http://schemas.microsoft.com/office/powerpoint/2010/main">
    <mc:Choice Requires="p14">
      <p:transition spd="slow" p14:dur="2000" advTm="68282"/>
    </mc:Choice>
    <mc:Fallback xmlns="">
      <p:transition spd="slow" advTm="6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6781800" cy="1143000"/>
          </a:xfrm>
        </p:spPr>
        <p:txBody>
          <a:bodyPr>
            <a:normAutofit/>
          </a:bodyPr>
          <a:lstStyle/>
          <a:p>
            <a:r>
              <a:rPr lang="en-US" b="1" dirty="0" smtClean="0"/>
              <a:t>Presentation Series</a:t>
            </a:r>
            <a:endParaRPr lang="en-US" b="1" dirty="0"/>
          </a:p>
        </p:txBody>
      </p:sp>
      <p:sp>
        <p:nvSpPr>
          <p:cNvPr id="3" name="Content Placeholder 2"/>
          <p:cNvSpPr>
            <a:spLocks noGrp="1"/>
          </p:cNvSpPr>
          <p:nvPr>
            <p:ph idx="1"/>
          </p:nvPr>
        </p:nvSpPr>
        <p:spPr>
          <a:xfrm>
            <a:off x="1066800" y="1524000"/>
            <a:ext cx="7772400" cy="4800600"/>
          </a:xfrm>
        </p:spPr>
        <p:txBody>
          <a:bodyPr>
            <a:normAutofit fontScale="92500" lnSpcReduction="10000"/>
          </a:bodyPr>
          <a:lstStyle/>
          <a:p>
            <a:pPr marL="82296" indent="0">
              <a:buNone/>
            </a:pPr>
            <a:r>
              <a:rPr lang="en-US" dirty="0" smtClean="0"/>
              <a:t>1) Overview of the S-STEM Program</a:t>
            </a:r>
          </a:p>
          <a:p>
            <a:pPr marL="82296" indent="0">
              <a:buNone/>
            </a:pPr>
            <a:r>
              <a:rPr lang="en-US" dirty="0" smtClean="0"/>
              <a:t>2) Track 1: Institutional Capacity Building</a:t>
            </a:r>
          </a:p>
          <a:p>
            <a:pPr marL="82296" indent="0">
              <a:buNone/>
            </a:pPr>
            <a:r>
              <a:rPr lang="en-US" dirty="0" smtClean="0"/>
              <a:t>3) Track 2:  Design and Development: Single Institution</a:t>
            </a:r>
          </a:p>
          <a:p>
            <a:pPr marL="82296" indent="0">
              <a:buNone/>
            </a:pPr>
            <a:r>
              <a:rPr lang="en-US" dirty="0" smtClean="0"/>
              <a:t>4) Track 3</a:t>
            </a:r>
            <a:r>
              <a:rPr lang="en-US" dirty="0"/>
              <a:t>: Design and Development: </a:t>
            </a:r>
            <a:r>
              <a:rPr lang="en-US" dirty="0" smtClean="0"/>
              <a:t>Multi-Institutional Consortia</a:t>
            </a:r>
          </a:p>
          <a:p>
            <a:pPr marL="82296" indent="0">
              <a:buNone/>
            </a:pPr>
            <a:r>
              <a:rPr lang="en-US" dirty="0" smtClean="0"/>
              <a:t>5) Information for New PIs and Common Problems</a:t>
            </a:r>
          </a:p>
          <a:p>
            <a:pPr marL="82296" indent="0">
              <a:buNone/>
            </a:pPr>
            <a:r>
              <a:rPr lang="en-US" dirty="0" smtClean="0"/>
              <a:t>6) Project Description</a:t>
            </a:r>
          </a:p>
          <a:p>
            <a:pPr marL="82296" indent="0">
              <a:buNone/>
            </a:pPr>
            <a:r>
              <a:rPr lang="en-US" dirty="0" smtClean="0"/>
              <a:t>7) Merit Review Criteria</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58020104"/>
      </p:ext>
    </p:extLst>
  </p:cSld>
  <p:clrMapOvr>
    <a:masterClrMapping/>
  </p:clrMapOvr>
  <mc:AlternateContent xmlns:mc="http://schemas.openxmlformats.org/markup-compatibility/2006" xmlns:p14="http://schemas.microsoft.com/office/powerpoint/2010/main">
    <mc:Choice Requires="p14">
      <p:transition spd="slow" p14:dur="2000" advTm="50902"/>
    </mc:Choice>
    <mc:Fallback xmlns="">
      <p:transition spd="slow" advTm="5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8229600" cy="1143000"/>
          </a:xfrm>
        </p:spPr>
        <p:txBody>
          <a:bodyPr>
            <a:normAutofit fontScale="90000"/>
          </a:bodyPr>
          <a:lstStyle/>
          <a:p>
            <a:r>
              <a:rPr lang="en-US" b="1" dirty="0" smtClean="0"/>
              <a:t>Overview </a:t>
            </a:r>
            <a:r>
              <a:rPr lang="en-US" b="1" dirty="0"/>
              <a:t>of the </a:t>
            </a:r>
            <a:r>
              <a:rPr lang="en-US" b="1" dirty="0" smtClean="0"/>
              <a:t>S-STEM Program</a:t>
            </a:r>
            <a:r>
              <a:rPr lang="en-US" dirty="0"/>
              <a:t/>
            </a:r>
            <a:br>
              <a:rPr lang="en-US" dirty="0"/>
            </a:br>
            <a:r>
              <a:rPr lang="en-US" dirty="0" smtClean="0"/>
              <a:t>Presentation1 Outline</a:t>
            </a:r>
            <a:endParaRPr lang="en-US" dirty="0"/>
          </a:p>
        </p:txBody>
      </p:sp>
      <p:sp>
        <p:nvSpPr>
          <p:cNvPr id="3" name="Content Placeholder 2"/>
          <p:cNvSpPr>
            <a:spLocks noGrp="1"/>
          </p:cNvSpPr>
          <p:nvPr>
            <p:ph idx="1"/>
          </p:nvPr>
        </p:nvSpPr>
        <p:spPr>
          <a:xfrm>
            <a:off x="1143000" y="1600200"/>
            <a:ext cx="7498080" cy="4800600"/>
          </a:xfrm>
        </p:spPr>
        <p:txBody>
          <a:bodyPr/>
          <a:lstStyle/>
          <a:p>
            <a:r>
              <a:rPr lang="en-US" dirty="0" smtClean="0"/>
              <a:t>What hasn’t changed</a:t>
            </a:r>
          </a:p>
          <a:p>
            <a:pPr lvl="1"/>
            <a:r>
              <a:rPr lang="en-US" dirty="0" smtClean="0"/>
              <a:t>S-STEM Overall Purpose</a:t>
            </a:r>
          </a:p>
          <a:p>
            <a:r>
              <a:rPr lang="en-US" dirty="0" smtClean="0"/>
              <a:t>What has changed</a:t>
            </a:r>
          </a:p>
          <a:p>
            <a:pPr lvl="1"/>
            <a:r>
              <a:rPr lang="en-US" dirty="0" smtClean="0"/>
              <a:t>Motivations</a:t>
            </a:r>
          </a:p>
          <a:p>
            <a:pPr lvl="1"/>
            <a:r>
              <a:rPr lang="en-US" dirty="0" smtClean="0"/>
              <a:t>60/40 split</a:t>
            </a:r>
          </a:p>
          <a:p>
            <a:pPr lvl="1"/>
            <a:r>
              <a:rPr lang="en-US" dirty="0" smtClean="0"/>
              <a:t>Strands and Types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86214035"/>
      </p:ext>
    </p:extLst>
  </p:cSld>
  <p:clrMapOvr>
    <a:masterClrMapping/>
  </p:clrMapOvr>
  <mc:AlternateContent xmlns:mc="http://schemas.openxmlformats.org/markup-compatibility/2006" xmlns:p14="http://schemas.microsoft.com/office/powerpoint/2010/main">
    <mc:Choice Requires="p14">
      <p:transition spd="slow" p14:dur="2000" advTm="31555"/>
    </mc:Choice>
    <mc:Fallback xmlns="">
      <p:transition spd="slow" advTm="31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S-STEM Program: Core Purpose</a:t>
            </a:r>
            <a:endParaRPr lang="en-US" dirty="0"/>
          </a:p>
        </p:txBody>
      </p:sp>
      <p:sp>
        <p:nvSpPr>
          <p:cNvPr id="3" name="Content Placeholder 2"/>
          <p:cNvSpPr>
            <a:spLocks noGrp="1"/>
          </p:cNvSpPr>
          <p:nvPr>
            <p:ph idx="1"/>
          </p:nvPr>
        </p:nvSpPr>
        <p:spPr>
          <a:xfrm>
            <a:off x="1219200" y="1447800"/>
            <a:ext cx="7772400" cy="4800600"/>
          </a:xfrm>
        </p:spPr>
        <p:txBody>
          <a:bodyPr/>
          <a:lstStyle/>
          <a:p>
            <a:r>
              <a:rPr lang="en-US" dirty="0" smtClean="0"/>
              <a:t>To improve the STEM workforce by increasing</a:t>
            </a:r>
          </a:p>
          <a:p>
            <a:pPr lvl="1"/>
            <a:r>
              <a:rPr lang="en-US" dirty="0" smtClean="0"/>
              <a:t># of students who graduate with STEM degrees</a:t>
            </a:r>
          </a:p>
          <a:p>
            <a:pPr lvl="1"/>
            <a:r>
              <a:rPr lang="en-US" dirty="0" smtClean="0"/>
              <a:t># of students entering the STEM workforce</a:t>
            </a:r>
          </a:p>
          <a:p>
            <a:r>
              <a:rPr lang="en-US" dirty="0" smtClean="0"/>
              <a:t>Provides Scholarships</a:t>
            </a:r>
          </a:p>
          <a:p>
            <a:pPr lvl="1"/>
            <a:r>
              <a:rPr lang="en-US" dirty="0" smtClean="0"/>
              <a:t>Academically Talented </a:t>
            </a:r>
          </a:p>
          <a:p>
            <a:pPr lvl="1"/>
            <a:r>
              <a:rPr lang="en-US" dirty="0" smtClean="0"/>
              <a:t>Low-income students with demonstrated financial need</a:t>
            </a:r>
          </a:p>
          <a:p>
            <a:r>
              <a:rPr lang="en-US" dirty="0" smtClean="0"/>
              <a:t>Funded by H-1B visa fees</a:t>
            </a:r>
          </a:p>
          <a:p>
            <a:pPr lvl="1"/>
            <a:endParaRPr lang="en-US" dirty="0" smtClean="0"/>
          </a:p>
          <a:p>
            <a:pPr lvl="1"/>
            <a:endParaRPr lang="en-US" dirty="0" smtClean="0"/>
          </a:p>
          <a:p>
            <a:pPr lvl="1"/>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699446"/>
      </p:ext>
    </p:extLst>
  </p:cSld>
  <p:clrMapOvr>
    <a:masterClrMapping/>
  </p:clrMapOvr>
  <mc:AlternateContent xmlns:mc="http://schemas.openxmlformats.org/markup-compatibility/2006" xmlns:p14="http://schemas.microsoft.com/office/powerpoint/2010/main">
    <mc:Choice Requires="p14">
      <p:transition spd="slow" p14:dur="2000" advTm="77413"/>
    </mc:Choice>
    <mc:Fallback xmlns="">
      <p:transition spd="slow" advTm="7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943088" cy="1143000"/>
          </a:xfrm>
        </p:spPr>
        <p:txBody>
          <a:bodyPr>
            <a:normAutofit fontScale="90000"/>
          </a:bodyPr>
          <a:lstStyle/>
          <a:p>
            <a:r>
              <a:rPr lang="en-US" dirty="0" smtClean="0"/>
              <a:t>The S-STEM Program: Recent Changes</a:t>
            </a:r>
            <a:endParaRPr lang="en-US" dirty="0"/>
          </a:p>
        </p:txBody>
      </p:sp>
      <p:sp>
        <p:nvSpPr>
          <p:cNvPr id="3" name="Content Placeholder 2"/>
          <p:cNvSpPr>
            <a:spLocks noGrp="1"/>
          </p:cNvSpPr>
          <p:nvPr>
            <p:ph idx="1"/>
          </p:nvPr>
        </p:nvSpPr>
        <p:spPr>
          <a:xfrm>
            <a:off x="1143000" y="1295400"/>
            <a:ext cx="7790688" cy="5410200"/>
          </a:xfrm>
        </p:spPr>
        <p:txBody>
          <a:bodyPr>
            <a:normAutofit lnSpcReduction="10000"/>
          </a:bodyPr>
          <a:lstStyle/>
          <a:p>
            <a:r>
              <a:rPr lang="en-US" dirty="0" smtClean="0"/>
              <a:t>Funding</a:t>
            </a:r>
          </a:p>
          <a:p>
            <a:pPr lvl="1"/>
            <a:r>
              <a:rPr lang="en-US" dirty="0" smtClean="0"/>
              <a:t>At least 60% of the funds must be used for scholarships</a:t>
            </a:r>
          </a:p>
          <a:p>
            <a:pPr lvl="1"/>
            <a:r>
              <a:rPr lang="en-US" dirty="0" smtClean="0"/>
              <a:t>Up to 40% of funds may </a:t>
            </a:r>
            <a:r>
              <a:rPr lang="en-US" dirty="0"/>
              <a:t>be used for </a:t>
            </a:r>
            <a:r>
              <a:rPr lang="en-US" dirty="0" smtClean="0"/>
              <a:t>other things – support structures, research, recruitment, etc.</a:t>
            </a:r>
          </a:p>
          <a:p>
            <a:r>
              <a:rPr lang="en-US" dirty="0" smtClean="0"/>
              <a:t>Why the change?</a:t>
            </a:r>
          </a:p>
          <a:p>
            <a:pPr lvl="1"/>
            <a:r>
              <a:rPr lang="en-US" dirty="0" smtClean="0"/>
              <a:t>Scholarships are not enough</a:t>
            </a:r>
          </a:p>
          <a:p>
            <a:pPr lvl="1"/>
            <a:r>
              <a:rPr lang="en-US" dirty="0"/>
              <a:t>Many more support structures are now possible</a:t>
            </a:r>
          </a:p>
          <a:p>
            <a:pPr lvl="1"/>
            <a:r>
              <a:rPr lang="en-US" dirty="0" smtClean="0"/>
              <a:t>A more systematic determination of what support structures are effective will benefit the STEM education community.</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04174565"/>
      </p:ext>
    </p:extLst>
  </p:cSld>
  <p:clrMapOvr>
    <a:masterClrMapping/>
  </p:clrMapOvr>
  <mc:AlternateContent xmlns:mc="http://schemas.openxmlformats.org/markup-compatibility/2006" xmlns:p14="http://schemas.microsoft.com/office/powerpoint/2010/main">
    <mc:Choice Requires="p14">
      <p:transition spd="slow" p14:dur="2000" advTm="98710"/>
    </mc:Choice>
    <mc:Fallback xmlns="">
      <p:transition spd="slow" advTm="9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the Program</a:t>
            </a:r>
            <a:endParaRPr lang="en-US" dirty="0"/>
          </a:p>
        </p:txBody>
      </p:sp>
      <p:sp>
        <p:nvSpPr>
          <p:cNvPr id="3" name="Content Placeholder 2"/>
          <p:cNvSpPr>
            <a:spLocks noGrp="1"/>
          </p:cNvSpPr>
          <p:nvPr>
            <p:ph idx="1"/>
          </p:nvPr>
        </p:nvSpPr>
        <p:spPr>
          <a:xfrm>
            <a:off x="1143000" y="1295400"/>
            <a:ext cx="7790688" cy="5410200"/>
          </a:xfrm>
        </p:spPr>
        <p:txBody>
          <a:bodyPr>
            <a:normAutofit/>
          </a:bodyPr>
          <a:lstStyle/>
          <a:p>
            <a:pPr marL="82296" indent="0">
              <a:buNone/>
            </a:pPr>
            <a:r>
              <a:rPr lang="en-US" dirty="0"/>
              <a:t>1. To increase the recruitment, retention, student success, and </a:t>
            </a:r>
            <a:r>
              <a:rPr lang="en-US" dirty="0" smtClean="0"/>
              <a:t>graduation (and transfer) of low-income academically talented students in STEM.</a:t>
            </a:r>
            <a:endParaRPr lang="en-US" dirty="0"/>
          </a:p>
          <a:p>
            <a:pPr marL="82296" indent="0">
              <a:buNone/>
            </a:pPr>
            <a:r>
              <a:rPr lang="en-US" dirty="0"/>
              <a:t>2. To implement and study models, effective practices, and/or strategies that contribute to </a:t>
            </a:r>
            <a:r>
              <a:rPr lang="en-US" dirty="0" smtClean="0"/>
              <a:t>success in STEM.</a:t>
            </a:r>
            <a:endParaRPr lang="en-US" dirty="0"/>
          </a:p>
          <a:p>
            <a:pPr marL="82296" indent="0">
              <a:buNone/>
            </a:pPr>
            <a:r>
              <a:rPr lang="en-US" dirty="0"/>
              <a:t>3. To contribute to the implementation and sustainability of effective curricular and co-curricular activities </a:t>
            </a:r>
            <a:r>
              <a:rPr lang="en-US" dirty="0" smtClean="0"/>
              <a:t>in STEM </a:t>
            </a:r>
            <a:r>
              <a:rPr lang="en-US" dirty="0"/>
              <a:t>education.</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92391505"/>
      </p:ext>
    </p:extLst>
  </p:cSld>
  <p:clrMapOvr>
    <a:masterClrMapping/>
  </p:clrMapOvr>
  <mc:AlternateContent xmlns:mc="http://schemas.openxmlformats.org/markup-compatibility/2006" xmlns:p14="http://schemas.microsoft.com/office/powerpoint/2010/main">
    <mc:Choice Requires="p14">
      <p:transition spd="slow" p14:dur="2000" advTm="72336"/>
    </mc:Choice>
    <mc:Fallback xmlns="">
      <p:transition spd="slow" advTm="72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S-STEM Proposal Categories</a:t>
            </a:r>
            <a:endParaRPr lang="en-US" dirty="0"/>
          </a:p>
        </p:txBody>
      </p:sp>
      <p:sp>
        <p:nvSpPr>
          <p:cNvPr id="3" name="Content Placeholder 2"/>
          <p:cNvSpPr>
            <a:spLocks noGrp="1"/>
          </p:cNvSpPr>
          <p:nvPr>
            <p:ph idx="1"/>
          </p:nvPr>
        </p:nvSpPr>
        <p:spPr/>
        <p:txBody>
          <a:bodyPr>
            <a:normAutofit fontScale="92500"/>
          </a:bodyPr>
          <a:lstStyle/>
          <a:p>
            <a:r>
              <a:rPr lang="en-US" dirty="0" smtClean="0"/>
              <a:t>Track I: S-STEM Institutional Capacity Building</a:t>
            </a:r>
          </a:p>
          <a:p>
            <a:pPr lvl="1"/>
            <a:r>
              <a:rPr lang="en-US" sz="2400" dirty="0" smtClean="0"/>
              <a:t>Capped at 650k for maximum duration of 5 years</a:t>
            </a:r>
          </a:p>
          <a:p>
            <a:r>
              <a:rPr lang="en-US" dirty="0" smtClean="0"/>
              <a:t>Track 2: Design and Development: Single Institution</a:t>
            </a:r>
          </a:p>
          <a:p>
            <a:pPr lvl="1"/>
            <a:r>
              <a:rPr lang="en-US" dirty="0" smtClean="0"/>
              <a:t>Capped </a:t>
            </a:r>
            <a:r>
              <a:rPr lang="en-US" dirty="0"/>
              <a:t>at </a:t>
            </a:r>
            <a:r>
              <a:rPr lang="en-US" dirty="0" smtClean="0"/>
              <a:t>1M </a:t>
            </a:r>
            <a:r>
              <a:rPr lang="en-US" dirty="0"/>
              <a:t>for </a:t>
            </a:r>
            <a:r>
              <a:rPr lang="en-US" dirty="0" smtClean="0"/>
              <a:t>maximum duration of 5 years</a:t>
            </a:r>
          </a:p>
          <a:p>
            <a:r>
              <a:rPr lang="en-US" dirty="0"/>
              <a:t>Track </a:t>
            </a:r>
            <a:r>
              <a:rPr lang="en-US" dirty="0" smtClean="0"/>
              <a:t>3: </a:t>
            </a:r>
            <a:r>
              <a:rPr lang="en-US" dirty="0"/>
              <a:t>Design and Development: </a:t>
            </a:r>
            <a:r>
              <a:rPr lang="en-US" dirty="0" smtClean="0"/>
              <a:t>Multi-Institutional Consortia</a:t>
            </a:r>
            <a:endParaRPr lang="en-US" dirty="0"/>
          </a:p>
          <a:p>
            <a:pPr lvl="1"/>
            <a:r>
              <a:rPr lang="en-US" dirty="0" smtClean="0"/>
              <a:t>Capped </a:t>
            </a:r>
            <a:r>
              <a:rPr lang="en-US" dirty="0"/>
              <a:t>at </a:t>
            </a:r>
            <a:r>
              <a:rPr lang="en-US" dirty="0" smtClean="0"/>
              <a:t>5 M </a:t>
            </a:r>
            <a:r>
              <a:rPr lang="en-US" dirty="0"/>
              <a:t>for </a:t>
            </a:r>
            <a:r>
              <a:rPr lang="en-US" dirty="0" smtClean="0"/>
              <a:t>maximum duration of 5 </a:t>
            </a:r>
            <a:r>
              <a:rPr lang="en-US" dirty="0"/>
              <a:t>years</a:t>
            </a:r>
          </a:p>
          <a:p>
            <a:pPr lvl="2"/>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55780946"/>
      </p:ext>
    </p:extLst>
  </p:cSld>
  <p:clrMapOvr>
    <a:masterClrMapping/>
  </p:clrMapOvr>
  <mc:AlternateContent xmlns:mc="http://schemas.openxmlformats.org/markup-compatibility/2006" xmlns:p14="http://schemas.microsoft.com/office/powerpoint/2010/main">
    <mc:Choice Requires="p14">
      <p:transition spd="slow" p14:dur="2000" advTm="120574"/>
    </mc:Choice>
    <mc:Fallback xmlns="">
      <p:transition spd="slow" advTm="12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Student Outcomes</a:t>
            </a:r>
            <a:endParaRPr lang="en-US" dirty="0"/>
          </a:p>
        </p:txBody>
      </p:sp>
      <p:sp>
        <p:nvSpPr>
          <p:cNvPr id="3" name="Content Placeholder 2"/>
          <p:cNvSpPr>
            <a:spLocks noGrp="1"/>
          </p:cNvSpPr>
          <p:nvPr>
            <p:ph idx="1"/>
          </p:nvPr>
        </p:nvSpPr>
        <p:spPr>
          <a:xfrm>
            <a:off x="1170432" y="1432560"/>
            <a:ext cx="7790688" cy="5410200"/>
          </a:xfrm>
        </p:spPr>
        <p:txBody>
          <a:bodyPr>
            <a:normAutofit/>
          </a:bodyPr>
          <a:lstStyle/>
          <a:p>
            <a:pPr marL="82296" indent="0">
              <a:buNone/>
            </a:pPr>
            <a:r>
              <a:rPr lang="en-US" dirty="0" smtClean="0"/>
              <a:t>1)  Receive a </a:t>
            </a:r>
            <a:r>
              <a:rPr lang="en-US" dirty="0"/>
              <a:t>degree in one of the STEM disciplines supported by the </a:t>
            </a:r>
            <a:r>
              <a:rPr lang="en-US" dirty="0" smtClean="0"/>
              <a:t>S-STEM program</a:t>
            </a:r>
            <a:r>
              <a:rPr lang="en-US" dirty="0"/>
              <a:t>;</a:t>
            </a:r>
          </a:p>
          <a:p>
            <a:pPr marL="82296" indent="0">
              <a:buNone/>
            </a:pPr>
            <a:r>
              <a:rPr lang="en-US" dirty="0" smtClean="0"/>
              <a:t>2)  Transfer from an associate to </a:t>
            </a:r>
            <a:r>
              <a:rPr lang="en-US" dirty="0"/>
              <a:t>a baccalaureate degree program or </a:t>
            </a:r>
            <a:r>
              <a:rPr lang="en-US" dirty="0" smtClean="0"/>
              <a:t>from an undergraduate to </a:t>
            </a:r>
            <a:r>
              <a:rPr lang="en-US" dirty="0"/>
              <a:t>a graduate </a:t>
            </a:r>
            <a:r>
              <a:rPr lang="en-US" dirty="0" smtClean="0"/>
              <a:t>program;  or</a:t>
            </a:r>
          </a:p>
          <a:p>
            <a:pPr marL="82296" indent="0">
              <a:buNone/>
            </a:pPr>
            <a:r>
              <a:rPr lang="en-US" dirty="0" smtClean="0"/>
              <a:t>3)  Successfully </a:t>
            </a:r>
            <a:r>
              <a:rPr lang="en-US" dirty="0"/>
              <a:t>overcome one or more of an institution's self-identified attrition </a:t>
            </a:r>
            <a:r>
              <a:rPr lang="en-US" dirty="0" smtClean="0"/>
              <a:t>points</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92391505"/>
      </p:ext>
    </p:extLst>
  </p:cSld>
  <p:clrMapOvr>
    <a:masterClrMapping/>
  </p:clrMapOvr>
  <mc:AlternateContent xmlns:mc="http://schemas.openxmlformats.org/markup-compatibility/2006" xmlns:p14="http://schemas.microsoft.com/office/powerpoint/2010/main">
    <mc:Choice Requires="p14">
      <p:transition spd="slow" p14:dur="2000" advTm="40210"/>
    </mc:Choice>
    <mc:Fallback xmlns="">
      <p:transition spd="slow" advTm="40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1760</TotalTime>
  <Words>1880</Words>
  <Application>Microsoft Office PowerPoint</Application>
  <PresentationFormat>On-screen Show (4:3)</PresentationFormat>
  <Paragraphs>140</Paragraphs>
  <Slides>11</Slides>
  <Notes>11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Gill Sans MT</vt:lpstr>
      <vt:lpstr>Verdana</vt:lpstr>
      <vt:lpstr>Wingdings 2</vt:lpstr>
      <vt:lpstr>Solstice</vt:lpstr>
      <vt:lpstr>S-STEM (17-527) NSF Scholarships in Science, Technology,  Engineering, &amp; Mathematics Information Materials </vt:lpstr>
      <vt:lpstr>S-STEM Presentations</vt:lpstr>
      <vt:lpstr>Presentation Series</vt:lpstr>
      <vt:lpstr>Overview of the S-STEM Program Presentation1 Outline</vt:lpstr>
      <vt:lpstr>S-STEM Program: Core Purpose</vt:lpstr>
      <vt:lpstr>The S-STEM Program: Recent Changes</vt:lpstr>
      <vt:lpstr>Goals of the Program</vt:lpstr>
      <vt:lpstr>S-STEM Proposal Categories</vt:lpstr>
      <vt:lpstr>Expected Student Outcomes</vt:lpstr>
      <vt:lpstr>Thank you</vt:lpstr>
      <vt:lpstr>Additional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Kevin M</dc:creator>
  <cp:lastModifiedBy>Lee, Kevin M</cp:lastModifiedBy>
  <cp:revision>221</cp:revision>
  <cp:lastPrinted>2015-06-29T21:22:20Z</cp:lastPrinted>
  <dcterms:created xsi:type="dcterms:W3CDTF">2015-05-14T16:28:43Z</dcterms:created>
  <dcterms:modified xsi:type="dcterms:W3CDTF">2017-02-12T21:40:25Z</dcterms:modified>
</cp:coreProperties>
</file>