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9"/>
  </p:notesMasterIdLst>
  <p:handoutMasterIdLst>
    <p:handoutMasterId r:id="rId20"/>
  </p:handoutMasterIdLst>
  <p:sldIdLst>
    <p:sldId id="335" r:id="rId3"/>
    <p:sldId id="331" r:id="rId4"/>
    <p:sldId id="327" r:id="rId5"/>
    <p:sldId id="309" r:id="rId6"/>
    <p:sldId id="308" r:id="rId7"/>
    <p:sldId id="311" r:id="rId8"/>
    <p:sldId id="315" r:id="rId9"/>
    <p:sldId id="326" r:id="rId10"/>
    <p:sldId id="313" r:id="rId11"/>
    <p:sldId id="322" r:id="rId12"/>
    <p:sldId id="314" r:id="rId13"/>
    <p:sldId id="317" r:id="rId14"/>
    <p:sldId id="329" r:id="rId15"/>
    <p:sldId id="323" r:id="rId16"/>
    <p:sldId id="332" r:id="rId17"/>
    <p:sldId id="334" r:id="rId18"/>
  </p:sldIdLst>
  <p:sldSz cx="9144000" cy="6858000" type="screen4x3"/>
  <p:notesSz cx="9309100" cy="6954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91">
          <p15:clr>
            <a:srgbClr val="A4A3A4"/>
          </p15:clr>
        </p15:guide>
        <p15:guide id="2" pos="29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444" autoAdjust="0"/>
  </p:normalViewPr>
  <p:slideViewPr>
    <p:cSldViewPr snapToGrid="0" snapToObjects="1">
      <p:cViewPr varScale="1">
        <p:scale>
          <a:sx n="65" d="100"/>
          <a:sy n="65" d="100"/>
        </p:scale>
        <p:origin x="1954" y="67"/>
      </p:cViewPr>
      <p:guideLst>
        <p:guide orient="horz" pos="2160"/>
        <p:guide pos="2880"/>
      </p:guideLst>
    </p:cSldViewPr>
  </p:slideViewPr>
  <p:notesTextViewPr>
    <p:cViewPr>
      <p:scale>
        <a:sx n="3" d="2"/>
        <a:sy n="3" d="2"/>
      </p:scale>
      <p:origin x="0" y="0"/>
    </p:cViewPr>
  </p:notesTextViewPr>
  <p:sorterViewPr>
    <p:cViewPr>
      <p:scale>
        <a:sx n="120" d="100"/>
        <a:sy n="120" d="100"/>
      </p:scale>
      <p:origin x="0" y="0"/>
    </p:cViewPr>
  </p:sorterViewPr>
  <p:notesViewPr>
    <p:cSldViewPr snapToGrid="0" snapToObjects="1">
      <p:cViewPr>
        <p:scale>
          <a:sx n="200" d="100"/>
          <a:sy n="200" d="100"/>
        </p:scale>
        <p:origin x="-652" y="-48"/>
      </p:cViewPr>
      <p:guideLst>
        <p:guide orient="horz" pos="2191"/>
        <p:guide pos="293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4034786" cy="347979"/>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sz="quarter" idx="1"/>
          </p:nvPr>
        </p:nvSpPr>
        <p:spPr>
          <a:xfrm>
            <a:off x="5272208" y="1"/>
            <a:ext cx="4034786" cy="347979"/>
          </a:xfrm>
          <a:prstGeom prst="rect">
            <a:avLst/>
          </a:prstGeom>
        </p:spPr>
        <p:txBody>
          <a:bodyPr vert="horz" lIns="91431" tIns="45715" rIns="91431" bIns="45715" rtlCol="0"/>
          <a:lstStyle>
            <a:lvl1pPr algn="r">
              <a:defRPr sz="1200"/>
            </a:lvl1pPr>
          </a:lstStyle>
          <a:p>
            <a:fld id="{CE956C3B-38B1-4A36-902A-80C1D3C0D896}" type="datetimeFigureOut">
              <a:rPr lang="en-US" smtClean="0"/>
              <a:t>2/12/2017</a:t>
            </a:fld>
            <a:endParaRPr lang="en-US"/>
          </a:p>
        </p:txBody>
      </p:sp>
      <p:sp>
        <p:nvSpPr>
          <p:cNvPr id="4" name="Footer Placeholder 3"/>
          <p:cNvSpPr>
            <a:spLocks noGrp="1"/>
          </p:cNvSpPr>
          <p:nvPr>
            <p:ph type="ftr" sz="quarter" idx="2"/>
          </p:nvPr>
        </p:nvSpPr>
        <p:spPr>
          <a:xfrm>
            <a:off x="4" y="6605672"/>
            <a:ext cx="4034786" cy="347979"/>
          </a:xfrm>
          <a:prstGeom prst="rect">
            <a:avLst/>
          </a:prstGeom>
        </p:spPr>
        <p:txBody>
          <a:bodyPr vert="horz" lIns="91431" tIns="45715" rIns="91431"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5272208" y="6605672"/>
            <a:ext cx="4034786" cy="347979"/>
          </a:xfrm>
          <a:prstGeom prst="rect">
            <a:avLst/>
          </a:prstGeom>
        </p:spPr>
        <p:txBody>
          <a:bodyPr vert="horz" lIns="91431" tIns="45715" rIns="91431" bIns="45715" rtlCol="0" anchor="b"/>
          <a:lstStyle>
            <a:lvl1pPr algn="r">
              <a:defRPr sz="1200"/>
            </a:lvl1pPr>
          </a:lstStyle>
          <a:p>
            <a:fld id="{F2379CC2-A32A-4537-BE6B-6508D0749853}" type="slidenum">
              <a:rPr lang="en-US" smtClean="0"/>
              <a:t>‹#›</a:t>
            </a:fld>
            <a:endParaRPr lang="en-US"/>
          </a:p>
        </p:txBody>
      </p:sp>
    </p:spTree>
    <p:extLst>
      <p:ext uri="{BB962C8B-B14F-4D97-AF65-F5344CB8AC3E}">
        <p14:creationId xmlns:p14="http://schemas.microsoft.com/office/powerpoint/2010/main" val="433410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33943" cy="347742"/>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5273005" y="1"/>
            <a:ext cx="4033943" cy="347742"/>
          </a:xfrm>
          <a:prstGeom prst="rect">
            <a:avLst/>
          </a:prstGeom>
        </p:spPr>
        <p:txBody>
          <a:bodyPr vert="horz" lIns="93167" tIns="46584" rIns="93167" bIns="46584" rtlCol="0"/>
          <a:lstStyle>
            <a:lvl1pPr algn="r">
              <a:defRPr sz="1200"/>
            </a:lvl1pPr>
          </a:lstStyle>
          <a:p>
            <a:fld id="{ED3D6847-7893-CE4B-B379-D8DE272F5E08}" type="datetimeFigureOut">
              <a:rPr lang="en-US" smtClean="0"/>
              <a:t>2/12/2017</a:t>
            </a:fld>
            <a:endParaRPr lang="en-US"/>
          </a:p>
        </p:txBody>
      </p:sp>
      <p:sp>
        <p:nvSpPr>
          <p:cNvPr id="4" name="Slide Image Placeholder 3"/>
          <p:cNvSpPr>
            <a:spLocks noGrp="1" noRot="1" noChangeAspect="1"/>
          </p:cNvSpPr>
          <p:nvPr>
            <p:ph type="sldImg" idx="2"/>
          </p:nvPr>
        </p:nvSpPr>
        <p:spPr>
          <a:xfrm>
            <a:off x="2916238" y="522288"/>
            <a:ext cx="3476625" cy="2608262"/>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930911" y="3303550"/>
            <a:ext cx="7447279" cy="3129677"/>
          </a:xfrm>
          <a:prstGeom prst="rect">
            <a:avLst/>
          </a:prstGeom>
        </p:spPr>
        <p:txBody>
          <a:bodyPr vert="horz" lIns="93167" tIns="46584" rIns="93167" bIns="4658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605890"/>
            <a:ext cx="4033943" cy="347742"/>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5273005" y="6605890"/>
            <a:ext cx="4033943" cy="347742"/>
          </a:xfrm>
          <a:prstGeom prst="rect">
            <a:avLst/>
          </a:prstGeom>
        </p:spPr>
        <p:txBody>
          <a:bodyPr vert="horz" lIns="93167" tIns="46584" rIns="93167" bIns="46584" rtlCol="0" anchor="b"/>
          <a:lstStyle>
            <a:lvl1pPr algn="r">
              <a:defRPr sz="1200"/>
            </a:lvl1pPr>
          </a:lstStyle>
          <a:p>
            <a:fld id="{371AF109-1586-9244-AF33-86ED39F0153D}" type="slidenum">
              <a:rPr lang="en-US" smtClean="0"/>
              <a:t>‹#›</a:t>
            </a:fld>
            <a:endParaRPr lang="en-US"/>
          </a:p>
        </p:txBody>
      </p:sp>
    </p:spTree>
    <p:extLst>
      <p:ext uri="{BB962C8B-B14F-4D97-AF65-F5344CB8AC3E}">
        <p14:creationId xmlns:p14="http://schemas.microsoft.com/office/powerpoint/2010/main" val="40578510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This is the </a:t>
            </a:r>
            <a:r>
              <a:rPr lang="en-US" dirty="0" smtClean="0"/>
              <a:t>second in a series </a:t>
            </a:r>
            <a:r>
              <a:rPr lang="en-US" dirty="0"/>
              <a:t>of </a:t>
            </a:r>
            <a:r>
              <a:rPr lang="en-US" dirty="0" smtClean="0"/>
              <a:t>short</a:t>
            </a:r>
            <a:r>
              <a:rPr lang="en-US" baseline="0" dirty="0" smtClean="0"/>
              <a:t> presentations </a:t>
            </a:r>
            <a:r>
              <a:rPr lang="en-US" dirty="0" smtClean="0"/>
              <a:t>on </a:t>
            </a:r>
            <a:r>
              <a:rPr lang="en-US" dirty="0"/>
              <a:t>the new S-STEM solicitation that was released </a:t>
            </a:r>
            <a:r>
              <a:rPr lang="en-US" dirty="0" smtClean="0"/>
              <a:t>in </a:t>
            </a:r>
            <a:r>
              <a:rPr lang="en-US" dirty="0"/>
              <a:t>June. </a:t>
            </a:r>
            <a:r>
              <a:rPr lang="en-US" dirty="0" smtClean="0"/>
              <a:t>This</a:t>
            </a:r>
            <a:r>
              <a:rPr lang="en-US" baseline="0" dirty="0" smtClean="0"/>
              <a:t> presentation will address proposals to Track 1 of the SSTEM program.  This track is called “Institutional Capacity Building”</a:t>
            </a:r>
            <a:r>
              <a:rPr lang="en-US" dirty="0" smtClean="0"/>
              <a:t>.  </a:t>
            </a:r>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36143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Continuing with project plans …</a:t>
            </a:r>
          </a:p>
          <a:p>
            <a:endParaRPr lang="en-US" dirty="0" smtClean="0"/>
          </a:p>
          <a:p>
            <a:r>
              <a:rPr lang="en-US" dirty="0" smtClean="0"/>
              <a:t>PIs</a:t>
            </a:r>
            <a:r>
              <a:rPr lang="en-US" baseline="0" dirty="0" smtClean="0"/>
              <a:t> are encouraged to work with their offices of institutional research or other similar offices to make use of existing infrastructure and expertise to gather data relevant to the goals of the S-STEM project.</a:t>
            </a:r>
          </a:p>
          <a:p>
            <a:endParaRPr lang="en-US" baseline="0" dirty="0" smtClean="0"/>
          </a:p>
          <a:p>
            <a:r>
              <a:rPr lang="en-US" baseline="0" dirty="0" smtClean="0"/>
              <a:t>Another option for PIs is to contact educational researchers whose interests are in understanding undergraduate or graduate STEM education and workforce development. These researchers can serve as co-investigators on the planned S-STEM project.</a:t>
            </a:r>
          </a:p>
          <a:p>
            <a:endParaRPr lang="en-US" baseline="0" dirty="0" smtClean="0"/>
          </a:p>
          <a:p>
            <a:r>
              <a:rPr lang="en-US" baseline="0" dirty="0" smtClean="0"/>
              <a:t>The program also has developed a set of Frequently Asked Questions that may be helpful.  FAQs will be located on the program webpage when available.</a:t>
            </a:r>
          </a:p>
          <a:p>
            <a:endParaRPr lang="en-US" baseline="0" dirty="0" smtClean="0"/>
          </a:p>
          <a:p>
            <a:r>
              <a:rPr lang="en-US" baseline="0" dirty="0" smtClean="0"/>
              <a:t>The Department of Education, Institute for Educational Sciences and the Education and Human Resources Directorate at NSF developed the Common Guidelines for Education Research and Development. This document describes expectations for research studies.  PIs are encouraged to review the Common Guidelines when planning projects.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10</a:t>
            </a:fld>
            <a:endParaRPr lang="en-US"/>
          </a:p>
        </p:txBody>
      </p:sp>
    </p:spTree>
    <p:extLst>
      <p:ext uri="{BB962C8B-B14F-4D97-AF65-F5344CB8AC3E}">
        <p14:creationId xmlns:p14="http://schemas.microsoft.com/office/powerpoint/2010/main" val="2187992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suggested source</a:t>
            </a:r>
            <a:r>
              <a:rPr lang="en-US" baseline="0" dirty="0" smtClean="0"/>
              <a:t> of information useful to an S-STEM project is through the use of Data Analytics.</a:t>
            </a:r>
          </a:p>
          <a:p>
            <a:endParaRPr lang="en-US" baseline="0" dirty="0" smtClean="0"/>
          </a:p>
          <a:p>
            <a:r>
              <a:rPr lang="en-US" baseline="0" dirty="0" smtClean="0"/>
              <a:t>Data Analytics methods can allow the project team to discern patterns in institutional student data that describe and predict the successful completion of student academic degree programs and entry into STEM career paths.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11</a:t>
            </a:fld>
            <a:endParaRPr lang="en-US"/>
          </a:p>
        </p:txBody>
      </p:sp>
    </p:spTree>
    <p:extLst>
      <p:ext uri="{BB962C8B-B14F-4D97-AF65-F5344CB8AC3E}">
        <p14:creationId xmlns:p14="http://schemas.microsoft.com/office/powerpoint/2010/main" val="3461179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funds to be used for in an </a:t>
            </a:r>
            <a:r>
              <a:rPr lang="en-US" dirty="0" smtClean="0"/>
              <a:t>S-STEM  Track </a:t>
            </a:r>
            <a:r>
              <a:rPr lang="en-US" dirty="0"/>
              <a:t>1 Institutional Capacity Building Project?</a:t>
            </a:r>
          </a:p>
          <a:p>
            <a:endParaRPr lang="en-US" dirty="0"/>
          </a:p>
          <a:p>
            <a:r>
              <a:rPr lang="en-US" dirty="0"/>
              <a:t>Scholarships to low-income academically talented students with demonstrated financial need.</a:t>
            </a:r>
          </a:p>
          <a:p>
            <a:endParaRPr lang="en-US" dirty="0"/>
          </a:p>
          <a:p>
            <a:r>
              <a:rPr lang="en-US" dirty="0"/>
              <a:t>Funds should also be requested to support  implementation and testing of evidence-based academic and student support activities to determine their effectiveness.</a:t>
            </a:r>
          </a:p>
          <a:p>
            <a:endParaRPr lang="en-US" dirty="0"/>
          </a:p>
          <a:p>
            <a:pPr defTabSz="457152">
              <a:defRPr/>
            </a:pPr>
            <a:r>
              <a:rPr lang="en-US" dirty="0" smtClean="0"/>
              <a:t>Fund should support investigation of the effectiveness of project activities in increasing recruitment, retention, student success</a:t>
            </a:r>
            <a:r>
              <a:rPr lang="en-US" baseline="0" dirty="0" smtClean="0"/>
              <a:t> and retention, and graduation and in what ways.</a:t>
            </a:r>
            <a:endParaRPr lang="en-US" dirty="0" smtClean="0"/>
          </a:p>
          <a:p>
            <a:endParaRPr lang="en-US" dirty="0"/>
          </a:p>
          <a:p>
            <a:endParaRPr lang="en-US" dirty="0"/>
          </a:p>
          <a:p>
            <a:r>
              <a:rPr lang="en-US" dirty="0"/>
              <a:t>Funds should also support project evaluation and project management.</a:t>
            </a:r>
          </a:p>
          <a:p>
            <a:endParaRPr lang="en-US" dirty="0" smtClean="0"/>
          </a:p>
        </p:txBody>
      </p:sp>
      <p:sp>
        <p:nvSpPr>
          <p:cNvPr id="4" name="Slide Number Placeholder 3"/>
          <p:cNvSpPr>
            <a:spLocks noGrp="1"/>
          </p:cNvSpPr>
          <p:nvPr>
            <p:ph type="sldNum" sz="quarter" idx="10"/>
          </p:nvPr>
        </p:nvSpPr>
        <p:spPr/>
        <p:txBody>
          <a:bodyPr/>
          <a:lstStyle/>
          <a:p>
            <a:fld id="{371AF109-1586-9244-AF33-86ED39F0153D}" type="slidenum">
              <a:rPr lang="en-US" smtClean="0"/>
              <a:t>12</a:t>
            </a:fld>
            <a:endParaRPr lang="en-US"/>
          </a:p>
        </p:txBody>
      </p:sp>
    </p:spTree>
    <p:extLst>
      <p:ext uri="{BB962C8B-B14F-4D97-AF65-F5344CB8AC3E}">
        <p14:creationId xmlns:p14="http://schemas.microsoft.com/office/powerpoint/2010/main" val="1253577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is expected that scholarship recipients will achieve at least one of the following by the end of the scholarship award period.</a:t>
            </a:r>
          </a:p>
          <a:p>
            <a:endParaRPr lang="en-US" baseline="0" dirty="0" smtClean="0"/>
          </a:p>
          <a:p>
            <a:pPr marL="174690" indent="-174690">
              <a:buFont typeface="Arial"/>
              <a:buChar char="•"/>
            </a:pPr>
            <a:r>
              <a:rPr lang="en-US" baseline="0" dirty="0" smtClean="0"/>
              <a:t>Receive an associate, baccalaureate, or graduate degree in one of the STEM disciplines supported by the S-STEM program;</a:t>
            </a:r>
          </a:p>
          <a:p>
            <a:pPr marL="174690" indent="-174690">
              <a:buFont typeface="Arial"/>
              <a:buChar char="•"/>
            </a:pPr>
            <a:r>
              <a:rPr lang="en-US" baseline="0" dirty="0" smtClean="0"/>
              <a:t>Transfer from an associate degree program to a baccalaureate degree program or from an undergraduate program to a graduate program in one of the STEM disciplines supported by the S-STEM program; or</a:t>
            </a:r>
          </a:p>
          <a:p>
            <a:pPr marL="174690" indent="-174690">
              <a:buFont typeface="Arial"/>
              <a:buChar char="•"/>
            </a:pPr>
            <a:r>
              <a:rPr lang="en-US" baseline="0" dirty="0" smtClean="0"/>
              <a:t>Successfully overcome one or more of an institutions’ self-identified attrition points which have been described in the proposal.</a:t>
            </a:r>
            <a:endParaRPr lang="en-US" dirty="0" smtClean="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13</a:t>
            </a:fld>
            <a:endParaRPr lang="en-US"/>
          </a:p>
        </p:txBody>
      </p:sp>
    </p:spTree>
    <p:extLst>
      <p:ext uri="{BB962C8B-B14F-4D97-AF65-F5344CB8AC3E}">
        <p14:creationId xmlns:p14="http://schemas.microsoft.com/office/powerpoint/2010/main" val="1773503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brings us to the end of this webinar about SSTEM Track 1: Institutional Capacity Building projects. Before closing let us summarize just a few key points.</a:t>
            </a:r>
          </a:p>
          <a:p>
            <a:endParaRPr lang="en-US" baseline="0" dirty="0" smtClean="0"/>
          </a:p>
          <a:p>
            <a:r>
              <a:rPr lang="en-US" baseline="0" dirty="0" smtClean="0"/>
              <a:t>SSTEM Track 1 Institutional Capacity Building projects can request up to </a:t>
            </a:r>
            <a:r>
              <a:rPr lang="en-US" dirty="0" smtClean="0"/>
              <a:t>$650,000 for a</a:t>
            </a:r>
            <a:r>
              <a:rPr lang="en-US" baseline="0" dirty="0" smtClean="0"/>
              <a:t> maximum duration of </a:t>
            </a:r>
            <a:r>
              <a:rPr lang="en-US" dirty="0" smtClean="0"/>
              <a:t>5 years.</a:t>
            </a:r>
          </a:p>
          <a:p>
            <a:r>
              <a:rPr lang="en-US" dirty="0" smtClean="0"/>
              <a:t> </a:t>
            </a:r>
          </a:p>
          <a:p>
            <a:r>
              <a:rPr lang="en-US" dirty="0" smtClean="0"/>
              <a:t>At least 60% of total amount requested must be requested for scholarships for low-income academically talented</a:t>
            </a:r>
            <a:r>
              <a:rPr lang="en-US" baseline="0" dirty="0" smtClean="0"/>
              <a:t> students with demonstrated financial need.</a:t>
            </a:r>
            <a:endParaRPr lang="en-US" dirty="0" smtClean="0"/>
          </a:p>
          <a:p>
            <a:endParaRPr lang="en-US" dirty="0" smtClean="0"/>
          </a:p>
          <a:p>
            <a:r>
              <a:rPr lang="en-US" dirty="0" smtClean="0"/>
              <a:t>A</a:t>
            </a:r>
            <a:r>
              <a:rPr lang="en-US" baseline="0" dirty="0" smtClean="0"/>
              <a:t> major goal is to i</a:t>
            </a:r>
            <a:r>
              <a:rPr lang="en-US" dirty="0" smtClean="0"/>
              <a:t>ncrease the recruitment, retention, student success and completion of STEM degrees, by low-income talented students with demonstrated financial need.</a:t>
            </a:r>
            <a:r>
              <a:rPr lang="en-US" baseline="0" dirty="0" smtClean="0"/>
              <a:t>  And support eventual entry into nations’ STEM </a:t>
            </a:r>
            <a:r>
              <a:rPr lang="en-US" dirty="0" smtClean="0"/>
              <a:t>workforce.</a:t>
            </a:r>
          </a:p>
          <a:p>
            <a:endParaRPr lang="en-US" dirty="0" smtClean="0"/>
          </a:p>
          <a:p>
            <a:r>
              <a:rPr lang="en-US" dirty="0" smtClean="0"/>
              <a:t>Track</a:t>
            </a:r>
            <a:r>
              <a:rPr lang="en-US" baseline="0" dirty="0" smtClean="0"/>
              <a:t> 1 projects will also be d</a:t>
            </a:r>
            <a:r>
              <a:rPr lang="en-US" dirty="0" smtClean="0"/>
              <a:t>eveloping and testing strategies for student success</a:t>
            </a:r>
            <a:r>
              <a:rPr lang="en-US" baseline="0" dirty="0" smtClean="0"/>
              <a:t> and e</a:t>
            </a:r>
            <a:r>
              <a:rPr lang="en-US" dirty="0" smtClean="0"/>
              <a:t>stablishing new collaborative partnerships and infrastructure.  This</a:t>
            </a:r>
            <a:r>
              <a:rPr lang="en-US" baseline="0" dirty="0" smtClean="0"/>
              <a:t> capacity building effort will support future proposals by the PI team or institution to the Design and Development tracks.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14</a:t>
            </a:fld>
            <a:endParaRPr lang="en-US"/>
          </a:p>
        </p:txBody>
      </p:sp>
    </p:spTree>
    <p:extLst>
      <p:ext uri="{BB962C8B-B14F-4D97-AF65-F5344CB8AC3E}">
        <p14:creationId xmlns:p14="http://schemas.microsoft.com/office/powerpoint/2010/main" val="3385291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a:t>
            </a:r>
            <a:r>
              <a:rPr lang="en-US" baseline="0" dirty="0" smtClean="0"/>
              <a:t> this presentation has been useful in helping you to plan your S-STEM proposal. </a:t>
            </a:r>
            <a:r>
              <a:rPr lang="en-US" dirty="0" smtClean="0"/>
              <a:t>On behalf of the NSF</a:t>
            </a:r>
            <a:r>
              <a:rPr lang="en-US" baseline="0" dirty="0" smtClean="0"/>
              <a:t> and the entire S-STEM team we thank you for time and interest.  For more information, please consult the S-STEM solicitation or the links on the next slide.</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15</a:t>
            </a:fld>
            <a:endParaRPr lang="en-US"/>
          </a:p>
        </p:txBody>
      </p:sp>
    </p:spTree>
    <p:extLst>
      <p:ext uri="{BB962C8B-B14F-4D97-AF65-F5344CB8AC3E}">
        <p14:creationId xmlns:p14="http://schemas.microsoft.com/office/powerpoint/2010/main" val="2566244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links to a collection of resources on NSF proposal submission and the S-STEM program in particular.</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16</a:t>
            </a:fld>
            <a:endParaRPr lang="en-US"/>
          </a:p>
        </p:txBody>
      </p:sp>
    </p:spTree>
    <p:extLst>
      <p:ext uri="{BB962C8B-B14F-4D97-AF65-F5344CB8AC3E}">
        <p14:creationId xmlns:p14="http://schemas.microsoft.com/office/powerpoint/2010/main" val="311958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25">
              <a:defRPr/>
            </a:pPr>
            <a:endParaRPr lang="en-US" baseline="0" dirty="0" smtClean="0"/>
          </a:p>
          <a:p>
            <a:pPr defTabSz="931625">
              <a:defRPr/>
            </a:pPr>
            <a:r>
              <a:rPr lang="en-US" baseline="0" dirty="0" smtClean="0"/>
              <a:t>Hi, this is </a:t>
            </a:r>
            <a:r>
              <a:rPr lang="en-US" baseline="0" dirty="0" err="1" smtClean="0"/>
              <a:t>Ece</a:t>
            </a:r>
            <a:r>
              <a:rPr lang="en-US" baseline="0" dirty="0" smtClean="0"/>
              <a:t> </a:t>
            </a:r>
            <a:r>
              <a:rPr lang="en-US" baseline="0" dirty="0" err="1" smtClean="0"/>
              <a:t>Yaprak</a:t>
            </a:r>
            <a:r>
              <a:rPr lang="en-US" baseline="0" dirty="0" smtClean="0"/>
              <a:t>. I am a Program Officer working on the S-STEM program. My background is in Engineering. I am in the NSF Division of Undergraduate Education from Wayne State University. </a:t>
            </a:r>
          </a:p>
          <a:p>
            <a:endParaRPr lang="en-US" dirty="0" smtClean="0"/>
          </a:p>
          <a:p>
            <a:pPr defTabSz="457126">
              <a:defRPr/>
            </a:pPr>
            <a:r>
              <a:rPr lang="en-US" baseline="0" dirty="0" smtClean="0"/>
              <a:t>I will be conducting this presentation on some aspects of the S-STEM program .  The presentation describes material that appears in NSF 17-527, the S-STEM solicitation or NSF 17-1, the NSF </a:t>
            </a:r>
            <a:r>
              <a:rPr lang="en-US" sz="1200" dirty="0" smtClean="0"/>
              <a:t>Proposal &amp; Award Policies &amp; Procedures Guide</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10836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goals of the S-STEM</a:t>
            </a:r>
            <a:r>
              <a:rPr lang="en-US" baseline="0" dirty="0" smtClean="0"/>
              <a:t> program are:</a:t>
            </a:r>
            <a:endParaRPr lang="en-US" dirty="0" smtClean="0"/>
          </a:p>
          <a:p>
            <a:pPr marL="514296" indent="-514296">
              <a:buFont typeface="+mj-lt"/>
              <a:buAutoNum type="arabicPeriod"/>
            </a:pPr>
            <a:endParaRPr lang="en-US" dirty="0" smtClean="0"/>
          </a:p>
          <a:p>
            <a:pPr marL="514296" indent="-514296">
              <a:buFont typeface="+mj-lt"/>
              <a:buAutoNum type="arabicPeriod"/>
            </a:pPr>
            <a:endParaRPr lang="en-US" dirty="0" smtClean="0"/>
          </a:p>
          <a:p>
            <a:pPr marL="514296" indent="-514296">
              <a:buFont typeface="+mj-lt"/>
              <a:buAutoNum type="arabicPeriod"/>
            </a:pPr>
            <a:r>
              <a:rPr lang="en-US" dirty="0" smtClean="0"/>
              <a:t>To increase the recruitment, retention, student success, and graduation (including student transfer) of low-income academically talented students with demonstrated financial</a:t>
            </a:r>
            <a:r>
              <a:rPr lang="en-US" baseline="0" dirty="0" smtClean="0"/>
              <a:t> need </a:t>
            </a:r>
            <a:r>
              <a:rPr lang="en-US" dirty="0" smtClean="0"/>
              <a:t>who are pursuing associate, baccalaureate, or graduate degrees in STEM and enter the STEM workforce or graduate study.</a:t>
            </a:r>
          </a:p>
          <a:p>
            <a:pPr marL="514296" indent="-514296">
              <a:buFont typeface="+mj-lt"/>
              <a:buAutoNum type="arabicPeriod"/>
            </a:pPr>
            <a:endParaRPr lang="en-US" dirty="0" smtClean="0"/>
          </a:p>
          <a:p>
            <a:pPr marL="514296" indent="-514296">
              <a:buFont typeface="+mj-lt"/>
              <a:buAutoNum type="arabicPeriod"/>
            </a:pPr>
            <a:r>
              <a:rPr lang="en-US" dirty="0" smtClean="0"/>
              <a:t>To implement and study models, effective practices, and/or strategies that contribute to understanding of factors … that affect recruitment, retention, student success, academic/career pathways, and/or degree attainment (including student transfer) in STEM of low income academically talented students with</a:t>
            </a:r>
            <a:r>
              <a:rPr lang="en-US" baseline="0" dirty="0" smtClean="0"/>
              <a:t> demonstrated financial need.</a:t>
            </a:r>
            <a:endParaRPr lang="en-US" dirty="0" smtClean="0"/>
          </a:p>
          <a:p>
            <a:pPr marL="514296" indent="-514296">
              <a:buFont typeface="+mj-lt"/>
              <a:buAutoNum type="arabicPeriod"/>
            </a:pPr>
            <a:endParaRPr lang="en-US" dirty="0" smtClean="0"/>
          </a:p>
          <a:p>
            <a:pPr marL="514296" indent="-514296">
              <a:buFont typeface="+mj-lt"/>
              <a:buAutoNum type="arabicPeriod"/>
            </a:pPr>
            <a:r>
              <a:rPr lang="en-US" dirty="0" smtClean="0"/>
              <a:t>To contribute to the implementation and sustainability of effective curricular and co-curricular activities (e.g., curriculum, professional, and workforce development activities) for low-income academically talented students</a:t>
            </a:r>
            <a:r>
              <a:rPr lang="en-US" baseline="0" dirty="0" smtClean="0"/>
              <a:t> with demonstrated financial need, </a:t>
            </a:r>
            <a:r>
              <a:rPr lang="en-US" dirty="0" smtClean="0"/>
              <a:t>pursuing undergraduate and graduate STEM education</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3</a:t>
            </a:fld>
            <a:endParaRPr lang="en-US"/>
          </a:p>
        </p:txBody>
      </p:sp>
    </p:spTree>
    <p:extLst>
      <p:ext uri="{BB962C8B-B14F-4D97-AF65-F5344CB8AC3E}">
        <p14:creationId xmlns:p14="http://schemas.microsoft.com/office/powerpoint/2010/main" val="1436207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by describing some key parameters for the SSTEM </a:t>
            </a:r>
            <a:r>
              <a:rPr lang="en-US" dirty="0" smtClean="0"/>
              <a:t>Track 1 Institutional Capacity Building proposals.  Institutions may request up to $650,000 over a maximum duration of 5 years.</a:t>
            </a:r>
          </a:p>
          <a:p>
            <a:r>
              <a:rPr lang="en-US" dirty="0" smtClean="0"/>
              <a:t> </a:t>
            </a:r>
          </a:p>
          <a:p>
            <a:r>
              <a:rPr lang="en-US" dirty="0" smtClean="0"/>
              <a:t>At </a:t>
            </a:r>
            <a:r>
              <a:rPr lang="en-US" dirty="0"/>
              <a:t>least 60% of the total amount request must be used for scholarships given to low-income students with demonstrated financial need and  academic talent or potential.</a:t>
            </a:r>
          </a:p>
          <a:p>
            <a:endParaRPr lang="en-US" dirty="0"/>
          </a:p>
          <a:p>
            <a:r>
              <a:rPr lang="en-US" dirty="0"/>
              <a:t>Financial need is determined by the FAFSA form for undergraduates and the GAANN for graduate students.</a:t>
            </a:r>
          </a:p>
          <a:p>
            <a:endParaRPr lang="en-US" dirty="0"/>
          </a:p>
          <a:p>
            <a:r>
              <a:rPr lang="en-US" dirty="0"/>
              <a:t>In addition to providing scholarships, </a:t>
            </a:r>
            <a:r>
              <a:rPr lang="en-US" dirty="0" smtClean="0"/>
              <a:t>projects </a:t>
            </a:r>
            <a:r>
              <a:rPr lang="en-US" dirty="0"/>
              <a:t>will implement  and investigate academic and student support activities.</a:t>
            </a:r>
          </a:p>
          <a:p>
            <a:endParaRPr lang="en-US" dirty="0"/>
          </a:p>
          <a:p>
            <a:r>
              <a:rPr lang="en-US" dirty="0" smtClean="0"/>
              <a:t>Projects </a:t>
            </a:r>
            <a:r>
              <a:rPr lang="en-US" dirty="0"/>
              <a:t>must involve specific STEM disciplines that are listed in the S-STEM solicitation. </a:t>
            </a:r>
          </a:p>
          <a:p>
            <a:endParaRPr lang="en-US" dirty="0" smtClean="0"/>
          </a:p>
          <a:p>
            <a:r>
              <a:rPr lang="en-US" dirty="0" smtClean="0"/>
              <a:t>Projects</a:t>
            </a:r>
            <a:r>
              <a:rPr lang="en-US" baseline="0" dirty="0" smtClean="0"/>
              <a:t> are required to have</a:t>
            </a:r>
            <a:r>
              <a:rPr lang="en-US" dirty="0" smtClean="0"/>
              <a:t> STEM faculty mentors and a cohort experience for students.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4</a:t>
            </a:fld>
            <a:endParaRPr lang="en-US"/>
          </a:p>
        </p:txBody>
      </p:sp>
    </p:spTree>
    <p:extLst>
      <p:ext uri="{BB962C8B-B14F-4D97-AF65-F5344CB8AC3E}">
        <p14:creationId xmlns:p14="http://schemas.microsoft.com/office/powerpoint/2010/main" val="4169933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what are the types of institutions that should consider applying to Track 1? The institutional capacity building track is intended for institutions that have limited experience with designing and conducting NSF-funded projects -- such as the type of projects described in the other track, that is Track 2.</a:t>
            </a:r>
          </a:p>
          <a:p>
            <a:endParaRPr lang="en-US" dirty="0" smtClean="0"/>
          </a:p>
          <a:p>
            <a:r>
              <a:rPr lang="en-US" dirty="0" smtClean="0"/>
              <a:t>Examples of institutions that might be appropriate applicants to </a:t>
            </a:r>
            <a:r>
              <a:rPr lang="en-US" smtClean="0"/>
              <a:t>S-STEM track 1 </a:t>
            </a:r>
            <a:r>
              <a:rPr lang="en-US" dirty="0" smtClean="0"/>
              <a:t>include:</a:t>
            </a:r>
          </a:p>
          <a:p>
            <a:r>
              <a:rPr lang="en-US" dirty="0" smtClean="0"/>
              <a:t>Institutions who have not been funded by the NSF in the past.  Or institutions with limited NSF funding.</a:t>
            </a:r>
          </a:p>
          <a:p>
            <a:endParaRPr lang="en-US" dirty="0" smtClean="0"/>
          </a:p>
          <a:p>
            <a:r>
              <a:rPr lang="en-US" dirty="0" smtClean="0"/>
              <a:t>This is what is intended by institutional capacity building, providing a way for institutions with limited NSF grant experience to join the S-STEM community of practice.</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5</a:t>
            </a:fld>
            <a:endParaRPr lang="en-US"/>
          </a:p>
        </p:txBody>
      </p:sp>
    </p:spTree>
    <p:extLst>
      <p:ext uri="{BB962C8B-B14F-4D97-AF65-F5344CB8AC3E}">
        <p14:creationId xmlns:p14="http://schemas.microsoft.com/office/powerpoint/2010/main" val="137358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purpose of SSTEM </a:t>
            </a:r>
            <a:r>
              <a:rPr lang="en-US" dirty="0" smtClean="0"/>
              <a:t>Track </a:t>
            </a:r>
            <a:r>
              <a:rPr lang="en-US" dirty="0"/>
              <a:t>1 Institutional Capacity Building projects?</a:t>
            </a:r>
          </a:p>
          <a:p>
            <a:endParaRPr lang="en-US" dirty="0"/>
          </a:p>
          <a:p>
            <a:r>
              <a:rPr lang="en-US" dirty="0"/>
              <a:t>First of all to provide scholarships to low-income STEM students with academic talent and demonstrated financial need.</a:t>
            </a:r>
          </a:p>
          <a:p>
            <a:endParaRPr lang="en-US" dirty="0"/>
          </a:p>
          <a:p>
            <a:r>
              <a:rPr lang="en-US" dirty="0"/>
              <a:t>Projects should increase recruitment, retention, student success, completion of STEM degrees and entry into the workforce or graduate studies.</a:t>
            </a:r>
          </a:p>
          <a:p>
            <a:r>
              <a:rPr lang="en-US" dirty="0"/>
              <a:t> </a:t>
            </a:r>
          </a:p>
          <a:p>
            <a:r>
              <a:rPr lang="en-US" dirty="0" smtClean="0"/>
              <a:t>Projects improve </a:t>
            </a:r>
            <a:r>
              <a:rPr lang="en-US" dirty="0"/>
              <a:t>the implementation and understanding of evidence-based academic and student support activities for NSF S-STEM scholars and other academically talented students, especially other low-income students, pursuing STEM degrees.  In other words, projects should implement and contribute knowledge about existing effective practices.</a:t>
            </a:r>
          </a:p>
          <a:p>
            <a:r>
              <a:rPr lang="en-US" dirty="0"/>
              <a:t> </a:t>
            </a:r>
          </a:p>
          <a:p>
            <a:r>
              <a:rPr lang="en-US" dirty="0"/>
              <a:t>Improve STEM career pathways.  Projects should develop and test strategies for improving student academic and career pathways in STEM. These pathways should be consistent with the context or situation at a given institution. In other words, the pathways should make sense based on the type of institution and the current institutional goals.  They should establish ecosystems of academic and student support that foster student success and contribute to the national goal of increasing student retention and graduation in STEM.  They should help the S-STEM community and others learn about what is working and for what types of students.</a:t>
            </a:r>
          </a:p>
          <a:p>
            <a:r>
              <a:rPr lang="en-US" dirty="0"/>
              <a:t> </a:t>
            </a:r>
          </a:p>
          <a:p>
            <a:r>
              <a:rPr lang="en-US" dirty="0"/>
              <a:t>Establish partnerships and infrastructure. The projects should establish new partnerships and infrastructure to help build institutional capacity to address the current project goals and expanded goals for subsequent </a:t>
            </a:r>
            <a:r>
              <a:rPr lang="en-US" dirty="0" smtClean="0"/>
              <a:t>S-STEM </a:t>
            </a:r>
            <a:r>
              <a:rPr lang="en-US" dirty="0"/>
              <a:t>projects. In other words, improve the foundation and capacity to the </a:t>
            </a:r>
            <a:r>
              <a:rPr lang="en-US" dirty="0" smtClean="0"/>
              <a:t>S-STEM </a:t>
            </a:r>
            <a:r>
              <a:rPr lang="en-US" dirty="0"/>
              <a:t>community by creating and establishing new collaborations and new arrangements.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6</a:t>
            </a:fld>
            <a:endParaRPr lang="en-US"/>
          </a:p>
        </p:txBody>
      </p:sp>
    </p:spTree>
    <p:extLst>
      <p:ext uri="{BB962C8B-B14F-4D97-AF65-F5344CB8AC3E}">
        <p14:creationId xmlns:p14="http://schemas.microsoft.com/office/powerpoint/2010/main" val="3564684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S-STEM Type 1 proposals the project management team should consist of at least these three individuals.  The Principal Investigator should be a faculty member currently teaching in one of the STEM disciplines.  The STEM disciplines</a:t>
            </a:r>
            <a:r>
              <a:rPr lang="en-US" baseline="0" dirty="0" smtClean="0"/>
              <a:t> considered are listed in the solicitation.  The STEM disciplines included in the S-STEM program are: biological sciences (except medicine and other clinical fields); physical sciences including physics, chemistry, astronomy, and materials science; the mathematical sciences; computer and information sciences; geosciences; engineering ; and technology areas associated with these fields.</a:t>
            </a:r>
            <a:endParaRPr lang="en-US" dirty="0" smtClean="0"/>
          </a:p>
          <a:p>
            <a:endParaRPr lang="en-US" dirty="0" smtClean="0"/>
          </a:p>
          <a:p>
            <a:r>
              <a:rPr lang="en-US" dirty="0" smtClean="0"/>
              <a:t>The team should also include a STEM administrator as a co-Principal Investigator.  This could be an administrator whose responsibilities include STEM subjects in addition to other duties.  An example would be a Director of Admissions, or a Director of Student Services. </a:t>
            </a:r>
          </a:p>
          <a:p>
            <a:endParaRPr lang="en-US" dirty="0" smtClean="0"/>
          </a:p>
          <a:p>
            <a:r>
              <a:rPr lang="en-US" dirty="0" smtClean="0"/>
              <a:t>The third required member of the management team should be a co-Principal Investigator with a background in institutional research, education, social science or discipline-based education research.  The education researcher co-PI can be from the same institution as the PI and the STEM administrator</a:t>
            </a:r>
            <a:r>
              <a:rPr lang="en-US" baseline="0" dirty="0" smtClean="0"/>
              <a:t> OR t</a:t>
            </a:r>
            <a:r>
              <a:rPr lang="en-US" dirty="0" smtClean="0"/>
              <a:t>he education research co-PI can be from an institution or organization that is different from the institution that is submitting the proposal.  </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7</a:t>
            </a:fld>
            <a:endParaRPr lang="en-US"/>
          </a:p>
        </p:txBody>
      </p:sp>
    </p:spTree>
    <p:extLst>
      <p:ext uri="{BB962C8B-B14F-4D97-AF65-F5344CB8AC3E}">
        <p14:creationId xmlns:p14="http://schemas.microsoft.com/office/powerpoint/2010/main" val="1504952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reviewing project</a:t>
            </a:r>
            <a:r>
              <a:rPr lang="en-US" baseline="0" dirty="0" smtClean="0"/>
              <a:t> plans, it is expected that projects will recruit and provide scholarships to qualified  low income academically talented students who demonstrate financial need.</a:t>
            </a:r>
          </a:p>
          <a:p>
            <a:endParaRPr lang="en-US" baseline="0" dirty="0" smtClean="0"/>
          </a:p>
          <a:p>
            <a:r>
              <a:rPr lang="en-US" baseline="0" dirty="0" smtClean="0"/>
              <a:t>Recipients will meet program eligibility criteria and the criteria set by the institution.</a:t>
            </a:r>
          </a:p>
          <a:p>
            <a:endParaRPr lang="en-US" baseline="0" dirty="0" smtClean="0"/>
          </a:p>
          <a:p>
            <a:r>
              <a:rPr lang="en-US" baseline="0" dirty="0" smtClean="0"/>
              <a:t>Projects will implement academic and student support activities that have been found to foster  student success, retention, transfer, graduation in STEM, and entry into the STEM workforce or graduate studies.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FFCFFDA-055A-224B-8552-902F8B2BB3C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922379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a:t>
            </a:r>
            <a:r>
              <a:rPr lang="en-US" baseline="0" dirty="0" smtClean="0"/>
              <a:t> the expected purpose or goal of S-STEM Track 1 Institutional Capacity Building proposals?  What are PIs expected to envision in their project plans?</a:t>
            </a:r>
          </a:p>
          <a:p>
            <a:endParaRPr lang="en-US" baseline="0" dirty="0" smtClean="0"/>
          </a:p>
          <a:p>
            <a:r>
              <a:rPr lang="en-US" baseline="0" dirty="0" smtClean="0"/>
              <a:t>In reviewing project plans, it is expected that findings from Track 1 projects will be used to improve implementation of academic and student support at the institution.</a:t>
            </a:r>
          </a:p>
          <a:p>
            <a:endParaRPr lang="en-US" baseline="0" dirty="0" smtClean="0"/>
          </a:p>
          <a:p>
            <a:r>
              <a:rPr lang="en-US" baseline="0" dirty="0" smtClean="0"/>
              <a:t>Projects will provide an understanding of student success.  In other words, Track 1 projects will study the effects of project activities on student outcomes.</a:t>
            </a:r>
          </a:p>
          <a:p>
            <a:r>
              <a:rPr lang="en-US" baseline="0" dirty="0" smtClean="0"/>
              <a:t> </a:t>
            </a:r>
          </a:p>
          <a:p>
            <a:r>
              <a:rPr lang="en-US" baseline="0" dirty="0" smtClean="0"/>
              <a:t>A Track 1 Institutional capacity building project is expected to inform future proposals by the PI team or institution to the other tracks of S-STEM,  the Design and Development Tracks. </a:t>
            </a:r>
          </a:p>
          <a:p>
            <a:endParaRPr lang="en-US" baseline="0" dirty="0" smtClean="0"/>
          </a:p>
        </p:txBody>
      </p:sp>
      <p:sp>
        <p:nvSpPr>
          <p:cNvPr id="4" name="Slide Number Placeholder 3"/>
          <p:cNvSpPr>
            <a:spLocks noGrp="1"/>
          </p:cNvSpPr>
          <p:nvPr>
            <p:ph type="sldNum" sz="quarter" idx="10"/>
          </p:nvPr>
        </p:nvSpPr>
        <p:spPr/>
        <p:txBody>
          <a:bodyPr/>
          <a:lstStyle/>
          <a:p>
            <a:fld id="{371AF109-1586-9244-AF33-86ED39F0153D}" type="slidenum">
              <a:rPr lang="en-US" smtClean="0"/>
              <a:t>9</a:t>
            </a:fld>
            <a:endParaRPr lang="en-US"/>
          </a:p>
        </p:txBody>
      </p:sp>
    </p:spTree>
    <p:extLst>
      <p:ext uri="{BB962C8B-B14F-4D97-AF65-F5344CB8AC3E}">
        <p14:creationId xmlns:p14="http://schemas.microsoft.com/office/powerpoint/2010/main" val="3169976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5924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98247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874421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Tree>
    <p:extLst>
      <p:ext uri="{BB962C8B-B14F-4D97-AF65-F5344CB8AC3E}">
        <p14:creationId xmlns:p14="http://schemas.microsoft.com/office/powerpoint/2010/main" val="1883463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0068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Tree>
    <p:extLst>
      <p:ext uri="{BB962C8B-B14F-4D97-AF65-F5344CB8AC3E}">
        <p14:creationId xmlns:p14="http://schemas.microsoft.com/office/powerpoint/2010/main" val="563895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0379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75919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10899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2" name="Date Placeholder 1"/>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Tree>
    <p:extLst>
      <p:ext uri="{BB962C8B-B14F-4D97-AF65-F5344CB8AC3E}">
        <p14:creationId xmlns:p14="http://schemas.microsoft.com/office/powerpoint/2010/main" val="827761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48178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610908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defTabSz="914400">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367741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46016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88556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941529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769022-E42C-384E-80FD-89610E6F3F05}"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81864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9022-E42C-384E-80FD-89610E6F3F05}" type="datetimeFigureOut">
              <a:rPr lang="en-US" smtClean="0"/>
              <a:t>2/12/2017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39290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769022-E42C-384E-80FD-89610E6F3F05}" type="datetimeFigureOut">
              <a:rPr lang="en-US" smtClean="0"/>
              <a:t>2/12/2017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285107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69022-E42C-384E-80FD-89610E6F3F05}" type="datetimeFigureOut">
              <a:rPr lang="en-US" smtClean="0"/>
              <a:t>2/12/2017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0740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7084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9776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69022-E42C-384E-80FD-89610E6F3F05}" type="datetimeFigureOut">
              <a:rPr lang="en-US" smtClean="0"/>
              <a:t>2/12/2017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28FF8-63C3-FC4D-BAAF-743AA2379423}" type="slidenum">
              <a:rPr lang="en-US" smtClean="0"/>
              <a:t>‹#›</a:t>
            </a:fld>
            <a:endParaRPr lang="en-US"/>
          </a:p>
        </p:txBody>
      </p:sp>
    </p:spTree>
    <p:extLst>
      <p:ext uri="{BB962C8B-B14F-4D97-AF65-F5344CB8AC3E}">
        <p14:creationId xmlns:p14="http://schemas.microsoft.com/office/powerpoint/2010/main" val="2861506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defTabSz="914400"/>
            <a:fld id="{17F2D559-2D0B-44FC-A2BD-BBE7A81A9FB9}" type="datetimeFigureOut">
              <a:rPr lang="en-US" smtClean="0">
                <a:solidFill>
                  <a:srgbClr val="E7DEC9">
                    <a:shade val="50000"/>
                    <a:satMod val="200000"/>
                  </a:srgbClr>
                </a:solidFill>
              </a:rPr>
              <a:pPr defTabSz="914400"/>
              <a:t>2/12/2017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defTabSz="914400"/>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defTabSz="914400"/>
            <a:fld id="{8F78FA40-5311-46F7-86C8-80CFAE79426B}" type="slidenum">
              <a:rPr lang="en-US" smtClean="0">
                <a:solidFill>
                  <a:srgbClr val="E7DEC9">
                    <a:shade val="50000"/>
                    <a:satMod val="200000"/>
                  </a:srgbClr>
                </a:solidFill>
              </a:rPr>
              <a:pPr defTabSz="914400"/>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Tree>
    <p:extLst>
      <p:ext uri="{BB962C8B-B14F-4D97-AF65-F5344CB8AC3E}">
        <p14:creationId xmlns:p14="http://schemas.microsoft.com/office/powerpoint/2010/main" val="153871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hyperlink" Target="https://epublish.nsf.gov/epublish/editEventAttachments.do?subID=112766&amp;contentID=135181&amp;dispatch=delete"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hyperlink" Target="http://nsf.gov/bfa/dias/policy/merit_review/" TargetMode="External"/><Relationship Id="rId3" Type="http://schemas.openxmlformats.org/officeDocument/2006/relationships/slideLayout" Target="../slideLayouts/slideLayout2.xml"/><Relationship Id="rId7" Type="http://schemas.openxmlformats.org/officeDocument/2006/relationships/hyperlink" Target="http://www.nsf.gov/pubs/2013/nsf13126/nsf13126.pdf"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nsf.gov/pubs/policydocs/pappg17_1/" TargetMode="External"/><Relationship Id="rId5" Type="http://schemas.openxmlformats.org/officeDocument/2006/relationships/hyperlink" Target="http://www.nsf.gov/publications/pub_summ.jsp?ods_key=gpg" TargetMode="External"/><Relationship Id="rId10" Type="http://schemas.openxmlformats.org/officeDocument/2006/relationships/image" Target="../media/image3.png"/><Relationship Id="rId4" Type="http://schemas.openxmlformats.org/officeDocument/2006/relationships/notesSlide" Target="../notesSlides/notesSlide16.xml"/><Relationship Id="rId9" Type="http://schemas.openxmlformats.org/officeDocument/2006/relationships/hyperlink" Target="https://www.nsf.gov/funding/pgm_summ.jsp?pims_id=5257"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7538621" y="4724400"/>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61950" y="1752600"/>
            <a:ext cx="7772400" cy="1470025"/>
          </a:xfrm>
        </p:spPr>
        <p:txBody>
          <a:bodyPr>
            <a:noAutofit/>
          </a:bodyPr>
          <a:lstStyle/>
          <a:p>
            <a:pPr algn="ctr"/>
            <a:r>
              <a:rPr lang="en-US" sz="3600" b="1" dirty="0" smtClean="0"/>
              <a:t>S-STEM (NSF </a:t>
            </a:r>
            <a:r>
              <a:rPr lang="en-US" sz="3600" b="1" dirty="0"/>
              <a:t>17-527)</a:t>
            </a:r>
            <a:r>
              <a:rPr lang="en-US" sz="3600" b="1" dirty="0" smtClean="0"/>
              <a:t/>
            </a:r>
            <a:br>
              <a:rPr lang="en-US" sz="3600" b="1" dirty="0" smtClean="0"/>
            </a:br>
            <a:r>
              <a:rPr lang="en-US" sz="3600" b="1" dirty="0" smtClean="0"/>
              <a:t>NSF Scholarships in Science, Technology,  Engineering, &amp; Mathematics</a:t>
            </a:r>
            <a:br>
              <a:rPr lang="en-US" sz="3600" b="1" dirty="0" smtClean="0"/>
            </a:br>
            <a:r>
              <a:rPr lang="en-US" sz="3600" b="1" dirty="0" smtClean="0"/>
              <a:t>Information Materials </a:t>
            </a:r>
            <a:endParaRPr lang="en-US" sz="3600" b="1" dirty="0"/>
          </a:p>
        </p:txBody>
      </p:sp>
      <p:sp>
        <p:nvSpPr>
          <p:cNvPr id="3" name="Subtitle 2"/>
          <p:cNvSpPr>
            <a:spLocks noGrp="1"/>
          </p:cNvSpPr>
          <p:nvPr>
            <p:ph type="subTitle" idx="1"/>
          </p:nvPr>
        </p:nvSpPr>
        <p:spPr>
          <a:xfrm>
            <a:off x="2971800" y="4522240"/>
            <a:ext cx="4038600" cy="1752600"/>
          </a:xfrm>
        </p:spPr>
        <p:txBody>
          <a:bodyPr>
            <a:noAutofit/>
          </a:bodyPr>
          <a:lstStyle/>
          <a:p>
            <a:pPr algn="ctr"/>
            <a:r>
              <a:rPr lang="en-US" sz="3600" b="1" dirty="0" smtClean="0"/>
              <a:t>Track </a:t>
            </a:r>
            <a:r>
              <a:rPr lang="en-US" sz="3600" b="1" dirty="0">
                <a:latin typeface="Arial" panose="020B0604020202020204" pitchFamily="34" charset="0"/>
                <a:cs typeface="Arial" panose="020B0604020202020204" pitchFamily="34" charset="0"/>
              </a:rPr>
              <a:t>1</a:t>
            </a:r>
            <a:r>
              <a:rPr lang="en-US" sz="3600" b="1" dirty="0"/>
              <a:t>: S-STEM Institutional Capacity Building </a:t>
            </a:r>
          </a:p>
        </p:txBody>
      </p:sp>
      <p:pic>
        <p:nvPicPr>
          <p:cNvPr id="6"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1524000" y="4724400"/>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3124200" y="3203031"/>
            <a:ext cx="4038600" cy="1752600"/>
          </a:xfrm>
          <a:prstGeom prst="rect">
            <a:avLst/>
          </a:prstGeom>
        </p:spPr>
        <p:txBody>
          <a:bodyPr tIns="0">
            <a:no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defTabSz="914400"/>
            <a:r>
              <a:rPr lang="en-US" sz="3600" b="1" dirty="0" smtClean="0"/>
              <a:t>2</a:t>
            </a:r>
            <a:endParaRPr lang="en-US" sz="3600" b="1"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4" name="Rectangle 3"/>
          <p:cNvSpPr/>
          <p:nvPr/>
        </p:nvSpPr>
        <p:spPr>
          <a:xfrm>
            <a:off x="-3607620" y="3553897"/>
            <a:ext cx="957313" cy="369332"/>
          </a:xfrm>
          <a:prstGeom prst="rect">
            <a:avLst/>
          </a:prstGeom>
        </p:spPr>
        <p:txBody>
          <a:bodyPr wrap="none">
            <a:spAutoFit/>
          </a:bodyPr>
          <a:lstStyle/>
          <a:p>
            <a:r>
              <a:rPr lang="en-US">
                <a:hlinkClick r:id="rId7"/>
              </a:rPr>
              <a:t>DELETE</a:t>
            </a:r>
            <a:endParaRPr lang="en-US"/>
          </a:p>
        </p:txBody>
      </p:sp>
    </p:spTree>
    <p:extLst>
      <p:ext uri="{BB962C8B-B14F-4D97-AF65-F5344CB8AC3E}">
        <p14:creationId xmlns:p14="http://schemas.microsoft.com/office/powerpoint/2010/main" val="1213369569"/>
      </p:ext>
    </p:extLst>
  </p:cSld>
  <p:clrMapOvr>
    <a:masterClrMapping/>
  </p:clrMapOvr>
  <mc:AlternateContent xmlns:mc="http://schemas.openxmlformats.org/markup-compatibility/2006" xmlns:p14="http://schemas.microsoft.com/office/powerpoint/2010/main">
    <mc:Choice Requires="p14">
      <p:transition spd="slow" p14:dur="2000" advTm="20401"/>
    </mc:Choice>
    <mc:Fallback xmlns="">
      <p:transition spd="slow" advTm="20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a:t>
            </a:r>
            <a:r>
              <a:rPr lang="en-US" dirty="0" smtClean="0"/>
              <a:t>Plans (Continued)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PIs are encourage to </a:t>
            </a:r>
            <a:r>
              <a:rPr lang="en-US" dirty="0"/>
              <a:t>work with offices of institutional research or </a:t>
            </a:r>
            <a:r>
              <a:rPr lang="en-US" dirty="0" smtClean="0"/>
              <a:t>similar offices. </a:t>
            </a:r>
            <a:endParaRPr lang="en-US" dirty="0"/>
          </a:p>
          <a:p>
            <a:r>
              <a:rPr lang="en-US" dirty="0" err="1" smtClean="0"/>
              <a:t>And/Or</a:t>
            </a:r>
            <a:r>
              <a:rPr lang="en-US" dirty="0" smtClean="0"/>
              <a:t> contact </a:t>
            </a:r>
            <a:r>
              <a:rPr lang="en-US" dirty="0"/>
              <a:t>researchers whose interests are in understanding undergraduate/graduate STEM education or workforce development. </a:t>
            </a:r>
            <a:endParaRPr lang="en-US" dirty="0" smtClean="0"/>
          </a:p>
          <a:p>
            <a:r>
              <a:rPr lang="en-US" dirty="0" smtClean="0"/>
              <a:t>PIs are encouraged to review the S-STEM Program FAQs (When available on program website).</a:t>
            </a:r>
          </a:p>
          <a:p>
            <a:r>
              <a:rPr lang="en-US" dirty="0"/>
              <a:t>PIs are encouraged to review the Common Guidelines for Education Research and Development (NSF 13-126).</a:t>
            </a:r>
          </a:p>
          <a:p>
            <a:endParaRPr lang="en-US" dirty="0"/>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81953032"/>
      </p:ext>
    </p:extLst>
  </p:cSld>
  <p:clrMapOvr>
    <a:masterClrMapping/>
  </p:clrMapOvr>
  <mc:AlternateContent xmlns:mc="http://schemas.openxmlformats.org/markup-compatibility/2006" xmlns:p14="http://schemas.microsoft.com/office/powerpoint/2010/main">
    <mc:Choice Requires="p14">
      <p:transition spd="slow" p14:dur="2000" advTm="68060"/>
    </mc:Choice>
    <mc:Fallback xmlns="">
      <p:transition spd="slow" advTm="6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Analytics</a:t>
            </a:r>
            <a:endParaRPr lang="en-US" dirty="0"/>
          </a:p>
        </p:txBody>
      </p:sp>
      <p:sp>
        <p:nvSpPr>
          <p:cNvPr id="3" name="Content Placeholder 2"/>
          <p:cNvSpPr>
            <a:spLocks noGrp="1"/>
          </p:cNvSpPr>
          <p:nvPr>
            <p:ph idx="1"/>
          </p:nvPr>
        </p:nvSpPr>
        <p:spPr/>
        <p:txBody>
          <a:bodyPr/>
          <a:lstStyle/>
          <a:p>
            <a:r>
              <a:rPr lang="en-US" dirty="0"/>
              <a:t>The program encourages projects to consider utilizing data </a:t>
            </a:r>
            <a:r>
              <a:rPr lang="en-US" dirty="0" smtClean="0"/>
              <a:t>analytics</a:t>
            </a:r>
            <a:r>
              <a:rPr lang="en-US" dirty="0"/>
              <a:t> </a:t>
            </a:r>
            <a:r>
              <a:rPr lang="en-US" dirty="0" smtClean="0"/>
              <a:t>to examine patterns </a:t>
            </a:r>
            <a:r>
              <a:rPr lang="en-US" dirty="0"/>
              <a:t>in institutional student data that describe and predict the successful completion of student academic and career paths.</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51868621"/>
      </p:ext>
    </p:extLst>
  </p:cSld>
  <p:clrMapOvr>
    <a:masterClrMapping/>
  </p:clrMapOvr>
  <mc:AlternateContent xmlns:mc="http://schemas.openxmlformats.org/markup-compatibility/2006" xmlns:p14="http://schemas.microsoft.com/office/powerpoint/2010/main">
    <mc:Choice Requires="p14">
      <p:transition spd="slow" p14:dur="2000" advTm="27553"/>
    </mc:Choice>
    <mc:Fallback xmlns="">
      <p:transition spd="slow" advTm="2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funds – Track 1</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Scholarships for low-income academically talented students with demonstrated financial need.</a:t>
            </a:r>
          </a:p>
          <a:p>
            <a:r>
              <a:rPr lang="en-US" dirty="0" smtClean="0"/>
              <a:t>Support of implementation of high quality extant curriculum and other professional </a:t>
            </a:r>
            <a:r>
              <a:rPr lang="en-US" dirty="0"/>
              <a:t>and workforce development </a:t>
            </a:r>
            <a:r>
              <a:rPr lang="en-US" dirty="0" smtClean="0"/>
              <a:t>activities. </a:t>
            </a:r>
          </a:p>
          <a:p>
            <a:r>
              <a:rPr lang="en-US" dirty="0"/>
              <a:t>I</a:t>
            </a:r>
            <a:r>
              <a:rPr lang="en-US" dirty="0" smtClean="0"/>
              <a:t>mplementation </a:t>
            </a:r>
            <a:r>
              <a:rPr lang="en-US" dirty="0"/>
              <a:t>and investigation of evidence-based academic and student support activities to determine their effectiveness in recruiting, retaining, and graduating students in STEM.  </a:t>
            </a:r>
            <a:endParaRPr lang="en-US" dirty="0" smtClean="0"/>
          </a:p>
          <a:p>
            <a:r>
              <a:rPr lang="en-US" dirty="0"/>
              <a:t>S</a:t>
            </a:r>
            <a:r>
              <a:rPr lang="en-US" dirty="0" smtClean="0"/>
              <a:t>upport for project </a:t>
            </a:r>
            <a:r>
              <a:rPr lang="en-US" dirty="0"/>
              <a:t>evaluation and management. </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36206232"/>
      </p:ext>
    </p:extLst>
  </p:cSld>
  <p:clrMapOvr>
    <a:masterClrMapping/>
  </p:clrMapOvr>
  <mc:AlternateContent xmlns:mc="http://schemas.openxmlformats.org/markup-compatibility/2006" xmlns:p14="http://schemas.microsoft.com/office/powerpoint/2010/main">
    <mc:Choice Requires="p14">
      <p:transition spd="slow" p14:dur="2000" advTm="46820"/>
    </mc:Choice>
    <mc:Fallback xmlns="">
      <p:transition spd="slow" advTm="46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Expected Outcomes:  </a:t>
            </a:r>
            <a:br>
              <a:rPr lang="en-US" dirty="0" smtClean="0"/>
            </a:br>
            <a:r>
              <a:rPr lang="en-US" dirty="0" smtClean="0"/>
              <a:t>Scholarship Recipients</a:t>
            </a:r>
            <a:endParaRPr lang="en-US" dirty="0"/>
          </a:p>
        </p:txBody>
      </p:sp>
      <p:sp>
        <p:nvSpPr>
          <p:cNvPr id="3" name="Content Placeholder 2"/>
          <p:cNvSpPr>
            <a:spLocks noGrp="1"/>
          </p:cNvSpPr>
          <p:nvPr>
            <p:ph idx="1"/>
          </p:nvPr>
        </p:nvSpPr>
        <p:spPr/>
        <p:txBody>
          <a:bodyPr>
            <a:normAutofit fontScale="92500" lnSpcReduction="20000"/>
          </a:bodyPr>
          <a:lstStyle/>
          <a:p>
            <a:pPr marL="174690" indent="-174690"/>
            <a:r>
              <a:rPr lang="en-US" dirty="0" smtClean="0"/>
              <a:t>Receive </a:t>
            </a:r>
            <a:r>
              <a:rPr lang="en-US" dirty="0"/>
              <a:t>an associate, baccalaureate, or graduate degree in one of the STEM disciplines supported by the S-STEM program;</a:t>
            </a:r>
          </a:p>
          <a:p>
            <a:pPr marL="174690" indent="-174690"/>
            <a:r>
              <a:rPr lang="en-US" dirty="0"/>
              <a:t>Transfer from an associate degree program to a baccalaureate degree program or from an undergraduate program to a graduate program in </a:t>
            </a:r>
            <a:r>
              <a:rPr lang="en-US" dirty="0" smtClean="0"/>
              <a:t>one </a:t>
            </a:r>
            <a:r>
              <a:rPr lang="en-US" dirty="0"/>
              <a:t>of the STEM disciplines supported by the S-STEM program; or</a:t>
            </a:r>
          </a:p>
          <a:p>
            <a:pPr marL="174690" indent="-174690"/>
            <a:r>
              <a:rPr lang="en-US" dirty="0"/>
              <a:t>Successfully overcome one or more of an institutions’ self-identified attrition points which have been described in the proposal.</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581834"/>
      </p:ext>
    </p:extLst>
  </p:cSld>
  <p:clrMapOvr>
    <a:masterClrMapping/>
  </p:clrMapOvr>
  <mc:AlternateContent xmlns:mc="http://schemas.openxmlformats.org/markup-compatibility/2006" xmlns:p14="http://schemas.microsoft.com/office/powerpoint/2010/main">
    <mc:Choice Requires="p14">
      <p:transition spd="slow" p14:dur="2000" advTm="41742"/>
    </mc:Choice>
    <mc:Fallback xmlns="">
      <p:transition spd="slow" advTm="41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79" y="296613"/>
            <a:ext cx="8686800" cy="1143000"/>
          </a:xfrm>
        </p:spPr>
        <p:txBody>
          <a:bodyPr>
            <a:normAutofit fontScale="90000"/>
          </a:bodyPr>
          <a:lstStyle/>
          <a:p>
            <a:r>
              <a:rPr lang="en-US" dirty="0" smtClean="0"/>
              <a:t>Track </a:t>
            </a:r>
            <a:r>
              <a:rPr lang="en-US" dirty="0"/>
              <a:t>1: Institutional  Capacity Building</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r>
              <a:rPr lang="en-US" dirty="0"/>
              <a:t>$650,000 for </a:t>
            </a:r>
            <a:r>
              <a:rPr lang="en-US" dirty="0" smtClean="0"/>
              <a:t>a maximum duration of 5 </a:t>
            </a:r>
            <a:r>
              <a:rPr lang="en-US" dirty="0"/>
              <a:t>years. </a:t>
            </a:r>
          </a:p>
          <a:p>
            <a:r>
              <a:rPr lang="en-US" dirty="0"/>
              <a:t>At least 60% of total amount requested must be requested for </a:t>
            </a:r>
            <a:r>
              <a:rPr lang="en-US" dirty="0" smtClean="0"/>
              <a:t>scholarships for low-income academically talented students </a:t>
            </a:r>
            <a:endParaRPr lang="en-US" dirty="0"/>
          </a:p>
          <a:p>
            <a:r>
              <a:rPr lang="en-US" dirty="0"/>
              <a:t>Increase recruitment, retention, student </a:t>
            </a:r>
            <a:r>
              <a:rPr lang="en-US" dirty="0" smtClean="0"/>
              <a:t>success, (transfer), and </a:t>
            </a:r>
            <a:r>
              <a:rPr lang="en-US" dirty="0"/>
              <a:t>completion of STEM </a:t>
            </a:r>
            <a:r>
              <a:rPr lang="en-US" dirty="0" smtClean="0"/>
              <a:t>degrees by low-income talented students with demonstrated financial need, </a:t>
            </a:r>
            <a:r>
              <a:rPr lang="en-US" dirty="0"/>
              <a:t>and entry into the </a:t>
            </a:r>
            <a:r>
              <a:rPr lang="en-US" dirty="0" smtClean="0"/>
              <a:t>workforce or graduate studies.</a:t>
            </a:r>
            <a:endParaRPr lang="en-US" dirty="0"/>
          </a:p>
          <a:p>
            <a:r>
              <a:rPr lang="en-US" dirty="0"/>
              <a:t>Develop and test </a:t>
            </a:r>
            <a:r>
              <a:rPr lang="en-US" dirty="0" smtClean="0"/>
              <a:t>strategies for student success.</a:t>
            </a:r>
            <a:endParaRPr lang="en-US" dirty="0"/>
          </a:p>
          <a:p>
            <a:r>
              <a:rPr lang="en-US" dirty="0"/>
              <a:t>Establish new collaborative partnerships and infrastructure.</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07058549"/>
      </p:ext>
    </p:extLst>
  </p:cSld>
  <p:clrMapOvr>
    <a:masterClrMapping/>
  </p:clrMapOvr>
  <mc:AlternateContent xmlns:mc="http://schemas.openxmlformats.org/markup-compatibility/2006" xmlns:p14="http://schemas.microsoft.com/office/powerpoint/2010/main">
    <mc:Choice Requires="p14">
      <p:transition spd="slow" p14:dur="2000" advTm="75799"/>
    </mc:Choice>
    <mc:Fallback xmlns="">
      <p:transition spd="slow" advTm="75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10" name="AutoShape 2" descr="Image result for old photo of scientis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4166" t="34371" r="5833"/>
          <a:stretch/>
        </p:blipFill>
        <p:spPr>
          <a:xfrm>
            <a:off x="1218691" y="1101023"/>
            <a:ext cx="6934200" cy="3792361"/>
          </a:xfrm>
          <a:prstGeom prst="rect">
            <a:avLst/>
          </a:prstGeom>
        </p:spPr>
      </p:pic>
      <p:sp>
        <p:nvSpPr>
          <p:cNvPr id="7" name="TextBox 6"/>
          <p:cNvSpPr txBox="1"/>
          <p:nvPr/>
        </p:nvSpPr>
        <p:spPr>
          <a:xfrm>
            <a:off x="1403956" y="4893384"/>
            <a:ext cx="6858000" cy="1015663"/>
          </a:xfrm>
          <a:prstGeom prst="rect">
            <a:avLst/>
          </a:prstGeom>
          <a:noFill/>
        </p:spPr>
        <p:txBody>
          <a:bodyPr wrap="square" rtlCol="0">
            <a:spAutoFit/>
          </a:bodyPr>
          <a:lstStyle/>
          <a:p>
            <a:pPr algn="ctr"/>
            <a:r>
              <a:rPr lang="en-US" sz="2400" u="sng" dirty="0" smtClean="0">
                <a:solidFill>
                  <a:prstClr val="black"/>
                </a:solidFill>
              </a:rPr>
              <a:t>NSF S-STEM Team</a:t>
            </a:r>
          </a:p>
          <a:p>
            <a:pPr algn="ctr"/>
            <a:r>
              <a:rPr lang="en-US" sz="1200" dirty="0" smtClean="0">
                <a:solidFill>
                  <a:prstClr val="black"/>
                </a:solidFill>
              </a:rPr>
              <a:t>Abby Ilumoka, Jaimia Goodwin, John Haddock, Nabriya Horton, Ron Buckmire</a:t>
            </a:r>
          </a:p>
          <a:p>
            <a:pPr algn="ctr"/>
            <a:r>
              <a:rPr lang="en-US" sz="1200" dirty="0" smtClean="0">
                <a:solidFill>
                  <a:prstClr val="black"/>
                </a:solidFill>
              </a:rPr>
              <a:t>Kevin Lee, Liz Teles, Chuck Sullivan, Stephanie August</a:t>
            </a:r>
            <a:endParaRPr lang="en-US" sz="1200" dirty="0">
              <a:solidFill>
                <a:prstClr val="black"/>
              </a:solidFill>
            </a:endParaRPr>
          </a:p>
          <a:p>
            <a:pPr algn="ctr"/>
            <a:r>
              <a:rPr lang="en-US" sz="1200" dirty="0">
                <a:solidFill>
                  <a:prstClr val="black"/>
                </a:solidFill>
              </a:rPr>
              <a:t>Not Pictured: </a:t>
            </a:r>
            <a:r>
              <a:rPr lang="en-US" sz="1200" dirty="0" smtClean="0">
                <a:solidFill>
                  <a:prstClr val="black"/>
                </a:solidFill>
              </a:rPr>
              <a:t>Ellen Carpenter, Karen Crosby, Connie Della-Piana, </a:t>
            </a:r>
            <a:r>
              <a:rPr lang="en-US" sz="1200" dirty="0" smtClean="0">
                <a:solidFill>
                  <a:prstClr val="black"/>
                </a:solidFill>
              </a:rPr>
              <a:t>Tom Higgins, Ece </a:t>
            </a:r>
            <a:r>
              <a:rPr lang="en-US" sz="1200" dirty="0" smtClean="0">
                <a:solidFill>
                  <a:prstClr val="black"/>
                </a:solidFill>
              </a:rPr>
              <a:t>Yaprak</a:t>
            </a:r>
            <a:endParaRPr lang="en-US" sz="1200" dirty="0">
              <a:solidFill>
                <a:prstClr val="black"/>
              </a:solidFill>
            </a:endParaRPr>
          </a:p>
        </p:txBody>
      </p:sp>
    </p:spTree>
    <p:extLst>
      <p:ext uri="{BB962C8B-B14F-4D97-AF65-F5344CB8AC3E}">
        <p14:creationId xmlns:p14="http://schemas.microsoft.com/office/powerpoint/2010/main" val="356754448"/>
      </p:ext>
    </p:extLst>
  </p:cSld>
  <p:clrMapOvr>
    <a:masterClrMapping/>
  </p:clrMapOvr>
  <mc:AlternateContent xmlns:mc="http://schemas.openxmlformats.org/markup-compatibility/2006" xmlns:p14="http://schemas.microsoft.com/office/powerpoint/2010/main">
    <mc:Choice Requires="p14">
      <p:transition spd="slow" p14:dur="2000" advTm="20912"/>
    </mc:Choice>
    <mc:Fallback xmlns="">
      <p:transition spd="slow" advTm="20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Information</a:t>
            </a:r>
            <a:endParaRPr lang="en-US" dirty="0"/>
          </a:p>
        </p:txBody>
      </p:sp>
      <p:sp>
        <p:nvSpPr>
          <p:cNvPr id="3" name="Content Placeholder 2"/>
          <p:cNvSpPr>
            <a:spLocks noGrp="1"/>
          </p:cNvSpPr>
          <p:nvPr>
            <p:ph idx="1"/>
          </p:nvPr>
        </p:nvSpPr>
        <p:spPr>
          <a:xfrm>
            <a:off x="990600" y="1447800"/>
            <a:ext cx="8153400" cy="4800600"/>
          </a:xfrm>
        </p:spPr>
        <p:txBody>
          <a:bodyPr>
            <a:normAutofit fontScale="92500" lnSpcReduction="20000"/>
          </a:bodyPr>
          <a:lstStyle/>
          <a:p>
            <a:r>
              <a:rPr lang="en-US" sz="2400" dirty="0" smtClean="0"/>
              <a:t>NSF Proposal &amp;</a:t>
            </a:r>
            <a:r>
              <a:rPr lang="en-US" sz="2400" dirty="0"/>
              <a:t> </a:t>
            </a:r>
            <a:r>
              <a:rPr lang="en-US" sz="2400" dirty="0" smtClean="0"/>
              <a:t>Award Policies &amp; Procedures Guide</a:t>
            </a:r>
          </a:p>
          <a:p>
            <a:pPr marL="0" indent="0">
              <a:buNone/>
            </a:pPr>
            <a:r>
              <a:rPr lang="en-US" sz="2400" dirty="0">
                <a:hlinkClick r:id="rId5"/>
              </a:rPr>
              <a:t>http</a:t>
            </a:r>
            <a:r>
              <a:rPr lang="en-US" sz="2400" dirty="0" smtClean="0">
                <a:hlinkClick r:id="rId5"/>
              </a:rPr>
              <a:t>://</a:t>
            </a:r>
            <a:r>
              <a:rPr lang="en-US" sz="2400" dirty="0" smtClean="0">
                <a:hlinkClick r:id="rId6"/>
              </a:rPr>
              <a:t>https://www.nsf.gov/pubs/policydocs/pappg17_1/</a:t>
            </a:r>
            <a:endParaRPr lang="en-US" sz="2400" dirty="0" smtClean="0"/>
          </a:p>
          <a:p>
            <a:pPr marL="0" indent="0">
              <a:buNone/>
            </a:pPr>
            <a:endParaRPr lang="en-US" sz="2400" dirty="0" smtClean="0"/>
          </a:p>
          <a:p>
            <a:r>
              <a:rPr lang="en-US" sz="2800" dirty="0" smtClean="0"/>
              <a:t>Common Guidelines for Education Research and Development</a:t>
            </a:r>
          </a:p>
          <a:p>
            <a:pPr marL="0" indent="0">
              <a:buNone/>
            </a:pPr>
            <a:r>
              <a:rPr lang="en-US" sz="2400" dirty="0">
                <a:hlinkClick r:id="rId7"/>
              </a:rPr>
              <a:t>http://</a:t>
            </a:r>
            <a:r>
              <a:rPr lang="en-US" sz="2400" dirty="0" smtClean="0">
                <a:hlinkClick r:id="rId7"/>
              </a:rPr>
              <a:t>www.nsf.gov/pubs/2013/nsf13126/nsf13126.pdf</a:t>
            </a:r>
            <a:endParaRPr lang="en-US" sz="2400" dirty="0" smtClean="0"/>
          </a:p>
          <a:p>
            <a:pPr marL="0" indent="0">
              <a:buNone/>
            </a:pPr>
            <a:endParaRPr lang="en-US" sz="2400" dirty="0"/>
          </a:p>
          <a:p>
            <a:pPr marL="342900" indent="-342900"/>
            <a:r>
              <a:rPr lang="en-US" sz="2800" dirty="0" smtClean="0"/>
              <a:t>NSF Merit Review Overview</a:t>
            </a:r>
            <a:endParaRPr lang="en-US" sz="2800" dirty="0"/>
          </a:p>
          <a:p>
            <a:pPr marL="0" indent="0">
              <a:buNone/>
            </a:pPr>
            <a:r>
              <a:rPr lang="en-US" sz="2400" dirty="0">
                <a:hlinkClick r:id="rId8"/>
              </a:rPr>
              <a:t>http://nsf.gov/bfa/dias/policy/merit_review</a:t>
            </a:r>
            <a:r>
              <a:rPr lang="en-US" sz="2400" dirty="0" smtClean="0">
                <a:hlinkClick r:id="rId8"/>
              </a:rPr>
              <a:t>/</a:t>
            </a:r>
            <a:endParaRPr lang="en-US" sz="2400" dirty="0" smtClean="0"/>
          </a:p>
          <a:p>
            <a:pPr marL="0" indent="0">
              <a:buNone/>
            </a:pPr>
            <a:endParaRPr lang="en-US" sz="2400" dirty="0"/>
          </a:p>
          <a:p>
            <a:pPr marL="342900" indent="-342900"/>
            <a:r>
              <a:rPr lang="en-US" sz="2800" dirty="0" smtClean="0"/>
              <a:t>Solicitation</a:t>
            </a:r>
            <a:r>
              <a:rPr lang="en-US" sz="2800" dirty="0"/>
              <a:t>, FAQs, and Webinar Resources on the S-STEM program website:</a:t>
            </a:r>
          </a:p>
          <a:p>
            <a:pPr marL="0" indent="0">
              <a:buNone/>
            </a:pPr>
            <a:r>
              <a:rPr lang="en-US" sz="2400" dirty="0">
                <a:hlinkClick r:id="rId9"/>
              </a:rPr>
              <a:t>https://</a:t>
            </a:r>
            <a:r>
              <a:rPr lang="en-US" sz="2400" dirty="0" smtClean="0">
                <a:hlinkClick r:id="rId9"/>
              </a:rPr>
              <a:t>www.nsf.gov/funding/pgm_summ.jsp?pims_id=5257</a:t>
            </a:r>
            <a:endParaRPr lang="en-US" sz="2400" dirty="0" smtClean="0"/>
          </a:p>
          <a:p>
            <a:pPr marL="0" indent="0">
              <a:buNone/>
            </a:pPr>
            <a:endParaRPr lang="en-US" sz="2400" dirty="0" smtClean="0"/>
          </a:p>
          <a:p>
            <a:pPr marL="0" indent="0">
              <a:buNone/>
            </a:pPr>
            <a:endParaRPr lang="en-US" sz="2800" dirty="0"/>
          </a:p>
          <a:p>
            <a:pPr marL="0" indent="0">
              <a:buNone/>
            </a:pPr>
            <a:endParaRPr lang="en-US" sz="2800" dirty="0" smtClean="0"/>
          </a:p>
          <a:p>
            <a:pPr marL="0" indent="0">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09049491"/>
      </p:ext>
    </p:extLst>
  </p:cSld>
  <p:clrMapOvr>
    <a:masterClrMapping/>
  </p:clrMapOvr>
  <mc:AlternateContent xmlns:mc="http://schemas.openxmlformats.org/markup-compatibility/2006" xmlns:p14="http://schemas.microsoft.com/office/powerpoint/2010/main">
    <mc:Choice Requires="p14">
      <p:transition spd="slow" p14:dur="2000" advTm="10214"/>
    </mc:Choice>
    <mc:Fallback xmlns="">
      <p:transition spd="slow" advTm="10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rPr>
              <a:t>S-STEM Presentation</a:t>
            </a:r>
            <a:endParaRPr lang="en-US" b="1" dirty="0">
              <a:effectLst/>
            </a:endParaRPr>
          </a:p>
        </p:txBody>
      </p:sp>
      <p:sp>
        <p:nvSpPr>
          <p:cNvPr id="7" name="TextBox 6"/>
          <p:cNvSpPr txBox="1"/>
          <p:nvPr/>
        </p:nvSpPr>
        <p:spPr>
          <a:xfrm>
            <a:off x="2515695" y="5583631"/>
            <a:ext cx="4899577" cy="738664"/>
          </a:xfrm>
          <a:prstGeom prst="rect">
            <a:avLst/>
          </a:prstGeom>
          <a:noFill/>
        </p:spPr>
        <p:txBody>
          <a:bodyPr wrap="square" rtlCol="0">
            <a:spAutoFit/>
          </a:bodyPr>
          <a:lstStyle/>
          <a:p>
            <a:pPr algn="ctr"/>
            <a:r>
              <a:rPr lang="en-US" sz="2400" u="sng" dirty="0" smtClean="0">
                <a:solidFill>
                  <a:prstClr val="black"/>
                </a:solidFill>
              </a:rPr>
              <a:t> Presenter :  Ece Yaprak, Ph.D.</a:t>
            </a:r>
            <a:endParaRPr lang="en-US" sz="2400" dirty="0">
              <a:solidFill>
                <a:prstClr val="black"/>
              </a:solidFill>
            </a:endParaRPr>
          </a:p>
          <a:p>
            <a:endParaRPr lang="en-US" u="sng" dirty="0" smtClean="0">
              <a:solidFill>
                <a:prstClr val="black"/>
              </a:solidFill>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8236" t="12288" r="9214" b="36209"/>
          <a:stretch/>
        </p:blipFill>
        <p:spPr>
          <a:xfrm>
            <a:off x="3091859" y="1417638"/>
            <a:ext cx="3747248" cy="3990313"/>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86965408"/>
      </p:ext>
    </p:extLst>
  </p:cSld>
  <p:clrMapOvr>
    <a:masterClrMapping/>
  </p:clrMapOvr>
  <mc:AlternateContent xmlns:mc="http://schemas.openxmlformats.org/markup-compatibility/2006" xmlns:p14="http://schemas.microsoft.com/office/powerpoint/2010/main">
    <mc:Choice Requires="p14">
      <p:transition spd="slow" p14:dur="2000" advTm="37137"/>
    </mc:Choice>
    <mc:Fallback xmlns="">
      <p:transition spd="slow" advTm="37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S-STEM Program Goals</a:t>
            </a:r>
            <a:endParaRPr lang="en-US" dirty="0"/>
          </a:p>
        </p:txBody>
      </p:sp>
      <p:sp>
        <p:nvSpPr>
          <p:cNvPr id="3" name="Content Placeholder 2"/>
          <p:cNvSpPr>
            <a:spLocks noGrp="1"/>
          </p:cNvSpPr>
          <p:nvPr>
            <p:ph idx="1"/>
          </p:nvPr>
        </p:nvSpPr>
        <p:spPr>
          <a:xfrm>
            <a:off x="286718" y="1314773"/>
            <a:ext cx="8534400" cy="4800600"/>
          </a:xfrm>
        </p:spPr>
        <p:txBody>
          <a:bodyPr>
            <a:normAutofit fontScale="70000" lnSpcReduction="20000"/>
          </a:bodyPr>
          <a:lstStyle/>
          <a:p>
            <a:pPr marL="514350" indent="-514350">
              <a:buFont typeface="+mj-lt"/>
              <a:buAutoNum type="arabicPeriod"/>
            </a:pPr>
            <a:r>
              <a:rPr lang="en-US" dirty="0" smtClean="0"/>
              <a:t>To increase the recruitment, retention, student success, and graduation (including student transfer) of low-income academically talented students who are pursuing associate, baccalaureate, or graduate degrees in STEM and enter the STEM workforce or graduate study.</a:t>
            </a:r>
          </a:p>
          <a:p>
            <a:pPr marL="514350" indent="-514350">
              <a:buFont typeface="+mj-lt"/>
              <a:buAutoNum type="arabicPeriod"/>
            </a:pPr>
            <a:endParaRPr lang="en-US" dirty="0" smtClean="0"/>
          </a:p>
          <a:p>
            <a:pPr marL="514350" indent="-514350">
              <a:buFont typeface="+mj-lt"/>
              <a:buAutoNum type="arabicPeriod"/>
            </a:pPr>
            <a:r>
              <a:rPr lang="en-US" dirty="0" smtClean="0"/>
              <a:t>To implement and study models, effective practices, and/or strategies that contribute to understanding of factors that affect recruitment, retention, student success, academic/career pathways, and/or degree attainment in STEM of low income academically talented students.</a:t>
            </a:r>
          </a:p>
          <a:p>
            <a:pPr marL="514350" indent="-514350">
              <a:buFont typeface="+mj-lt"/>
              <a:buAutoNum type="arabicPeriod"/>
            </a:pPr>
            <a:endParaRPr lang="en-US" dirty="0" smtClean="0"/>
          </a:p>
          <a:p>
            <a:pPr marL="514350" indent="-514350">
              <a:buFont typeface="+mj-lt"/>
              <a:buAutoNum type="arabicPeriod"/>
            </a:pPr>
            <a:r>
              <a:rPr lang="en-US" dirty="0" smtClean="0"/>
              <a:t>To contribute to the implementation and sustainability of effective curricular and co-curricular activities for low-income academically talented students pursuing undergraduate and graduate STEM education</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23359213"/>
      </p:ext>
    </p:extLst>
  </p:cSld>
  <p:clrMapOvr>
    <a:masterClrMapping/>
  </p:clrMapOvr>
  <mc:AlternateContent xmlns:mc="http://schemas.openxmlformats.org/markup-compatibility/2006" xmlns:p14="http://schemas.microsoft.com/office/powerpoint/2010/main">
    <mc:Choice Requires="p14">
      <p:transition spd="slow" p14:dur="2000" advTm="78935"/>
    </mc:Choice>
    <mc:Fallback xmlns="">
      <p:transition spd="slow" advTm="78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1: Key Parameters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t>
            </a:r>
            <a:r>
              <a:rPr lang="en-US" dirty="0"/>
              <a:t>650,000 </a:t>
            </a:r>
            <a:r>
              <a:rPr lang="en-US" dirty="0" smtClean="0"/>
              <a:t>total over a maximum duration of 5 </a:t>
            </a:r>
            <a:r>
              <a:rPr lang="en-US" dirty="0"/>
              <a:t>years. </a:t>
            </a:r>
            <a:endParaRPr lang="en-US" dirty="0" smtClean="0"/>
          </a:p>
          <a:p>
            <a:r>
              <a:rPr lang="en-US" dirty="0" smtClean="0"/>
              <a:t>At </a:t>
            </a:r>
            <a:r>
              <a:rPr lang="en-US" dirty="0"/>
              <a:t>least 60% of total amount requested must be requested for </a:t>
            </a:r>
            <a:r>
              <a:rPr lang="en-US" dirty="0" smtClean="0"/>
              <a:t>scholarships </a:t>
            </a:r>
          </a:p>
          <a:p>
            <a:pPr lvl="1"/>
            <a:r>
              <a:rPr lang="en-US" dirty="0" smtClean="0"/>
              <a:t>(FAFSA, GAANN, eligible)</a:t>
            </a:r>
          </a:p>
          <a:p>
            <a:r>
              <a:rPr lang="en-US" dirty="0" smtClean="0"/>
              <a:t>Implementation and Investigation of academic and student support activities.</a:t>
            </a:r>
          </a:p>
          <a:p>
            <a:r>
              <a:rPr lang="en-US" dirty="0" smtClean="0"/>
              <a:t>Invites proposals focused on S-STEM disciplines</a:t>
            </a:r>
          </a:p>
          <a:p>
            <a:r>
              <a:rPr lang="en-US" dirty="0" smtClean="0"/>
              <a:t>Requires  STEM </a:t>
            </a:r>
            <a:r>
              <a:rPr lang="en-US" dirty="0"/>
              <a:t>faculty </a:t>
            </a:r>
            <a:r>
              <a:rPr lang="en-US" dirty="0" smtClean="0"/>
              <a:t>mentors </a:t>
            </a:r>
            <a:r>
              <a:rPr lang="en-US" dirty="0"/>
              <a:t>and </a:t>
            </a:r>
            <a:r>
              <a:rPr lang="en-US" dirty="0" smtClean="0"/>
              <a:t>a cohort </a:t>
            </a:r>
            <a:r>
              <a:rPr lang="en-US" dirty="0"/>
              <a:t>experience.</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6350977"/>
      </p:ext>
    </p:extLst>
  </p:cSld>
  <p:clrMapOvr>
    <a:masterClrMapping/>
  </p:clrMapOvr>
  <mc:AlternateContent xmlns:mc="http://schemas.openxmlformats.org/markup-compatibility/2006" xmlns:p14="http://schemas.microsoft.com/office/powerpoint/2010/main">
    <mc:Choice Requires="p14">
      <p:transition spd="slow" p14:dur="2000" advTm="73744"/>
    </mc:Choice>
    <mc:Fallback xmlns="">
      <p:transition spd="slow" advTm="73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Track 1 – Who should consider applying to this strand? </a:t>
            </a:r>
            <a:endParaRPr lang="en-US" dirty="0"/>
          </a:p>
        </p:txBody>
      </p:sp>
      <p:sp>
        <p:nvSpPr>
          <p:cNvPr id="3" name="Content Placeholder 2"/>
          <p:cNvSpPr>
            <a:spLocks noGrp="1"/>
          </p:cNvSpPr>
          <p:nvPr>
            <p:ph idx="1"/>
          </p:nvPr>
        </p:nvSpPr>
        <p:spPr/>
        <p:txBody>
          <a:bodyPr>
            <a:normAutofit/>
          </a:bodyPr>
          <a:lstStyle/>
          <a:p>
            <a:r>
              <a:rPr lang="en-US" dirty="0" smtClean="0"/>
              <a:t>Focus: Institutional Capacity Building</a:t>
            </a:r>
          </a:p>
          <a:p>
            <a:r>
              <a:rPr lang="en-US" dirty="0" smtClean="0"/>
              <a:t>Institutions </a:t>
            </a:r>
            <a:r>
              <a:rPr lang="en-US" dirty="0"/>
              <a:t>that have limited experience with designing and conducting </a:t>
            </a:r>
            <a:r>
              <a:rPr lang="en-US" dirty="0" smtClean="0"/>
              <a:t>NSF-funded research and implementation activities.</a:t>
            </a:r>
          </a:p>
          <a:p>
            <a:r>
              <a:rPr lang="en-US" dirty="0" smtClean="0"/>
              <a:t>Examples</a:t>
            </a:r>
          </a:p>
          <a:p>
            <a:pPr lvl="1"/>
            <a:r>
              <a:rPr lang="en-US" dirty="0" smtClean="0"/>
              <a:t>Institutions who have not been funded by NSF.</a:t>
            </a:r>
          </a:p>
          <a:p>
            <a:pPr lvl="1"/>
            <a:r>
              <a:rPr lang="en-US" dirty="0"/>
              <a:t>Institutions </a:t>
            </a:r>
            <a:r>
              <a:rPr lang="en-US" dirty="0" smtClean="0"/>
              <a:t>with limited NSF funding experience.</a:t>
            </a:r>
            <a:endParaRPr lang="en-US" dirty="0"/>
          </a:p>
          <a:p>
            <a:pPr lvl="1"/>
            <a:endParaRPr lang="en-US" dirty="0" smtClean="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40132112"/>
      </p:ext>
    </p:extLst>
  </p:cSld>
  <p:clrMapOvr>
    <a:masterClrMapping/>
  </p:clrMapOvr>
  <mc:AlternateContent xmlns:mc="http://schemas.openxmlformats.org/markup-compatibility/2006" xmlns:p14="http://schemas.microsoft.com/office/powerpoint/2010/main">
    <mc:Choice Requires="p14">
      <p:transition spd="slow" p14:dur="2000" advTm="48396"/>
    </mc:Choice>
    <mc:Fallback xmlns="">
      <p:transition spd="slow" advTm="4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projects</a:t>
            </a:r>
            <a:endParaRPr lang="en-US"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en-US" dirty="0" smtClean="0"/>
              <a:t>Provide </a:t>
            </a:r>
            <a:r>
              <a:rPr lang="en-US" u="sng" dirty="0" smtClean="0"/>
              <a:t>scholarships</a:t>
            </a:r>
            <a:r>
              <a:rPr lang="en-US" dirty="0" smtClean="0"/>
              <a:t>. </a:t>
            </a:r>
          </a:p>
          <a:p>
            <a:pPr marL="514350" indent="-514350">
              <a:buFont typeface="+mj-lt"/>
              <a:buAutoNum type="arabicPeriod"/>
            </a:pPr>
            <a:r>
              <a:rPr lang="en-US" u="sng" dirty="0"/>
              <a:t>I</a:t>
            </a:r>
            <a:r>
              <a:rPr lang="en-US" u="sng" dirty="0" smtClean="0"/>
              <a:t>ncrease</a:t>
            </a:r>
            <a:r>
              <a:rPr lang="en-US" dirty="0" smtClean="0"/>
              <a:t> recruitment, retention</a:t>
            </a:r>
            <a:r>
              <a:rPr lang="en-US" dirty="0"/>
              <a:t>, </a:t>
            </a:r>
            <a:r>
              <a:rPr lang="en-US" u="sng" dirty="0"/>
              <a:t>student success </a:t>
            </a:r>
            <a:r>
              <a:rPr lang="en-US" dirty="0"/>
              <a:t>and </a:t>
            </a:r>
            <a:r>
              <a:rPr lang="en-US" dirty="0" smtClean="0"/>
              <a:t>completion of STEM degrees, and subsequent entry into the workforce or graduate studies.</a:t>
            </a:r>
          </a:p>
          <a:p>
            <a:pPr marL="514350" indent="-514350">
              <a:buFont typeface="+mj-lt"/>
              <a:buAutoNum type="arabicPeriod"/>
            </a:pPr>
            <a:r>
              <a:rPr lang="en-US" dirty="0" smtClean="0"/>
              <a:t>Improve the </a:t>
            </a:r>
            <a:r>
              <a:rPr lang="en-US" dirty="0"/>
              <a:t>implementation and </a:t>
            </a:r>
            <a:r>
              <a:rPr lang="en-US" u="sng" dirty="0"/>
              <a:t>understanding</a:t>
            </a:r>
            <a:r>
              <a:rPr lang="en-US" dirty="0"/>
              <a:t> of evidence-based academic and student support activities for NSF S-STEM Scholars and other academically talented students pursuing STEM </a:t>
            </a:r>
            <a:r>
              <a:rPr lang="en-US" dirty="0" smtClean="0"/>
              <a:t>degrees</a:t>
            </a:r>
            <a:r>
              <a:rPr lang="en-US" dirty="0"/>
              <a:t>.</a:t>
            </a:r>
            <a:endParaRPr lang="en-US" dirty="0" smtClean="0"/>
          </a:p>
          <a:p>
            <a:pPr marL="514350" indent="-514350">
              <a:buFont typeface="+mj-lt"/>
              <a:buAutoNum type="arabicPeriod"/>
            </a:pPr>
            <a:r>
              <a:rPr lang="en-US" u="sng" dirty="0" smtClean="0"/>
              <a:t>Develop </a:t>
            </a:r>
            <a:r>
              <a:rPr lang="en-US" u="sng" dirty="0"/>
              <a:t>and test </a:t>
            </a:r>
            <a:r>
              <a:rPr lang="en-US" dirty="0"/>
              <a:t>strategies for systematically exploring student academic and career pathways in STEM in ways that are congruent with the context of the </a:t>
            </a:r>
            <a:r>
              <a:rPr lang="en-US" dirty="0" smtClean="0"/>
              <a:t>institution.</a:t>
            </a:r>
          </a:p>
          <a:p>
            <a:pPr marL="514350" indent="-514350">
              <a:buFont typeface="+mj-lt"/>
              <a:buAutoNum type="arabicPeriod"/>
            </a:pPr>
            <a:r>
              <a:rPr lang="en-US" dirty="0"/>
              <a:t>E</a:t>
            </a:r>
            <a:r>
              <a:rPr lang="en-US" dirty="0" smtClean="0"/>
              <a:t>stablish </a:t>
            </a:r>
            <a:r>
              <a:rPr lang="en-US" dirty="0"/>
              <a:t>new </a:t>
            </a:r>
            <a:r>
              <a:rPr lang="en-US" u="sng" dirty="0"/>
              <a:t>collaborative partnerships </a:t>
            </a:r>
            <a:r>
              <a:rPr lang="en-US" dirty="0"/>
              <a:t>and </a:t>
            </a:r>
            <a:r>
              <a:rPr lang="en-US" dirty="0" smtClean="0"/>
              <a:t>infrastructure.</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54954867"/>
      </p:ext>
    </p:extLst>
  </p:cSld>
  <p:clrMapOvr>
    <a:masterClrMapping/>
  </p:clrMapOvr>
  <mc:AlternateContent xmlns:mc="http://schemas.openxmlformats.org/markup-compatibility/2006" xmlns:p14="http://schemas.microsoft.com/office/powerpoint/2010/main">
    <mc:Choice Requires="p14">
      <p:transition spd="slow" p14:dur="2000" advTm="135092"/>
    </mc:Choice>
    <mc:Fallback xmlns="">
      <p:transition spd="slow" advTm="135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Team</a:t>
            </a:r>
            <a:endParaRPr lang="en-US" dirty="0"/>
          </a:p>
        </p:txBody>
      </p:sp>
      <p:sp>
        <p:nvSpPr>
          <p:cNvPr id="3" name="Content Placeholder 2"/>
          <p:cNvSpPr>
            <a:spLocks noGrp="1"/>
          </p:cNvSpPr>
          <p:nvPr>
            <p:ph idx="1"/>
          </p:nvPr>
        </p:nvSpPr>
        <p:spPr>
          <a:xfrm>
            <a:off x="457200" y="1417638"/>
            <a:ext cx="8229600" cy="4708525"/>
          </a:xfrm>
        </p:spPr>
        <p:txBody>
          <a:bodyPr>
            <a:normAutofit lnSpcReduction="10000"/>
          </a:bodyPr>
          <a:lstStyle/>
          <a:p>
            <a:pPr marL="0" indent="0">
              <a:buNone/>
            </a:pPr>
            <a:r>
              <a:rPr lang="en-US" dirty="0" smtClean="0"/>
              <a:t>Led </a:t>
            </a:r>
            <a:r>
              <a:rPr lang="en-US" dirty="0"/>
              <a:t>by a team of STEM faculty who are currently teaching in S-STEM </a:t>
            </a:r>
            <a:r>
              <a:rPr lang="en-US" dirty="0" smtClean="0"/>
              <a:t>disciplines</a:t>
            </a:r>
          </a:p>
          <a:p>
            <a:pPr marL="514350" indent="-514350">
              <a:buFont typeface="+mj-lt"/>
              <a:buAutoNum type="arabicPeriod"/>
            </a:pPr>
            <a:r>
              <a:rPr lang="en-US" dirty="0" smtClean="0"/>
              <a:t>The </a:t>
            </a:r>
            <a:r>
              <a:rPr lang="en-US" dirty="0"/>
              <a:t>Principal Investigator must be a faculty member currently teaching in a S-STEM </a:t>
            </a:r>
            <a:r>
              <a:rPr lang="en-US" dirty="0" smtClean="0"/>
              <a:t>discipline.</a:t>
            </a:r>
          </a:p>
          <a:p>
            <a:pPr marL="514350" indent="-514350">
              <a:buFont typeface="+mj-lt"/>
              <a:buAutoNum type="arabicPeriod"/>
            </a:pPr>
            <a:r>
              <a:rPr lang="en-US" dirty="0" smtClean="0"/>
              <a:t>A STEM administrator.</a:t>
            </a:r>
          </a:p>
          <a:p>
            <a:pPr marL="514350" indent="-514350">
              <a:buFont typeface="+mj-lt"/>
              <a:buAutoNum type="arabicPeriod"/>
            </a:pPr>
            <a:r>
              <a:rPr lang="en-US" dirty="0" smtClean="0"/>
              <a:t>A member </a:t>
            </a:r>
            <a:r>
              <a:rPr lang="en-US" dirty="0"/>
              <a:t>who may be an institutional, educational, discipline-based educational, or social science researcher. </a:t>
            </a:r>
            <a:endParaRPr lang="en-US" dirty="0" smtClean="0"/>
          </a:p>
          <a:p>
            <a:pPr marL="0" indent="0">
              <a:buNone/>
            </a:pPr>
            <a:endParaRPr lang="en-US" dirty="0"/>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01728527"/>
      </p:ext>
    </p:extLst>
  </p:cSld>
  <p:clrMapOvr>
    <a:masterClrMapping/>
  </p:clrMapOvr>
  <mc:AlternateContent xmlns:mc="http://schemas.openxmlformats.org/markup-compatibility/2006" xmlns:p14="http://schemas.microsoft.com/office/powerpoint/2010/main">
    <mc:Choice Requires="p14">
      <p:transition spd="slow" p14:dur="2000" advTm="102358"/>
    </mc:Choice>
    <mc:Fallback xmlns="">
      <p:transition spd="slow" advTm="102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Plans</a:t>
            </a:r>
            <a:endParaRPr lang="en-US" dirty="0"/>
          </a:p>
        </p:txBody>
      </p:sp>
      <p:sp>
        <p:nvSpPr>
          <p:cNvPr id="3" name="Content Placeholder 2"/>
          <p:cNvSpPr>
            <a:spLocks noGrp="1"/>
          </p:cNvSpPr>
          <p:nvPr>
            <p:ph idx="1"/>
          </p:nvPr>
        </p:nvSpPr>
        <p:spPr>
          <a:xfrm>
            <a:off x="457200" y="1262743"/>
            <a:ext cx="8534400" cy="4833257"/>
          </a:xfrm>
        </p:spPr>
        <p:txBody>
          <a:bodyPr>
            <a:normAutofit fontScale="85000" lnSpcReduction="20000"/>
          </a:bodyPr>
          <a:lstStyle/>
          <a:p>
            <a:r>
              <a:rPr lang="en-US" dirty="0" smtClean="0"/>
              <a:t>Recruitment and selection of NSF S-STEM Scholarship recipients.</a:t>
            </a:r>
          </a:p>
          <a:p>
            <a:pPr lvl="1"/>
            <a:r>
              <a:rPr lang="en-US" dirty="0" smtClean="0"/>
              <a:t>Meet NSF S-STEM program eligibility criteria</a:t>
            </a:r>
          </a:p>
          <a:p>
            <a:pPr lvl="1"/>
            <a:r>
              <a:rPr lang="en-US" dirty="0" smtClean="0"/>
              <a:t>Meet institution’s eligibility criteria</a:t>
            </a:r>
          </a:p>
          <a:p>
            <a:pPr lvl="1"/>
            <a:r>
              <a:rPr lang="en-US" dirty="0" smtClean="0"/>
              <a:t>Is acceptable to encourage applications from members of underrepresented groups (e.g., gender, race, ethnicity, geographic areas, first generation, etc.) in STEM fields</a:t>
            </a:r>
          </a:p>
          <a:p>
            <a:pPr lvl="1"/>
            <a:r>
              <a:rPr lang="en-US" dirty="0"/>
              <a:t>Assist any student who meets eligibility criteria</a:t>
            </a:r>
          </a:p>
          <a:p>
            <a:pPr marL="0" indent="0">
              <a:buNone/>
            </a:pPr>
            <a:endParaRPr lang="en-US" dirty="0" smtClean="0"/>
          </a:p>
          <a:p>
            <a:r>
              <a:rPr lang="en-US" dirty="0" smtClean="0"/>
              <a:t>Academic and student support activities must </a:t>
            </a:r>
            <a:r>
              <a:rPr lang="en-US" b="1" dirty="0" smtClean="0"/>
              <a:t>support student success, retention, (transfer), graduation </a:t>
            </a:r>
            <a:r>
              <a:rPr lang="en-US" dirty="0" smtClean="0"/>
              <a:t>in STEM and </a:t>
            </a:r>
            <a:r>
              <a:rPr lang="en-US" b="1" dirty="0" smtClean="0"/>
              <a:t>entry into the STEM workforce or graduate studies</a:t>
            </a:r>
            <a:r>
              <a:rPr lang="en-US" dirty="0" smtClean="0"/>
              <a:t>.</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02439322"/>
      </p:ext>
    </p:extLst>
  </p:cSld>
  <p:clrMapOvr>
    <a:masterClrMapping/>
  </p:clrMapOvr>
  <mc:AlternateContent xmlns:mc="http://schemas.openxmlformats.org/markup-compatibility/2006" xmlns:p14="http://schemas.microsoft.com/office/powerpoint/2010/main">
    <mc:Choice Requires="p14">
      <p:transition spd="slow" p14:dur="2000" advTm="36290"/>
    </mc:Choice>
    <mc:Fallback xmlns="">
      <p:transition spd="slow" advTm="36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Plans (Continued)</a:t>
            </a:r>
            <a:endParaRPr lang="en-US" dirty="0"/>
          </a:p>
        </p:txBody>
      </p:sp>
      <p:sp>
        <p:nvSpPr>
          <p:cNvPr id="3" name="Content Placeholder 2"/>
          <p:cNvSpPr>
            <a:spLocks noGrp="1"/>
          </p:cNvSpPr>
          <p:nvPr>
            <p:ph idx="1"/>
          </p:nvPr>
        </p:nvSpPr>
        <p:spPr/>
        <p:txBody>
          <a:bodyPr>
            <a:normAutofit/>
          </a:bodyPr>
          <a:lstStyle/>
          <a:p>
            <a:r>
              <a:rPr lang="en-US" dirty="0" smtClean="0"/>
              <a:t>Findings </a:t>
            </a:r>
            <a:r>
              <a:rPr lang="en-US" dirty="0"/>
              <a:t>from these types of projects shall be used to improve local implementation of academic and student supports, provide an understanding of student success (e.g., effects of project activities on student outcomes), </a:t>
            </a:r>
            <a:endParaRPr lang="en-US" dirty="0" smtClean="0"/>
          </a:p>
          <a:p>
            <a:r>
              <a:rPr lang="en-US" dirty="0" smtClean="0"/>
              <a:t>Inform </a:t>
            </a:r>
            <a:r>
              <a:rPr lang="en-US" dirty="0"/>
              <a:t>any future proposals for S-STEM Design and Development Strand. </a:t>
            </a:r>
          </a:p>
          <a:p>
            <a:pPr marL="0" indent="0">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06630255"/>
      </p:ext>
    </p:extLst>
  </p:cSld>
  <p:clrMapOvr>
    <a:masterClrMapping/>
  </p:clrMapOvr>
  <mc:AlternateContent xmlns:mc="http://schemas.openxmlformats.org/markup-compatibility/2006" xmlns:p14="http://schemas.microsoft.com/office/powerpoint/2010/main">
    <mc:Choice Requires="p14">
      <p:transition spd="slow" p14:dur="2000" advTm="51963"/>
    </mc:Choice>
    <mc:Fallback xmlns="">
      <p:transition spd="slow" advTm="51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3572</TotalTime>
  <Words>2192</Words>
  <Application>Microsoft Office PowerPoint</Application>
  <PresentationFormat>On-screen Show (4:3)</PresentationFormat>
  <Paragraphs>200</Paragraphs>
  <Slides>16</Slides>
  <Notes>16</Notes>
  <HiddenSlides>0</HiddenSlides>
  <MMClips>16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Gill Sans MT</vt:lpstr>
      <vt:lpstr>Verdana</vt:lpstr>
      <vt:lpstr>Wingdings 2</vt:lpstr>
      <vt:lpstr>Office Theme</vt:lpstr>
      <vt:lpstr>Solstice</vt:lpstr>
      <vt:lpstr>S-STEM (NSF 17-527) NSF Scholarships in Science, Technology,  Engineering, &amp; Mathematics Information Materials </vt:lpstr>
      <vt:lpstr>S-STEM Presentation</vt:lpstr>
      <vt:lpstr>S-STEM Program Goals</vt:lpstr>
      <vt:lpstr>Track 1: Key Parameters </vt:lpstr>
      <vt:lpstr>Track 1 – Who should consider applying to this strand? </vt:lpstr>
      <vt:lpstr>Purpose of projects</vt:lpstr>
      <vt:lpstr>Project Team</vt:lpstr>
      <vt:lpstr>Project Plans</vt:lpstr>
      <vt:lpstr>Project Plans (Continued)</vt:lpstr>
      <vt:lpstr>Project Plans (Continued)</vt:lpstr>
      <vt:lpstr>Data Analytics</vt:lpstr>
      <vt:lpstr>Use of funds – Track 1</vt:lpstr>
      <vt:lpstr>Expected Outcomes:   Scholarship Recipients</vt:lpstr>
      <vt:lpstr>Track 1: Institutional  Capacity Building </vt:lpstr>
      <vt:lpstr>Thank you</vt:lpstr>
      <vt:lpstr>Additional Information</vt:lpstr>
    </vt:vector>
  </TitlesOfParts>
  <Company>nsf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Criteria</dc:title>
  <dc:creator>John Krupczak</dc:creator>
  <cp:lastModifiedBy>Lee, Kevin M</cp:lastModifiedBy>
  <cp:revision>123</cp:revision>
  <cp:lastPrinted>2015-07-02T17:52:20Z</cp:lastPrinted>
  <dcterms:created xsi:type="dcterms:W3CDTF">2015-05-17T02:57:02Z</dcterms:created>
  <dcterms:modified xsi:type="dcterms:W3CDTF">2017-02-12T21:40:58Z</dcterms:modified>
</cp:coreProperties>
</file>