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23"/>
  </p:notesMasterIdLst>
  <p:handoutMasterIdLst>
    <p:handoutMasterId r:id="rId24"/>
  </p:handoutMasterIdLst>
  <p:sldIdLst>
    <p:sldId id="320" r:id="rId5"/>
    <p:sldId id="336" r:id="rId6"/>
    <p:sldId id="329" r:id="rId7"/>
    <p:sldId id="330" r:id="rId8"/>
    <p:sldId id="286" r:id="rId9"/>
    <p:sldId id="277" r:id="rId10"/>
    <p:sldId id="279" r:id="rId11"/>
    <p:sldId id="280" r:id="rId12"/>
    <p:sldId id="282" r:id="rId13"/>
    <p:sldId id="333" r:id="rId14"/>
    <p:sldId id="283" r:id="rId15"/>
    <p:sldId id="285" r:id="rId16"/>
    <p:sldId id="288" r:id="rId17"/>
    <p:sldId id="334" r:id="rId18"/>
    <p:sldId id="335" r:id="rId19"/>
    <p:sldId id="323" r:id="rId20"/>
    <p:sldId id="337" r:id="rId21"/>
    <p:sldId id="339" r:id="rId2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4943" autoAdjust="0"/>
  </p:normalViewPr>
  <p:slideViewPr>
    <p:cSldViewPr snapToGrid="0" snapToObjects="1">
      <p:cViewPr varScale="1">
        <p:scale>
          <a:sx n="70" d="100"/>
          <a:sy n="70" d="100"/>
        </p:scale>
        <p:origin x="1253"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notesViewPr>
    <p:cSldViewPr snapToGrid="0" snapToObjects="1">
      <p:cViewPr>
        <p:scale>
          <a:sx n="200" d="100"/>
          <a:sy n="200" d="100"/>
        </p:scale>
        <p:origin x="-1392" y="297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2/12/2017</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2/12/2017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This is the third</a:t>
            </a:r>
            <a:r>
              <a:rPr lang="en-US" baseline="0" dirty="0" smtClean="0"/>
              <a:t> </a:t>
            </a:r>
            <a:r>
              <a:rPr lang="en-US" dirty="0" smtClean="0"/>
              <a:t>in a series of presentations on the new S-STEM solicitation that was released last fall. This</a:t>
            </a:r>
            <a:r>
              <a:rPr lang="en-US" baseline="0" dirty="0" smtClean="0"/>
              <a:t> presentation will address proposals to Track 2 called the “Design and Development – Single Institution”</a:t>
            </a:r>
            <a:r>
              <a:rPr lang="en-US" dirty="0" smtClean="0"/>
              <a:t>.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expected that scholarship recipients will achieve at least one of the following by the end of the scholarship award </a:t>
            </a:r>
            <a:r>
              <a:rPr lang="en-US" baseline="0" smtClean="0"/>
              <a:t>period.</a:t>
            </a:r>
          </a:p>
          <a:p>
            <a:endParaRPr lang="en-US" baseline="0" dirty="0" smtClean="0"/>
          </a:p>
          <a:p>
            <a:pPr marL="174690" indent="-174690">
              <a:buFont typeface="Arial"/>
              <a:buChar char="•"/>
            </a:pPr>
            <a:r>
              <a:rPr lang="en-US" baseline="0" dirty="0" smtClean="0"/>
              <a:t>Receive an associate, baccalaureate, or graduate degree in one of the STEM disciplines supported by the S-STEM program;</a:t>
            </a:r>
          </a:p>
          <a:p>
            <a:pPr marL="174690" indent="-174690">
              <a:buFont typeface="Arial"/>
              <a:buChar char="•"/>
            </a:pPr>
            <a:r>
              <a:rPr lang="en-US" baseline="0" dirty="0" smtClean="0"/>
              <a:t>Transfer from an associate degree program to a baccalaureate degree program or from an undergraduate program to a graduate program in on of the STEM disciplines supported by the S-STEM program; or</a:t>
            </a:r>
          </a:p>
          <a:p>
            <a:pPr marL="174690" indent="-174690">
              <a:buFont typeface="Arial"/>
              <a:buChar char="•"/>
            </a:pPr>
            <a:r>
              <a:rPr lang="en-US" baseline="0" dirty="0" smtClean="0"/>
              <a:t>Successfully overcome one or more of an institutions’ self-identified attrition points which have been described in the proposal.</a:t>
            </a:r>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177350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Projects are asked to consider using data analytics to examine patterns in student data that describe and predict the successful completion of student academic pathways.</a:t>
            </a:r>
          </a:p>
          <a:p>
            <a:endParaRPr lang="en-US" dirty="0" smtClean="0"/>
          </a:p>
          <a:p>
            <a:r>
              <a:rPr lang="en-US" dirty="0" smtClean="0"/>
              <a:t>A source of institutional data is an institution’s office of</a:t>
            </a:r>
            <a:r>
              <a:rPr lang="en-US" baseline="0" dirty="0" smtClean="0"/>
              <a:t> institutional research.</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249792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track, NSF encourages efforts that are focused on documented institutional needs or concerns.  The S-STEM program encourages Strand 2, Type 1 proposals to build on completed institutional needs analyses or institutional needs assessments.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220160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S-STEM Track</a:t>
            </a:r>
            <a:r>
              <a:rPr lang="en-US" sz="1200"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proposals, the project management team should consist of at least these three individuals.  The Principal Investigator (PI) must be a faculty member currently teaching in one of the S-STEM disciplines.  The second team member is a STEM administrator who serves as a Co-Principal</a:t>
            </a:r>
            <a:r>
              <a:rPr lang="en-US" sz="1200" kern="1200" baseline="0" dirty="0" smtClean="0">
                <a:solidFill>
                  <a:schemeClr val="tx1"/>
                </a:solidFill>
                <a:effectLst/>
                <a:latin typeface="+mn-lt"/>
                <a:ea typeface="+mn-ea"/>
                <a:cs typeface="+mn-cs"/>
              </a:rPr>
              <a:t> Investigator (Co-PI).  </a:t>
            </a:r>
            <a:r>
              <a:rPr lang="en-US" sz="1200" kern="1200" dirty="0" smtClean="0">
                <a:solidFill>
                  <a:schemeClr val="tx1"/>
                </a:solidFill>
                <a:effectLst/>
                <a:latin typeface="+mn-lt"/>
                <a:ea typeface="+mn-ea"/>
                <a:cs typeface="+mn-cs"/>
              </a:rPr>
              <a:t>This could be an administrator whose responsibilities include STEM subjects in addition to other duties.  An example would be a Director of Admissions, or a Director of Student Services.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third required member of the management team is a Co-PI with a background in institutional research, education, social science or discipline-based education research.  This research Co-PI can be from the same institution as the PI and STEM administrator OR he/she can be from a different institution.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103179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funds</a:t>
            </a:r>
            <a:r>
              <a:rPr lang="en-US" baseline="0" dirty="0" smtClean="0"/>
              <a:t> to be used for in an S-STEM Track  2 Design &amp; Development – Single Institution Project? </a:t>
            </a:r>
          </a:p>
          <a:p>
            <a:endParaRPr lang="en-US" baseline="0" dirty="0" smtClean="0"/>
          </a:p>
          <a:p>
            <a:r>
              <a:rPr lang="en-US" baseline="0" dirty="0" smtClean="0"/>
              <a:t>Use of funds is described in detail in the solicitation, however in general terms, funds </a:t>
            </a:r>
          </a:p>
          <a:p>
            <a:pPr marL="174708" indent="-174708">
              <a:buFont typeface="Arial"/>
              <a:buChar char="•"/>
            </a:pPr>
            <a:r>
              <a:rPr lang="en-US" baseline="0" dirty="0" smtClean="0"/>
              <a:t>Support scholarships to low-income academically talented students who demonstrate financial need</a:t>
            </a:r>
          </a:p>
          <a:p>
            <a:pPr marL="174708" indent="-174708">
              <a:buFont typeface="Arial"/>
              <a:buChar char="•"/>
            </a:pPr>
            <a:r>
              <a:rPr lang="en-US" baseline="0" dirty="0" smtClean="0"/>
              <a:t>Can support the implementation or adaptation of high-quality extant professional and workforce development activities</a:t>
            </a:r>
          </a:p>
          <a:p>
            <a:pPr marL="174708" indent="-174708">
              <a:buFont typeface="Arial"/>
              <a:buChar char="•"/>
            </a:pPr>
            <a:endParaRPr lang="en-US" baseline="0" dirty="0" smtClean="0"/>
          </a:p>
          <a:p>
            <a:r>
              <a:rPr lang="en-US" baseline="0" dirty="0" smtClean="0"/>
              <a:t>Funds also should be requested to support implementation and testing of evidence-based academic and student support activities to determine their effectiveness for</a:t>
            </a:r>
          </a:p>
          <a:p>
            <a:pPr marL="174708" indent="-174708">
              <a:buFont typeface="Arial"/>
              <a:buChar char="•"/>
            </a:pPr>
            <a:r>
              <a:rPr lang="en-US" baseline="0" dirty="0" smtClean="0"/>
              <a:t>Recruiting, retaining, and graduating students in STEM, as well as</a:t>
            </a:r>
          </a:p>
          <a:p>
            <a:pPr marL="174708" indent="-174708">
              <a:buFont typeface="Arial"/>
              <a:buChar char="•"/>
            </a:pPr>
            <a:r>
              <a:rPr lang="en-US" baseline="0" dirty="0" smtClean="0"/>
              <a:t>Helping students to be successful in transferring, joining the workforce, or pursuing advanced degrees in STEM</a:t>
            </a:r>
          </a:p>
          <a:p>
            <a:endParaRPr lang="en-US" baseline="0" dirty="0" smtClean="0"/>
          </a:p>
          <a:p>
            <a:r>
              <a:rPr lang="en-US" baseline="0" dirty="0" smtClean="0"/>
              <a:t>Funds also support project evaluation and project management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FFCFFDA-055A-224B-8552-902F8B2BB3CC}" type="slidenum">
              <a:rPr lang="en-US" smtClean="0"/>
              <a:t>14</a:t>
            </a:fld>
            <a:endParaRPr lang="en-US"/>
          </a:p>
        </p:txBody>
      </p:sp>
    </p:spTree>
    <p:extLst>
      <p:ext uri="{BB962C8B-B14F-4D97-AF65-F5344CB8AC3E}">
        <p14:creationId xmlns:p14="http://schemas.microsoft.com/office/powerpoint/2010/main" val="2475275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note of caution here.  The level of funding should be based on the focus, size and scope of the proposed effort.  The total request must be carefully stated and well-justified.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possible to request less than the maximum of 1 million dollars.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50288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brings us to the end of this presentation about S-STEM Track 2 projects. Before closing let us summarize just a few key points.</a:t>
            </a:r>
          </a:p>
          <a:p>
            <a:endParaRPr lang="en-US" baseline="0" dirty="0" smtClean="0"/>
          </a:p>
          <a:p>
            <a:r>
              <a:rPr lang="en-US" baseline="0" dirty="0" smtClean="0"/>
              <a:t>Track 2 proposals are proposals from a single institution. </a:t>
            </a:r>
          </a:p>
          <a:p>
            <a:endParaRPr lang="en-US" baseline="0" dirty="0" smtClean="0"/>
          </a:p>
          <a:p>
            <a:r>
              <a:rPr lang="en-US" baseline="0" dirty="0" smtClean="0"/>
              <a:t>Projects can request up to </a:t>
            </a:r>
            <a:r>
              <a:rPr lang="en-US" dirty="0" smtClean="0"/>
              <a:t>$1</a:t>
            </a:r>
            <a:r>
              <a:rPr lang="en-US" baseline="0" dirty="0" smtClean="0"/>
              <a:t> million</a:t>
            </a:r>
            <a:r>
              <a:rPr lang="en-US" dirty="0" smtClean="0"/>
              <a:t> for 5 years. It is possible</a:t>
            </a:r>
            <a:r>
              <a:rPr lang="en-US" baseline="0" dirty="0" smtClean="0"/>
              <a:t> to request less.</a:t>
            </a:r>
            <a:endParaRPr lang="en-US" dirty="0" smtClean="0"/>
          </a:p>
          <a:p>
            <a:r>
              <a:rPr lang="en-US" dirty="0" smtClean="0"/>
              <a:t> </a:t>
            </a:r>
          </a:p>
          <a:p>
            <a:r>
              <a:rPr lang="en-US" dirty="0" smtClean="0"/>
              <a:t>At least 60% of the total amount requested must be allocated for scholarships</a:t>
            </a:r>
          </a:p>
          <a:p>
            <a:endParaRPr lang="en-US" dirty="0" smtClean="0"/>
          </a:p>
          <a:p>
            <a:r>
              <a:rPr lang="en-US" dirty="0" smtClean="0"/>
              <a:t>A</a:t>
            </a:r>
            <a:r>
              <a:rPr lang="en-US" baseline="0" dirty="0" smtClean="0"/>
              <a:t> major goal is to i</a:t>
            </a:r>
            <a:r>
              <a:rPr lang="en-US" dirty="0" smtClean="0"/>
              <a:t>ncrease the recruitment, retention, student success, transfer if appropriate, and completion of STEM degrees, by low-income academically talented students with demonstrated financial need and to</a:t>
            </a:r>
            <a:r>
              <a:rPr lang="en-US" baseline="0" dirty="0" smtClean="0"/>
              <a:t> support their eventual entry into nations’ STEM </a:t>
            </a:r>
            <a:r>
              <a:rPr lang="en-US" dirty="0" smtClean="0"/>
              <a:t>workforce.</a:t>
            </a:r>
          </a:p>
          <a:p>
            <a:endParaRPr lang="en-US" dirty="0" smtClean="0"/>
          </a:p>
          <a:p>
            <a:r>
              <a:rPr lang="en-US" baseline="0" dirty="0" smtClean="0"/>
              <a:t> Track 2 projects will also implement and </a:t>
            </a:r>
            <a:r>
              <a:rPr lang="en-US" dirty="0" smtClean="0"/>
              <a:t>test strategies for student success</a:t>
            </a:r>
            <a:r>
              <a:rPr lang="en-US" baseline="0" dirty="0" smtClean="0"/>
              <a:t> and </a:t>
            </a:r>
            <a:r>
              <a:rPr lang="en-US" dirty="0" smtClean="0"/>
              <a:t>contribute to STEM education knowledge base.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16</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to plan your S-STEM proposal. </a:t>
            </a:r>
            <a:r>
              <a:rPr lang="en-US" dirty="0" smtClean="0"/>
              <a:t>On behalf of the NSF</a:t>
            </a:r>
            <a:r>
              <a:rPr lang="en-US" baseline="0" dirty="0" smtClean="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2566244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18</a:t>
            </a:fld>
            <a:endParaRPr lang="en-US"/>
          </a:p>
        </p:txBody>
      </p:sp>
    </p:spTree>
    <p:extLst>
      <p:ext uri="{BB962C8B-B14F-4D97-AF65-F5344CB8AC3E}">
        <p14:creationId xmlns:p14="http://schemas.microsoft.com/office/powerpoint/2010/main" val="426408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25">
              <a:defRPr/>
            </a:pPr>
            <a:endParaRPr lang="en-US" baseline="0" dirty="0" smtClean="0"/>
          </a:p>
          <a:p>
            <a:pPr defTabSz="931625">
              <a:defRPr/>
            </a:pPr>
            <a:r>
              <a:rPr lang="en-US" baseline="0" dirty="0" smtClean="0"/>
              <a:t>Hi, this is Chuck Sullivan. I am a Program Officer working on the S-STEM program. My background is in Biology. I am in the NSF Division of Undergraduate Education from Grinnell College in Iowa.</a:t>
            </a:r>
          </a:p>
          <a:p>
            <a:pPr defTabSz="931625">
              <a:defRPr/>
            </a:pPr>
            <a:endParaRPr lang="en-US" baseline="0" dirty="0" smtClean="0"/>
          </a:p>
          <a:p>
            <a:pPr marL="0" marR="0" lvl="0" indent="0" algn="l" defTabSz="457126" rtl="0" eaLnBrk="1" fontAlgn="auto" latinLnBrk="0" hangingPunct="1">
              <a:lnSpc>
                <a:spcPct val="100000"/>
              </a:lnSpc>
              <a:spcBef>
                <a:spcPts val="0"/>
              </a:spcBef>
              <a:spcAft>
                <a:spcPts val="0"/>
              </a:spcAft>
              <a:buClrTx/>
              <a:buSzTx/>
              <a:buFontTx/>
              <a:buNone/>
              <a:tabLst/>
              <a:defRPr/>
            </a:pPr>
            <a:r>
              <a:rPr lang="en-US" baseline="0" dirty="0" smtClean="0"/>
              <a:t>I will be conducting this presentation on some aspects of the S-STEM program.  The presentation describes material that appears in NSF 17-527, the S-STEM solicitation or NSF 17-1, the </a:t>
            </a:r>
            <a:r>
              <a:rPr lang="en-US" sz="1200" dirty="0" smtClean="0"/>
              <a:t>NSF Proposal &amp; Award Policies &amp; Procedures Guide</a:t>
            </a:r>
          </a:p>
          <a:p>
            <a:pPr defTabSz="457126">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083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of the S-STEM</a:t>
            </a:r>
            <a:r>
              <a:rPr lang="en-US" baseline="0" dirty="0" smtClean="0"/>
              <a:t> program are</a:t>
            </a:r>
            <a:endParaRPr lang="en-US" dirty="0" smtClean="0"/>
          </a:p>
          <a:p>
            <a:pPr marL="514296" indent="-514296">
              <a:buFont typeface="+mj-lt"/>
              <a:buAutoNum type="arabicPeriod"/>
            </a:pP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increase the recruitment, retention, student success, and graduation (including student transfer) of low-income academically talented students with demonstrated financial</a:t>
            </a:r>
            <a:r>
              <a:rPr lang="en-US" baseline="0" dirty="0" smtClean="0"/>
              <a:t> need </a:t>
            </a:r>
            <a:r>
              <a:rPr lang="en-US" dirty="0" smtClean="0"/>
              <a:t>who are pursuing associate, baccalaureate, or graduate degrees in STEM and enter the STEM workforce or graduate study.</a:t>
            </a:r>
          </a:p>
          <a:p>
            <a:pPr marL="514296" indent="-514296">
              <a:buFont typeface="+mj-lt"/>
              <a:buAutoNum type="arabicPeriod"/>
            </a:pPr>
            <a:endParaRPr lang="en-US" dirty="0" smtClean="0"/>
          </a:p>
          <a:p>
            <a:pPr marL="514296" indent="-514296">
              <a:buFont typeface="+mj-lt"/>
              <a:buAutoNum type="arabicPeriod"/>
            </a:pPr>
            <a:r>
              <a:rPr lang="en-US" dirty="0" smtClean="0"/>
              <a:t>To implement and study models, effective practices, and/or strategies that contribute to understanding of factors … that affect recruitment, retention, student success, academic/career pathways, and/or degree attainment (including student transfer) in STEM of low income academically talented students with</a:t>
            </a:r>
            <a:r>
              <a:rPr lang="en-US" baseline="0" dirty="0" smtClean="0"/>
              <a:t> demonstrated financial need.</a:t>
            </a: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contribute to the implementation and sustainability of effective curricular and co-curricular activities (e.g., high-quality extant curriculum, professional, and workforce development activities) for low-income academically talented students</a:t>
            </a:r>
            <a:r>
              <a:rPr lang="en-US" baseline="0" dirty="0" smtClean="0"/>
              <a:t> with demonstrated financial need, </a:t>
            </a:r>
            <a:r>
              <a:rPr lang="en-US" dirty="0" smtClean="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3620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presentation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focus on S-STEM Track 2 proposals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the Expectations of S-STEM Track 2 proposals? </a:t>
            </a:r>
          </a:p>
          <a:p>
            <a:r>
              <a:rPr lang="en-US" sz="1200" kern="1200" dirty="0" smtClean="0">
                <a:solidFill>
                  <a:schemeClr val="tx1"/>
                </a:solidFill>
                <a:effectLst/>
                <a:latin typeface="+mn-lt"/>
                <a:ea typeface="+mn-ea"/>
                <a:cs typeface="+mn-cs"/>
              </a:rPr>
              <a:t>Design &amp; Development</a:t>
            </a:r>
            <a:r>
              <a:rPr lang="en-US" sz="1200" kern="1200" baseline="0" dirty="0" smtClean="0">
                <a:solidFill>
                  <a:schemeClr val="tx1"/>
                </a:solidFill>
                <a:effectLst/>
                <a:latin typeface="+mn-lt"/>
                <a:ea typeface="+mn-ea"/>
                <a:cs typeface="+mn-cs"/>
              </a:rPr>
              <a:t> Single Institution projects</a:t>
            </a:r>
            <a:r>
              <a:rPr lang="en-US" sz="1200" kern="1200" dirty="0" smtClean="0">
                <a:solidFill>
                  <a:schemeClr val="tx1"/>
                </a:solidFill>
                <a:effectLst/>
                <a:latin typeface="+mn-lt"/>
                <a:ea typeface="+mn-ea"/>
                <a:cs typeface="+mn-cs"/>
              </a:rPr>
              <a:t> are expected to establish scholarship programs for low-income</a:t>
            </a:r>
            <a:r>
              <a:rPr lang="en-US" sz="1200" kern="1200" baseline="0" dirty="0" smtClean="0">
                <a:solidFill>
                  <a:schemeClr val="tx1"/>
                </a:solidFill>
                <a:effectLst/>
                <a:latin typeface="+mn-lt"/>
                <a:ea typeface="+mn-ea"/>
                <a:cs typeface="+mn-cs"/>
              </a:rPr>
              <a:t> academically talented students with demonstrated financial need </a:t>
            </a:r>
            <a:r>
              <a:rPr lang="en-US" sz="1200" kern="1200" dirty="0" smtClean="0">
                <a:solidFill>
                  <a:schemeClr val="tx1"/>
                </a:solidFill>
                <a:effectLst/>
                <a:latin typeface="+mn-lt"/>
                <a:ea typeface="+mn-ea"/>
                <a:cs typeface="+mn-cs"/>
              </a:rPr>
              <a:t>and provide academic and student support.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academic and student support can take the form of implementation</a:t>
            </a:r>
            <a:r>
              <a:rPr lang="en-US" sz="1200" kern="1200" baseline="0" dirty="0" smtClean="0">
                <a:solidFill>
                  <a:schemeClr val="tx1"/>
                </a:solidFill>
                <a:effectLst/>
                <a:latin typeface="+mn-lt"/>
                <a:ea typeface="+mn-ea"/>
                <a:cs typeface="+mn-cs"/>
              </a:rPr>
              <a:t> of (1) high quality extant curricular efforts and/or (2) other professional and/or workforce development activities.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should increase retention, student success, transfer</a:t>
            </a:r>
            <a:r>
              <a:rPr lang="en-US" sz="1200" kern="1200" baseline="0" dirty="0" smtClean="0">
                <a:solidFill>
                  <a:schemeClr val="tx1"/>
                </a:solidFill>
                <a:effectLst/>
                <a:latin typeface="+mn-lt"/>
                <a:ea typeface="+mn-ea"/>
                <a:cs typeface="+mn-cs"/>
              </a:rPr>
              <a:t> – if appropriate -                                                                                                                                                                                                                                                                                                                                                                                                                                                                                                                  </a:t>
            </a:r>
            <a:r>
              <a:rPr lang="en-US" sz="1200" kern="1200" dirty="0" smtClean="0">
                <a:solidFill>
                  <a:schemeClr val="tx1"/>
                </a:solidFill>
                <a:effectLst/>
                <a:latin typeface="+mn-lt"/>
                <a:ea typeface="+mn-ea"/>
                <a:cs typeface="+mn-cs"/>
              </a:rPr>
              <a:t> and graduation rates in STEM fields.</a:t>
            </a:r>
          </a:p>
          <a:p>
            <a:endParaRPr lang="en-US" dirty="0" smtClean="0"/>
          </a:p>
          <a:p>
            <a:r>
              <a:rPr lang="en-US" dirty="0" smtClean="0"/>
              <a:t>Projects should also contribute to</a:t>
            </a:r>
            <a:r>
              <a:rPr lang="en-US" baseline="0" dirty="0" smtClean="0"/>
              <a:t> understanding the effect of evidence-based practices (such as recruitment, student success, retention, graduation, and transfer in STEM including cognitive and non-cognitive factors).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6990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some key parameters describing S-STEM Track 2 – Design &amp; Development</a:t>
            </a:r>
            <a:r>
              <a:rPr lang="en-US" sz="1200" kern="1200" baseline="0" dirty="0" smtClean="0">
                <a:solidFill>
                  <a:schemeClr val="tx1"/>
                </a:solidFill>
                <a:effectLst/>
                <a:latin typeface="+mn-lt"/>
                <a:ea typeface="+mn-ea"/>
                <a:cs typeface="+mn-cs"/>
              </a:rPr>
              <a:t>: Single Institution</a:t>
            </a:r>
            <a:r>
              <a:rPr lang="en-US" sz="1200" kern="1200" dirty="0" smtClean="0">
                <a:solidFill>
                  <a:schemeClr val="tx1"/>
                </a:solidFill>
                <a:effectLst/>
                <a:latin typeface="+mn-lt"/>
                <a:ea typeface="+mn-ea"/>
                <a:cs typeface="+mn-cs"/>
              </a:rPr>
              <a:t>  -- projects.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Projects may request up to $1 million dollars with a project duration of up to 5 years.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that $1</a:t>
            </a:r>
            <a:r>
              <a:rPr lang="en-US" sz="1200" kern="1200" baseline="0" dirty="0" smtClean="0">
                <a:solidFill>
                  <a:schemeClr val="tx1"/>
                </a:solidFill>
                <a:effectLst/>
                <a:latin typeface="+mn-lt"/>
                <a:ea typeface="+mn-ea"/>
                <a:cs typeface="+mn-cs"/>
              </a:rPr>
              <a:t> millions is the maximum amount, projects can request less than $1 million.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least 60% of the total amount requested must be allocated for scholarships for talented STEM students with demonstrated financial need.</a:t>
            </a:r>
          </a:p>
          <a:p>
            <a:endParaRPr lang="en-US" dirty="0" smtClean="0"/>
          </a:p>
          <a:p>
            <a:r>
              <a:rPr lang="en-US" sz="1200" kern="1200" dirty="0" smtClean="0">
                <a:solidFill>
                  <a:schemeClr val="tx1"/>
                </a:solidFill>
                <a:effectLst/>
                <a:latin typeface="+mn-lt"/>
                <a:ea typeface="+mn-ea"/>
                <a:cs typeface="+mn-cs"/>
              </a:rPr>
              <a:t>Financial need is determined</a:t>
            </a:r>
            <a:r>
              <a:rPr lang="en-US" sz="1200" kern="1200" baseline="0" dirty="0" smtClean="0">
                <a:solidFill>
                  <a:schemeClr val="tx1"/>
                </a:solidFill>
                <a:effectLst/>
                <a:latin typeface="+mn-lt"/>
                <a:ea typeface="+mn-ea"/>
                <a:cs typeface="+mn-cs"/>
              </a:rPr>
              <a:t> by the FAFSA form for undergraduates and the GAANN for graduate students.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addition to providing scholarships, project will implement  and investigate academic and student support activities.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Project must involve specific STEM disciplines that are listed in the S-STEM solicitation.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414297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expected that projects will leverage S-STEM funds in combination with existing institutional efforts and existing student support infrastructure.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providing scholarships, S-STEM projects will improve,</a:t>
            </a:r>
            <a:r>
              <a:rPr lang="en-US" sz="1200" kern="1200" baseline="0" dirty="0" smtClean="0">
                <a:solidFill>
                  <a:schemeClr val="tx1"/>
                </a:solidFill>
                <a:effectLst/>
                <a:latin typeface="+mn-lt"/>
                <a:ea typeface="+mn-ea"/>
                <a:cs typeface="+mn-cs"/>
              </a:rPr>
              <a:t> study,</a:t>
            </a:r>
            <a:r>
              <a:rPr lang="en-US" sz="1200" kern="1200" dirty="0" smtClean="0">
                <a:solidFill>
                  <a:schemeClr val="tx1"/>
                </a:solidFill>
                <a:effectLst/>
                <a:latin typeface="+mn-lt"/>
                <a:ea typeface="+mn-ea"/>
                <a:cs typeface="+mn-cs"/>
              </a:rPr>
              <a:t> and understand practices for increasing recruitment, retention, student success and degree attainment in STEM Fields.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will have an emphasis on low income academically talented students with demonstrated financial need</a:t>
            </a:r>
            <a:r>
              <a:rPr lang="en-US" sz="1200" kern="1200" baseline="0" dirty="0" smtClean="0">
                <a:solidFill>
                  <a:schemeClr val="tx1"/>
                </a:solidFill>
                <a:effectLst/>
                <a:latin typeface="+mn-lt"/>
                <a:ea typeface="+mn-ea"/>
                <a:cs typeface="+mn-cs"/>
              </a:rPr>
              <a:t> through academic and student support activities that can benefit other students.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234318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Projects</a:t>
            </a:r>
            <a:r>
              <a:rPr lang="en-US" sz="1200" kern="1200" baseline="0" dirty="0" smtClean="0">
                <a:solidFill>
                  <a:schemeClr val="tx1"/>
                </a:solidFill>
                <a:effectLst/>
                <a:latin typeface="+mn-lt"/>
                <a:ea typeface="+mn-ea"/>
                <a:cs typeface="+mn-cs"/>
              </a:rPr>
              <a:t> should </a:t>
            </a:r>
            <a:r>
              <a:rPr lang="en-US" sz="1200" kern="1200" dirty="0" smtClean="0">
                <a:solidFill>
                  <a:schemeClr val="tx1"/>
                </a:solidFill>
                <a:effectLst/>
                <a:latin typeface="+mn-lt"/>
                <a:ea typeface="+mn-ea"/>
                <a:cs typeface="+mn-cs"/>
              </a:rPr>
              <a:t>increase the quality of the STEM workforce and should have strong STEM faculty commitment and involvement.</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65128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elaborate on these aspects: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scholarships, the S-STEM program supports projects that implement or adapt, and study effective curricular, co-curricular, and professional development activities that are tailored to students, faculty, and different types of institutional contexts. </a:t>
            </a:r>
          </a:p>
          <a:p>
            <a:r>
              <a:rPr lang="en-US" sz="1200" kern="1200" dirty="0" smtClean="0">
                <a:solidFill>
                  <a:schemeClr val="tx1"/>
                </a:solidFill>
                <a:effectLst/>
                <a:latin typeface="+mn-lt"/>
                <a:ea typeface="+mn-ea"/>
                <a:cs typeface="+mn-cs"/>
              </a:rPr>
              <a:t> </a:t>
            </a:r>
          </a:p>
          <a:p>
            <a:r>
              <a:rPr lang="en-US" baseline="0" dirty="0" smtClean="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427935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Topics of study</a:t>
            </a:r>
          </a:p>
          <a:p>
            <a:r>
              <a:rPr lang="en-US" sz="1200" kern="1200" dirty="0" smtClean="0">
                <a:solidFill>
                  <a:schemeClr val="tx1"/>
                </a:solidFill>
                <a:effectLst/>
                <a:latin typeface="+mn-lt"/>
                <a:ea typeface="+mn-ea"/>
                <a:cs typeface="+mn-cs"/>
              </a:rPr>
              <a:t>Might focus on cognitive or non-cognitive aspects of student experiences. </a:t>
            </a:r>
          </a:p>
          <a:p>
            <a:r>
              <a:rPr lang="en-US" sz="1200" kern="1200" dirty="0" smtClean="0">
                <a:solidFill>
                  <a:schemeClr val="tx1"/>
                </a:solidFill>
                <a:effectLst/>
                <a:latin typeface="+mn-lt"/>
                <a:ea typeface="+mn-ea"/>
                <a:cs typeface="+mn-cs"/>
              </a:rPr>
              <a:t>Experiences might include research experiences, internships, participation in student cohorts, or the mentor/mentee relationship.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will increase implementation and understanding of evidence-based practices and strategies on student outcomes.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208562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31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98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22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66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24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38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2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054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119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651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398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64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55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489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5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667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81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19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066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42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3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09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2/12/2017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7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024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hyperlink" Target="https://www.nsf.gov/funding/pgm_summ.jsp?pims_id=52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(NSF </a:t>
            </a:r>
            <a:r>
              <a:rPr lang="en-US" sz="3600" b="1" dirty="0"/>
              <a:t>17-527)</a:t>
            </a:r>
            <a:r>
              <a:rPr lang="en-US" sz="3600" b="1" dirty="0" smtClean="0"/>
              <a:t/>
            </a:r>
            <a:br>
              <a:rPr lang="en-US" sz="3600" b="1" dirty="0" smtClean="0"/>
            </a:br>
            <a:r>
              <a:rPr lang="en-US" sz="3600" b="1" dirty="0" smtClean="0"/>
              <a:t>NSF Scholarships in Science, Technology,  Engineering, &amp; Mathematics</a:t>
            </a:r>
            <a:br>
              <a:rPr lang="en-US" sz="3600" b="1" dirty="0" smtClean="0"/>
            </a:br>
            <a:r>
              <a:rPr lang="en-US" sz="3600" b="1" dirty="0" smtClean="0"/>
              <a:t>Information Materials </a:t>
            </a:r>
            <a:endParaRPr lang="en-US" sz="3600" b="1" dirty="0"/>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600" b="1" dirty="0" smtClean="0"/>
              <a:t>Track 2</a:t>
            </a:r>
            <a:endParaRPr lang="en-US" sz="3600" b="1" dirty="0" smtClean="0">
              <a:latin typeface="Arial" panose="020B0604020202020204" pitchFamily="34" charset="0"/>
              <a:cs typeface="Arial" panose="020B0604020202020204" pitchFamily="34" charset="0"/>
            </a:endParaRPr>
          </a:p>
          <a:p>
            <a:pPr algn="ctr"/>
            <a:r>
              <a:rPr lang="en-US" sz="3200" b="1" dirty="0" smtClean="0"/>
              <a:t>Design and Development</a:t>
            </a:r>
          </a:p>
          <a:p>
            <a:pPr algn="ctr"/>
            <a:r>
              <a:rPr lang="en-US" sz="3200" b="1" dirty="0" smtClean="0"/>
              <a:t>Single Institution</a:t>
            </a:r>
            <a:endParaRPr lang="en-US" sz="3200" b="1" dirty="0"/>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4800" b="1" dirty="0" smtClean="0"/>
              <a:t>3</a:t>
            </a:r>
            <a:endParaRPr lang="en-US" sz="3600" b="1"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7136667"/>
      </p:ext>
    </p:extLst>
  </p:cSld>
  <p:clrMapOvr>
    <a:masterClrMapping/>
  </p:clrMapOvr>
  <mc:AlternateContent xmlns:mc="http://schemas.openxmlformats.org/markup-compatibility/2006" xmlns:p14="http://schemas.microsoft.com/office/powerpoint/2010/main">
    <mc:Choice Requires="p14">
      <p:transition spd="slow" p14:dur="2000" advTm="20177"/>
    </mc:Choice>
    <mc:Fallback xmlns="">
      <p:transition spd="slow" advTm="2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Expected Outcomes:  </a:t>
            </a:r>
            <a:br>
              <a:rPr lang="en-US" dirty="0" smtClean="0"/>
            </a:br>
            <a:r>
              <a:rPr lang="en-US" dirty="0" smtClean="0"/>
              <a:t>Scholarship Recipients</a:t>
            </a:r>
            <a:endParaRPr lang="en-US" dirty="0"/>
          </a:p>
        </p:txBody>
      </p:sp>
      <p:sp>
        <p:nvSpPr>
          <p:cNvPr id="3" name="Content Placeholder 2"/>
          <p:cNvSpPr>
            <a:spLocks noGrp="1"/>
          </p:cNvSpPr>
          <p:nvPr>
            <p:ph idx="1"/>
          </p:nvPr>
        </p:nvSpPr>
        <p:spPr/>
        <p:txBody>
          <a:bodyPr>
            <a:normAutofit fontScale="92500" lnSpcReduction="20000"/>
          </a:bodyPr>
          <a:lstStyle/>
          <a:p>
            <a:pPr marL="174690" indent="-174690"/>
            <a:r>
              <a:rPr lang="en-US" dirty="0" smtClean="0"/>
              <a:t>Receive </a:t>
            </a:r>
            <a:r>
              <a:rPr lang="en-US" dirty="0"/>
              <a:t>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a:t>
            </a:r>
            <a:r>
              <a:rPr lang="en-US" dirty="0" smtClean="0"/>
              <a:t>one </a:t>
            </a:r>
            <a:r>
              <a:rPr lang="en-US" dirty="0"/>
              <a:t>of the STEM disciplines supported by the S-STEM program; or</a:t>
            </a:r>
          </a:p>
          <a:p>
            <a:pPr marL="174690" indent="-174690"/>
            <a:r>
              <a:rPr lang="en-US" dirty="0"/>
              <a:t>Successfully overcome one or more of an </a:t>
            </a:r>
            <a:r>
              <a:rPr lang="en-US" dirty="0" smtClean="0"/>
              <a:t>institution’s </a:t>
            </a:r>
            <a:r>
              <a:rPr lang="en-US" dirty="0"/>
              <a:t>self-identified attrition points which have been described in the proposal.</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87391441"/>
      </p:ext>
    </p:extLst>
  </p:cSld>
  <p:clrMapOvr>
    <a:masterClrMapping/>
  </p:clrMapOvr>
  <mc:AlternateContent xmlns:mc="http://schemas.openxmlformats.org/markup-compatibility/2006" xmlns:p14="http://schemas.microsoft.com/office/powerpoint/2010/main">
    <mc:Choice Requires="p14">
      <p:transition spd="slow" p14:dur="2000" advTm="45679"/>
    </mc:Choice>
    <mc:Fallback xmlns="">
      <p:transition spd="slow" advTm="4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S-STEM Program Encourages </a:t>
            </a:r>
            <a:endParaRPr lang="en-US" dirty="0"/>
          </a:p>
        </p:txBody>
      </p:sp>
      <p:sp>
        <p:nvSpPr>
          <p:cNvPr id="3" name="Content Placeholder 2"/>
          <p:cNvSpPr>
            <a:spLocks noGrp="1"/>
          </p:cNvSpPr>
          <p:nvPr>
            <p:ph idx="1"/>
          </p:nvPr>
        </p:nvSpPr>
        <p:spPr/>
        <p:txBody>
          <a:bodyPr/>
          <a:lstStyle/>
          <a:p>
            <a:r>
              <a:rPr lang="en-US" dirty="0" smtClean="0"/>
              <a:t>Consideration of </a:t>
            </a:r>
            <a:r>
              <a:rPr lang="en-US" dirty="0"/>
              <a:t>utilizing data analytics </a:t>
            </a:r>
            <a:endParaRPr lang="en-US" dirty="0" smtClean="0"/>
          </a:p>
          <a:p>
            <a:pPr lvl="1"/>
            <a:r>
              <a:rPr lang="en-US" dirty="0"/>
              <a:t>E</a:t>
            </a:r>
            <a:r>
              <a:rPr lang="en-US" dirty="0" smtClean="0"/>
              <a:t>xamine </a:t>
            </a:r>
            <a:r>
              <a:rPr lang="en-US" dirty="0"/>
              <a:t>patterns in institutional student data </a:t>
            </a:r>
            <a:endParaRPr lang="en-US" dirty="0" smtClean="0"/>
          </a:p>
          <a:p>
            <a:pPr lvl="1"/>
            <a:r>
              <a:rPr lang="en-US" dirty="0" smtClean="0"/>
              <a:t>Describe </a:t>
            </a:r>
            <a:r>
              <a:rPr lang="en-US" dirty="0"/>
              <a:t>and </a:t>
            </a:r>
            <a:r>
              <a:rPr lang="en-US" dirty="0" smtClean="0"/>
              <a:t>predict successful </a:t>
            </a:r>
            <a:r>
              <a:rPr lang="en-US" dirty="0"/>
              <a:t>completion of student academic and career </a:t>
            </a:r>
            <a:r>
              <a:rPr lang="en-US" dirty="0" smtClean="0"/>
              <a:t>pathways</a:t>
            </a:r>
          </a:p>
          <a:p>
            <a:r>
              <a:rPr lang="en-US" dirty="0" smtClean="0"/>
              <a:t>Partnerships with offices of institutional research, offices of financial aid and offices of admissions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60293944"/>
      </p:ext>
    </p:extLst>
  </p:cSld>
  <p:clrMapOvr>
    <a:masterClrMapping/>
  </p:clrMapOvr>
  <mc:AlternateContent xmlns:mc="http://schemas.openxmlformats.org/markup-compatibility/2006" xmlns:p14="http://schemas.microsoft.com/office/powerpoint/2010/main">
    <mc:Choice Requires="p14">
      <p:transition spd="slow" p14:dur="2000" advTm="22909"/>
    </mc:Choice>
    <mc:Fallback xmlns="">
      <p:transition spd="slow" advTm="2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Institutional </a:t>
            </a:r>
            <a:r>
              <a:rPr lang="en-US" dirty="0" smtClean="0"/>
              <a:t>Needs</a:t>
            </a:r>
            <a:endParaRPr lang="en-US" dirty="0"/>
          </a:p>
        </p:txBody>
      </p:sp>
      <p:sp>
        <p:nvSpPr>
          <p:cNvPr id="3" name="Content Placeholder 2"/>
          <p:cNvSpPr>
            <a:spLocks noGrp="1"/>
          </p:cNvSpPr>
          <p:nvPr>
            <p:ph idx="1"/>
          </p:nvPr>
        </p:nvSpPr>
        <p:spPr/>
        <p:txBody>
          <a:bodyPr/>
          <a:lstStyle/>
          <a:p>
            <a:r>
              <a:rPr lang="en-US" dirty="0"/>
              <a:t>E</a:t>
            </a:r>
            <a:r>
              <a:rPr lang="en-US" dirty="0" smtClean="0"/>
              <a:t>ncourage </a:t>
            </a:r>
            <a:r>
              <a:rPr lang="en-US" dirty="0"/>
              <a:t>efforts that are focused on well-documented institutional needs or </a:t>
            </a:r>
            <a:r>
              <a:rPr lang="en-US" dirty="0" smtClean="0"/>
              <a:t>concerns</a:t>
            </a:r>
            <a:endParaRPr lang="en-US" dirty="0"/>
          </a:p>
          <a:p>
            <a:r>
              <a:rPr lang="en-US" dirty="0"/>
              <a:t>S</a:t>
            </a:r>
            <a:r>
              <a:rPr lang="en-US" dirty="0" smtClean="0"/>
              <a:t>trongly </a:t>
            </a:r>
            <a:r>
              <a:rPr lang="en-US" dirty="0"/>
              <a:t>encourages proposals to build on completed needs analyses or institutional </a:t>
            </a:r>
            <a:r>
              <a:rPr lang="en-US" dirty="0" smtClean="0"/>
              <a:t>scans</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8189270"/>
      </p:ext>
    </p:extLst>
  </p:cSld>
  <p:clrMapOvr>
    <a:masterClrMapping/>
  </p:clrMapOvr>
  <mc:AlternateContent xmlns:mc="http://schemas.openxmlformats.org/markup-compatibility/2006" xmlns:p14="http://schemas.microsoft.com/office/powerpoint/2010/main">
    <mc:Choice Requires="p14">
      <p:transition spd="slow" p14:dur="2000" advTm="22058"/>
    </mc:Choice>
    <mc:Fallback xmlns="">
      <p:transition spd="slow" advTm="2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Project </a:t>
            </a:r>
            <a:r>
              <a:rPr lang="en-US" dirty="0"/>
              <a:t>teams composed </a:t>
            </a:r>
            <a:r>
              <a:rPr lang="en-US" dirty="0" smtClean="0"/>
              <a:t>of: </a:t>
            </a:r>
          </a:p>
          <a:p>
            <a:pPr marL="514350" indent="-514350">
              <a:buFont typeface="+mj-lt"/>
              <a:buAutoNum type="arabicPeriod"/>
            </a:pPr>
            <a:r>
              <a:rPr lang="en-US" dirty="0" smtClean="0"/>
              <a:t>PI: Faculty </a:t>
            </a:r>
            <a:r>
              <a:rPr lang="en-US" dirty="0"/>
              <a:t>member currently teaching in one of the S-STEM </a:t>
            </a:r>
            <a:r>
              <a:rPr lang="en-US" dirty="0" smtClean="0"/>
              <a:t>disciplines;</a:t>
            </a:r>
          </a:p>
          <a:p>
            <a:pPr marL="514350" indent="-514350">
              <a:buFont typeface="+mj-lt"/>
              <a:buAutoNum type="arabicPeriod"/>
            </a:pPr>
            <a:r>
              <a:rPr lang="en-US" dirty="0" smtClean="0"/>
              <a:t>Co-PI: STEM administrator; and </a:t>
            </a:r>
          </a:p>
          <a:p>
            <a:pPr marL="514350" indent="-514350">
              <a:buFont typeface="+mj-lt"/>
              <a:buAutoNum type="arabicPeriod"/>
            </a:pPr>
            <a:r>
              <a:rPr lang="en-US" dirty="0" smtClean="0"/>
              <a:t>Co-PI: Institutional</a:t>
            </a:r>
            <a:r>
              <a:rPr lang="en-US" dirty="0"/>
              <a:t>, educational, </a:t>
            </a:r>
            <a:r>
              <a:rPr lang="en-US" dirty="0" smtClean="0"/>
              <a:t>discipline-based </a:t>
            </a:r>
            <a:r>
              <a:rPr lang="en-US" dirty="0"/>
              <a:t>educational, or social science researcher at the institution or from another institution or research </a:t>
            </a:r>
            <a:r>
              <a:rPr lang="en-US" dirty="0" smtClean="0"/>
              <a:t>organization</a:t>
            </a:r>
          </a:p>
          <a:p>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53995771"/>
      </p:ext>
    </p:extLst>
  </p:cSld>
  <p:clrMapOvr>
    <a:masterClrMapping/>
  </p:clrMapOvr>
  <mc:AlternateContent xmlns:mc="http://schemas.openxmlformats.org/markup-compatibility/2006" xmlns:p14="http://schemas.microsoft.com/office/powerpoint/2010/main">
    <mc:Choice Requires="p14">
      <p:transition spd="slow" p14:dur="2000" advTm="70728"/>
    </mc:Choice>
    <mc:Fallback xmlns="">
      <p:transition spd="slow" advTm="7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1419"/>
            <a:ext cx="9143999" cy="1143000"/>
          </a:xfrm>
        </p:spPr>
        <p:txBody>
          <a:bodyPr>
            <a:noAutofit/>
          </a:bodyPr>
          <a:lstStyle/>
          <a:p>
            <a:r>
              <a:rPr lang="en-US" sz="4000" dirty="0" smtClean="0"/>
              <a:t>Use of Funds -- Track 2 </a:t>
            </a:r>
            <a:br>
              <a:rPr lang="en-US" sz="4000" dirty="0" smtClean="0"/>
            </a:br>
            <a:r>
              <a:rPr lang="en-US" sz="4000" dirty="0" smtClean="0"/>
              <a:t>Design and Development: Single Institution</a:t>
            </a:r>
            <a:endParaRPr lang="en-US" sz="4000" dirty="0"/>
          </a:p>
        </p:txBody>
      </p:sp>
      <p:sp>
        <p:nvSpPr>
          <p:cNvPr id="3" name="Content Placeholder 2"/>
          <p:cNvSpPr>
            <a:spLocks noGrp="1"/>
          </p:cNvSpPr>
          <p:nvPr>
            <p:ph idx="1"/>
          </p:nvPr>
        </p:nvSpPr>
        <p:spPr/>
        <p:txBody>
          <a:bodyPr>
            <a:normAutofit fontScale="85000" lnSpcReduction="10000"/>
          </a:bodyPr>
          <a:lstStyle/>
          <a:p>
            <a:r>
              <a:rPr lang="en-US" dirty="0" smtClean="0"/>
              <a:t>Scholarships for low-income academically talented students with demonstrated financial need</a:t>
            </a:r>
          </a:p>
          <a:p>
            <a:r>
              <a:rPr lang="en-US" dirty="0" smtClean="0"/>
              <a:t>Implementation of the requirement for S-STEM faculty mentor and cohort experience</a:t>
            </a:r>
          </a:p>
          <a:p>
            <a:r>
              <a:rPr lang="en-US" dirty="0" smtClean="0"/>
              <a:t>Support for high-quality extant professional and workforce development activities</a:t>
            </a:r>
          </a:p>
          <a:p>
            <a:r>
              <a:rPr lang="en-US" dirty="0" smtClean="0"/>
              <a:t>Implementation and investigation of evidence based academic and student support activities to determine their effectiveness in recruiting, retaining, and graduating students in STEM</a:t>
            </a:r>
          </a:p>
          <a:p>
            <a:r>
              <a:rPr lang="en-US" dirty="0" smtClean="0"/>
              <a:t>Support for evaluation and management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20830568"/>
      </p:ext>
    </p:extLst>
  </p:cSld>
  <p:clrMapOvr>
    <a:masterClrMapping/>
  </p:clrMapOvr>
  <mc:AlternateContent xmlns:mc="http://schemas.openxmlformats.org/markup-compatibility/2006" xmlns:p14="http://schemas.microsoft.com/office/powerpoint/2010/main">
    <mc:Choice Requires="p14">
      <p:transition spd="slow" p14:dur="2000" advTm="69790"/>
    </mc:Choice>
    <mc:Fallback xmlns="">
      <p:transition spd="slow" advTm="6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Caution</a:t>
            </a:r>
            <a:endParaRPr lang="en-US" dirty="0"/>
          </a:p>
        </p:txBody>
      </p:sp>
      <p:sp>
        <p:nvSpPr>
          <p:cNvPr id="3" name="Content Placeholder 2"/>
          <p:cNvSpPr>
            <a:spLocks noGrp="1"/>
          </p:cNvSpPr>
          <p:nvPr>
            <p:ph idx="1"/>
          </p:nvPr>
        </p:nvSpPr>
        <p:spPr/>
        <p:txBody>
          <a:bodyPr/>
          <a:lstStyle/>
          <a:p>
            <a:r>
              <a:rPr lang="en-US" dirty="0"/>
              <a:t>The level of funding requested should be based on the </a:t>
            </a:r>
            <a:r>
              <a:rPr lang="en-US" b="1" u="sng" dirty="0"/>
              <a:t>focus</a:t>
            </a:r>
            <a:r>
              <a:rPr lang="en-US" dirty="0"/>
              <a:t>, </a:t>
            </a:r>
            <a:r>
              <a:rPr lang="en-US" b="1" u="sng" dirty="0"/>
              <a:t>scope</a:t>
            </a:r>
            <a:r>
              <a:rPr lang="en-US" dirty="0"/>
              <a:t>, and </a:t>
            </a:r>
            <a:r>
              <a:rPr lang="en-US" b="1" u="sng" dirty="0"/>
              <a:t>size</a:t>
            </a:r>
            <a:r>
              <a:rPr lang="en-US" dirty="0"/>
              <a:t> of the </a:t>
            </a:r>
            <a:r>
              <a:rPr lang="en-US" dirty="0" smtClean="0"/>
              <a:t>effort</a:t>
            </a:r>
            <a:endParaRPr lang="en-US" dirty="0"/>
          </a:p>
          <a:p>
            <a:r>
              <a:rPr lang="en-US" dirty="0" smtClean="0"/>
              <a:t>Possible to request less than $1M</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9857320"/>
      </p:ext>
    </p:extLst>
  </p:cSld>
  <p:clrMapOvr>
    <a:masterClrMapping/>
  </p:clrMapOvr>
  <mc:AlternateContent xmlns:mc="http://schemas.openxmlformats.org/markup-compatibility/2006" xmlns:p14="http://schemas.microsoft.com/office/powerpoint/2010/main">
    <mc:Choice Requires="p14">
      <p:transition spd="slow" p14:dur="2000" advTm="24759"/>
    </mc:Choice>
    <mc:Fallback xmlns="">
      <p:transition spd="slow" advTm="2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8723"/>
            <a:ext cx="9144000" cy="1143000"/>
          </a:xfrm>
        </p:spPr>
        <p:txBody>
          <a:bodyPr>
            <a:normAutofit fontScale="90000"/>
          </a:bodyPr>
          <a:lstStyle/>
          <a:p>
            <a:r>
              <a:rPr lang="en-US" dirty="0" smtClean="0"/>
              <a:t>Track 2 </a:t>
            </a:r>
            <a:br>
              <a:rPr lang="en-US" dirty="0" smtClean="0"/>
            </a:br>
            <a:r>
              <a:rPr lang="en-US" dirty="0" smtClean="0"/>
              <a:t>Design </a:t>
            </a:r>
            <a:r>
              <a:rPr lang="en-US" dirty="0"/>
              <a:t>and </a:t>
            </a:r>
            <a:r>
              <a:rPr lang="en-US" dirty="0" smtClean="0"/>
              <a:t>Development: Single Institution</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Single Institution</a:t>
            </a:r>
          </a:p>
          <a:p>
            <a:r>
              <a:rPr lang="en-US" dirty="0" smtClean="0"/>
              <a:t>Up to $1M for </a:t>
            </a:r>
            <a:r>
              <a:rPr lang="en-US" dirty="0"/>
              <a:t>5 years</a:t>
            </a:r>
            <a:r>
              <a:rPr lang="en-US" dirty="0" smtClean="0"/>
              <a:t>.</a:t>
            </a:r>
            <a:endParaRPr lang="en-US" dirty="0"/>
          </a:p>
          <a:p>
            <a:r>
              <a:rPr lang="en-US" dirty="0"/>
              <a:t>At least 60% of total amount requested must be requested for scholarships</a:t>
            </a:r>
          </a:p>
          <a:p>
            <a:r>
              <a:rPr lang="en-US" dirty="0"/>
              <a:t>Increase recruitment, retention, student </a:t>
            </a:r>
            <a:r>
              <a:rPr lang="en-US" dirty="0" smtClean="0"/>
              <a:t>success, transfer, if appropriate, </a:t>
            </a:r>
            <a:r>
              <a:rPr lang="en-US" dirty="0"/>
              <a:t>and completion of STEM </a:t>
            </a:r>
            <a:r>
              <a:rPr lang="en-US" dirty="0" smtClean="0"/>
              <a:t>degrees by talented students with demonstrated financial need, </a:t>
            </a:r>
            <a:r>
              <a:rPr lang="en-US" dirty="0"/>
              <a:t>and entry into the </a:t>
            </a:r>
            <a:r>
              <a:rPr lang="en-US" dirty="0" smtClean="0"/>
              <a:t>workforce or graduate studies</a:t>
            </a:r>
            <a:endParaRPr lang="en-US" dirty="0"/>
          </a:p>
          <a:p>
            <a:r>
              <a:rPr lang="en-US" dirty="0"/>
              <a:t>Develop and test </a:t>
            </a:r>
            <a:r>
              <a:rPr lang="en-US" dirty="0" smtClean="0"/>
              <a:t>approaches for student success and contribute to STEM education knowledge base</a:t>
            </a:r>
          </a:p>
          <a:p>
            <a:r>
              <a:rPr lang="en-US" dirty="0" smtClean="0"/>
              <a:t>Encouraged to focus on cognitive and non-cognitive aspects of student experiences and success</a:t>
            </a:r>
            <a:endParaRPr lang="en-US" dirty="0"/>
          </a:p>
          <a:p>
            <a:pPr marL="0" indent="0">
              <a:buNone/>
            </a:pP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72443"/>
    </mc:Choice>
    <mc:Fallback xmlns="">
      <p:transition spd="slow" advTm="7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5238" t="36826" r="10952" b="8360"/>
          <a:stretch/>
        </p:blipFill>
        <p:spPr>
          <a:xfrm>
            <a:off x="1393371" y="1229019"/>
            <a:ext cx="6749144" cy="3759200"/>
          </a:xfrm>
          <a:prstGeom prst="rect">
            <a:avLst/>
          </a:prstGeom>
        </p:spPr>
      </p:pic>
      <p:sp>
        <p:nvSpPr>
          <p:cNvPr id="12" name="TextBox 11"/>
          <p:cNvSpPr txBox="1"/>
          <p:nvPr/>
        </p:nvSpPr>
        <p:spPr>
          <a:xfrm>
            <a:off x="1393371" y="5012361"/>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a:solidFill>
                  <a:prstClr val="black"/>
                </a:solidFill>
              </a:rPr>
              <a:t>Stephanie </a:t>
            </a:r>
            <a:r>
              <a:rPr lang="en-US" sz="1200" dirty="0" smtClean="0">
                <a:solidFill>
                  <a:prstClr val="black"/>
                </a:solidFill>
              </a:rPr>
              <a:t>August, </a:t>
            </a:r>
            <a:r>
              <a:rPr lang="en-US" sz="1200" dirty="0">
                <a:solidFill>
                  <a:prstClr val="black"/>
                </a:solidFill>
              </a:rPr>
              <a:t>Chuck Sullivan, John Haddock, Ron Buckmire</a:t>
            </a:r>
          </a:p>
          <a:p>
            <a:pPr algn="ctr"/>
            <a:r>
              <a:rPr lang="en-US" sz="1200" dirty="0" smtClean="0">
                <a:solidFill>
                  <a:prstClr val="black"/>
                </a:solidFill>
              </a:rPr>
              <a:t>Karen </a:t>
            </a:r>
            <a:r>
              <a:rPr lang="en-US" sz="1200" dirty="0">
                <a:solidFill>
                  <a:prstClr val="black"/>
                </a:solidFill>
              </a:rPr>
              <a:t>Crosby, Kevin Lee, Abby Ilumoka, Liz </a:t>
            </a:r>
            <a:r>
              <a:rPr lang="en-US" sz="1200" dirty="0" smtClean="0">
                <a:solidFill>
                  <a:prstClr val="black"/>
                </a:solidFill>
              </a:rPr>
              <a:t>Teles</a:t>
            </a:r>
            <a:endParaRPr lang="en-US" sz="1200" dirty="0">
              <a:solidFill>
                <a:prstClr val="black"/>
              </a:solidFill>
            </a:endParaRPr>
          </a:p>
          <a:p>
            <a:pPr algn="ctr"/>
            <a:r>
              <a:rPr lang="en-US" sz="1200" dirty="0" smtClean="0">
                <a:solidFill>
                  <a:prstClr val="black"/>
                </a:solidFill>
              </a:rPr>
              <a:t>Not </a:t>
            </a:r>
            <a:r>
              <a:rPr lang="en-US" sz="1200" dirty="0">
                <a:solidFill>
                  <a:prstClr val="black"/>
                </a:solidFill>
              </a:rPr>
              <a:t>Pictured: Jaimia Goodwin, Nabriya Horton, Ellen </a:t>
            </a:r>
            <a:r>
              <a:rPr lang="en-US" sz="1200" dirty="0" smtClean="0">
                <a:solidFill>
                  <a:prstClr val="black"/>
                </a:solidFill>
              </a:rPr>
              <a:t>Carpenter, Connie Della-Piana, </a:t>
            </a:r>
            <a:r>
              <a:rPr lang="en-US" sz="1200" dirty="0" smtClean="0">
                <a:solidFill>
                  <a:prstClr val="black"/>
                </a:solidFill>
              </a:rPr>
              <a:t>Tom Higgins, Ece </a:t>
            </a:r>
            <a:r>
              <a:rPr lang="en-US" sz="1200" dirty="0" smtClean="0">
                <a:solidFill>
                  <a:prstClr val="black"/>
                </a:solidFill>
              </a:rPr>
              <a:t>Yaprak</a:t>
            </a:r>
            <a:endParaRPr lang="en-US" sz="1200" dirty="0">
              <a:solidFill>
                <a:prstClr val="black"/>
              </a:solidFill>
            </a:endParaRPr>
          </a:p>
        </p:txBody>
      </p:sp>
    </p:spTree>
    <p:extLst>
      <p:ext uri="{BB962C8B-B14F-4D97-AF65-F5344CB8AC3E}">
        <p14:creationId xmlns:p14="http://schemas.microsoft.com/office/powerpoint/2010/main" val="700770728"/>
      </p:ext>
    </p:extLst>
  </p:cSld>
  <p:clrMapOvr>
    <a:masterClrMapping/>
  </p:clrMapOvr>
  <mc:AlternateContent xmlns:mc="http://schemas.openxmlformats.org/markup-compatibility/2006" xmlns:p14="http://schemas.microsoft.com/office/powerpoint/2010/main">
    <mc:Choice Requires="p14">
      <p:transition spd="slow" p14:dur="2000" advTm="22611"/>
    </mc:Choice>
    <mc:Fallback xmlns="">
      <p:transition spd="slow" advTm="2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400" dirty="0" smtClean="0"/>
              <a:t>NSF Proposal &amp;</a:t>
            </a:r>
            <a:r>
              <a:rPr lang="en-US" sz="2400" dirty="0"/>
              <a:t> </a:t>
            </a:r>
            <a:r>
              <a:rPr lang="en-US" sz="2400" dirty="0" smtClean="0"/>
              <a:t>Award Policies &amp; Procedures Guide</a:t>
            </a:r>
          </a:p>
          <a:p>
            <a:pPr marL="0" indent="0">
              <a:buNone/>
            </a:pPr>
            <a:r>
              <a:rPr lang="en-US" sz="2400" dirty="0">
                <a:hlinkClick r:id="rId5"/>
              </a:rPr>
              <a:t>http</a:t>
            </a:r>
            <a:r>
              <a:rPr lang="en-US" sz="2400" dirty="0" smtClean="0">
                <a:hlinkClick r:id="rId5"/>
              </a:rPr>
              <a:t>://</a:t>
            </a:r>
            <a:r>
              <a:rPr lang="en-US" sz="2400" dirty="0" smtClean="0">
                <a:hlinkClick r:id="rId6"/>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7"/>
              </a:rPr>
              <a:t>http://</a:t>
            </a:r>
            <a:r>
              <a:rPr lang="en-US" sz="2400" dirty="0" smtClean="0">
                <a:hlinkClick r:id="rId7"/>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8"/>
              </a:rPr>
              <a:t>http://nsf.gov/bfa/dias/policy/merit_review</a:t>
            </a:r>
            <a:r>
              <a:rPr lang="en-US" sz="2400" dirty="0" smtClean="0">
                <a:hlinkClick r:id="rId8"/>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9"/>
              </a:rPr>
              <a:t>https://</a:t>
            </a:r>
            <a:r>
              <a:rPr lang="en-US" sz="2400" dirty="0" smtClean="0">
                <a:hlinkClick r:id="rId9"/>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7670045"/>
      </p:ext>
    </p:extLst>
  </p:cSld>
  <p:clrMapOvr>
    <a:masterClrMapping/>
  </p:clrMapOvr>
  <mc:AlternateContent xmlns:mc="http://schemas.openxmlformats.org/markup-compatibility/2006" xmlns:p14="http://schemas.microsoft.com/office/powerpoint/2010/main">
    <mc:Choice Requires="p14">
      <p:transition spd="slow" p14:dur="2000" advTm="11230"/>
    </mc:Choice>
    <mc:Fallback xmlns="">
      <p:transition spd="slow" advTm="1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866" y="274638"/>
            <a:ext cx="7498080" cy="1143000"/>
          </a:xfrm>
        </p:spPr>
        <p:txBody>
          <a:bodyPr/>
          <a:lstStyle/>
          <a:p>
            <a:pPr algn="ctr"/>
            <a:r>
              <a:rPr lang="en-US" b="1" dirty="0" smtClean="0">
                <a:effectLst/>
              </a:rPr>
              <a:t>S-STEM Presentation</a:t>
            </a:r>
            <a:endParaRPr lang="en-US" b="1" dirty="0">
              <a:effectLst/>
            </a:endParaRPr>
          </a:p>
        </p:txBody>
      </p:sp>
      <p:sp>
        <p:nvSpPr>
          <p:cNvPr id="7" name="TextBox 6"/>
          <p:cNvSpPr txBox="1"/>
          <p:nvPr/>
        </p:nvSpPr>
        <p:spPr>
          <a:xfrm>
            <a:off x="2437441" y="5418892"/>
            <a:ext cx="5050970" cy="400110"/>
          </a:xfrm>
          <a:prstGeom prst="rect">
            <a:avLst/>
          </a:prstGeom>
          <a:noFill/>
        </p:spPr>
        <p:txBody>
          <a:bodyPr wrap="square" rtlCol="0">
            <a:spAutoFit/>
          </a:bodyPr>
          <a:lstStyle/>
          <a:p>
            <a:pPr algn="ctr" defTabSz="457200"/>
            <a:r>
              <a:rPr lang="en-US" sz="2000" b="1" dirty="0">
                <a:solidFill>
                  <a:prstClr val="black"/>
                </a:solidFill>
              </a:rPr>
              <a:t> </a:t>
            </a:r>
            <a:r>
              <a:rPr lang="en-US" sz="2000" b="1" dirty="0" smtClean="0">
                <a:solidFill>
                  <a:prstClr val="black"/>
                </a:solidFill>
              </a:rPr>
              <a:t>Charles Sullivan, Ph.D.</a:t>
            </a:r>
            <a:endParaRPr lang="en-US" u="sng" dirty="0">
              <a:solidFill>
                <a:prstClr val="black"/>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0566" t="40536" r="42598" b="30599"/>
          <a:stretch/>
        </p:blipFill>
        <p:spPr>
          <a:xfrm>
            <a:off x="4052143" y="1956224"/>
            <a:ext cx="1881526" cy="2310866"/>
          </a:xfrm>
          <a:prstGeom prst="rect">
            <a:avLst/>
          </a:prstGeom>
          <a:ln w="101600">
            <a:solidFill>
              <a:schemeClr val="tx1"/>
            </a:solidFill>
          </a:ln>
          <a:effectLst>
            <a:softEdge rad="0"/>
          </a:effectLst>
        </p:spPr>
      </p:pic>
    </p:spTree>
    <p:extLst>
      <p:ext uri="{BB962C8B-B14F-4D97-AF65-F5344CB8AC3E}">
        <p14:creationId xmlns:p14="http://schemas.microsoft.com/office/powerpoint/2010/main" val="457431543"/>
      </p:ext>
    </p:extLst>
  </p:cSld>
  <p:clrMapOvr>
    <a:masterClrMapping/>
  </p:clrMapOvr>
  <mc:AlternateContent xmlns:mc="http://schemas.openxmlformats.org/markup-compatibility/2006" xmlns:p14="http://schemas.microsoft.com/office/powerpoint/2010/main">
    <mc:Choice Requires="p14">
      <p:transition spd="slow" p14:dur="2000" advTm="39758"/>
    </mc:Choice>
    <mc:Fallback xmlns="">
      <p:transition spd="slow" advTm="3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Program Goals</a:t>
            </a:r>
            <a:endParaRPr lang="en-US" dirty="0"/>
          </a:p>
        </p:txBody>
      </p:sp>
      <p:sp>
        <p:nvSpPr>
          <p:cNvPr id="3" name="Content Placeholder 2"/>
          <p:cNvSpPr>
            <a:spLocks noGrp="1"/>
          </p:cNvSpPr>
          <p:nvPr>
            <p:ph idx="1"/>
          </p:nvPr>
        </p:nvSpPr>
        <p:spPr>
          <a:xfrm>
            <a:off x="258896" y="1176968"/>
            <a:ext cx="8534400" cy="5223831"/>
          </a:xfrm>
        </p:spPr>
        <p:txBody>
          <a:bodyPr>
            <a:normAutofit fontScale="70000" lnSpcReduction="20000"/>
          </a:bodyPr>
          <a:lstStyle/>
          <a:p>
            <a:pPr marL="514350" indent="-514350">
              <a:buFont typeface="+mj-lt"/>
              <a:buAutoNum type="arabicPeriod"/>
            </a:pPr>
            <a:r>
              <a:rPr lang="en-US" dirty="0" smtClean="0"/>
              <a:t>To increase the recruitment, retention, student success, and graduation (including student transfer) of low-income academically talented students who are pursuing associate, baccalaureate, or graduate degrees in STEM and enter the STEM workforce or graduate study.</a:t>
            </a:r>
          </a:p>
          <a:p>
            <a:pPr marL="514350" indent="-514350">
              <a:buFont typeface="+mj-lt"/>
              <a:buAutoNum type="arabicPeriod"/>
            </a:pPr>
            <a:endParaRPr lang="en-US" dirty="0" smtClean="0"/>
          </a:p>
          <a:p>
            <a:pPr marL="514350" indent="-514350">
              <a:buFont typeface="+mj-lt"/>
              <a:buAutoNum type="arabicPeriod"/>
            </a:pPr>
            <a:r>
              <a:rPr lang="en-US" dirty="0" smtClean="0"/>
              <a:t>To implement and study models, effective practices, and/or strategies that contribute to understanding of factors that affect recruitment, retention, student success, academic/career pathways, and/or degree attainment in STEM of low income academically talented students.</a:t>
            </a:r>
          </a:p>
          <a:p>
            <a:pPr marL="514350" indent="-514350">
              <a:buFont typeface="+mj-lt"/>
              <a:buAutoNum type="arabicPeriod"/>
            </a:pPr>
            <a:endParaRPr lang="en-US" dirty="0" smtClean="0"/>
          </a:p>
          <a:p>
            <a:pPr marL="514350" indent="-514350">
              <a:buFont typeface="+mj-lt"/>
              <a:buAutoNum type="arabicPeriod"/>
            </a:pPr>
            <a:r>
              <a:rPr lang="en-US" dirty="0" smtClean="0"/>
              <a:t>To contribute to the implementation and sustainability of effective curricular and co-curricular activities for low-income academically talented students pursuing undergraduate and graduate STEM education.</a:t>
            </a:r>
            <a:endParaRPr lang="en-US" dirty="0"/>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1811789"/>
      </p:ext>
    </p:extLst>
  </p:cSld>
  <p:clrMapOvr>
    <a:masterClrMapping/>
  </p:clrMapOvr>
  <mc:AlternateContent xmlns:mc="http://schemas.openxmlformats.org/markup-compatibility/2006" xmlns:p14="http://schemas.microsoft.com/office/powerpoint/2010/main">
    <mc:Choice Requires="p14">
      <p:transition spd="slow" p14:dur="2000" advTm="82942"/>
    </mc:Choice>
    <mc:Fallback xmlns="">
      <p:transition spd="slow" advTm="8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Track 2 </a:t>
            </a:r>
            <a:r>
              <a:rPr lang="en-US" dirty="0"/>
              <a:t>Design and Development </a:t>
            </a:r>
            <a:r>
              <a:rPr lang="en-US" dirty="0" smtClean="0"/>
              <a:t>Single Institution Project </a:t>
            </a:r>
            <a:r>
              <a:rPr lang="en-US" dirty="0"/>
              <a:t>E</a:t>
            </a:r>
            <a:r>
              <a:rPr lang="en-US" dirty="0" smtClean="0"/>
              <a:t>xpectations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a:t>E</a:t>
            </a:r>
            <a:r>
              <a:rPr lang="en-US" dirty="0" smtClean="0"/>
              <a:t>stablish </a:t>
            </a:r>
            <a:r>
              <a:rPr lang="en-US" dirty="0"/>
              <a:t>scholarship </a:t>
            </a:r>
            <a:r>
              <a:rPr lang="en-US" dirty="0" smtClean="0"/>
              <a:t>programs for low-income academically talented students with demonstrated financial need</a:t>
            </a:r>
          </a:p>
          <a:p>
            <a:r>
              <a:rPr lang="en-US" dirty="0"/>
              <a:t>P</a:t>
            </a:r>
            <a:r>
              <a:rPr lang="en-US" dirty="0" smtClean="0"/>
              <a:t>rovide </a:t>
            </a:r>
            <a:r>
              <a:rPr lang="en-US" dirty="0"/>
              <a:t>strong academic and student </a:t>
            </a:r>
            <a:r>
              <a:rPr lang="en-US" dirty="0" smtClean="0"/>
              <a:t>support</a:t>
            </a:r>
          </a:p>
          <a:p>
            <a:pPr lvl="1"/>
            <a:r>
              <a:rPr lang="en-US" dirty="0" smtClean="0"/>
              <a:t>Such as: high-quality extant curriculum</a:t>
            </a:r>
            <a:r>
              <a:rPr lang="en-US" dirty="0"/>
              <a:t>, professional, and workforce development </a:t>
            </a:r>
            <a:r>
              <a:rPr lang="en-US" dirty="0" smtClean="0"/>
              <a:t>activities.</a:t>
            </a:r>
            <a:endParaRPr lang="en-US" dirty="0"/>
          </a:p>
          <a:p>
            <a:r>
              <a:rPr lang="en-US" dirty="0" smtClean="0"/>
              <a:t>Increase </a:t>
            </a:r>
            <a:r>
              <a:rPr lang="en-US" dirty="0"/>
              <a:t>student </a:t>
            </a:r>
            <a:r>
              <a:rPr lang="en-US" dirty="0" smtClean="0"/>
              <a:t>success, retention, </a:t>
            </a:r>
            <a:r>
              <a:rPr lang="en-US" dirty="0"/>
              <a:t>and degree </a:t>
            </a:r>
            <a:r>
              <a:rPr lang="en-US" dirty="0" smtClean="0"/>
              <a:t>attainment in STEM </a:t>
            </a:r>
            <a:r>
              <a:rPr lang="en-US" dirty="0"/>
              <a:t>(including student transfer, if appropriate</a:t>
            </a:r>
            <a:r>
              <a:rPr lang="en-US" dirty="0" smtClean="0"/>
              <a:t>)</a:t>
            </a:r>
          </a:p>
          <a:p>
            <a:r>
              <a:rPr lang="en-US" dirty="0" smtClean="0"/>
              <a:t>Implement/adapt and study effective curricular and co-curricular activities and professional development activities </a:t>
            </a:r>
          </a:p>
          <a:p>
            <a:r>
              <a:rPr lang="en-US" dirty="0" smtClean="0"/>
              <a:t>Contribute to understanding the effect of evidence-based practices on student outcomes</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8996593"/>
      </p:ext>
    </p:extLst>
  </p:cSld>
  <p:clrMapOvr>
    <a:masterClrMapping/>
  </p:clrMapOvr>
  <mc:AlternateContent xmlns:mc="http://schemas.openxmlformats.org/markup-compatibility/2006" xmlns:p14="http://schemas.microsoft.com/office/powerpoint/2010/main">
    <mc:Choice Requires="p14">
      <p:transition spd="slow" p14:dur="2000" advTm="72677"/>
    </mc:Choice>
    <mc:Fallback xmlns="">
      <p:transition spd="slow" advTm="7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Strand </a:t>
            </a:r>
            <a:r>
              <a:rPr lang="en-US" dirty="0"/>
              <a:t>2 Design and Development, </a:t>
            </a:r>
            <a:r>
              <a:rPr lang="en-US" dirty="0" smtClean="0"/>
              <a:t>Type 1 Key Parameters</a:t>
            </a:r>
            <a:endParaRPr lang="en-US" dirty="0"/>
          </a:p>
        </p:txBody>
      </p:sp>
      <p:sp>
        <p:nvSpPr>
          <p:cNvPr id="3" name="Content Placeholder 2"/>
          <p:cNvSpPr>
            <a:spLocks noGrp="1"/>
          </p:cNvSpPr>
          <p:nvPr>
            <p:ph idx="1"/>
          </p:nvPr>
        </p:nvSpPr>
        <p:spPr/>
        <p:txBody>
          <a:bodyPr/>
          <a:lstStyle/>
          <a:p>
            <a:r>
              <a:rPr lang="en-US" dirty="0"/>
              <a:t>U</a:t>
            </a:r>
            <a:r>
              <a:rPr lang="en-US" dirty="0" smtClean="0"/>
              <a:t>p </a:t>
            </a:r>
            <a:r>
              <a:rPr lang="en-US" dirty="0"/>
              <a:t>to $1.0 million for 5 years</a:t>
            </a:r>
            <a:r>
              <a:rPr lang="en-US" dirty="0" smtClean="0"/>
              <a:t>.</a:t>
            </a:r>
          </a:p>
          <a:p>
            <a:r>
              <a:rPr lang="en-US" dirty="0" smtClean="0"/>
              <a:t>At </a:t>
            </a:r>
            <a:r>
              <a:rPr lang="en-US" dirty="0"/>
              <a:t>least 60% of the total amount requested must be requested for </a:t>
            </a:r>
            <a:r>
              <a:rPr lang="en-US" dirty="0" smtClean="0"/>
              <a:t>scholarships.</a:t>
            </a:r>
          </a:p>
          <a:p>
            <a:r>
              <a:rPr lang="en-US" dirty="0" smtClean="0"/>
              <a:t>Eligibility based on:</a:t>
            </a:r>
          </a:p>
          <a:p>
            <a:pPr lvl="1"/>
            <a:r>
              <a:rPr lang="en-US" dirty="0" smtClean="0"/>
              <a:t>FAFSA (undergraduates)</a:t>
            </a:r>
          </a:p>
          <a:p>
            <a:pPr lvl="1"/>
            <a:r>
              <a:rPr lang="en-US" dirty="0" smtClean="0"/>
              <a:t>GAANN (graduate students)</a:t>
            </a:r>
            <a:endParaRPr lang="en-US" dirty="0"/>
          </a:p>
          <a:p>
            <a:r>
              <a:rPr lang="en-US" dirty="0"/>
              <a:t>Implementation and Investigation of academic and student support </a:t>
            </a:r>
            <a:r>
              <a:rPr lang="en-US" dirty="0" smtClean="0"/>
              <a:t>activities</a:t>
            </a:r>
            <a:endParaRPr lang="en-US" dirty="0"/>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3560321"/>
      </p:ext>
    </p:extLst>
  </p:cSld>
  <p:clrMapOvr>
    <a:masterClrMapping/>
  </p:clrMapOvr>
  <mc:AlternateContent xmlns:mc="http://schemas.openxmlformats.org/markup-compatibility/2006" xmlns:p14="http://schemas.microsoft.com/office/powerpoint/2010/main">
    <mc:Choice Requires="p14">
      <p:transition spd="slow" p14:dur="2000" advTm="70695"/>
    </mc:Choice>
    <mc:Fallback xmlns="">
      <p:transition spd="slow" advTm="7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Track </a:t>
            </a:r>
            <a:r>
              <a:rPr lang="en-US" dirty="0"/>
              <a:t>2 Design and </a:t>
            </a:r>
            <a:r>
              <a:rPr lang="en-US" dirty="0" smtClean="0"/>
              <a:t>Development: Single Institution seeks to: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Leverage </a:t>
            </a:r>
            <a:r>
              <a:rPr lang="en-US" dirty="0"/>
              <a:t>S-STEM funds with institutional efforts and </a:t>
            </a:r>
            <a:r>
              <a:rPr lang="en-US" dirty="0" smtClean="0"/>
              <a:t>infrastructure </a:t>
            </a:r>
            <a:endParaRPr lang="en-US" dirty="0"/>
          </a:p>
          <a:p>
            <a:r>
              <a:rPr lang="en-US" dirty="0" smtClean="0"/>
              <a:t>Improve, study, and understand: </a:t>
            </a:r>
            <a:endParaRPr lang="en-US" dirty="0"/>
          </a:p>
          <a:p>
            <a:pPr lvl="1"/>
            <a:r>
              <a:rPr lang="en-US" dirty="0" smtClean="0"/>
              <a:t>Recruitment</a:t>
            </a:r>
          </a:p>
          <a:p>
            <a:pPr lvl="1"/>
            <a:r>
              <a:rPr lang="en-US" dirty="0" smtClean="0"/>
              <a:t>Retention</a:t>
            </a:r>
          </a:p>
          <a:p>
            <a:pPr lvl="1"/>
            <a:r>
              <a:rPr lang="en-US" dirty="0" smtClean="0"/>
              <a:t>Student Success</a:t>
            </a:r>
          </a:p>
          <a:p>
            <a:pPr lvl="1"/>
            <a:r>
              <a:rPr lang="en-US" dirty="0" smtClean="0"/>
              <a:t>Degree Attainment </a:t>
            </a:r>
            <a:r>
              <a:rPr lang="en-US" dirty="0"/>
              <a:t>in </a:t>
            </a:r>
            <a:r>
              <a:rPr lang="en-US" dirty="0" smtClean="0"/>
              <a:t>STEM (including transfer)</a:t>
            </a:r>
            <a:endParaRPr lang="en-US" dirty="0"/>
          </a:p>
          <a:p>
            <a:r>
              <a:rPr lang="en-US" dirty="0" smtClean="0"/>
              <a:t>Support low </a:t>
            </a:r>
            <a:r>
              <a:rPr lang="en-US" dirty="0"/>
              <a:t>income academically talented students with demonstrated financial need</a:t>
            </a:r>
            <a:r>
              <a:rPr lang="en-US" dirty="0" smtClean="0">
                <a:effectLst/>
              </a:rPr>
              <a:t> (scholarships)</a:t>
            </a:r>
          </a:p>
          <a:p>
            <a:r>
              <a:rPr lang="en-US" dirty="0" smtClean="0"/>
              <a:t>Other students (participating in project activities)</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4378413"/>
      </p:ext>
    </p:extLst>
  </p:cSld>
  <p:clrMapOvr>
    <a:masterClrMapping/>
  </p:clrMapOvr>
  <mc:AlternateContent xmlns:mc="http://schemas.openxmlformats.org/markup-compatibility/2006" xmlns:p14="http://schemas.microsoft.com/office/powerpoint/2010/main">
    <mc:Choice Requires="p14">
      <p:transition spd="slow" p14:dur="2000" advTm="44809"/>
    </mc:Choice>
    <mc:Fallback xmlns="">
      <p:transition spd="slow" advTm="4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 </a:t>
            </a:r>
            <a:endParaRPr lang="en-US" dirty="0"/>
          </a:p>
        </p:txBody>
      </p:sp>
      <p:sp>
        <p:nvSpPr>
          <p:cNvPr id="3" name="Content Placeholder 2"/>
          <p:cNvSpPr>
            <a:spLocks noGrp="1"/>
          </p:cNvSpPr>
          <p:nvPr>
            <p:ph idx="1"/>
          </p:nvPr>
        </p:nvSpPr>
        <p:spPr/>
        <p:txBody>
          <a:bodyPr/>
          <a:lstStyle/>
          <a:p>
            <a:r>
              <a:rPr lang="en-US" dirty="0" smtClean="0"/>
              <a:t>Increase the quality of the STEM workforce</a:t>
            </a:r>
          </a:p>
          <a:p>
            <a:endParaRPr lang="en-US" dirty="0" smtClean="0"/>
          </a:p>
          <a:p>
            <a:r>
              <a:rPr lang="en-US" dirty="0" smtClean="0"/>
              <a:t>Have </a:t>
            </a:r>
            <a:r>
              <a:rPr lang="en-US" dirty="0"/>
              <a:t>strong STEM faculty commitment and </a:t>
            </a:r>
            <a:r>
              <a:rPr lang="en-US" dirty="0" smtClean="0"/>
              <a:t>involvement</a:t>
            </a:r>
            <a:endParaRPr lang="en-US" dirty="0"/>
          </a:p>
          <a:p>
            <a:pPr marL="0" indent="0">
              <a:buNone/>
            </a:pP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5900892"/>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smtClean="0"/>
              <a:t>Implement </a:t>
            </a:r>
            <a:r>
              <a:rPr lang="en-US" dirty="0"/>
              <a:t>or adapt and study </a:t>
            </a:r>
            <a:endParaRPr lang="en-US" dirty="0" smtClean="0"/>
          </a:p>
          <a:p>
            <a:pPr lvl="1"/>
            <a:r>
              <a:rPr lang="en-US" dirty="0" smtClean="0"/>
              <a:t>Effective </a:t>
            </a:r>
            <a:r>
              <a:rPr lang="en-US" dirty="0"/>
              <a:t>curricular and co-curricular activities and professional </a:t>
            </a:r>
            <a:r>
              <a:rPr lang="en-US" dirty="0" smtClean="0"/>
              <a:t>development activities</a:t>
            </a:r>
          </a:p>
          <a:p>
            <a:pPr lvl="1"/>
            <a:r>
              <a:rPr lang="en-US" dirty="0" smtClean="0"/>
              <a:t>Activities tailored </a:t>
            </a:r>
            <a:r>
              <a:rPr lang="en-US" dirty="0"/>
              <a:t>to students, STEM faculty, and different types of institutional </a:t>
            </a:r>
            <a:r>
              <a:rPr lang="en-US" dirty="0" smtClean="0"/>
              <a:t>contexts</a:t>
            </a:r>
          </a:p>
          <a:p>
            <a:r>
              <a:rPr lang="en-US" dirty="0" smtClean="0"/>
              <a:t>Informed by the </a:t>
            </a:r>
            <a:r>
              <a:rPr lang="en-US" dirty="0"/>
              <a:t>Common Guidelines for Education Research and Development (NSF 13-126)</a:t>
            </a:r>
          </a:p>
          <a:p>
            <a:pPr marL="0" indent="0">
              <a:buNone/>
            </a:pPr>
            <a:endParaRPr lang="en-US" dirty="0"/>
          </a:p>
          <a:p>
            <a:pPr lvl="1"/>
            <a:endParaRPr lang="en-US" dirty="0" smtClean="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7124301"/>
      </p:ext>
    </p:extLst>
  </p:cSld>
  <p:clrMapOvr>
    <a:masterClrMapping/>
  </p:clrMapOvr>
  <mc:AlternateContent xmlns:mc="http://schemas.openxmlformats.org/markup-compatibility/2006" xmlns:p14="http://schemas.microsoft.com/office/powerpoint/2010/main">
    <mc:Choice Requires="p14">
      <p:transition spd="slow" p14:dur="2000" advTm="49660"/>
    </mc:Choice>
    <mc:Fallback xmlns="">
      <p:transition spd="slow" advTm="4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smtClean="0"/>
              <a:t>Focus </a:t>
            </a:r>
            <a:r>
              <a:rPr lang="en-US" dirty="0"/>
              <a:t>on cognitive or non-cognitive aspects of student experiences and success </a:t>
            </a:r>
            <a:endParaRPr lang="en-US" dirty="0" smtClean="0"/>
          </a:p>
          <a:p>
            <a:pPr lvl="1"/>
            <a:r>
              <a:rPr lang="en-US" dirty="0" smtClean="0"/>
              <a:t>Research </a:t>
            </a:r>
            <a:r>
              <a:rPr lang="en-US" dirty="0"/>
              <a:t>experiences, internships, participation in student cohorts, the mentor/mentee </a:t>
            </a:r>
            <a:r>
              <a:rPr lang="en-US" dirty="0" smtClean="0"/>
              <a:t>relationship. </a:t>
            </a:r>
          </a:p>
          <a:p>
            <a:pPr lvl="1"/>
            <a:r>
              <a:rPr lang="en-US" dirty="0" smtClean="0"/>
              <a:t>Increase </a:t>
            </a:r>
            <a:r>
              <a:rPr lang="en-US" dirty="0"/>
              <a:t>implementation and understanding of evidence-based practices and strategies on student outcomes.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6804397"/>
      </p:ext>
    </p:extLst>
  </p:cSld>
  <p:clrMapOvr>
    <a:masterClrMapping/>
  </p:clrMapOvr>
  <mc:AlternateContent xmlns:mc="http://schemas.openxmlformats.org/markup-compatibility/2006" xmlns:p14="http://schemas.microsoft.com/office/powerpoint/2010/main">
    <mc:Choice Requires="p14">
      <p:transition spd="slow" p14:dur="2000" advTm="30560"/>
    </mc:Choice>
    <mc:Fallback xmlns="">
      <p:transition spd="slow" advTm="3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1035</TotalTime>
  <Words>1853</Words>
  <Application>Microsoft Office PowerPoint</Application>
  <PresentationFormat>On-screen Show (4:3)</PresentationFormat>
  <Paragraphs>213</Paragraphs>
  <Slides>18</Slides>
  <Notes>18</Notes>
  <HiddenSlides>0</HiddenSlides>
  <MMClips>18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Gill Sans MT</vt:lpstr>
      <vt:lpstr>Verdana</vt:lpstr>
      <vt:lpstr>Wingdings 2</vt:lpstr>
      <vt:lpstr>Office Theme</vt:lpstr>
      <vt:lpstr>Solstice</vt:lpstr>
      <vt:lpstr>1_Office Theme</vt:lpstr>
      <vt:lpstr>2_Office Theme</vt:lpstr>
      <vt:lpstr>S-STEM (NSF 17-527) NSF Scholarships in Science, Technology,  Engineering, &amp; Mathematics Information Materials </vt:lpstr>
      <vt:lpstr>S-STEM Presentation</vt:lpstr>
      <vt:lpstr>S-STEM Program Goals</vt:lpstr>
      <vt:lpstr>Track 2 Design and Development Single Institution Project Expectations</vt:lpstr>
      <vt:lpstr>Strand 2 Design and Development, Type 1 Key Parameters</vt:lpstr>
      <vt:lpstr>Track 2 Design and Development: Single Institution seeks to:</vt:lpstr>
      <vt:lpstr>Expectations </vt:lpstr>
      <vt:lpstr>Expectations </vt:lpstr>
      <vt:lpstr>Expectations </vt:lpstr>
      <vt:lpstr>Expected Outcomes:   Scholarship Recipients</vt:lpstr>
      <vt:lpstr>The S-STEM Program Encourages </vt:lpstr>
      <vt:lpstr>Institutional Needs</vt:lpstr>
      <vt:lpstr>Management </vt:lpstr>
      <vt:lpstr>Use of Funds -- Track 2  Design and Development: Single Institution</vt:lpstr>
      <vt:lpstr>Caution</vt:lpstr>
      <vt:lpstr>Track 2  Design and Development: Single Institution  </vt:lpstr>
      <vt:lpstr>Thank you</vt:lpstr>
      <vt:lpstr>Additional Information</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Lee, Kevin M</cp:lastModifiedBy>
  <cp:revision>95</cp:revision>
  <cp:lastPrinted>2015-07-01T19:05:09Z</cp:lastPrinted>
  <dcterms:created xsi:type="dcterms:W3CDTF">2015-05-17T02:57:02Z</dcterms:created>
  <dcterms:modified xsi:type="dcterms:W3CDTF">2017-02-12T21:41:22Z</dcterms:modified>
</cp:coreProperties>
</file>