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3"/>
  </p:notesMasterIdLst>
  <p:handoutMasterIdLst>
    <p:handoutMasterId r:id="rId24"/>
  </p:handoutMasterIdLst>
  <p:sldIdLst>
    <p:sldId id="320" r:id="rId3"/>
    <p:sldId id="336" r:id="rId4"/>
    <p:sldId id="331" r:id="rId5"/>
    <p:sldId id="278" r:id="rId6"/>
    <p:sldId id="270" r:id="rId7"/>
    <p:sldId id="265" r:id="rId8"/>
    <p:sldId id="277" r:id="rId9"/>
    <p:sldId id="279" r:id="rId10"/>
    <p:sldId id="280" r:id="rId11"/>
    <p:sldId id="282" r:id="rId12"/>
    <p:sldId id="327" r:id="rId13"/>
    <p:sldId id="333" r:id="rId14"/>
    <p:sldId id="283" r:id="rId15"/>
    <p:sldId id="267" r:id="rId16"/>
    <p:sldId id="269" r:id="rId17"/>
    <p:sldId id="328" r:id="rId18"/>
    <p:sldId id="271" r:id="rId19"/>
    <p:sldId id="323" r:id="rId20"/>
    <p:sldId id="335" r:id="rId21"/>
    <p:sldId id="338"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882" autoAdjust="0"/>
  </p:normalViewPr>
  <p:slideViewPr>
    <p:cSldViewPr snapToGrid="0" snapToObjects="1">
      <p:cViewPr varScale="1">
        <p:scale>
          <a:sx n="53" d="100"/>
          <a:sy n="53" d="100"/>
        </p:scale>
        <p:origin x="2314"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E956C3B-38B1-4A36-902A-80C1D3C0D896}" type="datetimeFigureOut">
              <a:rPr lang="en-US" smtClean="0"/>
              <a:t>2/12/2017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2379CC2-A32A-4537-BE6B-6508D0749853}" type="slidenum">
              <a:rPr lang="en-US" smtClean="0"/>
              <a:t>‹#›</a:t>
            </a:fld>
            <a:endParaRPr lang="en-US"/>
          </a:p>
        </p:txBody>
      </p:sp>
    </p:spTree>
    <p:extLst>
      <p:ext uri="{BB962C8B-B14F-4D97-AF65-F5344CB8AC3E}">
        <p14:creationId xmlns:p14="http://schemas.microsoft.com/office/powerpoint/2010/main" val="43341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D3D6847-7893-CE4B-B379-D8DE272F5E08}" type="datetimeFigureOut">
              <a:rPr lang="en-US" smtClean="0"/>
              <a:t>2/12/2017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1AF109-1586-9244-AF33-86ED39F0153D}" type="slidenum">
              <a:rPr lang="en-US" smtClean="0"/>
              <a:t>‹#›</a:t>
            </a:fld>
            <a:endParaRPr lang="en-US"/>
          </a:p>
        </p:txBody>
      </p:sp>
    </p:spTree>
    <p:extLst>
      <p:ext uri="{BB962C8B-B14F-4D97-AF65-F5344CB8AC3E}">
        <p14:creationId xmlns:p14="http://schemas.microsoft.com/office/powerpoint/2010/main" val="4057851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This is the fourth in a series of presentations on the new S-STEM solicitation that was released in December 2016. This</a:t>
            </a:r>
            <a:r>
              <a:rPr lang="en-US" baseline="0" dirty="0" smtClean="0"/>
              <a:t> presentation will address proposals to Track 3 entitled “Design and Development – Multi Institution Consortia”</a:t>
            </a:r>
            <a:r>
              <a:rPr lang="en-US" dirty="0" smtClean="0"/>
              <a:t>.  </a:t>
            </a:r>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8585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Topics of study</a:t>
            </a:r>
            <a:r>
              <a:rPr lang="en-US" sz="1200" kern="1200" baseline="0" dirty="0" smtClean="0">
                <a:solidFill>
                  <a:schemeClr val="tx1"/>
                </a:solidFill>
                <a:effectLst/>
                <a:latin typeface="+mn-lt"/>
                <a:ea typeface="+mn-ea"/>
                <a:cs typeface="+mn-cs"/>
              </a:rPr>
              <a:t> m</a:t>
            </a:r>
            <a:r>
              <a:rPr lang="en-US" sz="1200" kern="1200" dirty="0" smtClean="0">
                <a:solidFill>
                  <a:schemeClr val="tx1"/>
                </a:solidFill>
                <a:effectLst/>
                <a:latin typeface="+mn-lt"/>
                <a:ea typeface="+mn-ea"/>
                <a:cs typeface="+mn-cs"/>
              </a:rPr>
              <a:t>ight focus on cognitive or non-cognitive aspects of student experiences. </a:t>
            </a:r>
          </a:p>
          <a:p>
            <a:r>
              <a:rPr lang="en-US" sz="1200" kern="1200" dirty="0" smtClean="0">
                <a:solidFill>
                  <a:schemeClr val="tx1"/>
                </a:solidFill>
                <a:effectLst/>
                <a:latin typeface="+mn-lt"/>
                <a:ea typeface="+mn-ea"/>
                <a:cs typeface="+mn-cs"/>
              </a:rPr>
              <a:t>Experiences might include research experiences, internships, participation in student cohorts, or the mentor/mentee relationship.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Projects will increase implementation and understanding of a common set of  evidence-based practices and strategies on student outcomes.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10</a:t>
            </a:fld>
            <a:endParaRPr lang="en-US"/>
          </a:p>
        </p:txBody>
      </p:sp>
    </p:spTree>
    <p:extLst>
      <p:ext uri="{BB962C8B-B14F-4D97-AF65-F5344CB8AC3E}">
        <p14:creationId xmlns:p14="http://schemas.microsoft.com/office/powerpoint/2010/main" val="2085627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Projects should contribute to the implementation and understanding of models, effective practices</a:t>
            </a:r>
            <a:r>
              <a:rPr lang="en-US" baseline="0" dirty="0" smtClean="0"/>
              <a:t> or strategies, or common factors that affect recruitment, student success, retention, learning, degree attainment and entry into the workforce or graduate studies (including transfer between 2-year and 4-year institutions) or undergraduate and graduate studies in STEM.</a:t>
            </a:r>
          </a:p>
          <a:p>
            <a:endParaRPr lang="en-US" baseline="0" dirty="0" smtClean="0"/>
          </a:p>
          <a:p>
            <a:r>
              <a:rPr lang="en-US" baseline="0" dirty="0" smtClean="0"/>
              <a:t>Projects must establish strong technical assistance, infrastructure, and processes to ensure success.</a:t>
            </a:r>
            <a:endParaRPr lang="en-US" dirty="0"/>
          </a:p>
        </p:txBody>
      </p:sp>
      <p:sp>
        <p:nvSpPr>
          <p:cNvPr id="4" name="Slide Number Placeholder 3"/>
          <p:cNvSpPr>
            <a:spLocks noGrp="1"/>
          </p:cNvSpPr>
          <p:nvPr>
            <p:ph type="sldNum" sz="quarter" idx="10"/>
          </p:nvPr>
        </p:nvSpPr>
        <p:spPr/>
        <p:txBody>
          <a:bodyPr/>
          <a:lstStyle/>
          <a:p>
            <a:fld id="{6FFCFFDA-055A-224B-8552-902F8B2BB3CC}" type="slidenum">
              <a:rPr lang="en-US" smtClean="0"/>
              <a:t>11</a:t>
            </a:fld>
            <a:endParaRPr lang="en-US"/>
          </a:p>
        </p:txBody>
      </p:sp>
    </p:spTree>
    <p:extLst>
      <p:ext uri="{BB962C8B-B14F-4D97-AF65-F5344CB8AC3E}">
        <p14:creationId xmlns:p14="http://schemas.microsoft.com/office/powerpoint/2010/main" val="2393610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expected that scholarship recipients will achieve at least one of the following by the end of the scholarship award period.</a:t>
            </a:r>
          </a:p>
          <a:p>
            <a:endParaRPr lang="en-US" baseline="0" dirty="0" smtClean="0"/>
          </a:p>
          <a:p>
            <a:pPr marL="174690" indent="-174690">
              <a:buFont typeface="Arial"/>
              <a:buChar char="•"/>
            </a:pPr>
            <a:r>
              <a:rPr lang="en-US" baseline="0" dirty="0" smtClean="0"/>
              <a:t>Receive an associate, baccalaureate, or graduate degree in one of the STEM disciplines supported by the S-STEM program;</a:t>
            </a:r>
          </a:p>
          <a:p>
            <a:pPr marL="174690" indent="-174690">
              <a:buFont typeface="Arial"/>
              <a:buChar char="•"/>
            </a:pPr>
            <a:r>
              <a:rPr lang="en-US" baseline="0" dirty="0" smtClean="0"/>
              <a:t>Transfer from an associate degree program to a baccalaureate degree program or from an undergraduate program to a graduate program in one of the STEM disciplines supported by the S-STEM program; or</a:t>
            </a:r>
          </a:p>
          <a:p>
            <a:pPr marL="174690" indent="-174690">
              <a:buFont typeface="Arial"/>
              <a:buChar char="•"/>
            </a:pPr>
            <a:r>
              <a:rPr lang="en-US" baseline="0" dirty="0" smtClean="0"/>
              <a:t>Successfully overcome one or more of an institutions’ self-identified attrition points which have been described in the proposal.</a:t>
            </a:r>
            <a:endParaRPr lang="en-US" dirty="0" smtClean="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12</a:t>
            </a:fld>
            <a:endParaRPr lang="en-US"/>
          </a:p>
        </p:txBody>
      </p:sp>
    </p:spTree>
    <p:extLst>
      <p:ext uri="{BB962C8B-B14F-4D97-AF65-F5344CB8AC3E}">
        <p14:creationId xmlns:p14="http://schemas.microsoft.com/office/powerpoint/2010/main" val="1773503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Projects are asked to consider using data analytics to examine patterns in student data that describe and predict the successful completion of student academic pathways.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source of institutional data is an institution’s office of</a:t>
            </a:r>
            <a:r>
              <a:rPr lang="en-US" baseline="0" dirty="0" smtClean="0"/>
              <a:t> institutional research.</a:t>
            </a:r>
            <a:endParaRPr lang="en-US" dirty="0" smtClean="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13</a:t>
            </a:fld>
            <a:endParaRPr lang="en-US"/>
          </a:p>
        </p:txBody>
      </p:sp>
    </p:spTree>
    <p:extLst>
      <p:ext uri="{BB962C8B-B14F-4D97-AF65-F5344CB8AC3E}">
        <p14:creationId xmlns:p14="http://schemas.microsoft.com/office/powerpoint/2010/main" val="2497925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S-STEM Track</a:t>
            </a:r>
            <a:r>
              <a:rPr lang="en-US" sz="1200" kern="1200" baseline="0" dirty="0" smtClean="0">
                <a:solidFill>
                  <a:schemeClr val="tx1"/>
                </a:solidFill>
                <a:effectLst/>
                <a:latin typeface="+mn-lt"/>
                <a:ea typeface="+mn-ea"/>
                <a:cs typeface="+mn-cs"/>
              </a:rPr>
              <a:t> 3 </a:t>
            </a:r>
            <a:r>
              <a:rPr lang="en-US" sz="1200" kern="1200" dirty="0" smtClean="0">
                <a:solidFill>
                  <a:schemeClr val="tx1"/>
                </a:solidFill>
                <a:effectLst/>
                <a:latin typeface="+mn-lt"/>
                <a:ea typeface="+mn-ea"/>
                <a:cs typeface="+mn-cs"/>
              </a:rPr>
              <a:t>proposals the project management team should consist of at least these three individuals.  The Principal Investigator could be a faculty member currently teaching in one of the STEM disciplines.  The team should also include a STEM administrator as a co-Principal Investigator.  This could be an administrator whose responsibilities include STEM subjects in addition to other duties.  An example would be a Director of Admissions, or a Director of Student Services.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third required member of the management team could be a co-Principal Investigator or Lead PI with a background in institutional research, education, social science or discipline-based education research. The education research co-PI can be from the same institution as the PI and STEM administrator OR they can be from a different institution.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14</a:t>
            </a:fld>
            <a:endParaRPr lang="en-US"/>
          </a:p>
        </p:txBody>
      </p:sp>
    </p:spTree>
    <p:extLst>
      <p:ext uri="{BB962C8B-B14F-4D97-AF65-F5344CB8AC3E}">
        <p14:creationId xmlns:p14="http://schemas.microsoft.com/office/powerpoint/2010/main" val="3315919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multi-institutional consortia the  Principal Investigator must be either a faculty member currently teaching in one of the S-STEM disciplines or an institutional researcher, and education researcher, a social science researcher or a discipline-based education researcher.</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15</a:t>
            </a:fld>
            <a:endParaRPr lang="en-US"/>
          </a:p>
        </p:txBody>
      </p:sp>
    </p:spTree>
    <p:extLst>
      <p:ext uri="{BB962C8B-B14F-4D97-AF65-F5344CB8AC3E}">
        <p14:creationId xmlns:p14="http://schemas.microsoft.com/office/powerpoint/2010/main" val="3359134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funds</a:t>
            </a:r>
            <a:r>
              <a:rPr lang="en-US" baseline="0" dirty="0" smtClean="0"/>
              <a:t> to be used for in an S-STEM Track 3 project?</a:t>
            </a:r>
          </a:p>
          <a:p>
            <a:endParaRPr lang="en-US" baseline="0" dirty="0" smtClean="0"/>
          </a:p>
          <a:p>
            <a:r>
              <a:rPr lang="en-US" baseline="0" dirty="0" smtClean="0"/>
              <a:t>Use of funds is described in detail in the solicitation, however in general terms, funds …</a:t>
            </a:r>
          </a:p>
          <a:p>
            <a:pPr marL="174708" indent="-174708">
              <a:buFont typeface="Arial"/>
              <a:buChar char="•"/>
            </a:pPr>
            <a:r>
              <a:rPr lang="en-US" baseline="0" dirty="0" smtClean="0"/>
              <a:t>Support scholarships to support low-income academically talented students who demonstrate financial need</a:t>
            </a:r>
          </a:p>
          <a:p>
            <a:pPr marL="174708" indent="-174708">
              <a:buFont typeface="Arial"/>
              <a:buChar char="•"/>
            </a:pPr>
            <a:r>
              <a:rPr lang="en-US" baseline="0" dirty="0" smtClean="0"/>
              <a:t>Can support a common set of high-quality extant curriculum, professional, and workforce development activities</a:t>
            </a:r>
          </a:p>
          <a:p>
            <a:pPr marL="174708" indent="-174708">
              <a:buFont typeface="Arial"/>
              <a:buChar char="•"/>
            </a:pPr>
            <a:endParaRPr lang="en-US" baseline="0" dirty="0" smtClean="0"/>
          </a:p>
          <a:p>
            <a:r>
              <a:rPr lang="en-US" baseline="0" dirty="0" smtClean="0"/>
              <a:t>Funds also should be requested to support implementation and testing of common set of evidence-based academic and student support activities to determine their effectiveness for …</a:t>
            </a:r>
          </a:p>
          <a:p>
            <a:pPr marL="174708" indent="-174708">
              <a:buFont typeface="Arial"/>
              <a:buChar char="•"/>
            </a:pPr>
            <a:r>
              <a:rPr lang="en-US" baseline="0" dirty="0" smtClean="0"/>
              <a:t>Recruiting, retaining, and graduating students in STEM, as well as</a:t>
            </a:r>
          </a:p>
          <a:p>
            <a:pPr marL="174708" indent="-174708">
              <a:buFont typeface="Arial"/>
              <a:buChar char="•"/>
            </a:pPr>
            <a:r>
              <a:rPr lang="en-US" baseline="0" dirty="0" smtClean="0"/>
              <a:t>Helping students to be successful in transferring, joining the workforce, or pursuing advanced degrees in STEM</a:t>
            </a:r>
          </a:p>
          <a:p>
            <a:pPr marL="174708" indent="-174708">
              <a:buFont typeface="Arial"/>
              <a:buChar char="•"/>
            </a:pPr>
            <a:r>
              <a:rPr lang="en-US" baseline="0" dirty="0" smtClean="0"/>
              <a:t>Providing t</a:t>
            </a:r>
            <a:r>
              <a:rPr lang="en-US" dirty="0" smtClean="0"/>
              <a:t>echnical assistance, infrastructure, and processes to support implementation and investigation of a common set of effective practices</a:t>
            </a:r>
          </a:p>
          <a:p>
            <a:endParaRPr lang="en-US" baseline="0" dirty="0" smtClean="0"/>
          </a:p>
          <a:p>
            <a:r>
              <a:rPr lang="en-US" baseline="0" dirty="0" smtClean="0"/>
              <a:t>Funds also support project evaluation and project management.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FFCFFDA-055A-224B-8552-902F8B2BB3CC}" type="slidenum">
              <a:rPr lang="en-US" smtClean="0"/>
              <a:t>16</a:t>
            </a:fld>
            <a:endParaRPr lang="en-US"/>
          </a:p>
        </p:txBody>
      </p:sp>
    </p:spTree>
    <p:extLst>
      <p:ext uri="{BB962C8B-B14F-4D97-AF65-F5344CB8AC3E}">
        <p14:creationId xmlns:p14="http://schemas.microsoft.com/office/powerpoint/2010/main" val="2475275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note of caution here.  The level of funding should be based on the focus, size and scope of the proposed effort.  The total request must be carefully and well-justified.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is possible to request less than the maximum of 5 million dollars.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17</a:t>
            </a:fld>
            <a:endParaRPr lang="en-US"/>
          </a:p>
        </p:txBody>
      </p:sp>
    </p:spTree>
    <p:extLst>
      <p:ext uri="{BB962C8B-B14F-4D97-AF65-F5344CB8AC3E}">
        <p14:creationId xmlns:p14="http://schemas.microsoft.com/office/powerpoint/2010/main" val="3502889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brings us to the end of this presentation about S-STEM Track 3 Design and Development: Multi-Institutional Consortia projects. Before closing let us summarize just a few key points.</a:t>
            </a:r>
          </a:p>
          <a:p>
            <a:endParaRPr lang="en-US" baseline="0" dirty="0" smtClean="0"/>
          </a:p>
          <a:p>
            <a:r>
              <a:rPr lang="en-US" baseline="0" dirty="0" smtClean="0"/>
              <a:t>Track 3 proposals are proposals from a multi institution consortia.</a:t>
            </a:r>
          </a:p>
          <a:p>
            <a:endParaRPr lang="en-US" baseline="0" dirty="0" smtClean="0"/>
          </a:p>
          <a:p>
            <a:r>
              <a:rPr lang="en-US" baseline="0" dirty="0" smtClean="0"/>
              <a:t>Projects can request up to </a:t>
            </a:r>
            <a:r>
              <a:rPr lang="en-US" dirty="0" smtClean="0"/>
              <a:t>$5</a:t>
            </a:r>
            <a:r>
              <a:rPr lang="en-US" baseline="0" dirty="0" smtClean="0"/>
              <a:t> million</a:t>
            </a:r>
            <a:r>
              <a:rPr lang="en-US" dirty="0" smtClean="0"/>
              <a:t> for 5 years. It is possible</a:t>
            </a:r>
            <a:r>
              <a:rPr lang="en-US" baseline="0" dirty="0" smtClean="0"/>
              <a:t> to request less time and less money.</a:t>
            </a:r>
            <a:endParaRPr lang="en-US" dirty="0" smtClean="0"/>
          </a:p>
          <a:p>
            <a:r>
              <a:rPr lang="en-US" dirty="0" smtClean="0"/>
              <a:t> </a:t>
            </a:r>
          </a:p>
          <a:p>
            <a:r>
              <a:rPr lang="en-US" dirty="0" smtClean="0"/>
              <a:t>At least 60% of the total amount requested must be budgeted for scholarships (direct student support).</a:t>
            </a:r>
          </a:p>
          <a:p>
            <a:endParaRPr lang="en-US" dirty="0" smtClean="0"/>
          </a:p>
          <a:p>
            <a:r>
              <a:rPr lang="en-US" dirty="0" smtClean="0"/>
              <a:t>A</a:t>
            </a:r>
            <a:r>
              <a:rPr lang="en-US" baseline="0" dirty="0" smtClean="0"/>
              <a:t> major goal is to i</a:t>
            </a:r>
            <a:r>
              <a:rPr lang="en-US" dirty="0" smtClean="0"/>
              <a:t>ncrease the recruitment, retention, student success and completion of STEM degrees, by low-income academically talented students with demonstrated financial need.</a:t>
            </a:r>
            <a:r>
              <a:rPr lang="en-US" baseline="0" dirty="0" smtClean="0"/>
              <a:t>  Another goal is to support these students’ eventual entry into nations’ STEM </a:t>
            </a:r>
            <a:r>
              <a:rPr lang="en-US" dirty="0" smtClean="0"/>
              <a:t>workforce.</a:t>
            </a:r>
          </a:p>
          <a:p>
            <a:endParaRPr lang="en-US" dirty="0" smtClean="0"/>
          </a:p>
          <a:p>
            <a:r>
              <a:rPr lang="en-US" baseline="0" dirty="0" smtClean="0"/>
              <a:t>Track 3 projects will also </a:t>
            </a:r>
            <a:r>
              <a:rPr lang="en-US" dirty="0" smtClean="0"/>
              <a:t>test strategies for student success</a:t>
            </a:r>
            <a:r>
              <a:rPr lang="en-US" baseline="0" dirty="0" smtClean="0"/>
              <a:t> and </a:t>
            </a:r>
            <a:r>
              <a:rPr lang="en-US" dirty="0" smtClean="0"/>
              <a:t>contribute to the STEM education knowledge base.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a:t>
            </a:r>
            <a:r>
              <a:rPr lang="en-US" baseline="0" dirty="0" smtClean="0"/>
              <a:t>e projects</a:t>
            </a:r>
            <a:r>
              <a:rPr lang="en-US" dirty="0" smtClean="0"/>
              <a:t> will </a:t>
            </a:r>
            <a:r>
              <a:rPr lang="en-US" baseline="0" dirty="0" smtClean="0"/>
              <a:t>contribute to the knowledge base on a common set of effective practices that affect recruitment, student success, retention, and graduation in STEM, including cognitive and non-cognitive factors.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18</a:t>
            </a:fld>
            <a:endParaRPr lang="en-US"/>
          </a:p>
        </p:txBody>
      </p:sp>
    </p:spTree>
    <p:extLst>
      <p:ext uri="{BB962C8B-B14F-4D97-AF65-F5344CB8AC3E}">
        <p14:creationId xmlns:p14="http://schemas.microsoft.com/office/powerpoint/2010/main" val="3385291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a:t>
            </a:r>
            <a:r>
              <a:rPr lang="en-US" baseline="0" dirty="0" smtClean="0"/>
              <a:t> this presentation has been useful in helping you to plan your S-STEM proposal. </a:t>
            </a:r>
            <a:r>
              <a:rPr lang="en-US" dirty="0" smtClean="0"/>
              <a:t>On behalf of the NSF</a:t>
            </a:r>
            <a:r>
              <a:rPr lang="en-US" baseline="0" dirty="0" smtClean="0"/>
              <a:t> and the entire S-STEM team we thank you for time and interest.  For more information, please consult the S-STEM solicitation or the links on the next slide.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66244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25">
              <a:defRPr/>
            </a:pPr>
            <a:endParaRPr lang="en-US" baseline="0" dirty="0" smtClean="0"/>
          </a:p>
          <a:p>
            <a:pPr defTabSz="931625">
              <a:defRPr/>
            </a:pPr>
            <a:r>
              <a:rPr lang="en-US" baseline="0" dirty="0" smtClean="0"/>
              <a:t>Hi, this is Ron Buckmire. I am a permanent Program Officer for mathematics education in NSF’s Education and Human Resources Directorate. My background is in applied mathematics. I am in the Division of Undergraduate Education as the Program Lead  for the S-STEM (Scholarships in STEM) program.</a:t>
            </a:r>
          </a:p>
          <a:p>
            <a:pPr defTabSz="931625">
              <a:defRPr/>
            </a:pPr>
            <a:endParaRPr lang="en-US" baseline="0" dirty="0" smtClean="0"/>
          </a:p>
          <a:p>
            <a:pPr defTabSz="457126">
              <a:defRPr/>
            </a:pPr>
            <a:r>
              <a:rPr lang="en-US" baseline="0" dirty="0" smtClean="0"/>
              <a:t>I will be conducting this presentation on some aspects of the S-STEM program.  The presentation describes material that appears in NSF 17-527, the S-STEM solicitation or NSF 17-1, the NSF </a:t>
            </a:r>
            <a:r>
              <a:rPr lang="en-US" sz="1200" dirty="0" smtClean="0"/>
              <a:t>Proposal &amp; Award Policies &amp; Procedures Guide</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10836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links to a collection of resources on NSF proposal submission and the S-STEM program in particular.</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20</a:t>
            </a:fld>
            <a:endParaRPr lang="en-US"/>
          </a:p>
        </p:txBody>
      </p:sp>
    </p:spTree>
    <p:extLst>
      <p:ext uri="{BB962C8B-B14F-4D97-AF65-F5344CB8AC3E}">
        <p14:creationId xmlns:p14="http://schemas.microsoft.com/office/powerpoint/2010/main" val="130694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goals of the S-STEM</a:t>
            </a:r>
            <a:r>
              <a:rPr lang="en-US" baseline="0" dirty="0" smtClean="0"/>
              <a:t> program are:</a:t>
            </a:r>
            <a:endParaRPr lang="en-US" dirty="0" smtClean="0"/>
          </a:p>
          <a:p>
            <a:pPr marL="514296" indent="-514296">
              <a:buFont typeface="+mj-lt"/>
              <a:buAutoNum type="arabicPeriod"/>
            </a:pPr>
            <a:endParaRPr lang="en-US" dirty="0" smtClean="0"/>
          </a:p>
          <a:p>
            <a:pPr marL="514296" indent="-514296">
              <a:buFont typeface="+mj-lt"/>
              <a:buAutoNum type="arabicPeriod"/>
            </a:pPr>
            <a:endParaRPr lang="en-US" dirty="0" smtClean="0"/>
          </a:p>
          <a:p>
            <a:pPr marL="514296" indent="-514296">
              <a:buFont typeface="+mj-lt"/>
              <a:buAutoNum type="arabicPeriod"/>
            </a:pPr>
            <a:r>
              <a:rPr lang="en-US" dirty="0" smtClean="0"/>
              <a:t>To increase the recruitment, retention, student success, and graduation (including student transfer) of low-income academically talented students with demonstrated financial</a:t>
            </a:r>
            <a:r>
              <a:rPr lang="en-US" baseline="0" dirty="0" smtClean="0"/>
              <a:t> need </a:t>
            </a:r>
            <a:r>
              <a:rPr lang="en-US" dirty="0" smtClean="0"/>
              <a:t>who are pursuing associate, baccalaureate, or graduate degrees in STEM and enter the STEM workforce or graduate study.</a:t>
            </a:r>
          </a:p>
          <a:p>
            <a:pPr marL="514296" indent="-514296">
              <a:buFont typeface="+mj-lt"/>
              <a:buAutoNum type="arabicPeriod"/>
            </a:pPr>
            <a:endParaRPr lang="en-US" dirty="0" smtClean="0"/>
          </a:p>
          <a:p>
            <a:pPr marL="514296" indent="-514296">
              <a:buFont typeface="+mj-lt"/>
              <a:buAutoNum type="arabicPeriod"/>
            </a:pPr>
            <a:r>
              <a:rPr lang="en-US" dirty="0" smtClean="0"/>
              <a:t>To implement and study models, effective practices, and/or strategies that contribute to understanding of factors that affect recruitment, retention, student success, academic/career pathways, and/or degree attainment (including student transfer) in STEM of low income academically talented students with</a:t>
            </a:r>
            <a:r>
              <a:rPr lang="en-US" baseline="0" dirty="0" smtClean="0"/>
              <a:t> demonstrated financial need.</a:t>
            </a:r>
            <a:endParaRPr lang="en-US" dirty="0" smtClean="0"/>
          </a:p>
          <a:p>
            <a:pPr marL="514296" indent="-514296">
              <a:buFont typeface="+mj-lt"/>
              <a:buAutoNum type="arabicPeriod"/>
            </a:pPr>
            <a:endParaRPr lang="en-US" dirty="0" smtClean="0"/>
          </a:p>
          <a:p>
            <a:pPr marL="514296" indent="-514296">
              <a:buFont typeface="+mj-lt"/>
              <a:buAutoNum type="arabicPeriod"/>
            </a:pPr>
            <a:r>
              <a:rPr lang="en-US" dirty="0" smtClean="0"/>
              <a:t>To contribute to the implementation and sustainability of effective curricular and co-curricular activities (e.g., curriculum, professional, and workforce development activities) for low-income academically talented students</a:t>
            </a:r>
            <a:r>
              <a:rPr lang="en-US" baseline="0" dirty="0" smtClean="0"/>
              <a:t> with demonstrated financial need, </a:t>
            </a:r>
            <a:r>
              <a:rPr lang="en-US" dirty="0" smtClean="0"/>
              <a:t>pursuing undergraduate and graduate STEM education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3</a:t>
            </a:fld>
            <a:endParaRPr lang="en-US"/>
          </a:p>
        </p:txBody>
      </p:sp>
    </p:spTree>
    <p:extLst>
      <p:ext uri="{BB962C8B-B14F-4D97-AF65-F5344CB8AC3E}">
        <p14:creationId xmlns:p14="http://schemas.microsoft.com/office/powerpoint/2010/main" val="1436207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presentation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will focus on S-STEM Track 3 proposals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are the Expectations of S-STEM Track 3 proposals? </a:t>
            </a:r>
          </a:p>
          <a:p>
            <a:r>
              <a:rPr lang="en-US" sz="1200" kern="1200" dirty="0" smtClean="0">
                <a:solidFill>
                  <a:schemeClr val="tx1"/>
                </a:solidFill>
                <a:effectLst/>
                <a:latin typeface="+mn-lt"/>
                <a:ea typeface="+mn-ea"/>
                <a:cs typeface="+mn-cs"/>
              </a:rPr>
              <a:t>They are expected to establish scholarship programs for low-income</a:t>
            </a:r>
            <a:r>
              <a:rPr lang="en-US" sz="1200" kern="1200" baseline="0" dirty="0" smtClean="0">
                <a:solidFill>
                  <a:schemeClr val="tx1"/>
                </a:solidFill>
                <a:effectLst/>
                <a:latin typeface="+mn-lt"/>
                <a:ea typeface="+mn-ea"/>
                <a:cs typeface="+mn-cs"/>
              </a:rPr>
              <a:t> academically talented students with demonstrated financial need </a:t>
            </a:r>
            <a:r>
              <a:rPr lang="en-US" sz="1200" kern="1200" dirty="0" smtClean="0">
                <a:solidFill>
                  <a:schemeClr val="tx1"/>
                </a:solidFill>
                <a:effectLst/>
                <a:latin typeface="+mn-lt"/>
                <a:ea typeface="+mn-ea"/>
                <a:cs typeface="+mn-cs"/>
              </a:rPr>
              <a:t>and provide academic and student support.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academic and student support can take the form of implementation</a:t>
            </a:r>
            <a:r>
              <a:rPr lang="en-US" sz="1200" kern="1200" baseline="0" dirty="0" smtClean="0">
                <a:solidFill>
                  <a:schemeClr val="tx1"/>
                </a:solidFill>
                <a:effectLst/>
                <a:latin typeface="+mn-lt"/>
                <a:ea typeface="+mn-ea"/>
                <a:cs typeface="+mn-cs"/>
              </a:rPr>
              <a:t> of (1) high quality extant curricular efforts and (2) other professional and/or workforce development activities.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Projects should increase retention, student success and graduation rates (and transfer rates, if appropriate) in STEM fields.</a:t>
            </a:r>
          </a:p>
          <a:p>
            <a:endParaRPr lang="en-US" dirty="0" smtClean="0"/>
          </a:p>
          <a:p>
            <a:r>
              <a:rPr lang="en-US" dirty="0" smtClean="0"/>
              <a:t>Projects should also contribute to</a:t>
            </a:r>
            <a:r>
              <a:rPr lang="en-US" baseline="0" dirty="0" smtClean="0"/>
              <a:t> understanding the effect of evidence-based practices (such as recruitment, student success, retention, graduation, and transfer in STEM including cognitive and non-cognitive factors).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4</a:t>
            </a:fld>
            <a:endParaRPr lang="en-US"/>
          </a:p>
        </p:txBody>
      </p:sp>
    </p:spTree>
    <p:extLst>
      <p:ext uri="{BB962C8B-B14F-4D97-AF65-F5344CB8AC3E}">
        <p14:creationId xmlns:p14="http://schemas.microsoft.com/office/powerpoint/2010/main" val="386990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a:t>
            </a:r>
            <a:r>
              <a:rPr lang="en-US" sz="1200" kern="1200" baseline="0" dirty="0" smtClean="0">
                <a:solidFill>
                  <a:schemeClr val="tx1"/>
                </a:solidFill>
                <a:effectLst/>
                <a:latin typeface="+mn-lt"/>
                <a:ea typeface="+mn-ea"/>
                <a:cs typeface="+mn-cs"/>
              </a:rPr>
              <a:t> important feature of Track 3 awards is the a</a:t>
            </a:r>
            <a:r>
              <a:rPr lang="en-US" sz="1200" kern="1200" dirty="0" smtClean="0">
                <a:solidFill>
                  <a:schemeClr val="tx1"/>
                </a:solidFill>
                <a:effectLst/>
                <a:latin typeface="+mn-lt"/>
                <a:ea typeface="+mn-ea"/>
                <a:cs typeface="+mn-cs"/>
              </a:rPr>
              <a:t>mount and duration of the awards. The multi-institutional efforts may request up to 5 million dollars for a 5-year period.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 million is the total amount split between the consortia members.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least 60% of the total request must support scholarships for academically talented STEM students with demonstrated financial need.</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effort provides</a:t>
            </a:r>
            <a:r>
              <a:rPr lang="en-US" baseline="0" dirty="0" smtClean="0"/>
              <a:t> t</a:t>
            </a:r>
            <a:r>
              <a:rPr lang="en-US" dirty="0" smtClean="0"/>
              <a:t>echnical assistance, infrastructure, and processes to support implementation and investigation of a common set of effective practices</a:t>
            </a:r>
          </a:p>
          <a:p>
            <a:endParaRPr lang="en-US" dirty="0" smtClean="0"/>
          </a:p>
          <a:p>
            <a:endParaRPr lang="en-US" dirty="0" smtClean="0"/>
          </a:p>
          <a:p>
            <a:r>
              <a:rPr lang="en-US" dirty="0" smtClean="0"/>
              <a:t>The STEM disciplines</a:t>
            </a:r>
            <a:r>
              <a:rPr lang="en-US" baseline="0" dirty="0" smtClean="0"/>
              <a:t> included in the S-STEM program are: biological sciences (except medicine and other clinical fields); physical sciences including physics, chemistry, astronomy, and materials science; the mathematical sciences; computer and information sciences; geosciences; engineering ; and technology areas associated with these fields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5</a:t>
            </a:fld>
            <a:endParaRPr lang="en-US"/>
          </a:p>
        </p:txBody>
      </p:sp>
    </p:spTree>
    <p:extLst>
      <p:ext uri="{BB962C8B-B14F-4D97-AF65-F5344CB8AC3E}">
        <p14:creationId xmlns:p14="http://schemas.microsoft.com/office/powerpoint/2010/main" val="407052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S-STEM submissions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Track 3 are proposals submitted by consortia or collaborations of multiple institutions.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What is the basis for these multi-intuition consortia?</a:t>
            </a:r>
          </a:p>
          <a:p>
            <a:r>
              <a:rPr lang="en-US" sz="1200" kern="1200" dirty="0" smtClean="0">
                <a:solidFill>
                  <a:schemeClr val="tx1"/>
                </a:solidFill>
                <a:effectLst/>
                <a:latin typeface="+mn-lt"/>
                <a:ea typeface="+mn-ea"/>
                <a:cs typeface="+mn-cs"/>
              </a:rPr>
              <a:t>Two types of consortia are envisioned: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first type of collaborations are built around a common interest in one or more evidence-based educational practice or practices or student support. The collaborating institutions share a common interest in developing a program around a study</a:t>
            </a:r>
            <a:r>
              <a:rPr lang="en-US" sz="1200" kern="1200" baseline="0" dirty="0" smtClean="0">
                <a:solidFill>
                  <a:schemeClr val="tx1"/>
                </a:solidFill>
                <a:effectLst/>
                <a:latin typeface="+mn-lt"/>
                <a:ea typeface="+mn-ea"/>
                <a:cs typeface="+mn-cs"/>
              </a:rPr>
              <a:t> of a p</a:t>
            </a:r>
            <a:r>
              <a:rPr lang="en-US" sz="1200" kern="1200" dirty="0" smtClean="0">
                <a:solidFill>
                  <a:schemeClr val="tx1"/>
                </a:solidFill>
                <a:effectLst/>
                <a:latin typeface="+mn-lt"/>
                <a:ea typeface="+mn-ea"/>
                <a:cs typeface="+mn-cs"/>
              </a:rPr>
              <a:t>articular evidence-based educational practice.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 collaborations can be structured around a common interest in studying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 transfer or articulation between the collaborating institutions.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6</a:t>
            </a:fld>
            <a:endParaRPr lang="en-US"/>
          </a:p>
        </p:txBody>
      </p:sp>
    </p:spTree>
    <p:extLst>
      <p:ext uri="{BB962C8B-B14F-4D97-AF65-F5344CB8AC3E}">
        <p14:creationId xmlns:p14="http://schemas.microsoft.com/office/powerpoint/2010/main" val="1753509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expected that Design &amp;</a:t>
            </a:r>
            <a:r>
              <a:rPr lang="en-US" sz="1200" kern="1200" baseline="0" dirty="0" smtClean="0">
                <a:solidFill>
                  <a:schemeClr val="tx1"/>
                </a:solidFill>
                <a:effectLst/>
                <a:latin typeface="+mn-lt"/>
                <a:ea typeface="+mn-ea"/>
                <a:cs typeface="+mn-cs"/>
              </a:rPr>
              <a:t> Development: Multi-Institutional Consortia </a:t>
            </a:r>
            <a:r>
              <a:rPr lang="en-US" sz="1200" kern="1200" dirty="0" smtClean="0">
                <a:solidFill>
                  <a:schemeClr val="tx1"/>
                </a:solidFill>
                <a:effectLst/>
                <a:latin typeface="+mn-lt"/>
                <a:ea typeface="+mn-ea"/>
                <a:cs typeface="+mn-cs"/>
              </a:rPr>
              <a:t>projects will leverage SSTEM funds in combination with existing institutional efforts and existing student support infrastructure.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providing scholarships, SSTEM projects will increase and understand the implementation</a:t>
            </a:r>
            <a:r>
              <a:rPr lang="en-US" sz="1200" kern="1200" baseline="0" dirty="0" smtClean="0">
                <a:solidFill>
                  <a:schemeClr val="tx1"/>
                </a:solidFill>
                <a:effectLst/>
                <a:latin typeface="+mn-lt"/>
                <a:ea typeface="+mn-ea"/>
                <a:cs typeface="+mn-cs"/>
              </a:rPr>
              <a:t> and adaptation of </a:t>
            </a:r>
            <a:r>
              <a:rPr lang="en-US" sz="1200" kern="1200" dirty="0" smtClean="0">
                <a:solidFill>
                  <a:schemeClr val="tx1"/>
                </a:solidFill>
                <a:effectLst/>
                <a:latin typeface="+mn-lt"/>
                <a:ea typeface="+mn-ea"/>
                <a:cs typeface="+mn-cs"/>
              </a:rPr>
              <a:t>high quality extant curricular</a:t>
            </a:r>
            <a:r>
              <a:rPr lang="en-US" sz="1200" kern="1200" baseline="0" dirty="0" smtClean="0">
                <a:solidFill>
                  <a:schemeClr val="tx1"/>
                </a:solidFill>
                <a:effectLst/>
                <a:latin typeface="+mn-lt"/>
                <a:ea typeface="+mn-ea"/>
                <a:cs typeface="+mn-cs"/>
              </a:rPr>
              <a:t> and co-curricular materials and practices f</a:t>
            </a:r>
            <a:r>
              <a:rPr lang="en-US" sz="1200" kern="1200" dirty="0" smtClean="0">
                <a:solidFill>
                  <a:schemeClr val="tx1"/>
                </a:solidFill>
                <a:effectLst/>
                <a:latin typeface="+mn-lt"/>
                <a:ea typeface="+mn-ea"/>
                <a:cs typeface="+mn-cs"/>
              </a:rPr>
              <a:t>or improving recruitment, retention, student success and degree attainment</a:t>
            </a:r>
            <a:r>
              <a:rPr lang="en-US" sz="1200" kern="1200" baseline="0" dirty="0" smtClean="0">
                <a:solidFill>
                  <a:schemeClr val="tx1"/>
                </a:solidFill>
                <a:effectLst/>
                <a:latin typeface="+mn-lt"/>
                <a:ea typeface="+mn-ea"/>
                <a:cs typeface="+mn-cs"/>
              </a:rPr>
              <a:t> (and transfer, if appropriate)</a:t>
            </a:r>
            <a:r>
              <a:rPr lang="en-US" sz="1200" kern="1200" dirty="0" smtClean="0">
                <a:solidFill>
                  <a:schemeClr val="tx1"/>
                </a:solidFill>
                <a:effectLst/>
                <a:latin typeface="+mn-lt"/>
                <a:ea typeface="+mn-ea"/>
                <a:cs typeface="+mn-cs"/>
              </a:rPr>
              <a:t> in STEM Fields.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Projects will have an emphasis on low income academically talented students with demonstrated financial need</a:t>
            </a:r>
            <a:r>
              <a:rPr lang="en-US" sz="1200" kern="1200" baseline="0" dirty="0" smtClean="0">
                <a:solidFill>
                  <a:schemeClr val="tx1"/>
                </a:solidFill>
                <a:effectLst/>
                <a:latin typeface="+mn-lt"/>
                <a:ea typeface="+mn-ea"/>
                <a:cs typeface="+mn-cs"/>
              </a:rPr>
              <a:t> like all S-STEM projects.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7</a:t>
            </a:fld>
            <a:endParaRPr lang="en-US"/>
          </a:p>
        </p:txBody>
      </p:sp>
    </p:spTree>
    <p:extLst>
      <p:ext uri="{BB962C8B-B14F-4D97-AF65-F5344CB8AC3E}">
        <p14:creationId xmlns:p14="http://schemas.microsoft.com/office/powerpoint/2010/main" val="2343185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Projects</a:t>
            </a:r>
            <a:r>
              <a:rPr lang="en-US" sz="1200" kern="1200" baseline="0" dirty="0" smtClean="0">
                <a:solidFill>
                  <a:schemeClr val="tx1"/>
                </a:solidFill>
                <a:effectLst/>
                <a:latin typeface="+mn-lt"/>
                <a:ea typeface="+mn-ea"/>
                <a:cs typeface="+mn-cs"/>
              </a:rPr>
              <a:t> should increase </a:t>
            </a:r>
            <a:r>
              <a:rPr lang="en-US" sz="1200" kern="1200" dirty="0" smtClean="0">
                <a:solidFill>
                  <a:schemeClr val="tx1"/>
                </a:solidFill>
                <a:effectLst/>
                <a:latin typeface="+mn-lt"/>
                <a:ea typeface="+mn-ea"/>
                <a:cs typeface="+mn-cs"/>
              </a:rPr>
              <a:t>the quality of the STEM workforce.</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have strong STEM faculty commitment and involvement.</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1AF109-1586-9244-AF33-86ED39F0153D}" type="slidenum">
              <a:rPr lang="en-US" smtClean="0"/>
              <a:t>8</a:t>
            </a:fld>
            <a:endParaRPr lang="en-US"/>
          </a:p>
        </p:txBody>
      </p:sp>
    </p:spTree>
    <p:extLst>
      <p:ext uri="{BB962C8B-B14F-4D97-AF65-F5344CB8AC3E}">
        <p14:creationId xmlns:p14="http://schemas.microsoft.com/office/powerpoint/2010/main" val="1651289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Elaborating</a:t>
            </a:r>
            <a:r>
              <a:rPr lang="en-US" sz="1200" kern="1200" baseline="0" dirty="0" smtClean="0">
                <a:solidFill>
                  <a:schemeClr val="tx1"/>
                </a:solidFill>
                <a:effectLst/>
                <a:latin typeface="+mn-lt"/>
                <a:ea typeface="+mn-ea"/>
                <a:cs typeface="+mn-cs"/>
              </a:rPr>
              <a:t> on expectations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addition to scholarships, the SSTEM program supports projects</a:t>
            </a:r>
            <a:r>
              <a:rPr lang="en-US" sz="1200" kern="1200" baseline="0" dirty="0" smtClean="0">
                <a:solidFill>
                  <a:schemeClr val="tx1"/>
                </a:solidFill>
                <a:effectLst/>
                <a:latin typeface="+mn-lt"/>
                <a:ea typeface="+mn-ea"/>
                <a:cs typeface="+mn-cs"/>
              </a:rPr>
              <a:t> that </a:t>
            </a:r>
            <a:r>
              <a:rPr lang="en-US" sz="1200" kern="1200" dirty="0" smtClean="0">
                <a:solidFill>
                  <a:schemeClr val="tx1"/>
                </a:solidFill>
                <a:effectLst/>
                <a:latin typeface="+mn-lt"/>
                <a:ea typeface="+mn-ea"/>
                <a:cs typeface="+mn-cs"/>
              </a:rPr>
              <a:t>will implement, adapt, and study</a:t>
            </a:r>
            <a:r>
              <a:rPr lang="en-US" sz="1200" kern="1200" baseline="0" dirty="0" smtClean="0">
                <a:solidFill>
                  <a:schemeClr val="tx1"/>
                </a:solidFill>
                <a:effectLst/>
                <a:latin typeface="+mn-lt"/>
                <a:ea typeface="+mn-ea"/>
                <a:cs typeface="+mn-cs"/>
              </a:rPr>
              <a:t> a common set of </a:t>
            </a:r>
            <a:r>
              <a:rPr lang="en-US" sz="1200" kern="1200" dirty="0" smtClean="0">
                <a:solidFill>
                  <a:schemeClr val="tx1"/>
                </a:solidFill>
                <a:effectLst/>
                <a:latin typeface="+mn-lt"/>
                <a:ea typeface="+mn-ea"/>
                <a:cs typeface="+mn-cs"/>
              </a:rPr>
              <a:t> effective curricular, co-curricular, and professional development activities that are tailored to students, faculty, and different types of institutional contexts. </a:t>
            </a:r>
          </a:p>
          <a:p>
            <a:r>
              <a:rPr lang="en-US" sz="1200" kern="1200" dirty="0" smtClean="0">
                <a:solidFill>
                  <a:schemeClr val="tx1"/>
                </a:solidFill>
                <a:effectLst/>
                <a:latin typeface="+mn-lt"/>
                <a:ea typeface="+mn-ea"/>
                <a:cs typeface="+mn-cs"/>
              </a:rPr>
              <a:t> </a:t>
            </a:r>
          </a:p>
          <a:p>
            <a:r>
              <a:rPr lang="en-US" baseline="0" dirty="0" smtClean="0"/>
              <a:t>The Department of Education, Institute for Educational Sciences and the Education and Human Resources Directorate at NSF developed the Common Guidelines for Education Research and Development. This document describes expectations for research studies.  PIs are encouraged to review the Common Guidelines when planning projects.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9</a:t>
            </a:fld>
            <a:endParaRPr lang="en-US"/>
          </a:p>
        </p:txBody>
      </p:sp>
    </p:spTree>
    <p:extLst>
      <p:ext uri="{BB962C8B-B14F-4D97-AF65-F5344CB8AC3E}">
        <p14:creationId xmlns:p14="http://schemas.microsoft.com/office/powerpoint/2010/main" val="4279356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5924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98247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87442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Tree>
    <p:extLst>
      <p:ext uri="{BB962C8B-B14F-4D97-AF65-F5344CB8AC3E}">
        <p14:creationId xmlns:p14="http://schemas.microsoft.com/office/powerpoint/2010/main" val="188346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06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defTabSz="914400"/>
            <a:endParaRPr lang="en-US">
              <a:solidFill>
                <a:prstClr val="black"/>
              </a:solidFill>
            </a:endParaRPr>
          </a:p>
        </p:txBody>
      </p:sp>
    </p:spTree>
    <p:extLst>
      <p:ext uri="{BB962C8B-B14F-4D97-AF65-F5344CB8AC3E}">
        <p14:creationId xmlns:p14="http://schemas.microsoft.com/office/powerpoint/2010/main" val="563895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037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7591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1089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2" name="Date Placeholder 1"/>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Tree>
    <p:extLst>
      <p:ext uri="{BB962C8B-B14F-4D97-AF65-F5344CB8AC3E}">
        <p14:creationId xmlns:p14="http://schemas.microsoft.com/office/powerpoint/2010/main" val="827761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817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61090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defTabSz="914400">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36774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46016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7F2D559-2D0B-44FC-A2BD-BBE7A81A9FB9}" type="datetimeFigureOut">
              <a:rPr lang="en-US" smtClean="0">
                <a:solidFill>
                  <a:srgbClr val="E7DEC9">
                    <a:shade val="50000"/>
                    <a:satMod val="200000"/>
                  </a:srgbClr>
                </a:solidFill>
              </a:rPr>
              <a:pPr/>
              <a:t>2/12/2017</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855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t>2/12/2017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941529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81864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9022-E42C-384E-80FD-89610E6F3F05}" type="datetimeFigureOut">
              <a:rPr lang="en-US" smtClean="0"/>
              <a:t>2/12/2017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3929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769022-E42C-384E-80FD-89610E6F3F05}" type="datetimeFigureOut">
              <a:rPr lang="en-US" smtClean="0"/>
              <a:t>2/12/2017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285107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t>2/12/2017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0740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708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9776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t>2/12/2017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t>‹#›</a:t>
            </a:fld>
            <a:endParaRPr lang="en-US"/>
          </a:p>
        </p:txBody>
      </p:sp>
    </p:spTree>
    <p:extLst>
      <p:ext uri="{BB962C8B-B14F-4D97-AF65-F5344CB8AC3E}">
        <p14:creationId xmlns:p14="http://schemas.microsoft.com/office/powerpoint/2010/main" val="2861506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fld id="{17F2D559-2D0B-44FC-A2BD-BBE7A81A9FB9}" type="datetimeFigureOut">
              <a:rPr lang="en-US" smtClean="0">
                <a:solidFill>
                  <a:srgbClr val="E7DEC9">
                    <a:shade val="50000"/>
                    <a:satMod val="200000"/>
                  </a:srgbClr>
                </a:solidFill>
              </a:rPr>
              <a:pPr defTabSz="914400"/>
              <a:t>2/12/2017</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defTabSz="914400"/>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8F78FA40-5311-46F7-86C8-80CFAE79426B}" type="slidenum">
              <a:rPr lang="en-US" smtClean="0">
                <a:solidFill>
                  <a:srgbClr val="E7DEC9">
                    <a:shade val="50000"/>
                    <a:satMod val="200000"/>
                  </a:srgbClr>
                </a:solidFill>
              </a:rPr>
              <a:pPr defTabSz="914400"/>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defTabSz="914400"/>
            <a:endParaRPr lang="en-US">
              <a:solidFill>
                <a:prstClr val="white"/>
              </a:solidFill>
            </a:endParaRPr>
          </a:p>
        </p:txBody>
      </p:sp>
    </p:spTree>
    <p:extLst>
      <p:ext uri="{BB962C8B-B14F-4D97-AF65-F5344CB8AC3E}">
        <p14:creationId xmlns:p14="http://schemas.microsoft.com/office/powerpoint/2010/main" val="153871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5.jpg"/><Relationship Id="rId2" Type="http://schemas.microsoft.com/office/2007/relationships/media" Target="../media/media19.m4a"/><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nsf.gov/bfa/dias/policy/merit_review/" TargetMode="External"/><Relationship Id="rId3" Type="http://schemas.openxmlformats.org/officeDocument/2006/relationships/slideLayout" Target="../slideLayouts/slideLayout2.xml"/><Relationship Id="rId7" Type="http://schemas.openxmlformats.org/officeDocument/2006/relationships/hyperlink" Target="http://www.nsf.gov/pubs/2013/nsf13126/nsf13126.pdf"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nsf.gov/pubs/policydocs/pappg17_1/" TargetMode="External"/><Relationship Id="rId5" Type="http://schemas.openxmlformats.org/officeDocument/2006/relationships/hyperlink" Target="http://www.nsf.gov/publications/pub_summ.jsp?ods_key=gpg" TargetMode="External"/><Relationship Id="rId10" Type="http://schemas.openxmlformats.org/officeDocument/2006/relationships/image" Target="../media/image3.png"/><Relationship Id="rId4" Type="http://schemas.openxmlformats.org/officeDocument/2006/relationships/notesSlide" Target="../notesSlides/notesSlide20.xml"/><Relationship Id="rId9" Type="http://schemas.openxmlformats.org/officeDocument/2006/relationships/hyperlink" Target="https://www.nsf.gov/funding/pgm_summ.jsp?pims_id=5257"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7728899" y="4716751"/>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1950" y="1752600"/>
            <a:ext cx="7772400" cy="1470025"/>
          </a:xfrm>
        </p:spPr>
        <p:txBody>
          <a:bodyPr>
            <a:noAutofit/>
          </a:bodyPr>
          <a:lstStyle/>
          <a:p>
            <a:pPr algn="ctr"/>
            <a:r>
              <a:rPr lang="en-US" sz="3600" b="1" dirty="0" smtClean="0"/>
              <a:t>S-STEM (NSF </a:t>
            </a:r>
            <a:r>
              <a:rPr lang="en-US" sz="3600" b="1" dirty="0"/>
              <a:t>17-527)</a:t>
            </a:r>
            <a:r>
              <a:rPr lang="en-US" sz="3600" b="1" dirty="0" smtClean="0"/>
              <a:t/>
            </a:r>
            <a:br>
              <a:rPr lang="en-US" sz="3600" b="1" dirty="0" smtClean="0"/>
            </a:br>
            <a:r>
              <a:rPr lang="en-US" sz="3600" b="1" dirty="0" smtClean="0"/>
              <a:t>NSF Scholarships in Science, Technology,  Engineering, &amp; Mathematics Information Materials </a:t>
            </a:r>
            <a:endParaRPr lang="en-US" sz="3600" b="1" dirty="0"/>
          </a:p>
        </p:txBody>
      </p:sp>
      <p:sp>
        <p:nvSpPr>
          <p:cNvPr id="3" name="Subtitle 2"/>
          <p:cNvSpPr>
            <a:spLocks noGrp="1"/>
          </p:cNvSpPr>
          <p:nvPr>
            <p:ph type="subTitle" idx="1"/>
          </p:nvPr>
        </p:nvSpPr>
        <p:spPr>
          <a:xfrm>
            <a:off x="2548251" y="4079331"/>
            <a:ext cx="5180648" cy="1752600"/>
          </a:xfrm>
        </p:spPr>
        <p:txBody>
          <a:bodyPr>
            <a:noAutofit/>
          </a:bodyPr>
          <a:lstStyle/>
          <a:p>
            <a:pPr algn="ctr"/>
            <a:r>
              <a:rPr lang="en-US" sz="3600" b="1" dirty="0" smtClean="0"/>
              <a:t>Track 3</a:t>
            </a:r>
            <a:endParaRPr lang="en-US" sz="3600" b="1" dirty="0" smtClean="0">
              <a:latin typeface="Arial" panose="020B0604020202020204" pitchFamily="34" charset="0"/>
              <a:cs typeface="Arial" panose="020B0604020202020204" pitchFamily="34" charset="0"/>
            </a:endParaRPr>
          </a:p>
          <a:p>
            <a:pPr algn="ctr"/>
            <a:r>
              <a:rPr lang="en-US" sz="3200" b="1" dirty="0" smtClean="0"/>
              <a:t>Design and Development</a:t>
            </a:r>
          </a:p>
          <a:p>
            <a:pPr algn="ctr"/>
            <a:r>
              <a:rPr lang="en-US" sz="3200" b="1" dirty="0" smtClean="0"/>
              <a:t>Multi-Institution</a:t>
            </a:r>
            <a:endParaRPr lang="en-US" sz="3200" b="1" dirty="0"/>
          </a:p>
        </p:txBody>
      </p:sp>
      <p:pic>
        <p:nvPicPr>
          <p:cNvPr id="6"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1164176"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124200" y="3203031"/>
            <a:ext cx="4038600" cy="1752600"/>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defTabSz="914400"/>
            <a:r>
              <a:rPr lang="en-US" sz="4800" b="1" dirty="0" smtClean="0"/>
              <a:t>4</a:t>
            </a:r>
            <a:endParaRPr lang="en-US" sz="3600" b="1"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4750" y="6092851"/>
            <a:ext cx="609600" cy="609600"/>
          </a:xfrm>
          <a:prstGeom prst="rect">
            <a:avLst/>
          </a:prstGeom>
        </p:spPr>
      </p:pic>
    </p:spTree>
    <p:extLst>
      <p:ext uri="{BB962C8B-B14F-4D97-AF65-F5344CB8AC3E}">
        <p14:creationId xmlns:p14="http://schemas.microsoft.com/office/powerpoint/2010/main" val="3317136667"/>
      </p:ext>
    </p:extLst>
  </p:cSld>
  <p:clrMapOvr>
    <a:masterClrMapping/>
  </p:clrMapOvr>
  <mc:AlternateContent xmlns:mc="http://schemas.openxmlformats.org/markup-compatibility/2006" xmlns:p14="http://schemas.microsoft.com/office/powerpoint/2010/main">
    <mc:Choice Requires="p14">
      <p:transition spd="slow" p14:dur="2000" advTm="13930"/>
    </mc:Choice>
    <mc:Fallback xmlns="">
      <p:transition spd="slow" advTm="13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7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t>
            </a:r>
          </a:p>
        </p:txBody>
      </p:sp>
      <p:sp>
        <p:nvSpPr>
          <p:cNvPr id="3" name="Content Placeholder 2"/>
          <p:cNvSpPr>
            <a:spLocks noGrp="1"/>
          </p:cNvSpPr>
          <p:nvPr>
            <p:ph idx="1"/>
          </p:nvPr>
        </p:nvSpPr>
        <p:spPr/>
        <p:txBody>
          <a:bodyPr>
            <a:normAutofit/>
          </a:bodyPr>
          <a:lstStyle/>
          <a:p>
            <a:r>
              <a:rPr lang="en-US" dirty="0" smtClean="0"/>
              <a:t>Focus </a:t>
            </a:r>
            <a:r>
              <a:rPr lang="en-US" dirty="0"/>
              <a:t>on cognitive or non-cognitive aspects of student experiences and success </a:t>
            </a:r>
            <a:endParaRPr lang="en-US" dirty="0" smtClean="0"/>
          </a:p>
          <a:p>
            <a:pPr lvl="1"/>
            <a:r>
              <a:rPr lang="en-US" dirty="0" smtClean="0"/>
              <a:t>Research </a:t>
            </a:r>
            <a:r>
              <a:rPr lang="en-US" dirty="0"/>
              <a:t>experiences, internships, participation in student cohorts, the mentor/mentee </a:t>
            </a:r>
            <a:r>
              <a:rPr lang="en-US" dirty="0" smtClean="0"/>
              <a:t>relationship. </a:t>
            </a:r>
          </a:p>
          <a:p>
            <a:pPr lvl="1"/>
            <a:r>
              <a:rPr lang="en-US" dirty="0" smtClean="0"/>
              <a:t>Increase </a:t>
            </a:r>
            <a:r>
              <a:rPr lang="en-US" dirty="0"/>
              <a:t>implementation and understanding of </a:t>
            </a:r>
            <a:r>
              <a:rPr lang="en-US" dirty="0" smtClean="0"/>
              <a:t>a common set of evidence-based </a:t>
            </a:r>
            <a:r>
              <a:rPr lang="en-US" dirty="0"/>
              <a:t>practices and strategies on student outcomes.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115" y="6126163"/>
            <a:ext cx="609600" cy="609600"/>
          </a:xfrm>
          <a:prstGeom prst="rect">
            <a:avLst/>
          </a:prstGeom>
        </p:spPr>
      </p:pic>
    </p:spTree>
    <p:extLst>
      <p:ext uri="{BB962C8B-B14F-4D97-AF65-F5344CB8AC3E}">
        <p14:creationId xmlns:p14="http://schemas.microsoft.com/office/powerpoint/2010/main" val="2726804397"/>
      </p:ext>
    </p:extLst>
  </p:cSld>
  <p:clrMapOvr>
    <a:masterClrMapping/>
  </p:clrMapOvr>
  <mc:AlternateContent xmlns:mc="http://schemas.openxmlformats.org/markup-compatibility/2006" xmlns:p14="http://schemas.microsoft.com/office/powerpoint/2010/main">
    <mc:Choice Requires="p14">
      <p:transition spd="slow" p14:dur="2000" advTm="24246"/>
    </mc:Choice>
    <mc:Fallback xmlns="">
      <p:transition spd="slow" advTm="2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Expectations for Track 3</a:t>
            </a:r>
            <a:endParaRPr lang="en-US" dirty="0"/>
          </a:p>
        </p:txBody>
      </p:sp>
      <p:sp>
        <p:nvSpPr>
          <p:cNvPr id="3" name="Content Placeholder 2"/>
          <p:cNvSpPr>
            <a:spLocks noGrp="1"/>
          </p:cNvSpPr>
          <p:nvPr>
            <p:ph idx="1"/>
          </p:nvPr>
        </p:nvSpPr>
        <p:spPr/>
        <p:txBody>
          <a:bodyPr>
            <a:normAutofit lnSpcReduction="10000"/>
          </a:bodyPr>
          <a:lstStyle/>
          <a:p>
            <a:r>
              <a:rPr lang="en-US" dirty="0" smtClean="0"/>
              <a:t>Develop, implement, examine, or validate models, effective practices or strategies or factors common to the institutions involved that affect recruitment, student success, retention, learning, degree attainment and entry into the STEM workforce or graduate studies (including transfer)</a:t>
            </a:r>
          </a:p>
          <a:p>
            <a:r>
              <a:rPr lang="en-US" dirty="0" smtClean="0"/>
              <a:t>Establish strong technical assistance, infrastructure, and processes.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5086" y="6003925"/>
            <a:ext cx="609600" cy="609600"/>
          </a:xfrm>
          <a:prstGeom prst="rect">
            <a:avLst/>
          </a:prstGeom>
        </p:spPr>
      </p:pic>
    </p:spTree>
    <p:extLst>
      <p:ext uri="{BB962C8B-B14F-4D97-AF65-F5344CB8AC3E}">
        <p14:creationId xmlns:p14="http://schemas.microsoft.com/office/powerpoint/2010/main" val="3449223072"/>
      </p:ext>
    </p:extLst>
  </p:cSld>
  <p:clrMapOvr>
    <a:masterClrMapping/>
  </p:clrMapOvr>
  <mc:AlternateContent xmlns:mc="http://schemas.openxmlformats.org/markup-compatibility/2006" xmlns:p14="http://schemas.microsoft.com/office/powerpoint/2010/main">
    <mc:Choice Requires="p14">
      <p:transition spd="slow" p14:dur="2000" advTm="30332"/>
    </mc:Choice>
    <mc:Fallback xmlns="">
      <p:transition spd="slow" advTm="3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Expected Outcomes:  </a:t>
            </a:r>
            <a:br>
              <a:rPr lang="en-US" dirty="0" smtClean="0"/>
            </a:br>
            <a:r>
              <a:rPr lang="en-US" dirty="0" smtClean="0"/>
              <a:t>Scholarship Recipients</a:t>
            </a:r>
            <a:endParaRPr lang="en-US" dirty="0"/>
          </a:p>
        </p:txBody>
      </p:sp>
      <p:sp>
        <p:nvSpPr>
          <p:cNvPr id="3" name="Content Placeholder 2"/>
          <p:cNvSpPr>
            <a:spLocks noGrp="1"/>
          </p:cNvSpPr>
          <p:nvPr>
            <p:ph idx="1"/>
          </p:nvPr>
        </p:nvSpPr>
        <p:spPr/>
        <p:txBody>
          <a:bodyPr>
            <a:normAutofit fontScale="92500" lnSpcReduction="20000"/>
          </a:bodyPr>
          <a:lstStyle/>
          <a:p>
            <a:pPr marL="174690" indent="-174690"/>
            <a:r>
              <a:rPr lang="en-US" dirty="0" smtClean="0"/>
              <a:t>Receive </a:t>
            </a:r>
            <a:r>
              <a:rPr lang="en-US" dirty="0"/>
              <a:t>an associate, baccalaureate, or graduate degree in one of the STEM disciplines supported by the S-STEM program;</a:t>
            </a:r>
          </a:p>
          <a:p>
            <a:pPr marL="174690" indent="-174690"/>
            <a:r>
              <a:rPr lang="en-US" dirty="0"/>
              <a:t>Transfer from an associate degree program to a baccalaureate degree program or from an undergraduate program to a graduate program in on of the STEM disciplines supported by the S-STEM program; or</a:t>
            </a:r>
          </a:p>
          <a:p>
            <a:pPr marL="174690" indent="-174690"/>
            <a:r>
              <a:rPr lang="en-US" dirty="0"/>
              <a:t>Successfully overcome one or more of an institutions’ self-identified attrition points which have been described in the proposal.</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03925"/>
            <a:ext cx="609600" cy="609600"/>
          </a:xfrm>
          <a:prstGeom prst="rect">
            <a:avLst/>
          </a:prstGeom>
        </p:spPr>
      </p:pic>
    </p:spTree>
    <p:extLst>
      <p:ext uri="{BB962C8B-B14F-4D97-AF65-F5344CB8AC3E}">
        <p14:creationId xmlns:p14="http://schemas.microsoft.com/office/powerpoint/2010/main" val="3454786965"/>
      </p:ext>
    </p:extLst>
  </p:cSld>
  <p:clrMapOvr>
    <a:masterClrMapping/>
  </p:clrMapOvr>
  <mc:AlternateContent xmlns:mc="http://schemas.openxmlformats.org/markup-compatibility/2006" xmlns:p14="http://schemas.microsoft.com/office/powerpoint/2010/main">
    <mc:Choice Requires="p14">
      <p:transition spd="slow" p14:dur="2000" advTm="36875"/>
    </mc:Choice>
    <mc:Fallback xmlns="">
      <p:transition spd="slow" advTm="3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a:t>
            </a:r>
            <a:r>
              <a:rPr lang="en-US" dirty="0"/>
              <a:t>encourages </a:t>
            </a:r>
          </a:p>
        </p:txBody>
      </p:sp>
      <p:sp>
        <p:nvSpPr>
          <p:cNvPr id="3" name="Content Placeholder 2"/>
          <p:cNvSpPr>
            <a:spLocks noGrp="1"/>
          </p:cNvSpPr>
          <p:nvPr>
            <p:ph idx="1"/>
          </p:nvPr>
        </p:nvSpPr>
        <p:spPr/>
        <p:txBody>
          <a:bodyPr/>
          <a:lstStyle/>
          <a:p>
            <a:r>
              <a:rPr lang="en-US" dirty="0" smtClean="0"/>
              <a:t>Consideration of </a:t>
            </a:r>
            <a:r>
              <a:rPr lang="en-US" dirty="0"/>
              <a:t>utilizing data analytics </a:t>
            </a:r>
            <a:endParaRPr lang="en-US" dirty="0" smtClean="0"/>
          </a:p>
          <a:p>
            <a:pPr lvl="1"/>
            <a:r>
              <a:rPr lang="en-US" dirty="0"/>
              <a:t>E</a:t>
            </a:r>
            <a:r>
              <a:rPr lang="en-US" dirty="0" smtClean="0"/>
              <a:t>xamine </a:t>
            </a:r>
            <a:r>
              <a:rPr lang="en-US" dirty="0"/>
              <a:t>patterns in institutional student data </a:t>
            </a:r>
            <a:endParaRPr lang="en-US" dirty="0" smtClean="0"/>
          </a:p>
          <a:p>
            <a:pPr lvl="1"/>
            <a:r>
              <a:rPr lang="en-US" dirty="0" smtClean="0"/>
              <a:t>Describe </a:t>
            </a:r>
            <a:r>
              <a:rPr lang="en-US" dirty="0"/>
              <a:t>and </a:t>
            </a:r>
            <a:r>
              <a:rPr lang="en-US" dirty="0" smtClean="0"/>
              <a:t>predict successful </a:t>
            </a:r>
            <a:r>
              <a:rPr lang="en-US" dirty="0"/>
              <a:t>completion of student academic and career pathways. </a:t>
            </a:r>
            <a:endParaRPr lang="en-US" dirty="0" smtClean="0"/>
          </a:p>
          <a:p>
            <a:r>
              <a:rPr lang="en-US" dirty="0"/>
              <a:t>Partnerships with offices of institutional research, offices of financial aid and offices of admissions.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03925"/>
            <a:ext cx="609600" cy="609600"/>
          </a:xfrm>
          <a:prstGeom prst="rect">
            <a:avLst/>
          </a:prstGeom>
        </p:spPr>
      </p:pic>
    </p:spTree>
    <p:extLst>
      <p:ext uri="{BB962C8B-B14F-4D97-AF65-F5344CB8AC3E}">
        <p14:creationId xmlns:p14="http://schemas.microsoft.com/office/powerpoint/2010/main" val="560293944"/>
      </p:ext>
    </p:extLst>
  </p:cSld>
  <p:clrMapOvr>
    <a:masterClrMapping/>
  </p:clrMapOvr>
  <mc:AlternateContent xmlns:mc="http://schemas.openxmlformats.org/markup-compatibility/2006" xmlns:p14="http://schemas.microsoft.com/office/powerpoint/2010/main">
    <mc:Choice Requires="p14">
      <p:transition spd="slow" p14:dur="2000" advTm="19191"/>
    </mc:Choice>
    <mc:Fallback xmlns="">
      <p:transition spd="slow" advTm="19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Teams</a:t>
            </a:r>
            <a:endParaRPr lang="en-US" dirty="0"/>
          </a:p>
        </p:txBody>
      </p:sp>
      <p:sp>
        <p:nvSpPr>
          <p:cNvPr id="3" name="Content Placeholder 2"/>
          <p:cNvSpPr>
            <a:spLocks noGrp="1"/>
          </p:cNvSpPr>
          <p:nvPr>
            <p:ph idx="1"/>
          </p:nvPr>
        </p:nvSpPr>
        <p:spPr/>
        <p:txBody>
          <a:bodyPr/>
          <a:lstStyle/>
          <a:p>
            <a:pPr marL="0" indent="0">
              <a:buNone/>
            </a:pPr>
            <a:r>
              <a:rPr lang="en-US" dirty="0"/>
              <a:t>These types of projects are managed by project teams composed </a:t>
            </a:r>
            <a:r>
              <a:rPr lang="en-US" dirty="0" smtClean="0"/>
              <a:t>of:</a:t>
            </a:r>
          </a:p>
          <a:p>
            <a:pPr marL="514350" indent="-514350">
              <a:buFont typeface="+mj-lt"/>
              <a:buAutoNum type="arabicPeriod"/>
            </a:pPr>
            <a:r>
              <a:rPr lang="en-US" dirty="0" smtClean="0"/>
              <a:t>Faculty </a:t>
            </a:r>
            <a:r>
              <a:rPr lang="en-US" dirty="0"/>
              <a:t>members </a:t>
            </a:r>
            <a:r>
              <a:rPr lang="en-US" dirty="0" smtClean="0"/>
              <a:t>currently </a:t>
            </a:r>
            <a:r>
              <a:rPr lang="en-US" dirty="0"/>
              <a:t>teaching in an S-STEM discipline(s)</a:t>
            </a:r>
            <a:r>
              <a:rPr lang="en-US" dirty="0" smtClean="0"/>
              <a:t>,</a:t>
            </a:r>
          </a:p>
          <a:p>
            <a:pPr marL="514350" indent="-514350">
              <a:buFont typeface="+mj-lt"/>
              <a:buAutoNum type="arabicPeriod"/>
            </a:pPr>
            <a:r>
              <a:rPr lang="en-US" dirty="0" smtClean="0"/>
              <a:t>STEM </a:t>
            </a:r>
            <a:r>
              <a:rPr lang="en-US" dirty="0"/>
              <a:t>administrators, </a:t>
            </a:r>
          </a:p>
          <a:p>
            <a:pPr marL="514350" indent="-514350">
              <a:buFont typeface="+mj-lt"/>
              <a:buAutoNum type="arabicPeriod"/>
            </a:pPr>
            <a:r>
              <a:rPr lang="en-US" dirty="0" smtClean="0"/>
              <a:t>Educational</a:t>
            </a:r>
            <a:r>
              <a:rPr lang="en-US" dirty="0"/>
              <a:t>, discipline-based educational, or social science researchers.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03925"/>
            <a:ext cx="609600" cy="609600"/>
          </a:xfrm>
          <a:prstGeom prst="rect">
            <a:avLst/>
          </a:prstGeom>
        </p:spPr>
      </p:pic>
    </p:spTree>
    <p:extLst>
      <p:ext uri="{BB962C8B-B14F-4D97-AF65-F5344CB8AC3E}">
        <p14:creationId xmlns:p14="http://schemas.microsoft.com/office/powerpoint/2010/main" val="3152995956"/>
      </p:ext>
    </p:extLst>
  </p:cSld>
  <p:clrMapOvr>
    <a:masterClrMapping/>
  </p:clrMapOvr>
  <mc:AlternateContent xmlns:mc="http://schemas.openxmlformats.org/markup-compatibility/2006" xmlns:p14="http://schemas.microsoft.com/office/powerpoint/2010/main">
    <mc:Choice Requires="p14">
      <p:transition spd="slow" p14:dur="2000" advTm="66885"/>
    </mc:Choice>
    <mc:Fallback xmlns="">
      <p:transition spd="slow" advTm="6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Principal Investigator (PI)</a:t>
            </a:r>
            <a:endParaRPr lang="en-US" dirty="0"/>
          </a:p>
        </p:txBody>
      </p:sp>
      <p:sp>
        <p:nvSpPr>
          <p:cNvPr id="3" name="Content Placeholder 2"/>
          <p:cNvSpPr>
            <a:spLocks noGrp="1"/>
          </p:cNvSpPr>
          <p:nvPr>
            <p:ph idx="1"/>
          </p:nvPr>
        </p:nvSpPr>
        <p:spPr/>
        <p:txBody>
          <a:bodyPr/>
          <a:lstStyle/>
          <a:p>
            <a:r>
              <a:rPr lang="en-US" dirty="0" smtClean="0"/>
              <a:t>PI </a:t>
            </a:r>
            <a:r>
              <a:rPr lang="en-US" dirty="0"/>
              <a:t>must be </a:t>
            </a:r>
            <a:r>
              <a:rPr lang="en-US" dirty="0" smtClean="0"/>
              <a:t>either:</a:t>
            </a:r>
          </a:p>
          <a:p>
            <a:pPr lvl="1"/>
            <a:r>
              <a:rPr lang="en-US" dirty="0" smtClean="0"/>
              <a:t> </a:t>
            </a:r>
            <a:r>
              <a:rPr lang="en-US" dirty="0"/>
              <a:t>a faculty member currently teaching in one of the S-STEM disciplines or </a:t>
            </a:r>
            <a:endParaRPr lang="en-US" dirty="0" smtClean="0"/>
          </a:p>
          <a:p>
            <a:pPr lvl="1"/>
            <a:r>
              <a:rPr lang="en-US" dirty="0" smtClean="0"/>
              <a:t>an </a:t>
            </a:r>
            <a:r>
              <a:rPr lang="en-US" dirty="0"/>
              <a:t>institutional, educational, discipline-based educational, or social science researcher. </a:t>
            </a:r>
          </a:p>
          <a:p>
            <a:pPr marL="0" indent="0">
              <a:buNone/>
            </a:pPr>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03925"/>
            <a:ext cx="609600" cy="609600"/>
          </a:xfrm>
          <a:prstGeom prst="rect">
            <a:avLst/>
          </a:prstGeom>
        </p:spPr>
      </p:pic>
    </p:spTree>
    <p:extLst>
      <p:ext uri="{BB962C8B-B14F-4D97-AF65-F5344CB8AC3E}">
        <p14:creationId xmlns:p14="http://schemas.microsoft.com/office/powerpoint/2010/main" val="563985350"/>
      </p:ext>
    </p:extLst>
  </p:cSld>
  <p:clrMapOvr>
    <a:masterClrMapping/>
  </p:clrMapOvr>
  <mc:AlternateContent xmlns:mc="http://schemas.openxmlformats.org/markup-compatibility/2006" xmlns:p14="http://schemas.microsoft.com/office/powerpoint/2010/main">
    <mc:Choice Requires="p14">
      <p:transition spd="slow" p14:dur="2000" advTm="20223"/>
    </mc:Choice>
    <mc:Fallback xmlns="">
      <p:transition spd="slow" advTm="20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funds – Track 3</a:t>
            </a:r>
            <a:endParaRPr lang="en-US" dirty="0"/>
          </a:p>
        </p:txBody>
      </p:sp>
      <p:sp>
        <p:nvSpPr>
          <p:cNvPr id="3" name="Content Placeholder 2"/>
          <p:cNvSpPr>
            <a:spLocks noGrp="1"/>
          </p:cNvSpPr>
          <p:nvPr>
            <p:ph idx="1"/>
          </p:nvPr>
        </p:nvSpPr>
        <p:spPr>
          <a:xfrm>
            <a:off x="457199" y="1389177"/>
            <a:ext cx="8411029" cy="4858657"/>
          </a:xfrm>
        </p:spPr>
        <p:txBody>
          <a:bodyPr>
            <a:normAutofit fontScale="77500" lnSpcReduction="20000"/>
          </a:bodyPr>
          <a:lstStyle/>
          <a:p>
            <a:r>
              <a:rPr lang="en-US" dirty="0" smtClean="0"/>
              <a:t>Scholarships for low-income academically talented students with demonstrated financial need.</a:t>
            </a:r>
          </a:p>
          <a:p>
            <a:r>
              <a:rPr lang="en-US" dirty="0" smtClean="0"/>
              <a:t>Implementation of requirement  for S-STEM faculty mentors and cohort experience.</a:t>
            </a:r>
          </a:p>
          <a:p>
            <a:r>
              <a:rPr lang="en-US" dirty="0" smtClean="0"/>
              <a:t>Support for high-quality extant professional and workforce development activities.</a:t>
            </a:r>
          </a:p>
          <a:p>
            <a:r>
              <a:rPr lang="en-US" dirty="0" smtClean="0"/>
              <a:t>Implementation and investigation of a common set of evidence based academic and student support activities to determine their effectiveness in recruiting, retaining, and graduating students in STEM.</a:t>
            </a:r>
          </a:p>
          <a:p>
            <a:r>
              <a:rPr lang="en-US" dirty="0" smtClean="0"/>
              <a:t>Technical assistance, infrastructure, and processes to support implementation and investigation of a common set of effective practices.</a:t>
            </a:r>
          </a:p>
          <a:p>
            <a:r>
              <a:rPr lang="en-US" dirty="0" smtClean="0"/>
              <a:t>Support for evaluation and management.</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8629" y="5943034"/>
            <a:ext cx="609600" cy="609600"/>
          </a:xfrm>
          <a:prstGeom prst="rect">
            <a:avLst/>
          </a:prstGeom>
        </p:spPr>
      </p:pic>
    </p:spTree>
    <p:extLst>
      <p:ext uri="{BB962C8B-B14F-4D97-AF65-F5344CB8AC3E}">
        <p14:creationId xmlns:p14="http://schemas.microsoft.com/office/powerpoint/2010/main" val="2080575535"/>
      </p:ext>
    </p:extLst>
  </p:cSld>
  <p:clrMapOvr>
    <a:masterClrMapping/>
  </p:clrMapOvr>
  <mc:AlternateContent xmlns:mc="http://schemas.openxmlformats.org/markup-compatibility/2006" xmlns:p14="http://schemas.microsoft.com/office/powerpoint/2010/main">
    <mc:Choice Requires="p14">
      <p:transition spd="slow" p14:dur="2000" advTm="65809"/>
    </mc:Choice>
    <mc:Fallback xmlns="">
      <p:transition spd="slow" advTm="6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Caution</a:t>
            </a:r>
            <a:endParaRPr lang="en-US" dirty="0"/>
          </a:p>
        </p:txBody>
      </p:sp>
      <p:sp>
        <p:nvSpPr>
          <p:cNvPr id="3" name="Content Placeholder 2"/>
          <p:cNvSpPr>
            <a:spLocks noGrp="1"/>
          </p:cNvSpPr>
          <p:nvPr>
            <p:ph idx="1"/>
          </p:nvPr>
        </p:nvSpPr>
        <p:spPr/>
        <p:txBody>
          <a:bodyPr/>
          <a:lstStyle/>
          <a:p>
            <a:r>
              <a:rPr lang="en-US" dirty="0"/>
              <a:t>The level of funding requested should be based on the </a:t>
            </a:r>
            <a:r>
              <a:rPr lang="en-US" b="1" u="sng" dirty="0"/>
              <a:t>focus</a:t>
            </a:r>
            <a:r>
              <a:rPr lang="en-US" dirty="0"/>
              <a:t>, </a:t>
            </a:r>
            <a:r>
              <a:rPr lang="en-US" b="1" u="sng" dirty="0"/>
              <a:t>scope</a:t>
            </a:r>
            <a:r>
              <a:rPr lang="en-US" dirty="0"/>
              <a:t>, and </a:t>
            </a:r>
            <a:r>
              <a:rPr lang="en-US" b="1" u="sng" dirty="0"/>
              <a:t>size</a:t>
            </a:r>
            <a:r>
              <a:rPr lang="en-US" dirty="0"/>
              <a:t> of the effort. </a:t>
            </a:r>
          </a:p>
          <a:p>
            <a:r>
              <a:rPr lang="en-US" dirty="0" smtClean="0"/>
              <a:t>Possible to request less than $5M.</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2028949061"/>
      </p:ext>
    </p:extLst>
  </p:cSld>
  <p:clrMapOvr>
    <a:masterClrMapping/>
  </p:clrMapOvr>
  <mc:AlternateContent xmlns:mc="http://schemas.openxmlformats.org/markup-compatibility/2006" xmlns:p14="http://schemas.microsoft.com/office/powerpoint/2010/main">
    <mc:Choice Requires="p14">
      <p:transition spd="slow" p14:dur="2000" advTm="17670"/>
    </mc:Choice>
    <mc:Fallback xmlns="">
      <p:transition spd="slow" advTm="1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83920"/>
            <a:ext cx="8686800" cy="1143000"/>
          </a:xfrm>
        </p:spPr>
        <p:txBody>
          <a:bodyPr>
            <a:normAutofit fontScale="90000"/>
          </a:bodyPr>
          <a:lstStyle/>
          <a:p>
            <a:r>
              <a:rPr lang="en-US" dirty="0" smtClean="0"/>
              <a:t>Track 3 </a:t>
            </a:r>
            <a:r>
              <a:rPr lang="en-US" dirty="0"/>
              <a:t>Design and </a:t>
            </a:r>
            <a:r>
              <a:rPr lang="en-US" dirty="0" smtClean="0"/>
              <a:t>Development:</a:t>
            </a:r>
            <a:br>
              <a:rPr lang="en-US" dirty="0" smtClean="0"/>
            </a:br>
            <a:r>
              <a:rPr lang="en-US" dirty="0" smtClean="0"/>
              <a:t>Multi-Institutional Consortia </a:t>
            </a:r>
            <a:br>
              <a:rPr lang="en-US" dirty="0" smtClean="0"/>
            </a:b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Multi Institution</a:t>
            </a:r>
            <a:r>
              <a:rPr lang="en-US" dirty="0"/>
              <a:t> </a:t>
            </a:r>
            <a:r>
              <a:rPr lang="en-US" dirty="0" smtClean="0"/>
              <a:t>Consortia</a:t>
            </a:r>
          </a:p>
          <a:p>
            <a:r>
              <a:rPr lang="en-US" dirty="0" smtClean="0"/>
              <a:t>Up to $5M for </a:t>
            </a:r>
            <a:r>
              <a:rPr lang="en-US" dirty="0"/>
              <a:t>5 years. </a:t>
            </a:r>
          </a:p>
          <a:p>
            <a:r>
              <a:rPr lang="en-US" dirty="0"/>
              <a:t>At least 60% of total amount requested must be requested for </a:t>
            </a:r>
            <a:r>
              <a:rPr lang="en-US" dirty="0" smtClean="0"/>
              <a:t>scholarships for low-income academically talented students with demonstrated financial need.</a:t>
            </a:r>
            <a:endParaRPr lang="en-US" dirty="0"/>
          </a:p>
          <a:p>
            <a:r>
              <a:rPr lang="en-US" dirty="0" smtClean="0"/>
              <a:t>Increases in </a:t>
            </a:r>
            <a:r>
              <a:rPr lang="en-US" dirty="0"/>
              <a:t>recruitment, retention, student success and completion of STEM </a:t>
            </a:r>
            <a:r>
              <a:rPr lang="en-US" dirty="0" smtClean="0"/>
              <a:t>degrees by talented students with demonstrated financial need, </a:t>
            </a:r>
            <a:r>
              <a:rPr lang="en-US" dirty="0"/>
              <a:t>and entry into the workforce.</a:t>
            </a:r>
          </a:p>
          <a:p>
            <a:r>
              <a:rPr lang="en-US" dirty="0" smtClean="0"/>
              <a:t>Implementation/adaptation </a:t>
            </a:r>
            <a:r>
              <a:rPr lang="en-US" dirty="0"/>
              <a:t>and </a:t>
            </a:r>
            <a:r>
              <a:rPr lang="en-US" dirty="0" smtClean="0"/>
              <a:t>testing a common approaches for student success </a:t>
            </a:r>
            <a:endParaRPr lang="en-US" dirty="0"/>
          </a:p>
          <a:p>
            <a:r>
              <a:rPr lang="en-US" dirty="0" smtClean="0"/>
              <a:t>Contributions to STEM undergraduate education knowledge base.</a:t>
            </a:r>
          </a:p>
          <a:p>
            <a:r>
              <a:rPr lang="en-US" dirty="0" smtClean="0"/>
              <a:t>Encouraged </a:t>
            </a:r>
            <a:r>
              <a:rPr lang="en-US" dirty="0"/>
              <a:t>to focus on cognitive and non-cognitive aspects of student experiences and success</a:t>
            </a:r>
            <a:r>
              <a:rPr lang="en-US" dirty="0" smtClean="0"/>
              <a:t>.</a:t>
            </a:r>
          </a:p>
          <a:p>
            <a:r>
              <a:rPr lang="en-US" dirty="0" smtClean="0"/>
              <a:t>Implement and study a common set of effective practices.</a:t>
            </a:r>
            <a:endParaRPr lang="en-US" dirty="0"/>
          </a:p>
          <a:p>
            <a:endParaRPr lang="en-US" dirty="0"/>
          </a:p>
          <a:p>
            <a:pPr marL="0" indent="0">
              <a:buNone/>
            </a:pP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12543"/>
            <a:ext cx="609600" cy="609600"/>
          </a:xfrm>
          <a:prstGeom prst="rect">
            <a:avLst/>
          </a:prstGeom>
        </p:spPr>
      </p:pic>
    </p:spTree>
    <p:extLst>
      <p:ext uri="{BB962C8B-B14F-4D97-AF65-F5344CB8AC3E}">
        <p14:creationId xmlns:p14="http://schemas.microsoft.com/office/powerpoint/2010/main" val="1107058549"/>
      </p:ext>
    </p:extLst>
  </p:cSld>
  <p:clrMapOvr>
    <a:masterClrMapping/>
  </p:clrMapOvr>
  <mc:AlternateContent xmlns:mc="http://schemas.openxmlformats.org/markup-compatibility/2006" xmlns:p14="http://schemas.microsoft.com/office/powerpoint/2010/main">
    <mc:Choice Requires="p14">
      <p:transition spd="slow" p14:dur="2000" advTm="68865"/>
    </mc:Choice>
    <mc:Fallback xmlns="">
      <p:transition spd="slow" advTm="68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10" name="AutoShape 2" descr="Image result for old photo of scient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5979350"/>
            <a:ext cx="609600" cy="609600"/>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15238" t="36826" r="10952" b="8360"/>
          <a:stretch/>
        </p:blipFill>
        <p:spPr>
          <a:xfrm>
            <a:off x="1393371" y="1229019"/>
            <a:ext cx="6749144" cy="3759200"/>
          </a:xfrm>
          <a:prstGeom prst="rect">
            <a:avLst/>
          </a:prstGeom>
        </p:spPr>
      </p:pic>
      <p:sp>
        <p:nvSpPr>
          <p:cNvPr id="13" name="TextBox 12"/>
          <p:cNvSpPr txBox="1"/>
          <p:nvPr/>
        </p:nvSpPr>
        <p:spPr>
          <a:xfrm>
            <a:off x="1393371" y="5012361"/>
            <a:ext cx="6858000" cy="1015663"/>
          </a:xfrm>
          <a:prstGeom prst="rect">
            <a:avLst/>
          </a:prstGeom>
          <a:noFill/>
        </p:spPr>
        <p:txBody>
          <a:bodyPr wrap="square" rtlCol="0">
            <a:spAutoFit/>
          </a:bodyPr>
          <a:lstStyle/>
          <a:p>
            <a:pPr algn="ctr"/>
            <a:r>
              <a:rPr lang="en-US" sz="2400" u="sng" dirty="0" smtClean="0">
                <a:solidFill>
                  <a:prstClr val="black"/>
                </a:solidFill>
              </a:rPr>
              <a:t>NSF S-STEM Team</a:t>
            </a:r>
          </a:p>
          <a:p>
            <a:pPr algn="ctr"/>
            <a:r>
              <a:rPr lang="en-US" sz="1200" dirty="0">
                <a:solidFill>
                  <a:prstClr val="black"/>
                </a:solidFill>
              </a:rPr>
              <a:t>Stephanie </a:t>
            </a:r>
            <a:r>
              <a:rPr lang="en-US" sz="1200" dirty="0" smtClean="0">
                <a:solidFill>
                  <a:prstClr val="black"/>
                </a:solidFill>
              </a:rPr>
              <a:t>August, </a:t>
            </a:r>
            <a:r>
              <a:rPr lang="en-US" sz="1200" dirty="0">
                <a:solidFill>
                  <a:prstClr val="black"/>
                </a:solidFill>
              </a:rPr>
              <a:t>Chuck Sullivan, John Haddock, Ron Buckmire</a:t>
            </a:r>
          </a:p>
          <a:p>
            <a:pPr algn="ctr"/>
            <a:r>
              <a:rPr lang="en-US" sz="1200" dirty="0" smtClean="0">
                <a:solidFill>
                  <a:prstClr val="black"/>
                </a:solidFill>
              </a:rPr>
              <a:t>Karen </a:t>
            </a:r>
            <a:r>
              <a:rPr lang="en-US" sz="1200" dirty="0">
                <a:solidFill>
                  <a:prstClr val="black"/>
                </a:solidFill>
              </a:rPr>
              <a:t>Crosby, Kevin Lee, Abby Ilumoka, Liz </a:t>
            </a:r>
            <a:r>
              <a:rPr lang="en-US" sz="1200" dirty="0" smtClean="0">
                <a:solidFill>
                  <a:prstClr val="black"/>
                </a:solidFill>
              </a:rPr>
              <a:t>Teles</a:t>
            </a:r>
            <a:endParaRPr lang="en-US" sz="1200" dirty="0">
              <a:solidFill>
                <a:prstClr val="black"/>
              </a:solidFill>
            </a:endParaRPr>
          </a:p>
          <a:p>
            <a:pPr algn="ctr"/>
            <a:r>
              <a:rPr lang="en-US" sz="1200" dirty="0" smtClean="0">
                <a:solidFill>
                  <a:prstClr val="black"/>
                </a:solidFill>
              </a:rPr>
              <a:t>Not </a:t>
            </a:r>
            <a:r>
              <a:rPr lang="en-US" sz="1200" dirty="0">
                <a:solidFill>
                  <a:prstClr val="black"/>
                </a:solidFill>
              </a:rPr>
              <a:t>Pictured: Jaimia Goodwin, Nabriya Horton, Ellen </a:t>
            </a:r>
            <a:r>
              <a:rPr lang="en-US" sz="1200" dirty="0" smtClean="0">
                <a:solidFill>
                  <a:prstClr val="black"/>
                </a:solidFill>
              </a:rPr>
              <a:t>Carpenter, Connie Della-Piana</a:t>
            </a:r>
            <a:r>
              <a:rPr lang="en-US" sz="1200" dirty="0" smtClean="0">
                <a:solidFill>
                  <a:prstClr val="black"/>
                </a:solidFill>
              </a:rPr>
              <a:t>, Tom Higgins, </a:t>
            </a:r>
            <a:r>
              <a:rPr lang="en-US" sz="1200" dirty="0" smtClean="0">
                <a:solidFill>
                  <a:prstClr val="black"/>
                </a:solidFill>
              </a:rPr>
              <a:t>Ece Yaprak</a:t>
            </a:r>
            <a:endParaRPr lang="en-US" sz="1200" dirty="0">
              <a:solidFill>
                <a:prstClr val="black"/>
              </a:solidFill>
            </a:endParaRPr>
          </a:p>
        </p:txBody>
      </p:sp>
    </p:spTree>
    <p:extLst>
      <p:ext uri="{BB962C8B-B14F-4D97-AF65-F5344CB8AC3E}">
        <p14:creationId xmlns:p14="http://schemas.microsoft.com/office/powerpoint/2010/main" val="1915395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130"/>
    </mc:Choice>
    <mc:Fallback xmlns="">
      <p:transition spd="slow" advTm="2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effectLst/>
              </a:rPr>
              <a:t>S-STEM Presentation</a:t>
            </a:r>
            <a:endParaRPr lang="en-US" b="1" dirty="0">
              <a:effectLst/>
            </a:endParaRPr>
          </a:p>
        </p:txBody>
      </p:sp>
      <p:sp>
        <p:nvSpPr>
          <p:cNvPr id="8" name="TextBox 7"/>
          <p:cNvSpPr txBox="1"/>
          <p:nvPr/>
        </p:nvSpPr>
        <p:spPr>
          <a:xfrm>
            <a:off x="3928804" y="4705389"/>
            <a:ext cx="2511687" cy="738664"/>
          </a:xfrm>
          <a:prstGeom prst="rect">
            <a:avLst/>
          </a:prstGeom>
          <a:noFill/>
        </p:spPr>
        <p:txBody>
          <a:bodyPr wrap="square" rtlCol="0">
            <a:spAutoFit/>
          </a:bodyPr>
          <a:lstStyle/>
          <a:p>
            <a:pPr algn="ctr" defTabSz="457200"/>
            <a:r>
              <a:rPr lang="en-US" sz="2400" u="sng" dirty="0" smtClean="0">
                <a:solidFill>
                  <a:prstClr val="black"/>
                </a:solidFill>
              </a:rPr>
              <a:t>Ron Buckmire</a:t>
            </a:r>
            <a:endParaRPr lang="en-US" sz="2400" dirty="0">
              <a:solidFill>
                <a:prstClr val="black"/>
              </a:solidFill>
            </a:endParaRPr>
          </a:p>
          <a:p>
            <a:pPr defTabSz="457200"/>
            <a:endParaRPr lang="en-US" u="sng" dirty="0">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0460" y="1417638"/>
            <a:ext cx="3065848" cy="3052746"/>
          </a:xfrm>
          <a:prstGeom prst="rect">
            <a:avLst/>
          </a:prstGeom>
        </p:spPr>
      </p:pic>
      <p:pic>
        <p:nvPicPr>
          <p:cNvPr id="5" name="slid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5085" y="6041572"/>
            <a:ext cx="609600" cy="609600"/>
          </a:xfrm>
          <a:prstGeom prst="rect">
            <a:avLst/>
          </a:prstGeom>
        </p:spPr>
      </p:pic>
    </p:spTree>
    <p:extLst>
      <p:ext uri="{BB962C8B-B14F-4D97-AF65-F5344CB8AC3E}">
        <p14:creationId xmlns:p14="http://schemas.microsoft.com/office/powerpoint/2010/main" val="1887359389"/>
      </p:ext>
    </p:extLst>
  </p:cSld>
  <p:clrMapOvr>
    <a:masterClrMapping/>
  </p:clrMapOvr>
  <mc:AlternateContent xmlns:mc="http://schemas.openxmlformats.org/markup-compatibility/2006" xmlns:p14="http://schemas.microsoft.com/office/powerpoint/2010/main">
    <mc:Choice Requires="p14">
      <p:transition spd="slow" p14:dur="2000" advTm="2483"/>
    </mc:Choice>
    <mc:Fallback xmlns="">
      <p:transition spd="slow" advTm="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1143000"/>
          </a:xfrm>
        </p:spPr>
        <p:txBody>
          <a:bodyPr/>
          <a:lstStyle/>
          <a:p>
            <a:r>
              <a:rPr lang="en-US" dirty="0" smtClean="0"/>
              <a:t>Additional Information</a:t>
            </a:r>
            <a:endParaRPr lang="en-US" dirty="0"/>
          </a:p>
        </p:txBody>
      </p:sp>
      <p:sp>
        <p:nvSpPr>
          <p:cNvPr id="3" name="Content Placeholder 2"/>
          <p:cNvSpPr>
            <a:spLocks noGrp="1"/>
          </p:cNvSpPr>
          <p:nvPr>
            <p:ph idx="1"/>
          </p:nvPr>
        </p:nvSpPr>
        <p:spPr>
          <a:xfrm>
            <a:off x="203200" y="1117600"/>
            <a:ext cx="8940800" cy="5297714"/>
          </a:xfrm>
        </p:spPr>
        <p:txBody>
          <a:bodyPr>
            <a:normAutofit fontScale="92500"/>
          </a:bodyPr>
          <a:lstStyle/>
          <a:p>
            <a:r>
              <a:rPr lang="en-US" sz="2800" dirty="0"/>
              <a:t>NSF Proposal &amp; Award Policies &amp; Procedures Guide</a:t>
            </a:r>
          </a:p>
          <a:p>
            <a:pPr marL="0" indent="0">
              <a:buNone/>
            </a:pPr>
            <a:r>
              <a:rPr lang="en-US" sz="2400" dirty="0">
                <a:hlinkClick r:id="rId5"/>
              </a:rPr>
              <a:t>http</a:t>
            </a:r>
            <a:r>
              <a:rPr lang="en-US" sz="2400" dirty="0" smtClean="0">
                <a:hlinkClick r:id="rId5"/>
              </a:rPr>
              <a:t>://</a:t>
            </a:r>
            <a:r>
              <a:rPr lang="en-US" sz="2400" dirty="0" smtClean="0">
                <a:hlinkClick r:id="rId6"/>
              </a:rPr>
              <a:t>https://www.nsf.gov/pubs/policydocs/pappg17_1/</a:t>
            </a:r>
            <a:endParaRPr lang="en-US" sz="2400" dirty="0" smtClean="0"/>
          </a:p>
          <a:p>
            <a:pPr marL="0" indent="0">
              <a:buNone/>
            </a:pPr>
            <a:endParaRPr lang="en-US" sz="2400" dirty="0" smtClean="0"/>
          </a:p>
          <a:p>
            <a:r>
              <a:rPr lang="en-US" sz="2800" dirty="0" smtClean="0"/>
              <a:t>Common Guidelines for Education Research and Development</a:t>
            </a:r>
          </a:p>
          <a:p>
            <a:pPr marL="0" indent="0">
              <a:buNone/>
            </a:pPr>
            <a:r>
              <a:rPr lang="en-US" sz="2400" dirty="0">
                <a:hlinkClick r:id="rId7"/>
              </a:rPr>
              <a:t>http://</a:t>
            </a:r>
            <a:r>
              <a:rPr lang="en-US" sz="2400" dirty="0" smtClean="0">
                <a:hlinkClick r:id="rId7"/>
              </a:rPr>
              <a:t>www.nsf.gov/pubs/2013/nsf13126/nsf13126.pdf</a:t>
            </a:r>
            <a:endParaRPr lang="en-US" sz="2400" dirty="0" smtClean="0"/>
          </a:p>
          <a:p>
            <a:pPr marL="0" indent="0">
              <a:buNone/>
            </a:pPr>
            <a:endParaRPr lang="en-US" sz="2400" dirty="0"/>
          </a:p>
          <a:p>
            <a:pPr marL="342900" indent="-342900"/>
            <a:r>
              <a:rPr lang="en-US" sz="2800" dirty="0" smtClean="0"/>
              <a:t>NSF Merit Review Overview</a:t>
            </a:r>
            <a:endParaRPr lang="en-US" sz="2800" dirty="0"/>
          </a:p>
          <a:p>
            <a:pPr marL="0" indent="0">
              <a:buNone/>
            </a:pPr>
            <a:r>
              <a:rPr lang="en-US" sz="2400" dirty="0">
                <a:hlinkClick r:id="rId8"/>
              </a:rPr>
              <a:t>http://nsf.gov/bfa/dias/policy/merit_review</a:t>
            </a:r>
            <a:r>
              <a:rPr lang="en-US" sz="2400" dirty="0" smtClean="0">
                <a:hlinkClick r:id="rId8"/>
              </a:rPr>
              <a:t>/</a:t>
            </a:r>
            <a:endParaRPr lang="en-US" sz="2400" dirty="0" smtClean="0"/>
          </a:p>
          <a:p>
            <a:pPr marL="0" indent="0">
              <a:buNone/>
            </a:pPr>
            <a:endParaRPr lang="en-US" sz="2400" dirty="0"/>
          </a:p>
          <a:p>
            <a:pPr marL="342900" indent="-342900"/>
            <a:r>
              <a:rPr lang="en-US" sz="2800" dirty="0" smtClean="0"/>
              <a:t>Solicitation</a:t>
            </a:r>
            <a:r>
              <a:rPr lang="en-US" sz="2800" dirty="0"/>
              <a:t>, FAQs, and Webinar Resources on the S-STEM program website:</a:t>
            </a:r>
          </a:p>
          <a:p>
            <a:pPr marL="0" indent="0">
              <a:buNone/>
            </a:pPr>
            <a:r>
              <a:rPr lang="en-US" sz="2400" dirty="0">
                <a:hlinkClick r:id="rId9"/>
              </a:rPr>
              <a:t>https://</a:t>
            </a:r>
            <a:r>
              <a:rPr lang="en-US" sz="2400" dirty="0" smtClean="0">
                <a:hlinkClick r:id="rId9"/>
              </a:rPr>
              <a:t>www.nsf.gov/funding/pgm_summ.jsp?pims_id=5257</a:t>
            </a:r>
            <a:endParaRPr lang="en-US" sz="2400" dirty="0" smtClean="0"/>
          </a:p>
          <a:p>
            <a:pPr marL="0" indent="0">
              <a:buNone/>
            </a:pPr>
            <a:endParaRPr lang="en-US" sz="2400" dirty="0" smtClean="0"/>
          </a:p>
          <a:p>
            <a:pPr marL="0" indent="0">
              <a:buNone/>
            </a:pPr>
            <a:endParaRPr lang="en-US" sz="2800" dirty="0"/>
          </a:p>
          <a:p>
            <a:pPr marL="0" indent="0">
              <a:buNone/>
            </a:pPr>
            <a:endParaRPr lang="en-US" sz="2800" dirty="0" smtClean="0"/>
          </a:p>
          <a:p>
            <a:pPr marL="0" indent="0">
              <a:buNone/>
            </a:pPr>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15086" y="5954486"/>
            <a:ext cx="609600" cy="609600"/>
          </a:xfrm>
          <a:prstGeom prst="rect">
            <a:avLst/>
          </a:prstGeom>
        </p:spPr>
      </p:pic>
    </p:spTree>
    <p:extLst>
      <p:ext uri="{BB962C8B-B14F-4D97-AF65-F5344CB8AC3E}">
        <p14:creationId xmlns:p14="http://schemas.microsoft.com/office/powerpoint/2010/main" val="1689810822"/>
      </p:ext>
    </p:extLst>
  </p:cSld>
  <p:clrMapOvr>
    <a:masterClrMapping/>
  </p:clrMapOvr>
  <mc:AlternateContent xmlns:mc="http://schemas.openxmlformats.org/markup-compatibility/2006" xmlns:p14="http://schemas.microsoft.com/office/powerpoint/2010/main">
    <mc:Choice Requires="p14">
      <p:transition spd="slow" p14:dur="2000" advTm="6938"/>
    </mc:Choice>
    <mc:Fallback xmlns="">
      <p:transition spd="slow" advTm="6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S-STEM Program Goals</a:t>
            </a:r>
            <a:endParaRPr lang="en-US"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a:pPr>
            <a:r>
              <a:rPr lang="en-US" dirty="0" smtClean="0"/>
              <a:t>To increase the recruitment, retention, student success, and graduation (including student transfer) of low-income academically talented students … who are pursuing associate, baccalaureate, or graduate degrees in STEM and enter the STEM workforce or graduate study.</a:t>
            </a:r>
          </a:p>
          <a:p>
            <a:pPr marL="514350" indent="-514350">
              <a:buFont typeface="+mj-lt"/>
              <a:buAutoNum type="arabicPeriod"/>
            </a:pPr>
            <a:endParaRPr lang="en-US" dirty="0" smtClean="0"/>
          </a:p>
          <a:p>
            <a:pPr marL="514350" indent="-514350">
              <a:buFont typeface="+mj-lt"/>
              <a:buAutoNum type="arabicPeriod"/>
            </a:pPr>
            <a:r>
              <a:rPr lang="en-US" dirty="0" smtClean="0"/>
              <a:t>To implement and study models, effective practices, and/or strategies that contribute to understanding of factors … that affect recruitment, retention, student success, academic/career pathways, and/or degree attainment in STEM of low income academically talented students …</a:t>
            </a:r>
          </a:p>
          <a:p>
            <a:pPr marL="514350" indent="-514350">
              <a:buFont typeface="+mj-lt"/>
              <a:buAutoNum type="arabicPeriod"/>
            </a:pPr>
            <a:endParaRPr lang="en-US" dirty="0" smtClean="0"/>
          </a:p>
          <a:p>
            <a:pPr marL="514350" indent="-514350">
              <a:buFont typeface="+mj-lt"/>
              <a:buAutoNum type="arabicPeriod"/>
            </a:pPr>
            <a:r>
              <a:rPr lang="en-US" dirty="0" smtClean="0"/>
              <a:t>To contribute to the implementation and sustainability of effective curricular and co-curricular activities … for low-income academically talented students … pursuing undergraduate and graduate STEM education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126163"/>
            <a:ext cx="609600" cy="609600"/>
          </a:xfrm>
          <a:prstGeom prst="rect">
            <a:avLst/>
          </a:prstGeom>
        </p:spPr>
      </p:pic>
    </p:spTree>
    <p:extLst>
      <p:ext uri="{BB962C8B-B14F-4D97-AF65-F5344CB8AC3E}">
        <p14:creationId xmlns:p14="http://schemas.microsoft.com/office/powerpoint/2010/main" val="1145282315"/>
      </p:ext>
    </p:extLst>
  </p:cSld>
  <p:clrMapOvr>
    <a:masterClrMapping/>
  </p:clrMapOvr>
  <mc:AlternateContent xmlns:mc="http://schemas.openxmlformats.org/markup-compatibility/2006" xmlns:p14="http://schemas.microsoft.com/office/powerpoint/2010/main">
    <mc:Choice Requires="p14">
      <p:transition spd="slow" p14:dur="2000" advTm="75933"/>
    </mc:Choice>
    <mc:Fallback xmlns="">
      <p:transition spd="slow" advTm="75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Track 3 Projects </a:t>
            </a:r>
            <a:r>
              <a:rPr lang="en-US" dirty="0"/>
              <a:t>E</a:t>
            </a:r>
            <a:r>
              <a:rPr lang="en-US" dirty="0" smtClean="0"/>
              <a:t>xpectations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a:t>E</a:t>
            </a:r>
            <a:r>
              <a:rPr lang="en-US" dirty="0" smtClean="0"/>
              <a:t>stablish </a:t>
            </a:r>
            <a:r>
              <a:rPr lang="en-US" dirty="0"/>
              <a:t>scholarship </a:t>
            </a:r>
            <a:r>
              <a:rPr lang="en-US" dirty="0" smtClean="0"/>
              <a:t>programs for low-income academically talented students with demonstrated financial need.</a:t>
            </a:r>
          </a:p>
          <a:p>
            <a:r>
              <a:rPr lang="en-US" dirty="0"/>
              <a:t>P</a:t>
            </a:r>
            <a:r>
              <a:rPr lang="en-US" dirty="0" smtClean="0"/>
              <a:t>rovide </a:t>
            </a:r>
            <a:r>
              <a:rPr lang="en-US" dirty="0"/>
              <a:t>strong academic and student </a:t>
            </a:r>
            <a:r>
              <a:rPr lang="en-US" dirty="0" smtClean="0"/>
              <a:t>support. </a:t>
            </a:r>
          </a:p>
          <a:p>
            <a:pPr lvl="1"/>
            <a:r>
              <a:rPr lang="en-US" dirty="0" smtClean="0"/>
              <a:t>Such as: high-quality extant curriculum</a:t>
            </a:r>
            <a:r>
              <a:rPr lang="en-US" dirty="0"/>
              <a:t>, professional, and workforce development </a:t>
            </a:r>
            <a:r>
              <a:rPr lang="en-US" dirty="0" smtClean="0"/>
              <a:t>activities.</a:t>
            </a:r>
            <a:endParaRPr lang="en-US" dirty="0"/>
          </a:p>
          <a:p>
            <a:r>
              <a:rPr lang="en-US" dirty="0" smtClean="0"/>
              <a:t>Increase </a:t>
            </a:r>
            <a:r>
              <a:rPr lang="en-US" dirty="0"/>
              <a:t>student </a:t>
            </a:r>
            <a:r>
              <a:rPr lang="en-US" dirty="0" smtClean="0"/>
              <a:t>success, retention, </a:t>
            </a:r>
            <a:r>
              <a:rPr lang="en-US" dirty="0"/>
              <a:t>and degree </a:t>
            </a:r>
            <a:r>
              <a:rPr lang="en-US" dirty="0" smtClean="0"/>
              <a:t>attainment in STEM </a:t>
            </a:r>
            <a:r>
              <a:rPr lang="en-US" dirty="0"/>
              <a:t>(including student transfer, if appropriate</a:t>
            </a:r>
            <a:r>
              <a:rPr lang="en-US" dirty="0" smtClean="0"/>
              <a:t>).</a:t>
            </a:r>
          </a:p>
          <a:p>
            <a:r>
              <a:rPr lang="en-US" dirty="0" smtClean="0"/>
              <a:t>Implement/adapt and study effective curricular and co-curricular activities and professional development activities </a:t>
            </a:r>
          </a:p>
          <a:p>
            <a:r>
              <a:rPr lang="en-US" dirty="0" smtClean="0"/>
              <a:t>Contribute to understanding the effect of evidence-based practices on student outcomes.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2003363594"/>
      </p:ext>
    </p:extLst>
  </p:cSld>
  <p:clrMapOvr>
    <a:masterClrMapping/>
  </p:clrMapOvr>
  <mc:AlternateContent xmlns:mc="http://schemas.openxmlformats.org/markup-compatibility/2006" xmlns:p14="http://schemas.microsoft.com/office/powerpoint/2010/main">
    <mc:Choice Requires="p14">
      <p:transition spd="slow" p14:dur="2000" advTm="61747"/>
    </mc:Choice>
    <mc:Fallback xmlns="">
      <p:transition spd="slow" advTm="61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Track 3 Features</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a:t>F</a:t>
            </a:r>
            <a:r>
              <a:rPr lang="en-US" dirty="0" smtClean="0"/>
              <a:t>ocus </a:t>
            </a:r>
            <a:r>
              <a:rPr lang="en-US" dirty="0"/>
              <a:t>on multi-institutional efforts </a:t>
            </a:r>
            <a:r>
              <a:rPr lang="en-US" dirty="0" smtClean="0"/>
              <a:t>- may </a:t>
            </a:r>
            <a:r>
              <a:rPr lang="en-US" dirty="0"/>
              <a:t>request up </a:t>
            </a:r>
            <a:r>
              <a:rPr lang="en-US" dirty="0" smtClean="0"/>
              <a:t>to:</a:t>
            </a:r>
          </a:p>
          <a:p>
            <a:r>
              <a:rPr lang="en-US" dirty="0" smtClean="0"/>
              <a:t> </a:t>
            </a:r>
            <a:r>
              <a:rPr lang="en-US" dirty="0"/>
              <a:t>$5.0 million </a:t>
            </a:r>
            <a:r>
              <a:rPr lang="en-US" dirty="0" smtClean="0"/>
              <a:t>total for a maximum duration of 5 years </a:t>
            </a:r>
            <a:endParaRPr lang="en-US" dirty="0"/>
          </a:p>
          <a:p>
            <a:r>
              <a:rPr lang="en-US" dirty="0"/>
              <a:t>At least 60% of the total requested amount must support </a:t>
            </a:r>
            <a:r>
              <a:rPr lang="en-US" dirty="0" smtClean="0"/>
              <a:t>scholarships for low-income academically talented students with demonstrated financial need. </a:t>
            </a:r>
          </a:p>
          <a:p>
            <a:r>
              <a:rPr lang="en-US" dirty="0" smtClean="0"/>
              <a:t>Implementation and investigation of a common set of high-quality curricular and/or co-curricular activities.</a:t>
            </a:r>
          </a:p>
          <a:p>
            <a:r>
              <a:rPr lang="en-US" dirty="0"/>
              <a:t>P</a:t>
            </a:r>
            <a:r>
              <a:rPr lang="en-US" dirty="0" smtClean="0"/>
              <a:t>roposals focused on STEM disciplines included in the S-STEM  program.</a:t>
            </a:r>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1293825200"/>
      </p:ext>
    </p:extLst>
  </p:cSld>
  <p:clrMapOvr>
    <a:masterClrMapping/>
  </p:clrMapOvr>
  <mc:AlternateContent xmlns:mc="http://schemas.openxmlformats.org/markup-compatibility/2006" xmlns:p14="http://schemas.microsoft.com/office/powerpoint/2010/main">
    <mc:Choice Requires="p14">
      <p:transition spd="slow" p14:dur="2000" advTm="68376"/>
    </mc:Choice>
    <mc:Fallback xmlns="">
      <p:transition spd="slow" advTm="6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52010"/>
            <a:ext cx="8229600" cy="1143000"/>
          </a:xfrm>
        </p:spPr>
        <p:txBody>
          <a:bodyPr>
            <a:normAutofit fontScale="90000"/>
          </a:bodyPr>
          <a:lstStyle/>
          <a:p>
            <a:r>
              <a:rPr lang="en-US" dirty="0" smtClean="0"/>
              <a:t>Multi-Institutional Consortia </a:t>
            </a:r>
            <a:br>
              <a:rPr lang="en-US" dirty="0" smtClean="0"/>
            </a:br>
            <a:endParaRPr lang="en-US" dirty="0"/>
          </a:p>
        </p:txBody>
      </p:sp>
      <p:sp>
        <p:nvSpPr>
          <p:cNvPr id="3" name="Content Placeholder 2"/>
          <p:cNvSpPr>
            <a:spLocks noGrp="1"/>
          </p:cNvSpPr>
          <p:nvPr>
            <p:ph idx="1"/>
          </p:nvPr>
        </p:nvSpPr>
        <p:spPr/>
        <p:txBody>
          <a:bodyPr/>
          <a:lstStyle/>
          <a:p>
            <a:r>
              <a:rPr lang="en-US" dirty="0" smtClean="0"/>
              <a:t>(a) Built </a:t>
            </a:r>
            <a:r>
              <a:rPr lang="en-US" dirty="0"/>
              <a:t>around a </a:t>
            </a:r>
            <a:r>
              <a:rPr lang="en-US" b="1" dirty="0"/>
              <a:t>common interest in one or more evidence-based educational practice(s) and/or student support(s)</a:t>
            </a:r>
          </a:p>
          <a:p>
            <a:pPr marL="0" indent="0">
              <a:buNone/>
            </a:pPr>
            <a:endParaRPr lang="en-US" dirty="0"/>
          </a:p>
          <a:p>
            <a:r>
              <a:rPr lang="en-US" dirty="0"/>
              <a:t>(b) </a:t>
            </a:r>
            <a:r>
              <a:rPr lang="en-US" dirty="0" smtClean="0"/>
              <a:t>Have </a:t>
            </a:r>
            <a:r>
              <a:rPr lang="en-US" dirty="0"/>
              <a:t>a </a:t>
            </a:r>
            <a:r>
              <a:rPr lang="en-US" b="1" dirty="0"/>
              <a:t>common interest in student transfer and/or articulation</a:t>
            </a:r>
            <a:r>
              <a:rPr lang="en-US" dirty="0"/>
              <a:t>. </a:t>
            </a:r>
          </a:p>
          <a:p>
            <a:pPr marL="0" indent="0">
              <a:buNone/>
            </a:pPr>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6126163"/>
            <a:ext cx="609600" cy="609600"/>
          </a:xfrm>
          <a:prstGeom prst="rect">
            <a:avLst/>
          </a:prstGeom>
        </p:spPr>
      </p:pic>
    </p:spTree>
    <p:extLst>
      <p:ext uri="{BB962C8B-B14F-4D97-AF65-F5344CB8AC3E}">
        <p14:creationId xmlns:p14="http://schemas.microsoft.com/office/powerpoint/2010/main" val="1047604291"/>
      </p:ext>
    </p:extLst>
  </p:cSld>
  <p:clrMapOvr>
    <a:masterClrMapping/>
  </p:clrMapOvr>
  <mc:AlternateContent xmlns:mc="http://schemas.openxmlformats.org/markup-compatibility/2006" xmlns:p14="http://schemas.microsoft.com/office/powerpoint/2010/main">
    <mc:Choice Requires="p14">
      <p:transition spd="slow" p14:dur="2000" advTm="51154"/>
    </mc:Choice>
    <mc:Fallback xmlns="">
      <p:transition spd="slow" advTm="5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Track 3 seeks to:</a:t>
            </a:r>
            <a:endParaRPr lang="en-US" dirty="0"/>
          </a:p>
        </p:txBody>
      </p:sp>
      <p:sp>
        <p:nvSpPr>
          <p:cNvPr id="3" name="Content Placeholder 2"/>
          <p:cNvSpPr>
            <a:spLocks noGrp="1"/>
          </p:cNvSpPr>
          <p:nvPr>
            <p:ph idx="1"/>
          </p:nvPr>
        </p:nvSpPr>
        <p:spPr/>
        <p:txBody>
          <a:bodyPr>
            <a:normAutofit fontScale="92500"/>
          </a:bodyPr>
          <a:lstStyle/>
          <a:p>
            <a:r>
              <a:rPr lang="en-US" dirty="0" smtClean="0"/>
              <a:t>Leverage </a:t>
            </a:r>
            <a:r>
              <a:rPr lang="en-US" dirty="0"/>
              <a:t>S-STEM funds with institutional efforts and </a:t>
            </a:r>
            <a:r>
              <a:rPr lang="en-US" dirty="0" smtClean="0"/>
              <a:t>infrastructure. </a:t>
            </a:r>
            <a:endParaRPr lang="en-US" dirty="0"/>
          </a:p>
          <a:p>
            <a:r>
              <a:rPr lang="en-US" dirty="0"/>
              <a:t>I</a:t>
            </a:r>
            <a:r>
              <a:rPr lang="en-US" dirty="0" smtClean="0"/>
              <a:t>ncrease </a:t>
            </a:r>
            <a:r>
              <a:rPr lang="en-US" dirty="0"/>
              <a:t>and understand </a:t>
            </a:r>
          </a:p>
          <a:p>
            <a:pPr lvl="1"/>
            <a:r>
              <a:rPr lang="en-US" dirty="0" smtClean="0"/>
              <a:t>Recruitment</a:t>
            </a:r>
          </a:p>
          <a:p>
            <a:pPr lvl="1"/>
            <a:r>
              <a:rPr lang="en-US" dirty="0" smtClean="0"/>
              <a:t>Retention</a:t>
            </a:r>
          </a:p>
          <a:p>
            <a:pPr lvl="1"/>
            <a:r>
              <a:rPr lang="en-US" dirty="0" smtClean="0"/>
              <a:t>Student Success</a:t>
            </a:r>
          </a:p>
          <a:p>
            <a:pPr lvl="1"/>
            <a:r>
              <a:rPr lang="en-US" dirty="0" smtClean="0"/>
              <a:t>Degree Attainment </a:t>
            </a:r>
            <a:r>
              <a:rPr lang="en-US" dirty="0"/>
              <a:t>in </a:t>
            </a:r>
            <a:r>
              <a:rPr lang="en-US" dirty="0" smtClean="0"/>
              <a:t>STEM  </a:t>
            </a:r>
            <a:endParaRPr lang="en-US" dirty="0"/>
          </a:p>
          <a:p>
            <a:r>
              <a:rPr lang="en-US" dirty="0" smtClean="0"/>
              <a:t>Emphasis </a:t>
            </a:r>
            <a:r>
              <a:rPr lang="en-US" dirty="0"/>
              <a:t>on low income academically talented students with demonstrated financial need</a:t>
            </a:r>
            <a:r>
              <a:rPr lang="en-US" dirty="0" smtClean="0">
                <a:effectLst/>
              </a:rPr>
              <a:t> </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3984378413"/>
      </p:ext>
    </p:extLst>
  </p:cSld>
  <p:clrMapOvr>
    <a:masterClrMapping/>
  </p:clrMapOvr>
  <mc:AlternateContent xmlns:mc="http://schemas.openxmlformats.org/markup-compatibility/2006" xmlns:p14="http://schemas.microsoft.com/office/powerpoint/2010/main">
    <mc:Choice Requires="p14">
      <p:transition spd="slow" p14:dur="2000" advTm="42009"/>
    </mc:Choice>
    <mc:Fallback xmlns="">
      <p:transition spd="slow" advTm="42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 </a:t>
            </a:r>
            <a:endParaRPr lang="en-US" dirty="0"/>
          </a:p>
        </p:txBody>
      </p:sp>
      <p:sp>
        <p:nvSpPr>
          <p:cNvPr id="3" name="Content Placeholder 2"/>
          <p:cNvSpPr>
            <a:spLocks noGrp="1"/>
          </p:cNvSpPr>
          <p:nvPr>
            <p:ph idx="1"/>
          </p:nvPr>
        </p:nvSpPr>
        <p:spPr/>
        <p:txBody>
          <a:bodyPr/>
          <a:lstStyle/>
          <a:p>
            <a:r>
              <a:rPr lang="en-US" dirty="0" smtClean="0"/>
              <a:t>Increase the quality of the STEM workforce or graduate studies in STEM.</a:t>
            </a:r>
          </a:p>
          <a:p>
            <a:endParaRPr lang="en-US" dirty="0" smtClean="0"/>
          </a:p>
          <a:p>
            <a:r>
              <a:rPr lang="en-US" dirty="0" smtClean="0"/>
              <a:t>Have </a:t>
            </a:r>
            <a:r>
              <a:rPr lang="en-US" dirty="0"/>
              <a:t>strong STEM faculty commitment and </a:t>
            </a:r>
            <a:r>
              <a:rPr lang="en-US" dirty="0" smtClean="0"/>
              <a:t>involvement.</a:t>
            </a:r>
            <a:endParaRPr lang="en-US"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03925"/>
            <a:ext cx="609600" cy="609600"/>
          </a:xfrm>
          <a:prstGeom prst="rect">
            <a:avLst/>
          </a:prstGeom>
        </p:spPr>
      </p:pic>
    </p:spTree>
    <p:extLst>
      <p:ext uri="{BB962C8B-B14F-4D97-AF65-F5344CB8AC3E}">
        <p14:creationId xmlns:p14="http://schemas.microsoft.com/office/powerpoint/2010/main" val="3755900892"/>
      </p:ext>
    </p:extLst>
  </p:cSld>
  <p:clrMapOvr>
    <a:masterClrMapping/>
  </p:clrMapOvr>
  <mc:AlternateContent xmlns:mc="http://schemas.openxmlformats.org/markup-compatibility/2006" xmlns:p14="http://schemas.microsoft.com/office/powerpoint/2010/main">
    <mc:Choice Requires="p14">
      <p:transition spd="slow" p14:dur="2000" advTm="10582"/>
    </mc:Choice>
    <mc:Fallback xmlns="">
      <p:transition spd="slow" advTm="1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t>
            </a:r>
          </a:p>
        </p:txBody>
      </p:sp>
      <p:sp>
        <p:nvSpPr>
          <p:cNvPr id="3" name="Content Placeholder 2"/>
          <p:cNvSpPr>
            <a:spLocks noGrp="1"/>
          </p:cNvSpPr>
          <p:nvPr>
            <p:ph idx="1"/>
          </p:nvPr>
        </p:nvSpPr>
        <p:spPr/>
        <p:txBody>
          <a:bodyPr>
            <a:normAutofit/>
          </a:bodyPr>
          <a:lstStyle/>
          <a:p>
            <a:r>
              <a:rPr lang="en-US" dirty="0" smtClean="0"/>
              <a:t>Implement </a:t>
            </a:r>
            <a:r>
              <a:rPr lang="en-US" dirty="0"/>
              <a:t>or adapt and study </a:t>
            </a:r>
            <a:endParaRPr lang="en-US" dirty="0" smtClean="0"/>
          </a:p>
          <a:p>
            <a:pPr lvl="1"/>
            <a:r>
              <a:rPr lang="en-US" dirty="0" smtClean="0"/>
              <a:t>A common set of effective high quality curricular </a:t>
            </a:r>
            <a:r>
              <a:rPr lang="en-US" dirty="0"/>
              <a:t>and co-curricular activities and professional </a:t>
            </a:r>
            <a:r>
              <a:rPr lang="en-US" dirty="0" smtClean="0"/>
              <a:t>development.</a:t>
            </a:r>
          </a:p>
          <a:p>
            <a:pPr lvl="1"/>
            <a:r>
              <a:rPr lang="en-US" dirty="0" smtClean="0"/>
              <a:t>Activities tailored </a:t>
            </a:r>
            <a:r>
              <a:rPr lang="en-US" dirty="0"/>
              <a:t>to students, STEM faculty, and different types of institutional </a:t>
            </a:r>
            <a:r>
              <a:rPr lang="en-US" dirty="0" smtClean="0"/>
              <a:t>contexts.</a:t>
            </a:r>
          </a:p>
          <a:p>
            <a:r>
              <a:rPr lang="en-US" dirty="0" smtClean="0"/>
              <a:t>Informed by the Common </a:t>
            </a:r>
            <a:r>
              <a:rPr lang="en-US" dirty="0"/>
              <a:t>Guidelines for Education Research and Development (NSF 13-126)</a:t>
            </a:r>
          </a:p>
          <a:p>
            <a:endParaRPr lang="en-US"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0572" y="6003925"/>
            <a:ext cx="609600" cy="609600"/>
          </a:xfrm>
          <a:prstGeom prst="rect">
            <a:avLst/>
          </a:prstGeom>
        </p:spPr>
      </p:pic>
    </p:spTree>
    <p:extLst>
      <p:ext uri="{BB962C8B-B14F-4D97-AF65-F5344CB8AC3E}">
        <p14:creationId xmlns:p14="http://schemas.microsoft.com/office/powerpoint/2010/main" val="2867124301"/>
      </p:ext>
    </p:extLst>
  </p:cSld>
  <p:clrMapOvr>
    <a:masterClrMapping/>
  </p:clrMapOvr>
  <mc:AlternateContent xmlns:mc="http://schemas.openxmlformats.org/markup-compatibility/2006" xmlns:p14="http://schemas.microsoft.com/office/powerpoint/2010/main">
    <mc:Choice Requires="p14">
      <p:transition spd="slow" p14:dur="2000" advTm="39465"/>
    </mc:Choice>
    <mc:Fallback xmlns="">
      <p:transition spd="slow" advTm="3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6221</TotalTime>
  <Words>2040</Words>
  <Application>Microsoft Office PowerPoint</Application>
  <PresentationFormat>On-screen Show (4:3)</PresentationFormat>
  <Paragraphs>234</Paragraphs>
  <Slides>20</Slides>
  <Notes>20</Notes>
  <HiddenSlides>0</HiddenSlides>
  <MMClips>20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Gill Sans MT</vt:lpstr>
      <vt:lpstr>Verdana</vt:lpstr>
      <vt:lpstr>Wingdings 2</vt:lpstr>
      <vt:lpstr>Office Theme</vt:lpstr>
      <vt:lpstr>Solstice</vt:lpstr>
      <vt:lpstr>S-STEM (NSF 17-527) NSF Scholarships in Science, Technology,  Engineering, &amp; Mathematics Information Materials </vt:lpstr>
      <vt:lpstr>S-STEM Presentation</vt:lpstr>
      <vt:lpstr>S-STEM Program Goals</vt:lpstr>
      <vt:lpstr>Track 3 Projects Expectations</vt:lpstr>
      <vt:lpstr>Track 3 Features</vt:lpstr>
      <vt:lpstr>Multi-Institutional Consortia  </vt:lpstr>
      <vt:lpstr>Track 3 seeks to:</vt:lpstr>
      <vt:lpstr>Expectations </vt:lpstr>
      <vt:lpstr>Expectations </vt:lpstr>
      <vt:lpstr>Expectations </vt:lpstr>
      <vt:lpstr>Expectations for Track 3</vt:lpstr>
      <vt:lpstr>Expected Outcomes:   Scholarship Recipients</vt:lpstr>
      <vt:lpstr>Program encourages </vt:lpstr>
      <vt:lpstr>Project Teams</vt:lpstr>
      <vt:lpstr>Principal Investigator (PI)</vt:lpstr>
      <vt:lpstr>Use of funds – Track 3</vt:lpstr>
      <vt:lpstr>Caution</vt:lpstr>
      <vt:lpstr>Track 3 Design and Development: Multi-Institutional Consortia   </vt:lpstr>
      <vt:lpstr>Thank you</vt:lpstr>
      <vt:lpstr>Additional Information</vt:lpstr>
    </vt:vector>
  </TitlesOfParts>
  <Company>nsf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Criteria</dc:title>
  <dc:creator>John Krupczak</dc:creator>
  <cp:lastModifiedBy>Lee, Kevin M</cp:lastModifiedBy>
  <cp:revision>117</cp:revision>
  <cp:lastPrinted>2015-07-01T14:55:41Z</cp:lastPrinted>
  <dcterms:created xsi:type="dcterms:W3CDTF">2015-05-17T02:57:02Z</dcterms:created>
  <dcterms:modified xsi:type="dcterms:W3CDTF">2017-02-12T21:41:53Z</dcterms:modified>
</cp:coreProperties>
</file>