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Lst>
  <p:notesMasterIdLst>
    <p:notesMasterId r:id="rId29"/>
  </p:notesMasterIdLst>
  <p:handoutMasterIdLst>
    <p:handoutMasterId r:id="rId30"/>
  </p:handoutMasterIdLst>
  <p:sldIdLst>
    <p:sldId id="371" r:id="rId4"/>
    <p:sldId id="372" r:id="rId5"/>
    <p:sldId id="361" r:id="rId6"/>
    <p:sldId id="362" r:id="rId7"/>
    <p:sldId id="363" r:id="rId8"/>
    <p:sldId id="364" r:id="rId9"/>
    <p:sldId id="335" r:id="rId10"/>
    <p:sldId id="358" r:id="rId11"/>
    <p:sldId id="336" r:id="rId12"/>
    <p:sldId id="346" r:id="rId13"/>
    <p:sldId id="365" r:id="rId14"/>
    <p:sldId id="337" r:id="rId15"/>
    <p:sldId id="366" r:id="rId16"/>
    <p:sldId id="338" r:id="rId17"/>
    <p:sldId id="344" r:id="rId18"/>
    <p:sldId id="341" r:id="rId19"/>
    <p:sldId id="343" r:id="rId20"/>
    <p:sldId id="367" r:id="rId21"/>
    <p:sldId id="368" r:id="rId22"/>
    <p:sldId id="339" r:id="rId23"/>
    <p:sldId id="332" r:id="rId24"/>
    <p:sldId id="369" r:id="rId25"/>
    <p:sldId id="352" r:id="rId26"/>
    <p:sldId id="370" r:id="rId27"/>
    <p:sldId id="374" r:id="rId2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autoAdjust="0"/>
    <p:restoredTop sz="77025" autoAdjust="0"/>
  </p:normalViewPr>
  <p:slideViewPr>
    <p:cSldViewPr snapToGrid="0" snapToObjects="1">
      <p:cViewPr varScale="1">
        <p:scale>
          <a:sx n="72" d="100"/>
          <a:sy n="72" d="100"/>
        </p:scale>
        <p:origin x="1762" y="91"/>
      </p:cViewPr>
      <p:guideLst>
        <p:guide orient="horz" pos="2160"/>
        <p:guide pos="2880"/>
      </p:guideLst>
    </p:cSldViewPr>
  </p:slideViewPr>
  <p:notesTextViewPr>
    <p:cViewPr>
      <p:scale>
        <a:sx n="100" d="100"/>
        <a:sy n="100" d="100"/>
      </p:scale>
      <p:origin x="0" y="0"/>
    </p:cViewPr>
  </p:notesTextViewPr>
  <p:sorterViewPr>
    <p:cViewPr>
      <p:scale>
        <a:sx n="55" d="100"/>
        <a:sy n="5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E956C3B-38B1-4A36-902A-80C1D3C0D896}" type="datetimeFigureOut">
              <a:rPr lang="en-US" smtClean="0"/>
              <a:t>2/12/2017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2379CC2-A32A-4537-BE6B-6508D0749853}" type="slidenum">
              <a:rPr lang="en-US" smtClean="0"/>
              <a:t>‹#›</a:t>
            </a:fld>
            <a:endParaRPr lang="en-US"/>
          </a:p>
        </p:txBody>
      </p:sp>
    </p:spTree>
    <p:extLst>
      <p:ext uri="{BB962C8B-B14F-4D97-AF65-F5344CB8AC3E}">
        <p14:creationId xmlns:p14="http://schemas.microsoft.com/office/powerpoint/2010/main" val="43341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D3D6847-7893-CE4B-B379-D8DE272F5E08}" type="datetimeFigureOut">
              <a:rPr lang="en-US" smtClean="0"/>
              <a:t>2/12/2017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71AF109-1586-9244-AF33-86ED39F0153D}" type="slidenum">
              <a:rPr lang="en-US" smtClean="0"/>
              <a:t>‹#›</a:t>
            </a:fld>
            <a:endParaRPr lang="en-US"/>
          </a:p>
        </p:txBody>
      </p:sp>
    </p:spTree>
    <p:extLst>
      <p:ext uri="{BB962C8B-B14F-4D97-AF65-F5344CB8AC3E}">
        <p14:creationId xmlns:p14="http://schemas.microsoft.com/office/powerpoint/2010/main" val="4057851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This is the fifth</a:t>
            </a:r>
            <a:r>
              <a:rPr lang="en-US" baseline="0" dirty="0" smtClean="0"/>
              <a:t> in a series of presentations </a:t>
            </a:r>
            <a:r>
              <a:rPr lang="en-US" dirty="0" smtClean="0"/>
              <a:t>on recent S-STEM solicitation, NSF 17-527. This</a:t>
            </a:r>
            <a:r>
              <a:rPr lang="en-US" baseline="0" dirty="0" smtClean="0"/>
              <a:t> presentation will provide suggestions for new principal investigators. </a:t>
            </a:r>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48585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might be helpful</a:t>
            </a:r>
            <a:r>
              <a:rPr lang="en-US" sz="1200" kern="1200" baseline="0" dirty="0" smtClean="0">
                <a:solidFill>
                  <a:schemeClr val="tx1"/>
                </a:solidFill>
                <a:effectLst/>
                <a:latin typeface="+mn-lt"/>
                <a:ea typeface="+mn-ea"/>
                <a:cs typeface="+mn-cs"/>
              </a:rPr>
              <a:t> to include a word here about the review process. Merit review of SSTEM proposals is addressed in detail in a separate presentation. Here we will mention the basics. </a:t>
            </a:r>
            <a:r>
              <a:rPr lang="en-US" sz="1200" kern="1200" dirty="0" smtClean="0">
                <a:solidFill>
                  <a:schemeClr val="tx1"/>
                </a:solidFill>
                <a:effectLst/>
                <a:latin typeface="+mn-lt"/>
                <a:ea typeface="+mn-ea"/>
                <a:cs typeface="+mn-cs"/>
              </a:rPr>
              <a:t>Proposals received by NSF are assigned to the appropriate NSF program for acknowledgement and, if they meet NSF requirements, for review. All proposals are carefully reviewed by a scientist, engineer, or educator serving as an NSF Program Officer, and usually by three to ten other persons outside NSF either as ad hoc reviewers, panelists, or both, who are experts in the particular fields represented by the proposal. These reviewers are selected for their expertise by Program Officers charged with oversight of the review process. Senior NSF staff further review recommendations for awards.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comprehensive description of the Foundation's merit review process is available on the NSF website shown. </a:t>
            </a:r>
            <a:r>
              <a:rPr lang="en-US" dirty="0" smtClean="0"/>
              <a:t>http://</a:t>
            </a:r>
            <a:r>
              <a:rPr lang="en-US" dirty="0" err="1" smtClean="0"/>
              <a:t>nsf.gov</a:t>
            </a:r>
            <a:r>
              <a:rPr lang="en-US" dirty="0" smtClean="0"/>
              <a:t>/</a:t>
            </a:r>
            <a:r>
              <a:rPr lang="en-US" dirty="0" err="1" smtClean="0"/>
              <a:t>bfa</a:t>
            </a:r>
            <a:r>
              <a:rPr lang="en-US" dirty="0" smtClean="0"/>
              <a:t>/</a:t>
            </a:r>
            <a:r>
              <a:rPr lang="en-US" dirty="0" err="1" smtClean="0"/>
              <a:t>dias</a:t>
            </a:r>
            <a:r>
              <a:rPr lang="en-US" dirty="0" smtClean="0"/>
              <a:t>/policy/</a:t>
            </a:r>
            <a:r>
              <a:rPr lang="en-US" dirty="0" err="1" smtClean="0"/>
              <a:t>merit_review</a:t>
            </a:r>
            <a:r>
              <a:rPr lang="en-US" dirty="0" smtClean="0"/>
              <a:t>/</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10</a:t>
            </a:fld>
            <a:endParaRPr lang="en-US"/>
          </a:p>
        </p:txBody>
      </p:sp>
    </p:spTree>
    <p:extLst>
      <p:ext uri="{BB962C8B-B14F-4D97-AF65-F5344CB8AC3E}">
        <p14:creationId xmlns:p14="http://schemas.microsoft.com/office/powerpoint/2010/main" val="3120396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part of this </a:t>
            </a:r>
            <a:r>
              <a:rPr lang="en-US" sz="1200" kern="1200" baseline="0" dirty="0" smtClean="0">
                <a:solidFill>
                  <a:schemeClr val="tx1"/>
                </a:solidFill>
                <a:effectLst/>
                <a:latin typeface="+mn-lt"/>
                <a:ea typeface="+mn-ea"/>
                <a:cs typeface="+mn-cs"/>
              </a:rPr>
              <a:t>presentation </a:t>
            </a:r>
            <a:r>
              <a:rPr lang="en-US" dirty="0" smtClean="0"/>
              <a:t>will turn</a:t>
            </a:r>
            <a:r>
              <a:rPr lang="en-US" baseline="0" dirty="0" smtClean="0"/>
              <a:t> to topics particular to the S-STEM Program</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11</a:t>
            </a:fld>
            <a:endParaRPr lang="en-US"/>
          </a:p>
        </p:txBody>
      </p:sp>
    </p:spTree>
    <p:extLst>
      <p:ext uri="{BB962C8B-B14F-4D97-AF65-F5344CB8AC3E}">
        <p14:creationId xmlns:p14="http://schemas.microsoft.com/office/powerpoint/2010/main" val="1807068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caution when making activities required.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addition to scholarships for low-income academically talented students with demonstrated financial need, S-STEM projects often include activities such as seminars, field trips, social activities, student-faculty interaction outside classes, and other enrichment activities. These are valuable parts of programs. These activities may be required, as part of the scholarship program, but the requirements should be designed so that students who have other responsibilities can reasonably participate, and the requirements should be flexible enough to allow reasonable absences.</a:t>
            </a:r>
          </a:p>
          <a:p>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12</a:t>
            </a:fld>
            <a:endParaRPr lang="en-US"/>
          </a:p>
        </p:txBody>
      </p:sp>
    </p:spTree>
    <p:extLst>
      <p:ext uri="{BB962C8B-B14F-4D97-AF65-F5344CB8AC3E}">
        <p14:creationId xmlns:p14="http://schemas.microsoft.com/office/powerpoint/2010/main" val="910473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a:t>
            </a:r>
            <a:r>
              <a:rPr lang="en-US" baseline="0" dirty="0" smtClean="0"/>
              <a:t> leadership teams need to establish eligibility for applicants and plans to recruit and select S-STEM Scholars (this could include working Officers of Admission, Financial Aid, Institutional Research, and Student Support.</a:t>
            </a:r>
          </a:p>
          <a:p>
            <a:endParaRPr lang="en-US" baseline="0" dirty="0" smtClean="0"/>
          </a:p>
          <a:p>
            <a:r>
              <a:rPr lang="en-US" baseline="0" dirty="0" smtClean="0"/>
              <a:t>The leadership teams need to decide what types of effective curricular and co-curricular activities to implement and investigate.</a:t>
            </a:r>
          </a:p>
          <a:p>
            <a:endParaRPr lang="en-US" baseline="0" dirty="0" smtClean="0"/>
          </a:p>
          <a:p>
            <a:r>
              <a:rPr lang="en-US" baseline="0" dirty="0" smtClean="0"/>
              <a:t>The leadership team needs to establish the recruitment, application, and selection process to review applications, check that applicants meet eligibility criteria, and select S-STEM Scholars.</a:t>
            </a:r>
            <a:endParaRPr lang="en-US" dirty="0"/>
          </a:p>
        </p:txBody>
      </p:sp>
      <p:sp>
        <p:nvSpPr>
          <p:cNvPr id="4" name="Slide Number Placeholder 3"/>
          <p:cNvSpPr>
            <a:spLocks noGrp="1"/>
          </p:cNvSpPr>
          <p:nvPr>
            <p:ph type="sldNum" sz="quarter" idx="10"/>
          </p:nvPr>
        </p:nvSpPr>
        <p:spPr/>
        <p:txBody>
          <a:bodyPr/>
          <a:lstStyle/>
          <a:p>
            <a:fld id="{6FFCFFDA-055A-224B-8552-902F8B2BB3C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1031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Projects may offer research opportunities and internships for scholarship recipients. While these are excellent activities that can enhance the student experience, research participation and internships MUST be optional components of the S-STEM project. S-STEM scholarships may not be, </a:t>
            </a:r>
            <a:r>
              <a:rPr lang="en-US" sz="1200" b="0" u="sng" kern="1200" dirty="0" smtClean="0">
                <a:solidFill>
                  <a:schemeClr val="tx1"/>
                </a:solidFill>
                <a:effectLst/>
                <a:latin typeface="+mn-lt"/>
                <a:ea typeface="+mn-ea"/>
                <a:cs typeface="+mn-cs"/>
              </a:rPr>
              <a:t>nor</a:t>
            </a:r>
            <a:r>
              <a:rPr lang="en-US" sz="1200" b="0" u="sng" kern="1200" baseline="0" dirty="0" smtClean="0">
                <a:solidFill>
                  <a:schemeClr val="tx1"/>
                </a:solidFill>
                <a:effectLst/>
                <a:latin typeface="+mn-lt"/>
                <a:ea typeface="+mn-ea"/>
                <a:cs typeface="+mn-cs"/>
              </a:rPr>
              <a:t> appear to be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payment for services.  Research and internship opportunities are valuable components of SSTEM projects as long as they are clearly optional for the student. Note this limitation on required research does NOT apply for graduate students doing research as part of their thesis or dissertation.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14</a:t>
            </a:fld>
            <a:endParaRPr lang="en-US"/>
          </a:p>
        </p:txBody>
      </p:sp>
    </p:spTree>
    <p:extLst>
      <p:ext uri="{BB962C8B-B14F-4D97-AF65-F5344CB8AC3E}">
        <p14:creationId xmlns:p14="http://schemas.microsoft.com/office/powerpoint/2010/main" val="3753164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S-STEM projects must include plans to develop a cohort experience for the scholarship recipients. Experience shows that the most successful S-STEM scholarship projects involve a group of students who form a cohort.  A cohort is a group of students who in some way naturally associate, whether as majors in the same department, or sharing classes, or participating together in activities of common interest. The project plan should include activities to establish a cohort of students who receive scholarships.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15</a:t>
            </a:fld>
            <a:endParaRPr lang="en-US"/>
          </a:p>
        </p:txBody>
      </p:sp>
    </p:spTree>
    <p:extLst>
      <p:ext uri="{BB962C8B-B14F-4D97-AF65-F5344CB8AC3E}">
        <p14:creationId xmlns:p14="http://schemas.microsoft.com/office/powerpoint/2010/main" val="3232486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Many students may not be eligible for the maximum scholarship of $10,000 per year, depending on the student’s expected family contribution and the amount of the institution’s cost of attendance. The proposal budget requires an estimate of both the number of scholarships to be awarded and the total amount of funds that would be required. The proposal should include an explanation of how these estimates were determined.  It is suggested that estimates of the average scholarship amounts expected should be based on actual institutional financial aid data.</a:t>
            </a:r>
          </a:p>
          <a:p>
            <a:endParaRPr lang="en-US" dirty="0" smtClean="0"/>
          </a:p>
          <a:p>
            <a:r>
              <a:rPr lang="en-US" dirty="0" smtClean="0"/>
              <a:t>FAFSA is the  Free Application for Federal Student Aid</a:t>
            </a:r>
          </a:p>
          <a:p>
            <a:endParaRPr lang="en-US" dirty="0" smtClean="0"/>
          </a:p>
          <a:p>
            <a:r>
              <a:rPr lang="en-US" dirty="0" smtClean="0"/>
              <a:t>GAANN is</a:t>
            </a:r>
            <a:r>
              <a:rPr lang="en-US" baseline="0" dirty="0" smtClean="0"/>
              <a:t> Graduate Assistance in Areas of National Need</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16</a:t>
            </a:fld>
            <a:endParaRPr lang="en-US"/>
          </a:p>
        </p:txBody>
      </p:sp>
    </p:spTree>
    <p:extLst>
      <p:ext uri="{BB962C8B-B14F-4D97-AF65-F5344CB8AC3E}">
        <p14:creationId xmlns:p14="http://schemas.microsoft.com/office/powerpoint/2010/main" val="56646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NSF recognizes that the proposal includes a reasonable estimate of the average scholarship amounts to be awarded. </a:t>
            </a:r>
          </a:p>
          <a:p>
            <a:r>
              <a:rPr lang="en-US" sz="1200" kern="1200" dirty="0" smtClean="0">
                <a:solidFill>
                  <a:schemeClr val="tx1"/>
                </a:solidFill>
                <a:effectLst/>
                <a:latin typeface="+mn-lt"/>
                <a:ea typeface="+mn-ea"/>
                <a:cs typeface="+mn-cs"/>
              </a:rPr>
              <a:t>While there is flexibility within a project budget after a grant is made, the size of the budget request must be closely related in the proposal to a realistic estimate of student need.</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17</a:t>
            </a:fld>
            <a:endParaRPr lang="en-US"/>
          </a:p>
        </p:txBody>
      </p:sp>
    </p:spTree>
    <p:extLst>
      <p:ext uri="{BB962C8B-B14F-4D97-AF65-F5344CB8AC3E}">
        <p14:creationId xmlns:p14="http://schemas.microsoft.com/office/powerpoint/2010/main" val="1297292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generally helpful for new PIs to become familiar with the NSF standard budget form early in the process of planning the project budget. All budget items must be entered in appropriate locations on the standard budget form on </a:t>
            </a:r>
            <a:r>
              <a:rPr lang="en-US" sz="1200" kern="1200" dirty="0" err="1" smtClean="0">
                <a:solidFill>
                  <a:schemeClr val="tx1"/>
                </a:solidFill>
                <a:effectLst/>
                <a:latin typeface="+mn-lt"/>
                <a:ea typeface="+mn-ea"/>
                <a:cs typeface="+mn-cs"/>
              </a:rPr>
              <a:t>FastLane</a:t>
            </a:r>
            <a:r>
              <a:rPr lang="en-US" sz="1200" kern="1200" dirty="0" smtClean="0">
                <a:solidFill>
                  <a:schemeClr val="tx1"/>
                </a:solidFill>
                <a:effectLst/>
                <a:latin typeface="+mn-lt"/>
                <a:ea typeface="+mn-ea"/>
                <a:cs typeface="+mn-cs"/>
              </a:rPr>
              <a:t>.  The PAPPG</a:t>
            </a:r>
            <a:r>
              <a:rPr lang="en-US" sz="1200" kern="1200" baseline="0" dirty="0" smtClean="0">
                <a:solidFill>
                  <a:schemeClr val="tx1"/>
                </a:solidFill>
                <a:effectLst/>
                <a:latin typeface="+mn-lt"/>
                <a:ea typeface="+mn-ea"/>
                <a:cs typeface="+mn-cs"/>
              </a:rPr>
              <a:t> (NSF 17-1) has useful information about the contents of a proposal budget for those unfamiliar with the process</a:t>
            </a:r>
            <a:endParaRPr lang="en-US" sz="1200" kern="1200" dirty="0" smtClean="0">
              <a:solidFill>
                <a:schemeClr val="tx1"/>
              </a:solidFill>
              <a:effectLst/>
              <a:latin typeface="+mn-lt"/>
              <a:ea typeface="+mn-ea"/>
              <a:cs typeface="+mn-cs"/>
            </a:endParaRPr>
          </a:p>
          <a:p>
            <a:endParaRPr lang="en-US" dirty="0" smtClean="0"/>
          </a:p>
          <a:p>
            <a:r>
              <a:rPr lang="en-US" dirty="0" smtClean="0"/>
              <a:t>Check</a:t>
            </a:r>
            <a:r>
              <a:rPr lang="en-US" baseline="0" dirty="0" smtClean="0"/>
              <a:t> to see if there is institutional support for developing a budget and request assistance.  A good place to start is the Sponsored Research Office, Department Chair, or Dean.</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18</a:t>
            </a:fld>
            <a:endParaRPr lang="en-US"/>
          </a:p>
        </p:txBody>
      </p:sp>
    </p:spTree>
    <p:extLst>
      <p:ext uri="{BB962C8B-B14F-4D97-AF65-F5344CB8AC3E}">
        <p14:creationId xmlns:p14="http://schemas.microsoft.com/office/powerpoint/2010/main" val="3781158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solicitation describes details about developing a project budget (Section V.8). Please note</a:t>
            </a:r>
            <a:r>
              <a:rPr lang="en-US" sz="1200" kern="1200" baseline="0" dirty="0" smtClean="0">
                <a:solidFill>
                  <a:schemeClr val="tx1"/>
                </a:solidFill>
                <a:effectLst/>
                <a:latin typeface="+mn-lt"/>
                <a:ea typeface="+mn-ea"/>
                <a:cs typeface="+mn-cs"/>
              </a:rPr>
              <a:t> that earlier S-STEM solicitations had restrictions related to inc</a:t>
            </a:r>
            <a:r>
              <a:rPr lang="en-US" sz="1200" kern="1200" dirty="0" smtClean="0">
                <a:solidFill>
                  <a:schemeClr val="tx1"/>
                </a:solidFill>
                <a:effectLst/>
                <a:latin typeface="+mn-lt"/>
                <a:ea typeface="+mn-ea"/>
                <a:cs typeface="+mn-cs"/>
              </a:rPr>
              <a:t>luding monetary</a:t>
            </a:r>
            <a:r>
              <a:rPr lang="en-US" sz="1200" kern="1200" baseline="0" dirty="0" smtClean="0">
                <a:solidFill>
                  <a:schemeClr val="tx1"/>
                </a:solidFill>
                <a:effectLst/>
                <a:latin typeface="+mn-lt"/>
                <a:ea typeface="+mn-ea"/>
                <a:cs typeface="+mn-cs"/>
              </a:rPr>
              <a:t> support</a:t>
            </a:r>
            <a:r>
              <a:rPr lang="en-US" sz="1200" kern="1200" dirty="0" smtClean="0">
                <a:solidFill>
                  <a:schemeClr val="tx1"/>
                </a:solidFill>
                <a:effectLst/>
                <a:latin typeface="+mn-lt"/>
                <a:ea typeface="+mn-ea"/>
                <a:cs typeface="+mn-cs"/>
              </a:rPr>
              <a:t> on lines F.4 and G.6</a:t>
            </a:r>
            <a:r>
              <a:rPr lang="en-US" sz="1200" kern="1200" baseline="0" dirty="0" smtClean="0">
                <a:solidFill>
                  <a:schemeClr val="tx1"/>
                </a:solidFill>
                <a:effectLst/>
                <a:latin typeface="+mn-lt"/>
                <a:ea typeface="+mn-ea"/>
                <a:cs typeface="+mn-cs"/>
              </a:rPr>
              <a:t> – those are no longer in effect for solicitation 17-527.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 couple of budgetary issues are worthy of clarification: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S-STEM requires that at least 60% of a budget be spent on scholarship stipends.  This is the only element that should be in field F.1.  Program officers will check to make sure that the F.1 amount on the budget summary is at least 60% of the total “Amount of this Request” L.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If your project will be making summer research stipends available to students (which must be optional), these should be placed in field F.4.  If there are other items in F.4, please clearly describe them separately and in sum in the budget justification.  Travel and Subsistence budget items for participants also do not enter into the required 60% for scholarships.  </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1AF109-1586-9244-AF33-86ED39F0153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8115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25">
              <a:defRPr/>
            </a:pPr>
            <a:r>
              <a:rPr lang="en-US" baseline="0" dirty="0" smtClean="0"/>
              <a:t>Hi, this is Karen Crosby. I am a Program Officer working on the S-STEM program. My background is in Engineering. I am in the NSF Division of Undergraduate Education from Southern </a:t>
            </a:r>
          </a:p>
          <a:p>
            <a:pPr defTabSz="931625">
              <a:defRPr/>
            </a:pPr>
            <a:r>
              <a:rPr lang="en-US" baseline="0" dirty="0" smtClean="0"/>
              <a:t>University,  Baton Rouge, Louisiana. I am a member of the Department of Mechanical Engineering there and my background is specifically in material science. </a:t>
            </a:r>
            <a:endParaRPr lang="en-US" dirty="0" smtClean="0"/>
          </a:p>
          <a:p>
            <a:pPr defTabSz="457126">
              <a:defRPr/>
            </a:pPr>
            <a:endParaRPr lang="en-US" baseline="0" dirty="0" smtClean="0"/>
          </a:p>
          <a:p>
            <a:pPr marL="0" marR="0" lvl="0" indent="0" algn="l" defTabSz="457126" rtl="0" eaLnBrk="1" fontAlgn="auto" latinLnBrk="0" hangingPunct="1">
              <a:lnSpc>
                <a:spcPct val="100000"/>
              </a:lnSpc>
              <a:spcBef>
                <a:spcPts val="0"/>
              </a:spcBef>
              <a:spcAft>
                <a:spcPts val="0"/>
              </a:spcAft>
              <a:buClrTx/>
              <a:buSzTx/>
              <a:buFontTx/>
              <a:buNone/>
              <a:tabLst/>
              <a:defRPr/>
            </a:pPr>
            <a:r>
              <a:rPr lang="en-US" baseline="0" dirty="0" smtClean="0"/>
              <a:t>I will be conducting this presentation on some aspects of the S-STEM program.  The presentation describes material that appears in NSF 17-527, the S-STEM solicitation or NSF 17-1, the </a:t>
            </a:r>
            <a:r>
              <a:rPr lang="en-US" sz="1200" dirty="0" smtClean="0"/>
              <a:t>NSF Proposal &amp; Award Policies &amp; Procedures Guide</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10836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mn-lt"/>
                <a:ea typeface="+mn-ea"/>
                <a:cs typeface="+mn-cs"/>
              </a:rPr>
              <a:t>Requesting funds for faculty summer salary is allowed in the S-STEM solicitation.</a:t>
            </a:r>
          </a:p>
          <a:p>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salary requests must be accompanied by an appropriate indication of the fraction of academic or summer months to be paid by the grant and </a:t>
            </a:r>
            <a:r>
              <a:rPr lang="en-US" sz="1200" b="1" kern="1200" dirty="0" smtClean="0">
                <a:solidFill>
                  <a:schemeClr val="tx1"/>
                </a:solidFill>
                <a:effectLst/>
                <a:latin typeface="+mn-lt"/>
                <a:ea typeface="+mn-ea"/>
                <a:cs typeface="+mn-cs"/>
              </a:rPr>
              <a:t>justification</a:t>
            </a:r>
            <a:r>
              <a:rPr lang="en-US" sz="1200" kern="1200" baseline="0" dirty="0" smtClean="0">
                <a:solidFill>
                  <a:schemeClr val="tx1"/>
                </a:solidFill>
                <a:effectLst/>
                <a:latin typeface="+mn-lt"/>
                <a:ea typeface="+mn-ea"/>
                <a:cs typeface="+mn-cs"/>
              </a:rPr>
              <a:t> for the support</a:t>
            </a:r>
            <a:r>
              <a:rPr lang="en-US" sz="1200" kern="1200" dirty="0" smtClean="0">
                <a:solidFill>
                  <a:schemeClr val="tx1"/>
                </a:solidFill>
                <a:effectLst/>
                <a:latin typeface="+mn-lt"/>
                <a:ea typeface="+mn-ea"/>
                <a:cs typeface="+mn-cs"/>
              </a:rPr>
              <a:t>.  </a:t>
            </a:r>
            <a:r>
              <a:rPr lang="en-US" sz="1200" b="0" i="0" kern="1200" dirty="0" smtClean="0">
                <a:solidFill>
                  <a:srgbClr val="FF0000"/>
                </a:solidFill>
                <a:effectLst/>
                <a:latin typeface="+mn-lt"/>
                <a:ea typeface="+mn-ea"/>
                <a:cs typeface="+mn-cs"/>
              </a:rPr>
              <a:t>If there is any </a:t>
            </a:r>
            <a:r>
              <a:rPr lang="en-US" sz="1200" kern="1200" dirty="0" smtClean="0">
                <a:solidFill>
                  <a:schemeClr val="tx1"/>
                </a:solidFill>
                <a:effectLst/>
                <a:latin typeface="+mn-lt"/>
                <a:ea typeface="+mn-ea"/>
                <a:cs typeface="+mn-cs"/>
              </a:rPr>
              <a:t>PI, co-PI or other senior personnel for whom no salary is requested from the grant, then the fraction of NSF funded academic and summer months should be listed on the budget form as zero.  Also, t</a:t>
            </a:r>
            <a:r>
              <a:rPr lang="en-US" dirty="0" smtClean="0"/>
              <a:t>he Facilities, Equipment, and Resources document should include for each of these persons, their name and the estimated person months they will spend on the project.  </a:t>
            </a:r>
            <a:r>
              <a:rPr lang="en-US" sz="1200" kern="1200" dirty="0" smtClean="0">
                <a:solidFill>
                  <a:schemeClr val="tx1"/>
                </a:solidFill>
                <a:effectLst/>
                <a:latin typeface="+mn-lt"/>
                <a:ea typeface="+mn-ea"/>
                <a:cs typeface="+mn-cs"/>
              </a:rPr>
              <a:t>There are some NSF-wide conditions regarding</a:t>
            </a:r>
            <a:r>
              <a:rPr lang="en-US" sz="1200" kern="1200" baseline="0" dirty="0" smtClean="0">
                <a:solidFill>
                  <a:schemeClr val="tx1"/>
                </a:solidFill>
                <a:effectLst/>
                <a:latin typeface="+mn-lt"/>
                <a:ea typeface="+mn-ea"/>
                <a:cs typeface="+mn-cs"/>
              </a:rPr>
              <a:t> faculty salary, these can be found in the PAPPG (NSF 17-1).</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371AF109-1586-9244-AF33-86ED39F0153D}" type="slidenum">
              <a:rPr lang="en-US" smtClean="0"/>
              <a:t>20</a:t>
            </a:fld>
            <a:endParaRPr lang="en-US"/>
          </a:p>
        </p:txBody>
      </p:sp>
    </p:spTree>
    <p:extLst>
      <p:ext uri="{BB962C8B-B14F-4D97-AF65-F5344CB8AC3E}">
        <p14:creationId xmlns:p14="http://schemas.microsoft.com/office/powerpoint/2010/main" val="806559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S-STEM awards to your institution.</a:t>
            </a:r>
          </a:p>
          <a:p>
            <a:endParaRPr lang="en-US" dirty="0" smtClean="0"/>
          </a:p>
          <a:p>
            <a:r>
              <a:rPr lang="en-US" dirty="0" smtClean="0"/>
              <a:t>The</a:t>
            </a:r>
            <a:r>
              <a:rPr lang="en-US" baseline="0" dirty="0" smtClean="0"/>
              <a:t> S-STEM solicitation asks proposers to discuss the results of prior S-STEM, CSEMS, or STEP awards to their institution.  There is a NSF website that allows searching for awards made under a given program. This search feature can be used to find prior awards about which a project team might not be aware.</a:t>
            </a:r>
          </a:p>
          <a:p>
            <a:endParaRPr lang="en-US" baseline="0" dirty="0" smtClean="0"/>
          </a:p>
          <a:p>
            <a:r>
              <a:rPr lang="en-US" baseline="0" dirty="0" smtClean="0"/>
              <a:t>Results from prior and relevant NSF support to the PI or </a:t>
            </a:r>
            <a:r>
              <a:rPr lang="en-US" baseline="0" dirty="0" err="1" smtClean="0"/>
              <a:t>coPIs</a:t>
            </a:r>
            <a:r>
              <a:rPr lang="en-US" baseline="0" dirty="0" smtClean="0"/>
              <a:t> must be described.</a:t>
            </a:r>
          </a:p>
          <a:p>
            <a:endParaRPr lang="en-US" baseline="0" dirty="0" smtClean="0"/>
          </a:p>
          <a:p>
            <a:r>
              <a:rPr lang="en-US" baseline="0" dirty="0" smtClean="0"/>
              <a:t>S-STEM:  Scholarships in Science, Technology, Engineering, and Mathematics </a:t>
            </a:r>
          </a:p>
          <a:p>
            <a:r>
              <a:rPr lang="en-US" baseline="0" dirty="0" smtClean="0"/>
              <a:t>CSEMS:  Computer Science, Engineering, and Mathematics Scholarships</a:t>
            </a:r>
          </a:p>
          <a:p>
            <a:r>
              <a:rPr lang="en-US" baseline="0" dirty="0" smtClean="0"/>
              <a:t>STEP:	Science, Technology, Engineering, and Mathematics Talent Expansion Program</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21</a:t>
            </a:fld>
            <a:endParaRPr lang="en-US"/>
          </a:p>
        </p:txBody>
      </p:sp>
    </p:spTree>
    <p:extLst>
      <p:ext uri="{BB962C8B-B14F-4D97-AF65-F5344CB8AC3E}">
        <p14:creationId xmlns:p14="http://schemas.microsoft.com/office/powerpoint/2010/main" val="3247210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slide shows</a:t>
            </a:r>
            <a:r>
              <a:rPr lang="en-US" sz="1200" kern="1200" baseline="0" dirty="0" smtClean="0">
                <a:solidFill>
                  <a:schemeClr val="tx1"/>
                </a:solidFill>
                <a:effectLst/>
                <a:latin typeface="+mn-lt"/>
                <a:ea typeface="+mn-ea"/>
                <a:cs typeface="+mn-cs"/>
              </a:rPr>
              <a:t> a screenshot of how </a:t>
            </a:r>
            <a:r>
              <a:rPr lang="en-US" sz="1200" kern="1200" baseline="0" dirty="0" err="1" smtClean="0">
                <a:solidFill>
                  <a:schemeClr val="tx1"/>
                </a:solidFill>
                <a:effectLst/>
                <a:latin typeface="+mn-lt"/>
                <a:ea typeface="+mn-ea"/>
                <a:cs typeface="+mn-cs"/>
              </a:rPr>
              <a:t>FastLane</a:t>
            </a:r>
            <a:r>
              <a:rPr lang="en-US" sz="1200" kern="1200" baseline="0" dirty="0" smtClean="0">
                <a:solidFill>
                  <a:schemeClr val="tx1"/>
                </a:solidFill>
                <a:effectLst/>
                <a:latin typeface="+mn-lt"/>
                <a:ea typeface="+mn-ea"/>
                <a:cs typeface="+mn-cs"/>
              </a:rPr>
              <a:t> appears when entering the parts of a proposal. It is important to note that S-STEM restricts the number of supplementary documents that can be submitted.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S-STEM limits supplementary documents to 10 pages. Do not submit more than 10 pages of supplementary documents. If</a:t>
            </a:r>
            <a:r>
              <a:rPr lang="en-US" sz="1200" kern="1200" baseline="0" dirty="0" smtClean="0">
                <a:solidFill>
                  <a:schemeClr val="tx1"/>
                </a:solidFill>
                <a:effectLst/>
                <a:latin typeface="+mn-lt"/>
                <a:ea typeface="+mn-ea"/>
                <a:cs typeface="+mn-cs"/>
              </a:rPr>
              <a:t> more than 10 pages of supplementary documents are submitted, the proposal will be “returned without review.”</a:t>
            </a:r>
            <a:endParaRPr lang="en-US" sz="1200" kern="1200" dirty="0" smtClean="0">
              <a:solidFill>
                <a:schemeClr val="tx1"/>
              </a:solidFill>
              <a:effectLst/>
              <a:latin typeface="+mn-lt"/>
              <a:ea typeface="+mn-ea"/>
              <a:cs typeface="+mn-cs"/>
            </a:endParaRPr>
          </a:p>
          <a:p>
            <a:endParaRPr lang="en-US" dirty="0" smtClean="0"/>
          </a:p>
          <a:p>
            <a:r>
              <a:rPr lang="en-US" dirty="0" smtClean="0"/>
              <a:t>See the solicitation</a:t>
            </a:r>
            <a:r>
              <a:rPr lang="en-US" baseline="0" dirty="0" smtClean="0"/>
              <a:t> for a description of admissible documents.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22</a:t>
            </a:fld>
            <a:endParaRPr lang="en-US"/>
          </a:p>
        </p:txBody>
      </p:sp>
    </p:spTree>
    <p:extLst>
      <p:ext uri="{BB962C8B-B14F-4D97-AF65-F5344CB8AC3E}">
        <p14:creationId xmlns:p14="http://schemas.microsoft.com/office/powerpoint/2010/main" val="3320362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finish here is a quick summary</a:t>
            </a:r>
            <a:r>
              <a:rPr lang="en-US" baseline="0" dirty="0" smtClean="0"/>
              <a:t> of some of the topics we addressed in this presentation for new proposers.</a:t>
            </a:r>
          </a:p>
          <a:p>
            <a:endParaRPr lang="en-US" baseline="0" dirty="0" smtClean="0"/>
          </a:p>
          <a:p>
            <a:r>
              <a:rPr lang="en-US" baseline="0" dirty="0" smtClean="0"/>
              <a:t>Concerning topics related to NSF proposals, the PAPPG (NSF 17-1) was described as a useful resource about the components of an NSF proposal. We mentioned NSF </a:t>
            </a:r>
            <a:r>
              <a:rPr lang="en-US" baseline="0" dirty="0" err="1" smtClean="0"/>
              <a:t>FastLane</a:t>
            </a:r>
            <a:r>
              <a:rPr lang="en-US" baseline="0" dirty="0" smtClean="0"/>
              <a:t> or Grants.gov as the means by which proposals are submitted and the need to start early working in </a:t>
            </a:r>
            <a:r>
              <a:rPr lang="en-US" baseline="0" dirty="0" err="1" smtClean="0"/>
              <a:t>FastLane</a:t>
            </a:r>
            <a:r>
              <a:rPr lang="en-US" baseline="0" dirty="0" smtClean="0"/>
              <a:t> or Grants.gov, especially if you are not familiar with the interface. The </a:t>
            </a:r>
            <a:r>
              <a:rPr lang="en-US" sz="1200" kern="1200" baseline="0" dirty="0" smtClean="0">
                <a:solidFill>
                  <a:schemeClr val="tx1"/>
                </a:solidFill>
                <a:effectLst/>
                <a:latin typeface="+mn-lt"/>
                <a:ea typeface="+mn-ea"/>
                <a:cs typeface="+mn-cs"/>
              </a:rPr>
              <a:t>presentation </a:t>
            </a:r>
            <a:r>
              <a:rPr lang="en-US" baseline="0" dirty="0" smtClean="0"/>
              <a:t>touched on the merit review process and provided some references for more detailed information.  The NSF-standard budget form was introduced and proposers were advised to start thinking about their budget in terms of the categories that appear on the NSF budget form.</a:t>
            </a:r>
          </a:p>
          <a:p>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presentation described some common problems that trouble investigators new to the S-STEM program.  It was noted that while S-STEM scholars can be required to participate in student support and enrichment activities, some flexibility in attendance policy must be included.  Participation in research and internships, while beneficial, must be optional for S-STEM scholars.  S-STEM scholars are expected to have faculty mentors and to participate in some type of cohort.  The amount requested for scholarships must be based on relevant institutional data on average financial need of the expected S-STEM student population and a</a:t>
            </a:r>
            <a:r>
              <a:rPr lang="en-US" dirty="0" smtClean="0"/>
              <a:t>t least 60% of the total budget must be allotted to scholarship stipends</a:t>
            </a:r>
            <a:r>
              <a:rPr lang="en-US" baseline="0" dirty="0" smtClean="0"/>
              <a:t>. There is some flexibility to make adjustments within the S-STEM budget after an award is made. </a:t>
            </a:r>
          </a:p>
          <a:p>
            <a:endParaRPr lang="en-US" baseline="0" dirty="0" smtClean="0"/>
          </a:p>
          <a:p>
            <a:r>
              <a:rPr lang="en-US" baseline="0" dirty="0" smtClean="0"/>
              <a:t>It is possible to request salary stipends for faculty who are involved in S-STEM projects and the requests must be in line with NSF policy as described in the PAPPG.  As a final note, do not submit more than 10 pages of supplementary documents.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23</a:t>
            </a:fld>
            <a:endParaRPr lang="en-US"/>
          </a:p>
        </p:txBody>
      </p:sp>
    </p:spTree>
    <p:extLst>
      <p:ext uri="{BB962C8B-B14F-4D97-AF65-F5344CB8AC3E}">
        <p14:creationId xmlns:p14="http://schemas.microsoft.com/office/powerpoint/2010/main" val="1661304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a:t>
            </a:r>
            <a:r>
              <a:rPr lang="en-US" baseline="0" dirty="0" smtClean="0"/>
              <a:t> this presentation has been useful in helping you to plan your SSTEM proposal. </a:t>
            </a:r>
            <a:r>
              <a:rPr lang="en-US" dirty="0" smtClean="0"/>
              <a:t>On behalf of the NSF</a:t>
            </a:r>
            <a:r>
              <a:rPr lang="en-US" baseline="0" dirty="0" smtClean="0"/>
              <a:t> and the entire S-STEM team we thank you for time and interest.  For more information, please consult the S-STEM solicitation or the links on the next slide.</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66244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links to a collection of resources on NSF proposal submission and the S-STEM program in particular.</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25</a:t>
            </a:fld>
            <a:endParaRPr lang="en-US"/>
          </a:p>
        </p:txBody>
      </p:sp>
    </p:spTree>
    <p:extLst>
      <p:ext uri="{BB962C8B-B14F-4D97-AF65-F5344CB8AC3E}">
        <p14:creationId xmlns:p14="http://schemas.microsoft.com/office/powerpoint/2010/main" val="1027345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 quick overview of the goals of S-STEM</a:t>
            </a:r>
          </a:p>
          <a:p>
            <a:endParaRPr lang="en-US" dirty="0" smtClean="0"/>
          </a:p>
          <a:p>
            <a:r>
              <a:rPr lang="en-US" dirty="0" smtClean="0"/>
              <a:t>Increase the recruitment, retention, student success, and graduation (including student transfer) of students with demonstrated financial need who are pursuing associate, baccalaureate, graduate degrees in STEM and enter the STEM workforce or graduate study.</a:t>
            </a:r>
          </a:p>
          <a:p>
            <a:endParaRPr lang="en-US" dirty="0" smtClean="0"/>
          </a:p>
          <a:p>
            <a:r>
              <a:rPr lang="en-US" dirty="0" smtClean="0"/>
              <a:t>Implement and study models, effective practices, and/or strategies that contribute to understanding the factors of supportive curricular and co-curricula activities that affect recruitment, retention, student success, academic/career pathways, and/or degree attainment (including student transfer) in STEM.</a:t>
            </a:r>
          </a:p>
          <a:p>
            <a:endParaRPr lang="en-US" dirty="0" smtClean="0"/>
          </a:p>
          <a:p>
            <a:r>
              <a:rPr lang="en-US" dirty="0" smtClean="0"/>
              <a:t>Contribute to the implementation and sustainability of effective curricular and co-curricular activities (e.g., curriculum, professional, and workforce development activities) in undergraduate or graduate STEM education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3</a:t>
            </a:fld>
            <a:endParaRPr lang="en-US"/>
          </a:p>
        </p:txBody>
      </p:sp>
    </p:spTree>
    <p:extLst>
      <p:ext uri="{BB962C8B-B14F-4D97-AF65-F5344CB8AC3E}">
        <p14:creationId xmlns:p14="http://schemas.microsoft.com/office/powerpoint/2010/main" val="3452573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for your willingness to submit proposals and join the nationwide effort to achieve the goals of the S-STEM program.  Currently, there is a clear need to help low income, academically talented students, with demonstrated financial need to be successful in STEM careers.  We appreciate you devoting time and effort to the S-STEM program.</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4</a:t>
            </a:fld>
            <a:endParaRPr lang="en-US"/>
          </a:p>
        </p:txBody>
      </p:sp>
    </p:spTree>
    <p:extLst>
      <p:ext uri="{BB962C8B-B14F-4D97-AF65-F5344CB8AC3E}">
        <p14:creationId xmlns:p14="http://schemas.microsoft.com/office/powerpoint/2010/main" val="1245234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intended viewers for this presentation are those who are somewhat un</a:t>
            </a:r>
            <a:r>
              <a:rPr lang="en-US" dirty="0" smtClean="0"/>
              <a:t>familiar with submitting NSF proposals</a:t>
            </a:r>
            <a:r>
              <a:rPr lang="en-US" baseline="0" dirty="0" smtClean="0"/>
              <a:t> and have </a:t>
            </a:r>
            <a:r>
              <a:rPr lang="en-US" dirty="0" smtClean="0"/>
              <a:t>NO prior experience with S-STEM.</a:t>
            </a:r>
          </a:p>
          <a:p>
            <a:endParaRPr lang="en-US" dirty="0" smtClean="0"/>
          </a:p>
          <a:p>
            <a:r>
              <a:rPr lang="en-US" dirty="0" smtClean="0"/>
              <a:t>This presentation</a:t>
            </a:r>
            <a:r>
              <a:rPr lang="en-US" baseline="0" dirty="0" smtClean="0"/>
              <a:t> </a:t>
            </a:r>
            <a:r>
              <a:rPr lang="en-US" dirty="0" smtClean="0"/>
              <a:t>segment</a:t>
            </a:r>
            <a:r>
              <a:rPr lang="en-US" baseline="0" dirty="0" smtClean="0"/>
              <a:t> is intended to c</a:t>
            </a:r>
            <a:r>
              <a:rPr lang="en-US" dirty="0" smtClean="0"/>
              <a:t>omplement not replace</a:t>
            </a:r>
            <a:r>
              <a:rPr lang="en-US" baseline="0" dirty="0" smtClean="0"/>
              <a:t> the other S-STEM </a:t>
            </a:r>
            <a:r>
              <a:rPr lang="en-US" dirty="0" smtClean="0"/>
              <a:t>presentations </a:t>
            </a:r>
            <a:r>
              <a:rPr lang="en-US" baseline="0" dirty="0" smtClean="0"/>
              <a:t>in this series</a:t>
            </a:r>
            <a:endParaRPr lang="en-US" dirty="0" smtClean="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5</a:t>
            </a:fld>
            <a:endParaRPr lang="en-US"/>
          </a:p>
        </p:txBody>
      </p:sp>
    </p:spTree>
    <p:extLst>
      <p:ext uri="{BB962C8B-B14F-4D97-AF65-F5344CB8AC3E}">
        <p14:creationId xmlns:p14="http://schemas.microsoft.com/office/powerpoint/2010/main" val="758294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Regarding</a:t>
            </a:r>
            <a:r>
              <a:rPr lang="en-US" sz="1200" kern="1200" baseline="0" dirty="0" smtClean="0">
                <a:solidFill>
                  <a:schemeClr val="tx1"/>
                </a:solidFill>
                <a:effectLst/>
                <a:latin typeface="+mn-lt"/>
                <a:ea typeface="+mn-ea"/>
                <a:cs typeface="+mn-cs"/>
              </a:rPr>
              <a:t> the presentation agenda, w</a:t>
            </a:r>
            <a:r>
              <a:rPr lang="en-US" sz="1200" kern="1200" dirty="0" smtClean="0">
                <a:solidFill>
                  <a:schemeClr val="tx1"/>
                </a:solidFill>
                <a:effectLst/>
                <a:latin typeface="+mn-lt"/>
                <a:ea typeface="+mn-ea"/>
                <a:cs typeface="+mn-cs"/>
              </a:rPr>
              <a:t>e are going to address some important topics relevant to SSTEM proposals.</a:t>
            </a:r>
          </a:p>
          <a:p>
            <a:r>
              <a:rPr lang="en-US" sz="1200" kern="1200" dirty="0" smtClean="0">
                <a:solidFill>
                  <a:schemeClr val="tx1"/>
                </a:solidFill>
                <a:effectLst/>
                <a:latin typeface="+mn-lt"/>
                <a:ea typeface="+mn-ea"/>
                <a:cs typeface="+mn-cs"/>
              </a:rPr>
              <a:t> There is no special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order except that the topics </a:t>
            </a:r>
            <a:r>
              <a:rPr lang="en-US" sz="1200" kern="1200" baseline="0" dirty="0" smtClean="0">
                <a:solidFill>
                  <a:schemeClr val="tx1"/>
                </a:solidFill>
                <a:effectLst/>
                <a:latin typeface="+mn-lt"/>
                <a:ea typeface="+mn-ea"/>
                <a:cs typeface="+mn-cs"/>
              </a:rPr>
              <a:t>in this presentation often</a:t>
            </a:r>
            <a:r>
              <a:rPr lang="en-US" sz="1200" kern="1200" dirty="0" smtClean="0">
                <a:solidFill>
                  <a:schemeClr val="tx1"/>
                </a:solidFill>
                <a:effectLst/>
                <a:latin typeface="+mn-lt"/>
                <a:ea typeface="+mn-ea"/>
                <a:cs typeface="+mn-cs"/>
              </a:rPr>
              <a:t> cause problems for new PIs if overlooked. We hope</a:t>
            </a:r>
            <a:r>
              <a:rPr lang="en-US" sz="1200" kern="1200" baseline="0" dirty="0" smtClean="0">
                <a:solidFill>
                  <a:schemeClr val="tx1"/>
                </a:solidFill>
                <a:effectLst/>
                <a:latin typeface="+mn-lt"/>
                <a:ea typeface="+mn-ea"/>
                <a:cs typeface="+mn-cs"/>
              </a:rPr>
              <a:t> this presentation will save you some time and frustration as you prepare your SSTEM proposal. We will address some common challenges that new proposers have in working with NSF in general and then move on to a few common SSTEM-related pitfalls.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6</a:t>
            </a:fld>
            <a:endParaRPr lang="en-US"/>
          </a:p>
        </p:txBody>
      </p:sp>
    </p:spTree>
    <p:extLst>
      <p:ext uri="{BB962C8B-B14F-4D97-AF65-F5344CB8AC3E}">
        <p14:creationId xmlns:p14="http://schemas.microsoft.com/office/powerpoint/2010/main" val="3714411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a:t>
            </a:r>
            <a:r>
              <a:rPr lang="en-US" sz="1200" kern="1200" baseline="0" dirty="0" smtClean="0">
                <a:solidFill>
                  <a:schemeClr val="tx1"/>
                </a:solidFill>
                <a:effectLst/>
                <a:latin typeface="+mn-lt"/>
                <a:ea typeface="+mn-ea"/>
                <a:cs typeface="+mn-cs"/>
              </a:rPr>
              <a:t> proposals to the NSF are submitted through </a:t>
            </a:r>
            <a:r>
              <a:rPr lang="en-US" sz="1200" kern="1200" baseline="0" dirty="0" err="1" smtClean="0">
                <a:solidFill>
                  <a:schemeClr val="tx1"/>
                </a:solidFill>
                <a:effectLst/>
                <a:latin typeface="+mn-lt"/>
                <a:ea typeface="+mn-ea"/>
                <a:cs typeface="+mn-cs"/>
              </a:rPr>
              <a:t>Fastlane</a:t>
            </a:r>
            <a:r>
              <a:rPr lang="en-US" sz="1200" kern="1200" baseline="0" dirty="0" smtClean="0">
                <a:solidFill>
                  <a:schemeClr val="tx1"/>
                </a:solidFill>
                <a:effectLst/>
                <a:latin typeface="+mn-lt"/>
                <a:ea typeface="+mn-ea"/>
                <a:cs typeface="+mn-cs"/>
              </a:rPr>
              <a:t> or Grants.gov. I</a:t>
            </a:r>
            <a:r>
              <a:rPr lang="en-US" sz="1200" kern="1200" dirty="0" smtClean="0">
                <a:solidFill>
                  <a:schemeClr val="tx1"/>
                </a:solidFill>
                <a:effectLst/>
                <a:latin typeface="+mn-lt"/>
                <a:ea typeface="+mn-ea"/>
                <a:cs typeface="+mn-cs"/>
              </a:rPr>
              <a:t>f you have not used NSF </a:t>
            </a:r>
            <a:r>
              <a:rPr lang="en-US" sz="1200" kern="1200" dirty="0" err="1" smtClean="0">
                <a:solidFill>
                  <a:schemeClr val="tx1"/>
                </a:solidFill>
                <a:effectLst/>
                <a:latin typeface="+mn-lt"/>
                <a:ea typeface="+mn-ea"/>
                <a:cs typeface="+mn-cs"/>
              </a:rPr>
              <a:t>FastLane</a:t>
            </a:r>
            <a:r>
              <a:rPr lang="en-US" sz="1200" kern="1200" dirty="0" smtClean="0">
                <a:solidFill>
                  <a:schemeClr val="tx1"/>
                </a:solidFill>
                <a:effectLst/>
                <a:latin typeface="+mn-lt"/>
                <a:ea typeface="+mn-ea"/>
                <a:cs typeface="+mn-cs"/>
              </a:rPr>
              <a:t> before, start early to be become accustomed to the interface and the use of the system.  If you run into problems the </a:t>
            </a:r>
            <a:r>
              <a:rPr lang="en-US" sz="1200" kern="1200" dirty="0" err="1" smtClean="0">
                <a:solidFill>
                  <a:schemeClr val="tx1"/>
                </a:solidFill>
                <a:effectLst/>
                <a:latin typeface="+mn-lt"/>
                <a:ea typeface="+mn-ea"/>
                <a:cs typeface="+mn-cs"/>
              </a:rPr>
              <a:t>FastLane</a:t>
            </a:r>
            <a:r>
              <a:rPr lang="en-US" sz="1200" kern="1200" dirty="0" smtClean="0">
                <a:solidFill>
                  <a:schemeClr val="tx1"/>
                </a:solidFill>
                <a:effectLst/>
                <a:latin typeface="+mn-lt"/>
                <a:ea typeface="+mn-ea"/>
                <a:cs typeface="+mn-cs"/>
              </a:rPr>
              <a:t> Help line is very responsive and very good at helping those unfamiliar with </a:t>
            </a:r>
            <a:r>
              <a:rPr lang="en-US" sz="1200" kern="1200" dirty="0" err="1" smtClean="0">
                <a:solidFill>
                  <a:schemeClr val="tx1"/>
                </a:solidFill>
                <a:effectLst/>
                <a:latin typeface="+mn-lt"/>
                <a:ea typeface="+mn-ea"/>
                <a:cs typeface="+mn-cs"/>
              </a:rPr>
              <a:t>FastLane</a:t>
            </a:r>
            <a:r>
              <a:rPr lang="en-US" sz="1200" kern="1200" dirty="0" smtClean="0">
                <a:solidFill>
                  <a:schemeClr val="tx1"/>
                </a:solidFill>
                <a:effectLst/>
                <a:latin typeface="+mn-lt"/>
                <a:ea typeface="+mn-ea"/>
                <a:cs typeface="+mn-cs"/>
              </a:rPr>
              <a:t> use. Be sure to work with your Sponsored Research</a:t>
            </a:r>
            <a:r>
              <a:rPr lang="en-US" sz="1200" kern="1200" baseline="0" dirty="0" smtClean="0">
                <a:solidFill>
                  <a:schemeClr val="tx1"/>
                </a:solidFill>
                <a:effectLst/>
                <a:latin typeface="+mn-lt"/>
                <a:ea typeface="+mn-ea"/>
                <a:cs typeface="+mn-cs"/>
              </a:rPr>
              <a:t> Office.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7</a:t>
            </a:fld>
            <a:endParaRPr lang="en-US"/>
          </a:p>
        </p:txBody>
      </p:sp>
    </p:spTree>
    <p:extLst>
      <p:ext uri="{BB962C8B-B14F-4D97-AF65-F5344CB8AC3E}">
        <p14:creationId xmlns:p14="http://schemas.microsoft.com/office/powerpoint/2010/main" val="103236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a:t>
            </a:r>
            <a:r>
              <a:rPr lang="en-US" baseline="0" dirty="0" smtClean="0"/>
              <a:t> way to submit proposals to NSF.  Start early and get acquainted with the submission process.  For assistance with Grants.gov click the dropdown menu labeled “support.”  Be sure to work with your Sponsored Research Office.</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8</a:t>
            </a:fld>
            <a:endParaRPr lang="en-US"/>
          </a:p>
        </p:txBody>
      </p:sp>
    </p:spTree>
    <p:extLst>
      <p:ext uri="{BB962C8B-B14F-4D97-AF65-F5344CB8AC3E}">
        <p14:creationId xmlns:p14="http://schemas.microsoft.com/office/powerpoint/2010/main" val="1853078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good general source of information that is useful for new PIs is the </a:t>
            </a:r>
            <a:r>
              <a:rPr lang="en-US" sz="1200" dirty="0" smtClean="0"/>
              <a:t>NSF Proposal &amp; Award Policies &amp; Procedures Guide</a:t>
            </a:r>
            <a:r>
              <a:rPr lang="en-US" sz="1200" kern="1200" dirty="0" smtClean="0">
                <a:solidFill>
                  <a:schemeClr val="tx1"/>
                </a:solidFill>
                <a:effectLst/>
                <a:latin typeface="+mn-lt"/>
                <a:ea typeface="+mn-ea"/>
                <a:cs typeface="+mn-cs"/>
              </a:rPr>
              <a:t>,  NSF 17-1.  Within the PAPPG is a </a:t>
            </a:r>
            <a:r>
              <a:rPr lang="en-US" sz="1200" kern="1200" dirty="0" smtClean="0">
                <a:solidFill>
                  <a:srgbClr val="FF0000"/>
                </a:solidFill>
                <a:effectLst/>
                <a:latin typeface="+mn-lt"/>
                <a:ea typeface="+mn-ea"/>
                <a:cs typeface="+mn-cs"/>
              </a:rPr>
              <a:t>d</a:t>
            </a:r>
            <a:r>
              <a:rPr lang="en-US" sz="1200" kern="1200" baseline="0" dirty="0" smtClean="0">
                <a:solidFill>
                  <a:srgbClr val="FF0000"/>
                </a:solidFill>
                <a:effectLst/>
                <a:latin typeface="+mn-lt"/>
                <a:ea typeface="+mn-ea"/>
                <a:cs typeface="+mn-cs"/>
              </a:rPr>
              <a:t>escription of</a:t>
            </a:r>
            <a:r>
              <a:rPr lang="en-US" sz="1200" kern="1200" dirty="0" smtClean="0">
                <a:solidFill>
                  <a:srgbClr val="FF0000"/>
                </a:solidFill>
                <a:effectLst/>
                <a:latin typeface="+mn-lt"/>
                <a:ea typeface="+mn-ea"/>
                <a:cs typeface="+mn-cs"/>
              </a:rPr>
              <a:t> </a:t>
            </a:r>
            <a:r>
              <a:rPr lang="en-US" sz="1200" kern="1200" dirty="0" smtClean="0">
                <a:solidFill>
                  <a:schemeClr val="tx1"/>
                </a:solidFill>
                <a:effectLst/>
                <a:latin typeface="+mn-lt"/>
                <a:ea typeface="+mn-ea"/>
                <a:cs typeface="+mn-cs"/>
              </a:rPr>
              <a:t>each required section of an NSF proposal.  A quick review of this can help you with the basic contents of what goes into an NSF proposal. There is a lot of detail in the PAPPG, and you do not need to know all of it to get started writing, but knowing what is in the PAPPG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 help answer questions that come up and save you time.  You are responsible</a:t>
            </a:r>
            <a:r>
              <a:rPr lang="en-US" sz="1200" kern="1200" baseline="0" dirty="0" smtClean="0">
                <a:solidFill>
                  <a:schemeClr val="tx1"/>
                </a:solidFill>
                <a:effectLst/>
                <a:latin typeface="+mn-lt"/>
                <a:ea typeface="+mn-ea"/>
                <a:cs typeface="+mn-cs"/>
              </a:rPr>
              <a:t> for following the PAPPG and the program solicitation.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9</a:t>
            </a:fld>
            <a:endParaRPr lang="en-US"/>
          </a:p>
        </p:txBody>
      </p:sp>
    </p:spTree>
    <p:extLst>
      <p:ext uri="{BB962C8B-B14F-4D97-AF65-F5344CB8AC3E}">
        <p14:creationId xmlns:p14="http://schemas.microsoft.com/office/powerpoint/2010/main" val="1310064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5924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98247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874421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6B1078-A413-B74F-B8CA-5A236A34B78C}"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581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6B1078-A413-B74F-B8CA-5A236A34B78C}"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8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6B1078-A413-B74F-B8CA-5A236A34B78C}"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208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6B1078-A413-B74F-B8CA-5A236A34B78C}" type="datetimeFigureOut">
              <a:rPr lang="en-US" smtClean="0">
                <a:solidFill>
                  <a:prstClr val="black">
                    <a:tint val="75000"/>
                  </a:prstClr>
                </a:solidFill>
              </a:rPr>
              <a:pPr/>
              <a:t>2/12/2017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323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6B1078-A413-B74F-B8CA-5A236A34B78C}" type="datetimeFigureOut">
              <a:rPr lang="en-US" smtClean="0">
                <a:solidFill>
                  <a:prstClr val="black">
                    <a:tint val="75000"/>
                  </a:prstClr>
                </a:solidFill>
              </a:rPr>
              <a:pPr/>
              <a:t>2/12/2017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6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6B1078-A413-B74F-B8CA-5A236A34B78C}" type="datetimeFigureOut">
              <a:rPr lang="en-US" smtClean="0">
                <a:solidFill>
                  <a:prstClr val="black">
                    <a:tint val="75000"/>
                  </a:prstClr>
                </a:solidFill>
              </a:rPr>
              <a:pPr/>
              <a:t>2/12/2017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370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6B1078-A413-B74F-B8CA-5A236A34B78C}" type="datetimeFigureOut">
              <a:rPr lang="en-US" smtClean="0">
                <a:solidFill>
                  <a:prstClr val="black">
                    <a:tint val="75000"/>
                  </a:prstClr>
                </a:solidFill>
              </a:rPr>
              <a:pPr/>
              <a:t>2/12/2017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071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6B1078-A413-B74F-B8CA-5A236A34B78C}" type="datetimeFigureOut">
              <a:rPr lang="en-US" smtClean="0">
                <a:solidFill>
                  <a:prstClr val="black">
                    <a:tint val="75000"/>
                  </a:prstClr>
                </a:solidFill>
              </a:rPr>
              <a:pPr/>
              <a:t>2/12/2017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610908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6B1078-A413-B74F-B8CA-5A236A34B78C}" type="datetimeFigureOut">
              <a:rPr lang="en-US" smtClean="0">
                <a:solidFill>
                  <a:prstClr val="black">
                    <a:tint val="75000"/>
                  </a:prstClr>
                </a:solidFill>
              </a:rPr>
              <a:pPr/>
              <a:t>2/12/2017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709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6B1078-A413-B74F-B8CA-5A236A34B78C}"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252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6B1078-A413-B74F-B8CA-5A236A34B78C}"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118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Tree>
    <p:extLst>
      <p:ext uri="{BB962C8B-B14F-4D97-AF65-F5344CB8AC3E}">
        <p14:creationId xmlns:p14="http://schemas.microsoft.com/office/powerpoint/2010/main" val="277727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82989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Tree>
    <p:extLst>
      <p:ext uri="{BB962C8B-B14F-4D97-AF65-F5344CB8AC3E}">
        <p14:creationId xmlns:p14="http://schemas.microsoft.com/office/powerpoint/2010/main" val="3085167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95306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45500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37549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2" name="Date Placeholder 1"/>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Tree>
    <p:extLst>
      <p:ext uri="{BB962C8B-B14F-4D97-AF65-F5344CB8AC3E}">
        <p14:creationId xmlns:p14="http://schemas.microsoft.com/office/powerpoint/2010/main" val="3258719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941529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014155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defTabSz="914400">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776799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0018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51559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81864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9022-E42C-384E-80FD-89610E6F3F05}" type="datetimeFigureOut">
              <a:rPr lang="en-US" smtClean="0"/>
              <a:t>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39290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769022-E42C-384E-80FD-89610E6F3F05}" type="datetimeFigureOut">
              <a:rPr lang="en-US" smtClean="0"/>
              <a:t>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285107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t>2/12/2017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0740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7084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9776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t>2/12/2017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t>‹#›</a:t>
            </a:fld>
            <a:endParaRPr lang="en-US"/>
          </a:p>
        </p:txBody>
      </p:sp>
    </p:spTree>
    <p:extLst>
      <p:ext uri="{BB962C8B-B14F-4D97-AF65-F5344CB8AC3E}">
        <p14:creationId xmlns:p14="http://schemas.microsoft.com/office/powerpoint/2010/main" val="2861506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B1078-A413-B74F-B8CA-5A236A34B78C}" type="datetimeFigureOut">
              <a:rPr lang="en-US" smtClean="0">
                <a:solidFill>
                  <a:prstClr val="black">
                    <a:tint val="75000"/>
                  </a:prstClr>
                </a:solidFill>
              </a:rPr>
              <a:pPr/>
              <a:t>2/12/2017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D1D22-76B0-5140-8669-0BA2D1F77E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002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defTabSz="914400"/>
            <a:fld id="{17F2D559-2D0B-44FC-A2BD-BBE7A81A9FB9}" type="datetimeFigureOut">
              <a:rPr lang="en-US" smtClean="0">
                <a:solidFill>
                  <a:srgbClr val="E7DEC9">
                    <a:shade val="50000"/>
                    <a:satMod val="200000"/>
                  </a:srgbClr>
                </a:solidFill>
              </a:rPr>
              <a:pPr defTabSz="914400"/>
              <a:t>2/12/2017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defTabSz="914400"/>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defTabSz="914400"/>
            <a:fld id="{8F78FA40-5311-46F7-86C8-80CFAE79426B}" type="slidenum">
              <a:rPr lang="en-US" smtClean="0">
                <a:solidFill>
                  <a:srgbClr val="E7DEC9">
                    <a:shade val="50000"/>
                    <a:satMod val="200000"/>
                  </a:srgbClr>
                </a:solidFill>
              </a:rPr>
              <a:pPr defTabSz="914400"/>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Tree>
    <p:extLst>
      <p:ext uri="{BB962C8B-B14F-4D97-AF65-F5344CB8AC3E}">
        <p14:creationId xmlns:p14="http://schemas.microsoft.com/office/powerpoint/2010/main" val="24800062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6.jpg"/><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hyperlink" Target="https://www.nsf.gov/funding/pgm_summ.jsp?pims_id=5257" TargetMode="External"/><Relationship Id="rId3" Type="http://schemas.openxmlformats.org/officeDocument/2006/relationships/slideLayout" Target="../slideLayouts/slideLayout13.xml"/><Relationship Id="rId7" Type="http://schemas.openxmlformats.org/officeDocument/2006/relationships/hyperlink" Target="http://nsf.gov/bfa/dias/policy/merit_review/" TargetMode="Externa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hyperlink" Target="http://www.nsf.gov/pubs/2013/nsf13126/nsf13126.pdf" TargetMode="External"/><Relationship Id="rId5" Type="http://schemas.openxmlformats.org/officeDocument/2006/relationships/hyperlink" Target="https://www.nsf.gov/pubs/policydocs/pappg17_1/" TargetMode="External"/><Relationship Id="rId4" Type="http://schemas.openxmlformats.org/officeDocument/2006/relationships/notesSlide" Target="../notesSlides/notesSlide25.xml"/><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7728899" y="4716751"/>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61950" y="1752600"/>
            <a:ext cx="7772400" cy="1470025"/>
          </a:xfrm>
        </p:spPr>
        <p:txBody>
          <a:bodyPr>
            <a:noAutofit/>
          </a:bodyPr>
          <a:lstStyle/>
          <a:p>
            <a:pPr algn="ctr"/>
            <a:r>
              <a:rPr lang="en-US" sz="3600" b="1" dirty="0" smtClean="0"/>
              <a:t>S-STEM (NSF 17-527)</a:t>
            </a:r>
            <a:br>
              <a:rPr lang="en-US" sz="3600" b="1" dirty="0" smtClean="0"/>
            </a:br>
            <a:r>
              <a:rPr lang="en-US" sz="3600" b="1" dirty="0" smtClean="0"/>
              <a:t>NSF Scholarships in Science, Technology,  Engineering, &amp; Mathematics</a:t>
            </a:r>
            <a:br>
              <a:rPr lang="en-US" sz="3600" b="1" dirty="0" smtClean="0"/>
            </a:br>
            <a:r>
              <a:rPr lang="en-US" sz="3600" b="1" dirty="0" smtClean="0"/>
              <a:t>Information Materials </a:t>
            </a:r>
            <a:endParaRPr lang="en-US" sz="3600" b="1" dirty="0"/>
          </a:p>
        </p:txBody>
      </p:sp>
      <p:sp>
        <p:nvSpPr>
          <p:cNvPr id="3" name="Subtitle 2"/>
          <p:cNvSpPr>
            <a:spLocks noGrp="1"/>
          </p:cNvSpPr>
          <p:nvPr>
            <p:ph type="subTitle" idx="1"/>
          </p:nvPr>
        </p:nvSpPr>
        <p:spPr>
          <a:xfrm>
            <a:off x="2548251" y="4079331"/>
            <a:ext cx="5180648" cy="1752600"/>
          </a:xfrm>
        </p:spPr>
        <p:txBody>
          <a:bodyPr>
            <a:noAutofit/>
          </a:bodyPr>
          <a:lstStyle/>
          <a:p>
            <a:pPr algn="ctr"/>
            <a:r>
              <a:rPr lang="en-US" sz="3200" b="1" dirty="0" smtClean="0"/>
              <a:t>Suggestions for New Principal Investigators</a:t>
            </a:r>
            <a:endParaRPr lang="en-US" sz="3200" b="1" dirty="0"/>
          </a:p>
        </p:txBody>
      </p:sp>
      <p:pic>
        <p:nvPicPr>
          <p:cNvPr id="6"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1164176" y="4724400"/>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3124200" y="3203031"/>
            <a:ext cx="4038600" cy="1752600"/>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defTabSz="914400">
              <a:buClr>
                <a:srgbClr val="3891A7"/>
              </a:buClr>
            </a:pPr>
            <a:r>
              <a:rPr lang="en-US" sz="4800" b="1" dirty="0" smtClean="0">
                <a:solidFill>
                  <a:srgbClr val="4F271C">
                    <a:shade val="30000"/>
                    <a:satMod val="150000"/>
                  </a:srgbClr>
                </a:solidFill>
              </a:rPr>
              <a:t>5</a:t>
            </a:r>
            <a:endParaRPr lang="en-US" sz="3600" b="1" dirty="0">
              <a:solidFill>
                <a:srgbClr val="4F271C">
                  <a:shade val="30000"/>
                  <a:satMod val="150000"/>
                </a:srgbClr>
              </a:solidFill>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2009" y="6217719"/>
            <a:ext cx="487363" cy="487363"/>
          </a:xfrm>
          <a:prstGeom prst="rect">
            <a:avLst/>
          </a:prstGeom>
        </p:spPr>
      </p:pic>
    </p:spTree>
    <p:extLst>
      <p:ext uri="{BB962C8B-B14F-4D97-AF65-F5344CB8AC3E}">
        <p14:creationId xmlns:p14="http://schemas.microsoft.com/office/powerpoint/2010/main" val="2995140688"/>
      </p:ext>
    </p:extLst>
  </p:cSld>
  <p:clrMapOvr>
    <a:masterClrMapping/>
  </p:clrMapOvr>
  <mc:AlternateContent xmlns:mc="http://schemas.openxmlformats.org/markup-compatibility/2006" xmlns:p14="http://schemas.microsoft.com/office/powerpoint/2010/main">
    <mc:Choice Requires="p14">
      <p:transition spd="slow" p14:dur="2000" advTm="14873"/>
    </mc:Choice>
    <mc:Fallback xmlns="">
      <p:transition spd="slow" advTm="1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7701"/>
            <a:ext cx="2769589" cy="1751004"/>
          </a:xfrm>
        </p:spPr>
        <p:txBody>
          <a:bodyPr>
            <a:normAutofit/>
          </a:bodyPr>
          <a:lstStyle/>
          <a:p>
            <a:r>
              <a:rPr lang="en-US" dirty="0"/>
              <a:t>Review P</a:t>
            </a:r>
            <a:r>
              <a:rPr lang="en-US" dirty="0" smtClean="0"/>
              <a:t>rocess</a:t>
            </a:r>
            <a:endParaRPr lang="en-US"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0556" y="647701"/>
            <a:ext cx="4946244"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90279" y="2739217"/>
            <a:ext cx="1952921" cy="923330"/>
          </a:xfrm>
          <a:prstGeom prst="rect">
            <a:avLst/>
          </a:prstGeom>
          <a:ln>
            <a:solidFill>
              <a:schemeClr val="tx1"/>
            </a:solidFill>
          </a:ln>
        </p:spPr>
        <p:txBody>
          <a:bodyPr wrap="square">
            <a:spAutoFit/>
          </a:bodyPr>
          <a:lstStyle/>
          <a:p>
            <a:r>
              <a:rPr lang="en-US" dirty="0"/>
              <a:t>http://nsf.gov/bfa/dias/policy/merit_review/</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45610907"/>
      </p:ext>
    </p:extLst>
  </p:cSld>
  <p:clrMapOvr>
    <a:masterClrMapping/>
  </p:clrMapOvr>
  <mc:AlternateContent xmlns:mc="http://schemas.openxmlformats.org/markup-compatibility/2006" xmlns:p14="http://schemas.microsoft.com/office/powerpoint/2010/main">
    <mc:Choice Requires="p14">
      <p:transition spd="slow" p14:dur="2000" advTm="59211"/>
    </mc:Choice>
    <mc:Fallback xmlns="">
      <p:transition spd="slow" advTm="59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81151"/>
            <a:ext cx="7772400" cy="2019300"/>
          </a:xfrm>
        </p:spPr>
        <p:txBody>
          <a:bodyPr>
            <a:normAutofit fontScale="90000"/>
          </a:bodyPr>
          <a:lstStyle/>
          <a:p>
            <a:r>
              <a:rPr lang="en-US" u="sng" dirty="0" smtClean="0">
                <a:solidFill>
                  <a:srgbClr val="FF0000"/>
                </a:solidFill>
              </a:rPr>
              <a:t>S-STEM Presentation 5 </a:t>
            </a:r>
            <a:r>
              <a:rPr lang="en-US" dirty="0" smtClean="0"/>
              <a:t/>
            </a:r>
            <a:br>
              <a:rPr lang="en-US" dirty="0" smtClean="0"/>
            </a:br>
            <a:r>
              <a:rPr lang="en-US" dirty="0" smtClean="0"/>
              <a:t>Program-Specific Topics</a:t>
            </a:r>
            <a:r>
              <a:rPr lang="en-US" dirty="0"/>
              <a:t/>
            </a:r>
            <a:br>
              <a:rPr lang="en-US" dirty="0"/>
            </a:b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18143483"/>
      </p:ext>
    </p:extLst>
  </p:cSld>
  <p:clrMapOvr>
    <a:masterClrMapping/>
  </p:clrMapOvr>
  <mc:AlternateContent xmlns:mc="http://schemas.openxmlformats.org/markup-compatibility/2006" xmlns:p14="http://schemas.microsoft.com/office/powerpoint/2010/main">
    <mc:Choice Requires="p14">
      <p:transition spd="slow" p14:dur="2000" advTm="7532"/>
    </mc:Choice>
    <mc:Fallback xmlns="">
      <p:transition spd="slow" advTm="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S-STEM Activities – Flexibility Needed</a:t>
            </a:r>
            <a:endParaRPr lang="en-US" dirty="0"/>
          </a:p>
        </p:txBody>
      </p:sp>
      <p:sp>
        <p:nvSpPr>
          <p:cNvPr id="4" name="Content Placeholder 3"/>
          <p:cNvSpPr>
            <a:spLocks noGrp="1"/>
          </p:cNvSpPr>
          <p:nvPr>
            <p:ph idx="1"/>
          </p:nvPr>
        </p:nvSpPr>
        <p:spPr/>
        <p:txBody>
          <a:bodyPr>
            <a:normAutofit fontScale="85000" lnSpcReduction="20000"/>
          </a:bodyPr>
          <a:lstStyle/>
          <a:p>
            <a:r>
              <a:rPr lang="en-US" dirty="0" smtClean="0"/>
              <a:t>S-STEM is a program that supports scholarships for low-income academically talented students with demonstrated financial need</a:t>
            </a:r>
          </a:p>
          <a:p>
            <a:r>
              <a:rPr lang="en-US" dirty="0" smtClean="0"/>
              <a:t>S-STEM </a:t>
            </a:r>
            <a:r>
              <a:rPr lang="en-US" dirty="0"/>
              <a:t>projects often include activities such </a:t>
            </a:r>
            <a:r>
              <a:rPr lang="en-US" dirty="0" smtClean="0"/>
              <a:t>as</a:t>
            </a:r>
          </a:p>
          <a:p>
            <a:pPr lvl="1"/>
            <a:r>
              <a:rPr lang="en-US" dirty="0" smtClean="0"/>
              <a:t>seminars</a:t>
            </a:r>
            <a:r>
              <a:rPr lang="en-US" dirty="0"/>
              <a:t>, </a:t>
            </a:r>
            <a:endParaRPr lang="en-US" dirty="0" smtClean="0"/>
          </a:p>
          <a:p>
            <a:pPr lvl="1"/>
            <a:r>
              <a:rPr lang="en-US" dirty="0" smtClean="0"/>
              <a:t>field </a:t>
            </a:r>
            <a:r>
              <a:rPr lang="en-US" dirty="0"/>
              <a:t>trips, </a:t>
            </a:r>
            <a:endParaRPr lang="en-US" dirty="0" smtClean="0"/>
          </a:p>
          <a:p>
            <a:pPr lvl="1"/>
            <a:r>
              <a:rPr lang="en-US" dirty="0" smtClean="0"/>
              <a:t>social </a:t>
            </a:r>
            <a:r>
              <a:rPr lang="en-US" dirty="0"/>
              <a:t>activities, </a:t>
            </a:r>
            <a:endParaRPr lang="en-US" dirty="0" smtClean="0"/>
          </a:p>
          <a:p>
            <a:pPr lvl="1"/>
            <a:r>
              <a:rPr lang="en-US" dirty="0" smtClean="0"/>
              <a:t>student</a:t>
            </a:r>
            <a:r>
              <a:rPr lang="en-US" dirty="0"/>
              <a:t>-faculty interaction outside </a:t>
            </a:r>
            <a:r>
              <a:rPr lang="en-US" dirty="0" smtClean="0"/>
              <a:t>classes</a:t>
            </a:r>
          </a:p>
          <a:p>
            <a:r>
              <a:rPr lang="en-US" dirty="0" smtClean="0"/>
              <a:t>These </a:t>
            </a:r>
            <a:r>
              <a:rPr lang="en-US" dirty="0"/>
              <a:t>activities may be </a:t>
            </a:r>
            <a:r>
              <a:rPr lang="en-US" dirty="0" smtClean="0"/>
              <a:t>required.</a:t>
            </a:r>
          </a:p>
          <a:p>
            <a:r>
              <a:rPr lang="en-US" dirty="0"/>
              <a:t>R</a:t>
            </a:r>
            <a:r>
              <a:rPr lang="en-US" dirty="0" smtClean="0"/>
              <a:t>equirements </a:t>
            </a:r>
            <a:r>
              <a:rPr lang="en-US" dirty="0"/>
              <a:t>should be designed so that students who have other responsibilities can reasonably </a:t>
            </a:r>
            <a:r>
              <a:rPr lang="en-US" dirty="0" smtClean="0"/>
              <a:t>participate.</a:t>
            </a:r>
          </a:p>
          <a:p>
            <a:r>
              <a:rPr lang="en-US" dirty="0"/>
              <a:t>F</a:t>
            </a:r>
            <a:r>
              <a:rPr lang="en-US" dirty="0" smtClean="0"/>
              <a:t>lexible </a:t>
            </a:r>
            <a:r>
              <a:rPr lang="en-US" dirty="0"/>
              <a:t>enough to allow reasonable </a:t>
            </a:r>
            <a:r>
              <a:rPr lang="en-US" dirty="0" smtClean="0"/>
              <a:t>absences.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8701574"/>
      </p:ext>
    </p:extLst>
  </p:cSld>
  <p:clrMapOvr>
    <a:masterClrMapping/>
  </p:clrMapOvr>
  <mc:AlternateContent xmlns:mc="http://schemas.openxmlformats.org/markup-compatibility/2006" xmlns:p14="http://schemas.microsoft.com/office/powerpoint/2010/main">
    <mc:Choice Requires="p14">
      <p:transition spd="slow" p14:dur="2000" advTm="40497"/>
    </mc:Choice>
    <mc:Fallback xmlns="">
      <p:transition spd="slow" advTm="4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S-STEM Scholarships</a:t>
            </a:r>
            <a:endParaRPr lang="en-US" dirty="0"/>
          </a:p>
        </p:txBody>
      </p:sp>
      <p:sp>
        <p:nvSpPr>
          <p:cNvPr id="3" name="Content Placeholder 2"/>
          <p:cNvSpPr>
            <a:spLocks noGrp="1"/>
          </p:cNvSpPr>
          <p:nvPr>
            <p:ph idx="1"/>
          </p:nvPr>
        </p:nvSpPr>
        <p:spPr/>
        <p:txBody>
          <a:bodyPr/>
          <a:lstStyle/>
          <a:p>
            <a:r>
              <a:rPr lang="en-US" dirty="0" smtClean="0"/>
              <a:t>Establishment of eligibility</a:t>
            </a:r>
          </a:p>
          <a:p>
            <a:pPr lvl="1"/>
            <a:r>
              <a:rPr lang="en-US" dirty="0" smtClean="0"/>
              <a:t>S-STEM program criteria</a:t>
            </a:r>
          </a:p>
          <a:p>
            <a:pPr lvl="1"/>
            <a:r>
              <a:rPr lang="en-US" dirty="0" smtClean="0"/>
              <a:t>Project criteria</a:t>
            </a:r>
          </a:p>
          <a:p>
            <a:r>
              <a:rPr lang="en-US" dirty="0" smtClean="0"/>
              <a:t>Selection of project activities to meet institutional needs</a:t>
            </a:r>
          </a:p>
          <a:p>
            <a:pPr lvl="1"/>
            <a:r>
              <a:rPr lang="en-US" dirty="0" smtClean="0"/>
              <a:t>Draw on literature on effective practices</a:t>
            </a:r>
          </a:p>
          <a:p>
            <a:pPr lvl="1"/>
            <a:r>
              <a:rPr lang="en-US" dirty="0" smtClean="0"/>
              <a:t>Draw on needs assessment or institutional scan</a:t>
            </a:r>
          </a:p>
          <a:p>
            <a:r>
              <a:rPr lang="en-US" dirty="0" smtClean="0"/>
              <a:t>Application and selection of S-STEM Scholars</a:t>
            </a:r>
          </a:p>
          <a:p>
            <a:endParaRPr lang="en-US" dirty="0" smtClean="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6363008"/>
      </p:ext>
    </p:extLst>
  </p:cSld>
  <p:clrMapOvr>
    <a:masterClrMapping/>
  </p:clrMapOvr>
  <mc:AlternateContent xmlns:mc="http://schemas.openxmlformats.org/markup-compatibility/2006" xmlns:p14="http://schemas.microsoft.com/office/powerpoint/2010/main">
    <mc:Choice Requires="p14">
      <p:transition spd="slow" p14:dur="2000" advTm="39450"/>
    </mc:Choice>
    <mc:Fallback xmlns="">
      <p:transition spd="slow" advTm="3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Research and </a:t>
            </a:r>
            <a:r>
              <a:rPr lang="en-US" dirty="0" smtClean="0"/>
              <a:t>Internships – Optional!</a:t>
            </a:r>
            <a:endParaRPr lang="en-US" dirty="0"/>
          </a:p>
        </p:txBody>
      </p:sp>
      <p:sp>
        <p:nvSpPr>
          <p:cNvPr id="3" name="Content Placeholder 2"/>
          <p:cNvSpPr>
            <a:spLocks noGrp="1"/>
          </p:cNvSpPr>
          <p:nvPr>
            <p:ph idx="1"/>
          </p:nvPr>
        </p:nvSpPr>
        <p:spPr/>
        <p:txBody>
          <a:bodyPr>
            <a:normAutofit fontScale="77500" lnSpcReduction="20000"/>
          </a:bodyPr>
          <a:lstStyle/>
          <a:p>
            <a:pPr>
              <a:spcBef>
                <a:spcPts val="0"/>
              </a:spcBef>
              <a:defRPr/>
            </a:pPr>
            <a:r>
              <a:rPr lang="en-US" dirty="0"/>
              <a:t>Projects may offer research </a:t>
            </a:r>
            <a:r>
              <a:rPr lang="en-US" dirty="0" smtClean="0"/>
              <a:t>opportunities </a:t>
            </a:r>
            <a:r>
              <a:rPr lang="en-US" dirty="0"/>
              <a:t>and internships for scholarship recipients. </a:t>
            </a:r>
            <a:endParaRPr lang="en-US" dirty="0" smtClean="0"/>
          </a:p>
          <a:p>
            <a:pPr>
              <a:spcBef>
                <a:spcPts val="0"/>
              </a:spcBef>
              <a:defRPr/>
            </a:pPr>
            <a:endParaRPr lang="en-US" dirty="0"/>
          </a:p>
          <a:p>
            <a:pPr>
              <a:spcBef>
                <a:spcPts val="0"/>
              </a:spcBef>
              <a:defRPr/>
            </a:pPr>
            <a:r>
              <a:rPr lang="en-US" dirty="0" smtClean="0"/>
              <a:t>These activities can </a:t>
            </a:r>
            <a:r>
              <a:rPr lang="en-US" dirty="0"/>
              <a:t>enhance the student </a:t>
            </a:r>
            <a:r>
              <a:rPr lang="en-US" dirty="0" smtClean="0"/>
              <a:t>experience.</a:t>
            </a:r>
          </a:p>
          <a:p>
            <a:pPr>
              <a:spcBef>
                <a:spcPts val="0"/>
              </a:spcBef>
              <a:defRPr/>
            </a:pPr>
            <a:endParaRPr lang="en-US" dirty="0"/>
          </a:p>
          <a:p>
            <a:pPr>
              <a:spcBef>
                <a:spcPts val="0"/>
              </a:spcBef>
              <a:defRPr/>
            </a:pPr>
            <a:r>
              <a:rPr lang="en-US" dirty="0" smtClean="0"/>
              <a:t>Research </a:t>
            </a:r>
            <a:r>
              <a:rPr lang="en-US" dirty="0"/>
              <a:t>participation and internships </a:t>
            </a:r>
            <a:r>
              <a:rPr lang="en-US" u="sng" dirty="0"/>
              <a:t>MUST be optional components of the S-STEM project</a:t>
            </a:r>
            <a:r>
              <a:rPr lang="en-US" dirty="0"/>
              <a:t>.  </a:t>
            </a:r>
            <a:endParaRPr lang="en-US" dirty="0" smtClean="0"/>
          </a:p>
          <a:p>
            <a:pPr>
              <a:spcBef>
                <a:spcPts val="0"/>
              </a:spcBef>
              <a:defRPr/>
            </a:pPr>
            <a:endParaRPr lang="en-US" dirty="0"/>
          </a:p>
          <a:p>
            <a:pPr>
              <a:spcBef>
                <a:spcPts val="0"/>
              </a:spcBef>
              <a:defRPr/>
            </a:pPr>
            <a:r>
              <a:rPr lang="en-US" dirty="0" smtClean="0"/>
              <a:t>The </a:t>
            </a:r>
            <a:r>
              <a:rPr lang="en-US" dirty="0"/>
              <a:t>reason for this is </a:t>
            </a:r>
            <a:r>
              <a:rPr lang="en-US" dirty="0" smtClean="0"/>
              <a:t>S-STEM </a:t>
            </a:r>
            <a:r>
              <a:rPr lang="en-US" dirty="0"/>
              <a:t>scholarships may not be, nor appear to be, payment for services. </a:t>
            </a:r>
            <a:endParaRPr lang="en-US" dirty="0" smtClean="0"/>
          </a:p>
          <a:p>
            <a:pPr>
              <a:spcBef>
                <a:spcPts val="0"/>
              </a:spcBef>
              <a:defRPr/>
            </a:pPr>
            <a:endParaRPr lang="en-US" dirty="0"/>
          </a:p>
          <a:p>
            <a:pPr>
              <a:spcBef>
                <a:spcPts val="0"/>
              </a:spcBef>
              <a:defRPr/>
            </a:pPr>
            <a:r>
              <a:rPr lang="en-US" dirty="0" smtClean="0"/>
              <a:t>Research </a:t>
            </a:r>
            <a:r>
              <a:rPr lang="en-US" dirty="0"/>
              <a:t>and internship opportunities are valuable components of </a:t>
            </a:r>
            <a:r>
              <a:rPr lang="en-US" dirty="0" smtClean="0"/>
              <a:t>S-STEM projects, </a:t>
            </a:r>
            <a:r>
              <a:rPr lang="en-US" dirty="0"/>
              <a:t>as long as they are clearly optional for the student.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390505"/>
      </p:ext>
    </p:extLst>
  </p:cSld>
  <p:clrMapOvr>
    <a:masterClrMapping/>
  </p:clrMapOvr>
  <mc:AlternateContent xmlns:mc="http://schemas.openxmlformats.org/markup-compatibility/2006" xmlns:p14="http://schemas.microsoft.com/office/powerpoint/2010/main">
    <mc:Choice Requires="p14">
      <p:transition spd="slow" p14:dur="2000" advTm="36855"/>
    </mc:Choice>
    <mc:Fallback xmlns="">
      <p:transition spd="slow" advTm="36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Cohorts and Faculty Mentors</a:t>
            </a:r>
            <a:br>
              <a:rPr lang="en-US" dirty="0" smtClean="0"/>
            </a:br>
            <a:r>
              <a:rPr lang="en-US" dirty="0" smtClean="0"/>
              <a:t> Required</a:t>
            </a:r>
            <a:endParaRPr lang="en-US" dirty="0"/>
          </a:p>
        </p:txBody>
      </p:sp>
      <p:sp>
        <p:nvSpPr>
          <p:cNvPr id="3" name="Content Placeholder 2"/>
          <p:cNvSpPr>
            <a:spLocks noGrp="1"/>
          </p:cNvSpPr>
          <p:nvPr>
            <p:ph idx="1"/>
          </p:nvPr>
        </p:nvSpPr>
        <p:spPr/>
        <p:txBody>
          <a:bodyPr>
            <a:normAutofit fontScale="85000" lnSpcReduction="10000"/>
          </a:bodyPr>
          <a:lstStyle/>
          <a:p>
            <a:r>
              <a:rPr lang="en-US" dirty="0"/>
              <a:t>All </a:t>
            </a:r>
            <a:r>
              <a:rPr lang="en-US" dirty="0" smtClean="0"/>
              <a:t>S-STEM </a:t>
            </a:r>
            <a:r>
              <a:rPr lang="en-US" dirty="0"/>
              <a:t>projects must include plans to </a:t>
            </a:r>
            <a:r>
              <a:rPr lang="en-US" dirty="0" smtClean="0"/>
              <a:t>provide faculty mentors for S-STEM Scholars</a:t>
            </a:r>
          </a:p>
          <a:p>
            <a:r>
              <a:rPr lang="en-US" dirty="0" smtClean="0"/>
              <a:t>All S-STEM projects must include plans to develop </a:t>
            </a:r>
            <a:r>
              <a:rPr lang="en-US" dirty="0"/>
              <a:t>a </a:t>
            </a:r>
            <a:r>
              <a:rPr lang="en-US" u="sng" dirty="0"/>
              <a:t>cohort experience </a:t>
            </a:r>
            <a:r>
              <a:rPr lang="en-US" dirty="0"/>
              <a:t>for the scholarship recipients. </a:t>
            </a:r>
            <a:endParaRPr lang="en-US" dirty="0" smtClean="0"/>
          </a:p>
          <a:p>
            <a:r>
              <a:rPr lang="en-US" dirty="0" smtClean="0"/>
              <a:t>Experience shows </a:t>
            </a:r>
            <a:r>
              <a:rPr lang="en-US" dirty="0"/>
              <a:t>that the most successful </a:t>
            </a:r>
            <a:r>
              <a:rPr lang="en-US" dirty="0" smtClean="0"/>
              <a:t>S-STEM </a:t>
            </a:r>
            <a:r>
              <a:rPr lang="en-US" dirty="0"/>
              <a:t>scholarship projects involve </a:t>
            </a:r>
            <a:r>
              <a:rPr lang="en-US" dirty="0" smtClean="0"/>
              <a:t>faculty mentors and a </a:t>
            </a:r>
            <a:r>
              <a:rPr lang="en-US" dirty="0"/>
              <a:t>group of students who form a cohort.  </a:t>
            </a:r>
            <a:endParaRPr lang="en-US" dirty="0" smtClean="0"/>
          </a:p>
          <a:p>
            <a:r>
              <a:rPr lang="en-US" dirty="0" smtClean="0"/>
              <a:t>A </a:t>
            </a:r>
            <a:r>
              <a:rPr lang="en-US" dirty="0"/>
              <a:t>cohort is a group of student who in some way naturally </a:t>
            </a:r>
            <a:r>
              <a:rPr lang="en-US" dirty="0" smtClean="0"/>
              <a:t>associate.</a:t>
            </a:r>
          </a:p>
          <a:p>
            <a:r>
              <a:rPr lang="en-US" dirty="0" smtClean="0"/>
              <a:t>The </a:t>
            </a:r>
            <a:r>
              <a:rPr lang="en-US" dirty="0"/>
              <a:t>project plan should include activities to establish a cohort of students who receive scholarships.</a:t>
            </a:r>
          </a:p>
          <a:p>
            <a:endParaRPr lang="en-US" dirty="0"/>
          </a:p>
          <a:p>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4425859"/>
      </p:ext>
    </p:extLst>
  </p:cSld>
  <p:clrMapOvr>
    <a:masterClrMapping/>
  </p:clrMapOvr>
  <mc:AlternateContent xmlns:mc="http://schemas.openxmlformats.org/markup-compatibility/2006" xmlns:p14="http://schemas.microsoft.com/office/powerpoint/2010/main">
    <mc:Choice Requires="p14">
      <p:transition spd="slow" p14:dur="2000" advTm="32323"/>
    </mc:Choice>
    <mc:Fallback xmlns="">
      <p:transition spd="slow" advTm="32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Data determines average </a:t>
            </a:r>
            <a:r>
              <a:rPr lang="en-US" dirty="0"/>
              <a:t>scholarship</a:t>
            </a:r>
          </a:p>
        </p:txBody>
      </p:sp>
      <p:sp>
        <p:nvSpPr>
          <p:cNvPr id="4" name="Content Placeholder 3"/>
          <p:cNvSpPr>
            <a:spLocks noGrp="1"/>
          </p:cNvSpPr>
          <p:nvPr>
            <p:ph idx="1"/>
          </p:nvPr>
        </p:nvSpPr>
        <p:spPr>
          <a:xfrm>
            <a:off x="457200" y="1600200"/>
            <a:ext cx="8229600" cy="5085066"/>
          </a:xfrm>
        </p:spPr>
        <p:txBody>
          <a:bodyPr>
            <a:normAutofit fontScale="85000" lnSpcReduction="10000"/>
          </a:bodyPr>
          <a:lstStyle/>
          <a:p>
            <a:pPr>
              <a:spcBef>
                <a:spcPts val="0"/>
              </a:spcBef>
              <a:defRPr/>
            </a:pPr>
            <a:r>
              <a:rPr lang="en-US" dirty="0"/>
              <a:t>Many students may not be eligible for the maximum scholarship of $10,000 per </a:t>
            </a:r>
            <a:r>
              <a:rPr lang="en-US" dirty="0" smtClean="0"/>
              <a:t>year.</a:t>
            </a:r>
          </a:p>
          <a:p>
            <a:pPr>
              <a:spcBef>
                <a:spcPts val="0"/>
              </a:spcBef>
              <a:defRPr/>
            </a:pPr>
            <a:endParaRPr lang="en-US" dirty="0"/>
          </a:p>
          <a:p>
            <a:pPr>
              <a:spcBef>
                <a:spcPts val="0"/>
              </a:spcBef>
              <a:defRPr/>
            </a:pPr>
            <a:r>
              <a:rPr lang="en-US" dirty="0" smtClean="0"/>
              <a:t>The </a:t>
            </a:r>
            <a:r>
              <a:rPr lang="en-US" dirty="0"/>
              <a:t>proposal budget requires an estimate of both the </a:t>
            </a:r>
            <a:r>
              <a:rPr lang="en-US" u="sng" dirty="0"/>
              <a:t>number</a:t>
            </a:r>
            <a:r>
              <a:rPr lang="en-US" dirty="0"/>
              <a:t> of scholarships to be awarded and the </a:t>
            </a:r>
            <a:r>
              <a:rPr lang="en-US" u="sng" dirty="0"/>
              <a:t>total amount </a:t>
            </a:r>
            <a:r>
              <a:rPr lang="en-US" dirty="0"/>
              <a:t>of funds that would be required. </a:t>
            </a:r>
            <a:endParaRPr lang="en-US" dirty="0" smtClean="0"/>
          </a:p>
          <a:p>
            <a:pPr>
              <a:spcBef>
                <a:spcPts val="0"/>
              </a:spcBef>
              <a:defRPr/>
            </a:pPr>
            <a:endParaRPr lang="en-US" dirty="0"/>
          </a:p>
          <a:p>
            <a:pPr>
              <a:spcBef>
                <a:spcPts val="0"/>
              </a:spcBef>
              <a:defRPr/>
            </a:pPr>
            <a:r>
              <a:rPr lang="en-US" dirty="0" smtClean="0"/>
              <a:t>The </a:t>
            </a:r>
            <a:r>
              <a:rPr lang="en-US" dirty="0"/>
              <a:t>proposal should include an explanation of how these estimates were determined.  </a:t>
            </a:r>
            <a:endParaRPr lang="en-US" dirty="0" smtClean="0"/>
          </a:p>
          <a:p>
            <a:pPr marL="0" indent="0">
              <a:spcBef>
                <a:spcPts val="0"/>
              </a:spcBef>
              <a:buNone/>
              <a:defRPr/>
            </a:pPr>
            <a:endParaRPr lang="en-US" dirty="0" smtClean="0"/>
          </a:p>
          <a:p>
            <a:pPr>
              <a:spcBef>
                <a:spcPts val="0"/>
              </a:spcBef>
              <a:defRPr/>
            </a:pPr>
            <a:r>
              <a:rPr lang="en-US" dirty="0" smtClean="0"/>
              <a:t>The number and total amount should be </a:t>
            </a:r>
            <a:r>
              <a:rPr lang="en-US" dirty="0"/>
              <a:t>based on actual institutional financial aid </a:t>
            </a:r>
            <a:r>
              <a:rPr lang="en-US" dirty="0" smtClean="0"/>
              <a:t>data (FAFSA and GAANN).</a:t>
            </a:r>
            <a:endParaRPr lang="en-US" dirty="0"/>
          </a:p>
          <a:p>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2679096"/>
      </p:ext>
    </p:extLst>
  </p:cSld>
  <p:clrMapOvr>
    <a:masterClrMapping/>
  </p:clrMapOvr>
  <mc:AlternateContent xmlns:mc="http://schemas.openxmlformats.org/markup-compatibility/2006" xmlns:p14="http://schemas.microsoft.com/office/powerpoint/2010/main">
    <mc:Choice Requires="p14">
      <p:transition spd="slow" p14:dur="2000" advTm="47038"/>
    </mc:Choice>
    <mc:Fallback xmlns="">
      <p:transition spd="slow" advTm="4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Flexibility after award is made</a:t>
            </a:r>
            <a:r>
              <a:rPr lang="en-US" dirty="0" smtClean="0"/>
              <a:t>.</a:t>
            </a:r>
            <a:endParaRPr lang="en-US" dirty="0"/>
          </a:p>
        </p:txBody>
      </p:sp>
      <p:sp>
        <p:nvSpPr>
          <p:cNvPr id="3" name="Content Placeholder 2"/>
          <p:cNvSpPr>
            <a:spLocks noGrp="1"/>
          </p:cNvSpPr>
          <p:nvPr>
            <p:ph idx="1"/>
          </p:nvPr>
        </p:nvSpPr>
        <p:spPr/>
        <p:txBody>
          <a:bodyPr/>
          <a:lstStyle/>
          <a:p>
            <a:r>
              <a:rPr lang="en-US" dirty="0"/>
              <a:t>NSF recognizes that the proposal includes a reasonable estimate of the average scholarship amounts to be awarded. </a:t>
            </a:r>
          </a:p>
          <a:p>
            <a:r>
              <a:rPr lang="en-US" dirty="0"/>
              <a:t>While there </a:t>
            </a:r>
            <a:r>
              <a:rPr lang="en-US" u="sng" dirty="0"/>
              <a:t>is flexibility within a project budget</a:t>
            </a:r>
            <a:r>
              <a:rPr lang="en-US" dirty="0"/>
              <a:t> after a grant is made, the size of the budget request must be closely related in the proposal to a realistic estimate of student need.</a:t>
            </a:r>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6760602"/>
      </p:ext>
    </p:extLst>
  </p:cSld>
  <p:clrMapOvr>
    <a:masterClrMapping/>
  </p:clrMapOvr>
  <mc:AlternateContent xmlns:mc="http://schemas.openxmlformats.org/markup-compatibility/2006" xmlns:p14="http://schemas.microsoft.com/office/powerpoint/2010/main">
    <mc:Choice Requires="p14">
      <p:transition spd="slow" p14:dur="2000" advTm="19133"/>
    </mc:Choice>
    <mc:Fallback xmlns="">
      <p:transition spd="slow" advTm="19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03" y="120706"/>
            <a:ext cx="3070825" cy="1143000"/>
          </a:xfrm>
        </p:spPr>
        <p:txBody>
          <a:bodyPr>
            <a:normAutofit/>
          </a:bodyPr>
          <a:lstStyle/>
          <a:p>
            <a:r>
              <a:rPr lang="en-US" dirty="0" smtClean="0"/>
              <a:t>Budget</a:t>
            </a:r>
            <a:endParaRPr lang="en-US"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31888"/>
            <a:ext cx="6019800" cy="5505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4540" y="362082"/>
            <a:ext cx="5717526" cy="5392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4703" y="6149975"/>
            <a:ext cx="487363" cy="487363"/>
          </a:xfrm>
          <a:prstGeom prst="rect">
            <a:avLst/>
          </a:prstGeom>
        </p:spPr>
      </p:pic>
    </p:spTree>
    <p:extLst>
      <p:ext uri="{BB962C8B-B14F-4D97-AF65-F5344CB8AC3E}">
        <p14:creationId xmlns:p14="http://schemas.microsoft.com/office/powerpoint/2010/main" val="2706794162"/>
      </p:ext>
    </p:extLst>
  </p:cSld>
  <p:clrMapOvr>
    <a:masterClrMapping/>
  </p:clrMapOvr>
  <mc:AlternateContent xmlns:mc="http://schemas.openxmlformats.org/markup-compatibility/2006" xmlns:p14="http://schemas.microsoft.com/office/powerpoint/2010/main">
    <mc:Choice Requires="p14">
      <p:transition spd="slow" p14:dur="2000" advTm="36248"/>
    </mc:Choice>
    <mc:Fallback xmlns="">
      <p:transition spd="slow" advTm="36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244"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00" y="1122031"/>
            <a:ext cx="2473349" cy="1143000"/>
          </a:xfrm>
        </p:spPr>
        <p:txBody>
          <a:bodyPr>
            <a:normAutofit fontScale="90000"/>
          </a:bodyPr>
          <a:lstStyle/>
          <a:p>
            <a:r>
              <a:rPr lang="en-US" dirty="0" smtClean="0"/>
              <a:t>Important S-STEM Budget Facts</a:t>
            </a:r>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591" y="782766"/>
            <a:ext cx="6160624" cy="5810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Right Arrow 2"/>
          <p:cNvSpPr/>
          <p:nvPr/>
        </p:nvSpPr>
        <p:spPr>
          <a:xfrm>
            <a:off x="1761195" y="4703484"/>
            <a:ext cx="981075" cy="4572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1761194" y="5073914"/>
            <a:ext cx="981075" cy="4572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852" y="6240546"/>
            <a:ext cx="487363" cy="487363"/>
          </a:xfrm>
          <a:prstGeom prst="rect">
            <a:avLst/>
          </a:prstGeom>
        </p:spPr>
      </p:pic>
    </p:spTree>
    <p:extLst>
      <p:ext uri="{BB962C8B-B14F-4D97-AF65-F5344CB8AC3E}">
        <p14:creationId xmlns:p14="http://schemas.microsoft.com/office/powerpoint/2010/main" val="3666863501"/>
      </p:ext>
    </p:extLst>
  </p:cSld>
  <p:clrMapOvr>
    <a:masterClrMapping/>
  </p:clrMapOvr>
  <mc:AlternateContent xmlns:mc="http://schemas.openxmlformats.org/markup-compatibility/2006" xmlns:p14="http://schemas.microsoft.com/office/powerpoint/2010/main">
    <mc:Choice Requires="p14">
      <p:transition spd="slow" p14:dur="2000" advTm="30756"/>
    </mc:Choice>
    <mc:Fallback xmlns="">
      <p:transition spd="slow" advTm="30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756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rPr>
              <a:t>S-STEM Presentation</a:t>
            </a:r>
            <a:endParaRPr lang="en-US" b="1" dirty="0">
              <a:effectLst/>
            </a:endParaRPr>
          </a:p>
        </p:txBody>
      </p:sp>
      <p:sp>
        <p:nvSpPr>
          <p:cNvPr id="8" name="TextBox 7"/>
          <p:cNvSpPr txBox="1"/>
          <p:nvPr/>
        </p:nvSpPr>
        <p:spPr>
          <a:xfrm>
            <a:off x="3817514" y="5298344"/>
            <a:ext cx="2511687" cy="738664"/>
          </a:xfrm>
          <a:prstGeom prst="rect">
            <a:avLst/>
          </a:prstGeom>
          <a:noFill/>
        </p:spPr>
        <p:txBody>
          <a:bodyPr wrap="square" rtlCol="0">
            <a:spAutoFit/>
          </a:bodyPr>
          <a:lstStyle/>
          <a:p>
            <a:pPr algn="ctr"/>
            <a:r>
              <a:rPr lang="en-US" sz="2400" u="sng" dirty="0" smtClean="0">
                <a:solidFill>
                  <a:prstClr val="black"/>
                </a:solidFill>
              </a:rPr>
              <a:t>Karen Crosby</a:t>
            </a:r>
            <a:endParaRPr lang="en-US" sz="2400" dirty="0">
              <a:solidFill>
                <a:prstClr val="black"/>
              </a:solidFill>
            </a:endParaRPr>
          </a:p>
          <a:p>
            <a:endParaRPr lang="en-US" u="sng" dirty="0" smtClean="0">
              <a:solidFill>
                <a:prstClr val="black"/>
              </a:solidFill>
            </a:endParaRPr>
          </a:p>
        </p:txBody>
      </p:sp>
      <p:pic>
        <p:nvPicPr>
          <p:cNvPr id="1028" name="Picture 4" descr="C:\Users\kcrosby\AppData\Local\Microsoft\Windows\Temporary Internet Files\Content.Outlook\C82LJLP4\DSCN0981.JP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3718689" y="1675191"/>
            <a:ext cx="2709336" cy="29410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6325" y="6168357"/>
            <a:ext cx="487363" cy="487363"/>
          </a:xfrm>
          <a:prstGeom prst="rect">
            <a:avLst/>
          </a:prstGeom>
        </p:spPr>
      </p:pic>
    </p:spTree>
    <p:extLst>
      <p:ext uri="{BB962C8B-B14F-4D97-AF65-F5344CB8AC3E}">
        <p14:creationId xmlns:p14="http://schemas.microsoft.com/office/powerpoint/2010/main" val="1212392755"/>
      </p:ext>
    </p:extLst>
  </p:cSld>
  <p:clrMapOvr>
    <a:masterClrMapping/>
  </p:clrMapOvr>
  <mc:AlternateContent xmlns:mc="http://schemas.openxmlformats.org/markup-compatibility/2006" xmlns:p14="http://schemas.microsoft.com/office/powerpoint/2010/main">
    <mc:Choice Requires="p14">
      <p:transition spd="slow" p14:dur="2000" advTm="23163"/>
    </mc:Choice>
    <mc:Fallback xmlns="">
      <p:transition spd="slow" advTm="2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a:t>
            </a:r>
            <a:r>
              <a:rPr lang="en-US" dirty="0" smtClean="0"/>
              <a:t>Salary</a:t>
            </a:r>
            <a:endParaRPr lang="en-US" dirty="0"/>
          </a:p>
        </p:txBody>
      </p:sp>
      <p:sp>
        <p:nvSpPr>
          <p:cNvPr id="3" name="Content Placeholder 2"/>
          <p:cNvSpPr>
            <a:spLocks noGrp="1"/>
          </p:cNvSpPr>
          <p:nvPr>
            <p:ph idx="1"/>
          </p:nvPr>
        </p:nvSpPr>
        <p:spPr>
          <a:xfrm>
            <a:off x="457200" y="1600200"/>
            <a:ext cx="8229600" cy="4868333"/>
          </a:xfrm>
        </p:spPr>
        <p:txBody>
          <a:bodyPr>
            <a:normAutofit fontScale="85000" lnSpcReduction="10000"/>
          </a:bodyPr>
          <a:lstStyle/>
          <a:p>
            <a:r>
              <a:rPr lang="en-US" dirty="0"/>
              <a:t>Requesting funds for faculty summer salary is allowed in </a:t>
            </a:r>
            <a:r>
              <a:rPr lang="en-US" dirty="0" smtClean="0"/>
              <a:t>S-STEM Budgets.</a:t>
            </a:r>
            <a:endParaRPr lang="en-US" dirty="0"/>
          </a:p>
          <a:p>
            <a:r>
              <a:rPr lang="en-US" dirty="0"/>
              <a:t>S</a:t>
            </a:r>
            <a:r>
              <a:rPr lang="en-US" dirty="0" smtClean="0"/>
              <a:t>alary </a:t>
            </a:r>
            <a:r>
              <a:rPr lang="en-US" dirty="0"/>
              <a:t>requests must be accompanied by an appropriate indication of the fraction of academic or summer months to be paid by the </a:t>
            </a:r>
            <a:r>
              <a:rPr lang="en-US" dirty="0" smtClean="0"/>
              <a:t>grant</a:t>
            </a:r>
            <a:r>
              <a:rPr lang="en-US" dirty="0"/>
              <a:t> </a:t>
            </a:r>
            <a:r>
              <a:rPr lang="en-US" dirty="0" smtClean="0"/>
              <a:t>and </a:t>
            </a:r>
            <a:r>
              <a:rPr lang="en-US" u="sng" dirty="0" smtClean="0"/>
              <a:t>justification</a:t>
            </a:r>
            <a:r>
              <a:rPr lang="en-US" dirty="0" smtClean="0"/>
              <a:t> for the support.</a:t>
            </a:r>
          </a:p>
          <a:p>
            <a:r>
              <a:rPr lang="en-US" dirty="0" smtClean="0"/>
              <a:t>If </a:t>
            </a:r>
            <a:r>
              <a:rPr lang="en-US" dirty="0"/>
              <a:t>no salary is requested from the grant, </a:t>
            </a:r>
            <a:r>
              <a:rPr lang="en-US" dirty="0" smtClean="0"/>
              <a:t>then:</a:t>
            </a:r>
          </a:p>
          <a:p>
            <a:pPr lvl="1"/>
            <a:r>
              <a:rPr lang="en-US" dirty="0" smtClean="0"/>
              <a:t>The </a:t>
            </a:r>
            <a:r>
              <a:rPr lang="en-US" dirty="0"/>
              <a:t>fraction of NSF funded academic and summer months should be listed on the budget form as </a:t>
            </a:r>
            <a:r>
              <a:rPr lang="en-US" dirty="0" smtClean="0"/>
              <a:t>zero</a:t>
            </a:r>
            <a:endParaRPr lang="en-US" dirty="0"/>
          </a:p>
          <a:p>
            <a:pPr lvl="1"/>
            <a:r>
              <a:rPr lang="en-US" dirty="0" smtClean="0"/>
              <a:t>The </a:t>
            </a:r>
            <a:r>
              <a:rPr lang="en-US" dirty="0"/>
              <a:t>Facilities, Equipment, and Resources </a:t>
            </a:r>
            <a:r>
              <a:rPr lang="en-US" dirty="0" smtClean="0"/>
              <a:t>document should include </a:t>
            </a:r>
            <a:r>
              <a:rPr lang="en-US" dirty="0"/>
              <a:t>for each of these persons their name and the estimated person months they will spend on the project.</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5081" y="6163732"/>
            <a:ext cx="487363" cy="487363"/>
          </a:xfrm>
          <a:prstGeom prst="rect">
            <a:avLst/>
          </a:prstGeom>
        </p:spPr>
      </p:pic>
    </p:spTree>
    <p:extLst>
      <p:ext uri="{BB962C8B-B14F-4D97-AF65-F5344CB8AC3E}">
        <p14:creationId xmlns:p14="http://schemas.microsoft.com/office/powerpoint/2010/main" val="1106158839"/>
      </p:ext>
    </p:extLst>
  </p:cSld>
  <p:clrMapOvr>
    <a:masterClrMapping/>
  </p:clrMapOvr>
  <mc:AlternateContent xmlns:mc="http://schemas.openxmlformats.org/markup-compatibility/2006" xmlns:p14="http://schemas.microsoft.com/office/powerpoint/2010/main">
    <mc:Choice Requires="p14">
      <p:transition spd="slow" p14:dur="2000" advTm="32852"/>
    </mc:Choice>
    <mc:Fallback xmlns="">
      <p:transition spd="slow" advTm="32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80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3528733" cy="3359545"/>
          </a:xfrm>
        </p:spPr>
        <p:txBody>
          <a:bodyPr>
            <a:normAutofit/>
          </a:bodyPr>
          <a:lstStyle/>
          <a:p>
            <a:r>
              <a:rPr lang="en-US" dirty="0"/>
              <a:t>Prior </a:t>
            </a:r>
            <a:r>
              <a:rPr lang="en-US" dirty="0" smtClean="0"/>
              <a:t>S-STEM</a:t>
            </a:r>
            <a:br>
              <a:rPr lang="en-US" dirty="0" smtClean="0"/>
            </a:br>
            <a:r>
              <a:rPr lang="en-US" dirty="0" smtClean="0"/>
              <a:t>award </a:t>
            </a:r>
            <a:r>
              <a:rPr lang="en-US" dirty="0"/>
              <a:t>to your </a:t>
            </a:r>
            <a:r>
              <a:rPr lang="en-US" dirty="0" smtClean="0"/>
              <a:t>institution</a:t>
            </a:r>
            <a:endParaRPr lang="en-US"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2540" y="210154"/>
            <a:ext cx="3786187" cy="4265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2540" y="4475226"/>
            <a:ext cx="3786187" cy="2278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6761" y="4848755"/>
            <a:ext cx="3134701" cy="923330"/>
          </a:xfrm>
          <a:prstGeom prst="rect">
            <a:avLst/>
          </a:prstGeom>
          <a:noFill/>
          <a:ln>
            <a:solidFill>
              <a:srgbClr val="FF0000"/>
            </a:solidFill>
          </a:ln>
        </p:spPr>
        <p:txBody>
          <a:bodyPr wrap="square" rtlCol="0">
            <a:spAutoFit/>
          </a:bodyPr>
          <a:lstStyle/>
          <a:p>
            <a:r>
              <a:rPr lang="en-US" dirty="0" smtClean="0"/>
              <a:t>What Has Been Funded (Recent Awards Made Through This Program with Abstracts) </a:t>
            </a:r>
            <a:endParaRPr lang="en-US" dirty="0"/>
          </a:p>
        </p:txBody>
      </p:sp>
      <p:sp>
        <p:nvSpPr>
          <p:cNvPr id="5" name="Right Arrow 4"/>
          <p:cNvSpPr/>
          <p:nvPr/>
        </p:nvSpPr>
        <p:spPr>
          <a:xfrm>
            <a:off x="4235824" y="5348941"/>
            <a:ext cx="1374588" cy="35590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62608229"/>
      </p:ext>
    </p:extLst>
  </p:cSld>
  <p:clrMapOvr>
    <a:masterClrMapping/>
  </p:clrMapOvr>
  <mc:AlternateContent xmlns:mc="http://schemas.openxmlformats.org/markup-compatibility/2006" xmlns:p14="http://schemas.microsoft.com/office/powerpoint/2010/main">
    <mc:Choice Requires="p14">
      <p:transition spd="slow" p14:dur="2000" advTm="43966"/>
    </mc:Choice>
    <mc:Fallback xmlns="">
      <p:transition spd="slow" advTm="43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6729" y="304800"/>
            <a:ext cx="7321971"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0159" y="-266700"/>
            <a:ext cx="8229600" cy="1143000"/>
          </a:xfrm>
        </p:spPr>
        <p:txBody>
          <a:bodyPr/>
          <a:lstStyle/>
          <a:p>
            <a:r>
              <a:rPr lang="en-US" dirty="0"/>
              <a:t>Supplementary </a:t>
            </a:r>
            <a:r>
              <a:rPr lang="en-US" dirty="0" smtClean="0"/>
              <a:t>Docs 10 </a:t>
            </a:r>
            <a:r>
              <a:rPr lang="en-US" dirty="0" err="1" smtClean="0"/>
              <a:t>pg</a:t>
            </a:r>
            <a:r>
              <a:rPr lang="en-US" dirty="0" smtClean="0"/>
              <a:t> limit</a:t>
            </a:r>
            <a:endParaRPr lang="en-US" dirty="0"/>
          </a:p>
        </p:txBody>
      </p:sp>
      <p:sp>
        <p:nvSpPr>
          <p:cNvPr id="4" name="Right Arrow 3"/>
          <p:cNvSpPr/>
          <p:nvPr/>
        </p:nvSpPr>
        <p:spPr>
          <a:xfrm rot="10800000">
            <a:off x="6155763" y="4753973"/>
            <a:ext cx="1374588" cy="35590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6526541"/>
      </p:ext>
    </p:extLst>
  </p:cSld>
  <p:clrMapOvr>
    <a:masterClrMapping/>
  </p:clrMapOvr>
  <mc:AlternateContent xmlns:mc="http://schemas.openxmlformats.org/markup-compatibility/2006" xmlns:p14="http://schemas.microsoft.com/office/powerpoint/2010/main">
    <mc:Choice Requires="p14">
      <p:transition spd="slow" p14:dur="2000" advTm="33378"/>
    </mc:Choice>
    <mc:Fallback xmlns="">
      <p:transition spd="slow" advTm="33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Quick Summary</a:t>
            </a:r>
            <a:endParaRPr lang="en-US" dirty="0"/>
          </a:p>
        </p:txBody>
      </p:sp>
      <p:sp>
        <p:nvSpPr>
          <p:cNvPr id="4" name="Text Placeholder 3"/>
          <p:cNvSpPr>
            <a:spLocks noGrp="1"/>
          </p:cNvSpPr>
          <p:nvPr>
            <p:ph type="body" idx="1"/>
          </p:nvPr>
        </p:nvSpPr>
        <p:spPr/>
        <p:txBody>
          <a:bodyPr/>
          <a:lstStyle/>
          <a:p>
            <a:r>
              <a:rPr lang="en-US" dirty="0" smtClean="0"/>
              <a:t>NSF – Generic Topics</a:t>
            </a:r>
            <a:endParaRPr lang="en-US" dirty="0"/>
          </a:p>
        </p:txBody>
      </p:sp>
      <p:sp>
        <p:nvSpPr>
          <p:cNvPr id="5" name="Content Placeholder 4"/>
          <p:cNvSpPr>
            <a:spLocks noGrp="1"/>
          </p:cNvSpPr>
          <p:nvPr>
            <p:ph sz="half" idx="2"/>
          </p:nvPr>
        </p:nvSpPr>
        <p:spPr/>
        <p:txBody>
          <a:bodyPr/>
          <a:lstStyle/>
          <a:p>
            <a:r>
              <a:rPr lang="en-US" dirty="0" smtClean="0"/>
              <a:t>PAPPG (NSF 17-1)</a:t>
            </a:r>
          </a:p>
          <a:p>
            <a:r>
              <a:rPr lang="en-US" dirty="0" smtClean="0"/>
              <a:t>FastLane/Grants.gov</a:t>
            </a:r>
          </a:p>
          <a:p>
            <a:r>
              <a:rPr lang="en-US" dirty="0" smtClean="0"/>
              <a:t>Merit Review Process</a:t>
            </a:r>
          </a:p>
          <a:p>
            <a:r>
              <a:rPr lang="en-US" dirty="0" smtClean="0"/>
              <a:t>NSF Budget Format</a:t>
            </a:r>
            <a:endParaRPr lang="en-US" dirty="0"/>
          </a:p>
        </p:txBody>
      </p:sp>
      <p:sp>
        <p:nvSpPr>
          <p:cNvPr id="6" name="Text Placeholder 5"/>
          <p:cNvSpPr>
            <a:spLocks noGrp="1"/>
          </p:cNvSpPr>
          <p:nvPr>
            <p:ph type="body" sz="quarter" idx="3"/>
          </p:nvPr>
        </p:nvSpPr>
        <p:spPr/>
        <p:txBody>
          <a:bodyPr/>
          <a:lstStyle/>
          <a:p>
            <a:r>
              <a:rPr lang="en-US" smtClean="0"/>
              <a:t>S-STEM </a:t>
            </a:r>
            <a:r>
              <a:rPr lang="en-US" dirty="0" smtClean="0"/>
              <a:t>– Specific Issues</a:t>
            </a:r>
            <a:endParaRPr lang="en-US" dirty="0"/>
          </a:p>
        </p:txBody>
      </p:sp>
      <p:sp>
        <p:nvSpPr>
          <p:cNvPr id="7" name="Content Placeholder 6"/>
          <p:cNvSpPr>
            <a:spLocks noGrp="1"/>
          </p:cNvSpPr>
          <p:nvPr>
            <p:ph sz="quarter" idx="4"/>
          </p:nvPr>
        </p:nvSpPr>
        <p:spPr>
          <a:xfrm>
            <a:off x="4645025" y="2174875"/>
            <a:ext cx="4306924" cy="3951288"/>
          </a:xfrm>
        </p:spPr>
        <p:txBody>
          <a:bodyPr>
            <a:normAutofit lnSpcReduction="10000"/>
          </a:bodyPr>
          <a:lstStyle/>
          <a:p>
            <a:r>
              <a:rPr lang="en-US" dirty="0" smtClean="0"/>
              <a:t>Flexibility for attendance</a:t>
            </a:r>
          </a:p>
          <a:p>
            <a:r>
              <a:rPr lang="en-US" dirty="0" smtClean="0"/>
              <a:t>Research – optional</a:t>
            </a:r>
          </a:p>
          <a:p>
            <a:r>
              <a:rPr lang="en-US" dirty="0" smtClean="0"/>
              <a:t>Cohorts and Faculty Mentors</a:t>
            </a:r>
          </a:p>
          <a:p>
            <a:r>
              <a:rPr lang="en-US" dirty="0" smtClean="0"/>
              <a:t>At least 60% of the total budget on scholarship stipends</a:t>
            </a:r>
          </a:p>
          <a:p>
            <a:r>
              <a:rPr lang="en-US" dirty="0" smtClean="0"/>
              <a:t>Scholarship amount from data</a:t>
            </a:r>
          </a:p>
          <a:p>
            <a:r>
              <a:rPr lang="en-US" dirty="0" smtClean="0"/>
              <a:t>Flexibility after award made.</a:t>
            </a:r>
          </a:p>
          <a:p>
            <a:r>
              <a:rPr lang="en-US" dirty="0" smtClean="0"/>
              <a:t>Salary allowable</a:t>
            </a:r>
          </a:p>
          <a:p>
            <a:r>
              <a:rPr lang="en-US" dirty="0" smtClean="0"/>
              <a:t>Supplementary Docs = 10 </a:t>
            </a:r>
            <a:r>
              <a:rPr lang="en-US" dirty="0" err="1" smtClean="0"/>
              <a:t>pgs</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9437" y="6126163"/>
            <a:ext cx="487363" cy="487363"/>
          </a:xfrm>
          <a:prstGeom prst="rect">
            <a:avLst/>
          </a:prstGeom>
        </p:spPr>
      </p:pic>
    </p:spTree>
    <p:extLst>
      <p:ext uri="{BB962C8B-B14F-4D97-AF65-F5344CB8AC3E}">
        <p14:creationId xmlns:p14="http://schemas.microsoft.com/office/powerpoint/2010/main" val="2099854810"/>
      </p:ext>
    </p:extLst>
  </p:cSld>
  <p:clrMapOvr>
    <a:masterClrMapping/>
  </p:clrMapOvr>
  <mc:AlternateContent xmlns:mc="http://schemas.openxmlformats.org/markup-compatibility/2006" xmlns:p14="http://schemas.microsoft.com/office/powerpoint/2010/main">
    <mc:Choice Requires="p14">
      <p:transition spd="slow" p14:dur="2000" advTm="122621"/>
    </mc:Choice>
    <mc:Fallback xmlns="">
      <p:transition spd="slow" advTm="122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12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10" name="AutoShape 2" descr="Image result for old photo of scientis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5238" t="36826" r="10952" b="8360"/>
          <a:stretch/>
        </p:blipFill>
        <p:spPr>
          <a:xfrm>
            <a:off x="1393371" y="1229019"/>
            <a:ext cx="6749144" cy="3759200"/>
          </a:xfrm>
          <a:prstGeom prst="rect">
            <a:avLst/>
          </a:prstGeom>
        </p:spPr>
      </p:pic>
      <p:sp>
        <p:nvSpPr>
          <p:cNvPr id="12" name="TextBox 11"/>
          <p:cNvSpPr txBox="1"/>
          <p:nvPr/>
        </p:nvSpPr>
        <p:spPr>
          <a:xfrm>
            <a:off x="1393371" y="5012361"/>
            <a:ext cx="6858000" cy="1015663"/>
          </a:xfrm>
          <a:prstGeom prst="rect">
            <a:avLst/>
          </a:prstGeom>
          <a:noFill/>
        </p:spPr>
        <p:txBody>
          <a:bodyPr wrap="square" rtlCol="0">
            <a:spAutoFit/>
          </a:bodyPr>
          <a:lstStyle/>
          <a:p>
            <a:pPr algn="ctr"/>
            <a:r>
              <a:rPr lang="en-US" sz="2400" u="sng" dirty="0" smtClean="0">
                <a:solidFill>
                  <a:prstClr val="black"/>
                </a:solidFill>
              </a:rPr>
              <a:t>NSF S-STEM Team</a:t>
            </a:r>
          </a:p>
          <a:p>
            <a:pPr algn="ctr"/>
            <a:r>
              <a:rPr lang="en-US" sz="1200" dirty="0">
                <a:solidFill>
                  <a:prstClr val="black"/>
                </a:solidFill>
              </a:rPr>
              <a:t>Stephanie </a:t>
            </a:r>
            <a:r>
              <a:rPr lang="en-US" sz="1200" dirty="0" smtClean="0">
                <a:solidFill>
                  <a:prstClr val="black"/>
                </a:solidFill>
              </a:rPr>
              <a:t>August, </a:t>
            </a:r>
            <a:r>
              <a:rPr lang="en-US" sz="1200" dirty="0">
                <a:solidFill>
                  <a:prstClr val="black"/>
                </a:solidFill>
              </a:rPr>
              <a:t>Chuck Sullivan, John Haddock, Ron Buckmire</a:t>
            </a:r>
          </a:p>
          <a:p>
            <a:pPr algn="ctr"/>
            <a:r>
              <a:rPr lang="en-US" sz="1200" dirty="0" smtClean="0">
                <a:solidFill>
                  <a:prstClr val="black"/>
                </a:solidFill>
              </a:rPr>
              <a:t>Karen </a:t>
            </a:r>
            <a:r>
              <a:rPr lang="en-US" sz="1200" dirty="0">
                <a:solidFill>
                  <a:prstClr val="black"/>
                </a:solidFill>
              </a:rPr>
              <a:t>Crosby, Kevin Lee, Abby Ilumoka, Liz </a:t>
            </a:r>
            <a:r>
              <a:rPr lang="en-US" sz="1200" dirty="0" smtClean="0">
                <a:solidFill>
                  <a:prstClr val="black"/>
                </a:solidFill>
              </a:rPr>
              <a:t>Teles</a:t>
            </a:r>
            <a:endParaRPr lang="en-US" sz="1200" dirty="0">
              <a:solidFill>
                <a:prstClr val="black"/>
              </a:solidFill>
            </a:endParaRPr>
          </a:p>
          <a:p>
            <a:pPr algn="ctr"/>
            <a:r>
              <a:rPr lang="en-US" sz="1200" dirty="0" smtClean="0">
                <a:solidFill>
                  <a:prstClr val="black"/>
                </a:solidFill>
              </a:rPr>
              <a:t>Not </a:t>
            </a:r>
            <a:r>
              <a:rPr lang="en-US" sz="1200" dirty="0">
                <a:solidFill>
                  <a:prstClr val="black"/>
                </a:solidFill>
              </a:rPr>
              <a:t>Pictured: Jaimia Goodwin, Nabriya Horton, Ellen </a:t>
            </a:r>
            <a:r>
              <a:rPr lang="en-US" sz="1200" dirty="0" smtClean="0">
                <a:solidFill>
                  <a:prstClr val="black"/>
                </a:solidFill>
              </a:rPr>
              <a:t>Carpenter, Connie Della-Piana, </a:t>
            </a:r>
            <a:r>
              <a:rPr lang="en-US" sz="1200" dirty="0" smtClean="0">
                <a:solidFill>
                  <a:prstClr val="black"/>
                </a:solidFill>
              </a:rPr>
              <a:t>Tom Higgins, Ece </a:t>
            </a:r>
            <a:r>
              <a:rPr lang="en-US" sz="1200" dirty="0" smtClean="0">
                <a:solidFill>
                  <a:prstClr val="black"/>
                </a:solidFill>
              </a:rPr>
              <a:t>Yaprak</a:t>
            </a:r>
            <a:endParaRPr lang="en-US" sz="1200" dirty="0">
              <a:solidFill>
                <a:prstClr val="black"/>
              </a:solidFill>
            </a:endParaRPr>
          </a:p>
        </p:txBody>
      </p:sp>
    </p:spTree>
    <p:extLst>
      <p:ext uri="{BB962C8B-B14F-4D97-AF65-F5344CB8AC3E}">
        <p14:creationId xmlns:p14="http://schemas.microsoft.com/office/powerpoint/2010/main" val="1217249827"/>
      </p:ext>
    </p:extLst>
  </p:cSld>
  <p:clrMapOvr>
    <a:masterClrMapping/>
  </p:clrMapOvr>
  <mc:AlternateContent xmlns:mc="http://schemas.openxmlformats.org/markup-compatibility/2006" xmlns:p14="http://schemas.microsoft.com/office/powerpoint/2010/main">
    <mc:Choice Requires="p14">
      <p:transition spd="slow" p14:dur="2000" advTm="20657"/>
    </mc:Choice>
    <mc:Fallback xmlns="">
      <p:transition spd="slow" advTm="20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Information</a:t>
            </a:r>
            <a:endParaRPr lang="en-US" dirty="0"/>
          </a:p>
        </p:txBody>
      </p:sp>
      <p:sp>
        <p:nvSpPr>
          <p:cNvPr id="3" name="Content Placeholder 2"/>
          <p:cNvSpPr>
            <a:spLocks noGrp="1"/>
          </p:cNvSpPr>
          <p:nvPr>
            <p:ph idx="1"/>
          </p:nvPr>
        </p:nvSpPr>
        <p:spPr>
          <a:xfrm>
            <a:off x="257175" y="1276350"/>
            <a:ext cx="8886825" cy="5257800"/>
          </a:xfrm>
        </p:spPr>
        <p:txBody>
          <a:bodyPr>
            <a:normAutofit fontScale="92500"/>
          </a:bodyPr>
          <a:lstStyle/>
          <a:p>
            <a:r>
              <a:rPr lang="en-US" sz="2800" dirty="0"/>
              <a:t>NSF Proposal &amp; Award Policies &amp; Procedures Guide</a:t>
            </a:r>
          </a:p>
          <a:p>
            <a:pPr marL="0" indent="0">
              <a:buNone/>
            </a:pPr>
            <a:r>
              <a:rPr lang="en-US" sz="2400" dirty="0" smtClean="0">
                <a:hlinkClick r:id="rId5"/>
              </a:rPr>
              <a:t>https://www.nsf.gov/pubs/policydocs/pappg17_1/</a:t>
            </a:r>
            <a:endParaRPr lang="en-US" sz="2400" dirty="0" smtClean="0"/>
          </a:p>
          <a:p>
            <a:pPr marL="0" indent="0">
              <a:buNone/>
            </a:pPr>
            <a:endParaRPr lang="en-US" sz="2400" dirty="0" smtClean="0"/>
          </a:p>
          <a:p>
            <a:r>
              <a:rPr lang="en-US" sz="2800" dirty="0" smtClean="0"/>
              <a:t>Common Guidelines for Education Research and Development</a:t>
            </a:r>
          </a:p>
          <a:p>
            <a:pPr marL="0" indent="0">
              <a:buNone/>
            </a:pPr>
            <a:r>
              <a:rPr lang="en-US" sz="2400" dirty="0">
                <a:hlinkClick r:id="rId6"/>
              </a:rPr>
              <a:t>http://</a:t>
            </a:r>
            <a:r>
              <a:rPr lang="en-US" sz="2400" dirty="0" smtClean="0">
                <a:hlinkClick r:id="rId6"/>
              </a:rPr>
              <a:t>www.nsf.gov/pubs/2013/nsf13126/nsf13126.pdf</a:t>
            </a:r>
            <a:endParaRPr lang="en-US" sz="2400" dirty="0" smtClean="0"/>
          </a:p>
          <a:p>
            <a:pPr marL="0" indent="0">
              <a:buNone/>
            </a:pPr>
            <a:endParaRPr lang="en-US" sz="2400" dirty="0"/>
          </a:p>
          <a:p>
            <a:pPr marL="342900" indent="-342900"/>
            <a:r>
              <a:rPr lang="en-US" sz="2800" dirty="0" smtClean="0"/>
              <a:t>NSF Merit Review Overview</a:t>
            </a:r>
            <a:endParaRPr lang="en-US" sz="2800" dirty="0"/>
          </a:p>
          <a:p>
            <a:pPr marL="0" indent="0">
              <a:buNone/>
            </a:pPr>
            <a:r>
              <a:rPr lang="en-US" sz="2400" dirty="0">
                <a:hlinkClick r:id="rId7"/>
              </a:rPr>
              <a:t>http://nsf.gov/bfa/dias/policy/merit_review</a:t>
            </a:r>
            <a:r>
              <a:rPr lang="en-US" sz="2400" dirty="0" smtClean="0">
                <a:hlinkClick r:id="rId7"/>
              </a:rPr>
              <a:t>/</a:t>
            </a:r>
            <a:endParaRPr lang="en-US" sz="2400" dirty="0" smtClean="0"/>
          </a:p>
          <a:p>
            <a:pPr marL="0" indent="0">
              <a:buNone/>
            </a:pPr>
            <a:endParaRPr lang="en-US" sz="2400" dirty="0"/>
          </a:p>
          <a:p>
            <a:pPr marL="342900" indent="-342900"/>
            <a:r>
              <a:rPr lang="en-US" sz="2800" dirty="0" smtClean="0"/>
              <a:t>Solicitation</a:t>
            </a:r>
            <a:r>
              <a:rPr lang="en-US" sz="2800" dirty="0"/>
              <a:t>, FAQs, and Webinar Resources on the S-STEM program website:</a:t>
            </a:r>
          </a:p>
          <a:p>
            <a:pPr marL="0" indent="0">
              <a:buNone/>
            </a:pPr>
            <a:r>
              <a:rPr lang="en-US" sz="2400" dirty="0">
                <a:hlinkClick r:id="rId8"/>
              </a:rPr>
              <a:t>https://</a:t>
            </a:r>
            <a:r>
              <a:rPr lang="en-US" sz="2400" dirty="0" smtClean="0">
                <a:hlinkClick r:id="rId8"/>
              </a:rPr>
              <a:t>www.nsf.gov/funding/pgm_summ.jsp?pims_id=5257</a:t>
            </a:r>
            <a:endParaRPr lang="en-US" sz="2400" dirty="0" smtClean="0"/>
          </a:p>
          <a:p>
            <a:pPr marL="0" indent="0">
              <a:buNone/>
            </a:pPr>
            <a:endParaRPr lang="en-US" sz="2400" dirty="0" smtClean="0"/>
          </a:p>
          <a:p>
            <a:pPr marL="0" indent="0">
              <a:buNone/>
            </a:pPr>
            <a:endParaRPr lang="en-US" sz="2800" dirty="0"/>
          </a:p>
          <a:p>
            <a:pPr marL="0" indent="0">
              <a:buNone/>
            </a:pPr>
            <a:endParaRPr lang="en-US" sz="2800" dirty="0" smtClean="0"/>
          </a:p>
          <a:p>
            <a:pPr marL="0" indent="0">
              <a:buNone/>
            </a:pPr>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3100089"/>
      </p:ext>
    </p:extLst>
  </p:cSld>
  <p:clrMapOvr>
    <a:masterClrMapping/>
  </p:clrMapOvr>
  <mc:AlternateContent xmlns:mc="http://schemas.openxmlformats.org/markup-compatibility/2006" xmlns:p14="http://schemas.microsoft.com/office/powerpoint/2010/main">
    <mc:Choice Requires="p14">
      <p:transition spd="slow" p14:dur="2000" advTm="6938"/>
    </mc:Choice>
    <mc:Fallback xmlns="">
      <p:transition spd="slow" advTm="6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S-STEM Goals</a:t>
            </a:r>
            <a:endParaRPr lang="en-US" dirty="0"/>
          </a:p>
        </p:txBody>
      </p:sp>
      <p:sp>
        <p:nvSpPr>
          <p:cNvPr id="3" name="Content Placeholder 2"/>
          <p:cNvSpPr>
            <a:spLocks noGrp="1"/>
          </p:cNvSpPr>
          <p:nvPr>
            <p:ph idx="1"/>
          </p:nvPr>
        </p:nvSpPr>
        <p:spPr>
          <a:xfrm>
            <a:off x="457200" y="1285875"/>
            <a:ext cx="8534400" cy="5419725"/>
          </a:xfrm>
        </p:spPr>
        <p:txBody>
          <a:bodyPr>
            <a:normAutofit fontScale="77500" lnSpcReduction="20000"/>
          </a:bodyPr>
          <a:lstStyle/>
          <a:p>
            <a:pPr marL="514350" indent="-514350">
              <a:buFont typeface="+mj-lt"/>
              <a:buAutoNum type="arabicPeriod"/>
            </a:pPr>
            <a:r>
              <a:rPr lang="en-US" b="1" dirty="0" smtClean="0"/>
              <a:t>Increase the recruitment, retention, student success, and graduation (including student transfer)</a:t>
            </a:r>
            <a:r>
              <a:rPr lang="en-US" dirty="0" smtClean="0"/>
              <a:t> of students with demonstrated financial need who are pursuing associate, baccalaureate, graduate degrees in STEM and enter the STEM workforce or graduate study.</a:t>
            </a:r>
          </a:p>
          <a:p>
            <a:pPr marL="514350" indent="-514350">
              <a:buFont typeface="+mj-lt"/>
              <a:buAutoNum type="arabicPeriod"/>
            </a:pPr>
            <a:r>
              <a:rPr lang="en-US" b="1" dirty="0" smtClean="0"/>
              <a:t>Implement and study</a:t>
            </a:r>
            <a:r>
              <a:rPr lang="en-US" dirty="0" smtClean="0"/>
              <a:t> models, effective practices, and/or strategies that contribute to understanding the factors of supportive curricular and co-curricular activities that affect recruitment, retention, student success, academic/career pathways, and/or degree attainment (including student transfer) in STEM.</a:t>
            </a:r>
          </a:p>
          <a:p>
            <a:pPr marL="514350" indent="-514350">
              <a:buFont typeface="+mj-lt"/>
              <a:buAutoNum type="arabicPeriod"/>
            </a:pPr>
            <a:r>
              <a:rPr lang="en-US" b="1" dirty="0"/>
              <a:t>C</a:t>
            </a:r>
            <a:r>
              <a:rPr lang="en-US" b="1" dirty="0" smtClean="0"/>
              <a:t>ontribute to </a:t>
            </a:r>
            <a:r>
              <a:rPr lang="en-US" dirty="0" smtClean="0"/>
              <a:t>the implementation and sustainability of effective curricular and co-curricular activities (e.g., curriculum, professional, and workforce development activities) in undergraduate or graduate STEM education.</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1305485"/>
      </p:ext>
    </p:extLst>
  </p:cSld>
  <p:clrMapOvr>
    <a:masterClrMapping/>
  </p:clrMapOvr>
  <mc:AlternateContent xmlns:mc="http://schemas.openxmlformats.org/markup-compatibility/2006" xmlns:p14="http://schemas.microsoft.com/office/powerpoint/2010/main">
    <mc:Choice Requires="p14">
      <p:transition spd="slow" p14:dur="2000" advTm="61233"/>
    </mc:Choice>
    <mc:Fallback xmlns="">
      <p:transition spd="slow" advTm="61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idx="1"/>
          </p:nvPr>
        </p:nvSpPr>
        <p:spPr/>
        <p:txBody>
          <a:bodyPr/>
          <a:lstStyle/>
          <a:p>
            <a:r>
              <a:rPr lang="en-US" dirty="0" smtClean="0"/>
              <a:t>Thanks for your willingness to help with achieving the goals of the S-STEM program.</a:t>
            </a:r>
          </a:p>
          <a:p>
            <a:r>
              <a:rPr lang="en-US" dirty="0" smtClean="0"/>
              <a:t>Clear need </a:t>
            </a:r>
          </a:p>
          <a:p>
            <a:pPr lvl="1"/>
            <a:r>
              <a:rPr lang="en-US" dirty="0" smtClean="0"/>
              <a:t>Help low income, academically talented students with demonstrated financial need to be successful in STEM</a:t>
            </a:r>
          </a:p>
          <a:p>
            <a:r>
              <a:rPr lang="en-US" dirty="0" smtClean="0"/>
              <a:t>Appreciate willingness to devote time and effort to the S-STEM program.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8118480"/>
      </p:ext>
    </p:extLst>
  </p:cSld>
  <p:clrMapOvr>
    <a:masterClrMapping/>
  </p:clrMapOvr>
  <mc:AlternateContent xmlns:mc="http://schemas.openxmlformats.org/markup-compatibility/2006" xmlns:p14="http://schemas.microsoft.com/office/powerpoint/2010/main">
    <mc:Choice Requires="p14">
      <p:transition spd="slow" p14:dur="2000" advTm="24254"/>
    </mc:Choice>
    <mc:Fallback xmlns="">
      <p:transition spd="slow" advTm="2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a:t>
            </a:r>
            <a:endParaRPr lang="en-US" dirty="0"/>
          </a:p>
        </p:txBody>
      </p:sp>
      <p:sp>
        <p:nvSpPr>
          <p:cNvPr id="3" name="Content Placeholder 2"/>
          <p:cNvSpPr>
            <a:spLocks noGrp="1"/>
          </p:cNvSpPr>
          <p:nvPr>
            <p:ph idx="1"/>
          </p:nvPr>
        </p:nvSpPr>
        <p:spPr/>
        <p:txBody>
          <a:bodyPr/>
          <a:lstStyle/>
          <a:p>
            <a:r>
              <a:rPr lang="en-US" dirty="0" smtClean="0"/>
              <a:t>Has limited familiarity with NSF proposals and the proposal process.</a:t>
            </a:r>
          </a:p>
          <a:p>
            <a:r>
              <a:rPr lang="en-US" dirty="0" smtClean="0"/>
              <a:t>Has little to no prior experience with S-STEM.</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7432357"/>
      </p:ext>
    </p:extLst>
  </p:cSld>
  <p:clrMapOvr>
    <a:masterClrMapping/>
  </p:clrMapOvr>
  <mc:AlternateContent xmlns:mc="http://schemas.openxmlformats.org/markup-compatibility/2006" xmlns:p14="http://schemas.microsoft.com/office/powerpoint/2010/main">
    <mc:Choice Requires="p14">
      <p:transition spd="slow" p14:dur="2000" advTm="19693"/>
    </mc:Choice>
    <mc:Fallback xmlns="">
      <p:transition spd="slow" advTm="19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Agenda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Common Challenges for New PIs</a:t>
            </a:r>
          </a:p>
          <a:p>
            <a:r>
              <a:rPr lang="en-US" dirty="0" smtClean="0"/>
              <a:t>Examples of our topics</a:t>
            </a:r>
          </a:p>
          <a:p>
            <a:r>
              <a:rPr lang="en-US" dirty="0" smtClean="0"/>
              <a:t>NSF Proposals in General</a:t>
            </a:r>
          </a:p>
          <a:p>
            <a:pPr lvl="1"/>
            <a:r>
              <a:rPr lang="en-US" dirty="0" smtClean="0"/>
              <a:t>PAPPG</a:t>
            </a:r>
          </a:p>
          <a:p>
            <a:pPr lvl="1"/>
            <a:r>
              <a:rPr lang="en-US" dirty="0" err="1" smtClean="0"/>
              <a:t>FastLane</a:t>
            </a:r>
            <a:endParaRPr lang="en-US" dirty="0" smtClean="0"/>
          </a:p>
          <a:p>
            <a:r>
              <a:rPr lang="en-US" dirty="0" smtClean="0"/>
              <a:t>S-STEM Specific Topics</a:t>
            </a:r>
          </a:p>
          <a:p>
            <a:pPr lvl="1"/>
            <a:r>
              <a:rPr lang="en-US" dirty="0"/>
              <a:t>Typical Project Activities</a:t>
            </a:r>
            <a:endParaRPr lang="en-US" dirty="0" smtClean="0"/>
          </a:p>
          <a:p>
            <a:pPr lvl="1"/>
            <a:r>
              <a:rPr lang="en-US" dirty="0" smtClean="0"/>
              <a:t>Budget </a:t>
            </a:r>
          </a:p>
          <a:p>
            <a:pPr lvl="1"/>
            <a:r>
              <a:rPr lang="en-US" dirty="0" smtClean="0"/>
              <a:t>Project Requirements</a:t>
            </a:r>
          </a:p>
          <a:p>
            <a:pPr lvl="1"/>
            <a:r>
              <a:rPr lang="en-US" dirty="0" smtClean="0"/>
              <a:t>Supplementary documents</a:t>
            </a:r>
          </a:p>
          <a:p>
            <a:pPr lvl="1"/>
            <a:endParaRPr lang="en-US" dirty="0" smtClean="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7261869"/>
      </p:ext>
    </p:extLst>
  </p:cSld>
  <p:clrMapOvr>
    <a:masterClrMapping/>
  </p:clrMapOvr>
  <mc:AlternateContent xmlns:mc="http://schemas.openxmlformats.org/markup-compatibility/2006" xmlns:p14="http://schemas.microsoft.com/office/powerpoint/2010/main">
    <mc:Choice Requires="p14">
      <p:transition spd="slow" p14:dur="2000" advTm="31849"/>
    </mc:Choice>
    <mc:Fallback xmlns="">
      <p:transition spd="slow" advTm="31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Fastlane</a:t>
            </a:r>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79" y="1123774"/>
            <a:ext cx="7748337" cy="5525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275808" y="1282215"/>
            <a:ext cx="2226508" cy="567133"/>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 name="Right Arrow 3"/>
          <p:cNvSpPr/>
          <p:nvPr/>
        </p:nvSpPr>
        <p:spPr>
          <a:xfrm>
            <a:off x="5048250" y="1282215"/>
            <a:ext cx="1227558" cy="56713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058653" y="1424843"/>
            <a:ext cx="989597" cy="523220"/>
          </a:xfrm>
          <a:prstGeom prst="rect">
            <a:avLst/>
          </a:prstGeom>
          <a:solidFill>
            <a:schemeClr val="bg1"/>
          </a:solidFill>
          <a:ln>
            <a:solidFill>
              <a:schemeClr val="tx1"/>
            </a:solidFill>
          </a:ln>
          <a:effectLst/>
        </p:spPr>
        <p:txBody>
          <a:bodyPr wrap="square" rtlCol="0">
            <a:spAutoFit/>
          </a:bodyPr>
          <a:lstStyle/>
          <a:p>
            <a:r>
              <a:rPr lang="en-US" sz="2800" b="1" dirty="0" smtClean="0"/>
              <a:t>HELP</a:t>
            </a:r>
            <a:endParaRPr lang="en-US" sz="2800" b="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1177301"/>
      </p:ext>
    </p:extLst>
  </p:cSld>
  <p:clrMapOvr>
    <a:masterClrMapping/>
  </p:clrMapOvr>
  <mc:AlternateContent xmlns:mc="http://schemas.openxmlformats.org/markup-compatibility/2006" xmlns:p14="http://schemas.microsoft.com/office/powerpoint/2010/main">
    <mc:Choice Requires="p14">
      <p:transition spd="slow" p14:dur="2000" advTm="25242"/>
    </mc:Choice>
    <mc:Fallback xmlns="">
      <p:transition spd="slow" advTm="2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Grants.gov</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006" y="1123950"/>
            <a:ext cx="8123794"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6200000">
            <a:off x="6035329" y="2284276"/>
            <a:ext cx="1227558" cy="567133"/>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193595" y="3091063"/>
            <a:ext cx="989597" cy="523220"/>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wrap="square" rtlCol="0">
            <a:spAutoFit/>
          </a:bodyPr>
          <a:lstStyle/>
          <a:p>
            <a:r>
              <a:rPr lang="en-US" sz="2800" b="1" dirty="0" smtClean="0"/>
              <a:t>HELP</a:t>
            </a:r>
            <a:endParaRPr lang="en-US" sz="28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698054"/>
      </p:ext>
    </p:extLst>
  </p:cSld>
  <p:clrMapOvr>
    <a:masterClrMapping/>
  </p:clrMapOvr>
  <mc:AlternateContent xmlns:mc="http://schemas.openxmlformats.org/markup-compatibility/2006" xmlns:p14="http://schemas.microsoft.com/office/powerpoint/2010/main">
    <mc:Choice Requires="p14">
      <p:transition spd="slow" p14:dur="2000" advTm="16107"/>
    </mc:Choice>
    <mc:Fallback xmlns="">
      <p:transition spd="slow" advTm="16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39142"/>
          <a:stretch/>
        </p:blipFill>
        <p:spPr bwMode="auto">
          <a:xfrm>
            <a:off x="446321" y="1943100"/>
            <a:ext cx="5905500" cy="4324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fontScale="90000"/>
          </a:bodyPr>
          <a:lstStyle/>
          <a:p>
            <a:r>
              <a:rPr lang="en-US" dirty="0"/>
              <a:t>NSF Proposal &amp; Award Policies &amp; Procedures </a:t>
            </a:r>
            <a:r>
              <a:rPr lang="en-US" dirty="0" smtClean="0"/>
              <a:t>Guide (PAPPG)</a:t>
            </a:r>
            <a:endParaRPr lang="en-US" dirty="0"/>
          </a:p>
        </p:txBody>
      </p:sp>
      <p:sp>
        <p:nvSpPr>
          <p:cNvPr id="3" name="Rectangle 2"/>
          <p:cNvSpPr/>
          <p:nvPr/>
        </p:nvSpPr>
        <p:spPr>
          <a:xfrm>
            <a:off x="393231" y="6488571"/>
            <a:ext cx="8001000" cy="338554"/>
          </a:xfrm>
          <a:prstGeom prst="rect">
            <a:avLst/>
          </a:prstGeom>
        </p:spPr>
        <p:txBody>
          <a:bodyPr wrap="square">
            <a:spAutoFit/>
          </a:bodyPr>
          <a:lstStyle/>
          <a:p>
            <a:r>
              <a:rPr lang="en-US" sz="1600" b="1" dirty="0"/>
              <a:t>https://www.nsf.gov/pubs/policydocs/pappg17_1/nsf17_1.pdf</a:t>
            </a:r>
          </a:p>
        </p:txBody>
      </p:sp>
      <p:pic>
        <p:nvPicPr>
          <p:cNvPr id="7" name="Picture 6"/>
          <p:cNvPicPr>
            <a:picLocks noChangeAspect="1"/>
          </p:cNvPicPr>
          <p:nvPr/>
        </p:nvPicPr>
        <p:blipFill rotWithShape="1">
          <a:blip r:embed="rId6"/>
          <a:srcRect l="41492" t="17025" r="42039" b="10753"/>
          <a:stretch/>
        </p:blipFill>
        <p:spPr>
          <a:xfrm>
            <a:off x="3289218" y="1674247"/>
            <a:ext cx="5854782" cy="481432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3118" y="6244888"/>
            <a:ext cx="487363" cy="487363"/>
          </a:xfrm>
          <a:prstGeom prst="rect">
            <a:avLst/>
          </a:prstGeom>
        </p:spPr>
      </p:pic>
    </p:spTree>
    <p:extLst>
      <p:ext uri="{BB962C8B-B14F-4D97-AF65-F5344CB8AC3E}">
        <p14:creationId xmlns:p14="http://schemas.microsoft.com/office/powerpoint/2010/main" val="2845024719"/>
      </p:ext>
    </p:extLst>
  </p:cSld>
  <p:clrMapOvr>
    <a:masterClrMapping/>
  </p:clrMapOvr>
  <mc:AlternateContent xmlns:mc="http://schemas.openxmlformats.org/markup-compatibility/2006" xmlns:p14="http://schemas.microsoft.com/office/powerpoint/2010/main">
    <mc:Choice Requires="p14">
      <p:transition spd="slow" p14:dur="2000" advTm="38847"/>
    </mc:Choice>
    <mc:Fallback xmlns="">
      <p:transition spd="slow" advTm="38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14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1771</TotalTime>
  <Words>3233</Words>
  <Application>Microsoft Office PowerPoint</Application>
  <PresentationFormat>On-screen Show (4:3)</PresentationFormat>
  <Paragraphs>236</Paragraphs>
  <Slides>25</Slides>
  <Notes>25</Notes>
  <HiddenSlides>0</HiddenSlides>
  <MMClips>25</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25</vt:i4>
      </vt:variant>
    </vt:vector>
  </HeadingPairs>
  <TitlesOfParts>
    <vt:vector size="33" baseType="lpstr">
      <vt:lpstr>Arial</vt:lpstr>
      <vt:lpstr>Calibri</vt:lpstr>
      <vt:lpstr>Gill Sans MT</vt:lpstr>
      <vt:lpstr>Verdana</vt:lpstr>
      <vt:lpstr>Wingdings 2</vt:lpstr>
      <vt:lpstr>Office Theme</vt:lpstr>
      <vt:lpstr>1_Office Theme</vt:lpstr>
      <vt:lpstr>Solstice</vt:lpstr>
      <vt:lpstr>S-STEM (NSF 17-527) NSF Scholarships in Science, Technology,  Engineering, &amp; Mathematics Information Materials </vt:lpstr>
      <vt:lpstr>S-STEM Presentation</vt:lpstr>
      <vt:lpstr>S-STEM Goals</vt:lpstr>
      <vt:lpstr>Thanks!</vt:lpstr>
      <vt:lpstr>Audience</vt:lpstr>
      <vt:lpstr>Presentation Agenda</vt:lpstr>
      <vt:lpstr>Fastlane</vt:lpstr>
      <vt:lpstr>Grants.gov</vt:lpstr>
      <vt:lpstr>NSF Proposal &amp; Award Policies &amp; Procedures Guide (PAPPG)</vt:lpstr>
      <vt:lpstr>Review Process</vt:lpstr>
      <vt:lpstr>S-STEM Presentation 5  Program-Specific Topics </vt:lpstr>
      <vt:lpstr>S-STEM Activities – Flexibility Needed</vt:lpstr>
      <vt:lpstr>S-STEM Scholarships</vt:lpstr>
      <vt:lpstr>Research and Internships – Optional!</vt:lpstr>
      <vt:lpstr>Cohorts and Faculty Mentors  Required</vt:lpstr>
      <vt:lpstr>Data determines average scholarship</vt:lpstr>
      <vt:lpstr>Flexibility after award is made.</vt:lpstr>
      <vt:lpstr>Budget</vt:lpstr>
      <vt:lpstr>Important S-STEM Budget Facts</vt:lpstr>
      <vt:lpstr>Faculty Salary</vt:lpstr>
      <vt:lpstr>Prior S-STEM award to your institution</vt:lpstr>
      <vt:lpstr>Supplementary Docs 10 pg limit</vt:lpstr>
      <vt:lpstr>Quick Summary</vt:lpstr>
      <vt:lpstr>Thank you</vt:lpstr>
      <vt:lpstr>Additional Information</vt:lpstr>
    </vt:vector>
  </TitlesOfParts>
  <Company>nsf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Criteria</dc:title>
  <dc:creator>John Krupczak</dc:creator>
  <cp:lastModifiedBy>Lee, Kevin M</cp:lastModifiedBy>
  <cp:revision>144</cp:revision>
  <cp:lastPrinted>2015-05-19T16:50:03Z</cp:lastPrinted>
  <dcterms:created xsi:type="dcterms:W3CDTF">2015-05-17T02:57:02Z</dcterms:created>
  <dcterms:modified xsi:type="dcterms:W3CDTF">2017-02-12T21:44:57Z</dcterms:modified>
</cp:coreProperties>
</file>