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8"/>
  </p:notesMasterIdLst>
  <p:handoutMasterIdLst>
    <p:handoutMasterId r:id="rId19"/>
  </p:handoutMasterIdLst>
  <p:sldIdLst>
    <p:sldId id="320" r:id="rId4"/>
    <p:sldId id="379" r:id="rId5"/>
    <p:sldId id="374" r:id="rId6"/>
    <p:sldId id="367" r:id="rId7"/>
    <p:sldId id="368" r:id="rId8"/>
    <p:sldId id="369" r:id="rId9"/>
    <p:sldId id="370" r:id="rId10"/>
    <p:sldId id="373" r:id="rId11"/>
    <p:sldId id="371" r:id="rId12"/>
    <p:sldId id="372" r:id="rId13"/>
    <p:sldId id="376" r:id="rId14"/>
    <p:sldId id="380" r:id="rId15"/>
    <p:sldId id="375" r:id="rId16"/>
    <p:sldId id="382"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27" autoAdjust="0"/>
  </p:normalViewPr>
  <p:slideViewPr>
    <p:cSldViewPr snapToGrid="0" snapToObjects="1">
      <p:cViewPr varScale="1">
        <p:scale>
          <a:sx n="70" d="100"/>
          <a:sy n="70" d="100"/>
        </p:scale>
        <p:origin x="1810" y="43"/>
      </p:cViewPr>
      <p:guideLst>
        <p:guide orient="horz" pos="2160"/>
        <p:guide pos="2880"/>
      </p:guideLst>
    </p:cSldViewPr>
  </p:slid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2/12/2017</a:t>
            </a:fld>
            <a:endParaRPr lang="en-US"/>
          </a:p>
        </p:txBody>
      </p:sp>
      <p:sp>
        <p:nvSpPr>
          <p:cNvPr id="4" name="Footer Placeholder 3"/>
          <p:cNvSpPr>
            <a:spLocks noGrp="1"/>
          </p:cNvSpPr>
          <p:nvPr>
            <p:ph type="ftr" sz="quarter" idx="2"/>
          </p:nvPr>
        </p:nvSpPr>
        <p:spPr>
          <a:xfrm>
            <a:off x="1" y="8829676"/>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This is the seventh in a series of presentations on the new S-STEM solicitation. This</a:t>
            </a:r>
            <a:r>
              <a:rPr lang="en-US" baseline="0" dirty="0" smtClean="0"/>
              <a:t> presentation will address the merit review process for S-STEM proposals.</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Broader impacts may be accomplished through the research itself, or through the activities that are directly related to outcomes.</a:t>
            </a:r>
          </a:p>
          <a:p>
            <a:endParaRPr lang="en-US" dirty="0" smtClean="0"/>
          </a:p>
          <a:p>
            <a:r>
              <a:rPr lang="en-US" dirty="0" smtClean="0"/>
              <a:t>Some examples</a:t>
            </a:r>
            <a:r>
              <a:rPr lang="en-US" baseline="0" dirty="0" smtClean="0"/>
              <a:t> of broader impacts </a:t>
            </a:r>
            <a:r>
              <a:rPr lang="en-US" dirty="0" smtClean="0"/>
              <a:t>Include</a:t>
            </a:r>
            <a:r>
              <a:rPr lang="en-US" baseline="0" dirty="0" smtClean="0"/>
              <a:t> (</a:t>
            </a:r>
            <a:r>
              <a:rPr lang="en-US" dirty="0" smtClean="0"/>
              <a:t>but are not limited to)</a:t>
            </a:r>
          </a:p>
          <a:p>
            <a:pPr lvl="1"/>
            <a:r>
              <a:rPr lang="en-US" dirty="0" smtClean="0"/>
              <a:t>full participation of women, persons with disabilities, and underrepresented minorities in science, technology, engineering, and mathematics (STEM); </a:t>
            </a:r>
          </a:p>
          <a:p>
            <a:pPr lvl="1"/>
            <a:r>
              <a:rPr lang="en-US" dirty="0" smtClean="0"/>
              <a:t>improved STEM</a:t>
            </a:r>
            <a:r>
              <a:rPr lang="en-US" baseline="0" dirty="0" smtClean="0"/>
              <a:t> </a:t>
            </a:r>
            <a:r>
              <a:rPr lang="en-US" dirty="0" smtClean="0"/>
              <a:t>education and educator development at any level; </a:t>
            </a:r>
          </a:p>
          <a:p>
            <a:pPr lvl="1"/>
            <a:r>
              <a:rPr lang="en-US" dirty="0" smtClean="0"/>
              <a:t>increased public scientific literacy and public engagement with science and technology;</a:t>
            </a:r>
          </a:p>
          <a:p>
            <a:pPr lvl="1"/>
            <a:r>
              <a:rPr lang="en-US" dirty="0" smtClean="0"/>
              <a:t>improved well-being of individuals in society;</a:t>
            </a:r>
          </a:p>
          <a:p>
            <a:pPr lvl="1"/>
            <a:r>
              <a:rPr lang="en-US" dirty="0" smtClean="0"/>
              <a:t>development of a diverse, globally competitive STEM workforce; </a:t>
            </a:r>
          </a:p>
          <a:p>
            <a:pPr lvl="1"/>
            <a:r>
              <a:rPr lang="en-US" dirty="0" smtClean="0"/>
              <a:t>increased partnerships between academia, industry, and others;</a:t>
            </a:r>
          </a:p>
          <a:p>
            <a:pPr lvl="1"/>
            <a:r>
              <a:rPr lang="en-US" dirty="0" smtClean="0"/>
              <a:t>improved national security;</a:t>
            </a:r>
          </a:p>
          <a:p>
            <a:pPr lvl="1"/>
            <a:r>
              <a:rPr lang="en-US" dirty="0" smtClean="0"/>
              <a:t>increased economic competitiveness of the United States;</a:t>
            </a:r>
          </a:p>
          <a:p>
            <a:pPr lvl="1"/>
            <a:r>
              <a:rPr lang="en-US" dirty="0" smtClean="0"/>
              <a:t>And  enhanced infrastructure for research and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24136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hope this webinar has provided you with an overview of how proposals are reviewed. Let’s summarize.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proposals are reviewed in the following way.  Reviewers are asked what is the intellectual merit and broader impacts or what will we learn from this and how will it benefit society?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following elements should be considered in the review for both criteria:</a:t>
            </a:r>
          </a:p>
          <a:p>
            <a:r>
              <a:rPr lang="en-US" sz="1200" kern="1200" dirty="0" smtClean="0">
                <a:solidFill>
                  <a:schemeClr val="tx1"/>
                </a:solidFill>
                <a:effectLst/>
                <a:latin typeface="+mn-lt"/>
                <a:ea typeface="+mn-ea"/>
                <a:cs typeface="+mn-cs"/>
              </a:rPr>
              <a:t>do the proposed activities suggest and explore creative, original, or </a:t>
            </a:r>
            <a:r>
              <a:rPr lang="en-US" sz="1200" b="1" kern="1200" dirty="0" smtClean="0">
                <a:solidFill>
                  <a:schemeClr val="tx1"/>
                </a:solidFill>
                <a:effectLst/>
                <a:latin typeface="+mn-lt"/>
                <a:ea typeface="+mn-ea"/>
                <a:cs typeface="+mn-cs"/>
              </a:rPr>
              <a:t>potentially transformative</a:t>
            </a:r>
            <a:r>
              <a:rPr lang="en-US" sz="1200" kern="1200" dirty="0" smtClean="0">
                <a:solidFill>
                  <a:schemeClr val="tx1"/>
                </a:solidFill>
                <a:effectLst/>
                <a:latin typeface="+mn-lt"/>
                <a:ea typeface="+mn-ea"/>
                <a:cs typeface="+mn-cs"/>
              </a:rPr>
              <a:t> concepts?</a:t>
            </a:r>
          </a:p>
          <a:p>
            <a:r>
              <a:rPr lang="en-US" sz="1200" kern="1200" dirty="0" smtClean="0">
                <a:solidFill>
                  <a:schemeClr val="tx1"/>
                </a:solidFill>
                <a:effectLst/>
                <a:latin typeface="+mn-lt"/>
                <a:ea typeface="+mn-ea"/>
                <a:cs typeface="+mn-cs"/>
              </a:rPr>
              <a:t>Is the </a:t>
            </a:r>
            <a:r>
              <a:rPr lang="en-US" sz="1200" b="1" kern="1200" dirty="0" smtClean="0">
                <a:solidFill>
                  <a:schemeClr val="tx1"/>
                </a:solidFill>
                <a:effectLst/>
                <a:latin typeface="+mn-lt"/>
                <a:ea typeface="+mn-ea"/>
                <a:cs typeface="+mn-cs"/>
              </a:rPr>
              <a:t>plan</a:t>
            </a:r>
            <a:r>
              <a:rPr lang="en-US" sz="1200" kern="1200" dirty="0" smtClean="0">
                <a:solidFill>
                  <a:schemeClr val="tx1"/>
                </a:solidFill>
                <a:effectLst/>
                <a:latin typeface="+mn-lt"/>
                <a:ea typeface="+mn-ea"/>
                <a:cs typeface="+mn-cs"/>
              </a:rPr>
              <a:t> for carrying out the proposed activities well-reasoned, well-organized, and based on a sound rationale? </a:t>
            </a:r>
          </a:p>
          <a:p>
            <a:r>
              <a:rPr lang="en-US" sz="1200" kern="1200" dirty="0" smtClean="0">
                <a:solidFill>
                  <a:schemeClr val="tx1"/>
                </a:solidFill>
                <a:effectLst/>
                <a:latin typeface="+mn-lt"/>
                <a:ea typeface="+mn-ea"/>
                <a:cs typeface="+mn-cs"/>
              </a:rPr>
              <a:t>Does the plan incorporate a mechanism to </a:t>
            </a:r>
            <a:r>
              <a:rPr lang="en-US" sz="1200" b="1" kern="1200" dirty="0" smtClean="0">
                <a:solidFill>
                  <a:schemeClr val="tx1"/>
                </a:solidFill>
                <a:effectLst/>
                <a:latin typeface="+mn-lt"/>
                <a:ea typeface="+mn-ea"/>
                <a:cs typeface="+mn-cs"/>
              </a:rPr>
              <a:t>assess</a:t>
            </a:r>
            <a:r>
              <a:rPr lang="en-US" sz="1200" kern="1200" dirty="0" smtClean="0">
                <a:solidFill>
                  <a:schemeClr val="tx1"/>
                </a:solidFill>
                <a:effectLst/>
                <a:latin typeface="+mn-lt"/>
                <a:ea typeface="+mn-ea"/>
                <a:cs typeface="+mn-cs"/>
              </a:rPr>
              <a:t> success? </a:t>
            </a:r>
          </a:p>
          <a:p>
            <a:r>
              <a:rPr lang="en-US" sz="1200" kern="1200" dirty="0" smtClean="0">
                <a:solidFill>
                  <a:schemeClr val="tx1"/>
                </a:solidFill>
                <a:effectLst/>
                <a:latin typeface="+mn-lt"/>
                <a:ea typeface="+mn-ea"/>
                <a:cs typeface="+mn-cs"/>
              </a:rPr>
              <a:t>How </a:t>
            </a:r>
            <a:r>
              <a:rPr lang="en-US" sz="1200" b="1" kern="1200" dirty="0" smtClean="0">
                <a:solidFill>
                  <a:schemeClr val="tx1"/>
                </a:solidFill>
                <a:effectLst/>
                <a:latin typeface="+mn-lt"/>
                <a:ea typeface="+mn-ea"/>
                <a:cs typeface="+mn-cs"/>
              </a:rPr>
              <a:t>well qualified </a:t>
            </a:r>
            <a:r>
              <a:rPr lang="en-US" sz="1200" kern="1200" dirty="0" smtClean="0">
                <a:solidFill>
                  <a:schemeClr val="tx1"/>
                </a:solidFill>
                <a:effectLst/>
                <a:latin typeface="+mn-lt"/>
                <a:ea typeface="+mn-ea"/>
                <a:cs typeface="+mn-cs"/>
              </a:rPr>
              <a:t>is the individual, team, or organization</a:t>
            </a:r>
            <a:r>
              <a:rPr lang="en-US" sz="1200" kern="1200" baseline="0" dirty="0" smtClean="0">
                <a:solidFill>
                  <a:schemeClr val="tx1"/>
                </a:solidFill>
                <a:effectLst/>
                <a:latin typeface="+mn-lt"/>
                <a:ea typeface="+mn-ea"/>
                <a:cs typeface="+mn-cs"/>
              </a:rPr>
              <a:t> to conduct the proposed activities?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there </a:t>
            </a:r>
            <a:r>
              <a:rPr lang="en-US" sz="1200" b="1" kern="1200" dirty="0" smtClean="0">
                <a:solidFill>
                  <a:schemeClr val="tx1"/>
                </a:solidFill>
                <a:effectLst/>
                <a:latin typeface="+mn-lt"/>
                <a:ea typeface="+mn-ea"/>
                <a:cs typeface="+mn-cs"/>
              </a:rPr>
              <a:t>adequate resources</a:t>
            </a:r>
            <a:r>
              <a:rPr lang="en-US" sz="1200" kern="1200" dirty="0" smtClean="0">
                <a:solidFill>
                  <a:schemeClr val="tx1"/>
                </a:solidFill>
                <a:effectLst/>
                <a:latin typeface="+mn-lt"/>
                <a:ea typeface="+mn-ea"/>
                <a:cs typeface="+mn-cs"/>
              </a:rPr>
              <a:t> available to the team to carry out the proposed activities?</a:t>
            </a:r>
          </a:p>
          <a:p>
            <a:r>
              <a:rPr lang="en-US" sz="1200" kern="1200" dirty="0" smtClean="0">
                <a:solidFill>
                  <a:schemeClr val="tx1"/>
                </a:solidFill>
                <a:effectLst/>
                <a:latin typeface="+mn-lt"/>
                <a:ea typeface="+mn-ea"/>
                <a:cs typeface="+mn-cs"/>
              </a:rPr>
              <a:t>What</a:t>
            </a:r>
            <a:r>
              <a:rPr lang="en-US" sz="1200" kern="1200" baseline="0" dirty="0" smtClean="0">
                <a:solidFill>
                  <a:schemeClr val="tx1"/>
                </a:solidFill>
                <a:effectLst/>
                <a:latin typeface="+mn-lt"/>
                <a:ea typeface="+mn-ea"/>
                <a:cs typeface="+mn-cs"/>
              </a:rPr>
              <a:t> will we learn from this project?</a:t>
            </a:r>
            <a:r>
              <a:rPr lang="en-US" sz="1200" kern="1200" dirty="0" smtClean="0">
                <a:solidFill>
                  <a:schemeClr val="tx1"/>
                </a:solidFill>
                <a:effectLst/>
                <a:latin typeface="+mn-lt"/>
                <a:ea typeface="+mn-ea"/>
                <a:cs typeface="+mn-cs"/>
              </a:rPr>
              <a:t> </a:t>
            </a:r>
            <a:r>
              <a:rPr lang="en-US" dirty="0" smtClean="0"/>
              <a:t>What is the potential to benefit society?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Criteria</a:t>
            </a:r>
            <a:r>
              <a:rPr lang="en-US" sz="1200" kern="1200" baseline="0" dirty="0" smtClean="0">
                <a:solidFill>
                  <a:schemeClr val="tx1"/>
                </a:solidFill>
                <a:effectLst/>
                <a:latin typeface="+mn-lt"/>
                <a:ea typeface="+mn-ea"/>
                <a:cs typeface="+mn-cs"/>
              </a:rPr>
              <a:t> specific to S-STEM will be applied.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there were prior S-STEM, CSEMS, or STEP awards, what were the results?</a:t>
            </a:r>
          </a:p>
          <a:p>
            <a:r>
              <a:rPr lang="en-US" sz="1200" kern="1200" dirty="0" smtClean="0">
                <a:solidFill>
                  <a:schemeClr val="tx1"/>
                </a:solidFill>
                <a:effectLst/>
                <a:latin typeface="+mn-lt"/>
                <a:ea typeface="+mn-ea"/>
                <a:cs typeface="+mn-cs"/>
              </a:rPr>
              <a:t>How strong is the student-support infrastructure to support the successful completion of degrees by the scholarship recipients?</a:t>
            </a:r>
          </a:p>
          <a:p>
            <a:r>
              <a:rPr lang="en-US" sz="1200" kern="1200" dirty="0" smtClean="0">
                <a:solidFill>
                  <a:schemeClr val="tx1"/>
                </a:solidFill>
                <a:effectLst/>
                <a:latin typeface="+mn-lt"/>
                <a:ea typeface="+mn-ea"/>
                <a:cs typeface="+mn-cs"/>
              </a:rPr>
              <a:t>Is there a clear and effective management plan?</a:t>
            </a:r>
          </a:p>
          <a:p>
            <a:r>
              <a:rPr lang="en-US" sz="1200" kern="1200" dirty="0" smtClean="0">
                <a:solidFill>
                  <a:schemeClr val="tx1"/>
                </a:solidFill>
                <a:effectLst/>
                <a:latin typeface="+mn-lt"/>
                <a:ea typeface="+mn-ea"/>
                <a:cs typeface="+mn-cs"/>
              </a:rPr>
              <a:t>Is there evidence of broad faculty participation? Is there evidence of support from the appropriate personnel in the offices of financial aid, academic support, and student services?</a:t>
            </a:r>
          </a:p>
          <a:p>
            <a:r>
              <a:rPr lang="en-US" sz="1200" kern="1200" dirty="0" smtClean="0">
                <a:solidFill>
                  <a:schemeClr val="tx1"/>
                </a:solidFill>
                <a:effectLst/>
                <a:latin typeface="+mn-lt"/>
                <a:ea typeface="+mn-ea"/>
                <a:cs typeface="+mn-cs"/>
              </a:rPr>
              <a:t>Does the proposal have strong justification for the number and amount of the scholarships?</a:t>
            </a:r>
          </a:p>
          <a:p>
            <a:r>
              <a:rPr lang="en-US" sz="1200" kern="1200" dirty="0" smtClean="0">
                <a:solidFill>
                  <a:schemeClr val="tx1"/>
                </a:solidFill>
                <a:effectLst/>
                <a:latin typeface="+mn-lt"/>
                <a:ea typeface="+mn-ea"/>
                <a:cs typeface="+mn-cs"/>
              </a:rPr>
              <a:t>Are the details described, concerning how the effects of these project activities will be tested</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documented and understood?</a:t>
            </a:r>
          </a:p>
          <a:p>
            <a:r>
              <a:rPr lang="en-US" sz="1200" kern="1200" dirty="0" smtClean="0">
                <a:solidFill>
                  <a:schemeClr val="tx1"/>
                </a:solidFill>
                <a:effectLst/>
                <a:latin typeface="+mn-lt"/>
                <a:ea typeface="+mn-ea"/>
                <a:cs typeface="+mn-cs"/>
              </a:rPr>
              <a:t>Are the educational programs involved of a high quality? </a:t>
            </a:r>
          </a:p>
          <a:p>
            <a:r>
              <a:rPr lang="en-US" sz="1200" kern="1200" dirty="0" smtClean="0">
                <a:solidFill>
                  <a:schemeClr val="tx1"/>
                </a:solidFill>
                <a:effectLst/>
                <a:latin typeface="+mn-lt"/>
                <a:ea typeface="+mn-ea"/>
                <a:cs typeface="+mn-cs"/>
              </a:rPr>
              <a:t>Finally, is the design of the project evaluation aligned with the project goals?</a:t>
            </a:r>
          </a:p>
          <a:p>
            <a:r>
              <a:rPr lang="en-US" sz="1200" kern="1200" dirty="0" smtClean="0">
                <a:solidFill>
                  <a:schemeClr val="tx1"/>
                </a:solidFill>
                <a:effectLst/>
                <a:latin typeface="+mn-lt"/>
                <a:ea typeface="+mn-ea"/>
                <a:cs typeface="+mn-cs"/>
              </a:rPr>
              <a: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395202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plan your SSTEM proposal. </a:t>
            </a:r>
            <a:r>
              <a:rPr lang="en-US" dirty="0" smtClean="0"/>
              <a:t>On behalf of the NSF</a:t>
            </a:r>
            <a:r>
              <a:rPr lang="en-US" baseline="0" dirty="0" smtClean="0"/>
              <a:t> and the entire S-STEM team we thank you for your time and interest.  For more information, please consult the S-STEM solicitation or the links on the next slides.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those interested in more information about the review process a</a:t>
            </a:r>
            <a:r>
              <a:rPr lang="en-US" sz="1200" kern="1200" dirty="0" smtClean="0">
                <a:solidFill>
                  <a:schemeClr val="tx1"/>
                </a:solidFill>
                <a:effectLst/>
                <a:latin typeface="+mn-lt"/>
                <a:ea typeface="+mn-ea"/>
                <a:cs typeface="+mn-cs"/>
              </a:rPr>
              <a:t> comprehensive description of the merit review process is available on the NSF website shown. </a:t>
            </a:r>
            <a:r>
              <a:rPr lang="en-US" dirty="0" smtClean="0"/>
              <a:t>http://</a:t>
            </a:r>
            <a:r>
              <a:rPr lang="en-US" dirty="0" err="1" smtClean="0"/>
              <a:t>nsf.gov</a:t>
            </a:r>
            <a:r>
              <a:rPr lang="en-US" dirty="0" smtClean="0"/>
              <a:t>/</a:t>
            </a:r>
            <a:r>
              <a:rPr lang="en-US" dirty="0" err="1" smtClean="0"/>
              <a:t>bfa</a:t>
            </a:r>
            <a:r>
              <a:rPr lang="en-US" dirty="0" smtClean="0"/>
              <a:t>/</a:t>
            </a:r>
            <a:r>
              <a:rPr lang="en-US" dirty="0" err="1" smtClean="0"/>
              <a:t>dias</a:t>
            </a:r>
            <a:r>
              <a:rPr lang="en-US" dirty="0" smtClean="0"/>
              <a:t>/policy/</a:t>
            </a:r>
            <a:r>
              <a:rPr lang="en-US" dirty="0" err="1" smtClean="0"/>
              <a:t>merit_review</a:t>
            </a:r>
            <a:r>
              <a:rPr lang="en-US" dirty="0" smtClean="0"/>
              <a:t>/</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312039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14</a:t>
            </a:fld>
            <a:endParaRPr lang="en-US"/>
          </a:p>
        </p:txBody>
      </p:sp>
    </p:spTree>
    <p:extLst>
      <p:ext uri="{BB962C8B-B14F-4D97-AF65-F5344CB8AC3E}">
        <p14:creationId xmlns:p14="http://schemas.microsoft.com/office/powerpoint/2010/main" val="14747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625" rtl="0" eaLnBrk="1" fontAlgn="auto" latinLnBrk="0" hangingPunct="1">
              <a:lnSpc>
                <a:spcPct val="100000"/>
              </a:lnSpc>
              <a:spcBef>
                <a:spcPts val="0"/>
              </a:spcBef>
              <a:spcAft>
                <a:spcPts val="0"/>
              </a:spcAft>
              <a:buClrTx/>
              <a:buSzTx/>
              <a:buFontTx/>
              <a:buNone/>
              <a:tabLst/>
              <a:defRPr/>
            </a:pPr>
            <a:r>
              <a:rPr lang="en-US" baseline="0" dirty="0" smtClean="0"/>
              <a:t>Hi, this is Tom Higgins. I am also  Program Officer working on the S-STEM program. My background is in Chemistry. I am in the NSF Division of Undergraduate Education from the City Colleges of Chicago. I am rotator finishing my second year in DUE.</a:t>
            </a:r>
          </a:p>
          <a:p>
            <a:pPr defTabSz="931625">
              <a:defRPr/>
            </a:pPr>
            <a:endParaRPr lang="en-US" baseline="0" dirty="0" smtClean="0"/>
          </a:p>
          <a:p>
            <a:pPr defTabSz="931625">
              <a:defRPr/>
            </a:pPr>
            <a:endParaRPr lang="en-US" baseline="0" dirty="0" smtClean="0"/>
          </a:p>
          <a:p>
            <a:pPr marL="0" marR="0" lvl="0" indent="0" algn="l" defTabSz="457126" rtl="0" eaLnBrk="1" fontAlgn="auto" latinLnBrk="0" hangingPunct="1">
              <a:lnSpc>
                <a:spcPct val="100000"/>
              </a:lnSpc>
              <a:spcBef>
                <a:spcPts val="0"/>
              </a:spcBef>
              <a:spcAft>
                <a:spcPts val="0"/>
              </a:spcAft>
              <a:buClrTx/>
              <a:buSzTx/>
              <a:buFontTx/>
              <a:buNone/>
              <a:tabLst/>
              <a:defRPr/>
            </a:pPr>
            <a:r>
              <a:rPr lang="en-US" baseline="0" dirty="0" smtClean="0"/>
              <a:t>We will be conducting this presentation on some aspects of the S-STEM program.  The presentation describes material that appears in </a:t>
            </a:r>
            <a:r>
              <a:rPr lang="en-US" b="0" baseline="0" dirty="0" smtClean="0"/>
              <a:t>NSF </a:t>
            </a:r>
            <a:r>
              <a:rPr lang="en-US" sz="1200" b="0" dirty="0" smtClean="0"/>
              <a:t>17-527</a:t>
            </a:r>
            <a:r>
              <a:rPr lang="en-US" b="0" baseline="0" dirty="0" smtClean="0"/>
              <a:t>, the </a:t>
            </a:r>
            <a:r>
              <a:rPr lang="en-US" baseline="0" dirty="0" smtClean="0"/>
              <a:t>S-STEM </a:t>
            </a:r>
            <a:r>
              <a:rPr lang="en-US" baseline="0" smtClean="0"/>
              <a:t>solicitation and </a:t>
            </a:r>
            <a:r>
              <a:rPr lang="en-US" baseline="0" dirty="0" smtClean="0"/>
              <a:t>NSF 17-1, the </a:t>
            </a:r>
            <a:r>
              <a:rPr lang="en-US" sz="1200" dirty="0" smtClean="0"/>
              <a:t>NSF Proposal &amp; Award Policies &amp; Procedures Guide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083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presentation will address the review criteria that will be used to evaluate S-STEM proposals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major topics of this</a:t>
            </a:r>
            <a:r>
              <a:rPr lang="en-US" sz="1200" kern="1200" dirty="0" smtClean="0">
                <a:solidFill>
                  <a:schemeClr val="tx1"/>
                </a:solidFill>
                <a:effectLst/>
                <a:latin typeface="+mn-lt"/>
                <a:ea typeface="+mn-ea"/>
                <a:cs typeface="+mn-cs"/>
              </a:rPr>
              <a:t> presentation will</a:t>
            </a:r>
            <a:r>
              <a:rPr lang="en-US" sz="1200" kern="1200" baseline="0" dirty="0" smtClean="0">
                <a:solidFill>
                  <a:schemeClr val="tx1"/>
                </a:solidFill>
                <a:effectLst/>
                <a:latin typeface="+mn-lt"/>
                <a:ea typeface="+mn-ea"/>
                <a:cs typeface="+mn-cs"/>
              </a:rPr>
              <a:t> be an explanation of </a:t>
            </a:r>
            <a:r>
              <a:rPr lang="en-US" sz="1200" kern="1200" dirty="0" smtClean="0">
                <a:solidFill>
                  <a:schemeClr val="tx1"/>
                </a:solidFill>
                <a:effectLst/>
                <a:latin typeface="+mn-lt"/>
                <a:ea typeface="+mn-ea"/>
                <a:cs typeface="+mn-cs"/>
              </a:rPr>
              <a:t>the two main criteria used to evaluate NSF proposals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how the review criteria are applied in the context of the S-STEM program.</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108305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Proposals to the S-STEM program are reviewed using the same criteria that are applied to all proposals to the National Science Foundation.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two NSF-standard review criteria are Intellectual Merit and Broader impacts.  Reviewers are asked to judge the intellectual merit and broader impacts of submitted proposals.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Intellectual merit is the potential of the work to advance knowledge within its own field and across different fields, while broader impacts describes the potential to benefit society and contribute to the achievement of desired societal outcomes.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180424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37939-D1DB-4DC0-9F59-FF8C33A31FAF}" type="slidenum">
              <a:rPr lang="en-US">
                <a:solidFill>
                  <a:srgbClr val="000000"/>
                </a:solidFill>
                <a:latin typeface="Calibri"/>
              </a:rPr>
              <a:pPr/>
              <a:t>5</a:t>
            </a:fld>
            <a:endParaRPr lang="en-US">
              <a:solidFill>
                <a:srgbClr val="000000"/>
              </a:solidFill>
              <a:latin typeface="Calibri"/>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For all proposals submitted to NSF, reviewers are asked to use a series of questions to help discern the intellectual merit and broader impacts of a proposal.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standard questions are:</a:t>
            </a:r>
          </a:p>
          <a:p>
            <a:pPr lvl="0"/>
            <a:r>
              <a:rPr lang="en-US" sz="1200" kern="1200" dirty="0" smtClean="0">
                <a:solidFill>
                  <a:schemeClr val="tx1"/>
                </a:solidFill>
                <a:effectLst/>
                <a:latin typeface="+mn-lt"/>
                <a:ea typeface="+mn-ea"/>
                <a:cs typeface="+mn-cs"/>
              </a:rPr>
              <a:t>To what extent do the proposed activities suggest and explore creative, original, or </a:t>
            </a:r>
            <a:r>
              <a:rPr lang="en-US" sz="1200" b="1" kern="1200" dirty="0" smtClean="0">
                <a:solidFill>
                  <a:schemeClr val="tx1"/>
                </a:solidFill>
                <a:effectLst/>
                <a:latin typeface="+mn-lt"/>
                <a:ea typeface="+mn-ea"/>
                <a:cs typeface="+mn-cs"/>
              </a:rPr>
              <a:t>potentially transformative</a:t>
            </a:r>
            <a:r>
              <a:rPr lang="en-US" sz="1200" kern="1200" dirty="0" smtClean="0">
                <a:solidFill>
                  <a:schemeClr val="tx1"/>
                </a:solidFill>
                <a:effectLst/>
                <a:latin typeface="+mn-lt"/>
                <a:ea typeface="+mn-ea"/>
                <a:cs typeface="+mn-cs"/>
              </a:rPr>
              <a:t> concepts?</a:t>
            </a:r>
          </a:p>
          <a:p>
            <a:pPr lvl="0"/>
            <a:r>
              <a:rPr lang="en-US" sz="1200" kern="1200" dirty="0" smtClean="0">
                <a:solidFill>
                  <a:schemeClr val="tx1"/>
                </a:solidFill>
                <a:effectLst/>
                <a:latin typeface="+mn-lt"/>
                <a:ea typeface="+mn-ea"/>
                <a:cs typeface="+mn-cs"/>
              </a:rPr>
              <a:t>Is the </a:t>
            </a:r>
            <a:r>
              <a:rPr lang="en-US" sz="1200" b="1" kern="1200" dirty="0" smtClean="0">
                <a:solidFill>
                  <a:schemeClr val="tx1"/>
                </a:solidFill>
                <a:effectLst/>
                <a:latin typeface="+mn-lt"/>
                <a:ea typeface="+mn-ea"/>
                <a:cs typeface="+mn-cs"/>
              </a:rPr>
              <a:t>plan</a:t>
            </a:r>
            <a:r>
              <a:rPr lang="en-US" sz="1200" kern="1200" dirty="0" smtClean="0">
                <a:solidFill>
                  <a:schemeClr val="tx1"/>
                </a:solidFill>
                <a:effectLst/>
                <a:latin typeface="+mn-lt"/>
                <a:ea typeface="+mn-ea"/>
                <a:cs typeface="+mn-cs"/>
              </a:rPr>
              <a:t> for carrying out the proposed activities well-reasoned, well-organized, and based on a sound rationale? Does the plan incorporate a mechanism to </a:t>
            </a:r>
            <a:r>
              <a:rPr lang="en-US" sz="1200" b="1" kern="1200" dirty="0" smtClean="0">
                <a:solidFill>
                  <a:schemeClr val="tx1"/>
                </a:solidFill>
                <a:effectLst/>
                <a:latin typeface="+mn-lt"/>
                <a:ea typeface="+mn-ea"/>
                <a:cs typeface="+mn-cs"/>
              </a:rPr>
              <a:t>assess</a:t>
            </a:r>
            <a:r>
              <a:rPr lang="en-US" sz="1200" kern="1200" dirty="0" smtClean="0">
                <a:solidFill>
                  <a:schemeClr val="tx1"/>
                </a:solidFill>
                <a:effectLst/>
                <a:latin typeface="+mn-lt"/>
                <a:ea typeface="+mn-ea"/>
                <a:cs typeface="+mn-cs"/>
              </a:rPr>
              <a:t> success? </a:t>
            </a:r>
          </a:p>
          <a:p>
            <a:pPr lvl="0"/>
            <a:r>
              <a:rPr lang="en-US" sz="1200" kern="1200" dirty="0" smtClean="0">
                <a:solidFill>
                  <a:schemeClr val="tx1"/>
                </a:solidFill>
                <a:effectLst/>
                <a:latin typeface="+mn-lt"/>
                <a:ea typeface="+mn-ea"/>
                <a:cs typeface="+mn-cs"/>
              </a:rPr>
              <a:t>How </a:t>
            </a:r>
            <a:r>
              <a:rPr lang="en-US" sz="1200" b="1" kern="1200" dirty="0" smtClean="0">
                <a:solidFill>
                  <a:schemeClr val="tx1"/>
                </a:solidFill>
                <a:effectLst/>
                <a:latin typeface="+mn-lt"/>
                <a:ea typeface="+mn-ea"/>
                <a:cs typeface="+mn-cs"/>
              </a:rPr>
              <a:t>well qualified </a:t>
            </a:r>
            <a:r>
              <a:rPr lang="en-US" sz="1200" kern="1200" dirty="0" smtClean="0">
                <a:solidFill>
                  <a:schemeClr val="tx1"/>
                </a:solidFill>
                <a:effectLst/>
                <a:latin typeface="+mn-lt"/>
                <a:ea typeface="+mn-ea"/>
                <a:cs typeface="+mn-cs"/>
              </a:rPr>
              <a:t>is the individual, team, or organization to conduct the proposed activities?</a:t>
            </a:r>
          </a:p>
          <a:p>
            <a:pPr lvl="0"/>
            <a:r>
              <a:rPr lang="en-US" sz="1200" kern="1200" dirty="0" smtClean="0">
                <a:solidFill>
                  <a:schemeClr val="tx1"/>
                </a:solidFill>
                <a:effectLst/>
                <a:latin typeface="+mn-lt"/>
                <a:ea typeface="+mn-ea"/>
                <a:cs typeface="+mn-cs"/>
              </a:rPr>
              <a:t>Are there </a:t>
            </a:r>
            <a:r>
              <a:rPr lang="en-US" sz="1200" b="1" kern="1200" dirty="0" smtClean="0">
                <a:solidFill>
                  <a:schemeClr val="tx1"/>
                </a:solidFill>
                <a:effectLst/>
                <a:latin typeface="+mn-lt"/>
                <a:ea typeface="+mn-ea"/>
                <a:cs typeface="+mn-cs"/>
              </a:rPr>
              <a:t>adequate resources</a:t>
            </a:r>
            <a:r>
              <a:rPr lang="en-US" sz="1200" kern="1200" dirty="0" smtClean="0">
                <a:solidFill>
                  <a:schemeClr val="tx1"/>
                </a:solidFill>
                <a:effectLst/>
                <a:latin typeface="+mn-lt"/>
                <a:ea typeface="+mn-ea"/>
                <a:cs typeface="+mn-cs"/>
              </a:rPr>
              <a:t> available to the Principal Investigator (either at the home organization or through collaborations) to carry out the proposed activities?</a:t>
            </a:r>
          </a:p>
          <a:p>
            <a:r>
              <a:rPr lang="en-US" sz="1200" kern="1200" dirty="0" smtClean="0">
                <a:solidFill>
                  <a:schemeClr val="tx1"/>
                </a:solidFill>
                <a:effectLst/>
                <a:latin typeface="+mn-lt"/>
                <a:ea typeface="+mn-ea"/>
                <a:cs typeface="+mn-cs"/>
              </a:rPr>
              <a:t>As you prepare your proposal keep in mind that these are the questions the reviewers will be using to guide their reviews.</a:t>
            </a: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46840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described in the solicitation, the S-STEM program has review criteria that are specific to the S-STEM program. These are criteria that are used in reviewing S-STEM proposals in addition to the standard NSF-wide criteria that were just described.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these S-STEM specific criteria?</a:t>
            </a:r>
          </a:p>
          <a:p>
            <a:r>
              <a:rPr lang="en-US" sz="1200" kern="1200" dirty="0" smtClean="0">
                <a:solidFill>
                  <a:schemeClr val="tx1"/>
                </a:solidFill>
                <a:effectLst/>
                <a:latin typeface="+mn-lt"/>
                <a:ea typeface="+mn-ea"/>
                <a:cs typeface="+mn-cs"/>
              </a:rPr>
              <a:t>First consideration will be given to the results of previous SSTEM, CSEMS, or STEP awards. Results from any prior awards from these programs to either the PI or the institution should be described in the proposal.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Reviewers are asked to evaluate the student-support infrastructure.  Is there the structure in place to support the successful completion of degrees by the scholarship recipients?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about the management plan? Is the plan to manage all aspects of the proposed work clear? Is the plan likely to be effective?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Is there evidence of broad faculty participation? Is there evidence of support from the appropriate personnel in the offices of financial aid, academic support, and student services?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344986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four additional S-STEM specific criteria used in evaluating proposals.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Does the proposal have strong justification for the number and amount of the scholarships? Is this justification based on data for the current students expected to be in the cohort? In other words, is there some basis for the expected average scholarship rather than numbers picked out of the air?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Funded S-STEM awards will be implementing a variety of project activities. Are the details described concerning how the effects of these project activities will be tested, documented, and understood?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Is the educational program involved of high quality?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is the design of the project evaluation aligned with the project goals?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79975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described the S-STEM specific review criteria so lets go back and review the big-picture overarching review criteria so we do not lose sight of the two key considerations. The first is intellectual merit.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Intellectual merit is the potential of the proposed work to advance knowledge. Advancing knowledge is a major goal of all NSF work.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way to evaluate the potential to advance knowledge is to ask: “what will we learn from this project?”</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323079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Broader impacts is the other NSF-wide criteria applied to all proposals submitted to the NSF in all programs.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Broader impacts is the potential of the project to contribute to the achievement of desirable societal outcomes.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 what is the benefit to society from this project?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is important to note that broader impacts includes more than increasing number of underrepresented minorities in 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230492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375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0282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213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61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49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3461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595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7499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338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7153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659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2/12/2017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solidFill>
                  <a:prstClr val="black">
                    <a:tint val="75000"/>
                  </a:prstClr>
                </a:solidFill>
                <a:latin typeface="Calibri"/>
              </a:rPr>
              <a:pPr/>
              <a:t>2/12/2017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703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nsf.gov/funding/pgm_summ.jsp?pims_id=5257" TargetMode="External"/><Relationship Id="rId3" Type="http://schemas.openxmlformats.org/officeDocument/2006/relationships/slideLayout" Target="../slideLayouts/slideLayout2.xml"/><Relationship Id="rId7" Type="http://schemas.openxmlformats.org/officeDocument/2006/relationships/hyperlink" Target="http://nsf.gov/bfa/dias/policy/merit_review/"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nsf.gov/pubs/2013/nsf13126/nsf13126.pdf" TargetMode="External"/><Relationship Id="rId5" Type="http://schemas.openxmlformats.org/officeDocument/2006/relationships/hyperlink" Target="https://www.nsf.gov/pubs/policydocs/pappg17_1/" TargetMode="External"/><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(NSF </a:t>
            </a:r>
            <a:r>
              <a:rPr lang="en-US" sz="3600" b="1" dirty="0"/>
              <a:t>17-527)</a:t>
            </a:r>
            <a:r>
              <a:rPr lang="en-US" sz="3600" b="1" dirty="0" smtClean="0"/>
              <a:t/>
            </a:r>
            <a:br>
              <a:rPr lang="en-US" sz="3600" b="1" dirty="0" smtClean="0"/>
            </a:br>
            <a:r>
              <a:rPr lang="en-US" sz="3600" b="1" dirty="0" smtClean="0"/>
              <a:t>NSF Scholarships for Science, Technology,  Engineering, &amp; Mathematics</a:t>
            </a:r>
            <a:br>
              <a:rPr lang="en-US" sz="3600" b="1" dirty="0" smtClean="0"/>
            </a:br>
            <a:r>
              <a:rPr lang="en-US" sz="3600" b="1" dirty="0" smtClean="0"/>
              <a:t>Information Materials </a:t>
            </a:r>
            <a:endParaRPr lang="en-US" sz="3600" b="1" dirty="0"/>
          </a:p>
        </p:txBody>
      </p:sp>
      <p:sp>
        <p:nvSpPr>
          <p:cNvPr id="3" name="Subtitle 2"/>
          <p:cNvSpPr>
            <a:spLocks noGrp="1"/>
          </p:cNvSpPr>
          <p:nvPr>
            <p:ph type="subTitle" idx="1"/>
          </p:nvPr>
        </p:nvSpPr>
        <p:spPr>
          <a:xfrm>
            <a:off x="2553176" y="4522240"/>
            <a:ext cx="5180648" cy="1752600"/>
          </a:xfrm>
        </p:spPr>
        <p:txBody>
          <a:bodyPr>
            <a:noAutofit/>
          </a:bodyPr>
          <a:lstStyle/>
          <a:p>
            <a:pPr algn="ctr"/>
            <a:r>
              <a:rPr lang="en-US" sz="3200" b="1" dirty="0" smtClean="0"/>
              <a:t>Merit Review</a:t>
            </a:r>
            <a:endParaRPr lang="en-US" sz="3200" b="1" dirty="0"/>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4800" b="1" dirty="0" smtClean="0"/>
              <a:t>7</a:t>
            </a:r>
            <a:endParaRPr lang="en-US" sz="36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17136667"/>
      </p:ext>
    </p:extLst>
  </p:cSld>
  <p:clrMapOvr>
    <a:masterClrMapping/>
  </p:clrMapOvr>
  <mc:AlternateContent xmlns:mc="http://schemas.openxmlformats.org/markup-compatibility/2006" xmlns:p14="http://schemas.microsoft.com/office/powerpoint/2010/main">
    <mc:Choice Requires="p14">
      <p:transition spd="slow" p14:dur="2000" advTm="12978"/>
    </mc:Choice>
    <mc:Fallback xmlns="">
      <p:transition spd="slow" advTm="12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130"/>
            <a:ext cx="8229600" cy="1143000"/>
          </a:xfrm>
        </p:spPr>
        <p:txBody>
          <a:bodyPr/>
          <a:lstStyle/>
          <a:p>
            <a:r>
              <a:rPr lang="en-US" dirty="0" smtClean="0"/>
              <a:t>Broader Impact Details</a:t>
            </a:r>
            <a:endParaRPr lang="en-US" dirty="0"/>
          </a:p>
        </p:txBody>
      </p:sp>
      <p:sp>
        <p:nvSpPr>
          <p:cNvPr id="3" name="Content Placeholder 2"/>
          <p:cNvSpPr>
            <a:spLocks noGrp="1"/>
          </p:cNvSpPr>
          <p:nvPr>
            <p:ph idx="1"/>
          </p:nvPr>
        </p:nvSpPr>
        <p:spPr>
          <a:xfrm>
            <a:off x="457200" y="1041928"/>
            <a:ext cx="8229600" cy="5084236"/>
          </a:xfrm>
        </p:spPr>
        <p:txBody>
          <a:bodyPr>
            <a:normAutofit fontScale="70000" lnSpcReduction="20000"/>
          </a:bodyPr>
          <a:lstStyle/>
          <a:p>
            <a:r>
              <a:rPr lang="en-US" dirty="0"/>
              <a:t>Broader impacts may be accomplished through the research itself, through the activities that are directly related </a:t>
            </a:r>
            <a:r>
              <a:rPr lang="en-US" dirty="0" smtClean="0"/>
              <a:t>to outcomes.</a:t>
            </a:r>
          </a:p>
          <a:p>
            <a:pPr marL="0" indent="0">
              <a:buNone/>
            </a:pPr>
            <a:endParaRPr lang="en-US" dirty="0" smtClean="0"/>
          </a:p>
          <a:p>
            <a:r>
              <a:rPr lang="en-US" dirty="0" smtClean="0"/>
              <a:t>Including but </a:t>
            </a:r>
            <a:r>
              <a:rPr lang="en-US" dirty="0"/>
              <a:t>are not limited to: </a:t>
            </a:r>
            <a:endParaRPr lang="en-US" dirty="0" smtClean="0"/>
          </a:p>
          <a:p>
            <a:pPr lvl="1"/>
            <a:r>
              <a:rPr lang="en-US" dirty="0" smtClean="0"/>
              <a:t>full </a:t>
            </a:r>
            <a:r>
              <a:rPr lang="en-US" dirty="0"/>
              <a:t>participation of women, persons with disabilities, </a:t>
            </a:r>
            <a:r>
              <a:rPr lang="en-US" dirty="0" smtClean="0"/>
              <a:t>and underrepresented </a:t>
            </a:r>
            <a:r>
              <a:rPr lang="en-US" dirty="0"/>
              <a:t>minorities in science, technology, engineering, and mathematics (STEM); </a:t>
            </a:r>
            <a:endParaRPr lang="en-US" dirty="0" smtClean="0"/>
          </a:p>
          <a:p>
            <a:pPr lvl="1"/>
            <a:r>
              <a:rPr lang="en-US" dirty="0"/>
              <a:t>i</a:t>
            </a:r>
            <a:r>
              <a:rPr lang="en-US" dirty="0" smtClean="0"/>
              <a:t>mproved STEM education </a:t>
            </a:r>
            <a:r>
              <a:rPr lang="en-US" dirty="0"/>
              <a:t>and educator development at any level; </a:t>
            </a:r>
            <a:endParaRPr lang="en-US" dirty="0" smtClean="0"/>
          </a:p>
          <a:p>
            <a:pPr lvl="1"/>
            <a:r>
              <a:rPr lang="en-US" dirty="0" smtClean="0"/>
              <a:t>increased </a:t>
            </a:r>
            <a:r>
              <a:rPr lang="en-US" dirty="0"/>
              <a:t>public scientific literacy and public engagement </a:t>
            </a:r>
            <a:r>
              <a:rPr lang="en-US" dirty="0" smtClean="0"/>
              <a:t>with science </a:t>
            </a:r>
            <a:r>
              <a:rPr lang="en-US" dirty="0"/>
              <a:t>and </a:t>
            </a:r>
            <a:r>
              <a:rPr lang="en-US" dirty="0" smtClean="0"/>
              <a:t>technology</a:t>
            </a:r>
            <a:endParaRPr lang="en-US" dirty="0"/>
          </a:p>
          <a:p>
            <a:pPr lvl="1"/>
            <a:r>
              <a:rPr lang="en-US" dirty="0" smtClean="0"/>
              <a:t>improved </a:t>
            </a:r>
            <a:r>
              <a:rPr lang="en-US" dirty="0"/>
              <a:t>well-being of individuals in society</a:t>
            </a:r>
            <a:r>
              <a:rPr lang="en-US" dirty="0" smtClean="0"/>
              <a:t>;</a:t>
            </a:r>
          </a:p>
          <a:p>
            <a:pPr lvl="1"/>
            <a:r>
              <a:rPr lang="en-US" dirty="0" smtClean="0"/>
              <a:t>development </a:t>
            </a:r>
            <a:r>
              <a:rPr lang="en-US" dirty="0"/>
              <a:t>of a diverse, globally </a:t>
            </a:r>
            <a:r>
              <a:rPr lang="en-US" dirty="0" smtClean="0"/>
              <a:t>competitive STEM </a:t>
            </a:r>
            <a:r>
              <a:rPr lang="en-US" dirty="0"/>
              <a:t>workforce; </a:t>
            </a:r>
            <a:endParaRPr lang="en-US" dirty="0" smtClean="0"/>
          </a:p>
          <a:p>
            <a:pPr lvl="1"/>
            <a:r>
              <a:rPr lang="en-US" dirty="0" smtClean="0"/>
              <a:t>increased </a:t>
            </a:r>
            <a:r>
              <a:rPr lang="en-US" dirty="0"/>
              <a:t>partnerships between academia, industry, and others</a:t>
            </a:r>
            <a:r>
              <a:rPr lang="en-US" dirty="0" smtClean="0"/>
              <a:t>;</a:t>
            </a:r>
          </a:p>
          <a:p>
            <a:pPr lvl="1"/>
            <a:r>
              <a:rPr lang="en-US" dirty="0" smtClean="0"/>
              <a:t>improved </a:t>
            </a:r>
            <a:r>
              <a:rPr lang="en-US" dirty="0"/>
              <a:t>national security;</a:t>
            </a:r>
          </a:p>
          <a:p>
            <a:pPr lvl="1"/>
            <a:r>
              <a:rPr lang="en-US" dirty="0"/>
              <a:t>increased economic competitiveness of the United States</a:t>
            </a:r>
            <a:r>
              <a:rPr lang="en-US" dirty="0" smtClean="0"/>
              <a:t>;</a:t>
            </a:r>
          </a:p>
          <a:p>
            <a:pPr lvl="1"/>
            <a:r>
              <a:rPr lang="en-US" dirty="0" smtClean="0"/>
              <a:t>enhanced </a:t>
            </a:r>
            <a:r>
              <a:rPr lang="en-US" dirty="0"/>
              <a:t>infrastructure for research and education.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73246610"/>
      </p:ext>
    </p:extLst>
  </p:cSld>
  <p:clrMapOvr>
    <a:masterClrMapping/>
  </p:clrMapOvr>
  <mc:AlternateContent xmlns:mc="http://schemas.openxmlformats.org/markup-compatibility/2006" xmlns:p14="http://schemas.microsoft.com/office/powerpoint/2010/main">
    <mc:Choice Requires="p14">
      <p:transition spd="slow" p14:dur="2000" advTm="48709"/>
    </mc:Choice>
    <mc:Fallback xmlns="">
      <p:transition spd="slow" advTm="4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53"/>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024347"/>
            <a:ext cx="8229600" cy="5592931"/>
          </a:xfrm>
        </p:spPr>
        <p:txBody>
          <a:bodyPr>
            <a:normAutofit fontScale="77500" lnSpcReduction="20000"/>
          </a:bodyPr>
          <a:lstStyle/>
          <a:p>
            <a:r>
              <a:rPr lang="en-US" dirty="0"/>
              <a:t> </a:t>
            </a:r>
            <a:r>
              <a:rPr lang="en-US" dirty="0" smtClean="0"/>
              <a:t>S-STEM reviews proposals based standard NSF procedures.</a:t>
            </a:r>
          </a:p>
          <a:p>
            <a:r>
              <a:rPr lang="en-US" dirty="0" smtClean="0"/>
              <a:t>Intellectual Merit</a:t>
            </a:r>
            <a:endParaRPr lang="en-US" dirty="0"/>
          </a:p>
          <a:p>
            <a:pPr lvl="1"/>
            <a:r>
              <a:rPr lang="en-US" i="1" dirty="0"/>
              <a:t>What will we learn from this project</a:t>
            </a:r>
            <a:r>
              <a:rPr lang="en-US" i="1" dirty="0" smtClean="0"/>
              <a:t>?</a:t>
            </a:r>
          </a:p>
          <a:p>
            <a:r>
              <a:rPr lang="en-US" dirty="0"/>
              <a:t>Broader </a:t>
            </a:r>
            <a:r>
              <a:rPr lang="en-US" dirty="0" smtClean="0"/>
              <a:t>Impacts</a:t>
            </a:r>
          </a:p>
          <a:p>
            <a:pPr lvl="1"/>
            <a:r>
              <a:rPr lang="en-US" i="1" dirty="0" smtClean="0"/>
              <a:t>What is the </a:t>
            </a:r>
            <a:r>
              <a:rPr lang="en-US" i="1" dirty="0"/>
              <a:t>potential to benefit </a:t>
            </a:r>
            <a:r>
              <a:rPr lang="en-US" i="1" dirty="0" smtClean="0"/>
              <a:t>society?</a:t>
            </a:r>
          </a:p>
          <a:p>
            <a:r>
              <a:rPr lang="en-US" dirty="0" smtClean="0"/>
              <a:t>S-STEM-specific criteria, including:</a:t>
            </a:r>
            <a:endParaRPr lang="en-US" dirty="0"/>
          </a:p>
          <a:p>
            <a:pPr lvl="1"/>
            <a:r>
              <a:rPr lang="en-US" dirty="0" smtClean="0"/>
              <a:t>Results of previous </a:t>
            </a:r>
            <a:r>
              <a:rPr lang="en-US" dirty="0"/>
              <a:t>S-STEM, CSEMS, or STEP </a:t>
            </a:r>
            <a:r>
              <a:rPr lang="en-US" dirty="0" smtClean="0"/>
              <a:t>awards</a:t>
            </a:r>
          </a:p>
          <a:p>
            <a:pPr lvl="1"/>
            <a:r>
              <a:rPr lang="en-US" dirty="0" smtClean="0"/>
              <a:t>Student</a:t>
            </a:r>
            <a:r>
              <a:rPr lang="en-US" dirty="0"/>
              <a:t>-support </a:t>
            </a:r>
            <a:r>
              <a:rPr lang="en-US" dirty="0" smtClean="0"/>
              <a:t>infrastructure</a:t>
            </a:r>
          </a:p>
          <a:p>
            <a:pPr lvl="1"/>
            <a:r>
              <a:rPr lang="en-US" dirty="0" smtClean="0"/>
              <a:t>Management plan </a:t>
            </a:r>
          </a:p>
          <a:p>
            <a:pPr lvl="1"/>
            <a:r>
              <a:rPr lang="en-US" dirty="0" smtClean="0"/>
              <a:t>Evidence </a:t>
            </a:r>
            <a:r>
              <a:rPr lang="en-US" dirty="0"/>
              <a:t>of broad </a:t>
            </a:r>
            <a:r>
              <a:rPr lang="en-US" dirty="0" smtClean="0"/>
              <a:t>faculty participation</a:t>
            </a:r>
          </a:p>
          <a:p>
            <a:pPr lvl="1"/>
            <a:r>
              <a:rPr lang="en-US" dirty="0" smtClean="0"/>
              <a:t>Justification of award amount</a:t>
            </a:r>
          </a:p>
          <a:p>
            <a:pPr lvl="1"/>
            <a:r>
              <a:rPr lang="en-US" dirty="0" smtClean="0"/>
              <a:t>Details of project activities</a:t>
            </a:r>
          </a:p>
          <a:p>
            <a:pPr lvl="1"/>
            <a:r>
              <a:rPr lang="en-US" dirty="0" smtClean="0"/>
              <a:t>Educational programs of high quality</a:t>
            </a:r>
          </a:p>
          <a:p>
            <a:pPr lvl="1"/>
            <a:r>
              <a:rPr lang="en-US" dirty="0" smtClean="0"/>
              <a:t>Evaluation aligned with goals?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4264611"/>
      </p:ext>
    </p:extLst>
  </p:cSld>
  <p:clrMapOvr>
    <a:masterClrMapping/>
  </p:clrMapOvr>
  <mc:AlternateContent xmlns:mc="http://schemas.openxmlformats.org/markup-compatibility/2006" xmlns:p14="http://schemas.microsoft.com/office/powerpoint/2010/main">
    <mc:Choice Requires="p14">
      <p:transition spd="slow" p14:dur="2000" advTm="101768"/>
    </mc:Choice>
    <mc:Fallback xmlns="">
      <p:transition spd="slow" advTm="10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4166" t="34371" r="5833"/>
          <a:stretch/>
        </p:blipFill>
        <p:spPr>
          <a:xfrm>
            <a:off x="1722783" y="1090922"/>
            <a:ext cx="6934200" cy="3792361"/>
          </a:xfrm>
          <a:prstGeom prst="rect">
            <a:avLst/>
          </a:prstGeom>
        </p:spPr>
      </p:pic>
      <p:sp>
        <p:nvSpPr>
          <p:cNvPr id="13" name="TextBox 12"/>
          <p:cNvSpPr txBox="1"/>
          <p:nvPr/>
        </p:nvSpPr>
        <p:spPr>
          <a:xfrm>
            <a:off x="1755648" y="4915793"/>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smtClean="0">
                <a:solidFill>
                  <a:prstClr val="black"/>
                </a:solidFill>
              </a:rPr>
              <a:t>Abby Ilumoka, Jaimia Goodwin, John Haddock, Nabriya Horton, Ron Buckmire</a:t>
            </a:r>
          </a:p>
          <a:p>
            <a:pPr algn="ctr"/>
            <a:r>
              <a:rPr lang="en-US" sz="1200" dirty="0" smtClean="0">
                <a:solidFill>
                  <a:prstClr val="black"/>
                </a:solidFill>
              </a:rPr>
              <a:t>Kevin Lee, Liz Teles, Chuck Sullivan, Stephanie August</a:t>
            </a:r>
            <a:endParaRPr lang="en-US" sz="1200" dirty="0">
              <a:solidFill>
                <a:prstClr val="black"/>
              </a:solidFill>
            </a:endParaRPr>
          </a:p>
          <a:p>
            <a:pPr algn="ctr"/>
            <a:r>
              <a:rPr lang="en-US" sz="1200" dirty="0">
                <a:solidFill>
                  <a:prstClr val="black"/>
                </a:solidFill>
              </a:rPr>
              <a:t>Not Pictured: </a:t>
            </a:r>
            <a:r>
              <a:rPr lang="en-US" sz="1200" dirty="0" smtClean="0">
                <a:solidFill>
                  <a:prstClr val="black"/>
                </a:solidFill>
              </a:rPr>
              <a:t>Ellen Carpenter, Karen Crosby, Connie Della-Piana, Tom Higgins, Ece Yaprak</a:t>
            </a:r>
            <a:endParaRPr lang="en-US" sz="1200" dirty="0">
              <a:solidFill>
                <a:prstClr val="black"/>
              </a:solidFill>
            </a:endParaRPr>
          </a:p>
        </p:txBody>
      </p:sp>
    </p:spTree>
    <p:extLst>
      <p:ext uri="{BB962C8B-B14F-4D97-AF65-F5344CB8AC3E}">
        <p14:creationId xmlns:p14="http://schemas.microsoft.com/office/powerpoint/2010/main" val="1924472717"/>
      </p:ext>
    </p:extLst>
  </p:cSld>
  <p:clrMapOvr>
    <a:masterClrMapping/>
  </p:clrMapOvr>
  <mc:AlternateContent xmlns:mc="http://schemas.openxmlformats.org/markup-compatibility/2006" xmlns:p14="http://schemas.microsoft.com/office/powerpoint/2010/main">
    <mc:Choice Requires="p14">
      <p:transition spd="slow" p14:dur="2000" advTm="16727"/>
    </mc:Choice>
    <mc:Fallback xmlns="">
      <p:transition spd="slow" advTm="1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01"/>
            <a:ext cx="2769589" cy="1751004"/>
          </a:xfrm>
        </p:spPr>
        <p:txBody>
          <a:bodyPr>
            <a:normAutofit/>
          </a:bodyPr>
          <a:lstStyle/>
          <a:p>
            <a:r>
              <a:rPr lang="en-US" dirty="0"/>
              <a:t>Review P</a:t>
            </a:r>
            <a:r>
              <a:rPr lang="en-US" dirty="0" smtClean="0"/>
              <a:t>rocess</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556" y="647701"/>
            <a:ext cx="494624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90279" y="2739217"/>
            <a:ext cx="1952921" cy="923330"/>
          </a:xfrm>
          <a:prstGeom prst="rect">
            <a:avLst/>
          </a:prstGeom>
          <a:ln>
            <a:solidFill>
              <a:schemeClr val="tx1"/>
            </a:solidFill>
          </a:ln>
        </p:spPr>
        <p:txBody>
          <a:bodyPr wrap="square">
            <a:spAutoFit/>
          </a:bodyPr>
          <a:lstStyle/>
          <a:p>
            <a:r>
              <a:rPr lang="en-US" dirty="0"/>
              <a:t>http://nsf.gov/bfa/dias/policy/merit_review/</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0999937"/>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800" dirty="0"/>
              <a:t>NSF Proposal &amp; Award Policies &amp; Procedures Guide</a:t>
            </a:r>
          </a:p>
          <a:p>
            <a:pPr marL="0" indent="0">
              <a:buNone/>
            </a:pPr>
            <a:r>
              <a:rPr lang="en-US" sz="2400" dirty="0" smtClean="0">
                <a:hlinkClick r:id="rId5"/>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6"/>
              </a:rPr>
              <a:t>http://</a:t>
            </a:r>
            <a:r>
              <a:rPr lang="en-US" sz="2400" dirty="0" smtClean="0">
                <a:hlinkClick r:id="rId6"/>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7"/>
              </a:rPr>
              <a:t>http://nsf.gov/bfa/dias/policy/merit_review</a:t>
            </a:r>
            <a:r>
              <a:rPr lang="en-US" sz="2400" dirty="0" smtClean="0">
                <a:hlinkClick r:id="rId7"/>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8"/>
              </a:rPr>
              <a:t>https://</a:t>
            </a:r>
            <a:r>
              <a:rPr lang="en-US" sz="2400" dirty="0" smtClean="0">
                <a:hlinkClick r:id="rId8"/>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3111467"/>
      </p:ext>
    </p:extLst>
  </p:cSld>
  <p:clrMapOvr>
    <a:masterClrMapping/>
  </p:clrMapOvr>
  <mc:AlternateContent xmlns:mc="http://schemas.openxmlformats.org/markup-compatibility/2006" xmlns:p14="http://schemas.microsoft.com/office/powerpoint/2010/main">
    <mc:Choice Requires="p14">
      <p:transition spd="slow" p14:dur="2000" advTm="13351"/>
    </mc:Choice>
    <mc:Fallback xmlns="">
      <p:transition spd="slow" advTm="1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rPr>
              <a:t>S-STEM Presentation</a:t>
            </a:r>
            <a:endParaRPr lang="en-US" b="1" dirty="0">
              <a:effectLst/>
            </a:endParaRPr>
          </a:p>
        </p:txBody>
      </p:sp>
      <p:sp>
        <p:nvSpPr>
          <p:cNvPr id="8" name="TextBox 7"/>
          <p:cNvSpPr txBox="1"/>
          <p:nvPr/>
        </p:nvSpPr>
        <p:spPr>
          <a:xfrm>
            <a:off x="3775200" y="5552202"/>
            <a:ext cx="2511687" cy="738664"/>
          </a:xfrm>
          <a:prstGeom prst="rect">
            <a:avLst/>
          </a:prstGeom>
          <a:noFill/>
        </p:spPr>
        <p:txBody>
          <a:bodyPr wrap="square" rtlCol="0">
            <a:spAutoFit/>
          </a:bodyPr>
          <a:lstStyle/>
          <a:p>
            <a:pPr algn="ctr" defTabSz="457200"/>
            <a:r>
              <a:rPr lang="en-US" sz="2400" u="sng" dirty="0" smtClean="0">
                <a:solidFill>
                  <a:prstClr val="black"/>
                </a:solidFill>
              </a:rPr>
              <a:t>Thomas Higgins</a:t>
            </a:r>
            <a:endParaRPr lang="en-US" sz="2400" dirty="0">
              <a:solidFill>
                <a:prstClr val="black"/>
              </a:solidFill>
            </a:endParaRPr>
          </a:p>
          <a:p>
            <a:pPr defTabSz="457200"/>
            <a:endParaRPr lang="en-US" u="sng" dirty="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459" y="1208168"/>
            <a:ext cx="4149168" cy="414916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4777551"/>
      </p:ext>
    </p:extLst>
  </p:cSld>
  <p:clrMapOvr>
    <a:masterClrMapping/>
  </p:clrMapOvr>
  <mc:AlternateContent xmlns:mc="http://schemas.openxmlformats.org/markup-compatibility/2006" xmlns:p14="http://schemas.microsoft.com/office/powerpoint/2010/main">
    <mc:Choice Requires="p14">
      <p:transition spd="slow" p14:dur="2000" advTm="32983"/>
    </mc:Choice>
    <mc:Fallback xmlns="">
      <p:transition spd="slow" advTm="3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33400" y="1417638"/>
            <a:ext cx="8229600" cy="4525963"/>
          </a:xfrm>
        </p:spPr>
        <p:txBody>
          <a:bodyPr>
            <a:normAutofit/>
          </a:bodyPr>
          <a:lstStyle/>
          <a:p>
            <a:r>
              <a:rPr lang="en-US" dirty="0"/>
              <a:t>This presentation </a:t>
            </a:r>
            <a:r>
              <a:rPr lang="en-US" dirty="0" smtClean="0"/>
              <a:t>will </a:t>
            </a:r>
            <a:r>
              <a:rPr lang="en-US" dirty="0"/>
              <a:t>address the review criteria that will be used to evaluate </a:t>
            </a:r>
            <a:r>
              <a:rPr lang="en-US" dirty="0" smtClean="0"/>
              <a:t>S-STEM proposals</a:t>
            </a:r>
          </a:p>
          <a:p>
            <a:r>
              <a:rPr lang="en-US" dirty="0" smtClean="0"/>
              <a:t>Two </a:t>
            </a:r>
            <a:r>
              <a:rPr lang="en-US" dirty="0"/>
              <a:t>main criteria </a:t>
            </a:r>
            <a:r>
              <a:rPr lang="en-US" dirty="0" smtClean="0"/>
              <a:t>are used </a:t>
            </a:r>
            <a:r>
              <a:rPr lang="en-US" dirty="0"/>
              <a:t>to evaluate NSF proposals.</a:t>
            </a:r>
          </a:p>
          <a:p>
            <a:r>
              <a:rPr lang="en-US" dirty="0"/>
              <a:t>H</a:t>
            </a:r>
            <a:r>
              <a:rPr lang="en-US" dirty="0" smtClean="0"/>
              <a:t>ow </a:t>
            </a:r>
            <a:r>
              <a:rPr lang="en-US" dirty="0"/>
              <a:t>the review criteria are applied in the context of the </a:t>
            </a:r>
            <a:r>
              <a:rPr lang="en-US" dirty="0" smtClean="0"/>
              <a:t>S-STEM </a:t>
            </a:r>
            <a:r>
              <a:rPr lang="en-US" dirty="0"/>
              <a:t>program.</a:t>
            </a:r>
          </a:p>
          <a:p>
            <a:pPr marL="0" indent="0">
              <a:buNone/>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9232562"/>
      </p:ext>
    </p:extLst>
  </p:cSld>
  <p:clrMapOvr>
    <a:masterClrMapping/>
  </p:clrMapOvr>
  <mc:AlternateContent xmlns:mc="http://schemas.openxmlformats.org/markup-compatibility/2006" xmlns:p14="http://schemas.microsoft.com/office/powerpoint/2010/main">
    <mc:Choice Requires="p14">
      <p:transition spd="slow" p14:dur="2000" advTm="19226"/>
    </mc:Choice>
    <mc:Fallback xmlns="">
      <p:transition spd="slow" advTm="1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Review Criteria</a:t>
            </a:r>
            <a:endParaRPr lang="en-US" dirty="0"/>
          </a:p>
        </p:txBody>
      </p:sp>
      <p:sp>
        <p:nvSpPr>
          <p:cNvPr id="3" name="Content Placeholder 2"/>
          <p:cNvSpPr>
            <a:spLocks noGrp="1"/>
          </p:cNvSpPr>
          <p:nvPr>
            <p:ph idx="1"/>
          </p:nvPr>
        </p:nvSpPr>
        <p:spPr/>
        <p:txBody>
          <a:bodyPr>
            <a:normAutofit/>
          </a:bodyPr>
          <a:lstStyle/>
          <a:p>
            <a:r>
              <a:rPr lang="en-US" dirty="0" smtClean="0"/>
              <a:t>All proposals, from all strands reviewed based on NSF standard review criteria:</a:t>
            </a:r>
          </a:p>
          <a:p>
            <a:r>
              <a:rPr lang="en-US" dirty="0"/>
              <a:t> Intellectual Merit: </a:t>
            </a:r>
            <a:endParaRPr lang="en-US" dirty="0" smtClean="0"/>
          </a:p>
          <a:p>
            <a:pPr lvl="1"/>
            <a:r>
              <a:rPr lang="en-US" dirty="0" smtClean="0"/>
              <a:t>the </a:t>
            </a:r>
            <a:r>
              <a:rPr lang="en-US" dirty="0"/>
              <a:t>potential to advance </a:t>
            </a:r>
            <a:r>
              <a:rPr lang="en-US" dirty="0" smtClean="0"/>
              <a:t>knowledge </a:t>
            </a:r>
          </a:p>
          <a:p>
            <a:r>
              <a:rPr lang="en-US" dirty="0" smtClean="0"/>
              <a:t>Broader </a:t>
            </a:r>
            <a:r>
              <a:rPr lang="en-US" dirty="0"/>
              <a:t>Impacts: </a:t>
            </a:r>
            <a:endParaRPr lang="en-US" dirty="0" smtClean="0"/>
          </a:p>
          <a:p>
            <a:pPr lvl="1"/>
            <a:r>
              <a:rPr lang="en-US" dirty="0" smtClean="0"/>
              <a:t>the </a:t>
            </a:r>
            <a:r>
              <a:rPr lang="en-US" dirty="0"/>
              <a:t>potential to benefit society </a:t>
            </a:r>
            <a:r>
              <a:rPr lang="en-US" dirty="0" smtClean="0"/>
              <a:t>and contribute </a:t>
            </a:r>
            <a:r>
              <a:rPr lang="en-US" dirty="0"/>
              <a:t>to the achievement of specific, desired societal outcomes.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89658873"/>
      </p:ext>
    </p:extLst>
  </p:cSld>
  <p:clrMapOvr>
    <a:masterClrMapping/>
  </p:clrMapOvr>
  <mc:AlternateContent xmlns:mc="http://schemas.openxmlformats.org/markup-compatibility/2006" xmlns:p14="http://schemas.microsoft.com/office/powerpoint/2010/main">
    <mc:Choice Requires="p14">
      <p:transition spd="slow" p14:dur="2000" advTm="32014"/>
    </mc:Choice>
    <mc:Fallback xmlns="">
      <p:transition spd="slow" advTm="3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33400" y="96823"/>
            <a:ext cx="7848600" cy="762000"/>
          </a:xfrm>
        </p:spPr>
        <p:txBody>
          <a:bodyPr>
            <a:noAutofit/>
          </a:bodyPr>
          <a:lstStyle/>
          <a:p>
            <a:r>
              <a:rPr lang="en-US" b="0" dirty="0" smtClean="0">
                <a:latin typeface="Arial"/>
                <a:ea typeface="+mj-ea"/>
                <a:cs typeface="Arial"/>
              </a:rPr>
              <a:t>NSF Review Criteria</a:t>
            </a:r>
            <a:endParaRPr lang="en-US" b="0" dirty="0">
              <a:latin typeface="Arial"/>
              <a:ea typeface="+mj-ea"/>
              <a:cs typeface="Arial"/>
            </a:endParaRPr>
          </a:p>
        </p:txBody>
      </p:sp>
      <p:sp>
        <p:nvSpPr>
          <p:cNvPr id="92163" name="Rectangle 3"/>
          <p:cNvSpPr>
            <a:spLocks noGrp="1" noChangeArrowheads="1"/>
          </p:cNvSpPr>
          <p:nvPr>
            <p:ph sz="quarter" idx="1"/>
          </p:nvPr>
        </p:nvSpPr>
        <p:spPr>
          <a:xfrm>
            <a:off x="223539" y="912105"/>
            <a:ext cx="8920461" cy="5966519"/>
          </a:xfrm>
        </p:spPr>
        <p:txBody>
          <a:bodyPr>
            <a:noAutofit/>
          </a:bodyPr>
          <a:lstStyle/>
          <a:p>
            <a:pPr marL="0" indent="0">
              <a:buNone/>
            </a:pPr>
            <a:r>
              <a:rPr lang="en-US" sz="2400" b="1" dirty="0" smtClean="0">
                <a:latin typeface="Arial"/>
                <a:cs typeface="Arial"/>
              </a:rPr>
              <a:t>Questions for Intellectual </a:t>
            </a:r>
            <a:r>
              <a:rPr lang="en-US" sz="2400" b="1" dirty="0">
                <a:latin typeface="Arial"/>
                <a:cs typeface="Arial"/>
              </a:rPr>
              <a:t>Merit &amp; Broader Impact</a:t>
            </a:r>
            <a:endParaRPr lang="en-US" sz="2400" b="1" dirty="0" smtClean="0"/>
          </a:p>
          <a:p>
            <a:pPr marL="396875" indent="-396875">
              <a:buFont typeface="+mj-lt"/>
              <a:buAutoNum type="arabicPeriod"/>
            </a:pPr>
            <a:r>
              <a:rPr lang="en-US" sz="2000" dirty="0" smtClean="0"/>
              <a:t>What is the potential for the proposed activity to: </a:t>
            </a:r>
          </a:p>
          <a:p>
            <a:pPr marL="744538" lvl="1" indent="-219075"/>
            <a:r>
              <a:rPr lang="en-US" sz="1600" b="1" dirty="0" smtClean="0"/>
              <a:t>Advance knowledge </a:t>
            </a:r>
            <a:r>
              <a:rPr lang="en-US" sz="1600" dirty="0" smtClean="0"/>
              <a:t>and understanding within its own field or across different fields (Intellectual Merit); and </a:t>
            </a:r>
          </a:p>
          <a:p>
            <a:pPr marL="744538" lvl="1" indent="-219075"/>
            <a:r>
              <a:rPr lang="en-US" sz="1600" b="1" dirty="0" smtClean="0"/>
              <a:t>Benefit society</a:t>
            </a:r>
            <a:r>
              <a:rPr lang="en-US" sz="1600" dirty="0" smtClean="0"/>
              <a:t> or advance desired societal outcomes (Broader Impacts)?</a:t>
            </a:r>
          </a:p>
          <a:p>
            <a:pPr marL="342900" indent="-342900">
              <a:buFont typeface="+mj-lt"/>
              <a:buAutoNum type="arabicPeriod"/>
            </a:pPr>
            <a:r>
              <a:rPr lang="en-US" sz="2000" dirty="0" smtClean="0"/>
              <a:t>To what extent do the proposed activities suggest and explore creative, original, or </a:t>
            </a:r>
            <a:r>
              <a:rPr lang="en-US" sz="2000" b="1" dirty="0" smtClean="0"/>
              <a:t>potentially transformative</a:t>
            </a:r>
            <a:r>
              <a:rPr lang="en-US" sz="2000" dirty="0" smtClean="0"/>
              <a:t> concepts?</a:t>
            </a:r>
          </a:p>
          <a:p>
            <a:pPr marL="342900" indent="-342900">
              <a:buFont typeface="+mj-lt"/>
              <a:buAutoNum type="arabicPeriod"/>
            </a:pPr>
            <a:r>
              <a:rPr lang="en-US" sz="2000" dirty="0" smtClean="0"/>
              <a:t>Is the </a:t>
            </a:r>
            <a:r>
              <a:rPr lang="en-US" sz="2000" b="1" dirty="0" smtClean="0"/>
              <a:t>plan</a:t>
            </a:r>
            <a:r>
              <a:rPr lang="en-US" sz="2000" dirty="0" smtClean="0"/>
              <a:t> for carrying out the proposed activities well-reasoned, well-organized, and based on a sound rationale? Does the plan incorporate a mechanism to </a:t>
            </a:r>
            <a:r>
              <a:rPr lang="en-US" sz="2000" b="1" dirty="0" smtClean="0"/>
              <a:t>assess</a:t>
            </a:r>
            <a:r>
              <a:rPr lang="en-US" sz="2000" dirty="0" smtClean="0"/>
              <a:t> success? </a:t>
            </a:r>
          </a:p>
          <a:p>
            <a:pPr marL="342900" indent="-342900">
              <a:buFont typeface="+mj-lt"/>
              <a:buAutoNum type="arabicPeriod"/>
            </a:pPr>
            <a:r>
              <a:rPr lang="en-US" sz="2000" dirty="0" smtClean="0"/>
              <a:t>How </a:t>
            </a:r>
            <a:r>
              <a:rPr lang="en-US" sz="2000" b="1" dirty="0" smtClean="0"/>
              <a:t>well qualified </a:t>
            </a:r>
            <a:r>
              <a:rPr lang="en-US" sz="2000" dirty="0" smtClean="0"/>
              <a:t>is the individual, team, or organization to conduct the proposed activities?</a:t>
            </a:r>
          </a:p>
          <a:p>
            <a:pPr marL="342900" indent="-342900">
              <a:buFont typeface="+mj-lt"/>
              <a:buAutoNum type="arabicPeriod"/>
            </a:pPr>
            <a:r>
              <a:rPr lang="en-US" sz="2000" dirty="0" smtClean="0"/>
              <a:t>Are there </a:t>
            </a:r>
            <a:r>
              <a:rPr lang="en-US" sz="2000" b="1" dirty="0" smtClean="0"/>
              <a:t>adequate resources</a:t>
            </a:r>
            <a:r>
              <a:rPr lang="en-US" sz="2000" dirty="0" smtClean="0"/>
              <a:t> available to the PI (either at the home organization or through collaborations) to carry out the proposed activities?</a:t>
            </a: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42503538"/>
      </p:ext>
    </p:extLst>
  </p:cSld>
  <p:clrMapOvr>
    <a:masterClrMapping/>
  </p:clrMapOvr>
  <p:transition advTm="49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Arial"/>
                <a:cs typeface="Arial"/>
              </a:rPr>
              <a:t>S-STEM Specific Review Criteria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Results of previous </a:t>
            </a:r>
            <a:r>
              <a:rPr lang="en-US" dirty="0"/>
              <a:t>S-STEM, CSEMS, or STEP awards</a:t>
            </a:r>
            <a:r>
              <a:rPr lang="en-US" dirty="0" smtClean="0"/>
              <a:t>;</a:t>
            </a:r>
          </a:p>
          <a:p>
            <a:pPr marL="0" indent="0">
              <a:buNone/>
            </a:pPr>
            <a:endParaRPr lang="en-US" dirty="0"/>
          </a:p>
          <a:p>
            <a:r>
              <a:rPr lang="en-US" dirty="0"/>
              <a:t>Student-support infrastructure for the successful graduation of scholarship </a:t>
            </a:r>
            <a:r>
              <a:rPr lang="en-US" dirty="0" smtClean="0"/>
              <a:t>recipients;</a:t>
            </a:r>
          </a:p>
          <a:p>
            <a:pPr marL="0" indent="0">
              <a:buNone/>
            </a:pPr>
            <a:endParaRPr lang="en-US" dirty="0"/>
          </a:p>
          <a:p>
            <a:r>
              <a:rPr lang="en-US" dirty="0"/>
              <a:t>Management plan that is effective and clearly articulated</a:t>
            </a:r>
            <a:r>
              <a:rPr lang="en-US" dirty="0" smtClean="0"/>
              <a:t>;</a:t>
            </a:r>
          </a:p>
          <a:p>
            <a:pPr marL="0" indent="0">
              <a:buNone/>
            </a:pPr>
            <a:endParaRPr lang="en-US" dirty="0"/>
          </a:p>
          <a:p>
            <a:r>
              <a:rPr lang="en-US" dirty="0"/>
              <a:t>Evidence of broad faculty participation and support from the appropriate academic, financial aid, and </a:t>
            </a:r>
            <a:r>
              <a:rPr lang="en-US" dirty="0" smtClean="0"/>
              <a:t>student services </a:t>
            </a:r>
            <a:r>
              <a:rPr lang="en-US" dirty="0"/>
              <a:t>personnel</a:t>
            </a:r>
            <a:r>
              <a:rPr lang="en-US" dirty="0" smtClean="0"/>
              <a:t>;</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8755476"/>
      </p:ext>
    </p:extLst>
  </p:cSld>
  <p:clrMapOvr>
    <a:masterClrMapping/>
  </p:clrMapOvr>
  <mc:AlternateContent xmlns:mc="http://schemas.openxmlformats.org/markup-compatibility/2006" xmlns:p14="http://schemas.microsoft.com/office/powerpoint/2010/main">
    <mc:Choice Requires="p14">
      <p:transition spd="slow" p14:dur="2000" advTm="60397"/>
    </mc:Choice>
    <mc:Fallback xmlns="">
      <p:transition spd="slow" advTm="6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Arial"/>
                <a:cs typeface="Arial"/>
              </a:rPr>
              <a:t>S-STEM Specific Review Criteria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Justification </a:t>
            </a:r>
            <a:r>
              <a:rPr lang="en-US" dirty="0"/>
              <a:t>of the number and amount of scholarships requested based on current student demographics</a:t>
            </a:r>
            <a:r>
              <a:rPr lang="en-US" dirty="0" smtClean="0"/>
              <a:t>;</a:t>
            </a:r>
          </a:p>
          <a:p>
            <a:pPr marL="0" indent="0">
              <a:buNone/>
            </a:pPr>
            <a:endParaRPr lang="en-US" dirty="0"/>
          </a:p>
          <a:p>
            <a:r>
              <a:rPr lang="en-US" dirty="0"/>
              <a:t>Details describing methods for documenting, testing, and understanding the implementation and effects </a:t>
            </a:r>
            <a:r>
              <a:rPr lang="en-US" dirty="0" smtClean="0"/>
              <a:t>of project </a:t>
            </a:r>
            <a:r>
              <a:rPr lang="en-US" dirty="0"/>
              <a:t>activities</a:t>
            </a:r>
            <a:r>
              <a:rPr lang="en-US" dirty="0" smtClean="0"/>
              <a:t>;</a:t>
            </a:r>
          </a:p>
          <a:p>
            <a:pPr marL="0" indent="0">
              <a:buNone/>
            </a:pPr>
            <a:endParaRPr lang="en-US" dirty="0"/>
          </a:p>
          <a:p>
            <a:r>
              <a:rPr lang="en-US" dirty="0"/>
              <a:t>Educational program of high quality; </a:t>
            </a:r>
            <a:r>
              <a:rPr lang="en-US" dirty="0" smtClean="0"/>
              <a:t>and</a:t>
            </a:r>
          </a:p>
          <a:p>
            <a:pPr marL="0" indent="0">
              <a:buNone/>
            </a:pPr>
            <a:endParaRPr lang="en-US" dirty="0"/>
          </a:p>
          <a:p>
            <a:r>
              <a:rPr lang="en-US" dirty="0"/>
              <a:t>Evaluation design that is aligned with project goals.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0759296"/>
      </p:ext>
    </p:extLst>
  </p:cSld>
  <p:clrMapOvr>
    <a:masterClrMapping/>
  </p:clrMapOvr>
  <mc:AlternateContent xmlns:mc="http://schemas.openxmlformats.org/markup-compatibility/2006" xmlns:p14="http://schemas.microsoft.com/office/powerpoint/2010/main">
    <mc:Choice Requires="p14">
      <p:transition spd="slow" p14:dur="2000" advTm="44661"/>
    </mc:Choice>
    <mc:Fallback xmlns="">
      <p:transition spd="slow" advTm="4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Arial"/>
                <a:cs typeface="Arial"/>
              </a:rPr>
              <a:t>Intellectual Merit</a:t>
            </a:r>
            <a:endParaRPr lang="en-US" dirty="0"/>
          </a:p>
        </p:txBody>
      </p:sp>
      <p:sp>
        <p:nvSpPr>
          <p:cNvPr id="3" name="Content Placeholder 2"/>
          <p:cNvSpPr>
            <a:spLocks noGrp="1"/>
          </p:cNvSpPr>
          <p:nvPr>
            <p:ph idx="1"/>
          </p:nvPr>
        </p:nvSpPr>
        <p:spPr/>
        <p:txBody>
          <a:bodyPr>
            <a:normAutofit/>
          </a:bodyPr>
          <a:lstStyle/>
          <a:p>
            <a:r>
              <a:rPr lang="en-US" dirty="0"/>
              <a:t> Intellectual Merit: The Intellectual Merit criterion encompasses the potential to advance knowledge;</a:t>
            </a:r>
          </a:p>
          <a:p>
            <a:r>
              <a:rPr lang="en-US" dirty="0" smtClean="0"/>
              <a:t>What </a:t>
            </a:r>
            <a:r>
              <a:rPr lang="en-US" dirty="0"/>
              <a:t>is the potential for the proposed activity </a:t>
            </a:r>
            <a:r>
              <a:rPr lang="en-US" dirty="0" smtClean="0"/>
              <a:t>to advance </a:t>
            </a:r>
            <a:r>
              <a:rPr lang="en-US" dirty="0"/>
              <a:t>knowledge and understanding within its own field or across different </a:t>
            </a:r>
            <a:r>
              <a:rPr lang="en-US" dirty="0" smtClean="0"/>
              <a:t>fields?</a:t>
            </a:r>
          </a:p>
          <a:p>
            <a:pPr marL="0" indent="0">
              <a:buNone/>
            </a:pPr>
            <a:endParaRPr lang="en-US" dirty="0" smtClean="0"/>
          </a:p>
          <a:p>
            <a:r>
              <a:rPr lang="en-US" i="1" dirty="0" smtClean="0"/>
              <a:t>What will we learn from this project?</a:t>
            </a:r>
            <a:endParaRPr lang="en-US"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026696"/>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Arial"/>
                <a:cs typeface="Arial"/>
              </a:rPr>
              <a:t>Broader Impacts</a:t>
            </a:r>
            <a:endParaRPr lang="en-US" dirty="0"/>
          </a:p>
        </p:txBody>
      </p:sp>
      <p:sp>
        <p:nvSpPr>
          <p:cNvPr id="3" name="Content Placeholder 2"/>
          <p:cNvSpPr>
            <a:spLocks noGrp="1"/>
          </p:cNvSpPr>
          <p:nvPr>
            <p:ph idx="1"/>
          </p:nvPr>
        </p:nvSpPr>
        <p:spPr/>
        <p:txBody>
          <a:bodyPr>
            <a:normAutofit/>
          </a:bodyPr>
          <a:lstStyle/>
          <a:p>
            <a:r>
              <a:rPr lang="en-US" dirty="0" smtClean="0"/>
              <a:t>Broader Impacts: the </a:t>
            </a:r>
            <a:r>
              <a:rPr lang="en-US" dirty="0"/>
              <a:t>potential to benefit society </a:t>
            </a:r>
            <a:r>
              <a:rPr lang="en-US" dirty="0" smtClean="0"/>
              <a:t>and contribute </a:t>
            </a:r>
            <a:r>
              <a:rPr lang="en-US" dirty="0"/>
              <a:t>to the achievement of specific, desired societal outcomes</a:t>
            </a:r>
            <a:r>
              <a:rPr lang="en-US" dirty="0" smtClean="0"/>
              <a:t>.</a:t>
            </a:r>
          </a:p>
          <a:p>
            <a:pPr marL="0" indent="0">
              <a:buNone/>
            </a:pPr>
            <a:endParaRPr lang="en-US" i="1" dirty="0" smtClean="0"/>
          </a:p>
          <a:p>
            <a:r>
              <a:rPr lang="en-US" i="1" dirty="0" smtClean="0"/>
              <a:t>Broader impacts includes more than</a:t>
            </a:r>
            <a:r>
              <a:rPr lang="en-US" dirty="0" smtClean="0"/>
              <a:t> </a:t>
            </a:r>
            <a:r>
              <a:rPr lang="en-US" i="1" dirty="0" smtClean="0"/>
              <a:t>broadening participation, increasing number of underrepresented minorities in STEM.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32839270"/>
      </p:ext>
    </p:extLst>
  </p:cSld>
  <p:clrMapOvr>
    <a:masterClrMapping/>
  </p:clrMapOvr>
  <mc:AlternateContent xmlns:mc="http://schemas.openxmlformats.org/markup-compatibility/2006" xmlns:p14="http://schemas.microsoft.com/office/powerpoint/2010/main">
    <mc:Choice Requires="p14">
      <p:transition spd="slow" p14:dur="2000" advTm="26438"/>
    </mc:Choice>
    <mc:Fallback xmlns="">
      <p:transition spd="slow" advTm="2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TotalTime>
  <Words>1280</Words>
  <Application>Microsoft Office PowerPoint</Application>
  <PresentationFormat>On-screen Show (4:3)</PresentationFormat>
  <Paragraphs>204</Paragraphs>
  <Slides>14</Slides>
  <Notes>14</Notes>
  <HiddenSlides>0</HiddenSlides>
  <MMClips>14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Gill Sans MT</vt:lpstr>
      <vt:lpstr>Verdana</vt:lpstr>
      <vt:lpstr>Wingdings 2</vt:lpstr>
      <vt:lpstr>Office Theme</vt:lpstr>
      <vt:lpstr>Solstice</vt:lpstr>
      <vt:lpstr>1_Office Theme</vt:lpstr>
      <vt:lpstr>S-STEM (NSF 17-527) NSF Scholarships for Science, Technology,  Engineering, &amp; Mathematics Information Materials </vt:lpstr>
      <vt:lpstr>S-STEM Presentation</vt:lpstr>
      <vt:lpstr>Agenda</vt:lpstr>
      <vt:lpstr>S-STEM Review Criteria</vt:lpstr>
      <vt:lpstr>NSF Review Criteria</vt:lpstr>
      <vt:lpstr>S-STEM Specific Review Criteria</vt:lpstr>
      <vt:lpstr>S-STEM Specific Review Criteria</vt:lpstr>
      <vt:lpstr>Intellectual Merit</vt:lpstr>
      <vt:lpstr>Broader Impacts</vt:lpstr>
      <vt:lpstr>Broader Impact Details</vt:lpstr>
      <vt:lpstr>Summary</vt:lpstr>
      <vt:lpstr>Thank you</vt:lpstr>
      <vt:lpstr>Review Process</vt:lpstr>
      <vt:lpstr>Additional Information</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Lee, Kevin M</cp:lastModifiedBy>
  <cp:revision>120</cp:revision>
  <cp:lastPrinted>2017-01-31T16:37:38Z</cp:lastPrinted>
  <dcterms:created xsi:type="dcterms:W3CDTF">2015-05-17T02:57:02Z</dcterms:created>
  <dcterms:modified xsi:type="dcterms:W3CDTF">2017-02-12T21:51:09Z</dcterms:modified>
</cp:coreProperties>
</file>