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8"/>
  </p:notesMasterIdLst>
  <p:handoutMasterIdLst>
    <p:handoutMasterId r:id="rId39"/>
  </p:handoutMasterIdLst>
  <p:sldIdLst>
    <p:sldId id="260" r:id="rId2"/>
    <p:sldId id="310" r:id="rId3"/>
    <p:sldId id="311" r:id="rId4"/>
    <p:sldId id="315" r:id="rId5"/>
    <p:sldId id="264" r:id="rId6"/>
    <p:sldId id="263" r:id="rId7"/>
    <p:sldId id="312" r:id="rId8"/>
    <p:sldId id="297" r:id="rId9"/>
    <p:sldId id="266" r:id="rId10"/>
    <p:sldId id="313" r:id="rId11"/>
    <p:sldId id="272" r:id="rId12"/>
    <p:sldId id="316" r:id="rId13"/>
    <p:sldId id="364" r:id="rId14"/>
    <p:sldId id="365" r:id="rId15"/>
    <p:sldId id="366" r:id="rId16"/>
    <p:sldId id="367" r:id="rId17"/>
    <p:sldId id="368" r:id="rId18"/>
    <p:sldId id="369" r:id="rId19"/>
    <p:sldId id="370" r:id="rId20"/>
    <p:sldId id="371" r:id="rId21"/>
    <p:sldId id="372" r:id="rId22"/>
    <p:sldId id="373" r:id="rId23"/>
    <p:sldId id="374" r:id="rId24"/>
    <p:sldId id="375" r:id="rId25"/>
    <p:sldId id="376" r:id="rId26"/>
    <p:sldId id="377" r:id="rId27"/>
    <p:sldId id="378" r:id="rId28"/>
    <p:sldId id="379" r:id="rId29"/>
    <p:sldId id="380" r:id="rId30"/>
    <p:sldId id="335" r:id="rId31"/>
    <p:sldId id="336" r:id="rId32"/>
    <p:sldId id="381" r:id="rId33"/>
    <p:sldId id="382" r:id="rId34"/>
    <p:sldId id="383" r:id="rId35"/>
    <p:sldId id="384" r:id="rId36"/>
    <p:sldId id="363" r:id="rId3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oshida, Lidia Ceballos" initials="YL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49" autoAdjust="0"/>
    <p:restoredTop sz="52941" autoAdjust="0"/>
  </p:normalViewPr>
  <p:slideViewPr>
    <p:cSldViewPr snapToGrid="0" snapToObjects="1">
      <p:cViewPr varScale="1">
        <p:scale>
          <a:sx n="45" d="100"/>
          <a:sy n="45" d="100"/>
        </p:scale>
        <p:origin x="1872" y="43"/>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437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294A0D9-2345-B342-9042-486B5001C126}" type="datetimeFigureOut">
              <a:rPr lang="en-US" smtClean="0"/>
              <a:t>3/9/2016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A5B6BB6-AF66-AA48-A337-D848CC6B01DA}" type="slidenum">
              <a:rPr lang="en-US" smtClean="0"/>
              <a:t>‹#›</a:t>
            </a:fld>
            <a:endParaRPr lang="en-US"/>
          </a:p>
        </p:txBody>
      </p:sp>
    </p:spTree>
    <p:extLst>
      <p:ext uri="{BB962C8B-B14F-4D97-AF65-F5344CB8AC3E}">
        <p14:creationId xmlns:p14="http://schemas.microsoft.com/office/powerpoint/2010/main" val="1685100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93DCFF5-C2BB-3741-A9F7-3056816D6287}" type="datetimeFigureOut">
              <a:rPr lang="en-US" smtClean="0"/>
              <a:t>3/9/2016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EADFD04-5E46-E14F-A5B0-8A6A25925EE1}" type="slidenum">
              <a:rPr lang="en-US" smtClean="0"/>
              <a:t>‹#›</a:t>
            </a:fld>
            <a:endParaRPr lang="en-US"/>
          </a:p>
        </p:txBody>
      </p:sp>
    </p:spTree>
    <p:extLst>
      <p:ext uri="{BB962C8B-B14F-4D97-AF65-F5344CB8AC3E}">
        <p14:creationId xmlns:p14="http://schemas.microsoft.com/office/powerpoint/2010/main" val="427119519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defTabSz="927453"/>
            <a:fld id="{0D49A61B-14B9-480A-A656-0E45ABB998C3}" type="slidenum">
              <a:rPr lang="en-US" smtClean="0"/>
              <a:pPr defTabSz="927453"/>
              <a:t>1</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r>
              <a:rPr lang="en-US" dirty="0" smtClean="0"/>
              <a:t>Greetings!  Welcome to the archived</a:t>
            </a:r>
            <a:r>
              <a:rPr lang="en-US" baseline="0" dirty="0" smtClean="0"/>
              <a:t> PI webinar for solicitation 16-540 of the S-STEM program – the Scholarships in Science, Technology, Engineering, and Mathematics Program.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My name is Kevin Lee and I am an NSF program officer in physics and astronomy from the University of Nebraska. </a:t>
            </a:r>
            <a:r>
              <a:rPr lang="en-US" baseline="0" dirty="0" smtClean="0"/>
              <a:t> </a:t>
            </a:r>
            <a:r>
              <a:rPr lang="en-US" dirty="0" smtClean="0"/>
              <a:t>I am a co-lead of the S-STEM program.</a:t>
            </a:r>
          </a:p>
          <a:p>
            <a:r>
              <a:rPr lang="en-US" baseline="0" dirty="0" smtClean="0"/>
              <a:t> </a:t>
            </a:r>
          </a:p>
          <a:p>
            <a:r>
              <a:rPr lang="en-US" baseline="0" dirty="0" smtClean="0"/>
              <a:t>With me is John Krupczak, an NSF program officer in engineering from Hope College in Michigan who is also a </a:t>
            </a:r>
            <a:r>
              <a:rPr lang="en-US" dirty="0" smtClean="0"/>
              <a:t>co-lead on the S-STEM program.</a:t>
            </a:r>
          </a:p>
          <a:p>
            <a:endParaRPr lang="en-US" dirty="0" smtClean="0"/>
          </a:p>
          <a:p>
            <a:r>
              <a:rPr lang="en-US" dirty="0" smtClean="0"/>
              <a:t>Also</a:t>
            </a:r>
            <a:r>
              <a:rPr lang="en-US" baseline="0" dirty="0" smtClean="0"/>
              <a:t> with us is Connie Della-Piana, a permanent NSF program officer and the lead of the S-STEM program.</a:t>
            </a:r>
            <a:endParaRPr lang="en-US" dirty="0" smtClean="0"/>
          </a:p>
        </p:txBody>
      </p:sp>
      <p:sp>
        <p:nvSpPr>
          <p:cNvPr id="2" name="Date Placeholder 1"/>
          <p:cNvSpPr>
            <a:spLocks noGrp="1"/>
          </p:cNvSpPr>
          <p:nvPr>
            <p:ph type="dt"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248426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further clarification has been</a:t>
            </a:r>
            <a:r>
              <a:rPr lang="en-US" baseline="0" dirty="0" smtClean="0"/>
              <a:t> provided on this issue in the new solicitation.  Only institutions that have not previously received an S-STEM or STEP award are eligible to submit to Strand 1 – Institutional Capacity Building.  We are requiring experienced institutions to submit to Strand 2.  </a:t>
            </a:r>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10</a:t>
            </a:fld>
            <a:endParaRPr lang="en-US"/>
          </a:p>
        </p:txBody>
      </p:sp>
    </p:spTree>
    <p:extLst>
      <p:ext uri="{BB962C8B-B14F-4D97-AF65-F5344CB8AC3E}">
        <p14:creationId xmlns:p14="http://schemas.microsoft.com/office/powerpoint/2010/main" val="3575037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For </a:t>
            </a:r>
            <a:r>
              <a:rPr lang="en-US" dirty="0" smtClean="0">
                <a:latin typeface="+mn-lt"/>
              </a:rPr>
              <a:t>S-STEM </a:t>
            </a:r>
            <a:r>
              <a:rPr lang="en-US" dirty="0">
                <a:latin typeface="+mn-lt"/>
              </a:rPr>
              <a:t>Strand 1 Type 1 proposals, the project management team should consist of at least these three individuals.  The Principal Investigator should be a faculty member currently teaching in one of the </a:t>
            </a:r>
            <a:r>
              <a:rPr lang="en-US" dirty="0" smtClean="0">
                <a:latin typeface="+mn-lt"/>
              </a:rPr>
              <a:t>S-STEM </a:t>
            </a:r>
            <a:r>
              <a:rPr lang="en-US" dirty="0">
                <a:latin typeface="+mn-lt"/>
              </a:rPr>
              <a:t>disciplines.  The team should also include a STEM administrator as a co-Principal Investigator.  This could be an administrator whose responsibilities include STEM subjects in addition to other duties.  An example would be a Director of Admissions, or a Director of Student Services. </a:t>
            </a:r>
          </a:p>
          <a:p>
            <a:r>
              <a:rPr lang="en-US" dirty="0">
                <a:latin typeface="+mn-lt"/>
              </a:rPr>
              <a:t> </a:t>
            </a:r>
          </a:p>
          <a:p>
            <a:r>
              <a:rPr lang="en-US" dirty="0">
                <a:latin typeface="+mn-lt"/>
              </a:rPr>
              <a:t>The third required member of the management team should be a co-Principal Investigator with a background in institutional research, education, social science or discipline-based education research. </a:t>
            </a:r>
            <a:r>
              <a:rPr lang="en-US" dirty="0" smtClean="0">
                <a:latin typeface="+mn-lt"/>
              </a:rPr>
              <a:t>The </a:t>
            </a:r>
            <a:r>
              <a:rPr lang="en-US" dirty="0">
                <a:latin typeface="+mn-lt"/>
              </a:rPr>
              <a:t>education research </a:t>
            </a:r>
            <a:r>
              <a:rPr lang="en-US" dirty="0" smtClean="0">
                <a:latin typeface="+mn-lt"/>
              </a:rPr>
              <a:t>co-PI </a:t>
            </a:r>
            <a:r>
              <a:rPr lang="en-US" dirty="0">
                <a:latin typeface="+mn-lt"/>
              </a:rPr>
              <a:t>can be from the same institution as the PI and STEM administrator OR they can be from a different institution</a:t>
            </a:r>
            <a:r>
              <a:rPr lang="en-US" dirty="0" smtClean="0">
                <a:latin typeface="+mn-lt"/>
              </a:rPr>
              <a:t>.</a:t>
            </a:r>
          </a:p>
          <a:p>
            <a:endParaRPr lang="en-US" dirty="0" smtClean="0">
              <a:latin typeface="+mn-lt"/>
            </a:endParaRPr>
          </a:p>
          <a:p>
            <a:r>
              <a:rPr lang="en-US" dirty="0" smtClean="0">
                <a:latin typeface="+mn-lt"/>
              </a:rPr>
              <a:t>Now teams can be larger than this,</a:t>
            </a:r>
            <a:r>
              <a:rPr lang="en-US" baseline="0" dirty="0" smtClean="0">
                <a:latin typeface="+mn-lt"/>
              </a:rPr>
              <a:t> but this is the minimum membership and all 3 components need to be present.  </a:t>
            </a:r>
            <a:endParaRPr lang="en-US" dirty="0">
              <a:latin typeface="+mn-lt"/>
            </a:endParaRP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11</a:t>
            </a:fld>
            <a:endParaRPr lang="en-US"/>
          </a:p>
        </p:txBody>
      </p:sp>
    </p:spTree>
    <p:extLst>
      <p:ext uri="{BB962C8B-B14F-4D97-AF65-F5344CB8AC3E}">
        <p14:creationId xmlns:p14="http://schemas.microsoft.com/office/powerpoint/2010/main" val="1031794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new clarification involved an educational or social science</a:t>
            </a:r>
            <a:r>
              <a:rPr lang="en-US" baseline="0" dirty="0" smtClean="0"/>
              <a:t> researcher working on a Strand 2 Type 2 Multi-Institutional Consortium does not count against the home institution’s limit for proposals. </a:t>
            </a:r>
          </a:p>
          <a:p>
            <a:endParaRPr lang="en-US" baseline="0" dirty="0" smtClean="0"/>
          </a:p>
          <a:p>
            <a:r>
              <a:rPr lang="en-US" baseline="0" dirty="0" smtClean="0"/>
              <a:t>So if an educational researcher from institution A works on the multi-institution collaborative led by institution B, that doesn’t stop the chemistry department from institution A from putting in a proposal.  </a:t>
            </a:r>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12</a:t>
            </a:fld>
            <a:endParaRPr lang="en-US"/>
          </a:p>
        </p:txBody>
      </p:sp>
    </p:spTree>
    <p:extLst>
      <p:ext uri="{BB962C8B-B14F-4D97-AF65-F5344CB8AC3E}">
        <p14:creationId xmlns:p14="http://schemas.microsoft.com/office/powerpoint/2010/main" val="916107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defTabSz="915187"/>
            <a:fld id="{9653BEC4-960D-483A-9730-35A650E83EC6}" type="slidenum">
              <a:rPr lang="en-US" smtClean="0"/>
              <a:pPr defTabSz="915187"/>
              <a:t>13</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r>
              <a:rPr lang="en-US" sz="1200" u="sng" dirty="0" smtClean="0">
                <a:solidFill>
                  <a:schemeClr val="tx1"/>
                </a:solidFill>
                <a:effectLst/>
                <a:latin typeface="+mn-lt"/>
              </a:rPr>
              <a:t>Legislative Mandates</a:t>
            </a:r>
            <a:endParaRPr lang="en-US" sz="1200"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some aspects of the S-STEM program that have been specified by Congress. Please be certain your project plan is consistent with these requirements.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Scholarship Recipients must US Citizens or permanent residents.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Students must be have academic ability and be considered low-income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Students must enrolled full time in a program leading to an Associate, Baccalaureate, or Graduate Degree.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STEM Disciplines eligible are specified in the solicitation NSF 16-540</a:t>
            </a:r>
          </a:p>
          <a:p>
            <a:r>
              <a:rPr lang="en-US" sz="1200" kern="1200" dirty="0" smtClean="0">
                <a:solidFill>
                  <a:schemeClr val="tx1"/>
                </a:solidFill>
                <a:effectLst/>
                <a:latin typeface="+mn-lt"/>
                <a:ea typeface="+mn-ea"/>
                <a:cs typeface="+mn-cs"/>
              </a:rPr>
              <a:t>What disciplines are considered part of STEM in the SSTEM program? These are</a:t>
            </a:r>
          </a:p>
          <a:p>
            <a:r>
              <a:rPr lang="en-US" sz="1200" kern="1200" dirty="0" smtClean="0">
                <a:solidFill>
                  <a:schemeClr val="tx1"/>
                </a:solidFill>
                <a:effectLst/>
                <a:latin typeface="+mn-lt"/>
                <a:ea typeface="+mn-ea"/>
                <a:cs typeface="+mn-cs"/>
              </a:rPr>
              <a:t> biological sciences (except medicine and other clinical fields); </a:t>
            </a:r>
          </a:p>
          <a:p>
            <a:r>
              <a:rPr lang="en-US" sz="1200" kern="1200" dirty="0" smtClean="0">
                <a:solidFill>
                  <a:schemeClr val="tx1"/>
                </a:solidFill>
                <a:effectLst/>
                <a:latin typeface="+mn-lt"/>
                <a:ea typeface="+mn-ea"/>
                <a:cs typeface="+mn-cs"/>
              </a:rPr>
              <a:t> physical sciences, including physics, chemistry, astronomy, and materials science</a:t>
            </a:r>
          </a:p>
          <a:p>
            <a:r>
              <a:rPr lang="en-US" sz="1200" kern="1200" dirty="0" smtClean="0">
                <a:solidFill>
                  <a:schemeClr val="tx1"/>
                </a:solidFill>
                <a:effectLst/>
                <a:latin typeface="+mn-lt"/>
                <a:ea typeface="+mn-ea"/>
                <a:cs typeface="+mn-cs"/>
              </a:rPr>
              <a:t> mathematical sciences;  </a:t>
            </a:r>
          </a:p>
          <a:p>
            <a:r>
              <a:rPr lang="en-US" sz="1200" kern="1200" dirty="0" smtClean="0">
                <a:solidFill>
                  <a:schemeClr val="tx1"/>
                </a:solidFill>
                <a:effectLst/>
                <a:latin typeface="+mn-lt"/>
                <a:ea typeface="+mn-ea"/>
                <a:cs typeface="+mn-cs"/>
              </a:rPr>
              <a:t> computer and information sciences;  </a:t>
            </a:r>
          </a:p>
          <a:p>
            <a:r>
              <a:rPr lang="en-US" sz="1200" kern="1200" dirty="0" smtClean="0">
                <a:solidFill>
                  <a:schemeClr val="tx1"/>
                </a:solidFill>
                <a:effectLst/>
                <a:latin typeface="+mn-lt"/>
                <a:ea typeface="+mn-ea"/>
                <a:cs typeface="+mn-cs"/>
              </a:rPr>
              <a:t> geosciences;  </a:t>
            </a:r>
          </a:p>
          <a:p>
            <a:r>
              <a:rPr lang="en-US" sz="1200" kern="1200" dirty="0" smtClean="0">
                <a:solidFill>
                  <a:schemeClr val="tx1"/>
                </a:solidFill>
                <a:effectLst/>
                <a:latin typeface="+mn-lt"/>
                <a:ea typeface="+mn-ea"/>
                <a:cs typeface="+mn-cs"/>
              </a:rPr>
              <a:t> engineering; or</a:t>
            </a:r>
          </a:p>
          <a:p>
            <a:r>
              <a:rPr lang="en-US" sz="1200" kern="1200" dirty="0" smtClean="0">
                <a:solidFill>
                  <a:schemeClr val="tx1"/>
                </a:solidFill>
                <a:effectLst/>
                <a:latin typeface="+mn-lt"/>
                <a:ea typeface="+mn-ea"/>
                <a:cs typeface="+mn-cs"/>
              </a:rPr>
              <a:t> technology areas associated with the preceding fields (for example, biotechnology, chemical technology, engineering technology, information technology);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maximum scholarship amount awarded to any individual student is $10,000 per year.</a:t>
            </a:r>
          </a:p>
          <a:p>
            <a:r>
              <a:rPr lang="en-US" sz="1200" kern="1200" dirty="0" smtClean="0">
                <a:solidFill>
                  <a:schemeClr val="tx1"/>
                </a:solidFill>
                <a:effectLst/>
                <a:latin typeface="+mn-lt"/>
                <a:ea typeface="+mn-ea"/>
                <a:cs typeface="+mn-cs"/>
              </a:rPr>
              <a:t>Any individual student can receive a maximum of 4 years of support.</a:t>
            </a:r>
          </a:p>
          <a:p>
            <a:r>
              <a:rPr lang="en-US" sz="1200" kern="1200" dirty="0" smtClean="0">
                <a:solidFill>
                  <a:schemeClr val="tx1"/>
                </a:solidFill>
                <a:effectLst/>
                <a:latin typeface="+mn-lt"/>
                <a:ea typeface="+mn-ea"/>
                <a:cs typeface="+mn-cs"/>
              </a:rPr>
              <a:t> </a:t>
            </a:r>
          </a:p>
          <a:p>
            <a:endParaRPr lang="en-US" dirty="0" smtClean="0"/>
          </a:p>
        </p:txBody>
      </p:sp>
      <p:sp>
        <p:nvSpPr>
          <p:cNvPr id="2" name="Date Placeholder 1"/>
          <p:cNvSpPr>
            <a:spLocks noGrp="1"/>
          </p:cNvSpPr>
          <p:nvPr>
            <p:ph type="dt"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723760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DACA</a:t>
            </a:r>
            <a:endParaRPr lang="en-US" sz="1200"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Note that DACA individuals are not eligible for support.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DACA refers to Deferred Action for Childhood Arrivals.</a:t>
            </a:r>
          </a:p>
          <a:p>
            <a:r>
              <a:rPr lang="en-US" sz="1200" kern="1200" dirty="0" smtClean="0">
                <a:solidFill>
                  <a:schemeClr val="tx1"/>
                </a:solidFill>
                <a:effectLst/>
                <a:latin typeface="+mn-lt"/>
                <a:ea typeface="+mn-ea"/>
                <a:cs typeface="+mn-cs"/>
              </a:rPr>
              <a:t>American immigration policy that allows certain undocumented immigrants who entered the country before their 16th birthday and before June 2007 to receive a renewable two-year work permit and exemption from deportation.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However, DACA individuals are ineligible for S-STEM scholarships.</a:t>
            </a:r>
          </a:p>
          <a:p>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14</a:t>
            </a:fld>
            <a:endParaRPr lang="en-US"/>
          </a:p>
        </p:txBody>
      </p:sp>
    </p:spTree>
    <p:extLst>
      <p:ext uri="{BB962C8B-B14F-4D97-AF65-F5344CB8AC3E}">
        <p14:creationId xmlns:p14="http://schemas.microsoft.com/office/powerpoint/2010/main" val="471357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Eligibility</a:t>
            </a:r>
          </a:p>
          <a:p>
            <a:r>
              <a:rPr lang="en-US" dirty="0" smtClean="0"/>
              <a:t>The eligibility</a:t>
            </a:r>
            <a:r>
              <a:rPr lang="en-US" baseline="0" dirty="0" smtClean="0"/>
              <a:t> criteria for students receiving S-STEM scholarships are low income and academic talent.</a:t>
            </a:r>
          </a:p>
          <a:p>
            <a:endParaRPr lang="en-US" baseline="0" dirty="0" smtClean="0"/>
          </a:p>
          <a:p>
            <a:r>
              <a:rPr lang="en-US" baseline="0" dirty="0" smtClean="0"/>
              <a:t>It is the responsibility of the project team to define academic talent and low income in the context of your proposal.</a:t>
            </a:r>
          </a:p>
          <a:p>
            <a:endParaRPr lang="en-US" baseline="0" dirty="0" smtClean="0"/>
          </a:p>
          <a:p>
            <a:r>
              <a:rPr lang="en-US" sz="1200" kern="1200" dirty="0" smtClean="0">
                <a:solidFill>
                  <a:schemeClr val="tx1"/>
                </a:solidFill>
                <a:effectLst/>
                <a:latin typeface="+mn-lt"/>
                <a:ea typeface="+mn-ea"/>
                <a:cs typeface="+mn-cs"/>
              </a:rPr>
              <a:t>The project team should determine how it will identify students with academic talent or potential. The</a:t>
            </a:r>
            <a:r>
              <a:rPr lang="en-US" sz="1200" kern="1200" baseline="0" dirty="0" smtClean="0">
                <a:solidFill>
                  <a:schemeClr val="tx1"/>
                </a:solidFill>
                <a:effectLst/>
                <a:latin typeface="+mn-lt"/>
                <a:ea typeface="+mn-ea"/>
                <a:cs typeface="+mn-cs"/>
              </a:rPr>
              <a:t> proposal should include the</a:t>
            </a:r>
            <a:r>
              <a:rPr lang="en-US" sz="1200" kern="1200" dirty="0" smtClean="0">
                <a:solidFill>
                  <a:schemeClr val="tx1"/>
                </a:solidFill>
                <a:effectLst/>
                <a:latin typeface="+mn-lt"/>
                <a:ea typeface="+mn-ea"/>
                <a:cs typeface="+mn-cs"/>
              </a:rPr>
              <a:t> indicators of academic merit to be used.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Multiple indicators may be appropriate in gauging academic merit and potential. Grade Point Average is a commonly used as one criteria but PIs should think deeply and creatively about ways to identify students with academic talent and potential.  The selection criteria must be flexible enough to accommodate applicants who come from diverse backgrounds and with diverse career goals. </a:t>
            </a:r>
          </a:p>
          <a:p>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15</a:t>
            </a:fld>
            <a:endParaRPr lang="en-US"/>
          </a:p>
        </p:txBody>
      </p:sp>
    </p:spTree>
    <p:extLst>
      <p:ext uri="{BB962C8B-B14F-4D97-AF65-F5344CB8AC3E}">
        <p14:creationId xmlns:p14="http://schemas.microsoft.com/office/powerpoint/2010/main" val="2903251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smtClean="0"/>
              <a:t>Financial Need (FAFSA)</a:t>
            </a:r>
            <a:endParaRPr lang="en-US" sz="1200"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low-income status determines overall eligibility, the specific dollar amount of financial need of each student is determined by the Cost of Attendance (COA) and the FAFSA from.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financial need for undergraduates is defined as the Cost of Attendance (COA) for an institution minus the Estimated Family Contribution (EFC) from the student’s FAFSA form.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COA is determined by each educational institution.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COA is the total amount it will cost a student to go to school, including tuition and fees; on-campus room and board (or a housing and food allowance for off-campus students); allowances for books, supplies, transportation, loan fees, dependent care, and costs related to a disability; and miscellaneous expenses.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EFC is determined by the FAFSA form and represents the expected family contribution toward the Cost of Attendance.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Need = COA – EFC.</a:t>
            </a:r>
          </a:p>
          <a:p>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16</a:t>
            </a:fld>
            <a:endParaRPr lang="en-US"/>
          </a:p>
        </p:txBody>
      </p:sp>
    </p:spTree>
    <p:extLst>
      <p:ext uri="{BB962C8B-B14F-4D97-AF65-F5344CB8AC3E}">
        <p14:creationId xmlns:p14="http://schemas.microsoft.com/office/powerpoint/2010/main" val="29542236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Eligibility Clarification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All students who are academically talented and low-income with demonstrated financial need are eligible for scholarships. The S-STEM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program encourages projects to recruit a diverse applicant pool that is inclusive of members of underrepresented groups (for example females, African Americans, Hispanic Americans, Native Americans, including Alaska Natives and Native Pacific Islanders, persons with disabilities, first generation college students, Veterans). An exception would be if the institution limits admission to a specific demographic group (for example</a:t>
            </a:r>
            <a:r>
              <a:rPr lang="en-US" sz="1200" kern="1200" baseline="0" dirty="0" smtClean="0">
                <a:solidFill>
                  <a:schemeClr val="tx1"/>
                </a:solidFill>
                <a:effectLst/>
                <a:latin typeface="+mn-lt"/>
                <a:ea typeface="+mn-ea"/>
                <a:cs typeface="+mn-cs"/>
              </a:rPr>
              <a:t> a</a:t>
            </a:r>
            <a:r>
              <a:rPr lang="en-US" sz="1200" kern="1200" dirty="0" smtClean="0">
                <a:solidFill>
                  <a:schemeClr val="tx1"/>
                </a:solidFill>
                <a:effectLst/>
                <a:latin typeface="+mn-lt"/>
                <a:ea typeface="+mn-ea"/>
                <a:cs typeface="+mn-cs"/>
              </a:rPr>
              <a:t> women-only institution. However, in such a case considerations of women who are also Veterans is encouraged).</a:t>
            </a:r>
          </a:p>
          <a:p>
            <a:r>
              <a:rPr lang="en-US" sz="1200" kern="1200" dirty="0" smtClean="0">
                <a:solidFill>
                  <a:schemeClr val="tx1"/>
                </a:solidFill>
                <a:effectLst/>
                <a:latin typeface="+mn-lt"/>
                <a:ea typeface="+mn-ea"/>
                <a:cs typeface="+mn-cs"/>
              </a:rPr>
              <a:t>  </a:t>
            </a:r>
          </a:p>
          <a:p>
            <a:endParaRPr lang="en-US" sz="1200"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EADFD04-5E46-E14F-A5B0-8A6A25925EE1}" type="slidenum">
              <a:rPr lang="en-US" smtClean="0"/>
              <a:t>17</a:t>
            </a:fld>
            <a:endParaRPr lang="en-US"/>
          </a:p>
        </p:txBody>
      </p:sp>
    </p:spTree>
    <p:extLst>
      <p:ext uri="{BB962C8B-B14F-4D97-AF65-F5344CB8AC3E}">
        <p14:creationId xmlns:p14="http://schemas.microsoft.com/office/powerpoint/2010/main" val="3448068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Use of funds</a:t>
            </a:r>
          </a:p>
          <a:p>
            <a:r>
              <a:rPr lang="en-US" dirty="0" smtClean="0"/>
              <a:t>What </a:t>
            </a:r>
            <a:r>
              <a:rPr lang="en-US" dirty="0"/>
              <a:t>are funds to be used for in an SSTEM  </a:t>
            </a:r>
            <a:r>
              <a:rPr lang="en-US" dirty="0" smtClean="0"/>
              <a:t>Project</a:t>
            </a:r>
            <a:r>
              <a:rPr lang="en-US" dirty="0"/>
              <a:t>?</a:t>
            </a:r>
          </a:p>
          <a:p>
            <a:endParaRPr lang="en-US" dirty="0"/>
          </a:p>
          <a:p>
            <a:r>
              <a:rPr lang="en-US" dirty="0" smtClean="0"/>
              <a:t>At</a:t>
            </a:r>
            <a:r>
              <a:rPr lang="en-US" baseline="0" dirty="0" smtClean="0"/>
              <a:t> least s</a:t>
            </a:r>
            <a:r>
              <a:rPr lang="en-US" dirty="0" smtClean="0"/>
              <a:t>ixty percent</a:t>
            </a:r>
            <a:r>
              <a:rPr lang="en-US" baseline="0" dirty="0" smtClean="0"/>
              <a:t> of the total award amount should be used for s</a:t>
            </a:r>
            <a:r>
              <a:rPr lang="en-US" dirty="0" smtClean="0"/>
              <a:t>cholarships </a:t>
            </a:r>
            <a:r>
              <a:rPr lang="en-US" dirty="0"/>
              <a:t>to low-income academically talented students with demonstrated financial need.</a:t>
            </a:r>
          </a:p>
          <a:p>
            <a:endParaRPr lang="en-US" dirty="0"/>
          </a:p>
          <a:p>
            <a:r>
              <a:rPr lang="en-US" dirty="0"/>
              <a:t>Funds should also be requested to support  implementation and testing of evidence-based academic and student support activities to determine their effectiveness.</a:t>
            </a:r>
          </a:p>
          <a:p>
            <a:endParaRPr lang="en-US" dirty="0"/>
          </a:p>
          <a:p>
            <a:pPr defTabSz="448603">
              <a:defRPr/>
            </a:pPr>
            <a:r>
              <a:rPr lang="en-US" dirty="0" smtClean="0"/>
              <a:t>Fund should support investigation of the effectiveness of project activities in increasing recruitment, retention, student success</a:t>
            </a:r>
            <a:r>
              <a:rPr lang="en-US" baseline="0" dirty="0" smtClean="0"/>
              <a:t>, and graduation and in what ways.</a:t>
            </a:r>
            <a:endParaRPr lang="en-US" dirty="0" smtClean="0"/>
          </a:p>
          <a:p>
            <a:endParaRPr lang="en-US" dirty="0"/>
          </a:p>
          <a:p>
            <a:r>
              <a:rPr lang="en-US" dirty="0"/>
              <a:t>Funds should also support project evaluation and project management.</a:t>
            </a:r>
          </a:p>
          <a:p>
            <a:endParaRPr lang="en-US" dirty="0" smtClean="0"/>
          </a:p>
        </p:txBody>
      </p:sp>
      <p:sp>
        <p:nvSpPr>
          <p:cNvPr id="4" name="Slide Number Placeholder 3"/>
          <p:cNvSpPr>
            <a:spLocks noGrp="1"/>
          </p:cNvSpPr>
          <p:nvPr>
            <p:ph type="sldNum" sz="quarter" idx="10"/>
          </p:nvPr>
        </p:nvSpPr>
        <p:spPr/>
        <p:txBody>
          <a:bodyPr/>
          <a:lstStyle/>
          <a:p>
            <a:fld id="{371AF109-1586-9244-AF33-86ED39F0153D}" type="slidenum">
              <a:rPr lang="en-US" smtClean="0"/>
              <a:t>18</a:t>
            </a:fld>
            <a:endParaRPr lang="en-US"/>
          </a:p>
        </p:txBody>
      </p:sp>
    </p:spTree>
    <p:extLst>
      <p:ext uri="{BB962C8B-B14F-4D97-AF65-F5344CB8AC3E}">
        <p14:creationId xmlns:p14="http://schemas.microsoft.com/office/powerpoint/2010/main" val="2288259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Cohorts and Mentors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All S-STEM projects must include plans to </a:t>
            </a:r>
            <a:r>
              <a:rPr lang="en-US" sz="1200" b="0" i="0" u="none" strike="noStrike" kern="1200" baseline="0" dirty="0" smtClean="0">
                <a:solidFill>
                  <a:schemeClr val="tx1"/>
                </a:solidFill>
                <a:latin typeface="+mn-lt"/>
                <a:ea typeface="+mn-ea"/>
                <a:cs typeface="+mn-cs"/>
              </a:rPr>
              <a:t>involve mentoring by STEM faculty mentoring and also to </a:t>
            </a:r>
            <a:r>
              <a:rPr lang="en-US" dirty="0" smtClean="0"/>
              <a:t>develop a cohort experience for the scholarship recipients. Experience shows that the most successful S-STEM scholarship projects involve a group of students who form a cohort.  A cohort is a group of students who in some way naturally associate, whether as majors in the same department, or sharing classes, or participating together in activities of common interest. The project plan should include activities to establish a cohort of students who receive scholarships.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19</a:t>
            </a:fld>
            <a:endParaRPr lang="en-US"/>
          </a:p>
        </p:txBody>
      </p:sp>
    </p:spTree>
    <p:extLst>
      <p:ext uri="{BB962C8B-B14F-4D97-AF65-F5344CB8AC3E}">
        <p14:creationId xmlns:p14="http://schemas.microsoft.com/office/powerpoint/2010/main" val="1607147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overview</a:t>
            </a:r>
            <a:r>
              <a:rPr lang="en-US" baseline="0" dirty="0" smtClean="0"/>
              <a:t> of our plan for today.  I will provide a brief introduction to the S-STEM program emphasizing its key program features.  The presentation will make use of “virtual post-it notes” to draw attention to elements of the program that have changed in the latest solicitation 16-540.  That will take about 30 minutes.  </a:t>
            </a:r>
          </a:p>
          <a:p>
            <a:endParaRPr lang="en-US" baseline="0" dirty="0" smtClean="0"/>
          </a:p>
          <a:p>
            <a:r>
              <a:rPr lang="en-US" baseline="0" dirty="0" smtClean="0"/>
              <a:t>The Question &amp; Answer section which followed is also archived in mp4 format where participants typed their questions into the chat box and the entire team provided answers.    </a:t>
            </a:r>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2</a:t>
            </a:fld>
            <a:endParaRPr lang="en-US"/>
          </a:p>
        </p:txBody>
      </p:sp>
    </p:spTree>
    <p:extLst>
      <p:ext uri="{BB962C8B-B14F-4D97-AF65-F5344CB8AC3E}">
        <p14:creationId xmlns:p14="http://schemas.microsoft.com/office/powerpoint/2010/main" val="7995095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Institutional Unique Needs</a:t>
            </a:r>
          </a:p>
          <a:p>
            <a:r>
              <a:rPr lang="en-US" dirty="0" smtClean="0"/>
              <a:t>NSF encourages efforts that are focused on documented institutional needs or concerns. The S-STEM program encourages proposals to build on completed institutional needs analyses or institutional needs assessments. </a:t>
            </a:r>
            <a:r>
              <a:rPr lang="en-US" baseline="0" dirty="0" smtClean="0"/>
              <a:t> </a:t>
            </a:r>
            <a:r>
              <a:rPr lang="en-US" dirty="0" smtClean="0"/>
              <a:t>The most compelling</a:t>
            </a:r>
            <a:r>
              <a:rPr lang="en-US" baseline="0" dirty="0" smtClean="0"/>
              <a:t> proposals tend to be well-aligned with local circumstances and opportunities.</a:t>
            </a:r>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20</a:t>
            </a:fld>
            <a:endParaRPr lang="en-US"/>
          </a:p>
        </p:txBody>
      </p:sp>
    </p:spTree>
    <p:extLst>
      <p:ext uri="{BB962C8B-B14F-4D97-AF65-F5344CB8AC3E}">
        <p14:creationId xmlns:p14="http://schemas.microsoft.com/office/powerpoint/2010/main" val="36353868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Student Academic and </a:t>
            </a:r>
            <a:r>
              <a:rPr lang="en-US" u="sng" dirty="0" smtClean="0"/>
              <a:t>Other Support</a:t>
            </a:r>
          </a:p>
          <a:p>
            <a:r>
              <a:rPr lang="en-US" dirty="0" smtClean="0"/>
              <a:t>As </a:t>
            </a:r>
            <a:r>
              <a:rPr lang="en-US" dirty="0"/>
              <a:t>has been emphasized earlier, S-STEM projects will  be implementing and testing student support services and programs intended to help achieve project goals.</a:t>
            </a:r>
          </a:p>
          <a:p>
            <a:r>
              <a:rPr lang="en-US" dirty="0"/>
              <a:t>One goal of the implementation is to understand if the activities are working as expected, how they are working, and for what types of students.</a:t>
            </a: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21</a:t>
            </a:fld>
            <a:endParaRPr lang="en-US"/>
          </a:p>
        </p:txBody>
      </p:sp>
    </p:spTree>
    <p:extLst>
      <p:ext uri="{BB962C8B-B14F-4D97-AF65-F5344CB8AC3E}">
        <p14:creationId xmlns:p14="http://schemas.microsoft.com/office/powerpoint/2010/main" val="1254195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smtClean="0"/>
              <a:t>Knowledge Generation</a:t>
            </a:r>
            <a:endParaRPr lang="en-US" sz="1200"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addition to providing scholarships, all S-STEM proposals are expected to be knowledge-generating. This applies to all strands and types.</a:t>
            </a:r>
          </a:p>
          <a:p>
            <a:r>
              <a:rPr lang="en-US" sz="1200" kern="1200" dirty="0" smtClean="0">
                <a:solidFill>
                  <a:schemeClr val="tx1"/>
                </a:solidFill>
                <a:effectLst/>
                <a:latin typeface="+mn-lt"/>
                <a:ea typeface="+mn-ea"/>
                <a:cs typeface="+mn-cs"/>
              </a:rPr>
              <a:t>One of the main goals of the S-STEM Program is to implement and study models, effective practices, and/or strategies that contribute to success in STEM.</a:t>
            </a:r>
          </a:p>
          <a:p>
            <a:r>
              <a:rPr lang="en-US" sz="1200" kern="1200" dirty="0" smtClean="0">
                <a:solidFill>
                  <a:schemeClr val="tx1"/>
                </a:solidFill>
                <a:effectLst/>
                <a:latin typeface="+mn-lt"/>
                <a:ea typeface="+mn-ea"/>
                <a:cs typeface="+mn-cs"/>
              </a:rPr>
              <a:t>Proposals rising to the top are likely to have a specific education research component included!</a:t>
            </a:r>
          </a:p>
          <a:p>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22</a:t>
            </a:fld>
            <a:endParaRPr lang="en-US"/>
          </a:p>
        </p:txBody>
      </p:sp>
    </p:spTree>
    <p:extLst>
      <p:ext uri="{BB962C8B-B14F-4D97-AF65-F5344CB8AC3E}">
        <p14:creationId xmlns:p14="http://schemas.microsoft.com/office/powerpoint/2010/main" val="2570515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smtClean="0"/>
              <a:t>Knowledge Generation</a:t>
            </a:r>
            <a:endParaRPr lang="en-US" sz="1200"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Putting knowledge generation in context, the NSF describes itself as “where discoveries begin,” this points to the NSF’s expectation that all projects should advance knowledge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understanding.</a:t>
            </a:r>
          </a:p>
          <a:p>
            <a:r>
              <a:rPr lang="en-US" sz="1200" kern="1200" dirty="0" smtClean="0">
                <a:solidFill>
                  <a:schemeClr val="tx1"/>
                </a:solidFill>
                <a:effectLst/>
                <a:latin typeface="+mn-lt"/>
                <a:ea typeface="+mn-ea"/>
                <a:cs typeface="+mn-cs"/>
              </a:rPr>
              <a:t>Describe your plans to generate knowledge about student success and degree attainment in STEM, knowledge relative to Program Goal 2.</a:t>
            </a:r>
          </a:p>
          <a:p>
            <a:r>
              <a:rPr lang="en-US" sz="1200" kern="1200" dirty="0" smtClean="0">
                <a:solidFill>
                  <a:schemeClr val="tx1"/>
                </a:solidFill>
                <a:effectLst/>
                <a:latin typeface="+mn-lt"/>
                <a:ea typeface="+mn-ea"/>
                <a:cs typeface="+mn-cs"/>
              </a:rPr>
              <a:t>Proposals should include a literature review that establishes the basis for the proposed project activities. Know what has been done already related to what you plan to do, don’t reinvent the wheel improve on it.</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23</a:t>
            </a:fld>
            <a:endParaRPr lang="en-US"/>
          </a:p>
        </p:txBody>
      </p:sp>
    </p:spTree>
    <p:extLst>
      <p:ext uri="{BB962C8B-B14F-4D97-AF65-F5344CB8AC3E}">
        <p14:creationId xmlns:p14="http://schemas.microsoft.com/office/powerpoint/2010/main" val="1740267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smtClean="0"/>
              <a:t>Scholarship Data</a:t>
            </a:r>
            <a:endParaRPr lang="en-US" sz="1200" u="sng"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Solicitation 16-540 has clarified the scholarship data that should be included in the proposal. </a:t>
            </a:r>
          </a:p>
          <a:p>
            <a:r>
              <a:rPr lang="en-US" sz="1200" kern="1200" dirty="0" smtClean="0">
                <a:solidFill>
                  <a:schemeClr val="tx1"/>
                </a:solidFill>
                <a:effectLst/>
                <a:latin typeface="+mn-lt"/>
                <a:ea typeface="+mn-ea"/>
                <a:cs typeface="+mn-cs"/>
              </a:rPr>
              <a:t>Please state and justify, the number of scholarships awarded annually and the total number of scholarships for the award period.</a:t>
            </a:r>
          </a:p>
          <a:p>
            <a:r>
              <a:rPr lang="en-US" sz="1200" kern="1200" dirty="0" smtClean="0">
                <a:solidFill>
                  <a:schemeClr val="tx1"/>
                </a:solidFill>
                <a:effectLst/>
                <a:latin typeface="+mn-lt"/>
                <a:ea typeface="+mn-ea"/>
                <a:cs typeface="+mn-cs"/>
              </a:rPr>
              <a:t>Include the expected duration of the scholarship support for each recipient.</a:t>
            </a:r>
          </a:p>
          <a:p>
            <a:r>
              <a:rPr lang="en-US" sz="1200" kern="1200" dirty="0" smtClean="0">
                <a:solidFill>
                  <a:schemeClr val="tx1"/>
                </a:solidFill>
                <a:effectLst/>
                <a:latin typeface="+mn-lt"/>
                <a:ea typeface="+mn-ea"/>
                <a:cs typeface="+mn-cs"/>
              </a:rPr>
              <a:t>Also state the expected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annual and total amount of the scholarship for a scholarship recipient</a:t>
            </a:r>
          </a:p>
          <a:p>
            <a:r>
              <a:rPr lang="en-US" sz="1200" kern="1200" dirty="0" smtClean="0">
                <a:solidFill>
                  <a:schemeClr val="tx1"/>
                </a:solidFill>
                <a:effectLst/>
                <a:latin typeface="+mn-lt"/>
                <a:ea typeface="+mn-ea"/>
                <a:cs typeface="+mn-cs"/>
              </a:rPr>
              <a:t>Finally please include the expected number of unique students who will be awarded scholarships.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24</a:t>
            </a:fld>
            <a:endParaRPr lang="en-US"/>
          </a:p>
        </p:txBody>
      </p:sp>
    </p:spTree>
    <p:extLst>
      <p:ext uri="{BB962C8B-B14F-4D97-AF65-F5344CB8AC3E}">
        <p14:creationId xmlns:p14="http://schemas.microsoft.com/office/powerpoint/2010/main" val="1881942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Retention Definition</a:t>
            </a:r>
          </a:p>
          <a:p>
            <a:r>
              <a:rPr lang="en-US" sz="1200" kern="1200" dirty="0" smtClean="0">
                <a:solidFill>
                  <a:schemeClr val="tx1"/>
                </a:solidFill>
                <a:effectLst/>
                <a:latin typeface="+mn-lt"/>
                <a:ea typeface="+mn-ea"/>
                <a:cs typeface="+mn-cs"/>
              </a:rPr>
              <a:t>Solicitation 16-540 has also attempted to clarify what is meant by retention both for describing results from prior work and for stating expected outcomes of proposed projects.</a:t>
            </a:r>
          </a:p>
          <a:p>
            <a:r>
              <a:rPr lang="en-US" sz="1200" kern="1200" dirty="0" smtClean="0">
                <a:solidFill>
                  <a:schemeClr val="tx1"/>
                </a:solidFill>
                <a:effectLst/>
                <a:latin typeface="+mn-lt"/>
                <a:ea typeface="+mn-ea"/>
                <a:cs typeface="+mn-cs"/>
              </a:rPr>
              <a:t>For S-STEM projects, Retention in STEM is defined as the number and percentage of students, starting in the next academic year in STEM and in following academic years to graduation. </a:t>
            </a:r>
          </a:p>
          <a:p>
            <a:r>
              <a:rPr lang="en-US" sz="1200" kern="1200" dirty="0" smtClean="0">
                <a:solidFill>
                  <a:schemeClr val="tx1"/>
                </a:solidFill>
                <a:effectLst/>
                <a:latin typeface="+mn-lt"/>
                <a:ea typeface="+mn-ea"/>
                <a:cs typeface="+mn-cs"/>
              </a:rPr>
              <a:t>For example, the one-year retention rate is the number and percentage of students, returning to school and starting their second academic year in STEM at the institution in which they started.</a:t>
            </a:r>
          </a:p>
          <a:p>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25</a:t>
            </a:fld>
            <a:endParaRPr lang="en-US"/>
          </a:p>
        </p:txBody>
      </p:sp>
    </p:spTree>
    <p:extLst>
      <p:ext uri="{BB962C8B-B14F-4D97-AF65-F5344CB8AC3E}">
        <p14:creationId xmlns:p14="http://schemas.microsoft.com/office/powerpoint/2010/main" val="820680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Workforce Need</a:t>
            </a:r>
          </a:p>
          <a:p>
            <a:r>
              <a:rPr lang="en-US" sz="1200" kern="1200" dirty="0" smtClean="0">
                <a:solidFill>
                  <a:schemeClr val="tx1"/>
                </a:solidFill>
                <a:effectLst/>
                <a:latin typeface="+mn-lt"/>
                <a:ea typeface="+mn-ea"/>
                <a:cs typeface="+mn-cs"/>
              </a:rPr>
              <a:t>Proposers are reminded about the workforce need that is an underlying motivation for the NSF S-STEM program.  Scholarship recipients will be joining the STEM workforce (or graduate study).  Even those pursuing graduate degrees will join the workforce eventually.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Proposals with a strong focus on workforce development are encouraged to partner with business, industry, or local community organizations.</a:t>
            </a:r>
          </a:p>
          <a:p>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26</a:t>
            </a:fld>
            <a:endParaRPr lang="en-US"/>
          </a:p>
        </p:txBody>
      </p:sp>
    </p:spTree>
    <p:extLst>
      <p:ext uri="{BB962C8B-B14F-4D97-AF65-F5344CB8AC3E}">
        <p14:creationId xmlns:p14="http://schemas.microsoft.com/office/powerpoint/2010/main" val="2302535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Results from prior NSF support</a:t>
            </a:r>
            <a:endParaRPr lang="en-US" dirty="0"/>
          </a:p>
          <a:p>
            <a:r>
              <a:rPr lang="en-US" dirty="0"/>
              <a:t>Results from prior NSF support should </a:t>
            </a:r>
            <a:r>
              <a:rPr lang="en-US" dirty="0" smtClean="0"/>
              <a:t>include a particular </a:t>
            </a:r>
            <a:r>
              <a:rPr lang="en-US" dirty="0"/>
              <a:t>emphasis on any prior S-STEM, </a:t>
            </a:r>
            <a:r>
              <a:rPr lang="en-US" dirty="0" smtClean="0"/>
              <a:t>or </a:t>
            </a:r>
            <a:r>
              <a:rPr lang="en-US" dirty="0"/>
              <a:t>STEP awards to the PI, </a:t>
            </a:r>
            <a:r>
              <a:rPr lang="en-US" dirty="0" err="1"/>
              <a:t>coPIs</a:t>
            </a:r>
            <a:r>
              <a:rPr lang="en-US" dirty="0"/>
              <a:t> or the institution.  The S-STEM solicitation requests </a:t>
            </a:r>
            <a:r>
              <a:rPr lang="en-US" dirty="0" smtClean="0"/>
              <a:t>specific </a:t>
            </a:r>
            <a:r>
              <a:rPr lang="en-US" dirty="0"/>
              <a:t>information be included about prior S-STEM and </a:t>
            </a:r>
            <a:r>
              <a:rPr lang="en-US" dirty="0" smtClean="0"/>
              <a:t>STEP awards.  </a:t>
            </a:r>
            <a:r>
              <a:rPr lang="en-US" dirty="0"/>
              <a:t>If </a:t>
            </a:r>
            <a:r>
              <a:rPr lang="en-US" dirty="0" smtClean="0"/>
              <a:t>your institution has </a:t>
            </a:r>
            <a:r>
              <a:rPr lang="en-US" dirty="0"/>
              <a:t>prior awards in this category include: the award number or numbers, the total number of scholarship recipients, the number of recipients graduating, the percentage of recipients graduating, and the number of recipients leaving the program.</a:t>
            </a:r>
          </a:p>
          <a:p>
            <a:r>
              <a:rPr lang="en-US" dirty="0"/>
              <a:t> </a:t>
            </a:r>
          </a:p>
          <a:p>
            <a:r>
              <a:rPr lang="en-US" dirty="0" smtClean="0"/>
              <a:t>Prior</a:t>
            </a:r>
            <a:r>
              <a:rPr lang="en-US" baseline="0" dirty="0" smtClean="0"/>
              <a:t> S-STEM awards, at least must include</a:t>
            </a:r>
          </a:p>
          <a:p>
            <a:r>
              <a:rPr lang="en-US" baseline="0" dirty="0" smtClean="0"/>
              <a:t>Award number or numbers</a:t>
            </a:r>
          </a:p>
          <a:p>
            <a:r>
              <a:rPr lang="en-US" baseline="0" dirty="0" smtClean="0"/>
              <a:t>Amount of award</a:t>
            </a:r>
          </a:p>
          <a:p>
            <a:r>
              <a:rPr lang="en-US" baseline="0" dirty="0" smtClean="0"/>
              <a:t>Number of students who participated</a:t>
            </a:r>
          </a:p>
          <a:p>
            <a:r>
              <a:rPr lang="en-US" baseline="0" dirty="0" smtClean="0"/>
              <a:t>A description of activities</a:t>
            </a:r>
          </a:p>
          <a:p>
            <a:r>
              <a:rPr lang="en-US" baseline="0" dirty="0" smtClean="0"/>
              <a:t>Baseline retention and graduation rates of the targeted population</a:t>
            </a:r>
          </a:p>
          <a:p>
            <a:r>
              <a:rPr lang="en-US" baseline="0" dirty="0" smtClean="0"/>
              <a:t>Expected increase in the number of students graduating with STEM degrees</a:t>
            </a:r>
          </a:p>
          <a:p>
            <a:pPr defTabSz="448650">
              <a:defRPr/>
            </a:pPr>
            <a:r>
              <a:rPr lang="en-US" baseline="0" dirty="0" smtClean="0"/>
              <a:t>Actual increase in the number of students graduating with STEM degrees</a:t>
            </a:r>
          </a:p>
          <a:p>
            <a:endParaRPr lang="en-US" dirty="0"/>
          </a:p>
          <a:p>
            <a:r>
              <a:rPr lang="en-US" dirty="0"/>
              <a:t>In addition to this quantitative information, for prior S-STEM, </a:t>
            </a:r>
            <a:r>
              <a:rPr lang="en-US" dirty="0" smtClean="0"/>
              <a:t>or </a:t>
            </a:r>
            <a:r>
              <a:rPr lang="en-US" dirty="0"/>
              <a:t>STEP awards </a:t>
            </a:r>
            <a:r>
              <a:rPr lang="en-US" dirty="0" smtClean="0"/>
              <a:t>mention the </a:t>
            </a:r>
            <a:r>
              <a:rPr lang="en-US" dirty="0"/>
              <a:t>lessons </a:t>
            </a:r>
            <a:r>
              <a:rPr lang="en-US" dirty="0" smtClean="0"/>
              <a:t>learned </a:t>
            </a:r>
            <a:r>
              <a:rPr lang="en-US" dirty="0"/>
              <a:t>from these </a:t>
            </a:r>
            <a:r>
              <a:rPr lang="en-US" dirty="0" smtClean="0"/>
              <a:t>projects both</a:t>
            </a:r>
            <a:r>
              <a:rPr lang="en-US" baseline="0" dirty="0" smtClean="0"/>
              <a:t> positives and negatives</a:t>
            </a:r>
            <a:r>
              <a:rPr lang="en-US" dirty="0" smtClean="0"/>
              <a:t> </a:t>
            </a:r>
            <a:r>
              <a:rPr lang="en-US" dirty="0"/>
              <a:t>and how these lessons influenced the proposed project.</a:t>
            </a:r>
          </a:p>
          <a:p>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371AF109-1586-9244-AF33-86ED39F0153D}" type="slidenum">
              <a:rPr lang="en-US" smtClean="0"/>
              <a:t>27</a:t>
            </a:fld>
            <a:endParaRPr lang="en-US"/>
          </a:p>
        </p:txBody>
      </p:sp>
    </p:spTree>
    <p:extLst>
      <p:ext uri="{BB962C8B-B14F-4D97-AF65-F5344CB8AC3E}">
        <p14:creationId xmlns:p14="http://schemas.microsoft.com/office/powerpoint/2010/main" val="3814075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Sustainability</a:t>
            </a:r>
          </a:p>
          <a:p>
            <a:r>
              <a:rPr lang="en-US" sz="1200" kern="1200" dirty="0" smtClean="0">
                <a:solidFill>
                  <a:schemeClr val="tx1"/>
                </a:solidFill>
                <a:effectLst/>
                <a:latin typeface="+mn-lt"/>
                <a:ea typeface="+mn-ea"/>
                <a:cs typeface="+mn-cs"/>
              </a:rPr>
              <a:t>In developing your plan, consider how the student support mechanisms and other activities might be sustained beyond the life of the grant.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Can key student supports be designed in such a way that, if successful, they can be continued beyond end of the grant?</a:t>
            </a:r>
          </a:p>
          <a:p>
            <a:r>
              <a:rPr lang="en-US" sz="1200" kern="1200" dirty="0" smtClean="0">
                <a:solidFill>
                  <a:schemeClr val="tx1"/>
                </a:solidFill>
                <a:effectLst/>
                <a:latin typeface="+mn-lt"/>
                <a:ea typeface="+mn-ea"/>
                <a:cs typeface="+mn-cs"/>
              </a:rPr>
              <a:t>It is also acceptable for projects to   build on existing support systems in a way that can be sustained when the award ends.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28</a:t>
            </a:fld>
            <a:endParaRPr lang="en-US"/>
          </a:p>
        </p:txBody>
      </p:sp>
    </p:spTree>
    <p:extLst>
      <p:ext uri="{BB962C8B-B14F-4D97-AF65-F5344CB8AC3E}">
        <p14:creationId xmlns:p14="http://schemas.microsoft.com/office/powerpoint/2010/main" val="3017388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Plans for dissemination.</a:t>
            </a:r>
            <a:endParaRPr lang="en-US" dirty="0"/>
          </a:p>
          <a:p>
            <a:r>
              <a:rPr lang="en-US" sz="1200" kern="1200" dirty="0" smtClean="0">
                <a:solidFill>
                  <a:schemeClr val="tx1"/>
                </a:solidFill>
                <a:effectLst/>
                <a:latin typeface="+mn-lt"/>
                <a:ea typeface="+mn-ea"/>
                <a:cs typeface="+mn-cs"/>
              </a:rPr>
              <a:t>A critical topic in the proposal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the plan for dissemination of the results of the project.  This is very important and not to be treated lightly. The proposal should include a plan to report the project results and findings to appropriate audiences.  Projects should consider dissemination of results to a wide audience though means of dissemination that include</a:t>
            </a:r>
          </a:p>
          <a:p>
            <a:pPr lvl="1"/>
            <a:r>
              <a:rPr lang="en-US" sz="1200" kern="1200" dirty="0" smtClean="0">
                <a:solidFill>
                  <a:schemeClr val="tx1"/>
                </a:solidFill>
                <a:effectLst/>
                <a:latin typeface="+mn-lt"/>
                <a:ea typeface="+mn-ea"/>
                <a:cs typeface="+mn-cs"/>
              </a:rPr>
              <a:t>Publication in appropriate disciplinary peer-reviewed journals</a:t>
            </a:r>
          </a:p>
          <a:p>
            <a:pPr lvl="1"/>
            <a:r>
              <a:rPr lang="en-US" sz="1200" kern="1200" dirty="0" smtClean="0">
                <a:solidFill>
                  <a:schemeClr val="tx1"/>
                </a:solidFill>
                <a:effectLst/>
                <a:latin typeface="+mn-lt"/>
                <a:ea typeface="+mn-ea"/>
                <a:cs typeface="+mn-cs"/>
              </a:rPr>
              <a:t>Local, regional, national conference proceedings.</a:t>
            </a:r>
          </a:p>
          <a:p>
            <a:pPr lvl="1"/>
            <a:r>
              <a:rPr lang="en-US" sz="1200" kern="1200" dirty="0" smtClean="0">
                <a:solidFill>
                  <a:schemeClr val="tx1"/>
                </a:solidFill>
                <a:effectLst/>
                <a:latin typeface="+mn-lt"/>
                <a:ea typeface="+mn-ea"/>
                <a:cs typeface="+mn-cs"/>
              </a:rPr>
              <a:t>Institutional outlets such as websites</a:t>
            </a:r>
          </a:p>
          <a:p>
            <a:pPr lvl="1"/>
            <a:r>
              <a:rPr lang="en-US" sz="1200" kern="1200" dirty="0" smtClean="0">
                <a:solidFill>
                  <a:schemeClr val="tx1"/>
                </a:solidFill>
                <a:effectLst/>
                <a:latin typeface="+mn-lt"/>
                <a:ea typeface="+mn-ea"/>
                <a:cs typeface="+mn-cs"/>
              </a:rPr>
              <a:t>Local media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Plan should be specific and credible. An important goal of S-STEM program is informing the broader community of what you have found to be successful in effective practices, and/or strategies that contribute to success in persistence, retention, and degree attainment in STEM fields. </a:t>
            </a:r>
            <a:r>
              <a:rPr lang="en-US" sz="1200" kern="1200" smtClean="0">
                <a:solidFill>
                  <a:schemeClr val="tx1"/>
                </a:solidFill>
                <a:effectLst/>
                <a:latin typeface="+mn-lt"/>
                <a:ea typeface="+mn-ea"/>
                <a:cs typeface="+mn-cs"/>
              </a:rPr>
              <a:t>Think about </a:t>
            </a:r>
            <a:r>
              <a:rPr lang="en-US" sz="1200" kern="1200" dirty="0" smtClean="0">
                <a:solidFill>
                  <a:schemeClr val="tx1"/>
                </a:solidFill>
                <a:effectLst/>
                <a:latin typeface="+mn-lt"/>
                <a:ea typeface="+mn-ea"/>
                <a:cs typeface="+mn-cs"/>
              </a:rPr>
              <a:t>how to ensure that your findings are readily accessible to others searching for information for their own programs.</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71AF109-1586-9244-AF33-86ED39F0153D}" type="slidenum">
              <a:rPr lang="en-US" smtClean="0"/>
              <a:t>29</a:t>
            </a:fld>
            <a:endParaRPr lang="en-US"/>
          </a:p>
        </p:txBody>
      </p:sp>
    </p:spTree>
    <p:extLst>
      <p:ext uri="{BB962C8B-B14F-4D97-AF65-F5344CB8AC3E}">
        <p14:creationId xmlns:p14="http://schemas.microsoft.com/office/powerpoint/2010/main" val="1641405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solicitation</a:t>
            </a:r>
            <a:r>
              <a:rPr lang="en-US" baseline="0" dirty="0" smtClean="0"/>
              <a:t> 16-540 was released on February 16, 2016 which replaced solicitation 15-581.  Note that the new solicitation focuses on clarifying aspects of the program where communication between NSF and PIs wasn’t 100% successful. There really isn’t much that is new in 16-540.  But the solicitation that was released last June, 15-581, was a very substantial reworking of the S-STEM program. </a:t>
            </a:r>
          </a:p>
          <a:p>
            <a:endParaRPr lang="en-US" baseline="0" dirty="0" smtClean="0"/>
          </a:p>
          <a:p>
            <a:r>
              <a:rPr lang="en-US" baseline="0" dirty="0" smtClean="0"/>
              <a:t>So if it has been a couple of months since you have looked in on the S-STEM program, it won’t look very different to you.  But if it has been 9 months or more, it will look very different to you. </a:t>
            </a:r>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3</a:t>
            </a:fld>
            <a:endParaRPr lang="en-US"/>
          </a:p>
        </p:txBody>
      </p:sp>
    </p:spTree>
    <p:extLst>
      <p:ext uri="{BB962C8B-B14F-4D97-AF65-F5344CB8AC3E}">
        <p14:creationId xmlns:p14="http://schemas.microsoft.com/office/powerpoint/2010/main" val="2158972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talk</a:t>
            </a:r>
            <a:r>
              <a:rPr lang="en-US" baseline="0" dirty="0" smtClean="0"/>
              <a:t> about a few budget problems that are commonly showing up on S-STEM proposals and try to head them off.</a:t>
            </a:r>
          </a:p>
          <a:p>
            <a:endParaRPr lang="en-US" baseline="0" dirty="0" smtClean="0"/>
          </a:p>
          <a:p>
            <a:r>
              <a:rPr lang="en-US" baseline="0" dirty="0" smtClean="0"/>
              <a:t>Note that all scholarships stipends need to go in F.1.  Only scholarships should go there.  So if we take the F.1 figure on the summary page and divide by the L figure (the total award amount) that should be greater than 60%.  Only travel and subsistence costs for scholarship recipients should go in F.2 and F.3. Wages for tutors should go in B.4 and summer wages for the scholarship recipients as well should go in B.4.</a:t>
            </a:r>
          </a:p>
          <a:p>
            <a:endParaRPr lang="en-US" baseline="0" dirty="0" smtClean="0"/>
          </a:p>
          <a:p>
            <a:r>
              <a:rPr lang="en-US" baseline="0" dirty="0" smtClean="0"/>
              <a:t>Note that fields F.4 and G.6 must be blank as it clearly states so in the solicitation.  </a:t>
            </a:r>
          </a:p>
          <a:p>
            <a:endParaRPr lang="en-US" baseline="0" dirty="0" smtClean="0"/>
          </a:p>
          <a:p>
            <a:r>
              <a:rPr lang="en-US" baseline="0" dirty="0" smtClean="0"/>
              <a:t>We recommend that the costs for evaluation should be in the 5%-10% range.</a:t>
            </a:r>
          </a:p>
          <a:p>
            <a:endParaRPr lang="en-US" baseline="0" dirty="0" smtClean="0"/>
          </a:p>
          <a:p>
            <a:r>
              <a:rPr lang="en-US" baseline="0" dirty="0" smtClean="0"/>
              <a:t>Finally note that any senior personnel who are not paid by the project, should be listed in the Facilities, Equipment, and other Resources document.  Simply add a table listing each project member, their title on the project, what responsibilities that will be working on, and the number of months per working year estimated to the nearest tenth that they will be supplying.  It’s pretty typical for senior personnel on an S-STEM project to be making contributions as part of their normal job duties.     </a:t>
            </a:r>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30</a:t>
            </a:fld>
            <a:endParaRPr lang="en-US"/>
          </a:p>
        </p:txBody>
      </p:sp>
    </p:spTree>
    <p:extLst>
      <p:ext uri="{BB962C8B-B14F-4D97-AF65-F5344CB8AC3E}">
        <p14:creationId xmlns:p14="http://schemas.microsoft.com/office/powerpoint/2010/main" val="694716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a couple more specific</a:t>
            </a:r>
            <a:r>
              <a:rPr lang="en-US" baseline="0" dirty="0" smtClean="0"/>
              <a:t> problems that are occurring on S-STEM proposals.</a:t>
            </a:r>
          </a:p>
          <a:p>
            <a:endParaRPr lang="en-US" baseline="0" dirty="0" smtClean="0"/>
          </a:p>
          <a:p>
            <a:r>
              <a:rPr lang="en-US" baseline="0" dirty="0" smtClean="0"/>
              <a:t>It is common for researchers to incentivize students’ completion of surveys by stating “students who successfully complete the instrument will be included in a raffle for a gift card”.  Please note that neither raffles nor gift cards are allowed by NSF.  Paying all who complete a survey a small amount of cash is allowed.  </a:t>
            </a:r>
          </a:p>
          <a:p>
            <a:endParaRPr lang="en-US" baseline="0" dirty="0" smtClean="0"/>
          </a:p>
          <a:p>
            <a:r>
              <a:rPr lang="en-US" baseline="0" dirty="0" smtClean="0"/>
              <a:t>In general “gift” is a word to be avoided.  So no small gifts for colloquium speakers from industry.  </a:t>
            </a:r>
          </a:p>
          <a:p>
            <a:endParaRPr lang="en-US" baseline="0" dirty="0" smtClean="0"/>
          </a:p>
          <a:p>
            <a:r>
              <a:rPr lang="en-US" baseline="0" dirty="0" smtClean="0"/>
              <a:t>I also recommend that you keep any subsistence costs very limited.  Food is allowed for extramural events -- meaning visitors are present as opposed to intramural events which is only people from your institution -- if it is during working hours, there is a published agenda, and everyone in your group is expected to attend.  </a:t>
            </a:r>
          </a:p>
          <a:p>
            <a:endParaRPr lang="en-US" baseline="0" dirty="0" smtClean="0"/>
          </a:p>
          <a:p>
            <a:r>
              <a:rPr lang="en-US" baseline="0" dirty="0" smtClean="0"/>
              <a:t>You should also stay away from anything recreational such as putt-putt golf, football games, etc.  </a:t>
            </a:r>
          </a:p>
          <a:p>
            <a:endParaRPr lang="en-US" baseline="0" dirty="0" smtClean="0"/>
          </a:p>
          <a:p>
            <a:r>
              <a:rPr lang="en-US" baseline="0" dirty="0" smtClean="0"/>
              <a:t>We understand that food and recreation are often an important part of the community building that we want to do in cohorts.  But you should think creatively regarding how to fund these efforts and not include them in your NSF budget.  </a:t>
            </a:r>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31</a:t>
            </a:fld>
            <a:endParaRPr lang="en-US"/>
          </a:p>
        </p:txBody>
      </p:sp>
    </p:spTree>
    <p:extLst>
      <p:ext uri="{BB962C8B-B14F-4D97-AF65-F5344CB8AC3E}">
        <p14:creationId xmlns:p14="http://schemas.microsoft.com/office/powerpoint/2010/main" val="1375007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u="sng" baseline="0" dirty="0" smtClean="0"/>
              <a:t>S-STEM Program Key Themes</a:t>
            </a:r>
          </a:p>
          <a:p>
            <a:r>
              <a:rPr lang="en-US" sz="1200" kern="1200" dirty="0" smtClean="0">
                <a:solidFill>
                  <a:schemeClr val="tx1"/>
                </a:solidFill>
                <a:effectLst/>
                <a:latin typeface="+mn-lt"/>
                <a:ea typeface="+mn-ea"/>
                <a:cs typeface="+mn-cs"/>
              </a:rPr>
              <a:t>Concluding with a review of some key themes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focus of the S-STEM program is degree completion with support.</a:t>
            </a:r>
          </a:p>
          <a:p>
            <a:r>
              <a:rPr lang="en-US" sz="1200" kern="1200" dirty="0" smtClean="0">
                <a:solidFill>
                  <a:schemeClr val="tx1"/>
                </a:solidFill>
                <a:effectLst/>
                <a:latin typeface="+mn-lt"/>
                <a:ea typeface="+mn-ea"/>
                <a:cs typeface="+mn-cs"/>
              </a:rPr>
              <a:t>A goal is for the STEM degree recipients to eventually contribute to the nation’s STEM workforce.</a:t>
            </a:r>
          </a:p>
          <a:p>
            <a:r>
              <a:rPr lang="en-US" sz="1200" kern="1200" dirty="0" smtClean="0">
                <a:solidFill>
                  <a:schemeClr val="tx1"/>
                </a:solidFill>
                <a:effectLst/>
                <a:latin typeface="+mn-lt"/>
                <a:ea typeface="+mn-ea"/>
                <a:cs typeface="+mn-cs"/>
              </a:rPr>
              <a:t>Scholarship recipients should be low income with demonstrated financial need and have academic talent.</a:t>
            </a:r>
          </a:p>
          <a:p>
            <a:r>
              <a:rPr lang="en-US" sz="1200" kern="1200" dirty="0" smtClean="0">
                <a:solidFill>
                  <a:schemeClr val="tx1"/>
                </a:solidFill>
                <a:effectLst/>
                <a:latin typeface="+mn-lt"/>
                <a:ea typeface="+mn-ea"/>
                <a:cs typeface="+mn-cs"/>
              </a:rPr>
              <a:t>All project plans should be evidence-based and should produce some new knowledge or information of relevance to STEM education.</a:t>
            </a:r>
          </a:p>
          <a:p>
            <a:r>
              <a:rPr lang="en-US" sz="1200" kern="1200" dirty="0" smtClean="0">
                <a:solidFill>
                  <a:schemeClr val="tx1"/>
                </a:solidFill>
                <a:effectLst/>
                <a:latin typeface="+mn-lt"/>
                <a:ea typeface="+mn-ea"/>
                <a:cs typeface="+mn-cs"/>
              </a:rPr>
              <a:t>Projects should be effective in disseminating and publishing the results so other programs can learn from your experience.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87547B3-FA34-49FD-9D10-76102C8BF9EF}" type="slidenum">
              <a:rPr lang="en-US" smtClean="0"/>
              <a:t>32</a:t>
            </a:fld>
            <a:endParaRPr lang="en-US"/>
          </a:p>
        </p:txBody>
      </p:sp>
    </p:spTree>
    <p:extLst>
      <p:ext uri="{BB962C8B-B14F-4D97-AF65-F5344CB8AC3E}">
        <p14:creationId xmlns:p14="http://schemas.microsoft.com/office/powerpoint/2010/main" val="10169156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Program Websites</a:t>
            </a:r>
          </a:p>
          <a:p>
            <a:r>
              <a:rPr lang="en-US" sz="1200" kern="1200" dirty="0" smtClean="0">
                <a:solidFill>
                  <a:schemeClr val="tx1"/>
                </a:solidFill>
                <a:effectLst/>
                <a:latin typeface="+mn-lt"/>
                <a:ea typeface="+mn-ea"/>
                <a:cs typeface="+mn-cs"/>
              </a:rPr>
              <a:t>The program website provides additional information and resources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Also available is a map and listing of awards that have been made along with abstracts of funded projects. Keep in mind that the projects listed may have been funded under a different solicitation that had a different set of requirements than the current solicitation NSF 16-540.</a:t>
            </a:r>
          </a:p>
          <a:p>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33</a:t>
            </a:fld>
            <a:endParaRPr lang="en-US"/>
          </a:p>
        </p:txBody>
      </p:sp>
    </p:spTree>
    <p:extLst>
      <p:ext uri="{BB962C8B-B14F-4D97-AF65-F5344CB8AC3E}">
        <p14:creationId xmlns:p14="http://schemas.microsoft.com/office/powerpoint/2010/main" val="3937353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Resources</a:t>
            </a:r>
          </a:p>
          <a:p>
            <a:r>
              <a:rPr lang="en-US" sz="1200" kern="1200" dirty="0" smtClean="0">
                <a:solidFill>
                  <a:schemeClr val="tx1"/>
                </a:solidFill>
                <a:effectLst/>
                <a:latin typeface="+mn-lt"/>
                <a:ea typeface="+mn-ea"/>
                <a:cs typeface="+mn-cs"/>
              </a:rPr>
              <a:t>We would also like to call your attention to these resources that are available to PIs to help you plan your project.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Besides the current webinar there are a series of other recorded webinars addressing more specific aspects of the program.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series of FAQs is also available providing additional clarification of commonly encountered questions</a:t>
            </a:r>
          </a:p>
          <a:p>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34</a:t>
            </a:fld>
            <a:endParaRPr lang="en-US"/>
          </a:p>
        </p:txBody>
      </p:sp>
    </p:spTree>
    <p:extLst>
      <p:ext uri="{BB962C8B-B14F-4D97-AF65-F5344CB8AC3E}">
        <p14:creationId xmlns:p14="http://schemas.microsoft.com/office/powerpoint/2010/main" val="24118351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rPr>
              <a:t>Contact Information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General inquires regarding the S-STEM program should be addressed to the following program officers: Connie K. Della-</a:t>
            </a:r>
            <a:r>
              <a:rPr lang="en-US" sz="1200" kern="1200" dirty="0" err="1" smtClean="0">
                <a:solidFill>
                  <a:schemeClr val="tx1"/>
                </a:solidFill>
                <a:effectLst/>
                <a:latin typeface="+mn-lt"/>
                <a:ea typeface="+mn-ea"/>
                <a:cs typeface="+mn-cs"/>
              </a:rPr>
              <a:t>Piana</a:t>
            </a:r>
            <a:r>
              <a:rPr lang="en-US" sz="1200" kern="1200" dirty="0" smtClean="0">
                <a:solidFill>
                  <a:schemeClr val="tx1"/>
                </a:solidFill>
                <a:effectLst/>
                <a:latin typeface="+mn-lt"/>
                <a:ea typeface="+mn-ea"/>
                <a:cs typeface="+mn-cs"/>
              </a:rPr>
              <a:t>, Kevin Lee,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John Krupczak, Paul </a:t>
            </a:r>
            <a:r>
              <a:rPr lang="en-US" sz="1200" kern="1200" dirty="0" err="1" smtClean="0">
                <a:solidFill>
                  <a:schemeClr val="tx1"/>
                </a:solidFill>
                <a:effectLst/>
                <a:latin typeface="+mn-lt"/>
                <a:ea typeface="+mn-ea"/>
                <a:cs typeface="+mn-cs"/>
              </a:rPr>
              <a:t>Tymann</a:t>
            </a:r>
            <a:r>
              <a:rPr lang="en-US" sz="1200" kern="1200" dirty="0" smtClean="0">
                <a:solidFill>
                  <a:schemeClr val="tx1"/>
                </a:solidFill>
                <a:effectLst/>
                <a:latin typeface="+mn-lt"/>
                <a:ea typeface="+mn-ea"/>
                <a:cs typeface="+mn-cs"/>
              </a:rPr>
              <a:t>, or Yvette P. </a:t>
            </a:r>
            <a:r>
              <a:rPr lang="en-US" sz="1200" kern="1200" dirty="0" err="1" smtClean="0">
                <a:solidFill>
                  <a:schemeClr val="tx1"/>
                </a:solidFill>
                <a:effectLst/>
                <a:latin typeface="+mn-lt"/>
                <a:ea typeface="+mn-ea"/>
                <a:cs typeface="+mn-cs"/>
              </a:rPr>
              <a:t>Weatherton</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35</a:t>
            </a:fld>
            <a:endParaRPr lang="en-US"/>
          </a:p>
        </p:txBody>
      </p:sp>
    </p:spTree>
    <p:extLst>
      <p:ext uri="{BB962C8B-B14F-4D97-AF65-F5344CB8AC3E}">
        <p14:creationId xmlns:p14="http://schemas.microsoft.com/office/powerpoint/2010/main" val="569209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36</a:t>
            </a:fld>
            <a:endParaRPr lang="en-US"/>
          </a:p>
        </p:txBody>
      </p:sp>
    </p:spTree>
    <p:extLst>
      <p:ext uri="{BB962C8B-B14F-4D97-AF65-F5344CB8AC3E}">
        <p14:creationId xmlns:p14="http://schemas.microsoft.com/office/powerpoint/2010/main" val="289512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first page of</a:t>
            </a:r>
            <a:r>
              <a:rPr lang="en-US" baseline="0" dirty="0" smtClean="0"/>
              <a:t> the solicitation, there is a section entitled “Important Information and Revision Notes”.  Note that the post-it note indicates that there are changes here.  This portion of the solicitation contains many of the clarifications that have been added.  Examples include clarifications on whether institutions should apply to Strand 1 or Strand 2 and the need to describe how your project will define the terms “low-income” and “high-ability”.  </a:t>
            </a:r>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4</a:t>
            </a:fld>
            <a:endParaRPr lang="en-US"/>
          </a:p>
        </p:txBody>
      </p:sp>
    </p:spTree>
    <p:extLst>
      <p:ext uri="{BB962C8B-B14F-4D97-AF65-F5344CB8AC3E}">
        <p14:creationId xmlns:p14="http://schemas.microsoft.com/office/powerpoint/2010/main" val="241389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overarching purpose of the S-STEM program has remained constant.  We are focused on providing scholarships to academically talented low-income students with demonstrated financial need to improve the STEM workforce with the intent of ensuring that the United States is competitive in the global workplace.  We believe that students entering</a:t>
            </a:r>
            <a:r>
              <a:rPr lang="en-US" baseline="0" dirty="0" smtClean="0"/>
              <a:t> the workforce with “degree in hand” will have a far greater impact on that workforce.  </a:t>
            </a:r>
            <a:endParaRPr lang="en-US" dirty="0" smtClean="0"/>
          </a:p>
          <a:p>
            <a:endParaRPr lang="en-US" dirty="0" smtClean="0"/>
          </a:p>
          <a:p>
            <a:r>
              <a:rPr lang="en-US" dirty="0" smtClean="0"/>
              <a:t>There are still two main criteria for awarding scholarships to students.  </a:t>
            </a:r>
          </a:p>
          <a:p>
            <a:pPr marL="232943" indent="-232943">
              <a:buAutoNum type="arabicParenR"/>
            </a:pPr>
            <a:r>
              <a:rPr lang="en-US" dirty="0" smtClean="0"/>
              <a:t>Students must be academically talented (or have the potential to become so). </a:t>
            </a:r>
          </a:p>
          <a:p>
            <a:pPr marL="232943" indent="-232943">
              <a:buAutoNum type="arabicParenR"/>
            </a:pPr>
            <a:r>
              <a:rPr lang="en-US" dirty="0" smtClean="0"/>
              <a:t>Students must be low-income and demonstrate financial need</a:t>
            </a:r>
          </a:p>
          <a:p>
            <a:pPr marL="232943" indent="-232943">
              <a:buAutoNum type="arabicParenR"/>
            </a:pPr>
            <a:endParaRPr lang="en-US" dirty="0" smtClean="0"/>
          </a:p>
          <a:p>
            <a:pPr marL="0" indent="0">
              <a:buNone/>
            </a:pPr>
            <a:r>
              <a:rPr lang="en-US" dirty="0" smtClean="0"/>
              <a:t>We</a:t>
            </a:r>
            <a:r>
              <a:rPr lang="en-US" baseline="0" dirty="0" smtClean="0"/>
              <a:t> also want S-STEM projects to inform the STEM education community.  Projects should be knowledge-generating and disseminate that knowledge.  We want to learn  all about the “best practices” for awarding scholarships and providing support structures for students so that we maximize the impact of the S-STEM program.  </a:t>
            </a:r>
            <a:endParaRPr lang="en-US" dirty="0" smtClean="0"/>
          </a:p>
        </p:txBody>
      </p:sp>
      <p:sp>
        <p:nvSpPr>
          <p:cNvPr id="4" name="Slide Number Placeholder 3"/>
          <p:cNvSpPr>
            <a:spLocks noGrp="1"/>
          </p:cNvSpPr>
          <p:nvPr>
            <p:ph type="sldNum" sz="quarter" idx="10"/>
          </p:nvPr>
        </p:nvSpPr>
        <p:spPr/>
        <p:txBody>
          <a:bodyPr/>
          <a:lstStyle/>
          <a:p>
            <a:fld id="{F87547B3-FA34-49FD-9D10-76102C8BF9EF}" type="slidenum">
              <a:rPr lang="en-US" smtClean="0"/>
              <a:t>5</a:t>
            </a:fld>
            <a:endParaRPr lang="en-US"/>
          </a:p>
        </p:txBody>
      </p:sp>
    </p:spTree>
    <p:extLst>
      <p:ext uri="{BB962C8B-B14F-4D97-AF65-F5344CB8AC3E}">
        <p14:creationId xmlns:p14="http://schemas.microsoft.com/office/powerpoint/2010/main" val="1344160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major goals for the S-STEM program:  </a:t>
            </a:r>
          </a:p>
          <a:p>
            <a:endParaRPr lang="en-US" dirty="0"/>
          </a:p>
          <a:p>
            <a:pPr marL="316766" indent="-232916">
              <a:buAutoNum type="arabicPeriod"/>
            </a:pPr>
            <a:r>
              <a:rPr lang="en-US" dirty="0" smtClean="0"/>
              <a:t>To increase the recruitment, retention, student success, and graduation (including student transfer) of low-income academically talented students with demonstrated financial need who are pursuing associate, baccalaureate, graduate degrees in STEM, and subsequently enter the STEM workforce or graduate study.</a:t>
            </a:r>
          </a:p>
          <a:p>
            <a:pPr marL="83850"/>
            <a:endParaRPr lang="en-US" dirty="0" smtClean="0"/>
          </a:p>
          <a:p>
            <a:pPr marL="83850"/>
            <a:r>
              <a:rPr lang="en-US" dirty="0" smtClean="0"/>
              <a:t>2.   To implement and study models, effective practices, and/or strategies that contribute to understanding the factors of supportive curricular and co-curricular activities that affect recruitment, retention, student success, academic/career pathways, and/or degree attainment (including student transfer) in STEM of low-income academically talented students with demonstrated financial</a:t>
            </a:r>
            <a:r>
              <a:rPr lang="en-US" baseline="0" dirty="0" smtClean="0"/>
              <a:t> need</a:t>
            </a:r>
            <a:r>
              <a:rPr lang="en-US" dirty="0" smtClean="0"/>
              <a:t>.</a:t>
            </a:r>
          </a:p>
          <a:p>
            <a:pPr marL="83850"/>
            <a:endParaRPr lang="en-US" dirty="0" smtClean="0"/>
          </a:p>
          <a:p>
            <a:pPr marL="83850"/>
            <a:r>
              <a:rPr lang="en-US" dirty="0" smtClean="0"/>
              <a:t>3.   To contribute to the implementation and sustainability of effective curricular and co-curricular activities (e.g. curriculum, professional, and workforce development activities) for low-income academically talented students with demonstrated</a:t>
            </a:r>
            <a:r>
              <a:rPr lang="en-US" baseline="0" dirty="0" smtClean="0"/>
              <a:t> financial need, pursuing</a:t>
            </a:r>
            <a:r>
              <a:rPr lang="en-US" dirty="0" smtClean="0"/>
              <a:t> undergraduate or graduate STEM education.  </a:t>
            </a:r>
          </a:p>
          <a:p>
            <a:pPr marL="83850"/>
            <a:endParaRPr lang="en-US" dirty="0" smtClean="0"/>
          </a:p>
          <a:p>
            <a:pPr marL="83850"/>
            <a:r>
              <a:rPr lang="en-US" dirty="0" smtClean="0"/>
              <a:t>Now</a:t>
            </a:r>
            <a:r>
              <a:rPr lang="en-US" baseline="0" dirty="0" smtClean="0"/>
              <a:t> note that “effective” here means approaches that are documented in the educational literature.  There should be considerable evidence for the effectiveness of support mechanisms that are implemented in an S-STEM project.  These are evidenced-based practices!  We want innovative solutions to be identified, implemented, and results disseminated in a variety of settings that other institutions will want to emulate.  </a:t>
            </a:r>
            <a:endParaRPr lang="en-US" dirty="0" smtClean="0"/>
          </a:p>
          <a:p>
            <a:endParaRPr lang="en-US" dirty="0" smtClean="0"/>
          </a:p>
          <a:p>
            <a:r>
              <a:rPr lang="en-US" dirty="0" smtClean="0"/>
              <a:t>We</a:t>
            </a:r>
            <a:r>
              <a:rPr lang="en-US" baseline="0" dirty="0" smtClean="0"/>
              <a:t> often describe the S-STEM program as “Scholarships + an Ecosystem of Academic/Student Supports == STEM degrees.  </a:t>
            </a:r>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6</a:t>
            </a:fld>
            <a:endParaRPr lang="en-US"/>
          </a:p>
        </p:txBody>
      </p:sp>
    </p:spTree>
    <p:extLst>
      <p:ext uri="{BB962C8B-B14F-4D97-AF65-F5344CB8AC3E}">
        <p14:creationId xmlns:p14="http://schemas.microsoft.com/office/powerpoint/2010/main" val="242268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Proposals for solicitation</a:t>
            </a:r>
            <a:r>
              <a:rPr lang="en-US" baseline="0" dirty="0" smtClean="0"/>
              <a:t> 16-540 will be due on May 16, 2016.  Note that I have emphasized 5 pm local time (and that is 5 pm local time of the location of your home institution).  That has always been the case, but NSF didn’t always have an effective way of enforcing this 5 pm deadline.  It is now rigidly enforced.  </a:t>
            </a:r>
          </a:p>
          <a:p>
            <a:endParaRPr lang="en-US" baseline="0" dirty="0" smtClean="0"/>
          </a:p>
          <a:p>
            <a:r>
              <a:rPr lang="en-US" baseline="0" dirty="0" smtClean="0"/>
              <a:t>It is an unfortunate reality that about 85% of proposals come in on the due date.  We are all very busy people.  Keep in mind that Fastlane often slows down due to this load -- and often questions come up when submitting a proposal.  Please try to get your proposal in a week before the deadline and avoid the </a:t>
            </a:r>
            <a:r>
              <a:rPr lang="en-US" baseline="0" dirty="0" err="1" smtClean="0"/>
              <a:t>fastlane</a:t>
            </a:r>
            <a:r>
              <a:rPr lang="en-US" baseline="0" dirty="0" smtClean="0"/>
              <a:t> traffic around a program due date. </a:t>
            </a:r>
          </a:p>
          <a:p>
            <a:endParaRPr lang="en-US" baseline="0" dirty="0" smtClean="0"/>
          </a:p>
          <a:p>
            <a:r>
              <a:rPr lang="en-US" baseline="0" dirty="0" smtClean="0"/>
              <a:t>Submission dates will be the third Thursday in April from now on.  So this was an atypical year with proposals being submitted in September and again in May.  This is motivated by the very large number of changes to S-STEM that occurred with the solicitation released last June.  We felt that the S-STEM community would need some time to adjust.  So there are two submission dates this year and proposals that came in during the fall and were declined, can use the feedback received to improve their proposals and resubmit for the May date.</a:t>
            </a:r>
            <a:endParaRPr lang="en-US" dirty="0"/>
          </a:p>
        </p:txBody>
      </p:sp>
      <p:sp>
        <p:nvSpPr>
          <p:cNvPr id="4" name="Slide Number Placeholder 3"/>
          <p:cNvSpPr>
            <a:spLocks noGrp="1"/>
          </p:cNvSpPr>
          <p:nvPr>
            <p:ph type="sldNum" sz="quarter" idx="10"/>
          </p:nvPr>
        </p:nvSpPr>
        <p:spPr/>
        <p:txBody>
          <a:bodyPr/>
          <a:lstStyle/>
          <a:p>
            <a:fld id="{CEADFD04-5E46-E14F-A5B0-8A6A25925EE1}" type="slidenum">
              <a:rPr lang="en-US" smtClean="0"/>
              <a:t>7</a:t>
            </a:fld>
            <a:endParaRPr lang="en-US"/>
          </a:p>
        </p:txBody>
      </p:sp>
    </p:spTree>
    <p:extLst>
      <p:ext uri="{BB962C8B-B14F-4D97-AF65-F5344CB8AC3E}">
        <p14:creationId xmlns:p14="http://schemas.microsoft.com/office/powerpoint/2010/main" val="1650016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that the funding mechanism for S-STEM is different than for most other NSF programs.  It is funded by H-1B visa fees. Corporations pay a visa fee to bring in a high-tech worker from another country and those funds are then used to further development of our own pool of high-tech workers.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So there is an important logic at work here – the funds that come</a:t>
            </a:r>
            <a:r>
              <a:rPr lang="en-US" baseline="0" dirty="0" smtClean="0"/>
              <a:t> in related to a deficiency in the number of high-tech workers are used to remedy that deficiency.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E53D906-D0FC-455E-A3C2-FA9B8BE326FB}" type="slidenum">
              <a:rPr lang="en-US" smtClean="0"/>
              <a:pPr>
                <a:defRPr/>
              </a:pPr>
              <a:t>8</a:t>
            </a:fld>
            <a:endParaRPr lang="en-US"/>
          </a:p>
        </p:txBody>
      </p:sp>
      <p:sp>
        <p:nvSpPr>
          <p:cNvPr id="5" name="Date Placeholder 4"/>
          <p:cNvSpPr>
            <a:spLocks noGrp="1"/>
          </p:cNvSpPr>
          <p:nvPr>
            <p:ph type="dt" idx="11"/>
          </p:nvPr>
        </p:nvSpPr>
        <p:spPr/>
        <p:txBody>
          <a:bodyPr/>
          <a:lstStyle/>
          <a:p>
            <a:pPr>
              <a:defRPr/>
            </a:pPr>
            <a:endParaRPr lang="en-US"/>
          </a:p>
        </p:txBody>
      </p:sp>
      <p:sp>
        <p:nvSpPr>
          <p:cNvPr id="6" name="Footer Placeholder 5"/>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3452681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solicitation specifies three different kinds of proposals that can be submitted.  </a:t>
            </a:r>
          </a:p>
          <a:p>
            <a:endParaRPr lang="en-US" dirty="0" smtClean="0"/>
          </a:p>
          <a:p>
            <a:r>
              <a:rPr lang="en-US" dirty="0" smtClean="0"/>
              <a:t>Strand 1 is entitled S-STEM Institutional Capacity Building. These proposals are capped at 650k for a maximum duration of 5 years.  At least 60% of the funds must support scholarships for low-income academically talented students with demonstrated financial need.  Projects are still expected to implement effective practices, and use that information to learn, and to disseminate findings to the broader community.   Projects are encouraged to use data analytics to discover academic and career pathways.  This</a:t>
            </a:r>
            <a:r>
              <a:rPr lang="en-US" baseline="0" dirty="0" smtClean="0"/>
              <a:t> bin is for institutions with limited experience with S-STEM and NSF funding in general.  </a:t>
            </a:r>
            <a:endParaRPr lang="en-US" dirty="0" smtClean="0"/>
          </a:p>
          <a:p>
            <a:endParaRPr lang="en-US" dirty="0" smtClean="0"/>
          </a:p>
          <a:p>
            <a:r>
              <a:rPr lang="en-US" dirty="0" smtClean="0"/>
              <a:t>Strand 2 is entitled S-STEM Design and Development. Two types of projects may be funded in this strand. Single institution or Type I projects are capped at 1M for a maximum duration of 5 years and should implement and test effective high quality existing curricular and co-curricular activities. Activities are expected to increase the recruitment, retention, student success, and graduation (including student transfer) of low-income academically talented students with demonstrated financial need who are pursuing associate, baccalaureate, graduate degrees in STEM. It is expected that these projects will study attempts to address a well-documented institutional need or concern (in a manner consistent with what is already known from educational research).  This bin is for institutions</a:t>
            </a:r>
            <a:r>
              <a:rPr lang="en-US" baseline="0" dirty="0" smtClean="0"/>
              <a:t> with experience that can handle the implementation of more complex support mechanisms and research.</a:t>
            </a:r>
            <a:endParaRPr lang="en-US" dirty="0" smtClean="0"/>
          </a:p>
          <a:p>
            <a:endParaRPr lang="en-US" dirty="0" smtClean="0"/>
          </a:p>
          <a:p>
            <a:r>
              <a:rPr lang="en-US" dirty="0" smtClean="0"/>
              <a:t>Multi-Institutional or Type II projects are capped at 5M for a maximum duration of 5 years.  It is expected to involve several institutions implementing scholarship programs and collaborating on the implementation and study of a common set of academic or student support services. The actual amount of funding requested should reflect the number of schools involved, the number of scholarships awarded, and the complexity of the academic and student support service questions explored.    </a:t>
            </a:r>
          </a:p>
          <a:p>
            <a:endParaRPr lang="en-US" dirty="0"/>
          </a:p>
        </p:txBody>
      </p:sp>
      <p:sp>
        <p:nvSpPr>
          <p:cNvPr id="4" name="Slide Number Placeholder 3"/>
          <p:cNvSpPr>
            <a:spLocks noGrp="1"/>
          </p:cNvSpPr>
          <p:nvPr>
            <p:ph type="sldNum" sz="quarter" idx="10"/>
          </p:nvPr>
        </p:nvSpPr>
        <p:spPr/>
        <p:txBody>
          <a:bodyPr/>
          <a:lstStyle/>
          <a:p>
            <a:fld id="{F87547B3-FA34-49FD-9D10-76102C8BF9EF}" type="slidenum">
              <a:rPr lang="en-US" smtClean="0"/>
              <a:t>9</a:t>
            </a:fld>
            <a:endParaRPr lang="en-US"/>
          </a:p>
        </p:txBody>
      </p:sp>
    </p:spTree>
    <p:extLst>
      <p:ext uri="{BB962C8B-B14F-4D97-AF65-F5344CB8AC3E}">
        <p14:creationId xmlns:p14="http://schemas.microsoft.com/office/powerpoint/2010/main" val="2223198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9" name="Footer Placeholder 4"/>
          <p:cNvSpPr>
            <a:spLocks noGrp="1"/>
          </p:cNvSpPr>
          <p:nvPr>
            <p:ph type="ftr" sz="quarter" idx="3"/>
          </p:nvPr>
        </p:nvSpPr>
        <p:spPr>
          <a:xfrm>
            <a:off x="1828800" y="6324600"/>
            <a:ext cx="586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latin typeface="Calibri"/>
              </a:rPr>
              <a:t>State of STEM Education Conference | University of Central Florida | 8.25.14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1173103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STEM: Preparing Our Nation's Future Innovators  Monroe Community College - March 18, 2013</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1CBAACD-8C11-451D-AF75-3A01F06292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2068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latin typeface="Calibri"/>
              </a:rPr>
              <a:t>STEM: Preparing Our Nation's Future Innovators  Monroe Community College - March 18, 2013</a:t>
            </a: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1CBAACD-8C11-451D-AF75-3A01F06292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46414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1CBAACD-8C11-451D-AF75-3A01F06292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Footer Placeholder 4"/>
          <p:cNvSpPr>
            <a:spLocks noGrp="1"/>
          </p:cNvSpPr>
          <p:nvPr>
            <p:ph type="ftr" sz="quarter" idx="3"/>
          </p:nvPr>
        </p:nvSpPr>
        <p:spPr>
          <a:xfrm>
            <a:off x="1828800" y="6324600"/>
            <a:ext cx="586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latin typeface="Calibri"/>
              </a:rPr>
              <a:t>State of STEM Education Conference | University of Central Florida | 8.25.14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3319894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1CBAACD-8C11-451D-AF75-3A01F06292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7" name="Footer Placeholder 4"/>
          <p:cNvSpPr>
            <a:spLocks noGrp="1"/>
          </p:cNvSpPr>
          <p:nvPr>
            <p:ph type="ftr" sz="quarter" idx="3"/>
          </p:nvPr>
        </p:nvSpPr>
        <p:spPr>
          <a:xfrm>
            <a:off x="1828800" y="6324600"/>
            <a:ext cx="586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latin typeface="Calibri"/>
              </a:rPr>
              <a:t>State of STEM Education Conference | University of Central Florida | 8.25.14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4026229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STEM: Preparing Our Nation's Future Innovators  Monroe Community College - March 18, 2013</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1CBAACD-8C11-451D-AF75-3A01F06292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782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latin typeface="Calibri"/>
              </a:rPr>
              <a:t>STEM: Preparing Our Nation's Future Innovators  Monroe Community College - March 18, 2013</a:t>
            </a:r>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1CBAACD-8C11-451D-AF75-3A01F06292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3907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1CBAACD-8C11-451D-AF75-3A01F06292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Footer Placeholder 4"/>
          <p:cNvSpPr>
            <a:spLocks noGrp="1"/>
          </p:cNvSpPr>
          <p:nvPr>
            <p:ph type="ftr" sz="quarter" idx="3"/>
          </p:nvPr>
        </p:nvSpPr>
        <p:spPr>
          <a:xfrm>
            <a:off x="1828800" y="6324600"/>
            <a:ext cx="586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solidFill>
                  <a:prstClr val="black">
                    <a:tint val="75000"/>
                  </a:prstClr>
                </a:solidFill>
                <a:latin typeface="Calibri"/>
              </a:rPr>
              <a:t>State of STEM Education Conference | University of Central Florida | 8.25.14</a:t>
            </a:r>
            <a:endParaRPr lang="en-US" dirty="0">
              <a:solidFill>
                <a:prstClr val="black">
                  <a:tint val="75000"/>
                </a:prstClr>
              </a:solidFill>
              <a:latin typeface="Calibri"/>
            </a:endParaRPr>
          </a:p>
        </p:txBody>
      </p:sp>
    </p:spTree>
    <p:extLst>
      <p:ext uri="{BB962C8B-B14F-4D97-AF65-F5344CB8AC3E}">
        <p14:creationId xmlns:p14="http://schemas.microsoft.com/office/powerpoint/2010/main" val="2159872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latin typeface="Calibri"/>
              </a:rPr>
              <a:t>STEM: Preparing Our Nation's Future Innovators  Monroe Community College - March 18, 2013</a:t>
            </a:r>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1CBAACD-8C11-451D-AF75-3A01F06292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9805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STEM: Preparing Our Nation's Future Innovators  Monroe Community College - March 18, 2013</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1CBAACD-8C11-451D-AF75-3A01F06292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5807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latin typeface="Calibri"/>
              </a:rPr>
              <a:t>STEM: Preparing Our Nation's Future Innovators  Monroe Community College - March 18, 2013</a:t>
            </a:r>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1CBAACD-8C11-451D-AF75-3A01F06292C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7120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1828800" y="6324600"/>
            <a:ext cx="5867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US" dirty="0" smtClean="0">
                <a:solidFill>
                  <a:prstClr val="black">
                    <a:tint val="75000"/>
                  </a:prstClr>
                </a:solidFill>
                <a:latin typeface="Calibri"/>
              </a:rPr>
              <a:t>State of STEM Education Conference | University of Central Florida | 8.25.14</a:t>
            </a: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1CBAACD-8C11-451D-AF75-3A01F06292C2}"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grpSp>
        <p:nvGrpSpPr>
          <p:cNvPr id="7" name="Group 14"/>
          <p:cNvGrpSpPr>
            <a:grpSpLocks/>
          </p:cNvGrpSpPr>
          <p:nvPr/>
        </p:nvGrpSpPr>
        <p:grpSpPr bwMode="auto">
          <a:xfrm>
            <a:off x="152400" y="298450"/>
            <a:ext cx="4419600" cy="731838"/>
            <a:chOff x="96" y="266"/>
            <a:chExt cx="2784" cy="461"/>
          </a:xfrm>
        </p:grpSpPr>
        <p:pic>
          <p:nvPicPr>
            <p:cNvPr id="8" name="Picture 6" descr="greenline"/>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76" y="648"/>
              <a:ext cx="2304" cy="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6"/>
            <p:cNvGrpSpPr>
              <a:grpSpLocks/>
            </p:cNvGrpSpPr>
            <p:nvPr/>
          </p:nvGrpSpPr>
          <p:grpSpPr bwMode="auto">
            <a:xfrm>
              <a:off x="96" y="266"/>
              <a:ext cx="2487" cy="461"/>
              <a:chOff x="102" y="266"/>
              <a:chExt cx="2487" cy="461"/>
            </a:xfrm>
          </p:grpSpPr>
          <p:sp>
            <p:nvSpPr>
              <p:cNvPr id="11" name="Text Box 7"/>
              <p:cNvSpPr txBox="1">
                <a:spLocks noChangeArrowheads="1"/>
              </p:cNvSpPr>
              <p:nvPr/>
            </p:nvSpPr>
            <p:spPr bwMode="auto">
              <a:xfrm>
                <a:off x="534" y="444"/>
                <a:ext cx="2055"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700">
                    <a:solidFill>
                      <a:schemeClr val="hlink"/>
                    </a:solidFill>
                    <a:latin typeface="Comic Sans MS" pitchFamily="66" charset="0"/>
                    <a:ea typeface="ＭＳ Ｐゴシック" pitchFamily="34" charset="-128"/>
                  </a:defRPr>
                </a:lvl1pPr>
                <a:lvl2pPr marL="742950" indent="-285750">
                  <a:defRPr sz="1700">
                    <a:solidFill>
                      <a:schemeClr val="hlink"/>
                    </a:solidFill>
                    <a:latin typeface="Comic Sans MS" pitchFamily="66" charset="0"/>
                    <a:ea typeface="ＭＳ Ｐゴシック" pitchFamily="34" charset="-128"/>
                  </a:defRPr>
                </a:lvl2pPr>
                <a:lvl3pPr marL="1143000" indent="-228600">
                  <a:defRPr sz="1700">
                    <a:solidFill>
                      <a:schemeClr val="hlink"/>
                    </a:solidFill>
                    <a:latin typeface="Comic Sans MS" pitchFamily="66" charset="0"/>
                    <a:ea typeface="ＭＳ Ｐゴシック" pitchFamily="34" charset="-128"/>
                  </a:defRPr>
                </a:lvl3pPr>
                <a:lvl4pPr marL="1600200" indent="-228600">
                  <a:defRPr sz="1700">
                    <a:solidFill>
                      <a:schemeClr val="hlink"/>
                    </a:solidFill>
                    <a:latin typeface="Comic Sans MS" pitchFamily="66" charset="0"/>
                    <a:ea typeface="ＭＳ Ｐゴシック" pitchFamily="34" charset="-128"/>
                  </a:defRPr>
                </a:lvl4pPr>
                <a:lvl5pPr marL="2057400" indent="-228600">
                  <a:defRPr sz="1700">
                    <a:solidFill>
                      <a:schemeClr val="hlink"/>
                    </a:solidFill>
                    <a:latin typeface="Comic Sans MS" pitchFamily="66" charset="0"/>
                    <a:ea typeface="ＭＳ Ｐゴシック" pitchFamily="34" charset="-128"/>
                  </a:defRPr>
                </a:lvl5pPr>
                <a:lvl6pPr marL="2514600" indent="-228600" eaLnBrk="0" fontAlgn="base" hangingPunct="0">
                  <a:lnSpc>
                    <a:spcPts val="3400"/>
                  </a:lnSpc>
                  <a:spcBef>
                    <a:spcPct val="0"/>
                  </a:spcBef>
                  <a:spcAft>
                    <a:spcPct val="0"/>
                  </a:spcAft>
                  <a:defRPr sz="1700">
                    <a:solidFill>
                      <a:schemeClr val="hlink"/>
                    </a:solidFill>
                    <a:latin typeface="Comic Sans MS" pitchFamily="66" charset="0"/>
                    <a:ea typeface="ＭＳ Ｐゴシック" pitchFamily="34" charset="-128"/>
                  </a:defRPr>
                </a:lvl6pPr>
                <a:lvl7pPr marL="2971800" indent="-228600" eaLnBrk="0" fontAlgn="base" hangingPunct="0">
                  <a:lnSpc>
                    <a:spcPts val="3400"/>
                  </a:lnSpc>
                  <a:spcBef>
                    <a:spcPct val="0"/>
                  </a:spcBef>
                  <a:spcAft>
                    <a:spcPct val="0"/>
                  </a:spcAft>
                  <a:defRPr sz="1700">
                    <a:solidFill>
                      <a:schemeClr val="hlink"/>
                    </a:solidFill>
                    <a:latin typeface="Comic Sans MS" pitchFamily="66" charset="0"/>
                    <a:ea typeface="ＭＳ Ｐゴシック" pitchFamily="34" charset="-128"/>
                  </a:defRPr>
                </a:lvl7pPr>
                <a:lvl8pPr marL="3429000" indent="-228600" eaLnBrk="0" fontAlgn="base" hangingPunct="0">
                  <a:lnSpc>
                    <a:spcPts val="3400"/>
                  </a:lnSpc>
                  <a:spcBef>
                    <a:spcPct val="0"/>
                  </a:spcBef>
                  <a:spcAft>
                    <a:spcPct val="0"/>
                  </a:spcAft>
                  <a:defRPr sz="1700">
                    <a:solidFill>
                      <a:schemeClr val="hlink"/>
                    </a:solidFill>
                    <a:latin typeface="Comic Sans MS" pitchFamily="66" charset="0"/>
                    <a:ea typeface="ＭＳ Ｐゴシック" pitchFamily="34" charset="-128"/>
                  </a:defRPr>
                </a:lvl8pPr>
                <a:lvl9pPr marL="3886200" indent="-228600" eaLnBrk="0" fontAlgn="base" hangingPunct="0">
                  <a:lnSpc>
                    <a:spcPts val="3400"/>
                  </a:lnSpc>
                  <a:spcBef>
                    <a:spcPct val="0"/>
                  </a:spcBef>
                  <a:spcAft>
                    <a:spcPct val="0"/>
                  </a:spcAft>
                  <a:defRPr sz="1700">
                    <a:solidFill>
                      <a:schemeClr val="hlink"/>
                    </a:solidFill>
                    <a:latin typeface="Comic Sans MS" pitchFamily="66" charset="0"/>
                    <a:ea typeface="ＭＳ Ｐゴシック" pitchFamily="34" charset="-128"/>
                  </a:defRPr>
                </a:lvl9pPr>
              </a:lstStyle>
              <a:p>
                <a:pPr defTabSz="914400"/>
                <a:r>
                  <a:rPr lang="en-US" sz="1200" b="1" dirty="0">
                    <a:solidFill>
                      <a:prstClr val="black"/>
                    </a:solidFill>
                    <a:latin typeface="Cambria" pitchFamily="18" charset="0"/>
                  </a:rPr>
                  <a:t>Division of Undergraduate Education (DUE)</a:t>
                </a:r>
                <a:r>
                  <a:rPr lang="en-US" sz="1600" b="1" dirty="0">
                    <a:solidFill>
                      <a:prstClr val="black"/>
                    </a:solidFill>
                    <a:latin typeface="Cambria" pitchFamily="18" charset="0"/>
                  </a:rPr>
                  <a:t> </a:t>
                </a:r>
              </a:p>
            </p:txBody>
          </p:sp>
          <p:pic>
            <p:nvPicPr>
              <p:cNvPr id="12" name="Picture 6" descr="nsf1 logo.jp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102" y="266"/>
                <a:ext cx="453"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 name="Text Box 7"/>
            <p:cNvSpPr txBox="1">
              <a:spLocks noChangeArrowheads="1"/>
            </p:cNvSpPr>
            <p:nvPr/>
          </p:nvSpPr>
          <p:spPr bwMode="auto">
            <a:xfrm>
              <a:off x="534" y="336"/>
              <a:ext cx="159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700">
                  <a:solidFill>
                    <a:schemeClr val="hlink"/>
                  </a:solidFill>
                  <a:latin typeface="Comic Sans MS" pitchFamily="66" charset="0"/>
                  <a:ea typeface="ＭＳ Ｐゴシック" pitchFamily="34" charset="-128"/>
                </a:defRPr>
              </a:lvl1pPr>
              <a:lvl2pPr marL="742950" indent="-285750">
                <a:defRPr sz="1700">
                  <a:solidFill>
                    <a:schemeClr val="hlink"/>
                  </a:solidFill>
                  <a:latin typeface="Comic Sans MS" pitchFamily="66" charset="0"/>
                  <a:ea typeface="ＭＳ Ｐゴシック" pitchFamily="34" charset="-128"/>
                </a:defRPr>
              </a:lvl2pPr>
              <a:lvl3pPr marL="1143000" indent="-228600">
                <a:defRPr sz="1700">
                  <a:solidFill>
                    <a:schemeClr val="hlink"/>
                  </a:solidFill>
                  <a:latin typeface="Comic Sans MS" pitchFamily="66" charset="0"/>
                  <a:ea typeface="ＭＳ Ｐゴシック" pitchFamily="34" charset="-128"/>
                </a:defRPr>
              </a:lvl3pPr>
              <a:lvl4pPr marL="1600200" indent="-228600">
                <a:defRPr sz="1700">
                  <a:solidFill>
                    <a:schemeClr val="hlink"/>
                  </a:solidFill>
                  <a:latin typeface="Comic Sans MS" pitchFamily="66" charset="0"/>
                  <a:ea typeface="ＭＳ Ｐゴシック" pitchFamily="34" charset="-128"/>
                </a:defRPr>
              </a:lvl4pPr>
              <a:lvl5pPr marL="2057400" indent="-228600">
                <a:defRPr sz="1700">
                  <a:solidFill>
                    <a:schemeClr val="hlink"/>
                  </a:solidFill>
                  <a:latin typeface="Comic Sans MS" pitchFamily="66" charset="0"/>
                  <a:ea typeface="ＭＳ Ｐゴシック" pitchFamily="34" charset="-128"/>
                </a:defRPr>
              </a:lvl5pPr>
              <a:lvl6pPr marL="2514600" indent="-228600" eaLnBrk="0" fontAlgn="base" hangingPunct="0">
                <a:lnSpc>
                  <a:spcPts val="3400"/>
                </a:lnSpc>
                <a:spcBef>
                  <a:spcPct val="0"/>
                </a:spcBef>
                <a:spcAft>
                  <a:spcPct val="0"/>
                </a:spcAft>
                <a:defRPr sz="1700">
                  <a:solidFill>
                    <a:schemeClr val="hlink"/>
                  </a:solidFill>
                  <a:latin typeface="Comic Sans MS" pitchFamily="66" charset="0"/>
                  <a:ea typeface="ＭＳ Ｐゴシック" pitchFamily="34" charset="-128"/>
                </a:defRPr>
              </a:lvl6pPr>
              <a:lvl7pPr marL="2971800" indent="-228600" eaLnBrk="0" fontAlgn="base" hangingPunct="0">
                <a:lnSpc>
                  <a:spcPts val="3400"/>
                </a:lnSpc>
                <a:spcBef>
                  <a:spcPct val="0"/>
                </a:spcBef>
                <a:spcAft>
                  <a:spcPct val="0"/>
                </a:spcAft>
                <a:defRPr sz="1700">
                  <a:solidFill>
                    <a:schemeClr val="hlink"/>
                  </a:solidFill>
                  <a:latin typeface="Comic Sans MS" pitchFamily="66" charset="0"/>
                  <a:ea typeface="ＭＳ Ｐゴシック" pitchFamily="34" charset="-128"/>
                </a:defRPr>
              </a:lvl7pPr>
              <a:lvl8pPr marL="3429000" indent="-228600" eaLnBrk="0" fontAlgn="base" hangingPunct="0">
                <a:lnSpc>
                  <a:spcPts val="3400"/>
                </a:lnSpc>
                <a:spcBef>
                  <a:spcPct val="0"/>
                </a:spcBef>
                <a:spcAft>
                  <a:spcPct val="0"/>
                </a:spcAft>
                <a:defRPr sz="1700">
                  <a:solidFill>
                    <a:schemeClr val="hlink"/>
                  </a:solidFill>
                  <a:latin typeface="Comic Sans MS" pitchFamily="66" charset="0"/>
                  <a:ea typeface="ＭＳ Ｐゴシック" pitchFamily="34" charset="-128"/>
                </a:defRPr>
              </a:lvl8pPr>
              <a:lvl9pPr marL="3886200" indent="-228600" eaLnBrk="0" fontAlgn="base" hangingPunct="0">
                <a:lnSpc>
                  <a:spcPts val="3400"/>
                </a:lnSpc>
                <a:spcBef>
                  <a:spcPct val="0"/>
                </a:spcBef>
                <a:spcAft>
                  <a:spcPct val="0"/>
                </a:spcAft>
                <a:defRPr sz="1700">
                  <a:solidFill>
                    <a:schemeClr val="hlink"/>
                  </a:solidFill>
                  <a:latin typeface="Comic Sans MS" pitchFamily="66" charset="0"/>
                  <a:ea typeface="ＭＳ Ｐゴシック" pitchFamily="34" charset="-128"/>
                </a:defRPr>
              </a:lvl9pPr>
            </a:lstStyle>
            <a:p>
              <a:pPr defTabSz="914400"/>
              <a:r>
                <a:rPr lang="en-US" sz="1400" b="1" dirty="0">
                  <a:solidFill>
                    <a:srgbClr val="0033CC"/>
                  </a:solidFill>
                  <a:latin typeface="Cambria" pitchFamily="18" charset="0"/>
                </a:rPr>
                <a:t>National Science Foundation</a:t>
              </a:r>
            </a:p>
          </p:txBody>
        </p:sp>
      </p:grpSp>
      <p:sp>
        <p:nvSpPr>
          <p:cNvPr id="13" name="Rectangle 3"/>
          <p:cNvSpPr txBox="1">
            <a:spLocks noChangeArrowheads="1"/>
          </p:cNvSpPr>
          <p:nvPr/>
        </p:nvSpPr>
        <p:spPr>
          <a:xfrm>
            <a:off x="76200" y="76200"/>
            <a:ext cx="8915400" cy="152400"/>
          </a:xfrm>
          <a:prstGeom prst="rect">
            <a:avLst/>
          </a:prstGeom>
          <a:solidFill>
            <a:srgbClr val="333399"/>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 smtClean="0">
                <a:solidFill>
                  <a:prstClr val="black"/>
                </a:solidFill>
                <a:latin typeface="Calibri"/>
                <a:ea typeface="ＭＳ Ｐゴシック" pitchFamily="34" charset="-128"/>
              </a:rPr>
              <a:t> </a:t>
            </a:r>
            <a:endParaRPr lang="en-US" sz="800">
              <a:solidFill>
                <a:prstClr val="black"/>
              </a:solidFill>
              <a:latin typeface="Calibri"/>
              <a:ea typeface="ＭＳ Ｐゴシック" pitchFamily="34" charset="-128"/>
            </a:endParaRPr>
          </a:p>
        </p:txBody>
      </p:sp>
      <p:sp>
        <p:nvSpPr>
          <p:cNvPr id="14" name="Rectangle 4"/>
          <p:cNvSpPr txBox="1">
            <a:spLocks noChangeArrowheads="1"/>
          </p:cNvSpPr>
          <p:nvPr/>
        </p:nvSpPr>
        <p:spPr>
          <a:xfrm>
            <a:off x="76200" y="6629400"/>
            <a:ext cx="8915400" cy="152400"/>
          </a:xfrm>
          <a:prstGeom prst="rect">
            <a:avLst/>
          </a:prstGeom>
          <a:solidFill>
            <a:srgbClr val="8CA1CA"/>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Font typeface="Arial" pitchFamily="34" charset="0"/>
              <a:buNone/>
            </a:pPr>
            <a:r>
              <a:rPr lang="en-US" sz="800" dirty="0" smtClean="0">
                <a:solidFill>
                  <a:prstClr val="black"/>
                </a:solidFill>
                <a:latin typeface="Calibri"/>
                <a:ea typeface="ＭＳ Ｐゴシック" pitchFamily="34" charset="-128"/>
              </a:rPr>
              <a:t> </a:t>
            </a:r>
            <a:endParaRPr lang="en-US" sz="800" dirty="0">
              <a:solidFill>
                <a:prstClr val="black"/>
              </a:solidFill>
              <a:latin typeface="Calibri"/>
              <a:ea typeface="ＭＳ Ｐゴシック" pitchFamily="34" charset="-128"/>
            </a:endParaRPr>
          </a:p>
        </p:txBody>
      </p:sp>
    </p:spTree>
    <p:extLst>
      <p:ext uri="{BB962C8B-B14F-4D97-AF65-F5344CB8AC3E}">
        <p14:creationId xmlns:p14="http://schemas.microsoft.com/office/powerpoint/2010/main" val="7470935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6.png"/><Relationship Id="rId5" Type="http://schemas.openxmlformats.org/officeDocument/2006/relationships/hyperlink" Target="http://www.fafsa.ed.gov/"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6.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6.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6.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hyperlink" Target="https://www.nsf.gov/awards/award_visualization.jsp?org=NSF&amp;pims_id=5257&amp;ProgEleCode=1536&amp;from=fund" TargetMode="External"/><Relationship Id="rId5" Type="http://schemas.openxmlformats.org/officeDocument/2006/relationships/hyperlink" Target="https://www.nsf.gov/funding/pgm_summ.jsp?pims_id=5257" TargetMode="External"/><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hyperlink" Target="http://www.nsf.gov/publications/pub_summ.jsp?ods_key=nsf15100" TargetMode="External"/><Relationship Id="rId3" Type="http://schemas.openxmlformats.org/officeDocument/2006/relationships/slideLayout" Target="../slideLayouts/slideLayout2.xml"/><Relationship Id="rId7" Type="http://schemas.openxmlformats.org/officeDocument/2006/relationships/hyperlink" Target="https://www.nsf.gov/events/event_summ.jsp?cntn_id=135181&amp;org=DUE" TargetMode="Externa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hyperlink" Target="http://nsf.gov/publications/pub_summ.jsp?org=NSF&amp;ods_key=nsf16540" TargetMode="External"/><Relationship Id="rId5" Type="http://schemas.openxmlformats.org/officeDocument/2006/relationships/hyperlink" Target="http://www.nsf.gov/pubs/2015/nsf15107/nsf15107.pdf" TargetMode="External"/><Relationship Id="rId4" Type="http://schemas.openxmlformats.org/officeDocument/2006/relationships/notesSlide" Target="../notesSlides/notesSlide34.xml"/><Relationship Id="rId9" Type="http://schemas.openxmlformats.org/officeDocument/2006/relationships/image" Target="../media/image6.png"/></Relationships>
</file>

<file path=ppt/slides/_rels/slide35.xml.rels><?xml version="1.0" encoding="UTF-8" standalone="yes"?>
<Relationships xmlns="http://schemas.openxmlformats.org/package/2006/relationships"><Relationship Id="rId8" Type="http://schemas.openxmlformats.org/officeDocument/2006/relationships/hyperlink" Target="mailto:ptymann@nsf.gov" TargetMode="External"/><Relationship Id="rId3" Type="http://schemas.openxmlformats.org/officeDocument/2006/relationships/slideLayout" Target="../slideLayouts/slideLayout2.xml"/><Relationship Id="rId7" Type="http://schemas.openxmlformats.org/officeDocument/2006/relationships/hyperlink" Target="mailto:jkrupcza@nsf.gov" TargetMode="Externa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hyperlink" Target="mailto:kelee@nsf.gov" TargetMode="External"/><Relationship Id="rId5" Type="http://schemas.openxmlformats.org/officeDocument/2006/relationships/hyperlink" Target="mailto:cdellapi@nsf.gov" TargetMode="External"/><Relationship Id="rId10" Type="http://schemas.openxmlformats.org/officeDocument/2006/relationships/image" Target="../media/image6.png"/><Relationship Id="rId4" Type="http://schemas.openxmlformats.org/officeDocument/2006/relationships/notesSlide" Target="../notesSlides/notesSlide35.xml"/><Relationship Id="rId9" Type="http://schemas.openxmlformats.org/officeDocument/2006/relationships/hyperlink" Target="mailto:yweather@nsf.gov"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990600" y="1171190"/>
            <a:ext cx="7620000" cy="1962150"/>
          </a:xfrm>
        </p:spPr>
        <p:txBody>
          <a:bodyPr>
            <a:noAutofit/>
          </a:bodyPr>
          <a:lstStyle/>
          <a:p>
            <a:pPr algn="ctr" eaLnBrk="1" fontAlgn="auto" hangingPunct="1">
              <a:spcAft>
                <a:spcPts val="0"/>
              </a:spcAft>
              <a:defRPr/>
            </a:pPr>
            <a:r>
              <a:rPr lang="en-US" sz="3200" b="0" dirty="0" smtClean="0">
                <a:solidFill>
                  <a:schemeClr val="tx1"/>
                </a:solidFill>
                <a:effectLst/>
              </a:rPr>
              <a:t>Scholarships in Science, Technology, Engineering, and Mathematics </a:t>
            </a:r>
            <a:br>
              <a:rPr lang="en-US" sz="3200" b="0" dirty="0" smtClean="0">
                <a:solidFill>
                  <a:schemeClr val="tx1"/>
                </a:solidFill>
                <a:effectLst/>
              </a:rPr>
            </a:br>
            <a:r>
              <a:rPr lang="en-US" sz="3200" b="0" dirty="0" smtClean="0">
                <a:solidFill>
                  <a:schemeClr val="tx1"/>
                </a:solidFill>
                <a:effectLst/>
              </a:rPr>
              <a:t>(S-STEM) Program </a:t>
            </a:r>
            <a:br>
              <a:rPr lang="en-US" sz="3200" b="0" dirty="0" smtClean="0">
                <a:solidFill>
                  <a:schemeClr val="tx1"/>
                </a:solidFill>
                <a:effectLst/>
              </a:rPr>
            </a:br>
            <a:r>
              <a:rPr lang="en-US" sz="3200" dirty="0" smtClean="0"/>
              <a:t>NSF 16-540</a:t>
            </a:r>
            <a:endParaRPr lang="en-US" sz="2400" b="0" dirty="0" smtClean="0">
              <a:solidFill>
                <a:schemeClr val="tx1"/>
              </a:solidFill>
              <a:effectLst/>
              <a:latin typeface="Comic Sans MS" pitchFamily="66" charset="0"/>
            </a:endParaRPr>
          </a:p>
        </p:txBody>
      </p:sp>
      <p:sp>
        <p:nvSpPr>
          <p:cNvPr id="14339" name="Rectangle 3"/>
          <p:cNvSpPr>
            <a:spLocks noGrp="1" noChangeArrowheads="1"/>
          </p:cNvSpPr>
          <p:nvPr>
            <p:ph type="subTitle" idx="1"/>
          </p:nvPr>
        </p:nvSpPr>
        <p:spPr>
          <a:xfrm>
            <a:off x="685800" y="3962400"/>
            <a:ext cx="7924800" cy="1524000"/>
          </a:xfrm>
        </p:spPr>
        <p:txBody>
          <a:bodyPr>
            <a:noAutofit/>
          </a:bodyPr>
          <a:lstStyle/>
          <a:p>
            <a:pPr marR="0" eaLnBrk="1" hangingPunct="1"/>
            <a:r>
              <a:rPr lang="en-US" sz="2000" b="1" dirty="0" smtClean="0">
                <a:solidFill>
                  <a:schemeClr val="tx1"/>
                </a:solidFill>
              </a:rPr>
              <a:t>Connie Della-</a:t>
            </a:r>
            <a:r>
              <a:rPr lang="en-US" sz="2000" b="1" dirty="0" err="1" smtClean="0">
                <a:solidFill>
                  <a:schemeClr val="tx1"/>
                </a:solidFill>
              </a:rPr>
              <a:t>Piana</a:t>
            </a:r>
            <a:r>
              <a:rPr lang="en-US" sz="2000" b="1" dirty="0" smtClean="0">
                <a:solidFill>
                  <a:schemeClr val="tx1"/>
                </a:solidFill>
              </a:rPr>
              <a:t>, Lead Program Officer</a:t>
            </a:r>
          </a:p>
          <a:p>
            <a:pPr marR="0" eaLnBrk="1" hangingPunct="1"/>
            <a:r>
              <a:rPr lang="en-US" sz="2000" b="1" dirty="0" smtClean="0">
                <a:solidFill>
                  <a:schemeClr val="tx1"/>
                </a:solidFill>
              </a:rPr>
              <a:t>Kevin Lee, Program Officer</a:t>
            </a:r>
          </a:p>
          <a:p>
            <a:pPr marR="0" eaLnBrk="1" hangingPunct="1"/>
            <a:r>
              <a:rPr lang="en-US" sz="2000" b="1" dirty="0" smtClean="0">
                <a:solidFill>
                  <a:schemeClr val="tx1"/>
                </a:solidFill>
              </a:rPr>
              <a:t>John Krupczak, Program Officer</a:t>
            </a:r>
          </a:p>
          <a:p>
            <a:pPr marR="0" eaLnBrk="1" hangingPunct="1"/>
            <a:r>
              <a:rPr lang="en-US" sz="2000" b="1" dirty="0" smtClean="0">
                <a:solidFill>
                  <a:schemeClr val="tx1"/>
                </a:solidFill>
              </a:rPr>
              <a:t>NSF Division of Undergraduate Education</a:t>
            </a:r>
          </a:p>
          <a:p>
            <a:pPr marR="0" eaLnBrk="1" hangingPunct="1"/>
            <a:r>
              <a:rPr lang="en-US" sz="2000" b="1" dirty="0" smtClean="0">
                <a:solidFill>
                  <a:schemeClr val="tx1"/>
                </a:solidFill>
              </a:rPr>
              <a:t>NSF S</a:t>
            </a:r>
            <a:r>
              <a:rPr lang="en-US" sz="2000" b="1" dirty="0">
                <a:solidFill>
                  <a:schemeClr val="tx1"/>
                </a:solidFill>
              </a:rPr>
              <a:t>-STEM </a:t>
            </a:r>
            <a:r>
              <a:rPr lang="en-US" sz="2000" b="1" dirty="0" smtClean="0">
                <a:solidFill>
                  <a:schemeClr val="tx1"/>
                </a:solidFill>
              </a:rPr>
              <a:t>Program</a:t>
            </a:r>
          </a:p>
        </p:txBody>
      </p:sp>
      <p:sp>
        <p:nvSpPr>
          <p:cNvPr id="64517" name="Text Box 5"/>
          <p:cNvSpPr txBox="1">
            <a:spLocks noChangeArrowheads="1"/>
          </p:cNvSpPr>
          <p:nvPr/>
        </p:nvSpPr>
        <p:spPr bwMode="auto">
          <a:xfrm>
            <a:off x="2133600" y="3098200"/>
            <a:ext cx="5105400" cy="784830"/>
          </a:xfrm>
          <a:prstGeom prst="rect">
            <a:avLst/>
          </a:prstGeom>
          <a:noFill/>
          <a:ln w="38100">
            <a:solidFill>
              <a:schemeClr val="tx2"/>
            </a:solidFill>
            <a:miter lim="800000"/>
            <a:headEnd/>
            <a:tailEnd/>
          </a:ln>
          <a:effectLst/>
        </p:spPr>
        <p:txBody>
          <a:bodyPr wrap="square">
            <a:spAutoFit/>
          </a:bodyPr>
          <a:lstStyle/>
          <a:p>
            <a:pPr algn="ctr">
              <a:spcBef>
                <a:spcPct val="50000"/>
              </a:spcBef>
              <a:defRPr/>
            </a:pPr>
            <a:r>
              <a:rPr lang="en-US" b="1" dirty="0" smtClean="0">
                <a:solidFill>
                  <a:schemeClr val="accent1"/>
                </a:solidFill>
                <a:latin typeface="+mn-lt"/>
              </a:rPr>
              <a:t>PI Webinar</a:t>
            </a:r>
          </a:p>
          <a:p>
            <a:pPr algn="ctr">
              <a:spcBef>
                <a:spcPct val="50000"/>
              </a:spcBef>
              <a:defRPr/>
            </a:pPr>
            <a:r>
              <a:rPr lang="en-US" b="1" dirty="0" smtClean="0">
                <a:solidFill>
                  <a:schemeClr val="accent1"/>
                </a:solidFill>
                <a:latin typeface="+mn-lt"/>
              </a:rPr>
              <a:t>March 3, 2016</a:t>
            </a:r>
            <a:endParaRPr lang="en-US" b="1" dirty="0">
              <a:solidFill>
                <a:schemeClr val="accent1"/>
              </a:solidFill>
              <a:latin typeface="+mn-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84314936"/>
      </p:ext>
    </p:extLst>
  </p:cSld>
  <p:clrMapOvr>
    <a:masterClrMapping/>
  </p:clrMapOvr>
  <mc:AlternateContent xmlns:mc="http://schemas.openxmlformats.org/markup-compatibility/2006">
    <mc:Choice xmlns:p14="http://schemas.microsoft.com/office/powerpoint/2010/main" Requires="p14">
      <p:transition spd="slow" p14:dur="2000" advTm="2844"/>
    </mc:Choice>
    <mc:Fallback>
      <p:transition spd="slow" advTm="2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698" y="274638"/>
            <a:ext cx="4559101" cy="1143000"/>
          </a:xfrm>
        </p:spPr>
        <p:txBody>
          <a:bodyPr/>
          <a:lstStyle/>
          <a:p>
            <a:pPr algn="l"/>
            <a:r>
              <a:rPr lang="en-US" dirty="0" smtClean="0"/>
              <a:t>Strand 1</a:t>
            </a:r>
            <a:endParaRPr lang="en-US" dirty="0"/>
          </a:p>
        </p:txBody>
      </p:sp>
      <p:sp>
        <p:nvSpPr>
          <p:cNvPr id="3" name="Content Placeholder 2"/>
          <p:cNvSpPr>
            <a:spLocks noGrp="1"/>
          </p:cNvSpPr>
          <p:nvPr>
            <p:ph idx="1"/>
          </p:nvPr>
        </p:nvSpPr>
        <p:spPr/>
        <p:txBody>
          <a:bodyPr/>
          <a:lstStyle/>
          <a:p>
            <a:r>
              <a:rPr lang="en-US" dirty="0" smtClean="0"/>
              <a:t>Who should submit to Strand 1?</a:t>
            </a:r>
          </a:p>
          <a:p>
            <a:r>
              <a:rPr lang="en-US" dirty="0" smtClean="0"/>
              <a:t>Institutions </a:t>
            </a:r>
            <a:r>
              <a:rPr lang="en-US" dirty="0"/>
              <a:t>of Higher Education (IHEs) that have not received an S-STEM award or a STEM Talent Expansion Program (STEP</a:t>
            </a:r>
            <a:r>
              <a:rPr lang="en-US" dirty="0" smtClean="0"/>
              <a:t>) award </a:t>
            </a:r>
            <a:r>
              <a:rPr lang="en-US" dirty="0"/>
              <a:t>are eligible to submit to Strand 1 – Institutional Capacity </a:t>
            </a:r>
            <a:r>
              <a:rPr lang="en-US" dirty="0" smtClean="0"/>
              <a:t>Building.</a:t>
            </a:r>
            <a:endParaRPr lang="en-US" dirty="0"/>
          </a:p>
          <a:p>
            <a:pPr marL="0" indent="0">
              <a:buNone/>
            </a:pPr>
            <a:endParaRPr lang="en-US" dirty="0"/>
          </a:p>
        </p:txBody>
      </p:sp>
      <p:grpSp>
        <p:nvGrpSpPr>
          <p:cNvPr id="6" name="Group 5"/>
          <p:cNvGrpSpPr/>
          <p:nvPr/>
        </p:nvGrpSpPr>
        <p:grpSpPr>
          <a:xfrm>
            <a:off x="6604000" y="274638"/>
            <a:ext cx="1693333" cy="1693332"/>
            <a:chOff x="6604000" y="274638"/>
            <a:chExt cx="1693333" cy="1693332"/>
          </a:xfrm>
        </p:grpSpPr>
        <p:pic>
          <p:nvPicPr>
            <p:cNvPr id="4" name="Picture 3"/>
            <p:cNvPicPr>
              <a:picLocks noChangeAspect="1"/>
            </p:cNvPicPr>
            <p:nvPr/>
          </p:nvPicPr>
          <p:blipFill rotWithShape="1">
            <a:blip r:embed="rId5"/>
            <a:srcRect l="14823" t="7842" r="10056" b="9152"/>
            <a:stretch/>
          </p:blipFill>
          <p:spPr>
            <a:xfrm>
              <a:off x="6604000" y="274638"/>
              <a:ext cx="1693333" cy="1693332"/>
            </a:xfrm>
            <a:prstGeom prst="rect">
              <a:avLst/>
            </a:prstGeom>
          </p:spPr>
        </p:pic>
        <p:sp>
          <p:nvSpPr>
            <p:cNvPr id="5" name="TextBox 4"/>
            <p:cNvSpPr txBox="1"/>
            <p:nvPr/>
          </p:nvSpPr>
          <p:spPr>
            <a:xfrm>
              <a:off x="6798733" y="1387476"/>
              <a:ext cx="1397000" cy="369332"/>
            </a:xfrm>
            <a:prstGeom prst="rect">
              <a:avLst/>
            </a:prstGeom>
            <a:noFill/>
          </p:spPr>
          <p:txBody>
            <a:bodyPr wrap="square" rtlCol="0">
              <a:spAutoFit/>
            </a:bodyPr>
            <a:lstStyle/>
            <a:p>
              <a:r>
                <a:rPr lang="en-US" dirty="0" smtClean="0"/>
                <a:t>NSF 16-540</a:t>
              </a:r>
              <a:endParaRPr lang="en-US" dirty="0"/>
            </a:p>
          </p:txBody>
        </p:sp>
      </p:gr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787003087"/>
      </p:ext>
    </p:extLst>
  </p:cSld>
  <p:clrMapOvr>
    <a:masterClrMapping/>
  </p:clrMapOvr>
  <mc:AlternateContent xmlns:mc="http://schemas.openxmlformats.org/markup-compatibility/2006" xmlns:p14="http://schemas.microsoft.com/office/powerpoint/2010/main">
    <mc:Choice Requires="p14">
      <p:transition spd="slow" p14:dur="2000" advTm="20503"/>
    </mc:Choice>
    <mc:Fallback xmlns="">
      <p:transition spd="slow" advTm="20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9198"/>
            <a:ext cx="8229600" cy="1143000"/>
          </a:xfrm>
        </p:spPr>
        <p:txBody>
          <a:bodyPr>
            <a:normAutofit fontScale="90000"/>
          </a:bodyPr>
          <a:lstStyle/>
          <a:p>
            <a:r>
              <a:rPr lang="en-US" dirty="0" smtClean="0"/>
              <a:t>Proposal Leadership &amp; Management </a:t>
            </a:r>
            <a:endParaRPr lang="en-US" dirty="0"/>
          </a:p>
        </p:txBody>
      </p:sp>
      <p:sp>
        <p:nvSpPr>
          <p:cNvPr id="3" name="Content Placeholder 2"/>
          <p:cNvSpPr>
            <a:spLocks noGrp="1"/>
          </p:cNvSpPr>
          <p:nvPr>
            <p:ph idx="1"/>
          </p:nvPr>
        </p:nvSpPr>
        <p:spPr>
          <a:xfrm>
            <a:off x="547005" y="1828800"/>
            <a:ext cx="7498080" cy="5029200"/>
          </a:xfrm>
        </p:spPr>
        <p:txBody>
          <a:bodyPr>
            <a:normAutofit fontScale="85000" lnSpcReduction="20000"/>
          </a:bodyPr>
          <a:lstStyle/>
          <a:p>
            <a:pPr marL="82296" indent="0">
              <a:buNone/>
            </a:pPr>
            <a:r>
              <a:rPr lang="en-US" dirty="0" smtClean="0"/>
              <a:t>Project </a:t>
            </a:r>
            <a:r>
              <a:rPr lang="en-US" dirty="0"/>
              <a:t>teams composed </a:t>
            </a:r>
            <a:r>
              <a:rPr lang="en-US" dirty="0" smtClean="0"/>
              <a:t>of (minimum): </a:t>
            </a:r>
          </a:p>
          <a:p>
            <a:pPr marL="457200" indent="-457200"/>
            <a:r>
              <a:rPr lang="en-US" u="sng" dirty="0"/>
              <a:t>F</a:t>
            </a:r>
            <a:r>
              <a:rPr lang="en-US" u="sng" dirty="0" smtClean="0"/>
              <a:t>aculty </a:t>
            </a:r>
            <a:r>
              <a:rPr lang="en-US" u="sng" dirty="0"/>
              <a:t>member </a:t>
            </a:r>
            <a:r>
              <a:rPr lang="en-US" dirty="0"/>
              <a:t>currently teaching in one of the S-STEM </a:t>
            </a:r>
            <a:r>
              <a:rPr lang="en-US" dirty="0" smtClean="0"/>
              <a:t>disciplines, </a:t>
            </a:r>
          </a:p>
          <a:p>
            <a:pPr marL="0" indent="0">
              <a:buNone/>
            </a:pPr>
            <a:r>
              <a:rPr lang="en-US" dirty="0" smtClean="0"/>
              <a:t>(STEM disciplinary expertise)</a:t>
            </a:r>
          </a:p>
          <a:p>
            <a:pPr marL="0" indent="0">
              <a:buNone/>
            </a:pPr>
            <a:endParaRPr lang="en-US" sz="1600" dirty="0" smtClean="0"/>
          </a:p>
          <a:p>
            <a:pPr marL="457200" indent="-457200"/>
            <a:r>
              <a:rPr lang="en-US" u="sng" dirty="0" smtClean="0"/>
              <a:t>STEM Administrator</a:t>
            </a:r>
          </a:p>
          <a:p>
            <a:pPr marL="0" indent="0">
              <a:buNone/>
            </a:pPr>
            <a:r>
              <a:rPr lang="en-US" dirty="0" smtClean="0"/>
              <a:t>(Communicate across functional units of institution)</a:t>
            </a:r>
          </a:p>
          <a:p>
            <a:pPr marL="0" indent="0">
              <a:buNone/>
            </a:pPr>
            <a:endParaRPr lang="en-US" sz="1600" dirty="0" smtClean="0"/>
          </a:p>
          <a:p>
            <a:pPr marL="457200" indent="-457200"/>
            <a:r>
              <a:rPr lang="en-US" dirty="0" smtClean="0"/>
              <a:t>An </a:t>
            </a:r>
            <a:r>
              <a:rPr lang="en-US" dirty="0"/>
              <a:t>institutional, educational, </a:t>
            </a:r>
            <a:r>
              <a:rPr lang="en-US" dirty="0" smtClean="0"/>
              <a:t>discipline-based </a:t>
            </a:r>
            <a:r>
              <a:rPr lang="en-US" dirty="0"/>
              <a:t>educational, or social science </a:t>
            </a:r>
            <a:r>
              <a:rPr lang="en-US" u="sng" dirty="0"/>
              <a:t>researcher</a:t>
            </a:r>
            <a:r>
              <a:rPr lang="en-US" dirty="0"/>
              <a:t> at the institution or from another institution or research organization. </a:t>
            </a:r>
            <a:endParaRPr lang="en-US" dirty="0" smtClean="0"/>
          </a:p>
          <a:p>
            <a:pPr marL="0" indent="0">
              <a:buNone/>
            </a:pPr>
            <a:r>
              <a:rPr lang="en-US" dirty="0" smtClean="0"/>
              <a:t>(Education, DBER, social science, change expertise)</a:t>
            </a:r>
          </a:p>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29976549"/>
      </p:ext>
    </p:extLst>
  </p:cSld>
  <p:clrMapOvr>
    <a:masterClrMapping/>
  </p:clrMapOvr>
  <mc:AlternateContent xmlns:mc="http://schemas.openxmlformats.org/markup-compatibility/2006" xmlns:p14="http://schemas.microsoft.com/office/powerpoint/2010/main">
    <mc:Choice Requires="p14">
      <p:transition spd="slow" p14:dur="2000" advTm="56614"/>
    </mc:Choice>
    <mc:Fallback xmlns="">
      <p:transition spd="slow" advTm="56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698" y="274638"/>
            <a:ext cx="4559101" cy="1143000"/>
          </a:xfrm>
        </p:spPr>
        <p:txBody>
          <a:bodyPr/>
          <a:lstStyle/>
          <a:p>
            <a:r>
              <a:rPr lang="en-US" dirty="0" smtClean="0"/>
              <a:t>PI Eligibility Issues</a:t>
            </a:r>
            <a:endParaRPr lang="en-US" dirty="0"/>
          </a:p>
        </p:txBody>
      </p:sp>
      <p:sp>
        <p:nvSpPr>
          <p:cNvPr id="3" name="Content Placeholder 2"/>
          <p:cNvSpPr>
            <a:spLocks noGrp="1"/>
          </p:cNvSpPr>
          <p:nvPr>
            <p:ph idx="1"/>
          </p:nvPr>
        </p:nvSpPr>
        <p:spPr/>
        <p:txBody>
          <a:bodyPr>
            <a:normAutofit fontScale="92500"/>
          </a:bodyPr>
          <a:lstStyle/>
          <a:p>
            <a:endParaRPr lang="en-US" dirty="0" smtClean="0"/>
          </a:p>
          <a:p>
            <a:r>
              <a:rPr lang="en-US" dirty="0" smtClean="0"/>
              <a:t>For </a:t>
            </a:r>
            <a:r>
              <a:rPr lang="en-US" dirty="0"/>
              <a:t>Strand 2 – Design and Development Type 2 Multi-Institutional Consortia, while there is a limit on the number of </a:t>
            </a:r>
            <a:r>
              <a:rPr lang="en-US" dirty="0" smtClean="0"/>
              <a:t>proposals submitted </a:t>
            </a:r>
            <a:r>
              <a:rPr lang="en-US" dirty="0"/>
              <a:t>by an institution (see Additional Eligibility Information), a proposal whose Principal Investigator is an educational or </a:t>
            </a:r>
            <a:r>
              <a:rPr lang="en-US" dirty="0" smtClean="0"/>
              <a:t>social science </a:t>
            </a:r>
            <a:r>
              <a:rPr lang="en-US" dirty="0"/>
              <a:t>researcher does not count against the limit on the number of proposals submitted by an </a:t>
            </a:r>
            <a:r>
              <a:rPr lang="en-US" dirty="0" smtClean="0"/>
              <a:t>institution.</a:t>
            </a:r>
            <a:endParaRPr lang="en-US" dirty="0"/>
          </a:p>
        </p:txBody>
      </p:sp>
      <p:grpSp>
        <p:nvGrpSpPr>
          <p:cNvPr id="5" name="Group 4"/>
          <p:cNvGrpSpPr/>
          <p:nvPr/>
        </p:nvGrpSpPr>
        <p:grpSpPr>
          <a:xfrm>
            <a:off x="2607733" y="274638"/>
            <a:ext cx="1693333" cy="1693332"/>
            <a:chOff x="6604000" y="274638"/>
            <a:chExt cx="1693333" cy="1693332"/>
          </a:xfrm>
        </p:grpSpPr>
        <p:pic>
          <p:nvPicPr>
            <p:cNvPr id="6" name="Picture 5"/>
            <p:cNvPicPr>
              <a:picLocks noChangeAspect="1"/>
            </p:cNvPicPr>
            <p:nvPr/>
          </p:nvPicPr>
          <p:blipFill rotWithShape="1">
            <a:blip r:embed="rId5"/>
            <a:srcRect l="14823" t="7842" r="10056" b="9152"/>
            <a:stretch/>
          </p:blipFill>
          <p:spPr>
            <a:xfrm>
              <a:off x="6604000" y="274638"/>
              <a:ext cx="1693333" cy="1693332"/>
            </a:xfrm>
            <a:prstGeom prst="rect">
              <a:avLst/>
            </a:prstGeom>
          </p:spPr>
        </p:pic>
        <p:sp>
          <p:nvSpPr>
            <p:cNvPr id="7" name="TextBox 6"/>
            <p:cNvSpPr txBox="1"/>
            <p:nvPr/>
          </p:nvSpPr>
          <p:spPr>
            <a:xfrm>
              <a:off x="6798733" y="1387476"/>
              <a:ext cx="1397000" cy="369332"/>
            </a:xfrm>
            <a:prstGeom prst="rect">
              <a:avLst/>
            </a:prstGeom>
            <a:noFill/>
          </p:spPr>
          <p:txBody>
            <a:bodyPr wrap="square" rtlCol="0">
              <a:spAutoFit/>
            </a:bodyPr>
            <a:lstStyle/>
            <a:p>
              <a:r>
                <a:rPr lang="en-US" dirty="0" smtClean="0"/>
                <a:t>NSF 16-540</a:t>
              </a:r>
              <a:endParaRPr lang="en-US" dirty="0"/>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363726094"/>
      </p:ext>
    </p:extLst>
  </p:cSld>
  <p:clrMapOvr>
    <a:masterClrMapping/>
  </p:clrMapOvr>
  <mc:AlternateContent xmlns:mc="http://schemas.openxmlformats.org/markup-compatibility/2006" xmlns:p14="http://schemas.microsoft.com/office/powerpoint/2010/main">
    <mc:Choice Requires="p14">
      <p:transition spd="slow" p14:dur="2000" advTm="28072"/>
    </mc:Choice>
    <mc:Fallback xmlns="">
      <p:transition spd="slow" advTm="28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457200" y="1405570"/>
            <a:ext cx="8534400" cy="4800600"/>
          </a:xfrm>
        </p:spPr>
        <p:txBody>
          <a:bodyPr>
            <a:normAutofit fontScale="92500" lnSpcReduction="10000"/>
          </a:bodyPr>
          <a:lstStyle/>
          <a:p>
            <a:pPr>
              <a:lnSpc>
                <a:spcPct val="90000"/>
              </a:lnSpc>
              <a:buClr>
                <a:schemeClr val="tx1"/>
              </a:buClr>
              <a:buFontTx/>
              <a:buNone/>
            </a:pPr>
            <a:r>
              <a:rPr lang="en-US" sz="2400" dirty="0">
                <a:solidFill>
                  <a:schemeClr val="accent2"/>
                </a:solidFill>
              </a:rPr>
              <a:t>Congress </a:t>
            </a:r>
            <a:r>
              <a:rPr lang="en-US" sz="2400" dirty="0" smtClean="0">
                <a:solidFill>
                  <a:schemeClr val="accent2"/>
                </a:solidFill>
              </a:rPr>
              <a:t>specified some aspects in </a:t>
            </a:r>
            <a:r>
              <a:rPr lang="en-US" sz="2400" dirty="0">
                <a:solidFill>
                  <a:schemeClr val="accent2"/>
                </a:solidFill>
              </a:rPr>
              <a:t>the legislation</a:t>
            </a:r>
            <a:r>
              <a:rPr lang="en-US" sz="2400" dirty="0" smtClean="0">
                <a:solidFill>
                  <a:schemeClr val="accent2"/>
                </a:solidFill>
              </a:rPr>
              <a:t>:</a:t>
            </a:r>
          </a:p>
          <a:p>
            <a:pPr>
              <a:lnSpc>
                <a:spcPct val="150000"/>
              </a:lnSpc>
            </a:pPr>
            <a:r>
              <a:rPr lang="en-US" sz="2400" dirty="0" smtClean="0"/>
              <a:t>Scholarship Recipients’ Citizenship </a:t>
            </a:r>
            <a:r>
              <a:rPr lang="en-US" sz="2400" dirty="0"/>
              <a:t>S</a:t>
            </a:r>
            <a:r>
              <a:rPr lang="en-US" sz="2400" dirty="0" smtClean="0"/>
              <a:t>tatus: Citizen </a:t>
            </a:r>
            <a:r>
              <a:rPr lang="en-US" sz="2400" dirty="0"/>
              <a:t>or permanent </a:t>
            </a:r>
            <a:r>
              <a:rPr lang="en-US" sz="2400" dirty="0" smtClean="0"/>
              <a:t>resident.</a:t>
            </a:r>
            <a:endParaRPr lang="en-US" sz="2400" dirty="0"/>
          </a:p>
          <a:p>
            <a:pPr>
              <a:lnSpc>
                <a:spcPct val="90000"/>
              </a:lnSpc>
            </a:pPr>
            <a:endParaRPr lang="en-US" sz="2400" dirty="0"/>
          </a:p>
          <a:p>
            <a:pPr>
              <a:lnSpc>
                <a:spcPct val="90000"/>
              </a:lnSpc>
            </a:pPr>
            <a:r>
              <a:rPr lang="en-US" sz="2400" dirty="0" smtClean="0"/>
              <a:t>Low-income (FAFSA) and </a:t>
            </a:r>
            <a:r>
              <a:rPr lang="en-US" sz="2400" dirty="0"/>
              <a:t>academic </a:t>
            </a:r>
            <a:r>
              <a:rPr lang="en-US" sz="2400" dirty="0" smtClean="0"/>
              <a:t>ability/talent (institution defines)</a:t>
            </a:r>
            <a:endParaRPr lang="en-US" sz="2400" dirty="0"/>
          </a:p>
          <a:p>
            <a:pPr>
              <a:lnSpc>
                <a:spcPct val="90000"/>
              </a:lnSpc>
            </a:pPr>
            <a:endParaRPr lang="en-US" sz="2400" dirty="0"/>
          </a:p>
          <a:p>
            <a:pPr>
              <a:lnSpc>
                <a:spcPct val="90000"/>
              </a:lnSpc>
            </a:pPr>
            <a:r>
              <a:rPr lang="en-US" sz="2400" dirty="0" smtClean="0">
                <a:cs typeface="Times New Roman" pitchFamily="18" charset="0"/>
              </a:rPr>
              <a:t>Students </a:t>
            </a:r>
            <a:r>
              <a:rPr lang="en-US" sz="2400" dirty="0">
                <a:cs typeface="Times New Roman" pitchFamily="18" charset="0"/>
              </a:rPr>
              <a:t>enrolled </a:t>
            </a:r>
            <a:r>
              <a:rPr lang="en-US" sz="2400" dirty="0" smtClean="0">
                <a:cs typeface="Times New Roman" pitchFamily="18" charset="0"/>
              </a:rPr>
              <a:t>full time in </a:t>
            </a:r>
            <a:r>
              <a:rPr lang="en-US" sz="2400" dirty="0">
                <a:cs typeface="Times New Roman" pitchFamily="18" charset="0"/>
              </a:rPr>
              <a:t>a program leading to an Associate, Baccalaureate, or Graduate </a:t>
            </a:r>
            <a:r>
              <a:rPr lang="en-US" sz="2400" dirty="0" smtClean="0">
                <a:cs typeface="Times New Roman" pitchFamily="18" charset="0"/>
              </a:rPr>
              <a:t>Degree</a:t>
            </a:r>
            <a:r>
              <a:rPr lang="en-US" sz="2400" dirty="0">
                <a:cs typeface="Times New Roman" pitchFamily="18" charset="0"/>
              </a:rPr>
              <a:t>.</a:t>
            </a:r>
            <a:endParaRPr lang="en-US" sz="2400" dirty="0" smtClean="0">
              <a:cs typeface="Times New Roman" pitchFamily="18" charset="0"/>
            </a:endParaRPr>
          </a:p>
          <a:p>
            <a:pPr>
              <a:lnSpc>
                <a:spcPct val="90000"/>
              </a:lnSpc>
            </a:pPr>
            <a:endParaRPr lang="en-US" sz="2400" dirty="0">
              <a:cs typeface="Times New Roman" pitchFamily="18" charset="0"/>
            </a:endParaRPr>
          </a:p>
          <a:p>
            <a:pPr>
              <a:lnSpc>
                <a:spcPct val="90000"/>
              </a:lnSpc>
            </a:pPr>
            <a:r>
              <a:rPr lang="en-US" sz="2400" dirty="0" smtClean="0">
                <a:cs typeface="Times New Roman" pitchFamily="18" charset="0"/>
              </a:rPr>
              <a:t>STEM Disciplines </a:t>
            </a:r>
            <a:r>
              <a:rPr lang="en-US" sz="2400" dirty="0">
                <a:cs typeface="Times New Roman" pitchFamily="18" charset="0"/>
              </a:rPr>
              <a:t>are specified in the solicitation. </a:t>
            </a:r>
            <a:r>
              <a:rPr lang="en-US" sz="2400" b="1" dirty="0">
                <a:solidFill>
                  <a:schemeClr val="accent1"/>
                </a:solidFill>
                <a:cs typeface="Times New Roman" pitchFamily="18" charset="0"/>
              </a:rPr>
              <a:t>(NSF </a:t>
            </a:r>
            <a:r>
              <a:rPr lang="en-US" sz="2400" b="1" dirty="0" smtClean="0">
                <a:solidFill>
                  <a:schemeClr val="accent1"/>
                </a:solidFill>
                <a:cs typeface="Times New Roman" pitchFamily="18" charset="0"/>
              </a:rPr>
              <a:t>16-540)</a:t>
            </a:r>
            <a:endParaRPr lang="en-US" sz="2400" b="1" dirty="0">
              <a:cs typeface="Times New Roman" pitchFamily="18" charset="0"/>
            </a:endParaRPr>
          </a:p>
          <a:p>
            <a:pPr>
              <a:lnSpc>
                <a:spcPct val="90000"/>
              </a:lnSpc>
            </a:pPr>
            <a:endParaRPr lang="en-US" sz="2400" dirty="0">
              <a:solidFill>
                <a:srgbClr val="008000"/>
              </a:solidFill>
            </a:endParaRPr>
          </a:p>
          <a:p>
            <a:pPr>
              <a:lnSpc>
                <a:spcPct val="90000"/>
              </a:lnSpc>
            </a:pPr>
            <a:r>
              <a:rPr lang="en-US" sz="2400" dirty="0" smtClean="0"/>
              <a:t>Maximum </a:t>
            </a:r>
            <a:r>
              <a:rPr lang="en-US" sz="2400" dirty="0"/>
              <a:t>scholarship amount $</a:t>
            </a:r>
            <a:r>
              <a:rPr lang="en-US" sz="2400" dirty="0" smtClean="0"/>
              <a:t>10,000 per academic year/student</a:t>
            </a:r>
          </a:p>
          <a:p>
            <a:pPr>
              <a:lnSpc>
                <a:spcPct val="90000"/>
              </a:lnSpc>
            </a:pPr>
            <a:r>
              <a:rPr lang="en-US" sz="2400" dirty="0" smtClean="0"/>
              <a:t>Maximum of 4 years of support for any individual student.</a:t>
            </a:r>
          </a:p>
          <a:p>
            <a:pPr marL="0" indent="0">
              <a:lnSpc>
                <a:spcPct val="90000"/>
              </a:lnSpc>
              <a:buNone/>
            </a:pPr>
            <a:endParaRPr lang="en-US" sz="2400" b="1" dirty="0">
              <a:solidFill>
                <a:srgbClr val="008000"/>
              </a:solidFill>
            </a:endParaRPr>
          </a:p>
          <a:p>
            <a:pPr eaLnBrk="1" hangingPunct="1">
              <a:buFont typeface="Arial" charset="0"/>
              <a:buChar char="•"/>
            </a:pPr>
            <a:endParaRPr lang="en-US" sz="2400" dirty="0">
              <a:cs typeface="Times New Roman" pitchFamily="18" charset="0"/>
            </a:endParaRPr>
          </a:p>
        </p:txBody>
      </p:sp>
      <p:sp>
        <p:nvSpPr>
          <p:cNvPr id="17411" name="Slide Number Placeholder 5"/>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C3615A54-7EDA-4ABC-9C7A-49B68EBA6DAA}" type="slidenum">
              <a:rPr lang="en-US" smtClean="0"/>
              <a:pPr/>
              <a:t>13</a:t>
            </a:fld>
            <a:endParaRPr lang="en-US" smtClean="0"/>
          </a:p>
        </p:txBody>
      </p:sp>
      <p:sp>
        <p:nvSpPr>
          <p:cNvPr id="7" name="Rectangle 2"/>
          <p:cNvSpPr>
            <a:spLocks noGrp="1" noChangeArrowheads="1"/>
          </p:cNvSpPr>
          <p:nvPr>
            <p:ph type="title"/>
          </p:nvPr>
        </p:nvSpPr>
        <p:spPr>
          <a:xfrm>
            <a:off x="1371600" y="361859"/>
            <a:ext cx="6553200" cy="1006475"/>
          </a:xfrm>
        </p:spPr>
        <p:txBody>
          <a:bodyPr>
            <a:normAutofit/>
          </a:bodyPr>
          <a:lstStyle/>
          <a:p>
            <a:pPr algn="r" eaLnBrk="1" fontAlgn="auto" hangingPunct="1">
              <a:spcAft>
                <a:spcPts val="0"/>
              </a:spcAft>
              <a:defRPr/>
            </a:pPr>
            <a:r>
              <a:rPr lang="en-US" sz="2800" dirty="0">
                <a:solidFill>
                  <a:schemeClr val="tx1"/>
                </a:solidFill>
                <a:effectLst/>
                <a:latin typeface="+mn-lt"/>
              </a:rPr>
              <a:t>Legislative Mandates</a:t>
            </a:r>
            <a:endParaRPr lang="en-US" sz="2800" dirty="0" smtClean="0">
              <a:solidFill>
                <a:schemeClr val="tx1"/>
              </a:solidFill>
              <a:effectLst/>
              <a:latin typeface="+mn-lt"/>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774316169"/>
      </p:ext>
    </p:extLst>
  </p:cSld>
  <p:clrMapOvr>
    <a:masterClrMapping/>
  </p:clrMapOvr>
  <mc:AlternateContent xmlns:mc="http://schemas.openxmlformats.org/markup-compatibility/2006" xmlns:p14="http://schemas.microsoft.com/office/powerpoint/2010/main">
    <mc:Choice Requires="p14">
      <p:transition spd="slow" p14:dur="2000" advTm="85908"/>
    </mc:Choice>
    <mc:Fallback xmlns="">
      <p:transition xmlns:p14="http://schemas.microsoft.com/office/powerpoint/2010/main" spd="slow" advTm="85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2933" y="434976"/>
            <a:ext cx="2438400" cy="1143000"/>
          </a:xfrm>
        </p:spPr>
        <p:txBody>
          <a:bodyPr/>
          <a:lstStyle/>
          <a:p>
            <a:pPr algn="l"/>
            <a:r>
              <a:rPr lang="en-US" dirty="0" smtClean="0"/>
              <a:t>DACA</a:t>
            </a:r>
            <a:endParaRPr lang="en-US" dirty="0"/>
          </a:p>
        </p:txBody>
      </p:sp>
      <p:sp>
        <p:nvSpPr>
          <p:cNvPr id="3" name="Content Placeholder 2"/>
          <p:cNvSpPr>
            <a:spLocks noGrp="1"/>
          </p:cNvSpPr>
          <p:nvPr>
            <p:ph idx="1"/>
          </p:nvPr>
        </p:nvSpPr>
        <p:spPr>
          <a:xfrm>
            <a:off x="457200" y="1866900"/>
            <a:ext cx="8229600" cy="4525963"/>
          </a:xfrm>
        </p:spPr>
        <p:txBody>
          <a:bodyPr>
            <a:normAutofit lnSpcReduction="10000"/>
          </a:bodyPr>
          <a:lstStyle/>
          <a:p>
            <a:r>
              <a:rPr lang="en-US" dirty="0" smtClean="0"/>
              <a:t>*Note </a:t>
            </a:r>
            <a:r>
              <a:rPr lang="en-US" dirty="0"/>
              <a:t>that DACA individuals are ineligible for support  </a:t>
            </a:r>
          </a:p>
          <a:p>
            <a:r>
              <a:rPr lang="en-US" dirty="0" smtClean="0"/>
              <a:t>Deferred </a:t>
            </a:r>
            <a:r>
              <a:rPr lang="en-US" dirty="0"/>
              <a:t>Action for Childhood Arrivals (DACA</a:t>
            </a:r>
            <a:r>
              <a:rPr lang="en-US" dirty="0" smtClean="0"/>
              <a:t>)</a:t>
            </a:r>
          </a:p>
          <a:p>
            <a:r>
              <a:rPr lang="en-US" dirty="0" smtClean="0"/>
              <a:t>American </a:t>
            </a:r>
            <a:r>
              <a:rPr lang="en-US" dirty="0"/>
              <a:t>immigration policy that allows certain undocumented immigrants who entered the country before their 16th birthday and before June 2007 to receive a renewable two-year work permit and exemption from deportation.</a:t>
            </a:r>
          </a:p>
          <a:p>
            <a:endParaRPr lang="en-US" dirty="0"/>
          </a:p>
        </p:txBody>
      </p:sp>
      <p:grpSp>
        <p:nvGrpSpPr>
          <p:cNvPr id="4" name="Group 3"/>
          <p:cNvGrpSpPr/>
          <p:nvPr/>
        </p:nvGrpSpPr>
        <p:grpSpPr>
          <a:xfrm>
            <a:off x="7086600" y="274638"/>
            <a:ext cx="1693333" cy="1693332"/>
            <a:chOff x="6604000" y="274638"/>
            <a:chExt cx="1693333" cy="1693332"/>
          </a:xfrm>
        </p:grpSpPr>
        <p:pic>
          <p:nvPicPr>
            <p:cNvPr id="5" name="Picture 4"/>
            <p:cNvPicPr>
              <a:picLocks noChangeAspect="1"/>
            </p:cNvPicPr>
            <p:nvPr/>
          </p:nvPicPr>
          <p:blipFill rotWithShape="1">
            <a:blip r:embed="rId5"/>
            <a:srcRect l="14823" t="7842" r="10056" b="9152"/>
            <a:stretch/>
          </p:blipFill>
          <p:spPr>
            <a:xfrm>
              <a:off x="6604000" y="274638"/>
              <a:ext cx="1693333" cy="1693332"/>
            </a:xfrm>
            <a:prstGeom prst="rect">
              <a:avLst/>
            </a:prstGeom>
          </p:spPr>
        </p:pic>
        <p:sp>
          <p:nvSpPr>
            <p:cNvPr id="6" name="TextBox 5"/>
            <p:cNvSpPr txBox="1"/>
            <p:nvPr/>
          </p:nvSpPr>
          <p:spPr>
            <a:xfrm>
              <a:off x="6798733" y="1387476"/>
              <a:ext cx="1397000" cy="369332"/>
            </a:xfrm>
            <a:prstGeom prst="rect">
              <a:avLst/>
            </a:prstGeom>
            <a:noFill/>
          </p:spPr>
          <p:txBody>
            <a:bodyPr wrap="square" rtlCol="0">
              <a:spAutoFit/>
            </a:bodyPr>
            <a:lstStyle/>
            <a:p>
              <a:r>
                <a:rPr lang="en-US" dirty="0" smtClean="0"/>
                <a:t>NSF 16-540</a:t>
              </a:r>
              <a:endParaRPr lang="en-US" dirty="0"/>
            </a:p>
          </p:txBody>
        </p:sp>
      </p:gr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29790810"/>
      </p:ext>
    </p:extLst>
  </p:cSld>
  <p:clrMapOvr>
    <a:masterClrMapping/>
  </p:clrMapOvr>
  <mc:AlternateContent xmlns:mc="http://schemas.openxmlformats.org/markup-compatibility/2006" xmlns:p14="http://schemas.microsoft.com/office/powerpoint/2010/main">
    <mc:Choice Requires="p14">
      <p:transition spd="slow" p14:dur="2000" advTm="34952"/>
    </mc:Choice>
    <mc:Fallback xmlns="">
      <p:transition xmlns:p14="http://schemas.microsoft.com/office/powerpoint/2010/main" spd="slow" advTm="34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0" y="274638"/>
            <a:ext cx="5829300" cy="1143000"/>
          </a:xfrm>
        </p:spPr>
        <p:txBody>
          <a:bodyPr/>
          <a:lstStyle/>
          <a:p>
            <a:r>
              <a:rPr lang="en-US" dirty="0" smtClean="0"/>
              <a:t>Eligibility</a:t>
            </a:r>
            <a:endParaRPr lang="en-US" dirty="0"/>
          </a:p>
        </p:txBody>
      </p:sp>
      <p:sp>
        <p:nvSpPr>
          <p:cNvPr id="3" name="Content Placeholder 2"/>
          <p:cNvSpPr>
            <a:spLocks noGrp="1"/>
          </p:cNvSpPr>
          <p:nvPr>
            <p:ph idx="1"/>
          </p:nvPr>
        </p:nvSpPr>
        <p:spPr/>
        <p:txBody>
          <a:bodyPr>
            <a:normAutofit fontScale="85000" lnSpcReduction="10000"/>
          </a:bodyPr>
          <a:lstStyle/>
          <a:p>
            <a:r>
              <a:rPr lang="en-US" dirty="0"/>
              <a:t>All proposals should state how the institution(s) is/are defining "low-income" and "academically talented".</a:t>
            </a:r>
          </a:p>
          <a:p>
            <a:endParaRPr lang="en-US" dirty="0" smtClean="0"/>
          </a:p>
          <a:p>
            <a:r>
              <a:rPr lang="en-US" dirty="0" smtClean="0"/>
              <a:t>How do you define “low income” for your proposal?</a:t>
            </a:r>
          </a:p>
          <a:p>
            <a:endParaRPr lang="en-US" dirty="0" smtClean="0"/>
          </a:p>
          <a:p>
            <a:r>
              <a:rPr lang="en-US" dirty="0" smtClean="0"/>
              <a:t>How are you defining “academically talented?”</a:t>
            </a:r>
          </a:p>
          <a:p>
            <a:pPr marL="0" indent="0">
              <a:buNone/>
            </a:pPr>
            <a:endParaRPr lang="en-US" dirty="0" smtClean="0"/>
          </a:p>
          <a:p>
            <a:r>
              <a:rPr lang="en-US" dirty="0" smtClean="0"/>
              <a:t>Think deeply and creatively about identification of talent. </a:t>
            </a:r>
          </a:p>
          <a:p>
            <a:r>
              <a:rPr lang="en-US" dirty="0" smtClean="0"/>
              <a:t>Accommodate diverse backgrounds and career goals.</a:t>
            </a:r>
          </a:p>
        </p:txBody>
      </p:sp>
      <p:grpSp>
        <p:nvGrpSpPr>
          <p:cNvPr id="4" name="Group 3"/>
          <p:cNvGrpSpPr/>
          <p:nvPr/>
        </p:nvGrpSpPr>
        <p:grpSpPr>
          <a:xfrm>
            <a:off x="6993467" y="-93132"/>
            <a:ext cx="1693333" cy="1693332"/>
            <a:chOff x="6604000" y="274638"/>
            <a:chExt cx="1693333" cy="1693332"/>
          </a:xfrm>
        </p:grpSpPr>
        <p:pic>
          <p:nvPicPr>
            <p:cNvPr id="5" name="Picture 4"/>
            <p:cNvPicPr>
              <a:picLocks noChangeAspect="1"/>
            </p:cNvPicPr>
            <p:nvPr/>
          </p:nvPicPr>
          <p:blipFill rotWithShape="1">
            <a:blip r:embed="rId5"/>
            <a:srcRect l="14823" t="7842" r="10056" b="9152"/>
            <a:stretch/>
          </p:blipFill>
          <p:spPr>
            <a:xfrm>
              <a:off x="6604000" y="274638"/>
              <a:ext cx="1693333" cy="1693332"/>
            </a:xfrm>
            <a:prstGeom prst="rect">
              <a:avLst/>
            </a:prstGeom>
          </p:spPr>
        </p:pic>
        <p:sp>
          <p:nvSpPr>
            <p:cNvPr id="6" name="TextBox 5"/>
            <p:cNvSpPr txBox="1"/>
            <p:nvPr/>
          </p:nvSpPr>
          <p:spPr>
            <a:xfrm>
              <a:off x="6798733" y="1387476"/>
              <a:ext cx="1397000" cy="369332"/>
            </a:xfrm>
            <a:prstGeom prst="rect">
              <a:avLst/>
            </a:prstGeom>
            <a:noFill/>
          </p:spPr>
          <p:txBody>
            <a:bodyPr wrap="square" rtlCol="0">
              <a:spAutoFit/>
            </a:bodyPr>
            <a:lstStyle/>
            <a:p>
              <a:r>
                <a:rPr lang="en-US" dirty="0" smtClean="0"/>
                <a:t>NSF 16-540</a:t>
              </a:r>
              <a:endParaRPr lang="en-US" dirty="0"/>
            </a:p>
          </p:txBody>
        </p:sp>
      </p:gr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75936400"/>
      </p:ext>
    </p:extLst>
  </p:cSld>
  <p:clrMapOvr>
    <a:masterClrMapping/>
  </p:clrMapOvr>
  <mc:AlternateContent xmlns:mc="http://schemas.openxmlformats.org/markup-compatibility/2006" xmlns:p14="http://schemas.microsoft.com/office/powerpoint/2010/main">
    <mc:Choice Requires="p14">
      <p:transition spd="slow" p14:dur="2000" advTm="57416"/>
    </mc:Choice>
    <mc:Fallback xmlns="">
      <p:transition xmlns:p14="http://schemas.microsoft.com/office/powerpoint/2010/main" spd="slow" advTm="57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3600" dirty="0" smtClean="0"/>
              <a:t>Financial Need (FAFSA)</a:t>
            </a:r>
            <a:endParaRPr lang="en-US" sz="3600" dirty="0"/>
          </a:p>
        </p:txBody>
      </p:sp>
      <p:sp>
        <p:nvSpPr>
          <p:cNvPr id="3" name="Content Placeholder 2"/>
          <p:cNvSpPr>
            <a:spLocks noGrp="1"/>
          </p:cNvSpPr>
          <p:nvPr>
            <p:ph idx="1"/>
          </p:nvPr>
        </p:nvSpPr>
        <p:spPr>
          <a:xfrm>
            <a:off x="457200" y="1257300"/>
            <a:ext cx="8229600" cy="5054600"/>
          </a:xfrm>
        </p:spPr>
        <p:txBody>
          <a:bodyPr>
            <a:normAutofit fontScale="77500" lnSpcReduction="20000"/>
          </a:bodyPr>
          <a:lstStyle/>
          <a:p>
            <a:r>
              <a:rPr lang="en-US" dirty="0"/>
              <a:t>D</a:t>
            </a:r>
            <a:r>
              <a:rPr lang="en-US" dirty="0" smtClean="0"/>
              <a:t>efine </a:t>
            </a:r>
            <a:r>
              <a:rPr lang="en-US" dirty="0"/>
              <a:t>financial need for undergraduates as the Cost of Attendance (COA) for an institution minus </a:t>
            </a:r>
            <a:r>
              <a:rPr lang="en-US" dirty="0" smtClean="0"/>
              <a:t>the Estimated </a:t>
            </a:r>
            <a:r>
              <a:rPr lang="en-US" dirty="0"/>
              <a:t>Family Contribution (EFC) for the student 	</a:t>
            </a:r>
          </a:p>
          <a:p>
            <a:r>
              <a:rPr lang="en-US" dirty="0" smtClean="0"/>
              <a:t>The COA</a:t>
            </a:r>
            <a:r>
              <a:rPr lang="en-US" dirty="0"/>
              <a:t> </a:t>
            </a:r>
            <a:r>
              <a:rPr lang="en-US" dirty="0" smtClean="0"/>
              <a:t>is determined </a:t>
            </a:r>
            <a:r>
              <a:rPr lang="en-US" dirty="0"/>
              <a:t>by each </a:t>
            </a:r>
            <a:r>
              <a:rPr lang="en-US" dirty="0" smtClean="0"/>
              <a:t>educational institution</a:t>
            </a:r>
          </a:p>
          <a:p>
            <a:r>
              <a:rPr lang="en-US" dirty="0"/>
              <a:t>T</a:t>
            </a:r>
            <a:r>
              <a:rPr lang="en-US" dirty="0" smtClean="0"/>
              <a:t>otal </a:t>
            </a:r>
            <a:r>
              <a:rPr lang="en-US" dirty="0"/>
              <a:t>amount it will cost a student to go to school, including tuition and fees; on-campus room </a:t>
            </a:r>
            <a:r>
              <a:rPr lang="en-US" dirty="0" smtClean="0"/>
              <a:t>and board </a:t>
            </a:r>
            <a:r>
              <a:rPr lang="en-US" dirty="0"/>
              <a:t>(or a housing and food allowance for off-campus students); allowances for books, supplies, transportation</a:t>
            </a:r>
            <a:r>
              <a:rPr lang="en-US" dirty="0" smtClean="0"/>
              <a:t>, loan </a:t>
            </a:r>
            <a:r>
              <a:rPr lang="en-US" dirty="0"/>
              <a:t>fees, dependent care, and costs related to a disability; and miscellaneous expenses. </a:t>
            </a:r>
            <a:endParaRPr lang="en-US" dirty="0" smtClean="0"/>
          </a:p>
          <a:p>
            <a:r>
              <a:rPr lang="en-US" dirty="0" smtClean="0"/>
              <a:t>The </a:t>
            </a:r>
            <a:r>
              <a:rPr lang="en-US" dirty="0"/>
              <a:t>EFC is </a:t>
            </a:r>
            <a:r>
              <a:rPr lang="en-US" dirty="0" smtClean="0"/>
              <a:t>determined by </a:t>
            </a:r>
            <a:r>
              <a:rPr lang="en-US" dirty="0"/>
              <a:t>the FAFSA form and represents the expected family contribution toward the COA (</a:t>
            </a:r>
            <a:r>
              <a:rPr lang="en-US" dirty="0">
                <a:hlinkClick r:id="rId5"/>
              </a:rPr>
              <a:t>http://www.fafsa.ed.gov</a:t>
            </a:r>
            <a:r>
              <a:rPr lang="en-US" dirty="0"/>
              <a:t>). 	</a:t>
            </a:r>
          </a:p>
          <a:p>
            <a:r>
              <a:rPr lang="en-US" dirty="0" smtClean="0"/>
              <a:t>$Need Amount = COA - EFC</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000948516"/>
      </p:ext>
    </p:extLst>
  </p:cSld>
  <p:clrMapOvr>
    <a:masterClrMapping/>
  </p:clrMapOvr>
  <mc:AlternateContent xmlns:mc="http://schemas.openxmlformats.org/markup-compatibility/2006" xmlns:p14="http://schemas.microsoft.com/office/powerpoint/2010/main">
    <mc:Choice Requires="p14">
      <p:transition spd="slow" p14:dur="2000" advTm="75548"/>
    </mc:Choice>
    <mc:Fallback xmlns="">
      <p:transition xmlns:p14="http://schemas.microsoft.com/office/powerpoint/2010/main" spd="slow" advTm="75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500" y="274638"/>
            <a:ext cx="5956300" cy="1143000"/>
          </a:xfrm>
        </p:spPr>
        <p:txBody>
          <a:bodyPr/>
          <a:lstStyle/>
          <a:p>
            <a:pPr algn="r"/>
            <a:r>
              <a:rPr lang="en-US" dirty="0" smtClean="0"/>
              <a:t>Eligibility - Clarified</a:t>
            </a:r>
            <a:endParaRPr lang="en-US" dirty="0"/>
          </a:p>
        </p:txBody>
      </p:sp>
      <p:sp>
        <p:nvSpPr>
          <p:cNvPr id="3" name="Content Placeholder 2"/>
          <p:cNvSpPr>
            <a:spLocks noGrp="1"/>
          </p:cNvSpPr>
          <p:nvPr>
            <p:ph idx="1"/>
          </p:nvPr>
        </p:nvSpPr>
        <p:spPr>
          <a:xfrm>
            <a:off x="457200" y="1236134"/>
            <a:ext cx="8229600" cy="4890030"/>
          </a:xfrm>
        </p:spPr>
        <p:txBody>
          <a:bodyPr>
            <a:normAutofit fontScale="70000" lnSpcReduction="20000"/>
          </a:bodyPr>
          <a:lstStyle/>
          <a:p>
            <a:r>
              <a:rPr lang="en-US" dirty="0" smtClean="0"/>
              <a:t>Eligibility as defined by Congress</a:t>
            </a:r>
          </a:p>
          <a:p>
            <a:pPr lvl="1"/>
            <a:r>
              <a:rPr lang="en-US" dirty="0" smtClean="0"/>
              <a:t>Academically talented</a:t>
            </a:r>
          </a:p>
          <a:p>
            <a:pPr lvl="1"/>
            <a:r>
              <a:rPr lang="en-US" dirty="0"/>
              <a:t>L</a:t>
            </a:r>
            <a:r>
              <a:rPr lang="en-US" dirty="0" smtClean="0"/>
              <a:t>ow</a:t>
            </a:r>
            <a:r>
              <a:rPr lang="en-US" dirty="0"/>
              <a:t>-income </a:t>
            </a:r>
            <a:endParaRPr lang="en-US" dirty="0" smtClean="0"/>
          </a:p>
          <a:p>
            <a:pPr marL="0" indent="0">
              <a:buNone/>
            </a:pPr>
            <a:endParaRPr lang="en-US" dirty="0" smtClean="0"/>
          </a:p>
          <a:p>
            <a:pPr marL="0" indent="0">
              <a:buNone/>
            </a:pPr>
            <a:endParaRPr lang="en-US" dirty="0"/>
          </a:p>
          <a:p>
            <a:r>
              <a:rPr lang="en-US" dirty="0"/>
              <a:t>E</a:t>
            </a:r>
            <a:r>
              <a:rPr lang="en-US" dirty="0" smtClean="0"/>
              <a:t>ncourages </a:t>
            </a:r>
            <a:r>
              <a:rPr lang="en-US" dirty="0"/>
              <a:t>projects to recruit </a:t>
            </a:r>
            <a:r>
              <a:rPr lang="en-US" dirty="0" smtClean="0"/>
              <a:t>an inclusive applicant pool.</a:t>
            </a:r>
          </a:p>
          <a:p>
            <a:endParaRPr lang="en-US" dirty="0" smtClean="0"/>
          </a:p>
          <a:p>
            <a:r>
              <a:rPr lang="en-US" dirty="0"/>
              <a:t>M</a:t>
            </a:r>
            <a:r>
              <a:rPr lang="en-US" dirty="0" smtClean="0"/>
              <a:t>embers </a:t>
            </a:r>
            <a:r>
              <a:rPr lang="en-US" dirty="0"/>
              <a:t>of underrepresented </a:t>
            </a:r>
            <a:r>
              <a:rPr lang="en-US" dirty="0" smtClean="0"/>
              <a:t>groups:</a:t>
            </a:r>
          </a:p>
          <a:p>
            <a:pPr lvl="1"/>
            <a:r>
              <a:rPr lang="en-US" dirty="0"/>
              <a:t>F</a:t>
            </a:r>
            <a:r>
              <a:rPr lang="en-US" dirty="0" smtClean="0"/>
              <a:t>emales</a:t>
            </a:r>
          </a:p>
          <a:p>
            <a:pPr lvl="1"/>
            <a:r>
              <a:rPr lang="en-US" dirty="0" smtClean="0"/>
              <a:t>African </a:t>
            </a:r>
            <a:r>
              <a:rPr lang="en-US" dirty="0"/>
              <a:t>Americans, </a:t>
            </a:r>
            <a:endParaRPr lang="en-US" dirty="0" smtClean="0"/>
          </a:p>
          <a:p>
            <a:pPr lvl="1"/>
            <a:r>
              <a:rPr lang="en-US" dirty="0" smtClean="0"/>
              <a:t>Hispanic </a:t>
            </a:r>
            <a:r>
              <a:rPr lang="en-US" dirty="0"/>
              <a:t>Americans, </a:t>
            </a:r>
            <a:endParaRPr lang="en-US" dirty="0" smtClean="0"/>
          </a:p>
          <a:p>
            <a:pPr lvl="1"/>
            <a:r>
              <a:rPr lang="en-US" dirty="0" smtClean="0"/>
              <a:t>Native </a:t>
            </a:r>
            <a:r>
              <a:rPr lang="en-US" dirty="0"/>
              <a:t>Americans, including Alaska Natives and Native Pacific </a:t>
            </a:r>
            <a:r>
              <a:rPr lang="en-US" dirty="0" smtClean="0"/>
              <a:t>Islanders</a:t>
            </a:r>
            <a:endParaRPr lang="en-US" dirty="0"/>
          </a:p>
          <a:p>
            <a:pPr lvl="1"/>
            <a:r>
              <a:rPr lang="en-US" dirty="0" smtClean="0"/>
              <a:t>persons with </a:t>
            </a:r>
            <a:r>
              <a:rPr lang="en-US" dirty="0"/>
              <a:t>disabilities</a:t>
            </a:r>
            <a:r>
              <a:rPr lang="en-US" dirty="0" smtClean="0"/>
              <a:t>,</a:t>
            </a:r>
          </a:p>
          <a:p>
            <a:pPr lvl="1"/>
            <a:r>
              <a:rPr lang="en-US" dirty="0" smtClean="0"/>
              <a:t> </a:t>
            </a:r>
            <a:r>
              <a:rPr lang="en-US" dirty="0"/>
              <a:t>first generation college students, </a:t>
            </a:r>
            <a:endParaRPr lang="en-US" dirty="0" smtClean="0"/>
          </a:p>
          <a:p>
            <a:pPr lvl="1"/>
            <a:r>
              <a:rPr lang="en-US" dirty="0" smtClean="0"/>
              <a:t>Veterans.</a:t>
            </a:r>
          </a:p>
        </p:txBody>
      </p:sp>
      <p:grpSp>
        <p:nvGrpSpPr>
          <p:cNvPr id="4" name="Group 3"/>
          <p:cNvGrpSpPr/>
          <p:nvPr/>
        </p:nvGrpSpPr>
        <p:grpSpPr>
          <a:xfrm>
            <a:off x="5418667" y="1121834"/>
            <a:ext cx="1693333" cy="1693332"/>
            <a:chOff x="6604000" y="274638"/>
            <a:chExt cx="1693333" cy="1693332"/>
          </a:xfrm>
        </p:grpSpPr>
        <p:pic>
          <p:nvPicPr>
            <p:cNvPr id="5" name="Picture 4"/>
            <p:cNvPicPr>
              <a:picLocks noChangeAspect="1"/>
            </p:cNvPicPr>
            <p:nvPr/>
          </p:nvPicPr>
          <p:blipFill rotWithShape="1">
            <a:blip r:embed="rId5"/>
            <a:srcRect l="14823" t="7842" r="10056" b="9152"/>
            <a:stretch/>
          </p:blipFill>
          <p:spPr>
            <a:xfrm>
              <a:off x="6604000" y="274638"/>
              <a:ext cx="1693333" cy="1693332"/>
            </a:xfrm>
            <a:prstGeom prst="rect">
              <a:avLst/>
            </a:prstGeom>
          </p:spPr>
        </p:pic>
        <p:sp>
          <p:nvSpPr>
            <p:cNvPr id="6" name="TextBox 5"/>
            <p:cNvSpPr txBox="1"/>
            <p:nvPr/>
          </p:nvSpPr>
          <p:spPr>
            <a:xfrm>
              <a:off x="6798733" y="1387476"/>
              <a:ext cx="1397000" cy="369332"/>
            </a:xfrm>
            <a:prstGeom prst="rect">
              <a:avLst/>
            </a:prstGeom>
            <a:noFill/>
          </p:spPr>
          <p:txBody>
            <a:bodyPr wrap="square" rtlCol="0">
              <a:spAutoFit/>
            </a:bodyPr>
            <a:lstStyle/>
            <a:p>
              <a:r>
                <a:rPr lang="en-US" dirty="0" smtClean="0"/>
                <a:t>NSF 16-540</a:t>
              </a:r>
              <a:endParaRPr lang="en-US" dirty="0"/>
            </a:p>
          </p:txBody>
        </p:sp>
      </p:gr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44831944"/>
      </p:ext>
    </p:extLst>
  </p:cSld>
  <p:clrMapOvr>
    <a:masterClrMapping/>
  </p:clrMapOvr>
  <mc:AlternateContent xmlns:mc="http://schemas.openxmlformats.org/markup-compatibility/2006" xmlns:p14="http://schemas.microsoft.com/office/powerpoint/2010/main">
    <mc:Choice Requires="p14">
      <p:transition spd="slow" p14:dur="2000" advTm="51039"/>
    </mc:Choice>
    <mc:Fallback xmlns="">
      <p:transition xmlns:p14="http://schemas.microsoft.com/office/powerpoint/2010/main" spd="slow" advTm="5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Use of funds</a:t>
            </a:r>
            <a:endParaRPr lang="en-US" dirty="0"/>
          </a:p>
        </p:txBody>
      </p:sp>
      <p:sp>
        <p:nvSpPr>
          <p:cNvPr id="3" name="Content Placeholder 2"/>
          <p:cNvSpPr>
            <a:spLocks noGrp="1"/>
          </p:cNvSpPr>
          <p:nvPr>
            <p:ph idx="1"/>
          </p:nvPr>
        </p:nvSpPr>
        <p:spPr/>
        <p:txBody>
          <a:bodyPr>
            <a:normAutofit fontScale="85000" lnSpcReduction="10000"/>
          </a:bodyPr>
          <a:lstStyle/>
          <a:p>
            <a:r>
              <a:rPr lang="en-US" u="sng" dirty="0" smtClean="0"/>
              <a:t>Scholarship</a:t>
            </a:r>
            <a:r>
              <a:rPr lang="en-US" dirty="0" smtClean="0"/>
              <a:t>s for low-income academically talented students with demonstrated financial need </a:t>
            </a:r>
            <a:r>
              <a:rPr lang="en-US" u="sng" dirty="0" smtClean="0"/>
              <a:t>(60%)</a:t>
            </a:r>
            <a:r>
              <a:rPr lang="en-US" dirty="0" smtClean="0"/>
              <a:t>.</a:t>
            </a:r>
          </a:p>
          <a:p>
            <a:r>
              <a:rPr lang="en-US" dirty="0" smtClean="0"/>
              <a:t>Implementation and investigation of evidence-based academic and </a:t>
            </a:r>
            <a:r>
              <a:rPr lang="en-US" u="sng" dirty="0" smtClean="0"/>
              <a:t>student support activities </a:t>
            </a:r>
            <a:r>
              <a:rPr lang="en-US" dirty="0" smtClean="0"/>
              <a:t>to determine their effectiveness in recruiting, retaining, and graduating students in STEM.  </a:t>
            </a:r>
          </a:p>
          <a:p>
            <a:r>
              <a:rPr lang="en-US" dirty="0" smtClean="0"/>
              <a:t>Support of implementation and adaptation of high quality </a:t>
            </a:r>
            <a:r>
              <a:rPr lang="en-US" u="sng" dirty="0" smtClean="0"/>
              <a:t>extant curriculum</a:t>
            </a:r>
            <a:r>
              <a:rPr lang="en-US" dirty="0" smtClean="0"/>
              <a:t> and other professional </a:t>
            </a:r>
            <a:r>
              <a:rPr lang="en-US" dirty="0"/>
              <a:t>and workforce </a:t>
            </a:r>
            <a:r>
              <a:rPr lang="en-US" u="sng" dirty="0"/>
              <a:t>development </a:t>
            </a:r>
            <a:r>
              <a:rPr lang="en-US" u="sng" dirty="0" smtClean="0"/>
              <a:t>activities</a:t>
            </a:r>
            <a:r>
              <a:rPr lang="en-US" dirty="0" smtClean="0"/>
              <a:t>. </a:t>
            </a:r>
          </a:p>
          <a:p>
            <a:r>
              <a:rPr lang="en-US" dirty="0" smtClean="0"/>
              <a:t>Support for project </a:t>
            </a:r>
            <a:r>
              <a:rPr lang="en-US" u="sng" dirty="0"/>
              <a:t>evaluation and management</a:t>
            </a:r>
            <a:r>
              <a:rPr lang="en-US" dirty="0"/>
              <a:t>. </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55309607"/>
      </p:ext>
    </p:extLst>
  </p:cSld>
  <p:clrMapOvr>
    <a:masterClrMapping/>
  </p:clrMapOvr>
  <mc:AlternateContent xmlns:mc="http://schemas.openxmlformats.org/markup-compatibility/2006" xmlns:p14="http://schemas.microsoft.com/office/powerpoint/2010/main">
    <mc:Choice Requires="p14">
      <p:transition spd="slow" p14:dur="2000" advTm="47153"/>
    </mc:Choice>
    <mc:Fallback xmlns="">
      <p:transition xmlns:p14="http://schemas.microsoft.com/office/powerpoint/2010/main" spd="slow" advTm="47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23833"/>
            <a:ext cx="8229600" cy="1143000"/>
          </a:xfrm>
        </p:spPr>
        <p:txBody>
          <a:bodyPr>
            <a:noAutofit/>
          </a:bodyPr>
          <a:lstStyle/>
          <a:p>
            <a:r>
              <a:rPr lang="en-US" sz="3600" dirty="0" smtClean="0"/>
              <a:t>Cohorts and Faculty Mentors Required</a:t>
            </a:r>
            <a:endParaRPr lang="en-US" sz="3600" dirty="0"/>
          </a:p>
        </p:txBody>
      </p:sp>
      <p:sp>
        <p:nvSpPr>
          <p:cNvPr id="3" name="Content Placeholder 2"/>
          <p:cNvSpPr>
            <a:spLocks noGrp="1"/>
          </p:cNvSpPr>
          <p:nvPr>
            <p:ph idx="1"/>
          </p:nvPr>
        </p:nvSpPr>
        <p:spPr>
          <a:xfrm>
            <a:off x="457200" y="1966833"/>
            <a:ext cx="8229600" cy="4525963"/>
          </a:xfrm>
        </p:spPr>
        <p:txBody>
          <a:bodyPr>
            <a:normAutofit fontScale="92500" lnSpcReduction="20000"/>
          </a:bodyPr>
          <a:lstStyle/>
          <a:p>
            <a:r>
              <a:rPr lang="en-US" sz="2800" dirty="0" smtClean="0"/>
              <a:t>Provide </a:t>
            </a:r>
            <a:r>
              <a:rPr lang="en-US" sz="2800" u="sng" dirty="0" smtClean="0"/>
              <a:t>faculty mentors </a:t>
            </a:r>
            <a:r>
              <a:rPr lang="en-US" sz="2800" dirty="0" smtClean="0"/>
              <a:t>for S-STEM Scholars</a:t>
            </a:r>
          </a:p>
          <a:p>
            <a:pPr marL="82296" indent="0">
              <a:buNone/>
            </a:pPr>
            <a:endParaRPr lang="en-US" sz="2800" dirty="0" smtClean="0"/>
          </a:p>
          <a:p>
            <a:r>
              <a:rPr lang="en-US" sz="2800" dirty="0" smtClean="0"/>
              <a:t>Develop a </a:t>
            </a:r>
            <a:r>
              <a:rPr lang="en-US" sz="2800" u="sng" dirty="0"/>
              <a:t>cohort experience </a:t>
            </a:r>
            <a:r>
              <a:rPr lang="en-US" sz="2800" dirty="0"/>
              <a:t>for the scholarship recipients. </a:t>
            </a:r>
            <a:endParaRPr lang="en-US" sz="2800" dirty="0" smtClean="0"/>
          </a:p>
          <a:p>
            <a:pPr marL="82296" indent="0">
              <a:buNone/>
            </a:pPr>
            <a:endParaRPr lang="en-US" sz="2800" dirty="0" smtClean="0"/>
          </a:p>
          <a:p>
            <a:r>
              <a:rPr lang="en-US" sz="2800" dirty="0"/>
              <a:t>M</a:t>
            </a:r>
            <a:r>
              <a:rPr lang="en-US" sz="2800" dirty="0" smtClean="0"/>
              <a:t>ost </a:t>
            </a:r>
            <a:r>
              <a:rPr lang="en-US" sz="2800" dirty="0"/>
              <a:t>successful </a:t>
            </a:r>
            <a:r>
              <a:rPr lang="en-US" sz="2800" dirty="0" smtClean="0"/>
              <a:t>S-STEM </a:t>
            </a:r>
            <a:r>
              <a:rPr lang="en-US" sz="2800" dirty="0"/>
              <a:t>scholarship projects involve </a:t>
            </a:r>
            <a:r>
              <a:rPr lang="en-US" sz="2800" dirty="0" smtClean="0"/>
              <a:t>faculty mentors and a </a:t>
            </a:r>
            <a:r>
              <a:rPr lang="en-US" sz="2800" dirty="0"/>
              <a:t>group of students who form a cohort.  </a:t>
            </a:r>
            <a:endParaRPr lang="en-US" sz="2800" dirty="0" smtClean="0"/>
          </a:p>
          <a:p>
            <a:pPr lvl="1"/>
            <a:r>
              <a:rPr lang="en-US" sz="2400" dirty="0" smtClean="0"/>
              <a:t>A </a:t>
            </a:r>
            <a:r>
              <a:rPr lang="en-US" sz="2400" dirty="0"/>
              <a:t>cohort is a group of </a:t>
            </a:r>
            <a:r>
              <a:rPr lang="en-US" sz="2400" dirty="0" smtClean="0"/>
              <a:t>students </a:t>
            </a:r>
            <a:r>
              <a:rPr lang="en-US" sz="2400" dirty="0"/>
              <a:t>who in some way naturally </a:t>
            </a:r>
            <a:r>
              <a:rPr lang="en-US" sz="2400" dirty="0" smtClean="0"/>
              <a:t>associate.</a:t>
            </a:r>
          </a:p>
          <a:p>
            <a:pPr lvl="1"/>
            <a:r>
              <a:rPr lang="en-US" sz="2400" dirty="0" smtClean="0"/>
              <a:t>The </a:t>
            </a:r>
            <a:r>
              <a:rPr lang="en-US" sz="2400" dirty="0"/>
              <a:t>project plan should include activities to establish a cohort of students who receive scholarships</a:t>
            </a:r>
            <a:r>
              <a:rPr lang="en-US" sz="2400" dirty="0" smtClean="0"/>
              <a:t>.</a:t>
            </a:r>
            <a:endParaRPr lang="en-US" sz="2400"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37276032"/>
      </p:ext>
    </p:extLst>
  </p:cSld>
  <p:clrMapOvr>
    <a:masterClrMapping/>
  </p:clrMapOvr>
  <mc:AlternateContent xmlns:mc="http://schemas.openxmlformats.org/markup-compatibility/2006" xmlns:p14="http://schemas.microsoft.com/office/powerpoint/2010/main">
    <mc:Choice Requires="p14">
      <p:transition spd="slow" p14:dur="2000" advTm="42092"/>
    </mc:Choice>
    <mc:Fallback xmlns="">
      <p:transition xmlns:p14="http://schemas.microsoft.com/office/powerpoint/2010/main" spd="slow" advTm="420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92" y="274638"/>
            <a:ext cx="6781708" cy="1143000"/>
          </a:xfrm>
        </p:spPr>
        <p:txBody>
          <a:bodyPr/>
          <a:lstStyle/>
          <a:p>
            <a:r>
              <a:rPr lang="en-US" dirty="0" smtClean="0"/>
              <a:t>Format</a:t>
            </a:r>
            <a:endParaRPr lang="en-US" dirty="0"/>
          </a:p>
        </p:txBody>
      </p:sp>
      <p:sp>
        <p:nvSpPr>
          <p:cNvPr id="3" name="Content Placeholder 2"/>
          <p:cNvSpPr>
            <a:spLocks noGrp="1"/>
          </p:cNvSpPr>
          <p:nvPr>
            <p:ph idx="1"/>
          </p:nvPr>
        </p:nvSpPr>
        <p:spPr/>
        <p:txBody>
          <a:bodyPr/>
          <a:lstStyle/>
          <a:p>
            <a:r>
              <a:rPr lang="en-US" dirty="0" smtClean="0"/>
              <a:t>Brief introduction to S-STEM</a:t>
            </a:r>
          </a:p>
          <a:p>
            <a:r>
              <a:rPr lang="en-US" dirty="0"/>
              <a:t>Key program features</a:t>
            </a:r>
          </a:p>
          <a:p>
            <a:r>
              <a:rPr lang="en-US" dirty="0" smtClean="0"/>
              <a:t>Highlights of new solicitation</a:t>
            </a:r>
          </a:p>
          <a:p>
            <a:r>
              <a:rPr lang="en-US" dirty="0" smtClean="0"/>
              <a:t>Q &amp; A</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3253584746"/>
      </p:ext>
    </p:extLst>
  </p:cSld>
  <p:clrMapOvr>
    <a:masterClrMapping/>
  </p:clrMapOvr>
  <mc:AlternateContent xmlns:mc="http://schemas.openxmlformats.org/markup-compatibility/2006" xmlns:p14="http://schemas.microsoft.com/office/powerpoint/2010/main">
    <mc:Choice Requires="p14">
      <p:transition spd="slow" p14:dur="2000" advTm="31684"/>
    </mc:Choice>
    <mc:Fallback xmlns="">
      <p:transition spd="slow" advTm="31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3547"/>
            <a:ext cx="8229600" cy="1143000"/>
          </a:xfrm>
        </p:spPr>
        <p:txBody>
          <a:bodyPr/>
          <a:lstStyle/>
          <a:p>
            <a:r>
              <a:rPr lang="en-US" dirty="0" smtClean="0"/>
              <a:t>Institutional Unique Needs</a:t>
            </a:r>
            <a:endParaRPr lang="en-US" dirty="0"/>
          </a:p>
        </p:txBody>
      </p:sp>
      <p:sp>
        <p:nvSpPr>
          <p:cNvPr id="3" name="Content Placeholder 2"/>
          <p:cNvSpPr>
            <a:spLocks noGrp="1"/>
          </p:cNvSpPr>
          <p:nvPr>
            <p:ph idx="1"/>
          </p:nvPr>
        </p:nvSpPr>
        <p:spPr>
          <a:xfrm>
            <a:off x="457200" y="1946547"/>
            <a:ext cx="8229600" cy="4525963"/>
          </a:xfrm>
        </p:spPr>
        <p:txBody>
          <a:bodyPr/>
          <a:lstStyle/>
          <a:p>
            <a:r>
              <a:rPr lang="en-US" dirty="0"/>
              <a:t>E</a:t>
            </a:r>
            <a:r>
              <a:rPr lang="en-US" dirty="0" smtClean="0"/>
              <a:t>ncourage </a:t>
            </a:r>
            <a:r>
              <a:rPr lang="en-US" dirty="0"/>
              <a:t>efforts that are </a:t>
            </a:r>
            <a:r>
              <a:rPr lang="en-US" u="sng" dirty="0"/>
              <a:t>focused</a:t>
            </a:r>
            <a:r>
              <a:rPr lang="en-US" dirty="0"/>
              <a:t> on well-documented institutional </a:t>
            </a:r>
            <a:r>
              <a:rPr lang="en-US" u="sng" dirty="0"/>
              <a:t>needs or concerns</a:t>
            </a:r>
            <a:r>
              <a:rPr lang="en-US" dirty="0"/>
              <a:t>. </a:t>
            </a:r>
          </a:p>
          <a:p>
            <a:r>
              <a:rPr lang="en-US" dirty="0"/>
              <a:t>S</a:t>
            </a:r>
            <a:r>
              <a:rPr lang="en-US" dirty="0" smtClean="0"/>
              <a:t>trongly </a:t>
            </a:r>
            <a:r>
              <a:rPr lang="en-US" dirty="0"/>
              <a:t>encourages proposals to build on completed needs analyses or institutional scans. </a:t>
            </a:r>
            <a:endParaRPr lang="en-US" dirty="0" smtClean="0"/>
          </a:p>
          <a:p>
            <a:r>
              <a:rPr lang="en-US" dirty="0" smtClean="0"/>
              <a:t>Base proposal on your </a:t>
            </a:r>
            <a:r>
              <a:rPr lang="en-US" u="sng" dirty="0" smtClean="0"/>
              <a:t>local circumstances </a:t>
            </a:r>
            <a:r>
              <a:rPr lang="en-US" dirty="0" smtClean="0"/>
              <a:t>and opportunities.</a:t>
            </a:r>
            <a:endParaRPr lang="en-US"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381945"/>
      </p:ext>
    </p:extLst>
  </p:cSld>
  <p:clrMapOvr>
    <a:masterClrMapping/>
  </p:clrMapOvr>
  <mc:AlternateContent xmlns:mc="http://schemas.openxmlformats.org/markup-compatibility/2006" xmlns:p14="http://schemas.microsoft.com/office/powerpoint/2010/main">
    <mc:Choice Requires="p14">
      <p:transition spd="slow" p14:dur="2000" advTm="24825"/>
    </mc:Choice>
    <mc:Fallback xmlns="">
      <p:transition xmlns:p14="http://schemas.microsoft.com/office/powerpoint/2010/main" spd="slow" advTm="24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83221"/>
            <a:ext cx="8229600" cy="1143000"/>
          </a:xfrm>
        </p:spPr>
        <p:txBody>
          <a:bodyPr>
            <a:normAutofit/>
          </a:bodyPr>
          <a:lstStyle/>
          <a:p>
            <a:r>
              <a:rPr lang="en-US" sz="3600" dirty="0" smtClean="0"/>
              <a:t>Student Academic and Other Support</a:t>
            </a:r>
            <a:endParaRPr lang="en-US" sz="3600" dirty="0"/>
          </a:p>
        </p:txBody>
      </p:sp>
      <p:sp>
        <p:nvSpPr>
          <p:cNvPr id="3" name="Content Placeholder 2"/>
          <p:cNvSpPr>
            <a:spLocks noGrp="1"/>
          </p:cNvSpPr>
          <p:nvPr>
            <p:ph idx="1"/>
          </p:nvPr>
        </p:nvSpPr>
        <p:spPr>
          <a:xfrm>
            <a:off x="457200" y="2372958"/>
            <a:ext cx="8229600" cy="4525963"/>
          </a:xfrm>
        </p:spPr>
        <p:txBody>
          <a:bodyPr>
            <a:normAutofit/>
          </a:bodyPr>
          <a:lstStyle/>
          <a:p>
            <a:r>
              <a:rPr lang="en-US" dirty="0" smtClean="0"/>
              <a:t>Implementing and test student academic and student support services and programs.</a:t>
            </a:r>
          </a:p>
          <a:p>
            <a:r>
              <a:rPr lang="en-US" dirty="0" smtClean="0"/>
              <a:t>Awardee institutions will implement and test these practices.</a:t>
            </a:r>
          </a:p>
          <a:p>
            <a:pPr lvl="1"/>
            <a:r>
              <a:rPr lang="en-US" dirty="0" smtClean="0"/>
              <a:t>Understand if they are working as expected</a:t>
            </a:r>
          </a:p>
          <a:p>
            <a:pPr lvl="1"/>
            <a:r>
              <a:rPr lang="en-US" dirty="0" smtClean="0"/>
              <a:t>How they are working</a:t>
            </a:r>
          </a:p>
          <a:p>
            <a:pPr lvl="1"/>
            <a:r>
              <a:rPr lang="en-US" dirty="0" smtClean="0"/>
              <a:t>What types of students</a:t>
            </a:r>
          </a:p>
          <a:p>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90305391"/>
      </p:ext>
    </p:extLst>
  </p:cSld>
  <p:clrMapOvr>
    <a:masterClrMapping/>
  </p:clrMapOvr>
  <mc:AlternateContent xmlns:mc="http://schemas.openxmlformats.org/markup-compatibility/2006" xmlns:p14="http://schemas.microsoft.com/office/powerpoint/2010/main">
    <mc:Choice Requires="p14">
      <p:transition spd="slow" p14:dur="2000" advTm="23738"/>
    </mc:Choice>
    <mc:Fallback xmlns="">
      <p:transition xmlns:p14="http://schemas.microsoft.com/office/powerpoint/2010/main" spd="slow" advTm="2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400" y="274638"/>
            <a:ext cx="8229600" cy="1143000"/>
          </a:xfrm>
        </p:spPr>
        <p:txBody>
          <a:bodyPr>
            <a:normAutofit/>
          </a:bodyPr>
          <a:lstStyle/>
          <a:p>
            <a:pPr algn="r"/>
            <a:r>
              <a:rPr lang="en-US" sz="3600" dirty="0" smtClean="0"/>
              <a:t>Knowledge Generation</a:t>
            </a:r>
            <a:endParaRPr lang="en-US" sz="3600" dirty="0"/>
          </a:p>
        </p:txBody>
      </p:sp>
      <p:sp>
        <p:nvSpPr>
          <p:cNvPr id="3" name="Content Placeholder 2"/>
          <p:cNvSpPr>
            <a:spLocks noGrp="1"/>
          </p:cNvSpPr>
          <p:nvPr>
            <p:ph idx="1"/>
          </p:nvPr>
        </p:nvSpPr>
        <p:spPr>
          <a:xfrm>
            <a:off x="254000" y="1450975"/>
            <a:ext cx="8229600" cy="4525963"/>
          </a:xfrm>
        </p:spPr>
        <p:txBody>
          <a:bodyPr>
            <a:normAutofit fontScale="92500" lnSpcReduction="10000"/>
          </a:bodyPr>
          <a:lstStyle/>
          <a:p>
            <a:r>
              <a:rPr lang="en-US" sz="3500" u="sng" dirty="0" smtClean="0"/>
              <a:t>All</a:t>
            </a:r>
            <a:r>
              <a:rPr lang="en-US" sz="3500" dirty="0" smtClean="0"/>
              <a:t> </a:t>
            </a:r>
            <a:r>
              <a:rPr lang="en-US" sz="3500" dirty="0"/>
              <a:t>proposals need to be knowledge-</a:t>
            </a:r>
            <a:r>
              <a:rPr lang="en-US" sz="3500" dirty="0" smtClean="0"/>
              <a:t>generating</a:t>
            </a:r>
          </a:p>
          <a:p>
            <a:r>
              <a:rPr lang="en-US" sz="3500" dirty="0" smtClean="0"/>
              <a:t>All strands, all types</a:t>
            </a:r>
          </a:p>
          <a:p>
            <a:r>
              <a:rPr lang="en-US" sz="3500" dirty="0" smtClean="0"/>
              <a:t>Proposals rising </a:t>
            </a:r>
            <a:r>
              <a:rPr lang="en-US" sz="3500" dirty="0"/>
              <a:t>to the top are likely to have </a:t>
            </a:r>
            <a:r>
              <a:rPr lang="en-US" sz="3500" dirty="0" smtClean="0"/>
              <a:t>specific education </a:t>
            </a:r>
            <a:r>
              <a:rPr lang="en-US" sz="3500" dirty="0"/>
              <a:t>research </a:t>
            </a:r>
            <a:r>
              <a:rPr lang="en-US" sz="3500" dirty="0" smtClean="0"/>
              <a:t>component included!</a:t>
            </a:r>
          </a:p>
          <a:p>
            <a:r>
              <a:rPr lang="en-US" dirty="0" smtClean="0"/>
              <a:t>Recall: Goal 2 of S-STEM Program</a:t>
            </a:r>
          </a:p>
          <a:p>
            <a:pPr lvl="1"/>
            <a:r>
              <a:rPr lang="en-US" dirty="0" smtClean="0"/>
              <a:t>To </a:t>
            </a:r>
            <a:r>
              <a:rPr lang="en-US" dirty="0"/>
              <a:t>implement and </a:t>
            </a:r>
            <a:r>
              <a:rPr lang="en-US" u="sng" dirty="0"/>
              <a:t>study </a:t>
            </a:r>
            <a:r>
              <a:rPr lang="en-US" dirty="0"/>
              <a:t>models, effective practices, and/or strategies that contribute to success in STEM</a:t>
            </a:r>
            <a:r>
              <a:rPr lang="en-US" dirty="0" smtClean="0"/>
              <a:t>.</a:t>
            </a:r>
          </a:p>
          <a:p>
            <a:endParaRPr lang="en-US" dirty="0"/>
          </a:p>
          <a:p>
            <a:pPr marL="0" indent="0">
              <a:buNone/>
            </a:pPr>
            <a:endParaRPr lang="en-US" dirty="0"/>
          </a:p>
          <a:p>
            <a:endParaRPr lang="en-US" dirty="0"/>
          </a:p>
        </p:txBody>
      </p:sp>
      <p:grpSp>
        <p:nvGrpSpPr>
          <p:cNvPr id="4" name="Group 3"/>
          <p:cNvGrpSpPr/>
          <p:nvPr/>
        </p:nvGrpSpPr>
        <p:grpSpPr>
          <a:xfrm>
            <a:off x="7107767" y="1320752"/>
            <a:ext cx="1693333" cy="1693332"/>
            <a:chOff x="6604000" y="274638"/>
            <a:chExt cx="1693333" cy="1693332"/>
          </a:xfrm>
        </p:grpSpPr>
        <p:pic>
          <p:nvPicPr>
            <p:cNvPr id="5" name="Picture 4"/>
            <p:cNvPicPr>
              <a:picLocks noChangeAspect="1"/>
            </p:cNvPicPr>
            <p:nvPr/>
          </p:nvPicPr>
          <p:blipFill rotWithShape="1">
            <a:blip r:embed="rId5"/>
            <a:srcRect l="14823" t="7842" r="10056" b="9152"/>
            <a:stretch/>
          </p:blipFill>
          <p:spPr>
            <a:xfrm>
              <a:off x="6604000" y="274638"/>
              <a:ext cx="1693333" cy="1693332"/>
            </a:xfrm>
            <a:prstGeom prst="rect">
              <a:avLst/>
            </a:prstGeom>
          </p:spPr>
        </p:pic>
        <p:sp>
          <p:nvSpPr>
            <p:cNvPr id="6" name="TextBox 5"/>
            <p:cNvSpPr txBox="1"/>
            <p:nvPr/>
          </p:nvSpPr>
          <p:spPr>
            <a:xfrm>
              <a:off x="6798733" y="1387476"/>
              <a:ext cx="1397000" cy="369332"/>
            </a:xfrm>
            <a:prstGeom prst="rect">
              <a:avLst/>
            </a:prstGeom>
            <a:noFill/>
          </p:spPr>
          <p:txBody>
            <a:bodyPr wrap="square" rtlCol="0">
              <a:spAutoFit/>
            </a:bodyPr>
            <a:lstStyle/>
            <a:p>
              <a:r>
                <a:rPr lang="en-US" dirty="0" smtClean="0"/>
                <a:t>NSF 16-540</a:t>
              </a:r>
              <a:endParaRPr lang="en-US" dirty="0"/>
            </a:p>
          </p:txBody>
        </p:sp>
      </p:gr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27987030"/>
      </p:ext>
    </p:extLst>
  </p:cSld>
  <p:clrMapOvr>
    <a:masterClrMapping/>
  </p:clrMapOvr>
  <mc:AlternateContent xmlns:mc="http://schemas.openxmlformats.org/markup-compatibility/2006" xmlns:p14="http://schemas.microsoft.com/office/powerpoint/2010/main">
    <mc:Choice Requires="p14">
      <p:transition spd="slow" p14:dur="2000" advTm="30371"/>
    </mc:Choice>
    <mc:Fallback xmlns="">
      <p:transition xmlns:p14="http://schemas.microsoft.com/office/powerpoint/2010/main" spd="slow" advTm="30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59200" y="3086100"/>
            <a:ext cx="3505200" cy="7620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r"/>
            <a:r>
              <a:rPr lang="en-US" sz="3600" dirty="0" smtClean="0"/>
              <a:t>Knowledge Generation</a:t>
            </a:r>
            <a:endParaRPr lang="en-US" sz="3600" dirty="0"/>
          </a:p>
        </p:txBody>
      </p:sp>
      <p:sp>
        <p:nvSpPr>
          <p:cNvPr id="3" name="Content Placeholder 2"/>
          <p:cNvSpPr>
            <a:spLocks noGrp="1"/>
          </p:cNvSpPr>
          <p:nvPr>
            <p:ph idx="1"/>
          </p:nvPr>
        </p:nvSpPr>
        <p:spPr>
          <a:xfrm>
            <a:off x="457200" y="3213101"/>
            <a:ext cx="8229600" cy="3175000"/>
          </a:xfrm>
        </p:spPr>
        <p:txBody>
          <a:bodyPr/>
          <a:lstStyle/>
          <a:p>
            <a:r>
              <a:rPr lang="en-US" dirty="0" smtClean="0"/>
              <a:t>Describe plans </a:t>
            </a:r>
            <a:r>
              <a:rPr lang="en-US" dirty="0"/>
              <a:t>to generate knowledge about student success and degree attainment in </a:t>
            </a:r>
            <a:r>
              <a:rPr lang="en-US" dirty="0" smtClean="0"/>
              <a:t>STEM. Knowledge relative to Program Goal 2.</a:t>
            </a:r>
          </a:p>
          <a:p>
            <a:r>
              <a:rPr lang="en-US" dirty="0"/>
              <a:t>Proposals should include a literature review that establishes the basis for the proposed project </a:t>
            </a:r>
            <a:r>
              <a:rPr lang="en-US" dirty="0" smtClean="0"/>
              <a:t>activities. Know what has been done.</a:t>
            </a:r>
          </a:p>
          <a:p>
            <a:endParaRPr lang="en-US" dirty="0"/>
          </a:p>
          <a:p>
            <a:pPr marL="0" indent="0">
              <a:buNone/>
            </a:pPr>
            <a:endParaRPr lang="en-US" dirty="0"/>
          </a:p>
        </p:txBody>
      </p:sp>
      <p:pic>
        <p:nvPicPr>
          <p:cNvPr id="4" name="Picture 3"/>
          <p:cNvPicPr>
            <a:picLocks noChangeAspect="1"/>
          </p:cNvPicPr>
          <p:nvPr/>
        </p:nvPicPr>
        <p:blipFill rotWithShape="1">
          <a:blip r:embed="rId5"/>
          <a:srcRect l="18056" t="14805" r="50694" b="74445"/>
          <a:stretch/>
        </p:blipFill>
        <p:spPr>
          <a:xfrm>
            <a:off x="1457988" y="1295401"/>
            <a:ext cx="6708112" cy="1442243"/>
          </a:xfrm>
          <a:prstGeom prst="rect">
            <a:avLst/>
          </a:prstGeom>
          <a:ln w="38100" cmpd="sng">
            <a:solidFill>
              <a:schemeClr val="tx1"/>
            </a:solidFill>
          </a:ln>
        </p:spPr>
      </p:pic>
      <p:cxnSp>
        <p:nvCxnSpPr>
          <p:cNvPr id="7" name="Straight Connector 6"/>
          <p:cNvCxnSpPr>
            <a:stCxn id="4" idx="2"/>
            <a:endCxn id="5" idx="0"/>
          </p:cNvCxnSpPr>
          <p:nvPr/>
        </p:nvCxnSpPr>
        <p:spPr>
          <a:xfrm>
            <a:off x="4812044" y="2737644"/>
            <a:ext cx="699756" cy="3484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56224177"/>
      </p:ext>
    </p:extLst>
  </p:cSld>
  <p:clrMapOvr>
    <a:masterClrMapping/>
  </p:clrMapOvr>
  <mc:AlternateContent xmlns:mc="http://schemas.openxmlformats.org/markup-compatibility/2006" xmlns:p14="http://schemas.microsoft.com/office/powerpoint/2010/main">
    <mc:Choice Requires="p14">
      <p:transition spd="slow" p14:dur="2000" advTm="42106"/>
    </mc:Choice>
    <mc:Fallback xmlns="">
      <p:transition xmlns:p14="http://schemas.microsoft.com/office/powerpoint/2010/main" spd="slow" advTm="42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7066" y="274638"/>
            <a:ext cx="4639733" cy="1143000"/>
          </a:xfrm>
        </p:spPr>
        <p:txBody>
          <a:bodyPr/>
          <a:lstStyle/>
          <a:p>
            <a:r>
              <a:rPr lang="en-US" dirty="0" smtClean="0"/>
              <a:t>Scholarship Data</a:t>
            </a:r>
            <a:endParaRPr lang="en-US" dirty="0"/>
          </a:p>
        </p:txBody>
      </p:sp>
      <p:sp>
        <p:nvSpPr>
          <p:cNvPr id="3" name="Content Placeholder 2"/>
          <p:cNvSpPr>
            <a:spLocks noGrp="1"/>
          </p:cNvSpPr>
          <p:nvPr>
            <p:ph idx="1"/>
          </p:nvPr>
        </p:nvSpPr>
        <p:spPr>
          <a:xfrm>
            <a:off x="457200" y="1845708"/>
            <a:ext cx="8229600" cy="4525963"/>
          </a:xfrm>
        </p:spPr>
        <p:txBody>
          <a:bodyPr>
            <a:normAutofit fontScale="85000" lnSpcReduction="10000"/>
          </a:bodyPr>
          <a:lstStyle/>
          <a:p>
            <a:r>
              <a:rPr lang="en-US" dirty="0" smtClean="0"/>
              <a:t>In Proposal State </a:t>
            </a:r>
            <a:r>
              <a:rPr lang="en-US" dirty="0"/>
              <a:t>and J</a:t>
            </a:r>
            <a:r>
              <a:rPr lang="en-US" dirty="0" smtClean="0"/>
              <a:t>ustify:</a:t>
            </a:r>
          </a:p>
          <a:p>
            <a:r>
              <a:rPr lang="en-US" dirty="0" smtClean="0"/>
              <a:t>Number </a:t>
            </a:r>
            <a:r>
              <a:rPr lang="en-US" dirty="0"/>
              <a:t>of scholarships awarded </a:t>
            </a:r>
            <a:r>
              <a:rPr lang="en-US" dirty="0" smtClean="0"/>
              <a:t>annually:</a:t>
            </a:r>
          </a:p>
          <a:p>
            <a:r>
              <a:rPr lang="en-US" dirty="0"/>
              <a:t>T</a:t>
            </a:r>
            <a:r>
              <a:rPr lang="en-US" dirty="0" smtClean="0"/>
              <a:t>otal </a:t>
            </a:r>
            <a:r>
              <a:rPr lang="en-US" dirty="0"/>
              <a:t>number of </a:t>
            </a:r>
            <a:r>
              <a:rPr lang="en-US" dirty="0" smtClean="0"/>
              <a:t>scholarships for </a:t>
            </a:r>
            <a:r>
              <a:rPr lang="en-US" dirty="0"/>
              <a:t>the </a:t>
            </a:r>
            <a:r>
              <a:rPr lang="en-US" dirty="0" smtClean="0"/>
              <a:t>award period</a:t>
            </a:r>
          </a:p>
          <a:p>
            <a:r>
              <a:rPr lang="en-US" dirty="0"/>
              <a:t>D</a:t>
            </a:r>
            <a:r>
              <a:rPr lang="en-US" dirty="0" smtClean="0"/>
              <a:t>uration </a:t>
            </a:r>
            <a:r>
              <a:rPr lang="en-US" dirty="0"/>
              <a:t>of the </a:t>
            </a:r>
            <a:r>
              <a:rPr lang="en-US" dirty="0" smtClean="0"/>
              <a:t>scholarship</a:t>
            </a:r>
            <a:endParaRPr lang="en-US" dirty="0"/>
          </a:p>
          <a:p>
            <a:r>
              <a:rPr lang="en-US" dirty="0" smtClean="0"/>
              <a:t>Annual </a:t>
            </a:r>
            <a:r>
              <a:rPr lang="en-US" dirty="0"/>
              <a:t>and maximum amount of the scholarship for a scholarship recipient</a:t>
            </a:r>
          </a:p>
          <a:p>
            <a:r>
              <a:rPr lang="en-US" dirty="0" smtClean="0"/>
              <a:t>Number of unique students who will be awarded scholarships</a:t>
            </a:r>
          </a:p>
          <a:p>
            <a:pPr lvl="1"/>
            <a:r>
              <a:rPr lang="en-US" dirty="0" smtClean="0"/>
              <a:t>Annual</a:t>
            </a:r>
          </a:p>
          <a:p>
            <a:pPr lvl="1"/>
            <a:r>
              <a:rPr lang="en-US" dirty="0" smtClean="0"/>
              <a:t>Total</a:t>
            </a:r>
          </a:p>
        </p:txBody>
      </p:sp>
      <p:grpSp>
        <p:nvGrpSpPr>
          <p:cNvPr id="4" name="Group 3"/>
          <p:cNvGrpSpPr/>
          <p:nvPr/>
        </p:nvGrpSpPr>
        <p:grpSpPr>
          <a:xfrm>
            <a:off x="2523067" y="152376"/>
            <a:ext cx="1693333" cy="1693332"/>
            <a:chOff x="6604000" y="274638"/>
            <a:chExt cx="1693333" cy="1693332"/>
          </a:xfrm>
        </p:grpSpPr>
        <p:pic>
          <p:nvPicPr>
            <p:cNvPr id="5" name="Picture 4"/>
            <p:cNvPicPr>
              <a:picLocks noChangeAspect="1"/>
            </p:cNvPicPr>
            <p:nvPr/>
          </p:nvPicPr>
          <p:blipFill rotWithShape="1">
            <a:blip r:embed="rId5"/>
            <a:srcRect l="14823" t="7842" r="10056" b="9152"/>
            <a:stretch/>
          </p:blipFill>
          <p:spPr>
            <a:xfrm>
              <a:off x="6604000" y="274638"/>
              <a:ext cx="1693333" cy="1693332"/>
            </a:xfrm>
            <a:prstGeom prst="rect">
              <a:avLst/>
            </a:prstGeom>
          </p:spPr>
        </p:pic>
        <p:sp>
          <p:nvSpPr>
            <p:cNvPr id="6" name="TextBox 5"/>
            <p:cNvSpPr txBox="1"/>
            <p:nvPr/>
          </p:nvSpPr>
          <p:spPr>
            <a:xfrm>
              <a:off x="6798733" y="1387476"/>
              <a:ext cx="1397000" cy="369332"/>
            </a:xfrm>
            <a:prstGeom prst="rect">
              <a:avLst/>
            </a:prstGeom>
            <a:noFill/>
          </p:spPr>
          <p:txBody>
            <a:bodyPr wrap="square" rtlCol="0">
              <a:spAutoFit/>
            </a:bodyPr>
            <a:lstStyle/>
            <a:p>
              <a:r>
                <a:rPr lang="en-US" dirty="0" smtClean="0"/>
                <a:t>NSF 16-540</a:t>
              </a:r>
              <a:endParaRPr lang="en-US" dirty="0"/>
            </a:p>
          </p:txBody>
        </p:sp>
      </p:gr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7558651"/>
      </p:ext>
    </p:extLst>
  </p:cSld>
  <p:clrMapOvr>
    <a:masterClrMapping/>
  </p:clrMapOvr>
  <mc:AlternateContent xmlns:mc="http://schemas.openxmlformats.org/markup-compatibility/2006" xmlns:p14="http://schemas.microsoft.com/office/powerpoint/2010/main">
    <mc:Choice Requires="p14">
      <p:transition spd="slow" p14:dur="2000" advTm="37268"/>
    </mc:Choice>
    <mc:Fallback xmlns="">
      <p:transition xmlns:p14="http://schemas.microsoft.com/office/powerpoint/2010/main" spd="slow" advTm="37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3500" y="274638"/>
            <a:ext cx="4813300" cy="1143000"/>
          </a:xfrm>
        </p:spPr>
        <p:txBody>
          <a:bodyPr/>
          <a:lstStyle/>
          <a:p>
            <a:r>
              <a:rPr lang="en-US" dirty="0" smtClean="0"/>
              <a:t>Retention Definition</a:t>
            </a:r>
            <a:endParaRPr lang="en-US" dirty="0"/>
          </a:p>
        </p:txBody>
      </p:sp>
      <p:sp>
        <p:nvSpPr>
          <p:cNvPr id="3" name="Content Placeholder 2"/>
          <p:cNvSpPr>
            <a:spLocks noGrp="1"/>
          </p:cNvSpPr>
          <p:nvPr>
            <p:ph idx="1"/>
          </p:nvPr>
        </p:nvSpPr>
        <p:spPr>
          <a:xfrm>
            <a:off x="457200" y="1270000"/>
            <a:ext cx="8229600" cy="4525963"/>
          </a:xfrm>
        </p:spPr>
        <p:txBody>
          <a:bodyPr>
            <a:normAutofit fontScale="92500"/>
          </a:bodyPr>
          <a:lstStyle/>
          <a:p>
            <a:r>
              <a:rPr lang="en-US" dirty="0"/>
              <a:t>For r</a:t>
            </a:r>
            <a:r>
              <a:rPr lang="en-US" dirty="0" smtClean="0"/>
              <a:t>esults </a:t>
            </a:r>
            <a:r>
              <a:rPr lang="en-US" dirty="0"/>
              <a:t>and stating expected </a:t>
            </a:r>
            <a:r>
              <a:rPr lang="en-US" dirty="0" smtClean="0"/>
              <a:t>outcomes</a:t>
            </a:r>
          </a:p>
          <a:p>
            <a:r>
              <a:rPr lang="en-US" dirty="0"/>
              <a:t>R</a:t>
            </a:r>
            <a:r>
              <a:rPr lang="en-US" dirty="0" smtClean="0"/>
              <a:t>etention </a:t>
            </a:r>
            <a:r>
              <a:rPr lang="en-US" dirty="0"/>
              <a:t>in STEM is defined </a:t>
            </a:r>
            <a:r>
              <a:rPr lang="en-US" dirty="0" smtClean="0"/>
              <a:t>as</a:t>
            </a:r>
          </a:p>
          <a:p>
            <a:pPr lvl="1"/>
            <a:r>
              <a:rPr lang="en-US" dirty="0" smtClean="0"/>
              <a:t> </a:t>
            </a:r>
            <a:r>
              <a:rPr lang="en-US" dirty="0"/>
              <a:t>N</a:t>
            </a:r>
            <a:r>
              <a:rPr lang="en-US" dirty="0" smtClean="0"/>
              <a:t>umber </a:t>
            </a:r>
            <a:r>
              <a:rPr lang="en-US" dirty="0"/>
              <a:t>and percentage of </a:t>
            </a:r>
            <a:r>
              <a:rPr lang="en-US" dirty="0" smtClean="0"/>
              <a:t>students, </a:t>
            </a:r>
          </a:p>
          <a:p>
            <a:pPr marL="457200" lvl="1" indent="0">
              <a:buNone/>
            </a:pPr>
            <a:r>
              <a:rPr lang="en-US" dirty="0" smtClean="0"/>
              <a:t>starting the </a:t>
            </a:r>
            <a:r>
              <a:rPr lang="en-US" dirty="0"/>
              <a:t>next academic year in STEM </a:t>
            </a:r>
            <a:r>
              <a:rPr lang="en-US" dirty="0" smtClean="0"/>
              <a:t>and</a:t>
            </a:r>
          </a:p>
          <a:p>
            <a:pPr marL="457200" lvl="1" indent="0">
              <a:buNone/>
            </a:pPr>
            <a:r>
              <a:rPr lang="en-US" dirty="0" smtClean="0"/>
              <a:t>in following </a:t>
            </a:r>
            <a:r>
              <a:rPr lang="en-US" dirty="0"/>
              <a:t>academic years to graduation. </a:t>
            </a:r>
            <a:endParaRPr lang="en-US" dirty="0" smtClean="0"/>
          </a:p>
          <a:p>
            <a:r>
              <a:rPr lang="en-US" dirty="0" smtClean="0"/>
              <a:t>Example: one</a:t>
            </a:r>
            <a:r>
              <a:rPr lang="en-US" dirty="0"/>
              <a:t>-year retention </a:t>
            </a:r>
            <a:r>
              <a:rPr lang="en-US" dirty="0" smtClean="0"/>
              <a:t>rate is:</a:t>
            </a:r>
          </a:p>
          <a:p>
            <a:pPr lvl="1"/>
            <a:r>
              <a:rPr lang="en-US" dirty="0" smtClean="0"/>
              <a:t>Number </a:t>
            </a:r>
            <a:r>
              <a:rPr lang="en-US" dirty="0"/>
              <a:t>and percentage of </a:t>
            </a:r>
            <a:r>
              <a:rPr lang="en-US" dirty="0" smtClean="0"/>
              <a:t>students, </a:t>
            </a:r>
          </a:p>
          <a:p>
            <a:pPr marL="457200" lvl="1" indent="0">
              <a:buNone/>
            </a:pPr>
            <a:r>
              <a:rPr lang="en-US" dirty="0"/>
              <a:t>r</a:t>
            </a:r>
            <a:r>
              <a:rPr lang="en-US" dirty="0" smtClean="0"/>
              <a:t>eturning </a:t>
            </a:r>
            <a:r>
              <a:rPr lang="en-US" dirty="0"/>
              <a:t>to school and starting their second academic year in STEM at the institution </a:t>
            </a:r>
            <a:r>
              <a:rPr lang="en-US" dirty="0" smtClean="0"/>
              <a:t>in which </a:t>
            </a:r>
            <a:r>
              <a:rPr lang="en-US" dirty="0"/>
              <a:t>they started.</a:t>
            </a:r>
          </a:p>
          <a:p>
            <a:endParaRPr lang="en-US" dirty="0"/>
          </a:p>
        </p:txBody>
      </p:sp>
      <p:grpSp>
        <p:nvGrpSpPr>
          <p:cNvPr id="4" name="Group 3"/>
          <p:cNvGrpSpPr/>
          <p:nvPr/>
        </p:nvGrpSpPr>
        <p:grpSpPr>
          <a:xfrm>
            <a:off x="7124700" y="1818750"/>
            <a:ext cx="1693333" cy="1693332"/>
            <a:chOff x="6604000" y="274638"/>
            <a:chExt cx="1693333" cy="1693332"/>
          </a:xfrm>
        </p:grpSpPr>
        <p:pic>
          <p:nvPicPr>
            <p:cNvPr id="5" name="Picture 4"/>
            <p:cNvPicPr>
              <a:picLocks noChangeAspect="1"/>
            </p:cNvPicPr>
            <p:nvPr/>
          </p:nvPicPr>
          <p:blipFill rotWithShape="1">
            <a:blip r:embed="rId5"/>
            <a:srcRect l="14823" t="7842" r="10056" b="9152"/>
            <a:stretch/>
          </p:blipFill>
          <p:spPr>
            <a:xfrm>
              <a:off x="6604000" y="274638"/>
              <a:ext cx="1693333" cy="1693332"/>
            </a:xfrm>
            <a:prstGeom prst="rect">
              <a:avLst/>
            </a:prstGeom>
          </p:spPr>
        </p:pic>
        <p:sp>
          <p:nvSpPr>
            <p:cNvPr id="6" name="TextBox 5"/>
            <p:cNvSpPr txBox="1"/>
            <p:nvPr/>
          </p:nvSpPr>
          <p:spPr>
            <a:xfrm>
              <a:off x="6798733" y="1387476"/>
              <a:ext cx="1397000" cy="369332"/>
            </a:xfrm>
            <a:prstGeom prst="rect">
              <a:avLst/>
            </a:prstGeom>
            <a:noFill/>
          </p:spPr>
          <p:txBody>
            <a:bodyPr wrap="square" rtlCol="0">
              <a:spAutoFit/>
            </a:bodyPr>
            <a:lstStyle/>
            <a:p>
              <a:r>
                <a:rPr lang="en-US" dirty="0" smtClean="0"/>
                <a:t>NSF 16-540</a:t>
              </a:r>
              <a:endParaRPr lang="en-US" dirty="0"/>
            </a:p>
          </p:txBody>
        </p:sp>
      </p:gr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334136469"/>
      </p:ext>
    </p:extLst>
  </p:cSld>
  <p:clrMapOvr>
    <a:masterClrMapping/>
  </p:clrMapOvr>
  <mc:AlternateContent xmlns:mc="http://schemas.openxmlformats.org/markup-compatibility/2006" xmlns:p14="http://schemas.microsoft.com/office/powerpoint/2010/main">
    <mc:Choice Requires="p14">
      <p:transition spd="slow" p14:dur="2000" advTm="44992"/>
    </mc:Choice>
    <mc:Fallback xmlns="">
      <p:transition xmlns:p14="http://schemas.microsoft.com/office/powerpoint/2010/main" spd="slow" advTm="44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Workforce Need</a:t>
            </a:r>
            <a:endParaRPr lang="en-US" dirty="0"/>
          </a:p>
        </p:txBody>
      </p:sp>
      <p:sp>
        <p:nvSpPr>
          <p:cNvPr id="3" name="Content Placeholder 2"/>
          <p:cNvSpPr>
            <a:spLocks noGrp="1"/>
          </p:cNvSpPr>
          <p:nvPr>
            <p:ph idx="1"/>
          </p:nvPr>
        </p:nvSpPr>
        <p:spPr/>
        <p:txBody>
          <a:bodyPr/>
          <a:lstStyle/>
          <a:p>
            <a:r>
              <a:rPr lang="en-US" dirty="0" smtClean="0"/>
              <a:t>Workforce Need</a:t>
            </a:r>
          </a:p>
          <a:p>
            <a:r>
              <a:rPr lang="en-US" dirty="0" smtClean="0"/>
              <a:t>Students joining the STEM workforce (or graduate study)</a:t>
            </a:r>
          </a:p>
          <a:p>
            <a:r>
              <a:rPr lang="en-US" dirty="0" smtClean="0"/>
              <a:t>Proposals </a:t>
            </a:r>
            <a:r>
              <a:rPr lang="en-US" dirty="0"/>
              <a:t>with a strong focus on workforce development are encouraged to partner with business, industry, or local </a:t>
            </a:r>
            <a:r>
              <a:rPr lang="en-US" dirty="0" smtClean="0"/>
              <a:t>community organizations</a:t>
            </a:r>
            <a:r>
              <a:rPr lang="en-US" dirty="0"/>
              <a:t>. 	</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405724492"/>
      </p:ext>
    </p:extLst>
  </p:cSld>
  <p:clrMapOvr>
    <a:masterClrMapping/>
  </p:clrMapOvr>
  <mc:AlternateContent xmlns:mc="http://schemas.openxmlformats.org/markup-compatibility/2006" xmlns:p14="http://schemas.microsoft.com/office/powerpoint/2010/main">
    <mc:Choice Requires="p14">
      <p:transition spd="slow" p14:dur="2000" advTm="30607"/>
    </mc:Choice>
    <mc:Fallback xmlns="">
      <p:transition xmlns:p14="http://schemas.microsoft.com/office/powerpoint/2010/main" spd="slow" advTm="30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2238"/>
            <a:ext cx="7581900" cy="1143000"/>
          </a:xfrm>
          <a:solidFill>
            <a:schemeClr val="bg1"/>
          </a:solidFill>
        </p:spPr>
        <p:txBody>
          <a:bodyPr/>
          <a:lstStyle/>
          <a:p>
            <a:r>
              <a:rPr lang="en-US" dirty="0"/>
              <a:t>Results from </a:t>
            </a:r>
            <a:r>
              <a:rPr lang="en-US" dirty="0" smtClean="0"/>
              <a:t>Prior </a:t>
            </a:r>
            <a:r>
              <a:rPr lang="en-US" dirty="0"/>
              <a:t>NSF </a:t>
            </a:r>
            <a:r>
              <a:rPr lang="en-US" dirty="0" smtClean="0"/>
              <a:t>Support</a:t>
            </a:r>
            <a:r>
              <a:rPr lang="en-US" dirty="0" smtClean="0">
                <a:effectLst/>
              </a:rPr>
              <a:t> </a:t>
            </a:r>
            <a:endParaRPr lang="en-US" dirty="0"/>
          </a:p>
        </p:txBody>
      </p:sp>
      <p:sp>
        <p:nvSpPr>
          <p:cNvPr id="3" name="Content Placeholder 2"/>
          <p:cNvSpPr>
            <a:spLocks noGrp="1"/>
          </p:cNvSpPr>
          <p:nvPr>
            <p:ph idx="1"/>
          </p:nvPr>
        </p:nvSpPr>
        <p:spPr>
          <a:xfrm>
            <a:off x="457200" y="1135626"/>
            <a:ext cx="8229600" cy="5427406"/>
          </a:xfrm>
        </p:spPr>
        <p:txBody>
          <a:bodyPr>
            <a:normAutofit fontScale="55000" lnSpcReduction="20000"/>
          </a:bodyPr>
          <a:lstStyle/>
          <a:p>
            <a:r>
              <a:rPr lang="en-US" dirty="0" smtClean="0"/>
              <a:t>Particular </a:t>
            </a:r>
            <a:r>
              <a:rPr lang="en-US" dirty="0"/>
              <a:t>emphasis on any prior S-STEM, </a:t>
            </a:r>
            <a:r>
              <a:rPr lang="en-US" dirty="0" smtClean="0"/>
              <a:t>or </a:t>
            </a:r>
            <a:r>
              <a:rPr lang="en-US" dirty="0"/>
              <a:t>STEP </a:t>
            </a:r>
            <a:r>
              <a:rPr lang="en-US" dirty="0" smtClean="0"/>
              <a:t>awards</a:t>
            </a:r>
            <a:r>
              <a:rPr lang="en-US" dirty="0"/>
              <a:t> </a:t>
            </a:r>
            <a:r>
              <a:rPr lang="en-US" dirty="0" smtClean="0"/>
              <a:t>to PI or </a:t>
            </a:r>
            <a:r>
              <a:rPr lang="en-US" b="1" u="sng" dirty="0" smtClean="0"/>
              <a:t>institution</a:t>
            </a:r>
            <a:r>
              <a:rPr lang="en-US" dirty="0" smtClean="0"/>
              <a:t>.</a:t>
            </a:r>
          </a:p>
          <a:p>
            <a:pPr marL="0" indent="0">
              <a:buNone/>
            </a:pPr>
            <a:endParaRPr lang="en-US" dirty="0" smtClean="0"/>
          </a:p>
          <a:p>
            <a:r>
              <a:rPr lang="en-US" dirty="0" smtClean="0"/>
              <a:t>Prior </a:t>
            </a:r>
            <a:r>
              <a:rPr lang="en-US" dirty="0"/>
              <a:t>S-STEM </a:t>
            </a:r>
            <a:r>
              <a:rPr lang="en-US" dirty="0" smtClean="0"/>
              <a:t>awards</a:t>
            </a:r>
            <a:r>
              <a:rPr lang="en-US" dirty="0"/>
              <a:t>, at least, must include: </a:t>
            </a:r>
            <a:endParaRPr lang="en-US" dirty="0" smtClean="0"/>
          </a:p>
          <a:p>
            <a:pPr lvl="1"/>
            <a:r>
              <a:rPr lang="en-US" dirty="0" smtClean="0"/>
              <a:t>Award </a:t>
            </a:r>
            <a:r>
              <a:rPr lang="en-US" dirty="0"/>
              <a:t>number(s</a:t>
            </a:r>
            <a:r>
              <a:rPr lang="en-US" dirty="0" smtClean="0"/>
              <a:t>) </a:t>
            </a:r>
          </a:p>
          <a:p>
            <a:pPr lvl="1"/>
            <a:r>
              <a:rPr lang="en-US" dirty="0" smtClean="0"/>
              <a:t>number </a:t>
            </a:r>
            <a:r>
              <a:rPr lang="en-US" dirty="0"/>
              <a:t>of scholarship </a:t>
            </a:r>
            <a:r>
              <a:rPr lang="en-US" dirty="0" smtClean="0"/>
              <a:t>recipients</a:t>
            </a:r>
          </a:p>
          <a:p>
            <a:pPr lvl="1"/>
            <a:r>
              <a:rPr lang="en-US" dirty="0" smtClean="0"/>
              <a:t>number </a:t>
            </a:r>
            <a:r>
              <a:rPr lang="en-US" dirty="0"/>
              <a:t>of recipients </a:t>
            </a:r>
            <a:r>
              <a:rPr lang="en-US" dirty="0" smtClean="0"/>
              <a:t>graduating</a:t>
            </a:r>
            <a:endParaRPr lang="en-US" dirty="0"/>
          </a:p>
          <a:p>
            <a:pPr lvl="1"/>
            <a:r>
              <a:rPr lang="en-US" dirty="0" smtClean="0"/>
              <a:t>percentage </a:t>
            </a:r>
            <a:r>
              <a:rPr lang="en-US" dirty="0"/>
              <a:t>of recipients </a:t>
            </a:r>
            <a:r>
              <a:rPr lang="en-US" dirty="0" smtClean="0"/>
              <a:t>graduating</a:t>
            </a:r>
            <a:endParaRPr lang="en-US" dirty="0"/>
          </a:p>
          <a:p>
            <a:pPr lvl="1"/>
            <a:r>
              <a:rPr lang="en-US" dirty="0" smtClean="0"/>
              <a:t>number </a:t>
            </a:r>
            <a:r>
              <a:rPr lang="en-US" dirty="0"/>
              <a:t>of </a:t>
            </a:r>
            <a:r>
              <a:rPr lang="en-US" dirty="0" smtClean="0"/>
              <a:t>recipients leaving </a:t>
            </a:r>
            <a:r>
              <a:rPr lang="en-US" dirty="0"/>
              <a:t>the program</a:t>
            </a:r>
            <a:r>
              <a:rPr lang="en-US" dirty="0" smtClean="0"/>
              <a:t>.</a:t>
            </a:r>
          </a:p>
          <a:p>
            <a:pPr lvl="1"/>
            <a:endParaRPr lang="en-US" dirty="0" smtClean="0"/>
          </a:p>
          <a:p>
            <a:r>
              <a:rPr lang="en-US" dirty="0" smtClean="0"/>
              <a:t>Prior STEP </a:t>
            </a:r>
            <a:r>
              <a:rPr lang="en-US" dirty="0"/>
              <a:t>awards, at least must include</a:t>
            </a:r>
          </a:p>
          <a:p>
            <a:pPr lvl="1"/>
            <a:r>
              <a:rPr lang="en-US" dirty="0"/>
              <a:t>Award </a:t>
            </a:r>
            <a:r>
              <a:rPr lang="en-US" dirty="0" smtClean="0"/>
              <a:t>number(s)</a:t>
            </a:r>
          </a:p>
          <a:p>
            <a:pPr lvl="1"/>
            <a:r>
              <a:rPr lang="en-US" dirty="0" smtClean="0"/>
              <a:t>Amount </a:t>
            </a:r>
            <a:r>
              <a:rPr lang="en-US" dirty="0"/>
              <a:t>of award</a:t>
            </a:r>
          </a:p>
          <a:p>
            <a:pPr lvl="1"/>
            <a:r>
              <a:rPr lang="en-US" dirty="0"/>
              <a:t>Number of students who participated</a:t>
            </a:r>
          </a:p>
          <a:p>
            <a:pPr lvl="1"/>
            <a:r>
              <a:rPr lang="en-US" dirty="0"/>
              <a:t>A description of activities</a:t>
            </a:r>
          </a:p>
          <a:p>
            <a:pPr lvl="1"/>
            <a:r>
              <a:rPr lang="en-US" dirty="0"/>
              <a:t>Baseline retention and graduation rates of the targeted population</a:t>
            </a:r>
          </a:p>
          <a:p>
            <a:pPr lvl="1"/>
            <a:r>
              <a:rPr lang="en-US" dirty="0"/>
              <a:t>Expected increase in the number of students graduating with STEM </a:t>
            </a:r>
            <a:r>
              <a:rPr lang="en-US" dirty="0" smtClean="0"/>
              <a:t>degrees</a:t>
            </a:r>
          </a:p>
          <a:p>
            <a:pPr lvl="1"/>
            <a:r>
              <a:rPr lang="en-US" dirty="0" smtClean="0"/>
              <a:t>Actual </a:t>
            </a:r>
            <a:r>
              <a:rPr lang="en-US" dirty="0"/>
              <a:t>increase in the number of students graduating with STEM degrees</a:t>
            </a:r>
          </a:p>
          <a:p>
            <a:pPr marL="457200" lvl="1" indent="0">
              <a:buNone/>
            </a:pPr>
            <a:endParaRPr lang="en-US" dirty="0" smtClean="0"/>
          </a:p>
          <a:p>
            <a:r>
              <a:rPr lang="en-US" dirty="0" smtClean="0"/>
              <a:t>Prior S-STEM, or STEP awards</a:t>
            </a:r>
          </a:p>
          <a:p>
            <a:pPr lvl="1"/>
            <a:r>
              <a:rPr lang="en-US" sz="2900" b="1" dirty="0" smtClean="0"/>
              <a:t>lessons learned (positive and/or negative)</a:t>
            </a:r>
          </a:p>
          <a:p>
            <a:pPr lvl="1"/>
            <a:r>
              <a:rPr lang="en-US" sz="2900" b="1" dirty="0" smtClean="0"/>
              <a:t>how </a:t>
            </a:r>
            <a:r>
              <a:rPr lang="en-US" sz="2900" b="1" dirty="0"/>
              <a:t>these lessons influenced </a:t>
            </a:r>
            <a:r>
              <a:rPr lang="en-US" sz="2900" b="1" dirty="0" smtClean="0"/>
              <a:t>the proposed </a:t>
            </a:r>
            <a:r>
              <a:rPr lang="en-US" sz="2900" b="1" dirty="0"/>
              <a:t>project</a:t>
            </a:r>
            <a:r>
              <a:rPr lang="en-US" dirty="0"/>
              <a:t>.</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10125004"/>
      </p:ext>
    </p:extLst>
  </p:cSld>
  <p:clrMapOvr>
    <a:masterClrMapping/>
  </p:clrMapOvr>
  <mc:AlternateContent xmlns:mc="http://schemas.openxmlformats.org/markup-compatibility/2006" xmlns:p14="http://schemas.microsoft.com/office/powerpoint/2010/main">
    <mc:Choice Requires="p14">
      <p:transition spd="slow" p14:dur="2000" advTm="68562"/>
    </mc:Choice>
    <mc:Fallback xmlns="">
      <p:transition xmlns:p14="http://schemas.microsoft.com/office/powerpoint/2010/main" spd="slow" advTm="68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Sustainability</a:t>
            </a:r>
            <a:endParaRPr lang="en-US" dirty="0"/>
          </a:p>
        </p:txBody>
      </p:sp>
      <p:sp>
        <p:nvSpPr>
          <p:cNvPr id="3" name="Content Placeholder 2"/>
          <p:cNvSpPr>
            <a:spLocks noGrp="1"/>
          </p:cNvSpPr>
          <p:nvPr>
            <p:ph idx="1"/>
          </p:nvPr>
        </p:nvSpPr>
        <p:spPr/>
        <p:txBody>
          <a:bodyPr/>
          <a:lstStyle/>
          <a:p>
            <a:r>
              <a:rPr lang="en-US" dirty="0" smtClean="0"/>
              <a:t>Consider how student supports and other activities might be sustained beyond the life of the grant.</a:t>
            </a:r>
          </a:p>
          <a:p>
            <a:r>
              <a:rPr lang="en-US" dirty="0" smtClean="0"/>
              <a:t>Can key student supports be designed in such a way that, if successful, they can be continued beyond end of the grant?</a:t>
            </a:r>
          </a:p>
          <a:p>
            <a:r>
              <a:rPr lang="en-US" dirty="0" smtClean="0"/>
              <a:t>Can be building on existing support systems.</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34253441"/>
      </p:ext>
    </p:extLst>
  </p:cSld>
  <p:clrMapOvr>
    <a:masterClrMapping/>
  </p:clrMapOvr>
  <mc:AlternateContent xmlns:mc="http://schemas.openxmlformats.org/markup-compatibility/2006" xmlns:p14="http://schemas.microsoft.com/office/powerpoint/2010/main">
    <mc:Choice Requires="p14">
      <p:transition spd="slow" p14:dur="2000" advTm="29419"/>
    </mc:Choice>
    <mc:Fallback xmlns="">
      <p:transition xmlns:p14="http://schemas.microsoft.com/office/powerpoint/2010/main" spd="slow" advTm="2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1100" y="274638"/>
            <a:ext cx="6235700" cy="1143000"/>
          </a:xfrm>
        </p:spPr>
        <p:txBody>
          <a:bodyPr>
            <a:normAutofit/>
          </a:bodyPr>
          <a:lstStyle/>
          <a:p>
            <a:pPr algn="r"/>
            <a:r>
              <a:rPr lang="en-US" dirty="0" smtClean="0"/>
              <a:t>Dissemination</a:t>
            </a:r>
            <a:r>
              <a:rPr lang="en-US" dirty="0"/>
              <a:t> </a:t>
            </a:r>
            <a:r>
              <a:rPr lang="en-US" dirty="0" smtClean="0"/>
              <a:t>Plan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Disseminate the results of the project</a:t>
            </a:r>
          </a:p>
          <a:p>
            <a:r>
              <a:rPr lang="en-US" dirty="0" smtClean="0"/>
              <a:t>The proposal should include a plan to report on the project to appropriate audiences</a:t>
            </a:r>
          </a:p>
          <a:p>
            <a:r>
              <a:rPr lang="en-US" dirty="0" smtClean="0"/>
              <a:t>Specific dissemination outlets including</a:t>
            </a:r>
          </a:p>
          <a:p>
            <a:pPr marL="971550" lvl="1" indent="-514350">
              <a:buFont typeface="+mj-lt"/>
              <a:buAutoNum type="arabicPeriod"/>
            </a:pPr>
            <a:r>
              <a:rPr lang="en-US" dirty="0" smtClean="0"/>
              <a:t>Publication in appropriate disciplinary journals, peer-reviewed.</a:t>
            </a:r>
          </a:p>
          <a:p>
            <a:pPr marL="971550" lvl="1" indent="-514350">
              <a:buFont typeface="+mj-lt"/>
              <a:buAutoNum type="arabicPeriod"/>
            </a:pPr>
            <a:r>
              <a:rPr lang="en-US" dirty="0" smtClean="0"/>
              <a:t>Local, regional, national conferences.</a:t>
            </a:r>
          </a:p>
          <a:p>
            <a:pPr marL="971550" lvl="1" indent="-514350">
              <a:buFont typeface="+mj-lt"/>
              <a:buAutoNum type="arabicPeriod"/>
            </a:pPr>
            <a:r>
              <a:rPr lang="en-US" dirty="0" smtClean="0"/>
              <a:t>Institutional outlets – websites, etc.</a:t>
            </a:r>
          </a:p>
          <a:p>
            <a:pPr marL="971550" lvl="1" indent="-514350">
              <a:buFont typeface="+mj-lt"/>
              <a:buAutoNum type="arabicPeriod"/>
            </a:pPr>
            <a:r>
              <a:rPr lang="en-US" dirty="0" smtClean="0"/>
              <a:t>Local media.</a:t>
            </a:r>
          </a:p>
          <a:p>
            <a:r>
              <a:rPr lang="en-US" dirty="0" smtClean="0"/>
              <a:t>Plan should be specific and credible.</a:t>
            </a:r>
          </a:p>
          <a:p>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55323569"/>
      </p:ext>
    </p:extLst>
  </p:cSld>
  <p:clrMapOvr>
    <a:masterClrMapping/>
  </p:clrMapOvr>
  <mc:AlternateContent xmlns:mc="http://schemas.openxmlformats.org/markup-compatibility/2006" xmlns:p14="http://schemas.microsoft.com/office/powerpoint/2010/main">
    <mc:Choice Requires="p14">
      <p:transition spd="slow" p14:dur="2000" advTm="72529"/>
    </mc:Choice>
    <mc:Fallback xmlns="">
      <p:transition xmlns:p14="http://schemas.microsoft.com/office/powerpoint/2010/main" spd="slow" advTm="72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1302" y="274638"/>
            <a:ext cx="4735497" cy="1143000"/>
          </a:xfrm>
        </p:spPr>
        <p:txBody>
          <a:bodyPr/>
          <a:lstStyle/>
          <a:p>
            <a:r>
              <a:rPr lang="en-US" dirty="0" smtClean="0"/>
              <a:t>Context</a:t>
            </a:r>
            <a:endParaRPr lang="en-US" dirty="0"/>
          </a:p>
        </p:txBody>
      </p:sp>
      <p:sp>
        <p:nvSpPr>
          <p:cNvPr id="3" name="Content Placeholder 2"/>
          <p:cNvSpPr>
            <a:spLocks noGrp="1"/>
          </p:cNvSpPr>
          <p:nvPr>
            <p:ph idx="1"/>
          </p:nvPr>
        </p:nvSpPr>
        <p:spPr>
          <a:xfrm>
            <a:off x="457199" y="1229736"/>
            <a:ext cx="8229600" cy="4525963"/>
          </a:xfrm>
        </p:spPr>
        <p:txBody>
          <a:bodyPr/>
          <a:lstStyle/>
          <a:p>
            <a:r>
              <a:rPr lang="en-US" dirty="0" smtClean="0"/>
              <a:t>New Solicitation NSF 16-540</a:t>
            </a:r>
          </a:p>
          <a:p>
            <a:endParaRPr lang="en-US" dirty="0"/>
          </a:p>
          <a:p>
            <a:r>
              <a:rPr lang="en-US" dirty="0" smtClean="0"/>
              <a:t>Replaces NSF 15-581</a:t>
            </a:r>
          </a:p>
          <a:p>
            <a:endParaRPr lang="en-US" dirty="0" smtClean="0"/>
          </a:p>
          <a:p>
            <a:r>
              <a:rPr lang="en-US" dirty="0" smtClean="0"/>
              <a:t> New solicitation intended primarily as clarification to reduce misinterpretation of program intent.</a:t>
            </a:r>
          </a:p>
          <a:p>
            <a:pPr marL="0" indent="0">
              <a:buNone/>
            </a:pPr>
            <a:endParaRPr lang="en-US"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532162381"/>
      </p:ext>
    </p:extLst>
  </p:cSld>
  <p:clrMapOvr>
    <a:masterClrMapping/>
  </p:clrMapOvr>
  <mc:AlternateContent xmlns:mc="http://schemas.openxmlformats.org/markup-compatibility/2006" xmlns:p14="http://schemas.microsoft.com/office/powerpoint/2010/main">
    <mc:Choice Requires="p14">
      <p:transition spd="slow" p14:dur="2000" advTm="42714"/>
    </mc:Choice>
    <mc:Fallback xmlns="">
      <p:transition spd="slow" advTm="42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0" y="152062"/>
            <a:ext cx="4835062" cy="1325563"/>
          </a:xfrm>
        </p:spPr>
        <p:txBody>
          <a:bodyPr/>
          <a:lstStyle/>
          <a:p>
            <a:r>
              <a:rPr lang="en-US" dirty="0" smtClean="0"/>
              <a:t>Budget Issues</a:t>
            </a:r>
            <a:endParaRPr lang="en-US" dirty="0"/>
          </a:p>
        </p:txBody>
      </p:sp>
      <p:sp>
        <p:nvSpPr>
          <p:cNvPr id="3" name="Content Placeholder 2"/>
          <p:cNvSpPr>
            <a:spLocks noGrp="1"/>
          </p:cNvSpPr>
          <p:nvPr>
            <p:ph idx="1"/>
          </p:nvPr>
        </p:nvSpPr>
        <p:spPr>
          <a:xfrm>
            <a:off x="180976" y="1207363"/>
            <a:ext cx="8848724" cy="4593362"/>
          </a:xfrm>
        </p:spPr>
        <p:txBody>
          <a:bodyPr>
            <a:normAutofit fontScale="85000" lnSpcReduction="20000"/>
          </a:bodyPr>
          <a:lstStyle/>
          <a:p>
            <a:r>
              <a:rPr lang="en-US" dirty="0" smtClean="0"/>
              <a:t>All scholarship stipends should go in F.1</a:t>
            </a:r>
          </a:p>
          <a:p>
            <a:pPr lvl="1"/>
            <a:r>
              <a:rPr lang="en-US" dirty="0"/>
              <a:t>a</a:t>
            </a:r>
            <a:r>
              <a:rPr lang="en-US" dirty="0" smtClean="0"/>
              <a:t>nd (F.1 / </a:t>
            </a:r>
            <a:r>
              <a:rPr lang="en-US" smtClean="0"/>
              <a:t>L &gt; </a:t>
            </a:r>
            <a:r>
              <a:rPr lang="en-US" dirty="0" smtClean="0"/>
              <a:t>0.6) on the budget summary page </a:t>
            </a:r>
          </a:p>
          <a:p>
            <a:pPr lvl="1"/>
            <a:r>
              <a:rPr lang="en-US" dirty="0" smtClean="0"/>
              <a:t>Only costs for “direct participant support” should go in F.2 and F.3 (costs for tutors should go on B.4)</a:t>
            </a:r>
          </a:p>
          <a:p>
            <a:pPr lvl="1"/>
            <a:r>
              <a:rPr lang="en-US" dirty="0" smtClean="0"/>
              <a:t>Summer research wages go in B.4.</a:t>
            </a:r>
          </a:p>
          <a:p>
            <a:r>
              <a:rPr lang="en-US" dirty="0" smtClean="0"/>
              <a:t>F.4 and G.6 must be blank (as it says in the solicitation!)</a:t>
            </a:r>
          </a:p>
          <a:p>
            <a:r>
              <a:rPr lang="en-US" dirty="0" smtClean="0"/>
              <a:t>Costs </a:t>
            </a:r>
            <a:r>
              <a:rPr lang="en-US" dirty="0"/>
              <a:t>for evaluation should be 5% -10% of the total </a:t>
            </a:r>
            <a:r>
              <a:rPr lang="en-US" dirty="0" smtClean="0"/>
              <a:t>budget</a:t>
            </a:r>
          </a:p>
          <a:p>
            <a:r>
              <a:rPr lang="en-US" dirty="0" smtClean="0"/>
              <a:t>Senior Personnel who don’t collect any salary should be listed in the Facilities, Equipment, and other Resources Document</a:t>
            </a:r>
          </a:p>
          <a:p>
            <a:pPr lvl="1"/>
            <a:r>
              <a:rPr lang="en-US" dirty="0"/>
              <a:t>add a table </a:t>
            </a:r>
            <a:r>
              <a:rPr lang="en-US" dirty="0" smtClean="0"/>
              <a:t>with columns for: </a:t>
            </a:r>
            <a:r>
              <a:rPr lang="en-US" b="1" dirty="0" smtClean="0"/>
              <a:t>Project member, Role, Responsibility, Months </a:t>
            </a:r>
            <a:r>
              <a:rPr lang="en-US" b="1" dirty="0"/>
              <a:t>per Working year on </a:t>
            </a:r>
            <a:r>
              <a:rPr lang="en-US" b="1" dirty="0" smtClean="0"/>
              <a:t>project</a:t>
            </a:r>
            <a:r>
              <a:rPr lang="en-US" b="1" dirty="0"/>
              <a:t>              </a:t>
            </a:r>
            <a:endParaRPr lang="en-US" dirty="0"/>
          </a:p>
          <a:p>
            <a:endParaRPr lang="en-US" dirty="0" smtClean="0"/>
          </a:p>
          <a:p>
            <a:pPr lvl="1"/>
            <a:endParaRPr lang="en-US" dirty="0" smtClean="0"/>
          </a:p>
          <a:p>
            <a:pPr lvl="1"/>
            <a:endParaRPr lang="en-US" dirty="0"/>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72462931"/>
      </p:ext>
    </p:extLst>
  </p:cSld>
  <p:clrMapOvr>
    <a:masterClrMapping/>
  </p:clrMapOvr>
  <mc:AlternateContent xmlns:mc="http://schemas.openxmlformats.org/markup-compatibility/2006" xmlns:p14="http://schemas.microsoft.com/office/powerpoint/2010/main">
    <mc:Choice Requires="p14">
      <p:transition spd="slow" p14:dur="2000" advTm="81442"/>
    </mc:Choice>
    <mc:Fallback xmlns="">
      <p:transition spd="slow" advTm="81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9100" y="73934"/>
            <a:ext cx="4286250" cy="1325563"/>
          </a:xfrm>
        </p:spPr>
        <p:txBody>
          <a:bodyPr/>
          <a:lstStyle/>
          <a:p>
            <a:r>
              <a:rPr lang="en-US" dirty="0" smtClean="0"/>
              <a:t>Common Errors</a:t>
            </a:r>
            <a:endParaRPr lang="en-US" dirty="0"/>
          </a:p>
        </p:txBody>
      </p:sp>
      <p:sp>
        <p:nvSpPr>
          <p:cNvPr id="3" name="Content Placeholder 2"/>
          <p:cNvSpPr>
            <a:spLocks noGrp="1"/>
          </p:cNvSpPr>
          <p:nvPr>
            <p:ph idx="1"/>
          </p:nvPr>
        </p:nvSpPr>
        <p:spPr>
          <a:xfrm>
            <a:off x="557629" y="1008879"/>
            <a:ext cx="7886700" cy="5356409"/>
          </a:xfrm>
        </p:spPr>
        <p:txBody>
          <a:bodyPr>
            <a:normAutofit fontScale="92500" lnSpcReduction="10000"/>
          </a:bodyPr>
          <a:lstStyle/>
          <a:p>
            <a:r>
              <a:rPr lang="en-US" dirty="0" smtClean="0"/>
              <a:t>Incentives for participation/survey completion</a:t>
            </a:r>
          </a:p>
          <a:p>
            <a:pPr lvl="1"/>
            <a:r>
              <a:rPr lang="en-US" dirty="0" smtClean="0"/>
              <a:t>“Gift cards” are not allowed</a:t>
            </a:r>
          </a:p>
          <a:p>
            <a:pPr lvl="1"/>
            <a:r>
              <a:rPr lang="en-US" dirty="0" smtClean="0"/>
              <a:t>Raffles are not allowed</a:t>
            </a:r>
          </a:p>
          <a:p>
            <a:pPr lvl="1"/>
            <a:r>
              <a:rPr lang="en-US" dirty="0" smtClean="0"/>
              <a:t>Gifts are not allowed</a:t>
            </a:r>
          </a:p>
          <a:p>
            <a:pPr lvl="1"/>
            <a:r>
              <a:rPr lang="en-US" dirty="0" smtClean="0"/>
              <a:t>Small amounts of cash to all participants is allowed</a:t>
            </a:r>
          </a:p>
          <a:p>
            <a:r>
              <a:rPr lang="en-US" dirty="0" smtClean="0"/>
              <a:t>Subsistence Costs must be very limited</a:t>
            </a:r>
          </a:p>
          <a:p>
            <a:pPr lvl="1"/>
            <a:r>
              <a:rPr lang="en-US" dirty="0" smtClean="0"/>
              <a:t>Food is OK for extramural events (with a published agenda that everyone attends)</a:t>
            </a:r>
          </a:p>
          <a:p>
            <a:pPr lvl="1"/>
            <a:r>
              <a:rPr lang="en-US" dirty="0" smtClean="0"/>
              <a:t>Modest coffee breaks are OK</a:t>
            </a:r>
          </a:p>
          <a:p>
            <a:r>
              <a:rPr lang="en-US" dirty="0" smtClean="0"/>
              <a:t>Anything recreational is not allowed</a:t>
            </a:r>
          </a:p>
          <a:p>
            <a:pPr lvl="1"/>
            <a:r>
              <a:rPr lang="en-US" dirty="0" smtClean="0"/>
              <a:t>No putt-putt golf, camping, trips to the zoo, etc. </a:t>
            </a:r>
          </a:p>
          <a:p>
            <a:pPr lvl="1"/>
            <a:endParaRPr lang="en-US" dirty="0"/>
          </a:p>
        </p:txBody>
      </p:sp>
      <p:pic>
        <p:nvPicPr>
          <p:cNvPr id="5" name="Picture 4"/>
          <p:cNvPicPr>
            <a:picLocks noChangeAspect="1"/>
          </p:cNvPicPr>
          <p:nvPr/>
        </p:nvPicPr>
        <p:blipFill rotWithShape="1">
          <a:blip r:embed="rId5"/>
          <a:srcRect l="14823" t="7842" r="10056" b="9152"/>
          <a:stretch/>
        </p:blipFill>
        <p:spPr>
          <a:xfrm>
            <a:off x="7047441" y="1399497"/>
            <a:ext cx="1467909" cy="146790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84064369"/>
      </p:ext>
    </p:extLst>
  </p:cSld>
  <p:clrMapOvr>
    <a:masterClrMapping/>
  </p:clrMapOvr>
  <mc:AlternateContent xmlns:mc="http://schemas.openxmlformats.org/markup-compatibility/2006" xmlns:p14="http://schemas.microsoft.com/office/powerpoint/2010/main">
    <mc:Choice Requires="p14">
      <p:transition spd="slow" p14:dur="2000" advTm="71283"/>
    </mc:Choice>
    <mc:Fallback xmlns="">
      <p:transition spd="slow" advTm="7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170" y="1206493"/>
            <a:ext cx="8229600" cy="1143000"/>
          </a:xfrm>
        </p:spPr>
        <p:txBody>
          <a:bodyPr>
            <a:normAutofit/>
          </a:bodyPr>
          <a:lstStyle/>
          <a:p>
            <a:r>
              <a:rPr lang="en-US" b="1" dirty="0" smtClean="0"/>
              <a:t>S-STEM Program Key Themes</a:t>
            </a:r>
            <a:endParaRPr lang="en-US" dirty="0"/>
          </a:p>
        </p:txBody>
      </p:sp>
      <p:sp>
        <p:nvSpPr>
          <p:cNvPr id="3" name="Content Placeholder 2"/>
          <p:cNvSpPr>
            <a:spLocks noGrp="1"/>
          </p:cNvSpPr>
          <p:nvPr>
            <p:ph idx="1"/>
          </p:nvPr>
        </p:nvSpPr>
        <p:spPr>
          <a:xfrm>
            <a:off x="401170" y="2349493"/>
            <a:ext cx="7498080" cy="4800600"/>
          </a:xfrm>
        </p:spPr>
        <p:txBody>
          <a:bodyPr/>
          <a:lstStyle/>
          <a:p>
            <a:r>
              <a:rPr lang="en-US" dirty="0" smtClean="0"/>
              <a:t>STEM Degree completion (with support)</a:t>
            </a:r>
          </a:p>
          <a:p>
            <a:r>
              <a:rPr lang="en-US" dirty="0" smtClean="0"/>
              <a:t>Eventual Contribution to Workforce</a:t>
            </a:r>
          </a:p>
          <a:p>
            <a:r>
              <a:rPr lang="en-US" dirty="0" smtClean="0"/>
              <a:t>Academic talent, promise, potential</a:t>
            </a:r>
          </a:p>
          <a:p>
            <a:r>
              <a:rPr lang="en-US" dirty="0" smtClean="0"/>
              <a:t>Low income, demonstrated need</a:t>
            </a:r>
          </a:p>
          <a:p>
            <a:r>
              <a:rPr lang="en-US" dirty="0" smtClean="0"/>
              <a:t>Evidence based / Evidence generating</a:t>
            </a:r>
          </a:p>
          <a:p>
            <a:r>
              <a:rPr lang="en-US" dirty="0" smtClean="0"/>
              <a:t>Inform the others about what works!</a:t>
            </a: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1368936"/>
      </p:ext>
    </p:extLst>
  </p:cSld>
  <p:clrMapOvr>
    <a:masterClrMapping/>
  </p:clrMapOvr>
  <mc:AlternateContent xmlns:mc="http://schemas.openxmlformats.org/markup-compatibility/2006" xmlns:p14="http://schemas.microsoft.com/office/powerpoint/2010/main">
    <mc:Choice Requires="p14">
      <p:transition spd="slow" p14:dur="2000" advTm="40734"/>
    </mc:Choice>
    <mc:Fallback xmlns="">
      <p:transition xmlns:p14="http://schemas.microsoft.com/office/powerpoint/2010/main" spd="slow" advTm="40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Program Website</a:t>
            </a:r>
            <a:endParaRPr lang="en-US" dirty="0"/>
          </a:p>
        </p:txBody>
      </p:sp>
      <p:sp>
        <p:nvSpPr>
          <p:cNvPr id="3" name="Content Placeholder 2"/>
          <p:cNvSpPr>
            <a:spLocks noGrp="1"/>
          </p:cNvSpPr>
          <p:nvPr>
            <p:ph idx="1"/>
          </p:nvPr>
        </p:nvSpPr>
        <p:spPr/>
        <p:txBody>
          <a:bodyPr/>
          <a:lstStyle/>
          <a:p>
            <a:r>
              <a:rPr lang="en-US" sz="2800" dirty="0"/>
              <a:t>NSF Scholarships in Science, Technology, Engineering, and Mathematics Program  (S-STEM)</a:t>
            </a:r>
          </a:p>
          <a:p>
            <a:r>
              <a:rPr lang="en-US" sz="2400" dirty="0">
                <a:hlinkClick r:id="rId5"/>
              </a:rPr>
              <a:t>https://www.nsf.gov/funding/pgm_summ.jsp?</a:t>
            </a:r>
            <a:r>
              <a:rPr lang="en-US" sz="2400" dirty="0" smtClean="0">
                <a:hlinkClick r:id="rId5"/>
              </a:rPr>
              <a:t>pims_id</a:t>
            </a:r>
            <a:r>
              <a:rPr lang="en-US" sz="2400" dirty="0">
                <a:hlinkClick r:id="rId5"/>
              </a:rPr>
              <a:t>=</a:t>
            </a:r>
            <a:r>
              <a:rPr lang="en-US" sz="2400" dirty="0" smtClean="0">
                <a:hlinkClick r:id="rId5"/>
              </a:rPr>
              <a:t>5257</a:t>
            </a:r>
            <a:endParaRPr lang="en-US" sz="2400" dirty="0" smtClean="0"/>
          </a:p>
          <a:p>
            <a:endParaRPr lang="en-US" sz="2400" dirty="0" smtClean="0"/>
          </a:p>
          <a:p>
            <a:r>
              <a:rPr lang="en-US" sz="2800" dirty="0" smtClean="0"/>
              <a:t>Map of Recent Awards</a:t>
            </a:r>
          </a:p>
          <a:p>
            <a:r>
              <a:rPr lang="en-US" sz="1800" dirty="0">
                <a:hlinkClick r:id="rId6"/>
              </a:rPr>
              <a:t>https://www.nsf.gov/awards/award_visualization.jsp?org=NSF&amp;pims_id=5257&amp;ProgEleCode=1536&amp;from=</a:t>
            </a:r>
            <a:r>
              <a:rPr lang="en-US" sz="1800" dirty="0" smtClean="0">
                <a:hlinkClick r:id="rId6"/>
              </a:rPr>
              <a:t>fund</a:t>
            </a:r>
            <a:endParaRPr lang="en-US" sz="1800" dirty="0" smtClean="0"/>
          </a:p>
          <a:p>
            <a:endParaRPr lang="en-US" sz="1800"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38989585"/>
      </p:ext>
    </p:extLst>
  </p:cSld>
  <p:clrMapOvr>
    <a:masterClrMapping/>
  </p:clrMapOvr>
  <mc:AlternateContent xmlns:mc="http://schemas.openxmlformats.org/markup-compatibility/2006" xmlns:p14="http://schemas.microsoft.com/office/powerpoint/2010/main">
    <mc:Choice Requires="p14">
      <p:transition spd="slow" p14:dur="2000" advTm="23842"/>
    </mc:Choice>
    <mc:Fallback xmlns="">
      <p:transition xmlns:p14="http://schemas.microsoft.com/office/powerpoint/2010/main" spd="slow" advTm="23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1850"/>
            <a:ext cx="8229600" cy="1143000"/>
          </a:xfrm>
        </p:spPr>
        <p:txBody>
          <a:bodyPr/>
          <a:lstStyle/>
          <a:p>
            <a:r>
              <a:rPr lang="en-US" dirty="0" smtClean="0"/>
              <a:t>Resources</a:t>
            </a:r>
            <a:endParaRPr lang="en-US" dirty="0"/>
          </a:p>
        </p:txBody>
      </p:sp>
      <p:sp>
        <p:nvSpPr>
          <p:cNvPr id="3" name="Content Placeholder 2"/>
          <p:cNvSpPr>
            <a:spLocks noGrp="1"/>
          </p:cNvSpPr>
          <p:nvPr>
            <p:ph idx="1"/>
          </p:nvPr>
        </p:nvSpPr>
        <p:spPr>
          <a:xfrm>
            <a:off x="457200" y="1697603"/>
            <a:ext cx="8229600" cy="4753287"/>
          </a:xfrm>
        </p:spPr>
        <p:txBody>
          <a:bodyPr>
            <a:normAutofit fontScale="70000" lnSpcReduction="20000"/>
          </a:bodyPr>
          <a:lstStyle/>
          <a:p>
            <a:r>
              <a:rPr lang="en-US" dirty="0" smtClean="0"/>
              <a:t>S</a:t>
            </a:r>
            <a:r>
              <a:rPr lang="en-US" dirty="0"/>
              <a:t>-STEM Highlights (1 sheet, 2 sides) (NSF 15-107)</a:t>
            </a:r>
          </a:p>
          <a:p>
            <a:r>
              <a:rPr lang="en-US" u="sng" dirty="0">
                <a:hlinkClick r:id="rId5"/>
              </a:rPr>
              <a:t>http://www.nsf.gov/pubs/2015/nsf15107/nsf15107.pdf</a:t>
            </a:r>
          </a:p>
          <a:p>
            <a:pPr marL="0" indent="0">
              <a:buNone/>
            </a:pPr>
            <a:r>
              <a:rPr lang="en-US" dirty="0"/>
              <a:t> </a:t>
            </a:r>
          </a:p>
          <a:p>
            <a:r>
              <a:rPr lang="en-US" dirty="0"/>
              <a:t>S-STEM Solicitation (NSF </a:t>
            </a:r>
            <a:r>
              <a:rPr lang="en-US" dirty="0" smtClean="0"/>
              <a:t>16-540)</a:t>
            </a:r>
            <a:endParaRPr lang="en-US" dirty="0"/>
          </a:p>
          <a:p>
            <a:r>
              <a:rPr lang="en-US" u="sng" dirty="0">
                <a:hlinkClick r:id="rId6"/>
              </a:rPr>
              <a:t>http://nsf.gov/publications/pub_summ.jsp?org=NSF&amp;ods_key=</a:t>
            </a:r>
            <a:r>
              <a:rPr lang="en-US" u="sng" dirty="0" smtClean="0">
                <a:hlinkClick r:id="rId6"/>
              </a:rPr>
              <a:t>nsf16540</a:t>
            </a:r>
            <a:endParaRPr lang="en-US" u="sng" dirty="0" smtClean="0"/>
          </a:p>
          <a:p>
            <a:pPr marL="0" indent="0">
              <a:buNone/>
            </a:pPr>
            <a:endParaRPr lang="en-US" dirty="0"/>
          </a:p>
          <a:p>
            <a:r>
              <a:rPr lang="en-US" dirty="0"/>
              <a:t>S-STEM Recorded Webinar for PIs</a:t>
            </a:r>
          </a:p>
          <a:p>
            <a:r>
              <a:rPr lang="en-US" u="sng" dirty="0">
                <a:hlinkClick r:id="rId7"/>
              </a:rPr>
              <a:t>https://www.nsf.gov/events/event_summ.jsp?cntn_id=135181&amp;org=DUE</a:t>
            </a:r>
          </a:p>
          <a:p>
            <a:endParaRPr lang="en-US" dirty="0"/>
          </a:p>
          <a:p>
            <a:r>
              <a:rPr lang="en-US" dirty="0"/>
              <a:t>S-STEM FAQs (NSF 15-100)</a:t>
            </a:r>
          </a:p>
          <a:p>
            <a:r>
              <a:rPr lang="en-US" u="sng" dirty="0">
                <a:hlinkClick r:id="rId8"/>
              </a:rPr>
              <a:t>http://www.nsf.gov/publications/pub_summ.jsp?ods_key=</a:t>
            </a:r>
            <a:r>
              <a:rPr lang="en-US" u="sng" dirty="0" smtClean="0">
                <a:hlinkClick r:id="rId8"/>
              </a:rPr>
              <a:t>nsf15100</a:t>
            </a:r>
            <a:endParaRPr lang="en-US" u="sng" dirty="0" smtClean="0"/>
          </a:p>
          <a:p>
            <a:endParaRPr lang="en-US" u="sng" dirty="0"/>
          </a:p>
          <a:p>
            <a:pPr marL="0" indent="0">
              <a:buNone/>
            </a:pPr>
            <a:endParaRPr lang="en-US" dirty="0"/>
          </a:p>
          <a:p>
            <a:endParaRPr lang="en-US" u="sng" dirty="0" smtClean="0">
              <a:hlinkClick r:id="rId8"/>
            </a:endParaRPr>
          </a:p>
          <a:p>
            <a:endParaRPr lang="en-US" u="sng" dirty="0">
              <a:hlinkClick r:id="rId8"/>
            </a:endParaRPr>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319703638"/>
      </p:ext>
    </p:extLst>
  </p:cSld>
  <p:clrMapOvr>
    <a:masterClrMapping/>
  </p:clrMapOvr>
  <mc:AlternateContent xmlns:mc="http://schemas.openxmlformats.org/markup-compatibility/2006" xmlns:p14="http://schemas.microsoft.com/office/powerpoint/2010/main">
    <mc:Choice Requires="p14">
      <p:transition spd="slow" p14:dur="2000" advTm="26255"/>
    </mc:Choice>
    <mc:Fallback xmlns="">
      <p:transition xmlns:p14="http://schemas.microsoft.com/office/powerpoint/2010/main" spd="slow" advTm="26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4000" dirty="0" smtClean="0"/>
              <a:t>Contact Information</a:t>
            </a:r>
            <a:endParaRPr lang="en-US" sz="4000" dirty="0"/>
          </a:p>
        </p:txBody>
      </p:sp>
      <p:sp>
        <p:nvSpPr>
          <p:cNvPr id="3" name="Content Placeholder 2"/>
          <p:cNvSpPr>
            <a:spLocks noGrp="1"/>
          </p:cNvSpPr>
          <p:nvPr>
            <p:ph idx="1"/>
          </p:nvPr>
        </p:nvSpPr>
        <p:spPr/>
        <p:txBody>
          <a:bodyPr>
            <a:normAutofit fontScale="55000" lnSpcReduction="20000"/>
          </a:bodyPr>
          <a:lstStyle/>
          <a:p>
            <a:r>
              <a:rPr lang="en-US" dirty="0"/>
              <a:t>General inquiries regarding this program should be made to</a:t>
            </a:r>
            <a:r>
              <a:rPr lang="en-US" dirty="0" smtClean="0"/>
              <a:t>:</a:t>
            </a:r>
          </a:p>
          <a:p>
            <a:endParaRPr lang="en-US" dirty="0"/>
          </a:p>
          <a:p>
            <a:r>
              <a:rPr lang="en-US" dirty="0"/>
              <a:t>Connie K. Della-</a:t>
            </a:r>
            <a:r>
              <a:rPr lang="en-US" dirty="0" err="1"/>
              <a:t>Piana</a:t>
            </a:r>
            <a:r>
              <a:rPr lang="en-US" dirty="0"/>
              <a:t>, telephone: (703) 292-5309, </a:t>
            </a:r>
            <a:endParaRPr lang="en-US" dirty="0" smtClean="0"/>
          </a:p>
          <a:p>
            <a:r>
              <a:rPr lang="en-US" dirty="0" smtClean="0"/>
              <a:t>email</a:t>
            </a:r>
            <a:r>
              <a:rPr lang="en-US" dirty="0"/>
              <a:t>: </a:t>
            </a:r>
            <a:r>
              <a:rPr lang="en-US" dirty="0">
                <a:hlinkClick r:id="rId5"/>
              </a:rPr>
              <a:t>cdellapi@</a:t>
            </a:r>
            <a:r>
              <a:rPr lang="en-US" dirty="0" smtClean="0">
                <a:hlinkClick r:id="rId5"/>
              </a:rPr>
              <a:t>nsf.gov</a:t>
            </a:r>
            <a:endParaRPr lang="en-US" dirty="0" smtClean="0"/>
          </a:p>
          <a:p>
            <a:pPr marL="0" indent="0">
              <a:buNone/>
            </a:pPr>
            <a:endParaRPr lang="en-US" dirty="0" smtClean="0"/>
          </a:p>
          <a:p>
            <a:r>
              <a:rPr lang="en-US" dirty="0"/>
              <a:t>Kevin Lee, telephone: (703) 292-4639, </a:t>
            </a:r>
          </a:p>
          <a:p>
            <a:r>
              <a:rPr lang="en-US" dirty="0"/>
              <a:t>email: </a:t>
            </a:r>
            <a:r>
              <a:rPr lang="en-US" dirty="0">
                <a:hlinkClick r:id="rId6"/>
              </a:rPr>
              <a:t>kelee@</a:t>
            </a:r>
            <a:r>
              <a:rPr lang="en-US" dirty="0" smtClean="0">
                <a:hlinkClick r:id="rId6"/>
              </a:rPr>
              <a:t>nsf.gov</a:t>
            </a:r>
            <a:endParaRPr lang="en-US" dirty="0" smtClean="0"/>
          </a:p>
          <a:p>
            <a:pPr marL="0" indent="0">
              <a:buNone/>
            </a:pPr>
            <a:endParaRPr lang="en-US" dirty="0"/>
          </a:p>
          <a:p>
            <a:r>
              <a:rPr lang="en-US" dirty="0"/>
              <a:t>John Krupczak, telephone: (703) 292-4647, </a:t>
            </a:r>
          </a:p>
          <a:p>
            <a:r>
              <a:rPr lang="en-US" dirty="0"/>
              <a:t>email: </a:t>
            </a:r>
            <a:r>
              <a:rPr lang="en-US" dirty="0">
                <a:hlinkClick r:id="rId7"/>
              </a:rPr>
              <a:t>jkrupcza@nsf.gov</a:t>
            </a:r>
            <a:endParaRPr lang="en-US" dirty="0"/>
          </a:p>
          <a:p>
            <a:pPr marL="0" indent="0">
              <a:buNone/>
            </a:pPr>
            <a:endParaRPr lang="en-US" dirty="0"/>
          </a:p>
          <a:p>
            <a:r>
              <a:rPr lang="en-US" dirty="0"/>
              <a:t>Paul </a:t>
            </a:r>
            <a:r>
              <a:rPr lang="en-US" dirty="0" err="1"/>
              <a:t>Tymann</a:t>
            </a:r>
            <a:r>
              <a:rPr lang="en-US" dirty="0"/>
              <a:t>, telephone: (703) 292-2260, </a:t>
            </a:r>
            <a:endParaRPr lang="en-US" dirty="0" smtClean="0"/>
          </a:p>
          <a:p>
            <a:r>
              <a:rPr lang="en-US" dirty="0" smtClean="0"/>
              <a:t>email</a:t>
            </a:r>
            <a:r>
              <a:rPr lang="en-US" dirty="0"/>
              <a:t>: </a:t>
            </a:r>
            <a:r>
              <a:rPr lang="en-US" dirty="0">
                <a:hlinkClick r:id="rId8"/>
              </a:rPr>
              <a:t>ptymann@</a:t>
            </a:r>
            <a:r>
              <a:rPr lang="en-US" dirty="0" smtClean="0">
                <a:hlinkClick r:id="rId8"/>
              </a:rPr>
              <a:t>nsf.gov</a:t>
            </a:r>
            <a:endParaRPr lang="en-US" dirty="0"/>
          </a:p>
          <a:p>
            <a:pPr marL="0" indent="0">
              <a:buNone/>
            </a:pPr>
            <a:endParaRPr lang="en-US" dirty="0" smtClean="0"/>
          </a:p>
          <a:p>
            <a:r>
              <a:rPr lang="en-US" dirty="0"/>
              <a:t>Yvette P. </a:t>
            </a:r>
            <a:r>
              <a:rPr lang="en-US" dirty="0" err="1"/>
              <a:t>Weatherton</a:t>
            </a:r>
            <a:r>
              <a:rPr lang="en-US" dirty="0"/>
              <a:t>, telephone: (703) 292-5323, </a:t>
            </a:r>
          </a:p>
          <a:p>
            <a:r>
              <a:rPr lang="en-US" dirty="0"/>
              <a:t>email: </a:t>
            </a:r>
            <a:r>
              <a:rPr lang="en-US" dirty="0">
                <a:hlinkClick r:id="rId9"/>
              </a:rPr>
              <a:t>yweather@nsf.gov</a:t>
            </a:r>
            <a:endParaRPr lang="en-US" dirty="0"/>
          </a:p>
          <a:p>
            <a:pPr marL="0" indent="0">
              <a:buNone/>
            </a:pPr>
            <a:endParaRPr lang="en-US" dirty="0"/>
          </a:p>
          <a:p>
            <a:pPr marL="0" indent="0">
              <a:buNone/>
            </a:pPr>
            <a:endParaRPr lang="en-US" dirty="0"/>
          </a:p>
          <a:p>
            <a:pPr marL="0" indent="0">
              <a:buNone/>
            </a:pPr>
            <a:endParaRPr lang="en-US" dirty="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27057193"/>
      </p:ext>
    </p:extLst>
  </p:cSld>
  <p:clrMapOvr>
    <a:masterClrMapping/>
  </p:clrMapOvr>
  <mc:AlternateContent xmlns:mc="http://schemas.openxmlformats.org/markup-compatibility/2006" xmlns:p14="http://schemas.microsoft.com/office/powerpoint/2010/main">
    <mc:Choice Requires="p14">
      <p:transition spd="slow" p14:dur="2000" advTm="18149"/>
    </mc:Choice>
    <mc:Fallback xmlns="">
      <p:transition xmlns:p14="http://schemas.microsoft.com/office/powerpoint/2010/main" spd="slow" advTm="1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9988"/>
            <a:ext cx="8229600" cy="1143000"/>
          </a:xfrm>
        </p:spPr>
        <p:txBody>
          <a:bodyPr/>
          <a:lstStyle/>
          <a:p>
            <a:r>
              <a:rPr lang="en-US" dirty="0" smtClean="0"/>
              <a:t>Questions?</a:t>
            </a:r>
            <a:endParaRPr lang="en-US" dirty="0"/>
          </a:p>
        </p:txBody>
      </p:sp>
      <p:sp>
        <p:nvSpPr>
          <p:cNvPr id="3" name="Content Placeholder 2"/>
          <p:cNvSpPr>
            <a:spLocks noGrp="1"/>
          </p:cNvSpPr>
          <p:nvPr>
            <p:ph idx="1"/>
          </p:nvPr>
        </p:nvSpPr>
        <p:spPr>
          <a:xfrm>
            <a:off x="390525" y="2457450"/>
            <a:ext cx="8229600" cy="4525963"/>
          </a:xfrm>
        </p:spPr>
        <p:txBody>
          <a:bodyPr/>
          <a:lstStyle/>
          <a:p>
            <a:r>
              <a:rPr lang="en-US" dirty="0" smtClean="0"/>
              <a:t>The Q &amp; A section that followed is available as an .mp4 file.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054828463"/>
      </p:ext>
    </p:extLst>
  </p:cSld>
  <p:clrMapOvr>
    <a:masterClrMapping/>
  </p:clrMapOvr>
  <mc:AlternateContent xmlns:mc="http://schemas.openxmlformats.org/markup-compatibility/2006" xmlns:p14="http://schemas.microsoft.com/office/powerpoint/2010/main">
    <mc:Choice Requires="p14">
      <p:transition spd="slow" p14:dur="2000" advTm="7685"/>
    </mc:Choice>
    <mc:Fallback xmlns="">
      <p:transition spd="slow" advTm="7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3543262" y="338666"/>
            <a:ext cx="4816997" cy="6045200"/>
          </a:xfrm>
          <a:prstGeom prst="rect">
            <a:avLst/>
          </a:prstGeom>
          <a:ln>
            <a:solidFill>
              <a:schemeClr val="tx1"/>
            </a:solidFill>
          </a:ln>
        </p:spPr>
      </p:pic>
      <p:sp>
        <p:nvSpPr>
          <p:cNvPr id="5" name="Left Brace 4"/>
          <p:cNvSpPr/>
          <p:nvPr/>
        </p:nvSpPr>
        <p:spPr>
          <a:xfrm>
            <a:off x="2353733" y="3132667"/>
            <a:ext cx="711200" cy="3251199"/>
          </a:xfrm>
          <a:prstGeom prst="leftBrace">
            <a:avLst>
              <a:gd name="adj1" fmla="val 39285"/>
              <a:gd name="adj2" fmla="val 50000"/>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FF0000"/>
                </a:solidFill>
              </a:ln>
            </a:endParaRPr>
          </a:p>
        </p:txBody>
      </p:sp>
      <p:sp>
        <p:nvSpPr>
          <p:cNvPr id="6" name="TextBox 5"/>
          <p:cNvSpPr txBox="1"/>
          <p:nvPr/>
        </p:nvSpPr>
        <p:spPr>
          <a:xfrm>
            <a:off x="474133" y="3793067"/>
            <a:ext cx="1727200" cy="2031325"/>
          </a:xfrm>
          <a:prstGeom prst="rect">
            <a:avLst/>
          </a:prstGeom>
          <a:noFill/>
        </p:spPr>
        <p:txBody>
          <a:bodyPr wrap="square" rtlCol="0">
            <a:spAutoFit/>
          </a:bodyPr>
          <a:lstStyle/>
          <a:p>
            <a:r>
              <a:rPr lang="en-US" dirty="0" smtClean="0"/>
              <a:t>Important Information and Revision Notes Appear at Beginning of Solicitation NSF 16-540</a:t>
            </a:r>
            <a:endParaRPr lang="en-US" dirty="0"/>
          </a:p>
        </p:txBody>
      </p:sp>
      <p:grpSp>
        <p:nvGrpSpPr>
          <p:cNvPr id="7" name="Group 6"/>
          <p:cNvGrpSpPr/>
          <p:nvPr/>
        </p:nvGrpSpPr>
        <p:grpSpPr>
          <a:xfrm>
            <a:off x="855133" y="1214438"/>
            <a:ext cx="1693333" cy="1693332"/>
            <a:chOff x="6604000" y="274638"/>
            <a:chExt cx="1693333" cy="1693332"/>
          </a:xfrm>
        </p:grpSpPr>
        <p:pic>
          <p:nvPicPr>
            <p:cNvPr id="8" name="Picture 7"/>
            <p:cNvPicPr>
              <a:picLocks noChangeAspect="1"/>
            </p:cNvPicPr>
            <p:nvPr/>
          </p:nvPicPr>
          <p:blipFill rotWithShape="1">
            <a:blip r:embed="rId6"/>
            <a:srcRect l="14823" t="7842" r="10056" b="9152"/>
            <a:stretch/>
          </p:blipFill>
          <p:spPr>
            <a:xfrm>
              <a:off x="6604000" y="274638"/>
              <a:ext cx="1693333" cy="1693332"/>
            </a:xfrm>
            <a:prstGeom prst="rect">
              <a:avLst/>
            </a:prstGeom>
          </p:spPr>
        </p:pic>
        <p:sp>
          <p:nvSpPr>
            <p:cNvPr id="9" name="TextBox 8"/>
            <p:cNvSpPr txBox="1"/>
            <p:nvPr/>
          </p:nvSpPr>
          <p:spPr>
            <a:xfrm>
              <a:off x="6798733" y="1387476"/>
              <a:ext cx="1397000" cy="369332"/>
            </a:xfrm>
            <a:prstGeom prst="rect">
              <a:avLst/>
            </a:prstGeom>
            <a:noFill/>
          </p:spPr>
          <p:txBody>
            <a:bodyPr wrap="square" rtlCol="0">
              <a:spAutoFit/>
            </a:bodyPr>
            <a:lstStyle/>
            <a:p>
              <a:r>
                <a:rPr lang="en-US" dirty="0" smtClean="0"/>
                <a:t>NSF 16-540</a:t>
              </a:r>
              <a:endParaRPr lang="en-US" dirty="0"/>
            </a:p>
          </p:txBody>
        </p:sp>
      </p:gr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379983668"/>
      </p:ext>
    </p:extLst>
  </p:cSld>
  <p:clrMapOvr>
    <a:masterClrMapping/>
  </p:clrMapOvr>
  <mc:AlternateContent xmlns:mc="http://schemas.openxmlformats.org/markup-compatibility/2006" xmlns:p14="http://schemas.microsoft.com/office/powerpoint/2010/main">
    <mc:Choice Requires="p14">
      <p:transition spd="slow" p14:dur="2000" advTm="27017"/>
    </mc:Choice>
    <mc:Fallback xmlns="">
      <p:transition spd="slow" advTm="27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6138"/>
            <a:ext cx="8229600" cy="1143000"/>
          </a:xfrm>
        </p:spPr>
        <p:txBody>
          <a:bodyPr/>
          <a:lstStyle/>
          <a:p>
            <a:r>
              <a:rPr lang="en-US" dirty="0" smtClean="0"/>
              <a:t>S-STEM Program: Core Purpose</a:t>
            </a:r>
            <a:endParaRPr lang="en-US" dirty="0"/>
          </a:p>
        </p:txBody>
      </p:sp>
      <p:sp>
        <p:nvSpPr>
          <p:cNvPr id="3" name="Content Placeholder 2"/>
          <p:cNvSpPr>
            <a:spLocks noGrp="1"/>
          </p:cNvSpPr>
          <p:nvPr>
            <p:ph idx="1"/>
          </p:nvPr>
        </p:nvSpPr>
        <p:spPr>
          <a:xfrm>
            <a:off x="914400" y="1806975"/>
            <a:ext cx="7772400" cy="4800600"/>
          </a:xfrm>
        </p:spPr>
        <p:txBody>
          <a:bodyPr>
            <a:normAutofit/>
          </a:bodyPr>
          <a:lstStyle/>
          <a:p>
            <a:r>
              <a:rPr lang="en-US" u="sng" dirty="0"/>
              <a:t>I</a:t>
            </a:r>
            <a:r>
              <a:rPr lang="en-US" u="sng" dirty="0" smtClean="0"/>
              <a:t>mprove</a:t>
            </a:r>
            <a:r>
              <a:rPr lang="en-US" dirty="0" smtClean="0"/>
              <a:t> the STEM workforce by increasing</a:t>
            </a:r>
          </a:p>
          <a:p>
            <a:pPr lvl="1"/>
            <a:r>
              <a:rPr lang="en-US" dirty="0" smtClean="0"/>
              <a:t># of students who graduate with STEM degrees</a:t>
            </a:r>
          </a:p>
          <a:p>
            <a:pPr lvl="1"/>
            <a:r>
              <a:rPr lang="en-US" dirty="0" smtClean="0"/>
              <a:t># of students entering the STEM workforce</a:t>
            </a:r>
          </a:p>
          <a:p>
            <a:r>
              <a:rPr lang="en-US" u="sng" dirty="0" smtClean="0"/>
              <a:t>Provide</a:t>
            </a:r>
            <a:r>
              <a:rPr lang="en-US" dirty="0" smtClean="0"/>
              <a:t> Scholarships</a:t>
            </a:r>
          </a:p>
          <a:p>
            <a:pPr lvl="1"/>
            <a:r>
              <a:rPr lang="en-US" dirty="0" smtClean="0"/>
              <a:t>Academically Talented </a:t>
            </a:r>
          </a:p>
          <a:p>
            <a:pPr lvl="1"/>
            <a:r>
              <a:rPr lang="en-US" dirty="0" smtClean="0"/>
              <a:t>Low-income students with demonstrated financial need</a:t>
            </a:r>
          </a:p>
          <a:p>
            <a:r>
              <a:rPr lang="en-US" u="sng" dirty="0" smtClean="0"/>
              <a:t>Inform</a:t>
            </a:r>
            <a:r>
              <a:rPr lang="en-US" dirty="0" smtClean="0"/>
              <a:t> STEM education community</a:t>
            </a:r>
          </a:p>
          <a:p>
            <a:pPr lvl="1"/>
            <a:endParaRPr lang="en-US" dirty="0" smtClean="0"/>
          </a:p>
          <a:p>
            <a:pPr lvl="1"/>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4202595178"/>
      </p:ext>
    </p:extLst>
  </p:cSld>
  <p:clrMapOvr>
    <a:masterClrMapping/>
  </p:clrMapOvr>
  <mc:AlternateContent xmlns:mc="http://schemas.openxmlformats.org/markup-compatibility/2006" xmlns:p14="http://schemas.microsoft.com/office/powerpoint/2010/main">
    <mc:Choice Requires="p14">
      <p:transition spd="slow" p14:dur="2000" advTm="57278"/>
    </mc:Choice>
    <mc:Fallback xmlns="">
      <p:transition spd="slow" advTm="57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5377"/>
            <a:ext cx="8229600" cy="1143000"/>
          </a:xfrm>
        </p:spPr>
        <p:txBody>
          <a:bodyPr>
            <a:normAutofit/>
          </a:bodyPr>
          <a:lstStyle/>
          <a:p>
            <a:r>
              <a:rPr lang="en-US" sz="3200" dirty="0" smtClean="0"/>
              <a:t>Goals of the S-STEM Program (16-540)</a:t>
            </a:r>
            <a:endParaRPr lang="en-US" sz="3200" dirty="0"/>
          </a:p>
        </p:txBody>
      </p:sp>
      <p:sp>
        <p:nvSpPr>
          <p:cNvPr id="3" name="Content Placeholder 2"/>
          <p:cNvSpPr>
            <a:spLocks noGrp="1"/>
          </p:cNvSpPr>
          <p:nvPr>
            <p:ph idx="1"/>
          </p:nvPr>
        </p:nvSpPr>
        <p:spPr>
          <a:xfrm>
            <a:off x="896112" y="1566313"/>
            <a:ext cx="7790688" cy="5410200"/>
          </a:xfrm>
        </p:spPr>
        <p:txBody>
          <a:bodyPr>
            <a:normAutofit/>
          </a:bodyPr>
          <a:lstStyle/>
          <a:p>
            <a:pPr marL="596646" indent="-514350">
              <a:buAutoNum type="arabicPeriod"/>
            </a:pPr>
            <a:r>
              <a:rPr lang="en-US" sz="3000" dirty="0" smtClean="0"/>
              <a:t>To </a:t>
            </a:r>
            <a:r>
              <a:rPr lang="en-US" sz="3000" u="sng" dirty="0"/>
              <a:t>increase</a:t>
            </a:r>
            <a:r>
              <a:rPr lang="en-US" sz="3000" dirty="0"/>
              <a:t> the recruitment, retention, student success, and </a:t>
            </a:r>
            <a:r>
              <a:rPr lang="en-US" sz="3000" dirty="0" smtClean="0"/>
              <a:t>graduation (and transfer) of low-income academically talented students in STEM</a:t>
            </a:r>
            <a:r>
              <a:rPr lang="en-US" dirty="0" smtClean="0"/>
              <a:t>.</a:t>
            </a:r>
            <a:endParaRPr lang="en-US" dirty="0"/>
          </a:p>
          <a:p>
            <a:pPr marL="596646" indent="-514350">
              <a:buFont typeface="+mj-lt"/>
              <a:buAutoNum type="arabicPeriod"/>
            </a:pPr>
            <a:r>
              <a:rPr lang="en-US" sz="3000" dirty="0" smtClean="0"/>
              <a:t>To </a:t>
            </a:r>
            <a:r>
              <a:rPr lang="en-US" sz="3000" dirty="0"/>
              <a:t>implement and </a:t>
            </a:r>
            <a:r>
              <a:rPr lang="en-US" sz="3000" u="sng" dirty="0"/>
              <a:t>study </a:t>
            </a:r>
            <a:r>
              <a:rPr lang="en-US" sz="3000" dirty="0"/>
              <a:t>models, effective practices, and/or strategies that contribute to </a:t>
            </a:r>
            <a:r>
              <a:rPr lang="en-US" sz="3000" dirty="0" smtClean="0"/>
              <a:t>success in STEM.</a:t>
            </a:r>
            <a:endParaRPr lang="en-US" dirty="0"/>
          </a:p>
          <a:p>
            <a:pPr marL="596646" indent="-514350">
              <a:buFont typeface="+mj-lt"/>
              <a:buAutoNum type="arabicPeriod"/>
            </a:pPr>
            <a:r>
              <a:rPr lang="en-US" sz="3000" dirty="0" smtClean="0"/>
              <a:t>To </a:t>
            </a:r>
            <a:r>
              <a:rPr lang="en-US" sz="3000" u="sng" dirty="0"/>
              <a:t>contribute to the implementation </a:t>
            </a:r>
            <a:r>
              <a:rPr lang="en-US" sz="3000" dirty="0"/>
              <a:t>and sustainability of effective curricular and co-curricular activities </a:t>
            </a:r>
            <a:r>
              <a:rPr lang="en-US" sz="3000" dirty="0" smtClean="0"/>
              <a:t>in STEM </a:t>
            </a:r>
            <a:r>
              <a:rPr lang="en-US" sz="3000" dirty="0"/>
              <a:t>education.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465020106"/>
      </p:ext>
    </p:extLst>
  </p:cSld>
  <p:clrMapOvr>
    <a:masterClrMapping/>
  </p:clrMapOvr>
  <mc:AlternateContent xmlns:mc="http://schemas.openxmlformats.org/markup-compatibility/2006" xmlns:p14="http://schemas.microsoft.com/office/powerpoint/2010/main">
    <mc:Choice Requires="p14">
      <p:transition spd="slow" p14:dur="2000" advTm="101786"/>
    </mc:Choice>
    <mc:Fallback xmlns="">
      <p:transition spd="slow" advTm="101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1302" y="274638"/>
            <a:ext cx="4735497" cy="1143000"/>
          </a:xfrm>
        </p:spPr>
        <p:txBody>
          <a:bodyPr/>
          <a:lstStyle/>
          <a:p>
            <a:r>
              <a:rPr lang="en-US" dirty="0" smtClean="0"/>
              <a:t>Due Dates</a:t>
            </a:r>
            <a:endParaRPr lang="en-US" dirty="0"/>
          </a:p>
        </p:txBody>
      </p:sp>
      <p:sp>
        <p:nvSpPr>
          <p:cNvPr id="3" name="Content Placeholder 2"/>
          <p:cNvSpPr>
            <a:spLocks noGrp="1"/>
          </p:cNvSpPr>
          <p:nvPr>
            <p:ph idx="1"/>
          </p:nvPr>
        </p:nvSpPr>
        <p:spPr>
          <a:xfrm>
            <a:off x="457199" y="1417638"/>
            <a:ext cx="8229600" cy="4525963"/>
          </a:xfrm>
        </p:spPr>
        <p:txBody>
          <a:bodyPr>
            <a:normAutofit/>
          </a:bodyPr>
          <a:lstStyle/>
          <a:p>
            <a:r>
              <a:rPr lang="en-US" dirty="0" smtClean="0"/>
              <a:t>May </a:t>
            </a:r>
            <a:r>
              <a:rPr lang="en-US" dirty="0"/>
              <a:t>16, 2016 </a:t>
            </a:r>
            <a:r>
              <a:rPr lang="en-US" dirty="0" smtClean="0"/>
              <a:t>(5 pm local time)</a:t>
            </a:r>
          </a:p>
          <a:p>
            <a:pPr marL="0" indent="0">
              <a:buNone/>
            </a:pPr>
            <a:endParaRPr lang="en-US" dirty="0"/>
          </a:p>
          <a:p>
            <a:r>
              <a:rPr lang="en-US" dirty="0"/>
              <a:t>April 20, 2017 (5 pm local time</a:t>
            </a:r>
            <a:r>
              <a:rPr lang="en-US" dirty="0" smtClean="0"/>
              <a:t>)</a:t>
            </a:r>
          </a:p>
          <a:p>
            <a:pPr marL="0" indent="0">
              <a:buNone/>
            </a:pPr>
            <a:endParaRPr lang="en-US" dirty="0"/>
          </a:p>
          <a:p>
            <a:r>
              <a:rPr lang="en-US" dirty="0"/>
              <a:t>Third Thursday in April, Annually </a:t>
            </a:r>
            <a:r>
              <a:rPr lang="en-US" dirty="0" smtClean="0"/>
              <a:t>Thereafter</a:t>
            </a:r>
          </a:p>
          <a:p>
            <a:pPr marL="0" indent="0">
              <a:buNone/>
            </a:pPr>
            <a:endParaRPr lang="en-US" dirty="0" smtClean="0"/>
          </a:p>
          <a:p>
            <a:r>
              <a:rPr lang="en-US" dirty="0" smtClean="0"/>
              <a:t>1 submission date each year</a:t>
            </a:r>
            <a:endParaRPr lang="en-US" dirty="0"/>
          </a:p>
          <a:p>
            <a:endParaRPr lang="en-US" dirty="0"/>
          </a:p>
          <a:p>
            <a:endParaRPr lang="en-US" dirty="0" smtClean="0"/>
          </a:p>
        </p:txBody>
      </p:sp>
      <p:grpSp>
        <p:nvGrpSpPr>
          <p:cNvPr id="5" name="Group 4"/>
          <p:cNvGrpSpPr/>
          <p:nvPr/>
        </p:nvGrpSpPr>
        <p:grpSpPr>
          <a:xfrm>
            <a:off x="6877111" y="1140621"/>
            <a:ext cx="1693333" cy="1693332"/>
            <a:chOff x="6604000" y="274638"/>
            <a:chExt cx="1693333" cy="1693332"/>
          </a:xfrm>
        </p:grpSpPr>
        <p:pic>
          <p:nvPicPr>
            <p:cNvPr id="6" name="Picture 5"/>
            <p:cNvPicPr>
              <a:picLocks noChangeAspect="1"/>
            </p:cNvPicPr>
            <p:nvPr/>
          </p:nvPicPr>
          <p:blipFill rotWithShape="1">
            <a:blip r:embed="rId5"/>
            <a:srcRect l="14823" t="7842" r="10056" b="9152"/>
            <a:stretch/>
          </p:blipFill>
          <p:spPr>
            <a:xfrm>
              <a:off x="6604000" y="274638"/>
              <a:ext cx="1693333" cy="1693332"/>
            </a:xfrm>
            <a:prstGeom prst="rect">
              <a:avLst/>
            </a:prstGeom>
          </p:spPr>
        </p:pic>
        <p:sp>
          <p:nvSpPr>
            <p:cNvPr id="7" name="TextBox 6"/>
            <p:cNvSpPr txBox="1"/>
            <p:nvPr/>
          </p:nvSpPr>
          <p:spPr>
            <a:xfrm>
              <a:off x="6798733" y="1387476"/>
              <a:ext cx="1397000" cy="369332"/>
            </a:xfrm>
            <a:prstGeom prst="rect">
              <a:avLst/>
            </a:prstGeom>
            <a:noFill/>
          </p:spPr>
          <p:txBody>
            <a:bodyPr wrap="square" rtlCol="0">
              <a:spAutoFit/>
            </a:bodyPr>
            <a:lstStyle/>
            <a:p>
              <a:r>
                <a:rPr lang="en-US" dirty="0" smtClean="0"/>
                <a:t>NSF 16-540</a:t>
              </a:r>
              <a:endParaRPr lang="en-US" dirty="0"/>
            </a:p>
          </p:txBody>
        </p:sp>
      </p:gr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751620734"/>
      </p:ext>
    </p:extLst>
  </p:cSld>
  <p:clrMapOvr>
    <a:masterClrMapping/>
  </p:clrMapOvr>
  <mc:AlternateContent xmlns:mc="http://schemas.openxmlformats.org/markup-compatibility/2006" xmlns:p14="http://schemas.microsoft.com/office/powerpoint/2010/main">
    <mc:Choice Requires="p14">
      <p:transition spd="slow" p14:dur="2000" advTm="76970"/>
    </mc:Choice>
    <mc:Fallback xmlns="">
      <p:transition spd="slow" advTm="7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229600" cy="4081462"/>
          </a:xfrm>
        </p:spPr>
        <p:txBody>
          <a:bodyPr>
            <a:normAutofit fontScale="92500" lnSpcReduction="20000"/>
          </a:bodyPr>
          <a:lstStyle/>
          <a:p>
            <a:pPr marL="109537" indent="0">
              <a:lnSpc>
                <a:spcPct val="90000"/>
              </a:lnSpc>
              <a:buNone/>
            </a:pPr>
            <a:endParaRPr lang="en-US" dirty="0" smtClean="0"/>
          </a:p>
          <a:p>
            <a:pPr>
              <a:lnSpc>
                <a:spcPct val="90000"/>
              </a:lnSpc>
              <a:spcAft>
                <a:spcPts val="2400"/>
              </a:spcAft>
            </a:pPr>
            <a:r>
              <a:rPr lang="en-US" dirty="0" smtClean="0"/>
              <a:t>The </a:t>
            </a:r>
            <a:r>
              <a:rPr lang="en-US" dirty="0"/>
              <a:t>p</a:t>
            </a:r>
            <a:r>
              <a:rPr lang="en-US" dirty="0" smtClean="0"/>
              <a:t>rogram is funded by </a:t>
            </a:r>
            <a:r>
              <a:rPr lang="en-US" dirty="0"/>
              <a:t>fees employers </a:t>
            </a:r>
            <a:r>
              <a:rPr lang="en-US" dirty="0" smtClean="0"/>
              <a:t>in business and industry pay </a:t>
            </a:r>
            <a:r>
              <a:rPr lang="en-US" dirty="0"/>
              <a:t>for a visa in order to hire a foreign high-tech </a:t>
            </a:r>
            <a:r>
              <a:rPr lang="en-US" dirty="0" smtClean="0"/>
              <a:t>worker.</a:t>
            </a:r>
          </a:p>
          <a:p>
            <a:pPr>
              <a:lnSpc>
                <a:spcPct val="90000"/>
              </a:lnSpc>
            </a:pPr>
            <a:endParaRPr lang="en-US" dirty="0"/>
          </a:p>
          <a:p>
            <a:pPr>
              <a:lnSpc>
                <a:spcPct val="90000"/>
              </a:lnSpc>
            </a:pPr>
            <a:r>
              <a:rPr lang="en-US" dirty="0" smtClean="0"/>
              <a:t>The idea behind the </a:t>
            </a:r>
            <a:r>
              <a:rPr lang="en-US" dirty="0"/>
              <a:t>program is to use the </a:t>
            </a:r>
            <a:r>
              <a:rPr lang="en-US" dirty="0" smtClean="0"/>
              <a:t>funds raised </a:t>
            </a:r>
            <a:r>
              <a:rPr lang="en-US" dirty="0"/>
              <a:t>from H-1B visa fees to educate talented US </a:t>
            </a:r>
            <a:r>
              <a:rPr lang="en-US" dirty="0" smtClean="0"/>
              <a:t>students who have financial need.</a:t>
            </a:r>
          </a:p>
          <a:p>
            <a:pPr marL="0" indent="0">
              <a:lnSpc>
                <a:spcPct val="90000"/>
              </a:lnSpc>
              <a:buNone/>
            </a:pPr>
            <a:endParaRPr lang="en-US" dirty="0" smtClean="0"/>
          </a:p>
          <a:p>
            <a:pPr>
              <a:lnSpc>
                <a:spcPct val="90000"/>
              </a:lnSpc>
            </a:pPr>
            <a:r>
              <a:rPr lang="en-US" dirty="0" smtClean="0"/>
              <a:t>Visa fees fund scholarships.</a:t>
            </a:r>
          </a:p>
          <a:p>
            <a:pPr marL="109537" indent="0">
              <a:lnSpc>
                <a:spcPct val="90000"/>
              </a:lnSpc>
              <a:buNone/>
            </a:pPr>
            <a:endParaRPr lang="en-US" dirty="0" smtClean="0"/>
          </a:p>
          <a:p>
            <a:pPr marL="109537" indent="0">
              <a:buNone/>
            </a:pPr>
            <a:endParaRPr lang="en-US" dirty="0"/>
          </a:p>
        </p:txBody>
      </p:sp>
      <p:sp>
        <p:nvSpPr>
          <p:cNvPr id="3" name="Title 2"/>
          <p:cNvSpPr>
            <a:spLocks noGrp="1"/>
          </p:cNvSpPr>
          <p:nvPr>
            <p:ph type="title"/>
          </p:nvPr>
        </p:nvSpPr>
        <p:spPr>
          <a:xfrm>
            <a:off x="2303550" y="381000"/>
            <a:ext cx="6629400" cy="762000"/>
          </a:xfrm>
        </p:spPr>
        <p:txBody>
          <a:bodyPr>
            <a:normAutofit/>
          </a:bodyPr>
          <a:lstStyle/>
          <a:p>
            <a:pPr algn="r"/>
            <a:r>
              <a:rPr lang="en-US" sz="3200" dirty="0">
                <a:solidFill>
                  <a:schemeClr val="tx1"/>
                </a:solidFill>
                <a:effectLst/>
                <a:latin typeface="+mn-lt"/>
              </a:rPr>
              <a:t>S-STEM </a:t>
            </a:r>
            <a:r>
              <a:rPr lang="en-US" sz="3200" dirty="0" smtClean="0">
                <a:latin typeface="+mn-lt"/>
              </a:rPr>
              <a:t>Key Feature</a:t>
            </a:r>
            <a:endParaRPr lang="en-US" sz="3200" dirty="0">
              <a:solidFill>
                <a:schemeClr val="tx1"/>
              </a:solidFill>
              <a:effectLst/>
              <a:latin typeface="+mn-lt"/>
            </a:endParaRPr>
          </a:p>
        </p:txBody>
      </p:sp>
      <p:sp>
        <p:nvSpPr>
          <p:cNvPr id="4" name="Slide Number Placeholder 3"/>
          <p:cNvSpPr>
            <a:spLocks noGrp="1"/>
          </p:cNvSpPr>
          <p:nvPr>
            <p:ph type="sldNum" sz="quarter" idx="12"/>
          </p:nvPr>
        </p:nvSpPr>
        <p:spPr/>
        <p:txBody>
          <a:bodyPr/>
          <a:lstStyle/>
          <a:p>
            <a:pPr>
              <a:defRPr/>
            </a:pPr>
            <a:fld id="{3693B82C-822D-4379-8DE2-C4DE033C2754}" type="slidenum">
              <a:rPr lang="en-US" smtClean="0"/>
              <a:pPr>
                <a:defRPr/>
              </a:pPr>
              <a:t>8</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1111106095"/>
      </p:ext>
    </p:extLst>
  </p:cSld>
  <p:clrMapOvr>
    <a:masterClrMapping/>
  </p:clrMapOvr>
  <mc:AlternateContent xmlns:mc="http://schemas.openxmlformats.org/markup-compatibility/2006" xmlns:p14="http://schemas.microsoft.com/office/powerpoint/2010/main">
    <mc:Choice Requires="p14">
      <p:transition spd="slow" p14:dur="2000" advTm="28067"/>
    </mc:Choice>
    <mc:Fallback xmlns="">
      <p:transition spd="slow" advTm="28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8418"/>
            <a:ext cx="8229600" cy="1143000"/>
          </a:xfrm>
        </p:spPr>
        <p:txBody>
          <a:bodyPr/>
          <a:lstStyle/>
          <a:p>
            <a:r>
              <a:rPr lang="en-US" dirty="0" smtClean="0"/>
              <a:t>S-STEM Proposal Categories</a:t>
            </a:r>
            <a:endParaRPr lang="en-US" dirty="0"/>
          </a:p>
        </p:txBody>
      </p:sp>
      <p:sp>
        <p:nvSpPr>
          <p:cNvPr id="3" name="Content Placeholder 2"/>
          <p:cNvSpPr>
            <a:spLocks noGrp="1"/>
          </p:cNvSpPr>
          <p:nvPr>
            <p:ph idx="1"/>
          </p:nvPr>
        </p:nvSpPr>
        <p:spPr>
          <a:xfrm>
            <a:off x="457200" y="2061997"/>
            <a:ext cx="8229600" cy="4525963"/>
          </a:xfrm>
        </p:spPr>
        <p:txBody>
          <a:bodyPr>
            <a:normAutofit/>
          </a:bodyPr>
          <a:lstStyle/>
          <a:p>
            <a:r>
              <a:rPr lang="en-US" dirty="0" smtClean="0"/>
              <a:t>Strand 1 – S-STEM Institutional Capacity Building </a:t>
            </a:r>
            <a:r>
              <a:rPr lang="en-US" sz="2400" dirty="0" smtClean="0"/>
              <a:t>$650k max for maximum duration of 5 years</a:t>
            </a:r>
          </a:p>
          <a:p>
            <a:r>
              <a:rPr lang="en-US" dirty="0" smtClean="0"/>
              <a:t>Strand 2 – S-STEM Design and Development</a:t>
            </a:r>
          </a:p>
          <a:p>
            <a:pPr lvl="1"/>
            <a:r>
              <a:rPr lang="en-US" dirty="0" smtClean="0"/>
              <a:t>Type I – Single Institution</a:t>
            </a:r>
          </a:p>
          <a:p>
            <a:pPr lvl="2"/>
            <a:r>
              <a:rPr lang="en-US" dirty="0"/>
              <a:t>$</a:t>
            </a:r>
            <a:r>
              <a:rPr lang="en-US" dirty="0" smtClean="0"/>
              <a:t>1M max for maximum duration of 5 years</a:t>
            </a:r>
          </a:p>
          <a:p>
            <a:pPr lvl="1"/>
            <a:r>
              <a:rPr lang="en-US" dirty="0" smtClean="0"/>
              <a:t>Type II – Multi-Institution</a:t>
            </a:r>
          </a:p>
          <a:p>
            <a:pPr lvl="2"/>
            <a:r>
              <a:rPr lang="en-US" dirty="0" smtClean="0"/>
              <a:t>$5M max for maximum duration of 5 </a:t>
            </a:r>
            <a:r>
              <a:rPr lang="en-US" dirty="0"/>
              <a:t>years</a:t>
            </a:r>
          </a:p>
          <a:p>
            <a:pPr lvl="2"/>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4238" y="6218238"/>
            <a:ext cx="487362" cy="487362"/>
          </a:xfrm>
          <a:prstGeom prst="rect">
            <a:avLst/>
          </a:prstGeom>
        </p:spPr>
      </p:pic>
    </p:spTree>
    <p:extLst>
      <p:ext uri="{BB962C8B-B14F-4D97-AF65-F5344CB8AC3E}">
        <p14:creationId xmlns:p14="http://schemas.microsoft.com/office/powerpoint/2010/main" val="2195117620"/>
      </p:ext>
    </p:extLst>
  </p:cSld>
  <p:clrMapOvr>
    <a:masterClrMapping/>
  </p:clrMapOvr>
  <mc:AlternateContent xmlns:mc="http://schemas.openxmlformats.org/markup-compatibility/2006" xmlns:p14="http://schemas.microsoft.com/office/powerpoint/2010/main">
    <mc:Choice Requires="p14">
      <p:transition spd="slow" p14:dur="2000" advTm="133430"/>
    </mc:Choice>
    <mc:Fallback xmlns="">
      <p:transition spd="slow" advTm="133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3651</TotalTime>
  <Words>5297</Words>
  <Application>Microsoft Office PowerPoint</Application>
  <PresentationFormat>On-screen Show (4:3)</PresentationFormat>
  <Paragraphs>532</Paragraphs>
  <Slides>36</Slides>
  <Notes>36</Notes>
  <HiddenSlides>0</HiddenSlides>
  <MMClips>36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ＭＳ Ｐゴシック</vt:lpstr>
      <vt:lpstr>Arial</vt:lpstr>
      <vt:lpstr>Calibri</vt:lpstr>
      <vt:lpstr>Cambria</vt:lpstr>
      <vt:lpstr>Comic Sans MS</vt:lpstr>
      <vt:lpstr>Times New Roman</vt:lpstr>
      <vt:lpstr>1_Office Theme</vt:lpstr>
      <vt:lpstr>Scholarships in Science, Technology, Engineering, and Mathematics  (S-STEM) Program  NSF 16-540</vt:lpstr>
      <vt:lpstr>Format</vt:lpstr>
      <vt:lpstr>Context</vt:lpstr>
      <vt:lpstr>PowerPoint Presentation</vt:lpstr>
      <vt:lpstr>S-STEM Program: Core Purpose</vt:lpstr>
      <vt:lpstr>Goals of the S-STEM Program (16-540)</vt:lpstr>
      <vt:lpstr>Due Dates</vt:lpstr>
      <vt:lpstr>S-STEM Key Feature</vt:lpstr>
      <vt:lpstr>S-STEM Proposal Categories</vt:lpstr>
      <vt:lpstr>Strand 1</vt:lpstr>
      <vt:lpstr>Proposal Leadership &amp; Management </vt:lpstr>
      <vt:lpstr>PI Eligibility Issues</vt:lpstr>
      <vt:lpstr>Legislative Mandates</vt:lpstr>
      <vt:lpstr>DACA</vt:lpstr>
      <vt:lpstr>Eligibility</vt:lpstr>
      <vt:lpstr>Financial Need (FAFSA)</vt:lpstr>
      <vt:lpstr>Eligibility - Clarified</vt:lpstr>
      <vt:lpstr>Use of funds</vt:lpstr>
      <vt:lpstr>Cohorts and Faculty Mentors Required</vt:lpstr>
      <vt:lpstr>Institutional Unique Needs</vt:lpstr>
      <vt:lpstr>Student Academic and Other Support</vt:lpstr>
      <vt:lpstr>Knowledge Generation</vt:lpstr>
      <vt:lpstr>Knowledge Generation</vt:lpstr>
      <vt:lpstr>Scholarship Data</vt:lpstr>
      <vt:lpstr>Retention Definition</vt:lpstr>
      <vt:lpstr>Workforce Need</vt:lpstr>
      <vt:lpstr>Results from Prior NSF Support </vt:lpstr>
      <vt:lpstr>Sustainability</vt:lpstr>
      <vt:lpstr>Dissemination Plan</vt:lpstr>
      <vt:lpstr>Budget Issues</vt:lpstr>
      <vt:lpstr>Common Errors</vt:lpstr>
      <vt:lpstr>S-STEM Program Key Themes</vt:lpstr>
      <vt:lpstr>Program Website</vt:lpstr>
      <vt:lpstr>Resources</vt:lpstr>
      <vt:lpstr>Contact Information</vt:lpstr>
      <vt:lpstr>Questions?</vt:lpstr>
    </vt:vector>
  </TitlesOfParts>
  <Company>nsf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Krupczak</dc:creator>
  <cp:lastModifiedBy>Lee, Kevin M</cp:lastModifiedBy>
  <cp:revision>120</cp:revision>
  <cp:lastPrinted>2016-03-03T18:08:46Z</cp:lastPrinted>
  <dcterms:created xsi:type="dcterms:W3CDTF">2015-10-11T16:29:13Z</dcterms:created>
  <dcterms:modified xsi:type="dcterms:W3CDTF">2016-03-09T20:49:32Z</dcterms:modified>
</cp:coreProperties>
</file>