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8"/>
  </p:notesMasterIdLst>
  <p:sldIdLst>
    <p:sldId id="256" r:id="rId2"/>
    <p:sldId id="266" r:id="rId3"/>
    <p:sldId id="267" r:id="rId4"/>
    <p:sldId id="271" r:id="rId5"/>
    <p:sldId id="269" r:id="rId6"/>
    <p:sldId id="268" r:id="rId7"/>
    <p:sldId id="263" r:id="rId8"/>
    <p:sldId id="270" r:id="rId9"/>
    <p:sldId id="272" r:id="rId10"/>
    <p:sldId id="277" r:id="rId11"/>
    <p:sldId id="275" r:id="rId12"/>
    <p:sldId id="283" r:id="rId13"/>
    <p:sldId id="276" r:id="rId14"/>
    <p:sldId id="278" r:id="rId15"/>
    <p:sldId id="286" r:id="rId16"/>
    <p:sldId id="288" r:id="rId17"/>
    <p:sldId id="289" r:id="rId18"/>
    <p:sldId id="290" r:id="rId19"/>
    <p:sldId id="287" r:id="rId20"/>
    <p:sldId id="291" r:id="rId21"/>
    <p:sldId id="282" r:id="rId22"/>
    <p:sldId id="284" r:id="rId23"/>
    <p:sldId id="285" r:id="rId24"/>
    <p:sldId id="280" r:id="rId25"/>
    <p:sldId id="281" r:id="rId26"/>
    <p:sldId id="273"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07" autoAdjust="0"/>
    <p:restoredTop sz="81941" autoAdjust="0"/>
  </p:normalViewPr>
  <p:slideViewPr>
    <p:cSldViewPr>
      <p:cViewPr>
        <p:scale>
          <a:sx n="80" d="100"/>
          <a:sy n="80" d="100"/>
        </p:scale>
        <p:origin x="-1686" y="-96"/>
      </p:cViewPr>
      <p:guideLst>
        <p:guide orient="horz" pos="2160"/>
        <p:guide pos="2880"/>
      </p:guideLst>
    </p:cSldViewPr>
  </p:slideViewPr>
  <p:notesTextViewPr>
    <p:cViewPr>
      <p:scale>
        <a:sx n="1" d="1"/>
        <a:sy n="1" d="1"/>
      </p:scale>
      <p:origin x="0" y="0"/>
    </p:cViewPr>
  </p:notesTextViewPr>
  <p:sorterViewPr>
    <p:cViewPr>
      <p:scale>
        <a:sx n="128" d="100"/>
        <a:sy n="128" d="100"/>
      </p:scale>
      <p:origin x="0" y="31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FA9E55-96E7-409E-9BE5-1DD9E492A637}" type="datetimeFigureOut">
              <a:rPr lang="en-US" smtClean="0"/>
              <a:t>7/23/2015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87547B3-FA34-49FD-9D10-76102C8BF9EF}" type="slidenum">
              <a:rPr lang="en-US" smtClean="0"/>
              <a:t>‹#›</a:t>
            </a:fld>
            <a:endParaRPr lang="en-US"/>
          </a:p>
        </p:txBody>
      </p:sp>
    </p:spTree>
    <p:extLst>
      <p:ext uri="{BB962C8B-B14F-4D97-AF65-F5344CB8AC3E}">
        <p14:creationId xmlns:p14="http://schemas.microsoft.com/office/powerpoint/2010/main" val="2134501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This is the first in a series of presentations on the S-STEM solicitation that was released in June.  These presentations will cover long standing characteristics of the S-STEM program as well as a few details that have changed since the last solicitation.  Each presentation will be hosted by a different program officer on the S-STEM team..  </a:t>
            </a:r>
          </a:p>
        </p:txBody>
      </p:sp>
      <p:sp>
        <p:nvSpPr>
          <p:cNvPr id="4" name="Slide Number Placeholder 3"/>
          <p:cNvSpPr>
            <a:spLocks noGrp="1"/>
          </p:cNvSpPr>
          <p:nvPr>
            <p:ph type="sldNum" sz="quarter" idx="10"/>
          </p:nvPr>
        </p:nvSpPr>
        <p:spPr/>
        <p:txBody>
          <a:bodyPr/>
          <a:lstStyle/>
          <a:p>
            <a:fld id="{F87547B3-FA34-49FD-9D10-76102C8BF9EF}" type="slidenum">
              <a:rPr lang="en-US" smtClean="0"/>
              <a:t>1</a:t>
            </a:fld>
            <a:endParaRPr lang="en-US"/>
          </a:p>
        </p:txBody>
      </p:sp>
    </p:spTree>
    <p:extLst>
      <p:ext uri="{BB962C8B-B14F-4D97-AF65-F5344CB8AC3E}">
        <p14:creationId xmlns:p14="http://schemas.microsoft.com/office/powerpoint/2010/main" val="1485851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Cohorts</a:t>
            </a:r>
          </a:p>
          <a:p>
            <a:r>
              <a:rPr lang="en-US" dirty="0" smtClean="0"/>
              <a:t>All S-STEM projects must include plans to develop a cohort experience for the scholarship recipients. Experience show that the most successful S-STEM scholarship projects involve a group of students who form a cohort.  A cohort is a group of student who in some way naturally associate, whether as majors in the same department, or sharing classes, or participating together in activities of common interest. The project plan should include activities to establish a cohort of students who receive scholarships.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71AF109-1586-9244-AF33-86ED39F0153D}" type="slidenum">
              <a:rPr lang="en-US" smtClean="0"/>
              <a:t>10</a:t>
            </a:fld>
            <a:endParaRPr lang="en-US"/>
          </a:p>
        </p:txBody>
      </p:sp>
    </p:spTree>
    <p:extLst>
      <p:ext uri="{BB962C8B-B14F-4D97-AF65-F5344CB8AC3E}">
        <p14:creationId xmlns:p14="http://schemas.microsoft.com/office/powerpoint/2010/main" val="3232486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track, NSF encourages efforts that are focused on documented institutional needs or concerns.  The SSTEM program encourages Strand 2, Type 1 proposals to build on completed institutional needs analyses or institutional needs assessments.</a:t>
            </a:r>
            <a:endParaRPr lang="en-US" dirty="0"/>
          </a:p>
        </p:txBody>
      </p:sp>
      <p:sp>
        <p:nvSpPr>
          <p:cNvPr id="4" name="Slide Number Placeholder 3"/>
          <p:cNvSpPr>
            <a:spLocks noGrp="1"/>
          </p:cNvSpPr>
          <p:nvPr>
            <p:ph type="sldNum" sz="quarter" idx="10"/>
          </p:nvPr>
        </p:nvSpPr>
        <p:spPr/>
        <p:txBody>
          <a:bodyPr/>
          <a:lstStyle/>
          <a:p>
            <a:fld id="{371AF109-1586-9244-AF33-86ED39F0153D}" type="slidenum">
              <a:rPr lang="en-US" smtClean="0"/>
              <a:t>11</a:t>
            </a:fld>
            <a:endParaRPr lang="en-US"/>
          </a:p>
        </p:txBody>
      </p:sp>
    </p:spTree>
    <p:extLst>
      <p:ext uri="{BB962C8B-B14F-4D97-AF65-F5344CB8AC3E}">
        <p14:creationId xmlns:p14="http://schemas.microsoft.com/office/powerpoint/2010/main" val="2201600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7547B3-FA34-49FD-9D10-76102C8BF9EF}" type="slidenum">
              <a:rPr lang="en-US" smtClean="0"/>
              <a:t>12</a:t>
            </a:fld>
            <a:endParaRPr lang="en-US"/>
          </a:p>
        </p:txBody>
      </p:sp>
    </p:spTree>
    <p:extLst>
      <p:ext uri="{BB962C8B-B14F-4D97-AF65-F5344CB8AC3E}">
        <p14:creationId xmlns:p14="http://schemas.microsoft.com/office/powerpoint/2010/main" val="749726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SSTEM Strand 1 Type 1 proposals, the project management team should consist of at least these three individuals.  The Principal Investigator should be a faculty member currently teaching in one of the SSTEM disciplines.  The team should also include a STEM administrator as a co-Principal Investigator.  This could be an administrator whose responsibilities include STEM subjects in addition to other duties.  An example would be a Director of Admissions, or a Director of Student Services.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third required member of the management team should be a co-Principal Investigator with a background in institutional research, education, social science or discipline-based education research.  This person does not need to be from the same institution as the PI and the STEM administrator. The education research </a:t>
            </a:r>
            <a:r>
              <a:rPr lang="en-US" sz="1200" kern="1200" dirty="0" err="1" smtClean="0">
                <a:solidFill>
                  <a:schemeClr val="tx1"/>
                </a:solidFill>
                <a:effectLst/>
                <a:latin typeface="+mn-lt"/>
                <a:ea typeface="+mn-ea"/>
                <a:cs typeface="+mn-cs"/>
              </a:rPr>
              <a:t>coPI</a:t>
            </a:r>
            <a:r>
              <a:rPr lang="en-US" sz="1200" kern="1200" dirty="0" smtClean="0">
                <a:solidFill>
                  <a:schemeClr val="tx1"/>
                </a:solidFill>
                <a:effectLst/>
                <a:latin typeface="+mn-lt"/>
                <a:ea typeface="+mn-ea"/>
                <a:cs typeface="+mn-cs"/>
              </a:rPr>
              <a:t> can be from an institution or organization that is different from the institution that is submitting the proposal.  The education research </a:t>
            </a:r>
            <a:r>
              <a:rPr lang="en-US" sz="1200" kern="1200" dirty="0" err="1" smtClean="0">
                <a:solidFill>
                  <a:schemeClr val="tx1"/>
                </a:solidFill>
                <a:effectLst/>
                <a:latin typeface="+mn-lt"/>
                <a:ea typeface="+mn-ea"/>
                <a:cs typeface="+mn-cs"/>
              </a:rPr>
              <a:t>coPI</a:t>
            </a:r>
            <a:r>
              <a:rPr lang="en-US" sz="1200" kern="1200" dirty="0" smtClean="0">
                <a:solidFill>
                  <a:schemeClr val="tx1"/>
                </a:solidFill>
                <a:effectLst/>
                <a:latin typeface="+mn-lt"/>
                <a:ea typeface="+mn-ea"/>
                <a:cs typeface="+mn-cs"/>
              </a:rPr>
              <a:t> can be from the same institution as the PI and STEM administrator OR they can be from a different institution.</a:t>
            </a:r>
          </a:p>
          <a:p>
            <a:endParaRPr lang="en-US" dirty="0"/>
          </a:p>
        </p:txBody>
      </p:sp>
      <p:sp>
        <p:nvSpPr>
          <p:cNvPr id="4" name="Slide Number Placeholder 3"/>
          <p:cNvSpPr>
            <a:spLocks noGrp="1"/>
          </p:cNvSpPr>
          <p:nvPr>
            <p:ph type="sldNum" sz="quarter" idx="10"/>
          </p:nvPr>
        </p:nvSpPr>
        <p:spPr/>
        <p:txBody>
          <a:bodyPr/>
          <a:lstStyle/>
          <a:p>
            <a:fld id="{371AF109-1586-9244-AF33-86ED39F0153D}" type="slidenum">
              <a:rPr lang="en-US" smtClean="0"/>
              <a:t>13</a:t>
            </a:fld>
            <a:endParaRPr lang="en-US"/>
          </a:p>
        </p:txBody>
      </p:sp>
    </p:spTree>
    <p:extLst>
      <p:ext uri="{BB962C8B-B14F-4D97-AF65-F5344CB8AC3E}">
        <p14:creationId xmlns:p14="http://schemas.microsoft.com/office/powerpoint/2010/main" val="1031794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7547B3-FA34-49FD-9D10-76102C8BF9EF}" type="slidenum">
              <a:rPr lang="en-US" smtClean="0"/>
              <a:t>14</a:t>
            </a:fld>
            <a:endParaRPr lang="en-US"/>
          </a:p>
        </p:txBody>
      </p:sp>
    </p:spTree>
    <p:extLst>
      <p:ext uri="{BB962C8B-B14F-4D97-AF65-F5344CB8AC3E}">
        <p14:creationId xmlns:p14="http://schemas.microsoft.com/office/powerpoint/2010/main" val="2991657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7547B3-FA34-49FD-9D10-76102C8BF9EF}" type="slidenum">
              <a:rPr lang="en-US" smtClean="0"/>
              <a:t>20</a:t>
            </a:fld>
            <a:endParaRPr lang="en-US"/>
          </a:p>
        </p:txBody>
      </p:sp>
    </p:spTree>
    <p:extLst>
      <p:ext uri="{BB962C8B-B14F-4D97-AF65-F5344CB8AC3E}">
        <p14:creationId xmlns:p14="http://schemas.microsoft.com/office/powerpoint/2010/main" val="2277626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Resource</a:t>
            </a:r>
            <a:endParaRPr lang="en-US" dirty="0"/>
          </a:p>
        </p:txBody>
      </p:sp>
      <p:sp>
        <p:nvSpPr>
          <p:cNvPr id="4" name="Slide Number Placeholder 3"/>
          <p:cNvSpPr>
            <a:spLocks noGrp="1"/>
          </p:cNvSpPr>
          <p:nvPr>
            <p:ph type="sldNum" sz="quarter" idx="10"/>
          </p:nvPr>
        </p:nvSpPr>
        <p:spPr/>
        <p:txBody>
          <a:bodyPr/>
          <a:lstStyle/>
          <a:p>
            <a:fld id="{F87547B3-FA34-49FD-9D10-76102C8BF9EF}" type="slidenum">
              <a:rPr lang="en-US" smtClean="0"/>
              <a:t>21</a:t>
            </a:fld>
            <a:endParaRPr lang="en-US"/>
          </a:p>
        </p:txBody>
      </p:sp>
    </p:spTree>
    <p:extLst>
      <p:ext uri="{BB962C8B-B14F-4D97-AF65-F5344CB8AC3E}">
        <p14:creationId xmlns:p14="http://schemas.microsoft.com/office/powerpoint/2010/main" val="822410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7547B3-FA34-49FD-9D10-76102C8BF9EF}" type="slidenum">
              <a:rPr lang="en-US" smtClean="0"/>
              <a:t>22</a:t>
            </a:fld>
            <a:endParaRPr lang="en-US"/>
          </a:p>
        </p:txBody>
      </p:sp>
    </p:spTree>
    <p:extLst>
      <p:ext uri="{BB962C8B-B14F-4D97-AF65-F5344CB8AC3E}">
        <p14:creationId xmlns:p14="http://schemas.microsoft.com/office/powerpoint/2010/main" val="4147370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7547B3-FA34-49FD-9D10-76102C8BF9EF}" type="slidenum">
              <a:rPr lang="en-US" smtClean="0"/>
              <a:t>23</a:t>
            </a:fld>
            <a:endParaRPr lang="en-US"/>
          </a:p>
        </p:txBody>
      </p:sp>
    </p:spTree>
    <p:extLst>
      <p:ext uri="{BB962C8B-B14F-4D97-AF65-F5344CB8AC3E}">
        <p14:creationId xmlns:p14="http://schemas.microsoft.com/office/powerpoint/2010/main" val="3402146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hope</a:t>
            </a:r>
            <a:r>
              <a:rPr lang="en-US" baseline="0" dirty="0" smtClean="0"/>
              <a:t> this presentation has been useful in helping you to plan your SSTEM proposal. </a:t>
            </a:r>
            <a:r>
              <a:rPr lang="en-US" dirty="0" smtClean="0"/>
              <a:t>On behalf of the NSF</a:t>
            </a:r>
            <a:r>
              <a:rPr lang="en-US" baseline="0" dirty="0" smtClean="0"/>
              <a:t> and the entire S-STEM team we thank you for time and interest.  For more information, please consult the S-STEM solicitation or the links on the next slide.</a:t>
            </a:r>
          </a:p>
          <a:p>
            <a:endParaRPr lang="en-US" dirty="0"/>
          </a:p>
        </p:txBody>
      </p:sp>
      <p:sp>
        <p:nvSpPr>
          <p:cNvPr id="4" name="Slide Number Placeholder 3"/>
          <p:cNvSpPr>
            <a:spLocks noGrp="1"/>
          </p:cNvSpPr>
          <p:nvPr>
            <p:ph type="sldNum" sz="quarter" idx="10"/>
          </p:nvPr>
        </p:nvSpPr>
        <p:spPr/>
        <p:txBody>
          <a:bodyPr/>
          <a:lstStyle/>
          <a:p>
            <a:fld id="{371AF109-1586-9244-AF33-86ED39F0153D}" type="slidenum">
              <a:rPr lang="en-US">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566244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7547B3-FA34-49FD-9D10-76102C8BF9EF}" type="slidenum">
              <a:rPr lang="en-US" smtClean="0"/>
              <a:t>2</a:t>
            </a:fld>
            <a:endParaRPr lang="en-US"/>
          </a:p>
        </p:txBody>
      </p:sp>
    </p:spTree>
    <p:extLst>
      <p:ext uri="{BB962C8B-B14F-4D97-AF65-F5344CB8AC3E}">
        <p14:creationId xmlns:p14="http://schemas.microsoft.com/office/powerpoint/2010/main" val="1410836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7547B3-FA34-49FD-9D10-76102C8BF9EF}" type="slidenum">
              <a:rPr lang="en-US" smtClean="0"/>
              <a:t>25</a:t>
            </a:fld>
            <a:endParaRPr lang="en-US"/>
          </a:p>
        </p:txBody>
      </p:sp>
    </p:spTree>
    <p:extLst>
      <p:ext uri="{BB962C8B-B14F-4D97-AF65-F5344CB8AC3E}">
        <p14:creationId xmlns:p14="http://schemas.microsoft.com/office/powerpoint/2010/main" val="2178766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Be on the look-out</a:t>
            </a:r>
            <a:r>
              <a:rPr lang="en-US" baseline="0" dirty="0" smtClean="0"/>
              <a:t> for a set of FAQs on the S-STEM program page.</a:t>
            </a:r>
            <a:endParaRPr lang="en-US" dirty="0"/>
          </a:p>
        </p:txBody>
      </p:sp>
      <p:sp>
        <p:nvSpPr>
          <p:cNvPr id="4" name="Slide Number Placeholder 3"/>
          <p:cNvSpPr>
            <a:spLocks noGrp="1"/>
          </p:cNvSpPr>
          <p:nvPr>
            <p:ph type="sldNum" sz="quarter" idx="10"/>
          </p:nvPr>
        </p:nvSpPr>
        <p:spPr/>
        <p:txBody>
          <a:bodyPr/>
          <a:lstStyle/>
          <a:p>
            <a:fld id="{F87547B3-FA34-49FD-9D10-76102C8BF9EF}" type="slidenum">
              <a:rPr lang="en-US" smtClean="0"/>
              <a:t>26</a:t>
            </a:fld>
            <a:endParaRPr lang="en-US"/>
          </a:p>
        </p:txBody>
      </p:sp>
    </p:spTree>
    <p:extLst>
      <p:ext uri="{BB962C8B-B14F-4D97-AF65-F5344CB8AC3E}">
        <p14:creationId xmlns:p14="http://schemas.microsoft.com/office/powerpoint/2010/main" val="863509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a:t>
            </a:r>
            <a:r>
              <a:rPr lang="en-US" baseline="0" dirty="0" smtClean="0"/>
              <a:t>e is agenda for our webinar today</a:t>
            </a:r>
            <a:endParaRPr lang="en-US" dirty="0"/>
          </a:p>
          <a:p>
            <a:endParaRPr lang="en-US" dirty="0"/>
          </a:p>
          <a:p>
            <a:r>
              <a:rPr lang="en-US" dirty="0" smtClean="0"/>
              <a:t>Goals </a:t>
            </a:r>
          </a:p>
          <a:p>
            <a:r>
              <a:rPr lang="en-US" dirty="0" smtClean="0"/>
              <a:t>Create</a:t>
            </a:r>
            <a:r>
              <a:rPr lang="en-US" baseline="0" dirty="0" smtClean="0"/>
              <a:t> strongest competitive proposals</a:t>
            </a:r>
          </a:p>
          <a:p>
            <a:r>
              <a:rPr lang="en-US" baseline="0" dirty="0" smtClean="0"/>
              <a:t>Gain big picture intent and spirit of the program</a:t>
            </a:r>
          </a:p>
          <a:p>
            <a:r>
              <a:rPr lang="en-US" baseline="0" dirty="0" smtClean="0"/>
              <a:t>Answer specific questions</a:t>
            </a:r>
          </a:p>
          <a:p>
            <a:endParaRPr lang="en-US" baseline="0" dirty="0" smtClean="0"/>
          </a:p>
          <a:p>
            <a:r>
              <a:rPr lang="en-US" baseline="0" dirty="0" smtClean="0"/>
              <a:t>Flipped format</a:t>
            </a:r>
          </a:p>
          <a:p>
            <a:r>
              <a:rPr lang="en-US" baseline="0" dirty="0" smtClean="0"/>
              <a:t>Detailed </a:t>
            </a:r>
            <a:r>
              <a:rPr lang="en-US" baseline="0" dirty="0" err="1" smtClean="0"/>
              <a:t>powerpoints</a:t>
            </a:r>
            <a:r>
              <a:rPr lang="en-US" baseline="0" dirty="0" smtClean="0"/>
              <a:t> available before hand – will not repeat</a:t>
            </a:r>
          </a:p>
          <a:p>
            <a:r>
              <a:rPr lang="en-US" baseline="0" dirty="0" smtClean="0"/>
              <a:t>Focus on major points in brief intro overview</a:t>
            </a:r>
          </a:p>
          <a:p>
            <a:endParaRPr lang="en-US" baseline="0" dirty="0" smtClean="0"/>
          </a:p>
          <a:p>
            <a:r>
              <a:rPr lang="en-US" baseline="0" dirty="0" smtClean="0"/>
              <a:t>Bulk of webinar Q&amp;A</a:t>
            </a:r>
          </a:p>
          <a:p>
            <a:r>
              <a:rPr lang="en-US" dirty="0" smtClean="0"/>
              <a:t>Expect</a:t>
            </a:r>
            <a:r>
              <a:rPr lang="en-US" baseline="0" dirty="0" smtClean="0"/>
              <a:t> to post Q&amp;A soon</a:t>
            </a:r>
          </a:p>
          <a:p>
            <a:r>
              <a:rPr lang="en-US" baseline="0" dirty="0" smtClean="0"/>
              <a:t>Expect to post recording of at least 1 webinar</a:t>
            </a:r>
          </a:p>
          <a:p>
            <a:endParaRPr lang="en-US" dirty="0"/>
          </a:p>
        </p:txBody>
      </p:sp>
      <p:sp>
        <p:nvSpPr>
          <p:cNvPr id="4" name="Slide Number Placeholder 3"/>
          <p:cNvSpPr>
            <a:spLocks noGrp="1"/>
          </p:cNvSpPr>
          <p:nvPr>
            <p:ph type="sldNum" sz="quarter" idx="10"/>
          </p:nvPr>
        </p:nvSpPr>
        <p:spPr/>
        <p:txBody>
          <a:bodyPr/>
          <a:lstStyle/>
          <a:p>
            <a:fld id="{F87547B3-FA34-49FD-9D10-76102C8BF9EF}" type="slidenum">
              <a:rPr lang="en-US" smtClean="0"/>
              <a:t>3</a:t>
            </a:fld>
            <a:endParaRPr lang="en-US"/>
          </a:p>
        </p:txBody>
      </p:sp>
    </p:spTree>
    <p:extLst>
      <p:ext uri="{BB962C8B-B14F-4D97-AF65-F5344CB8AC3E}">
        <p14:creationId xmlns:p14="http://schemas.microsoft.com/office/powerpoint/2010/main" val="358818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major goals for the S-STEM program:  </a:t>
            </a:r>
          </a:p>
          <a:p>
            <a:endParaRPr lang="en-US" dirty="0"/>
          </a:p>
          <a:p>
            <a:pPr marL="316803" indent="-232943">
              <a:buAutoNum type="arabicPeriod"/>
            </a:pPr>
            <a:r>
              <a:rPr lang="en-US" dirty="0" smtClean="0"/>
              <a:t>To increase the recruitment, retention, student success, and graduation (including student transfer) of low-income academically talented students with demonstrated financial need who are pursuing associate, baccalaureate, graduate degrees in STEM, and subsequently enter the STEM workforce or graduate study.</a:t>
            </a:r>
          </a:p>
          <a:p>
            <a:pPr marL="83860"/>
            <a:endParaRPr lang="en-US" dirty="0" smtClean="0"/>
          </a:p>
          <a:p>
            <a:pPr marL="83860"/>
            <a:r>
              <a:rPr lang="en-US" dirty="0" smtClean="0"/>
              <a:t>2. To implement and study models, effective practices, and/or strategies that contribute to understanding the factors of supportive curricular and co-curricular activities that affect recruitment, retention, student success, academic/career pathways, and/or degree attainment (including student transfer) in STEM of low-income academically talented students with demonstrated financial</a:t>
            </a:r>
            <a:r>
              <a:rPr lang="en-US" baseline="0" dirty="0" smtClean="0"/>
              <a:t> need</a:t>
            </a:r>
            <a:r>
              <a:rPr lang="en-US" dirty="0" smtClean="0"/>
              <a:t>.</a:t>
            </a:r>
          </a:p>
          <a:p>
            <a:pPr marL="83860"/>
            <a:endParaRPr lang="en-US" dirty="0" smtClean="0"/>
          </a:p>
          <a:p>
            <a:pPr marL="83860"/>
            <a:r>
              <a:rPr lang="en-US" dirty="0" smtClean="0"/>
              <a:t>3. To contribute to the implementation and sustainability of effective curricular and co-curricular activities (e.g. curriculum, professional, and workforce development activities) for low-income academically talented students with demonstrated</a:t>
            </a:r>
            <a:r>
              <a:rPr lang="en-US" baseline="0" dirty="0" smtClean="0"/>
              <a:t> financial need, pursuing</a:t>
            </a:r>
            <a:r>
              <a:rPr lang="en-US" dirty="0" smtClean="0"/>
              <a:t> undergraduate or graduate STEM education.</a:t>
            </a:r>
          </a:p>
          <a:p>
            <a:endParaRPr lang="en-US" dirty="0"/>
          </a:p>
        </p:txBody>
      </p:sp>
      <p:sp>
        <p:nvSpPr>
          <p:cNvPr id="4" name="Slide Number Placeholder 3"/>
          <p:cNvSpPr>
            <a:spLocks noGrp="1"/>
          </p:cNvSpPr>
          <p:nvPr>
            <p:ph type="sldNum" sz="quarter" idx="10"/>
          </p:nvPr>
        </p:nvSpPr>
        <p:spPr/>
        <p:txBody>
          <a:bodyPr/>
          <a:lstStyle/>
          <a:p>
            <a:fld id="{F87547B3-FA34-49FD-9D10-76102C8BF9EF}" type="slidenum">
              <a:rPr lang="en-US" smtClean="0"/>
              <a:t>4</a:t>
            </a:fld>
            <a:endParaRPr lang="en-US"/>
          </a:p>
        </p:txBody>
      </p:sp>
    </p:spTree>
    <p:extLst>
      <p:ext uri="{BB962C8B-B14F-4D97-AF65-F5344CB8AC3E}">
        <p14:creationId xmlns:p14="http://schemas.microsoft.com/office/powerpoint/2010/main" val="242268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Improve</a:t>
            </a:r>
            <a:r>
              <a:rPr lang="en-US" baseline="0" dirty="0" smtClean="0"/>
              <a:t> Nations STEM workforce by increasing</a:t>
            </a:r>
          </a:p>
          <a:p>
            <a:r>
              <a:rPr lang="en-US" baseline="0" dirty="0" smtClean="0"/>
              <a:t>Number of graduates with stem degrees AS, BA, Graduate</a:t>
            </a:r>
          </a:p>
          <a:p>
            <a:r>
              <a:rPr lang="en-US" baseline="0" dirty="0" smtClean="0"/>
              <a:t>Join and contribute to workforce</a:t>
            </a:r>
          </a:p>
          <a:p>
            <a:endParaRPr lang="en-US" baseline="0" dirty="0" smtClean="0"/>
          </a:p>
          <a:p>
            <a:r>
              <a:rPr lang="en-US" baseline="0" dirty="0" smtClean="0"/>
              <a:t>Does this by</a:t>
            </a:r>
          </a:p>
          <a:p>
            <a:r>
              <a:rPr lang="en-US" baseline="0" dirty="0" smtClean="0"/>
              <a:t>Providing scholarship and other support</a:t>
            </a:r>
          </a:p>
          <a:p>
            <a:r>
              <a:rPr lang="en-US" baseline="0" dirty="0" smtClean="0"/>
              <a:t>Academically talents</a:t>
            </a:r>
          </a:p>
          <a:p>
            <a:r>
              <a:rPr lang="en-US" baseline="0" dirty="0" smtClean="0"/>
              <a:t>Low income demonstrated financial need</a:t>
            </a:r>
          </a:p>
          <a:p>
            <a:endParaRPr lang="en-US" baseline="0" dirty="0" smtClean="0"/>
          </a:p>
          <a:p>
            <a:r>
              <a:rPr lang="en-US" baseline="0" dirty="0" smtClean="0"/>
              <a:t>Inform the STEM </a:t>
            </a:r>
            <a:r>
              <a:rPr lang="en-US" baseline="0" dirty="0" err="1" smtClean="0"/>
              <a:t>ed</a:t>
            </a:r>
            <a:r>
              <a:rPr lang="en-US" baseline="0" dirty="0" smtClean="0"/>
              <a:t> community about what works, what doesn’t and why</a:t>
            </a:r>
            <a:endParaRPr lang="en-US" dirty="0"/>
          </a:p>
        </p:txBody>
      </p:sp>
      <p:sp>
        <p:nvSpPr>
          <p:cNvPr id="4" name="Slide Number Placeholder 3"/>
          <p:cNvSpPr>
            <a:spLocks noGrp="1"/>
          </p:cNvSpPr>
          <p:nvPr>
            <p:ph type="sldNum" sz="quarter" idx="10"/>
          </p:nvPr>
        </p:nvSpPr>
        <p:spPr/>
        <p:txBody>
          <a:bodyPr/>
          <a:lstStyle/>
          <a:p>
            <a:fld id="{F87547B3-FA34-49FD-9D10-76102C8BF9EF}" type="slidenum">
              <a:rPr lang="en-US" smtClean="0"/>
              <a:t>5</a:t>
            </a:fld>
            <a:endParaRPr lang="en-US"/>
          </a:p>
        </p:txBody>
      </p:sp>
    </p:spTree>
    <p:extLst>
      <p:ext uri="{BB962C8B-B14F-4D97-AF65-F5344CB8AC3E}">
        <p14:creationId xmlns:p14="http://schemas.microsoft.com/office/powerpoint/2010/main" val="1344160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a:t>
            </a:r>
            <a:r>
              <a:rPr lang="en-US" baseline="0" dirty="0" smtClean="0"/>
              <a:t> themes</a:t>
            </a:r>
          </a:p>
          <a:p>
            <a:endParaRPr lang="en-US" baseline="0" dirty="0" smtClean="0"/>
          </a:p>
          <a:p>
            <a:r>
              <a:rPr lang="en-US" baseline="0" dirty="0" smtClean="0"/>
              <a:t>Degree completion</a:t>
            </a:r>
          </a:p>
          <a:p>
            <a:endParaRPr lang="en-US" baseline="0" dirty="0" smtClean="0"/>
          </a:p>
          <a:p>
            <a:r>
              <a:rPr lang="en-US" baseline="0" dirty="0" smtClean="0"/>
              <a:t>Eventual workforce contributions</a:t>
            </a:r>
          </a:p>
          <a:p>
            <a:endParaRPr lang="en-US" baseline="0" dirty="0" smtClean="0"/>
          </a:p>
          <a:p>
            <a:r>
              <a:rPr lang="en-US" baseline="0" dirty="0" smtClean="0"/>
              <a:t>Academic talent, promise, potential</a:t>
            </a:r>
          </a:p>
          <a:p>
            <a:endParaRPr lang="en-US" baseline="0" dirty="0" smtClean="0"/>
          </a:p>
          <a:p>
            <a:r>
              <a:rPr lang="en-US" baseline="0" dirty="0" smtClean="0"/>
              <a:t>Low income demonstrated need</a:t>
            </a:r>
          </a:p>
          <a:p>
            <a:endParaRPr lang="en-US" baseline="0" dirty="0" smtClean="0"/>
          </a:p>
          <a:p>
            <a:r>
              <a:rPr lang="en-US" baseline="0" dirty="0" smtClean="0"/>
              <a:t>Based on use of the best available evidence, other results and awards then inform the community</a:t>
            </a:r>
            <a:endParaRPr lang="en-US" dirty="0"/>
          </a:p>
        </p:txBody>
      </p:sp>
      <p:sp>
        <p:nvSpPr>
          <p:cNvPr id="4" name="Slide Number Placeholder 3"/>
          <p:cNvSpPr>
            <a:spLocks noGrp="1"/>
          </p:cNvSpPr>
          <p:nvPr>
            <p:ph type="sldNum" sz="quarter" idx="10"/>
          </p:nvPr>
        </p:nvSpPr>
        <p:spPr/>
        <p:txBody>
          <a:bodyPr/>
          <a:lstStyle/>
          <a:p>
            <a:fld id="{F87547B3-FA34-49FD-9D10-76102C8BF9EF}" type="slidenum">
              <a:rPr lang="en-US" smtClean="0"/>
              <a:t>6</a:t>
            </a:fld>
            <a:endParaRPr lang="en-US"/>
          </a:p>
        </p:txBody>
      </p:sp>
    </p:spTree>
    <p:extLst>
      <p:ext uri="{BB962C8B-B14F-4D97-AF65-F5344CB8AC3E}">
        <p14:creationId xmlns:p14="http://schemas.microsoft.com/office/powerpoint/2010/main" val="4147370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solicitation specifies three different kinds of proposals that can be submitted.  </a:t>
            </a:r>
          </a:p>
          <a:p>
            <a:endParaRPr lang="en-US" dirty="0"/>
          </a:p>
          <a:p>
            <a:r>
              <a:rPr lang="en-US" dirty="0"/>
              <a:t>Strand 1 is entitled S-STEM Institutional Capacity Building. </a:t>
            </a:r>
            <a:endParaRPr lang="en-US" dirty="0" smtClean="0"/>
          </a:p>
          <a:p>
            <a:r>
              <a:rPr lang="en-US" dirty="0" smtClean="0"/>
              <a:t>Capacity</a:t>
            </a:r>
            <a:r>
              <a:rPr lang="en-US" baseline="0" dirty="0" smtClean="0"/>
              <a:t> building – institutions new to NSF funding,  bringing in new Principal investigators, not quite the scope of Strand 2</a:t>
            </a:r>
            <a:endParaRPr lang="en-US" dirty="0" smtClean="0"/>
          </a:p>
          <a:p>
            <a:endParaRPr lang="en-US" dirty="0"/>
          </a:p>
          <a:p>
            <a:r>
              <a:rPr lang="en-US" dirty="0"/>
              <a:t>Strand 2 is entitled S-STEM Design and Development. </a:t>
            </a:r>
            <a:endParaRPr lang="en-US" dirty="0" smtClean="0"/>
          </a:p>
          <a:p>
            <a:r>
              <a:rPr lang="en-US" dirty="0" smtClean="0"/>
              <a:t>$1M single institution, 5yr max</a:t>
            </a:r>
          </a:p>
          <a:p>
            <a:endParaRPr lang="en-US" dirty="0" smtClean="0"/>
          </a:p>
          <a:p>
            <a:r>
              <a:rPr lang="en-US" dirty="0" smtClean="0"/>
              <a:t>$5M</a:t>
            </a:r>
            <a:r>
              <a:rPr lang="en-US" baseline="0" dirty="0" smtClean="0"/>
              <a:t> multi </a:t>
            </a:r>
            <a:r>
              <a:rPr lang="en-US" baseline="0" dirty="0" err="1" smtClean="0"/>
              <a:t>instittion</a:t>
            </a:r>
            <a:r>
              <a:rPr lang="en-US" baseline="0" dirty="0" smtClean="0"/>
              <a:t>, 5 </a:t>
            </a:r>
            <a:r>
              <a:rPr lang="en-US" baseline="0" dirty="0" err="1" smtClean="0"/>
              <a:t>yr</a:t>
            </a:r>
            <a:endParaRPr lang="en-US" baseline="0" dirty="0" smtClean="0"/>
          </a:p>
          <a:p>
            <a:endParaRPr lang="en-US" dirty="0" smtClean="0"/>
          </a:p>
          <a:p>
            <a:r>
              <a:rPr lang="en-US" dirty="0" smtClean="0"/>
              <a:t>Two </a:t>
            </a:r>
            <a:r>
              <a:rPr lang="en-US" dirty="0"/>
              <a:t>types of projects may be funded in this strand. Single institution or Type 1 projects are capped at 1M for a maximum duration of 5 years and should implement and test effective high quality extant curricular and co-curricular activities. Activities are expected to increase the recruitment, retention, student success, and graduation (including student transfer) of low-income academically talented students with demonstrated financial need who are pursuing associate, baccalaureate, graduate degrees in STEM. It is expected that these projects will study attempts to address a well-documented institutional need or concern (in a manner consistent with what is already known from educational research).  </a:t>
            </a:r>
          </a:p>
          <a:p>
            <a:endParaRPr lang="en-US" dirty="0"/>
          </a:p>
          <a:p>
            <a:r>
              <a:rPr lang="en-US" dirty="0"/>
              <a:t>Multi-Institutional or Type 2 projects are capped at 5M for a maximum duration of 5 years.  It is expected to involve several institutions implementing scholarship programs and collaborating on the implementation and study of a common set of academic or student support services. The actual amount of funding requested should reflect the number of schools involved, the number of scholarships awarded, and the complexity of the academic and student support service questions explored.    </a:t>
            </a:r>
          </a:p>
          <a:p>
            <a:endParaRPr lang="en-US" dirty="0"/>
          </a:p>
        </p:txBody>
      </p:sp>
      <p:sp>
        <p:nvSpPr>
          <p:cNvPr id="4" name="Slide Number Placeholder 3"/>
          <p:cNvSpPr>
            <a:spLocks noGrp="1"/>
          </p:cNvSpPr>
          <p:nvPr>
            <p:ph type="sldNum" sz="quarter" idx="10"/>
          </p:nvPr>
        </p:nvSpPr>
        <p:spPr/>
        <p:txBody>
          <a:bodyPr/>
          <a:lstStyle/>
          <a:p>
            <a:fld id="{F87547B3-FA34-49FD-9D10-76102C8BF9EF}" type="slidenum">
              <a:rPr lang="en-US" smtClean="0"/>
              <a:t>7</a:t>
            </a:fld>
            <a:endParaRPr lang="en-US"/>
          </a:p>
        </p:txBody>
      </p:sp>
    </p:spTree>
    <p:extLst>
      <p:ext uri="{BB962C8B-B14F-4D97-AF65-F5344CB8AC3E}">
        <p14:creationId xmlns:p14="http://schemas.microsoft.com/office/powerpoint/2010/main" val="2223198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new solicitation at least 60% of the funds must be used for student scholarships. This allows more funds to go into supporting high quality extant curricular and co-curricular activities and studies on the recruitment and retention of students and the effectiveness of support structures.  </a:t>
            </a:r>
          </a:p>
          <a:p>
            <a:endParaRPr lang="en-US" dirty="0"/>
          </a:p>
          <a:p>
            <a:r>
              <a:rPr lang="en-US" dirty="0" smtClean="0"/>
              <a:t>Providing </a:t>
            </a:r>
            <a:r>
              <a:rPr lang="en-US" dirty="0"/>
              <a:t>students with scholarship support helps then overcome financial obstacles in their path to obtaining a STEM degree.  However research has shown that scholarships alone are not sufficient to ensure that low-income academically talented students with demonstrated financial need complete degrees.   It has become clear that scholarships along with participation in academic and student support activities result in retention and graduation in STEM fields. The additional funds now available allow PIs to provide more academic and student services support. They also will enable S-STEM awardees to gather systematic information and disseminate the “lessons learned” about how and what support structures or factors affect student outcomes in different circumstances. </a:t>
            </a:r>
          </a:p>
          <a:p>
            <a:endParaRPr lang="en-US" dirty="0"/>
          </a:p>
          <a:p>
            <a:r>
              <a:rPr lang="en-US" dirty="0"/>
              <a:t>The S-STEM program makes it possible for PIs to implement and adapt high-quality and effective extant curricular and co-curricular activities for recruiting and support structures to tackle unique challenges at their schools. It allows for the adaptation of effective programmatic elements and encourages PIs to study the effects of their implementation and disseminate that information to the broader community.    </a:t>
            </a:r>
          </a:p>
        </p:txBody>
      </p:sp>
      <p:sp>
        <p:nvSpPr>
          <p:cNvPr id="4" name="Slide Number Placeholder 3"/>
          <p:cNvSpPr>
            <a:spLocks noGrp="1"/>
          </p:cNvSpPr>
          <p:nvPr>
            <p:ph type="sldNum" sz="quarter" idx="10"/>
          </p:nvPr>
        </p:nvSpPr>
        <p:spPr/>
        <p:txBody>
          <a:bodyPr/>
          <a:lstStyle/>
          <a:p>
            <a:fld id="{F87547B3-FA34-49FD-9D10-76102C8BF9EF}" type="slidenum">
              <a:rPr lang="en-US" smtClean="0"/>
              <a:t>8</a:t>
            </a:fld>
            <a:endParaRPr lang="en-US"/>
          </a:p>
        </p:txBody>
      </p:sp>
    </p:spTree>
    <p:extLst>
      <p:ext uri="{BB962C8B-B14F-4D97-AF65-F5344CB8AC3E}">
        <p14:creationId xmlns:p14="http://schemas.microsoft.com/office/powerpoint/2010/main" val="242268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expected outcomes that scholarship recipients are expected to achieve by the end of the S-STEM scholarship award period include: </a:t>
            </a:r>
          </a:p>
          <a:p>
            <a:endParaRPr lang="en-US" dirty="0"/>
          </a:p>
          <a:p>
            <a:r>
              <a:rPr lang="en-US" dirty="0"/>
              <a:t>Receive an associate, baccalaureate, or graduate degree in one of the STEM disciplines supported by the SSTEM program;</a:t>
            </a:r>
          </a:p>
          <a:p>
            <a:endParaRPr lang="en-US" dirty="0"/>
          </a:p>
          <a:p>
            <a:r>
              <a:rPr lang="en-US" dirty="0"/>
              <a:t>Transfer from an associate degree program to a baccalaureate degree program or from an undergraduate</a:t>
            </a:r>
          </a:p>
          <a:p>
            <a:r>
              <a:rPr lang="en-US" dirty="0"/>
              <a:t>program to a graduate program in one of the STEM disciplines supported by the S-STEM program; or</a:t>
            </a:r>
          </a:p>
          <a:p>
            <a:endParaRPr lang="en-US" dirty="0"/>
          </a:p>
          <a:p>
            <a:r>
              <a:rPr lang="en-US" dirty="0"/>
              <a:t>Successfully overcome one or more of an institution's self-identified attrition points which have been described in the institution's proposal.</a:t>
            </a:r>
          </a:p>
        </p:txBody>
      </p:sp>
      <p:sp>
        <p:nvSpPr>
          <p:cNvPr id="4" name="Slide Number Placeholder 3"/>
          <p:cNvSpPr>
            <a:spLocks noGrp="1"/>
          </p:cNvSpPr>
          <p:nvPr>
            <p:ph type="sldNum" sz="quarter" idx="10"/>
          </p:nvPr>
        </p:nvSpPr>
        <p:spPr/>
        <p:txBody>
          <a:bodyPr/>
          <a:lstStyle/>
          <a:p>
            <a:fld id="{F87547B3-FA34-49FD-9D10-76102C8BF9EF}" type="slidenum">
              <a:rPr lang="en-US" smtClean="0"/>
              <a:t>9</a:t>
            </a:fld>
            <a:endParaRPr lang="en-US"/>
          </a:p>
        </p:txBody>
      </p:sp>
    </p:spTree>
    <p:extLst>
      <p:ext uri="{BB962C8B-B14F-4D97-AF65-F5344CB8AC3E}">
        <p14:creationId xmlns:p14="http://schemas.microsoft.com/office/powerpoint/2010/main" val="242268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7F2D559-2D0B-44FC-A2BD-BBE7A81A9FB9}" type="datetimeFigureOut">
              <a:rPr lang="en-US" smtClean="0"/>
              <a:t>7/23/2015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8F78FA40-5311-46F7-86C8-80CFAE79426B}"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7F2D559-2D0B-44FC-A2BD-BBE7A81A9FB9}" type="datetimeFigureOut">
              <a:rPr lang="en-US" smtClean="0"/>
              <a:t>7/23/2015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F78FA40-5311-46F7-86C8-80CFAE7942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7F2D559-2D0B-44FC-A2BD-BBE7A81A9FB9}" type="datetimeFigureOut">
              <a:rPr lang="en-US" smtClean="0"/>
              <a:t>7/23/2015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F78FA40-5311-46F7-86C8-80CFAE79426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7F2D559-2D0B-44FC-A2BD-BBE7A81A9FB9}" type="datetimeFigureOut">
              <a:rPr lang="en-US" smtClean="0"/>
              <a:t>7/23/2015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F78FA40-5311-46F7-86C8-80CFAE79426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7F2D559-2D0B-44FC-A2BD-BBE7A81A9FB9}" type="datetimeFigureOut">
              <a:rPr lang="en-US" smtClean="0"/>
              <a:t>7/23/2015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F78FA40-5311-46F7-86C8-80CFAE79426B}"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7F2D559-2D0B-44FC-A2BD-BBE7A81A9FB9}" type="datetimeFigureOut">
              <a:rPr lang="en-US" smtClean="0"/>
              <a:t>7/23/2015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F78FA40-5311-46F7-86C8-80CFAE7942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7F2D559-2D0B-44FC-A2BD-BBE7A81A9FB9}" type="datetimeFigureOut">
              <a:rPr lang="en-US" smtClean="0"/>
              <a:t>7/23/2015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F78FA40-5311-46F7-86C8-80CFAE7942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7F2D559-2D0B-44FC-A2BD-BBE7A81A9FB9}" type="datetimeFigureOut">
              <a:rPr lang="en-US" smtClean="0"/>
              <a:t>7/23/2015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F78FA40-5311-46F7-86C8-80CFAE7942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7F2D559-2D0B-44FC-A2BD-BBE7A81A9FB9}" type="datetimeFigureOut">
              <a:rPr lang="en-US" smtClean="0"/>
              <a:t>7/23/2015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F78FA40-5311-46F7-86C8-80CFAE79426B}"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7F2D559-2D0B-44FC-A2BD-BBE7A81A9FB9}" type="datetimeFigureOut">
              <a:rPr lang="en-US" smtClean="0"/>
              <a:t>7/23/2015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F78FA40-5311-46F7-86C8-80CFAE7942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7F2D559-2D0B-44FC-A2BD-BBE7A81A9FB9}" type="datetimeFigureOut">
              <a:rPr lang="en-US" smtClean="0"/>
              <a:t>7/23/2015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F78FA40-5311-46F7-86C8-80CFAE79426B}"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7F2D559-2D0B-44FC-A2BD-BBE7A81A9FB9}" type="datetimeFigureOut">
              <a:rPr lang="en-US" smtClean="0"/>
              <a:t>7/23/2015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F78FA40-5311-46F7-86C8-80CFAE79426B}"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nsf.gov/pubs/policydocs/pappguide/nsf15001/gpg_2.jsp#IIex1"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6.xml"/><Relationship Id="rId7" Type="http://schemas.openxmlformats.org/officeDocument/2006/relationships/image" Target="../media/image13.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mailto:CDELLAPI@nsf.gov" TargetMode="External"/><Relationship Id="rId7" Type="http://schemas.openxmlformats.org/officeDocument/2006/relationships/hyperlink" Target="mailto:YWEATHER@nsf.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mailto:PTYMANN@nsf.gov" TargetMode="External"/><Relationship Id="rId5" Type="http://schemas.openxmlformats.org/officeDocument/2006/relationships/hyperlink" Target="mailto:KELEE@nsf.gov" TargetMode="External"/><Relationship Id="rId4" Type="http://schemas.openxmlformats.org/officeDocument/2006/relationships/hyperlink" Target="mailto:JKRUPCZA@nsf.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collaboration.inside.nsf.gov/ehr/itsupport/Shared%20Documents/Graphics/nsfLog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894" t="15389" r="22270" b="14687"/>
          <a:stretch/>
        </p:blipFill>
        <p:spPr bwMode="auto">
          <a:xfrm>
            <a:off x="7538621" y="4724400"/>
            <a:ext cx="1384075" cy="13482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161950" y="1752600"/>
            <a:ext cx="7772400" cy="1470025"/>
          </a:xfrm>
        </p:spPr>
        <p:txBody>
          <a:bodyPr>
            <a:noAutofit/>
          </a:bodyPr>
          <a:lstStyle/>
          <a:p>
            <a:pPr algn="ctr"/>
            <a:r>
              <a:rPr lang="en-US" sz="3600" b="1" dirty="0" smtClean="0"/>
              <a:t>S-STEM (15-581)</a:t>
            </a:r>
            <a:br>
              <a:rPr lang="en-US" sz="3600" b="1" dirty="0" smtClean="0"/>
            </a:br>
            <a:r>
              <a:rPr lang="en-US" sz="3600" b="1" dirty="0" smtClean="0"/>
              <a:t>NSF Scholarships in Science, Technology,  Engineering, &amp; Mathematics</a:t>
            </a:r>
            <a:br>
              <a:rPr lang="en-US" sz="3600" b="1" dirty="0" smtClean="0"/>
            </a:br>
            <a:r>
              <a:rPr lang="en-US" sz="3600" b="1" dirty="0" smtClean="0"/>
              <a:t>Information Materials </a:t>
            </a:r>
            <a:endParaRPr lang="en-US" sz="3600" b="1" dirty="0"/>
          </a:p>
        </p:txBody>
      </p:sp>
      <p:sp>
        <p:nvSpPr>
          <p:cNvPr id="3" name="Subtitle 2"/>
          <p:cNvSpPr>
            <a:spLocks noGrp="1"/>
          </p:cNvSpPr>
          <p:nvPr>
            <p:ph type="subTitle" idx="1"/>
          </p:nvPr>
        </p:nvSpPr>
        <p:spPr>
          <a:xfrm>
            <a:off x="2743200" y="3581400"/>
            <a:ext cx="4648200" cy="1752600"/>
          </a:xfrm>
        </p:spPr>
        <p:txBody>
          <a:bodyPr>
            <a:noAutofit/>
          </a:bodyPr>
          <a:lstStyle/>
          <a:p>
            <a:pPr algn="ctr"/>
            <a:r>
              <a:rPr lang="en-US" sz="3600" b="1" dirty="0" smtClean="0"/>
              <a:t>“Flipped” Webinar</a:t>
            </a:r>
          </a:p>
        </p:txBody>
      </p:sp>
      <p:pic>
        <p:nvPicPr>
          <p:cNvPr id="6" name="Picture 4" descr="https://collaboration.inside.nsf.gov/ehr/itsupport/Shared%20Documents/Graphics/nsfLog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894" t="15389" r="22270" b="14687"/>
          <a:stretch/>
        </p:blipFill>
        <p:spPr bwMode="auto">
          <a:xfrm>
            <a:off x="1524000" y="4724400"/>
            <a:ext cx="1384075" cy="13482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55475" y="6271368"/>
            <a:ext cx="1752600" cy="369332"/>
          </a:xfrm>
          <a:prstGeom prst="rect">
            <a:avLst/>
          </a:prstGeom>
          <a:noFill/>
        </p:spPr>
        <p:txBody>
          <a:bodyPr wrap="square" rtlCol="0">
            <a:spAutoFit/>
          </a:bodyPr>
          <a:lstStyle/>
          <a:p>
            <a:r>
              <a:rPr lang="en-US" dirty="0" smtClean="0"/>
              <a:t>7/15/15</a:t>
            </a:r>
            <a:endParaRPr lang="en-US" dirty="0"/>
          </a:p>
        </p:txBody>
      </p:sp>
      <p:sp>
        <p:nvSpPr>
          <p:cNvPr id="5" name="TextBox 4"/>
          <p:cNvSpPr txBox="1"/>
          <p:nvPr/>
        </p:nvSpPr>
        <p:spPr>
          <a:xfrm>
            <a:off x="2908075" y="4724400"/>
            <a:ext cx="4483325" cy="923330"/>
          </a:xfrm>
          <a:prstGeom prst="rect">
            <a:avLst/>
          </a:prstGeom>
          <a:noFill/>
        </p:spPr>
        <p:txBody>
          <a:bodyPr wrap="square" rtlCol="0">
            <a:spAutoFit/>
          </a:bodyPr>
          <a:lstStyle/>
          <a:p>
            <a:pPr algn="ctr"/>
            <a:r>
              <a:rPr lang="en-US" dirty="0" smtClean="0"/>
              <a:t>Education and Human Resources Directorate</a:t>
            </a:r>
          </a:p>
          <a:p>
            <a:pPr algn="ctr"/>
            <a:r>
              <a:rPr lang="en-US" dirty="0" smtClean="0"/>
              <a:t>Division of Undergraduate Education</a:t>
            </a:r>
          </a:p>
          <a:p>
            <a:pPr algn="ctr"/>
            <a:r>
              <a:rPr lang="en-US" dirty="0" smtClean="0"/>
              <a:t>July 15, 2015</a:t>
            </a:r>
            <a:endParaRPr lang="en-US" dirty="0"/>
          </a:p>
        </p:txBody>
      </p:sp>
    </p:spTree>
    <p:extLst>
      <p:ext uri="{BB962C8B-B14F-4D97-AF65-F5344CB8AC3E}">
        <p14:creationId xmlns:p14="http://schemas.microsoft.com/office/powerpoint/2010/main" val="3435418768"/>
      </p:ext>
    </p:extLst>
  </p:cSld>
  <p:clrMapOvr>
    <a:masterClrMapping/>
  </p:clrMapOvr>
  <mc:AlternateContent xmlns:mc="http://schemas.openxmlformats.org/markup-compatibility/2006" xmlns:p14="http://schemas.microsoft.com/office/powerpoint/2010/main">
    <mc:Choice Requires="p14">
      <p:transition spd="slow" p14:dur="2000" advTm="27750"/>
    </mc:Choice>
    <mc:Fallback xmlns="">
      <p:transition spd="slow" advTm="2775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Cohorts and Faculty Mentors</a:t>
            </a:r>
            <a:br>
              <a:rPr lang="en-US" dirty="0" smtClean="0"/>
            </a:br>
            <a:r>
              <a:rPr lang="en-US" dirty="0" smtClean="0"/>
              <a:t> Required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Provide </a:t>
            </a:r>
            <a:r>
              <a:rPr lang="en-US" u="sng" dirty="0" smtClean="0"/>
              <a:t>faculty mentors </a:t>
            </a:r>
            <a:r>
              <a:rPr lang="en-US" dirty="0" smtClean="0"/>
              <a:t>for S-STEM Scholars</a:t>
            </a:r>
          </a:p>
          <a:p>
            <a:pPr marL="82296" indent="0">
              <a:buNone/>
            </a:pPr>
            <a:endParaRPr lang="en-US" dirty="0" smtClean="0"/>
          </a:p>
          <a:p>
            <a:r>
              <a:rPr lang="en-US" dirty="0" smtClean="0"/>
              <a:t>Develop a </a:t>
            </a:r>
            <a:r>
              <a:rPr lang="en-US" u="sng" dirty="0"/>
              <a:t>cohort experience </a:t>
            </a:r>
            <a:r>
              <a:rPr lang="en-US" dirty="0"/>
              <a:t>for the scholarship recipients. </a:t>
            </a:r>
            <a:endParaRPr lang="en-US" dirty="0" smtClean="0"/>
          </a:p>
          <a:p>
            <a:pPr marL="82296" indent="0">
              <a:buNone/>
            </a:pPr>
            <a:endParaRPr lang="en-US" dirty="0" smtClean="0"/>
          </a:p>
          <a:p>
            <a:r>
              <a:rPr lang="en-US" dirty="0"/>
              <a:t>M</a:t>
            </a:r>
            <a:r>
              <a:rPr lang="en-US" dirty="0" smtClean="0"/>
              <a:t>ost </a:t>
            </a:r>
            <a:r>
              <a:rPr lang="en-US" dirty="0"/>
              <a:t>successful </a:t>
            </a:r>
            <a:r>
              <a:rPr lang="en-US" dirty="0" smtClean="0"/>
              <a:t>S-STEM </a:t>
            </a:r>
            <a:r>
              <a:rPr lang="en-US" dirty="0"/>
              <a:t>scholarship projects involve </a:t>
            </a:r>
            <a:r>
              <a:rPr lang="en-US" dirty="0" smtClean="0"/>
              <a:t>faculty mentors and a </a:t>
            </a:r>
            <a:r>
              <a:rPr lang="en-US" dirty="0"/>
              <a:t>group of students who form a cohort.  </a:t>
            </a:r>
            <a:endParaRPr lang="en-US" dirty="0" smtClean="0"/>
          </a:p>
          <a:p>
            <a:pPr lvl="1"/>
            <a:r>
              <a:rPr lang="en-US" dirty="0" smtClean="0"/>
              <a:t>A </a:t>
            </a:r>
            <a:r>
              <a:rPr lang="en-US" dirty="0"/>
              <a:t>cohort is a group of </a:t>
            </a:r>
            <a:r>
              <a:rPr lang="en-US" dirty="0" smtClean="0"/>
              <a:t>students </a:t>
            </a:r>
            <a:r>
              <a:rPr lang="en-US" dirty="0"/>
              <a:t>who in some way naturally </a:t>
            </a:r>
            <a:r>
              <a:rPr lang="en-US" dirty="0" smtClean="0"/>
              <a:t>associate.</a:t>
            </a:r>
          </a:p>
          <a:p>
            <a:pPr lvl="1"/>
            <a:r>
              <a:rPr lang="en-US" dirty="0" smtClean="0"/>
              <a:t>The </a:t>
            </a:r>
            <a:r>
              <a:rPr lang="en-US" dirty="0"/>
              <a:t>project plan should include activities to establish a cohort of students who receive scholarships.</a:t>
            </a:r>
          </a:p>
          <a:p>
            <a:endParaRPr lang="en-US" dirty="0"/>
          </a:p>
          <a:p>
            <a:endParaRPr lang="en-US" dirty="0"/>
          </a:p>
          <a:p>
            <a:endParaRPr lang="en-US" dirty="0"/>
          </a:p>
        </p:txBody>
      </p:sp>
    </p:spTree>
    <p:extLst>
      <p:ext uri="{BB962C8B-B14F-4D97-AF65-F5344CB8AC3E}">
        <p14:creationId xmlns:p14="http://schemas.microsoft.com/office/powerpoint/2010/main" val="1152286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Institutional needs</a:t>
            </a:r>
          </a:p>
        </p:txBody>
      </p:sp>
      <p:sp>
        <p:nvSpPr>
          <p:cNvPr id="3" name="Content Placeholder 2"/>
          <p:cNvSpPr>
            <a:spLocks noGrp="1"/>
          </p:cNvSpPr>
          <p:nvPr>
            <p:ph idx="1"/>
          </p:nvPr>
        </p:nvSpPr>
        <p:spPr/>
        <p:txBody>
          <a:bodyPr/>
          <a:lstStyle/>
          <a:p>
            <a:r>
              <a:rPr lang="en-US" dirty="0"/>
              <a:t>E</a:t>
            </a:r>
            <a:r>
              <a:rPr lang="en-US" dirty="0" smtClean="0"/>
              <a:t>ncourage </a:t>
            </a:r>
            <a:r>
              <a:rPr lang="en-US" dirty="0"/>
              <a:t>efforts that are focused on well-documented institutional needs or concerns. </a:t>
            </a:r>
          </a:p>
          <a:p>
            <a:r>
              <a:rPr lang="en-US" dirty="0"/>
              <a:t>S</a:t>
            </a:r>
            <a:r>
              <a:rPr lang="en-US" dirty="0" smtClean="0"/>
              <a:t>trongly </a:t>
            </a:r>
            <a:r>
              <a:rPr lang="en-US" dirty="0"/>
              <a:t>encourages proposals to build on completed needs analyses or institutional scans. </a:t>
            </a:r>
            <a:endParaRPr lang="en-US" dirty="0" smtClean="0"/>
          </a:p>
          <a:p>
            <a:r>
              <a:rPr lang="en-US" dirty="0" smtClean="0"/>
              <a:t>Base your proposal on your local circumstances and opportunities.</a:t>
            </a:r>
            <a:endParaRPr lang="en-US" dirty="0"/>
          </a:p>
          <a:p>
            <a:endParaRPr lang="en-US" dirty="0"/>
          </a:p>
        </p:txBody>
      </p:sp>
    </p:spTree>
    <p:extLst>
      <p:ext uri="{BB962C8B-B14F-4D97-AF65-F5344CB8AC3E}">
        <p14:creationId xmlns:p14="http://schemas.microsoft.com/office/powerpoint/2010/main" val="2790672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924800" cy="1143000"/>
          </a:xfrm>
        </p:spPr>
        <p:txBody>
          <a:bodyPr>
            <a:normAutofit fontScale="90000"/>
          </a:bodyPr>
          <a:lstStyle/>
          <a:p>
            <a:r>
              <a:rPr lang="en-US" dirty="0" smtClean="0"/>
              <a:t>Evidence Based / Evidence Generating</a:t>
            </a:r>
            <a:endParaRPr lang="en-US" dirty="0"/>
          </a:p>
        </p:txBody>
      </p:sp>
      <p:sp>
        <p:nvSpPr>
          <p:cNvPr id="3" name="Content Placeholder 2"/>
          <p:cNvSpPr>
            <a:spLocks noGrp="1"/>
          </p:cNvSpPr>
          <p:nvPr>
            <p:ph idx="1"/>
          </p:nvPr>
        </p:nvSpPr>
        <p:spPr>
          <a:xfrm>
            <a:off x="1219200" y="1295400"/>
            <a:ext cx="7498080" cy="4800600"/>
          </a:xfrm>
        </p:spPr>
        <p:txBody>
          <a:bodyPr/>
          <a:lstStyle/>
          <a:p>
            <a:r>
              <a:rPr lang="en-US" dirty="0" smtClean="0"/>
              <a:t>Implement / adapt </a:t>
            </a:r>
            <a:r>
              <a:rPr lang="en-US" dirty="0"/>
              <a:t>and study </a:t>
            </a:r>
          </a:p>
          <a:p>
            <a:pPr lvl="1"/>
            <a:r>
              <a:rPr lang="en-US" dirty="0" smtClean="0"/>
              <a:t>Effective high </a:t>
            </a:r>
            <a:r>
              <a:rPr lang="en-US" dirty="0"/>
              <a:t>quality curricular and co-curricular activities and professional development.</a:t>
            </a:r>
          </a:p>
          <a:p>
            <a:pPr lvl="1"/>
            <a:r>
              <a:rPr lang="en-US" dirty="0"/>
              <a:t>Activities tailored to students, STEM faculty, and different types of institutional </a:t>
            </a:r>
            <a:r>
              <a:rPr lang="en-US" dirty="0" smtClean="0"/>
              <a:t>contexts</a:t>
            </a:r>
          </a:p>
          <a:p>
            <a:r>
              <a:rPr lang="en-US" dirty="0" smtClean="0"/>
              <a:t>Know what has been done!</a:t>
            </a:r>
          </a:p>
          <a:p>
            <a:r>
              <a:rPr lang="en-US" dirty="0" smtClean="0"/>
              <a:t>Use  it!</a:t>
            </a:r>
          </a:p>
          <a:p>
            <a:r>
              <a:rPr lang="en-US" dirty="0" smtClean="0"/>
              <a:t>Inform the community of your results!</a:t>
            </a:r>
          </a:p>
          <a:p>
            <a:endParaRPr lang="en-US" dirty="0"/>
          </a:p>
        </p:txBody>
      </p:sp>
    </p:spTree>
    <p:extLst>
      <p:ext uri="{BB962C8B-B14F-4D97-AF65-F5344CB8AC3E}">
        <p14:creationId xmlns:p14="http://schemas.microsoft.com/office/powerpoint/2010/main" val="4179610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t>
            </a:r>
            <a:endParaRPr lang="en-US" dirty="0"/>
          </a:p>
        </p:txBody>
      </p:sp>
      <p:sp>
        <p:nvSpPr>
          <p:cNvPr id="3" name="Content Placeholder 2"/>
          <p:cNvSpPr>
            <a:spLocks noGrp="1"/>
          </p:cNvSpPr>
          <p:nvPr>
            <p:ph idx="1"/>
          </p:nvPr>
        </p:nvSpPr>
        <p:spPr>
          <a:xfrm>
            <a:off x="1435608" y="1219200"/>
            <a:ext cx="7498080" cy="5029200"/>
          </a:xfrm>
        </p:spPr>
        <p:txBody>
          <a:bodyPr>
            <a:normAutofit fontScale="85000" lnSpcReduction="20000"/>
          </a:bodyPr>
          <a:lstStyle/>
          <a:p>
            <a:pPr marL="82296" indent="0">
              <a:buNone/>
            </a:pPr>
            <a:r>
              <a:rPr lang="en-US" dirty="0" smtClean="0"/>
              <a:t>Project </a:t>
            </a:r>
            <a:r>
              <a:rPr lang="en-US" dirty="0"/>
              <a:t>teams composed </a:t>
            </a:r>
            <a:r>
              <a:rPr lang="en-US" dirty="0" smtClean="0"/>
              <a:t>of: </a:t>
            </a:r>
          </a:p>
          <a:p>
            <a:pPr marL="457200" indent="-457200"/>
            <a:r>
              <a:rPr lang="en-US" dirty="0"/>
              <a:t>F</a:t>
            </a:r>
            <a:r>
              <a:rPr lang="en-US" dirty="0" smtClean="0"/>
              <a:t>aculty </a:t>
            </a:r>
            <a:r>
              <a:rPr lang="en-US" dirty="0"/>
              <a:t>member currently teaching in one of the S-STEM </a:t>
            </a:r>
            <a:r>
              <a:rPr lang="en-US" dirty="0" smtClean="0"/>
              <a:t>disciplines, </a:t>
            </a:r>
          </a:p>
          <a:p>
            <a:pPr marL="0" indent="0">
              <a:buNone/>
            </a:pPr>
            <a:r>
              <a:rPr lang="en-US" dirty="0" smtClean="0"/>
              <a:t>(STEM disciplinary expertise)</a:t>
            </a:r>
          </a:p>
          <a:p>
            <a:pPr marL="0" indent="0">
              <a:buNone/>
            </a:pPr>
            <a:endParaRPr lang="en-US" dirty="0" smtClean="0"/>
          </a:p>
          <a:p>
            <a:pPr marL="457200" indent="-457200"/>
            <a:r>
              <a:rPr lang="en-US" dirty="0" smtClean="0"/>
              <a:t>STEM Administrator</a:t>
            </a:r>
          </a:p>
          <a:p>
            <a:pPr marL="0" indent="0">
              <a:buNone/>
            </a:pPr>
            <a:r>
              <a:rPr lang="en-US" dirty="0" smtClean="0"/>
              <a:t>(Communicate across functional units of institution)</a:t>
            </a:r>
          </a:p>
          <a:p>
            <a:pPr marL="0" indent="0">
              <a:buNone/>
            </a:pPr>
            <a:endParaRPr lang="en-US" dirty="0" smtClean="0"/>
          </a:p>
          <a:p>
            <a:pPr marL="457200" indent="-457200"/>
            <a:r>
              <a:rPr lang="en-US" dirty="0" smtClean="0"/>
              <a:t>An </a:t>
            </a:r>
            <a:r>
              <a:rPr lang="en-US" dirty="0"/>
              <a:t>institutional, educational, </a:t>
            </a:r>
            <a:r>
              <a:rPr lang="en-US" dirty="0" smtClean="0"/>
              <a:t>discipline-based </a:t>
            </a:r>
            <a:r>
              <a:rPr lang="en-US" dirty="0"/>
              <a:t>educational, or social science researcher at the institution or from another institution or research organization. </a:t>
            </a:r>
            <a:endParaRPr lang="en-US" dirty="0" smtClean="0"/>
          </a:p>
          <a:p>
            <a:pPr marL="0" indent="0">
              <a:buNone/>
            </a:pPr>
            <a:r>
              <a:rPr lang="en-US" dirty="0" smtClean="0"/>
              <a:t>(Education, DBER, social science, change expertise)</a:t>
            </a:r>
          </a:p>
          <a:p>
            <a:endParaRPr lang="en-US" dirty="0"/>
          </a:p>
        </p:txBody>
      </p:sp>
    </p:spTree>
    <p:extLst>
      <p:ext uri="{BB962C8B-B14F-4D97-AF65-F5344CB8AC3E}">
        <p14:creationId xmlns:p14="http://schemas.microsoft.com/office/powerpoint/2010/main" val="15171375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Deadlines</a:t>
            </a:r>
            <a:endParaRPr lang="en-US" dirty="0"/>
          </a:p>
        </p:txBody>
      </p:sp>
      <p:sp>
        <p:nvSpPr>
          <p:cNvPr id="3" name="Content Placeholder 2"/>
          <p:cNvSpPr>
            <a:spLocks noGrp="1"/>
          </p:cNvSpPr>
          <p:nvPr>
            <p:ph idx="1"/>
          </p:nvPr>
        </p:nvSpPr>
        <p:spPr/>
        <p:txBody>
          <a:bodyPr/>
          <a:lstStyle/>
          <a:p>
            <a:r>
              <a:rPr lang="en-US" dirty="0" smtClean="0"/>
              <a:t>September 22</a:t>
            </a:r>
            <a:r>
              <a:rPr lang="en-US" smtClean="0"/>
              <a:t>, 2015</a:t>
            </a:r>
            <a:endParaRPr lang="en-US" dirty="0" smtClean="0"/>
          </a:p>
          <a:p>
            <a:pPr lvl="1"/>
            <a:r>
              <a:rPr lang="en-US" dirty="0" smtClean="0"/>
              <a:t>All Strands!</a:t>
            </a:r>
          </a:p>
          <a:p>
            <a:pPr lvl="1"/>
            <a:endParaRPr lang="en-US" dirty="0"/>
          </a:p>
          <a:p>
            <a:r>
              <a:rPr lang="en-US" dirty="0" smtClean="0"/>
              <a:t>May 16, 2016</a:t>
            </a:r>
          </a:p>
          <a:p>
            <a:pPr lvl="1"/>
            <a:r>
              <a:rPr lang="en-US" dirty="0" smtClean="0"/>
              <a:t>All Strands!</a:t>
            </a:r>
          </a:p>
          <a:p>
            <a:pPr lvl="1"/>
            <a:endParaRPr lang="en-US" dirty="0"/>
          </a:p>
          <a:p>
            <a:r>
              <a:rPr lang="en-US" dirty="0" smtClean="0"/>
              <a:t>Expect to complete review process on Sept 22 submission in advance of May 16</a:t>
            </a:r>
            <a:endParaRPr lang="en-US" dirty="0"/>
          </a:p>
        </p:txBody>
      </p:sp>
    </p:spTree>
    <p:extLst>
      <p:ext uri="{BB962C8B-B14F-4D97-AF65-F5344CB8AC3E}">
        <p14:creationId xmlns:p14="http://schemas.microsoft.com/office/powerpoint/2010/main" val="902412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Participation Stipends</a:t>
            </a:r>
            <a:endParaRPr lang="en-US" dirty="0"/>
          </a:p>
        </p:txBody>
      </p:sp>
      <p:sp>
        <p:nvSpPr>
          <p:cNvPr id="3" name="Content Placeholder 2"/>
          <p:cNvSpPr>
            <a:spLocks noGrp="1"/>
          </p:cNvSpPr>
          <p:nvPr>
            <p:ph idx="1"/>
          </p:nvPr>
        </p:nvSpPr>
        <p:spPr/>
        <p:txBody>
          <a:bodyPr>
            <a:normAutofit lnSpcReduction="10000"/>
          </a:bodyPr>
          <a:lstStyle/>
          <a:p>
            <a:r>
              <a:rPr lang="en-US" dirty="0" smtClean="0"/>
              <a:t>S-STEM NSF 15-581 Allows stipends for research participation.</a:t>
            </a:r>
          </a:p>
          <a:p>
            <a:r>
              <a:rPr lang="en-US" dirty="0" smtClean="0"/>
              <a:t>Research participation stipends are considered student support not scholarships.</a:t>
            </a:r>
          </a:p>
          <a:p>
            <a:r>
              <a:rPr lang="en-US" dirty="0" smtClean="0"/>
              <a:t>If the project includes research participation stipends they should be paid from the 40% non-scholarship portion of budget.</a:t>
            </a:r>
          </a:p>
          <a:p>
            <a:r>
              <a:rPr lang="en-US" dirty="0" smtClean="0"/>
              <a:t>Enter on line F.1 (see example next slide)</a:t>
            </a:r>
            <a:endParaRPr lang="en-US" dirty="0"/>
          </a:p>
        </p:txBody>
      </p:sp>
    </p:spTree>
    <p:extLst>
      <p:ext uri="{BB962C8B-B14F-4D97-AF65-F5344CB8AC3E}">
        <p14:creationId xmlns:p14="http://schemas.microsoft.com/office/powerpoint/2010/main" val="3894745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152400"/>
            <a:ext cx="7010400" cy="792480"/>
          </a:xfrm>
        </p:spPr>
        <p:txBody>
          <a:bodyPr>
            <a:normAutofit fontScale="90000"/>
          </a:bodyPr>
          <a:lstStyle/>
          <a:p>
            <a:r>
              <a:rPr lang="en-US" dirty="0" smtClean="0"/>
              <a:t>Ex: Scholarship &amp; Stipends – </a:t>
            </a:r>
            <a:r>
              <a:rPr lang="en-US" dirty="0" err="1" smtClean="0"/>
              <a:t>Fastlane</a:t>
            </a:r>
            <a:r>
              <a:rPr lang="en-US" dirty="0" smtClean="0"/>
              <a:t> </a:t>
            </a:r>
            <a:r>
              <a:rPr lang="en-US" u="sng" dirty="0" smtClean="0"/>
              <a:t>line F.</a:t>
            </a:r>
            <a:r>
              <a:rPr lang="en-US" u="sng" dirty="0" smtClean="0">
                <a:latin typeface="Arial" panose="020B0604020202020204" pitchFamily="34" charset="0"/>
                <a:cs typeface="Arial" panose="020B0604020202020204" pitchFamily="34" charset="0"/>
              </a:rPr>
              <a:t>1</a:t>
            </a:r>
            <a:r>
              <a:rPr lang="en-US" u="sng" dirty="0" smtClean="0"/>
              <a:t>.</a:t>
            </a:r>
            <a:endParaRPr lang="en-US" u="sng" dirty="0"/>
          </a:p>
        </p:txBody>
      </p:sp>
      <p:sp>
        <p:nvSpPr>
          <p:cNvPr id="5" name="TextBox 4"/>
          <p:cNvSpPr txBox="1"/>
          <p:nvPr/>
        </p:nvSpPr>
        <p:spPr>
          <a:xfrm>
            <a:off x="892629" y="2819400"/>
            <a:ext cx="2590800" cy="923330"/>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Assume </a:t>
            </a:r>
          </a:p>
          <a:p>
            <a:r>
              <a:rPr lang="en-US" dirty="0" smtClean="0">
                <a:latin typeface="Arial" panose="020B0604020202020204" pitchFamily="34" charset="0"/>
                <a:cs typeface="Arial" panose="020B0604020202020204" pitchFamily="34" charset="0"/>
              </a:rPr>
              <a:t>$100,000 scholarships</a:t>
            </a:r>
          </a:p>
          <a:p>
            <a:r>
              <a:rPr lang="en-US" dirty="0" smtClean="0">
                <a:latin typeface="Arial" panose="020B0604020202020204" pitchFamily="34" charset="0"/>
                <a:cs typeface="Arial" panose="020B0604020202020204" pitchFamily="34" charset="0"/>
              </a:rPr>
              <a:t>$20,000 in stipends</a:t>
            </a:r>
          </a:p>
        </p:txBody>
      </p:sp>
      <p:sp>
        <p:nvSpPr>
          <p:cNvPr id="6" name="TextBox 5"/>
          <p:cNvSpPr txBox="1"/>
          <p:nvPr/>
        </p:nvSpPr>
        <p:spPr>
          <a:xfrm>
            <a:off x="1066800" y="5839806"/>
            <a:ext cx="5791200" cy="646331"/>
          </a:xfrm>
          <a:prstGeom prst="rect">
            <a:avLst/>
          </a:prstGeom>
          <a:noFill/>
        </p:spPr>
        <p:txBody>
          <a:bodyPr wrap="square" rtlCol="0">
            <a:spAutoFit/>
          </a:bodyPr>
          <a:lstStyle/>
          <a:p>
            <a:r>
              <a:rPr lang="en-US" b="1" dirty="0" smtClean="0"/>
              <a:t>Budget justification should clearly show that all non-scholarship expenses sum to 40% of total or less</a:t>
            </a:r>
            <a:endParaRPr lang="en-US" b="1" dirty="0"/>
          </a:p>
        </p:txBody>
      </p:sp>
      <p:pic>
        <p:nvPicPr>
          <p:cNvPr id="1026" name="Picture 2" descr="R:\My Documents\00form1030_Page_1.jpg"/>
          <p:cNvPicPr>
            <a:picLocks noChangeAspect="1" noChangeArrowheads="1"/>
          </p:cNvPicPr>
          <p:nvPr/>
        </p:nvPicPr>
        <p:blipFill rotWithShape="1">
          <a:blip r:embed="rId2">
            <a:extLst>
              <a:ext uri="{28A0092B-C50C-407E-A947-70E740481C1C}">
                <a14:useLocalDpi xmlns:a14="http://schemas.microsoft.com/office/drawing/2010/main" val="0"/>
              </a:ext>
            </a:extLst>
          </a:blip>
          <a:srcRect t="42294" r="58108" b="22283"/>
          <a:stretch/>
        </p:blipFill>
        <p:spPr bwMode="auto">
          <a:xfrm>
            <a:off x="5181600" y="1169076"/>
            <a:ext cx="3620984"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467600" y="2319279"/>
            <a:ext cx="1219200" cy="369332"/>
          </a:xfrm>
          <a:prstGeom prst="rect">
            <a:avLst/>
          </a:prstGeom>
          <a:noFill/>
        </p:spPr>
        <p:txBody>
          <a:bodyPr wrap="square" rtlCol="0">
            <a:spAutoFit/>
          </a:bodyPr>
          <a:lstStyle/>
          <a:p>
            <a:r>
              <a:rPr lang="en-US" dirty="0" smtClean="0">
                <a:solidFill>
                  <a:srgbClr val="0000FF"/>
                </a:solidFill>
              </a:rPr>
              <a:t>$120,000</a:t>
            </a:r>
            <a:endParaRPr lang="en-US" dirty="0">
              <a:solidFill>
                <a:srgbClr val="0000FF"/>
              </a:solidFill>
            </a:endParaRPr>
          </a:p>
        </p:txBody>
      </p:sp>
      <p:sp>
        <p:nvSpPr>
          <p:cNvPr id="10" name="TextBox 9"/>
          <p:cNvSpPr txBox="1"/>
          <p:nvPr/>
        </p:nvSpPr>
        <p:spPr>
          <a:xfrm>
            <a:off x="2220686" y="1167327"/>
            <a:ext cx="2286000" cy="1200329"/>
          </a:xfrm>
          <a:prstGeom prst="rect">
            <a:avLst/>
          </a:prstGeom>
          <a:noFill/>
          <a:ln>
            <a:solidFill>
              <a:schemeClr val="tx1"/>
            </a:solidFill>
          </a:ln>
        </p:spPr>
        <p:txBody>
          <a:bodyPr wrap="square" rtlCol="0">
            <a:spAutoFit/>
          </a:bodyPr>
          <a:lstStyle/>
          <a:p>
            <a:r>
              <a:rPr lang="en-US" dirty="0" smtClean="0"/>
              <a:t>$100,000</a:t>
            </a:r>
          </a:p>
          <a:p>
            <a:r>
              <a:rPr lang="en-US" dirty="0" smtClean="0"/>
              <a:t>Counts toward 60% of funds allocated to scholarships</a:t>
            </a:r>
            <a:endParaRPr lang="en-US" dirty="0"/>
          </a:p>
        </p:txBody>
      </p:sp>
      <p:sp>
        <p:nvSpPr>
          <p:cNvPr id="12" name="TextBox 11"/>
          <p:cNvSpPr txBox="1"/>
          <p:nvPr/>
        </p:nvSpPr>
        <p:spPr>
          <a:xfrm>
            <a:off x="2340429" y="4364182"/>
            <a:ext cx="2286000" cy="1200329"/>
          </a:xfrm>
          <a:prstGeom prst="rect">
            <a:avLst/>
          </a:prstGeom>
          <a:noFill/>
          <a:ln>
            <a:solidFill>
              <a:schemeClr val="tx1"/>
            </a:solidFill>
          </a:ln>
        </p:spPr>
        <p:txBody>
          <a:bodyPr wrap="square" rtlCol="0">
            <a:spAutoFit/>
          </a:bodyPr>
          <a:lstStyle/>
          <a:p>
            <a:r>
              <a:rPr lang="en-US" dirty="0" smtClean="0"/>
              <a:t>$20,000</a:t>
            </a:r>
          </a:p>
          <a:p>
            <a:r>
              <a:rPr lang="en-US" dirty="0" smtClean="0"/>
              <a:t>Counts toward 40% of funds allocated to non-scholarship</a:t>
            </a:r>
            <a:endParaRPr lang="en-US" dirty="0"/>
          </a:p>
        </p:txBody>
      </p:sp>
      <p:sp>
        <p:nvSpPr>
          <p:cNvPr id="11" name="TextBox 10"/>
          <p:cNvSpPr txBox="1"/>
          <p:nvPr/>
        </p:nvSpPr>
        <p:spPr>
          <a:xfrm>
            <a:off x="3753593" y="3096399"/>
            <a:ext cx="1393371" cy="646331"/>
          </a:xfrm>
          <a:prstGeom prst="rect">
            <a:avLst/>
          </a:prstGeom>
          <a:noFill/>
        </p:spPr>
        <p:txBody>
          <a:bodyPr wrap="square" rtlCol="0">
            <a:spAutoFit/>
          </a:bodyPr>
          <a:lstStyle/>
          <a:p>
            <a:r>
              <a:rPr lang="en-US" dirty="0" smtClean="0"/>
              <a:t>100K+20K = 120K line F.1</a:t>
            </a:r>
            <a:endParaRPr lang="en-US" dirty="0"/>
          </a:p>
        </p:txBody>
      </p:sp>
      <p:sp>
        <p:nvSpPr>
          <p:cNvPr id="13" name="Right Arrow 12"/>
          <p:cNvSpPr/>
          <p:nvPr/>
        </p:nvSpPr>
        <p:spPr>
          <a:xfrm rot="18426544">
            <a:off x="2038100" y="2558181"/>
            <a:ext cx="1074856" cy="367099"/>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2225051">
            <a:off x="2092039" y="3891170"/>
            <a:ext cx="1074856" cy="367099"/>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3363686" y="3281065"/>
            <a:ext cx="389907" cy="3231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20526229">
            <a:off x="5096609" y="2964484"/>
            <a:ext cx="2730484" cy="3231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1427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310" r="42721" b="14687"/>
          <a:stretch/>
        </p:blipFill>
        <p:spPr bwMode="auto">
          <a:xfrm>
            <a:off x="3276600" y="1744595"/>
            <a:ext cx="5412179" cy="39426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itle 3"/>
          <p:cNvSpPr>
            <a:spLocks noGrp="1"/>
          </p:cNvSpPr>
          <p:nvPr>
            <p:ph type="title"/>
          </p:nvPr>
        </p:nvSpPr>
        <p:spPr/>
        <p:txBody>
          <a:bodyPr>
            <a:normAutofit fontScale="90000"/>
          </a:bodyPr>
          <a:lstStyle/>
          <a:p>
            <a:r>
              <a:rPr lang="en-US" dirty="0" smtClean="0"/>
              <a:t>Ex: Scholarship &amp; Stipends – Grants.gov line </a:t>
            </a:r>
            <a:r>
              <a:rPr lang="en-US" u="sng" dirty="0" smtClean="0"/>
              <a:t>E.</a:t>
            </a:r>
            <a:r>
              <a:rPr lang="en-US" u="sng" dirty="0" smtClean="0">
                <a:latin typeface="Arial" panose="020B0604020202020204" pitchFamily="34" charset="0"/>
                <a:cs typeface="Arial" panose="020B0604020202020204" pitchFamily="34" charset="0"/>
              </a:rPr>
              <a:t>2</a:t>
            </a:r>
            <a:r>
              <a:rPr lang="en-US" u="sng" dirty="0" smtClean="0"/>
              <a:t>.</a:t>
            </a:r>
            <a:endParaRPr lang="en-US" u="sng" dirty="0"/>
          </a:p>
        </p:txBody>
      </p:sp>
      <p:sp>
        <p:nvSpPr>
          <p:cNvPr id="6" name="TextBox 5"/>
          <p:cNvSpPr txBox="1"/>
          <p:nvPr/>
        </p:nvSpPr>
        <p:spPr>
          <a:xfrm>
            <a:off x="988620" y="3302599"/>
            <a:ext cx="2590800" cy="923330"/>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Assume </a:t>
            </a:r>
          </a:p>
          <a:p>
            <a:r>
              <a:rPr lang="en-US" dirty="0" smtClean="0">
                <a:latin typeface="Arial" panose="020B0604020202020204" pitchFamily="34" charset="0"/>
                <a:cs typeface="Arial" panose="020B0604020202020204" pitchFamily="34" charset="0"/>
              </a:rPr>
              <a:t>$100,000 scholarships</a:t>
            </a:r>
          </a:p>
          <a:p>
            <a:r>
              <a:rPr lang="en-US" dirty="0" smtClean="0">
                <a:latin typeface="Arial" panose="020B0604020202020204" pitchFamily="34" charset="0"/>
                <a:cs typeface="Arial" panose="020B0604020202020204" pitchFamily="34" charset="0"/>
              </a:rPr>
              <a:t>$20,000 in stipends</a:t>
            </a:r>
          </a:p>
        </p:txBody>
      </p:sp>
      <p:sp>
        <p:nvSpPr>
          <p:cNvPr id="8" name="TextBox 7"/>
          <p:cNvSpPr txBox="1"/>
          <p:nvPr/>
        </p:nvSpPr>
        <p:spPr>
          <a:xfrm>
            <a:off x="890649" y="4978173"/>
            <a:ext cx="1393371" cy="923330"/>
          </a:xfrm>
          <a:prstGeom prst="rect">
            <a:avLst/>
          </a:prstGeom>
          <a:noFill/>
        </p:spPr>
        <p:txBody>
          <a:bodyPr wrap="square" rtlCol="0">
            <a:spAutoFit/>
          </a:bodyPr>
          <a:lstStyle/>
          <a:p>
            <a:pPr algn="ctr"/>
            <a:r>
              <a:rPr lang="en-US" dirty="0" smtClean="0"/>
              <a:t>100K+20K = 120K line E.2</a:t>
            </a:r>
            <a:endParaRPr lang="en-US" dirty="0"/>
          </a:p>
        </p:txBody>
      </p:sp>
      <p:sp>
        <p:nvSpPr>
          <p:cNvPr id="9" name="Right Arrow 8"/>
          <p:cNvSpPr/>
          <p:nvPr/>
        </p:nvSpPr>
        <p:spPr>
          <a:xfrm rot="5400000">
            <a:off x="1195035" y="4436701"/>
            <a:ext cx="550498" cy="4122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20149718">
            <a:off x="2040996" y="4756484"/>
            <a:ext cx="2730484" cy="3231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662055" y="4041263"/>
            <a:ext cx="1066800" cy="36933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7" name="TextBox 6"/>
          <p:cNvSpPr txBox="1"/>
          <p:nvPr/>
        </p:nvSpPr>
        <p:spPr>
          <a:xfrm>
            <a:off x="4650180" y="4026963"/>
            <a:ext cx="1219200" cy="369332"/>
          </a:xfrm>
          <a:prstGeom prst="rect">
            <a:avLst/>
          </a:prstGeom>
          <a:noFill/>
        </p:spPr>
        <p:txBody>
          <a:bodyPr wrap="square" rtlCol="0">
            <a:spAutoFit/>
          </a:bodyPr>
          <a:lstStyle/>
          <a:p>
            <a:r>
              <a:rPr lang="en-US" dirty="0" smtClean="0">
                <a:solidFill>
                  <a:srgbClr val="0000FF"/>
                </a:solidFill>
              </a:rPr>
              <a:t>$120,000</a:t>
            </a:r>
            <a:endParaRPr lang="en-US" dirty="0">
              <a:solidFill>
                <a:srgbClr val="0000FF"/>
              </a:solidFill>
            </a:endParaRPr>
          </a:p>
        </p:txBody>
      </p:sp>
      <p:sp>
        <p:nvSpPr>
          <p:cNvPr id="11" name="TextBox 10"/>
          <p:cNvSpPr txBox="1"/>
          <p:nvPr/>
        </p:nvSpPr>
        <p:spPr>
          <a:xfrm>
            <a:off x="1143000" y="2209800"/>
            <a:ext cx="1600200" cy="707886"/>
          </a:xfrm>
          <a:prstGeom prst="rect">
            <a:avLst/>
          </a:prstGeom>
          <a:noFill/>
        </p:spPr>
        <p:txBody>
          <a:bodyPr wrap="square" rtlCol="0">
            <a:spAutoFit/>
          </a:bodyPr>
          <a:lstStyle/>
          <a:p>
            <a:r>
              <a:rPr lang="en-US" sz="2000" dirty="0" smtClean="0"/>
              <a:t>Grants.gov Budget page</a:t>
            </a:r>
            <a:endParaRPr lang="en-US" sz="2000" dirty="0"/>
          </a:p>
        </p:txBody>
      </p:sp>
    </p:spTree>
    <p:extLst>
      <p:ext uri="{BB962C8B-B14F-4D97-AF65-F5344CB8AC3E}">
        <p14:creationId xmlns:p14="http://schemas.microsoft.com/office/powerpoint/2010/main" val="924585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Identifying Strand and </a:t>
            </a:r>
            <a:r>
              <a:rPr lang="en-US" dirty="0" smtClean="0"/>
              <a:t>Type :</a:t>
            </a:r>
            <a:r>
              <a:rPr lang="en-US" dirty="0" err="1" smtClean="0"/>
              <a:t>Fastlane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67543"/>
            <a:ext cx="7271696" cy="50053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3810000" y="3352800"/>
            <a:ext cx="1295400" cy="923330"/>
          </a:xfrm>
          <a:prstGeom prst="rect">
            <a:avLst/>
          </a:prstGeom>
          <a:noFill/>
          <a:ln>
            <a:solidFill>
              <a:schemeClr val="tx1"/>
            </a:solidFill>
          </a:ln>
        </p:spPr>
        <p:txBody>
          <a:bodyPr wrap="square" rtlCol="0">
            <a:spAutoFit/>
          </a:bodyPr>
          <a:lstStyle/>
          <a:p>
            <a:r>
              <a:rPr lang="en-US" dirty="0" smtClean="0"/>
              <a:t>Select Project Data Form</a:t>
            </a:r>
            <a:endParaRPr lang="en-US" dirty="0"/>
          </a:p>
        </p:txBody>
      </p:sp>
      <p:sp>
        <p:nvSpPr>
          <p:cNvPr id="6" name="Right Arrow 5"/>
          <p:cNvSpPr/>
          <p:nvPr/>
        </p:nvSpPr>
        <p:spPr>
          <a:xfrm>
            <a:off x="5141026" y="3604383"/>
            <a:ext cx="609600" cy="4616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7238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Identifying Strand and Type: </a:t>
            </a:r>
            <a:r>
              <a:rPr lang="en-US" dirty="0" err="1" smtClean="0"/>
              <a:t>Fastlane</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t="8675" r="45757" b="46149"/>
          <a:stretch/>
        </p:blipFill>
        <p:spPr bwMode="auto">
          <a:xfrm>
            <a:off x="573505" y="1981200"/>
            <a:ext cx="7868653" cy="43804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1752600" y="1371600"/>
            <a:ext cx="5410200" cy="369332"/>
          </a:xfrm>
          <a:prstGeom prst="rect">
            <a:avLst/>
          </a:prstGeom>
          <a:noFill/>
          <a:ln>
            <a:solidFill>
              <a:srgbClr val="FF0000"/>
            </a:solidFill>
          </a:ln>
        </p:spPr>
        <p:txBody>
          <a:bodyPr wrap="square" rtlCol="0">
            <a:spAutoFit/>
          </a:bodyPr>
          <a:lstStyle/>
          <a:p>
            <a:r>
              <a:rPr lang="en-US" dirty="0" smtClean="0"/>
              <a:t>Select Strand and Type in Project Data Form</a:t>
            </a:r>
            <a:endParaRPr lang="en-US" dirty="0"/>
          </a:p>
        </p:txBody>
      </p:sp>
      <p:sp>
        <p:nvSpPr>
          <p:cNvPr id="7" name="Right Arrow 6"/>
          <p:cNvSpPr/>
          <p:nvPr/>
        </p:nvSpPr>
        <p:spPr>
          <a:xfrm rot="10800000">
            <a:off x="6858000" y="2895600"/>
            <a:ext cx="609600" cy="4616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6829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effectLst/>
              </a:rPr>
              <a:t>S-STEM Flipped Webinar Presenters</a:t>
            </a:r>
            <a:endParaRPr lang="en-US" b="1" dirty="0">
              <a:effectLst/>
            </a:endParaRPr>
          </a:p>
        </p:txBody>
      </p:sp>
      <p:pic>
        <p:nvPicPr>
          <p:cNvPr id="1026" name="Picture 2" descr="http://scimath.unl.edu/csmce/contactus/_graphics/klee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399" y="2133599"/>
            <a:ext cx="1752601" cy="23368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24001" y="5181600"/>
            <a:ext cx="1905000" cy="738664"/>
          </a:xfrm>
          <a:prstGeom prst="rect">
            <a:avLst/>
          </a:prstGeom>
          <a:noFill/>
        </p:spPr>
        <p:txBody>
          <a:bodyPr wrap="square" rtlCol="0">
            <a:spAutoFit/>
          </a:bodyPr>
          <a:lstStyle/>
          <a:p>
            <a:pPr algn="ctr"/>
            <a:r>
              <a:rPr lang="en-US" sz="2400" u="sng" dirty="0" smtClean="0"/>
              <a:t>Kevin Lee</a:t>
            </a:r>
            <a:endParaRPr lang="en-US" sz="2400" dirty="0"/>
          </a:p>
          <a:p>
            <a:endParaRPr lang="en-US" u="sng" dirty="0" smtClean="0"/>
          </a:p>
        </p:txBody>
      </p:sp>
      <p:sp>
        <p:nvSpPr>
          <p:cNvPr id="9" name="TextBox 8"/>
          <p:cNvSpPr txBox="1"/>
          <p:nvPr/>
        </p:nvSpPr>
        <p:spPr>
          <a:xfrm>
            <a:off x="3810000" y="5181600"/>
            <a:ext cx="2438400" cy="738664"/>
          </a:xfrm>
          <a:prstGeom prst="rect">
            <a:avLst/>
          </a:prstGeom>
          <a:noFill/>
        </p:spPr>
        <p:txBody>
          <a:bodyPr wrap="square" rtlCol="0">
            <a:spAutoFit/>
          </a:bodyPr>
          <a:lstStyle/>
          <a:p>
            <a:pPr algn="ctr"/>
            <a:r>
              <a:rPr lang="en-US" sz="2400" u="sng" dirty="0" smtClean="0"/>
              <a:t>John Krupczak</a:t>
            </a:r>
            <a:endParaRPr lang="en-US" sz="2400" dirty="0"/>
          </a:p>
          <a:p>
            <a:endParaRPr lang="en-US" u="sng" dirty="0" smtClean="0"/>
          </a:p>
        </p:txBody>
      </p:sp>
      <p:sp>
        <p:nvSpPr>
          <p:cNvPr id="10" name="TextBox 9"/>
          <p:cNvSpPr txBox="1"/>
          <p:nvPr/>
        </p:nvSpPr>
        <p:spPr>
          <a:xfrm>
            <a:off x="6324600" y="5105400"/>
            <a:ext cx="2590800" cy="738664"/>
          </a:xfrm>
          <a:prstGeom prst="rect">
            <a:avLst/>
          </a:prstGeom>
          <a:noFill/>
        </p:spPr>
        <p:txBody>
          <a:bodyPr wrap="square" rtlCol="0">
            <a:spAutoFit/>
          </a:bodyPr>
          <a:lstStyle/>
          <a:p>
            <a:pPr algn="ctr"/>
            <a:r>
              <a:rPr lang="en-US" sz="2400" u="sng" dirty="0" smtClean="0"/>
              <a:t>Connie Della-</a:t>
            </a:r>
            <a:r>
              <a:rPr lang="en-US" sz="2400" u="sng" dirty="0" err="1" smtClean="0"/>
              <a:t>Piana</a:t>
            </a:r>
            <a:endParaRPr lang="en-US" sz="2400" dirty="0"/>
          </a:p>
          <a:p>
            <a:endParaRPr lang="en-US" u="sng" dirty="0" smtClean="0"/>
          </a:p>
        </p:txBody>
      </p:sp>
      <p:pic>
        <p:nvPicPr>
          <p:cNvPr id="11" name="Picture 2" descr="C:\Users\JKRUPCZA\AppData\Local\Microsoft\Windows\Temporary Internet Files\Content.Outlook\4JAB5PFT\DSC_2457 Connie Della Piana 2 web .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947" t="2546" r="13773" b="8373"/>
          <a:stretch/>
        </p:blipFill>
        <p:spPr bwMode="auto">
          <a:xfrm>
            <a:off x="6469685" y="2157670"/>
            <a:ext cx="1912315" cy="21857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V:\photos-head\clean-blackboard.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848" t="9120" r="11994" b="14790"/>
          <a:stretch/>
        </p:blipFill>
        <p:spPr bwMode="auto">
          <a:xfrm>
            <a:off x="4191000" y="2185379"/>
            <a:ext cx="1890495" cy="2234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7115"/>
      </p:ext>
    </p:extLst>
  </p:cSld>
  <p:clrMapOvr>
    <a:masterClrMapping/>
  </p:clrMapOvr>
  <mc:AlternateContent xmlns:mc="http://schemas.openxmlformats.org/markup-compatibility/2006" xmlns:p14="http://schemas.microsoft.com/office/powerpoint/2010/main">
    <mc:Choice Requires="p14">
      <p:transition spd="slow" p14:dur="2000" advTm="67426"/>
    </mc:Choice>
    <mc:Fallback xmlns="">
      <p:transition spd="slow" advTm="67426"/>
    </mc:Fallback>
  </mc:AlternateContent>
  <p:timing>
    <p:tnLst>
      <p:par>
        <p:cTn id="1" dur="indefinite" restart="never" nodeType="tmRoot"/>
      </p:par>
    </p:tnLst>
  </p:timing>
  <p:extLst mod="1">
    <p:ext uri="{E180D4A7-C9FB-4DFB-919C-405C955672EB}">
      <p14:showEvtLst xmlns:p14="http://schemas.microsoft.com/office/powerpoint/2010/main">
        <p14:playEvt time="0" objId="4"/>
        <p14:stopEvt time="66045" objId="4"/>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Identifying Strand and Type: Grants.gov</a:t>
            </a:r>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 t="8675" r="45757" b="46149"/>
          <a:stretch/>
        </p:blipFill>
        <p:spPr bwMode="auto">
          <a:xfrm>
            <a:off x="573505" y="1981200"/>
            <a:ext cx="7868653" cy="43804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1143000" y="1524000"/>
            <a:ext cx="6019800" cy="707886"/>
          </a:xfrm>
          <a:prstGeom prst="rect">
            <a:avLst/>
          </a:prstGeom>
          <a:solidFill>
            <a:srgbClr val="FF7C80"/>
          </a:solidFill>
          <a:ln>
            <a:solidFill>
              <a:srgbClr val="FF0000"/>
            </a:solidFill>
          </a:ln>
        </p:spPr>
        <p:txBody>
          <a:bodyPr wrap="square" rtlCol="0">
            <a:spAutoFit/>
          </a:bodyPr>
          <a:lstStyle/>
          <a:p>
            <a:r>
              <a:rPr lang="en-US" sz="2000" b="1" u="sng" dirty="0" smtClean="0"/>
              <a:t>After</a:t>
            </a:r>
            <a:r>
              <a:rPr lang="en-US" sz="2000" b="1" dirty="0" smtClean="0"/>
              <a:t> submit in Grants.gov must go to </a:t>
            </a:r>
            <a:r>
              <a:rPr lang="en-US" sz="2000" b="1" u="sng" dirty="0" err="1" smtClean="0"/>
              <a:t>Fastlane</a:t>
            </a:r>
            <a:r>
              <a:rPr lang="en-US" sz="2000" b="1" dirty="0" smtClean="0"/>
              <a:t> and </a:t>
            </a:r>
            <a:r>
              <a:rPr lang="en-US" sz="2000" b="1" dirty="0" err="1" smtClean="0"/>
              <a:t>fillout</a:t>
            </a:r>
            <a:r>
              <a:rPr lang="en-US" sz="2000" b="1" dirty="0" smtClean="0"/>
              <a:t> project data form</a:t>
            </a:r>
            <a:endParaRPr lang="en-US" sz="2000" b="1" dirty="0"/>
          </a:p>
        </p:txBody>
      </p:sp>
      <p:sp>
        <p:nvSpPr>
          <p:cNvPr id="7" name="Right Arrow 6"/>
          <p:cNvSpPr/>
          <p:nvPr/>
        </p:nvSpPr>
        <p:spPr>
          <a:xfrm rot="10800000">
            <a:off x="6858000" y="2895600"/>
            <a:ext cx="609600" cy="4616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0454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NSF Generic Proposal Preparation Checklist</a:t>
            </a:r>
            <a:endParaRPr lang="en-US" dirty="0"/>
          </a:p>
        </p:txBody>
      </p:sp>
      <p:sp>
        <p:nvSpPr>
          <p:cNvPr id="3" name="Rectangle 2"/>
          <p:cNvSpPr/>
          <p:nvPr/>
        </p:nvSpPr>
        <p:spPr>
          <a:xfrm>
            <a:off x="1295400" y="1295400"/>
            <a:ext cx="7467600" cy="646331"/>
          </a:xfrm>
          <a:prstGeom prst="rect">
            <a:avLst/>
          </a:prstGeom>
        </p:spPr>
        <p:txBody>
          <a:bodyPr wrap="square">
            <a:spAutoFit/>
          </a:bodyPr>
          <a:lstStyle/>
          <a:p>
            <a:r>
              <a:rPr lang="en-US" dirty="0">
                <a:hlinkClick r:id="rId3"/>
              </a:rPr>
              <a:t>http://</a:t>
            </a:r>
            <a:r>
              <a:rPr lang="en-US" dirty="0" smtClean="0">
                <a:hlinkClick r:id="rId3"/>
              </a:rPr>
              <a:t>www.nsf.gov/pubs/policydocs/pappguide/nsf15001/gpg_2.jsp#IIex1</a:t>
            </a:r>
            <a:endParaRPr lang="en-US" dirty="0" smtClean="0"/>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2655" y="1828800"/>
            <a:ext cx="5486400" cy="4610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515156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8229600" cy="1143000"/>
          </a:xfrm>
        </p:spPr>
        <p:txBody>
          <a:bodyPr>
            <a:normAutofit/>
          </a:bodyPr>
          <a:lstStyle/>
          <a:p>
            <a:r>
              <a:rPr lang="en-US" b="1" dirty="0" smtClean="0"/>
              <a:t>Summary</a:t>
            </a:r>
            <a:endParaRPr lang="en-US" dirty="0"/>
          </a:p>
        </p:txBody>
      </p:sp>
      <p:sp>
        <p:nvSpPr>
          <p:cNvPr id="3" name="Content Placeholder 2"/>
          <p:cNvSpPr>
            <a:spLocks noGrp="1"/>
          </p:cNvSpPr>
          <p:nvPr>
            <p:ph idx="1"/>
          </p:nvPr>
        </p:nvSpPr>
        <p:spPr>
          <a:xfrm>
            <a:off x="1188720" y="1143000"/>
            <a:ext cx="7498080" cy="4800600"/>
          </a:xfrm>
        </p:spPr>
        <p:txBody>
          <a:bodyPr>
            <a:normAutofit/>
          </a:bodyPr>
          <a:lstStyle/>
          <a:p>
            <a:r>
              <a:rPr lang="en-US" dirty="0" smtClean="0"/>
              <a:t>Key Themes</a:t>
            </a:r>
          </a:p>
          <a:p>
            <a:pPr lvl="1"/>
            <a:r>
              <a:rPr lang="en-US" dirty="0" smtClean="0"/>
              <a:t>STEM Degree completion</a:t>
            </a:r>
          </a:p>
          <a:p>
            <a:pPr lvl="1"/>
            <a:r>
              <a:rPr lang="en-US" dirty="0" smtClean="0"/>
              <a:t>Eventual contribution to Workforce</a:t>
            </a:r>
          </a:p>
          <a:p>
            <a:pPr lvl="1"/>
            <a:r>
              <a:rPr lang="en-US" dirty="0" smtClean="0"/>
              <a:t>Academic talent, promise, potential</a:t>
            </a:r>
          </a:p>
          <a:p>
            <a:pPr lvl="1"/>
            <a:r>
              <a:rPr lang="en-US" dirty="0" smtClean="0"/>
              <a:t>Low income, demonstrated need</a:t>
            </a:r>
          </a:p>
          <a:p>
            <a:pPr lvl="1"/>
            <a:r>
              <a:rPr lang="en-US" dirty="0" smtClean="0"/>
              <a:t>Evidence based / </a:t>
            </a:r>
            <a:r>
              <a:rPr lang="en-US" smtClean="0"/>
              <a:t>evidence generating</a:t>
            </a:r>
            <a:endParaRPr lang="en-US" dirty="0" smtClean="0"/>
          </a:p>
        </p:txBody>
      </p:sp>
    </p:spTree>
    <p:extLst>
      <p:ext uri="{BB962C8B-B14F-4D97-AF65-F5344CB8AC3E}">
        <p14:creationId xmlns:p14="http://schemas.microsoft.com/office/powerpoint/2010/main" val="996830641"/>
      </p:ext>
    </p:extLst>
  </p:cSld>
  <p:clrMapOvr>
    <a:masterClrMapping/>
  </p:clrMapOvr>
  <mc:AlternateContent xmlns:mc="http://schemas.openxmlformats.org/markup-compatibility/2006" xmlns:p14="http://schemas.microsoft.com/office/powerpoint/2010/main">
    <mc:Choice Requires="p14">
      <p:transition spd="slow" p14:dur="2000" advTm="28274"/>
    </mc:Choice>
    <mc:Fallback xmlns="">
      <p:transition spd="slow" advTm="28274"/>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p:txBody>
          <a:bodyPr/>
          <a:lstStyle/>
          <a:p>
            <a:r>
              <a:rPr lang="en-US" dirty="0"/>
              <a:t>Multitude of requirements but…</a:t>
            </a:r>
          </a:p>
          <a:p>
            <a:pPr lvl="1"/>
            <a:r>
              <a:rPr lang="en-US" dirty="0"/>
              <a:t>Encourage innovative implementations that </a:t>
            </a:r>
            <a:r>
              <a:rPr lang="en-US" dirty="0" smtClean="0"/>
              <a:t>work.</a:t>
            </a:r>
          </a:p>
          <a:p>
            <a:pPr lvl="1"/>
            <a:r>
              <a:rPr lang="en-US" dirty="0" smtClean="0"/>
              <a:t>Innovation – use, adapt, combine, adjust existing work to solve your students problems in creative and imaginative ways.</a:t>
            </a:r>
            <a:endParaRPr lang="en-US" dirty="0"/>
          </a:p>
          <a:p>
            <a:pPr lvl="1"/>
            <a:r>
              <a:rPr lang="en-US" dirty="0"/>
              <a:t>Inspiring solutions that other people will emulate</a:t>
            </a:r>
            <a:r>
              <a:rPr lang="en-US" dirty="0" smtClean="0"/>
              <a:t>.</a:t>
            </a:r>
          </a:p>
          <a:p>
            <a:pPr lvl="1"/>
            <a:r>
              <a:rPr lang="en-US" dirty="0" smtClean="0"/>
              <a:t>Publicize and get the word out!</a:t>
            </a:r>
            <a:endParaRPr lang="en-US" dirty="0"/>
          </a:p>
          <a:p>
            <a:endParaRPr lang="en-US" dirty="0"/>
          </a:p>
        </p:txBody>
      </p:sp>
    </p:spTree>
    <p:extLst>
      <p:ext uri="{BB962C8B-B14F-4D97-AF65-F5344CB8AC3E}">
        <p14:creationId xmlns:p14="http://schemas.microsoft.com/office/powerpoint/2010/main" val="2785233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endParaRPr lang="en-US" dirty="0"/>
          </a:p>
        </p:txBody>
      </p:sp>
      <p:sp>
        <p:nvSpPr>
          <p:cNvPr id="10" name="AutoShape 2" descr="Image result for old photo of scientis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grpSp>
        <p:nvGrpSpPr>
          <p:cNvPr id="14" name="Group 13"/>
          <p:cNvGrpSpPr/>
          <p:nvPr/>
        </p:nvGrpSpPr>
        <p:grpSpPr>
          <a:xfrm>
            <a:off x="2895601" y="1399277"/>
            <a:ext cx="3800432" cy="3226870"/>
            <a:chOff x="2895601" y="1399277"/>
            <a:chExt cx="3800432" cy="3226870"/>
          </a:xfrm>
        </p:grpSpPr>
        <p:pic>
          <p:nvPicPr>
            <p:cNvPr id="15" name="Picture 2" descr="H:\DCIM\105NIKON\DSCN0969.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301" t="21468" r="20221" b="6667"/>
            <a:stretch/>
          </p:blipFill>
          <p:spPr bwMode="auto">
            <a:xfrm>
              <a:off x="2895601" y="1399278"/>
              <a:ext cx="3800431" cy="32268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t="4546" r="12801"/>
            <a:stretch/>
          </p:blipFill>
          <p:spPr bwMode="auto">
            <a:xfrm>
              <a:off x="5847239" y="1399277"/>
              <a:ext cx="848794" cy="1449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TextBox 16"/>
          <p:cNvSpPr txBox="1"/>
          <p:nvPr/>
        </p:nvSpPr>
        <p:spPr>
          <a:xfrm>
            <a:off x="1600200" y="4799599"/>
            <a:ext cx="6858000" cy="1015663"/>
          </a:xfrm>
          <a:prstGeom prst="rect">
            <a:avLst/>
          </a:prstGeom>
          <a:noFill/>
        </p:spPr>
        <p:txBody>
          <a:bodyPr wrap="square" rtlCol="0">
            <a:spAutoFit/>
          </a:bodyPr>
          <a:lstStyle/>
          <a:p>
            <a:pPr algn="ctr"/>
            <a:r>
              <a:rPr lang="en-US" sz="2400" u="sng" dirty="0">
                <a:solidFill>
                  <a:prstClr val="black"/>
                </a:solidFill>
              </a:rPr>
              <a:t>NSF S-STEM Team</a:t>
            </a:r>
          </a:p>
          <a:p>
            <a:pPr algn="ctr"/>
            <a:r>
              <a:rPr lang="en-US" sz="1200" dirty="0">
                <a:solidFill>
                  <a:prstClr val="black"/>
                </a:solidFill>
              </a:rPr>
              <a:t>Front Row L to R: John Krupczak,  Nicole Bennett, Joyce Evans, Lidia Yoshida, Kevin Lee</a:t>
            </a:r>
          </a:p>
          <a:p>
            <a:pPr algn="ctr"/>
            <a:r>
              <a:rPr lang="en-US" sz="1200" dirty="0">
                <a:solidFill>
                  <a:prstClr val="black"/>
                </a:solidFill>
              </a:rPr>
              <a:t>Second Row: </a:t>
            </a:r>
            <a:r>
              <a:rPr lang="en-US" sz="1200" dirty="0" smtClean="0">
                <a:solidFill>
                  <a:prstClr val="black"/>
                </a:solidFill>
              </a:rPr>
              <a:t>Dawn Rickey, John Haddock, Karen </a:t>
            </a:r>
            <a:r>
              <a:rPr lang="en-US" sz="1200" dirty="0">
                <a:solidFill>
                  <a:prstClr val="black"/>
                </a:solidFill>
              </a:rPr>
              <a:t>Crosby, </a:t>
            </a:r>
            <a:r>
              <a:rPr lang="en-US" sz="1200" dirty="0" smtClean="0">
                <a:solidFill>
                  <a:prstClr val="black"/>
                </a:solidFill>
              </a:rPr>
              <a:t>Connie Della-Piana, </a:t>
            </a:r>
            <a:r>
              <a:rPr lang="en-US" sz="1200" dirty="0">
                <a:solidFill>
                  <a:prstClr val="black"/>
                </a:solidFill>
              </a:rPr>
              <a:t>Yvette Weatherton</a:t>
            </a:r>
            <a:r>
              <a:rPr lang="en-US" sz="1200" dirty="0" smtClean="0">
                <a:solidFill>
                  <a:prstClr val="black"/>
                </a:solidFill>
              </a:rPr>
              <a:t>,</a:t>
            </a:r>
            <a:endParaRPr lang="en-US" sz="1200" dirty="0">
              <a:solidFill>
                <a:prstClr val="black"/>
              </a:solidFill>
            </a:endParaRPr>
          </a:p>
          <a:p>
            <a:pPr algn="ctr"/>
            <a:r>
              <a:rPr lang="en-US" sz="1200" dirty="0">
                <a:solidFill>
                  <a:prstClr val="black"/>
                </a:solidFill>
              </a:rPr>
              <a:t>Not Pictured: </a:t>
            </a:r>
            <a:r>
              <a:rPr lang="en-US" sz="1200" dirty="0" smtClean="0">
                <a:solidFill>
                  <a:prstClr val="black"/>
                </a:solidFill>
              </a:rPr>
              <a:t>Brent Driscoll</a:t>
            </a:r>
            <a:r>
              <a:rPr lang="en-US" sz="1200" smtClean="0">
                <a:solidFill>
                  <a:prstClr val="black"/>
                </a:solidFill>
              </a:rPr>
              <a:t>,  Kate </a:t>
            </a:r>
            <a:r>
              <a:rPr lang="en-US" sz="1200" dirty="0">
                <a:solidFill>
                  <a:prstClr val="black"/>
                </a:solidFill>
              </a:rPr>
              <a:t>Denniston, </a:t>
            </a:r>
            <a:r>
              <a:rPr lang="en-US" sz="1200" dirty="0" smtClean="0">
                <a:solidFill>
                  <a:prstClr val="black"/>
                </a:solidFill>
              </a:rPr>
              <a:t> Alyssa </a:t>
            </a:r>
            <a:r>
              <a:rPr lang="en-US" sz="1200" dirty="0">
                <a:solidFill>
                  <a:prstClr val="black"/>
                </a:solidFill>
              </a:rPr>
              <a:t>Jones, Nabriya Horton, </a:t>
            </a:r>
            <a:r>
              <a:rPr lang="en-US" sz="1200" dirty="0" smtClean="0">
                <a:solidFill>
                  <a:prstClr val="black"/>
                </a:solidFill>
              </a:rPr>
              <a:t>Liz </a:t>
            </a:r>
            <a:r>
              <a:rPr lang="en-US" sz="1200" dirty="0">
                <a:solidFill>
                  <a:prstClr val="black"/>
                </a:solidFill>
              </a:rPr>
              <a:t>Teles </a:t>
            </a:r>
          </a:p>
        </p:txBody>
      </p:sp>
    </p:spTree>
    <p:extLst>
      <p:ext uri="{BB962C8B-B14F-4D97-AF65-F5344CB8AC3E}">
        <p14:creationId xmlns:p14="http://schemas.microsoft.com/office/powerpoint/2010/main" val="3125383493"/>
      </p:ext>
    </p:extLst>
  </p:cSld>
  <p:clrMapOvr>
    <a:masterClrMapping/>
  </p:clrMapOvr>
  <mc:AlternateContent xmlns:mc="http://schemas.openxmlformats.org/markup-compatibility/2006" xmlns:p14="http://schemas.microsoft.com/office/powerpoint/2010/main">
    <mc:Choice Requires="p14">
      <p:transition spd="slow" p14:dur="2000" advTm="21130"/>
    </mc:Choice>
    <mc:Fallback xmlns="">
      <p:transition spd="slow" advTm="211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209800"/>
            <a:ext cx="5117592" cy="1325880"/>
          </a:xfrm>
        </p:spPr>
        <p:txBody>
          <a:bodyPr/>
          <a:lstStyle/>
          <a:p>
            <a:r>
              <a:rPr lang="en-US" dirty="0" smtClean="0"/>
              <a:t>Questions ?</a:t>
            </a:r>
            <a:endParaRPr lang="en-US" dirty="0"/>
          </a:p>
        </p:txBody>
      </p:sp>
    </p:spTree>
    <p:extLst>
      <p:ext uri="{BB962C8B-B14F-4D97-AF65-F5344CB8AC3E}">
        <p14:creationId xmlns:p14="http://schemas.microsoft.com/office/powerpoint/2010/main" val="26869346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489192" cy="1143000"/>
          </a:xfrm>
        </p:spPr>
        <p:txBody>
          <a:bodyPr>
            <a:normAutofit fontScale="90000"/>
          </a:bodyPr>
          <a:lstStyle/>
          <a:p>
            <a:r>
              <a:rPr lang="en-US" dirty="0" smtClean="0"/>
              <a:t>S-STEM Program Officer </a:t>
            </a:r>
            <a:br>
              <a:rPr lang="en-US" dirty="0" smtClean="0"/>
            </a:br>
            <a:r>
              <a:rPr lang="en-US" dirty="0" smtClean="0"/>
              <a:t>Contact Information</a:t>
            </a:r>
            <a:endParaRPr lang="en-US" dirty="0"/>
          </a:p>
        </p:txBody>
      </p:sp>
      <p:sp>
        <p:nvSpPr>
          <p:cNvPr id="3" name="Content Placeholder 2"/>
          <p:cNvSpPr>
            <a:spLocks noGrp="1"/>
          </p:cNvSpPr>
          <p:nvPr>
            <p:ph idx="1"/>
          </p:nvPr>
        </p:nvSpPr>
        <p:spPr>
          <a:xfrm>
            <a:off x="990600" y="1447800"/>
            <a:ext cx="7943088" cy="4800600"/>
          </a:xfrm>
        </p:spPr>
        <p:txBody>
          <a:bodyPr>
            <a:normAutofit/>
          </a:bodyPr>
          <a:lstStyle/>
          <a:p>
            <a:r>
              <a:rPr lang="en-US" sz="2800" dirty="0" smtClean="0"/>
              <a:t>Connie K. Della-Piana, </a:t>
            </a:r>
            <a:r>
              <a:rPr lang="en-US" sz="2800" dirty="0" smtClean="0">
                <a:hlinkClick r:id="rId3"/>
              </a:rPr>
              <a:t>CDELLAPI@nsf.gov</a:t>
            </a:r>
            <a:endParaRPr lang="en-US" sz="2800" dirty="0" smtClean="0"/>
          </a:p>
          <a:p>
            <a:endParaRPr lang="en-US" sz="2800" dirty="0" smtClean="0"/>
          </a:p>
          <a:p>
            <a:r>
              <a:rPr lang="en-US" sz="2800" dirty="0" smtClean="0"/>
              <a:t>John Krupczak, </a:t>
            </a:r>
            <a:r>
              <a:rPr lang="en-US" sz="2800" dirty="0" smtClean="0">
                <a:hlinkClick r:id="rId4"/>
              </a:rPr>
              <a:t>JKRUPCZA@nsf.gov</a:t>
            </a:r>
            <a:endParaRPr lang="en-US" sz="2800" dirty="0" smtClean="0"/>
          </a:p>
          <a:p>
            <a:pPr marL="82296" indent="0">
              <a:buNone/>
            </a:pPr>
            <a:endParaRPr lang="en-US" sz="2800" dirty="0" smtClean="0"/>
          </a:p>
          <a:p>
            <a:r>
              <a:rPr lang="en-US" sz="2800" dirty="0" smtClean="0"/>
              <a:t>Kevin Lee,  </a:t>
            </a:r>
            <a:r>
              <a:rPr lang="en-US" sz="2800" dirty="0" smtClean="0">
                <a:hlinkClick r:id="rId5"/>
              </a:rPr>
              <a:t>KELEE@nsf.gov</a:t>
            </a:r>
            <a:endParaRPr lang="en-US" sz="2800" dirty="0" smtClean="0"/>
          </a:p>
          <a:p>
            <a:pPr marL="82296" indent="0">
              <a:buNone/>
            </a:pPr>
            <a:endParaRPr lang="en-US" sz="2800" dirty="0"/>
          </a:p>
          <a:p>
            <a:r>
              <a:rPr lang="en-US" sz="2800" dirty="0" smtClean="0"/>
              <a:t>Paul </a:t>
            </a:r>
            <a:r>
              <a:rPr lang="en-US" sz="2800" dirty="0"/>
              <a:t>Tymann, </a:t>
            </a:r>
            <a:r>
              <a:rPr lang="en-US" sz="2800" dirty="0" smtClean="0">
                <a:hlinkClick r:id="rId6"/>
              </a:rPr>
              <a:t>PTYMANN@nsf.gov</a:t>
            </a:r>
            <a:endParaRPr lang="en-US" sz="2800" dirty="0" smtClean="0"/>
          </a:p>
          <a:p>
            <a:pPr marL="82296" indent="0">
              <a:buNone/>
            </a:pPr>
            <a:endParaRPr lang="en-US" sz="2800" dirty="0"/>
          </a:p>
          <a:p>
            <a:r>
              <a:rPr lang="en-US" sz="2800" dirty="0" smtClean="0"/>
              <a:t>Yvette </a:t>
            </a:r>
            <a:r>
              <a:rPr lang="en-US" sz="2800" dirty="0"/>
              <a:t>Weatherton, </a:t>
            </a:r>
            <a:r>
              <a:rPr lang="en-US" sz="2800" dirty="0" smtClean="0">
                <a:hlinkClick r:id="rId7"/>
              </a:rPr>
              <a:t>YWEATHER@nsf.gov</a:t>
            </a:r>
            <a:endParaRPr lang="en-US" sz="2800" dirty="0" smtClean="0"/>
          </a:p>
          <a:p>
            <a:endParaRPr lang="en-US" sz="2800" dirty="0"/>
          </a:p>
          <a:p>
            <a:pPr marL="82296" indent="0">
              <a:buNone/>
            </a:pPr>
            <a:endParaRPr lang="en-US" sz="2800" dirty="0"/>
          </a:p>
          <a:p>
            <a:pPr marL="82296" indent="0">
              <a:buNone/>
            </a:pPr>
            <a:endParaRPr lang="en-US" sz="2800" dirty="0"/>
          </a:p>
          <a:p>
            <a:pPr marL="0" indent="0">
              <a:buNone/>
            </a:pPr>
            <a:endParaRPr lang="en-US" sz="2800" dirty="0" smtClean="0"/>
          </a:p>
          <a:p>
            <a:pPr marL="0" indent="0">
              <a:buNone/>
            </a:pPr>
            <a:endParaRPr lang="en-US" dirty="0" smtClean="0"/>
          </a:p>
        </p:txBody>
      </p:sp>
    </p:spTree>
    <p:extLst>
      <p:ext uri="{BB962C8B-B14F-4D97-AF65-F5344CB8AC3E}">
        <p14:creationId xmlns:p14="http://schemas.microsoft.com/office/powerpoint/2010/main" val="71728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6781800" cy="1143000"/>
          </a:xfrm>
        </p:spPr>
        <p:txBody>
          <a:bodyPr>
            <a:noAutofit/>
          </a:bodyPr>
          <a:lstStyle/>
          <a:p>
            <a:pPr algn="ctr"/>
            <a:r>
              <a:rPr lang="en-US" sz="3200" b="1" dirty="0" smtClean="0"/>
              <a:t>S-STEM NSF 15-581 </a:t>
            </a:r>
            <a:br>
              <a:rPr lang="en-US" sz="3200" b="1" dirty="0" smtClean="0"/>
            </a:br>
            <a:r>
              <a:rPr lang="en-US" sz="3200" b="1" dirty="0" smtClean="0"/>
              <a:t>Flipped Webinar Agenda</a:t>
            </a:r>
            <a:endParaRPr lang="en-US" sz="3200" b="1" dirty="0"/>
          </a:p>
        </p:txBody>
      </p:sp>
      <p:sp>
        <p:nvSpPr>
          <p:cNvPr id="3" name="Content Placeholder 2"/>
          <p:cNvSpPr>
            <a:spLocks noGrp="1"/>
          </p:cNvSpPr>
          <p:nvPr>
            <p:ph idx="1"/>
          </p:nvPr>
        </p:nvSpPr>
        <p:spPr>
          <a:xfrm>
            <a:off x="1066800" y="1752600"/>
            <a:ext cx="7772400" cy="4572000"/>
          </a:xfrm>
        </p:spPr>
        <p:txBody>
          <a:bodyPr>
            <a:normAutofit/>
          </a:bodyPr>
          <a:lstStyle/>
          <a:p>
            <a:pPr marL="82296" indent="0">
              <a:buNone/>
            </a:pPr>
            <a:r>
              <a:rPr lang="en-US" dirty="0" smtClean="0"/>
              <a:t>Goals of Flipped Webinar</a:t>
            </a:r>
          </a:p>
          <a:p>
            <a:pPr marL="82296" indent="0">
              <a:buNone/>
            </a:pPr>
            <a:r>
              <a:rPr lang="en-US" dirty="0"/>
              <a:t>	</a:t>
            </a:r>
            <a:r>
              <a:rPr lang="en-US" dirty="0" smtClean="0"/>
              <a:t>Help you create strong proposals.</a:t>
            </a:r>
          </a:p>
          <a:p>
            <a:pPr marL="82296" indent="0">
              <a:buNone/>
            </a:pPr>
            <a:r>
              <a:rPr lang="en-US" dirty="0"/>
              <a:t>	</a:t>
            </a:r>
            <a:r>
              <a:rPr lang="en-US" dirty="0" smtClean="0"/>
              <a:t>Gain “big picture” view of S-STEM.</a:t>
            </a:r>
          </a:p>
          <a:p>
            <a:pPr marL="82296" indent="0">
              <a:buNone/>
            </a:pPr>
            <a:r>
              <a:rPr lang="en-US" dirty="0" smtClean="0"/>
              <a:t>Flipped Format</a:t>
            </a:r>
          </a:p>
          <a:p>
            <a:pPr marL="82296" indent="0">
              <a:buNone/>
            </a:pPr>
            <a:r>
              <a:rPr lang="en-US" dirty="0"/>
              <a:t>	</a:t>
            </a:r>
            <a:r>
              <a:rPr lang="en-US" dirty="0" smtClean="0"/>
              <a:t>7 Presentations provided beforehand.</a:t>
            </a:r>
          </a:p>
          <a:p>
            <a:pPr marL="82296" indent="0">
              <a:buNone/>
            </a:pPr>
            <a:r>
              <a:rPr lang="en-US" dirty="0"/>
              <a:t>	</a:t>
            </a:r>
            <a:r>
              <a:rPr lang="en-US" dirty="0" smtClean="0"/>
              <a:t>Not delving into every possible detail.</a:t>
            </a:r>
          </a:p>
          <a:p>
            <a:pPr marL="82296" indent="0">
              <a:buNone/>
            </a:pPr>
            <a:r>
              <a:rPr lang="en-US" dirty="0" smtClean="0"/>
              <a:t>Q &amp; A – answer your specific questions.</a:t>
            </a:r>
          </a:p>
          <a:p>
            <a:pPr marL="82296" indent="0">
              <a:buNone/>
            </a:pPr>
            <a:r>
              <a:rPr lang="en-US" dirty="0" smtClean="0"/>
              <a:t>Expect to post FAQs soon.</a:t>
            </a:r>
            <a:endParaRPr lang="en-US" dirty="0"/>
          </a:p>
        </p:txBody>
      </p:sp>
    </p:spTree>
    <p:extLst>
      <p:ext uri="{BB962C8B-B14F-4D97-AF65-F5344CB8AC3E}">
        <p14:creationId xmlns:p14="http://schemas.microsoft.com/office/powerpoint/2010/main" val="1158020104"/>
      </p:ext>
    </p:extLst>
  </p:cSld>
  <p:clrMapOvr>
    <a:masterClrMapping/>
  </p:clrMapOvr>
  <mc:AlternateContent xmlns:mc="http://schemas.openxmlformats.org/markup-compatibility/2006" xmlns:p14="http://schemas.microsoft.com/office/powerpoint/2010/main">
    <mc:Choice Requires="p14">
      <p:transition spd="slow" p14:dur="2000" advTm="49577"/>
    </mc:Choice>
    <mc:Fallback xmlns="">
      <p:transition spd="slow" advTm="49577"/>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the Program</a:t>
            </a:r>
            <a:endParaRPr lang="en-US" dirty="0"/>
          </a:p>
        </p:txBody>
      </p:sp>
      <p:sp>
        <p:nvSpPr>
          <p:cNvPr id="3" name="Content Placeholder 2"/>
          <p:cNvSpPr>
            <a:spLocks noGrp="1"/>
          </p:cNvSpPr>
          <p:nvPr>
            <p:ph idx="1"/>
          </p:nvPr>
        </p:nvSpPr>
        <p:spPr>
          <a:xfrm>
            <a:off x="1143000" y="1295400"/>
            <a:ext cx="7790688" cy="5410200"/>
          </a:xfrm>
        </p:spPr>
        <p:txBody>
          <a:bodyPr>
            <a:normAutofit/>
          </a:bodyPr>
          <a:lstStyle/>
          <a:p>
            <a:pPr marL="82296" indent="0">
              <a:buNone/>
            </a:pPr>
            <a:r>
              <a:rPr lang="en-US" dirty="0"/>
              <a:t>1. To increase the recruitment, retention, student success, and </a:t>
            </a:r>
            <a:r>
              <a:rPr lang="en-US" dirty="0" smtClean="0"/>
              <a:t>graduation (and transfer) of low-income academically talented students in STEM.</a:t>
            </a:r>
            <a:endParaRPr lang="en-US" dirty="0"/>
          </a:p>
          <a:p>
            <a:pPr marL="82296" indent="0">
              <a:buNone/>
            </a:pPr>
            <a:r>
              <a:rPr lang="en-US" dirty="0"/>
              <a:t>2. To implement and study models, effective practices, and/or strategies that contribute to </a:t>
            </a:r>
            <a:r>
              <a:rPr lang="en-US" dirty="0" smtClean="0"/>
              <a:t>success in STEM.</a:t>
            </a:r>
            <a:endParaRPr lang="en-US" dirty="0"/>
          </a:p>
          <a:p>
            <a:pPr marL="82296" indent="0">
              <a:buNone/>
            </a:pPr>
            <a:r>
              <a:rPr lang="en-US" dirty="0"/>
              <a:t>3. To contribute to the implementation and sustainability of effective curricular and co-curricular activities </a:t>
            </a:r>
            <a:r>
              <a:rPr lang="en-US" dirty="0" smtClean="0"/>
              <a:t>in STEM </a:t>
            </a:r>
            <a:r>
              <a:rPr lang="en-US" dirty="0"/>
              <a:t>education.</a:t>
            </a:r>
          </a:p>
        </p:txBody>
      </p:sp>
    </p:spTree>
    <p:extLst>
      <p:ext uri="{BB962C8B-B14F-4D97-AF65-F5344CB8AC3E}">
        <p14:creationId xmlns:p14="http://schemas.microsoft.com/office/powerpoint/2010/main" val="2992391505"/>
      </p:ext>
    </p:extLst>
  </p:cSld>
  <p:clrMapOvr>
    <a:masterClrMapping/>
  </p:clrMapOvr>
  <mc:AlternateContent xmlns:mc="http://schemas.openxmlformats.org/markup-compatibility/2006" xmlns:p14="http://schemas.microsoft.com/office/powerpoint/2010/main">
    <mc:Choice Requires="p14">
      <p:transition spd="slow" p14:dur="2000" advTm="105847"/>
    </mc:Choice>
    <mc:Fallback xmlns="">
      <p:transition spd="slow" advTm="105847"/>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S-STEM Program: Core Purpose</a:t>
            </a:r>
            <a:endParaRPr lang="en-US" dirty="0"/>
          </a:p>
        </p:txBody>
      </p:sp>
      <p:sp>
        <p:nvSpPr>
          <p:cNvPr id="3" name="Content Placeholder 2"/>
          <p:cNvSpPr>
            <a:spLocks noGrp="1"/>
          </p:cNvSpPr>
          <p:nvPr>
            <p:ph idx="1"/>
          </p:nvPr>
        </p:nvSpPr>
        <p:spPr>
          <a:xfrm>
            <a:off x="1219200" y="1447800"/>
            <a:ext cx="7772400" cy="4800600"/>
          </a:xfrm>
        </p:spPr>
        <p:txBody>
          <a:bodyPr/>
          <a:lstStyle/>
          <a:p>
            <a:r>
              <a:rPr lang="en-US" dirty="0"/>
              <a:t>I</a:t>
            </a:r>
            <a:r>
              <a:rPr lang="en-US" dirty="0" smtClean="0"/>
              <a:t>mprove the STEM workforce by increasing</a:t>
            </a:r>
          </a:p>
          <a:p>
            <a:pPr lvl="1"/>
            <a:r>
              <a:rPr lang="en-US" dirty="0" smtClean="0"/>
              <a:t># of students who graduate with STEM degrees</a:t>
            </a:r>
          </a:p>
          <a:p>
            <a:pPr lvl="1"/>
            <a:r>
              <a:rPr lang="en-US" dirty="0" smtClean="0"/>
              <a:t># of students entering the STEM workforce</a:t>
            </a:r>
          </a:p>
          <a:p>
            <a:pPr marL="402336" lvl="1" indent="0">
              <a:buNone/>
            </a:pPr>
            <a:endParaRPr lang="en-US" dirty="0" smtClean="0"/>
          </a:p>
          <a:p>
            <a:r>
              <a:rPr lang="en-US" dirty="0" smtClean="0"/>
              <a:t>Provide Scholarships</a:t>
            </a:r>
          </a:p>
          <a:p>
            <a:pPr lvl="1"/>
            <a:r>
              <a:rPr lang="en-US" dirty="0" smtClean="0"/>
              <a:t>Academically Talented </a:t>
            </a:r>
          </a:p>
          <a:p>
            <a:pPr lvl="1"/>
            <a:r>
              <a:rPr lang="en-US" dirty="0" smtClean="0"/>
              <a:t>Low-income students with demonstrated financial need</a:t>
            </a:r>
          </a:p>
          <a:p>
            <a:r>
              <a:rPr lang="en-US" dirty="0" smtClean="0"/>
              <a:t>Inform STEM education community</a:t>
            </a:r>
          </a:p>
          <a:p>
            <a:pPr lvl="1"/>
            <a:endParaRPr lang="en-US" dirty="0" smtClean="0"/>
          </a:p>
          <a:p>
            <a:pPr lvl="1"/>
            <a:endParaRPr lang="en-US" dirty="0"/>
          </a:p>
        </p:txBody>
      </p:sp>
    </p:spTree>
    <p:extLst>
      <p:ext uri="{BB962C8B-B14F-4D97-AF65-F5344CB8AC3E}">
        <p14:creationId xmlns:p14="http://schemas.microsoft.com/office/powerpoint/2010/main" val="110699446"/>
      </p:ext>
    </p:extLst>
  </p:cSld>
  <p:clrMapOvr>
    <a:masterClrMapping/>
  </p:clrMapOvr>
  <mc:AlternateContent xmlns:mc="http://schemas.openxmlformats.org/markup-compatibility/2006" xmlns:p14="http://schemas.microsoft.com/office/powerpoint/2010/main">
    <mc:Choice Requires="p14">
      <p:transition spd="slow" p14:dur="2000" advTm="84054"/>
    </mc:Choice>
    <mc:Fallback xmlns="">
      <p:transition spd="slow" advTm="84054"/>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8229600" cy="1143000"/>
          </a:xfrm>
        </p:spPr>
        <p:txBody>
          <a:bodyPr>
            <a:normAutofit/>
          </a:bodyPr>
          <a:lstStyle/>
          <a:p>
            <a:r>
              <a:rPr lang="en-US" b="1" dirty="0" smtClean="0"/>
              <a:t>S-STEM Program Key Themes</a:t>
            </a:r>
            <a:endParaRPr lang="en-US" dirty="0"/>
          </a:p>
        </p:txBody>
      </p:sp>
      <p:sp>
        <p:nvSpPr>
          <p:cNvPr id="3" name="Content Placeholder 2"/>
          <p:cNvSpPr>
            <a:spLocks noGrp="1"/>
          </p:cNvSpPr>
          <p:nvPr>
            <p:ph idx="1"/>
          </p:nvPr>
        </p:nvSpPr>
        <p:spPr>
          <a:xfrm>
            <a:off x="1143000" y="1600200"/>
            <a:ext cx="7498080" cy="4800600"/>
          </a:xfrm>
        </p:spPr>
        <p:txBody>
          <a:bodyPr/>
          <a:lstStyle/>
          <a:p>
            <a:r>
              <a:rPr lang="en-US" dirty="0" smtClean="0"/>
              <a:t>STEM Degree completion</a:t>
            </a:r>
          </a:p>
          <a:p>
            <a:r>
              <a:rPr lang="en-US" dirty="0" smtClean="0"/>
              <a:t>Eventual Contribution to Workforce</a:t>
            </a:r>
          </a:p>
          <a:p>
            <a:r>
              <a:rPr lang="en-US" dirty="0" smtClean="0"/>
              <a:t>Academic talent, promise, potential</a:t>
            </a:r>
          </a:p>
          <a:p>
            <a:r>
              <a:rPr lang="en-US" dirty="0" smtClean="0"/>
              <a:t>Low income, demonstrated need</a:t>
            </a:r>
          </a:p>
          <a:p>
            <a:r>
              <a:rPr lang="en-US" dirty="0" smtClean="0"/>
              <a:t>Evidence based / evidence generating</a:t>
            </a:r>
          </a:p>
          <a:p>
            <a:endParaRPr lang="en-US" dirty="0"/>
          </a:p>
        </p:txBody>
      </p:sp>
    </p:spTree>
    <p:extLst>
      <p:ext uri="{BB962C8B-B14F-4D97-AF65-F5344CB8AC3E}">
        <p14:creationId xmlns:p14="http://schemas.microsoft.com/office/powerpoint/2010/main" val="1186214035"/>
      </p:ext>
    </p:extLst>
  </p:cSld>
  <p:clrMapOvr>
    <a:masterClrMapping/>
  </p:clrMapOvr>
  <mc:AlternateContent xmlns:mc="http://schemas.openxmlformats.org/markup-compatibility/2006" xmlns:p14="http://schemas.microsoft.com/office/powerpoint/2010/main">
    <mc:Choice Requires="p14">
      <p:transition spd="slow" p14:dur="2000" advTm="28274"/>
    </mc:Choice>
    <mc:Fallback xmlns="">
      <p:transition spd="slow" advTm="28274"/>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S-STEM Proposal Categories</a:t>
            </a:r>
            <a:endParaRPr lang="en-US" dirty="0"/>
          </a:p>
        </p:txBody>
      </p:sp>
      <p:sp>
        <p:nvSpPr>
          <p:cNvPr id="3" name="Content Placeholder 2"/>
          <p:cNvSpPr>
            <a:spLocks noGrp="1"/>
          </p:cNvSpPr>
          <p:nvPr>
            <p:ph idx="1"/>
          </p:nvPr>
        </p:nvSpPr>
        <p:spPr/>
        <p:txBody>
          <a:bodyPr>
            <a:normAutofit/>
          </a:bodyPr>
          <a:lstStyle/>
          <a:p>
            <a:r>
              <a:rPr lang="en-US" dirty="0" smtClean="0"/>
              <a:t>Strand 1 – S-STEM Institutional Capacity Building</a:t>
            </a:r>
          </a:p>
          <a:p>
            <a:pPr lvl="1"/>
            <a:r>
              <a:rPr lang="en-US" sz="2400" dirty="0"/>
              <a:t>$</a:t>
            </a:r>
            <a:r>
              <a:rPr lang="en-US" sz="2400" dirty="0" smtClean="0"/>
              <a:t>650k max for maximum duration of 5 years</a:t>
            </a:r>
          </a:p>
          <a:p>
            <a:r>
              <a:rPr lang="en-US" dirty="0" smtClean="0"/>
              <a:t>Strand 2 – S-STEM Design and Development</a:t>
            </a:r>
          </a:p>
          <a:p>
            <a:pPr lvl="1"/>
            <a:r>
              <a:rPr lang="en-US" dirty="0" smtClean="0"/>
              <a:t>Type I – Single Institution</a:t>
            </a:r>
          </a:p>
          <a:p>
            <a:pPr lvl="2"/>
            <a:r>
              <a:rPr lang="en-US" dirty="0"/>
              <a:t>$</a:t>
            </a:r>
            <a:r>
              <a:rPr lang="en-US" dirty="0" smtClean="0"/>
              <a:t>1M max for maximum duration of 5 years</a:t>
            </a:r>
          </a:p>
          <a:p>
            <a:pPr lvl="1"/>
            <a:r>
              <a:rPr lang="en-US" dirty="0" smtClean="0"/>
              <a:t>Type II – Multi-Institution</a:t>
            </a:r>
          </a:p>
          <a:p>
            <a:pPr lvl="2"/>
            <a:r>
              <a:rPr lang="en-US" dirty="0" smtClean="0"/>
              <a:t>$5M max for maximum duration of 5 </a:t>
            </a:r>
            <a:r>
              <a:rPr lang="en-US" dirty="0"/>
              <a:t>years</a:t>
            </a:r>
          </a:p>
          <a:p>
            <a:pPr lvl="2"/>
            <a:endParaRPr lang="en-US" dirty="0"/>
          </a:p>
        </p:txBody>
      </p:sp>
    </p:spTree>
    <p:extLst>
      <p:ext uri="{BB962C8B-B14F-4D97-AF65-F5344CB8AC3E}">
        <p14:creationId xmlns:p14="http://schemas.microsoft.com/office/powerpoint/2010/main" val="755780946"/>
      </p:ext>
    </p:extLst>
  </p:cSld>
  <p:clrMapOvr>
    <a:masterClrMapping/>
  </p:clrMapOvr>
  <mc:AlternateContent xmlns:mc="http://schemas.openxmlformats.org/markup-compatibility/2006" xmlns:p14="http://schemas.microsoft.com/office/powerpoint/2010/main">
    <mc:Choice Requires="p14">
      <p:transition spd="slow" p14:dur="2000" advTm="90655"/>
    </mc:Choice>
    <mc:Fallback xmlns="">
      <p:transition spd="slow" advTm="90655"/>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943088" cy="1143000"/>
          </a:xfrm>
        </p:spPr>
        <p:txBody>
          <a:bodyPr>
            <a:normAutofit/>
          </a:bodyPr>
          <a:lstStyle/>
          <a:p>
            <a:r>
              <a:rPr lang="en-US" dirty="0" smtClean="0"/>
              <a:t>The New S-STEM Program</a:t>
            </a:r>
            <a:endParaRPr lang="en-US" dirty="0"/>
          </a:p>
        </p:txBody>
      </p:sp>
      <p:sp>
        <p:nvSpPr>
          <p:cNvPr id="3" name="Content Placeholder 2"/>
          <p:cNvSpPr>
            <a:spLocks noGrp="1"/>
          </p:cNvSpPr>
          <p:nvPr>
            <p:ph idx="1"/>
          </p:nvPr>
        </p:nvSpPr>
        <p:spPr>
          <a:xfrm>
            <a:off x="1143000" y="1295400"/>
            <a:ext cx="7790688" cy="5410200"/>
          </a:xfrm>
        </p:spPr>
        <p:txBody>
          <a:bodyPr>
            <a:normAutofit lnSpcReduction="10000"/>
          </a:bodyPr>
          <a:lstStyle/>
          <a:p>
            <a:r>
              <a:rPr lang="en-US" dirty="0" smtClean="0"/>
              <a:t>Funding</a:t>
            </a:r>
          </a:p>
          <a:p>
            <a:pPr lvl="1"/>
            <a:r>
              <a:rPr lang="en-US" dirty="0" smtClean="0"/>
              <a:t>At least 60% of the funds must be used for scholarships</a:t>
            </a:r>
          </a:p>
          <a:p>
            <a:pPr lvl="1"/>
            <a:r>
              <a:rPr lang="en-US" dirty="0" smtClean="0"/>
              <a:t>Up to 40% of funds may </a:t>
            </a:r>
            <a:r>
              <a:rPr lang="en-US" dirty="0"/>
              <a:t>be used for </a:t>
            </a:r>
            <a:r>
              <a:rPr lang="en-US" dirty="0" smtClean="0"/>
              <a:t>other things – support structures, research, recruitment, etc.</a:t>
            </a:r>
          </a:p>
          <a:p>
            <a:r>
              <a:rPr lang="en-US" dirty="0" smtClean="0"/>
              <a:t>Why 60/40?</a:t>
            </a:r>
          </a:p>
          <a:p>
            <a:pPr marL="82296" indent="0">
              <a:buNone/>
            </a:pPr>
            <a:r>
              <a:rPr lang="en-US" dirty="0" smtClean="0"/>
              <a:t>Scholarships are not enough</a:t>
            </a:r>
          </a:p>
          <a:p>
            <a:pPr lvl="1"/>
            <a:r>
              <a:rPr lang="en-US" dirty="0" smtClean="0"/>
              <a:t>Student support </a:t>
            </a:r>
            <a:r>
              <a:rPr lang="en-US" dirty="0"/>
              <a:t>structures are </a:t>
            </a:r>
            <a:r>
              <a:rPr lang="en-US" dirty="0" smtClean="0"/>
              <a:t>possible</a:t>
            </a:r>
            <a:endParaRPr lang="en-US" dirty="0"/>
          </a:p>
          <a:p>
            <a:pPr lvl="1"/>
            <a:r>
              <a:rPr lang="en-US" dirty="0" smtClean="0"/>
              <a:t>A more systematic determination of what support structures are effective and will benefit the STEM education community.</a:t>
            </a:r>
          </a:p>
          <a:p>
            <a:pPr lvl="1"/>
            <a:endParaRPr lang="en-US" dirty="0"/>
          </a:p>
        </p:txBody>
      </p:sp>
    </p:spTree>
    <p:extLst>
      <p:ext uri="{BB962C8B-B14F-4D97-AF65-F5344CB8AC3E}">
        <p14:creationId xmlns:p14="http://schemas.microsoft.com/office/powerpoint/2010/main" val="1904174565"/>
      </p:ext>
    </p:extLst>
  </p:cSld>
  <p:clrMapOvr>
    <a:masterClrMapping/>
  </p:clrMapOvr>
  <mc:AlternateContent xmlns:mc="http://schemas.openxmlformats.org/markup-compatibility/2006" xmlns:p14="http://schemas.microsoft.com/office/powerpoint/2010/main">
    <mc:Choice Requires="p14">
      <p:transition spd="slow" p14:dur="2000" advTm="105847"/>
    </mc:Choice>
    <mc:Fallback xmlns="">
      <p:transition spd="slow" advTm="10584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Student Outcomes</a:t>
            </a:r>
            <a:endParaRPr lang="en-US" dirty="0"/>
          </a:p>
        </p:txBody>
      </p:sp>
      <p:sp>
        <p:nvSpPr>
          <p:cNvPr id="3" name="Content Placeholder 2"/>
          <p:cNvSpPr>
            <a:spLocks noGrp="1"/>
          </p:cNvSpPr>
          <p:nvPr>
            <p:ph idx="1"/>
          </p:nvPr>
        </p:nvSpPr>
        <p:spPr>
          <a:xfrm>
            <a:off x="1170432" y="1432560"/>
            <a:ext cx="7790688" cy="5410200"/>
          </a:xfrm>
        </p:spPr>
        <p:txBody>
          <a:bodyPr>
            <a:normAutofit/>
          </a:bodyPr>
          <a:lstStyle/>
          <a:p>
            <a:pPr marL="82296" indent="0">
              <a:buNone/>
            </a:pPr>
            <a:r>
              <a:rPr lang="en-US" dirty="0" smtClean="0"/>
              <a:t>1)  Receive a </a:t>
            </a:r>
            <a:r>
              <a:rPr lang="en-US" dirty="0"/>
              <a:t>degree in one of the STEM disciplines supported by the </a:t>
            </a:r>
            <a:r>
              <a:rPr lang="en-US" dirty="0" smtClean="0"/>
              <a:t>S-STEM program</a:t>
            </a:r>
            <a:r>
              <a:rPr lang="en-US" dirty="0"/>
              <a:t>;</a:t>
            </a:r>
          </a:p>
          <a:p>
            <a:pPr marL="82296" indent="0">
              <a:buNone/>
            </a:pPr>
            <a:r>
              <a:rPr lang="en-US" dirty="0" smtClean="0"/>
              <a:t>2)  Transfer from an associate to </a:t>
            </a:r>
            <a:r>
              <a:rPr lang="en-US" dirty="0"/>
              <a:t>a baccalaureate degree program or </a:t>
            </a:r>
            <a:r>
              <a:rPr lang="en-US" dirty="0" smtClean="0"/>
              <a:t>from an undergraduate to </a:t>
            </a:r>
            <a:r>
              <a:rPr lang="en-US" dirty="0"/>
              <a:t>a graduate </a:t>
            </a:r>
            <a:r>
              <a:rPr lang="en-US" dirty="0" smtClean="0"/>
              <a:t>program;  or</a:t>
            </a:r>
          </a:p>
          <a:p>
            <a:pPr marL="82296" indent="0">
              <a:buNone/>
            </a:pPr>
            <a:r>
              <a:rPr lang="en-US" dirty="0" smtClean="0"/>
              <a:t>3)  Successfully </a:t>
            </a:r>
            <a:r>
              <a:rPr lang="en-US" dirty="0"/>
              <a:t>overcome one or more of an institution's self-identified attrition </a:t>
            </a:r>
            <a:r>
              <a:rPr lang="en-US" dirty="0" smtClean="0"/>
              <a:t>points</a:t>
            </a:r>
            <a:endParaRPr lang="en-US" dirty="0"/>
          </a:p>
        </p:txBody>
      </p:sp>
    </p:spTree>
    <p:extLst>
      <p:ext uri="{BB962C8B-B14F-4D97-AF65-F5344CB8AC3E}">
        <p14:creationId xmlns:p14="http://schemas.microsoft.com/office/powerpoint/2010/main" val="2992391505"/>
      </p:ext>
    </p:extLst>
  </p:cSld>
  <p:clrMapOvr>
    <a:masterClrMapping/>
  </p:clrMapOvr>
  <mc:AlternateContent xmlns:mc="http://schemas.openxmlformats.org/markup-compatibility/2006" xmlns:p14="http://schemas.microsoft.com/office/powerpoint/2010/main">
    <mc:Choice Requires="p14">
      <p:transition spd="slow" p14:dur="2000" advTm="105847"/>
    </mc:Choice>
    <mc:Fallback xmlns="">
      <p:transition spd="slow" advTm="105847"/>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2490</TotalTime>
  <Words>2205</Words>
  <Application>Microsoft Office PowerPoint</Application>
  <PresentationFormat>On-screen Show (4:3)</PresentationFormat>
  <Paragraphs>258</Paragraphs>
  <Slides>26</Slides>
  <Notes>21</Notes>
  <HiddenSlides>0</HiddenSlides>
  <MMClips>1</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Solstice</vt:lpstr>
      <vt:lpstr>S-STEM (15-581) NSF Scholarships in Science, Technology,  Engineering, &amp; Mathematics Information Materials </vt:lpstr>
      <vt:lpstr>S-STEM Flipped Webinar Presenters</vt:lpstr>
      <vt:lpstr>S-STEM NSF 15-581  Flipped Webinar Agenda</vt:lpstr>
      <vt:lpstr>Goals of the Program</vt:lpstr>
      <vt:lpstr>S-STEM Program: Core Purpose</vt:lpstr>
      <vt:lpstr>S-STEM Program Key Themes</vt:lpstr>
      <vt:lpstr>S-STEM Proposal Categories</vt:lpstr>
      <vt:lpstr>The New S-STEM Program</vt:lpstr>
      <vt:lpstr>Expected Student Outcomes</vt:lpstr>
      <vt:lpstr>Cohorts and Faculty Mentors  Required</vt:lpstr>
      <vt:lpstr>Institutional needs</vt:lpstr>
      <vt:lpstr>Evidence Based / Evidence Generating</vt:lpstr>
      <vt:lpstr>Management </vt:lpstr>
      <vt:lpstr>Deadlines</vt:lpstr>
      <vt:lpstr>Research Participation Stipends</vt:lpstr>
      <vt:lpstr>Ex: Scholarship &amp; Stipends – Fastlane line F.1.</vt:lpstr>
      <vt:lpstr>Ex: Scholarship &amp; Stipends – Grants.gov line E.2.</vt:lpstr>
      <vt:lpstr>Identifying Strand and Type :Fastlane</vt:lpstr>
      <vt:lpstr>Identifying Strand and Type: Fastlane</vt:lpstr>
      <vt:lpstr>Identifying Strand and Type: Grants.gov</vt:lpstr>
      <vt:lpstr>NSF Generic Proposal Preparation Checklist</vt:lpstr>
      <vt:lpstr>Summary</vt:lpstr>
      <vt:lpstr>Final Thoughts…</vt:lpstr>
      <vt:lpstr>Thank you</vt:lpstr>
      <vt:lpstr>Questions ?</vt:lpstr>
      <vt:lpstr>S-STEM Program Officer  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Kevin M</dc:creator>
  <cp:lastModifiedBy>Lee, Kevin M</cp:lastModifiedBy>
  <cp:revision>203</cp:revision>
  <cp:lastPrinted>2015-07-21T13:51:22Z</cp:lastPrinted>
  <dcterms:created xsi:type="dcterms:W3CDTF">2015-05-14T16:28:43Z</dcterms:created>
  <dcterms:modified xsi:type="dcterms:W3CDTF">2015-07-23T19:31:55Z</dcterms:modified>
</cp:coreProperties>
</file>