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9" r:id="rId1"/>
  </p:sldMasterIdLst>
  <p:notesMasterIdLst>
    <p:notesMasterId r:id="rId18"/>
  </p:notesMasterIdLst>
  <p:sldIdLst>
    <p:sldId id="256" r:id="rId2"/>
    <p:sldId id="257" r:id="rId3"/>
    <p:sldId id="258" r:id="rId4"/>
    <p:sldId id="265" r:id="rId5"/>
    <p:sldId id="271" r:id="rId6"/>
    <p:sldId id="266" r:id="rId7"/>
    <p:sldId id="272" r:id="rId8"/>
    <p:sldId id="259" r:id="rId9"/>
    <p:sldId id="260" r:id="rId10"/>
    <p:sldId id="261" r:id="rId11"/>
    <p:sldId id="262" r:id="rId12"/>
    <p:sldId id="263" r:id="rId13"/>
    <p:sldId id="268" r:id="rId14"/>
    <p:sldId id="269" r:id="rId15"/>
    <p:sldId id="270" r:id="rId16"/>
    <p:sldId id="264" r:id="rId1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20" autoAdjust="0"/>
    <p:restoredTop sz="58924" autoAdjust="0"/>
  </p:normalViewPr>
  <p:slideViewPr>
    <p:cSldViewPr snapToGrid="0">
      <p:cViewPr varScale="1">
        <p:scale>
          <a:sx n="55" d="100"/>
          <a:sy n="55" d="100"/>
        </p:scale>
        <p:origin x="245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F837490-8741-4A9B-B935-05509D5E7851}" type="datetimeFigureOut">
              <a:rPr lang="en-US" smtClean="0"/>
              <a:t>3/7/2017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BEBC13C-ED19-4790-AFA2-1CC815AE3AEB}" type="slidenum">
              <a:rPr lang="en-US" smtClean="0"/>
              <a:t>‹#›</a:t>
            </a:fld>
            <a:endParaRPr lang="en-US"/>
          </a:p>
        </p:txBody>
      </p:sp>
    </p:spTree>
    <p:extLst>
      <p:ext uri="{BB962C8B-B14F-4D97-AF65-F5344CB8AC3E}">
        <p14:creationId xmlns:p14="http://schemas.microsoft.com/office/powerpoint/2010/main" val="3826942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 Welcome – Webinar</a:t>
            </a:r>
            <a:r>
              <a:rPr lang="en-US" baseline="0" dirty="0" smtClean="0"/>
              <a:t> for prospective principle investigators in the S-STEM program.</a:t>
            </a:r>
          </a:p>
          <a:p>
            <a:r>
              <a:rPr lang="en-US" baseline="0" dirty="0" smtClean="0"/>
              <a:t>Solicitation 17-527 – proposals due on March 29.  Keep in mind that 85% of NSF proposals are submitted on the due date.  I strongly recommend that you endeavor to be in the other 15%.  </a:t>
            </a:r>
            <a:endParaRPr lang="en-US" dirty="0" smtClean="0"/>
          </a:p>
          <a:p>
            <a:endParaRPr lang="en-US" dirty="0" smtClean="0"/>
          </a:p>
          <a:p>
            <a:r>
              <a:rPr lang="en-US" dirty="0" smtClean="0"/>
              <a:t>Kevin</a:t>
            </a:r>
            <a:r>
              <a:rPr lang="en-US" baseline="0" dirty="0" smtClean="0"/>
              <a:t> Lee, NSF rotator from the University of Nebraska in Physics &amp; Astronomy, </a:t>
            </a:r>
            <a:r>
              <a:rPr lang="en-US" dirty="0" smtClean="0"/>
              <a:t>S-STEM Co-Lead.</a:t>
            </a:r>
          </a:p>
          <a:p>
            <a:r>
              <a:rPr lang="en-US" dirty="0" smtClean="0"/>
              <a:t>Ron Buckmire,</a:t>
            </a:r>
            <a:r>
              <a:rPr lang="en-US" baseline="0" dirty="0" smtClean="0"/>
              <a:t> a mathematician from Occidental College in California, a permanent PO and the </a:t>
            </a:r>
            <a:r>
              <a:rPr lang="en-US" dirty="0" smtClean="0"/>
              <a:t>S-STEM Lead.</a:t>
            </a:r>
          </a:p>
          <a:p>
            <a:endParaRPr lang="en-US" dirty="0" smtClean="0"/>
          </a:p>
          <a:p>
            <a:r>
              <a:rPr lang="en-US" dirty="0" smtClean="0"/>
              <a:t>S-STEM can best be described succinctly</a:t>
            </a:r>
            <a:r>
              <a:rPr lang="en-US" baseline="0" dirty="0" smtClean="0"/>
              <a:t> as … (sub-header)</a:t>
            </a:r>
          </a:p>
          <a:p>
            <a:endParaRPr lang="en-US" baseline="0" dirty="0" smtClean="0"/>
          </a:p>
          <a:p>
            <a:r>
              <a:rPr lang="en-US" baseline="0" dirty="0" smtClean="0"/>
              <a:t>S-STEM is a longstanding program -- big changes in occurred in 2015 in two ways -- Increase in flexibility of this ecosystem – all types of academic and student support packages became possible – and an emphasis on knowledge generation as we want PIs to study these different ecosystem implementations in their local context and help us learn what are the “best practices” for awarding scholarship dollars in the most impactful way.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Overarching Goal -- Workforce improvement – more impactful with STEM degree in hand</a:t>
            </a:r>
          </a:p>
          <a:p>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1</a:t>
            </a:fld>
            <a:endParaRPr lang="en-US"/>
          </a:p>
        </p:txBody>
      </p:sp>
    </p:spTree>
    <p:extLst>
      <p:ext uri="{BB962C8B-B14F-4D97-AF65-F5344CB8AC3E}">
        <p14:creationId xmlns:p14="http://schemas.microsoft.com/office/powerpoint/2010/main" val="3539236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Support Structures – we have learned</a:t>
            </a:r>
            <a:r>
              <a:rPr lang="en-US" baseline="0" dirty="0" smtClean="0"/>
              <a:t> that scholarships by themselves are not enough.  </a:t>
            </a:r>
          </a:p>
          <a:p>
            <a:endParaRPr lang="en-US" baseline="0" dirty="0" smtClean="0"/>
          </a:p>
          <a:p>
            <a:r>
              <a:rPr lang="en-US" baseline="0" dirty="0" smtClean="0"/>
              <a:t>Academic Efforts: summer bridging programs, tutor rooms, organizing peer study pairs/groups, </a:t>
            </a:r>
          </a:p>
          <a:p>
            <a:r>
              <a:rPr lang="en-US" baseline="0" dirty="0" smtClean="0"/>
              <a:t>Efforts to Build Disciplinary Identity: outreach activities, research experiences, colloquia series,</a:t>
            </a:r>
          </a:p>
          <a:p>
            <a:r>
              <a:rPr lang="en-US" baseline="0" dirty="0" smtClean="0"/>
              <a:t>Faculty PD: interactive teaching techniques, advising/mentoring training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There are many different support mechanisms and S-STEM has considerable flexibility (&lt; 40% of the budget), but you can’t do them all.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Intellectual cohesiveness – having a reasonably sized set of support mechanisms that logically go together</a:t>
            </a:r>
            <a:r>
              <a:rPr lang="en-US" baseline="0" dirty="0" smtClean="0"/>
              <a:t> to achieve the goals of the project. Your “support structure package” will likely be determined by some combination of what’s appropriate for you discipline, your institutional scan, personal interest, and the interests of your project’s researcher.  </a:t>
            </a:r>
          </a:p>
          <a:p>
            <a:endParaRPr lang="en-US" dirty="0" smtClean="0"/>
          </a:p>
          <a:p>
            <a:r>
              <a:rPr lang="en-US" dirty="0" smtClean="0"/>
              <a:t>You</a:t>
            </a:r>
            <a:r>
              <a:rPr lang="en-US" baseline="0" dirty="0" smtClean="0"/>
              <a:t> will need institutional help with your project  -- I encourage you to build relationships with colleagues in …</a:t>
            </a:r>
            <a:endParaRPr lang="en-US" dirty="0" smtClean="0"/>
          </a:p>
          <a:p>
            <a:endParaRPr lang="en-US" dirty="0" smtClean="0"/>
          </a:p>
          <a:p>
            <a:r>
              <a:rPr lang="en-US" dirty="0" smtClean="0"/>
              <a:t>Two required elements</a:t>
            </a:r>
            <a:r>
              <a:rPr lang="en-US" baseline="0" dirty="0" smtClean="0"/>
              <a:t> that we learned early on are vital</a:t>
            </a:r>
          </a:p>
          <a:p>
            <a:r>
              <a:rPr lang="en-US" dirty="0" smtClean="0"/>
              <a:t>Student</a:t>
            </a:r>
            <a:r>
              <a:rPr lang="en-US" baseline="0" dirty="0" smtClean="0"/>
              <a:t> Cohorts – a group of students who naturally associate – share information about study skills, course content, difficult instructors, build relationships that makes them feel part of the institution and discipline – I recommend that you include non-scholarship students in these meetings as well.</a:t>
            </a:r>
          </a:p>
          <a:p>
            <a:r>
              <a:rPr lang="en-US" baseline="0" dirty="0" smtClean="0"/>
              <a:t>Faulty Mentors – provide disciplinary guidance, make them aware of opportunities in the department,  research guidance, </a:t>
            </a:r>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10</a:t>
            </a:fld>
            <a:endParaRPr lang="en-US"/>
          </a:p>
        </p:txBody>
      </p:sp>
    </p:spTree>
    <p:extLst>
      <p:ext uri="{BB962C8B-B14F-4D97-AF65-F5344CB8AC3E}">
        <p14:creationId xmlns:p14="http://schemas.microsoft.com/office/powerpoint/2010/main" val="2095063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a:t>
            </a:r>
            <a:r>
              <a:rPr lang="en-US" baseline="0" dirty="0" smtClean="0"/>
              <a:t> that t</a:t>
            </a:r>
            <a:r>
              <a:rPr lang="en-US" dirty="0" smtClean="0"/>
              <a:t>he project has an independent evaluator who …</a:t>
            </a:r>
          </a:p>
          <a:p>
            <a:pPr lvl="1"/>
            <a:r>
              <a:rPr lang="en-US" dirty="0" smtClean="0"/>
              <a:t>is NOT a Co-PI	 </a:t>
            </a:r>
          </a:p>
          <a:p>
            <a:pPr lvl="1"/>
            <a:r>
              <a:rPr lang="en-US" dirty="0" smtClean="0"/>
              <a:t>has a </a:t>
            </a:r>
            <a:r>
              <a:rPr lang="en-US" dirty="0" err="1" smtClean="0"/>
              <a:t>biosketch</a:t>
            </a:r>
            <a:r>
              <a:rPr lang="en-US" dirty="0" smtClean="0"/>
              <a:t> included</a:t>
            </a:r>
          </a:p>
          <a:p>
            <a:pPr lvl="1"/>
            <a:r>
              <a:rPr lang="en-US" dirty="0" smtClean="0"/>
              <a:t>receives about 5%-10% of budget</a:t>
            </a:r>
          </a:p>
          <a:p>
            <a:pPr lvl="1"/>
            <a:endParaRPr lang="en-US" dirty="0" smtClean="0"/>
          </a:p>
          <a:p>
            <a:pPr lvl="0"/>
            <a:r>
              <a:rPr lang="en-US" dirty="0" smtClean="0"/>
              <a:t>I</a:t>
            </a:r>
            <a:r>
              <a:rPr lang="en-US" baseline="0" dirty="0" smtClean="0"/>
              <a:t> encourage you to involve the evaluator early – actually involve them in writing the proposal</a:t>
            </a:r>
          </a:p>
          <a:p>
            <a:pPr lvl="0"/>
            <a:endParaRPr lang="en-US" baseline="0" dirty="0" smtClean="0"/>
          </a:p>
          <a:p>
            <a:pPr lvl="0"/>
            <a:r>
              <a:rPr lang="en-US" baseline="0" dirty="0" smtClean="0"/>
              <a:t>-- formative &amp; summative components</a:t>
            </a:r>
          </a:p>
          <a:p>
            <a:pPr lvl="0"/>
            <a:endParaRPr lang="en-US" baseline="0" dirty="0" smtClean="0"/>
          </a:p>
          <a:p>
            <a:pPr lvl="0"/>
            <a:r>
              <a:rPr lang="en-US" baseline="0" dirty="0" smtClean="0"/>
              <a:t>Evaluator evaluates the entire project – of which the research study is one part.  </a:t>
            </a:r>
          </a:p>
          <a:p>
            <a:pPr lvl="0"/>
            <a:endParaRPr lang="en-US" baseline="0" dirty="0" smtClean="0"/>
          </a:p>
          <a:p>
            <a:pPr lvl="0"/>
            <a:r>
              <a:rPr lang="en-US" baseline="0" dirty="0" smtClean="0"/>
              <a:t>This last sentence is in “evaluator language” – it </a:t>
            </a:r>
            <a:r>
              <a:rPr lang="en-US" sz="1200" kern="1200" dirty="0" smtClean="0">
                <a:solidFill>
                  <a:schemeClr val="tx1"/>
                </a:solidFill>
                <a:effectLst/>
                <a:latin typeface="+mn-lt"/>
                <a:ea typeface="+mn-ea"/>
                <a:cs typeface="+mn-cs"/>
              </a:rPr>
              <a:t>refers to a logic model that has not been required in the solicitation, but an evaluation expert would know.</a:t>
            </a:r>
            <a:r>
              <a:rPr lang="en-US" baseline="0" dirty="0" smtClean="0"/>
              <a:t> This is how an evaluator says “intellectually cohesive”.</a:t>
            </a:r>
          </a:p>
          <a:p>
            <a:pPr lvl="0"/>
            <a:endParaRPr lang="en-US" baseline="0"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11</a:t>
            </a:fld>
            <a:endParaRPr lang="en-US"/>
          </a:p>
        </p:txBody>
      </p:sp>
    </p:spTree>
    <p:extLst>
      <p:ext uri="{BB962C8B-B14F-4D97-AF65-F5344CB8AC3E}">
        <p14:creationId xmlns:p14="http://schemas.microsoft.com/office/powerpoint/2010/main" val="3373505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June of 2015 – push</a:t>
            </a:r>
            <a:r>
              <a:rPr lang="en-US" baseline="0" dirty="0" smtClean="0"/>
              <a:t> toward KG</a:t>
            </a:r>
            <a:endParaRPr lang="en-US" dirty="0" smtClean="0"/>
          </a:p>
          <a:p>
            <a:r>
              <a:rPr lang="en-US" dirty="0" smtClean="0"/>
              <a:t>When we line</a:t>
            </a:r>
            <a:r>
              <a:rPr lang="en-US" baseline="0" dirty="0" smtClean="0"/>
              <a:t> up proposals and compare the intellectual merit of the KG – the highest ranking proposals are those with hypothesis-driven formal research questions.  I think that it is important to clearly identify the knowledge-generation areas you will be focusing upon – and who will be leading this effort.  </a:t>
            </a:r>
          </a:p>
          <a:p>
            <a:endParaRPr lang="en-US" baseline="0" dirty="0" smtClean="0"/>
          </a:p>
          <a:p>
            <a:r>
              <a:rPr lang="en-US" baseline="0" dirty="0" smtClean="0"/>
              <a:t>Use the tools that are available (we don’t want you to create/invent this stuff) – there are large amounts of tools -- instruments, questionnaires, and interviewing protocols to assess certain things – be it Attitudes toward STEM, Identity as a Scientist, Persistence/GRIT, Belongingness (do you feel like you are a part of the discipline, department, institution, or broader community).  Combinations of these tools can learn about a great many things.  </a:t>
            </a:r>
          </a:p>
          <a:p>
            <a:endParaRPr lang="en-US" baseline="0"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12</a:t>
            </a:fld>
            <a:endParaRPr lang="en-US"/>
          </a:p>
        </p:txBody>
      </p:sp>
    </p:spTree>
    <p:extLst>
      <p:ext uri="{BB962C8B-B14F-4D97-AF65-F5344CB8AC3E}">
        <p14:creationId xmlns:p14="http://schemas.microsoft.com/office/powerpoint/2010/main" val="293457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can view the progression of Track 1 to Track 2 to Track 3 as a ramping up of …</a:t>
            </a:r>
          </a:p>
          <a:p>
            <a:r>
              <a:rPr lang="en-US" baseline="0" dirty="0" smtClean="0"/>
              <a:t>     not only the budget, but the scope of the project,  </a:t>
            </a:r>
            <a:endParaRPr lang="en-US" dirty="0" smtClean="0"/>
          </a:p>
          <a:p>
            <a:r>
              <a:rPr lang="en-US" baseline="0" dirty="0" smtClean="0"/>
              <a:t>     </a:t>
            </a:r>
            <a:r>
              <a:rPr lang="en-US" dirty="0" smtClean="0"/>
              <a:t>th</a:t>
            </a:r>
            <a:r>
              <a:rPr lang="en-US" baseline="0" dirty="0" smtClean="0"/>
              <a:t>e number of students who can be supported,</a:t>
            </a:r>
          </a:p>
          <a:p>
            <a:r>
              <a:rPr lang="en-US" baseline="0" dirty="0" smtClean="0"/>
              <a:t>     the complexity of the support mechanisms that can be implemented</a:t>
            </a:r>
          </a:p>
          <a:p>
            <a:r>
              <a:rPr lang="en-US" baseline="0" dirty="0" smtClean="0"/>
              <a:t>     the complexity of the research that can be performed.  </a:t>
            </a:r>
          </a:p>
          <a:p>
            <a:endParaRPr lang="en-US" baseline="0" dirty="0" smtClean="0"/>
          </a:p>
          <a:p>
            <a:r>
              <a:rPr lang="en-US" baseline="0" dirty="0" smtClean="0"/>
              <a:t>Track 1 is really for institutions with little previous experience with supporting activities, NSF funding, and S-STEM.  If you have previously had a STEP or S-STEM award, you are not allowed to be in Track 1. I would go so far to say that if you aren’t a cc or very small university, you will stick out in track 1.   While at the other extreme, you should be quite experienced to be in track 3, a real leader in the field.  </a:t>
            </a:r>
          </a:p>
          <a:p>
            <a:endParaRPr lang="en-US" baseline="0" dirty="0" smtClean="0"/>
          </a:p>
          <a:p>
            <a:r>
              <a:rPr lang="en-US" baseline="0" dirty="0" smtClean="0"/>
              <a:t>Complexity of the Research should ramp up with tracks.</a:t>
            </a:r>
          </a:p>
          <a:p>
            <a:r>
              <a:rPr lang="en-US" baseline="0" dirty="0" smtClean="0"/>
              <a:t>	Track 1 – RQs, but efforts don’t need to look that much different than very thorough evaluation</a:t>
            </a:r>
          </a:p>
          <a:p>
            <a:pPr marL="0" marR="0" lvl="0" indent="0" algn="l" defTabSz="931774" rtl="0" eaLnBrk="1" fontAlgn="auto" latinLnBrk="0" hangingPunct="1">
              <a:lnSpc>
                <a:spcPct val="100000"/>
              </a:lnSpc>
              <a:spcBef>
                <a:spcPts val="0"/>
              </a:spcBef>
              <a:spcAft>
                <a:spcPts val="0"/>
              </a:spcAft>
              <a:buClrTx/>
              <a:buSzTx/>
              <a:buFontTx/>
              <a:buNone/>
              <a:tabLst/>
              <a:defRPr/>
            </a:pPr>
            <a:r>
              <a:rPr lang="en-US" baseline="0" dirty="0" smtClean="0"/>
              <a:t>	Track 3 – the results of your research questions should potentially be transformative.</a:t>
            </a:r>
          </a:p>
          <a:p>
            <a:pPr defTabSz="931774"/>
            <a:endParaRPr lang="en-US"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CEADFD04-5E46-E14F-A5B0-8A6A25925EE1}" type="slidenum">
              <a:rPr lang="en-US" smtClean="0"/>
              <a:t>13</a:t>
            </a:fld>
            <a:endParaRPr lang="en-US"/>
          </a:p>
        </p:txBody>
      </p:sp>
    </p:spTree>
    <p:extLst>
      <p:ext uri="{BB962C8B-B14F-4D97-AF65-F5344CB8AC3E}">
        <p14:creationId xmlns:p14="http://schemas.microsoft.com/office/powerpoint/2010/main" val="4066530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pPr defTabSz="927453"/>
            <a:fld id="{784B97AC-DD24-4713-B363-5D4200FF1E96}" type="slidenum">
              <a:rPr lang="en-US" smtClean="0"/>
              <a:pPr defTabSz="927453"/>
              <a:t>14</a:t>
            </a:fld>
            <a:endParaRPr lang="en-US" smtClean="0"/>
          </a:p>
        </p:txBody>
      </p:sp>
      <p:sp>
        <p:nvSpPr>
          <p:cNvPr id="62467" name="Rectangle 2"/>
          <p:cNvSpPr>
            <a:spLocks noGrp="1" noRot="1" noChangeAspect="1" noChangeArrowheads="1" noTextEdit="1"/>
          </p:cNvSpPr>
          <p:nvPr>
            <p:ph type="sldImg"/>
          </p:nvPr>
        </p:nvSpPr>
        <p:spPr>
          <a:xfrm>
            <a:off x="1200150" y="717550"/>
            <a:ext cx="4611688" cy="3459163"/>
          </a:xfrm>
          <a:ln/>
        </p:spPr>
      </p:sp>
      <p:sp>
        <p:nvSpPr>
          <p:cNvPr id="62468" name="Rectangle 3"/>
          <p:cNvSpPr>
            <a:spLocks noGrp="1" noChangeArrowheads="1"/>
          </p:cNvSpPr>
          <p:nvPr>
            <p:ph type="body" idx="1"/>
          </p:nvPr>
        </p:nvSpPr>
        <p:spPr>
          <a:xfrm>
            <a:off x="935145" y="4397031"/>
            <a:ext cx="5140112" cy="4166530"/>
          </a:xfrm>
          <a:noFill/>
          <a:ln/>
        </p:spPr>
        <p:txBody>
          <a:bodyPr lIns="91769" tIns="45886" rIns="91769" bIns="45886"/>
          <a:lstStyle/>
          <a:p>
            <a:r>
              <a:rPr lang="en-US" sz="1200" b="0" dirty="0" smtClean="0"/>
              <a:t>Reviewers </a:t>
            </a:r>
            <a:r>
              <a:rPr lang="en-US" sz="1200" b="0" dirty="0"/>
              <a:t>for </a:t>
            </a:r>
            <a:r>
              <a:rPr lang="en-US" sz="1200" b="0" dirty="0" smtClean="0"/>
              <a:t>NSF will </a:t>
            </a:r>
            <a:r>
              <a:rPr lang="en-US" sz="1200" b="0" dirty="0"/>
              <a:t>be evaluating proposals based upon two broad criteria:  intellectual </a:t>
            </a:r>
            <a:r>
              <a:rPr lang="en-US" sz="1200" b="0" dirty="0" smtClean="0"/>
              <a:t>merit (its ability</a:t>
            </a:r>
            <a:r>
              <a:rPr lang="en-US" sz="1200" b="0" baseline="0" dirty="0" smtClean="0"/>
              <a:t> to advance knowledge)</a:t>
            </a:r>
            <a:r>
              <a:rPr lang="en-US" sz="1200" b="0" dirty="0" smtClean="0"/>
              <a:t> </a:t>
            </a:r>
            <a:r>
              <a:rPr lang="en-US" sz="1200" b="0" dirty="0"/>
              <a:t>and </a:t>
            </a:r>
            <a:r>
              <a:rPr lang="en-US" sz="1200" b="0" dirty="0" smtClean="0"/>
              <a:t>broader impacts (its ability to benefit society).  </a:t>
            </a:r>
            <a:r>
              <a:rPr lang="en-US" sz="1200" b="0" dirty="0"/>
              <a:t>I would like to discuss how to interpret the two criteria in the context of the S-STEM program.</a:t>
            </a:r>
          </a:p>
          <a:p>
            <a:endParaRPr lang="en-US" sz="1200" b="0" dirty="0"/>
          </a:p>
          <a:p>
            <a:r>
              <a:rPr lang="en-US" sz="1200" b="0" dirty="0" smtClean="0"/>
              <a:t>Here are some questions that reviewers apply to a proposal to identify criterion </a:t>
            </a:r>
            <a:r>
              <a:rPr lang="en-US" sz="1200" b="0" dirty="0"/>
              <a:t>I:  Intellectual Merit</a:t>
            </a:r>
          </a:p>
        </p:txBody>
      </p:sp>
      <p:sp>
        <p:nvSpPr>
          <p:cNvPr id="2" name="Date Placeholder 1"/>
          <p:cNvSpPr>
            <a:spLocks noGrp="1"/>
          </p:cNvSpPr>
          <p:nvPr>
            <p:ph type="dt"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958886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pPr defTabSz="927453"/>
            <a:fld id="{3D0E16ED-BE98-47E8-A094-0F4009DBB111}" type="slidenum">
              <a:rPr lang="en-US" smtClean="0"/>
              <a:pPr defTabSz="927453"/>
              <a:t>15</a:t>
            </a:fld>
            <a:endParaRPr lang="en-US" smtClean="0"/>
          </a:p>
        </p:txBody>
      </p:sp>
      <p:sp>
        <p:nvSpPr>
          <p:cNvPr id="63491" name="Rectangle 2"/>
          <p:cNvSpPr>
            <a:spLocks noGrp="1" noRot="1" noChangeAspect="1" noChangeArrowheads="1" noTextEdit="1"/>
          </p:cNvSpPr>
          <p:nvPr>
            <p:ph type="sldImg"/>
          </p:nvPr>
        </p:nvSpPr>
        <p:spPr>
          <a:xfrm>
            <a:off x="1200150" y="717550"/>
            <a:ext cx="4611688" cy="3459163"/>
          </a:xfrm>
          <a:ln/>
        </p:spPr>
      </p:sp>
      <p:sp>
        <p:nvSpPr>
          <p:cNvPr id="63492" name="Rectangle 3"/>
          <p:cNvSpPr>
            <a:spLocks noGrp="1" noChangeArrowheads="1"/>
          </p:cNvSpPr>
          <p:nvPr>
            <p:ph type="body" idx="1"/>
          </p:nvPr>
        </p:nvSpPr>
        <p:spPr>
          <a:xfrm>
            <a:off x="935145" y="4397031"/>
            <a:ext cx="5140112" cy="4166530"/>
          </a:xfrm>
          <a:noFill/>
          <a:ln/>
        </p:spPr>
        <p:txBody>
          <a:bodyPr lIns="91769" tIns="45886" rIns="91769" bIns="45886"/>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Note</a:t>
            </a:r>
            <a:r>
              <a:rPr lang="en-US" sz="1200" b="1" baseline="0" dirty="0" smtClean="0"/>
              <a:t> </a:t>
            </a:r>
            <a:r>
              <a:rPr lang="en-US" sz="1200" b="1" baseline="0" dirty="0" smtClean="0"/>
              <a:t>that these are </a:t>
            </a:r>
            <a:r>
              <a:rPr lang="en-US" sz="1200" b="1" baseline="0" dirty="0" smtClean="0"/>
              <a:t>some of the </a:t>
            </a:r>
            <a:r>
              <a:rPr lang="en-US" sz="1200" b="1" baseline="0" dirty="0" smtClean="0"/>
              <a:t>questions that we ask reviewers to question regarding </a:t>
            </a:r>
            <a:r>
              <a:rPr lang="en-US" sz="1200" b="1" baseline="0" dirty="0" smtClean="0"/>
              <a:t>proposals regarding </a:t>
            </a:r>
            <a:r>
              <a:rPr lang="en-US" sz="1200" b="1" dirty="0" smtClean="0"/>
              <a:t>Criterion II:  Breadth of Impact.</a:t>
            </a:r>
          </a:p>
          <a:p>
            <a:endParaRPr lang="en-US" sz="1600" b="1" dirty="0" smtClean="0"/>
          </a:p>
        </p:txBody>
      </p:sp>
      <p:sp>
        <p:nvSpPr>
          <p:cNvPr id="2" name="Date Placeholder 1"/>
          <p:cNvSpPr>
            <a:spLocks noGrp="1"/>
          </p:cNvSpPr>
          <p:nvPr>
            <p:ph type="dt"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1410556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start the Q &amp; A section.  Please enter your questions on the chat line.  </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Questions that really get into the details of your institutional situation are probably better left for e-mail communications.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16</a:t>
            </a:fld>
            <a:endParaRPr lang="en-US"/>
          </a:p>
        </p:txBody>
      </p:sp>
    </p:spTree>
    <p:extLst>
      <p:ext uri="{BB962C8B-B14F-4D97-AF65-F5344CB8AC3E}">
        <p14:creationId xmlns:p14="http://schemas.microsoft.com/office/powerpoint/2010/main" val="1194056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First half –</a:t>
            </a:r>
            <a:r>
              <a:rPr lang="en-US" baseline="0" dirty="0" smtClean="0"/>
              <a:t> short presentation </a:t>
            </a:r>
          </a:p>
          <a:p>
            <a:endParaRPr lang="en-US" baseline="0" dirty="0" smtClean="0"/>
          </a:p>
          <a:p>
            <a:r>
              <a:rPr lang="en-US" dirty="0" smtClean="0"/>
              <a:t>Note that S-STEM materials available on our web</a:t>
            </a:r>
            <a:r>
              <a:rPr lang="en-US" baseline="0" dirty="0" smtClean="0"/>
              <a:t> site u</a:t>
            </a:r>
            <a:r>
              <a:rPr lang="en-US" dirty="0" smtClean="0"/>
              <a:t>se a flipped format – there is a series of seven narrated</a:t>
            </a:r>
            <a:r>
              <a:rPr lang="en-US" baseline="0" dirty="0" smtClean="0"/>
              <a:t> </a:t>
            </a:r>
            <a:r>
              <a:rPr lang="en-US" dirty="0" err="1" smtClean="0"/>
              <a:t>powerpoints</a:t>
            </a:r>
            <a:r>
              <a:rPr lang="en-US" dirty="0" smtClean="0"/>
              <a:t> thoroughly covering S-STEM proposal creation.  Our thinking is that</a:t>
            </a:r>
            <a:r>
              <a:rPr lang="en-US" baseline="0" dirty="0" smtClean="0"/>
              <a:t> prospective PIs who view this material will be thinking of questions that they can ask us during Live sessions like this.  We know that some of you have had a chance to view these </a:t>
            </a:r>
            <a:r>
              <a:rPr lang="en-US" baseline="0" dirty="0" err="1" smtClean="0"/>
              <a:t>ppts</a:t>
            </a:r>
            <a:r>
              <a:rPr lang="en-US" baseline="0" dirty="0" smtClean="0"/>
              <a:t>, but certainly not all of you.  I will be utilizing a different approach in the presentation today than that of the flipped materials – focusing on providing a big picture overview of S-STEM that collates the major ideas behind S-STEM from each of the seven </a:t>
            </a:r>
            <a:r>
              <a:rPr lang="en-US" baseline="0" dirty="0" err="1" smtClean="0"/>
              <a:t>ppts</a:t>
            </a:r>
            <a:r>
              <a:rPr lang="en-US" baseline="0" dirty="0" smtClean="0"/>
              <a:t>.  </a:t>
            </a:r>
          </a:p>
          <a:p>
            <a:endParaRPr lang="en-US" baseline="0" dirty="0" smtClean="0"/>
          </a:p>
          <a:p>
            <a:r>
              <a:rPr lang="en-US" baseline="0" dirty="0" smtClean="0"/>
              <a:t>We will start with a Big Picture View of S-STEM, and then move on to the Project Team,  Planning than needs to be done at your institution, Evaluation, and finally Knowledge Generation/Research.</a:t>
            </a:r>
            <a:endParaRPr lang="en-US" dirty="0" smtClean="0"/>
          </a:p>
          <a:p>
            <a:endParaRPr lang="en-US" dirty="0" smtClean="0"/>
          </a:p>
          <a:p>
            <a:r>
              <a:rPr lang="en-US" dirty="0" smtClean="0"/>
              <a:t>The</a:t>
            </a:r>
            <a:r>
              <a:rPr lang="en-US" baseline="0" dirty="0" smtClean="0"/>
              <a:t> presentation </a:t>
            </a:r>
            <a:r>
              <a:rPr lang="en-US" dirty="0" smtClean="0"/>
              <a:t>will</a:t>
            </a:r>
            <a:r>
              <a:rPr lang="en-US" baseline="0" dirty="0" smtClean="0"/>
              <a:t> be followed by a Q &amp; hopefully A session -- making use of the WebEx chat feature.  So during my presentation be thinking of difficult S-STEM questions that you can ask Ron. </a:t>
            </a:r>
            <a:endParaRPr lang="en-US"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2</a:t>
            </a:fld>
            <a:endParaRPr lang="en-US"/>
          </a:p>
        </p:txBody>
      </p:sp>
    </p:spTree>
    <p:extLst>
      <p:ext uri="{BB962C8B-B14F-4D97-AF65-F5344CB8AC3E}">
        <p14:creationId xmlns:p14="http://schemas.microsoft.com/office/powerpoint/2010/main" val="1562355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start with the “Big Picture” view</a:t>
            </a:r>
            <a:r>
              <a:rPr lang="en-US" baseline="0" dirty="0" smtClean="0"/>
              <a:t> of S-STEM</a:t>
            </a:r>
            <a:endParaRPr lang="en-US" dirty="0" smtClean="0"/>
          </a:p>
          <a:p>
            <a:endParaRPr lang="en-US" dirty="0" smtClean="0"/>
          </a:p>
          <a:p>
            <a:r>
              <a:rPr lang="en-US" dirty="0" smtClean="0"/>
              <a:t>Students must be in a supported Discipline to receive a scholarship – listed at the bottom of page 1 of the </a:t>
            </a:r>
            <a:r>
              <a:rPr lang="en-US" dirty="0" smtClean="0"/>
              <a:t>solicitation.</a:t>
            </a:r>
            <a:endParaRPr lang="en-US" dirty="0" smtClean="0"/>
          </a:p>
          <a:p>
            <a:r>
              <a:rPr lang="en-US" dirty="0" smtClean="0"/>
              <a:t>	</a:t>
            </a:r>
            <a:endParaRPr lang="en-US" baseline="0"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3</a:t>
            </a:fld>
            <a:endParaRPr lang="en-US"/>
          </a:p>
        </p:txBody>
      </p:sp>
    </p:spTree>
    <p:extLst>
      <p:ext uri="{BB962C8B-B14F-4D97-AF65-F5344CB8AC3E}">
        <p14:creationId xmlns:p14="http://schemas.microsoft.com/office/powerpoint/2010/main" val="1928264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must be full-time (you define</a:t>
            </a:r>
            <a:r>
              <a:rPr lang="en-US" baseline="0" dirty="0" smtClean="0"/>
              <a:t> this) – in one of the disciplines listed here.  Note  that we stay from medicine and other clinical fields as those are covered by NIH.  We also stay away from future teachers as those are covered by the NSF Noyce program.  </a:t>
            </a:r>
          </a:p>
          <a:p>
            <a:r>
              <a:rPr lang="en-US" baseline="0" dirty="0" smtClean="0"/>
              <a: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a:t>
            </a:r>
            <a:r>
              <a:rPr lang="en-US" baseline="0" dirty="0" smtClean="0"/>
              <a:t> discipline that is not listed is not necessarily excluded – you must make the case.  Please realize that it has to be this way – because the name of a program means such different things to different institutions.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Make the case … Core of studies should have lots of STEM courses .. Students end up in the workforce in what we would recognize as STEM jobs.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Environmental Studies is a discipline that comes to mind where I have seen a proposal make good arguments to be considered a STEM discipline at that particular institution.  </a:t>
            </a:r>
          </a:p>
          <a:p>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4</a:t>
            </a:fld>
            <a:endParaRPr lang="en-US"/>
          </a:p>
        </p:txBody>
      </p:sp>
    </p:spTree>
    <p:extLst>
      <p:ext uri="{BB962C8B-B14F-4D97-AF65-F5344CB8AC3E}">
        <p14:creationId xmlns:p14="http://schemas.microsoft.com/office/powerpoint/2010/main" val="2051243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S-STEM’s Overarching Goal – Workforce improvement – US competitiveness – Global workplace – greater impact with “degree in hand” – </a:t>
            </a:r>
          </a:p>
          <a:p>
            <a:r>
              <a:rPr lang="en-US" baseline="0" dirty="0" smtClean="0"/>
              <a:t>H1B Visa Fees – logic argument</a:t>
            </a:r>
          </a:p>
          <a:p>
            <a:r>
              <a:rPr lang="en-US" baseline="0" dirty="0" smtClean="0"/>
              <a:t>	Your proposal will be stronger is you can talk about where your graduates will end up working – locally, nationally, present/future.  Some proposals go farther – talking about specific skills that local companies have conveyed as being important – and how they are making sure their students have them.  </a:t>
            </a:r>
          </a:p>
          <a:p>
            <a:endParaRPr lang="en-US" baseline="0" dirty="0" smtClean="0"/>
          </a:p>
          <a:p>
            <a:r>
              <a:rPr lang="en-US" baseline="0" dirty="0" smtClean="0"/>
              <a:t>Your proposal should also build upon an “institutional scan” of your discipline at your school– describe the strengths of your institutions, the weaknesses – attrition points for your students -- and how your project will remedy these.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You also need to discuss </a:t>
            </a:r>
            <a:r>
              <a:rPr lang="en-US" dirty="0" smtClean="0"/>
              <a:t>prior/current S-STEM</a:t>
            </a:r>
            <a:r>
              <a:rPr lang="en-US" baseline="0" dirty="0" smtClean="0"/>
              <a:t> </a:t>
            </a:r>
            <a:r>
              <a:rPr lang="en-US" dirty="0" smtClean="0"/>
              <a:t>&amp; STEP awards in your proposal.</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5</a:t>
            </a:fld>
            <a:endParaRPr lang="en-US"/>
          </a:p>
        </p:txBody>
      </p:sp>
    </p:spTree>
    <p:extLst>
      <p:ext uri="{BB962C8B-B14F-4D97-AF65-F5344CB8AC3E}">
        <p14:creationId xmlns:p14="http://schemas.microsoft.com/office/powerpoint/2010/main" val="698478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in addition to the general PAPPG requirements of discussin</a:t>
            </a:r>
            <a:r>
              <a:rPr lang="en-US" baseline="0" dirty="0" smtClean="0"/>
              <a:t>g anything a PI or Co-PI has been on in the last 5 years</a:t>
            </a:r>
          </a:p>
          <a:p>
            <a:endParaRPr lang="en-US" baseline="0" dirty="0" smtClean="0"/>
          </a:p>
          <a:p>
            <a:r>
              <a:rPr lang="en-US" baseline="0" dirty="0" smtClean="0"/>
              <a:t>The S-STEM solicitation has additional requirements related to the continuity of knowledge at your institution. READ: The proposed project ….</a:t>
            </a:r>
          </a:p>
          <a:p>
            <a:endParaRPr lang="en-US" baseline="0" dirty="0" smtClean="0"/>
          </a:p>
          <a:p>
            <a:r>
              <a:rPr lang="en-US" baseline="0" dirty="0" smtClean="0"/>
              <a:t>We don’t want knowledge and experience to be lost!</a:t>
            </a:r>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6</a:t>
            </a:fld>
            <a:endParaRPr lang="en-US"/>
          </a:p>
        </p:txBody>
      </p:sp>
    </p:spTree>
    <p:extLst>
      <p:ext uri="{BB962C8B-B14F-4D97-AF65-F5344CB8AC3E}">
        <p14:creationId xmlns:p14="http://schemas.microsoft.com/office/powerpoint/2010/main" val="795896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Describe the “pathway” –</a:t>
            </a:r>
          </a:p>
          <a:p>
            <a:endParaRPr lang="en-US" baseline="0" dirty="0" smtClean="0"/>
          </a:p>
          <a:p>
            <a:r>
              <a:rPr lang="en-US" baseline="0" dirty="0" smtClean="0"/>
              <a:t>How will your project prepare students to effectively enter the workforce?  </a:t>
            </a:r>
          </a:p>
          <a:p>
            <a:r>
              <a:rPr lang="en-US" baseline="0" dirty="0" smtClean="0"/>
              <a:t>How will the support mechanisms help students past your attrition points?  </a:t>
            </a:r>
          </a:p>
          <a:p>
            <a:r>
              <a:rPr lang="en-US" baseline="0" dirty="0" smtClean="0"/>
              <a:t>How are you making your students look attractive to local employers?  </a:t>
            </a:r>
          </a:p>
          <a:p>
            <a:endParaRPr lang="en-US" baseline="0" dirty="0" smtClean="0"/>
          </a:p>
          <a:p>
            <a:r>
              <a:rPr lang="en-US" baseline="0" dirty="0" smtClean="0"/>
              <a:t>Paint the picture in reviewer’s and program officer’s minds regarding how your project will achieve the overarching S-STEM goal of improving the STEM workforce!</a:t>
            </a:r>
            <a:endParaRPr lang="en-US" dirty="0" smtClean="0"/>
          </a:p>
          <a:p>
            <a:r>
              <a:rPr lang="en-US" dirty="0" smtClean="0"/>
              <a:t>	</a:t>
            </a:r>
            <a:endParaRPr lang="en-US" baseline="0"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7</a:t>
            </a:fld>
            <a:endParaRPr lang="en-US"/>
          </a:p>
        </p:txBody>
      </p:sp>
    </p:spTree>
    <p:extLst>
      <p:ext uri="{BB962C8B-B14F-4D97-AF65-F5344CB8AC3E}">
        <p14:creationId xmlns:p14="http://schemas.microsoft.com/office/powerpoint/2010/main" val="2462561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 – STEM faculty</a:t>
            </a:r>
            <a:r>
              <a:rPr lang="en-US" baseline="0" dirty="0" smtClean="0"/>
              <a:t> member – who encounters the students you will be supporting in the classroom</a:t>
            </a:r>
          </a:p>
          <a:p>
            <a:r>
              <a:rPr lang="en-US" baseline="0" dirty="0" smtClean="0"/>
              <a:t>Co-PI administrator – can help you overcome institutional hurdles, sustainability</a:t>
            </a:r>
          </a:p>
          <a:p>
            <a:r>
              <a:rPr lang="en-US" baseline="0" dirty="0" smtClean="0"/>
              <a:t>Co-PI educational research (or social science, DBER researcher) – who will lead the knowledge-generation effort.  Note that this filling this slot is often a challenge at small universities and CCs. – Partnering-- </a:t>
            </a:r>
          </a:p>
          <a:p>
            <a:endParaRPr lang="en-US" baseline="0" dirty="0" smtClean="0"/>
          </a:p>
          <a:p>
            <a:r>
              <a:rPr lang="en-US" baseline="0" dirty="0" smtClean="0"/>
              <a:t>You are allowed to have 5 – but required to have people in these 3 slots – and you should clearly state who is taking each role.  </a:t>
            </a:r>
          </a:p>
          <a:p>
            <a:endParaRPr lang="en-US" baseline="0" dirty="0" smtClean="0"/>
          </a:p>
          <a:p>
            <a:r>
              <a:rPr lang="en-US" baseline="0" dirty="0" smtClean="0"/>
              <a:t>Evaluator – independent evaluator – they don’t necessarily need to be from a different institutions (but for larger schools I would say that they should be from a different college) (for smaller schools – I think you to address their independence) – Dispassionately evaluate your project.</a:t>
            </a:r>
          </a:p>
          <a:p>
            <a:r>
              <a:rPr lang="en-US" baseline="0" dirty="0" smtClean="0"/>
              <a:t>	Actually evaluation tends to be a little more straightforward for S-STEM than other programs (so think the bottom of that range) – but it really depends on your project.</a:t>
            </a:r>
          </a:p>
          <a:p>
            <a:endParaRPr lang="en-US" baseline="0" dirty="0" smtClean="0"/>
          </a:p>
          <a:p>
            <a:r>
              <a:rPr lang="en-US" baseline="0" dirty="0" smtClean="0"/>
              <a:t>Lastly have a management plan that clearly spells out everyone’s responsibilities.  It is typical in S-STEM for some university personnel to be completing duties as part of their normal institutional responsibilities (and not getting any salary in the budget).  Please list these people in the Facilities, Equipment, and other Resources document.  </a:t>
            </a:r>
            <a:endParaRPr lang="en-US" dirty="0"/>
          </a:p>
        </p:txBody>
      </p:sp>
      <p:sp>
        <p:nvSpPr>
          <p:cNvPr id="4" name="Slide Number Placeholder 3"/>
          <p:cNvSpPr>
            <a:spLocks noGrp="1"/>
          </p:cNvSpPr>
          <p:nvPr>
            <p:ph type="sldNum" sz="quarter" idx="10"/>
          </p:nvPr>
        </p:nvSpPr>
        <p:spPr/>
        <p:txBody>
          <a:bodyPr/>
          <a:lstStyle/>
          <a:p>
            <a:fld id="{CBEBC13C-ED19-4790-AFA2-1CC815AE3AEB}" type="slidenum">
              <a:rPr lang="en-US" smtClean="0"/>
              <a:t>8</a:t>
            </a:fld>
            <a:endParaRPr lang="en-US"/>
          </a:p>
        </p:txBody>
      </p:sp>
    </p:spTree>
    <p:extLst>
      <p:ext uri="{BB962C8B-B14F-4D97-AF65-F5344CB8AC3E}">
        <p14:creationId xmlns:p14="http://schemas.microsoft.com/office/powerpoint/2010/main" val="589318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talk about some of the issues related</a:t>
            </a:r>
            <a:r>
              <a:rPr lang="en-US" baseline="0" dirty="0" smtClean="0"/>
              <a:t> to planning at your institution. </a:t>
            </a:r>
            <a:endParaRPr lang="en-US" dirty="0" smtClean="0"/>
          </a:p>
          <a:p>
            <a:endParaRPr lang="en-US" dirty="0" smtClean="0"/>
          </a:p>
          <a:p>
            <a:r>
              <a:rPr lang="en-US" dirty="0" smtClean="0"/>
              <a:t>Estimate the number of students who will be supported on scholarship based upon the average unmet financial need of current.</a:t>
            </a:r>
            <a:r>
              <a:rPr lang="en-US" baseline="0" dirty="0" smtClean="0"/>
              <a:t>  Your plan should take into account Tuition, Room &amp; Board, Books, Family contribution, student earnings from working and identify the average (and range of ) unmet financial need and what your scholarship program will put toward that unmet need. </a:t>
            </a:r>
          </a:p>
          <a:p>
            <a:r>
              <a:rPr lang="en-US" baseline="0" dirty="0" smtClean="0"/>
              <a:t>My plan is consistent with the rules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is considerable flexibility after an award is made, but we want to see evidence that you have thought about these issues.</a:t>
            </a:r>
          </a:p>
          <a:p>
            <a:endParaRPr lang="en-US" dirty="0" smtClean="0"/>
          </a:p>
          <a:p>
            <a:r>
              <a:rPr lang="en-US" dirty="0" smtClean="0"/>
              <a:t>You want to tackle</a:t>
            </a:r>
            <a:r>
              <a:rPr lang="en-US" baseline="0" dirty="0" smtClean="0"/>
              <a:t> the unmet need, but it is also i</a:t>
            </a:r>
            <a:r>
              <a:rPr lang="en-US" dirty="0" smtClean="0"/>
              <a:t>mportant</a:t>
            </a:r>
            <a:r>
              <a:rPr lang="en-US" baseline="0" dirty="0" smtClean="0"/>
              <a:t> to reduce a student’s need to work! ( so they can apply this time toward their studies)</a:t>
            </a:r>
            <a:endParaRPr lang="en-US" dirty="0" smtClean="0"/>
          </a:p>
          <a:p>
            <a:endParaRPr lang="en-US" dirty="0" smtClean="0"/>
          </a:p>
          <a:p>
            <a:r>
              <a:rPr lang="en-US" dirty="0" smtClean="0"/>
              <a:t>You should</a:t>
            </a:r>
            <a:r>
              <a:rPr lang="en-US" baseline="0" dirty="0" smtClean="0"/>
              <a:t> also discuss how you will recruit applicants and award scholarships.  </a:t>
            </a:r>
            <a:r>
              <a:rPr lang="en-US" dirty="0" smtClean="0"/>
              <a:t>Note that there are</a:t>
            </a:r>
            <a:r>
              <a:rPr lang="en-US" baseline="0" dirty="0" smtClean="0"/>
              <a:t> t</a:t>
            </a:r>
            <a:r>
              <a:rPr lang="en-US" dirty="0" smtClean="0"/>
              <a:t>wo main</a:t>
            </a:r>
            <a:r>
              <a:rPr lang="en-US" baseline="0" dirty="0" smtClean="0"/>
              <a:t> scholarship requirements.</a:t>
            </a:r>
            <a:endParaRPr lang="en-US" dirty="0" smtClean="0"/>
          </a:p>
          <a:p>
            <a:endParaRPr lang="en-US" dirty="0" smtClean="0"/>
          </a:p>
          <a:p>
            <a:r>
              <a:rPr lang="en-US" dirty="0" smtClean="0"/>
              <a:t>Recruitment</a:t>
            </a:r>
            <a:r>
              <a:rPr lang="en-US" baseline="0" dirty="0" smtClean="0"/>
              <a:t> &amp; Selection</a:t>
            </a:r>
            <a:endParaRPr lang="en-US" dirty="0" smtClean="0"/>
          </a:p>
          <a:p>
            <a:endParaRPr lang="en-US" dirty="0" smtClean="0"/>
          </a:p>
          <a:p>
            <a:r>
              <a:rPr lang="en-US" dirty="0" smtClean="0"/>
              <a:t>Diversity</a:t>
            </a:r>
            <a:r>
              <a:rPr lang="en-US" baseline="0" dirty="0" smtClean="0"/>
              <a:t> – Anything that increases the size or diversity of the applicant pool is a positive – visiting tribal </a:t>
            </a:r>
            <a:r>
              <a:rPr lang="en-US" baseline="0" dirty="0" smtClean="0"/>
              <a:t>colleges for example. </a:t>
            </a:r>
            <a:endParaRPr lang="en-US" dirty="0" smtClean="0"/>
          </a:p>
        </p:txBody>
      </p:sp>
      <p:sp>
        <p:nvSpPr>
          <p:cNvPr id="4" name="Slide Number Placeholder 3"/>
          <p:cNvSpPr>
            <a:spLocks noGrp="1"/>
          </p:cNvSpPr>
          <p:nvPr>
            <p:ph type="sldNum" sz="quarter" idx="10"/>
          </p:nvPr>
        </p:nvSpPr>
        <p:spPr/>
        <p:txBody>
          <a:bodyPr/>
          <a:lstStyle/>
          <a:p>
            <a:fld id="{CBEBC13C-ED19-4790-AFA2-1CC815AE3AEB}" type="slidenum">
              <a:rPr lang="en-US" smtClean="0"/>
              <a:t>9</a:t>
            </a:fld>
            <a:endParaRPr lang="en-US"/>
          </a:p>
        </p:txBody>
      </p:sp>
    </p:spTree>
    <p:extLst>
      <p:ext uri="{BB962C8B-B14F-4D97-AF65-F5344CB8AC3E}">
        <p14:creationId xmlns:p14="http://schemas.microsoft.com/office/powerpoint/2010/main" val="1819214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397E0307-B85C-446A-8EF0-0407D435D787}" type="datetimeFigureOut">
              <a:rPr lang="en-US" smtClean="0"/>
              <a:t>3/7/2017</a:t>
            </a:fld>
            <a:endParaRPr lang="en-US" dirty="0"/>
          </a:p>
        </p:txBody>
      </p:sp>
      <p:sp>
        <p:nvSpPr>
          <p:cNvPr id="5" name="Footer Placeholder 4"/>
          <p:cNvSpPr>
            <a:spLocks noGrp="1"/>
          </p:cNvSpPr>
          <p:nvPr>
            <p:ph type="ftr" sz="quarter" idx="11"/>
          </p:nvPr>
        </p:nvSpPr>
        <p:spPr>
          <a:xfrm>
            <a:off x="914400" y="4323846"/>
            <a:ext cx="4880610" cy="365125"/>
          </a:xfrm>
        </p:spPr>
        <p:txBody>
          <a:bodyPr/>
          <a:lstStyle/>
          <a:p>
            <a:endParaRPr lang="en-US" dirty="0"/>
          </a:p>
        </p:txBody>
      </p:sp>
      <p:sp>
        <p:nvSpPr>
          <p:cNvPr id="6" name="Slide Number Placeholder 5"/>
          <p:cNvSpPr>
            <a:spLocks noGrp="1"/>
          </p:cNvSpPr>
          <p:nvPr>
            <p:ph type="sldNum" sz="quarter" idx="12"/>
          </p:nvPr>
        </p:nvSpPr>
        <p:spPr>
          <a:xfrm>
            <a:off x="6057900" y="1430867"/>
            <a:ext cx="2171700"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69996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EF52CC-F3D9-41D4-BCE4-C208E61A3F31}" type="datetimeFigureOut">
              <a:rPr lang="en-US" smtClean="0"/>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86580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30EF52CC-F3D9-41D4-BCE4-C208E61A3F31}" type="datetimeFigureOut">
              <a:rPr lang="en-US" smtClean="0"/>
              <a:t>3/7/2017</a:t>
            </a:fld>
            <a:endParaRPr lang="en-US" dirty="0"/>
          </a:p>
        </p:txBody>
      </p:sp>
      <p:sp>
        <p:nvSpPr>
          <p:cNvPr id="6" name="Footer Placeholder 5"/>
          <p:cNvSpPr>
            <a:spLocks noGrp="1"/>
          </p:cNvSpPr>
          <p:nvPr>
            <p:ph type="ftr" sz="quarter" idx="11"/>
          </p:nvPr>
        </p:nvSpPr>
        <p:spPr>
          <a:xfrm>
            <a:off x="594360" y="381001"/>
            <a:ext cx="4830656" cy="365125"/>
          </a:xfrm>
        </p:spPr>
        <p:txBody>
          <a:bodyPr/>
          <a:lstStyle/>
          <a:p>
            <a:endParaRPr lang="en-US" dirty="0"/>
          </a:p>
        </p:txBody>
      </p:sp>
      <p:sp>
        <p:nvSpPr>
          <p:cNvPr id="7" name="Slide Number Placeholder 6"/>
          <p:cNvSpPr>
            <a:spLocks noGrp="1"/>
          </p:cNvSpPr>
          <p:nvPr>
            <p:ph type="sldNum" sz="quarter" idx="12"/>
          </p:nvPr>
        </p:nvSpPr>
        <p:spPr>
          <a:xfrm>
            <a:off x="7882466" y="381001"/>
            <a:ext cx="667174"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0671231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30EF52CC-F3D9-41D4-BCE4-C208E61A3F31}" type="datetimeFigureOut">
              <a:rPr lang="en-US" smtClean="0"/>
              <a:t>3/7/2017</a:t>
            </a:fld>
            <a:endParaRPr lang="en-US" dirty="0"/>
          </a:p>
        </p:txBody>
      </p:sp>
      <p:sp>
        <p:nvSpPr>
          <p:cNvPr id="6" name="Footer Placeholder 5"/>
          <p:cNvSpPr>
            <a:spLocks noGrp="1"/>
          </p:cNvSpPr>
          <p:nvPr>
            <p:ph type="ftr" sz="quarter" idx="11"/>
          </p:nvPr>
        </p:nvSpPr>
        <p:spPr>
          <a:xfrm>
            <a:off x="594360" y="379438"/>
            <a:ext cx="4830656" cy="365125"/>
          </a:xfrm>
        </p:spPr>
        <p:txBody>
          <a:bodyPr/>
          <a:lstStyle/>
          <a:p>
            <a:endParaRPr lang="en-US" dirty="0"/>
          </a:p>
        </p:txBody>
      </p:sp>
      <p:sp>
        <p:nvSpPr>
          <p:cNvPr id="7" name="Slide Number Placeholder 6"/>
          <p:cNvSpPr>
            <a:spLocks noGrp="1"/>
          </p:cNvSpPr>
          <p:nvPr>
            <p:ph type="sldNum" sz="quarter" idx="12"/>
          </p:nvPr>
        </p:nvSpPr>
        <p:spPr>
          <a:xfrm>
            <a:off x="7882466" y="381001"/>
            <a:ext cx="667174" cy="365125"/>
          </a:xfrm>
        </p:spPr>
        <p:txBody>
          <a:bodyPr/>
          <a:lstStyle/>
          <a:p>
            <a:fld id="{6D22F896-40B5-4ADD-8801-0D06FADFA095}" type="slidenum">
              <a:rPr lang="en-US" smtClean="0"/>
              <a:pPr/>
              <a:t>‹#›</a:t>
            </a:fld>
            <a:endParaRPr lang="en-US" dirty="0"/>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86517568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30EF52CC-F3D9-41D4-BCE4-C208E61A3F31}" type="datetimeFigureOut">
              <a:rPr lang="en-US" smtClean="0"/>
              <a:t>3/7/2017</a:t>
            </a:fld>
            <a:endParaRPr lang="en-US" dirty="0"/>
          </a:p>
        </p:txBody>
      </p:sp>
      <p:sp>
        <p:nvSpPr>
          <p:cNvPr id="6" name="Footer Placeholder 5"/>
          <p:cNvSpPr>
            <a:spLocks noGrp="1"/>
          </p:cNvSpPr>
          <p:nvPr>
            <p:ph type="ftr" sz="quarter" idx="11"/>
          </p:nvPr>
        </p:nvSpPr>
        <p:spPr>
          <a:xfrm>
            <a:off x="594360" y="378884"/>
            <a:ext cx="4830656" cy="365125"/>
          </a:xfrm>
        </p:spPr>
        <p:txBody>
          <a:bodyPr/>
          <a:lstStyle/>
          <a:p>
            <a:endParaRPr lang="en-US" dirty="0"/>
          </a:p>
        </p:txBody>
      </p:sp>
      <p:sp>
        <p:nvSpPr>
          <p:cNvPr id="7" name="Slide Number Placeholder 6"/>
          <p:cNvSpPr>
            <a:spLocks noGrp="1"/>
          </p:cNvSpPr>
          <p:nvPr>
            <p:ph type="sldNum" sz="quarter" idx="12"/>
          </p:nvPr>
        </p:nvSpPr>
        <p:spPr>
          <a:xfrm>
            <a:off x="7882466" y="381001"/>
            <a:ext cx="667174"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8406433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0EF52CC-F3D9-41D4-BCE4-C208E61A3F31}" type="datetimeFigureOut">
              <a:rPr lang="en-US" smtClean="0"/>
              <a:t>3/7/2017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9820159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0EF52CC-F3D9-41D4-BCE4-C208E61A3F31}" type="datetimeFigureOut">
              <a:rPr lang="en-US" smtClean="0"/>
              <a:t>3/7/2017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3516035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smtClean="0"/>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393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B647B1BF-4039-460D-A637-65428CBD720E}" type="datetimeFigureOut">
              <a:rPr lang="en-US" smtClean="0"/>
              <a:t>3/7/2017</a:t>
            </a:fld>
            <a:endParaRPr lang="en-US" dirty="0"/>
          </a:p>
        </p:txBody>
      </p:sp>
      <p:sp>
        <p:nvSpPr>
          <p:cNvPr id="5" name="Footer Placeholder 4"/>
          <p:cNvSpPr>
            <a:spLocks noGrp="1"/>
          </p:cNvSpPr>
          <p:nvPr>
            <p:ph type="ftr" sz="quarter" idx="11"/>
          </p:nvPr>
        </p:nvSpPr>
        <p:spPr>
          <a:xfrm>
            <a:off x="594360" y="381001"/>
            <a:ext cx="4830656" cy="365125"/>
          </a:xfrm>
        </p:spPr>
        <p:txBody>
          <a:bodyPr/>
          <a:lstStyle/>
          <a:p>
            <a:endParaRPr lang="en-US" dirty="0"/>
          </a:p>
        </p:txBody>
      </p:sp>
      <p:sp>
        <p:nvSpPr>
          <p:cNvPr id="6" name="Slide Number Placeholder 5"/>
          <p:cNvSpPr>
            <a:spLocks noGrp="1"/>
          </p:cNvSpPr>
          <p:nvPr>
            <p:ph type="sldNum" sz="quarter" idx="12"/>
          </p:nvPr>
        </p:nvSpPr>
        <p:spPr>
          <a:xfrm>
            <a:off x="7882466" y="381001"/>
            <a:ext cx="667174"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3443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smtClean="0"/>
              <a:t>3/7/2017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7460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C9A00F7B-89C5-4DF7-A309-6263220147D4}" type="datetimeFigureOut">
              <a:rPr lang="en-US" smtClean="0"/>
              <a:t>3/7/2017</a:t>
            </a:fld>
            <a:endParaRPr lang="en-US" dirty="0"/>
          </a:p>
        </p:txBody>
      </p:sp>
      <p:sp>
        <p:nvSpPr>
          <p:cNvPr id="5" name="Footer Placeholder 4"/>
          <p:cNvSpPr>
            <a:spLocks noGrp="1"/>
          </p:cNvSpPr>
          <p:nvPr>
            <p:ph type="ftr" sz="quarter" idx="11"/>
          </p:nvPr>
        </p:nvSpPr>
        <p:spPr>
          <a:xfrm>
            <a:off x="594360" y="381001"/>
            <a:ext cx="4830656" cy="365125"/>
          </a:xfrm>
        </p:spPr>
        <p:txBody>
          <a:bodyPr/>
          <a:lstStyle/>
          <a:p>
            <a:endParaRPr lang="en-US" dirty="0"/>
          </a:p>
        </p:txBody>
      </p:sp>
      <p:sp>
        <p:nvSpPr>
          <p:cNvPr id="6" name="Slide Number Placeholder 5"/>
          <p:cNvSpPr>
            <a:spLocks noGrp="1"/>
          </p:cNvSpPr>
          <p:nvPr>
            <p:ph type="sldNum" sz="quarter" idx="12"/>
          </p:nvPr>
        </p:nvSpPr>
        <p:spPr>
          <a:xfrm>
            <a:off x="7882466" y="381001"/>
            <a:ext cx="667173"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9992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smtClean="0"/>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43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smtClean="0"/>
              <a:t>3/7/2017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02942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smtClean="0"/>
              <a:t>3/7/2017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3050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7ECC86-1672-4627-AEFE-EC5485C73905}" type="datetimeFigureOut">
              <a:rPr lang="en-US" smtClean="0"/>
              <a:t>3/7/2017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37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smtClean="0"/>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9368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smtClean="0"/>
              <a:t>3/7/2017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1159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smtClean="0"/>
              <a:t>3/7/2017</a:t>
            </a:fld>
            <a:endParaRPr lang="en-US" dirty="0"/>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382349"/>
      </p:ext>
    </p:extLst>
  </p:cSld>
  <p:clrMap bg1="dk1" tx1="lt1" bg2="dk2" tx2="lt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 id="2147483842" r:id="rId13"/>
    <p:sldLayoutId id="2147483843" r:id="rId14"/>
    <p:sldLayoutId id="2147483844" r:id="rId15"/>
    <p:sldLayoutId id="2147483845" r:id="rId16"/>
    <p:sldLayoutId id="2147483846"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562" y="315621"/>
            <a:ext cx="8281098" cy="1825096"/>
          </a:xfrm>
        </p:spPr>
        <p:txBody>
          <a:bodyPr>
            <a:normAutofit/>
          </a:bodyPr>
          <a:lstStyle/>
          <a:p>
            <a:r>
              <a:rPr lang="en-US" dirty="0" smtClean="0"/>
              <a:t>NSF S-STEM (17-527) </a:t>
            </a:r>
            <a:br>
              <a:rPr lang="en-US" dirty="0" smtClean="0"/>
            </a:br>
            <a:r>
              <a:rPr lang="en-US" dirty="0" smtClean="0"/>
              <a:t>PI Q&amp;A Webinar</a:t>
            </a:r>
            <a:endParaRPr lang="en-US" dirty="0"/>
          </a:p>
        </p:txBody>
      </p:sp>
      <p:sp>
        <p:nvSpPr>
          <p:cNvPr id="3" name="Subtitle 2"/>
          <p:cNvSpPr>
            <a:spLocks noGrp="1"/>
          </p:cNvSpPr>
          <p:nvPr>
            <p:ph type="subTitle" idx="1"/>
          </p:nvPr>
        </p:nvSpPr>
        <p:spPr>
          <a:xfrm>
            <a:off x="246185" y="5126474"/>
            <a:ext cx="7315200" cy="685800"/>
          </a:xfrm>
        </p:spPr>
        <p:txBody>
          <a:bodyPr>
            <a:noAutofit/>
          </a:bodyPr>
          <a:lstStyle/>
          <a:p>
            <a:r>
              <a:rPr lang="en-US" sz="2800" dirty="0"/>
              <a:t>Ron </a:t>
            </a:r>
            <a:r>
              <a:rPr lang="en-US" sz="2800" dirty="0" err="1"/>
              <a:t>Buckmire</a:t>
            </a:r>
            <a:endParaRPr lang="en-US" sz="2800" dirty="0"/>
          </a:p>
          <a:p>
            <a:r>
              <a:rPr lang="en-US" sz="2800" dirty="0" smtClean="0"/>
              <a:t>Kevin M. Lee </a:t>
            </a:r>
          </a:p>
          <a:p>
            <a:r>
              <a:rPr lang="en-US" sz="2800" dirty="0" smtClean="0"/>
              <a:t>National Science Foundation</a:t>
            </a:r>
            <a:endParaRPr lang="en-US" sz="2800" dirty="0"/>
          </a:p>
        </p:txBody>
      </p:sp>
      <p:sp>
        <p:nvSpPr>
          <p:cNvPr id="4" name="TextBox 3"/>
          <p:cNvSpPr txBox="1"/>
          <p:nvPr/>
        </p:nvSpPr>
        <p:spPr>
          <a:xfrm>
            <a:off x="4221563" y="3715048"/>
            <a:ext cx="4816929" cy="1754326"/>
          </a:xfrm>
          <a:prstGeom prst="rect">
            <a:avLst/>
          </a:prstGeom>
          <a:noFill/>
          <a:ln w="25400">
            <a:solidFill>
              <a:schemeClr val="accent1"/>
            </a:solidFill>
          </a:ln>
        </p:spPr>
        <p:txBody>
          <a:bodyPr wrap="square" rtlCol="0">
            <a:spAutoFit/>
          </a:bodyPr>
          <a:lstStyle/>
          <a:p>
            <a:r>
              <a:rPr lang="en-US" dirty="0" smtClean="0"/>
              <a:t>-- You should be using the “Call Using Computer” feature of WebEx – to get video and audio over your computer. </a:t>
            </a:r>
          </a:p>
          <a:p>
            <a:r>
              <a:rPr lang="en-US" dirty="0" smtClean="0"/>
              <a:t>-- Once the presentation portion is complete, you can submit questions through the chat box.  </a:t>
            </a:r>
            <a:endParaRPr lang="en-US" dirty="0"/>
          </a:p>
        </p:txBody>
      </p:sp>
      <p:sp>
        <p:nvSpPr>
          <p:cNvPr id="5" name="Rectangle 4"/>
          <p:cNvSpPr/>
          <p:nvPr/>
        </p:nvSpPr>
        <p:spPr>
          <a:xfrm>
            <a:off x="246185" y="2154925"/>
            <a:ext cx="8649537" cy="1661993"/>
          </a:xfrm>
          <a:prstGeom prst="rect">
            <a:avLst/>
          </a:prstGeom>
        </p:spPr>
        <p:txBody>
          <a:bodyPr wrap="square">
            <a:spAutoFit/>
          </a:bodyPr>
          <a:lstStyle/>
          <a:p>
            <a:r>
              <a:rPr lang="en-US" sz="2800" dirty="0" smtClean="0"/>
              <a:t>   Scholarships </a:t>
            </a:r>
          </a:p>
          <a:p>
            <a:r>
              <a:rPr lang="en-US" sz="2800" dirty="0" smtClean="0"/>
              <a:t>+ </a:t>
            </a:r>
            <a:r>
              <a:rPr lang="en-US" sz="2800" dirty="0"/>
              <a:t>Ecosystem of Academic/Student Supports </a:t>
            </a:r>
            <a:endParaRPr lang="en-US" sz="2800" dirty="0" smtClean="0"/>
          </a:p>
          <a:p>
            <a:r>
              <a:rPr lang="en-US" sz="2800" dirty="0" smtClean="0"/>
              <a:t>= </a:t>
            </a:r>
            <a:r>
              <a:rPr lang="en-US" sz="2800" dirty="0"/>
              <a:t>STEM Degrees</a:t>
            </a:r>
            <a:r>
              <a:rPr lang="en-US" dirty="0"/>
              <a:t/>
            </a:r>
            <a:br>
              <a:rPr lang="en-US" dirty="0"/>
            </a:br>
            <a:endParaRPr lang="en-US" dirty="0"/>
          </a:p>
        </p:txBody>
      </p:sp>
      <p:sp>
        <p:nvSpPr>
          <p:cNvPr id="6" name="TextBox 5"/>
          <p:cNvSpPr txBox="1"/>
          <p:nvPr/>
        </p:nvSpPr>
        <p:spPr>
          <a:xfrm>
            <a:off x="5346978" y="2036160"/>
            <a:ext cx="3316375" cy="369332"/>
          </a:xfrm>
          <a:prstGeom prst="rect">
            <a:avLst/>
          </a:prstGeom>
          <a:noFill/>
          <a:ln w="25400">
            <a:solidFill>
              <a:schemeClr val="accent1"/>
            </a:solidFill>
          </a:ln>
        </p:spPr>
        <p:txBody>
          <a:bodyPr wrap="square" rtlCol="0">
            <a:spAutoFit/>
          </a:bodyPr>
          <a:lstStyle/>
          <a:p>
            <a:r>
              <a:rPr lang="en-US" dirty="0" smtClean="0"/>
              <a:t>Proposals Due March 29!</a:t>
            </a:r>
            <a:endParaRPr lang="en-US" dirty="0"/>
          </a:p>
        </p:txBody>
      </p:sp>
    </p:spTree>
    <p:extLst>
      <p:ext uri="{BB962C8B-B14F-4D97-AF65-F5344CB8AC3E}">
        <p14:creationId xmlns:p14="http://schemas.microsoft.com/office/powerpoint/2010/main" val="3836003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75" y="623696"/>
            <a:ext cx="6859633" cy="1293028"/>
          </a:xfrm>
        </p:spPr>
        <p:txBody>
          <a:bodyPr/>
          <a:lstStyle/>
          <a:p>
            <a:r>
              <a:rPr lang="en-US" dirty="0" smtClean="0"/>
              <a:t>Institutional Planning 2</a:t>
            </a:r>
            <a:endParaRPr lang="en-US" dirty="0"/>
          </a:p>
        </p:txBody>
      </p:sp>
      <p:sp>
        <p:nvSpPr>
          <p:cNvPr id="3" name="Content Placeholder 2"/>
          <p:cNvSpPr>
            <a:spLocks noGrp="1"/>
          </p:cNvSpPr>
          <p:nvPr>
            <p:ph idx="1"/>
          </p:nvPr>
        </p:nvSpPr>
        <p:spPr>
          <a:xfrm>
            <a:off x="316775" y="1729195"/>
            <a:ext cx="8525146" cy="4924698"/>
          </a:xfrm>
        </p:spPr>
        <p:txBody>
          <a:bodyPr>
            <a:normAutofit/>
          </a:bodyPr>
          <a:lstStyle/>
          <a:p>
            <a:r>
              <a:rPr lang="en-US" dirty="0"/>
              <a:t>S</a:t>
            </a:r>
            <a:r>
              <a:rPr lang="en-US" dirty="0" smtClean="0"/>
              <a:t>pecify </a:t>
            </a:r>
            <a:r>
              <a:rPr lang="en-US" dirty="0"/>
              <a:t>a cohesive set of student support structures consistent with the disciplines covered, my institutional scan, and project </a:t>
            </a:r>
            <a:r>
              <a:rPr lang="en-US" dirty="0" smtClean="0"/>
              <a:t>goals.</a:t>
            </a:r>
          </a:p>
          <a:p>
            <a:pPr lvl="1"/>
            <a:r>
              <a:rPr lang="en-US" dirty="0"/>
              <a:t>S-STEM has considerable </a:t>
            </a:r>
            <a:r>
              <a:rPr lang="en-US" dirty="0" smtClean="0"/>
              <a:t>flexibility (&lt;40% of the budget)</a:t>
            </a:r>
            <a:endParaRPr lang="en-US" dirty="0"/>
          </a:p>
          <a:p>
            <a:pPr lvl="1"/>
            <a:r>
              <a:rPr lang="en-US" dirty="0" smtClean="0"/>
              <a:t>“</a:t>
            </a:r>
            <a:r>
              <a:rPr lang="en-US" dirty="0"/>
              <a:t>Intellectual Cohesiveness”</a:t>
            </a:r>
          </a:p>
          <a:p>
            <a:r>
              <a:rPr lang="en-US" dirty="0"/>
              <a:t>H</a:t>
            </a:r>
            <a:r>
              <a:rPr lang="en-US" dirty="0" smtClean="0"/>
              <a:t>ave </a:t>
            </a:r>
            <a:r>
              <a:rPr lang="en-US" dirty="0"/>
              <a:t>established relationships with institutional personnel in </a:t>
            </a:r>
            <a:r>
              <a:rPr lang="en-US" dirty="0" smtClean="0"/>
              <a:t>… </a:t>
            </a:r>
          </a:p>
          <a:p>
            <a:pPr lvl="1"/>
            <a:r>
              <a:rPr lang="en-US" dirty="0"/>
              <a:t>financial </a:t>
            </a:r>
            <a:r>
              <a:rPr lang="en-US" dirty="0" smtClean="0"/>
              <a:t>aid, admissions/recruiting, </a:t>
            </a:r>
            <a:r>
              <a:rPr lang="en-US" dirty="0"/>
              <a:t>student </a:t>
            </a:r>
            <a:r>
              <a:rPr lang="en-US" dirty="0" smtClean="0"/>
              <a:t>services, </a:t>
            </a:r>
            <a:r>
              <a:rPr lang="en-US" dirty="0"/>
              <a:t>advising</a:t>
            </a:r>
            <a:endParaRPr lang="en-US" dirty="0" smtClean="0"/>
          </a:p>
          <a:p>
            <a:r>
              <a:rPr lang="en-US" dirty="0" smtClean="0"/>
              <a:t>Describe required elements </a:t>
            </a:r>
            <a:r>
              <a:rPr lang="en-US" dirty="0"/>
              <a:t>… </a:t>
            </a:r>
            <a:endParaRPr lang="en-US" dirty="0" smtClean="0"/>
          </a:p>
          <a:p>
            <a:pPr lvl="1"/>
            <a:r>
              <a:rPr lang="en-US" dirty="0"/>
              <a:t>student cohorts </a:t>
            </a:r>
            <a:endParaRPr lang="en-US" dirty="0" smtClean="0"/>
          </a:p>
          <a:p>
            <a:pPr lvl="1"/>
            <a:r>
              <a:rPr lang="en-US" dirty="0"/>
              <a:t>STEM faculty mentors</a:t>
            </a:r>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3446880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360" y="776096"/>
            <a:ext cx="6377940" cy="1293028"/>
          </a:xfrm>
        </p:spPr>
        <p:txBody>
          <a:bodyPr/>
          <a:lstStyle/>
          <a:p>
            <a:pPr algn="l"/>
            <a:r>
              <a:rPr lang="en-US" dirty="0" smtClean="0"/>
              <a:t>Evaluation …</a:t>
            </a:r>
            <a:endParaRPr lang="en-US" dirty="0"/>
          </a:p>
        </p:txBody>
      </p:sp>
      <p:sp>
        <p:nvSpPr>
          <p:cNvPr id="3" name="Content Placeholder 2"/>
          <p:cNvSpPr>
            <a:spLocks noGrp="1"/>
          </p:cNvSpPr>
          <p:nvPr>
            <p:ph idx="1"/>
          </p:nvPr>
        </p:nvSpPr>
        <p:spPr>
          <a:xfrm>
            <a:off x="406790" y="1913206"/>
            <a:ext cx="8280009" cy="4323471"/>
          </a:xfrm>
        </p:spPr>
        <p:txBody>
          <a:bodyPr>
            <a:normAutofit/>
          </a:bodyPr>
          <a:lstStyle/>
          <a:p>
            <a:r>
              <a:rPr lang="en-US" sz="2400" dirty="0"/>
              <a:t>I</a:t>
            </a:r>
            <a:r>
              <a:rPr lang="en-US" sz="2400" dirty="0" smtClean="0"/>
              <a:t>nvolve your evaluator in the writing of the proposal so that appropriate metrics for my project can be specified.</a:t>
            </a:r>
          </a:p>
          <a:p>
            <a:r>
              <a:rPr lang="en-US" sz="2400" dirty="0"/>
              <a:t>E</a:t>
            </a:r>
            <a:r>
              <a:rPr lang="en-US" sz="2400" dirty="0" smtClean="0"/>
              <a:t>valuation should </a:t>
            </a:r>
            <a:r>
              <a:rPr lang="en-US" sz="2400" dirty="0"/>
              <a:t>contain both formative and summative components for project improvement and accountability</a:t>
            </a:r>
            <a:r>
              <a:rPr lang="en-US" sz="2400" dirty="0" smtClean="0"/>
              <a:t>.</a:t>
            </a:r>
          </a:p>
          <a:p>
            <a:r>
              <a:rPr lang="en-US" sz="2400" dirty="0"/>
              <a:t>A</a:t>
            </a:r>
            <a:r>
              <a:rPr lang="en-US" sz="2400" dirty="0" smtClean="0"/>
              <a:t>void </a:t>
            </a:r>
            <a:r>
              <a:rPr lang="en-US" sz="2400" dirty="0"/>
              <a:t>conflating research and project evaluation</a:t>
            </a:r>
            <a:r>
              <a:rPr lang="en-US" sz="2400" dirty="0" smtClean="0"/>
              <a:t>.</a:t>
            </a:r>
          </a:p>
          <a:p>
            <a:r>
              <a:rPr lang="en-US" sz="2400" dirty="0" smtClean="0"/>
              <a:t>Make sure goals</a:t>
            </a:r>
            <a:r>
              <a:rPr lang="en-US" sz="2400" dirty="0"/>
              <a:t>, inputs, activities, outputs, and outcomes are aligned.</a:t>
            </a:r>
          </a:p>
        </p:txBody>
      </p:sp>
    </p:spTree>
    <p:extLst>
      <p:ext uri="{BB962C8B-B14F-4D97-AF65-F5344CB8AC3E}">
        <p14:creationId xmlns:p14="http://schemas.microsoft.com/office/powerpoint/2010/main" val="564119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080" y="441360"/>
            <a:ext cx="7284176" cy="1293028"/>
          </a:xfrm>
        </p:spPr>
        <p:txBody>
          <a:bodyPr/>
          <a:lstStyle/>
          <a:p>
            <a:pPr algn="l"/>
            <a:r>
              <a:rPr lang="en-US" dirty="0" smtClean="0"/>
              <a:t>Knowledge Generation</a:t>
            </a:r>
            <a:endParaRPr lang="en-US" dirty="0"/>
          </a:p>
        </p:txBody>
      </p:sp>
      <p:sp>
        <p:nvSpPr>
          <p:cNvPr id="3" name="Content Placeholder 2"/>
          <p:cNvSpPr>
            <a:spLocks noGrp="1"/>
          </p:cNvSpPr>
          <p:nvPr>
            <p:ph idx="1"/>
          </p:nvPr>
        </p:nvSpPr>
        <p:spPr>
          <a:xfrm>
            <a:off x="562079" y="1515458"/>
            <a:ext cx="8183335" cy="4973683"/>
          </a:xfrm>
        </p:spPr>
        <p:txBody>
          <a:bodyPr>
            <a:normAutofit lnSpcReduction="10000"/>
          </a:bodyPr>
          <a:lstStyle/>
          <a:p>
            <a:r>
              <a:rPr lang="en-US" dirty="0"/>
              <a:t>S</a:t>
            </a:r>
            <a:r>
              <a:rPr lang="en-US" dirty="0" smtClean="0"/>
              <a:t>pecify </a:t>
            </a:r>
            <a:r>
              <a:rPr lang="en-US" dirty="0"/>
              <a:t>research questions to guide the knowledge-generation effort (likely involving the assessment of the efficacy of the support structures). </a:t>
            </a:r>
            <a:endParaRPr lang="en-US" dirty="0" smtClean="0"/>
          </a:p>
          <a:p>
            <a:r>
              <a:rPr lang="en-US" dirty="0" smtClean="0"/>
              <a:t>Demonstrate </a:t>
            </a:r>
            <a:r>
              <a:rPr lang="en-US" dirty="0"/>
              <a:t>knowledge of the educational literature regarding my project’s support structures, student population, and institutional context</a:t>
            </a:r>
            <a:r>
              <a:rPr lang="en-US" dirty="0" smtClean="0"/>
              <a:t>.   </a:t>
            </a:r>
          </a:p>
          <a:p>
            <a:pPr lvl="1"/>
            <a:r>
              <a:rPr lang="en-US" dirty="0" smtClean="0"/>
              <a:t>Select research methods and analyses that will answer the research question.</a:t>
            </a:r>
          </a:p>
          <a:p>
            <a:r>
              <a:rPr lang="en-US" dirty="0"/>
              <a:t>M</a:t>
            </a:r>
            <a:r>
              <a:rPr lang="en-US" dirty="0" smtClean="0"/>
              <a:t>ake </a:t>
            </a:r>
            <a:r>
              <a:rPr lang="en-US" dirty="0"/>
              <a:t>use of published validated instruments to gather information related to the research questions</a:t>
            </a:r>
            <a:r>
              <a:rPr lang="en-US" dirty="0" smtClean="0"/>
              <a:t>.</a:t>
            </a:r>
          </a:p>
          <a:p>
            <a:r>
              <a:rPr lang="en-US" dirty="0" smtClean="0"/>
              <a:t>Dissemination </a:t>
            </a:r>
            <a:r>
              <a:rPr lang="en-US" dirty="0"/>
              <a:t>of the knowledge gained will involve publications, conference presentations, and a web site (like every other proposal) plus </a:t>
            </a:r>
            <a:r>
              <a:rPr lang="en-US" dirty="0" smtClean="0"/>
              <a:t>…</a:t>
            </a:r>
          </a:p>
          <a:p>
            <a:pPr lvl="1"/>
            <a:r>
              <a:rPr lang="en-US" dirty="0"/>
              <a:t>an innovative dissemination vehicle that distinguishes my project.</a:t>
            </a:r>
            <a:endParaRPr lang="en-US" dirty="0" smtClean="0"/>
          </a:p>
          <a:p>
            <a:pPr lvl="1"/>
            <a:endParaRPr lang="en-US" dirty="0"/>
          </a:p>
        </p:txBody>
      </p:sp>
    </p:spTree>
    <p:extLst>
      <p:ext uri="{BB962C8B-B14F-4D97-AF65-F5344CB8AC3E}">
        <p14:creationId xmlns:p14="http://schemas.microsoft.com/office/powerpoint/2010/main" val="86694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69049" y="14478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buClrTx/>
              <a:buSzTx/>
              <a:buFontTx/>
              <a:buNone/>
            </a:pPr>
            <a:endParaRPr lang="en-US" sz="3600" dirty="0">
              <a:solidFill>
                <a:prstClr val="black"/>
              </a:solidFill>
              <a:latin typeface="Arial" panose="020B0604020202020204" pitchFamily="34" charset="0"/>
              <a:cs typeface="Arial" panose="020B0604020202020204" pitchFamily="34" charset="0"/>
            </a:endParaRPr>
          </a:p>
        </p:txBody>
      </p:sp>
      <p:sp>
        <p:nvSpPr>
          <p:cNvPr id="5" name="TextBox 4"/>
          <p:cNvSpPr txBox="1"/>
          <p:nvPr/>
        </p:nvSpPr>
        <p:spPr>
          <a:xfrm>
            <a:off x="5302654" y="405824"/>
            <a:ext cx="3536546" cy="1077218"/>
          </a:xfrm>
          <a:prstGeom prst="rect">
            <a:avLst/>
          </a:prstGeom>
          <a:noFill/>
        </p:spPr>
        <p:txBody>
          <a:bodyPr wrap="none" rtlCol="0">
            <a:spAutoFit/>
          </a:bodyPr>
          <a:lstStyle/>
          <a:p>
            <a:pPr algn="r" defTabSz="914400" eaLnBrk="1" fontAlgn="auto" hangingPunct="1">
              <a:spcBef>
                <a:spcPts val="0"/>
              </a:spcBef>
              <a:spcAft>
                <a:spcPts val="0"/>
              </a:spcAft>
              <a:buClrTx/>
              <a:buSzTx/>
              <a:buFontTx/>
              <a:buNone/>
            </a:pPr>
            <a:r>
              <a:rPr lang="en-US" sz="3200" dirty="0" smtClean="0">
                <a:solidFill>
                  <a:schemeClr val="tx1"/>
                </a:solidFill>
                <a:latin typeface="Arial" panose="020B0604020202020204" pitchFamily="34" charset="0"/>
                <a:cs typeface="Arial" panose="020B0604020202020204" pitchFamily="34" charset="0"/>
              </a:rPr>
              <a:t>S-STEM Program</a:t>
            </a:r>
          </a:p>
          <a:p>
            <a:pPr algn="r" defTabSz="914400" eaLnBrk="1" fontAlgn="auto" hangingPunct="1">
              <a:spcBef>
                <a:spcPts val="0"/>
              </a:spcBef>
              <a:spcAft>
                <a:spcPts val="0"/>
              </a:spcAft>
              <a:buClrTx/>
              <a:buSzTx/>
              <a:buFontTx/>
              <a:buNone/>
            </a:pPr>
            <a:r>
              <a:rPr lang="en-US" sz="3200" dirty="0" smtClean="0">
                <a:solidFill>
                  <a:schemeClr val="tx1"/>
                </a:solidFill>
                <a:latin typeface="Arial" panose="020B0604020202020204" pitchFamily="34" charset="0"/>
                <a:cs typeface="Arial" panose="020B0604020202020204" pitchFamily="34" charset="0"/>
              </a:rPr>
              <a:t>NSF 17-527</a:t>
            </a:r>
            <a:endParaRPr lang="en-US" sz="3200" dirty="0">
              <a:solidFill>
                <a:schemeClr val="tx1"/>
              </a:solidFill>
              <a:latin typeface="Arial" panose="020B0604020202020204" pitchFamily="34" charset="0"/>
              <a:cs typeface="Arial" panose="020B0604020202020204" pitchFamily="34" charset="0"/>
            </a:endParaRPr>
          </a:p>
        </p:txBody>
      </p:sp>
      <p:sp>
        <p:nvSpPr>
          <p:cNvPr id="8" name="TextBox 7"/>
          <p:cNvSpPr txBox="1"/>
          <p:nvPr/>
        </p:nvSpPr>
        <p:spPr>
          <a:xfrm>
            <a:off x="-27107" y="2125929"/>
            <a:ext cx="3111749" cy="1200329"/>
          </a:xfrm>
          <a:prstGeom prst="rect">
            <a:avLst/>
          </a:prstGeom>
          <a:noFill/>
        </p:spPr>
        <p:txBody>
          <a:bodyPr wrap="none" rtlCol="0">
            <a:spAutoFit/>
          </a:bodyPr>
          <a:lstStyle>
            <a:defPPr>
              <a:defRPr lang="en-US"/>
            </a:defPPr>
            <a:lvl1pPr defTabSz="914400" fontAlgn="auto">
              <a:spcBef>
                <a:spcPts val="0"/>
              </a:spcBef>
              <a:spcAft>
                <a:spcPts val="0"/>
              </a:spcAft>
              <a:buClrTx/>
              <a:buSzTx/>
              <a:buFontTx/>
              <a:buNone/>
              <a:defRPr sz="2800">
                <a:latin typeface="Arial" panose="020B0604020202020204" pitchFamily="34" charset="0"/>
                <a:cs typeface="Arial" panose="020B0604020202020204" pitchFamily="34" charset="0"/>
              </a:defRPr>
            </a:lvl1pPr>
          </a:lstStyle>
          <a:p>
            <a:r>
              <a:rPr lang="en-US" sz="2400" dirty="0"/>
              <a:t>Institutional Capacity </a:t>
            </a:r>
          </a:p>
          <a:p>
            <a:pPr algn="ctr"/>
            <a:r>
              <a:rPr lang="en-US" sz="2400" dirty="0"/>
              <a:t>Building</a:t>
            </a:r>
          </a:p>
          <a:p>
            <a:pPr algn="ctr"/>
            <a:r>
              <a:rPr lang="en-US" sz="2400" dirty="0"/>
              <a:t>(Track 1)</a:t>
            </a:r>
          </a:p>
        </p:txBody>
      </p:sp>
      <p:sp>
        <p:nvSpPr>
          <p:cNvPr id="9" name="TextBox 8"/>
          <p:cNvSpPr txBox="1"/>
          <p:nvPr/>
        </p:nvSpPr>
        <p:spPr>
          <a:xfrm>
            <a:off x="2583068" y="2726093"/>
            <a:ext cx="3645549" cy="1200329"/>
          </a:xfrm>
          <a:prstGeom prst="rect">
            <a:avLst/>
          </a:prstGeom>
          <a:noFill/>
        </p:spPr>
        <p:txBody>
          <a:bodyPr wrap="none" rtlCol="0">
            <a:spAutoFit/>
          </a:bodyPr>
          <a:lstStyle>
            <a:defPPr>
              <a:defRPr lang="en-US"/>
            </a:defPPr>
            <a:lvl1pPr defTabSz="914400" fontAlgn="auto">
              <a:spcBef>
                <a:spcPts val="0"/>
              </a:spcBef>
              <a:spcAft>
                <a:spcPts val="0"/>
              </a:spcAft>
              <a:buClrTx/>
              <a:buSzTx/>
              <a:buFontTx/>
              <a:buNone/>
              <a:defRPr sz="2400">
                <a:latin typeface="Arial" panose="020B0604020202020204" pitchFamily="34" charset="0"/>
                <a:cs typeface="Arial" panose="020B0604020202020204" pitchFamily="34" charset="0"/>
              </a:defRPr>
            </a:lvl1pPr>
          </a:lstStyle>
          <a:p>
            <a:pPr algn="ctr"/>
            <a:r>
              <a:rPr lang="en-US" dirty="0"/>
              <a:t>Design and Development</a:t>
            </a:r>
          </a:p>
          <a:p>
            <a:pPr algn="ctr"/>
            <a:r>
              <a:rPr lang="en-US" dirty="0"/>
              <a:t>Single Institution</a:t>
            </a:r>
          </a:p>
          <a:p>
            <a:pPr algn="ctr"/>
            <a:r>
              <a:rPr lang="en-US" dirty="0"/>
              <a:t>(Track 2)</a:t>
            </a:r>
          </a:p>
        </p:txBody>
      </p:sp>
      <p:grpSp>
        <p:nvGrpSpPr>
          <p:cNvPr id="10" name="Group 9"/>
          <p:cNvGrpSpPr/>
          <p:nvPr/>
        </p:nvGrpSpPr>
        <p:grpSpPr>
          <a:xfrm>
            <a:off x="1354278" y="1351258"/>
            <a:ext cx="6139826" cy="736602"/>
            <a:chOff x="1390684" y="1168398"/>
            <a:chExt cx="5734083" cy="736602"/>
          </a:xfrm>
        </p:grpSpPr>
        <p:sp>
          <p:nvSpPr>
            <p:cNvPr id="11" name="TextBox 10"/>
            <p:cNvSpPr txBox="1"/>
            <p:nvPr/>
          </p:nvSpPr>
          <p:spPr>
            <a:xfrm>
              <a:off x="2420797" y="1168398"/>
              <a:ext cx="3514881" cy="523220"/>
            </a:xfrm>
            <a:prstGeom prst="rect">
              <a:avLst/>
            </a:prstGeom>
            <a:noFill/>
          </p:spPr>
          <p:txBody>
            <a:bodyPr wrap="none" rtlCol="0">
              <a:spAutoFit/>
            </a:bodyPr>
            <a:lstStyle/>
            <a:p>
              <a:pPr defTabSz="914400" eaLnBrk="1" fontAlgn="auto" hangingPunct="1">
                <a:spcBef>
                  <a:spcPts val="0"/>
                </a:spcBef>
                <a:spcAft>
                  <a:spcPts val="0"/>
                </a:spcAft>
                <a:buClrTx/>
                <a:buSzTx/>
                <a:buFontTx/>
                <a:buNone/>
              </a:pPr>
              <a:r>
                <a:rPr lang="en-US" sz="2800" dirty="0" smtClean="0">
                  <a:latin typeface="Arial" panose="020B0604020202020204" pitchFamily="34" charset="0"/>
                  <a:cs typeface="Arial" panose="020B0604020202020204" pitchFamily="34" charset="0"/>
                </a:rPr>
                <a:t>Three Program </a:t>
              </a:r>
              <a:r>
                <a:rPr lang="en-US" sz="2800" dirty="0">
                  <a:latin typeface="Arial" panose="020B0604020202020204" pitchFamily="34" charset="0"/>
                  <a:cs typeface="Arial" panose="020B0604020202020204" pitchFamily="34" charset="0"/>
                </a:rPr>
                <a:t>T</a:t>
              </a:r>
              <a:r>
                <a:rPr lang="en-US" sz="2800" dirty="0" smtClean="0">
                  <a:latin typeface="Arial" panose="020B0604020202020204" pitchFamily="34" charset="0"/>
                  <a:cs typeface="Arial" panose="020B0604020202020204" pitchFamily="34" charset="0"/>
                </a:rPr>
                <a:t>racks</a:t>
              </a:r>
              <a:endParaRPr lang="en-US" sz="2800" dirty="0">
                <a:latin typeface="Arial" panose="020B0604020202020204" pitchFamily="34" charset="0"/>
                <a:cs typeface="Arial" panose="020B0604020202020204" pitchFamily="34" charset="0"/>
              </a:endParaRPr>
            </a:p>
          </p:txBody>
        </p:sp>
        <p:sp>
          <p:nvSpPr>
            <p:cNvPr id="12" name="Bent-Up Arrow 11"/>
            <p:cNvSpPr/>
            <p:nvPr/>
          </p:nvSpPr>
          <p:spPr>
            <a:xfrm rot="10800000">
              <a:off x="1390684" y="1371600"/>
              <a:ext cx="990600" cy="523220"/>
            </a:xfrm>
            <a:prstGeom prst="bentUp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sp>
          <p:nvSpPr>
            <p:cNvPr id="13" name="Bent-Up Arrow 12"/>
            <p:cNvSpPr/>
            <p:nvPr/>
          </p:nvSpPr>
          <p:spPr>
            <a:xfrm rot="10800000">
              <a:off x="6134167" y="1381780"/>
              <a:ext cx="990600" cy="523220"/>
            </a:xfrm>
            <a:prstGeom prst="bentUpArrow">
              <a:avLst>
                <a:gd name="adj1" fmla="val 22842"/>
                <a:gd name="adj2" fmla="val 25000"/>
                <a:gd name="adj3" fmla="val 27158"/>
              </a:avLst>
            </a:prstGeom>
            <a:solidFill>
              <a:schemeClr val="accent1"/>
            </a:solidFill>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grpSp>
      <p:sp>
        <p:nvSpPr>
          <p:cNvPr id="15" name="Down Arrow 14"/>
          <p:cNvSpPr/>
          <p:nvPr/>
        </p:nvSpPr>
        <p:spPr>
          <a:xfrm>
            <a:off x="1358494" y="3392545"/>
            <a:ext cx="188844"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sp>
        <p:nvSpPr>
          <p:cNvPr id="17" name="Down Arrow 16"/>
          <p:cNvSpPr/>
          <p:nvPr/>
        </p:nvSpPr>
        <p:spPr>
          <a:xfrm>
            <a:off x="4311421" y="1964779"/>
            <a:ext cx="188844" cy="6608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sp>
        <p:nvSpPr>
          <p:cNvPr id="28" name="TextBox 27"/>
          <p:cNvSpPr txBox="1"/>
          <p:nvPr/>
        </p:nvSpPr>
        <p:spPr>
          <a:xfrm>
            <a:off x="769586" y="4683427"/>
            <a:ext cx="1518365" cy="646331"/>
          </a:xfrm>
          <a:prstGeom prst="rect">
            <a:avLst/>
          </a:prstGeom>
          <a:noFill/>
        </p:spPr>
        <p:txBody>
          <a:bodyPr wrap="none" rtlCol="0">
            <a:spAutoFit/>
          </a:bodyPr>
          <a:lstStyle/>
          <a:p>
            <a:pPr algn="ctr" defTabSz="914400" eaLnBrk="1" fontAlgn="auto" hangingPunct="1">
              <a:spcBef>
                <a:spcPts val="0"/>
              </a:spcBef>
              <a:spcAft>
                <a:spcPts val="0"/>
              </a:spcAft>
              <a:buClrTx/>
              <a:buSzTx/>
              <a:buFontTx/>
              <a:buNone/>
            </a:pPr>
            <a:r>
              <a:rPr lang="en-US" sz="1800" dirty="0" smtClean="0">
                <a:latin typeface="Arial" panose="020B0604020202020204" pitchFamily="34" charset="0"/>
                <a:cs typeface="Arial" panose="020B0604020202020204" pitchFamily="34" charset="0"/>
              </a:rPr>
              <a:t>Up to $650K</a:t>
            </a:r>
          </a:p>
          <a:p>
            <a:pPr algn="ctr" defTabSz="914400" eaLnBrk="1" fontAlgn="auto" hangingPunct="1">
              <a:spcBef>
                <a:spcPts val="0"/>
              </a:spcBef>
              <a:spcAft>
                <a:spcPts val="0"/>
              </a:spcAft>
              <a:buClrTx/>
              <a:buSzTx/>
              <a:buFontTx/>
              <a:buNone/>
            </a:pPr>
            <a:r>
              <a:rPr lang="en-US" sz="1800" dirty="0" smtClean="0">
                <a:latin typeface="Arial" panose="020B0604020202020204" pitchFamily="34" charset="0"/>
                <a:cs typeface="Arial" panose="020B0604020202020204" pitchFamily="34" charset="0"/>
              </a:rPr>
              <a:t>Up to 5 yrs</a:t>
            </a:r>
            <a:endParaRPr lang="en-US" sz="1800" dirty="0">
              <a:latin typeface="Arial" panose="020B0604020202020204" pitchFamily="34" charset="0"/>
              <a:cs typeface="Arial" panose="020B0604020202020204" pitchFamily="34" charset="0"/>
            </a:endParaRPr>
          </a:p>
        </p:txBody>
      </p:sp>
      <p:sp>
        <p:nvSpPr>
          <p:cNvPr id="32" name="Down Arrow 31"/>
          <p:cNvSpPr/>
          <p:nvPr/>
        </p:nvSpPr>
        <p:spPr>
          <a:xfrm>
            <a:off x="4334991" y="4014084"/>
            <a:ext cx="188844"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sp>
        <p:nvSpPr>
          <p:cNvPr id="33" name="Rectangle 38"/>
          <p:cNvSpPr>
            <a:spLocks noChangeArrowheads="1"/>
          </p:cNvSpPr>
          <p:nvPr/>
        </p:nvSpPr>
        <p:spPr bwMode="auto">
          <a:xfrm>
            <a:off x="74379" y="5707915"/>
            <a:ext cx="3010263" cy="1077218"/>
          </a:xfrm>
          <a:prstGeom prst="rect">
            <a:avLst/>
          </a:prstGeom>
          <a:noFill/>
          <a:ln w="9525">
            <a:noFill/>
            <a:miter lim="800000"/>
            <a:headEnd/>
            <a:tailEnd/>
          </a:ln>
        </p:spPr>
        <p:txBody>
          <a:bodyPr wrap="square">
            <a:spAutoFit/>
          </a:bodyPr>
          <a:lstStyle/>
          <a:p>
            <a:pPr defTabSz="914400" eaLnBrk="1" fontAlgn="auto" hangingPunct="1">
              <a:spcBef>
                <a:spcPts val="0"/>
              </a:spcBef>
              <a:spcAft>
                <a:spcPts val="0"/>
              </a:spcAft>
              <a:buClrTx/>
              <a:buSzTx/>
              <a:buFontTx/>
              <a:buNone/>
            </a:pPr>
            <a:r>
              <a:rPr lang="en-US" sz="1600" b="0" i="1" dirty="0" smtClean="0">
                <a:latin typeface="Arial" panose="020B0604020202020204" pitchFamily="34" charset="0"/>
                <a:cs typeface="Arial" panose="020B0604020202020204" pitchFamily="34" charset="0"/>
              </a:rPr>
              <a:t>For institutions </a:t>
            </a:r>
            <a:r>
              <a:rPr lang="en-US" sz="1600" b="0" i="1" dirty="0">
                <a:latin typeface="Arial" panose="020B0604020202020204" pitchFamily="34" charset="0"/>
                <a:cs typeface="Arial" panose="020B0604020202020204" pitchFamily="34" charset="0"/>
              </a:rPr>
              <a:t>with limited experience in implementing  effective curricular and co-curricular activities</a:t>
            </a:r>
          </a:p>
        </p:txBody>
      </p:sp>
      <p:sp>
        <p:nvSpPr>
          <p:cNvPr id="34" name="Rectangle 39"/>
          <p:cNvSpPr>
            <a:spLocks noChangeArrowheads="1"/>
          </p:cNvSpPr>
          <p:nvPr/>
        </p:nvSpPr>
        <p:spPr bwMode="auto">
          <a:xfrm>
            <a:off x="3495267" y="5707915"/>
            <a:ext cx="2938142" cy="1077218"/>
          </a:xfrm>
          <a:prstGeom prst="rect">
            <a:avLst/>
          </a:prstGeom>
          <a:noFill/>
          <a:ln w="9525">
            <a:noFill/>
            <a:miter lim="800000"/>
            <a:headEnd/>
            <a:tailEnd/>
          </a:ln>
        </p:spPr>
        <p:txBody>
          <a:bodyPr wrap="square">
            <a:spAutoFit/>
          </a:bodyPr>
          <a:lstStyle/>
          <a:p>
            <a:pPr defTabSz="914400"/>
            <a:r>
              <a:rPr lang="en-US" sz="1600" i="1" dirty="0" smtClean="0">
                <a:latin typeface="Arial" panose="020B0604020202020204" pitchFamily="34" charset="0"/>
                <a:cs typeface="Arial" panose="020B0604020202020204" pitchFamily="34" charset="0"/>
              </a:rPr>
              <a:t>Seeks </a:t>
            </a:r>
            <a:r>
              <a:rPr lang="en-US" sz="1600" i="1" dirty="0">
                <a:latin typeface="Arial" panose="020B0604020202020204" pitchFamily="34" charset="0"/>
                <a:cs typeface="Arial" panose="020B0604020202020204" pitchFamily="34" charset="0"/>
              </a:rPr>
              <a:t>to leverage S-STEM funds with institutional efforts and infrastructure to increase and understand impacts</a:t>
            </a:r>
          </a:p>
        </p:txBody>
      </p:sp>
      <p:sp>
        <p:nvSpPr>
          <p:cNvPr id="35" name="TextBox 34"/>
          <p:cNvSpPr txBox="1"/>
          <p:nvPr/>
        </p:nvSpPr>
        <p:spPr>
          <a:xfrm>
            <a:off x="3811363" y="4928484"/>
            <a:ext cx="1300356" cy="646331"/>
          </a:xfrm>
          <a:prstGeom prst="rect">
            <a:avLst/>
          </a:prstGeom>
          <a:noFill/>
        </p:spPr>
        <p:txBody>
          <a:bodyPr wrap="none" rtlCol="0">
            <a:spAutoFit/>
          </a:bodyPr>
          <a:lstStyle>
            <a:defPPr>
              <a:defRPr lang="en-US"/>
            </a:defPPr>
            <a:lvl1pPr algn="ctr" defTabSz="914400" fontAlgn="auto">
              <a:spcBef>
                <a:spcPts val="0"/>
              </a:spcBef>
              <a:spcAft>
                <a:spcPts val="0"/>
              </a:spcAft>
              <a:buClrTx/>
              <a:buSzTx/>
              <a:buFontTx/>
              <a:buNone/>
              <a:defRPr>
                <a:latin typeface="Arial" panose="020B0604020202020204" pitchFamily="34" charset="0"/>
                <a:cs typeface="Arial" panose="020B0604020202020204" pitchFamily="34" charset="0"/>
              </a:defRPr>
            </a:lvl1pPr>
          </a:lstStyle>
          <a:p>
            <a:r>
              <a:rPr lang="en-US" dirty="0"/>
              <a:t>Up to $1M</a:t>
            </a:r>
          </a:p>
          <a:p>
            <a:r>
              <a:rPr lang="en-US" dirty="0"/>
              <a:t>Up to 5 yrs</a:t>
            </a:r>
          </a:p>
        </p:txBody>
      </p:sp>
      <p:sp>
        <p:nvSpPr>
          <p:cNvPr id="36" name="TextBox 35"/>
          <p:cNvSpPr txBox="1"/>
          <p:nvPr/>
        </p:nvSpPr>
        <p:spPr>
          <a:xfrm>
            <a:off x="6938347" y="4753164"/>
            <a:ext cx="1300356" cy="646331"/>
          </a:xfrm>
          <a:prstGeom prst="rect">
            <a:avLst/>
          </a:prstGeom>
          <a:noFill/>
        </p:spPr>
        <p:txBody>
          <a:bodyPr wrap="none" rtlCol="0">
            <a:spAutoFit/>
          </a:bodyPr>
          <a:lstStyle>
            <a:defPPr>
              <a:defRPr lang="en-US"/>
            </a:defPPr>
            <a:lvl1pPr algn="ctr" defTabSz="914400" fontAlgn="auto">
              <a:spcBef>
                <a:spcPts val="0"/>
              </a:spcBef>
              <a:spcAft>
                <a:spcPts val="0"/>
              </a:spcAft>
              <a:buClrTx/>
              <a:buSzTx/>
              <a:buFontTx/>
              <a:buNone/>
              <a:defRPr>
                <a:latin typeface="Arial" panose="020B0604020202020204" pitchFamily="34" charset="0"/>
                <a:cs typeface="Arial" panose="020B0604020202020204" pitchFamily="34" charset="0"/>
              </a:defRPr>
            </a:lvl1pPr>
          </a:lstStyle>
          <a:p>
            <a:r>
              <a:rPr lang="en-US" dirty="0"/>
              <a:t>Up to $5M</a:t>
            </a:r>
          </a:p>
          <a:p>
            <a:r>
              <a:rPr lang="en-US" dirty="0"/>
              <a:t>Up to 5 yrs</a:t>
            </a:r>
          </a:p>
        </p:txBody>
      </p:sp>
      <p:sp>
        <p:nvSpPr>
          <p:cNvPr id="2" name="Slide Number Placeholder 1"/>
          <p:cNvSpPr>
            <a:spLocks noGrp="1"/>
          </p:cNvSpPr>
          <p:nvPr>
            <p:ph type="sldNum" sz="quarter" idx="12"/>
          </p:nvPr>
        </p:nvSpPr>
        <p:spPr/>
        <p:txBody>
          <a:bodyPr/>
          <a:lstStyle/>
          <a:p>
            <a:fld id="{21CBAACD-8C11-451D-AF75-3A01F06292C2}" type="slidenum">
              <a:rPr lang="en-US" smtClean="0">
                <a:solidFill>
                  <a:prstClr val="black">
                    <a:tint val="75000"/>
                  </a:prstClr>
                </a:solidFill>
              </a:rPr>
              <a:pPr/>
              <a:t>13</a:t>
            </a:fld>
            <a:endParaRPr lang="en-US">
              <a:solidFill>
                <a:prstClr val="black">
                  <a:tint val="75000"/>
                </a:prstClr>
              </a:solidFill>
            </a:endParaRPr>
          </a:p>
        </p:txBody>
      </p:sp>
      <p:sp>
        <p:nvSpPr>
          <p:cNvPr id="23" name="TextBox 22"/>
          <p:cNvSpPr txBox="1"/>
          <p:nvPr/>
        </p:nvSpPr>
        <p:spPr>
          <a:xfrm>
            <a:off x="5621486" y="2087860"/>
            <a:ext cx="3645549" cy="1569660"/>
          </a:xfrm>
          <a:prstGeom prst="rect">
            <a:avLst/>
          </a:prstGeom>
          <a:noFill/>
        </p:spPr>
        <p:txBody>
          <a:bodyPr wrap="none" rtlCol="0">
            <a:spAutoFit/>
          </a:bodyPr>
          <a:lstStyle>
            <a:defPPr>
              <a:defRPr lang="en-US"/>
            </a:defPPr>
            <a:lvl1pPr algn="ctr" defTabSz="914400" fontAlgn="auto">
              <a:spcBef>
                <a:spcPts val="0"/>
              </a:spcBef>
              <a:spcAft>
                <a:spcPts val="0"/>
              </a:spcAft>
              <a:buClrTx/>
              <a:buSzTx/>
              <a:buFontTx/>
              <a:buNone/>
              <a:defRPr sz="2400">
                <a:latin typeface="Arial" panose="020B0604020202020204" pitchFamily="34" charset="0"/>
                <a:cs typeface="Arial" panose="020B0604020202020204" pitchFamily="34" charset="0"/>
              </a:defRPr>
            </a:lvl1pPr>
          </a:lstStyle>
          <a:p>
            <a:r>
              <a:rPr lang="en-US" dirty="0"/>
              <a:t>Design and Development</a:t>
            </a:r>
          </a:p>
          <a:p>
            <a:r>
              <a:rPr lang="en-US" dirty="0"/>
              <a:t>Multi-Institutional</a:t>
            </a:r>
          </a:p>
          <a:p>
            <a:r>
              <a:rPr lang="en-US" dirty="0"/>
              <a:t>Consortia</a:t>
            </a:r>
          </a:p>
          <a:p>
            <a:r>
              <a:rPr lang="en-US" dirty="0"/>
              <a:t>(Track 3)</a:t>
            </a:r>
          </a:p>
        </p:txBody>
      </p:sp>
      <p:sp>
        <p:nvSpPr>
          <p:cNvPr id="24" name="Down Arrow 23"/>
          <p:cNvSpPr/>
          <p:nvPr/>
        </p:nvSpPr>
        <p:spPr>
          <a:xfrm>
            <a:off x="7494104" y="3723541"/>
            <a:ext cx="188844"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eaLnBrk="1" fontAlgn="auto" hangingPunct="1">
              <a:spcBef>
                <a:spcPts val="0"/>
              </a:spcBef>
              <a:spcAft>
                <a:spcPts val="0"/>
              </a:spcAft>
              <a:buClrTx/>
              <a:buSzTx/>
              <a:buFontTx/>
              <a:buNone/>
            </a:pPr>
            <a:endParaRPr lang="en-US" sz="1800" b="0">
              <a:solidFill>
                <a:prstClr val="white"/>
              </a:solidFill>
              <a:latin typeface="Arial" panose="020B0604020202020204" pitchFamily="34" charset="0"/>
              <a:cs typeface="Arial" panose="020B0604020202020204" pitchFamily="34" charset="0"/>
            </a:endParaRPr>
          </a:p>
        </p:txBody>
      </p:sp>
      <p:sp>
        <p:nvSpPr>
          <p:cNvPr id="21" name="Rectangle 39"/>
          <p:cNvSpPr>
            <a:spLocks noChangeArrowheads="1"/>
          </p:cNvSpPr>
          <p:nvPr/>
        </p:nvSpPr>
        <p:spPr bwMode="auto">
          <a:xfrm>
            <a:off x="6600014" y="5691371"/>
            <a:ext cx="2510307" cy="830997"/>
          </a:xfrm>
          <a:prstGeom prst="rect">
            <a:avLst/>
          </a:prstGeom>
          <a:noFill/>
          <a:ln w="9525">
            <a:noFill/>
            <a:miter lim="800000"/>
            <a:headEnd/>
            <a:tailEnd/>
          </a:ln>
        </p:spPr>
        <p:txBody>
          <a:bodyPr wrap="square">
            <a:spAutoFit/>
          </a:bodyPr>
          <a:lstStyle/>
          <a:p>
            <a:pPr defTabSz="914400"/>
            <a:r>
              <a:rPr lang="en-US" sz="1600" i="1" dirty="0" smtClean="0">
                <a:latin typeface="Arial" panose="020B0604020202020204" pitchFamily="34" charset="0"/>
                <a:cs typeface="Arial" panose="020B0604020202020204" pitchFamily="34" charset="0"/>
              </a:rPr>
              <a:t>Potentially transformative support structures and research questions.</a:t>
            </a:r>
            <a:endParaRPr lang="en-US" sz="1600" i="1" dirty="0">
              <a:latin typeface="Arial" panose="020B0604020202020204" pitchFamily="34" charset="0"/>
              <a:cs typeface="Arial" panose="020B0604020202020204" pitchFamily="34" charset="0"/>
            </a:endParaRPr>
          </a:p>
        </p:txBody>
      </p:sp>
      <p:grpSp>
        <p:nvGrpSpPr>
          <p:cNvPr id="7" name="Group 6"/>
          <p:cNvGrpSpPr/>
          <p:nvPr/>
        </p:nvGrpSpPr>
        <p:grpSpPr>
          <a:xfrm>
            <a:off x="410743" y="2608257"/>
            <a:ext cx="7848495" cy="3099658"/>
            <a:chOff x="481594" y="2220960"/>
            <a:chExt cx="7848495" cy="3099658"/>
          </a:xfrm>
        </p:grpSpPr>
        <p:sp>
          <p:nvSpPr>
            <p:cNvPr id="3" name="Right Triangle 2"/>
            <p:cNvSpPr/>
            <p:nvPr/>
          </p:nvSpPr>
          <p:spPr>
            <a:xfrm flipH="1">
              <a:off x="481594" y="2220960"/>
              <a:ext cx="7848495" cy="3049797"/>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71496" y="4120289"/>
              <a:ext cx="5258593" cy="1200329"/>
            </a:xfrm>
            <a:prstGeom prst="rect">
              <a:avLst/>
            </a:prstGeom>
            <a:noFill/>
          </p:spPr>
          <p:txBody>
            <a:bodyPr wrap="square" rtlCol="0">
              <a:spAutoFit/>
            </a:bodyPr>
            <a:lstStyle/>
            <a:p>
              <a:r>
                <a:rPr lang="en-US" sz="2400" b="1" dirty="0" smtClean="0"/>
                <a:t>#Students, Budget, Scope, Complexity of Support Structures, Complexity of Research Questions </a:t>
              </a:r>
              <a:endParaRPr lang="en-US" sz="2400" b="1" dirty="0"/>
            </a:p>
          </p:txBody>
        </p:sp>
      </p:grpSp>
    </p:spTree>
    <p:extLst>
      <p:ext uri="{BB962C8B-B14F-4D97-AF65-F5344CB8AC3E}">
        <p14:creationId xmlns:p14="http://schemas.microsoft.com/office/powerpoint/2010/main" val="175062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0" y="746126"/>
            <a:ext cx="8915400" cy="5715000"/>
          </a:xfrm>
        </p:spPr>
        <p:txBody>
          <a:bodyPr>
            <a:noAutofit/>
          </a:bodyPr>
          <a:lstStyle/>
          <a:p>
            <a:pPr algn="ctr" eaLnBrk="1" hangingPunct="1">
              <a:spcAft>
                <a:spcPts val="600"/>
              </a:spcAft>
              <a:buFont typeface="Wingdings" pitchFamily="2" charset="2"/>
              <a:buNone/>
            </a:pPr>
            <a:r>
              <a:rPr lang="en-US" sz="2400" b="1" dirty="0" smtClean="0">
                <a:solidFill>
                  <a:schemeClr val="accent1"/>
                </a:solidFill>
              </a:rPr>
              <a:t>Intellectual Merit</a:t>
            </a:r>
            <a:r>
              <a:rPr lang="en-US" sz="2400" b="1" dirty="0" smtClean="0"/>
              <a:t> of S-STEM Proposals</a:t>
            </a:r>
          </a:p>
          <a:p>
            <a:pPr eaLnBrk="1" hangingPunct="1">
              <a:spcAft>
                <a:spcPts val="600"/>
              </a:spcAft>
            </a:pPr>
            <a:r>
              <a:rPr lang="en-US" sz="2400" dirty="0" smtClean="0"/>
              <a:t>Is the need </a:t>
            </a:r>
            <a:r>
              <a:rPr lang="en-US" sz="2400" dirty="0"/>
              <a:t>or problem </a:t>
            </a:r>
            <a:r>
              <a:rPr lang="en-US" sz="2400" dirty="0" smtClean="0"/>
              <a:t>identified (to which the S-STEM project is a solution) clearly described? (Note:  This should be more than financial need of students - all proposals submitted are due to financial need.)</a:t>
            </a:r>
          </a:p>
          <a:p>
            <a:pPr eaLnBrk="1" hangingPunct="1">
              <a:spcAft>
                <a:spcPts val="600"/>
              </a:spcAft>
            </a:pPr>
            <a:r>
              <a:rPr lang="en-US" sz="2400" dirty="0" smtClean="0"/>
              <a:t>Is there </a:t>
            </a:r>
            <a:r>
              <a:rPr lang="en-US" sz="2400" dirty="0"/>
              <a:t>relevant data of student retention and graduation rates? </a:t>
            </a:r>
          </a:p>
          <a:p>
            <a:pPr eaLnBrk="1" hangingPunct="1">
              <a:spcAft>
                <a:spcPts val="600"/>
              </a:spcAft>
            </a:pPr>
            <a:r>
              <a:rPr lang="en-US" sz="2400" dirty="0" smtClean="0"/>
              <a:t>Do the PIs and senior personnel have the knowledge, experience and expertise to effective lead the project? </a:t>
            </a:r>
            <a:endParaRPr lang="en-US" sz="2400" dirty="0"/>
          </a:p>
          <a:p>
            <a:pPr eaLnBrk="1" hangingPunct="1">
              <a:spcAft>
                <a:spcPts val="600"/>
              </a:spcAft>
            </a:pPr>
            <a:r>
              <a:rPr lang="en-US" sz="2400" dirty="0" smtClean="0"/>
              <a:t>Is there a well-crafted plan to recruit students with demonstrated academic ability or potential and financial need to assure a </a:t>
            </a:r>
            <a:r>
              <a:rPr lang="en-US" sz="2400" dirty="0"/>
              <a:t>sufficient pool </a:t>
            </a:r>
            <a:r>
              <a:rPr lang="en-US" sz="2400" dirty="0" smtClean="0"/>
              <a:t>from which to select </a:t>
            </a:r>
            <a:r>
              <a:rPr lang="en-US" sz="2400" dirty="0"/>
              <a:t>the number of </a:t>
            </a:r>
            <a:r>
              <a:rPr lang="en-US" sz="2400" dirty="0" smtClean="0"/>
              <a:t>scholars proposed?</a:t>
            </a:r>
          </a:p>
          <a:p>
            <a:pPr eaLnBrk="1" hangingPunct="1">
              <a:spcAft>
                <a:spcPts val="600"/>
              </a:spcAft>
            </a:pPr>
            <a:r>
              <a:rPr lang="en-US" sz="2400" dirty="0" smtClean="0"/>
              <a:t>Are the selection criteria indicative of seeking talented scholars? </a:t>
            </a:r>
          </a:p>
          <a:p>
            <a:pPr eaLnBrk="1" hangingPunct="1">
              <a:spcAft>
                <a:spcPts val="600"/>
              </a:spcAft>
            </a:pPr>
            <a:r>
              <a:rPr lang="en-US" sz="2400" dirty="0" smtClean="0"/>
              <a:t>What </a:t>
            </a:r>
            <a:r>
              <a:rPr lang="en-US" sz="2400" dirty="0"/>
              <a:t>is the quality of the academic program for scholars?</a:t>
            </a:r>
          </a:p>
          <a:p>
            <a:pPr eaLnBrk="1" hangingPunct="1">
              <a:spcAft>
                <a:spcPts val="600"/>
              </a:spcAft>
            </a:pPr>
            <a:r>
              <a:rPr lang="en-US" sz="2400" dirty="0" smtClean="0"/>
              <a:t>How does the project assure quality in the support/resources for scholars? </a:t>
            </a:r>
          </a:p>
          <a:p>
            <a:pPr eaLnBrk="1" hangingPunct="1"/>
            <a:r>
              <a:rPr lang="en-US" sz="2400" dirty="0" smtClean="0"/>
              <a:t>Are you convinced that the project will be well managed? </a:t>
            </a:r>
          </a:p>
        </p:txBody>
      </p:sp>
      <p:sp>
        <p:nvSpPr>
          <p:cNvPr id="3584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96DFE84-C431-4B81-A7A5-86653E0FB427}" type="slidenum">
              <a:rPr lang="en-US" smtClean="0"/>
              <a:pPr/>
              <a:t>14</a:t>
            </a:fld>
            <a:endParaRPr lang="en-US" smtClean="0"/>
          </a:p>
        </p:txBody>
      </p:sp>
      <p:sp>
        <p:nvSpPr>
          <p:cNvPr id="7" name="Rectangle 2"/>
          <p:cNvSpPr>
            <a:spLocks noGrp="1" noChangeArrowheads="1"/>
          </p:cNvSpPr>
          <p:nvPr>
            <p:ph type="title"/>
          </p:nvPr>
        </p:nvSpPr>
        <p:spPr>
          <a:xfrm>
            <a:off x="1615440" y="114301"/>
            <a:ext cx="6934200" cy="533400"/>
          </a:xfrm>
        </p:spPr>
        <p:txBody>
          <a:bodyPr>
            <a:normAutofit/>
          </a:bodyPr>
          <a:lstStyle/>
          <a:p>
            <a:pPr algn="r" eaLnBrk="1" fontAlgn="auto" hangingPunct="1">
              <a:spcAft>
                <a:spcPts val="0"/>
              </a:spcAft>
              <a:defRPr/>
            </a:pPr>
            <a:r>
              <a:rPr lang="en-US" sz="2800" dirty="0" smtClean="0">
                <a:solidFill>
                  <a:schemeClr val="tx1"/>
                </a:solidFill>
                <a:effectLst/>
              </a:rPr>
              <a:t>NSF Review Criteria</a:t>
            </a:r>
          </a:p>
        </p:txBody>
      </p:sp>
    </p:spTree>
    <p:extLst>
      <p:ext uri="{BB962C8B-B14F-4D97-AF65-F5344CB8AC3E}">
        <p14:creationId xmlns:p14="http://schemas.microsoft.com/office/powerpoint/2010/main" val="1119005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a:xfrm>
            <a:off x="190085" y="975360"/>
            <a:ext cx="8744712" cy="5268578"/>
          </a:xfrm>
        </p:spPr>
        <p:txBody>
          <a:bodyPr>
            <a:noAutofit/>
          </a:bodyPr>
          <a:lstStyle/>
          <a:p>
            <a:pPr algn="ctr" eaLnBrk="1" hangingPunct="1">
              <a:lnSpc>
                <a:spcPct val="80000"/>
              </a:lnSpc>
              <a:buNone/>
            </a:pPr>
            <a:r>
              <a:rPr lang="en-US" sz="2400" b="1" dirty="0" smtClean="0">
                <a:solidFill>
                  <a:schemeClr val="accent1"/>
                </a:solidFill>
              </a:rPr>
              <a:t>Broader Impacts </a:t>
            </a:r>
            <a:r>
              <a:rPr lang="en-US" sz="2400" b="1" dirty="0" smtClean="0"/>
              <a:t>of S-STEM Proposals</a:t>
            </a:r>
          </a:p>
          <a:p>
            <a:pPr eaLnBrk="1" hangingPunct="1">
              <a:lnSpc>
                <a:spcPct val="80000"/>
              </a:lnSpc>
              <a:spcAft>
                <a:spcPts val="600"/>
              </a:spcAft>
            </a:pPr>
            <a:r>
              <a:rPr lang="en-US" sz="2400" dirty="0" smtClean="0"/>
              <a:t>Is the number of students and faculty involved appropriate for the scale and scope of the project? </a:t>
            </a:r>
          </a:p>
          <a:p>
            <a:pPr eaLnBrk="1" hangingPunct="1">
              <a:lnSpc>
                <a:spcPct val="80000"/>
              </a:lnSpc>
              <a:spcAft>
                <a:spcPts val="600"/>
              </a:spcAft>
            </a:pPr>
            <a:r>
              <a:rPr lang="en-US" sz="2400" dirty="0" smtClean="0"/>
              <a:t>Will the project offer career pathways for students?</a:t>
            </a:r>
          </a:p>
          <a:p>
            <a:pPr eaLnBrk="1" hangingPunct="1">
              <a:lnSpc>
                <a:spcPct val="80000"/>
              </a:lnSpc>
              <a:spcAft>
                <a:spcPts val="600"/>
              </a:spcAft>
            </a:pPr>
            <a:r>
              <a:rPr lang="en-US" sz="2400" dirty="0" smtClean="0"/>
              <a:t>What will be the legacy within the department(s), the institution and beyond?  Is there a plan? </a:t>
            </a:r>
            <a:endParaRPr lang="en-US" sz="2400" dirty="0"/>
          </a:p>
          <a:p>
            <a:pPr eaLnBrk="1" hangingPunct="1">
              <a:lnSpc>
                <a:spcPct val="80000"/>
              </a:lnSpc>
              <a:spcAft>
                <a:spcPts val="600"/>
              </a:spcAft>
            </a:pPr>
            <a:r>
              <a:rPr lang="en-US" sz="2400" u="sng" dirty="0" smtClean="0"/>
              <a:t>If</a:t>
            </a:r>
            <a:r>
              <a:rPr lang="en-US" sz="2400" dirty="0" smtClean="0"/>
              <a:t> there is a plan to diversify the STEM workforce does it clearly show how it will recruit and support the students into studying STEM disciplines?</a:t>
            </a:r>
            <a:endParaRPr lang="en-US" sz="2400" dirty="0"/>
          </a:p>
          <a:p>
            <a:pPr eaLnBrk="1" hangingPunct="1">
              <a:lnSpc>
                <a:spcPct val="80000"/>
              </a:lnSpc>
              <a:spcAft>
                <a:spcPts val="600"/>
              </a:spcAft>
            </a:pPr>
            <a:r>
              <a:rPr lang="en-US" sz="2400" dirty="0" smtClean="0"/>
              <a:t>Is the evaluation plan going to provide the PIs with useful feedback and guidance to make mid-course corrections? </a:t>
            </a:r>
          </a:p>
          <a:p>
            <a:pPr eaLnBrk="1" hangingPunct="1">
              <a:lnSpc>
                <a:spcPct val="80000"/>
              </a:lnSpc>
              <a:spcAft>
                <a:spcPts val="600"/>
              </a:spcAft>
            </a:pPr>
            <a:r>
              <a:rPr lang="en-US" sz="2400" dirty="0" smtClean="0"/>
              <a:t>Will the knowledge generated benefit the broader STEM education community?</a:t>
            </a:r>
          </a:p>
        </p:txBody>
      </p:sp>
      <p:sp>
        <p:nvSpPr>
          <p:cNvPr id="3686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AC9AFDA-F5D5-41F7-99BC-2A7CE75A4E8F}" type="slidenum">
              <a:rPr lang="en-US" smtClean="0"/>
              <a:pPr/>
              <a:t>15</a:t>
            </a:fld>
            <a:endParaRPr lang="en-US" smtClean="0"/>
          </a:p>
        </p:txBody>
      </p:sp>
      <p:sp>
        <p:nvSpPr>
          <p:cNvPr id="9" name="Rectangle 2"/>
          <p:cNvSpPr>
            <a:spLocks noGrp="1" noChangeArrowheads="1"/>
          </p:cNvSpPr>
          <p:nvPr>
            <p:ph type="title"/>
          </p:nvPr>
        </p:nvSpPr>
        <p:spPr>
          <a:xfrm>
            <a:off x="4095750" y="151767"/>
            <a:ext cx="4953000" cy="609600"/>
          </a:xfrm>
        </p:spPr>
        <p:txBody>
          <a:bodyPr>
            <a:normAutofit/>
          </a:bodyPr>
          <a:lstStyle/>
          <a:p>
            <a:pPr eaLnBrk="1" fontAlgn="auto" hangingPunct="1">
              <a:spcAft>
                <a:spcPts val="0"/>
              </a:spcAft>
              <a:defRPr/>
            </a:pPr>
            <a:r>
              <a:rPr lang="en-US" sz="3200" dirty="0" smtClean="0">
                <a:solidFill>
                  <a:schemeClr val="tx1"/>
                </a:solidFill>
                <a:effectLst/>
              </a:rPr>
              <a:t>NSF Review Criteria</a:t>
            </a:r>
          </a:p>
        </p:txBody>
      </p:sp>
    </p:spTree>
    <p:extLst>
      <p:ext uri="{BB962C8B-B14F-4D97-AF65-F5344CB8AC3E}">
        <p14:creationId xmlns:p14="http://schemas.microsoft.com/office/powerpoint/2010/main" val="1018218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023" y="164456"/>
            <a:ext cx="6377940" cy="1293028"/>
          </a:xfrm>
        </p:spPr>
        <p:txBody>
          <a:bodyPr/>
          <a:lstStyle/>
          <a:p>
            <a:pPr algn="l"/>
            <a:r>
              <a:rPr lang="en-US" dirty="0" smtClean="0"/>
              <a:t>Questions ?</a:t>
            </a:r>
            <a:endParaRPr lang="en-US" dirty="0"/>
          </a:p>
        </p:txBody>
      </p:sp>
      <p:sp>
        <p:nvSpPr>
          <p:cNvPr id="3" name="Content Placeholder 2"/>
          <p:cNvSpPr>
            <a:spLocks noGrp="1"/>
          </p:cNvSpPr>
          <p:nvPr>
            <p:ph idx="1"/>
          </p:nvPr>
        </p:nvSpPr>
        <p:spPr>
          <a:xfrm>
            <a:off x="507023" y="1483734"/>
            <a:ext cx="8279168" cy="4897188"/>
          </a:xfrm>
        </p:spPr>
        <p:txBody>
          <a:bodyPr>
            <a:normAutofit/>
          </a:bodyPr>
          <a:lstStyle/>
          <a:p>
            <a:pPr marL="0" indent="0">
              <a:buNone/>
            </a:pPr>
            <a:r>
              <a:rPr lang="en-US" sz="3600" dirty="0" smtClean="0"/>
              <a:t>Please submit your questions in the WebEx chat box!</a:t>
            </a:r>
          </a:p>
          <a:p>
            <a:pPr marL="0" indent="0">
              <a:buNone/>
            </a:pPr>
            <a:endParaRPr lang="en-US" sz="3600" dirty="0" smtClean="0"/>
          </a:p>
          <a:p>
            <a:pPr marL="0" indent="0">
              <a:buNone/>
            </a:pPr>
            <a:r>
              <a:rPr lang="en-US" sz="3600" dirty="0" smtClean="0"/>
              <a:t>Really good questions go here!</a:t>
            </a:r>
            <a:endParaRPr lang="en-US" sz="3600" dirty="0" smtClean="0"/>
          </a:p>
          <a:p>
            <a:pPr marL="0" indent="0">
              <a:buNone/>
            </a:pPr>
            <a:endParaRPr lang="en-US" sz="3600" dirty="0" smtClean="0"/>
          </a:p>
        </p:txBody>
      </p:sp>
    </p:spTree>
    <p:extLst>
      <p:ext uri="{BB962C8B-B14F-4D97-AF65-F5344CB8AC3E}">
        <p14:creationId xmlns:p14="http://schemas.microsoft.com/office/powerpoint/2010/main" val="3117860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855" y="764373"/>
            <a:ext cx="8154785" cy="1293028"/>
          </a:xfrm>
        </p:spPr>
        <p:txBody>
          <a:bodyPr/>
          <a:lstStyle/>
          <a:p>
            <a:pPr algn="l"/>
            <a:r>
              <a:rPr lang="en-US" dirty="0" smtClean="0"/>
              <a:t>Webinar Outline</a:t>
            </a:r>
            <a:endParaRPr lang="en-US" dirty="0"/>
          </a:p>
        </p:txBody>
      </p:sp>
      <p:sp>
        <p:nvSpPr>
          <p:cNvPr id="3" name="Content Placeholder 2"/>
          <p:cNvSpPr>
            <a:spLocks noGrp="1"/>
          </p:cNvSpPr>
          <p:nvPr>
            <p:ph idx="1"/>
          </p:nvPr>
        </p:nvSpPr>
        <p:spPr>
          <a:xfrm>
            <a:off x="651510" y="1884317"/>
            <a:ext cx="7955280" cy="4069080"/>
          </a:xfrm>
        </p:spPr>
        <p:txBody>
          <a:bodyPr>
            <a:normAutofit/>
          </a:bodyPr>
          <a:lstStyle/>
          <a:p>
            <a:r>
              <a:rPr lang="en-US" sz="2800" dirty="0" smtClean="0"/>
              <a:t>Presentation Section</a:t>
            </a:r>
          </a:p>
          <a:p>
            <a:pPr lvl="1"/>
            <a:r>
              <a:rPr lang="en-US" sz="2800" dirty="0" smtClean="0"/>
              <a:t>Introductions</a:t>
            </a:r>
          </a:p>
          <a:p>
            <a:pPr lvl="1"/>
            <a:r>
              <a:rPr lang="en-US" sz="2800" dirty="0" smtClean="0"/>
              <a:t>S-STEM Big Picture Ideas</a:t>
            </a:r>
          </a:p>
          <a:p>
            <a:pPr lvl="1"/>
            <a:r>
              <a:rPr lang="en-US" sz="2800" dirty="0" smtClean="0"/>
              <a:t>Project Team</a:t>
            </a:r>
          </a:p>
          <a:p>
            <a:pPr lvl="1"/>
            <a:r>
              <a:rPr lang="en-US" sz="2800" dirty="0" smtClean="0"/>
              <a:t>Institutional Planning</a:t>
            </a:r>
          </a:p>
          <a:p>
            <a:pPr lvl="1"/>
            <a:r>
              <a:rPr lang="en-US" sz="2800" dirty="0" smtClean="0"/>
              <a:t>Evaluation</a:t>
            </a:r>
          </a:p>
          <a:p>
            <a:pPr lvl="1"/>
            <a:r>
              <a:rPr lang="en-US" sz="2800" dirty="0" smtClean="0"/>
              <a:t>Knowledge Generation / Research</a:t>
            </a:r>
          </a:p>
          <a:p>
            <a:r>
              <a:rPr lang="en-US" sz="2800" dirty="0" smtClean="0"/>
              <a:t>Question &amp; Answer Section</a:t>
            </a:r>
          </a:p>
          <a:p>
            <a:endParaRPr lang="en-US" sz="2800" dirty="0"/>
          </a:p>
        </p:txBody>
      </p:sp>
    </p:spTree>
    <p:extLst>
      <p:ext uri="{BB962C8B-B14F-4D97-AF65-F5344CB8AC3E}">
        <p14:creationId xmlns:p14="http://schemas.microsoft.com/office/powerpoint/2010/main" val="1203512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978" y="331666"/>
            <a:ext cx="6377940" cy="1293028"/>
          </a:xfrm>
        </p:spPr>
        <p:txBody>
          <a:bodyPr/>
          <a:lstStyle/>
          <a:p>
            <a:pPr algn="l"/>
            <a:r>
              <a:rPr lang="en-US" dirty="0" smtClean="0"/>
              <a:t>The Big Picture for</a:t>
            </a:r>
            <a:br>
              <a:rPr lang="en-US" dirty="0" smtClean="0"/>
            </a:br>
            <a:r>
              <a:rPr lang="en-US" dirty="0" smtClean="0"/>
              <a:t>S-STEM Proposals …</a:t>
            </a:r>
            <a:endParaRPr lang="en-US" dirty="0"/>
          </a:p>
        </p:txBody>
      </p:sp>
      <p:sp>
        <p:nvSpPr>
          <p:cNvPr id="3" name="Content Placeholder 2"/>
          <p:cNvSpPr>
            <a:spLocks noGrp="1"/>
          </p:cNvSpPr>
          <p:nvPr>
            <p:ph idx="1"/>
          </p:nvPr>
        </p:nvSpPr>
        <p:spPr>
          <a:xfrm>
            <a:off x="432707" y="1853293"/>
            <a:ext cx="8360229" cy="4653643"/>
          </a:xfrm>
        </p:spPr>
        <p:txBody>
          <a:bodyPr/>
          <a:lstStyle/>
          <a:p>
            <a:r>
              <a:rPr lang="en-US" dirty="0" smtClean="0"/>
              <a:t>Supported Disciplines are listed in the solicitation</a:t>
            </a:r>
          </a:p>
          <a:p>
            <a:r>
              <a:rPr lang="en-US" dirty="0" smtClean="0"/>
              <a:t>Workforce Motivated</a:t>
            </a:r>
          </a:p>
          <a:p>
            <a:pPr lvl="1"/>
            <a:r>
              <a:rPr lang="en-US" dirty="0"/>
              <a:t>l</a:t>
            </a:r>
            <a:r>
              <a:rPr lang="en-US" dirty="0" smtClean="0"/>
              <a:t>ocally, nationally, in the present and near future</a:t>
            </a:r>
          </a:p>
          <a:p>
            <a:pPr lvl="1"/>
            <a:r>
              <a:rPr lang="en-US" dirty="0" smtClean="0"/>
              <a:t>H1B visa fees</a:t>
            </a:r>
          </a:p>
          <a:p>
            <a:r>
              <a:rPr lang="en-US" dirty="0" smtClean="0"/>
              <a:t>Institutional Scans</a:t>
            </a:r>
          </a:p>
          <a:p>
            <a:pPr lvl="1"/>
            <a:r>
              <a:rPr lang="en-US" dirty="0" smtClean="0"/>
              <a:t>Strengths you can build upon</a:t>
            </a:r>
          </a:p>
          <a:p>
            <a:pPr lvl="1"/>
            <a:r>
              <a:rPr lang="en-US" dirty="0"/>
              <a:t>A</a:t>
            </a:r>
            <a:r>
              <a:rPr lang="en-US" dirty="0" smtClean="0"/>
              <a:t>ttrition </a:t>
            </a:r>
            <a:r>
              <a:rPr lang="en-US" dirty="0"/>
              <a:t>points </a:t>
            </a:r>
            <a:r>
              <a:rPr lang="en-US" dirty="0" smtClean="0"/>
              <a:t>you can </a:t>
            </a:r>
            <a:r>
              <a:rPr lang="en-US" dirty="0"/>
              <a:t>address </a:t>
            </a:r>
            <a:endParaRPr lang="en-US" dirty="0" smtClean="0"/>
          </a:p>
          <a:p>
            <a:pPr lvl="1"/>
            <a:r>
              <a:rPr lang="en-US" dirty="0"/>
              <a:t>prior/current </a:t>
            </a:r>
            <a:r>
              <a:rPr lang="en-US" dirty="0" smtClean="0"/>
              <a:t>S-STEM </a:t>
            </a:r>
            <a:r>
              <a:rPr lang="en-US" dirty="0"/>
              <a:t>&amp; STEP </a:t>
            </a:r>
            <a:r>
              <a:rPr lang="en-US" dirty="0" smtClean="0"/>
              <a:t>awards</a:t>
            </a:r>
          </a:p>
          <a:p>
            <a:r>
              <a:rPr lang="en-US" dirty="0"/>
              <a:t>D</a:t>
            </a:r>
            <a:r>
              <a:rPr lang="en-US" dirty="0" smtClean="0"/>
              <a:t>escribe </a:t>
            </a:r>
            <a:r>
              <a:rPr lang="en-US" dirty="0"/>
              <a:t>the STEM degree “pathway” </a:t>
            </a:r>
            <a:endParaRPr lang="en-US" dirty="0" smtClean="0"/>
          </a:p>
          <a:p>
            <a:pPr lvl="1"/>
            <a:r>
              <a:rPr lang="en-US" dirty="0" smtClean="0"/>
              <a:t>the “path” from </a:t>
            </a:r>
            <a:r>
              <a:rPr lang="en-US" dirty="0"/>
              <a:t>a student receiving a scholarship to entering the workforce with degree in hand (or moving to another institution for a more advanced degree). </a:t>
            </a:r>
          </a:p>
        </p:txBody>
      </p:sp>
    </p:spTree>
    <p:extLst>
      <p:ext uri="{BB962C8B-B14F-4D97-AF65-F5344CB8AC3E}">
        <p14:creationId xmlns:p14="http://schemas.microsoft.com/office/powerpoint/2010/main" val="4021308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285" y="143050"/>
            <a:ext cx="6377940" cy="1293028"/>
          </a:xfrm>
        </p:spPr>
        <p:txBody>
          <a:bodyPr/>
          <a:lstStyle/>
          <a:p>
            <a:r>
              <a:rPr lang="en-US" dirty="0" err="1" smtClean="0"/>
              <a:t>SupporteD</a:t>
            </a:r>
            <a:r>
              <a:rPr lang="en-US" dirty="0" smtClean="0"/>
              <a:t> Disciplines</a:t>
            </a:r>
            <a:endParaRPr lang="en-US" dirty="0"/>
          </a:p>
        </p:txBody>
      </p:sp>
      <p:sp>
        <p:nvSpPr>
          <p:cNvPr id="3" name="Content Placeholder 2"/>
          <p:cNvSpPr>
            <a:spLocks noGrp="1"/>
          </p:cNvSpPr>
          <p:nvPr>
            <p:ph idx="1"/>
          </p:nvPr>
        </p:nvSpPr>
        <p:spPr>
          <a:xfrm>
            <a:off x="140678" y="1186375"/>
            <a:ext cx="8909538" cy="5566117"/>
          </a:xfrm>
        </p:spPr>
        <p:txBody>
          <a:bodyPr>
            <a:normAutofit lnSpcReduction="10000"/>
          </a:bodyPr>
          <a:lstStyle/>
          <a:p>
            <a:r>
              <a:rPr lang="en-US" dirty="0"/>
              <a:t>Be enrolled full time in a program leading to an associate, baccalaureate, or graduate degree in one of the following disciplines for each term for which a student receives a scholarship: </a:t>
            </a:r>
            <a:endParaRPr lang="en-US" dirty="0" smtClean="0"/>
          </a:p>
          <a:p>
            <a:pPr lvl="1"/>
            <a:r>
              <a:rPr lang="en-US" dirty="0"/>
              <a:t>b</a:t>
            </a:r>
            <a:r>
              <a:rPr lang="en-US" dirty="0" smtClean="0"/>
              <a:t>iological </a:t>
            </a:r>
            <a:r>
              <a:rPr lang="en-US" dirty="0"/>
              <a:t>sciences (except medicine and other clinical fields); </a:t>
            </a:r>
            <a:endParaRPr lang="en-US" dirty="0" smtClean="0"/>
          </a:p>
          <a:p>
            <a:pPr lvl="1"/>
            <a:r>
              <a:rPr lang="en-US" dirty="0" smtClean="0"/>
              <a:t>physical </a:t>
            </a:r>
            <a:r>
              <a:rPr lang="en-US" dirty="0"/>
              <a:t>sciences, including physics, chemistry, astronomy, and materials science; </a:t>
            </a:r>
            <a:endParaRPr lang="en-US" dirty="0" smtClean="0"/>
          </a:p>
          <a:p>
            <a:pPr lvl="1"/>
            <a:r>
              <a:rPr lang="en-US" dirty="0" smtClean="0"/>
              <a:t>mathematical </a:t>
            </a:r>
            <a:r>
              <a:rPr lang="en-US" dirty="0"/>
              <a:t>sciences; </a:t>
            </a:r>
            <a:endParaRPr lang="en-US" dirty="0" smtClean="0"/>
          </a:p>
          <a:p>
            <a:pPr lvl="1"/>
            <a:r>
              <a:rPr lang="en-US" dirty="0" smtClean="0"/>
              <a:t>computer </a:t>
            </a:r>
            <a:r>
              <a:rPr lang="en-US" dirty="0"/>
              <a:t>and information sciences; </a:t>
            </a:r>
            <a:endParaRPr lang="en-US" dirty="0" smtClean="0"/>
          </a:p>
          <a:p>
            <a:pPr lvl="1"/>
            <a:r>
              <a:rPr lang="en-US" dirty="0" smtClean="0"/>
              <a:t>geosciences</a:t>
            </a:r>
            <a:r>
              <a:rPr lang="en-US" dirty="0"/>
              <a:t>; </a:t>
            </a:r>
            <a:endParaRPr lang="en-US" dirty="0" smtClean="0"/>
          </a:p>
          <a:p>
            <a:pPr lvl="1"/>
            <a:r>
              <a:rPr lang="en-US" dirty="0" smtClean="0"/>
              <a:t>engineering</a:t>
            </a:r>
            <a:r>
              <a:rPr lang="en-US" dirty="0"/>
              <a:t>; </a:t>
            </a:r>
            <a:endParaRPr lang="en-US" dirty="0" smtClean="0"/>
          </a:p>
          <a:p>
            <a:pPr lvl="1"/>
            <a:r>
              <a:rPr lang="en-US" dirty="0" smtClean="0"/>
              <a:t>or </a:t>
            </a:r>
            <a:r>
              <a:rPr lang="en-US" dirty="0"/>
              <a:t>technology areas associated with the preceding fields (e.g., biotechnology, chemical technology, engineering technology, information technology</a:t>
            </a:r>
            <a:r>
              <a:rPr lang="en-US" dirty="0" smtClean="0"/>
              <a:t>);</a:t>
            </a:r>
          </a:p>
          <a:p>
            <a:r>
              <a:rPr lang="en-US" dirty="0" smtClean="0"/>
              <a:t>Others (not necessarily excluded) -- make the case using … </a:t>
            </a:r>
          </a:p>
          <a:p>
            <a:pPr lvl="1"/>
            <a:r>
              <a:rPr lang="en-US" dirty="0" smtClean="0"/>
              <a:t>STEM content of the core of studies </a:t>
            </a:r>
          </a:p>
          <a:p>
            <a:pPr lvl="1"/>
            <a:r>
              <a:rPr lang="en-US" dirty="0" smtClean="0"/>
              <a:t>Likely destination in the workforce (STEM jobs)</a:t>
            </a:r>
            <a:endParaRPr lang="en-US" dirty="0"/>
          </a:p>
        </p:txBody>
      </p:sp>
    </p:spTree>
    <p:extLst>
      <p:ext uri="{BB962C8B-B14F-4D97-AF65-F5344CB8AC3E}">
        <p14:creationId xmlns:p14="http://schemas.microsoft.com/office/powerpoint/2010/main" val="2213826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978" y="331666"/>
            <a:ext cx="6377940" cy="1293028"/>
          </a:xfrm>
        </p:spPr>
        <p:txBody>
          <a:bodyPr/>
          <a:lstStyle/>
          <a:p>
            <a:pPr algn="l"/>
            <a:r>
              <a:rPr lang="en-US" dirty="0" smtClean="0"/>
              <a:t>The Big Picture for</a:t>
            </a:r>
            <a:br>
              <a:rPr lang="en-US" dirty="0" smtClean="0"/>
            </a:br>
            <a:r>
              <a:rPr lang="en-US" dirty="0" smtClean="0"/>
              <a:t>S-STEM Proposals …</a:t>
            </a:r>
            <a:endParaRPr lang="en-US" dirty="0"/>
          </a:p>
        </p:txBody>
      </p:sp>
      <p:sp>
        <p:nvSpPr>
          <p:cNvPr id="3" name="Content Placeholder 2"/>
          <p:cNvSpPr>
            <a:spLocks noGrp="1"/>
          </p:cNvSpPr>
          <p:nvPr>
            <p:ph idx="1"/>
          </p:nvPr>
        </p:nvSpPr>
        <p:spPr>
          <a:xfrm>
            <a:off x="432707" y="1853293"/>
            <a:ext cx="8360229" cy="4653643"/>
          </a:xfrm>
        </p:spPr>
        <p:txBody>
          <a:bodyPr/>
          <a:lstStyle/>
          <a:p>
            <a:r>
              <a:rPr lang="en-US" dirty="0" smtClean="0"/>
              <a:t>Support Disciplines are listed in the solicitation</a:t>
            </a:r>
          </a:p>
          <a:p>
            <a:r>
              <a:rPr lang="en-US" dirty="0" smtClean="0"/>
              <a:t>Workforce Motivated</a:t>
            </a:r>
          </a:p>
          <a:p>
            <a:pPr lvl="1"/>
            <a:r>
              <a:rPr lang="en-US" dirty="0"/>
              <a:t>l</a:t>
            </a:r>
            <a:r>
              <a:rPr lang="en-US" dirty="0" smtClean="0"/>
              <a:t>ocally, nationally, in the present and near future</a:t>
            </a:r>
          </a:p>
          <a:p>
            <a:pPr lvl="1"/>
            <a:r>
              <a:rPr lang="en-US" dirty="0" smtClean="0"/>
              <a:t>H1B visa fees</a:t>
            </a:r>
          </a:p>
          <a:p>
            <a:r>
              <a:rPr lang="en-US" dirty="0" smtClean="0"/>
              <a:t>Institutional Scans</a:t>
            </a:r>
          </a:p>
          <a:p>
            <a:pPr lvl="1"/>
            <a:r>
              <a:rPr lang="en-US" dirty="0" smtClean="0"/>
              <a:t>Strengths you can build upon</a:t>
            </a:r>
          </a:p>
          <a:p>
            <a:pPr lvl="1"/>
            <a:r>
              <a:rPr lang="en-US" dirty="0"/>
              <a:t>A</a:t>
            </a:r>
            <a:r>
              <a:rPr lang="en-US" dirty="0" smtClean="0"/>
              <a:t>ttrition </a:t>
            </a:r>
            <a:r>
              <a:rPr lang="en-US" dirty="0"/>
              <a:t>points </a:t>
            </a:r>
            <a:r>
              <a:rPr lang="en-US" dirty="0" smtClean="0"/>
              <a:t>you </a:t>
            </a:r>
            <a:r>
              <a:rPr lang="en-US" dirty="0"/>
              <a:t>can address </a:t>
            </a:r>
            <a:endParaRPr lang="en-US" dirty="0" smtClean="0"/>
          </a:p>
          <a:p>
            <a:pPr lvl="1"/>
            <a:r>
              <a:rPr lang="en-US" dirty="0"/>
              <a:t>prior/current </a:t>
            </a:r>
            <a:r>
              <a:rPr lang="en-US" dirty="0" smtClean="0"/>
              <a:t>S-STEM &amp; </a:t>
            </a:r>
            <a:r>
              <a:rPr lang="en-US" dirty="0"/>
              <a:t>STEP </a:t>
            </a:r>
            <a:r>
              <a:rPr lang="en-US" dirty="0" smtClean="0"/>
              <a:t>awards</a:t>
            </a:r>
          </a:p>
          <a:p>
            <a:r>
              <a:rPr lang="en-US" dirty="0" smtClean="0"/>
              <a:t>Describe </a:t>
            </a:r>
            <a:r>
              <a:rPr lang="en-US" dirty="0"/>
              <a:t>the STEM degree “pathway” </a:t>
            </a:r>
            <a:endParaRPr lang="en-US" dirty="0" smtClean="0"/>
          </a:p>
          <a:p>
            <a:pPr lvl="1"/>
            <a:r>
              <a:rPr lang="en-US" dirty="0" smtClean="0"/>
              <a:t>the “path” from </a:t>
            </a:r>
            <a:r>
              <a:rPr lang="en-US" dirty="0"/>
              <a:t>a student receiving a scholarship to entering the workforce with degree in hand (or moving to another institution for a more advanced degree). </a:t>
            </a:r>
          </a:p>
        </p:txBody>
      </p:sp>
    </p:spTree>
    <p:extLst>
      <p:ext uri="{BB962C8B-B14F-4D97-AF65-F5344CB8AC3E}">
        <p14:creationId xmlns:p14="http://schemas.microsoft.com/office/powerpoint/2010/main" val="1275078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070" y="201665"/>
            <a:ext cx="6377940" cy="1293028"/>
          </a:xfrm>
        </p:spPr>
        <p:txBody>
          <a:bodyPr/>
          <a:lstStyle/>
          <a:p>
            <a:pPr algn="l"/>
            <a:r>
              <a:rPr lang="en-US" dirty="0" smtClean="0"/>
              <a:t>Prior NSF Support</a:t>
            </a:r>
            <a:endParaRPr lang="en-US" dirty="0"/>
          </a:p>
        </p:txBody>
      </p:sp>
      <p:sp>
        <p:nvSpPr>
          <p:cNvPr id="3" name="Content Placeholder 2"/>
          <p:cNvSpPr>
            <a:spLocks noGrp="1"/>
          </p:cNvSpPr>
          <p:nvPr>
            <p:ph idx="1"/>
          </p:nvPr>
        </p:nvSpPr>
        <p:spPr>
          <a:xfrm>
            <a:off x="199292" y="1248507"/>
            <a:ext cx="8710246" cy="4695091"/>
          </a:xfrm>
        </p:spPr>
        <p:txBody>
          <a:bodyPr>
            <a:noAutofit/>
          </a:bodyPr>
          <a:lstStyle/>
          <a:p>
            <a:r>
              <a:rPr lang="en-US" sz="2400" dirty="0" smtClean="0"/>
              <a:t>PAPPG</a:t>
            </a:r>
          </a:p>
          <a:p>
            <a:pPr lvl="1"/>
            <a:r>
              <a:rPr lang="en-US" sz="2400" dirty="0" smtClean="0"/>
              <a:t>Anything with a PI or Co-PI -- as </a:t>
            </a:r>
            <a:r>
              <a:rPr lang="en-US" sz="2400" dirty="0"/>
              <a:t>a PI or Co-PI </a:t>
            </a:r>
            <a:r>
              <a:rPr lang="en-US" sz="2400" dirty="0" smtClean="0"/>
              <a:t>-- and a start date in the last 5 years</a:t>
            </a:r>
          </a:p>
          <a:p>
            <a:r>
              <a:rPr lang="en-US" sz="2400" dirty="0" smtClean="0"/>
              <a:t>S-STEM Solicitation</a:t>
            </a:r>
          </a:p>
          <a:p>
            <a:pPr lvl="1"/>
            <a:r>
              <a:rPr lang="en-US" sz="2400" dirty="0" smtClean="0"/>
              <a:t>If </a:t>
            </a:r>
            <a:r>
              <a:rPr lang="en-US" sz="2400" dirty="0"/>
              <a:t>there have been any prior S-STEM or </a:t>
            </a:r>
            <a:r>
              <a:rPr lang="en-US" sz="2400" dirty="0" smtClean="0"/>
              <a:t>STEP (STEM Talent </a:t>
            </a:r>
            <a:r>
              <a:rPr lang="en-US" sz="2400" dirty="0"/>
              <a:t>Expansion </a:t>
            </a:r>
            <a:r>
              <a:rPr lang="en-US" sz="2400" dirty="0" smtClean="0"/>
              <a:t>Program) </a:t>
            </a:r>
            <a:r>
              <a:rPr lang="en-US" sz="2400" dirty="0"/>
              <a:t>awards at the institution, the proposed project should build on the experience from the prior or ongoing project. Proposals should include quantitative and qualitative outcomes of any current or former project(s) and how the experience has informed plans for the current project. This is especially true when the same or related disciplines are involved, even if there is no overlap in personnel. </a:t>
            </a:r>
          </a:p>
        </p:txBody>
      </p:sp>
    </p:spTree>
    <p:extLst>
      <p:ext uri="{BB962C8B-B14F-4D97-AF65-F5344CB8AC3E}">
        <p14:creationId xmlns:p14="http://schemas.microsoft.com/office/powerpoint/2010/main" val="3573896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978" y="331666"/>
            <a:ext cx="6377940" cy="1293028"/>
          </a:xfrm>
        </p:spPr>
        <p:txBody>
          <a:bodyPr/>
          <a:lstStyle/>
          <a:p>
            <a:pPr algn="l"/>
            <a:r>
              <a:rPr lang="en-US" dirty="0" smtClean="0"/>
              <a:t>The Big Picture for</a:t>
            </a:r>
            <a:br>
              <a:rPr lang="en-US" dirty="0" smtClean="0"/>
            </a:br>
            <a:r>
              <a:rPr lang="en-US" dirty="0" smtClean="0"/>
              <a:t>S-STEM Proposals …</a:t>
            </a:r>
            <a:endParaRPr lang="en-US" dirty="0"/>
          </a:p>
        </p:txBody>
      </p:sp>
      <p:sp>
        <p:nvSpPr>
          <p:cNvPr id="3" name="Content Placeholder 2"/>
          <p:cNvSpPr>
            <a:spLocks noGrp="1"/>
          </p:cNvSpPr>
          <p:nvPr>
            <p:ph idx="1"/>
          </p:nvPr>
        </p:nvSpPr>
        <p:spPr>
          <a:xfrm>
            <a:off x="432707" y="1853293"/>
            <a:ext cx="8360229" cy="4653643"/>
          </a:xfrm>
        </p:spPr>
        <p:txBody>
          <a:bodyPr/>
          <a:lstStyle/>
          <a:p>
            <a:r>
              <a:rPr lang="en-US" dirty="0" smtClean="0"/>
              <a:t>Support Disciplines are listed in the solicitation</a:t>
            </a:r>
          </a:p>
          <a:p>
            <a:r>
              <a:rPr lang="en-US" dirty="0" smtClean="0"/>
              <a:t>Workforce Motivated</a:t>
            </a:r>
          </a:p>
          <a:p>
            <a:pPr lvl="1"/>
            <a:r>
              <a:rPr lang="en-US" dirty="0"/>
              <a:t>l</a:t>
            </a:r>
            <a:r>
              <a:rPr lang="en-US" dirty="0" smtClean="0"/>
              <a:t>ocally, nationally, in the present and near future</a:t>
            </a:r>
          </a:p>
          <a:p>
            <a:pPr lvl="1"/>
            <a:r>
              <a:rPr lang="en-US" dirty="0" smtClean="0"/>
              <a:t>H1B visa fees</a:t>
            </a:r>
          </a:p>
          <a:p>
            <a:r>
              <a:rPr lang="en-US" dirty="0" smtClean="0"/>
              <a:t>Institutional Scans</a:t>
            </a:r>
          </a:p>
          <a:p>
            <a:pPr lvl="1"/>
            <a:r>
              <a:rPr lang="en-US" dirty="0" smtClean="0"/>
              <a:t>Strengths you can build upon</a:t>
            </a:r>
          </a:p>
          <a:p>
            <a:pPr lvl="1"/>
            <a:r>
              <a:rPr lang="en-US" dirty="0"/>
              <a:t>A</a:t>
            </a:r>
            <a:r>
              <a:rPr lang="en-US" dirty="0" smtClean="0"/>
              <a:t>ttrition </a:t>
            </a:r>
            <a:r>
              <a:rPr lang="en-US" dirty="0"/>
              <a:t>points </a:t>
            </a:r>
            <a:r>
              <a:rPr lang="en-US" dirty="0" smtClean="0"/>
              <a:t>you </a:t>
            </a:r>
            <a:r>
              <a:rPr lang="en-US" dirty="0"/>
              <a:t>can address </a:t>
            </a:r>
            <a:endParaRPr lang="en-US" dirty="0" smtClean="0"/>
          </a:p>
          <a:p>
            <a:pPr lvl="1"/>
            <a:r>
              <a:rPr lang="en-US" dirty="0"/>
              <a:t>prior/current </a:t>
            </a:r>
            <a:r>
              <a:rPr lang="en-US" dirty="0" smtClean="0"/>
              <a:t>S-STEM &amp; STEP awards</a:t>
            </a:r>
          </a:p>
          <a:p>
            <a:r>
              <a:rPr lang="en-US" dirty="0"/>
              <a:t>D</a:t>
            </a:r>
            <a:r>
              <a:rPr lang="en-US" dirty="0" smtClean="0"/>
              <a:t>escribe </a:t>
            </a:r>
            <a:r>
              <a:rPr lang="en-US" dirty="0"/>
              <a:t>the STEM degree “pathway” </a:t>
            </a:r>
            <a:endParaRPr lang="en-US" dirty="0" smtClean="0"/>
          </a:p>
          <a:p>
            <a:pPr lvl="1"/>
            <a:r>
              <a:rPr lang="en-US" dirty="0" smtClean="0"/>
              <a:t>the “path” from </a:t>
            </a:r>
            <a:r>
              <a:rPr lang="en-US" dirty="0"/>
              <a:t>a student receiving a scholarship to entering the workforce with degree in hand (or moving to another institution for a more advanced degree). </a:t>
            </a:r>
          </a:p>
        </p:txBody>
      </p:sp>
    </p:spTree>
    <p:extLst>
      <p:ext uri="{BB962C8B-B14F-4D97-AF65-F5344CB8AC3E}">
        <p14:creationId xmlns:p14="http://schemas.microsoft.com/office/powerpoint/2010/main" val="1366269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360" y="313034"/>
            <a:ext cx="6377940" cy="1293028"/>
          </a:xfrm>
        </p:spPr>
        <p:txBody>
          <a:bodyPr/>
          <a:lstStyle/>
          <a:p>
            <a:pPr algn="l"/>
            <a:r>
              <a:rPr lang="en-US" dirty="0" smtClean="0"/>
              <a:t>The Project Team </a:t>
            </a:r>
            <a:endParaRPr lang="en-US" dirty="0"/>
          </a:p>
        </p:txBody>
      </p:sp>
      <p:sp>
        <p:nvSpPr>
          <p:cNvPr id="3" name="Content Placeholder 2"/>
          <p:cNvSpPr>
            <a:spLocks noGrp="1"/>
          </p:cNvSpPr>
          <p:nvPr>
            <p:ph idx="1"/>
          </p:nvPr>
        </p:nvSpPr>
        <p:spPr>
          <a:xfrm>
            <a:off x="231178" y="1386606"/>
            <a:ext cx="8571446" cy="5209266"/>
          </a:xfrm>
        </p:spPr>
        <p:txBody>
          <a:bodyPr>
            <a:normAutofit lnSpcReduction="10000"/>
          </a:bodyPr>
          <a:lstStyle/>
          <a:p>
            <a:r>
              <a:rPr lang="en-US" dirty="0" smtClean="0"/>
              <a:t>The Project PI is …</a:t>
            </a:r>
          </a:p>
          <a:p>
            <a:pPr lvl="1"/>
            <a:r>
              <a:rPr lang="en-US" dirty="0" smtClean="0"/>
              <a:t>a </a:t>
            </a:r>
            <a:r>
              <a:rPr lang="en-US" dirty="0"/>
              <a:t>STEM faculty member (who teaches students the project supports</a:t>
            </a:r>
            <a:r>
              <a:rPr lang="en-US" dirty="0" smtClean="0"/>
              <a:t>)</a:t>
            </a:r>
          </a:p>
          <a:p>
            <a:r>
              <a:rPr lang="en-US" dirty="0" smtClean="0"/>
              <a:t>The Project Team contains …</a:t>
            </a:r>
          </a:p>
          <a:p>
            <a:pPr lvl="1"/>
            <a:r>
              <a:rPr lang="en-US" dirty="0" smtClean="0"/>
              <a:t>an </a:t>
            </a:r>
            <a:r>
              <a:rPr lang="en-US" dirty="0"/>
              <a:t>administrator Co-PI who can help “get things done</a:t>
            </a:r>
            <a:r>
              <a:rPr lang="en-US" dirty="0" smtClean="0"/>
              <a:t>”</a:t>
            </a:r>
          </a:p>
          <a:p>
            <a:pPr lvl="1"/>
            <a:r>
              <a:rPr lang="en-US" dirty="0"/>
              <a:t>an educational researcher Co-PI who will lead the knowledge-generation </a:t>
            </a:r>
            <a:r>
              <a:rPr lang="en-US" dirty="0" smtClean="0"/>
              <a:t>effort</a:t>
            </a:r>
          </a:p>
          <a:p>
            <a:pPr lvl="1"/>
            <a:r>
              <a:rPr lang="en-US" dirty="0" smtClean="0"/>
              <a:t>You are allowed a total of 5 (1 PI and 4 Co-PIs) </a:t>
            </a:r>
          </a:p>
          <a:p>
            <a:r>
              <a:rPr lang="en-US" dirty="0" smtClean="0"/>
              <a:t>The Project has an independent evaluator who …</a:t>
            </a:r>
          </a:p>
          <a:p>
            <a:pPr lvl="1"/>
            <a:r>
              <a:rPr lang="en-US" dirty="0"/>
              <a:t>is NOT a Co-PI	 </a:t>
            </a:r>
            <a:endParaRPr lang="en-US" dirty="0" smtClean="0"/>
          </a:p>
          <a:p>
            <a:pPr lvl="1"/>
            <a:r>
              <a:rPr lang="en-US" dirty="0"/>
              <a:t>has a </a:t>
            </a:r>
            <a:r>
              <a:rPr lang="en-US" dirty="0" err="1"/>
              <a:t>biosketch</a:t>
            </a:r>
            <a:r>
              <a:rPr lang="en-US" dirty="0"/>
              <a:t> </a:t>
            </a:r>
            <a:r>
              <a:rPr lang="en-US" dirty="0" smtClean="0"/>
              <a:t>included</a:t>
            </a:r>
          </a:p>
          <a:p>
            <a:pPr lvl="1"/>
            <a:r>
              <a:rPr lang="en-US" dirty="0"/>
              <a:t>receives about 5%-10% of </a:t>
            </a:r>
            <a:r>
              <a:rPr lang="en-US" dirty="0" smtClean="0"/>
              <a:t>budget</a:t>
            </a:r>
          </a:p>
          <a:p>
            <a:r>
              <a:rPr lang="en-US" dirty="0" smtClean="0"/>
              <a:t>Have </a:t>
            </a:r>
            <a:r>
              <a:rPr lang="en-US" dirty="0"/>
              <a:t>a management plan clearly describing everyone’s responsibilities</a:t>
            </a:r>
            <a:r>
              <a:rPr lang="en-US" dirty="0" smtClean="0"/>
              <a:t>.</a:t>
            </a:r>
          </a:p>
          <a:p>
            <a:pPr lvl="1"/>
            <a:r>
              <a:rPr lang="en-US" dirty="0" smtClean="0"/>
              <a:t>No wages == FER document</a:t>
            </a:r>
          </a:p>
          <a:p>
            <a:endParaRPr lang="en-US" dirty="0"/>
          </a:p>
        </p:txBody>
      </p:sp>
    </p:spTree>
    <p:extLst>
      <p:ext uri="{BB962C8B-B14F-4D97-AF65-F5344CB8AC3E}">
        <p14:creationId xmlns:p14="http://schemas.microsoft.com/office/powerpoint/2010/main" val="802243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75" y="436167"/>
            <a:ext cx="6859633" cy="1293028"/>
          </a:xfrm>
        </p:spPr>
        <p:txBody>
          <a:bodyPr/>
          <a:lstStyle/>
          <a:p>
            <a:r>
              <a:rPr lang="en-US" dirty="0" smtClean="0"/>
              <a:t>Institutional Planning 1</a:t>
            </a:r>
            <a:endParaRPr lang="en-US" dirty="0"/>
          </a:p>
        </p:txBody>
      </p:sp>
      <p:sp>
        <p:nvSpPr>
          <p:cNvPr id="3" name="Content Placeholder 2"/>
          <p:cNvSpPr>
            <a:spLocks noGrp="1"/>
          </p:cNvSpPr>
          <p:nvPr>
            <p:ph idx="1"/>
          </p:nvPr>
        </p:nvSpPr>
        <p:spPr>
          <a:xfrm>
            <a:off x="231430" y="1460970"/>
            <a:ext cx="8607769" cy="5147647"/>
          </a:xfrm>
        </p:spPr>
        <p:txBody>
          <a:bodyPr>
            <a:normAutofit/>
          </a:bodyPr>
          <a:lstStyle/>
          <a:p>
            <a:r>
              <a:rPr lang="en-US" dirty="0"/>
              <a:t>E</a:t>
            </a:r>
            <a:r>
              <a:rPr lang="en-US" dirty="0" smtClean="0"/>
              <a:t>stimate </a:t>
            </a:r>
            <a:r>
              <a:rPr lang="en-US" dirty="0"/>
              <a:t>the number of students who will be supported on scholarship based upon the average unmet financial need of current students (and acknowledges the range of unmet need). My plan is consistent with … </a:t>
            </a:r>
            <a:endParaRPr lang="en-US" dirty="0" smtClean="0"/>
          </a:p>
          <a:p>
            <a:pPr lvl="1"/>
            <a:r>
              <a:rPr lang="en-US" dirty="0"/>
              <a:t>the $10,000/year </a:t>
            </a:r>
            <a:r>
              <a:rPr lang="en-US" dirty="0" smtClean="0"/>
              <a:t>limit</a:t>
            </a:r>
          </a:p>
          <a:p>
            <a:pPr lvl="1"/>
            <a:r>
              <a:rPr lang="en-US" dirty="0"/>
              <a:t>the student 4 year limit </a:t>
            </a:r>
            <a:endParaRPr lang="en-US" dirty="0" smtClean="0"/>
          </a:p>
          <a:p>
            <a:pPr lvl="1"/>
            <a:r>
              <a:rPr lang="en-US" dirty="0"/>
              <a:t>&gt; 60% on </a:t>
            </a:r>
            <a:r>
              <a:rPr lang="en-US" dirty="0" smtClean="0"/>
              <a:t>scholarships</a:t>
            </a:r>
          </a:p>
          <a:p>
            <a:pPr lvl="1"/>
            <a:r>
              <a:rPr lang="en-US" dirty="0" smtClean="0"/>
              <a:t>Want to reduce a student’s need to work!</a:t>
            </a:r>
          </a:p>
          <a:p>
            <a:r>
              <a:rPr lang="en-US" dirty="0" smtClean="0"/>
              <a:t>Scholarship applicants will be selected based upon …</a:t>
            </a:r>
          </a:p>
          <a:p>
            <a:pPr lvl="1"/>
            <a:r>
              <a:rPr lang="en-US" dirty="0"/>
              <a:t>a clearly specified holistic criterion for “high-ability” (or high potential) with </a:t>
            </a:r>
            <a:r>
              <a:rPr lang="en-US" dirty="0" smtClean="0"/>
              <a:t>rationale</a:t>
            </a:r>
          </a:p>
          <a:p>
            <a:pPr lvl="1"/>
            <a:r>
              <a:rPr lang="en-US" dirty="0"/>
              <a:t>a clearly specified criterion for “low-income” with </a:t>
            </a:r>
            <a:r>
              <a:rPr lang="en-US" dirty="0" smtClean="0"/>
              <a:t>rationale</a:t>
            </a:r>
          </a:p>
          <a:p>
            <a:pPr lvl="1"/>
            <a:r>
              <a:rPr lang="en-US" dirty="0" smtClean="0"/>
              <a:t>These are the only criteria – selection should be based on some formula involving the criteria or an equal chance</a:t>
            </a:r>
          </a:p>
          <a:p>
            <a:pPr lvl="2"/>
            <a:r>
              <a:rPr lang="en-US" dirty="0" smtClean="0"/>
              <a:t>Promoting diversity</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190752363"/>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1073</TotalTime>
  <Words>3133</Words>
  <Application>Microsoft Office PowerPoint</Application>
  <PresentationFormat>On-screen Show (4:3)</PresentationFormat>
  <Paragraphs>309</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Wingdings</vt:lpstr>
      <vt:lpstr>Vapor Trail</vt:lpstr>
      <vt:lpstr>NSF S-STEM (17-527)  PI Q&amp;A Webinar</vt:lpstr>
      <vt:lpstr>Webinar Outline</vt:lpstr>
      <vt:lpstr>The Big Picture for S-STEM Proposals …</vt:lpstr>
      <vt:lpstr>SupporteD Disciplines</vt:lpstr>
      <vt:lpstr>The Big Picture for S-STEM Proposals …</vt:lpstr>
      <vt:lpstr>Prior NSF Support</vt:lpstr>
      <vt:lpstr>The Big Picture for S-STEM Proposals …</vt:lpstr>
      <vt:lpstr>The Project Team </vt:lpstr>
      <vt:lpstr>Institutional Planning 1</vt:lpstr>
      <vt:lpstr>Institutional Planning 2</vt:lpstr>
      <vt:lpstr>Evaluation …</vt:lpstr>
      <vt:lpstr>Knowledge Generation</vt:lpstr>
      <vt:lpstr>PowerPoint Presentation</vt:lpstr>
      <vt:lpstr>NSF Review Criteria</vt:lpstr>
      <vt:lpstr>NSF Review Criteria</vt:lpstr>
      <vt:lpstr>Questions ?</vt:lpstr>
    </vt:vector>
  </TitlesOfParts>
  <Company>National Science Foundation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S-STEM Investigator Q&amp;A Webinar</dc:title>
  <dc:creator>Lee, Kevin M</dc:creator>
  <cp:lastModifiedBy>Lee, Kevin M</cp:lastModifiedBy>
  <cp:revision>153</cp:revision>
  <cp:lastPrinted>2017-03-01T20:25:03Z</cp:lastPrinted>
  <dcterms:created xsi:type="dcterms:W3CDTF">2017-03-01T00:13:41Z</dcterms:created>
  <dcterms:modified xsi:type="dcterms:W3CDTF">2017-03-07T19:54:33Z</dcterms:modified>
</cp:coreProperties>
</file>