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2" d="100"/>
          <a:sy n="132" d="100"/>
        </p:scale>
        <p:origin x="-111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9EAA944-C3EC-4E30-9361-891A550C833C}" type="datetimeFigureOut">
              <a:rPr lang="en-US" smtClean="0"/>
              <a:t>7/22/2015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F70DA-9C6B-44FA-BC06-0420FFB63DB1}" type="slidenum">
              <a:rPr lang="en-US" smtClean="0"/>
              <a:t>‹#›</a:t>
            </a:fld>
            <a:endParaRPr lang="en-US"/>
          </a:p>
        </p:txBody>
      </p:sp>
    </p:spTree>
    <p:extLst>
      <p:ext uri="{BB962C8B-B14F-4D97-AF65-F5344CB8AC3E}">
        <p14:creationId xmlns:p14="http://schemas.microsoft.com/office/powerpoint/2010/main" val="1453649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EAA944-C3EC-4E30-9361-891A550C833C}" type="datetimeFigureOut">
              <a:rPr lang="en-US" smtClean="0"/>
              <a:t>7/22/2015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F70DA-9C6B-44FA-BC06-0420FFB63DB1}" type="slidenum">
              <a:rPr lang="en-US" smtClean="0"/>
              <a:t>‹#›</a:t>
            </a:fld>
            <a:endParaRPr lang="en-US"/>
          </a:p>
        </p:txBody>
      </p:sp>
    </p:spTree>
    <p:extLst>
      <p:ext uri="{BB962C8B-B14F-4D97-AF65-F5344CB8AC3E}">
        <p14:creationId xmlns:p14="http://schemas.microsoft.com/office/powerpoint/2010/main" val="161172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EAA944-C3EC-4E30-9361-891A550C833C}" type="datetimeFigureOut">
              <a:rPr lang="en-US" smtClean="0"/>
              <a:t>7/22/2015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F70DA-9C6B-44FA-BC06-0420FFB63DB1}" type="slidenum">
              <a:rPr lang="en-US" smtClean="0"/>
              <a:t>‹#›</a:t>
            </a:fld>
            <a:endParaRPr lang="en-US"/>
          </a:p>
        </p:txBody>
      </p:sp>
    </p:spTree>
    <p:extLst>
      <p:ext uri="{BB962C8B-B14F-4D97-AF65-F5344CB8AC3E}">
        <p14:creationId xmlns:p14="http://schemas.microsoft.com/office/powerpoint/2010/main" val="272911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EAA944-C3EC-4E30-9361-891A550C833C}" type="datetimeFigureOut">
              <a:rPr lang="en-US" smtClean="0"/>
              <a:t>7/22/2015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F70DA-9C6B-44FA-BC06-0420FFB63DB1}" type="slidenum">
              <a:rPr lang="en-US" smtClean="0"/>
              <a:t>‹#›</a:t>
            </a:fld>
            <a:endParaRPr lang="en-US"/>
          </a:p>
        </p:txBody>
      </p:sp>
    </p:spTree>
    <p:extLst>
      <p:ext uri="{BB962C8B-B14F-4D97-AF65-F5344CB8AC3E}">
        <p14:creationId xmlns:p14="http://schemas.microsoft.com/office/powerpoint/2010/main" val="596892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EAA944-C3EC-4E30-9361-891A550C833C}" type="datetimeFigureOut">
              <a:rPr lang="en-US" smtClean="0"/>
              <a:t>7/22/2015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F70DA-9C6B-44FA-BC06-0420FFB63DB1}" type="slidenum">
              <a:rPr lang="en-US" smtClean="0"/>
              <a:t>‹#›</a:t>
            </a:fld>
            <a:endParaRPr lang="en-US"/>
          </a:p>
        </p:txBody>
      </p:sp>
    </p:spTree>
    <p:extLst>
      <p:ext uri="{BB962C8B-B14F-4D97-AF65-F5344CB8AC3E}">
        <p14:creationId xmlns:p14="http://schemas.microsoft.com/office/powerpoint/2010/main" val="829501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EAA944-C3EC-4E30-9361-891A550C833C}" type="datetimeFigureOut">
              <a:rPr lang="en-US" smtClean="0"/>
              <a:t>7/22/2015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7F70DA-9C6B-44FA-BC06-0420FFB63DB1}" type="slidenum">
              <a:rPr lang="en-US" smtClean="0"/>
              <a:t>‹#›</a:t>
            </a:fld>
            <a:endParaRPr lang="en-US"/>
          </a:p>
        </p:txBody>
      </p:sp>
    </p:spTree>
    <p:extLst>
      <p:ext uri="{BB962C8B-B14F-4D97-AF65-F5344CB8AC3E}">
        <p14:creationId xmlns:p14="http://schemas.microsoft.com/office/powerpoint/2010/main" val="153610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EAA944-C3EC-4E30-9361-891A550C833C}" type="datetimeFigureOut">
              <a:rPr lang="en-US" smtClean="0"/>
              <a:t>7/22/2015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7F70DA-9C6B-44FA-BC06-0420FFB63DB1}" type="slidenum">
              <a:rPr lang="en-US" smtClean="0"/>
              <a:t>‹#›</a:t>
            </a:fld>
            <a:endParaRPr lang="en-US"/>
          </a:p>
        </p:txBody>
      </p:sp>
    </p:spTree>
    <p:extLst>
      <p:ext uri="{BB962C8B-B14F-4D97-AF65-F5344CB8AC3E}">
        <p14:creationId xmlns:p14="http://schemas.microsoft.com/office/powerpoint/2010/main" val="964934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EAA944-C3EC-4E30-9361-891A550C833C}" type="datetimeFigureOut">
              <a:rPr lang="en-US" smtClean="0"/>
              <a:t>7/22/2015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7F70DA-9C6B-44FA-BC06-0420FFB63DB1}" type="slidenum">
              <a:rPr lang="en-US" smtClean="0"/>
              <a:t>‹#›</a:t>
            </a:fld>
            <a:endParaRPr lang="en-US"/>
          </a:p>
        </p:txBody>
      </p:sp>
    </p:spTree>
    <p:extLst>
      <p:ext uri="{BB962C8B-B14F-4D97-AF65-F5344CB8AC3E}">
        <p14:creationId xmlns:p14="http://schemas.microsoft.com/office/powerpoint/2010/main" val="2949996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EAA944-C3EC-4E30-9361-891A550C833C}" type="datetimeFigureOut">
              <a:rPr lang="en-US" smtClean="0"/>
              <a:t>7/22/2015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7F70DA-9C6B-44FA-BC06-0420FFB63DB1}" type="slidenum">
              <a:rPr lang="en-US" smtClean="0"/>
              <a:t>‹#›</a:t>
            </a:fld>
            <a:endParaRPr lang="en-US"/>
          </a:p>
        </p:txBody>
      </p:sp>
    </p:spTree>
    <p:extLst>
      <p:ext uri="{BB962C8B-B14F-4D97-AF65-F5344CB8AC3E}">
        <p14:creationId xmlns:p14="http://schemas.microsoft.com/office/powerpoint/2010/main" val="2045182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EAA944-C3EC-4E30-9361-891A550C833C}" type="datetimeFigureOut">
              <a:rPr lang="en-US" smtClean="0"/>
              <a:t>7/22/2015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7F70DA-9C6B-44FA-BC06-0420FFB63DB1}" type="slidenum">
              <a:rPr lang="en-US" smtClean="0"/>
              <a:t>‹#›</a:t>
            </a:fld>
            <a:endParaRPr lang="en-US"/>
          </a:p>
        </p:txBody>
      </p:sp>
    </p:spTree>
    <p:extLst>
      <p:ext uri="{BB962C8B-B14F-4D97-AF65-F5344CB8AC3E}">
        <p14:creationId xmlns:p14="http://schemas.microsoft.com/office/powerpoint/2010/main" val="2341126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EAA944-C3EC-4E30-9361-891A550C833C}" type="datetimeFigureOut">
              <a:rPr lang="en-US" smtClean="0"/>
              <a:t>7/22/2015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7F70DA-9C6B-44FA-BC06-0420FFB63DB1}" type="slidenum">
              <a:rPr lang="en-US" smtClean="0"/>
              <a:t>‹#›</a:t>
            </a:fld>
            <a:endParaRPr lang="en-US"/>
          </a:p>
        </p:txBody>
      </p:sp>
    </p:spTree>
    <p:extLst>
      <p:ext uri="{BB962C8B-B14F-4D97-AF65-F5344CB8AC3E}">
        <p14:creationId xmlns:p14="http://schemas.microsoft.com/office/powerpoint/2010/main" val="336057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EAA944-C3EC-4E30-9361-891A550C833C}" type="datetimeFigureOut">
              <a:rPr lang="en-US" smtClean="0"/>
              <a:t>7/22/2015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7F70DA-9C6B-44FA-BC06-0420FFB63DB1}" type="slidenum">
              <a:rPr lang="en-US" smtClean="0"/>
              <a:t>‹#›</a:t>
            </a:fld>
            <a:endParaRPr lang="en-US"/>
          </a:p>
        </p:txBody>
      </p:sp>
    </p:spTree>
    <p:extLst>
      <p:ext uri="{BB962C8B-B14F-4D97-AF65-F5344CB8AC3E}">
        <p14:creationId xmlns:p14="http://schemas.microsoft.com/office/powerpoint/2010/main" val="3626310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sf.webex.com/nsf/onstage/g.php?d=742586121&amp;t=a" TargetMode="External"/><Relationship Id="rId2" Type="http://schemas.openxmlformats.org/officeDocument/2006/relationships/image" Target="../media/image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en-US" sz="2800" b="1" dirty="0" smtClean="0">
                <a:solidFill>
                  <a:schemeClr val="tx2"/>
                </a:solidFill>
              </a:rPr>
              <a:t>The </a:t>
            </a:r>
            <a:r>
              <a:rPr lang="en-US" sz="2800" b="1" dirty="0" err="1" smtClean="0">
                <a:solidFill>
                  <a:schemeClr val="tx2"/>
                </a:solidFill>
              </a:rPr>
              <a:t>MindsEye</a:t>
            </a:r>
            <a:r>
              <a:rPr lang="en-US" sz="2800" b="1" dirty="0" smtClean="0">
                <a:solidFill>
                  <a:schemeClr val="tx2"/>
                </a:solidFill>
              </a:rPr>
              <a:t> Project</a:t>
            </a:r>
            <a:r>
              <a:rPr lang="en-US" sz="2800" dirty="0" smtClean="0">
                <a:solidFill>
                  <a:schemeClr val="tx2"/>
                </a:solidFill>
              </a:rPr>
              <a:t/>
            </a:r>
            <a:br>
              <a:rPr lang="en-US" sz="2800" dirty="0" smtClean="0">
                <a:solidFill>
                  <a:schemeClr val="tx2"/>
                </a:solidFill>
              </a:rPr>
            </a:br>
            <a:r>
              <a:rPr lang="en-US" sz="1800" b="1" dirty="0"/>
              <a:t>An </a:t>
            </a:r>
            <a:r>
              <a:rPr lang="en-US" sz="1800" b="1" dirty="0" smtClean="0"/>
              <a:t>Effective </a:t>
            </a:r>
            <a:r>
              <a:rPr lang="en-US" sz="1800" b="1" dirty="0"/>
              <a:t>Human-Computer Interface for Clinical Decision Support Systems</a:t>
            </a:r>
            <a:r>
              <a:rPr lang="en-US" sz="2800" dirty="0"/>
              <a:t/>
            </a:r>
            <a:br>
              <a:rPr lang="en-US" sz="2800" dirty="0"/>
            </a:br>
            <a:r>
              <a:rPr lang="en-US" sz="1800" dirty="0" smtClean="0"/>
              <a:t>Smart and Connected Health Webinar: July 31</a:t>
            </a:r>
            <a:r>
              <a:rPr lang="en-US" sz="1800" baseline="30000" dirty="0" smtClean="0"/>
              <a:t>st</a:t>
            </a:r>
            <a:r>
              <a:rPr lang="en-US" sz="1800" dirty="0" smtClean="0"/>
              <a:t> 11am-12pm ET</a:t>
            </a:r>
            <a:endParaRPr lang="en-US" sz="1800" dirty="0">
              <a:solidFill>
                <a:schemeClr val="tx2"/>
              </a:solidFill>
            </a:endParaRPr>
          </a:p>
        </p:txBody>
      </p:sp>
      <p:sp>
        <p:nvSpPr>
          <p:cNvPr id="4" name="Content Placeholder 3"/>
          <p:cNvSpPr>
            <a:spLocks noGrp="1"/>
          </p:cNvSpPr>
          <p:nvPr>
            <p:ph sz="half" idx="2"/>
          </p:nvPr>
        </p:nvSpPr>
        <p:spPr>
          <a:xfrm>
            <a:off x="3124200" y="1600201"/>
            <a:ext cx="5562600" cy="2971799"/>
          </a:xfrm>
        </p:spPr>
        <p:txBody>
          <a:bodyPr>
            <a:normAutofit fontScale="55000" lnSpcReduction="20000"/>
          </a:bodyPr>
          <a:lstStyle/>
          <a:p>
            <a:pPr marL="0" indent="0">
              <a:buNone/>
            </a:pPr>
            <a:r>
              <a:rPr lang="en-US" dirty="0"/>
              <a:t>Clinical Decision Support (CDS) systems equip providers with evidenced-based tools for better health care delivery. In some health areas, such as psychiatry, there has been a lag in uptake of CDS systems in electronic health records. The </a:t>
            </a:r>
            <a:r>
              <a:rPr lang="en-US" dirty="0" err="1"/>
              <a:t>MindsEye</a:t>
            </a:r>
            <a:r>
              <a:rPr lang="en-US" dirty="0"/>
              <a:t> project was initiated to respond to this need. The </a:t>
            </a:r>
            <a:r>
              <a:rPr lang="en-US" dirty="0" smtClean="0"/>
              <a:t>goal </a:t>
            </a:r>
            <a:r>
              <a:rPr lang="en-US" dirty="0"/>
              <a:t>of this collaborative effort among University of North Carolina and Duke University researchers </a:t>
            </a:r>
            <a:r>
              <a:rPr lang="en-US" dirty="0" smtClean="0"/>
              <a:t>was </a:t>
            </a:r>
            <a:r>
              <a:rPr lang="en-US" dirty="0"/>
              <a:t>to develop and implement a user interface (UI) to support CDS in psychiatry. The functions developed in the UI include methods to organize and present data based on interactive visualizations and allow sorting, sifting, and re-organization of data on demand to seamlessly integrate into healthcare practice </a:t>
            </a:r>
            <a:r>
              <a:rPr lang="en-US" dirty="0" smtClean="0"/>
              <a:t>workflows. </a:t>
            </a:r>
            <a:r>
              <a:rPr lang="en-US" dirty="0"/>
              <a:t>The </a:t>
            </a:r>
            <a:r>
              <a:rPr lang="en-US" dirty="0" err="1"/>
              <a:t>MindsEye</a:t>
            </a:r>
            <a:r>
              <a:rPr lang="en-US" dirty="0"/>
              <a:t> system was designed using an iterative UI design methodology with the main goal of improving treatment effectiveness of patients undergoing psychiatric treatment.  </a:t>
            </a:r>
          </a:p>
          <a:p>
            <a:endParaRPr lang="en-US" dirty="0"/>
          </a:p>
        </p:txBody>
      </p:sp>
      <p:pic>
        <p:nvPicPr>
          <p:cNvPr id="5" name="Content Placeholder 4" descr="Javed Mostafa"/>
          <p:cNvPicPr>
            <a:picLocks noGrp="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609601" y="1676400"/>
            <a:ext cx="1828800" cy="2667000"/>
          </a:xfrm>
          <a:prstGeom prst="rect">
            <a:avLst/>
          </a:prstGeom>
          <a:noFill/>
          <a:ln>
            <a:noFill/>
          </a:ln>
        </p:spPr>
      </p:pic>
      <p:sp>
        <p:nvSpPr>
          <p:cNvPr id="7" name="TextBox 6"/>
          <p:cNvSpPr txBox="1"/>
          <p:nvPr/>
        </p:nvSpPr>
        <p:spPr>
          <a:xfrm>
            <a:off x="533400" y="4814876"/>
            <a:ext cx="7543800" cy="1938992"/>
          </a:xfrm>
          <a:prstGeom prst="rect">
            <a:avLst/>
          </a:prstGeom>
          <a:noFill/>
        </p:spPr>
        <p:txBody>
          <a:bodyPr wrap="square" rtlCol="0">
            <a:spAutoFit/>
          </a:bodyPr>
          <a:lstStyle/>
          <a:p>
            <a:pPr fontAlgn="base"/>
            <a:r>
              <a:rPr lang="en-US" sz="1200" dirty="0" smtClean="0"/>
              <a:t>Dr</a:t>
            </a:r>
            <a:r>
              <a:rPr lang="en-US" sz="1200" dirty="0"/>
              <a:t>.  Javed Mostafa holds a joint faculty position in information science in the School of Information and Library Science and in the Biomedical Research Imaging Center at the University of North Carolina School of Medicine.  He is the Director of the Carolina Health Informatics Program and the Director of the Laboratory of Applied Informatics Research.  His research concentrates on information retrieval problems, particularly related to search and user-system interactions in large-scale document/data repositories. He also serves as the Deputy Director of the Biomedical Informatics Core at the NC Translational &amp; Clinical Sciences Institute and has current research engagements in biomedical data mining, analysis, visualization, user interface design, and multi-modal human-computer interaction. </a:t>
            </a:r>
            <a:endParaRPr lang="en-US" sz="1200" dirty="0" smtClean="0"/>
          </a:p>
          <a:p>
            <a:pPr fontAlgn="base"/>
            <a:endParaRPr lang="en-US" sz="1200" dirty="0"/>
          </a:p>
          <a:p>
            <a:pPr fontAlgn="base"/>
            <a:r>
              <a:rPr lang="en-US" sz="1200" b="1" dirty="0" smtClean="0"/>
              <a:t>Please register at: </a:t>
            </a:r>
            <a:r>
              <a:rPr lang="en-US" sz="1200" u="sng" dirty="0">
                <a:hlinkClick r:id="rId3"/>
              </a:rPr>
              <a:t>https://</a:t>
            </a:r>
            <a:r>
              <a:rPr lang="en-US" sz="1200" u="sng" dirty="0" smtClean="0">
                <a:hlinkClick r:id="rId3"/>
              </a:rPr>
              <a:t>nsf.webex.com/nsf/onstage/g.php?d=742586121&amp;t=a</a:t>
            </a:r>
            <a:r>
              <a:rPr lang="en-US" sz="1200" u="sng" dirty="0" smtClean="0"/>
              <a:t> </a:t>
            </a:r>
          </a:p>
          <a:p>
            <a:pPr fontAlgn="base"/>
            <a:r>
              <a:rPr lang="en-US" sz="1200" b="1" dirty="0" smtClean="0"/>
              <a:t>Password: </a:t>
            </a:r>
            <a:r>
              <a:rPr lang="en-US" sz="1200" b="1" dirty="0"/>
              <a:t>SCH2015</a:t>
            </a:r>
            <a:endParaRPr lang="en-US" sz="1200" b="1" dirty="0"/>
          </a:p>
        </p:txBody>
      </p:sp>
    </p:spTree>
    <p:extLst>
      <p:ext uri="{BB962C8B-B14F-4D97-AF65-F5344CB8AC3E}">
        <p14:creationId xmlns:p14="http://schemas.microsoft.com/office/powerpoint/2010/main" val="1537046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242</Words>
  <Application>Microsoft Office PowerPoint</Application>
  <PresentationFormat>On-screen Show (4:3)</PresentationFormat>
  <Paragraphs>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The MindsEye Project An Effective Human-Computer Interface for Clinical Decision Support Systems Smart and Connected Health Webinar: July 31st 11am-12pm ET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Mohanty, Nivedita</dc:creator>
  <cp:lastModifiedBy>Mohanty, Nivedita</cp:lastModifiedBy>
  <cp:revision>7</cp:revision>
  <cp:lastPrinted>2015-07-20T19:29:00Z</cp:lastPrinted>
  <dcterms:created xsi:type="dcterms:W3CDTF">2015-07-20T19:21:10Z</dcterms:created>
  <dcterms:modified xsi:type="dcterms:W3CDTF">2015-07-22T19:56:05Z</dcterms:modified>
</cp:coreProperties>
</file>