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 ContentType="image/t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theme/theme8.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9.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0.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51" r:id="rId1"/>
    <p:sldMasterId id="2147483707" r:id="rId2"/>
    <p:sldMasterId id="2147483714" r:id="rId3"/>
    <p:sldMasterId id="2147483726" r:id="rId4"/>
    <p:sldMasterId id="2147483731" r:id="rId5"/>
    <p:sldMasterId id="2147483734" r:id="rId6"/>
    <p:sldMasterId id="2147483736" r:id="rId7"/>
    <p:sldMasterId id="2147483738" r:id="rId8"/>
    <p:sldMasterId id="2147483740" r:id="rId9"/>
    <p:sldMasterId id="2147483755" r:id="rId10"/>
    <p:sldMasterId id="2147483763" r:id="rId11"/>
  </p:sldMasterIdLst>
  <p:notesMasterIdLst>
    <p:notesMasterId r:id="rId78"/>
  </p:notesMasterIdLst>
  <p:handoutMasterIdLst>
    <p:handoutMasterId r:id="rId79"/>
  </p:handoutMasterIdLst>
  <p:sldIdLst>
    <p:sldId id="680" r:id="rId12"/>
    <p:sldId id="543" r:id="rId13"/>
    <p:sldId id="515" r:id="rId14"/>
    <p:sldId id="641" r:id="rId15"/>
    <p:sldId id="639" r:id="rId16"/>
    <p:sldId id="536" r:id="rId17"/>
    <p:sldId id="636" r:id="rId18"/>
    <p:sldId id="637" r:id="rId19"/>
    <p:sldId id="529" r:id="rId20"/>
    <p:sldId id="530" r:id="rId21"/>
    <p:sldId id="642" r:id="rId22"/>
    <p:sldId id="681" r:id="rId23"/>
    <p:sldId id="682" r:id="rId24"/>
    <p:sldId id="683" r:id="rId25"/>
    <p:sldId id="684" r:id="rId26"/>
    <p:sldId id="685" r:id="rId27"/>
    <p:sldId id="686" r:id="rId28"/>
    <p:sldId id="687" r:id="rId29"/>
    <p:sldId id="688" r:id="rId30"/>
    <p:sldId id="689" r:id="rId31"/>
    <p:sldId id="690" r:id="rId32"/>
    <p:sldId id="691" r:id="rId33"/>
    <p:sldId id="692" r:id="rId34"/>
    <p:sldId id="693" r:id="rId35"/>
    <p:sldId id="694" r:id="rId36"/>
    <p:sldId id="695" r:id="rId37"/>
    <p:sldId id="696" r:id="rId38"/>
    <p:sldId id="697" r:id="rId39"/>
    <p:sldId id="698" r:id="rId40"/>
    <p:sldId id="643" r:id="rId41"/>
    <p:sldId id="644" r:id="rId42"/>
    <p:sldId id="645" r:id="rId43"/>
    <p:sldId id="646" r:id="rId44"/>
    <p:sldId id="647" r:id="rId45"/>
    <p:sldId id="648" r:id="rId46"/>
    <p:sldId id="649" r:id="rId47"/>
    <p:sldId id="699" r:id="rId48"/>
    <p:sldId id="700" r:id="rId49"/>
    <p:sldId id="701" r:id="rId50"/>
    <p:sldId id="702" r:id="rId51"/>
    <p:sldId id="703" r:id="rId52"/>
    <p:sldId id="704" r:id="rId53"/>
    <p:sldId id="705" r:id="rId54"/>
    <p:sldId id="706" r:id="rId55"/>
    <p:sldId id="707" r:id="rId56"/>
    <p:sldId id="708" r:id="rId57"/>
    <p:sldId id="709" r:id="rId58"/>
    <p:sldId id="710" r:id="rId59"/>
    <p:sldId id="711" r:id="rId60"/>
    <p:sldId id="712" r:id="rId61"/>
    <p:sldId id="713" r:id="rId62"/>
    <p:sldId id="714" r:id="rId63"/>
    <p:sldId id="715" r:id="rId64"/>
    <p:sldId id="716" r:id="rId65"/>
    <p:sldId id="717" r:id="rId66"/>
    <p:sldId id="718" r:id="rId67"/>
    <p:sldId id="719" r:id="rId68"/>
    <p:sldId id="720" r:id="rId69"/>
    <p:sldId id="721" r:id="rId70"/>
    <p:sldId id="722" r:id="rId71"/>
    <p:sldId id="723" r:id="rId72"/>
    <p:sldId id="724" r:id="rId73"/>
    <p:sldId id="725" r:id="rId74"/>
    <p:sldId id="726" r:id="rId75"/>
    <p:sldId id="727" r:id="rId76"/>
    <p:sldId id="728" r:id="rId77"/>
  </p:sldIdLst>
  <p:sldSz cx="6858000" cy="5143500"/>
  <p:notesSz cx="7315200" cy="9601200"/>
  <p:defaultTextStyle>
    <a:defPPr>
      <a:defRPr lang="en-US"/>
    </a:defPPr>
    <a:lvl1pPr algn="l" rtl="0" fontAlgn="base">
      <a:spcBef>
        <a:spcPct val="0"/>
      </a:spcBef>
      <a:spcAft>
        <a:spcPct val="0"/>
      </a:spcAft>
      <a:defRPr sz="1400" kern="1200">
        <a:solidFill>
          <a:schemeClr val="tx1"/>
        </a:solidFill>
        <a:latin typeface="Arial" pitchFamily="34" charset="0"/>
        <a:ea typeface="MS PGothic" pitchFamily="34" charset="-128"/>
        <a:cs typeface="+mn-cs"/>
      </a:defRPr>
    </a:lvl1pPr>
    <a:lvl2pPr marL="457118" algn="l" rtl="0" fontAlgn="base">
      <a:spcBef>
        <a:spcPct val="0"/>
      </a:spcBef>
      <a:spcAft>
        <a:spcPct val="0"/>
      </a:spcAft>
      <a:defRPr sz="1400" kern="1200">
        <a:solidFill>
          <a:schemeClr val="tx1"/>
        </a:solidFill>
        <a:latin typeface="Arial" pitchFamily="34" charset="0"/>
        <a:ea typeface="MS PGothic" pitchFamily="34" charset="-128"/>
        <a:cs typeface="+mn-cs"/>
      </a:defRPr>
    </a:lvl2pPr>
    <a:lvl3pPr marL="914243" algn="l" rtl="0" fontAlgn="base">
      <a:spcBef>
        <a:spcPct val="0"/>
      </a:spcBef>
      <a:spcAft>
        <a:spcPct val="0"/>
      </a:spcAft>
      <a:defRPr sz="1400" kern="1200">
        <a:solidFill>
          <a:schemeClr val="tx1"/>
        </a:solidFill>
        <a:latin typeface="Arial" pitchFamily="34" charset="0"/>
        <a:ea typeface="MS PGothic" pitchFamily="34" charset="-128"/>
        <a:cs typeface="+mn-cs"/>
      </a:defRPr>
    </a:lvl3pPr>
    <a:lvl4pPr marL="1371362" algn="l" rtl="0" fontAlgn="base">
      <a:spcBef>
        <a:spcPct val="0"/>
      </a:spcBef>
      <a:spcAft>
        <a:spcPct val="0"/>
      </a:spcAft>
      <a:defRPr sz="1400" kern="1200">
        <a:solidFill>
          <a:schemeClr val="tx1"/>
        </a:solidFill>
        <a:latin typeface="Arial" pitchFamily="34" charset="0"/>
        <a:ea typeface="MS PGothic" pitchFamily="34" charset="-128"/>
        <a:cs typeface="+mn-cs"/>
      </a:defRPr>
    </a:lvl4pPr>
    <a:lvl5pPr marL="1828484" algn="l" rtl="0" fontAlgn="base">
      <a:spcBef>
        <a:spcPct val="0"/>
      </a:spcBef>
      <a:spcAft>
        <a:spcPct val="0"/>
      </a:spcAft>
      <a:defRPr sz="1400" kern="1200">
        <a:solidFill>
          <a:schemeClr val="tx1"/>
        </a:solidFill>
        <a:latin typeface="Arial" pitchFamily="34" charset="0"/>
        <a:ea typeface="MS PGothic" pitchFamily="34" charset="-128"/>
        <a:cs typeface="+mn-cs"/>
      </a:defRPr>
    </a:lvl5pPr>
    <a:lvl6pPr marL="2285601" algn="l" defTabSz="914243" rtl="0" eaLnBrk="1" latinLnBrk="0" hangingPunct="1">
      <a:defRPr sz="1400" kern="1200">
        <a:solidFill>
          <a:schemeClr val="tx1"/>
        </a:solidFill>
        <a:latin typeface="Arial" pitchFamily="34" charset="0"/>
        <a:ea typeface="MS PGothic" pitchFamily="34" charset="-128"/>
        <a:cs typeface="+mn-cs"/>
      </a:defRPr>
    </a:lvl6pPr>
    <a:lvl7pPr marL="2742719" algn="l" defTabSz="914243" rtl="0" eaLnBrk="1" latinLnBrk="0" hangingPunct="1">
      <a:defRPr sz="1400" kern="1200">
        <a:solidFill>
          <a:schemeClr val="tx1"/>
        </a:solidFill>
        <a:latin typeface="Arial" pitchFamily="34" charset="0"/>
        <a:ea typeface="MS PGothic" pitchFamily="34" charset="-128"/>
        <a:cs typeface="+mn-cs"/>
      </a:defRPr>
    </a:lvl7pPr>
    <a:lvl8pPr marL="3199840" algn="l" defTabSz="914243" rtl="0" eaLnBrk="1" latinLnBrk="0" hangingPunct="1">
      <a:defRPr sz="1400" kern="1200">
        <a:solidFill>
          <a:schemeClr val="tx1"/>
        </a:solidFill>
        <a:latin typeface="Arial" pitchFamily="34" charset="0"/>
        <a:ea typeface="MS PGothic" pitchFamily="34" charset="-128"/>
        <a:cs typeface="+mn-cs"/>
      </a:defRPr>
    </a:lvl8pPr>
    <a:lvl9pPr marL="3656960" algn="l" defTabSz="914243" rtl="0" eaLnBrk="1" latinLnBrk="0" hangingPunct="1">
      <a:defRPr sz="1400"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1236" userDrawn="1">
          <p15:clr>
            <a:srgbClr val="A4A3A4"/>
          </p15:clr>
        </p15:guide>
        <p15:guide id="2" pos="4248"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mian Bailey" initials="d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5890"/>
    <a:srgbClr val="3C3C3C"/>
    <a:srgbClr val="F28610"/>
    <a:srgbClr val="FFBA66"/>
    <a:srgbClr val="57FF49"/>
    <a:srgbClr val="CF070E"/>
    <a:srgbClr val="F53D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157" autoAdjust="0"/>
    <p:restoredTop sz="99360" autoAdjust="0"/>
  </p:normalViewPr>
  <p:slideViewPr>
    <p:cSldViewPr>
      <p:cViewPr varScale="1">
        <p:scale>
          <a:sx n="114" d="100"/>
          <a:sy n="114" d="100"/>
        </p:scale>
        <p:origin x="756" y="90"/>
      </p:cViewPr>
      <p:guideLst>
        <p:guide orient="horz" pos="1236"/>
        <p:guide pos="4248"/>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113" d="100"/>
          <a:sy n="113" d="100"/>
        </p:scale>
        <p:origin x="-5040" y="6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C8AD7C-B717-1942-AF2F-892A244C770C}" type="doc">
      <dgm:prSet loTypeId="urn:microsoft.com/office/officeart/2005/8/layout/chevron1" loCatId="" qsTypeId="urn:microsoft.com/office/officeart/2005/8/quickstyle/simple1" qsCatId="simple" csTypeId="urn:microsoft.com/office/officeart/2005/8/colors/accent1_2" csCatId="accent1" phldr="1"/>
      <dgm:spPr/>
    </dgm:pt>
    <dgm:pt modelId="{4F8CD669-2B63-DE4A-9122-9F2DBCD166E2}">
      <dgm:prSet phldrT="[Text]"/>
      <dgm:spPr>
        <a:solidFill>
          <a:srgbClr val="F28610"/>
        </a:solidFill>
      </dgm:spPr>
      <dgm:t>
        <a:bodyPr/>
        <a:lstStyle/>
        <a:p>
          <a:r>
            <a:rPr lang="en-US" dirty="0" smtClean="0"/>
            <a:t>2013</a:t>
          </a:r>
          <a:endParaRPr lang="en-US" dirty="0"/>
        </a:p>
      </dgm:t>
    </dgm:pt>
    <dgm:pt modelId="{9E2FE307-FD43-6F4F-8F59-42D085596621}" type="parTrans" cxnId="{6F5B0F32-33AD-764D-8D8C-D050D8D1020D}">
      <dgm:prSet/>
      <dgm:spPr/>
      <dgm:t>
        <a:bodyPr/>
        <a:lstStyle/>
        <a:p>
          <a:endParaRPr lang="en-US"/>
        </a:p>
      </dgm:t>
    </dgm:pt>
    <dgm:pt modelId="{D90EC4CA-D78F-C045-B105-1BA6F8E27041}" type="sibTrans" cxnId="{6F5B0F32-33AD-764D-8D8C-D050D8D1020D}">
      <dgm:prSet/>
      <dgm:spPr/>
      <dgm:t>
        <a:bodyPr/>
        <a:lstStyle/>
        <a:p>
          <a:endParaRPr lang="en-US"/>
        </a:p>
      </dgm:t>
    </dgm:pt>
    <dgm:pt modelId="{39F8C6D6-CA8C-9C47-9D9E-13C95655CC81}">
      <dgm:prSet phldrT="[Text]"/>
      <dgm:spPr>
        <a:solidFill>
          <a:srgbClr val="F28610"/>
        </a:solidFill>
      </dgm:spPr>
      <dgm:t>
        <a:bodyPr/>
        <a:lstStyle/>
        <a:p>
          <a:r>
            <a:rPr lang="en-US" dirty="0" smtClean="0"/>
            <a:t>2014</a:t>
          </a:r>
          <a:endParaRPr lang="en-US" dirty="0"/>
        </a:p>
      </dgm:t>
    </dgm:pt>
    <dgm:pt modelId="{6E886EAB-7D2D-E04C-8DCB-3AAC431C53F2}" type="parTrans" cxnId="{9F92D8B2-18B1-8744-B2B2-8BA03A0AE8BF}">
      <dgm:prSet/>
      <dgm:spPr/>
      <dgm:t>
        <a:bodyPr/>
        <a:lstStyle/>
        <a:p>
          <a:endParaRPr lang="en-US"/>
        </a:p>
      </dgm:t>
    </dgm:pt>
    <dgm:pt modelId="{3DE992B6-9AC4-BC46-9FC2-9CD5D81651B9}" type="sibTrans" cxnId="{9F92D8B2-18B1-8744-B2B2-8BA03A0AE8BF}">
      <dgm:prSet/>
      <dgm:spPr/>
      <dgm:t>
        <a:bodyPr/>
        <a:lstStyle/>
        <a:p>
          <a:endParaRPr lang="en-US"/>
        </a:p>
      </dgm:t>
    </dgm:pt>
    <dgm:pt modelId="{F462C365-800B-C84D-B000-FE76FFCB4004}">
      <dgm:prSet phldrT="[Text]"/>
      <dgm:spPr>
        <a:solidFill>
          <a:srgbClr val="F28610"/>
        </a:solidFill>
      </dgm:spPr>
      <dgm:t>
        <a:bodyPr/>
        <a:lstStyle/>
        <a:p>
          <a:r>
            <a:rPr lang="en-US" dirty="0" smtClean="0"/>
            <a:t>2015</a:t>
          </a:r>
          <a:endParaRPr lang="en-US" dirty="0"/>
        </a:p>
      </dgm:t>
    </dgm:pt>
    <dgm:pt modelId="{4EC3D096-B057-CC4A-8078-E1368F213645}" type="parTrans" cxnId="{D244F154-D315-6646-8ED4-262CDCDA8B72}">
      <dgm:prSet/>
      <dgm:spPr/>
      <dgm:t>
        <a:bodyPr/>
        <a:lstStyle/>
        <a:p>
          <a:endParaRPr lang="en-US"/>
        </a:p>
      </dgm:t>
    </dgm:pt>
    <dgm:pt modelId="{19C2D656-B4CD-5341-A951-2119E684C226}" type="sibTrans" cxnId="{D244F154-D315-6646-8ED4-262CDCDA8B72}">
      <dgm:prSet/>
      <dgm:spPr/>
      <dgm:t>
        <a:bodyPr/>
        <a:lstStyle/>
        <a:p>
          <a:endParaRPr lang="en-US"/>
        </a:p>
      </dgm:t>
    </dgm:pt>
    <dgm:pt modelId="{D5AF2DEA-A9E4-FC48-AF56-0F4CCAB4C884}">
      <dgm:prSet phldrT="[Text]"/>
      <dgm:spPr>
        <a:solidFill>
          <a:srgbClr val="F28610"/>
        </a:solidFill>
      </dgm:spPr>
      <dgm:t>
        <a:bodyPr/>
        <a:lstStyle/>
        <a:p>
          <a:r>
            <a:rPr lang="en-US" dirty="0" smtClean="0"/>
            <a:t>2016</a:t>
          </a:r>
          <a:endParaRPr lang="en-US" dirty="0"/>
        </a:p>
      </dgm:t>
    </dgm:pt>
    <dgm:pt modelId="{0AAF9B21-1537-DF40-84D5-FD42380CA9B3}" type="parTrans" cxnId="{30D24DB2-74AC-474C-9268-7366B58572B8}">
      <dgm:prSet/>
      <dgm:spPr/>
      <dgm:t>
        <a:bodyPr/>
        <a:lstStyle/>
        <a:p>
          <a:endParaRPr lang="en-US"/>
        </a:p>
      </dgm:t>
    </dgm:pt>
    <dgm:pt modelId="{C27B3997-1C19-714E-B49A-24F445583AA4}" type="sibTrans" cxnId="{30D24DB2-74AC-474C-9268-7366B58572B8}">
      <dgm:prSet/>
      <dgm:spPr/>
      <dgm:t>
        <a:bodyPr/>
        <a:lstStyle/>
        <a:p>
          <a:endParaRPr lang="en-US"/>
        </a:p>
      </dgm:t>
    </dgm:pt>
    <dgm:pt modelId="{FA46DF72-47F7-BE40-9210-A2BF9C647AC9}" type="pres">
      <dgm:prSet presAssocID="{64C8AD7C-B717-1942-AF2F-892A244C770C}" presName="Name0" presStyleCnt="0">
        <dgm:presLayoutVars>
          <dgm:dir/>
          <dgm:animLvl val="lvl"/>
          <dgm:resizeHandles val="exact"/>
        </dgm:presLayoutVars>
      </dgm:prSet>
      <dgm:spPr/>
    </dgm:pt>
    <dgm:pt modelId="{EC31458C-FD88-3449-B0D0-16FC4D290D73}" type="pres">
      <dgm:prSet presAssocID="{4F8CD669-2B63-DE4A-9122-9F2DBCD166E2}" presName="parTxOnly" presStyleLbl="node1" presStyleIdx="0" presStyleCnt="4">
        <dgm:presLayoutVars>
          <dgm:chMax val="0"/>
          <dgm:chPref val="0"/>
          <dgm:bulletEnabled val="1"/>
        </dgm:presLayoutVars>
      </dgm:prSet>
      <dgm:spPr/>
      <dgm:t>
        <a:bodyPr/>
        <a:lstStyle/>
        <a:p>
          <a:endParaRPr lang="en-US"/>
        </a:p>
      </dgm:t>
    </dgm:pt>
    <dgm:pt modelId="{A7D39EE4-7564-814C-9FF9-1F8D3A09EBB6}" type="pres">
      <dgm:prSet presAssocID="{D90EC4CA-D78F-C045-B105-1BA6F8E27041}" presName="parTxOnlySpace" presStyleCnt="0"/>
      <dgm:spPr/>
    </dgm:pt>
    <dgm:pt modelId="{20391C7C-D9A0-5246-BF74-ABE78D5F594F}" type="pres">
      <dgm:prSet presAssocID="{39F8C6D6-CA8C-9C47-9D9E-13C95655CC81}" presName="parTxOnly" presStyleLbl="node1" presStyleIdx="1" presStyleCnt="4">
        <dgm:presLayoutVars>
          <dgm:chMax val="0"/>
          <dgm:chPref val="0"/>
          <dgm:bulletEnabled val="1"/>
        </dgm:presLayoutVars>
      </dgm:prSet>
      <dgm:spPr/>
      <dgm:t>
        <a:bodyPr/>
        <a:lstStyle/>
        <a:p>
          <a:endParaRPr lang="en-US"/>
        </a:p>
      </dgm:t>
    </dgm:pt>
    <dgm:pt modelId="{31EF4371-86A0-5B43-B09E-4EC645209CBA}" type="pres">
      <dgm:prSet presAssocID="{3DE992B6-9AC4-BC46-9FC2-9CD5D81651B9}" presName="parTxOnlySpace" presStyleCnt="0"/>
      <dgm:spPr/>
    </dgm:pt>
    <dgm:pt modelId="{4F4ADF57-CED6-5F41-85DF-97AD95B462FB}" type="pres">
      <dgm:prSet presAssocID="{F462C365-800B-C84D-B000-FE76FFCB4004}" presName="parTxOnly" presStyleLbl="node1" presStyleIdx="2" presStyleCnt="4">
        <dgm:presLayoutVars>
          <dgm:chMax val="0"/>
          <dgm:chPref val="0"/>
          <dgm:bulletEnabled val="1"/>
        </dgm:presLayoutVars>
      </dgm:prSet>
      <dgm:spPr/>
      <dgm:t>
        <a:bodyPr/>
        <a:lstStyle/>
        <a:p>
          <a:endParaRPr lang="en-US"/>
        </a:p>
      </dgm:t>
    </dgm:pt>
    <dgm:pt modelId="{362CE3B4-02A7-EF45-AA39-A68FD07E1837}" type="pres">
      <dgm:prSet presAssocID="{19C2D656-B4CD-5341-A951-2119E684C226}" presName="parTxOnlySpace" presStyleCnt="0"/>
      <dgm:spPr/>
    </dgm:pt>
    <dgm:pt modelId="{4C51775E-27F5-EE43-9019-17D07B9AB884}" type="pres">
      <dgm:prSet presAssocID="{D5AF2DEA-A9E4-FC48-AF56-0F4CCAB4C884}" presName="parTxOnly" presStyleLbl="node1" presStyleIdx="3" presStyleCnt="4">
        <dgm:presLayoutVars>
          <dgm:chMax val="0"/>
          <dgm:chPref val="0"/>
          <dgm:bulletEnabled val="1"/>
        </dgm:presLayoutVars>
      </dgm:prSet>
      <dgm:spPr/>
      <dgm:t>
        <a:bodyPr/>
        <a:lstStyle/>
        <a:p>
          <a:endParaRPr lang="en-US"/>
        </a:p>
      </dgm:t>
    </dgm:pt>
  </dgm:ptLst>
  <dgm:cxnLst>
    <dgm:cxn modelId="{D244F154-D315-6646-8ED4-262CDCDA8B72}" srcId="{64C8AD7C-B717-1942-AF2F-892A244C770C}" destId="{F462C365-800B-C84D-B000-FE76FFCB4004}" srcOrd="2" destOrd="0" parTransId="{4EC3D096-B057-CC4A-8078-E1368F213645}" sibTransId="{19C2D656-B4CD-5341-A951-2119E684C226}"/>
    <dgm:cxn modelId="{ECFAB760-A0A5-0B44-9FAA-A2F1DCEA945E}" type="presOf" srcId="{D5AF2DEA-A9E4-FC48-AF56-0F4CCAB4C884}" destId="{4C51775E-27F5-EE43-9019-17D07B9AB884}" srcOrd="0" destOrd="0" presId="urn:microsoft.com/office/officeart/2005/8/layout/chevron1"/>
    <dgm:cxn modelId="{9F92D8B2-18B1-8744-B2B2-8BA03A0AE8BF}" srcId="{64C8AD7C-B717-1942-AF2F-892A244C770C}" destId="{39F8C6D6-CA8C-9C47-9D9E-13C95655CC81}" srcOrd="1" destOrd="0" parTransId="{6E886EAB-7D2D-E04C-8DCB-3AAC431C53F2}" sibTransId="{3DE992B6-9AC4-BC46-9FC2-9CD5D81651B9}"/>
    <dgm:cxn modelId="{30D24DB2-74AC-474C-9268-7366B58572B8}" srcId="{64C8AD7C-B717-1942-AF2F-892A244C770C}" destId="{D5AF2DEA-A9E4-FC48-AF56-0F4CCAB4C884}" srcOrd="3" destOrd="0" parTransId="{0AAF9B21-1537-DF40-84D5-FD42380CA9B3}" sibTransId="{C27B3997-1C19-714E-B49A-24F445583AA4}"/>
    <dgm:cxn modelId="{9364EE38-27A4-0042-AD59-3AF3BDCB251D}" type="presOf" srcId="{4F8CD669-2B63-DE4A-9122-9F2DBCD166E2}" destId="{EC31458C-FD88-3449-B0D0-16FC4D290D73}" srcOrd="0" destOrd="0" presId="urn:microsoft.com/office/officeart/2005/8/layout/chevron1"/>
    <dgm:cxn modelId="{F43C9806-92B7-724A-BA54-5C8092A311DE}" type="presOf" srcId="{F462C365-800B-C84D-B000-FE76FFCB4004}" destId="{4F4ADF57-CED6-5F41-85DF-97AD95B462FB}" srcOrd="0" destOrd="0" presId="urn:microsoft.com/office/officeart/2005/8/layout/chevron1"/>
    <dgm:cxn modelId="{6F5B0F32-33AD-764D-8D8C-D050D8D1020D}" srcId="{64C8AD7C-B717-1942-AF2F-892A244C770C}" destId="{4F8CD669-2B63-DE4A-9122-9F2DBCD166E2}" srcOrd="0" destOrd="0" parTransId="{9E2FE307-FD43-6F4F-8F59-42D085596621}" sibTransId="{D90EC4CA-D78F-C045-B105-1BA6F8E27041}"/>
    <dgm:cxn modelId="{2AFF9C27-61D4-524A-B78B-DA01EBF428D2}" type="presOf" srcId="{64C8AD7C-B717-1942-AF2F-892A244C770C}" destId="{FA46DF72-47F7-BE40-9210-A2BF9C647AC9}" srcOrd="0" destOrd="0" presId="urn:microsoft.com/office/officeart/2005/8/layout/chevron1"/>
    <dgm:cxn modelId="{FFBDAC19-7611-984D-9433-860D586DBD70}" type="presOf" srcId="{39F8C6D6-CA8C-9C47-9D9E-13C95655CC81}" destId="{20391C7C-D9A0-5246-BF74-ABE78D5F594F}" srcOrd="0" destOrd="0" presId="urn:microsoft.com/office/officeart/2005/8/layout/chevron1"/>
    <dgm:cxn modelId="{48681254-CFE5-EE46-90AF-06F86BAD15A3}" type="presParOf" srcId="{FA46DF72-47F7-BE40-9210-A2BF9C647AC9}" destId="{EC31458C-FD88-3449-B0D0-16FC4D290D73}" srcOrd="0" destOrd="0" presId="urn:microsoft.com/office/officeart/2005/8/layout/chevron1"/>
    <dgm:cxn modelId="{2DC4FBF1-6CC9-D74D-B963-C2A884FE4D02}" type="presParOf" srcId="{FA46DF72-47F7-BE40-9210-A2BF9C647AC9}" destId="{A7D39EE4-7564-814C-9FF9-1F8D3A09EBB6}" srcOrd="1" destOrd="0" presId="urn:microsoft.com/office/officeart/2005/8/layout/chevron1"/>
    <dgm:cxn modelId="{061AA73E-1C38-EA46-8BC1-ED27DE74A213}" type="presParOf" srcId="{FA46DF72-47F7-BE40-9210-A2BF9C647AC9}" destId="{20391C7C-D9A0-5246-BF74-ABE78D5F594F}" srcOrd="2" destOrd="0" presId="urn:microsoft.com/office/officeart/2005/8/layout/chevron1"/>
    <dgm:cxn modelId="{50A16996-9B2F-344B-AB8D-F1A1B317CDB5}" type="presParOf" srcId="{FA46DF72-47F7-BE40-9210-A2BF9C647AC9}" destId="{31EF4371-86A0-5B43-B09E-4EC645209CBA}" srcOrd="3" destOrd="0" presId="urn:microsoft.com/office/officeart/2005/8/layout/chevron1"/>
    <dgm:cxn modelId="{9F706EBA-9533-4648-9FC1-4F6875DED14F}" type="presParOf" srcId="{FA46DF72-47F7-BE40-9210-A2BF9C647AC9}" destId="{4F4ADF57-CED6-5F41-85DF-97AD95B462FB}" srcOrd="4" destOrd="0" presId="urn:microsoft.com/office/officeart/2005/8/layout/chevron1"/>
    <dgm:cxn modelId="{25D93C61-2A75-FE4B-AEF0-638E858051AF}" type="presParOf" srcId="{FA46DF72-47F7-BE40-9210-A2BF9C647AC9}" destId="{362CE3B4-02A7-EF45-AA39-A68FD07E1837}" srcOrd="5" destOrd="0" presId="urn:microsoft.com/office/officeart/2005/8/layout/chevron1"/>
    <dgm:cxn modelId="{8B34B788-25E3-D740-A598-A0B430AE9277}" type="presParOf" srcId="{FA46DF72-47F7-BE40-9210-A2BF9C647AC9}" destId="{4C51775E-27F5-EE43-9019-17D07B9AB884}"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1458C-FD88-3449-B0D0-16FC4D290D73}">
      <dsp:nvSpPr>
        <dsp:cNvPr id="0" name=""/>
        <dsp:cNvSpPr/>
      </dsp:nvSpPr>
      <dsp:spPr>
        <a:xfrm>
          <a:off x="2730" y="0"/>
          <a:ext cx="1589456" cy="514350"/>
        </a:xfrm>
        <a:prstGeom prst="chevron">
          <a:avLst/>
        </a:prstGeom>
        <a:solidFill>
          <a:srgbClr val="F2861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en-US" sz="3200" kern="1200" dirty="0" smtClean="0"/>
            <a:t>2013</a:t>
          </a:r>
          <a:endParaRPr lang="en-US" sz="3200" kern="1200" dirty="0"/>
        </a:p>
      </dsp:txBody>
      <dsp:txXfrm>
        <a:off x="259905" y="0"/>
        <a:ext cx="1075106" cy="514350"/>
      </dsp:txXfrm>
    </dsp:sp>
    <dsp:sp modelId="{20391C7C-D9A0-5246-BF74-ABE78D5F594F}">
      <dsp:nvSpPr>
        <dsp:cNvPr id="0" name=""/>
        <dsp:cNvSpPr/>
      </dsp:nvSpPr>
      <dsp:spPr>
        <a:xfrm>
          <a:off x="1433241" y="0"/>
          <a:ext cx="1589456" cy="514350"/>
        </a:xfrm>
        <a:prstGeom prst="chevron">
          <a:avLst/>
        </a:prstGeom>
        <a:solidFill>
          <a:srgbClr val="F2861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en-US" sz="3200" kern="1200" dirty="0" smtClean="0"/>
            <a:t>2014</a:t>
          </a:r>
          <a:endParaRPr lang="en-US" sz="3200" kern="1200" dirty="0"/>
        </a:p>
      </dsp:txBody>
      <dsp:txXfrm>
        <a:off x="1690416" y="0"/>
        <a:ext cx="1075106" cy="514350"/>
      </dsp:txXfrm>
    </dsp:sp>
    <dsp:sp modelId="{4F4ADF57-CED6-5F41-85DF-97AD95B462FB}">
      <dsp:nvSpPr>
        <dsp:cNvPr id="0" name=""/>
        <dsp:cNvSpPr/>
      </dsp:nvSpPr>
      <dsp:spPr>
        <a:xfrm>
          <a:off x="2863752" y="0"/>
          <a:ext cx="1589456" cy="514350"/>
        </a:xfrm>
        <a:prstGeom prst="chevron">
          <a:avLst/>
        </a:prstGeom>
        <a:solidFill>
          <a:srgbClr val="F2861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en-US" sz="3200" kern="1200" dirty="0" smtClean="0"/>
            <a:t>2015</a:t>
          </a:r>
          <a:endParaRPr lang="en-US" sz="3200" kern="1200" dirty="0"/>
        </a:p>
      </dsp:txBody>
      <dsp:txXfrm>
        <a:off x="3120927" y="0"/>
        <a:ext cx="1075106" cy="514350"/>
      </dsp:txXfrm>
    </dsp:sp>
    <dsp:sp modelId="{4C51775E-27F5-EE43-9019-17D07B9AB884}">
      <dsp:nvSpPr>
        <dsp:cNvPr id="0" name=""/>
        <dsp:cNvSpPr/>
      </dsp:nvSpPr>
      <dsp:spPr>
        <a:xfrm>
          <a:off x="4294262" y="0"/>
          <a:ext cx="1589456" cy="514350"/>
        </a:xfrm>
        <a:prstGeom prst="chevron">
          <a:avLst/>
        </a:prstGeom>
        <a:solidFill>
          <a:srgbClr val="F2861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en-US" sz="3200" kern="1200" dirty="0" smtClean="0"/>
            <a:t>2016</a:t>
          </a:r>
          <a:endParaRPr lang="en-US" sz="3200" kern="1200" dirty="0"/>
        </a:p>
      </dsp:txBody>
      <dsp:txXfrm>
        <a:off x="4551437" y="0"/>
        <a:ext cx="1075106" cy="51435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3826"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4691" tIns="47346" rIns="94691" bIns="47346" numCol="1" anchor="t" anchorCtr="0" compatLnSpc="1">
            <a:prstTxWarp prst="textNoShape">
              <a:avLst/>
            </a:prstTxWarp>
          </a:bodyPr>
          <a:lstStyle>
            <a:lvl1pPr>
              <a:defRPr sz="1200">
                <a:latin typeface="Arial" charset="0"/>
                <a:ea typeface="ＭＳ Ｐゴシック" charset="0"/>
                <a:cs typeface="Arial" charset="0"/>
              </a:defRPr>
            </a:lvl1pPr>
          </a:lstStyle>
          <a:p>
            <a:pPr>
              <a:defRPr/>
            </a:pPr>
            <a:endParaRPr lang="en-US" dirty="0"/>
          </a:p>
        </p:txBody>
      </p:sp>
      <p:sp>
        <p:nvSpPr>
          <p:cNvPr id="333827" name="Rectangle 3"/>
          <p:cNvSpPr>
            <a:spLocks noGrp="1" noChangeArrowheads="1"/>
          </p:cNvSpPr>
          <p:nvPr>
            <p:ph type="dt" sz="quarter" idx="1"/>
          </p:nvPr>
        </p:nvSpPr>
        <p:spPr bwMode="auto">
          <a:xfrm>
            <a:off x="4143375" y="0"/>
            <a:ext cx="3170238" cy="47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4691" tIns="47346" rIns="94691" bIns="47346" numCol="1" anchor="t" anchorCtr="0" compatLnSpc="1">
            <a:prstTxWarp prst="textNoShape">
              <a:avLst/>
            </a:prstTxWarp>
          </a:bodyPr>
          <a:lstStyle>
            <a:lvl1pPr algn="r">
              <a:defRPr sz="1200">
                <a:latin typeface="Arial" charset="0"/>
                <a:ea typeface="ＭＳ Ｐゴシック" charset="0"/>
                <a:cs typeface="Arial" charset="0"/>
              </a:defRPr>
            </a:lvl1pPr>
          </a:lstStyle>
          <a:p>
            <a:pPr>
              <a:defRPr/>
            </a:pPr>
            <a:endParaRPr lang="en-US" dirty="0"/>
          </a:p>
        </p:txBody>
      </p:sp>
      <p:sp>
        <p:nvSpPr>
          <p:cNvPr id="333828" name="Rectangle 4"/>
          <p:cNvSpPr>
            <a:spLocks noGrp="1" noChangeArrowheads="1"/>
          </p:cNvSpPr>
          <p:nvPr>
            <p:ph type="ftr" sz="quarter" idx="2"/>
          </p:nvPr>
        </p:nvSpPr>
        <p:spPr bwMode="auto">
          <a:xfrm>
            <a:off x="0" y="9120188"/>
            <a:ext cx="3170238" cy="47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4691" tIns="47346" rIns="94691" bIns="47346" numCol="1" anchor="b" anchorCtr="0" compatLnSpc="1">
            <a:prstTxWarp prst="textNoShape">
              <a:avLst/>
            </a:prstTxWarp>
          </a:bodyPr>
          <a:lstStyle>
            <a:lvl1pPr>
              <a:defRPr sz="1200">
                <a:latin typeface="Arial" charset="0"/>
                <a:ea typeface="ＭＳ Ｐゴシック" charset="0"/>
                <a:cs typeface="Arial" charset="0"/>
              </a:defRPr>
            </a:lvl1pPr>
          </a:lstStyle>
          <a:p>
            <a:pPr>
              <a:defRPr/>
            </a:pPr>
            <a:endParaRPr lang="en-US" dirty="0"/>
          </a:p>
        </p:txBody>
      </p:sp>
      <p:sp>
        <p:nvSpPr>
          <p:cNvPr id="333829" name="Rectangle 5"/>
          <p:cNvSpPr>
            <a:spLocks noGrp="1" noChangeArrowheads="1"/>
          </p:cNvSpPr>
          <p:nvPr>
            <p:ph type="sldNum" sz="quarter" idx="3"/>
          </p:nvPr>
        </p:nvSpPr>
        <p:spPr bwMode="auto">
          <a:xfrm>
            <a:off x="4143375" y="9120188"/>
            <a:ext cx="3170238" cy="47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4691" tIns="47346" rIns="94691" bIns="47346" numCol="1" anchor="b" anchorCtr="0" compatLnSpc="1">
            <a:prstTxWarp prst="textNoShape">
              <a:avLst/>
            </a:prstTxWarp>
          </a:bodyPr>
          <a:lstStyle>
            <a:lvl1pPr algn="r">
              <a:defRPr sz="1200">
                <a:ea typeface="ＭＳ Ｐゴシック" pitchFamily="34" charset="-128"/>
              </a:defRPr>
            </a:lvl1pPr>
          </a:lstStyle>
          <a:p>
            <a:pPr>
              <a:defRPr/>
            </a:pPr>
            <a:fld id="{8653CC01-3452-46D2-BAAF-6549A1F15765}" type="slidenum">
              <a:rPr lang="en-US"/>
              <a:pPr>
                <a:defRPr/>
              </a:pPr>
              <a:t>‹#›</a:t>
            </a:fld>
            <a:endParaRPr lang="en-US" dirty="0"/>
          </a:p>
        </p:txBody>
      </p:sp>
    </p:spTree>
    <p:extLst>
      <p:ext uri="{BB962C8B-B14F-4D97-AF65-F5344CB8AC3E}">
        <p14:creationId xmlns:p14="http://schemas.microsoft.com/office/powerpoint/2010/main" val="2310294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43" tIns="48322" rIns="96643" bIns="48322" numCol="1" anchor="t" anchorCtr="0" compatLnSpc="1">
            <a:prstTxWarp prst="textNoShape">
              <a:avLst/>
            </a:prstTxWarp>
          </a:bodyPr>
          <a:lstStyle>
            <a:lvl1pPr defTabSz="966774">
              <a:defRPr sz="1200">
                <a:latin typeface="Arial" charset="0"/>
                <a:ea typeface="ＭＳ Ｐゴシック" charset="0"/>
                <a:cs typeface="Arial" charset="0"/>
              </a:defRPr>
            </a:lvl1pPr>
          </a:lstStyle>
          <a:p>
            <a:pPr>
              <a:defRPr/>
            </a:pPr>
            <a:endParaRPr lang="en-US" dirty="0"/>
          </a:p>
        </p:txBody>
      </p:sp>
      <p:sp>
        <p:nvSpPr>
          <p:cNvPr id="52227"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43" tIns="48322" rIns="96643" bIns="48322" numCol="1" anchor="t" anchorCtr="0" compatLnSpc="1">
            <a:prstTxWarp prst="textNoShape">
              <a:avLst/>
            </a:prstTxWarp>
          </a:bodyPr>
          <a:lstStyle>
            <a:lvl1pPr algn="r" defTabSz="966774">
              <a:defRPr sz="1200">
                <a:latin typeface="Arial" charset="0"/>
                <a:ea typeface="ＭＳ Ｐゴシック" charset="0"/>
                <a:cs typeface="Arial" charset="0"/>
              </a:defRPr>
            </a:lvl1pPr>
          </a:lstStyle>
          <a:p>
            <a:pPr>
              <a:defRPr/>
            </a:pPr>
            <a:endParaRPr lang="en-US" dirty="0"/>
          </a:p>
        </p:txBody>
      </p:sp>
      <p:sp>
        <p:nvSpPr>
          <p:cNvPr id="5222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52229" name="Rectangle 5"/>
          <p:cNvSpPr>
            <a:spLocks noGrp="1" noChangeArrowheads="1"/>
          </p:cNvSpPr>
          <p:nvPr>
            <p:ph type="body" sz="quarter" idx="3"/>
          </p:nvPr>
        </p:nvSpPr>
        <p:spPr bwMode="auto">
          <a:xfrm>
            <a:off x="730250" y="4559300"/>
            <a:ext cx="5854700" cy="4321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43" tIns="48322" rIns="96643" bIns="4832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2230"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43" tIns="48322" rIns="96643" bIns="48322" numCol="1" anchor="b" anchorCtr="0" compatLnSpc="1">
            <a:prstTxWarp prst="textNoShape">
              <a:avLst/>
            </a:prstTxWarp>
          </a:bodyPr>
          <a:lstStyle>
            <a:lvl1pPr defTabSz="966774">
              <a:defRPr sz="1200">
                <a:latin typeface="Arial" charset="0"/>
                <a:ea typeface="ＭＳ Ｐゴシック" charset="0"/>
                <a:cs typeface="Arial" charset="0"/>
              </a:defRPr>
            </a:lvl1pPr>
          </a:lstStyle>
          <a:p>
            <a:pPr>
              <a:defRPr/>
            </a:pPr>
            <a:endParaRPr lang="en-US" dirty="0"/>
          </a:p>
        </p:txBody>
      </p:sp>
      <p:sp>
        <p:nvSpPr>
          <p:cNvPr id="52231"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6643" tIns="48322" rIns="96643" bIns="48322" numCol="1" anchor="b" anchorCtr="0" compatLnSpc="1">
            <a:prstTxWarp prst="textNoShape">
              <a:avLst/>
            </a:prstTxWarp>
          </a:bodyPr>
          <a:lstStyle>
            <a:lvl1pPr algn="r" defTabSz="966774">
              <a:defRPr sz="1200">
                <a:ea typeface="ＭＳ Ｐゴシック" pitchFamily="34" charset="-128"/>
              </a:defRPr>
            </a:lvl1pPr>
          </a:lstStyle>
          <a:p>
            <a:pPr>
              <a:defRPr/>
            </a:pPr>
            <a:fld id="{4E7463EA-26D9-4971-BA92-744A00ED757F}" type="slidenum">
              <a:rPr lang="en-US"/>
              <a:pPr>
                <a:defRPr/>
              </a:pPr>
              <a:t>‹#›</a:t>
            </a:fld>
            <a:endParaRPr lang="en-US" dirty="0"/>
          </a:p>
        </p:txBody>
      </p:sp>
    </p:spTree>
    <p:extLst>
      <p:ext uri="{BB962C8B-B14F-4D97-AF65-F5344CB8AC3E}">
        <p14:creationId xmlns:p14="http://schemas.microsoft.com/office/powerpoint/2010/main" val="9604975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Arial" charset="0"/>
      </a:defRPr>
    </a:lvl1pPr>
    <a:lvl2pPr marL="457118"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243"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362"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484"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5601" algn="l" defTabSz="457118" rtl="0" eaLnBrk="1" latinLnBrk="0" hangingPunct="1">
      <a:defRPr sz="1200" kern="1200">
        <a:solidFill>
          <a:schemeClr val="tx1"/>
        </a:solidFill>
        <a:latin typeface="+mn-lt"/>
        <a:ea typeface="+mn-ea"/>
        <a:cs typeface="+mn-cs"/>
      </a:defRPr>
    </a:lvl6pPr>
    <a:lvl7pPr marL="2742719" algn="l" defTabSz="457118" rtl="0" eaLnBrk="1" latinLnBrk="0" hangingPunct="1">
      <a:defRPr sz="1200" kern="1200">
        <a:solidFill>
          <a:schemeClr val="tx1"/>
        </a:solidFill>
        <a:latin typeface="+mn-lt"/>
        <a:ea typeface="+mn-ea"/>
        <a:cs typeface="+mn-cs"/>
      </a:defRPr>
    </a:lvl7pPr>
    <a:lvl8pPr marL="3199840" algn="l" defTabSz="457118" rtl="0" eaLnBrk="1" latinLnBrk="0" hangingPunct="1">
      <a:defRPr sz="1200" kern="1200">
        <a:solidFill>
          <a:schemeClr val="tx1"/>
        </a:solidFill>
        <a:latin typeface="+mn-lt"/>
        <a:ea typeface="+mn-ea"/>
        <a:cs typeface="+mn-cs"/>
      </a:defRPr>
    </a:lvl8pPr>
    <a:lvl9pPr marL="3656960" algn="l" defTabSz="45711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7463EA-26D9-4971-BA92-744A00ED757F}" type="slidenum">
              <a:rPr lang="en-US" smtClean="0"/>
              <a:pPr>
                <a:defRPr/>
              </a:pPr>
              <a:t>2</a:t>
            </a:fld>
            <a:endParaRPr lang="en-US" dirty="0"/>
          </a:p>
        </p:txBody>
      </p:sp>
    </p:spTree>
    <p:extLst>
      <p:ext uri="{BB962C8B-B14F-4D97-AF65-F5344CB8AC3E}">
        <p14:creationId xmlns:p14="http://schemas.microsoft.com/office/powerpoint/2010/main" val="2548730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Rot="1" noChangeAspect="1" noChangeArrowheads="1" noTextEdit="1"/>
          </p:cNvSpPr>
          <p:nvPr>
            <p:ph type="sldImg"/>
          </p:nvPr>
        </p:nvSpPr>
        <p:spPr>
          <a:xfrm>
            <a:off x="1206500" y="704850"/>
            <a:ext cx="4597400" cy="3449638"/>
          </a:xfrm>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Lst>
        </p:spPr>
      </p:sp>
      <p:sp>
        <p:nvSpPr>
          <p:cNvPr id="14338" name="Text Box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Calibri" panose="020F0502020204030204" pitchFamily="34" charset="0"/>
                <a:ea typeface="ＭＳ Ｐゴシック" panose="020B0600070205080204" pitchFamily="34" charset="-128"/>
              </a:rPr>
              <a:t>North Pond operated in water depth equal to ~15 Empire State Buildings. </a:t>
            </a:r>
          </a:p>
        </p:txBody>
      </p:sp>
    </p:spTree>
    <p:extLst>
      <p:ext uri="{BB962C8B-B14F-4D97-AF65-F5344CB8AC3E}">
        <p14:creationId xmlns:p14="http://schemas.microsoft.com/office/powerpoint/2010/main" val="3465596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4013D0A-E0E4-4CAA-A30B-1B7CA0FF1F73}" type="slidenum">
              <a:rPr lang="en-US" altLang="en-US" sz="1200">
                <a:solidFill>
                  <a:srgbClr val="FFFFFF"/>
                </a:solidFill>
                <a:latin typeface="Gill Sans" charset="0"/>
              </a:rPr>
              <a:pPr eaLnBrk="1" hangingPunct="1"/>
              <a:t>48</a:t>
            </a:fld>
            <a:endParaRPr lang="en-US" altLang="en-US" sz="1200">
              <a:solidFill>
                <a:srgbClr val="FFFFFF"/>
              </a:solidFill>
              <a:latin typeface="Gill Sans" charset="0"/>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Gill Sans" charset="0"/>
                <a:ea typeface="ＭＳ Ｐゴシック" panose="020B0600070205080204" pitchFamily="34" charset="-128"/>
              </a:rPr>
              <a:t>Core Sampling</a:t>
            </a:r>
          </a:p>
        </p:txBody>
      </p:sp>
    </p:spTree>
    <p:extLst>
      <p:ext uri="{BB962C8B-B14F-4D97-AF65-F5344CB8AC3E}">
        <p14:creationId xmlns:p14="http://schemas.microsoft.com/office/powerpoint/2010/main" val="3191663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54F3415-75F5-410A-B0CC-A286B691ED82}" type="slidenum">
              <a:rPr lang="en-US" altLang="en-US" sz="1200">
                <a:solidFill>
                  <a:srgbClr val="FFFFFF"/>
                </a:solidFill>
                <a:latin typeface="Gill Sans" charset="0"/>
              </a:rPr>
              <a:pPr eaLnBrk="1" hangingPunct="1"/>
              <a:t>49</a:t>
            </a:fld>
            <a:endParaRPr lang="en-US" altLang="en-US" sz="1200">
              <a:solidFill>
                <a:srgbClr val="FFFFFF"/>
              </a:solidFill>
              <a:latin typeface="Gill Sans"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Gill Sans" charset="0"/>
                <a:ea typeface="ＭＳ Ｐゴシック" panose="020B0600070205080204" pitchFamily="34" charset="-128"/>
              </a:rPr>
              <a:t>Splitting Core</a:t>
            </a:r>
          </a:p>
        </p:txBody>
      </p:sp>
    </p:spTree>
    <p:extLst>
      <p:ext uri="{BB962C8B-B14F-4D97-AF65-F5344CB8AC3E}">
        <p14:creationId xmlns:p14="http://schemas.microsoft.com/office/powerpoint/2010/main" val="730867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Calibri" panose="020F0502020204030204" pitchFamily="34" charset="0"/>
                <a:ea typeface="ＭＳ Ｐゴシック" panose="020B0600070205080204" pitchFamily="34" charset="-128"/>
              </a:rPr>
              <a:t>The cores are processed in an assembly-line like manner through the ship’s laboratories. On some expeditions, cores come on deck every twenty minutes. The labs run twenty four hours a day.  the scientists, technicians and ships’ crew work 12 hour shifts, seven days a week for the two-month expedition.</a:t>
            </a:r>
          </a:p>
        </p:txBody>
      </p:sp>
      <p:sp>
        <p:nvSpPr>
          <p:cNvPr id="2048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D65D54F-95D6-40C6-A209-D3738133CD6B}" type="slidenum">
              <a:rPr lang="en-US" altLang="en-US" sz="1200">
                <a:solidFill>
                  <a:srgbClr val="000000"/>
                </a:solidFill>
              </a:rPr>
              <a:pPr eaLnBrk="1" hangingPunct="1"/>
              <a:t>50</a:t>
            </a:fld>
            <a:endParaRPr lang="en-US" altLang="en-US" sz="1200">
              <a:solidFill>
                <a:srgbClr val="000000"/>
              </a:solidFill>
            </a:endParaRPr>
          </a:p>
        </p:txBody>
      </p:sp>
    </p:spTree>
    <p:extLst>
      <p:ext uri="{BB962C8B-B14F-4D97-AF65-F5344CB8AC3E}">
        <p14:creationId xmlns:p14="http://schemas.microsoft.com/office/powerpoint/2010/main" val="2235701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Calibri" panose="020F0502020204030204" pitchFamily="34" charset="0"/>
                <a:ea typeface="ＭＳ Ｐゴシック" panose="020B0600070205080204" pitchFamily="34" charset="-128"/>
              </a:rPr>
              <a:t>We nominally staff a science party of 25-30. Importance of international collaboration…  One of the few environments in which groups of experts in field focus on the same problem, at the same time. This mode of collaboration is unique, and provides an important incubator for new ideas and creative approaches to problems.</a:t>
            </a:r>
          </a:p>
        </p:txBody>
      </p:sp>
      <p:sp>
        <p:nvSpPr>
          <p:cNvPr id="2253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4750EB0-688B-4473-878C-B8A98D738739}" type="slidenum">
              <a:rPr lang="en-US" altLang="en-US" sz="1200">
                <a:solidFill>
                  <a:srgbClr val="000000"/>
                </a:solidFill>
              </a:rPr>
              <a:pPr eaLnBrk="1" hangingPunct="1"/>
              <a:t>51</a:t>
            </a:fld>
            <a:endParaRPr lang="en-US" altLang="en-US" sz="1200">
              <a:solidFill>
                <a:srgbClr val="000000"/>
              </a:solidFill>
            </a:endParaRPr>
          </a:p>
        </p:txBody>
      </p:sp>
    </p:spTree>
    <p:extLst>
      <p:ext uri="{BB962C8B-B14F-4D97-AF65-F5344CB8AC3E}">
        <p14:creationId xmlns:p14="http://schemas.microsoft.com/office/powerpoint/2010/main" val="3987371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Rot="1" noChangeAspect="1" noChangeArrowheads="1" noTextEdit="1"/>
          </p:cNvSpPr>
          <p:nvPr>
            <p:ph type="sldImg"/>
          </p:nvPr>
        </p:nvSpPr>
        <p:spPr>
          <a:xfrm>
            <a:off x="1206500" y="704850"/>
            <a:ext cx="4597400" cy="3449638"/>
          </a:xfrm>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Lst>
        </p:spPr>
      </p:sp>
      <p:sp>
        <p:nvSpPr>
          <p:cNvPr id="25602" name="Text Box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1826195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DEABB2-5139-492F-A2FA-7C92DFF508F6}"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1373120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A537934-768C-4C37-BAD1-E522F3AEBAF7}"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630788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1853E714-9B37-4E64-82A5-97BBAB671202}" type="slidenum">
              <a:rPr lang="en-US" smtClean="0">
                <a:solidFill>
                  <a:prstClr val="black"/>
                </a:solidFill>
                <a:latin typeface="Arial" panose="020B0604020202020204" pitchFamily="34" charset="0"/>
              </a:rPr>
              <a:pPr/>
              <a:t>58</a:t>
            </a:fld>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764254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8066BF-AF05-A94C-9B18-95B854372602}"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4094756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p:sp>
      <p:sp>
        <p:nvSpPr>
          <p:cNvPr id="25603" name="Notes Placeholder 2"/>
          <p:cNvSpPr>
            <a:spLocks noGrp="1"/>
          </p:cNvSpPr>
          <p:nvPr>
            <p:ph type="body" idx="1"/>
          </p:nvPr>
        </p:nvSpPr>
        <p:spPr>
          <a:extLst>
            <a:ext uri="{91240B29-F687-4f45-9708-019B960494DF}">
              <a14:hiddenLine xmlns="" xmlns:a14="http://schemas.microsoft.com/office/drawing/2010/main" w="12700" cap="rnd">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a:lstStyle/>
          <a:p>
            <a:pPr>
              <a:defRPr/>
            </a:pPr>
            <a:endParaRPr lang="en-US">
              <a:latin typeface="Calibri" charset="0"/>
              <a:ea typeface="MS PGothic" charset="0"/>
              <a:cs typeface="Calibri" charset="0"/>
            </a:endParaRPr>
          </a:p>
        </p:txBody>
      </p:sp>
    </p:spTree>
    <p:extLst>
      <p:ext uri="{BB962C8B-B14F-4D97-AF65-F5344CB8AC3E}">
        <p14:creationId xmlns:p14="http://schemas.microsoft.com/office/powerpoint/2010/main" val="2701223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 University environment</a:t>
            </a:r>
            <a:endParaRPr lang="en-US" dirty="0"/>
          </a:p>
        </p:txBody>
      </p:sp>
      <p:sp>
        <p:nvSpPr>
          <p:cNvPr id="4" name="Slide Number Placeholder 3"/>
          <p:cNvSpPr>
            <a:spLocks noGrp="1"/>
          </p:cNvSpPr>
          <p:nvPr>
            <p:ph type="sldNum" sz="quarter" idx="10"/>
          </p:nvPr>
        </p:nvSpPr>
        <p:spPr/>
        <p:txBody>
          <a:bodyPr/>
          <a:lstStyle/>
          <a:p>
            <a:fld id="{0591517D-4C51-4AE5-A1A7-4AB5809CA51E}" type="slidenum">
              <a:rPr lang="en-US" smtClean="0">
                <a:solidFill>
                  <a:srgbClr val="000000"/>
                </a:solidFill>
              </a:rPr>
              <a:pPr/>
              <a:t>36</a:t>
            </a:fld>
            <a:endParaRPr lang="en-US">
              <a:solidFill>
                <a:srgbClr val="000000"/>
              </a:solidFill>
            </a:endParaRPr>
          </a:p>
        </p:txBody>
      </p:sp>
    </p:spTree>
    <p:extLst>
      <p:ext uri="{BB962C8B-B14F-4D97-AF65-F5344CB8AC3E}">
        <p14:creationId xmlns:p14="http://schemas.microsoft.com/office/powerpoint/2010/main" val="90866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91517D-4C51-4AE5-A1A7-4AB5809CA51E}" type="slidenum">
              <a:rPr lang="en-US" smtClean="0">
                <a:solidFill>
                  <a:srgbClr val="000000"/>
                </a:solidFill>
              </a:rPr>
              <a:pPr/>
              <a:t>37</a:t>
            </a:fld>
            <a:endParaRPr lang="en-US">
              <a:solidFill>
                <a:srgbClr val="000000"/>
              </a:solidFill>
            </a:endParaRPr>
          </a:p>
        </p:txBody>
      </p:sp>
    </p:spTree>
    <p:extLst>
      <p:ext uri="{BB962C8B-B14F-4D97-AF65-F5344CB8AC3E}">
        <p14:creationId xmlns:p14="http://schemas.microsoft.com/office/powerpoint/2010/main" val="1201911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endParaRPr lang="en-US" dirty="0" smtClean="0"/>
          </a:p>
        </p:txBody>
      </p:sp>
      <p:sp>
        <p:nvSpPr>
          <p:cNvPr id="34820" name="Slide Number Placeholder 3"/>
          <p:cNvSpPr>
            <a:spLocks noGrp="1"/>
          </p:cNvSpPr>
          <p:nvPr>
            <p:ph type="sldNum" sz="quarter" idx="5"/>
          </p:nvPr>
        </p:nvSpPr>
        <p:spPr>
          <a:noFill/>
        </p:spPr>
        <p:txBody>
          <a:bodyPr/>
          <a:lstStyle/>
          <a:p>
            <a:pPr defTabSz="923353"/>
            <a:fld id="{31B10DC8-032D-4B9C-8F90-4DF9B8F5EF23}" type="slidenum">
              <a:rPr lang="en-US">
                <a:solidFill>
                  <a:prstClr val="black"/>
                </a:solidFill>
              </a:rPr>
              <a:pPr defTabSz="923353"/>
              <a:t>38</a:t>
            </a:fld>
            <a:endParaRPr lang="en-US" dirty="0">
              <a:solidFill>
                <a:prstClr val="black"/>
              </a:solidFill>
            </a:endParaRPr>
          </a:p>
        </p:txBody>
      </p:sp>
    </p:spTree>
    <p:extLst>
      <p:ext uri="{BB962C8B-B14F-4D97-AF65-F5344CB8AC3E}">
        <p14:creationId xmlns:p14="http://schemas.microsoft.com/office/powerpoint/2010/main" val="1429098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endParaRPr lang="en-US" dirty="0" smtClean="0"/>
          </a:p>
        </p:txBody>
      </p:sp>
      <p:sp>
        <p:nvSpPr>
          <p:cNvPr id="34820" name="Slide Number Placeholder 3"/>
          <p:cNvSpPr>
            <a:spLocks noGrp="1"/>
          </p:cNvSpPr>
          <p:nvPr>
            <p:ph type="sldNum" sz="quarter" idx="5"/>
          </p:nvPr>
        </p:nvSpPr>
        <p:spPr>
          <a:noFill/>
        </p:spPr>
        <p:txBody>
          <a:bodyPr/>
          <a:lstStyle/>
          <a:p>
            <a:pPr defTabSz="923353"/>
            <a:fld id="{31B10DC8-032D-4B9C-8F90-4DF9B8F5EF23}" type="slidenum">
              <a:rPr lang="en-US">
                <a:solidFill>
                  <a:prstClr val="black"/>
                </a:solidFill>
              </a:rPr>
              <a:pPr defTabSz="923353"/>
              <a:t>39</a:t>
            </a:fld>
            <a:endParaRPr lang="en-US" dirty="0">
              <a:solidFill>
                <a:prstClr val="black"/>
              </a:solidFill>
            </a:endParaRPr>
          </a:p>
        </p:txBody>
      </p:sp>
    </p:spTree>
    <p:extLst>
      <p:ext uri="{BB962C8B-B14F-4D97-AF65-F5344CB8AC3E}">
        <p14:creationId xmlns:p14="http://schemas.microsoft.com/office/powerpoint/2010/main" val="65275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endParaRPr lang="en-US" dirty="0" smtClean="0"/>
          </a:p>
        </p:txBody>
      </p:sp>
      <p:sp>
        <p:nvSpPr>
          <p:cNvPr id="34820" name="Slide Number Placeholder 3"/>
          <p:cNvSpPr>
            <a:spLocks noGrp="1"/>
          </p:cNvSpPr>
          <p:nvPr>
            <p:ph type="sldNum" sz="quarter" idx="5"/>
          </p:nvPr>
        </p:nvSpPr>
        <p:spPr>
          <a:noFill/>
        </p:spPr>
        <p:txBody>
          <a:bodyPr/>
          <a:lstStyle/>
          <a:p>
            <a:pPr defTabSz="923353"/>
            <a:fld id="{31B10DC8-032D-4B9C-8F90-4DF9B8F5EF23}" type="slidenum">
              <a:rPr lang="en-US">
                <a:solidFill>
                  <a:prstClr val="black"/>
                </a:solidFill>
              </a:rPr>
              <a:pPr defTabSz="923353"/>
              <a:t>40</a:t>
            </a:fld>
            <a:endParaRPr lang="en-US" dirty="0">
              <a:solidFill>
                <a:prstClr val="black"/>
              </a:solidFill>
            </a:endParaRPr>
          </a:p>
        </p:txBody>
      </p:sp>
    </p:spTree>
    <p:extLst>
      <p:ext uri="{BB962C8B-B14F-4D97-AF65-F5344CB8AC3E}">
        <p14:creationId xmlns:p14="http://schemas.microsoft.com/office/powerpoint/2010/main" val="3030506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p:cNvSpPr>
          <p:nvPr>
            <p:ph type="sldImg"/>
          </p:nvPr>
        </p:nvSpPr>
        <p:spPr>
          <a:ln/>
        </p:spPr>
      </p:sp>
      <p:sp>
        <p:nvSpPr>
          <p:cNvPr id="819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Calibri" panose="020F0502020204030204" pitchFamily="34" charset="0"/>
                <a:ea typeface="ＭＳ Ｐゴシック" panose="020B0600070205080204" pitchFamily="34" charset="-128"/>
              </a:rPr>
              <a:t>Entering the 21</a:t>
            </a:r>
            <a:r>
              <a:rPr lang="en-US" altLang="en-US" baseline="30000" smtClean="0">
                <a:latin typeface="Calibri" panose="020F0502020204030204" pitchFamily="34" charset="0"/>
                <a:ea typeface="ＭＳ Ｐゴシック" panose="020B0600070205080204" pitchFamily="34" charset="-128"/>
              </a:rPr>
              <a:t>st</a:t>
            </a:r>
            <a:r>
              <a:rPr lang="en-US" altLang="en-US" smtClean="0">
                <a:latin typeface="Calibri" panose="020F0502020204030204" pitchFamily="34" charset="0"/>
                <a:ea typeface="ＭＳ Ｐゴシック" panose="020B0600070205080204" pitchFamily="34" charset="-128"/>
              </a:rPr>
              <a:t> Century we face the challenges of the uncertainty of</a:t>
            </a:r>
          </a:p>
          <a:p>
            <a:r>
              <a:rPr lang="en-US" altLang="en-US" smtClean="0">
                <a:latin typeface="Calibri" panose="020F0502020204030204" pitchFamily="34" charset="0"/>
                <a:ea typeface="ＭＳ Ｐゴシック" panose="020B0600070205080204" pitchFamily="34" charset="-128"/>
              </a:rPr>
              <a:t>A changing climate</a:t>
            </a:r>
          </a:p>
          <a:p>
            <a:r>
              <a:rPr lang="en-US" altLang="en-US" smtClean="0">
                <a:latin typeface="Calibri" panose="020F0502020204030204" pitchFamily="34" charset="0"/>
                <a:ea typeface="ＭＳ Ｐゴシック" panose="020B0600070205080204" pitchFamily="34" charset="-128"/>
              </a:rPr>
              <a:t>Resources</a:t>
            </a:r>
          </a:p>
          <a:p>
            <a:r>
              <a:rPr lang="en-US" altLang="en-US" smtClean="0">
                <a:latin typeface="Calibri" panose="020F0502020204030204" pitchFamily="34" charset="0"/>
                <a:ea typeface="ＭＳ Ｐゴシック" panose="020B0600070205080204" pitchFamily="34" charset="-128"/>
              </a:rPr>
              <a:t>	materials</a:t>
            </a:r>
          </a:p>
          <a:p>
            <a:r>
              <a:rPr lang="en-US" altLang="en-US" smtClean="0">
                <a:latin typeface="Calibri" panose="020F0502020204030204" pitchFamily="34" charset="0"/>
                <a:ea typeface="ＭＳ Ｐゴシック" panose="020B0600070205080204" pitchFamily="34" charset="-128"/>
              </a:rPr>
              <a:t>	energy</a:t>
            </a:r>
          </a:p>
          <a:p>
            <a:r>
              <a:rPr lang="en-US" altLang="en-US" smtClean="0">
                <a:latin typeface="Calibri" panose="020F0502020204030204" pitchFamily="34" charset="0"/>
                <a:ea typeface="ＭＳ Ｐゴシック" panose="020B0600070205080204" pitchFamily="34" charset="-128"/>
              </a:rPr>
              <a:t>	water</a:t>
            </a:r>
          </a:p>
          <a:p>
            <a:r>
              <a:rPr lang="en-US" altLang="en-US" smtClean="0">
                <a:latin typeface="Calibri" panose="020F0502020204030204" pitchFamily="34" charset="0"/>
                <a:ea typeface="ＭＳ Ｐゴシック" panose="020B0600070205080204" pitchFamily="34" charset="-128"/>
              </a:rPr>
              <a:t> natural hazards – with a growing percentage of the world’s population living within a few miles of the coast, we are increasing vulnerable to tsunamis and changing sea levels.</a:t>
            </a:r>
          </a:p>
          <a:p>
            <a:endParaRPr lang="en-US" altLang="en-US" smtClean="0">
              <a:latin typeface="Calibri" panose="020F0502020204030204" pitchFamily="34" charset="0"/>
              <a:ea typeface="ＭＳ Ｐゴシック" panose="020B0600070205080204" pitchFamily="34" charset="-128"/>
            </a:endParaRPr>
          </a:p>
          <a:p>
            <a:r>
              <a:rPr lang="en-US" altLang="en-US" smtClean="0">
                <a:latin typeface="Calibri" panose="020F0502020204030204" pitchFamily="34" charset="0"/>
                <a:ea typeface="ＭＳ Ｐゴシック" panose="020B0600070205080204" pitchFamily="34" charset="-128"/>
              </a:rPr>
              <a:t>To face these challenges, it is imperative that we understand how our planet functions. And to do that we have to understand the  world that is hidden beneath the sea.</a:t>
            </a:r>
          </a:p>
          <a:p>
            <a:endParaRPr lang="en-US" altLang="en-US" smtClean="0">
              <a:latin typeface="Calibri" panose="020F0502020204030204" pitchFamily="34" charset="0"/>
              <a:ea typeface="ＭＳ Ｐゴシック" panose="020B0600070205080204" pitchFamily="34" charset="-128"/>
            </a:endParaRPr>
          </a:p>
          <a:p>
            <a:r>
              <a:rPr lang="en-US" altLang="en-US" smtClean="0">
                <a:latin typeface="Calibri" panose="020F0502020204030204" pitchFamily="34" charset="0"/>
                <a:ea typeface="ＭＳ Ｐゴシック" panose="020B0600070205080204" pitchFamily="34" charset="-128"/>
              </a:rPr>
              <a:t>Water hides the seafloor and what lies beneath.</a:t>
            </a:r>
          </a:p>
          <a:p>
            <a:endParaRPr lang="en-US" altLang="en-US" smtClean="0">
              <a:latin typeface="Calibri" panose="020F0502020204030204" pitchFamily="34" charset="0"/>
              <a:ea typeface="ＭＳ Ｐゴシック" panose="020B0600070205080204" pitchFamily="34" charset="-128"/>
            </a:endParaRPr>
          </a:p>
          <a:p>
            <a:r>
              <a:rPr lang="en-US" altLang="en-US" smtClean="0">
                <a:latin typeface="Calibri" panose="020F0502020204030204" pitchFamily="34" charset="0"/>
                <a:ea typeface="ＭＳ Ｐゴシック" panose="020B0600070205080204" pitchFamily="34" charset="-128"/>
              </a:rPr>
              <a:t>The only way to directly find out what lies beneath the top few meters of the seafloor is with a drilling vessel.</a:t>
            </a:r>
          </a:p>
          <a:p>
            <a:r>
              <a:rPr lang="en-US" altLang="en-US" smtClean="0">
                <a:latin typeface="Calibri" panose="020F0502020204030204" pitchFamily="34" charset="0"/>
                <a:ea typeface="ＭＳ Ｐゴシック" panose="020B0600070205080204" pitchFamily="34" charset="-128"/>
              </a:rPr>
              <a:t>IODP is the only program that provides research drilling vessels to operate in deep waters</a:t>
            </a:r>
          </a:p>
          <a:p>
            <a:endParaRPr lang="en-US" altLang="en-US" smtClean="0">
              <a:latin typeface="Calibri" panose="020F0502020204030204" pitchFamily="34" charset="0"/>
              <a:ea typeface="ＭＳ Ｐゴシック" panose="020B0600070205080204" pitchFamily="34" charset="-128"/>
            </a:endParaRPr>
          </a:p>
          <a:p>
            <a:endParaRPr lang="en-US" altLang="en-US" smtClean="0">
              <a:latin typeface="Calibri" panose="020F0502020204030204" pitchFamily="34" charset="0"/>
              <a:ea typeface="ＭＳ Ｐゴシック" panose="020B0600070205080204" pitchFamily="34" charset="-128"/>
            </a:endParaRPr>
          </a:p>
        </p:txBody>
      </p:sp>
      <p:sp>
        <p:nvSpPr>
          <p:cNvPr id="819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8FF641D-89FE-4C9C-B249-1974145D02AC}" type="slidenum">
              <a:rPr lang="en-US" altLang="en-US" sz="1200">
                <a:solidFill>
                  <a:srgbClr val="000000"/>
                </a:solidFill>
              </a:rPr>
              <a:pPr eaLnBrk="1" hangingPunct="1"/>
              <a:t>43</a:t>
            </a:fld>
            <a:endParaRPr lang="en-US" altLang="en-US" sz="1200">
              <a:solidFill>
                <a:srgbClr val="000000"/>
              </a:solidFill>
            </a:endParaRPr>
          </a:p>
        </p:txBody>
      </p:sp>
    </p:spTree>
    <p:extLst>
      <p:ext uri="{BB962C8B-B14F-4D97-AF65-F5344CB8AC3E}">
        <p14:creationId xmlns:p14="http://schemas.microsoft.com/office/powerpoint/2010/main" val="3056449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607F114-418B-425B-A144-4885DD0BE24E}" type="slidenum">
              <a:rPr lang="en-US" altLang="en-US" sz="1200">
                <a:solidFill>
                  <a:srgbClr val="FFFFFF"/>
                </a:solidFill>
                <a:latin typeface="Gill Sans" charset="0"/>
              </a:rPr>
              <a:pPr eaLnBrk="1" hangingPunct="1"/>
              <a:t>46</a:t>
            </a:fld>
            <a:endParaRPr lang="en-US" altLang="en-US" sz="1200">
              <a:solidFill>
                <a:srgbClr val="FFFFFF"/>
              </a:solidFill>
              <a:latin typeface="Gill Sans" charset="0"/>
            </a:endParaRPr>
          </a:p>
        </p:txBody>
      </p:sp>
      <p:sp>
        <p:nvSpPr>
          <p:cNvPr id="12290" name="Rectangle 2"/>
          <p:cNvSpPr>
            <a:spLocks noGrp="1" noRot="1" noChangeAspect="1" noChangeArrowheads="1"/>
          </p:cNvSpPr>
          <p:nvPr>
            <p:ph type="sldImg"/>
          </p:nvPr>
        </p:nvSpPr>
        <p:spPr>
          <a:solidFill>
            <a:srgbClr val="FFFFFF"/>
          </a:solidFill>
          <a:ln/>
        </p:spPr>
      </p:sp>
      <p:sp>
        <p:nvSpPr>
          <p:cNvPr id="12291"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latin typeface="Calibri" panose="020F0502020204030204" pitchFamily="34" charset="0"/>
                <a:ea typeface="ＭＳ Ｐゴシック" panose="020B0600070205080204" pitchFamily="34" charset="-128"/>
              </a:rPr>
              <a:t>Over 2500 scientists have sailed on the </a:t>
            </a:r>
            <a:r>
              <a:rPr lang="en-US" altLang="en-US" i="1" smtClean="0">
                <a:latin typeface="Calibri" panose="020F0502020204030204" pitchFamily="34" charset="0"/>
                <a:ea typeface="ＭＳ Ｐゴシック" panose="020B0600070205080204" pitchFamily="34" charset="-128"/>
              </a:rPr>
              <a:t>JOIDES Resolution </a:t>
            </a:r>
            <a:r>
              <a:rPr lang="en-US" altLang="en-US" smtClean="0">
                <a:latin typeface="Calibri" panose="020F0502020204030204" pitchFamily="34" charset="0"/>
                <a:ea typeface="ＭＳ Ｐゴシック" panose="020B0600070205080204" pitchFamily="34" charset="-128"/>
              </a:rPr>
              <a:t>since 1985 (ODP and IODP)</a:t>
            </a:r>
          </a:p>
          <a:p>
            <a:pPr lvl="1"/>
            <a:r>
              <a:rPr lang="en-US" altLang="en-US" smtClean="0">
                <a:latin typeface="Calibri" panose="020F0502020204030204" pitchFamily="34" charset="0"/>
                <a:ea typeface="ＭＳ Ｐゴシック" panose="020B0600070205080204" pitchFamily="34" charset="-128"/>
              </a:rPr>
              <a:t>Representing more than 27 member countries</a:t>
            </a:r>
          </a:p>
          <a:p>
            <a:pPr lvl="1"/>
            <a:r>
              <a:rPr lang="en-US" altLang="en-US" smtClean="0">
                <a:latin typeface="Calibri" panose="020F0502020204030204" pitchFamily="34" charset="0"/>
                <a:ea typeface="ＭＳ Ｐゴシック" panose="020B0600070205080204" pitchFamily="34" charset="-128"/>
              </a:rPr>
              <a:t>Citizenship representing 60 countries</a:t>
            </a:r>
          </a:p>
          <a:p>
            <a:pPr lvl="1"/>
            <a:r>
              <a:rPr lang="en-US" altLang="en-US" smtClean="0">
                <a:latin typeface="Calibri" panose="020F0502020204030204" pitchFamily="34" charset="0"/>
                <a:ea typeface="ＭＳ Ｐゴシック" panose="020B0600070205080204" pitchFamily="34" charset="-128"/>
              </a:rPr>
              <a:t>27% of scientists are students</a:t>
            </a:r>
          </a:p>
          <a:p>
            <a:pPr eaLnBrk="1" hangingPunct="1"/>
            <a:endParaRPr lang="en-US" altLang="en-US" smtClean="0">
              <a:latin typeface="Gill Sans" charset="0"/>
              <a:ea typeface="ＭＳ Ｐゴシック" panose="020B0600070205080204" pitchFamily="34" charset="-128"/>
            </a:endParaRPr>
          </a:p>
        </p:txBody>
      </p:sp>
    </p:spTree>
    <p:extLst>
      <p:ext uri="{BB962C8B-B14F-4D97-AF65-F5344CB8AC3E}">
        <p14:creationId xmlns:p14="http://schemas.microsoft.com/office/powerpoint/2010/main" val="435127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14507" y="1828811"/>
            <a:ext cx="3873103" cy="1102519"/>
          </a:xfrm>
          <a:prstGeom prst="rect">
            <a:avLst/>
          </a:prstGeom>
        </p:spPr>
        <p:txBody>
          <a:bodyPr/>
          <a:lstStyle>
            <a:lvl1pPr algn="ct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714500" y="3143250"/>
            <a:ext cx="3865959" cy="1314450"/>
          </a:xfrm>
          <a:prstGeom prst="rect">
            <a:avLst/>
          </a:prstGeom>
        </p:spPr>
        <p:txBody>
          <a:bodyPr/>
          <a:lstStyle>
            <a:lvl1pPr marL="0" indent="0" algn="ctr">
              <a:buNone/>
              <a:defRPr>
                <a:solidFill>
                  <a:schemeClr val="tx1">
                    <a:tint val="75000"/>
                  </a:schemeClr>
                </a:solidFill>
              </a:defRPr>
            </a:lvl1pPr>
            <a:lvl2pPr marL="342839" indent="0" algn="ctr">
              <a:buNone/>
              <a:defRPr>
                <a:solidFill>
                  <a:schemeClr val="tx1">
                    <a:tint val="75000"/>
                  </a:schemeClr>
                </a:solidFill>
              </a:defRPr>
            </a:lvl2pPr>
            <a:lvl3pPr marL="685682" indent="0" algn="ctr">
              <a:buNone/>
              <a:defRPr>
                <a:solidFill>
                  <a:schemeClr val="tx1">
                    <a:tint val="75000"/>
                  </a:schemeClr>
                </a:solidFill>
              </a:defRPr>
            </a:lvl3pPr>
            <a:lvl4pPr marL="1028522" indent="0" algn="ctr">
              <a:buNone/>
              <a:defRPr>
                <a:solidFill>
                  <a:schemeClr val="tx1">
                    <a:tint val="75000"/>
                  </a:schemeClr>
                </a:solidFill>
              </a:defRPr>
            </a:lvl4pPr>
            <a:lvl5pPr marL="1371363" indent="0" algn="ctr">
              <a:buNone/>
              <a:defRPr>
                <a:solidFill>
                  <a:schemeClr val="tx1">
                    <a:tint val="75000"/>
                  </a:schemeClr>
                </a:solidFill>
              </a:defRPr>
            </a:lvl5pPr>
            <a:lvl6pPr marL="1714201" indent="0" algn="ctr">
              <a:buNone/>
              <a:defRPr>
                <a:solidFill>
                  <a:schemeClr val="tx1">
                    <a:tint val="75000"/>
                  </a:schemeClr>
                </a:solidFill>
              </a:defRPr>
            </a:lvl6pPr>
            <a:lvl7pPr marL="2057039" indent="0" algn="ctr">
              <a:buNone/>
              <a:defRPr>
                <a:solidFill>
                  <a:schemeClr val="tx1">
                    <a:tint val="75000"/>
                  </a:schemeClr>
                </a:solidFill>
              </a:defRPr>
            </a:lvl7pPr>
            <a:lvl8pPr marL="2399880" indent="0" algn="ctr">
              <a:buNone/>
              <a:defRPr>
                <a:solidFill>
                  <a:schemeClr val="tx1">
                    <a:tint val="75000"/>
                  </a:schemeClr>
                </a:solidFill>
              </a:defRPr>
            </a:lvl8pPr>
            <a:lvl9pPr marL="2742720" indent="0" algn="ctr">
              <a:buNone/>
              <a:defRPr>
                <a:solidFill>
                  <a:schemeClr val="tx1">
                    <a:tint val="75000"/>
                  </a:schemeClr>
                </a:solidFill>
              </a:defRPr>
            </a:lvl9pPr>
          </a:lstStyle>
          <a:p>
            <a:r>
              <a:rPr lang="en-US" smtClean="0"/>
              <a:t>Click to edit Master subtitle style</a:t>
            </a:r>
            <a:endParaRPr lang="en-US" dirty="0"/>
          </a:p>
        </p:txBody>
      </p:sp>
      <p:sp>
        <p:nvSpPr>
          <p:cNvPr id="7" name="Line 12"/>
          <p:cNvSpPr>
            <a:spLocks noChangeShapeType="1"/>
          </p:cNvSpPr>
          <p:nvPr userDrawn="1"/>
        </p:nvSpPr>
        <p:spPr bwMode="auto">
          <a:xfrm rot="10800000" flipH="1">
            <a:off x="1257307" y="1371600"/>
            <a:ext cx="4336256" cy="2"/>
          </a:xfrm>
          <a:prstGeom prst="line">
            <a:avLst/>
          </a:prstGeom>
          <a:noFill/>
          <a:ln w="25400">
            <a:solidFill>
              <a:srgbClr val="B2D0DB"/>
            </a:solidFill>
            <a:round/>
            <a:headEnd/>
            <a:tailEnd/>
          </a:ln>
          <a:extLst>
            <a:ext uri="{909E8E84-426E-40dd-AFC4-6F175D3DCCD1}">
              <a14:hiddenFill xmlns:a14="http://schemas.microsoft.com/office/drawing/2010/main" xmlns="">
                <a:noFill/>
              </a14:hiddenFill>
            </a:ext>
          </a:extLst>
        </p:spPr>
        <p:txBody>
          <a:bodyPr lIns="0" tIns="0" rIns="0" bIns="0"/>
          <a:lstStyle/>
          <a:p>
            <a:endParaRPr lang="en-US" sz="1050" dirty="0"/>
          </a:p>
        </p:txBody>
      </p:sp>
      <p:sp>
        <p:nvSpPr>
          <p:cNvPr id="9" name="Rectangle 8"/>
          <p:cNvSpPr>
            <a:spLocks/>
          </p:cNvSpPr>
          <p:nvPr userDrawn="1"/>
        </p:nvSpPr>
        <p:spPr bwMode="auto">
          <a:xfrm>
            <a:off x="1943100" y="1028711"/>
            <a:ext cx="3346847" cy="264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defTabSz="257129"/>
            <a:r>
              <a:rPr lang="en-US" sz="1650" dirty="0" smtClean="0">
                <a:solidFill>
                  <a:srgbClr val="003E6C"/>
                </a:solidFill>
                <a:ea typeface="ヒラギノ角ゴ ProN W3" pitchFamily="-128" charset="-128"/>
                <a:sym typeface="Gill Sans" pitchFamily="-128" charset="0"/>
              </a:rPr>
              <a:t>Regional Class Research Vessels</a:t>
            </a:r>
            <a:endParaRPr lang="en-US" sz="1650" dirty="0">
              <a:solidFill>
                <a:srgbClr val="003E6C"/>
              </a:solidFill>
              <a:ea typeface="ヒラギノ角ゴ ProN W3" pitchFamily="-128" charset="-128"/>
              <a:sym typeface="Gill Sans" pitchFamily="-128" charset="0"/>
            </a:endParaRPr>
          </a:p>
        </p:txBody>
      </p:sp>
    </p:spTree>
    <p:extLst>
      <p:ext uri="{BB962C8B-B14F-4D97-AF65-F5344CB8AC3E}">
        <p14:creationId xmlns:p14="http://schemas.microsoft.com/office/powerpoint/2010/main" val="77592993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42900" y="457200"/>
            <a:ext cx="6172200" cy="457200"/>
          </a:xfrm>
        </p:spPr>
        <p:txBody>
          <a:bodyPr/>
          <a:lstStyle/>
          <a:p>
            <a:r>
              <a:rPr lang="en-US" dirty="0" smtClean="0"/>
              <a:t>Click to edit Master title style</a:t>
            </a:r>
            <a:endParaRPr lang="en-US" dirty="0"/>
          </a:p>
        </p:txBody>
      </p:sp>
      <p:sp>
        <p:nvSpPr>
          <p:cNvPr id="3" name="Table Placeholder 2"/>
          <p:cNvSpPr>
            <a:spLocks noGrp="1"/>
          </p:cNvSpPr>
          <p:nvPr>
            <p:ph type="tbl" idx="1"/>
          </p:nvPr>
        </p:nvSpPr>
        <p:spPr>
          <a:xfrm>
            <a:off x="342900" y="1200151"/>
            <a:ext cx="6172200" cy="3394472"/>
          </a:xfrm>
        </p:spPr>
        <p:txBody>
          <a:bodyPr/>
          <a:lstStyle/>
          <a:p>
            <a:pPr lvl="0"/>
            <a:r>
              <a:rPr lang="en-US" noProof="0" dirty="0" smtClean="0"/>
              <a:t>Click icon to add table</a:t>
            </a:r>
            <a:endParaRPr lang="en-US" noProof="0" dirty="0"/>
          </a:p>
        </p:txBody>
      </p:sp>
      <p:sp>
        <p:nvSpPr>
          <p:cNvPr id="5" name="Line 2"/>
          <p:cNvSpPr>
            <a:spLocks noChangeShapeType="1"/>
          </p:cNvSpPr>
          <p:nvPr userDrawn="1"/>
        </p:nvSpPr>
        <p:spPr bwMode="auto">
          <a:xfrm rot="10800000" flipH="1" flipV="1">
            <a:off x="0" y="914400"/>
            <a:ext cx="6858000" cy="0"/>
          </a:xfrm>
          <a:prstGeom prst="line">
            <a:avLst/>
          </a:prstGeom>
          <a:noFill/>
          <a:ln w="25400">
            <a:solidFill>
              <a:srgbClr val="B2D0DB"/>
            </a:solidFill>
            <a:round/>
            <a:headEnd/>
            <a:tailEnd/>
          </a:ln>
          <a:extLst>
            <a:ext uri="{909E8E84-426E-40dd-AFC4-6F175D3DCCD1}">
              <a14:hiddenFill xmlns:a14="http://schemas.microsoft.com/office/drawing/2010/main" xmlns="">
                <a:noFill/>
              </a14:hiddenFill>
            </a:ext>
          </a:extLst>
        </p:spPr>
        <p:txBody>
          <a:bodyPr lIns="0" tIns="0" rIns="0" bIns="0"/>
          <a:lstStyle/>
          <a:p>
            <a:endParaRPr lang="en-US" sz="1050" dirty="0"/>
          </a:p>
        </p:txBody>
      </p:sp>
    </p:spTree>
    <p:extLst>
      <p:ext uri="{BB962C8B-B14F-4D97-AF65-F5344CB8AC3E}">
        <p14:creationId xmlns:p14="http://schemas.microsoft.com/office/powerpoint/2010/main" val="340933448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CFBA8E13-F346-4E04-B4F5-0E013C19D2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08830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4" name="Rectangle 3"/>
          <p:cNvSpPr/>
          <p:nvPr userDrawn="1"/>
        </p:nvSpPr>
        <p:spPr>
          <a:xfrm>
            <a:off x="0" y="0"/>
            <a:ext cx="6858000" cy="5143500"/>
          </a:xfrm>
          <a:prstGeom prst="rect">
            <a:avLst/>
          </a:prstGeom>
          <a:gradFill>
            <a:gsLst>
              <a:gs pos="0">
                <a:schemeClr val="bg1">
                  <a:lumMod val="95000"/>
                </a:schemeClr>
              </a:gs>
              <a:gs pos="100000">
                <a:schemeClr val="bg1">
                  <a:lumMod val="7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4806" tIns="32403" rIns="64806" bIns="32403" rtlCol="0" anchor="ctr"/>
          <a:lstStyle/>
          <a:p>
            <a:pPr algn="ctr" defTabSz="703601" fontAlgn="auto">
              <a:spcBef>
                <a:spcPts val="0"/>
              </a:spcBef>
              <a:spcAft>
                <a:spcPts val="0"/>
              </a:spcAft>
            </a:pPr>
            <a:endParaRPr lang="en-US" sz="1425">
              <a:solidFill>
                <a:prstClr val="white"/>
              </a:solidFill>
            </a:endParaRPr>
          </a:p>
        </p:txBody>
      </p:sp>
      <p:sp>
        <p:nvSpPr>
          <p:cNvPr id="6" name="Slide Number Placeholder 5"/>
          <p:cNvSpPr>
            <a:spLocks noGrp="1"/>
          </p:cNvSpPr>
          <p:nvPr>
            <p:ph type="sldNum" sz="quarter" idx="12"/>
          </p:nvPr>
        </p:nvSpPr>
        <p:spPr>
          <a:xfrm>
            <a:off x="6641986" y="4973454"/>
            <a:ext cx="214313" cy="170047"/>
          </a:xfrm>
        </p:spPr>
        <p:txBody>
          <a:bodyPr/>
          <a:lstStyle/>
          <a:p>
            <a:fld id="{CFBA8E13-F346-4E04-B4F5-0E013C19D271}"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a:xfrm>
            <a:off x="467917" y="1282314"/>
            <a:ext cx="5915025" cy="2139553"/>
          </a:xfrm>
        </p:spPr>
        <p:txBody>
          <a:bodyPr anchor="b"/>
          <a:lstStyle>
            <a:lvl1pPr>
              <a:defRPr sz="3375">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67917" y="3442108"/>
            <a:ext cx="5915025" cy="1125140"/>
          </a:xfrm>
        </p:spPr>
        <p:txBody>
          <a:bodyPr/>
          <a:lstStyle>
            <a:lvl1pPr marL="0" indent="0">
              <a:buNone/>
              <a:defRPr sz="1875">
                <a:solidFill>
                  <a:schemeClr val="tx1">
                    <a:lumMod val="50000"/>
                    <a:lumOff val="50000"/>
                  </a:schemeClr>
                </a:solidFill>
              </a:defRPr>
            </a:lvl1pPr>
            <a:lvl2pPr marL="351801" indent="0">
              <a:buNone/>
              <a:defRPr sz="1575">
                <a:solidFill>
                  <a:schemeClr val="tx1">
                    <a:tint val="75000"/>
                  </a:schemeClr>
                </a:solidFill>
              </a:defRPr>
            </a:lvl2pPr>
            <a:lvl3pPr marL="703601" indent="0">
              <a:buNone/>
              <a:defRPr sz="1425">
                <a:solidFill>
                  <a:schemeClr val="tx1">
                    <a:tint val="75000"/>
                  </a:schemeClr>
                </a:solidFill>
              </a:defRPr>
            </a:lvl3pPr>
            <a:lvl4pPr marL="1055402" indent="0">
              <a:buNone/>
              <a:defRPr sz="1200">
                <a:solidFill>
                  <a:schemeClr val="tx1">
                    <a:tint val="75000"/>
                  </a:schemeClr>
                </a:solidFill>
              </a:defRPr>
            </a:lvl4pPr>
            <a:lvl5pPr marL="1407204" indent="0">
              <a:buNone/>
              <a:defRPr sz="1200">
                <a:solidFill>
                  <a:schemeClr val="tx1">
                    <a:tint val="75000"/>
                  </a:schemeClr>
                </a:solidFill>
              </a:defRPr>
            </a:lvl5pPr>
            <a:lvl6pPr marL="1759001" indent="0">
              <a:buNone/>
              <a:defRPr sz="1200">
                <a:solidFill>
                  <a:schemeClr val="tx1">
                    <a:tint val="75000"/>
                  </a:schemeClr>
                </a:solidFill>
              </a:defRPr>
            </a:lvl6pPr>
            <a:lvl7pPr marL="2110805" indent="0">
              <a:buNone/>
              <a:defRPr sz="1200">
                <a:solidFill>
                  <a:schemeClr val="tx1">
                    <a:tint val="75000"/>
                  </a:schemeClr>
                </a:solidFill>
              </a:defRPr>
            </a:lvl7pPr>
            <a:lvl8pPr marL="2462605" indent="0">
              <a:buNone/>
              <a:defRPr sz="1200">
                <a:solidFill>
                  <a:schemeClr val="tx1">
                    <a:tint val="75000"/>
                  </a:schemeClr>
                </a:solidFill>
              </a:defRPr>
            </a:lvl8pPr>
            <a:lvl9pPr marL="2814406" indent="0">
              <a:buNone/>
              <a:defRPr sz="1200">
                <a:solidFill>
                  <a:schemeClr val="tx1">
                    <a:tint val="75000"/>
                  </a:schemeClr>
                </a:solidFill>
              </a:defRPr>
            </a:lvl9pPr>
          </a:lstStyle>
          <a:p>
            <a:pPr lvl="0"/>
            <a:r>
              <a:rPr lang="en-US" dirty="0" smtClean="0"/>
              <a:t>Click to edit Master text styles</a:t>
            </a:r>
          </a:p>
        </p:txBody>
      </p:sp>
      <p:pic>
        <p:nvPicPr>
          <p:cNvPr id="8" name="Picture 2" descr="C:\Users\lsabol\Desktop\SI Logos\Dark background\999999c125ro1.gi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1450" y="171451"/>
            <a:ext cx="1314450" cy="1513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34267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bg>
      <p:bgPr>
        <a:solidFill>
          <a:schemeClr val="bg1">
            <a:lumMod val="75000"/>
          </a:schemeClr>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641986" y="4973454"/>
            <a:ext cx="214313" cy="170047"/>
          </a:xfrm>
        </p:spPr>
        <p:txBody>
          <a:bodyPr/>
          <a:lstStyle/>
          <a:p>
            <a:fld id="{CFBA8E13-F346-4E04-B4F5-0E013C19D271}"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a:xfrm>
            <a:off x="467917" y="1600200"/>
            <a:ext cx="5915025" cy="1254919"/>
          </a:xfrm>
        </p:spPr>
        <p:txBody>
          <a:bodyPr anchor="b"/>
          <a:lstStyle>
            <a:lvl1pPr>
              <a:defRPr sz="3375">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67917" y="2859707"/>
            <a:ext cx="5915025" cy="1140794"/>
          </a:xfrm>
        </p:spPr>
        <p:txBody>
          <a:bodyPr/>
          <a:lstStyle>
            <a:lvl1pPr marL="0" indent="0">
              <a:buNone/>
              <a:defRPr sz="1875">
                <a:solidFill>
                  <a:schemeClr val="tx1">
                    <a:lumMod val="50000"/>
                    <a:lumOff val="50000"/>
                  </a:schemeClr>
                </a:solidFill>
              </a:defRPr>
            </a:lvl1pPr>
            <a:lvl2pPr marL="351801" indent="0">
              <a:buNone/>
              <a:defRPr sz="1575">
                <a:solidFill>
                  <a:schemeClr val="tx1">
                    <a:tint val="75000"/>
                  </a:schemeClr>
                </a:solidFill>
              </a:defRPr>
            </a:lvl2pPr>
            <a:lvl3pPr marL="703601" indent="0">
              <a:buNone/>
              <a:defRPr sz="1425">
                <a:solidFill>
                  <a:schemeClr val="tx1">
                    <a:tint val="75000"/>
                  </a:schemeClr>
                </a:solidFill>
              </a:defRPr>
            </a:lvl3pPr>
            <a:lvl4pPr marL="1055402" indent="0">
              <a:buNone/>
              <a:defRPr sz="1200">
                <a:solidFill>
                  <a:schemeClr val="tx1">
                    <a:tint val="75000"/>
                  </a:schemeClr>
                </a:solidFill>
              </a:defRPr>
            </a:lvl4pPr>
            <a:lvl5pPr marL="1407204" indent="0">
              <a:buNone/>
              <a:defRPr sz="1200">
                <a:solidFill>
                  <a:schemeClr val="tx1">
                    <a:tint val="75000"/>
                  </a:schemeClr>
                </a:solidFill>
              </a:defRPr>
            </a:lvl5pPr>
            <a:lvl6pPr marL="1759001" indent="0">
              <a:buNone/>
              <a:defRPr sz="1200">
                <a:solidFill>
                  <a:schemeClr val="tx1">
                    <a:tint val="75000"/>
                  </a:schemeClr>
                </a:solidFill>
              </a:defRPr>
            </a:lvl6pPr>
            <a:lvl7pPr marL="2110805" indent="0">
              <a:buNone/>
              <a:defRPr sz="1200">
                <a:solidFill>
                  <a:schemeClr val="tx1">
                    <a:tint val="75000"/>
                  </a:schemeClr>
                </a:solidFill>
              </a:defRPr>
            </a:lvl7pPr>
            <a:lvl8pPr marL="2462605" indent="0">
              <a:buNone/>
              <a:defRPr sz="1200">
                <a:solidFill>
                  <a:schemeClr val="tx1">
                    <a:tint val="75000"/>
                  </a:schemeClr>
                </a:solidFill>
              </a:defRPr>
            </a:lvl8pPr>
            <a:lvl9pPr marL="2814406" indent="0">
              <a:buNone/>
              <a:defRPr sz="1200">
                <a:solidFill>
                  <a:schemeClr val="tx1">
                    <a:tint val="75000"/>
                  </a:schemeClr>
                </a:solidFill>
              </a:defRPr>
            </a:lvl9pPr>
          </a:lstStyle>
          <a:p>
            <a:pPr lvl="0"/>
            <a:r>
              <a:rPr lang="en-US" dirty="0" smtClean="0"/>
              <a:t>Click to edit Master text styles</a:t>
            </a:r>
          </a:p>
        </p:txBody>
      </p:sp>
      <p:pic>
        <p:nvPicPr>
          <p:cNvPr id="4098" name="Picture 2" descr="C:\Users\lsabol\Desktop\SI Logos\Dark background\999999c125ro1.gi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171450"/>
            <a:ext cx="1314450" cy="1513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90620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cSld name="5_Section Header">
    <p:spTree>
      <p:nvGrpSpPr>
        <p:cNvPr id="1" name=""/>
        <p:cNvGrpSpPr/>
        <p:nvPr/>
      </p:nvGrpSpPr>
      <p:grpSpPr>
        <a:xfrm>
          <a:off x="0" y="0"/>
          <a:ext cx="0" cy="0"/>
          <a:chOff x="0" y="0"/>
          <a:chExt cx="0" cy="0"/>
        </a:xfrm>
      </p:grpSpPr>
      <p:sp>
        <p:nvSpPr>
          <p:cNvPr id="4" name="Rectangle 3"/>
          <p:cNvSpPr/>
          <p:nvPr userDrawn="1"/>
        </p:nvSpPr>
        <p:spPr>
          <a:xfrm rot="10800000">
            <a:off x="0" y="0"/>
            <a:ext cx="6858000" cy="5143500"/>
          </a:xfrm>
          <a:prstGeom prst="rect">
            <a:avLst/>
          </a:prstGeom>
          <a:gradFill>
            <a:gsLst>
              <a:gs pos="0">
                <a:schemeClr val="tx1">
                  <a:lumMod val="65000"/>
                  <a:lumOff val="35000"/>
                </a:schemeClr>
              </a:gs>
              <a:gs pos="100000">
                <a:schemeClr val="bg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4829" tIns="32414" rIns="64829" bIns="32414" rtlCol="0" anchor="ctr"/>
          <a:lstStyle/>
          <a:p>
            <a:pPr algn="ctr" defTabSz="703851" fontAlgn="auto">
              <a:spcBef>
                <a:spcPts val="0"/>
              </a:spcBef>
              <a:spcAft>
                <a:spcPts val="0"/>
              </a:spcAft>
            </a:pPr>
            <a:endParaRPr lang="en-US" sz="1425">
              <a:solidFill>
                <a:prstClr val="white"/>
              </a:solidFill>
            </a:endParaRPr>
          </a:p>
        </p:txBody>
      </p:sp>
      <p:sp>
        <p:nvSpPr>
          <p:cNvPr id="6" name="Slide Number Placeholder 5"/>
          <p:cNvSpPr>
            <a:spLocks noGrp="1"/>
          </p:cNvSpPr>
          <p:nvPr>
            <p:ph type="sldNum" sz="quarter" idx="12"/>
          </p:nvPr>
        </p:nvSpPr>
        <p:spPr>
          <a:xfrm>
            <a:off x="95250" y="4973454"/>
            <a:ext cx="232505" cy="170047"/>
          </a:xfrm>
          <a:prstGeom prst="rect">
            <a:avLst/>
          </a:prstGeom>
        </p:spPr>
        <p:txBody>
          <a:bodyPr/>
          <a:lstStyle/>
          <a:p>
            <a:fld id="{CFBA8E13-F346-4E04-B4F5-0E013C19D271}" type="slidenum">
              <a:rPr lang="en-US" smtClean="0">
                <a:solidFill>
                  <a:prstClr val="white">
                    <a:lumMod val="85000"/>
                  </a:prstClr>
                </a:solidFill>
              </a:rPr>
              <a:pPr/>
              <a:t>‹#›</a:t>
            </a:fld>
            <a:endParaRPr lang="en-US">
              <a:solidFill>
                <a:prstClr val="white">
                  <a:lumMod val="85000"/>
                </a:prstClr>
              </a:solidFill>
            </a:endParaRPr>
          </a:p>
        </p:txBody>
      </p:sp>
      <p:sp>
        <p:nvSpPr>
          <p:cNvPr id="2" name="Title 1"/>
          <p:cNvSpPr>
            <a:spLocks noGrp="1"/>
          </p:cNvSpPr>
          <p:nvPr>
            <p:ph type="title"/>
          </p:nvPr>
        </p:nvSpPr>
        <p:spPr>
          <a:xfrm>
            <a:off x="467917" y="853686"/>
            <a:ext cx="5915025" cy="2139553"/>
          </a:xfrm>
          <a:prstGeom prst="rect">
            <a:avLst/>
          </a:prstGeom>
        </p:spPr>
        <p:txBody>
          <a:bodyPr anchor="b"/>
          <a:lstStyle>
            <a:lvl1pPr>
              <a:defRPr sz="3375">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71493" y="2993389"/>
            <a:ext cx="5915025" cy="1125140"/>
          </a:xfrm>
          <a:prstGeom prst="rect">
            <a:avLst/>
          </a:prstGeom>
        </p:spPr>
        <p:txBody>
          <a:bodyPr/>
          <a:lstStyle>
            <a:lvl1pPr marL="0" indent="0">
              <a:buNone/>
              <a:defRPr sz="1875">
                <a:solidFill>
                  <a:schemeClr val="tx1"/>
                </a:solidFill>
              </a:defRPr>
            </a:lvl1pPr>
            <a:lvl2pPr marL="351926" indent="0">
              <a:buNone/>
              <a:defRPr sz="1575">
                <a:solidFill>
                  <a:schemeClr val="tx1">
                    <a:tint val="75000"/>
                  </a:schemeClr>
                </a:solidFill>
              </a:defRPr>
            </a:lvl2pPr>
            <a:lvl3pPr marL="703851" indent="0">
              <a:buNone/>
              <a:defRPr sz="1425">
                <a:solidFill>
                  <a:schemeClr val="tx1">
                    <a:tint val="75000"/>
                  </a:schemeClr>
                </a:solidFill>
              </a:defRPr>
            </a:lvl3pPr>
            <a:lvl4pPr marL="1055778" indent="0">
              <a:buNone/>
              <a:defRPr sz="1200">
                <a:solidFill>
                  <a:schemeClr val="tx1">
                    <a:tint val="75000"/>
                  </a:schemeClr>
                </a:solidFill>
              </a:defRPr>
            </a:lvl4pPr>
            <a:lvl5pPr marL="1407706" indent="0">
              <a:buNone/>
              <a:defRPr sz="1200">
                <a:solidFill>
                  <a:schemeClr val="tx1">
                    <a:tint val="75000"/>
                  </a:schemeClr>
                </a:solidFill>
              </a:defRPr>
            </a:lvl5pPr>
            <a:lvl6pPr marL="1759630" indent="0">
              <a:buNone/>
              <a:defRPr sz="1200">
                <a:solidFill>
                  <a:schemeClr val="tx1">
                    <a:tint val="75000"/>
                  </a:schemeClr>
                </a:solidFill>
              </a:defRPr>
            </a:lvl6pPr>
            <a:lvl7pPr marL="2111558" indent="0">
              <a:buNone/>
              <a:defRPr sz="1200">
                <a:solidFill>
                  <a:schemeClr val="tx1">
                    <a:tint val="75000"/>
                  </a:schemeClr>
                </a:solidFill>
              </a:defRPr>
            </a:lvl7pPr>
            <a:lvl8pPr marL="2463483" indent="0">
              <a:buNone/>
              <a:defRPr sz="1200">
                <a:solidFill>
                  <a:schemeClr val="tx1">
                    <a:tint val="75000"/>
                  </a:schemeClr>
                </a:solidFill>
              </a:defRPr>
            </a:lvl8pPr>
            <a:lvl9pPr marL="2815410" indent="0">
              <a:buNone/>
              <a:defRPr sz="12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17777152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spTree>
      <p:nvGrpSpPr>
        <p:cNvPr id="1" name=""/>
        <p:cNvGrpSpPr/>
        <p:nvPr/>
      </p:nvGrpSpPr>
      <p:grpSpPr>
        <a:xfrm>
          <a:off x="0" y="0"/>
          <a:ext cx="0" cy="0"/>
          <a:chOff x="0" y="0"/>
          <a:chExt cx="0" cy="0"/>
        </a:xfrm>
      </p:grpSpPr>
      <p:sp>
        <p:nvSpPr>
          <p:cNvPr id="4" name="Rectangle 3"/>
          <p:cNvSpPr/>
          <p:nvPr userDrawn="1"/>
        </p:nvSpPr>
        <p:spPr>
          <a:xfrm>
            <a:off x="0" y="-27590"/>
            <a:ext cx="6858000" cy="5143500"/>
          </a:xfrm>
          <a:prstGeom prst="rect">
            <a:avLst/>
          </a:prstGeom>
          <a:gradFill>
            <a:gsLst>
              <a:gs pos="0">
                <a:schemeClr val="tx1">
                  <a:lumMod val="65000"/>
                  <a:lumOff val="35000"/>
                </a:schemeClr>
              </a:gs>
              <a:gs pos="100000">
                <a:schemeClr val="bg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4829" tIns="32414" rIns="64829" bIns="32414" rtlCol="0" anchor="ctr"/>
          <a:lstStyle/>
          <a:p>
            <a:pPr algn="ctr" defTabSz="703851" fontAlgn="auto">
              <a:spcBef>
                <a:spcPts val="0"/>
              </a:spcBef>
              <a:spcAft>
                <a:spcPts val="0"/>
              </a:spcAft>
            </a:pPr>
            <a:endParaRPr lang="en-US" sz="1425">
              <a:solidFill>
                <a:prstClr val="white"/>
              </a:solidFill>
            </a:endParaRPr>
          </a:p>
        </p:txBody>
      </p:sp>
      <p:sp>
        <p:nvSpPr>
          <p:cNvPr id="6" name="Slide Number Placeholder 5"/>
          <p:cNvSpPr>
            <a:spLocks noGrp="1"/>
          </p:cNvSpPr>
          <p:nvPr>
            <p:ph type="sldNum" sz="quarter" idx="12"/>
          </p:nvPr>
        </p:nvSpPr>
        <p:spPr>
          <a:xfrm>
            <a:off x="95250" y="4973454"/>
            <a:ext cx="232505" cy="170047"/>
          </a:xfrm>
        </p:spPr>
        <p:txBody>
          <a:bodyPr/>
          <a:lstStyle/>
          <a:p>
            <a:fld id="{CFBA8E13-F346-4E04-B4F5-0E013C19D271}" type="slidenum">
              <a:rPr lang="en-US" smtClean="0">
                <a:solidFill>
                  <a:prstClr val="white">
                    <a:lumMod val="85000"/>
                  </a:prstClr>
                </a:solidFill>
              </a:rPr>
              <a:pPr/>
              <a:t>‹#›</a:t>
            </a:fld>
            <a:endParaRPr lang="en-US">
              <a:solidFill>
                <a:prstClr val="white">
                  <a:lumMod val="85000"/>
                </a:prstClr>
              </a:solidFill>
            </a:endParaRPr>
          </a:p>
        </p:txBody>
      </p:sp>
      <p:sp>
        <p:nvSpPr>
          <p:cNvPr id="2" name="Title 1"/>
          <p:cNvSpPr>
            <a:spLocks noGrp="1"/>
          </p:cNvSpPr>
          <p:nvPr>
            <p:ph type="title"/>
          </p:nvPr>
        </p:nvSpPr>
        <p:spPr>
          <a:xfrm>
            <a:off x="3086100" y="1143000"/>
            <a:ext cx="3600450" cy="1101033"/>
          </a:xfrm>
        </p:spPr>
        <p:txBody>
          <a:bodyPr anchor="b"/>
          <a:lstStyle>
            <a:lvl1pPr>
              <a:defRPr sz="3375">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089676" y="2244033"/>
            <a:ext cx="3600450" cy="1125140"/>
          </a:xfrm>
        </p:spPr>
        <p:txBody>
          <a:bodyPr/>
          <a:lstStyle>
            <a:lvl1pPr marL="0" indent="0">
              <a:buNone/>
              <a:defRPr sz="1875">
                <a:solidFill>
                  <a:schemeClr val="tx1"/>
                </a:solidFill>
              </a:defRPr>
            </a:lvl1pPr>
            <a:lvl2pPr marL="351926" indent="0">
              <a:buNone/>
              <a:defRPr sz="1575">
                <a:solidFill>
                  <a:schemeClr val="tx1">
                    <a:tint val="75000"/>
                  </a:schemeClr>
                </a:solidFill>
              </a:defRPr>
            </a:lvl2pPr>
            <a:lvl3pPr marL="703851" indent="0">
              <a:buNone/>
              <a:defRPr sz="1425">
                <a:solidFill>
                  <a:schemeClr val="tx1">
                    <a:tint val="75000"/>
                  </a:schemeClr>
                </a:solidFill>
              </a:defRPr>
            </a:lvl3pPr>
            <a:lvl4pPr marL="1055778" indent="0">
              <a:buNone/>
              <a:defRPr sz="1200">
                <a:solidFill>
                  <a:schemeClr val="tx1">
                    <a:tint val="75000"/>
                  </a:schemeClr>
                </a:solidFill>
              </a:defRPr>
            </a:lvl4pPr>
            <a:lvl5pPr marL="1407706" indent="0">
              <a:buNone/>
              <a:defRPr sz="1200">
                <a:solidFill>
                  <a:schemeClr val="tx1">
                    <a:tint val="75000"/>
                  </a:schemeClr>
                </a:solidFill>
              </a:defRPr>
            </a:lvl5pPr>
            <a:lvl6pPr marL="1759630" indent="0">
              <a:buNone/>
              <a:defRPr sz="1200">
                <a:solidFill>
                  <a:schemeClr val="tx1">
                    <a:tint val="75000"/>
                  </a:schemeClr>
                </a:solidFill>
              </a:defRPr>
            </a:lvl6pPr>
            <a:lvl7pPr marL="2111558" indent="0">
              <a:buNone/>
              <a:defRPr sz="1200">
                <a:solidFill>
                  <a:schemeClr val="tx1">
                    <a:tint val="75000"/>
                  </a:schemeClr>
                </a:solidFill>
              </a:defRPr>
            </a:lvl7pPr>
            <a:lvl8pPr marL="2463483" indent="0">
              <a:buNone/>
              <a:defRPr sz="1200">
                <a:solidFill>
                  <a:schemeClr val="tx1">
                    <a:tint val="75000"/>
                  </a:schemeClr>
                </a:solidFill>
              </a:defRPr>
            </a:lvl8pPr>
            <a:lvl9pPr marL="2815410" indent="0">
              <a:buNone/>
              <a:defRPr sz="12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553597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4_Section Header">
    <p:spTree>
      <p:nvGrpSpPr>
        <p:cNvPr id="1" name=""/>
        <p:cNvGrpSpPr/>
        <p:nvPr/>
      </p:nvGrpSpPr>
      <p:grpSpPr>
        <a:xfrm>
          <a:off x="0" y="0"/>
          <a:ext cx="0" cy="0"/>
          <a:chOff x="0" y="0"/>
          <a:chExt cx="0" cy="0"/>
        </a:xfrm>
      </p:grpSpPr>
      <p:sp>
        <p:nvSpPr>
          <p:cNvPr id="4" name="Rectangle 3"/>
          <p:cNvSpPr/>
          <p:nvPr userDrawn="1"/>
        </p:nvSpPr>
        <p:spPr>
          <a:xfrm>
            <a:off x="0" y="0"/>
            <a:ext cx="6858000" cy="5143500"/>
          </a:xfrm>
          <a:prstGeom prst="rect">
            <a:avLst/>
          </a:prstGeom>
          <a:gradFill>
            <a:gsLst>
              <a:gs pos="0">
                <a:schemeClr val="tx1">
                  <a:lumMod val="65000"/>
                  <a:lumOff val="35000"/>
                </a:schemeClr>
              </a:gs>
              <a:gs pos="100000">
                <a:schemeClr val="bg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4829" tIns="32414" rIns="64829" bIns="32414" rtlCol="0" anchor="ctr"/>
          <a:lstStyle/>
          <a:p>
            <a:pPr algn="ctr" defTabSz="703851" fontAlgn="auto">
              <a:spcBef>
                <a:spcPts val="0"/>
              </a:spcBef>
              <a:spcAft>
                <a:spcPts val="0"/>
              </a:spcAft>
            </a:pPr>
            <a:endParaRPr lang="en-US" sz="1425">
              <a:solidFill>
                <a:prstClr val="white"/>
              </a:solidFill>
            </a:endParaRPr>
          </a:p>
        </p:txBody>
      </p:sp>
      <p:sp>
        <p:nvSpPr>
          <p:cNvPr id="6" name="Slide Number Placeholder 5"/>
          <p:cNvSpPr>
            <a:spLocks noGrp="1"/>
          </p:cNvSpPr>
          <p:nvPr>
            <p:ph type="sldNum" sz="quarter" idx="12"/>
          </p:nvPr>
        </p:nvSpPr>
        <p:spPr>
          <a:xfrm>
            <a:off x="95250" y="4973454"/>
            <a:ext cx="232505" cy="170047"/>
          </a:xfrm>
        </p:spPr>
        <p:txBody>
          <a:bodyPr/>
          <a:lstStyle/>
          <a:p>
            <a:fld id="{CFBA8E13-F346-4E04-B4F5-0E013C19D271}" type="slidenum">
              <a:rPr lang="en-US" smtClean="0">
                <a:solidFill>
                  <a:prstClr val="white">
                    <a:lumMod val="85000"/>
                  </a:prstClr>
                </a:solidFill>
              </a:rPr>
              <a:pPr/>
              <a:t>‹#›</a:t>
            </a:fld>
            <a:endParaRPr lang="en-US">
              <a:solidFill>
                <a:prstClr val="white">
                  <a:lumMod val="85000"/>
                </a:prstClr>
              </a:solidFill>
            </a:endParaRPr>
          </a:p>
        </p:txBody>
      </p:sp>
      <p:sp>
        <p:nvSpPr>
          <p:cNvPr id="2" name="Title 1"/>
          <p:cNvSpPr>
            <a:spLocks noGrp="1"/>
          </p:cNvSpPr>
          <p:nvPr>
            <p:ph type="title"/>
          </p:nvPr>
        </p:nvSpPr>
        <p:spPr>
          <a:xfrm>
            <a:off x="2911074" y="1143000"/>
            <a:ext cx="3775476" cy="1101033"/>
          </a:xfrm>
        </p:spPr>
        <p:txBody>
          <a:bodyPr anchor="b"/>
          <a:lstStyle>
            <a:lvl1pPr>
              <a:defRPr sz="3375">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914650" y="2244033"/>
            <a:ext cx="3775476" cy="1125140"/>
          </a:xfrm>
        </p:spPr>
        <p:txBody>
          <a:bodyPr/>
          <a:lstStyle>
            <a:lvl1pPr marL="0" indent="0">
              <a:buNone/>
              <a:defRPr sz="1875">
                <a:solidFill>
                  <a:schemeClr val="tx1"/>
                </a:solidFill>
              </a:defRPr>
            </a:lvl1pPr>
            <a:lvl2pPr marL="351926" indent="0">
              <a:buNone/>
              <a:defRPr sz="1575">
                <a:solidFill>
                  <a:schemeClr val="tx1">
                    <a:tint val="75000"/>
                  </a:schemeClr>
                </a:solidFill>
              </a:defRPr>
            </a:lvl2pPr>
            <a:lvl3pPr marL="703851" indent="0">
              <a:buNone/>
              <a:defRPr sz="1425">
                <a:solidFill>
                  <a:schemeClr val="tx1">
                    <a:tint val="75000"/>
                  </a:schemeClr>
                </a:solidFill>
              </a:defRPr>
            </a:lvl3pPr>
            <a:lvl4pPr marL="1055778" indent="0">
              <a:buNone/>
              <a:defRPr sz="1200">
                <a:solidFill>
                  <a:schemeClr val="tx1">
                    <a:tint val="75000"/>
                  </a:schemeClr>
                </a:solidFill>
              </a:defRPr>
            </a:lvl4pPr>
            <a:lvl5pPr marL="1407706" indent="0">
              <a:buNone/>
              <a:defRPr sz="1200">
                <a:solidFill>
                  <a:schemeClr val="tx1">
                    <a:tint val="75000"/>
                  </a:schemeClr>
                </a:solidFill>
              </a:defRPr>
            </a:lvl5pPr>
            <a:lvl6pPr marL="1759630" indent="0">
              <a:buNone/>
              <a:defRPr sz="1200">
                <a:solidFill>
                  <a:schemeClr val="tx1">
                    <a:tint val="75000"/>
                  </a:schemeClr>
                </a:solidFill>
              </a:defRPr>
            </a:lvl6pPr>
            <a:lvl7pPr marL="2111558" indent="0">
              <a:buNone/>
              <a:defRPr sz="1200">
                <a:solidFill>
                  <a:schemeClr val="tx1">
                    <a:tint val="75000"/>
                  </a:schemeClr>
                </a:solidFill>
              </a:defRPr>
            </a:lvl7pPr>
            <a:lvl8pPr marL="2463483" indent="0">
              <a:buNone/>
              <a:defRPr sz="1200">
                <a:solidFill>
                  <a:schemeClr val="tx1">
                    <a:tint val="75000"/>
                  </a:schemeClr>
                </a:solidFill>
              </a:defRPr>
            </a:lvl8pPr>
            <a:lvl9pPr marL="2815410" indent="0">
              <a:buNone/>
              <a:defRPr sz="1200">
                <a:solidFill>
                  <a:schemeClr val="tx1">
                    <a:tint val="75000"/>
                  </a:schemeClr>
                </a:solidFill>
              </a:defRPr>
            </a:lvl9pPr>
          </a:lstStyle>
          <a:p>
            <a:pPr lvl="0"/>
            <a:r>
              <a:rPr lang="en-US" dirty="0" smtClean="0"/>
              <a:t>Click to edit Master text styles</a:t>
            </a:r>
          </a:p>
        </p:txBody>
      </p:sp>
      <p:pic>
        <p:nvPicPr>
          <p:cNvPr id="6146" name="Picture 2" descr="C:\Users\lsabol\Desktop\SI Logos\Dark background\999999c125ro1.gi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5801" y="1113692"/>
            <a:ext cx="1737443" cy="200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107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CFBA8E13-F346-4E04-B4F5-0E013C19D2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108643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4" name="Rectangle 3"/>
          <p:cNvSpPr/>
          <p:nvPr userDrawn="1"/>
        </p:nvSpPr>
        <p:spPr>
          <a:xfrm>
            <a:off x="0" y="0"/>
            <a:ext cx="6858000" cy="5143500"/>
          </a:xfrm>
          <a:prstGeom prst="rect">
            <a:avLst/>
          </a:prstGeom>
          <a:gradFill>
            <a:gsLst>
              <a:gs pos="0">
                <a:schemeClr val="bg1">
                  <a:lumMod val="95000"/>
                </a:schemeClr>
              </a:gs>
              <a:gs pos="100000">
                <a:schemeClr val="bg1">
                  <a:lumMod val="7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4806" tIns="32403" rIns="64806" bIns="32403" rtlCol="0" anchor="ctr"/>
          <a:lstStyle/>
          <a:p>
            <a:pPr algn="ctr" defTabSz="703601" fontAlgn="auto">
              <a:spcBef>
                <a:spcPts val="0"/>
              </a:spcBef>
              <a:spcAft>
                <a:spcPts val="0"/>
              </a:spcAft>
            </a:pPr>
            <a:endParaRPr lang="en-US" sz="1425">
              <a:solidFill>
                <a:prstClr val="white"/>
              </a:solidFill>
            </a:endParaRPr>
          </a:p>
        </p:txBody>
      </p:sp>
      <p:sp>
        <p:nvSpPr>
          <p:cNvPr id="6" name="Slide Number Placeholder 5"/>
          <p:cNvSpPr>
            <a:spLocks noGrp="1"/>
          </p:cNvSpPr>
          <p:nvPr>
            <p:ph type="sldNum" sz="quarter" idx="12"/>
          </p:nvPr>
        </p:nvSpPr>
        <p:spPr>
          <a:xfrm>
            <a:off x="6641986" y="4973454"/>
            <a:ext cx="214313" cy="170047"/>
          </a:xfrm>
        </p:spPr>
        <p:txBody>
          <a:bodyPr/>
          <a:lstStyle/>
          <a:p>
            <a:fld id="{CFBA8E13-F346-4E04-B4F5-0E013C19D271}"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a:xfrm>
            <a:off x="467917" y="1282314"/>
            <a:ext cx="5915025" cy="2139553"/>
          </a:xfrm>
        </p:spPr>
        <p:txBody>
          <a:bodyPr anchor="b"/>
          <a:lstStyle>
            <a:lvl1pPr>
              <a:defRPr sz="3375">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67917" y="3442108"/>
            <a:ext cx="5915025" cy="1125140"/>
          </a:xfrm>
        </p:spPr>
        <p:txBody>
          <a:bodyPr/>
          <a:lstStyle>
            <a:lvl1pPr marL="0" indent="0">
              <a:buNone/>
              <a:defRPr sz="1875">
                <a:solidFill>
                  <a:schemeClr val="tx1">
                    <a:lumMod val="50000"/>
                    <a:lumOff val="50000"/>
                  </a:schemeClr>
                </a:solidFill>
              </a:defRPr>
            </a:lvl1pPr>
            <a:lvl2pPr marL="351801" indent="0">
              <a:buNone/>
              <a:defRPr sz="1575">
                <a:solidFill>
                  <a:schemeClr val="tx1">
                    <a:tint val="75000"/>
                  </a:schemeClr>
                </a:solidFill>
              </a:defRPr>
            </a:lvl2pPr>
            <a:lvl3pPr marL="703601" indent="0">
              <a:buNone/>
              <a:defRPr sz="1425">
                <a:solidFill>
                  <a:schemeClr val="tx1">
                    <a:tint val="75000"/>
                  </a:schemeClr>
                </a:solidFill>
              </a:defRPr>
            </a:lvl3pPr>
            <a:lvl4pPr marL="1055402" indent="0">
              <a:buNone/>
              <a:defRPr sz="1200">
                <a:solidFill>
                  <a:schemeClr val="tx1">
                    <a:tint val="75000"/>
                  </a:schemeClr>
                </a:solidFill>
              </a:defRPr>
            </a:lvl4pPr>
            <a:lvl5pPr marL="1407204" indent="0">
              <a:buNone/>
              <a:defRPr sz="1200">
                <a:solidFill>
                  <a:schemeClr val="tx1">
                    <a:tint val="75000"/>
                  </a:schemeClr>
                </a:solidFill>
              </a:defRPr>
            </a:lvl5pPr>
            <a:lvl6pPr marL="1759001" indent="0">
              <a:buNone/>
              <a:defRPr sz="1200">
                <a:solidFill>
                  <a:schemeClr val="tx1">
                    <a:tint val="75000"/>
                  </a:schemeClr>
                </a:solidFill>
              </a:defRPr>
            </a:lvl6pPr>
            <a:lvl7pPr marL="2110805" indent="0">
              <a:buNone/>
              <a:defRPr sz="1200">
                <a:solidFill>
                  <a:schemeClr val="tx1">
                    <a:tint val="75000"/>
                  </a:schemeClr>
                </a:solidFill>
              </a:defRPr>
            </a:lvl7pPr>
            <a:lvl8pPr marL="2462605" indent="0">
              <a:buNone/>
              <a:defRPr sz="1200">
                <a:solidFill>
                  <a:schemeClr val="tx1">
                    <a:tint val="75000"/>
                  </a:schemeClr>
                </a:solidFill>
              </a:defRPr>
            </a:lvl8pPr>
            <a:lvl9pPr marL="2814406" indent="0">
              <a:buNone/>
              <a:defRPr sz="1200">
                <a:solidFill>
                  <a:schemeClr val="tx1">
                    <a:tint val="75000"/>
                  </a:schemeClr>
                </a:solidFill>
              </a:defRPr>
            </a:lvl9pPr>
          </a:lstStyle>
          <a:p>
            <a:pPr lvl="0"/>
            <a:r>
              <a:rPr lang="en-US" dirty="0" smtClean="0"/>
              <a:t>Click to edit Master text styles</a:t>
            </a:r>
          </a:p>
        </p:txBody>
      </p:sp>
      <p:pic>
        <p:nvPicPr>
          <p:cNvPr id="8" name="Picture 2" descr="C:\Users\lsabol\Desktop\SI Logos\Dark background\999999c125ro1.gi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1450" y="171451"/>
            <a:ext cx="1314450" cy="1513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4272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bg>
      <p:bgPr>
        <a:solidFill>
          <a:schemeClr val="bg1">
            <a:lumMod val="75000"/>
          </a:schemeClr>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641986" y="4973454"/>
            <a:ext cx="214313" cy="170047"/>
          </a:xfrm>
        </p:spPr>
        <p:txBody>
          <a:bodyPr/>
          <a:lstStyle/>
          <a:p>
            <a:fld id="{CFBA8E13-F346-4E04-B4F5-0E013C19D271}"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a:xfrm>
            <a:off x="467917" y="1600200"/>
            <a:ext cx="5915025" cy="1254919"/>
          </a:xfrm>
        </p:spPr>
        <p:txBody>
          <a:bodyPr anchor="b"/>
          <a:lstStyle>
            <a:lvl1pPr>
              <a:defRPr sz="3375">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67917" y="2859707"/>
            <a:ext cx="5915025" cy="1140794"/>
          </a:xfrm>
        </p:spPr>
        <p:txBody>
          <a:bodyPr/>
          <a:lstStyle>
            <a:lvl1pPr marL="0" indent="0">
              <a:buNone/>
              <a:defRPr sz="1875">
                <a:solidFill>
                  <a:schemeClr val="tx1">
                    <a:lumMod val="50000"/>
                    <a:lumOff val="50000"/>
                  </a:schemeClr>
                </a:solidFill>
              </a:defRPr>
            </a:lvl1pPr>
            <a:lvl2pPr marL="351801" indent="0">
              <a:buNone/>
              <a:defRPr sz="1575">
                <a:solidFill>
                  <a:schemeClr val="tx1">
                    <a:tint val="75000"/>
                  </a:schemeClr>
                </a:solidFill>
              </a:defRPr>
            </a:lvl2pPr>
            <a:lvl3pPr marL="703601" indent="0">
              <a:buNone/>
              <a:defRPr sz="1425">
                <a:solidFill>
                  <a:schemeClr val="tx1">
                    <a:tint val="75000"/>
                  </a:schemeClr>
                </a:solidFill>
              </a:defRPr>
            </a:lvl3pPr>
            <a:lvl4pPr marL="1055402" indent="0">
              <a:buNone/>
              <a:defRPr sz="1200">
                <a:solidFill>
                  <a:schemeClr val="tx1">
                    <a:tint val="75000"/>
                  </a:schemeClr>
                </a:solidFill>
              </a:defRPr>
            </a:lvl4pPr>
            <a:lvl5pPr marL="1407204" indent="0">
              <a:buNone/>
              <a:defRPr sz="1200">
                <a:solidFill>
                  <a:schemeClr val="tx1">
                    <a:tint val="75000"/>
                  </a:schemeClr>
                </a:solidFill>
              </a:defRPr>
            </a:lvl5pPr>
            <a:lvl6pPr marL="1759001" indent="0">
              <a:buNone/>
              <a:defRPr sz="1200">
                <a:solidFill>
                  <a:schemeClr val="tx1">
                    <a:tint val="75000"/>
                  </a:schemeClr>
                </a:solidFill>
              </a:defRPr>
            </a:lvl6pPr>
            <a:lvl7pPr marL="2110805" indent="0">
              <a:buNone/>
              <a:defRPr sz="1200">
                <a:solidFill>
                  <a:schemeClr val="tx1">
                    <a:tint val="75000"/>
                  </a:schemeClr>
                </a:solidFill>
              </a:defRPr>
            </a:lvl7pPr>
            <a:lvl8pPr marL="2462605" indent="0">
              <a:buNone/>
              <a:defRPr sz="1200">
                <a:solidFill>
                  <a:schemeClr val="tx1">
                    <a:tint val="75000"/>
                  </a:schemeClr>
                </a:solidFill>
              </a:defRPr>
            </a:lvl8pPr>
            <a:lvl9pPr marL="2814406" indent="0">
              <a:buNone/>
              <a:defRPr sz="1200">
                <a:solidFill>
                  <a:schemeClr val="tx1">
                    <a:tint val="75000"/>
                  </a:schemeClr>
                </a:solidFill>
              </a:defRPr>
            </a:lvl9pPr>
          </a:lstStyle>
          <a:p>
            <a:pPr lvl="0"/>
            <a:r>
              <a:rPr lang="en-US" dirty="0" smtClean="0"/>
              <a:t>Click to edit Master text styles</a:t>
            </a:r>
          </a:p>
        </p:txBody>
      </p:sp>
      <p:pic>
        <p:nvPicPr>
          <p:cNvPr id="4098" name="Picture 2" descr="C:\Users\lsabol\Desktop\SI Logos\Dark background\999999c125ro1.gi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171450"/>
            <a:ext cx="1314450" cy="1513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83263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Line 2"/>
          <p:cNvSpPr>
            <a:spLocks noChangeShapeType="1"/>
          </p:cNvSpPr>
          <p:nvPr userDrawn="1"/>
        </p:nvSpPr>
        <p:spPr bwMode="auto">
          <a:xfrm rot="10800000" flipH="1">
            <a:off x="0" y="914398"/>
            <a:ext cx="6858000" cy="2"/>
          </a:xfrm>
          <a:prstGeom prst="line">
            <a:avLst/>
          </a:prstGeom>
          <a:noFill/>
          <a:ln w="25400">
            <a:solidFill>
              <a:srgbClr val="B2D0DB"/>
            </a:solidFill>
            <a:round/>
            <a:headEnd/>
            <a:tailEnd/>
          </a:ln>
          <a:extLst>
            <a:ext uri="{909E8E84-426E-40dd-AFC4-6F175D3DCCD1}">
              <a14:hiddenFill xmlns:a14="http://schemas.microsoft.com/office/drawing/2010/main" xmlns="">
                <a:noFill/>
              </a14:hiddenFill>
            </a:ext>
          </a:extLst>
        </p:spPr>
        <p:txBody>
          <a:bodyPr lIns="0" tIns="0" rIns="0" bIns="0"/>
          <a:lstStyle/>
          <a:p>
            <a:endParaRPr lang="en-US" sz="1050" dirty="0"/>
          </a:p>
        </p:txBody>
      </p:sp>
      <p:sp>
        <p:nvSpPr>
          <p:cNvPr id="6" name="Rectangle 19"/>
          <p:cNvSpPr>
            <a:spLocks noGrp="1" noChangeArrowheads="1"/>
          </p:cNvSpPr>
          <p:nvPr>
            <p:ph type="sldNum" sz="quarter" idx="10"/>
          </p:nvPr>
        </p:nvSpPr>
        <p:spPr>
          <a:xfrm>
            <a:off x="1143000" y="4823222"/>
            <a:ext cx="285750" cy="171450"/>
          </a:xfrm>
          <a:prstGeom prst="rect">
            <a:avLst/>
          </a:prstGeom>
          <a:ln/>
        </p:spPr>
        <p:txBody>
          <a:bodyPr lIns="91426" tIns="45713" rIns="91426" bIns="45713"/>
          <a:lstStyle>
            <a:lvl1pPr>
              <a:defRPr/>
            </a:lvl1pPr>
          </a:lstStyle>
          <a:p>
            <a:pPr>
              <a:defRPr/>
            </a:pPr>
            <a:fld id="{71AED9CE-CB21-4A88-8FD0-17E70449BA98}" type="slidenum">
              <a:rPr lang="en-US"/>
              <a:pPr>
                <a:defRPr/>
              </a:pPr>
              <a:t>‹#›</a:t>
            </a:fld>
            <a:endParaRPr lang="en-US" dirty="0"/>
          </a:p>
        </p:txBody>
      </p:sp>
    </p:spTree>
    <p:extLst>
      <p:ext uri="{BB962C8B-B14F-4D97-AF65-F5344CB8AC3E}">
        <p14:creationId xmlns:p14="http://schemas.microsoft.com/office/powerpoint/2010/main" val="32928670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atin typeface="Cambria" panose="020405030504060302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342900" y="13716"/>
            <a:ext cx="2171700" cy="246888"/>
          </a:xfrm>
          <a:prstGeom prst="rect">
            <a:avLst/>
          </a:prstGeom>
        </p:spPr>
        <p:txBody>
          <a:bodyPr/>
          <a:lstStyle/>
          <a:p>
            <a:pPr fontAlgn="auto">
              <a:spcBef>
                <a:spcPts val="0"/>
              </a:spcBef>
              <a:spcAft>
                <a:spcPts val="0"/>
              </a:spcAft>
            </a:pPr>
            <a:fld id="{CDC33C96-397D-41F3-B7F4-A45D8981865E}" type="datetimeFigureOut">
              <a:rPr lang="en-US" sz="1350" smtClean="0">
                <a:solidFill>
                  <a:prstClr val="black"/>
                </a:solidFill>
                <a:latin typeface="Calibri" panose="020F0502020204030204"/>
                <a:ea typeface="+mn-ea"/>
              </a:rPr>
              <a:pPr fontAlgn="auto">
                <a:spcBef>
                  <a:spcPts val="0"/>
                </a:spcBef>
                <a:spcAft>
                  <a:spcPts val="0"/>
                </a:spcAft>
              </a:pPr>
              <a:t>05/24/2016</a:t>
            </a:fld>
            <a:endParaRPr lang="en-US" sz="1350">
              <a:solidFill>
                <a:prstClr val="black"/>
              </a:solidFill>
              <a:latin typeface="Calibri" panose="020F0502020204030204"/>
              <a:ea typeface="+mn-ea"/>
            </a:endParaRPr>
          </a:p>
        </p:txBody>
      </p:sp>
      <p:sp>
        <p:nvSpPr>
          <p:cNvPr id="5" name="Footer Placeholder 4"/>
          <p:cNvSpPr>
            <a:spLocks noGrp="1"/>
          </p:cNvSpPr>
          <p:nvPr>
            <p:ph type="ftr" sz="quarter" idx="11"/>
          </p:nvPr>
        </p:nvSpPr>
        <p:spPr>
          <a:xfrm>
            <a:off x="2571750" y="13716"/>
            <a:ext cx="3086100" cy="246888"/>
          </a:xfrm>
          <a:prstGeom prst="rect">
            <a:avLst/>
          </a:prstGeom>
        </p:spPr>
        <p:txBody>
          <a:bodyPr/>
          <a:lstStyle/>
          <a:p>
            <a:pPr fontAlgn="auto">
              <a:spcBef>
                <a:spcPts val="0"/>
              </a:spcBef>
              <a:spcAft>
                <a:spcPts val="0"/>
              </a:spcAft>
            </a:pPr>
            <a:endParaRPr lang="en-US" sz="1350">
              <a:solidFill>
                <a:prstClr val="black"/>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fld id="{B5409910-7938-446A-9488-7230AEB9F8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9078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6200000">
            <a:off x="5663804" y="1234678"/>
            <a:ext cx="1828800" cy="273844"/>
          </a:xfrm>
          <a:prstGeom prst="rect">
            <a:avLst/>
          </a:prstGeom>
        </p:spPr>
        <p:txBody>
          <a:bodyPr vert="horz" wrap="square" lIns="91440" tIns="45720" rIns="91440" bIns="45720" numCol="1" anchor="t" anchorCtr="0" compatLnSpc="1">
            <a:prstTxWarp prst="textNoShape">
              <a:avLst/>
            </a:prstTxWarp>
          </a:bodyPr>
          <a:lstStyle>
            <a:lvl1pPr>
              <a:defRPr sz="1350">
                <a:latin typeface="Calibri" panose="020F0502020204030204" pitchFamily="34" charset="0"/>
              </a:defRPr>
            </a:lvl1pPr>
          </a:lstStyle>
          <a:p>
            <a:fld id="{2623A7AF-85CE-4F6D-8D1D-105F45823B72}" type="datetime1">
              <a:rPr lang="en-US" altLang="en-US"/>
              <a:pPr/>
              <a:t>05/24/2016</a:t>
            </a:fld>
            <a:endParaRPr lang="en-US" altLang="en-US"/>
          </a:p>
        </p:txBody>
      </p:sp>
    </p:spTree>
    <p:extLst>
      <p:ext uri="{BB962C8B-B14F-4D97-AF65-F5344CB8AC3E}">
        <p14:creationId xmlns:p14="http://schemas.microsoft.com/office/powerpoint/2010/main" val="3851609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14" name="Shape 1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684768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pic>
        <p:nvPicPr>
          <p:cNvPr id="21" name="GeminiLogo_4.5in_newSmall[20].png"/>
          <p:cNvPicPr>
            <a:picLocks noChangeAspect="1"/>
          </p:cNvPicPr>
          <p:nvPr/>
        </p:nvPicPr>
        <p:blipFill>
          <a:blip r:embed="rId2">
            <a:extLst/>
          </a:blip>
          <a:stretch>
            <a:fillRect/>
          </a:stretch>
        </p:blipFill>
        <p:spPr>
          <a:xfrm>
            <a:off x="13395" y="13394"/>
            <a:ext cx="600976" cy="164156"/>
          </a:xfrm>
          <a:prstGeom prst="rect">
            <a:avLst/>
          </a:prstGeom>
          <a:ln w="12700">
            <a:miter lim="400000"/>
          </a:ln>
        </p:spPr>
      </p:pic>
      <p:sp>
        <p:nvSpPr>
          <p:cNvPr id="22" name="Shape 22"/>
          <p:cNvSpPr>
            <a:spLocks noGrp="1"/>
          </p:cNvSpPr>
          <p:nvPr>
            <p:ph type="sldNum" sz="quarter" idx="2"/>
          </p:nvPr>
        </p:nvSpPr>
        <p:spPr>
          <a:xfrm>
            <a:off x="3300617" y="4882307"/>
            <a:ext cx="250069" cy="248658"/>
          </a:xfrm>
          <a:prstGeom prst="rect">
            <a:avLst/>
          </a:prstGeom>
          <a:ln>
            <a:miter lim="400000"/>
          </a:ln>
        </p:spPr>
        <p:txBody>
          <a:bodyPr lIns="50800" tIns="50800" rIns="50800" bIns="50800" anchor="t"/>
          <a:lstStyle>
            <a:lvl1pPr algn="ctr" defTabSz="308049">
              <a:defRPr sz="949">
                <a:solidFill>
                  <a:srgbClr val="FFFFFF"/>
                </a:solidFill>
                <a:uFillTx/>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415157826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1_Default - Title and Content">
    <p:spTree>
      <p:nvGrpSpPr>
        <p:cNvPr id="1" name=""/>
        <p:cNvGrpSpPr/>
        <p:nvPr/>
      </p:nvGrpSpPr>
      <p:grpSpPr>
        <a:xfrm>
          <a:off x="0" y="0"/>
          <a:ext cx="0" cy="0"/>
          <a:chOff x="0" y="0"/>
          <a:chExt cx="0" cy="0"/>
        </a:xfrm>
      </p:grpSpPr>
      <p:pic>
        <p:nvPicPr>
          <p:cNvPr id="29" name="image1.jpg"/>
          <p:cNvPicPr>
            <a:picLocks noChangeAspect="1"/>
          </p:cNvPicPr>
          <p:nvPr/>
        </p:nvPicPr>
        <p:blipFill>
          <a:blip r:embed="rId2">
            <a:extLst/>
          </a:blip>
          <a:stretch>
            <a:fillRect/>
          </a:stretch>
        </p:blipFill>
        <p:spPr>
          <a:xfrm>
            <a:off x="0" y="0"/>
            <a:ext cx="6858838" cy="5146851"/>
          </a:xfrm>
          <a:prstGeom prst="rect">
            <a:avLst/>
          </a:prstGeom>
          <a:ln w="12700">
            <a:miter lim="400000"/>
          </a:ln>
        </p:spPr>
      </p:pic>
      <p:pic>
        <p:nvPicPr>
          <p:cNvPr id="30" name="image2.png"/>
          <p:cNvPicPr>
            <a:picLocks noChangeAspect="1"/>
          </p:cNvPicPr>
          <p:nvPr/>
        </p:nvPicPr>
        <p:blipFill>
          <a:blip r:embed="rId3">
            <a:extLst/>
          </a:blip>
          <a:stretch>
            <a:fillRect/>
          </a:stretch>
        </p:blipFill>
        <p:spPr>
          <a:xfrm>
            <a:off x="13395" y="25192"/>
            <a:ext cx="1111746" cy="335799"/>
          </a:xfrm>
          <a:prstGeom prst="rect">
            <a:avLst/>
          </a:prstGeom>
          <a:ln w="12700">
            <a:miter lim="400000"/>
          </a:ln>
        </p:spPr>
      </p:pic>
      <p:sp>
        <p:nvSpPr>
          <p:cNvPr id="31" name="Shape 31"/>
          <p:cNvSpPr/>
          <p:nvPr/>
        </p:nvSpPr>
        <p:spPr>
          <a:xfrm>
            <a:off x="46881" y="4935885"/>
            <a:ext cx="2377755" cy="170484"/>
          </a:xfrm>
          <a:prstGeom prst="rect">
            <a:avLst/>
          </a:prstGeom>
          <a:ln w="12700">
            <a:miter lim="400000"/>
          </a:ln>
          <a:extLst>
            <a:ext uri="{C572A759-6A51-4108-AA02-DFA0A04FC94B}">
              <ma14:wrappingTextBoxFlag xmlns="" xmlns:ma14="http://schemas.microsoft.com/office/mac/drawingml/2011/main" val="1"/>
            </a:ext>
          </a:extLst>
        </p:spPr>
        <p:txBody>
          <a:bodyPr wrap="none" lIns="20092" tIns="20092" rIns="20092" bIns="20092">
            <a:spAutoFit/>
          </a:bodyPr>
          <a:lstStyle>
            <a:lvl1pPr>
              <a:defRPr sz="1600">
                <a:solidFill>
                  <a:srgbClr val="9A9A9A"/>
                </a:solidFill>
                <a:uFill>
                  <a:solidFill>
                    <a:srgbClr val="9A9A9A"/>
                  </a:solidFill>
                </a:uFill>
                <a:latin typeface="Georgia"/>
                <a:ea typeface="Georgia"/>
                <a:cs typeface="Georgia"/>
                <a:sym typeface="Georgia"/>
              </a:defRPr>
            </a:lvl1pPr>
          </a:lstStyle>
          <a:p>
            <a:pPr defTabSz="683064" fontAlgn="auto" hangingPunct="0">
              <a:spcBef>
                <a:spcPts val="0"/>
              </a:spcBef>
              <a:spcAft>
                <a:spcPts val="0"/>
              </a:spcAft>
              <a:buClr>
                <a:srgbClr val="000000"/>
              </a:buClr>
              <a:defRPr/>
            </a:pPr>
            <a:r>
              <a:rPr lang="en-US" sz="844" kern="0" dirty="0" smtClean="0"/>
              <a:t>Andy Adamson &amp; Scot Kleinman   NSFLFW 2016</a:t>
            </a:r>
          </a:p>
        </p:txBody>
      </p:sp>
      <p:sp>
        <p:nvSpPr>
          <p:cNvPr id="32" name="Shape 3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1159404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defTabSz="683064" fontAlgn="auto" hangingPunct="0">
              <a:spcBef>
                <a:spcPts val="0"/>
              </a:spcBef>
              <a:spcAft>
                <a:spcPts val="0"/>
              </a:spcAft>
              <a:buClr>
                <a:srgbClr val="000000"/>
              </a:buClr>
              <a:defRPr/>
            </a:pPr>
            <a:endParaRPr lang="en-US" sz="1266" kern="0" dirty="0">
              <a:solidFill>
                <a:prstClr val="black">
                  <a:tint val="75000"/>
                </a:prstClr>
              </a:solidFill>
              <a:uFill>
                <a:solidFill>
                  <a:srgbClr val="000000"/>
                </a:solidFill>
              </a:uFill>
              <a:latin typeface="Calibri"/>
              <a:sym typeface="Calibri"/>
            </a:endParaRPr>
          </a:p>
        </p:txBody>
      </p:sp>
      <p:sp>
        <p:nvSpPr>
          <p:cNvPr id="5" name="Slide Number Placeholder 5"/>
          <p:cNvSpPr>
            <a:spLocks noGrp="1"/>
          </p:cNvSpPr>
          <p:nvPr>
            <p:ph type="sldNum" sz="quarter" idx="11"/>
          </p:nvPr>
        </p:nvSpPr>
        <p:spPr>
          <a:xfrm>
            <a:off x="6547349" y="4917961"/>
            <a:ext cx="235642" cy="206851"/>
          </a:xfrm>
        </p:spPr>
        <p:txBody>
          <a:bodyPr/>
          <a:lstStyle>
            <a:lvl1pPr>
              <a:defRPr/>
            </a:lvl1pPr>
          </a:lstStyle>
          <a:p>
            <a:pPr>
              <a:defRPr/>
            </a:pPr>
            <a:fld id="{AB71B58D-50BE-4CCD-BF12-EBA1D694E62E}"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021873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6172200" cy="857250"/>
          </a:xfrm>
          <a:prstGeom prst="rect">
            <a:avLst/>
          </a:prstGeom>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smtClean="0">
                <a:solidFill>
                  <a:srgbClr val="000000"/>
                </a:solidFill>
              </a:rPr>
              <a:t>NSF LFW - May 24, 2016</a:t>
            </a:r>
            <a:endParaRPr lang="en-US">
              <a:solidFill>
                <a:srgbClr val="000000"/>
              </a:solidFill>
            </a:endParaRPr>
          </a:p>
        </p:txBody>
      </p:sp>
      <p:sp>
        <p:nvSpPr>
          <p:cNvPr id="4" name="Slide Number Placeholder 3"/>
          <p:cNvSpPr>
            <a:spLocks noGrp="1"/>
          </p:cNvSpPr>
          <p:nvPr>
            <p:ph type="sldNum" sz="quarter" idx="11"/>
          </p:nvPr>
        </p:nvSpPr>
        <p:spPr/>
        <p:txBody>
          <a:bodyPr/>
          <a:lstStyle/>
          <a:p>
            <a:fld id="{6978B218-A8C5-40A0-8E52-9F6B87AFDAF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453225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61722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42900" y="1200151"/>
            <a:ext cx="6172200" cy="3394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0"/>
          </p:nvPr>
        </p:nvSpPr>
        <p:spPr>
          <a:xfrm>
            <a:off x="4660489" y="4938702"/>
            <a:ext cx="2171700" cy="273844"/>
          </a:xfrm>
        </p:spPr>
        <p:txBody>
          <a:bodyPr/>
          <a:lstStyle/>
          <a:p>
            <a:r>
              <a:rPr lang="en-US" smtClean="0">
                <a:solidFill>
                  <a:srgbClr val="000000"/>
                </a:solidFill>
              </a:rPr>
              <a:t>NSF LFW - May 24, 2016</a:t>
            </a:r>
            <a:endParaRPr lang="en-US">
              <a:solidFill>
                <a:srgbClr val="000000"/>
              </a:solidFill>
            </a:endParaRPr>
          </a:p>
        </p:txBody>
      </p:sp>
      <p:sp>
        <p:nvSpPr>
          <p:cNvPr id="5" name="Slide Number Placeholder 3"/>
          <p:cNvSpPr>
            <a:spLocks noGrp="1"/>
          </p:cNvSpPr>
          <p:nvPr>
            <p:ph type="sldNum" sz="quarter" idx="11"/>
          </p:nvPr>
        </p:nvSpPr>
        <p:spPr>
          <a:xfrm>
            <a:off x="5141148" y="4710701"/>
            <a:ext cx="1600200" cy="273844"/>
          </a:xfrm>
        </p:spPr>
        <p:txBody>
          <a:bodyPr/>
          <a:lstStyle/>
          <a:p>
            <a:fld id="{6978B218-A8C5-40A0-8E52-9F6B87AFDAF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95181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EF layout 1">
    <p:spTree>
      <p:nvGrpSpPr>
        <p:cNvPr id="1" name=""/>
        <p:cNvGrpSpPr/>
        <p:nvPr/>
      </p:nvGrpSpPr>
      <p:grpSpPr>
        <a:xfrm>
          <a:off x="0" y="0"/>
          <a:ext cx="0" cy="0"/>
          <a:chOff x="0" y="0"/>
          <a:chExt cx="0" cy="0"/>
        </a:xfrm>
      </p:grpSpPr>
      <p:sp>
        <p:nvSpPr>
          <p:cNvPr id="2" name="Line 42"/>
          <p:cNvSpPr>
            <a:spLocks noChangeShapeType="1"/>
          </p:cNvSpPr>
          <p:nvPr userDrawn="1"/>
        </p:nvSpPr>
        <p:spPr bwMode="auto">
          <a:xfrm>
            <a:off x="28575" y="935831"/>
            <a:ext cx="6772275" cy="0"/>
          </a:xfrm>
          <a:prstGeom prst="line">
            <a:avLst/>
          </a:prstGeom>
          <a:noFill/>
          <a:ln w="57150" cmpd="thickThin">
            <a:solidFill>
              <a:srgbClr val="800000"/>
            </a:solidFill>
            <a:round/>
            <a:headEnd/>
            <a:tailEnd/>
          </a:ln>
        </p:spPr>
        <p:txBody>
          <a:bodyPr/>
          <a:lstStyle/>
          <a:p>
            <a:pPr>
              <a:defRPr/>
            </a:pPr>
            <a:endParaRPr lang="en-US" sz="1350">
              <a:solidFill>
                <a:srgbClr val="000000"/>
              </a:solidFill>
              <a:latin typeface="Arial"/>
              <a:ea typeface="ＭＳ Ｐゴシック" charset="-128"/>
            </a:endParaRPr>
          </a:p>
        </p:txBody>
      </p:sp>
      <p:sp>
        <p:nvSpPr>
          <p:cNvPr id="3" name="Footer Placeholder 3"/>
          <p:cNvSpPr>
            <a:spLocks noGrp="1"/>
          </p:cNvSpPr>
          <p:nvPr>
            <p:ph type="ftr" sz="quarter" idx="10"/>
          </p:nvPr>
        </p:nvSpPr>
        <p:spPr/>
        <p:txBody>
          <a:bodyPr/>
          <a:lstStyle>
            <a:lvl1pPr>
              <a:defRPr/>
            </a:lvl1pPr>
          </a:lstStyle>
          <a:p>
            <a:pPr>
              <a:defRPr/>
            </a:pPr>
            <a:r>
              <a:rPr lang="en-US">
                <a:solidFill>
                  <a:srgbClr val="000000"/>
                </a:solidFill>
              </a:rPr>
              <a:t>CHESS DMR-0936384 2012_</a:t>
            </a:r>
            <a:fld id="{99A860D3-D532-40E2-AE0E-1254FB7D75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7693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EF layout 1">
    <p:spTree>
      <p:nvGrpSpPr>
        <p:cNvPr id="1" name=""/>
        <p:cNvGrpSpPr/>
        <p:nvPr/>
      </p:nvGrpSpPr>
      <p:grpSpPr>
        <a:xfrm>
          <a:off x="0" y="0"/>
          <a:ext cx="0" cy="0"/>
          <a:chOff x="0" y="0"/>
          <a:chExt cx="0" cy="0"/>
        </a:xfrm>
      </p:grpSpPr>
      <p:sp>
        <p:nvSpPr>
          <p:cNvPr id="2" name="Line 42"/>
          <p:cNvSpPr>
            <a:spLocks noChangeShapeType="1"/>
          </p:cNvSpPr>
          <p:nvPr userDrawn="1"/>
        </p:nvSpPr>
        <p:spPr bwMode="auto">
          <a:xfrm>
            <a:off x="28575" y="935831"/>
            <a:ext cx="6772275" cy="0"/>
          </a:xfrm>
          <a:prstGeom prst="line">
            <a:avLst/>
          </a:prstGeom>
          <a:noFill/>
          <a:ln w="57150" cmpd="thickThin">
            <a:solidFill>
              <a:srgbClr val="800000"/>
            </a:solidFill>
            <a:round/>
            <a:headEnd/>
            <a:tailEnd/>
          </a:ln>
        </p:spPr>
        <p:txBody>
          <a:bodyPr/>
          <a:lstStyle/>
          <a:p>
            <a:pPr>
              <a:defRPr/>
            </a:pPr>
            <a:endParaRPr lang="en-US" sz="1350">
              <a:solidFill>
                <a:srgbClr val="000000"/>
              </a:solidFill>
              <a:latin typeface="Arial"/>
              <a:ea typeface="ＭＳ Ｐゴシック" charset="-128"/>
            </a:endParaRPr>
          </a:p>
        </p:txBody>
      </p:sp>
      <p:sp>
        <p:nvSpPr>
          <p:cNvPr id="3" name="Footer Placeholder 3"/>
          <p:cNvSpPr>
            <a:spLocks noGrp="1"/>
          </p:cNvSpPr>
          <p:nvPr>
            <p:ph type="ftr" sz="quarter" idx="10"/>
          </p:nvPr>
        </p:nvSpPr>
        <p:spPr/>
        <p:txBody>
          <a:bodyPr/>
          <a:lstStyle>
            <a:lvl1pPr>
              <a:defRPr/>
            </a:lvl1pPr>
          </a:lstStyle>
          <a:p>
            <a:pPr>
              <a:defRPr/>
            </a:pPr>
            <a:r>
              <a:rPr lang="en-US">
                <a:solidFill>
                  <a:srgbClr val="000000"/>
                </a:solidFill>
              </a:rPr>
              <a:t>CHESS DMR-0936384 2012_</a:t>
            </a:r>
            <a:fld id="{99A860D3-D532-40E2-AE0E-1254FB7D75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4202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lvl1pPr>
            <a:lvl2pPr marL="342839" indent="0">
              <a:buNone/>
              <a:defRPr sz="1350"/>
            </a:lvl2pPr>
            <a:lvl3pPr marL="685682" indent="0">
              <a:buNone/>
              <a:defRPr sz="1200"/>
            </a:lvl3pPr>
            <a:lvl4pPr marL="1028522" indent="0">
              <a:buNone/>
              <a:defRPr sz="1050"/>
            </a:lvl4pPr>
            <a:lvl5pPr marL="1371363" indent="0">
              <a:buNone/>
              <a:defRPr sz="1050"/>
            </a:lvl5pPr>
            <a:lvl6pPr marL="1714201" indent="0">
              <a:buNone/>
              <a:defRPr sz="1050"/>
            </a:lvl6pPr>
            <a:lvl7pPr marL="2057039" indent="0">
              <a:buNone/>
              <a:defRPr sz="1050"/>
            </a:lvl7pPr>
            <a:lvl8pPr marL="2399880" indent="0">
              <a:buNone/>
              <a:defRPr sz="1050"/>
            </a:lvl8pPr>
            <a:lvl9pPr marL="2742720" indent="0">
              <a:buNone/>
              <a:defRPr sz="1050"/>
            </a:lvl9pPr>
          </a:lstStyle>
          <a:p>
            <a:pPr lvl="0"/>
            <a:r>
              <a:rPr lang="en-US" smtClean="0"/>
              <a:t>Click to edit Master text styles</a:t>
            </a:r>
          </a:p>
        </p:txBody>
      </p:sp>
      <p:sp>
        <p:nvSpPr>
          <p:cNvPr id="5" name="Line 2"/>
          <p:cNvSpPr>
            <a:spLocks noChangeShapeType="1"/>
          </p:cNvSpPr>
          <p:nvPr userDrawn="1"/>
        </p:nvSpPr>
        <p:spPr bwMode="auto">
          <a:xfrm rot="10800000" flipH="1" flipV="1">
            <a:off x="0" y="914400"/>
            <a:ext cx="6858000" cy="0"/>
          </a:xfrm>
          <a:prstGeom prst="line">
            <a:avLst/>
          </a:prstGeom>
          <a:noFill/>
          <a:ln w="25400">
            <a:solidFill>
              <a:srgbClr val="B2D0DB"/>
            </a:solidFill>
            <a:round/>
            <a:headEnd/>
            <a:tailEnd/>
          </a:ln>
          <a:extLst>
            <a:ext uri="{909E8E84-426E-40dd-AFC4-6F175D3DCCD1}">
              <a14:hiddenFill xmlns:a14="http://schemas.microsoft.com/office/drawing/2010/main" xmlns="">
                <a:noFill/>
              </a14:hiddenFill>
            </a:ext>
          </a:extLst>
        </p:spPr>
        <p:txBody>
          <a:bodyPr lIns="0" tIns="0" rIns="0" bIns="0"/>
          <a:lstStyle/>
          <a:p>
            <a:endParaRPr lang="en-US" sz="1050" dirty="0"/>
          </a:p>
        </p:txBody>
      </p:sp>
    </p:spTree>
    <p:extLst>
      <p:ext uri="{BB962C8B-B14F-4D97-AF65-F5344CB8AC3E}">
        <p14:creationId xmlns:p14="http://schemas.microsoft.com/office/powerpoint/2010/main" val="144682624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EF layout 1">
    <p:spTree>
      <p:nvGrpSpPr>
        <p:cNvPr id="1" name=""/>
        <p:cNvGrpSpPr/>
        <p:nvPr/>
      </p:nvGrpSpPr>
      <p:grpSpPr>
        <a:xfrm>
          <a:off x="0" y="0"/>
          <a:ext cx="0" cy="0"/>
          <a:chOff x="0" y="0"/>
          <a:chExt cx="0" cy="0"/>
        </a:xfrm>
      </p:grpSpPr>
      <p:sp>
        <p:nvSpPr>
          <p:cNvPr id="2" name="Line 42"/>
          <p:cNvSpPr>
            <a:spLocks noChangeShapeType="1"/>
          </p:cNvSpPr>
          <p:nvPr userDrawn="1"/>
        </p:nvSpPr>
        <p:spPr bwMode="auto">
          <a:xfrm>
            <a:off x="28575" y="935831"/>
            <a:ext cx="6772275" cy="0"/>
          </a:xfrm>
          <a:prstGeom prst="line">
            <a:avLst/>
          </a:prstGeom>
          <a:noFill/>
          <a:ln w="57150" cmpd="thickThin">
            <a:solidFill>
              <a:srgbClr val="800000"/>
            </a:solidFill>
            <a:round/>
            <a:headEnd/>
            <a:tailEnd/>
          </a:ln>
        </p:spPr>
        <p:txBody>
          <a:bodyPr/>
          <a:lstStyle/>
          <a:p>
            <a:pPr>
              <a:defRPr/>
            </a:pPr>
            <a:endParaRPr lang="en-US" sz="1350">
              <a:solidFill>
                <a:srgbClr val="000000"/>
              </a:solidFill>
              <a:latin typeface="Arial"/>
              <a:ea typeface="ＭＳ Ｐゴシック" charset="-128"/>
            </a:endParaRPr>
          </a:p>
        </p:txBody>
      </p:sp>
      <p:sp>
        <p:nvSpPr>
          <p:cNvPr id="3" name="Footer Placeholder 3"/>
          <p:cNvSpPr>
            <a:spLocks noGrp="1"/>
          </p:cNvSpPr>
          <p:nvPr>
            <p:ph type="ftr" sz="quarter" idx="10"/>
          </p:nvPr>
        </p:nvSpPr>
        <p:spPr/>
        <p:txBody>
          <a:bodyPr/>
          <a:lstStyle>
            <a:lvl1pPr>
              <a:defRPr/>
            </a:lvl1pPr>
          </a:lstStyle>
          <a:p>
            <a:pPr>
              <a:defRPr/>
            </a:pPr>
            <a:r>
              <a:rPr lang="en-US">
                <a:solidFill>
                  <a:srgbClr val="000000"/>
                </a:solidFill>
              </a:rPr>
              <a:t>CHESS DMR-0936384 2012_</a:t>
            </a:r>
            <a:fld id="{99A860D3-D532-40E2-AE0E-1254FB7D75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47705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descr="big_photo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3412" y="1066801"/>
            <a:ext cx="3482579" cy="1183481"/>
          </a:xfrm>
          <a:prstGeom prst="rect">
            <a:avLst/>
          </a:prstGeom>
          <a:noFill/>
          <a:ln>
            <a:noFill/>
          </a:ln>
          <a:effectLst>
            <a:outerShdw blurRad="63500" dist="38099" dir="2700000" algn="ctr" rotWithShape="0">
              <a:srgbClr val="000000">
                <a:alpha val="39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14350" y="2023238"/>
            <a:ext cx="5657850" cy="1945481"/>
          </a:xfrm>
        </p:spPr>
        <p:txBody>
          <a:bodyPr anchor="b"/>
          <a:lstStyle>
            <a:lvl1pPr>
              <a:defRPr sz="4950">
                <a:ln>
                  <a:noFill/>
                </a:ln>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14350" y="4023488"/>
            <a:ext cx="4846320" cy="800100"/>
          </a:xfrm>
        </p:spPr>
        <p:txBody>
          <a:bodyPr>
            <a:normAutofit/>
          </a:bodyPr>
          <a:lstStyle>
            <a:lvl1pPr marL="0" indent="0" algn="l">
              <a:buNone/>
              <a:defRPr sz="15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707766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accent2">
                    <a:lumMod val="50000"/>
                  </a:schemeClr>
                </a:solidFill>
              </a:defRPr>
            </a:lvl1pPr>
            <a:lvl2pPr>
              <a:defRPr>
                <a:solidFill>
                  <a:schemeClr val="accent2">
                    <a:lumMod val="50000"/>
                  </a:schemeClr>
                </a:solidFill>
              </a:defRPr>
            </a:lvl2pPr>
            <a:lvl3pPr>
              <a:defRPr>
                <a:solidFill>
                  <a:schemeClr val="accent2">
                    <a:lumMod val="50000"/>
                  </a:schemeClr>
                </a:solidFill>
              </a:defRPr>
            </a:lvl3pPr>
            <a:lvl4pPr>
              <a:defRPr>
                <a:solidFill>
                  <a:schemeClr val="accent2">
                    <a:lumMod val="50000"/>
                  </a:schemeClr>
                </a:solidFill>
              </a:defRPr>
            </a:lvl4pPr>
            <a:lvl5pPr>
              <a:defRPr>
                <a:solidFill>
                  <a:schemeClr val="accent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44369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4114800"/>
            <a:ext cx="5744765" cy="876300"/>
          </a:xfrm>
        </p:spPr>
        <p:txBody>
          <a:bodyPr anchor="t"/>
          <a:lstStyle>
            <a:lvl1pPr algn="l">
              <a:defRPr sz="27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41735" y="2889647"/>
            <a:ext cx="4601765" cy="1225154"/>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6474975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1152144"/>
            <a:ext cx="2743200" cy="34427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314700" y="1152144"/>
            <a:ext cx="2743200" cy="34427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375257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1151335"/>
            <a:ext cx="2743200" cy="479822"/>
          </a:xfrm>
        </p:spPr>
        <p:txBody>
          <a:bodyPr anchor="b">
            <a:noAutofit/>
          </a:bodyPr>
          <a:lstStyle>
            <a:lvl1pPr marL="0" indent="0" algn="ctr">
              <a:buNone/>
              <a:defRPr sz="15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342900" y="1631156"/>
            <a:ext cx="2743200"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314700" y="1151335"/>
            <a:ext cx="2743200" cy="479822"/>
          </a:xfrm>
        </p:spPr>
        <p:txBody>
          <a:bodyPr anchor="b">
            <a:noAutofit/>
          </a:bodyPr>
          <a:lstStyle>
            <a:lvl1pPr marL="0" indent="0" algn="ctr">
              <a:buNone/>
              <a:defRPr sz="15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314700" y="1631156"/>
            <a:ext cx="2743200"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39233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740308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6200000">
            <a:off x="5663804" y="1234678"/>
            <a:ext cx="1828800" cy="273844"/>
          </a:xfrm>
          <a:prstGeom prst="rect">
            <a:avLst/>
          </a:prstGeom>
        </p:spPr>
        <p:txBody>
          <a:bodyPr vert="horz" wrap="square" lIns="91440" tIns="45720" rIns="91440" bIns="45720" numCol="1" anchor="t" anchorCtr="0" compatLnSpc="1">
            <a:prstTxWarp prst="textNoShape">
              <a:avLst/>
            </a:prstTxWarp>
          </a:bodyPr>
          <a:lstStyle>
            <a:lvl1pPr>
              <a:defRPr sz="1350">
                <a:latin typeface="Calibri" panose="020F0502020204030204" pitchFamily="34" charset="0"/>
              </a:defRPr>
            </a:lvl1pPr>
          </a:lstStyle>
          <a:p>
            <a:fld id="{276DD0D7-FA19-4B49-8911-51E19C0611B1}" type="datetime1">
              <a:rPr lang="en-US" altLang="en-US" smtClean="0">
                <a:solidFill>
                  <a:srgbClr val="2F2B20"/>
                </a:solidFill>
                <a:ea typeface="ＭＳ Ｐゴシック" panose="020B0600070205080204" pitchFamily="34" charset="-128"/>
              </a:rPr>
              <a:pPr/>
              <a:t>05/24/2016</a:t>
            </a:fld>
            <a:endParaRPr lang="en-US" altLang="en-US" smtClean="0">
              <a:solidFill>
                <a:srgbClr val="2F2B20"/>
              </a:solidFill>
              <a:ea typeface="ＭＳ Ｐゴシック" panose="020B0600070205080204" pitchFamily="34" charset="-128"/>
            </a:endParaRPr>
          </a:p>
        </p:txBody>
      </p:sp>
    </p:spTree>
    <p:extLst>
      <p:ext uri="{BB962C8B-B14F-4D97-AF65-F5344CB8AC3E}">
        <p14:creationId xmlns:p14="http://schemas.microsoft.com/office/powerpoint/2010/main" val="20188088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1" y="4121658"/>
            <a:ext cx="5829300" cy="445770"/>
          </a:xfrm>
        </p:spPr>
        <p:txBody>
          <a:bodyPr anchor="b"/>
          <a:lstStyle>
            <a:lvl1pPr algn="ctr">
              <a:defRPr sz="165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228600" y="4572000"/>
            <a:ext cx="5829301" cy="4572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9" name="Content Placeholder 8"/>
          <p:cNvSpPr>
            <a:spLocks noGrp="1"/>
          </p:cNvSpPr>
          <p:nvPr>
            <p:ph sz="quarter" idx="13"/>
          </p:nvPr>
        </p:nvSpPr>
        <p:spPr>
          <a:xfrm>
            <a:off x="228600" y="465973"/>
            <a:ext cx="5829300" cy="370713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96755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314" y="4121458"/>
            <a:ext cx="5829300" cy="445970"/>
          </a:xfrm>
        </p:spPr>
        <p:txBody>
          <a:bodyPr anchor="b"/>
          <a:lstStyle>
            <a:lvl1pPr algn="ctr">
              <a:defRPr sz="165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634365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smtClean="0"/>
              <a:t>Drag picture to placeholder or click icon to add</a:t>
            </a:r>
            <a:endParaRPr lang="en-US" noProof="0" dirty="0"/>
          </a:p>
        </p:txBody>
      </p:sp>
      <p:sp>
        <p:nvSpPr>
          <p:cNvPr id="4" name="Text Placeholder 3"/>
          <p:cNvSpPr>
            <a:spLocks noGrp="1"/>
          </p:cNvSpPr>
          <p:nvPr>
            <p:ph type="body" sz="half" idx="2"/>
          </p:nvPr>
        </p:nvSpPr>
        <p:spPr>
          <a:xfrm>
            <a:off x="226314" y="4572000"/>
            <a:ext cx="5829300" cy="459486"/>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80945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Line 2"/>
          <p:cNvSpPr>
            <a:spLocks noChangeShapeType="1"/>
          </p:cNvSpPr>
          <p:nvPr userDrawn="1"/>
        </p:nvSpPr>
        <p:spPr bwMode="auto">
          <a:xfrm rot="10800000" flipH="1" flipV="1">
            <a:off x="0" y="914400"/>
            <a:ext cx="6858000" cy="0"/>
          </a:xfrm>
          <a:prstGeom prst="line">
            <a:avLst/>
          </a:prstGeom>
          <a:noFill/>
          <a:ln w="25400">
            <a:solidFill>
              <a:srgbClr val="B2D0DB"/>
            </a:solidFill>
            <a:round/>
            <a:headEnd/>
            <a:tailEnd/>
          </a:ln>
          <a:extLst>
            <a:ext uri="{909E8E84-426E-40dd-AFC4-6F175D3DCCD1}">
              <a14:hiddenFill xmlns:a14="http://schemas.microsoft.com/office/drawing/2010/main" xmlns="">
                <a:noFill/>
              </a14:hiddenFill>
            </a:ext>
          </a:extLst>
        </p:spPr>
        <p:txBody>
          <a:bodyPr lIns="0" tIns="0" rIns="0" bIns="0"/>
          <a:lstStyle/>
          <a:p>
            <a:endParaRPr lang="en-US" sz="1050" dirty="0"/>
          </a:p>
        </p:txBody>
      </p:sp>
    </p:spTree>
    <p:extLst>
      <p:ext uri="{BB962C8B-B14F-4D97-AF65-F5344CB8AC3E}">
        <p14:creationId xmlns:p14="http://schemas.microsoft.com/office/powerpoint/2010/main" val="338103421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4504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530245"/>
            <a:ext cx="1314450" cy="4388644"/>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2900" y="530245"/>
            <a:ext cx="451485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80644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1514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46185" y="0"/>
            <a:ext cx="6100330" cy="606169"/>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585572" y="866706"/>
            <a:ext cx="3031764" cy="4152830"/>
          </a:xfrm>
        </p:spPr>
        <p:txBody>
          <a:bodyPr/>
          <a:lstStyle/>
          <a:p>
            <a:pPr lvl="0"/>
            <a:endParaRPr lang="en-US" noProof="0"/>
          </a:p>
        </p:txBody>
      </p:sp>
      <p:sp>
        <p:nvSpPr>
          <p:cNvPr id="4" name="Text Placeholder 3"/>
          <p:cNvSpPr>
            <a:spLocks noGrp="1"/>
          </p:cNvSpPr>
          <p:nvPr>
            <p:ph type="body" sz="half" idx="2"/>
          </p:nvPr>
        </p:nvSpPr>
        <p:spPr>
          <a:xfrm>
            <a:off x="3721245" y="866706"/>
            <a:ext cx="3031765" cy="415283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5775480"/>
      </p:ext>
    </p:extLst>
  </p:cSld>
  <p:clrMapOvr>
    <a:masterClrMapping/>
  </p:clrMapOvr>
  <p:transition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Pictur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Picture Placeholder 6"/>
          <p:cNvSpPr>
            <a:spLocks noGrp="1"/>
          </p:cNvSpPr>
          <p:nvPr>
            <p:ph type="pic" sz="quarter" idx="12"/>
          </p:nvPr>
        </p:nvSpPr>
        <p:spPr>
          <a:xfrm>
            <a:off x="845921" y="803694"/>
            <a:ext cx="5893011" cy="4115017"/>
          </a:xfrm>
        </p:spPr>
        <p:txBody>
          <a:bodyPr/>
          <a:lstStyle/>
          <a:p>
            <a:pPr lvl="0"/>
            <a:endParaRPr lang="en-US" noProof="0" dirty="0"/>
          </a:p>
        </p:txBody>
      </p:sp>
      <p:sp>
        <p:nvSpPr>
          <p:cNvPr id="4" name="Footer Placeholder 1"/>
          <p:cNvSpPr>
            <a:spLocks noGrp="1"/>
          </p:cNvSpPr>
          <p:nvPr>
            <p:ph type="ftr" sz="quarter" idx="13"/>
          </p:nvPr>
        </p:nvSpPr>
        <p:spPr>
          <a:xfrm>
            <a:off x="842963" y="4767263"/>
            <a:ext cx="2171700" cy="273844"/>
          </a:xfrm>
          <a:prstGeom prst="rect">
            <a:avLst/>
          </a:prstGeom>
        </p:spPr>
        <p:txBody>
          <a:bodyPr vert="horz" lIns="91440" tIns="45720" rIns="91440" bIns="45720" rtlCol="0" anchor="ctr"/>
          <a:lstStyle>
            <a:lvl1pPr algn="l">
              <a:defRPr sz="900">
                <a:solidFill>
                  <a:schemeClr val="tx1">
                    <a:tint val="75000"/>
                  </a:schemeClr>
                </a:solidFill>
                <a:latin typeface="Arial" charset="0"/>
                <a:ea typeface="ＭＳ Ｐゴシック" charset="0"/>
                <a:cs typeface="ＭＳ Ｐゴシック" charset="0"/>
              </a:defRPr>
            </a:lvl1pPr>
          </a:lstStyle>
          <a:p>
            <a:pPr>
              <a:defRPr/>
            </a:pPr>
            <a:endParaRPr lang="en-US">
              <a:solidFill>
                <a:srgbClr val="2F2B20">
                  <a:tint val="75000"/>
                </a:srgbClr>
              </a:solidFill>
            </a:endParaRPr>
          </a:p>
        </p:txBody>
      </p:sp>
    </p:spTree>
    <p:extLst>
      <p:ext uri="{BB962C8B-B14F-4D97-AF65-F5344CB8AC3E}">
        <p14:creationId xmlns:p14="http://schemas.microsoft.com/office/powerpoint/2010/main" val="39746685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p:cNvSpPr/>
          <p:nvPr/>
        </p:nvSpPr>
        <p:spPr>
          <a:xfrm>
            <a:off x="0" y="-10180"/>
            <a:ext cx="3571875" cy="4747677"/>
          </a:xfrm>
          <a:prstGeom prst="rect">
            <a:avLst/>
          </a:prstGeom>
          <a:gradFill flip="none" rotWithShape="1">
            <a:gsLst>
              <a:gs pos="0">
                <a:schemeClr val="tx1">
                  <a:alpha val="61000"/>
                </a:schemeClr>
              </a:gs>
              <a:gs pos="100000">
                <a:schemeClr val="tx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dirty="0">
              <a:solidFill>
                <a:prstClr val="white"/>
              </a:solidFill>
            </a:endParaRPr>
          </a:p>
        </p:txBody>
      </p:sp>
      <p:sp>
        <p:nvSpPr>
          <p:cNvPr id="10" name="Date Placeholder 3"/>
          <p:cNvSpPr>
            <a:spLocks noGrp="1"/>
          </p:cNvSpPr>
          <p:nvPr>
            <p:ph type="dt" sz="half" idx="2"/>
          </p:nvPr>
        </p:nvSpPr>
        <p:spPr>
          <a:xfrm>
            <a:off x="3867150" y="4891988"/>
            <a:ext cx="1600200" cy="154677"/>
          </a:xfrm>
          <a:prstGeom prst="rect">
            <a:avLst/>
          </a:prstGeom>
        </p:spPr>
        <p:txBody>
          <a:bodyPr vert="horz" lIns="91440" tIns="45720" rIns="91440" bIns="45720" rtlCol="0" anchor="ctr"/>
          <a:lstStyle>
            <a:lvl1pPr algn="r">
              <a:defRPr sz="750" b="1">
                <a:solidFill>
                  <a:schemeClr val="tx1">
                    <a:lumMod val="65000"/>
                    <a:lumOff val="35000"/>
                  </a:schemeClr>
                </a:solidFill>
              </a:defRPr>
            </a:lvl1pPr>
          </a:lstStyle>
          <a:p>
            <a:fld id="{52537C69-AB3C-428D-9B82-3EF89605F38F}" type="datetime1">
              <a:rPr lang="en-US" smtClean="0">
                <a:solidFill>
                  <a:prstClr val="black">
                    <a:lumMod val="65000"/>
                    <a:lumOff val="35000"/>
                  </a:prstClr>
                </a:solidFill>
              </a:rPr>
              <a:pPr/>
              <a:t>05/24/2016</a:t>
            </a:fld>
            <a:endParaRPr lang="en-US" dirty="0">
              <a:solidFill>
                <a:prstClr val="black">
                  <a:lumMod val="65000"/>
                  <a:lumOff val="35000"/>
                </a:prstClr>
              </a:solidFill>
            </a:endParaRPr>
          </a:p>
        </p:txBody>
      </p:sp>
      <p:sp>
        <p:nvSpPr>
          <p:cNvPr id="12" name="Footer Placeholder 4"/>
          <p:cNvSpPr>
            <a:spLocks noGrp="1"/>
          </p:cNvSpPr>
          <p:nvPr>
            <p:ph type="ftr" sz="quarter" idx="3"/>
          </p:nvPr>
        </p:nvSpPr>
        <p:spPr>
          <a:xfrm>
            <a:off x="641350" y="4899132"/>
            <a:ext cx="3166268" cy="147533"/>
          </a:xfrm>
          <a:prstGeom prst="rect">
            <a:avLst/>
          </a:prstGeom>
        </p:spPr>
        <p:txBody>
          <a:bodyPr vert="horz" lIns="91440" tIns="45720" rIns="91440" bIns="45720" rtlCol="0" anchor="ctr"/>
          <a:lstStyle>
            <a:lvl1pPr algn="l">
              <a:defRPr sz="750" b="1">
                <a:solidFill>
                  <a:schemeClr val="tx1">
                    <a:lumMod val="65000"/>
                    <a:lumOff val="35000"/>
                  </a:schemeClr>
                </a:solidFill>
              </a:defRPr>
            </a:lvl1pPr>
          </a:lstStyle>
          <a:p>
            <a:r>
              <a:rPr lang="en-US" dirty="0" smtClean="0">
                <a:solidFill>
                  <a:prstClr val="black">
                    <a:lumMod val="65000"/>
                    <a:lumOff val="35000"/>
                  </a:prstClr>
                </a:solidFill>
              </a:rPr>
              <a:t>Business Sensitive</a:t>
            </a:r>
            <a:endParaRPr lang="en-US" dirty="0">
              <a:solidFill>
                <a:prstClr val="black">
                  <a:lumMod val="65000"/>
                  <a:lumOff val="35000"/>
                </a:prstClr>
              </a:solidFill>
            </a:endParaRPr>
          </a:p>
        </p:txBody>
      </p:sp>
      <p:sp>
        <p:nvSpPr>
          <p:cNvPr id="13" name="Slide Number Placeholder 5"/>
          <p:cNvSpPr>
            <a:spLocks noGrp="1"/>
          </p:cNvSpPr>
          <p:nvPr>
            <p:ph type="sldNum" sz="quarter" idx="4"/>
          </p:nvPr>
        </p:nvSpPr>
        <p:spPr>
          <a:xfrm>
            <a:off x="171451" y="4891988"/>
            <a:ext cx="419099" cy="154677"/>
          </a:xfrm>
          <a:prstGeom prst="rect">
            <a:avLst/>
          </a:prstGeom>
        </p:spPr>
        <p:txBody>
          <a:bodyPr vert="horz" lIns="91440" tIns="45720" rIns="91440" bIns="45720" rtlCol="0" anchor="ctr"/>
          <a:lstStyle>
            <a:lvl1pPr algn="r">
              <a:defRPr sz="750" b="1">
                <a:solidFill>
                  <a:schemeClr val="tx1">
                    <a:lumMod val="65000"/>
                    <a:lumOff val="35000"/>
                  </a:schemeClr>
                </a:solidFill>
              </a:defRPr>
            </a:lvl1pPr>
          </a:lstStyle>
          <a:p>
            <a:fld id="{47A9008A-481B-4F65-A514-1AA65EA0FD53}"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
        <p:nvSpPr>
          <p:cNvPr id="15" name="Rectangle 14"/>
          <p:cNvSpPr/>
          <p:nvPr/>
        </p:nvSpPr>
        <p:spPr>
          <a:xfrm>
            <a:off x="0" y="-34104"/>
            <a:ext cx="3571875" cy="4759601"/>
          </a:xfrm>
          <a:prstGeom prst="rect">
            <a:avLst/>
          </a:prstGeom>
          <a:gradFill flip="none" rotWithShape="1">
            <a:gsLst>
              <a:gs pos="0">
                <a:schemeClr val="tx1">
                  <a:alpha val="61000"/>
                </a:schemeClr>
              </a:gs>
              <a:gs pos="100000">
                <a:schemeClr val="tx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dirty="0">
              <a:solidFill>
                <a:prstClr val="white"/>
              </a:solidFill>
            </a:endParaRPr>
          </a:p>
        </p:txBody>
      </p:sp>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1"/>
            <a:ext cx="6858000" cy="473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0" y="-15950"/>
            <a:ext cx="3571875" cy="4747677"/>
          </a:xfrm>
          <a:prstGeom prst="rect">
            <a:avLst/>
          </a:prstGeom>
          <a:gradFill flip="none" rotWithShape="1">
            <a:gsLst>
              <a:gs pos="0">
                <a:schemeClr val="tx1">
                  <a:alpha val="61000"/>
                </a:schemeClr>
              </a:gs>
              <a:gs pos="100000">
                <a:schemeClr val="tx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dirty="0">
              <a:solidFill>
                <a:prstClr val="white"/>
              </a:solidFill>
            </a:endParaRPr>
          </a:p>
        </p:txBody>
      </p:sp>
      <p:sp>
        <p:nvSpPr>
          <p:cNvPr id="20" name="Rectangle 19"/>
          <p:cNvSpPr/>
          <p:nvPr/>
        </p:nvSpPr>
        <p:spPr>
          <a:xfrm>
            <a:off x="0" y="2166938"/>
            <a:ext cx="6858000" cy="1905000"/>
          </a:xfrm>
          <a:prstGeom prst="rect">
            <a:avLst/>
          </a:prstGeom>
          <a:solidFill>
            <a:srgbClr val="424242">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dirty="0">
              <a:solidFill>
                <a:prstClr val="white"/>
              </a:solidFill>
            </a:endParaRPr>
          </a:p>
        </p:txBody>
      </p:sp>
      <p:sp>
        <p:nvSpPr>
          <p:cNvPr id="21" name="Rectangle 20"/>
          <p:cNvSpPr/>
          <p:nvPr/>
        </p:nvSpPr>
        <p:spPr>
          <a:xfrm>
            <a:off x="0" y="3892342"/>
            <a:ext cx="6858000" cy="368489"/>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dirty="0">
              <a:solidFill>
                <a:prstClr val="white"/>
              </a:solidFill>
            </a:endParaRPr>
          </a:p>
        </p:txBody>
      </p:sp>
      <p:sp>
        <p:nvSpPr>
          <p:cNvPr id="3" name="Subtitle 2"/>
          <p:cNvSpPr>
            <a:spLocks noGrp="1"/>
          </p:cNvSpPr>
          <p:nvPr>
            <p:ph type="subTitle" idx="1" hasCustomPrompt="1"/>
          </p:nvPr>
        </p:nvSpPr>
        <p:spPr>
          <a:xfrm>
            <a:off x="400050" y="3368675"/>
            <a:ext cx="6273800" cy="465932"/>
          </a:xfrm>
        </p:spPr>
        <p:txBody>
          <a:bodyPr vert="horz" lIns="91440" tIns="45720" rIns="91440" bIns="45720" rtlCol="0">
            <a:noAutofit/>
          </a:bodyPr>
          <a:lstStyle>
            <a:lvl1pPr marL="257175" indent="-257175">
              <a:buFont typeface="Arial" pitchFamily="34" charset="0"/>
              <a:buNone/>
              <a:defRPr lang="en-US" sz="1575" dirty="0">
                <a:solidFill>
                  <a:schemeClr val="bg1"/>
                </a:solidFill>
              </a:defRPr>
            </a:lvl1pPr>
          </a:lstStyle>
          <a:p>
            <a:pPr marL="0" lvl="0" indent="0"/>
            <a:r>
              <a:rPr lang="en-US" dirty="0" smtClean="0"/>
              <a:t>Click to Edit Master Subtitle Style</a:t>
            </a:r>
          </a:p>
        </p:txBody>
      </p:sp>
      <p:sp>
        <p:nvSpPr>
          <p:cNvPr id="8" name="Text Placeholder 7"/>
          <p:cNvSpPr>
            <a:spLocks noGrp="1"/>
          </p:cNvSpPr>
          <p:nvPr>
            <p:ph type="body" sz="quarter" idx="10" hasCustomPrompt="1"/>
          </p:nvPr>
        </p:nvSpPr>
        <p:spPr>
          <a:xfrm>
            <a:off x="391947" y="342900"/>
            <a:ext cx="2471738" cy="1685925"/>
          </a:xfrm>
        </p:spPr>
        <p:txBody>
          <a:bodyPr>
            <a:normAutofit/>
          </a:bodyPr>
          <a:lstStyle>
            <a:lvl1pPr marL="0" indent="0">
              <a:spcBef>
                <a:spcPts val="0"/>
              </a:spcBef>
              <a:spcAft>
                <a:spcPts val="0"/>
              </a:spcAft>
              <a:buNone/>
              <a:defRPr sz="975">
                <a:solidFill>
                  <a:schemeClr val="bg1"/>
                </a:solidFill>
              </a:defRPr>
            </a:lvl1pPr>
            <a:lvl2pPr marL="215504" indent="0">
              <a:buNone/>
              <a:defRPr>
                <a:solidFill>
                  <a:schemeClr val="bg1"/>
                </a:solidFill>
              </a:defRPr>
            </a:lvl2pPr>
            <a:lvl3pPr marL="386954" indent="0">
              <a:buNone/>
              <a:defRPr>
                <a:solidFill>
                  <a:schemeClr val="bg1"/>
                </a:solidFill>
              </a:defRPr>
            </a:lvl3pPr>
            <a:lvl4pPr marL="558404" indent="0">
              <a:buNone/>
              <a:defRPr>
                <a:solidFill>
                  <a:schemeClr val="bg1"/>
                </a:solidFill>
              </a:defRPr>
            </a:lvl4pPr>
            <a:lvl5pPr marL="729854" indent="0">
              <a:buNone/>
              <a:defRPr>
                <a:solidFill>
                  <a:schemeClr val="bg1"/>
                </a:solidFill>
              </a:defRPr>
            </a:lvl5pPr>
          </a:lstStyle>
          <a:p>
            <a:pPr lvl="0"/>
            <a:r>
              <a:rPr lang="en-US" dirty="0" smtClean="0"/>
              <a:t>Presenter’s Name goes here</a:t>
            </a:r>
          </a:p>
          <a:p>
            <a:pPr lvl="0"/>
            <a:r>
              <a:rPr lang="en-US" dirty="0" smtClean="0"/>
              <a:t>Presenter’s title</a:t>
            </a:r>
          </a:p>
          <a:p>
            <a:pPr lvl="0"/>
            <a:r>
              <a:rPr lang="en-US" dirty="0" smtClean="0"/>
              <a:t>Location </a:t>
            </a:r>
          </a:p>
          <a:p>
            <a:pPr lvl="0"/>
            <a:r>
              <a:rPr lang="en-US" dirty="0" smtClean="0"/>
              <a:t>Date</a:t>
            </a:r>
            <a:endParaRPr lang="en-US" dirty="0"/>
          </a:p>
        </p:txBody>
      </p:sp>
      <p:sp>
        <p:nvSpPr>
          <p:cNvPr id="2" name="Title 1"/>
          <p:cNvSpPr>
            <a:spLocks noGrp="1"/>
          </p:cNvSpPr>
          <p:nvPr>
            <p:ph type="ctrTitle" hasCustomPrompt="1"/>
          </p:nvPr>
        </p:nvSpPr>
        <p:spPr>
          <a:xfrm>
            <a:off x="387351" y="2166938"/>
            <a:ext cx="6299200" cy="1246190"/>
          </a:xfrm>
        </p:spPr>
        <p:txBody>
          <a:bodyPr anchor="b" anchorCtr="0">
            <a:noAutofit/>
          </a:bodyPr>
          <a:lstStyle>
            <a:lvl1pPr>
              <a:defRPr sz="3000" b="0">
                <a:solidFill>
                  <a:srgbClr val="5EAEE0"/>
                </a:solidFill>
              </a:defRPr>
            </a:lvl1pPr>
          </a:lstStyle>
          <a:p>
            <a:r>
              <a:rPr lang="en-US" dirty="0" smtClean="0"/>
              <a:t>Click to Insert Title</a:t>
            </a:r>
            <a:endParaRPr lang="en-US" dirty="0"/>
          </a:p>
        </p:txBody>
      </p:sp>
    </p:spTree>
    <p:extLst>
      <p:ext uri="{BB962C8B-B14F-4D97-AF65-F5344CB8AC3E}">
        <p14:creationId xmlns:p14="http://schemas.microsoft.com/office/powerpoint/2010/main" val="582211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Date Placeholder 3"/>
          <p:cNvSpPr>
            <a:spLocks noGrp="1"/>
          </p:cNvSpPr>
          <p:nvPr>
            <p:ph type="dt" sz="half" idx="10"/>
          </p:nvPr>
        </p:nvSpPr>
        <p:spPr/>
        <p:txBody>
          <a:bodyPr/>
          <a:lstStyle/>
          <a:p>
            <a:fld id="{B1CCB635-D3DB-44DD-91B2-756A1EBA4F9C}" type="datetime1">
              <a:rPr lang="en-US" smtClean="0">
                <a:solidFill>
                  <a:prstClr val="black">
                    <a:lumMod val="65000"/>
                    <a:lumOff val="35000"/>
                  </a:prstClr>
                </a:solidFill>
              </a:rPr>
              <a:pPr/>
              <a:t>05/24/2016</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a:xfrm>
            <a:off x="641350" y="4899132"/>
            <a:ext cx="3166268" cy="147533"/>
          </a:xfrm>
          <a:prstGeom prst="rect">
            <a:avLst/>
          </a:prstGeom>
        </p:spPr>
        <p:txBody>
          <a:bodyPr/>
          <a:lstStyle/>
          <a:p>
            <a:r>
              <a:rPr lang="en-US" dirty="0" smtClean="0">
                <a:solidFill>
                  <a:prstClr val="black">
                    <a:lumMod val="65000"/>
                    <a:lumOff val="35000"/>
                  </a:prstClr>
                </a:solidFill>
              </a:rPr>
              <a:t>Business Sensitive</a:t>
            </a:r>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7A9008A-481B-4F65-A514-1AA65EA0FD53}"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2788587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236767"/>
            <a:ext cx="6172200" cy="489857"/>
          </a:xfrm>
        </p:spPr>
        <p:txBody>
          <a:bodyPr anchor="ctr" anchorCtr="0"/>
          <a:lstStyle/>
          <a:p>
            <a:r>
              <a:rPr lang="en-US" smtClean="0"/>
              <a:t>Click to edit Master title style</a:t>
            </a:r>
            <a:endParaRPr lang="en-US" dirty="0"/>
          </a:p>
        </p:txBody>
      </p:sp>
      <p:sp>
        <p:nvSpPr>
          <p:cNvPr id="3" name="Content Placeholder 2"/>
          <p:cNvSpPr>
            <a:spLocks noGrp="1"/>
          </p:cNvSpPr>
          <p:nvPr>
            <p:ph idx="1"/>
          </p:nvPr>
        </p:nvSpPr>
        <p:spPr>
          <a:xfrm>
            <a:off x="342900" y="1169194"/>
            <a:ext cx="6172200" cy="31635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Date Placeholder 3"/>
          <p:cNvSpPr>
            <a:spLocks noGrp="1"/>
          </p:cNvSpPr>
          <p:nvPr>
            <p:ph type="dt" sz="half" idx="10"/>
          </p:nvPr>
        </p:nvSpPr>
        <p:spPr/>
        <p:txBody>
          <a:bodyPr/>
          <a:lstStyle/>
          <a:p>
            <a:fld id="{5A2CCA6D-355B-4DAB-B9AB-08670D49D236}" type="datetime1">
              <a:rPr lang="en-US" smtClean="0">
                <a:solidFill>
                  <a:prstClr val="black">
                    <a:lumMod val="65000"/>
                    <a:lumOff val="35000"/>
                  </a:prstClr>
                </a:solidFill>
              </a:rPr>
              <a:pPr/>
              <a:t>05/24/2016</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a:xfrm>
            <a:off x="641350" y="4899132"/>
            <a:ext cx="3166268" cy="147533"/>
          </a:xfrm>
          <a:prstGeom prst="rect">
            <a:avLst/>
          </a:prstGeom>
        </p:spPr>
        <p:txBody>
          <a:bodyPr/>
          <a:lstStyle/>
          <a:p>
            <a:r>
              <a:rPr lang="en-US" dirty="0" smtClean="0">
                <a:solidFill>
                  <a:prstClr val="black">
                    <a:lumMod val="65000"/>
                    <a:lumOff val="35000"/>
                  </a:prstClr>
                </a:solidFill>
              </a:rPr>
              <a:t>Business Sensitive</a:t>
            </a:r>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7A9008A-481B-4F65-A514-1AA65EA0FD53}"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
        <p:nvSpPr>
          <p:cNvPr id="8" name="Text Placeholder 7"/>
          <p:cNvSpPr>
            <a:spLocks noGrp="1"/>
          </p:cNvSpPr>
          <p:nvPr>
            <p:ph type="body" sz="quarter" idx="13"/>
          </p:nvPr>
        </p:nvSpPr>
        <p:spPr>
          <a:xfrm>
            <a:off x="355600" y="651110"/>
            <a:ext cx="6134100" cy="425449"/>
          </a:xfrm>
        </p:spPr>
        <p:txBody>
          <a:bodyPr>
            <a:noAutofit/>
          </a:bodyPr>
          <a:lstStyle>
            <a:lvl1pPr marL="0" indent="0">
              <a:buNone/>
              <a:defRPr sz="2100">
                <a:solidFill>
                  <a:schemeClr val="tx1">
                    <a:lumMod val="75000"/>
                    <a:lumOff val="25000"/>
                  </a:schemeClr>
                </a:solidFill>
              </a:defRPr>
            </a:lvl1pPr>
          </a:lstStyle>
          <a:p>
            <a:pPr lvl="0"/>
            <a:r>
              <a:rPr lang="en-US" smtClean="0"/>
              <a:t>Click to edit Master text styles</a:t>
            </a:r>
          </a:p>
        </p:txBody>
      </p:sp>
    </p:spTree>
    <p:extLst>
      <p:ext uri="{BB962C8B-B14F-4D97-AF65-F5344CB8AC3E}">
        <p14:creationId xmlns:p14="http://schemas.microsoft.com/office/powerpoint/2010/main" val="1045480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42900" y="1169194"/>
            <a:ext cx="3028950" cy="3293624"/>
          </a:xfrm>
        </p:spPr>
        <p:txBody>
          <a:bodyPr>
            <a:noAutofit/>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3486150" y="1169194"/>
            <a:ext cx="3028950" cy="3293624"/>
          </a:xfrm>
        </p:spPr>
        <p:txBody>
          <a:bodyPr>
            <a:noAutofit/>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582AC905-7B72-40DD-B80A-3E6C05E70FC9}" type="datetime1">
              <a:rPr lang="en-US" smtClean="0">
                <a:solidFill>
                  <a:prstClr val="black">
                    <a:lumMod val="65000"/>
                    <a:lumOff val="35000"/>
                  </a:prstClr>
                </a:solidFill>
              </a:rPr>
              <a:pPr/>
              <a:t>05/24/2016</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a:xfrm>
            <a:off x="641350" y="4899132"/>
            <a:ext cx="3166268" cy="147533"/>
          </a:xfrm>
          <a:prstGeom prst="rect">
            <a:avLst/>
          </a:prstGeom>
        </p:spPr>
        <p:txBody>
          <a:bodyPr/>
          <a:lstStyle/>
          <a:p>
            <a:r>
              <a:rPr lang="en-US" dirty="0" smtClean="0">
                <a:solidFill>
                  <a:prstClr val="black">
                    <a:lumMod val="65000"/>
                    <a:lumOff val="35000"/>
                  </a:prstClr>
                </a:solidFill>
              </a:rPr>
              <a:t>Business Sensitive</a:t>
            </a:r>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47A9008A-481B-4F65-A514-1AA65EA0FD53}"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144167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342900" y="1169177"/>
            <a:ext cx="3030141" cy="313838"/>
          </a:xfrm>
        </p:spPr>
        <p:txBody>
          <a:bodyPr anchor="b">
            <a:noAutofit/>
          </a:bodyPr>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Insert Title</a:t>
            </a:r>
          </a:p>
        </p:txBody>
      </p:sp>
      <p:sp>
        <p:nvSpPr>
          <p:cNvPr id="4" name="Content Placeholder 3"/>
          <p:cNvSpPr>
            <a:spLocks noGrp="1"/>
          </p:cNvSpPr>
          <p:nvPr>
            <p:ph sz="half" idx="2"/>
          </p:nvPr>
        </p:nvSpPr>
        <p:spPr>
          <a:xfrm>
            <a:off x="342900" y="1483014"/>
            <a:ext cx="3030141" cy="3000277"/>
          </a:xfrm>
        </p:spPr>
        <p:txBody>
          <a:bodyPr>
            <a:no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ext Placeholder 4"/>
          <p:cNvSpPr>
            <a:spLocks noGrp="1"/>
          </p:cNvSpPr>
          <p:nvPr>
            <p:ph type="body" sz="quarter" idx="3" hasCustomPrompt="1"/>
          </p:nvPr>
        </p:nvSpPr>
        <p:spPr>
          <a:xfrm>
            <a:off x="3483772" y="1169177"/>
            <a:ext cx="3031331" cy="313838"/>
          </a:xfrm>
        </p:spPr>
        <p:txBody>
          <a:bodyPr anchor="b">
            <a:noAutofit/>
          </a:bodyPr>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Insert Title</a:t>
            </a:r>
          </a:p>
        </p:txBody>
      </p:sp>
      <p:sp>
        <p:nvSpPr>
          <p:cNvPr id="6" name="Content Placeholder 5"/>
          <p:cNvSpPr>
            <a:spLocks noGrp="1"/>
          </p:cNvSpPr>
          <p:nvPr>
            <p:ph sz="quarter" idx="4"/>
          </p:nvPr>
        </p:nvSpPr>
        <p:spPr>
          <a:xfrm>
            <a:off x="3483772" y="1483014"/>
            <a:ext cx="3031331" cy="3000277"/>
          </a:xfrm>
        </p:spPr>
        <p:txBody>
          <a:bodyPr>
            <a:no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Date Placeholder 6"/>
          <p:cNvSpPr>
            <a:spLocks noGrp="1"/>
          </p:cNvSpPr>
          <p:nvPr>
            <p:ph type="dt" sz="half" idx="10"/>
          </p:nvPr>
        </p:nvSpPr>
        <p:spPr/>
        <p:txBody>
          <a:bodyPr/>
          <a:lstStyle/>
          <a:p>
            <a:fld id="{12384230-33D0-4A3A-BD7D-6D3C52E7D429}" type="datetime1">
              <a:rPr lang="en-US" smtClean="0">
                <a:solidFill>
                  <a:prstClr val="black">
                    <a:lumMod val="65000"/>
                    <a:lumOff val="35000"/>
                  </a:prstClr>
                </a:solidFill>
              </a:rPr>
              <a:pPr/>
              <a:t>05/24/2016</a:t>
            </a:fld>
            <a:endParaRPr lang="en-US" dirty="0">
              <a:solidFill>
                <a:prstClr val="black">
                  <a:lumMod val="65000"/>
                  <a:lumOff val="35000"/>
                </a:prstClr>
              </a:solidFill>
            </a:endParaRPr>
          </a:p>
        </p:txBody>
      </p:sp>
      <p:sp>
        <p:nvSpPr>
          <p:cNvPr id="8" name="Footer Placeholder 7"/>
          <p:cNvSpPr>
            <a:spLocks noGrp="1"/>
          </p:cNvSpPr>
          <p:nvPr>
            <p:ph type="ftr" sz="quarter" idx="11"/>
          </p:nvPr>
        </p:nvSpPr>
        <p:spPr>
          <a:xfrm>
            <a:off x="641350" y="4899132"/>
            <a:ext cx="3166268" cy="147533"/>
          </a:xfrm>
          <a:prstGeom prst="rect">
            <a:avLst/>
          </a:prstGeom>
        </p:spPr>
        <p:txBody>
          <a:bodyPr/>
          <a:lstStyle/>
          <a:p>
            <a:r>
              <a:rPr lang="en-US" dirty="0" smtClean="0">
                <a:solidFill>
                  <a:prstClr val="black">
                    <a:lumMod val="65000"/>
                    <a:lumOff val="35000"/>
                  </a:prstClr>
                </a:solidFill>
              </a:rPr>
              <a:t>Business Sensitive</a:t>
            </a:r>
            <a:endParaRPr lang="en-US" dirty="0">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47A9008A-481B-4F65-A514-1AA65EA0FD53}"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2434042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61722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1151335"/>
            <a:ext cx="3030141" cy="479822"/>
          </a:xfrm>
        </p:spPr>
        <p:txBody>
          <a:bodyPr anchor="b"/>
          <a:lstStyle>
            <a:lvl1pPr marL="0" indent="0">
              <a:buNone/>
              <a:defRPr sz="1800" b="1"/>
            </a:lvl1pPr>
            <a:lvl2pPr marL="342839" indent="0">
              <a:buNone/>
              <a:defRPr sz="1500" b="1"/>
            </a:lvl2pPr>
            <a:lvl3pPr marL="685682" indent="0">
              <a:buNone/>
              <a:defRPr sz="1350" b="1"/>
            </a:lvl3pPr>
            <a:lvl4pPr marL="1028522" indent="0">
              <a:buNone/>
              <a:defRPr sz="1200" b="1"/>
            </a:lvl4pPr>
            <a:lvl5pPr marL="1371363" indent="0">
              <a:buNone/>
              <a:defRPr sz="1200" b="1"/>
            </a:lvl5pPr>
            <a:lvl6pPr marL="1714201" indent="0">
              <a:buNone/>
              <a:defRPr sz="1200" b="1"/>
            </a:lvl6pPr>
            <a:lvl7pPr marL="2057039" indent="0">
              <a:buNone/>
              <a:defRPr sz="1200" b="1"/>
            </a:lvl7pPr>
            <a:lvl8pPr marL="2399880" indent="0">
              <a:buNone/>
              <a:defRPr sz="1200" b="1"/>
            </a:lvl8pPr>
            <a:lvl9pPr marL="274272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80" y="1151335"/>
            <a:ext cx="3031331" cy="479822"/>
          </a:xfrm>
        </p:spPr>
        <p:txBody>
          <a:bodyPr anchor="b"/>
          <a:lstStyle>
            <a:lvl1pPr marL="0" indent="0">
              <a:buNone/>
              <a:defRPr sz="1800" b="1"/>
            </a:lvl1pPr>
            <a:lvl2pPr marL="342839" indent="0">
              <a:buNone/>
              <a:defRPr sz="1500" b="1"/>
            </a:lvl2pPr>
            <a:lvl3pPr marL="685682" indent="0">
              <a:buNone/>
              <a:defRPr sz="1350" b="1"/>
            </a:lvl3pPr>
            <a:lvl4pPr marL="1028522" indent="0">
              <a:buNone/>
              <a:defRPr sz="1200" b="1"/>
            </a:lvl4pPr>
            <a:lvl5pPr marL="1371363" indent="0">
              <a:buNone/>
              <a:defRPr sz="1200" b="1"/>
            </a:lvl5pPr>
            <a:lvl6pPr marL="1714201" indent="0">
              <a:buNone/>
              <a:defRPr sz="1200" b="1"/>
            </a:lvl6pPr>
            <a:lvl7pPr marL="2057039" indent="0">
              <a:buNone/>
              <a:defRPr sz="1200" b="1"/>
            </a:lvl7pPr>
            <a:lvl8pPr marL="2399880" indent="0">
              <a:buNone/>
              <a:defRPr sz="1200" b="1"/>
            </a:lvl8pPr>
            <a:lvl9pPr marL="274272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483780"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Line 2"/>
          <p:cNvSpPr>
            <a:spLocks noChangeShapeType="1"/>
          </p:cNvSpPr>
          <p:nvPr userDrawn="1"/>
        </p:nvSpPr>
        <p:spPr bwMode="auto">
          <a:xfrm rot="10800000" flipH="1" flipV="1">
            <a:off x="0" y="914400"/>
            <a:ext cx="6858000" cy="0"/>
          </a:xfrm>
          <a:prstGeom prst="line">
            <a:avLst/>
          </a:prstGeom>
          <a:noFill/>
          <a:ln w="25400">
            <a:solidFill>
              <a:srgbClr val="B2D0DB"/>
            </a:solidFill>
            <a:round/>
            <a:headEnd/>
            <a:tailEnd/>
          </a:ln>
          <a:extLst>
            <a:ext uri="{909E8E84-426E-40dd-AFC4-6F175D3DCCD1}">
              <a14:hiddenFill xmlns:a14="http://schemas.microsoft.com/office/drawing/2010/main" xmlns="">
                <a:noFill/>
              </a14:hiddenFill>
            </a:ext>
          </a:extLst>
        </p:spPr>
        <p:txBody>
          <a:bodyPr lIns="0" tIns="0" rIns="0" bIns="0"/>
          <a:lstStyle/>
          <a:p>
            <a:endParaRPr lang="en-US" sz="1050" dirty="0"/>
          </a:p>
        </p:txBody>
      </p:sp>
    </p:spTree>
    <p:extLst>
      <p:ext uri="{BB962C8B-B14F-4D97-AF65-F5344CB8AC3E}">
        <p14:creationId xmlns:p14="http://schemas.microsoft.com/office/powerpoint/2010/main" val="335474785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mparison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42900" y="1169177"/>
            <a:ext cx="3030141" cy="313838"/>
          </a:xfrm>
        </p:spPr>
        <p:txBody>
          <a:bodyPr anchor="b">
            <a:noAutofit/>
          </a:bodyPr>
          <a:lstStyle>
            <a:lvl1pPr marL="0" indent="0">
              <a:buNone/>
              <a:defRPr sz="15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342900" y="1483014"/>
            <a:ext cx="3030141" cy="350052"/>
          </a:xfrm>
        </p:spPr>
        <p:txBody>
          <a:bodyPr>
            <a:noAutofit/>
          </a:bodyPr>
          <a:lstStyle>
            <a:lvl1pPr marL="0" indent="0">
              <a:buNone/>
              <a:defRPr sz="135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smtClean="0"/>
              <a:t>Click to edit Master text styles</a:t>
            </a:r>
          </a:p>
        </p:txBody>
      </p:sp>
      <p:sp>
        <p:nvSpPr>
          <p:cNvPr id="5" name="Text Placeholder 4"/>
          <p:cNvSpPr>
            <a:spLocks noGrp="1"/>
          </p:cNvSpPr>
          <p:nvPr>
            <p:ph type="body" sz="quarter" idx="3"/>
          </p:nvPr>
        </p:nvSpPr>
        <p:spPr>
          <a:xfrm>
            <a:off x="3483772" y="1169177"/>
            <a:ext cx="3031331" cy="313838"/>
          </a:xfrm>
        </p:spPr>
        <p:txBody>
          <a:bodyPr anchor="b">
            <a:noAutofit/>
          </a:bodyPr>
          <a:lstStyle>
            <a:lvl1pPr marL="0" indent="0">
              <a:buNone/>
              <a:defRPr sz="15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483772" y="1483014"/>
            <a:ext cx="3031331" cy="350052"/>
          </a:xfrm>
        </p:spPr>
        <p:txBody>
          <a:bodyPr>
            <a:noAutofit/>
          </a:bodyPr>
          <a:lstStyle>
            <a:lvl1pPr marL="0" indent="0">
              <a:buNone/>
              <a:defRPr sz="135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1AA7D440-CFAF-4B55-AE61-18DC34E246FD}" type="datetime1">
              <a:rPr lang="en-US" smtClean="0">
                <a:solidFill>
                  <a:prstClr val="black">
                    <a:lumMod val="65000"/>
                    <a:lumOff val="35000"/>
                  </a:prstClr>
                </a:solidFill>
              </a:rPr>
              <a:pPr/>
              <a:t>05/24/2016</a:t>
            </a:fld>
            <a:endParaRPr lang="en-US" dirty="0">
              <a:solidFill>
                <a:prstClr val="black">
                  <a:lumMod val="65000"/>
                  <a:lumOff val="35000"/>
                </a:prstClr>
              </a:solidFill>
            </a:endParaRPr>
          </a:p>
        </p:txBody>
      </p:sp>
      <p:sp>
        <p:nvSpPr>
          <p:cNvPr id="8" name="Footer Placeholder 7"/>
          <p:cNvSpPr>
            <a:spLocks noGrp="1"/>
          </p:cNvSpPr>
          <p:nvPr>
            <p:ph type="ftr" sz="quarter" idx="11"/>
          </p:nvPr>
        </p:nvSpPr>
        <p:spPr>
          <a:xfrm>
            <a:off x="641350" y="4899132"/>
            <a:ext cx="3166268" cy="147533"/>
          </a:xfrm>
          <a:prstGeom prst="rect">
            <a:avLst/>
          </a:prstGeom>
        </p:spPr>
        <p:txBody>
          <a:bodyPr/>
          <a:lstStyle/>
          <a:p>
            <a:r>
              <a:rPr lang="en-US" dirty="0" smtClean="0">
                <a:solidFill>
                  <a:prstClr val="black">
                    <a:lumMod val="65000"/>
                    <a:lumOff val="35000"/>
                  </a:prstClr>
                </a:solidFill>
              </a:rPr>
              <a:t>Business Sensitive</a:t>
            </a:r>
            <a:endParaRPr lang="en-US" dirty="0">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47A9008A-481B-4F65-A514-1AA65EA0FD53}"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
        <p:nvSpPr>
          <p:cNvPr id="13" name="Chart Placeholder 12"/>
          <p:cNvSpPr>
            <a:spLocks noGrp="1"/>
          </p:cNvSpPr>
          <p:nvPr>
            <p:ph type="chart" sz="quarter" idx="13"/>
          </p:nvPr>
        </p:nvSpPr>
        <p:spPr>
          <a:xfrm>
            <a:off x="357188" y="1832852"/>
            <a:ext cx="3007519" cy="2570708"/>
          </a:xfrm>
        </p:spPr>
        <p:txBody>
          <a:bodyPr/>
          <a:lstStyle>
            <a:lvl1pPr marL="0" indent="0">
              <a:buNone/>
              <a:defRPr/>
            </a:lvl1pPr>
          </a:lstStyle>
          <a:p>
            <a:r>
              <a:rPr lang="en-US" dirty="0" smtClean="0"/>
              <a:t>Click icon to add chart</a:t>
            </a:r>
            <a:endParaRPr lang="en-US" dirty="0"/>
          </a:p>
        </p:txBody>
      </p:sp>
      <p:sp>
        <p:nvSpPr>
          <p:cNvPr id="15" name="Chart Placeholder 14"/>
          <p:cNvSpPr>
            <a:spLocks noGrp="1"/>
          </p:cNvSpPr>
          <p:nvPr>
            <p:ph type="chart" sz="quarter" idx="14"/>
          </p:nvPr>
        </p:nvSpPr>
        <p:spPr>
          <a:xfrm>
            <a:off x="3521869" y="1839995"/>
            <a:ext cx="2993231" cy="2563467"/>
          </a:xfrm>
        </p:spPr>
        <p:txBody>
          <a:bodyPr/>
          <a:lstStyle>
            <a:lvl1pPr marL="0" indent="0">
              <a:buNone/>
              <a:defRPr/>
            </a:lvl1pPr>
          </a:lstStyle>
          <a:p>
            <a:r>
              <a:rPr lang="en-US" dirty="0" smtClean="0"/>
              <a:t>Click icon to add chart</a:t>
            </a:r>
            <a:endParaRPr lang="en-US" dirty="0"/>
          </a:p>
        </p:txBody>
      </p:sp>
    </p:spTree>
    <p:extLst>
      <p:ext uri="{BB962C8B-B14F-4D97-AF65-F5344CB8AC3E}">
        <p14:creationId xmlns:p14="http://schemas.microsoft.com/office/powerpoint/2010/main" val="361263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08E91A8-1EF2-43E4-955A-03C0126A1B31}" type="datetime1">
              <a:rPr lang="en-US" smtClean="0">
                <a:solidFill>
                  <a:prstClr val="black">
                    <a:lumMod val="65000"/>
                    <a:lumOff val="35000"/>
                  </a:prstClr>
                </a:solidFill>
              </a:rPr>
              <a:pPr/>
              <a:t>05/24/2016</a:t>
            </a:fld>
            <a:endParaRPr lang="en-US" dirty="0">
              <a:solidFill>
                <a:prstClr val="black">
                  <a:lumMod val="65000"/>
                  <a:lumOff val="35000"/>
                </a:prstClr>
              </a:solidFill>
            </a:endParaRPr>
          </a:p>
        </p:txBody>
      </p:sp>
      <p:sp>
        <p:nvSpPr>
          <p:cNvPr id="4" name="Footer Placeholder 3"/>
          <p:cNvSpPr>
            <a:spLocks noGrp="1"/>
          </p:cNvSpPr>
          <p:nvPr>
            <p:ph type="ftr" sz="quarter" idx="11"/>
          </p:nvPr>
        </p:nvSpPr>
        <p:spPr>
          <a:xfrm>
            <a:off x="641350" y="4899132"/>
            <a:ext cx="3166268" cy="147533"/>
          </a:xfrm>
          <a:prstGeom prst="rect">
            <a:avLst/>
          </a:prstGeom>
        </p:spPr>
        <p:txBody>
          <a:bodyPr/>
          <a:lstStyle/>
          <a:p>
            <a:r>
              <a:rPr lang="en-US" dirty="0" smtClean="0">
                <a:solidFill>
                  <a:prstClr val="black">
                    <a:lumMod val="65000"/>
                    <a:lumOff val="35000"/>
                  </a:prstClr>
                </a:solidFill>
              </a:rPr>
              <a:t>Business Sensitive</a:t>
            </a:r>
            <a:endParaRPr lang="en-US" dirty="0">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47A9008A-481B-4F65-A514-1AA65EA0FD53}"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2513249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6" name="Group 10"/>
          <p:cNvGrpSpPr/>
          <p:nvPr/>
        </p:nvGrpSpPr>
        <p:grpSpPr>
          <a:xfrm>
            <a:off x="-1" y="2534771"/>
            <a:ext cx="5657851" cy="1953185"/>
            <a:chOff x="-1" y="3379694"/>
            <a:chExt cx="7543801" cy="2604247"/>
          </a:xfrm>
        </p:grpSpPr>
        <p:grpSp>
          <p:nvGrpSpPr>
            <p:cNvPr id="9" name="Group 11"/>
            <p:cNvGrpSpPr/>
            <p:nvPr/>
          </p:nvGrpSpPr>
          <p:grpSpPr>
            <a:xfrm>
              <a:off x="-1" y="3379694"/>
              <a:ext cx="7543801" cy="2604247"/>
              <a:chOff x="-1" y="3379694"/>
              <a:chExt cx="7543801" cy="2604247"/>
            </a:xfrm>
          </p:grpSpPr>
          <p:sp>
            <p:nvSpPr>
              <p:cNvPr id="15" name="Snip Single Corner Rectangle 14"/>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350">
                  <a:solidFill>
                    <a:srgbClr val="FFFFFF"/>
                  </a:solidFill>
                </a:endParaRPr>
              </a:p>
            </p:txBody>
          </p:sp>
          <p:cxnSp>
            <p:nvCxnSpPr>
              <p:cNvPr id="16" name="Straight Connector 15"/>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3" name="Teardrop 12"/>
            <p:cNvSpPr/>
            <p:nvPr/>
          </p:nvSpPr>
          <p:spPr>
            <a:xfrm>
              <a:off x="681765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350">
                <a:solidFill>
                  <a:srgbClr val="FFFFFF"/>
                </a:solidFill>
              </a:endParaRPr>
            </a:p>
          </p:txBody>
        </p:sp>
      </p:grpSp>
      <p:sp>
        <p:nvSpPr>
          <p:cNvPr id="2" name="Title 1"/>
          <p:cNvSpPr>
            <a:spLocks noGrp="1"/>
          </p:cNvSpPr>
          <p:nvPr>
            <p:ph type="ctrTitle"/>
          </p:nvPr>
        </p:nvSpPr>
        <p:spPr>
          <a:xfrm>
            <a:off x="1028700" y="2934961"/>
            <a:ext cx="4400550" cy="1102519"/>
          </a:xfrm>
        </p:spPr>
        <p:txBody>
          <a:bodyPr>
            <a:normAutofit/>
          </a:bodyPr>
          <a:lstStyle>
            <a:lvl1pPr algn="r">
              <a:defRPr sz="3450"/>
            </a:lvl1pPr>
          </a:lstStyle>
          <a:p>
            <a:r>
              <a:rPr lang="en-US" smtClean="0"/>
              <a:t>Click to edit Master title style</a:t>
            </a:r>
            <a:endParaRPr/>
          </a:p>
        </p:txBody>
      </p:sp>
      <p:sp>
        <p:nvSpPr>
          <p:cNvPr id="3" name="Subtitle 2"/>
          <p:cNvSpPr>
            <a:spLocks noGrp="1"/>
          </p:cNvSpPr>
          <p:nvPr>
            <p:ph type="subTitle" idx="1"/>
          </p:nvPr>
        </p:nvSpPr>
        <p:spPr>
          <a:xfrm>
            <a:off x="1028700" y="4047565"/>
            <a:ext cx="4400550" cy="430306"/>
          </a:xfrm>
        </p:spPr>
        <p:txBody>
          <a:bodyPr>
            <a:normAutofit/>
          </a:bodyPr>
          <a:lstStyle>
            <a:lvl1pPr marL="0" indent="0" algn="r">
              <a:spcBef>
                <a:spcPct val="0"/>
              </a:spcBef>
              <a:buNone/>
              <a:defRPr sz="1050">
                <a:solidFill>
                  <a:schemeClr val="tx1">
                    <a:lumMod val="90000"/>
                    <a:lumOff val="1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rot="16200000">
            <a:off x="-550557" y="3377803"/>
            <a:ext cx="1543050" cy="273844"/>
          </a:xfrm>
        </p:spPr>
        <p:txBody>
          <a:bodyPr lIns="91440" tIns="0" bIns="0" anchor="b" anchorCtr="0"/>
          <a:lstStyle>
            <a:lvl1pPr>
              <a:defRPr sz="1050" b="1">
                <a:solidFill>
                  <a:schemeClr val="bg1">
                    <a:lumMod val="50000"/>
                  </a:schemeClr>
                </a:solidFill>
              </a:defRPr>
            </a:lvl1pPr>
          </a:lstStyle>
          <a:p>
            <a:fld id="{B1115196-1C6F-4784-83AC-30756D8F10B3}" type="datetimeFigureOut">
              <a:rPr lang="en-US" smtClean="0">
                <a:solidFill>
                  <a:srgbClr val="FFFFFF">
                    <a:lumMod val="50000"/>
                  </a:srgbClr>
                </a:solidFill>
              </a:rPr>
              <a:pPr/>
              <a:t>05/24/2016</a:t>
            </a:fld>
            <a:endParaRPr lang="en-US">
              <a:solidFill>
                <a:srgbClr val="FFFFFF">
                  <a:lumMod val="50000"/>
                </a:srgbClr>
              </a:solidFill>
            </a:endParaRPr>
          </a:p>
        </p:txBody>
      </p:sp>
      <p:sp>
        <p:nvSpPr>
          <p:cNvPr id="5" name="Footer Placeholder 4"/>
          <p:cNvSpPr>
            <a:spLocks noGrp="1"/>
          </p:cNvSpPr>
          <p:nvPr>
            <p:ph type="ftr" sz="quarter" idx="11"/>
          </p:nvPr>
        </p:nvSpPr>
        <p:spPr>
          <a:xfrm rot="16200000">
            <a:off x="-267608" y="3377803"/>
            <a:ext cx="1543048" cy="273844"/>
          </a:xfrm>
        </p:spPr>
        <p:txBody>
          <a:bodyPr lIns="91440" tIns="0" bIns="0" anchor="t" anchorCtr="0"/>
          <a:lstStyle>
            <a:lvl1pPr algn="l">
              <a:defRPr b="1">
                <a:solidFill>
                  <a:schemeClr val="bg1">
                    <a:lumMod val="75000"/>
                  </a:schemeClr>
                </a:solidFill>
              </a:defRPr>
            </a:lvl1pPr>
          </a:lstStyle>
          <a:p>
            <a:endParaRPr lang="en-US">
              <a:solidFill>
                <a:srgbClr val="FFFFFF">
                  <a:lumMod val="75000"/>
                </a:srgbClr>
              </a:solidFill>
            </a:endParaRPr>
          </a:p>
        </p:txBody>
      </p:sp>
    </p:spTree>
    <p:extLst>
      <p:ext uri="{BB962C8B-B14F-4D97-AF65-F5344CB8AC3E}">
        <p14:creationId xmlns:p14="http://schemas.microsoft.com/office/powerpoint/2010/main" val="29106120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Snip Diagonal Corner Rectangle 8"/>
          <p:cNvSpPr/>
          <p:nvPr/>
        </p:nvSpPr>
        <p:spPr>
          <a:xfrm flipV="1">
            <a:off x="171450" y="1280832"/>
            <a:ext cx="6515100" cy="3681132"/>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350">
              <a:solidFill>
                <a:srgbClr val="FFFFFF"/>
              </a:solidFill>
            </a:endParaRPr>
          </a:p>
        </p:txBody>
      </p:sp>
      <p:sp>
        <p:nvSpPr>
          <p:cNvPr id="10" name="Snip Diagonal Corner Rectangle 9"/>
          <p:cNvSpPr/>
          <p:nvPr/>
        </p:nvSpPr>
        <p:spPr>
          <a:xfrm flipV="1">
            <a:off x="171450" y="171448"/>
            <a:ext cx="6515100" cy="958105"/>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35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1115196-1C6F-4784-83AC-30756D8F10B3}" type="datetimeFigureOut">
              <a:rPr lang="en-US" smtClean="0">
                <a:solidFill>
                  <a:srgbClr val="FFFFFF">
                    <a:lumMod val="65000"/>
                  </a:srgbClr>
                </a:solidFill>
              </a:rPr>
              <a:pPr/>
              <a:t>05/24/2016</a:t>
            </a:fld>
            <a:endParaRPr lang="en-US">
              <a:solidFill>
                <a:srgbClr val="FFFFFF">
                  <a:lumMod val="65000"/>
                </a:srgbClr>
              </a:solidFill>
            </a:endParaRPr>
          </a:p>
        </p:txBody>
      </p:sp>
      <p:sp>
        <p:nvSpPr>
          <p:cNvPr id="5" name="Footer Placeholder 4"/>
          <p:cNvSpPr>
            <a:spLocks noGrp="1"/>
          </p:cNvSpPr>
          <p:nvPr>
            <p:ph type="ftr" sz="quarter" idx="11"/>
          </p:nvPr>
        </p:nvSpPr>
        <p:spPr/>
        <p:txBody>
          <a:bodyPr/>
          <a:lstStyle/>
          <a:p>
            <a:endParaRPr lang="en-US">
              <a:solidFill>
                <a:srgbClr val="FFFFFF">
                  <a:lumMod val="65000"/>
                </a:srgbClr>
              </a:solidFill>
            </a:endParaRPr>
          </a:p>
        </p:txBody>
      </p:sp>
      <p:sp>
        <p:nvSpPr>
          <p:cNvPr id="6" name="Slide Number Placeholder 5"/>
          <p:cNvSpPr>
            <a:spLocks noGrp="1"/>
          </p:cNvSpPr>
          <p:nvPr>
            <p:ph type="sldNum" sz="quarter" idx="12"/>
          </p:nvPr>
        </p:nvSpPr>
        <p:spPr/>
        <p:txBody>
          <a:bodyPr/>
          <a:lstStyle/>
          <a:p>
            <a:fld id="{19371D3E-5A18-49EB-AD2A-429AF165759F}" type="slidenum">
              <a:rPr lang="en-US" smtClean="0">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22342779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6" name="Group 14"/>
          <p:cNvGrpSpPr/>
          <p:nvPr/>
        </p:nvGrpSpPr>
        <p:grpSpPr>
          <a:xfrm>
            <a:off x="-1" y="2534771"/>
            <a:ext cx="5657851" cy="1953185"/>
            <a:chOff x="-1" y="3379694"/>
            <a:chExt cx="7543801" cy="2604247"/>
          </a:xfrm>
        </p:grpSpPr>
        <p:grpSp>
          <p:nvGrpSpPr>
            <p:cNvPr id="9" name="Group 11"/>
            <p:cNvGrpSpPr/>
            <p:nvPr/>
          </p:nvGrpSpPr>
          <p:grpSpPr>
            <a:xfrm>
              <a:off x="-1" y="3379694"/>
              <a:ext cx="7543801" cy="2604247"/>
              <a:chOff x="-1" y="3379694"/>
              <a:chExt cx="7543801" cy="2604247"/>
            </a:xfrm>
          </p:grpSpPr>
          <p:sp>
            <p:nvSpPr>
              <p:cNvPr id="17" name="Snip Single Corner Rectangle 16"/>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350">
                  <a:solidFill>
                    <a:srgbClr val="FFFFFF"/>
                  </a:solidFill>
                </a:endParaRPr>
              </a:p>
            </p:txBody>
          </p:sp>
          <p:cxnSp>
            <p:nvCxnSpPr>
              <p:cNvPr id="18" name="Straight Connector 17"/>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6" name="Teardrop 15"/>
            <p:cNvSpPr/>
            <p:nvPr/>
          </p:nvSpPr>
          <p:spPr>
            <a:xfrm>
              <a:off x="681765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350">
                <a:solidFill>
                  <a:srgbClr val="FFFFFF"/>
                </a:solidFill>
              </a:endParaRPr>
            </a:p>
          </p:txBody>
        </p:sp>
      </p:grpSp>
      <p:sp>
        <p:nvSpPr>
          <p:cNvPr id="2" name="Title 1"/>
          <p:cNvSpPr>
            <a:spLocks noGrp="1"/>
          </p:cNvSpPr>
          <p:nvPr>
            <p:ph type="ctrTitle"/>
          </p:nvPr>
        </p:nvSpPr>
        <p:spPr>
          <a:xfrm>
            <a:off x="1028700" y="2934961"/>
            <a:ext cx="4400550" cy="1102519"/>
          </a:xfrm>
        </p:spPr>
        <p:txBody>
          <a:bodyPr>
            <a:normAutofit/>
          </a:bodyPr>
          <a:lstStyle>
            <a:lvl1pPr algn="r">
              <a:defRPr sz="3450"/>
            </a:lvl1pPr>
          </a:lstStyle>
          <a:p>
            <a:r>
              <a:rPr lang="en-US" smtClean="0"/>
              <a:t>Click to edit Master title style</a:t>
            </a:r>
            <a:endParaRPr/>
          </a:p>
        </p:txBody>
      </p:sp>
      <p:sp>
        <p:nvSpPr>
          <p:cNvPr id="3" name="Subtitle 2"/>
          <p:cNvSpPr>
            <a:spLocks noGrp="1"/>
          </p:cNvSpPr>
          <p:nvPr>
            <p:ph type="subTitle" idx="1"/>
          </p:nvPr>
        </p:nvSpPr>
        <p:spPr>
          <a:xfrm>
            <a:off x="1028700" y="4047565"/>
            <a:ext cx="4400550" cy="430306"/>
          </a:xfrm>
        </p:spPr>
        <p:txBody>
          <a:bodyPr>
            <a:normAutofit/>
          </a:bodyPr>
          <a:lstStyle>
            <a:lvl1pPr marL="0" indent="0" algn="r">
              <a:spcBef>
                <a:spcPct val="0"/>
              </a:spcBef>
              <a:buNone/>
              <a:defRPr sz="1050">
                <a:solidFill>
                  <a:schemeClr val="tx1">
                    <a:lumMod val="90000"/>
                    <a:lumOff val="1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rot="16200000">
            <a:off x="-550557" y="3377803"/>
            <a:ext cx="1543050" cy="273844"/>
          </a:xfrm>
        </p:spPr>
        <p:txBody>
          <a:bodyPr lIns="91440" tIns="0" bIns="0" anchor="b" anchorCtr="0"/>
          <a:lstStyle>
            <a:lvl1pPr>
              <a:defRPr sz="1050" b="1">
                <a:solidFill>
                  <a:schemeClr val="bg1">
                    <a:lumMod val="50000"/>
                  </a:schemeClr>
                </a:solidFill>
              </a:defRPr>
            </a:lvl1pPr>
          </a:lstStyle>
          <a:p>
            <a:fld id="{B1115196-1C6F-4784-83AC-30756D8F10B3}" type="datetimeFigureOut">
              <a:rPr lang="en-US" smtClean="0">
                <a:solidFill>
                  <a:srgbClr val="FFFFFF">
                    <a:lumMod val="50000"/>
                  </a:srgbClr>
                </a:solidFill>
              </a:rPr>
              <a:pPr/>
              <a:t>05/24/2016</a:t>
            </a:fld>
            <a:endParaRPr lang="en-US">
              <a:solidFill>
                <a:srgbClr val="FFFFFF">
                  <a:lumMod val="50000"/>
                </a:srgbClr>
              </a:solidFill>
            </a:endParaRPr>
          </a:p>
        </p:txBody>
      </p:sp>
      <p:sp>
        <p:nvSpPr>
          <p:cNvPr id="5" name="Footer Placeholder 4"/>
          <p:cNvSpPr>
            <a:spLocks noGrp="1"/>
          </p:cNvSpPr>
          <p:nvPr>
            <p:ph type="ftr" sz="quarter" idx="11"/>
          </p:nvPr>
        </p:nvSpPr>
        <p:spPr>
          <a:xfrm rot="16200000">
            <a:off x="-267608" y="3377803"/>
            <a:ext cx="1543048" cy="273844"/>
          </a:xfrm>
        </p:spPr>
        <p:txBody>
          <a:bodyPr lIns="91440" tIns="0" bIns="0" anchor="t" anchorCtr="0"/>
          <a:lstStyle>
            <a:lvl1pPr algn="l">
              <a:defRPr b="1">
                <a:solidFill>
                  <a:schemeClr val="bg1">
                    <a:lumMod val="75000"/>
                  </a:schemeClr>
                </a:solidFill>
              </a:defRPr>
            </a:lvl1pPr>
          </a:lstStyle>
          <a:p>
            <a:endParaRPr lang="en-US">
              <a:solidFill>
                <a:srgbClr val="FFFFFF">
                  <a:lumMod val="75000"/>
                </a:srgbClr>
              </a:solidFill>
            </a:endParaRPr>
          </a:p>
        </p:txBody>
      </p:sp>
      <p:sp>
        <p:nvSpPr>
          <p:cNvPr id="12" name="Picture Placeholder 11"/>
          <p:cNvSpPr>
            <a:spLocks noGrp="1"/>
          </p:cNvSpPr>
          <p:nvPr>
            <p:ph type="pic" sz="quarter" idx="12"/>
          </p:nvPr>
        </p:nvSpPr>
        <p:spPr>
          <a:xfrm>
            <a:off x="0" y="507626"/>
            <a:ext cx="5657850" cy="1940814"/>
          </a:xfrm>
          <a:effectLst>
            <a:outerShdw blurRad="50800" dist="63500" dir="2700000" algn="tl" rotWithShape="0">
              <a:prstClr val="black">
                <a:alpha val="50000"/>
              </a:prstClr>
            </a:outerShdw>
          </a:effectLst>
        </p:spPr>
        <p:txBody>
          <a:bodyPr>
            <a:normAutofit/>
          </a:bodyPr>
          <a:lstStyle>
            <a:lvl1pPr marL="0" indent="0">
              <a:buNone/>
              <a:defRPr sz="1350"/>
            </a:lvl1pPr>
          </a:lstStyle>
          <a:p>
            <a:r>
              <a:rPr lang="en-US" smtClean="0"/>
              <a:t>Drag picture to placeholder or click icon to add</a:t>
            </a:r>
            <a:endParaRPr/>
          </a:p>
        </p:txBody>
      </p:sp>
    </p:spTree>
    <p:extLst>
      <p:ext uri="{BB962C8B-B14F-4D97-AF65-F5344CB8AC3E}">
        <p14:creationId xmlns:p14="http://schemas.microsoft.com/office/powerpoint/2010/main" val="28520539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6" name="Group 6"/>
          <p:cNvGrpSpPr/>
          <p:nvPr/>
        </p:nvGrpSpPr>
        <p:grpSpPr>
          <a:xfrm flipH="1">
            <a:off x="1200150" y="1595158"/>
            <a:ext cx="5657851" cy="1953185"/>
            <a:chOff x="-1" y="3379694"/>
            <a:chExt cx="7543801" cy="2604247"/>
          </a:xfrm>
        </p:grpSpPr>
        <p:grpSp>
          <p:nvGrpSpPr>
            <p:cNvPr id="7" name="Group 11"/>
            <p:cNvGrpSpPr/>
            <p:nvPr/>
          </p:nvGrpSpPr>
          <p:grpSpPr>
            <a:xfrm>
              <a:off x="-1" y="3379694"/>
              <a:ext cx="7543801" cy="2604247"/>
              <a:chOff x="-1" y="3379694"/>
              <a:chExt cx="7543801" cy="2604247"/>
            </a:xfrm>
          </p:grpSpPr>
          <p:sp>
            <p:nvSpPr>
              <p:cNvPr id="10" name="Snip Single Corner Rectangle 9"/>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350">
                  <a:solidFill>
                    <a:srgbClr val="FFFFFF"/>
                  </a:solidFill>
                </a:endParaRPr>
              </a:p>
            </p:txBody>
          </p:sp>
          <p:cxnSp>
            <p:nvCxnSpPr>
              <p:cNvPr id="11" name="Straight Connector 10"/>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9" name="Teardrop 8"/>
            <p:cNvSpPr/>
            <p:nvPr/>
          </p:nvSpPr>
          <p:spPr>
            <a:xfrm flipH="1">
              <a:off x="22859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350">
                <a:solidFill>
                  <a:srgbClr val="FFFFFF"/>
                </a:solidFill>
              </a:endParaRPr>
            </a:p>
          </p:txBody>
        </p:sp>
      </p:grpSp>
      <p:sp>
        <p:nvSpPr>
          <p:cNvPr id="2" name="Title 1"/>
          <p:cNvSpPr>
            <a:spLocks noGrp="1"/>
          </p:cNvSpPr>
          <p:nvPr>
            <p:ph type="title"/>
          </p:nvPr>
        </p:nvSpPr>
        <p:spPr>
          <a:xfrm>
            <a:off x="1302079" y="1990165"/>
            <a:ext cx="4402836" cy="1104138"/>
          </a:xfrm>
        </p:spPr>
        <p:txBody>
          <a:bodyPr vert="horz" lIns="91440" tIns="45720" rIns="91440" bIns="45720" rtlCol="0" anchor="b" anchorCtr="0">
            <a:normAutofit/>
          </a:bodyPr>
          <a:lstStyle>
            <a:lvl1pPr algn="l" defTabSz="685800" rtl="0" eaLnBrk="1" latinLnBrk="0" hangingPunct="1">
              <a:spcBef>
                <a:spcPct val="0"/>
              </a:spcBef>
              <a:buNone/>
              <a:defRPr sz="3450" kern="1200">
                <a:solidFill>
                  <a:schemeClr val="tx1">
                    <a:lumMod val="90000"/>
                    <a:lumOff val="10000"/>
                  </a:schemeClr>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1302079" y="3101161"/>
            <a:ext cx="4402836" cy="432054"/>
          </a:xfrm>
        </p:spPr>
        <p:txBody>
          <a:bodyPr vert="horz" lIns="91440" tIns="45720" rIns="91440" bIns="45720" rtlCol="0">
            <a:normAutofit/>
          </a:bodyPr>
          <a:lstStyle>
            <a:lvl1pPr marL="0" indent="0" algn="l" defTabSz="685800" rtl="0" eaLnBrk="1" latinLnBrk="0" hangingPunct="1">
              <a:spcBef>
                <a:spcPts val="0"/>
              </a:spcBef>
              <a:buClr>
                <a:schemeClr val="accent1"/>
              </a:buClr>
              <a:buSzPct val="90000"/>
              <a:buFont typeface="Wingdings 2" pitchFamily="18" charset="2"/>
              <a:buNone/>
              <a:defRPr sz="1050" kern="1200">
                <a:solidFill>
                  <a:schemeClr val="tx1">
                    <a:lumMod val="90000"/>
                    <a:lumOff val="10000"/>
                  </a:schemeClr>
                </a:solidFill>
                <a:latin typeface="+mn-lt"/>
                <a:ea typeface="+mn-ea"/>
                <a:cs typeface="+mn-cs"/>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rot="16200000">
            <a:off x="6025193" y="2606278"/>
            <a:ext cx="1371601" cy="273844"/>
          </a:xfrm>
        </p:spPr>
        <p:txBody>
          <a:bodyPr vert="horz" lIns="91440" tIns="0" rIns="91440" bIns="0" rtlCol="0" anchor="t" anchorCtr="0"/>
          <a:lstStyle>
            <a:lvl1pPr marL="0" algn="l" defTabSz="685800" rtl="0" eaLnBrk="1" latinLnBrk="0" hangingPunct="1">
              <a:defRPr sz="825" b="1" kern="1200">
                <a:solidFill>
                  <a:schemeClr val="bg1">
                    <a:lumMod val="75000"/>
                  </a:schemeClr>
                </a:solidFill>
                <a:latin typeface="+mn-lt"/>
                <a:ea typeface="+mn-ea"/>
                <a:cs typeface="+mn-cs"/>
              </a:defRPr>
            </a:lvl1pPr>
          </a:lstStyle>
          <a:p>
            <a:endParaRPr lang="en-US">
              <a:solidFill>
                <a:srgbClr val="FFFFFF">
                  <a:lumMod val="75000"/>
                </a:srgbClr>
              </a:solidFill>
            </a:endParaRPr>
          </a:p>
        </p:txBody>
      </p:sp>
      <p:sp>
        <p:nvSpPr>
          <p:cNvPr id="4" name="Date Placeholder 3"/>
          <p:cNvSpPr>
            <a:spLocks noGrp="1"/>
          </p:cNvSpPr>
          <p:nvPr>
            <p:ph type="dt" sz="half" idx="10"/>
          </p:nvPr>
        </p:nvSpPr>
        <p:spPr>
          <a:xfrm rot="16200000">
            <a:off x="5743507" y="2606278"/>
            <a:ext cx="1371600" cy="273844"/>
          </a:xfrm>
        </p:spPr>
        <p:txBody>
          <a:bodyPr vert="horz" lIns="91440" tIns="0" rIns="91440" bIns="0" rtlCol="0" anchor="b" anchorCtr="0"/>
          <a:lstStyle>
            <a:lvl1pPr marL="0" algn="l" defTabSz="685800" rtl="0" eaLnBrk="1" latinLnBrk="0" hangingPunct="1">
              <a:defRPr sz="1050" b="1" kern="1200">
                <a:solidFill>
                  <a:schemeClr val="bg1">
                    <a:lumMod val="50000"/>
                  </a:schemeClr>
                </a:solidFill>
                <a:latin typeface="+mn-lt"/>
                <a:ea typeface="+mn-ea"/>
                <a:cs typeface="+mn-cs"/>
              </a:defRPr>
            </a:lvl1pPr>
          </a:lstStyle>
          <a:p>
            <a:fld id="{B1115196-1C6F-4784-83AC-30756D8F10B3}" type="datetimeFigureOut">
              <a:rPr lang="en-US" smtClean="0">
                <a:solidFill>
                  <a:srgbClr val="FFFFFF">
                    <a:lumMod val="50000"/>
                  </a:srgbClr>
                </a:solidFill>
              </a:rPr>
              <a:pPr/>
              <a:t>05/24/2016</a:t>
            </a:fld>
            <a:endParaRPr lang="en-US">
              <a:solidFill>
                <a:srgbClr val="FFFFFF">
                  <a:lumMod val="50000"/>
                </a:srgbClr>
              </a:solidFill>
            </a:endParaRPr>
          </a:p>
        </p:txBody>
      </p:sp>
    </p:spTree>
    <p:extLst>
      <p:ext uri="{BB962C8B-B14F-4D97-AF65-F5344CB8AC3E}">
        <p14:creationId xmlns:p14="http://schemas.microsoft.com/office/powerpoint/2010/main" val="3103881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Snip Diagonal Corner Rectangle 10"/>
          <p:cNvSpPr/>
          <p:nvPr/>
        </p:nvSpPr>
        <p:spPr>
          <a:xfrm flipV="1">
            <a:off x="171450" y="1280832"/>
            <a:ext cx="6515100" cy="3681132"/>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350">
              <a:solidFill>
                <a:srgbClr val="FFFFFF"/>
              </a:solidFill>
            </a:endParaRPr>
          </a:p>
        </p:txBody>
      </p:sp>
      <p:sp>
        <p:nvSpPr>
          <p:cNvPr id="12" name="Snip Diagonal Corner Rectangle 11"/>
          <p:cNvSpPr/>
          <p:nvPr/>
        </p:nvSpPr>
        <p:spPr>
          <a:xfrm flipV="1">
            <a:off x="171450" y="171448"/>
            <a:ext cx="6515100" cy="958105"/>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350">
              <a:solidFill>
                <a:srgbClr val="FFFFFF"/>
              </a:solidFill>
            </a:endParaRPr>
          </a:p>
        </p:txBody>
      </p:sp>
      <p:sp>
        <p:nvSpPr>
          <p:cNvPr id="2" name="Title 1"/>
          <p:cNvSpPr>
            <a:spLocks noGrp="1"/>
          </p:cNvSpPr>
          <p:nvPr>
            <p:ph type="title"/>
          </p:nvPr>
        </p:nvSpPr>
        <p:spPr>
          <a:xfrm>
            <a:off x="584597" y="221875"/>
            <a:ext cx="5687616" cy="857250"/>
          </a:xfrm>
        </p:spPr>
        <p:txBody>
          <a:bodyPr/>
          <a:lstStyle/>
          <a:p>
            <a:r>
              <a:rPr lang="en-US" smtClean="0"/>
              <a:t>Click to edit Master title style</a:t>
            </a:r>
            <a:endParaRPr/>
          </a:p>
        </p:txBody>
      </p:sp>
      <p:sp>
        <p:nvSpPr>
          <p:cNvPr id="3" name="Content Placeholder 2"/>
          <p:cNvSpPr>
            <a:spLocks noGrp="1"/>
          </p:cNvSpPr>
          <p:nvPr>
            <p:ph sz="half" idx="1"/>
          </p:nvPr>
        </p:nvSpPr>
        <p:spPr>
          <a:xfrm>
            <a:off x="584596" y="1485901"/>
            <a:ext cx="2743200" cy="2981325"/>
          </a:xfrm>
        </p:spPr>
        <p:txBody>
          <a:bodyPr>
            <a:normAutofit/>
          </a:bodyPr>
          <a:lstStyle>
            <a:lvl1pPr>
              <a:defRPr sz="1650"/>
            </a:lvl1pPr>
            <a:lvl2pPr>
              <a:defRPr sz="1500"/>
            </a:lvl2pPr>
            <a:lvl3pPr>
              <a:defRPr sz="1350"/>
            </a:lvl3pPr>
            <a:lvl4pPr>
              <a:defRPr sz="1350"/>
            </a:lvl4pPr>
            <a:lvl5pPr>
              <a:defRPr sz="1350"/>
            </a:lvl5pPr>
            <a:lvl6pPr marL="1541860" indent="-258366">
              <a:defRPr sz="1350"/>
            </a:lvl6pPr>
            <a:lvl7pPr marL="1541860" indent="-258366">
              <a:defRPr sz="1350"/>
            </a:lvl7pPr>
            <a:lvl8pPr marL="1541860" indent="-258366">
              <a:defRPr sz="1350"/>
            </a:lvl8pPr>
            <a:lvl9pPr marL="1541860" indent="-258366">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3529013" y="1485901"/>
            <a:ext cx="2743200" cy="2981325"/>
          </a:xfrm>
        </p:spPr>
        <p:txBody>
          <a:bodyPr>
            <a:normAutofit/>
          </a:bodyPr>
          <a:lstStyle>
            <a:lvl1pPr>
              <a:defRPr sz="1650"/>
            </a:lvl1pPr>
            <a:lvl2pPr>
              <a:defRPr sz="1500"/>
            </a:lvl2pPr>
            <a:lvl3pPr>
              <a:defRPr sz="1350"/>
            </a:lvl3pPr>
            <a:lvl4pPr>
              <a:defRPr sz="1350"/>
            </a:lvl4pPr>
            <a:lvl5pPr>
              <a:defRPr sz="1350"/>
            </a:lvl5pPr>
            <a:lvl6pPr marL="1459706" indent="-258366">
              <a:defRPr sz="1350"/>
            </a:lvl6pPr>
            <a:lvl7pPr marL="1459706" indent="-258366">
              <a:defRPr sz="1350"/>
            </a:lvl7pPr>
            <a:lvl8pPr marL="1459706" indent="-258366">
              <a:defRPr sz="1350"/>
            </a:lvl8pPr>
            <a:lvl9pPr marL="1459706" indent="-258366">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1115196-1C6F-4784-83AC-30756D8F10B3}" type="datetimeFigureOut">
              <a:rPr lang="en-US" smtClean="0">
                <a:solidFill>
                  <a:srgbClr val="FFFFFF">
                    <a:lumMod val="65000"/>
                  </a:srgbClr>
                </a:solidFill>
              </a:rPr>
              <a:pPr/>
              <a:t>05/24/2016</a:t>
            </a:fld>
            <a:endParaRPr lang="en-US">
              <a:solidFill>
                <a:srgbClr val="FFFFFF">
                  <a:lumMod val="65000"/>
                </a:srgbClr>
              </a:solidFill>
            </a:endParaRPr>
          </a:p>
        </p:txBody>
      </p:sp>
      <p:sp>
        <p:nvSpPr>
          <p:cNvPr id="6" name="Footer Placeholder 5"/>
          <p:cNvSpPr>
            <a:spLocks noGrp="1"/>
          </p:cNvSpPr>
          <p:nvPr>
            <p:ph type="ftr" sz="quarter" idx="11"/>
          </p:nvPr>
        </p:nvSpPr>
        <p:spPr/>
        <p:txBody>
          <a:bodyPr/>
          <a:lstStyle/>
          <a:p>
            <a:endParaRPr lang="en-US">
              <a:solidFill>
                <a:srgbClr val="FFFFFF">
                  <a:lumMod val="65000"/>
                </a:srgbClr>
              </a:solidFill>
            </a:endParaRPr>
          </a:p>
        </p:txBody>
      </p:sp>
      <p:sp>
        <p:nvSpPr>
          <p:cNvPr id="7" name="Slide Number Placeholder 6"/>
          <p:cNvSpPr>
            <a:spLocks noGrp="1"/>
          </p:cNvSpPr>
          <p:nvPr>
            <p:ph type="sldNum" sz="quarter" idx="12"/>
          </p:nvPr>
        </p:nvSpPr>
        <p:spPr/>
        <p:txBody>
          <a:bodyPr/>
          <a:lstStyle/>
          <a:p>
            <a:fld id="{19371D3E-5A18-49EB-AD2A-429AF165759F}" type="slidenum">
              <a:rPr lang="en-US" smtClean="0">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39506799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Snip Diagonal Corner Rectangle 11"/>
          <p:cNvSpPr/>
          <p:nvPr/>
        </p:nvSpPr>
        <p:spPr>
          <a:xfrm flipV="1">
            <a:off x="171450" y="1280832"/>
            <a:ext cx="6515100" cy="3681132"/>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350">
              <a:solidFill>
                <a:srgbClr val="FFFFFF"/>
              </a:solidFill>
            </a:endParaRPr>
          </a:p>
        </p:txBody>
      </p:sp>
      <p:sp>
        <p:nvSpPr>
          <p:cNvPr id="13" name="Snip Diagonal Corner Rectangle 12"/>
          <p:cNvSpPr/>
          <p:nvPr/>
        </p:nvSpPr>
        <p:spPr>
          <a:xfrm flipV="1">
            <a:off x="171450" y="171448"/>
            <a:ext cx="6515100" cy="958105"/>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350">
              <a:solidFill>
                <a:srgbClr val="FFFFFF"/>
              </a:solidFill>
            </a:endParaRPr>
          </a:p>
        </p:txBody>
      </p:sp>
      <p:sp>
        <p:nvSpPr>
          <p:cNvPr id="2" name="Title 1"/>
          <p:cNvSpPr>
            <a:spLocks noGrp="1"/>
          </p:cNvSpPr>
          <p:nvPr>
            <p:ph type="title"/>
          </p:nvPr>
        </p:nvSpPr>
        <p:spPr>
          <a:xfrm>
            <a:off x="584597" y="221875"/>
            <a:ext cx="5687616" cy="85725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84597" y="1389319"/>
            <a:ext cx="2743200" cy="651272"/>
          </a:xfrm>
        </p:spPr>
        <p:txBody>
          <a:bodyPr anchor="ctr" anchorCtr="0">
            <a:noAutofit/>
          </a:bodyPr>
          <a:lstStyle>
            <a:lvl1pPr marL="0" indent="0" algn="ctr">
              <a:spcBef>
                <a:spcPct val="0"/>
              </a:spcBef>
              <a:buNone/>
              <a:defRPr sz="195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84597" y="2057400"/>
            <a:ext cx="2743200" cy="2409825"/>
          </a:xfrm>
        </p:spPr>
        <p:txBody>
          <a:bodyPr>
            <a:normAutofit/>
          </a:bodyPr>
          <a:lstStyle>
            <a:lvl1pPr>
              <a:defRPr sz="1500"/>
            </a:lvl1pPr>
            <a:lvl2pPr>
              <a:defRPr sz="1350"/>
            </a:lvl2pPr>
            <a:lvl3pPr>
              <a:defRPr sz="1350"/>
            </a:lvl3pPr>
            <a:lvl4pPr>
              <a:defRPr sz="1350"/>
            </a:lvl4pPr>
            <a:lvl5pPr>
              <a:defRPr sz="1350"/>
            </a:lvl5pPr>
            <a:lvl6pPr marL="1541860" indent="-258366">
              <a:defRPr sz="1350"/>
            </a:lvl6pPr>
            <a:lvl7pPr marL="1541860" indent="-258366">
              <a:defRPr sz="1350"/>
            </a:lvl7pPr>
            <a:lvl8pPr marL="1541860" indent="-258366">
              <a:defRPr sz="1350"/>
            </a:lvl8pPr>
            <a:lvl9pPr marL="1541860" indent="-258366">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3529013" y="1389319"/>
            <a:ext cx="2743200" cy="651272"/>
          </a:xfrm>
        </p:spPr>
        <p:txBody>
          <a:bodyPr anchor="ctr" anchorCtr="0">
            <a:noAutofit/>
          </a:bodyPr>
          <a:lstStyle>
            <a:lvl1pPr marL="0" indent="0" algn="ctr">
              <a:spcBef>
                <a:spcPct val="0"/>
              </a:spcBef>
              <a:buNone/>
              <a:defRPr sz="195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529013" y="2057400"/>
            <a:ext cx="2743200" cy="2409825"/>
          </a:xfrm>
        </p:spPr>
        <p:txBody>
          <a:bodyPr>
            <a:normAutofit/>
          </a:bodyPr>
          <a:lstStyle>
            <a:lvl1pPr>
              <a:defRPr sz="1500"/>
            </a:lvl1pPr>
            <a:lvl2pPr>
              <a:defRPr sz="1350"/>
            </a:lvl2pPr>
            <a:lvl3pPr>
              <a:defRPr sz="1350"/>
            </a:lvl3pPr>
            <a:lvl4pPr>
              <a:defRPr sz="1350"/>
            </a:lvl4pPr>
            <a:lvl5pPr>
              <a:defRPr sz="1350"/>
            </a:lvl5pPr>
            <a:lvl6pPr marL="1541860" indent="-258366">
              <a:defRPr sz="1350"/>
            </a:lvl6pPr>
            <a:lvl7pPr marL="1541860" indent="-258366">
              <a:defRPr sz="1350"/>
            </a:lvl7pPr>
            <a:lvl8pPr marL="1541860" indent="-258366">
              <a:defRPr sz="1350"/>
            </a:lvl8pPr>
            <a:lvl9pPr marL="1541860" indent="-258366">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1115196-1C6F-4784-83AC-30756D8F10B3}" type="datetimeFigureOut">
              <a:rPr lang="en-US" smtClean="0">
                <a:solidFill>
                  <a:srgbClr val="FFFFFF">
                    <a:lumMod val="65000"/>
                  </a:srgbClr>
                </a:solidFill>
              </a:rPr>
              <a:pPr/>
              <a:t>05/24/2016</a:t>
            </a:fld>
            <a:endParaRPr lang="en-US">
              <a:solidFill>
                <a:srgbClr val="FFFFFF">
                  <a:lumMod val="65000"/>
                </a:srgbClr>
              </a:solidFill>
            </a:endParaRPr>
          </a:p>
        </p:txBody>
      </p:sp>
      <p:sp>
        <p:nvSpPr>
          <p:cNvPr id="8" name="Footer Placeholder 7"/>
          <p:cNvSpPr>
            <a:spLocks noGrp="1"/>
          </p:cNvSpPr>
          <p:nvPr>
            <p:ph type="ftr" sz="quarter" idx="11"/>
          </p:nvPr>
        </p:nvSpPr>
        <p:spPr/>
        <p:txBody>
          <a:bodyPr/>
          <a:lstStyle/>
          <a:p>
            <a:endParaRPr lang="en-US">
              <a:solidFill>
                <a:srgbClr val="FFFFFF">
                  <a:lumMod val="65000"/>
                </a:srgbClr>
              </a:solidFill>
            </a:endParaRPr>
          </a:p>
        </p:txBody>
      </p:sp>
      <p:sp>
        <p:nvSpPr>
          <p:cNvPr id="9" name="Slide Number Placeholder 8"/>
          <p:cNvSpPr>
            <a:spLocks noGrp="1"/>
          </p:cNvSpPr>
          <p:nvPr>
            <p:ph type="sldNum" sz="quarter" idx="12"/>
          </p:nvPr>
        </p:nvSpPr>
        <p:spPr/>
        <p:txBody>
          <a:bodyPr/>
          <a:lstStyle/>
          <a:p>
            <a:fld id="{19371D3E-5A18-49EB-AD2A-429AF165759F}" type="slidenum">
              <a:rPr lang="en-US" smtClean="0">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7022558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Snip Diagonal Corner Rectangle 8"/>
          <p:cNvSpPr/>
          <p:nvPr/>
        </p:nvSpPr>
        <p:spPr>
          <a:xfrm flipV="1">
            <a:off x="171450" y="1280832"/>
            <a:ext cx="6515100" cy="3681132"/>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350">
              <a:solidFill>
                <a:srgbClr val="FFFFFF"/>
              </a:solidFill>
            </a:endParaRPr>
          </a:p>
        </p:txBody>
      </p:sp>
      <p:sp>
        <p:nvSpPr>
          <p:cNvPr id="10" name="Snip Diagonal Corner Rectangle 9"/>
          <p:cNvSpPr/>
          <p:nvPr/>
        </p:nvSpPr>
        <p:spPr>
          <a:xfrm flipV="1">
            <a:off x="171450" y="171448"/>
            <a:ext cx="6515100" cy="958105"/>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35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1115196-1C6F-4784-83AC-30756D8F10B3}" type="datetimeFigureOut">
              <a:rPr lang="en-US" smtClean="0">
                <a:solidFill>
                  <a:srgbClr val="FFFFFF">
                    <a:lumMod val="65000"/>
                  </a:srgbClr>
                </a:solidFill>
              </a:rPr>
              <a:pPr/>
              <a:t>05/24/2016</a:t>
            </a:fld>
            <a:endParaRPr lang="en-US">
              <a:solidFill>
                <a:srgbClr val="FFFFFF">
                  <a:lumMod val="65000"/>
                </a:srgbClr>
              </a:solidFill>
            </a:endParaRPr>
          </a:p>
        </p:txBody>
      </p:sp>
      <p:sp>
        <p:nvSpPr>
          <p:cNvPr id="4" name="Footer Placeholder 3"/>
          <p:cNvSpPr>
            <a:spLocks noGrp="1"/>
          </p:cNvSpPr>
          <p:nvPr>
            <p:ph type="ftr" sz="quarter" idx="11"/>
          </p:nvPr>
        </p:nvSpPr>
        <p:spPr/>
        <p:txBody>
          <a:bodyPr/>
          <a:lstStyle/>
          <a:p>
            <a:endParaRPr lang="en-US">
              <a:solidFill>
                <a:srgbClr val="FFFFFF">
                  <a:lumMod val="65000"/>
                </a:srgbClr>
              </a:solidFill>
            </a:endParaRPr>
          </a:p>
        </p:txBody>
      </p:sp>
      <p:sp>
        <p:nvSpPr>
          <p:cNvPr id="5" name="Slide Number Placeholder 4"/>
          <p:cNvSpPr>
            <a:spLocks noGrp="1"/>
          </p:cNvSpPr>
          <p:nvPr>
            <p:ph type="sldNum" sz="quarter" idx="12"/>
          </p:nvPr>
        </p:nvSpPr>
        <p:spPr/>
        <p:txBody>
          <a:bodyPr/>
          <a:lstStyle/>
          <a:p>
            <a:fld id="{19371D3E-5A18-49EB-AD2A-429AF165759F}" type="slidenum">
              <a:rPr lang="en-US" smtClean="0">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200928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nip Diagonal Corner Rectangle 5"/>
          <p:cNvSpPr/>
          <p:nvPr/>
        </p:nvSpPr>
        <p:spPr>
          <a:xfrm flipV="1">
            <a:off x="171450" y="171450"/>
            <a:ext cx="6515100" cy="4790514"/>
          </a:xfrm>
          <a:prstGeom prst="snip2DiagRect">
            <a:avLst>
              <a:gd name="adj1" fmla="val 0"/>
              <a:gd name="adj2" fmla="val 252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350">
              <a:solidFill>
                <a:srgbClr val="FFFFFF"/>
              </a:solidFill>
            </a:endParaRPr>
          </a:p>
        </p:txBody>
      </p:sp>
      <p:sp>
        <p:nvSpPr>
          <p:cNvPr id="2" name="Date Placeholder 1"/>
          <p:cNvSpPr>
            <a:spLocks noGrp="1"/>
          </p:cNvSpPr>
          <p:nvPr>
            <p:ph type="dt" sz="half" idx="10"/>
          </p:nvPr>
        </p:nvSpPr>
        <p:spPr/>
        <p:txBody>
          <a:bodyPr/>
          <a:lstStyle/>
          <a:p>
            <a:fld id="{B1115196-1C6F-4784-83AC-30756D8F10B3}" type="datetimeFigureOut">
              <a:rPr lang="en-US" smtClean="0">
                <a:solidFill>
                  <a:srgbClr val="FFFFFF">
                    <a:lumMod val="65000"/>
                  </a:srgbClr>
                </a:solidFill>
              </a:rPr>
              <a:pPr/>
              <a:t>05/24/2016</a:t>
            </a:fld>
            <a:endParaRPr lang="en-US">
              <a:solidFill>
                <a:srgbClr val="FFFFFF">
                  <a:lumMod val="65000"/>
                </a:srgbClr>
              </a:solidFill>
            </a:endParaRPr>
          </a:p>
        </p:txBody>
      </p:sp>
      <p:sp>
        <p:nvSpPr>
          <p:cNvPr id="3" name="Footer Placeholder 2"/>
          <p:cNvSpPr>
            <a:spLocks noGrp="1"/>
          </p:cNvSpPr>
          <p:nvPr>
            <p:ph type="ftr" sz="quarter" idx="11"/>
          </p:nvPr>
        </p:nvSpPr>
        <p:spPr/>
        <p:txBody>
          <a:bodyPr/>
          <a:lstStyle/>
          <a:p>
            <a:endParaRPr lang="en-US">
              <a:solidFill>
                <a:srgbClr val="FFFFFF">
                  <a:lumMod val="65000"/>
                </a:srgbClr>
              </a:solidFill>
            </a:endParaRPr>
          </a:p>
        </p:txBody>
      </p:sp>
      <p:sp>
        <p:nvSpPr>
          <p:cNvPr id="4" name="Slide Number Placeholder 3"/>
          <p:cNvSpPr>
            <a:spLocks noGrp="1"/>
          </p:cNvSpPr>
          <p:nvPr>
            <p:ph type="sldNum" sz="quarter" idx="12"/>
          </p:nvPr>
        </p:nvSpPr>
        <p:spPr/>
        <p:txBody>
          <a:bodyPr/>
          <a:lstStyle/>
          <a:p>
            <a:fld id="{19371D3E-5A18-49EB-AD2A-429AF165759F}" type="slidenum">
              <a:rPr lang="en-US" smtClean="0">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1758860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7" y="204787"/>
            <a:ext cx="2256235"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2681287" y="204799"/>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7" y="1076328"/>
            <a:ext cx="2256235" cy="3518297"/>
          </a:xfrm>
        </p:spPr>
        <p:txBody>
          <a:bodyPr/>
          <a:lstStyle>
            <a:lvl1pPr marL="0" indent="0">
              <a:buNone/>
              <a:defRPr sz="1050"/>
            </a:lvl1pPr>
            <a:lvl2pPr marL="342839" indent="0">
              <a:buNone/>
              <a:defRPr sz="900"/>
            </a:lvl2pPr>
            <a:lvl3pPr marL="685682" indent="0">
              <a:buNone/>
              <a:defRPr sz="750"/>
            </a:lvl3pPr>
            <a:lvl4pPr marL="1028522" indent="0">
              <a:buNone/>
              <a:defRPr sz="675"/>
            </a:lvl4pPr>
            <a:lvl5pPr marL="1371363" indent="0">
              <a:buNone/>
              <a:defRPr sz="675"/>
            </a:lvl5pPr>
            <a:lvl6pPr marL="1714201" indent="0">
              <a:buNone/>
              <a:defRPr sz="675"/>
            </a:lvl6pPr>
            <a:lvl7pPr marL="2057039" indent="0">
              <a:buNone/>
              <a:defRPr sz="675"/>
            </a:lvl7pPr>
            <a:lvl8pPr marL="2399880" indent="0">
              <a:buNone/>
              <a:defRPr sz="675"/>
            </a:lvl8pPr>
            <a:lvl9pPr marL="2742720" indent="0">
              <a:buNone/>
              <a:defRPr sz="675"/>
            </a:lvl9pPr>
          </a:lstStyle>
          <a:p>
            <a:pPr lvl="0"/>
            <a:r>
              <a:rPr lang="en-US" smtClean="0"/>
              <a:t>Click to edit Master text styles</a:t>
            </a:r>
          </a:p>
        </p:txBody>
      </p:sp>
      <p:sp>
        <p:nvSpPr>
          <p:cNvPr id="6" name="Line 2"/>
          <p:cNvSpPr>
            <a:spLocks noChangeShapeType="1"/>
          </p:cNvSpPr>
          <p:nvPr userDrawn="1"/>
        </p:nvSpPr>
        <p:spPr bwMode="auto">
          <a:xfrm rot="10800000" flipH="1" flipV="1">
            <a:off x="0" y="914400"/>
            <a:ext cx="6858000" cy="0"/>
          </a:xfrm>
          <a:prstGeom prst="line">
            <a:avLst/>
          </a:prstGeom>
          <a:noFill/>
          <a:ln w="25400">
            <a:solidFill>
              <a:srgbClr val="B2D0DB"/>
            </a:solidFill>
            <a:round/>
            <a:headEnd/>
            <a:tailEnd/>
          </a:ln>
          <a:extLst>
            <a:ext uri="{909E8E84-426E-40dd-AFC4-6F175D3DCCD1}">
              <a14:hiddenFill xmlns:a14="http://schemas.microsoft.com/office/drawing/2010/main" xmlns="">
                <a:noFill/>
              </a14:hiddenFill>
            </a:ext>
          </a:extLst>
        </p:spPr>
        <p:txBody>
          <a:bodyPr lIns="0" tIns="0" rIns="0" bIns="0"/>
          <a:lstStyle/>
          <a:p>
            <a:endParaRPr lang="en-US" sz="1050" dirty="0"/>
          </a:p>
        </p:txBody>
      </p:sp>
    </p:spTree>
    <p:extLst>
      <p:ext uri="{BB962C8B-B14F-4D97-AF65-F5344CB8AC3E}">
        <p14:creationId xmlns:p14="http://schemas.microsoft.com/office/powerpoint/2010/main" val="2107176211"/>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1" name="Group 11"/>
          <p:cNvGrpSpPr/>
          <p:nvPr/>
        </p:nvGrpSpPr>
        <p:grpSpPr>
          <a:xfrm>
            <a:off x="171450" y="171450"/>
            <a:ext cx="3188970" cy="4790514"/>
            <a:chOff x="228600" y="228600"/>
            <a:chExt cx="4251960" cy="6387352"/>
          </a:xfrm>
        </p:grpSpPr>
        <p:sp>
          <p:nvSpPr>
            <p:cNvPr id="13" name="Snip Diagonal Corner Rectangle 12"/>
            <p:cNvSpPr/>
            <p:nvPr/>
          </p:nvSpPr>
          <p:spPr>
            <a:xfrm flipV="1">
              <a:off x="2286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350">
                <a:solidFill>
                  <a:srgbClr val="FFFFFF"/>
                </a:solidFill>
              </a:endParaRPr>
            </a:p>
          </p:txBody>
        </p:sp>
        <p:sp>
          <p:nvSpPr>
            <p:cNvPr id="14" name="Teardrop 13"/>
            <p:cNvSpPr>
              <a:spLocks noChangeAspect="1"/>
            </p:cNvSpPr>
            <p:nvPr/>
          </p:nvSpPr>
          <p:spPr>
            <a:xfrm>
              <a:off x="3886200" y="432548"/>
              <a:ext cx="355002" cy="355002"/>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350">
                <a:solidFill>
                  <a:srgbClr val="FFFFFF"/>
                </a:solidFill>
              </a:endParaRPr>
            </a:p>
          </p:txBody>
        </p:sp>
      </p:grpSp>
      <p:sp>
        <p:nvSpPr>
          <p:cNvPr id="15" name="Snip Diagonal Corner Rectangle 14"/>
          <p:cNvSpPr/>
          <p:nvPr/>
        </p:nvSpPr>
        <p:spPr>
          <a:xfrm flipV="1">
            <a:off x="3486150" y="171450"/>
            <a:ext cx="3188970" cy="4790514"/>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350">
              <a:solidFill>
                <a:srgbClr val="FFFFFF"/>
              </a:solidFill>
            </a:endParaRPr>
          </a:p>
        </p:txBody>
      </p:sp>
      <p:sp>
        <p:nvSpPr>
          <p:cNvPr id="2" name="Title 1"/>
          <p:cNvSpPr>
            <a:spLocks noGrp="1"/>
          </p:cNvSpPr>
          <p:nvPr>
            <p:ph type="title"/>
          </p:nvPr>
        </p:nvSpPr>
        <p:spPr>
          <a:xfrm>
            <a:off x="394335" y="1632977"/>
            <a:ext cx="2743200" cy="871538"/>
          </a:xfrm>
        </p:spPr>
        <p:txBody>
          <a:bodyPr anchor="b">
            <a:normAutofit/>
          </a:bodyPr>
          <a:lstStyle>
            <a:lvl1pPr algn="l">
              <a:defRPr sz="2250" b="0">
                <a:solidFill>
                  <a:schemeClr val="accent1"/>
                </a:solidFill>
              </a:defRPr>
            </a:lvl1pPr>
          </a:lstStyle>
          <a:p>
            <a:r>
              <a:rPr lang="en-US" smtClean="0"/>
              <a:t>Click to edit Master title style</a:t>
            </a:r>
            <a:endParaRPr/>
          </a:p>
        </p:txBody>
      </p:sp>
      <p:sp>
        <p:nvSpPr>
          <p:cNvPr id="3" name="Content Placeholder 2"/>
          <p:cNvSpPr>
            <a:spLocks noGrp="1"/>
          </p:cNvSpPr>
          <p:nvPr>
            <p:ph idx="1"/>
          </p:nvPr>
        </p:nvSpPr>
        <p:spPr>
          <a:xfrm>
            <a:off x="3709035" y="457200"/>
            <a:ext cx="2743200" cy="4000500"/>
          </a:xfrm>
        </p:spPr>
        <p:txBody>
          <a:bodyPr>
            <a:normAutofit/>
          </a:bodyPr>
          <a:lstStyle>
            <a:lvl1pPr>
              <a:defRPr sz="1650"/>
            </a:lvl1pPr>
            <a:lvl2pPr>
              <a:defRPr sz="150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94335" y="2514600"/>
            <a:ext cx="2743200" cy="1943101"/>
          </a:xfrm>
        </p:spPr>
        <p:txBody>
          <a:bodyPr>
            <a:normAutofit/>
          </a:bodyPr>
          <a:lstStyle>
            <a:lvl1pPr marL="0" indent="0">
              <a:lnSpc>
                <a:spcPct val="110000"/>
              </a:lnSpc>
              <a:spcBef>
                <a:spcPts val="450"/>
              </a:spcBef>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571500" y="4723280"/>
            <a:ext cx="971550" cy="273844"/>
          </a:xfrm>
        </p:spPr>
        <p:txBody>
          <a:bodyPr/>
          <a:lstStyle/>
          <a:p>
            <a:fld id="{B1115196-1C6F-4784-83AC-30756D8F10B3}" type="datetimeFigureOut">
              <a:rPr lang="en-US" smtClean="0">
                <a:solidFill>
                  <a:srgbClr val="FFFFFF">
                    <a:lumMod val="65000"/>
                  </a:srgbClr>
                </a:solidFill>
              </a:rPr>
              <a:pPr/>
              <a:t>05/24/2016</a:t>
            </a:fld>
            <a:endParaRPr lang="en-US">
              <a:solidFill>
                <a:srgbClr val="FFFFFF">
                  <a:lumMod val="65000"/>
                </a:srgbClr>
              </a:solidFill>
            </a:endParaRPr>
          </a:p>
        </p:txBody>
      </p:sp>
      <p:sp>
        <p:nvSpPr>
          <p:cNvPr id="6" name="Footer Placeholder 5"/>
          <p:cNvSpPr>
            <a:spLocks noGrp="1"/>
          </p:cNvSpPr>
          <p:nvPr>
            <p:ph type="ftr" sz="quarter" idx="11"/>
          </p:nvPr>
        </p:nvSpPr>
        <p:spPr>
          <a:xfrm>
            <a:off x="1543050" y="4723280"/>
            <a:ext cx="1754841" cy="273844"/>
          </a:xfrm>
        </p:spPr>
        <p:txBody>
          <a:bodyPr/>
          <a:lstStyle/>
          <a:p>
            <a:endParaRPr lang="en-US">
              <a:solidFill>
                <a:srgbClr val="FFFFFF">
                  <a:lumMod val="65000"/>
                </a:srgbClr>
              </a:solidFill>
            </a:endParaRPr>
          </a:p>
        </p:txBody>
      </p:sp>
      <p:sp>
        <p:nvSpPr>
          <p:cNvPr id="7" name="Slide Number Placeholder 6"/>
          <p:cNvSpPr>
            <a:spLocks noGrp="1"/>
          </p:cNvSpPr>
          <p:nvPr>
            <p:ph type="sldNum" sz="quarter" idx="12"/>
          </p:nvPr>
        </p:nvSpPr>
        <p:spPr>
          <a:xfrm>
            <a:off x="228600" y="4723280"/>
            <a:ext cx="332815" cy="273844"/>
          </a:xfrm>
        </p:spPr>
        <p:txBody>
          <a:bodyPr/>
          <a:lstStyle>
            <a:lvl1pPr algn="l">
              <a:defRPr/>
            </a:lvl1pPr>
          </a:lstStyle>
          <a:p>
            <a:fld id="{19371D3E-5A18-49EB-AD2A-429AF165759F}" type="slidenum">
              <a:rPr lang="en-US" smtClean="0">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10437170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10"/>
          <p:cNvGrpSpPr/>
          <p:nvPr/>
        </p:nvGrpSpPr>
        <p:grpSpPr>
          <a:xfrm>
            <a:off x="171450" y="171450"/>
            <a:ext cx="3188970" cy="4790514"/>
            <a:chOff x="228600" y="228600"/>
            <a:chExt cx="4251960" cy="6387352"/>
          </a:xfrm>
        </p:grpSpPr>
        <p:sp>
          <p:nvSpPr>
            <p:cNvPr id="12" name="Snip Diagonal Corner Rectangle 11"/>
            <p:cNvSpPr/>
            <p:nvPr/>
          </p:nvSpPr>
          <p:spPr>
            <a:xfrm flipV="1">
              <a:off x="2286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350">
                <a:solidFill>
                  <a:srgbClr val="FFFFFF"/>
                </a:solidFill>
              </a:endParaRPr>
            </a:p>
          </p:txBody>
        </p:sp>
        <p:sp>
          <p:nvSpPr>
            <p:cNvPr id="13" name="Teardrop 12"/>
            <p:cNvSpPr>
              <a:spLocks noChangeAspect="1"/>
            </p:cNvSpPr>
            <p:nvPr/>
          </p:nvSpPr>
          <p:spPr>
            <a:xfrm>
              <a:off x="3886200" y="432548"/>
              <a:ext cx="355002" cy="355002"/>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350">
                <a:solidFill>
                  <a:srgbClr val="FFFFFF"/>
                </a:solidFill>
              </a:endParaRPr>
            </a:p>
          </p:txBody>
        </p:sp>
      </p:grpSp>
      <p:sp>
        <p:nvSpPr>
          <p:cNvPr id="2" name="Title 1"/>
          <p:cNvSpPr>
            <a:spLocks noGrp="1"/>
          </p:cNvSpPr>
          <p:nvPr>
            <p:ph type="title"/>
          </p:nvPr>
        </p:nvSpPr>
        <p:spPr>
          <a:xfrm>
            <a:off x="397764" y="1632204"/>
            <a:ext cx="2743200" cy="870966"/>
          </a:xfrm>
        </p:spPr>
        <p:txBody>
          <a:bodyPr vert="horz" lIns="91440" tIns="45720" rIns="91440" bIns="45720" rtlCol="0" anchor="b" anchorCtr="0">
            <a:normAutofit/>
          </a:bodyPr>
          <a:lstStyle>
            <a:lvl1pPr algn="l" defTabSz="685800" rtl="0" eaLnBrk="1" latinLnBrk="0" hangingPunct="1">
              <a:spcBef>
                <a:spcPct val="0"/>
              </a:spcBef>
              <a:buNone/>
              <a:defRPr sz="2250" b="0" kern="1200">
                <a:solidFill>
                  <a:schemeClr val="accent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flipH="1">
            <a:off x="3490856" y="171450"/>
            <a:ext cx="3188970" cy="4793742"/>
          </a:xfrm>
          <a:prstGeom prst="snip2DiagRect">
            <a:avLst>
              <a:gd name="adj1" fmla="val 0"/>
              <a:gd name="adj2" fmla="val 4017"/>
            </a:avLst>
          </a:prstGeom>
          <a:effectLst>
            <a:outerShdw blurRad="50800" dist="63500" dir="2700000" algn="tl" rotWithShape="0">
              <a:prstClr val="black">
                <a:alpha val="50000"/>
              </a:prstClr>
            </a:outerShdw>
          </a:effectLst>
        </p:spPr>
        <p:txBody>
          <a:bodyPr vert="horz" lIns="91440" tIns="45720" rIns="91440" bIns="45720" rtlCol="0">
            <a:normAutofit/>
          </a:bodyPr>
          <a:lstStyle>
            <a:lvl1pPr marL="0" indent="0" algn="l" defTabSz="685800" rtl="0" eaLnBrk="1" latinLnBrk="0" hangingPunct="1">
              <a:spcBef>
                <a:spcPts val="1500"/>
              </a:spcBef>
              <a:buClr>
                <a:schemeClr val="accent1"/>
              </a:buClr>
              <a:buSzPct val="90000"/>
              <a:buFont typeface="Wingdings 2" pitchFamily="18" charset="2"/>
              <a:buNone/>
              <a:defRPr sz="1350" kern="1200">
                <a:solidFill>
                  <a:schemeClr val="tx1">
                    <a:lumMod val="90000"/>
                    <a:lumOff val="10000"/>
                  </a:schemeClr>
                </a:solidFill>
                <a:latin typeface="+mn-lt"/>
                <a:ea typeface="+mn-ea"/>
                <a:cs typeface="+mn-cs"/>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a:p>
        </p:txBody>
      </p:sp>
      <p:sp>
        <p:nvSpPr>
          <p:cNvPr id="4" name="Text Placeholder 3"/>
          <p:cNvSpPr>
            <a:spLocks noGrp="1"/>
          </p:cNvSpPr>
          <p:nvPr>
            <p:ph type="body" sz="half" idx="2"/>
          </p:nvPr>
        </p:nvSpPr>
        <p:spPr>
          <a:xfrm>
            <a:off x="397764" y="2506801"/>
            <a:ext cx="2743200" cy="1946462"/>
          </a:xfrm>
        </p:spPr>
        <p:txBody>
          <a:bodyPr>
            <a:normAutofit/>
          </a:bodyPr>
          <a:lstStyle>
            <a:lvl1pPr marL="0" indent="0">
              <a:lnSpc>
                <a:spcPct val="110000"/>
              </a:lnSpc>
              <a:spcBef>
                <a:spcPts val="450"/>
              </a:spcBef>
              <a:buNone/>
              <a:defRPr sz="1350" kern="1200">
                <a:solidFill>
                  <a:schemeClr val="tx1">
                    <a:lumMod val="90000"/>
                    <a:lumOff val="10000"/>
                  </a:schemeClr>
                </a:solidFill>
                <a:latin typeface="+mn-lt"/>
                <a:ea typeface="+mn-ea"/>
                <a:cs typeface="+mn-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569214" y="4725162"/>
            <a:ext cx="973836" cy="273844"/>
          </a:xfrm>
        </p:spPr>
        <p:txBody>
          <a:bodyPr/>
          <a:lstStyle/>
          <a:p>
            <a:fld id="{B1115196-1C6F-4784-83AC-30756D8F10B3}" type="datetimeFigureOut">
              <a:rPr lang="en-US" smtClean="0">
                <a:solidFill>
                  <a:srgbClr val="FFFFFF">
                    <a:lumMod val="65000"/>
                  </a:srgbClr>
                </a:solidFill>
              </a:rPr>
              <a:pPr/>
              <a:t>05/24/2016</a:t>
            </a:fld>
            <a:endParaRPr lang="en-US">
              <a:solidFill>
                <a:srgbClr val="FFFFFF">
                  <a:lumMod val="65000"/>
                </a:srgbClr>
              </a:solidFill>
            </a:endParaRPr>
          </a:p>
        </p:txBody>
      </p:sp>
      <p:sp>
        <p:nvSpPr>
          <p:cNvPr id="6" name="Footer Placeholder 5"/>
          <p:cNvSpPr>
            <a:spLocks noGrp="1"/>
          </p:cNvSpPr>
          <p:nvPr>
            <p:ph type="ftr" sz="quarter" idx="11"/>
          </p:nvPr>
        </p:nvSpPr>
        <p:spPr>
          <a:xfrm>
            <a:off x="1543050" y="4725162"/>
            <a:ext cx="1755648" cy="273844"/>
          </a:xfrm>
        </p:spPr>
        <p:txBody>
          <a:bodyPr/>
          <a:lstStyle/>
          <a:p>
            <a:endParaRPr lang="en-US">
              <a:solidFill>
                <a:srgbClr val="FFFFFF">
                  <a:lumMod val="65000"/>
                </a:srgbClr>
              </a:solidFill>
            </a:endParaRPr>
          </a:p>
        </p:txBody>
      </p:sp>
      <p:sp>
        <p:nvSpPr>
          <p:cNvPr id="7" name="Slide Number Placeholder 6"/>
          <p:cNvSpPr>
            <a:spLocks noGrp="1"/>
          </p:cNvSpPr>
          <p:nvPr>
            <p:ph type="sldNum" sz="quarter" idx="12"/>
          </p:nvPr>
        </p:nvSpPr>
        <p:spPr>
          <a:xfrm>
            <a:off x="226314" y="4725162"/>
            <a:ext cx="336042" cy="273844"/>
          </a:xfrm>
        </p:spPr>
        <p:txBody>
          <a:bodyPr/>
          <a:lstStyle>
            <a:lvl1pPr algn="l">
              <a:defRPr/>
            </a:lvl1pPr>
          </a:lstStyle>
          <a:p>
            <a:fld id="{19371D3E-5A18-49EB-AD2A-429AF165759F}" type="slidenum">
              <a:rPr lang="en-US" smtClean="0">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8513829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9" name="Snip Diagonal Corner Rectangle 8"/>
          <p:cNvSpPr/>
          <p:nvPr/>
        </p:nvSpPr>
        <p:spPr>
          <a:xfrm flipV="1">
            <a:off x="171450" y="3486151"/>
            <a:ext cx="6515100" cy="1472453"/>
          </a:xfrm>
          <a:prstGeom prst="snip2DiagRect">
            <a:avLst>
              <a:gd name="adj1" fmla="val 0"/>
              <a:gd name="adj2" fmla="val 937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350">
              <a:solidFill>
                <a:srgbClr val="FFFFFF"/>
              </a:solidFill>
            </a:endParaRPr>
          </a:p>
        </p:txBody>
      </p:sp>
      <p:sp>
        <p:nvSpPr>
          <p:cNvPr id="2" name="Title 1"/>
          <p:cNvSpPr>
            <a:spLocks noGrp="1"/>
          </p:cNvSpPr>
          <p:nvPr>
            <p:ph type="title"/>
          </p:nvPr>
        </p:nvSpPr>
        <p:spPr>
          <a:xfrm>
            <a:off x="342900" y="3486150"/>
            <a:ext cx="6115050" cy="457200"/>
          </a:xfrm>
        </p:spPr>
        <p:txBody>
          <a:bodyPr vert="horz" lIns="91440" tIns="45720" rIns="91440" bIns="45720" rtlCol="0" anchor="b" anchorCtr="0">
            <a:normAutofit/>
          </a:bodyPr>
          <a:lstStyle>
            <a:lvl1pPr algn="l" defTabSz="685800" rtl="0" eaLnBrk="1" latinLnBrk="0" hangingPunct="1">
              <a:spcBef>
                <a:spcPct val="0"/>
              </a:spcBef>
              <a:buNone/>
              <a:defRPr sz="2250" b="0" kern="1200">
                <a:solidFill>
                  <a:schemeClr val="accent1"/>
                </a:solidFill>
                <a:latin typeface="+mj-lt"/>
                <a:ea typeface="+mj-ea"/>
                <a:cs typeface="+mj-cs"/>
              </a:defRPr>
            </a:lvl1pPr>
          </a:lstStyle>
          <a:p>
            <a:r>
              <a:rPr lang="en-US" smtClean="0"/>
              <a:t>Click to edit Master title style</a:t>
            </a:r>
            <a:endParaRPr/>
          </a:p>
        </p:txBody>
      </p:sp>
      <p:sp>
        <p:nvSpPr>
          <p:cNvPr id="3" name="Date Placeholder 2"/>
          <p:cNvSpPr>
            <a:spLocks noGrp="1"/>
          </p:cNvSpPr>
          <p:nvPr>
            <p:ph type="dt" sz="half" idx="10"/>
          </p:nvPr>
        </p:nvSpPr>
        <p:spPr/>
        <p:txBody>
          <a:bodyPr/>
          <a:lstStyle/>
          <a:p>
            <a:fld id="{B1115196-1C6F-4784-83AC-30756D8F10B3}" type="datetimeFigureOut">
              <a:rPr lang="en-US" smtClean="0">
                <a:solidFill>
                  <a:srgbClr val="FFFFFF">
                    <a:lumMod val="65000"/>
                  </a:srgbClr>
                </a:solidFill>
              </a:rPr>
              <a:pPr/>
              <a:t>05/24/2016</a:t>
            </a:fld>
            <a:endParaRPr lang="en-US">
              <a:solidFill>
                <a:srgbClr val="FFFFFF">
                  <a:lumMod val="65000"/>
                </a:srgbClr>
              </a:solidFill>
            </a:endParaRPr>
          </a:p>
        </p:txBody>
      </p:sp>
      <p:sp>
        <p:nvSpPr>
          <p:cNvPr id="4" name="Footer Placeholder 3"/>
          <p:cNvSpPr>
            <a:spLocks noGrp="1"/>
          </p:cNvSpPr>
          <p:nvPr>
            <p:ph type="ftr" sz="quarter" idx="11"/>
          </p:nvPr>
        </p:nvSpPr>
        <p:spPr/>
        <p:txBody>
          <a:bodyPr/>
          <a:lstStyle/>
          <a:p>
            <a:endParaRPr lang="en-US">
              <a:solidFill>
                <a:srgbClr val="FFFFFF">
                  <a:lumMod val="65000"/>
                </a:srgbClr>
              </a:solidFill>
            </a:endParaRPr>
          </a:p>
        </p:txBody>
      </p:sp>
      <p:sp>
        <p:nvSpPr>
          <p:cNvPr id="5" name="Slide Number Placeholder 4"/>
          <p:cNvSpPr>
            <a:spLocks noGrp="1"/>
          </p:cNvSpPr>
          <p:nvPr>
            <p:ph type="sldNum" sz="quarter" idx="12"/>
          </p:nvPr>
        </p:nvSpPr>
        <p:spPr/>
        <p:txBody>
          <a:bodyPr/>
          <a:lstStyle/>
          <a:p>
            <a:fld id="{19371D3E-5A18-49EB-AD2A-429AF165759F}" type="slidenum">
              <a:rPr lang="en-US" smtClean="0">
                <a:solidFill>
                  <a:srgbClr val="FFFFFF">
                    <a:lumMod val="65000"/>
                  </a:srgbClr>
                </a:solidFill>
              </a:rPr>
              <a:pPr/>
              <a:t>‹#›</a:t>
            </a:fld>
            <a:endParaRPr lang="en-US">
              <a:solidFill>
                <a:srgbClr val="FFFFFF">
                  <a:lumMod val="65000"/>
                </a:srgbClr>
              </a:solidFill>
            </a:endParaRPr>
          </a:p>
        </p:txBody>
      </p:sp>
      <p:sp>
        <p:nvSpPr>
          <p:cNvPr id="7" name="Text Placeholder 3"/>
          <p:cNvSpPr>
            <a:spLocks noGrp="1"/>
          </p:cNvSpPr>
          <p:nvPr>
            <p:ph type="body" sz="half" idx="2"/>
          </p:nvPr>
        </p:nvSpPr>
        <p:spPr>
          <a:xfrm>
            <a:off x="342900" y="3943349"/>
            <a:ext cx="6117336" cy="615204"/>
          </a:xfrm>
        </p:spPr>
        <p:txBody>
          <a:bodyPr>
            <a:normAutofit/>
          </a:bodyPr>
          <a:lstStyle>
            <a:lvl1pPr marL="0" indent="0">
              <a:lnSpc>
                <a:spcPct val="110000"/>
              </a:lnSpc>
              <a:spcBef>
                <a:spcPct val="0"/>
              </a:spcBef>
              <a:buNone/>
              <a:defRPr sz="1350" kern="1200">
                <a:solidFill>
                  <a:schemeClr val="tx1">
                    <a:lumMod val="90000"/>
                    <a:lumOff val="10000"/>
                  </a:schemeClr>
                </a:solidFill>
                <a:latin typeface="+mn-lt"/>
                <a:ea typeface="+mn-ea"/>
                <a:cs typeface="+mn-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8" name="Picture Placeholder 2"/>
          <p:cNvSpPr>
            <a:spLocks noGrp="1"/>
          </p:cNvSpPr>
          <p:nvPr>
            <p:ph type="pic" idx="1"/>
          </p:nvPr>
        </p:nvSpPr>
        <p:spPr>
          <a:xfrm flipH="1">
            <a:off x="171451" y="171450"/>
            <a:ext cx="6508376" cy="3200400"/>
          </a:xfrm>
          <a:prstGeom prst="snip2DiagRect">
            <a:avLst>
              <a:gd name="adj1" fmla="val 0"/>
              <a:gd name="adj2" fmla="val 4332"/>
            </a:avLst>
          </a:prstGeom>
          <a:effectLst>
            <a:outerShdw blurRad="50800" dist="63500" dir="2700000" algn="tl" rotWithShape="0">
              <a:prstClr val="black">
                <a:alpha val="50000"/>
              </a:prstClr>
            </a:outerShdw>
          </a:effectLst>
        </p:spPr>
        <p:txBody>
          <a:bodyPr vert="horz" lIns="91440" tIns="45720" rIns="91440" bIns="45720" rtlCol="0">
            <a:normAutofit/>
          </a:bodyPr>
          <a:lstStyle>
            <a:lvl1pPr marL="0" indent="0" algn="l" defTabSz="685800" rtl="0" eaLnBrk="1" latinLnBrk="0" hangingPunct="1">
              <a:spcBef>
                <a:spcPts val="1500"/>
              </a:spcBef>
              <a:buClr>
                <a:schemeClr val="accent1"/>
              </a:buClr>
              <a:buSzPct val="90000"/>
              <a:buFont typeface="Wingdings 2" pitchFamily="18" charset="2"/>
              <a:buNone/>
              <a:defRPr sz="1350" kern="1200">
                <a:solidFill>
                  <a:schemeClr val="tx1">
                    <a:lumMod val="90000"/>
                    <a:lumOff val="10000"/>
                  </a:schemeClr>
                </a:solidFill>
                <a:latin typeface="+mn-lt"/>
                <a:ea typeface="+mn-ea"/>
                <a:cs typeface="+mn-cs"/>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a:p>
        </p:txBody>
      </p:sp>
    </p:spTree>
    <p:extLst>
      <p:ext uri="{BB962C8B-B14F-4D97-AF65-F5344CB8AC3E}">
        <p14:creationId xmlns:p14="http://schemas.microsoft.com/office/powerpoint/2010/main" val="24951250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1115196-1C6F-4784-83AC-30756D8F10B3}" type="datetimeFigureOut">
              <a:rPr lang="en-US" smtClean="0">
                <a:solidFill>
                  <a:srgbClr val="FFFFFF">
                    <a:lumMod val="65000"/>
                  </a:srgbClr>
                </a:solidFill>
              </a:rPr>
              <a:pPr/>
              <a:t>05/24/2016</a:t>
            </a:fld>
            <a:endParaRPr lang="en-US">
              <a:solidFill>
                <a:srgbClr val="FFFFFF">
                  <a:lumMod val="65000"/>
                </a:srgbClr>
              </a:solidFill>
            </a:endParaRPr>
          </a:p>
        </p:txBody>
      </p:sp>
      <p:sp>
        <p:nvSpPr>
          <p:cNvPr id="4" name="Footer Placeholder 3"/>
          <p:cNvSpPr>
            <a:spLocks noGrp="1"/>
          </p:cNvSpPr>
          <p:nvPr>
            <p:ph type="ftr" sz="quarter" idx="11"/>
          </p:nvPr>
        </p:nvSpPr>
        <p:spPr/>
        <p:txBody>
          <a:bodyPr/>
          <a:lstStyle/>
          <a:p>
            <a:endParaRPr lang="en-US">
              <a:solidFill>
                <a:srgbClr val="FFFFFF">
                  <a:lumMod val="65000"/>
                </a:srgbClr>
              </a:solidFill>
            </a:endParaRPr>
          </a:p>
        </p:txBody>
      </p:sp>
      <p:sp>
        <p:nvSpPr>
          <p:cNvPr id="5" name="Slide Number Placeholder 4"/>
          <p:cNvSpPr>
            <a:spLocks noGrp="1"/>
          </p:cNvSpPr>
          <p:nvPr>
            <p:ph type="sldNum" sz="quarter" idx="12"/>
          </p:nvPr>
        </p:nvSpPr>
        <p:spPr/>
        <p:txBody>
          <a:bodyPr/>
          <a:lstStyle/>
          <a:p>
            <a:fld id="{19371D3E-5A18-49EB-AD2A-429AF165759F}" type="slidenum">
              <a:rPr lang="en-US" smtClean="0">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17293086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Snip Diagonal Corner Rectangle 8"/>
          <p:cNvSpPr/>
          <p:nvPr/>
        </p:nvSpPr>
        <p:spPr>
          <a:xfrm flipV="1">
            <a:off x="171450" y="1280832"/>
            <a:ext cx="6515100" cy="3681132"/>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350">
              <a:solidFill>
                <a:srgbClr val="FFFFFF"/>
              </a:solidFill>
            </a:endParaRPr>
          </a:p>
        </p:txBody>
      </p:sp>
      <p:sp>
        <p:nvSpPr>
          <p:cNvPr id="10" name="Snip Diagonal Corner Rectangle 9"/>
          <p:cNvSpPr/>
          <p:nvPr/>
        </p:nvSpPr>
        <p:spPr>
          <a:xfrm flipV="1">
            <a:off x="171450" y="171448"/>
            <a:ext cx="6515100" cy="958105"/>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35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1115196-1C6F-4784-83AC-30756D8F10B3}" type="datetimeFigureOut">
              <a:rPr lang="en-US" smtClean="0">
                <a:solidFill>
                  <a:srgbClr val="FFFFFF">
                    <a:lumMod val="65000"/>
                  </a:srgbClr>
                </a:solidFill>
              </a:rPr>
              <a:pPr/>
              <a:t>05/24/2016</a:t>
            </a:fld>
            <a:endParaRPr lang="en-US">
              <a:solidFill>
                <a:srgbClr val="FFFFFF">
                  <a:lumMod val="65000"/>
                </a:srgbClr>
              </a:solidFill>
            </a:endParaRPr>
          </a:p>
        </p:txBody>
      </p:sp>
      <p:sp>
        <p:nvSpPr>
          <p:cNvPr id="5" name="Footer Placeholder 4"/>
          <p:cNvSpPr>
            <a:spLocks noGrp="1"/>
          </p:cNvSpPr>
          <p:nvPr>
            <p:ph type="ftr" sz="quarter" idx="11"/>
          </p:nvPr>
        </p:nvSpPr>
        <p:spPr/>
        <p:txBody>
          <a:bodyPr/>
          <a:lstStyle/>
          <a:p>
            <a:endParaRPr lang="en-US">
              <a:solidFill>
                <a:srgbClr val="FFFFFF">
                  <a:lumMod val="65000"/>
                </a:srgbClr>
              </a:solidFill>
            </a:endParaRPr>
          </a:p>
        </p:txBody>
      </p:sp>
      <p:sp>
        <p:nvSpPr>
          <p:cNvPr id="6" name="Slide Number Placeholder 5"/>
          <p:cNvSpPr>
            <a:spLocks noGrp="1"/>
          </p:cNvSpPr>
          <p:nvPr>
            <p:ph type="sldNum" sz="quarter" idx="12"/>
          </p:nvPr>
        </p:nvSpPr>
        <p:spPr/>
        <p:txBody>
          <a:bodyPr/>
          <a:lstStyle/>
          <a:p>
            <a:fld id="{19371D3E-5A18-49EB-AD2A-429AF165759F}" type="slidenum">
              <a:rPr lang="en-US" smtClean="0">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39393242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Snip Diagonal Corner Rectangle 7"/>
          <p:cNvSpPr/>
          <p:nvPr/>
        </p:nvSpPr>
        <p:spPr>
          <a:xfrm flipV="1">
            <a:off x="171450" y="171450"/>
            <a:ext cx="6515100" cy="4790514"/>
          </a:xfrm>
          <a:prstGeom prst="snip2DiagRect">
            <a:avLst>
              <a:gd name="adj1" fmla="val 0"/>
              <a:gd name="adj2" fmla="val 252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350">
              <a:solidFill>
                <a:srgbClr val="FFFFFF"/>
              </a:solidFill>
            </a:endParaRPr>
          </a:p>
        </p:txBody>
      </p:sp>
      <p:sp>
        <p:nvSpPr>
          <p:cNvPr id="2" name="Vertical Title 1"/>
          <p:cNvSpPr>
            <a:spLocks noGrp="1"/>
          </p:cNvSpPr>
          <p:nvPr>
            <p:ph type="title" orient="vert"/>
          </p:nvPr>
        </p:nvSpPr>
        <p:spPr>
          <a:xfrm>
            <a:off x="5600700" y="628651"/>
            <a:ext cx="914400" cy="382905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84596" y="628651"/>
            <a:ext cx="4730354" cy="382905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1115196-1C6F-4784-83AC-30756D8F10B3}" type="datetimeFigureOut">
              <a:rPr lang="en-US" smtClean="0">
                <a:solidFill>
                  <a:srgbClr val="FFFFFF">
                    <a:lumMod val="65000"/>
                  </a:srgbClr>
                </a:solidFill>
              </a:rPr>
              <a:pPr/>
              <a:t>05/24/2016</a:t>
            </a:fld>
            <a:endParaRPr lang="en-US">
              <a:solidFill>
                <a:srgbClr val="FFFFFF">
                  <a:lumMod val="65000"/>
                </a:srgbClr>
              </a:solidFill>
            </a:endParaRPr>
          </a:p>
        </p:txBody>
      </p:sp>
      <p:sp>
        <p:nvSpPr>
          <p:cNvPr id="5" name="Footer Placeholder 4"/>
          <p:cNvSpPr>
            <a:spLocks noGrp="1"/>
          </p:cNvSpPr>
          <p:nvPr>
            <p:ph type="ftr" sz="quarter" idx="11"/>
          </p:nvPr>
        </p:nvSpPr>
        <p:spPr/>
        <p:txBody>
          <a:bodyPr/>
          <a:lstStyle/>
          <a:p>
            <a:endParaRPr lang="en-US">
              <a:solidFill>
                <a:srgbClr val="FFFFFF">
                  <a:lumMod val="65000"/>
                </a:srgbClr>
              </a:solidFill>
            </a:endParaRPr>
          </a:p>
        </p:txBody>
      </p:sp>
      <p:sp>
        <p:nvSpPr>
          <p:cNvPr id="6" name="Slide Number Placeholder 5"/>
          <p:cNvSpPr>
            <a:spLocks noGrp="1"/>
          </p:cNvSpPr>
          <p:nvPr>
            <p:ph type="sldNum" sz="quarter" idx="12"/>
          </p:nvPr>
        </p:nvSpPr>
        <p:spPr/>
        <p:txBody>
          <a:bodyPr/>
          <a:lstStyle/>
          <a:p>
            <a:fld id="{19371D3E-5A18-49EB-AD2A-429AF165759F}" type="slidenum">
              <a:rPr lang="en-US" smtClean="0">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2432707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1"/>
            <a:ext cx="41148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344216" y="459581"/>
            <a:ext cx="4114800" cy="3086100"/>
          </a:xfrm>
        </p:spPr>
        <p:txBody>
          <a:bodyPr/>
          <a:lstStyle>
            <a:lvl1pPr marL="0" indent="0">
              <a:buNone/>
              <a:defRPr sz="2400"/>
            </a:lvl1pPr>
            <a:lvl2pPr marL="342839" indent="0">
              <a:buNone/>
              <a:defRPr sz="2100"/>
            </a:lvl2pPr>
            <a:lvl3pPr marL="685682" indent="0">
              <a:buNone/>
              <a:defRPr sz="1800"/>
            </a:lvl3pPr>
            <a:lvl4pPr marL="1028522" indent="0">
              <a:buNone/>
              <a:defRPr sz="1500"/>
            </a:lvl4pPr>
            <a:lvl5pPr marL="1371363" indent="0">
              <a:buNone/>
              <a:defRPr sz="1500"/>
            </a:lvl5pPr>
            <a:lvl6pPr marL="1714201" indent="0">
              <a:buNone/>
              <a:defRPr sz="1500"/>
            </a:lvl6pPr>
            <a:lvl7pPr marL="2057039" indent="0">
              <a:buNone/>
              <a:defRPr sz="1500"/>
            </a:lvl7pPr>
            <a:lvl8pPr marL="2399880" indent="0">
              <a:buNone/>
              <a:defRPr sz="1500"/>
            </a:lvl8pPr>
            <a:lvl9pPr marL="2742720" indent="0">
              <a:buNone/>
              <a:defRPr sz="1500"/>
            </a:lvl9pPr>
          </a:lstStyle>
          <a:p>
            <a:pPr lvl="0"/>
            <a:r>
              <a:rPr lang="en-US" noProof="0" dirty="0" smtClean="0"/>
              <a:t>Drag picture to placeholder or click icon to add</a:t>
            </a:r>
            <a:endParaRPr lang="en-US" noProof="0" dirty="0"/>
          </a:p>
        </p:txBody>
      </p:sp>
      <p:sp>
        <p:nvSpPr>
          <p:cNvPr id="4" name="Text Placeholder 3"/>
          <p:cNvSpPr>
            <a:spLocks noGrp="1"/>
          </p:cNvSpPr>
          <p:nvPr>
            <p:ph type="body" sz="half" idx="2"/>
          </p:nvPr>
        </p:nvSpPr>
        <p:spPr>
          <a:xfrm>
            <a:off x="1344216" y="4025514"/>
            <a:ext cx="4114800" cy="603647"/>
          </a:xfrm>
        </p:spPr>
        <p:txBody>
          <a:bodyPr/>
          <a:lstStyle>
            <a:lvl1pPr marL="0" indent="0">
              <a:buNone/>
              <a:defRPr sz="1050"/>
            </a:lvl1pPr>
            <a:lvl2pPr marL="342839" indent="0">
              <a:buNone/>
              <a:defRPr sz="900"/>
            </a:lvl2pPr>
            <a:lvl3pPr marL="685682" indent="0">
              <a:buNone/>
              <a:defRPr sz="750"/>
            </a:lvl3pPr>
            <a:lvl4pPr marL="1028522" indent="0">
              <a:buNone/>
              <a:defRPr sz="675"/>
            </a:lvl4pPr>
            <a:lvl5pPr marL="1371363" indent="0">
              <a:buNone/>
              <a:defRPr sz="675"/>
            </a:lvl5pPr>
            <a:lvl6pPr marL="1714201" indent="0">
              <a:buNone/>
              <a:defRPr sz="675"/>
            </a:lvl6pPr>
            <a:lvl7pPr marL="2057039" indent="0">
              <a:buNone/>
              <a:defRPr sz="675"/>
            </a:lvl7pPr>
            <a:lvl8pPr marL="2399880" indent="0">
              <a:buNone/>
              <a:defRPr sz="675"/>
            </a:lvl8pPr>
            <a:lvl9pPr marL="2742720" indent="0">
              <a:buNone/>
              <a:defRPr sz="675"/>
            </a:lvl9pPr>
          </a:lstStyle>
          <a:p>
            <a:pPr lvl="0"/>
            <a:r>
              <a:rPr lang="en-US" smtClean="0"/>
              <a:t>Click to edit Master text styles</a:t>
            </a:r>
          </a:p>
        </p:txBody>
      </p:sp>
    </p:spTree>
    <p:extLst>
      <p:ext uri="{BB962C8B-B14F-4D97-AF65-F5344CB8AC3E}">
        <p14:creationId xmlns:p14="http://schemas.microsoft.com/office/powerpoint/2010/main" val="75765350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Line 2"/>
          <p:cNvSpPr>
            <a:spLocks noChangeShapeType="1"/>
          </p:cNvSpPr>
          <p:nvPr userDrawn="1"/>
        </p:nvSpPr>
        <p:spPr bwMode="auto">
          <a:xfrm rot="10800000" flipH="1" flipV="1">
            <a:off x="0" y="914400"/>
            <a:ext cx="6858000" cy="0"/>
          </a:xfrm>
          <a:prstGeom prst="line">
            <a:avLst/>
          </a:prstGeom>
          <a:noFill/>
          <a:ln w="25400">
            <a:solidFill>
              <a:srgbClr val="B2D0DB"/>
            </a:solidFill>
            <a:round/>
            <a:headEnd/>
            <a:tailEnd/>
          </a:ln>
          <a:extLst>
            <a:ext uri="{909E8E84-426E-40dd-AFC4-6F175D3DCCD1}">
              <a14:hiddenFill xmlns:a14="http://schemas.microsoft.com/office/drawing/2010/main" xmlns="">
                <a:noFill/>
              </a14:hiddenFill>
            </a:ext>
          </a:extLst>
        </p:spPr>
        <p:txBody>
          <a:bodyPr lIns="0" tIns="0" rIns="0" bIns="0"/>
          <a:lstStyle/>
          <a:p>
            <a:endParaRPr lang="en-US" sz="1050" dirty="0"/>
          </a:p>
        </p:txBody>
      </p:sp>
    </p:spTree>
    <p:extLst>
      <p:ext uri="{BB962C8B-B14F-4D97-AF65-F5344CB8AC3E}">
        <p14:creationId xmlns:p14="http://schemas.microsoft.com/office/powerpoint/2010/main" val="49121572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457201"/>
            <a:ext cx="1543050" cy="413742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457201"/>
            <a:ext cx="4514850" cy="413742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972372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1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image" Target="../media/image2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11.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9.xml"/><Relationship Id="rId7" Type="http://schemas.openxmlformats.org/officeDocument/2006/relationships/image" Target="../media/image8.gif"/><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2.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11.jpeg"/><Relationship Id="rId5" Type="http://schemas.openxmlformats.org/officeDocument/2006/relationships/theme" Target="../theme/theme4.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15.png"/><Relationship Id="rId4" Type="http://schemas.openxmlformats.org/officeDocument/2006/relationships/image" Target="../media/image1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6.xml"/><Relationship Id="rId1" Type="http://schemas.openxmlformats.org/officeDocument/2006/relationships/slideLayout" Target="../slideLayouts/slideLayout2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7.xml"/><Relationship Id="rId1" Type="http://schemas.openxmlformats.org/officeDocument/2006/relationships/slideLayout" Target="../slideLayouts/slideLayout2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8.xml"/><Relationship Id="rId1" Type="http://schemas.openxmlformats.org/officeDocument/2006/relationships/slideLayout" Target="../slideLayouts/slideLayout3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9.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742950" y="457200"/>
            <a:ext cx="5772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26" tIns="45713" rIns="91426" bIns="45713" numCol="1" anchor="ctr" anchorCtr="0" compatLnSpc="1">
            <a:prstTxWarp prst="textNoShape">
              <a:avLst/>
            </a:prstTxWarp>
          </a:bodyPr>
          <a:lstStyle/>
          <a:p>
            <a:pPr lvl="0"/>
            <a:r>
              <a:rPr lang="en-US" dirty="0" smtClean="0"/>
              <a:t>Click to edit Master title style</a:t>
            </a:r>
            <a:endParaRPr lang="en-US" dirty="0"/>
          </a:p>
        </p:txBody>
      </p:sp>
      <p:sp>
        <p:nvSpPr>
          <p:cNvPr id="16387" name="Rectangle 3"/>
          <p:cNvSpPr>
            <a:spLocks noGrp="1" noChangeArrowheads="1"/>
          </p:cNvSpPr>
          <p:nvPr>
            <p:ph type="body" idx="1"/>
          </p:nvPr>
        </p:nvSpPr>
        <p:spPr bwMode="auto">
          <a:xfrm>
            <a:off x="342900" y="1200151"/>
            <a:ext cx="6172200" cy="33944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26" tIns="45713" rIns="91426" bIns="45713"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8" name="Picture 1"/>
          <p:cNvPicPr>
            <a:picLocks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0" y="1"/>
            <a:ext cx="6863444" cy="43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30" name="Picture 4"/>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14300" y="4705350"/>
            <a:ext cx="366687" cy="43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32" name="Picture 6"/>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353186" y="4785190"/>
            <a:ext cx="342899" cy="358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039" name="Line 2"/>
          <p:cNvSpPr>
            <a:spLocks noChangeShapeType="1"/>
          </p:cNvSpPr>
          <p:nvPr/>
        </p:nvSpPr>
        <p:spPr bwMode="auto">
          <a:xfrm rot="10800000" flipH="1" flipV="1">
            <a:off x="0" y="4705349"/>
            <a:ext cx="6858000" cy="0"/>
          </a:xfrm>
          <a:prstGeom prst="line">
            <a:avLst/>
          </a:prstGeom>
          <a:noFill/>
          <a:ln w="50800">
            <a:solidFill>
              <a:srgbClr val="B2D0DB"/>
            </a:solidFill>
            <a:round/>
            <a:headEnd/>
            <a:tailEnd/>
          </a:ln>
          <a:extLst>
            <a:ext uri="{909E8E84-426E-40dd-AFC4-6F175D3DCCD1}">
              <a14:hiddenFill xmlns:a14="http://schemas.microsoft.com/office/drawing/2010/main" xmlns="">
                <a:noFill/>
              </a14:hiddenFill>
            </a:ext>
          </a:extLst>
        </p:spPr>
        <p:txBody>
          <a:bodyPr lIns="0" tIns="0" rIns="0" bIns="0"/>
          <a:lstStyle/>
          <a:p>
            <a:endParaRPr lang="en-US" sz="1050" dirty="0"/>
          </a:p>
        </p:txBody>
      </p:sp>
      <p:pic>
        <p:nvPicPr>
          <p:cNvPr id="4" name="Picture 3" descr="RCRV_box.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886450" y="57151"/>
            <a:ext cx="914400" cy="412680"/>
          </a:xfrm>
          <a:prstGeom prst="rect">
            <a:avLst/>
          </a:prstGeom>
        </p:spPr>
      </p:pic>
      <p:pic>
        <p:nvPicPr>
          <p:cNvPr id="5" name="Picture 4" descr="RCRV_logo_03.png"/>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57150" y="-95248"/>
            <a:ext cx="609960" cy="753727"/>
          </a:xfrm>
          <a:prstGeom prst="rect">
            <a:avLst/>
          </a:prstGeom>
        </p:spPr>
      </p:pic>
      <p:pic>
        <p:nvPicPr>
          <p:cNvPr id="7" name="Picture 6" descr="unols-logo.png"/>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571500" y="4814120"/>
            <a:ext cx="800100" cy="329381"/>
          </a:xfrm>
          <a:prstGeom prst="rect">
            <a:avLst/>
          </a:prstGeom>
        </p:spPr>
      </p:pic>
      <p:pic>
        <p:nvPicPr>
          <p:cNvPr id="2" name="Picture 1" descr="Glosten-logo-color.png"/>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886450" y="4759188"/>
            <a:ext cx="271463" cy="361950"/>
          </a:xfrm>
          <a:prstGeom prst="rect">
            <a:avLst/>
          </a:prstGeom>
        </p:spPr>
      </p:pic>
    </p:spTree>
  </p:cSld>
  <p:clrMap bg1="lt1" tx1="dk1" bg2="lt2" tx2="dk2" accent1="accent1" accent2="accent2" accent3="accent3" accent4="accent4" accent5="accent5" accent6="accent6" hlink="hlink" folHlink="folHlink"/>
  <p:sldLayoutIdLst>
    <p:sldLayoutId id="2147483706" r:id="rId1"/>
    <p:sldLayoutId id="2147483691" r:id="rId2"/>
    <p:sldLayoutId id="2147483692" r:id="rId3"/>
    <p:sldLayoutId id="2147483693" r:id="rId4"/>
    <p:sldLayoutId id="2147483694" r:id="rId5"/>
    <p:sldLayoutId id="2147483697" r:id="rId6"/>
    <p:sldLayoutId id="2147483698" r:id="rId7"/>
    <p:sldLayoutId id="2147483699" r:id="rId8"/>
    <p:sldLayoutId id="2147483700" r:id="rId9"/>
    <p:sldLayoutId id="2147483701" r:id="rId10"/>
  </p:sldLayoutIdLst>
  <p:timing>
    <p:tnLst>
      <p:par>
        <p:cTn id="1" dur="indefinite" restart="never" nodeType="tmRoot"/>
      </p:par>
    </p:tnLst>
  </p:timing>
  <p:hf hdr="0" ftr="0" dt="0"/>
  <p:txStyles>
    <p:titleStyle>
      <a:lvl1pPr algn="l" rtl="0" eaLnBrk="1" fontAlgn="base" hangingPunct="1">
        <a:spcBef>
          <a:spcPct val="0"/>
        </a:spcBef>
        <a:spcAft>
          <a:spcPct val="0"/>
        </a:spcAft>
        <a:defRPr sz="1800" b="1">
          <a:solidFill>
            <a:srgbClr val="0C5890"/>
          </a:solidFill>
          <a:latin typeface="+mj-lt"/>
          <a:ea typeface="MS PGothic" pitchFamily="34" charset="-128"/>
          <a:cs typeface="+mj-cs"/>
        </a:defRPr>
      </a:lvl1pPr>
      <a:lvl2pPr algn="l" rtl="0" eaLnBrk="1" fontAlgn="base" hangingPunct="1">
        <a:spcBef>
          <a:spcPct val="0"/>
        </a:spcBef>
        <a:spcAft>
          <a:spcPct val="0"/>
        </a:spcAft>
        <a:defRPr sz="2400">
          <a:solidFill>
            <a:srgbClr val="0C5890"/>
          </a:solidFill>
          <a:latin typeface="Arial" charset="0"/>
          <a:ea typeface="MS PGothic" pitchFamily="34" charset="-128"/>
          <a:cs typeface="Arial" charset="0"/>
        </a:defRPr>
      </a:lvl2pPr>
      <a:lvl3pPr algn="l" rtl="0" eaLnBrk="1" fontAlgn="base" hangingPunct="1">
        <a:spcBef>
          <a:spcPct val="0"/>
        </a:spcBef>
        <a:spcAft>
          <a:spcPct val="0"/>
        </a:spcAft>
        <a:defRPr sz="2400">
          <a:solidFill>
            <a:srgbClr val="0C5890"/>
          </a:solidFill>
          <a:latin typeface="Arial" charset="0"/>
          <a:ea typeface="MS PGothic" pitchFamily="34" charset="-128"/>
          <a:cs typeface="Arial" charset="0"/>
        </a:defRPr>
      </a:lvl3pPr>
      <a:lvl4pPr algn="l" rtl="0" eaLnBrk="1" fontAlgn="base" hangingPunct="1">
        <a:spcBef>
          <a:spcPct val="0"/>
        </a:spcBef>
        <a:spcAft>
          <a:spcPct val="0"/>
        </a:spcAft>
        <a:defRPr sz="2400">
          <a:solidFill>
            <a:srgbClr val="0C5890"/>
          </a:solidFill>
          <a:latin typeface="Arial" charset="0"/>
          <a:ea typeface="MS PGothic" pitchFamily="34" charset="-128"/>
          <a:cs typeface="Arial" charset="0"/>
        </a:defRPr>
      </a:lvl4pPr>
      <a:lvl5pPr algn="l" rtl="0" eaLnBrk="1" fontAlgn="base" hangingPunct="1">
        <a:spcBef>
          <a:spcPct val="0"/>
        </a:spcBef>
        <a:spcAft>
          <a:spcPct val="0"/>
        </a:spcAft>
        <a:defRPr sz="2400">
          <a:solidFill>
            <a:srgbClr val="0C5890"/>
          </a:solidFill>
          <a:latin typeface="Arial" charset="0"/>
          <a:ea typeface="MS PGothic" pitchFamily="34" charset="-128"/>
          <a:cs typeface="Arial" charset="0"/>
        </a:defRPr>
      </a:lvl5pPr>
      <a:lvl6pPr marL="342839" algn="l" rtl="0" eaLnBrk="1" fontAlgn="base" hangingPunct="1">
        <a:spcBef>
          <a:spcPct val="0"/>
        </a:spcBef>
        <a:spcAft>
          <a:spcPct val="0"/>
        </a:spcAft>
        <a:defRPr sz="2400">
          <a:solidFill>
            <a:srgbClr val="0C5890"/>
          </a:solidFill>
          <a:latin typeface="Arial" charset="0"/>
          <a:ea typeface="ＭＳ Ｐゴシック" charset="0"/>
          <a:cs typeface="Arial" charset="0"/>
        </a:defRPr>
      </a:lvl6pPr>
      <a:lvl7pPr marL="685682" algn="l" rtl="0" eaLnBrk="1" fontAlgn="base" hangingPunct="1">
        <a:spcBef>
          <a:spcPct val="0"/>
        </a:spcBef>
        <a:spcAft>
          <a:spcPct val="0"/>
        </a:spcAft>
        <a:defRPr sz="2400">
          <a:solidFill>
            <a:srgbClr val="0C5890"/>
          </a:solidFill>
          <a:latin typeface="Arial" charset="0"/>
          <a:ea typeface="ＭＳ Ｐゴシック" charset="0"/>
          <a:cs typeface="Arial" charset="0"/>
        </a:defRPr>
      </a:lvl7pPr>
      <a:lvl8pPr marL="1028522" algn="l" rtl="0" eaLnBrk="1" fontAlgn="base" hangingPunct="1">
        <a:spcBef>
          <a:spcPct val="0"/>
        </a:spcBef>
        <a:spcAft>
          <a:spcPct val="0"/>
        </a:spcAft>
        <a:defRPr sz="2400">
          <a:solidFill>
            <a:srgbClr val="0C5890"/>
          </a:solidFill>
          <a:latin typeface="Arial" charset="0"/>
          <a:ea typeface="ＭＳ Ｐゴシック" charset="0"/>
          <a:cs typeface="Arial" charset="0"/>
        </a:defRPr>
      </a:lvl8pPr>
      <a:lvl9pPr marL="1371363" algn="l" rtl="0" eaLnBrk="1" fontAlgn="base" hangingPunct="1">
        <a:spcBef>
          <a:spcPct val="0"/>
        </a:spcBef>
        <a:spcAft>
          <a:spcPct val="0"/>
        </a:spcAft>
        <a:defRPr sz="2400">
          <a:solidFill>
            <a:srgbClr val="0C5890"/>
          </a:solidFill>
          <a:latin typeface="Arial" charset="0"/>
          <a:ea typeface="ＭＳ Ｐゴシック" charset="0"/>
          <a:cs typeface="Arial" charset="0"/>
        </a:defRPr>
      </a:lvl9pPr>
    </p:titleStyle>
    <p:bodyStyle>
      <a:lvl1pPr marL="257129" indent="-257129" algn="l" rtl="0" eaLnBrk="1" fontAlgn="base" hangingPunct="1">
        <a:spcBef>
          <a:spcPct val="20000"/>
        </a:spcBef>
        <a:spcAft>
          <a:spcPct val="0"/>
        </a:spcAft>
        <a:buChar char="•"/>
        <a:defRPr sz="2400">
          <a:solidFill>
            <a:srgbClr val="3C3C3C"/>
          </a:solidFill>
          <a:latin typeface="+mn-lt"/>
          <a:ea typeface="MS PGothic" pitchFamily="34" charset="-128"/>
          <a:cs typeface="+mn-cs"/>
        </a:defRPr>
      </a:lvl1pPr>
      <a:lvl2pPr marL="557117" indent="-214276" algn="l" rtl="0" eaLnBrk="1" fontAlgn="base" hangingPunct="1">
        <a:spcBef>
          <a:spcPct val="20000"/>
        </a:spcBef>
        <a:spcAft>
          <a:spcPct val="0"/>
        </a:spcAft>
        <a:buChar char="–"/>
        <a:defRPr sz="2100">
          <a:solidFill>
            <a:srgbClr val="3C3C3C"/>
          </a:solidFill>
          <a:latin typeface="+mn-lt"/>
          <a:ea typeface="Arial" charset="0"/>
          <a:cs typeface="+mn-cs"/>
        </a:defRPr>
      </a:lvl2pPr>
      <a:lvl3pPr marL="857101" indent="-171419" algn="l" rtl="0" eaLnBrk="1" fontAlgn="base" hangingPunct="1">
        <a:spcBef>
          <a:spcPct val="20000"/>
        </a:spcBef>
        <a:spcAft>
          <a:spcPct val="0"/>
        </a:spcAft>
        <a:buChar char="•"/>
        <a:defRPr sz="1800">
          <a:solidFill>
            <a:srgbClr val="3C3C3C"/>
          </a:solidFill>
          <a:latin typeface="+mn-lt"/>
          <a:ea typeface="Arial" charset="0"/>
          <a:cs typeface="+mn-cs"/>
        </a:defRPr>
      </a:lvl3pPr>
      <a:lvl4pPr marL="1199940" indent="-171419" algn="l" rtl="0" eaLnBrk="1" fontAlgn="base" hangingPunct="1">
        <a:spcBef>
          <a:spcPct val="20000"/>
        </a:spcBef>
        <a:spcAft>
          <a:spcPct val="0"/>
        </a:spcAft>
        <a:buChar char="–"/>
        <a:defRPr sz="1500">
          <a:solidFill>
            <a:srgbClr val="3C3C3C"/>
          </a:solidFill>
          <a:latin typeface="+mn-lt"/>
          <a:ea typeface="Arial" charset="0"/>
          <a:cs typeface="+mn-cs"/>
        </a:defRPr>
      </a:lvl4pPr>
      <a:lvl5pPr marL="1542782" indent="-171419" algn="l" rtl="0" eaLnBrk="1" fontAlgn="base" hangingPunct="1">
        <a:spcBef>
          <a:spcPct val="20000"/>
        </a:spcBef>
        <a:spcAft>
          <a:spcPct val="0"/>
        </a:spcAft>
        <a:buChar char="»"/>
        <a:defRPr sz="1500">
          <a:solidFill>
            <a:srgbClr val="3C3C3C"/>
          </a:solidFill>
          <a:latin typeface="+mn-lt"/>
          <a:ea typeface="Arial" charset="0"/>
          <a:cs typeface="+mn-cs"/>
        </a:defRPr>
      </a:lvl5pPr>
      <a:lvl6pPr marL="1885619" indent="-171419" algn="l" rtl="0" eaLnBrk="1" fontAlgn="base" hangingPunct="1">
        <a:spcBef>
          <a:spcPct val="20000"/>
        </a:spcBef>
        <a:spcAft>
          <a:spcPct val="0"/>
        </a:spcAft>
        <a:buChar char="»"/>
        <a:defRPr sz="1500">
          <a:solidFill>
            <a:srgbClr val="3C3C3C"/>
          </a:solidFill>
          <a:latin typeface="+mn-lt"/>
          <a:ea typeface="Arial" charset="0"/>
          <a:cs typeface="+mn-cs"/>
        </a:defRPr>
      </a:lvl6pPr>
      <a:lvl7pPr marL="2228462" indent="-171419" algn="l" rtl="0" eaLnBrk="1" fontAlgn="base" hangingPunct="1">
        <a:spcBef>
          <a:spcPct val="20000"/>
        </a:spcBef>
        <a:spcAft>
          <a:spcPct val="0"/>
        </a:spcAft>
        <a:buChar char="»"/>
        <a:defRPr sz="1500">
          <a:solidFill>
            <a:srgbClr val="3C3C3C"/>
          </a:solidFill>
          <a:latin typeface="+mn-lt"/>
          <a:ea typeface="Arial" charset="0"/>
          <a:cs typeface="+mn-cs"/>
        </a:defRPr>
      </a:lvl7pPr>
      <a:lvl8pPr marL="2571302" indent="-171419" algn="l" rtl="0" eaLnBrk="1" fontAlgn="base" hangingPunct="1">
        <a:spcBef>
          <a:spcPct val="20000"/>
        </a:spcBef>
        <a:spcAft>
          <a:spcPct val="0"/>
        </a:spcAft>
        <a:buChar char="»"/>
        <a:defRPr sz="1500">
          <a:solidFill>
            <a:srgbClr val="3C3C3C"/>
          </a:solidFill>
          <a:latin typeface="+mn-lt"/>
          <a:ea typeface="Arial" charset="0"/>
          <a:cs typeface="+mn-cs"/>
        </a:defRPr>
      </a:lvl8pPr>
      <a:lvl9pPr marL="2914141" indent="-171419" algn="l" rtl="0" eaLnBrk="1" fontAlgn="base" hangingPunct="1">
        <a:spcBef>
          <a:spcPct val="20000"/>
        </a:spcBef>
        <a:spcAft>
          <a:spcPct val="0"/>
        </a:spcAft>
        <a:buChar char="»"/>
        <a:defRPr sz="1500">
          <a:solidFill>
            <a:srgbClr val="3C3C3C"/>
          </a:solidFill>
          <a:latin typeface="+mn-lt"/>
          <a:ea typeface="Arial" charset="0"/>
          <a:cs typeface="+mn-cs"/>
        </a:defRPr>
      </a:lvl9pPr>
    </p:bodyStyle>
    <p:otherStyle>
      <a:defPPr>
        <a:defRPr lang="en-US"/>
      </a:defPPr>
      <a:lvl1pPr marL="0" algn="l" defTabSz="342839" rtl="0" eaLnBrk="1" latinLnBrk="0" hangingPunct="1">
        <a:defRPr sz="1350" kern="1200">
          <a:solidFill>
            <a:schemeClr val="tx1"/>
          </a:solidFill>
          <a:latin typeface="+mn-lt"/>
          <a:ea typeface="+mn-ea"/>
          <a:cs typeface="+mn-cs"/>
        </a:defRPr>
      </a:lvl1pPr>
      <a:lvl2pPr marL="342839" algn="l" defTabSz="342839" rtl="0" eaLnBrk="1" latinLnBrk="0" hangingPunct="1">
        <a:defRPr sz="1350" kern="1200">
          <a:solidFill>
            <a:schemeClr val="tx1"/>
          </a:solidFill>
          <a:latin typeface="+mn-lt"/>
          <a:ea typeface="+mn-ea"/>
          <a:cs typeface="+mn-cs"/>
        </a:defRPr>
      </a:lvl2pPr>
      <a:lvl3pPr marL="685682" algn="l" defTabSz="342839" rtl="0" eaLnBrk="1" latinLnBrk="0" hangingPunct="1">
        <a:defRPr sz="1350" kern="1200">
          <a:solidFill>
            <a:schemeClr val="tx1"/>
          </a:solidFill>
          <a:latin typeface="+mn-lt"/>
          <a:ea typeface="+mn-ea"/>
          <a:cs typeface="+mn-cs"/>
        </a:defRPr>
      </a:lvl3pPr>
      <a:lvl4pPr marL="1028522" algn="l" defTabSz="342839" rtl="0" eaLnBrk="1" latinLnBrk="0" hangingPunct="1">
        <a:defRPr sz="1350" kern="1200">
          <a:solidFill>
            <a:schemeClr val="tx1"/>
          </a:solidFill>
          <a:latin typeface="+mn-lt"/>
          <a:ea typeface="+mn-ea"/>
          <a:cs typeface="+mn-cs"/>
        </a:defRPr>
      </a:lvl4pPr>
      <a:lvl5pPr marL="1371363" algn="l" defTabSz="342839" rtl="0" eaLnBrk="1" latinLnBrk="0" hangingPunct="1">
        <a:defRPr sz="1350" kern="1200">
          <a:solidFill>
            <a:schemeClr val="tx1"/>
          </a:solidFill>
          <a:latin typeface="+mn-lt"/>
          <a:ea typeface="+mn-ea"/>
          <a:cs typeface="+mn-cs"/>
        </a:defRPr>
      </a:lvl5pPr>
      <a:lvl6pPr marL="1714201" algn="l" defTabSz="342839" rtl="0" eaLnBrk="1" latinLnBrk="0" hangingPunct="1">
        <a:defRPr sz="1350" kern="1200">
          <a:solidFill>
            <a:schemeClr val="tx1"/>
          </a:solidFill>
          <a:latin typeface="+mn-lt"/>
          <a:ea typeface="+mn-ea"/>
          <a:cs typeface="+mn-cs"/>
        </a:defRPr>
      </a:lvl6pPr>
      <a:lvl7pPr marL="2057039" algn="l" defTabSz="342839" rtl="0" eaLnBrk="1" latinLnBrk="0" hangingPunct="1">
        <a:defRPr sz="1350" kern="1200">
          <a:solidFill>
            <a:schemeClr val="tx1"/>
          </a:solidFill>
          <a:latin typeface="+mn-lt"/>
          <a:ea typeface="+mn-ea"/>
          <a:cs typeface="+mn-cs"/>
        </a:defRPr>
      </a:lvl7pPr>
      <a:lvl8pPr marL="2399880" algn="l" defTabSz="342839" rtl="0" eaLnBrk="1" latinLnBrk="0" hangingPunct="1">
        <a:defRPr sz="1350" kern="1200">
          <a:solidFill>
            <a:schemeClr val="tx1"/>
          </a:solidFill>
          <a:latin typeface="+mn-lt"/>
          <a:ea typeface="+mn-ea"/>
          <a:cs typeface="+mn-cs"/>
        </a:defRPr>
      </a:lvl8pPr>
      <a:lvl9pPr marL="2742720" algn="l" defTabSz="342839"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6172200" cy="873918"/>
          </a:xfrm>
          <a:prstGeom prst="rect">
            <a:avLst/>
          </a:prstGeom>
        </p:spPr>
        <p:txBody>
          <a:bodyPr vert="horz" lIns="91440" tIns="45720" rIns="91440" bIns="45720" rtlCol="0" anchor="ctr"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42900" y="1169194"/>
            <a:ext cx="6172200" cy="3143118"/>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3867150" y="4891988"/>
            <a:ext cx="1600200" cy="154677"/>
          </a:xfrm>
          <a:prstGeom prst="rect">
            <a:avLst/>
          </a:prstGeom>
        </p:spPr>
        <p:txBody>
          <a:bodyPr vert="horz" lIns="91440" tIns="45720" rIns="91440" bIns="45720" rtlCol="0" anchor="ctr"/>
          <a:lstStyle>
            <a:lvl1pPr algn="r">
              <a:defRPr sz="750" b="1">
                <a:solidFill>
                  <a:schemeClr val="tx1">
                    <a:lumMod val="65000"/>
                    <a:lumOff val="35000"/>
                  </a:schemeClr>
                </a:solidFill>
              </a:defRPr>
            </a:lvl1pPr>
          </a:lstStyle>
          <a:p>
            <a:pPr fontAlgn="auto">
              <a:spcBef>
                <a:spcPts val="0"/>
              </a:spcBef>
              <a:spcAft>
                <a:spcPts val="0"/>
              </a:spcAft>
            </a:pPr>
            <a:fld id="{F79475A2-7E06-4F49-AA56-786448B1133F}" type="datetime1">
              <a:rPr lang="en-US" smtClean="0">
                <a:solidFill>
                  <a:prstClr val="black">
                    <a:lumMod val="65000"/>
                    <a:lumOff val="35000"/>
                  </a:prstClr>
                </a:solidFill>
                <a:latin typeface="Arial"/>
                <a:ea typeface="+mn-ea"/>
              </a:rPr>
              <a:pPr fontAlgn="auto">
                <a:spcBef>
                  <a:spcPts val="0"/>
                </a:spcBef>
                <a:spcAft>
                  <a:spcPts val="0"/>
                </a:spcAft>
              </a:pPr>
              <a:t>05/24/2016</a:t>
            </a:fld>
            <a:endParaRPr lang="en-US" dirty="0">
              <a:solidFill>
                <a:prstClr val="black">
                  <a:lumMod val="65000"/>
                  <a:lumOff val="35000"/>
                </a:prstClr>
              </a:solidFill>
              <a:latin typeface="Arial"/>
              <a:ea typeface="+mn-ea"/>
            </a:endParaRPr>
          </a:p>
        </p:txBody>
      </p:sp>
      <p:sp>
        <p:nvSpPr>
          <p:cNvPr id="6" name="Slide Number Placeholder 5"/>
          <p:cNvSpPr>
            <a:spLocks noGrp="1"/>
          </p:cNvSpPr>
          <p:nvPr>
            <p:ph type="sldNum" sz="quarter" idx="4"/>
          </p:nvPr>
        </p:nvSpPr>
        <p:spPr>
          <a:xfrm>
            <a:off x="171451" y="4891988"/>
            <a:ext cx="419099" cy="154677"/>
          </a:xfrm>
          <a:prstGeom prst="rect">
            <a:avLst/>
          </a:prstGeom>
        </p:spPr>
        <p:txBody>
          <a:bodyPr vert="horz" lIns="91440" tIns="45720" rIns="91440" bIns="45720" rtlCol="0" anchor="ctr"/>
          <a:lstStyle>
            <a:lvl1pPr algn="r">
              <a:defRPr sz="750" b="1">
                <a:solidFill>
                  <a:schemeClr val="tx1">
                    <a:lumMod val="65000"/>
                    <a:lumOff val="35000"/>
                  </a:schemeClr>
                </a:solidFill>
              </a:defRPr>
            </a:lvl1pPr>
          </a:lstStyle>
          <a:p>
            <a:pPr fontAlgn="auto">
              <a:spcBef>
                <a:spcPts val="0"/>
              </a:spcBef>
              <a:spcAft>
                <a:spcPts val="0"/>
              </a:spcAft>
            </a:pPr>
            <a:fld id="{47A9008A-481B-4F65-A514-1AA65EA0FD53}" type="slidenum">
              <a:rPr lang="en-US" smtClean="0">
                <a:solidFill>
                  <a:prstClr val="black">
                    <a:lumMod val="65000"/>
                    <a:lumOff val="35000"/>
                  </a:prstClr>
                </a:solidFill>
                <a:latin typeface="Arial"/>
                <a:ea typeface="+mn-ea"/>
              </a:rPr>
              <a:pPr fontAlgn="auto">
                <a:spcBef>
                  <a:spcPts val="0"/>
                </a:spcBef>
                <a:spcAft>
                  <a:spcPts val="0"/>
                </a:spcAft>
              </a:pPr>
              <a:t>‹#›</a:t>
            </a:fld>
            <a:endParaRPr lang="en-US" dirty="0">
              <a:solidFill>
                <a:prstClr val="black">
                  <a:lumMod val="65000"/>
                  <a:lumOff val="35000"/>
                </a:prstClr>
              </a:solidFill>
              <a:latin typeface="Arial"/>
              <a:ea typeface="+mn-ea"/>
            </a:endParaRPr>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0170" y="4828369"/>
            <a:ext cx="811562" cy="219290"/>
          </a:xfrm>
          <a:prstGeom prst="rect">
            <a:avLst/>
          </a:prstGeom>
        </p:spPr>
      </p:pic>
      <p:sp>
        <p:nvSpPr>
          <p:cNvPr id="9" name="Rectangle 8"/>
          <p:cNvSpPr/>
          <p:nvPr/>
        </p:nvSpPr>
        <p:spPr>
          <a:xfrm>
            <a:off x="0" y="4617282"/>
            <a:ext cx="6858000" cy="1206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dirty="0">
              <a:solidFill>
                <a:prstClr val="white"/>
              </a:solidFill>
            </a:endParaRPr>
          </a:p>
        </p:txBody>
      </p:sp>
      <p:sp>
        <p:nvSpPr>
          <p:cNvPr id="10" name="Rectangle 9"/>
          <p:cNvSpPr/>
          <p:nvPr/>
        </p:nvSpPr>
        <p:spPr>
          <a:xfrm>
            <a:off x="0" y="4567509"/>
            <a:ext cx="6858000" cy="120649"/>
          </a:xfrm>
          <a:prstGeom prst="rect">
            <a:avLst/>
          </a:prstGeom>
          <a:solidFill>
            <a:schemeClr val="tx1">
              <a:lumMod val="85000"/>
              <a:lumOff val="1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dirty="0">
              <a:solidFill>
                <a:prstClr val="white"/>
              </a:solidFill>
            </a:endParaRPr>
          </a:p>
        </p:txBody>
      </p:sp>
      <p:sp>
        <p:nvSpPr>
          <p:cNvPr id="11" name="Footer Placeholder 4"/>
          <p:cNvSpPr>
            <a:spLocks noGrp="1"/>
          </p:cNvSpPr>
          <p:nvPr>
            <p:ph type="ftr" sz="quarter" idx="3"/>
          </p:nvPr>
        </p:nvSpPr>
        <p:spPr>
          <a:xfrm>
            <a:off x="641350" y="4899132"/>
            <a:ext cx="3166268" cy="147533"/>
          </a:xfrm>
          <a:prstGeom prst="rect">
            <a:avLst/>
          </a:prstGeom>
        </p:spPr>
        <p:txBody>
          <a:bodyPr vert="horz" lIns="91440" tIns="45720" rIns="91440" bIns="45720" rtlCol="0" anchor="ctr"/>
          <a:lstStyle>
            <a:lvl1pPr algn="l">
              <a:defRPr sz="750" b="1">
                <a:solidFill>
                  <a:schemeClr val="tx1">
                    <a:lumMod val="65000"/>
                    <a:lumOff val="35000"/>
                  </a:schemeClr>
                </a:solidFill>
              </a:defRPr>
            </a:lvl1pPr>
          </a:lstStyle>
          <a:p>
            <a:pPr fontAlgn="auto">
              <a:spcBef>
                <a:spcPts val="0"/>
              </a:spcBef>
              <a:spcAft>
                <a:spcPts val="0"/>
              </a:spcAft>
            </a:pPr>
            <a:r>
              <a:rPr lang="en-US" smtClean="0">
                <a:solidFill>
                  <a:prstClr val="black">
                    <a:lumMod val="65000"/>
                    <a:lumOff val="35000"/>
                  </a:prstClr>
                </a:solidFill>
                <a:latin typeface="Arial"/>
                <a:ea typeface="+mn-ea"/>
              </a:rPr>
              <a:t>Business Sensitive</a:t>
            </a:r>
            <a:endParaRPr lang="en-US" dirty="0">
              <a:solidFill>
                <a:prstClr val="black">
                  <a:lumMod val="65000"/>
                  <a:lumOff val="35000"/>
                </a:prstClr>
              </a:solidFill>
              <a:latin typeface="Arial"/>
              <a:ea typeface="+mn-ea"/>
            </a:endParaRPr>
          </a:p>
        </p:txBody>
      </p:sp>
    </p:spTree>
    <p:extLst>
      <p:ext uri="{BB962C8B-B14F-4D97-AF65-F5344CB8AC3E}">
        <p14:creationId xmlns:p14="http://schemas.microsoft.com/office/powerpoint/2010/main" val="18857645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txStyles>
    <p:titleStyle>
      <a:lvl1pPr algn="l" defTabSz="685800" rtl="0" eaLnBrk="1" latinLnBrk="0" hangingPunct="1">
        <a:spcBef>
          <a:spcPct val="0"/>
        </a:spcBef>
        <a:buNone/>
        <a:defRPr sz="3000" b="1" kern="1200">
          <a:solidFill>
            <a:schemeClr val="accent1"/>
          </a:solidFill>
          <a:latin typeface="+mj-lt"/>
          <a:ea typeface="+mj-ea"/>
          <a:cs typeface="+mj-cs"/>
        </a:defRPr>
      </a:lvl1pPr>
    </p:titleStyle>
    <p:bodyStyle>
      <a:lvl1pPr marL="171450" indent="-171450" algn="l" defTabSz="685800" rtl="0" eaLnBrk="1" latinLnBrk="0" hangingPunct="1">
        <a:spcBef>
          <a:spcPts val="450"/>
        </a:spcBef>
        <a:spcAft>
          <a:spcPts val="375"/>
        </a:spcAft>
        <a:buClr>
          <a:schemeClr val="accent1"/>
        </a:buClr>
        <a:buSzPct val="115000"/>
        <a:buFont typeface="Arial" pitchFamily="34" charset="0"/>
        <a:buChar char="•"/>
        <a:defRPr sz="1800" kern="1200">
          <a:solidFill>
            <a:schemeClr val="tx1">
              <a:lumMod val="75000"/>
              <a:lumOff val="25000"/>
            </a:schemeClr>
          </a:solidFill>
          <a:latin typeface="+mn-lt"/>
          <a:ea typeface="+mn-ea"/>
          <a:cs typeface="+mn-cs"/>
        </a:defRPr>
      </a:lvl1pPr>
      <a:lvl2pPr marL="342900" indent="-127397" algn="l" defTabSz="685800" rtl="0" eaLnBrk="1" latinLnBrk="0" hangingPunct="1">
        <a:spcBef>
          <a:spcPts val="450"/>
        </a:spcBef>
        <a:spcAft>
          <a:spcPts val="375"/>
        </a:spcAft>
        <a:buClr>
          <a:schemeClr val="accent1"/>
        </a:buClr>
        <a:buSzPct val="85000"/>
        <a:buFont typeface="Wingdings" pitchFamily="2" charset="2"/>
        <a:buChar char="§"/>
        <a:defRPr sz="1500" kern="1200">
          <a:solidFill>
            <a:schemeClr val="tx1">
              <a:lumMod val="75000"/>
              <a:lumOff val="25000"/>
            </a:schemeClr>
          </a:solidFill>
          <a:latin typeface="+mn-lt"/>
          <a:ea typeface="+mn-ea"/>
          <a:cs typeface="+mn-cs"/>
        </a:defRPr>
      </a:lvl2pPr>
      <a:lvl3pPr marL="558404" indent="-171450" algn="l" defTabSz="685800" rtl="0" eaLnBrk="1" latinLnBrk="0" hangingPunct="1">
        <a:spcBef>
          <a:spcPts val="450"/>
        </a:spcBef>
        <a:spcAft>
          <a:spcPts val="375"/>
        </a:spcAft>
        <a:buClr>
          <a:schemeClr val="accent1"/>
        </a:buClr>
        <a:buFont typeface="Arial" pitchFamily="34" charset="0"/>
        <a:buChar char="−"/>
        <a:tabLst/>
        <a:defRPr sz="1350" kern="1200">
          <a:solidFill>
            <a:schemeClr val="tx1">
              <a:lumMod val="75000"/>
              <a:lumOff val="25000"/>
            </a:schemeClr>
          </a:solidFill>
          <a:latin typeface="+mn-lt"/>
          <a:ea typeface="+mn-ea"/>
          <a:cs typeface="+mn-cs"/>
        </a:defRPr>
      </a:lvl3pPr>
      <a:lvl4pPr marL="685800" indent="-128588" algn="l" defTabSz="685800" rtl="0" eaLnBrk="1" latinLnBrk="0" hangingPunct="1">
        <a:spcBef>
          <a:spcPts val="450"/>
        </a:spcBef>
        <a:spcAft>
          <a:spcPts val="375"/>
        </a:spcAft>
        <a:buClr>
          <a:schemeClr val="accent1"/>
        </a:buClr>
        <a:buFont typeface="Arial" pitchFamily="34" charset="0"/>
        <a:buChar char="-"/>
        <a:defRPr sz="1200" kern="1200">
          <a:solidFill>
            <a:schemeClr val="tx1">
              <a:lumMod val="75000"/>
              <a:lumOff val="25000"/>
            </a:schemeClr>
          </a:solidFill>
          <a:latin typeface="+mn-lt"/>
          <a:ea typeface="+mn-ea"/>
          <a:cs typeface="+mn-cs"/>
        </a:defRPr>
      </a:lvl4pPr>
      <a:lvl5pPr marL="901304" indent="-171450" algn="l" defTabSz="685800" rtl="0" eaLnBrk="1" latinLnBrk="0" hangingPunct="1">
        <a:spcBef>
          <a:spcPts val="450"/>
        </a:spcBef>
        <a:spcAft>
          <a:spcPts val="375"/>
        </a:spcAft>
        <a:buClr>
          <a:schemeClr val="accent1"/>
        </a:buClr>
        <a:buFont typeface="Wingdings" pitchFamily="2" charset="2"/>
        <a:buChar char="§"/>
        <a:defRPr sz="1200" kern="1200">
          <a:solidFill>
            <a:schemeClr val="tx1">
              <a:lumMod val="75000"/>
              <a:lumOff val="25000"/>
            </a:schemeClr>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4597" y="221875"/>
            <a:ext cx="5687616" cy="857250"/>
          </a:xfrm>
          <a:prstGeom prst="rect">
            <a:avLst/>
          </a:prstGeom>
        </p:spPr>
        <p:txBody>
          <a:bodyPr vert="horz" lIns="91440" tIns="45720" rIns="91440" bIns="45720" rtlCol="0" anchor="b" anchorCtr="0">
            <a:normAutofit/>
          </a:bodyPr>
          <a:lstStyle/>
          <a:p>
            <a:r>
              <a:rPr lang="en-US" smtClean="0"/>
              <a:t>Click to edit Master title style</a:t>
            </a:r>
            <a:endParaRPr/>
          </a:p>
        </p:txBody>
      </p:sp>
      <p:sp>
        <p:nvSpPr>
          <p:cNvPr id="3" name="Text Placeholder 2"/>
          <p:cNvSpPr>
            <a:spLocks noGrp="1"/>
          </p:cNvSpPr>
          <p:nvPr>
            <p:ph type="body" idx="1"/>
          </p:nvPr>
        </p:nvSpPr>
        <p:spPr>
          <a:xfrm>
            <a:off x="584597" y="1462368"/>
            <a:ext cx="5687616" cy="300541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171450" y="4682939"/>
            <a:ext cx="1600200" cy="273844"/>
          </a:xfrm>
          <a:prstGeom prst="rect">
            <a:avLst/>
          </a:prstGeom>
        </p:spPr>
        <p:txBody>
          <a:bodyPr vert="horz" lIns="91440" tIns="45720" rIns="91440" bIns="45720" rtlCol="0" anchor="ctr"/>
          <a:lstStyle>
            <a:lvl1pPr algn="l">
              <a:defRPr sz="825" b="1">
                <a:solidFill>
                  <a:schemeClr val="bg1">
                    <a:lumMod val="65000"/>
                  </a:schemeClr>
                </a:solidFill>
              </a:defRPr>
            </a:lvl1pPr>
          </a:lstStyle>
          <a:p>
            <a:pPr fontAlgn="auto">
              <a:spcBef>
                <a:spcPts val="0"/>
              </a:spcBef>
              <a:spcAft>
                <a:spcPts val="0"/>
              </a:spcAft>
            </a:pPr>
            <a:fld id="{B1115196-1C6F-4784-83AC-30756D8F10B3}" type="datetimeFigureOut">
              <a:rPr lang="en-US" smtClean="0">
                <a:solidFill>
                  <a:srgbClr val="FFFFFF">
                    <a:lumMod val="65000"/>
                  </a:srgbClr>
                </a:solidFill>
                <a:latin typeface="Corbel"/>
                <a:ea typeface="+mn-ea"/>
              </a:rPr>
              <a:pPr fontAlgn="auto">
                <a:spcBef>
                  <a:spcPts val="0"/>
                </a:spcBef>
                <a:spcAft>
                  <a:spcPts val="0"/>
                </a:spcAft>
              </a:pPr>
              <a:t>05/24/2016</a:t>
            </a:fld>
            <a:endParaRPr lang="en-US">
              <a:solidFill>
                <a:srgbClr val="FFFFFF">
                  <a:lumMod val="65000"/>
                </a:srgbClr>
              </a:solidFill>
              <a:latin typeface="Corbel"/>
              <a:ea typeface="+mn-ea"/>
            </a:endParaRPr>
          </a:p>
        </p:txBody>
      </p:sp>
      <p:sp>
        <p:nvSpPr>
          <p:cNvPr id="5" name="Footer Placeholder 4"/>
          <p:cNvSpPr>
            <a:spLocks noGrp="1"/>
          </p:cNvSpPr>
          <p:nvPr>
            <p:ph type="ftr" sz="quarter" idx="3"/>
          </p:nvPr>
        </p:nvSpPr>
        <p:spPr>
          <a:xfrm>
            <a:off x="4400550" y="4686300"/>
            <a:ext cx="2171700" cy="273844"/>
          </a:xfrm>
          <a:prstGeom prst="rect">
            <a:avLst/>
          </a:prstGeom>
        </p:spPr>
        <p:txBody>
          <a:bodyPr vert="horz" lIns="91440" tIns="45720" rIns="91440" bIns="45720" rtlCol="0" anchor="ctr"/>
          <a:lstStyle>
            <a:lvl1pPr algn="r">
              <a:defRPr sz="825" b="1">
                <a:solidFill>
                  <a:schemeClr val="bg1">
                    <a:lumMod val="65000"/>
                  </a:schemeClr>
                </a:solidFill>
              </a:defRPr>
            </a:lvl1pPr>
          </a:lstStyle>
          <a:p>
            <a:pPr fontAlgn="auto">
              <a:spcBef>
                <a:spcPts val="0"/>
              </a:spcBef>
              <a:spcAft>
                <a:spcPts val="0"/>
              </a:spcAft>
            </a:pPr>
            <a:endParaRPr lang="en-US">
              <a:solidFill>
                <a:srgbClr val="FFFFFF">
                  <a:lumMod val="65000"/>
                </a:srgbClr>
              </a:solidFill>
              <a:latin typeface="Corbel"/>
              <a:ea typeface="+mn-ea"/>
            </a:endParaRPr>
          </a:p>
        </p:txBody>
      </p:sp>
      <p:sp>
        <p:nvSpPr>
          <p:cNvPr id="6" name="Slide Number Placeholder 5"/>
          <p:cNvSpPr>
            <a:spLocks noGrp="1"/>
          </p:cNvSpPr>
          <p:nvPr>
            <p:ph type="sldNum" sz="quarter" idx="4"/>
          </p:nvPr>
        </p:nvSpPr>
        <p:spPr>
          <a:xfrm>
            <a:off x="3228975" y="4686300"/>
            <a:ext cx="400050" cy="273844"/>
          </a:xfrm>
          <a:prstGeom prst="rect">
            <a:avLst/>
          </a:prstGeom>
        </p:spPr>
        <p:txBody>
          <a:bodyPr vert="horz" lIns="91440" tIns="45720" rIns="91440" bIns="45720" rtlCol="0" anchor="ctr"/>
          <a:lstStyle>
            <a:lvl1pPr algn="ctr">
              <a:defRPr sz="825" b="1">
                <a:solidFill>
                  <a:schemeClr val="bg1">
                    <a:lumMod val="65000"/>
                  </a:schemeClr>
                </a:solidFill>
              </a:defRPr>
            </a:lvl1pPr>
          </a:lstStyle>
          <a:p>
            <a:pPr fontAlgn="auto">
              <a:spcBef>
                <a:spcPts val="0"/>
              </a:spcBef>
              <a:spcAft>
                <a:spcPts val="0"/>
              </a:spcAft>
            </a:pPr>
            <a:fld id="{19371D3E-5A18-49EB-AD2A-429AF165759F}" type="slidenum">
              <a:rPr lang="en-US" smtClean="0">
                <a:solidFill>
                  <a:srgbClr val="FFFFFF">
                    <a:lumMod val="65000"/>
                  </a:srgbClr>
                </a:solidFill>
                <a:latin typeface="Corbel"/>
                <a:ea typeface="+mn-ea"/>
              </a:rPr>
              <a:pPr fontAlgn="auto">
                <a:spcBef>
                  <a:spcPts val="0"/>
                </a:spcBef>
                <a:spcAft>
                  <a:spcPts val="0"/>
                </a:spcAft>
              </a:pPr>
              <a:t>‹#›</a:t>
            </a:fld>
            <a:endParaRPr lang="en-US">
              <a:solidFill>
                <a:srgbClr val="FFFFFF">
                  <a:lumMod val="65000"/>
                </a:srgbClr>
              </a:solidFill>
              <a:latin typeface="Corbel"/>
              <a:ea typeface="+mn-ea"/>
            </a:endParaRPr>
          </a:p>
        </p:txBody>
      </p:sp>
    </p:spTree>
    <p:extLst>
      <p:ext uri="{BB962C8B-B14F-4D97-AF65-F5344CB8AC3E}">
        <p14:creationId xmlns:p14="http://schemas.microsoft.com/office/powerpoint/2010/main" val="189645079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p:txStyles>
    <p:titleStyle>
      <a:lvl1pPr algn="l" defTabSz="685800" rtl="0" eaLnBrk="1" latinLnBrk="0" hangingPunct="1">
        <a:spcBef>
          <a:spcPct val="0"/>
        </a:spcBef>
        <a:buNone/>
        <a:defRPr sz="2850" kern="1200">
          <a:solidFill>
            <a:schemeClr val="tx1">
              <a:lumMod val="90000"/>
              <a:lumOff val="10000"/>
            </a:schemeClr>
          </a:solidFill>
          <a:latin typeface="+mj-lt"/>
          <a:ea typeface="+mj-ea"/>
          <a:cs typeface="+mj-cs"/>
        </a:defRPr>
      </a:lvl1pPr>
    </p:titleStyle>
    <p:bodyStyle>
      <a:lvl1pPr marL="257175" indent="-257175" algn="l" defTabSz="685800" rtl="0" eaLnBrk="1" latinLnBrk="0" hangingPunct="1">
        <a:spcBef>
          <a:spcPts val="1500"/>
        </a:spcBef>
        <a:buClr>
          <a:schemeClr val="accent1"/>
        </a:buClr>
        <a:buSzPct val="90000"/>
        <a:buFont typeface="Wingdings 2" pitchFamily="18" charset="2"/>
        <a:buChar char=""/>
        <a:defRPr sz="1650" kern="1200">
          <a:solidFill>
            <a:schemeClr val="tx1">
              <a:lumMod val="90000"/>
              <a:lumOff val="10000"/>
            </a:schemeClr>
          </a:solidFill>
          <a:latin typeface="+mn-lt"/>
          <a:ea typeface="+mn-ea"/>
          <a:cs typeface="+mn-cs"/>
        </a:defRPr>
      </a:lvl1pPr>
      <a:lvl2pPr marL="514350" indent="-252413" algn="l" defTabSz="685800" rtl="0" eaLnBrk="1" latinLnBrk="0" hangingPunct="1">
        <a:spcBef>
          <a:spcPts val="450"/>
        </a:spcBef>
        <a:buClr>
          <a:schemeClr val="accent1"/>
        </a:buClr>
        <a:buSzPct val="90000"/>
        <a:buFont typeface="Wingdings 2" pitchFamily="18" charset="2"/>
        <a:buChar char=""/>
        <a:defRPr sz="1500" kern="1200">
          <a:solidFill>
            <a:schemeClr val="tx1">
              <a:lumMod val="90000"/>
              <a:lumOff val="10000"/>
            </a:schemeClr>
          </a:solidFill>
          <a:latin typeface="+mn-lt"/>
          <a:ea typeface="+mn-ea"/>
          <a:cs typeface="+mn-cs"/>
        </a:defRPr>
      </a:lvl2pPr>
      <a:lvl3pPr marL="776288" indent="-261938" algn="l" defTabSz="685800" rtl="0" eaLnBrk="1" latinLnBrk="0" hangingPunct="1">
        <a:spcBef>
          <a:spcPts val="450"/>
        </a:spcBef>
        <a:buClr>
          <a:schemeClr val="accent1"/>
        </a:buClr>
        <a:buSzPct val="90000"/>
        <a:buFont typeface="Wingdings 2" pitchFamily="18" charset="2"/>
        <a:buChar char=""/>
        <a:defRPr sz="1350" kern="1200">
          <a:solidFill>
            <a:schemeClr val="tx1">
              <a:lumMod val="90000"/>
              <a:lumOff val="10000"/>
            </a:schemeClr>
          </a:solidFill>
          <a:latin typeface="+mn-lt"/>
          <a:ea typeface="+mn-ea"/>
          <a:cs typeface="+mn-cs"/>
        </a:defRPr>
      </a:lvl3pPr>
      <a:lvl4pPr marL="1028700" indent="-252413" algn="l" defTabSz="685800" rtl="0" eaLnBrk="1" latinLnBrk="0" hangingPunct="1">
        <a:spcBef>
          <a:spcPts val="450"/>
        </a:spcBef>
        <a:buClr>
          <a:schemeClr val="accent1"/>
        </a:buClr>
        <a:buSzPct val="90000"/>
        <a:buFont typeface="Wingdings 2" pitchFamily="18" charset="2"/>
        <a:buChar char=""/>
        <a:defRPr sz="1350" kern="1200">
          <a:solidFill>
            <a:schemeClr val="tx1">
              <a:lumMod val="90000"/>
              <a:lumOff val="10000"/>
            </a:schemeClr>
          </a:solidFill>
          <a:latin typeface="+mn-lt"/>
          <a:ea typeface="+mn-ea"/>
          <a:cs typeface="+mn-cs"/>
        </a:defRPr>
      </a:lvl4pPr>
      <a:lvl5pPr marL="1290638" indent="-261938" algn="l" defTabSz="685800" rtl="0" eaLnBrk="1" latinLnBrk="0" hangingPunct="1">
        <a:spcBef>
          <a:spcPts val="450"/>
        </a:spcBef>
        <a:buClr>
          <a:schemeClr val="accent1"/>
        </a:buClr>
        <a:buSzPct val="90000"/>
        <a:buFont typeface="Wingdings 2" pitchFamily="18" charset="2"/>
        <a:buChar char=""/>
        <a:defRPr sz="1350" kern="1200">
          <a:solidFill>
            <a:schemeClr val="tx1">
              <a:lumMod val="90000"/>
              <a:lumOff val="10000"/>
            </a:schemeClr>
          </a:solidFill>
          <a:latin typeface="+mn-lt"/>
          <a:ea typeface="+mn-ea"/>
          <a:cs typeface="+mn-cs"/>
        </a:defRPr>
      </a:lvl5pPr>
      <a:lvl6pPr marL="1541860" indent="-258366" algn="l" defTabSz="685800" rtl="0" eaLnBrk="1" latinLnBrk="0" hangingPunct="1">
        <a:spcBef>
          <a:spcPct val="20000"/>
        </a:spcBef>
        <a:buClr>
          <a:schemeClr val="accent1"/>
        </a:buClr>
        <a:buSzPct val="90000"/>
        <a:buFont typeface="Wingdings 2" pitchFamily="18" charset="2"/>
        <a:buChar char=""/>
        <a:defRPr lang="en-US" sz="1350" kern="1200" dirty="0" smtClean="0">
          <a:solidFill>
            <a:schemeClr val="tx1">
              <a:lumMod val="90000"/>
              <a:lumOff val="10000"/>
            </a:schemeClr>
          </a:solidFill>
          <a:latin typeface="+mn-lt"/>
          <a:ea typeface="+mn-ea"/>
          <a:cs typeface="+mn-cs"/>
        </a:defRPr>
      </a:lvl6pPr>
      <a:lvl7pPr marL="1799035" indent="-258366" algn="l" defTabSz="685800" rtl="0" eaLnBrk="1" latinLnBrk="0" hangingPunct="1">
        <a:spcBef>
          <a:spcPct val="20000"/>
        </a:spcBef>
        <a:buClr>
          <a:schemeClr val="accent1"/>
        </a:buClr>
        <a:buSzPct val="90000"/>
        <a:buFont typeface="Wingdings 2" pitchFamily="18" charset="2"/>
        <a:buChar char=""/>
        <a:defRPr lang="en-US" sz="1350" kern="1200" dirty="0" smtClean="0">
          <a:solidFill>
            <a:schemeClr val="tx1">
              <a:lumMod val="90000"/>
              <a:lumOff val="10000"/>
            </a:schemeClr>
          </a:solidFill>
          <a:latin typeface="+mn-lt"/>
          <a:ea typeface="+mn-ea"/>
          <a:cs typeface="+mn-cs"/>
        </a:defRPr>
      </a:lvl7pPr>
      <a:lvl8pPr marL="2057400" indent="-258366" algn="l" defTabSz="685800" rtl="0" eaLnBrk="1" latinLnBrk="0" hangingPunct="1">
        <a:spcBef>
          <a:spcPct val="20000"/>
        </a:spcBef>
        <a:buClr>
          <a:schemeClr val="accent1"/>
        </a:buClr>
        <a:buSzPct val="90000"/>
        <a:buFont typeface="Wingdings 2" pitchFamily="18" charset="2"/>
        <a:buChar char=""/>
        <a:defRPr lang="en-US" sz="1350" kern="1200" dirty="0" smtClean="0">
          <a:solidFill>
            <a:schemeClr val="tx1">
              <a:lumMod val="90000"/>
              <a:lumOff val="10000"/>
            </a:schemeClr>
          </a:solidFill>
          <a:latin typeface="+mn-lt"/>
          <a:ea typeface="+mn-ea"/>
          <a:cs typeface="+mn-cs"/>
        </a:defRPr>
      </a:lvl8pPr>
      <a:lvl9pPr marL="2315766" indent="-258366" algn="l" defTabSz="685800" rtl="0" eaLnBrk="1" latinLnBrk="0" hangingPunct="1">
        <a:spcBef>
          <a:spcPct val="20000"/>
        </a:spcBef>
        <a:buClr>
          <a:schemeClr val="accent1"/>
        </a:buClr>
        <a:buSzPct val="90000"/>
        <a:buFont typeface="Wingdings 2" pitchFamily="18" charset="2"/>
        <a:buChar char=""/>
        <a:defRPr lang="en-US" sz="1350" kern="1200" dirty="0">
          <a:solidFill>
            <a:schemeClr val="tx1">
              <a:lumMod val="90000"/>
              <a:lumOff val="10000"/>
            </a:schemeClr>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689"/>
            <a:ext cx="6858000" cy="5692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4806" tIns="32403" rIns="64806" bIns="32403" spcCol="0" rtlCol="0" anchor="ctr"/>
          <a:lstStyle/>
          <a:p>
            <a:pPr algn="ctr" defTabSz="703601" fontAlgn="auto">
              <a:spcBef>
                <a:spcPts val="0"/>
              </a:spcBef>
              <a:spcAft>
                <a:spcPts val="0"/>
              </a:spcAft>
            </a:pPr>
            <a:endParaRPr lang="en-US" sz="1425">
              <a:solidFill>
                <a:prstClr val="white"/>
              </a:solidFill>
            </a:endParaRPr>
          </a:p>
        </p:txBody>
      </p:sp>
      <p:sp>
        <p:nvSpPr>
          <p:cNvPr id="2" name="Title Placeholder 1"/>
          <p:cNvSpPr>
            <a:spLocks noGrp="1"/>
          </p:cNvSpPr>
          <p:nvPr>
            <p:ph type="title"/>
          </p:nvPr>
        </p:nvSpPr>
        <p:spPr>
          <a:xfrm>
            <a:off x="649948" y="-6689"/>
            <a:ext cx="6208052" cy="553189"/>
          </a:xfrm>
          <a:prstGeom prst="rect">
            <a:avLst/>
          </a:prstGeom>
        </p:spPr>
        <p:txBody>
          <a:bodyPr vert="horz" lIns="93813" tIns="46908" rIns="93813" bIns="4690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18672" y="669732"/>
            <a:ext cx="6645383" cy="4130873"/>
          </a:xfrm>
          <a:prstGeom prst="rect">
            <a:avLst/>
          </a:prstGeom>
        </p:spPr>
        <p:txBody>
          <a:bodyPr vert="horz" lIns="93813" tIns="46908" rIns="93813" bIns="4690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643687" y="4973454"/>
            <a:ext cx="214313" cy="170047"/>
          </a:xfrm>
          <a:prstGeom prst="rect">
            <a:avLst/>
          </a:prstGeom>
        </p:spPr>
        <p:txBody>
          <a:bodyPr vert="horz" wrap="none" lIns="0" tIns="46908" rIns="0" bIns="46908" rtlCol="0" anchor="ctr"/>
          <a:lstStyle>
            <a:lvl1pPr algn="l">
              <a:defRPr sz="900">
                <a:solidFill>
                  <a:schemeClr val="tx1">
                    <a:tint val="75000"/>
                  </a:schemeClr>
                </a:solidFill>
              </a:defRPr>
            </a:lvl1pPr>
          </a:lstStyle>
          <a:p>
            <a:pPr defTabSz="703601" fontAlgn="auto">
              <a:spcBef>
                <a:spcPts val="0"/>
              </a:spcBef>
              <a:spcAft>
                <a:spcPts val="0"/>
              </a:spcAft>
            </a:pPr>
            <a:fld id="{CFBA8E13-F346-4E04-B4F5-0E013C19D271}" type="slidenum">
              <a:rPr lang="en-US" smtClean="0">
                <a:solidFill>
                  <a:prstClr val="black">
                    <a:tint val="75000"/>
                  </a:prstClr>
                </a:solidFill>
                <a:latin typeface="Calibri" panose="020F0502020204030204"/>
                <a:ea typeface="+mn-ea"/>
              </a:rPr>
              <a:pPr defTabSz="703601" fontAlgn="auto">
                <a:spcBef>
                  <a:spcPts val="0"/>
                </a:spcBef>
                <a:spcAft>
                  <a:spcPts val="0"/>
                </a:spcAft>
              </a:pPr>
              <a:t>‹#›</a:t>
            </a:fld>
            <a:endParaRPr lang="en-US">
              <a:solidFill>
                <a:prstClr val="black">
                  <a:tint val="75000"/>
                </a:prstClr>
              </a:solidFill>
              <a:latin typeface="Calibri" panose="020F0502020204030204"/>
              <a:ea typeface="+mn-ea"/>
            </a:endParaRPr>
          </a:p>
        </p:txBody>
      </p:sp>
      <p:pic>
        <p:nvPicPr>
          <p:cNvPr id="8" name="Picture 2" descr="C:\Users\lsabol\Desktop\SI Logos\Dark background\999999c125ro1.gif"/>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81738" y="0"/>
            <a:ext cx="489763" cy="563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62062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Lst>
  <p:timing>
    <p:tnLst>
      <p:par>
        <p:cTn id="1" dur="indefinite" restart="never" nodeType="tmRoot"/>
      </p:par>
    </p:tnLst>
  </p:timing>
  <p:txStyles>
    <p:titleStyle>
      <a:lvl1pPr algn="l" defTabSz="703601" rtl="0" eaLnBrk="1" latinLnBrk="0" hangingPunct="1">
        <a:lnSpc>
          <a:spcPct val="100000"/>
        </a:lnSpc>
        <a:spcBef>
          <a:spcPct val="0"/>
        </a:spcBef>
        <a:buNone/>
        <a:defRPr sz="2850" kern="1200">
          <a:solidFill>
            <a:schemeClr val="tx1"/>
          </a:solidFill>
          <a:latin typeface="Calibri Light" panose="020F0302020204030204" pitchFamily="34" charset="0"/>
          <a:ea typeface="+mj-ea"/>
          <a:cs typeface="+mj-cs"/>
        </a:defRPr>
      </a:lvl1pPr>
    </p:titleStyle>
    <p:bodyStyle>
      <a:lvl1pPr marL="175900" indent="-175900" algn="l" defTabSz="703601" rtl="0" eaLnBrk="1" latinLnBrk="0" hangingPunct="1">
        <a:lnSpc>
          <a:spcPct val="90000"/>
        </a:lnSpc>
        <a:spcBef>
          <a:spcPts val="770"/>
        </a:spcBef>
        <a:buFont typeface="Arial" panose="020B0604020202020204" pitchFamily="34" charset="0"/>
        <a:buChar char="•"/>
        <a:defRPr sz="2100" kern="1200">
          <a:solidFill>
            <a:schemeClr val="tx1"/>
          </a:solidFill>
          <a:latin typeface="+mn-lt"/>
          <a:ea typeface="+mn-ea"/>
          <a:cs typeface="+mn-cs"/>
        </a:defRPr>
      </a:lvl1pPr>
      <a:lvl2pPr marL="527701" indent="-175900" algn="l" defTabSz="703601" rtl="0" eaLnBrk="1" latinLnBrk="0" hangingPunct="1">
        <a:lnSpc>
          <a:spcPct val="90000"/>
        </a:lnSpc>
        <a:spcBef>
          <a:spcPts val="386"/>
        </a:spcBef>
        <a:buFont typeface="Arial" panose="020B0604020202020204" pitchFamily="34" charset="0"/>
        <a:buChar char="•"/>
        <a:defRPr sz="1875" kern="1200">
          <a:solidFill>
            <a:schemeClr val="tx1"/>
          </a:solidFill>
          <a:latin typeface="+mn-lt"/>
          <a:ea typeface="+mn-ea"/>
          <a:cs typeface="+mn-cs"/>
        </a:defRPr>
      </a:lvl2pPr>
      <a:lvl3pPr marL="879498" indent="-175900" algn="l" defTabSz="703601" rtl="0" eaLnBrk="1" latinLnBrk="0" hangingPunct="1">
        <a:lnSpc>
          <a:spcPct val="90000"/>
        </a:lnSpc>
        <a:spcBef>
          <a:spcPts val="386"/>
        </a:spcBef>
        <a:buFont typeface="Arial" panose="020B0604020202020204" pitchFamily="34" charset="0"/>
        <a:buChar char="•"/>
        <a:defRPr sz="1575" kern="1200">
          <a:solidFill>
            <a:schemeClr val="tx1"/>
          </a:solidFill>
          <a:latin typeface="+mn-lt"/>
          <a:ea typeface="+mn-ea"/>
          <a:cs typeface="+mn-cs"/>
        </a:defRPr>
      </a:lvl3pPr>
      <a:lvl4pPr marL="1231303" indent="-175900" algn="l" defTabSz="703601" rtl="0" eaLnBrk="1" latinLnBrk="0" hangingPunct="1">
        <a:lnSpc>
          <a:spcPct val="90000"/>
        </a:lnSpc>
        <a:spcBef>
          <a:spcPts val="386"/>
        </a:spcBef>
        <a:buFont typeface="Arial" panose="020B0604020202020204" pitchFamily="34" charset="0"/>
        <a:buChar char="•"/>
        <a:defRPr sz="1425" kern="1200">
          <a:solidFill>
            <a:schemeClr val="tx1"/>
          </a:solidFill>
          <a:latin typeface="+mn-lt"/>
          <a:ea typeface="+mn-ea"/>
          <a:cs typeface="+mn-cs"/>
        </a:defRPr>
      </a:lvl4pPr>
      <a:lvl5pPr marL="1583103" indent="-175900" algn="l" defTabSz="703601" rtl="0" eaLnBrk="1" latinLnBrk="0" hangingPunct="1">
        <a:lnSpc>
          <a:spcPct val="90000"/>
        </a:lnSpc>
        <a:spcBef>
          <a:spcPts val="386"/>
        </a:spcBef>
        <a:buFont typeface="Arial" panose="020B0604020202020204" pitchFamily="34" charset="0"/>
        <a:buChar char="•"/>
        <a:defRPr sz="1425" kern="1200">
          <a:solidFill>
            <a:schemeClr val="tx1"/>
          </a:solidFill>
          <a:latin typeface="+mn-lt"/>
          <a:ea typeface="+mn-ea"/>
          <a:cs typeface="+mn-cs"/>
        </a:defRPr>
      </a:lvl5pPr>
      <a:lvl6pPr marL="1934905" indent="-175900" algn="l" defTabSz="703601" rtl="0" eaLnBrk="1" latinLnBrk="0" hangingPunct="1">
        <a:lnSpc>
          <a:spcPct val="90000"/>
        </a:lnSpc>
        <a:spcBef>
          <a:spcPts val="386"/>
        </a:spcBef>
        <a:buFont typeface="Arial" panose="020B0604020202020204" pitchFamily="34" charset="0"/>
        <a:buChar char="•"/>
        <a:defRPr sz="1425" kern="1200">
          <a:solidFill>
            <a:schemeClr val="tx1"/>
          </a:solidFill>
          <a:latin typeface="+mn-lt"/>
          <a:ea typeface="+mn-ea"/>
          <a:cs typeface="+mn-cs"/>
        </a:defRPr>
      </a:lvl6pPr>
      <a:lvl7pPr marL="2286706" indent="-175900" algn="l" defTabSz="703601" rtl="0" eaLnBrk="1" latinLnBrk="0" hangingPunct="1">
        <a:lnSpc>
          <a:spcPct val="90000"/>
        </a:lnSpc>
        <a:spcBef>
          <a:spcPts val="386"/>
        </a:spcBef>
        <a:buFont typeface="Arial" panose="020B0604020202020204" pitchFamily="34" charset="0"/>
        <a:buChar char="•"/>
        <a:defRPr sz="1425" kern="1200">
          <a:solidFill>
            <a:schemeClr val="tx1"/>
          </a:solidFill>
          <a:latin typeface="+mn-lt"/>
          <a:ea typeface="+mn-ea"/>
          <a:cs typeface="+mn-cs"/>
        </a:defRPr>
      </a:lvl7pPr>
      <a:lvl8pPr marL="2638505" indent="-175900" algn="l" defTabSz="703601" rtl="0" eaLnBrk="1" latinLnBrk="0" hangingPunct="1">
        <a:lnSpc>
          <a:spcPct val="90000"/>
        </a:lnSpc>
        <a:spcBef>
          <a:spcPts val="386"/>
        </a:spcBef>
        <a:buFont typeface="Arial" panose="020B0604020202020204" pitchFamily="34" charset="0"/>
        <a:buChar char="•"/>
        <a:defRPr sz="1425" kern="1200">
          <a:solidFill>
            <a:schemeClr val="tx1"/>
          </a:solidFill>
          <a:latin typeface="+mn-lt"/>
          <a:ea typeface="+mn-ea"/>
          <a:cs typeface="+mn-cs"/>
        </a:defRPr>
      </a:lvl8pPr>
      <a:lvl9pPr marL="2990306" indent="-175900" algn="l" defTabSz="703601" rtl="0" eaLnBrk="1" latinLnBrk="0" hangingPunct="1">
        <a:lnSpc>
          <a:spcPct val="90000"/>
        </a:lnSpc>
        <a:spcBef>
          <a:spcPts val="386"/>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703601" rtl="0" eaLnBrk="1" latinLnBrk="0" hangingPunct="1">
        <a:defRPr sz="1425" kern="1200">
          <a:solidFill>
            <a:schemeClr val="tx1"/>
          </a:solidFill>
          <a:latin typeface="+mn-lt"/>
          <a:ea typeface="+mn-ea"/>
          <a:cs typeface="+mn-cs"/>
        </a:defRPr>
      </a:lvl1pPr>
      <a:lvl2pPr marL="351801" algn="l" defTabSz="703601" rtl="0" eaLnBrk="1" latinLnBrk="0" hangingPunct="1">
        <a:defRPr sz="1425" kern="1200">
          <a:solidFill>
            <a:schemeClr val="tx1"/>
          </a:solidFill>
          <a:latin typeface="+mn-lt"/>
          <a:ea typeface="+mn-ea"/>
          <a:cs typeface="+mn-cs"/>
        </a:defRPr>
      </a:lvl2pPr>
      <a:lvl3pPr marL="703601" algn="l" defTabSz="703601" rtl="0" eaLnBrk="1" latinLnBrk="0" hangingPunct="1">
        <a:defRPr sz="1425" kern="1200">
          <a:solidFill>
            <a:schemeClr val="tx1"/>
          </a:solidFill>
          <a:latin typeface="+mn-lt"/>
          <a:ea typeface="+mn-ea"/>
          <a:cs typeface="+mn-cs"/>
        </a:defRPr>
      </a:lvl3pPr>
      <a:lvl4pPr marL="1055402" algn="l" defTabSz="703601" rtl="0" eaLnBrk="1" latinLnBrk="0" hangingPunct="1">
        <a:defRPr sz="1425" kern="1200">
          <a:solidFill>
            <a:schemeClr val="tx1"/>
          </a:solidFill>
          <a:latin typeface="+mn-lt"/>
          <a:ea typeface="+mn-ea"/>
          <a:cs typeface="+mn-cs"/>
        </a:defRPr>
      </a:lvl4pPr>
      <a:lvl5pPr marL="1407204" algn="l" defTabSz="703601" rtl="0" eaLnBrk="1" latinLnBrk="0" hangingPunct="1">
        <a:defRPr sz="1425" kern="1200">
          <a:solidFill>
            <a:schemeClr val="tx1"/>
          </a:solidFill>
          <a:latin typeface="+mn-lt"/>
          <a:ea typeface="+mn-ea"/>
          <a:cs typeface="+mn-cs"/>
        </a:defRPr>
      </a:lvl5pPr>
      <a:lvl6pPr marL="1759001" algn="l" defTabSz="703601" rtl="0" eaLnBrk="1" latinLnBrk="0" hangingPunct="1">
        <a:defRPr sz="1425" kern="1200">
          <a:solidFill>
            <a:schemeClr val="tx1"/>
          </a:solidFill>
          <a:latin typeface="+mn-lt"/>
          <a:ea typeface="+mn-ea"/>
          <a:cs typeface="+mn-cs"/>
        </a:defRPr>
      </a:lvl6pPr>
      <a:lvl7pPr marL="2110805" algn="l" defTabSz="703601" rtl="0" eaLnBrk="1" latinLnBrk="0" hangingPunct="1">
        <a:defRPr sz="1425" kern="1200">
          <a:solidFill>
            <a:schemeClr val="tx1"/>
          </a:solidFill>
          <a:latin typeface="+mn-lt"/>
          <a:ea typeface="+mn-ea"/>
          <a:cs typeface="+mn-cs"/>
        </a:defRPr>
      </a:lvl7pPr>
      <a:lvl8pPr marL="2462605" algn="l" defTabSz="703601" rtl="0" eaLnBrk="1" latinLnBrk="0" hangingPunct="1">
        <a:defRPr sz="1425" kern="1200">
          <a:solidFill>
            <a:schemeClr val="tx1"/>
          </a:solidFill>
          <a:latin typeface="+mn-lt"/>
          <a:ea typeface="+mn-ea"/>
          <a:cs typeface="+mn-cs"/>
        </a:defRPr>
      </a:lvl8pPr>
      <a:lvl9pPr marL="2814406" algn="l" defTabSz="703601" rtl="0" eaLnBrk="1" latinLnBrk="0" hangingPunct="1">
        <a:defRPr sz="142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2358" y="56639"/>
            <a:ext cx="6208052" cy="553189"/>
          </a:xfrm>
          <a:prstGeom prst="rect">
            <a:avLst/>
          </a:prstGeom>
        </p:spPr>
        <p:txBody>
          <a:bodyPr vert="horz" lIns="93813" tIns="46908" rIns="93813" bIns="4690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18672" y="669732"/>
            <a:ext cx="6645383" cy="4130873"/>
          </a:xfrm>
          <a:prstGeom prst="rect">
            <a:avLst/>
          </a:prstGeom>
        </p:spPr>
        <p:txBody>
          <a:bodyPr vert="horz" lIns="93813" tIns="46908" rIns="93813" bIns="4690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643687" y="4973454"/>
            <a:ext cx="214313" cy="170047"/>
          </a:xfrm>
          <a:prstGeom prst="rect">
            <a:avLst/>
          </a:prstGeom>
        </p:spPr>
        <p:txBody>
          <a:bodyPr vert="horz" wrap="none" lIns="0" tIns="46908" rIns="0" bIns="46908" rtlCol="0" anchor="ctr"/>
          <a:lstStyle>
            <a:lvl1pPr algn="l">
              <a:defRPr sz="900">
                <a:solidFill>
                  <a:schemeClr val="tx1">
                    <a:tint val="75000"/>
                  </a:schemeClr>
                </a:solidFill>
              </a:defRPr>
            </a:lvl1pPr>
          </a:lstStyle>
          <a:p>
            <a:pPr defTabSz="703601" fontAlgn="auto">
              <a:spcBef>
                <a:spcPts val="0"/>
              </a:spcBef>
              <a:spcAft>
                <a:spcPts val="0"/>
              </a:spcAft>
            </a:pPr>
            <a:fld id="{CFBA8E13-F346-4E04-B4F5-0E013C19D271}" type="slidenum">
              <a:rPr lang="en-US" smtClean="0">
                <a:solidFill>
                  <a:prstClr val="black">
                    <a:tint val="75000"/>
                  </a:prstClr>
                </a:solidFill>
                <a:latin typeface="Calibri" panose="020F0502020204030204"/>
                <a:ea typeface="+mn-ea"/>
              </a:rPr>
              <a:pPr defTabSz="703601" fontAlgn="auto">
                <a:spcBef>
                  <a:spcPts val="0"/>
                </a:spcBef>
                <a:spcAft>
                  <a:spcPts val="0"/>
                </a:spcAft>
              </a:pPr>
              <a:t>‹#›</a:t>
            </a:fld>
            <a:endParaRPr lang="en-US">
              <a:solidFill>
                <a:prstClr val="black">
                  <a:tint val="75000"/>
                </a:prstClr>
              </a:solidFill>
              <a:latin typeface="Calibri" panose="020F0502020204030204"/>
              <a:ea typeface="+mn-ea"/>
            </a:endParaRPr>
          </a:p>
        </p:txBody>
      </p:sp>
      <p:pic>
        <p:nvPicPr>
          <p:cNvPr id="8" name="Picture 2" descr="C:\Users\lsabol\Desktop\SI Logos\Dark background\999999c125ro1.gif"/>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81738" y="0"/>
            <a:ext cx="489763" cy="5638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descr="Z:\Smithsonian\SI Photos and Graphics\SI Logos\SI Logo_sun-bw.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81737" y="57150"/>
            <a:ext cx="590621" cy="585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91830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21" r:id="rId5"/>
  </p:sldLayoutIdLst>
  <p:timing>
    <p:tnLst>
      <p:par>
        <p:cTn id="1" dur="indefinite" restart="never" nodeType="tmRoot"/>
      </p:par>
    </p:tnLst>
  </p:timing>
  <p:txStyles>
    <p:titleStyle>
      <a:lvl1pPr algn="l" defTabSz="703601" rtl="0" eaLnBrk="1" latinLnBrk="0" hangingPunct="1">
        <a:lnSpc>
          <a:spcPct val="100000"/>
        </a:lnSpc>
        <a:spcBef>
          <a:spcPct val="0"/>
        </a:spcBef>
        <a:buNone/>
        <a:defRPr sz="2850" kern="1200">
          <a:solidFill>
            <a:schemeClr val="tx1"/>
          </a:solidFill>
          <a:latin typeface="Calibri Light" panose="020F0302020204030204" pitchFamily="34" charset="0"/>
          <a:ea typeface="+mj-ea"/>
          <a:cs typeface="+mj-cs"/>
        </a:defRPr>
      </a:lvl1pPr>
    </p:titleStyle>
    <p:bodyStyle>
      <a:lvl1pPr marL="175900" indent="-175900" algn="l" defTabSz="703601" rtl="0" eaLnBrk="1" latinLnBrk="0" hangingPunct="1">
        <a:lnSpc>
          <a:spcPct val="90000"/>
        </a:lnSpc>
        <a:spcBef>
          <a:spcPts val="770"/>
        </a:spcBef>
        <a:buFont typeface="Arial" panose="020B0604020202020204" pitchFamily="34" charset="0"/>
        <a:buChar char="•"/>
        <a:defRPr sz="2100" kern="1200">
          <a:solidFill>
            <a:schemeClr val="tx1"/>
          </a:solidFill>
          <a:latin typeface="+mn-lt"/>
          <a:ea typeface="+mn-ea"/>
          <a:cs typeface="+mn-cs"/>
        </a:defRPr>
      </a:lvl1pPr>
      <a:lvl2pPr marL="527701" indent="-175900" algn="l" defTabSz="703601" rtl="0" eaLnBrk="1" latinLnBrk="0" hangingPunct="1">
        <a:lnSpc>
          <a:spcPct val="90000"/>
        </a:lnSpc>
        <a:spcBef>
          <a:spcPts val="386"/>
        </a:spcBef>
        <a:buFont typeface="Arial" panose="020B0604020202020204" pitchFamily="34" charset="0"/>
        <a:buChar char="•"/>
        <a:defRPr sz="1875" kern="1200">
          <a:solidFill>
            <a:schemeClr val="tx1"/>
          </a:solidFill>
          <a:latin typeface="+mn-lt"/>
          <a:ea typeface="+mn-ea"/>
          <a:cs typeface="+mn-cs"/>
        </a:defRPr>
      </a:lvl2pPr>
      <a:lvl3pPr marL="879498" indent="-175900" algn="l" defTabSz="703601" rtl="0" eaLnBrk="1" latinLnBrk="0" hangingPunct="1">
        <a:lnSpc>
          <a:spcPct val="90000"/>
        </a:lnSpc>
        <a:spcBef>
          <a:spcPts val="386"/>
        </a:spcBef>
        <a:buFont typeface="Arial" panose="020B0604020202020204" pitchFamily="34" charset="0"/>
        <a:buChar char="•"/>
        <a:defRPr sz="1575" kern="1200">
          <a:solidFill>
            <a:schemeClr val="tx1"/>
          </a:solidFill>
          <a:latin typeface="+mn-lt"/>
          <a:ea typeface="+mn-ea"/>
          <a:cs typeface="+mn-cs"/>
        </a:defRPr>
      </a:lvl3pPr>
      <a:lvl4pPr marL="1231303" indent="-175900" algn="l" defTabSz="703601" rtl="0" eaLnBrk="1" latinLnBrk="0" hangingPunct="1">
        <a:lnSpc>
          <a:spcPct val="90000"/>
        </a:lnSpc>
        <a:spcBef>
          <a:spcPts val="386"/>
        </a:spcBef>
        <a:buFont typeface="Arial" panose="020B0604020202020204" pitchFamily="34" charset="0"/>
        <a:buChar char="•"/>
        <a:defRPr sz="1425" kern="1200">
          <a:solidFill>
            <a:schemeClr val="tx1"/>
          </a:solidFill>
          <a:latin typeface="+mn-lt"/>
          <a:ea typeface="+mn-ea"/>
          <a:cs typeface="+mn-cs"/>
        </a:defRPr>
      </a:lvl4pPr>
      <a:lvl5pPr marL="1583103" indent="-175900" algn="l" defTabSz="703601" rtl="0" eaLnBrk="1" latinLnBrk="0" hangingPunct="1">
        <a:lnSpc>
          <a:spcPct val="90000"/>
        </a:lnSpc>
        <a:spcBef>
          <a:spcPts val="386"/>
        </a:spcBef>
        <a:buFont typeface="Arial" panose="020B0604020202020204" pitchFamily="34" charset="0"/>
        <a:buChar char="•"/>
        <a:defRPr sz="1425" kern="1200">
          <a:solidFill>
            <a:schemeClr val="tx1"/>
          </a:solidFill>
          <a:latin typeface="+mn-lt"/>
          <a:ea typeface="+mn-ea"/>
          <a:cs typeface="+mn-cs"/>
        </a:defRPr>
      </a:lvl5pPr>
      <a:lvl6pPr marL="1934905" indent="-175900" algn="l" defTabSz="703601" rtl="0" eaLnBrk="1" latinLnBrk="0" hangingPunct="1">
        <a:lnSpc>
          <a:spcPct val="90000"/>
        </a:lnSpc>
        <a:spcBef>
          <a:spcPts val="386"/>
        </a:spcBef>
        <a:buFont typeface="Arial" panose="020B0604020202020204" pitchFamily="34" charset="0"/>
        <a:buChar char="•"/>
        <a:defRPr sz="1425" kern="1200">
          <a:solidFill>
            <a:schemeClr val="tx1"/>
          </a:solidFill>
          <a:latin typeface="+mn-lt"/>
          <a:ea typeface="+mn-ea"/>
          <a:cs typeface="+mn-cs"/>
        </a:defRPr>
      </a:lvl6pPr>
      <a:lvl7pPr marL="2286706" indent="-175900" algn="l" defTabSz="703601" rtl="0" eaLnBrk="1" latinLnBrk="0" hangingPunct="1">
        <a:lnSpc>
          <a:spcPct val="90000"/>
        </a:lnSpc>
        <a:spcBef>
          <a:spcPts val="386"/>
        </a:spcBef>
        <a:buFont typeface="Arial" panose="020B0604020202020204" pitchFamily="34" charset="0"/>
        <a:buChar char="•"/>
        <a:defRPr sz="1425" kern="1200">
          <a:solidFill>
            <a:schemeClr val="tx1"/>
          </a:solidFill>
          <a:latin typeface="+mn-lt"/>
          <a:ea typeface="+mn-ea"/>
          <a:cs typeface="+mn-cs"/>
        </a:defRPr>
      </a:lvl7pPr>
      <a:lvl8pPr marL="2638505" indent="-175900" algn="l" defTabSz="703601" rtl="0" eaLnBrk="1" latinLnBrk="0" hangingPunct="1">
        <a:lnSpc>
          <a:spcPct val="90000"/>
        </a:lnSpc>
        <a:spcBef>
          <a:spcPts val="386"/>
        </a:spcBef>
        <a:buFont typeface="Arial" panose="020B0604020202020204" pitchFamily="34" charset="0"/>
        <a:buChar char="•"/>
        <a:defRPr sz="1425" kern="1200">
          <a:solidFill>
            <a:schemeClr val="tx1"/>
          </a:solidFill>
          <a:latin typeface="+mn-lt"/>
          <a:ea typeface="+mn-ea"/>
          <a:cs typeface="+mn-cs"/>
        </a:defRPr>
      </a:lvl8pPr>
      <a:lvl9pPr marL="2990306" indent="-175900" algn="l" defTabSz="703601" rtl="0" eaLnBrk="1" latinLnBrk="0" hangingPunct="1">
        <a:lnSpc>
          <a:spcPct val="90000"/>
        </a:lnSpc>
        <a:spcBef>
          <a:spcPts val="386"/>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703601" rtl="0" eaLnBrk="1" latinLnBrk="0" hangingPunct="1">
        <a:defRPr sz="1425" kern="1200">
          <a:solidFill>
            <a:schemeClr val="tx1"/>
          </a:solidFill>
          <a:latin typeface="+mn-lt"/>
          <a:ea typeface="+mn-ea"/>
          <a:cs typeface="+mn-cs"/>
        </a:defRPr>
      </a:lvl1pPr>
      <a:lvl2pPr marL="351801" algn="l" defTabSz="703601" rtl="0" eaLnBrk="1" latinLnBrk="0" hangingPunct="1">
        <a:defRPr sz="1425" kern="1200">
          <a:solidFill>
            <a:schemeClr val="tx1"/>
          </a:solidFill>
          <a:latin typeface="+mn-lt"/>
          <a:ea typeface="+mn-ea"/>
          <a:cs typeface="+mn-cs"/>
        </a:defRPr>
      </a:lvl2pPr>
      <a:lvl3pPr marL="703601" algn="l" defTabSz="703601" rtl="0" eaLnBrk="1" latinLnBrk="0" hangingPunct="1">
        <a:defRPr sz="1425" kern="1200">
          <a:solidFill>
            <a:schemeClr val="tx1"/>
          </a:solidFill>
          <a:latin typeface="+mn-lt"/>
          <a:ea typeface="+mn-ea"/>
          <a:cs typeface="+mn-cs"/>
        </a:defRPr>
      </a:lvl3pPr>
      <a:lvl4pPr marL="1055402" algn="l" defTabSz="703601" rtl="0" eaLnBrk="1" latinLnBrk="0" hangingPunct="1">
        <a:defRPr sz="1425" kern="1200">
          <a:solidFill>
            <a:schemeClr val="tx1"/>
          </a:solidFill>
          <a:latin typeface="+mn-lt"/>
          <a:ea typeface="+mn-ea"/>
          <a:cs typeface="+mn-cs"/>
        </a:defRPr>
      </a:lvl4pPr>
      <a:lvl5pPr marL="1407204" algn="l" defTabSz="703601" rtl="0" eaLnBrk="1" latinLnBrk="0" hangingPunct="1">
        <a:defRPr sz="1425" kern="1200">
          <a:solidFill>
            <a:schemeClr val="tx1"/>
          </a:solidFill>
          <a:latin typeface="+mn-lt"/>
          <a:ea typeface="+mn-ea"/>
          <a:cs typeface="+mn-cs"/>
        </a:defRPr>
      </a:lvl5pPr>
      <a:lvl6pPr marL="1759001" algn="l" defTabSz="703601" rtl="0" eaLnBrk="1" latinLnBrk="0" hangingPunct="1">
        <a:defRPr sz="1425" kern="1200">
          <a:solidFill>
            <a:schemeClr val="tx1"/>
          </a:solidFill>
          <a:latin typeface="+mn-lt"/>
          <a:ea typeface="+mn-ea"/>
          <a:cs typeface="+mn-cs"/>
        </a:defRPr>
      </a:lvl6pPr>
      <a:lvl7pPr marL="2110805" algn="l" defTabSz="703601" rtl="0" eaLnBrk="1" latinLnBrk="0" hangingPunct="1">
        <a:defRPr sz="1425" kern="1200">
          <a:solidFill>
            <a:schemeClr val="tx1"/>
          </a:solidFill>
          <a:latin typeface="+mn-lt"/>
          <a:ea typeface="+mn-ea"/>
          <a:cs typeface="+mn-cs"/>
        </a:defRPr>
      </a:lvl7pPr>
      <a:lvl8pPr marL="2462605" algn="l" defTabSz="703601" rtl="0" eaLnBrk="1" latinLnBrk="0" hangingPunct="1">
        <a:defRPr sz="1425" kern="1200">
          <a:solidFill>
            <a:schemeClr val="tx1"/>
          </a:solidFill>
          <a:latin typeface="+mn-lt"/>
          <a:ea typeface="+mn-ea"/>
          <a:cs typeface="+mn-cs"/>
        </a:defRPr>
      </a:lvl8pPr>
      <a:lvl9pPr marL="2814406" algn="l" defTabSz="703601" rtl="0" eaLnBrk="1" latinLnBrk="0" hangingPunct="1">
        <a:defRPr sz="142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jpg"/>
          <p:cNvPicPr>
            <a:picLocks noChangeAspect="1"/>
          </p:cNvPicPr>
          <p:nvPr/>
        </p:nvPicPr>
        <p:blipFill>
          <a:blip r:embed="rId6">
            <a:extLst/>
          </a:blip>
          <a:stretch>
            <a:fillRect/>
          </a:stretch>
        </p:blipFill>
        <p:spPr>
          <a:xfrm>
            <a:off x="0" y="0"/>
            <a:ext cx="6858838" cy="5146851"/>
          </a:xfrm>
          <a:prstGeom prst="rect">
            <a:avLst/>
          </a:prstGeom>
          <a:ln w="12700">
            <a:miter lim="400000"/>
          </a:ln>
        </p:spPr>
      </p:pic>
      <p:pic>
        <p:nvPicPr>
          <p:cNvPr id="3" name="image2.png"/>
          <p:cNvPicPr>
            <a:picLocks noChangeAspect="1"/>
          </p:cNvPicPr>
          <p:nvPr/>
        </p:nvPicPr>
        <p:blipFill>
          <a:blip r:embed="rId7">
            <a:extLst/>
          </a:blip>
          <a:stretch>
            <a:fillRect/>
          </a:stretch>
        </p:blipFill>
        <p:spPr>
          <a:xfrm>
            <a:off x="13395" y="25192"/>
            <a:ext cx="1111746" cy="335799"/>
          </a:xfrm>
          <a:prstGeom prst="rect">
            <a:avLst/>
          </a:prstGeom>
          <a:ln w="12700">
            <a:miter lim="400000"/>
          </a:ln>
        </p:spPr>
      </p:pic>
      <p:sp>
        <p:nvSpPr>
          <p:cNvPr id="4" name="Shape 4"/>
          <p:cNvSpPr/>
          <p:nvPr/>
        </p:nvSpPr>
        <p:spPr>
          <a:xfrm>
            <a:off x="46881" y="4935885"/>
            <a:ext cx="2377755" cy="170484"/>
          </a:xfrm>
          <a:prstGeom prst="rect">
            <a:avLst/>
          </a:prstGeom>
          <a:ln w="12700">
            <a:miter lim="400000"/>
          </a:ln>
          <a:extLst>
            <a:ext uri="{C572A759-6A51-4108-AA02-DFA0A04FC94B}">
              <ma14:wrappingTextBoxFlag xmlns="" xmlns:ma14="http://schemas.microsoft.com/office/mac/drawingml/2011/main" val="1"/>
            </a:ext>
          </a:extLst>
        </p:spPr>
        <p:txBody>
          <a:bodyPr wrap="none" lIns="20092" tIns="20092" rIns="20092" bIns="20092">
            <a:spAutoFit/>
          </a:bodyPr>
          <a:lstStyle>
            <a:lvl1pPr>
              <a:defRPr sz="1600">
                <a:solidFill>
                  <a:srgbClr val="9A9A9A"/>
                </a:solidFill>
                <a:uFill>
                  <a:solidFill>
                    <a:srgbClr val="9A9A9A"/>
                  </a:solidFill>
                </a:uFill>
                <a:latin typeface="Georgia"/>
                <a:ea typeface="Georgia"/>
                <a:cs typeface="Georgia"/>
                <a:sym typeface="Georgia"/>
              </a:defRPr>
            </a:lvl1pPr>
          </a:lstStyle>
          <a:p>
            <a:pPr defTabSz="683064" fontAlgn="auto" hangingPunct="0">
              <a:spcBef>
                <a:spcPts val="0"/>
              </a:spcBef>
              <a:spcAft>
                <a:spcPts val="0"/>
              </a:spcAft>
              <a:buClr>
                <a:srgbClr val="000000"/>
              </a:buClr>
            </a:pPr>
            <a:r>
              <a:rPr lang="en-US" sz="844" kern="0" dirty="0" smtClean="0"/>
              <a:t>Andy Adamson &amp; Scot Kleinman   NSFLFW 2016</a:t>
            </a:r>
            <a:endParaRPr sz="844" kern="0" dirty="0"/>
          </a:p>
        </p:txBody>
      </p:sp>
      <p:sp>
        <p:nvSpPr>
          <p:cNvPr id="5" name="Shape 5"/>
          <p:cNvSpPr>
            <a:spLocks noGrp="1"/>
          </p:cNvSpPr>
          <p:nvPr>
            <p:ph type="sldNum" sz="quarter" idx="2"/>
          </p:nvPr>
        </p:nvSpPr>
        <p:spPr>
          <a:xfrm>
            <a:off x="6547349" y="4917962"/>
            <a:ext cx="235642" cy="206851"/>
          </a:xfrm>
          <a:prstGeom prst="rect">
            <a:avLst/>
          </a:prstGeom>
          <a:ln w="12700"/>
        </p:spPr>
        <p:txBody>
          <a:bodyPr wrap="none" lIns="38100" tIns="38100" rIns="38100" bIns="38100" anchor="ctr">
            <a:spAutoFit/>
          </a:bodyPr>
          <a:lstStyle>
            <a:lvl1pPr algn="r">
              <a:buClrTx/>
              <a:defRPr sz="844">
                <a:solidFill>
                  <a:srgbClr val="9A9A9A"/>
                </a:solidFill>
                <a:uFill>
                  <a:solidFill>
                    <a:srgbClr val="9A9A9A"/>
                  </a:solidFill>
                </a:uFill>
                <a:latin typeface="Georgia"/>
                <a:ea typeface="Georgia"/>
                <a:cs typeface="Georgia"/>
                <a:sym typeface="Georgia"/>
              </a:defRPr>
            </a:lvl1pPr>
          </a:lstStyle>
          <a:p>
            <a:pPr defTabSz="683064" fontAlgn="auto" hangingPunct="0">
              <a:spcBef>
                <a:spcPts val="0"/>
              </a:spcBef>
              <a:spcAft>
                <a:spcPts val="0"/>
              </a:spcAft>
            </a:pPr>
            <a:fld id="{86CB4B4D-7CA3-9044-876B-883B54F8677D}" type="slidenum">
              <a:rPr lang="en-US" kern="0" smtClean="0"/>
              <a:pPr defTabSz="683064" fontAlgn="auto" hangingPunct="0">
                <a:spcBef>
                  <a:spcPts val="0"/>
                </a:spcBef>
                <a:spcAft>
                  <a:spcPts val="0"/>
                </a:spcAft>
              </a:pPr>
              <a:t>‹#›</a:t>
            </a:fld>
            <a:endParaRPr lang="en-US" kern="0"/>
          </a:p>
        </p:txBody>
      </p:sp>
      <p:sp>
        <p:nvSpPr>
          <p:cNvPr id="6" name="Shape 6"/>
          <p:cNvSpPr>
            <a:spLocks noGrp="1"/>
          </p:cNvSpPr>
          <p:nvPr>
            <p:ph type="title"/>
          </p:nvPr>
        </p:nvSpPr>
        <p:spPr>
          <a:xfrm>
            <a:off x="341561" y="205978"/>
            <a:ext cx="6174879" cy="857251"/>
          </a:xfrm>
          <a:prstGeom prst="rect">
            <a:avLst/>
          </a:prstGeom>
          <a:ln w="12700"/>
          <a:extLst>
            <a:ext uri="{C572A759-6A51-4108-AA02-DFA0A04FC94B}">
              <ma14:wrappingTextBoxFlag xmlns="" xmlns:ma14="http://schemas.microsoft.com/office/mac/drawingml/2011/main" val="1"/>
            </a:ext>
          </a:extLst>
        </p:spPr>
        <p:txBody>
          <a:bodyPr lIns="38100" tIns="38100" rIns="38100" bIns="38100" anchor="ctr"/>
          <a:lstStyle/>
          <a:p>
            <a:r>
              <a:t>Title Text</a:t>
            </a:r>
          </a:p>
        </p:txBody>
      </p:sp>
      <p:sp>
        <p:nvSpPr>
          <p:cNvPr id="7" name="Shape 7"/>
          <p:cNvSpPr>
            <a:spLocks noGrp="1"/>
          </p:cNvSpPr>
          <p:nvPr>
            <p:ph type="body" idx="1"/>
          </p:nvPr>
        </p:nvSpPr>
        <p:spPr>
          <a:xfrm>
            <a:off x="341561" y="1198810"/>
            <a:ext cx="6174879" cy="3394473"/>
          </a:xfrm>
          <a:prstGeom prst="rect">
            <a:avLst/>
          </a:prstGeom>
          <a:ln w="12700"/>
          <a:extLst>
            <a:ext uri="{C572A759-6A51-4108-AA02-DFA0A04FC94B}">
              <ma14:wrappingTextBoxFlag xmlns="" xmlns:ma14="http://schemas.microsoft.com/office/mac/drawingml/2011/main" val="1"/>
            </a:ext>
          </a:extLst>
        </p:spPr>
        <p:txBody>
          <a:bodyPr lIns="38100" tIns="38100" rIns="38100" bIns="38100"/>
          <a:lstStyle>
            <a:lvl2pPr marL="742950" indent="-285750">
              <a:spcBef>
                <a:spcPts val="900"/>
              </a:spcBef>
              <a:buChar char="–"/>
              <a:defRPr sz="3800"/>
            </a:lvl2pPr>
            <a:lvl3pPr marL="1143000" indent="-228600">
              <a:spcBef>
                <a:spcPts val="800"/>
              </a:spcBef>
              <a:defRPr sz="3400"/>
            </a:lvl3pPr>
            <a:lvl4pPr marL="1600200" indent="-228600">
              <a:spcBef>
                <a:spcPts val="600"/>
              </a:spcBef>
              <a:buChar char="–"/>
              <a:defRPr sz="2800"/>
            </a:lvl4pPr>
            <a:lvl5pPr marL="2057400" indent="-228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15576381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Lst>
  <p:transition spd="med"/>
  <p:txStyles>
    <p:titleStyle>
      <a:lvl1pPr marL="0" marR="0" indent="0" algn="ctr" defTabSz="683064" latinLnBrk="0">
        <a:lnSpc>
          <a:spcPct val="100000"/>
        </a:lnSpc>
        <a:spcBef>
          <a:spcPts val="0"/>
        </a:spcBef>
        <a:spcAft>
          <a:spcPts val="0"/>
        </a:spcAft>
        <a:buClrTx/>
        <a:buSzTx/>
        <a:buFontTx/>
        <a:buNone/>
        <a:tabLst/>
        <a:defRPr sz="3269" b="0" i="0" u="none" strike="noStrike" cap="none" spc="0" baseline="0">
          <a:ln>
            <a:noFill/>
          </a:ln>
          <a:solidFill>
            <a:srgbClr val="000000"/>
          </a:solidFill>
          <a:uFill>
            <a:solidFill>
              <a:srgbClr val="000000"/>
            </a:solidFill>
          </a:uFill>
          <a:latin typeface="+mn-lt"/>
          <a:ea typeface="+mn-ea"/>
          <a:cs typeface="+mn-cs"/>
          <a:sym typeface="Calibri"/>
        </a:defRPr>
      </a:lvl1pPr>
      <a:lvl2pPr marL="0" marR="0" indent="120541" algn="ctr" defTabSz="683064" latinLnBrk="0">
        <a:lnSpc>
          <a:spcPct val="100000"/>
        </a:lnSpc>
        <a:spcBef>
          <a:spcPts val="0"/>
        </a:spcBef>
        <a:spcAft>
          <a:spcPts val="0"/>
        </a:spcAft>
        <a:buClrTx/>
        <a:buSzTx/>
        <a:buFontTx/>
        <a:buNone/>
        <a:tabLst/>
        <a:defRPr sz="3269" b="0" i="0" u="none" strike="noStrike" cap="none" spc="0" baseline="0">
          <a:ln>
            <a:noFill/>
          </a:ln>
          <a:solidFill>
            <a:srgbClr val="000000"/>
          </a:solidFill>
          <a:uFill>
            <a:solidFill>
              <a:srgbClr val="000000"/>
            </a:solidFill>
          </a:uFill>
          <a:latin typeface="+mn-lt"/>
          <a:ea typeface="+mn-ea"/>
          <a:cs typeface="+mn-cs"/>
          <a:sym typeface="Calibri"/>
        </a:defRPr>
      </a:lvl2pPr>
      <a:lvl3pPr marL="0" marR="0" indent="241082" algn="ctr" defTabSz="683064" latinLnBrk="0">
        <a:lnSpc>
          <a:spcPct val="100000"/>
        </a:lnSpc>
        <a:spcBef>
          <a:spcPts val="0"/>
        </a:spcBef>
        <a:spcAft>
          <a:spcPts val="0"/>
        </a:spcAft>
        <a:buClrTx/>
        <a:buSzTx/>
        <a:buFontTx/>
        <a:buNone/>
        <a:tabLst/>
        <a:defRPr sz="3269" b="0" i="0" u="none" strike="noStrike" cap="none" spc="0" baseline="0">
          <a:ln>
            <a:noFill/>
          </a:ln>
          <a:solidFill>
            <a:srgbClr val="000000"/>
          </a:solidFill>
          <a:uFill>
            <a:solidFill>
              <a:srgbClr val="000000"/>
            </a:solidFill>
          </a:uFill>
          <a:latin typeface="+mn-lt"/>
          <a:ea typeface="+mn-ea"/>
          <a:cs typeface="+mn-cs"/>
          <a:sym typeface="Calibri"/>
        </a:defRPr>
      </a:lvl3pPr>
      <a:lvl4pPr marL="0" marR="0" indent="361622" algn="ctr" defTabSz="683064" latinLnBrk="0">
        <a:lnSpc>
          <a:spcPct val="100000"/>
        </a:lnSpc>
        <a:spcBef>
          <a:spcPts val="0"/>
        </a:spcBef>
        <a:spcAft>
          <a:spcPts val="0"/>
        </a:spcAft>
        <a:buClrTx/>
        <a:buSzTx/>
        <a:buFontTx/>
        <a:buNone/>
        <a:tabLst/>
        <a:defRPr sz="3269" b="0" i="0" u="none" strike="noStrike" cap="none" spc="0" baseline="0">
          <a:ln>
            <a:noFill/>
          </a:ln>
          <a:solidFill>
            <a:srgbClr val="000000"/>
          </a:solidFill>
          <a:uFill>
            <a:solidFill>
              <a:srgbClr val="000000"/>
            </a:solidFill>
          </a:uFill>
          <a:latin typeface="+mn-lt"/>
          <a:ea typeface="+mn-ea"/>
          <a:cs typeface="+mn-cs"/>
          <a:sym typeface="Calibri"/>
        </a:defRPr>
      </a:lvl4pPr>
      <a:lvl5pPr marL="0" marR="0" indent="482163" algn="ctr" defTabSz="683064" latinLnBrk="0">
        <a:lnSpc>
          <a:spcPct val="100000"/>
        </a:lnSpc>
        <a:spcBef>
          <a:spcPts val="0"/>
        </a:spcBef>
        <a:spcAft>
          <a:spcPts val="0"/>
        </a:spcAft>
        <a:buClrTx/>
        <a:buSzTx/>
        <a:buFontTx/>
        <a:buNone/>
        <a:tabLst/>
        <a:defRPr sz="3269" b="0" i="0" u="none" strike="noStrike" cap="none" spc="0" baseline="0">
          <a:ln>
            <a:noFill/>
          </a:ln>
          <a:solidFill>
            <a:srgbClr val="000000"/>
          </a:solidFill>
          <a:uFill>
            <a:solidFill>
              <a:srgbClr val="000000"/>
            </a:solidFill>
          </a:uFill>
          <a:latin typeface="+mn-lt"/>
          <a:ea typeface="+mn-ea"/>
          <a:cs typeface="+mn-cs"/>
          <a:sym typeface="Calibri"/>
        </a:defRPr>
      </a:lvl5pPr>
      <a:lvl6pPr marL="0" marR="0" indent="602704" algn="ctr" defTabSz="683064" latinLnBrk="0">
        <a:lnSpc>
          <a:spcPct val="100000"/>
        </a:lnSpc>
        <a:spcBef>
          <a:spcPts val="0"/>
        </a:spcBef>
        <a:spcAft>
          <a:spcPts val="0"/>
        </a:spcAft>
        <a:buClrTx/>
        <a:buSzTx/>
        <a:buFontTx/>
        <a:buNone/>
        <a:tabLst/>
        <a:defRPr sz="3269" b="0" i="0" u="none" strike="noStrike" cap="none" spc="0" baseline="0">
          <a:ln>
            <a:noFill/>
          </a:ln>
          <a:solidFill>
            <a:srgbClr val="000000"/>
          </a:solidFill>
          <a:uFill>
            <a:solidFill>
              <a:srgbClr val="000000"/>
            </a:solidFill>
          </a:uFill>
          <a:latin typeface="+mn-lt"/>
          <a:ea typeface="+mn-ea"/>
          <a:cs typeface="+mn-cs"/>
          <a:sym typeface="Calibri"/>
        </a:defRPr>
      </a:lvl6pPr>
      <a:lvl7pPr marL="0" marR="0" indent="723245" algn="ctr" defTabSz="683064" latinLnBrk="0">
        <a:lnSpc>
          <a:spcPct val="100000"/>
        </a:lnSpc>
        <a:spcBef>
          <a:spcPts val="0"/>
        </a:spcBef>
        <a:spcAft>
          <a:spcPts val="0"/>
        </a:spcAft>
        <a:buClrTx/>
        <a:buSzTx/>
        <a:buFontTx/>
        <a:buNone/>
        <a:tabLst/>
        <a:defRPr sz="3269" b="0" i="0" u="none" strike="noStrike" cap="none" spc="0" baseline="0">
          <a:ln>
            <a:noFill/>
          </a:ln>
          <a:solidFill>
            <a:srgbClr val="000000"/>
          </a:solidFill>
          <a:uFill>
            <a:solidFill>
              <a:srgbClr val="000000"/>
            </a:solidFill>
          </a:uFill>
          <a:latin typeface="+mn-lt"/>
          <a:ea typeface="+mn-ea"/>
          <a:cs typeface="+mn-cs"/>
          <a:sym typeface="Calibri"/>
        </a:defRPr>
      </a:lvl7pPr>
      <a:lvl8pPr marL="0" marR="0" indent="843785" algn="ctr" defTabSz="683064" latinLnBrk="0">
        <a:lnSpc>
          <a:spcPct val="100000"/>
        </a:lnSpc>
        <a:spcBef>
          <a:spcPts val="0"/>
        </a:spcBef>
        <a:spcAft>
          <a:spcPts val="0"/>
        </a:spcAft>
        <a:buClrTx/>
        <a:buSzTx/>
        <a:buFontTx/>
        <a:buNone/>
        <a:tabLst/>
        <a:defRPr sz="3269" b="0" i="0" u="none" strike="noStrike" cap="none" spc="0" baseline="0">
          <a:ln>
            <a:noFill/>
          </a:ln>
          <a:solidFill>
            <a:srgbClr val="000000"/>
          </a:solidFill>
          <a:uFill>
            <a:solidFill>
              <a:srgbClr val="000000"/>
            </a:solidFill>
          </a:uFill>
          <a:latin typeface="+mn-lt"/>
          <a:ea typeface="+mn-ea"/>
          <a:cs typeface="+mn-cs"/>
          <a:sym typeface="Calibri"/>
        </a:defRPr>
      </a:lvl8pPr>
      <a:lvl9pPr marL="0" marR="0" indent="964326" algn="ctr" defTabSz="683064" latinLnBrk="0">
        <a:lnSpc>
          <a:spcPct val="100000"/>
        </a:lnSpc>
        <a:spcBef>
          <a:spcPts val="0"/>
        </a:spcBef>
        <a:spcAft>
          <a:spcPts val="0"/>
        </a:spcAft>
        <a:buClrTx/>
        <a:buSzTx/>
        <a:buFontTx/>
        <a:buNone/>
        <a:tabLst/>
        <a:defRPr sz="3269" b="0" i="0" u="none" strike="noStrike" cap="none" spc="0" baseline="0">
          <a:ln>
            <a:noFill/>
          </a:ln>
          <a:solidFill>
            <a:srgbClr val="000000"/>
          </a:solidFill>
          <a:uFill>
            <a:solidFill>
              <a:srgbClr val="000000"/>
            </a:solidFill>
          </a:uFill>
          <a:latin typeface="+mn-lt"/>
          <a:ea typeface="+mn-ea"/>
          <a:cs typeface="+mn-cs"/>
          <a:sym typeface="Calibri"/>
        </a:defRPr>
      </a:lvl9pPr>
    </p:titleStyle>
    <p:bodyStyle>
      <a:lvl1pPr marL="180811" marR="0" indent="-180811" algn="l" defTabSz="683064" latinLnBrk="0">
        <a:lnSpc>
          <a:spcPct val="100000"/>
        </a:lnSpc>
        <a:spcBef>
          <a:spcPts val="527"/>
        </a:spcBef>
        <a:spcAft>
          <a:spcPts val="0"/>
        </a:spcAft>
        <a:buClr>
          <a:srgbClr val="000000"/>
        </a:buClr>
        <a:buSzPct val="100000"/>
        <a:buFont typeface="Arial"/>
        <a:buChar char="•"/>
        <a:tabLst/>
        <a:defRPr sz="2320" b="0" i="0" u="none" strike="noStrike" cap="none" spc="0" baseline="0">
          <a:ln>
            <a:noFill/>
          </a:ln>
          <a:solidFill>
            <a:srgbClr val="000000"/>
          </a:solidFill>
          <a:uFill>
            <a:solidFill>
              <a:srgbClr val="000000"/>
            </a:solidFill>
          </a:uFill>
          <a:latin typeface="+mn-lt"/>
          <a:ea typeface="+mn-ea"/>
          <a:cs typeface="+mn-cs"/>
          <a:sym typeface="Calibri"/>
        </a:defRPr>
      </a:lvl1pPr>
      <a:lvl2pPr marL="415548" marR="0" indent="-174467" algn="l" defTabSz="683064" latinLnBrk="0">
        <a:lnSpc>
          <a:spcPct val="100000"/>
        </a:lnSpc>
        <a:spcBef>
          <a:spcPts val="527"/>
        </a:spcBef>
        <a:spcAft>
          <a:spcPts val="0"/>
        </a:spcAft>
        <a:buClr>
          <a:srgbClr val="000000"/>
        </a:buClr>
        <a:buSzPct val="100000"/>
        <a:buFont typeface="Arial"/>
        <a:buChar char="•"/>
        <a:tabLst/>
        <a:defRPr sz="2320" b="0" i="0" u="none" strike="noStrike" cap="none" spc="0" baseline="0">
          <a:ln>
            <a:noFill/>
          </a:ln>
          <a:solidFill>
            <a:srgbClr val="000000"/>
          </a:solidFill>
          <a:uFill>
            <a:solidFill>
              <a:srgbClr val="000000"/>
            </a:solidFill>
          </a:uFill>
          <a:latin typeface="+mn-lt"/>
          <a:ea typeface="+mn-ea"/>
          <a:cs typeface="+mn-cs"/>
          <a:sym typeface="Calibri"/>
        </a:defRPr>
      </a:lvl2pPr>
      <a:lvl3pPr marL="638157" marR="0" indent="-155994" algn="l" defTabSz="683064" latinLnBrk="0">
        <a:lnSpc>
          <a:spcPct val="100000"/>
        </a:lnSpc>
        <a:spcBef>
          <a:spcPts val="527"/>
        </a:spcBef>
        <a:spcAft>
          <a:spcPts val="0"/>
        </a:spcAft>
        <a:buClr>
          <a:srgbClr val="000000"/>
        </a:buClr>
        <a:buSzPct val="100000"/>
        <a:buFont typeface="Arial"/>
        <a:buChar char="•"/>
        <a:tabLst/>
        <a:defRPr sz="2320" b="0" i="0" u="none" strike="noStrike" cap="none" spc="0" baseline="0">
          <a:ln>
            <a:noFill/>
          </a:ln>
          <a:solidFill>
            <a:srgbClr val="000000"/>
          </a:solidFill>
          <a:uFill>
            <a:solidFill>
              <a:srgbClr val="000000"/>
            </a:solidFill>
          </a:uFill>
          <a:latin typeface="+mn-lt"/>
          <a:ea typeface="+mn-ea"/>
          <a:cs typeface="+mn-cs"/>
          <a:sym typeface="Calibri"/>
        </a:defRPr>
      </a:lvl3pPr>
      <a:lvl4pPr marL="912666" marR="0" indent="-189421" algn="l" defTabSz="683064" latinLnBrk="0">
        <a:lnSpc>
          <a:spcPct val="100000"/>
        </a:lnSpc>
        <a:spcBef>
          <a:spcPts val="527"/>
        </a:spcBef>
        <a:spcAft>
          <a:spcPts val="0"/>
        </a:spcAft>
        <a:buClr>
          <a:srgbClr val="000000"/>
        </a:buClr>
        <a:buSzPct val="100000"/>
        <a:buFont typeface="Arial"/>
        <a:buChar char="•"/>
        <a:tabLst/>
        <a:defRPr sz="2320" b="0" i="0" u="none" strike="noStrike" cap="none" spc="0" baseline="0">
          <a:ln>
            <a:noFill/>
          </a:ln>
          <a:solidFill>
            <a:srgbClr val="000000"/>
          </a:solidFill>
          <a:uFill>
            <a:solidFill>
              <a:srgbClr val="000000"/>
            </a:solidFill>
          </a:uFill>
          <a:latin typeface="+mn-lt"/>
          <a:ea typeface="+mn-ea"/>
          <a:cs typeface="+mn-cs"/>
          <a:sym typeface="Calibri"/>
        </a:defRPr>
      </a:lvl4pPr>
      <a:lvl5pPr marL="1153747" marR="0" indent="-189421" algn="l" defTabSz="683064" latinLnBrk="0">
        <a:lnSpc>
          <a:spcPct val="100000"/>
        </a:lnSpc>
        <a:spcBef>
          <a:spcPts val="527"/>
        </a:spcBef>
        <a:spcAft>
          <a:spcPts val="0"/>
        </a:spcAft>
        <a:buClr>
          <a:srgbClr val="000000"/>
        </a:buClr>
        <a:buSzPct val="100000"/>
        <a:buFont typeface="Arial"/>
        <a:buChar char="•"/>
        <a:tabLst/>
        <a:defRPr sz="2320" b="0" i="0" u="none" strike="noStrike" cap="none" spc="0" baseline="0">
          <a:ln>
            <a:noFill/>
          </a:ln>
          <a:solidFill>
            <a:srgbClr val="000000"/>
          </a:solidFill>
          <a:uFill>
            <a:solidFill>
              <a:srgbClr val="000000"/>
            </a:solidFill>
          </a:uFill>
          <a:latin typeface="+mn-lt"/>
          <a:ea typeface="+mn-ea"/>
          <a:cs typeface="+mn-cs"/>
          <a:sym typeface="Calibri"/>
        </a:defRPr>
      </a:lvl5pPr>
      <a:lvl6pPr marL="1766018" marR="0" indent="-473553" algn="l" defTabSz="683064" latinLnBrk="0">
        <a:lnSpc>
          <a:spcPct val="100000"/>
        </a:lnSpc>
        <a:spcBef>
          <a:spcPts val="527"/>
        </a:spcBef>
        <a:spcAft>
          <a:spcPts val="0"/>
        </a:spcAft>
        <a:buClr>
          <a:srgbClr val="000000"/>
        </a:buClr>
        <a:buSzPct val="171000"/>
        <a:buFont typeface="Arial"/>
        <a:buChar char="•"/>
        <a:tabLst/>
        <a:defRPr sz="2320" b="0" i="0" u="none" strike="noStrike" cap="none" spc="0" baseline="0">
          <a:ln>
            <a:noFill/>
          </a:ln>
          <a:solidFill>
            <a:srgbClr val="000000"/>
          </a:solidFill>
          <a:uFill>
            <a:solidFill>
              <a:srgbClr val="000000"/>
            </a:solidFill>
          </a:uFill>
          <a:latin typeface="+mn-lt"/>
          <a:ea typeface="+mn-ea"/>
          <a:cs typeface="+mn-cs"/>
          <a:sym typeface="Calibri"/>
        </a:defRPr>
      </a:lvl6pPr>
      <a:lvl7pPr marL="1953526" marR="0" indent="-473553" algn="l" defTabSz="683064" latinLnBrk="0">
        <a:lnSpc>
          <a:spcPct val="100000"/>
        </a:lnSpc>
        <a:spcBef>
          <a:spcPts val="527"/>
        </a:spcBef>
        <a:spcAft>
          <a:spcPts val="0"/>
        </a:spcAft>
        <a:buClr>
          <a:srgbClr val="000000"/>
        </a:buClr>
        <a:buSzPct val="171000"/>
        <a:buFont typeface="Arial"/>
        <a:buChar char="•"/>
        <a:tabLst/>
        <a:defRPr sz="2320" b="0" i="0" u="none" strike="noStrike" cap="none" spc="0" baseline="0">
          <a:ln>
            <a:noFill/>
          </a:ln>
          <a:solidFill>
            <a:srgbClr val="000000"/>
          </a:solidFill>
          <a:uFill>
            <a:solidFill>
              <a:srgbClr val="000000"/>
            </a:solidFill>
          </a:uFill>
          <a:latin typeface="+mn-lt"/>
          <a:ea typeface="+mn-ea"/>
          <a:cs typeface="+mn-cs"/>
          <a:sym typeface="Calibri"/>
        </a:defRPr>
      </a:lvl7pPr>
      <a:lvl8pPr marL="2141034" marR="0" indent="-473553" algn="l" defTabSz="683064" latinLnBrk="0">
        <a:lnSpc>
          <a:spcPct val="100000"/>
        </a:lnSpc>
        <a:spcBef>
          <a:spcPts val="527"/>
        </a:spcBef>
        <a:spcAft>
          <a:spcPts val="0"/>
        </a:spcAft>
        <a:buClr>
          <a:srgbClr val="000000"/>
        </a:buClr>
        <a:buSzPct val="171000"/>
        <a:buFont typeface="Arial"/>
        <a:buChar char="•"/>
        <a:tabLst/>
        <a:defRPr sz="2320" b="0" i="0" u="none" strike="noStrike" cap="none" spc="0" baseline="0">
          <a:ln>
            <a:noFill/>
          </a:ln>
          <a:solidFill>
            <a:srgbClr val="000000"/>
          </a:solidFill>
          <a:uFill>
            <a:solidFill>
              <a:srgbClr val="000000"/>
            </a:solidFill>
          </a:uFill>
          <a:latin typeface="+mn-lt"/>
          <a:ea typeface="+mn-ea"/>
          <a:cs typeface="+mn-cs"/>
          <a:sym typeface="Calibri"/>
        </a:defRPr>
      </a:lvl8pPr>
      <a:lvl9pPr marL="2328542" marR="0" indent="-473553" algn="l" defTabSz="683064" latinLnBrk="0">
        <a:lnSpc>
          <a:spcPct val="100000"/>
        </a:lnSpc>
        <a:spcBef>
          <a:spcPts val="527"/>
        </a:spcBef>
        <a:spcAft>
          <a:spcPts val="0"/>
        </a:spcAft>
        <a:buClr>
          <a:srgbClr val="000000"/>
        </a:buClr>
        <a:buSzPct val="171000"/>
        <a:buFont typeface="Arial"/>
        <a:buChar char="•"/>
        <a:tabLst/>
        <a:defRPr sz="2320" b="0" i="0" u="none" strike="noStrike" cap="none" spc="0" baseline="0">
          <a:ln>
            <a:noFill/>
          </a:ln>
          <a:solidFill>
            <a:srgbClr val="000000"/>
          </a:solidFill>
          <a:uFill>
            <a:solidFill>
              <a:srgbClr val="000000"/>
            </a:solidFill>
          </a:uFill>
          <a:latin typeface="+mn-lt"/>
          <a:ea typeface="+mn-ea"/>
          <a:cs typeface="+mn-cs"/>
          <a:sym typeface="Calibri"/>
        </a:defRPr>
      </a:lvl9pPr>
    </p:bodyStyle>
    <p:otherStyle>
      <a:lvl1pPr marL="0" marR="0" indent="0" algn="r" defTabSz="683064" latinLnBrk="0">
        <a:lnSpc>
          <a:spcPct val="100000"/>
        </a:lnSpc>
        <a:spcBef>
          <a:spcPts val="0"/>
        </a:spcBef>
        <a:spcAft>
          <a:spcPts val="0"/>
        </a:spcAft>
        <a:buClrTx/>
        <a:buSzTx/>
        <a:buFontTx/>
        <a:buNone/>
        <a:tabLst/>
        <a:defRPr sz="844" b="0" i="0" u="none" strike="noStrike" cap="none" spc="0" baseline="0">
          <a:ln>
            <a:noFill/>
          </a:ln>
          <a:solidFill>
            <a:schemeClr val="tx1"/>
          </a:solidFill>
          <a:uFill>
            <a:solidFill>
              <a:srgbClr val="9A9A9A"/>
            </a:solidFill>
          </a:uFill>
          <a:latin typeface="+mn-lt"/>
          <a:ea typeface="+mn-ea"/>
          <a:cs typeface="+mn-cs"/>
          <a:sym typeface="Georgia"/>
        </a:defRPr>
      </a:lvl1pPr>
      <a:lvl2pPr marL="0" marR="0" indent="0" algn="r" defTabSz="683064" latinLnBrk="0">
        <a:lnSpc>
          <a:spcPct val="100000"/>
        </a:lnSpc>
        <a:spcBef>
          <a:spcPts val="0"/>
        </a:spcBef>
        <a:spcAft>
          <a:spcPts val="0"/>
        </a:spcAft>
        <a:buClrTx/>
        <a:buSzTx/>
        <a:buFontTx/>
        <a:buNone/>
        <a:tabLst/>
        <a:defRPr sz="844" b="0" i="0" u="none" strike="noStrike" cap="none" spc="0" baseline="0">
          <a:ln>
            <a:noFill/>
          </a:ln>
          <a:solidFill>
            <a:schemeClr val="tx1"/>
          </a:solidFill>
          <a:uFill>
            <a:solidFill>
              <a:srgbClr val="9A9A9A"/>
            </a:solidFill>
          </a:uFill>
          <a:latin typeface="+mn-lt"/>
          <a:ea typeface="+mn-ea"/>
          <a:cs typeface="+mn-cs"/>
          <a:sym typeface="Georgia"/>
        </a:defRPr>
      </a:lvl2pPr>
      <a:lvl3pPr marL="0" marR="0" indent="0" algn="r" defTabSz="683064" latinLnBrk="0">
        <a:lnSpc>
          <a:spcPct val="100000"/>
        </a:lnSpc>
        <a:spcBef>
          <a:spcPts val="0"/>
        </a:spcBef>
        <a:spcAft>
          <a:spcPts val="0"/>
        </a:spcAft>
        <a:buClrTx/>
        <a:buSzTx/>
        <a:buFontTx/>
        <a:buNone/>
        <a:tabLst/>
        <a:defRPr sz="844" b="0" i="0" u="none" strike="noStrike" cap="none" spc="0" baseline="0">
          <a:ln>
            <a:noFill/>
          </a:ln>
          <a:solidFill>
            <a:schemeClr val="tx1"/>
          </a:solidFill>
          <a:uFill>
            <a:solidFill>
              <a:srgbClr val="9A9A9A"/>
            </a:solidFill>
          </a:uFill>
          <a:latin typeface="+mn-lt"/>
          <a:ea typeface="+mn-ea"/>
          <a:cs typeface="+mn-cs"/>
          <a:sym typeface="Georgia"/>
        </a:defRPr>
      </a:lvl3pPr>
      <a:lvl4pPr marL="0" marR="0" indent="0" algn="r" defTabSz="683064" latinLnBrk="0">
        <a:lnSpc>
          <a:spcPct val="100000"/>
        </a:lnSpc>
        <a:spcBef>
          <a:spcPts val="0"/>
        </a:spcBef>
        <a:spcAft>
          <a:spcPts val="0"/>
        </a:spcAft>
        <a:buClrTx/>
        <a:buSzTx/>
        <a:buFontTx/>
        <a:buNone/>
        <a:tabLst/>
        <a:defRPr sz="844" b="0" i="0" u="none" strike="noStrike" cap="none" spc="0" baseline="0">
          <a:ln>
            <a:noFill/>
          </a:ln>
          <a:solidFill>
            <a:schemeClr val="tx1"/>
          </a:solidFill>
          <a:uFill>
            <a:solidFill>
              <a:srgbClr val="9A9A9A"/>
            </a:solidFill>
          </a:uFill>
          <a:latin typeface="+mn-lt"/>
          <a:ea typeface="+mn-ea"/>
          <a:cs typeface="+mn-cs"/>
          <a:sym typeface="Georgia"/>
        </a:defRPr>
      </a:lvl4pPr>
      <a:lvl5pPr marL="0" marR="0" indent="0" algn="r" defTabSz="683064" latinLnBrk="0">
        <a:lnSpc>
          <a:spcPct val="100000"/>
        </a:lnSpc>
        <a:spcBef>
          <a:spcPts val="0"/>
        </a:spcBef>
        <a:spcAft>
          <a:spcPts val="0"/>
        </a:spcAft>
        <a:buClrTx/>
        <a:buSzTx/>
        <a:buFontTx/>
        <a:buNone/>
        <a:tabLst/>
        <a:defRPr sz="844" b="0" i="0" u="none" strike="noStrike" cap="none" spc="0" baseline="0">
          <a:ln>
            <a:noFill/>
          </a:ln>
          <a:solidFill>
            <a:schemeClr val="tx1"/>
          </a:solidFill>
          <a:uFill>
            <a:solidFill>
              <a:srgbClr val="9A9A9A"/>
            </a:solidFill>
          </a:uFill>
          <a:latin typeface="+mn-lt"/>
          <a:ea typeface="+mn-ea"/>
          <a:cs typeface="+mn-cs"/>
          <a:sym typeface="Georgia"/>
        </a:defRPr>
      </a:lvl5pPr>
      <a:lvl6pPr marL="0" marR="0" indent="0" algn="r" defTabSz="683064" latinLnBrk="0">
        <a:lnSpc>
          <a:spcPct val="100000"/>
        </a:lnSpc>
        <a:spcBef>
          <a:spcPts val="0"/>
        </a:spcBef>
        <a:spcAft>
          <a:spcPts val="0"/>
        </a:spcAft>
        <a:buClrTx/>
        <a:buSzTx/>
        <a:buFontTx/>
        <a:buNone/>
        <a:tabLst/>
        <a:defRPr sz="844" b="0" i="0" u="none" strike="noStrike" cap="none" spc="0" baseline="0">
          <a:ln>
            <a:noFill/>
          </a:ln>
          <a:solidFill>
            <a:schemeClr val="tx1"/>
          </a:solidFill>
          <a:uFill>
            <a:solidFill>
              <a:srgbClr val="9A9A9A"/>
            </a:solidFill>
          </a:uFill>
          <a:latin typeface="+mn-lt"/>
          <a:ea typeface="+mn-ea"/>
          <a:cs typeface="+mn-cs"/>
          <a:sym typeface="Georgia"/>
        </a:defRPr>
      </a:lvl6pPr>
      <a:lvl7pPr marL="0" marR="0" indent="0" algn="r" defTabSz="683064" latinLnBrk="0">
        <a:lnSpc>
          <a:spcPct val="100000"/>
        </a:lnSpc>
        <a:spcBef>
          <a:spcPts val="0"/>
        </a:spcBef>
        <a:spcAft>
          <a:spcPts val="0"/>
        </a:spcAft>
        <a:buClrTx/>
        <a:buSzTx/>
        <a:buFontTx/>
        <a:buNone/>
        <a:tabLst/>
        <a:defRPr sz="844" b="0" i="0" u="none" strike="noStrike" cap="none" spc="0" baseline="0">
          <a:ln>
            <a:noFill/>
          </a:ln>
          <a:solidFill>
            <a:schemeClr val="tx1"/>
          </a:solidFill>
          <a:uFill>
            <a:solidFill>
              <a:srgbClr val="9A9A9A"/>
            </a:solidFill>
          </a:uFill>
          <a:latin typeface="+mn-lt"/>
          <a:ea typeface="+mn-ea"/>
          <a:cs typeface="+mn-cs"/>
          <a:sym typeface="Georgia"/>
        </a:defRPr>
      </a:lvl7pPr>
      <a:lvl8pPr marL="0" marR="0" indent="0" algn="r" defTabSz="683064" latinLnBrk="0">
        <a:lnSpc>
          <a:spcPct val="100000"/>
        </a:lnSpc>
        <a:spcBef>
          <a:spcPts val="0"/>
        </a:spcBef>
        <a:spcAft>
          <a:spcPts val="0"/>
        </a:spcAft>
        <a:buClrTx/>
        <a:buSzTx/>
        <a:buFontTx/>
        <a:buNone/>
        <a:tabLst/>
        <a:defRPr sz="844" b="0" i="0" u="none" strike="noStrike" cap="none" spc="0" baseline="0">
          <a:ln>
            <a:noFill/>
          </a:ln>
          <a:solidFill>
            <a:schemeClr val="tx1"/>
          </a:solidFill>
          <a:uFill>
            <a:solidFill>
              <a:srgbClr val="9A9A9A"/>
            </a:solidFill>
          </a:uFill>
          <a:latin typeface="+mn-lt"/>
          <a:ea typeface="+mn-ea"/>
          <a:cs typeface="+mn-cs"/>
          <a:sym typeface="Georgia"/>
        </a:defRPr>
      </a:lvl8pPr>
      <a:lvl9pPr marL="0" marR="0" indent="0" algn="r" defTabSz="683064" latinLnBrk="0">
        <a:lnSpc>
          <a:spcPct val="100000"/>
        </a:lnSpc>
        <a:spcBef>
          <a:spcPts val="0"/>
        </a:spcBef>
        <a:spcAft>
          <a:spcPts val="0"/>
        </a:spcAft>
        <a:buClrTx/>
        <a:buSzTx/>
        <a:buFontTx/>
        <a:buNone/>
        <a:tabLst/>
        <a:defRPr sz="844" b="0" i="0" u="none" strike="noStrike" cap="none" spc="0" baseline="0">
          <a:ln>
            <a:noFill/>
          </a:ln>
          <a:solidFill>
            <a:schemeClr val="tx1"/>
          </a:solidFill>
          <a:uFill>
            <a:solidFill>
              <a:srgbClr val="9A9A9A"/>
            </a:solidFill>
          </a:uFill>
          <a:latin typeface="+mn-lt"/>
          <a:ea typeface="+mn-ea"/>
          <a:cs typeface="+mn-cs"/>
          <a:sym typeface="Georgia"/>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8" name="Rounded Rectangle 7"/>
          <p:cNvSpPr/>
          <p:nvPr/>
        </p:nvSpPr>
        <p:spPr bwMode="auto">
          <a:xfrm>
            <a:off x="104775" y="109537"/>
            <a:ext cx="6649641" cy="4873229"/>
          </a:xfrm>
          <a:prstGeom prst="roundRect">
            <a:avLst>
              <a:gd name="adj" fmla="val 1656"/>
            </a:avLst>
          </a:prstGeom>
          <a:noFill/>
          <a:ln w="31750" cap="flat" cmpd="sng" algn="ctr">
            <a:solidFill>
              <a:srgbClr val="C00000"/>
            </a:solidFill>
            <a:prstDash val="solid"/>
            <a:round/>
            <a:headEnd type="none" w="med" len="med"/>
            <a:tailEnd type="none" w="med" len="med"/>
          </a:ln>
          <a:effectLst/>
          <a:extLst/>
        </p:spPr>
        <p:txBody>
          <a:bodyPr vert="horz" wrap="none" lIns="68580" tIns="34290" rIns="68580" bIns="34290" numCol="1" rtlCol="0" anchor="ctr" anchorCtr="0" compatLnSpc="1">
            <a:prstTxWarp prst="textNoShape">
              <a:avLst/>
            </a:prstTxWarp>
          </a:bodyPr>
          <a:lstStyle/>
          <a:p>
            <a:pPr algn="ctr" eaLnBrk="0" hangingPunct="0"/>
            <a:endParaRPr lang="en-US" sz="1800" smtClean="0">
              <a:solidFill>
                <a:srgbClr val="000000"/>
              </a:solidFill>
              <a:latin typeface="Arial"/>
              <a:ea typeface="+mn-ea"/>
            </a:endParaRPr>
          </a:p>
        </p:txBody>
      </p:sp>
      <p:pic>
        <p:nvPicPr>
          <p:cNvPr id="1089" name="Picture 65" descr="CHESS_2line_4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792" y="4780304"/>
            <a:ext cx="2130878" cy="342900"/>
          </a:xfrm>
          <a:prstGeom prst="rect">
            <a:avLst/>
          </a:prstGeom>
          <a:noFill/>
          <a:ln w="31750">
            <a:noFill/>
          </a:ln>
          <a:extLst>
            <a:ext uri="{909E8E84-426E-40DD-AFC4-6F175D3DCCD1}">
              <a14:hiddenFill xmlns:a14="http://schemas.microsoft.com/office/drawing/2010/main">
                <a:solidFill>
                  <a:srgbClr val="FFFFFF"/>
                </a:solidFill>
              </a14:hiddenFill>
            </a:ext>
          </a:extLst>
        </p:spPr>
      </p:pic>
      <p:sp>
        <p:nvSpPr>
          <p:cNvPr id="1084" name="Text Box 60"/>
          <p:cNvSpPr txBox="1">
            <a:spLocks noChangeArrowheads="1"/>
          </p:cNvSpPr>
          <p:nvPr/>
        </p:nvSpPr>
        <p:spPr bwMode="auto">
          <a:xfrm>
            <a:off x="202407" y="4656535"/>
            <a:ext cx="202406" cy="138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72" tIns="34286" rIns="68572" bIns="34286">
            <a:spAutoFit/>
          </a:bodyPr>
          <a:lstStyle/>
          <a:p>
            <a:pPr eaLnBrk="0" hangingPunct="0">
              <a:spcBef>
                <a:spcPct val="50000"/>
              </a:spcBef>
            </a:pPr>
            <a:endParaRPr lang="en-US" sz="450">
              <a:solidFill>
                <a:srgbClr val="000000"/>
              </a:solidFill>
              <a:latin typeface="Times New Roman" pitchFamily="18" charset="0"/>
              <a:ea typeface="+mn-ea"/>
            </a:endParaRPr>
          </a:p>
        </p:txBody>
      </p:sp>
      <p:sp>
        <p:nvSpPr>
          <p:cNvPr id="1087" name="Line 63"/>
          <p:cNvSpPr>
            <a:spLocks noChangeShapeType="1"/>
          </p:cNvSpPr>
          <p:nvPr/>
        </p:nvSpPr>
        <p:spPr bwMode="auto">
          <a:xfrm>
            <a:off x="1268611" y="938213"/>
            <a:ext cx="4320779" cy="0"/>
          </a:xfrm>
          <a:prstGeom prst="line">
            <a:avLst/>
          </a:prstGeom>
          <a:noFill/>
          <a:ln w="12700">
            <a:solidFill>
              <a:srgbClr val="BE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1800">
              <a:solidFill>
                <a:srgbClr val="000000"/>
              </a:solidFill>
              <a:latin typeface="Arial"/>
              <a:ea typeface="+mn-ea"/>
            </a:endParaRPr>
          </a:p>
        </p:txBody>
      </p:sp>
      <p:sp>
        <p:nvSpPr>
          <p:cNvPr id="3" name="Title Placeholder 2"/>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4" name="Text Placeholder 3"/>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4"/>
          </p:nvPr>
        </p:nvSpPr>
        <p:spPr>
          <a:xfrm>
            <a:off x="5141148" y="4710701"/>
            <a:ext cx="1600200" cy="273844"/>
          </a:xfrm>
          <a:prstGeom prst="rect">
            <a:avLst/>
          </a:prstGeom>
        </p:spPr>
        <p:txBody>
          <a:bodyPr vert="horz" lIns="91440" tIns="45720" rIns="91440" bIns="45720" rtlCol="0" anchor="ctr"/>
          <a:lstStyle>
            <a:lvl1pPr algn="r">
              <a:defRPr sz="675">
                <a:solidFill>
                  <a:schemeClr val="tx1"/>
                </a:solidFill>
              </a:defRPr>
            </a:lvl1pPr>
          </a:lstStyle>
          <a:p>
            <a:pPr eaLnBrk="0" hangingPunct="0"/>
            <a:fld id="{6978B218-A8C5-40A0-8E52-9F6B87AFDAFA}" type="slidenum">
              <a:rPr lang="en-US" smtClean="0">
                <a:solidFill>
                  <a:srgbClr val="000000"/>
                </a:solidFill>
                <a:latin typeface="Arial"/>
                <a:ea typeface="+mn-ea"/>
              </a:rPr>
              <a:pPr eaLnBrk="0" hangingPunct="0"/>
              <a:t>‹#›</a:t>
            </a:fld>
            <a:endParaRPr lang="en-US">
              <a:solidFill>
                <a:srgbClr val="000000"/>
              </a:solidFill>
              <a:latin typeface="Arial"/>
              <a:ea typeface="+mn-ea"/>
            </a:endParaRPr>
          </a:p>
        </p:txBody>
      </p:sp>
      <p:sp>
        <p:nvSpPr>
          <p:cNvPr id="9" name="Footer Placeholder 8"/>
          <p:cNvSpPr>
            <a:spLocks noGrp="1"/>
          </p:cNvSpPr>
          <p:nvPr>
            <p:ph type="ftr" sz="quarter" idx="3"/>
          </p:nvPr>
        </p:nvSpPr>
        <p:spPr>
          <a:xfrm>
            <a:off x="4660489" y="4938702"/>
            <a:ext cx="2171700" cy="273844"/>
          </a:xfrm>
          <a:prstGeom prst="rect">
            <a:avLst/>
          </a:prstGeom>
        </p:spPr>
        <p:txBody>
          <a:bodyPr vert="horz" lIns="91440" tIns="45720" rIns="91440" bIns="45720" rtlCol="0" anchor="ctr"/>
          <a:lstStyle>
            <a:lvl1pPr algn="r">
              <a:defRPr sz="675">
                <a:solidFill>
                  <a:schemeClr val="tx1"/>
                </a:solidFill>
              </a:defRPr>
            </a:lvl1pPr>
          </a:lstStyle>
          <a:p>
            <a:pPr eaLnBrk="0" hangingPunct="0"/>
            <a:r>
              <a:rPr lang="en-US" smtClean="0">
                <a:solidFill>
                  <a:srgbClr val="000000"/>
                </a:solidFill>
                <a:latin typeface="Arial"/>
                <a:ea typeface="+mn-ea"/>
              </a:rPr>
              <a:t>NSF LFW - May 24, 2016</a:t>
            </a:r>
            <a:endParaRPr lang="en-US" dirty="0">
              <a:solidFill>
                <a:srgbClr val="000000"/>
              </a:solidFill>
              <a:latin typeface="Arial"/>
              <a:ea typeface="+mn-ea"/>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038" y="187095"/>
            <a:ext cx="624656" cy="685800"/>
          </a:xfrm>
          <a:prstGeom prst="rect">
            <a:avLst/>
          </a:prstGeom>
        </p:spPr>
      </p:pic>
      <p:sp>
        <p:nvSpPr>
          <p:cNvPr id="6" name="Rounded Rectangle 5"/>
          <p:cNvSpPr/>
          <p:nvPr/>
        </p:nvSpPr>
        <p:spPr bwMode="auto">
          <a:xfrm>
            <a:off x="322259" y="4793701"/>
            <a:ext cx="2130879" cy="309908"/>
          </a:xfrm>
          <a:prstGeom prst="roundRect">
            <a:avLst>
              <a:gd name="adj" fmla="val 14710"/>
            </a:avLst>
          </a:prstGeom>
          <a:noFill/>
          <a:ln w="28575" cap="flat" cmpd="sng" algn="ctr">
            <a:solidFill>
              <a:srgbClr val="C00000"/>
            </a:solidFill>
            <a:prstDash val="solid"/>
            <a:round/>
            <a:headEnd type="none" w="med" len="med"/>
            <a:tailEnd type="none" w="med" len="med"/>
          </a:ln>
          <a:effectLst/>
          <a:extLst/>
        </p:spPr>
        <p:txBody>
          <a:bodyPr vert="horz" wrap="none" lIns="68580" tIns="34290" rIns="68580" bIns="34290" numCol="1" rtlCol="0" anchor="ctr" anchorCtr="0" compatLnSpc="1">
            <a:prstTxWarp prst="textNoShape">
              <a:avLst/>
            </a:prstTxWarp>
          </a:bodyPr>
          <a:lstStyle/>
          <a:p>
            <a:pPr algn="ctr" eaLnBrk="0" hangingPunct="0"/>
            <a:endParaRPr lang="en-US" sz="1800" smtClean="0">
              <a:solidFill>
                <a:srgbClr val="000000"/>
              </a:solidFill>
              <a:latin typeface="Arial"/>
              <a:ea typeface="+mn-ea"/>
            </a:endParaRPr>
          </a:p>
        </p:txBody>
      </p:sp>
    </p:spTree>
    <p:extLst>
      <p:ext uri="{BB962C8B-B14F-4D97-AF65-F5344CB8AC3E}">
        <p14:creationId xmlns:p14="http://schemas.microsoft.com/office/powerpoint/2010/main" val="1005363765"/>
      </p:ext>
    </p:extLst>
  </p:cSld>
  <p:clrMap bg1="lt1" tx1="dk1" bg2="lt2" tx2="dk2" accent1="accent1" accent2="accent2" accent3="accent3" accent4="accent4" accent5="accent5" accent6="accent6" hlink="hlink" folHlink="folHlink"/>
  <p:sldLayoutIdLst>
    <p:sldLayoutId id="2147483732" r:id="rId1"/>
    <p:sldLayoutId id="2147483733" r:id="rId2"/>
  </p:sldLayoutIdLst>
  <p:timing>
    <p:tnLst>
      <p:par>
        <p:cTn id="1" dur="indefinite" restart="never" nodeType="tmRoot"/>
      </p:par>
    </p:tnLst>
  </p:timing>
  <p:hf hdr="0" dt="0"/>
  <p:txStyles>
    <p:titleStyle>
      <a:lvl1pPr algn="ctr" rtl="0" eaLnBrk="0" fontAlgn="base" hangingPunct="0">
        <a:spcBef>
          <a:spcPct val="0"/>
        </a:spcBef>
        <a:spcAft>
          <a:spcPct val="0"/>
        </a:spcAft>
        <a:defRPr sz="2100" b="1">
          <a:solidFill>
            <a:schemeClr val="tx1"/>
          </a:solidFill>
          <a:latin typeface="+mj-lt"/>
          <a:ea typeface="+mj-ea"/>
          <a:cs typeface="+mj-cs"/>
        </a:defRPr>
      </a:lvl1pPr>
      <a:lvl2pPr algn="ctr" rtl="0" eaLnBrk="0" fontAlgn="base" hangingPunct="0">
        <a:spcBef>
          <a:spcPct val="0"/>
        </a:spcBef>
        <a:spcAft>
          <a:spcPct val="0"/>
        </a:spcAft>
        <a:defRPr sz="2100" b="1">
          <a:solidFill>
            <a:schemeClr val="tx1"/>
          </a:solidFill>
          <a:latin typeface="Arial" charset="0"/>
        </a:defRPr>
      </a:lvl2pPr>
      <a:lvl3pPr algn="ctr" rtl="0" eaLnBrk="0" fontAlgn="base" hangingPunct="0">
        <a:spcBef>
          <a:spcPct val="0"/>
        </a:spcBef>
        <a:spcAft>
          <a:spcPct val="0"/>
        </a:spcAft>
        <a:defRPr sz="2100" b="1">
          <a:solidFill>
            <a:schemeClr val="tx1"/>
          </a:solidFill>
          <a:latin typeface="Arial" charset="0"/>
        </a:defRPr>
      </a:lvl3pPr>
      <a:lvl4pPr algn="ctr" rtl="0" eaLnBrk="0" fontAlgn="base" hangingPunct="0">
        <a:spcBef>
          <a:spcPct val="0"/>
        </a:spcBef>
        <a:spcAft>
          <a:spcPct val="0"/>
        </a:spcAft>
        <a:defRPr sz="2100" b="1">
          <a:solidFill>
            <a:schemeClr val="tx1"/>
          </a:solidFill>
          <a:latin typeface="Arial" charset="0"/>
        </a:defRPr>
      </a:lvl4pPr>
      <a:lvl5pPr algn="ctr" rtl="0" eaLnBrk="0" fontAlgn="base" hangingPunct="0">
        <a:spcBef>
          <a:spcPct val="0"/>
        </a:spcBef>
        <a:spcAft>
          <a:spcPct val="0"/>
        </a:spcAft>
        <a:defRPr sz="2100" b="1">
          <a:solidFill>
            <a:schemeClr val="tx1"/>
          </a:solidFill>
          <a:latin typeface="Arial" charset="0"/>
        </a:defRPr>
      </a:lvl5pPr>
      <a:lvl6pPr marL="342900" algn="ctr" rtl="0" eaLnBrk="0" fontAlgn="base" hangingPunct="0">
        <a:spcBef>
          <a:spcPct val="0"/>
        </a:spcBef>
        <a:spcAft>
          <a:spcPct val="0"/>
        </a:spcAft>
        <a:defRPr sz="2100" b="1">
          <a:solidFill>
            <a:schemeClr val="tx1"/>
          </a:solidFill>
          <a:latin typeface="Arial" charset="0"/>
        </a:defRPr>
      </a:lvl6pPr>
      <a:lvl7pPr marL="685800" algn="ctr" rtl="0" eaLnBrk="0" fontAlgn="base" hangingPunct="0">
        <a:spcBef>
          <a:spcPct val="0"/>
        </a:spcBef>
        <a:spcAft>
          <a:spcPct val="0"/>
        </a:spcAft>
        <a:defRPr sz="2100" b="1">
          <a:solidFill>
            <a:schemeClr val="tx1"/>
          </a:solidFill>
          <a:latin typeface="Arial" charset="0"/>
        </a:defRPr>
      </a:lvl7pPr>
      <a:lvl8pPr marL="1028700" algn="ctr" rtl="0" eaLnBrk="0" fontAlgn="base" hangingPunct="0">
        <a:spcBef>
          <a:spcPct val="0"/>
        </a:spcBef>
        <a:spcAft>
          <a:spcPct val="0"/>
        </a:spcAft>
        <a:defRPr sz="2100" b="1">
          <a:solidFill>
            <a:schemeClr val="tx1"/>
          </a:solidFill>
          <a:latin typeface="Arial" charset="0"/>
        </a:defRPr>
      </a:lvl8pPr>
      <a:lvl9pPr marL="1371600" algn="ctr" rtl="0" eaLnBrk="0" fontAlgn="base" hangingPunct="0">
        <a:spcBef>
          <a:spcPct val="0"/>
        </a:spcBef>
        <a:spcAft>
          <a:spcPct val="0"/>
        </a:spcAft>
        <a:defRPr sz="2100" b="1">
          <a:solidFill>
            <a:schemeClr val="tx1"/>
          </a:solidFill>
          <a:latin typeface="Arial" charset="0"/>
        </a:defRPr>
      </a:lvl9pPr>
    </p:titleStyle>
    <p:bodyStyle>
      <a:lvl1pPr marL="257175" indent="-257175" algn="l" rtl="0" eaLnBrk="0" fontAlgn="base" hangingPunct="0">
        <a:spcBef>
          <a:spcPct val="20000"/>
        </a:spcBef>
        <a:spcAft>
          <a:spcPct val="0"/>
        </a:spcAft>
        <a:buChar char="•"/>
        <a:defRPr sz="1500" b="1">
          <a:solidFill>
            <a:srgbClr val="CC0000"/>
          </a:solidFill>
          <a:latin typeface="+mn-lt"/>
          <a:ea typeface="+mn-ea"/>
          <a:cs typeface="+mn-cs"/>
        </a:defRPr>
      </a:lvl1pPr>
      <a:lvl2pPr marL="557213" indent="-214313" algn="l" rtl="0" eaLnBrk="0" fontAlgn="base" hangingPunct="0">
        <a:spcBef>
          <a:spcPct val="20000"/>
        </a:spcBef>
        <a:spcAft>
          <a:spcPct val="0"/>
        </a:spcAft>
        <a:buChar char="–"/>
        <a:defRPr b="1">
          <a:solidFill>
            <a:schemeClr val="tx1"/>
          </a:solidFill>
          <a:latin typeface="+mn-lt"/>
        </a:defRPr>
      </a:lvl2pPr>
      <a:lvl3pPr marL="857250" indent="-171450" algn="l" rtl="0" eaLnBrk="0" fontAlgn="base" hangingPunct="0">
        <a:spcBef>
          <a:spcPct val="20000"/>
        </a:spcBef>
        <a:spcAft>
          <a:spcPct val="0"/>
        </a:spcAft>
        <a:buChar char="•"/>
        <a:defRPr>
          <a:solidFill>
            <a:schemeClr val="tx1"/>
          </a:solidFill>
          <a:latin typeface="+mn-lt"/>
        </a:defRPr>
      </a:lvl3pPr>
      <a:lvl4pPr marL="1200150" indent="-171450" algn="l" rtl="0" eaLnBrk="0" fontAlgn="base" hangingPunct="0">
        <a:spcBef>
          <a:spcPct val="20000"/>
        </a:spcBef>
        <a:spcAft>
          <a:spcPct val="0"/>
        </a:spcAft>
        <a:buChar char="–"/>
        <a:defRPr i="1">
          <a:solidFill>
            <a:schemeClr val="tx1"/>
          </a:solidFill>
          <a:latin typeface="Times New Roman" pitchFamily="18" charset="0"/>
        </a:defRPr>
      </a:lvl4pPr>
      <a:lvl5pPr marL="1543050" indent="-171450" algn="l" rtl="0" eaLnBrk="0" fontAlgn="base" hangingPunct="0">
        <a:spcBef>
          <a:spcPct val="20000"/>
        </a:spcBef>
        <a:spcAft>
          <a:spcPct val="0"/>
        </a:spcAft>
        <a:buChar char="»"/>
        <a:defRPr sz="1200" i="1">
          <a:solidFill>
            <a:schemeClr val="tx1"/>
          </a:solidFill>
          <a:latin typeface="Times New Roman" pitchFamily="18" charset="0"/>
        </a:defRPr>
      </a:lvl5pPr>
      <a:lvl6pPr marL="1885950" indent="-171450" algn="l" rtl="0" eaLnBrk="0" fontAlgn="base" hangingPunct="0">
        <a:spcBef>
          <a:spcPct val="20000"/>
        </a:spcBef>
        <a:spcAft>
          <a:spcPct val="0"/>
        </a:spcAft>
        <a:buChar char="»"/>
        <a:defRPr sz="1200" i="1">
          <a:solidFill>
            <a:schemeClr val="tx1"/>
          </a:solidFill>
          <a:latin typeface="Times New Roman" pitchFamily="18" charset="0"/>
        </a:defRPr>
      </a:lvl6pPr>
      <a:lvl7pPr marL="2228850" indent="-171450" algn="l" rtl="0" eaLnBrk="0" fontAlgn="base" hangingPunct="0">
        <a:spcBef>
          <a:spcPct val="20000"/>
        </a:spcBef>
        <a:spcAft>
          <a:spcPct val="0"/>
        </a:spcAft>
        <a:buChar char="»"/>
        <a:defRPr sz="1200" i="1">
          <a:solidFill>
            <a:schemeClr val="tx1"/>
          </a:solidFill>
          <a:latin typeface="Times New Roman" pitchFamily="18" charset="0"/>
        </a:defRPr>
      </a:lvl7pPr>
      <a:lvl8pPr marL="2571750" indent="-171450" algn="l" rtl="0" eaLnBrk="0" fontAlgn="base" hangingPunct="0">
        <a:spcBef>
          <a:spcPct val="20000"/>
        </a:spcBef>
        <a:spcAft>
          <a:spcPct val="0"/>
        </a:spcAft>
        <a:buChar char="»"/>
        <a:defRPr sz="1200" i="1">
          <a:solidFill>
            <a:schemeClr val="tx1"/>
          </a:solidFill>
          <a:latin typeface="Times New Roman" pitchFamily="18" charset="0"/>
        </a:defRPr>
      </a:lvl8pPr>
      <a:lvl9pPr marL="2914650" indent="-171450" algn="l" rtl="0" eaLnBrk="0" fontAlgn="base" hangingPunct="0">
        <a:spcBef>
          <a:spcPct val="20000"/>
        </a:spcBef>
        <a:spcAft>
          <a:spcPct val="0"/>
        </a:spcAft>
        <a:buChar char="»"/>
        <a:defRPr sz="1200" i="1">
          <a:solidFill>
            <a:schemeClr val="tx1"/>
          </a:solidFill>
          <a:latin typeface="Times New Roman" pitchFamily="18"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auto">
          <a:xfrm>
            <a:off x="2343150" y="4914901"/>
            <a:ext cx="2171700" cy="12620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750"/>
            </a:lvl1pPr>
          </a:lstStyle>
          <a:p>
            <a:pPr>
              <a:defRPr/>
            </a:pPr>
            <a:r>
              <a:rPr lang="en-US">
                <a:solidFill>
                  <a:srgbClr val="000000"/>
                </a:solidFill>
                <a:latin typeface="Arial"/>
                <a:ea typeface="ＭＳ Ｐゴシック" charset="-128"/>
              </a:rPr>
              <a:t>CHESS DMR-0936384 2012_</a:t>
            </a:r>
            <a:fld id="{DEAF8990-7ABB-4305-8B68-A3264FF40246}" type="slidenum">
              <a:rPr lang="en-US">
                <a:solidFill>
                  <a:srgbClr val="000000"/>
                </a:solidFill>
                <a:latin typeface="Arial"/>
                <a:ea typeface="ＭＳ Ｐゴシック" charset="-128"/>
              </a:rPr>
              <a:pPr>
                <a:defRPr/>
              </a:pPr>
              <a:t>‹#›</a:t>
            </a:fld>
            <a:endParaRPr lang="en-US">
              <a:solidFill>
                <a:srgbClr val="000000"/>
              </a:solidFill>
              <a:latin typeface="Arial"/>
              <a:ea typeface="ＭＳ Ｐゴシック" charset="-128"/>
            </a:endParaRPr>
          </a:p>
        </p:txBody>
      </p:sp>
      <p:pic>
        <p:nvPicPr>
          <p:cNvPr id="1027" name="Picture 8" descr="Logos_NSF_NIGMS_NIH"/>
          <p:cNvPicPr>
            <a:picLocks noChangeAspect="1" noChangeArrowheads="1"/>
          </p:cNvPicPr>
          <p:nvPr userDrawn="1"/>
        </p:nvPicPr>
        <p:blipFill>
          <a:blip r:embed="rId3" cstate="print"/>
          <a:srcRect r="64200"/>
          <a:stretch>
            <a:fillRect/>
          </a:stretch>
        </p:blipFill>
        <p:spPr bwMode="auto">
          <a:xfrm>
            <a:off x="6009085" y="4849416"/>
            <a:ext cx="327422" cy="294084"/>
          </a:xfrm>
          <a:prstGeom prst="rect">
            <a:avLst/>
          </a:prstGeom>
          <a:noFill/>
          <a:ln w="9525">
            <a:noFill/>
            <a:miter lim="800000"/>
            <a:headEnd/>
            <a:tailEnd/>
          </a:ln>
        </p:spPr>
      </p:pic>
      <p:pic>
        <p:nvPicPr>
          <p:cNvPr id="1028" name="Picture 10" descr="CHESS_Cornell"/>
          <p:cNvPicPr>
            <a:picLocks noChangeAspect="1" noChangeArrowheads="1"/>
          </p:cNvPicPr>
          <p:nvPr userDrawn="1"/>
        </p:nvPicPr>
        <p:blipFill>
          <a:blip r:embed="rId4" cstate="print"/>
          <a:srcRect/>
          <a:stretch>
            <a:fillRect/>
          </a:stretch>
        </p:blipFill>
        <p:spPr bwMode="auto">
          <a:xfrm>
            <a:off x="57150" y="4857750"/>
            <a:ext cx="1828800" cy="248841"/>
          </a:xfrm>
          <a:prstGeom prst="rect">
            <a:avLst/>
          </a:prstGeom>
          <a:noFill/>
          <a:ln w="9525">
            <a:noFill/>
            <a:miter lim="800000"/>
            <a:headEnd/>
            <a:tailEnd/>
          </a:ln>
        </p:spPr>
      </p:pic>
      <p:pic>
        <p:nvPicPr>
          <p:cNvPr id="2" name="Picture 4" descr="NIGMS.png"/>
          <p:cNvPicPr>
            <a:picLocks noChangeAspect="1"/>
          </p:cNvPicPr>
          <p:nvPr userDrawn="1"/>
        </p:nvPicPr>
        <p:blipFill>
          <a:blip r:embed="rId5" cstate="print"/>
          <a:srcRect/>
          <a:stretch>
            <a:fillRect/>
          </a:stretch>
        </p:blipFill>
        <p:spPr bwMode="auto">
          <a:xfrm>
            <a:off x="6571060" y="4876800"/>
            <a:ext cx="223838" cy="223838"/>
          </a:xfrm>
          <a:prstGeom prst="rect">
            <a:avLst/>
          </a:prstGeom>
          <a:noFill/>
          <a:ln w="9525">
            <a:noFill/>
            <a:miter lim="800000"/>
            <a:headEnd/>
            <a:tailEnd/>
          </a:ln>
        </p:spPr>
      </p:pic>
      <p:pic>
        <p:nvPicPr>
          <p:cNvPr id="1030" name="Picture 5" descr="NSFLogo2011.png"/>
          <p:cNvPicPr>
            <a:picLocks noChangeAspect="1"/>
          </p:cNvPicPr>
          <p:nvPr userDrawn="1"/>
        </p:nvPicPr>
        <p:blipFill>
          <a:blip r:embed="rId6" cstate="print"/>
          <a:srcRect/>
          <a:stretch>
            <a:fillRect/>
          </a:stretch>
        </p:blipFill>
        <p:spPr bwMode="auto">
          <a:xfrm>
            <a:off x="6309122" y="4858941"/>
            <a:ext cx="260747" cy="260747"/>
          </a:xfrm>
          <a:prstGeom prst="rect">
            <a:avLst/>
          </a:prstGeom>
          <a:noFill/>
          <a:ln w="9525">
            <a:noFill/>
            <a:miter lim="800000"/>
            <a:headEnd/>
            <a:tailEnd/>
          </a:ln>
        </p:spPr>
      </p:pic>
    </p:spTree>
    <p:extLst>
      <p:ext uri="{BB962C8B-B14F-4D97-AF65-F5344CB8AC3E}">
        <p14:creationId xmlns:p14="http://schemas.microsoft.com/office/powerpoint/2010/main" val="3215874400"/>
      </p:ext>
    </p:extLst>
  </p:cSld>
  <p:clrMap bg1="lt1" tx1="dk1" bg2="lt2" tx2="dk2" accent1="accent1" accent2="accent2" accent3="accent3" accent4="accent4" accent5="accent5" accent6="accent6" hlink="hlink" folHlink="folHlink"/>
  <p:sldLayoutIdLst>
    <p:sldLayoutId id="2147483735" r:id="rId1"/>
  </p:sldLayoutIdLst>
  <p:hf sldNum="0" hdr="0" dt="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auto">
          <a:xfrm>
            <a:off x="2343150" y="4914901"/>
            <a:ext cx="2171700" cy="12620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750"/>
            </a:lvl1pPr>
          </a:lstStyle>
          <a:p>
            <a:pPr>
              <a:defRPr/>
            </a:pPr>
            <a:r>
              <a:rPr lang="en-US">
                <a:solidFill>
                  <a:srgbClr val="000000"/>
                </a:solidFill>
                <a:latin typeface="Arial"/>
                <a:ea typeface="ＭＳ Ｐゴシック" charset="-128"/>
              </a:rPr>
              <a:t>CHESS DMR-0936384 2012_</a:t>
            </a:r>
            <a:fld id="{DEAF8990-7ABB-4305-8B68-A3264FF40246}" type="slidenum">
              <a:rPr lang="en-US">
                <a:solidFill>
                  <a:srgbClr val="000000"/>
                </a:solidFill>
                <a:latin typeface="Arial"/>
                <a:ea typeface="ＭＳ Ｐゴシック" charset="-128"/>
              </a:rPr>
              <a:pPr>
                <a:defRPr/>
              </a:pPr>
              <a:t>‹#›</a:t>
            </a:fld>
            <a:endParaRPr lang="en-US">
              <a:solidFill>
                <a:srgbClr val="000000"/>
              </a:solidFill>
              <a:latin typeface="Arial"/>
              <a:ea typeface="ＭＳ Ｐゴシック" charset="-128"/>
            </a:endParaRPr>
          </a:p>
        </p:txBody>
      </p:sp>
      <p:pic>
        <p:nvPicPr>
          <p:cNvPr id="1027" name="Picture 8" descr="Logos_NSF_NIGMS_NIH"/>
          <p:cNvPicPr>
            <a:picLocks noChangeAspect="1" noChangeArrowheads="1"/>
          </p:cNvPicPr>
          <p:nvPr userDrawn="1"/>
        </p:nvPicPr>
        <p:blipFill>
          <a:blip r:embed="rId3" cstate="print"/>
          <a:srcRect r="64200"/>
          <a:stretch>
            <a:fillRect/>
          </a:stretch>
        </p:blipFill>
        <p:spPr bwMode="auto">
          <a:xfrm>
            <a:off x="6009085" y="4849416"/>
            <a:ext cx="327422" cy="294084"/>
          </a:xfrm>
          <a:prstGeom prst="rect">
            <a:avLst/>
          </a:prstGeom>
          <a:noFill/>
          <a:ln w="9525">
            <a:noFill/>
            <a:miter lim="800000"/>
            <a:headEnd/>
            <a:tailEnd/>
          </a:ln>
        </p:spPr>
      </p:pic>
      <p:pic>
        <p:nvPicPr>
          <p:cNvPr id="1028" name="Picture 10" descr="CHESS_Cornell"/>
          <p:cNvPicPr>
            <a:picLocks noChangeAspect="1" noChangeArrowheads="1"/>
          </p:cNvPicPr>
          <p:nvPr userDrawn="1"/>
        </p:nvPicPr>
        <p:blipFill>
          <a:blip r:embed="rId4" cstate="print"/>
          <a:srcRect/>
          <a:stretch>
            <a:fillRect/>
          </a:stretch>
        </p:blipFill>
        <p:spPr bwMode="auto">
          <a:xfrm>
            <a:off x="57150" y="4857750"/>
            <a:ext cx="1828800" cy="248841"/>
          </a:xfrm>
          <a:prstGeom prst="rect">
            <a:avLst/>
          </a:prstGeom>
          <a:noFill/>
          <a:ln w="9525">
            <a:noFill/>
            <a:miter lim="800000"/>
            <a:headEnd/>
            <a:tailEnd/>
          </a:ln>
        </p:spPr>
      </p:pic>
      <p:pic>
        <p:nvPicPr>
          <p:cNvPr id="2" name="Picture 4" descr="NIGMS.png"/>
          <p:cNvPicPr>
            <a:picLocks noChangeAspect="1"/>
          </p:cNvPicPr>
          <p:nvPr userDrawn="1"/>
        </p:nvPicPr>
        <p:blipFill>
          <a:blip r:embed="rId5" cstate="print"/>
          <a:srcRect/>
          <a:stretch>
            <a:fillRect/>
          </a:stretch>
        </p:blipFill>
        <p:spPr bwMode="auto">
          <a:xfrm>
            <a:off x="6571060" y="4876800"/>
            <a:ext cx="223838" cy="223838"/>
          </a:xfrm>
          <a:prstGeom prst="rect">
            <a:avLst/>
          </a:prstGeom>
          <a:noFill/>
          <a:ln w="9525">
            <a:noFill/>
            <a:miter lim="800000"/>
            <a:headEnd/>
            <a:tailEnd/>
          </a:ln>
        </p:spPr>
      </p:pic>
      <p:pic>
        <p:nvPicPr>
          <p:cNvPr id="1030" name="Picture 5" descr="NSFLogo2011.png"/>
          <p:cNvPicPr>
            <a:picLocks noChangeAspect="1"/>
          </p:cNvPicPr>
          <p:nvPr userDrawn="1"/>
        </p:nvPicPr>
        <p:blipFill>
          <a:blip r:embed="rId6" cstate="print"/>
          <a:srcRect/>
          <a:stretch>
            <a:fillRect/>
          </a:stretch>
        </p:blipFill>
        <p:spPr bwMode="auto">
          <a:xfrm>
            <a:off x="6309122" y="4858941"/>
            <a:ext cx="260747" cy="260747"/>
          </a:xfrm>
          <a:prstGeom prst="rect">
            <a:avLst/>
          </a:prstGeom>
          <a:noFill/>
          <a:ln w="9525">
            <a:noFill/>
            <a:miter lim="800000"/>
            <a:headEnd/>
            <a:tailEnd/>
          </a:ln>
        </p:spPr>
      </p:pic>
    </p:spTree>
    <p:extLst>
      <p:ext uri="{BB962C8B-B14F-4D97-AF65-F5344CB8AC3E}">
        <p14:creationId xmlns:p14="http://schemas.microsoft.com/office/powerpoint/2010/main" val="439764179"/>
      </p:ext>
    </p:extLst>
  </p:cSld>
  <p:clrMap bg1="lt1" tx1="dk1" bg2="lt2" tx2="dk2" accent1="accent1" accent2="accent2" accent3="accent3" accent4="accent4" accent5="accent5" accent6="accent6" hlink="hlink" folHlink="folHlink"/>
  <p:sldLayoutIdLst>
    <p:sldLayoutId id="2147483737" r:id="rId1"/>
  </p:sldLayoutIdLst>
  <p:hf sldNum="0" hdr="0" dt="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auto">
          <a:xfrm>
            <a:off x="2343150" y="4914901"/>
            <a:ext cx="2171700" cy="12620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750"/>
            </a:lvl1pPr>
          </a:lstStyle>
          <a:p>
            <a:pPr>
              <a:defRPr/>
            </a:pPr>
            <a:r>
              <a:rPr lang="en-US">
                <a:solidFill>
                  <a:srgbClr val="000000"/>
                </a:solidFill>
                <a:latin typeface="Arial"/>
                <a:ea typeface="ＭＳ Ｐゴシック" charset="-128"/>
              </a:rPr>
              <a:t>CHESS DMR-0936384 2012_</a:t>
            </a:r>
            <a:fld id="{DEAF8990-7ABB-4305-8B68-A3264FF40246}" type="slidenum">
              <a:rPr lang="en-US">
                <a:solidFill>
                  <a:srgbClr val="000000"/>
                </a:solidFill>
                <a:latin typeface="Arial"/>
                <a:ea typeface="ＭＳ Ｐゴシック" charset="-128"/>
              </a:rPr>
              <a:pPr>
                <a:defRPr/>
              </a:pPr>
              <a:t>‹#›</a:t>
            </a:fld>
            <a:endParaRPr lang="en-US">
              <a:solidFill>
                <a:srgbClr val="000000"/>
              </a:solidFill>
              <a:latin typeface="Arial"/>
              <a:ea typeface="ＭＳ Ｐゴシック" charset="-128"/>
            </a:endParaRPr>
          </a:p>
        </p:txBody>
      </p:sp>
      <p:pic>
        <p:nvPicPr>
          <p:cNvPr id="1027" name="Picture 8" descr="Logos_NSF_NIGMS_NIH"/>
          <p:cNvPicPr>
            <a:picLocks noChangeAspect="1" noChangeArrowheads="1"/>
          </p:cNvPicPr>
          <p:nvPr userDrawn="1"/>
        </p:nvPicPr>
        <p:blipFill>
          <a:blip r:embed="rId3" cstate="print"/>
          <a:srcRect r="64200"/>
          <a:stretch>
            <a:fillRect/>
          </a:stretch>
        </p:blipFill>
        <p:spPr bwMode="auto">
          <a:xfrm>
            <a:off x="6009085" y="4849416"/>
            <a:ext cx="327422" cy="294084"/>
          </a:xfrm>
          <a:prstGeom prst="rect">
            <a:avLst/>
          </a:prstGeom>
          <a:noFill/>
          <a:ln w="9525">
            <a:noFill/>
            <a:miter lim="800000"/>
            <a:headEnd/>
            <a:tailEnd/>
          </a:ln>
        </p:spPr>
      </p:pic>
      <p:pic>
        <p:nvPicPr>
          <p:cNvPr id="1028" name="Picture 10" descr="CHESS_Cornell"/>
          <p:cNvPicPr>
            <a:picLocks noChangeAspect="1" noChangeArrowheads="1"/>
          </p:cNvPicPr>
          <p:nvPr userDrawn="1"/>
        </p:nvPicPr>
        <p:blipFill>
          <a:blip r:embed="rId4" cstate="print"/>
          <a:srcRect/>
          <a:stretch>
            <a:fillRect/>
          </a:stretch>
        </p:blipFill>
        <p:spPr bwMode="auto">
          <a:xfrm>
            <a:off x="57150" y="4857750"/>
            <a:ext cx="1828800" cy="248841"/>
          </a:xfrm>
          <a:prstGeom prst="rect">
            <a:avLst/>
          </a:prstGeom>
          <a:noFill/>
          <a:ln w="9525">
            <a:noFill/>
            <a:miter lim="800000"/>
            <a:headEnd/>
            <a:tailEnd/>
          </a:ln>
        </p:spPr>
      </p:pic>
      <p:pic>
        <p:nvPicPr>
          <p:cNvPr id="2" name="Picture 4" descr="NIGMS.png"/>
          <p:cNvPicPr>
            <a:picLocks noChangeAspect="1"/>
          </p:cNvPicPr>
          <p:nvPr userDrawn="1"/>
        </p:nvPicPr>
        <p:blipFill>
          <a:blip r:embed="rId5" cstate="print"/>
          <a:srcRect/>
          <a:stretch>
            <a:fillRect/>
          </a:stretch>
        </p:blipFill>
        <p:spPr bwMode="auto">
          <a:xfrm>
            <a:off x="6571060" y="4876800"/>
            <a:ext cx="223838" cy="223838"/>
          </a:xfrm>
          <a:prstGeom prst="rect">
            <a:avLst/>
          </a:prstGeom>
          <a:noFill/>
          <a:ln w="9525">
            <a:noFill/>
            <a:miter lim="800000"/>
            <a:headEnd/>
            <a:tailEnd/>
          </a:ln>
        </p:spPr>
      </p:pic>
      <p:pic>
        <p:nvPicPr>
          <p:cNvPr id="1030" name="Picture 5" descr="NSFLogo2011.png"/>
          <p:cNvPicPr>
            <a:picLocks noChangeAspect="1"/>
          </p:cNvPicPr>
          <p:nvPr userDrawn="1"/>
        </p:nvPicPr>
        <p:blipFill>
          <a:blip r:embed="rId6" cstate="print"/>
          <a:srcRect/>
          <a:stretch>
            <a:fillRect/>
          </a:stretch>
        </p:blipFill>
        <p:spPr bwMode="auto">
          <a:xfrm>
            <a:off x="6309122" y="4858941"/>
            <a:ext cx="260747" cy="260747"/>
          </a:xfrm>
          <a:prstGeom prst="rect">
            <a:avLst/>
          </a:prstGeom>
          <a:noFill/>
          <a:ln w="9525">
            <a:noFill/>
            <a:miter lim="800000"/>
            <a:headEnd/>
            <a:tailEnd/>
          </a:ln>
        </p:spPr>
      </p:pic>
    </p:spTree>
    <p:extLst>
      <p:ext uri="{BB962C8B-B14F-4D97-AF65-F5344CB8AC3E}">
        <p14:creationId xmlns:p14="http://schemas.microsoft.com/office/powerpoint/2010/main" val="2564031528"/>
      </p:ext>
    </p:extLst>
  </p:cSld>
  <p:clrMap bg1="lt1" tx1="dk1" bg2="lt2" tx2="dk2" accent1="accent1" accent2="accent2" accent3="accent3" accent4="accent4" accent5="accent5" accent6="accent6" hlink="hlink" folHlink="folHlink"/>
  <p:sldLayoutIdLst>
    <p:sldLayoutId id="2147483739" r:id="rId1"/>
  </p:sldLayoutIdLst>
  <p:hf sldNum="0" hdr="0" dt="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456010"/>
            <a:ext cx="5715000" cy="857250"/>
          </a:xfrm>
          <a:prstGeom prst="rect">
            <a:avLst/>
          </a:prstGeom>
        </p:spPr>
        <p:txBody>
          <a:bodyPr vert="horz" wrap="square" lIns="91440" tIns="45720" rIns="91440" bIns="45720" numCol="1" anchor="ctr" anchorCtr="0" compatLnSpc="1">
            <a:prstTxWarp prst="textNoShape">
              <a:avLst/>
            </a:prstTxWarp>
            <a:noAutofit/>
          </a:bodyPr>
          <a:lstStyle/>
          <a:p>
            <a:pPr lvl="0"/>
            <a:r>
              <a:rPr lang="en-US"/>
              <a:t>Click to edit Master title style</a:t>
            </a:r>
          </a:p>
        </p:txBody>
      </p:sp>
      <p:sp>
        <p:nvSpPr>
          <p:cNvPr id="1027" name="Text Placeholder 2"/>
          <p:cNvSpPr>
            <a:spLocks noGrp="1"/>
          </p:cNvSpPr>
          <p:nvPr>
            <p:ph type="body" idx="1"/>
          </p:nvPr>
        </p:nvSpPr>
        <p:spPr bwMode="auto">
          <a:xfrm>
            <a:off x="342900" y="1432322"/>
            <a:ext cx="5715000" cy="3368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Footer Placeholder 4"/>
          <p:cNvSpPr txBox="1">
            <a:spLocks/>
          </p:cNvSpPr>
          <p:nvPr userDrawn="1"/>
        </p:nvSpPr>
        <p:spPr bwMode="auto">
          <a:xfrm>
            <a:off x="67866" y="69057"/>
            <a:ext cx="6134100" cy="273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900" smtClean="0">
                <a:solidFill>
                  <a:srgbClr val="456867"/>
                </a:solidFill>
                <a:latin typeface="Calibri" charset="0"/>
              </a:rPr>
              <a:t>INTERNATIONAL OCEAN DISCOVERY PROGRAM | EXPLORING THE EARTH UNDER THE SEA</a:t>
            </a:r>
          </a:p>
        </p:txBody>
      </p:sp>
    </p:spTree>
    <p:extLst>
      <p:ext uri="{BB962C8B-B14F-4D97-AF65-F5344CB8AC3E}">
        <p14:creationId xmlns:p14="http://schemas.microsoft.com/office/powerpoint/2010/main" val="73401947"/>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Lst>
  <p:hf sldNum="0" hdr="0" ftr="0" dt="0"/>
  <p:txStyles>
    <p:titleStyle>
      <a:lvl1pPr algn="l" rtl="0" eaLnBrk="0" fontAlgn="base" hangingPunct="0">
        <a:spcBef>
          <a:spcPct val="0"/>
        </a:spcBef>
        <a:spcAft>
          <a:spcPct val="0"/>
        </a:spcAft>
        <a:defRPr sz="3450" kern="1200" spc="-75">
          <a:solidFill>
            <a:srgbClr val="4D4635"/>
          </a:solidFill>
          <a:latin typeface="+mj-lt"/>
          <a:ea typeface="ＭＳ Ｐゴシック" charset="0"/>
          <a:cs typeface="ＭＳ Ｐゴシック" charset="0"/>
        </a:defRPr>
      </a:lvl1pPr>
      <a:lvl2pPr algn="l" rtl="0" eaLnBrk="0" fontAlgn="base" hangingPunct="0">
        <a:spcBef>
          <a:spcPct val="0"/>
        </a:spcBef>
        <a:spcAft>
          <a:spcPct val="0"/>
        </a:spcAft>
        <a:defRPr sz="3450">
          <a:solidFill>
            <a:srgbClr val="4D4635"/>
          </a:solidFill>
          <a:latin typeface="Cambria" charset="0"/>
          <a:ea typeface="ＭＳ Ｐゴシック" charset="0"/>
          <a:cs typeface="ＭＳ Ｐゴシック" charset="0"/>
        </a:defRPr>
      </a:lvl2pPr>
      <a:lvl3pPr algn="l" rtl="0" eaLnBrk="0" fontAlgn="base" hangingPunct="0">
        <a:spcBef>
          <a:spcPct val="0"/>
        </a:spcBef>
        <a:spcAft>
          <a:spcPct val="0"/>
        </a:spcAft>
        <a:defRPr sz="3450">
          <a:solidFill>
            <a:srgbClr val="4D4635"/>
          </a:solidFill>
          <a:latin typeface="Cambria" charset="0"/>
          <a:ea typeface="ＭＳ Ｐゴシック" charset="0"/>
          <a:cs typeface="ＭＳ Ｐゴシック" charset="0"/>
        </a:defRPr>
      </a:lvl3pPr>
      <a:lvl4pPr algn="l" rtl="0" eaLnBrk="0" fontAlgn="base" hangingPunct="0">
        <a:spcBef>
          <a:spcPct val="0"/>
        </a:spcBef>
        <a:spcAft>
          <a:spcPct val="0"/>
        </a:spcAft>
        <a:defRPr sz="3450">
          <a:solidFill>
            <a:srgbClr val="4D4635"/>
          </a:solidFill>
          <a:latin typeface="Cambria" charset="0"/>
          <a:ea typeface="ＭＳ Ｐゴシック" charset="0"/>
          <a:cs typeface="ＭＳ Ｐゴシック" charset="0"/>
        </a:defRPr>
      </a:lvl4pPr>
      <a:lvl5pPr algn="l" rtl="0" eaLnBrk="0" fontAlgn="base" hangingPunct="0">
        <a:spcBef>
          <a:spcPct val="0"/>
        </a:spcBef>
        <a:spcAft>
          <a:spcPct val="0"/>
        </a:spcAft>
        <a:defRPr sz="3450">
          <a:solidFill>
            <a:srgbClr val="4D4635"/>
          </a:solidFill>
          <a:latin typeface="Cambria" charset="0"/>
          <a:ea typeface="ＭＳ Ｐゴシック" charset="0"/>
          <a:cs typeface="ＭＳ Ｐゴシック" charset="0"/>
        </a:defRPr>
      </a:lvl5pPr>
      <a:lvl6pPr marL="342900" algn="l" rtl="0" fontAlgn="base">
        <a:spcBef>
          <a:spcPct val="0"/>
        </a:spcBef>
        <a:spcAft>
          <a:spcPct val="0"/>
        </a:spcAft>
        <a:defRPr sz="3450">
          <a:solidFill>
            <a:schemeClr val="tx2"/>
          </a:solidFill>
          <a:latin typeface="Cambria" charset="0"/>
          <a:ea typeface="ＭＳ Ｐゴシック" charset="0"/>
          <a:cs typeface="ＭＳ Ｐゴシック" charset="0"/>
        </a:defRPr>
      </a:lvl6pPr>
      <a:lvl7pPr marL="685800" algn="l" rtl="0" fontAlgn="base">
        <a:spcBef>
          <a:spcPct val="0"/>
        </a:spcBef>
        <a:spcAft>
          <a:spcPct val="0"/>
        </a:spcAft>
        <a:defRPr sz="3450">
          <a:solidFill>
            <a:schemeClr val="tx2"/>
          </a:solidFill>
          <a:latin typeface="Cambria" charset="0"/>
          <a:ea typeface="ＭＳ Ｐゴシック" charset="0"/>
          <a:cs typeface="ＭＳ Ｐゴシック" charset="0"/>
        </a:defRPr>
      </a:lvl7pPr>
      <a:lvl8pPr marL="1028700" algn="l" rtl="0" fontAlgn="base">
        <a:spcBef>
          <a:spcPct val="0"/>
        </a:spcBef>
        <a:spcAft>
          <a:spcPct val="0"/>
        </a:spcAft>
        <a:defRPr sz="3450">
          <a:solidFill>
            <a:schemeClr val="tx2"/>
          </a:solidFill>
          <a:latin typeface="Cambria" charset="0"/>
          <a:ea typeface="ＭＳ Ｐゴシック" charset="0"/>
          <a:cs typeface="ＭＳ Ｐゴシック" charset="0"/>
        </a:defRPr>
      </a:lvl8pPr>
      <a:lvl9pPr marL="1371600" algn="l" rtl="0" fontAlgn="base">
        <a:spcBef>
          <a:spcPct val="0"/>
        </a:spcBef>
        <a:spcAft>
          <a:spcPct val="0"/>
        </a:spcAft>
        <a:defRPr sz="3450">
          <a:solidFill>
            <a:schemeClr val="tx2"/>
          </a:solidFill>
          <a:latin typeface="Cambria" charset="0"/>
          <a:ea typeface="ＭＳ Ｐゴシック" charset="0"/>
          <a:cs typeface="ＭＳ Ｐゴシック" charset="0"/>
        </a:defRPr>
      </a:lvl9pPr>
    </p:titleStyle>
    <p:bodyStyle>
      <a:lvl1pPr marL="257175" indent="-171450" algn="l" rtl="0" eaLnBrk="0" fontAlgn="base" hangingPunct="0">
        <a:spcBef>
          <a:spcPct val="20000"/>
        </a:spcBef>
        <a:spcAft>
          <a:spcPct val="0"/>
        </a:spcAft>
        <a:buClr>
          <a:srgbClr val="456867"/>
        </a:buClr>
        <a:buFont typeface="Arial" panose="020B0604020202020204" pitchFamily="34" charset="0"/>
        <a:buChar char="•"/>
        <a:defRPr sz="1650" kern="1200">
          <a:solidFill>
            <a:srgbClr val="456867"/>
          </a:solidFill>
          <a:latin typeface="+mn-lt"/>
          <a:ea typeface="ＭＳ Ｐゴシック" charset="0"/>
          <a:cs typeface="ＭＳ Ｐゴシック" charset="0"/>
        </a:defRPr>
      </a:lvl1pPr>
      <a:lvl2pPr marL="479822" indent="-171450" algn="l" rtl="0" eaLnBrk="0" fontAlgn="base" hangingPunct="0">
        <a:spcBef>
          <a:spcPct val="20000"/>
        </a:spcBef>
        <a:spcAft>
          <a:spcPct val="0"/>
        </a:spcAft>
        <a:buClr>
          <a:srgbClr val="58563A"/>
        </a:buClr>
        <a:buFont typeface="Arial" panose="020B0604020202020204" pitchFamily="34" charset="0"/>
        <a:buChar char="•"/>
        <a:defRPr sz="1500" kern="1200">
          <a:solidFill>
            <a:srgbClr val="4D4635"/>
          </a:solidFill>
          <a:latin typeface="+mn-lt"/>
          <a:ea typeface="ＭＳ Ｐゴシック" charset="0"/>
          <a:cs typeface="+mn-cs"/>
        </a:defRPr>
      </a:lvl2pPr>
      <a:lvl3pPr marL="753666" indent="-171450" algn="l" rtl="0" eaLnBrk="0" fontAlgn="base" hangingPunct="0">
        <a:spcBef>
          <a:spcPct val="20000"/>
        </a:spcBef>
        <a:spcAft>
          <a:spcPct val="0"/>
        </a:spcAft>
        <a:buClr>
          <a:srgbClr val="456867"/>
        </a:buClr>
        <a:buFont typeface="Arial" panose="020B0604020202020204" pitchFamily="34" charset="0"/>
        <a:buChar char="•"/>
        <a:defRPr kern="1200">
          <a:solidFill>
            <a:srgbClr val="456867"/>
          </a:solidFill>
          <a:latin typeface="+mn-lt"/>
          <a:ea typeface="ＭＳ Ｐゴシック" charset="0"/>
          <a:cs typeface="+mn-cs"/>
        </a:defRPr>
      </a:lvl3pPr>
      <a:lvl4pPr marL="959644" indent="-171450" algn="l" rtl="0" eaLnBrk="0" fontAlgn="base" hangingPunct="0">
        <a:spcBef>
          <a:spcPct val="20000"/>
        </a:spcBef>
        <a:spcAft>
          <a:spcPct val="0"/>
        </a:spcAft>
        <a:buClr>
          <a:srgbClr val="456867"/>
        </a:buClr>
        <a:buFont typeface="Arial" panose="020B0604020202020204" pitchFamily="34" charset="0"/>
        <a:buChar char="•"/>
        <a:defRPr sz="1200" kern="1200">
          <a:solidFill>
            <a:srgbClr val="456867"/>
          </a:solidFill>
          <a:latin typeface="+mn-lt"/>
          <a:ea typeface="ＭＳ Ｐゴシック" charset="0"/>
          <a:cs typeface="+mn-cs"/>
        </a:defRPr>
      </a:lvl4pPr>
      <a:lvl5pPr marL="1165622" indent="-171450" algn="l" rtl="0" eaLnBrk="0" fontAlgn="base" hangingPunct="0">
        <a:spcBef>
          <a:spcPct val="20000"/>
        </a:spcBef>
        <a:spcAft>
          <a:spcPct val="0"/>
        </a:spcAft>
        <a:buClr>
          <a:srgbClr val="456867"/>
        </a:buClr>
        <a:buFont typeface="Arial" panose="020B0604020202020204" pitchFamily="34" charset="0"/>
        <a:buChar char="•"/>
        <a:defRPr sz="1050" kern="1200">
          <a:solidFill>
            <a:srgbClr val="456867"/>
          </a:solidFill>
          <a:latin typeface="+mn-lt"/>
          <a:ea typeface="ＭＳ Ｐゴシック" charset="0"/>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2.xml"/><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11.jpeg"/><Relationship Id="rId1" Type="http://schemas.openxmlformats.org/officeDocument/2006/relationships/slideLayout" Target="../slideLayouts/slideLayout2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12.png"/><Relationship Id="rId7" Type="http://schemas.openxmlformats.org/officeDocument/2006/relationships/image" Target="../media/image55.jpeg"/><Relationship Id="rId2" Type="http://schemas.openxmlformats.org/officeDocument/2006/relationships/image" Target="../media/image11.jpeg"/><Relationship Id="rId1" Type="http://schemas.openxmlformats.org/officeDocument/2006/relationships/slideLayout" Target="../slideLayouts/slideLayout22.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58.png"/><Relationship Id="rId4" Type="http://schemas.openxmlformats.org/officeDocument/2006/relationships/image" Target="../media/image52.gif"/><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2.xml"/><Relationship Id="rId4" Type="http://schemas.openxmlformats.org/officeDocument/2006/relationships/image" Target="../media/image59.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2.xml"/><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2.xml"/><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9.png"/><Relationship Id="rId2" Type="http://schemas.openxmlformats.org/officeDocument/2006/relationships/image" Target="../media/image11.jpeg"/><Relationship Id="rId1" Type="http://schemas.openxmlformats.org/officeDocument/2006/relationships/slideLayout" Target="../slideLayouts/slideLayout2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2.xml"/><Relationship Id="rId4" Type="http://schemas.openxmlformats.org/officeDocument/2006/relationships/image" Target="../media/image70.tif"/></Relationships>
</file>

<file path=ppt/slides/_rels/slide29.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12.png"/><Relationship Id="rId7" Type="http://schemas.openxmlformats.org/officeDocument/2006/relationships/image" Target="../media/image73.jpeg"/><Relationship Id="rId12" Type="http://schemas.openxmlformats.org/officeDocument/2006/relationships/image" Target="../media/image78.jpeg"/><Relationship Id="rId2" Type="http://schemas.openxmlformats.org/officeDocument/2006/relationships/image" Target="../media/image11.jpeg"/><Relationship Id="rId1" Type="http://schemas.openxmlformats.org/officeDocument/2006/relationships/slideLayout" Target="../slideLayouts/slideLayout22.xml"/><Relationship Id="rId6" Type="http://schemas.openxmlformats.org/officeDocument/2006/relationships/image" Target="../media/image72.jpeg"/><Relationship Id="rId11" Type="http://schemas.openxmlformats.org/officeDocument/2006/relationships/image" Target="../media/image77.gif"/><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52.gif"/><Relationship Id="rId9" Type="http://schemas.openxmlformats.org/officeDocument/2006/relationships/image" Target="../media/image75.jpeg"/></Relationships>
</file>

<file path=ppt/slides/_rels/slide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hyperlink" Target="mailto:CarranchoM@si.edu" TargetMode="External"/><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88.png"/><Relationship Id="rId4" Type="http://schemas.openxmlformats.org/officeDocument/2006/relationships/notesSlide" Target="../notesSlides/notesSlide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18" Type="http://schemas.openxmlformats.org/officeDocument/2006/relationships/image" Target="../media/image107.png"/><Relationship Id="rId3" Type="http://schemas.openxmlformats.org/officeDocument/2006/relationships/image" Target="../media/image92.png"/><Relationship Id="rId21" Type="http://schemas.openxmlformats.org/officeDocument/2006/relationships/image" Target="../media/image110.png"/><Relationship Id="rId7" Type="http://schemas.openxmlformats.org/officeDocument/2006/relationships/image" Target="../media/image96.png"/><Relationship Id="rId12" Type="http://schemas.openxmlformats.org/officeDocument/2006/relationships/image" Target="../media/image101.png"/><Relationship Id="rId17" Type="http://schemas.openxmlformats.org/officeDocument/2006/relationships/image" Target="../media/image106.png"/><Relationship Id="rId25" Type="http://schemas.openxmlformats.org/officeDocument/2006/relationships/image" Target="../media/image114.png"/><Relationship Id="rId2" Type="http://schemas.openxmlformats.org/officeDocument/2006/relationships/image" Target="../media/image91.png"/><Relationship Id="rId16" Type="http://schemas.openxmlformats.org/officeDocument/2006/relationships/image" Target="../media/image105.png"/><Relationship Id="rId20" Type="http://schemas.openxmlformats.org/officeDocument/2006/relationships/image" Target="../media/image109.png"/><Relationship Id="rId1" Type="http://schemas.openxmlformats.org/officeDocument/2006/relationships/slideLayout" Target="../slideLayouts/slideLayout32.xml"/><Relationship Id="rId6" Type="http://schemas.openxmlformats.org/officeDocument/2006/relationships/image" Target="../media/image95.png"/><Relationship Id="rId11" Type="http://schemas.openxmlformats.org/officeDocument/2006/relationships/image" Target="../media/image100.png"/><Relationship Id="rId24" Type="http://schemas.openxmlformats.org/officeDocument/2006/relationships/image" Target="../media/image113.png"/><Relationship Id="rId5" Type="http://schemas.openxmlformats.org/officeDocument/2006/relationships/image" Target="../media/image94.png"/><Relationship Id="rId15" Type="http://schemas.openxmlformats.org/officeDocument/2006/relationships/image" Target="../media/image104.png"/><Relationship Id="rId23" Type="http://schemas.openxmlformats.org/officeDocument/2006/relationships/image" Target="../media/image112.png"/><Relationship Id="rId10" Type="http://schemas.openxmlformats.org/officeDocument/2006/relationships/image" Target="../media/image99.png"/><Relationship Id="rId19" Type="http://schemas.openxmlformats.org/officeDocument/2006/relationships/image" Target="../media/image108.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png"/><Relationship Id="rId22" Type="http://schemas.openxmlformats.org/officeDocument/2006/relationships/image" Target="../media/image111.png"/></Relationships>
</file>

<file path=ppt/slides/_rels/slide4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image" Target="../media/image118.jpeg"/><Relationship Id="rId5" Type="http://schemas.openxmlformats.org/officeDocument/2006/relationships/image" Target="../media/image117.png"/><Relationship Id="rId4" Type="http://schemas.openxmlformats.org/officeDocument/2006/relationships/image" Target="../media/image116.jpeg"/></Relationships>
</file>

<file path=ppt/slides/_rels/slide4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png"/><Relationship Id="rId7" Type="http://schemas.openxmlformats.org/officeDocument/2006/relationships/image" Target="../media/image126.jpe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png"/><Relationship Id="rId9" Type="http://schemas.openxmlformats.org/officeDocument/2006/relationships/image" Target="../media/image128.jpeg"/></Relationships>
</file>

<file path=ppt/slides/_rels/slide52.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jpeg"/><Relationship Id="rId7" Type="http://schemas.openxmlformats.org/officeDocument/2006/relationships/image" Target="../media/image133.png"/><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 Id="rId9" Type="http://schemas.openxmlformats.org/officeDocument/2006/relationships/image" Target="../media/image135.jpeg"/></Relationships>
</file>

<file path=ppt/slides/_rels/slide5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1276350"/>
            <a:ext cx="4459875" cy="646331"/>
          </a:xfrm>
          <a:prstGeom prst="rect">
            <a:avLst/>
          </a:prstGeom>
          <a:noFill/>
        </p:spPr>
        <p:txBody>
          <a:bodyPr wrap="none" rtlCol="0">
            <a:spAutoFit/>
          </a:bodyPr>
          <a:lstStyle/>
          <a:p>
            <a:r>
              <a:rPr lang="en-US" sz="3600" b="1" dirty="0" smtClean="0">
                <a:latin typeface="Verdana" panose="020B0604030504040204" pitchFamily="34" charset="0"/>
                <a:ea typeface="Verdana" panose="020B0604030504040204" pitchFamily="34" charset="0"/>
                <a:cs typeface="Verdana" panose="020B0604030504040204" pitchFamily="34" charset="0"/>
              </a:rPr>
              <a:t>Lightening Talks</a:t>
            </a:r>
            <a:endParaRPr lang="en-US" sz="3600" b="1" dirty="0">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1981200" y="3409950"/>
            <a:ext cx="4724401" cy="1200329"/>
          </a:xfrm>
          <a:prstGeom prst="rect">
            <a:avLst/>
          </a:prstGeom>
          <a:noFill/>
        </p:spPr>
        <p:txBody>
          <a:bodyPr wrap="square" rtlCol="0">
            <a:spAutoFit/>
          </a:bodyPr>
          <a:lstStyle/>
          <a:p>
            <a:r>
              <a:rPr lang="en-US" sz="2400" dirty="0" smtClean="0">
                <a:latin typeface="Verdana" panose="020B0604030504040204" pitchFamily="34" charset="0"/>
                <a:ea typeface="Verdana" panose="020B0604030504040204" pitchFamily="34" charset="0"/>
                <a:cs typeface="Verdana" panose="020B0604030504040204" pitchFamily="34" charset="0"/>
              </a:rPr>
              <a:t>National Science Foundation</a:t>
            </a:r>
          </a:p>
          <a:p>
            <a:r>
              <a:rPr lang="en-US" sz="2400" dirty="0" smtClean="0">
                <a:latin typeface="Verdana" panose="020B0604030504040204" pitchFamily="34" charset="0"/>
                <a:ea typeface="Verdana" panose="020B0604030504040204" pitchFamily="34" charset="0"/>
                <a:cs typeface="Verdana" panose="020B0604030504040204" pitchFamily="34" charset="0"/>
              </a:rPr>
              <a:t>Large Facilities Workshop</a:t>
            </a:r>
          </a:p>
          <a:p>
            <a:r>
              <a:rPr lang="en-US" sz="2400" dirty="0" smtClean="0">
                <a:latin typeface="Verdana" panose="020B0604030504040204" pitchFamily="34" charset="0"/>
                <a:ea typeface="Verdana" panose="020B0604030504040204" pitchFamily="34" charset="0"/>
                <a:cs typeface="Verdana" panose="020B0604030504040204" pitchFamily="34" charset="0"/>
              </a:rPr>
              <a:t>May 24, 2016</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104821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Testing</a:t>
            </a:r>
            <a:endParaRPr lang="en-US" dirty="0"/>
          </a:p>
        </p:txBody>
      </p:sp>
      <p:pic>
        <p:nvPicPr>
          <p:cNvPr id="4" name="Picture 3" descr="CTO Model and Ro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371601"/>
            <a:ext cx="5094920" cy="2753936"/>
          </a:xfrm>
          <a:prstGeom prst="rect">
            <a:avLst/>
          </a:prstGeom>
        </p:spPr>
      </p:pic>
      <p:pic>
        <p:nvPicPr>
          <p:cNvPr id="5" name="Picture 4" descr="Screen Shot 2016-04-15 at 11.38.07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 y="2628900"/>
            <a:ext cx="1982874" cy="1528763"/>
          </a:xfrm>
          <a:prstGeom prst="rect">
            <a:avLst/>
          </a:prstGeom>
          <a:effectLst>
            <a:outerShdw blurRad="60325" dist="63500" dir="10020000" sx="103000" sy="103000" algn="tl" rotWithShape="0">
              <a:srgbClr val="000000">
                <a:alpha val="42000"/>
              </a:srgbClr>
            </a:outerShdw>
          </a:effectLst>
        </p:spPr>
      </p:pic>
      <p:sp>
        <p:nvSpPr>
          <p:cNvPr id="6" name="TextBox 5"/>
          <p:cNvSpPr txBox="1"/>
          <p:nvPr/>
        </p:nvSpPr>
        <p:spPr>
          <a:xfrm>
            <a:off x="-114300" y="1371600"/>
            <a:ext cx="1771650" cy="1061829"/>
          </a:xfrm>
          <a:prstGeom prst="rect">
            <a:avLst/>
          </a:prstGeom>
          <a:noFill/>
        </p:spPr>
        <p:txBody>
          <a:bodyPr wrap="square" rtlCol="0">
            <a:spAutoFit/>
          </a:bodyPr>
          <a:lstStyle/>
          <a:p>
            <a:pPr marL="144018" indent="-75438">
              <a:buFont typeface="Arial"/>
              <a:buChar char="•"/>
            </a:pPr>
            <a:r>
              <a:rPr lang="en-US" sz="1050" dirty="0"/>
              <a:t>Cavitation-free to 11 </a:t>
            </a:r>
            <a:r>
              <a:rPr lang="en-US" sz="1050" dirty="0" err="1"/>
              <a:t>kts</a:t>
            </a:r>
            <a:endParaRPr lang="en-US" sz="1050" dirty="0"/>
          </a:p>
          <a:p>
            <a:pPr marL="68580"/>
            <a:endParaRPr lang="en-US" sz="1050" dirty="0"/>
          </a:p>
          <a:p>
            <a:pPr marL="144018" indent="-75438">
              <a:buFont typeface="Arial"/>
              <a:buChar char="•"/>
            </a:pPr>
            <a:r>
              <a:rPr lang="en-US" sz="1050" dirty="0"/>
              <a:t>No evidence of bubble sweep down under simulated survey conditions</a:t>
            </a:r>
          </a:p>
        </p:txBody>
      </p:sp>
    </p:spTree>
    <p:extLst>
      <p:ext uri="{BB962C8B-B14F-4D97-AF65-F5344CB8AC3E}">
        <p14:creationId xmlns:p14="http://schemas.microsoft.com/office/powerpoint/2010/main" val="36683249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1AED9CE-CB21-4A88-8FD0-17E70449BA98}" type="slidenum">
              <a:rPr lang="en-US" smtClean="0"/>
              <a:pPr>
                <a:defRPr/>
              </a:pPr>
              <a:t>10</a:t>
            </a:fld>
            <a:endParaRPr lang="en-US" dirty="0"/>
          </a:p>
        </p:txBody>
      </p:sp>
      <p:pic>
        <p:nvPicPr>
          <p:cNvPr id="5" name="Picture 4" descr="Screen Shot 2016-05-24 at 7.13.36 AM.jpg"/>
          <p:cNvPicPr>
            <a:picLocks noChangeAspect="1"/>
          </p:cNvPicPr>
          <p:nvPr/>
        </p:nvPicPr>
        <p:blipFill rotWithShape="1">
          <a:blip r:embed="rId2">
            <a:extLst>
              <a:ext uri="{28A0092B-C50C-407E-A947-70E740481C1C}">
                <a14:useLocalDpi xmlns:a14="http://schemas.microsoft.com/office/drawing/2010/main" val="0"/>
              </a:ext>
            </a:extLst>
          </a:blip>
          <a:srcRect t="1580" b="12132"/>
          <a:stretch/>
        </p:blipFill>
        <p:spPr>
          <a:xfrm>
            <a:off x="7620" y="563376"/>
            <a:ext cx="6850380" cy="4008625"/>
          </a:xfrm>
          <a:prstGeom prst="rect">
            <a:avLst/>
          </a:prstGeom>
        </p:spPr>
      </p:pic>
    </p:spTree>
    <p:extLst>
      <p:ext uri="{BB962C8B-B14F-4D97-AF65-F5344CB8AC3E}">
        <p14:creationId xmlns:p14="http://schemas.microsoft.com/office/powerpoint/2010/main" val="36773574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image1.jpg"/>
          <p:cNvPicPr>
            <a:picLocks noChangeAspect="1"/>
          </p:cNvPicPr>
          <p:nvPr/>
        </p:nvPicPr>
        <p:blipFill>
          <a:blip r:embed="rId2">
            <a:extLst/>
          </a:blip>
          <a:stretch>
            <a:fillRect/>
          </a:stretch>
        </p:blipFill>
        <p:spPr>
          <a:xfrm>
            <a:off x="0" y="0"/>
            <a:ext cx="6858838" cy="5146851"/>
          </a:xfrm>
          <a:prstGeom prst="rect">
            <a:avLst/>
          </a:prstGeom>
          <a:ln w="12700">
            <a:miter lim="400000"/>
          </a:ln>
        </p:spPr>
      </p:pic>
      <p:pic>
        <p:nvPicPr>
          <p:cNvPr id="52" name="image2.png"/>
          <p:cNvPicPr>
            <a:picLocks noChangeAspect="1"/>
          </p:cNvPicPr>
          <p:nvPr/>
        </p:nvPicPr>
        <p:blipFill>
          <a:blip r:embed="rId3">
            <a:extLst/>
          </a:blip>
          <a:stretch>
            <a:fillRect/>
          </a:stretch>
        </p:blipFill>
        <p:spPr>
          <a:xfrm>
            <a:off x="13395" y="25192"/>
            <a:ext cx="1111746" cy="335799"/>
          </a:xfrm>
          <a:prstGeom prst="rect">
            <a:avLst/>
          </a:prstGeom>
          <a:ln w="12700">
            <a:miter lim="400000"/>
          </a:ln>
        </p:spPr>
      </p:pic>
      <p:sp>
        <p:nvSpPr>
          <p:cNvPr id="53" name="Shape 53"/>
          <p:cNvSpPr/>
          <p:nvPr/>
        </p:nvSpPr>
        <p:spPr>
          <a:xfrm>
            <a:off x="46881" y="4935885"/>
            <a:ext cx="2816977" cy="170484"/>
          </a:xfrm>
          <a:prstGeom prst="rect">
            <a:avLst/>
          </a:prstGeom>
          <a:ln w="12700">
            <a:miter lim="400000"/>
          </a:ln>
          <a:extLst>
            <a:ext uri="{C572A759-6A51-4108-AA02-DFA0A04FC94B}">
              <ma14:wrappingTextBoxFlag xmlns="" xmlns:ma14="http://schemas.microsoft.com/office/mac/drawingml/2011/main" val="1"/>
            </a:ext>
          </a:extLst>
        </p:spPr>
        <p:txBody>
          <a:bodyPr wrap="none" lIns="20092" tIns="20092" rIns="20092" bIns="20092">
            <a:spAutoFit/>
          </a:bodyPr>
          <a:lstStyle>
            <a:lvl1pPr>
              <a:defRPr sz="1600">
                <a:solidFill>
                  <a:srgbClr val="9A9A9A"/>
                </a:solidFill>
                <a:uFill>
                  <a:solidFill>
                    <a:srgbClr val="9A9A9A"/>
                  </a:solidFill>
                </a:uFill>
                <a:latin typeface="Georgia"/>
                <a:ea typeface="Georgia"/>
                <a:cs typeface="Georgia"/>
                <a:sym typeface="Georgia"/>
              </a:defRPr>
            </a:lvl1pPr>
          </a:lstStyle>
          <a:p>
            <a:pPr defTabSz="683064" fontAlgn="auto" hangingPunct="0">
              <a:spcBef>
                <a:spcPts val="0"/>
              </a:spcBef>
              <a:spcAft>
                <a:spcPts val="0"/>
              </a:spcAft>
              <a:buClr>
                <a:srgbClr val="000000"/>
              </a:buClr>
            </a:pPr>
            <a:r>
              <a:rPr sz="844" kern="0"/>
              <a:t>Markus Kissler-Patig   -   Gemini Board meeting May 2016</a:t>
            </a:r>
          </a:p>
        </p:txBody>
      </p:sp>
      <p:pic>
        <p:nvPicPr>
          <p:cNvPr id="54" name="20080212_gemini_north_south_montage.png"/>
          <p:cNvPicPr>
            <a:picLocks noChangeAspect="1"/>
          </p:cNvPicPr>
          <p:nvPr/>
        </p:nvPicPr>
        <p:blipFill>
          <a:blip r:embed="rId4">
            <a:extLst/>
          </a:blip>
          <a:stretch>
            <a:fillRect/>
          </a:stretch>
        </p:blipFill>
        <p:spPr>
          <a:xfrm>
            <a:off x="-354955" y="0"/>
            <a:ext cx="7561213" cy="5143500"/>
          </a:xfrm>
          <a:prstGeom prst="rect">
            <a:avLst/>
          </a:prstGeom>
          <a:ln w="12700">
            <a:miter lim="400000"/>
          </a:ln>
        </p:spPr>
      </p:pic>
      <p:sp>
        <p:nvSpPr>
          <p:cNvPr id="55" name="Shape 55"/>
          <p:cNvSpPr/>
          <p:nvPr/>
        </p:nvSpPr>
        <p:spPr>
          <a:xfrm>
            <a:off x="-347419" y="1466701"/>
            <a:ext cx="7553677" cy="2913222"/>
          </a:xfrm>
          <a:prstGeom prst="rect">
            <a:avLst/>
          </a:prstGeom>
          <a:ln w="12700">
            <a:miter lim="400000"/>
          </a:ln>
          <a:extLst>
            <a:ext uri="{C572A759-6A51-4108-AA02-DFA0A04FC94B}">
              <ma14:wrappingTextBoxFlag xmlns="" xmlns:ma14="http://schemas.microsoft.com/office/mac/drawingml/2011/main" val="1"/>
            </a:ext>
          </a:extLst>
        </p:spPr>
        <p:txBody>
          <a:bodyPr wrap="square" lIns="20092" tIns="20092" rIns="20092" bIns="20092">
            <a:spAutoFit/>
          </a:bodyPr>
          <a:lstStyle/>
          <a:p>
            <a:pPr algn="ctr" defTabSz="683064" fontAlgn="auto" hangingPunct="0">
              <a:spcBef>
                <a:spcPts val="0"/>
              </a:spcBef>
              <a:spcAft>
                <a:spcPts val="0"/>
              </a:spcAft>
              <a:buClr>
                <a:srgbClr val="000000"/>
              </a:buClr>
              <a:defRPr sz="6400" b="1">
                <a:solidFill>
                  <a:srgbClr val="FFFFFF"/>
                </a:solidFill>
                <a:uFill>
                  <a:solidFill>
                    <a:srgbClr val="FFFFFF"/>
                  </a:solidFill>
                </a:uFill>
                <a:latin typeface="Georgia"/>
                <a:ea typeface="Georgia"/>
                <a:cs typeface="Georgia"/>
                <a:sym typeface="Georgia"/>
              </a:defRPr>
            </a:pPr>
            <a:r>
              <a:rPr lang="en-US" sz="3375" b="1" kern="0" dirty="0">
                <a:solidFill>
                  <a:srgbClr val="FFFFFF"/>
                </a:solidFill>
                <a:uFill>
                  <a:solidFill>
                    <a:srgbClr val="FFFFFF"/>
                  </a:solidFill>
                </a:uFill>
                <a:latin typeface="Georgia"/>
                <a:ea typeface="Georgia"/>
                <a:cs typeface="Georgia"/>
                <a:sym typeface="Georgia"/>
              </a:rPr>
              <a:t>Gemini Observatory operations, science &amp; development</a:t>
            </a:r>
            <a:endParaRPr sz="3375" b="1" kern="0" dirty="0">
              <a:solidFill>
                <a:srgbClr val="FFFFFF"/>
              </a:solidFill>
              <a:uFill>
                <a:solidFill>
                  <a:srgbClr val="FFFFFF"/>
                </a:solidFill>
              </a:uFill>
              <a:latin typeface="Georgia"/>
              <a:ea typeface="Georgia"/>
              <a:cs typeface="Georgia"/>
              <a:sym typeface="Georgia"/>
            </a:endParaRPr>
          </a:p>
          <a:p>
            <a:pPr algn="ctr" defTabSz="683064" fontAlgn="auto" hangingPunct="0">
              <a:spcBef>
                <a:spcPts val="0"/>
              </a:spcBef>
              <a:spcAft>
                <a:spcPts val="0"/>
              </a:spcAft>
              <a:buClr>
                <a:srgbClr val="000000"/>
              </a:buClr>
              <a:defRPr sz="4200" b="1">
                <a:solidFill>
                  <a:srgbClr val="FFFFFF"/>
                </a:solidFill>
                <a:uFill>
                  <a:solidFill>
                    <a:srgbClr val="FFFFFF"/>
                  </a:solidFill>
                </a:uFill>
                <a:latin typeface="Georgia"/>
                <a:ea typeface="Georgia"/>
                <a:cs typeface="Georgia"/>
                <a:sym typeface="Georgia"/>
              </a:defRPr>
            </a:pPr>
            <a:endParaRPr sz="2215" b="1" kern="0" dirty="0">
              <a:solidFill>
                <a:srgbClr val="FFFFFF"/>
              </a:solidFill>
              <a:uFill>
                <a:solidFill>
                  <a:srgbClr val="FFFFFF"/>
                </a:solidFill>
              </a:uFill>
              <a:latin typeface="Georgia"/>
              <a:ea typeface="Georgia"/>
              <a:cs typeface="Georgia"/>
              <a:sym typeface="Georgia"/>
            </a:endParaRPr>
          </a:p>
          <a:p>
            <a:pPr algn="ctr" defTabSz="683064" fontAlgn="auto" hangingPunct="0">
              <a:spcBef>
                <a:spcPts val="0"/>
              </a:spcBef>
              <a:spcAft>
                <a:spcPts val="0"/>
              </a:spcAft>
              <a:buClr>
                <a:srgbClr val="000000"/>
              </a:buClr>
              <a:defRPr sz="4200" b="1">
                <a:solidFill>
                  <a:srgbClr val="FFFFFF"/>
                </a:solidFill>
                <a:uFill>
                  <a:solidFill>
                    <a:srgbClr val="FFFFFF"/>
                  </a:solidFill>
                </a:uFill>
                <a:latin typeface="Georgia"/>
                <a:ea typeface="Georgia"/>
                <a:cs typeface="Georgia"/>
                <a:sym typeface="Georgia"/>
              </a:defRPr>
            </a:pPr>
            <a:r>
              <a:rPr lang="en-US" sz="2215" b="1" kern="0" dirty="0">
                <a:solidFill>
                  <a:srgbClr val="FFFFFF"/>
                </a:solidFill>
                <a:uFill>
                  <a:solidFill>
                    <a:srgbClr val="FFFFFF"/>
                  </a:solidFill>
                </a:uFill>
                <a:latin typeface="Georgia"/>
                <a:ea typeface="Georgia"/>
                <a:cs typeface="Georgia"/>
                <a:sym typeface="Georgia"/>
              </a:rPr>
              <a:t>Andy Adamson</a:t>
            </a:r>
            <a:endParaRPr sz="2215" b="1" kern="0" dirty="0">
              <a:solidFill>
                <a:srgbClr val="FFFFFF"/>
              </a:solidFill>
              <a:uFill>
                <a:solidFill>
                  <a:srgbClr val="FFFFFF"/>
                </a:solidFill>
              </a:uFill>
              <a:latin typeface="Georgia"/>
              <a:ea typeface="Georgia"/>
              <a:cs typeface="Georgia"/>
              <a:sym typeface="Georgia"/>
            </a:endParaRPr>
          </a:p>
          <a:p>
            <a:pPr algn="ctr" defTabSz="683064" fontAlgn="auto" hangingPunct="0">
              <a:spcBef>
                <a:spcPts val="0"/>
              </a:spcBef>
              <a:spcAft>
                <a:spcPts val="0"/>
              </a:spcAft>
              <a:buClr>
                <a:srgbClr val="000000"/>
              </a:buClr>
              <a:defRPr sz="3600">
                <a:solidFill>
                  <a:srgbClr val="FFFFFF"/>
                </a:solidFill>
                <a:uFill>
                  <a:solidFill>
                    <a:srgbClr val="FFFFFF"/>
                  </a:solidFill>
                </a:uFill>
                <a:latin typeface="Georgia"/>
                <a:ea typeface="Georgia"/>
                <a:cs typeface="Georgia"/>
                <a:sym typeface="Georgia"/>
              </a:defRPr>
            </a:pPr>
            <a:r>
              <a:rPr lang="en-US" sz="1687" b="1" kern="0" dirty="0">
                <a:solidFill>
                  <a:srgbClr val="FFFFFF"/>
                </a:solidFill>
                <a:uFill>
                  <a:solidFill>
                    <a:srgbClr val="FFFFFF"/>
                  </a:solidFill>
                </a:uFill>
                <a:latin typeface="Georgia"/>
                <a:ea typeface="Georgia"/>
                <a:cs typeface="Georgia"/>
                <a:sym typeface="Georgia"/>
              </a:rPr>
              <a:t>Associate Director of Operations, Gemini</a:t>
            </a:r>
          </a:p>
          <a:p>
            <a:pPr algn="ctr" defTabSz="683064" fontAlgn="auto" hangingPunct="0">
              <a:spcBef>
                <a:spcPts val="0"/>
              </a:spcBef>
              <a:spcAft>
                <a:spcPts val="0"/>
              </a:spcAft>
              <a:buClr>
                <a:srgbClr val="000000"/>
              </a:buClr>
              <a:defRPr sz="3600">
                <a:solidFill>
                  <a:srgbClr val="FFFFFF"/>
                </a:solidFill>
                <a:uFill>
                  <a:solidFill>
                    <a:srgbClr val="FFFFFF"/>
                  </a:solidFill>
                </a:uFill>
                <a:latin typeface="Georgia"/>
                <a:ea typeface="Georgia"/>
                <a:cs typeface="Georgia"/>
                <a:sym typeface="Georgia"/>
              </a:defRPr>
            </a:pPr>
            <a:endParaRPr lang="en-US" sz="1898" kern="0" dirty="0">
              <a:solidFill>
                <a:srgbClr val="FFFFFF"/>
              </a:solidFill>
              <a:uFill>
                <a:solidFill>
                  <a:srgbClr val="FFFFFF"/>
                </a:solidFill>
              </a:uFill>
              <a:latin typeface="Georgia"/>
              <a:ea typeface="Georgia"/>
              <a:cs typeface="Georgia"/>
              <a:sym typeface="Georgia"/>
            </a:endParaRPr>
          </a:p>
          <a:p>
            <a:pPr algn="ctr" defTabSz="683064" fontAlgn="auto" hangingPunct="0">
              <a:spcBef>
                <a:spcPts val="0"/>
              </a:spcBef>
              <a:spcAft>
                <a:spcPts val="0"/>
              </a:spcAft>
              <a:buClr>
                <a:srgbClr val="000000"/>
              </a:buClr>
              <a:defRPr sz="4200" b="1">
                <a:solidFill>
                  <a:srgbClr val="FFFFFF"/>
                </a:solidFill>
                <a:uFill>
                  <a:solidFill>
                    <a:srgbClr val="FFFFFF"/>
                  </a:solidFill>
                </a:uFill>
                <a:latin typeface="Georgia"/>
                <a:ea typeface="Georgia"/>
                <a:cs typeface="Georgia"/>
                <a:sym typeface="Georgia"/>
              </a:defRPr>
            </a:pPr>
            <a:r>
              <a:rPr lang="en-US" sz="2215" b="1" kern="0" dirty="0">
                <a:solidFill>
                  <a:srgbClr val="FFFFFF"/>
                </a:solidFill>
                <a:uFill>
                  <a:solidFill>
                    <a:srgbClr val="FFFFFF"/>
                  </a:solidFill>
                </a:uFill>
                <a:latin typeface="Georgia"/>
                <a:ea typeface="Georgia"/>
                <a:cs typeface="Georgia"/>
                <a:sym typeface="Georgia"/>
              </a:rPr>
              <a:t>Scot Kleinman</a:t>
            </a:r>
          </a:p>
          <a:p>
            <a:pPr algn="ctr" defTabSz="683064" fontAlgn="auto" hangingPunct="0">
              <a:spcBef>
                <a:spcPts val="0"/>
              </a:spcBef>
              <a:spcAft>
                <a:spcPts val="0"/>
              </a:spcAft>
              <a:buClr>
                <a:srgbClr val="000000"/>
              </a:buClr>
              <a:defRPr sz="4200" b="1">
                <a:solidFill>
                  <a:srgbClr val="FFFFFF"/>
                </a:solidFill>
                <a:uFill>
                  <a:solidFill>
                    <a:srgbClr val="FFFFFF"/>
                  </a:solidFill>
                </a:uFill>
                <a:latin typeface="Georgia"/>
                <a:ea typeface="Georgia"/>
                <a:cs typeface="Georgia"/>
                <a:sym typeface="Georgia"/>
              </a:defRPr>
            </a:pPr>
            <a:r>
              <a:rPr lang="en-US" sz="1687" b="1" kern="0" dirty="0">
                <a:solidFill>
                  <a:srgbClr val="FFFFFF"/>
                </a:solidFill>
                <a:uFill>
                  <a:solidFill>
                    <a:srgbClr val="FFFFFF"/>
                  </a:solidFill>
                </a:uFill>
                <a:latin typeface="Georgia"/>
                <a:ea typeface="Georgia"/>
                <a:cs typeface="Georgia"/>
                <a:sym typeface="Georgia"/>
              </a:rPr>
              <a:t>Associate Director of  Development, Gemini</a:t>
            </a:r>
          </a:p>
        </p:txBody>
      </p:sp>
      <p:pic>
        <p:nvPicPr>
          <p:cNvPr id="56" name="GeminiLogo_vector_ai.pdf"/>
          <p:cNvPicPr>
            <a:picLocks noChangeAspect="1"/>
          </p:cNvPicPr>
          <p:nvPr/>
        </p:nvPicPr>
        <p:blipFill>
          <a:blip r:embed="rId5">
            <a:extLst/>
          </a:blip>
          <a:stretch>
            <a:fillRect/>
          </a:stretch>
        </p:blipFill>
        <p:spPr>
          <a:xfrm>
            <a:off x="1259086" y="160735"/>
            <a:ext cx="4339828" cy="1145232"/>
          </a:xfrm>
          <a:prstGeom prst="rect">
            <a:avLst/>
          </a:prstGeom>
          <a:ln w="12700">
            <a:miter lim="400000"/>
          </a:ln>
        </p:spPr>
      </p:pic>
      <p:sp>
        <p:nvSpPr>
          <p:cNvPr id="57" name="Shape 57"/>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11</a:t>
            </a:fld>
            <a:endParaRPr/>
          </a:p>
        </p:txBody>
      </p:sp>
    </p:spTree>
    <p:extLst>
      <p:ext uri="{BB962C8B-B14F-4D97-AF65-F5344CB8AC3E}">
        <p14:creationId xmlns:p14="http://schemas.microsoft.com/office/powerpoint/2010/main" val="325410976"/>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im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837" cy="51468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pic>
        <p:nvPicPr>
          <p:cNvPr id="19458" name="image2.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395" y="25115"/>
            <a:ext cx="1111746" cy="335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sp>
        <p:nvSpPr>
          <p:cNvPr id="9220" name="Shape 111"/>
          <p:cNvSpPr>
            <a:spLocks noGrp="1"/>
          </p:cNvSpPr>
          <p:nvPr>
            <p:ph type="sldNum" sz="quarter" idx="4294967295"/>
          </p:nvPr>
        </p:nvSpPr>
        <p:spPr>
          <a:xfrm>
            <a:off x="6516558" y="4885404"/>
            <a:ext cx="266098" cy="271741"/>
          </a:xfrm>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sz="1266">
                <a:solidFill>
                  <a:srgbClr val="000000"/>
                </a:solidFill>
                <a:latin typeface="Calibri" charset="0"/>
                <a:ea typeface="MS PGothic" charset="0"/>
                <a:cs typeface="MS PGothic" charset="0"/>
                <a:sym typeface="Calibri" charset="0"/>
              </a:defRPr>
            </a:lvl1pPr>
            <a:lvl2pPr marL="391758" indent="-150676">
              <a:defRPr sz="1266">
                <a:solidFill>
                  <a:srgbClr val="000000"/>
                </a:solidFill>
                <a:latin typeface="Calibri" charset="0"/>
                <a:ea typeface="MS PGothic" charset="0"/>
                <a:cs typeface="MS PGothic" charset="0"/>
                <a:sym typeface="Calibri" charset="0"/>
              </a:defRPr>
            </a:lvl2pPr>
            <a:lvl3pPr marL="602704" indent="-120541">
              <a:defRPr sz="1266">
                <a:solidFill>
                  <a:srgbClr val="000000"/>
                </a:solidFill>
                <a:latin typeface="Calibri" charset="0"/>
                <a:ea typeface="MS PGothic" charset="0"/>
                <a:cs typeface="MS PGothic" charset="0"/>
                <a:sym typeface="Calibri" charset="0"/>
              </a:defRPr>
            </a:lvl3pPr>
            <a:lvl4pPr marL="843785" indent="-120541">
              <a:defRPr sz="1266">
                <a:solidFill>
                  <a:srgbClr val="000000"/>
                </a:solidFill>
                <a:latin typeface="Calibri" charset="0"/>
                <a:ea typeface="MS PGothic" charset="0"/>
                <a:cs typeface="MS PGothic" charset="0"/>
                <a:sym typeface="Calibri" charset="0"/>
              </a:defRPr>
            </a:lvl4pPr>
            <a:lvl5pPr marL="1084867" indent="-120541">
              <a:defRPr sz="1266">
                <a:solidFill>
                  <a:srgbClr val="000000"/>
                </a:solidFill>
                <a:latin typeface="Calibri" charset="0"/>
                <a:ea typeface="MS PGothic" charset="0"/>
                <a:cs typeface="MS PGothic" charset="0"/>
                <a:sym typeface="Calibri" charset="0"/>
              </a:defRPr>
            </a:lvl5pPr>
            <a:lvl6pPr marL="1325949" indent="-120541" defTabSz="683064" eaLnBrk="0" fontAlgn="base" hangingPunct="0">
              <a:spcBef>
                <a:spcPct val="0"/>
              </a:spcBef>
              <a:spcAft>
                <a:spcPct val="0"/>
              </a:spcAft>
              <a:defRPr sz="1266">
                <a:solidFill>
                  <a:srgbClr val="000000"/>
                </a:solidFill>
                <a:latin typeface="Calibri" charset="0"/>
                <a:ea typeface="MS PGothic" charset="0"/>
                <a:cs typeface="MS PGothic" charset="0"/>
                <a:sym typeface="Calibri" charset="0"/>
              </a:defRPr>
            </a:lvl6pPr>
            <a:lvl7pPr marL="1567030" indent="-120541" defTabSz="683064" eaLnBrk="0" fontAlgn="base" hangingPunct="0">
              <a:spcBef>
                <a:spcPct val="0"/>
              </a:spcBef>
              <a:spcAft>
                <a:spcPct val="0"/>
              </a:spcAft>
              <a:defRPr sz="1266">
                <a:solidFill>
                  <a:srgbClr val="000000"/>
                </a:solidFill>
                <a:latin typeface="Calibri" charset="0"/>
                <a:ea typeface="MS PGothic" charset="0"/>
                <a:cs typeface="MS PGothic" charset="0"/>
                <a:sym typeface="Calibri" charset="0"/>
              </a:defRPr>
            </a:lvl7pPr>
            <a:lvl8pPr marL="1808112" indent="-120541" defTabSz="683064" eaLnBrk="0" fontAlgn="base" hangingPunct="0">
              <a:spcBef>
                <a:spcPct val="0"/>
              </a:spcBef>
              <a:spcAft>
                <a:spcPct val="0"/>
              </a:spcAft>
              <a:defRPr sz="1266">
                <a:solidFill>
                  <a:srgbClr val="000000"/>
                </a:solidFill>
                <a:latin typeface="Calibri" charset="0"/>
                <a:ea typeface="MS PGothic" charset="0"/>
                <a:cs typeface="MS PGothic" charset="0"/>
                <a:sym typeface="Calibri" charset="0"/>
              </a:defRPr>
            </a:lvl8pPr>
            <a:lvl9pPr marL="2049193" indent="-120541" defTabSz="683064" eaLnBrk="0" fontAlgn="base" hangingPunct="0">
              <a:spcBef>
                <a:spcPct val="0"/>
              </a:spcBef>
              <a:spcAft>
                <a:spcPct val="0"/>
              </a:spcAft>
              <a:defRPr sz="1266">
                <a:solidFill>
                  <a:srgbClr val="000000"/>
                </a:solidFill>
                <a:latin typeface="Calibri" charset="0"/>
                <a:ea typeface="MS PGothic" charset="0"/>
                <a:cs typeface="MS PGothic" charset="0"/>
                <a:sym typeface="Calibri" charset="0"/>
              </a:defRPr>
            </a:lvl9pPr>
          </a:lstStyle>
          <a:p>
            <a:pPr defTabSz="683064" fontAlgn="auto" hangingPunct="0">
              <a:spcBef>
                <a:spcPts val="0"/>
              </a:spcBef>
              <a:spcAft>
                <a:spcPts val="0"/>
              </a:spcAft>
              <a:buClr>
                <a:srgbClr val="000000"/>
              </a:buClr>
              <a:defRPr/>
            </a:pPr>
            <a:fld id="{4C1C72F9-C7DB-0F4B-8640-A7E8DB89AE89}" type="slidenum">
              <a:rPr lang="en-US" kern="0" smtClean="0">
                <a:uFill>
                  <a:solidFill>
                    <a:srgbClr val="000000"/>
                  </a:solidFill>
                </a:uFill>
              </a:rPr>
              <a:pPr defTabSz="683064" fontAlgn="auto" hangingPunct="0">
                <a:spcBef>
                  <a:spcPts val="0"/>
                </a:spcBef>
                <a:spcAft>
                  <a:spcPts val="0"/>
                </a:spcAft>
                <a:buClr>
                  <a:srgbClr val="000000"/>
                </a:buClr>
                <a:defRPr/>
              </a:pPr>
              <a:t>12</a:t>
            </a:fld>
            <a:endParaRPr lang="en-US" kern="0">
              <a:uFill>
                <a:solidFill>
                  <a:srgbClr val="000000"/>
                </a:solidFill>
              </a:uFill>
            </a:endParaRPr>
          </a:p>
        </p:txBody>
      </p:sp>
      <p:sp>
        <p:nvSpPr>
          <p:cNvPr id="112" name="Shape 112"/>
          <p:cNvSpPr>
            <a:spLocks noChangeArrowheads="1"/>
          </p:cNvSpPr>
          <p:nvPr/>
        </p:nvSpPr>
        <p:spPr bwMode="auto">
          <a:xfrm>
            <a:off x="2732321" y="46881"/>
            <a:ext cx="854902" cy="430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wrap="none" lIns="20092" tIns="20092" rIns="20092" bIns="20092">
            <a:spAutoFit/>
          </a:bodyPr>
          <a:lstStyle/>
          <a:p>
            <a:pPr algn="r" defTabSz="683064" fontAlgn="auto" hangingPunct="0">
              <a:spcBef>
                <a:spcPts val="0"/>
              </a:spcBef>
              <a:spcAft>
                <a:spcPts val="0"/>
              </a:spcAft>
              <a:buClr>
                <a:srgbClr val="000000"/>
              </a:buClr>
              <a:defRPr>
                <a:solidFill>
                  <a:srgbClr val="FFFFFF"/>
                </a:solidFill>
                <a:uFill>
                  <a:solidFill>
                    <a:srgbClr val="FFFFFF"/>
                  </a:solidFill>
                </a:uFill>
                <a:latin typeface="Georgia"/>
                <a:ea typeface="Georgia"/>
                <a:cs typeface="Georgia"/>
                <a:sym typeface="Georgia"/>
              </a:defRPr>
            </a:pPr>
            <a:r>
              <a:rPr sz="1266" kern="0">
                <a:solidFill>
                  <a:srgbClr val="FFFFFF"/>
                </a:solidFill>
                <a:uFill>
                  <a:solidFill>
                    <a:srgbClr val="FFFFFF"/>
                  </a:solidFill>
                </a:uFill>
                <a:latin typeface="Georgia"/>
                <a:ea typeface="Georgia"/>
                <a:cs typeface="Georgia"/>
                <a:sym typeface="Georgia"/>
              </a:rPr>
              <a:t>Mauna Kea</a:t>
            </a:r>
          </a:p>
          <a:p>
            <a:pPr algn="r" defTabSz="683064" fontAlgn="auto" hangingPunct="0">
              <a:spcBef>
                <a:spcPts val="0"/>
              </a:spcBef>
              <a:spcAft>
                <a:spcPts val="0"/>
              </a:spcAft>
              <a:buClr>
                <a:srgbClr val="000000"/>
              </a:buClr>
              <a:defRPr>
                <a:solidFill>
                  <a:srgbClr val="FFFFFF"/>
                </a:solidFill>
                <a:uFill>
                  <a:solidFill>
                    <a:srgbClr val="FFFFFF"/>
                  </a:solidFill>
                </a:uFill>
                <a:latin typeface="Georgia"/>
                <a:ea typeface="Georgia"/>
                <a:cs typeface="Georgia"/>
                <a:sym typeface="Georgia"/>
              </a:defRPr>
            </a:pPr>
            <a:r>
              <a:rPr sz="1266" kern="0">
                <a:solidFill>
                  <a:srgbClr val="FFFFFF"/>
                </a:solidFill>
                <a:uFill>
                  <a:solidFill>
                    <a:srgbClr val="FFFFFF"/>
                  </a:solidFill>
                </a:uFill>
                <a:latin typeface="Georgia"/>
                <a:ea typeface="Georgia"/>
                <a:cs typeface="Georgia"/>
                <a:sym typeface="Georgia"/>
              </a:rPr>
              <a:t> since 1999</a:t>
            </a:r>
          </a:p>
        </p:txBody>
      </p:sp>
      <p:pic>
        <p:nvPicPr>
          <p:cNvPr id="19461" name="1000px-BlankMap-World-162E-flat.sv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3853" y="870644"/>
            <a:ext cx="6697266" cy="33955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sp>
        <p:nvSpPr>
          <p:cNvPr id="19462" name="Shape 114"/>
          <p:cNvSpPr>
            <a:spLocks noChangeShapeType="1"/>
          </p:cNvSpPr>
          <p:nvPr/>
        </p:nvSpPr>
        <p:spPr bwMode="auto">
          <a:xfrm>
            <a:off x="1860166" y="1995785"/>
            <a:ext cx="1907884" cy="160734"/>
          </a:xfrm>
          <a:prstGeom prst="line">
            <a:avLst/>
          </a:prstGeom>
          <a:noFill/>
          <a:ln w="25400">
            <a:solidFill>
              <a:srgbClr val="000000"/>
            </a:solidFill>
            <a:miter lim="400000"/>
            <a:headEnd/>
            <a:tailEnd/>
          </a:ln>
          <a:extLst>
            <a:ext uri="{909E8E84-426E-40dd-AFC4-6F175D3DCCD1}">
              <a14:hiddenFill xmlns="" xmlns:a14="http://schemas.microsoft.com/office/drawing/2010/main">
                <a:noFill/>
              </a14:hiddenFill>
            </a:ext>
          </a:extLst>
        </p:spPr>
        <p:txBody>
          <a:bodyPr lIns="26789" tIns="26789" rIns="26789" bIns="26789" anchor="ctr"/>
          <a:lstStyle/>
          <a:p>
            <a:pPr defTabSz="683064" fontAlgn="auto" hangingPunct="0">
              <a:spcBef>
                <a:spcPts val="0"/>
              </a:spcBef>
              <a:spcAft>
                <a:spcPts val="0"/>
              </a:spcAft>
              <a:buClr>
                <a:srgbClr val="000000"/>
              </a:buClr>
            </a:pPr>
            <a:endParaRPr lang="en-US" sz="1266" kern="0">
              <a:solidFill>
                <a:srgbClr val="000000"/>
              </a:solidFill>
              <a:uFill>
                <a:solidFill>
                  <a:srgbClr val="000000"/>
                </a:solidFill>
              </a:uFill>
              <a:latin typeface="Calibri"/>
              <a:sym typeface="Calibri"/>
            </a:endParaRPr>
          </a:p>
        </p:txBody>
      </p:sp>
      <p:pic>
        <p:nvPicPr>
          <p:cNvPr id="19463" name="20060131_GSSnow.jp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689789" y="3583037"/>
            <a:ext cx="1931324" cy="1332756"/>
          </a:xfrm>
          <a:prstGeom prst="rect">
            <a:avLst/>
          </a:prstGeom>
          <a:noFill/>
          <a:ln w="25400">
            <a:solidFill>
              <a:srgbClr val="000000"/>
            </a:solidFill>
            <a:miter lim="400000"/>
            <a:headEnd/>
            <a:tailEnd/>
          </a:ln>
          <a:extLst>
            <a:ext uri="{909E8E84-426E-40dd-AFC4-6F175D3DCCD1}">
              <a14:hiddenFill xmlns="" xmlns:a14="http://schemas.microsoft.com/office/drawing/2010/main">
                <a:solidFill>
                  <a:srgbClr val="FFFFFF"/>
                </a:solidFill>
              </a14:hiddenFill>
            </a:ext>
          </a:extLst>
        </p:spPr>
      </p:pic>
      <p:pic>
        <p:nvPicPr>
          <p:cNvPr id="19464" name="20090603_gn_lgs_ext_stars.jp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589764" y="53578"/>
            <a:ext cx="1998296" cy="1332756"/>
          </a:xfrm>
          <a:prstGeom prst="rect">
            <a:avLst/>
          </a:prstGeom>
          <a:noFill/>
          <a:ln w="25400">
            <a:solidFill>
              <a:srgbClr val="000000"/>
            </a:solidFill>
            <a:miter lim="400000"/>
            <a:headEnd/>
            <a:tailEnd/>
          </a:ln>
          <a:extLst>
            <a:ext uri="{909E8E84-426E-40dd-AFC4-6F175D3DCCD1}">
              <a14:hiddenFill xmlns="" xmlns:a14="http://schemas.microsoft.com/office/drawing/2010/main">
                <a:solidFill>
                  <a:srgbClr val="FFFFFF"/>
                </a:solidFill>
              </a14:hiddenFill>
            </a:ext>
          </a:extLst>
        </p:spPr>
      </p:pic>
      <p:sp>
        <p:nvSpPr>
          <p:cNvPr id="19465" name="Shape 117"/>
          <p:cNvSpPr>
            <a:spLocks noChangeShapeType="1"/>
          </p:cNvSpPr>
          <p:nvPr/>
        </p:nvSpPr>
        <p:spPr bwMode="auto">
          <a:xfrm>
            <a:off x="3576340" y="1335268"/>
            <a:ext cx="247799" cy="848041"/>
          </a:xfrm>
          <a:prstGeom prst="line">
            <a:avLst/>
          </a:prstGeom>
          <a:noFill/>
          <a:ln w="25400">
            <a:solidFill>
              <a:srgbClr val="000000"/>
            </a:solidFill>
            <a:miter lim="400000"/>
            <a:headEnd/>
            <a:tailEnd/>
          </a:ln>
          <a:extLst>
            <a:ext uri="{909E8E84-426E-40dd-AFC4-6F175D3DCCD1}">
              <a14:hiddenFill xmlns="" xmlns:a14="http://schemas.microsoft.com/office/drawing/2010/main">
                <a:noFill/>
              </a14:hiddenFill>
            </a:ext>
          </a:extLst>
        </p:spPr>
        <p:txBody>
          <a:bodyPr lIns="26789" tIns="26789" rIns="26789" bIns="26789" anchor="ctr"/>
          <a:lstStyle/>
          <a:p>
            <a:pPr defTabSz="683064" fontAlgn="auto" hangingPunct="0">
              <a:spcBef>
                <a:spcPts val="0"/>
              </a:spcBef>
              <a:spcAft>
                <a:spcPts val="0"/>
              </a:spcAft>
              <a:buClr>
                <a:srgbClr val="000000"/>
              </a:buClr>
            </a:pPr>
            <a:endParaRPr lang="en-US" sz="1266" kern="0">
              <a:solidFill>
                <a:srgbClr val="000000"/>
              </a:solidFill>
              <a:uFill>
                <a:solidFill>
                  <a:srgbClr val="000000"/>
                </a:solidFill>
              </a:uFill>
              <a:latin typeface="Calibri"/>
              <a:sym typeface="Calibri"/>
            </a:endParaRPr>
          </a:p>
        </p:txBody>
      </p:sp>
      <p:pic>
        <p:nvPicPr>
          <p:cNvPr id="19466" name="image3.jpg"/>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58223" y="663030"/>
            <a:ext cx="1781473" cy="1336104"/>
          </a:xfrm>
          <a:prstGeom prst="rect">
            <a:avLst/>
          </a:prstGeom>
          <a:noFill/>
          <a:ln w="25400">
            <a:solidFill>
              <a:srgbClr val="000000"/>
            </a:solidFill>
            <a:miter lim="400000"/>
            <a:headEnd/>
            <a:tailEnd/>
          </a:ln>
          <a:extLst>
            <a:ext uri="{909E8E84-426E-40dd-AFC4-6F175D3DCCD1}">
              <a14:hiddenFill xmlns="" xmlns:a14="http://schemas.microsoft.com/office/drawing/2010/main">
                <a:solidFill>
                  <a:srgbClr val="FFFFFF"/>
                </a:solidFill>
              </a14:hiddenFill>
            </a:ext>
          </a:extLst>
        </p:spPr>
      </p:pic>
      <p:pic>
        <p:nvPicPr>
          <p:cNvPr id="19467" name="image4.jpg"/>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354060" y="3704426"/>
            <a:ext cx="1830865" cy="1372939"/>
          </a:xfrm>
          <a:prstGeom prst="rect">
            <a:avLst/>
          </a:prstGeom>
          <a:noFill/>
          <a:ln w="25400">
            <a:solidFill>
              <a:srgbClr val="000000"/>
            </a:solidFill>
            <a:miter lim="400000"/>
            <a:headEnd/>
            <a:tailEnd/>
          </a:ln>
          <a:extLst>
            <a:ext uri="{909E8E84-426E-40dd-AFC4-6F175D3DCCD1}">
              <a14:hiddenFill xmlns="" xmlns:a14="http://schemas.microsoft.com/office/drawing/2010/main">
                <a:solidFill>
                  <a:srgbClr val="FFFFFF"/>
                </a:solidFill>
              </a14:hiddenFill>
            </a:ext>
          </a:extLst>
        </p:spPr>
      </p:pic>
      <p:sp>
        <p:nvSpPr>
          <p:cNvPr id="120" name="Shape 120"/>
          <p:cNvSpPr/>
          <p:nvPr/>
        </p:nvSpPr>
        <p:spPr>
          <a:xfrm>
            <a:off x="3703588" y="2062758"/>
            <a:ext cx="247799" cy="236079"/>
          </a:xfrm>
          <a:prstGeom prst="star5">
            <a:avLst>
              <a:gd name="adj" fmla="val 19098"/>
              <a:gd name="hf" fmla="val 105146"/>
              <a:gd name="vf" fmla="val 110557"/>
            </a:avLst>
          </a:prstGeom>
          <a:solidFill>
            <a:srgbClr val="FCFB00"/>
          </a:solidFill>
          <a:ln w="25400">
            <a:solidFill>
              <a:srgbClr val="000000"/>
            </a:solidFill>
            <a:miter lim="400000"/>
          </a:ln>
        </p:spPr>
        <p:txBody>
          <a:bodyPr lIns="26789" tIns="26789" rIns="26789" bIns="26789" anchor="ctr"/>
          <a:lstStyle/>
          <a:p>
            <a:pPr algn="ctr" defTabSz="308049" fontAlgn="auto" hangingPunct="0">
              <a:spcBef>
                <a:spcPts val="0"/>
              </a:spcBef>
              <a:spcAft>
                <a:spcPts val="0"/>
              </a:spcAft>
              <a:buClr>
                <a:srgbClr val="000000"/>
              </a:buClr>
              <a:defRPr sz="30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1582"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1" name="Shape 121"/>
          <p:cNvSpPr>
            <a:spLocks noChangeArrowheads="1"/>
          </p:cNvSpPr>
          <p:nvPr/>
        </p:nvSpPr>
        <p:spPr bwMode="auto">
          <a:xfrm>
            <a:off x="977801" y="689819"/>
            <a:ext cx="951082" cy="235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wrap="none" lIns="20092" tIns="20092" rIns="20092" bIns="20092">
            <a:spAutoFit/>
          </a:bodyPr>
          <a:lstStyle>
            <a:lvl1pPr>
              <a:defRPr>
                <a:solidFill>
                  <a:srgbClr val="FFFFFF"/>
                </a:solidFill>
                <a:uFill>
                  <a:solidFill>
                    <a:srgbClr val="FFFFFF"/>
                  </a:solidFill>
                </a:uFill>
                <a:latin typeface="Georgia"/>
                <a:ea typeface="Georgia"/>
                <a:cs typeface="Georgia"/>
                <a:sym typeface="Georgia"/>
              </a:defRPr>
            </a:lvl1pPr>
          </a:lstStyle>
          <a:p>
            <a:pPr defTabSz="683064" fontAlgn="auto" hangingPunct="0">
              <a:spcBef>
                <a:spcPts val="0"/>
              </a:spcBef>
              <a:spcAft>
                <a:spcPts val="0"/>
              </a:spcAft>
              <a:buClr>
                <a:srgbClr val="000000"/>
              </a:buClr>
              <a:defRPr/>
            </a:pPr>
            <a:r>
              <a:rPr sz="1266" kern="0"/>
              <a:t>Hilo, Hawaii</a:t>
            </a:r>
          </a:p>
        </p:txBody>
      </p:sp>
      <p:sp>
        <p:nvSpPr>
          <p:cNvPr id="122" name="Shape 122"/>
          <p:cNvSpPr>
            <a:spLocks noChangeArrowheads="1"/>
          </p:cNvSpPr>
          <p:nvPr/>
        </p:nvSpPr>
        <p:spPr bwMode="auto">
          <a:xfrm>
            <a:off x="2702347" y="3589734"/>
            <a:ext cx="1015202" cy="430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wrap="none" lIns="20092" tIns="20092" rIns="20092" bIns="20092">
            <a:spAutoFit/>
          </a:bodyPr>
          <a:lstStyle/>
          <a:p>
            <a:pPr defTabSz="683064" fontAlgn="auto" hangingPunct="0">
              <a:spcBef>
                <a:spcPts val="0"/>
              </a:spcBef>
              <a:spcAft>
                <a:spcPts val="0"/>
              </a:spcAft>
              <a:buClr>
                <a:srgbClr val="000000"/>
              </a:buClr>
              <a:defRPr>
                <a:solidFill>
                  <a:srgbClr val="FFFFFF"/>
                </a:solidFill>
                <a:uFill>
                  <a:solidFill>
                    <a:srgbClr val="FFFFFF"/>
                  </a:solidFill>
                </a:uFill>
                <a:latin typeface="Georgia"/>
                <a:ea typeface="Georgia"/>
                <a:cs typeface="Georgia"/>
                <a:sym typeface="Georgia"/>
              </a:defRPr>
            </a:pPr>
            <a:r>
              <a:rPr sz="1266" kern="0">
                <a:solidFill>
                  <a:srgbClr val="FFFFFF"/>
                </a:solidFill>
                <a:uFill>
                  <a:solidFill>
                    <a:srgbClr val="FFFFFF"/>
                  </a:solidFill>
                </a:uFill>
                <a:latin typeface="Georgia"/>
                <a:ea typeface="Georgia"/>
                <a:cs typeface="Georgia"/>
                <a:sym typeface="Georgia"/>
              </a:rPr>
              <a:t>Cerro Pachon</a:t>
            </a:r>
          </a:p>
          <a:p>
            <a:pPr defTabSz="683064" fontAlgn="auto" hangingPunct="0">
              <a:spcBef>
                <a:spcPts val="0"/>
              </a:spcBef>
              <a:spcAft>
                <a:spcPts val="0"/>
              </a:spcAft>
              <a:buClr>
                <a:srgbClr val="000000"/>
              </a:buClr>
              <a:defRPr>
                <a:solidFill>
                  <a:srgbClr val="FFFFFF"/>
                </a:solidFill>
                <a:uFill>
                  <a:solidFill>
                    <a:srgbClr val="FFFFFF"/>
                  </a:solidFill>
                </a:uFill>
                <a:latin typeface="Georgia"/>
                <a:ea typeface="Georgia"/>
                <a:cs typeface="Georgia"/>
                <a:sym typeface="Georgia"/>
              </a:defRPr>
            </a:pPr>
            <a:r>
              <a:rPr sz="1266" kern="0">
                <a:solidFill>
                  <a:srgbClr val="FFFFFF"/>
                </a:solidFill>
                <a:uFill>
                  <a:solidFill>
                    <a:srgbClr val="FFFFFF"/>
                  </a:solidFill>
                </a:uFill>
                <a:latin typeface="Georgia"/>
                <a:ea typeface="Georgia"/>
                <a:cs typeface="Georgia"/>
                <a:sym typeface="Georgia"/>
              </a:rPr>
              <a:t>since 2000</a:t>
            </a:r>
          </a:p>
        </p:txBody>
      </p:sp>
      <p:sp>
        <p:nvSpPr>
          <p:cNvPr id="19471" name="Shape 123"/>
          <p:cNvSpPr>
            <a:spLocks noChangeArrowheads="1"/>
          </p:cNvSpPr>
          <p:nvPr/>
        </p:nvSpPr>
        <p:spPr bwMode="auto">
          <a:xfrm>
            <a:off x="3790653" y="154874"/>
            <a:ext cx="2918333" cy="819764"/>
          </a:xfrm>
          <a:prstGeom prst="rect">
            <a:avLst/>
          </a:prstGeom>
          <a:noFill/>
          <a:ln w="12700">
            <a:solidFill>
              <a:srgbClr val="000000"/>
            </a:solidFill>
            <a:miter lim="400000"/>
            <a:headEnd/>
            <a:tailEnd/>
          </a:ln>
          <a:extLst>
            <a:ext uri="{909E8E84-426E-40dd-AFC4-6F175D3DCCD1}">
              <a14:hiddenFill xmlns="" xmlns:a14="http://schemas.microsoft.com/office/drawing/2010/main">
                <a:solidFill>
                  <a:srgbClr val="FFFFFF"/>
                </a:solidFill>
              </a14:hiddenFill>
            </a:ext>
          </a:extLst>
        </p:spPr>
        <p:txBody>
          <a:bodyPr lIns="20092" tIns="20092" rIns="20092" bIns="20092">
            <a:spAutoFit/>
          </a:bodyPr>
          <a:lstStyle/>
          <a:p>
            <a:pPr algn="ctr" defTabSz="308049" fontAlgn="auto" hangingPunct="0">
              <a:spcBef>
                <a:spcPts val="1318"/>
              </a:spcBef>
              <a:spcAft>
                <a:spcPts val="0"/>
              </a:spcAft>
              <a:buClr>
                <a:srgbClr val="F1AD2B"/>
              </a:buClr>
            </a:pPr>
            <a:r>
              <a:rPr lang="en-US" sz="1266" b="1" kern="0" dirty="0">
                <a:solidFill>
                  <a:srgbClr val="F0AB28"/>
                </a:solidFill>
                <a:uFill>
                  <a:solidFill>
                    <a:srgbClr val="000000"/>
                  </a:solidFill>
                </a:uFill>
                <a:latin typeface="Georgia" charset="0"/>
                <a:sym typeface="Georgia" charset="0"/>
              </a:rPr>
              <a:t>Gemini Observatory:</a:t>
            </a:r>
            <a:r>
              <a:rPr lang="en-US" sz="1266" kern="0" dirty="0">
                <a:solidFill>
                  <a:srgbClr val="000000"/>
                </a:solidFill>
                <a:uFill>
                  <a:solidFill>
                    <a:srgbClr val="000000"/>
                  </a:solidFill>
                </a:uFill>
                <a:latin typeface="Georgia" charset="0"/>
                <a:sym typeface="Georgia" charset="0"/>
              </a:rPr>
              <a:t> </a:t>
            </a:r>
            <a:br>
              <a:rPr lang="en-US" sz="1266" kern="0" dirty="0">
                <a:solidFill>
                  <a:srgbClr val="000000"/>
                </a:solidFill>
                <a:uFill>
                  <a:solidFill>
                    <a:srgbClr val="000000"/>
                  </a:solidFill>
                </a:uFill>
                <a:latin typeface="Georgia" charset="0"/>
                <a:sym typeface="Georgia" charset="0"/>
              </a:rPr>
            </a:br>
            <a:r>
              <a:rPr lang="en-US" sz="1266" kern="0" dirty="0">
                <a:solidFill>
                  <a:srgbClr val="000000"/>
                </a:solidFill>
                <a:uFill>
                  <a:solidFill>
                    <a:srgbClr val="000000"/>
                  </a:solidFill>
                </a:uFill>
                <a:latin typeface="Georgia" charset="0"/>
                <a:sym typeface="Georgia" charset="0"/>
              </a:rPr>
              <a:t>Operating twin 8m telescopes </a:t>
            </a:r>
            <a:br>
              <a:rPr lang="en-US" sz="1266" kern="0" dirty="0">
                <a:solidFill>
                  <a:srgbClr val="000000"/>
                </a:solidFill>
                <a:uFill>
                  <a:solidFill>
                    <a:srgbClr val="000000"/>
                  </a:solidFill>
                </a:uFill>
                <a:latin typeface="Georgia" charset="0"/>
                <a:sym typeface="Georgia" charset="0"/>
              </a:rPr>
            </a:br>
            <a:r>
              <a:rPr lang="en-US" sz="1266" kern="0" dirty="0">
                <a:solidFill>
                  <a:srgbClr val="000000"/>
                </a:solidFill>
                <a:uFill>
                  <a:solidFill>
                    <a:srgbClr val="000000"/>
                  </a:solidFill>
                </a:uFill>
                <a:latin typeface="Georgia" charset="0"/>
                <a:sym typeface="Georgia" charset="0"/>
              </a:rPr>
              <a:t>on Mauna Kea and Cerro </a:t>
            </a:r>
            <a:r>
              <a:rPr lang="en-US" sz="1266" kern="0" dirty="0" err="1">
                <a:solidFill>
                  <a:srgbClr val="000000"/>
                </a:solidFill>
                <a:uFill>
                  <a:solidFill>
                    <a:srgbClr val="000000"/>
                  </a:solidFill>
                </a:uFill>
                <a:latin typeface="Georgia" charset="0"/>
                <a:sym typeface="Georgia" charset="0"/>
              </a:rPr>
              <a:t>Pachon</a:t>
            </a:r>
            <a:r>
              <a:rPr lang="en-US" sz="1266" kern="0" dirty="0">
                <a:solidFill>
                  <a:srgbClr val="000000"/>
                </a:solidFill>
                <a:uFill>
                  <a:solidFill>
                    <a:srgbClr val="000000"/>
                  </a:solidFill>
                </a:uFill>
                <a:latin typeface="Georgia" charset="0"/>
                <a:sym typeface="Georgia" charset="0"/>
              </a:rPr>
              <a:t>: </a:t>
            </a:r>
            <a:br>
              <a:rPr lang="en-US" sz="1266" kern="0" dirty="0">
                <a:solidFill>
                  <a:srgbClr val="000000"/>
                </a:solidFill>
                <a:uFill>
                  <a:solidFill>
                    <a:srgbClr val="000000"/>
                  </a:solidFill>
                </a:uFill>
                <a:latin typeface="Georgia" charset="0"/>
                <a:sym typeface="Georgia" charset="0"/>
              </a:rPr>
            </a:br>
            <a:r>
              <a:rPr lang="en-US" sz="1266" b="1" kern="0" dirty="0">
                <a:solidFill>
                  <a:srgbClr val="F1AD2B"/>
                </a:solidFill>
                <a:uFill>
                  <a:solidFill>
                    <a:srgbClr val="000000"/>
                  </a:solidFill>
                </a:uFill>
                <a:latin typeface="Georgia" charset="0"/>
                <a:sym typeface="Georgia" charset="0"/>
              </a:rPr>
              <a:t>providing access to the entire sky</a:t>
            </a:r>
          </a:p>
        </p:txBody>
      </p:sp>
      <p:sp>
        <p:nvSpPr>
          <p:cNvPr id="19472" name="Shape 124"/>
          <p:cNvSpPr>
            <a:spLocks noChangeShapeType="1"/>
          </p:cNvSpPr>
          <p:nvPr/>
        </p:nvSpPr>
        <p:spPr bwMode="auto">
          <a:xfrm flipV="1">
            <a:off x="2700672" y="2933402"/>
            <a:ext cx="2877313" cy="649635"/>
          </a:xfrm>
          <a:prstGeom prst="line">
            <a:avLst/>
          </a:prstGeom>
          <a:noFill/>
          <a:ln w="25400">
            <a:solidFill>
              <a:srgbClr val="000000"/>
            </a:solidFill>
            <a:miter lim="400000"/>
            <a:headEnd/>
            <a:tailEnd/>
          </a:ln>
          <a:extLst>
            <a:ext uri="{909E8E84-426E-40dd-AFC4-6F175D3DCCD1}">
              <a14:hiddenFill xmlns="" xmlns:a14="http://schemas.microsoft.com/office/drawing/2010/main">
                <a:noFill/>
              </a14:hiddenFill>
            </a:ext>
          </a:extLst>
        </p:spPr>
        <p:txBody>
          <a:bodyPr lIns="26789" tIns="26789" rIns="26789" bIns="26789" anchor="ctr"/>
          <a:lstStyle/>
          <a:p>
            <a:pPr defTabSz="683064" fontAlgn="auto" hangingPunct="0">
              <a:spcBef>
                <a:spcPts val="0"/>
              </a:spcBef>
              <a:spcAft>
                <a:spcPts val="0"/>
              </a:spcAft>
              <a:buClr>
                <a:srgbClr val="000000"/>
              </a:buClr>
            </a:pPr>
            <a:endParaRPr lang="en-US" sz="1266" kern="0">
              <a:solidFill>
                <a:srgbClr val="000000"/>
              </a:solidFill>
              <a:uFill>
                <a:solidFill>
                  <a:srgbClr val="000000"/>
                </a:solidFill>
              </a:uFill>
              <a:latin typeface="Calibri"/>
              <a:sym typeface="Calibri"/>
            </a:endParaRPr>
          </a:p>
        </p:txBody>
      </p:sp>
      <p:sp>
        <p:nvSpPr>
          <p:cNvPr id="19473" name="Shape 125"/>
          <p:cNvSpPr>
            <a:spLocks noChangeShapeType="1"/>
          </p:cNvSpPr>
          <p:nvPr/>
        </p:nvSpPr>
        <p:spPr bwMode="auto">
          <a:xfrm flipH="1" flipV="1">
            <a:off x="5572125" y="2981121"/>
            <a:ext cx="604428" cy="711584"/>
          </a:xfrm>
          <a:prstGeom prst="line">
            <a:avLst/>
          </a:prstGeom>
          <a:noFill/>
          <a:ln w="25400">
            <a:solidFill>
              <a:srgbClr val="000000"/>
            </a:solidFill>
            <a:miter lim="400000"/>
            <a:headEnd/>
            <a:tailEnd/>
          </a:ln>
          <a:extLst>
            <a:ext uri="{909E8E84-426E-40dd-AFC4-6F175D3DCCD1}">
              <a14:hiddenFill xmlns="" xmlns:a14="http://schemas.microsoft.com/office/drawing/2010/main">
                <a:noFill/>
              </a14:hiddenFill>
            </a:ext>
          </a:extLst>
        </p:spPr>
        <p:txBody>
          <a:bodyPr lIns="26789" tIns="26789" rIns="26789" bIns="26789" anchor="ctr"/>
          <a:lstStyle/>
          <a:p>
            <a:pPr defTabSz="683064" fontAlgn="auto" hangingPunct="0">
              <a:spcBef>
                <a:spcPts val="0"/>
              </a:spcBef>
              <a:spcAft>
                <a:spcPts val="0"/>
              </a:spcAft>
              <a:buClr>
                <a:srgbClr val="000000"/>
              </a:buClr>
            </a:pPr>
            <a:endParaRPr lang="en-US" sz="1266" kern="0">
              <a:solidFill>
                <a:srgbClr val="000000"/>
              </a:solidFill>
              <a:uFill>
                <a:solidFill>
                  <a:srgbClr val="000000"/>
                </a:solidFill>
              </a:uFill>
              <a:latin typeface="Calibri"/>
              <a:sym typeface="Calibri"/>
            </a:endParaRPr>
          </a:p>
        </p:txBody>
      </p:sp>
      <p:sp>
        <p:nvSpPr>
          <p:cNvPr id="126" name="Shape 126"/>
          <p:cNvSpPr>
            <a:spLocks noChangeArrowheads="1"/>
          </p:cNvSpPr>
          <p:nvPr/>
        </p:nvSpPr>
        <p:spPr bwMode="auto">
          <a:xfrm>
            <a:off x="4580930" y="1473399"/>
            <a:ext cx="458961" cy="13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wrap="none" lIns="20092" tIns="20092" rIns="20092" bIns="20092">
            <a:spAutoFit/>
          </a:bodyPr>
          <a:lstStyle>
            <a:lvl1pPr>
              <a:defRPr sz="1200" b="1">
                <a:solidFill>
                  <a:srgbClr val="E32400"/>
                </a:solidFill>
                <a:uFill>
                  <a:solidFill>
                    <a:srgbClr val="E32400"/>
                  </a:solidFill>
                </a:uFill>
              </a:defRPr>
            </a:lvl1pPr>
          </a:lstStyle>
          <a:p>
            <a:pPr defTabSz="683064" fontAlgn="auto" hangingPunct="0">
              <a:spcBef>
                <a:spcPts val="0"/>
              </a:spcBef>
              <a:spcAft>
                <a:spcPts val="0"/>
              </a:spcAft>
              <a:buClr>
                <a:srgbClr val="000000"/>
              </a:buClr>
              <a:defRPr/>
            </a:pPr>
            <a:r>
              <a:rPr sz="633" kern="0">
                <a:latin typeface="Calibri"/>
                <a:ea typeface="ＭＳ Ｐゴシック" charset="0"/>
                <a:sym typeface="Calibri"/>
              </a:rPr>
              <a:t>We are Here</a:t>
            </a:r>
          </a:p>
        </p:txBody>
      </p:sp>
      <p:sp>
        <p:nvSpPr>
          <p:cNvPr id="127" name="Shape 127"/>
          <p:cNvSpPr>
            <a:spLocks noChangeArrowheads="1"/>
          </p:cNvSpPr>
          <p:nvPr/>
        </p:nvSpPr>
        <p:spPr bwMode="auto">
          <a:xfrm>
            <a:off x="4688086" y="1801565"/>
            <a:ext cx="458961" cy="13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wrap="none" lIns="20092" tIns="20092" rIns="20092" bIns="20092">
            <a:spAutoFit/>
          </a:bodyPr>
          <a:lstStyle>
            <a:lvl1pPr>
              <a:defRPr sz="1200" b="1">
                <a:solidFill>
                  <a:srgbClr val="E32400"/>
                </a:solidFill>
                <a:uFill>
                  <a:solidFill>
                    <a:srgbClr val="E32400"/>
                  </a:solidFill>
                </a:uFill>
              </a:defRPr>
            </a:lvl1pPr>
          </a:lstStyle>
          <a:p>
            <a:pPr defTabSz="683064" fontAlgn="auto" hangingPunct="0">
              <a:spcBef>
                <a:spcPts val="0"/>
              </a:spcBef>
              <a:spcAft>
                <a:spcPts val="0"/>
              </a:spcAft>
              <a:buClr>
                <a:srgbClr val="000000"/>
              </a:buClr>
              <a:defRPr/>
            </a:pPr>
            <a:r>
              <a:rPr sz="633" kern="0">
                <a:latin typeface="Calibri"/>
                <a:ea typeface="ＭＳ Ｐゴシック" charset="0"/>
                <a:sym typeface="Calibri"/>
              </a:rPr>
              <a:t>We are Here</a:t>
            </a:r>
          </a:p>
        </p:txBody>
      </p:sp>
      <p:sp>
        <p:nvSpPr>
          <p:cNvPr id="128" name="Shape 128"/>
          <p:cNvSpPr>
            <a:spLocks noChangeArrowheads="1"/>
          </p:cNvSpPr>
          <p:nvPr/>
        </p:nvSpPr>
        <p:spPr bwMode="auto">
          <a:xfrm>
            <a:off x="5491758" y="3127623"/>
            <a:ext cx="458961" cy="13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wrap="none" lIns="20092" tIns="20092" rIns="20092" bIns="20092">
            <a:spAutoFit/>
          </a:bodyPr>
          <a:lstStyle>
            <a:lvl1pPr>
              <a:defRPr sz="1200" b="1">
                <a:solidFill>
                  <a:srgbClr val="E32400"/>
                </a:solidFill>
                <a:uFill>
                  <a:solidFill>
                    <a:srgbClr val="E32400"/>
                  </a:solidFill>
                </a:uFill>
              </a:defRPr>
            </a:lvl1pPr>
          </a:lstStyle>
          <a:p>
            <a:pPr defTabSz="683064" fontAlgn="auto" hangingPunct="0">
              <a:spcBef>
                <a:spcPts val="0"/>
              </a:spcBef>
              <a:spcAft>
                <a:spcPts val="0"/>
              </a:spcAft>
              <a:buClr>
                <a:srgbClr val="000000"/>
              </a:buClr>
              <a:defRPr/>
            </a:pPr>
            <a:r>
              <a:rPr sz="633" kern="0">
                <a:latin typeface="Calibri"/>
                <a:ea typeface="ＭＳ Ｐゴシック" charset="0"/>
                <a:sym typeface="Calibri"/>
              </a:rPr>
              <a:t>We are Here</a:t>
            </a:r>
          </a:p>
        </p:txBody>
      </p:sp>
      <p:sp>
        <p:nvSpPr>
          <p:cNvPr id="129" name="Shape 129"/>
          <p:cNvSpPr>
            <a:spLocks noChangeArrowheads="1"/>
          </p:cNvSpPr>
          <p:nvPr/>
        </p:nvSpPr>
        <p:spPr bwMode="auto">
          <a:xfrm>
            <a:off x="2377529" y="2966889"/>
            <a:ext cx="458961" cy="13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wrap="none" lIns="20092" tIns="20092" rIns="20092" bIns="20092">
            <a:spAutoFit/>
          </a:bodyPr>
          <a:lstStyle>
            <a:lvl1pPr>
              <a:defRPr sz="1200" b="1">
                <a:solidFill>
                  <a:srgbClr val="E32400"/>
                </a:solidFill>
                <a:uFill>
                  <a:solidFill>
                    <a:srgbClr val="E32400"/>
                  </a:solidFill>
                </a:uFill>
              </a:defRPr>
            </a:lvl1pPr>
          </a:lstStyle>
          <a:p>
            <a:pPr defTabSz="683064" fontAlgn="auto" hangingPunct="0">
              <a:spcBef>
                <a:spcPts val="0"/>
              </a:spcBef>
              <a:spcAft>
                <a:spcPts val="0"/>
              </a:spcAft>
              <a:buClr>
                <a:srgbClr val="000000"/>
              </a:buClr>
              <a:defRPr/>
            </a:pPr>
            <a:r>
              <a:rPr sz="633" kern="0">
                <a:latin typeface="Calibri"/>
                <a:ea typeface="ＭＳ Ｐゴシック" charset="0"/>
                <a:sym typeface="Calibri"/>
              </a:rPr>
              <a:t>We are Here</a:t>
            </a:r>
          </a:p>
        </p:txBody>
      </p:sp>
      <p:sp>
        <p:nvSpPr>
          <p:cNvPr id="130" name="Shape 130"/>
          <p:cNvSpPr>
            <a:spLocks noChangeArrowheads="1"/>
          </p:cNvSpPr>
          <p:nvPr/>
        </p:nvSpPr>
        <p:spPr bwMode="auto">
          <a:xfrm>
            <a:off x="5719465" y="2652117"/>
            <a:ext cx="458961" cy="13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wrap="none" lIns="20092" tIns="20092" rIns="20092" bIns="20092">
            <a:spAutoFit/>
          </a:bodyPr>
          <a:lstStyle>
            <a:lvl1pPr>
              <a:defRPr sz="1200" b="1">
                <a:solidFill>
                  <a:srgbClr val="E32400"/>
                </a:solidFill>
                <a:uFill>
                  <a:solidFill>
                    <a:srgbClr val="E32400"/>
                  </a:solidFill>
                </a:uFill>
              </a:defRPr>
            </a:lvl1pPr>
          </a:lstStyle>
          <a:p>
            <a:pPr defTabSz="683064" fontAlgn="auto" hangingPunct="0">
              <a:spcBef>
                <a:spcPts val="0"/>
              </a:spcBef>
              <a:spcAft>
                <a:spcPts val="0"/>
              </a:spcAft>
              <a:buClr>
                <a:srgbClr val="000000"/>
              </a:buClr>
              <a:defRPr/>
            </a:pPr>
            <a:r>
              <a:rPr sz="633" kern="0">
                <a:latin typeface="Calibri"/>
                <a:ea typeface="ＭＳ Ｐゴシック" charset="0"/>
                <a:sym typeface="Calibri"/>
              </a:rPr>
              <a:t>We are Here</a:t>
            </a:r>
          </a:p>
        </p:txBody>
      </p:sp>
      <p:sp>
        <p:nvSpPr>
          <p:cNvPr id="131" name="Shape 131"/>
          <p:cNvSpPr/>
          <p:nvPr/>
        </p:nvSpPr>
        <p:spPr>
          <a:xfrm>
            <a:off x="5451574" y="2806154"/>
            <a:ext cx="247799" cy="236079"/>
          </a:xfrm>
          <a:prstGeom prst="star5">
            <a:avLst>
              <a:gd name="adj" fmla="val 19098"/>
              <a:gd name="hf" fmla="val 105146"/>
              <a:gd name="vf" fmla="val 110557"/>
            </a:avLst>
          </a:prstGeom>
          <a:solidFill>
            <a:srgbClr val="FCFB00"/>
          </a:solidFill>
          <a:ln w="25400">
            <a:solidFill>
              <a:srgbClr val="000000"/>
            </a:solidFill>
            <a:miter lim="400000"/>
          </a:ln>
        </p:spPr>
        <p:txBody>
          <a:bodyPr lIns="26789" tIns="26789" rIns="26789" bIns="26789" anchor="ctr"/>
          <a:lstStyle/>
          <a:p>
            <a:pPr algn="ctr" defTabSz="308049" fontAlgn="auto" hangingPunct="0">
              <a:spcBef>
                <a:spcPts val="0"/>
              </a:spcBef>
              <a:spcAft>
                <a:spcPts val="0"/>
              </a:spcAft>
              <a:buClr>
                <a:srgbClr val="000000"/>
              </a:buClr>
              <a:defRPr sz="30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1582"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2" name="Shape 132"/>
          <p:cNvSpPr>
            <a:spLocks noChangeArrowheads="1"/>
          </p:cNvSpPr>
          <p:nvPr/>
        </p:nvSpPr>
        <p:spPr bwMode="auto">
          <a:xfrm>
            <a:off x="5257354" y="2719090"/>
            <a:ext cx="458961" cy="13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wrap="none" lIns="20092" tIns="20092" rIns="20092" bIns="20092">
            <a:spAutoFit/>
          </a:bodyPr>
          <a:lstStyle>
            <a:lvl1pPr>
              <a:defRPr sz="1200" b="1">
                <a:solidFill>
                  <a:srgbClr val="E32400"/>
                </a:solidFill>
                <a:uFill>
                  <a:solidFill>
                    <a:srgbClr val="E32400"/>
                  </a:solidFill>
                </a:uFill>
              </a:defRPr>
            </a:lvl1pPr>
          </a:lstStyle>
          <a:p>
            <a:pPr defTabSz="683064" fontAlgn="auto" hangingPunct="0">
              <a:spcBef>
                <a:spcPts val="0"/>
              </a:spcBef>
              <a:spcAft>
                <a:spcPts val="0"/>
              </a:spcAft>
              <a:buClr>
                <a:srgbClr val="000000"/>
              </a:buClr>
              <a:defRPr/>
            </a:pPr>
            <a:r>
              <a:rPr sz="633" kern="0">
                <a:latin typeface="Calibri"/>
                <a:ea typeface="ＭＳ Ｐゴシック" charset="0"/>
                <a:sym typeface="Calibri"/>
              </a:rPr>
              <a:t>We are Here</a:t>
            </a:r>
          </a:p>
        </p:txBody>
      </p:sp>
      <p:sp>
        <p:nvSpPr>
          <p:cNvPr id="133" name="Shape 133"/>
          <p:cNvSpPr>
            <a:spLocks noChangeArrowheads="1"/>
          </p:cNvSpPr>
          <p:nvPr/>
        </p:nvSpPr>
        <p:spPr bwMode="auto">
          <a:xfrm>
            <a:off x="4367455" y="4842123"/>
            <a:ext cx="1204357" cy="235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wrap="none" lIns="20092" tIns="20092" rIns="20092" bIns="20092">
            <a:spAutoFit/>
          </a:bodyPr>
          <a:lstStyle>
            <a:lvl1pPr>
              <a:defRPr>
                <a:solidFill>
                  <a:srgbClr val="FFFFFF"/>
                </a:solidFill>
                <a:uFill>
                  <a:solidFill>
                    <a:srgbClr val="FFFFFF"/>
                  </a:solidFill>
                </a:uFill>
                <a:latin typeface="Georgia"/>
                <a:ea typeface="Georgia"/>
                <a:cs typeface="Georgia"/>
                <a:sym typeface="Georgia"/>
              </a:defRPr>
            </a:lvl1pPr>
          </a:lstStyle>
          <a:p>
            <a:pPr defTabSz="683064" fontAlgn="auto" hangingPunct="0">
              <a:spcBef>
                <a:spcPts val="0"/>
              </a:spcBef>
              <a:spcAft>
                <a:spcPts val="0"/>
              </a:spcAft>
              <a:buClr>
                <a:srgbClr val="000000"/>
              </a:buClr>
              <a:defRPr/>
            </a:pPr>
            <a:r>
              <a:rPr sz="1266" kern="0"/>
              <a:t>La Serena, Chile</a:t>
            </a:r>
          </a:p>
        </p:txBody>
      </p:sp>
      <p:sp>
        <p:nvSpPr>
          <p:cNvPr id="134" name="Shape 134"/>
          <p:cNvSpPr>
            <a:spLocks noChangeArrowheads="1"/>
          </p:cNvSpPr>
          <p:nvPr/>
        </p:nvSpPr>
        <p:spPr bwMode="auto">
          <a:xfrm>
            <a:off x="2236887" y="1801565"/>
            <a:ext cx="458961" cy="13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wrap="none" lIns="20092" tIns="20092" rIns="20092" bIns="20092">
            <a:spAutoFit/>
          </a:bodyPr>
          <a:lstStyle>
            <a:lvl1pPr>
              <a:defRPr sz="1200" b="1">
                <a:solidFill>
                  <a:srgbClr val="E32400"/>
                </a:solidFill>
                <a:uFill>
                  <a:solidFill>
                    <a:srgbClr val="E32400"/>
                  </a:solidFill>
                </a:uFill>
              </a:defRPr>
            </a:lvl1pPr>
          </a:lstStyle>
          <a:p>
            <a:pPr defTabSz="683064" fontAlgn="auto" hangingPunct="0">
              <a:spcBef>
                <a:spcPts val="0"/>
              </a:spcBef>
              <a:spcAft>
                <a:spcPts val="0"/>
              </a:spcAft>
              <a:buClr>
                <a:srgbClr val="000000"/>
              </a:buClr>
              <a:defRPr/>
            </a:pPr>
            <a:r>
              <a:rPr sz="633" kern="0">
                <a:latin typeface="Calibri"/>
                <a:ea typeface="ＭＳ Ｐゴシック" charset="0"/>
                <a:sym typeface="Calibri"/>
              </a:rPr>
              <a:t>We are Here</a:t>
            </a:r>
          </a:p>
        </p:txBody>
      </p:sp>
    </p:spTree>
    <p:extLst>
      <p:ext uri="{BB962C8B-B14F-4D97-AF65-F5344CB8AC3E}">
        <p14:creationId xmlns:p14="http://schemas.microsoft.com/office/powerpoint/2010/main" val="4107190534"/>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image1.jpg"/>
          <p:cNvPicPr>
            <a:picLocks noChangeAspect="1"/>
          </p:cNvPicPr>
          <p:nvPr/>
        </p:nvPicPr>
        <p:blipFill>
          <a:blip r:embed="rId2">
            <a:extLst/>
          </a:blip>
          <a:stretch>
            <a:fillRect/>
          </a:stretch>
        </p:blipFill>
        <p:spPr>
          <a:xfrm>
            <a:off x="0" y="0"/>
            <a:ext cx="6858838" cy="5146851"/>
          </a:xfrm>
          <a:prstGeom prst="rect">
            <a:avLst/>
          </a:prstGeom>
          <a:ln w="12700">
            <a:miter lim="400000"/>
          </a:ln>
        </p:spPr>
      </p:pic>
      <p:pic>
        <p:nvPicPr>
          <p:cNvPr id="85" name="image2.png"/>
          <p:cNvPicPr>
            <a:picLocks noChangeAspect="1"/>
          </p:cNvPicPr>
          <p:nvPr/>
        </p:nvPicPr>
        <p:blipFill>
          <a:blip r:embed="rId3">
            <a:extLst/>
          </a:blip>
          <a:stretch>
            <a:fillRect/>
          </a:stretch>
        </p:blipFill>
        <p:spPr>
          <a:xfrm>
            <a:off x="13395" y="25192"/>
            <a:ext cx="1111746" cy="335799"/>
          </a:xfrm>
          <a:prstGeom prst="rect">
            <a:avLst/>
          </a:prstGeom>
          <a:ln w="12700">
            <a:miter lim="400000"/>
          </a:ln>
        </p:spPr>
      </p:pic>
      <p:sp>
        <p:nvSpPr>
          <p:cNvPr id="86" name="Shape 86"/>
          <p:cNvSpPr/>
          <p:nvPr/>
        </p:nvSpPr>
        <p:spPr>
          <a:xfrm>
            <a:off x="46881" y="4935885"/>
            <a:ext cx="1810292" cy="170484"/>
          </a:xfrm>
          <a:prstGeom prst="rect">
            <a:avLst/>
          </a:prstGeom>
          <a:ln w="12700">
            <a:miter lim="400000"/>
          </a:ln>
          <a:extLst>
            <a:ext uri="{C572A759-6A51-4108-AA02-DFA0A04FC94B}">
              <ma14:wrappingTextBoxFlag xmlns="" xmlns:ma14="http://schemas.microsoft.com/office/mac/drawingml/2011/main" val="1"/>
            </a:ext>
          </a:extLst>
        </p:spPr>
        <p:txBody>
          <a:bodyPr wrap="none" lIns="20092" tIns="20092" rIns="20092" bIns="20092">
            <a:spAutoFit/>
          </a:bodyPr>
          <a:lstStyle>
            <a:lvl1pPr>
              <a:defRPr sz="1600">
                <a:solidFill>
                  <a:srgbClr val="9A9A9A"/>
                </a:solidFill>
                <a:uFill>
                  <a:solidFill>
                    <a:srgbClr val="9A9A9A"/>
                  </a:solidFill>
                </a:uFill>
                <a:latin typeface="Georgia"/>
                <a:ea typeface="Georgia"/>
                <a:cs typeface="Georgia"/>
                <a:sym typeface="Georgia"/>
              </a:defRPr>
            </a:lvl1pPr>
          </a:lstStyle>
          <a:p>
            <a:pPr defTabSz="683064" fontAlgn="auto" hangingPunct="0">
              <a:spcBef>
                <a:spcPts val="0"/>
              </a:spcBef>
              <a:spcAft>
                <a:spcPts val="0"/>
              </a:spcAft>
              <a:buClr>
                <a:srgbClr val="000000"/>
              </a:buClr>
            </a:pPr>
            <a:r>
              <a:rPr lang="en-US" sz="844" kern="0" dirty="0"/>
              <a:t>Andy Adamson   NSFLFW  May 2016</a:t>
            </a:r>
            <a:endParaRPr sz="844" kern="0" dirty="0"/>
          </a:p>
        </p:txBody>
      </p:sp>
      <p:sp>
        <p:nvSpPr>
          <p:cNvPr id="87" name="Shape 87"/>
          <p:cNvSpPr>
            <a:spLocks noGrp="1"/>
          </p:cNvSpPr>
          <p:nvPr>
            <p:ph type="sldNum" sz="quarter" idx="2"/>
          </p:nvPr>
        </p:nvSpPr>
        <p:spPr>
          <a:xfrm>
            <a:off x="6547349" y="4917962"/>
            <a:ext cx="235642" cy="20685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13</a:t>
            </a:fld>
            <a:endParaRPr/>
          </a:p>
        </p:txBody>
      </p:sp>
      <p:sp>
        <p:nvSpPr>
          <p:cNvPr id="88" name="Shape 88"/>
          <p:cNvSpPr/>
          <p:nvPr/>
        </p:nvSpPr>
        <p:spPr>
          <a:xfrm>
            <a:off x="1314806" y="262131"/>
            <a:ext cx="4362973" cy="443567"/>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lgn="ctr" defTabSz="584200">
              <a:buClrTx/>
              <a:defRPr sz="4800">
                <a:solidFill>
                  <a:srgbClr val="F1AD2B"/>
                </a:solidFill>
                <a:uFillTx/>
                <a:latin typeface="Georgia"/>
                <a:ea typeface="Georgia"/>
                <a:cs typeface="Georgia"/>
                <a:sym typeface="Georgia"/>
              </a:defRPr>
            </a:lvl1pPr>
          </a:lstStyle>
          <a:p>
            <a:pPr fontAlgn="auto" hangingPunct="0">
              <a:spcBef>
                <a:spcPts val="0"/>
              </a:spcBef>
              <a:spcAft>
                <a:spcPts val="0"/>
              </a:spcAft>
            </a:pPr>
            <a:r>
              <a:rPr sz="2531" kern="0" dirty="0"/>
              <a:t>The International Partnership</a:t>
            </a:r>
          </a:p>
        </p:txBody>
      </p:sp>
      <p:sp>
        <p:nvSpPr>
          <p:cNvPr id="89" name="Shape 89"/>
          <p:cNvSpPr/>
          <p:nvPr/>
        </p:nvSpPr>
        <p:spPr>
          <a:xfrm>
            <a:off x="770698" y="874574"/>
            <a:ext cx="5550433" cy="573346"/>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spAutoFit/>
          </a:bodyPr>
          <a:lstStyle/>
          <a:p>
            <a:pPr defTabSz="308049" fontAlgn="auto" hangingPunct="0">
              <a:spcBef>
                <a:spcPts val="1635"/>
              </a:spcBef>
              <a:spcAft>
                <a:spcPts val="0"/>
              </a:spcAft>
              <a:defRPr sz="3200">
                <a:uFillTx/>
                <a:latin typeface="Georgia"/>
                <a:ea typeface="Georgia"/>
                <a:cs typeface="Georgia"/>
                <a:sym typeface="Georgia"/>
              </a:defRPr>
            </a:pPr>
            <a:r>
              <a:rPr sz="1687" kern="0">
                <a:solidFill>
                  <a:srgbClr val="000000"/>
                </a:solidFill>
                <a:latin typeface="Georgia"/>
                <a:ea typeface="Georgia"/>
                <a:cs typeface="Georgia"/>
                <a:sym typeface="Georgia"/>
              </a:rPr>
              <a:t>International Agreement </a:t>
            </a:r>
            <a:r>
              <a:rPr sz="1687" i="1" kern="0">
                <a:solidFill>
                  <a:srgbClr val="000000"/>
                </a:solidFill>
                <a:latin typeface="Georgia"/>
                <a:ea typeface="Georgia"/>
                <a:cs typeface="Georgia"/>
                <a:sym typeface="Georgia"/>
              </a:rPr>
              <a:t>2016-2021</a:t>
            </a:r>
            <a:r>
              <a:rPr sz="1687" kern="0">
                <a:solidFill>
                  <a:srgbClr val="000000"/>
                </a:solidFill>
                <a:latin typeface="Georgia"/>
                <a:ea typeface="Georgia"/>
                <a:cs typeface="Georgia"/>
                <a:sym typeface="Georgia"/>
              </a:rPr>
              <a:t> includes as partners:</a:t>
            </a:r>
            <a:br>
              <a:rPr sz="1687" kern="0">
                <a:solidFill>
                  <a:srgbClr val="000000"/>
                </a:solidFill>
                <a:latin typeface="Georgia"/>
                <a:ea typeface="Georgia"/>
                <a:cs typeface="Georgia"/>
                <a:sym typeface="Georgia"/>
              </a:rPr>
            </a:br>
            <a:r>
              <a:rPr sz="1687" b="1" kern="0">
                <a:solidFill>
                  <a:srgbClr val="000000"/>
                </a:solidFill>
                <a:latin typeface="Georgia"/>
                <a:ea typeface="Georgia"/>
                <a:cs typeface="Georgia"/>
                <a:sym typeface="Georgia"/>
              </a:rPr>
              <a:t>USA, Canada, Brazil, Argentina, and Chile</a:t>
            </a:r>
          </a:p>
        </p:txBody>
      </p:sp>
      <p:grpSp>
        <p:nvGrpSpPr>
          <p:cNvPr id="96" name="Group 96"/>
          <p:cNvGrpSpPr/>
          <p:nvPr/>
        </p:nvGrpSpPr>
        <p:grpSpPr>
          <a:xfrm>
            <a:off x="258629" y="1497364"/>
            <a:ext cx="6340743" cy="913765"/>
            <a:chOff x="0" y="0"/>
            <a:chExt cx="12023926" cy="1732768"/>
          </a:xfrm>
        </p:grpSpPr>
        <p:sp>
          <p:nvSpPr>
            <p:cNvPr id="90" name="Shape 90"/>
            <p:cNvSpPr/>
            <p:nvPr/>
          </p:nvSpPr>
          <p:spPr>
            <a:xfrm>
              <a:off x="0" y="0"/>
              <a:ext cx="12023927" cy="1732769"/>
            </a:xfrm>
            <a:prstGeom prst="rect">
              <a:avLst/>
            </a:prstGeom>
            <a:solidFill>
              <a:srgbClr val="FFFFFF"/>
            </a:solidFill>
            <a:ln w="12700" cap="flat">
              <a:noFill/>
              <a:miter lim="400000"/>
            </a:ln>
            <a:effectLst/>
          </p:spPr>
          <p:txBody>
            <a:bodyPr wrap="square" lIns="26789" tIns="26789" rIns="26789" bIns="26789" numCol="1" anchor="ctr">
              <a:noAutofit/>
            </a:bodyPr>
            <a:lstStyle/>
            <a:p>
              <a:pPr algn="ctr" defTabSz="308049" fontAlgn="auto" hangingPunct="0">
                <a:spcBef>
                  <a:spcPts val="0"/>
                </a:spcBef>
                <a:spcAft>
                  <a:spcPts val="0"/>
                </a:spcAft>
                <a:defRPr sz="30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1582"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pic>
          <p:nvPicPr>
            <p:cNvPr id="91" name="nsf1.gif"/>
            <p:cNvPicPr>
              <a:picLocks noChangeAspect="1"/>
            </p:cNvPicPr>
            <p:nvPr/>
          </p:nvPicPr>
          <p:blipFill>
            <a:blip r:embed="rId4">
              <a:extLst/>
            </a:blip>
            <a:stretch>
              <a:fillRect/>
            </a:stretch>
          </p:blipFill>
          <p:spPr>
            <a:xfrm>
              <a:off x="56310" y="0"/>
              <a:ext cx="1722394" cy="1732769"/>
            </a:xfrm>
            <a:prstGeom prst="rect">
              <a:avLst/>
            </a:prstGeom>
            <a:ln w="12700" cap="flat">
              <a:noFill/>
              <a:miter lim="400000"/>
            </a:ln>
            <a:effectLst/>
          </p:spPr>
        </p:pic>
        <p:pic>
          <p:nvPicPr>
            <p:cNvPr id="92" name="images.jpg"/>
            <p:cNvPicPr>
              <a:picLocks noChangeAspect="1"/>
            </p:cNvPicPr>
            <p:nvPr/>
          </p:nvPicPr>
          <p:blipFill>
            <a:blip r:embed="rId5">
              <a:extLst/>
            </a:blip>
            <a:stretch>
              <a:fillRect/>
            </a:stretch>
          </p:blipFill>
          <p:spPr>
            <a:xfrm>
              <a:off x="1778703" y="157839"/>
              <a:ext cx="2332125" cy="1417090"/>
            </a:xfrm>
            <a:prstGeom prst="rect">
              <a:avLst/>
            </a:prstGeom>
            <a:ln w="12700" cap="flat">
              <a:noFill/>
              <a:miter lim="400000"/>
            </a:ln>
            <a:effectLst/>
          </p:spPr>
        </p:pic>
        <p:pic>
          <p:nvPicPr>
            <p:cNvPr id="93" name="Concurso-Ministério-da-Ciência-Tecnologia-e-Inovação.jpg"/>
            <p:cNvPicPr>
              <a:picLocks noChangeAspect="1"/>
            </p:cNvPicPr>
            <p:nvPr/>
          </p:nvPicPr>
          <p:blipFill>
            <a:blip r:embed="rId6">
              <a:extLst/>
            </a:blip>
            <a:stretch>
              <a:fillRect/>
            </a:stretch>
          </p:blipFill>
          <p:spPr>
            <a:xfrm>
              <a:off x="4236229" y="157834"/>
              <a:ext cx="2286406" cy="1417095"/>
            </a:xfrm>
            <a:prstGeom prst="rect">
              <a:avLst/>
            </a:prstGeom>
            <a:ln w="12700" cap="flat">
              <a:noFill/>
              <a:miter lim="400000"/>
            </a:ln>
            <a:effectLst/>
          </p:spPr>
        </p:pic>
        <p:pic>
          <p:nvPicPr>
            <p:cNvPr id="94" name="logo_mincyt.jpg"/>
            <p:cNvPicPr>
              <a:picLocks noChangeAspect="1"/>
            </p:cNvPicPr>
            <p:nvPr/>
          </p:nvPicPr>
          <p:blipFill>
            <a:blip r:embed="rId7">
              <a:extLst/>
            </a:blip>
            <a:stretch>
              <a:fillRect/>
            </a:stretch>
          </p:blipFill>
          <p:spPr>
            <a:xfrm>
              <a:off x="6648036" y="202226"/>
              <a:ext cx="3456516" cy="1328316"/>
            </a:xfrm>
            <a:prstGeom prst="rect">
              <a:avLst/>
            </a:prstGeom>
            <a:ln w="12700" cap="flat">
              <a:noFill/>
              <a:miter lim="400000"/>
            </a:ln>
            <a:effectLst/>
          </p:spPr>
        </p:pic>
        <p:pic>
          <p:nvPicPr>
            <p:cNvPr id="95" name="logo_conicyt.jpg"/>
            <p:cNvPicPr>
              <a:picLocks noChangeAspect="1"/>
            </p:cNvPicPr>
            <p:nvPr/>
          </p:nvPicPr>
          <p:blipFill>
            <a:blip r:embed="rId8">
              <a:extLst/>
            </a:blip>
            <a:stretch>
              <a:fillRect/>
            </a:stretch>
          </p:blipFill>
          <p:spPr>
            <a:xfrm>
              <a:off x="10265747" y="188620"/>
              <a:ext cx="1498872" cy="1355523"/>
            </a:xfrm>
            <a:prstGeom prst="rect">
              <a:avLst/>
            </a:prstGeom>
            <a:ln w="12700" cap="flat">
              <a:noFill/>
              <a:miter lim="400000"/>
            </a:ln>
            <a:effectLst/>
          </p:spPr>
        </p:pic>
      </p:grpSp>
      <p:grpSp>
        <p:nvGrpSpPr>
          <p:cNvPr id="101" name="Group 101"/>
          <p:cNvGrpSpPr/>
          <p:nvPr/>
        </p:nvGrpSpPr>
        <p:grpSpPr>
          <a:xfrm>
            <a:off x="1125140" y="4071938"/>
            <a:ext cx="4841548" cy="863947"/>
            <a:chOff x="0" y="0"/>
            <a:chExt cx="9181008" cy="1638300"/>
          </a:xfrm>
        </p:grpSpPr>
        <p:pic>
          <p:nvPicPr>
            <p:cNvPr id="97" name="imgres?imgurl=http%3A%2F%2Ficons.iconarchive.com%2Ficons%2Fcustom-icon-design%2Fall-country-flag%2F256%2FAustralia-Flag-icon.png&amp;imgrefurl=http%3A%2F%2Fwww.iconarchive.com%2Fshow%2Fall-country-flag-ic.png"/>
            <p:cNvPicPr>
              <a:picLocks noChangeAspect="1"/>
            </p:cNvPicPr>
            <p:nvPr/>
          </p:nvPicPr>
          <p:blipFill>
            <a:blip r:embed="rId9">
              <a:extLst/>
            </a:blip>
            <a:stretch>
              <a:fillRect/>
            </a:stretch>
          </p:blipFill>
          <p:spPr>
            <a:xfrm>
              <a:off x="0" y="838200"/>
              <a:ext cx="800100" cy="800100"/>
            </a:xfrm>
            <a:prstGeom prst="rect">
              <a:avLst/>
            </a:prstGeom>
            <a:ln w="12700" cap="flat">
              <a:noFill/>
              <a:miter lim="400000"/>
            </a:ln>
            <a:effectLst/>
          </p:spPr>
        </p:pic>
        <p:pic>
          <p:nvPicPr>
            <p:cNvPr id="98" name="Hopstarter-Flag-Borderless-South-Korea.png"/>
            <p:cNvPicPr>
              <a:picLocks noChangeAspect="1"/>
            </p:cNvPicPr>
            <p:nvPr/>
          </p:nvPicPr>
          <p:blipFill>
            <a:blip r:embed="rId10">
              <a:extLst/>
            </a:blip>
            <a:stretch>
              <a:fillRect/>
            </a:stretch>
          </p:blipFill>
          <p:spPr>
            <a:xfrm>
              <a:off x="12700" y="0"/>
              <a:ext cx="800100" cy="800100"/>
            </a:xfrm>
            <a:prstGeom prst="rect">
              <a:avLst/>
            </a:prstGeom>
            <a:ln w="12700" cap="flat">
              <a:noFill/>
              <a:miter lim="400000"/>
            </a:ln>
            <a:effectLst/>
          </p:spPr>
        </p:pic>
        <p:sp>
          <p:nvSpPr>
            <p:cNvPr id="99" name="Shape 99"/>
            <p:cNvSpPr/>
            <p:nvPr/>
          </p:nvSpPr>
          <p:spPr>
            <a:xfrm>
              <a:off x="977900" y="19050"/>
              <a:ext cx="7310190" cy="762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0092" tIns="20092" rIns="20092" bIns="20092" numCol="1" anchor="t">
              <a:noAutofit/>
            </a:bodyPr>
            <a:lstStyle/>
            <a:p>
              <a:pPr defTabSz="308049" fontAlgn="auto" hangingPunct="0">
                <a:spcBef>
                  <a:spcPts val="1107"/>
                </a:spcBef>
                <a:spcAft>
                  <a:spcPts val="0"/>
                </a:spcAft>
                <a:defRPr>
                  <a:solidFill>
                    <a:srgbClr val="535353"/>
                  </a:solidFill>
                  <a:uFillTx/>
                  <a:latin typeface="Georgia"/>
                  <a:ea typeface="Georgia"/>
                  <a:cs typeface="Georgia"/>
                  <a:sym typeface="Georgia"/>
                </a:defRPr>
              </a:pPr>
              <a:r>
                <a:rPr sz="1266" kern="0" dirty="0">
                  <a:solidFill>
                    <a:srgbClr val="535353"/>
                  </a:solidFill>
                  <a:latin typeface="Georgia"/>
                  <a:ea typeface="Georgia"/>
                  <a:cs typeface="Georgia"/>
                  <a:sym typeface="Georgia"/>
                </a:rPr>
                <a:t>KASI </a:t>
              </a:r>
              <a:r>
                <a:rPr lang="en-US" sz="1266" kern="0" dirty="0">
                  <a:solidFill>
                    <a:srgbClr val="535353"/>
                  </a:solidFill>
                  <a:latin typeface="Georgia"/>
                  <a:ea typeface="Georgia"/>
                  <a:cs typeface="Georgia"/>
                  <a:sym typeface="Georgia"/>
                </a:rPr>
                <a:t>(Korea) </a:t>
              </a:r>
              <a:r>
                <a:rPr sz="1266" kern="0" dirty="0">
                  <a:solidFill>
                    <a:srgbClr val="535353"/>
                  </a:solidFill>
                  <a:latin typeface="Georgia"/>
                  <a:ea typeface="Georgia"/>
                  <a:cs typeface="Georgia"/>
                  <a:sym typeface="Georgia"/>
                </a:rPr>
                <a:t>is a limited-term partner since </a:t>
              </a:r>
              <a:r>
                <a:rPr sz="1266" i="1" kern="0" dirty="0">
                  <a:solidFill>
                    <a:srgbClr val="535353"/>
                  </a:solidFill>
                  <a:latin typeface="Georgia"/>
                  <a:ea typeface="Georgia"/>
                  <a:cs typeface="Georgia"/>
                  <a:sym typeface="Georgia"/>
                </a:rPr>
                <a:t>2015, </a:t>
              </a:r>
              <a:r>
                <a:rPr sz="1266" kern="0" dirty="0">
                  <a:solidFill>
                    <a:srgbClr val="535353"/>
                  </a:solidFill>
                  <a:latin typeface="Georgia"/>
                  <a:ea typeface="Georgia"/>
                  <a:cs typeface="Georgia"/>
                  <a:sym typeface="Georgia"/>
                </a:rPr>
                <a:t>aspiring to become a full partner</a:t>
              </a:r>
            </a:p>
          </p:txBody>
        </p:sp>
        <p:sp>
          <p:nvSpPr>
            <p:cNvPr id="100" name="Shape 100"/>
            <p:cNvSpPr/>
            <p:nvPr/>
          </p:nvSpPr>
          <p:spPr>
            <a:xfrm>
              <a:off x="977900" y="857250"/>
              <a:ext cx="8203109" cy="7620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0092" tIns="20092" rIns="20092" bIns="20092" numCol="1" anchor="t">
              <a:noAutofit/>
            </a:bodyPr>
            <a:lstStyle/>
            <a:p>
              <a:pPr defTabSz="308049" fontAlgn="auto" hangingPunct="0">
                <a:spcBef>
                  <a:spcPts val="1107"/>
                </a:spcBef>
                <a:spcAft>
                  <a:spcPts val="0"/>
                </a:spcAft>
                <a:defRPr>
                  <a:solidFill>
                    <a:srgbClr val="535353"/>
                  </a:solidFill>
                  <a:uFillTx/>
                  <a:latin typeface="Georgia"/>
                  <a:ea typeface="Georgia"/>
                  <a:cs typeface="Georgia"/>
                  <a:sym typeface="Georgia"/>
                </a:defRPr>
              </a:pPr>
              <a:r>
                <a:rPr sz="1266" kern="0">
                  <a:solidFill>
                    <a:srgbClr val="535353"/>
                  </a:solidFill>
                  <a:latin typeface="Georgia"/>
                  <a:ea typeface="Georgia"/>
                  <a:cs typeface="Georgia"/>
                  <a:sym typeface="Georgia"/>
                </a:rPr>
                <a:t>Australia did not remain a full partner beyond </a:t>
              </a:r>
              <a:r>
                <a:rPr sz="1266" i="1" kern="0">
                  <a:solidFill>
                    <a:srgbClr val="535353"/>
                  </a:solidFill>
                  <a:latin typeface="Georgia"/>
                  <a:ea typeface="Georgia"/>
                  <a:cs typeface="Georgia"/>
                  <a:sym typeface="Georgia"/>
                </a:rPr>
                <a:t>2015</a:t>
              </a:r>
              <a:r>
                <a:rPr sz="1266" kern="0">
                  <a:solidFill>
                    <a:srgbClr val="535353"/>
                  </a:solidFill>
                  <a:latin typeface="Georgia"/>
                  <a:ea typeface="Georgia"/>
                  <a:cs typeface="Georgia"/>
                  <a:sym typeface="Georgia"/>
                </a:rPr>
                <a:t>, </a:t>
              </a:r>
              <a:br>
                <a:rPr sz="1266" kern="0">
                  <a:solidFill>
                    <a:srgbClr val="535353"/>
                  </a:solidFill>
                  <a:latin typeface="Georgia"/>
                  <a:ea typeface="Georgia"/>
                  <a:cs typeface="Georgia"/>
                  <a:sym typeface="Georgia"/>
                </a:rPr>
              </a:br>
              <a:r>
                <a:rPr sz="1266" kern="0">
                  <a:solidFill>
                    <a:srgbClr val="535353"/>
                  </a:solidFill>
                  <a:latin typeface="Georgia"/>
                  <a:ea typeface="Georgia"/>
                  <a:cs typeface="Georgia"/>
                  <a:sym typeface="Georgia"/>
                </a:rPr>
                <a:t>but is continuing in </a:t>
              </a:r>
              <a:r>
                <a:rPr sz="1266" i="1" kern="0">
                  <a:solidFill>
                    <a:srgbClr val="535353"/>
                  </a:solidFill>
                  <a:latin typeface="Georgia"/>
                  <a:ea typeface="Georgia"/>
                  <a:cs typeface="Georgia"/>
                  <a:sym typeface="Georgia"/>
                </a:rPr>
                <a:t>2016</a:t>
              </a:r>
              <a:r>
                <a:rPr sz="1266" kern="0">
                  <a:solidFill>
                    <a:srgbClr val="535353"/>
                  </a:solidFill>
                  <a:latin typeface="Georgia"/>
                  <a:ea typeface="Georgia"/>
                  <a:cs typeface="Georgia"/>
                  <a:sym typeface="Georgia"/>
                </a:rPr>
                <a:t> as limited-term partner</a:t>
              </a:r>
            </a:p>
          </p:txBody>
        </p:sp>
      </p:grpSp>
      <p:sp>
        <p:nvSpPr>
          <p:cNvPr id="102" name="Shape 102"/>
          <p:cNvSpPr/>
          <p:nvPr/>
        </p:nvSpPr>
        <p:spPr>
          <a:xfrm>
            <a:off x="3443186" y="2471890"/>
            <a:ext cx="1755089" cy="1592865"/>
          </a:xfrm>
          <a:prstGeom prst="rect">
            <a:avLst/>
          </a:prstGeom>
          <a:solidFill>
            <a:srgbClr val="1F59E5"/>
          </a:solidFill>
          <a:ln w="38100">
            <a:solidFill>
              <a:srgbClr val="000000"/>
            </a:solidFill>
            <a:miter lim="400000"/>
          </a:ln>
          <a:extLst>
            <a:ext uri="{C572A759-6A51-4108-AA02-DFA0A04FC94B}">
              <ma14:wrappingTextBoxFlag xmlns="" xmlns:ma14="http://schemas.microsoft.com/office/mac/drawingml/2011/main" val="1"/>
            </a:ext>
          </a:extLst>
        </p:spPr>
        <p:txBody>
          <a:bodyPr wrap="none" lIns="120551" tIns="120551" rIns="120551" bIns="120551" anchor="ctr">
            <a:spAutoFit/>
          </a:bodyPr>
          <a:lstStyle/>
          <a:p>
            <a:pPr algn="ctr" defTabSz="241082" fontAlgn="auto" hangingPunct="0">
              <a:spcBef>
                <a:spcPts val="105"/>
              </a:spcBef>
              <a:spcAft>
                <a:spcPts val="0"/>
              </a:spcAft>
              <a:defRPr sz="3200" b="1">
                <a:solidFill>
                  <a:srgbClr val="FFF900"/>
                </a:solidFill>
                <a:uFillTx/>
                <a:latin typeface="Georgia"/>
                <a:ea typeface="Georgia"/>
                <a:cs typeface="Georgia"/>
                <a:sym typeface="Georgia"/>
              </a:defRPr>
            </a:pPr>
            <a:r>
              <a:rPr sz="1687" b="1" kern="0">
                <a:solidFill>
                  <a:srgbClr val="FFF900"/>
                </a:solidFill>
                <a:latin typeface="Georgia"/>
                <a:ea typeface="Georgia"/>
                <a:cs typeface="Georgia"/>
                <a:sym typeface="Georgia"/>
              </a:rPr>
              <a:t>US 70 %</a:t>
            </a:r>
          </a:p>
          <a:p>
            <a:pPr algn="ctr" defTabSz="241082" fontAlgn="auto" hangingPunct="0">
              <a:spcBef>
                <a:spcPts val="105"/>
              </a:spcBef>
              <a:spcAft>
                <a:spcPts val="0"/>
              </a:spcAft>
              <a:defRPr sz="3200">
                <a:solidFill>
                  <a:srgbClr val="FFFFFF"/>
                </a:solidFill>
                <a:uFillTx/>
                <a:latin typeface="Georgia"/>
                <a:ea typeface="Georgia"/>
                <a:cs typeface="Georgia"/>
                <a:sym typeface="Georgia"/>
              </a:defRPr>
            </a:pPr>
            <a:r>
              <a:rPr sz="1687" kern="0">
                <a:solidFill>
                  <a:srgbClr val="FFFFFF"/>
                </a:solidFill>
                <a:latin typeface="Georgia"/>
                <a:ea typeface="Georgia"/>
                <a:cs typeface="Georgia"/>
                <a:sym typeface="Georgia"/>
              </a:rPr>
              <a:t>CA 20 %</a:t>
            </a:r>
          </a:p>
          <a:p>
            <a:pPr algn="ctr" defTabSz="241082" fontAlgn="auto" hangingPunct="0">
              <a:spcBef>
                <a:spcPts val="105"/>
              </a:spcBef>
              <a:spcAft>
                <a:spcPts val="0"/>
              </a:spcAft>
              <a:defRPr sz="3200">
                <a:solidFill>
                  <a:srgbClr val="FFFFFF"/>
                </a:solidFill>
                <a:uFillTx/>
                <a:latin typeface="Georgia"/>
                <a:ea typeface="Georgia"/>
                <a:cs typeface="Georgia"/>
                <a:sym typeface="Georgia"/>
              </a:defRPr>
            </a:pPr>
            <a:r>
              <a:rPr sz="1687" kern="0">
                <a:solidFill>
                  <a:srgbClr val="FFFFFF"/>
                </a:solidFill>
                <a:latin typeface="Georgia"/>
                <a:ea typeface="Georgia"/>
                <a:cs typeface="Georgia"/>
                <a:sym typeface="Georgia"/>
              </a:rPr>
              <a:t>BR   7 %</a:t>
            </a:r>
          </a:p>
          <a:p>
            <a:pPr algn="ctr" defTabSz="241082" fontAlgn="auto" hangingPunct="0">
              <a:spcBef>
                <a:spcPts val="105"/>
              </a:spcBef>
              <a:spcAft>
                <a:spcPts val="0"/>
              </a:spcAft>
              <a:defRPr sz="3200">
                <a:solidFill>
                  <a:srgbClr val="FFFFFF"/>
                </a:solidFill>
                <a:uFillTx/>
                <a:latin typeface="Georgia"/>
                <a:ea typeface="Georgia"/>
                <a:cs typeface="Georgia"/>
                <a:sym typeface="Georgia"/>
              </a:defRPr>
            </a:pPr>
            <a:r>
              <a:rPr sz="1687" kern="0">
                <a:solidFill>
                  <a:srgbClr val="FFFFFF"/>
                </a:solidFill>
                <a:latin typeface="Georgia"/>
                <a:ea typeface="Georgia"/>
                <a:cs typeface="Georgia"/>
                <a:sym typeface="Georgia"/>
              </a:rPr>
              <a:t>AR   3%</a:t>
            </a:r>
          </a:p>
          <a:p>
            <a:pPr algn="ctr" defTabSz="241082" fontAlgn="auto" hangingPunct="0">
              <a:spcBef>
                <a:spcPts val="105"/>
              </a:spcBef>
              <a:spcAft>
                <a:spcPts val="0"/>
              </a:spcAft>
              <a:defRPr sz="3200">
                <a:solidFill>
                  <a:srgbClr val="AEFCD0"/>
                </a:solidFill>
                <a:uFillTx/>
                <a:latin typeface="Georgia"/>
                <a:ea typeface="Georgia"/>
                <a:cs typeface="Georgia"/>
                <a:sym typeface="Georgia"/>
              </a:defRPr>
            </a:pPr>
            <a:r>
              <a:rPr sz="1687" kern="0">
                <a:solidFill>
                  <a:srgbClr val="AEFCD0"/>
                </a:solidFill>
                <a:latin typeface="Georgia"/>
                <a:ea typeface="Georgia"/>
                <a:cs typeface="Georgia"/>
                <a:sym typeface="Georgia"/>
              </a:rPr>
              <a:t>AUS+KOR +x%</a:t>
            </a:r>
          </a:p>
        </p:txBody>
      </p:sp>
      <p:sp>
        <p:nvSpPr>
          <p:cNvPr id="103" name="Shape 103"/>
          <p:cNvSpPr/>
          <p:nvPr/>
        </p:nvSpPr>
        <p:spPr>
          <a:xfrm>
            <a:off x="1333363" y="2966121"/>
            <a:ext cx="1996941" cy="508521"/>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p>
            <a:pPr defTabSz="308049" fontAlgn="auto" hangingPunct="0">
              <a:spcBef>
                <a:spcPts val="0"/>
              </a:spcBef>
              <a:spcAft>
                <a:spcPts val="0"/>
              </a:spcAft>
              <a:defRPr sz="3200">
                <a:uFillTx/>
                <a:latin typeface="Georgia"/>
                <a:ea typeface="Georgia"/>
                <a:cs typeface="Georgia"/>
                <a:sym typeface="Georgia"/>
              </a:defRPr>
            </a:pPr>
            <a:r>
              <a:rPr sz="1687" kern="0">
                <a:solidFill>
                  <a:srgbClr val="000000"/>
                </a:solidFill>
                <a:latin typeface="Georgia"/>
                <a:ea typeface="Georgia"/>
                <a:cs typeface="Georgia"/>
                <a:sym typeface="Georgia"/>
              </a:rPr>
              <a:t>Shares </a:t>
            </a:r>
            <a:r>
              <a:rPr sz="1687" b="1" kern="0">
                <a:solidFill>
                  <a:srgbClr val="000000"/>
                </a:solidFill>
                <a:latin typeface="Georgia"/>
                <a:ea typeface="Georgia"/>
                <a:cs typeface="Georgia"/>
                <a:sym typeface="Georgia"/>
              </a:rPr>
              <a:t>2016-2021:</a:t>
            </a:r>
          </a:p>
          <a:p>
            <a:pPr defTabSz="308049" fontAlgn="auto" hangingPunct="0">
              <a:spcBef>
                <a:spcPts val="0"/>
              </a:spcBef>
              <a:spcAft>
                <a:spcPts val="0"/>
              </a:spcAft>
              <a:defRPr>
                <a:uFillTx/>
                <a:latin typeface="Georgia"/>
                <a:ea typeface="Georgia"/>
                <a:cs typeface="Georgia"/>
                <a:sym typeface="Georgia"/>
              </a:defRPr>
            </a:pPr>
            <a:r>
              <a:rPr sz="1266" kern="0">
                <a:solidFill>
                  <a:srgbClr val="000000"/>
                </a:solidFill>
                <a:latin typeface="Georgia"/>
                <a:ea typeface="Georgia"/>
                <a:cs typeface="Georgia"/>
                <a:sym typeface="Georgia"/>
              </a:rPr>
              <a:t>(Budget</a:t>
            </a:r>
            <a:r>
              <a:rPr sz="1266" b="1" kern="0">
                <a:solidFill>
                  <a:srgbClr val="000000"/>
                </a:solidFill>
                <a:latin typeface="Georgia"/>
                <a:ea typeface="Georgia"/>
                <a:cs typeface="Georgia"/>
                <a:sym typeface="Georgia"/>
              </a:rPr>
              <a:t> ~27+x $M/year</a:t>
            </a:r>
            <a:r>
              <a:rPr sz="1266" kern="0">
                <a:solidFill>
                  <a:srgbClr val="000000"/>
                </a:solidFill>
                <a:latin typeface="Georgia"/>
                <a:ea typeface="Georgia"/>
                <a:cs typeface="Georgia"/>
                <a:sym typeface="Georgia"/>
              </a:rPr>
              <a:t>)</a:t>
            </a:r>
          </a:p>
        </p:txBody>
      </p:sp>
    </p:spTree>
    <p:extLst>
      <p:ext uri="{BB962C8B-B14F-4D97-AF65-F5344CB8AC3E}">
        <p14:creationId xmlns:p14="http://schemas.microsoft.com/office/powerpoint/2010/main" val="900542690"/>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image1.jpg"/>
          <p:cNvPicPr>
            <a:picLocks noChangeAspect="1"/>
          </p:cNvPicPr>
          <p:nvPr/>
        </p:nvPicPr>
        <p:blipFill>
          <a:blip r:embed="rId2">
            <a:extLst/>
          </a:blip>
          <a:stretch>
            <a:fillRect/>
          </a:stretch>
        </p:blipFill>
        <p:spPr>
          <a:xfrm>
            <a:off x="0" y="0"/>
            <a:ext cx="6858838" cy="5146851"/>
          </a:xfrm>
          <a:prstGeom prst="rect">
            <a:avLst/>
          </a:prstGeom>
          <a:ln w="12700">
            <a:miter lim="400000"/>
          </a:ln>
        </p:spPr>
      </p:pic>
      <p:pic>
        <p:nvPicPr>
          <p:cNvPr id="160" name="image2.png"/>
          <p:cNvPicPr>
            <a:picLocks noChangeAspect="1"/>
          </p:cNvPicPr>
          <p:nvPr/>
        </p:nvPicPr>
        <p:blipFill>
          <a:blip r:embed="rId3">
            <a:extLst/>
          </a:blip>
          <a:stretch>
            <a:fillRect/>
          </a:stretch>
        </p:blipFill>
        <p:spPr>
          <a:xfrm>
            <a:off x="13395" y="25192"/>
            <a:ext cx="1111746" cy="335799"/>
          </a:xfrm>
          <a:prstGeom prst="rect">
            <a:avLst/>
          </a:prstGeom>
          <a:ln w="12700">
            <a:miter lim="400000"/>
          </a:ln>
        </p:spPr>
      </p:pic>
      <p:sp>
        <p:nvSpPr>
          <p:cNvPr id="161" name="Shape 161"/>
          <p:cNvSpPr/>
          <p:nvPr/>
        </p:nvSpPr>
        <p:spPr>
          <a:xfrm>
            <a:off x="46881" y="4935885"/>
            <a:ext cx="2816977" cy="170484"/>
          </a:xfrm>
          <a:prstGeom prst="rect">
            <a:avLst/>
          </a:prstGeom>
          <a:ln w="12700">
            <a:miter lim="400000"/>
          </a:ln>
          <a:extLst>
            <a:ext uri="{C572A759-6A51-4108-AA02-DFA0A04FC94B}">
              <ma14:wrappingTextBoxFlag xmlns="" xmlns:ma14="http://schemas.microsoft.com/office/mac/drawingml/2011/main" val="1"/>
            </a:ext>
          </a:extLst>
        </p:spPr>
        <p:txBody>
          <a:bodyPr wrap="none" lIns="20092" tIns="20092" rIns="20092" bIns="20092">
            <a:spAutoFit/>
          </a:bodyPr>
          <a:lstStyle>
            <a:lvl1pPr>
              <a:defRPr sz="1600">
                <a:solidFill>
                  <a:srgbClr val="9A9A9A"/>
                </a:solidFill>
                <a:uFill>
                  <a:solidFill>
                    <a:srgbClr val="9A9A9A"/>
                  </a:solidFill>
                </a:uFill>
                <a:latin typeface="Georgia"/>
                <a:ea typeface="Georgia"/>
                <a:cs typeface="Georgia"/>
                <a:sym typeface="Georgia"/>
              </a:defRPr>
            </a:lvl1pPr>
          </a:lstStyle>
          <a:p>
            <a:pPr defTabSz="683064" fontAlgn="auto" hangingPunct="0">
              <a:spcBef>
                <a:spcPts val="0"/>
              </a:spcBef>
              <a:spcAft>
                <a:spcPts val="0"/>
              </a:spcAft>
              <a:buClr>
                <a:srgbClr val="000000"/>
              </a:buClr>
            </a:pPr>
            <a:r>
              <a:rPr sz="844" kern="0"/>
              <a:t>Markus Kissler-Patig   -   Gemini Board meeting May 2016</a:t>
            </a:r>
          </a:p>
        </p:txBody>
      </p:sp>
      <p:sp>
        <p:nvSpPr>
          <p:cNvPr id="162" name="Shape 162"/>
          <p:cNvSpPr>
            <a:spLocks noGrp="1"/>
          </p:cNvSpPr>
          <p:nvPr>
            <p:ph type="sldNum" sz="quarter" idx="2"/>
          </p:nvPr>
        </p:nvSpPr>
        <p:spPr>
          <a:xfrm>
            <a:off x="6547349" y="4917962"/>
            <a:ext cx="235642" cy="20685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14</a:t>
            </a:fld>
            <a:endParaRPr/>
          </a:p>
        </p:txBody>
      </p:sp>
      <p:pic>
        <p:nvPicPr>
          <p:cNvPr id="163" name="20080825_gemini_north_inside_0001_1680x1050.jpg"/>
          <p:cNvPicPr>
            <a:picLocks noChangeAspect="1"/>
          </p:cNvPicPr>
          <p:nvPr/>
        </p:nvPicPr>
        <p:blipFill>
          <a:blip r:embed="rId4">
            <a:extLst/>
          </a:blip>
          <a:stretch>
            <a:fillRect/>
          </a:stretch>
        </p:blipFill>
        <p:spPr>
          <a:xfrm>
            <a:off x="-685801" y="0"/>
            <a:ext cx="8229601" cy="5143501"/>
          </a:xfrm>
          <a:prstGeom prst="rect">
            <a:avLst/>
          </a:prstGeom>
          <a:ln w="12700">
            <a:miter lim="400000"/>
          </a:ln>
        </p:spPr>
      </p:pic>
    </p:spTree>
    <p:extLst>
      <p:ext uri="{BB962C8B-B14F-4D97-AF65-F5344CB8AC3E}">
        <p14:creationId xmlns:p14="http://schemas.microsoft.com/office/powerpoint/2010/main" val="2652577178"/>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image1.jpg"/>
          <p:cNvPicPr>
            <a:picLocks noChangeAspect="1"/>
          </p:cNvPicPr>
          <p:nvPr/>
        </p:nvPicPr>
        <p:blipFill>
          <a:blip r:embed="rId2">
            <a:extLst/>
          </a:blip>
          <a:stretch>
            <a:fillRect/>
          </a:stretch>
        </p:blipFill>
        <p:spPr>
          <a:xfrm>
            <a:off x="0" y="0"/>
            <a:ext cx="6858838" cy="5146851"/>
          </a:xfrm>
          <a:prstGeom prst="rect">
            <a:avLst/>
          </a:prstGeom>
          <a:ln w="12700">
            <a:miter lim="400000"/>
          </a:ln>
        </p:spPr>
      </p:pic>
      <p:pic>
        <p:nvPicPr>
          <p:cNvPr id="300" name="image2.png"/>
          <p:cNvPicPr>
            <a:picLocks noChangeAspect="1"/>
          </p:cNvPicPr>
          <p:nvPr/>
        </p:nvPicPr>
        <p:blipFill>
          <a:blip r:embed="rId3">
            <a:extLst/>
          </a:blip>
          <a:stretch>
            <a:fillRect/>
          </a:stretch>
        </p:blipFill>
        <p:spPr>
          <a:xfrm>
            <a:off x="13395" y="25192"/>
            <a:ext cx="1111746" cy="335799"/>
          </a:xfrm>
          <a:prstGeom prst="rect">
            <a:avLst/>
          </a:prstGeom>
          <a:ln w="12700">
            <a:miter lim="400000"/>
          </a:ln>
        </p:spPr>
      </p:pic>
      <p:sp>
        <p:nvSpPr>
          <p:cNvPr id="301" name="Shape 301"/>
          <p:cNvSpPr/>
          <p:nvPr/>
        </p:nvSpPr>
        <p:spPr>
          <a:xfrm>
            <a:off x="46881" y="4935885"/>
            <a:ext cx="2637441" cy="170484"/>
          </a:xfrm>
          <a:prstGeom prst="rect">
            <a:avLst/>
          </a:prstGeom>
          <a:ln w="12700">
            <a:miter lim="400000"/>
          </a:ln>
          <a:extLst>
            <a:ext uri="{C572A759-6A51-4108-AA02-DFA0A04FC94B}">
              <ma14:wrappingTextBoxFlag xmlns="" xmlns:ma14="http://schemas.microsoft.com/office/mac/drawingml/2011/main" val="1"/>
            </a:ext>
          </a:extLst>
        </p:spPr>
        <p:txBody>
          <a:bodyPr wrap="none" lIns="20092" tIns="20092" rIns="20092" bIns="20092">
            <a:spAutoFit/>
          </a:bodyPr>
          <a:lstStyle>
            <a:lvl1pPr>
              <a:defRPr sz="1600">
                <a:solidFill>
                  <a:srgbClr val="9A9A9A"/>
                </a:solidFill>
                <a:uFill>
                  <a:solidFill>
                    <a:srgbClr val="9A9A9A"/>
                  </a:solidFill>
                </a:uFill>
                <a:latin typeface="Georgia"/>
                <a:ea typeface="Georgia"/>
                <a:cs typeface="Georgia"/>
                <a:sym typeface="Georgia"/>
              </a:defRPr>
            </a:lvl1pPr>
          </a:lstStyle>
          <a:p>
            <a:pPr defTabSz="683064" fontAlgn="auto" hangingPunct="0">
              <a:spcBef>
                <a:spcPts val="0"/>
              </a:spcBef>
              <a:spcAft>
                <a:spcPts val="0"/>
              </a:spcAft>
              <a:buClr>
                <a:srgbClr val="000000"/>
              </a:buClr>
            </a:pPr>
            <a:r>
              <a:rPr lang="en-US" sz="844" kern="0" dirty="0"/>
              <a:t>Andy Adamson &amp; Scot Kleinman   NSFLFW  May 2016</a:t>
            </a:r>
          </a:p>
        </p:txBody>
      </p:sp>
      <p:sp>
        <p:nvSpPr>
          <p:cNvPr id="302" name="Shape 302"/>
          <p:cNvSpPr>
            <a:spLocks noGrp="1"/>
          </p:cNvSpPr>
          <p:nvPr>
            <p:ph type="sldNum" sz="quarter" idx="2"/>
          </p:nvPr>
        </p:nvSpPr>
        <p:spPr>
          <a:xfrm>
            <a:off x="6547350" y="4917962"/>
            <a:ext cx="235642" cy="20685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15</a:t>
            </a:fld>
            <a:endParaRPr/>
          </a:p>
        </p:txBody>
      </p:sp>
      <p:sp>
        <p:nvSpPr>
          <p:cNvPr id="303" name="Shape 303"/>
          <p:cNvSpPr/>
          <p:nvPr/>
        </p:nvSpPr>
        <p:spPr>
          <a:xfrm>
            <a:off x="549716" y="1193360"/>
            <a:ext cx="6221760" cy="3675289"/>
          </a:xfrm>
          <a:prstGeom prst="rect">
            <a:avLst/>
          </a:prstGeom>
          <a:ln w="12700">
            <a:miter lim="400000"/>
          </a:ln>
          <a:extLst>
            <a:ext uri="{C572A759-6A51-4108-AA02-DFA0A04FC94B}">
              <ma14:wrappingTextBoxFlag xmlns="" xmlns:ma14="http://schemas.microsoft.com/office/mac/drawingml/2011/main" val="1"/>
            </a:ext>
          </a:extLst>
        </p:spPr>
        <p:txBody>
          <a:bodyPr lIns="20092" tIns="20092" rIns="20092" bIns="20092">
            <a:spAutoFit/>
          </a:bodyPr>
          <a:lstStyle/>
          <a:p>
            <a:pPr defTabSz="683064" fontAlgn="auto" hangingPunct="0">
              <a:spcBef>
                <a:spcPts val="0"/>
              </a:spcBef>
              <a:spcAft>
                <a:spcPts val="0"/>
              </a:spcAft>
              <a:buClr>
                <a:srgbClr val="000000"/>
              </a:buClr>
              <a:defRPr sz="3200">
                <a:latin typeface="Georgia"/>
                <a:ea typeface="Georgia"/>
                <a:cs typeface="Georgia"/>
                <a:sym typeface="Georgia"/>
              </a:defRPr>
            </a:pPr>
            <a:r>
              <a:rPr sz="1687" b="1" kern="0" dirty="0">
                <a:solidFill>
                  <a:srgbClr val="000000"/>
                </a:solidFill>
                <a:uFill>
                  <a:solidFill>
                    <a:srgbClr val="000000"/>
                  </a:solidFill>
                </a:uFill>
                <a:latin typeface="Georgia"/>
                <a:ea typeface="Georgia"/>
                <a:cs typeface="Georgia"/>
                <a:sym typeface="Georgia"/>
              </a:rPr>
              <a:t>The regular proposal:</a:t>
            </a:r>
            <a:r>
              <a:rPr sz="1687" kern="0" dirty="0">
                <a:solidFill>
                  <a:srgbClr val="000000"/>
                </a:solidFill>
                <a:uFill>
                  <a:solidFill>
                    <a:srgbClr val="000000"/>
                  </a:solidFill>
                </a:uFill>
                <a:latin typeface="Georgia"/>
                <a:ea typeface="Georgia"/>
                <a:cs typeface="Georgia"/>
                <a:sym typeface="Georgia"/>
              </a:rPr>
              <a:t> </a:t>
            </a:r>
            <a:r>
              <a:rPr sz="1687" i="1" kern="0" dirty="0">
                <a:solidFill>
                  <a:srgbClr val="000000"/>
                </a:solidFill>
                <a:uFill>
                  <a:solidFill>
                    <a:srgbClr val="000000"/>
                  </a:solidFill>
                </a:uFill>
                <a:latin typeface="Georgia"/>
                <a:ea typeface="Georgia"/>
                <a:cs typeface="Georgia"/>
                <a:sym typeface="Georgia"/>
              </a:rPr>
              <a:t>once per semester,</a:t>
            </a:r>
            <a:r>
              <a:rPr sz="1687" kern="0" dirty="0">
                <a:solidFill>
                  <a:srgbClr val="000000"/>
                </a:solidFill>
                <a:uFill>
                  <a:solidFill>
                    <a:srgbClr val="000000"/>
                  </a:solidFill>
                </a:uFill>
                <a:latin typeface="Georgia"/>
                <a:ea typeface="Georgia"/>
                <a:cs typeface="Georgia"/>
                <a:sym typeface="Georgia"/>
              </a:rPr>
              <a:t> through the </a:t>
            </a:r>
            <a:br>
              <a:rPr sz="1687" kern="0" dirty="0">
                <a:solidFill>
                  <a:srgbClr val="000000"/>
                </a:solidFill>
                <a:uFill>
                  <a:solidFill>
                    <a:srgbClr val="000000"/>
                  </a:solidFill>
                </a:uFill>
                <a:latin typeface="Georgia"/>
                <a:ea typeface="Georgia"/>
                <a:cs typeface="Georgia"/>
                <a:sym typeface="Georgia"/>
              </a:rPr>
            </a:br>
            <a:r>
              <a:rPr sz="1687" kern="0" dirty="0">
                <a:solidFill>
                  <a:srgbClr val="000000"/>
                </a:solidFill>
                <a:uFill>
                  <a:solidFill>
                    <a:srgbClr val="000000"/>
                  </a:solidFill>
                </a:uFill>
                <a:latin typeface="Georgia"/>
                <a:ea typeface="Georgia"/>
                <a:cs typeface="Georgia"/>
                <a:sym typeface="Georgia"/>
              </a:rPr>
              <a:t>national Time Allocation Committees (TAC)</a:t>
            </a:r>
          </a:p>
          <a:p>
            <a:pPr defTabSz="683064" fontAlgn="auto" hangingPunct="0">
              <a:spcBef>
                <a:spcPts val="0"/>
              </a:spcBef>
              <a:spcAft>
                <a:spcPts val="0"/>
              </a:spcAft>
              <a:buClr>
                <a:srgbClr val="000000"/>
              </a:buClr>
              <a:defRPr sz="3200">
                <a:solidFill>
                  <a:srgbClr val="1B9E04"/>
                </a:solidFill>
                <a:uFill>
                  <a:solidFill>
                    <a:srgbClr val="1B9E04"/>
                  </a:solidFill>
                </a:uFill>
                <a:latin typeface="Georgia"/>
                <a:ea typeface="Georgia"/>
                <a:cs typeface="Georgia"/>
                <a:sym typeface="Georgia"/>
              </a:defRPr>
            </a:pPr>
            <a:r>
              <a:rPr sz="1687" kern="0" dirty="0">
                <a:solidFill>
                  <a:srgbClr val="1B9E04"/>
                </a:solidFill>
                <a:uFill>
                  <a:solidFill>
                    <a:srgbClr val="1B9E04"/>
                  </a:solidFill>
                </a:uFill>
                <a:latin typeface="Georgia"/>
                <a:ea typeface="Georgia"/>
                <a:cs typeface="Georgia"/>
                <a:sym typeface="Georgia"/>
              </a:rPr>
              <a:t>for regular proposals </a:t>
            </a:r>
            <a:br>
              <a:rPr sz="1687" kern="0" dirty="0">
                <a:solidFill>
                  <a:srgbClr val="1B9E04"/>
                </a:solidFill>
                <a:uFill>
                  <a:solidFill>
                    <a:srgbClr val="1B9E04"/>
                  </a:solidFill>
                </a:uFill>
                <a:latin typeface="Georgia"/>
                <a:ea typeface="Georgia"/>
                <a:cs typeface="Georgia"/>
                <a:sym typeface="Georgia"/>
              </a:rPr>
            </a:br>
            <a:endParaRPr sz="1687" kern="0" dirty="0">
              <a:solidFill>
                <a:srgbClr val="FF4835"/>
              </a:solidFill>
              <a:uFill>
                <a:solidFill>
                  <a:srgbClr val="1B9E04"/>
                </a:solidFill>
              </a:uFill>
              <a:latin typeface="Georgia"/>
              <a:ea typeface="Georgia"/>
              <a:cs typeface="Georgia"/>
              <a:sym typeface="Georgia"/>
            </a:endParaRPr>
          </a:p>
          <a:p>
            <a:pPr defTabSz="683064" fontAlgn="auto" hangingPunct="0">
              <a:spcBef>
                <a:spcPts val="0"/>
              </a:spcBef>
              <a:spcAft>
                <a:spcPts val="0"/>
              </a:spcAft>
              <a:buClr>
                <a:srgbClr val="000000"/>
              </a:buClr>
              <a:defRPr sz="3200">
                <a:latin typeface="Georgia"/>
                <a:ea typeface="Georgia"/>
                <a:cs typeface="Georgia"/>
                <a:sym typeface="Georgia"/>
              </a:defRPr>
            </a:pPr>
            <a:endParaRPr sz="1687" kern="0" dirty="0">
              <a:solidFill>
                <a:srgbClr val="FF4835"/>
              </a:solidFill>
              <a:uFill>
                <a:solidFill>
                  <a:srgbClr val="000000"/>
                </a:solidFill>
              </a:uFill>
              <a:latin typeface="Georgia"/>
              <a:ea typeface="Georgia"/>
              <a:cs typeface="Georgia"/>
              <a:sym typeface="Georgia"/>
            </a:endParaRPr>
          </a:p>
          <a:p>
            <a:pPr defTabSz="683064" fontAlgn="auto" hangingPunct="0">
              <a:spcBef>
                <a:spcPts val="0"/>
              </a:spcBef>
              <a:spcAft>
                <a:spcPts val="0"/>
              </a:spcAft>
              <a:buClr>
                <a:srgbClr val="000000"/>
              </a:buClr>
              <a:defRPr sz="3200">
                <a:latin typeface="Georgia"/>
                <a:ea typeface="Georgia"/>
                <a:cs typeface="Georgia"/>
                <a:sym typeface="Georgia"/>
              </a:defRPr>
            </a:pPr>
            <a:r>
              <a:rPr sz="1687" b="1" kern="0" dirty="0">
                <a:solidFill>
                  <a:srgbClr val="000000"/>
                </a:solidFill>
                <a:uFill>
                  <a:solidFill>
                    <a:srgbClr val="000000"/>
                  </a:solidFill>
                </a:uFill>
                <a:latin typeface="Georgia"/>
                <a:ea typeface="Georgia"/>
                <a:cs typeface="Georgia"/>
                <a:sym typeface="Georgia"/>
              </a:rPr>
              <a:t>Large &amp; Long Programs:</a:t>
            </a:r>
            <a:r>
              <a:rPr sz="1687" kern="0" dirty="0">
                <a:solidFill>
                  <a:srgbClr val="000000"/>
                </a:solidFill>
                <a:uFill>
                  <a:solidFill>
                    <a:srgbClr val="000000"/>
                  </a:solidFill>
                </a:uFill>
                <a:latin typeface="Georgia"/>
                <a:ea typeface="Georgia"/>
                <a:cs typeface="Georgia"/>
                <a:sym typeface="Georgia"/>
              </a:rPr>
              <a:t> </a:t>
            </a:r>
            <a:r>
              <a:rPr sz="1687" i="1" kern="0" dirty="0">
                <a:solidFill>
                  <a:srgbClr val="000000"/>
                </a:solidFill>
                <a:uFill>
                  <a:solidFill>
                    <a:srgbClr val="000000"/>
                  </a:solidFill>
                </a:uFill>
                <a:latin typeface="Georgia"/>
                <a:ea typeface="Georgia"/>
                <a:cs typeface="Georgia"/>
                <a:sym typeface="Georgia"/>
              </a:rPr>
              <a:t>once per year</a:t>
            </a:r>
            <a:r>
              <a:rPr sz="1687" kern="0" dirty="0">
                <a:solidFill>
                  <a:srgbClr val="000000"/>
                </a:solidFill>
                <a:uFill>
                  <a:solidFill>
                    <a:srgbClr val="000000"/>
                  </a:solidFill>
                </a:uFill>
                <a:latin typeface="Georgia"/>
                <a:ea typeface="Georgia"/>
                <a:cs typeface="Georgia"/>
                <a:sym typeface="Georgia"/>
              </a:rPr>
              <a:t>, through the </a:t>
            </a:r>
            <a:br>
              <a:rPr sz="1687" kern="0" dirty="0">
                <a:solidFill>
                  <a:srgbClr val="000000"/>
                </a:solidFill>
                <a:uFill>
                  <a:solidFill>
                    <a:srgbClr val="000000"/>
                  </a:solidFill>
                </a:uFill>
                <a:latin typeface="Georgia"/>
                <a:ea typeface="Georgia"/>
                <a:cs typeface="Georgia"/>
                <a:sym typeface="Georgia"/>
              </a:rPr>
            </a:br>
            <a:r>
              <a:rPr sz="1687" kern="0" dirty="0">
                <a:solidFill>
                  <a:srgbClr val="000000"/>
                </a:solidFill>
                <a:uFill>
                  <a:solidFill>
                    <a:srgbClr val="000000"/>
                  </a:solidFill>
                </a:uFill>
                <a:latin typeface="Georgia"/>
                <a:ea typeface="Georgia"/>
                <a:cs typeface="Georgia"/>
                <a:sym typeface="Georgia"/>
              </a:rPr>
              <a:t>Large Program TAC</a:t>
            </a:r>
          </a:p>
          <a:p>
            <a:pPr defTabSz="683064" fontAlgn="auto" hangingPunct="0">
              <a:spcBef>
                <a:spcPts val="0"/>
              </a:spcBef>
              <a:spcAft>
                <a:spcPts val="0"/>
              </a:spcAft>
              <a:buClr>
                <a:srgbClr val="000000"/>
              </a:buClr>
              <a:defRPr sz="3200">
                <a:latin typeface="Georgia"/>
                <a:ea typeface="Georgia"/>
                <a:cs typeface="Georgia"/>
                <a:sym typeface="Georgia"/>
              </a:defRPr>
            </a:pPr>
            <a:r>
              <a:rPr sz="1687" kern="0" dirty="0">
                <a:solidFill>
                  <a:srgbClr val="1B9E04"/>
                </a:solidFill>
                <a:uFill>
                  <a:solidFill>
                    <a:srgbClr val="1B9E04"/>
                  </a:solidFill>
                </a:uFill>
                <a:latin typeface="Georgia"/>
                <a:ea typeface="Georgia"/>
                <a:cs typeface="Georgia"/>
                <a:sym typeface="Georgia"/>
              </a:rPr>
              <a:t>for large and/or long </a:t>
            </a:r>
            <a:r>
              <a:rPr sz="1687" b="1" kern="0" dirty="0">
                <a:solidFill>
                  <a:srgbClr val="1B9E04"/>
                </a:solidFill>
                <a:uFill>
                  <a:solidFill>
                    <a:srgbClr val="1B9E04"/>
                  </a:solidFill>
                </a:uFill>
                <a:latin typeface="Georgia"/>
                <a:ea typeface="Georgia"/>
                <a:cs typeface="Georgia"/>
                <a:sym typeface="Georgia"/>
              </a:rPr>
              <a:t>ambitious</a:t>
            </a:r>
            <a:r>
              <a:rPr sz="1687" kern="0" dirty="0">
                <a:solidFill>
                  <a:srgbClr val="1B9E04"/>
                </a:solidFill>
                <a:uFill>
                  <a:solidFill>
                    <a:srgbClr val="1B9E04"/>
                  </a:solidFill>
                </a:uFill>
                <a:latin typeface="Georgia"/>
                <a:ea typeface="Georgia"/>
                <a:cs typeface="Georgia"/>
                <a:sym typeface="Georgia"/>
              </a:rPr>
              <a:t> proposals </a:t>
            </a:r>
            <a:br>
              <a:rPr sz="1687" kern="0" dirty="0">
                <a:solidFill>
                  <a:srgbClr val="1B9E04"/>
                </a:solidFill>
                <a:uFill>
                  <a:solidFill>
                    <a:srgbClr val="1B9E04"/>
                  </a:solidFill>
                </a:uFill>
                <a:latin typeface="Georgia"/>
                <a:ea typeface="Georgia"/>
                <a:cs typeface="Georgia"/>
                <a:sym typeface="Georgia"/>
              </a:rPr>
            </a:br>
            <a:endParaRPr sz="1687" kern="0" dirty="0">
              <a:solidFill>
                <a:srgbClr val="000000"/>
              </a:solidFill>
              <a:uFill>
                <a:solidFill>
                  <a:srgbClr val="000000"/>
                </a:solidFill>
              </a:uFill>
              <a:latin typeface="Georgia"/>
              <a:ea typeface="Georgia"/>
              <a:cs typeface="Georgia"/>
              <a:sym typeface="Georgia"/>
            </a:endParaRPr>
          </a:p>
          <a:p>
            <a:pPr marL="0" lvl="2" indent="361622" defTabSz="683064" fontAlgn="auto" hangingPunct="0">
              <a:spcBef>
                <a:spcPts val="0"/>
              </a:spcBef>
              <a:spcAft>
                <a:spcPts val="0"/>
              </a:spcAft>
              <a:defRPr sz="3200">
                <a:latin typeface="Georgia"/>
                <a:ea typeface="Georgia"/>
                <a:cs typeface="Georgia"/>
                <a:sym typeface="Georgia"/>
              </a:defRPr>
            </a:pPr>
            <a:endParaRPr sz="1687" kern="0" dirty="0">
              <a:solidFill>
                <a:srgbClr val="000000"/>
              </a:solidFill>
              <a:uFill>
                <a:solidFill>
                  <a:srgbClr val="000000"/>
                </a:solidFill>
              </a:uFill>
              <a:latin typeface="Georgia"/>
              <a:ea typeface="Georgia"/>
              <a:cs typeface="Georgia"/>
              <a:sym typeface="Georgia"/>
            </a:endParaRPr>
          </a:p>
          <a:p>
            <a:pPr defTabSz="683064" fontAlgn="auto" hangingPunct="0">
              <a:spcBef>
                <a:spcPts val="0"/>
              </a:spcBef>
              <a:spcAft>
                <a:spcPts val="0"/>
              </a:spcAft>
              <a:buClr>
                <a:srgbClr val="000000"/>
              </a:buClr>
              <a:defRPr sz="3200">
                <a:latin typeface="Georgia"/>
                <a:ea typeface="Georgia"/>
                <a:cs typeface="Georgia"/>
                <a:sym typeface="Georgia"/>
              </a:defRPr>
            </a:pPr>
            <a:r>
              <a:rPr sz="1687" b="1" kern="0" dirty="0">
                <a:solidFill>
                  <a:srgbClr val="000000"/>
                </a:solidFill>
                <a:uFill>
                  <a:solidFill>
                    <a:srgbClr val="000000"/>
                  </a:solidFill>
                </a:uFill>
                <a:latin typeface="Georgia"/>
                <a:ea typeface="Georgia"/>
                <a:cs typeface="Georgia"/>
                <a:sym typeface="Georgia"/>
              </a:rPr>
              <a:t>Fast turnaround programs:</a:t>
            </a:r>
            <a:r>
              <a:rPr sz="1687" kern="0" dirty="0">
                <a:solidFill>
                  <a:srgbClr val="000000"/>
                </a:solidFill>
                <a:uFill>
                  <a:solidFill>
                    <a:srgbClr val="000000"/>
                  </a:solidFill>
                </a:uFill>
                <a:latin typeface="Georgia"/>
                <a:ea typeface="Georgia"/>
                <a:cs typeface="Georgia"/>
                <a:sym typeface="Georgia"/>
              </a:rPr>
              <a:t> </a:t>
            </a:r>
            <a:r>
              <a:rPr sz="1687" i="1" kern="0" dirty="0">
                <a:solidFill>
                  <a:srgbClr val="000000"/>
                </a:solidFill>
                <a:uFill>
                  <a:solidFill>
                    <a:srgbClr val="000000"/>
                  </a:solidFill>
                </a:uFill>
                <a:latin typeface="Georgia"/>
                <a:ea typeface="Georgia"/>
                <a:cs typeface="Georgia"/>
                <a:sym typeface="Georgia"/>
              </a:rPr>
              <a:t>once per month</a:t>
            </a:r>
            <a:r>
              <a:rPr sz="1687" kern="0" dirty="0">
                <a:solidFill>
                  <a:srgbClr val="000000"/>
                </a:solidFill>
                <a:uFill>
                  <a:solidFill>
                    <a:srgbClr val="000000"/>
                  </a:solidFill>
                </a:uFill>
                <a:latin typeface="Georgia"/>
                <a:ea typeface="Georgia"/>
                <a:cs typeface="Georgia"/>
                <a:sym typeface="Georgia"/>
              </a:rPr>
              <a:t>, </a:t>
            </a:r>
            <a:br>
              <a:rPr sz="1687" kern="0" dirty="0">
                <a:solidFill>
                  <a:srgbClr val="000000"/>
                </a:solidFill>
                <a:uFill>
                  <a:solidFill>
                    <a:srgbClr val="000000"/>
                  </a:solidFill>
                </a:uFill>
                <a:latin typeface="Georgia"/>
                <a:ea typeface="Georgia"/>
                <a:cs typeface="Georgia"/>
                <a:sym typeface="Georgia"/>
              </a:rPr>
            </a:br>
            <a:r>
              <a:rPr lang="en-US" sz="1687" kern="0" dirty="0">
                <a:solidFill>
                  <a:srgbClr val="000000"/>
                </a:solidFill>
                <a:uFill>
                  <a:solidFill>
                    <a:srgbClr val="000000"/>
                  </a:solidFill>
                </a:uFill>
                <a:latin typeface="Georgia"/>
                <a:ea typeface="Georgia"/>
                <a:cs typeface="Georgia"/>
                <a:sym typeface="Georgia"/>
              </a:rPr>
              <a:t>'</a:t>
            </a:r>
            <a:r>
              <a:rPr sz="1687" kern="0" dirty="0">
                <a:solidFill>
                  <a:srgbClr val="000000"/>
                </a:solidFill>
                <a:uFill>
                  <a:solidFill>
                    <a:srgbClr val="000000"/>
                  </a:solidFill>
                </a:uFill>
                <a:latin typeface="Georgia"/>
                <a:ea typeface="Georgia"/>
                <a:cs typeface="Georgia"/>
                <a:sym typeface="Georgia"/>
              </a:rPr>
              <a:t>peer reviewed</a:t>
            </a:r>
            <a:r>
              <a:rPr lang="en-US" sz="1687" kern="0" dirty="0">
                <a:solidFill>
                  <a:srgbClr val="000000"/>
                </a:solidFill>
                <a:uFill>
                  <a:solidFill>
                    <a:srgbClr val="000000"/>
                  </a:solidFill>
                </a:uFill>
                <a:latin typeface="Georgia"/>
                <a:ea typeface="Georgia"/>
                <a:cs typeface="Georgia"/>
                <a:sym typeface="Georgia"/>
              </a:rPr>
              <a:t>'</a:t>
            </a:r>
            <a:r>
              <a:rPr sz="1687" kern="0" dirty="0">
                <a:solidFill>
                  <a:srgbClr val="000000"/>
                </a:solidFill>
                <a:uFill>
                  <a:solidFill>
                    <a:srgbClr val="000000"/>
                  </a:solidFill>
                </a:uFill>
                <a:latin typeface="Georgia"/>
                <a:ea typeface="Georgia"/>
                <a:cs typeface="Georgia"/>
                <a:sym typeface="Georgia"/>
              </a:rPr>
              <a:t>, no TAC</a:t>
            </a:r>
          </a:p>
          <a:p>
            <a:pPr defTabSz="683064" fontAlgn="auto" hangingPunct="0">
              <a:spcBef>
                <a:spcPts val="0"/>
              </a:spcBef>
              <a:spcAft>
                <a:spcPts val="0"/>
              </a:spcAft>
              <a:buClr>
                <a:srgbClr val="000000"/>
              </a:buClr>
              <a:defRPr sz="3200">
                <a:solidFill>
                  <a:srgbClr val="1B9E04"/>
                </a:solidFill>
                <a:uFill>
                  <a:solidFill>
                    <a:srgbClr val="1B9E04"/>
                  </a:solidFill>
                </a:uFill>
                <a:latin typeface="Georgia"/>
                <a:ea typeface="Georgia"/>
                <a:cs typeface="Georgia"/>
                <a:sym typeface="Georgia"/>
              </a:defRPr>
            </a:pPr>
            <a:r>
              <a:rPr sz="1687" kern="0" dirty="0">
                <a:solidFill>
                  <a:srgbClr val="1B9E04"/>
                </a:solidFill>
                <a:uFill>
                  <a:solidFill>
                    <a:srgbClr val="1B9E04"/>
                  </a:solidFill>
                </a:uFill>
                <a:latin typeface="Georgia"/>
                <a:ea typeface="Georgia"/>
                <a:cs typeface="Georgia"/>
                <a:sym typeface="Georgia"/>
              </a:rPr>
              <a:t>for short, rapid, immediate and/or follow-up proposals</a:t>
            </a:r>
            <a:br>
              <a:rPr sz="1687" kern="0" dirty="0">
                <a:solidFill>
                  <a:srgbClr val="1B9E04"/>
                </a:solidFill>
                <a:uFill>
                  <a:solidFill>
                    <a:srgbClr val="1B9E04"/>
                  </a:solidFill>
                </a:uFill>
                <a:latin typeface="Georgia"/>
                <a:ea typeface="Georgia"/>
                <a:cs typeface="Georgia"/>
                <a:sym typeface="Georgia"/>
              </a:rPr>
            </a:br>
            <a:endParaRPr sz="1687" kern="0" dirty="0">
              <a:solidFill>
                <a:srgbClr val="FF4835"/>
              </a:solidFill>
              <a:uFill>
                <a:solidFill>
                  <a:srgbClr val="1B9E04"/>
                </a:solidFill>
              </a:uFill>
              <a:latin typeface="Georgia"/>
              <a:ea typeface="Georgia"/>
              <a:cs typeface="Georgia"/>
              <a:sym typeface="Georgia"/>
            </a:endParaRPr>
          </a:p>
        </p:txBody>
      </p:sp>
      <p:sp>
        <p:nvSpPr>
          <p:cNvPr id="304" name="Shape 304"/>
          <p:cNvSpPr/>
          <p:nvPr/>
        </p:nvSpPr>
        <p:spPr>
          <a:xfrm>
            <a:off x="1293693" y="360991"/>
            <a:ext cx="4270614" cy="430042"/>
          </a:xfrm>
          <a:prstGeom prst="rect">
            <a:avLst/>
          </a:prstGeom>
          <a:ln w="12700">
            <a:miter lim="400000"/>
          </a:ln>
          <a:extLst>
            <a:ext uri="{C572A759-6A51-4108-AA02-DFA0A04FC94B}">
              <ma14:wrappingTextBoxFlag xmlns="" xmlns:ma14="http://schemas.microsoft.com/office/mac/drawingml/2011/main" val="1"/>
            </a:ext>
          </a:extLst>
        </p:spPr>
        <p:txBody>
          <a:bodyPr lIns="20092" tIns="20092" rIns="20092" bIns="20092">
            <a:spAutoFit/>
          </a:bodyPr>
          <a:lstStyle>
            <a:lvl1pPr algn="ctr">
              <a:defRPr sz="4800">
                <a:solidFill>
                  <a:srgbClr val="F1AD2B"/>
                </a:solidFill>
                <a:uFill>
                  <a:solidFill>
                    <a:srgbClr val="F1AD2B"/>
                  </a:solidFill>
                </a:uFill>
                <a:latin typeface="Georgia"/>
                <a:ea typeface="Georgia"/>
                <a:cs typeface="Georgia"/>
                <a:sym typeface="Georgia"/>
              </a:defRPr>
            </a:lvl1pPr>
          </a:lstStyle>
          <a:p>
            <a:pPr defTabSz="683064" fontAlgn="auto" hangingPunct="0">
              <a:spcBef>
                <a:spcPts val="0"/>
              </a:spcBef>
              <a:spcAft>
                <a:spcPts val="0"/>
              </a:spcAft>
              <a:buClr>
                <a:srgbClr val="000000"/>
              </a:buClr>
            </a:pPr>
            <a:r>
              <a:rPr sz="2531" kern="0" dirty="0"/>
              <a:t>Proposing for time at Gemini</a:t>
            </a:r>
          </a:p>
        </p:txBody>
      </p:sp>
      <p:sp>
        <p:nvSpPr>
          <p:cNvPr id="305" name="Shape 305"/>
          <p:cNvSpPr/>
          <p:nvPr/>
        </p:nvSpPr>
        <p:spPr>
          <a:xfrm rot="20711459">
            <a:off x="5853333" y="1475032"/>
            <a:ext cx="668954" cy="430042"/>
          </a:xfrm>
          <a:prstGeom prst="rect">
            <a:avLst/>
          </a:prstGeom>
          <a:ln w="12700">
            <a:miter lim="400000"/>
          </a:ln>
          <a:extLst>
            <a:ext uri="{C572A759-6A51-4108-AA02-DFA0A04FC94B}">
              <ma14:wrappingTextBoxFlag xmlns="" xmlns:ma14="http://schemas.microsoft.com/office/mac/drawingml/2011/main" val="1"/>
            </a:ext>
          </a:extLst>
        </p:spPr>
        <p:txBody>
          <a:bodyPr wrap="none" lIns="20092" tIns="20092" rIns="20092" bIns="20092">
            <a:spAutoFit/>
          </a:bodyPr>
          <a:lstStyle>
            <a:lvl1pPr>
              <a:defRPr sz="4800">
                <a:solidFill>
                  <a:srgbClr val="FF48EB"/>
                </a:solidFill>
                <a:uFill>
                  <a:solidFill>
                    <a:srgbClr val="F1AD2B"/>
                  </a:solidFill>
                </a:uFill>
                <a:latin typeface="Georgia"/>
                <a:ea typeface="Georgia"/>
                <a:cs typeface="Georgia"/>
                <a:sym typeface="Georgia"/>
              </a:defRPr>
            </a:lvl1pPr>
          </a:lstStyle>
          <a:p>
            <a:pPr defTabSz="683064" fontAlgn="auto" hangingPunct="0">
              <a:spcBef>
                <a:spcPts val="0"/>
              </a:spcBef>
              <a:spcAft>
                <a:spcPts val="0"/>
              </a:spcAft>
              <a:buClr>
                <a:srgbClr val="000000"/>
              </a:buClr>
            </a:pPr>
            <a:r>
              <a:rPr sz="2531" kern="0"/>
              <a:t>70%</a:t>
            </a:r>
          </a:p>
        </p:txBody>
      </p:sp>
      <p:sp>
        <p:nvSpPr>
          <p:cNvPr id="306" name="Shape 306"/>
          <p:cNvSpPr/>
          <p:nvPr/>
        </p:nvSpPr>
        <p:spPr>
          <a:xfrm rot="20711459">
            <a:off x="5853242" y="2637683"/>
            <a:ext cx="686587" cy="430042"/>
          </a:xfrm>
          <a:prstGeom prst="rect">
            <a:avLst/>
          </a:prstGeom>
          <a:ln w="12700">
            <a:miter lim="400000"/>
          </a:ln>
          <a:extLst>
            <a:ext uri="{C572A759-6A51-4108-AA02-DFA0A04FC94B}">
              <ma14:wrappingTextBoxFlag xmlns="" xmlns:ma14="http://schemas.microsoft.com/office/mac/drawingml/2011/main" val="1"/>
            </a:ext>
          </a:extLst>
        </p:spPr>
        <p:txBody>
          <a:bodyPr wrap="none" lIns="20092" tIns="20092" rIns="20092" bIns="20092">
            <a:spAutoFit/>
          </a:bodyPr>
          <a:lstStyle>
            <a:lvl1pPr>
              <a:defRPr sz="4800">
                <a:solidFill>
                  <a:srgbClr val="FF48EB"/>
                </a:solidFill>
                <a:uFill>
                  <a:solidFill>
                    <a:srgbClr val="F1AD2B"/>
                  </a:solidFill>
                </a:uFill>
                <a:latin typeface="Georgia"/>
                <a:ea typeface="Georgia"/>
                <a:cs typeface="Georgia"/>
                <a:sym typeface="Georgia"/>
              </a:defRPr>
            </a:lvl1pPr>
          </a:lstStyle>
          <a:p>
            <a:pPr defTabSz="683064" fontAlgn="auto" hangingPunct="0">
              <a:spcBef>
                <a:spcPts val="0"/>
              </a:spcBef>
              <a:spcAft>
                <a:spcPts val="0"/>
              </a:spcAft>
              <a:buClr>
                <a:srgbClr val="000000"/>
              </a:buClr>
            </a:pPr>
            <a:r>
              <a:rPr sz="2531" kern="0"/>
              <a:t>20%</a:t>
            </a:r>
          </a:p>
        </p:txBody>
      </p:sp>
      <p:sp>
        <p:nvSpPr>
          <p:cNvPr id="307" name="Shape 307"/>
          <p:cNvSpPr/>
          <p:nvPr/>
        </p:nvSpPr>
        <p:spPr>
          <a:xfrm rot="20711459">
            <a:off x="5920953" y="3797345"/>
            <a:ext cx="644909" cy="430042"/>
          </a:xfrm>
          <a:prstGeom prst="rect">
            <a:avLst/>
          </a:prstGeom>
          <a:ln w="12700">
            <a:miter lim="400000"/>
          </a:ln>
          <a:extLst>
            <a:ext uri="{C572A759-6A51-4108-AA02-DFA0A04FC94B}">
              <ma14:wrappingTextBoxFlag xmlns="" xmlns:ma14="http://schemas.microsoft.com/office/mac/drawingml/2011/main" val="1"/>
            </a:ext>
          </a:extLst>
        </p:spPr>
        <p:txBody>
          <a:bodyPr wrap="none" lIns="20092" tIns="20092" rIns="20092" bIns="20092">
            <a:spAutoFit/>
          </a:bodyPr>
          <a:lstStyle>
            <a:lvl1pPr>
              <a:defRPr sz="4800">
                <a:solidFill>
                  <a:srgbClr val="FF48EB"/>
                </a:solidFill>
                <a:uFill>
                  <a:solidFill>
                    <a:srgbClr val="F1AD2B"/>
                  </a:solidFill>
                </a:uFill>
                <a:latin typeface="Georgia"/>
                <a:ea typeface="Georgia"/>
                <a:cs typeface="Georgia"/>
                <a:sym typeface="Georgia"/>
              </a:defRPr>
            </a:lvl1pPr>
          </a:lstStyle>
          <a:p>
            <a:pPr defTabSz="683064" fontAlgn="auto" hangingPunct="0">
              <a:spcBef>
                <a:spcPts val="0"/>
              </a:spcBef>
              <a:spcAft>
                <a:spcPts val="0"/>
              </a:spcAft>
              <a:buClr>
                <a:srgbClr val="000000"/>
              </a:buClr>
            </a:pPr>
            <a:r>
              <a:rPr sz="2531" kern="0"/>
              <a:t>10%</a:t>
            </a:r>
          </a:p>
        </p:txBody>
      </p:sp>
    </p:spTree>
    <p:extLst>
      <p:ext uri="{BB962C8B-B14F-4D97-AF65-F5344CB8AC3E}">
        <p14:creationId xmlns:p14="http://schemas.microsoft.com/office/powerpoint/2010/main" val="1807303584"/>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4822" y="893060"/>
            <a:ext cx="2989736" cy="2943823"/>
          </a:xfrm>
          <a:prstGeom prst="rect">
            <a:avLst/>
          </a:prstGeom>
        </p:spPr>
      </p:pic>
      <p:sp>
        <p:nvSpPr>
          <p:cNvPr id="3" name="Shape 304"/>
          <p:cNvSpPr/>
          <p:nvPr/>
        </p:nvSpPr>
        <p:spPr>
          <a:xfrm>
            <a:off x="1443132" y="157827"/>
            <a:ext cx="4270614" cy="430042"/>
          </a:xfrm>
          <a:prstGeom prst="rect">
            <a:avLst/>
          </a:prstGeom>
          <a:ln w="12700">
            <a:miter lim="400000"/>
          </a:ln>
          <a:extLst>
            <a:ext uri="{C572A759-6A51-4108-AA02-DFA0A04FC94B}">
              <ma14:wrappingTextBoxFlag xmlns="" xmlns:ma14="http://schemas.microsoft.com/office/mac/drawingml/2011/main" val="1"/>
            </a:ext>
          </a:extLst>
        </p:spPr>
        <p:txBody>
          <a:bodyPr lIns="20092" tIns="20092" rIns="20092" bIns="20092">
            <a:spAutoFit/>
          </a:bodyPr>
          <a:lstStyle>
            <a:lvl1pPr algn="ctr">
              <a:defRPr sz="4800">
                <a:solidFill>
                  <a:srgbClr val="F1AD2B"/>
                </a:solidFill>
                <a:uFill>
                  <a:solidFill>
                    <a:srgbClr val="F1AD2B"/>
                  </a:solidFill>
                </a:uFill>
                <a:latin typeface="Georgia"/>
                <a:ea typeface="Georgia"/>
                <a:cs typeface="Georgia"/>
                <a:sym typeface="Georgia"/>
              </a:defRPr>
            </a:lvl1pPr>
          </a:lstStyle>
          <a:p>
            <a:pPr defTabSz="683064" fontAlgn="auto" hangingPunct="0">
              <a:spcBef>
                <a:spcPts val="0"/>
              </a:spcBef>
              <a:spcAft>
                <a:spcPts val="0"/>
              </a:spcAft>
              <a:buClr>
                <a:srgbClr val="000000"/>
              </a:buClr>
            </a:pPr>
            <a:r>
              <a:rPr lang="en-US" sz="2531" kern="0" dirty="0"/>
              <a:t>Recent Science Highlights</a:t>
            </a:r>
            <a:endParaRPr sz="2531" kern="0" dirty="0"/>
          </a:p>
        </p:txBody>
      </p:sp>
      <p:sp>
        <p:nvSpPr>
          <p:cNvPr id="4" name="TextBox 3"/>
          <p:cNvSpPr txBox="1"/>
          <p:nvPr/>
        </p:nvSpPr>
        <p:spPr>
          <a:xfrm>
            <a:off x="924822" y="4016983"/>
            <a:ext cx="5768445" cy="6384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defTabSz="683064" fontAlgn="auto" hangingPunct="0">
              <a:spcBef>
                <a:spcPts val="0"/>
              </a:spcBef>
              <a:spcAft>
                <a:spcPts val="0"/>
              </a:spcAft>
              <a:buClr>
                <a:srgbClr val="000000"/>
              </a:buClr>
            </a:pPr>
            <a:r>
              <a:rPr lang="en-US" sz="1266" b="1" kern="0" dirty="0">
                <a:solidFill>
                  <a:srgbClr val="000000"/>
                </a:solidFill>
                <a:uFill>
                  <a:solidFill>
                    <a:srgbClr val="000000"/>
                  </a:solidFill>
                </a:uFill>
                <a:latin typeface="Calibri"/>
                <a:sym typeface="Calibri"/>
              </a:rPr>
              <a:t>Rapson et al. 2016</a:t>
            </a:r>
          </a:p>
          <a:p>
            <a:pPr defTabSz="683064" fontAlgn="auto" hangingPunct="0">
              <a:spcBef>
                <a:spcPts val="0"/>
              </a:spcBef>
              <a:spcAft>
                <a:spcPts val="0"/>
              </a:spcAft>
              <a:buClr>
                <a:srgbClr val="000000"/>
              </a:buClr>
            </a:pPr>
            <a:r>
              <a:rPr lang="en-US" sz="1266" kern="0" dirty="0">
                <a:solidFill>
                  <a:srgbClr val="000000"/>
                </a:solidFill>
                <a:uFill>
                  <a:solidFill>
                    <a:srgbClr val="000000"/>
                  </a:solidFill>
                </a:uFill>
                <a:latin typeface="Calibri"/>
                <a:sym typeface="Calibri"/>
              </a:rPr>
              <a:t>• GPI probes w/in 10AU of TW Hydrae</a:t>
            </a:r>
          </a:p>
          <a:p>
            <a:pPr defTabSz="683064" fontAlgn="auto" hangingPunct="0">
              <a:spcBef>
                <a:spcPts val="0"/>
              </a:spcBef>
              <a:spcAft>
                <a:spcPts val="0"/>
              </a:spcAft>
              <a:buClr>
                <a:srgbClr val="000000"/>
              </a:buClr>
            </a:pPr>
            <a:r>
              <a:rPr lang="en-US" sz="1266" kern="0" dirty="0">
                <a:solidFill>
                  <a:srgbClr val="000000"/>
                </a:solidFill>
                <a:uFill>
                  <a:solidFill>
                    <a:srgbClr val="000000"/>
                  </a:solidFill>
                </a:uFill>
                <a:latin typeface="Calibri"/>
                <a:sym typeface="Calibri"/>
              </a:rPr>
              <a:t>• Comparison with simulations suggests 0.2M Jupiter planet at 21A</a:t>
            </a:r>
            <a:endParaRPr lang="en-US" sz="1266" kern="0" dirty="0">
              <a:solidFill>
                <a:srgbClr val="000000"/>
              </a:solidFill>
              <a:uFill>
                <a:solidFill>
                  <a:srgbClr val="000000"/>
                </a:solidFill>
              </a:uFill>
              <a:latin typeface="Calibri"/>
              <a:ea typeface="+mn-ea"/>
              <a:sym typeface="Calibri"/>
            </a:endParaRPr>
          </a:p>
        </p:txBody>
      </p:sp>
      <p:sp>
        <p:nvSpPr>
          <p:cNvPr id="5" name="TextBox 4"/>
          <p:cNvSpPr txBox="1"/>
          <p:nvPr/>
        </p:nvSpPr>
        <p:spPr>
          <a:xfrm>
            <a:off x="3954785" y="918410"/>
            <a:ext cx="2328763" cy="8332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6789" tIns="26789" rIns="26789" bIns="26789" numCol="1" spcCol="38100" rtlCol="0" anchor="ctr">
            <a:spAutoFit/>
          </a:bodyPr>
          <a:lstStyle/>
          <a:p>
            <a:pPr defTabSz="683064" fontAlgn="auto" hangingPunct="0">
              <a:spcBef>
                <a:spcPts val="0"/>
              </a:spcBef>
              <a:spcAft>
                <a:spcPts val="0"/>
              </a:spcAft>
              <a:buClr>
                <a:srgbClr val="000000"/>
              </a:buClr>
            </a:pPr>
            <a:r>
              <a:rPr lang="en-US" sz="1266" kern="0" dirty="0">
                <a:solidFill>
                  <a:srgbClr val="000000"/>
                </a:solidFill>
                <a:uFill>
                  <a:solidFill>
                    <a:srgbClr val="000000"/>
                  </a:solidFill>
                </a:uFill>
                <a:latin typeface="Calibri"/>
                <a:ea typeface="+mn-ea"/>
                <a:sym typeface="Calibri"/>
              </a:rPr>
              <a:t>TW Hydrae</a:t>
            </a:r>
          </a:p>
          <a:p>
            <a:pPr defTabSz="683064" fontAlgn="auto" hangingPunct="0">
              <a:spcBef>
                <a:spcPts val="0"/>
              </a:spcBef>
              <a:spcAft>
                <a:spcPts val="0"/>
              </a:spcAft>
              <a:buClr>
                <a:srgbClr val="000000"/>
              </a:buClr>
            </a:pPr>
            <a:r>
              <a:rPr lang="en-US" sz="1266" kern="0" dirty="0">
                <a:solidFill>
                  <a:srgbClr val="000000"/>
                </a:solidFill>
                <a:uFill>
                  <a:solidFill>
                    <a:srgbClr val="000000"/>
                  </a:solidFill>
                </a:uFill>
                <a:latin typeface="Calibri"/>
                <a:sym typeface="Calibri"/>
              </a:rPr>
              <a:t>1.2 micron (near-infrared)</a:t>
            </a:r>
          </a:p>
          <a:p>
            <a:pPr defTabSz="683064" fontAlgn="auto" hangingPunct="0">
              <a:spcBef>
                <a:spcPts val="0"/>
              </a:spcBef>
              <a:spcAft>
                <a:spcPts val="0"/>
              </a:spcAft>
              <a:buClr>
                <a:srgbClr val="000000"/>
              </a:buClr>
            </a:pPr>
            <a:r>
              <a:rPr lang="en-US" sz="1266" kern="0" dirty="0">
                <a:solidFill>
                  <a:srgbClr val="000000"/>
                </a:solidFill>
                <a:uFill>
                  <a:solidFill>
                    <a:srgbClr val="000000"/>
                  </a:solidFill>
                </a:uFill>
                <a:latin typeface="Calibri"/>
                <a:ea typeface="+mn-ea"/>
                <a:sym typeface="Calibri"/>
              </a:rPr>
              <a:t>Polarized intensity image from GPI</a:t>
            </a:r>
          </a:p>
          <a:p>
            <a:pPr defTabSz="683064" fontAlgn="auto" hangingPunct="0">
              <a:spcBef>
                <a:spcPts val="0"/>
              </a:spcBef>
              <a:spcAft>
                <a:spcPts val="0"/>
              </a:spcAft>
              <a:buClr>
                <a:srgbClr val="000000"/>
              </a:buClr>
            </a:pPr>
            <a:endParaRPr lang="en-US" sz="1266" kern="0" dirty="0">
              <a:solidFill>
                <a:srgbClr val="000000"/>
              </a:solidFill>
              <a:uFill>
                <a:solidFill>
                  <a:srgbClr val="000000"/>
                </a:solidFill>
              </a:uFill>
              <a:latin typeface="Calibri"/>
              <a:ea typeface="+mn-ea"/>
              <a:sym typeface="Calibri"/>
            </a:endParaRPr>
          </a:p>
        </p:txBody>
      </p:sp>
    </p:spTree>
    <p:extLst>
      <p:ext uri="{BB962C8B-B14F-4D97-AF65-F5344CB8AC3E}">
        <p14:creationId xmlns:p14="http://schemas.microsoft.com/office/powerpoint/2010/main" val="2949015553"/>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74397" y="924798"/>
            <a:ext cx="3038118" cy="3849013"/>
          </a:xfrm>
          <a:prstGeom prst="rect">
            <a:avLst/>
          </a:prstGeom>
        </p:spPr>
      </p:pic>
      <p:sp>
        <p:nvSpPr>
          <p:cNvPr id="3" name="TextBox 2"/>
          <p:cNvSpPr txBox="1"/>
          <p:nvPr/>
        </p:nvSpPr>
        <p:spPr>
          <a:xfrm>
            <a:off x="237503" y="946246"/>
            <a:ext cx="2803255" cy="1612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defTabSz="683064" fontAlgn="auto" hangingPunct="0">
              <a:spcBef>
                <a:spcPts val="0"/>
              </a:spcBef>
              <a:spcAft>
                <a:spcPts val="0"/>
              </a:spcAft>
              <a:buClr>
                <a:srgbClr val="000000"/>
              </a:buClr>
            </a:pPr>
            <a:r>
              <a:rPr lang="en-US" sz="1266" b="1" kern="0" dirty="0" err="1">
                <a:solidFill>
                  <a:srgbClr val="000000"/>
                </a:solidFill>
                <a:uFill>
                  <a:solidFill>
                    <a:srgbClr val="000000"/>
                  </a:solidFill>
                </a:uFill>
                <a:latin typeface="Calibri"/>
                <a:sym typeface="Calibri"/>
              </a:rPr>
              <a:t>Turri</a:t>
            </a:r>
            <a:r>
              <a:rPr lang="en-US" sz="1266" b="1" kern="0" dirty="0">
                <a:solidFill>
                  <a:srgbClr val="000000"/>
                </a:solidFill>
                <a:uFill>
                  <a:solidFill>
                    <a:srgbClr val="000000"/>
                  </a:solidFill>
                </a:uFill>
                <a:latin typeface="Calibri"/>
                <a:sym typeface="Calibri"/>
              </a:rPr>
              <a:t> et al. 2015 </a:t>
            </a:r>
          </a:p>
          <a:p>
            <a:pPr defTabSz="683064" fontAlgn="auto" hangingPunct="0">
              <a:spcBef>
                <a:spcPts val="0"/>
              </a:spcBef>
              <a:spcAft>
                <a:spcPts val="0"/>
              </a:spcAft>
              <a:buClr>
                <a:srgbClr val="000000"/>
              </a:buClr>
            </a:pPr>
            <a:r>
              <a:rPr lang="en-US" sz="1266" kern="0" dirty="0">
                <a:solidFill>
                  <a:srgbClr val="000000"/>
                </a:solidFill>
                <a:uFill>
                  <a:solidFill>
                    <a:srgbClr val="000000"/>
                  </a:solidFill>
                </a:uFill>
                <a:latin typeface="Calibri"/>
                <a:sym typeface="Calibri"/>
              </a:rPr>
              <a:t>• Globular cluster NGC 1851 </a:t>
            </a:r>
          </a:p>
          <a:p>
            <a:pPr defTabSz="683064" fontAlgn="auto" hangingPunct="0">
              <a:spcBef>
                <a:spcPts val="0"/>
              </a:spcBef>
              <a:spcAft>
                <a:spcPts val="0"/>
              </a:spcAft>
              <a:buClr>
                <a:srgbClr val="000000"/>
              </a:buClr>
            </a:pPr>
            <a:r>
              <a:rPr lang="en-US" sz="1266" kern="0" dirty="0">
                <a:solidFill>
                  <a:srgbClr val="000000"/>
                </a:solidFill>
                <a:uFill>
                  <a:solidFill>
                    <a:srgbClr val="000000"/>
                  </a:solidFill>
                </a:uFill>
                <a:latin typeface="Calibri"/>
                <a:sym typeface="Calibri"/>
              </a:rPr>
              <a:t>• Around 16,000 stars </a:t>
            </a:r>
          </a:p>
          <a:p>
            <a:pPr defTabSz="683064" fontAlgn="auto" hangingPunct="0">
              <a:spcBef>
                <a:spcPts val="0"/>
              </a:spcBef>
              <a:spcAft>
                <a:spcPts val="0"/>
              </a:spcAft>
              <a:buClr>
                <a:srgbClr val="000000"/>
              </a:buClr>
            </a:pPr>
            <a:r>
              <a:rPr lang="en-US" sz="1266" kern="0" dirty="0">
                <a:solidFill>
                  <a:srgbClr val="000000"/>
                </a:solidFill>
                <a:uFill>
                  <a:solidFill>
                    <a:srgbClr val="000000"/>
                  </a:solidFill>
                </a:uFill>
                <a:latin typeface="Calibri"/>
                <a:sym typeface="Calibri"/>
              </a:rPr>
              <a:t>• Depth and precision allow combination with HST </a:t>
            </a:r>
          </a:p>
          <a:p>
            <a:pPr defTabSz="683064" fontAlgn="auto" hangingPunct="0">
              <a:spcBef>
                <a:spcPts val="0"/>
              </a:spcBef>
              <a:spcAft>
                <a:spcPts val="0"/>
              </a:spcAft>
              <a:buClr>
                <a:srgbClr val="000000"/>
              </a:buClr>
            </a:pPr>
            <a:r>
              <a:rPr lang="en-US" sz="1266" kern="0" dirty="0">
                <a:solidFill>
                  <a:srgbClr val="000000"/>
                </a:solidFill>
                <a:uFill>
                  <a:solidFill>
                    <a:srgbClr val="000000"/>
                  </a:solidFill>
                </a:uFill>
                <a:latin typeface="Calibri"/>
                <a:sym typeface="Calibri"/>
              </a:rPr>
              <a:t>• Double subgiant branch</a:t>
            </a:r>
          </a:p>
          <a:p>
            <a:pPr defTabSz="683064" fontAlgn="auto" hangingPunct="0">
              <a:spcBef>
                <a:spcPts val="0"/>
              </a:spcBef>
              <a:spcAft>
                <a:spcPts val="0"/>
              </a:spcAft>
              <a:buClr>
                <a:srgbClr val="000000"/>
              </a:buClr>
            </a:pPr>
            <a:r>
              <a:rPr lang="en-US" sz="1266" kern="0" dirty="0">
                <a:solidFill>
                  <a:srgbClr val="000000"/>
                </a:solidFill>
                <a:uFill>
                  <a:solidFill>
                    <a:srgbClr val="000000"/>
                  </a:solidFill>
                </a:uFill>
                <a:latin typeface="Calibri"/>
                <a:sym typeface="Calibri"/>
              </a:rPr>
              <a:t>• Main sequence “knee” reddening- and distance-independent age </a:t>
            </a:r>
          </a:p>
        </p:txBody>
      </p:sp>
      <p:sp>
        <p:nvSpPr>
          <p:cNvPr id="4" name="Shape 304"/>
          <p:cNvSpPr/>
          <p:nvPr/>
        </p:nvSpPr>
        <p:spPr>
          <a:xfrm>
            <a:off x="1339090" y="254496"/>
            <a:ext cx="4270614" cy="430042"/>
          </a:xfrm>
          <a:prstGeom prst="rect">
            <a:avLst/>
          </a:prstGeom>
          <a:ln w="12700">
            <a:miter lim="400000"/>
          </a:ln>
          <a:extLst>
            <a:ext uri="{C572A759-6A51-4108-AA02-DFA0A04FC94B}">
              <ma14:wrappingTextBoxFlag xmlns="" xmlns:ma14="http://schemas.microsoft.com/office/mac/drawingml/2011/main" val="1"/>
            </a:ext>
          </a:extLst>
        </p:spPr>
        <p:txBody>
          <a:bodyPr lIns="20092" tIns="20092" rIns="20092" bIns="20092">
            <a:spAutoFit/>
          </a:bodyPr>
          <a:lstStyle>
            <a:lvl1pPr algn="ctr">
              <a:defRPr sz="4800">
                <a:solidFill>
                  <a:srgbClr val="F1AD2B"/>
                </a:solidFill>
                <a:uFill>
                  <a:solidFill>
                    <a:srgbClr val="F1AD2B"/>
                  </a:solidFill>
                </a:uFill>
                <a:latin typeface="Georgia"/>
                <a:ea typeface="Georgia"/>
                <a:cs typeface="Georgia"/>
                <a:sym typeface="Georgia"/>
              </a:defRPr>
            </a:lvl1pPr>
          </a:lstStyle>
          <a:p>
            <a:pPr defTabSz="683064" fontAlgn="auto" hangingPunct="0">
              <a:spcBef>
                <a:spcPts val="0"/>
              </a:spcBef>
              <a:spcAft>
                <a:spcPts val="0"/>
              </a:spcAft>
              <a:buClr>
                <a:srgbClr val="000000"/>
              </a:buClr>
            </a:pPr>
            <a:r>
              <a:rPr lang="en-US" sz="2531" kern="0" dirty="0"/>
              <a:t>Recent Science Highlights</a:t>
            </a:r>
            <a:endParaRPr sz="2531" kern="0" dirty="0"/>
          </a:p>
        </p:txBody>
      </p:sp>
      <p:sp>
        <p:nvSpPr>
          <p:cNvPr id="5" name="TextBox 4"/>
          <p:cNvSpPr txBox="1"/>
          <p:nvPr/>
        </p:nvSpPr>
        <p:spPr>
          <a:xfrm>
            <a:off x="237504" y="4013624"/>
            <a:ext cx="3175703" cy="4436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r" defTabSz="683064" fontAlgn="auto" hangingPunct="0">
              <a:spcBef>
                <a:spcPts val="0"/>
              </a:spcBef>
              <a:spcAft>
                <a:spcPts val="0"/>
              </a:spcAft>
              <a:buClr>
                <a:srgbClr val="000000"/>
              </a:buClr>
            </a:pPr>
            <a:r>
              <a:rPr lang="en-US" sz="1266" kern="0" dirty="0" err="1">
                <a:solidFill>
                  <a:srgbClr val="000000"/>
                </a:solidFill>
                <a:uFill>
                  <a:solidFill>
                    <a:srgbClr val="000000"/>
                  </a:solidFill>
                </a:uFill>
                <a:latin typeface="Calibri"/>
                <a:sym typeface="Calibri"/>
              </a:rPr>
              <a:t>GeMS</a:t>
            </a:r>
            <a:r>
              <a:rPr lang="en-US" sz="1266" kern="0" dirty="0">
                <a:solidFill>
                  <a:srgbClr val="000000"/>
                </a:solidFill>
                <a:uFill>
                  <a:solidFill>
                    <a:srgbClr val="000000"/>
                  </a:solidFill>
                </a:uFill>
                <a:latin typeface="Calibri"/>
                <a:sym typeface="Calibri"/>
              </a:rPr>
              <a:t>/GSAOI</a:t>
            </a:r>
          </a:p>
          <a:p>
            <a:pPr algn="r" defTabSz="683064" fontAlgn="auto" hangingPunct="0">
              <a:spcBef>
                <a:spcPts val="0"/>
              </a:spcBef>
              <a:spcAft>
                <a:spcPts val="0"/>
              </a:spcAft>
              <a:buClr>
                <a:srgbClr val="000000"/>
              </a:buClr>
            </a:pPr>
            <a:r>
              <a:rPr lang="en-US" sz="1266" kern="0" dirty="0" err="1">
                <a:solidFill>
                  <a:srgbClr val="000000"/>
                </a:solidFill>
                <a:uFill>
                  <a:solidFill>
                    <a:srgbClr val="000000"/>
                  </a:solidFill>
                </a:uFill>
                <a:latin typeface="Calibri"/>
                <a:ea typeface="+mn-ea"/>
                <a:sym typeface="Calibri"/>
              </a:rPr>
              <a:t>Multiconjugate</a:t>
            </a:r>
            <a:r>
              <a:rPr lang="en-US" sz="1266" kern="0" dirty="0">
                <a:solidFill>
                  <a:srgbClr val="000000"/>
                </a:solidFill>
                <a:uFill>
                  <a:solidFill>
                    <a:srgbClr val="000000"/>
                  </a:solidFill>
                </a:uFill>
                <a:latin typeface="Calibri"/>
                <a:ea typeface="+mn-ea"/>
                <a:sym typeface="Calibri"/>
              </a:rPr>
              <a:t>, laser-supported AO</a:t>
            </a:r>
          </a:p>
        </p:txBody>
      </p:sp>
    </p:spTree>
    <p:extLst>
      <p:ext uri="{BB962C8B-B14F-4D97-AF65-F5344CB8AC3E}">
        <p14:creationId xmlns:p14="http://schemas.microsoft.com/office/powerpoint/2010/main" val="1402900212"/>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image1.jpg"/>
          <p:cNvPicPr>
            <a:picLocks noChangeAspect="1"/>
          </p:cNvPicPr>
          <p:nvPr/>
        </p:nvPicPr>
        <p:blipFill>
          <a:blip r:embed="rId2">
            <a:extLst/>
          </a:blip>
          <a:stretch>
            <a:fillRect/>
          </a:stretch>
        </p:blipFill>
        <p:spPr>
          <a:xfrm>
            <a:off x="0" y="0"/>
            <a:ext cx="6858838" cy="5146851"/>
          </a:xfrm>
          <a:prstGeom prst="rect">
            <a:avLst/>
          </a:prstGeom>
          <a:ln w="12700">
            <a:miter lim="400000"/>
          </a:ln>
        </p:spPr>
      </p:pic>
      <p:pic>
        <p:nvPicPr>
          <p:cNvPr id="310" name="image2.png"/>
          <p:cNvPicPr>
            <a:picLocks noChangeAspect="1"/>
          </p:cNvPicPr>
          <p:nvPr/>
        </p:nvPicPr>
        <p:blipFill>
          <a:blip r:embed="rId3">
            <a:extLst/>
          </a:blip>
          <a:stretch>
            <a:fillRect/>
          </a:stretch>
        </p:blipFill>
        <p:spPr>
          <a:xfrm>
            <a:off x="13395" y="25192"/>
            <a:ext cx="1111746" cy="335799"/>
          </a:xfrm>
          <a:prstGeom prst="rect">
            <a:avLst/>
          </a:prstGeom>
          <a:ln w="12700">
            <a:miter lim="400000"/>
          </a:ln>
        </p:spPr>
      </p:pic>
      <p:sp>
        <p:nvSpPr>
          <p:cNvPr id="311" name="Shape 311"/>
          <p:cNvSpPr/>
          <p:nvPr/>
        </p:nvSpPr>
        <p:spPr>
          <a:xfrm>
            <a:off x="46881" y="4935885"/>
            <a:ext cx="2816977" cy="170484"/>
          </a:xfrm>
          <a:prstGeom prst="rect">
            <a:avLst/>
          </a:prstGeom>
          <a:ln w="12700">
            <a:miter lim="400000"/>
          </a:ln>
          <a:extLst>
            <a:ext uri="{C572A759-6A51-4108-AA02-DFA0A04FC94B}">
              <ma14:wrappingTextBoxFlag xmlns="" xmlns:ma14="http://schemas.microsoft.com/office/mac/drawingml/2011/main" val="1"/>
            </a:ext>
          </a:extLst>
        </p:spPr>
        <p:txBody>
          <a:bodyPr wrap="none" lIns="20092" tIns="20092" rIns="20092" bIns="20092">
            <a:spAutoFit/>
          </a:bodyPr>
          <a:lstStyle>
            <a:lvl1pPr>
              <a:defRPr sz="1600">
                <a:solidFill>
                  <a:srgbClr val="9A9A9A"/>
                </a:solidFill>
                <a:uFill>
                  <a:solidFill>
                    <a:srgbClr val="9A9A9A"/>
                  </a:solidFill>
                </a:uFill>
                <a:latin typeface="Georgia"/>
                <a:ea typeface="Georgia"/>
                <a:cs typeface="Georgia"/>
                <a:sym typeface="Georgia"/>
              </a:defRPr>
            </a:lvl1pPr>
          </a:lstStyle>
          <a:p>
            <a:pPr defTabSz="683064" fontAlgn="auto" hangingPunct="0">
              <a:spcBef>
                <a:spcPts val="0"/>
              </a:spcBef>
              <a:spcAft>
                <a:spcPts val="0"/>
              </a:spcAft>
              <a:buClr>
                <a:srgbClr val="000000"/>
              </a:buClr>
            </a:pPr>
            <a:r>
              <a:rPr sz="844" kern="0"/>
              <a:t>Markus Kissler-Patig   -   Gemini Board meeting May 2016</a:t>
            </a:r>
          </a:p>
        </p:txBody>
      </p:sp>
      <p:sp>
        <p:nvSpPr>
          <p:cNvPr id="312" name="Shape 312"/>
          <p:cNvSpPr>
            <a:spLocks noGrp="1"/>
          </p:cNvSpPr>
          <p:nvPr>
            <p:ph type="sldNum" sz="quarter" idx="2"/>
          </p:nvPr>
        </p:nvSpPr>
        <p:spPr>
          <a:xfrm>
            <a:off x="6547349" y="4917962"/>
            <a:ext cx="235642" cy="20685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18</a:t>
            </a:fld>
            <a:endParaRPr/>
          </a:p>
        </p:txBody>
      </p:sp>
      <p:pic>
        <p:nvPicPr>
          <p:cNvPr id="313" name="Telescope.jpg"/>
          <p:cNvPicPr>
            <a:picLocks noChangeAspect="1"/>
          </p:cNvPicPr>
          <p:nvPr/>
        </p:nvPicPr>
        <p:blipFill>
          <a:blip r:embed="rId4">
            <a:extLst/>
          </a:blip>
          <a:stretch>
            <a:fillRect/>
          </a:stretch>
        </p:blipFill>
        <p:spPr>
          <a:xfrm>
            <a:off x="-859135" y="0"/>
            <a:ext cx="7717135" cy="5143501"/>
          </a:xfrm>
          <a:prstGeom prst="rect">
            <a:avLst/>
          </a:prstGeom>
          <a:ln w="12700">
            <a:miter lim="400000"/>
          </a:ln>
        </p:spPr>
      </p:pic>
      <p:sp>
        <p:nvSpPr>
          <p:cNvPr id="7" name="Title 1"/>
          <p:cNvSpPr txBox="1">
            <a:spLocks/>
          </p:cNvSpPr>
          <p:nvPr/>
        </p:nvSpPr>
        <p:spPr bwMode="auto">
          <a:xfrm>
            <a:off x="-859973" y="72955"/>
            <a:ext cx="7717973" cy="576072"/>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48220" tIns="24110" rIns="48220" bIns="24110" numCol="1" anchor="t" anchorCtr="0" compatLnSpc="1">
            <a:prstTxWarp prst="textNoShape">
              <a:avLst/>
            </a:prstTxWarp>
          </a:bodyPr>
          <a:lstStyle>
            <a:lvl1pPr marL="0" marR="0" indent="0" algn="ctr" defTabSz="1295400" latinLnBrk="0">
              <a:lnSpc>
                <a:spcPct val="100000"/>
              </a:lnSpc>
              <a:spcBef>
                <a:spcPts val="0"/>
              </a:spcBef>
              <a:spcAft>
                <a:spcPts val="0"/>
              </a:spcAft>
              <a:buClrTx/>
              <a:buSzTx/>
              <a:buFontTx/>
              <a:buNone/>
              <a:tabLst/>
              <a:defRPr sz="6200" b="0" i="0" u="none" strike="noStrike" cap="none" spc="0" baseline="0">
                <a:ln>
                  <a:noFill/>
                </a:ln>
                <a:solidFill>
                  <a:srgbClr val="000000"/>
                </a:solidFill>
                <a:uFill>
                  <a:solidFill>
                    <a:srgbClr val="000000"/>
                  </a:solidFill>
                </a:uFill>
                <a:latin typeface="+mn-lt"/>
                <a:ea typeface="+mn-ea"/>
                <a:cs typeface="+mn-cs"/>
                <a:sym typeface="Calibri"/>
              </a:defRPr>
            </a:lvl1pPr>
            <a:lvl2pPr marL="0" marR="0" indent="228600" algn="ctr" defTabSz="1295400" latinLnBrk="0">
              <a:lnSpc>
                <a:spcPct val="100000"/>
              </a:lnSpc>
              <a:spcBef>
                <a:spcPts val="0"/>
              </a:spcBef>
              <a:spcAft>
                <a:spcPts val="0"/>
              </a:spcAft>
              <a:buClrTx/>
              <a:buSzTx/>
              <a:buFontTx/>
              <a:buNone/>
              <a:tabLst/>
              <a:defRPr sz="6200" b="0" i="0" u="none" strike="noStrike" cap="none" spc="0" baseline="0">
                <a:ln>
                  <a:noFill/>
                </a:ln>
                <a:solidFill>
                  <a:srgbClr val="000000"/>
                </a:solidFill>
                <a:uFill>
                  <a:solidFill>
                    <a:srgbClr val="000000"/>
                  </a:solidFill>
                </a:uFill>
                <a:latin typeface="+mn-lt"/>
                <a:ea typeface="+mn-ea"/>
                <a:cs typeface="+mn-cs"/>
                <a:sym typeface="Calibri"/>
              </a:defRPr>
            </a:lvl2pPr>
            <a:lvl3pPr marL="0" marR="0" indent="457200" algn="ctr" defTabSz="1295400" latinLnBrk="0">
              <a:lnSpc>
                <a:spcPct val="100000"/>
              </a:lnSpc>
              <a:spcBef>
                <a:spcPts val="0"/>
              </a:spcBef>
              <a:spcAft>
                <a:spcPts val="0"/>
              </a:spcAft>
              <a:buClrTx/>
              <a:buSzTx/>
              <a:buFontTx/>
              <a:buNone/>
              <a:tabLst/>
              <a:defRPr sz="6200" b="0" i="0" u="none" strike="noStrike" cap="none" spc="0" baseline="0">
                <a:ln>
                  <a:noFill/>
                </a:ln>
                <a:solidFill>
                  <a:srgbClr val="000000"/>
                </a:solidFill>
                <a:uFill>
                  <a:solidFill>
                    <a:srgbClr val="000000"/>
                  </a:solidFill>
                </a:uFill>
                <a:latin typeface="+mn-lt"/>
                <a:ea typeface="+mn-ea"/>
                <a:cs typeface="+mn-cs"/>
                <a:sym typeface="Calibri"/>
              </a:defRPr>
            </a:lvl3pPr>
            <a:lvl4pPr marL="0" marR="0" indent="685800" algn="ctr" defTabSz="1295400" latinLnBrk="0">
              <a:lnSpc>
                <a:spcPct val="100000"/>
              </a:lnSpc>
              <a:spcBef>
                <a:spcPts val="0"/>
              </a:spcBef>
              <a:spcAft>
                <a:spcPts val="0"/>
              </a:spcAft>
              <a:buClrTx/>
              <a:buSzTx/>
              <a:buFontTx/>
              <a:buNone/>
              <a:tabLst/>
              <a:defRPr sz="6200" b="0" i="0" u="none" strike="noStrike" cap="none" spc="0" baseline="0">
                <a:ln>
                  <a:noFill/>
                </a:ln>
                <a:solidFill>
                  <a:srgbClr val="000000"/>
                </a:solidFill>
                <a:uFill>
                  <a:solidFill>
                    <a:srgbClr val="000000"/>
                  </a:solidFill>
                </a:uFill>
                <a:latin typeface="+mn-lt"/>
                <a:ea typeface="+mn-ea"/>
                <a:cs typeface="+mn-cs"/>
                <a:sym typeface="Calibri"/>
              </a:defRPr>
            </a:lvl4pPr>
            <a:lvl5pPr marL="0" marR="0" indent="914400" algn="ctr" defTabSz="1295400" latinLnBrk="0">
              <a:lnSpc>
                <a:spcPct val="100000"/>
              </a:lnSpc>
              <a:spcBef>
                <a:spcPts val="0"/>
              </a:spcBef>
              <a:spcAft>
                <a:spcPts val="0"/>
              </a:spcAft>
              <a:buClrTx/>
              <a:buSzTx/>
              <a:buFontTx/>
              <a:buNone/>
              <a:tabLst/>
              <a:defRPr sz="6200" b="0" i="0" u="none" strike="noStrike" cap="none" spc="0" baseline="0">
                <a:ln>
                  <a:noFill/>
                </a:ln>
                <a:solidFill>
                  <a:srgbClr val="000000"/>
                </a:solidFill>
                <a:uFill>
                  <a:solidFill>
                    <a:srgbClr val="000000"/>
                  </a:solidFill>
                </a:uFill>
                <a:latin typeface="+mn-lt"/>
                <a:ea typeface="+mn-ea"/>
                <a:cs typeface="+mn-cs"/>
                <a:sym typeface="Calibri"/>
              </a:defRPr>
            </a:lvl5pPr>
            <a:lvl6pPr marL="0" marR="0" indent="1143000" algn="ctr" defTabSz="1295400" latinLnBrk="0">
              <a:lnSpc>
                <a:spcPct val="100000"/>
              </a:lnSpc>
              <a:spcBef>
                <a:spcPts val="0"/>
              </a:spcBef>
              <a:spcAft>
                <a:spcPts val="0"/>
              </a:spcAft>
              <a:buClrTx/>
              <a:buSzTx/>
              <a:buFontTx/>
              <a:buNone/>
              <a:tabLst/>
              <a:defRPr sz="6200" b="0" i="0" u="none" strike="noStrike" cap="none" spc="0" baseline="0">
                <a:ln>
                  <a:noFill/>
                </a:ln>
                <a:solidFill>
                  <a:srgbClr val="000000"/>
                </a:solidFill>
                <a:uFill>
                  <a:solidFill>
                    <a:srgbClr val="000000"/>
                  </a:solidFill>
                </a:uFill>
                <a:latin typeface="+mn-lt"/>
                <a:ea typeface="+mn-ea"/>
                <a:cs typeface="+mn-cs"/>
                <a:sym typeface="Calibri"/>
              </a:defRPr>
            </a:lvl6pPr>
            <a:lvl7pPr marL="0" marR="0" indent="1371600" algn="ctr" defTabSz="1295400" latinLnBrk="0">
              <a:lnSpc>
                <a:spcPct val="100000"/>
              </a:lnSpc>
              <a:spcBef>
                <a:spcPts val="0"/>
              </a:spcBef>
              <a:spcAft>
                <a:spcPts val="0"/>
              </a:spcAft>
              <a:buClrTx/>
              <a:buSzTx/>
              <a:buFontTx/>
              <a:buNone/>
              <a:tabLst/>
              <a:defRPr sz="6200" b="0" i="0" u="none" strike="noStrike" cap="none" spc="0" baseline="0">
                <a:ln>
                  <a:noFill/>
                </a:ln>
                <a:solidFill>
                  <a:srgbClr val="000000"/>
                </a:solidFill>
                <a:uFill>
                  <a:solidFill>
                    <a:srgbClr val="000000"/>
                  </a:solidFill>
                </a:uFill>
                <a:latin typeface="+mn-lt"/>
                <a:ea typeface="+mn-ea"/>
                <a:cs typeface="+mn-cs"/>
                <a:sym typeface="Calibri"/>
              </a:defRPr>
            </a:lvl7pPr>
            <a:lvl8pPr marL="0" marR="0" indent="1600200" algn="ctr" defTabSz="1295400" latinLnBrk="0">
              <a:lnSpc>
                <a:spcPct val="100000"/>
              </a:lnSpc>
              <a:spcBef>
                <a:spcPts val="0"/>
              </a:spcBef>
              <a:spcAft>
                <a:spcPts val="0"/>
              </a:spcAft>
              <a:buClrTx/>
              <a:buSzTx/>
              <a:buFontTx/>
              <a:buNone/>
              <a:tabLst/>
              <a:defRPr sz="6200" b="0" i="0" u="none" strike="noStrike" cap="none" spc="0" baseline="0">
                <a:ln>
                  <a:noFill/>
                </a:ln>
                <a:solidFill>
                  <a:srgbClr val="000000"/>
                </a:solidFill>
                <a:uFill>
                  <a:solidFill>
                    <a:srgbClr val="000000"/>
                  </a:solidFill>
                </a:uFill>
                <a:latin typeface="+mn-lt"/>
                <a:ea typeface="+mn-ea"/>
                <a:cs typeface="+mn-cs"/>
                <a:sym typeface="Calibri"/>
              </a:defRPr>
            </a:lvl8pPr>
            <a:lvl9pPr marL="0" marR="0" indent="1828800" algn="ctr" defTabSz="1295400" latinLnBrk="0">
              <a:lnSpc>
                <a:spcPct val="100000"/>
              </a:lnSpc>
              <a:spcBef>
                <a:spcPts val="0"/>
              </a:spcBef>
              <a:spcAft>
                <a:spcPts val="0"/>
              </a:spcAft>
              <a:buClrTx/>
              <a:buSzTx/>
              <a:buFontTx/>
              <a:buNone/>
              <a:tabLst/>
              <a:defRPr sz="6200" b="0" i="0" u="none" strike="noStrike" cap="none" spc="0" baseline="0">
                <a:ln>
                  <a:noFill/>
                </a:ln>
                <a:solidFill>
                  <a:srgbClr val="000000"/>
                </a:solidFill>
                <a:uFill>
                  <a:solidFill>
                    <a:srgbClr val="000000"/>
                  </a:solidFill>
                </a:uFill>
                <a:latin typeface="+mn-lt"/>
                <a:ea typeface="+mn-ea"/>
                <a:cs typeface="+mn-cs"/>
                <a:sym typeface="Calibri"/>
              </a:defRPr>
            </a:lvl9pPr>
          </a:lstStyle>
          <a:p>
            <a:pPr fontAlgn="auto"/>
            <a:r>
              <a:rPr lang="en-US" sz="2531" kern="0" dirty="0">
                <a:solidFill>
                  <a:srgbClr val="F1AD2B"/>
                </a:solidFill>
                <a:uFill>
                  <a:solidFill>
                    <a:srgbClr val="F1AD2B"/>
                  </a:solidFill>
                </a:uFill>
                <a:latin typeface="Georgia"/>
                <a:ea typeface="Georgia"/>
                <a:cs typeface="Georgia"/>
                <a:sym typeface="Georgia"/>
              </a:rPr>
              <a:t>Gemini Instruments</a:t>
            </a:r>
          </a:p>
        </p:txBody>
      </p:sp>
    </p:spTree>
    <p:extLst>
      <p:ext uri="{BB962C8B-B14F-4D97-AF65-F5344CB8AC3E}">
        <p14:creationId xmlns:p14="http://schemas.microsoft.com/office/powerpoint/2010/main" val="1252686766"/>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1001-03 Bow stb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426"/>
            <a:ext cx="6972300" cy="4438055"/>
          </a:xfrm>
          <a:prstGeom prst="rect">
            <a:avLst/>
          </a:prstGeom>
        </p:spPr>
      </p:pic>
      <p:sp>
        <p:nvSpPr>
          <p:cNvPr id="2" name="Title 1"/>
          <p:cNvSpPr>
            <a:spLocks noGrp="1"/>
          </p:cNvSpPr>
          <p:nvPr>
            <p:ph type="ctrTitle"/>
          </p:nvPr>
        </p:nvSpPr>
        <p:spPr>
          <a:xfrm>
            <a:off x="457200" y="342900"/>
            <a:ext cx="5928678" cy="1371600"/>
          </a:xfrm>
        </p:spPr>
        <p:txBody>
          <a:bodyPr/>
          <a:lstStyle/>
          <a:p>
            <a:pPr>
              <a:lnSpc>
                <a:spcPct val="140000"/>
              </a:lnSpc>
            </a:pPr>
            <a:r>
              <a:rPr lang="en-US" sz="2700" dirty="0"/>
              <a:t>Regional Class Research Vessel</a:t>
            </a:r>
            <a:r>
              <a:rPr lang="en-US" sz="2400" dirty="0"/>
              <a:t> </a:t>
            </a:r>
            <a:br>
              <a:rPr lang="en-US" sz="2400" dirty="0"/>
            </a:br>
            <a:r>
              <a:rPr lang="en-US" sz="2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1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1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7000" endPos="45000" dist="1000" dir="5400000" sy="-100000" algn="bl" rotWithShape="0"/>
                </a:effectLst>
              </a:rPr>
              <a:t>NSF Large Facilities Workshop</a:t>
            </a:r>
            <a:endParaRPr lang="en-US" sz="2100" dirty="0">
              <a:effectLst>
                <a:reflection blurRad="12700" stA="7000" endPos="45000" dist="1000" dir="5400000" sy="-100000" algn="bl" rotWithShape="0"/>
              </a:effectLst>
            </a:endParaRPr>
          </a:p>
        </p:txBody>
      </p:sp>
      <p:sp>
        <p:nvSpPr>
          <p:cNvPr id="3" name="Subtitle 2"/>
          <p:cNvSpPr>
            <a:spLocks noGrp="1"/>
          </p:cNvSpPr>
          <p:nvPr>
            <p:ph type="subTitle" idx="1"/>
          </p:nvPr>
        </p:nvSpPr>
        <p:spPr>
          <a:xfrm>
            <a:off x="1314450" y="4343401"/>
            <a:ext cx="3865959" cy="392906"/>
          </a:xfrm>
        </p:spPr>
        <p:txBody>
          <a:bodyPr/>
          <a:lstStyle/>
          <a:p>
            <a:pPr>
              <a:lnSpc>
                <a:spcPct val="60000"/>
              </a:lnSpc>
            </a:pPr>
            <a:r>
              <a:rPr lang="en-US" sz="2100" dirty="0">
                <a:solidFill>
                  <a:schemeClr val="bg1"/>
                </a:solidFill>
              </a:rPr>
              <a:t>24 May 2016</a:t>
            </a:r>
          </a:p>
        </p:txBody>
      </p:sp>
    </p:spTree>
    <p:extLst>
      <p:ext uri="{BB962C8B-B14F-4D97-AF65-F5344CB8AC3E}">
        <p14:creationId xmlns:p14="http://schemas.microsoft.com/office/powerpoint/2010/main" val="42832487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bwMode="auto">
          <a:xfrm>
            <a:off x="1828800" y="0"/>
            <a:ext cx="5029200" cy="57607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48220" tIns="24110" rIns="48220" bIns="24110" numCol="1" anchor="t" anchorCtr="0" compatLnSpc="1">
            <a:prstTxWarp prst="textNoShape">
              <a:avLst/>
            </a:prstTxWarp>
          </a:bodyPr>
          <a:lstStyle/>
          <a:p>
            <a:r>
              <a:rPr lang="en-US" dirty="0">
                <a:latin typeface="Helvetica" charset="0"/>
                <a:ea typeface="MS PGothic" charset="0"/>
                <a:cs typeface="Helvetica" charset="0"/>
              </a:rPr>
              <a:t>Gemini Instruments</a:t>
            </a:r>
          </a:p>
        </p:txBody>
      </p:sp>
      <p:pic>
        <p:nvPicPr>
          <p:cNvPr id="36866" name="Picture 2" descr="gemini_south_iss.jpg (640×4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067" y="964407"/>
            <a:ext cx="5433157" cy="3616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212636"/>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AutoShape 1"/>
          <p:cNvSpPr>
            <a:spLocks/>
          </p:cNvSpPr>
          <p:nvPr/>
        </p:nvSpPr>
        <p:spPr bwMode="auto">
          <a:xfrm>
            <a:off x="6615224" y="4937559"/>
            <a:ext cx="167432" cy="1674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0092" tIns="20092" rIns="20092" bIns="20092" anchor="ctr"/>
          <a:lstStyle/>
          <a:p>
            <a:pPr algn="r" defTabSz="683064" fontAlgn="auto" hangingPunct="0">
              <a:spcBef>
                <a:spcPts val="0"/>
              </a:spcBef>
              <a:spcAft>
                <a:spcPts val="0"/>
              </a:spcAft>
            </a:pPr>
            <a:fld id="{5A514D1A-3549-4C14-9249-9E70AB761B1C}" type="slidenum">
              <a:rPr lang="en-US" sz="844" kern="0">
                <a:solidFill>
                  <a:srgbClr val="9A9A9A"/>
                </a:solidFill>
                <a:uFill>
                  <a:solidFill>
                    <a:srgbClr val="000000"/>
                  </a:solidFill>
                </a:u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pPr algn="r" defTabSz="683064" fontAlgn="auto" hangingPunct="0">
                <a:spcBef>
                  <a:spcPts val="0"/>
                </a:spcBef>
                <a:spcAft>
                  <a:spcPts val="0"/>
                </a:spcAft>
              </a:pPr>
              <a:t>20</a:t>
            </a:fld>
            <a:endParaRPr lang="en-US" sz="950" kern="0">
              <a:solidFill>
                <a:srgbClr val="000000"/>
              </a:solidFill>
              <a:uFill>
                <a:solidFill>
                  <a:srgbClr val="000000"/>
                </a:solidFill>
              </a:uFill>
              <a:latin typeface="Calibri"/>
              <a:sym typeface="Calibri"/>
            </a:endParaRPr>
          </a:p>
        </p:txBody>
      </p:sp>
      <p:sp>
        <p:nvSpPr>
          <p:cNvPr id="28675" name="AutoShape 3"/>
          <p:cNvSpPr>
            <a:spLocks/>
          </p:cNvSpPr>
          <p:nvPr/>
        </p:nvSpPr>
        <p:spPr bwMode="auto">
          <a:xfrm>
            <a:off x="393464" y="542478"/>
            <a:ext cx="6221760" cy="4562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0092" tIns="20092" rIns="20092" bIns="20092"/>
          <a:lstStyle/>
          <a:p>
            <a:pPr defTabSz="683064" fontAlgn="auto" hangingPunct="0">
              <a:spcBef>
                <a:spcPts val="0"/>
              </a:spcBef>
              <a:spcAft>
                <a:spcPts val="0"/>
              </a:spcAft>
              <a:buClr>
                <a:srgbClr val="000000"/>
              </a:buClr>
            </a:pPr>
            <a:r>
              <a:rPr lang="en-US" sz="1476" b="1" kern="0" dirty="0">
                <a:solidFill>
                  <a:srgbClr val="000000"/>
                </a:solidFill>
                <a:uFill>
                  <a:solidFill>
                    <a:srgbClr val="000000"/>
                  </a:solidFill>
                </a:uFill>
                <a:latin typeface="Century" panose="02040604050505020304" pitchFamily="18" charset="0"/>
                <a:ea typeface="Georgia" panose="02040502050405020303" pitchFamily="18" charset="0"/>
                <a:cs typeface="Georgia" panose="02040502050405020303" pitchFamily="18" charset="0"/>
                <a:sym typeface="Georgia" panose="02040502050405020303" pitchFamily="18" charset="0"/>
              </a:rPr>
              <a:t>Bring your Projects</a:t>
            </a:r>
          </a:p>
          <a:p>
            <a:pPr defTabSz="683064" fontAlgn="auto" hangingPunct="0">
              <a:spcBef>
                <a:spcPts val="0"/>
              </a:spcBef>
              <a:spcAft>
                <a:spcPts val="0"/>
              </a:spcAft>
              <a:buClr>
                <a:srgbClr val="000000"/>
              </a:buClr>
            </a:pPr>
            <a:r>
              <a:rPr lang="en-US" sz="1476" kern="0" dirty="0">
                <a:solidFill>
                  <a:srgbClr val="000000"/>
                </a:solidFill>
                <a:uFill>
                  <a:solidFill>
                    <a:srgbClr val="000000"/>
                  </a:solidFill>
                </a:uFill>
                <a:latin typeface="Century" panose="02040604050505020304" pitchFamily="18" charset="0"/>
                <a:ea typeface="Georgia" panose="02040502050405020303" pitchFamily="18" charset="0"/>
                <a:cs typeface="Georgia" panose="02040502050405020303" pitchFamily="18" charset="0"/>
                <a:sym typeface="Georgia" panose="02040502050405020303" pitchFamily="18" charset="0"/>
              </a:rPr>
              <a:t>Apply for </a:t>
            </a:r>
            <a:r>
              <a:rPr lang="en-US" sz="1476" kern="0" dirty="0">
                <a:solidFill>
                  <a:srgbClr val="00B050"/>
                </a:solidFill>
                <a:uFill>
                  <a:solidFill>
                    <a:srgbClr val="000000"/>
                  </a:solidFill>
                </a:uFill>
                <a:latin typeface="Century" panose="02040604050505020304" pitchFamily="18" charset="0"/>
                <a:ea typeface="Georgia" panose="02040502050405020303" pitchFamily="18" charset="0"/>
                <a:cs typeface="Georgia" panose="02040502050405020303" pitchFamily="18" charset="0"/>
                <a:sym typeface="Georgia" panose="02040502050405020303" pitchFamily="18" charset="0"/>
              </a:rPr>
              <a:t>Long and Large</a:t>
            </a:r>
            <a:r>
              <a:rPr lang="en-US" sz="1476" kern="0" dirty="0">
                <a:solidFill>
                  <a:srgbClr val="000000"/>
                </a:solidFill>
                <a:uFill>
                  <a:solidFill>
                    <a:srgbClr val="000000"/>
                  </a:solidFill>
                </a:uFill>
                <a:latin typeface="Century" panose="02040604050505020304" pitchFamily="18" charset="0"/>
                <a:ea typeface="Georgia" panose="02040502050405020303" pitchFamily="18" charset="0"/>
                <a:cs typeface="Georgia" panose="02040502050405020303" pitchFamily="18" charset="0"/>
                <a:sym typeface="Georgia" panose="02040502050405020303" pitchFamily="18" charset="0"/>
              </a:rPr>
              <a:t>, </a:t>
            </a:r>
            <a:r>
              <a:rPr lang="en-US" sz="1476" kern="0" dirty="0">
                <a:solidFill>
                  <a:srgbClr val="00B050"/>
                </a:solidFill>
                <a:uFill>
                  <a:solidFill>
                    <a:srgbClr val="000000"/>
                  </a:solidFill>
                </a:uFill>
                <a:latin typeface="Century" panose="02040604050505020304" pitchFamily="18" charset="0"/>
                <a:ea typeface="Georgia" panose="02040502050405020303" pitchFamily="18" charset="0"/>
                <a:cs typeface="Georgia" panose="02040502050405020303" pitchFamily="18" charset="0"/>
                <a:sym typeface="Georgia" panose="02040502050405020303" pitchFamily="18" charset="0"/>
              </a:rPr>
              <a:t>Fast Turnaround</a:t>
            </a:r>
            <a:r>
              <a:rPr lang="en-US" sz="1476" kern="0" dirty="0">
                <a:solidFill>
                  <a:srgbClr val="000000"/>
                </a:solidFill>
                <a:uFill>
                  <a:solidFill>
                    <a:srgbClr val="000000"/>
                  </a:solidFill>
                </a:uFill>
                <a:latin typeface="Century" panose="02040604050505020304" pitchFamily="18" charset="0"/>
                <a:ea typeface="Georgia" panose="02040502050405020303" pitchFamily="18" charset="0"/>
                <a:cs typeface="Georgia" panose="02040502050405020303" pitchFamily="18" charset="0"/>
                <a:sym typeface="Georgia" panose="02040502050405020303" pitchFamily="18" charset="0"/>
              </a:rPr>
              <a:t>, or standard TAC; Upgrade a current instrument, or build part or all of a new one</a:t>
            </a:r>
          </a:p>
          <a:p>
            <a:pPr marL="0" lvl="1" indent="180811" defTabSz="683064" fontAlgn="auto" hangingPunct="0">
              <a:spcBef>
                <a:spcPts val="0"/>
              </a:spcBef>
              <a:spcAft>
                <a:spcPts val="0"/>
              </a:spcAft>
              <a:buClr>
                <a:srgbClr val="000000"/>
              </a:buClr>
            </a:pPr>
            <a:endParaRPr lang="en-US" sz="1476" kern="0" dirty="0">
              <a:solidFill>
                <a:srgbClr val="000000"/>
              </a:solidFill>
              <a:uFill>
                <a:solidFill>
                  <a:srgbClr val="000000"/>
                </a:solidFill>
              </a:uFill>
              <a:latin typeface="Century" panose="02040604050505020304" pitchFamily="18" charset="0"/>
              <a:ea typeface="Georgia" panose="02040502050405020303" pitchFamily="18" charset="0"/>
              <a:cs typeface="Georgia" panose="02040502050405020303" pitchFamily="18" charset="0"/>
              <a:sym typeface="Georgia" panose="02040502050405020303" pitchFamily="18" charset="0"/>
            </a:endParaRPr>
          </a:p>
          <a:p>
            <a:pPr defTabSz="683064" fontAlgn="auto" hangingPunct="0">
              <a:spcBef>
                <a:spcPts val="0"/>
              </a:spcBef>
              <a:spcAft>
                <a:spcPts val="0"/>
              </a:spcAft>
              <a:buClr>
                <a:srgbClr val="000000"/>
              </a:buClr>
            </a:pPr>
            <a:r>
              <a:rPr lang="en-US" sz="1476" b="1" kern="0" dirty="0">
                <a:solidFill>
                  <a:srgbClr val="000000"/>
                </a:solidFill>
                <a:uFill>
                  <a:solidFill>
                    <a:srgbClr val="000000"/>
                  </a:solidFill>
                </a:uFill>
                <a:latin typeface="Century" panose="02040604050505020304" pitchFamily="18" charset="0"/>
                <a:ea typeface="Georgia" panose="02040502050405020303" pitchFamily="18" charset="0"/>
                <a:cs typeface="Georgia" panose="02040502050405020303" pitchFamily="18" charset="0"/>
                <a:sym typeface="Georgia" panose="02040502050405020303" pitchFamily="18" charset="0"/>
              </a:rPr>
              <a:t>Bring your Instrument</a:t>
            </a:r>
          </a:p>
          <a:p>
            <a:pPr defTabSz="683064" fontAlgn="auto" hangingPunct="0">
              <a:spcBef>
                <a:spcPts val="0"/>
              </a:spcBef>
              <a:spcAft>
                <a:spcPts val="0"/>
              </a:spcAft>
              <a:buClr>
                <a:srgbClr val="000000"/>
              </a:buClr>
            </a:pPr>
            <a:r>
              <a:rPr lang="en-US" sz="1476" kern="0" dirty="0">
                <a:solidFill>
                  <a:srgbClr val="000000"/>
                </a:solidFill>
                <a:uFill>
                  <a:solidFill>
                    <a:srgbClr val="000000"/>
                  </a:solidFill>
                </a:uFill>
                <a:latin typeface="Century" panose="02040604050505020304" pitchFamily="18" charset="0"/>
                <a:ea typeface="Georgia" panose="02040502050405020303" pitchFamily="18" charset="0"/>
                <a:cs typeface="Georgia" panose="02040502050405020303" pitchFamily="18" charset="0"/>
                <a:sym typeface="Georgia" panose="02040502050405020303" pitchFamily="18" charset="0"/>
              </a:rPr>
              <a:t>Contact us if you would like to bring a </a:t>
            </a:r>
            <a:r>
              <a:rPr lang="en-US" sz="1476" kern="0" dirty="0">
                <a:solidFill>
                  <a:srgbClr val="00B050"/>
                </a:solidFill>
                <a:uFill>
                  <a:solidFill>
                    <a:srgbClr val="000000"/>
                  </a:solidFill>
                </a:uFill>
                <a:latin typeface="Century" panose="02040604050505020304" pitchFamily="18" charset="0"/>
                <a:ea typeface="Georgia" panose="02040502050405020303" pitchFamily="18" charset="0"/>
                <a:cs typeface="Georgia" panose="02040502050405020303" pitchFamily="18" charset="0"/>
                <a:sym typeface="Georgia" panose="02040502050405020303" pitchFamily="18" charset="0"/>
              </a:rPr>
              <a:t>Visiting Instrument </a:t>
            </a:r>
            <a:r>
              <a:rPr lang="en-US" sz="1476" kern="0" dirty="0">
                <a:solidFill>
                  <a:srgbClr val="000000"/>
                </a:solidFill>
                <a:uFill>
                  <a:solidFill>
                    <a:srgbClr val="000000"/>
                  </a:solidFill>
                </a:uFill>
                <a:latin typeface="Century" panose="02040604050505020304" pitchFamily="18" charset="0"/>
                <a:ea typeface="Georgia" panose="02040502050405020303" pitchFamily="18" charset="0"/>
                <a:cs typeface="Georgia" panose="02040502050405020303" pitchFamily="18" charset="0"/>
                <a:sym typeface="Georgia" panose="02040502050405020303" pitchFamily="18" charset="0"/>
              </a:rPr>
              <a:t>or propose for our new projects and initiatives</a:t>
            </a:r>
          </a:p>
          <a:p>
            <a:pPr defTabSz="683064" fontAlgn="auto" hangingPunct="0">
              <a:spcBef>
                <a:spcPts val="0"/>
              </a:spcBef>
              <a:spcAft>
                <a:spcPts val="0"/>
              </a:spcAft>
              <a:buClr>
                <a:srgbClr val="000000"/>
              </a:buClr>
            </a:pPr>
            <a:endParaRPr lang="en-US" sz="1476" kern="0" dirty="0">
              <a:solidFill>
                <a:srgbClr val="000000"/>
              </a:solidFill>
              <a:uFill>
                <a:solidFill>
                  <a:srgbClr val="000000"/>
                </a:solidFill>
              </a:uFill>
              <a:latin typeface="Century" panose="02040604050505020304" pitchFamily="18" charset="0"/>
              <a:ea typeface="Georgia" panose="02040502050405020303" pitchFamily="18" charset="0"/>
              <a:cs typeface="Georgia" panose="02040502050405020303" pitchFamily="18" charset="0"/>
              <a:sym typeface="Georgia" panose="02040502050405020303" pitchFamily="18" charset="0"/>
            </a:endParaRPr>
          </a:p>
          <a:p>
            <a:pPr defTabSz="683064" fontAlgn="auto" hangingPunct="0">
              <a:spcBef>
                <a:spcPts val="0"/>
              </a:spcBef>
              <a:spcAft>
                <a:spcPts val="0"/>
              </a:spcAft>
              <a:buClr>
                <a:srgbClr val="000000"/>
              </a:buClr>
            </a:pPr>
            <a:r>
              <a:rPr lang="en-US" sz="1476" b="1" kern="0" dirty="0">
                <a:solidFill>
                  <a:srgbClr val="000000"/>
                </a:solidFill>
                <a:uFill>
                  <a:solidFill>
                    <a:srgbClr val="000000"/>
                  </a:solidFill>
                </a:uFill>
                <a:latin typeface="Century" panose="02040604050505020304" pitchFamily="18" charset="0"/>
                <a:ea typeface="Georgia" panose="02040502050405020303" pitchFamily="18" charset="0"/>
                <a:cs typeface="Georgia" panose="02040502050405020303" pitchFamily="18" charset="0"/>
                <a:sym typeface="Georgia" panose="02040502050405020303" pitchFamily="18" charset="0"/>
              </a:rPr>
              <a:t>Bring yourself</a:t>
            </a:r>
          </a:p>
          <a:p>
            <a:pPr defTabSz="683064" fontAlgn="auto" hangingPunct="0">
              <a:spcBef>
                <a:spcPts val="0"/>
              </a:spcBef>
              <a:spcAft>
                <a:spcPts val="0"/>
              </a:spcAft>
              <a:buClr>
                <a:srgbClr val="000000"/>
              </a:buClr>
            </a:pPr>
            <a:r>
              <a:rPr lang="en-US" sz="1476" kern="0" dirty="0">
                <a:solidFill>
                  <a:srgbClr val="000000"/>
                </a:solidFill>
                <a:uFill>
                  <a:solidFill>
                    <a:srgbClr val="000000"/>
                  </a:solidFill>
                </a:uFill>
                <a:latin typeface="Century" panose="02040604050505020304" pitchFamily="18" charset="0"/>
                <a:ea typeface="Georgia" panose="02040502050405020303" pitchFamily="18" charset="0"/>
                <a:cs typeface="Georgia" panose="02040502050405020303" pitchFamily="18" charset="0"/>
                <a:sym typeface="Georgia" panose="02040502050405020303" pitchFamily="18" charset="0"/>
              </a:rPr>
              <a:t>Rediscover the advantages of classical observing and mitigate weather loss with </a:t>
            </a:r>
            <a:r>
              <a:rPr lang="en-US" sz="1476" kern="0" dirty="0">
                <a:solidFill>
                  <a:srgbClr val="00B050"/>
                </a:solidFill>
                <a:uFill>
                  <a:solidFill>
                    <a:srgbClr val="000000"/>
                  </a:solidFill>
                </a:uFill>
                <a:latin typeface="Century" panose="02040604050505020304" pitchFamily="18" charset="0"/>
                <a:ea typeface="Georgia" panose="02040502050405020303" pitchFamily="18" charset="0"/>
                <a:cs typeface="Georgia" panose="02040502050405020303" pitchFamily="18" charset="0"/>
                <a:sym typeface="Georgia" panose="02040502050405020303" pitchFamily="18" charset="0"/>
              </a:rPr>
              <a:t>Priority Visiting Observing</a:t>
            </a:r>
          </a:p>
          <a:p>
            <a:pPr defTabSz="683064" fontAlgn="auto" hangingPunct="0">
              <a:spcBef>
                <a:spcPts val="0"/>
              </a:spcBef>
              <a:spcAft>
                <a:spcPts val="0"/>
              </a:spcAft>
              <a:buClr>
                <a:srgbClr val="000000"/>
              </a:buClr>
            </a:pPr>
            <a:endParaRPr lang="en-US" sz="1476" kern="0" dirty="0">
              <a:solidFill>
                <a:srgbClr val="00B050"/>
              </a:solidFill>
              <a:uFill>
                <a:solidFill>
                  <a:srgbClr val="000000"/>
                </a:solidFill>
              </a:uFill>
              <a:latin typeface="Century" panose="02040604050505020304" pitchFamily="18" charset="0"/>
              <a:ea typeface="Georgia" panose="02040502050405020303" pitchFamily="18" charset="0"/>
              <a:cs typeface="Georgia" panose="02040502050405020303" pitchFamily="18" charset="0"/>
              <a:sym typeface="Georgia" panose="02040502050405020303" pitchFamily="18" charset="0"/>
            </a:endParaRPr>
          </a:p>
          <a:p>
            <a:pPr defTabSz="683064" fontAlgn="auto" hangingPunct="0">
              <a:spcBef>
                <a:spcPts val="0"/>
              </a:spcBef>
              <a:spcAft>
                <a:spcPts val="0"/>
              </a:spcAft>
              <a:buClr>
                <a:srgbClr val="000000"/>
              </a:buClr>
            </a:pPr>
            <a:r>
              <a:rPr lang="en-US" sz="1476" b="1" kern="0" dirty="0">
                <a:solidFill>
                  <a:srgbClr val="000000"/>
                </a:solidFill>
                <a:uFill>
                  <a:solidFill>
                    <a:srgbClr val="000000"/>
                  </a:solidFill>
                </a:uFill>
                <a:latin typeface="Century" panose="02040604050505020304" pitchFamily="18" charset="0"/>
                <a:ea typeface="Georgia" panose="02040502050405020303" pitchFamily="18" charset="0"/>
                <a:cs typeface="Georgia" panose="02040502050405020303" pitchFamily="18" charset="0"/>
                <a:sym typeface="Georgia" panose="02040502050405020303" pitchFamily="18" charset="0"/>
              </a:rPr>
              <a:t>Bring your Student</a:t>
            </a:r>
          </a:p>
          <a:p>
            <a:pPr defTabSz="683064" fontAlgn="auto" hangingPunct="0">
              <a:spcBef>
                <a:spcPts val="0"/>
              </a:spcBef>
              <a:spcAft>
                <a:spcPts val="0"/>
              </a:spcAft>
              <a:buClr>
                <a:srgbClr val="000000"/>
              </a:buClr>
            </a:pPr>
            <a:r>
              <a:rPr lang="en-US" sz="1476" kern="0" dirty="0">
                <a:solidFill>
                  <a:srgbClr val="000000"/>
                </a:solidFill>
                <a:uFill>
                  <a:solidFill>
                    <a:srgbClr val="000000"/>
                  </a:solidFill>
                </a:uFill>
                <a:latin typeface="Century" panose="02040604050505020304" pitchFamily="18" charset="0"/>
                <a:ea typeface="Georgia" panose="02040502050405020303" pitchFamily="18" charset="0"/>
                <a:cs typeface="Georgia" panose="02040502050405020303" pitchFamily="18" charset="0"/>
                <a:sym typeface="Georgia" panose="02040502050405020303" pitchFamily="18" charset="0"/>
              </a:rPr>
              <a:t>Give your student the extra boost of motivation by taking her/him along and we’ll chip in to pay for it!</a:t>
            </a:r>
          </a:p>
          <a:p>
            <a:pPr defTabSz="683064" fontAlgn="auto" hangingPunct="0">
              <a:spcBef>
                <a:spcPts val="0"/>
              </a:spcBef>
              <a:spcAft>
                <a:spcPts val="0"/>
              </a:spcAft>
              <a:buClr>
                <a:srgbClr val="000000"/>
              </a:buClr>
            </a:pPr>
            <a:endParaRPr lang="en-US" sz="1476" kern="0" dirty="0">
              <a:solidFill>
                <a:srgbClr val="000000"/>
              </a:solidFill>
              <a:uFill>
                <a:solidFill>
                  <a:srgbClr val="000000"/>
                </a:solidFill>
              </a:uFill>
              <a:latin typeface="Century" panose="02040604050505020304" pitchFamily="18" charset="0"/>
              <a:ea typeface="Georgia" panose="02040502050405020303" pitchFamily="18" charset="0"/>
              <a:cs typeface="Georgia" panose="02040502050405020303" pitchFamily="18" charset="0"/>
              <a:sym typeface="Georgia" panose="02040502050405020303" pitchFamily="18" charset="0"/>
            </a:endParaRPr>
          </a:p>
          <a:p>
            <a:pPr defTabSz="683064" fontAlgn="auto" hangingPunct="0">
              <a:spcBef>
                <a:spcPts val="0"/>
              </a:spcBef>
              <a:spcAft>
                <a:spcPts val="0"/>
              </a:spcAft>
              <a:buClr>
                <a:srgbClr val="000000"/>
              </a:buClr>
            </a:pPr>
            <a:r>
              <a:rPr lang="en-US" sz="1476" b="1" kern="0" dirty="0">
                <a:solidFill>
                  <a:srgbClr val="000000"/>
                </a:solidFill>
                <a:uFill>
                  <a:solidFill>
                    <a:srgbClr val="000000"/>
                  </a:solidFill>
                </a:uFill>
                <a:latin typeface="Century" panose="02040604050505020304" pitchFamily="18" charset="0"/>
                <a:ea typeface="Georgia" panose="02040502050405020303" pitchFamily="18" charset="0"/>
                <a:cs typeface="Georgia" panose="02040502050405020303" pitchFamily="18" charset="0"/>
                <a:sym typeface="Georgia" panose="02040502050405020303" pitchFamily="18" charset="0"/>
              </a:rPr>
              <a:t>Bring your Code</a:t>
            </a:r>
          </a:p>
          <a:p>
            <a:pPr defTabSz="683064" fontAlgn="auto" hangingPunct="0">
              <a:spcBef>
                <a:spcPts val="0"/>
              </a:spcBef>
              <a:spcAft>
                <a:spcPts val="0"/>
              </a:spcAft>
              <a:buClr>
                <a:srgbClr val="000000"/>
              </a:buClr>
            </a:pPr>
            <a:r>
              <a:rPr lang="en-US" sz="1476" kern="0" dirty="0">
                <a:solidFill>
                  <a:srgbClr val="000000"/>
                </a:solidFill>
                <a:uFill>
                  <a:solidFill>
                    <a:srgbClr val="000000"/>
                  </a:solidFill>
                </a:uFill>
                <a:latin typeface="Century" panose="02040604050505020304" pitchFamily="18" charset="0"/>
                <a:ea typeface="Georgia" panose="02040502050405020303" pitchFamily="18" charset="0"/>
                <a:cs typeface="Georgia" panose="02040502050405020303" pitchFamily="18" charset="0"/>
                <a:sym typeface="Georgia" panose="02040502050405020303" pitchFamily="18" charset="0"/>
              </a:rPr>
              <a:t>Share your reduction/analysis code or just expertise on our new </a:t>
            </a:r>
            <a:r>
              <a:rPr lang="en-US" sz="1476" kern="0" dirty="0">
                <a:solidFill>
                  <a:srgbClr val="00B050"/>
                </a:solidFill>
                <a:uFill>
                  <a:solidFill>
                    <a:srgbClr val="000000"/>
                  </a:solidFill>
                </a:uFill>
                <a:latin typeface="Century" panose="02040604050505020304" pitchFamily="18" charset="0"/>
                <a:ea typeface="Georgia" panose="02040502050405020303" pitchFamily="18" charset="0"/>
                <a:cs typeface="Georgia" panose="02040502050405020303" pitchFamily="18" charset="0"/>
                <a:sym typeface="Georgia" panose="02040502050405020303" pitchFamily="18" charset="0"/>
              </a:rPr>
              <a:t>User Forum</a:t>
            </a:r>
            <a:r>
              <a:rPr lang="en-US" sz="1476" kern="0" dirty="0">
                <a:solidFill>
                  <a:srgbClr val="000000"/>
                </a:solidFill>
                <a:uFill>
                  <a:solidFill>
                    <a:srgbClr val="000000"/>
                  </a:solidFill>
                </a:uFill>
                <a:latin typeface="Century" panose="02040604050505020304" pitchFamily="18" charset="0"/>
                <a:ea typeface="Georgia" panose="02040502050405020303" pitchFamily="18" charset="0"/>
                <a:cs typeface="Georgia" panose="02040502050405020303" pitchFamily="18" charset="0"/>
                <a:sym typeface="Georgia" panose="02040502050405020303" pitchFamily="18" charset="0"/>
              </a:rPr>
              <a:t>. Win observing time.</a:t>
            </a:r>
            <a:endParaRPr lang="en-US" sz="1476" kern="0" dirty="0">
              <a:solidFill>
                <a:srgbClr val="000000"/>
              </a:solidFill>
              <a:uFill>
                <a:solidFill>
                  <a:srgbClr val="000000"/>
                </a:solidFill>
              </a:uFill>
              <a:latin typeface="Century" panose="02040604050505020304" pitchFamily="18" charset="0"/>
              <a:sym typeface="Calibri"/>
            </a:endParaRPr>
          </a:p>
        </p:txBody>
      </p:sp>
      <p:sp>
        <p:nvSpPr>
          <p:cNvPr id="3" name="Rectangle 2"/>
          <p:cNvSpPr/>
          <p:nvPr/>
        </p:nvSpPr>
        <p:spPr>
          <a:xfrm>
            <a:off x="1775689" y="32100"/>
            <a:ext cx="3849131" cy="481799"/>
          </a:xfrm>
          <a:prstGeom prst="rect">
            <a:avLst/>
          </a:prstGeom>
        </p:spPr>
        <p:txBody>
          <a:bodyPr wrap="none">
            <a:spAutoFit/>
          </a:bodyPr>
          <a:lstStyle/>
          <a:p>
            <a:pPr defTabSz="683064" fontAlgn="auto" hangingPunct="0">
              <a:spcBef>
                <a:spcPts val="0"/>
              </a:spcBef>
              <a:spcAft>
                <a:spcPts val="0"/>
              </a:spcAft>
              <a:buClr>
                <a:srgbClr val="000000"/>
              </a:buClr>
            </a:pPr>
            <a:r>
              <a:rPr lang="en-US" sz="2531" kern="0" dirty="0">
                <a:solidFill>
                  <a:srgbClr val="F1AD2B"/>
                </a:solidFill>
                <a:uFill>
                  <a:solidFill>
                    <a:srgbClr val="F1AD2B"/>
                  </a:solidFill>
                </a:uFill>
                <a:latin typeface="Georgia"/>
                <a:ea typeface="Georgia"/>
                <a:cs typeface="Georgia"/>
                <a:sym typeface="Calibri"/>
              </a:rPr>
              <a:t>Engaging the Community</a:t>
            </a:r>
          </a:p>
        </p:txBody>
      </p:sp>
    </p:spTree>
    <p:extLst>
      <p:ext uri="{BB962C8B-B14F-4D97-AF65-F5344CB8AC3E}">
        <p14:creationId xmlns:p14="http://schemas.microsoft.com/office/powerpoint/2010/main" val="25958896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773" y="97151"/>
            <a:ext cx="6174879" cy="857251"/>
          </a:xfrm>
        </p:spPr>
        <p:txBody>
          <a:bodyPr/>
          <a:lstStyle/>
          <a:p>
            <a:r>
              <a:rPr lang="en-US" sz="2531" b="0" dirty="0">
                <a:solidFill>
                  <a:srgbClr val="F1AD2B"/>
                </a:solidFill>
                <a:uFill>
                  <a:solidFill>
                    <a:srgbClr val="F1AD2B"/>
                  </a:solidFill>
                </a:uFill>
                <a:latin typeface="Georgia"/>
                <a:ea typeface="Georgia"/>
                <a:cs typeface="Georgia"/>
              </a:rPr>
              <a:t>Contracting Issues</a:t>
            </a:r>
          </a:p>
        </p:txBody>
      </p:sp>
      <p:sp>
        <p:nvSpPr>
          <p:cNvPr id="3" name="Content Placeholder 2"/>
          <p:cNvSpPr>
            <a:spLocks noGrp="1"/>
          </p:cNvSpPr>
          <p:nvPr>
            <p:ph idx="1"/>
          </p:nvPr>
        </p:nvSpPr>
        <p:spPr>
          <a:xfrm>
            <a:off x="417113" y="954402"/>
            <a:ext cx="6172200" cy="4269415"/>
          </a:xfrm>
        </p:spPr>
        <p:txBody>
          <a:bodyPr/>
          <a:lstStyle/>
          <a:p>
            <a:r>
              <a:rPr lang="en-US" sz="2100" b="0" dirty="0"/>
              <a:t>Negotiations typically drag on longer than hoped</a:t>
            </a:r>
          </a:p>
          <a:p>
            <a:r>
              <a:rPr lang="en-US" sz="2100" b="0" dirty="0"/>
              <a:t>Approval process through oversight and NSF takes a long time</a:t>
            </a:r>
          </a:p>
          <a:p>
            <a:r>
              <a:rPr lang="en-US" sz="2100" b="0" dirty="0"/>
              <a:t>Sometimes difficult to take advantage of opportunities while adhering to procurement requirements</a:t>
            </a:r>
          </a:p>
          <a:p>
            <a:r>
              <a:rPr lang="en-US" sz="2100" b="0" dirty="0"/>
              <a:t>Reserves, contingency, risk mitigation funds: a moving target in policy, but critical for projects</a:t>
            </a:r>
          </a:p>
          <a:p>
            <a:r>
              <a:rPr lang="en-US" sz="2100" b="0" dirty="0"/>
              <a:t>Typical university teams still used to grad students and duct tape; hard to move to more rigorous project management and systems engineering approaches</a:t>
            </a:r>
          </a:p>
          <a:p>
            <a:endParaRPr lang="en-US" b="0" dirty="0"/>
          </a:p>
        </p:txBody>
      </p:sp>
      <p:sp>
        <p:nvSpPr>
          <p:cNvPr id="4" name="Slide Number Placeholder 3"/>
          <p:cNvSpPr>
            <a:spLocks noGrp="1"/>
          </p:cNvSpPr>
          <p:nvPr>
            <p:ph type="sldNum" sz="quarter" idx="11"/>
          </p:nvPr>
        </p:nvSpPr>
        <p:spPr>
          <a:xfrm>
            <a:off x="6547349" y="4917961"/>
            <a:ext cx="235642" cy="206851"/>
          </a:xfrm>
        </p:spPr>
        <p:txBody>
          <a:bodyPr/>
          <a:lstStyle/>
          <a:p>
            <a:pPr>
              <a:defRPr/>
            </a:pPr>
            <a:fld id="{AB71B58D-50BE-4CCD-BF12-EBA1D694E62E}" type="slidenum">
              <a:rPr lang="en-US" smtClean="0">
                <a:solidFill>
                  <a:prstClr val="black"/>
                </a:solidFill>
              </a:rPr>
              <a:pPr>
                <a:defRPr/>
              </a:pPr>
              <a:t>21</a:t>
            </a:fld>
            <a:endParaRPr lang="en-US" dirty="0">
              <a:solidFill>
                <a:prstClr val="black"/>
              </a:solidFill>
            </a:endParaRPr>
          </a:p>
        </p:txBody>
      </p:sp>
    </p:spTree>
    <p:extLst>
      <p:ext uri="{BB962C8B-B14F-4D97-AF65-F5344CB8AC3E}">
        <p14:creationId xmlns:p14="http://schemas.microsoft.com/office/powerpoint/2010/main" val="29370382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531" b="0" dirty="0">
                <a:solidFill>
                  <a:srgbClr val="F1AD2B"/>
                </a:solidFill>
                <a:uFill>
                  <a:solidFill>
                    <a:srgbClr val="F1AD2B"/>
                  </a:solidFill>
                </a:uFill>
                <a:latin typeface="Georgia"/>
                <a:ea typeface="Georgia"/>
                <a:cs typeface="Georgia"/>
              </a:rPr>
              <a:t>… and one more thing</a:t>
            </a:r>
          </a:p>
        </p:txBody>
      </p:sp>
      <p:sp>
        <p:nvSpPr>
          <p:cNvPr id="3" name="Content Placeholder 2"/>
          <p:cNvSpPr>
            <a:spLocks noGrp="1"/>
          </p:cNvSpPr>
          <p:nvPr>
            <p:ph idx="1"/>
          </p:nvPr>
        </p:nvSpPr>
        <p:spPr>
          <a:xfrm>
            <a:off x="342900" y="1348741"/>
            <a:ext cx="6172200" cy="2450592"/>
          </a:xfrm>
        </p:spPr>
        <p:txBody>
          <a:bodyPr/>
          <a:lstStyle/>
          <a:p>
            <a:pPr marL="0" indent="0">
              <a:buNone/>
            </a:pPr>
            <a:r>
              <a:rPr lang="en-US" sz="3300" b="0" i="1" dirty="0"/>
              <a:t>Very interested in how you do resource planning for both current and future operations and projects in your organizations.</a:t>
            </a:r>
          </a:p>
        </p:txBody>
      </p:sp>
      <p:sp>
        <p:nvSpPr>
          <p:cNvPr id="4" name="Slide Number Placeholder 3"/>
          <p:cNvSpPr>
            <a:spLocks noGrp="1"/>
          </p:cNvSpPr>
          <p:nvPr>
            <p:ph type="sldNum" sz="quarter" idx="11"/>
          </p:nvPr>
        </p:nvSpPr>
        <p:spPr>
          <a:xfrm>
            <a:off x="6547349" y="4917961"/>
            <a:ext cx="235642" cy="206851"/>
          </a:xfrm>
        </p:spPr>
        <p:txBody>
          <a:bodyPr/>
          <a:lstStyle/>
          <a:p>
            <a:pPr>
              <a:defRPr/>
            </a:pPr>
            <a:fld id="{AB71B58D-50BE-4CCD-BF12-EBA1D694E62E}" type="slidenum">
              <a:rPr lang="en-US" smtClean="0">
                <a:solidFill>
                  <a:prstClr val="black"/>
                </a:solidFill>
              </a:rPr>
              <a:pPr>
                <a:defRPr/>
              </a:pPr>
              <a:t>22</a:t>
            </a:fld>
            <a:endParaRPr lang="en-US" dirty="0">
              <a:solidFill>
                <a:prstClr val="black"/>
              </a:solidFill>
            </a:endParaRPr>
          </a:p>
        </p:txBody>
      </p:sp>
    </p:spTree>
    <p:extLst>
      <p:ext uri="{BB962C8B-B14F-4D97-AF65-F5344CB8AC3E}">
        <p14:creationId xmlns:p14="http://schemas.microsoft.com/office/powerpoint/2010/main" val="31391747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image1.jpg"/>
          <p:cNvPicPr>
            <a:picLocks noChangeAspect="1"/>
          </p:cNvPicPr>
          <p:nvPr/>
        </p:nvPicPr>
        <p:blipFill>
          <a:blip r:embed="rId2">
            <a:extLst/>
          </a:blip>
          <a:stretch>
            <a:fillRect/>
          </a:stretch>
        </p:blipFill>
        <p:spPr>
          <a:xfrm>
            <a:off x="0" y="0"/>
            <a:ext cx="6858838" cy="5146851"/>
          </a:xfrm>
          <a:prstGeom prst="rect">
            <a:avLst/>
          </a:prstGeom>
          <a:ln w="12700">
            <a:miter lim="400000"/>
          </a:ln>
        </p:spPr>
      </p:pic>
      <p:pic>
        <p:nvPicPr>
          <p:cNvPr id="368" name="image2.png"/>
          <p:cNvPicPr>
            <a:picLocks noChangeAspect="1"/>
          </p:cNvPicPr>
          <p:nvPr/>
        </p:nvPicPr>
        <p:blipFill>
          <a:blip r:embed="rId3">
            <a:extLst/>
          </a:blip>
          <a:stretch>
            <a:fillRect/>
          </a:stretch>
        </p:blipFill>
        <p:spPr>
          <a:xfrm>
            <a:off x="13395" y="25192"/>
            <a:ext cx="1111746" cy="335799"/>
          </a:xfrm>
          <a:prstGeom prst="rect">
            <a:avLst/>
          </a:prstGeom>
          <a:ln w="12700">
            <a:miter lim="400000"/>
          </a:ln>
        </p:spPr>
      </p:pic>
      <p:sp>
        <p:nvSpPr>
          <p:cNvPr id="369" name="Shape 369"/>
          <p:cNvSpPr/>
          <p:nvPr/>
        </p:nvSpPr>
        <p:spPr>
          <a:xfrm>
            <a:off x="46881" y="4935885"/>
            <a:ext cx="2816977" cy="170484"/>
          </a:xfrm>
          <a:prstGeom prst="rect">
            <a:avLst/>
          </a:prstGeom>
          <a:ln w="12700">
            <a:miter lim="400000"/>
          </a:ln>
          <a:extLst>
            <a:ext uri="{C572A759-6A51-4108-AA02-DFA0A04FC94B}">
              <ma14:wrappingTextBoxFlag xmlns="" xmlns:ma14="http://schemas.microsoft.com/office/mac/drawingml/2011/main" val="1"/>
            </a:ext>
          </a:extLst>
        </p:spPr>
        <p:txBody>
          <a:bodyPr wrap="none" lIns="20092" tIns="20092" rIns="20092" bIns="20092">
            <a:spAutoFit/>
          </a:bodyPr>
          <a:lstStyle>
            <a:lvl1pPr>
              <a:defRPr sz="1600">
                <a:solidFill>
                  <a:srgbClr val="9A9A9A"/>
                </a:solidFill>
                <a:uFill>
                  <a:solidFill>
                    <a:srgbClr val="9A9A9A"/>
                  </a:solidFill>
                </a:uFill>
                <a:latin typeface="Georgia"/>
                <a:ea typeface="Georgia"/>
                <a:cs typeface="Georgia"/>
                <a:sym typeface="Georgia"/>
              </a:defRPr>
            </a:lvl1pPr>
          </a:lstStyle>
          <a:p>
            <a:pPr defTabSz="683064" fontAlgn="auto" hangingPunct="0">
              <a:spcBef>
                <a:spcPts val="0"/>
              </a:spcBef>
              <a:spcAft>
                <a:spcPts val="0"/>
              </a:spcAft>
              <a:buClr>
                <a:srgbClr val="000000"/>
              </a:buClr>
            </a:pPr>
            <a:r>
              <a:rPr sz="844" kern="0"/>
              <a:t>Markus Kissler-Patig   -   Gemini Board meeting May 2016</a:t>
            </a:r>
          </a:p>
        </p:txBody>
      </p:sp>
      <p:sp>
        <p:nvSpPr>
          <p:cNvPr id="370" name="Shape 370"/>
          <p:cNvSpPr>
            <a:spLocks noGrp="1"/>
          </p:cNvSpPr>
          <p:nvPr>
            <p:ph type="sldNum" sz="quarter" idx="2"/>
          </p:nvPr>
        </p:nvSpPr>
        <p:spPr>
          <a:xfrm>
            <a:off x="6547349" y="4917962"/>
            <a:ext cx="235642" cy="20685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23</a:t>
            </a:fld>
            <a:endParaRPr/>
          </a:p>
        </p:txBody>
      </p:sp>
      <p:pic>
        <p:nvPicPr>
          <p:cNvPr id="371" name="U3S0223.jpg"/>
          <p:cNvPicPr>
            <a:picLocks noChangeAspect="1"/>
          </p:cNvPicPr>
          <p:nvPr/>
        </p:nvPicPr>
        <p:blipFill>
          <a:blip r:embed="rId4">
            <a:extLst/>
          </a:blip>
          <a:stretch>
            <a:fillRect/>
          </a:stretch>
        </p:blipFill>
        <p:spPr>
          <a:xfrm>
            <a:off x="-1" y="-150117"/>
            <a:ext cx="6858001" cy="5443733"/>
          </a:xfrm>
          <a:prstGeom prst="rect">
            <a:avLst/>
          </a:prstGeom>
          <a:ln w="12700">
            <a:miter lim="400000"/>
          </a:ln>
        </p:spPr>
      </p:pic>
      <p:pic>
        <p:nvPicPr>
          <p:cNvPr id="372" name="image2.png"/>
          <p:cNvPicPr>
            <a:picLocks noChangeAspect="1"/>
          </p:cNvPicPr>
          <p:nvPr/>
        </p:nvPicPr>
        <p:blipFill>
          <a:blip r:embed="rId3">
            <a:extLst/>
          </a:blip>
          <a:stretch>
            <a:fillRect/>
          </a:stretch>
        </p:blipFill>
        <p:spPr>
          <a:xfrm>
            <a:off x="13395" y="25192"/>
            <a:ext cx="1111746" cy="335799"/>
          </a:xfrm>
          <a:prstGeom prst="rect">
            <a:avLst/>
          </a:prstGeom>
          <a:ln w="12700">
            <a:miter lim="400000"/>
          </a:ln>
        </p:spPr>
      </p:pic>
      <p:sp>
        <p:nvSpPr>
          <p:cNvPr id="373" name="Shape 373"/>
          <p:cNvSpPr/>
          <p:nvPr/>
        </p:nvSpPr>
        <p:spPr>
          <a:xfrm>
            <a:off x="371485" y="1881441"/>
            <a:ext cx="2133197" cy="573474"/>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6400">
                <a:solidFill>
                  <a:srgbClr val="F8FFF9"/>
                </a:solidFill>
                <a:latin typeface="Georgia"/>
                <a:ea typeface="Georgia"/>
                <a:cs typeface="Georgia"/>
                <a:sym typeface="Georgia"/>
              </a:defRPr>
            </a:lvl1pPr>
          </a:lstStyle>
          <a:p>
            <a:pPr defTabSz="683064" fontAlgn="auto" hangingPunct="0">
              <a:spcBef>
                <a:spcPts val="0"/>
              </a:spcBef>
              <a:spcAft>
                <a:spcPts val="0"/>
              </a:spcAft>
              <a:buClr>
                <a:srgbClr val="000000"/>
              </a:buClr>
            </a:pPr>
            <a:r>
              <a:rPr sz="3375" kern="0">
                <a:uFill>
                  <a:solidFill>
                    <a:srgbClr val="000000"/>
                  </a:solidFill>
                </a:uFill>
              </a:rPr>
              <a:t>Thank You</a:t>
            </a:r>
          </a:p>
        </p:txBody>
      </p:sp>
    </p:spTree>
    <p:extLst>
      <p:ext uri="{BB962C8B-B14F-4D97-AF65-F5344CB8AC3E}">
        <p14:creationId xmlns:p14="http://schemas.microsoft.com/office/powerpoint/2010/main" val="1291857734"/>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455648"/>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5806" y="878094"/>
            <a:ext cx="4766389" cy="3006375"/>
          </a:xfrm>
          <a:prstGeom prst="rect">
            <a:avLst/>
          </a:prstGeom>
        </p:spPr>
      </p:pic>
      <p:sp>
        <p:nvSpPr>
          <p:cNvPr id="3" name="TextBox 2"/>
          <p:cNvSpPr txBox="1"/>
          <p:nvPr/>
        </p:nvSpPr>
        <p:spPr>
          <a:xfrm>
            <a:off x="248521" y="3971404"/>
            <a:ext cx="6428138" cy="8332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defTabSz="683064" fontAlgn="auto" hangingPunct="0">
              <a:spcBef>
                <a:spcPts val="0"/>
              </a:spcBef>
              <a:spcAft>
                <a:spcPts val="0"/>
              </a:spcAft>
              <a:buClr>
                <a:srgbClr val="000000"/>
              </a:buClr>
            </a:pPr>
            <a:r>
              <a:rPr lang="en-US" sz="1266" kern="0">
                <a:solidFill>
                  <a:srgbClr val="000000"/>
                </a:solidFill>
                <a:uFill>
                  <a:solidFill>
                    <a:srgbClr val="000000"/>
                  </a:solidFill>
                </a:uFill>
                <a:latin typeface="Calibri"/>
                <a:sym typeface="Calibri"/>
              </a:rPr>
              <a:t>Kim et al. 2015 • first publication from Korean participation in Gemini partnership • GMOS-S spectroscopy confirm source as quasar, and redshift • sample from Infrared Medium-Deep Survey • not enough quasars for cosmic reionization, even considering candidates as well as confirmed quasars in the survey</a:t>
            </a:r>
            <a:endParaRPr lang="en-US" sz="1266" kern="0" dirty="0">
              <a:solidFill>
                <a:srgbClr val="000000"/>
              </a:solidFill>
              <a:uFill>
                <a:solidFill>
                  <a:srgbClr val="000000"/>
                </a:solidFill>
              </a:uFill>
              <a:latin typeface="Calibri"/>
              <a:ea typeface="+mn-ea"/>
              <a:sym typeface="Calibri"/>
            </a:endParaRPr>
          </a:p>
        </p:txBody>
      </p:sp>
      <p:sp>
        <p:nvSpPr>
          <p:cNvPr id="4" name="Shape 304"/>
          <p:cNvSpPr/>
          <p:nvPr/>
        </p:nvSpPr>
        <p:spPr>
          <a:xfrm>
            <a:off x="1293693" y="360991"/>
            <a:ext cx="4270614" cy="430042"/>
          </a:xfrm>
          <a:prstGeom prst="rect">
            <a:avLst/>
          </a:prstGeom>
          <a:ln w="12700">
            <a:miter lim="400000"/>
          </a:ln>
          <a:extLst>
            <a:ext uri="{C572A759-6A51-4108-AA02-DFA0A04FC94B}">
              <ma14:wrappingTextBoxFlag xmlns="" xmlns:ma14="http://schemas.microsoft.com/office/mac/drawingml/2011/main" val="1"/>
            </a:ext>
          </a:extLst>
        </p:spPr>
        <p:txBody>
          <a:bodyPr lIns="20092" tIns="20092" rIns="20092" bIns="20092">
            <a:spAutoFit/>
          </a:bodyPr>
          <a:lstStyle>
            <a:lvl1pPr algn="ctr">
              <a:defRPr sz="4800">
                <a:solidFill>
                  <a:srgbClr val="F1AD2B"/>
                </a:solidFill>
                <a:uFill>
                  <a:solidFill>
                    <a:srgbClr val="F1AD2B"/>
                  </a:solidFill>
                </a:uFill>
                <a:latin typeface="Georgia"/>
                <a:ea typeface="Georgia"/>
                <a:cs typeface="Georgia"/>
                <a:sym typeface="Georgia"/>
              </a:defRPr>
            </a:lvl1pPr>
          </a:lstStyle>
          <a:p>
            <a:pPr defTabSz="683064" fontAlgn="auto" hangingPunct="0">
              <a:spcBef>
                <a:spcPts val="0"/>
              </a:spcBef>
              <a:spcAft>
                <a:spcPts val="0"/>
              </a:spcAft>
              <a:buClr>
                <a:srgbClr val="000000"/>
              </a:buClr>
            </a:pPr>
            <a:r>
              <a:rPr lang="en-US" sz="2531" kern="0" dirty="0"/>
              <a:t>Recent Science Highlights</a:t>
            </a:r>
            <a:endParaRPr sz="2531" kern="0" dirty="0"/>
          </a:p>
        </p:txBody>
      </p:sp>
    </p:spTree>
    <p:extLst>
      <p:ext uri="{BB962C8B-B14F-4D97-AF65-F5344CB8AC3E}">
        <p14:creationId xmlns:p14="http://schemas.microsoft.com/office/powerpoint/2010/main" val="4203232353"/>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image1.jpg"/>
          <p:cNvPicPr>
            <a:picLocks noChangeAspect="1"/>
          </p:cNvPicPr>
          <p:nvPr/>
        </p:nvPicPr>
        <p:blipFill>
          <a:blip r:embed="rId2">
            <a:extLst/>
          </a:blip>
          <a:stretch>
            <a:fillRect/>
          </a:stretch>
        </p:blipFill>
        <p:spPr>
          <a:xfrm>
            <a:off x="0" y="0"/>
            <a:ext cx="6858838" cy="5146851"/>
          </a:xfrm>
          <a:prstGeom prst="rect">
            <a:avLst/>
          </a:prstGeom>
          <a:ln w="12700">
            <a:miter lim="400000"/>
          </a:ln>
        </p:spPr>
      </p:pic>
      <p:pic>
        <p:nvPicPr>
          <p:cNvPr id="278" name="image2.png"/>
          <p:cNvPicPr>
            <a:picLocks noChangeAspect="1"/>
          </p:cNvPicPr>
          <p:nvPr/>
        </p:nvPicPr>
        <p:blipFill>
          <a:blip r:embed="rId3">
            <a:extLst/>
          </a:blip>
          <a:stretch>
            <a:fillRect/>
          </a:stretch>
        </p:blipFill>
        <p:spPr>
          <a:xfrm>
            <a:off x="13395" y="25192"/>
            <a:ext cx="1111746" cy="335799"/>
          </a:xfrm>
          <a:prstGeom prst="rect">
            <a:avLst/>
          </a:prstGeom>
          <a:ln w="12700">
            <a:miter lim="400000"/>
          </a:ln>
        </p:spPr>
      </p:pic>
      <p:sp>
        <p:nvSpPr>
          <p:cNvPr id="279" name="Shape 279"/>
          <p:cNvSpPr/>
          <p:nvPr/>
        </p:nvSpPr>
        <p:spPr>
          <a:xfrm>
            <a:off x="46881" y="4935885"/>
            <a:ext cx="2816977" cy="170484"/>
          </a:xfrm>
          <a:prstGeom prst="rect">
            <a:avLst/>
          </a:prstGeom>
          <a:ln w="12700">
            <a:miter lim="400000"/>
          </a:ln>
          <a:extLst>
            <a:ext uri="{C572A759-6A51-4108-AA02-DFA0A04FC94B}">
              <ma14:wrappingTextBoxFlag xmlns="" xmlns:ma14="http://schemas.microsoft.com/office/mac/drawingml/2011/main" val="1"/>
            </a:ext>
          </a:extLst>
        </p:spPr>
        <p:txBody>
          <a:bodyPr wrap="none" lIns="20092" tIns="20092" rIns="20092" bIns="20092">
            <a:spAutoFit/>
          </a:bodyPr>
          <a:lstStyle>
            <a:lvl1pPr>
              <a:defRPr sz="1600">
                <a:solidFill>
                  <a:srgbClr val="9A9A9A"/>
                </a:solidFill>
                <a:uFill>
                  <a:solidFill>
                    <a:srgbClr val="9A9A9A"/>
                  </a:solidFill>
                </a:uFill>
                <a:latin typeface="Georgia"/>
                <a:ea typeface="Georgia"/>
                <a:cs typeface="Georgia"/>
                <a:sym typeface="Georgia"/>
              </a:defRPr>
            </a:lvl1pPr>
          </a:lstStyle>
          <a:p>
            <a:pPr defTabSz="683064" fontAlgn="auto" hangingPunct="0">
              <a:spcBef>
                <a:spcPts val="0"/>
              </a:spcBef>
              <a:spcAft>
                <a:spcPts val="0"/>
              </a:spcAft>
              <a:buClr>
                <a:srgbClr val="000000"/>
              </a:buClr>
            </a:pPr>
            <a:r>
              <a:rPr sz="844" kern="0"/>
              <a:t>Markus Kissler-Patig   -   Gemini Board meeting May 2016</a:t>
            </a:r>
          </a:p>
        </p:txBody>
      </p:sp>
      <p:sp>
        <p:nvSpPr>
          <p:cNvPr id="280" name="Shape 280"/>
          <p:cNvSpPr>
            <a:spLocks noGrp="1"/>
          </p:cNvSpPr>
          <p:nvPr>
            <p:ph type="sldNum" sz="quarter" idx="2"/>
          </p:nvPr>
        </p:nvSpPr>
        <p:spPr>
          <a:xfrm>
            <a:off x="6547349" y="4917962"/>
            <a:ext cx="235642" cy="20685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26</a:t>
            </a:fld>
            <a:endParaRPr/>
          </a:p>
        </p:txBody>
      </p:sp>
      <p:pic>
        <p:nvPicPr>
          <p:cNvPr id="281" name="20130216_science_fair_93-92.jpeg"/>
          <p:cNvPicPr>
            <a:picLocks noChangeAspect="1"/>
          </p:cNvPicPr>
          <p:nvPr/>
        </p:nvPicPr>
        <p:blipFill>
          <a:blip r:embed="rId4">
            <a:extLst/>
          </a:blip>
          <a:stretch>
            <a:fillRect/>
          </a:stretch>
        </p:blipFill>
        <p:spPr>
          <a:xfrm>
            <a:off x="46881" y="442055"/>
            <a:ext cx="3392202" cy="2263235"/>
          </a:xfrm>
          <a:prstGeom prst="rect">
            <a:avLst/>
          </a:prstGeom>
          <a:ln w="12700">
            <a:miter lim="400000"/>
          </a:ln>
        </p:spPr>
      </p:pic>
      <p:pic>
        <p:nvPicPr>
          <p:cNvPr id="282" name="pasted-image.pdf"/>
          <p:cNvPicPr>
            <a:picLocks noChangeAspect="1"/>
          </p:cNvPicPr>
          <p:nvPr/>
        </p:nvPicPr>
        <p:blipFill>
          <a:blip r:embed="rId5">
            <a:extLst/>
          </a:blip>
          <a:stretch>
            <a:fillRect/>
          </a:stretch>
        </p:blipFill>
        <p:spPr>
          <a:xfrm>
            <a:off x="46881" y="2725479"/>
            <a:ext cx="3843872" cy="2377837"/>
          </a:xfrm>
          <a:prstGeom prst="rect">
            <a:avLst/>
          </a:prstGeom>
          <a:ln w="12700">
            <a:miter lim="400000"/>
          </a:ln>
        </p:spPr>
      </p:pic>
      <p:pic>
        <p:nvPicPr>
          <p:cNvPr id="283" name="pasted-image.pdf"/>
          <p:cNvPicPr>
            <a:picLocks noChangeAspect="1"/>
          </p:cNvPicPr>
          <p:nvPr/>
        </p:nvPicPr>
        <p:blipFill>
          <a:blip r:embed="rId6">
            <a:extLst/>
          </a:blip>
          <a:stretch>
            <a:fillRect/>
          </a:stretch>
        </p:blipFill>
        <p:spPr>
          <a:xfrm>
            <a:off x="3451323" y="1975020"/>
            <a:ext cx="3263922" cy="2526067"/>
          </a:xfrm>
          <a:prstGeom prst="rect">
            <a:avLst/>
          </a:prstGeom>
          <a:ln w="12700">
            <a:miter lim="400000"/>
          </a:ln>
        </p:spPr>
      </p:pic>
      <p:pic>
        <p:nvPicPr>
          <p:cNvPr id="284" name="pasted-image.png"/>
          <p:cNvPicPr>
            <a:picLocks noChangeAspect="1"/>
          </p:cNvPicPr>
          <p:nvPr/>
        </p:nvPicPr>
        <p:blipFill>
          <a:blip r:embed="rId7">
            <a:extLst/>
          </a:blip>
          <a:srcRect l="23895" t="31217" r="10878" b="8327"/>
          <a:stretch>
            <a:fillRect/>
          </a:stretch>
        </p:blipFill>
        <p:spPr>
          <a:xfrm>
            <a:off x="4386559" y="442055"/>
            <a:ext cx="1393510" cy="1291588"/>
          </a:xfrm>
          <a:prstGeom prst="rect">
            <a:avLst/>
          </a:prstGeom>
          <a:ln w="12700">
            <a:miter lim="400000"/>
          </a:ln>
        </p:spPr>
      </p:pic>
      <p:sp>
        <p:nvSpPr>
          <p:cNvPr id="285" name="Shape 285"/>
          <p:cNvSpPr/>
          <p:nvPr/>
        </p:nvSpPr>
        <p:spPr>
          <a:xfrm>
            <a:off x="1468014" y="68217"/>
            <a:ext cx="4845477" cy="297566"/>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lgn="ctr">
              <a:defRPr sz="3000" b="1">
                <a:latin typeface="Georgia"/>
                <a:ea typeface="Georgia"/>
                <a:cs typeface="Georgia"/>
                <a:sym typeface="Georgia"/>
              </a:defRPr>
            </a:lvl1pPr>
          </a:lstStyle>
          <a:p>
            <a:pPr defTabSz="683064" fontAlgn="auto" hangingPunct="0">
              <a:spcBef>
                <a:spcPts val="0"/>
              </a:spcBef>
              <a:spcAft>
                <a:spcPts val="0"/>
              </a:spcAft>
              <a:buClr>
                <a:srgbClr val="000000"/>
              </a:buClr>
            </a:pPr>
            <a:r>
              <a:rPr sz="1582" kern="0">
                <a:solidFill>
                  <a:srgbClr val="000000"/>
                </a:solidFill>
                <a:uFill>
                  <a:solidFill>
                    <a:srgbClr val="000000"/>
                  </a:solidFill>
                </a:uFill>
              </a:rPr>
              <a:t>Gemini North runs from Hilo since November</a:t>
            </a:r>
          </a:p>
        </p:txBody>
      </p:sp>
    </p:spTree>
    <p:extLst>
      <p:ext uri="{BB962C8B-B14F-4D97-AF65-F5344CB8AC3E}">
        <p14:creationId xmlns:p14="http://schemas.microsoft.com/office/powerpoint/2010/main" val="814644727"/>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image1.jpg"/>
          <p:cNvPicPr>
            <a:picLocks noChangeAspect="1"/>
          </p:cNvPicPr>
          <p:nvPr/>
        </p:nvPicPr>
        <p:blipFill>
          <a:blip r:embed="rId2">
            <a:extLst/>
          </a:blip>
          <a:stretch>
            <a:fillRect/>
          </a:stretch>
        </p:blipFill>
        <p:spPr>
          <a:xfrm>
            <a:off x="0" y="0"/>
            <a:ext cx="6858838" cy="5146851"/>
          </a:xfrm>
          <a:prstGeom prst="rect">
            <a:avLst/>
          </a:prstGeom>
          <a:ln w="12700">
            <a:miter lim="400000"/>
          </a:ln>
        </p:spPr>
      </p:pic>
      <p:pic>
        <p:nvPicPr>
          <p:cNvPr id="190" name="image2.png"/>
          <p:cNvPicPr>
            <a:picLocks noChangeAspect="1"/>
          </p:cNvPicPr>
          <p:nvPr/>
        </p:nvPicPr>
        <p:blipFill>
          <a:blip r:embed="rId3">
            <a:extLst/>
          </a:blip>
          <a:stretch>
            <a:fillRect/>
          </a:stretch>
        </p:blipFill>
        <p:spPr>
          <a:xfrm>
            <a:off x="13395" y="25192"/>
            <a:ext cx="1111746" cy="335799"/>
          </a:xfrm>
          <a:prstGeom prst="rect">
            <a:avLst/>
          </a:prstGeom>
          <a:ln w="12700">
            <a:miter lim="400000"/>
          </a:ln>
        </p:spPr>
      </p:pic>
      <p:sp>
        <p:nvSpPr>
          <p:cNvPr id="191" name="Shape 191"/>
          <p:cNvSpPr/>
          <p:nvPr/>
        </p:nvSpPr>
        <p:spPr>
          <a:xfrm>
            <a:off x="46881" y="4935885"/>
            <a:ext cx="1810292" cy="170484"/>
          </a:xfrm>
          <a:prstGeom prst="rect">
            <a:avLst/>
          </a:prstGeom>
          <a:ln w="12700">
            <a:miter lim="400000"/>
          </a:ln>
          <a:extLst>
            <a:ext uri="{C572A759-6A51-4108-AA02-DFA0A04FC94B}">
              <ma14:wrappingTextBoxFlag xmlns="" xmlns:ma14="http://schemas.microsoft.com/office/mac/drawingml/2011/main" val="1"/>
            </a:ext>
          </a:extLst>
        </p:spPr>
        <p:txBody>
          <a:bodyPr wrap="none" lIns="20092" tIns="20092" rIns="20092" bIns="20092">
            <a:spAutoFit/>
          </a:bodyPr>
          <a:lstStyle>
            <a:lvl1pPr>
              <a:defRPr sz="1600">
                <a:solidFill>
                  <a:srgbClr val="9A9A9A"/>
                </a:solidFill>
                <a:uFill>
                  <a:solidFill>
                    <a:srgbClr val="9A9A9A"/>
                  </a:solidFill>
                </a:uFill>
                <a:latin typeface="Georgia"/>
                <a:ea typeface="Georgia"/>
                <a:cs typeface="Georgia"/>
                <a:sym typeface="Georgia"/>
              </a:defRPr>
            </a:lvl1pPr>
          </a:lstStyle>
          <a:p>
            <a:pPr defTabSz="683064" fontAlgn="auto" hangingPunct="0">
              <a:spcBef>
                <a:spcPts val="0"/>
              </a:spcBef>
              <a:spcAft>
                <a:spcPts val="0"/>
              </a:spcAft>
              <a:buClr>
                <a:srgbClr val="000000"/>
              </a:buClr>
            </a:pPr>
            <a:r>
              <a:rPr lang="en-US" sz="844" kern="0" dirty="0"/>
              <a:t>Andy Adamson   NSFLFW  May 2016</a:t>
            </a:r>
          </a:p>
        </p:txBody>
      </p:sp>
      <p:sp>
        <p:nvSpPr>
          <p:cNvPr id="192" name="Shape 192"/>
          <p:cNvSpPr>
            <a:spLocks noGrp="1"/>
          </p:cNvSpPr>
          <p:nvPr>
            <p:ph type="sldNum" sz="quarter" idx="2"/>
          </p:nvPr>
        </p:nvSpPr>
        <p:spPr>
          <a:xfrm>
            <a:off x="6547349" y="4917962"/>
            <a:ext cx="235642" cy="20685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27</a:t>
            </a:fld>
            <a:endParaRPr/>
          </a:p>
        </p:txBody>
      </p:sp>
      <p:pic>
        <p:nvPicPr>
          <p:cNvPr id="193" name="pasted-image.tiff"/>
          <p:cNvPicPr>
            <a:picLocks noChangeAspect="1"/>
          </p:cNvPicPr>
          <p:nvPr/>
        </p:nvPicPr>
        <p:blipFill>
          <a:blip r:embed="rId4">
            <a:extLst/>
          </a:blip>
          <a:stretch>
            <a:fillRect/>
          </a:stretch>
        </p:blipFill>
        <p:spPr>
          <a:xfrm>
            <a:off x="287983" y="713713"/>
            <a:ext cx="6282035" cy="3542854"/>
          </a:xfrm>
          <a:prstGeom prst="rect">
            <a:avLst/>
          </a:prstGeom>
          <a:ln w="12700">
            <a:miter lim="400000"/>
          </a:ln>
        </p:spPr>
      </p:pic>
      <p:sp>
        <p:nvSpPr>
          <p:cNvPr id="194" name="Shape 194"/>
          <p:cNvSpPr/>
          <p:nvPr/>
        </p:nvSpPr>
        <p:spPr>
          <a:xfrm>
            <a:off x="1418237" y="99797"/>
            <a:ext cx="4021534" cy="297566"/>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spAutoFit/>
          </a:bodyPr>
          <a:lstStyle/>
          <a:p>
            <a:pPr algn="ctr" defTabSz="683064" fontAlgn="auto" hangingPunct="0">
              <a:spcBef>
                <a:spcPts val="0"/>
              </a:spcBef>
              <a:spcAft>
                <a:spcPts val="0"/>
              </a:spcAft>
              <a:buClr>
                <a:srgbClr val="000000"/>
              </a:buClr>
              <a:defRPr sz="3000" b="1">
                <a:latin typeface="Georgia"/>
                <a:ea typeface="Georgia"/>
                <a:cs typeface="Georgia"/>
                <a:sym typeface="Georgia"/>
              </a:defRPr>
            </a:pPr>
            <a:r>
              <a:rPr lang="en-US" sz="1582" b="1" kern="0" dirty="0">
                <a:solidFill>
                  <a:srgbClr val="F0AB28"/>
                </a:solidFill>
                <a:uFill>
                  <a:solidFill>
                    <a:srgbClr val="000000"/>
                  </a:solidFill>
                </a:uFill>
                <a:latin typeface="Georgia"/>
                <a:ea typeface="Georgia"/>
                <a:cs typeface="Georgia"/>
                <a:sym typeface="Georgia"/>
              </a:rPr>
              <a:t>UK withdrawal: 25% budget reduction</a:t>
            </a:r>
            <a:endParaRPr sz="1582" b="1" kern="0" dirty="0">
              <a:solidFill>
                <a:srgbClr val="000000"/>
              </a:solidFill>
              <a:uFill>
                <a:solidFill>
                  <a:srgbClr val="000000"/>
                </a:solidFill>
              </a:uFill>
              <a:latin typeface="Georgia"/>
              <a:ea typeface="Georgia"/>
              <a:cs typeface="Georgia"/>
              <a:sym typeface="Georgia"/>
            </a:endParaRPr>
          </a:p>
        </p:txBody>
      </p:sp>
    </p:spTree>
    <p:extLst>
      <p:ext uri="{BB962C8B-B14F-4D97-AF65-F5344CB8AC3E}">
        <p14:creationId xmlns:p14="http://schemas.microsoft.com/office/powerpoint/2010/main" val="3141265848"/>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image1.jpg"/>
          <p:cNvPicPr>
            <a:picLocks noChangeAspect="1"/>
          </p:cNvPicPr>
          <p:nvPr/>
        </p:nvPicPr>
        <p:blipFill>
          <a:blip r:embed="rId2">
            <a:extLst/>
          </a:blip>
          <a:stretch>
            <a:fillRect/>
          </a:stretch>
        </p:blipFill>
        <p:spPr>
          <a:xfrm>
            <a:off x="0" y="0"/>
            <a:ext cx="6858838" cy="5146851"/>
          </a:xfrm>
          <a:prstGeom prst="rect">
            <a:avLst/>
          </a:prstGeom>
          <a:ln w="12700">
            <a:miter lim="400000"/>
          </a:ln>
        </p:spPr>
      </p:pic>
      <p:pic>
        <p:nvPicPr>
          <p:cNvPr id="106" name="image2.png"/>
          <p:cNvPicPr>
            <a:picLocks noChangeAspect="1"/>
          </p:cNvPicPr>
          <p:nvPr/>
        </p:nvPicPr>
        <p:blipFill>
          <a:blip r:embed="rId3">
            <a:extLst/>
          </a:blip>
          <a:stretch>
            <a:fillRect/>
          </a:stretch>
        </p:blipFill>
        <p:spPr>
          <a:xfrm>
            <a:off x="13395" y="25192"/>
            <a:ext cx="1111746" cy="335799"/>
          </a:xfrm>
          <a:prstGeom prst="rect">
            <a:avLst/>
          </a:prstGeom>
          <a:ln w="12700">
            <a:miter lim="400000"/>
          </a:ln>
        </p:spPr>
      </p:pic>
      <p:sp>
        <p:nvSpPr>
          <p:cNvPr id="108" name="Shape 108"/>
          <p:cNvSpPr/>
          <p:nvPr/>
        </p:nvSpPr>
        <p:spPr>
          <a:xfrm>
            <a:off x="2229000" y="109732"/>
            <a:ext cx="2394487" cy="443567"/>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lgn="ctr" defTabSz="584200">
              <a:buClrTx/>
              <a:defRPr sz="4800">
                <a:solidFill>
                  <a:srgbClr val="F1AD2B"/>
                </a:solidFill>
                <a:uFillTx/>
                <a:latin typeface="Georgia"/>
                <a:ea typeface="Georgia"/>
                <a:cs typeface="Georgia"/>
                <a:sym typeface="Georgia"/>
              </a:defRPr>
            </a:lvl1pPr>
          </a:lstStyle>
          <a:p>
            <a:pPr fontAlgn="auto" hangingPunct="0">
              <a:spcBef>
                <a:spcPts val="0"/>
              </a:spcBef>
              <a:spcAft>
                <a:spcPts val="0"/>
              </a:spcAft>
            </a:pPr>
            <a:r>
              <a:rPr sz="2531" kern="0"/>
              <a:t>The Governance</a:t>
            </a:r>
          </a:p>
        </p:txBody>
      </p:sp>
      <p:grpSp>
        <p:nvGrpSpPr>
          <p:cNvPr id="116" name="Group 116"/>
          <p:cNvGrpSpPr/>
          <p:nvPr/>
        </p:nvGrpSpPr>
        <p:grpSpPr>
          <a:xfrm>
            <a:off x="1982391" y="1138535"/>
            <a:ext cx="2398200" cy="308075"/>
            <a:chOff x="0" y="0"/>
            <a:chExt cx="4547696" cy="584200"/>
          </a:xfrm>
        </p:grpSpPr>
        <p:sp>
          <p:nvSpPr>
            <p:cNvPr id="109" name="Shape 109"/>
            <p:cNvSpPr/>
            <p:nvPr/>
          </p:nvSpPr>
          <p:spPr>
            <a:xfrm>
              <a:off x="0" y="0"/>
              <a:ext cx="4547697" cy="584201"/>
            </a:xfrm>
            <a:prstGeom prst="rect">
              <a:avLst/>
            </a:prstGeom>
            <a:solidFill>
              <a:srgbClr val="FFFFFF"/>
            </a:solidFill>
            <a:ln w="12700" cap="flat">
              <a:noFill/>
              <a:miter lim="400000"/>
            </a:ln>
            <a:effectLst/>
          </p:spPr>
          <p:txBody>
            <a:bodyPr wrap="square" lIns="26789" tIns="26789" rIns="26789" bIns="26789" numCol="1" anchor="ctr">
              <a:noAutofit/>
            </a:bodyPr>
            <a:lstStyle/>
            <a:p>
              <a:pPr algn="ctr" defTabSz="308049" fontAlgn="auto" hangingPunct="0">
                <a:spcBef>
                  <a:spcPts val="0"/>
                </a:spcBef>
                <a:spcAft>
                  <a:spcPts val="0"/>
                </a:spcAft>
                <a:defRPr sz="30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1582"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pic>
          <p:nvPicPr>
            <p:cNvPr id="110" name="nsf1.gif"/>
            <p:cNvPicPr>
              <a:picLocks noChangeAspect="1"/>
            </p:cNvPicPr>
            <p:nvPr/>
          </p:nvPicPr>
          <p:blipFill>
            <a:blip r:embed="rId4">
              <a:extLst/>
            </a:blip>
            <a:stretch>
              <a:fillRect/>
            </a:stretch>
          </p:blipFill>
          <p:spPr>
            <a:xfrm>
              <a:off x="25181" y="20144"/>
              <a:ext cx="540658" cy="543915"/>
            </a:xfrm>
            <a:prstGeom prst="rect">
              <a:avLst/>
            </a:prstGeom>
            <a:ln w="12700" cap="flat">
              <a:noFill/>
              <a:miter lim="400000"/>
            </a:ln>
            <a:effectLst/>
          </p:spPr>
        </p:pic>
        <p:pic>
          <p:nvPicPr>
            <p:cNvPr id="111" name="images.jpg"/>
            <p:cNvPicPr>
              <a:picLocks noChangeAspect="1"/>
            </p:cNvPicPr>
            <p:nvPr/>
          </p:nvPicPr>
          <p:blipFill>
            <a:blip r:embed="rId5">
              <a:extLst/>
            </a:blip>
            <a:stretch>
              <a:fillRect/>
            </a:stretch>
          </p:blipFill>
          <p:spPr>
            <a:xfrm>
              <a:off x="2100100" y="77504"/>
              <a:ext cx="697392" cy="433117"/>
            </a:xfrm>
            <a:prstGeom prst="rect">
              <a:avLst/>
            </a:prstGeom>
            <a:ln w="12700" cap="flat">
              <a:noFill/>
              <a:miter lim="400000"/>
            </a:ln>
            <a:effectLst/>
          </p:spPr>
        </p:pic>
        <p:pic>
          <p:nvPicPr>
            <p:cNvPr id="112" name="images.jpg"/>
            <p:cNvPicPr>
              <a:picLocks noChangeAspect="1"/>
            </p:cNvPicPr>
            <p:nvPr/>
          </p:nvPicPr>
          <p:blipFill>
            <a:blip r:embed="rId6">
              <a:extLst/>
            </a:blip>
            <a:stretch>
              <a:fillRect/>
            </a:stretch>
          </p:blipFill>
          <p:spPr>
            <a:xfrm>
              <a:off x="629526" y="74109"/>
              <a:ext cx="715147" cy="434550"/>
            </a:xfrm>
            <a:prstGeom prst="rect">
              <a:avLst/>
            </a:prstGeom>
            <a:ln w="12700" cap="flat">
              <a:noFill/>
              <a:miter lim="400000"/>
            </a:ln>
            <a:effectLst/>
          </p:spPr>
        </p:pic>
        <p:pic>
          <p:nvPicPr>
            <p:cNvPr id="113" name="Concurso-Ministério-da-Ciência-Tecnologia-e-Inovação.jpg"/>
            <p:cNvPicPr>
              <a:picLocks noChangeAspect="1"/>
            </p:cNvPicPr>
            <p:nvPr/>
          </p:nvPicPr>
          <p:blipFill>
            <a:blip r:embed="rId7">
              <a:extLst/>
            </a:blip>
            <a:stretch>
              <a:fillRect/>
            </a:stretch>
          </p:blipFill>
          <p:spPr>
            <a:xfrm>
              <a:off x="1374885" y="77903"/>
              <a:ext cx="695003" cy="430758"/>
            </a:xfrm>
            <a:prstGeom prst="rect">
              <a:avLst/>
            </a:prstGeom>
            <a:ln w="12700" cap="flat">
              <a:noFill/>
              <a:miter lim="400000"/>
            </a:ln>
            <a:effectLst/>
          </p:spPr>
        </p:pic>
        <p:pic>
          <p:nvPicPr>
            <p:cNvPr id="114" name="logo_mincyt.jpg"/>
            <p:cNvPicPr>
              <a:picLocks noChangeAspect="1"/>
            </p:cNvPicPr>
            <p:nvPr/>
          </p:nvPicPr>
          <p:blipFill>
            <a:blip r:embed="rId8">
              <a:extLst/>
            </a:blip>
            <a:stretch>
              <a:fillRect/>
            </a:stretch>
          </p:blipFill>
          <p:spPr>
            <a:xfrm>
              <a:off x="2860567" y="115753"/>
              <a:ext cx="956886" cy="367726"/>
            </a:xfrm>
            <a:prstGeom prst="rect">
              <a:avLst/>
            </a:prstGeom>
            <a:ln w="12700" cap="flat">
              <a:noFill/>
              <a:miter lim="400000"/>
            </a:ln>
            <a:effectLst/>
          </p:spPr>
        </p:pic>
        <p:pic>
          <p:nvPicPr>
            <p:cNvPr id="115" name="logo_conicyt.jpg"/>
            <p:cNvPicPr>
              <a:picLocks noChangeAspect="1"/>
            </p:cNvPicPr>
            <p:nvPr/>
          </p:nvPicPr>
          <p:blipFill>
            <a:blip r:embed="rId9">
              <a:extLst/>
            </a:blip>
            <a:stretch>
              <a:fillRect/>
            </a:stretch>
          </p:blipFill>
          <p:spPr>
            <a:xfrm>
              <a:off x="4049113" y="106892"/>
              <a:ext cx="433118" cy="391695"/>
            </a:xfrm>
            <a:prstGeom prst="rect">
              <a:avLst/>
            </a:prstGeom>
            <a:ln w="12700" cap="flat">
              <a:noFill/>
              <a:miter lim="400000"/>
            </a:ln>
            <a:effectLst/>
          </p:spPr>
        </p:pic>
      </p:grpSp>
      <p:sp>
        <p:nvSpPr>
          <p:cNvPr id="117" name="Shape 117"/>
          <p:cNvSpPr/>
          <p:nvPr/>
        </p:nvSpPr>
        <p:spPr>
          <a:xfrm>
            <a:off x="2397621" y="817067"/>
            <a:ext cx="481302" cy="357101"/>
          </a:xfrm>
          <a:prstGeom prst="rect">
            <a:avLst/>
          </a:prstGeom>
          <a:solidFill>
            <a:srgbClr val="8ADFFF"/>
          </a:solidFill>
          <a:ln w="25400">
            <a:solidFill>
              <a:srgbClr val="000000"/>
            </a:solidFill>
            <a:miter lim="400000"/>
          </a:ln>
          <a:extLst>
            <a:ext uri="{C572A759-6A51-4108-AA02-DFA0A04FC94B}">
              <ma14:wrappingTextBoxFlag xmlns="" xmlns:ma14="http://schemas.microsoft.com/office/mac/drawingml/2011/main" val="1"/>
            </a:ext>
          </a:extLst>
        </p:spPr>
        <p:txBody>
          <a:bodyPr wrap="none" lIns="80367" tIns="80367" rIns="80367" bIns="80367">
            <a:spAutoFit/>
          </a:bodyPr>
          <a:lstStyle>
            <a:lvl1pPr>
              <a:defRPr>
                <a:latin typeface="Georgia"/>
                <a:ea typeface="Georgia"/>
                <a:cs typeface="Georgia"/>
                <a:sym typeface="Georgia"/>
              </a:defRPr>
            </a:lvl1pPr>
          </a:lstStyle>
          <a:p>
            <a:pPr defTabSz="683064" fontAlgn="auto" hangingPunct="0">
              <a:spcBef>
                <a:spcPts val="0"/>
              </a:spcBef>
              <a:spcAft>
                <a:spcPts val="0"/>
              </a:spcAft>
              <a:buClr>
                <a:srgbClr val="000000"/>
              </a:buClr>
            </a:pPr>
            <a:r>
              <a:rPr sz="1266" kern="0">
                <a:solidFill>
                  <a:srgbClr val="000000"/>
                </a:solidFill>
                <a:uFill>
                  <a:solidFill>
                    <a:srgbClr val="000000"/>
                  </a:solidFill>
                </a:uFill>
              </a:rPr>
              <a:t>GFC</a:t>
            </a:r>
          </a:p>
        </p:txBody>
      </p:sp>
      <p:sp>
        <p:nvSpPr>
          <p:cNvPr id="118" name="Shape 118"/>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28</a:t>
            </a:fld>
            <a:endParaRPr/>
          </a:p>
        </p:txBody>
      </p:sp>
      <p:grpSp>
        <p:nvGrpSpPr>
          <p:cNvPr id="121" name="Group 121"/>
          <p:cNvGrpSpPr/>
          <p:nvPr/>
        </p:nvGrpSpPr>
        <p:grpSpPr>
          <a:xfrm>
            <a:off x="2754418" y="3060651"/>
            <a:ext cx="851055" cy="308074"/>
            <a:chOff x="0" y="0"/>
            <a:chExt cx="1613851" cy="584200"/>
          </a:xfrm>
        </p:grpSpPr>
        <p:sp>
          <p:nvSpPr>
            <p:cNvPr id="119" name="Shape 119"/>
            <p:cNvSpPr/>
            <p:nvPr/>
          </p:nvSpPr>
          <p:spPr>
            <a:xfrm>
              <a:off x="0" y="0"/>
              <a:ext cx="1613852" cy="584200"/>
            </a:xfrm>
            <a:prstGeom prst="rect">
              <a:avLst/>
            </a:prstGeom>
            <a:solidFill>
              <a:srgbClr val="FFFFFF"/>
            </a:solidFill>
            <a:ln w="12700" cap="flat">
              <a:noFill/>
              <a:miter lim="400000"/>
            </a:ln>
            <a:effectLst/>
          </p:spPr>
          <p:txBody>
            <a:bodyPr wrap="square" lIns="26789" tIns="26789" rIns="26789" bIns="26789" numCol="1" anchor="ctr">
              <a:noAutofit/>
            </a:bodyPr>
            <a:lstStyle/>
            <a:p>
              <a:pPr algn="ctr" defTabSz="308049" fontAlgn="auto" hangingPunct="0">
                <a:spcBef>
                  <a:spcPts val="0"/>
                </a:spcBef>
                <a:spcAft>
                  <a:spcPts val="0"/>
                </a:spcAft>
                <a:defRPr sz="30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1582"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pic>
          <p:nvPicPr>
            <p:cNvPr id="120" name="images.jpg"/>
            <p:cNvPicPr>
              <a:picLocks noChangeAspect="1"/>
            </p:cNvPicPr>
            <p:nvPr/>
          </p:nvPicPr>
          <p:blipFill>
            <a:blip r:embed="rId10">
              <a:extLst/>
            </a:blip>
            <a:stretch>
              <a:fillRect/>
            </a:stretch>
          </p:blipFill>
          <p:spPr>
            <a:xfrm>
              <a:off x="87629" y="73025"/>
              <a:ext cx="1456064" cy="452756"/>
            </a:xfrm>
            <a:prstGeom prst="rect">
              <a:avLst/>
            </a:prstGeom>
            <a:ln w="12700" cap="flat">
              <a:noFill/>
              <a:miter lim="400000"/>
            </a:ln>
            <a:effectLst/>
          </p:spPr>
        </p:pic>
      </p:grpSp>
      <p:pic>
        <p:nvPicPr>
          <p:cNvPr id="122" name="nsf1.gif"/>
          <p:cNvPicPr>
            <a:picLocks noChangeAspect="1"/>
          </p:cNvPicPr>
          <p:nvPr/>
        </p:nvPicPr>
        <p:blipFill>
          <a:blip r:embed="rId4">
            <a:extLst/>
          </a:blip>
          <a:stretch>
            <a:fillRect/>
          </a:stretch>
        </p:blipFill>
        <p:spPr>
          <a:xfrm>
            <a:off x="2954938" y="2032903"/>
            <a:ext cx="448717" cy="451420"/>
          </a:xfrm>
          <a:prstGeom prst="rect">
            <a:avLst/>
          </a:prstGeom>
          <a:ln w="12700">
            <a:miter lim="400000"/>
          </a:ln>
        </p:spPr>
      </p:pic>
      <p:sp>
        <p:nvSpPr>
          <p:cNvPr id="123" name="Shape 123"/>
          <p:cNvSpPr/>
          <p:nvPr/>
        </p:nvSpPr>
        <p:spPr>
          <a:xfrm>
            <a:off x="2464594" y="1674317"/>
            <a:ext cx="1417455" cy="357101"/>
          </a:xfrm>
          <a:prstGeom prst="rect">
            <a:avLst/>
          </a:prstGeom>
          <a:solidFill>
            <a:srgbClr val="8ADFFF"/>
          </a:solidFill>
          <a:ln w="25400">
            <a:solidFill>
              <a:srgbClr val="000000"/>
            </a:solidFill>
            <a:miter lim="400000"/>
          </a:ln>
          <a:extLst>
            <a:ext uri="{C572A759-6A51-4108-AA02-DFA0A04FC94B}">
              <ma14:wrappingTextBoxFlag xmlns="" xmlns:ma14="http://schemas.microsoft.com/office/mac/drawingml/2011/main" val="1"/>
            </a:ext>
          </a:extLst>
        </p:spPr>
        <p:txBody>
          <a:bodyPr wrap="none" lIns="80367" tIns="80367" rIns="80367" bIns="80367">
            <a:spAutoFit/>
          </a:bodyPr>
          <a:lstStyle>
            <a:lvl1pPr>
              <a:defRPr>
                <a:latin typeface="Georgia"/>
                <a:ea typeface="Georgia"/>
                <a:cs typeface="Georgia"/>
                <a:sym typeface="Georgia"/>
              </a:defRPr>
            </a:lvl1pPr>
          </a:lstStyle>
          <a:p>
            <a:pPr defTabSz="683064" fontAlgn="auto" hangingPunct="0">
              <a:spcBef>
                <a:spcPts val="0"/>
              </a:spcBef>
              <a:spcAft>
                <a:spcPts val="0"/>
              </a:spcAft>
              <a:buClr>
                <a:srgbClr val="000000"/>
              </a:buClr>
            </a:pPr>
            <a:r>
              <a:rPr sz="1266" kern="0">
                <a:solidFill>
                  <a:srgbClr val="000000"/>
                </a:solidFill>
                <a:uFill>
                  <a:solidFill>
                    <a:srgbClr val="000000"/>
                  </a:solidFill>
                </a:uFill>
              </a:rPr>
              <a:t>Executive Agency</a:t>
            </a:r>
          </a:p>
        </p:txBody>
      </p:sp>
      <p:sp>
        <p:nvSpPr>
          <p:cNvPr id="124" name="Shape 124"/>
          <p:cNvSpPr/>
          <p:nvPr/>
        </p:nvSpPr>
        <p:spPr>
          <a:xfrm>
            <a:off x="2652117" y="3589735"/>
            <a:ext cx="1040749" cy="357101"/>
          </a:xfrm>
          <a:prstGeom prst="rect">
            <a:avLst/>
          </a:prstGeom>
          <a:solidFill>
            <a:srgbClr val="FFF900"/>
          </a:solidFill>
          <a:ln w="25400">
            <a:solidFill>
              <a:srgbClr val="000000"/>
            </a:solidFill>
            <a:miter lim="400000"/>
          </a:ln>
          <a:extLst>
            <a:ext uri="{C572A759-6A51-4108-AA02-DFA0A04FC94B}">
              <ma14:wrappingTextBoxFlag xmlns="" xmlns:ma14="http://schemas.microsoft.com/office/mac/drawingml/2011/main" val="1"/>
            </a:ext>
          </a:extLst>
        </p:spPr>
        <p:txBody>
          <a:bodyPr wrap="none" lIns="80367" tIns="80367" rIns="80367" bIns="80367">
            <a:spAutoFit/>
          </a:bodyPr>
          <a:lstStyle>
            <a:lvl1pPr>
              <a:defRPr>
                <a:latin typeface="Georgia"/>
                <a:ea typeface="Georgia"/>
                <a:cs typeface="Georgia"/>
                <a:sym typeface="Georgia"/>
              </a:defRPr>
            </a:lvl1pPr>
          </a:lstStyle>
          <a:p>
            <a:pPr defTabSz="683064" fontAlgn="auto" hangingPunct="0">
              <a:spcBef>
                <a:spcPts val="0"/>
              </a:spcBef>
              <a:spcAft>
                <a:spcPts val="0"/>
              </a:spcAft>
              <a:buClr>
                <a:srgbClr val="000000"/>
              </a:buClr>
            </a:pPr>
            <a:r>
              <a:rPr sz="1266" kern="0">
                <a:solidFill>
                  <a:srgbClr val="000000"/>
                </a:solidFill>
                <a:uFill>
                  <a:solidFill>
                    <a:srgbClr val="000000"/>
                  </a:solidFill>
                </a:uFill>
              </a:rPr>
              <a:t>Observatory</a:t>
            </a:r>
          </a:p>
        </p:txBody>
      </p:sp>
      <p:sp>
        <p:nvSpPr>
          <p:cNvPr id="125" name="Shape 125"/>
          <p:cNvSpPr/>
          <p:nvPr/>
        </p:nvSpPr>
        <p:spPr>
          <a:xfrm>
            <a:off x="3442395" y="877342"/>
            <a:ext cx="567864" cy="357101"/>
          </a:xfrm>
          <a:prstGeom prst="rect">
            <a:avLst/>
          </a:prstGeom>
          <a:solidFill>
            <a:srgbClr val="8ADFFF"/>
          </a:solidFill>
          <a:ln w="25400">
            <a:solidFill>
              <a:srgbClr val="000000"/>
            </a:solidFill>
            <a:miter lim="400000"/>
          </a:ln>
          <a:extLst>
            <a:ext uri="{C572A759-6A51-4108-AA02-DFA0A04FC94B}">
              <ma14:wrappingTextBoxFlag xmlns="" xmlns:ma14="http://schemas.microsoft.com/office/mac/drawingml/2011/main" val="1"/>
            </a:ext>
          </a:extLst>
        </p:spPr>
        <p:txBody>
          <a:bodyPr wrap="none" lIns="80367" tIns="80367" rIns="80367" bIns="80367">
            <a:spAutoFit/>
          </a:bodyPr>
          <a:lstStyle>
            <a:lvl1pPr>
              <a:defRPr>
                <a:latin typeface="Georgia"/>
                <a:ea typeface="Georgia"/>
                <a:cs typeface="Georgia"/>
                <a:sym typeface="Georgia"/>
              </a:defRPr>
            </a:lvl1pPr>
          </a:lstStyle>
          <a:p>
            <a:pPr defTabSz="683064" fontAlgn="auto" hangingPunct="0">
              <a:spcBef>
                <a:spcPts val="0"/>
              </a:spcBef>
              <a:spcAft>
                <a:spcPts val="0"/>
              </a:spcAft>
              <a:buClr>
                <a:srgbClr val="000000"/>
              </a:buClr>
            </a:pPr>
            <a:r>
              <a:rPr sz="1266" kern="0">
                <a:solidFill>
                  <a:srgbClr val="000000"/>
                </a:solidFill>
                <a:uFill>
                  <a:solidFill>
                    <a:srgbClr val="000000"/>
                  </a:solidFill>
                </a:uFill>
              </a:rPr>
              <a:t>STAC</a:t>
            </a:r>
          </a:p>
        </p:txBody>
      </p:sp>
      <p:sp>
        <p:nvSpPr>
          <p:cNvPr id="126" name="Shape 126"/>
          <p:cNvSpPr/>
          <p:nvPr/>
        </p:nvSpPr>
        <p:spPr>
          <a:xfrm>
            <a:off x="2873127" y="776883"/>
            <a:ext cx="596718" cy="357101"/>
          </a:xfrm>
          <a:prstGeom prst="rect">
            <a:avLst/>
          </a:prstGeom>
          <a:solidFill>
            <a:srgbClr val="8ADFFF"/>
          </a:solidFill>
          <a:ln w="25400">
            <a:solidFill>
              <a:srgbClr val="000000"/>
            </a:solidFill>
            <a:miter lim="400000"/>
          </a:ln>
          <a:extLst>
            <a:ext uri="{C572A759-6A51-4108-AA02-DFA0A04FC94B}">
              <ma14:wrappingTextBoxFlag xmlns="" xmlns:ma14="http://schemas.microsoft.com/office/mac/drawingml/2011/main" val="1"/>
            </a:ext>
          </a:extLst>
        </p:spPr>
        <p:txBody>
          <a:bodyPr wrap="none" lIns="80367" tIns="80367" rIns="80367" bIns="80367">
            <a:spAutoFit/>
          </a:bodyPr>
          <a:lstStyle>
            <a:lvl1pPr>
              <a:defRPr>
                <a:latin typeface="Georgia"/>
                <a:ea typeface="Georgia"/>
                <a:cs typeface="Georgia"/>
                <a:sym typeface="Georgia"/>
              </a:defRPr>
            </a:lvl1pPr>
          </a:lstStyle>
          <a:p>
            <a:pPr defTabSz="683064" fontAlgn="auto" hangingPunct="0">
              <a:spcBef>
                <a:spcPts val="0"/>
              </a:spcBef>
              <a:spcAft>
                <a:spcPts val="0"/>
              </a:spcAft>
              <a:buClr>
                <a:srgbClr val="000000"/>
              </a:buClr>
            </a:pPr>
            <a:r>
              <a:rPr sz="1266" kern="0">
                <a:solidFill>
                  <a:srgbClr val="000000"/>
                </a:solidFill>
                <a:uFill>
                  <a:solidFill>
                    <a:srgbClr val="000000"/>
                  </a:solidFill>
                </a:uFill>
              </a:rPr>
              <a:t>Board</a:t>
            </a:r>
          </a:p>
        </p:txBody>
      </p:sp>
      <p:sp>
        <p:nvSpPr>
          <p:cNvPr id="127" name="Shape 127"/>
          <p:cNvSpPr/>
          <p:nvPr/>
        </p:nvSpPr>
        <p:spPr>
          <a:xfrm>
            <a:off x="3964781" y="3341936"/>
            <a:ext cx="880449" cy="357101"/>
          </a:xfrm>
          <a:prstGeom prst="rect">
            <a:avLst/>
          </a:prstGeom>
          <a:solidFill>
            <a:srgbClr val="8ADFFF"/>
          </a:solidFill>
          <a:ln w="25400">
            <a:solidFill>
              <a:srgbClr val="000000"/>
            </a:solidFill>
            <a:miter lim="400000"/>
          </a:ln>
          <a:extLst>
            <a:ext uri="{C572A759-6A51-4108-AA02-DFA0A04FC94B}">
              <ma14:wrappingTextBoxFlag xmlns="" xmlns:ma14="http://schemas.microsoft.com/office/mac/drawingml/2011/main" val="1"/>
            </a:ext>
          </a:extLst>
        </p:spPr>
        <p:txBody>
          <a:bodyPr wrap="none" lIns="80367" tIns="80367" rIns="80367" bIns="80367">
            <a:spAutoFit/>
          </a:bodyPr>
          <a:lstStyle>
            <a:lvl1pPr>
              <a:defRPr>
                <a:latin typeface="Georgia"/>
                <a:ea typeface="Georgia"/>
                <a:cs typeface="Georgia"/>
                <a:sym typeface="Georgia"/>
              </a:defRPr>
            </a:lvl1pPr>
          </a:lstStyle>
          <a:p>
            <a:pPr defTabSz="683064" fontAlgn="auto" hangingPunct="0">
              <a:spcBef>
                <a:spcPts val="0"/>
              </a:spcBef>
              <a:spcAft>
                <a:spcPts val="0"/>
              </a:spcAft>
              <a:buClr>
                <a:srgbClr val="000000"/>
              </a:buClr>
            </a:pPr>
            <a:r>
              <a:rPr sz="1266" kern="0">
                <a:solidFill>
                  <a:srgbClr val="000000"/>
                </a:solidFill>
                <a:uFill>
                  <a:solidFill>
                    <a:srgbClr val="000000"/>
                  </a:solidFill>
                </a:uFill>
              </a:rPr>
              <a:t>CAS/HRS</a:t>
            </a:r>
          </a:p>
        </p:txBody>
      </p:sp>
      <p:sp>
        <p:nvSpPr>
          <p:cNvPr id="128" name="Shape 128"/>
          <p:cNvSpPr/>
          <p:nvPr/>
        </p:nvSpPr>
        <p:spPr>
          <a:xfrm flipV="1">
            <a:off x="3176629" y="3367497"/>
            <a:ext cx="1" cy="199593"/>
          </a:xfrm>
          <a:prstGeom prst="line">
            <a:avLst/>
          </a:prstGeom>
          <a:ln w="38100">
            <a:solidFill>
              <a:srgbClr val="000000"/>
            </a:solidFill>
            <a:miter lim="400000"/>
            <a:headEnd type="stealth"/>
          </a:ln>
        </p:spPr>
        <p:txBody>
          <a:bodyPr lIns="0" tIns="0" rIns="0" bIns="0"/>
          <a:lstStyle/>
          <a:p>
            <a:pPr defTabSz="241082" fontAlgn="auto" hangingPunct="0">
              <a:spcBef>
                <a:spcPts val="0"/>
              </a:spcBef>
              <a:spcAft>
                <a:spcPts val="0"/>
              </a:spcAft>
              <a:defRPr sz="1200">
                <a:uFillTx/>
                <a:latin typeface="Helvetica"/>
                <a:ea typeface="Helvetica"/>
                <a:cs typeface="Helvetica"/>
                <a:sym typeface="Helvetica"/>
              </a:defRPr>
            </a:pPr>
            <a:endParaRPr sz="633" kern="0">
              <a:solidFill>
                <a:srgbClr val="000000"/>
              </a:solidFill>
              <a:latin typeface="Helvetica"/>
              <a:ea typeface="Helvetica"/>
              <a:cs typeface="Helvetica"/>
              <a:sym typeface="Helvetica"/>
            </a:endParaRPr>
          </a:p>
        </p:txBody>
      </p:sp>
      <p:sp>
        <p:nvSpPr>
          <p:cNvPr id="129" name="Shape 129"/>
          <p:cNvSpPr/>
          <p:nvPr/>
        </p:nvSpPr>
        <p:spPr>
          <a:xfrm flipV="1">
            <a:off x="3180116" y="2477988"/>
            <a:ext cx="1" cy="199593"/>
          </a:xfrm>
          <a:prstGeom prst="line">
            <a:avLst/>
          </a:prstGeom>
          <a:ln w="38100">
            <a:solidFill>
              <a:srgbClr val="000000"/>
            </a:solidFill>
            <a:miter lim="400000"/>
            <a:headEnd type="stealth"/>
          </a:ln>
        </p:spPr>
        <p:txBody>
          <a:bodyPr lIns="0" tIns="0" rIns="0" bIns="0"/>
          <a:lstStyle/>
          <a:p>
            <a:pPr defTabSz="241082" fontAlgn="auto" hangingPunct="0">
              <a:spcBef>
                <a:spcPts val="0"/>
              </a:spcBef>
              <a:spcAft>
                <a:spcPts val="0"/>
              </a:spcAft>
              <a:defRPr sz="1200">
                <a:uFillTx/>
                <a:latin typeface="Helvetica"/>
                <a:ea typeface="Helvetica"/>
                <a:cs typeface="Helvetica"/>
                <a:sym typeface="Helvetica"/>
              </a:defRPr>
            </a:pPr>
            <a:endParaRPr sz="633" kern="0">
              <a:solidFill>
                <a:srgbClr val="000000"/>
              </a:solidFill>
              <a:latin typeface="Helvetica"/>
              <a:ea typeface="Helvetica"/>
              <a:cs typeface="Helvetica"/>
              <a:sym typeface="Helvetica"/>
            </a:endParaRPr>
          </a:p>
        </p:txBody>
      </p:sp>
      <p:sp>
        <p:nvSpPr>
          <p:cNvPr id="130" name="Shape 130"/>
          <p:cNvSpPr/>
          <p:nvPr/>
        </p:nvSpPr>
        <p:spPr>
          <a:xfrm flipV="1">
            <a:off x="3180116" y="1446609"/>
            <a:ext cx="1" cy="199593"/>
          </a:xfrm>
          <a:prstGeom prst="line">
            <a:avLst/>
          </a:prstGeom>
          <a:ln w="38100">
            <a:solidFill>
              <a:srgbClr val="000000"/>
            </a:solidFill>
            <a:miter lim="400000"/>
            <a:headEnd type="stealth"/>
          </a:ln>
        </p:spPr>
        <p:txBody>
          <a:bodyPr lIns="0" tIns="0" rIns="0" bIns="0"/>
          <a:lstStyle/>
          <a:p>
            <a:pPr defTabSz="241082" fontAlgn="auto" hangingPunct="0">
              <a:spcBef>
                <a:spcPts val="0"/>
              </a:spcBef>
              <a:spcAft>
                <a:spcPts val="0"/>
              </a:spcAft>
              <a:defRPr sz="1200">
                <a:uFillTx/>
                <a:latin typeface="Helvetica"/>
                <a:ea typeface="Helvetica"/>
                <a:cs typeface="Helvetica"/>
                <a:sym typeface="Helvetica"/>
              </a:defRPr>
            </a:pPr>
            <a:endParaRPr sz="633" kern="0">
              <a:solidFill>
                <a:srgbClr val="000000"/>
              </a:solidFill>
              <a:latin typeface="Helvetica"/>
              <a:ea typeface="Helvetica"/>
              <a:cs typeface="Helvetica"/>
              <a:sym typeface="Helvetica"/>
            </a:endParaRPr>
          </a:p>
        </p:txBody>
      </p:sp>
      <p:sp>
        <p:nvSpPr>
          <p:cNvPr id="131" name="Shape 131"/>
          <p:cNvSpPr/>
          <p:nvPr/>
        </p:nvSpPr>
        <p:spPr>
          <a:xfrm>
            <a:off x="3616524" y="3007072"/>
            <a:ext cx="673662" cy="357101"/>
          </a:xfrm>
          <a:prstGeom prst="rect">
            <a:avLst/>
          </a:prstGeom>
          <a:solidFill>
            <a:srgbClr val="8ADFFF"/>
          </a:solidFill>
          <a:ln w="25400">
            <a:solidFill>
              <a:srgbClr val="000000"/>
            </a:solidFill>
            <a:miter lim="400000"/>
          </a:ln>
          <a:extLst>
            <a:ext uri="{C572A759-6A51-4108-AA02-DFA0A04FC94B}">
              <ma14:wrappingTextBoxFlag xmlns="" xmlns:ma14="http://schemas.microsoft.com/office/mac/drawingml/2011/main" val="1"/>
            </a:ext>
          </a:extLst>
        </p:spPr>
        <p:txBody>
          <a:bodyPr wrap="none" lIns="80367" tIns="80367" rIns="80367" bIns="80367">
            <a:spAutoFit/>
          </a:bodyPr>
          <a:lstStyle>
            <a:lvl1pPr>
              <a:defRPr>
                <a:latin typeface="Georgia"/>
                <a:ea typeface="Georgia"/>
                <a:cs typeface="Georgia"/>
                <a:sym typeface="Georgia"/>
              </a:defRPr>
            </a:lvl1pPr>
          </a:lstStyle>
          <a:p>
            <a:pPr defTabSz="683064" fontAlgn="auto" hangingPunct="0">
              <a:spcBef>
                <a:spcPts val="0"/>
              </a:spcBef>
              <a:spcAft>
                <a:spcPts val="0"/>
              </a:spcAft>
              <a:buClr>
                <a:srgbClr val="000000"/>
              </a:buClr>
            </a:pPr>
            <a:r>
              <a:rPr sz="1266" kern="0">
                <a:solidFill>
                  <a:srgbClr val="000000"/>
                </a:solidFill>
                <a:uFill>
                  <a:solidFill>
                    <a:srgbClr val="000000"/>
                  </a:solidFill>
                </a:uFill>
              </a:rPr>
              <a:t>AOC-G</a:t>
            </a:r>
          </a:p>
        </p:txBody>
      </p:sp>
      <p:sp>
        <p:nvSpPr>
          <p:cNvPr id="132" name="Shape 132"/>
          <p:cNvSpPr/>
          <p:nvPr/>
        </p:nvSpPr>
        <p:spPr>
          <a:xfrm>
            <a:off x="2457896" y="2698998"/>
            <a:ext cx="1443104" cy="357101"/>
          </a:xfrm>
          <a:prstGeom prst="rect">
            <a:avLst/>
          </a:prstGeom>
          <a:solidFill>
            <a:srgbClr val="8ADFFF"/>
          </a:solidFill>
          <a:ln w="25400">
            <a:solidFill>
              <a:srgbClr val="000000"/>
            </a:solidFill>
            <a:miter lim="400000"/>
          </a:ln>
          <a:extLst>
            <a:ext uri="{C572A759-6A51-4108-AA02-DFA0A04FC94B}">
              <ma14:wrappingTextBoxFlag xmlns="" xmlns:ma14="http://schemas.microsoft.com/office/mac/drawingml/2011/main" val="1"/>
            </a:ext>
          </a:extLst>
        </p:spPr>
        <p:txBody>
          <a:bodyPr wrap="none" lIns="80367" tIns="80367" rIns="80367" bIns="80367">
            <a:spAutoFit/>
          </a:bodyPr>
          <a:lstStyle>
            <a:lvl1pPr>
              <a:defRPr>
                <a:latin typeface="Georgia"/>
                <a:ea typeface="Georgia"/>
                <a:cs typeface="Georgia"/>
                <a:sym typeface="Georgia"/>
              </a:defRPr>
            </a:lvl1pPr>
          </a:lstStyle>
          <a:p>
            <a:pPr defTabSz="683064" fontAlgn="auto" hangingPunct="0">
              <a:spcBef>
                <a:spcPts val="0"/>
              </a:spcBef>
              <a:spcAft>
                <a:spcPts val="0"/>
              </a:spcAft>
              <a:buClr>
                <a:srgbClr val="000000"/>
              </a:buClr>
            </a:pPr>
            <a:r>
              <a:rPr sz="1266" kern="0">
                <a:solidFill>
                  <a:srgbClr val="000000"/>
                </a:solidFill>
                <a:uFill>
                  <a:solidFill>
                    <a:srgbClr val="000000"/>
                  </a:solidFill>
                </a:uFill>
              </a:rPr>
              <a:t>Managing Agency</a:t>
            </a:r>
          </a:p>
        </p:txBody>
      </p:sp>
      <p:sp>
        <p:nvSpPr>
          <p:cNvPr id="133" name="Shape 133"/>
          <p:cNvSpPr/>
          <p:nvPr/>
        </p:nvSpPr>
        <p:spPr>
          <a:xfrm>
            <a:off x="1560463" y="3750469"/>
            <a:ext cx="789078" cy="357101"/>
          </a:xfrm>
          <a:prstGeom prst="rect">
            <a:avLst/>
          </a:prstGeom>
          <a:solidFill>
            <a:srgbClr val="8ADFFF"/>
          </a:solidFill>
          <a:ln w="25400">
            <a:solidFill>
              <a:srgbClr val="000000"/>
            </a:solidFill>
            <a:miter lim="400000"/>
          </a:ln>
          <a:extLst>
            <a:ext uri="{C572A759-6A51-4108-AA02-DFA0A04FC94B}">
              <ma14:wrappingTextBoxFlag xmlns="" xmlns:ma14="http://schemas.microsoft.com/office/mac/drawingml/2011/main" val="1"/>
            </a:ext>
          </a:extLst>
        </p:spPr>
        <p:txBody>
          <a:bodyPr wrap="none" lIns="80367" tIns="80367" rIns="80367" bIns="80367">
            <a:spAutoFit/>
          </a:bodyPr>
          <a:lstStyle>
            <a:lvl1pPr>
              <a:defRPr>
                <a:latin typeface="Georgia"/>
                <a:ea typeface="Georgia"/>
                <a:cs typeface="Georgia"/>
                <a:sym typeface="Georgia"/>
              </a:defRPr>
            </a:lvl1pPr>
          </a:lstStyle>
          <a:p>
            <a:pPr defTabSz="683064" fontAlgn="auto" hangingPunct="0">
              <a:spcBef>
                <a:spcPts val="0"/>
              </a:spcBef>
              <a:spcAft>
                <a:spcPts val="0"/>
              </a:spcAft>
              <a:buClr>
                <a:srgbClr val="000000"/>
              </a:buClr>
            </a:pPr>
            <a:r>
              <a:rPr sz="1266" kern="0">
                <a:solidFill>
                  <a:srgbClr val="000000"/>
                </a:solidFill>
                <a:uFill>
                  <a:solidFill>
                    <a:srgbClr val="000000"/>
                  </a:solidFill>
                </a:uFill>
              </a:rPr>
              <a:t>NOAO-S</a:t>
            </a:r>
          </a:p>
        </p:txBody>
      </p:sp>
      <p:sp>
        <p:nvSpPr>
          <p:cNvPr id="134" name="Shape 134"/>
          <p:cNvSpPr/>
          <p:nvPr/>
        </p:nvSpPr>
        <p:spPr>
          <a:xfrm>
            <a:off x="1830551" y="4192488"/>
            <a:ext cx="607938" cy="357101"/>
          </a:xfrm>
          <a:prstGeom prst="rect">
            <a:avLst/>
          </a:prstGeom>
          <a:solidFill>
            <a:srgbClr val="8ADFFF"/>
          </a:solidFill>
          <a:ln w="25400">
            <a:solidFill>
              <a:srgbClr val="000000"/>
            </a:solidFill>
            <a:miter lim="400000"/>
          </a:ln>
          <a:extLst>
            <a:ext uri="{C572A759-6A51-4108-AA02-DFA0A04FC94B}">
              <ma14:wrappingTextBoxFlag xmlns="" xmlns:ma14="http://schemas.microsoft.com/office/mac/drawingml/2011/main" val="1"/>
            </a:ext>
          </a:extLst>
        </p:spPr>
        <p:txBody>
          <a:bodyPr wrap="none" lIns="80367" tIns="80367" rIns="80367" bIns="80367">
            <a:spAutoFit/>
          </a:bodyPr>
          <a:lstStyle>
            <a:lvl1pPr>
              <a:defRPr>
                <a:latin typeface="Georgia"/>
                <a:ea typeface="Georgia"/>
                <a:cs typeface="Georgia"/>
                <a:sym typeface="Georgia"/>
              </a:defRPr>
            </a:lvl1pPr>
          </a:lstStyle>
          <a:p>
            <a:pPr defTabSz="683064" fontAlgn="auto" hangingPunct="0">
              <a:spcBef>
                <a:spcPts val="0"/>
              </a:spcBef>
              <a:spcAft>
                <a:spcPts val="0"/>
              </a:spcAft>
              <a:buClr>
                <a:srgbClr val="000000"/>
              </a:buClr>
            </a:pPr>
            <a:r>
              <a:rPr sz="1266" kern="0">
                <a:solidFill>
                  <a:srgbClr val="000000"/>
                </a:solidFill>
                <a:uFill>
                  <a:solidFill>
                    <a:srgbClr val="000000"/>
                  </a:solidFill>
                </a:uFill>
              </a:rPr>
              <a:t>MKSS</a:t>
            </a:r>
          </a:p>
        </p:txBody>
      </p:sp>
      <p:sp>
        <p:nvSpPr>
          <p:cNvPr id="135" name="Shape 135"/>
          <p:cNvSpPr/>
          <p:nvPr/>
        </p:nvSpPr>
        <p:spPr>
          <a:xfrm flipV="1">
            <a:off x="2374372" y="3779612"/>
            <a:ext cx="239901" cy="115493"/>
          </a:xfrm>
          <a:prstGeom prst="line">
            <a:avLst/>
          </a:prstGeom>
          <a:ln w="38100" cap="rnd">
            <a:solidFill>
              <a:srgbClr val="000000"/>
            </a:solidFill>
            <a:custDash>
              <a:ds d="100000" sp="200000"/>
            </a:custDash>
            <a:miter lim="400000"/>
          </a:ln>
        </p:spPr>
        <p:txBody>
          <a:bodyPr lIns="26789" tIns="26789" rIns="26789" bIns="26789" anchor="ctr"/>
          <a:lstStyle/>
          <a:p>
            <a:pPr defTabSz="241082" fontAlgn="auto" hangingPunct="0">
              <a:spcBef>
                <a:spcPts val="0"/>
              </a:spcBef>
              <a:spcAft>
                <a:spcPts val="0"/>
              </a:spcAft>
              <a:defRPr sz="1200">
                <a:uFillTx/>
                <a:latin typeface="Helvetica"/>
                <a:ea typeface="Helvetica"/>
                <a:cs typeface="Helvetica"/>
                <a:sym typeface="Helvetica"/>
              </a:defRPr>
            </a:pPr>
            <a:endParaRPr sz="633" kern="0">
              <a:solidFill>
                <a:srgbClr val="000000"/>
              </a:solidFill>
              <a:latin typeface="Helvetica"/>
              <a:ea typeface="Helvetica"/>
              <a:cs typeface="Helvetica"/>
              <a:sym typeface="Helvetica"/>
            </a:endParaRPr>
          </a:p>
        </p:txBody>
      </p:sp>
      <p:sp>
        <p:nvSpPr>
          <p:cNvPr id="136" name="Shape 136"/>
          <p:cNvSpPr/>
          <p:nvPr/>
        </p:nvSpPr>
        <p:spPr>
          <a:xfrm flipV="1">
            <a:off x="2457897" y="3773500"/>
            <a:ext cx="177918" cy="581362"/>
          </a:xfrm>
          <a:prstGeom prst="line">
            <a:avLst/>
          </a:prstGeom>
          <a:ln w="38100" cap="rnd">
            <a:solidFill>
              <a:srgbClr val="000000"/>
            </a:solidFill>
            <a:custDash>
              <a:ds d="100000" sp="200000"/>
            </a:custDash>
            <a:miter lim="400000"/>
          </a:ln>
        </p:spPr>
        <p:txBody>
          <a:bodyPr lIns="26789" tIns="26789" rIns="26789" bIns="26789" anchor="ctr"/>
          <a:lstStyle/>
          <a:p>
            <a:pPr defTabSz="241082" fontAlgn="auto" hangingPunct="0">
              <a:spcBef>
                <a:spcPts val="0"/>
              </a:spcBef>
              <a:spcAft>
                <a:spcPts val="0"/>
              </a:spcAft>
              <a:defRPr sz="1200">
                <a:uFillTx/>
                <a:latin typeface="Helvetica"/>
                <a:ea typeface="Helvetica"/>
                <a:cs typeface="Helvetica"/>
                <a:sym typeface="Helvetica"/>
              </a:defRPr>
            </a:pPr>
            <a:endParaRPr sz="633" kern="0">
              <a:solidFill>
                <a:srgbClr val="000000"/>
              </a:solidFill>
              <a:latin typeface="Helvetica"/>
              <a:ea typeface="Helvetica"/>
              <a:cs typeface="Helvetica"/>
              <a:sym typeface="Helvetica"/>
            </a:endParaRPr>
          </a:p>
        </p:txBody>
      </p:sp>
      <p:sp>
        <p:nvSpPr>
          <p:cNvPr id="137" name="Shape 137"/>
          <p:cNvSpPr/>
          <p:nvPr/>
        </p:nvSpPr>
        <p:spPr>
          <a:xfrm flipH="1">
            <a:off x="3741259" y="3592899"/>
            <a:ext cx="221608" cy="101556"/>
          </a:xfrm>
          <a:prstGeom prst="line">
            <a:avLst/>
          </a:prstGeom>
          <a:ln w="38100" cap="rnd">
            <a:solidFill>
              <a:srgbClr val="000000"/>
            </a:solidFill>
            <a:custDash>
              <a:ds d="100000" sp="200000"/>
            </a:custDash>
            <a:miter lim="400000"/>
          </a:ln>
        </p:spPr>
        <p:txBody>
          <a:bodyPr lIns="26789" tIns="26789" rIns="26789" bIns="26789" anchor="ctr"/>
          <a:lstStyle/>
          <a:p>
            <a:pPr defTabSz="241082" fontAlgn="auto" hangingPunct="0">
              <a:spcBef>
                <a:spcPts val="0"/>
              </a:spcBef>
              <a:spcAft>
                <a:spcPts val="0"/>
              </a:spcAft>
              <a:defRPr sz="1200">
                <a:uFillTx/>
                <a:latin typeface="Helvetica"/>
                <a:ea typeface="Helvetica"/>
                <a:cs typeface="Helvetica"/>
                <a:sym typeface="Helvetica"/>
              </a:defRPr>
            </a:pPr>
            <a:endParaRPr sz="633" kern="0">
              <a:solidFill>
                <a:srgbClr val="000000"/>
              </a:solidFill>
              <a:latin typeface="Helvetica"/>
              <a:ea typeface="Helvetica"/>
              <a:cs typeface="Helvetica"/>
              <a:sym typeface="Helvetica"/>
            </a:endParaRPr>
          </a:p>
        </p:txBody>
      </p:sp>
      <p:sp>
        <p:nvSpPr>
          <p:cNvPr id="138" name="Shape 138"/>
          <p:cNvSpPr/>
          <p:nvPr/>
        </p:nvSpPr>
        <p:spPr>
          <a:xfrm>
            <a:off x="4148160" y="4071937"/>
            <a:ext cx="1354939" cy="551898"/>
          </a:xfrm>
          <a:prstGeom prst="rect">
            <a:avLst/>
          </a:prstGeom>
          <a:solidFill>
            <a:srgbClr val="8ADFFF"/>
          </a:solidFill>
          <a:ln w="25400">
            <a:solidFill>
              <a:srgbClr val="000000"/>
            </a:solidFill>
            <a:miter lim="400000"/>
          </a:ln>
          <a:extLst>
            <a:ext uri="{C572A759-6A51-4108-AA02-DFA0A04FC94B}">
              <ma14:wrappingTextBoxFlag xmlns="" xmlns:ma14="http://schemas.microsoft.com/office/mac/drawingml/2011/main" val="1"/>
            </a:ext>
          </a:extLst>
        </p:spPr>
        <p:txBody>
          <a:bodyPr wrap="none" lIns="80367" tIns="80367" rIns="80367" bIns="80367">
            <a:spAutoFit/>
          </a:bodyPr>
          <a:lstStyle/>
          <a:p>
            <a:pPr algn="ctr" defTabSz="683064" fontAlgn="auto" hangingPunct="0">
              <a:spcBef>
                <a:spcPts val="0"/>
              </a:spcBef>
              <a:spcAft>
                <a:spcPts val="0"/>
              </a:spcAft>
              <a:buClr>
                <a:srgbClr val="000000"/>
              </a:buClr>
              <a:defRPr>
                <a:latin typeface="Georgia"/>
                <a:ea typeface="Georgia"/>
                <a:cs typeface="Georgia"/>
                <a:sym typeface="Georgia"/>
              </a:defRPr>
            </a:pPr>
            <a:r>
              <a:rPr sz="1266" kern="0">
                <a:solidFill>
                  <a:srgbClr val="000000"/>
                </a:solidFill>
                <a:uFill>
                  <a:solidFill>
                    <a:srgbClr val="000000"/>
                  </a:solidFill>
                </a:uFill>
                <a:latin typeface="Georgia"/>
                <a:ea typeface="Georgia"/>
                <a:cs typeface="Georgia"/>
                <a:sym typeface="Georgia"/>
              </a:rPr>
              <a:t>National Gemini</a:t>
            </a:r>
          </a:p>
          <a:p>
            <a:pPr algn="ctr" defTabSz="683064" fontAlgn="auto" hangingPunct="0">
              <a:spcBef>
                <a:spcPts val="0"/>
              </a:spcBef>
              <a:spcAft>
                <a:spcPts val="0"/>
              </a:spcAft>
              <a:buClr>
                <a:srgbClr val="000000"/>
              </a:buClr>
              <a:defRPr>
                <a:latin typeface="Georgia"/>
                <a:ea typeface="Georgia"/>
                <a:cs typeface="Georgia"/>
                <a:sym typeface="Georgia"/>
              </a:defRPr>
            </a:pPr>
            <a:r>
              <a:rPr sz="1266" kern="0">
                <a:solidFill>
                  <a:srgbClr val="000000"/>
                </a:solidFill>
                <a:uFill>
                  <a:solidFill>
                    <a:srgbClr val="000000"/>
                  </a:solidFill>
                </a:uFill>
                <a:latin typeface="Georgia"/>
                <a:ea typeface="Georgia"/>
                <a:cs typeface="Georgia"/>
                <a:sym typeface="Georgia"/>
              </a:rPr>
              <a:t>Offices</a:t>
            </a:r>
          </a:p>
        </p:txBody>
      </p:sp>
      <p:sp>
        <p:nvSpPr>
          <p:cNvPr id="139" name="Shape 139"/>
          <p:cNvSpPr/>
          <p:nvPr/>
        </p:nvSpPr>
        <p:spPr>
          <a:xfrm>
            <a:off x="5022989" y="3581761"/>
            <a:ext cx="1441500" cy="357101"/>
          </a:xfrm>
          <a:prstGeom prst="rect">
            <a:avLst/>
          </a:prstGeom>
          <a:solidFill>
            <a:srgbClr val="8ADFFF"/>
          </a:solidFill>
          <a:ln w="25400">
            <a:solidFill>
              <a:srgbClr val="000000"/>
            </a:solidFill>
            <a:miter lim="400000"/>
          </a:ln>
          <a:extLst>
            <a:ext uri="{C572A759-6A51-4108-AA02-DFA0A04FC94B}">
              <ma14:wrappingTextBoxFlag xmlns="" xmlns:ma14="http://schemas.microsoft.com/office/mac/drawingml/2011/main" val="1"/>
            </a:ext>
          </a:extLst>
        </p:spPr>
        <p:txBody>
          <a:bodyPr wrap="none" lIns="80367" tIns="80367" rIns="80367" bIns="80367">
            <a:spAutoFit/>
          </a:bodyPr>
          <a:lstStyle>
            <a:lvl1pPr>
              <a:defRPr>
                <a:latin typeface="Georgia"/>
                <a:ea typeface="Georgia"/>
                <a:cs typeface="Georgia"/>
                <a:sym typeface="Georgia"/>
              </a:defRPr>
            </a:lvl1pPr>
          </a:lstStyle>
          <a:p>
            <a:pPr defTabSz="683064" fontAlgn="auto" hangingPunct="0">
              <a:spcBef>
                <a:spcPts val="0"/>
              </a:spcBef>
              <a:spcAft>
                <a:spcPts val="0"/>
              </a:spcAft>
              <a:buClr>
                <a:srgbClr val="000000"/>
              </a:buClr>
            </a:pPr>
            <a:r>
              <a:rPr sz="1266" kern="0">
                <a:solidFill>
                  <a:srgbClr val="000000"/>
                </a:solidFill>
                <a:uFill>
                  <a:solidFill>
                    <a:srgbClr val="000000"/>
                  </a:solidFill>
                </a:uFill>
              </a:rPr>
              <a:t>Users’ Committee</a:t>
            </a:r>
          </a:p>
        </p:txBody>
      </p:sp>
      <p:sp>
        <p:nvSpPr>
          <p:cNvPr id="140" name="Shape 140"/>
          <p:cNvSpPr/>
          <p:nvPr/>
        </p:nvSpPr>
        <p:spPr>
          <a:xfrm flipH="1">
            <a:off x="3741209" y="3788186"/>
            <a:ext cx="1277606" cy="1"/>
          </a:xfrm>
          <a:prstGeom prst="line">
            <a:avLst/>
          </a:prstGeom>
          <a:ln w="38100" cap="rnd">
            <a:solidFill>
              <a:srgbClr val="000000"/>
            </a:solidFill>
            <a:custDash>
              <a:ds d="100000" sp="200000"/>
            </a:custDash>
            <a:miter lim="400000"/>
          </a:ln>
        </p:spPr>
        <p:txBody>
          <a:bodyPr lIns="26789" tIns="26789" rIns="26789" bIns="26789" anchor="ctr"/>
          <a:lstStyle/>
          <a:p>
            <a:pPr defTabSz="241082" fontAlgn="auto" hangingPunct="0">
              <a:spcBef>
                <a:spcPts val="0"/>
              </a:spcBef>
              <a:spcAft>
                <a:spcPts val="0"/>
              </a:spcAft>
              <a:defRPr sz="1200">
                <a:uFillTx/>
                <a:latin typeface="Helvetica"/>
                <a:ea typeface="Helvetica"/>
                <a:cs typeface="Helvetica"/>
                <a:sym typeface="Helvetica"/>
              </a:defRPr>
            </a:pPr>
            <a:endParaRPr sz="633" kern="0">
              <a:solidFill>
                <a:srgbClr val="000000"/>
              </a:solidFill>
              <a:latin typeface="Helvetica"/>
              <a:ea typeface="Helvetica"/>
              <a:cs typeface="Helvetica"/>
              <a:sym typeface="Helvetica"/>
            </a:endParaRPr>
          </a:p>
        </p:txBody>
      </p:sp>
      <p:sp>
        <p:nvSpPr>
          <p:cNvPr id="141" name="Shape 141"/>
          <p:cNvSpPr/>
          <p:nvPr/>
        </p:nvSpPr>
        <p:spPr>
          <a:xfrm flipH="1" flipV="1">
            <a:off x="3717498" y="3844525"/>
            <a:ext cx="414991" cy="400513"/>
          </a:xfrm>
          <a:prstGeom prst="line">
            <a:avLst/>
          </a:prstGeom>
          <a:ln w="38100" cap="rnd">
            <a:solidFill>
              <a:srgbClr val="000000"/>
            </a:solidFill>
            <a:custDash>
              <a:ds d="100000" sp="200000"/>
            </a:custDash>
            <a:miter lim="400000"/>
          </a:ln>
        </p:spPr>
        <p:txBody>
          <a:bodyPr lIns="26789" tIns="26789" rIns="26789" bIns="26789" anchor="ctr"/>
          <a:lstStyle/>
          <a:p>
            <a:pPr defTabSz="241082" fontAlgn="auto" hangingPunct="0">
              <a:spcBef>
                <a:spcPts val="0"/>
              </a:spcBef>
              <a:spcAft>
                <a:spcPts val="0"/>
              </a:spcAft>
              <a:defRPr sz="1200">
                <a:uFillTx/>
                <a:latin typeface="Helvetica"/>
                <a:ea typeface="Helvetica"/>
                <a:cs typeface="Helvetica"/>
                <a:sym typeface="Helvetica"/>
              </a:defRPr>
            </a:pPr>
            <a:endParaRPr sz="633" kern="0">
              <a:solidFill>
                <a:srgbClr val="000000"/>
              </a:solidFill>
              <a:latin typeface="Helvetica"/>
              <a:ea typeface="Helvetica"/>
              <a:cs typeface="Helvetica"/>
              <a:sym typeface="Helvetica"/>
            </a:endParaRPr>
          </a:p>
        </p:txBody>
      </p:sp>
      <p:pic>
        <p:nvPicPr>
          <p:cNvPr id="142" name="ask-lady20353750.gif"/>
          <p:cNvPicPr>
            <a:picLocks noChangeAspect="1"/>
          </p:cNvPicPr>
          <p:nvPr/>
        </p:nvPicPr>
        <p:blipFill>
          <a:blip r:embed="rId11">
            <a:extLst/>
          </a:blip>
          <a:stretch>
            <a:fillRect/>
          </a:stretch>
        </p:blipFill>
        <p:spPr>
          <a:xfrm>
            <a:off x="2752576" y="3964781"/>
            <a:ext cx="897434" cy="897434"/>
          </a:xfrm>
          <a:prstGeom prst="rect">
            <a:avLst/>
          </a:prstGeom>
          <a:ln w="12700">
            <a:miter lim="400000"/>
          </a:ln>
        </p:spPr>
      </p:pic>
      <p:sp>
        <p:nvSpPr>
          <p:cNvPr id="143" name="Shape 143"/>
          <p:cNvSpPr/>
          <p:nvPr/>
        </p:nvSpPr>
        <p:spPr>
          <a:xfrm>
            <a:off x="4380012" y="2832944"/>
            <a:ext cx="1258458" cy="289475"/>
          </a:xfrm>
          <a:prstGeom prst="rect">
            <a:avLst/>
          </a:prstGeom>
          <a:solidFill>
            <a:srgbClr val="DBDBDB"/>
          </a:solidFill>
          <a:ln w="12700">
            <a:miter lim="400000"/>
          </a:ln>
          <a:extLst>
            <a:ext uri="{C572A759-6A51-4108-AA02-DFA0A04FC94B}">
              <ma14:wrappingTextBoxFlag xmlns="" xmlns:ma14="http://schemas.microsoft.com/office/mac/drawingml/2011/main" val="1"/>
            </a:ext>
          </a:extLst>
        </p:spPr>
        <p:txBody>
          <a:bodyPr wrap="none" lIns="46881" tIns="46881" rIns="46881" bIns="46881">
            <a:spAutoFit/>
          </a:bodyPr>
          <a:lstStyle>
            <a:lvl1pPr>
              <a:defRPr>
                <a:solidFill>
                  <a:srgbClr val="232323"/>
                </a:solidFill>
                <a:uFill>
                  <a:solidFill>
                    <a:srgbClr val="232323"/>
                  </a:solidFill>
                </a:uFill>
                <a:latin typeface="Georgia"/>
                <a:ea typeface="Georgia"/>
                <a:cs typeface="Georgia"/>
                <a:sym typeface="Georgia"/>
              </a:defRPr>
            </a:lvl1pPr>
          </a:lstStyle>
          <a:p>
            <a:pPr defTabSz="683064" fontAlgn="auto" hangingPunct="0">
              <a:spcBef>
                <a:spcPts val="0"/>
              </a:spcBef>
              <a:spcAft>
                <a:spcPts val="0"/>
              </a:spcAft>
              <a:buClr>
                <a:srgbClr val="000000"/>
              </a:buClr>
            </a:pPr>
            <a:r>
              <a:rPr sz="1266" kern="0"/>
              <a:t>AURA members</a:t>
            </a:r>
          </a:p>
        </p:txBody>
      </p:sp>
      <p:sp>
        <p:nvSpPr>
          <p:cNvPr id="144" name="Shape 144"/>
          <p:cNvSpPr/>
          <p:nvPr/>
        </p:nvSpPr>
        <p:spPr>
          <a:xfrm>
            <a:off x="5746254" y="4045149"/>
            <a:ext cx="945873" cy="289475"/>
          </a:xfrm>
          <a:prstGeom prst="rect">
            <a:avLst/>
          </a:prstGeom>
          <a:solidFill>
            <a:srgbClr val="DBDBDB"/>
          </a:solidFill>
          <a:ln w="12700">
            <a:miter lim="400000"/>
          </a:ln>
          <a:extLst>
            <a:ext uri="{C572A759-6A51-4108-AA02-DFA0A04FC94B}">
              <ma14:wrappingTextBoxFlag xmlns="" xmlns:ma14="http://schemas.microsoft.com/office/mac/drawingml/2011/main" val="1"/>
            </a:ext>
          </a:extLst>
        </p:spPr>
        <p:txBody>
          <a:bodyPr wrap="none" lIns="46881" tIns="46881" rIns="46881" bIns="46881">
            <a:spAutoFit/>
          </a:bodyPr>
          <a:lstStyle>
            <a:lvl1pPr>
              <a:defRPr>
                <a:solidFill>
                  <a:srgbClr val="232323"/>
                </a:solidFill>
                <a:uFill>
                  <a:solidFill>
                    <a:srgbClr val="232323"/>
                  </a:solidFill>
                </a:uFill>
                <a:latin typeface="Georgia"/>
                <a:ea typeface="Georgia"/>
                <a:cs typeface="Georgia"/>
                <a:sym typeface="Georgia"/>
              </a:defRPr>
            </a:lvl1pPr>
          </a:lstStyle>
          <a:p>
            <a:pPr defTabSz="683064" fontAlgn="auto" hangingPunct="0">
              <a:spcBef>
                <a:spcPts val="0"/>
              </a:spcBef>
              <a:spcAft>
                <a:spcPts val="0"/>
              </a:spcAft>
              <a:buClr>
                <a:srgbClr val="000000"/>
              </a:buClr>
            </a:pPr>
            <a:r>
              <a:rPr sz="1266" kern="0"/>
              <a:t>Community</a:t>
            </a:r>
          </a:p>
        </p:txBody>
      </p:sp>
      <p:sp>
        <p:nvSpPr>
          <p:cNvPr id="145" name="Shape 145"/>
          <p:cNvSpPr/>
          <p:nvPr/>
        </p:nvSpPr>
        <p:spPr>
          <a:xfrm>
            <a:off x="4487168" y="4708178"/>
            <a:ext cx="1346623" cy="289475"/>
          </a:xfrm>
          <a:prstGeom prst="rect">
            <a:avLst/>
          </a:prstGeom>
          <a:solidFill>
            <a:srgbClr val="DBDBDB"/>
          </a:solidFill>
          <a:ln w="12700">
            <a:miter lim="400000"/>
          </a:ln>
          <a:extLst>
            <a:ext uri="{C572A759-6A51-4108-AA02-DFA0A04FC94B}">
              <ma14:wrappingTextBoxFlag xmlns="" xmlns:ma14="http://schemas.microsoft.com/office/mac/drawingml/2011/main" val="1"/>
            </a:ext>
          </a:extLst>
        </p:spPr>
        <p:txBody>
          <a:bodyPr wrap="none" lIns="46881" tIns="46881" rIns="46881" bIns="46881">
            <a:spAutoFit/>
          </a:bodyPr>
          <a:lstStyle>
            <a:lvl1pPr>
              <a:defRPr>
                <a:solidFill>
                  <a:srgbClr val="232323"/>
                </a:solidFill>
                <a:uFill>
                  <a:solidFill>
                    <a:srgbClr val="232323"/>
                  </a:solidFill>
                </a:uFill>
                <a:latin typeface="Georgia"/>
                <a:ea typeface="Georgia"/>
                <a:cs typeface="Georgia"/>
                <a:sym typeface="Georgia"/>
              </a:defRPr>
            </a:lvl1pPr>
          </a:lstStyle>
          <a:p>
            <a:pPr defTabSz="683064" fontAlgn="auto" hangingPunct="0">
              <a:spcBef>
                <a:spcPts val="0"/>
              </a:spcBef>
              <a:spcAft>
                <a:spcPts val="0"/>
              </a:spcAft>
              <a:buClr>
                <a:srgbClr val="000000"/>
              </a:buClr>
            </a:pPr>
            <a:r>
              <a:rPr sz="1266" kern="0"/>
              <a:t>Partner countries</a:t>
            </a:r>
          </a:p>
        </p:txBody>
      </p:sp>
      <p:sp>
        <p:nvSpPr>
          <p:cNvPr id="146" name="Shape 146"/>
          <p:cNvSpPr/>
          <p:nvPr/>
        </p:nvSpPr>
        <p:spPr>
          <a:xfrm>
            <a:off x="227707" y="3181201"/>
            <a:ext cx="1692872" cy="484271"/>
          </a:xfrm>
          <a:prstGeom prst="rect">
            <a:avLst/>
          </a:prstGeom>
          <a:solidFill>
            <a:srgbClr val="DBDBDB"/>
          </a:solidFill>
          <a:ln w="12700">
            <a:miter lim="400000"/>
          </a:ln>
          <a:extLst>
            <a:ext uri="{C572A759-6A51-4108-AA02-DFA0A04FC94B}">
              <ma14:wrappingTextBoxFlag xmlns="" xmlns:ma14="http://schemas.microsoft.com/office/mac/drawingml/2011/main" val="1"/>
            </a:ext>
          </a:extLst>
        </p:spPr>
        <p:txBody>
          <a:bodyPr wrap="none" lIns="46881" tIns="46881" rIns="46881" bIns="46881">
            <a:spAutoFit/>
          </a:bodyPr>
          <a:lstStyle/>
          <a:p>
            <a:pPr defTabSz="683064" fontAlgn="auto" hangingPunct="0">
              <a:spcBef>
                <a:spcPts val="0"/>
              </a:spcBef>
              <a:spcAft>
                <a:spcPts val="0"/>
              </a:spcAft>
              <a:buClr>
                <a:srgbClr val="000000"/>
              </a:buClr>
              <a:defRPr>
                <a:solidFill>
                  <a:srgbClr val="232323"/>
                </a:solidFill>
                <a:uFill>
                  <a:solidFill>
                    <a:srgbClr val="232323"/>
                  </a:solidFill>
                </a:uFill>
                <a:latin typeface="Georgia"/>
                <a:ea typeface="Georgia"/>
                <a:cs typeface="Georgia"/>
                <a:sym typeface="Georgia"/>
              </a:defRPr>
            </a:pPr>
            <a:r>
              <a:rPr sz="1266" kern="0">
                <a:solidFill>
                  <a:srgbClr val="232323"/>
                </a:solidFill>
                <a:uFill>
                  <a:solidFill>
                    <a:srgbClr val="232323"/>
                  </a:solidFill>
                </a:uFill>
                <a:latin typeface="Georgia"/>
                <a:ea typeface="Georgia"/>
                <a:cs typeface="Georgia"/>
                <a:sym typeface="Georgia"/>
              </a:rPr>
              <a:t>Shared services</a:t>
            </a:r>
          </a:p>
          <a:p>
            <a:pPr defTabSz="683064" fontAlgn="auto" hangingPunct="0">
              <a:spcBef>
                <a:spcPts val="0"/>
              </a:spcBef>
              <a:spcAft>
                <a:spcPts val="0"/>
              </a:spcAft>
              <a:buClr>
                <a:srgbClr val="000000"/>
              </a:buClr>
              <a:defRPr>
                <a:solidFill>
                  <a:srgbClr val="232323"/>
                </a:solidFill>
                <a:uFill>
                  <a:solidFill>
                    <a:srgbClr val="232323"/>
                  </a:solidFill>
                </a:uFill>
                <a:latin typeface="Georgia"/>
                <a:ea typeface="Georgia"/>
                <a:cs typeface="Georgia"/>
                <a:sym typeface="Georgia"/>
              </a:defRPr>
            </a:pPr>
            <a:r>
              <a:rPr sz="1266" kern="0">
                <a:solidFill>
                  <a:srgbClr val="232323"/>
                </a:solidFill>
                <a:uFill>
                  <a:solidFill>
                    <a:srgbClr val="232323"/>
                  </a:solidFill>
                </a:uFill>
                <a:latin typeface="Georgia"/>
                <a:ea typeface="Georgia"/>
                <a:cs typeface="Georgia"/>
                <a:sym typeface="Georgia"/>
              </a:rPr>
              <a:t>with UH and AURA-O</a:t>
            </a:r>
          </a:p>
        </p:txBody>
      </p:sp>
      <p:sp>
        <p:nvSpPr>
          <p:cNvPr id="147" name="Shape 147"/>
          <p:cNvSpPr/>
          <p:nvPr/>
        </p:nvSpPr>
        <p:spPr>
          <a:xfrm>
            <a:off x="4138910" y="770186"/>
            <a:ext cx="945873" cy="289475"/>
          </a:xfrm>
          <a:prstGeom prst="rect">
            <a:avLst/>
          </a:prstGeom>
          <a:solidFill>
            <a:srgbClr val="DBDBDB"/>
          </a:solidFill>
          <a:ln w="12700">
            <a:miter lim="400000"/>
          </a:ln>
          <a:extLst>
            <a:ext uri="{C572A759-6A51-4108-AA02-DFA0A04FC94B}">
              <ma14:wrappingTextBoxFlag xmlns="" xmlns:ma14="http://schemas.microsoft.com/office/mac/drawingml/2011/main" val="1"/>
            </a:ext>
          </a:extLst>
        </p:spPr>
        <p:txBody>
          <a:bodyPr wrap="none" lIns="46881" tIns="46881" rIns="46881" bIns="46881">
            <a:spAutoFit/>
          </a:bodyPr>
          <a:lstStyle>
            <a:lvl1pPr>
              <a:defRPr>
                <a:solidFill>
                  <a:srgbClr val="232323"/>
                </a:solidFill>
                <a:uFill>
                  <a:solidFill>
                    <a:srgbClr val="232323"/>
                  </a:solidFill>
                </a:uFill>
                <a:latin typeface="Georgia"/>
                <a:ea typeface="Georgia"/>
                <a:cs typeface="Georgia"/>
                <a:sym typeface="Georgia"/>
              </a:defRPr>
            </a:lvl1pPr>
          </a:lstStyle>
          <a:p>
            <a:pPr defTabSz="683064" fontAlgn="auto" hangingPunct="0">
              <a:spcBef>
                <a:spcPts val="0"/>
              </a:spcBef>
              <a:spcAft>
                <a:spcPts val="0"/>
              </a:spcAft>
              <a:buClr>
                <a:srgbClr val="000000"/>
              </a:buClr>
            </a:pPr>
            <a:r>
              <a:rPr sz="1266" kern="0"/>
              <a:t>Community</a:t>
            </a:r>
          </a:p>
        </p:txBody>
      </p:sp>
      <p:sp>
        <p:nvSpPr>
          <p:cNvPr id="148" name="Shape 148"/>
          <p:cNvSpPr/>
          <p:nvPr/>
        </p:nvSpPr>
        <p:spPr>
          <a:xfrm>
            <a:off x="797785" y="658218"/>
            <a:ext cx="1346623" cy="484271"/>
          </a:xfrm>
          <a:prstGeom prst="rect">
            <a:avLst/>
          </a:prstGeom>
          <a:solidFill>
            <a:srgbClr val="DBDBDB"/>
          </a:solidFill>
          <a:ln w="12700">
            <a:miter lim="400000"/>
          </a:ln>
          <a:extLst>
            <a:ext uri="{C572A759-6A51-4108-AA02-DFA0A04FC94B}">
              <ma14:wrappingTextBoxFlag xmlns="" xmlns:ma14="http://schemas.microsoft.com/office/mac/drawingml/2011/main" val="1"/>
            </a:ext>
          </a:extLst>
        </p:spPr>
        <p:txBody>
          <a:bodyPr wrap="none" lIns="46881" tIns="46881" rIns="46881" bIns="46881">
            <a:spAutoFit/>
          </a:bodyPr>
          <a:lstStyle/>
          <a:p>
            <a:pPr algn="ctr" defTabSz="683064" fontAlgn="auto" hangingPunct="0">
              <a:spcBef>
                <a:spcPts val="0"/>
              </a:spcBef>
              <a:spcAft>
                <a:spcPts val="0"/>
              </a:spcAft>
              <a:buClr>
                <a:srgbClr val="000000"/>
              </a:buClr>
              <a:defRPr>
                <a:solidFill>
                  <a:srgbClr val="232323"/>
                </a:solidFill>
                <a:uFill>
                  <a:solidFill>
                    <a:srgbClr val="232323"/>
                  </a:solidFill>
                </a:uFill>
                <a:latin typeface="Georgia"/>
                <a:ea typeface="Georgia"/>
                <a:cs typeface="Georgia"/>
                <a:sym typeface="Georgia"/>
              </a:defRPr>
            </a:pPr>
            <a:r>
              <a:rPr sz="1266" kern="0">
                <a:solidFill>
                  <a:srgbClr val="232323"/>
                </a:solidFill>
                <a:uFill>
                  <a:solidFill>
                    <a:srgbClr val="232323"/>
                  </a:solidFill>
                </a:uFill>
                <a:latin typeface="Georgia"/>
                <a:ea typeface="Georgia"/>
                <a:cs typeface="Georgia"/>
                <a:sym typeface="Georgia"/>
              </a:rPr>
              <a:t>International</a:t>
            </a:r>
          </a:p>
          <a:p>
            <a:pPr algn="ctr" defTabSz="683064" fontAlgn="auto" hangingPunct="0">
              <a:spcBef>
                <a:spcPts val="0"/>
              </a:spcBef>
              <a:spcAft>
                <a:spcPts val="0"/>
              </a:spcAft>
              <a:buClr>
                <a:srgbClr val="000000"/>
              </a:buClr>
              <a:defRPr>
                <a:solidFill>
                  <a:srgbClr val="232323"/>
                </a:solidFill>
                <a:uFill>
                  <a:solidFill>
                    <a:srgbClr val="232323"/>
                  </a:solidFill>
                </a:uFill>
                <a:latin typeface="Georgia"/>
                <a:ea typeface="Georgia"/>
                <a:cs typeface="Georgia"/>
                <a:sym typeface="Georgia"/>
              </a:defRPr>
            </a:pPr>
            <a:r>
              <a:rPr sz="1266" kern="0">
                <a:solidFill>
                  <a:srgbClr val="232323"/>
                </a:solidFill>
                <a:uFill>
                  <a:solidFill>
                    <a:srgbClr val="232323"/>
                  </a:solidFill>
                </a:uFill>
                <a:latin typeface="Georgia"/>
                <a:ea typeface="Georgia"/>
                <a:cs typeface="Georgia"/>
                <a:sym typeface="Georgia"/>
              </a:rPr>
              <a:t>Partner countries</a:t>
            </a:r>
          </a:p>
        </p:txBody>
      </p:sp>
      <p:sp>
        <p:nvSpPr>
          <p:cNvPr id="149" name="Shape 149"/>
          <p:cNvSpPr/>
          <p:nvPr/>
        </p:nvSpPr>
        <p:spPr>
          <a:xfrm>
            <a:off x="988134" y="2068976"/>
            <a:ext cx="1288603" cy="289475"/>
          </a:xfrm>
          <a:prstGeom prst="rect">
            <a:avLst/>
          </a:prstGeom>
          <a:solidFill>
            <a:srgbClr val="DBDBDB"/>
          </a:solidFill>
          <a:ln w="12700">
            <a:miter lim="400000"/>
          </a:ln>
          <a:extLst>
            <a:ext uri="{C572A759-6A51-4108-AA02-DFA0A04FC94B}">
              <ma14:wrappingTextBoxFlag xmlns="" xmlns:ma14="http://schemas.microsoft.com/office/mac/drawingml/2011/main" val="1"/>
            </a:ext>
          </a:extLst>
        </p:spPr>
        <p:txBody>
          <a:bodyPr lIns="46881" tIns="46881" rIns="46881" bIns="46881">
            <a:spAutoFit/>
          </a:bodyPr>
          <a:lstStyle>
            <a:lvl1pPr algn="ctr">
              <a:defRPr>
                <a:solidFill>
                  <a:srgbClr val="232323"/>
                </a:solidFill>
                <a:uFill>
                  <a:solidFill>
                    <a:srgbClr val="232323"/>
                  </a:solidFill>
                </a:uFill>
                <a:latin typeface="Georgia"/>
                <a:ea typeface="Georgia"/>
                <a:cs typeface="Georgia"/>
                <a:sym typeface="Georgia"/>
              </a:defRPr>
            </a:lvl1pPr>
          </a:lstStyle>
          <a:p>
            <a:pPr defTabSz="683064" fontAlgn="auto" hangingPunct="0">
              <a:spcBef>
                <a:spcPts val="0"/>
              </a:spcBef>
              <a:spcAft>
                <a:spcPts val="0"/>
              </a:spcAft>
              <a:buClr>
                <a:srgbClr val="000000"/>
              </a:buClr>
            </a:pPr>
            <a:r>
              <a:rPr sz="1266" kern="0"/>
              <a:t>US Government</a:t>
            </a:r>
          </a:p>
        </p:txBody>
      </p:sp>
      <p:pic>
        <p:nvPicPr>
          <p:cNvPr id="150" name="05bus-pf.jpg"/>
          <p:cNvPicPr>
            <a:picLocks noChangeAspect="1"/>
          </p:cNvPicPr>
          <p:nvPr/>
        </p:nvPicPr>
        <p:blipFill>
          <a:blip r:embed="rId12">
            <a:extLst/>
          </a:blip>
          <a:srcRect l="3460" t="2206" r="6312"/>
          <a:stretch>
            <a:fillRect/>
          </a:stretch>
        </p:blipFill>
        <p:spPr>
          <a:xfrm flipH="1">
            <a:off x="4030667" y="1523910"/>
            <a:ext cx="1356734" cy="1018040"/>
          </a:xfrm>
          <a:prstGeom prst="rect">
            <a:avLst/>
          </a:prstGeom>
          <a:ln w="12700">
            <a:miter lim="400000"/>
          </a:ln>
        </p:spPr>
      </p:pic>
    </p:spTree>
    <p:extLst>
      <p:ext uri="{BB962C8B-B14F-4D97-AF65-F5344CB8AC3E}">
        <p14:creationId xmlns:p14="http://schemas.microsoft.com/office/powerpoint/2010/main" val="1690389931"/>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514850" y="1200150"/>
            <a:ext cx="2016572" cy="2900363"/>
            <a:chOff x="6705600" y="590550"/>
            <a:chExt cx="2688762" cy="3867150"/>
          </a:xfrm>
        </p:grpSpPr>
        <p:pic>
          <p:nvPicPr>
            <p:cNvPr id="7" name="Picture 6" descr="Screen Shot 2016-04-15 at 11.54.49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590550"/>
              <a:ext cx="2612562" cy="3867150"/>
            </a:xfrm>
            <a:prstGeom prst="rect">
              <a:avLst/>
            </a:prstGeom>
          </p:spPr>
        </p:pic>
        <p:sp>
          <p:nvSpPr>
            <p:cNvPr id="8" name="TextBox 7"/>
            <p:cNvSpPr txBox="1"/>
            <p:nvPr/>
          </p:nvSpPr>
          <p:spPr>
            <a:xfrm>
              <a:off x="6705600" y="2876550"/>
              <a:ext cx="381000" cy="1080637"/>
            </a:xfrm>
            <a:prstGeom prst="rect">
              <a:avLst/>
            </a:prstGeom>
            <a:noFill/>
          </p:spPr>
          <p:txBody>
            <a:bodyPr wrap="square" rtlCol="0">
              <a:spAutoFit/>
            </a:bodyPr>
            <a:lstStyle/>
            <a:p>
              <a:pPr>
                <a:lnSpc>
                  <a:spcPts val="795"/>
                </a:lnSpc>
              </a:pPr>
              <a:r>
                <a:rPr lang="en-US" sz="788" dirty="0"/>
                <a:t>✔</a:t>
              </a:r>
            </a:p>
            <a:p>
              <a:pPr>
                <a:lnSpc>
                  <a:spcPts val="795"/>
                </a:lnSpc>
              </a:pPr>
              <a:r>
                <a:rPr lang="en-US" sz="788" dirty="0"/>
                <a:t>✔</a:t>
              </a:r>
            </a:p>
            <a:p>
              <a:pPr>
                <a:lnSpc>
                  <a:spcPts val="795"/>
                </a:lnSpc>
              </a:pPr>
              <a:r>
                <a:rPr lang="en-US" sz="788" dirty="0"/>
                <a:t>✔</a:t>
              </a:r>
            </a:p>
            <a:p>
              <a:pPr>
                <a:lnSpc>
                  <a:spcPts val="795"/>
                </a:lnSpc>
              </a:pPr>
              <a:r>
                <a:rPr lang="en-US" sz="788" dirty="0"/>
                <a:t>✔</a:t>
              </a:r>
            </a:p>
            <a:p>
              <a:pPr>
                <a:lnSpc>
                  <a:spcPts val="795"/>
                </a:lnSpc>
              </a:pPr>
              <a:r>
                <a:rPr lang="en-US" sz="788" dirty="0"/>
                <a:t>✔</a:t>
              </a:r>
            </a:p>
            <a:p>
              <a:pPr>
                <a:lnSpc>
                  <a:spcPts val="795"/>
                </a:lnSpc>
              </a:pPr>
              <a:r>
                <a:rPr lang="en-US" sz="788" dirty="0"/>
                <a:t>✔</a:t>
              </a:r>
            </a:p>
            <a:p>
              <a:pPr>
                <a:lnSpc>
                  <a:spcPts val="795"/>
                </a:lnSpc>
              </a:pPr>
              <a:endParaRPr lang="en-US" sz="788" dirty="0"/>
            </a:p>
          </p:txBody>
        </p:sp>
      </p:grpSp>
      <p:sp>
        <p:nvSpPr>
          <p:cNvPr id="4" name="Title 3"/>
          <p:cNvSpPr>
            <a:spLocks noGrp="1"/>
          </p:cNvSpPr>
          <p:nvPr>
            <p:ph type="title"/>
          </p:nvPr>
        </p:nvSpPr>
        <p:spPr/>
        <p:txBody>
          <a:bodyPr/>
          <a:lstStyle/>
          <a:p>
            <a:r>
              <a:rPr lang="en-US" dirty="0"/>
              <a:t>Status Update✔</a:t>
            </a:r>
          </a:p>
        </p:txBody>
      </p:sp>
      <p:sp>
        <p:nvSpPr>
          <p:cNvPr id="6" name="Content Placeholder 5"/>
          <p:cNvSpPr>
            <a:spLocks noGrp="1"/>
          </p:cNvSpPr>
          <p:nvPr>
            <p:ph idx="1"/>
          </p:nvPr>
        </p:nvSpPr>
        <p:spPr>
          <a:xfrm>
            <a:off x="57150" y="1371600"/>
            <a:ext cx="4229100" cy="2545854"/>
          </a:xfrm>
        </p:spPr>
        <p:txBody>
          <a:bodyPr/>
          <a:lstStyle/>
          <a:p>
            <a:r>
              <a:rPr lang="en-US" sz="2100" dirty="0"/>
              <a:t>Passed CDR/PDR/BSR/Acquisition Review</a:t>
            </a:r>
          </a:p>
          <a:p>
            <a:r>
              <a:rPr lang="en-US" sz="2100" dirty="0"/>
              <a:t>FDR in October</a:t>
            </a:r>
          </a:p>
          <a:p>
            <a:r>
              <a:rPr lang="en-US" sz="2100" dirty="0"/>
              <a:t>NSB recommended 2 vessels based on Decadal Survey. NSF has $106M in FY17 </a:t>
            </a:r>
            <a:r>
              <a:rPr lang="en-US" sz="2100" dirty="0" err="1"/>
              <a:t>Pres</a:t>
            </a:r>
            <a:r>
              <a:rPr lang="en-US" sz="2100" dirty="0"/>
              <a:t> Bud. </a:t>
            </a:r>
          </a:p>
        </p:txBody>
      </p:sp>
    </p:spTree>
    <p:extLst>
      <p:ext uri="{BB962C8B-B14F-4D97-AF65-F5344CB8AC3E}">
        <p14:creationId xmlns:p14="http://schemas.microsoft.com/office/powerpoint/2010/main" val="25045365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85900" y="3937929"/>
            <a:ext cx="5257800" cy="699010"/>
          </a:xfrm>
        </p:spPr>
        <p:txBody>
          <a:bodyPr>
            <a:noAutofit/>
          </a:bodyPr>
          <a:lstStyle/>
          <a:p>
            <a:r>
              <a:rPr lang="en-US" sz="2400" dirty="0">
                <a:latin typeface="Cambria" panose="02040503050406030204" pitchFamily="18" charset="0"/>
              </a:rPr>
              <a:t>Integrated Cost-Schedule Risk Analysis</a:t>
            </a:r>
          </a:p>
        </p:txBody>
      </p:sp>
      <p:pic>
        <p:nvPicPr>
          <p:cNvPr id="1028" name="Picture 4" descr="C:\Users\lsabol\Desktop\SI Logos\Dark background\999999c125ro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3657600"/>
            <a:ext cx="1188389" cy="1368146"/>
          </a:xfrm>
          <a:prstGeom prst="rect">
            <a:avLst/>
          </a:prstGeom>
          <a:noFill/>
          <a:extLst>
            <a:ext uri="{909E8E84-426E-40DD-AFC4-6F175D3DCCD1}">
              <a14:hiddenFill xmlns:a14="http://schemas.microsoft.com/office/drawing/2010/main">
                <a:solidFill>
                  <a:srgbClr val="FFFFFF"/>
                </a:solidFill>
              </a14:hiddenFill>
            </a:ext>
          </a:extLst>
        </p:spPr>
      </p:pic>
      <p:sp>
        <p:nvSpPr>
          <p:cNvPr id="57" name="Text Placeholder 3"/>
          <p:cNvSpPr>
            <a:spLocks noGrp="1"/>
          </p:cNvSpPr>
          <p:nvPr>
            <p:ph type="body" idx="1"/>
          </p:nvPr>
        </p:nvSpPr>
        <p:spPr>
          <a:xfrm>
            <a:off x="1758845" y="3290445"/>
            <a:ext cx="2787166" cy="742950"/>
          </a:xfrm>
        </p:spPr>
        <p:txBody>
          <a:bodyPr>
            <a:normAutofit fontScale="62500" lnSpcReduction="20000"/>
          </a:bodyPr>
          <a:lstStyle/>
          <a:p>
            <a:r>
              <a:rPr lang="en-US" dirty="0" smtClean="0"/>
              <a:t>Mike Carrancho, P.E.</a:t>
            </a:r>
          </a:p>
          <a:p>
            <a:r>
              <a:rPr lang="en-US" dirty="0" smtClean="0"/>
              <a:t>Smithsonian Institution</a:t>
            </a:r>
          </a:p>
          <a:p>
            <a:r>
              <a:rPr lang="en-US" dirty="0" smtClean="0"/>
              <a:t>NSF Large Project Workshop 24 May 2016</a:t>
            </a:r>
          </a:p>
          <a:p>
            <a:endParaRPr lang="en-US" dirty="0" smtClean="0"/>
          </a:p>
          <a:p>
            <a:endParaRPr lang="en-US" dirty="0"/>
          </a:p>
          <a:p>
            <a:endParaRPr lang="en-US" dirty="0"/>
          </a:p>
        </p:txBody>
      </p:sp>
      <p:sp>
        <p:nvSpPr>
          <p:cNvPr id="2" name="TextBox 1"/>
          <p:cNvSpPr txBox="1"/>
          <p:nvPr/>
        </p:nvSpPr>
        <p:spPr>
          <a:xfrm>
            <a:off x="1257300" y="367478"/>
            <a:ext cx="4469461" cy="1754326"/>
          </a:xfrm>
          <a:prstGeom prst="rect">
            <a:avLst/>
          </a:prstGeom>
          <a:noFill/>
        </p:spPr>
        <p:txBody>
          <a:bodyPr wrap="square" rtlCol="0">
            <a:spAutoFit/>
          </a:bodyPr>
          <a:lstStyle/>
          <a:p>
            <a:pPr fontAlgn="auto">
              <a:spcBef>
                <a:spcPts val="0"/>
              </a:spcBef>
              <a:spcAft>
                <a:spcPts val="0"/>
              </a:spcAft>
            </a:pPr>
            <a:r>
              <a:rPr lang="en-US" sz="5400" dirty="0">
                <a:solidFill>
                  <a:prstClr val="black"/>
                </a:solidFill>
                <a:latin typeface="Calibri" panose="020F0502020204030204"/>
                <a:ea typeface="+mn-ea"/>
              </a:rPr>
              <a:t>Lightning Talk</a:t>
            </a:r>
          </a:p>
          <a:p>
            <a:pPr algn="ctr" fontAlgn="auto">
              <a:spcBef>
                <a:spcPts val="0"/>
              </a:spcBef>
              <a:spcAft>
                <a:spcPts val="0"/>
              </a:spcAft>
            </a:pPr>
            <a:r>
              <a:rPr lang="en-US" sz="1800" dirty="0">
                <a:solidFill>
                  <a:prstClr val="black"/>
                </a:solidFill>
                <a:latin typeface="Calibri" panose="020F0502020204030204"/>
                <a:ea typeface="+mn-ea"/>
              </a:rPr>
              <a:t>Integrated </a:t>
            </a:r>
          </a:p>
          <a:p>
            <a:pPr algn="ctr" fontAlgn="auto">
              <a:spcBef>
                <a:spcPts val="0"/>
              </a:spcBef>
              <a:spcAft>
                <a:spcPts val="0"/>
              </a:spcAft>
            </a:pPr>
            <a:r>
              <a:rPr lang="en-US" sz="1800" dirty="0">
                <a:solidFill>
                  <a:prstClr val="black"/>
                </a:solidFill>
                <a:latin typeface="Calibri" panose="020F0502020204030204"/>
                <a:ea typeface="+mn-ea"/>
              </a:rPr>
              <a:t>Cost-Schedule</a:t>
            </a:r>
          </a:p>
          <a:p>
            <a:pPr algn="ctr" fontAlgn="auto">
              <a:spcBef>
                <a:spcPts val="0"/>
              </a:spcBef>
              <a:spcAft>
                <a:spcPts val="0"/>
              </a:spcAft>
            </a:pPr>
            <a:r>
              <a:rPr lang="en-US" sz="1800" dirty="0">
                <a:solidFill>
                  <a:prstClr val="black"/>
                </a:solidFill>
                <a:latin typeface="Calibri" panose="020F0502020204030204"/>
                <a:ea typeface="+mn-ea"/>
              </a:rPr>
              <a:t>Risk Analysis</a:t>
            </a:r>
          </a:p>
        </p:txBody>
      </p:sp>
      <p:sp>
        <p:nvSpPr>
          <p:cNvPr id="3" name="Lightning Bolt 2"/>
          <p:cNvSpPr/>
          <p:nvPr/>
        </p:nvSpPr>
        <p:spPr>
          <a:xfrm>
            <a:off x="1371600" y="1402567"/>
            <a:ext cx="1314450" cy="1485365"/>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endParaRPr>
          </a:p>
        </p:txBody>
      </p:sp>
    </p:spTree>
    <p:extLst>
      <p:ext uri="{BB962C8B-B14F-4D97-AF65-F5344CB8AC3E}">
        <p14:creationId xmlns:p14="http://schemas.microsoft.com/office/powerpoint/2010/main" val="4277578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11061"/>
            <a:ext cx="5233834" cy="742950"/>
          </a:xfrm>
        </p:spPr>
        <p:txBody>
          <a:bodyPr/>
          <a:lstStyle/>
          <a:p>
            <a:pPr algn="ctr"/>
            <a:r>
              <a:rPr lang="en-US" sz="2700" dirty="0"/>
              <a:t>National Air &amp; Space Museum</a:t>
            </a:r>
            <a:endParaRPr lang="en-US" dirty="0"/>
          </a:p>
        </p:txBody>
      </p:sp>
      <p:sp>
        <p:nvSpPr>
          <p:cNvPr id="13" name="TextBox 12"/>
          <p:cNvSpPr txBox="1"/>
          <p:nvPr/>
        </p:nvSpPr>
        <p:spPr>
          <a:xfrm>
            <a:off x="228600" y="1028700"/>
            <a:ext cx="6343650" cy="3924151"/>
          </a:xfrm>
          <a:prstGeom prst="rect">
            <a:avLst/>
          </a:prstGeom>
          <a:noFill/>
        </p:spPr>
        <p:txBody>
          <a:bodyPr wrap="square" rtlCol="0">
            <a:spAutoFit/>
          </a:bodyPr>
          <a:lstStyle/>
          <a:p>
            <a:pPr marL="214313" indent="-214313" fontAlgn="auto">
              <a:spcBef>
                <a:spcPts val="0"/>
              </a:spcBef>
              <a:spcAft>
                <a:spcPts val="0"/>
              </a:spcAft>
              <a:buFont typeface="Arial" panose="020B0604020202020204" pitchFamily="34" charset="0"/>
              <a:buChar char="•"/>
            </a:pPr>
            <a:r>
              <a:rPr lang="en-US" sz="2100" i="1" dirty="0">
                <a:solidFill>
                  <a:srgbClr val="44546A">
                    <a:lumMod val="75000"/>
                  </a:srgbClr>
                </a:solidFill>
                <a:latin typeface="Calibri" panose="020F0502020204030204" pitchFamily="34" charset="0"/>
                <a:ea typeface="+mn-ea"/>
                <a:cs typeface="Calibri" panose="020F0502020204030204" pitchFamily="34" charset="0"/>
              </a:rPr>
              <a:t>Very Large, complex, renovation project</a:t>
            </a:r>
          </a:p>
          <a:p>
            <a:pPr marL="214313" indent="-214313" fontAlgn="auto">
              <a:spcBef>
                <a:spcPts val="0"/>
              </a:spcBef>
              <a:spcAft>
                <a:spcPts val="0"/>
              </a:spcAft>
              <a:buFont typeface="Arial" panose="020B0604020202020204" pitchFamily="34" charset="0"/>
              <a:buChar char="•"/>
            </a:pPr>
            <a:endParaRPr lang="en-US" sz="2100" i="1" dirty="0">
              <a:solidFill>
                <a:srgbClr val="44546A">
                  <a:lumMod val="75000"/>
                </a:srgbClr>
              </a:solidFill>
              <a:latin typeface="Calibri" panose="020F0502020204030204" pitchFamily="34" charset="0"/>
              <a:ea typeface="+mn-ea"/>
              <a:cs typeface="Calibri" panose="020F0502020204030204" pitchFamily="34" charset="0"/>
            </a:endParaRPr>
          </a:p>
          <a:p>
            <a:pPr marL="214313" indent="-214313" fontAlgn="auto">
              <a:spcBef>
                <a:spcPts val="0"/>
              </a:spcBef>
              <a:spcAft>
                <a:spcPts val="0"/>
              </a:spcAft>
              <a:buFont typeface="Arial" panose="020B0604020202020204" pitchFamily="34" charset="0"/>
              <a:buChar char="•"/>
            </a:pPr>
            <a:r>
              <a:rPr lang="en-US" sz="2100" i="1" dirty="0">
                <a:solidFill>
                  <a:srgbClr val="44546A">
                    <a:lumMod val="75000"/>
                  </a:srgbClr>
                </a:solidFill>
                <a:latin typeface="Calibri" panose="020F0502020204030204" pitchFamily="34" charset="0"/>
                <a:ea typeface="+mn-ea"/>
                <a:cs typeface="Calibri" panose="020F0502020204030204" pitchFamily="34" charset="0"/>
              </a:rPr>
              <a:t>Complete HVAC replacement</a:t>
            </a:r>
          </a:p>
          <a:p>
            <a:pPr marL="214313" indent="-214313" fontAlgn="auto">
              <a:spcBef>
                <a:spcPts val="0"/>
              </a:spcBef>
              <a:spcAft>
                <a:spcPts val="0"/>
              </a:spcAft>
              <a:buFont typeface="Arial" panose="020B0604020202020204" pitchFamily="34" charset="0"/>
              <a:buChar char="•"/>
            </a:pPr>
            <a:endParaRPr lang="en-US" sz="2100" i="1" dirty="0">
              <a:solidFill>
                <a:srgbClr val="44546A">
                  <a:lumMod val="75000"/>
                </a:srgbClr>
              </a:solidFill>
              <a:latin typeface="Calibri" panose="020F0502020204030204" pitchFamily="34" charset="0"/>
              <a:ea typeface="+mn-ea"/>
              <a:cs typeface="Calibri" panose="020F0502020204030204" pitchFamily="34" charset="0"/>
            </a:endParaRPr>
          </a:p>
          <a:p>
            <a:pPr marL="214313" indent="-214313" fontAlgn="auto">
              <a:spcBef>
                <a:spcPts val="0"/>
              </a:spcBef>
              <a:spcAft>
                <a:spcPts val="0"/>
              </a:spcAft>
              <a:buFont typeface="Arial" panose="020B0604020202020204" pitchFamily="34" charset="0"/>
              <a:buChar char="•"/>
            </a:pPr>
            <a:r>
              <a:rPr lang="en-US" sz="2100" i="1" dirty="0">
                <a:solidFill>
                  <a:srgbClr val="44546A">
                    <a:lumMod val="75000"/>
                  </a:srgbClr>
                </a:solidFill>
                <a:latin typeface="Calibri" panose="020F0502020204030204" pitchFamily="34" charset="0"/>
                <a:ea typeface="+mn-ea"/>
                <a:cs typeface="Calibri" panose="020F0502020204030204" pitchFamily="34" charset="0"/>
              </a:rPr>
              <a:t>Complete stone envelope and primary weather barrier replacement</a:t>
            </a:r>
          </a:p>
          <a:p>
            <a:pPr marL="214313" indent="-214313" fontAlgn="auto">
              <a:spcBef>
                <a:spcPts val="0"/>
              </a:spcBef>
              <a:spcAft>
                <a:spcPts val="0"/>
              </a:spcAft>
              <a:buFont typeface="Arial" panose="020B0604020202020204" pitchFamily="34" charset="0"/>
              <a:buChar char="•"/>
            </a:pPr>
            <a:endParaRPr lang="en-US" sz="2100" i="1" dirty="0">
              <a:solidFill>
                <a:srgbClr val="44546A">
                  <a:lumMod val="75000"/>
                </a:srgbClr>
              </a:solidFill>
              <a:latin typeface="Calibri" panose="020F0502020204030204" pitchFamily="34" charset="0"/>
              <a:ea typeface="+mn-ea"/>
              <a:cs typeface="Calibri" panose="020F0502020204030204" pitchFamily="34" charset="0"/>
            </a:endParaRPr>
          </a:p>
          <a:p>
            <a:pPr marL="214313" indent="-214313" fontAlgn="auto">
              <a:spcBef>
                <a:spcPts val="0"/>
              </a:spcBef>
              <a:spcAft>
                <a:spcPts val="0"/>
              </a:spcAft>
              <a:buFont typeface="Arial" panose="020B0604020202020204" pitchFamily="34" charset="0"/>
              <a:buChar char="•"/>
            </a:pPr>
            <a:r>
              <a:rPr lang="en-US" sz="2100" i="1" dirty="0">
                <a:solidFill>
                  <a:srgbClr val="44546A">
                    <a:lumMod val="75000"/>
                  </a:srgbClr>
                </a:solidFill>
                <a:latin typeface="Calibri" panose="020F0502020204030204" pitchFamily="34" charset="0"/>
                <a:ea typeface="+mn-ea"/>
                <a:cs typeface="Calibri" panose="020F0502020204030204" pitchFamily="34" charset="0"/>
              </a:rPr>
              <a:t>Museum to remain open and operational during project</a:t>
            </a:r>
          </a:p>
          <a:p>
            <a:pPr marL="214313" indent="-214313" fontAlgn="auto">
              <a:spcBef>
                <a:spcPts val="0"/>
              </a:spcBef>
              <a:spcAft>
                <a:spcPts val="0"/>
              </a:spcAft>
              <a:buFont typeface="Arial" panose="020B0604020202020204" pitchFamily="34" charset="0"/>
              <a:buChar char="•"/>
            </a:pPr>
            <a:endParaRPr lang="en-US" sz="2100" i="1" dirty="0">
              <a:solidFill>
                <a:srgbClr val="44546A">
                  <a:lumMod val="75000"/>
                </a:srgbClr>
              </a:solidFill>
              <a:latin typeface="Calibri" panose="020F0502020204030204" pitchFamily="34" charset="0"/>
              <a:ea typeface="+mn-ea"/>
              <a:cs typeface="Calibri" panose="020F0502020204030204" pitchFamily="34" charset="0"/>
            </a:endParaRPr>
          </a:p>
          <a:p>
            <a:pPr marL="214313" indent="-214313" fontAlgn="auto">
              <a:spcBef>
                <a:spcPts val="0"/>
              </a:spcBef>
              <a:spcAft>
                <a:spcPts val="0"/>
              </a:spcAft>
              <a:buFont typeface="Arial" panose="020B0604020202020204" pitchFamily="34" charset="0"/>
              <a:buChar char="•"/>
            </a:pPr>
            <a:r>
              <a:rPr lang="en-US" sz="2100" i="1" dirty="0">
                <a:solidFill>
                  <a:srgbClr val="44546A">
                    <a:lumMod val="75000"/>
                  </a:srgbClr>
                </a:solidFill>
                <a:latin typeface="Calibri" panose="020F0502020204030204" pitchFamily="34" charset="0"/>
                <a:ea typeface="+mn-ea"/>
                <a:cs typeface="Calibri" panose="020F0502020204030204" pitchFamily="34" charset="0"/>
              </a:rPr>
              <a:t>“Like rebuilding a 747 while in flight” Ret. Gen J. Dailey </a:t>
            </a:r>
          </a:p>
          <a:p>
            <a:pPr marL="214313" indent="-214313" fontAlgn="auto">
              <a:spcBef>
                <a:spcPts val="0"/>
              </a:spcBef>
              <a:spcAft>
                <a:spcPts val="0"/>
              </a:spcAft>
              <a:buFont typeface="Arial" panose="020B0604020202020204" pitchFamily="34" charset="0"/>
              <a:buChar char="•"/>
            </a:pPr>
            <a:endParaRPr lang="en-US" sz="1800" dirty="0">
              <a:solidFill>
                <a:prstClr val="black"/>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268444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028700" y="11061"/>
            <a:ext cx="5233834" cy="742950"/>
          </a:xfrm>
        </p:spPr>
        <p:txBody>
          <a:bodyPr/>
          <a:lstStyle/>
          <a:p>
            <a:pPr algn="ctr"/>
            <a:r>
              <a:rPr lang="en-US" sz="2700" dirty="0"/>
              <a:t>Cost Risks &amp; Impacts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62" y="1257301"/>
            <a:ext cx="6874862" cy="3288506"/>
          </a:xfrm>
          <a:prstGeom prst="rect">
            <a:avLst/>
          </a:prstGeom>
        </p:spPr>
      </p:pic>
    </p:spTree>
    <p:extLst>
      <p:ext uri="{BB962C8B-B14F-4D97-AF65-F5344CB8AC3E}">
        <p14:creationId xmlns:p14="http://schemas.microsoft.com/office/powerpoint/2010/main" val="42752551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028700" y="11061"/>
            <a:ext cx="5233834" cy="742950"/>
          </a:xfrm>
        </p:spPr>
        <p:txBody>
          <a:bodyPr/>
          <a:lstStyle/>
          <a:p>
            <a:pPr algn="ctr"/>
            <a:r>
              <a:rPr lang="en-US" sz="2700" dirty="0"/>
              <a:t>Schedule Risks &amp; Impacts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 y="1028700"/>
            <a:ext cx="6788104" cy="3686175"/>
          </a:xfrm>
          <a:prstGeom prst="rect">
            <a:avLst/>
          </a:prstGeom>
        </p:spPr>
      </p:pic>
    </p:spTree>
    <p:extLst>
      <p:ext uri="{BB962C8B-B14F-4D97-AF65-F5344CB8AC3E}">
        <p14:creationId xmlns:p14="http://schemas.microsoft.com/office/powerpoint/2010/main" val="15689307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028700" y="11061"/>
            <a:ext cx="5233834" cy="742950"/>
          </a:xfrm>
        </p:spPr>
        <p:txBody>
          <a:bodyPr/>
          <a:lstStyle/>
          <a:p>
            <a:pPr algn="ctr"/>
            <a:r>
              <a:rPr lang="en-US" sz="2700" dirty="0"/>
              <a:t>Cost Probabilities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143" y="685801"/>
            <a:ext cx="4997414" cy="4444052"/>
          </a:xfrm>
          <a:prstGeom prst="rect">
            <a:avLst/>
          </a:prstGeom>
        </p:spPr>
      </p:pic>
    </p:spTree>
    <p:extLst>
      <p:ext uri="{BB962C8B-B14F-4D97-AF65-F5344CB8AC3E}">
        <p14:creationId xmlns:p14="http://schemas.microsoft.com/office/powerpoint/2010/main" val="28211129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028700" y="11061"/>
            <a:ext cx="5233834" cy="742950"/>
          </a:xfrm>
        </p:spPr>
        <p:txBody>
          <a:bodyPr/>
          <a:lstStyle/>
          <a:p>
            <a:pPr algn="ctr"/>
            <a:r>
              <a:rPr lang="en-US" sz="2700" dirty="0"/>
              <a:t>Schedule Probabilities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081" y="685800"/>
            <a:ext cx="4958883" cy="4440307"/>
          </a:xfrm>
          <a:prstGeom prst="rect">
            <a:avLst/>
          </a:prstGeom>
        </p:spPr>
      </p:pic>
    </p:spTree>
    <p:extLst>
      <p:ext uri="{BB962C8B-B14F-4D97-AF65-F5344CB8AC3E}">
        <p14:creationId xmlns:p14="http://schemas.microsoft.com/office/powerpoint/2010/main" val="35020841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a:t>
            </a:r>
            <a:endParaRPr lang="en-US" dirty="0"/>
          </a:p>
        </p:txBody>
      </p:sp>
      <p:pic>
        <p:nvPicPr>
          <p:cNvPr id="4" name="Picture 2" descr="Z:\Image Bin\Construction\Questions-construction w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078" y="1026029"/>
            <a:ext cx="3696972" cy="27950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14750" y="1875345"/>
            <a:ext cx="2686050" cy="1125949"/>
          </a:xfrm>
          <a:prstGeom prst="rect">
            <a:avLst/>
          </a:prstGeom>
          <a:noFill/>
        </p:spPr>
        <p:txBody>
          <a:bodyPr wrap="square" rtlCol="0">
            <a:spAutoFit/>
          </a:bodyPr>
          <a:lstStyle/>
          <a:p>
            <a:pPr fontAlgn="auto">
              <a:spcBef>
                <a:spcPts val="0"/>
              </a:spcBef>
              <a:spcAft>
                <a:spcPts val="450"/>
              </a:spcAft>
            </a:pPr>
            <a:r>
              <a:rPr lang="en-US" sz="1500" dirty="0">
                <a:solidFill>
                  <a:prstClr val="black"/>
                </a:solidFill>
                <a:latin typeface="Calibri" panose="020F0502020204030204"/>
                <a:ea typeface="+mn-ea"/>
              </a:rPr>
              <a:t>Mike Carrancho, PE</a:t>
            </a:r>
          </a:p>
          <a:p>
            <a:pPr fontAlgn="auto">
              <a:spcBef>
                <a:spcPts val="0"/>
              </a:spcBef>
              <a:spcAft>
                <a:spcPts val="0"/>
              </a:spcAft>
            </a:pPr>
            <a:r>
              <a:rPr lang="en-US" sz="1200" b="1" dirty="0">
                <a:solidFill>
                  <a:prstClr val="black"/>
                </a:solidFill>
                <a:latin typeface="Calibri" panose="020F0502020204030204"/>
                <a:ea typeface="+mn-ea"/>
              </a:rPr>
              <a:t>Smithsonian Institution</a:t>
            </a:r>
          </a:p>
          <a:p>
            <a:pPr fontAlgn="auto">
              <a:spcBef>
                <a:spcPts val="0"/>
              </a:spcBef>
              <a:spcAft>
                <a:spcPts val="0"/>
              </a:spcAft>
            </a:pPr>
            <a:r>
              <a:rPr lang="en-US" sz="1200" dirty="0">
                <a:solidFill>
                  <a:prstClr val="black"/>
                </a:solidFill>
                <a:latin typeface="Calibri" panose="020F0502020204030204"/>
                <a:ea typeface="+mn-ea"/>
              </a:rPr>
              <a:t>Deputy Director, Office of Planning, Design and Construction</a:t>
            </a:r>
          </a:p>
          <a:p>
            <a:pPr fontAlgn="auto">
              <a:spcBef>
                <a:spcPts val="0"/>
              </a:spcBef>
              <a:spcAft>
                <a:spcPts val="0"/>
              </a:spcAft>
            </a:pPr>
            <a:r>
              <a:rPr lang="en-US" sz="1200" dirty="0">
                <a:solidFill>
                  <a:prstClr val="black"/>
                </a:solidFill>
                <a:latin typeface="Calibri" panose="020F0502020204030204"/>
                <a:ea typeface="+mn-ea"/>
                <a:hlinkClick r:id="rId3"/>
              </a:rPr>
              <a:t>CarranchoM@si.edu</a:t>
            </a:r>
            <a:r>
              <a:rPr lang="en-US" sz="1200" dirty="0">
                <a:solidFill>
                  <a:prstClr val="black"/>
                </a:solidFill>
                <a:latin typeface="Calibri" panose="020F0502020204030204"/>
                <a:ea typeface="+mn-ea"/>
              </a:rPr>
              <a:t> </a:t>
            </a:r>
          </a:p>
        </p:txBody>
      </p:sp>
    </p:spTree>
    <p:extLst>
      <p:ext uri="{BB962C8B-B14F-4D97-AF65-F5344CB8AC3E}">
        <p14:creationId xmlns:p14="http://schemas.microsoft.com/office/powerpoint/2010/main" val="11040913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914400" y="628650"/>
            <a:ext cx="4857750" cy="514350"/>
          </a:xfrm>
          <a:prstGeom prst="rect">
            <a:avLst/>
          </a:prstGeom>
          <a:solidFill>
            <a:schemeClr val="bg1"/>
          </a:solidFill>
          <a:ln w="12700" cap="flat" cmpd="sng" algn="ctr">
            <a:noFill/>
            <a:prstDash val="solid"/>
            <a:round/>
            <a:headEnd type="none" w="med" len="med"/>
            <a:tailEnd type="none" w="med" len="med"/>
          </a:ln>
          <a:effectLst/>
          <a:extLst/>
        </p:spPr>
        <p:txBody>
          <a:bodyPr vert="horz" wrap="none" lIns="68580" tIns="34290" rIns="68580" bIns="34290" numCol="1" rtlCol="0" anchor="ctr" anchorCtr="0" compatLnSpc="1">
            <a:prstTxWarp prst="textNoShape">
              <a:avLst/>
            </a:prstTxWarp>
          </a:bodyPr>
          <a:lstStyle/>
          <a:p>
            <a:pPr algn="ctr" eaLnBrk="0" hangingPunct="0"/>
            <a:endParaRPr lang="en-US" sz="1800">
              <a:solidFill>
                <a:srgbClr val="000000"/>
              </a:solidFill>
              <a:latin typeface="Arial" charset="0"/>
              <a:ea typeface="+mn-ea"/>
            </a:endParaRPr>
          </a:p>
        </p:txBody>
      </p:sp>
      <p:sp>
        <p:nvSpPr>
          <p:cNvPr id="2" name="Title 1"/>
          <p:cNvSpPr>
            <a:spLocks noGrp="1"/>
          </p:cNvSpPr>
          <p:nvPr>
            <p:ph type="title"/>
          </p:nvPr>
        </p:nvSpPr>
        <p:spPr>
          <a:xfrm>
            <a:off x="2576383" y="1531235"/>
            <a:ext cx="4096265" cy="857250"/>
          </a:xfrm>
        </p:spPr>
        <p:txBody>
          <a:bodyPr>
            <a:normAutofit/>
          </a:bodyPr>
          <a:lstStyle/>
          <a:p>
            <a:pPr algn="r"/>
            <a:r>
              <a:rPr lang="en-US" sz="2700" dirty="0"/>
              <a:t>CHESS Highlights</a:t>
            </a:r>
          </a:p>
        </p:txBody>
      </p:sp>
      <p:sp>
        <p:nvSpPr>
          <p:cNvPr id="3" name="Subtitle 2"/>
          <p:cNvSpPr>
            <a:spLocks noGrp="1"/>
          </p:cNvSpPr>
          <p:nvPr>
            <p:ph type="subTitle" idx="4294967295"/>
          </p:nvPr>
        </p:nvSpPr>
        <p:spPr>
          <a:xfrm>
            <a:off x="1881313" y="3739813"/>
            <a:ext cx="4800600" cy="1087040"/>
          </a:xfrm>
        </p:spPr>
        <p:txBody>
          <a:bodyPr>
            <a:normAutofit/>
          </a:bodyPr>
          <a:lstStyle/>
          <a:p>
            <a:pPr marL="0" indent="0" algn="r">
              <a:lnSpc>
                <a:spcPct val="120000"/>
              </a:lnSpc>
              <a:spcBef>
                <a:spcPts val="0"/>
              </a:spcBef>
              <a:buNone/>
            </a:pPr>
            <a:r>
              <a:rPr lang="en-US" sz="1200" dirty="0"/>
              <a:t>Joel D. Brock, Director</a:t>
            </a:r>
          </a:p>
          <a:p>
            <a:pPr marL="0" indent="0" algn="r">
              <a:lnSpc>
                <a:spcPct val="120000"/>
              </a:lnSpc>
              <a:spcBef>
                <a:spcPts val="0"/>
              </a:spcBef>
              <a:buNone/>
            </a:pPr>
            <a:r>
              <a:rPr lang="en-US" sz="1200" dirty="0"/>
              <a:t>Cornell High Energy Synchrotron Source (CHESS</a:t>
            </a:r>
            <a:r>
              <a:rPr lang="en-US" sz="1200" b="0" dirty="0"/>
              <a:t>) </a:t>
            </a:r>
          </a:p>
          <a:p>
            <a:pPr marL="0" indent="0" algn="r">
              <a:lnSpc>
                <a:spcPct val="120000"/>
              </a:lnSpc>
              <a:spcBef>
                <a:spcPts val="0"/>
              </a:spcBef>
              <a:buNone/>
            </a:pPr>
            <a:r>
              <a:rPr lang="en-US" sz="900" b="0" dirty="0"/>
              <a:t>joel.brock@cornell.edu</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50" y="533916"/>
            <a:ext cx="3600000" cy="3952382"/>
          </a:xfrm>
          <a:prstGeom prst="rect">
            <a:avLst/>
          </a:prstGeom>
        </p:spPr>
      </p:pic>
      <p:sp>
        <p:nvSpPr>
          <p:cNvPr id="7" name="Footer Placeholder 6"/>
          <p:cNvSpPr>
            <a:spLocks noGrp="1"/>
          </p:cNvSpPr>
          <p:nvPr>
            <p:ph type="ftr" sz="quarter" idx="10"/>
          </p:nvPr>
        </p:nvSpPr>
        <p:spPr/>
        <p:txBody>
          <a:bodyPr/>
          <a:lstStyle/>
          <a:p>
            <a:r>
              <a:rPr lang="en-US" smtClean="0">
                <a:solidFill>
                  <a:srgbClr val="000000"/>
                </a:solidFill>
              </a:rPr>
              <a:t>NSF LFW - May 24, 2016</a:t>
            </a:r>
            <a:endParaRPr lang="en-US" dirty="0">
              <a:solidFill>
                <a:srgbClr val="000000"/>
              </a:solidFill>
            </a:endParaRPr>
          </a:p>
        </p:txBody>
      </p:sp>
      <p:sp>
        <p:nvSpPr>
          <p:cNvPr id="8" name="Slide Number Placeholder 7"/>
          <p:cNvSpPr>
            <a:spLocks noGrp="1"/>
          </p:cNvSpPr>
          <p:nvPr>
            <p:ph type="sldNum" sz="quarter" idx="11"/>
          </p:nvPr>
        </p:nvSpPr>
        <p:spPr/>
        <p:txBody>
          <a:bodyPr/>
          <a:lstStyle/>
          <a:p>
            <a:fld id="{6978B218-A8C5-40A0-8E52-9F6B87AFDAFA}" type="slidenum">
              <a:rPr lang="en-US" smtClean="0">
                <a:solidFill>
                  <a:srgbClr val="000000"/>
                </a:solidFill>
              </a:rPr>
              <a:pPr/>
              <a:t>36</a:t>
            </a:fld>
            <a:endParaRPr lang="en-US">
              <a:solidFill>
                <a:srgbClr val="000000"/>
              </a:solidFill>
            </a:endParaRPr>
          </a:p>
        </p:txBody>
      </p:sp>
      <p:sp>
        <p:nvSpPr>
          <p:cNvPr id="9" name="Rectangle 8"/>
          <p:cNvSpPr/>
          <p:nvPr/>
        </p:nvSpPr>
        <p:spPr bwMode="auto">
          <a:xfrm>
            <a:off x="5735079" y="166816"/>
            <a:ext cx="965372" cy="824813"/>
          </a:xfrm>
          <a:prstGeom prst="rect">
            <a:avLst/>
          </a:prstGeom>
          <a:solidFill>
            <a:schemeClr val="bg1"/>
          </a:solidFill>
          <a:ln w="12700" cap="flat" cmpd="sng" algn="ctr">
            <a:noFill/>
            <a:prstDash val="solid"/>
            <a:round/>
            <a:headEnd type="none" w="med" len="med"/>
            <a:tailEnd type="none" w="med" len="med"/>
          </a:ln>
          <a:effectLst/>
          <a:extLst/>
        </p:spPr>
        <p:txBody>
          <a:bodyPr vert="horz" wrap="none" lIns="68580" tIns="34290" rIns="68580" bIns="34290" numCol="1" rtlCol="0" anchor="ctr" anchorCtr="0" compatLnSpc="1">
            <a:prstTxWarp prst="textNoShape">
              <a:avLst/>
            </a:prstTxWarp>
          </a:bodyPr>
          <a:lstStyle/>
          <a:p>
            <a:pPr algn="ctr" eaLnBrk="0" hangingPunct="0"/>
            <a:endParaRPr lang="en-US" sz="1800">
              <a:solidFill>
                <a:srgbClr val="000000"/>
              </a:solidFill>
              <a:latin typeface="Arial" charset="0"/>
              <a:ea typeface="+mn-ea"/>
            </a:endParaRPr>
          </a:p>
        </p:txBody>
      </p:sp>
      <p:sp>
        <p:nvSpPr>
          <p:cNvPr id="4" name="TextBox 3"/>
          <p:cNvSpPr txBox="1"/>
          <p:nvPr/>
        </p:nvSpPr>
        <p:spPr>
          <a:xfrm>
            <a:off x="2047963" y="4476258"/>
            <a:ext cx="4781292" cy="230832"/>
          </a:xfrm>
          <a:prstGeom prst="rect">
            <a:avLst/>
          </a:prstGeom>
          <a:noFill/>
        </p:spPr>
        <p:txBody>
          <a:bodyPr wrap="square" rtlCol="0">
            <a:spAutoFit/>
          </a:bodyPr>
          <a:lstStyle/>
          <a:p>
            <a:pPr algn="ctr" eaLnBrk="0" hangingPunct="0"/>
            <a:r>
              <a:rPr lang="en-US" sz="900" dirty="0">
                <a:solidFill>
                  <a:srgbClr val="000000"/>
                </a:solidFill>
                <a:latin typeface="Arial" charset="0"/>
                <a:ea typeface="+mn-ea"/>
              </a:rPr>
              <a:t>CHESS is supported by the NSF and the NIH/NIGMS under NSF award DMR-1332208</a:t>
            </a:r>
          </a:p>
        </p:txBody>
      </p:sp>
    </p:spTree>
    <p:extLst>
      <p:ext uri="{BB962C8B-B14F-4D97-AF65-F5344CB8AC3E}">
        <p14:creationId xmlns:p14="http://schemas.microsoft.com/office/powerpoint/2010/main" val="31163259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CHESS at a Glance</a:t>
            </a:r>
            <a:endParaRPr lang="en-US" dirty="0"/>
          </a:p>
        </p:txBody>
      </p:sp>
      <p:sp>
        <p:nvSpPr>
          <p:cNvPr id="3" name="Content Placeholder 2"/>
          <p:cNvSpPr>
            <a:spLocks noGrp="1"/>
          </p:cNvSpPr>
          <p:nvPr>
            <p:ph idx="1"/>
          </p:nvPr>
        </p:nvSpPr>
        <p:spPr/>
        <p:txBody>
          <a:bodyPr>
            <a:normAutofit fontScale="85000" lnSpcReduction="20000"/>
          </a:bodyPr>
          <a:lstStyle/>
          <a:p>
            <a:r>
              <a:rPr lang="en-US" b="0" dirty="0" smtClean="0">
                <a:solidFill>
                  <a:schemeClr val="tx1"/>
                </a:solidFill>
              </a:rPr>
              <a:t>NSF stewarded, national user facility providing synchrotron x-ray facilities to an international, multidisciplinary user community.</a:t>
            </a:r>
          </a:p>
          <a:p>
            <a:r>
              <a:rPr lang="en-US" b="0" dirty="0" smtClean="0">
                <a:solidFill>
                  <a:schemeClr val="tx1"/>
                </a:solidFill>
              </a:rPr>
              <a:t>Located on central campus of Cornell University, Ithaca, New York</a:t>
            </a:r>
          </a:p>
          <a:p>
            <a:r>
              <a:rPr lang="en-US" b="0" dirty="0" smtClean="0">
                <a:solidFill>
                  <a:schemeClr val="tx1"/>
                </a:solidFill>
              </a:rPr>
              <a:t>Our X-ray facilities are optimized for high-flux, high-energy applications</a:t>
            </a:r>
            <a:r>
              <a:rPr lang="en-US" b="0" dirty="0">
                <a:solidFill>
                  <a:schemeClr val="tx1"/>
                </a:solidFill>
              </a:rPr>
              <a:t> </a:t>
            </a:r>
            <a:r>
              <a:rPr lang="en-US" b="0" dirty="0" smtClean="0">
                <a:solidFill>
                  <a:schemeClr val="tx1"/>
                </a:solidFill>
              </a:rPr>
              <a:t>in:</a:t>
            </a:r>
            <a:r>
              <a:rPr lang="en-US" b="0" dirty="0">
                <a:solidFill>
                  <a:schemeClr val="tx1"/>
                </a:solidFill>
              </a:rPr>
              <a:t> </a:t>
            </a:r>
            <a:r>
              <a:rPr lang="en-US" b="0" dirty="0" smtClean="0">
                <a:solidFill>
                  <a:schemeClr val="tx1"/>
                </a:solidFill>
              </a:rPr>
              <a:t>Materials Research, Life Science, Engineering, Biology, Physical Sciences, and Cultural Heritage.</a:t>
            </a:r>
          </a:p>
          <a:p>
            <a:r>
              <a:rPr lang="en-US" b="0" dirty="0" smtClean="0">
                <a:solidFill>
                  <a:schemeClr val="tx1"/>
                </a:solidFill>
              </a:rPr>
              <a:t>Over 1,300 user visits, 800 unique visitors each year</a:t>
            </a:r>
          </a:p>
          <a:p>
            <a:r>
              <a:rPr lang="en-US" b="0" dirty="0" smtClean="0">
                <a:solidFill>
                  <a:schemeClr val="tx1"/>
                </a:solidFill>
              </a:rPr>
              <a:t>11 </a:t>
            </a:r>
            <a:r>
              <a:rPr lang="en-US" b="0" dirty="0">
                <a:solidFill>
                  <a:schemeClr val="tx1"/>
                </a:solidFill>
              </a:rPr>
              <a:t>experimental </a:t>
            </a:r>
            <a:r>
              <a:rPr lang="en-US" b="0" dirty="0" smtClean="0">
                <a:solidFill>
                  <a:schemeClr val="tx1"/>
                </a:solidFill>
              </a:rPr>
              <a:t>stations</a:t>
            </a:r>
          </a:p>
          <a:p>
            <a:r>
              <a:rPr lang="en-US" b="0" dirty="0" smtClean="0">
                <a:solidFill>
                  <a:schemeClr val="tx1"/>
                </a:solidFill>
              </a:rPr>
              <a:t>&gt; 3600 </a:t>
            </a:r>
            <a:r>
              <a:rPr lang="en-US" b="0" dirty="0">
                <a:solidFill>
                  <a:schemeClr val="tx1"/>
                </a:solidFill>
              </a:rPr>
              <a:t>hours per year of x-ray operations. </a:t>
            </a:r>
            <a:endParaRPr lang="en-US" b="0" dirty="0" smtClean="0">
              <a:solidFill>
                <a:schemeClr val="tx1"/>
              </a:solidFill>
            </a:endParaRPr>
          </a:p>
          <a:p>
            <a:r>
              <a:rPr lang="en-US" b="0" dirty="0" smtClean="0">
                <a:solidFill>
                  <a:schemeClr val="tx1"/>
                </a:solidFill>
              </a:rPr>
              <a:t>&gt;$</a:t>
            </a:r>
            <a:r>
              <a:rPr lang="en-US" b="0" dirty="0">
                <a:solidFill>
                  <a:schemeClr val="tx1"/>
                </a:solidFill>
              </a:rPr>
              <a:t>20M/year in funding</a:t>
            </a:r>
          </a:p>
          <a:p>
            <a:r>
              <a:rPr lang="en-US" b="0" dirty="0" smtClean="0">
                <a:solidFill>
                  <a:schemeClr val="tx1"/>
                </a:solidFill>
              </a:rPr>
              <a:t>~75 </a:t>
            </a:r>
            <a:r>
              <a:rPr lang="en-US" b="0" dirty="0">
                <a:solidFill>
                  <a:schemeClr val="tx1"/>
                </a:solidFill>
              </a:rPr>
              <a:t>FTEs, ~150 people on </a:t>
            </a:r>
            <a:r>
              <a:rPr lang="en-US" b="0" dirty="0" smtClean="0">
                <a:solidFill>
                  <a:schemeClr val="tx1"/>
                </a:solidFill>
              </a:rPr>
              <a:t>payroll</a:t>
            </a:r>
          </a:p>
          <a:p>
            <a:pPr lvl="0"/>
            <a:r>
              <a:rPr lang="en-US" b="0" dirty="0" smtClean="0">
                <a:solidFill>
                  <a:schemeClr val="tx1"/>
                </a:solidFill>
              </a:rPr>
              <a:t>60 </a:t>
            </a:r>
            <a:r>
              <a:rPr lang="en-US" b="0" dirty="0">
                <a:solidFill>
                  <a:schemeClr val="tx1"/>
                </a:solidFill>
              </a:rPr>
              <a:t>undergraduates per year participate in laboratory research</a:t>
            </a:r>
            <a:r>
              <a:rPr lang="en-US" b="0" dirty="0" smtClean="0">
                <a:solidFill>
                  <a:schemeClr val="tx1"/>
                </a:solidFill>
              </a:rPr>
              <a:t>.</a:t>
            </a:r>
          </a:p>
          <a:p>
            <a:pPr lvl="0"/>
            <a:r>
              <a:rPr lang="en-US" b="0" dirty="0" smtClean="0">
                <a:solidFill>
                  <a:schemeClr val="tx1"/>
                </a:solidFill>
              </a:rPr>
              <a:t>X-ray Beam time awarded via competitive proposal process</a:t>
            </a:r>
          </a:p>
          <a:p>
            <a:pPr lvl="1"/>
            <a:r>
              <a:rPr lang="en-US" b="0" dirty="0" smtClean="0"/>
              <a:t>Proposals rated by (domain science) experts </a:t>
            </a:r>
          </a:p>
          <a:p>
            <a:pPr lvl="1"/>
            <a:r>
              <a:rPr lang="en-US" b="0" dirty="0" smtClean="0"/>
              <a:t>~ </a:t>
            </a:r>
            <a:r>
              <a:rPr lang="en-US" b="0" dirty="0" smtClean="0">
                <a:solidFill>
                  <a:schemeClr val="tx1"/>
                </a:solidFill>
              </a:rPr>
              <a:t>60% success rate</a:t>
            </a:r>
          </a:p>
          <a:p>
            <a:pPr lvl="1"/>
            <a:r>
              <a:rPr lang="en-US" b="0" dirty="0" smtClean="0"/>
              <a:t>~1 publication / day of operations</a:t>
            </a:r>
            <a:endParaRPr lang="en-US" b="0" dirty="0">
              <a:solidFill>
                <a:schemeClr val="tx1"/>
              </a:solidFill>
            </a:endParaRPr>
          </a:p>
          <a:p>
            <a:pPr lvl="0"/>
            <a:endParaRPr lang="en-US" dirty="0"/>
          </a:p>
          <a:p>
            <a:endParaRPr lang="en-US" dirty="0"/>
          </a:p>
        </p:txBody>
      </p:sp>
      <p:sp>
        <p:nvSpPr>
          <p:cNvPr id="4" name="Footer Placeholder 3"/>
          <p:cNvSpPr>
            <a:spLocks noGrp="1"/>
          </p:cNvSpPr>
          <p:nvPr>
            <p:ph type="ftr" sz="quarter" idx="10"/>
          </p:nvPr>
        </p:nvSpPr>
        <p:spPr/>
        <p:txBody>
          <a:bodyPr/>
          <a:lstStyle/>
          <a:p>
            <a:r>
              <a:rPr lang="en-US" smtClean="0">
                <a:solidFill>
                  <a:srgbClr val="000000"/>
                </a:solidFill>
              </a:rPr>
              <a:t>NSF LFW - May 24, 2016</a:t>
            </a:r>
            <a:endParaRPr lang="en-US">
              <a:solidFill>
                <a:srgbClr val="000000"/>
              </a:solidFill>
            </a:endParaRPr>
          </a:p>
        </p:txBody>
      </p:sp>
      <p:sp>
        <p:nvSpPr>
          <p:cNvPr id="5" name="Slide Number Placeholder 4"/>
          <p:cNvSpPr>
            <a:spLocks noGrp="1"/>
          </p:cNvSpPr>
          <p:nvPr>
            <p:ph type="sldNum" sz="quarter" idx="11"/>
          </p:nvPr>
        </p:nvSpPr>
        <p:spPr/>
        <p:txBody>
          <a:bodyPr/>
          <a:lstStyle/>
          <a:p>
            <a:fld id="{6978B218-A8C5-40A0-8E52-9F6B87AFDAFA}" type="slidenum">
              <a:rPr lang="en-US" smtClean="0">
                <a:solidFill>
                  <a:srgbClr val="000000"/>
                </a:solidFill>
              </a:rPr>
              <a:pPr/>
              <a:t>37</a:t>
            </a:fld>
            <a:endParaRPr lang="en-US" dirty="0">
              <a:solidFill>
                <a:srgbClr val="000000"/>
              </a:solidFill>
            </a:endParaRPr>
          </a:p>
        </p:txBody>
      </p:sp>
    </p:spTree>
    <p:extLst>
      <p:ext uri="{BB962C8B-B14F-4D97-AF65-F5344CB8AC3E}">
        <p14:creationId xmlns:p14="http://schemas.microsoft.com/office/powerpoint/2010/main" val="4913124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1"/>
          <p:cNvSpPr>
            <a:spLocks noGrp="1"/>
          </p:cNvSpPr>
          <p:nvPr>
            <p:ph type="ftr" sz="quarter" idx="10"/>
          </p:nvPr>
        </p:nvSpPr>
        <p:spPr>
          <a:xfrm>
            <a:off x="2343150" y="4914900"/>
            <a:ext cx="2171700" cy="171450"/>
          </a:xfrm>
          <a:noFill/>
        </p:spPr>
        <p:txBody>
          <a:bodyPr/>
          <a:lstStyle/>
          <a:p>
            <a:r>
              <a:rPr lang="en-US" dirty="0" smtClean="0">
                <a:solidFill>
                  <a:srgbClr val="000000"/>
                </a:solidFill>
              </a:rPr>
              <a:t>CHESS DMR-1332208  - 2016</a:t>
            </a:r>
          </a:p>
          <a:p>
            <a:endParaRPr lang="en-US" dirty="0" smtClean="0">
              <a:solidFill>
                <a:srgbClr val="000000"/>
              </a:solidFill>
            </a:endParaRPr>
          </a:p>
        </p:txBody>
      </p:sp>
      <p:sp>
        <p:nvSpPr>
          <p:cNvPr id="7175" name="Text Box 28"/>
          <p:cNvSpPr txBox="1">
            <a:spLocks noChangeArrowheads="1"/>
          </p:cNvSpPr>
          <p:nvPr/>
        </p:nvSpPr>
        <p:spPr bwMode="auto">
          <a:xfrm>
            <a:off x="160020" y="1028701"/>
            <a:ext cx="3783331" cy="3774110"/>
          </a:xfrm>
          <a:prstGeom prst="rect">
            <a:avLst/>
          </a:prstGeom>
          <a:noFill/>
          <a:ln w="9525">
            <a:noFill/>
            <a:miter lim="800000"/>
            <a:headEnd/>
            <a:tailEnd/>
          </a:ln>
        </p:spPr>
        <p:txBody>
          <a:bodyPr wrap="square">
            <a:spAutoFit/>
          </a:bodyPr>
          <a:lstStyle/>
          <a:p>
            <a:pPr fontAlgn="auto">
              <a:spcBef>
                <a:spcPts val="0"/>
              </a:spcBef>
              <a:spcAft>
                <a:spcPts val="0"/>
              </a:spcAft>
            </a:pPr>
            <a:r>
              <a:rPr lang="en-US" sz="825" dirty="0">
                <a:solidFill>
                  <a:srgbClr val="000000"/>
                </a:solidFill>
                <a:latin typeface="Arial"/>
                <a:ea typeface="+mn-ea"/>
              </a:rPr>
              <a:t>The transformation of simple colloidal particles — bits of matter suspended in solution — into tightly packed, beautiful lace-like meshes, or </a:t>
            </a:r>
            <a:r>
              <a:rPr lang="en-US" sz="825" dirty="0" err="1">
                <a:solidFill>
                  <a:srgbClr val="000000"/>
                </a:solidFill>
                <a:latin typeface="Arial"/>
                <a:ea typeface="+mn-ea"/>
              </a:rPr>
              <a:t>superlattices</a:t>
            </a:r>
            <a:r>
              <a:rPr lang="en-US" sz="825" dirty="0">
                <a:solidFill>
                  <a:srgbClr val="000000"/>
                </a:solidFill>
                <a:latin typeface="Arial"/>
                <a:ea typeface="+mn-ea"/>
              </a:rPr>
              <a:t>, has puzzled researchers for decades. Pretty pictures in themselves, these tiny </a:t>
            </a:r>
            <a:r>
              <a:rPr lang="en-US" sz="825" dirty="0" err="1">
                <a:solidFill>
                  <a:srgbClr val="000000"/>
                </a:solidFill>
                <a:latin typeface="Arial"/>
                <a:ea typeface="+mn-ea"/>
              </a:rPr>
              <a:t>superlattices</a:t>
            </a:r>
            <a:r>
              <a:rPr lang="en-US" sz="825" dirty="0">
                <a:solidFill>
                  <a:srgbClr val="000000"/>
                </a:solidFill>
                <a:latin typeface="Arial"/>
                <a:ea typeface="+mn-ea"/>
              </a:rPr>
              <a:t>, also called quantum dots, are being used to create more vivid display screens as well as arrays of optical sensory devices. The ultimate potential of quantum dots to make any surface into a smart screen or energy source hinges, in part, on understanding how they form.</a:t>
            </a:r>
          </a:p>
          <a:p>
            <a:pPr fontAlgn="auto">
              <a:spcBef>
                <a:spcPts val="0"/>
              </a:spcBef>
              <a:spcAft>
                <a:spcPts val="0"/>
              </a:spcAft>
            </a:pPr>
            <a:endParaRPr lang="en-US" sz="825" dirty="0">
              <a:solidFill>
                <a:srgbClr val="000000"/>
              </a:solidFill>
              <a:latin typeface="Arial"/>
              <a:ea typeface="+mn-ea"/>
            </a:endParaRPr>
          </a:p>
          <a:p>
            <a:pPr fontAlgn="auto">
              <a:spcBef>
                <a:spcPts val="0"/>
              </a:spcBef>
              <a:spcAft>
                <a:spcPts val="0"/>
              </a:spcAft>
            </a:pPr>
            <a:r>
              <a:rPr lang="en-US" sz="825" dirty="0">
                <a:solidFill>
                  <a:srgbClr val="000000"/>
                </a:solidFill>
                <a:latin typeface="Arial"/>
                <a:ea typeface="+mn-ea"/>
              </a:rPr>
              <a:t>Through a combination of techniques including controlled solvent evaporation and synchrotron X-ray scattering, the real time self-assembly of nanocrystal structures has now become observable </a:t>
            </a:r>
            <a:r>
              <a:rPr lang="en-US" sz="825" i="1" dirty="0">
                <a:solidFill>
                  <a:srgbClr val="000000"/>
                </a:solidFill>
                <a:latin typeface="Arial"/>
                <a:ea typeface="+mn-ea"/>
              </a:rPr>
              <a:t>in-situ</a:t>
            </a:r>
            <a:r>
              <a:rPr lang="en-US" sz="825" dirty="0">
                <a:solidFill>
                  <a:srgbClr val="000000"/>
                </a:solidFill>
                <a:latin typeface="Arial"/>
                <a:ea typeface="+mn-ea"/>
              </a:rPr>
              <a:t>. The findings were reported in the journal Nature Materials in a paper by Assistant Professor William A. Tisdale and grad student Mark C. Weidman, both at MIT’s Department of Chemical Engineering, and Detlef-M. Smilgies at the Cornell High Energy Synchrotron Source (CHESS) [1].</a:t>
            </a:r>
          </a:p>
          <a:p>
            <a:pPr fontAlgn="auto">
              <a:spcBef>
                <a:spcPts val="0"/>
              </a:spcBef>
              <a:spcAft>
                <a:spcPts val="0"/>
              </a:spcAft>
            </a:pPr>
            <a:endParaRPr lang="en-US" sz="825" dirty="0">
              <a:solidFill>
                <a:srgbClr val="000000"/>
              </a:solidFill>
              <a:latin typeface="Arial"/>
              <a:ea typeface="+mn-ea"/>
            </a:endParaRPr>
          </a:p>
          <a:p>
            <a:pPr fontAlgn="auto">
              <a:spcBef>
                <a:spcPts val="0"/>
              </a:spcBef>
              <a:spcAft>
                <a:spcPts val="0"/>
              </a:spcAft>
            </a:pPr>
            <a:r>
              <a:rPr lang="en-US" sz="825" dirty="0">
                <a:solidFill>
                  <a:srgbClr val="000000"/>
                </a:solidFill>
                <a:latin typeface="Arial"/>
                <a:ea typeface="+mn-ea"/>
              </a:rPr>
              <a:t>To make the nanoscale movies (see third page), the group took advantage of a CHESS-developed experimental chamber and a recently developed dual detector setup with two fast area detectors, while environmental conditions were changed during the formation of </a:t>
            </a:r>
            <a:r>
              <a:rPr lang="en-US" sz="825" dirty="0" err="1">
                <a:solidFill>
                  <a:srgbClr val="000000"/>
                </a:solidFill>
                <a:latin typeface="Arial"/>
                <a:ea typeface="+mn-ea"/>
              </a:rPr>
              <a:t>superlattices</a:t>
            </a:r>
            <a:r>
              <a:rPr lang="en-US" sz="825" dirty="0">
                <a:solidFill>
                  <a:srgbClr val="000000"/>
                </a:solidFill>
                <a:latin typeface="Arial"/>
                <a:ea typeface="+mn-ea"/>
              </a:rPr>
              <a:t>. Using lead sulfide nanocrystals, they were able to conduct simultaneous small-angle X-ray scattering (capturing the structure of the </a:t>
            </a:r>
            <a:r>
              <a:rPr lang="en-US" sz="825" dirty="0" err="1">
                <a:solidFill>
                  <a:srgbClr val="000000"/>
                </a:solidFill>
                <a:latin typeface="Arial"/>
                <a:ea typeface="+mn-ea"/>
              </a:rPr>
              <a:t>superlattice</a:t>
            </a:r>
            <a:r>
              <a:rPr lang="en-US" sz="825" dirty="0">
                <a:solidFill>
                  <a:srgbClr val="000000"/>
                </a:solidFill>
                <a:latin typeface="Arial"/>
                <a:ea typeface="+mn-ea"/>
              </a:rPr>
              <a:t>) and wide-angle X-ray scattering (capturing atomic scale orientation and alignment of single particles) observations during the evaporation of a solvent.</a:t>
            </a:r>
          </a:p>
          <a:p>
            <a:pPr fontAlgn="auto">
              <a:spcBef>
                <a:spcPts val="0"/>
              </a:spcBef>
              <a:spcAft>
                <a:spcPts val="0"/>
              </a:spcAft>
            </a:pPr>
            <a:endParaRPr lang="en-US" sz="825" dirty="0">
              <a:solidFill>
                <a:srgbClr val="000000"/>
              </a:solidFill>
              <a:latin typeface="Arial"/>
              <a:ea typeface="+mn-ea"/>
            </a:endParaRPr>
          </a:p>
          <a:p>
            <a:pPr fontAlgn="auto">
              <a:spcBef>
                <a:spcPts val="0"/>
              </a:spcBef>
              <a:spcAft>
                <a:spcPts val="0"/>
              </a:spcAft>
            </a:pPr>
            <a:r>
              <a:rPr lang="en-US" sz="825" dirty="0">
                <a:solidFill>
                  <a:srgbClr val="000000"/>
                </a:solidFill>
                <a:latin typeface="Arial"/>
                <a:ea typeface="+mn-ea"/>
              </a:rPr>
              <a:t>“We believe this was the first experiment that has allowed us to watch in real time and in a native environment how self-assembly occurs,” Tisdale says. “These experiments would not have been possible without the experimental capabilities developed by Detlef and the CHESS team.” [2]</a:t>
            </a:r>
          </a:p>
        </p:txBody>
      </p:sp>
      <p:sp>
        <p:nvSpPr>
          <p:cNvPr id="11" name="TextBox 10"/>
          <p:cNvSpPr txBox="1"/>
          <p:nvPr/>
        </p:nvSpPr>
        <p:spPr>
          <a:xfrm>
            <a:off x="5715000" y="1200151"/>
            <a:ext cx="914401" cy="1858201"/>
          </a:xfrm>
          <a:prstGeom prst="rect">
            <a:avLst/>
          </a:prstGeom>
          <a:noFill/>
        </p:spPr>
        <p:txBody>
          <a:bodyPr wrap="square" rtlCol="0">
            <a:spAutoFit/>
          </a:bodyPr>
          <a:lstStyle/>
          <a:p>
            <a:pPr fontAlgn="auto">
              <a:spcBef>
                <a:spcPts val="0"/>
              </a:spcBef>
              <a:spcAft>
                <a:spcPts val="0"/>
              </a:spcAft>
            </a:pPr>
            <a:r>
              <a:rPr lang="en-US" sz="675" i="1" dirty="0">
                <a:solidFill>
                  <a:srgbClr val="2D2D8A">
                    <a:lumMod val="60000"/>
                    <a:lumOff val="40000"/>
                  </a:srgbClr>
                </a:solidFill>
                <a:latin typeface="Arial"/>
                <a:ea typeface="+mn-ea"/>
              </a:rPr>
              <a:t>(top)</a:t>
            </a:r>
          </a:p>
          <a:p>
            <a:pPr fontAlgn="auto">
              <a:spcBef>
                <a:spcPts val="0"/>
              </a:spcBef>
              <a:spcAft>
                <a:spcPts val="0"/>
              </a:spcAft>
            </a:pPr>
            <a:r>
              <a:rPr lang="en-US" sz="675" i="1" dirty="0">
                <a:solidFill>
                  <a:srgbClr val="2D2D8A">
                    <a:lumMod val="60000"/>
                    <a:lumOff val="40000"/>
                  </a:srgbClr>
                </a:solidFill>
                <a:latin typeface="Arial"/>
                <a:ea typeface="+mn-ea"/>
              </a:rPr>
              <a:t>Illustration of randomly oriented nanocrystals in solution. </a:t>
            </a:r>
          </a:p>
          <a:p>
            <a:pPr fontAlgn="auto">
              <a:spcBef>
                <a:spcPts val="0"/>
              </a:spcBef>
              <a:spcAft>
                <a:spcPts val="0"/>
              </a:spcAft>
            </a:pPr>
            <a:endParaRPr lang="en-US" sz="675" i="1" dirty="0">
              <a:solidFill>
                <a:srgbClr val="2D2D8A">
                  <a:lumMod val="60000"/>
                  <a:lumOff val="40000"/>
                </a:srgbClr>
              </a:solidFill>
              <a:latin typeface="Arial"/>
              <a:ea typeface="+mn-ea"/>
            </a:endParaRPr>
          </a:p>
          <a:p>
            <a:pPr fontAlgn="auto">
              <a:spcBef>
                <a:spcPts val="0"/>
              </a:spcBef>
              <a:spcAft>
                <a:spcPts val="0"/>
              </a:spcAft>
            </a:pPr>
            <a:r>
              <a:rPr lang="en-US" sz="675" i="1" dirty="0">
                <a:solidFill>
                  <a:srgbClr val="2D2D8A">
                    <a:lumMod val="60000"/>
                    <a:lumOff val="40000"/>
                  </a:srgbClr>
                </a:solidFill>
                <a:latin typeface="Arial"/>
                <a:ea typeface="+mn-ea"/>
              </a:rPr>
              <a:t>(bottom) </a:t>
            </a:r>
          </a:p>
          <a:p>
            <a:pPr fontAlgn="auto">
              <a:spcBef>
                <a:spcPts val="0"/>
              </a:spcBef>
              <a:spcAft>
                <a:spcPts val="0"/>
              </a:spcAft>
            </a:pPr>
            <a:r>
              <a:rPr lang="en-US" sz="675" i="1" dirty="0">
                <a:solidFill>
                  <a:srgbClr val="2D2D8A">
                    <a:lumMod val="60000"/>
                    <a:lumOff val="40000"/>
                  </a:srgbClr>
                </a:solidFill>
                <a:latin typeface="Arial"/>
                <a:ea typeface="+mn-ea"/>
              </a:rPr>
              <a:t>Illustration of two layers of the atomically aligned bcc nanocrystal </a:t>
            </a:r>
            <a:r>
              <a:rPr lang="en-US" sz="675" i="1" dirty="0" err="1">
                <a:solidFill>
                  <a:srgbClr val="2D2D8A">
                    <a:lumMod val="60000"/>
                    <a:lumOff val="40000"/>
                  </a:srgbClr>
                </a:solidFill>
                <a:latin typeface="Arial"/>
                <a:ea typeface="+mn-ea"/>
              </a:rPr>
              <a:t>superlattice</a:t>
            </a:r>
            <a:r>
              <a:rPr lang="en-US" sz="675" i="1" dirty="0">
                <a:solidFill>
                  <a:srgbClr val="2D2D8A">
                    <a:lumMod val="60000"/>
                    <a:lumOff val="40000"/>
                  </a:srgbClr>
                </a:solidFill>
                <a:latin typeface="Arial"/>
                <a:ea typeface="+mn-ea"/>
              </a:rPr>
              <a:t> on the substrate,</a:t>
            </a:r>
          </a:p>
          <a:p>
            <a:pPr fontAlgn="auto">
              <a:spcBef>
                <a:spcPts val="0"/>
              </a:spcBef>
              <a:spcAft>
                <a:spcPts val="0"/>
              </a:spcAft>
            </a:pPr>
            <a:r>
              <a:rPr lang="en-US" sz="675" i="1" dirty="0">
                <a:solidFill>
                  <a:srgbClr val="2D2D8A">
                    <a:lumMod val="60000"/>
                    <a:lumOff val="40000"/>
                  </a:srgbClr>
                </a:solidFill>
                <a:latin typeface="Arial"/>
                <a:ea typeface="+mn-ea"/>
              </a:rPr>
              <a:t>where the bcc (110)SL plane is parallel to the substrate</a:t>
            </a:r>
          </a:p>
        </p:txBody>
      </p:sp>
      <p:sp>
        <p:nvSpPr>
          <p:cNvPr id="8" name="Rectangle 2"/>
          <p:cNvSpPr txBox="1">
            <a:spLocks noChangeArrowheads="1"/>
          </p:cNvSpPr>
          <p:nvPr/>
        </p:nvSpPr>
        <p:spPr>
          <a:xfrm>
            <a:off x="279798" y="175023"/>
            <a:ext cx="6036469" cy="588169"/>
          </a:xfrm>
          <a:prstGeom prst="rect">
            <a:avLst/>
          </a:prstGeom>
          <a:noFill/>
          <a:ln/>
        </p:spPr>
        <p:txBody>
          <a:bodyPr anchor="b"/>
          <a:lstStyle/>
          <a:p>
            <a:pPr algn="ctr">
              <a:lnSpc>
                <a:spcPct val="90000"/>
              </a:lnSpc>
              <a:defRPr/>
            </a:pPr>
            <a:r>
              <a:rPr lang="en-US" sz="1350" b="1" dirty="0">
                <a:solidFill>
                  <a:srgbClr val="000000"/>
                </a:solidFill>
                <a:latin typeface="Arial"/>
                <a:ea typeface="+mn-ea"/>
              </a:rPr>
              <a:t>Nanocrystal self-assembly sheds its secrets:</a:t>
            </a:r>
          </a:p>
          <a:p>
            <a:pPr algn="ctr">
              <a:lnSpc>
                <a:spcPct val="90000"/>
              </a:lnSpc>
              <a:defRPr/>
            </a:pPr>
            <a:r>
              <a:rPr lang="en-US" sz="1350" b="1" dirty="0">
                <a:solidFill>
                  <a:srgbClr val="000000"/>
                </a:solidFill>
                <a:latin typeface="Arial"/>
                <a:ea typeface="ＭＳ Ｐゴシック" charset="-128"/>
              </a:rPr>
              <a:t>a new approach gives a real-time look</a:t>
            </a:r>
            <a:br>
              <a:rPr lang="en-US" sz="1350" b="1" dirty="0">
                <a:solidFill>
                  <a:srgbClr val="000000"/>
                </a:solidFill>
                <a:latin typeface="Arial"/>
                <a:ea typeface="ＭＳ Ｐゴシック" charset="-128"/>
              </a:rPr>
            </a:br>
            <a:r>
              <a:rPr lang="en-US" sz="1050" b="1" kern="0" dirty="0">
                <a:solidFill>
                  <a:srgbClr val="EB131D"/>
                </a:solidFill>
                <a:latin typeface="Arial"/>
                <a:ea typeface="ＭＳ Ｐゴシック" charset="-128"/>
              </a:rPr>
              <a:t>Tisdale (MIT) </a:t>
            </a:r>
            <a:r>
              <a:rPr lang="en-US" sz="1050" b="1" kern="0" dirty="0">
                <a:solidFill>
                  <a:srgbClr val="000000"/>
                </a:solidFill>
                <a:latin typeface="Arial"/>
                <a:ea typeface="ＭＳ Ｐゴシック" charset="-128"/>
              </a:rPr>
              <a:t>DMR-1332208</a:t>
            </a:r>
            <a:endParaRPr lang="en-US" sz="1050" b="1" kern="0" dirty="0">
              <a:solidFill>
                <a:srgbClr val="009999"/>
              </a:solidFill>
              <a:latin typeface="Arial"/>
              <a:ea typeface="ＭＳ Ｐゴシック" charset="-128"/>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7965" y="971550"/>
            <a:ext cx="1557035"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101193" y="4229101"/>
            <a:ext cx="2699657" cy="738664"/>
          </a:xfrm>
          <a:prstGeom prst="rect">
            <a:avLst/>
          </a:prstGeom>
          <a:noFill/>
        </p:spPr>
        <p:txBody>
          <a:bodyPr wrap="square" rtlCol="0">
            <a:spAutoFit/>
          </a:bodyPr>
          <a:lstStyle/>
          <a:p>
            <a:pPr fontAlgn="auto">
              <a:spcBef>
                <a:spcPts val="0"/>
              </a:spcBef>
              <a:spcAft>
                <a:spcPts val="0"/>
              </a:spcAft>
            </a:pPr>
            <a:r>
              <a:rPr lang="en-US" sz="600" i="1" dirty="0">
                <a:solidFill>
                  <a:srgbClr val="000000"/>
                </a:solidFill>
                <a:latin typeface="Arial"/>
                <a:ea typeface="+mn-ea"/>
              </a:rPr>
              <a:t>[1] Mark C. Weidman, Detlef- M. Smilgies, and William A. Tisdale, "Kinetics of the self-assembly of nanocrystal </a:t>
            </a:r>
            <a:r>
              <a:rPr lang="en-US" sz="600" i="1" dirty="0" err="1">
                <a:solidFill>
                  <a:srgbClr val="000000"/>
                </a:solidFill>
                <a:latin typeface="Arial"/>
                <a:ea typeface="+mn-ea"/>
              </a:rPr>
              <a:t>superlattices</a:t>
            </a:r>
            <a:r>
              <a:rPr lang="en-US" sz="600" i="1" dirty="0">
                <a:solidFill>
                  <a:srgbClr val="000000"/>
                </a:solidFill>
                <a:latin typeface="Arial"/>
                <a:ea typeface="+mn-ea"/>
              </a:rPr>
              <a:t> measured by real-time in situ X-ray scattering," Nat Mater advance online publication (2016).</a:t>
            </a:r>
          </a:p>
          <a:p>
            <a:pPr fontAlgn="auto">
              <a:spcBef>
                <a:spcPts val="0"/>
              </a:spcBef>
              <a:spcAft>
                <a:spcPts val="0"/>
              </a:spcAft>
            </a:pPr>
            <a:endParaRPr lang="en-US" sz="600" i="1" dirty="0">
              <a:solidFill>
                <a:srgbClr val="000000"/>
              </a:solidFill>
              <a:latin typeface="Arial"/>
              <a:ea typeface="+mn-ea"/>
            </a:endParaRPr>
          </a:p>
          <a:p>
            <a:pPr fontAlgn="auto">
              <a:spcBef>
                <a:spcPts val="0"/>
              </a:spcBef>
              <a:spcAft>
                <a:spcPts val="0"/>
              </a:spcAft>
            </a:pPr>
            <a:r>
              <a:rPr lang="en-US" sz="600" i="1" dirty="0">
                <a:solidFill>
                  <a:srgbClr val="000000"/>
                </a:solidFill>
                <a:latin typeface="Arial"/>
                <a:ea typeface="+mn-ea"/>
              </a:rPr>
              <a:t>[2] Text quoting an MIT report by Michael Patrick Rutter; https://mitei.mit.edu/news/nanocrystal-self-assembly-sheds-its-secrets</a:t>
            </a:r>
          </a:p>
        </p:txBody>
      </p:sp>
    </p:spTree>
    <p:extLst>
      <p:ext uri="{BB962C8B-B14F-4D97-AF65-F5344CB8AC3E}">
        <p14:creationId xmlns:p14="http://schemas.microsoft.com/office/powerpoint/2010/main" val="16527749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5-20 at 2.59.23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57650"/>
            <a:ext cx="6858000" cy="95836"/>
          </a:xfrm>
          <a:prstGeom prst="rect">
            <a:avLst/>
          </a:prstGeom>
        </p:spPr>
      </p:pic>
      <p:pic>
        <p:nvPicPr>
          <p:cNvPr id="8" name="Picture 7" descr="2016 193 masked.psd"/>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38952" y="885372"/>
            <a:ext cx="7315200" cy="3510180"/>
          </a:xfrm>
          <a:prstGeom prst="rect">
            <a:avLst/>
          </a:prstGeom>
          <a:effectLst>
            <a:outerShdw blurRad="50800" dist="38100" dir="5400000" algn="t" rotWithShape="0">
              <a:prstClr val="black">
                <a:alpha val="40000"/>
              </a:prstClr>
            </a:outerShdw>
          </a:effectLst>
        </p:spPr>
      </p:pic>
      <p:pic>
        <p:nvPicPr>
          <p:cNvPr id="7" name="Picture 6" descr="2012 175-masked.psd"/>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45931" y="1543050"/>
            <a:ext cx="6286500" cy="2885023"/>
          </a:xfrm>
          <a:prstGeom prst="rect">
            <a:avLst/>
          </a:prstGeom>
          <a:effectLst>
            <a:outerShdw blurRad="50800" dist="38100" dir="2700000" algn="tl" rotWithShape="0">
              <a:prstClr val="black">
                <a:alpha val="40000"/>
              </a:prstClr>
            </a:outerShdw>
          </a:effectLst>
        </p:spPr>
      </p:pic>
      <p:pic>
        <p:nvPicPr>
          <p:cNvPr id="6" name="Picture 5" descr="2009 155-masked.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392" y="1257300"/>
            <a:ext cx="5606644" cy="3072693"/>
          </a:xfrm>
          <a:prstGeom prst="rect">
            <a:avLst/>
          </a:prstGeom>
          <a:effectLst>
            <a:outerShdw blurRad="50800" dist="38100" dir="2700000" algn="tl" rotWithShape="0">
              <a:prstClr val="black">
                <a:alpha val="40000"/>
              </a:prstClr>
            </a:outerShdw>
          </a:effectLst>
        </p:spPr>
      </p:pic>
      <p:pic>
        <p:nvPicPr>
          <p:cNvPr id="9" name="Picture 8" descr="2012 175-masked.psd"/>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1857" y="1314450"/>
            <a:ext cx="6286500" cy="2885023"/>
          </a:xfrm>
          <a:prstGeom prst="rect">
            <a:avLst/>
          </a:prstGeom>
          <a:effectLst>
            <a:outerShdw blurRad="50800" dist="38100" dir="2700000" algn="tl" rotWithShape="0">
              <a:prstClr val="black">
                <a:alpha val="40000"/>
              </a:prstClr>
            </a:outerShdw>
          </a:effectLst>
        </p:spPr>
      </p:pic>
      <p:pic>
        <p:nvPicPr>
          <p:cNvPr id="10" name="Picture 9" descr="2016 193 masked.psd"/>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57200" y="800100"/>
            <a:ext cx="7315200" cy="3510180"/>
          </a:xfrm>
          <a:prstGeom prst="rect">
            <a:avLst/>
          </a:prstGeom>
          <a:effectLst>
            <a:outerShdw blurRad="50800" dist="38100" dir="5400000" algn="t" rotWithShape="0">
              <a:prstClr val="black">
                <a:alpha val="40000"/>
              </a:prstClr>
            </a:outerShdw>
          </a:effectLst>
        </p:spPr>
      </p:pic>
      <p:sp>
        <p:nvSpPr>
          <p:cNvPr id="4" name="Rectangle 3"/>
          <p:cNvSpPr/>
          <p:nvPr/>
        </p:nvSpPr>
        <p:spPr>
          <a:xfrm>
            <a:off x="222338" y="1371600"/>
            <a:ext cx="1060227" cy="300082"/>
          </a:xfrm>
          <a:prstGeom prst="rect">
            <a:avLst/>
          </a:prstGeom>
          <a:noFill/>
        </p:spPr>
        <p:txBody>
          <a:bodyPr wrap="none" lIns="68580" tIns="34290" rIns="68580" bIns="34290">
            <a:spAutoFit/>
          </a:bodyPr>
          <a:lstStyle/>
          <a:p>
            <a:pPr algn="ctr"/>
            <a:r>
              <a:rPr lang="en-US" sz="15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2009: 155’</a:t>
            </a:r>
          </a:p>
        </p:txBody>
      </p:sp>
      <p:sp>
        <p:nvSpPr>
          <p:cNvPr id="11" name="Rectangle 10"/>
          <p:cNvSpPr/>
          <p:nvPr/>
        </p:nvSpPr>
        <p:spPr>
          <a:xfrm>
            <a:off x="222338" y="1600200"/>
            <a:ext cx="1060227" cy="300082"/>
          </a:xfrm>
          <a:prstGeom prst="rect">
            <a:avLst/>
          </a:prstGeom>
          <a:noFill/>
        </p:spPr>
        <p:txBody>
          <a:bodyPr wrap="none" lIns="68580" tIns="34290" rIns="68580" bIns="34290">
            <a:spAutoFit/>
          </a:bodyPr>
          <a:lstStyle/>
          <a:p>
            <a:pPr algn="ctr"/>
            <a:r>
              <a:rPr lang="en-US" sz="1500" b="1" dirty="0">
                <a:ln w="12700">
                  <a:solidFill>
                    <a:schemeClr val="tx2">
                      <a:satMod val="155000"/>
                    </a:schemeClr>
                  </a:solidFill>
                  <a:prstDash val="solid"/>
                </a:ln>
                <a:solidFill>
                  <a:schemeClr val="accent1">
                    <a:lumMod val="90000"/>
                  </a:schemeClr>
                </a:solidFill>
                <a:effectLst>
                  <a:outerShdw blurRad="41275" dist="20320" dir="1800000" algn="tl" rotWithShape="0">
                    <a:srgbClr val="000000">
                      <a:alpha val="40000"/>
                    </a:srgbClr>
                  </a:outerShdw>
                </a:effectLst>
              </a:rPr>
              <a:t>2012: 175’</a:t>
            </a:r>
          </a:p>
        </p:txBody>
      </p:sp>
      <p:sp>
        <p:nvSpPr>
          <p:cNvPr id="12" name="Rectangle 11"/>
          <p:cNvSpPr/>
          <p:nvPr/>
        </p:nvSpPr>
        <p:spPr>
          <a:xfrm>
            <a:off x="222338" y="1828800"/>
            <a:ext cx="1060227" cy="300082"/>
          </a:xfrm>
          <a:prstGeom prst="rect">
            <a:avLst/>
          </a:prstGeom>
          <a:noFill/>
        </p:spPr>
        <p:txBody>
          <a:bodyPr wrap="none" lIns="68580" tIns="34290" rIns="68580" bIns="34290">
            <a:spAutoFit/>
          </a:bodyPr>
          <a:lstStyle/>
          <a:p>
            <a:pPr algn="ctr"/>
            <a:r>
              <a:rPr lang="en-US" sz="15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2016: 193’</a:t>
            </a:r>
          </a:p>
        </p:txBody>
      </p:sp>
      <p:sp>
        <p:nvSpPr>
          <p:cNvPr id="2" name="Title 1"/>
          <p:cNvSpPr>
            <a:spLocks noGrp="1"/>
          </p:cNvSpPr>
          <p:nvPr>
            <p:ph type="title"/>
          </p:nvPr>
        </p:nvSpPr>
        <p:spPr/>
        <p:txBody>
          <a:bodyPr/>
          <a:lstStyle/>
          <a:p>
            <a:r>
              <a:rPr lang="en-US" dirty="0"/>
              <a:t>Establishing Scope: RCRV Over Time</a:t>
            </a:r>
          </a:p>
        </p:txBody>
      </p:sp>
      <p:sp>
        <p:nvSpPr>
          <p:cNvPr id="13" name="Title 1"/>
          <p:cNvSpPr txBox="1">
            <a:spLocks/>
          </p:cNvSpPr>
          <p:nvPr/>
        </p:nvSpPr>
        <p:spPr bwMode="auto">
          <a:xfrm>
            <a:off x="685800" y="742950"/>
            <a:ext cx="5772150" cy="34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70" tIns="34285" rIns="68570" bIns="34285" numCol="1" anchor="ctr" anchorCtr="0" compatLnSpc="1">
            <a:prstTxWarp prst="textNoShape">
              <a:avLst/>
            </a:prstTxWarp>
          </a:bodyPr>
          <a:lstStyle>
            <a:lvl1pPr algn="l" rtl="0" eaLnBrk="1" fontAlgn="base" hangingPunct="1">
              <a:spcBef>
                <a:spcPct val="0"/>
              </a:spcBef>
              <a:spcAft>
                <a:spcPct val="0"/>
              </a:spcAft>
              <a:defRPr sz="2400" b="1">
                <a:solidFill>
                  <a:srgbClr val="0C5890"/>
                </a:solidFill>
                <a:latin typeface="+mj-lt"/>
                <a:ea typeface="MS PGothic" pitchFamily="34" charset="-128"/>
                <a:cs typeface="+mj-cs"/>
              </a:defRPr>
            </a:lvl1pPr>
            <a:lvl2pPr algn="l" rtl="0" eaLnBrk="1" fontAlgn="base" hangingPunct="1">
              <a:spcBef>
                <a:spcPct val="0"/>
              </a:spcBef>
              <a:spcAft>
                <a:spcPct val="0"/>
              </a:spcAft>
              <a:defRPr sz="3200">
                <a:solidFill>
                  <a:srgbClr val="0C5890"/>
                </a:solidFill>
                <a:latin typeface="Arial" charset="0"/>
                <a:ea typeface="MS PGothic" pitchFamily="34" charset="-128"/>
                <a:cs typeface="Arial" charset="0"/>
              </a:defRPr>
            </a:lvl2pPr>
            <a:lvl3pPr algn="l" rtl="0" eaLnBrk="1" fontAlgn="base" hangingPunct="1">
              <a:spcBef>
                <a:spcPct val="0"/>
              </a:spcBef>
              <a:spcAft>
                <a:spcPct val="0"/>
              </a:spcAft>
              <a:defRPr sz="3200">
                <a:solidFill>
                  <a:srgbClr val="0C5890"/>
                </a:solidFill>
                <a:latin typeface="Arial" charset="0"/>
                <a:ea typeface="MS PGothic" pitchFamily="34" charset="-128"/>
                <a:cs typeface="Arial" charset="0"/>
              </a:defRPr>
            </a:lvl3pPr>
            <a:lvl4pPr algn="l" rtl="0" eaLnBrk="1" fontAlgn="base" hangingPunct="1">
              <a:spcBef>
                <a:spcPct val="0"/>
              </a:spcBef>
              <a:spcAft>
                <a:spcPct val="0"/>
              </a:spcAft>
              <a:defRPr sz="3200">
                <a:solidFill>
                  <a:srgbClr val="0C5890"/>
                </a:solidFill>
                <a:latin typeface="Arial" charset="0"/>
                <a:ea typeface="MS PGothic" pitchFamily="34" charset="-128"/>
                <a:cs typeface="Arial" charset="0"/>
              </a:defRPr>
            </a:lvl4pPr>
            <a:lvl5pPr algn="l" rtl="0" eaLnBrk="1" fontAlgn="base" hangingPunct="1">
              <a:spcBef>
                <a:spcPct val="0"/>
              </a:spcBef>
              <a:spcAft>
                <a:spcPct val="0"/>
              </a:spcAft>
              <a:defRPr sz="3200">
                <a:solidFill>
                  <a:srgbClr val="0C5890"/>
                </a:solidFill>
                <a:latin typeface="Arial" charset="0"/>
                <a:ea typeface="MS PGothic" pitchFamily="34" charset="-128"/>
                <a:cs typeface="Arial" charset="0"/>
              </a:defRPr>
            </a:lvl5pPr>
            <a:lvl6pPr marL="457118" algn="l" rtl="0" eaLnBrk="1" fontAlgn="base" hangingPunct="1">
              <a:spcBef>
                <a:spcPct val="0"/>
              </a:spcBef>
              <a:spcAft>
                <a:spcPct val="0"/>
              </a:spcAft>
              <a:defRPr sz="3200">
                <a:solidFill>
                  <a:srgbClr val="0C5890"/>
                </a:solidFill>
                <a:latin typeface="Arial" charset="0"/>
                <a:ea typeface="ＭＳ Ｐゴシック" charset="0"/>
                <a:cs typeface="Arial" charset="0"/>
              </a:defRPr>
            </a:lvl6pPr>
            <a:lvl7pPr marL="914243" algn="l" rtl="0" eaLnBrk="1" fontAlgn="base" hangingPunct="1">
              <a:spcBef>
                <a:spcPct val="0"/>
              </a:spcBef>
              <a:spcAft>
                <a:spcPct val="0"/>
              </a:spcAft>
              <a:defRPr sz="3200">
                <a:solidFill>
                  <a:srgbClr val="0C5890"/>
                </a:solidFill>
                <a:latin typeface="Arial" charset="0"/>
                <a:ea typeface="ＭＳ Ｐゴシック" charset="0"/>
                <a:cs typeface="Arial" charset="0"/>
              </a:defRPr>
            </a:lvl7pPr>
            <a:lvl8pPr marL="1371362" algn="l" rtl="0" eaLnBrk="1" fontAlgn="base" hangingPunct="1">
              <a:spcBef>
                <a:spcPct val="0"/>
              </a:spcBef>
              <a:spcAft>
                <a:spcPct val="0"/>
              </a:spcAft>
              <a:defRPr sz="3200">
                <a:solidFill>
                  <a:srgbClr val="0C5890"/>
                </a:solidFill>
                <a:latin typeface="Arial" charset="0"/>
                <a:ea typeface="ＭＳ Ｐゴシック" charset="0"/>
                <a:cs typeface="Arial" charset="0"/>
              </a:defRPr>
            </a:lvl8pPr>
            <a:lvl9pPr marL="1828484" algn="l" rtl="0" eaLnBrk="1" fontAlgn="base" hangingPunct="1">
              <a:spcBef>
                <a:spcPct val="0"/>
              </a:spcBef>
              <a:spcAft>
                <a:spcPct val="0"/>
              </a:spcAft>
              <a:defRPr sz="3200">
                <a:solidFill>
                  <a:srgbClr val="0C5890"/>
                </a:solidFill>
                <a:latin typeface="Arial" charset="0"/>
                <a:ea typeface="ＭＳ Ｐゴシック" charset="0"/>
                <a:cs typeface="Arial" charset="0"/>
              </a:defRPr>
            </a:lvl9pPr>
          </a:lstStyle>
          <a:p>
            <a:r>
              <a:rPr lang="en-US" sz="1800" dirty="0">
                <a:solidFill>
                  <a:srgbClr val="FF6600"/>
                </a:solidFill>
              </a:rPr>
              <a:t>Challenge and Achievement #1</a:t>
            </a:r>
          </a:p>
        </p:txBody>
      </p:sp>
      <p:sp>
        <p:nvSpPr>
          <p:cNvPr id="14" name="Title 1"/>
          <p:cNvSpPr txBox="1">
            <a:spLocks/>
          </p:cNvSpPr>
          <p:nvPr/>
        </p:nvSpPr>
        <p:spPr bwMode="auto">
          <a:xfrm>
            <a:off x="4400550" y="1257300"/>
            <a:ext cx="2628900" cy="34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70" tIns="34285" rIns="68570" bIns="34285" numCol="1" anchor="ctr" anchorCtr="0" compatLnSpc="1">
            <a:prstTxWarp prst="textNoShape">
              <a:avLst/>
            </a:prstTxWarp>
          </a:bodyPr>
          <a:lstStyle>
            <a:lvl1pPr algn="l" rtl="0" eaLnBrk="1" fontAlgn="base" hangingPunct="1">
              <a:spcBef>
                <a:spcPct val="0"/>
              </a:spcBef>
              <a:spcAft>
                <a:spcPct val="0"/>
              </a:spcAft>
              <a:defRPr sz="2400" b="1">
                <a:solidFill>
                  <a:srgbClr val="0C5890"/>
                </a:solidFill>
                <a:latin typeface="+mj-lt"/>
                <a:ea typeface="MS PGothic" pitchFamily="34" charset="-128"/>
                <a:cs typeface="+mj-cs"/>
              </a:defRPr>
            </a:lvl1pPr>
            <a:lvl2pPr algn="l" rtl="0" eaLnBrk="1" fontAlgn="base" hangingPunct="1">
              <a:spcBef>
                <a:spcPct val="0"/>
              </a:spcBef>
              <a:spcAft>
                <a:spcPct val="0"/>
              </a:spcAft>
              <a:defRPr sz="3200">
                <a:solidFill>
                  <a:srgbClr val="0C5890"/>
                </a:solidFill>
                <a:latin typeface="Arial" charset="0"/>
                <a:ea typeface="MS PGothic" pitchFamily="34" charset="-128"/>
                <a:cs typeface="Arial" charset="0"/>
              </a:defRPr>
            </a:lvl2pPr>
            <a:lvl3pPr algn="l" rtl="0" eaLnBrk="1" fontAlgn="base" hangingPunct="1">
              <a:spcBef>
                <a:spcPct val="0"/>
              </a:spcBef>
              <a:spcAft>
                <a:spcPct val="0"/>
              </a:spcAft>
              <a:defRPr sz="3200">
                <a:solidFill>
                  <a:srgbClr val="0C5890"/>
                </a:solidFill>
                <a:latin typeface="Arial" charset="0"/>
                <a:ea typeface="MS PGothic" pitchFamily="34" charset="-128"/>
                <a:cs typeface="Arial" charset="0"/>
              </a:defRPr>
            </a:lvl3pPr>
            <a:lvl4pPr algn="l" rtl="0" eaLnBrk="1" fontAlgn="base" hangingPunct="1">
              <a:spcBef>
                <a:spcPct val="0"/>
              </a:spcBef>
              <a:spcAft>
                <a:spcPct val="0"/>
              </a:spcAft>
              <a:defRPr sz="3200">
                <a:solidFill>
                  <a:srgbClr val="0C5890"/>
                </a:solidFill>
                <a:latin typeface="Arial" charset="0"/>
                <a:ea typeface="MS PGothic" pitchFamily="34" charset="-128"/>
                <a:cs typeface="Arial" charset="0"/>
              </a:defRPr>
            </a:lvl4pPr>
            <a:lvl5pPr algn="l" rtl="0" eaLnBrk="1" fontAlgn="base" hangingPunct="1">
              <a:spcBef>
                <a:spcPct val="0"/>
              </a:spcBef>
              <a:spcAft>
                <a:spcPct val="0"/>
              </a:spcAft>
              <a:defRPr sz="3200">
                <a:solidFill>
                  <a:srgbClr val="0C5890"/>
                </a:solidFill>
                <a:latin typeface="Arial" charset="0"/>
                <a:ea typeface="MS PGothic" pitchFamily="34" charset="-128"/>
                <a:cs typeface="Arial" charset="0"/>
              </a:defRPr>
            </a:lvl5pPr>
            <a:lvl6pPr marL="457118" algn="l" rtl="0" eaLnBrk="1" fontAlgn="base" hangingPunct="1">
              <a:spcBef>
                <a:spcPct val="0"/>
              </a:spcBef>
              <a:spcAft>
                <a:spcPct val="0"/>
              </a:spcAft>
              <a:defRPr sz="3200">
                <a:solidFill>
                  <a:srgbClr val="0C5890"/>
                </a:solidFill>
                <a:latin typeface="Arial" charset="0"/>
                <a:ea typeface="ＭＳ Ｐゴシック" charset="0"/>
                <a:cs typeface="Arial" charset="0"/>
              </a:defRPr>
            </a:lvl6pPr>
            <a:lvl7pPr marL="914243" algn="l" rtl="0" eaLnBrk="1" fontAlgn="base" hangingPunct="1">
              <a:spcBef>
                <a:spcPct val="0"/>
              </a:spcBef>
              <a:spcAft>
                <a:spcPct val="0"/>
              </a:spcAft>
              <a:defRPr sz="3200">
                <a:solidFill>
                  <a:srgbClr val="0C5890"/>
                </a:solidFill>
                <a:latin typeface="Arial" charset="0"/>
                <a:ea typeface="ＭＳ Ｐゴシック" charset="0"/>
                <a:cs typeface="Arial" charset="0"/>
              </a:defRPr>
            </a:lvl7pPr>
            <a:lvl8pPr marL="1371362" algn="l" rtl="0" eaLnBrk="1" fontAlgn="base" hangingPunct="1">
              <a:spcBef>
                <a:spcPct val="0"/>
              </a:spcBef>
              <a:spcAft>
                <a:spcPct val="0"/>
              </a:spcAft>
              <a:defRPr sz="3200">
                <a:solidFill>
                  <a:srgbClr val="0C5890"/>
                </a:solidFill>
                <a:latin typeface="Arial" charset="0"/>
                <a:ea typeface="ＭＳ Ｐゴシック" charset="0"/>
                <a:cs typeface="Arial" charset="0"/>
              </a:defRPr>
            </a:lvl8pPr>
            <a:lvl9pPr marL="1828484" algn="l" rtl="0" eaLnBrk="1" fontAlgn="base" hangingPunct="1">
              <a:spcBef>
                <a:spcPct val="0"/>
              </a:spcBef>
              <a:spcAft>
                <a:spcPct val="0"/>
              </a:spcAft>
              <a:defRPr sz="3200">
                <a:solidFill>
                  <a:srgbClr val="0C5890"/>
                </a:solidFill>
                <a:latin typeface="Arial" charset="0"/>
                <a:ea typeface="ＭＳ Ｐゴシック" charset="0"/>
                <a:cs typeface="Arial" charset="0"/>
              </a:defRPr>
            </a:lvl9pPr>
          </a:lstStyle>
          <a:p>
            <a:r>
              <a:rPr lang="en-US" sz="1350" dirty="0"/>
              <a:t>(</a:t>
            </a:r>
            <a:r>
              <a:rPr lang="en-US" sz="1350" dirty="0" err="1"/>
              <a:t>i.e</a:t>
            </a:r>
            <a:r>
              <a:rPr lang="en-US" sz="1350" dirty="0"/>
              <a:t> the mixed blessing of “design refresh”)</a:t>
            </a:r>
          </a:p>
        </p:txBody>
      </p:sp>
    </p:spTree>
    <p:extLst>
      <p:ext uri="{BB962C8B-B14F-4D97-AF65-F5344CB8AC3E}">
        <p14:creationId xmlns:p14="http://schemas.microsoft.com/office/powerpoint/2010/main" val="139273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1" nodeType="clickEffect">
                                  <p:stCondLst>
                                    <p:cond delay="0"/>
                                  </p:stCondLst>
                                  <p:childTnLst>
                                    <p:animEffect transition="out" filter="dissolve">
                                      <p:cBhvr>
                                        <p:cTn id="6" dur="1000"/>
                                        <p:tgtEl>
                                          <p:spTgt spid="13"/>
                                        </p:tgtEl>
                                      </p:cBhvr>
                                    </p:animEffect>
                                    <p:set>
                                      <p:cBhvr>
                                        <p:cTn id="7" dur="1" fill="hold">
                                          <p:stCondLst>
                                            <p:cond delay="999"/>
                                          </p:stCondLst>
                                        </p:cTn>
                                        <p:tgtEl>
                                          <p:spTgt spid="13"/>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200"/>
                                        <p:tgtEl>
                                          <p:spTgt spid="2"/>
                                        </p:tgtEl>
                                      </p:cBhvr>
                                    </p:animEffect>
                                  </p:childTnLst>
                                </p:cTn>
                              </p:par>
                            </p:childTnLst>
                          </p:cTn>
                        </p:par>
                        <p:par>
                          <p:cTn id="11" fill="hold">
                            <p:stCondLst>
                              <p:cond delay="1000"/>
                            </p:stCondLst>
                            <p:childTnLst>
                              <p:par>
                                <p:cTn id="12" presetID="9" presetClass="entr" presetSubtype="0" fill="hold" grpId="0" nodeType="afterEffect">
                                  <p:stCondLst>
                                    <p:cond delay="1000"/>
                                  </p:stCondLst>
                                  <p:childTnLst>
                                    <p:set>
                                      <p:cBhvr>
                                        <p:cTn id="13" dur="1" fill="hold">
                                          <p:stCondLst>
                                            <p:cond delay="0"/>
                                          </p:stCondLst>
                                        </p:cTn>
                                        <p:tgtEl>
                                          <p:spTgt spid="14"/>
                                        </p:tgtEl>
                                        <p:attrNameLst>
                                          <p:attrName>style.visibility</p:attrName>
                                        </p:attrNameLst>
                                      </p:cBhvr>
                                      <p:to>
                                        <p:strVal val="visible"/>
                                      </p:to>
                                    </p:set>
                                    <p:animEffect transition="in" filter="dissolve">
                                      <p:cBhvr>
                                        <p:cTn id="14" dur="2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200"/>
                                        <p:tgtEl>
                                          <p:spTgt spid="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300"/>
                                        <p:tgtEl>
                                          <p:spTgt spid="9"/>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7.62285E-7 3.57914E-7 L -0.02501 0.05924 " pathEditMode="relative" ptsTypes="AA">
                                      <p:cBhvr>
                                        <p:cTn id="34" dur="1500" fill="hold"/>
                                        <p:tgtEl>
                                          <p:spTgt spid="9"/>
                                        </p:tgtEl>
                                        <p:attrNameLst>
                                          <p:attrName>ppt_x</p:attrName>
                                          <p:attrName>ppt_y</p:attrName>
                                        </p:attrNameLst>
                                      </p:cBhvr>
                                    </p:animMotion>
                                  </p:childTnLst>
                                </p:cTn>
                              </p:par>
                              <p:par>
                                <p:cTn id="35" presetID="9" presetClass="exit" presetSubtype="0" fill="hold" nodeType="withEffect">
                                  <p:stCondLst>
                                    <p:cond delay="0"/>
                                  </p:stCondLst>
                                  <p:childTnLst>
                                    <p:animEffect transition="out" filter="dissolve">
                                      <p:cBhvr>
                                        <p:cTn id="36" dur="1500"/>
                                        <p:tgtEl>
                                          <p:spTgt spid="9"/>
                                        </p:tgtEl>
                                      </p:cBhvr>
                                    </p:animEffect>
                                    <p:set>
                                      <p:cBhvr>
                                        <p:cTn id="37" dur="1" fill="hold">
                                          <p:stCondLst>
                                            <p:cond delay="1499"/>
                                          </p:stCondLst>
                                        </p:cTn>
                                        <p:tgtEl>
                                          <p:spTgt spid="9"/>
                                        </p:tgtEl>
                                        <p:attrNameLst>
                                          <p:attrName>style.visibility</p:attrName>
                                        </p:attrNameLst>
                                      </p:cBhvr>
                                      <p:to>
                                        <p:strVal val="hidden"/>
                                      </p:to>
                                    </p:set>
                                  </p:childTnLst>
                                </p:cTn>
                              </p:par>
                              <p:par>
                                <p:cTn id="38" presetID="9"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1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dissolve">
                                      <p:cBhvr>
                                        <p:cTn id="45" dur="200"/>
                                        <p:tgtEl>
                                          <p:spTgt spid="10"/>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dissolv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8.78625E-7 -3.79821E-6 L -0.01667 0.04443 " pathEditMode="relative" ptsTypes="AA">
                                      <p:cBhvr>
                                        <p:cTn id="52" dur="1500" fill="hold"/>
                                        <p:tgtEl>
                                          <p:spTgt spid="10"/>
                                        </p:tgtEl>
                                        <p:attrNameLst>
                                          <p:attrName>ppt_x</p:attrName>
                                          <p:attrName>ppt_y</p:attrName>
                                        </p:attrNameLst>
                                      </p:cBhvr>
                                    </p:animMotion>
                                  </p:childTnLst>
                                </p:cTn>
                              </p:par>
                              <p:par>
                                <p:cTn id="53" presetID="9" presetClass="exit" presetSubtype="0" fill="hold" nodeType="withEffect">
                                  <p:stCondLst>
                                    <p:cond delay="0"/>
                                  </p:stCondLst>
                                  <p:childTnLst>
                                    <p:animEffect transition="out" filter="dissolve">
                                      <p:cBhvr>
                                        <p:cTn id="54" dur="1500"/>
                                        <p:tgtEl>
                                          <p:spTgt spid="10"/>
                                        </p:tgtEl>
                                      </p:cBhvr>
                                    </p:animEffect>
                                    <p:set>
                                      <p:cBhvr>
                                        <p:cTn id="55" dur="1" fill="hold">
                                          <p:stCondLst>
                                            <p:cond delay="1499"/>
                                          </p:stCondLst>
                                        </p:cTn>
                                        <p:tgtEl>
                                          <p:spTgt spid="10"/>
                                        </p:tgtEl>
                                        <p:attrNameLst>
                                          <p:attrName>style.visibility</p:attrName>
                                        </p:attrNameLst>
                                      </p:cBhvr>
                                      <p:to>
                                        <p:strVal val="hidden"/>
                                      </p:to>
                                    </p:set>
                                  </p:childTnLst>
                                </p:cTn>
                              </p:par>
                              <p:par>
                                <p:cTn id="56" presetID="9" presetClass="entr" presetSubtype="0" fill="hold"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dissolve">
                                      <p:cBhvr>
                                        <p:cTn id="58"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2" grpId="0"/>
      <p:bldP spid="13" grpId="1"/>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1"/>
          <p:cNvSpPr>
            <a:spLocks noGrp="1"/>
          </p:cNvSpPr>
          <p:nvPr>
            <p:ph type="ftr" sz="quarter" idx="10"/>
          </p:nvPr>
        </p:nvSpPr>
        <p:spPr>
          <a:xfrm>
            <a:off x="2343150" y="4914900"/>
            <a:ext cx="2171700" cy="171450"/>
          </a:xfrm>
          <a:noFill/>
        </p:spPr>
        <p:txBody>
          <a:bodyPr/>
          <a:lstStyle/>
          <a:p>
            <a:r>
              <a:rPr lang="en-US" dirty="0" smtClean="0">
                <a:solidFill>
                  <a:srgbClr val="000000"/>
                </a:solidFill>
              </a:rPr>
              <a:t>CHESS DMR-1332208  - 2016</a:t>
            </a:r>
          </a:p>
          <a:p>
            <a:endParaRPr lang="en-US" dirty="0" smtClean="0">
              <a:solidFill>
                <a:srgbClr val="000000"/>
              </a:solidFill>
            </a:endParaRPr>
          </a:p>
        </p:txBody>
      </p:sp>
      <p:sp>
        <p:nvSpPr>
          <p:cNvPr id="11" name="TextBox 10"/>
          <p:cNvSpPr txBox="1"/>
          <p:nvPr/>
        </p:nvSpPr>
        <p:spPr>
          <a:xfrm>
            <a:off x="5715000" y="971551"/>
            <a:ext cx="1085850" cy="3208571"/>
          </a:xfrm>
          <a:prstGeom prst="rect">
            <a:avLst/>
          </a:prstGeom>
          <a:noFill/>
        </p:spPr>
        <p:txBody>
          <a:bodyPr wrap="square" rtlCol="0">
            <a:spAutoFit/>
          </a:bodyPr>
          <a:lstStyle/>
          <a:p>
            <a:pPr fontAlgn="auto">
              <a:spcBef>
                <a:spcPts val="0"/>
              </a:spcBef>
              <a:spcAft>
                <a:spcPts val="0"/>
              </a:spcAft>
            </a:pPr>
            <a:r>
              <a:rPr lang="en-US" sz="675" i="1" dirty="0">
                <a:solidFill>
                  <a:srgbClr val="2D2D8A">
                    <a:lumMod val="60000"/>
                    <a:lumOff val="40000"/>
                  </a:srgbClr>
                </a:solidFill>
                <a:latin typeface="Arial"/>
                <a:ea typeface="+mn-ea"/>
              </a:rPr>
              <a:t>(top)</a:t>
            </a:r>
          </a:p>
          <a:p>
            <a:pPr fontAlgn="auto">
              <a:spcBef>
                <a:spcPts val="0"/>
              </a:spcBef>
              <a:spcAft>
                <a:spcPts val="0"/>
              </a:spcAft>
            </a:pPr>
            <a:r>
              <a:rPr lang="en-US" sz="675" i="1" dirty="0">
                <a:solidFill>
                  <a:srgbClr val="2D2D8A">
                    <a:lumMod val="60000"/>
                    <a:lumOff val="40000"/>
                  </a:srgbClr>
                </a:solidFill>
                <a:latin typeface="Arial"/>
                <a:ea typeface="+mn-ea"/>
              </a:rPr>
              <a:t>TEM image of a bcc </a:t>
            </a:r>
            <a:r>
              <a:rPr lang="en-US" sz="675" i="1" dirty="0" err="1">
                <a:solidFill>
                  <a:srgbClr val="2D2D8A">
                    <a:lumMod val="60000"/>
                    <a:lumOff val="40000"/>
                  </a:srgbClr>
                </a:solidFill>
                <a:latin typeface="Arial"/>
                <a:ea typeface="+mn-ea"/>
              </a:rPr>
              <a:t>superlattice</a:t>
            </a:r>
            <a:r>
              <a:rPr lang="en-US" sz="675" i="1" dirty="0">
                <a:solidFill>
                  <a:srgbClr val="2D2D8A">
                    <a:lumMod val="60000"/>
                    <a:lumOff val="40000"/>
                  </a:srgbClr>
                </a:solidFill>
                <a:latin typeface="Arial"/>
                <a:ea typeface="+mn-ea"/>
              </a:rPr>
              <a:t> of the nanocrystals with a superimposed [100]SL view of four unit cells with a lattice constant of 9.05 nm. Inset (left)</a:t>
            </a:r>
          </a:p>
          <a:p>
            <a:pPr fontAlgn="auto">
              <a:spcBef>
                <a:spcPts val="0"/>
              </a:spcBef>
              <a:spcAft>
                <a:spcPts val="0"/>
              </a:spcAft>
            </a:pPr>
            <a:r>
              <a:rPr lang="en-US" sz="675" i="1" dirty="0">
                <a:solidFill>
                  <a:srgbClr val="2D2D8A">
                    <a:lumMod val="60000"/>
                    <a:lumOff val="40000"/>
                  </a:srgbClr>
                </a:solidFill>
                <a:latin typeface="Arial"/>
                <a:ea typeface="+mn-ea"/>
              </a:rPr>
              <a:t>shows a high-resolution TEM image of a single nanocrystal in which the atomic planes are visible and the corresponding nanocrystal model (right) that</a:t>
            </a:r>
          </a:p>
          <a:p>
            <a:pPr fontAlgn="auto">
              <a:spcBef>
                <a:spcPts val="0"/>
              </a:spcBef>
              <a:spcAft>
                <a:spcPts val="0"/>
              </a:spcAft>
            </a:pPr>
            <a:r>
              <a:rPr lang="en-US" sz="675" i="1" dirty="0">
                <a:solidFill>
                  <a:srgbClr val="2D2D8A">
                    <a:lumMod val="60000"/>
                    <a:lumOff val="40000"/>
                  </a:srgbClr>
                </a:solidFill>
                <a:latin typeface="Arial"/>
                <a:ea typeface="+mn-ea"/>
              </a:rPr>
              <a:t>leads to this pattern.</a:t>
            </a:r>
          </a:p>
          <a:p>
            <a:pPr fontAlgn="auto">
              <a:spcBef>
                <a:spcPts val="0"/>
              </a:spcBef>
              <a:spcAft>
                <a:spcPts val="0"/>
              </a:spcAft>
            </a:pPr>
            <a:endParaRPr lang="en-US" sz="675" i="1" dirty="0">
              <a:solidFill>
                <a:srgbClr val="2D2D8A">
                  <a:lumMod val="60000"/>
                  <a:lumOff val="40000"/>
                </a:srgbClr>
              </a:solidFill>
              <a:latin typeface="Arial"/>
              <a:ea typeface="+mn-ea"/>
            </a:endParaRPr>
          </a:p>
          <a:p>
            <a:pPr fontAlgn="auto">
              <a:spcBef>
                <a:spcPts val="0"/>
              </a:spcBef>
              <a:spcAft>
                <a:spcPts val="0"/>
              </a:spcAft>
            </a:pPr>
            <a:r>
              <a:rPr lang="en-US" sz="675" i="1" dirty="0">
                <a:solidFill>
                  <a:srgbClr val="2D2D8A">
                    <a:lumMod val="60000"/>
                    <a:lumOff val="40000"/>
                  </a:srgbClr>
                </a:solidFill>
                <a:latin typeface="Arial"/>
                <a:ea typeface="+mn-ea"/>
              </a:rPr>
              <a:t>(bottom) </a:t>
            </a:r>
          </a:p>
          <a:p>
            <a:pPr fontAlgn="auto">
              <a:spcBef>
                <a:spcPts val="0"/>
              </a:spcBef>
              <a:spcAft>
                <a:spcPts val="0"/>
              </a:spcAft>
            </a:pPr>
            <a:r>
              <a:rPr lang="en-US" sz="675" i="1" dirty="0">
                <a:solidFill>
                  <a:srgbClr val="2D2D8A">
                    <a:lumMod val="60000"/>
                    <a:lumOff val="40000"/>
                  </a:srgbClr>
                </a:solidFill>
                <a:latin typeface="Arial"/>
                <a:ea typeface="+mn-ea"/>
              </a:rPr>
              <a:t>Atomic model of the nanocrystals used in this study highlighting a hexagonal (111)NC face and a square (100)NC face. The ligand</a:t>
            </a:r>
          </a:p>
          <a:p>
            <a:pPr fontAlgn="auto">
              <a:spcBef>
                <a:spcPts val="0"/>
              </a:spcBef>
              <a:spcAft>
                <a:spcPts val="0"/>
              </a:spcAft>
            </a:pPr>
            <a:r>
              <a:rPr lang="en-US" sz="675" i="1" dirty="0">
                <a:solidFill>
                  <a:srgbClr val="2D2D8A">
                    <a:lumMod val="60000"/>
                    <a:lumOff val="40000"/>
                  </a:srgbClr>
                </a:solidFill>
                <a:latin typeface="Arial"/>
                <a:ea typeface="+mn-ea"/>
              </a:rPr>
              <a:t>coverage density has been decreased for the image to better show the nanocrystal core.</a:t>
            </a:r>
          </a:p>
        </p:txBody>
      </p:sp>
      <p:sp>
        <p:nvSpPr>
          <p:cNvPr id="2" name="TextBox 1"/>
          <p:cNvSpPr txBox="1"/>
          <p:nvPr/>
        </p:nvSpPr>
        <p:spPr>
          <a:xfrm>
            <a:off x="3984173" y="4286251"/>
            <a:ext cx="2699657" cy="738664"/>
          </a:xfrm>
          <a:prstGeom prst="rect">
            <a:avLst/>
          </a:prstGeom>
          <a:noFill/>
        </p:spPr>
        <p:txBody>
          <a:bodyPr wrap="square" rtlCol="0">
            <a:spAutoFit/>
          </a:bodyPr>
          <a:lstStyle/>
          <a:p>
            <a:pPr fontAlgn="auto">
              <a:spcBef>
                <a:spcPts val="0"/>
              </a:spcBef>
              <a:spcAft>
                <a:spcPts val="0"/>
              </a:spcAft>
            </a:pPr>
            <a:r>
              <a:rPr lang="en-US" sz="600" i="1" dirty="0">
                <a:solidFill>
                  <a:srgbClr val="000000"/>
                </a:solidFill>
                <a:latin typeface="Arial"/>
                <a:ea typeface="+mn-ea"/>
              </a:rPr>
              <a:t>[1] Mark C. Weidman, Detlef- M. Smilgies, and William A. Tisdale, "Kinetics of the self-assembly of nanocrystal </a:t>
            </a:r>
            <a:r>
              <a:rPr lang="en-US" sz="600" i="1" dirty="0" err="1">
                <a:solidFill>
                  <a:srgbClr val="000000"/>
                </a:solidFill>
                <a:latin typeface="Arial"/>
                <a:ea typeface="+mn-ea"/>
              </a:rPr>
              <a:t>superlattices</a:t>
            </a:r>
            <a:r>
              <a:rPr lang="en-US" sz="600" i="1" dirty="0">
                <a:solidFill>
                  <a:srgbClr val="000000"/>
                </a:solidFill>
                <a:latin typeface="Arial"/>
                <a:ea typeface="+mn-ea"/>
              </a:rPr>
              <a:t> measured by real-time in situ X-ray scattering," Nat Mater advance online publication (2016).</a:t>
            </a:r>
          </a:p>
          <a:p>
            <a:pPr fontAlgn="auto">
              <a:spcBef>
                <a:spcPts val="0"/>
              </a:spcBef>
              <a:spcAft>
                <a:spcPts val="0"/>
              </a:spcAft>
            </a:pPr>
            <a:endParaRPr lang="en-US" sz="600" i="1" dirty="0">
              <a:solidFill>
                <a:srgbClr val="000000"/>
              </a:solidFill>
              <a:latin typeface="Arial"/>
              <a:ea typeface="+mn-ea"/>
            </a:endParaRPr>
          </a:p>
          <a:p>
            <a:pPr fontAlgn="auto">
              <a:spcBef>
                <a:spcPts val="0"/>
              </a:spcBef>
              <a:spcAft>
                <a:spcPts val="0"/>
              </a:spcAft>
            </a:pPr>
            <a:r>
              <a:rPr lang="en-US" sz="600" i="1" dirty="0">
                <a:solidFill>
                  <a:srgbClr val="000000"/>
                </a:solidFill>
                <a:latin typeface="Arial"/>
                <a:ea typeface="+mn-ea"/>
              </a:rPr>
              <a:t>[2] Text quoting an MIT report by Michael Patrick Rutter; https://mitei.mit.edu/news/nanocrystal-self-assembly-sheds-its-secrets</a:t>
            </a:r>
          </a:p>
        </p:txBody>
      </p:sp>
      <p:sp>
        <p:nvSpPr>
          <p:cNvPr id="8" name="Rectangle 2"/>
          <p:cNvSpPr txBox="1">
            <a:spLocks noChangeArrowheads="1"/>
          </p:cNvSpPr>
          <p:nvPr/>
        </p:nvSpPr>
        <p:spPr>
          <a:xfrm>
            <a:off x="279798" y="175023"/>
            <a:ext cx="6036469" cy="588169"/>
          </a:xfrm>
          <a:prstGeom prst="rect">
            <a:avLst/>
          </a:prstGeom>
          <a:noFill/>
          <a:ln/>
        </p:spPr>
        <p:txBody>
          <a:bodyPr anchor="b"/>
          <a:lstStyle/>
          <a:p>
            <a:pPr algn="ctr">
              <a:lnSpc>
                <a:spcPct val="90000"/>
              </a:lnSpc>
              <a:defRPr/>
            </a:pPr>
            <a:r>
              <a:rPr lang="en-US" sz="1350" b="1" dirty="0">
                <a:solidFill>
                  <a:srgbClr val="000000"/>
                </a:solidFill>
                <a:latin typeface="Arial"/>
                <a:ea typeface="+mn-ea"/>
              </a:rPr>
              <a:t>Nanocrystal self-assembly sheds its secrets:</a:t>
            </a:r>
          </a:p>
          <a:p>
            <a:pPr algn="ctr">
              <a:lnSpc>
                <a:spcPct val="90000"/>
              </a:lnSpc>
              <a:defRPr/>
            </a:pPr>
            <a:r>
              <a:rPr lang="en-US" sz="1350" b="1" dirty="0">
                <a:solidFill>
                  <a:srgbClr val="000000"/>
                </a:solidFill>
                <a:latin typeface="Arial"/>
                <a:ea typeface="ＭＳ Ｐゴシック" charset="-128"/>
              </a:rPr>
              <a:t>a new approach gives a real-time look</a:t>
            </a:r>
            <a:br>
              <a:rPr lang="en-US" sz="1350" b="1" dirty="0">
                <a:solidFill>
                  <a:srgbClr val="000000"/>
                </a:solidFill>
                <a:latin typeface="Arial"/>
                <a:ea typeface="ＭＳ Ｐゴシック" charset="-128"/>
              </a:rPr>
            </a:br>
            <a:r>
              <a:rPr lang="en-US" sz="1050" b="1" kern="0" dirty="0">
                <a:solidFill>
                  <a:srgbClr val="EB131D"/>
                </a:solidFill>
                <a:latin typeface="Arial"/>
                <a:ea typeface="ＭＳ Ｐゴシック" charset="-128"/>
              </a:rPr>
              <a:t>Tisdale (MIT) </a:t>
            </a:r>
            <a:r>
              <a:rPr lang="en-US" sz="1050" b="1" kern="0" dirty="0">
                <a:solidFill>
                  <a:srgbClr val="000000"/>
                </a:solidFill>
                <a:latin typeface="Arial"/>
                <a:ea typeface="ＭＳ Ｐゴシック" charset="-128"/>
              </a:rPr>
              <a:t>DMR-1332208</a:t>
            </a:r>
            <a:endParaRPr lang="en-US" sz="1050" b="1" kern="0" dirty="0">
              <a:solidFill>
                <a:srgbClr val="009999"/>
              </a:solidFill>
              <a:latin typeface="Arial"/>
              <a:ea typeface="ＭＳ Ｐゴシック" charset="-128"/>
            </a:endParaRPr>
          </a:p>
        </p:txBody>
      </p:sp>
      <p:sp>
        <p:nvSpPr>
          <p:cNvPr id="9" name="Text Box 28"/>
          <p:cNvSpPr txBox="1">
            <a:spLocks noChangeArrowheads="1"/>
          </p:cNvSpPr>
          <p:nvPr/>
        </p:nvSpPr>
        <p:spPr bwMode="auto">
          <a:xfrm>
            <a:off x="160020" y="953333"/>
            <a:ext cx="3783331" cy="4364015"/>
          </a:xfrm>
          <a:prstGeom prst="rect">
            <a:avLst/>
          </a:prstGeom>
          <a:noFill/>
          <a:ln w="9525">
            <a:noFill/>
            <a:miter lim="800000"/>
            <a:headEnd/>
            <a:tailEnd/>
          </a:ln>
        </p:spPr>
        <p:txBody>
          <a:bodyPr wrap="square">
            <a:spAutoFit/>
          </a:bodyPr>
          <a:lstStyle/>
          <a:p>
            <a:pPr fontAlgn="auto">
              <a:spcBef>
                <a:spcPts val="0"/>
              </a:spcBef>
              <a:spcAft>
                <a:spcPts val="0"/>
              </a:spcAft>
            </a:pPr>
            <a:r>
              <a:rPr lang="en-US" sz="825" b="1" dirty="0">
                <a:solidFill>
                  <a:srgbClr val="000000"/>
                </a:solidFill>
                <a:latin typeface="Arial"/>
                <a:ea typeface="+mn-ea"/>
              </a:rPr>
              <a:t>Science - What was found? What is new?</a:t>
            </a:r>
          </a:p>
          <a:p>
            <a:pPr marL="128588" indent="-128588" fontAlgn="auto">
              <a:spcBef>
                <a:spcPts val="0"/>
              </a:spcBef>
              <a:spcAft>
                <a:spcPts val="0"/>
              </a:spcAft>
              <a:buFont typeface="Arial" panose="020B0604020202020204" pitchFamily="34" charset="0"/>
              <a:buChar char="•"/>
            </a:pPr>
            <a:r>
              <a:rPr lang="en-US" sz="825" dirty="0">
                <a:solidFill>
                  <a:srgbClr val="000000"/>
                </a:solidFill>
                <a:latin typeface="Arial"/>
                <a:ea typeface="+mn-ea"/>
              </a:rPr>
              <a:t>Demonstrated the first experiment to view in real time and in a native environment how self-assembly occurs</a:t>
            </a:r>
          </a:p>
          <a:p>
            <a:pPr marL="128588" indent="-128588" fontAlgn="auto">
              <a:spcBef>
                <a:spcPts val="0"/>
              </a:spcBef>
              <a:spcAft>
                <a:spcPts val="0"/>
              </a:spcAft>
              <a:buFont typeface="Arial" panose="020B0604020202020204" pitchFamily="34" charset="0"/>
              <a:buChar char="•"/>
            </a:pPr>
            <a:r>
              <a:rPr lang="en-US" sz="825" dirty="0">
                <a:solidFill>
                  <a:srgbClr val="000000"/>
                </a:solidFill>
                <a:latin typeface="Arial"/>
                <a:ea typeface="+mn-ea"/>
              </a:rPr>
              <a:t>Developed a new method to observe self-assembly of nanocrystals using controlled solvent evaporation and synchrotron X-ray scattering</a:t>
            </a:r>
          </a:p>
          <a:p>
            <a:pPr marL="128588" indent="-128588" fontAlgn="auto">
              <a:spcBef>
                <a:spcPts val="0"/>
              </a:spcBef>
              <a:spcAft>
                <a:spcPts val="0"/>
              </a:spcAft>
              <a:buFont typeface="Arial" panose="020B0604020202020204" pitchFamily="34" charset="0"/>
              <a:buChar char="•"/>
            </a:pPr>
            <a:r>
              <a:rPr lang="en-US" sz="825" dirty="0">
                <a:solidFill>
                  <a:srgbClr val="000000"/>
                </a:solidFill>
                <a:latin typeface="Arial"/>
                <a:ea typeface="+mn-ea"/>
              </a:rPr>
              <a:t>The discovery will lead to refined models for self-assembly of a wide range of organic soft materials. </a:t>
            </a:r>
          </a:p>
          <a:p>
            <a:pPr fontAlgn="auto">
              <a:spcBef>
                <a:spcPts val="450"/>
              </a:spcBef>
              <a:spcAft>
                <a:spcPts val="0"/>
              </a:spcAft>
            </a:pPr>
            <a:r>
              <a:rPr lang="en-US" sz="825" b="1" dirty="0">
                <a:solidFill>
                  <a:srgbClr val="000000"/>
                </a:solidFill>
                <a:latin typeface="Arial"/>
                <a:ea typeface="+mn-ea"/>
              </a:rPr>
              <a:t>Impact - Why is it important? </a:t>
            </a:r>
          </a:p>
          <a:p>
            <a:pPr marL="128588" indent="-128588" fontAlgn="auto">
              <a:spcBef>
                <a:spcPts val="0"/>
              </a:spcBef>
              <a:spcAft>
                <a:spcPts val="0"/>
              </a:spcAft>
              <a:buFont typeface="Arial" panose="020B0604020202020204" pitchFamily="34" charset="0"/>
              <a:buChar char="•"/>
            </a:pPr>
            <a:r>
              <a:rPr lang="en-US" sz="825" dirty="0">
                <a:solidFill>
                  <a:srgbClr val="000000"/>
                </a:solidFill>
                <a:latin typeface="Arial"/>
                <a:ea typeface="+mn-ea"/>
              </a:rPr>
              <a:t>The broader adoption of nanocrystals into energy conversion technologies has been limited by the lack of knowledge about how they self-assemble</a:t>
            </a:r>
          </a:p>
          <a:p>
            <a:pPr marL="128588" indent="-128588" fontAlgn="auto">
              <a:spcBef>
                <a:spcPts val="0"/>
              </a:spcBef>
              <a:spcAft>
                <a:spcPts val="0"/>
              </a:spcAft>
              <a:buFont typeface="Arial" panose="020B0604020202020204" pitchFamily="34" charset="0"/>
              <a:buChar char="•"/>
            </a:pPr>
            <a:r>
              <a:rPr lang="en-US" sz="825" dirty="0">
                <a:solidFill>
                  <a:srgbClr val="000000"/>
                </a:solidFill>
                <a:latin typeface="Arial"/>
                <a:ea typeface="+mn-ea"/>
              </a:rPr>
              <a:t>These tiny </a:t>
            </a:r>
            <a:r>
              <a:rPr lang="en-US" sz="825" dirty="0" err="1">
                <a:solidFill>
                  <a:srgbClr val="000000"/>
                </a:solidFill>
                <a:latin typeface="Arial"/>
                <a:ea typeface="+mn-ea"/>
              </a:rPr>
              <a:t>superlattices</a:t>
            </a:r>
            <a:r>
              <a:rPr lang="en-US" sz="825" dirty="0">
                <a:solidFill>
                  <a:srgbClr val="000000"/>
                </a:solidFill>
                <a:latin typeface="Arial"/>
                <a:ea typeface="+mn-ea"/>
              </a:rPr>
              <a:t>, also called quantum dots, are being used to create more vivid display screens as well as arrays of optical sensory devices.</a:t>
            </a:r>
          </a:p>
          <a:p>
            <a:pPr marL="128588" indent="-128588" fontAlgn="auto">
              <a:spcBef>
                <a:spcPts val="0"/>
              </a:spcBef>
              <a:spcAft>
                <a:spcPts val="0"/>
              </a:spcAft>
              <a:buFont typeface="Arial" panose="020B0604020202020204" pitchFamily="34" charset="0"/>
              <a:buChar char="•"/>
            </a:pPr>
            <a:r>
              <a:rPr lang="en-US" sz="825" dirty="0">
                <a:solidFill>
                  <a:srgbClr val="000000"/>
                </a:solidFill>
                <a:latin typeface="Arial"/>
                <a:ea typeface="+mn-ea"/>
              </a:rPr>
              <a:t>The ultimate potential of quantum dots to make any surface into a smart screen or energy source hinges, in part, on understanding how they form</a:t>
            </a:r>
          </a:p>
          <a:p>
            <a:pPr marL="128588" indent="-128588" fontAlgn="auto">
              <a:spcBef>
                <a:spcPts val="0"/>
              </a:spcBef>
              <a:spcAft>
                <a:spcPts val="0"/>
              </a:spcAft>
              <a:buFont typeface="Arial" panose="020B0604020202020204" pitchFamily="34" charset="0"/>
              <a:buChar char="•"/>
            </a:pPr>
            <a:r>
              <a:rPr lang="en-US" sz="825" dirty="0">
                <a:solidFill>
                  <a:srgbClr val="000000"/>
                </a:solidFill>
                <a:latin typeface="Arial"/>
                <a:ea typeface="+mn-ea"/>
              </a:rPr>
              <a:t>This new findings will enable direct manipulation of resulting </a:t>
            </a:r>
            <a:r>
              <a:rPr lang="en-US" sz="825" dirty="0" err="1">
                <a:solidFill>
                  <a:srgbClr val="000000"/>
                </a:solidFill>
                <a:latin typeface="Arial"/>
                <a:ea typeface="+mn-ea"/>
              </a:rPr>
              <a:t>superlattices</a:t>
            </a:r>
            <a:r>
              <a:rPr lang="en-US" sz="825" dirty="0">
                <a:solidFill>
                  <a:srgbClr val="000000"/>
                </a:solidFill>
                <a:latin typeface="Arial"/>
                <a:ea typeface="+mn-ea"/>
              </a:rPr>
              <a:t>, with the possibility of on-demand fabrication and the potential to control the formation of related soft materials such as proteins and polymers and materials needed for new technologies</a:t>
            </a:r>
          </a:p>
          <a:p>
            <a:pPr fontAlgn="auto">
              <a:spcBef>
                <a:spcPts val="450"/>
              </a:spcBef>
              <a:spcAft>
                <a:spcPts val="0"/>
              </a:spcAft>
            </a:pPr>
            <a:r>
              <a:rPr lang="en-US" sz="825" b="1" dirty="0">
                <a:solidFill>
                  <a:srgbClr val="000000"/>
                </a:solidFill>
                <a:latin typeface="Arial"/>
                <a:ea typeface="+mn-ea"/>
              </a:rPr>
              <a:t>Why did this research need CHESS? </a:t>
            </a:r>
          </a:p>
          <a:p>
            <a:pPr marL="128588" indent="-128588" fontAlgn="auto">
              <a:spcBef>
                <a:spcPts val="0"/>
              </a:spcBef>
              <a:spcAft>
                <a:spcPts val="0"/>
              </a:spcAft>
              <a:buFont typeface="Arial" panose="020B0604020202020204" pitchFamily="34" charset="0"/>
              <a:buChar char="•"/>
            </a:pPr>
            <a:r>
              <a:rPr lang="en-US" sz="825" dirty="0">
                <a:solidFill>
                  <a:srgbClr val="000000"/>
                </a:solidFill>
                <a:latin typeface="Arial"/>
                <a:ea typeface="+mn-ea"/>
              </a:rPr>
              <a:t>CHESS-developed experimental chamber and a recently developed dual detector setup with two fast area detectors was needed to control environmental conditions during the formation of </a:t>
            </a:r>
            <a:r>
              <a:rPr lang="en-US" sz="825" dirty="0" err="1">
                <a:solidFill>
                  <a:srgbClr val="000000"/>
                </a:solidFill>
                <a:latin typeface="Arial"/>
                <a:ea typeface="+mn-ea"/>
              </a:rPr>
              <a:t>superlattices</a:t>
            </a:r>
            <a:r>
              <a:rPr lang="en-US" sz="825" dirty="0">
                <a:solidFill>
                  <a:srgbClr val="000000"/>
                </a:solidFill>
                <a:latin typeface="Arial"/>
                <a:ea typeface="+mn-ea"/>
              </a:rPr>
              <a:t>.</a:t>
            </a:r>
          </a:p>
          <a:p>
            <a:pPr marL="128588" indent="-128588" fontAlgn="auto">
              <a:spcBef>
                <a:spcPts val="0"/>
              </a:spcBef>
              <a:spcAft>
                <a:spcPts val="0"/>
              </a:spcAft>
              <a:buFont typeface="Arial" panose="020B0604020202020204" pitchFamily="34" charset="0"/>
              <a:buChar char="•"/>
            </a:pPr>
            <a:r>
              <a:rPr lang="en-US" sz="825" dirty="0">
                <a:solidFill>
                  <a:srgbClr val="000000"/>
                </a:solidFill>
                <a:latin typeface="Arial"/>
                <a:ea typeface="+mn-ea"/>
              </a:rPr>
              <a:t>The CHESS D1 experimental station has high-flux, wide energy-bandpass x-ray optics and can support multiple simultaneous fast 2D detectors and a fast data-acquisition compute farm to capture time-resolved kinetics of the in-plane and out-of-plane molecular ordering</a:t>
            </a:r>
          </a:p>
          <a:p>
            <a:pPr fontAlgn="auto">
              <a:spcBef>
                <a:spcPts val="0"/>
              </a:spcBef>
              <a:spcAft>
                <a:spcPts val="0"/>
              </a:spcAft>
              <a:tabLst>
                <a:tab pos="816769" algn="l"/>
              </a:tabLst>
            </a:pPr>
            <a:r>
              <a:rPr lang="en-US" sz="750" dirty="0">
                <a:solidFill>
                  <a:srgbClr val="000000"/>
                </a:solidFill>
                <a:latin typeface="Arial"/>
                <a:ea typeface="+mn-ea"/>
              </a:rPr>
              <a:t/>
            </a:r>
            <a:br>
              <a:rPr lang="en-US" sz="750" dirty="0">
                <a:solidFill>
                  <a:srgbClr val="000000"/>
                </a:solidFill>
                <a:latin typeface="Arial"/>
                <a:ea typeface="+mn-ea"/>
              </a:rPr>
            </a:br>
            <a:r>
              <a:rPr lang="en-US" sz="750" dirty="0">
                <a:solidFill>
                  <a:srgbClr val="000000"/>
                </a:solidFill>
                <a:latin typeface="Arial"/>
                <a:ea typeface="+mn-ea"/>
              </a:rPr>
              <a:t>Work supported by an Energy Frontier Research Center (DOE-BES), made use of MRSEC Shared Experimental Facilities at MIT (NSF </a:t>
            </a:r>
            <a:r>
              <a:rPr lang="en-US" sz="750">
                <a:solidFill>
                  <a:srgbClr val="000000"/>
                </a:solidFill>
                <a:latin typeface="Arial"/>
                <a:ea typeface="+mn-ea"/>
              </a:rPr>
              <a:t>DMR-08-19762), a </a:t>
            </a:r>
            <a:r>
              <a:rPr lang="en-US" sz="750" dirty="0">
                <a:solidFill>
                  <a:srgbClr val="000000"/>
                </a:solidFill>
                <a:latin typeface="Arial"/>
                <a:ea typeface="+mn-ea"/>
              </a:rPr>
              <a:t>NSF Graduate Research Fellowship (1122374), and CHESS (DMR-1332208).</a:t>
            </a:r>
          </a:p>
          <a:p>
            <a:pPr fontAlgn="auto">
              <a:spcBef>
                <a:spcPts val="0"/>
              </a:spcBef>
              <a:spcAft>
                <a:spcPts val="0"/>
              </a:spcAft>
            </a:pPr>
            <a:endParaRPr lang="en-US" sz="825" dirty="0">
              <a:solidFill>
                <a:srgbClr val="000000"/>
              </a:solidFill>
              <a:latin typeface="Arial"/>
              <a:ea typeface="+mn-ea"/>
            </a:endParaRPr>
          </a:p>
          <a:p>
            <a:pPr fontAlgn="auto">
              <a:spcBef>
                <a:spcPts val="0"/>
              </a:spcBef>
              <a:spcAft>
                <a:spcPts val="0"/>
              </a:spcAft>
            </a:pPr>
            <a:endParaRPr lang="en-US" sz="825" dirty="0">
              <a:solidFill>
                <a:srgbClr val="000000"/>
              </a:solidFill>
              <a:latin typeface="Arial"/>
              <a:ea typeface="+mn-ea"/>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350" y="971550"/>
            <a:ext cx="177165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1" y="2743200"/>
            <a:ext cx="1752600" cy="1488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90215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1"/>
          <p:cNvSpPr>
            <a:spLocks noGrp="1"/>
          </p:cNvSpPr>
          <p:nvPr>
            <p:ph type="ftr" sz="quarter" idx="10"/>
          </p:nvPr>
        </p:nvSpPr>
        <p:spPr>
          <a:xfrm>
            <a:off x="2343150" y="4914900"/>
            <a:ext cx="2171700" cy="171450"/>
          </a:xfrm>
          <a:noFill/>
        </p:spPr>
        <p:txBody>
          <a:bodyPr/>
          <a:lstStyle/>
          <a:p>
            <a:r>
              <a:rPr lang="en-US" dirty="0" smtClean="0">
                <a:solidFill>
                  <a:srgbClr val="000000"/>
                </a:solidFill>
              </a:rPr>
              <a:t>CHESS DMR-1332208  - 2016</a:t>
            </a:r>
          </a:p>
          <a:p>
            <a:endParaRPr lang="en-US" dirty="0" smtClean="0">
              <a:solidFill>
                <a:srgbClr val="000000"/>
              </a:solidFill>
            </a:endParaRPr>
          </a:p>
        </p:txBody>
      </p:sp>
      <p:sp>
        <p:nvSpPr>
          <p:cNvPr id="2" name="TextBox 1"/>
          <p:cNvSpPr txBox="1"/>
          <p:nvPr/>
        </p:nvSpPr>
        <p:spPr>
          <a:xfrm>
            <a:off x="971550" y="4052168"/>
            <a:ext cx="5426530" cy="553998"/>
          </a:xfrm>
          <a:prstGeom prst="rect">
            <a:avLst/>
          </a:prstGeom>
          <a:noFill/>
        </p:spPr>
        <p:txBody>
          <a:bodyPr wrap="square" rtlCol="0">
            <a:spAutoFit/>
          </a:bodyPr>
          <a:lstStyle/>
          <a:p>
            <a:pPr fontAlgn="auto">
              <a:spcBef>
                <a:spcPts val="0"/>
              </a:spcBef>
              <a:spcAft>
                <a:spcPts val="0"/>
              </a:spcAft>
            </a:pPr>
            <a:r>
              <a:rPr lang="en-US" sz="600" i="1" dirty="0">
                <a:solidFill>
                  <a:srgbClr val="000000"/>
                </a:solidFill>
                <a:latin typeface="Arial"/>
                <a:ea typeface="+mn-ea"/>
              </a:rPr>
              <a:t>Time-resolved X-ray scattering reveals the transition from a disordered colloid to a highly ordered </a:t>
            </a:r>
            <a:r>
              <a:rPr lang="en-US" sz="600" i="1" dirty="0" err="1">
                <a:solidFill>
                  <a:srgbClr val="000000"/>
                </a:solidFill>
                <a:latin typeface="Arial"/>
                <a:ea typeface="+mn-ea"/>
              </a:rPr>
              <a:t>superlattice</a:t>
            </a:r>
            <a:r>
              <a:rPr lang="en-US" sz="600" i="1" dirty="0">
                <a:solidFill>
                  <a:srgbClr val="000000"/>
                </a:solidFill>
                <a:latin typeface="Arial"/>
                <a:ea typeface="+mn-ea"/>
              </a:rPr>
              <a:t>. a–h, Temporal evolution of</a:t>
            </a:r>
          </a:p>
          <a:p>
            <a:pPr fontAlgn="auto">
              <a:spcBef>
                <a:spcPts val="0"/>
              </a:spcBef>
              <a:spcAft>
                <a:spcPts val="0"/>
              </a:spcAft>
            </a:pPr>
            <a:r>
              <a:rPr lang="en-US" sz="600" i="1" dirty="0">
                <a:solidFill>
                  <a:srgbClr val="000000"/>
                </a:solidFill>
                <a:latin typeface="Arial"/>
                <a:ea typeface="+mn-ea"/>
              </a:rPr>
              <a:t>GISAXS (square panels) and GIWAXS (vertical panels) patterns during the in situ measurement of nanocrystal self-assembly. The GISAXS patterns show</a:t>
            </a:r>
          </a:p>
          <a:p>
            <a:pPr fontAlgn="auto">
              <a:spcBef>
                <a:spcPts val="0"/>
              </a:spcBef>
              <a:spcAft>
                <a:spcPts val="0"/>
              </a:spcAft>
            </a:pPr>
            <a:r>
              <a:rPr lang="en-US" sz="600" i="1" dirty="0">
                <a:solidFill>
                  <a:srgbClr val="000000"/>
                </a:solidFill>
                <a:latin typeface="Arial"/>
                <a:ea typeface="+mn-ea"/>
              </a:rPr>
              <a:t>the transition from a colloidal suspension to an </a:t>
            </a:r>
            <a:r>
              <a:rPr lang="en-US" sz="600" i="1" dirty="0" err="1">
                <a:solidFill>
                  <a:srgbClr val="000000"/>
                </a:solidFill>
                <a:latin typeface="Arial"/>
                <a:ea typeface="+mn-ea"/>
              </a:rPr>
              <a:t>fcc</a:t>
            </a:r>
            <a:r>
              <a:rPr lang="en-US" sz="600" i="1" dirty="0">
                <a:solidFill>
                  <a:srgbClr val="000000"/>
                </a:solidFill>
                <a:latin typeface="Arial"/>
                <a:ea typeface="+mn-ea"/>
              </a:rPr>
              <a:t> </a:t>
            </a:r>
            <a:r>
              <a:rPr lang="en-US" sz="600" i="1" dirty="0" err="1">
                <a:solidFill>
                  <a:srgbClr val="000000"/>
                </a:solidFill>
                <a:latin typeface="Arial"/>
                <a:ea typeface="+mn-ea"/>
              </a:rPr>
              <a:t>superlattice</a:t>
            </a:r>
            <a:r>
              <a:rPr lang="en-US" sz="600" i="1" dirty="0">
                <a:solidFill>
                  <a:srgbClr val="000000"/>
                </a:solidFill>
                <a:latin typeface="Arial"/>
                <a:ea typeface="+mn-ea"/>
              </a:rPr>
              <a:t> to a bcc </a:t>
            </a:r>
            <a:r>
              <a:rPr lang="en-US" sz="600" i="1" dirty="0" err="1">
                <a:solidFill>
                  <a:srgbClr val="000000"/>
                </a:solidFill>
                <a:latin typeface="Arial"/>
                <a:ea typeface="+mn-ea"/>
              </a:rPr>
              <a:t>superlattice</a:t>
            </a:r>
            <a:r>
              <a:rPr lang="en-US" sz="600" i="1" dirty="0">
                <a:solidFill>
                  <a:srgbClr val="000000"/>
                </a:solidFill>
                <a:latin typeface="Arial"/>
                <a:ea typeface="+mn-ea"/>
              </a:rPr>
              <a:t> via contraction of the c axis. The white circles on the left halves of the</a:t>
            </a:r>
          </a:p>
          <a:p>
            <a:pPr fontAlgn="auto">
              <a:spcBef>
                <a:spcPts val="0"/>
              </a:spcBef>
              <a:spcAft>
                <a:spcPts val="0"/>
              </a:spcAft>
            </a:pPr>
            <a:r>
              <a:rPr lang="en-US" sz="600" i="1" dirty="0">
                <a:solidFill>
                  <a:srgbClr val="000000"/>
                </a:solidFill>
                <a:latin typeface="Arial"/>
                <a:ea typeface="+mn-ea"/>
              </a:rPr>
              <a:t>GISAXS patterns are the predicted scattering locations for the </a:t>
            </a:r>
            <a:r>
              <a:rPr lang="en-US" sz="600" i="1" dirty="0" err="1">
                <a:solidFill>
                  <a:srgbClr val="000000"/>
                </a:solidFill>
                <a:latin typeface="Arial"/>
                <a:ea typeface="+mn-ea"/>
              </a:rPr>
              <a:t>superlattice</a:t>
            </a:r>
            <a:r>
              <a:rPr lang="en-US" sz="600" i="1" dirty="0">
                <a:solidFill>
                  <a:srgbClr val="000000"/>
                </a:solidFill>
                <a:latin typeface="Arial"/>
                <a:ea typeface="+mn-ea"/>
              </a:rPr>
              <a:t> parameters indicated above each image. The GIWAXS patterns show the early</a:t>
            </a:r>
          </a:p>
          <a:p>
            <a:pPr fontAlgn="auto">
              <a:spcBef>
                <a:spcPts val="0"/>
              </a:spcBef>
              <a:spcAft>
                <a:spcPts val="0"/>
              </a:spcAft>
            </a:pPr>
            <a:r>
              <a:rPr lang="en-US" sz="600" i="1" dirty="0">
                <a:solidFill>
                  <a:srgbClr val="000000"/>
                </a:solidFill>
                <a:latin typeface="Arial"/>
                <a:ea typeface="+mn-ea"/>
              </a:rPr>
              <a:t>onset of </a:t>
            </a:r>
            <a:r>
              <a:rPr lang="en-US" sz="600" i="1" dirty="0" err="1">
                <a:solidFill>
                  <a:srgbClr val="000000"/>
                </a:solidFill>
                <a:latin typeface="Arial"/>
                <a:ea typeface="+mn-ea"/>
              </a:rPr>
              <a:t>orientational</a:t>
            </a:r>
            <a:r>
              <a:rPr lang="en-US" sz="600" i="1" dirty="0">
                <a:solidFill>
                  <a:srgbClr val="000000"/>
                </a:solidFill>
                <a:latin typeface="Arial"/>
                <a:ea typeface="+mn-ea"/>
              </a:rPr>
              <a:t> alignment as well as the shape transformation of the 200NC scattering peak.</a:t>
            </a:r>
          </a:p>
        </p:txBody>
      </p:sp>
      <p:sp>
        <p:nvSpPr>
          <p:cNvPr id="8" name="Rectangle 2"/>
          <p:cNvSpPr txBox="1">
            <a:spLocks noChangeArrowheads="1"/>
          </p:cNvSpPr>
          <p:nvPr/>
        </p:nvSpPr>
        <p:spPr>
          <a:xfrm>
            <a:off x="279798" y="175023"/>
            <a:ext cx="6036469" cy="588169"/>
          </a:xfrm>
          <a:prstGeom prst="rect">
            <a:avLst/>
          </a:prstGeom>
          <a:noFill/>
          <a:ln/>
        </p:spPr>
        <p:txBody>
          <a:bodyPr anchor="b"/>
          <a:lstStyle/>
          <a:p>
            <a:pPr algn="ctr">
              <a:lnSpc>
                <a:spcPct val="90000"/>
              </a:lnSpc>
              <a:defRPr/>
            </a:pPr>
            <a:r>
              <a:rPr lang="en-US" sz="1350" b="1" dirty="0">
                <a:solidFill>
                  <a:srgbClr val="000000"/>
                </a:solidFill>
                <a:latin typeface="Arial"/>
                <a:ea typeface="+mn-ea"/>
              </a:rPr>
              <a:t>Nanocrystal self-assembly sheds its secrets:</a:t>
            </a:r>
          </a:p>
          <a:p>
            <a:pPr algn="ctr">
              <a:lnSpc>
                <a:spcPct val="90000"/>
              </a:lnSpc>
              <a:defRPr/>
            </a:pPr>
            <a:r>
              <a:rPr lang="en-US" sz="1350" b="1" dirty="0">
                <a:solidFill>
                  <a:srgbClr val="000000"/>
                </a:solidFill>
                <a:latin typeface="Arial"/>
                <a:ea typeface="ＭＳ Ｐゴシック" charset="-128"/>
              </a:rPr>
              <a:t>a new approach gives a real-time look</a:t>
            </a:r>
            <a:br>
              <a:rPr lang="en-US" sz="1350" b="1" dirty="0">
                <a:solidFill>
                  <a:srgbClr val="000000"/>
                </a:solidFill>
                <a:latin typeface="Arial"/>
                <a:ea typeface="ＭＳ Ｐゴシック" charset="-128"/>
              </a:rPr>
            </a:br>
            <a:r>
              <a:rPr lang="en-US" sz="1050" b="1" kern="0" dirty="0">
                <a:solidFill>
                  <a:srgbClr val="EB131D"/>
                </a:solidFill>
                <a:latin typeface="Arial"/>
                <a:ea typeface="ＭＳ Ｐゴシック" charset="-128"/>
              </a:rPr>
              <a:t>Tisdale (MIT) </a:t>
            </a:r>
            <a:r>
              <a:rPr lang="en-US" sz="1050" b="1" kern="0" dirty="0">
                <a:solidFill>
                  <a:srgbClr val="000000"/>
                </a:solidFill>
                <a:latin typeface="Arial"/>
                <a:ea typeface="ＭＳ Ｐゴシック" charset="-128"/>
              </a:rPr>
              <a:t>DMR-1332208</a:t>
            </a:r>
            <a:endParaRPr lang="en-US" sz="1050" b="1" kern="0" dirty="0">
              <a:solidFill>
                <a:srgbClr val="009999"/>
              </a:solidFill>
              <a:latin typeface="Arial"/>
              <a:ea typeface="ＭＳ Ｐゴシック" charset="-128"/>
            </a:endParaRPr>
          </a:p>
        </p:txBody>
      </p:sp>
      <p:pic>
        <p:nvPicPr>
          <p:cNvPr id="4" name="Tisda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09319" y="1497229"/>
            <a:ext cx="3750992" cy="2500661"/>
          </a:xfrm>
          <a:prstGeom prst="rect">
            <a:avLst/>
          </a:prstGeom>
        </p:spPr>
      </p:pic>
    </p:spTree>
    <p:extLst>
      <p:ext uri="{BB962C8B-B14F-4D97-AF65-F5344CB8AC3E}">
        <p14:creationId xmlns:p14="http://schemas.microsoft.com/office/powerpoint/2010/main" val="807816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8758" y="148462"/>
            <a:ext cx="6172200" cy="857250"/>
          </a:xfrm>
        </p:spPr>
        <p:txBody>
          <a:bodyPr>
            <a:normAutofit/>
          </a:bodyPr>
          <a:lstStyle/>
          <a:p>
            <a:r>
              <a:rPr lang="en-US" sz="1500" dirty="0"/>
              <a:t>The Future: optimizing for high-flux, high-energy x-rays</a:t>
            </a:r>
            <a:br>
              <a:rPr lang="en-US" sz="1500" dirty="0"/>
            </a:br>
            <a:r>
              <a:rPr lang="en-US" sz="1500" dirty="0"/>
              <a:t>CHESS-U</a:t>
            </a:r>
          </a:p>
        </p:txBody>
      </p:sp>
      <p:sp>
        <p:nvSpPr>
          <p:cNvPr id="7" name="Content Placeholder 6"/>
          <p:cNvSpPr>
            <a:spLocks noGrp="1"/>
          </p:cNvSpPr>
          <p:nvPr>
            <p:ph idx="1"/>
          </p:nvPr>
        </p:nvSpPr>
        <p:spPr>
          <a:xfrm>
            <a:off x="342900" y="952378"/>
            <a:ext cx="6172200" cy="3394472"/>
          </a:xfrm>
        </p:spPr>
        <p:txBody>
          <a:bodyPr>
            <a:normAutofit/>
          </a:bodyPr>
          <a:lstStyle/>
          <a:p>
            <a:pPr marL="0" indent="0">
              <a:buNone/>
            </a:pPr>
            <a:r>
              <a:rPr lang="en-US" sz="1350" dirty="0"/>
              <a:t>Funding (awaiting public announcement by Governor Cuomo)</a:t>
            </a:r>
          </a:p>
          <a:p>
            <a:r>
              <a:rPr lang="en-US" sz="1200" dirty="0">
                <a:solidFill>
                  <a:schemeClr val="tx1"/>
                </a:solidFill>
              </a:rPr>
              <a:t>New York State’s Upstate Revitalization Initiative (URI)</a:t>
            </a:r>
          </a:p>
          <a:p>
            <a:r>
              <a:rPr lang="en-US" sz="1200" dirty="0">
                <a:solidFill>
                  <a:schemeClr val="tx1"/>
                </a:solidFill>
              </a:rPr>
              <a:t>$15M over 3 years (completion 12/31/2018)</a:t>
            </a:r>
          </a:p>
          <a:p>
            <a:r>
              <a:rPr lang="en-US" sz="1200" dirty="0">
                <a:solidFill>
                  <a:schemeClr val="tx1"/>
                </a:solidFill>
              </a:rPr>
              <a:t>Goal is regional economic development (job creation and retention in Southern Tier) – public/private partnerships</a:t>
            </a:r>
          </a:p>
          <a:p>
            <a:pPr marL="0" indent="0">
              <a:buNone/>
            </a:pPr>
            <a:endParaRPr lang="en-US" sz="1350" dirty="0"/>
          </a:p>
          <a:p>
            <a:pPr marL="0" indent="0">
              <a:buNone/>
            </a:pPr>
            <a:r>
              <a:rPr lang="en-US" sz="1350" dirty="0"/>
              <a:t>Capital Project – optimize for high-flux, high-energy x-rays</a:t>
            </a:r>
          </a:p>
          <a:p>
            <a:r>
              <a:rPr lang="en-US" sz="1200" dirty="0">
                <a:solidFill>
                  <a:schemeClr val="tx1"/>
                </a:solidFill>
              </a:rPr>
              <a:t>Single particle beam operation</a:t>
            </a:r>
          </a:p>
          <a:p>
            <a:r>
              <a:rPr lang="en-US" sz="1200" dirty="0">
                <a:solidFill>
                  <a:schemeClr val="tx1"/>
                </a:solidFill>
              </a:rPr>
              <a:t>Increase storage ring energy from 5.3 </a:t>
            </a:r>
            <a:r>
              <a:rPr lang="en-US" sz="1200" dirty="0">
                <a:solidFill>
                  <a:schemeClr val="tx1"/>
                </a:solidFill>
                <a:sym typeface="Symbol" panose="05050102010706020507" pitchFamily="18" charset="2"/>
              </a:rPr>
              <a:t> 6.0 GeV</a:t>
            </a:r>
          </a:p>
          <a:p>
            <a:r>
              <a:rPr lang="en-US" sz="1200" dirty="0">
                <a:solidFill>
                  <a:schemeClr val="tx1"/>
                </a:solidFill>
                <a:sym typeface="Symbol" panose="05050102010706020507" pitchFamily="18" charset="2"/>
              </a:rPr>
              <a:t>Increase storage ring current from 100  200 mA </a:t>
            </a:r>
          </a:p>
          <a:p>
            <a:r>
              <a:rPr lang="en-US" sz="1200" dirty="0">
                <a:solidFill>
                  <a:schemeClr val="tx1"/>
                </a:solidFill>
                <a:sym typeface="Symbol" panose="05050102010706020507" pitchFamily="18" charset="2"/>
              </a:rPr>
              <a:t>Decrease storage ring emittance </a:t>
            </a:r>
          </a:p>
          <a:p>
            <a:r>
              <a:rPr lang="en-US" sz="1200" dirty="0">
                <a:solidFill>
                  <a:schemeClr val="tx1"/>
                </a:solidFill>
                <a:sym typeface="Symbol" panose="05050102010706020507" pitchFamily="18" charset="2"/>
              </a:rPr>
              <a:t>Increase number of </a:t>
            </a:r>
            <a:r>
              <a:rPr lang="en-US" sz="1200" dirty="0" err="1">
                <a:solidFill>
                  <a:schemeClr val="tx1"/>
                </a:solidFill>
                <a:sym typeface="Symbol" panose="05050102010706020507" pitchFamily="18" charset="2"/>
              </a:rPr>
              <a:t>undulator</a:t>
            </a:r>
            <a:r>
              <a:rPr lang="en-US" sz="1200" dirty="0">
                <a:solidFill>
                  <a:schemeClr val="tx1"/>
                </a:solidFill>
                <a:sym typeface="Symbol" panose="05050102010706020507" pitchFamily="18" charset="2"/>
              </a:rPr>
              <a:t> sources from 2 to 10</a:t>
            </a:r>
          </a:p>
          <a:p>
            <a:r>
              <a:rPr lang="en-US" sz="1200" dirty="0">
                <a:solidFill>
                  <a:schemeClr val="tx1"/>
                </a:solidFill>
                <a:sym typeface="Symbol" panose="05050102010706020507" pitchFamily="18" charset="2"/>
              </a:rPr>
              <a:t>(re)build/upgrade 6 x-ray beamlines and experimental stations</a:t>
            </a:r>
          </a:p>
          <a:p>
            <a:endParaRPr lang="en-US" sz="1200" dirty="0">
              <a:solidFill>
                <a:schemeClr val="tx1"/>
              </a:solidFill>
              <a:sym typeface="Symbol" panose="05050102010706020507" pitchFamily="18" charset="2"/>
            </a:endParaRPr>
          </a:p>
          <a:p>
            <a:pPr marL="0" indent="0">
              <a:buNone/>
            </a:pPr>
            <a:endParaRPr lang="en-US" sz="1350" dirty="0">
              <a:solidFill>
                <a:srgbClr val="FF0000"/>
              </a:solidFill>
            </a:endParaRPr>
          </a:p>
        </p:txBody>
      </p:sp>
      <p:sp>
        <p:nvSpPr>
          <p:cNvPr id="4" name="Footer Placeholder 3"/>
          <p:cNvSpPr>
            <a:spLocks noGrp="1"/>
          </p:cNvSpPr>
          <p:nvPr>
            <p:ph type="ftr" sz="quarter" idx="10"/>
          </p:nvPr>
        </p:nvSpPr>
        <p:spPr/>
        <p:txBody>
          <a:bodyPr/>
          <a:lstStyle/>
          <a:p>
            <a:r>
              <a:rPr lang="en-US" smtClean="0">
                <a:solidFill>
                  <a:srgbClr val="000000"/>
                </a:solidFill>
              </a:rPr>
              <a:t>NSF LFW - May 24, 2016</a:t>
            </a:r>
            <a:endParaRPr lang="en-US">
              <a:solidFill>
                <a:srgbClr val="000000"/>
              </a:solidFill>
            </a:endParaRPr>
          </a:p>
        </p:txBody>
      </p:sp>
      <p:sp>
        <p:nvSpPr>
          <p:cNvPr id="5" name="Slide Number Placeholder 4"/>
          <p:cNvSpPr>
            <a:spLocks noGrp="1"/>
          </p:cNvSpPr>
          <p:nvPr>
            <p:ph type="sldNum" sz="quarter" idx="11"/>
          </p:nvPr>
        </p:nvSpPr>
        <p:spPr/>
        <p:txBody>
          <a:bodyPr/>
          <a:lstStyle/>
          <a:p>
            <a:fld id="{6978B218-A8C5-40A0-8E52-9F6B87AFDAFA}" type="slidenum">
              <a:rPr lang="en-US" smtClean="0">
                <a:solidFill>
                  <a:srgbClr val="000000"/>
                </a:solidFill>
              </a:rPr>
              <a:pPr/>
              <a:t>41</a:t>
            </a:fld>
            <a:endParaRPr lang="en-US">
              <a:solidFill>
                <a:srgbClr val="000000"/>
              </a:solidFill>
            </a:endParaRPr>
          </a:p>
        </p:txBody>
      </p:sp>
    </p:spTree>
    <p:extLst>
      <p:ext uri="{BB962C8B-B14F-4D97-AF65-F5344CB8AC3E}">
        <p14:creationId xmlns:p14="http://schemas.microsoft.com/office/powerpoint/2010/main" val="18626742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srgbClr val="000000"/>
                </a:solidFill>
              </a:rPr>
              <a:t>NSF LFW - May 24, 2016</a:t>
            </a:r>
            <a:endParaRPr lang="en-US">
              <a:solidFill>
                <a:srgbClr val="000000"/>
              </a:solidFill>
            </a:endParaRPr>
          </a:p>
        </p:txBody>
      </p:sp>
      <p:sp>
        <p:nvSpPr>
          <p:cNvPr id="5" name="Slide Number Placeholder 4"/>
          <p:cNvSpPr>
            <a:spLocks noGrp="1"/>
          </p:cNvSpPr>
          <p:nvPr>
            <p:ph type="sldNum" sz="quarter" idx="11"/>
          </p:nvPr>
        </p:nvSpPr>
        <p:spPr/>
        <p:txBody>
          <a:bodyPr/>
          <a:lstStyle/>
          <a:p>
            <a:fld id="{6978B218-A8C5-40A0-8E52-9F6B87AFDAFA}" type="slidenum">
              <a:rPr lang="en-US" smtClean="0">
                <a:solidFill>
                  <a:srgbClr val="000000"/>
                </a:solidFill>
              </a:rPr>
              <a:pPr/>
              <a:t>42</a:t>
            </a:fld>
            <a:endParaRPr lang="en-US">
              <a:solidFill>
                <a:srgbClr val="000000"/>
              </a:solidFill>
            </a:endParaRPr>
          </a:p>
        </p:txBody>
      </p:sp>
    </p:spTree>
    <p:extLst>
      <p:ext uri="{BB962C8B-B14F-4D97-AF65-F5344CB8AC3E}">
        <p14:creationId xmlns:p14="http://schemas.microsoft.com/office/powerpoint/2010/main" val="34742353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a:defRPr/>
            </a:pPr>
            <a:endParaRPr lang="en-US"/>
          </a:p>
        </p:txBody>
      </p:sp>
      <p:sp>
        <p:nvSpPr>
          <p:cNvPr id="7170" name="Rectangle 3"/>
          <p:cNvSpPr>
            <a:spLocks noGrp="1" noChangeArrowheads="1"/>
          </p:cNvSpPr>
          <p:nvPr>
            <p:ph type="body" sz="half" idx="1"/>
          </p:nvPr>
        </p:nvSpPr>
        <p:spPr>
          <a:xfrm>
            <a:off x="342900" y="1152526"/>
            <a:ext cx="2743200" cy="3442097"/>
          </a:xfrm>
        </p:spPr>
        <p:txBody>
          <a:bodyPr/>
          <a:lstStyle/>
          <a:p>
            <a:pPr marL="0" indent="0"/>
            <a:endParaRPr lang="en-US" altLang="en-US" sz="1500">
              <a:ea typeface="ＭＳ Ｐゴシック" panose="020B0600070205080204" pitchFamily="34" charset="-128"/>
            </a:endParaRPr>
          </a:p>
        </p:txBody>
      </p:sp>
      <p:sp>
        <p:nvSpPr>
          <p:cNvPr id="7171" name="Rectangle 4"/>
          <p:cNvSpPr>
            <a:spLocks noGrp="1" noChangeArrowheads="1"/>
          </p:cNvSpPr>
          <p:nvPr>
            <p:ph type="body" sz="half" idx="2"/>
          </p:nvPr>
        </p:nvSpPr>
        <p:spPr>
          <a:xfrm>
            <a:off x="3314700" y="1152526"/>
            <a:ext cx="2743200" cy="3442097"/>
          </a:xfrm>
        </p:spPr>
        <p:txBody>
          <a:bodyPr/>
          <a:lstStyle/>
          <a:p>
            <a:pPr marL="0" indent="0"/>
            <a:endParaRPr lang="en-US" altLang="en-US" sz="1500">
              <a:ea typeface="ＭＳ Ｐゴシック" panose="020B0600070205080204" pitchFamily="34" charset="-128"/>
            </a:endParaRPr>
          </a:p>
        </p:txBody>
      </p:sp>
      <p:pic>
        <p:nvPicPr>
          <p:cNvPr id="7172" name="Picture 5" descr="Resolution_Yokoha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
            <a:ext cx="6859191" cy="5398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Rectangle 6"/>
          <p:cNvSpPr>
            <a:spLocks noChangeArrowheads="1"/>
          </p:cNvSpPr>
          <p:nvPr/>
        </p:nvSpPr>
        <p:spPr bwMode="auto">
          <a:xfrm>
            <a:off x="5600700" y="4800600"/>
            <a:ext cx="1200150" cy="34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7" dir="2700000" algn="ctr" rotWithShape="0">
                    <a:srgbClr val="000000">
                      <a:alpha val="75000"/>
                    </a:srgbClr>
                  </a:outerShdw>
                </a:effectLst>
              </a14:hiddenEffects>
            </a:ext>
          </a:extLst>
        </p:spPr>
        <p:txBody>
          <a:bodyPr lIns="0" tIns="0" rIns="0" bIns="0"/>
          <a:lstStyle/>
          <a:p>
            <a:pPr marL="283369" indent="-283369" defTabSz="756047">
              <a:lnSpc>
                <a:spcPct val="200000"/>
              </a:lnSpc>
              <a:tabLst>
                <a:tab pos="683419" algn="l"/>
                <a:tab pos="1026319" algn="l"/>
                <a:tab pos="1369219" algn="l"/>
                <a:tab pos="1712119" algn="l"/>
                <a:tab pos="2055019" algn="l"/>
                <a:tab pos="2397919" algn="l"/>
                <a:tab pos="2740819" algn="l"/>
                <a:tab pos="3083719" algn="l"/>
                <a:tab pos="3426619" algn="l"/>
                <a:tab pos="3769519" algn="l"/>
                <a:tab pos="4112419" algn="l"/>
                <a:tab pos="4455319" algn="l"/>
                <a:tab pos="4798219" algn="l"/>
                <a:tab pos="5141119" algn="l"/>
                <a:tab pos="5484019" algn="l"/>
                <a:tab pos="5826919" algn="l"/>
                <a:tab pos="6169819" algn="l"/>
                <a:tab pos="6512719" algn="l"/>
                <a:tab pos="6855619" algn="l"/>
                <a:tab pos="7198519" algn="l"/>
              </a:tabLst>
              <a:defRPr/>
            </a:pPr>
            <a:endParaRPr kumimoji="1" lang="en-GB" sz="1050" dirty="0">
              <a:solidFill>
                <a:srgbClr val="000000"/>
              </a:solidFill>
              <a:latin typeface="Arial" charset="0"/>
              <a:ea typeface="ＭＳ Ｐゴシック" charset="0"/>
              <a:cs typeface="ＭＳ Ｐゴシック" charset="0"/>
            </a:endParaRPr>
          </a:p>
        </p:txBody>
      </p:sp>
      <p:sp>
        <p:nvSpPr>
          <p:cNvPr id="7174" name="TextBox 1"/>
          <p:cNvSpPr txBox="1">
            <a:spLocks noChangeArrowheads="1"/>
          </p:cNvSpPr>
          <p:nvPr/>
        </p:nvSpPr>
        <p:spPr bwMode="auto">
          <a:xfrm>
            <a:off x="276225" y="284560"/>
            <a:ext cx="38576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700">
                <a:solidFill>
                  <a:srgbClr val="FFFFFF"/>
                </a:solidFill>
              </a:rPr>
              <a:t>International Ocean Discovery Program</a:t>
            </a:r>
          </a:p>
        </p:txBody>
      </p:sp>
      <p:sp>
        <p:nvSpPr>
          <p:cNvPr id="3" name="Rectangle 2"/>
          <p:cNvSpPr>
            <a:spLocks noChangeArrowheads="1"/>
          </p:cNvSpPr>
          <p:nvPr/>
        </p:nvSpPr>
        <p:spPr bwMode="auto">
          <a:xfrm>
            <a:off x="3429000" y="4313635"/>
            <a:ext cx="34290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i="1">
                <a:solidFill>
                  <a:srgbClr val="FFFFFF"/>
                </a:solidFill>
              </a:rPr>
              <a:t>JOIDES Resolution </a:t>
            </a:r>
            <a:r>
              <a:rPr lang="en-US" altLang="en-US" sz="1500">
                <a:solidFill>
                  <a:srgbClr val="FFFFFF"/>
                </a:solidFill>
              </a:rPr>
              <a:t>facility</a:t>
            </a:r>
          </a:p>
          <a:p>
            <a:pPr eaLnBrk="1" hangingPunct="1"/>
            <a:r>
              <a:rPr lang="en-US" altLang="en-US" sz="1500">
                <a:solidFill>
                  <a:srgbClr val="FFFFFF"/>
                </a:solidFill>
              </a:rPr>
              <a:t>Texas A&amp;M University as</a:t>
            </a:r>
          </a:p>
          <a:p>
            <a:pPr eaLnBrk="1" hangingPunct="1"/>
            <a:r>
              <a:rPr lang="en-US" altLang="en-US" sz="1500">
                <a:solidFill>
                  <a:srgbClr val="FFFFFF"/>
                </a:solidFill>
              </a:rPr>
              <a:t>Science Operator</a:t>
            </a:r>
          </a:p>
        </p:txBody>
      </p:sp>
    </p:spTree>
    <p:extLst>
      <p:ext uri="{BB962C8B-B14F-4D97-AF65-F5344CB8AC3E}">
        <p14:creationId xmlns:p14="http://schemas.microsoft.com/office/powerpoint/2010/main" val="18280688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Scientific Ocean Drilling</a:t>
            </a:r>
            <a:endParaRPr lang="en-US" dirty="0"/>
          </a:p>
        </p:txBody>
      </p:sp>
      <p:sp>
        <p:nvSpPr>
          <p:cNvPr id="3" name="Content Placeholder 2"/>
          <p:cNvSpPr>
            <a:spLocks noGrp="1"/>
          </p:cNvSpPr>
          <p:nvPr>
            <p:ph idx="1"/>
          </p:nvPr>
        </p:nvSpPr>
        <p:spPr>
          <a:xfrm>
            <a:off x="342900" y="1289448"/>
            <a:ext cx="5715000" cy="3368278"/>
          </a:xfrm>
        </p:spPr>
        <p:txBody>
          <a:bodyPr/>
          <a:lstStyle/>
          <a:p>
            <a:pPr marL="85725" indent="0">
              <a:buNone/>
            </a:pPr>
            <a:r>
              <a:rPr lang="en-US" altLang="en-US" sz="1800">
                <a:solidFill>
                  <a:srgbClr val="456867"/>
                </a:solidFill>
                <a:ea typeface="ＭＳ Ｐゴシック" panose="020B0600070205080204" pitchFamily="34" charset="-128"/>
              </a:rPr>
              <a:t>Largest and longest running international research program dedicated to exploring Earth’s history and structure</a:t>
            </a:r>
            <a:endParaRPr lang="en-US" altLang="en-US" smtClean="0">
              <a:solidFill>
                <a:srgbClr val="456867"/>
              </a:solidFill>
              <a:ea typeface="ＭＳ Ｐゴシック" panose="020B0600070205080204" pitchFamily="34" charset="-128"/>
            </a:endParaRPr>
          </a:p>
          <a:p>
            <a:pPr lvl="1"/>
            <a:r>
              <a:rPr lang="en-US" altLang="en-US" sz="1650">
                <a:solidFill>
                  <a:srgbClr val="456867"/>
                </a:solidFill>
                <a:ea typeface="ＭＳ Ｐゴシック" panose="020B0600070205080204" pitchFamily="34" charset="-128"/>
              </a:rPr>
              <a:t>Project Mohole: 1958-1966</a:t>
            </a:r>
          </a:p>
          <a:p>
            <a:pPr lvl="1"/>
            <a:r>
              <a:rPr lang="en-US" altLang="en-US" sz="1650">
                <a:solidFill>
                  <a:srgbClr val="456867"/>
                </a:solidFill>
                <a:ea typeface="ＭＳ Ｐゴシック" panose="020B0600070205080204" pitchFamily="34" charset="-128"/>
              </a:rPr>
              <a:t>Deep Sea Drilling Project (DSDP): 1968-1983</a:t>
            </a:r>
          </a:p>
          <a:p>
            <a:pPr lvl="1"/>
            <a:r>
              <a:rPr lang="en-US" altLang="en-US" sz="1650">
                <a:solidFill>
                  <a:srgbClr val="456867"/>
                </a:solidFill>
                <a:ea typeface="ＭＳ Ｐゴシック" panose="020B0600070205080204" pitchFamily="34" charset="-128"/>
              </a:rPr>
              <a:t>Ocean Drilling Program (ODP): 1985-2003</a:t>
            </a:r>
          </a:p>
          <a:p>
            <a:pPr lvl="1"/>
            <a:r>
              <a:rPr lang="en-US" altLang="en-US" sz="1650">
                <a:solidFill>
                  <a:srgbClr val="456867"/>
                </a:solidFill>
                <a:ea typeface="ＭＳ Ｐゴシック" panose="020B0600070205080204" pitchFamily="34" charset="-128"/>
              </a:rPr>
              <a:t>Integrated Ocean Drilling Program (IODP): 2003-2013</a:t>
            </a:r>
          </a:p>
          <a:p>
            <a:pPr lvl="1"/>
            <a:r>
              <a:rPr lang="en-US" altLang="en-US" sz="1650">
                <a:solidFill>
                  <a:srgbClr val="456867"/>
                </a:solidFill>
                <a:ea typeface="ＭＳ Ｐゴシック" panose="020B0600070205080204" pitchFamily="34" charset="-128"/>
              </a:rPr>
              <a:t>International Ocean Discovery Program (IODP): 2013-2023</a:t>
            </a:r>
          </a:p>
        </p:txBody>
      </p:sp>
      <p:pic>
        <p:nvPicPr>
          <p:cNvPr id="9219" name="Picture 3" descr="nsp_slide2.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9123" y="0"/>
            <a:ext cx="54887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91383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buFont typeface="Arial" charset="0"/>
              <a:buChar char="•"/>
              <a:defRPr/>
            </a:pPr>
            <a:endParaRPr lang="en-US" dirty="0"/>
          </a:p>
        </p:txBody>
      </p:sp>
      <p:sp>
        <p:nvSpPr>
          <p:cNvPr id="10243" name="Rectangle 58"/>
          <p:cNvSpPr>
            <a:spLocks/>
          </p:cNvSpPr>
          <p:nvPr/>
        </p:nvSpPr>
        <p:spPr bwMode="auto">
          <a:xfrm>
            <a:off x="0" y="0"/>
            <a:ext cx="6858000" cy="51435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82232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2232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3000">
              <a:solidFill>
                <a:srgbClr val="FFFFFF"/>
              </a:solidFill>
              <a:latin typeface="Gill Sans" charset="0"/>
              <a:sym typeface="Gill Sans" charset="0"/>
            </a:endParaRPr>
          </a:p>
        </p:txBody>
      </p:sp>
      <p:sp>
        <p:nvSpPr>
          <p:cNvPr id="10244" name="Rectangle 5"/>
          <p:cNvSpPr>
            <a:spLocks/>
          </p:cNvSpPr>
          <p:nvPr/>
        </p:nvSpPr>
        <p:spPr bwMode="auto">
          <a:xfrm>
            <a:off x="1543051" y="114301"/>
            <a:ext cx="3755231" cy="41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61722" tIns="30861" rIns="61722" bIns="30861"/>
          <a:lstStyle>
            <a:lvl1pPr marL="20638" defTabSz="73977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73977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73977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73977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73977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739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739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739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739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22"/>
              </a:spcBef>
            </a:pPr>
            <a:r>
              <a:rPr lang="en-US" altLang="en-US" sz="2175">
                <a:solidFill>
                  <a:srgbClr val="FFFFFF"/>
                </a:solidFill>
              </a:rPr>
              <a:t>IODP Member Countries</a:t>
            </a:r>
            <a:endParaRPr lang="en-US" altLang="en-US" sz="2175">
              <a:solidFill>
                <a:srgbClr val="FFFFFF"/>
              </a:solidFill>
              <a:latin typeface="Gill Sans" charset="0"/>
              <a:sym typeface="Gill Sans" charset="0"/>
            </a:endParaRPr>
          </a:p>
        </p:txBody>
      </p:sp>
      <p:grpSp>
        <p:nvGrpSpPr>
          <p:cNvPr id="10245" name="Group 76"/>
          <p:cNvGrpSpPr>
            <a:grpSpLocks/>
          </p:cNvGrpSpPr>
          <p:nvPr/>
        </p:nvGrpSpPr>
        <p:grpSpPr bwMode="auto">
          <a:xfrm>
            <a:off x="114301" y="1218010"/>
            <a:ext cx="1608809" cy="467915"/>
            <a:chOff x="114300" y="1235075"/>
            <a:chExt cx="2144451" cy="623888"/>
          </a:xfrm>
        </p:grpSpPr>
        <p:sp>
          <p:nvSpPr>
            <p:cNvPr id="10315" name="Rectangle 26"/>
            <p:cNvSpPr>
              <a:spLocks/>
            </p:cNvSpPr>
            <p:nvPr/>
          </p:nvSpPr>
          <p:spPr bwMode="auto">
            <a:xfrm>
              <a:off x="1293469" y="1350963"/>
              <a:ext cx="965282" cy="390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1722" tIns="30861" rIns="61722" bIns="30861">
              <a:spAutoFit/>
            </a:bodyPr>
            <a:lstStyle>
              <a:lvl1pPr defTabSz="82232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2232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FFFFFF"/>
                  </a:solidFill>
                </a:rPr>
                <a:t>Austria</a:t>
              </a:r>
              <a:endParaRPr lang="en-US" altLang="en-US" sz="1500">
                <a:solidFill>
                  <a:srgbClr val="FFFFFF"/>
                </a:solidFill>
                <a:latin typeface="Gill Sans" charset="0"/>
                <a:sym typeface="Gill Sans" charset="0"/>
              </a:endParaRPr>
            </a:p>
          </p:txBody>
        </p:sp>
        <p:pic>
          <p:nvPicPr>
            <p:cNvPr id="10316" name="Picture 3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235075"/>
              <a:ext cx="9525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grpSp>
        <p:nvGrpSpPr>
          <p:cNvPr id="10246" name="Group 75"/>
          <p:cNvGrpSpPr>
            <a:grpSpLocks/>
          </p:cNvGrpSpPr>
          <p:nvPr/>
        </p:nvGrpSpPr>
        <p:grpSpPr bwMode="auto">
          <a:xfrm>
            <a:off x="114301" y="1806179"/>
            <a:ext cx="1706590" cy="472678"/>
            <a:chOff x="114300" y="1944688"/>
            <a:chExt cx="2276064" cy="630237"/>
          </a:xfrm>
        </p:grpSpPr>
        <p:sp>
          <p:nvSpPr>
            <p:cNvPr id="10313" name="Rectangle 25"/>
            <p:cNvSpPr>
              <a:spLocks/>
            </p:cNvSpPr>
            <p:nvPr/>
          </p:nvSpPr>
          <p:spPr bwMode="auto">
            <a:xfrm>
              <a:off x="1294129" y="2063751"/>
              <a:ext cx="1096235" cy="39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1722" tIns="30861" rIns="61722" bIns="30861">
              <a:spAutoFit/>
            </a:bodyPr>
            <a:lstStyle>
              <a:lvl1pPr defTabSz="82232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2232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FFFFFF"/>
                  </a:solidFill>
                </a:rPr>
                <a:t>Belgium</a:t>
              </a:r>
              <a:endParaRPr lang="en-US" altLang="en-US" sz="1500">
                <a:solidFill>
                  <a:srgbClr val="FFFFFF"/>
                </a:solidFill>
                <a:latin typeface="Gill Sans" charset="0"/>
                <a:sym typeface="Gill Sans" charset="0"/>
              </a:endParaRPr>
            </a:p>
          </p:txBody>
        </p:sp>
        <p:pic>
          <p:nvPicPr>
            <p:cNvPr id="10314" name="Picture 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944688"/>
              <a:ext cx="952500" cy="630237"/>
            </a:xfrm>
            <a:prstGeom prst="rect">
              <a:avLst/>
            </a:prstGeom>
            <a:noFill/>
            <a:ln w="3175">
              <a:solidFill>
                <a:schemeClr val="tx1">
                  <a:alpha val="50195"/>
                </a:schemeClr>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0247" name="Group 74"/>
          <p:cNvGrpSpPr>
            <a:grpSpLocks/>
          </p:cNvGrpSpPr>
          <p:nvPr/>
        </p:nvGrpSpPr>
        <p:grpSpPr bwMode="auto">
          <a:xfrm>
            <a:off x="114300" y="2381251"/>
            <a:ext cx="1685751" cy="403622"/>
            <a:chOff x="114301" y="2743200"/>
            <a:chExt cx="2247085" cy="538162"/>
          </a:xfrm>
        </p:grpSpPr>
        <p:sp>
          <p:nvSpPr>
            <p:cNvPr id="10311" name="Rectangle 24"/>
            <p:cNvSpPr>
              <a:spLocks/>
            </p:cNvSpPr>
            <p:nvPr/>
          </p:nvSpPr>
          <p:spPr bwMode="auto">
            <a:xfrm>
              <a:off x="1293507" y="2816225"/>
              <a:ext cx="1067879" cy="39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1722" tIns="30861" rIns="61722" bIns="30861">
              <a:spAutoFit/>
            </a:bodyPr>
            <a:lstStyle>
              <a:lvl1pPr defTabSz="82232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2232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FFFFFF"/>
                  </a:solidFill>
                </a:rPr>
                <a:t>Canada</a:t>
              </a:r>
              <a:endParaRPr lang="en-US" altLang="en-US" sz="1500">
                <a:solidFill>
                  <a:srgbClr val="FFFFFF"/>
                </a:solidFill>
                <a:latin typeface="Gill Sans" charset="0"/>
                <a:sym typeface="Gill Sans" charset="0"/>
              </a:endParaRPr>
            </a:p>
          </p:txBody>
        </p:sp>
        <p:pic>
          <p:nvPicPr>
            <p:cNvPr id="10312" name="Picture 3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1" y="2743200"/>
              <a:ext cx="9525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grpSp>
        <p:nvGrpSpPr>
          <p:cNvPr id="10248" name="Group 73"/>
          <p:cNvGrpSpPr>
            <a:grpSpLocks/>
          </p:cNvGrpSpPr>
          <p:nvPr/>
        </p:nvGrpSpPr>
        <p:grpSpPr bwMode="auto">
          <a:xfrm>
            <a:off x="114301" y="2868216"/>
            <a:ext cx="1514231" cy="466725"/>
            <a:chOff x="114300" y="3379788"/>
            <a:chExt cx="2018692" cy="622300"/>
          </a:xfrm>
        </p:grpSpPr>
        <p:sp>
          <p:nvSpPr>
            <p:cNvPr id="10309" name="Rectangle 28"/>
            <p:cNvSpPr>
              <a:spLocks/>
            </p:cNvSpPr>
            <p:nvPr/>
          </p:nvSpPr>
          <p:spPr bwMode="auto">
            <a:xfrm>
              <a:off x="1293648" y="3495676"/>
              <a:ext cx="839344" cy="39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1722" tIns="30861" rIns="61722" bIns="30861">
              <a:spAutoFit/>
            </a:bodyPr>
            <a:lstStyle>
              <a:lvl1pPr defTabSz="82232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2232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FFFFFF"/>
                  </a:solidFill>
                </a:rPr>
                <a:t>China</a:t>
              </a:r>
              <a:endParaRPr lang="en-US" altLang="en-US" sz="1500">
                <a:solidFill>
                  <a:srgbClr val="FFFFFF"/>
                </a:solidFill>
                <a:latin typeface="Gill Sans" charset="0"/>
                <a:sym typeface="Gill Sans" charset="0"/>
              </a:endParaRPr>
            </a:p>
          </p:txBody>
        </p:sp>
        <p:pic>
          <p:nvPicPr>
            <p:cNvPr id="10310" name="Picture 3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00" y="3379788"/>
              <a:ext cx="9525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grpSp>
        <p:nvGrpSpPr>
          <p:cNvPr id="10249" name="Group 72"/>
          <p:cNvGrpSpPr>
            <a:grpSpLocks/>
          </p:cNvGrpSpPr>
          <p:nvPr/>
        </p:nvGrpSpPr>
        <p:grpSpPr bwMode="auto">
          <a:xfrm>
            <a:off x="114300" y="3429000"/>
            <a:ext cx="1791549" cy="471488"/>
            <a:chOff x="114300" y="4087813"/>
            <a:chExt cx="2388881" cy="628650"/>
          </a:xfrm>
        </p:grpSpPr>
        <p:sp>
          <p:nvSpPr>
            <p:cNvPr id="10307" name="Rectangle 23"/>
            <p:cNvSpPr>
              <a:spLocks/>
            </p:cNvSpPr>
            <p:nvPr/>
          </p:nvSpPr>
          <p:spPr bwMode="auto">
            <a:xfrm>
              <a:off x="1293886" y="4206876"/>
              <a:ext cx="1209295" cy="39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1722" tIns="30861" rIns="61722" bIns="30861">
              <a:spAutoFit/>
            </a:bodyPr>
            <a:lstStyle>
              <a:lvl1pPr defTabSz="82232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2232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FFFFFF"/>
                  </a:solidFill>
                </a:rPr>
                <a:t>Denmark</a:t>
              </a:r>
              <a:endParaRPr lang="en-US" altLang="en-US" sz="1500">
                <a:solidFill>
                  <a:srgbClr val="FFFFFF"/>
                </a:solidFill>
                <a:latin typeface="Gill Sans" charset="0"/>
                <a:sym typeface="Gill Sans" charset="0"/>
              </a:endParaRPr>
            </a:p>
          </p:txBody>
        </p:sp>
        <p:pic>
          <p:nvPicPr>
            <p:cNvPr id="10308" name="Picture 3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300" y="4087813"/>
              <a:ext cx="9525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grpSp>
        <p:nvGrpSpPr>
          <p:cNvPr id="10250" name="Group 71"/>
          <p:cNvGrpSpPr>
            <a:grpSpLocks/>
          </p:cNvGrpSpPr>
          <p:nvPr/>
        </p:nvGrpSpPr>
        <p:grpSpPr bwMode="auto">
          <a:xfrm>
            <a:off x="114301" y="4000500"/>
            <a:ext cx="1608808" cy="471488"/>
            <a:chOff x="114300" y="4803775"/>
            <a:chExt cx="2144322" cy="628650"/>
          </a:xfrm>
        </p:grpSpPr>
        <p:sp>
          <p:nvSpPr>
            <p:cNvPr id="10305" name="Rectangle 21"/>
            <p:cNvSpPr>
              <a:spLocks/>
            </p:cNvSpPr>
            <p:nvPr/>
          </p:nvSpPr>
          <p:spPr bwMode="auto">
            <a:xfrm>
              <a:off x="1293398" y="4922838"/>
              <a:ext cx="965224" cy="39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1722" tIns="30861" rIns="61722" bIns="30861">
              <a:spAutoFit/>
            </a:bodyPr>
            <a:lstStyle>
              <a:lvl1pPr defTabSz="82232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2232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FFFFFF"/>
                  </a:solidFill>
                </a:rPr>
                <a:t>France</a:t>
              </a:r>
              <a:endParaRPr lang="en-US" altLang="en-US" sz="1500">
                <a:solidFill>
                  <a:srgbClr val="FFFFFF"/>
                </a:solidFill>
                <a:latin typeface="Gill Sans" charset="0"/>
                <a:sym typeface="Gill Sans" charset="0"/>
              </a:endParaRPr>
            </a:p>
          </p:txBody>
        </p:sp>
        <p:pic>
          <p:nvPicPr>
            <p:cNvPr id="10306" name="Picture 3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4300" y="4803775"/>
              <a:ext cx="9525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grpSp>
        <p:nvGrpSpPr>
          <p:cNvPr id="10251" name="Group 70"/>
          <p:cNvGrpSpPr>
            <a:grpSpLocks/>
          </p:cNvGrpSpPr>
          <p:nvPr/>
        </p:nvGrpSpPr>
        <p:grpSpPr bwMode="auto">
          <a:xfrm>
            <a:off x="114301" y="4572000"/>
            <a:ext cx="1642470" cy="471488"/>
            <a:chOff x="114301" y="5519738"/>
            <a:chExt cx="2189297" cy="628650"/>
          </a:xfrm>
        </p:grpSpPr>
        <p:sp>
          <p:nvSpPr>
            <p:cNvPr id="10303" name="Rectangle 22"/>
            <p:cNvSpPr>
              <a:spLocks/>
            </p:cNvSpPr>
            <p:nvPr/>
          </p:nvSpPr>
          <p:spPr bwMode="auto">
            <a:xfrm>
              <a:off x="1293456" y="5638801"/>
              <a:ext cx="1010142" cy="39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1722" tIns="30861" rIns="61722" bIns="30861">
              <a:spAutoFit/>
            </a:bodyPr>
            <a:lstStyle>
              <a:lvl1pPr defTabSz="82232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2232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FFFFFF"/>
                  </a:solidFill>
                </a:rPr>
                <a:t>Finland</a:t>
              </a:r>
              <a:endParaRPr lang="en-US" altLang="en-US" sz="1500">
                <a:solidFill>
                  <a:srgbClr val="FFFFFF"/>
                </a:solidFill>
                <a:latin typeface="Gill Sans" charset="0"/>
                <a:sym typeface="Gill Sans" charset="0"/>
              </a:endParaRPr>
            </a:p>
          </p:txBody>
        </p:sp>
        <p:pic>
          <p:nvPicPr>
            <p:cNvPr id="10304" name="Picture 3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4301" y="5519738"/>
              <a:ext cx="9525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grpSp>
        <p:nvGrpSpPr>
          <p:cNvPr id="10252" name="Group 69"/>
          <p:cNvGrpSpPr>
            <a:grpSpLocks/>
          </p:cNvGrpSpPr>
          <p:nvPr/>
        </p:nvGrpSpPr>
        <p:grpSpPr bwMode="auto">
          <a:xfrm>
            <a:off x="2057401" y="628651"/>
            <a:ext cx="1801167" cy="470297"/>
            <a:chOff x="114300" y="6230937"/>
            <a:chExt cx="2401695" cy="627063"/>
          </a:xfrm>
        </p:grpSpPr>
        <p:sp>
          <p:nvSpPr>
            <p:cNvPr id="10301" name="Rectangle 20"/>
            <p:cNvSpPr>
              <a:spLocks/>
            </p:cNvSpPr>
            <p:nvPr/>
          </p:nvSpPr>
          <p:spPr bwMode="auto">
            <a:xfrm>
              <a:off x="1293880" y="6348412"/>
              <a:ext cx="1222115" cy="39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1722" tIns="30861" rIns="61722" bIns="30861">
              <a:spAutoFit/>
            </a:bodyPr>
            <a:lstStyle>
              <a:lvl1pPr defTabSz="82232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2232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FFFFFF"/>
                  </a:solidFill>
                </a:rPr>
                <a:t>Germany</a:t>
              </a:r>
              <a:endParaRPr lang="en-US" altLang="en-US" sz="1500">
                <a:solidFill>
                  <a:srgbClr val="FFFFFF"/>
                </a:solidFill>
                <a:latin typeface="Gill Sans" charset="0"/>
                <a:sym typeface="Gill Sans" charset="0"/>
              </a:endParaRPr>
            </a:p>
          </p:txBody>
        </p:sp>
        <p:pic>
          <p:nvPicPr>
            <p:cNvPr id="10302" name="Picture 3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4300" y="6230937"/>
              <a:ext cx="952500" cy="627063"/>
            </a:xfrm>
            <a:prstGeom prst="rect">
              <a:avLst/>
            </a:prstGeom>
            <a:noFill/>
            <a:ln w="3175">
              <a:solidFill>
                <a:schemeClr val="tx1">
                  <a:alpha val="50195"/>
                </a:schemeClr>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0253" name="Group 68"/>
          <p:cNvGrpSpPr>
            <a:grpSpLocks/>
          </p:cNvGrpSpPr>
          <p:nvPr/>
        </p:nvGrpSpPr>
        <p:grpSpPr bwMode="auto">
          <a:xfrm>
            <a:off x="2057401" y="1218010"/>
            <a:ext cx="1603866" cy="469106"/>
            <a:chOff x="2819400" y="685800"/>
            <a:chExt cx="2137960" cy="625475"/>
          </a:xfrm>
        </p:grpSpPr>
        <p:sp>
          <p:nvSpPr>
            <p:cNvPr id="10299" name="Rectangle 19"/>
            <p:cNvSpPr>
              <a:spLocks/>
            </p:cNvSpPr>
            <p:nvPr/>
          </p:nvSpPr>
          <p:spPr bwMode="auto">
            <a:xfrm>
              <a:off x="3962119" y="803275"/>
              <a:ext cx="995241" cy="39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1722" tIns="30861" rIns="61722" bIns="30861">
              <a:spAutoFit/>
            </a:bodyPr>
            <a:lstStyle>
              <a:lvl1pPr defTabSz="82232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2232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FFFFFF"/>
                  </a:solidFill>
                </a:rPr>
                <a:t>Iceland</a:t>
              </a:r>
              <a:endParaRPr lang="en-US" altLang="en-US" sz="1500">
                <a:solidFill>
                  <a:srgbClr val="FFFFFF"/>
                </a:solidFill>
                <a:latin typeface="Gill Sans" charset="0"/>
                <a:sym typeface="Gill Sans" charset="0"/>
              </a:endParaRPr>
            </a:p>
          </p:txBody>
        </p:sp>
        <p:pic>
          <p:nvPicPr>
            <p:cNvPr id="10300" name="Picture 3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19400" y="685800"/>
              <a:ext cx="9144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grpSp>
        <p:nvGrpSpPr>
          <p:cNvPr id="10254" name="Group 66"/>
          <p:cNvGrpSpPr>
            <a:grpSpLocks/>
          </p:cNvGrpSpPr>
          <p:nvPr/>
        </p:nvGrpSpPr>
        <p:grpSpPr bwMode="auto">
          <a:xfrm>
            <a:off x="2057400" y="2381250"/>
            <a:ext cx="1571805" cy="400050"/>
            <a:chOff x="2819400" y="2209800"/>
            <a:chExt cx="2095245" cy="533400"/>
          </a:xfrm>
        </p:grpSpPr>
        <p:sp>
          <p:nvSpPr>
            <p:cNvPr id="10297" name="Rectangle 18"/>
            <p:cNvSpPr>
              <a:spLocks/>
            </p:cNvSpPr>
            <p:nvPr/>
          </p:nvSpPr>
          <p:spPr bwMode="auto">
            <a:xfrm>
              <a:off x="3962130" y="2281239"/>
              <a:ext cx="952515" cy="39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1722" tIns="30861" rIns="61722" bIns="30861">
              <a:spAutoFit/>
            </a:bodyPr>
            <a:lstStyle>
              <a:lvl1pPr defTabSz="82232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2232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FFFFFF"/>
                  </a:solidFill>
                </a:rPr>
                <a:t>Ireland</a:t>
              </a:r>
              <a:endParaRPr lang="en-US" altLang="en-US" sz="1500">
                <a:solidFill>
                  <a:srgbClr val="FFFFFF"/>
                </a:solidFill>
                <a:latin typeface="Gill Sans" charset="0"/>
                <a:sym typeface="Gill Sans" charset="0"/>
              </a:endParaRPr>
            </a:p>
          </p:txBody>
        </p:sp>
        <p:pic>
          <p:nvPicPr>
            <p:cNvPr id="10298" name="Picture 3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19400" y="2209800"/>
              <a:ext cx="906466"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grpSp>
        <p:nvGrpSpPr>
          <p:cNvPr id="10255" name="Group 65"/>
          <p:cNvGrpSpPr>
            <a:grpSpLocks/>
          </p:cNvGrpSpPr>
          <p:nvPr/>
        </p:nvGrpSpPr>
        <p:grpSpPr bwMode="auto">
          <a:xfrm>
            <a:off x="2057401" y="2864644"/>
            <a:ext cx="1334560" cy="470297"/>
            <a:chOff x="2819400" y="2895600"/>
            <a:chExt cx="1778753" cy="627063"/>
          </a:xfrm>
        </p:grpSpPr>
        <p:sp>
          <p:nvSpPr>
            <p:cNvPr id="10295" name="Rectangle 17"/>
            <p:cNvSpPr>
              <a:spLocks/>
            </p:cNvSpPr>
            <p:nvPr/>
          </p:nvSpPr>
          <p:spPr bwMode="auto">
            <a:xfrm>
              <a:off x="3961976" y="3013075"/>
              <a:ext cx="636177" cy="39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1722" tIns="30861" rIns="61722" bIns="30861">
              <a:spAutoFit/>
            </a:bodyPr>
            <a:lstStyle>
              <a:lvl1pPr defTabSz="82232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2232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FFFFFF"/>
                  </a:solidFill>
                </a:rPr>
                <a:t>Italy</a:t>
              </a:r>
              <a:endParaRPr lang="en-US" altLang="en-US" sz="1500">
                <a:solidFill>
                  <a:srgbClr val="FFFFFF"/>
                </a:solidFill>
                <a:latin typeface="Gill Sans" charset="0"/>
                <a:sym typeface="Gill Sans" charset="0"/>
              </a:endParaRPr>
            </a:p>
          </p:txBody>
        </p:sp>
        <p:pic>
          <p:nvPicPr>
            <p:cNvPr id="10296" name="Picture 4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819400" y="2895600"/>
              <a:ext cx="93777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grpSp>
        <p:nvGrpSpPr>
          <p:cNvPr id="10256" name="Group 78"/>
          <p:cNvGrpSpPr>
            <a:grpSpLocks/>
          </p:cNvGrpSpPr>
          <p:nvPr/>
        </p:nvGrpSpPr>
        <p:grpSpPr bwMode="auto">
          <a:xfrm>
            <a:off x="2057400" y="3429000"/>
            <a:ext cx="1507684" cy="482204"/>
            <a:chOff x="2819400" y="3733800"/>
            <a:chExt cx="2010066" cy="643421"/>
          </a:xfrm>
        </p:grpSpPr>
        <p:sp>
          <p:nvSpPr>
            <p:cNvPr id="10293" name="Rectangle 7"/>
            <p:cNvSpPr>
              <a:spLocks/>
            </p:cNvSpPr>
            <p:nvPr/>
          </p:nvSpPr>
          <p:spPr bwMode="auto">
            <a:xfrm>
              <a:off x="3962298" y="3859307"/>
              <a:ext cx="867168" cy="39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1722" tIns="30861" rIns="61722" bIns="30861">
              <a:spAutoFit/>
            </a:bodyPr>
            <a:lstStyle>
              <a:lvl1pPr defTabSz="82232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2232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FFFFFF"/>
                  </a:solidFill>
                </a:rPr>
                <a:t>Japan</a:t>
              </a:r>
              <a:endParaRPr lang="en-US" altLang="en-US" sz="1500">
                <a:solidFill>
                  <a:srgbClr val="FFFFFF"/>
                </a:solidFill>
                <a:latin typeface="Gill Sans" charset="0"/>
                <a:sym typeface="Gill Sans" charset="0"/>
              </a:endParaRPr>
            </a:p>
          </p:txBody>
        </p:sp>
        <p:pic>
          <p:nvPicPr>
            <p:cNvPr id="10294" name="Picture 4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819400" y="3733800"/>
              <a:ext cx="914400" cy="643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grpSp>
        <p:nvGrpSpPr>
          <p:cNvPr id="10257" name="Group 63"/>
          <p:cNvGrpSpPr>
            <a:grpSpLocks/>
          </p:cNvGrpSpPr>
          <p:nvPr/>
        </p:nvGrpSpPr>
        <p:grpSpPr bwMode="auto">
          <a:xfrm>
            <a:off x="2057400" y="4000500"/>
            <a:ext cx="2022249" cy="472679"/>
            <a:chOff x="2819400" y="4495800"/>
            <a:chExt cx="2696096" cy="630237"/>
          </a:xfrm>
        </p:grpSpPr>
        <p:sp>
          <p:nvSpPr>
            <p:cNvPr id="10291" name="Rectangle 16"/>
            <p:cNvSpPr>
              <a:spLocks/>
            </p:cNvSpPr>
            <p:nvPr/>
          </p:nvSpPr>
          <p:spPr bwMode="auto">
            <a:xfrm>
              <a:off x="3962300" y="4618037"/>
              <a:ext cx="1553196" cy="3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1722" tIns="30861" rIns="61722" bIns="30861">
              <a:spAutoFit/>
            </a:bodyPr>
            <a:lstStyle>
              <a:lvl1pPr defTabSz="82232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2232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FFFFFF"/>
                  </a:solidFill>
                </a:rPr>
                <a:t>Netherlands</a:t>
              </a:r>
              <a:endParaRPr lang="en-US" altLang="en-US" sz="1500">
                <a:solidFill>
                  <a:srgbClr val="FFFFFF"/>
                </a:solidFill>
                <a:latin typeface="Gill Sans" charset="0"/>
                <a:sym typeface="Gill Sans" charset="0"/>
              </a:endParaRPr>
            </a:p>
          </p:txBody>
        </p:sp>
        <p:pic>
          <p:nvPicPr>
            <p:cNvPr id="10292" name="Picture 4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819400" y="4495800"/>
              <a:ext cx="938213"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grpSp>
        <p:nvGrpSpPr>
          <p:cNvPr id="10258" name="Group 90"/>
          <p:cNvGrpSpPr>
            <a:grpSpLocks/>
          </p:cNvGrpSpPr>
          <p:nvPr/>
        </p:nvGrpSpPr>
        <p:grpSpPr bwMode="auto">
          <a:xfrm>
            <a:off x="4286249" y="628651"/>
            <a:ext cx="1664500" cy="469106"/>
            <a:chOff x="5791200" y="533400"/>
            <a:chExt cx="2218544" cy="625475"/>
          </a:xfrm>
        </p:grpSpPr>
        <p:sp>
          <p:nvSpPr>
            <p:cNvPr id="10289" name="Rectangle 15"/>
            <p:cNvSpPr>
              <a:spLocks/>
            </p:cNvSpPr>
            <p:nvPr/>
          </p:nvSpPr>
          <p:spPr bwMode="auto">
            <a:xfrm>
              <a:off x="6971880" y="650875"/>
              <a:ext cx="1037864" cy="39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1722" tIns="30861" rIns="61722" bIns="30861">
              <a:spAutoFit/>
            </a:bodyPr>
            <a:lstStyle>
              <a:lvl1pPr defTabSz="82232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2232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FFFFFF"/>
                  </a:solidFill>
                </a:rPr>
                <a:t>Norway</a:t>
              </a:r>
              <a:endParaRPr lang="en-US" altLang="en-US" sz="1500">
                <a:solidFill>
                  <a:srgbClr val="FFFFFF"/>
                </a:solidFill>
                <a:latin typeface="Gill Sans" charset="0"/>
                <a:sym typeface="Gill Sans" charset="0"/>
              </a:endParaRPr>
            </a:p>
          </p:txBody>
        </p:sp>
        <p:pic>
          <p:nvPicPr>
            <p:cNvPr id="10290" name="Picture 43"/>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791200" y="533400"/>
              <a:ext cx="9906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grpSp>
        <p:nvGrpSpPr>
          <p:cNvPr id="10259" name="Group 89"/>
          <p:cNvGrpSpPr>
            <a:grpSpLocks/>
          </p:cNvGrpSpPr>
          <p:nvPr/>
        </p:nvGrpSpPr>
        <p:grpSpPr bwMode="auto">
          <a:xfrm>
            <a:off x="4286250" y="1218010"/>
            <a:ext cx="1747670" cy="471488"/>
            <a:chOff x="5765800" y="1235075"/>
            <a:chExt cx="2330142" cy="628650"/>
          </a:xfrm>
        </p:grpSpPr>
        <p:sp>
          <p:nvSpPr>
            <p:cNvPr id="10287" name="Rectangle 14"/>
            <p:cNvSpPr>
              <a:spLocks/>
            </p:cNvSpPr>
            <p:nvPr/>
          </p:nvSpPr>
          <p:spPr bwMode="auto">
            <a:xfrm>
              <a:off x="6972256" y="1343026"/>
              <a:ext cx="1123686" cy="39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1722" tIns="30861" rIns="61722" bIns="30861">
              <a:spAutoFit/>
            </a:bodyPr>
            <a:lstStyle>
              <a:lvl1pPr defTabSz="82232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2232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FFFFFF"/>
                  </a:solidFill>
                </a:rPr>
                <a:t>Portugal</a:t>
              </a:r>
              <a:endParaRPr lang="en-US" altLang="en-US" sz="1500">
                <a:solidFill>
                  <a:srgbClr val="FFFFFF"/>
                </a:solidFill>
                <a:latin typeface="Gill Sans" charset="0"/>
                <a:sym typeface="Gill Sans" charset="0"/>
              </a:endParaRPr>
            </a:p>
          </p:txBody>
        </p:sp>
        <p:pic>
          <p:nvPicPr>
            <p:cNvPr id="10288" name="Picture 44"/>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765800" y="1235075"/>
              <a:ext cx="1016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grpSp>
        <p:nvGrpSpPr>
          <p:cNvPr id="10260" name="Group 88"/>
          <p:cNvGrpSpPr>
            <a:grpSpLocks/>
          </p:cNvGrpSpPr>
          <p:nvPr/>
        </p:nvGrpSpPr>
        <p:grpSpPr bwMode="auto">
          <a:xfrm>
            <a:off x="4286250" y="1806178"/>
            <a:ext cx="2099140" cy="471488"/>
            <a:chOff x="5765800" y="1951038"/>
            <a:chExt cx="2799500" cy="628650"/>
          </a:xfrm>
        </p:grpSpPr>
        <p:sp>
          <p:nvSpPr>
            <p:cNvPr id="10285" name="Rectangle 27"/>
            <p:cNvSpPr>
              <a:spLocks/>
            </p:cNvSpPr>
            <p:nvPr/>
          </p:nvSpPr>
          <p:spPr bwMode="auto">
            <a:xfrm>
              <a:off x="6970992" y="2055813"/>
              <a:ext cx="1594308" cy="39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1722" tIns="30861" rIns="61722" bIns="30861">
              <a:spAutoFit/>
            </a:bodyPr>
            <a:lstStyle>
              <a:lvl1pPr defTabSz="82232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2232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FFFFFF"/>
                  </a:solidFill>
                </a:rPr>
                <a:t>South Korea</a:t>
              </a:r>
              <a:endParaRPr lang="en-US" altLang="en-US" sz="1500">
                <a:solidFill>
                  <a:srgbClr val="FFFFFF"/>
                </a:solidFill>
                <a:latin typeface="Gill Sans" charset="0"/>
                <a:sym typeface="Gill Sans" charset="0"/>
              </a:endParaRPr>
            </a:p>
          </p:txBody>
        </p:sp>
        <p:pic>
          <p:nvPicPr>
            <p:cNvPr id="10286" name="Picture 45"/>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765800" y="1951038"/>
              <a:ext cx="1016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grpSp>
        <p:nvGrpSpPr>
          <p:cNvPr id="10261" name="Group 87"/>
          <p:cNvGrpSpPr>
            <a:grpSpLocks/>
          </p:cNvGrpSpPr>
          <p:nvPr/>
        </p:nvGrpSpPr>
        <p:grpSpPr bwMode="auto">
          <a:xfrm>
            <a:off x="4286250" y="2381250"/>
            <a:ext cx="1522058" cy="467916"/>
            <a:chOff x="5765800" y="2667000"/>
            <a:chExt cx="2030054" cy="623888"/>
          </a:xfrm>
        </p:grpSpPr>
        <p:sp>
          <p:nvSpPr>
            <p:cNvPr id="10283" name="Rectangle 13"/>
            <p:cNvSpPr>
              <a:spLocks/>
            </p:cNvSpPr>
            <p:nvPr/>
          </p:nvSpPr>
          <p:spPr bwMode="auto">
            <a:xfrm>
              <a:off x="6971094" y="2768600"/>
              <a:ext cx="824760" cy="39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1722" tIns="30861" rIns="61722" bIns="30861">
              <a:spAutoFit/>
            </a:bodyPr>
            <a:lstStyle>
              <a:lvl1pPr defTabSz="82232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2232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FFFFFF"/>
                  </a:solidFill>
                </a:rPr>
                <a:t>Spain</a:t>
              </a:r>
              <a:endParaRPr lang="en-US" altLang="en-US" sz="1500">
                <a:solidFill>
                  <a:srgbClr val="FFFFFF"/>
                </a:solidFill>
                <a:latin typeface="Gill Sans" charset="0"/>
                <a:sym typeface="Gill Sans" charset="0"/>
              </a:endParaRPr>
            </a:p>
          </p:txBody>
        </p:sp>
        <p:pic>
          <p:nvPicPr>
            <p:cNvPr id="10284" name="Picture 46"/>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5765800" y="2667000"/>
              <a:ext cx="10160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grpSp>
        <p:nvGrpSpPr>
          <p:cNvPr id="10262" name="Group 86"/>
          <p:cNvGrpSpPr>
            <a:grpSpLocks/>
          </p:cNvGrpSpPr>
          <p:nvPr/>
        </p:nvGrpSpPr>
        <p:grpSpPr bwMode="auto">
          <a:xfrm>
            <a:off x="4286252" y="2914651"/>
            <a:ext cx="1725641" cy="470297"/>
            <a:chOff x="5765800" y="3379788"/>
            <a:chExt cx="2300917" cy="627062"/>
          </a:xfrm>
        </p:grpSpPr>
        <p:sp>
          <p:nvSpPr>
            <p:cNvPr id="10281" name="Rectangle 12"/>
            <p:cNvSpPr>
              <a:spLocks/>
            </p:cNvSpPr>
            <p:nvPr/>
          </p:nvSpPr>
          <p:spPr bwMode="auto">
            <a:xfrm>
              <a:off x="6970746" y="3484563"/>
              <a:ext cx="1095971" cy="39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1722" tIns="30861" rIns="61722" bIns="30861">
              <a:spAutoFit/>
            </a:bodyPr>
            <a:lstStyle>
              <a:lvl1pPr defTabSz="82232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2232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FFFFFF"/>
                  </a:solidFill>
                </a:rPr>
                <a:t>Sweden</a:t>
              </a:r>
              <a:endParaRPr lang="en-US" altLang="en-US" sz="1500">
                <a:solidFill>
                  <a:srgbClr val="FFFFFF"/>
                </a:solidFill>
                <a:latin typeface="Gill Sans" charset="0"/>
                <a:sym typeface="Gill Sans" charset="0"/>
              </a:endParaRPr>
            </a:p>
          </p:txBody>
        </p:sp>
        <p:pic>
          <p:nvPicPr>
            <p:cNvPr id="10282" name="Picture 47"/>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765800" y="3379788"/>
              <a:ext cx="995362"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grpSp>
        <p:nvGrpSpPr>
          <p:cNvPr id="10263" name="Group 83"/>
          <p:cNvGrpSpPr>
            <a:grpSpLocks/>
          </p:cNvGrpSpPr>
          <p:nvPr/>
        </p:nvGrpSpPr>
        <p:grpSpPr bwMode="auto">
          <a:xfrm>
            <a:off x="4286249" y="4057651"/>
            <a:ext cx="2401696" cy="451247"/>
            <a:chOff x="5765801" y="4808538"/>
            <a:chExt cx="3201854" cy="601662"/>
          </a:xfrm>
        </p:grpSpPr>
        <p:sp>
          <p:nvSpPr>
            <p:cNvPr id="10279" name="Rectangle 10"/>
            <p:cNvSpPr>
              <a:spLocks/>
            </p:cNvSpPr>
            <p:nvPr/>
          </p:nvSpPr>
          <p:spPr bwMode="auto">
            <a:xfrm>
              <a:off x="6972149" y="4875213"/>
              <a:ext cx="1995506" cy="39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1722" tIns="30861" rIns="61722" bIns="30861">
              <a:spAutoFit/>
            </a:bodyPr>
            <a:lstStyle>
              <a:lvl1pPr defTabSz="82232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2232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FFFFFF"/>
                  </a:solidFill>
                </a:rPr>
                <a:t>United Kingdom</a:t>
              </a:r>
              <a:endParaRPr lang="en-US" altLang="en-US" sz="1500">
                <a:solidFill>
                  <a:srgbClr val="FFFFFF"/>
                </a:solidFill>
                <a:latin typeface="Gill Sans" charset="0"/>
                <a:sym typeface="Gill Sans" charset="0"/>
              </a:endParaRPr>
            </a:p>
          </p:txBody>
        </p:sp>
        <p:pic>
          <p:nvPicPr>
            <p:cNvPr id="10280" name="Picture 49"/>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765801" y="4808538"/>
              <a:ext cx="1015999"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grpSp>
        <p:nvGrpSpPr>
          <p:cNvPr id="10264" name="Group 84"/>
          <p:cNvGrpSpPr>
            <a:grpSpLocks/>
          </p:cNvGrpSpPr>
          <p:nvPr/>
        </p:nvGrpSpPr>
        <p:grpSpPr bwMode="auto">
          <a:xfrm>
            <a:off x="4286251" y="4629150"/>
            <a:ext cx="2184100" cy="434579"/>
            <a:chOff x="5765801" y="5519738"/>
            <a:chExt cx="2912318" cy="579774"/>
          </a:xfrm>
        </p:grpSpPr>
        <p:sp>
          <p:nvSpPr>
            <p:cNvPr id="10277" name="Rectangle 29"/>
            <p:cNvSpPr>
              <a:spLocks/>
            </p:cNvSpPr>
            <p:nvPr/>
          </p:nvSpPr>
          <p:spPr bwMode="auto">
            <a:xfrm>
              <a:off x="6970790" y="5600748"/>
              <a:ext cx="1707329" cy="39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1722" tIns="30861" rIns="61722" bIns="30861">
              <a:spAutoFit/>
            </a:bodyPr>
            <a:lstStyle>
              <a:lvl1pPr defTabSz="82232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2232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FFFFFF"/>
                  </a:solidFill>
                </a:rPr>
                <a:t>United States</a:t>
              </a:r>
              <a:endParaRPr lang="en-US" altLang="en-US" sz="1500">
                <a:solidFill>
                  <a:srgbClr val="FFFFFF"/>
                </a:solidFill>
                <a:latin typeface="Gill Sans" charset="0"/>
                <a:sym typeface="Gill Sans" charset="0"/>
              </a:endParaRPr>
            </a:p>
          </p:txBody>
        </p:sp>
        <p:pic>
          <p:nvPicPr>
            <p:cNvPr id="10278" name="Picture 50"/>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765801" y="5519738"/>
              <a:ext cx="1015999" cy="57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grpSp>
        <p:nvGrpSpPr>
          <p:cNvPr id="10265" name="Group 77"/>
          <p:cNvGrpSpPr>
            <a:grpSpLocks/>
          </p:cNvGrpSpPr>
          <p:nvPr/>
        </p:nvGrpSpPr>
        <p:grpSpPr bwMode="auto">
          <a:xfrm>
            <a:off x="114300" y="628650"/>
            <a:ext cx="1913335" cy="400050"/>
            <a:chOff x="114301" y="533400"/>
            <a:chExt cx="2551112" cy="533400"/>
          </a:xfrm>
        </p:grpSpPr>
        <p:pic>
          <p:nvPicPr>
            <p:cNvPr id="10275" name="Picture 51"/>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114301" y="533400"/>
              <a:ext cx="9525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6" name="TextBox 56"/>
            <p:cNvSpPr txBox="1">
              <a:spLocks noChangeArrowheads="1"/>
            </p:cNvSpPr>
            <p:nvPr/>
          </p:nvSpPr>
          <p:spPr bwMode="auto">
            <a:xfrm>
              <a:off x="1293812" y="600075"/>
              <a:ext cx="13716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FFFFFF"/>
                  </a:solidFill>
                </a:rPr>
                <a:t>Australia</a:t>
              </a:r>
            </a:p>
          </p:txBody>
        </p:sp>
      </p:grpSp>
      <p:grpSp>
        <p:nvGrpSpPr>
          <p:cNvPr id="10266" name="Group 62"/>
          <p:cNvGrpSpPr>
            <a:grpSpLocks/>
          </p:cNvGrpSpPr>
          <p:nvPr/>
        </p:nvGrpSpPr>
        <p:grpSpPr bwMode="auto">
          <a:xfrm>
            <a:off x="2057400" y="4572000"/>
            <a:ext cx="2686050" cy="457200"/>
            <a:chOff x="2819400" y="5334000"/>
            <a:chExt cx="3581400" cy="609600"/>
          </a:xfrm>
        </p:grpSpPr>
        <p:pic>
          <p:nvPicPr>
            <p:cNvPr id="10273" name="Picture 52"/>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2819400" y="5334000"/>
              <a:ext cx="99060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4" name="TextBox 57"/>
            <p:cNvSpPr txBox="1">
              <a:spLocks noChangeArrowheads="1"/>
            </p:cNvSpPr>
            <p:nvPr/>
          </p:nvSpPr>
          <p:spPr bwMode="auto">
            <a:xfrm>
              <a:off x="3962400" y="5456239"/>
              <a:ext cx="2438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FFFFFF"/>
                  </a:solidFill>
                </a:rPr>
                <a:t>New Zealand</a:t>
              </a:r>
            </a:p>
          </p:txBody>
        </p:sp>
      </p:grpSp>
      <p:grpSp>
        <p:nvGrpSpPr>
          <p:cNvPr id="10267" name="Group 67"/>
          <p:cNvGrpSpPr>
            <a:grpSpLocks/>
          </p:cNvGrpSpPr>
          <p:nvPr/>
        </p:nvGrpSpPr>
        <p:grpSpPr bwMode="auto">
          <a:xfrm>
            <a:off x="2057400" y="1806179"/>
            <a:ext cx="1885950" cy="457200"/>
            <a:chOff x="2819400" y="1447800"/>
            <a:chExt cx="2514600" cy="609600"/>
          </a:xfrm>
        </p:grpSpPr>
        <p:pic>
          <p:nvPicPr>
            <p:cNvPr id="10271" name="Picture 53"/>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2819400" y="1447800"/>
              <a:ext cx="90684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2" name="TextBox 58"/>
            <p:cNvSpPr txBox="1">
              <a:spLocks noChangeArrowheads="1"/>
            </p:cNvSpPr>
            <p:nvPr/>
          </p:nvSpPr>
          <p:spPr bwMode="auto">
            <a:xfrm>
              <a:off x="3962400" y="1552575"/>
              <a:ext cx="1371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FFFFFF"/>
                  </a:solidFill>
                </a:rPr>
                <a:t>India</a:t>
              </a:r>
            </a:p>
          </p:txBody>
        </p:sp>
      </p:grpSp>
      <p:grpSp>
        <p:nvGrpSpPr>
          <p:cNvPr id="10268" name="Group 85"/>
          <p:cNvGrpSpPr>
            <a:grpSpLocks/>
          </p:cNvGrpSpPr>
          <p:nvPr/>
        </p:nvGrpSpPr>
        <p:grpSpPr bwMode="auto">
          <a:xfrm>
            <a:off x="4286251" y="3486150"/>
            <a:ext cx="2025401" cy="514350"/>
            <a:chOff x="5765801" y="4114800"/>
            <a:chExt cx="2701007" cy="685800"/>
          </a:xfrm>
        </p:grpSpPr>
        <p:sp>
          <p:nvSpPr>
            <p:cNvPr id="10269" name="Rectangle 11"/>
            <p:cNvSpPr>
              <a:spLocks/>
            </p:cNvSpPr>
            <p:nvPr/>
          </p:nvSpPr>
          <p:spPr bwMode="auto">
            <a:xfrm>
              <a:off x="6970924" y="4262439"/>
              <a:ext cx="1495884" cy="39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1722" tIns="30861" rIns="61722" bIns="30861">
              <a:spAutoFit/>
            </a:bodyPr>
            <a:lstStyle>
              <a:lvl1pPr defTabSz="82232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2232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2232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2232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2232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223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FFFFFF"/>
                  </a:solidFill>
                </a:rPr>
                <a:t>Switzerland</a:t>
              </a:r>
              <a:endParaRPr lang="en-US" altLang="en-US" sz="1500">
                <a:solidFill>
                  <a:srgbClr val="FFFFFF"/>
                </a:solidFill>
                <a:latin typeface="Gill Sans" charset="0"/>
                <a:sym typeface="Gill Sans" charset="0"/>
              </a:endParaRPr>
            </a:p>
          </p:txBody>
        </p:sp>
        <p:pic>
          <p:nvPicPr>
            <p:cNvPr id="10270" name="Picture 82"/>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5765801" y="4114800"/>
              <a:ext cx="10287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90245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5" name="Picture 3" descr="nsp_slide2.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9123" y="0"/>
            <a:ext cx="54887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2900" y="278606"/>
            <a:ext cx="5715000" cy="857250"/>
          </a:xfrm>
        </p:spPr>
        <p:txBody>
          <a:bodyPr/>
          <a:lstStyle/>
          <a:p>
            <a:pPr algn="ctr">
              <a:defRPr/>
            </a:pPr>
            <a:r>
              <a:rPr lang="en-US" dirty="0" smtClean="0"/>
              <a:t>The International Ocean Discovery Program: </a:t>
            </a:r>
            <a:br>
              <a:rPr lang="en-US" dirty="0" smtClean="0"/>
            </a:br>
            <a:r>
              <a:rPr lang="en-US" dirty="0" smtClean="0"/>
              <a:t>Multiple Platforms</a:t>
            </a:r>
            <a:endParaRPr lang="en-US" dirty="0"/>
          </a:p>
        </p:txBody>
      </p:sp>
      <p:grpSp>
        <p:nvGrpSpPr>
          <p:cNvPr id="11267" name="Group 2"/>
          <p:cNvGrpSpPr>
            <a:grpSpLocks/>
          </p:cNvGrpSpPr>
          <p:nvPr/>
        </p:nvGrpSpPr>
        <p:grpSpPr bwMode="auto">
          <a:xfrm>
            <a:off x="92869" y="1747838"/>
            <a:ext cx="6216254" cy="2539961"/>
            <a:chOff x="123825" y="1924050"/>
            <a:chExt cx="8288338" cy="3386615"/>
          </a:xfrm>
        </p:grpSpPr>
        <p:pic>
          <p:nvPicPr>
            <p:cNvPr id="11268" name="Picture 3" descr="MIddle gone"/>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a:stretch>
              <a:fillRect/>
            </a:stretch>
          </p:blipFill>
          <p:spPr bwMode="auto">
            <a:xfrm>
              <a:off x="5127625" y="1924050"/>
              <a:ext cx="3284538"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3825" y="1924050"/>
              <a:ext cx="31496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2725" y="1924050"/>
              <a:ext cx="2881313"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2"/>
            <p:cNvSpPr txBox="1">
              <a:spLocks noChangeArrowheads="1"/>
            </p:cNvSpPr>
            <p:nvPr/>
          </p:nvSpPr>
          <p:spPr bwMode="auto">
            <a:xfrm>
              <a:off x="254000" y="4572001"/>
              <a:ext cx="258019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b="1" i="1">
                  <a:solidFill>
                    <a:srgbClr val="2F2B20"/>
                  </a:solidFill>
                </a:rPr>
                <a:t>JOIDES Resolution</a:t>
              </a:r>
            </a:p>
          </p:txBody>
        </p:sp>
        <p:sp>
          <p:nvSpPr>
            <p:cNvPr id="11272" name="TextBox 10"/>
            <p:cNvSpPr txBox="1">
              <a:spLocks noChangeArrowheads="1"/>
            </p:cNvSpPr>
            <p:nvPr/>
          </p:nvSpPr>
          <p:spPr bwMode="auto">
            <a:xfrm>
              <a:off x="3741227" y="4572001"/>
              <a:ext cx="110115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500" b="1" i="1">
                  <a:solidFill>
                    <a:srgbClr val="2F2B20"/>
                  </a:solidFill>
                </a:rPr>
                <a:t>Chikyu</a:t>
              </a:r>
            </a:p>
          </p:txBody>
        </p:sp>
        <p:sp>
          <p:nvSpPr>
            <p:cNvPr id="11273" name="TextBox 11"/>
            <p:cNvSpPr txBox="1">
              <a:spLocks noChangeArrowheads="1"/>
            </p:cNvSpPr>
            <p:nvPr/>
          </p:nvSpPr>
          <p:spPr bwMode="auto">
            <a:xfrm>
              <a:off x="5773738" y="4572001"/>
              <a:ext cx="24225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500" b="1">
                  <a:solidFill>
                    <a:srgbClr val="2F2B20"/>
                  </a:solidFill>
                </a:rPr>
                <a:t>Mission Specific Platforms</a:t>
              </a:r>
            </a:p>
          </p:txBody>
        </p:sp>
      </p:grpSp>
    </p:spTree>
    <p:extLst>
      <p:ext uri="{BB962C8B-B14F-4D97-AF65-F5344CB8AC3E}">
        <p14:creationId xmlns:p14="http://schemas.microsoft.com/office/powerpoint/2010/main" val="1755849420"/>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3" name="Picture 5" descr="Chinese_delegation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1"/>
            <a:ext cx="6858000" cy="5142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2669581"/>
      </p:ext>
    </p:extLst>
  </p:cSld>
  <p:clrMapOvr>
    <a:masterClrMapping/>
  </p:clrMapOvr>
  <p:transition spd="slow"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Picture 3"/>
          <p:cNvSpPr>
            <a:spLocks noChangeAspect="1" noChangeArrowheads="1"/>
          </p:cNvSpPr>
          <p:nvPr/>
        </p:nvSpPr>
        <p:spPr bwMode="auto">
          <a:xfrm>
            <a:off x="971550" y="245745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2F2B20"/>
              </a:solidFill>
            </a:endParaRPr>
          </a:p>
        </p:txBody>
      </p:sp>
      <p:sp>
        <p:nvSpPr>
          <p:cNvPr id="15362" name="Picture 4"/>
          <p:cNvSpPr>
            <a:spLocks noChangeAspect="1" noChangeArrowheads="1"/>
          </p:cNvSpPr>
          <p:nvPr/>
        </p:nvSpPr>
        <p:spPr bwMode="auto">
          <a:xfrm>
            <a:off x="2571750" y="27432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2F2B20"/>
              </a:solidFill>
            </a:endParaRPr>
          </a:p>
        </p:txBody>
      </p:sp>
      <p:pic>
        <p:nvPicPr>
          <p:cNvPr id="15363" name="Picture 5"/>
          <p:cNvPicPr>
            <a:picLocks noChangeAspect="1" noChangeArrowheads="1"/>
          </p:cNvPicPr>
          <p:nvPr/>
        </p:nvPicPr>
        <p:blipFill>
          <a:blip r:embed="rId3">
            <a:extLst>
              <a:ext uri="{28A0092B-C50C-407E-A947-70E740481C1C}">
                <a14:useLocalDpi xmlns:a14="http://schemas.microsoft.com/office/drawing/2010/main" val="0"/>
              </a:ext>
            </a:extLst>
          </a:blip>
          <a:srcRect l="14133" t="13370" r="11420" b="13370"/>
          <a:stretch>
            <a:fillRect/>
          </a:stretch>
        </p:blipFill>
        <p:spPr bwMode="auto">
          <a:xfrm>
            <a:off x="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9569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85838"/>
            <a:ext cx="5772150" cy="342900"/>
          </a:xfrm>
        </p:spPr>
        <p:txBody>
          <a:bodyPr/>
          <a:lstStyle/>
          <a:p>
            <a:r>
              <a:rPr lang="en-US" dirty="0" smtClean="0"/>
              <a:t>RCRV Scenario Development</a:t>
            </a:r>
            <a:endParaRPr lang="en-US" dirty="0"/>
          </a:p>
        </p:txBody>
      </p:sp>
      <p:grpSp>
        <p:nvGrpSpPr>
          <p:cNvPr id="4" name="Group 3"/>
          <p:cNvGrpSpPr/>
          <p:nvPr/>
        </p:nvGrpSpPr>
        <p:grpSpPr>
          <a:xfrm>
            <a:off x="0" y="1337917"/>
            <a:ext cx="6905207" cy="3315947"/>
            <a:chOff x="0" y="926640"/>
            <a:chExt cx="9206943" cy="4421262"/>
          </a:xfrm>
        </p:grpSpPr>
        <p:pic>
          <p:nvPicPr>
            <p:cNvPr id="98" name="Picture 97" descr="imgres.jpg"/>
            <p:cNvPicPr>
              <a:picLocks noChangeAspect="1"/>
            </p:cNvPicPr>
            <p:nvPr/>
          </p:nvPicPr>
          <p:blipFill rotWithShape="1">
            <a:blip r:embed="rId2">
              <a:alphaModFix amt="48000"/>
              <a:extLst>
                <a:ext uri="{28A0092B-C50C-407E-A947-70E740481C1C}">
                  <a14:useLocalDpi xmlns:a14="http://schemas.microsoft.com/office/drawing/2010/main" val="0"/>
                </a:ext>
              </a:extLst>
            </a:blip>
            <a:srcRect t="25272" b="-12727"/>
            <a:stretch/>
          </p:blipFill>
          <p:spPr>
            <a:xfrm>
              <a:off x="0" y="926640"/>
              <a:ext cx="9144000" cy="4421262"/>
            </a:xfrm>
            <a:prstGeom prst="rect">
              <a:avLst/>
            </a:prstGeom>
          </p:spPr>
        </p:pic>
        <p:grpSp>
          <p:nvGrpSpPr>
            <p:cNvPr id="3" name="Group 2"/>
            <p:cNvGrpSpPr/>
            <p:nvPr/>
          </p:nvGrpSpPr>
          <p:grpSpPr>
            <a:xfrm>
              <a:off x="76200" y="1125640"/>
              <a:ext cx="9130743" cy="3579710"/>
              <a:chOff x="76200" y="1125640"/>
              <a:chExt cx="9130743" cy="3579710"/>
            </a:xfrm>
          </p:grpSpPr>
          <p:cxnSp>
            <p:nvCxnSpPr>
              <p:cNvPr id="28" name="Straight Connector 27"/>
              <p:cNvCxnSpPr/>
              <p:nvPr/>
            </p:nvCxnSpPr>
            <p:spPr bwMode="auto">
              <a:xfrm>
                <a:off x="1447800" y="1487205"/>
                <a:ext cx="3505200" cy="17745"/>
              </a:xfrm>
              <a:prstGeom prst="line">
                <a:avLst/>
              </a:prstGeom>
              <a:ln>
                <a:solidFill>
                  <a:schemeClr val="accent2">
                    <a:alpha val="39000"/>
                  </a:schemeClr>
                </a:solidFill>
                <a:headEnd type="none" w="med" len="med"/>
                <a:tailEnd type="none" w="med" len="med"/>
              </a:ln>
              <a:extLst/>
            </p:spPr>
            <p:style>
              <a:lnRef idx="3">
                <a:schemeClr val="accent2"/>
              </a:lnRef>
              <a:fillRef idx="0">
                <a:schemeClr val="accent2"/>
              </a:fillRef>
              <a:effectRef idx="2">
                <a:schemeClr val="accent2"/>
              </a:effectRef>
              <a:fontRef idx="minor">
                <a:schemeClr val="tx1"/>
              </a:fontRef>
            </p:style>
          </p:cxnSp>
          <p:cxnSp>
            <p:nvCxnSpPr>
              <p:cNvPr id="31" name="Straight Connector 30"/>
              <p:cNvCxnSpPr/>
              <p:nvPr/>
            </p:nvCxnSpPr>
            <p:spPr bwMode="auto">
              <a:xfrm>
                <a:off x="4953000" y="1504950"/>
                <a:ext cx="685800" cy="914400"/>
              </a:xfrm>
              <a:prstGeom prst="line">
                <a:avLst/>
              </a:prstGeom>
              <a:ln>
                <a:solidFill>
                  <a:schemeClr val="accent2">
                    <a:alpha val="39000"/>
                  </a:schemeClr>
                </a:solidFill>
                <a:headEnd type="none" w="med" len="med"/>
                <a:tailEnd type="none" w="med" len="med"/>
              </a:ln>
              <a:extLst/>
            </p:spPr>
            <p:style>
              <a:lnRef idx="3">
                <a:schemeClr val="accent2"/>
              </a:lnRef>
              <a:fillRef idx="0">
                <a:schemeClr val="accent2"/>
              </a:fillRef>
              <a:effectRef idx="2">
                <a:schemeClr val="accent2"/>
              </a:effectRef>
              <a:fontRef idx="minor">
                <a:schemeClr val="tx1"/>
              </a:fontRef>
            </p:style>
          </p:cxnSp>
          <p:cxnSp>
            <p:nvCxnSpPr>
              <p:cNvPr id="38" name="Straight Connector 37"/>
              <p:cNvCxnSpPr/>
              <p:nvPr/>
            </p:nvCxnSpPr>
            <p:spPr bwMode="auto">
              <a:xfrm>
                <a:off x="5638800" y="2419350"/>
                <a:ext cx="1676400" cy="0"/>
              </a:xfrm>
              <a:prstGeom prst="line">
                <a:avLst/>
              </a:prstGeom>
              <a:ln>
                <a:solidFill>
                  <a:schemeClr val="accent2">
                    <a:alpha val="39000"/>
                  </a:schemeClr>
                </a:solidFill>
                <a:headEnd type="none" w="med" len="med"/>
                <a:tailEnd type="none" w="med" len="med"/>
              </a:ln>
              <a:extLst/>
            </p:spPr>
            <p:style>
              <a:lnRef idx="3">
                <a:schemeClr val="accent2"/>
              </a:lnRef>
              <a:fillRef idx="0">
                <a:schemeClr val="accent2"/>
              </a:fillRef>
              <a:effectRef idx="2">
                <a:schemeClr val="accent2"/>
              </a:effectRef>
              <a:fontRef idx="minor">
                <a:schemeClr val="tx1"/>
              </a:fontRef>
            </p:style>
          </p:cxnSp>
          <p:cxnSp>
            <p:nvCxnSpPr>
              <p:cNvPr id="41" name="Straight Connector 40"/>
              <p:cNvCxnSpPr/>
              <p:nvPr/>
            </p:nvCxnSpPr>
            <p:spPr bwMode="auto">
              <a:xfrm flipV="1">
                <a:off x="7315200" y="1428750"/>
                <a:ext cx="304800" cy="990600"/>
              </a:xfrm>
              <a:prstGeom prst="line">
                <a:avLst/>
              </a:prstGeom>
              <a:ln>
                <a:solidFill>
                  <a:schemeClr val="accent2">
                    <a:alpha val="39000"/>
                  </a:schemeClr>
                </a:solidFill>
                <a:headEnd type="none" w="med" len="med"/>
                <a:tailEnd type="none" w="med" len="med"/>
              </a:ln>
              <a:extLst/>
            </p:spPr>
            <p:style>
              <a:lnRef idx="3">
                <a:schemeClr val="accent2"/>
              </a:lnRef>
              <a:fillRef idx="0">
                <a:schemeClr val="accent2"/>
              </a:fillRef>
              <a:effectRef idx="2">
                <a:schemeClr val="accent2"/>
              </a:effectRef>
              <a:fontRef idx="minor">
                <a:schemeClr val="tx1"/>
              </a:fontRef>
            </p:style>
          </p:cxnSp>
          <p:cxnSp>
            <p:nvCxnSpPr>
              <p:cNvPr id="48" name="Straight Arrow Connector 47"/>
              <p:cNvCxnSpPr/>
              <p:nvPr/>
            </p:nvCxnSpPr>
            <p:spPr bwMode="auto">
              <a:xfrm>
                <a:off x="7620000" y="1428750"/>
                <a:ext cx="304800" cy="2209800"/>
              </a:xfrm>
              <a:prstGeom prst="straightConnector1">
                <a:avLst/>
              </a:prstGeom>
              <a:ln>
                <a:solidFill>
                  <a:schemeClr val="accent2">
                    <a:alpha val="39000"/>
                  </a:schemeClr>
                </a:solidFill>
                <a:headEnd type="none" w="med" len="med"/>
                <a:tailEnd type="arrow"/>
              </a:ln>
              <a:extLst/>
            </p:spPr>
            <p:style>
              <a:lnRef idx="3">
                <a:schemeClr val="accent2"/>
              </a:lnRef>
              <a:fillRef idx="0">
                <a:schemeClr val="accent2"/>
              </a:fillRef>
              <a:effectRef idx="2">
                <a:schemeClr val="accent2"/>
              </a:effectRef>
              <a:fontRef idx="minor">
                <a:schemeClr val="tx1"/>
              </a:fontRef>
            </p:style>
          </p:cxnSp>
          <p:graphicFrame>
            <p:nvGraphicFramePr>
              <p:cNvPr id="5" name="Diagram 4"/>
              <p:cNvGraphicFramePr/>
              <p:nvPr>
                <p:extLst>
                  <p:ext uri="{D42A27DB-BD31-4B8C-83A1-F6EECF244321}">
                    <p14:modId xmlns:p14="http://schemas.microsoft.com/office/powerpoint/2010/main" val="2630663061"/>
                  </p:ext>
                </p:extLst>
              </p:nvPr>
            </p:nvGraphicFramePr>
            <p:xfrm>
              <a:off x="990600" y="4019550"/>
              <a:ext cx="7848600" cy="68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2286000" y="1349573"/>
                <a:ext cx="637355" cy="338555"/>
              </a:xfrm>
              <a:prstGeom prst="rect">
                <a:avLst/>
              </a:prstGeom>
              <a:noFill/>
            </p:spPr>
            <p:txBody>
              <a:bodyPr wrap="none" rtlCol="0">
                <a:spAutoFit/>
              </a:bodyPr>
              <a:lstStyle/>
              <a:p>
                <a:r>
                  <a:rPr lang="en-US" sz="1050" dirty="0">
                    <a:solidFill>
                      <a:schemeClr val="tx1">
                        <a:lumMod val="75000"/>
                        <a:lumOff val="25000"/>
                      </a:schemeClr>
                    </a:solidFill>
                    <a:latin typeface="Avenir Heavy"/>
                    <a:cs typeface="Avenir Heavy"/>
                  </a:rPr>
                  <a:t>CDR</a:t>
                </a:r>
              </a:p>
            </p:txBody>
          </p:sp>
          <p:sp>
            <p:nvSpPr>
              <p:cNvPr id="13" name="TextBox 12"/>
              <p:cNvSpPr txBox="1"/>
              <p:nvPr/>
            </p:nvSpPr>
            <p:spPr>
              <a:xfrm>
                <a:off x="2286000" y="2177790"/>
                <a:ext cx="637355" cy="338555"/>
              </a:xfrm>
              <a:prstGeom prst="rect">
                <a:avLst/>
              </a:prstGeom>
              <a:noFill/>
            </p:spPr>
            <p:txBody>
              <a:bodyPr wrap="none" rtlCol="0">
                <a:spAutoFit/>
              </a:bodyPr>
              <a:lstStyle/>
              <a:p>
                <a:r>
                  <a:rPr lang="en-US" sz="1050" dirty="0">
                    <a:solidFill>
                      <a:schemeClr val="tx1">
                        <a:lumMod val="75000"/>
                        <a:lumOff val="25000"/>
                      </a:schemeClr>
                    </a:solidFill>
                    <a:latin typeface="Avenir Heavy"/>
                    <a:cs typeface="Avenir Heavy"/>
                  </a:rPr>
                  <a:t>CDR</a:t>
                </a:r>
              </a:p>
            </p:txBody>
          </p:sp>
          <p:sp>
            <p:nvSpPr>
              <p:cNvPr id="14" name="TextBox 13"/>
              <p:cNvSpPr txBox="1"/>
              <p:nvPr/>
            </p:nvSpPr>
            <p:spPr>
              <a:xfrm>
                <a:off x="2286000" y="2949773"/>
                <a:ext cx="637355" cy="338555"/>
              </a:xfrm>
              <a:prstGeom prst="rect">
                <a:avLst/>
              </a:prstGeom>
              <a:noFill/>
            </p:spPr>
            <p:txBody>
              <a:bodyPr wrap="none" rtlCol="0">
                <a:spAutoFit/>
              </a:bodyPr>
              <a:lstStyle/>
              <a:p>
                <a:r>
                  <a:rPr lang="en-US" sz="1050" dirty="0">
                    <a:solidFill>
                      <a:schemeClr val="tx1">
                        <a:lumMod val="75000"/>
                        <a:lumOff val="25000"/>
                      </a:schemeClr>
                    </a:solidFill>
                    <a:latin typeface="Avenir Heavy"/>
                    <a:cs typeface="Avenir Heavy"/>
                  </a:rPr>
                  <a:t>CDR</a:t>
                </a:r>
              </a:p>
            </p:txBody>
          </p:sp>
          <p:sp>
            <p:nvSpPr>
              <p:cNvPr id="15" name="TextBox 14"/>
              <p:cNvSpPr txBox="1"/>
              <p:nvPr/>
            </p:nvSpPr>
            <p:spPr>
              <a:xfrm>
                <a:off x="3124200" y="1346596"/>
                <a:ext cx="626667" cy="338555"/>
              </a:xfrm>
              <a:prstGeom prst="rect">
                <a:avLst/>
              </a:prstGeom>
              <a:noFill/>
            </p:spPr>
            <p:txBody>
              <a:bodyPr wrap="none" rtlCol="0">
                <a:spAutoFit/>
              </a:bodyPr>
              <a:lstStyle/>
              <a:p>
                <a:r>
                  <a:rPr lang="en-US" sz="1050" dirty="0">
                    <a:solidFill>
                      <a:schemeClr val="tx1">
                        <a:lumMod val="75000"/>
                        <a:lumOff val="25000"/>
                      </a:schemeClr>
                    </a:solidFill>
                    <a:latin typeface="Avenir Heavy"/>
                    <a:cs typeface="Avenir Heavy"/>
                  </a:rPr>
                  <a:t>PDR</a:t>
                </a:r>
              </a:p>
            </p:txBody>
          </p:sp>
          <p:sp>
            <p:nvSpPr>
              <p:cNvPr id="16" name="TextBox 15"/>
              <p:cNvSpPr txBox="1"/>
              <p:nvPr/>
            </p:nvSpPr>
            <p:spPr>
              <a:xfrm>
                <a:off x="3124200" y="2174813"/>
                <a:ext cx="626667" cy="338555"/>
              </a:xfrm>
              <a:prstGeom prst="rect">
                <a:avLst/>
              </a:prstGeom>
              <a:noFill/>
            </p:spPr>
            <p:txBody>
              <a:bodyPr wrap="none" rtlCol="0">
                <a:spAutoFit/>
              </a:bodyPr>
              <a:lstStyle/>
              <a:p>
                <a:r>
                  <a:rPr lang="en-US" sz="1050" dirty="0">
                    <a:solidFill>
                      <a:schemeClr val="tx1">
                        <a:lumMod val="75000"/>
                        <a:lumOff val="25000"/>
                      </a:schemeClr>
                    </a:solidFill>
                    <a:latin typeface="Avenir Heavy"/>
                    <a:cs typeface="Avenir Heavy"/>
                  </a:rPr>
                  <a:t>PDR</a:t>
                </a:r>
              </a:p>
            </p:txBody>
          </p:sp>
          <p:sp>
            <p:nvSpPr>
              <p:cNvPr id="17" name="TextBox 16"/>
              <p:cNvSpPr txBox="1"/>
              <p:nvPr/>
            </p:nvSpPr>
            <p:spPr>
              <a:xfrm>
                <a:off x="3124200" y="2946796"/>
                <a:ext cx="626667" cy="338555"/>
              </a:xfrm>
              <a:prstGeom prst="rect">
                <a:avLst/>
              </a:prstGeom>
              <a:noFill/>
            </p:spPr>
            <p:txBody>
              <a:bodyPr wrap="none" rtlCol="0">
                <a:spAutoFit/>
              </a:bodyPr>
              <a:lstStyle/>
              <a:p>
                <a:r>
                  <a:rPr lang="en-US" sz="1050" dirty="0">
                    <a:solidFill>
                      <a:schemeClr val="tx1">
                        <a:lumMod val="75000"/>
                        <a:lumOff val="25000"/>
                      </a:schemeClr>
                    </a:solidFill>
                    <a:latin typeface="Avenir Heavy"/>
                    <a:cs typeface="Avenir Heavy"/>
                  </a:rPr>
                  <a:t>PDR</a:t>
                </a:r>
              </a:p>
            </p:txBody>
          </p:sp>
          <p:sp>
            <p:nvSpPr>
              <p:cNvPr id="19" name="TextBox 18"/>
              <p:cNvSpPr txBox="1"/>
              <p:nvPr/>
            </p:nvSpPr>
            <p:spPr>
              <a:xfrm>
                <a:off x="4267200" y="1200151"/>
                <a:ext cx="1142999" cy="769441"/>
              </a:xfrm>
              <a:prstGeom prst="rect">
                <a:avLst/>
              </a:prstGeom>
              <a:noFill/>
            </p:spPr>
            <p:txBody>
              <a:bodyPr wrap="square" rtlCol="0">
                <a:spAutoFit/>
              </a:bodyPr>
              <a:lstStyle/>
              <a:p>
                <a:r>
                  <a:rPr lang="en-US" sz="1050" dirty="0">
                    <a:solidFill>
                      <a:schemeClr val="tx1">
                        <a:lumMod val="75000"/>
                        <a:lumOff val="25000"/>
                      </a:schemeClr>
                    </a:solidFill>
                    <a:latin typeface="Avenir Heavy"/>
                    <a:cs typeface="Avenir Heavy"/>
                  </a:rPr>
                  <a:t>Science Community</a:t>
                </a:r>
              </a:p>
            </p:txBody>
          </p:sp>
          <p:sp>
            <p:nvSpPr>
              <p:cNvPr id="22" name="TextBox 21"/>
              <p:cNvSpPr txBox="1"/>
              <p:nvPr/>
            </p:nvSpPr>
            <p:spPr>
              <a:xfrm>
                <a:off x="5181600" y="2038350"/>
                <a:ext cx="914400" cy="553997"/>
              </a:xfrm>
              <a:prstGeom prst="rect">
                <a:avLst/>
              </a:prstGeom>
              <a:noFill/>
            </p:spPr>
            <p:txBody>
              <a:bodyPr wrap="square" rtlCol="0">
                <a:spAutoFit/>
              </a:bodyPr>
              <a:lstStyle/>
              <a:p>
                <a:r>
                  <a:rPr lang="en-US" sz="1050" dirty="0">
                    <a:solidFill>
                      <a:schemeClr val="tx1">
                        <a:lumMod val="75000"/>
                        <a:lumOff val="25000"/>
                      </a:schemeClr>
                    </a:solidFill>
                    <a:latin typeface="Avenir Heavy"/>
                    <a:cs typeface="Avenir Heavy"/>
                  </a:rPr>
                  <a:t>Decadal Survey </a:t>
                </a:r>
              </a:p>
            </p:txBody>
          </p:sp>
          <p:sp>
            <p:nvSpPr>
              <p:cNvPr id="23" name="TextBox 22"/>
              <p:cNvSpPr txBox="1"/>
              <p:nvPr/>
            </p:nvSpPr>
            <p:spPr>
              <a:xfrm>
                <a:off x="6096000" y="2038350"/>
                <a:ext cx="914400" cy="769441"/>
              </a:xfrm>
              <a:prstGeom prst="rect">
                <a:avLst/>
              </a:prstGeom>
              <a:noFill/>
            </p:spPr>
            <p:txBody>
              <a:bodyPr wrap="square" rtlCol="0">
                <a:spAutoFit/>
              </a:bodyPr>
              <a:lstStyle/>
              <a:p>
                <a:r>
                  <a:rPr lang="en-US" sz="1050" dirty="0">
                    <a:solidFill>
                      <a:schemeClr val="tx1">
                        <a:lumMod val="75000"/>
                        <a:lumOff val="25000"/>
                      </a:schemeClr>
                    </a:solidFill>
                    <a:latin typeface="Avenir Heavy"/>
                    <a:cs typeface="Avenir Heavy"/>
                  </a:rPr>
                  <a:t>‘17 Pres.   </a:t>
                </a:r>
              </a:p>
              <a:p>
                <a:r>
                  <a:rPr lang="en-US" sz="1050" dirty="0">
                    <a:solidFill>
                      <a:schemeClr val="tx1">
                        <a:lumMod val="75000"/>
                        <a:lumOff val="25000"/>
                      </a:schemeClr>
                    </a:solidFill>
                    <a:latin typeface="Avenir Heavy"/>
                    <a:cs typeface="Avenir Heavy"/>
                  </a:rPr>
                  <a:t> Budget</a:t>
                </a:r>
              </a:p>
            </p:txBody>
          </p:sp>
          <p:sp>
            <p:nvSpPr>
              <p:cNvPr id="24" name="TextBox 23"/>
              <p:cNvSpPr txBox="1"/>
              <p:nvPr/>
            </p:nvSpPr>
            <p:spPr>
              <a:xfrm>
                <a:off x="7315200" y="1125640"/>
                <a:ext cx="1219200" cy="553997"/>
              </a:xfrm>
              <a:prstGeom prst="rect">
                <a:avLst/>
              </a:prstGeom>
              <a:noFill/>
            </p:spPr>
            <p:txBody>
              <a:bodyPr wrap="square" rtlCol="0">
                <a:spAutoFit/>
              </a:bodyPr>
              <a:lstStyle/>
              <a:p>
                <a:r>
                  <a:rPr lang="en-US" sz="1050" dirty="0">
                    <a:solidFill>
                      <a:schemeClr val="tx1">
                        <a:lumMod val="75000"/>
                        <a:lumOff val="25000"/>
                      </a:schemeClr>
                    </a:solidFill>
                    <a:latin typeface="Avenir Heavy"/>
                    <a:cs typeface="Avenir Heavy"/>
                  </a:rPr>
                  <a:t>Senate CJS Markup</a:t>
                </a:r>
              </a:p>
            </p:txBody>
          </p:sp>
          <p:sp>
            <p:nvSpPr>
              <p:cNvPr id="25" name="TextBox 24"/>
              <p:cNvSpPr txBox="1"/>
              <p:nvPr/>
            </p:nvSpPr>
            <p:spPr>
              <a:xfrm>
                <a:off x="7315200" y="3562350"/>
                <a:ext cx="1219200" cy="553997"/>
              </a:xfrm>
              <a:prstGeom prst="rect">
                <a:avLst/>
              </a:prstGeom>
              <a:noFill/>
            </p:spPr>
            <p:txBody>
              <a:bodyPr wrap="square" rtlCol="0">
                <a:spAutoFit/>
              </a:bodyPr>
              <a:lstStyle/>
              <a:p>
                <a:r>
                  <a:rPr lang="en-US" sz="1050" dirty="0">
                    <a:solidFill>
                      <a:schemeClr val="tx1">
                        <a:lumMod val="75000"/>
                        <a:lumOff val="25000"/>
                      </a:schemeClr>
                    </a:solidFill>
                    <a:latin typeface="Avenir Heavy"/>
                    <a:cs typeface="Avenir Heavy"/>
                  </a:rPr>
                  <a:t>House CJS Markup</a:t>
                </a:r>
              </a:p>
            </p:txBody>
          </p:sp>
          <p:sp>
            <p:nvSpPr>
              <p:cNvPr id="26" name="TextBox 25"/>
              <p:cNvSpPr txBox="1"/>
              <p:nvPr/>
            </p:nvSpPr>
            <p:spPr>
              <a:xfrm>
                <a:off x="7086600" y="2048530"/>
                <a:ext cx="1295400" cy="553997"/>
              </a:xfrm>
              <a:prstGeom prst="rect">
                <a:avLst/>
              </a:prstGeom>
              <a:noFill/>
            </p:spPr>
            <p:txBody>
              <a:bodyPr wrap="square" rtlCol="0">
                <a:spAutoFit/>
              </a:bodyPr>
              <a:lstStyle/>
              <a:p>
                <a:r>
                  <a:rPr lang="en-US" sz="1050" dirty="0">
                    <a:solidFill>
                      <a:schemeClr val="tx1">
                        <a:lumMod val="75000"/>
                        <a:lumOff val="25000"/>
                      </a:schemeClr>
                    </a:solidFill>
                    <a:latin typeface="Avenir Heavy"/>
                    <a:cs typeface="Avenir Heavy"/>
                  </a:rPr>
                  <a:t>FDR-Ready PEP</a:t>
                </a:r>
              </a:p>
            </p:txBody>
          </p:sp>
          <p:sp>
            <p:nvSpPr>
              <p:cNvPr id="57" name="&quot;No&quot; Symbol 56"/>
              <p:cNvSpPr/>
              <p:nvPr/>
            </p:nvSpPr>
            <p:spPr bwMode="auto">
              <a:xfrm>
                <a:off x="76200" y="3638550"/>
                <a:ext cx="381000" cy="381000"/>
              </a:xfrm>
              <a:prstGeom prst="noSmoking">
                <a:avLst/>
              </a:prstGeom>
              <a:solidFill>
                <a:srgbClr val="F53D0B"/>
              </a:solidFill>
              <a:ln w="9525" cap="flat" cmpd="sng" algn="ctr">
                <a:solidFill>
                  <a:srgbClr val="F53D0B"/>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a:endParaRPr lang="en-US" sz="1800">
                  <a:solidFill>
                    <a:srgbClr val="000000"/>
                  </a:solidFill>
                  <a:latin typeface="Arial" charset="0"/>
                  <a:ea typeface="ＭＳ Ｐゴシック" charset="0"/>
                  <a:cs typeface="Arial" charset="0"/>
                </a:endParaRPr>
              </a:p>
            </p:txBody>
          </p:sp>
          <p:cxnSp>
            <p:nvCxnSpPr>
              <p:cNvPr id="58" name="Straight Connector 57"/>
              <p:cNvCxnSpPr/>
              <p:nvPr/>
            </p:nvCxnSpPr>
            <p:spPr bwMode="auto">
              <a:xfrm>
                <a:off x="1371600" y="3105150"/>
                <a:ext cx="3505200" cy="17745"/>
              </a:xfrm>
              <a:prstGeom prst="line">
                <a:avLst/>
              </a:prstGeom>
              <a:ln>
                <a:solidFill>
                  <a:schemeClr val="accent2">
                    <a:alpha val="39000"/>
                  </a:schemeClr>
                </a:solidFill>
                <a:headEnd type="none" w="med" len="med"/>
                <a:tailEnd type="none" w="med" len="med"/>
              </a:ln>
              <a:extLst/>
            </p:spPr>
            <p:style>
              <a:lnRef idx="3">
                <a:schemeClr val="accent2"/>
              </a:lnRef>
              <a:fillRef idx="0">
                <a:schemeClr val="accent2"/>
              </a:fillRef>
              <a:effectRef idx="2">
                <a:schemeClr val="accent2"/>
              </a:effectRef>
              <a:fontRef idx="minor">
                <a:schemeClr val="tx1"/>
              </a:fontRef>
            </p:style>
          </p:cxnSp>
          <p:cxnSp>
            <p:nvCxnSpPr>
              <p:cNvPr id="59" name="Straight Connector 58"/>
              <p:cNvCxnSpPr/>
              <p:nvPr/>
            </p:nvCxnSpPr>
            <p:spPr bwMode="auto">
              <a:xfrm>
                <a:off x="1371600" y="2343150"/>
                <a:ext cx="3505200" cy="17745"/>
              </a:xfrm>
              <a:prstGeom prst="line">
                <a:avLst/>
              </a:prstGeom>
              <a:ln>
                <a:solidFill>
                  <a:schemeClr val="accent2">
                    <a:alpha val="39000"/>
                  </a:schemeClr>
                </a:solidFill>
                <a:headEnd type="none" w="med" len="med"/>
                <a:tailEnd type="none" w="med" len="med"/>
              </a:ln>
              <a:extLst/>
            </p:spPr>
            <p:style>
              <a:lnRef idx="3">
                <a:schemeClr val="accent2"/>
              </a:lnRef>
              <a:fillRef idx="0">
                <a:schemeClr val="accent2"/>
              </a:fillRef>
              <a:effectRef idx="2">
                <a:schemeClr val="accent2"/>
              </a:effectRef>
              <a:fontRef idx="minor">
                <a:schemeClr val="tx1"/>
              </a:fontRef>
            </p:style>
          </p:cxnSp>
          <p:cxnSp>
            <p:nvCxnSpPr>
              <p:cNvPr id="60" name="Straight Connector 59"/>
              <p:cNvCxnSpPr/>
              <p:nvPr/>
            </p:nvCxnSpPr>
            <p:spPr bwMode="auto">
              <a:xfrm flipV="1">
                <a:off x="4876800" y="1504950"/>
                <a:ext cx="76200" cy="838200"/>
              </a:xfrm>
              <a:prstGeom prst="line">
                <a:avLst/>
              </a:prstGeom>
              <a:ln>
                <a:solidFill>
                  <a:schemeClr val="accent2">
                    <a:alpha val="39000"/>
                  </a:schemeClr>
                </a:solidFill>
                <a:headEnd type="none" w="med" len="med"/>
                <a:tailEnd type="none" w="med" len="med"/>
              </a:ln>
              <a:extLst/>
            </p:spPr>
            <p:style>
              <a:lnRef idx="3">
                <a:schemeClr val="accent2"/>
              </a:lnRef>
              <a:fillRef idx="0">
                <a:schemeClr val="accent2"/>
              </a:fillRef>
              <a:effectRef idx="2">
                <a:schemeClr val="accent2"/>
              </a:effectRef>
              <a:fontRef idx="minor">
                <a:schemeClr val="tx1"/>
              </a:fontRef>
            </p:style>
          </p:cxnSp>
          <p:cxnSp>
            <p:nvCxnSpPr>
              <p:cNvPr id="64" name="Straight Connector 63"/>
              <p:cNvCxnSpPr/>
              <p:nvPr/>
            </p:nvCxnSpPr>
            <p:spPr bwMode="auto">
              <a:xfrm flipV="1">
                <a:off x="4876800" y="1581150"/>
                <a:ext cx="76200" cy="1524000"/>
              </a:xfrm>
              <a:prstGeom prst="line">
                <a:avLst/>
              </a:prstGeom>
              <a:ln>
                <a:solidFill>
                  <a:schemeClr val="accent2">
                    <a:alpha val="39000"/>
                  </a:schemeClr>
                </a:solidFill>
                <a:headEnd type="none" w="med" len="med"/>
                <a:tailEnd type="none" w="med" len="med"/>
              </a:ln>
              <a:extLst/>
            </p:spPr>
            <p:style>
              <a:lnRef idx="3">
                <a:schemeClr val="accent2"/>
              </a:lnRef>
              <a:fillRef idx="0">
                <a:schemeClr val="accent2"/>
              </a:fillRef>
              <a:effectRef idx="2">
                <a:schemeClr val="accent2"/>
              </a:effectRef>
              <a:fontRef idx="minor">
                <a:schemeClr val="tx1"/>
              </a:fontRef>
            </p:style>
          </p:cxnSp>
          <p:sp>
            <p:nvSpPr>
              <p:cNvPr id="85" name="TextBox 84"/>
              <p:cNvSpPr txBox="1"/>
              <p:nvPr/>
            </p:nvSpPr>
            <p:spPr>
              <a:xfrm>
                <a:off x="8480449" y="1276351"/>
                <a:ext cx="716436" cy="338555"/>
              </a:xfrm>
              <a:prstGeom prst="rect">
                <a:avLst/>
              </a:prstGeom>
              <a:noFill/>
            </p:spPr>
            <p:txBody>
              <a:bodyPr wrap="none" rtlCol="0">
                <a:spAutoFit/>
              </a:bodyPr>
              <a:lstStyle/>
              <a:p>
                <a:r>
                  <a:rPr lang="en-US" sz="1050" dirty="0">
                    <a:solidFill>
                      <a:schemeClr val="tx1">
                        <a:lumMod val="75000"/>
                        <a:lumOff val="25000"/>
                      </a:schemeClr>
                    </a:solidFill>
                    <a:latin typeface="Avenir Heavy"/>
                    <a:cs typeface="Avenir Heavy"/>
                  </a:rPr>
                  <a:t>FDR?</a:t>
                </a:r>
              </a:p>
            </p:txBody>
          </p:sp>
          <p:sp>
            <p:nvSpPr>
              <p:cNvPr id="95" name="TextBox 94"/>
              <p:cNvSpPr txBox="1"/>
              <p:nvPr/>
            </p:nvSpPr>
            <p:spPr>
              <a:xfrm>
                <a:off x="8490304" y="2114550"/>
                <a:ext cx="716436" cy="338555"/>
              </a:xfrm>
              <a:prstGeom prst="rect">
                <a:avLst/>
              </a:prstGeom>
              <a:noFill/>
            </p:spPr>
            <p:txBody>
              <a:bodyPr wrap="none" rtlCol="0">
                <a:spAutoFit/>
              </a:bodyPr>
              <a:lstStyle/>
              <a:p>
                <a:r>
                  <a:rPr lang="en-US" sz="1050" dirty="0">
                    <a:solidFill>
                      <a:schemeClr val="tx1">
                        <a:lumMod val="75000"/>
                        <a:lumOff val="25000"/>
                      </a:schemeClr>
                    </a:solidFill>
                    <a:latin typeface="Avenir Heavy"/>
                    <a:cs typeface="Avenir Heavy"/>
                  </a:rPr>
                  <a:t>FDR?</a:t>
                </a:r>
              </a:p>
            </p:txBody>
          </p:sp>
          <p:sp>
            <p:nvSpPr>
              <p:cNvPr id="96" name="TextBox 95"/>
              <p:cNvSpPr txBox="1"/>
              <p:nvPr/>
            </p:nvSpPr>
            <p:spPr>
              <a:xfrm>
                <a:off x="8490507" y="2876550"/>
                <a:ext cx="716436" cy="338555"/>
              </a:xfrm>
              <a:prstGeom prst="rect">
                <a:avLst/>
              </a:prstGeom>
              <a:noFill/>
            </p:spPr>
            <p:txBody>
              <a:bodyPr wrap="none" rtlCol="0">
                <a:spAutoFit/>
              </a:bodyPr>
              <a:lstStyle/>
              <a:p>
                <a:r>
                  <a:rPr lang="en-US" sz="1050" dirty="0">
                    <a:solidFill>
                      <a:schemeClr val="tx1">
                        <a:lumMod val="75000"/>
                        <a:lumOff val="25000"/>
                      </a:schemeClr>
                    </a:solidFill>
                    <a:latin typeface="Avenir Heavy"/>
                    <a:cs typeface="Avenir Heavy"/>
                  </a:rPr>
                  <a:t>FDR?</a:t>
                </a:r>
              </a:p>
            </p:txBody>
          </p:sp>
          <p:sp>
            <p:nvSpPr>
              <p:cNvPr id="97" name="TextBox 96"/>
              <p:cNvSpPr txBox="1"/>
              <p:nvPr/>
            </p:nvSpPr>
            <p:spPr>
              <a:xfrm>
                <a:off x="8490506" y="3562350"/>
                <a:ext cx="716436" cy="338555"/>
              </a:xfrm>
              <a:prstGeom prst="rect">
                <a:avLst/>
              </a:prstGeom>
              <a:noFill/>
            </p:spPr>
            <p:txBody>
              <a:bodyPr wrap="none" rtlCol="0">
                <a:spAutoFit/>
              </a:bodyPr>
              <a:lstStyle/>
              <a:p>
                <a:r>
                  <a:rPr lang="en-US" sz="1050" dirty="0">
                    <a:solidFill>
                      <a:schemeClr val="tx1">
                        <a:lumMod val="75000"/>
                        <a:lumOff val="25000"/>
                      </a:schemeClr>
                    </a:solidFill>
                    <a:latin typeface="Avenir Heavy"/>
                    <a:cs typeface="Avenir Heavy"/>
                  </a:rPr>
                  <a:t>FDR?</a:t>
                </a:r>
              </a:p>
            </p:txBody>
          </p:sp>
          <p:pic>
            <p:nvPicPr>
              <p:cNvPr id="99" name="Picture 98" descr="boaty.ps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 y="2952750"/>
                <a:ext cx="457200" cy="280416"/>
              </a:xfrm>
              <a:prstGeom prst="rect">
                <a:avLst/>
              </a:prstGeom>
            </p:spPr>
          </p:pic>
          <p:pic>
            <p:nvPicPr>
              <p:cNvPr id="100" name="Picture 99" descr="boaty.ps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 y="2201400"/>
                <a:ext cx="457200" cy="280416"/>
              </a:xfrm>
              <a:prstGeom prst="rect">
                <a:avLst/>
              </a:prstGeom>
            </p:spPr>
          </p:pic>
          <p:pic>
            <p:nvPicPr>
              <p:cNvPr id="101" name="Picture 100" descr="boaty.ps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 y="2190750"/>
                <a:ext cx="457200" cy="280416"/>
              </a:xfrm>
              <a:prstGeom prst="rect">
                <a:avLst/>
              </a:prstGeom>
            </p:spPr>
          </p:pic>
          <p:pic>
            <p:nvPicPr>
              <p:cNvPr id="102" name="Picture 101" descr="boaty.ps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 y="1352550"/>
                <a:ext cx="457200" cy="280416"/>
              </a:xfrm>
              <a:prstGeom prst="rect">
                <a:avLst/>
              </a:prstGeom>
            </p:spPr>
          </p:pic>
          <p:pic>
            <p:nvPicPr>
              <p:cNvPr id="103" name="Picture 102" descr="boaty.ps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 y="1341900"/>
                <a:ext cx="457200" cy="280416"/>
              </a:xfrm>
              <a:prstGeom prst="rect">
                <a:avLst/>
              </a:prstGeom>
            </p:spPr>
          </p:pic>
          <p:pic>
            <p:nvPicPr>
              <p:cNvPr id="104" name="Picture 103" descr="boaty.ps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0600" y="1352550"/>
                <a:ext cx="457200" cy="280416"/>
              </a:xfrm>
              <a:prstGeom prst="rect">
                <a:avLst/>
              </a:prstGeom>
            </p:spPr>
          </p:pic>
        </p:grpSp>
      </p:grpSp>
      <p:sp>
        <p:nvSpPr>
          <p:cNvPr id="37" name="Title 1"/>
          <p:cNvSpPr txBox="1">
            <a:spLocks/>
          </p:cNvSpPr>
          <p:nvPr/>
        </p:nvSpPr>
        <p:spPr bwMode="auto">
          <a:xfrm>
            <a:off x="685800" y="742950"/>
            <a:ext cx="5772150" cy="34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70" tIns="34285" rIns="68570" bIns="34285" numCol="1" anchor="ctr" anchorCtr="0" compatLnSpc="1">
            <a:prstTxWarp prst="textNoShape">
              <a:avLst/>
            </a:prstTxWarp>
          </a:bodyPr>
          <a:lstStyle>
            <a:lvl1pPr algn="l" rtl="0" eaLnBrk="1" fontAlgn="base" hangingPunct="1">
              <a:spcBef>
                <a:spcPct val="0"/>
              </a:spcBef>
              <a:spcAft>
                <a:spcPct val="0"/>
              </a:spcAft>
              <a:defRPr sz="2400" b="1">
                <a:solidFill>
                  <a:srgbClr val="0C5890"/>
                </a:solidFill>
                <a:latin typeface="+mj-lt"/>
                <a:ea typeface="MS PGothic" pitchFamily="34" charset="-128"/>
                <a:cs typeface="+mj-cs"/>
              </a:defRPr>
            </a:lvl1pPr>
            <a:lvl2pPr algn="l" rtl="0" eaLnBrk="1" fontAlgn="base" hangingPunct="1">
              <a:spcBef>
                <a:spcPct val="0"/>
              </a:spcBef>
              <a:spcAft>
                <a:spcPct val="0"/>
              </a:spcAft>
              <a:defRPr sz="3200">
                <a:solidFill>
                  <a:srgbClr val="0C5890"/>
                </a:solidFill>
                <a:latin typeface="Arial" charset="0"/>
                <a:ea typeface="MS PGothic" pitchFamily="34" charset="-128"/>
                <a:cs typeface="Arial" charset="0"/>
              </a:defRPr>
            </a:lvl2pPr>
            <a:lvl3pPr algn="l" rtl="0" eaLnBrk="1" fontAlgn="base" hangingPunct="1">
              <a:spcBef>
                <a:spcPct val="0"/>
              </a:spcBef>
              <a:spcAft>
                <a:spcPct val="0"/>
              </a:spcAft>
              <a:defRPr sz="3200">
                <a:solidFill>
                  <a:srgbClr val="0C5890"/>
                </a:solidFill>
                <a:latin typeface="Arial" charset="0"/>
                <a:ea typeface="MS PGothic" pitchFamily="34" charset="-128"/>
                <a:cs typeface="Arial" charset="0"/>
              </a:defRPr>
            </a:lvl3pPr>
            <a:lvl4pPr algn="l" rtl="0" eaLnBrk="1" fontAlgn="base" hangingPunct="1">
              <a:spcBef>
                <a:spcPct val="0"/>
              </a:spcBef>
              <a:spcAft>
                <a:spcPct val="0"/>
              </a:spcAft>
              <a:defRPr sz="3200">
                <a:solidFill>
                  <a:srgbClr val="0C5890"/>
                </a:solidFill>
                <a:latin typeface="Arial" charset="0"/>
                <a:ea typeface="MS PGothic" pitchFamily="34" charset="-128"/>
                <a:cs typeface="Arial" charset="0"/>
              </a:defRPr>
            </a:lvl4pPr>
            <a:lvl5pPr algn="l" rtl="0" eaLnBrk="1" fontAlgn="base" hangingPunct="1">
              <a:spcBef>
                <a:spcPct val="0"/>
              </a:spcBef>
              <a:spcAft>
                <a:spcPct val="0"/>
              </a:spcAft>
              <a:defRPr sz="3200">
                <a:solidFill>
                  <a:srgbClr val="0C5890"/>
                </a:solidFill>
                <a:latin typeface="Arial" charset="0"/>
                <a:ea typeface="MS PGothic" pitchFamily="34" charset="-128"/>
                <a:cs typeface="Arial" charset="0"/>
              </a:defRPr>
            </a:lvl5pPr>
            <a:lvl6pPr marL="457118" algn="l" rtl="0" eaLnBrk="1" fontAlgn="base" hangingPunct="1">
              <a:spcBef>
                <a:spcPct val="0"/>
              </a:spcBef>
              <a:spcAft>
                <a:spcPct val="0"/>
              </a:spcAft>
              <a:defRPr sz="3200">
                <a:solidFill>
                  <a:srgbClr val="0C5890"/>
                </a:solidFill>
                <a:latin typeface="Arial" charset="0"/>
                <a:ea typeface="ＭＳ Ｐゴシック" charset="0"/>
                <a:cs typeface="Arial" charset="0"/>
              </a:defRPr>
            </a:lvl6pPr>
            <a:lvl7pPr marL="914243" algn="l" rtl="0" eaLnBrk="1" fontAlgn="base" hangingPunct="1">
              <a:spcBef>
                <a:spcPct val="0"/>
              </a:spcBef>
              <a:spcAft>
                <a:spcPct val="0"/>
              </a:spcAft>
              <a:defRPr sz="3200">
                <a:solidFill>
                  <a:srgbClr val="0C5890"/>
                </a:solidFill>
                <a:latin typeface="Arial" charset="0"/>
                <a:ea typeface="ＭＳ Ｐゴシック" charset="0"/>
                <a:cs typeface="Arial" charset="0"/>
              </a:defRPr>
            </a:lvl7pPr>
            <a:lvl8pPr marL="1371362" algn="l" rtl="0" eaLnBrk="1" fontAlgn="base" hangingPunct="1">
              <a:spcBef>
                <a:spcPct val="0"/>
              </a:spcBef>
              <a:spcAft>
                <a:spcPct val="0"/>
              </a:spcAft>
              <a:defRPr sz="3200">
                <a:solidFill>
                  <a:srgbClr val="0C5890"/>
                </a:solidFill>
                <a:latin typeface="Arial" charset="0"/>
                <a:ea typeface="ＭＳ Ｐゴシック" charset="0"/>
                <a:cs typeface="Arial" charset="0"/>
              </a:defRPr>
            </a:lvl8pPr>
            <a:lvl9pPr marL="1828484" algn="l" rtl="0" eaLnBrk="1" fontAlgn="base" hangingPunct="1">
              <a:spcBef>
                <a:spcPct val="0"/>
              </a:spcBef>
              <a:spcAft>
                <a:spcPct val="0"/>
              </a:spcAft>
              <a:defRPr sz="3200">
                <a:solidFill>
                  <a:srgbClr val="0C5890"/>
                </a:solidFill>
                <a:latin typeface="Arial" charset="0"/>
                <a:ea typeface="ＭＳ Ｐゴシック" charset="0"/>
                <a:cs typeface="Arial" charset="0"/>
              </a:defRPr>
            </a:lvl9pPr>
          </a:lstStyle>
          <a:p>
            <a:r>
              <a:rPr lang="en-US" sz="1800" dirty="0">
                <a:solidFill>
                  <a:srgbClr val="FF6600"/>
                </a:solidFill>
              </a:rPr>
              <a:t>Challenge and Achievement #2</a:t>
            </a:r>
          </a:p>
        </p:txBody>
      </p:sp>
    </p:spTree>
    <p:extLst>
      <p:ext uri="{BB962C8B-B14F-4D97-AF65-F5344CB8AC3E}">
        <p14:creationId xmlns:p14="http://schemas.microsoft.com/office/powerpoint/2010/main" val="44646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1000"/>
                                        <p:tgtEl>
                                          <p:spTgt spid="37"/>
                                        </p:tgtEl>
                                      </p:cBhvr>
                                    </p:animEffect>
                                    <p:set>
                                      <p:cBhvr>
                                        <p:cTn id="7" dur="1" fill="hold">
                                          <p:stCondLst>
                                            <p:cond delay="999"/>
                                          </p:stCondLst>
                                        </p:cTn>
                                        <p:tgtEl>
                                          <p:spTgt spid="37"/>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par>
                          <p:cTn id="11" fill="hold">
                            <p:stCondLst>
                              <p:cond delay="1000"/>
                            </p:stCondLst>
                            <p:childTnLst>
                              <p:par>
                                <p:cTn id="12" presetID="9" presetClass="entr" presetSubtype="0" fill="hold" nodeType="afterEffect">
                                  <p:stCondLst>
                                    <p:cond delay="100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IMG0023"/>
          <p:cNvPicPr>
            <a:picLocks noChangeAspect="1" noChangeArrowheads="1"/>
          </p:cNvPicPr>
          <p:nvPr/>
        </p:nvPicPr>
        <p:blipFill>
          <a:blip r:embed="rId3">
            <a:extLst>
              <a:ext uri="{28A0092B-C50C-407E-A947-70E740481C1C}">
                <a14:useLocalDpi xmlns:a14="http://schemas.microsoft.com/office/drawing/2010/main" val="0"/>
              </a:ext>
            </a:extLst>
          </a:blip>
          <a:srcRect r="14063"/>
          <a:stretch>
            <a:fillRect/>
          </a:stretch>
        </p:blipFill>
        <p:spPr bwMode="auto">
          <a:xfrm>
            <a:off x="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extLst>
      <p:ext uri="{BB962C8B-B14F-4D97-AF65-F5344CB8AC3E}">
        <p14:creationId xmlns:p14="http://schemas.microsoft.com/office/powerpoint/2010/main" val="4109583972"/>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254"/>
            <a:ext cx="7297341" cy="857250"/>
          </a:xfrm>
        </p:spPr>
        <p:txBody>
          <a:bodyPr/>
          <a:lstStyle/>
          <a:p>
            <a:r>
              <a:rPr lang="en-US" altLang="en-US" sz="2700">
                <a:ea typeface="ＭＳ Ｐゴシック" panose="020B0600070205080204" pitchFamily="34" charset="-128"/>
              </a:rPr>
              <a:t>The </a:t>
            </a:r>
            <a:r>
              <a:rPr lang="en-US" altLang="en-US" sz="2700" i="1">
                <a:ea typeface="ＭＳ Ｐゴシック" panose="020B0600070205080204" pitchFamily="34" charset="-128"/>
              </a:rPr>
              <a:t>JOIDES Resolution </a:t>
            </a:r>
            <a:r>
              <a:rPr lang="en-US" altLang="en-US" sz="2700">
                <a:ea typeface="ＭＳ Ｐゴシック" panose="020B0600070205080204" pitchFamily="34" charset="-128"/>
              </a:rPr>
              <a:t>is a 1300m</a:t>
            </a:r>
            <a:r>
              <a:rPr lang="en-US" altLang="en-US" sz="2700" baseline="30000">
                <a:ea typeface="ＭＳ Ｐゴシック" panose="020B0600070205080204" pitchFamily="34" charset="-128"/>
              </a:rPr>
              <a:t>2</a:t>
            </a:r>
            <a:r>
              <a:rPr lang="en-US" altLang="en-US" sz="2700">
                <a:ea typeface="ＭＳ Ｐゴシック" panose="020B0600070205080204" pitchFamily="34" charset="-128"/>
              </a:rPr>
              <a:t> floating laboratory…</a:t>
            </a:r>
          </a:p>
        </p:txBody>
      </p:sp>
      <p:sp>
        <p:nvSpPr>
          <p:cNvPr id="3" name="Content Placeholder 2"/>
          <p:cNvSpPr>
            <a:spLocks noGrp="1"/>
          </p:cNvSpPr>
          <p:nvPr>
            <p:ph idx="1"/>
          </p:nvPr>
        </p:nvSpPr>
        <p:spPr>
          <a:xfrm>
            <a:off x="258366" y="1432323"/>
            <a:ext cx="5715000" cy="3368278"/>
          </a:xfrm>
        </p:spPr>
        <p:txBody>
          <a:bodyPr/>
          <a:lstStyle/>
          <a:p>
            <a:pPr>
              <a:buFont typeface="Arial" charset="0"/>
              <a:buChar char="•"/>
              <a:defRPr/>
            </a:pPr>
            <a:endParaRPr lang="en-US" dirty="0"/>
          </a:p>
        </p:txBody>
      </p:sp>
      <p:pic>
        <p:nvPicPr>
          <p:cNvPr id="194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3804" y="2511029"/>
            <a:ext cx="2001440" cy="224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7144" y="2712244"/>
            <a:ext cx="3480197"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6" descr="2dLabScope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 y="2561035"/>
            <a:ext cx="1884760" cy="2830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9" descr="3390415377_b998229ba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1423" y="3893344"/>
            <a:ext cx="2264569" cy="1507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3" descr="2386862733_1c000ff9f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69" y="913210"/>
            <a:ext cx="2544366" cy="180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1" descr="chem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71700" y="912019"/>
            <a:ext cx="2690813" cy="181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2" descr="exp318_04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6985" y="900112"/>
            <a:ext cx="2466975" cy="1844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90706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8575"/>
            <a:ext cx="5715000" cy="857250"/>
          </a:xfrm>
        </p:spPr>
        <p:txBody>
          <a:bodyPr/>
          <a:lstStyle/>
          <a:p>
            <a:r>
              <a:rPr lang="en-US" altLang="en-US" sz="2700">
                <a:ea typeface="ＭＳ Ｐゴシック" panose="020B0600070205080204" pitchFamily="34" charset="-128"/>
              </a:rPr>
              <a:t>…and a floating university</a:t>
            </a:r>
          </a:p>
        </p:txBody>
      </p:sp>
      <p:pic>
        <p:nvPicPr>
          <p:cNvPr id="21506" name="Picture 12" descr="exp324_0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48" y="742951"/>
            <a:ext cx="1891903" cy="244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10" descr="exp324_0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2150" y="2547938"/>
            <a:ext cx="2744391"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1" descr="exp324_0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3" y="3167063"/>
            <a:ext cx="1993106" cy="2088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8" descr="exp323_0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2150" y="738188"/>
            <a:ext cx="2744391" cy="1826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4160" y="736998"/>
            <a:ext cx="2087165" cy="313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3" descr="exp320_0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5019" y="3830241"/>
            <a:ext cx="2388394" cy="158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9" descr="exp324_0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75547" y="3848100"/>
            <a:ext cx="2424113" cy="1540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65194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2700" dirty="0"/>
              <a:t>Major Accomplishments of Scientific Ocean Drilling</a:t>
            </a:r>
            <a:br>
              <a:rPr lang="en-US" sz="2700" dirty="0"/>
            </a:br>
            <a:endParaRPr lang="en-US" sz="2700" dirty="0"/>
          </a:p>
        </p:txBody>
      </p:sp>
      <p:sp>
        <p:nvSpPr>
          <p:cNvPr id="5" name="Content Placeholder 4"/>
          <p:cNvSpPr>
            <a:spLocks noGrp="1"/>
          </p:cNvSpPr>
          <p:nvPr>
            <p:ph idx="1"/>
          </p:nvPr>
        </p:nvSpPr>
        <p:spPr>
          <a:xfrm>
            <a:off x="342900" y="1175148"/>
            <a:ext cx="5715000" cy="3368278"/>
          </a:xfrm>
        </p:spPr>
        <p:txBody>
          <a:bodyPr/>
          <a:lstStyle/>
          <a:p>
            <a:r>
              <a:rPr lang="en-US" altLang="en-US" smtClean="0">
                <a:solidFill>
                  <a:srgbClr val="456867"/>
                </a:solidFill>
                <a:ea typeface="ＭＳ Ｐゴシック" panose="020B0600070205080204" pitchFamily="34" charset="-128"/>
              </a:rPr>
              <a:t>Confirmation of the Seafloor Spreading Hypothesis</a:t>
            </a:r>
          </a:p>
          <a:p>
            <a:r>
              <a:rPr lang="en-US" altLang="en-US" smtClean="0">
                <a:solidFill>
                  <a:srgbClr val="456867"/>
                </a:solidFill>
                <a:ea typeface="ＭＳ Ｐゴシック" panose="020B0600070205080204" pitchFamily="34" charset="-128"/>
              </a:rPr>
              <a:t>Discovered that the Mediterranean Sea completely dried repeatedly ~5 million years ago</a:t>
            </a:r>
          </a:p>
          <a:p>
            <a:r>
              <a:rPr lang="en-US" altLang="en-US" smtClean="0">
                <a:solidFill>
                  <a:srgbClr val="456867"/>
                </a:solidFill>
                <a:ea typeface="ＭＳ Ｐゴシック" panose="020B0600070205080204" pitchFamily="34" charset="-128"/>
              </a:rPr>
              <a:t>Recovered direct evidence that a bolide impact caused the mass extinction that killed off the dinosaurs</a:t>
            </a:r>
          </a:p>
          <a:p>
            <a:r>
              <a:rPr lang="en-US" altLang="en-US" smtClean="0">
                <a:solidFill>
                  <a:srgbClr val="456867"/>
                </a:solidFill>
                <a:ea typeface="ＭＳ Ｐゴシック" panose="020B0600070205080204" pitchFamily="34" charset="-128"/>
              </a:rPr>
              <a:t>Recovered an intact section of the upper oceanic crust</a:t>
            </a:r>
          </a:p>
          <a:p>
            <a:r>
              <a:rPr lang="en-US" altLang="en-US" smtClean="0">
                <a:solidFill>
                  <a:srgbClr val="456867"/>
                </a:solidFill>
                <a:ea typeface="ＭＳ Ｐゴシック" panose="020B0600070205080204" pitchFamily="34" charset="-128"/>
              </a:rPr>
              <a:t>Recovered first samples of gas hydrates from continental margins</a:t>
            </a:r>
          </a:p>
          <a:p>
            <a:r>
              <a:rPr lang="en-US" altLang="en-US" smtClean="0">
                <a:solidFill>
                  <a:srgbClr val="456867"/>
                </a:solidFill>
                <a:ea typeface="ＭＳ Ｐゴシック" panose="020B0600070205080204" pitchFamily="34" charset="-128"/>
              </a:rPr>
              <a:t>Discovered that deep ocean waters flow vigorously through the crust (world’s largest aquifer)</a:t>
            </a:r>
          </a:p>
          <a:p>
            <a:r>
              <a:rPr lang="en-US" altLang="en-US" smtClean="0">
                <a:solidFill>
                  <a:srgbClr val="456867"/>
                </a:solidFill>
                <a:ea typeface="ＭＳ Ｐゴシック" panose="020B0600070205080204" pitchFamily="34" charset="-128"/>
              </a:rPr>
              <a:t>Discovered that the deep seafloor hosts abundant microbial life.</a:t>
            </a:r>
          </a:p>
          <a:p>
            <a:pPr>
              <a:buFont typeface="Arial" panose="020B0604020202020204" pitchFamily="34" charset="0"/>
              <a:buNone/>
            </a:pPr>
            <a:endParaRPr lang="en-US" altLang="en-US" smtClean="0">
              <a:solidFill>
                <a:srgbClr val="456867"/>
              </a:solidFill>
              <a:ea typeface="ＭＳ Ｐゴシック" panose="020B0600070205080204" pitchFamily="34" charset="-128"/>
            </a:endParaRPr>
          </a:p>
          <a:p>
            <a:pPr lvl="1"/>
            <a:endParaRPr lang="en-US" altLang="en-US" smtClean="0">
              <a:solidFill>
                <a:srgbClr val="456867"/>
              </a:solidFill>
              <a:ea typeface="ＭＳ Ｐゴシック" panose="020B0600070205080204" pitchFamily="34" charset="-128"/>
            </a:endParaRPr>
          </a:p>
          <a:p>
            <a:pPr>
              <a:buFont typeface="Arial" panose="020B0604020202020204" pitchFamily="34" charset="0"/>
              <a:buNone/>
            </a:pPr>
            <a:endParaRPr lang="en-US" altLang="en-US" smtClean="0">
              <a:solidFill>
                <a:srgbClr val="456867"/>
              </a:solidFill>
              <a:ea typeface="ＭＳ Ｐゴシック" panose="020B0600070205080204" pitchFamily="34" charset="-128"/>
            </a:endParaRPr>
          </a:p>
          <a:p>
            <a:pPr>
              <a:buFont typeface="Arial" panose="020B0604020202020204" pitchFamily="34" charset="0"/>
              <a:buNone/>
            </a:pPr>
            <a:endParaRPr lang="en-US" altLang="en-US" smtClean="0">
              <a:solidFill>
                <a:srgbClr val="456867"/>
              </a:solidFill>
              <a:ea typeface="ＭＳ Ｐゴシック" panose="020B0600070205080204" pitchFamily="34" charset="-128"/>
            </a:endParaRPr>
          </a:p>
        </p:txBody>
      </p:sp>
      <p:pic>
        <p:nvPicPr>
          <p:cNvPr id="23555" name="Picture 3" descr="nsp_slide2.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9123" y="0"/>
            <a:ext cx="54887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0825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274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06" y="0"/>
            <a:ext cx="2313385" cy="5143500"/>
          </a:xfrm>
          <a:prstGeom prst="rect">
            <a:avLst/>
          </a:prstGeom>
          <a:noFill/>
          <a:ln>
            <a:noFill/>
          </a:ln>
          <a:effectLst/>
          <a:extLst>
            <a:ext uri="{909E8E84-426E-40dd-AFC4-6F175D3DCCD1}">
              <a14:hiddenFill xmlns="" xmlns:a14="http://schemas.microsoft.com/office/drawing/2010/main">
                <a:blipFill dpi="0" rotWithShape="0">
                  <a:blip xmlns:r="http://schemas.openxmlformats.org/officeDocument/2006/relationships"/>
                  <a:srcRect/>
                  <a:tile tx="0" ty="0" sx="100000" sy="100000" flip="none" algn="tl"/>
                </a:blip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72741" name="Rectangle 5"/>
          <p:cNvSpPr>
            <a:spLocks noGrp="1" noChangeArrowheads="1"/>
          </p:cNvSpPr>
          <p:nvPr>
            <p:ph type="title"/>
          </p:nvPr>
        </p:nvSpPr>
        <p:spPr>
          <a:xfrm>
            <a:off x="2315767" y="0"/>
            <a:ext cx="4430315" cy="606029"/>
          </a:xfrm>
        </p:spPr>
        <p:txBody>
          <a:bodyPr/>
          <a:lstStyle/>
          <a:p>
            <a:pPr>
              <a:defRPr/>
            </a:pPr>
            <a:r>
              <a:rPr lang="en-US"/>
              <a:t>JR Facts</a:t>
            </a:r>
          </a:p>
        </p:txBody>
      </p:sp>
      <p:sp>
        <p:nvSpPr>
          <p:cNvPr id="24579" name="Rectangle 7"/>
          <p:cNvSpPr>
            <a:spLocks noGrp="1" noChangeArrowheads="1"/>
          </p:cNvSpPr>
          <p:nvPr>
            <p:ph type="body" sz="half" idx="2"/>
          </p:nvPr>
        </p:nvSpPr>
        <p:spPr>
          <a:xfrm>
            <a:off x="2372916" y="694135"/>
            <a:ext cx="4485084" cy="4449365"/>
          </a:xfrm>
        </p:spPr>
        <p:txBody>
          <a:bodyPr/>
          <a:lstStyle/>
          <a:p>
            <a:pPr>
              <a:lnSpc>
                <a:spcPct val="90000"/>
              </a:lnSpc>
            </a:pPr>
            <a:r>
              <a:rPr lang="en-US" altLang="en-US" sz="1500" b="1">
                <a:ea typeface="ＭＳ Ｐゴシック" panose="020B0600070205080204" pitchFamily="34" charset="-128"/>
              </a:rPr>
              <a:t>Owned:</a:t>
            </a:r>
            <a:r>
              <a:rPr lang="en-US" altLang="en-US" sz="1500">
                <a:ea typeface="ＭＳ Ｐゴシック" panose="020B0600070205080204" pitchFamily="34" charset="-128"/>
              </a:rPr>
              <a:t> Overseas Drilling Limited, Inc.</a:t>
            </a:r>
          </a:p>
          <a:p>
            <a:pPr>
              <a:lnSpc>
                <a:spcPct val="90000"/>
              </a:lnSpc>
            </a:pPr>
            <a:r>
              <a:rPr lang="en-US" altLang="en-US" sz="1500">
                <a:ea typeface="ＭＳ Ｐゴシック" panose="020B0600070205080204" pitchFamily="34" charset="-128"/>
              </a:rPr>
              <a:t>Built 1978 as exploration vessel </a:t>
            </a:r>
            <a:r>
              <a:rPr lang="en-US" altLang="en-US" sz="1500" i="1">
                <a:ea typeface="ＭＳ Ｐゴシック" panose="020B0600070205080204" pitchFamily="34" charset="-128"/>
              </a:rPr>
              <a:t>Sedco/BP</a:t>
            </a:r>
            <a:r>
              <a:rPr lang="en-US" altLang="en-US" sz="1500">
                <a:ea typeface="ＭＳ Ｐゴシック" panose="020B0600070205080204" pitchFamily="34" charset="-128"/>
              </a:rPr>
              <a:t> 471</a:t>
            </a:r>
          </a:p>
          <a:p>
            <a:pPr>
              <a:lnSpc>
                <a:spcPct val="90000"/>
              </a:lnSpc>
            </a:pPr>
            <a:r>
              <a:rPr lang="en-US" altLang="en-US" sz="1500">
                <a:ea typeface="ＭＳ Ｐゴシック" panose="020B0600070205080204" pitchFamily="34" charset="-128"/>
              </a:rPr>
              <a:t>Converted to science research in 1985</a:t>
            </a:r>
          </a:p>
          <a:p>
            <a:pPr>
              <a:lnSpc>
                <a:spcPct val="90000"/>
              </a:lnSpc>
            </a:pPr>
            <a:r>
              <a:rPr lang="en-US" altLang="en-US" sz="1500">
                <a:ea typeface="ＭＳ Ｐゴシック" panose="020B0600070205080204" pitchFamily="34" charset="-128"/>
              </a:rPr>
              <a:t>Rebuilt 2009; facility is reliable- breakdown contract rate 0-2% 2009 -2016</a:t>
            </a:r>
          </a:p>
          <a:p>
            <a:pPr>
              <a:lnSpc>
                <a:spcPct val="90000"/>
              </a:lnSpc>
            </a:pPr>
            <a:endParaRPr lang="en-US" altLang="en-US" sz="1500">
              <a:ea typeface="ＭＳ Ｐゴシック" panose="020B0600070205080204" pitchFamily="34" charset="-128"/>
            </a:endParaRPr>
          </a:p>
          <a:p>
            <a:pPr>
              <a:lnSpc>
                <a:spcPct val="90000"/>
              </a:lnSpc>
            </a:pPr>
            <a:r>
              <a:rPr lang="en-US" altLang="en-US" sz="1500" b="1">
                <a:ea typeface="ＭＳ Ｐゴシック" panose="020B0600070205080204" pitchFamily="34" charset="-128"/>
              </a:rPr>
              <a:t>Length:</a:t>
            </a:r>
            <a:r>
              <a:rPr lang="en-US" altLang="en-US" sz="1500">
                <a:ea typeface="ＭＳ Ｐゴシック" panose="020B0600070205080204" pitchFamily="34" charset="-128"/>
              </a:rPr>
              <a:t> 143 m (471 ft)</a:t>
            </a:r>
          </a:p>
          <a:p>
            <a:pPr>
              <a:lnSpc>
                <a:spcPct val="90000"/>
              </a:lnSpc>
            </a:pPr>
            <a:r>
              <a:rPr lang="en-US" altLang="en-US" sz="1500" b="1">
                <a:ea typeface="ＭＳ Ｐゴシック" panose="020B0600070205080204" pitchFamily="34" charset="-128"/>
              </a:rPr>
              <a:t>Drill pipe:</a:t>
            </a:r>
            <a:r>
              <a:rPr lang="en-US" altLang="en-US" sz="1500">
                <a:ea typeface="ＭＳ Ｐゴシック" panose="020B0600070205080204" pitchFamily="34" charset="-128"/>
              </a:rPr>
              <a:t> 5” and 5.5” tapered string</a:t>
            </a:r>
          </a:p>
          <a:p>
            <a:pPr>
              <a:lnSpc>
                <a:spcPct val="90000"/>
              </a:lnSpc>
            </a:pPr>
            <a:r>
              <a:rPr lang="en-US" altLang="en-US" sz="1500" b="1">
                <a:ea typeface="ＭＳ Ｐゴシック" panose="020B0600070205080204" pitchFamily="34" charset="-128"/>
              </a:rPr>
              <a:t>Drill string capacity:</a:t>
            </a:r>
            <a:r>
              <a:rPr lang="en-US" altLang="en-US" sz="1500">
                <a:ea typeface="ＭＳ Ｐゴシック" panose="020B0600070205080204" pitchFamily="34" charset="-128"/>
              </a:rPr>
              <a:t> &gt;9 km (~30,000 ft)</a:t>
            </a:r>
          </a:p>
          <a:p>
            <a:pPr>
              <a:lnSpc>
                <a:spcPct val="90000"/>
              </a:lnSpc>
            </a:pPr>
            <a:r>
              <a:rPr lang="en-US" altLang="en-US" sz="1500" b="1">
                <a:ea typeface="ＭＳ Ｐゴシック" panose="020B0600070205080204" pitchFamily="34" charset="-128"/>
              </a:rPr>
              <a:t>Deepest hole penetration:</a:t>
            </a:r>
            <a:r>
              <a:rPr lang="en-US" altLang="en-US" sz="1500">
                <a:ea typeface="ＭＳ Ｐゴシック" panose="020B0600070205080204" pitchFamily="34" charset="-128"/>
              </a:rPr>
              <a:t> 2111 m (6924 ft)</a:t>
            </a:r>
          </a:p>
          <a:p>
            <a:pPr>
              <a:lnSpc>
                <a:spcPct val="90000"/>
              </a:lnSpc>
            </a:pPr>
            <a:r>
              <a:rPr lang="en-US" altLang="en-US" sz="1500" b="1">
                <a:ea typeface="ＭＳ Ｐゴシック" panose="020B0600070205080204" pitchFamily="34" charset="-128"/>
              </a:rPr>
              <a:t>Shallowest water:</a:t>
            </a:r>
            <a:r>
              <a:rPr lang="en-US" altLang="en-US" sz="1500">
                <a:ea typeface="ＭＳ Ｐゴシック" panose="020B0600070205080204" pitchFamily="34" charset="-128"/>
              </a:rPr>
              <a:t> 35.5 m (123 ft)</a:t>
            </a:r>
          </a:p>
          <a:p>
            <a:pPr>
              <a:lnSpc>
                <a:spcPct val="90000"/>
              </a:lnSpc>
            </a:pPr>
            <a:r>
              <a:rPr lang="en-US" altLang="en-US" sz="1500" b="1">
                <a:ea typeface="ＭＳ Ｐゴシック" panose="020B0600070205080204" pitchFamily="34" charset="-128"/>
              </a:rPr>
              <a:t>Deepest water:</a:t>
            </a:r>
            <a:r>
              <a:rPr lang="en-US" altLang="en-US" sz="1500">
                <a:ea typeface="ＭＳ Ｐゴシック" panose="020B0600070205080204" pitchFamily="34" charset="-128"/>
              </a:rPr>
              <a:t> 5980 m (19,614 ft)</a:t>
            </a:r>
          </a:p>
          <a:p>
            <a:pPr>
              <a:lnSpc>
                <a:spcPct val="90000"/>
              </a:lnSpc>
            </a:pPr>
            <a:r>
              <a:rPr lang="en-US" altLang="en-US" sz="1500" b="1">
                <a:ea typeface="ＭＳ Ｐゴシック" panose="020B0600070205080204" pitchFamily="34" charset="-128"/>
              </a:rPr>
              <a:t>Most core on single cruise:</a:t>
            </a:r>
            <a:r>
              <a:rPr lang="en-US" altLang="en-US" sz="1500">
                <a:ea typeface="ＭＳ Ｐゴシック" panose="020B0600070205080204" pitchFamily="34" charset="-128"/>
              </a:rPr>
              <a:t> 8003 m (26,250 ft)</a:t>
            </a:r>
          </a:p>
          <a:p>
            <a:pPr>
              <a:lnSpc>
                <a:spcPct val="90000"/>
              </a:lnSpc>
            </a:pPr>
            <a:r>
              <a:rPr lang="en-US" altLang="en-US" sz="1500" b="1">
                <a:ea typeface="ＭＳ Ｐゴシック" panose="020B0600070205080204" pitchFamily="34" charset="-128"/>
              </a:rPr>
              <a:t>Total core recovered:</a:t>
            </a:r>
            <a:r>
              <a:rPr lang="en-US" altLang="en-US" sz="1500">
                <a:ea typeface="ＭＳ Ｐゴシック" panose="020B0600070205080204" pitchFamily="34" charset="-128"/>
              </a:rPr>
              <a:t> &gt;230 km (&gt;146 miles)</a:t>
            </a:r>
          </a:p>
          <a:p>
            <a:pPr>
              <a:lnSpc>
                <a:spcPct val="90000"/>
              </a:lnSpc>
            </a:pPr>
            <a:endParaRPr lang="en-US" altLang="en-US" sz="1500">
              <a:ea typeface="ＭＳ Ｐゴシック" panose="020B0600070205080204" pitchFamily="34" charset="-128"/>
            </a:endParaRPr>
          </a:p>
          <a:p>
            <a:pPr>
              <a:lnSpc>
                <a:spcPct val="90000"/>
              </a:lnSpc>
            </a:pPr>
            <a:endParaRPr lang="en-US" altLang="en-US" sz="1500">
              <a:ea typeface="ＭＳ Ｐゴシック" panose="020B0600070205080204" pitchFamily="34" charset="-128"/>
            </a:endParaRPr>
          </a:p>
          <a:p>
            <a:pPr>
              <a:lnSpc>
                <a:spcPct val="90000"/>
              </a:lnSpc>
              <a:buFontTx/>
              <a:buNone/>
            </a:pPr>
            <a:endParaRPr lang="en-US" altLang="en-US" sz="1500">
              <a:ea typeface="ＭＳ Ｐゴシック" panose="020B0600070205080204" pitchFamily="34" charset="-128"/>
            </a:endParaRPr>
          </a:p>
        </p:txBody>
      </p:sp>
    </p:spTree>
    <p:extLst>
      <p:ext uri="{BB962C8B-B14F-4D97-AF65-F5344CB8AC3E}">
        <p14:creationId xmlns:p14="http://schemas.microsoft.com/office/powerpoint/2010/main" val="3665056531"/>
      </p:ext>
    </p:extLst>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5" name="Picture 4" descr="JR_X335T_Curaca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6269" y="0"/>
            <a:ext cx="772120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43352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342900" y="184547"/>
            <a:ext cx="6172200" cy="857250"/>
          </a:xfrm>
        </p:spPr>
        <p:txBody>
          <a:bodyPr>
            <a:normAutofit fontScale="90000"/>
          </a:bodyPr>
          <a:lstStyle/>
          <a:p>
            <a:pPr algn="ctr">
              <a:defRPr/>
            </a:pPr>
            <a:r>
              <a:rPr lang="en-US" sz="2700" i="1" dirty="0"/>
              <a:t>JOIDES Resolution </a:t>
            </a:r>
            <a:r>
              <a:rPr lang="en-US" sz="2700" dirty="0"/>
              <a:t>Recent and Upcoming Expeditions</a:t>
            </a:r>
          </a:p>
        </p:txBody>
      </p:sp>
      <p:pic>
        <p:nvPicPr>
          <p:cNvPr id="27650" name="Picture 1" descr="IODP_exped_FY14-17_upcomi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1" y="1041798"/>
            <a:ext cx="6041231" cy="3858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36806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7A9008A-481B-4F65-A514-1AA65EA0FD53}" type="slidenum">
              <a:rPr lang="en-US" smtClean="0">
                <a:solidFill>
                  <a:prstClr val="black">
                    <a:lumMod val="65000"/>
                    <a:lumOff val="35000"/>
                  </a:prstClr>
                </a:solidFill>
              </a:rPr>
              <a:pPr/>
              <a:t>56</a:t>
            </a:fld>
            <a:endParaRPr lang="en-US" dirty="0">
              <a:solidFill>
                <a:prstClr val="black">
                  <a:lumMod val="65000"/>
                  <a:lumOff val="35000"/>
                </a:prstClr>
              </a:solidFill>
            </a:endParaRPr>
          </a:p>
        </p:txBody>
      </p:sp>
      <p:sp>
        <p:nvSpPr>
          <p:cNvPr id="5" name="Text Placeholder 4"/>
          <p:cNvSpPr>
            <a:spLocks noGrp="1"/>
          </p:cNvSpPr>
          <p:nvPr>
            <p:ph type="body" sz="quarter" idx="10"/>
          </p:nvPr>
        </p:nvSpPr>
        <p:spPr/>
        <p:txBody>
          <a:bodyPr>
            <a:normAutofit/>
          </a:bodyPr>
          <a:lstStyle/>
          <a:p>
            <a:r>
              <a:rPr lang="en-US" sz="1200" dirty="0"/>
              <a:t>Richard Farnsworth PhD PMP</a:t>
            </a:r>
          </a:p>
          <a:p>
            <a:r>
              <a:rPr lang="en-US" sz="1200" dirty="0"/>
              <a:t>Senior Program Manager</a:t>
            </a:r>
          </a:p>
        </p:txBody>
      </p:sp>
      <p:sp>
        <p:nvSpPr>
          <p:cNvPr id="6" name="Title 5"/>
          <p:cNvSpPr>
            <a:spLocks noGrp="1"/>
          </p:cNvSpPr>
          <p:nvPr>
            <p:ph type="ctrTitle"/>
          </p:nvPr>
        </p:nvSpPr>
        <p:spPr>
          <a:xfrm>
            <a:off x="381000" y="2498512"/>
            <a:ext cx="6299200" cy="760574"/>
          </a:xfrm>
        </p:spPr>
        <p:txBody>
          <a:bodyPr/>
          <a:lstStyle/>
          <a:p>
            <a:r>
              <a:rPr lang="en-US" dirty="0" smtClean="0"/>
              <a:t>Battelle/NEON</a:t>
            </a:r>
            <a:endParaRPr lang="en-US" u="sng" dirty="0"/>
          </a:p>
        </p:txBody>
      </p:sp>
      <p:sp>
        <p:nvSpPr>
          <p:cNvPr id="7" name="Text Placeholder 4"/>
          <p:cNvSpPr txBox="1">
            <a:spLocks/>
          </p:cNvSpPr>
          <p:nvPr/>
        </p:nvSpPr>
        <p:spPr>
          <a:xfrm>
            <a:off x="391947" y="3450219"/>
            <a:ext cx="2471738" cy="497205"/>
          </a:xfrm>
          <a:prstGeom prst="rect">
            <a:avLst/>
          </a:prstGeom>
        </p:spPr>
        <p:txBody>
          <a:bodyPr vert="horz" lIns="68580" tIns="34290" rIns="68580" bIns="34290" rtlCol="0">
            <a:normAutofit/>
          </a:bodyPr>
          <a:lstStyle>
            <a:lvl1pPr marL="0" indent="0" algn="l" defTabSz="914400" rtl="0" eaLnBrk="1" latinLnBrk="0" hangingPunct="1">
              <a:spcBef>
                <a:spcPts val="0"/>
              </a:spcBef>
              <a:spcAft>
                <a:spcPts val="0"/>
              </a:spcAft>
              <a:buClr>
                <a:schemeClr val="accent1"/>
              </a:buClr>
              <a:buSzPct val="115000"/>
              <a:buFont typeface="Arial" pitchFamily="34" charset="0"/>
              <a:buNone/>
              <a:defRPr sz="1300" kern="1200">
                <a:solidFill>
                  <a:schemeClr val="bg1"/>
                </a:solidFill>
                <a:latin typeface="+mn-lt"/>
                <a:ea typeface="+mn-ea"/>
                <a:cs typeface="+mn-cs"/>
              </a:defRPr>
            </a:lvl1pPr>
            <a:lvl2pPr marL="287338" indent="0" algn="l" defTabSz="914400" rtl="0" eaLnBrk="1" latinLnBrk="0" hangingPunct="1">
              <a:spcBef>
                <a:spcPts val="600"/>
              </a:spcBef>
              <a:spcAft>
                <a:spcPts val="500"/>
              </a:spcAft>
              <a:buClr>
                <a:schemeClr val="accent1"/>
              </a:buClr>
              <a:buSzPct val="85000"/>
              <a:buFont typeface="Wingdings" pitchFamily="2" charset="2"/>
              <a:buNone/>
              <a:defRPr sz="2000" kern="1200">
                <a:solidFill>
                  <a:schemeClr val="bg1"/>
                </a:solidFill>
                <a:latin typeface="+mn-lt"/>
                <a:ea typeface="+mn-ea"/>
                <a:cs typeface="+mn-cs"/>
              </a:defRPr>
            </a:lvl2pPr>
            <a:lvl3pPr marL="515938" indent="0" algn="l" defTabSz="914400" rtl="0" eaLnBrk="1" latinLnBrk="0" hangingPunct="1">
              <a:spcBef>
                <a:spcPts val="600"/>
              </a:spcBef>
              <a:spcAft>
                <a:spcPts val="500"/>
              </a:spcAft>
              <a:buClr>
                <a:schemeClr val="accent1"/>
              </a:buClr>
              <a:buFont typeface="Arial" pitchFamily="34" charset="0"/>
              <a:buNone/>
              <a:tabLst/>
              <a:defRPr sz="1800" kern="1200">
                <a:solidFill>
                  <a:schemeClr val="bg1"/>
                </a:solidFill>
                <a:latin typeface="+mn-lt"/>
                <a:ea typeface="+mn-ea"/>
                <a:cs typeface="+mn-cs"/>
              </a:defRPr>
            </a:lvl3pPr>
            <a:lvl4pPr marL="744538" indent="0" algn="l" defTabSz="914400" rtl="0" eaLnBrk="1" latinLnBrk="0" hangingPunct="1">
              <a:spcBef>
                <a:spcPts val="600"/>
              </a:spcBef>
              <a:spcAft>
                <a:spcPts val="500"/>
              </a:spcAft>
              <a:buClr>
                <a:schemeClr val="accent1"/>
              </a:buClr>
              <a:buFont typeface="Arial" pitchFamily="34" charset="0"/>
              <a:buNone/>
              <a:defRPr sz="1600" kern="1200">
                <a:solidFill>
                  <a:schemeClr val="bg1"/>
                </a:solidFill>
                <a:latin typeface="+mn-lt"/>
                <a:ea typeface="+mn-ea"/>
                <a:cs typeface="+mn-cs"/>
              </a:defRPr>
            </a:lvl4pPr>
            <a:lvl5pPr marL="973138" indent="0" algn="l" defTabSz="914400" rtl="0" eaLnBrk="1" latinLnBrk="0" hangingPunct="1">
              <a:spcBef>
                <a:spcPts val="600"/>
              </a:spcBef>
              <a:spcAft>
                <a:spcPts val="500"/>
              </a:spcAft>
              <a:buClr>
                <a:schemeClr val="accent1"/>
              </a:buClr>
              <a:buFont typeface="Wingdings" pitchFamily="2" charset="2"/>
              <a:buNone/>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buClr>
                <a:srgbClr val="0076BE"/>
              </a:buClr>
            </a:pPr>
            <a:r>
              <a:rPr lang="en-US" sz="1800" dirty="0">
                <a:solidFill>
                  <a:prstClr val="white"/>
                </a:solidFill>
              </a:rPr>
              <a:t>March 3, 2016</a:t>
            </a:r>
          </a:p>
        </p:txBody>
      </p:sp>
    </p:spTree>
    <p:extLst>
      <p:ext uri="{BB962C8B-B14F-4D97-AF65-F5344CB8AC3E}">
        <p14:creationId xmlns:p14="http://schemas.microsoft.com/office/powerpoint/2010/main" val="969013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92100" y="261613"/>
            <a:ext cx="6350000" cy="722493"/>
          </a:xfrm>
        </p:spPr>
        <p:txBody>
          <a:bodyPr>
            <a:noAutofit/>
          </a:bodyPr>
          <a:lstStyle/>
          <a:p>
            <a:r>
              <a:rPr lang="en-US" sz="2400" dirty="0"/>
              <a:t>National Ecological Observatory Network</a:t>
            </a:r>
          </a:p>
        </p:txBody>
      </p:sp>
      <p:sp>
        <p:nvSpPr>
          <p:cNvPr id="2" name="Content Placeholder 1"/>
          <p:cNvSpPr>
            <a:spLocks noGrp="1"/>
          </p:cNvSpPr>
          <p:nvPr>
            <p:ph idx="1"/>
          </p:nvPr>
        </p:nvSpPr>
        <p:spPr>
          <a:xfrm>
            <a:off x="292100" y="984106"/>
            <a:ext cx="4040909" cy="3283610"/>
          </a:xfrm>
        </p:spPr>
        <p:txBody>
          <a:bodyPr/>
          <a:lstStyle/>
          <a:p>
            <a:r>
              <a:rPr lang="en-US" sz="1500" dirty="0">
                <a:solidFill>
                  <a:srgbClr val="424242"/>
                </a:solidFill>
              </a:rPr>
              <a:t>Battelle was recently selected by the National Science Foundation (NSF) to </a:t>
            </a:r>
            <a:r>
              <a:rPr lang="en-US" sz="1500" dirty="0"/>
              <a:t>assume management of the construction and initial operations of the NEON observatory </a:t>
            </a:r>
            <a:endParaRPr lang="en-US" sz="1500" dirty="0">
              <a:solidFill>
                <a:srgbClr val="424242"/>
              </a:solidFill>
            </a:endParaRPr>
          </a:p>
          <a:p>
            <a:r>
              <a:rPr lang="en-US" sz="1500" dirty="0">
                <a:solidFill>
                  <a:srgbClr val="424242"/>
                </a:solidFill>
              </a:rPr>
              <a:t>Battelle began transition in Mid-March</a:t>
            </a:r>
          </a:p>
          <a:p>
            <a:pPr lvl="1"/>
            <a:r>
              <a:rPr lang="en-US" sz="1200" dirty="0">
                <a:solidFill>
                  <a:srgbClr val="424242"/>
                </a:solidFill>
              </a:rPr>
              <a:t>Transitioning key staff to Battelle Ecology Inc.</a:t>
            </a:r>
          </a:p>
          <a:p>
            <a:pPr lvl="1"/>
            <a:r>
              <a:rPr lang="en-US" sz="1200" dirty="0">
                <a:solidFill>
                  <a:srgbClr val="424242"/>
                </a:solidFill>
              </a:rPr>
              <a:t>Ensuring smooth transition of permitting, contracts, etc.</a:t>
            </a:r>
          </a:p>
          <a:p>
            <a:pPr lvl="1"/>
            <a:r>
              <a:rPr lang="en-US" sz="1200" dirty="0">
                <a:solidFill>
                  <a:srgbClr val="424242"/>
                </a:solidFill>
              </a:rPr>
              <a:t>Continuing construction and Operations </a:t>
            </a:r>
          </a:p>
          <a:p>
            <a:pPr lvl="1"/>
            <a:r>
              <a:rPr lang="en-US" sz="1200" dirty="0">
                <a:solidFill>
                  <a:srgbClr val="424242"/>
                </a:solidFill>
              </a:rPr>
              <a:t>Expect to complete transition of Observatory by June 2016</a:t>
            </a:r>
          </a:p>
        </p:txBody>
      </p:sp>
      <p:sp>
        <p:nvSpPr>
          <p:cNvPr id="5" name="Slide Number Placeholder 4"/>
          <p:cNvSpPr>
            <a:spLocks noGrp="1"/>
          </p:cNvSpPr>
          <p:nvPr>
            <p:ph type="sldNum" sz="quarter" idx="12"/>
          </p:nvPr>
        </p:nvSpPr>
        <p:spPr/>
        <p:txBody>
          <a:bodyPr/>
          <a:lstStyle/>
          <a:p>
            <a:fld id="{47A9008A-481B-4F65-A514-1AA65EA0FD53}" type="slidenum">
              <a:rPr lang="en-US" smtClean="0">
                <a:solidFill>
                  <a:prstClr val="black">
                    <a:lumMod val="65000"/>
                    <a:lumOff val="35000"/>
                  </a:prstClr>
                </a:solidFill>
              </a:rPr>
              <a:pPr/>
              <a:t>57</a:t>
            </a:fld>
            <a:endParaRPr lang="en-US" dirty="0">
              <a:solidFill>
                <a:prstClr val="black">
                  <a:lumMod val="65000"/>
                  <a:lumOff val="35000"/>
                </a:prstClr>
              </a:solidFill>
            </a:endParaRPr>
          </a:p>
        </p:txBody>
      </p:sp>
      <p:sp>
        <p:nvSpPr>
          <p:cNvPr id="10" name="TextBox 9"/>
          <p:cNvSpPr txBox="1"/>
          <p:nvPr/>
        </p:nvSpPr>
        <p:spPr>
          <a:xfrm>
            <a:off x="4482311" y="3286455"/>
            <a:ext cx="2146300" cy="923330"/>
          </a:xfrm>
          <a:prstGeom prst="rect">
            <a:avLst/>
          </a:prstGeom>
          <a:solidFill>
            <a:schemeClr val="tx2"/>
          </a:solidFill>
          <a:ln>
            <a:solidFill>
              <a:schemeClr val="accent1"/>
            </a:solidFill>
          </a:ln>
        </p:spPr>
        <p:txBody>
          <a:bodyPr wrap="square" rtlCol="0">
            <a:spAutoFit/>
          </a:bodyPr>
          <a:lstStyle/>
          <a:p>
            <a:pPr algn="ctr" fontAlgn="auto">
              <a:spcBef>
                <a:spcPts val="0"/>
              </a:spcBef>
              <a:spcAft>
                <a:spcPts val="0"/>
              </a:spcAft>
            </a:pPr>
            <a:r>
              <a:rPr lang="en-US" sz="1350" i="1" dirty="0">
                <a:solidFill>
                  <a:prstClr val="white"/>
                </a:solidFill>
                <a:latin typeface="Arial"/>
                <a:ea typeface="+mn-ea"/>
              </a:rPr>
              <a:t>NEON is a continental-scale observation system for examining ecological change over time. </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799" y="984106"/>
            <a:ext cx="2119322" cy="2023556"/>
          </a:xfrm>
          <a:prstGeom prst="rect">
            <a:avLst/>
          </a:prstGeom>
        </p:spPr>
      </p:pic>
    </p:spTree>
    <p:extLst>
      <p:ext uri="{BB962C8B-B14F-4D97-AF65-F5344CB8AC3E}">
        <p14:creationId xmlns:p14="http://schemas.microsoft.com/office/powerpoint/2010/main" val="2184419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1110617"/>
            <a:ext cx="6858000" cy="276999"/>
          </a:xfrm>
          <a:prstGeom prst="rect">
            <a:avLst/>
          </a:prstGeom>
          <a:solidFill>
            <a:schemeClr val="accent6">
              <a:lumMod val="20000"/>
              <a:lumOff val="80000"/>
            </a:schemeClr>
          </a:solidFill>
          <a:ln w="127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algn="ctr">
              <a:defRPr/>
            </a:pPr>
            <a:endParaRPr lang="en-US" sz="1350" kern="0" dirty="0">
              <a:solidFill>
                <a:sysClr val="windowText" lastClr="000000"/>
              </a:solidFill>
              <a:latin typeface="Arial" charset="0"/>
              <a:ea typeface="+mn-ea"/>
            </a:endParaRPr>
          </a:p>
        </p:txBody>
      </p:sp>
      <p:sp>
        <p:nvSpPr>
          <p:cNvPr id="19" name="TextBox 18"/>
          <p:cNvSpPr txBox="1"/>
          <p:nvPr/>
        </p:nvSpPr>
        <p:spPr>
          <a:xfrm>
            <a:off x="334899" y="1137462"/>
            <a:ext cx="4762059" cy="1061829"/>
          </a:xfrm>
          <a:prstGeom prst="rect">
            <a:avLst/>
          </a:prstGeom>
          <a:noFill/>
        </p:spPr>
        <p:txBody>
          <a:bodyPr wrap="square" rtlCol="0">
            <a:spAutoFit/>
          </a:bodyPr>
          <a:lstStyle/>
          <a:p>
            <a:pPr fontAlgn="auto">
              <a:spcBef>
                <a:spcPts val="0"/>
              </a:spcBef>
              <a:spcAft>
                <a:spcPts val="0"/>
              </a:spcAft>
              <a:defRPr/>
            </a:pPr>
            <a:r>
              <a:rPr lang="en-US" sz="2100" dirty="0">
                <a:solidFill>
                  <a:srgbClr val="004280"/>
                </a:solidFill>
                <a:latin typeface="Arial"/>
                <a:ea typeface="+mn-ea"/>
              </a:rPr>
              <a:t>Our mission: </a:t>
            </a:r>
            <a:r>
              <a:rPr lang="en-US" sz="2100" kern="0" dirty="0">
                <a:solidFill>
                  <a:srgbClr val="004280"/>
                </a:solidFill>
                <a:latin typeface="Arial"/>
                <a:ea typeface="+mn-ea"/>
              </a:rPr>
              <a:t>To translate scientific </a:t>
            </a:r>
          </a:p>
          <a:p>
            <a:pPr fontAlgn="auto">
              <a:spcBef>
                <a:spcPts val="0"/>
              </a:spcBef>
              <a:spcAft>
                <a:spcPts val="0"/>
              </a:spcAft>
              <a:defRPr/>
            </a:pPr>
            <a:r>
              <a:rPr lang="en-US" sz="2100" kern="0" dirty="0">
                <a:solidFill>
                  <a:srgbClr val="004280"/>
                </a:solidFill>
                <a:latin typeface="Arial"/>
                <a:ea typeface="+mn-ea"/>
              </a:rPr>
              <a:t>discovery and technology advances </a:t>
            </a:r>
          </a:p>
          <a:p>
            <a:pPr fontAlgn="auto">
              <a:spcBef>
                <a:spcPts val="0"/>
              </a:spcBef>
              <a:spcAft>
                <a:spcPts val="0"/>
              </a:spcAft>
              <a:defRPr/>
            </a:pPr>
            <a:r>
              <a:rPr lang="en-US" sz="2100" kern="0" dirty="0">
                <a:solidFill>
                  <a:srgbClr val="004280"/>
                </a:solidFill>
                <a:latin typeface="Arial"/>
                <a:ea typeface="+mn-ea"/>
              </a:rPr>
              <a:t>into societal benefits</a:t>
            </a:r>
            <a:endParaRPr lang="en-US" sz="1800" kern="0" dirty="0">
              <a:solidFill>
                <a:srgbClr val="004280"/>
              </a:solidFill>
              <a:latin typeface="Arial"/>
              <a:ea typeface="+mn-ea"/>
            </a:endParaRPr>
          </a:p>
        </p:txBody>
      </p:sp>
      <p:pic>
        <p:nvPicPr>
          <p:cNvPr id="2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980649" y="991178"/>
            <a:ext cx="1611431" cy="1727944"/>
          </a:xfrm>
          <a:prstGeom prst="rect">
            <a:avLst/>
          </a:prstGeom>
          <a:ln>
            <a:noFill/>
          </a:ln>
          <a:effectLst>
            <a:outerShdw blurRad="292100" dist="139700" dir="2700000" algn="tl" rotWithShape="0">
              <a:srgbClr val="333333">
                <a:alpha val="65000"/>
              </a:srgbClr>
            </a:outerShdw>
          </a:effectLst>
        </p:spPr>
      </p:pic>
      <p:sp>
        <p:nvSpPr>
          <p:cNvPr id="14" name="Title 13"/>
          <p:cNvSpPr>
            <a:spLocks noGrp="1"/>
          </p:cNvSpPr>
          <p:nvPr>
            <p:ph type="title"/>
          </p:nvPr>
        </p:nvSpPr>
        <p:spPr>
          <a:xfrm>
            <a:off x="395288" y="344518"/>
            <a:ext cx="6055519" cy="722493"/>
          </a:xfrm>
        </p:spPr>
        <p:txBody>
          <a:bodyPr>
            <a:normAutofit/>
          </a:bodyPr>
          <a:lstStyle/>
          <a:p>
            <a:pPr lvl="0" fontAlgn="base">
              <a:lnSpc>
                <a:spcPct val="90000"/>
              </a:lnSpc>
              <a:spcAft>
                <a:spcPct val="0"/>
              </a:spcAft>
              <a:defRPr/>
            </a:pPr>
            <a:r>
              <a:rPr lang="en-US" sz="2700" kern="0" dirty="0"/>
              <a:t>Battelle Mission and Purpose </a:t>
            </a:r>
          </a:p>
        </p:txBody>
      </p:sp>
      <p:sp>
        <p:nvSpPr>
          <p:cNvPr id="15" name="Content Placeholder 14"/>
          <p:cNvSpPr>
            <a:spLocks noGrp="1"/>
          </p:cNvSpPr>
          <p:nvPr>
            <p:ph idx="1"/>
          </p:nvPr>
        </p:nvSpPr>
        <p:spPr>
          <a:xfrm>
            <a:off x="395288" y="2426771"/>
            <a:ext cx="6239318" cy="2160917"/>
          </a:xfrm>
        </p:spPr>
        <p:txBody>
          <a:bodyPr/>
          <a:lstStyle/>
          <a:p>
            <a:pPr fontAlgn="base">
              <a:spcBef>
                <a:spcPts val="900"/>
              </a:spcBef>
              <a:spcAft>
                <a:spcPct val="0"/>
              </a:spcAft>
              <a:buSzTx/>
              <a:defRPr/>
            </a:pPr>
            <a:r>
              <a:rPr lang="en-US" kern="0" dirty="0" smtClean="0"/>
              <a:t>Nonprofit</a:t>
            </a:r>
            <a:r>
              <a:rPr lang="en-US" kern="0" dirty="0"/>
              <a:t>, charitable trust formed in 1925 </a:t>
            </a:r>
            <a:endParaRPr lang="en-US" kern="0" dirty="0" smtClean="0"/>
          </a:p>
          <a:p>
            <a:pPr fontAlgn="base">
              <a:spcBef>
                <a:spcPts val="900"/>
              </a:spcBef>
              <a:spcAft>
                <a:spcPct val="0"/>
              </a:spcAft>
              <a:buSzTx/>
              <a:defRPr/>
            </a:pPr>
            <a:r>
              <a:rPr lang="en-US" kern="0" dirty="0" smtClean="0"/>
              <a:t>Profits </a:t>
            </a:r>
            <a:r>
              <a:rPr lang="en-US" kern="0" dirty="0"/>
              <a:t>reinvested in science &amp; </a:t>
            </a:r>
            <a:r>
              <a:rPr lang="en-US" kern="0" dirty="0" smtClean="0"/>
              <a:t>technology </a:t>
            </a:r>
            <a:r>
              <a:rPr lang="en-US" kern="0" dirty="0"/>
              <a:t>and in charitable </a:t>
            </a:r>
            <a:r>
              <a:rPr lang="en-US" kern="0" dirty="0" smtClean="0"/>
              <a:t>causes, </a:t>
            </a:r>
            <a:r>
              <a:rPr lang="en-US" dirty="0"/>
              <a:t>making the world better for generations to </a:t>
            </a:r>
            <a:r>
              <a:rPr lang="en-US" dirty="0" smtClean="0"/>
              <a:t>come</a:t>
            </a:r>
            <a:endParaRPr lang="en-US" kern="0" dirty="0" smtClean="0"/>
          </a:p>
          <a:p>
            <a:pPr marL="0" indent="0">
              <a:spcBef>
                <a:spcPts val="900"/>
              </a:spcBef>
              <a:spcAft>
                <a:spcPts val="0"/>
              </a:spcAft>
              <a:buNone/>
            </a:pPr>
            <a:endParaRPr lang="en-US" dirty="0" smtClean="0"/>
          </a:p>
          <a:p>
            <a:pPr marL="127397" indent="-127397" fontAlgn="base">
              <a:spcBef>
                <a:spcPts val="900"/>
              </a:spcBef>
              <a:spcAft>
                <a:spcPct val="0"/>
              </a:spcAft>
              <a:buSzTx/>
              <a:buFontTx/>
              <a:buChar char="•"/>
              <a:defRPr/>
            </a:pPr>
            <a:endParaRPr lang="en-US" sz="1500" kern="0" dirty="0"/>
          </a:p>
        </p:txBody>
      </p:sp>
      <p:sp>
        <p:nvSpPr>
          <p:cNvPr id="10" name="Slide Number Placeholder 9"/>
          <p:cNvSpPr>
            <a:spLocks noGrp="1"/>
          </p:cNvSpPr>
          <p:nvPr>
            <p:ph type="sldNum" sz="quarter" idx="12"/>
          </p:nvPr>
        </p:nvSpPr>
        <p:spPr/>
        <p:txBody>
          <a:bodyPr/>
          <a:lstStyle/>
          <a:p>
            <a:fld id="{47A9008A-481B-4F65-A514-1AA65EA0FD53}" type="slidenum">
              <a:rPr lang="en-US" smtClean="0">
                <a:solidFill>
                  <a:prstClr val="black">
                    <a:lumMod val="65000"/>
                    <a:lumOff val="35000"/>
                  </a:prstClr>
                </a:solidFill>
              </a:rPr>
              <a:pPr/>
              <a:t>58</a:t>
            </a:fld>
            <a:endParaRPr lang="en-US" dirty="0">
              <a:solidFill>
                <a:prstClr val="black">
                  <a:lumMod val="65000"/>
                  <a:lumOff val="35000"/>
                </a:prstClr>
              </a:solidFill>
            </a:endParaRPr>
          </a:p>
        </p:txBody>
      </p:sp>
      <p:sp>
        <p:nvSpPr>
          <p:cNvPr id="20" name="TextBox 19"/>
          <p:cNvSpPr txBox="1"/>
          <p:nvPr/>
        </p:nvSpPr>
        <p:spPr>
          <a:xfrm>
            <a:off x="5053742" y="2521036"/>
            <a:ext cx="1544012" cy="230832"/>
          </a:xfrm>
          <a:prstGeom prst="rect">
            <a:avLst/>
          </a:prstGeom>
          <a:noFill/>
        </p:spPr>
        <p:txBody>
          <a:bodyPr wrap="none" rtlCol="0">
            <a:spAutoFit/>
          </a:bodyPr>
          <a:lstStyle/>
          <a:p>
            <a:pPr fontAlgn="auto">
              <a:spcBef>
                <a:spcPts val="0"/>
              </a:spcBef>
              <a:spcAft>
                <a:spcPts val="0"/>
              </a:spcAft>
              <a:defRPr/>
            </a:pPr>
            <a:r>
              <a:rPr lang="en-US" sz="900" b="1" kern="0" dirty="0">
                <a:solidFill>
                  <a:prstClr val="white"/>
                </a:solidFill>
                <a:latin typeface="Arial"/>
                <a:ea typeface="+mn-ea"/>
              </a:rPr>
              <a:t>Gordon Battelle, </a:t>
            </a:r>
            <a:r>
              <a:rPr lang="en-US" sz="900" kern="0" dirty="0">
                <a:solidFill>
                  <a:prstClr val="white"/>
                </a:solidFill>
                <a:latin typeface="Arial"/>
                <a:ea typeface="+mn-ea"/>
              </a:rPr>
              <a:t>Founder</a:t>
            </a:r>
          </a:p>
        </p:txBody>
      </p:sp>
    </p:spTree>
    <p:extLst>
      <p:ext uri="{BB962C8B-B14F-4D97-AF65-F5344CB8AC3E}">
        <p14:creationId xmlns:p14="http://schemas.microsoft.com/office/powerpoint/2010/main" val="4279476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Progression</a:t>
            </a:r>
            <a:endParaRPr lang="en-US" dirty="0"/>
          </a:p>
        </p:txBody>
      </p:sp>
      <p:pic>
        <p:nvPicPr>
          <p:cNvPr id="5" name="Picture 4" descr="rollup costs by build scenari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3" y="1657350"/>
            <a:ext cx="3446544" cy="2157413"/>
          </a:xfrm>
          <a:prstGeom prst="rect">
            <a:avLst/>
          </a:prstGeom>
        </p:spPr>
      </p:pic>
      <p:pic>
        <p:nvPicPr>
          <p:cNvPr id="7" name="Picture 6" descr="Screen Shot 2016-04-30 at 12.29.37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7540" y="1378744"/>
            <a:ext cx="3320461" cy="2386013"/>
          </a:xfrm>
          <a:prstGeom prst="rect">
            <a:avLst/>
          </a:prstGeom>
        </p:spPr>
      </p:pic>
      <p:sp>
        <p:nvSpPr>
          <p:cNvPr id="8" name="TextBox 7"/>
          <p:cNvSpPr txBox="1"/>
          <p:nvPr/>
        </p:nvSpPr>
        <p:spPr>
          <a:xfrm>
            <a:off x="5443664" y="2261243"/>
            <a:ext cx="835485" cy="219291"/>
          </a:xfrm>
          <a:prstGeom prst="rect">
            <a:avLst/>
          </a:prstGeom>
          <a:noFill/>
        </p:spPr>
        <p:txBody>
          <a:bodyPr wrap="none" rtlCol="0">
            <a:spAutoFit/>
          </a:bodyPr>
          <a:lstStyle/>
          <a:p>
            <a:r>
              <a:rPr lang="en-US" sz="825" dirty="0"/>
              <a:t>$255,500,000</a:t>
            </a:r>
          </a:p>
        </p:txBody>
      </p:sp>
      <p:sp>
        <p:nvSpPr>
          <p:cNvPr id="10" name="Title 1"/>
          <p:cNvSpPr txBox="1">
            <a:spLocks/>
          </p:cNvSpPr>
          <p:nvPr/>
        </p:nvSpPr>
        <p:spPr bwMode="auto">
          <a:xfrm>
            <a:off x="742950" y="1371600"/>
            <a:ext cx="1485900" cy="34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70" tIns="34285" rIns="68570" bIns="34285" numCol="1" anchor="ctr" anchorCtr="0" compatLnSpc="1">
            <a:prstTxWarp prst="textNoShape">
              <a:avLst/>
            </a:prstTxWarp>
          </a:bodyPr>
          <a:lstStyle>
            <a:lvl1pPr algn="l" rtl="0" eaLnBrk="1" fontAlgn="base" hangingPunct="1">
              <a:spcBef>
                <a:spcPct val="0"/>
              </a:spcBef>
              <a:spcAft>
                <a:spcPct val="0"/>
              </a:spcAft>
              <a:defRPr sz="2400" b="1">
                <a:solidFill>
                  <a:srgbClr val="0C5890"/>
                </a:solidFill>
                <a:latin typeface="+mj-lt"/>
                <a:ea typeface="MS PGothic" pitchFamily="34" charset="-128"/>
                <a:cs typeface="+mj-cs"/>
              </a:defRPr>
            </a:lvl1pPr>
            <a:lvl2pPr algn="l" rtl="0" eaLnBrk="1" fontAlgn="base" hangingPunct="1">
              <a:spcBef>
                <a:spcPct val="0"/>
              </a:spcBef>
              <a:spcAft>
                <a:spcPct val="0"/>
              </a:spcAft>
              <a:defRPr sz="3200">
                <a:solidFill>
                  <a:srgbClr val="0C5890"/>
                </a:solidFill>
                <a:latin typeface="Arial" charset="0"/>
                <a:ea typeface="MS PGothic" pitchFamily="34" charset="-128"/>
                <a:cs typeface="Arial" charset="0"/>
              </a:defRPr>
            </a:lvl2pPr>
            <a:lvl3pPr algn="l" rtl="0" eaLnBrk="1" fontAlgn="base" hangingPunct="1">
              <a:spcBef>
                <a:spcPct val="0"/>
              </a:spcBef>
              <a:spcAft>
                <a:spcPct val="0"/>
              </a:spcAft>
              <a:defRPr sz="3200">
                <a:solidFill>
                  <a:srgbClr val="0C5890"/>
                </a:solidFill>
                <a:latin typeface="Arial" charset="0"/>
                <a:ea typeface="MS PGothic" pitchFamily="34" charset="-128"/>
                <a:cs typeface="Arial" charset="0"/>
              </a:defRPr>
            </a:lvl3pPr>
            <a:lvl4pPr algn="l" rtl="0" eaLnBrk="1" fontAlgn="base" hangingPunct="1">
              <a:spcBef>
                <a:spcPct val="0"/>
              </a:spcBef>
              <a:spcAft>
                <a:spcPct val="0"/>
              </a:spcAft>
              <a:defRPr sz="3200">
                <a:solidFill>
                  <a:srgbClr val="0C5890"/>
                </a:solidFill>
                <a:latin typeface="Arial" charset="0"/>
                <a:ea typeface="MS PGothic" pitchFamily="34" charset="-128"/>
                <a:cs typeface="Arial" charset="0"/>
              </a:defRPr>
            </a:lvl4pPr>
            <a:lvl5pPr algn="l" rtl="0" eaLnBrk="1" fontAlgn="base" hangingPunct="1">
              <a:spcBef>
                <a:spcPct val="0"/>
              </a:spcBef>
              <a:spcAft>
                <a:spcPct val="0"/>
              </a:spcAft>
              <a:defRPr sz="3200">
                <a:solidFill>
                  <a:srgbClr val="0C5890"/>
                </a:solidFill>
                <a:latin typeface="Arial" charset="0"/>
                <a:ea typeface="MS PGothic" pitchFamily="34" charset="-128"/>
                <a:cs typeface="Arial" charset="0"/>
              </a:defRPr>
            </a:lvl5pPr>
            <a:lvl6pPr marL="457118" algn="l" rtl="0" eaLnBrk="1" fontAlgn="base" hangingPunct="1">
              <a:spcBef>
                <a:spcPct val="0"/>
              </a:spcBef>
              <a:spcAft>
                <a:spcPct val="0"/>
              </a:spcAft>
              <a:defRPr sz="3200">
                <a:solidFill>
                  <a:srgbClr val="0C5890"/>
                </a:solidFill>
                <a:latin typeface="Arial" charset="0"/>
                <a:ea typeface="ＭＳ Ｐゴシック" charset="0"/>
                <a:cs typeface="Arial" charset="0"/>
              </a:defRPr>
            </a:lvl6pPr>
            <a:lvl7pPr marL="914243" algn="l" rtl="0" eaLnBrk="1" fontAlgn="base" hangingPunct="1">
              <a:spcBef>
                <a:spcPct val="0"/>
              </a:spcBef>
              <a:spcAft>
                <a:spcPct val="0"/>
              </a:spcAft>
              <a:defRPr sz="3200">
                <a:solidFill>
                  <a:srgbClr val="0C5890"/>
                </a:solidFill>
                <a:latin typeface="Arial" charset="0"/>
                <a:ea typeface="ＭＳ Ｐゴシック" charset="0"/>
                <a:cs typeface="Arial" charset="0"/>
              </a:defRPr>
            </a:lvl7pPr>
            <a:lvl8pPr marL="1371362" algn="l" rtl="0" eaLnBrk="1" fontAlgn="base" hangingPunct="1">
              <a:spcBef>
                <a:spcPct val="0"/>
              </a:spcBef>
              <a:spcAft>
                <a:spcPct val="0"/>
              </a:spcAft>
              <a:defRPr sz="3200">
                <a:solidFill>
                  <a:srgbClr val="0C5890"/>
                </a:solidFill>
                <a:latin typeface="Arial" charset="0"/>
                <a:ea typeface="ＭＳ Ｐゴシック" charset="0"/>
                <a:cs typeface="Arial" charset="0"/>
              </a:defRPr>
            </a:lvl8pPr>
            <a:lvl9pPr marL="1828484" algn="l" rtl="0" eaLnBrk="1" fontAlgn="base" hangingPunct="1">
              <a:spcBef>
                <a:spcPct val="0"/>
              </a:spcBef>
              <a:spcAft>
                <a:spcPct val="0"/>
              </a:spcAft>
              <a:defRPr sz="3200">
                <a:solidFill>
                  <a:srgbClr val="0C5890"/>
                </a:solidFill>
                <a:latin typeface="Arial" charset="0"/>
                <a:ea typeface="ＭＳ Ｐゴシック" charset="0"/>
                <a:cs typeface="Arial" charset="0"/>
              </a:defRPr>
            </a:lvl9pPr>
          </a:lstStyle>
          <a:p>
            <a:r>
              <a:rPr lang="en-US" sz="1500" dirty="0"/>
              <a:t>PDR Budget</a:t>
            </a:r>
          </a:p>
        </p:txBody>
      </p:sp>
      <p:sp>
        <p:nvSpPr>
          <p:cNvPr id="11" name="Title 1"/>
          <p:cNvSpPr txBox="1">
            <a:spLocks/>
          </p:cNvSpPr>
          <p:nvPr/>
        </p:nvSpPr>
        <p:spPr bwMode="auto">
          <a:xfrm>
            <a:off x="4286250" y="1371600"/>
            <a:ext cx="1485900" cy="34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70" tIns="34285" rIns="68570" bIns="34285" numCol="1" anchor="ctr" anchorCtr="0" compatLnSpc="1">
            <a:prstTxWarp prst="textNoShape">
              <a:avLst/>
            </a:prstTxWarp>
          </a:bodyPr>
          <a:lstStyle>
            <a:lvl1pPr algn="l" rtl="0" eaLnBrk="1" fontAlgn="base" hangingPunct="1">
              <a:spcBef>
                <a:spcPct val="0"/>
              </a:spcBef>
              <a:spcAft>
                <a:spcPct val="0"/>
              </a:spcAft>
              <a:defRPr sz="2400" b="1">
                <a:solidFill>
                  <a:srgbClr val="0C5890"/>
                </a:solidFill>
                <a:latin typeface="+mj-lt"/>
                <a:ea typeface="MS PGothic" pitchFamily="34" charset="-128"/>
                <a:cs typeface="+mj-cs"/>
              </a:defRPr>
            </a:lvl1pPr>
            <a:lvl2pPr algn="l" rtl="0" eaLnBrk="1" fontAlgn="base" hangingPunct="1">
              <a:spcBef>
                <a:spcPct val="0"/>
              </a:spcBef>
              <a:spcAft>
                <a:spcPct val="0"/>
              </a:spcAft>
              <a:defRPr sz="3200">
                <a:solidFill>
                  <a:srgbClr val="0C5890"/>
                </a:solidFill>
                <a:latin typeface="Arial" charset="0"/>
                <a:ea typeface="MS PGothic" pitchFamily="34" charset="-128"/>
                <a:cs typeface="Arial" charset="0"/>
              </a:defRPr>
            </a:lvl2pPr>
            <a:lvl3pPr algn="l" rtl="0" eaLnBrk="1" fontAlgn="base" hangingPunct="1">
              <a:spcBef>
                <a:spcPct val="0"/>
              </a:spcBef>
              <a:spcAft>
                <a:spcPct val="0"/>
              </a:spcAft>
              <a:defRPr sz="3200">
                <a:solidFill>
                  <a:srgbClr val="0C5890"/>
                </a:solidFill>
                <a:latin typeface="Arial" charset="0"/>
                <a:ea typeface="MS PGothic" pitchFamily="34" charset="-128"/>
                <a:cs typeface="Arial" charset="0"/>
              </a:defRPr>
            </a:lvl3pPr>
            <a:lvl4pPr algn="l" rtl="0" eaLnBrk="1" fontAlgn="base" hangingPunct="1">
              <a:spcBef>
                <a:spcPct val="0"/>
              </a:spcBef>
              <a:spcAft>
                <a:spcPct val="0"/>
              </a:spcAft>
              <a:defRPr sz="3200">
                <a:solidFill>
                  <a:srgbClr val="0C5890"/>
                </a:solidFill>
                <a:latin typeface="Arial" charset="0"/>
                <a:ea typeface="MS PGothic" pitchFamily="34" charset="-128"/>
                <a:cs typeface="Arial" charset="0"/>
              </a:defRPr>
            </a:lvl4pPr>
            <a:lvl5pPr algn="l" rtl="0" eaLnBrk="1" fontAlgn="base" hangingPunct="1">
              <a:spcBef>
                <a:spcPct val="0"/>
              </a:spcBef>
              <a:spcAft>
                <a:spcPct val="0"/>
              </a:spcAft>
              <a:defRPr sz="3200">
                <a:solidFill>
                  <a:srgbClr val="0C5890"/>
                </a:solidFill>
                <a:latin typeface="Arial" charset="0"/>
                <a:ea typeface="MS PGothic" pitchFamily="34" charset="-128"/>
                <a:cs typeface="Arial" charset="0"/>
              </a:defRPr>
            </a:lvl5pPr>
            <a:lvl6pPr marL="457118" algn="l" rtl="0" eaLnBrk="1" fontAlgn="base" hangingPunct="1">
              <a:spcBef>
                <a:spcPct val="0"/>
              </a:spcBef>
              <a:spcAft>
                <a:spcPct val="0"/>
              </a:spcAft>
              <a:defRPr sz="3200">
                <a:solidFill>
                  <a:srgbClr val="0C5890"/>
                </a:solidFill>
                <a:latin typeface="Arial" charset="0"/>
                <a:ea typeface="ＭＳ Ｐゴシック" charset="0"/>
                <a:cs typeface="Arial" charset="0"/>
              </a:defRPr>
            </a:lvl6pPr>
            <a:lvl7pPr marL="914243" algn="l" rtl="0" eaLnBrk="1" fontAlgn="base" hangingPunct="1">
              <a:spcBef>
                <a:spcPct val="0"/>
              </a:spcBef>
              <a:spcAft>
                <a:spcPct val="0"/>
              </a:spcAft>
              <a:defRPr sz="3200">
                <a:solidFill>
                  <a:srgbClr val="0C5890"/>
                </a:solidFill>
                <a:latin typeface="Arial" charset="0"/>
                <a:ea typeface="ＭＳ Ｐゴシック" charset="0"/>
                <a:cs typeface="Arial" charset="0"/>
              </a:defRPr>
            </a:lvl7pPr>
            <a:lvl8pPr marL="1371362" algn="l" rtl="0" eaLnBrk="1" fontAlgn="base" hangingPunct="1">
              <a:spcBef>
                <a:spcPct val="0"/>
              </a:spcBef>
              <a:spcAft>
                <a:spcPct val="0"/>
              </a:spcAft>
              <a:defRPr sz="3200">
                <a:solidFill>
                  <a:srgbClr val="0C5890"/>
                </a:solidFill>
                <a:latin typeface="Arial" charset="0"/>
                <a:ea typeface="ＭＳ Ｐゴシック" charset="0"/>
                <a:cs typeface="Arial" charset="0"/>
              </a:defRPr>
            </a:lvl8pPr>
            <a:lvl9pPr marL="1828484" algn="l" rtl="0" eaLnBrk="1" fontAlgn="base" hangingPunct="1">
              <a:spcBef>
                <a:spcPct val="0"/>
              </a:spcBef>
              <a:spcAft>
                <a:spcPct val="0"/>
              </a:spcAft>
              <a:defRPr sz="3200">
                <a:solidFill>
                  <a:srgbClr val="0C5890"/>
                </a:solidFill>
                <a:latin typeface="Arial" charset="0"/>
                <a:ea typeface="ＭＳ Ｐゴシック" charset="0"/>
                <a:cs typeface="Arial" charset="0"/>
              </a:defRPr>
            </a:lvl9pPr>
          </a:lstStyle>
          <a:p>
            <a:r>
              <a:rPr lang="en-US" sz="1500" dirty="0"/>
              <a:t>FDR Budget</a:t>
            </a:r>
          </a:p>
        </p:txBody>
      </p:sp>
    </p:spTree>
    <p:extLst>
      <p:ext uri="{BB962C8B-B14F-4D97-AF65-F5344CB8AC3E}">
        <p14:creationId xmlns:p14="http://schemas.microsoft.com/office/powerpoint/2010/main" val="41491920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NSF Builds a Ship With Capabilities Like No Other!</a:t>
            </a:r>
            <a:endParaRPr lang="en-US" dirty="0"/>
          </a:p>
        </p:txBody>
      </p:sp>
      <p:sp>
        <p:nvSpPr>
          <p:cNvPr id="4" name="Title 3"/>
          <p:cNvSpPr>
            <a:spLocks noGrp="1"/>
          </p:cNvSpPr>
          <p:nvPr>
            <p:ph type="ctrTitle"/>
          </p:nvPr>
        </p:nvSpPr>
        <p:spPr/>
        <p:txBody>
          <a:bodyPr/>
          <a:lstStyle/>
          <a:p>
            <a:r>
              <a:rPr lang="en-US" dirty="0" smtClean="0"/>
              <a:t>Project Sikuliaq</a:t>
            </a:r>
            <a:endParaRPr lang="en-US" dirty="0"/>
          </a:p>
        </p:txBody>
      </p:sp>
      <p:sp>
        <p:nvSpPr>
          <p:cNvPr id="2" name="TextBox 1"/>
          <p:cNvSpPr txBox="1"/>
          <p:nvPr/>
        </p:nvSpPr>
        <p:spPr>
          <a:xfrm>
            <a:off x="2933701" y="1476375"/>
            <a:ext cx="184731" cy="300082"/>
          </a:xfrm>
          <a:prstGeom prst="rect">
            <a:avLst/>
          </a:prstGeom>
          <a:noFill/>
        </p:spPr>
        <p:txBody>
          <a:bodyPr wrap="none" rtlCol="0">
            <a:spAutoFit/>
          </a:bodyPr>
          <a:lstStyle/>
          <a:p>
            <a:pPr fontAlgn="auto">
              <a:spcBef>
                <a:spcPts val="0"/>
              </a:spcBef>
              <a:spcAft>
                <a:spcPts val="0"/>
              </a:spcAft>
            </a:pPr>
            <a:endParaRPr lang="en-US" sz="1350" dirty="0">
              <a:solidFill>
                <a:srgbClr val="103154"/>
              </a:solidFill>
              <a:latin typeface="Corbel"/>
              <a:ea typeface="+mn-ea"/>
            </a:endParaRPr>
          </a:p>
        </p:txBody>
      </p:sp>
      <p:pic>
        <p:nvPicPr>
          <p:cNvPr id="5" name="Content Placeholder 3"/>
          <p:cNvPicPr>
            <a:picLocks noGrp="1"/>
          </p:cNvPicPr>
          <p:nvPr/>
        </p:nvPicPr>
        <p:blipFill>
          <a:blip r:embed="rId3" cstate="print"/>
          <a:srcRect t="6201" b="6201"/>
          <a:stretch>
            <a:fillRect/>
          </a:stretch>
        </p:blipFill>
        <p:spPr bwMode="auto">
          <a:xfrm>
            <a:off x="1285875" y="273844"/>
            <a:ext cx="4381500" cy="1993106"/>
          </a:xfrm>
          <a:prstGeom prst="rect">
            <a:avLst/>
          </a:prstGeom>
          <a:noFill/>
          <a:ln w="9525">
            <a:noFill/>
            <a:miter lim="800000"/>
            <a:headEnd/>
            <a:tailEnd/>
          </a:ln>
        </p:spPr>
      </p:pic>
    </p:spTree>
    <p:extLst>
      <p:ext uri="{BB962C8B-B14F-4D97-AF65-F5344CB8AC3E}">
        <p14:creationId xmlns:p14="http://schemas.microsoft.com/office/powerpoint/2010/main" val="10859477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Schedule Change Highlights</a:t>
            </a:r>
            <a:r>
              <a:rPr lang="en-US" dirty="0"/>
              <a:t>	</a:t>
            </a:r>
          </a:p>
        </p:txBody>
      </p:sp>
      <p:sp>
        <p:nvSpPr>
          <p:cNvPr id="3" name="Content Placeholder 2"/>
          <p:cNvSpPr>
            <a:spLocks noGrp="1"/>
          </p:cNvSpPr>
          <p:nvPr>
            <p:ph idx="1"/>
          </p:nvPr>
        </p:nvSpPr>
        <p:spPr>
          <a:xfrm>
            <a:off x="193271" y="1369219"/>
            <a:ext cx="6471458" cy="3263504"/>
          </a:xfrm>
        </p:spPr>
        <p:txBody>
          <a:bodyPr/>
          <a:lstStyle/>
          <a:p>
            <a:r>
              <a:rPr lang="en-US" dirty="0"/>
              <a:t>Following Final Design Review there were five major areas that could potentially cause Project schedule changes</a:t>
            </a:r>
          </a:p>
          <a:p>
            <a:pPr lvl="1"/>
            <a:r>
              <a:rPr lang="en-US" dirty="0"/>
              <a:t>Funding to continue the project – Accelerated from FDR because the Project was “shovel ready” when American Recovery and Reinvestment Act of 2009 funding became available, no impact on Project schedule.</a:t>
            </a:r>
          </a:p>
          <a:p>
            <a:pPr lvl="1"/>
            <a:r>
              <a:rPr lang="en-US" dirty="0"/>
              <a:t>Shipyard Contract Award – Accelerated from FDR because of availability of ARRA funding, no impact on Project schedule.</a:t>
            </a:r>
          </a:p>
          <a:p>
            <a:pPr lvl="1"/>
            <a:r>
              <a:rPr lang="en-US" dirty="0"/>
              <a:t>Delivery of Owner Furnished Z-Drives to the Shipyard – Accelerated from FDR because of shortened lead time for gear sets, no impact on Project schedule.</a:t>
            </a:r>
          </a:p>
          <a:p>
            <a:pPr lvl="1"/>
            <a:r>
              <a:rPr lang="en-US" dirty="0"/>
              <a:t>Shipyard Execution and Ship Delivery Date</a:t>
            </a:r>
          </a:p>
          <a:p>
            <a:pPr lvl="1"/>
            <a:r>
              <a:rPr lang="en-US" dirty="0"/>
              <a:t>Post-delivery trials</a:t>
            </a:r>
          </a:p>
        </p:txBody>
      </p:sp>
    </p:spTree>
    <p:extLst>
      <p:ext uri="{BB962C8B-B14F-4D97-AF65-F5344CB8AC3E}">
        <p14:creationId xmlns:p14="http://schemas.microsoft.com/office/powerpoint/2010/main" val="28004583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75" y="629257"/>
            <a:ext cx="5915025" cy="847725"/>
          </a:xfrm>
        </p:spPr>
        <p:txBody>
          <a:bodyPr>
            <a:noAutofit/>
          </a:bodyPr>
          <a:lstStyle/>
          <a:p>
            <a:pPr lvl="1" algn="ctr" rtl="0">
              <a:lnSpc>
                <a:spcPct val="90000"/>
              </a:lnSpc>
              <a:spcBef>
                <a:spcPct val="0"/>
              </a:spcBef>
            </a:pPr>
            <a:r>
              <a:rPr lang="en-US" sz="2700"/>
              <a:t/>
            </a:r>
            <a:br>
              <a:rPr lang="en-US" sz="2700"/>
            </a:br>
            <a:r>
              <a:rPr lang="en-US" sz="2700"/>
              <a:t/>
            </a:r>
            <a:br>
              <a:rPr lang="en-US" sz="2700"/>
            </a:br>
            <a:r>
              <a:rPr lang="en-US" sz="2700"/>
              <a:t/>
            </a:r>
            <a:br>
              <a:rPr lang="en-US" sz="2700"/>
            </a:br>
            <a:r>
              <a:rPr lang="en-US" sz="2700"/>
              <a:t/>
            </a:r>
            <a:br>
              <a:rPr lang="en-US" sz="2700"/>
            </a:br>
            <a:r>
              <a:rPr lang="en-US" sz="2700"/>
              <a:t/>
            </a:r>
            <a:br>
              <a:rPr lang="en-US" sz="2700"/>
            </a:br>
            <a:r>
              <a:rPr lang="en-US" sz="2700"/>
              <a:t>Shipyard Execution and Ship Delivery Date</a:t>
            </a:r>
            <a:br>
              <a:rPr lang="en-US" sz="2700"/>
            </a:br>
            <a:endParaRPr lang="en-US" sz="2700" dirty="0"/>
          </a:p>
        </p:txBody>
      </p:sp>
      <p:sp>
        <p:nvSpPr>
          <p:cNvPr id="3" name="Content Placeholder 2"/>
          <p:cNvSpPr>
            <a:spLocks noGrp="1"/>
          </p:cNvSpPr>
          <p:nvPr>
            <p:ph idx="1"/>
          </p:nvPr>
        </p:nvSpPr>
        <p:spPr>
          <a:xfrm>
            <a:off x="471487" y="1371600"/>
            <a:ext cx="6015038" cy="3507972"/>
          </a:xfrm>
        </p:spPr>
        <p:txBody>
          <a:bodyPr>
            <a:normAutofit lnSpcReduction="10000"/>
          </a:bodyPr>
          <a:lstStyle/>
          <a:p>
            <a:r>
              <a:rPr lang="en-US" smtClean="0"/>
              <a:t>Original contract delivery date – 22 January 2013</a:t>
            </a:r>
          </a:p>
          <a:p>
            <a:r>
              <a:rPr lang="en-US" smtClean="0"/>
              <a:t>Actual delivery date – 06 June 2014</a:t>
            </a:r>
          </a:p>
          <a:p>
            <a:r>
              <a:rPr lang="en-US" smtClean="0"/>
              <a:t>Two shipyard contract modifications that contractually extended delivery a total of 197 days:</a:t>
            </a:r>
          </a:p>
          <a:p>
            <a:pPr lvl="1"/>
            <a:r>
              <a:rPr lang="en-US" smtClean="0"/>
              <a:t>Mod 34 added 185 days due to lengthening of the ship – 26 July 2013</a:t>
            </a:r>
          </a:p>
          <a:p>
            <a:pPr lvl="1"/>
            <a:r>
              <a:rPr lang="en-US" smtClean="0"/>
              <a:t>Mod 50 added 12 days due to OFE Z-drive issue – 07 August 2013</a:t>
            </a:r>
          </a:p>
          <a:p>
            <a:r>
              <a:rPr lang="en-US" smtClean="0"/>
              <a:t>Shipyard was 303 days late with delivery of the ship:</a:t>
            </a:r>
          </a:p>
          <a:p>
            <a:pPr lvl="1"/>
            <a:r>
              <a:rPr lang="en-US" smtClean="0"/>
              <a:t>Significantly protracted shipyard tests and trials</a:t>
            </a:r>
          </a:p>
          <a:p>
            <a:pPr lvl="1"/>
            <a:r>
              <a:rPr lang="en-US" smtClean="0"/>
              <a:t>Shipyard paid $2,250,000 in liquidated damages (maximum allowed by the contract) for late delivery</a:t>
            </a:r>
            <a:endParaRPr lang="en-US" dirty="0"/>
          </a:p>
        </p:txBody>
      </p:sp>
    </p:spTree>
    <p:extLst>
      <p:ext uri="{BB962C8B-B14F-4D97-AF65-F5344CB8AC3E}">
        <p14:creationId xmlns:p14="http://schemas.microsoft.com/office/powerpoint/2010/main" val="34164252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Change Orders</a:t>
            </a:r>
            <a:endParaRPr lang="en-US" dirty="0"/>
          </a:p>
        </p:txBody>
      </p:sp>
      <p:sp>
        <p:nvSpPr>
          <p:cNvPr id="3" name="Content Placeholder 2"/>
          <p:cNvSpPr>
            <a:spLocks noGrp="1"/>
          </p:cNvSpPr>
          <p:nvPr>
            <p:ph idx="1"/>
          </p:nvPr>
        </p:nvSpPr>
        <p:spPr/>
        <p:txBody>
          <a:bodyPr/>
          <a:lstStyle/>
          <a:p>
            <a:r>
              <a:rPr lang="en-US" dirty="0" smtClean="0"/>
              <a:t>Decided to:</a:t>
            </a:r>
          </a:p>
          <a:p>
            <a:r>
              <a:rPr lang="en-US" dirty="0" smtClean="0"/>
              <a:t>Increase length to 6 feet to increase reserve buoyancy</a:t>
            </a:r>
          </a:p>
          <a:p>
            <a:r>
              <a:rPr lang="en-US" dirty="0" smtClean="0"/>
              <a:t>Change from Steel to Aluminum structure above 02 deck</a:t>
            </a:r>
          </a:p>
          <a:p>
            <a:r>
              <a:rPr lang="en-US" dirty="0" smtClean="0"/>
              <a:t>Eliminate elevator service above 01 deck</a:t>
            </a:r>
          </a:p>
          <a:p>
            <a:r>
              <a:rPr lang="en-US" dirty="0" smtClean="0"/>
              <a:t>Other weight savings: light-weight joinery, steel reductions</a:t>
            </a:r>
          </a:p>
          <a:p>
            <a:r>
              <a:rPr lang="en-US" dirty="0" smtClean="0"/>
              <a:t>VCG is below the line, including full icing and science loads</a:t>
            </a:r>
          </a:p>
          <a:p>
            <a:pPr marL="0" indent="0">
              <a:buNone/>
            </a:pPr>
            <a:r>
              <a:rPr lang="en-US" dirty="0" smtClean="0"/>
              <a:t> </a:t>
            </a:r>
            <a:endParaRPr lang="en-US" dirty="0"/>
          </a:p>
        </p:txBody>
      </p:sp>
    </p:spTree>
    <p:extLst>
      <p:ext uri="{BB962C8B-B14F-4D97-AF65-F5344CB8AC3E}">
        <p14:creationId xmlns:p14="http://schemas.microsoft.com/office/powerpoint/2010/main" val="26925681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Post-Delivery Trials</a:t>
            </a:r>
          </a:p>
        </p:txBody>
      </p:sp>
      <p:sp>
        <p:nvSpPr>
          <p:cNvPr id="3" name="Content Placeholder 2"/>
          <p:cNvSpPr>
            <a:spLocks noGrp="1"/>
          </p:cNvSpPr>
          <p:nvPr>
            <p:ph idx="1"/>
          </p:nvPr>
        </p:nvSpPr>
        <p:spPr/>
        <p:txBody>
          <a:bodyPr>
            <a:normAutofit fontScale="85000" lnSpcReduction="20000"/>
          </a:bodyPr>
          <a:lstStyle/>
          <a:p>
            <a:r>
              <a:rPr lang="en-US" dirty="0"/>
              <a:t>Late delivery and two funded science cruises in late 2014 reduced time for warm water trials and pushed piston coring trials off until 2016.</a:t>
            </a:r>
          </a:p>
          <a:p>
            <a:r>
              <a:rPr lang="en-US" dirty="0" smtClean="0"/>
              <a:t>Plan </a:t>
            </a:r>
            <a:r>
              <a:rPr lang="en-US" dirty="0"/>
              <a:t>for post-delivery shipyard availability was reduced in scope necessitating a second post-delivery shipyard availability in late 2015:</a:t>
            </a:r>
          </a:p>
          <a:p>
            <a:pPr lvl="1"/>
            <a:r>
              <a:rPr lang="en-US" dirty="0"/>
              <a:t>Timeline for original post-delivery shipyard period was too early</a:t>
            </a:r>
          </a:p>
          <a:p>
            <a:pPr lvl="1"/>
            <a:r>
              <a:rPr lang="en-US" dirty="0"/>
              <a:t>Funded science cruises in the Arctic in summer/fall 2015 didn’t allow for extending the post-delivery shipyard period</a:t>
            </a:r>
          </a:p>
          <a:p>
            <a:r>
              <a:rPr lang="en-US" dirty="0"/>
              <a:t>Complexity of the ship required more time for fully testing the systems than originally planned.</a:t>
            </a:r>
          </a:p>
          <a:p>
            <a:r>
              <a:rPr lang="en-US" dirty="0"/>
              <a:t>Replacement A-frame schedule and timeline for discovery of post-delivery issues from trials necessitated second post-delivery shipyard period.</a:t>
            </a:r>
          </a:p>
          <a:p>
            <a:pPr marL="0" indent="0">
              <a:buNone/>
            </a:pPr>
            <a:endParaRPr lang="en-US" dirty="0"/>
          </a:p>
        </p:txBody>
      </p:sp>
    </p:spTree>
    <p:extLst>
      <p:ext uri="{BB962C8B-B14F-4D97-AF65-F5344CB8AC3E}">
        <p14:creationId xmlns:p14="http://schemas.microsoft.com/office/powerpoint/2010/main" val="30548003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Greening of R/V Sikuliaq</a:t>
            </a:r>
            <a:endParaRPr lang="en-US" dirty="0"/>
          </a:p>
        </p:txBody>
      </p:sp>
      <p:sp>
        <p:nvSpPr>
          <p:cNvPr id="3" name="Content Placeholder 2"/>
          <p:cNvSpPr>
            <a:spLocks noGrp="1"/>
          </p:cNvSpPr>
          <p:nvPr>
            <p:ph idx="1"/>
          </p:nvPr>
        </p:nvSpPr>
        <p:spPr>
          <a:xfrm>
            <a:off x="584597" y="1462368"/>
            <a:ext cx="5687616" cy="3223932"/>
          </a:xfrm>
        </p:spPr>
        <p:txBody>
          <a:bodyPr>
            <a:normAutofit fontScale="85000" lnSpcReduction="20000"/>
          </a:bodyPr>
          <a:lstStyle/>
          <a:p>
            <a:r>
              <a:rPr lang="en-US" dirty="0" smtClean="0"/>
              <a:t>Bottom Coating</a:t>
            </a:r>
          </a:p>
          <a:p>
            <a:r>
              <a:rPr lang="en-US" dirty="0" smtClean="0"/>
              <a:t>Waste Incinerator</a:t>
            </a:r>
          </a:p>
          <a:p>
            <a:r>
              <a:rPr lang="en-US" dirty="0" smtClean="0"/>
              <a:t>Integrated Power Plant</a:t>
            </a:r>
          </a:p>
          <a:p>
            <a:r>
              <a:rPr lang="en-US" dirty="0" smtClean="0"/>
              <a:t>Waste Heat Recovery System</a:t>
            </a:r>
          </a:p>
          <a:p>
            <a:r>
              <a:rPr lang="en-US" dirty="0" smtClean="0"/>
              <a:t>Biodegradable Lubricants</a:t>
            </a:r>
          </a:p>
          <a:p>
            <a:r>
              <a:rPr lang="en-US" dirty="0" smtClean="0"/>
              <a:t>Double Bottom Hull</a:t>
            </a:r>
          </a:p>
          <a:p>
            <a:r>
              <a:rPr lang="en-US" dirty="0" smtClean="0"/>
              <a:t>State of the Art MSD</a:t>
            </a:r>
          </a:p>
          <a:p>
            <a:r>
              <a:rPr lang="en-US" dirty="0" smtClean="0"/>
              <a:t>Ballast Water Management System</a:t>
            </a:r>
          </a:p>
          <a:p>
            <a:r>
              <a:rPr lang="en-US" dirty="0" smtClean="0"/>
              <a:t>Specialized Hull Configuration and Propulsion</a:t>
            </a:r>
          </a:p>
          <a:p>
            <a:endParaRPr lang="en-US" dirty="0" smtClean="0"/>
          </a:p>
          <a:p>
            <a:pPr marL="0" indent="0">
              <a:buNone/>
            </a:pPr>
            <a:endParaRPr lang="en-US" dirty="0"/>
          </a:p>
          <a:p>
            <a:pPr marL="0" indent="0">
              <a:buNone/>
            </a:pPr>
            <a:endParaRPr lang="en-US" dirty="0" smtClean="0"/>
          </a:p>
          <a:p>
            <a:endParaRPr lang="en-US" dirty="0"/>
          </a:p>
        </p:txBody>
      </p:sp>
      <p:sp>
        <p:nvSpPr>
          <p:cNvPr id="4" name="Title 1"/>
          <p:cNvSpPr>
            <a:spLocks noGrp="1"/>
          </p:cNvSpPr>
          <p:nvPr/>
        </p:nvSpPr>
        <p:spPr>
          <a:xfrm>
            <a:off x="3070621" y="1538287"/>
            <a:ext cx="3073004" cy="309563"/>
          </a:xfrm>
          <a:prstGeom prst="rect">
            <a:avLst/>
          </a:prstGeom>
        </p:spPr>
        <p:txBody>
          <a:bodyPr vert="horz" lIns="68580" tIns="34290" rIns="68580" bIns="3429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auto">
              <a:spcAft>
                <a:spcPts val="0"/>
              </a:spcAft>
            </a:pPr>
            <a:r>
              <a:rPr lang="en-US" sz="1800" dirty="0">
                <a:solidFill>
                  <a:srgbClr val="FF7F01"/>
                </a:solidFill>
              </a:rPr>
              <a:t>The Greening of R/V Sikuliaq</a:t>
            </a:r>
          </a:p>
        </p:txBody>
      </p:sp>
      <p:sp>
        <p:nvSpPr>
          <p:cNvPr id="5" name="TextBox 4"/>
          <p:cNvSpPr txBox="1"/>
          <p:nvPr/>
        </p:nvSpPr>
        <p:spPr>
          <a:xfrm>
            <a:off x="3343275" y="1847850"/>
            <a:ext cx="2600325" cy="507831"/>
          </a:xfrm>
          <a:prstGeom prst="rect">
            <a:avLst/>
          </a:prstGeom>
          <a:noFill/>
        </p:spPr>
        <p:txBody>
          <a:bodyPr wrap="square" rtlCol="0">
            <a:spAutoFit/>
          </a:bodyPr>
          <a:lstStyle/>
          <a:p>
            <a:pPr algn="ctr" fontAlgn="auto">
              <a:spcBef>
                <a:spcPts val="0"/>
              </a:spcBef>
              <a:spcAft>
                <a:spcPts val="0"/>
              </a:spcAft>
            </a:pPr>
            <a:r>
              <a:rPr lang="en-US" sz="1350" dirty="0">
                <a:solidFill>
                  <a:srgbClr val="103154"/>
                </a:solidFill>
                <a:latin typeface="Corbel"/>
                <a:ea typeface="+mn-ea"/>
              </a:rPr>
              <a:t>Shrinking a Ship’s Environmental Footprint</a:t>
            </a:r>
          </a:p>
        </p:txBody>
      </p:sp>
      <p:pic>
        <p:nvPicPr>
          <p:cNvPr id="6" name="Content Placeholder 3"/>
          <p:cNvPicPr>
            <a:picLocks noGrp="1"/>
          </p:cNvPicPr>
          <p:nvPr/>
        </p:nvPicPr>
        <p:blipFill>
          <a:blip r:embed="rId2" cstate="print"/>
          <a:srcRect t="6201" b="6201"/>
          <a:stretch>
            <a:fillRect/>
          </a:stretch>
        </p:blipFill>
        <p:spPr bwMode="auto">
          <a:xfrm>
            <a:off x="3757613" y="2332599"/>
            <a:ext cx="2571750" cy="1763152"/>
          </a:xfrm>
          <a:prstGeom prst="rect">
            <a:avLst/>
          </a:prstGeom>
          <a:noFill/>
          <a:ln w="9525">
            <a:noFill/>
            <a:miter lim="800000"/>
            <a:headEnd/>
            <a:tailEnd/>
          </a:ln>
        </p:spPr>
      </p:pic>
    </p:spTree>
    <p:extLst>
      <p:ext uri="{BB962C8B-B14F-4D97-AF65-F5344CB8AC3E}">
        <p14:creationId xmlns:p14="http://schemas.microsoft.com/office/powerpoint/2010/main" val="1642108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END</a:t>
            </a:r>
            <a:endParaRPr lang="en-US" dirty="0"/>
          </a:p>
        </p:txBody>
      </p:sp>
      <p:pic>
        <p:nvPicPr>
          <p:cNvPr id="5" name="Picture 8"/>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111" t="-59558" r="-19111" b="-59558"/>
          <a:stretch/>
        </p:blipFill>
        <p:spPr bwMode="auto">
          <a:xfrm>
            <a:off x="584597" y="1543050"/>
            <a:ext cx="5835253" cy="306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076325" y="3771900"/>
            <a:ext cx="2371725" cy="507831"/>
          </a:xfrm>
          <a:prstGeom prst="rect">
            <a:avLst/>
          </a:prstGeom>
          <a:noFill/>
        </p:spPr>
        <p:txBody>
          <a:bodyPr wrap="square" rtlCol="0">
            <a:spAutoFit/>
          </a:bodyPr>
          <a:lstStyle/>
          <a:p>
            <a:pPr fontAlgn="auto">
              <a:spcBef>
                <a:spcPts val="0"/>
              </a:spcBef>
              <a:spcAft>
                <a:spcPts val="0"/>
              </a:spcAft>
            </a:pPr>
            <a:r>
              <a:rPr lang="en-US" sz="1350" b="1" dirty="0">
                <a:solidFill>
                  <a:srgbClr val="103154"/>
                </a:solidFill>
                <a:latin typeface="Bernard MT Condensed"/>
                <a:ea typeface="+mn-ea"/>
                <a:cs typeface="Bernard MT Condensed"/>
              </a:rPr>
              <a:t>The National Science Foundation</a:t>
            </a:r>
          </a:p>
        </p:txBody>
      </p:sp>
    </p:spTree>
    <p:extLst>
      <p:ext uri="{BB962C8B-B14F-4D97-AF65-F5344CB8AC3E}">
        <p14:creationId xmlns:p14="http://schemas.microsoft.com/office/powerpoint/2010/main" val="32678812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1AED9CE-CB21-4A88-8FD0-17E70449BA98}" type="slidenum">
              <a:rPr lang="en-US" smtClean="0"/>
              <a:pPr>
                <a:defRPr/>
              </a:pPr>
              <a:t>6</a:t>
            </a:fld>
            <a:endParaRPr lang="en-US" dirty="0"/>
          </a:p>
        </p:txBody>
      </p:sp>
      <p:pic>
        <p:nvPicPr>
          <p:cNvPr id="5" name="Picture 4" descr="Screen Shot 2016-05-03 at 5.29.00 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8650"/>
            <a:ext cx="6858000" cy="816919"/>
          </a:xfrm>
          <a:prstGeom prst="rect">
            <a:avLst/>
          </a:prstGeom>
        </p:spPr>
      </p:pic>
      <p:pic>
        <p:nvPicPr>
          <p:cNvPr id="6" name="Picture 5" descr="Screen Shot 2016-05-03 at 5.30.15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84811">
            <a:off x="3683626" y="1247530"/>
            <a:ext cx="2433089" cy="2646584"/>
          </a:xfrm>
          <a:prstGeom prst="rect">
            <a:avLst/>
          </a:prstGeom>
          <a:effectLst>
            <a:outerShdw blurRad="57150" dist="63500" dir="2700000" algn="tl" rotWithShape="0">
              <a:srgbClr val="000000">
                <a:alpha val="43000"/>
              </a:srgbClr>
            </a:outerShdw>
          </a:effectLst>
        </p:spPr>
      </p:pic>
      <p:pic>
        <p:nvPicPr>
          <p:cNvPr id="7" name="Picture 6" descr="Screen Shot 2016-05-03 at 5.32.42 A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36727">
            <a:off x="448451" y="1318353"/>
            <a:ext cx="2636199" cy="3144382"/>
          </a:xfrm>
          <a:prstGeom prst="rect">
            <a:avLst/>
          </a:prstGeom>
          <a:effectLst>
            <a:outerShdw blurRad="57150" dist="50800" dir="1800000" algn="t" rotWithShape="0">
              <a:prstClr val="black">
                <a:alpha val="40000"/>
              </a:prstClr>
            </a:outerShdw>
          </a:effectLst>
        </p:spPr>
      </p:pic>
      <p:sp>
        <p:nvSpPr>
          <p:cNvPr id="9" name="Rounded Rectangular Callout 8"/>
          <p:cNvSpPr/>
          <p:nvPr/>
        </p:nvSpPr>
        <p:spPr bwMode="auto">
          <a:xfrm>
            <a:off x="2743200" y="1657350"/>
            <a:ext cx="1200150" cy="914400"/>
          </a:xfrm>
          <a:prstGeom prst="wedgeRoundRectCallout">
            <a:avLst>
              <a:gd name="adj1" fmla="val -88178"/>
              <a:gd name="adj2" fmla="val 82138"/>
              <a:gd name="adj3" fmla="val 16667"/>
            </a:avLst>
          </a:prstGeom>
          <a:solidFill>
            <a:schemeClr val="accent1">
              <a:alpha val="74000"/>
            </a:schemeClr>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a:r>
              <a:rPr lang="en-US" sz="1800" dirty="0">
                <a:solidFill>
                  <a:srgbClr val="000000"/>
                </a:solidFill>
                <a:latin typeface="Arial" charset="0"/>
                <a:ea typeface="ＭＳ Ｐゴシック" charset="0"/>
                <a:cs typeface="Arial" charset="0"/>
              </a:rPr>
              <a:t>RFI</a:t>
            </a:r>
          </a:p>
          <a:p>
            <a:pPr defTabSz="685800"/>
            <a:r>
              <a:rPr lang="en-US" sz="1800" dirty="0">
                <a:solidFill>
                  <a:srgbClr val="000000"/>
                </a:solidFill>
                <a:latin typeface="Arial" charset="0"/>
                <a:ea typeface="ＭＳ Ｐゴシック" charset="0"/>
                <a:cs typeface="Arial" charset="0"/>
              </a:rPr>
              <a:t>Released May 2</a:t>
            </a:r>
            <a:r>
              <a:rPr lang="en-US" sz="1800" baseline="30000" dirty="0">
                <a:solidFill>
                  <a:srgbClr val="000000"/>
                </a:solidFill>
                <a:latin typeface="Arial" charset="0"/>
                <a:ea typeface="ＭＳ Ｐゴシック" charset="0"/>
                <a:cs typeface="Arial" charset="0"/>
              </a:rPr>
              <a:t>nd</a:t>
            </a:r>
            <a:r>
              <a:rPr lang="en-US" sz="1800" dirty="0">
                <a:solidFill>
                  <a:srgbClr val="000000"/>
                </a:solidFill>
                <a:latin typeface="Arial" charset="0"/>
                <a:ea typeface="ＭＳ Ｐゴシック" charset="0"/>
                <a:cs typeface="Arial" charset="0"/>
              </a:rPr>
              <a:t> </a:t>
            </a:r>
          </a:p>
        </p:txBody>
      </p:sp>
      <p:sp>
        <p:nvSpPr>
          <p:cNvPr id="10" name="Rounded Rectangular Callout 9"/>
          <p:cNvSpPr/>
          <p:nvPr/>
        </p:nvSpPr>
        <p:spPr bwMode="auto">
          <a:xfrm>
            <a:off x="5657850" y="1085850"/>
            <a:ext cx="1085850" cy="1200150"/>
          </a:xfrm>
          <a:prstGeom prst="wedgeRoundRectCallout">
            <a:avLst>
              <a:gd name="adj1" fmla="val -166234"/>
              <a:gd name="adj2" fmla="val 124904"/>
              <a:gd name="adj3" fmla="val 16667"/>
            </a:avLst>
          </a:prstGeom>
          <a:solidFill>
            <a:schemeClr val="accent1">
              <a:alpha val="74000"/>
            </a:schemeClr>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a:r>
              <a:rPr lang="en-US" sz="1800" dirty="0">
                <a:solidFill>
                  <a:srgbClr val="000000"/>
                </a:solidFill>
                <a:latin typeface="Arial" charset="0"/>
                <a:ea typeface="ＭＳ Ｐゴシック" charset="0"/>
                <a:cs typeface="Arial" charset="0"/>
              </a:rPr>
              <a:t>Senate Added $56M</a:t>
            </a:r>
          </a:p>
        </p:txBody>
      </p:sp>
    </p:spTree>
    <p:extLst>
      <p:ext uri="{BB962C8B-B14F-4D97-AF65-F5344CB8AC3E}">
        <p14:creationId xmlns:p14="http://schemas.microsoft.com/office/powerpoint/2010/main" val="327972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2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2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Screen Shot 2016-05-20 at 8.49.34 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2938"/>
            <a:ext cx="6858000" cy="1175177"/>
          </a:xfrm>
          <a:prstGeom prst="rect">
            <a:avLst/>
          </a:prstGeom>
        </p:spPr>
      </p:pic>
      <p:pic>
        <p:nvPicPr>
          <p:cNvPr id="6" name="Picture 5" descr="Screen Shot 2016-05-20 at 8.50.33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16051">
            <a:off x="2528790" y="1108013"/>
            <a:ext cx="2712586" cy="3073254"/>
          </a:xfrm>
          <a:prstGeom prst="rect">
            <a:avLst/>
          </a:prstGeom>
          <a:effectLst>
            <a:outerShdw blurRad="60325" dist="76200" dir="7560000" algn="t" rotWithShape="0">
              <a:prstClr val="black">
                <a:alpha val="40000"/>
              </a:prstClr>
            </a:outerShdw>
          </a:effectLst>
        </p:spPr>
      </p:pic>
      <p:sp>
        <p:nvSpPr>
          <p:cNvPr id="7" name="Rounded Rectangular Callout 6"/>
          <p:cNvSpPr/>
          <p:nvPr/>
        </p:nvSpPr>
        <p:spPr bwMode="auto">
          <a:xfrm>
            <a:off x="514350" y="1943100"/>
            <a:ext cx="1314450" cy="971550"/>
          </a:xfrm>
          <a:prstGeom prst="wedgeRoundRectCallout">
            <a:avLst>
              <a:gd name="adj1" fmla="val 132888"/>
              <a:gd name="adj2" fmla="val 117690"/>
              <a:gd name="adj3" fmla="val 16667"/>
            </a:avLst>
          </a:prstGeom>
          <a:solidFill>
            <a:schemeClr val="accent1">
              <a:alpha val="74000"/>
            </a:schemeClr>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a:r>
              <a:rPr lang="en-US" sz="1800" dirty="0">
                <a:solidFill>
                  <a:srgbClr val="000000"/>
                </a:solidFill>
                <a:latin typeface="Arial" charset="0"/>
                <a:ea typeface="ＭＳ Ｐゴシック" charset="0"/>
                <a:cs typeface="Arial" charset="0"/>
              </a:rPr>
              <a:t>House Removes $159M</a:t>
            </a:r>
          </a:p>
        </p:txBody>
      </p:sp>
    </p:spTree>
    <p:extLst>
      <p:ext uri="{BB962C8B-B14F-4D97-AF65-F5344CB8AC3E}">
        <p14:creationId xmlns:p14="http://schemas.microsoft.com/office/powerpoint/2010/main" val="36531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Bridge Mock Up</a:t>
            </a:r>
            <a:endParaRPr lang="en-US" dirty="0"/>
          </a:p>
        </p:txBody>
      </p:sp>
      <p:pic>
        <p:nvPicPr>
          <p:cNvPr id="4" name="Picture 3" descr="IMG_078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8750"/>
            <a:ext cx="6858000" cy="2656646"/>
          </a:xfrm>
          <a:prstGeom prst="rect">
            <a:avLst/>
          </a:prstGeom>
        </p:spPr>
      </p:pic>
    </p:spTree>
    <p:extLst>
      <p:ext uri="{BB962C8B-B14F-4D97-AF65-F5344CB8AC3E}">
        <p14:creationId xmlns:p14="http://schemas.microsoft.com/office/powerpoint/2010/main" val="2994779608"/>
      </p:ext>
    </p:extLst>
  </p:cSld>
  <p:clrMapOvr>
    <a:masterClrMapping/>
  </p:clrMapOvr>
  <p:timing>
    <p:tnLst>
      <p:par>
        <p:cTn id="1" dur="indefinite" restart="never" nodeType="tmRoot"/>
      </p:par>
    </p:tnLst>
  </p:timing>
</p:sld>
</file>

<file path=ppt/theme/_rels/theme11.xml.rels><?xml version="1.0" encoding="UTF-8" standalone="yes"?>
<Relationships xmlns="http://schemas.openxmlformats.org/package/2006/relationships"><Relationship Id="rId1" Type="http://schemas.openxmlformats.org/officeDocument/2006/relationships/image" Target="../media/image24.jpeg"/></Relationships>
</file>

<file path=ppt/theme/_rels/theme4.xml.rels><?xml version="1.0" encoding="UTF-8" standalone="yes"?>
<Relationships xmlns="http://schemas.openxmlformats.org/package/2006/relationships"><Relationship Id="rId1" Type="http://schemas.openxmlformats.org/officeDocument/2006/relationships/image" Target="../media/image10.png"/></Relationships>
</file>

<file path=ppt/theme/_rels/theme9.xml.rels><?xml version="1.0" encoding="UTF-8" standalone="yes"?>
<Relationships xmlns="http://schemas.openxmlformats.org/package/2006/relationships"><Relationship Id="rId1" Type="http://schemas.openxmlformats.org/officeDocument/2006/relationships/image" Target="../media/image20.jpeg"/></Relationships>
</file>

<file path=ppt/theme/theme1.xml><?xml version="1.0" encoding="utf-8"?>
<a:theme xmlns:a="http://schemas.openxmlformats.org/drawingml/2006/main" name="RCRV Presentation Template">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attelle PowerPoint Template">
  <a:themeElements>
    <a:clrScheme name="Battelle2013">
      <a:dk1>
        <a:sysClr val="windowText" lastClr="000000"/>
      </a:dk1>
      <a:lt1>
        <a:sysClr val="window" lastClr="FFFFFF"/>
      </a:lt1>
      <a:dk2>
        <a:srgbClr val="004280"/>
      </a:dk2>
      <a:lt2>
        <a:srgbClr val="D2D2D2"/>
      </a:lt2>
      <a:accent1>
        <a:srgbClr val="0076BE"/>
      </a:accent1>
      <a:accent2>
        <a:srgbClr val="DF6420"/>
      </a:accent2>
      <a:accent3>
        <a:srgbClr val="73B564"/>
      </a:accent3>
      <a:accent4>
        <a:srgbClr val="FAA41A"/>
      </a:accent4>
      <a:accent5>
        <a:srgbClr val="004280"/>
      </a:accent5>
      <a:accent6>
        <a:srgbClr val="424242"/>
      </a:accent6>
      <a:hlink>
        <a:srgbClr val="004280"/>
      </a:hlink>
      <a:folHlink>
        <a:srgbClr val="005EB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0">
          <a:gsLst>
            <a:gs pos="0">
              <a:srgbClr val="EAEAEA"/>
            </a:gs>
            <a:gs pos="100000">
              <a:schemeClr val="bg2"/>
            </a:gs>
          </a:gsLst>
          <a:lin ang="5400000" scaled="1"/>
        </a:gradFill>
        <a:ln w="12700" cap="flat" cmpd="sng" algn="ctr">
          <a:solidFill>
            <a:srgbClr val="40404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1.xml><?xml version="1.0" encoding="utf-8"?>
<a:theme xmlns:a="http://schemas.openxmlformats.org/drawingml/2006/main" name="Pixel">
  <a:themeElements>
    <a:clrScheme name="Pixel">
      <a:dk1>
        <a:srgbClr val="103154"/>
      </a:dk1>
      <a:lt1>
        <a:srgbClr val="FFFFFF"/>
      </a:lt1>
      <a:dk2>
        <a:srgbClr val="00BFC3"/>
      </a:dk2>
      <a:lt2>
        <a:srgbClr val="0096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Pixel">
      <a:majorFont>
        <a:latin typeface="Corbel"/>
        <a:ea typeface=""/>
        <a:cs typeface=""/>
        <a:font script="Jpan" typeface="メイリオ"/>
        <a:font script="Hans" typeface="宋体"/>
        <a:font script="Hant" typeface="新細明體"/>
      </a:majorFont>
      <a:minorFont>
        <a:latin typeface="Corbel"/>
        <a:ea typeface=""/>
        <a:cs typeface=""/>
        <a:font script="Jpan" typeface="メイリオ"/>
        <a:font script="Hans" typeface="宋体"/>
        <a:font script="Hant" typeface="新細明體"/>
      </a:minorFont>
    </a:fontScheme>
    <a:fmtScheme name="Pixel">
      <a:fillStyleLst>
        <a:solidFill>
          <a:schemeClr val="phClr"/>
        </a:solidFill>
        <a:solidFill>
          <a:schemeClr val="phClr">
            <a:satMod val="150000"/>
          </a:schemeClr>
        </a:solidFill>
        <a:solidFill>
          <a:schemeClr val="phClr">
            <a:shade val="80000"/>
            <a:lumMod val="90000"/>
          </a:scheme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50800" cap="flat" cmpd="sng" algn="ctr">
          <a:solidFill>
            <a:schemeClr val="phClr">
              <a:alpha val="80000"/>
            </a:schemeClr>
          </a:solidFill>
          <a:prstDash val="solid"/>
        </a:ln>
      </a:lnStyleLst>
      <a:effectStyleLst>
        <a:effectStyle>
          <a:effectLst/>
        </a:effectStyle>
        <a:effectStyle>
          <a:effectLst>
            <a:outerShdw blurRad="50800" dist="63500" dir="2700000" sx="102000" sy="102000" rotWithShape="0">
              <a:srgbClr val="000000">
                <a:alpha val="50000"/>
              </a:srgbClr>
            </a:outerShdw>
          </a:effectLst>
          <a:scene3d>
            <a:camera prst="orthographicFront">
              <a:rot lat="0" lon="0" rev="0"/>
            </a:camera>
            <a:lightRig rig="glow" dir="tl"/>
          </a:scene3d>
          <a:sp3d>
            <a:bevelT w="0" h="0"/>
          </a:sp3d>
        </a:effectStyle>
        <a:effectStyle>
          <a:effectLst>
            <a:outerShdw blurRad="63500" dist="38100" dir="3600000" sx="103000" sy="103000" rotWithShape="0">
              <a:srgbClr val="000000">
                <a:alpha val="60000"/>
              </a:srgbClr>
            </a:outerShdw>
          </a:effectLst>
          <a:scene3d>
            <a:camera prst="orthographicFront">
              <a:rot lat="0" lon="0" rev="0"/>
            </a:camera>
            <a:lightRig rig="flat" dir="t">
              <a:rot lat="0" lon="0" rev="5400000"/>
            </a:lightRig>
          </a:scene3d>
          <a:sp3d prstMaterial="softmetal">
            <a:bevelT w="63500" h="38100"/>
          </a:sp3d>
        </a:effectStyle>
      </a:effectStyleLst>
      <a:bgFillStyleLst>
        <a:solidFill>
          <a:schemeClr val="phClr"/>
        </a:solidFill>
        <a:gradFill rotWithShape="1">
          <a:gsLst>
            <a:gs pos="0">
              <a:schemeClr val="phClr">
                <a:tint val="100000"/>
                <a:shade val="95000"/>
                <a:satMod val="350000"/>
              </a:schemeClr>
            </a:gs>
            <a:gs pos="100000">
              <a:schemeClr val="phClr">
                <a:shade val="20000"/>
                <a:satMod val="150000"/>
              </a:schemeClr>
            </a:gs>
          </a:gsLst>
          <a:lin ang="5400000" scaled="0"/>
        </a:gradFill>
        <a:blipFill rotWithShape="1">
          <a:blip xmlns:r="http://schemas.openxmlformats.org/officeDocument/2006/relationships" r:embed="rId1">
            <a:duotone>
              <a:schemeClr val="phClr">
                <a:shade val="1000"/>
                <a:satMod val="400000"/>
              </a:schemeClr>
              <a:schemeClr val="phClr">
                <a:tint val="50000"/>
                <a:satMod val="4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dirty="0">
            <a:latin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dirty="0">
            <a:latin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libri"/>
        <a:ea typeface="Calibri"/>
        <a:cs typeface="Calibri"/>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1295400" rtl="0" fontAlgn="auto" latinLnBrk="0" hangingPunct="0">
          <a:lnSpc>
            <a:spcPct val="100000"/>
          </a:lnSpc>
          <a:spcBef>
            <a:spcPts val="0"/>
          </a:spcBef>
          <a:spcAft>
            <a:spcPts val="0"/>
          </a:spcAft>
          <a:buClr>
            <a:srgbClr val="000000"/>
          </a:buClr>
          <a:buSzTx/>
          <a:buFontTx/>
          <a:buNone/>
          <a:tabLst/>
          <a:defRPr kumimoji="0" sz="2400" b="0" i="0" u="none" strike="noStrike" cap="none" spc="0" normalizeH="0" baseline="0">
            <a:ln>
              <a:noFill/>
            </a:ln>
            <a:solidFill>
              <a:srgbClr val="000000"/>
            </a:solidFill>
            <a:effectLst/>
            <a:uFill>
              <a:solidFill>
                <a:srgbClr val="000000"/>
              </a:solidFill>
            </a:uFill>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1295400" rtl="0" fontAlgn="auto" latinLnBrk="0" hangingPunct="0">
          <a:lnSpc>
            <a:spcPct val="100000"/>
          </a:lnSpc>
          <a:spcBef>
            <a:spcPts val="0"/>
          </a:spcBef>
          <a:spcAft>
            <a:spcPts val="0"/>
          </a:spcAft>
          <a:buClr>
            <a:srgbClr val="000000"/>
          </a:buClr>
          <a:buSzTx/>
          <a:buFontTx/>
          <a:buNone/>
          <a:tabLst/>
          <a:defRPr kumimoji="0" sz="2400" b="0" i="0" u="none" strike="noStrike" cap="none" spc="0" normalizeH="0" baseline="0">
            <a:ln>
              <a:noFill/>
            </a:ln>
            <a:solidFill>
              <a:srgbClr val="000000"/>
            </a:solidFill>
            <a:effectLst/>
            <a:uFill>
              <a:solidFill>
                <a:srgbClr val="000000"/>
              </a:solidFill>
            </a:uFill>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noFill/>
        <a:ln w="57150" cap="flat" cmpd="sng" algn="ctr">
          <a:solidFill>
            <a:srgbClr val="FF0000"/>
          </a:solidFill>
          <a:prstDash val="solid"/>
          <a:round/>
          <a:headEnd type="none" w="med" len="med"/>
          <a:tailEnd type="none" w="med" len="med"/>
        </a:ln>
        <a:effectLst/>
      </a:spPr>
      <a:body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EF slide master">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EF slide master">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EF slide master">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RCRV Presentation Template.potx</Template>
  <TotalTime>20372</TotalTime>
  <Words>3278</Words>
  <Application>Microsoft Office PowerPoint</Application>
  <PresentationFormat>Custom</PresentationFormat>
  <Paragraphs>496</Paragraphs>
  <Slides>66</Slides>
  <Notes>19</Notes>
  <HiddenSlides>0</HiddenSlides>
  <MMClips>1</MMClips>
  <ScaleCrop>false</ScaleCrop>
  <HeadingPairs>
    <vt:vector size="6" baseType="variant">
      <vt:variant>
        <vt:lpstr>Fonts Used</vt:lpstr>
      </vt:variant>
      <vt:variant>
        <vt:i4>20</vt:i4>
      </vt:variant>
      <vt:variant>
        <vt:lpstr>Theme</vt:lpstr>
      </vt:variant>
      <vt:variant>
        <vt:i4>11</vt:i4>
      </vt:variant>
      <vt:variant>
        <vt:lpstr>Slide Titles</vt:lpstr>
      </vt:variant>
      <vt:variant>
        <vt:i4>66</vt:i4>
      </vt:variant>
    </vt:vector>
  </HeadingPairs>
  <TitlesOfParts>
    <vt:vector size="97" baseType="lpstr">
      <vt:lpstr>ＭＳ Ｐゴシック</vt:lpstr>
      <vt:lpstr>ＭＳ Ｐゴシック</vt:lpstr>
      <vt:lpstr>Arial</vt:lpstr>
      <vt:lpstr>Avenir Heavy</vt:lpstr>
      <vt:lpstr>Bernard MT Condensed</vt:lpstr>
      <vt:lpstr>Calibri</vt:lpstr>
      <vt:lpstr>Calibri Light</vt:lpstr>
      <vt:lpstr>Cambria</vt:lpstr>
      <vt:lpstr>Century</vt:lpstr>
      <vt:lpstr>Corbel</vt:lpstr>
      <vt:lpstr>Georgia</vt:lpstr>
      <vt:lpstr>Gill Sans</vt:lpstr>
      <vt:lpstr>Helvetica</vt:lpstr>
      <vt:lpstr>Helvetica Light</vt:lpstr>
      <vt:lpstr>Symbol</vt:lpstr>
      <vt:lpstr>Times New Roman</vt:lpstr>
      <vt:lpstr>Verdana</vt:lpstr>
      <vt:lpstr>Wingdings</vt:lpstr>
      <vt:lpstr>Wingdings 2</vt:lpstr>
      <vt:lpstr>ヒラギノ角ゴ ProN W3</vt:lpstr>
      <vt:lpstr>RCRV Presentation Template</vt:lpstr>
      <vt:lpstr>4_Office Theme</vt:lpstr>
      <vt:lpstr>3_Office Theme</vt:lpstr>
      <vt:lpstr>White</vt:lpstr>
      <vt:lpstr>1_Default Design</vt:lpstr>
      <vt:lpstr>5_EF slide master</vt:lpstr>
      <vt:lpstr>6_EF slide master</vt:lpstr>
      <vt:lpstr>7_EF slide master</vt:lpstr>
      <vt:lpstr>Adjacency</vt:lpstr>
      <vt:lpstr>Battelle PowerPoint Template</vt:lpstr>
      <vt:lpstr>Pixel</vt:lpstr>
      <vt:lpstr>PowerPoint Presentation</vt:lpstr>
      <vt:lpstr>Regional Class Research Vessel    NSF Large Facilities Workshop</vt:lpstr>
      <vt:lpstr>Status Update✔</vt:lpstr>
      <vt:lpstr>Establishing Scope: RCRV Over Time</vt:lpstr>
      <vt:lpstr>RCRV Scenario Development</vt:lpstr>
      <vt:lpstr>Budget Progression</vt:lpstr>
      <vt:lpstr>PowerPoint Presentation</vt:lpstr>
      <vt:lpstr>PowerPoint Presentation</vt:lpstr>
      <vt:lpstr>Bridge Mock Up</vt:lpstr>
      <vt:lpstr>Model Testing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Gemini Instruments</vt:lpstr>
      <vt:lpstr>PowerPoint Presentation</vt:lpstr>
      <vt:lpstr>Contracting Issues</vt:lpstr>
      <vt:lpstr>… and one more thing</vt:lpstr>
      <vt:lpstr>PowerPoint Presentation</vt:lpstr>
      <vt:lpstr>PowerPoint Presentation</vt:lpstr>
      <vt:lpstr>PowerPoint Presentation</vt:lpstr>
      <vt:lpstr>PowerPoint Presentation</vt:lpstr>
      <vt:lpstr>PowerPoint Presentation</vt:lpstr>
      <vt:lpstr>PowerPoint Presentation</vt:lpstr>
      <vt:lpstr>Integrated Cost-Schedule Risk Analysis</vt:lpstr>
      <vt:lpstr>National Air &amp; Space Museum</vt:lpstr>
      <vt:lpstr>Cost Risks &amp; Impacts</vt:lpstr>
      <vt:lpstr>Schedule Risks &amp; Impacts</vt:lpstr>
      <vt:lpstr>Cost Probabilities</vt:lpstr>
      <vt:lpstr>Schedule Probabilities</vt:lpstr>
      <vt:lpstr>Questions</vt:lpstr>
      <vt:lpstr>CHESS Highlights</vt:lpstr>
      <vt:lpstr>CHESS at a Glance</vt:lpstr>
      <vt:lpstr>PowerPoint Presentation</vt:lpstr>
      <vt:lpstr>PowerPoint Presentation</vt:lpstr>
      <vt:lpstr>PowerPoint Presentation</vt:lpstr>
      <vt:lpstr>The Future: optimizing for high-flux, high-energy x-rays CHESS-U</vt:lpstr>
      <vt:lpstr>end</vt:lpstr>
      <vt:lpstr>PowerPoint Presentation</vt:lpstr>
      <vt:lpstr>Scientific Ocean Drilling</vt:lpstr>
      <vt:lpstr>PowerPoint Presentation</vt:lpstr>
      <vt:lpstr>The International Ocean Discovery Program:  Multiple Platforms</vt:lpstr>
      <vt:lpstr>PowerPoint Presentation</vt:lpstr>
      <vt:lpstr>PowerPoint Presentation</vt:lpstr>
      <vt:lpstr>PowerPoint Presentation</vt:lpstr>
      <vt:lpstr>The JOIDES Resolution is a 1300m2 floating laboratory…</vt:lpstr>
      <vt:lpstr>…and a floating university</vt:lpstr>
      <vt:lpstr>Major Accomplishments of Scientific Ocean Drilling </vt:lpstr>
      <vt:lpstr>JR Facts</vt:lpstr>
      <vt:lpstr>PowerPoint Presentation</vt:lpstr>
      <vt:lpstr>JOIDES Resolution Recent and Upcoming Expeditions</vt:lpstr>
      <vt:lpstr>Battelle/NEON</vt:lpstr>
      <vt:lpstr>National Ecological Observatory Network</vt:lpstr>
      <vt:lpstr>Battelle Mission and Purpose </vt:lpstr>
      <vt:lpstr>Project Sikuliaq</vt:lpstr>
      <vt:lpstr>Schedule Change Highlights </vt:lpstr>
      <vt:lpstr>     Shipyard Execution and Ship Delivery Date </vt:lpstr>
      <vt:lpstr>Change Orders</vt:lpstr>
      <vt:lpstr>Post-Delivery Trials</vt:lpstr>
      <vt:lpstr>The Greening of R/V Sikuliaq</vt:lpstr>
      <vt:lpstr>THE END</vt:lpstr>
    </vt:vector>
  </TitlesOfParts>
  <Company>Consortium for Ocean Leadership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Anthony Ferlaino</dc:creator>
  <cp:lastModifiedBy>Daniels, William P.</cp:lastModifiedBy>
  <cp:revision>751</cp:revision>
  <cp:lastPrinted>2014-07-30T17:33:40Z</cp:lastPrinted>
  <dcterms:created xsi:type="dcterms:W3CDTF">2010-06-19T20:19:51Z</dcterms:created>
  <dcterms:modified xsi:type="dcterms:W3CDTF">2016-05-24T20:46:48Z</dcterms:modified>
</cp:coreProperties>
</file>