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920" r:id="rId2"/>
  </p:sldMasterIdLst>
  <p:notesMasterIdLst>
    <p:notesMasterId r:id="rId29"/>
  </p:notesMasterIdLst>
  <p:handoutMasterIdLst>
    <p:handoutMasterId r:id="rId30"/>
  </p:handoutMasterIdLst>
  <p:sldIdLst>
    <p:sldId id="300" r:id="rId3"/>
    <p:sldId id="301" r:id="rId4"/>
    <p:sldId id="302" r:id="rId5"/>
    <p:sldId id="303" r:id="rId6"/>
    <p:sldId id="304" r:id="rId7"/>
    <p:sldId id="312" r:id="rId8"/>
    <p:sldId id="313" r:id="rId9"/>
    <p:sldId id="314" r:id="rId10"/>
    <p:sldId id="315" r:id="rId11"/>
    <p:sldId id="318" r:id="rId12"/>
    <p:sldId id="319" r:id="rId13"/>
    <p:sldId id="320" r:id="rId14"/>
    <p:sldId id="305" r:id="rId15"/>
    <p:sldId id="316" r:id="rId16"/>
    <p:sldId id="310" r:id="rId17"/>
    <p:sldId id="306" r:id="rId18"/>
    <p:sldId id="321" r:id="rId19"/>
    <p:sldId id="322" r:id="rId20"/>
    <p:sldId id="323" r:id="rId21"/>
    <p:sldId id="324" r:id="rId22"/>
    <p:sldId id="325" r:id="rId23"/>
    <p:sldId id="326" r:id="rId24"/>
    <p:sldId id="327" r:id="rId25"/>
    <p:sldId id="328" r:id="rId26"/>
    <p:sldId id="329" r:id="rId27"/>
    <p:sldId id="330" r:id="rId28"/>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87750" autoAdjust="0"/>
  </p:normalViewPr>
  <p:slideViewPr>
    <p:cSldViewPr snapToObjects="1">
      <p:cViewPr varScale="1">
        <p:scale>
          <a:sx n="112" d="100"/>
          <a:sy n="112" d="100"/>
        </p:scale>
        <p:origin x="6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intranet.nscl.msu.edu\files\departments\usersvc\Feedback\surveys\experiment_feedb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Overall Experience Rating at NSCL</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386445016249"/>
          <c:y val="0.106157017312656"/>
          <c:w val="0.80309668608497098"/>
          <c:h val="0.719439717212768"/>
        </c:manualLayout>
      </c:layout>
      <c:barChart>
        <c:barDir val="col"/>
        <c:grouping val="clustered"/>
        <c:varyColors val="0"/>
        <c:ser>
          <c:idx val="0"/>
          <c:order val="0"/>
          <c:tx>
            <c:v>Excellent</c:v>
          </c:tx>
          <c:spPr>
            <a:solidFill>
              <a:schemeClr val="accent1"/>
            </a:solidFill>
            <a:ln>
              <a:noFill/>
            </a:ln>
            <a:effectLst/>
          </c:spPr>
          <c:invertIfNegative val="0"/>
          <c:cat>
            <c:strRef>
              <c:f>statistics!$B$3:$B$7</c:f>
              <c:strCache>
                <c:ptCount val="5"/>
                <c:pt idx="0">
                  <c:v>2010-2011</c:v>
                </c:pt>
                <c:pt idx="1">
                  <c:v>2011-2012</c:v>
                </c:pt>
                <c:pt idx="2">
                  <c:v>2012-2013</c:v>
                </c:pt>
                <c:pt idx="3">
                  <c:v>2013-2014</c:v>
                </c:pt>
                <c:pt idx="4">
                  <c:v>2014-2015</c:v>
                </c:pt>
              </c:strCache>
            </c:strRef>
          </c:cat>
          <c:val>
            <c:numRef>
              <c:f>statistics!$M$3:$M$7</c:f>
              <c:numCache>
                <c:formatCode>0%</c:formatCode>
                <c:ptCount val="5"/>
                <c:pt idx="0">
                  <c:v>0.82</c:v>
                </c:pt>
                <c:pt idx="1">
                  <c:v>0.67</c:v>
                </c:pt>
                <c:pt idx="2">
                  <c:v>0.73076923076923095</c:v>
                </c:pt>
                <c:pt idx="3">
                  <c:v>0.63157894736842102</c:v>
                </c:pt>
                <c:pt idx="4">
                  <c:v>1</c:v>
                </c:pt>
              </c:numCache>
            </c:numRef>
          </c:val>
        </c:ser>
        <c:ser>
          <c:idx val="1"/>
          <c:order val="1"/>
          <c:tx>
            <c:v>Very Good</c:v>
          </c:tx>
          <c:spPr>
            <a:solidFill>
              <a:schemeClr val="accent2"/>
            </a:solidFill>
            <a:ln>
              <a:noFill/>
            </a:ln>
            <a:effectLst/>
          </c:spPr>
          <c:invertIfNegative val="0"/>
          <c:cat>
            <c:strRef>
              <c:f>statistics!$B$3:$B$7</c:f>
              <c:strCache>
                <c:ptCount val="5"/>
                <c:pt idx="0">
                  <c:v>2010-2011</c:v>
                </c:pt>
                <c:pt idx="1">
                  <c:v>2011-2012</c:v>
                </c:pt>
                <c:pt idx="2">
                  <c:v>2012-2013</c:v>
                </c:pt>
                <c:pt idx="3">
                  <c:v>2013-2014</c:v>
                </c:pt>
                <c:pt idx="4">
                  <c:v>2014-2015</c:v>
                </c:pt>
              </c:strCache>
            </c:strRef>
          </c:cat>
          <c:val>
            <c:numRef>
              <c:f>statistics!$N$3:$N$7</c:f>
              <c:numCache>
                <c:formatCode>0%</c:formatCode>
                <c:ptCount val="5"/>
                <c:pt idx="0">
                  <c:v>0.18</c:v>
                </c:pt>
                <c:pt idx="1">
                  <c:v>0.22</c:v>
                </c:pt>
                <c:pt idx="2">
                  <c:v>0.269230769230769</c:v>
                </c:pt>
                <c:pt idx="3">
                  <c:v>0.31578947368421101</c:v>
                </c:pt>
                <c:pt idx="4">
                  <c:v>0</c:v>
                </c:pt>
              </c:numCache>
            </c:numRef>
          </c:val>
        </c:ser>
        <c:ser>
          <c:idx val="2"/>
          <c:order val="2"/>
          <c:tx>
            <c:v>Good</c:v>
          </c:tx>
          <c:spPr>
            <a:solidFill>
              <a:schemeClr val="accent3"/>
            </a:solidFill>
            <a:ln>
              <a:noFill/>
            </a:ln>
            <a:effectLst/>
          </c:spPr>
          <c:invertIfNegative val="0"/>
          <c:cat>
            <c:strRef>
              <c:f>statistics!$B$3:$B$7</c:f>
              <c:strCache>
                <c:ptCount val="5"/>
                <c:pt idx="0">
                  <c:v>2010-2011</c:v>
                </c:pt>
                <c:pt idx="1">
                  <c:v>2011-2012</c:v>
                </c:pt>
                <c:pt idx="2">
                  <c:v>2012-2013</c:v>
                </c:pt>
                <c:pt idx="3">
                  <c:v>2013-2014</c:v>
                </c:pt>
                <c:pt idx="4">
                  <c:v>2014-2015</c:v>
                </c:pt>
              </c:strCache>
            </c:strRef>
          </c:cat>
          <c:val>
            <c:numRef>
              <c:f>statistics!$O$3:$O$7</c:f>
              <c:numCache>
                <c:formatCode>0%</c:formatCode>
                <c:ptCount val="5"/>
                <c:pt idx="0">
                  <c:v>0</c:v>
                </c:pt>
                <c:pt idx="1">
                  <c:v>0.11</c:v>
                </c:pt>
                <c:pt idx="2">
                  <c:v>0</c:v>
                </c:pt>
                <c:pt idx="3">
                  <c:v>5.2631578947368397E-2</c:v>
                </c:pt>
                <c:pt idx="4">
                  <c:v>0</c:v>
                </c:pt>
              </c:numCache>
            </c:numRef>
          </c:val>
        </c:ser>
        <c:ser>
          <c:idx val="4"/>
          <c:order val="3"/>
          <c:tx>
            <c:v>Fair</c:v>
          </c:tx>
          <c:spPr>
            <a:solidFill>
              <a:schemeClr val="accent5"/>
            </a:solidFill>
            <a:ln>
              <a:noFill/>
            </a:ln>
            <a:effectLst/>
          </c:spPr>
          <c:invertIfNegative val="0"/>
          <c:val>
            <c:numRef>
              <c:f>statistics!$P$3:$P$8</c:f>
              <c:numCache>
                <c:formatCode>0%</c:formatCode>
                <c:ptCount val="6"/>
                <c:pt idx="0">
                  <c:v>0</c:v>
                </c:pt>
                <c:pt idx="1">
                  <c:v>0</c:v>
                </c:pt>
                <c:pt idx="2">
                  <c:v>0</c:v>
                </c:pt>
                <c:pt idx="3">
                  <c:v>0</c:v>
                </c:pt>
                <c:pt idx="4">
                  <c:v>0</c:v>
                </c:pt>
              </c:numCache>
            </c:numRef>
          </c:val>
        </c:ser>
        <c:ser>
          <c:idx val="3"/>
          <c:order val="4"/>
          <c:tx>
            <c:v>Poor</c:v>
          </c:tx>
          <c:spPr>
            <a:solidFill>
              <a:schemeClr val="accent4"/>
            </a:solidFill>
            <a:ln>
              <a:noFill/>
            </a:ln>
            <a:effectLst/>
          </c:spPr>
          <c:invertIfNegative val="0"/>
          <c:cat>
            <c:strRef>
              <c:f>statistics!$B$3:$B$7</c:f>
              <c:strCache>
                <c:ptCount val="5"/>
                <c:pt idx="0">
                  <c:v>2010-2011</c:v>
                </c:pt>
                <c:pt idx="1">
                  <c:v>2011-2012</c:v>
                </c:pt>
                <c:pt idx="2">
                  <c:v>2012-2013</c:v>
                </c:pt>
                <c:pt idx="3">
                  <c:v>2013-2014</c:v>
                </c:pt>
                <c:pt idx="4">
                  <c:v>2014-2015</c:v>
                </c:pt>
              </c:strCache>
            </c:strRef>
          </c:cat>
          <c:val>
            <c:numRef>
              <c:f>statistics!$Q$3:$Q$7</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219"/>
        <c:overlap val="-27"/>
        <c:axId val="441970368"/>
        <c:axId val="441970760"/>
      </c:barChart>
      <c:catAx>
        <c:axId val="4419703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1970760"/>
        <c:crosses val="autoZero"/>
        <c:auto val="1"/>
        <c:lblAlgn val="ctr"/>
        <c:lblOffset val="100"/>
        <c:noMultiLvlLbl val="0"/>
      </c:catAx>
      <c:valAx>
        <c:axId val="441970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Respondants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1970368"/>
        <c:crosses val="autoZero"/>
        <c:crossBetween val="between"/>
      </c:valAx>
      <c:spPr>
        <a:noFill/>
        <a:ln>
          <a:noFill/>
        </a:ln>
        <a:effectLst/>
      </c:spPr>
    </c:plotArea>
    <c:legend>
      <c:legendPos val="b"/>
      <c:layout>
        <c:manualLayout>
          <c:xMode val="edge"/>
          <c:yMode val="edge"/>
          <c:x val="0.81817943488771205"/>
          <c:y val="0.185819574972483"/>
          <c:w val="0.16788328288232299"/>
          <c:h val="0.3282697083266160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Arial" pitchFamily="35" charset="0"/>
                <a:ea typeface="ＭＳ Ｐゴシック" pitchFamily="35" charset="-128"/>
                <a:cs typeface="ＭＳ Ｐゴシック" pitchFamily="35" charset="-128"/>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1ADA34A2-F6C4-4F1C-846C-3C68B75ECAA7}" type="datetime1">
              <a:rPr lang="en-US"/>
              <a:pPr/>
              <a:t>05/31/2016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Arial" pitchFamily="35" charset="0"/>
                <a:ea typeface="ＭＳ Ｐゴシック" pitchFamily="35" charset="-128"/>
                <a:cs typeface="ＭＳ Ｐゴシック" pitchFamily="35" charset="-128"/>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EA35D3BD-594B-4331-BB12-931112CDBB80}" type="slidenum">
              <a:rPr lang="en-US"/>
              <a:pPr/>
              <a:t>‹#›</a:t>
            </a:fld>
            <a:endParaRPr lang="en-US"/>
          </a:p>
        </p:txBody>
      </p:sp>
    </p:spTree>
    <p:extLst>
      <p:ext uri="{BB962C8B-B14F-4D97-AF65-F5344CB8AC3E}">
        <p14:creationId xmlns:p14="http://schemas.microsoft.com/office/powerpoint/2010/main" val="942301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Arial" pitchFamily="35" charset="0"/>
                <a:ea typeface="ＭＳ Ｐゴシック" pitchFamily="35" charset="-128"/>
                <a:cs typeface="ＭＳ Ｐゴシック" pitchFamily="35" charset="-128"/>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0C691F03-2D39-4961-AAB0-85AF18836617}" type="datetime1">
              <a:rPr lang="en-US"/>
              <a:pPr/>
              <a:t>05/31/2016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Arial" pitchFamily="35" charset="0"/>
                <a:ea typeface="ＭＳ Ｐゴシック" pitchFamily="35" charset="-128"/>
                <a:cs typeface="ＭＳ Ｐゴシック" pitchFamily="35" charset="-128"/>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A3D1F25B-C9BE-4B93-9ED1-95AA536FD677}" type="slidenum">
              <a:rPr lang="en-US"/>
              <a:pPr/>
              <a:t>‹#›</a:t>
            </a:fld>
            <a:endParaRPr lang="en-US"/>
          </a:p>
        </p:txBody>
      </p:sp>
    </p:spTree>
    <p:extLst>
      <p:ext uri="{BB962C8B-B14F-4D97-AF65-F5344CB8AC3E}">
        <p14:creationId xmlns:p14="http://schemas.microsoft.com/office/powerpoint/2010/main" val="241345709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1F25B-C9BE-4B93-9ED1-95AA536FD677}" type="slidenum">
              <a:rPr lang="en-US" smtClean="0"/>
              <a:pPr/>
              <a:t>6</a:t>
            </a:fld>
            <a:endParaRPr lang="en-US"/>
          </a:p>
        </p:txBody>
      </p:sp>
    </p:spTree>
    <p:extLst>
      <p:ext uri="{BB962C8B-B14F-4D97-AF65-F5344CB8AC3E}">
        <p14:creationId xmlns:p14="http://schemas.microsoft.com/office/powerpoint/2010/main" val="5096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1F25B-C9BE-4B93-9ED1-95AA536FD677}" type="slidenum">
              <a:rPr lang="en-US" smtClean="0"/>
              <a:pPr/>
              <a:t>8</a:t>
            </a:fld>
            <a:endParaRPr lang="en-US"/>
          </a:p>
        </p:txBody>
      </p:sp>
    </p:spTree>
    <p:extLst>
      <p:ext uri="{BB962C8B-B14F-4D97-AF65-F5344CB8AC3E}">
        <p14:creationId xmlns:p14="http://schemas.microsoft.com/office/powerpoint/2010/main" val="99266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3D1F25B-C9BE-4B93-9ED1-95AA536FD677}" type="slidenum">
              <a:rPr lang="en-US" smtClean="0"/>
              <a:pPr/>
              <a:t>12</a:t>
            </a:fld>
            <a:endParaRPr lang="en-US"/>
          </a:p>
        </p:txBody>
      </p:sp>
    </p:spTree>
    <p:extLst>
      <p:ext uri="{BB962C8B-B14F-4D97-AF65-F5344CB8AC3E}">
        <p14:creationId xmlns:p14="http://schemas.microsoft.com/office/powerpoint/2010/main" val="11265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1F25B-C9BE-4B93-9ED1-95AA536FD677}" type="slidenum">
              <a:rPr lang="en-US" smtClean="0"/>
              <a:pPr/>
              <a:t>16</a:t>
            </a:fld>
            <a:endParaRPr lang="en-US"/>
          </a:p>
        </p:txBody>
      </p:sp>
    </p:spTree>
    <p:extLst>
      <p:ext uri="{BB962C8B-B14F-4D97-AF65-F5344CB8AC3E}">
        <p14:creationId xmlns:p14="http://schemas.microsoft.com/office/powerpoint/2010/main" val="169207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818" y="4468576"/>
            <a:ext cx="5587366" cy="3654662"/>
          </a:xfrm>
          <a:prstGeom prst="rect">
            <a:avLst/>
          </a:prstGeom>
        </p:spPr>
        <p:txBody>
          <a:bodyPr/>
          <a:lstStyle/>
          <a:p>
            <a:endParaRPr lang="en-US"/>
          </a:p>
        </p:txBody>
      </p:sp>
    </p:spTree>
    <p:extLst>
      <p:ext uri="{BB962C8B-B14F-4D97-AF65-F5344CB8AC3E}">
        <p14:creationId xmlns:p14="http://schemas.microsoft.com/office/powerpoint/2010/main" val="264609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Tree>
    <p:extLst>
      <p:ext uri="{BB962C8B-B14F-4D97-AF65-F5344CB8AC3E}">
        <p14:creationId xmlns:p14="http://schemas.microsoft.com/office/powerpoint/2010/main" val="296355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8" descr="title footer_Blue_646.jpg"/>
          <p:cNvPicPr>
            <a:picLocks noChangeAspect="1"/>
          </p:cNvPicPr>
          <p:nvPr userDrawn="1"/>
        </p:nvPicPr>
        <p:blipFill>
          <a:blip r:embed="rId2"/>
          <a:srcRect/>
          <a:stretch>
            <a:fillRect/>
          </a:stretch>
        </p:blipFill>
        <p:spPr bwMode="auto">
          <a:xfrm>
            <a:off x="0" y="6794500"/>
            <a:ext cx="9144000" cy="63500"/>
          </a:xfrm>
          <a:prstGeom prst="rect">
            <a:avLst/>
          </a:prstGeom>
          <a:noFill/>
          <a:ln w="9525">
            <a:noFill/>
            <a:miter lim="800000"/>
            <a:headEnd/>
            <a:tailEnd/>
          </a:ln>
        </p:spPr>
      </p:pic>
      <p:pic>
        <p:nvPicPr>
          <p:cNvPr id="5" name="Picture 3" descr="nufo top banner.psd"/>
          <p:cNvPicPr>
            <a:picLocks noChangeAspect="1"/>
          </p:cNvPicPr>
          <p:nvPr userDrawn="1"/>
        </p:nvPicPr>
        <p:blipFill>
          <a:blip r:embed="rId3"/>
          <a:srcRect/>
          <a:stretch>
            <a:fillRect/>
          </a:stretch>
        </p:blipFill>
        <p:spPr bwMode="auto">
          <a:xfrm>
            <a:off x="0" y="0"/>
            <a:ext cx="9144000" cy="2073275"/>
          </a:xfrm>
          <a:prstGeom prst="rect">
            <a:avLst/>
          </a:prstGeom>
          <a:noFill/>
          <a:ln w="9525">
            <a:noFill/>
            <a:miter lim="800000"/>
            <a:headEnd/>
            <a:tailEnd/>
          </a:ln>
        </p:spPr>
      </p:pic>
      <p:sp>
        <p:nvSpPr>
          <p:cNvPr id="3" name="Subtitle 2"/>
          <p:cNvSpPr>
            <a:spLocks noGrp="1"/>
          </p:cNvSpPr>
          <p:nvPr>
            <p:ph type="subTitle" idx="1"/>
          </p:nvPr>
        </p:nvSpPr>
        <p:spPr>
          <a:xfrm>
            <a:off x="990600" y="3733800"/>
            <a:ext cx="64008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a:xfrm>
            <a:off x="990600" y="2286000"/>
            <a:ext cx="7696200" cy="1066800"/>
          </a:xfrm>
        </p:spPr>
        <p:txBody>
          <a:bodyPr>
            <a:normAutofit/>
          </a:bodyPr>
          <a:lstStyle>
            <a:lvl1pPr algn="l">
              <a:defRPr sz="3000"/>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title footer_Blue_646.jpg"/>
          <p:cNvPicPr>
            <a:picLocks noChangeAspect="1"/>
          </p:cNvPicPr>
          <p:nvPr userDrawn="1"/>
        </p:nvPicPr>
        <p:blipFill>
          <a:blip r:embed="rId2"/>
          <a:srcRect/>
          <a:stretch>
            <a:fillRect/>
          </a:stretch>
        </p:blipFill>
        <p:spPr bwMode="auto">
          <a:xfrm flipH="1">
            <a:off x="0" y="6794500"/>
            <a:ext cx="9144000" cy="63500"/>
          </a:xfrm>
          <a:prstGeom prst="rect">
            <a:avLst/>
          </a:prstGeom>
          <a:noFill/>
          <a:ln w="9525">
            <a:noFill/>
            <a:miter lim="800000"/>
            <a:headEnd/>
            <a:tailEnd/>
          </a:ln>
        </p:spPr>
      </p:pic>
      <p:pic>
        <p:nvPicPr>
          <p:cNvPr id="5" name="Picture 7" descr="nufo logo.psd"/>
          <p:cNvPicPr>
            <a:picLocks noChangeAspect="1"/>
          </p:cNvPicPr>
          <p:nvPr userDrawn="1"/>
        </p:nvPicPr>
        <p:blipFill>
          <a:blip r:embed="rId3"/>
          <a:srcRect/>
          <a:stretch>
            <a:fillRect/>
          </a:stretch>
        </p:blipFill>
        <p:spPr bwMode="auto">
          <a:xfrm>
            <a:off x="100013" y="6400800"/>
            <a:ext cx="585787" cy="404813"/>
          </a:xfrm>
          <a:prstGeom prst="rect">
            <a:avLst/>
          </a:prstGeom>
          <a:noFill/>
          <a:ln w="9525">
            <a:noFill/>
            <a:miter lim="800000"/>
            <a:headEnd/>
            <a:tailEnd/>
          </a:ln>
        </p:spPr>
      </p:pic>
      <p:pic>
        <p:nvPicPr>
          <p:cNvPr id="6" name="Picture 8" descr="title footer_Blue_646.jpg"/>
          <p:cNvPicPr>
            <a:picLocks noChangeAspect="1"/>
          </p:cNvPicPr>
          <p:nvPr userDrawn="1"/>
        </p:nvPicPr>
        <p:blipFill>
          <a:blip r:embed="rId2"/>
          <a:srcRect/>
          <a:stretch>
            <a:fillRect/>
          </a:stretch>
        </p:blipFill>
        <p:spPr bwMode="auto">
          <a:xfrm>
            <a:off x="0" y="0"/>
            <a:ext cx="9144000" cy="1555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A01CB2B9-5984-44A5-A88F-E9277A24EE5D}" type="datetime1">
              <a:rPr lang="en-US"/>
              <a:pPr/>
              <a:t>05/31/2016</a:t>
            </a:fld>
            <a:endParaRPr lang="en-US"/>
          </a:p>
        </p:txBody>
      </p:sp>
      <p:sp>
        <p:nvSpPr>
          <p:cNvPr id="8" name="Slide Number Placeholder 5"/>
          <p:cNvSpPr>
            <a:spLocks noGrp="1"/>
          </p:cNvSpPr>
          <p:nvPr>
            <p:ph type="sldNum" sz="quarter" idx="11"/>
          </p:nvPr>
        </p:nvSpPr>
        <p:spPr/>
        <p:txBody>
          <a:bodyPr/>
          <a:lstStyle>
            <a:lvl1pPr>
              <a:defRPr/>
            </a:lvl1pPr>
          </a:lstStyle>
          <a:p>
            <a:fld id="{2A666429-E410-48B4-987F-B85C471FF4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title footer_Blue_646.jpg"/>
          <p:cNvPicPr>
            <a:picLocks noChangeAspect="1"/>
          </p:cNvPicPr>
          <p:nvPr userDrawn="1"/>
        </p:nvPicPr>
        <p:blipFill>
          <a:blip r:embed="rId2"/>
          <a:srcRect/>
          <a:stretch>
            <a:fillRect/>
          </a:stretch>
        </p:blipFill>
        <p:spPr bwMode="auto">
          <a:xfrm>
            <a:off x="0" y="0"/>
            <a:ext cx="9144000" cy="155575"/>
          </a:xfrm>
          <a:prstGeom prst="rect">
            <a:avLst/>
          </a:prstGeom>
          <a:noFill/>
          <a:ln w="9525">
            <a:noFill/>
            <a:miter lim="800000"/>
            <a:headEnd/>
            <a:tailEnd/>
          </a:ln>
        </p:spPr>
      </p:pic>
      <p:pic>
        <p:nvPicPr>
          <p:cNvPr id="4" name="Picture 8" descr="title footer_Blue_646.jpg"/>
          <p:cNvPicPr>
            <a:picLocks noChangeAspect="1"/>
          </p:cNvPicPr>
          <p:nvPr userDrawn="1"/>
        </p:nvPicPr>
        <p:blipFill>
          <a:blip r:embed="rId2"/>
          <a:srcRect/>
          <a:stretch>
            <a:fillRect/>
          </a:stretch>
        </p:blipFill>
        <p:spPr bwMode="auto">
          <a:xfrm flipH="1">
            <a:off x="0" y="6794500"/>
            <a:ext cx="9144000" cy="63500"/>
          </a:xfrm>
          <a:prstGeom prst="rect">
            <a:avLst/>
          </a:prstGeom>
          <a:noFill/>
          <a:ln w="9525">
            <a:noFill/>
            <a:miter lim="800000"/>
            <a:headEnd/>
            <a:tailEnd/>
          </a:ln>
        </p:spPr>
      </p:pic>
      <p:pic>
        <p:nvPicPr>
          <p:cNvPr id="5" name="Picture 8" descr="nufo logo.psd"/>
          <p:cNvPicPr>
            <a:picLocks noChangeAspect="1"/>
          </p:cNvPicPr>
          <p:nvPr userDrawn="1"/>
        </p:nvPicPr>
        <p:blipFill>
          <a:blip r:embed="rId3"/>
          <a:srcRect/>
          <a:stretch>
            <a:fillRect/>
          </a:stretch>
        </p:blipFill>
        <p:spPr bwMode="auto">
          <a:xfrm>
            <a:off x="100013" y="6400800"/>
            <a:ext cx="585787" cy="4048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fld id="{C5786EA7-D58E-49B2-B769-6E9678E2E0F2}" type="datetime1">
              <a:rPr lang="en-US"/>
              <a:pPr/>
              <a:t>05/31/2016</a:t>
            </a:fld>
            <a:endParaRPr lang="en-US"/>
          </a:p>
        </p:txBody>
      </p:sp>
      <p:sp>
        <p:nvSpPr>
          <p:cNvPr id="7" name="Slide Number Placeholder 5"/>
          <p:cNvSpPr>
            <a:spLocks noGrp="1"/>
          </p:cNvSpPr>
          <p:nvPr>
            <p:ph type="sldNum" sz="quarter" idx="11"/>
          </p:nvPr>
        </p:nvSpPr>
        <p:spPr/>
        <p:txBody>
          <a:bodyPr/>
          <a:lstStyle>
            <a:lvl1pPr>
              <a:defRPr/>
            </a:lvl1pPr>
          </a:lstStyle>
          <a:p>
            <a:fld id="{D4F4A0FF-6FA6-4666-BBE7-55D323012C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title footer_Blue_646.jpg"/>
          <p:cNvPicPr>
            <a:picLocks noChangeAspect="1"/>
          </p:cNvPicPr>
          <p:nvPr userDrawn="1"/>
        </p:nvPicPr>
        <p:blipFill>
          <a:blip r:embed="rId2"/>
          <a:srcRect/>
          <a:stretch>
            <a:fillRect/>
          </a:stretch>
        </p:blipFill>
        <p:spPr bwMode="auto">
          <a:xfrm>
            <a:off x="0" y="0"/>
            <a:ext cx="9144000" cy="155575"/>
          </a:xfrm>
          <a:prstGeom prst="rect">
            <a:avLst/>
          </a:prstGeom>
          <a:noFill/>
          <a:ln w="9525">
            <a:noFill/>
            <a:miter lim="800000"/>
            <a:headEnd/>
            <a:tailEnd/>
          </a:ln>
        </p:spPr>
      </p:pic>
      <p:pic>
        <p:nvPicPr>
          <p:cNvPr id="3" name="Picture 8" descr="title footer_Blue_646.jpg"/>
          <p:cNvPicPr>
            <a:picLocks noChangeAspect="1"/>
          </p:cNvPicPr>
          <p:nvPr userDrawn="1"/>
        </p:nvPicPr>
        <p:blipFill>
          <a:blip r:embed="rId2"/>
          <a:srcRect/>
          <a:stretch>
            <a:fillRect/>
          </a:stretch>
        </p:blipFill>
        <p:spPr bwMode="auto">
          <a:xfrm flipH="1">
            <a:off x="0" y="6794500"/>
            <a:ext cx="9144000" cy="63500"/>
          </a:xfrm>
          <a:prstGeom prst="rect">
            <a:avLst/>
          </a:prstGeom>
          <a:noFill/>
          <a:ln w="9525">
            <a:noFill/>
            <a:miter lim="800000"/>
            <a:headEnd/>
            <a:tailEnd/>
          </a:ln>
        </p:spPr>
      </p:pic>
      <p:pic>
        <p:nvPicPr>
          <p:cNvPr id="4" name="Picture 8" descr="nufo logo.psd"/>
          <p:cNvPicPr>
            <a:picLocks noChangeAspect="1"/>
          </p:cNvPicPr>
          <p:nvPr userDrawn="1"/>
        </p:nvPicPr>
        <p:blipFill>
          <a:blip r:embed="rId3"/>
          <a:srcRect/>
          <a:stretch>
            <a:fillRect/>
          </a:stretch>
        </p:blipFill>
        <p:spPr bwMode="auto">
          <a:xfrm>
            <a:off x="100013" y="6400800"/>
            <a:ext cx="585787" cy="404813"/>
          </a:xfrm>
          <a:prstGeom prst="rect">
            <a:avLst/>
          </a:prstGeom>
          <a:noFill/>
          <a:ln w="9525">
            <a:noFill/>
            <a:miter lim="800000"/>
            <a:headEnd/>
            <a:tailEnd/>
          </a:ln>
        </p:spPr>
      </p:pic>
      <p:sp>
        <p:nvSpPr>
          <p:cNvPr id="5" name="Date Placeholder 3"/>
          <p:cNvSpPr>
            <a:spLocks noGrp="1"/>
          </p:cNvSpPr>
          <p:nvPr>
            <p:ph type="dt" sz="half" idx="10"/>
          </p:nvPr>
        </p:nvSpPr>
        <p:spPr/>
        <p:txBody>
          <a:bodyPr/>
          <a:lstStyle>
            <a:lvl1pPr>
              <a:defRPr/>
            </a:lvl1pPr>
          </a:lstStyle>
          <a:p>
            <a:fld id="{90B0B53F-847B-4BA5-8E12-4FCDAAB46949}" type="datetime1">
              <a:rPr lang="en-US"/>
              <a:pPr/>
              <a:t>05/31/2016</a:t>
            </a:fld>
            <a:endParaRPr lang="en-US"/>
          </a:p>
        </p:txBody>
      </p:sp>
      <p:sp>
        <p:nvSpPr>
          <p:cNvPr id="6" name="Slide Number Placeholder 5"/>
          <p:cNvSpPr>
            <a:spLocks noGrp="1"/>
          </p:cNvSpPr>
          <p:nvPr>
            <p:ph type="sldNum" sz="quarter" idx="11"/>
          </p:nvPr>
        </p:nvSpPr>
        <p:spPr/>
        <p:txBody>
          <a:bodyPr/>
          <a:lstStyle>
            <a:lvl1pPr>
              <a:defRPr/>
            </a:lvl1pPr>
          </a:lstStyle>
          <a:p>
            <a:fld id="{64DE90AD-F2A6-4107-A9CA-5BE88FC031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ln w="9525">
            <a:noFill/>
            <a:miter lim="800000"/>
            <a:headEnd/>
            <a:tailEnd/>
          </a:ln>
        </p:spPr>
      </p:pic>
      <p:sp>
        <p:nvSpPr>
          <p:cNvPr id="5" name="Text Box 5"/>
          <p:cNvSpPr txBox="1">
            <a:spLocks noChangeArrowheads="1"/>
          </p:cNvSpPr>
          <p:nvPr/>
        </p:nvSpPr>
        <p:spPr bwMode="auto">
          <a:xfrm>
            <a:off x="669775" y="1320106"/>
            <a:ext cx="7864929"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defTabSz="857250" eaLnBrk="0" hangingPunct="0">
              <a:lnSpc>
                <a:spcPct val="90000"/>
              </a:lnSpc>
              <a:defRPr/>
            </a:pPr>
            <a:endParaRPr lang="en-US" sz="2813" dirty="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4115405" y="3009305"/>
            <a:ext cx="9144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defTabSz="857250">
              <a:defRPr/>
            </a:pPr>
            <a:endParaRPr lang="en-US" sz="2813" dirty="0">
              <a:solidFill>
                <a:srgbClr val="B81414"/>
              </a:solidFill>
              <a:ea typeface="ヒラギノ角ゴ Pro W3" pitchFamily="-111" charset="-128"/>
              <a:cs typeface="Arial" charset="0"/>
            </a:endParaRPr>
          </a:p>
        </p:txBody>
      </p:sp>
      <p:sp>
        <p:nvSpPr>
          <p:cNvPr id="2" name="Title 1"/>
          <p:cNvSpPr>
            <a:spLocks noGrp="1"/>
          </p:cNvSpPr>
          <p:nvPr>
            <p:ph type="ctrTitle"/>
          </p:nvPr>
        </p:nvSpPr>
        <p:spPr>
          <a:xfrm>
            <a:off x="685800" y="3044826"/>
            <a:ext cx="7772400" cy="48637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1219200"/>
          </a:xfrm>
        </p:spPr>
        <p:txBody>
          <a:bodyPr/>
          <a:lstStyle>
            <a:lvl1pPr marL="0" indent="0" algn="ctr">
              <a:buNone/>
              <a:defRPr/>
            </a:lvl1pPr>
            <a:lvl2pPr marL="453059" indent="0" algn="ctr">
              <a:buNone/>
              <a:defRPr/>
            </a:lvl2pPr>
            <a:lvl3pPr marL="906118" indent="0" algn="ctr">
              <a:buNone/>
              <a:defRPr/>
            </a:lvl3pPr>
            <a:lvl4pPr marL="1359176" indent="0" algn="ctr">
              <a:buNone/>
              <a:defRPr/>
            </a:lvl4pPr>
            <a:lvl5pPr marL="1812236" indent="0" algn="ctr">
              <a:buNone/>
              <a:defRPr/>
            </a:lvl5pPr>
            <a:lvl6pPr marL="2265296" indent="0" algn="ctr">
              <a:buNone/>
              <a:defRPr/>
            </a:lvl6pPr>
            <a:lvl7pPr marL="2718355" indent="0" algn="ctr">
              <a:buNone/>
              <a:defRPr/>
            </a:lvl7pPr>
            <a:lvl8pPr marL="3171414" indent="0" algn="ctr">
              <a:buNone/>
              <a:defRPr/>
            </a:lvl8pPr>
            <a:lvl9pPr marL="3624473"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643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75" y="1320106"/>
            <a:ext cx="7864929"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defTabSz="857250" eaLnBrk="0" hangingPunct="0">
              <a:lnSpc>
                <a:spcPct val="90000"/>
              </a:lnSpc>
              <a:defRPr/>
            </a:pPr>
            <a:endParaRPr lang="en-US" sz="2813" dirty="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4115405" y="3009305"/>
            <a:ext cx="9144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defTabSz="857250">
              <a:defRPr/>
            </a:pPr>
            <a:endParaRPr lang="en-US" sz="2813" dirty="0">
              <a:solidFill>
                <a:srgbClr val="B81414"/>
              </a:solidFill>
              <a:ea typeface="ヒラギノ角ゴ Pro W3" pitchFamily="-111" charset="-128"/>
              <a:cs typeface="Arial" charset="0"/>
            </a:endParaRPr>
          </a:p>
        </p:txBody>
      </p:sp>
      <p:sp>
        <p:nvSpPr>
          <p:cNvPr id="7" name="Title 1"/>
          <p:cNvSpPr>
            <a:spLocks noGrp="1"/>
          </p:cNvSpPr>
          <p:nvPr>
            <p:ph type="title"/>
          </p:nvPr>
        </p:nvSpPr>
        <p:spPr>
          <a:xfrm>
            <a:off x="435429" y="219076"/>
            <a:ext cx="8273143" cy="479625"/>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290286" y="1004889"/>
            <a:ext cx="8563428" cy="5089624"/>
          </a:xfrm>
        </p:spPr>
        <p:txBody>
          <a:bodyPr/>
          <a:lstStyle>
            <a:lvl1pPr marL="169664" indent="-169664">
              <a:buFont typeface="Arial" panose="020B0604020202020204" pitchFamily="34" charset="0"/>
              <a:buChar char="•"/>
              <a:defRPr sz="2250">
                <a:solidFill>
                  <a:srgbClr val="064308"/>
                </a:solidFill>
                <a:latin typeface="+mn-lt"/>
              </a:defRPr>
            </a:lvl1pPr>
            <a:lvl2pPr marL="452438" indent="-169664">
              <a:buFont typeface="Arial" panose="020B0604020202020204" pitchFamily="34" charset="0"/>
              <a:buChar char="•"/>
              <a:defRPr sz="1688">
                <a:solidFill>
                  <a:srgbClr val="064308"/>
                </a:solidFill>
                <a:latin typeface="+mn-lt"/>
              </a:defRPr>
            </a:lvl2pPr>
            <a:lvl3pPr marL="735211" indent="-169664">
              <a:buFont typeface="Arial" panose="020B0604020202020204" pitchFamily="34" charset="0"/>
              <a:buChar char="•"/>
              <a:defRPr sz="1688">
                <a:solidFill>
                  <a:srgbClr val="064308"/>
                </a:solidFill>
                <a:latin typeface="+mn-lt"/>
              </a:defRPr>
            </a:lvl3pPr>
            <a:lvl4pPr marL="1245692" indent="-226219">
              <a:buFont typeface="Arial" panose="020B0604020202020204" pitchFamily="34" charset="0"/>
              <a:buChar char="•"/>
              <a:defRPr sz="1500">
                <a:solidFill>
                  <a:srgbClr val="064308"/>
                </a:solidFill>
                <a:latin typeface="+mn-lt"/>
              </a:defRPr>
            </a:lvl4pPr>
            <a:lvl5pPr marL="1750219" indent="-148828">
              <a:buFont typeface="Arial" panose="020B0604020202020204" pitchFamily="34" charset="0"/>
              <a:buChar char="•"/>
              <a:defRPr sz="1500">
                <a:solidFill>
                  <a:srgbClr val="064308"/>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0"/>
          </p:nvPr>
        </p:nvSpPr>
        <p:spPr>
          <a:xfrm>
            <a:off x="4968119" y="6356450"/>
            <a:ext cx="3087310" cy="364628"/>
          </a:xfrm>
        </p:spPr>
        <p:txBody>
          <a:bodyPr/>
          <a:lstStyle>
            <a:lvl1pPr>
              <a:defRPr>
                <a:latin typeface="+mn-lt"/>
              </a:defRPr>
            </a:lvl1p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10" name="Slide Number Placeholder 9"/>
          <p:cNvSpPr>
            <a:spLocks noGrp="1"/>
          </p:cNvSpPr>
          <p:nvPr>
            <p:ph type="sldNum" sz="quarter" idx="11"/>
          </p:nvPr>
        </p:nvSpPr>
        <p:spPr>
          <a:xfrm>
            <a:off x="8055429" y="6356450"/>
            <a:ext cx="459619" cy="364628"/>
          </a:xfrm>
        </p:spPr>
        <p:txBody>
          <a:bodyPr/>
          <a:lstStyle/>
          <a:p>
            <a:fld id="{C096B4DE-0D32-4AAB-8754-316C6749373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3977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75" y="1320106"/>
            <a:ext cx="7864929" cy="48109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defTabSz="857250" eaLnBrk="0" hangingPunct="0">
              <a:lnSpc>
                <a:spcPct val="90000"/>
              </a:lnSpc>
              <a:defRPr/>
            </a:pPr>
            <a:endParaRPr lang="en-US" sz="2813" dirty="0">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4115405" y="3009305"/>
            <a:ext cx="9144000" cy="52437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defTabSz="857250">
              <a:defRPr/>
            </a:pPr>
            <a:endParaRPr lang="en-US" sz="2813" dirty="0">
              <a:solidFill>
                <a:srgbClr val="B81414"/>
              </a:solidFill>
              <a:ea typeface="ヒラギノ角ゴ Pro W3" pitchFamily="-111" charset="-128"/>
              <a:cs typeface="Arial" charset="0"/>
            </a:endParaRPr>
          </a:p>
        </p:txBody>
      </p:sp>
      <p:sp>
        <p:nvSpPr>
          <p:cNvPr id="6" name="Title 1"/>
          <p:cNvSpPr>
            <a:spLocks noGrp="1"/>
          </p:cNvSpPr>
          <p:nvPr>
            <p:ph type="title"/>
          </p:nvPr>
        </p:nvSpPr>
        <p:spPr>
          <a:xfrm>
            <a:off x="435429" y="219076"/>
            <a:ext cx="8273143" cy="479625"/>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290286" y="1004889"/>
            <a:ext cx="8563428" cy="5089625"/>
          </a:xfrm>
        </p:spPr>
        <p:txBody>
          <a:bodyPr/>
          <a:lstStyle>
            <a:lvl1pPr marL="169664" indent="-169664">
              <a:buFont typeface="Arial" panose="020B0604020202020204" pitchFamily="34" charset="0"/>
              <a:buChar char="•"/>
              <a:defRPr sz="2250">
                <a:solidFill>
                  <a:srgbClr val="064308"/>
                </a:solidFill>
                <a:latin typeface="+mn-lt"/>
              </a:defRPr>
            </a:lvl1pPr>
            <a:lvl2pPr marL="452438" indent="-169664">
              <a:buFont typeface="Arial" panose="020B0604020202020204" pitchFamily="34" charset="0"/>
              <a:buChar char="•"/>
              <a:defRPr sz="1688">
                <a:solidFill>
                  <a:srgbClr val="064308"/>
                </a:solidFill>
                <a:latin typeface="+mn-lt"/>
              </a:defRPr>
            </a:lvl2pPr>
            <a:lvl3pPr marL="735211" indent="-169664">
              <a:buFont typeface="Arial" panose="020B0604020202020204" pitchFamily="34" charset="0"/>
              <a:buChar char="•"/>
              <a:defRPr sz="1688">
                <a:solidFill>
                  <a:srgbClr val="064308"/>
                </a:solidFill>
                <a:latin typeface="+mn-lt"/>
              </a:defRPr>
            </a:lvl3pPr>
            <a:lvl4pPr marL="1245692" indent="-226219">
              <a:buFont typeface="Arial" panose="020B0604020202020204" pitchFamily="34" charset="0"/>
              <a:buChar char="•"/>
              <a:defRPr sz="1500">
                <a:solidFill>
                  <a:srgbClr val="064308"/>
                </a:solidFill>
                <a:latin typeface="+mn-lt"/>
              </a:defRPr>
            </a:lvl4pPr>
            <a:lvl5pPr marL="1750219" indent="-148828">
              <a:buFont typeface="Arial" panose="020B0604020202020204" pitchFamily="34" charset="0"/>
              <a:buChar char="•"/>
              <a:defRPr sz="1500">
                <a:solidFill>
                  <a:srgbClr val="064308"/>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a:xfrm>
            <a:off x="4968119" y="6356450"/>
            <a:ext cx="3087310" cy="364628"/>
          </a:xfrm>
        </p:spPr>
        <p:txBody>
          <a:bodyPr/>
          <a:lstStyle>
            <a:lvl1pPr algn="r">
              <a:defRPr>
                <a:latin typeface="+mn-lt"/>
              </a:defRPr>
            </a:lvl1p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3" name="Slide Number Placeholder 2"/>
          <p:cNvSpPr>
            <a:spLocks noGrp="1"/>
          </p:cNvSpPr>
          <p:nvPr>
            <p:ph type="sldNum" sz="quarter" idx="11"/>
          </p:nvPr>
        </p:nvSpPr>
        <p:spPr>
          <a:xfrm>
            <a:off x="8055429" y="6356450"/>
            <a:ext cx="459619" cy="364628"/>
          </a:xfrm>
        </p:spPr>
        <p:txBody>
          <a:bodyPr/>
          <a:lstStyle/>
          <a:p>
            <a:fld id="{C096B4DE-0D32-4AAB-8754-316C6749373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8712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758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825" y="101601"/>
            <a:ext cx="6330950" cy="4863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7772400" cy="2362200"/>
          </a:xfrm>
        </p:spPr>
        <p:txBody>
          <a:bodyPr/>
          <a:lstStyle>
            <a:lvl1pPr marL="169664" indent="-169664">
              <a:buFont typeface="Arial" panose="020B0604020202020204" pitchFamily="34" charset="0"/>
              <a:buChar char="•"/>
              <a:defRPr>
                <a:solidFill>
                  <a:srgbClr val="064308"/>
                </a:solidFill>
              </a:defRPr>
            </a:lvl1pPr>
            <a:lvl2pPr marL="452438" indent="-169664">
              <a:buFont typeface="Arial" panose="020B0604020202020204" pitchFamily="34" charset="0"/>
              <a:buChar char="•"/>
              <a:defRPr>
                <a:solidFill>
                  <a:srgbClr val="064308"/>
                </a:solidFill>
              </a:defRPr>
            </a:lvl2pPr>
            <a:lvl3pPr marL="735211" indent="-169664">
              <a:buFont typeface="Arial" panose="020B0604020202020204" pitchFamily="34" charset="0"/>
              <a:buChar char="•"/>
              <a:defRPr>
                <a:solidFill>
                  <a:srgbClr val="064308"/>
                </a:solidFill>
              </a:defRPr>
            </a:lvl3pPr>
            <a:lvl4pPr marL="1245692" indent="-226219">
              <a:buFont typeface="Arial" panose="020B0604020202020204" pitchFamily="34" charset="0"/>
              <a:buChar char="•"/>
              <a:defRPr>
                <a:solidFill>
                  <a:srgbClr val="064308"/>
                </a:solidFill>
              </a:defRPr>
            </a:lvl4pPr>
            <a:lvl5pPr marL="1750219" indent="-148828">
              <a:buFont typeface="Arial" panose="020B0604020202020204" pitchFamily="34" charset="0"/>
              <a:buChar char="•"/>
              <a:defRPr>
                <a:solidFill>
                  <a:srgbClr val="06430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85800" y="3733800"/>
            <a:ext cx="7772400" cy="2362200"/>
          </a:xfrm>
        </p:spPr>
        <p:txBody>
          <a:bodyPr/>
          <a:lstStyle>
            <a:lvl1pPr marL="169664" indent="-169664">
              <a:buFont typeface="Arial" panose="020B0604020202020204" pitchFamily="34" charset="0"/>
              <a:buChar char="•"/>
              <a:defRPr>
                <a:solidFill>
                  <a:srgbClr val="064308"/>
                </a:solidFill>
              </a:defRPr>
            </a:lvl1pPr>
            <a:lvl2pPr marL="452438" indent="-169664">
              <a:buFont typeface="Arial" panose="020B0604020202020204" pitchFamily="34" charset="0"/>
              <a:buChar char="•"/>
              <a:defRPr>
                <a:solidFill>
                  <a:srgbClr val="064308"/>
                </a:solidFill>
              </a:defRPr>
            </a:lvl2pPr>
            <a:lvl3pPr marL="735211" indent="-169664">
              <a:buFont typeface="Arial" panose="020B0604020202020204" pitchFamily="34" charset="0"/>
              <a:buChar char="•"/>
              <a:defRPr>
                <a:solidFill>
                  <a:srgbClr val="064308"/>
                </a:solidFill>
              </a:defRPr>
            </a:lvl3pPr>
            <a:lvl4pPr marL="1245692" indent="-226219">
              <a:buFont typeface="Arial" panose="020B0604020202020204" pitchFamily="34" charset="0"/>
              <a:buChar char="•"/>
              <a:defRPr>
                <a:solidFill>
                  <a:srgbClr val="064308"/>
                </a:solidFill>
              </a:defRPr>
            </a:lvl4pPr>
            <a:lvl5pPr marL="1750219" indent="-148828">
              <a:buFont typeface="Arial" panose="020B0604020202020204" pitchFamily="34" charset="0"/>
              <a:buChar char="•"/>
              <a:defRPr>
                <a:solidFill>
                  <a:srgbClr val="06430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3615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3"/>
          <p:cNvSpPr>
            <a:spLocks noGrp="1"/>
          </p:cNvSpPr>
          <p:nvPr>
            <p:ph type="dt" sz="half" idx="2"/>
          </p:nvPr>
        </p:nvSpPr>
        <p:spPr>
          <a:xfrm>
            <a:off x="7010400" y="6569075"/>
            <a:ext cx="1371600" cy="2127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5F5F5F"/>
                </a:solidFill>
                <a:latin typeface="Calibri" charset="0"/>
              </a:defRPr>
            </a:lvl1pPr>
          </a:lstStyle>
          <a:p>
            <a:fld id="{873E58C0-F351-49DD-A047-711DE932D1CF}" type="datetime1">
              <a:rPr lang="en-US"/>
              <a:pPr/>
              <a:t>05/31/2016</a:t>
            </a:fld>
            <a:endParaRPr lang="en-US"/>
          </a:p>
        </p:txBody>
      </p:sp>
      <p:sp>
        <p:nvSpPr>
          <p:cNvPr id="7" name="Slide Number Placeholder 5"/>
          <p:cNvSpPr>
            <a:spLocks noGrp="1"/>
          </p:cNvSpPr>
          <p:nvPr>
            <p:ph type="sldNum" sz="quarter" idx="4"/>
          </p:nvPr>
        </p:nvSpPr>
        <p:spPr>
          <a:xfrm>
            <a:off x="8610600" y="6492875"/>
            <a:ext cx="381000" cy="365125"/>
          </a:xfrm>
          <a:prstGeom prst="rect">
            <a:avLst/>
          </a:prstGeom>
        </p:spPr>
        <p:txBody>
          <a:bodyPr vert="horz" wrap="square" lIns="91440" tIns="45720" rIns="91440" bIns="45720" numCol="1" anchor="t" anchorCtr="0" compatLnSpc="1">
            <a:prstTxWarp prst="textNoShape">
              <a:avLst/>
            </a:prstTxWarp>
          </a:bodyPr>
          <a:lstStyle>
            <a:lvl1pPr>
              <a:defRPr sz="900">
                <a:solidFill>
                  <a:srgbClr val="5F5F5F"/>
                </a:solidFill>
              </a:defRPr>
            </a:lvl1pPr>
          </a:lstStyle>
          <a:p>
            <a:fld id="{55ECA779-FAB3-4679-B61C-C6A4FD0098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Lst>
  <p:hf hdr="0" ftr="0" dt="0"/>
  <p:txStyles>
    <p:title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Clr>
          <a:srgbClr val="1F497D"/>
        </a:buClr>
        <a:buFont typeface="Wingdings" charset="2"/>
        <a:buChar char="§"/>
        <a:defRPr kern="1200">
          <a:solidFill>
            <a:srgbClr val="000000"/>
          </a:solidFill>
          <a:latin typeface="+mn-lt"/>
          <a:ea typeface="ＭＳ Ｐゴシック" pitchFamily="-112" charset="-128"/>
          <a:cs typeface="ＭＳ Ｐゴシック" pitchFamily="-112" charset="-128"/>
        </a:defRPr>
      </a:lvl1pPr>
      <a:lvl2pPr marL="742950" indent="-285750" algn="l" defTabSz="457200" rtl="0" eaLnBrk="1" fontAlgn="base" hangingPunct="1">
        <a:spcBef>
          <a:spcPct val="20000"/>
        </a:spcBef>
        <a:spcAft>
          <a:spcPct val="0"/>
        </a:spcAft>
        <a:buClr>
          <a:srgbClr val="1F497D"/>
        </a:buClr>
        <a:buFont typeface="Arial" charset="0"/>
        <a:buChar char="–"/>
        <a:defRPr sz="1600" kern="1200">
          <a:solidFill>
            <a:srgbClr val="000000"/>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06072" y="299145"/>
            <a:ext cx="6331857" cy="486668"/>
          </a:xfrm>
          <a:prstGeom prst="rect">
            <a:avLst/>
          </a:prstGeom>
          <a:noFill/>
          <a:ln w="12700">
            <a:noFill/>
            <a:miter lim="800000"/>
            <a:headEnd/>
            <a:tailEnd/>
          </a:ln>
        </p:spPr>
        <p:txBody>
          <a:bodyPr vert="horz" wrap="square" lIns="59299" tIns="23720" rIns="59299" bIns="23720" numCol="1" anchor="t" anchorCtr="0" compatLnSpc="1">
            <a:prstTxWarp prst="textNoShape">
              <a:avLst/>
            </a:prstTxWarp>
            <a:spAutoFit/>
          </a:bodyPr>
          <a:lstStyle/>
          <a:p>
            <a:pPr lvl="0"/>
            <a:r>
              <a:rPr lang="en-US" smtClean="0"/>
              <a:t>Click to edit Master title style</a:t>
            </a:r>
          </a:p>
        </p:txBody>
      </p:sp>
      <p:sp>
        <p:nvSpPr>
          <p:cNvPr id="2051" name="Rectangle 6"/>
          <p:cNvSpPr>
            <a:spLocks noGrp="1" noChangeArrowheads="1"/>
          </p:cNvSpPr>
          <p:nvPr>
            <p:ph type="body" idx="1"/>
          </p:nvPr>
        </p:nvSpPr>
        <p:spPr bwMode="auto">
          <a:xfrm>
            <a:off x="458108" y="1067098"/>
            <a:ext cx="8227786" cy="52908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5241063" y="6356449"/>
            <a:ext cx="3087310" cy="364628"/>
          </a:xfrm>
          <a:prstGeom prst="rect">
            <a:avLst/>
          </a:prstGeom>
        </p:spPr>
        <p:txBody>
          <a:bodyPr vert="horz" lIns="91440" tIns="45720" rIns="91440" bIns="45720" rtlCol="0" anchor="ctr"/>
          <a:lstStyle>
            <a:lvl1pPr algn="r">
              <a:defRPr sz="1125">
                <a:solidFill>
                  <a:schemeClr val="tx1">
                    <a:tint val="75000"/>
                  </a:schemeClr>
                </a:solidFill>
              </a:defRPr>
            </a:lvl1pPr>
          </a:lstStyle>
          <a:p>
            <a:pPr defTabSz="857250"/>
            <a:r>
              <a:rPr lang="en-US" smtClean="0">
                <a:solidFill>
                  <a:srgbClr val="000000">
                    <a:tint val="75000"/>
                  </a:srgbClr>
                </a:solidFill>
                <a:latin typeface="Helvetica" pitchFamily="34" charset="0"/>
                <a:ea typeface="ヒラギノ角ゴ Pro W3" pitchFamily="-111" charset="-128"/>
              </a:rPr>
              <a:t>djm NSCL Overview at NSF-LFW, 2016</a:t>
            </a:r>
            <a:endParaRPr lang="en-US">
              <a:solidFill>
                <a:srgbClr val="000000">
                  <a:tint val="75000"/>
                </a:srgbClr>
              </a:solidFill>
              <a:latin typeface="Helvetica" pitchFamily="34" charset="0"/>
              <a:ea typeface="ヒラギノ角ゴ Pro W3" pitchFamily="-111" charset="-128"/>
            </a:endParaRPr>
          </a:p>
        </p:txBody>
      </p:sp>
      <p:sp>
        <p:nvSpPr>
          <p:cNvPr id="6" name="Slide Number Placeholder 5"/>
          <p:cNvSpPr>
            <a:spLocks noGrp="1"/>
          </p:cNvSpPr>
          <p:nvPr>
            <p:ph type="sldNum" sz="quarter" idx="4"/>
          </p:nvPr>
        </p:nvSpPr>
        <p:spPr>
          <a:xfrm>
            <a:off x="8321524" y="6356450"/>
            <a:ext cx="459619" cy="364628"/>
          </a:xfrm>
          <a:prstGeom prst="rect">
            <a:avLst/>
          </a:prstGeom>
        </p:spPr>
        <p:txBody>
          <a:bodyPr vert="horz" lIns="91440" tIns="45720" rIns="91440" bIns="45720" rtlCol="0" anchor="ctr"/>
          <a:lstStyle>
            <a:lvl1pPr algn="r">
              <a:defRPr sz="1125">
                <a:solidFill>
                  <a:schemeClr val="tx1">
                    <a:tint val="75000"/>
                  </a:schemeClr>
                </a:solidFill>
              </a:defRPr>
            </a:lvl1pPr>
          </a:lstStyle>
          <a:p>
            <a:pPr defTabSz="857250"/>
            <a:fld id="{C096B4DE-0D32-4AAB-8754-316C6749373A}" type="slidenum">
              <a:rPr lang="en-US" smtClean="0">
                <a:solidFill>
                  <a:srgbClr val="000000">
                    <a:tint val="75000"/>
                  </a:srgbClr>
                </a:solidFill>
                <a:latin typeface="Helvetica" pitchFamily="34" charset="0"/>
                <a:ea typeface="ヒラギノ角ゴ Pro W3" pitchFamily="-111" charset="-128"/>
              </a:rPr>
              <a:pPr defTabSz="857250"/>
              <a:t>‹#›</a:t>
            </a:fld>
            <a:endParaRPr lang="en-US">
              <a:solidFill>
                <a:srgbClr val="000000">
                  <a:tint val="75000"/>
                </a:srgbClr>
              </a:solidFill>
              <a:latin typeface="Helvetica" pitchFamily="34" charset="0"/>
              <a:ea typeface="ヒラギノ角ゴ Pro W3" pitchFamily="-111" charset="-128"/>
            </a:endParaRPr>
          </a:p>
        </p:txBody>
      </p:sp>
    </p:spTree>
    <p:extLst>
      <p:ext uri="{BB962C8B-B14F-4D97-AF65-F5344CB8AC3E}">
        <p14:creationId xmlns:p14="http://schemas.microsoft.com/office/powerpoint/2010/main" val="364918278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Lst>
  <p:hf hdr="0" dt="0"/>
  <p:txStyles>
    <p:titleStyle>
      <a:lvl1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1pPr>
      <a:lvl2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2pPr>
      <a:lvl3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3pPr>
      <a:lvl4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4pPr>
      <a:lvl5pPr algn="ctr" defTabSz="800695" rtl="0" eaLnBrk="0" fontAlgn="base" hangingPunct="0">
        <a:lnSpc>
          <a:spcPct val="88000"/>
        </a:lnSpc>
        <a:spcBef>
          <a:spcPct val="0"/>
        </a:spcBef>
        <a:spcAft>
          <a:spcPct val="0"/>
        </a:spcAft>
        <a:defRPr sz="3188" b="1">
          <a:solidFill>
            <a:srgbClr val="064308"/>
          </a:solidFill>
          <a:latin typeface="Arial" charset="0"/>
          <a:ea typeface="ＭＳ Ｐゴシック" pitchFamily="-65" charset="-128"/>
          <a:cs typeface="ＭＳ Ｐゴシック" pitchFamily="-65" charset="-128"/>
        </a:defRPr>
      </a:lvl5pPr>
      <a:lvl6pPr marL="4530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6pPr>
      <a:lvl7pPr marL="906199"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7pPr>
      <a:lvl8pPr marL="13592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8pPr>
      <a:lvl9pPr marL="1812398" algn="ctr" defTabSz="800791" rtl="0" eaLnBrk="0" fontAlgn="base" hangingPunct="0">
        <a:lnSpc>
          <a:spcPct val="88000"/>
        </a:lnSpc>
        <a:spcBef>
          <a:spcPct val="0"/>
        </a:spcBef>
        <a:spcAft>
          <a:spcPct val="0"/>
        </a:spcAft>
        <a:defRPr sz="3188" b="1">
          <a:solidFill>
            <a:srgbClr val="064308"/>
          </a:solidFill>
          <a:latin typeface="Arial" charset="0"/>
          <a:ea typeface="Arial" charset="0"/>
          <a:cs typeface="Arial" charset="0"/>
        </a:defRPr>
      </a:lvl9pPr>
    </p:titleStyle>
    <p:bodyStyle>
      <a:lvl1pPr marL="169664" indent="-169664" algn="l" defTabSz="800695" rtl="0" eaLnBrk="0" fontAlgn="base" hangingPunct="0">
        <a:lnSpc>
          <a:spcPct val="90000"/>
        </a:lnSpc>
        <a:spcBef>
          <a:spcPct val="50000"/>
        </a:spcBef>
        <a:spcAft>
          <a:spcPct val="0"/>
        </a:spcAft>
        <a:buSzPct val="100000"/>
        <a:buFont typeface="Arial" panose="020B0604020202020204" pitchFamily="34" charset="0"/>
        <a:buChar char="•"/>
        <a:defRPr sz="1969">
          <a:solidFill>
            <a:srgbClr val="064308"/>
          </a:solidFill>
          <a:latin typeface="Arial" charset="0"/>
          <a:ea typeface="ＭＳ Ｐゴシック" pitchFamily="-65" charset="-128"/>
          <a:cs typeface="ＭＳ Ｐゴシック" pitchFamily="-65" charset="-128"/>
        </a:defRPr>
      </a:lvl1pPr>
      <a:lvl2pPr marL="452438" indent="-169664" algn="l" defTabSz="800695" rtl="0" eaLnBrk="0" fontAlgn="base" hangingPunct="0">
        <a:lnSpc>
          <a:spcPct val="90000"/>
        </a:lnSpc>
        <a:spcBef>
          <a:spcPct val="25000"/>
        </a:spcBef>
        <a:spcAft>
          <a:spcPct val="0"/>
        </a:spcAft>
        <a:buSzPct val="100000"/>
        <a:buFont typeface="Arial" panose="020B0604020202020204" pitchFamily="34" charset="0"/>
        <a:buChar char="•"/>
        <a:defRPr sz="1594">
          <a:solidFill>
            <a:srgbClr val="064308"/>
          </a:solidFill>
          <a:latin typeface="Arial" charset="0"/>
          <a:ea typeface="ＭＳ Ｐゴシック" charset="-128"/>
          <a:cs typeface="+mn-cs"/>
        </a:defRPr>
      </a:lvl2pPr>
      <a:lvl3pPr marL="735211" indent="-169664" algn="l" defTabSz="800695" rtl="0" eaLnBrk="0" fontAlgn="base" hangingPunct="0">
        <a:lnSpc>
          <a:spcPct val="90000"/>
        </a:lnSpc>
        <a:spcBef>
          <a:spcPct val="15000"/>
        </a:spcBef>
        <a:spcAft>
          <a:spcPct val="0"/>
        </a:spcAft>
        <a:buSzPct val="100000"/>
        <a:buFont typeface="Arial" panose="020B0604020202020204" pitchFamily="34" charset="0"/>
        <a:buChar char="•"/>
        <a:defRPr sz="1594">
          <a:solidFill>
            <a:srgbClr val="064308"/>
          </a:solidFill>
          <a:latin typeface="Arial" charset="0"/>
          <a:ea typeface="ヒラギノ角ゴ Pro W3" pitchFamily="-111" charset="-128"/>
          <a:cs typeface="ヒラギノ角ゴ Pro W3" pitchFamily="-111" charset="-128"/>
        </a:defRPr>
      </a:lvl3pPr>
      <a:lvl4pPr marL="1245692" indent="-226219"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mn-cs"/>
        </a:defRPr>
      </a:lvl4pPr>
      <a:lvl5pPr marL="1750219" indent="-148828" algn="l" defTabSz="80069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mn-cs"/>
        </a:defRPr>
      </a:lvl5pPr>
      <a:lvl6pPr marL="22041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241"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340"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439" indent="-149460" algn="l" defTabSz="80079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p:bodyStyle>
    <p:otherStyle>
      <a:defPPr>
        <a:defRPr lang="en-US"/>
      </a:defPPr>
      <a:lvl1pPr marL="0" algn="l" defTabSz="906199" rtl="0" eaLnBrk="1" latinLnBrk="0" hangingPunct="1">
        <a:defRPr sz="1781" kern="1200">
          <a:solidFill>
            <a:schemeClr val="tx1"/>
          </a:solidFill>
          <a:latin typeface="+mn-lt"/>
          <a:ea typeface="+mn-ea"/>
          <a:cs typeface="+mn-cs"/>
        </a:defRPr>
      </a:lvl1pPr>
      <a:lvl2pPr marL="453099" algn="l" defTabSz="906199" rtl="0" eaLnBrk="1" latinLnBrk="0" hangingPunct="1">
        <a:defRPr sz="1781" kern="1200">
          <a:solidFill>
            <a:schemeClr val="tx1"/>
          </a:solidFill>
          <a:latin typeface="+mn-lt"/>
          <a:ea typeface="+mn-ea"/>
          <a:cs typeface="+mn-cs"/>
        </a:defRPr>
      </a:lvl2pPr>
      <a:lvl3pPr marL="906199" algn="l" defTabSz="906199" rtl="0" eaLnBrk="1" latinLnBrk="0" hangingPunct="1">
        <a:defRPr sz="1781" kern="1200">
          <a:solidFill>
            <a:schemeClr val="tx1"/>
          </a:solidFill>
          <a:latin typeface="+mn-lt"/>
          <a:ea typeface="+mn-ea"/>
          <a:cs typeface="+mn-cs"/>
        </a:defRPr>
      </a:lvl3pPr>
      <a:lvl4pPr marL="1359298" algn="l" defTabSz="906199" rtl="0" eaLnBrk="1" latinLnBrk="0" hangingPunct="1">
        <a:defRPr sz="1781" kern="1200">
          <a:solidFill>
            <a:schemeClr val="tx1"/>
          </a:solidFill>
          <a:latin typeface="+mn-lt"/>
          <a:ea typeface="+mn-ea"/>
          <a:cs typeface="+mn-cs"/>
        </a:defRPr>
      </a:lvl4pPr>
      <a:lvl5pPr marL="1812398" algn="l" defTabSz="906199" rtl="0" eaLnBrk="1" latinLnBrk="0" hangingPunct="1">
        <a:defRPr sz="1781" kern="1200">
          <a:solidFill>
            <a:schemeClr val="tx1"/>
          </a:solidFill>
          <a:latin typeface="+mn-lt"/>
          <a:ea typeface="+mn-ea"/>
          <a:cs typeface="+mn-cs"/>
        </a:defRPr>
      </a:lvl5pPr>
      <a:lvl6pPr marL="2265498" algn="l" defTabSz="906199" rtl="0" eaLnBrk="1" latinLnBrk="0" hangingPunct="1">
        <a:defRPr sz="1781" kern="1200">
          <a:solidFill>
            <a:schemeClr val="tx1"/>
          </a:solidFill>
          <a:latin typeface="+mn-lt"/>
          <a:ea typeface="+mn-ea"/>
          <a:cs typeface="+mn-cs"/>
        </a:defRPr>
      </a:lvl6pPr>
      <a:lvl7pPr marL="2718597" algn="l" defTabSz="906199" rtl="0" eaLnBrk="1" latinLnBrk="0" hangingPunct="1">
        <a:defRPr sz="1781" kern="1200">
          <a:solidFill>
            <a:schemeClr val="tx1"/>
          </a:solidFill>
          <a:latin typeface="+mn-lt"/>
          <a:ea typeface="+mn-ea"/>
          <a:cs typeface="+mn-cs"/>
        </a:defRPr>
      </a:lvl7pPr>
      <a:lvl8pPr marL="3171697" algn="l" defTabSz="906199" rtl="0" eaLnBrk="1" latinLnBrk="0" hangingPunct="1">
        <a:defRPr sz="1781" kern="1200">
          <a:solidFill>
            <a:schemeClr val="tx1"/>
          </a:solidFill>
          <a:latin typeface="+mn-lt"/>
          <a:ea typeface="+mn-ea"/>
          <a:cs typeface="+mn-cs"/>
        </a:defRPr>
      </a:lvl8pPr>
      <a:lvl9pPr marL="3624796" algn="l" defTabSz="906199" rtl="0" eaLnBrk="1" latinLnBrk="0" hangingPunct="1">
        <a:defRPr sz="17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nufo.org" TargetMode="External"/><Relationship Id="rId2" Type="http://schemas.openxmlformats.org/officeDocument/2006/relationships/hyperlink" Target="http://www.nufo.org/" TargetMode="External"/><Relationship Id="rId1" Type="http://schemas.openxmlformats.org/officeDocument/2006/relationships/slideLayout" Target="../slideLayouts/slideLayout2.xml"/><Relationship Id="rId5" Type="http://schemas.openxmlformats.org/officeDocument/2006/relationships/hyperlink" Target="mailto:Paul.runci@pnnl.gov" TargetMode="External"/><Relationship Id="rId4" Type="http://schemas.openxmlformats.org/officeDocument/2006/relationships/hyperlink" Target="mailto:Susan.white-depace@nufo.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xml"/><Relationship Id="rId4" Type="http://schemas.openxmlformats.org/officeDocument/2006/relationships/hyperlink" Target="http://www.nscl.msu.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nscl.msu.edu/users/PAC39-Crawford-Signed2.pdf" TargetMode="External"/><Relationship Id="rId2" Type="http://schemas.openxmlformats.org/officeDocument/2006/relationships/hyperlink" Target="http://www.fribusers.org/" TargetMode="External"/><Relationship Id="rId1" Type="http://schemas.openxmlformats.org/officeDocument/2006/relationships/slideLayout" Target="../slideLayouts/slideLayout6.xml"/><Relationship Id="rId4" Type="http://schemas.openxmlformats.org/officeDocument/2006/relationships/hyperlink" Target="http://2016.lecmeeting.org/"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groups.nscl.msu.edu/survey/index.php?ID=13"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990600" y="3733800"/>
            <a:ext cx="6400800" cy="2209800"/>
          </a:xfrm>
        </p:spPr>
        <p:txBody>
          <a:bodyPr/>
          <a:lstStyle/>
          <a:p>
            <a:pPr algn="r" eaLnBrk="1" hangingPunct="1">
              <a:buFont typeface="Arial" charset="0"/>
              <a:buNone/>
            </a:pPr>
            <a:r>
              <a:rPr lang="en-US" dirty="0" smtClean="0">
                <a:ea typeface="ＭＳ Ｐゴシック" charset="-128"/>
              </a:rPr>
              <a:t>Susan White-DePace</a:t>
            </a:r>
          </a:p>
          <a:p>
            <a:pPr algn="r" eaLnBrk="1" hangingPunct="1">
              <a:buFont typeface="Arial" charset="0"/>
              <a:buNone/>
            </a:pPr>
            <a:r>
              <a:rPr lang="en-US" dirty="0" smtClean="0">
                <a:ea typeface="ＭＳ Ｐゴシック" charset="-128"/>
              </a:rPr>
              <a:t>NUFO Executive Administrator</a:t>
            </a:r>
          </a:p>
          <a:p>
            <a:pPr algn="r" eaLnBrk="1" hangingPunct="1">
              <a:buFont typeface="Arial" charset="0"/>
              <a:buNone/>
            </a:pPr>
            <a:endParaRPr lang="en-US" dirty="0" smtClean="0">
              <a:ea typeface="ＭＳ Ｐゴシック" charset="-128"/>
            </a:endParaRPr>
          </a:p>
          <a:p>
            <a:pPr algn="r" eaLnBrk="1" hangingPunct="1">
              <a:buFont typeface="Arial" charset="0"/>
              <a:buNone/>
            </a:pPr>
            <a:r>
              <a:rPr lang="en-US" dirty="0" smtClean="0">
                <a:ea typeface="ＭＳ Ｐゴシック" charset="-128"/>
              </a:rPr>
              <a:t>NSF Large Facilities Workshop</a:t>
            </a:r>
          </a:p>
          <a:p>
            <a:pPr algn="r" eaLnBrk="1" hangingPunct="1">
              <a:buFont typeface="Arial" charset="0"/>
              <a:buNone/>
            </a:pPr>
            <a:r>
              <a:rPr lang="en-US" dirty="0" smtClean="0">
                <a:ea typeface="ＭＳ Ｐゴシック" charset="-128"/>
              </a:rPr>
              <a:t>May 24-26, 2016</a:t>
            </a:r>
          </a:p>
          <a:p>
            <a:pPr algn="r" eaLnBrk="1" hangingPunct="1">
              <a:buFont typeface="Arial" charset="0"/>
              <a:buNone/>
            </a:pPr>
            <a:r>
              <a:rPr lang="en-US" dirty="0" smtClean="0">
                <a:ea typeface="ＭＳ Ｐゴシック" charset="-128"/>
              </a:rPr>
              <a:t>Washington, DC</a:t>
            </a:r>
          </a:p>
        </p:txBody>
      </p:sp>
      <p:sp>
        <p:nvSpPr>
          <p:cNvPr id="8195" name="Title 1"/>
          <p:cNvSpPr>
            <a:spLocks noGrp="1"/>
          </p:cNvSpPr>
          <p:nvPr>
            <p:ph type="title"/>
          </p:nvPr>
        </p:nvSpPr>
        <p:spPr/>
        <p:txBody>
          <a:bodyPr>
            <a:normAutofit/>
          </a:bodyPr>
          <a:lstStyle/>
          <a:p>
            <a:pPr eaLnBrk="1" hangingPunct="1"/>
            <a:r>
              <a:rPr lang="en-US" sz="2000" dirty="0" smtClean="0">
                <a:latin typeface="Trebuchet MS" charset="0"/>
                <a:ea typeface="ＭＳ Ｐゴシック" charset="-128"/>
              </a:rPr>
              <a:t>Introducing</a:t>
            </a:r>
            <a:r>
              <a:rPr lang="en-US" dirty="0" smtClean="0">
                <a:latin typeface="Trebuchet MS" charset="0"/>
                <a:ea typeface="ＭＳ Ｐゴシック" charset="-128"/>
              </a:rPr>
              <a:t/>
            </a:r>
            <a:br>
              <a:rPr lang="en-US" dirty="0" smtClean="0">
                <a:latin typeface="Trebuchet MS" charset="0"/>
                <a:ea typeface="ＭＳ Ｐゴシック" charset="-128"/>
              </a:rPr>
            </a:br>
            <a:r>
              <a:rPr lang="en-US" b="0" dirty="0" smtClean="0">
                <a:latin typeface="Trebuchet MS" charset="0"/>
                <a:ea typeface="ＭＳ Ｐゴシック" charset="-128"/>
              </a:rPr>
              <a:t>the</a:t>
            </a:r>
            <a:r>
              <a:rPr lang="en-US" dirty="0" smtClean="0">
                <a:latin typeface="Trebuchet MS" charset="0"/>
                <a:ea typeface="ＭＳ Ｐゴシック" charset="-128"/>
              </a:rPr>
              <a:t> </a:t>
            </a:r>
            <a:r>
              <a:rPr lang="en-US" sz="3200" dirty="0" smtClean="0">
                <a:latin typeface="Trebuchet MS" charset="0"/>
                <a:ea typeface="ＭＳ Ｐゴシック" charset="-128"/>
              </a:rPr>
              <a:t>National User Facility Organization </a:t>
            </a:r>
          </a:p>
        </p:txBody>
      </p:sp>
    </p:spTree>
    <p:extLst>
      <p:ext uri="{BB962C8B-B14F-4D97-AF65-F5344CB8AC3E}">
        <p14:creationId xmlns:p14="http://schemas.microsoft.com/office/powerpoint/2010/main" val="380339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24400" cy="4525963"/>
          </a:xfrm>
        </p:spPr>
        <p:txBody>
          <a:bodyPr/>
          <a:lstStyle/>
          <a:p>
            <a:pPr marL="0" indent="0">
              <a:buNone/>
            </a:pPr>
            <a:r>
              <a:rPr lang="en-US" sz="2400" dirty="0" smtClean="0"/>
              <a:t>NUFO advances and promotes industry access to User Facilities</a:t>
            </a:r>
          </a:p>
          <a:p>
            <a:pPr lvl="1"/>
            <a:r>
              <a:rPr lang="en-US" sz="2000" dirty="0" smtClean="0"/>
              <a:t>NUFO </a:t>
            </a:r>
            <a:r>
              <a:rPr lang="en-US" sz="2000" dirty="0"/>
              <a:t>2009 workshop </a:t>
            </a:r>
            <a:r>
              <a:rPr lang="en-US" sz="2000" dirty="0" smtClean="0"/>
              <a:t>focused on industrial </a:t>
            </a:r>
            <a:r>
              <a:rPr lang="en-US" sz="2000" dirty="0"/>
              <a:t>use of national user </a:t>
            </a:r>
            <a:r>
              <a:rPr lang="en-US" sz="2000" dirty="0" smtClean="0"/>
              <a:t>facilities</a:t>
            </a:r>
          </a:p>
          <a:p>
            <a:pPr lvl="1"/>
            <a:r>
              <a:rPr lang="en-US" sz="2000" dirty="0" smtClean="0"/>
              <a:t>NUFO Report led </a:t>
            </a:r>
            <a:r>
              <a:rPr lang="en-US" sz="2000" dirty="0"/>
              <a:t>to a BESAC study </a:t>
            </a:r>
            <a:endParaRPr lang="en-US" sz="2000" dirty="0" smtClean="0"/>
          </a:p>
          <a:p>
            <a:pPr lvl="1"/>
            <a:r>
              <a:rPr lang="en-US" sz="2000" b="1" dirty="0" smtClean="0"/>
              <a:t>BESAC report recommended </a:t>
            </a:r>
            <a:r>
              <a:rPr lang="en-US" sz="2000" b="1" dirty="0"/>
              <a:t>changes </a:t>
            </a:r>
            <a:r>
              <a:rPr lang="en-US" sz="2000" b="1" dirty="0" smtClean="0"/>
              <a:t>that directly tracked </a:t>
            </a:r>
            <a:r>
              <a:rPr lang="en-US" sz="2000" b="1" dirty="0"/>
              <a:t>NUFO </a:t>
            </a:r>
            <a:r>
              <a:rPr lang="en-US" sz="2000" b="1" dirty="0" smtClean="0"/>
              <a:t>recommendations</a:t>
            </a:r>
          </a:p>
          <a:p>
            <a:pPr lvl="1"/>
            <a:r>
              <a:rPr lang="en-US" sz="2000" dirty="0" smtClean="0"/>
              <a:t>This </a:t>
            </a:r>
            <a:r>
              <a:rPr lang="en-US" sz="2000" dirty="0"/>
              <a:t>has the direct potential to increase “industrial friendliness” of the </a:t>
            </a:r>
            <a:r>
              <a:rPr lang="en-US" sz="2000" dirty="0" smtClean="0"/>
              <a:t>facilities</a:t>
            </a:r>
            <a:endParaRPr lang="en-US" sz="2000" dirty="0"/>
          </a:p>
          <a:p>
            <a:endParaRPr lang="en-US" sz="2000"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799" y="1574131"/>
            <a:ext cx="3504695" cy="4536077"/>
          </a:xfrm>
          <a:prstGeom prst="rect">
            <a:avLst/>
          </a:prstGeom>
        </p:spPr>
      </p:pic>
      <p:sp>
        <p:nvSpPr>
          <p:cNvPr id="8" name="Title 1"/>
          <p:cNvSpPr>
            <a:spLocks noGrp="1"/>
          </p:cNvSpPr>
          <p:nvPr>
            <p:ph type="title"/>
          </p:nvPr>
        </p:nvSpPr>
        <p:spPr>
          <a:xfrm>
            <a:off x="457200" y="274638"/>
            <a:ext cx="8505600" cy="563562"/>
          </a:xfrm>
        </p:spPr>
        <p:txBody>
          <a:bodyPr/>
          <a:lstStyle/>
          <a:p>
            <a:r>
              <a:rPr lang="en-US" sz="2800" dirty="0" smtClean="0"/>
              <a:t>NUFO Supports Industry</a:t>
            </a:r>
            <a:endParaRPr lang="en-US" sz="2400" dirty="0"/>
          </a:p>
        </p:txBody>
      </p:sp>
      <p:sp>
        <p:nvSpPr>
          <p:cNvPr id="9" name="Title 1"/>
          <p:cNvSpPr txBox="1">
            <a:spLocks/>
          </p:cNvSpPr>
          <p:nvPr/>
        </p:nvSpPr>
        <p:spPr bwMode="auto">
          <a:xfrm>
            <a:off x="457200" y="914400"/>
            <a:ext cx="85056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a:lstStyle>
          <a:p>
            <a:r>
              <a:rPr lang="en-US" sz="1800" dirty="0" smtClean="0"/>
              <a:t>Providing a </a:t>
            </a:r>
            <a:r>
              <a:rPr lang="en-US" sz="1800" i="1" u="sng" dirty="0"/>
              <a:t>unified message</a:t>
            </a:r>
            <a:r>
              <a:rPr lang="en-US" sz="1800" dirty="0"/>
              <a:t> </a:t>
            </a:r>
            <a:r>
              <a:rPr lang="en-US" sz="1800" dirty="0" smtClean="0"/>
              <a:t>on industrial user access</a:t>
            </a:r>
            <a:r>
              <a:rPr lang="is-IS" sz="1800" dirty="0" smtClean="0"/>
              <a:t>….</a:t>
            </a:r>
            <a:endParaRPr lang="en-US" sz="1800" dirty="0"/>
          </a:p>
        </p:txBody>
      </p:sp>
    </p:spTree>
    <p:extLst>
      <p:ext uri="{BB962C8B-B14F-4D97-AF65-F5344CB8AC3E}">
        <p14:creationId xmlns:p14="http://schemas.microsoft.com/office/powerpoint/2010/main" val="7011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Enhancing Immigration Procedures for International </a:t>
            </a:r>
            <a:r>
              <a:rPr lang="en-US" sz="2800" dirty="0" smtClean="0"/>
              <a:t>Users</a:t>
            </a:r>
            <a:br>
              <a:rPr lang="en-US" sz="2800" dirty="0" smtClean="0"/>
            </a:br>
            <a:r>
              <a:rPr lang="en-US" sz="2800" dirty="0"/>
              <a:t/>
            </a:r>
            <a:br>
              <a:rPr lang="en-US" sz="2800" dirty="0"/>
            </a:br>
            <a:r>
              <a:rPr lang="en-US" sz="2000" dirty="0" smtClean="0"/>
              <a:t>Supporting a </a:t>
            </a:r>
            <a:r>
              <a:rPr lang="en-US" sz="2000" i="1" u="sng" dirty="0" smtClean="0"/>
              <a:t>unified message</a:t>
            </a:r>
            <a:r>
              <a:rPr lang="en-US" sz="2000" dirty="0" smtClean="0"/>
              <a:t> </a:t>
            </a:r>
            <a:r>
              <a:rPr lang="en-US" sz="2000" dirty="0"/>
              <a:t>on </a:t>
            </a:r>
            <a:r>
              <a:rPr lang="en-US" sz="2000" dirty="0" smtClean="0"/>
              <a:t>international collaborations</a:t>
            </a:r>
            <a:r>
              <a:rPr lang="is-IS" sz="2000" dirty="0" smtClean="0"/>
              <a:t>…</a:t>
            </a:r>
            <a:r>
              <a:rPr lang="en-US" sz="2800" dirty="0"/>
              <a:t/>
            </a:r>
            <a:br>
              <a:rPr lang="en-US" sz="2800" dirty="0"/>
            </a:br>
            <a:endParaRPr lang="en-US" dirty="0"/>
          </a:p>
        </p:txBody>
      </p:sp>
      <p:sp>
        <p:nvSpPr>
          <p:cNvPr id="3" name="Content Placeholder 2"/>
          <p:cNvSpPr>
            <a:spLocks noGrp="1"/>
          </p:cNvSpPr>
          <p:nvPr>
            <p:ph idx="1"/>
          </p:nvPr>
        </p:nvSpPr>
        <p:spPr>
          <a:xfrm>
            <a:off x="457200" y="2286000"/>
            <a:ext cx="8229600" cy="3840163"/>
          </a:xfrm>
        </p:spPr>
        <p:txBody>
          <a:bodyPr/>
          <a:lstStyle/>
          <a:p>
            <a:pPr marL="400050"/>
            <a:r>
              <a:rPr lang="en-US" sz="2200" dirty="0"/>
              <a:t>D</a:t>
            </a:r>
            <a:r>
              <a:rPr lang="en-US" sz="2200" dirty="0" smtClean="0"/>
              <a:t>iscussions </a:t>
            </a:r>
            <a:r>
              <a:rPr lang="en-US" sz="2200" dirty="0"/>
              <a:t>with the Democratic Counsel on the Judiciary Committee and </a:t>
            </a:r>
            <a:r>
              <a:rPr lang="en-US" sz="2200" dirty="0" smtClean="0"/>
              <a:t>private law firms </a:t>
            </a:r>
          </a:p>
          <a:p>
            <a:pPr marL="400050"/>
            <a:r>
              <a:rPr lang="en-US" sz="2200" dirty="0" smtClean="0"/>
              <a:t>NUFO </a:t>
            </a:r>
            <a:r>
              <a:rPr lang="en-US" sz="2200" dirty="0"/>
              <a:t>conducted two surveys on the immigration experiences of international </a:t>
            </a:r>
            <a:r>
              <a:rPr lang="en-US" sz="2200" dirty="0" smtClean="0"/>
              <a:t>users </a:t>
            </a:r>
          </a:p>
          <a:p>
            <a:pPr marL="400050"/>
            <a:r>
              <a:rPr lang="en-US" sz="2200" dirty="0" smtClean="0"/>
              <a:t>Based </a:t>
            </a:r>
            <a:r>
              <a:rPr lang="en-US" sz="2200" dirty="0"/>
              <a:t>on the survey results, NUFO </a:t>
            </a:r>
            <a:r>
              <a:rPr lang="en-US" sz="2200" dirty="0" smtClean="0"/>
              <a:t>sent </a:t>
            </a:r>
            <a:r>
              <a:rPr lang="en-US" sz="2200" dirty="0"/>
              <a:t>formal communications to Dept. of State, Dept. of Homeland Security, and Bureau of Immigration and Customs Enforcement, seeking to improve  access to U.S. user facilities </a:t>
            </a:r>
            <a:r>
              <a:rPr lang="en-US" sz="2200" smtClean="0"/>
              <a:t>to better </a:t>
            </a:r>
            <a:r>
              <a:rPr lang="en-US" sz="2200" dirty="0"/>
              <a:t>meet the </a:t>
            </a:r>
            <a:r>
              <a:rPr lang="en-US" sz="2200"/>
              <a:t>needs </a:t>
            </a:r>
            <a:r>
              <a:rPr lang="en-US" sz="2200" smtClean="0"/>
              <a:t>of </a:t>
            </a:r>
            <a:r>
              <a:rPr lang="en-US" sz="2200" dirty="0"/>
              <a:t>international scientists.</a:t>
            </a:r>
          </a:p>
          <a:p>
            <a:endParaRPr lang="en-US"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11</a:t>
            </a:fld>
            <a:endParaRPr lang="en-US"/>
          </a:p>
        </p:txBody>
      </p:sp>
    </p:spTree>
    <p:extLst>
      <p:ext uri="{BB962C8B-B14F-4D97-AF65-F5344CB8AC3E}">
        <p14:creationId xmlns:p14="http://schemas.microsoft.com/office/powerpoint/2010/main" val="19046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5562600" cy="4648200"/>
          </a:xfrm>
        </p:spPr>
        <p:txBody>
          <a:bodyPr/>
          <a:lstStyle/>
          <a:p>
            <a:r>
              <a:rPr lang="en-US" sz="2000" dirty="0" smtClean="0"/>
              <a:t>NUFO conducts benchmarking studies to enable </a:t>
            </a:r>
            <a:r>
              <a:rPr lang="en-US" sz="2000" dirty="0"/>
              <a:t>facilities to adopt best </a:t>
            </a:r>
            <a:r>
              <a:rPr lang="en-US" sz="2000" dirty="0" smtClean="0"/>
              <a:t>practices</a:t>
            </a:r>
          </a:p>
          <a:p>
            <a:pPr lvl="1"/>
            <a:r>
              <a:rPr lang="en-US" sz="2000" dirty="0" smtClean="0"/>
              <a:t>DOE User Agreements</a:t>
            </a:r>
          </a:p>
          <a:p>
            <a:pPr lvl="1"/>
            <a:r>
              <a:rPr lang="en-US" sz="2000" dirty="0" smtClean="0"/>
              <a:t>Calls for Proposals</a:t>
            </a:r>
          </a:p>
          <a:p>
            <a:pPr lvl="1"/>
            <a:r>
              <a:rPr lang="en-US" sz="2000" dirty="0" smtClean="0"/>
              <a:t>Shipping Policies and Procedures</a:t>
            </a:r>
          </a:p>
          <a:p>
            <a:pPr lvl="1"/>
            <a:r>
              <a:rPr lang="en-US" sz="2000" dirty="0" smtClean="0"/>
              <a:t>Multilingual Websites</a:t>
            </a:r>
          </a:p>
          <a:p>
            <a:pPr lvl="1"/>
            <a:r>
              <a:rPr lang="en-US" sz="2000" dirty="0"/>
              <a:t>Housing for Users </a:t>
            </a:r>
            <a:endParaRPr lang="en-US" sz="2000" dirty="0" smtClean="0"/>
          </a:p>
          <a:p>
            <a:pPr lvl="1"/>
            <a:r>
              <a:rPr lang="en-US" sz="2000" dirty="0" smtClean="0"/>
              <a:t>Multi-facility </a:t>
            </a:r>
            <a:r>
              <a:rPr lang="en-US" sz="2000" dirty="0"/>
              <a:t>proposals – APS/ATR, </a:t>
            </a:r>
            <a:r>
              <a:rPr lang="en-US" sz="2000" dirty="0" smtClean="0"/>
              <a:t>APS/CNM</a:t>
            </a:r>
          </a:p>
          <a:p>
            <a:pPr lvl="1"/>
            <a:r>
              <a:rPr lang="en-US" sz="2000" dirty="0" smtClean="0"/>
              <a:t>Complementary </a:t>
            </a:r>
            <a:r>
              <a:rPr lang="en-US" sz="2000" dirty="0"/>
              <a:t>research by </a:t>
            </a:r>
            <a:r>
              <a:rPr lang="en-US" sz="2000" dirty="0" smtClean="0"/>
              <a:t>users </a:t>
            </a:r>
            <a:r>
              <a:rPr lang="en-US" sz="2000" dirty="0"/>
              <a:t>at two different facilities with different </a:t>
            </a:r>
            <a:r>
              <a:rPr lang="en-US" sz="2000" dirty="0" smtClean="0"/>
              <a:t>capabilities</a:t>
            </a:r>
            <a:endParaRPr lang="en-US" sz="2000" dirty="0"/>
          </a:p>
          <a:p>
            <a:r>
              <a:rPr lang="en-US" sz="2000" dirty="0" smtClean="0"/>
              <a:t>Planned benchmarking</a:t>
            </a:r>
          </a:p>
          <a:p>
            <a:pPr lvl="1"/>
            <a:r>
              <a:rPr lang="en-US" sz="1800" dirty="0" smtClean="0"/>
              <a:t>Federated Systems</a:t>
            </a:r>
          </a:p>
          <a:p>
            <a:pPr lvl="1"/>
            <a:r>
              <a:rPr lang="en-US" sz="1800" dirty="0" smtClean="0"/>
              <a:t>Training Programs</a:t>
            </a:r>
            <a:endParaRPr lang="en-US" sz="1800"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466" y="2362200"/>
            <a:ext cx="1413164" cy="1828800"/>
          </a:xfrm>
          <a:prstGeom prst="rect">
            <a:avLst/>
          </a:prstGeom>
          <a:ln>
            <a:solidFill>
              <a:schemeClr val="accent3"/>
            </a:solidFill>
          </a:ln>
        </p:spPr>
      </p:pic>
      <p:sp>
        <p:nvSpPr>
          <p:cNvPr id="9" name="Title 1"/>
          <p:cNvSpPr>
            <a:spLocks noGrp="1"/>
          </p:cNvSpPr>
          <p:nvPr>
            <p:ph type="title"/>
          </p:nvPr>
        </p:nvSpPr>
        <p:spPr>
          <a:xfrm>
            <a:off x="457200" y="274638"/>
            <a:ext cx="8505600" cy="563562"/>
          </a:xfrm>
        </p:spPr>
        <p:txBody>
          <a:bodyPr/>
          <a:lstStyle/>
          <a:p>
            <a:r>
              <a:rPr lang="en-US" sz="2800" dirty="0" smtClean="0"/>
              <a:t>NUFO Benchmarking</a:t>
            </a:r>
            <a:r>
              <a:rPr lang="en-US" sz="1800" dirty="0" smtClean="0"/>
              <a:t/>
            </a:r>
            <a:br>
              <a:rPr lang="en-US" sz="1800" dirty="0" smtClean="0"/>
            </a:br>
            <a:r>
              <a:rPr lang="en-US" sz="1800" dirty="0"/>
              <a:t/>
            </a:r>
            <a:br>
              <a:rPr lang="en-US" sz="1800" dirty="0"/>
            </a:br>
            <a:r>
              <a:rPr lang="en-US" sz="1800" dirty="0" smtClean="0"/>
              <a:t>Communities support communities</a:t>
            </a:r>
            <a:endParaRPr lang="en-US" sz="2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250" y="4572000"/>
            <a:ext cx="1413164" cy="1828800"/>
          </a:xfrm>
          <a:prstGeom prst="rect">
            <a:avLst/>
          </a:prstGeom>
          <a:ln>
            <a:solidFill>
              <a:schemeClr val="accent4">
                <a:lumMod val="90000"/>
                <a:lumOff val="10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98589" y="1447800"/>
            <a:ext cx="1414021" cy="1828800"/>
          </a:xfrm>
          <a:prstGeom prst="rect">
            <a:avLst/>
          </a:prstGeom>
          <a:ln>
            <a:solidFill>
              <a:schemeClr val="tx2"/>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3250" y="148424"/>
            <a:ext cx="1413164" cy="1828800"/>
          </a:xfrm>
          <a:prstGeom prst="rect">
            <a:avLst/>
          </a:prstGeom>
          <a:ln>
            <a:solidFill>
              <a:schemeClr val="accent1">
                <a:lumMod val="90000"/>
                <a:lumOff val="10000"/>
              </a:schemeClr>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993272" y="3549504"/>
            <a:ext cx="1414021" cy="1828800"/>
          </a:xfrm>
          <a:prstGeom prst="rect">
            <a:avLst/>
          </a:prstGeom>
          <a:ln>
            <a:solidFill>
              <a:schemeClr val="accent5"/>
            </a:solidFill>
          </a:ln>
        </p:spPr>
      </p:pic>
    </p:spTree>
    <p:extLst>
      <p:ext uri="{BB962C8B-B14F-4D97-AF65-F5344CB8AC3E}">
        <p14:creationId xmlns:p14="http://schemas.microsoft.com/office/powerpoint/2010/main" val="93051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NUFO’s Future</a:t>
            </a:r>
            <a:endParaRPr lang="en-US" dirty="0"/>
          </a:p>
        </p:txBody>
      </p:sp>
      <p:sp>
        <p:nvSpPr>
          <p:cNvPr id="3" name="Content Placeholder 2"/>
          <p:cNvSpPr>
            <a:spLocks noGrp="1"/>
          </p:cNvSpPr>
          <p:nvPr>
            <p:ph idx="1"/>
          </p:nvPr>
        </p:nvSpPr>
        <p:spPr>
          <a:xfrm>
            <a:off x="457200" y="1143000"/>
            <a:ext cx="8229600" cy="4983163"/>
          </a:xfrm>
        </p:spPr>
        <p:txBody>
          <a:bodyPr/>
          <a:lstStyle/>
          <a:p>
            <a:r>
              <a:rPr lang="en-US" sz="2000" dirty="0"/>
              <a:t>NUFO will soon become </a:t>
            </a:r>
            <a:r>
              <a:rPr lang="en-US" sz="2000" dirty="0" smtClean="0"/>
              <a:t>the </a:t>
            </a:r>
            <a:r>
              <a:rPr lang="en-US" sz="2000" dirty="0">
                <a:solidFill>
                  <a:srgbClr val="FF0000"/>
                </a:solidFill>
              </a:rPr>
              <a:t>Society for Science at User Research Facilities (SSURF</a:t>
            </a:r>
            <a:r>
              <a:rPr lang="en-US" sz="2000" dirty="0" smtClean="0">
                <a:solidFill>
                  <a:srgbClr val="FF0000"/>
                </a:solidFill>
              </a:rPr>
              <a:t>)</a:t>
            </a:r>
          </a:p>
          <a:p>
            <a:pPr marL="0" indent="0">
              <a:buNone/>
            </a:pPr>
            <a:endParaRPr lang="en-US" sz="2000" dirty="0" smtClean="0"/>
          </a:p>
          <a:p>
            <a:r>
              <a:rPr lang="en-US" sz="2000" dirty="0" smtClean="0"/>
              <a:t>SSURF will be a </a:t>
            </a:r>
            <a:r>
              <a:rPr lang="en-US" sz="2000" dirty="0"/>
              <a:t>501c3 non-profit </a:t>
            </a:r>
            <a:r>
              <a:rPr lang="en-US" sz="2000" dirty="0" smtClean="0"/>
              <a:t>corporation</a:t>
            </a:r>
          </a:p>
          <a:p>
            <a:endParaRPr lang="en-US" sz="2000" dirty="0">
              <a:solidFill>
                <a:srgbClr val="558ED5"/>
              </a:solidFill>
            </a:endParaRPr>
          </a:p>
          <a:p>
            <a:r>
              <a:rPr lang="en-US" sz="2000" dirty="0" smtClean="0"/>
              <a:t>SSURF will be a </a:t>
            </a:r>
            <a:r>
              <a:rPr lang="en-US" sz="2000" dirty="0"/>
              <a:t>member-oriented, professional society dedicated to all aspects of user facility </a:t>
            </a:r>
            <a:r>
              <a:rPr lang="en-US" sz="2000" dirty="0" smtClean="0"/>
              <a:t>research </a:t>
            </a:r>
          </a:p>
          <a:p>
            <a:endParaRPr lang="en-US" sz="2000" dirty="0" smtClean="0"/>
          </a:p>
          <a:p>
            <a:r>
              <a:rPr lang="en-US" sz="2000" dirty="0" smtClean="0"/>
              <a:t>More </a:t>
            </a:r>
            <a:r>
              <a:rPr lang="en-US" sz="2000" dirty="0"/>
              <a:t>inclusive membership categories with membership benefits</a:t>
            </a:r>
          </a:p>
          <a:p>
            <a:endParaRPr lang="en-US" sz="2000" dirty="0"/>
          </a:p>
          <a:p>
            <a:r>
              <a:rPr lang="en-US" sz="2000" dirty="0"/>
              <a:t>Incorporation will allow </a:t>
            </a:r>
            <a:r>
              <a:rPr lang="en-US" sz="2000" dirty="0" smtClean="0"/>
              <a:t>growth, </a:t>
            </a:r>
            <a:r>
              <a:rPr lang="en-US" sz="2000" dirty="0"/>
              <a:t>programmatic expansion, fundraising opportunities, </a:t>
            </a:r>
            <a:r>
              <a:rPr lang="en-US" sz="2000" dirty="0" smtClean="0"/>
              <a:t>employees</a:t>
            </a:r>
          </a:p>
          <a:p>
            <a:endParaRPr lang="en-US" sz="2000" dirty="0"/>
          </a:p>
          <a:p>
            <a:endParaRPr lang="en-US"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13</a:t>
            </a:fld>
            <a:endParaRPr lang="en-US"/>
          </a:p>
        </p:txBody>
      </p:sp>
    </p:spTree>
    <p:extLst>
      <p:ext uri="{BB962C8B-B14F-4D97-AF65-F5344CB8AC3E}">
        <p14:creationId xmlns:p14="http://schemas.microsoft.com/office/powerpoint/2010/main" val="1978810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SSURF’s Mission</a:t>
            </a:r>
            <a:endParaRPr lang="en-US" dirty="0"/>
          </a:p>
        </p:txBody>
      </p:sp>
      <p:sp>
        <p:nvSpPr>
          <p:cNvPr id="3" name="Content Placeholder 2"/>
          <p:cNvSpPr>
            <a:spLocks noGrp="1"/>
          </p:cNvSpPr>
          <p:nvPr>
            <p:ph idx="1"/>
          </p:nvPr>
        </p:nvSpPr>
        <p:spPr>
          <a:xfrm>
            <a:off x="1219200" y="1600200"/>
            <a:ext cx="6934200" cy="4525963"/>
          </a:xfrm>
        </p:spPr>
        <p:txBody>
          <a:bodyPr/>
          <a:lstStyle/>
          <a:p>
            <a:pPr marL="0" indent="0" algn="ctr">
              <a:lnSpc>
                <a:spcPct val="150000"/>
              </a:lnSpc>
              <a:buNone/>
            </a:pPr>
            <a:endParaRPr lang="en-US" sz="2000" dirty="0" smtClean="0"/>
          </a:p>
          <a:p>
            <a:pPr marL="0" indent="0" algn="ctr">
              <a:lnSpc>
                <a:spcPct val="150000"/>
              </a:lnSpc>
              <a:buNone/>
            </a:pPr>
            <a:r>
              <a:rPr lang="en-US" sz="2000" dirty="0" smtClean="0"/>
              <a:t>Advance </a:t>
            </a:r>
            <a:r>
              <a:rPr lang="en-US" sz="2000" dirty="0"/>
              <a:t>the science performed at user research facilities by (1) supporting their professional communities and research networks through the sharing of best practices and facilitation of professional development, and (2) promoting public awareness about the benefits and significance of the facilities and their </a:t>
            </a:r>
            <a:r>
              <a:rPr lang="en-US" sz="2000" dirty="0" smtClean="0"/>
              <a:t>research</a:t>
            </a:r>
            <a:endParaRPr lang="en-US" sz="2000"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14</a:t>
            </a:fld>
            <a:endParaRPr lang="en-US"/>
          </a:p>
        </p:txBody>
      </p:sp>
    </p:spTree>
    <p:extLst>
      <p:ext uri="{BB962C8B-B14F-4D97-AF65-F5344CB8AC3E}">
        <p14:creationId xmlns:p14="http://schemas.microsoft.com/office/powerpoint/2010/main" val="1498931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Larger Community of Practice</a:t>
            </a:r>
            <a:endParaRPr lang="en-US" dirty="0"/>
          </a:p>
        </p:txBody>
      </p:sp>
      <p:sp>
        <p:nvSpPr>
          <p:cNvPr id="3" name="Content Placeholder 2"/>
          <p:cNvSpPr>
            <a:spLocks noGrp="1"/>
          </p:cNvSpPr>
          <p:nvPr>
            <p:ph idx="1"/>
          </p:nvPr>
        </p:nvSpPr>
        <p:spPr/>
        <p:txBody>
          <a:bodyPr/>
          <a:lstStyle/>
          <a:p>
            <a:pPr marL="0" indent="0" algn="ctr">
              <a:lnSpc>
                <a:spcPct val="150000"/>
              </a:lnSpc>
              <a:buNone/>
            </a:pPr>
            <a:r>
              <a:rPr lang="en-US" sz="2000" dirty="0" smtClean="0"/>
              <a:t>In December 2015, the National </a:t>
            </a:r>
            <a:r>
              <a:rPr lang="en-US" sz="2000" dirty="0"/>
              <a:t>Academy of Public Administration </a:t>
            </a:r>
            <a:r>
              <a:rPr lang="en-US" sz="2000" dirty="0" smtClean="0"/>
              <a:t>recommended:</a:t>
            </a:r>
          </a:p>
          <a:p>
            <a:pPr marL="0" indent="0" algn="ctr">
              <a:lnSpc>
                <a:spcPct val="150000"/>
              </a:lnSpc>
              <a:buNone/>
            </a:pPr>
            <a:r>
              <a:rPr lang="en-US" sz="2000" dirty="0" smtClean="0"/>
              <a:t>“NSF formally </a:t>
            </a:r>
            <a:r>
              <a:rPr lang="en-US" sz="2000" dirty="0"/>
              <a:t>establish communities of practice to share best practices and </a:t>
            </a:r>
            <a:r>
              <a:rPr lang="en-US" sz="2000" dirty="0" smtClean="0"/>
              <a:t>implement </a:t>
            </a:r>
            <a:r>
              <a:rPr lang="en-US" sz="2000" dirty="0"/>
              <a:t>a “lessons learned” requirement for all MREFC </a:t>
            </a:r>
            <a:r>
              <a:rPr lang="en-US" sz="2000" dirty="0" smtClean="0"/>
              <a:t>projects.” </a:t>
            </a:r>
          </a:p>
          <a:p>
            <a:pPr marL="0" indent="0">
              <a:lnSpc>
                <a:spcPct val="150000"/>
              </a:lnSpc>
              <a:buNone/>
            </a:pPr>
            <a:endParaRPr lang="en-US" sz="2000" dirty="0" smtClean="0"/>
          </a:p>
          <a:p>
            <a:pPr marL="0" indent="0" algn="ctr">
              <a:lnSpc>
                <a:spcPct val="150000"/>
              </a:lnSpc>
              <a:buNone/>
            </a:pPr>
            <a:r>
              <a:rPr lang="en-US" sz="2400" b="1" dirty="0" smtClean="0"/>
              <a:t>NUFO can help you; </a:t>
            </a:r>
          </a:p>
          <a:p>
            <a:pPr marL="0" indent="0" algn="ctr">
              <a:lnSpc>
                <a:spcPct val="150000"/>
              </a:lnSpc>
              <a:buNone/>
            </a:pPr>
            <a:r>
              <a:rPr lang="en-US" sz="2400" b="1" dirty="0" smtClean="0"/>
              <a:t>please join us in our mission.</a:t>
            </a:r>
          </a:p>
          <a:p>
            <a:pPr marL="0" indent="0" algn="ctr">
              <a:lnSpc>
                <a:spcPct val="150000"/>
              </a:lnSpc>
              <a:buNone/>
            </a:pPr>
            <a:endParaRPr lang="en-US" sz="2400" b="1" dirty="0" smtClean="0">
              <a:solidFill>
                <a:srgbClr val="00B050"/>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15</a:t>
            </a:fld>
            <a:endParaRPr lang="en-US"/>
          </a:p>
        </p:txBody>
      </p:sp>
      <p:pic>
        <p:nvPicPr>
          <p:cNvPr id="5" name="Picture 4"/>
          <p:cNvPicPr>
            <a:picLocks noChangeAspect="1"/>
          </p:cNvPicPr>
          <p:nvPr/>
        </p:nvPicPr>
        <p:blipFill>
          <a:blip r:embed="rId2"/>
          <a:stretch>
            <a:fillRect/>
          </a:stretch>
        </p:blipFill>
        <p:spPr>
          <a:xfrm>
            <a:off x="6934200" y="3733800"/>
            <a:ext cx="1587500" cy="2225467"/>
          </a:xfrm>
          <a:prstGeom prst="rect">
            <a:avLst/>
          </a:prstGeom>
        </p:spPr>
      </p:pic>
    </p:spTree>
    <p:extLst>
      <p:ext uri="{BB962C8B-B14F-4D97-AF65-F5344CB8AC3E}">
        <p14:creationId xmlns:p14="http://schemas.microsoft.com/office/powerpoint/2010/main" val="101697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you?</a:t>
            </a: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US" sz="2000" dirty="0" smtClean="0"/>
              <a:t>SSURF plans to:</a:t>
            </a:r>
          </a:p>
          <a:p>
            <a:endParaRPr lang="en-US" sz="2000" dirty="0"/>
          </a:p>
          <a:p>
            <a:r>
              <a:rPr lang="en-US" sz="2000" dirty="0" smtClean="0">
                <a:solidFill>
                  <a:srgbClr val="FF0000"/>
                </a:solidFill>
              </a:rPr>
              <a:t>Host annual </a:t>
            </a:r>
            <a:r>
              <a:rPr lang="en-US" sz="2000" dirty="0">
                <a:solidFill>
                  <a:srgbClr val="FF0000"/>
                </a:solidFill>
              </a:rPr>
              <a:t>m</a:t>
            </a:r>
            <a:r>
              <a:rPr lang="en-US" sz="2000" dirty="0" smtClean="0">
                <a:solidFill>
                  <a:srgbClr val="FF0000"/>
                </a:solidFill>
              </a:rPr>
              <a:t>eetings on topics of importance to it membership </a:t>
            </a:r>
          </a:p>
          <a:p>
            <a:endParaRPr lang="en-US" sz="2000" dirty="0" smtClean="0"/>
          </a:p>
          <a:p>
            <a:pPr lvl="1"/>
            <a:r>
              <a:rPr lang="en-US" sz="2000" dirty="0" smtClean="0"/>
              <a:t>“Power </a:t>
            </a:r>
            <a:r>
              <a:rPr lang="en-US" sz="2000" dirty="0"/>
              <a:t>in Numbers:  Building Partnerships and Common Standards across User Facilities” will challenge attendees to develop shared practices for improving users’ experience, and create community performance standards to facilitate easier multi-facility use and collaboration. </a:t>
            </a:r>
            <a:endParaRPr lang="en-US" sz="2000" dirty="0" smtClean="0"/>
          </a:p>
          <a:p>
            <a:pPr lvl="1"/>
            <a:endParaRPr lang="en-US" sz="2000" dirty="0" smtClean="0"/>
          </a:p>
          <a:p>
            <a:pPr lvl="1"/>
            <a:r>
              <a:rPr lang="en-US" sz="2000" dirty="0" smtClean="0"/>
              <a:t>Examples of previous meeting themes:  Industrial Usage, </a:t>
            </a:r>
            <a:r>
              <a:rPr lang="en-US" sz="2000" dirty="0"/>
              <a:t>Educational Outreach, Bridging Science Across </a:t>
            </a:r>
            <a:r>
              <a:rPr lang="en-US" sz="2000" dirty="0" smtClean="0"/>
              <a:t>User Facilities, Big Data</a:t>
            </a:r>
          </a:p>
          <a:p>
            <a:pPr lvl="1"/>
            <a:endParaRPr lang="en-US" sz="2000" dirty="0"/>
          </a:p>
          <a:p>
            <a:pPr lvl="1"/>
            <a:r>
              <a:rPr lang="en-US" sz="2000" dirty="0" smtClean="0"/>
              <a:t>Community-determined parallel workshops and breakout sessions are always welcome</a:t>
            </a:r>
          </a:p>
        </p:txBody>
      </p:sp>
      <p:sp>
        <p:nvSpPr>
          <p:cNvPr id="4" name="Slide Number Placeholder 3"/>
          <p:cNvSpPr>
            <a:spLocks noGrp="1"/>
          </p:cNvSpPr>
          <p:nvPr>
            <p:ph type="sldNum" sz="quarter" idx="11"/>
          </p:nvPr>
        </p:nvSpPr>
        <p:spPr/>
        <p:txBody>
          <a:bodyPr/>
          <a:lstStyle/>
          <a:p>
            <a:fld id="{2A666429-E410-48B4-987F-B85C471FF48F}" type="slidenum">
              <a:rPr lang="en-US" smtClean="0"/>
              <a:pPr/>
              <a:t>16</a:t>
            </a:fld>
            <a:endParaRPr lang="en-US"/>
          </a:p>
        </p:txBody>
      </p:sp>
    </p:spTree>
    <p:extLst>
      <p:ext uri="{BB962C8B-B14F-4D97-AF65-F5344CB8AC3E}">
        <p14:creationId xmlns:p14="http://schemas.microsoft.com/office/powerpoint/2010/main" val="360455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you?</a:t>
            </a:r>
            <a:endParaRPr lang="en-US" dirty="0"/>
          </a:p>
        </p:txBody>
      </p:sp>
      <p:sp>
        <p:nvSpPr>
          <p:cNvPr id="3" name="Content Placeholder 2"/>
          <p:cNvSpPr>
            <a:spLocks noGrp="1"/>
          </p:cNvSpPr>
          <p:nvPr>
            <p:ph idx="1"/>
          </p:nvPr>
        </p:nvSpPr>
        <p:spPr>
          <a:xfrm>
            <a:off x="457200" y="990600"/>
            <a:ext cx="8229600" cy="5135563"/>
          </a:xfrm>
        </p:spPr>
        <p:txBody>
          <a:bodyPr/>
          <a:lstStyle/>
          <a:p>
            <a:pPr>
              <a:lnSpc>
                <a:spcPct val="150000"/>
              </a:lnSpc>
            </a:pPr>
            <a:r>
              <a:rPr lang="en-US" sz="2000" dirty="0">
                <a:solidFill>
                  <a:srgbClr val="FF0000"/>
                </a:solidFill>
              </a:rPr>
              <a:t>Continue the Annual Science Exhibitions on Capital </a:t>
            </a:r>
            <a:r>
              <a:rPr lang="en-US" sz="2000" dirty="0" smtClean="0">
                <a:solidFill>
                  <a:srgbClr val="FF0000"/>
                </a:solidFill>
              </a:rPr>
              <a:t>Hill</a:t>
            </a:r>
          </a:p>
          <a:p>
            <a:pPr>
              <a:lnSpc>
                <a:spcPct val="150000"/>
              </a:lnSpc>
            </a:pPr>
            <a:r>
              <a:rPr lang="en-US" sz="2000" dirty="0" smtClean="0">
                <a:solidFill>
                  <a:srgbClr val="FF0000"/>
                </a:solidFill>
              </a:rPr>
              <a:t>Coordinate </a:t>
            </a:r>
            <a:r>
              <a:rPr lang="en-US" sz="2000" dirty="0">
                <a:solidFill>
                  <a:srgbClr val="FF0000"/>
                </a:solidFill>
              </a:rPr>
              <a:t>Congressional staff visits to </a:t>
            </a:r>
            <a:r>
              <a:rPr lang="en-US" sz="2000" dirty="0" smtClean="0">
                <a:solidFill>
                  <a:srgbClr val="FF0000"/>
                </a:solidFill>
              </a:rPr>
              <a:t>facilities</a:t>
            </a:r>
          </a:p>
          <a:p>
            <a:pPr>
              <a:lnSpc>
                <a:spcPct val="150000"/>
              </a:lnSpc>
            </a:pPr>
            <a:r>
              <a:rPr lang="en-US" sz="2000" dirty="0" smtClean="0">
                <a:solidFill>
                  <a:srgbClr val="FF0000"/>
                </a:solidFill>
              </a:rPr>
              <a:t>Organize </a:t>
            </a:r>
            <a:r>
              <a:rPr lang="en-US" sz="2000" dirty="0">
                <a:solidFill>
                  <a:srgbClr val="FF0000"/>
                </a:solidFill>
              </a:rPr>
              <a:t>Congressional home district office </a:t>
            </a:r>
            <a:r>
              <a:rPr lang="en-US" sz="2000" dirty="0" smtClean="0">
                <a:solidFill>
                  <a:srgbClr val="FF0000"/>
                </a:solidFill>
              </a:rPr>
              <a:t>visits</a:t>
            </a:r>
          </a:p>
          <a:p>
            <a:pPr>
              <a:lnSpc>
                <a:spcPct val="150000"/>
              </a:lnSpc>
            </a:pPr>
            <a:r>
              <a:rPr lang="en-US" sz="2000" dirty="0" smtClean="0">
                <a:solidFill>
                  <a:srgbClr val="FF0000"/>
                </a:solidFill>
              </a:rPr>
              <a:t>Facility adoption of unique identifiers for all users to enable data sharing </a:t>
            </a:r>
          </a:p>
          <a:p>
            <a:pPr>
              <a:lnSpc>
                <a:spcPct val="150000"/>
              </a:lnSpc>
            </a:pPr>
            <a:r>
              <a:rPr lang="en-US" sz="2000" dirty="0" smtClean="0">
                <a:solidFill>
                  <a:srgbClr val="FF0000"/>
                </a:solidFill>
              </a:rPr>
              <a:t>Training reciprocity</a:t>
            </a:r>
          </a:p>
          <a:p>
            <a:r>
              <a:rPr lang="en-US" sz="2000" dirty="0" smtClean="0">
                <a:solidFill>
                  <a:srgbClr val="FF0000"/>
                </a:solidFill>
              </a:rPr>
              <a:t>Other plans as staff and resources allow (e.g., speaker series, or  professional societies forums)</a:t>
            </a:r>
            <a:endParaRPr lang="en-US" sz="2000" dirty="0">
              <a:solidFill>
                <a:srgbClr val="FF0000"/>
              </a:solidFill>
            </a:endParaRPr>
          </a:p>
          <a:p>
            <a:endParaRPr lang="en-US" dirty="0"/>
          </a:p>
          <a:p>
            <a:pPr marL="0" indent="0" algn="ctr">
              <a:buNone/>
            </a:pPr>
            <a:r>
              <a:rPr lang="en-US" sz="2800" b="1" dirty="0"/>
              <a:t>What would you need, what do you want, what can we help you with?</a:t>
            </a:r>
          </a:p>
          <a:p>
            <a:endParaRPr lang="en-US"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17</a:t>
            </a:fld>
            <a:endParaRPr lang="en-US"/>
          </a:p>
        </p:txBody>
      </p:sp>
    </p:spTree>
    <p:extLst>
      <p:ext uri="{BB962C8B-B14F-4D97-AF65-F5344CB8AC3E}">
        <p14:creationId xmlns:p14="http://schemas.microsoft.com/office/powerpoint/2010/main" val="632957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3" name="Content Placeholder 2"/>
          <p:cNvSpPr>
            <a:spLocks noGrp="1"/>
          </p:cNvSpPr>
          <p:nvPr>
            <p:ph idx="1"/>
          </p:nvPr>
        </p:nvSpPr>
        <p:spPr/>
        <p:txBody>
          <a:bodyPr/>
          <a:lstStyle/>
          <a:p>
            <a:pPr marL="0" indent="0" algn="ctr">
              <a:buNone/>
            </a:pPr>
            <a:r>
              <a:rPr lang="en-US" sz="2800" dirty="0" smtClean="0">
                <a:hlinkClick r:id="rId2"/>
              </a:rPr>
              <a:t>www.nufo.org</a:t>
            </a:r>
            <a:endParaRPr lang="en-US" sz="2800" dirty="0" smtClean="0"/>
          </a:p>
          <a:p>
            <a:pPr marL="0" indent="0" algn="ctr">
              <a:buNone/>
            </a:pPr>
            <a:endParaRPr lang="en-US" sz="2800" dirty="0"/>
          </a:p>
          <a:p>
            <a:pPr marL="0" indent="0" algn="ctr">
              <a:buNone/>
            </a:pPr>
            <a:r>
              <a:rPr lang="en-US" sz="2800" dirty="0" smtClean="0">
                <a:hlinkClick r:id="rId3"/>
              </a:rPr>
              <a:t>info@nufo.org</a:t>
            </a:r>
            <a:endParaRPr lang="en-US" sz="2800" dirty="0" smtClean="0"/>
          </a:p>
          <a:p>
            <a:pPr marL="0" indent="0" algn="ctr">
              <a:buNone/>
            </a:pPr>
            <a:endParaRPr lang="en-US" sz="2800" dirty="0"/>
          </a:p>
          <a:p>
            <a:pPr marL="0" indent="0" algn="ctr">
              <a:buNone/>
            </a:pPr>
            <a:r>
              <a:rPr lang="en-US" sz="2800" dirty="0" smtClean="0">
                <a:hlinkClick r:id="rId4"/>
              </a:rPr>
              <a:t>Susan.white-depace@nufo.org</a:t>
            </a:r>
            <a:endParaRPr lang="en-US" sz="2800" dirty="0" smtClean="0"/>
          </a:p>
          <a:p>
            <a:pPr marL="0" indent="0" algn="ctr">
              <a:buNone/>
            </a:pPr>
            <a:endParaRPr lang="en-US" sz="2800" dirty="0" smtClean="0"/>
          </a:p>
          <a:p>
            <a:pPr marL="0" indent="0" algn="ctr">
              <a:buNone/>
            </a:pPr>
            <a:r>
              <a:rPr lang="en-US" sz="2800" dirty="0" smtClean="0">
                <a:hlinkClick r:id="rId5"/>
              </a:rPr>
              <a:t>Paul.runci@pnnl.gov</a:t>
            </a:r>
            <a:r>
              <a:rPr lang="en-US" sz="2800" dirty="0" smtClean="0"/>
              <a:t> </a:t>
            </a:r>
            <a:endParaRPr lang="en-US" sz="2800"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18</a:t>
            </a:fld>
            <a:endParaRPr lang="en-US"/>
          </a:p>
        </p:txBody>
      </p:sp>
    </p:spTree>
    <p:extLst>
      <p:ext uri="{BB962C8B-B14F-4D97-AF65-F5344CB8AC3E}">
        <p14:creationId xmlns:p14="http://schemas.microsoft.com/office/powerpoint/2010/main" val="216579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522" y="2643188"/>
            <a:ext cx="7650956" cy="908246"/>
          </a:xfrm>
        </p:spPr>
        <p:txBody>
          <a:bodyPr/>
          <a:lstStyle/>
          <a:p>
            <a:r>
              <a:rPr lang="en-US" dirty="0" smtClean="0">
                <a:ea typeface="ＭＳ Ｐゴシック" pitchFamily="1" charset="-128"/>
              </a:rPr>
              <a:t>National Superconducting Cyclotron Laboratory – Interactions with Users</a:t>
            </a:r>
            <a:endParaRPr lang="en-US" dirty="0"/>
          </a:p>
        </p:txBody>
      </p:sp>
      <p:sp>
        <p:nvSpPr>
          <p:cNvPr id="3" name="Subtitle 2"/>
          <p:cNvSpPr>
            <a:spLocks noGrp="1"/>
          </p:cNvSpPr>
          <p:nvPr>
            <p:ph type="subTitle" idx="1"/>
          </p:nvPr>
        </p:nvSpPr>
        <p:spPr/>
        <p:txBody>
          <a:bodyPr/>
          <a:lstStyle/>
          <a:p>
            <a:r>
              <a:rPr lang="en-US" dirty="0" smtClean="0"/>
              <a:t>David J. Morrissey</a:t>
            </a:r>
          </a:p>
          <a:p>
            <a:r>
              <a:rPr lang="en-US" dirty="0" smtClean="0"/>
              <a:t>NSCL Associate Director for Operations</a:t>
            </a:r>
          </a:p>
          <a:p>
            <a:endParaRPr lang="en-US" dirty="0"/>
          </a:p>
        </p:txBody>
      </p:sp>
    </p:spTree>
    <p:extLst>
      <p:ext uri="{BB962C8B-B14F-4D97-AF65-F5344CB8AC3E}">
        <p14:creationId xmlns:p14="http://schemas.microsoft.com/office/powerpoint/2010/main" val="94944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br>
              <a:rPr lang="en-US" dirty="0" smtClean="0"/>
            </a:br>
            <a:endParaRPr lang="en-US" dirty="0"/>
          </a:p>
        </p:txBody>
      </p:sp>
      <p:sp>
        <p:nvSpPr>
          <p:cNvPr id="3" name="Content Placeholder 2"/>
          <p:cNvSpPr>
            <a:spLocks noGrp="1"/>
          </p:cNvSpPr>
          <p:nvPr>
            <p:ph idx="1"/>
          </p:nvPr>
        </p:nvSpPr>
        <p:spPr/>
        <p:txBody>
          <a:bodyPr/>
          <a:lstStyle/>
          <a:p>
            <a:r>
              <a:rPr lang="en-US" sz="2000" dirty="0" smtClean="0"/>
              <a:t>Introduction to NUFO</a:t>
            </a:r>
          </a:p>
          <a:p>
            <a:endParaRPr lang="en-US" sz="2000" dirty="0"/>
          </a:p>
          <a:p>
            <a:r>
              <a:rPr lang="en-US" sz="2000" dirty="0"/>
              <a:t>What is NUFO’s role</a:t>
            </a:r>
            <a:r>
              <a:rPr lang="en-US" sz="2000" dirty="0" smtClean="0"/>
              <a:t>?</a:t>
            </a:r>
          </a:p>
          <a:p>
            <a:endParaRPr lang="en-US" sz="2000" dirty="0"/>
          </a:p>
          <a:p>
            <a:r>
              <a:rPr lang="en-US" sz="2000" dirty="0"/>
              <a:t>What does NUFO do</a:t>
            </a:r>
            <a:r>
              <a:rPr lang="en-US" sz="2000" dirty="0" smtClean="0"/>
              <a:t>?</a:t>
            </a:r>
          </a:p>
          <a:p>
            <a:endParaRPr lang="en-US" sz="2000" dirty="0"/>
          </a:p>
          <a:p>
            <a:r>
              <a:rPr lang="en-US" sz="2000" dirty="0"/>
              <a:t>How is NUFO changing</a:t>
            </a:r>
            <a:r>
              <a:rPr lang="en-US" sz="2000" dirty="0" smtClean="0"/>
              <a:t>?</a:t>
            </a:r>
          </a:p>
          <a:p>
            <a:endParaRPr lang="en-US" sz="2000" dirty="0"/>
          </a:p>
          <a:p>
            <a:r>
              <a:rPr lang="en-US" sz="2000" dirty="0"/>
              <a:t>What’s in it for you?</a:t>
            </a:r>
          </a:p>
          <a:p>
            <a:endParaRPr lang="en-US" sz="2000"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2</a:t>
            </a:fld>
            <a:endParaRPr lang="en-US"/>
          </a:p>
        </p:txBody>
      </p:sp>
    </p:spTree>
    <p:extLst>
      <p:ext uri="{BB962C8B-B14F-4D97-AF65-F5344CB8AC3E}">
        <p14:creationId xmlns:p14="http://schemas.microsoft.com/office/powerpoint/2010/main" val="2134995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015" t="1949" r="3582" b="5844"/>
          <a:stretch/>
        </p:blipFill>
        <p:spPr>
          <a:xfrm>
            <a:off x="2714625" y="1000125"/>
            <a:ext cx="6429375" cy="5072063"/>
          </a:xfrm>
          <a:prstGeom prst="rect">
            <a:avLst/>
          </a:prstGeom>
        </p:spPr>
      </p:pic>
      <p:sp>
        <p:nvSpPr>
          <p:cNvPr id="4" name="Title 3"/>
          <p:cNvSpPr>
            <a:spLocks noGrp="1"/>
          </p:cNvSpPr>
          <p:nvPr>
            <p:ph type="title"/>
          </p:nvPr>
        </p:nvSpPr>
        <p:spPr>
          <a:xfrm>
            <a:off x="500063" y="71438"/>
            <a:ext cx="8143875" cy="908246"/>
          </a:xfrm>
        </p:spPr>
        <p:txBody>
          <a:bodyPr/>
          <a:lstStyle/>
          <a:p>
            <a:r>
              <a:rPr lang="en-US" dirty="0" smtClean="0"/>
              <a:t>The NSCL is Operated to</a:t>
            </a:r>
            <a:br>
              <a:rPr lang="en-US" dirty="0" smtClean="0"/>
            </a:br>
            <a:r>
              <a:rPr lang="en-US" dirty="0" smtClean="0"/>
              <a:t>Facilitate Nuclear Science</a:t>
            </a:r>
            <a:endParaRPr lang="en-US" dirty="0"/>
          </a:p>
        </p:txBody>
      </p:sp>
      <p:sp>
        <p:nvSpPr>
          <p:cNvPr id="5" name="Content Placeholder 4"/>
          <p:cNvSpPr>
            <a:spLocks noGrp="1"/>
          </p:cNvSpPr>
          <p:nvPr>
            <p:ph idx="1"/>
          </p:nvPr>
        </p:nvSpPr>
        <p:spPr>
          <a:xfrm>
            <a:off x="142875" y="982564"/>
            <a:ext cx="6173651" cy="1169416"/>
          </a:xfrm>
        </p:spPr>
        <p:txBody>
          <a:bodyPr/>
          <a:lstStyle/>
          <a:p>
            <a:pPr>
              <a:spcBef>
                <a:spcPts val="281"/>
              </a:spcBef>
            </a:pPr>
            <a:r>
              <a:rPr lang="en-US" sz="1875" dirty="0">
                <a:ea typeface="ＭＳ Ｐゴシック" pitchFamily="1" charset="-128"/>
                <a:cs typeface="Arial" charset="0"/>
              </a:rPr>
              <a:t>Originally an NSF sponsored laboratory on a university campus that evolved into a national user facility.</a:t>
            </a:r>
          </a:p>
          <a:p>
            <a:pPr>
              <a:spcBef>
                <a:spcPts val="281"/>
              </a:spcBef>
            </a:pPr>
            <a:r>
              <a:rPr lang="en-US" sz="1875" dirty="0"/>
              <a:t>NSCL produces and provides beams of “rare isotopes” for nuclear science research (present incarnation ~1990)</a:t>
            </a:r>
          </a:p>
          <a:p>
            <a:pPr marL="0" indent="0">
              <a:spcBef>
                <a:spcPts val="281"/>
              </a:spcBef>
              <a:buNone/>
            </a:pPr>
            <a:endParaRPr lang="en-US" sz="1875" dirty="0">
              <a:ea typeface="ＭＳ Ｐゴシック" pitchFamily="1" charset="-128"/>
              <a:cs typeface="Arial" charset="0"/>
            </a:endParaRPr>
          </a:p>
        </p:txBody>
      </p:sp>
      <p:sp>
        <p:nvSpPr>
          <p:cNvPr id="7" name="TextBox 6"/>
          <p:cNvSpPr txBox="1"/>
          <p:nvPr/>
        </p:nvSpPr>
        <p:spPr>
          <a:xfrm>
            <a:off x="142875" y="5581669"/>
            <a:ext cx="2786063" cy="496418"/>
          </a:xfrm>
          <a:prstGeom prst="rect">
            <a:avLst/>
          </a:prstGeom>
          <a:solidFill>
            <a:schemeClr val="bg1"/>
          </a:solidFill>
        </p:spPr>
        <p:txBody>
          <a:bodyPr wrap="square" rtlCol="0">
            <a:spAutoFit/>
          </a:bodyPr>
          <a:lstStyle/>
          <a:p>
            <a:pPr defTabSz="449895"/>
            <a:r>
              <a:rPr lang="en-US" sz="1313" dirty="0">
                <a:solidFill>
                  <a:srgbClr val="064308"/>
                </a:solidFill>
                <a:latin typeface="Arial" pitchFamily="34" charset="0"/>
                <a:ea typeface="ヒラギノ角ゴ Pro W3" pitchFamily="-111" charset="-128"/>
              </a:rPr>
              <a:t>Operation of NSCL user facility is supported by NSF Physics Division</a:t>
            </a:r>
          </a:p>
        </p:txBody>
      </p:sp>
      <p:sp>
        <p:nvSpPr>
          <p:cNvPr id="9" name="TextBox 8"/>
          <p:cNvSpPr txBox="1"/>
          <p:nvPr/>
        </p:nvSpPr>
        <p:spPr>
          <a:xfrm>
            <a:off x="6719655" y="2608697"/>
            <a:ext cx="2347437" cy="496290"/>
          </a:xfrm>
          <a:prstGeom prst="rect">
            <a:avLst/>
          </a:prstGeom>
          <a:solidFill>
            <a:schemeClr val="bg1"/>
          </a:solidFill>
        </p:spPr>
        <p:txBody>
          <a:bodyPr wrap="none" rtlCol="0">
            <a:spAutoFit/>
          </a:bodyPr>
          <a:lstStyle/>
          <a:p>
            <a:pPr defTabSz="857250"/>
            <a:r>
              <a:rPr lang="en-US" sz="2625" b="1" dirty="0">
                <a:solidFill>
                  <a:srgbClr val="064308"/>
                </a:solidFill>
                <a:latin typeface="Helvetica" pitchFamily="34" charset="0"/>
                <a:ea typeface="ヒラギノ角ゴ Pro W3" pitchFamily="-111" charset="-128"/>
              </a:rPr>
              <a:t>NSCL Facility</a:t>
            </a:r>
          </a:p>
        </p:txBody>
      </p:sp>
      <p:sp>
        <p:nvSpPr>
          <p:cNvPr id="11" name="Rectangle 10"/>
          <p:cNvSpPr/>
          <p:nvPr/>
        </p:nvSpPr>
        <p:spPr>
          <a:xfrm>
            <a:off x="71438" y="2148858"/>
            <a:ext cx="5099784" cy="2985048"/>
          </a:xfrm>
          <a:prstGeom prst="rect">
            <a:avLst/>
          </a:prstGeom>
        </p:spPr>
        <p:txBody>
          <a:bodyPr wrap="square">
            <a:spAutoFit/>
          </a:bodyPr>
          <a:lstStyle/>
          <a:p>
            <a:pPr marL="169664" indent="-169664" defTabSz="800695" eaLnBrk="0" hangingPunct="0">
              <a:lnSpc>
                <a:spcPct val="90000"/>
              </a:lnSpc>
              <a:spcBef>
                <a:spcPts val="281"/>
              </a:spcBef>
              <a:buSzPct val="100000"/>
              <a:buFont typeface="Arial" panose="020B0604020202020204" pitchFamily="34" charset="0"/>
              <a:buChar char="•"/>
            </a:pPr>
            <a:r>
              <a:rPr lang="en-US" sz="1875" kern="0" dirty="0">
                <a:solidFill>
                  <a:srgbClr val="064308"/>
                </a:solidFill>
                <a:latin typeface="Arial"/>
                <a:ea typeface="ＭＳ Ｐゴシック" pitchFamily="1" charset="-128"/>
                <a:cs typeface="Arial" charset="0"/>
              </a:rPr>
              <a:t>As a national user facility the </a:t>
            </a:r>
            <a:r>
              <a:rPr lang="en-US" sz="1875" kern="0" dirty="0">
                <a:solidFill>
                  <a:srgbClr val="064308"/>
                </a:solidFill>
                <a:latin typeface="Arial"/>
                <a:ea typeface="ＭＳ Ｐゴシック" pitchFamily="-65" charset="-128"/>
                <a:cs typeface="ＭＳ Ｐゴシック" pitchFamily="-65" charset="-128"/>
              </a:rPr>
              <a:t>NSCL supports a broad scientific community: </a:t>
            </a:r>
          </a:p>
          <a:p>
            <a:pPr marL="452438" lvl="1" indent="-169664" defTabSz="800695" eaLnBrk="0" hangingPunct="0">
              <a:lnSpc>
                <a:spcPct val="90000"/>
              </a:lnSpc>
              <a:spcBef>
                <a:spcPts val="281"/>
              </a:spcBef>
              <a:buSzPct val="100000"/>
              <a:buFont typeface="Arial" panose="020B0604020202020204" pitchFamily="34" charset="0"/>
              <a:buChar char="•"/>
            </a:pPr>
            <a:r>
              <a:rPr lang="en-US" sz="1688" kern="0" dirty="0">
                <a:solidFill>
                  <a:srgbClr val="064308"/>
                </a:solidFill>
                <a:latin typeface="Arial"/>
              </a:rPr>
              <a:t>The user group of NSCL has approximately 1350 members (98 U.S. colleges and universities represented)</a:t>
            </a:r>
          </a:p>
          <a:p>
            <a:pPr marL="452438" lvl="1" indent="-169664" defTabSz="800695" eaLnBrk="0" hangingPunct="0">
              <a:lnSpc>
                <a:spcPct val="90000"/>
              </a:lnSpc>
              <a:spcBef>
                <a:spcPts val="281"/>
              </a:spcBef>
              <a:buSzPct val="100000"/>
              <a:buFont typeface="Arial" panose="020B0604020202020204" pitchFamily="34" charset="0"/>
              <a:buChar char="•"/>
            </a:pPr>
            <a:r>
              <a:rPr lang="en-US" sz="1688" kern="0" dirty="0">
                <a:solidFill>
                  <a:srgbClr val="064308"/>
                </a:solidFill>
                <a:latin typeface="Arial"/>
              </a:rPr>
              <a:t>Past 4 years 359 publications,</a:t>
            </a:r>
          </a:p>
          <a:p>
            <a:pPr marL="904875" lvl="2" indent="-169664" defTabSz="800695" eaLnBrk="0" hangingPunct="0">
              <a:lnSpc>
                <a:spcPct val="90000"/>
              </a:lnSpc>
              <a:spcBef>
                <a:spcPts val="281"/>
              </a:spcBef>
              <a:buSzPct val="100000"/>
              <a:buFont typeface="Arial" panose="020B0604020202020204" pitchFamily="34" charset="0"/>
              <a:buChar char="•"/>
            </a:pPr>
            <a:r>
              <a:rPr lang="en-US" sz="1688" kern="0" dirty="0">
                <a:solidFill>
                  <a:srgbClr val="064308"/>
                </a:solidFill>
                <a:latin typeface="Arial"/>
              </a:rPr>
              <a:t>79 were letter-like, 4 in Nature</a:t>
            </a:r>
          </a:p>
          <a:p>
            <a:pPr marL="452438" lvl="1" indent="-169664" defTabSz="800695" eaLnBrk="0" hangingPunct="0">
              <a:lnSpc>
                <a:spcPct val="90000"/>
              </a:lnSpc>
              <a:spcBef>
                <a:spcPts val="281"/>
              </a:spcBef>
              <a:buSzPct val="100000"/>
              <a:buFont typeface="Arial" panose="020B0604020202020204" pitchFamily="34" charset="0"/>
              <a:buChar char="•"/>
            </a:pPr>
            <a:r>
              <a:rPr lang="en-US" sz="1688" kern="0" dirty="0">
                <a:solidFill>
                  <a:srgbClr val="064308"/>
                </a:solidFill>
                <a:latin typeface="Arial"/>
              </a:rPr>
              <a:t>Including a local research group,</a:t>
            </a:r>
          </a:p>
          <a:p>
            <a:pPr marL="904875" lvl="2" indent="-169664" defTabSz="800695" eaLnBrk="0" hangingPunct="0">
              <a:lnSpc>
                <a:spcPct val="90000"/>
              </a:lnSpc>
              <a:spcBef>
                <a:spcPts val="281"/>
              </a:spcBef>
              <a:buSzPct val="100000"/>
              <a:buFont typeface="Arial" panose="020B0604020202020204" pitchFamily="34" charset="0"/>
              <a:buChar char="•"/>
            </a:pPr>
            <a:r>
              <a:rPr lang="en-US" sz="1688" kern="0" dirty="0">
                <a:solidFill>
                  <a:srgbClr val="064308"/>
                </a:solidFill>
                <a:latin typeface="Arial"/>
                <a:ea typeface="ＭＳ Ｐゴシック" pitchFamily="1" charset="-128"/>
                <a:cs typeface="Arial" charset="0"/>
              </a:rPr>
              <a:t>41 faculty</a:t>
            </a:r>
          </a:p>
          <a:p>
            <a:pPr marL="904875" lvl="2" indent="-169664" defTabSz="800695" eaLnBrk="0" hangingPunct="0">
              <a:lnSpc>
                <a:spcPct val="90000"/>
              </a:lnSpc>
              <a:spcBef>
                <a:spcPts val="281"/>
              </a:spcBef>
              <a:buSzPct val="100000"/>
              <a:buFont typeface="Arial" panose="020B0604020202020204" pitchFamily="34" charset="0"/>
              <a:buChar char="•"/>
            </a:pPr>
            <a:r>
              <a:rPr lang="en-US" sz="1688" kern="0" dirty="0">
                <a:solidFill>
                  <a:srgbClr val="064308"/>
                </a:solidFill>
                <a:latin typeface="Arial"/>
                <a:ea typeface="ＭＳ Ｐゴシック" pitchFamily="1" charset="-128"/>
                <a:cs typeface="Arial" charset="0"/>
              </a:rPr>
              <a:t>73 graduate students</a:t>
            </a:r>
          </a:p>
          <a:p>
            <a:pPr marL="904875" lvl="2" indent="-169664" defTabSz="800695" eaLnBrk="0" hangingPunct="0">
              <a:lnSpc>
                <a:spcPct val="90000"/>
              </a:lnSpc>
              <a:spcBef>
                <a:spcPts val="281"/>
              </a:spcBef>
              <a:buSzPct val="100000"/>
              <a:buFont typeface="Arial" panose="020B0604020202020204" pitchFamily="34" charset="0"/>
              <a:buChar char="•"/>
            </a:pPr>
            <a:r>
              <a:rPr lang="en-US" sz="1688" kern="0" dirty="0">
                <a:solidFill>
                  <a:srgbClr val="064308"/>
                </a:solidFill>
                <a:latin typeface="Arial"/>
                <a:ea typeface="ＭＳ Ｐゴシック" pitchFamily="1" charset="-128"/>
                <a:cs typeface="Arial" charset="0"/>
              </a:rPr>
              <a:t>100 undergraduates</a:t>
            </a:r>
          </a:p>
        </p:txBody>
      </p:sp>
      <p:sp>
        <p:nvSpPr>
          <p:cNvPr id="12" name="Footer Placeholder 11"/>
          <p:cNvSpPr>
            <a:spLocks noGrp="1"/>
          </p:cNvSpPr>
          <p:nvPr>
            <p:ph type="ftr" sz="quarter" idx="10"/>
          </p:nvPr>
        </p:nvSpPr>
        <p:spPr/>
        <p:txBody>
          <a:body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13" name="Slide Number Placeholder 12"/>
          <p:cNvSpPr>
            <a:spLocks noGrp="1"/>
          </p:cNvSpPr>
          <p:nvPr>
            <p:ph type="sldNum" sz="quarter" idx="11"/>
          </p:nvPr>
        </p:nvSpPr>
        <p:spPr/>
        <p:txBody>
          <a:bodyPr/>
          <a:lstStyle/>
          <a:p>
            <a:fld id="{C096B4DE-0D32-4AAB-8754-316C6749373A}" type="slidenum">
              <a:rPr lang="en-US" smtClean="0">
                <a:solidFill>
                  <a:srgbClr val="000000">
                    <a:tint val="75000"/>
                  </a:srgbClr>
                </a:solidFill>
              </a:rPr>
              <a:pPr/>
              <a:t>20</a:t>
            </a:fld>
            <a:endParaRPr lang="en-US">
              <a:solidFill>
                <a:srgbClr val="000000">
                  <a:tint val="75000"/>
                </a:srgbClr>
              </a:solidFill>
            </a:endParaRPr>
          </a:p>
        </p:txBody>
      </p:sp>
      <p:pic>
        <p:nvPicPr>
          <p:cNvPr id="14" name="Picture 13" descr="nscl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14876" y="4472123"/>
            <a:ext cx="4429125" cy="1885815"/>
          </a:xfrm>
          <a:prstGeom prst="rect">
            <a:avLst/>
          </a:prstGeom>
        </p:spPr>
      </p:pic>
    </p:spTree>
    <p:extLst>
      <p:ext uri="{BB962C8B-B14F-4D97-AF65-F5344CB8AC3E}">
        <p14:creationId xmlns:p14="http://schemas.microsoft.com/office/powerpoint/2010/main" val="3007351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71438"/>
            <a:ext cx="8143875" cy="908246"/>
          </a:xfrm>
        </p:spPr>
        <p:txBody>
          <a:bodyPr/>
          <a:lstStyle/>
          <a:p>
            <a:r>
              <a:rPr lang="en-US" smtClean="0"/>
              <a:t>External Program Advisory Committee </a:t>
            </a:r>
            <a:br>
              <a:rPr lang="en-US" smtClean="0"/>
            </a:br>
            <a:r>
              <a:rPr lang="en-US" smtClean="0"/>
              <a:t>Statistics </a:t>
            </a:r>
            <a:r>
              <a:rPr lang="en-US" dirty="0" smtClean="0"/>
              <a:t>(April 2016)</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C096B4DE-0D32-4AAB-8754-316C6749373A}" type="slidenum">
              <a:rPr lang="en-US" smtClean="0">
                <a:solidFill>
                  <a:srgbClr val="000000">
                    <a:tint val="75000"/>
                  </a:srgbClr>
                </a:solidFill>
              </a:rPr>
              <a:pPr/>
              <a:t>21</a:t>
            </a:fld>
            <a:endParaRPr lang="en-US">
              <a:solidFill>
                <a:srgbClr val="000000">
                  <a:tint val="75000"/>
                </a:srgbClr>
              </a:solidFill>
            </a:endParaRPr>
          </a:p>
        </p:txBody>
      </p:sp>
      <p:sp>
        <p:nvSpPr>
          <p:cNvPr id="7" name="TextBox 6"/>
          <p:cNvSpPr txBox="1"/>
          <p:nvPr/>
        </p:nvSpPr>
        <p:spPr>
          <a:xfrm>
            <a:off x="500062" y="5476827"/>
            <a:ext cx="8090958" cy="380873"/>
          </a:xfrm>
          <a:prstGeom prst="rect">
            <a:avLst/>
          </a:prstGeom>
          <a:noFill/>
        </p:spPr>
        <p:txBody>
          <a:bodyPr wrap="square" rtlCol="0">
            <a:spAutoFit/>
          </a:bodyPr>
          <a:lstStyle/>
          <a:p>
            <a:pPr algn="ctr" defTabSz="857250"/>
            <a:r>
              <a:rPr lang="en-US" sz="1875" i="1" dirty="0">
                <a:solidFill>
                  <a:srgbClr val="064308"/>
                </a:solidFill>
                <a:latin typeface="Arial"/>
                <a:ea typeface="ヒラギノ角ゴ Pro W3" pitchFamily="-111" charset="-128"/>
              </a:rPr>
              <a:t>PAC41 is expected to take place in Spring, 2017</a:t>
            </a:r>
          </a:p>
        </p:txBody>
      </p:sp>
      <p:sp>
        <p:nvSpPr>
          <p:cNvPr id="8" name="Content Placeholder 1"/>
          <p:cNvSpPr>
            <a:spLocks noGrp="1"/>
          </p:cNvSpPr>
          <p:nvPr>
            <p:ph idx="1"/>
          </p:nvPr>
        </p:nvSpPr>
        <p:spPr>
          <a:xfrm>
            <a:off x="439778" y="1119139"/>
            <a:ext cx="8264445" cy="4357688"/>
          </a:xfrm>
        </p:spPr>
        <p:txBody>
          <a:bodyPr/>
          <a:lstStyle/>
          <a:p>
            <a:r>
              <a:rPr lang="en-US" dirty="0" smtClean="0"/>
              <a:t>Written Proposals Submitted to PAC40 (no oral presentations)</a:t>
            </a:r>
          </a:p>
          <a:p>
            <a:pPr lvl="1"/>
            <a:r>
              <a:rPr lang="en-US" sz="1875" dirty="0"/>
              <a:t>44 Proposals, for a total of 7515 </a:t>
            </a:r>
            <a:r>
              <a:rPr lang="en-US" sz="1875" dirty="0" err="1"/>
              <a:t>hrs</a:t>
            </a:r>
            <a:endParaRPr lang="en-US" sz="1875" dirty="0"/>
          </a:p>
          <a:p>
            <a:pPr lvl="2"/>
            <a:r>
              <a:rPr lang="en-US" sz="1875" dirty="0"/>
              <a:t>33 proposals led by an Outside Spokesperson</a:t>
            </a:r>
          </a:p>
          <a:p>
            <a:pPr lvl="2"/>
            <a:r>
              <a:rPr lang="en-US" sz="1875" dirty="0"/>
              <a:t>365 Proposers from 75 institutions in 17 countries</a:t>
            </a:r>
          </a:p>
          <a:p>
            <a:pPr lvl="2"/>
            <a:r>
              <a:rPr lang="en-US" sz="1875" dirty="0"/>
              <a:t>118 Students</a:t>
            </a:r>
          </a:p>
          <a:p>
            <a:r>
              <a:rPr lang="en-US" dirty="0" smtClean="0"/>
              <a:t>Proposals Approved at PAC40</a:t>
            </a:r>
            <a:endParaRPr lang="en-US" dirty="0"/>
          </a:p>
          <a:p>
            <a:pPr lvl="1"/>
            <a:r>
              <a:rPr lang="en-US" sz="1875" dirty="0"/>
              <a:t>19 Proposals (43%), for a total of 2744 </a:t>
            </a:r>
            <a:r>
              <a:rPr lang="en-US" sz="1875" dirty="0" err="1"/>
              <a:t>hrs</a:t>
            </a:r>
            <a:r>
              <a:rPr lang="en-US" sz="1875" dirty="0"/>
              <a:t> (37%) [468 </a:t>
            </a:r>
            <a:r>
              <a:rPr lang="en-US" sz="1875" dirty="0" err="1"/>
              <a:t>hrs</a:t>
            </a:r>
            <a:r>
              <a:rPr lang="en-US" sz="1875" dirty="0"/>
              <a:t> on reserve]</a:t>
            </a:r>
          </a:p>
          <a:p>
            <a:pPr lvl="2"/>
            <a:r>
              <a:rPr lang="en-US" sz="1875" dirty="0"/>
              <a:t>8 GRETINA, 2 ReA3, 3 Low Energy Area, 6 Other</a:t>
            </a:r>
          </a:p>
          <a:p>
            <a:pPr lvl="2"/>
            <a:endParaRPr lang="en-US" sz="1875" dirty="0"/>
          </a:p>
          <a:p>
            <a:pPr lvl="2"/>
            <a:r>
              <a:rPr lang="en-US" sz="1875" dirty="0"/>
              <a:t>16 proposals led by an Outside Spokesperson</a:t>
            </a:r>
          </a:p>
          <a:p>
            <a:pPr lvl="2"/>
            <a:r>
              <a:rPr lang="en-US" sz="1875" dirty="0"/>
              <a:t>233 Experimenters from 52 institutions in 14 countries</a:t>
            </a:r>
          </a:p>
          <a:p>
            <a:pPr lvl="2"/>
            <a:r>
              <a:rPr lang="en-US" sz="1875" dirty="0"/>
              <a:t>70 Students</a:t>
            </a:r>
          </a:p>
        </p:txBody>
      </p:sp>
    </p:spTree>
    <p:extLst>
      <p:ext uri="{BB962C8B-B14F-4D97-AF65-F5344CB8AC3E}">
        <p14:creationId xmlns:p14="http://schemas.microsoft.com/office/powerpoint/2010/main" val="1772413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0"/>
            <a:ext cx="8143875" cy="908246"/>
          </a:xfrm>
        </p:spPr>
        <p:txBody>
          <a:bodyPr/>
          <a:lstStyle/>
          <a:p>
            <a:r>
              <a:rPr lang="en-US" dirty="0"/>
              <a:t>Scheduled </a:t>
            </a:r>
            <a:r>
              <a:rPr lang="en-US" dirty="0" smtClean="0"/>
              <a:t>NSCL </a:t>
            </a:r>
            <a:r>
              <a:rPr lang="en-US" dirty="0"/>
              <a:t>User Program </a:t>
            </a:r>
            <a:br>
              <a:rPr lang="en-US" dirty="0"/>
            </a:br>
            <a:r>
              <a:rPr lang="en-US" dirty="0"/>
              <a:t>during last </a:t>
            </a:r>
            <a:r>
              <a:rPr lang="en-US" dirty="0" smtClean="0"/>
              <a:t>~4 </a:t>
            </a:r>
            <a:r>
              <a:rPr lang="en-US" dirty="0"/>
              <a:t>years</a:t>
            </a:r>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C096B4DE-0D32-4AAB-8754-316C6749373A}" type="slidenum">
              <a:rPr lang="en-US" smtClean="0">
                <a:solidFill>
                  <a:srgbClr val="000000">
                    <a:tint val="75000"/>
                  </a:srgbClr>
                </a:solidFill>
              </a:rPr>
              <a:pPr/>
              <a:t>22</a:t>
            </a:fld>
            <a:endParaRPr lang="en-US">
              <a:solidFill>
                <a:srgbClr val="000000">
                  <a:tint val="75000"/>
                </a:srgbClr>
              </a:solidFill>
            </a:endParaRPr>
          </a:p>
        </p:txBody>
      </p:sp>
      <p:sp>
        <p:nvSpPr>
          <p:cNvPr id="6" name="Content Placeholder 1"/>
          <p:cNvSpPr>
            <a:spLocks noGrp="1"/>
          </p:cNvSpPr>
          <p:nvPr>
            <p:ph idx="1"/>
          </p:nvPr>
        </p:nvSpPr>
        <p:spPr>
          <a:xfrm>
            <a:off x="142875" y="1000406"/>
            <a:ext cx="8428989" cy="4713201"/>
          </a:xfrm>
        </p:spPr>
        <p:txBody>
          <a:bodyPr/>
          <a:lstStyle/>
          <a:p>
            <a:pPr marL="0" indent="0">
              <a:buNone/>
            </a:pPr>
            <a:r>
              <a:rPr lang="en-US" b="1" dirty="0" smtClean="0"/>
              <a:t>From October 1, 2011 – October 1, 2015:</a:t>
            </a:r>
          </a:p>
          <a:p>
            <a:r>
              <a:rPr lang="en-US" dirty="0" smtClean="0"/>
              <a:t>68 scheduled experiments </a:t>
            </a:r>
          </a:p>
          <a:p>
            <a:pPr lvl="1"/>
            <a:r>
              <a:rPr lang="en-US" dirty="0" smtClean="0"/>
              <a:t>41 (60%) were led by Outside Spokespersons</a:t>
            </a:r>
          </a:p>
          <a:p>
            <a:pPr lvl="1"/>
            <a:r>
              <a:rPr lang="en-US" dirty="0" smtClean="0"/>
              <a:t>63 (93%) involved collaborations between outside groups and NSCL faculty and staff.</a:t>
            </a:r>
          </a:p>
          <a:p>
            <a:pPr lvl="1"/>
            <a:r>
              <a:rPr lang="en-US" dirty="0" smtClean="0"/>
              <a:t>61 (90%) required secondary beams from the A1900 fragment separator</a:t>
            </a:r>
          </a:p>
          <a:p>
            <a:pPr lvl="1"/>
            <a:r>
              <a:rPr lang="en-US" dirty="0" smtClean="0"/>
              <a:t>35 (51%) used the S800 spectrometer</a:t>
            </a:r>
            <a:endParaRPr lang="en-US" dirty="0"/>
          </a:p>
          <a:p>
            <a:pPr lvl="1"/>
            <a:r>
              <a:rPr lang="en-US" dirty="0" smtClean="0"/>
              <a:t>23 (34%) were part of the 2012</a:t>
            </a:r>
            <a:r>
              <a:rPr lang="en-US" dirty="0"/>
              <a:t>/</a:t>
            </a:r>
            <a:r>
              <a:rPr lang="en-US" dirty="0" smtClean="0"/>
              <a:t>13 campaign with the S800+GRETINA</a:t>
            </a:r>
          </a:p>
          <a:p>
            <a:pPr lvl="1"/>
            <a:r>
              <a:rPr lang="en-US" dirty="0" smtClean="0"/>
              <a:t>33 (49%) experiments formed part of a Ph.D. Thesis</a:t>
            </a:r>
          </a:p>
          <a:p>
            <a:pPr lvl="1"/>
            <a:endParaRPr lang="en-US" dirty="0"/>
          </a:p>
          <a:p>
            <a:r>
              <a:rPr lang="en-US" dirty="0" smtClean="0"/>
              <a:t>Involved 413 scientists from 81 institutions in 16 countries</a:t>
            </a:r>
          </a:p>
          <a:p>
            <a:pPr lvl="1"/>
            <a:r>
              <a:rPr lang="en-US" dirty="0" smtClean="0"/>
              <a:t>300 (73%) scientists from outside institutions</a:t>
            </a:r>
          </a:p>
          <a:p>
            <a:pPr lvl="1"/>
            <a:r>
              <a:rPr lang="en-US" dirty="0" smtClean="0"/>
              <a:t>131 students were involved (117 graduate students, 54 of those from NSCL)</a:t>
            </a:r>
            <a:endParaRPr lang="en-US" dirty="0"/>
          </a:p>
        </p:txBody>
      </p:sp>
    </p:spTree>
    <p:extLst>
      <p:ext uri="{BB962C8B-B14F-4D97-AF65-F5344CB8AC3E}">
        <p14:creationId xmlns:p14="http://schemas.microsoft.com/office/powerpoint/2010/main" val="310599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05224"/>
            <a:ext cx="8143875" cy="784323"/>
          </a:xfrm>
        </p:spPr>
        <p:txBody>
          <a:bodyPr/>
          <a:lstStyle/>
          <a:p>
            <a:r>
              <a:rPr lang="en-US" dirty="0" smtClean="0"/>
              <a:t>Communication with Users is Critical</a:t>
            </a:r>
            <a:br>
              <a:rPr lang="en-US" dirty="0" smtClean="0"/>
            </a:br>
            <a:r>
              <a:rPr lang="en-US" sz="2250" dirty="0"/>
              <a:t>Web Presence and Single Point of Contact at Lab</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C096B4DE-0D32-4AAB-8754-316C6749373A}" type="slidenum">
              <a:rPr lang="en-US" smtClean="0">
                <a:solidFill>
                  <a:srgbClr val="000000">
                    <a:tint val="75000"/>
                  </a:srgbClr>
                </a:solidFill>
              </a:rPr>
              <a:pPr/>
              <a:t>23</a:t>
            </a:fld>
            <a:endParaRPr lang="en-US">
              <a:solidFill>
                <a:srgbClr val="000000">
                  <a:tint val="75000"/>
                </a:srgbClr>
              </a:solidFill>
            </a:endParaRPr>
          </a:p>
        </p:txBody>
      </p:sp>
      <p:grpSp>
        <p:nvGrpSpPr>
          <p:cNvPr id="10" name="Group 9"/>
          <p:cNvGrpSpPr/>
          <p:nvPr/>
        </p:nvGrpSpPr>
        <p:grpSpPr>
          <a:xfrm>
            <a:off x="-214313" y="886513"/>
            <a:ext cx="4928828" cy="2857499"/>
            <a:chOff x="0" y="914400"/>
            <a:chExt cx="7162416" cy="391633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7162416" cy="3916330"/>
            </a:xfrm>
            <a:prstGeom prst="rect">
              <a:avLst/>
            </a:prstGeom>
          </p:spPr>
        </p:pic>
        <p:sp>
          <p:nvSpPr>
            <p:cNvPr id="7" name="Oval 6"/>
            <p:cNvSpPr/>
            <p:nvPr/>
          </p:nvSpPr>
          <p:spPr>
            <a:xfrm>
              <a:off x="5029200" y="1981200"/>
              <a:ext cx="1219200" cy="533400"/>
            </a:xfrm>
            <a:prstGeom prst="ellipse">
              <a:avLst/>
            </a:prstGeom>
            <a:no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57250"/>
              <a:endParaRPr lang="en-US" sz="2813">
                <a:solidFill>
                  <a:srgbClr val="FFFFFF"/>
                </a:solidFill>
              </a:endParaRPr>
            </a:p>
          </p:txBody>
        </p:sp>
        <p:sp>
          <p:nvSpPr>
            <p:cNvPr id="8" name="Oval 7"/>
            <p:cNvSpPr/>
            <p:nvPr/>
          </p:nvSpPr>
          <p:spPr>
            <a:xfrm>
              <a:off x="5091112" y="2057400"/>
              <a:ext cx="1089660" cy="381000"/>
            </a:xfrm>
            <a:prstGeom prst="ellipse">
              <a:avLst/>
            </a:prstGeom>
            <a:no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57250"/>
              <a:endParaRPr lang="en-US" sz="2813">
                <a:solidFill>
                  <a:srgbClr val="FFFFFF"/>
                </a:solidFill>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357437"/>
            <a:ext cx="6922098" cy="4507512"/>
          </a:xfrm>
          <a:prstGeom prst="rect">
            <a:avLst/>
          </a:prstGeom>
          <a:ln w="28575">
            <a:solidFill>
              <a:schemeClr val="tx1"/>
            </a:solidFill>
          </a:ln>
        </p:spPr>
      </p:pic>
      <p:sp>
        <p:nvSpPr>
          <p:cNvPr id="11" name="Rectangle 10"/>
          <p:cNvSpPr/>
          <p:nvPr/>
        </p:nvSpPr>
        <p:spPr>
          <a:xfrm>
            <a:off x="5812715" y="1396882"/>
            <a:ext cx="3188410" cy="2112117"/>
          </a:xfrm>
          <a:prstGeom prst="rect">
            <a:avLst/>
          </a:prstGeom>
          <a:solidFill>
            <a:schemeClr val="bg1"/>
          </a:solidFill>
          <a:ln>
            <a:solidFill>
              <a:schemeClr val="tx1"/>
            </a:solidFill>
          </a:ln>
        </p:spPr>
        <p:txBody>
          <a:bodyPr wrap="square">
            <a:spAutoFit/>
          </a:bodyPr>
          <a:lstStyle/>
          <a:p>
            <a:pPr defTabSz="857250"/>
            <a:r>
              <a:rPr lang="en-US" sz="1875" kern="0" dirty="0">
                <a:solidFill>
                  <a:srgbClr val="064308"/>
                </a:solidFill>
                <a:latin typeface="Arial"/>
                <a:ea typeface="ＭＳ Ｐゴシック" pitchFamily="-65" charset="-128"/>
                <a:cs typeface="ＭＳ Ｐゴシック" pitchFamily="-65" charset="-128"/>
              </a:rPr>
              <a:t>Dr. Jill Berryman, Manager for User Relations reports directly to NSCL Director handles all user interactions, coordinates experiment schedule, collects statistics</a:t>
            </a:r>
            <a:endParaRPr lang="en-US" sz="2813" dirty="0">
              <a:solidFill>
                <a:srgbClr val="B81414"/>
              </a:solidFill>
              <a:latin typeface="Helvetica" pitchFamily="34" charset="0"/>
              <a:ea typeface="ヒラギノ角ゴ Pro W3" pitchFamily="-111" charset="-128"/>
            </a:endParaRPr>
          </a:p>
        </p:txBody>
      </p:sp>
      <p:sp>
        <p:nvSpPr>
          <p:cNvPr id="3" name="Rectangle 2"/>
          <p:cNvSpPr/>
          <p:nvPr/>
        </p:nvSpPr>
        <p:spPr>
          <a:xfrm>
            <a:off x="4543425" y="900598"/>
            <a:ext cx="1598515" cy="380873"/>
          </a:xfrm>
          <a:prstGeom prst="rect">
            <a:avLst/>
          </a:prstGeom>
          <a:solidFill>
            <a:schemeClr val="bg1"/>
          </a:solidFill>
          <a:ln>
            <a:solidFill>
              <a:schemeClr val="tx1"/>
            </a:solidFill>
          </a:ln>
        </p:spPr>
        <p:txBody>
          <a:bodyPr wrap="none">
            <a:spAutoFit/>
          </a:bodyPr>
          <a:lstStyle/>
          <a:p>
            <a:pPr defTabSz="857250"/>
            <a:r>
              <a:rPr lang="en-US" sz="1875" kern="0" dirty="0" err="1">
                <a:solidFill>
                  <a:srgbClr val="064308"/>
                </a:solidFill>
                <a:latin typeface="Arial"/>
                <a:ea typeface="ＭＳ Ｐゴシック" pitchFamily="-65" charset="-128"/>
                <a:cs typeface="ＭＳ Ｐゴシック" pitchFamily="-65" charset="-128"/>
                <a:hlinkClick r:id="rId4"/>
              </a:rPr>
              <a:t>nscl.msu.edu</a:t>
            </a:r>
            <a:endParaRPr lang="en-US" sz="1688" dirty="0">
              <a:solidFill>
                <a:srgbClr val="B81414"/>
              </a:solidFill>
              <a:latin typeface="Helvetica" pitchFamily="34" charset="0"/>
              <a:ea typeface="ヒラギノ角ゴ Pro W3" pitchFamily="-111" charset="-128"/>
            </a:endParaRPr>
          </a:p>
        </p:txBody>
      </p:sp>
    </p:spTree>
    <p:extLst>
      <p:ext uri="{BB962C8B-B14F-4D97-AF65-F5344CB8AC3E}">
        <p14:creationId xmlns:p14="http://schemas.microsoft.com/office/powerpoint/2010/main" val="658874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9076"/>
            <a:ext cx="8143875" cy="476578"/>
          </a:xfrm>
        </p:spPr>
        <p:txBody>
          <a:bodyPr/>
          <a:lstStyle/>
          <a:p>
            <a:r>
              <a:rPr lang="en-US" dirty="0" smtClean="0"/>
              <a:t>External User Organization</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C096B4DE-0D32-4AAB-8754-316C6749373A}" type="slidenum">
              <a:rPr lang="en-US" smtClean="0">
                <a:solidFill>
                  <a:srgbClr val="000000">
                    <a:tint val="75000"/>
                  </a:srgbClr>
                </a:solidFill>
              </a:rPr>
              <a:pPr/>
              <a:t>24</a:t>
            </a:fld>
            <a:endParaRPr lang="en-US">
              <a:solidFill>
                <a:srgbClr val="000000">
                  <a:tint val="75000"/>
                </a:srgbClr>
              </a:solidFill>
            </a:endParaRPr>
          </a:p>
        </p:txBody>
      </p:sp>
      <p:sp>
        <p:nvSpPr>
          <p:cNvPr id="7" name="Content Placeholder 2"/>
          <p:cNvSpPr>
            <a:spLocks noGrp="1"/>
          </p:cNvSpPr>
          <p:nvPr>
            <p:ph idx="1"/>
          </p:nvPr>
        </p:nvSpPr>
        <p:spPr>
          <a:xfrm>
            <a:off x="142875" y="1004889"/>
            <a:ext cx="8929688" cy="5089624"/>
          </a:xfrm>
        </p:spPr>
        <p:txBody>
          <a:bodyPr/>
          <a:lstStyle/>
          <a:p>
            <a:r>
              <a:rPr lang="en-US" sz="1875" dirty="0"/>
              <a:t>Jill Berryman (Manager for User Relations) is the point of contact with NSCL users </a:t>
            </a:r>
          </a:p>
          <a:p>
            <a:r>
              <a:rPr lang="en-US" sz="1875" dirty="0"/>
              <a:t>FRIB (nee NSCL) Users Organization (FRIBUO)       </a:t>
            </a:r>
            <a:r>
              <a:rPr lang="en-US" sz="1875" dirty="0">
                <a:solidFill>
                  <a:schemeClr val="accent1"/>
                </a:solidFill>
                <a:hlinkClick r:id="rId2"/>
              </a:rPr>
              <a:t>www.fribusers.org</a:t>
            </a:r>
            <a:endParaRPr lang="en-US" sz="1313" dirty="0"/>
          </a:p>
          <a:p>
            <a:pPr lvl="1"/>
            <a:r>
              <a:rPr lang="en-US" dirty="0" smtClean="0"/>
              <a:t>1354 members from 98 US Universities/Colleges, 12 National Labs, in 50 countries</a:t>
            </a:r>
          </a:p>
          <a:p>
            <a:pPr lvl="1"/>
            <a:r>
              <a:rPr lang="en-US" dirty="0" smtClean="0"/>
              <a:t>Quarterly newsletters “FRIB Laboratory Update for Users”</a:t>
            </a:r>
          </a:p>
          <a:p>
            <a:pPr lvl="1"/>
            <a:r>
              <a:rPr lang="en-US" dirty="0" smtClean="0"/>
              <a:t>Announcements of important conferences, workshops, Call for Proposals</a:t>
            </a:r>
          </a:p>
          <a:p>
            <a:r>
              <a:rPr lang="en-US" sz="1875" dirty="0"/>
              <a:t>Executive Committee of the FRIBUO contains an Operations Subcommittee, with three members focused on operations at NSCL</a:t>
            </a:r>
          </a:p>
          <a:p>
            <a:pPr lvl="1"/>
            <a:r>
              <a:rPr lang="en-US" dirty="0" smtClean="0"/>
              <a:t>NSCL Laboratory </a:t>
            </a:r>
            <a:r>
              <a:rPr lang="en-US" dirty="0"/>
              <a:t>M</a:t>
            </a:r>
            <a:r>
              <a:rPr lang="en-US" dirty="0" smtClean="0"/>
              <a:t>anagement has quarterly conference calls with Operations Subcommittee and chair of Executive Committee</a:t>
            </a:r>
          </a:p>
          <a:p>
            <a:pPr lvl="1"/>
            <a:r>
              <a:rPr lang="en-US" dirty="0" smtClean="0"/>
              <a:t>One member of the Operations subcommittee attends the PAC meeting and records his/her observations. </a:t>
            </a:r>
            <a:r>
              <a:rPr lang="en-US" dirty="0">
                <a:hlinkClick r:id="rId3"/>
              </a:rPr>
              <a:t>http://</a:t>
            </a:r>
            <a:r>
              <a:rPr lang="en-US" dirty="0" smtClean="0">
                <a:hlinkClick r:id="rId3"/>
              </a:rPr>
              <a:t>www.nscl.msu.edu/users/PAC39-Crawford-Signed2.pdf</a:t>
            </a:r>
            <a:r>
              <a:rPr lang="en-US" dirty="0" smtClean="0"/>
              <a:t> </a:t>
            </a:r>
          </a:p>
          <a:p>
            <a:r>
              <a:rPr lang="en-US" sz="1875" dirty="0"/>
              <a:t>Annual Low Energy Community Meeting</a:t>
            </a:r>
          </a:p>
          <a:p>
            <a:pPr lvl="1"/>
            <a:r>
              <a:rPr lang="en-US" dirty="0" smtClean="0"/>
              <a:t>Opportunity for users to come together </a:t>
            </a:r>
            <a:r>
              <a:rPr lang="en-US" dirty="0"/>
              <a:t>annually, next </a:t>
            </a:r>
            <a:r>
              <a:rPr lang="en-US" dirty="0" smtClean="0"/>
              <a:t>at </a:t>
            </a:r>
            <a:r>
              <a:rPr lang="en-US" dirty="0"/>
              <a:t>Notre Dame, Aug 11-13, </a:t>
            </a:r>
            <a:r>
              <a:rPr lang="en-US" dirty="0" smtClean="0"/>
              <a:t>2016 </a:t>
            </a:r>
            <a:r>
              <a:rPr lang="en-US" dirty="0">
                <a:hlinkClick r:id="rId4"/>
              </a:rPr>
              <a:t>http://2016.lecmeeting.org/  </a:t>
            </a:r>
            <a:endParaRPr lang="en-US" dirty="0" smtClean="0"/>
          </a:p>
          <a:p>
            <a:pPr lvl="1"/>
            <a:r>
              <a:rPr lang="en-US" dirty="0" smtClean="0"/>
              <a:t>NSCL receives and acts on “Consensus Statements” on scientific thrusts and equipment or facility development </a:t>
            </a:r>
            <a:r>
              <a:rPr lang="en-US" dirty="0"/>
              <a:t>plans </a:t>
            </a:r>
            <a:r>
              <a:rPr lang="en-US" dirty="0" smtClean="0"/>
              <a:t>created at these </a:t>
            </a:r>
            <a:r>
              <a:rPr lang="en-US" dirty="0"/>
              <a:t>meetings </a:t>
            </a:r>
          </a:p>
          <a:p>
            <a:r>
              <a:rPr lang="en-US" sz="1875" dirty="0"/>
              <a:t>User survey for feedback at the completion of each experiment</a:t>
            </a:r>
          </a:p>
        </p:txBody>
      </p:sp>
    </p:spTree>
    <p:extLst>
      <p:ext uri="{BB962C8B-B14F-4D97-AF65-F5344CB8AC3E}">
        <p14:creationId xmlns:p14="http://schemas.microsoft.com/office/powerpoint/2010/main" val="3139566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9076"/>
            <a:ext cx="8143875" cy="476578"/>
          </a:xfrm>
        </p:spPr>
        <p:txBody>
          <a:bodyPr/>
          <a:lstStyle/>
          <a:p>
            <a:r>
              <a:rPr lang="en-US" dirty="0"/>
              <a:t>Experiment Feedback</a:t>
            </a:r>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C096B4DE-0D32-4AAB-8754-316C6749373A}" type="slidenum">
              <a:rPr lang="en-US" smtClean="0">
                <a:solidFill>
                  <a:srgbClr val="000000">
                    <a:tint val="75000"/>
                  </a:srgbClr>
                </a:solidFill>
              </a:rPr>
              <a:pPr/>
              <a:t>25</a:t>
            </a:fld>
            <a:endParaRPr lang="en-US">
              <a:solidFill>
                <a:srgbClr val="000000">
                  <a:tint val="75000"/>
                </a:srgbClr>
              </a:solidFill>
            </a:endParaRPr>
          </a:p>
        </p:txBody>
      </p:sp>
      <p:sp>
        <p:nvSpPr>
          <p:cNvPr id="6" name="Rectangle 5"/>
          <p:cNvSpPr/>
          <p:nvPr/>
        </p:nvSpPr>
        <p:spPr>
          <a:xfrm>
            <a:off x="85725" y="1191760"/>
            <a:ext cx="8772525" cy="1402307"/>
          </a:xfrm>
          <a:prstGeom prst="rect">
            <a:avLst/>
          </a:prstGeom>
        </p:spPr>
        <p:txBody>
          <a:bodyPr wrap="square">
            <a:spAutoFit/>
          </a:bodyPr>
          <a:lstStyle/>
          <a:p>
            <a:pPr marL="168917" indent="-168917" defTabSz="753087">
              <a:lnSpc>
                <a:spcPct val="90000"/>
              </a:lnSpc>
              <a:spcBef>
                <a:spcPts val="1131"/>
              </a:spcBef>
              <a:buSzPct val="100000"/>
              <a:buFont typeface="Wingdings" pitchFamily="2" charset="2"/>
              <a:buChar char="§"/>
              <a:defRPr/>
            </a:pPr>
            <a:r>
              <a:rPr lang="en-US" sz="1688" kern="0" dirty="0">
                <a:solidFill>
                  <a:srgbClr val="064308"/>
                </a:solidFill>
                <a:ea typeface="ＭＳ Ｐゴシック" pitchFamily="-65" charset="-128"/>
              </a:rPr>
              <a:t>As part of the dedication to delivering world-class beams of rare isotopes to enable our users to achieve their scientific objectives the NSCL has a quality management system that was registered as compliant with the ISO 9001 standard and continues with external audits.  Part of that quality management system is getting feedback from our users.</a:t>
            </a:r>
          </a:p>
          <a:p>
            <a:pPr marL="168917" indent="-168917" defTabSz="753087">
              <a:lnSpc>
                <a:spcPct val="90000"/>
              </a:lnSpc>
              <a:spcBef>
                <a:spcPts val="1131"/>
              </a:spcBef>
              <a:buSzPct val="100000"/>
              <a:buFont typeface="Wingdings" pitchFamily="2" charset="2"/>
              <a:buChar char="§"/>
              <a:defRPr/>
            </a:pPr>
            <a:r>
              <a:rPr lang="en-US" sz="1688" kern="0" dirty="0">
                <a:solidFill>
                  <a:srgbClr val="064308"/>
                </a:solidFill>
                <a:ea typeface="ＭＳ Ｐゴシック" pitchFamily="-65" charset="-128"/>
              </a:rPr>
              <a:t>Experiment Feedback survey is on-line the NSCL website (</a:t>
            </a:r>
            <a:r>
              <a:rPr lang="en-US" sz="1688" kern="0" dirty="0">
                <a:solidFill>
                  <a:srgbClr val="064308"/>
                </a:solidFill>
                <a:ea typeface="ＭＳ Ｐゴシック" pitchFamily="-65" charset="-128"/>
                <a:hlinkClick r:id="rId2"/>
              </a:rPr>
              <a:t>here</a:t>
            </a:r>
            <a:r>
              <a:rPr lang="en-US" sz="1688" kern="0" dirty="0">
                <a:solidFill>
                  <a:srgbClr val="064308"/>
                </a:solidFill>
                <a:ea typeface="ＭＳ Ｐゴシック" pitchFamily="-65" charset="-128"/>
              </a:rPr>
              <a:t>).</a:t>
            </a:r>
          </a:p>
        </p:txBody>
      </p:sp>
      <p:graphicFrame>
        <p:nvGraphicFramePr>
          <p:cNvPr id="7" name="Chart 6"/>
          <p:cNvGraphicFramePr>
            <a:graphicFrameLocks/>
          </p:cNvGraphicFramePr>
          <p:nvPr>
            <p:extLst/>
          </p:nvPr>
        </p:nvGraphicFramePr>
        <p:xfrm>
          <a:off x="324148" y="2757166"/>
          <a:ext cx="6719590" cy="34075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81464" y="4643438"/>
            <a:ext cx="2357438" cy="1131335"/>
          </a:xfrm>
          <a:prstGeom prst="rect">
            <a:avLst/>
          </a:prstGeom>
          <a:noFill/>
        </p:spPr>
        <p:txBody>
          <a:bodyPr wrap="square" rtlCol="0">
            <a:spAutoFit/>
          </a:bodyPr>
          <a:lstStyle/>
          <a:p>
            <a:pPr defTabSz="857250"/>
            <a:r>
              <a:rPr lang="en-US" sz="1688" dirty="0">
                <a:solidFill>
                  <a:srgbClr val="064308"/>
                </a:solidFill>
                <a:latin typeface="Arial"/>
                <a:ea typeface="ヒラギノ角ゴ Pro W3" pitchFamily="-111" charset="-128"/>
              </a:rPr>
              <a:t>Since 2012, the response rate </a:t>
            </a:r>
            <a:r>
              <a:rPr lang="en-US" sz="1688">
                <a:solidFill>
                  <a:srgbClr val="064308"/>
                </a:solidFill>
                <a:latin typeface="Arial"/>
                <a:ea typeface="ヒラギノ角ゴ Pro W3" pitchFamily="-111" charset="-128"/>
              </a:rPr>
              <a:t>to survey has </a:t>
            </a:r>
            <a:r>
              <a:rPr lang="en-US" sz="1688" dirty="0">
                <a:solidFill>
                  <a:srgbClr val="064308"/>
                </a:solidFill>
                <a:latin typeface="Arial"/>
                <a:ea typeface="ヒラギノ角ゴ Pro W3" pitchFamily="-111" charset="-128"/>
              </a:rPr>
              <a:t>been 100%</a:t>
            </a:r>
          </a:p>
        </p:txBody>
      </p:sp>
    </p:spTree>
    <p:extLst>
      <p:ext uri="{BB962C8B-B14F-4D97-AF65-F5344CB8AC3E}">
        <p14:creationId xmlns:p14="http://schemas.microsoft.com/office/powerpoint/2010/main" val="3048565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9076"/>
            <a:ext cx="8143875" cy="476578"/>
          </a:xfrm>
        </p:spPr>
        <p:txBody>
          <a:bodyPr/>
          <a:lstStyle/>
          <a:p>
            <a:r>
              <a:rPr lang="en-US" dirty="0" smtClean="0"/>
              <a:t>Summary</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djm NSCL Overview at NSF-LFW, 2016</a:t>
            </a:r>
            <a:endParaRPr lang="en-US" dirty="0">
              <a:solidFill>
                <a:srgbClr val="000000">
                  <a:tint val="75000"/>
                </a:srgbClr>
              </a:solidFill>
            </a:endParaRPr>
          </a:p>
        </p:txBody>
      </p:sp>
      <p:sp>
        <p:nvSpPr>
          <p:cNvPr id="5" name="Slide Number Placeholder 4"/>
          <p:cNvSpPr>
            <a:spLocks noGrp="1"/>
          </p:cNvSpPr>
          <p:nvPr>
            <p:ph type="sldNum" sz="quarter" idx="11"/>
          </p:nvPr>
        </p:nvSpPr>
        <p:spPr/>
        <p:txBody>
          <a:bodyPr/>
          <a:lstStyle/>
          <a:p>
            <a:fld id="{C096B4DE-0D32-4AAB-8754-316C6749373A}" type="slidenum">
              <a:rPr lang="en-US" smtClean="0">
                <a:solidFill>
                  <a:srgbClr val="000000">
                    <a:tint val="75000"/>
                  </a:srgbClr>
                </a:solidFill>
              </a:rPr>
              <a:pPr/>
              <a:t>26</a:t>
            </a:fld>
            <a:endParaRPr lang="en-US">
              <a:solidFill>
                <a:srgbClr val="000000">
                  <a:tint val="75000"/>
                </a:srgbClr>
              </a:solidFill>
            </a:endParaRPr>
          </a:p>
        </p:txBody>
      </p:sp>
      <p:sp>
        <p:nvSpPr>
          <p:cNvPr id="8" name="Content Placeholder 5"/>
          <p:cNvSpPr txBox="1">
            <a:spLocks/>
          </p:cNvSpPr>
          <p:nvPr/>
        </p:nvSpPr>
        <p:spPr bwMode="auto">
          <a:xfrm>
            <a:off x="452438" y="1214438"/>
            <a:ext cx="8001000" cy="3714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sz="2063" kern="0" dirty="0">
                <a:latin typeface="Arial" pitchFamily="34" charset="0"/>
                <a:ea typeface="ＭＳ Ｐゴシック"/>
                <a:cs typeface="ＭＳ Ｐゴシック"/>
              </a:rPr>
              <a:t>The NSCL is a national user facility that provides RIB’s for nuclear science experiments proposed by users.  </a:t>
            </a:r>
          </a:p>
          <a:p>
            <a:r>
              <a:rPr lang="en-US" sz="2063" kern="0" dirty="0">
                <a:latin typeface="Arial" pitchFamily="34" charset="0"/>
                <a:ea typeface="ＭＳ Ｐゴシック"/>
                <a:cs typeface="ＭＳ Ｐゴシック"/>
              </a:rPr>
              <a:t>PAC-approved beam time is scheduled and run by the NSCL in close coordination with the experiment spokesperson. ~Twenty experiments per year with several hundred (unique) experimenters.</a:t>
            </a:r>
          </a:p>
          <a:p>
            <a:r>
              <a:rPr lang="en-US" sz="2063" kern="0" dirty="0">
                <a:latin typeface="Arial" pitchFamily="34" charset="0"/>
                <a:ea typeface="ＭＳ Ｐゴシック"/>
                <a:cs typeface="ＭＳ Ｐゴシック"/>
              </a:rPr>
              <a:t>Large user community with various forms of engagement:</a:t>
            </a:r>
          </a:p>
          <a:p>
            <a:pPr lvl="1"/>
            <a:r>
              <a:rPr lang="en-US" sz="1875" kern="0" dirty="0">
                <a:solidFill>
                  <a:srgbClr val="000000"/>
                </a:solidFill>
                <a:latin typeface="Arial" pitchFamily="34" charset="0"/>
                <a:ea typeface="ＭＳ Ｐゴシック"/>
              </a:rPr>
              <a:t>User Manager </a:t>
            </a:r>
            <a:r>
              <a:rPr lang="en-US" sz="1875" kern="0">
                <a:solidFill>
                  <a:srgbClr val="000000"/>
                </a:solidFill>
                <a:latin typeface="Arial" pitchFamily="34" charset="0"/>
                <a:ea typeface="ＭＳ Ｐゴシック"/>
              </a:rPr>
              <a:t>(scientist)</a:t>
            </a:r>
            <a:endParaRPr lang="en-US" sz="1875" kern="0" dirty="0">
              <a:solidFill>
                <a:srgbClr val="000000"/>
              </a:solidFill>
              <a:latin typeface="Arial" pitchFamily="34" charset="0"/>
              <a:ea typeface="ＭＳ Ｐゴシック"/>
            </a:endParaRPr>
          </a:p>
          <a:p>
            <a:pPr lvl="1"/>
            <a:r>
              <a:rPr lang="en-US" sz="1875" kern="0" dirty="0">
                <a:solidFill>
                  <a:srgbClr val="000000"/>
                </a:solidFill>
                <a:latin typeface="Arial" pitchFamily="34" charset="0"/>
                <a:ea typeface="ＭＳ Ｐゴシック"/>
              </a:rPr>
              <a:t>Large web utilization </a:t>
            </a:r>
          </a:p>
          <a:p>
            <a:pPr lvl="1"/>
            <a:r>
              <a:rPr lang="en-US" sz="1875" kern="0" dirty="0">
                <a:solidFill>
                  <a:srgbClr val="000000"/>
                </a:solidFill>
                <a:latin typeface="Arial" pitchFamily="34" charset="0"/>
                <a:ea typeface="ＭＳ Ｐゴシック"/>
              </a:rPr>
              <a:t>User oversight of PAC and Operations</a:t>
            </a:r>
          </a:p>
          <a:p>
            <a:pPr lvl="1"/>
            <a:r>
              <a:rPr lang="en-US" sz="1875" kern="0" dirty="0">
                <a:solidFill>
                  <a:srgbClr val="000000"/>
                </a:solidFill>
                <a:latin typeface="Arial" pitchFamily="34" charset="0"/>
                <a:ea typeface="ＭＳ Ｐゴシック"/>
              </a:rPr>
              <a:t>Annual meeting</a:t>
            </a:r>
          </a:p>
          <a:p>
            <a:pPr lvl="1"/>
            <a:r>
              <a:rPr lang="en-US" sz="1875" kern="0" dirty="0">
                <a:solidFill>
                  <a:srgbClr val="000000"/>
                </a:solidFill>
                <a:latin typeface="Arial" pitchFamily="34" charset="0"/>
                <a:ea typeface="ＭＳ Ｐゴシック"/>
              </a:rPr>
              <a:t>Feedback on completed experiments</a:t>
            </a:r>
          </a:p>
        </p:txBody>
      </p:sp>
    </p:spTree>
    <p:extLst>
      <p:ext uri="{BB962C8B-B14F-4D97-AF65-F5344CB8AC3E}">
        <p14:creationId xmlns:p14="http://schemas.microsoft.com/office/powerpoint/2010/main" val="167990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NUFO</a:t>
            </a:r>
            <a:endParaRPr lang="en-US" dirty="0"/>
          </a:p>
        </p:txBody>
      </p:sp>
      <p:sp>
        <p:nvSpPr>
          <p:cNvPr id="3" name="Content Placeholder 2"/>
          <p:cNvSpPr>
            <a:spLocks noGrp="1"/>
          </p:cNvSpPr>
          <p:nvPr>
            <p:ph idx="1"/>
          </p:nvPr>
        </p:nvSpPr>
        <p:spPr>
          <a:xfrm>
            <a:off x="457200" y="914400"/>
            <a:ext cx="8229600" cy="5334000"/>
          </a:xfrm>
        </p:spPr>
        <p:txBody>
          <a:bodyPr/>
          <a:lstStyle/>
          <a:p>
            <a:pPr>
              <a:lnSpc>
                <a:spcPct val="150000"/>
              </a:lnSpc>
            </a:pPr>
            <a:r>
              <a:rPr lang="en-US" sz="2000" dirty="0" smtClean="0"/>
              <a:t>1997 first formal meeting of user administrators to share best practices</a:t>
            </a:r>
          </a:p>
          <a:p>
            <a:pPr>
              <a:lnSpc>
                <a:spcPct val="150000"/>
              </a:lnSpc>
            </a:pPr>
            <a:r>
              <a:rPr lang="en-US" sz="2000" dirty="0" smtClean="0"/>
              <a:t>2003 user representatives were included in meeting </a:t>
            </a:r>
          </a:p>
          <a:p>
            <a:pPr>
              <a:lnSpc>
                <a:spcPct val="150000"/>
              </a:lnSpc>
            </a:pPr>
            <a:r>
              <a:rPr lang="en-US" sz="2000" dirty="0" smtClean="0"/>
              <a:t>2006 formally became NUFO</a:t>
            </a:r>
            <a:endParaRPr lang="en-US" sz="2000" dirty="0"/>
          </a:p>
          <a:p>
            <a:r>
              <a:rPr lang="en-US" sz="2000" dirty="0" smtClean="0"/>
              <a:t>Currently has 47 </a:t>
            </a:r>
            <a:r>
              <a:rPr lang="en-US" sz="2000" dirty="0"/>
              <a:t>member </a:t>
            </a:r>
            <a:r>
              <a:rPr lang="en-US" sz="2000" dirty="0" smtClean="0"/>
              <a:t>facilities (materials science, astrophysics, computing, high-energy, nuclear energy, neutron, etc.)</a:t>
            </a:r>
          </a:p>
          <a:p>
            <a:pPr>
              <a:lnSpc>
                <a:spcPct val="150000"/>
              </a:lnSpc>
            </a:pPr>
            <a:r>
              <a:rPr lang="en-US" sz="2000" dirty="0" smtClean="0"/>
              <a:t>Two-branch organization:  user administrators and user representatives</a:t>
            </a:r>
            <a:endParaRPr lang="en-US" sz="2000" dirty="0"/>
          </a:p>
          <a:p>
            <a:r>
              <a:rPr lang="en-US" sz="2000" dirty="0" smtClean="0"/>
              <a:t>Primary mission is to provide a unified message at a national level on issues for science done at federally-funded user facilities  </a:t>
            </a:r>
          </a:p>
          <a:p>
            <a:pPr marL="342900" lvl="1" indent="-342900">
              <a:buFont typeface="Wingdings" charset="2"/>
              <a:buChar char="§"/>
            </a:pPr>
            <a:endParaRPr lang="en-US" sz="2000" dirty="0" smtClean="0"/>
          </a:p>
          <a:p>
            <a:pPr marL="342900" lvl="1" indent="-342900">
              <a:buFont typeface="Wingdings" charset="2"/>
              <a:buChar char="§"/>
            </a:pPr>
            <a:r>
              <a:rPr lang="en-US" sz="2000" dirty="0" smtClean="0"/>
              <a:t>Current </a:t>
            </a:r>
            <a:r>
              <a:rPr lang="en-US" sz="2000" dirty="0"/>
              <a:t>NSF-funded facilities </a:t>
            </a:r>
            <a:r>
              <a:rPr lang="en-US" sz="2000" dirty="0" smtClean="0"/>
              <a:t>are: NSCL, NOAO</a:t>
            </a:r>
            <a:r>
              <a:rPr lang="en-US" sz="2000" dirty="0"/>
              <a:t>, NRAO, </a:t>
            </a:r>
            <a:r>
              <a:rPr lang="en-US" sz="2000" dirty="0" err="1"/>
              <a:t>Maglab</a:t>
            </a:r>
            <a:r>
              <a:rPr lang="en-US" sz="2000" dirty="0"/>
              <a:t>, &amp; CHESS</a:t>
            </a:r>
          </a:p>
          <a:p>
            <a:pPr lvl="1">
              <a:lnSpc>
                <a:spcPct val="150000"/>
              </a:lnSpc>
            </a:pPr>
            <a:r>
              <a:rPr lang="en-US" sz="1800" dirty="0" smtClean="0">
                <a:solidFill>
                  <a:srgbClr val="FF0000"/>
                </a:solidFill>
              </a:rPr>
              <a:t>Love </a:t>
            </a:r>
            <a:r>
              <a:rPr lang="en-US" sz="1800" dirty="0">
                <a:solidFill>
                  <a:srgbClr val="FF0000"/>
                </a:solidFill>
              </a:rPr>
              <a:t>to have </a:t>
            </a:r>
            <a:r>
              <a:rPr lang="en-US" sz="1800" dirty="0" smtClean="0">
                <a:solidFill>
                  <a:srgbClr val="FF0000"/>
                </a:solidFill>
              </a:rPr>
              <a:t>broader NSF membership and participation </a:t>
            </a:r>
          </a:p>
          <a:p>
            <a:endParaRPr lang="en-US"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3</a:t>
            </a:fld>
            <a:endParaRPr lang="en-US"/>
          </a:p>
        </p:txBody>
      </p:sp>
    </p:spTree>
    <p:extLst>
      <p:ext uri="{BB962C8B-B14F-4D97-AF65-F5344CB8AC3E}">
        <p14:creationId xmlns:p14="http://schemas.microsoft.com/office/powerpoint/2010/main" val="148763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NUFO’s Unique Role</a:t>
            </a:r>
            <a:endParaRPr lang="en-US" dirty="0"/>
          </a:p>
        </p:txBody>
      </p:sp>
      <p:sp>
        <p:nvSpPr>
          <p:cNvPr id="3" name="Content Placeholder 2"/>
          <p:cNvSpPr>
            <a:spLocks noGrp="1"/>
          </p:cNvSpPr>
          <p:nvPr>
            <p:ph idx="1"/>
          </p:nvPr>
        </p:nvSpPr>
        <p:spPr/>
        <p:txBody>
          <a:bodyPr/>
          <a:lstStyle/>
          <a:p>
            <a:r>
              <a:rPr lang="en-US" sz="2000" dirty="0"/>
              <a:t>O</a:t>
            </a:r>
            <a:r>
              <a:rPr lang="en-US" sz="2000" dirty="0" smtClean="0"/>
              <a:t>nly </a:t>
            </a:r>
            <a:r>
              <a:rPr lang="en-US" sz="2000" dirty="0"/>
              <a:t>professional association dedicated to the user science </a:t>
            </a:r>
            <a:r>
              <a:rPr lang="en-US" sz="2000" dirty="0" smtClean="0"/>
              <a:t>community</a:t>
            </a:r>
          </a:p>
          <a:p>
            <a:endParaRPr lang="en-US" sz="2000" dirty="0"/>
          </a:p>
          <a:p>
            <a:r>
              <a:rPr lang="en-US" sz="2000" dirty="0" smtClean="0"/>
              <a:t>Provides a forum for </a:t>
            </a:r>
            <a:r>
              <a:rPr lang="en-US" sz="2000" dirty="0"/>
              <a:t>multiple communities of </a:t>
            </a:r>
            <a:r>
              <a:rPr lang="en-US" sz="2000" dirty="0" smtClean="0"/>
              <a:t>practice</a:t>
            </a:r>
          </a:p>
          <a:p>
            <a:endParaRPr lang="en-US" sz="2000" dirty="0"/>
          </a:p>
          <a:p>
            <a:r>
              <a:rPr lang="en-US" sz="2000" dirty="0"/>
              <a:t>O</a:t>
            </a:r>
            <a:r>
              <a:rPr lang="en-US" sz="2000" dirty="0" smtClean="0"/>
              <a:t>nly unified voice </a:t>
            </a:r>
            <a:r>
              <a:rPr lang="en-US" sz="2000" dirty="0"/>
              <a:t>for the user science community in </a:t>
            </a:r>
            <a:r>
              <a:rPr lang="en-US" sz="2000" dirty="0" smtClean="0"/>
              <a:t>Washington, DC </a:t>
            </a:r>
          </a:p>
          <a:p>
            <a:endParaRPr lang="en-US" sz="2000" dirty="0"/>
          </a:p>
          <a:p>
            <a:r>
              <a:rPr lang="en-US" sz="2000" dirty="0">
                <a:solidFill>
                  <a:srgbClr val="FF0000"/>
                </a:solidFill>
              </a:rPr>
              <a:t>BUT:  NUFO is not a lobbying organization </a:t>
            </a:r>
          </a:p>
        </p:txBody>
      </p:sp>
      <p:sp>
        <p:nvSpPr>
          <p:cNvPr id="4" name="Slide Number Placeholder 3"/>
          <p:cNvSpPr>
            <a:spLocks noGrp="1"/>
          </p:cNvSpPr>
          <p:nvPr>
            <p:ph type="sldNum" sz="quarter" idx="11"/>
          </p:nvPr>
        </p:nvSpPr>
        <p:spPr/>
        <p:txBody>
          <a:bodyPr/>
          <a:lstStyle/>
          <a:p>
            <a:fld id="{2A666429-E410-48B4-987F-B85C471FF48F}" type="slidenum">
              <a:rPr lang="en-US" smtClean="0"/>
              <a:pPr/>
              <a:t>4</a:t>
            </a:fld>
            <a:endParaRPr lang="en-US"/>
          </a:p>
        </p:txBody>
      </p:sp>
    </p:spTree>
    <p:extLst>
      <p:ext uri="{BB962C8B-B14F-4D97-AF65-F5344CB8AC3E}">
        <p14:creationId xmlns:p14="http://schemas.microsoft.com/office/powerpoint/2010/main" val="373318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NUFO Activities </a:t>
            </a:r>
            <a:endParaRPr lang="en-US" dirty="0"/>
          </a:p>
        </p:txBody>
      </p:sp>
      <p:sp>
        <p:nvSpPr>
          <p:cNvPr id="3" name="Content Placeholder 2"/>
          <p:cNvSpPr>
            <a:spLocks noGrp="1"/>
          </p:cNvSpPr>
          <p:nvPr>
            <p:ph idx="1"/>
          </p:nvPr>
        </p:nvSpPr>
        <p:spPr>
          <a:xfrm>
            <a:off x="457200" y="1417638"/>
            <a:ext cx="8229600" cy="4708525"/>
          </a:xfrm>
        </p:spPr>
        <p:txBody>
          <a:bodyPr/>
          <a:lstStyle/>
          <a:p>
            <a:r>
              <a:rPr lang="en-US" sz="2000" dirty="0" smtClean="0"/>
              <a:t>Annual Membership Meetings </a:t>
            </a:r>
          </a:p>
          <a:p>
            <a:endParaRPr lang="en-US" sz="2000" dirty="0" smtClean="0"/>
          </a:p>
          <a:p>
            <a:r>
              <a:rPr lang="en-US" sz="2000" dirty="0" smtClean="0"/>
              <a:t>Science Expositions on Capital Hill</a:t>
            </a:r>
          </a:p>
          <a:p>
            <a:endParaRPr lang="en-US" sz="2000" dirty="0"/>
          </a:p>
          <a:p>
            <a:r>
              <a:rPr lang="en-US" sz="2000" dirty="0"/>
              <a:t>Congressional </a:t>
            </a:r>
            <a:r>
              <a:rPr lang="en-US" sz="2000" dirty="0" smtClean="0"/>
              <a:t>Testimony</a:t>
            </a:r>
          </a:p>
          <a:p>
            <a:endParaRPr lang="en-US" sz="2000" dirty="0"/>
          </a:p>
          <a:p>
            <a:r>
              <a:rPr lang="en-US" sz="2000" dirty="0"/>
              <a:t>Expert input to federal agencies (e.g., DOE Order on Foreign </a:t>
            </a:r>
            <a:r>
              <a:rPr lang="en-US" sz="2000" dirty="0" smtClean="0"/>
              <a:t>Visits, Immigration)</a:t>
            </a:r>
          </a:p>
          <a:p>
            <a:endParaRPr lang="en-US" sz="2000" dirty="0"/>
          </a:p>
          <a:p>
            <a:r>
              <a:rPr lang="en-US" sz="2000" dirty="0"/>
              <a:t>Public outreach (e.g. Science &amp; Engineering Expo</a:t>
            </a:r>
            <a:r>
              <a:rPr lang="en-US" sz="2000" dirty="0" smtClean="0"/>
              <a:t>)</a:t>
            </a:r>
          </a:p>
          <a:p>
            <a:endParaRPr lang="en-US" sz="2000" dirty="0"/>
          </a:p>
          <a:p>
            <a:r>
              <a:rPr lang="en-US" sz="2000" dirty="0" smtClean="0"/>
              <a:t>Share Benchmarking</a:t>
            </a:r>
            <a:endParaRPr lang="en-US" sz="2000" dirty="0"/>
          </a:p>
          <a:p>
            <a:endParaRPr lang="en-US"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5</a:t>
            </a:fld>
            <a:endParaRPr lang="en-US"/>
          </a:p>
        </p:txBody>
      </p:sp>
    </p:spTree>
    <p:extLst>
      <p:ext uri="{BB962C8B-B14F-4D97-AF65-F5344CB8AC3E}">
        <p14:creationId xmlns:p14="http://schemas.microsoft.com/office/powerpoint/2010/main" val="145820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5800482" cy="5257800"/>
          </a:xfrm>
        </p:spPr>
        <p:txBody>
          <a:bodyPr/>
          <a:lstStyle/>
          <a:p>
            <a:r>
              <a:rPr lang="en-US" sz="2000" dirty="0" smtClean="0"/>
              <a:t>Congress invites NUFO to hold yearly Exhibitions on Capital Hill about User Facility science </a:t>
            </a:r>
          </a:p>
          <a:p>
            <a:endParaRPr lang="en-US" sz="2000" b="1" dirty="0" smtClean="0"/>
          </a:p>
        </p:txBody>
      </p:sp>
      <p:sp>
        <p:nvSpPr>
          <p:cNvPr id="4" name="Slide Number Placeholder 3"/>
          <p:cNvSpPr>
            <a:spLocks noGrp="1"/>
          </p:cNvSpPr>
          <p:nvPr>
            <p:ph type="sldNum" sz="quarter" idx="11"/>
          </p:nvPr>
        </p:nvSpPr>
        <p:spPr/>
        <p:txBody>
          <a:bodyPr/>
          <a:lstStyle/>
          <a:p>
            <a:fld id="{2A666429-E410-48B4-987F-B85C471FF48F}" type="slidenum">
              <a:rPr lang="en-US" smtClean="0"/>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394" y="3430842"/>
            <a:ext cx="1866901" cy="2613660"/>
          </a:xfrm>
          <a:prstGeom prst="rect">
            <a:avLst/>
          </a:prstGeom>
          <a:ln>
            <a:noFill/>
          </a:ln>
          <a:effectLst>
            <a:softEdge rad="112500"/>
          </a:effectLst>
        </p:spPr>
      </p:pic>
      <p:pic>
        <p:nvPicPr>
          <p:cNvPr id="13" name="Picture 2"/>
          <p:cNvPicPr>
            <a:picLocks noChangeAspect="1" noChangeArrowheads="1"/>
          </p:cNvPicPr>
          <p:nvPr/>
        </p:nvPicPr>
        <p:blipFill rotWithShape="1">
          <a:blip r:embed="rId4" cstate="print"/>
          <a:srcRect/>
          <a:stretch/>
        </p:blipFill>
        <p:spPr bwMode="auto">
          <a:xfrm>
            <a:off x="6029082" y="1455738"/>
            <a:ext cx="1654418" cy="1975104"/>
          </a:xfrm>
          <a:prstGeom prst="rect">
            <a:avLst/>
          </a:prstGeom>
          <a:noFill/>
          <a:ln w="9525">
            <a:solidFill>
              <a:schemeClr val="accent1"/>
            </a:solidFill>
            <a:miter lim="800000"/>
            <a:headEnd/>
            <a:tailEnd/>
          </a:ln>
        </p:spPr>
      </p:pic>
      <p:sp>
        <p:nvSpPr>
          <p:cNvPr id="10" name="Title 1"/>
          <p:cNvSpPr>
            <a:spLocks noGrp="1"/>
          </p:cNvSpPr>
          <p:nvPr>
            <p:ph type="title"/>
          </p:nvPr>
        </p:nvSpPr>
        <p:spPr>
          <a:xfrm>
            <a:off x="457200" y="274638"/>
            <a:ext cx="8505600" cy="563562"/>
          </a:xfrm>
        </p:spPr>
        <p:txBody>
          <a:bodyPr/>
          <a:lstStyle/>
          <a:p>
            <a:r>
              <a:rPr lang="en-US" sz="2400" dirty="0" smtClean="0"/>
              <a:t>NUFO on Capital </a:t>
            </a:r>
            <a:r>
              <a:rPr lang="en-US" sz="2400" dirty="0"/>
              <a:t>Hill </a:t>
            </a:r>
            <a:br>
              <a:rPr lang="en-US" sz="2400" dirty="0"/>
            </a:br>
            <a:endParaRPr lang="en-US" sz="2400" dirty="0"/>
          </a:p>
        </p:txBody>
      </p:sp>
      <p:sp>
        <p:nvSpPr>
          <p:cNvPr id="11" name="Title 1"/>
          <p:cNvSpPr txBox="1">
            <a:spLocks/>
          </p:cNvSpPr>
          <p:nvPr/>
        </p:nvSpPr>
        <p:spPr bwMode="auto">
          <a:xfrm>
            <a:off x="456312" y="933451"/>
            <a:ext cx="85056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a:lstStyle>
          <a:p>
            <a:r>
              <a:rPr lang="en-US" sz="1800" dirty="0" smtClean="0"/>
              <a:t>Providing </a:t>
            </a:r>
            <a:r>
              <a:rPr lang="en-US" sz="1800" dirty="0"/>
              <a:t>a </a:t>
            </a:r>
            <a:r>
              <a:rPr lang="en-US" sz="1800" i="1" u="sng" dirty="0"/>
              <a:t>unified message</a:t>
            </a:r>
            <a:r>
              <a:rPr lang="en-US" sz="1800" dirty="0"/>
              <a:t> at the national level</a:t>
            </a:r>
            <a:r>
              <a:rPr lang="en-US" sz="2400" dirty="0"/>
              <a:t>…</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2409" y="179387"/>
            <a:ext cx="1590391" cy="1973263"/>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702" y="4168033"/>
            <a:ext cx="3048000" cy="202659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1" y="2643694"/>
            <a:ext cx="3587802" cy="2385506"/>
          </a:xfrm>
          <a:prstGeom prst="rect">
            <a:avLst/>
          </a:prstGeom>
          <a:effectLst>
            <a:innerShdw blurRad="114300">
              <a:prstClr val="black"/>
            </a:innerShdw>
          </a:effectLst>
        </p:spPr>
      </p:pic>
    </p:spTree>
    <p:extLst>
      <p:ext uri="{BB962C8B-B14F-4D97-AF65-F5344CB8AC3E}">
        <p14:creationId xmlns:p14="http://schemas.microsoft.com/office/powerpoint/2010/main" val="939546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58000" cy="4525963"/>
          </a:xfrm>
        </p:spPr>
        <p:txBody>
          <a:bodyPr/>
          <a:lstStyle/>
          <a:p>
            <a:pPr marL="342900" lvl="1" indent="-342900">
              <a:buFont typeface="Wingdings" charset="2"/>
              <a:buChar char="§"/>
            </a:pPr>
            <a:r>
              <a:rPr lang="en-US" sz="1800" b="1" dirty="0" smtClean="0"/>
              <a:t>As a </a:t>
            </a:r>
            <a:r>
              <a:rPr lang="en-US" sz="1800" b="1" dirty="0"/>
              <a:t>direct result of </a:t>
            </a:r>
            <a:r>
              <a:rPr lang="en-US" sz="1800" b="1" dirty="0" smtClean="0"/>
              <a:t>the 2012 User </a:t>
            </a:r>
            <a:r>
              <a:rPr lang="en-US" sz="1800" b="1" dirty="0"/>
              <a:t>Science </a:t>
            </a:r>
            <a:r>
              <a:rPr lang="en-US" sz="1800" b="1" dirty="0" smtClean="0"/>
              <a:t>Exhibition, NUFO </a:t>
            </a:r>
            <a:r>
              <a:rPr lang="en-US" sz="1800" b="1" dirty="0"/>
              <a:t>was invited to </a:t>
            </a:r>
            <a:r>
              <a:rPr lang="en-US" sz="1800" b="1" dirty="0" smtClean="0"/>
              <a:t>testify to Congress about User Facility science</a:t>
            </a:r>
          </a:p>
          <a:p>
            <a:r>
              <a:rPr lang="en-US" dirty="0" smtClean="0"/>
              <a:t>The U.S </a:t>
            </a:r>
            <a:r>
              <a:rPr lang="en-US" dirty="0"/>
              <a:t>House of Representatives Science Space &amp; Technology Committee, Subcommittee on Energy &amp; Environment </a:t>
            </a:r>
            <a:r>
              <a:rPr lang="en-US" dirty="0" smtClean="0"/>
              <a:t>hearing on Utilizing </a:t>
            </a:r>
            <a:r>
              <a:rPr lang="en-US" dirty="0"/>
              <a:t>the Tools of Science to Drive Innovation through Fundamental </a:t>
            </a:r>
            <a:r>
              <a:rPr lang="en-US" dirty="0" smtClean="0"/>
              <a:t>Research” was held on June </a:t>
            </a:r>
            <a:r>
              <a:rPr lang="en-US" dirty="0"/>
              <a:t>21, </a:t>
            </a:r>
            <a:r>
              <a:rPr lang="en-US" dirty="0" smtClean="0"/>
              <a:t>2012, discussing:</a:t>
            </a:r>
            <a:endParaRPr lang="en-US" dirty="0"/>
          </a:p>
          <a:p>
            <a:pPr lvl="1"/>
            <a:r>
              <a:rPr lang="en-US" dirty="0" smtClean="0"/>
              <a:t>The </a:t>
            </a:r>
            <a:r>
              <a:rPr lang="en-US" dirty="0"/>
              <a:t>role that the Department of Energy’s (DOE) national scientific user facilities play in enabling basic research that drives innovation and economic growth. </a:t>
            </a:r>
            <a:endParaRPr lang="en-US" dirty="0" smtClean="0"/>
          </a:p>
          <a:p>
            <a:pPr lvl="1"/>
            <a:r>
              <a:rPr lang="en-US" dirty="0" smtClean="0"/>
              <a:t>Challenges </a:t>
            </a:r>
            <a:r>
              <a:rPr lang="en-US" dirty="0"/>
              <a:t>and opportunities associated with user facility planning and management.</a:t>
            </a:r>
          </a:p>
          <a:p>
            <a:r>
              <a:rPr lang="en-US" dirty="0" smtClean="0"/>
              <a:t>Dr</a:t>
            </a:r>
            <a:r>
              <a:rPr lang="en-US" dirty="0"/>
              <a:t>. Tony Lanzirotti (U. of Chicago) </a:t>
            </a:r>
            <a:r>
              <a:rPr lang="en-US" dirty="0" smtClean="0"/>
              <a:t>testified as </a:t>
            </a:r>
            <a:r>
              <a:rPr lang="en-US" dirty="0"/>
              <a:t>Chair of </a:t>
            </a:r>
            <a:r>
              <a:rPr lang="en-US" dirty="0" smtClean="0"/>
              <a:t>NUFO. Also </a:t>
            </a:r>
            <a:r>
              <a:rPr lang="en-US" dirty="0"/>
              <a:t>on the panel were </a:t>
            </a:r>
            <a:endParaRPr lang="en-US" dirty="0" smtClean="0"/>
          </a:p>
          <a:p>
            <a:pPr lvl="1"/>
            <a:r>
              <a:rPr lang="en-US" dirty="0" smtClean="0"/>
              <a:t>Dr</a:t>
            </a:r>
            <a:r>
              <a:rPr lang="en-US" dirty="0"/>
              <a:t>. Stephen Wasserman from Eli Lilly </a:t>
            </a:r>
            <a:endParaRPr lang="en-US" dirty="0" smtClean="0"/>
          </a:p>
          <a:p>
            <a:pPr lvl="1"/>
            <a:r>
              <a:rPr lang="en-US" dirty="0" smtClean="0"/>
              <a:t>Dr</a:t>
            </a:r>
            <a:r>
              <a:rPr lang="en-US" dirty="0"/>
              <a:t>. </a:t>
            </a:r>
            <a:r>
              <a:rPr lang="en-US" dirty="0" err="1"/>
              <a:t>Persis</a:t>
            </a:r>
            <a:r>
              <a:rPr lang="en-US" dirty="0"/>
              <a:t> </a:t>
            </a:r>
            <a:r>
              <a:rPr lang="en-US" dirty="0" err="1"/>
              <a:t>Drell</a:t>
            </a:r>
            <a:r>
              <a:rPr lang="en-US" dirty="0"/>
              <a:t> (director of SLAC), </a:t>
            </a:r>
            <a:endParaRPr lang="en-US" dirty="0" smtClean="0"/>
          </a:p>
          <a:p>
            <a:pPr lvl="1"/>
            <a:r>
              <a:rPr lang="en-US" dirty="0" smtClean="0"/>
              <a:t>Dr</a:t>
            </a:r>
            <a:r>
              <a:rPr lang="en-US" dirty="0"/>
              <a:t>. Suzy </a:t>
            </a:r>
            <a:r>
              <a:rPr lang="en-US" dirty="0" err="1"/>
              <a:t>Tichenor</a:t>
            </a:r>
            <a:r>
              <a:rPr lang="en-US" dirty="0"/>
              <a:t> (ORNL), and </a:t>
            </a:r>
            <a:endParaRPr lang="en-US" dirty="0" smtClean="0"/>
          </a:p>
          <a:p>
            <a:pPr lvl="1"/>
            <a:r>
              <a:rPr lang="en-US" dirty="0" smtClean="0"/>
              <a:t>Dr</a:t>
            </a:r>
            <a:r>
              <a:rPr lang="en-US" dirty="0"/>
              <a:t>. Ernest Hall (GE Global</a:t>
            </a:r>
            <a:r>
              <a:rPr lang="en-US" dirty="0" smtClean="0"/>
              <a:t>).</a:t>
            </a:r>
          </a:p>
        </p:txBody>
      </p:sp>
      <p:sp>
        <p:nvSpPr>
          <p:cNvPr id="4" name="Slide Number Placeholder 3"/>
          <p:cNvSpPr>
            <a:spLocks noGrp="1"/>
          </p:cNvSpPr>
          <p:nvPr>
            <p:ph type="sldNum" sz="quarter" idx="11"/>
          </p:nvPr>
        </p:nvSpPr>
        <p:spPr/>
        <p:txBody>
          <a:bodyPr/>
          <a:lstStyle/>
          <a:p>
            <a:fld id="{2A666429-E410-48B4-987F-B85C471FF48F}" type="slidenum">
              <a:rPr lang="en-US" smtClean="0"/>
              <a:pPr/>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517" y="4798501"/>
            <a:ext cx="4891983" cy="1656274"/>
          </a:xfrm>
          <a:prstGeom prst="rect">
            <a:avLst/>
          </a:prstGeom>
          <a:ln>
            <a:noFill/>
          </a:ln>
          <a:effectLst>
            <a:softEdge rad="112500"/>
          </a:effectLst>
        </p:spPr>
      </p:pic>
      <p:sp>
        <p:nvSpPr>
          <p:cNvPr id="8" name="Title 1"/>
          <p:cNvSpPr>
            <a:spLocks noGrp="1"/>
          </p:cNvSpPr>
          <p:nvPr>
            <p:ph type="title"/>
          </p:nvPr>
        </p:nvSpPr>
        <p:spPr>
          <a:xfrm>
            <a:off x="457200" y="274638"/>
            <a:ext cx="8505600" cy="563562"/>
          </a:xfrm>
        </p:spPr>
        <p:txBody>
          <a:bodyPr/>
          <a:lstStyle/>
          <a:p>
            <a:r>
              <a:rPr lang="en-US" sz="2800" dirty="0" smtClean="0"/>
              <a:t>NUFO Testifies to Congress </a:t>
            </a:r>
            <a:endParaRPr lang="en-US" sz="2400" dirty="0"/>
          </a:p>
        </p:txBody>
      </p:sp>
      <p:sp>
        <p:nvSpPr>
          <p:cNvPr id="9" name="Title 1"/>
          <p:cNvSpPr txBox="1">
            <a:spLocks/>
          </p:cNvSpPr>
          <p:nvPr/>
        </p:nvSpPr>
        <p:spPr bwMode="auto">
          <a:xfrm>
            <a:off x="457200" y="914400"/>
            <a:ext cx="85056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a:lstStyle>
          <a:p>
            <a:r>
              <a:rPr lang="en-US" sz="1800" dirty="0" smtClean="0"/>
              <a:t>Providing a </a:t>
            </a:r>
            <a:r>
              <a:rPr lang="en-US" sz="1800" i="1" u="sng" dirty="0"/>
              <a:t>unified message</a:t>
            </a:r>
            <a:r>
              <a:rPr lang="en-US" sz="1800" dirty="0"/>
              <a:t> at the national level</a:t>
            </a:r>
            <a:r>
              <a:rPr lang="en-US" sz="2400" dirty="0"/>
              <a:t>…</a:t>
            </a:r>
          </a:p>
        </p:txBody>
      </p:sp>
    </p:spTree>
    <p:extLst>
      <p:ext uri="{BB962C8B-B14F-4D97-AF65-F5344CB8AC3E}">
        <p14:creationId xmlns:p14="http://schemas.microsoft.com/office/powerpoint/2010/main" val="470211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880" y="1752600"/>
            <a:ext cx="2531919" cy="3276600"/>
          </a:xfrm>
          <a:prstGeom prst="rect">
            <a:avLst/>
          </a:prstGeom>
          <a:ln>
            <a:solidFill>
              <a:schemeClr val="accent1"/>
            </a:solidFill>
          </a:ln>
        </p:spPr>
      </p:pic>
      <p:sp>
        <p:nvSpPr>
          <p:cNvPr id="3" name="Content Placeholder 2"/>
          <p:cNvSpPr>
            <a:spLocks noGrp="1"/>
          </p:cNvSpPr>
          <p:nvPr>
            <p:ph idx="1"/>
          </p:nvPr>
        </p:nvSpPr>
        <p:spPr>
          <a:xfrm>
            <a:off x="228600" y="1600200"/>
            <a:ext cx="6096000" cy="4525963"/>
          </a:xfrm>
        </p:spPr>
        <p:txBody>
          <a:bodyPr/>
          <a:lstStyle/>
          <a:p>
            <a:r>
              <a:rPr lang="en-US" sz="2400" dirty="0"/>
              <a:t>NUFO involvement led to modification of DOE Order 142.3: Foreign Visits and Assignments </a:t>
            </a:r>
            <a:r>
              <a:rPr lang="en-US" sz="2400" dirty="0" smtClean="0"/>
              <a:t>– facilitating </a:t>
            </a:r>
            <a:r>
              <a:rPr lang="en-US" sz="2400" dirty="0"/>
              <a:t>access for non‐US citizen </a:t>
            </a:r>
            <a:r>
              <a:rPr lang="en-US" sz="2400" dirty="0" smtClean="0"/>
              <a:t>users</a:t>
            </a:r>
          </a:p>
          <a:p>
            <a:endParaRPr lang="en-US" dirty="0" smtClean="0"/>
          </a:p>
          <a:p>
            <a:pPr lvl="1"/>
            <a:r>
              <a:rPr lang="en-US" sz="1800" dirty="0" smtClean="0"/>
              <a:t>Enhances accountability within the security function</a:t>
            </a:r>
          </a:p>
          <a:p>
            <a:pPr lvl="1"/>
            <a:r>
              <a:rPr lang="en-US" sz="1800" dirty="0" smtClean="0"/>
              <a:t>Removed requirements that did not advance national interest or laboratory security</a:t>
            </a:r>
          </a:p>
          <a:p>
            <a:pPr lvl="1"/>
            <a:r>
              <a:rPr lang="en-US" sz="1800" dirty="0" smtClean="0"/>
              <a:t>Improved efficiency in administering processing</a:t>
            </a:r>
          </a:p>
          <a:p>
            <a:pPr lvl="1"/>
            <a:r>
              <a:rPr lang="en-US" sz="1800" dirty="0" smtClean="0"/>
              <a:t>Minimized administrative barriers to scientific research</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2A666429-E410-48B4-987F-B85C471FF48F}" type="slidenum">
              <a:rPr lang="en-US" smtClean="0"/>
              <a:pPr/>
              <a:t>8</a:t>
            </a:fld>
            <a:endParaRPr lang="en-US"/>
          </a:p>
        </p:txBody>
      </p:sp>
      <p:sp>
        <p:nvSpPr>
          <p:cNvPr id="9" name="Title 1"/>
          <p:cNvSpPr>
            <a:spLocks noGrp="1"/>
          </p:cNvSpPr>
          <p:nvPr>
            <p:ph type="title"/>
          </p:nvPr>
        </p:nvSpPr>
        <p:spPr>
          <a:xfrm>
            <a:off x="467832" y="320674"/>
            <a:ext cx="8505600" cy="563562"/>
          </a:xfrm>
        </p:spPr>
        <p:txBody>
          <a:bodyPr/>
          <a:lstStyle/>
          <a:p>
            <a:r>
              <a:rPr lang="en-US" sz="2800" dirty="0" smtClean="0"/>
              <a:t>NUFO Support the DOE</a:t>
            </a:r>
            <a:br>
              <a:rPr lang="en-US" sz="2800" dirty="0" smtClean="0"/>
            </a:br>
            <a:endParaRPr lang="en-US" sz="2400" dirty="0"/>
          </a:p>
        </p:txBody>
      </p:sp>
      <p:sp>
        <p:nvSpPr>
          <p:cNvPr id="10" name="Title 1"/>
          <p:cNvSpPr txBox="1">
            <a:spLocks/>
          </p:cNvSpPr>
          <p:nvPr/>
        </p:nvSpPr>
        <p:spPr bwMode="auto">
          <a:xfrm>
            <a:off x="505493" y="1066799"/>
            <a:ext cx="85056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a:lstStyle>
          <a:p>
            <a:r>
              <a:rPr lang="en-US" sz="1800" dirty="0"/>
              <a:t>P</a:t>
            </a:r>
            <a:r>
              <a:rPr lang="en-US" sz="1800" dirty="0" smtClean="0"/>
              <a:t>roviding </a:t>
            </a:r>
            <a:r>
              <a:rPr lang="en-US" sz="1800" dirty="0"/>
              <a:t>a </a:t>
            </a:r>
            <a:r>
              <a:rPr lang="en-US" sz="1800" i="1" u="sng" dirty="0"/>
              <a:t>unified message</a:t>
            </a:r>
            <a:r>
              <a:rPr lang="en-US" sz="1800" dirty="0"/>
              <a:t> at the national level…</a:t>
            </a:r>
          </a:p>
        </p:txBody>
      </p:sp>
    </p:spTree>
    <p:extLst>
      <p:ext uri="{BB962C8B-B14F-4D97-AF65-F5344CB8AC3E}">
        <p14:creationId xmlns:p14="http://schemas.microsoft.com/office/powerpoint/2010/main" val="162316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lstStyle/>
          <a:p>
            <a:r>
              <a:rPr lang="en-US" sz="2000" dirty="0" smtClean="0"/>
              <a:t>USA </a:t>
            </a:r>
            <a:r>
              <a:rPr lang="en-US" sz="2000" dirty="0"/>
              <a:t>Science &amp; Engineering Festival in </a:t>
            </a:r>
            <a:r>
              <a:rPr lang="en-US" sz="2000" dirty="0" smtClean="0"/>
              <a:t>Washington, DC </a:t>
            </a:r>
          </a:p>
          <a:p>
            <a:endParaRPr lang="en-US" sz="2000" dirty="0"/>
          </a:p>
          <a:p>
            <a:pPr lvl="1"/>
            <a:r>
              <a:rPr lang="en-US" sz="2000" dirty="0" smtClean="0"/>
              <a:t>NUFO </a:t>
            </a:r>
            <a:r>
              <a:rPr lang="en-US" sz="2000" dirty="0"/>
              <a:t>conducted hands-on demonstrations to stimulate interest in science. </a:t>
            </a:r>
            <a:endParaRPr lang="en-US" sz="2000" dirty="0" smtClean="0"/>
          </a:p>
          <a:p>
            <a:pPr lvl="1"/>
            <a:r>
              <a:rPr lang="en-US" sz="2000" dirty="0" smtClean="0"/>
              <a:t>children</a:t>
            </a:r>
            <a:r>
              <a:rPr lang="en-US" sz="2000" dirty="0"/>
              <a:t>, parents, high school students, and teachers participated in activities at the NUFO booth</a:t>
            </a:r>
          </a:p>
          <a:p>
            <a:pPr marL="0" indent="0">
              <a:buNone/>
            </a:pP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399" y="990600"/>
            <a:ext cx="3095399" cy="3095399"/>
          </a:xfrm>
          <a:prstGeom prst="rect">
            <a:avLst/>
          </a:prstGeom>
        </p:spPr>
      </p:pic>
      <p:sp>
        <p:nvSpPr>
          <p:cNvPr id="4" name="Slide Number Placeholder 3"/>
          <p:cNvSpPr>
            <a:spLocks noGrp="1"/>
          </p:cNvSpPr>
          <p:nvPr>
            <p:ph type="sldNum" sz="quarter" idx="11"/>
          </p:nvPr>
        </p:nvSpPr>
        <p:spPr/>
        <p:txBody>
          <a:bodyPr/>
          <a:lstStyle/>
          <a:p>
            <a:fld id="{2A666429-E410-48B4-987F-B85C471FF48F}" type="slidenum">
              <a:rPr lang="en-US" smtClean="0"/>
              <a:pPr/>
              <a:t>9</a:t>
            </a:fld>
            <a:endParaRPr lang="en-US"/>
          </a:p>
        </p:txBody>
      </p:sp>
      <p:sp>
        <p:nvSpPr>
          <p:cNvPr id="8" name="Title 1"/>
          <p:cNvSpPr>
            <a:spLocks noGrp="1"/>
          </p:cNvSpPr>
          <p:nvPr>
            <p:ph type="title"/>
          </p:nvPr>
        </p:nvSpPr>
        <p:spPr>
          <a:xfrm>
            <a:off x="457200" y="274638"/>
            <a:ext cx="8505600" cy="563562"/>
          </a:xfrm>
        </p:spPr>
        <p:txBody>
          <a:bodyPr/>
          <a:lstStyle/>
          <a:p>
            <a:r>
              <a:rPr lang="en-US" sz="2400" dirty="0" smtClean="0"/>
              <a:t>NUFO </a:t>
            </a:r>
            <a:endParaRPr lang="en-US" sz="2400" dirty="0"/>
          </a:p>
        </p:txBody>
      </p:sp>
      <p:sp>
        <p:nvSpPr>
          <p:cNvPr id="9" name="Title 1"/>
          <p:cNvSpPr txBox="1">
            <a:spLocks/>
          </p:cNvSpPr>
          <p:nvPr/>
        </p:nvSpPr>
        <p:spPr bwMode="auto">
          <a:xfrm>
            <a:off x="457200" y="914400"/>
            <a:ext cx="85056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a:lstStyle>
          <a:p>
            <a:r>
              <a:rPr lang="en-US" sz="1800" dirty="0" smtClean="0"/>
              <a:t>Promoting science to the public…</a:t>
            </a:r>
            <a:endParaRPr lang="en-US" sz="1800" dirty="0"/>
          </a:p>
        </p:txBody>
      </p:sp>
      <p:pic>
        <p:nvPicPr>
          <p:cNvPr id="7" name="Picture 6"/>
          <p:cNvPicPr>
            <a:picLocks noChangeAspect="1" noChangeArrowheads="1"/>
          </p:cNvPicPr>
          <p:nvPr/>
        </p:nvPicPr>
        <p:blipFill>
          <a:blip r:embed="rId3" cstate="print"/>
          <a:srcRect/>
          <a:stretch>
            <a:fillRect/>
          </a:stretch>
        </p:blipFill>
        <p:spPr bwMode="auto">
          <a:xfrm>
            <a:off x="5410200" y="4056294"/>
            <a:ext cx="3085381" cy="2209800"/>
          </a:xfrm>
          <a:prstGeom prst="rect">
            <a:avLst/>
          </a:prstGeom>
          <a:ln>
            <a:noFill/>
          </a:ln>
          <a:effectLst>
            <a:softEdge rad="112500"/>
          </a:effectLst>
        </p:spPr>
      </p:pic>
    </p:spTree>
    <p:extLst>
      <p:ext uri="{BB962C8B-B14F-4D97-AF65-F5344CB8AC3E}">
        <p14:creationId xmlns:p14="http://schemas.microsoft.com/office/powerpoint/2010/main" val="1653390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nufo">
  <a:themeElements>
    <a:clrScheme name="ANL_2009">
      <a:dk1>
        <a:srgbClr val="7F7F7F"/>
      </a:dk1>
      <a:lt1>
        <a:sysClr val="window" lastClr="FFFFFF"/>
      </a:lt1>
      <a:dk2>
        <a:srgbClr val="1F497D"/>
      </a:dk2>
      <a:lt2>
        <a:srgbClr val="EEECE1"/>
      </a:lt2>
      <a:accent1>
        <a:srgbClr val="5C0426"/>
      </a:accent1>
      <a:accent2>
        <a:srgbClr val="9D7D9E"/>
      </a:accent2>
      <a:accent3>
        <a:srgbClr val="BF5C28"/>
      </a:accent3>
      <a:accent4>
        <a:srgbClr val="3D203B"/>
      </a:accent4>
      <a:accent5>
        <a:srgbClr val="666B66"/>
      </a:accent5>
      <a:accent6>
        <a:srgbClr val="D6AC29"/>
      </a:accent6>
      <a:hlink>
        <a:srgbClr val="253D51"/>
      </a:hlink>
      <a:folHlink>
        <a:srgbClr val="1B15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CKG FRIB no-line h">
  <a:themeElements>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solidFill>
              <a:srgbClr val="064308"/>
            </a:solidFill>
            <a:latin typeface="+mn-lt"/>
          </a:defRPr>
        </a:defPPr>
      </a:lstStyle>
    </a:tx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nufo</Template>
  <TotalTime>1235</TotalTime>
  <Words>1758</Words>
  <Application>Microsoft Office PowerPoint</Application>
  <PresentationFormat>On-screen Show (4:3)</PresentationFormat>
  <Paragraphs>256</Paragraphs>
  <Slides>26</Slides>
  <Notes>6</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Arial</vt:lpstr>
      <vt:lpstr>Calibri</vt:lpstr>
      <vt:lpstr>Helvetica</vt:lpstr>
      <vt:lpstr>Trebuchet MS</vt:lpstr>
      <vt:lpstr>Wingdings</vt:lpstr>
      <vt:lpstr>ヒラギノ角ゴ Pro W3</vt:lpstr>
      <vt:lpstr>nufo</vt:lpstr>
      <vt:lpstr>10_CKG FRIB no-line h</vt:lpstr>
      <vt:lpstr>Introducing the National User Facility Organization </vt:lpstr>
      <vt:lpstr>Overview </vt:lpstr>
      <vt:lpstr>Introduction to NUFO</vt:lpstr>
      <vt:lpstr>NUFO’s Unique Role</vt:lpstr>
      <vt:lpstr>NUFO Activities </vt:lpstr>
      <vt:lpstr>NUFO on Capital Hill  </vt:lpstr>
      <vt:lpstr>NUFO Testifies to Congress </vt:lpstr>
      <vt:lpstr>NUFO Support the DOE </vt:lpstr>
      <vt:lpstr>NUFO </vt:lpstr>
      <vt:lpstr>NUFO Supports Industry</vt:lpstr>
      <vt:lpstr>Enhancing Immigration Procedures for International Users  Supporting a unified message on international collaborations… </vt:lpstr>
      <vt:lpstr>NUFO Benchmarking  Communities support communities</vt:lpstr>
      <vt:lpstr>NUFO’s Future</vt:lpstr>
      <vt:lpstr>SSURF’s Mission</vt:lpstr>
      <vt:lpstr>Building a Larger Community of Practice</vt:lpstr>
      <vt:lpstr>What’s in it for you?</vt:lpstr>
      <vt:lpstr>What’s in it for you?</vt:lpstr>
      <vt:lpstr>Questions and Comments</vt:lpstr>
      <vt:lpstr>National Superconducting Cyclotron Laboratory – Interactions with Users</vt:lpstr>
      <vt:lpstr>The NSCL is Operated to Facilitate Nuclear Science</vt:lpstr>
      <vt:lpstr>External Program Advisory Committee  Statistics (April 2016)</vt:lpstr>
      <vt:lpstr>Scheduled NSCL User Program  during last ~4 years</vt:lpstr>
      <vt:lpstr>Communication with Users is Critical Web Presence and Single Point of Contact at Lab</vt:lpstr>
      <vt:lpstr>External User Organization</vt:lpstr>
      <vt:lpstr>Experiment Feedback</vt:lpstr>
      <vt:lpstr>Summary</vt:lpstr>
    </vt:vector>
  </TitlesOfParts>
  <Company>BNL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swd</dc:creator>
  <cp:lastModifiedBy>Daniels, William P.</cp:lastModifiedBy>
  <cp:revision>165</cp:revision>
  <cp:lastPrinted>2016-05-18T17:05:25Z</cp:lastPrinted>
  <dcterms:created xsi:type="dcterms:W3CDTF">2012-11-14T20:26:27Z</dcterms:created>
  <dcterms:modified xsi:type="dcterms:W3CDTF">2016-05-31T16:06:19Z</dcterms:modified>
</cp:coreProperties>
</file>