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56" r:id="rId2"/>
    <p:sldId id="276" r:id="rId3"/>
    <p:sldId id="259" r:id="rId4"/>
    <p:sldId id="275" r:id="rId5"/>
    <p:sldId id="257" r:id="rId6"/>
    <p:sldId id="261" r:id="rId7"/>
    <p:sldId id="272" r:id="rId8"/>
    <p:sldId id="273" r:id="rId9"/>
    <p:sldId id="274" r:id="rId10"/>
    <p:sldId id="264" r:id="rId11"/>
    <p:sldId id="265" r:id="rId12"/>
    <p:sldId id="267" r:id="rId13"/>
    <p:sldId id="277"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3824" autoAdjust="0"/>
    <p:restoredTop sz="86457" autoAdjust="0"/>
  </p:normalViewPr>
  <p:slideViewPr>
    <p:cSldViewPr snapToGrid="0">
      <p:cViewPr varScale="1">
        <p:scale>
          <a:sx n="60" d="100"/>
          <a:sy n="60" d="100"/>
        </p:scale>
        <p:origin x="108" y="1182"/>
      </p:cViewPr>
      <p:guideLst/>
    </p:cSldViewPr>
  </p:slideViewPr>
  <p:outlineViewPr>
    <p:cViewPr>
      <p:scale>
        <a:sx n="33" d="100"/>
        <a:sy n="33" d="100"/>
      </p:scale>
      <p:origin x="0" y="-3787"/>
    </p:cViewPr>
  </p:outlineViewPr>
  <p:notesTextViewPr>
    <p:cViewPr>
      <p:scale>
        <a:sx n="25" d="100"/>
        <a:sy n="25" d="100"/>
      </p:scale>
      <p:origin x="0" y="0"/>
    </p:cViewPr>
  </p:notesTextViewPr>
  <p:sorterViewPr>
    <p:cViewPr>
      <p:scale>
        <a:sx n="100" d="100"/>
        <a:sy n="100" d="100"/>
      </p:scale>
      <p:origin x="0" y="0"/>
    </p:cViewPr>
  </p:sorterViewPr>
  <p:notesViewPr>
    <p:cSldViewPr snapToGrid="0">
      <p:cViewPr>
        <p:scale>
          <a:sx n="88" d="100"/>
          <a:sy n="88" d="100"/>
        </p:scale>
        <p:origin x="2592" y="-581"/>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707890B-E3BC-420A-92E6-D44F5776F310}" type="datetimeFigureOut">
              <a:rPr lang="en-US" smtClean="0"/>
              <a:t>06/01/2016</a:t>
            </a:fld>
            <a:endParaRPr lang="en-US" dirty="0"/>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dirty="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dirty="0"/>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A739A3-935F-4374-BDD6-E04FDDB6DE07}" type="slidenum">
              <a:rPr lang="en-US" smtClean="0"/>
              <a:t>‹#›</a:t>
            </a:fld>
            <a:endParaRPr lang="en-US" dirty="0"/>
          </a:p>
        </p:txBody>
      </p:sp>
    </p:spTree>
    <p:extLst>
      <p:ext uri="{BB962C8B-B14F-4D97-AF65-F5344CB8AC3E}">
        <p14:creationId xmlns:p14="http://schemas.microsoft.com/office/powerpoint/2010/main" val="17592780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A739A3-935F-4374-BDD6-E04FDDB6DE07}" type="slidenum">
              <a:rPr lang="en-US" smtClean="0"/>
              <a:t>1</a:t>
            </a:fld>
            <a:endParaRPr lang="en-US" dirty="0"/>
          </a:p>
        </p:txBody>
      </p:sp>
    </p:spTree>
    <p:extLst>
      <p:ext uri="{BB962C8B-B14F-4D97-AF65-F5344CB8AC3E}">
        <p14:creationId xmlns:p14="http://schemas.microsoft.com/office/powerpoint/2010/main" val="15665445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500" dirty="0"/>
          </a:p>
        </p:txBody>
      </p:sp>
      <p:sp>
        <p:nvSpPr>
          <p:cNvPr id="4" name="Slide Number Placeholder 3"/>
          <p:cNvSpPr>
            <a:spLocks noGrp="1"/>
          </p:cNvSpPr>
          <p:nvPr>
            <p:ph type="sldNum" sz="quarter" idx="10"/>
          </p:nvPr>
        </p:nvSpPr>
        <p:spPr/>
        <p:txBody>
          <a:bodyPr/>
          <a:lstStyle/>
          <a:p>
            <a:fld id="{C7A739A3-935F-4374-BDD6-E04FDDB6DE07}" type="slidenum">
              <a:rPr lang="en-US" smtClean="0"/>
              <a:t>13</a:t>
            </a:fld>
            <a:endParaRPr lang="en-US" dirty="0"/>
          </a:p>
        </p:txBody>
      </p:sp>
    </p:spTree>
    <p:extLst>
      <p:ext uri="{BB962C8B-B14F-4D97-AF65-F5344CB8AC3E}">
        <p14:creationId xmlns:p14="http://schemas.microsoft.com/office/powerpoint/2010/main" val="22507307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C7A739A3-935F-4374-BDD6-E04FDDB6DE07}" type="slidenum">
              <a:rPr lang="en-US" smtClean="0"/>
              <a:t>3</a:t>
            </a:fld>
            <a:endParaRPr lang="en-US" dirty="0"/>
          </a:p>
        </p:txBody>
      </p:sp>
    </p:spTree>
    <p:extLst>
      <p:ext uri="{BB962C8B-B14F-4D97-AF65-F5344CB8AC3E}">
        <p14:creationId xmlns:p14="http://schemas.microsoft.com/office/powerpoint/2010/main" val="2354192572"/>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2500" dirty="0"/>
          </a:p>
        </p:txBody>
      </p:sp>
      <p:sp>
        <p:nvSpPr>
          <p:cNvPr id="4" name="Slide Number Placeholder 3"/>
          <p:cNvSpPr>
            <a:spLocks noGrp="1"/>
          </p:cNvSpPr>
          <p:nvPr>
            <p:ph type="sldNum" sz="quarter" idx="10"/>
          </p:nvPr>
        </p:nvSpPr>
        <p:spPr/>
        <p:txBody>
          <a:bodyPr/>
          <a:lstStyle/>
          <a:p>
            <a:fld id="{C7A739A3-935F-4374-BDD6-E04FDDB6DE07}" type="slidenum">
              <a:rPr lang="en-US" smtClean="0"/>
              <a:t>4</a:t>
            </a:fld>
            <a:endParaRPr lang="en-US" dirty="0"/>
          </a:p>
        </p:txBody>
      </p:sp>
    </p:spTree>
    <p:extLst>
      <p:ext uri="{BB962C8B-B14F-4D97-AF65-F5344CB8AC3E}">
        <p14:creationId xmlns:p14="http://schemas.microsoft.com/office/powerpoint/2010/main" val="428515727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800" dirty="0"/>
          </a:p>
        </p:txBody>
      </p:sp>
      <p:sp>
        <p:nvSpPr>
          <p:cNvPr id="4" name="Slide Number Placeholder 3"/>
          <p:cNvSpPr>
            <a:spLocks noGrp="1"/>
          </p:cNvSpPr>
          <p:nvPr>
            <p:ph type="sldNum" sz="quarter" idx="10"/>
          </p:nvPr>
        </p:nvSpPr>
        <p:spPr/>
        <p:txBody>
          <a:bodyPr/>
          <a:lstStyle/>
          <a:p>
            <a:fld id="{C7A739A3-935F-4374-BDD6-E04FDDB6DE07}" type="slidenum">
              <a:rPr lang="en-US" smtClean="0"/>
              <a:t>5</a:t>
            </a:fld>
            <a:endParaRPr lang="en-US" dirty="0"/>
          </a:p>
        </p:txBody>
      </p:sp>
    </p:spTree>
    <p:extLst>
      <p:ext uri="{BB962C8B-B14F-4D97-AF65-F5344CB8AC3E}">
        <p14:creationId xmlns:p14="http://schemas.microsoft.com/office/powerpoint/2010/main" val="25476262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7A739A3-935F-4374-BDD6-E04FDDB6DE07}" type="slidenum">
              <a:rPr lang="en-US" smtClean="0"/>
              <a:t>6</a:t>
            </a:fld>
            <a:endParaRPr lang="en-US" dirty="0"/>
          </a:p>
        </p:txBody>
      </p:sp>
    </p:spTree>
    <p:extLst>
      <p:ext uri="{BB962C8B-B14F-4D97-AF65-F5344CB8AC3E}">
        <p14:creationId xmlns:p14="http://schemas.microsoft.com/office/powerpoint/2010/main" val="191099655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7A739A3-935F-4374-BDD6-E04FDDB6DE07}" type="slidenum">
              <a:rPr lang="en-US" smtClean="0"/>
              <a:t>7</a:t>
            </a:fld>
            <a:endParaRPr lang="en-US" dirty="0"/>
          </a:p>
        </p:txBody>
      </p:sp>
    </p:spTree>
    <p:extLst>
      <p:ext uri="{BB962C8B-B14F-4D97-AF65-F5344CB8AC3E}">
        <p14:creationId xmlns:p14="http://schemas.microsoft.com/office/powerpoint/2010/main" val="66392575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sz="1400" dirty="0"/>
          </a:p>
        </p:txBody>
      </p:sp>
      <p:sp>
        <p:nvSpPr>
          <p:cNvPr id="4" name="Slide Number Placeholder 3"/>
          <p:cNvSpPr>
            <a:spLocks noGrp="1"/>
          </p:cNvSpPr>
          <p:nvPr>
            <p:ph type="sldNum" sz="quarter" idx="10"/>
          </p:nvPr>
        </p:nvSpPr>
        <p:spPr/>
        <p:txBody>
          <a:bodyPr/>
          <a:lstStyle/>
          <a:p>
            <a:fld id="{C7A739A3-935F-4374-BDD6-E04FDDB6DE07}" type="slidenum">
              <a:rPr lang="en-US" smtClean="0"/>
              <a:t>8</a:t>
            </a:fld>
            <a:endParaRPr lang="en-US" dirty="0"/>
          </a:p>
        </p:txBody>
      </p:sp>
    </p:spTree>
    <p:extLst>
      <p:ext uri="{BB962C8B-B14F-4D97-AF65-F5344CB8AC3E}">
        <p14:creationId xmlns:p14="http://schemas.microsoft.com/office/powerpoint/2010/main" val="2702370680"/>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400" b="0" i="0" u="none" strike="noStrike" kern="1200" baseline="0" dirty="0" smtClean="0">
                <a:solidFill>
                  <a:schemeClr val="tx1"/>
                </a:solidFill>
                <a:latin typeface="+mn-lt"/>
                <a:ea typeface="+mn-ea"/>
                <a:cs typeface="+mn-cs"/>
              </a:rPr>
              <a:t>a</a:t>
            </a:r>
            <a:endParaRPr lang="en-US" sz="1400" dirty="0"/>
          </a:p>
        </p:txBody>
      </p:sp>
      <p:sp>
        <p:nvSpPr>
          <p:cNvPr id="4" name="Slide Number Placeholder 3"/>
          <p:cNvSpPr>
            <a:spLocks noGrp="1"/>
          </p:cNvSpPr>
          <p:nvPr>
            <p:ph type="sldNum" sz="quarter" idx="10"/>
          </p:nvPr>
        </p:nvSpPr>
        <p:spPr/>
        <p:txBody>
          <a:bodyPr/>
          <a:lstStyle/>
          <a:p>
            <a:fld id="{C7A739A3-935F-4374-BDD6-E04FDDB6DE07}" type="slidenum">
              <a:rPr lang="en-US" smtClean="0"/>
              <a:t>9</a:t>
            </a:fld>
            <a:endParaRPr lang="en-US" dirty="0"/>
          </a:p>
        </p:txBody>
      </p:sp>
    </p:spTree>
    <p:extLst>
      <p:ext uri="{BB962C8B-B14F-4D97-AF65-F5344CB8AC3E}">
        <p14:creationId xmlns:p14="http://schemas.microsoft.com/office/powerpoint/2010/main" val="21061882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lang="en-US" dirty="0" smtClean="0"/>
          </a:p>
          <a:p>
            <a:endParaRPr lang="en-US" dirty="0"/>
          </a:p>
        </p:txBody>
      </p:sp>
      <p:sp>
        <p:nvSpPr>
          <p:cNvPr id="4" name="Slide Number Placeholder 3"/>
          <p:cNvSpPr>
            <a:spLocks noGrp="1"/>
          </p:cNvSpPr>
          <p:nvPr>
            <p:ph type="sldNum" sz="quarter" idx="10"/>
          </p:nvPr>
        </p:nvSpPr>
        <p:spPr/>
        <p:txBody>
          <a:bodyPr/>
          <a:lstStyle/>
          <a:p>
            <a:fld id="{C7A739A3-935F-4374-BDD6-E04FDDB6DE07}" type="slidenum">
              <a:rPr lang="en-US" smtClean="0"/>
              <a:t>11</a:t>
            </a:fld>
            <a:endParaRPr lang="en-US" dirty="0"/>
          </a:p>
        </p:txBody>
      </p:sp>
    </p:spTree>
    <p:extLst>
      <p:ext uri="{BB962C8B-B14F-4D97-AF65-F5344CB8AC3E}">
        <p14:creationId xmlns:p14="http://schemas.microsoft.com/office/powerpoint/2010/main" val="341039627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2825F06-711D-47CE-91F8-FDC56EEE2577}" type="datetime1">
              <a:rPr lang="en-US" smtClean="0"/>
              <a:t>06/01/2016</a:t>
            </a:fld>
            <a:endParaRPr lang="en-US" dirty="0"/>
          </a:p>
        </p:txBody>
      </p:sp>
      <p:sp>
        <p:nvSpPr>
          <p:cNvPr id="5" name="Footer Placeholder 4"/>
          <p:cNvSpPr>
            <a:spLocks noGrp="1"/>
          </p:cNvSpPr>
          <p:nvPr>
            <p:ph type="ftr" sz="quarter" idx="11"/>
          </p:nvPr>
        </p:nvSpPr>
        <p:spPr/>
        <p:txBody>
          <a:bodyPr/>
          <a:lstStyle/>
          <a:p>
            <a:r>
              <a:rPr lang="en-US" smtClean="0"/>
              <a:t>version 3.4_final</a:t>
            </a:r>
            <a:endParaRPr lang="en-US" dirty="0"/>
          </a:p>
        </p:txBody>
      </p:sp>
      <p:sp>
        <p:nvSpPr>
          <p:cNvPr id="6" name="Slide Number Placeholder 5"/>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545681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6A6E472-323C-43A7-AF7D-5B736DFED51F}" type="datetime1">
              <a:rPr lang="en-US" smtClean="0"/>
              <a:t>06/01/2016</a:t>
            </a:fld>
            <a:endParaRPr lang="en-US" dirty="0"/>
          </a:p>
        </p:txBody>
      </p:sp>
      <p:sp>
        <p:nvSpPr>
          <p:cNvPr id="5" name="Footer Placeholder 4"/>
          <p:cNvSpPr>
            <a:spLocks noGrp="1"/>
          </p:cNvSpPr>
          <p:nvPr>
            <p:ph type="ftr" sz="quarter" idx="11"/>
          </p:nvPr>
        </p:nvSpPr>
        <p:spPr/>
        <p:txBody>
          <a:bodyPr/>
          <a:lstStyle/>
          <a:p>
            <a:r>
              <a:rPr lang="en-US" smtClean="0"/>
              <a:t>version 3.4_final</a:t>
            </a:r>
            <a:endParaRPr lang="en-US" dirty="0"/>
          </a:p>
        </p:txBody>
      </p:sp>
      <p:sp>
        <p:nvSpPr>
          <p:cNvPr id="6" name="Slide Number Placeholder 5"/>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419275954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28D49C8-FA7F-4F66-B7E2-DE9ACB1E89F7}" type="datetime1">
              <a:rPr lang="en-US" smtClean="0"/>
              <a:t>06/01/2016</a:t>
            </a:fld>
            <a:endParaRPr lang="en-US" dirty="0"/>
          </a:p>
        </p:txBody>
      </p:sp>
      <p:sp>
        <p:nvSpPr>
          <p:cNvPr id="5" name="Footer Placeholder 4"/>
          <p:cNvSpPr>
            <a:spLocks noGrp="1"/>
          </p:cNvSpPr>
          <p:nvPr>
            <p:ph type="ftr" sz="quarter" idx="11"/>
          </p:nvPr>
        </p:nvSpPr>
        <p:spPr/>
        <p:txBody>
          <a:bodyPr/>
          <a:lstStyle/>
          <a:p>
            <a:r>
              <a:rPr lang="en-US" smtClean="0"/>
              <a:t>version 3.4_final</a:t>
            </a:r>
            <a:endParaRPr lang="en-US" dirty="0"/>
          </a:p>
        </p:txBody>
      </p:sp>
      <p:sp>
        <p:nvSpPr>
          <p:cNvPr id="6" name="Slide Number Placeholder 5"/>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360947105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1E80C30-2FFA-47C5-A626-855342411C10}" type="datetime1">
              <a:rPr lang="en-US" smtClean="0"/>
              <a:t>06/01/2016</a:t>
            </a:fld>
            <a:endParaRPr lang="en-US" dirty="0"/>
          </a:p>
        </p:txBody>
      </p:sp>
      <p:sp>
        <p:nvSpPr>
          <p:cNvPr id="5" name="Footer Placeholder 4"/>
          <p:cNvSpPr>
            <a:spLocks noGrp="1"/>
          </p:cNvSpPr>
          <p:nvPr>
            <p:ph type="ftr" sz="quarter" idx="11"/>
          </p:nvPr>
        </p:nvSpPr>
        <p:spPr/>
        <p:txBody>
          <a:bodyPr/>
          <a:lstStyle/>
          <a:p>
            <a:r>
              <a:rPr lang="en-US" smtClean="0"/>
              <a:t>version 3.4_final</a:t>
            </a:r>
            <a:endParaRPr lang="en-US" dirty="0"/>
          </a:p>
        </p:txBody>
      </p:sp>
      <p:sp>
        <p:nvSpPr>
          <p:cNvPr id="6" name="Slide Number Placeholder 5"/>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2667318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69D6406-1831-443C-B84F-FF1FDB2E29AA}" type="datetime1">
              <a:rPr lang="en-US" smtClean="0"/>
              <a:t>06/01/2016</a:t>
            </a:fld>
            <a:endParaRPr lang="en-US" dirty="0"/>
          </a:p>
        </p:txBody>
      </p:sp>
      <p:sp>
        <p:nvSpPr>
          <p:cNvPr id="5" name="Footer Placeholder 4"/>
          <p:cNvSpPr>
            <a:spLocks noGrp="1"/>
          </p:cNvSpPr>
          <p:nvPr>
            <p:ph type="ftr" sz="quarter" idx="11"/>
          </p:nvPr>
        </p:nvSpPr>
        <p:spPr/>
        <p:txBody>
          <a:bodyPr/>
          <a:lstStyle/>
          <a:p>
            <a:r>
              <a:rPr lang="en-US" smtClean="0"/>
              <a:t>version 3.4_final</a:t>
            </a:r>
            <a:endParaRPr lang="en-US" dirty="0"/>
          </a:p>
        </p:txBody>
      </p:sp>
      <p:sp>
        <p:nvSpPr>
          <p:cNvPr id="6" name="Slide Number Placeholder 5"/>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40240902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ECB5B8A-186B-427F-891B-D3ACF05596DF}" type="datetime1">
              <a:rPr lang="en-US" smtClean="0"/>
              <a:t>06/01/2016</a:t>
            </a:fld>
            <a:endParaRPr lang="en-US" dirty="0"/>
          </a:p>
        </p:txBody>
      </p:sp>
      <p:sp>
        <p:nvSpPr>
          <p:cNvPr id="6" name="Footer Placeholder 5"/>
          <p:cNvSpPr>
            <a:spLocks noGrp="1"/>
          </p:cNvSpPr>
          <p:nvPr>
            <p:ph type="ftr" sz="quarter" idx="11"/>
          </p:nvPr>
        </p:nvSpPr>
        <p:spPr/>
        <p:txBody>
          <a:bodyPr/>
          <a:lstStyle/>
          <a:p>
            <a:r>
              <a:rPr lang="en-US" smtClean="0"/>
              <a:t>version 3.4_final</a:t>
            </a:r>
            <a:endParaRPr lang="en-US" dirty="0"/>
          </a:p>
        </p:txBody>
      </p:sp>
      <p:sp>
        <p:nvSpPr>
          <p:cNvPr id="7" name="Slide Number Placeholder 6"/>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63575266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3A055F2C-488C-4E3D-9542-DC1F46176FC6}" type="datetime1">
              <a:rPr lang="en-US" smtClean="0"/>
              <a:t>06/01/2016</a:t>
            </a:fld>
            <a:endParaRPr lang="en-US" dirty="0"/>
          </a:p>
        </p:txBody>
      </p:sp>
      <p:sp>
        <p:nvSpPr>
          <p:cNvPr id="8" name="Footer Placeholder 7"/>
          <p:cNvSpPr>
            <a:spLocks noGrp="1"/>
          </p:cNvSpPr>
          <p:nvPr>
            <p:ph type="ftr" sz="quarter" idx="11"/>
          </p:nvPr>
        </p:nvSpPr>
        <p:spPr/>
        <p:txBody>
          <a:bodyPr/>
          <a:lstStyle/>
          <a:p>
            <a:r>
              <a:rPr lang="en-US" smtClean="0"/>
              <a:t>version 3.4_final</a:t>
            </a:r>
            <a:endParaRPr lang="en-US" dirty="0"/>
          </a:p>
        </p:txBody>
      </p:sp>
      <p:sp>
        <p:nvSpPr>
          <p:cNvPr id="9" name="Slide Number Placeholder 8"/>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357662377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03C34368-E5CD-42C2-9982-91E0C2C91845}" type="datetime1">
              <a:rPr lang="en-US" smtClean="0"/>
              <a:t>06/01/2016</a:t>
            </a:fld>
            <a:endParaRPr lang="en-US" dirty="0"/>
          </a:p>
        </p:txBody>
      </p:sp>
      <p:sp>
        <p:nvSpPr>
          <p:cNvPr id="4" name="Footer Placeholder 3"/>
          <p:cNvSpPr>
            <a:spLocks noGrp="1"/>
          </p:cNvSpPr>
          <p:nvPr>
            <p:ph type="ftr" sz="quarter" idx="11"/>
          </p:nvPr>
        </p:nvSpPr>
        <p:spPr/>
        <p:txBody>
          <a:bodyPr/>
          <a:lstStyle/>
          <a:p>
            <a:r>
              <a:rPr lang="en-US" smtClean="0"/>
              <a:t>version 3.4_final</a:t>
            </a:r>
            <a:endParaRPr lang="en-US" dirty="0"/>
          </a:p>
        </p:txBody>
      </p:sp>
      <p:sp>
        <p:nvSpPr>
          <p:cNvPr id="5" name="Slide Number Placeholder 4"/>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119085511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5784F3C-AC7A-451E-8E49-73EC30E54D32}" type="datetime1">
              <a:rPr lang="en-US" smtClean="0"/>
              <a:t>06/01/2016</a:t>
            </a:fld>
            <a:endParaRPr lang="en-US" dirty="0"/>
          </a:p>
        </p:txBody>
      </p:sp>
      <p:sp>
        <p:nvSpPr>
          <p:cNvPr id="3" name="Footer Placeholder 2"/>
          <p:cNvSpPr>
            <a:spLocks noGrp="1"/>
          </p:cNvSpPr>
          <p:nvPr>
            <p:ph type="ftr" sz="quarter" idx="11"/>
          </p:nvPr>
        </p:nvSpPr>
        <p:spPr/>
        <p:txBody>
          <a:bodyPr/>
          <a:lstStyle/>
          <a:p>
            <a:r>
              <a:rPr lang="en-US" smtClean="0"/>
              <a:t>version 3.4_final</a:t>
            </a:r>
            <a:endParaRPr lang="en-US" dirty="0"/>
          </a:p>
        </p:txBody>
      </p:sp>
      <p:sp>
        <p:nvSpPr>
          <p:cNvPr id="4" name="Slide Number Placeholder 3"/>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30341625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BBF905-55D2-4F1D-9CFD-83898F8F0083}" type="datetime1">
              <a:rPr lang="en-US" smtClean="0"/>
              <a:t>06/01/2016</a:t>
            </a:fld>
            <a:endParaRPr lang="en-US" dirty="0"/>
          </a:p>
        </p:txBody>
      </p:sp>
      <p:sp>
        <p:nvSpPr>
          <p:cNvPr id="6" name="Footer Placeholder 5"/>
          <p:cNvSpPr>
            <a:spLocks noGrp="1"/>
          </p:cNvSpPr>
          <p:nvPr>
            <p:ph type="ftr" sz="quarter" idx="11"/>
          </p:nvPr>
        </p:nvSpPr>
        <p:spPr/>
        <p:txBody>
          <a:bodyPr/>
          <a:lstStyle/>
          <a:p>
            <a:r>
              <a:rPr lang="en-US" smtClean="0"/>
              <a:t>version 3.4_final</a:t>
            </a:r>
            <a:endParaRPr lang="en-US" dirty="0"/>
          </a:p>
        </p:txBody>
      </p:sp>
      <p:sp>
        <p:nvSpPr>
          <p:cNvPr id="7" name="Slide Number Placeholder 6"/>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3637686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FBBC28F-E273-4742-B927-2C2341F09B3D}" type="datetime1">
              <a:rPr lang="en-US" smtClean="0"/>
              <a:t>06/01/2016</a:t>
            </a:fld>
            <a:endParaRPr lang="en-US" dirty="0"/>
          </a:p>
        </p:txBody>
      </p:sp>
      <p:sp>
        <p:nvSpPr>
          <p:cNvPr id="6" name="Footer Placeholder 5"/>
          <p:cNvSpPr>
            <a:spLocks noGrp="1"/>
          </p:cNvSpPr>
          <p:nvPr>
            <p:ph type="ftr" sz="quarter" idx="11"/>
          </p:nvPr>
        </p:nvSpPr>
        <p:spPr/>
        <p:txBody>
          <a:bodyPr/>
          <a:lstStyle/>
          <a:p>
            <a:r>
              <a:rPr lang="en-US" smtClean="0"/>
              <a:t>version 3.4_final</a:t>
            </a:r>
            <a:endParaRPr lang="en-US" dirty="0"/>
          </a:p>
        </p:txBody>
      </p:sp>
      <p:sp>
        <p:nvSpPr>
          <p:cNvPr id="7" name="Slide Number Placeholder 6"/>
          <p:cNvSpPr>
            <a:spLocks noGrp="1"/>
          </p:cNvSpPr>
          <p:nvPr>
            <p:ph type="sldNum" sz="quarter" idx="12"/>
          </p:nvPr>
        </p:nvSpPr>
        <p:spPr/>
        <p:txBody>
          <a:bodyPr/>
          <a:lstStyle/>
          <a:p>
            <a:fld id="{D2EE7EC9-2D7F-4E9C-A3DE-B11021CA036B}" type="slidenum">
              <a:rPr lang="en-US" smtClean="0"/>
              <a:t>‹#›</a:t>
            </a:fld>
            <a:endParaRPr lang="en-US" dirty="0"/>
          </a:p>
        </p:txBody>
      </p:sp>
    </p:spTree>
    <p:extLst>
      <p:ext uri="{BB962C8B-B14F-4D97-AF65-F5344CB8AC3E}">
        <p14:creationId xmlns:p14="http://schemas.microsoft.com/office/powerpoint/2010/main" val="354569458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930215B-AF69-48CB-8611-AB3CD741F2E5}" type="datetime1">
              <a:rPr lang="en-US" smtClean="0"/>
              <a:t>06/01/2016</a:t>
            </a:fld>
            <a:endParaRPr lang="en-US" dirty="0"/>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US" smtClean="0"/>
              <a:t>version 3.4_final</a:t>
            </a:r>
            <a:endParaRPr lang="en-US" dirty="0"/>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EE7EC9-2D7F-4E9C-A3DE-B11021CA036B}" type="slidenum">
              <a:rPr lang="en-US" smtClean="0"/>
              <a:t>‹#›</a:t>
            </a:fld>
            <a:endParaRPr lang="en-US" dirty="0"/>
          </a:p>
        </p:txBody>
      </p:sp>
    </p:spTree>
    <p:extLst>
      <p:ext uri="{BB962C8B-B14F-4D97-AF65-F5344CB8AC3E}">
        <p14:creationId xmlns:p14="http://schemas.microsoft.com/office/powerpoint/2010/main" val="241176927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9.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9.xml"/><Relationship Id="rId1" Type="http://schemas.openxmlformats.org/officeDocument/2006/relationships/slideLayout" Target="../slideLayouts/slideLayout4.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827314"/>
            <a:ext cx="9394370" cy="2682649"/>
          </a:xfrm>
        </p:spPr>
        <p:txBody>
          <a:bodyPr>
            <a:normAutofit fontScale="90000"/>
          </a:bodyPr>
          <a:lstStyle/>
          <a:p>
            <a:r>
              <a:rPr lang="en-US" sz="4900" b="1" dirty="0" smtClean="0"/>
              <a:t>2016 NSF Large Facilities Workshop</a:t>
            </a:r>
            <a:br>
              <a:rPr lang="en-US" sz="4900" b="1" dirty="0" smtClean="0"/>
            </a:br>
            <a:r>
              <a:rPr lang="en-US" sz="5100" i="1" dirty="0" smtClean="0"/>
              <a:t>Making Sense of Audits and Reviews</a:t>
            </a:r>
            <a:br>
              <a:rPr lang="en-US" sz="5100" i="1" dirty="0" smtClean="0"/>
            </a:br>
            <a:r>
              <a:rPr lang="en-US" sz="4900" dirty="0" smtClean="0"/>
              <a:t>Business Roundtable I</a:t>
            </a:r>
            <a:br>
              <a:rPr lang="en-US" sz="4900" dirty="0" smtClean="0"/>
            </a:br>
            <a:r>
              <a:rPr lang="en-US" sz="3300" dirty="0" smtClean="0"/>
              <a:t>May 24, 2016</a:t>
            </a:r>
            <a:endParaRPr lang="en-US" sz="3300" dirty="0"/>
          </a:p>
        </p:txBody>
      </p:sp>
      <p:sp>
        <p:nvSpPr>
          <p:cNvPr id="3" name="Subtitle 2"/>
          <p:cNvSpPr>
            <a:spLocks noGrp="1"/>
          </p:cNvSpPr>
          <p:nvPr>
            <p:ph type="subTitle" idx="1"/>
          </p:nvPr>
        </p:nvSpPr>
        <p:spPr>
          <a:xfrm>
            <a:off x="1523999" y="4345732"/>
            <a:ext cx="9644744" cy="1819046"/>
          </a:xfrm>
        </p:spPr>
        <p:txBody>
          <a:bodyPr>
            <a:normAutofit/>
          </a:bodyPr>
          <a:lstStyle/>
          <a:p>
            <a:r>
              <a:rPr lang="en-US" sz="2200" b="1" dirty="0"/>
              <a:t>Anna-Lee </a:t>
            </a:r>
            <a:r>
              <a:rPr lang="en-US" sz="2200" b="1" dirty="0" smtClean="0"/>
              <a:t>Misiano</a:t>
            </a:r>
            <a:r>
              <a:rPr lang="en-US" sz="2200" dirty="0" smtClean="0"/>
              <a:t>,</a:t>
            </a:r>
            <a:r>
              <a:rPr lang="en-US" sz="1900" dirty="0" smtClean="0"/>
              <a:t> (amisiano@nsf.gov) </a:t>
            </a:r>
            <a:r>
              <a:rPr lang="en-US" sz="1900" i="1" dirty="0"/>
              <a:t>Division of Acquisition and Cooperative Support</a:t>
            </a:r>
            <a:endParaRPr lang="en-US" sz="1900" i="1" dirty="0" smtClean="0"/>
          </a:p>
          <a:p>
            <a:r>
              <a:rPr lang="en-US" sz="2200" b="1" dirty="0" smtClean="0"/>
              <a:t>Florence  Rabanal</a:t>
            </a:r>
            <a:r>
              <a:rPr lang="en-US" sz="1900" b="1" dirty="0" smtClean="0"/>
              <a:t> </a:t>
            </a:r>
            <a:r>
              <a:rPr lang="en-US" sz="1900" dirty="0" smtClean="0"/>
              <a:t>(frabanal@nsf.gov), </a:t>
            </a:r>
            <a:r>
              <a:rPr lang="en-US" sz="1900" i="1" dirty="0" smtClean="0"/>
              <a:t>Large Facilities Office</a:t>
            </a:r>
          </a:p>
          <a:p>
            <a:r>
              <a:rPr lang="en-US" sz="2200" b="1" dirty="0" smtClean="0"/>
              <a:t>Eddie Whitehurst</a:t>
            </a:r>
            <a:r>
              <a:rPr lang="en-US" sz="2200" dirty="0" smtClean="0"/>
              <a:t>,</a:t>
            </a:r>
            <a:r>
              <a:rPr lang="en-US" sz="1900" dirty="0" smtClean="0"/>
              <a:t> (ewhitehu@nsf.gov) </a:t>
            </a:r>
            <a:r>
              <a:rPr lang="en-US" sz="1900" i="1" dirty="0" smtClean="0"/>
              <a:t>Division of Acquisition and Cooperative Support</a:t>
            </a:r>
          </a:p>
          <a:p>
            <a:r>
              <a:rPr lang="en-US" sz="2200" b="1" dirty="0" smtClean="0"/>
              <a:t>Charlie Zeigler</a:t>
            </a:r>
            <a:r>
              <a:rPr lang="en-US" sz="1900" dirty="0" smtClean="0"/>
              <a:t>, (czeigler@nsf.gov) </a:t>
            </a:r>
            <a:r>
              <a:rPr lang="en-US" sz="1900" i="1" dirty="0" smtClean="0"/>
              <a:t>Division of Institute and Award Support</a:t>
            </a:r>
            <a:endParaRPr lang="en-US" sz="1900" i="1" dirty="0"/>
          </a:p>
        </p:txBody>
      </p:sp>
      <p:sp>
        <p:nvSpPr>
          <p:cNvPr id="5" name="Slide Number Placeholder 4"/>
          <p:cNvSpPr>
            <a:spLocks noGrp="1"/>
          </p:cNvSpPr>
          <p:nvPr>
            <p:ph type="sldNum" sz="quarter" idx="12"/>
          </p:nvPr>
        </p:nvSpPr>
        <p:spPr/>
        <p:txBody>
          <a:bodyPr/>
          <a:lstStyle/>
          <a:p>
            <a:fld id="{D2EE7EC9-2D7F-4E9C-A3DE-B11021CA036B}" type="slidenum">
              <a:rPr lang="en-US" smtClean="0"/>
              <a:t>1</a:t>
            </a:fld>
            <a:endParaRPr lang="en-US" dirty="0"/>
          </a:p>
        </p:txBody>
      </p:sp>
      <p:cxnSp>
        <p:nvCxnSpPr>
          <p:cNvPr id="6" name="Straight Connector 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10" name="TextBox 9"/>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4" name="Footer Placeholder 3"/>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1786280341"/>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chor="ctr"/>
          <a:lstStyle/>
          <a:p>
            <a:r>
              <a:rPr lang="en-US" b="1" dirty="0" smtClean="0"/>
              <a:t>NSF Post Award Monitoring</a:t>
            </a:r>
            <a:endParaRPr lang="en-US" b="1" dirty="0"/>
          </a:p>
        </p:txBody>
      </p:sp>
      <p:sp>
        <p:nvSpPr>
          <p:cNvPr id="6" name="Text Placeholder 5"/>
          <p:cNvSpPr>
            <a:spLocks noGrp="1"/>
          </p:cNvSpPr>
          <p:nvPr>
            <p:ph type="body" sz="half" idx="2"/>
          </p:nvPr>
        </p:nvSpPr>
        <p:spPr>
          <a:xfrm>
            <a:off x="568172" y="1908699"/>
            <a:ext cx="4203854" cy="4367814"/>
          </a:xfrm>
        </p:spPr>
        <p:txBody>
          <a:bodyPr/>
          <a:lstStyle/>
          <a:p>
            <a:pPr marL="285750" indent="-285750">
              <a:buFont typeface="Arial" panose="020B0604020202020204" pitchFamily="34" charset="0"/>
              <a:buChar char="•"/>
            </a:pPr>
            <a:r>
              <a:rPr lang="en-US" sz="1900" u="sng" dirty="0" smtClean="0"/>
              <a:t>Baseline monitoring</a:t>
            </a:r>
            <a:r>
              <a:rPr lang="en-US" sz="1900" dirty="0" smtClean="0"/>
              <a:t>, executed in the course of post-award administration, seeks to verify that awardee institutions implement awards in compliance with federal regulations and the terms and conditions of NSF award agreements.</a:t>
            </a:r>
          </a:p>
          <a:p>
            <a:pPr marL="285750" indent="-285750">
              <a:buFont typeface="Arial" panose="020B0604020202020204" pitchFamily="34" charset="0"/>
              <a:buChar char="•"/>
            </a:pPr>
            <a:r>
              <a:rPr lang="en-US" sz="1900" u="sng" dirty="0" smtClean="0"/>
              <a:t>NSF’s advanced monitoring activities</a:t>
            </a:r>
            <a:r>
              <a:rPr lang="en-US" sz="1900" dirty="0" smtClean="0"/>
              <a:t> focus on developing a reasonable assurance that institutions managing the higher-risk awards possess adequate policies, processes, and systems to properly manage federal awards. </a:t>
            </a:r>
          </a:p>
          <a:p>
            <a:pPr marL="285750" indent="-285750">
              <a:buFont typeface="Arial" panose="020B0604020202020204" pitchFamily="34" charset="0"/>
              <a:buChar char="•"/>
            </a:pPr>
            <a:endParaRPr lang="en-US" dirty="0" smtClean="0"/>
          </a:p>
          <a:p>
            <a:pPr marL="285750" indent="-285750">
              <a:buFont typeface="Arial" panose="020B0604020202020204" pitchFamily="34" charset="0"/>
              <a:buChar char="•"/>
            </a:pPr>
            <a:endParaRPr lang="en-US" dirty="0"/>
          </a:p>
          <a:p>
            <a:endParaRPr lang="en-US" dirty="0"/>
          </a:p>
        </p:txBody>
      </p:sp>
      <p:pic>
        <p:nvPicPr>
          <p:cNvPr id="8" name="Picture 7"/>
          <p:cNvPicPr>
            <a:picLocks noChangeAspect="1"/>
          </p:cNvPicPr>
          <p:nvPr/>
        </p:nvPicPr>
        <p:blipFill>
          <a:blip r:embed="rId2"/>
          <a:stretch>
            <a:fillRect/>
          </a:stretch>
        </p:blipFill>
        <p:spPr>
          <a:xfrm>
            <a:off x="5319156" y="952500"/>
            <a:ext cx="6010275" cy="4953000"/>
          </a:xfrm>
          <a:prstGeom prst="rect">
            <a:avLst/>
          </a:prstGeom>
        </p:spPr>
      </p:pic>
      <p:sp>
        <p:nvSpPr>
          <p:cNvPr id="3" name="Slide Number Placeholder 2"/>
          <p:cNvSpPr>
            <a:spLocks noGrp="1"/>
          </p:cNvSpPr>
          <p:nvPr>
            <p:ph type="sldNum" sz="quarter" idx="12"/>
          </p:nvPr>
        </p:nvSpPr>
        <p:spPr/>
        <p:txBody>
          <a:bodyPr/>
          <a:lstStyle/>
          <a:p>
            <a:fld id="{D2EE7EC9-2D7F-4E9C-A3DE-B11021CA036B}" type="slidenum">
              <a:rPr lang="en-US" smtClean="0"/>
              <a:t>10</a:t>
            </a:fld>
            <a:endParaRPr lang="en-US" dirty="0"/>
          </a:p>
        </p:txBody>
      </p:sp>
      <p:cxnSp>
        <p:nvCxnSpPr>
          <p:cNvPr id="7" name="Straight Connector 6"/>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2" name="Footer Placeholder 1"/>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31094154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3860" y="126250"/>
            <a:ext cx="10515600" cy="1325563"/>
          </a:xfrm>
        </p:spPr>
        <p:txBody>
          <a:bodyPr>
            <a:noAutofit/>
          </a:bodyPr>
          <a:lstStyle/>
          <a:p>
            <a:r>
              <a:rPr lang="en-US" sz="3200" b="1" dirty="0" smtClean="0"/>
              <a:t>MREFC Life-Cycle Based View:</a:t>
            </a:r>
            <a:br>
              <a:rPr lang="en-US" sz="3200" b="1" dirty="0" smtClean="0"/>
            </a:br>
            <a:r>
              <a:rPr lang="en-US" sz="3200" b="1" dirty="0" smtClean="0"/>
              <a:t>[NSF-coordinated] Audits/Reviews</a:t>
            </a:r>
            <a:endParaRPr lang="en-US" sz="3200" b="1" dirty="0"/>
          </a:p>
        </p:txBody>
      </p:sp>
      <p:pic>
        <p:nvPicPr>
          <p:cNvPr id="5" name="Content Placeholder 4"/>
          <p:cNvPicPr>
            <a:picLocks noGrp="1"/>
          </p:cNvPicPr>
          <p:nvPr>
            <p:ph sz="half" idx="1"/>
          </p:nvPr>
        </p:nvPicPr>
        <p:blipFill>
          <a:blip r:embed="rId3"/>
          <a:stretch>
            <a:fillRect/>
          </a:stretch>
        </p:blipFill>
        <p:spPr>
          <a:xfrm>
            <a:off x="243840" y="1236493"/>
            <a:ext cx="9723120" cy="1043192"/>
          </a:xfrm>
          <a:prstGeom prst="rect">
            <a:avLst/>
          </a:prstGeom>
        </p:spPr>
      </p:pic>
      <p:sp>
        <p:nvSpPr>
          <p:cNvPr id="6" name="Text Placeholder 5"/>
          <p:cNvSpPr>
            <a:spLocks noGrp="1"/>
          </p:cNvSpPr>
          <p:nvPr>
            <p:ph sz="half" idx="2"/>
          </p:nvPr>
        </p:nvSpPr>
        <p:spPr>
          <a:xfrm>
            <a:off x="403860" y="3197275"/>
            <a:ext cx="3846022" cy="2989531"/>
          </a:xfrm>
          <a:ln>
            <a:solidFill>
              <a:schemeClr val="tx1">
                <a:lumMod val="50000"/>
                <a:lumOff val="50000"/>
              </a:schemeClr>
            </a:solidFill>
            <a:prstDash val="sysDash"/>
          </a:ln>
        </p:spPr>
        <p:txBody>
          <a:bodyPr anchor="ctr">
            <a:normAutofit/>
          </a:bodyPr>
          <a:lstStyle/>
          <a:p>
            <a:pPr marL="285750" indent="-285750">
              <a:buFont typeface="Arial" panose="020B0604020202020204" pitchFamily="34" charset="0"/>
              <a:buChar char="•"/>
            </a:pPr>
            <a:r>
              <a:rPr lang="en-US" sz="1600" b="1" dirty="0" smtClean="0"/>
              <a:t>COST ANALYSES, </a:t>
            </a:r>
            <a:r>
              <a:rPr lang="en-US" sz="1600" b="1" dirty="0"/>
              <a:t>i</a:t>
            </a:r>
            <a:r>
              <a:rPr lang="en-US" sz="1600" b="1" dirty="0" smtClean="0"/>
              <a:t>mmediately following </a:t>
            </a:r>
            <a:r>
              <a:rPr lang="en-US" sz="1600" dirty="0" smtClean="0"/>
              <a:t>Conceptual Design Review, Preliminary Design Review and Final Design Reviews.</a:t>
            </a:r>
          </a:p>
          <a:p>
            <a:pPr marL="285750" indent="-285750">
              <a:buFont typeface="Arial" panose="020B0604020202020204" pitchFamily="34" charset="0"/>
              <a:buChar char="•"/>
            </a:pPr>
            <a:r>
              <a:rPr lang="en-US" sz="1600" b="1" dirty="0" smtClean="0"/>
              <a:t>REVIEW OF INDEPENDENT COST ESTIMATE</a:t>
            </a:r>
            <a:r>
              <a:rPr lang="en-US" sz="1600" dirty="0" smtClean="0"/>
              <a:t> , prior to completion of second cost analysis.  Other internal NSF cost analyses may be used.</a:t>
            </a:r>
          </a:p>
          <a:p>
            <a:pPr marL="285750" indent="-285750"/>
            <a:r>
              <a:rPr lang="en-US" sz="1600" b="1" dirty="0" smtClean="0">
                <a:solidFill>
                  <a:prstClr val="black"/>
                </a:solidFill>
              </a:rPr>
              <a:t>BUSINESS SYSTEMS REVIEW, </a:t>
            </a:r>
            <a:r>
              <a:rPr lang="en-US" sz="1600" dirty="0" smtClean="0">
                <a:solidFill>
                  <a:prstClr val="black"/>
                </a:solidFill>
              </a:rPr>
              <a:t>ideally conducted during CDR phase and prior to PDR, if employed </a:t>
            </a:r>
            <a:endParaRPr lang="en-US" sz="1600" dirty="0" smtClean="0"/>
          </a:p>
        </p:txBody>
      </p:sp>
      <p:cxnSp>
        <p:nvCxnSpPr>
          <p:cNvPr id="18" name="Straight Arrow Connector 17"/>
          <p:cNvCxnSpPr/>
          <p:nvPr/>
        </p:nvCxnSpPr>
        <p:spPr>
          <a:xfrm flipV="1">
            <a:off x="2174488" y="2646850"/>
            <a:ext cx="755405" cy="550425"/>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Right Brace 6"/>
          <p:cNvSpPr/>
          <p:nvPr/>
        </p:nvSpPr>
        <p:spPr>
          <a:xfrm rot="5400000">
            <a:off x="2748751" y="1773395"/>
            <a:ext cx="408001" cy="1303016"/>
          </a:xfrm>
          <a:prstGeom prst="rightBrac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sp>
        <p:nvSpPr>
          <p:cNvPr id="19" name="Text Placeholder 5"/>
          <p:cNvSpPr txBox="1">
            <a:spLocks/>
          </p:cNvSpPr>
          <p:nvPr/>
        </p:nvSpPr>
        <p:spPr>
          <a:xfrm>
            <a:off x="4437088" y="3189210"/>
            <a:ext cx="6327894" cy="2997596"/>
          </a:xfrm>
          <a:prstGeom prst="rect">
            <a:avLst/>
          </a:prstGeom>
          <a:ln>
            <a:solidFill>
              <a:schemeClr val="tx1">
                <a:lumMod val="50000"/>
                <a:lumOff val="50000"/>
              </a:schemeClr>
            </a:solidFill>
            <a:prstDash val="sysDash"/>
          </a:ln>
        </p:spPr>
        <p:txBody>
          <a:bodyPr vert="horz" lIns="91440" tIns="45720" rIns="91440" bIns="45720" rtlCol="0" anchor="ctr">
            <a:normAutofit fontScale="850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285750" indent="-285750"/>
            <a:endParaRPr lang="en-US" sz="1600" b="1" dirty="0" smtClean="0">
              <a:solidFill>
                <a:prstClr val="black"/>
              </a:solidFill>
            </a:endParaRPr>
          </a:p>
          <a:p>
            <a:pPr marL="285750" indent="-285750"/>
            <a:r>
              <a:rPr lang="en-US" sz="1600" b="1" dirty="0" smtClean="0">
                <a:solidFill>
                  <a:prstClr val="black"/>
                </a:solidFill>
              </a:rPr>
              <a:t>BUSINESS </a:t>
            </a:r>
            <a:r>
              <a:rPr lang="en-US" sz="1600" b="1" dirty="0">
                <a:solidFill>
                  <a:prstClr val="black"/>
                </a:solidFill>
              </a:rPr>
              <a:t>SYSTEMS REVIEW, </a:t>
            </a:r>
            <a:r>
              <a:rPr lang="en-US" sz="1600" dirty="0" smtClean="0">
                <a:solidFill>
                  <a:prstClr val="black"/>
                </a:solidFill>
              </a:rPr>
              <a:t>ideally </a:t>
            </a:r>
            <a:r>
              <a:rPr lang="en-US" sz="1600" dirty="0">
                <a:solidFill>
                  <a:prstClr val="black"/>
                </a:solidFill>
              </a:rPr>
              <a:t>prior to transition to Operations, in addition to periodically Operations </a:t>
            </a:r>
            <a:r>
              <a:rPr lang="en-US" sz="1600" dirty="0" smtClean="0">
                <a:solidFill>
                  <a:prstClr val="black"/>
                </a:solidFill>
              </a:rPr>
              <a:t>Phase, if employed</a:t>
            </a:r>
            <a:endParaRPr lang="en-US" sz="1600" dirty="0"/>
          </a:p>
          <a:p>
            <a:pPr marL="285750" indent="-285750"/>
            <a:r>
              <a:rPr lang="en-US" sz="1600" b="1" dirty="0" smtClean="0">
                <a:solidFill>
                  <a:prstClr val="black"/>
                </a:solidFill>
              </a:rPr>
              <a:t>ACCOUNTING SYSTEM and OTHER BUSINESS SYSTEMS, </a:t>
            </a:r>
            <a:r>
              <a:rPr lang="en-US" sz="1600" dirty="0" smtClean="0">
                <a:solidFill>
                  <a:prstClr val="black"/>
                </a:solidFill>
              </a:rPr>
              <a:t>prior to entering any large facility Construction or Operations [&gt;$100M] Cooperative Agreements</a:t>
            </a:r>
          </a:p>
          <a:p>
            <a:pPr marL="285750" indent="-285750"/>
            <a:r>
              <a:rPr lang="en-US" sz="1600" b="1" dirty="0" smtClean="0">
                <a:solidFill>
                  <a:prstClr val="black"/>
                </a:solidFill>
              </a:rPr>
              <a:t>COST INCURRED AUDIT, </a:t>
            </a:r>
            <a:r>
              <a:rPr lang="en-US" sz="1600" dirty="0" smtClean="0">
                <a:solidFill>
                  <a:prstClr val="black"/>
                </a:solidFill>
              </a:rPr>
              <a:t>at least annually for</a:t>
            </a:r>
            <a:r>
              <a:rPr lang="en-US" sz="1600" dirty="0" smtClean="0">
                <a:solidFill>
                  <a:srgbClr val="000000"/>
                </a:solidFill>
                <a:latin typeface="Calibri" panose="020F0502020204030204" pitchFamily="34" charset="0"/>
              </a:rPr>
              <a:t> award </a:t>
            </a:r>
            <a:r>
              <a:rPr lang="en-US" sz="1600" dirty="0">
                <a:solidFill>
                  <a:srgbClr val="000000"/>
                </a:solidFill>
                <a:latin typeface="Calibri" panose="020F0502020204030204" pitchFamily="34" charset="0"/>
              </a:rPr>
              <a:t>[&gt;$100M], “</a:t>
            </a:r>
            <a:r>
              <a:rPr lang="en-US" sz="1600" dirty="0">
                <a:solidFill>
                  <a:schemeClr val="dk1"/>
                </a:solidFill>
              </a:rPr>
              <a:t>to assure the existence of adequate controls which will prevent or avoid waste, fraud, and abuse and inefficient practices</a:t>
            </a:r>
            <a:r>
              <a:rPr lang="en-US" sz="1600" dirty="0" smtClean="0">
                <a:solidFill>
                  <a:schemeClr val="dk1"/>
                </a:solidFill>
              </a:rPr>
              <a:t>.”</a:t>
            </a:r>
          </a:p>
          <a:p>
            <a:pPr marL="285750" indent="-285750"/>
            <a:r>
              <a:rPr lang="en-US" sz="16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BUDGET REVIEW, </a:t>
            </a:r>
            <a:r>
              <a:rPr lang="en-US" sz="16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ALL </a:t>
            </a:r>
            <a:r>
              <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AWARD ACTIONS&gt; $10M, over all award years funded at that time.  Ensure budgeted costs are reasonable and realistic to accomplish project </a:t>
            </a:r>
            <a:r>
              <a:rPr lang="en-US" sz="16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scope.</a:t>
            </a:r>
            <a:endParaRPr lang="en-US" sz="2000" dirty="0" smtClean="0">
              <a:latin typeface="Arial" panose="020B0604020202020204" pitchFamily="34" charset="0"/>
            </a:endParaRPr>
          </a:p>
          <a:p>
            <a:pPr marL="285750" indent="-285750"/>
            <a:r>
              <a:rPr lang="en-US" sz="1600" b="1"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INDIRECT COST RATE NEGOTIATION, </a:t>
            </a:r>
            <a:r>
              <a:rPr lang="en-US" sz="1600" dirty="0" smtClean="0">
                <a:solidFill>
                  <a:srgbClr val="000000"/>
                </a:solidFill>
                <a:latin typeface="Calibri" panose="020F0502020204030204" pitchFamily="34" charset="0"/>
                <a:ea typeface="Times New Roman" panose="02020603050405020304" pitchFamily="18" charset="0"/>
                <a:cs typeface="Times New Roman" panose="02020603050405020304" pitchFamily="18" charset="0"/>
              </a:rPr>
              <a:t>GENERALLY </a:t>
            </a:r>
            <a:r>
              <a:rPr lang="en-US" sz="1600" dirty="0">
                <a:solidFill>
                  <a:srgbClr val="000000"/>
                </a:solidFill>
                <a:latin typeface="Calibri" panose="020F0502020204030204" pitchFamily="34" charset="0"/>
                <a:ea typeface="Times New Roman" panose="02020603050405020304" pitchFamily="18" charset="0"/>
                <a:cs typeface="Times New Roman" panose="02020603050405020304" pitchFamily="18" charset="0"/>
              </a:rPr>
              <a:t>ANNUALLY, with provisional to final indirect cost rates.  Where NSF acts as cognizant Federal agency, review of indirect cost pool expenses may include transaction testing.</a:t>
            </a:r>
            <a:r>
              <a:rPr lang="en-US" sz="1600" dirty="0">
                <a:solidFill>
                  <a:srgbClr val="1F497D"/>
                </a:solidFill>
                <a:latin typeface="Calibri" panose="020F0502020204030204" pitchFamily="34" charset="0"/>
                <a:ea typeface="Times New Roman" panose="02020603050405020304" pitchFamily="18" charset="0"/>
                <a:cs typeface="Times New Roman" panose="02020603050405020304" pitchFamily="18" charset="0"/>
              </a:rPr>
              <a:t>   </a:t>
            </a:r>
            <a:endParaRPr lang="en-US" sz="2000" dirty="0">
              <a:latin typeface="Arial" panose="020B0604020202020204" pitchFamily="34" charset="0"/>
            </a:endParaRPr>
          </a:p>
          <a:p>
            <a:pPr marL="285750" indent="-285750"/>
            <a:endParaRPr lang="en-US" sz="1600" b="1" dirty="0">
              <a:solidFill>
                <a:prstClr val="black"/>
              </a:solidFill>
            </a:endParaRPr>
          </a:p>
        </p:txBody>
      </p:sp>
      <p:sp>
        <p:nvSpPr>
          <p:cNvPr id="20" name="Right Brace 19"/>
          <p:cNvSpPr/>
          <p:nvPr/>
        </p:nvSpPr>
        <p:spPr>
          <a:xfrm rot="5400000">
            <a:off x="5701498" y="292272"/>
            <a:ext cx="408001" cy="4160520"/>
          </a:xfrm>
          <a:prstGeom prst="rightBrace">
            <a:avLst/>
          </a:prstGeom>
          <a:ln w="19050">
            <a:solidFill>
              <a:srgbClr val="FF0000"/>
            </a:solidFill>
            <a:prstDash val="sysDot"/>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dirty="0"/>
          </a:p>
        </p:txBody>
      </p:sp>
      <p:cxnSp>
        <p:nvCxnSpPr>
          <p:cNvPr id="21" name="Straight Arrow Connector 20"/>
          <p:cNvCxnSpPr>
            <a:stCxn id="19" idx="0"/>
          </p:cNvCxnSpPr>
          <p:nvPr/>
        </p:nvCxnSpPr>
        <p:spPr>
          <a:xfrm flipH="1" flipV="1">
            <a:off x="5905498" y="2628904"/>
            <a:ext cx="1695537" cy="560306"/>
          </a:xfrm>
          <a:prstGeom prst="straightConnector1">
            <a:avLst/>
          </a:prstGeom>
          <a:ln w="28575">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4" name="Slide Number Placeholder 3"/>
          <p:cNvSpPr>
            <a:spLocks noGrp="1"/>
          </p:cNvSpPr>
          <p:nvPr>
            <p:ph type="sldNum" sz="quarter" idx="12"/>
          </p:nvPr>
        </p:nvSpPr>
        <p:spPr/>
        <p:txBody>
          <a:bodyPr/>
          <a:lstStyle/>
          <a:p>
            <a:fld id="{D2EE7EC9-2D7F-4E9C-A3DE-B11021CA036B}" type="slidenum">
              <a:rPr lang="en-US" smtClean="0"/>
              <a:t>11</a:t>
            </a:fld>
            <a:endParaRPr lang="en-US" dirty="0"/>
          </a:p>
        </p:txBody>
      </p:sp>
      <p:cxnSp>
        <p:nvCxnSpPr>
          <p:cNvPr id="16" name="Straight Connector 1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77983898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b="1" dirty="0" smtClean="0"/>
              <a:t>Strategies for Improving Audit and Review Interactions and Outcomes </a:t>
            </a:r>
            <a:endParaRPr lang="en-US" b="1" dirty="0"/>
          </a:p>
        </p:txBody>
      </p:sp>
      <p:sp>
        <p:nvSpPr>
          <p:cNvPr id="6" name="Content Placeholder 5"/>
          <p:cNvSpPr>
            <a:spLocks noGrp="1"/>
          </p:cNvSpPr>
          <p:nvPr>
            <p:ph idx="1"/>
          </p:nvPr>
        </p:nvSpPr>
        <p:spPr>
          <a:xfrm>
            <a:off x="664029" y="1659516"/>
            <a:ext cx="10689771" cy="4696834"/>
          </a:xfrm>
        </p:spPr>
        <p:txBody>
          <a:bodyPr>
            <a:normAutofit fontScale="85000" lnSpcReduction="20000"/>
          </a:bodyPr>
          <a:lstStyle/>
          <a:p>
            <a:endParaRPr lang="en-US" dirty="0" smtClean="0"/>
          </a:p>
          <a:p>
            <a:r>
              <a:rPr lang="en-US" dirty="0" smtClean="0"/>
              <a:t>ROLES AND RESPONSIBLITIES</a:t>
            </a:r>
          </a:p>
          <a:p>
            <a:pPr lvl="1"/>
            <a:r>
              <a:rPr lang="en-US" dirty="0" smtClean="0"/>
              <a:t>Identify single </a:t>
            </a:r>
            <a:r>
              <a:rPr lang="en-US" dirty="0"/>
              <a:t>p</a:t>
            </a:r>
            <a:r>
              <a:rPr lang="en-US" dirty="0" smtClean="0"/>
              <a:t>oint of contact/dedicated </a:t>
            </a:r>
            <a:r>
              <a:rPr lang="en-US" dirty="0"/>
              <a:t>p</a:t>
            </a:r>
            <a:r>
              <a:rPr lang="en-US" dirty="0" smtClean="0"/>
              <a:t>erson, in appropriate </a:t>
            </a:r>
            <a:r>
              <a:rPr lang="en-US" dirty="0"/>
              <a:t>o</a:t>
            </a:r>
            <a:r>
              <a:rPr lang="en-US" dirty="0" smtClean="0"/>
              <a:t>rganizational role</a:t>
            </a:r>
          </a:p>
          <a:p>
            <a:pPr lvl="1"/>
            <a:r>
              <a:rPr lang="en-US" dirty="0" smtClean="0"/>
              <a:t>Coordinate, coordinate, coordinate Organization-wide</a:t>
            </a:r>
          </a:p>
          <a:p>
            <a:pPr lvl="1"/>
            <a:r>
              <a:rPr lang="en-US" dirty="0" smtClean="0"/>
              <a:t>Maintain routine and open communication with your auditors/reviewers </a:t>
            </a:r>
          </a:p>
          <a:p>
            <a:r>
              <a:rPr lang="en-US" dirty="0" smtClean="0"/>
              <a:t>PLANNING</a:t>
            </a:r>
          </a:p>
          <a:p>
            <a:pPr lvl="1"/>
            <a:r>
              <a:rPr lang="en-US" dirty="0" smtClean="0"/>
              <a:t>Plan ahead, don’t </a:t>
            </a:r>
            <a:r>
              <a:rPr lang="en-US" dirty="0"/>
              <a:t>wing </a:t>
            </a:r>
            <a:r>
              <a:rPr lang="en-US" dirty="0" smtClean="0"/>
              <a:t>it</a:t>
            </a:r>
          </a:p>
          <a:p>
            <a:pPr lvl="1"/>
            <a:r>
              <a:rPr lang="en-US" dirty="0" smtClean="0"/>
              <a:t>Create deliberate internal and external communication strategies, include routine interactions</a:t>
            </a:r>
          </a:p>
          <a:p>
            <a:pPr lvl="1"/>
            <a:r>
              <a:rPr lang="en-US" dirty="0" smtClean="0"/>
              <a:t>Provide staff training</a:t>
            </a:r>
          </a:p>
          <a:p>
            <a:r>
              <a:rPr lang="en-US" dirty="0" smtClean="0"/>
              <a:t>DOCUMENTATION</a:t>
            </a:r>
          </a:p>
          <a:p>
            <a:pPr lvl="1"/>
            <a:r>
              <a:rPr lang="en-US" dirty="0" smtClean="0"/>
              <a:t>Organize well packaged and externally-oriented materials</a:t>
            </a:r>
          </a:p>
          <a:p>
            <a:pPr lvl="1"/>
            <a:r>
              <a:rPr lang="en-US" dirty="0" smtClean="0"/>
              <a:t>Avoid the extremes, “too much, too little”</a:t>
            </a:r>
          </a:p>
          <a:p>
            <a:pPr lvl="1"/>
            <a:r>
              <a:rPr lang="en-US" dirty="0" smtClean="0"/>
              <a:t>Provide easy </a:t>
            </a:r>
            <a:r>
              <a:rPr lang="en-US" dirty="0"/>
              <a:t>and timely </a:t>
            </a:r>
            <a:r>
              <a:rPr lang="en-US" dirty="0" smtClean="0"/>
              <a:t>access</a:t>
            </a:r>
          </a:p>
          <a:p>
            <a:pPr lvl="1"/>
            <a:r>
              <a:rPr lang="en-US" dirty="0" smtClean="0"/>
              <a:t>Assure underlying systems are robust</a:t>
            </a:r>
            <a:endParaRPr lang="en-US" dirty="0"/>
          </a:p>
          <a:p>
            <a:pPr lvl="1"/>
            <a:endParaRPr lang="en-US" dirty="0"/>
          </a:p>
          <a:p>
            <a:pPr lvl="1"/>
            <a:endParaRPr lang="en-US" dirty="0" smtClean="0"/>
          </a:p>
          <a:p>
            <a:endParaRPr lang="en-US" dirty="0" smtClean="0"/>
          </a:p>
          <a:p>
            <a:endParaRPr lang="en-US" dirty="0"/>
          </a:p>
        </p:txBody>
      </p:sp>
      <p:sp>
        <p:nvSpPr>
          <p:cNvPr id="3" name="Slide Number Placeholder 2"/>
          <p:cNvSpPr>
            <a:spLocks noGrp="1"/>
          </p:cNvSpPr>
          <p:nvPr>
            <p:ph type="sldNum" sz="quarter" idx="12"/>
          </p:nvPr>
        </p:nvSpPr>
        <p:spPr/>
        <p:txBody>
          <a:bodyPr/>
          <a:lstStyle/>
          <a:p>
            <a:fld id="{D2EE7EC9-2D7F-4E9C-A3DE-B11021CA036B}" type="slidenum">
              <a:rPr lang="en-US" smtClean="0"/>
              <a:t>12</a:t>
            </a:fld>
            <a:endParaRPr lang="en-US" dirty="0"/>
          </a:p>
        </p:txBody>
      </p:sp>
      <p:cxnSp>
        <p:nvCxnSpPr>
          <p:cNvPr id="7" name="Straight Connector 6"/>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8" name="TextBox 7"/>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2" name="Footer Placeholder 1"/>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3803316352"/>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151"/>
            <a:ext cx="10678886" cy="930275"/>
          </a:xfrm>
        </p:spPr>
        <p:txBody>
          <a:bodyPr/>
          <a:lstStyle/>
          <a:p>
            <a:r>
              <a:rPr lang="en-US" b="1" dirty="0" smtClean="0"/>
              <a:t>Engaging Stakeholders </a:t>
            </a:r>
            <a:endParaRPr lang="en-US" b="1" dirty="0"/>
          </a:p>
        </p:txBody>
      </p:sp>
      <p:sp>
        <p:nvSpPr>
          <p:cNvPr id="3" name="Content Placeholder 2"/>
          <p:cNvSpPr>
            <a:spLocks noGrp="1"/>
          </p:cNvSpPr>
          <p:nvPr>
            <p:ph idx="1"/>
          </p:nvPr>
        </p:nvSpPr>
        <p:spPr>
          <a:xfrm>
            <a:off x="500743" y="1197426"/>
            <a:ext cx="11016343" cy="5301345"/>
          </a:xfrm>
        </p:spPr>
        <p:txBody>
          <a:bodyPr>
            <a:normAutofit/>
          </a:bodyPr>
          <a:lstStyle/>
          <a:p>
            <a:r>
              <a:rPr lang="en-US" sz="3200" dirty="0" smtClean="0"/>
              <a:t>How could NSF’s communication and documentation strategies be adjusted to improve [external stakeholder] understanding of the variety of audits/reviews?</a:t>
            </a:r>
          </a:p>
          <a:p>
            <a:pPr lvl="2">
              <a:buFont typeface="Wingdings" panose="05000000000000000000" pitchFamily="2" charset="2"/>
              <a:buChar char="§"/>
            </a:pPr>
            <a:r>
              <a:rPr lang="en-US" sz="2800" dirty="0" smtClean="0"/>
              <a:t>Importance</a:t>
            </a:r>
          </a:p>
          <a:p>
            <a:pPr lvl="2">
              <a:buFont typeface="Wingdings" panose="05000000000000000000" pitchFamily="2" charset="2"/>
              <a:buChar char="§"/>
            </a:pPr>
            <a:r>
              <a:rPr lang="en-US" sz="2800" dirty="0" smtClean="0"/>
              <a:t>NSF Resources for Questions and Guidance</a:t>
            </a:r>
          </a:p>
          <a:p>
            <a:pPr lvl="2">
              <a:buFont typeface="Wingdings" panose="05000000000000000000" pitchFamily="2" charset="2"/>
              <a:buChar char="§"/>
            </a:pPr>
            <a:r>
              <a:rPr lang="en-US" sz="2800" dirty="0" smtClean="0"/>
              <a:t>NSF Coordination</a:t>
            </a:r>
          </a:p>
          <a:p>
            <a:r>
              <a:rPr lang="en-US" sz="3200" dirty="0" smtClean="0"/>
              <a:t>What are major challenges to employing suggested strategies for audit/review interactions?</a:t>
            </a:r>
          </a:p>
          <a:p>
            <a:r>
              <a:rPr lang="en-US" sz="3200" dirty="0" smtClean="0"/>
              <a:t>What steps could NSF take to further facilitate Recipient-implementation of the suggested improvement strategies for audits/review?</a:t>
            </a:r>
          </a:p>
          <a:p>
            <a:endParaRPr lang="en-US" dirty="0"/>
          </a:p>
        </p:txBody>
      </p:sp>
      <p:sp>
        <p:nvSpPr>
          <p:cNvPr id="5" name="Slide Number Placeholder 4"/>
          <p:cNvSpPr>
            <a:spLocks noGrp="1"/>
          </p:cNvSpPr>
          <p:nvPr>
            <p:ph type="sldNum" sz="quarter" idx="12"/>
          </p:nvPr>
        </p:nvSpPr>
        <p:spPr/>
        <p:txBody>
          <a:bodyPr/>
          <a:lstStyle/>
          <a:p>
            <a:fld id="{D2EE7EC9-2D7F-4E9C-A3DE-B11021CA036B}" type="slidenum">
              <a:rPr lang="en-US" smtClean="0"/>
              <a:t>13</a:t>
            </a:fld>
            <a:endParaRPr lang="en-US" dirty="0"/>
          </a:p>
        </p:txBody>
      </p:sp>
      <p:cxnSp>
        <p:nvCxnSpPr>
          <p:cNvPr id="6" name="Straight Connector 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4" name="Footer Placeholder 3"/>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41829782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365126"/>
            <a:ext cx="10515600" cy="761148"/>
          </a:xfrm>
        </p:spPr>
        <p:txBody>
          <a:bodyPr/>
          <a:lstStyle/>
          <a:p>
            <a:r>
              <a:rPr lang="en-US" b="1" dirty="0" smtClean="0"/>
              <a:t>Presentation Goal, Objectives and Agenda</a:t>
            </a:r>
            <a:endParaRPr lang="en-US" dirty="0"/>
          </a:p>
        </p:txBody>
      </p:sp>
      <p:graphicFrame>
        <p:nvGraphicFramePr>
          <p:cNvPr id="8" name="Content Placeholder 3"/>
          <p:cNvGraphicFramePr>
            <a:graphicFrameLocks/>
          </p:cNvGraphicFramePr>
          <p:nvPr>
            <p:extLst>
              <p:ext uri="{D42A27DB-BD31-4B8C-83A1-F6EECF244321}">
                <p14:modId xmlns:p14="http://schemas.microsoft.com/office/powerpoint/2010/main" val="1747069291"/>
              </p:ext>
            </p:extLst>
          </p:nvPr>
        </p:nvGraphicFramePr>
        <p:xfrm>
          <a:off x="737840" y="1097507"/>
          <a:ext cx="10757474" cy="895601"/>
        </p:xfrm>
        <a:graphic>
          <a:graphicData uri="http://schemas.openxmlformats.org/drawingml/2006/table">
            <a:tbl>
              <a:tblPr firstRow="1" bandRow="1">
                <a:tableStyleId>{5C22544A-7EE6-4342-B048-85BDC9FD1C3A}</a:tableStyleId>
              </a:tblPr>
              <a:tblGrid>
                <a:gridCol w="10757474"/>
              </a:tblGrid>
              <a:tr h="895601">
                <a:tc>
                  <a:txBody>
                    <a:bodyPr/>
                    <a:lstStyle/>
                    <a:p>
                      <a:r>
                        <a:rPr lang="en-US" sz="3000" dirty="0" smtClean="0"/>
                        <a:t>GOAL:  TO IMPROVE OUTCOME of REVIEWS/AUDITS</a:t>
                      </a:r>
                      <a:endParaRPr lang="en-US" sz="3000" dirty="0"/>
                    </a:p>
                  </a:txBody>
                  <a:tcPr anchor="ctr"/>
                </a:tc>
              </a:tr>
            </a:tbl>
          </a:graphicData>
        </a:graphic>
      </p:graphicFrame>
      <p:graphicFrame>
        <p:nvGraphicFramePr>
          <p:cNvPr id="9" name="Content Placeholder 3"/>
          <p:cNvGraphicFramePr>
            <a:graphicFrameLocks/>
          </p:cNvGraphicFramePr>
          <p:nvPr>
            <p:extLst>
              <p:ext uri="{D42A27DB-BD31-4B8C-83A1-F6EECF244321}">
                <p14:modId xmlns:p14="http://schemas.microsoft.com/office/powerpoint/2010/main" val="1494066560"/>
              </p:ext>
            </p:extLst>
          </p:nvPr>
        </p:nvGraphicFramePr>
        <p:xfrm>
          <a:off x="737840" y="1993110"/>
          <a:ext cx="10755087" cy="4159425"/>
        </p:xfrm>
        <a:graphic>
          <a:graphicData uri="http://schemas.openxmlformats.org/drawingml/2006/table">
            <a:tbl>
              <a:tblPr firstRow="1" bandRow="1">
                <a:tableStyleId>{5C22544A-7EE6-4342-B048-85BDC9FD1C3A}</a:tableStyleId>
              </a:tblPr>
              <a:tblGrid>
                <a:gridCol w="10755087"/>
              </a:tblGrid>
              <a:tr h="530803">
                <a:tc>
                  <a:txBody>
                    <a:bodyPr/>
                    <a:lstStyle/>
                    <a:p>
                      <a:r>
                        <a:rPr lang="en-US" sz="3000" dirty="0" smtClean="0"/>
                        <a:t>OBJECTIVES:</a:t>
                      </a:r>
                      <a:endParaRPr lang="en-US" sz="3000" dirty="0"/>
                    </a:p>
                  </a:txBody>
                  <a:tcPr/>
                </a:tc>
              </a:tr>
              <a:tr h="501314">
                <a:tc>
                  <a:txBody>
                    <a:bodyPr/>
                    <a:lstStyle/>
                    <a:p>
                      <a:pPr marL="457200" indent="-457200">
                        <a:buFont typeface="Arial" panose="020B0604020202020204" pitchFamily="34" charset="0"/>
                        <a:buChar char="•"/>
                      </a:pPr>
                      <a:r>
                        <a:rPr lang="en-US" sz="2800" u="sng" dirty="0" smtClean="0"/>
                        <a:t>Outline</a:t>
                      </a:r>
                      <a:r>
                        <a:rPr lang="en-US" sz="2800" dirty="0" smtClean="0"/>
                        <a:t> various </a:t>
                      </a:r>
                      <a:r>
                        <a:rPr lang="en-US" sz="2800" u="sng" dirty="0" smtClean="0"/>
                        <a:t>types</a:t>
                      </a:r>
                      <a:r>
                        <a:rPr lang="en-US" sz="2800" dirty="0" smtClean="0"/>
                        <a:t> of Audits/Reviews</a:t>
                      </a:r>
                    </a:p>
                  </a:txBody>
                  <a:tcPr/>
                </a:tc>
              </a:tr>
              <a:tr h="742191">
                <a:tc>
                  <a:txBody>
                    <a:bodyPr/>
                    <a:lstStyle/>
                    <a:p>
                      <a:pPr marL="457200" marR="0" lvl="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u="sng" dirty="0" smtClean="0"/>
                        <a:t>Explain</a:t>
                      </a:r>
                      <a:r>
                        <a:rPr lang="en-US" sz="2800" dirty="0" smtClean="0"/>
                        <a:t> the overall </a:t>
                      </a:r>
                      <a:r>
                        <a:rPr lang="en-US" sz="2800" u="sng" dirty="0" smtClean="0"/>
                        <a:t>purpose</a:t>
                      </a:r>
                      <a:r>
                        <a:rPr lang="en-US" sz="2800" dirty="0" smtClean="0"/>
                        <a:t> of each [Audit/Review]  </a:t>
                      </a:r>
                    </a:p>
                    <a:p>
                      <a:pPr marL="285750" indent="-285750">
                        <a:buFont typeface="Arial" panose="020B0604020202020204" pitchFamily="34" charset="0"/>
                        <a:buChar char="•"/>
                      </a:pPr>
                      <a:endParaRPr lang="en-US" dirty="0"/>
                    </a:p>
                  </a:txBody>
                  <a:tcPr/>
                </a:tc>
              </a:tr>
              <a:tr h="766715">
                <a:tc>
                  <a:txBody>
                    <a:bodyPr/>
                    <a:lstStyle/>
                    <a:p>
                      <a:pPr marL="457200" marR="0" indent="-45720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u="sng" baseline="0" dirty="0" smtClean="0"/>
                        <a:t>Identify </a:t>
                      </a:r>
                      <a:r>
                        <a:rPr lang="en-US" sz="2800" dirty="0" smtClean="0"/>
                        <a:t>the </a:t>
                      </a:r>
                      <a:r>
                        <a:rPr lang="en-US" sz="2800" u="sng" dirty="0" smtClean="0"/>
                        <a:t>Business Owners</a:t>
                      </a:r>
                      <a:r>
                        <a:rPr lang="en-US" sz="2800" dirty="0" smtClean="0"/>
                        <a:t> associated with [Audit/Review]</a:t>
                      </a:r>
                      <a:endParaRPr lang="en-US" dirty="0"/>
                    </a:p>
                  </a:txBody>
                  <a:tcPr/>
                </a:tc>
              </a:tr>
              <a:tr h="76671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dirty="0" smtClean="0"/>
                        <a:t>  </a:t>
                      </a:r>
                      <a:r>
                        <a:rPr lang="en-US" sz="2800" u="sng" dirty="0" smtClean="0"/>
                        <a:t>Highlight</a:t>
                      </a:r>
                      <a:r>
                        <a:rPr lang="en-US" sz="2800" u="sng" baseline="0" dirty="0" smtClean="0"/>
                        <a:t> </a:t>
                      </a:r>
                      <a:r>
                        <a:rPr lang="en-US" sz="2800" u="none" dirty="0" smtClean="0"/>
                        <a:t>key interactions amongst Business Owners</a:t>
                      </a:r>
                      <a:endParaRPr lang="en-US" sz="2800" u="sng" dirty="0"/>
                    </a:p>
                  </a:txBody>
                  <a:tcPr/>
                </a:tc>
              </a:tr>
              <a:tr h="766715">
                <a:tc>
                  <a:txBody>
                    <a:bodyPr/>
                    <a:lstStyle/>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lang="en-US" sz="2800" u="none" dirty="0" smtClean="0"/>
                        <a:t>  </a:t>
                      </a:r>
                      <a:r>
                        <a:rPr lang="en-US" sz="2800" u="sng" dirty="0" smtClean="0"/>
                        <a:t>Engage</a:t>
                      </a:r>
                      <a:r>
                        <a:rPr lang="en-US" sz="2800" u="none" dirty="0" smtClean="0"/>
                        <a:t> stakeholders</a:t>
                      </a:r>
                      <a:r>
                        <a:rPr lang="en-US" sz="2800" u="none" baseline="0" dirty="0" smtClean="0"/>
                        <a:t> to gather input and ideas</a:t>
                      </a:r>
                      <a:endParaRPr lang="en-US" sz="2800" u="sng" dirty="0"/>
                    </a:p>
                  </a:txBody>
                  <a:tcPr/>
                </a:tc>
              </a:tr>
            </a:tbl>
          </a:graphicData>
        </a:graphic>
      </p:graphicFrame>
      <p:sp>
        <p:nvSpPr>
          <p:cNvPr id="4" name="Slide Number Placeholder 3"/>
          <p:cNvSpPr>
            <a:spLocks noGrp="1"/>
          </p:cNvSpPr>
          <p:nvPr>
            <p:ph type="sldNum" sz="quarter" idx="12"/>
          </p:nvPr>
        </p:nvSpPr>
        <p:spPr/>
        <p:txBody>
          <a:bodyPr/>
          <a:lstStyle/>
          <a:p>
            <a:fld id="{D2EE7EC9-2D7F-4E9C-A3DE-B11021CA036B}" type="slidenum">
              <a:rPr lang="en-US" smtClean="0"/>
              <a:t>2</a:t>
            </a:fld>
            <a:endParaRPr lang="en-US" dirty="0"/>
          </a:p>
        </p:txBody>
      </p:sp>
      <p:cxnSp>
        <p:nvCxnSpPr>
          <p:cNvPr id="10" name="Straight Connector 9"/>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211949311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199" y="365126"/>
            <a:ext cx="10613571" cy="1028246"/>
          </a:xfrm>
        </p:spPr>
        <p:txBody>
          <a:bodyPr/>
          <a:lstStyle/>
          <a:p>
            <a:r>
              <a:rPr lang="en-US" b="1" dirty="0" smtClean="0"/>
              <a:t>PRESENTATION SCOPE and Content</a:t>
            </a:r>
            <a:endParaRPr lang="en-US" dirty="0"/>
          </a:p>
        </p:txBody>
      </p:sp>
      <p:sp>
        <p:nvSpPr>
          <p:cNvPr id="3" name="Content Placeholder 2"/>
          <p:cNvSpPr>
            <a:spLocks noGrp="1"/>
          </p:cNvSpPr>
          <p:nvPr>
            <p:ph idx="1"/>
          </p:nvPr>
        </p:nvSpPr>
        <p:spPr>
          <a:xfrm>
            <a:off x="838200" y="1393372"/>
            <a:ext cx="10613570" cy="4783591"/>
          </a:xfrm>
        </p:spPr>
        <p:txBody>
          <a:bodyPr>
            <a:normAutofit lnSpcReduction="10000"/>
          </a:bodyPr>
          <a:lstStyle/>
          <a:p>
            <a:r>
              <a:rPr lang="en-US" dirty="0" smtClean="0"/>
              <a:t>Defines Audits/Reviews broadly as “a careful/methodical </a:t>
            </a:r>
            <a:r>
              <a:rPr lang="en-US" dirty="0"/>
              <a:t>check or review of </a:t>
            </a:r>
            <a:r>
              <a:rPr lang="en-US" dirty="0" smtClean="0"/>
              <a:t>something”;</a:t>
            </a:r>
          </a:p>
          <a:p>
            <a:r>
              <a:rPr lang="en-US" dirty="0" smtClean="0"/>
              <a:t>Recognizes the </a:t>
            </a:r>
            <a:r>
              <a:rPr lang="en-US" u="sng" dirty="0" smtClean="0">
                <a:solidFill>
                  <a:srgbClr val="0000FF"/>
                </a:solidFill>
              </a:rPr>
              <a:t>necessity of [audits/reviews] and fiduciary responsibilities</a:t>
            </a:r>
            <a:r>
              <a:rPr lang="en-US" dirty="0" smtClean="0"/>
              <a:t> inherent to the stewardship of Federal funds.</a:t>
            </a:r>
          </a:p>
          <a:p>
            <a:r>
              <a:rPr lang="en-US" dirty="0" smtClean="0"/>
              <a:t>Covers </a:t>
            </a:r>
            <a:r>
              <a:rPr lang="en-US" u="sng" dirty="0" smtClean="0">
                <a:solidFill>
                  <a:srgbClr val="0000FF"/>
                </a:solidFill>
              </a:rPr>
              <a:t>administrative </a:t>
            </a:r>
            <a:r>
              <a:rPr lang="en-US" u="sng" dirty="0">
                <a:solidFill>
                  <a:srgbClr val="0000FF"/>
                </a:solidFill>
              </a:rPr>
              <a:t>b</a:t>
            </a:r>
            <a:r>
              <a:rPr lang="en-US" u="sng" dirty="0" smtClean="0">
                <a:solidFill>
                  <a:srgbClr val="0000FF"/>
                </a:solidFill>
              </a:rPr>
              <a:t>usiness of audits/reviews</a:t>
            </a:r>
            <a:r>
              <a:rPr lang="en-US" dirty="0" smtClean="0"/>
              <a:t> of NSF Large </a:t>
            </a:r>
            <a:r>
              <a:rPr lang="en-US" dirty="0"/>
              <a:t>Facility </a:t>
            </a:r>
            <a:r>
              <a:rPr lang="en-US" dirty="0" smtClean="0"/>
              <a:t>Portfolio, and NOT audits/reviews associated with project management (e.g., EVM, contingency) or scientific/technical components</a:t>
            </a:r>
          </a:p>
          <a:p>
            <a:r>
              <a:rPr lang="en-US" dirty="0" smtClean="0"/>
              <a:t>Presents an </a:t>
            </a:r>
            <a:r>
              <a:rPr lang="en-US" u="sng" dirty="0" smtClean="0">
                <a:solidFill>
                  <a:srgbClr val="0000FF"/>
                </a:solidFill>
              </a:rPr>
              <a:t>overview of “what, why and who”</a:t>
            </a:r>
            <a:r>
              <a:rPr lang="en-US" dirty="0" smtClean="0"/>
              <a:t>, NOT the details of “how”</a:t>
            </a:r>
          </a:p>
          <a:p>
            <a:r>
              <a:rPr lang="en-US" dirty="0" smtClean="0"/>
              <a:t>Complements </a:t>
            </a:r>
            <a:r>
              <a:rPr lang="en-US" u="sng" dirty="0" smtClean="0">
                <a:solidFill>
                  <a:srgbClr val="0000FF"/>
                </a:solidFill>
              </a:rPr>
              <a:t>related</a:t>
            </a:r>
            <a:r>
              <a:rPr lang="en-US" dirty="0" smtClean="0"/>
              <a:t> (more detailed) held in </a:t>
            </a:r>
            <a:r>
              <a:rPr lang="en-US" u="sng" dirty="0" smtClean="0">
                <a:solidFill>
                  <a:srgbClr val="0000FF"/>
                </a:solidFill>
              </a:rPr>
              <a:t>Business </a:t>
            </a:r>
            <a:r>
              <a:rPr lang="en-US" u="sng" dirty="0">
                <a:solidFill>
                  <a:srgbClr val="0000FF"/>
                </a:solidFill>
              </a:rPr>
              <a:t>Roundtable II and </a:t>
            </a:r>
            <a:r>
              <a:rPr lang="en-US" u="sng" dirty="0" smtClean="0">
                <a:solidFill>
                  <a:srgbClr val="0000FF"/>
                </a:solidFill>
              </a:rPr>
              <a:t>III discussions</a:t>
            </a:r>
            <a:r>
              <a:rPr lang="en-US" dirty="0" smtClean="0"/>
              <a:t>.</a:t>
            </a:r>
          </a:p>
          <a:p>
            <a:endParaRPr lang="en-US" dirty="0"/>
          </a:p>
        </p:txBody>
      </p:sp>
      <p:sp>
        <p:nvSpPr>
          <p:cNvPr id="5" name="Slide Number Placeholder 4"/>
          <p:cNvSpPr>
            <a:spLocks noGrp="1"/>
          </p:cNvSpPr>
          <p:nvPr>
            <p:ph type="sldNum" sz="quarter" idx="12"/>
          </p:nvPr>
        </p:nvSpPr>
        <p:spPr/>
        <p:txBody>
          <a:bodyPr/>
          <a:lstStyle/>
          <a:p>
            <a:fld id="{D2EE7EC9-2D7F-4E9C-A3DE-B11021CA036B}" type="slidenum">
              <a:rPr lang="en-US" smtClean="0"/>
              <a:t>3</a:t>
            </a:fld>
            <a:endParaRPr lang="en-US" dirty="0"/>
          </a:p>
        </p:txBody>
      </p:sp>
      <p:cxnSp>
        <p:nvCxnSpPr>
          <p:cNvPr id="6" name="Straight Connector 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4" name="Footer Placeholder 3"/>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222640929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267151"/>
            <a:ext cx="10678886" cy="930275"/>
          </a:xfrm>
        </p:spPr>
        <p:txBody>
          <a:bodyPr/>
          <a:lstStyle/>
          <a:p>
            <a:r>
              <a:rPr lang="en-US" b="1" dirty="0" smtClean="0"/>
              <a:t>Engaging Stakeholders </a:t>
            </a:r>
            <a:endParaRPr lang="en-US" b="1" dirty="0"/>
          </a:p>
        </p:txBody>
      </p:sp>
      <p:sp>
        <p:nvSpPr>
          <p:cNvPr id="3" name="Content Placeholder 2"/>
          <p:cNvSpPr>
            <a:spLocks noGrp="1"/>
          </p:cNvSpPr>
          <p:nvPr>
            <p:ph idx="1"/>
          </p:nvPr>
        </p:nvSpPr>
        <p:spPr>
          <a:xfrm>
            <a:off x="500743" y="1197426"/>
            <a:ext cx="11016343" cy="5301345"/>
          </a:xfrm>
        </p:spPr>
        <p:txBody>
          <a:bodyPr>
            <a:normAutofit/>
          </a:bodyPr>
          <a:lstStyle/>
          <a:p>
            <a:r>
              <a:rPr lang="en-US" sz="3200" dirty="0" smtClean="0"/>
              <a:t>How could NSF’s communication and documentation strategies be adjusted to improve [external stakeholder] understanding of the variety of audits/reviews?</a:t>
            </a:r>
          </a:p>
          <a:p>
            <a:pPr lvl="2">
              <a:buFont typeface="Wingdings" panose="05000000000000000000" pitchFamily="2" charset="2"/>
              <a:buChar char="§"/>
            </a:pPr>
            <a:r>
              <a:rPr lang="en-US" sz="2800" dirty="0" smtClean="0"/>
              <a:t>Importance</a:t>
            </a:r>
          </a:p>
          <a:p>
            <a:pPr lvl="2">
              <a:buFont typeface="Wingdings" panose="05000000000000000000" pitchFamily="2" charset="2"/>
              <a:buChar char="§"/>
            </a:pPr>
            <a:r>
              <a:rPr lang="en-US" sz="2800" dirty="0" smtClean="0"/>
              <a:t>NSF Resources for Questions and Guidance</a:t>
            </a:r>
          </a:p>
          <a:p>
            <a:pPr lvl="2">
              <a:buFont typeface="Wingdings" panose="05000000000000000000" pitchFamily="2" charset="2"/>
              <a:buChar char="§"/>
            </a:pPr>
            <a:r>
              <a:rPr lang="en-US" sz="2800" dirty="0" smtClean="0"/>
              <a:t>NSF Coordination</a:t>
            </a:r>
          </a:p>
          <a:p>
            <a:r>
              <a:rPr lang="en-US" sz="3200" dirty="0" smtClean="0"/>
              <a:t>What are major challenges to employing suggested strategies for audit/review interactions?</a:t>
            </a:r>
          </a:p>
          <a:p>
            <a:r>
              <a:rPr lang="en-US" sz="3200" dirty="0"/>
              <a:t>What steps could NSF take to further facilitate Recipient-implementation of the suggested improvement strategies for audits/review?</a:t>
            </a:r>
            <a:endParaRPr lang="en-US" sz="3200" dirty="0" smtClean="0"/>
          </a:p>
          <a:p>
            <a:endParaRPr lang="en-US" dirty="0"/>
          </a:p>
        </p:txBody>
      </p:sp>
      <p:sp>
        <p:nvSpPr>
          <p:cNvPr id="5" name="Slide Number Placeholder 4"/>
          <p:cNvSpPr>
            <a:spLocks noGrp="1"/>
          </p:cNvSpPr>
          <p:nvPr>
            <p:ph type="sldNum" sz="quarter" idx="12"/>
          </p:nvPr>
        </p:nvSpPr>
        <p:spPr/>
        <p:txBody>
          <a:bodyPr/>
          <a:lstStyle/>
          <a:p>
            <a:fld id="{D2EE7EC9-2D7F-4E9C-A3DE-B11021CA036B}" type="slidenum">
              <a:rPr lang="en-US" smtClean="0"/>
              <a:t>4</a:t>
            </a:fld>
            <a:endParaRPr lang="en-US" dirty="0"/>
          </a:p>
        </p:txBody>
      </p:sp>
      <p:cxnSp>
        <p:nvCxnSpPr>
          <p:cNvPr id="6" name="Straight Connector 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4" name="Footer Placeholder 3"/>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1521515019"/>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42616" y="176315"/>
            <a:ext cx="11143862" cy="1496368"/>
          </a:xfrm>
        </p:spPr>
        <p:txBody>
          <a:bodyPr>
            <a:noAutofit/>
          </a:bodyPr>
          <a:lstStyle/>
          <a:p>
            <a:r>
              <a:rPr lang="en-US" sz="3600" b="1" dirty="0" smtClean="0"/>
              <a:t>KEY [NSF] ASSURANCE MEMBERS/ AWARD MANAGEMENT: </a:t>
            </a:r>
            <a:r>
              <a:rPr lang="en-US" sz="2600" b="1" dirty="0" smtClean="0">
                <a:solidFill>
                  <a:srgbClr val="0000FF"/>
                </a:solidFill>
              </a:rPr>
              <a:t>Division of Acquisition and Contract Support</a:t>
            </a:r>
            <a:r>
              <a:rPr lang="en-US" sz="2600" b="1" dirty="0" smtClean="0"/>
              <a:t>, </a:t>
            </a:r>
            <a:r>
              <a:rPr lang="en-US" sz="2600" b="1" dirty="0"/>
              <a:t>the </a:t>
            </a:r>
            <a:r>
              <a:rPr lang="en-US" sz="2600" b="1" dirty="0">
                <a:solidFill>
                  <a:srgbClr val="0000FF"/>
                </a:solidFill>
              </a:rPr>
              <a:t>Division of Institution and Award </a:t>
            </a:r>
            <a:r>
              <a:rPr lang="en-US" sz="2600" b="1" dirty="0" smtClean="0">
                <a:solidFill>
                  <a:srgbClr val="0000FF"/>
                </a:solidFill>
              </a:rPr>
              <a:t>Support</a:t>
            </a:r>
            <a:r>
              <a:rPr lang="en-US" sz="2600" b="1" dirty="0" smtClean="0"/>
              <a:t>, </a:t>
            </a:r>
            <a:r>
              <a:rPr lang="en-US" sz="2600" b="1" dirty="0"/>
              <a:t>and the </a:t>
            </a:r>
            <a:r>
              <a:rPr lang="en-US" sz="2600" b="1" dirty="0" smtClean="0">
                <a:solidFill>
                  <a:srgbClr val="0000FF"/>
                </a:solidFill>
              </a:rPr>
              <a:t>Large Facilities Office</a:t>
            </a:r>
            <a:r>
              <a:rPr lang="en-US" sz="2600" b="1" dirty="0" smtClean="0"/>
              <a:t> 	</a:t>
            </a:r>
            <a:endParaRPr lang="en-US" sz="2600" b="1" dirty="0"/>
          </a:p>
        </p:txBody>
      </p:sp>
      <p:pic>
        <p:nvPicPr>
          <p:cNvPr id="4" name="Picture 3"/>
          <p:cNvPicPr>
            <a:picLocks noChangeAspect="1"/>
          </p:cNvPicPr>
          <p:nvPr/>
        </p:nvPicPr>
        <p:blipFill rotWithShape="1">
          <a:blip r:embed="rId3" cstate="print">
            <a:extLst>
              <a:ext uri="{28A0092B-C50C-407E-A947-70E740481C1C}">
                <a14:useLocalDpi xmlns:a14="http://schemas.microsoft.com/office/drawing/2010/main" val="0"/>
              </a:ext>
            </a:extLst>
          </a:blip>
          <a:srcRect l="2629" t="35334" r="8611" b="19886"/>
          <a:stretch/>
        </p:blipFill>
        <p:spPr>
          <a:xfrm>
            <a:off x="2647081" y="1631828"/>
            <a:ext cx="7110236" cy="4642221"/>
          </a:xfrm>
          <a:prstGeom prst="rect">
            <a:avLst/>
          </a:prstGeom>
        </p:spPr>
      </p:pic>
      <p:sp>
        <p:nvSpPr>
          <p:cNvPr id="5" name="Oval 4"/>
          <p:cNvSpPr/>
          <p:nvPr/>
        </p:nvSpPr>
        <p:spPr>
          <a:xfrm>
            <a:off x="2108953" y="3928980"/>
            <a:ext cx="3352800" cy="2286000"/>
          </a:xfrm>
          <a:prstGeom prst="ellipse">
            <a:avLst/>
          </a:prstGeom>
          <a:noFill/>
          <a:ln w="5715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cxnSp>
        <p:nvCxnSpPr>
          <p:cNvPr id="6" name="Straight Arrow Connector 5"/>
          <p:cNvCxnSpPr/>
          <p:nvPr/>
        </p:nvCxnSpPr>
        <p:spPr>
          <a:xfrm>
            <a:off x="2255776" y="2328136"/>
            <a:ext cx="838200" cy="1600200"/>
          </a:xfrm>
          <a:prstGeom prst="straightConnector1">
            <a:avLst/>
          </a:prstGeom>
          <a:ln w="57150">
            <a:solidFill>
              <a:srgbClr val="FF0000"/>
            </a:solidFill>
            <a:tailEnd type="triangle"/>
          </a:ln>
        </p:spPr>
        <p:style>
          <a:lnRef idx="1">
            <a:schemeClr val="accent1"/>
          </a:lnRef>
          <a:fillRef idx="0">
            <a:schemeClr val="accent1"/>
          </a:fillRef>
          <a:effectRef idx="0">
            <a:schemeClr val="accent1"/>
          </a:effectRef>
          <a:fontRef idx="minor">
            <a:schemeClr val="tx1"/>
          </a:fontRef>
        </p:style>
      </p:cxnSp>
      <p:sp>
        <p:nvSpPr>
          <p:cNvPr id="7" name="Slide Number Placeholder 6"/>
          <p:cNvSpPr>
            <a:spLocks noGrp="1"/>
          </p:cNvSpPr>
          <p:nvPr>
            <p:ph type="sldNum" sz="quarter" idx="12"/>
          </p:nvPr>
        </p:nvSpPr>
        <p:spPr/>
        <p:txBody>
          <a:bodyPr/>
          <a:lstStyle/>
          <a:p>
            <a:fld id="{D2EE7EC9-2D7F-4E9C-A3DE-B11021CA036B}" type="slidenum">
              <a:rPr lang="en-US" smtClean="0"/>
              <a:t>5</a:t>
            </a:fld>
            <a:endParaRPr lang="en-US" dirty="0"/>
          </a:p>
        </p:txBody>
      </p:sp>
      <p:cxnSp>
        <p:nvCxnSpPr>
          <p:cNvPr id="8" name="Straight Connector 7"/>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9" name="TextBox 8"/>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12969464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1"/>
            <a:ext cx="10569606" cy="957648"/>
          </a:xfrm>
        </p:spPr>
        <p:txBody>
          <a:bodyPr>
            <a:normAutofit/>
          </a:bodyPr>
          <a:lstStyle/>
          <a:p>
            <a:r>
              <a:rPr lang="en-US" sz="3800" b="1" dirty="0" smtClean="0"/>
              <a:t>AUDITS/REVIEWS:  OVERVIEW BY TYPE </a:t>
            </a:r>
            <a:endParaRPr lang="en-US" sz="3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65596761"/>
              </p:ext>
            </p:extLst>
          </p:nvPr>
        </p:nvGraphicFramePr>
        <p:xfrm>
          <a:off x="360555" y="1100062"/>
          <a:ext cx="11047251" cy="4891165"/>
        </p:xfrm>
        <a:graphic>
          <a:graphicData uri="http://schemas.openxmlformats.org/drawingml/2006/table">
            <a:tbl>
              <a:tblPr firstRow="1" bandRow="1">
                <a:tableStyleId>{5C22544A-7EE6-4342-B048-85BDC9FD1C3A}</a:tableStyleId>
              </a:tblPr>
              <a:tblGrid>
                <a:gridCol w="2359914"/>
                <a:gridCol w="6163826"/>
                <a:gridCol w="2523511"/>
              </a:tblGrid>
              <a:tr h="321989">
                <a:tc>
                  <a:txBody>
                    <a:bodyPr/>
                    <a:lstStyle/>
                    <a:p>
                      <a:pPr algn="ctr"/>
                      <a:r>
                        <a:rPr lang="en-US" sz="1500" dirty="0" smtClean="0"/>
                        <a:t>AUDIT/REVIEW TYPE</a:t>
                      </a:r>
                      <a:endParaRPr lang="en-US" sz="1500" dirty="0"/>
                    </a:p>
                  </a:txBody>
                  <a:tcPr/>
                </a:tc>
                <a:tc>
                  <a:txBody>
                    <a:bodyPr/>
                    <a:lstStyle/>
                    <a:p>
                      <a:pPr algn="ctr"/>
                      <a:r>
                        <a:rPr lang="en-US" sz="1500" dirty="0" smtClean="0"/>
                        <a:t>SIMPLIED DESCRIPTION</a:t>
                      </a:r>
                      <a:r>
                        <a:rPr lang="en-US" sz="1500" baseline="0" dirty="0" smtClean="0"/>
                        <a:t> </a:t>
                      </a:r>
                      <a:endParaRPr lang="en-US" sz="1500"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500" baseline="0" dirty="0" smtClean="0"/>
                        <a:t>BUSINESS OWNER</a:t>
                      </a:r>
                      <a:endParaRPr lang="en-US" sz="1500" dirty="0"/>
                    </a:p>
                  </a:txBody>
                  <a:tcPr/>
                </a:tc>
              </a:tr>
              <a:tr h="383320">
                <a:tc gridSpan="3">
                  <a:txBody>
                    <a:bodyPr/>
                    <a:lstStyle/>
                    <a:p>
                      <a:pPr algn="ctr"/>
                      <a:r>
                        <a:rPr lang="en-US" sz="1900" b="1" dirty="0" smtClean="0">
                          <a:solidFill>
                            <a:srgbClr val="FF0000"/>
                          </a:solidFill>
                        </a:rPr>
                        <a:t>STATUTORY</a:t>
                      </a:r>
                      <a:r>
                        <a:rPr lang="en-US" sz="1900" b="1" baseline="0" dirty="0" smtClean="0">
                          <a:solidFill>
                            <a:srgbClr val="FF0000"/>
                          </a:solidFill>
                        </a:rPr>
                        <a:t> </a:t>
                      </a:r>
                      <a:endParaRPr lang="en-US" sz="1900" b="1" dirty="0">
                        <a:solidFill>
                          <a:srgbClr val="FF0000"/>
                        </a:solidFill>
                      </a:endParaRPr>
                    </a:p>
                  </a:txBody>
                  <a:tcPr anchor="ctr"/>
                </a:tc>
                <a:tc hMerge="1">
                  <a:txBody>
                    <a:bodyPr/>
                    <a:lstStyle/>
                    <a:p>
                      <a:endParaRPr lang="en-US" sz="1300" dirty="0"/>
                    </a:p>
                  </a:txBody>
                  <a:tcPr/>
                </a:tc>
                <a:tc hMerge="1">
                  <a:txBody>
                    <a:bodyPr/>
                    <a:lstStyle/>
                    <a:p>
                      <a:endParaRPr lang="en-US"/>
                    </a:p>
                  </a:txBody>
                  <a:tcPr/>
                </a:tc>
              </a:tr>
              <a:tr h="735975">
                <a:tc>
                  <a:txBody>
                    <a:bodyPr/>
                    <a:lstStyle/>
                    <a:p>
                      <a:pPr algn="ctr"/>
                      <a:r>
                        <a:rPr lang="en-US" sz="1400" b="1" kern="1200" dirty="0" smtClean="0">
                          <a:solidFill>
                            <a:schemeClr val="dk1"/>
                          </a:solidFill>
                          <a:effectLst/>
                          <a:latin typeface="+mn-lt"/>
                          <a:ea typeface="+mn-ea"/>
                          <a:cs typeface="+mn-cs"/>
                        </a:rPr>
                        <a:t>Single Audit </a:t>
                      </a:r>
                    </a:p>
                    <a:p>
                      <a:pPr algn="ctr"/>
                      <a:r>
                        <a:rPr lang="en-US" sz="1400" b="1" kern="1200" dirty="0" smtClean="0">
                          <a:solidFill>
                            <a:schemeClr val="dk1"/>
                          </a:solidFill>
                          <a:effectLst/>
                          <a:latin typeface="+mn-lt"/>
                          <a:ea typeface="+mn-ea"/>
                          <a:cs typeface="+mn-cs"/>
                        </a:rPr>
                        <a:t>(A-133)</a:t>
                      </a:r>
                      <a:endParaRPr lang="en-US" sz="1400" b="1" dirty="0" smtClean="0"/>
                    </a:p>
                    <a:p>
                      <a:pPr algn="ctr"/>
                      <a:endParaRPr lang="en-US" sz="1400" b="1" dirty="0"/>
                    </a:p>
                  </a:txBody>
                  <a:tcPr anchor="ctr"/>
                </a:tc>
                <a:tc>
                  <a:txBody>
                    <a:bodyPr/>
                    <a:lstStyle/>
                    <a:p>
                      <a:r>
                        <a:rPr lang="en-US" sz="1300" b="0" i="1" u="none" strike="noStrike" kern="1200" baseline="0" dirty="0" smtClean="0">
                          <a:solidFill>
                            <a:schemeClr val="dk1"/>
                          </a:solidFill>
                          <a:latin typeface="+mn-lt"/>
                          <a:ea typeface="+mn-ea"/>
                          <a:cs typeface="+mn-cs"/>
                        </a:rPr>
                        <a:t>ANNUALLY</a:t>
                      </a:r>
                      <a:r>
                        <a:rPr lang="en-US" sz="1300" b="0" i="0" u="none" strike="noStrike" kern="1200" baseline="0" dirty="0" smtClean="0">
                          <a:solidFill>
                            <a:schemeClr val="dk1"/>
                          </a:solidFill>
                          <a:latin typeface="+mn-lt"/>
                          <a:ea typeface="+mn-ea"/>
                          <a:cs typeface="+mn-cs"/>
                        </a:rPr>
                        <a:t>, </a:t>
                      </a:r>
                      <a:r>
                        <a:rPr lang="en-US" sz="1400" dirty="0" smtClean="0">
                          <a:effectLst/>
                        </a:rPr>
                        <a:t>to provide assurance to the US federal government </a:t>
                      </a:r>
                      <a:r>
                        <a:rPr lang="en-US" sz="1400" u="none" dirty="0" smtClean="0">
                          <a:solidFill>
                            <a:schemeClr val="tx1"/>
                          </a:solidFill>
                          <a:effectLst/>
                        </a:rPr>
                        <a:t> as to the management and use of such funds by recipients</a:t>
                      </a:r>
                      <a:r>
                        <a:rPr lang="en-US" sz="1400" dirty="0" smtClean="0">
                          <a:effectLst/>
                        </a:rPr>
                        <a:t> such as states, cities, universities, and non-profit organizations</a:t>
                      </a:r>
                      <a:endParaRPr lang="en-US" sz="1300" b="0" i="0" u="none" strike="noStrike" kern="1200" baseline="0" dirty="0" smtClean="0">
                        <a:solidFill>
                          <a:schemeClr val="dk1"/>
                        </a:solidFill>
                        <a:latin typeface="+mn-lt"/>
                        <a:ea typeface="+mn-ea"/>
                        <a:cs typeface="+mn-cs"/>
                      </a:endParaRPr>
                    </a:p>
                  </a:txBody>
                  <a:tcPr anchor="ctr"/>
                </a:tc>
                <a:tc>
                  <a:txBody>
                    <a:bodyPr/>
                    <a:lstStyle/>
                    <a:p>
                      <a:pPr algn="ctr"/>
                      <a:r>
                        <a:rPr lang="en-US" sz="1400" dirty="0" smtClean="0">
                          <a:effectLst/>
                        </a:rPr>
                        <a:t>Independent certified public</a:t>
                      </a:r>
                      <a:r>
                        <a:rPr lang="en-US" sz="1400" baseline="0" dirty="0" smtClean="0">
                          <a:effectLst/>
                        </a:rPr>
                        <a:t> accountant</a:t>
                      </a:r>
                      <a:r>
                        <a:rPr lang="en-US" sz="1400" dirty="0" smtClean="0">
                          <a:effectLst/>
                        </a:rPr>
                        <a:t> (CPA)</a:t>
                      </a:r>
                      <a:endParaRPr lang="en-US" sz="1400" dirty="0"/>
                    </a:p>
                  </a:txBody>
                  <a:tcPr/>
                </a:tc>
              </a:tr>
              <a:tr h="1257290">
                <a:tc>
                  <a:txBody>
                    <a:bodyPr/>
                    <a:lstStyle/>
                    <a:p>
                      <a:pPr algn="ctr"/>
                      <a:r>
                        <a:rPr lang="en-US" sz="1400" b="1" baseline="0" dirty="0" smtClean="0"/>
                        <a:t>OIG-led/contracted</a:t>
                      </a:r>
                      <a:endParaRPr lang="en-US" sz="1400" b="1" dirty="0"/>
                    </a:p>
                  </a:txBody>
                  <a:tcPr anchor="ctr"/>
                </a:tc>
                <a:tc>
                  <a:txBody>
                    <a:bodyPr/>
                    <a:lstStyle/>
                    <a:p>
                      <a:r>
                        <a:rPr lang="en-US" sz="1400" i="1" dirty="0" smtClean="0"/>
                        <a:t>RISK-BASED,</a:t>
                      </a:r>
                      <a:r>
                        <a:rPr lang="en-US" sz="1400" baseline="0" dirty="0" smtClean="0"/>
                        <a:t> t</a:t>
                      </a:r>
                      <a:r>
                        <a:rPr lang="en-US" sz="1400" dirty="0" smtClean="0"/>
                        <a:t>o promote efficiency and effectiveness,  through assessment of internal controls, financial management, information technology, and other systems that affect the operation of Agency programs.   </a:t>
                      </a:r>
                    </a:p>
                    <a:p>
                      <a:endParaRPr lang="en-US" sz="600" dirty="0" smtClean="0"/>
                    </a:p>
                    <a:p>
                      <a:r>
                        <a:rPr lang="en-US" sz="1400" dirty="0" smtClean="0"/>
                        <a:t>To</a:t>
                      </a:r>
                      <a:r>
                        <a:rPr lang="en-US" sz="1400" baseline="0" dirty="0" smtClean="0"/>
                        <a:t> i</a:t>
                      </a:r>
                      <a:r>
                        <a:rPr lang="en-US" sz="1400" dirty="0" smtClean="0"/>
                        <a:t>nvestigate fraud, misuse of funds, and other violations of laws and regulations. </a:t>
                      </a:r>
                    </a:p>
                  </a:txBody>
                  <a:tcPr/>
                </a:tc>
                <a:tc>
                  <a:txBody>
                    <a:bodyPr/>
                    <a:lstStyle/>
                    <a:p>
                      <a:pPr algn="ctr"/>
                      <a:r>
                        <a:rPr lang="en-US" sz="1400" dirty="0" smtClean="0"/>
                        <a:t>NSF Office</a:t>
                      </a:r>
                      <a:r>
                        <a:rPr lang="en-US" sz="1400" baseline="0" dirty="0" smtClean="0"/>
                        <a:t> of Inspector (OIG)</a:t>
                      </a:r>
                      <a:endParaRPr lang="en-US" sz="1400" dirty="0"/>
                    </a:p>
                  </a:txBody>
                  <a:tcPr anchor="ctr"/>
                </a:tc>
              </a:tr>
              <a:tr h="521315">
                <a:tc>
                  <a:txBody>
                    <a:bodyPr/>
                    <a:lstStyle/>
                    <a:p>
                      <a:pPr algn="ctr"/>
                      <a:r>
                        <a:rPr lang="en-US" sz="1400" b="1" kern="1200" dirty="0" smtClean="0">
                          <a:solidFill>
                            <a:schemeClr val="dk1"/>
                          </a:solidFill>
                          <a:effectLst/>
                          <a:latin typeface="+mn-lt"/>
                          <a:ea typeface="+mn-ea"/>
                          <a:cs typeface="+mn-cs"/>
                        </a:rPr>
                        <a:t>Improper Payments </a:t>
                      </a:r>
                      <a:endParaRPr lang="en-US" sz="1400" b="1" dirty="0"/>
                    </a:p>
                  </a:txBody>
                  <a:tcPr anchor="ctr"/>
                </a:tc>
                <a:tc>
                  <a:txBody>
                    <a:bodyPr/>
                    <a:lstStyle/>
                    <a:p>
                      <a:r>
                        <a:rPr lang="en-US" sz="1400" b="0" i="1" u="none" strike="noStrike" kern="1200" baseline="0" dirty="0" smtClean="0">
                          <a:solidFill>
                            <a:schemeClr val="dk1"/>
                          </a:solidFill>
                          <a:latin typeface="+mn-lt"/>
                          <a:ea typeface="+mn-ea"/>
                          <a:cs typeface="+mn-cs"/>
                        </a:rPr>
                        <a:t>ANNUALLY</a:t>
                      </a:r>
                      <a:r>
                        <a:rPr lang="en-US" sz="1400" b="0" i="0" u="none" strike="noStrike" kern="1200" baseline="0" dirty="0" smtClean="0">
                          <a:solidFill>
                            <a:schemeClr val="dk1"/>
                          </a:solidFill>
                          <a:latin typeface="+mn-lt"/>
                          <a:ea typeface="+mn-ea"/>
                          <a:cs typeface="+mn-cs"/>
                        </a:rPr>
                        <a:t>,  to identify for reducing improper payments</a:t>
                      </a:r>
                    </a:p>
                  </a:txBody>
                  <a:tcPr anchor="ctr"/>
                </a:tc>
                <a:tc>
                  <a:txBody>
                    <a:bodyPr/>
                    <a:lstStyle/>
                    <a:p>
                      <a:pPr algn="ctr"/>
                      <a:r>
                        <a:rPr lang="en-US" sz="1400" dirty="0" smtClean="0"/>
                        <a:t>NSF Division of Financial Management (DFM)</a:t>
                      </a:r>
                      <a:endParaRPr lang="en-US" sz="1400" dirty="0"/>
                    </a:p>
                  </a:txBody>
                  <a:tcPr/>
                </a:tc>
              </a:tr>
              <a:tr h="383320">
                <a:tc gridSpan="3">
                  <a:txBody>
                    <a:bodyPr/>
                    <a:lstStyle/>
                    <a:p>
                      <a:pPr algn="ctr"/>
                      <a:r>
                        <a:rPr lang="en-US" sz="1900" b="1" dirty="0" smtClean="0">
                          <a:solidFill>
                            <a:srgbClr val="FF0000"/>
                          </a:solidFill>
                        </a:rPr>
                        <a:t>POST-AWARD</a:t>
                      </a:r>
                      <a:r>
                        <a:rPr lang="en-US" sz="1900" b="1" baseline="0" dirty="0" smtClean="0">
                          <a:solidFill>
                            <a:srgbClr val="FF0000"/>
                          </a:solidFill>
                        </a:rPr>
                        <a:t> MONITORING</a:t>
                      </a:r>
                      <a:endParaRPr lang="en-US" sz="1900" dirty="0"/>
                    </a:p>
                  </a:txBody>
                  <a:tcPr anchor="ctr"/>
                </a:tc>
                <a:tc hMerge="1">
                  <a:txBody>
                    <a:bodyPr/>
                    <a:lstStyle/>
                    <a:p>
                      <a:endParaRPr lang="en-US" dirty="0"/>
                    </a:p>
                  </a:txBody>
                  <a:tcPr/>
                </a:tc>
                <a:tc hMerge="1">
                  <a:txBody>
                    <a:bodyPr/>
                    <a:lstStyle/>
                    <a:p>
                      <a:endParaRPr lang="en-US"/>
                    </a:p>
                  </a:txBody>
                  <a:tcPr/>
                </a:tc>
              </a:tr>
              <a:tr h="551981">
                <a:tc gridSpan="3">
                  <a:txBody>
                    <a:bodyPr/>
                    <a:lstStyle/>
                    <a:p>
                      <a:r>
                        <a:rPr lang="en-US" sz="1500" b="1" i="0" u="none" strike="noStrike" kern="1200" baseline="0" dirty="0" smtClean="0">
                          <a:solidFill>
                            <a:schemeClr val="tx1"/>
                          </a:solidFill>
                          <a:latin typeface="+mn-lt"/>
                          <a:ea typeface="+mn-ea"/>
                          <a:cs typeface="+mn-cs"/>
                        </a:rPr>
                        <a:t>ADVANCED:</a:t>
                      </a:r>
                      <a:r>
                        <a:rPr lang="en-US" sz="1500" b="0" i="0" u="none" strike="noStrike" kern="1200" baseline="0" dirty="0" smtClean="0">
                          <a:solidFill>
                            <a:schemeClr val="dk1"/>
                          </a:solidFill>
                          <a:latin typeface="+mn-lt"/>
                          <a:ea typeface="+mn-ea"/>
                          <a:cs typeface="+mn-cs"/>
                        </a:rPr>
                        <a:t> focus on developing a reasonable assurance that institutions managing the </a:t>
                      </a:r>
                      <a:r>
                        <a:rPr lang="en-US" sz="1500" b="1" i="0" u="sng" strike="noStrike" kern="1200" baseline="0" dirty="0" smtClean="0">
                          <a:solidFill>
                            <a:srgbClr val="0000FF"/>
                          </a:solidFill>
                          <a:latin typeface="+mn-lt"/>
                          <a:ea typeface="+mn-ea"/>
                          <a:cs typeface="+mn-cs"/>
                        </a:rPr>
                        <a:t>higher-risk awards</a:t>
                      </a:r>
                      <a:r>
                        <a:rPr lang="en-US" sz="1500" b="0" i="0" u="none" strike="noStrike" kern="1200" baseline="0" dirty="0" smtClean="0">
                          <a:solidFill>
                            <a:schemeClr val="dk1"/>
                          </a:solidFill>
                          <a:latin typeface="+mn-lt"/>
                          <a:ea typeface="+mn-ea"/>
                          <a:cs typeface="+mn-cs"/>
                        </a:rPr>
                        <a:t> possess adequate policies, processes, and systems to properly manage federal awards </a:t>
                      </a:r>
                    </a:p>
                  </a:txBody>
                  <a:tcPr anchor="ctr"/>
                </a:tc>
                <a:tc hMerge="1">
                  <a:txBody>
                    <a:bodyPr/>
                    <a:lstStyle/>
                    <a:p>
                      <a:endParaRPr lang="en-US" sz="900" b="0" i="0" u="none" strike="noStrike" kern="1200" baseline="0" dirty="0" smtClean="0">
                        <a:solidFill>
                          <a:schemeClr val="dk1"/>
                        </a:solidFill>
                        <a:latin typeface="+mn-lt"/>
                        <a:ea typeface="+mn-ea"/>
                        <a:cs typeface="+mn-cs"/>
                      </a:endParaRPr>
                    </a:p>
                  </a:txBody>
                  <a:tcPr/>
                </a:tc>
                <a:tc hMerge="1">
                  <a:txBody>
                    <a:bodyPr/>
                    <a:lstStyle/>
                    <a:p>
                      <a:pPr algn="ctr"/>
                      <a:endParaRPr lang="en-US" sz="1400" dirty="0"/>
                    </a:p>
                  </a:txBody>
                  <a:tcPr/>
                </a:tc>
              </a:tr>
              <a:tr h="735975">
                <a:tc>
                  <a:txBody>
                    <a:bodyPr/>
                    <a:lstStyle/>
                    <a:p>
                      <a:pPr algn="ctr"/>
                      <a:r>
                        <a:rPr lang="en-US" sz="1400" b="1" dirty="0" smtClean="0"/>
                        <a:t>Business</a:t>
                      </a:r>
                      <a:r>
                        <a:rPr lang="en-US" sz="1400" b="1" baseline="0" dirty="0" smtClean="0"/>
                        <a:t> Systems Review</a:t>
                      </a:r>
                      <a:endParaRPr lang="en-US" sz="1400" b="1" dirty="0"/>
                    </a:p>
                  </a:txBody>
                  <a:tcPr anchor="ctr"/>
                </a:tc>
                <a:tc>
                  <a:txBody>
                    <a:bodyPr/>
                    <a:lstStyle/>
                    <a:p>
                      <a:r>
                        <a:rPr lang="en-US" sz="1400" i="1" dirty="0" smtClean="0"/>
                        <a:t>RISK-BASED, </a:t>
                      </a:r>
                      <a:r>
                        <a:rPr lang="en-US" sz="1400" b="0" i="0" u="none" strike="noStrike" kern="1200" baseline="0" dirty="0" smtClean="0">
                          <a:solidFill>
                            <a:schemeClr val="dk1"/>
                          </a:solidFill>
                          <a:latin typeface="+mn-lt"/>
                          <a:ea typeface="+mn-ea"/>
                          <a:cs typeface="+mn-cs"/>
                        </a:rPr>
                        <a:t>to provide oversight/assurance of the suite of business systems (people, processes, and technologies) that supports the administrative management of a Facility </a:t>
                      </a:r>
                      <a:r>
                        <a:rPr lang="en-US" sz="900" b="0" i="0" u="none" strike="noStrike" kern="1200" baseline="0" dirty="0" smtClean="0">
                          <a:solidFill>
                            <a:schemeClr val="dk1"/>
                          </a:solidFill>
                          <a:latin typeface="+mn-lt"/>
                          <a:ea typeface="+mn-ea"/>
                          <a:cs typeface="+mn-cs"/>
                        </a:rPr>
                        <a:t>(http://www.nsf.gov/pubs/2013/nsf13100/nsf13100.pdf)</a:t>
                      </a:r>
                    </a:p>
                  </a:txBody>
                  <a:tcPr/>
                </a:tc>
                <a:tc>
                  <a:txBody>
                    <a:bodyPr/>
                    <a:lstStyle/>
                    <a:p>
                      <a:pPr algn="ctr"/>
                      <a:r>
                        <a:rPr lang="en-US" sz="1400" dirty="0" smtClean="0"/>
                        <a:t>NSF Large Facilities</a:t>
                      </a:r>
                      <a:r>
                        <a:rPr lang="en-US" sz="1400" baseline="0" dirty="0" smtClean="0"/>
                        <a:t> Office (LFO)</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D2EE7EC9-2D7F-4E9C-A3DE-B11021CA036B}" type="slidenum">
              <a:rPr lang="en-US" smtClean="0"/>
              <a:t>6</a:t>
            </a:fld>
            <a:endParaRPr lang="en-US" dirty="0"/>
          </a:p>
        </p:txBody>
      </p:sp>
      <p:cxnSp>
        <p:nvCxnSpPr>
          <p:cNvPr id="6" name="Straight Connector 5"/>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7" name="TextBox 6"/>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1550392693"/>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1"/>
            <a:ext cx="10569606" cy="957648"/>
          </a:xfrm>
        </p:spPr>
        <p:txBody>
          <a:bodyPr>
            <a:normAutofit/>
          </a:bodyPr>
          <a:lstStyle/>
          <a:p>
            <a:r>
              <a:rPr lang="en-US" sz="3800" b="1" dirty="0" smtClean="0">
                <a:solidFill>
                  <a:prstClr val="black"/>
                </a:solidFill>
              </a:rPr>
              <a:t>AUDITS/REVIEWS</a:t>
            </a:r>
            <a:r>
              <a:rPr lang="en-US" sz="3800" b="1" dirty="0">
                <a:solidFill>
                  <a:prstClr val="black"/>
                </a:solidFill>
              </a:rPr>
              <a:t>:  OVERVIEW BY TYPE</a:t>
            </a:r>
            <a:r>
              <a:rPr lang="en-US" sz="3800" b="1" dirty="0" smtClean="0"/>
              <a:t> </a:t>
            </a:r>
            <a:endParaRPr lang="en-US" sz="3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041699163"/>
              </p:ext>
            </p:extLst>
          </p:nvPr>
        </p:nvGraphicFramePr>
        <p:xfrm>
          <a:off x="334029" y="778062"/>
          <a:ext cx="11118381" cy="5401243"/>
        </p:xfrm>
        <a:graphic>
          <a:graphicData uri="http://schemas.openxmlformats.org/drawingml/2006/table">
            <a:tbl>
              <a:tblPr firstRow="1" bandRow="1">
                <a:tableStyleId>{5C22544A-7EE6-4342-B048-85BDC9FD1C3A}</a:tableStyleId>
              </a:tblPr>
              <a:tblGrid>
                <a:gridCol w="2375109"/>
                <a:gridCol w="6203513"/>
                <a:gridCol w="2539759"/>
              </a:tblGrid>
              <a:tr h="407448">
                <a:tc>
                  <a:txBody>
                    <a:bodyPr/>
                    <a:lstStyle/>
                    <a:p>
                      <a:pPr algn="ctr"/>
                      <a:r>
                        <a:rPr lang="en-US" dirty="0" smtClean="0"/>
                        <a:t>AUDIT/REVIEW TYPE</a:t>
                      </a:r>
                      <a:endParaRPr lang="en-US" dirty="0"/>
                    </a:p>
                  </a:txBody>
                  <a:tcPr/>
                </a:tc>
                <a:tc>
                  <a:txBody>
                    <a:bodyPr/>
                    <a:lstStyle/>
                    <a:p>
                      <a:pPr algn="ctr"/>
                      <a:r>
                        <a:rPr lang="en-US" dirty="0" smtClean="0"/>
                        <a:t>SIMPLIED DESCRIPTION</a:t>
                      </a:r>
                      <a:r>
                        <a:rPr lang="en-US" baseline="0"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BUSINESS OWNER</a:t>
                      </a:r>
                      <a:endParaRPr lang="en-US" dirty="0"/>
                    </a:p>
                  </a:txBody>
                  <a:tcPr/>
                </a:tc>
              </a:tr>
              <a:tr h="378021">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b="1" dirty="0" smtClean="0">
                          <a:solidFill>
                            <a:srgbClr val="FF0000"/>
                          </a:solidFill>
                        </a:rPr>
                        <a:t>POST</a:t>
                      </a:r>
                      <a:r>
                        <a:rPr lang="en-US" sz="1900" b="1" baseline="0" dirty="0" smtClean="0">
                          <a:solidFill>
                            <a:srgbClr val="FF0000"/>
                          </a:solidFill>
                        </a:rPr>
                        <a:t> AWARD MONITORING, Cont.</a:t>
                      </a:r>
                      <a:endParaRPr lang="en-US" sz="1900" dirty="0"/>
                    </a:p>
                  </a:txBody>
                  <a:tcPr anchor="ctr"/>
                </a:tc>
                <a:tc hMerge="1">
                  <a:txBody>
                    <a:bodyPr/>
                    <a:lstStyle/>
                    <a:p>
                      <a:endParaRPr lang="en-US" sz="1300" dirty="0"/>
                    </a:p>
                  </a:txBody>
                  <a:tcPr/>
                </a:tc>
                <a:tc hMerge="1">
                  <a:txBody>
                    <a:bodyPr/>
                    <a:lstStyle/>
                    <a:p>
                      <a:endParaRPr lang="en-US" sz="1400" dirty="0"/>
                    </a:p>
                  </a:txBody>
                  <a:tcPr anchor="ctr"/>
                </a:tc>
              </a:tr>
              <a:tr h="514109">
                <a:tc gridSpan="3">
                  <a:txBody>
                    <a:bodyPr/>
                    <a:lstStyle/>
                    <a:p>
                      <a:r>
                        <a:rPr lang="en-US" sz="1400" b="1" i="0" u="none" strike="noStrike" kern="1200" baseline="0" dirty="0" smtClean="0">
                          <a:solidFill>
                            <a:schemeClr val="tx1"/>
                          </a:solidFill>
                          <a:latin typeface="+mn-lt"/>
                          <a:ea typeface="+mn-ea"/>
                          <a:cs typeface="+mn-cs"/>
                        </a:rPr>
                        <a:t>ADVANCED:</a:t>
                      </a:r>
                      <a:r>
                        <a:rPr lang="en-US" sz="1400" b="0" i="0" u="none" strike="noStrike" kern="1200" baseline="0" dirty="0" smtClean="0">
                          <a:solidFill>
                            <a:schemeClr val="dk1"/>
                          </a:solidFill>
                          <a:latin typeface="+mn-lt"/>
                          <a:ea typeface="+mn-ea"/>
                          <a:cs typeface="+mn-cs"/>
                        </a:rPr>
                        <a:t> focus on developing a reasonable assurance that institutions managing the </a:t>
                      </a:r>
                      <a:r>
                        <a:rPr lang="en-US" sz="1400" b="1" i="0" u="sng" strike="noStrike" kern="1200" baseline="0" dirty="0" smtClean="0">
                          <a:solidFill>
                            <a:srgbClr val="0000FF"/>
                          </a:solidFill>
                          <a:latin typeface="+mn-lt"/>
                          <a:ea typeface="+mn-ea"/>
                          <a:cs typeface="+mn-cs"/>
                        </a:rPr>
                        <a:t>higher-risk awards</a:t>
                      </a:r>
                      <a:r>
                        <a:rPr lang="en-US" sz="1400" b="0" i="0" u="none" strike="noStrike" kern="1200" baseline="0" dirty="0" smtClean="0">
                          <a:solidFill>
                            <a:schemeClr val="dk1"/>
                          </a:solidFill>
                          <a:latin typeface="+mn-lt"/>
                          <a:ea typeface="+mn-ea"/>
                          <a:cs typeface="+mn-cs"/>
                        </a:rPr>
                        <a:t> possess adequate policies, processes, and systems to properly manage federal awards </a:t>
                      </a:r>
                      <a:endParaRPr lang="en-US" sz="1400" b="1" dirty="0"/>
                    </a:p>
                  </a:txBody>
                  <a:tcPr anchor="ctr"/>
                </a:tc>
                <a:tc hMerge="1">
                  <a:txBody>
                    <a:bodyPr/>
                    <a:lstStyle/>
                    <a:p>
                      <a:endParaRPr lang="en-US"/>
                    </a:p>
                  </a:txBody>
                  <a:tcPr/>
                </a:tc>
                <a:tc hMerge="1">
                  <a:txBody>
                    <a:bodyPr/>
                    <a:lstStyle/>
                    <a:p>
                      <a:endParaRPr lang="en-US"/>
                    </a:p>
                  </a:txBody>
                  <a:tcPr/>
                </a:tc>
              </a:tr>
              <a:tr h="993182">
                <a:tc>
                  <a:txBody>
                    <a:bodyPr/>
                    <a:lstStyle/>
                    <a:p>
                      <a:pPr algn="ctr"/>
                      <a:r>
                        <a:rPr lang="en-US" sz="1400" b="1" dirty="0" smtClean="0"/>
                        <a:t>Advanced</a:t>
                      </a:r>
                      <a:r>
                        <a:rPr lang="en-US" sz="1400" b="1" baseline="0" dirty="0" smtClean="0"/>
                        <a:t> Monitoring Desk Review &amp; </a:t>
                      </a:r>
                      <a:r>
                        <a:rPr lang="en-US" sz="1400" b="1" dirty="0" smtClean="0"/>
                        <a:t>Site</a:t>
                      </a:r>
                      <a:r>
                        <a:rPr lang="en-US" sz="1400" b="1" baseline="0" dirty="0" smtClean="0"/>
                        <a:t> Visit</a:t>
                      </a:r>
                      <a:endParaRPr lang="en-US" sz="1400" b="1" dirty="0"/>
                    </a:p>
                  </a:txBody>
                  <a:tcPr anchor="ctr"/>
                </a:tc>
                <a:tc>
                  <a:txBody>
                    <a:bodyPr/>
                    <a:lstStyle/>
                    <a:p>
                      <a:r>
                        <a:rPr lang="en-US" sz="1400" i="1" dirty="0" smtClean="0"/>
                        <a:t>RISK-BASED</a:t>
                      </a:r>
                      <a:r>
                        <a:rPr lang="en-US" sz="1400" baseline="0" dirty="0" smtClean="0"/>
                        <a:t>, </a:t>
                      </a:r>
                      <a:r>
                        <a:rPr lang="en-US" sz="1400" b="0" i="0" u="none" strike="noStrike" kern="1200" baseline="0" dirty="0" smtClean="0">
                          <a:solidFill>
                            <a:schemeClr val="dk1"/>
                          </a:solidFill>
                          <a:latin typeface="+mn-lt"/>
                          <a:ea typeface="+mn-ea"/>
                          <a:cs typeface="+mn-cs"/>
                        </a:rPr>
                        <a:t>to assess the extent that an awardee maintains a control environment within which awards are likely to be administered in compliance with Federal financial and administrative regulations and NSF agreement provisions </a:t>
                      </a:r>
                      <a:r>
                        <a:rPr lang="en-US" sz="900" b="0" i="0" u="none" strike="noStrike" kern="1200" baseline="0" dirty="0" smtClean="0">
                          <a:solidFill>
                            <a:schemeClr val="dk1"/>
                          </a:solidFill>
                          <a:latin typeface="+mn-lt"/>
                          <a:ea typeface="+mn-ea"/>
                          <a:cs typeface="+mn-cs"/>
                        </a:rPr>
                        <a:t>(http://www.nsf.gov/bfa/dias/caar/docs/factsheet_desk.pdf)</a:t>
                      </a:r>
                      <a:endParaRPr lang="en-US" sz="1300" dirty="0"/>
                    </a:p>
                  </a:txBody>
                  <a:tcPr/>
                </a:tc>
                <a:tc>
                  <a:txBody>
                    <a:bodyPr/>
                    <a:lstStyle/>
                    <a:p>
                      <a:r>
                        <a:rPr lang="en-US" sz="1400" dirty="0" smtClean="0"/>
                        <a:t>NSF Division of Institution and Award  Support (DIAS)</a:t>
                      </a:r>
                      <a:endParaRPr lang="en-US" sz="1400" dirty="0"/>
                    </a:p>
                  </a:txBody>
                  <a:tcPr anchor="ctr"/>
                </a:tc>
              </a:tr>
              <a:tr h="589713">
                <a:tc gridSpan="3">
                  <a:txBody>
                    <a:bodyPr/>
                    <a:lstStyle/>
                    <a:p>
                      <a:r>
                        <a:rPr lang="en-US" sz="1400" b="1" dirty="0" smtClean="0"/>
                        <a:t>BASELINE:  </a:t>
                      </a:r>
                      <a:r>
                        <a:rPr lang="en-US" sz="1500" b="0" i="0" u="none" strike="noStrike" kern="1200" baseline="0" dirty="0" smtClean="0">
                          <a:solidFill>
                            <a:schemeClr val="dk1"/>
                          </a:solidFill>
                          <a:latin typeface="+mn-lt"/>
                          <a:ea typeface="+mn-ea"/>
                          <a:cs typeface="+mn-cs"/>
                        </a:rPr>
                        <a:t>focus on post-award actions and financial transactions for </a:t>
                      </a:r>
                      <a:r>
                        <a:rPr lang="en-US" sz="1500" b="1" i="0" u="sng" strike="noStrike" kern="1200" baseline="0" dirty="0" smtClean="0">
                          <a:solidFill>
                            <a:srgbClr val="0000FF"/>
                          </a:solidFill>
                          <a:latin typeface="+mn-lt"/>
                          <a:ea typeface="+mn-ea"/>
                          <a:cs typeface="+mn-cs"/>
                        </a:rPr>
                        <a:t>most awards</a:t>
                      </a:r>
                      <a:r>
                        <a:rPr lang="en-US" sz="1800" b="0" i="0" u="none" strike="noStrike" kern="1200" baseline="0" dirty="0" smtClean="0">
                          <a:solidFill>
                            <a:schemeClr val="dk1"/>
                          </a:solidFill>
                          <a:latin typeface="+mn-lt"/>
                          <a:ea typeface="+mn-ea"/>
                          <a:cs typeface="+mn-cs"/>
                        </a:rPr>
                        <a:t> </a:t>
                      </a:r>
                      <a:r>
                        <a:rPr lang="en-US" sz="1500" b="0" i="0" u="none" strike="noStrike" kern="1200" baseline="0" dirty="0" smtClean="0">
                          <a:solidFill>
                            <a:schemeClr val="dk1"/>
                          </a:solidFill>
                          <a:latin typeface="+mn-lt"/>
                          <a:ea typeface="+mn-ea"/>
                          <a:cs typeface="+mn-cs"/>
                        </a:rPr>
                        <a:t>and</a:t>
                      </a:r>
                      <a:r>
                        <a:rPr lang="en-US" sz="1800" b="0" i="0" u="none" strike="noStrike" kern="1200" baseline="0" dirty="0" smtClean="0">
                          <a:solidFill>
                            <a:schemeClr val="dk1"/>
                          </a:solidFill>
                          <a:latin typeface="+mn-lt"/>
                          <a:ea typeface="+mn-ea"/>
                          <a:cs typeface="+mn-cs"/>
                        </a:rPr>
                        <a:t> </a:t>
                      </a:r>
                      <a:r>
                        <a:rPr lang="en-US" sz="1500" b="0" i="0" u="none" strike="noStrike" kern="1200" baseline="0" dirty="0" smtClean="0">
                          <a:solidFill>
                            <a:schemeClr val="dk1"/>
                          </a:solidFill>
                          <a:latin typeface="+mn-lt"/>
                          <a:ea typeface="+mn-ea"/>
                          <a:cs typeface="+mn-cs"/>
                        </a:rPr>
                        <a:t>verify that awardee institutions implement awards in compliance with federal regulations and the terms and conditions of NSF award agreements </a:t>
                      </a:r>
                      <a:endParaRPr lang="en-US" sz="1400" b="1" dirty="0"/>
                    </a:p>
                  </a:txBody>
                  <a:tcPr anchor="ctr"/>
                </a:tc>
                <a:tc hMerge="1">
                  <a:txBody>
                    <a:bodyPr/>
                    <a:lstStyle/>
                    <a:p>
                      <a:endParaRPr lang="en-US" sz="1300" dirty="0"/>
                    </a:p>
                  </a:txBody>
                  <a:tcPr/>
                </a:tc>
                <a:tc hMerge="1">
                  <a:txBody>
                    <a:bodyPr/>
                    <a:lstStyle/>
                    <a:p>
                      <a:endParaRPr lang="en-US" sz="1400" dirty="0"/>
                    </a:p>
                  </a:txBody>
                  <a:tcPr anchor="ctr"/>
                </a:tc>
              </a:tr>
              <a:tr h="952613">
                <a:tc>
                  <a:txBody>
                    <a:bodyPr/>
                    <a:lstStyle/>
                    <a:p>
                      <a:pPr algn="ctr"/>
                      <a:r>
                        <a:rPr lang="en-US" sz="1400" b="1" baseline="0" dirty="0" smtClean="0"/>
                        <a:t>Award Expenditure Transaction Testing</a:t>
                      </a:r>
                      <a:endParaRPr lang="en-US" sz="1400" b="1" dirty="0"/>
                    </a:p>
                  </a:txBody>
                  <a:tcPr anchor="ctr"/>
                </a:tc>
                <a:tc>
                  <a:txBody>
                    <a:bodyPr/>
                    <a:lstStyle/>
                    <a:p>
                      <a:r>
                        <a:rPr lang="en-US" sz="1400" i="1" dirty="0" smtClean="0"/>
                        <a:t>RISK-BASED</a:t>
                      </a:r>
                      <a:r>
                        <a:rPr lang="en-US" sz="1400" baseline="0" dirty="0" smtClean="0"/>
                        <a:t>, </a:t>
                      </a:r>
                      <a:r>
                        <a:rPr lang="en-US" sz="1400" b="0" i="0" u="none" strike="noStrike" baseline="0" dirty="0" smtClean="0">
                          <a:solidFill>
                            <a:srgbClr val="000000"/>
                          </a:solidFill>
                          <a:latin typeface="Calibri" panose="020F0502020204030204" pitchFamily="34" charset="0"/>
                        </a:rPr>
                        <a:t>reveal potential financial anomalies, inaccurate expenditure reporting, or evidence of a possible misunderstanding of, or non-compliance with, federal cash management requirements and/or NSF guidelines.</a:t>
                      </a:r>
                      <a:r>
                        <a:rPr lang="en-US" sz="1400" b="0" i="0" u="none" strike="noStrike" kern="1200" baseline="0" dirty="0" smtClean="0">
                          <a:solidFill>
                            <a:schemeClr val="dk1"/>
                          </a:solidFill>
                          <a:latin typeface="+mn-lt"/>
                          <a:ea typeface="+mn-ea"/>
                          <a:cs typeface="+mn-cs"/>
                        </a:rPr>
                        <a:t>  </a:t>
                      </a:r>
                      <a:endParaRPr lang="en-US" sz="1300" dirty="0"/>
                    </a:p>
                  </a:txBody>
                  <a:tcPr/>
                </a:tc>
                <a:tc>
                  <a:txBody>
                    <a:bodyPr/>
                    <a:lstStyle/>
                    <a:p>
                      <a:r>
                        <a:rPr lang="en-US" sz="1400" dirty="0" smtClean="0"/>
                        <a:t>NSF Division of Financial Management (DFM)</a:t>
                      </a:r>
                      <a:endParaRPr lang="en-US" sz="1400" dirty="0"/>
                    </a:p>
                  </a:txBody>
                  <a:tcPr anchor="ctr"/>
                </a:tc>
              </a:tr>
              <a:tr h="514109">
                <a:tc>
                  <a:txBody>
                    <a:bodyPr/>
                    <a:lstStyle/>
                    <a:p>
                      <a:pPr algn="ctr"/>
                      <a:r>
                        <a:rPr lang="en-US" sz="1400" b="1" dirty="0" smtClean="0"/>
                        <a:t>Grants</a:t>
                      </a:r>
                      <a:r>
                        <a:rPr lang="en-US" sz="1400" b="1" baseline="0" dirty="0" smtClean="0"/>
                        <a:t> and Agreements Monitoring</a:t>
                      </a:r>
                      <a:endParaRPr lang="en-US" sz="1400" b="1" dirty="0"/>
                    </a:p>
                  </a:txBody>
                  <a:tcPr anchor="ctr"/>
                </a:tc>
                <a:tc>
                  <a:txBody>
                    <a:bodyPr/>
                    <a:lstStyle/>
                    <a:p>
                      <a:r>
                        <a:rPr lang="en-US" sz="1400" b="0" i="0" u="none" strike="noStrike" kern="1200" baseline="0" dirty="0" smtClean="0">
                          <a:solidFill>
                            <a:schemeClr val="dk1"/>
                          </a:solidFill>
                          <a:latin typeface="+mn-lt"/>
                          <a:ea typeface="+mn-ea"/>
                          <a:cs typeface="+mn-cs"/>
                        </a:rPr>
                        <a:t>ONGOING, reveal a misunderstanding of, or non-compliance with, federal regulations and the terms and conditions of NSF awards </a:t>
                      </a:r>
                      <a:endParaRPr lang="en-US" sz="1400" dirty="0"/>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400" b="0" i="0" u="none" strike="noStrike" kern="1200" cap="none" spc="0" normalizeH="0" baseline="0" noProof="0" dirty="0" smtClean="0">
                          <a:ln>
                            <a:noFill/>
                          </a:ln>
                          <a:solidFill>
                            <a:prstClr val="black"/>
                          </a:solidFill>
                          <a:effectLst/>
                          <a:uLnTx/>
                          <a:uFillTx/>
                          <a:latin typeface="+mn-lt"/>
                          <a:ea typeface="+mn-ea"/>
                          <a:cs typeface="+mn-cs"/>
                        </a:rPr>
                        <a:t>NSF Division of Grants and Agreements (DGA)</a:t>
                      </a:r>
                      <a:endParaRPr lang="en-US" sz="1400" dirty="0"/>
                    </a:p>
                  </a:txBody>
                  <a:tcPr anchor="ctr"/>
                </a:tc>
              </a:tr>
              <a:tr h="514109">
                <a:tc>
                  <a:txBody>
                    <a:bodyPr/>
                    <a:lstStyle/>
                    <a:p>
                      <a:pPr algn="ctr"/>
                      <a:r>
                        <a:rPr lang="en-US" sz="1400" b="1" dirty="0" smtClean="0"/>
                        <a:t>Active Payment/ACM$</a:t>
                      </a:r>
                      <a:r>
                        <a:rPr lang="en-US" sz="1400" b="1" baseline="0" dirty="0" smtClean="0"/>
                        <a:t> Screening</a:t>
                      </a:r>
                      <a:endParaRPr lang="en-US" sz="1400" b="1" dirty="0"/>
                    </a:p>
                  </a:txBody>
                  <a:tcPr anchor="ctr"/>
                </a:tc>
                <a:tc>
                  <a:txBody>
                    <a:bodyPr/>
                    <a:lstStyle/>
                    <a:p>
                      <a:r>
                        <a:rPr lang="en-US" sz="1400" b="0" i="0" u="none" strike="noStrike" kern="1200" baseline="0" dirty="0" smtClean="0">
                          <a:solidFill>
                            <a:schemeClr val="dk1"/>
                          </a:solidFill>
                          <a:latin typeface="+mn-lt"/>
                          <a:ea typeface="+mn-ea"/>
                          <a:cs typeface="+mn-cs"/>
                        </a:rPr>
                        <a:t>ONGOING, </a:t>
                      </a:r>
                      <a:r>
                        <a:rPr lang="en-US" sz="1400" b="0" i="0" u="none" strike="noStrike" baseline="0" dirty="0" smtClean="0">
                          <a:solidFill>
                            <a:srgbClr val="000000"/>
                          </a:solidFill>
                          <a:latin typeface="Calibri" panose="020F0502020204030204" pitchFamily="34" charset="0"/>
                        </a:rPr>
                        <a:t>focused on daily, monthly, quarterly, and annual transactional activity.</a:t>
                      </a:r>
                      <a:endParaRPr lang="en-US" sz="1400" dirty="0"/>
                    </a:p>
                  </a:txBody>
                  <a:tcPr/>
                </a:tc>
                <a:tc>
                  <a:txBody>
                    <a:bodyPr/>
                    <a:lstStyle/>
                    <a:p>
                      <a:r>
                        <a:rPr lang="en-US" sz="1400" dirty="0" smtClean="0"/>
                        <a:t>NSF Division of Financial Management (DFM)</a:t>
                      </a:r>
                      <a:endParaRPr lang="en-US" sz="1400" dirty="0"/>
                    </a:p>
                  </a:txBody>
                  <a:tcPr anchor="ctr"/>
                </a:tc>
              </a:tr>
              <a:tr h="514109">
                <a:tc>
                  <a:txBody>
                    <a:bodyPr/>
                    <a:lstStyle/>
                    <a:p>
                      <a:pPr algn="ctr"/>
                      <a:r>
                        <a:rPr lang="en-US" sz="1400" b="1" dirty="0" smtClean="0"/>
                        <a:t>Program</a:t>
                      </a:r>
                      <a:r>
                        <a:rPr lang="en-US" sz="1400" b="1" baseline="0" dirty="0" smtClean="0"/>
                        <a:t> Income</a:t>
                      </a:r>
                      <a:endParaRPr lang="en-US" sz="1400" b="1" dirty="0"/>
                    </a:p>
                  </a:txBody>
                  <a:tcPr anchor="ctr"/>
                </a:tc>
                <a:tc>
                  <a:txBody>
                    <a:bodyPr/>
                    <a:lstStyle/>
                    <a:p>
                      <a:r>
                        <a:rPr lang="en-US" sz="1400" b="0" i="0" u="none" strike="noStrike" kern="1200" baseline="0" dirty="0" smtClean="0">
                          <a:solidFill>
                            <a:schemeClr val="dk1"/>
                          </a:solidFill>
                          <a:latin typeface="+mn-lt"/>
                          <a:ea typeface="+mn-ea"/>
                          <a:cs typeface="+mn-cs"/>
                        </a:rPr>
                        <a:t>ONGOING, </a:t>
                      </a:r>
                      <a:r>
                        <a:rPr lang="en-US" sz="1400" b="0" i="0" u="none" strike="noStrike" baseline="0" dirty="0" smtClean="0">
                          <a:solidFill>
                            <a:srgbClr val="000000"/>
                          </a:solidFill>
                          <a:latin typeface="Calibri" panose="020F0502020204030204" pitchFamily="34" charset="0"/>
                        </a:rPr>
                        <a:t>to verify that awardee institutions are properly reporting program income in accordance with NSF’s policies.</a:t>
                      </a:r>
                      <a:endParaRPr lang="en-US" sz="1400" dirty="0"/>
                    </a:p>
                  </a:txBody>
                  <a:tcPr/>
                </a:tc>
                <a:tc>
                  <a:txBody>
                    <a:bodyPr/>
                    <a:lstStyle/>
                    <a:p>
                      <a:r>
                        <a:rPr lang="en-US" sz="1400" dirty="0" smtClean="0"/>
                        <a:t>NSF Division of Financial Management (DFM)</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D2EE7EC9-2D7F-4E9C-A3DE-B11021CA036B}" type="slidenum">
              <a:rPr lang="en-US" smtClean="0"/>
              <a:t>7</a:t>
            </a:fld>
            <a:endParaRPr lang="en-US" dirty="0"/>
          </a:p>
        </p:txBody>
      </p:sp>
      <p:sp>
        <p:nvSpPr>
          <p:cNvPr id="6" name="TextBox 5"/>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cxnSp>
        <p:nvCxnSpPr>
          <p:cNvPr id="7" name="Straight Connector 6"/>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54377850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1"/>
            <a:ext cx="10569606" cy="957648"/>
          </a:xfrm>
        </p:spPr>
        <p:txBody>
          <a:bodyPr>
            <a:normAutofit/>
          </a:bodyPr>
          <a:lstStyle/>
          <a:p>
            <a:r>
              <a:rPr lang="en-US" sz="3800" b="1" dirty="0" smtClean="0">
                <a:solidFill>
                  <a:prstClr val="black"/>
                </a:solidFill>
              </a:rPr>
              <a:t>AUDITS/REVIEWS</a:t>
            </a:r>
            <a:r>
              <a:rPr lang="en-US" sz="3800" b="1" dirty="0">
                <a:solidFill>
                  <a:prstClr val="black"/>
                </a:solidFill>
              </a:rPr>
              <a:t>:  OVERVIEW BY TYPE</a:t>
            </a:r>
            <a:r>
              <a:rPr lang="en-US" sz="3800" b="1" dirty="0" smtClean="0"/>
              <a:t> </a:t>
            </a:r>
            <a:endParaRPr lang="en-US" sz="3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18198093"/>
              </p:ext>
            </p:extLst>
          </p:nvPr>
        </p:nvGraphicFramePr>
        <p:xfrm>
          <a:off x="367990" y="778061"/>
          <a:ext cx="11039816" cy="5455782"/>
        </p:xfrm>
        <a:graphic>
          <a:graphicData uri="http://schemas.openxmlformats.org/drawingml/2006/table">
            <a:tbl>
              <a:tblPr firstRow="1" bandRow="1">
                <a:tableStyleId>{5C22544A-7EE6-4342-B048-85BDC9FD1C3A}</a:tableStyleId>
              </a:tblPr>
              <a:tblGrid>
                <a:gridCol w="2358326"/>
                <a:gridCol w="6159677"/>
                <a:gridCol w="2521813"/>
              </a:tblGrid>
              <a:tr h="413018">
                <a:tc>
                  <a:txBody>
                    <a:bodyPr/>
                    <a:lstStyle/>
                    <a:p>
                      <a:pPr algn="ctr"/>
                      <a:r>
                        <a:rPr lang="en-US" dirty="0" smtClean="0"/>
                        <a:t>AUDIT/REVIEW TYPE</a:t>
                      </a:r>
                      <a:endParaRPr lang="en-US" dirty="0"/>
                    </a:p>
                  </a:txBody>
                  <a:tcPr/>
                </a:tc>
                <a:tc>
                  <a:txBody>
                    <a:bodyPr/>
                    <a:lstStyle/>
                    <a:p>
                      <a:pPr algn="ctr"/>
                      <a:r>
                        <a:rPr lang="en-US" dirty="0" smtClean="0"/>
                        <a:t>SIMPLIED DESCRIPTION</a:t>
                      </a:r>
                      <a:r>
                        <a:rPr lang="en-US" baseline="0"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BUSINESS OWNER</a:t>
                      </a:r>
                      <a:endParaRPr lang="en-US" dirty="0"/>
                    </a:p>
                  </a:txBody>
                  <a:tcPr/>
                </a:tc>
              </a:tr>
              <a:tr h="383189">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b="1" dirty="0" smtClean="0">
                          <a:solidFill>
                            <a:srgbClr val="FF0000"/>
                          </a:solidFill>
                        </a:rPr>
                        <a:t>MREFC LIFE-CYCLE</a:t>
                      </a:r>
                      <a:r>
                        <a:rPr lang="en-US" sz="1900" b="1" baseline="0" dirty="0" smtClean="0">
                          <a:solidFill>
                            <a:srgbClr val="FF0000"/>
                          </a:solidFill>
                        </a:rPr>
                        <a:t> BASED</a:t>
                      </a:r>
                      <a:endParaRPr lang="en-US" sz="1900" dirty="0"/>
                    </a:p>
                  </a:txBody>
                  <a:tcPr anchor="ctr"/>
                </a:tc>
                <a:tc hMerge="1">
                  <a:txBody>
                    <a:bodyPr/>
                    <a:lstStyle/>
                    <a:p>
                      <a:endParaRPr lang="en-US" sz="1300" dirty="0"/>
                    </a:p>
                  </a:txBody>
                  <a:tcPr/>
                </a:tc>
                <a:tc hMerge="1">
                  <a:txBody>
                    <a:bodyPr/>
                    <a:lstStyle/>
                    <a:p>
                      <a:endParaRPr lang="en-US" sz="1400" dirty="0"/>
                    </a:p>
                  </a:txBody>
                  <a:tcPr anchor="ctr"/>
                </a:tc>
              </a:tr>
              <a:tr h="551792">
                <a:tc gridSpan="3">
                  <a:txBody>
                    <a:bodyPr/>
                    <a:lstStyle/>
                    <a:p>
                      <a:pPr algn="l"/>
                      <a:r>
                        <a:rPr kumimoji="0" lang="en-US" sz="1400" b="1" i="0" u="none" strike="noStrike" kern="1200" cap="none" spc="0" normalizeH="0" baseline="0" noProof="0" dirty="0" smtClean="0">
                          <a:ln>
                            <a:noFill/>
                          </a:ln>
                          <a:solidFill>
                            <a:prstClr val="black"/>
                          </a:solidFill>
                          <a:effectLst/>
                          <a:uLnTx/>
                          <a:uFillTx/>
                          <a:latin typeface="+mn-lt"/>
                          <a:ea typeface="+mn-ea"/>
                          <a:cs typeface="+mn-cs"/>
                        </a:rPr>
                        <a:t>PRECONSTRUCTION STAGES:  </a:t>
                      </a:r>
                      <a:r>
                        <a:rPr kumimoji="0" lang="en-US" sz="15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to assess whether [costs] they are reasonable and realistic as the design matures in preparation for the </a:t>
                      </a:r>
                      <a:r>
                        <a:rPr kumimoji="0" lang="en-US" sz="1500" b="1" i="0" u="sng" strike="noStrike" kern="1200" cap="none" spc="0" normalizeH="0" baseline="0" noProof="0" dirty="0" smtClean="0">
                          <a:ln>
                            <a:noFill/>
                          </a:ln>
                          <a:solidFill>
                            <a:srgbClr val="0000FF"/>
                          </a:solidFill>
                          <a:effectLst/>
                          <a:uLnTx/>
                          <a:uFillTx/>
                          <a:latin typeface="Calibri" panose="020F0502020204030204" pitchFamily="34" charset="0"/>
                          <a:ea typeface="+mn-ea"/>
                          <a:cs typeface="+mn-cs"/>
                        </a:rPr>
                        <a:t>eventual construction award and subsequent operations awards</a:t>
                      </a:r>
                      <a:endParaRPr lang="en-US" sz="1500" b="1" u="sng" dirty="0">
                        <a:solidFill>
                          <a:srgbClr val="0000FF"/>
                        </a:solidFill>
                      </a:endParaRPr>
                    </a:p>
                  </a:txBody>
                  <a:tcPr anchor="ctr"/>
                </a:tc>
                <a:tc hMerge="1">
                  <a:txBody>
                    <a:bodyPr/>
                    <a:lstStyle/>
                    <a:p>
                      <a:endParaRPr lang="en-US" sz="1400" dirty="0"/>
                    </a:p>
                  </a:txBody>
                  <a:tcPr/>
                </a:tc>
                <a:tc hMerge="1">
                  <a:txBody>
                    <a:bodyPr/>
                    <a:lstStyle/>
                    <a:p>
                      <a:endParaRPr lang="en-US" sz="1400" dirty="0"/>
                    </a:p>
                  </a:txBody>
                  <a:tcPr anchor="ctr"/>
                </a:tc>
              </a:tr>
              <a:tr h="950308">
                <a:tc>
                  <a:txBody>
                    <a:bodyPr/>
                    <a:lstStyle/>
                    <a:p>
                      <a:pPr algn="ctr"/>
                      <a:r>
                        <a:rPr lang="en-US" sz="1400" b="1" dirty="0" smtClean="0"/>
                        <a:t>High-Level</a:t>
                      </a:r>
                      <a:r>
                        <a:rPr lang="en-US" sz="1400" b="1" baseline="0" dirty="0" smtClean="0"/>
                        <a:t> Cost Analysis #1</a:t>
                      </a:r>
                      <a:endParaRPr lang="en-US" sz="1400" b="1" dirty="0"/>
                    </a:p>
                  </a:txBody>
                  <a:tcPr anchor="ctr"/>
                </a:tc>
                <a:tc>
                  <a:txBody>
                    <a:bodyPr/>
                    <a:lstStyle/>
                    <a:p>
                      <a:r>
                        <a:rPr lang="en-US" sz="1400" b="0" i="0" u="none" strike="noStrike" baseline="0" dirty="0" smtClean="0">
                          <a:solidFill>
                            <a:srgbClr val="000000"/>
                          </a:solidFill>
                          <a:latin typeface="Calibri" panose="020F0502020204030204" pitchFamily="34" charset="0"/>
                        </a:rPr>
                        <a:t>Post CDR…to only frame the initial parametric cost estimate, ensure coordination with the other NSF assurance divisions and offices, and identify areas of further refinements with the cost book and PEP that are necessary during the Preliminary Design Phase… “</a:t>
                      </a:r>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r h="950308">
                <a:tc>
                  <a:txBody>
                    <a:bodyPr/>
                    <a:lstStyle/>
                    <a:p>
                      <a:pPr algn="ctr"/>
                      <a:r>
                        <a:rPr lang="en-US" sz="1400" b="1" baseline="0" dirty="0" smtClean="0"/>
                        <a:t>Cost Analysis #2</a:t>
                      </a:r>
                      <a:endParaRPr lang="en-US" sz="1400" b="1" dirty="0"/>
                    </a:p>
                  </a:txBody>
                  <a:tcPr anchor="ctr"/>
                </a:tc>
                <a:tc>
                  <a:txBody>
                    <a:bodyPr/>
                    <a:lstStyle/>
                    <a:p>
                      <a:r>
                        <a:rPr lang="en-US" sz="1400" b="0" i="0" u="none" strike="noStrike" baseline="0" dirty="0" smtClean="0">
                          <a:solidFill>
                            <a:srgbClr val="000000"/>
                          </a:solidFill>
                          <a:latin typeface="Calibri" panose="020F0502020204030204" pitchFamily="34" charset="0"/>
                        </a:rPr>
                        <a:t>POST PDR, “…to give confidence in the Not-To-Exceed estimated Total Project Cost (TPC)… also identify areas of further refinement with the cost book and PEP that are necessary during the Final Design Phase.”</a:t>
                      </a:r>
                    </a:p>
                    <a:p>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r h="950308">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baseline="0" dirty="0" smtClean="0"/>
                        <a:t>Cost Analysis #3</a:t>
                      </a:r>
                      <a:endParaRPr lang="en-US" sz="1400" b="1" dirty="0" smtClean="0"/>
                    </a:p>
                    <a:p>
                      <a:pPr algn="ctr"/>
                      <a:endParaRPr lang="en-US" sz="1400" b="1" dirty="0"/>
                    </a:p>
                  </a:txBody>
                  <a:tcPr anchor="ctr"/>
                </a:tc>
                <a:tc>
                  <a:txBody>
                    <a:bodyPr/>
                    <a:lstStyle/>
                    <a:p>
                      <a:r>
                        <a:rPr lang="en-US" sz="1400" b="0" i="0" u="none" strike="noStrike" kern="1200" baseline="0" dirty="0" smtClean="0">
                          <a:solidFill>
                            <a:schemeClr val="dk1"/>
                          </a:solidFill>
                          <a:latin typeface="+mn-lt"/>
                          <a:ea typeface="+mn-ea"/>
                          <a:cs typeface="+mn-cs"/>
                        </a:rPr>
                        <a:t>~90-180 DAYS PRIOR to PLANNED AWARD DATE, “…to give confidence in making the actual award for construction based on the best-available cost information,  including updated cost proposal information received during the Final Design Phase.” </a:t>
                      </a:r>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r h="521137">
                <a:tc>
                  <a:txBody>
                    <a:bodyPr/>
                    <a:lstStyle/>
                    <a:p>
                      <a:pPr algn="ctr"/>
                      <a:r>
                        <a:rPr lang="en-US" sz="1400" b="1" dirty="0" smtClean="0"/>
                        <a:t>Independent Cost Estimate</a:t>
                      </a:r>
                      <a:r>
                        <a:rPr lang="en-US" sz="1400" b="1" baseline="0" dirty="0" smtClean="0"/>
                        <a:t> Review/s</a:t>
                      </a:r>
                      <a:endParaRPr lang="en-US" sz="1400" b="1" dirty="0"/>
                    </a:p>
                  </a:txBody>
                  <a:tcPr anchor="ctr"/>
                </a:tc>
                <a:tc>
                  <a:txBody>
                    <a:bodyPr/>
                    <a:lstStyle/>
                    <a:p>
                      <a:r>
                        <a:rPr lang="en-US" sz="1400" b="0" i="0" u="none" strike="noStrike" baseline="0" dirty="0" smtClean="0">
                          <a:latin typeface="+mn-lt"/>
                        </a:rPr>
                        <a:t>AD HOC, To assess, through independent mechanisms, the credibility of the [Large Facility’s] cost estimate.</a:t>
                      </a:r>
                      <a:endParaRPr lang="en-US" sz="1400" dirty="0">
                        <a:latin typeface="+mn-lt"/>
                      </a:endParaRPr>
                    </a:p>
                  </a:txBody>
                  <a:tcPr/>
                </a:tc>
                <a:tc>
                  <a:txBody>
                    <a:bodyPr/>
                    <a:lstStyle/>
                    <a:p>
                      <a:r>
                        <a:rPr lang="en-US" sz="1400" dirty="0" smtClean="0"/>
                        <a:t>Large Facility Office (LFO)</a:t>
                      </a:r>
                      <a:endParaRPr lang="en-US" sz="1400" dirty="0"/>
                    </a:p>
                  </a:txBody>
                  <a:tcPr anchor="ctr"/>
                </a:tc>
              </a:tr>
              <a:tr h="735722">
                <a:tc>
                  <a:txBody>
                    <a:bodyPr/>
                    <a:lstStyle/>
                    <a:p>
                      <a:pPr algn="ctr"/>
                      <a:r>
                        <a:rPr lang="en-US" sz="1400" b="1" dirty="0" smtClean="0"/>
                        <a:t>Accountin</a:t>
                      </a:r>
                      <a:r>
                        <a:rPr lang="en-US" sz="1400" b="1" baseline="0" dirty="0" smtClean="0"/>
                        <a:t>g System</a:t>
                      </a:r>
                      <a:endParaRPr lang="en-US" sz="1400" b="1" dirty="0"/>
                    </a:p>
                  </a:txBody>
                  <a:tcPr anchor="ctr"/>
                </a:tc>
                <a:tc>
                  <a:txBody>
                    <a:bodyPr/>
                    <a:lstStyle/>
                    <a:p>
                      <a:r>
                        <a:rPr lang="en-US" sz="1400" b="0" i="0" u="none" strike="noStrike" baseline="0" dirty="0" smtClean="0">
                          <a:solidFill>
                            <a:srgbClr val="000000"/>
                          </a:solidFill>
                          <a:latin typeface="Calibri" panose="020F0502020204030204" pitchFamily="34" charset="0"/>
                        </a:rPr>
                        <a:t>PRIOR TO MAKING CONST AWARD, “…to assess and determine if awardee and subawardee accounting systems are adequate for use with cost reimbursement type agreements .”</a:t>
                      </a:r>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D2EE7EC9-2D7F-4E9C-A3DE-B11021CA036B}" type="slidenum">
              <a:rPr lang="en-US" smtClean="0"/>
              <a:t>8</a:t>
            </a:fld>
            <a:endParaRPr lang="en-US" dirty="0"/>
          </a:p>
        </p:txBody>
      </p:sp>
      <p:sp>
        <p:nvSpPr>
          <p:cNvPr id="6" name="TextBox 5"/>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cxnSp>
        <p:nvCxnSpPr>
          <p:cNvPr id="7" name="Straight Connector 6"/>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4906429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1141"/>
            <a:ext cx="10569606" cy="957648"/>
          </a:xfrm>
        </p:spPr>
        <p:txBody>
          <a:bodyPr>
            <a:normAutofit/>
          </a:bodyPr>
          <a:lstStyle/>
          <a:p>
            <a:r>
              <a:rPr lang="en-US" sz="3800" b="1" dirty="0" smtClean="0">
                <a:solidFill>
                  <a:prstClr val="black"/>
                </a:solidFill>
              </a:rPr>
              <a:t>AUDITS/REVIEWS</a:t>
            </a:r>
            <a:r>
              <a:rPr lang="en-US" sz="3800" b="1" dirty="0">
                <a:solidFill>
                  <a:prstClr val="black"/>
                </a:solidFill>
              </a:rPr>
              <a:t>:  OVERVIEW BY TYPE</a:t>
            </a:r>
            <a:r>
              <a:rPr lang="en-US" sz="3800" b="1" dirty="0" smtClean="0"/>
              <a:t> </a:t>
            </a:r>
            <a:endParaRPr lang="en-US" sz="3800" b="1"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02872665"/>
              </p:ext>
            </p:extLst>
          </p:nvPr>
        </p:nvGraphicFramePr>
        <p:xfrm>
          <a:off x="367990" y="778061"/>
          <a:ext cx="11039816" cy="5352092"/>
        </p:xfrm>
        <a:graphic>
          <a:graphicData uri="http://schemas.openxmlformats.org/drawingml/2006/table">
            <a:tbl>
              <a:tblPr firstRow="1" bandRow="1">
                <a:tableStyleId>{5C22544A-7EE6-4342-B048-85BDC9FD1C3A}</a:tableStyleId>
              </a:tblPr>
              <a:tblGrid>
                <a:gridCol w="2358326"/>
                <a:gridCol w="6159678"/>
                <a:gridCol w="2521812"/>
              </a:tblGrid>
              <a:tr h="408297">
                <a:tc>
                  <a:txBody>
                    <a:bodyPr/>
                    <a:lstStyle/>
                    <a:p>
                      <a:pPr algn="ctr"/>
                      <a:r>
                        <a:rPr lang="en-US" dirty="0" smtClean="0"/>
                        <a:t>AUDIT/REVIEW TYPE</a:t>
                      </a:r>
                      <a:endParaRPr lang="en-US" dirty="0"/>
                    </a:p>
                  </a:txBody>
                  <a:tcPr/>
                </a:tc>
                <a:tc>
                  <a:txBody>
                    <a:bodyPr/>
                    <a:lstStyle/>
                    <a:p>
                      <a:pPr algn="ctr"/>
                      <a:r>
                        <a:rPr lang="en-US" dirty="0" smtClean="0"/>
                        <a:t>SIMPLIED DESCRIPTION</a:t>
                      </a:r>
                      <a:r>
                        <a:rPr lang="en-US" baseline="0" dirty="0" smtClean="0"/>
                        <a:t> </a:t>
                      </a:r>
                      <a:endParaRPr lang="en-US" dirty="0"/>
                    </a:p>
                  </a:txBody>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baseline="0" dirty="0" smtClean="0"/>
                        <a:t>BUSINESS OWNER</a:t>
                      </a:r>
                      <a:endParaRPr lang="en-US" dirty="0"/>
                    </a:p>
                  </a:txBody>
                  <a:tcPr/>
                </a:tc>
              </a:tr>
              <a:tr h="378809">
                <a:tc gridSpan="3">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900" b="1" dirty="0" smtClean="0">
                          <a:solidFill>
                            <a:srgbClr val="FF0000"/>
                          </a:solidFill>
                        </a:rPr>
                        <a:t>MREFC</a:t>
                      </a:r>
                      <a:r>
                        <a:rPr lang="en-US" sz="1900" b="1" baseline="0" dirty="0" smtClean="0">
                          <a:solidFill>
                            <a:srgbClr val="FF0000"/>
                          </a:solidFill>
                        </a:rPr>
                        <a:t> </a:t>
                      </a:r>
                      <a:r>
                        <a:rPr lang="en-US" sz="1900" b="1" dirty="0" smtClean="0">
                          <a:solidFill>
                            <a:srgbClr val="FF0000"/>
                          </a:solidFill>
                        </a:rPr>
                        <a:t>LIFE-CYCLE</a:t>
                      </a:r>
                      <a:r>
                        <a:rPr lang="en-US" sz="1900" b="1" baseline="0" dirty="0" smtClean="0">
                          <a:solidFill>
                            <a:srgbClr val="FF0000"/>
                          </a:solidFill>
                        </a:rPr>
                        <a:t> BASED, Cont.</a:t>
                      </a:r>
                      <a:endParaRPr lang="en-US" sz="1900" dirty="0"/>
                    </a:p>
                  </a:txBody>
                  <a:tcPr anchor="ctr"/>
                </a:tc>
                <a:tc hMerge="1">
                  <a:txBody>
                    <a:bodyPr/>
                    <a:lstStyle/>
                    <a:p>
                      <a:endParaRPr lang="en-US" sz="1300" dirty="0"/>
                    </a:p>
                  </a:txBody>
                  <a:tcPr/>
                </a:tc>
                <a:tc hMerge="1">
                  <a:txBody>
                    <a:bodyPr/>
                    <a:lstStyle/>
                    <a:p>
                      <a:endParaRPr lang="en-US" sz="1400" dirty="0"/>
                    </a:p>
                  </a:txBody>
                  <a:tcPr anchor="ctr"/>
                </a:tc>
              </a:tr>
              <a:tr h="560637">
                <a:tc gridSpan="3">
                  <a:txBody>
                    <a:bodyPr/>
                    <a:lstStyle/>
                    <a:p>
                      <a:pPr algn="l"/>
                      <a:r>
                        <a:rPr kumimoji="0" lang="en-US" sz="1400" b="1" i="0" u="none" strike="noStrike" kern="1200" cap="none" spc="0" normalizeH="0" baseline="0" noProof="0" dirty="0" smtClean="0">
                          <a:ln>
                            <a:noFill/>
                          </a:ln>
                          <a:solidFill>
                            <a:prstClr val="black"/>
                          </a:solidFill>
                          <a:effectLst/>
                          <a:uLnTx/>
                          <a:uFillTx/>
                          <a:latin typeface="+mn-lt"/>
                          <a:ea typeface="+mn-ea"/>
                          <a:cs typeface="+mn-cs"/>
                        </a:rPr>
                        <a:t>CONSTRUCTION AND OPERATION STAGES:  </a:t>
                      </a:r>
                      <a:r>
                        <a:rPr kumimoji="0" lang="en-US" sz="16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t</a:t>
                      </a:r>
                      <a:r>
                        <a:rPr kumimoji="0" lang="en-US" sz="1500" b="0" i="0" u="none" strike="noStrike" kern="1200" cap="none" spc="0" normalizeH="0" baseline="0" noProof="0" dirty="0" smtClean="0">
                          <a:ln>
                            <a:noFill/>
                          </a:ln>
                          <a:solidFill>
                            <a:srgbClr val="000000"/>
                          </a:solidFill>
                          <a:effectLst/>
                          <a:uLnTx/>
                          <a:uFillTx/>
                          <a:latin typeface="Calibri" panose="020F0502020204030204" pitchFamily="34" charset="0"/>
                          <a:ea typeface="+mn-ea"/>
                          <a:cs typeface="+mn-cs"/>
                        </a:rPr>
                        <a:t>o assess whether [costs] they are reasonable and realistic as the design matures in preparation for the </a:t>
                      </a:r>
                      <a:r>
                        <a:rPr kumimoji="0" lang="en-US" sz="1500" b="1" i="0" u="sng" strike="noStrike" kern="1200" cap="none" spc="0" normalizeH="0" baseline="0" noProof="0" dirty="0" smtClean="0">
                          <a:ln>
                            <a:noFill/>
                          </a:ln>
                          <a:solidFill>
                            <a:srgbClr val="0000FF"/>
                          </a:solidFill>
                          <a:effectLst/>
                          <a:uLnTx/>
                          <a:uFillTx/>
                          <a:latin typeface="Calibri" panose="020F0502020204030204" pitchFamily="34" charset="0"/>
                          <a:ea typeface="+mn-ea"/>
                          <a:cs typeface="+mn-cs"/>
                        </a:rPr>
                        <a:t>construction award and subsequent operations awards</a:t>
                      </a:r>
                      <a:endParaRPr lang="en-US" sz="1500" b="1" u="sng" dirty="0">
                        <a:solidFill>
                          <a:srgbClr val="0000FF"/>
                        </a:solidFill>
                      </a:endParaRPr>
                    </a:p>
                  </a:txBody>
                  <a:tcPr anchor="ctr"/>
                </a:tc>
                <a:tc hMerge="1">
                  <a:txBody>
                    <a:bodyPr/>
                    <a:lstStyle/>
                    <a:p>
                      <a:endParaRPr lang="en-US" sz="1400" dirty="0"/>
                    </a:p>
                  </a:txBody>
                  <a:tcPr/>
                </a:tc>
                <a:tc hMerge="1">
                  <a:txBody>
                    <a:bodyPr/>
                    <a:lstStyle/>
                    <a:p>
                      <a:endParaRPr lang="en-US" sz="1400" dirty="0"/>
                    </a:p>
                  </a:txBody>
                  <a:tcPr anchor="ctr"/>
                </a:tc>
              </a:tr>
              <a:tr h="863683">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b="1" dirty="0" smtClean="0"/>
                        <a:t>Business</a:t>
                      </a:r>
                      <a:r>
                        <a:rPr lang="en-US" sz="1400" b="1" baseline="0" dirty="0" smtClean="0"/>
                        <a:t> Systems Review</a:t>
                      </a:r>
                      <a:endParaRPr lang="en-US" sz="1400" b="1" dirty="0" smtClean="0"/>
                    </a:p>
                    <a:p>
                      <a:pPr algn="ctr"/>
                      <a:endParaRPr lang="en-US" sz="1400" b="1" dirty="0"/>
                    </a:p>
                  </a:txBody>
                  <a:tcPr anchor="ctr"/>
                </a:tc>
                <a:tc>
                  <a:txBody>
                    <a:bodyPr/>
                    <a:lstStyle/>
                    <a:p>
                      <a:r>
                        <a:rPr lang="en-US" sz="1400" i="1" dirty="0" smtClean="0"/>
                        <a:t>RISK-BASED, </a:t>
                      </a:r>
                      <a:r>
                        <a:rPr lang="en-US" sz="1400" b="0" i="0" u="none" strike="noStrike" kern="1200" baseline="0" dirty="0" smtClean="0">
                          <a:solidFill>
                            <a:schemeClr val="dk1"/>
                          </a:solidFill>
                          <a:latin typeface="+mn-lt"/>
                          <a:ea typeface="+mn-ea"/>
                          <a:cs typeface="+mn-cs"/>
                        </a:rPr>
                        <a:t>to provide oversight/assurance of the suite of business systems (people, processes, and technologies) that supports the administrative management of a Facility </a:t>
                      </a:r>
                      <a:r>
                        <a:rPr lang="en-US" sz="900" b="0" i="0" u="none" strike="noStrike" kern="1200" baseline="0" dirty="0" smtClean="0">
                          <a:solidFill>
                            <a:schemeClr val="dk1"/>
                          </a:solidFill>
                          <a:latin typeface="+mn-lt"/>
                          <a:ea typeface="+mn-ea"/>
                          <a:cs typeface="+mn-cs"/>
                        </a:rPr>
                        <a:t>(http://www.nsf.gov/pubs/2013/nsf13100/nsf13100.pdf)</a:t>
                      </a:r>
                    </a:p>
                  </a:txBody>
                  <a:tcPr/>
                </a:tc>
                <a:tc>
                  <a:txBody>
                    <a:bodyPr/>
                    <a:lstStyle/>
                    <a:p>
                      <a:pPr algn="ctr"/>
                      <a:r>
                        <a:rPr lang="en-US" sz="1400" dirty="0" smtClean="0"/>
                        <a:t>NSF Large Facilities</a:t>
                      </a:r>
                      <a:r>
                        <a:rPr lang="en-US" sz="1400" baseline="0" dirty="0" smtClean="0"/>
                        <a:t> Office (LFO)</a:t>
                      </a:r>
                      <a:endParaRPr lang="en-US" sz="1400" dirty="0"/>
                    </a:p>
                  </a:txBody>
                  <a:tcPr anchor="ctr"/>
                </a:tc>
              </a:tr>
              <a:tr h="727312">
                <a:tc>
                  <a:txBody>
                    <a:bodyPr/>
                    <a:lstStyle/>
                    <a:p>
                      <a:pPr algn="ctr"/>
                      <a:r>
                        <a:rPr lang="en-US" sz="1400" b="1" dirty="0" smtClean="0"/>
                        <a:t>Accountin</a:t>
                      </a:r>
                      <a:r>
                        <a:rPr lang="en-US" sz="1400" b="1" baseline="0" dirty="0" smtClean="0"/>
                        <a:t>g System, Other Business Systems</a:t>
                      </a:r>
                      <a:endParaRPr lang="en-US" sz="1400" b="1" dirty="0"/>
                    </a:p>
                  </a:txBody>
                  <a:tcPr anchor="ctr"/>
                </a:tc>
                <a:tc>
                  <a:txBody>
                    <a:bodyPr/>
                    <a:lstStyle/>
                    <a:p>
                      <a:r>
                        <a:rPr lang="en-US" sz="1400" b="0" i="0" u="none" strike="noStrike" baseline="0" dirty="0" smtClean="0">
                          <a:solidFill>
                            <a:srgbClr val="000000"/>
                          </a:solidFill>
                          <a:latin typeface="Calibri" panose="020F0502020204030204" pitchFamily="34" charset="0"/>
                        </a:rPr>
                        <a:t>PRIOR TO MAKING CONST/OPS AWARD, “…to assess and determine if awardee and subawardee accounting systems are adequate for use with cost reimbursement type agreements .”</a:t>
                      </a:r>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r h="727312">
                <a:tc>
                  <a:txBody>
                    <a:bodyPr/>
                    <a:lstStyle/>
                    <a:p>
                      <a:pPr algn="ctr"/>
                      <a:r>
                        <a:rPr lang="en-US" sz="1400" b="1" dirty="0" smtClean="0"/>
                        <a:t>Cost Incurred Audit</a:t>
                      </a:r>
                      <a:endParaRPr lang="en-US" sz="1400" b="1" dirty="0"/>
                    </a:p>
                  </a:txBody>
                  <a:tcPr anchor="ctr"/>
                </a:tc>
                <a:tc>
                  <a:txBody>
                    <a:bodyPr/>
                    <a:lstStyle/>
                    <a:p>
                      <a:r>
                        <a:rPr lang="en-US" sz="1400" b="0" i="0" u="none" strike="noStrike" baseline="0" dirty="0" smtClean="0">
                          <a:solidFill>
                            <a:srgbClr val="000000"/>
                          </a:solidFill>
                          <a:latin typeface="Calibri" panose="020F0502020204030204" pitchFamily="34" charset="0"/>
                        </a:rPr>
                        <a:t>AT LEAST ANNUALLY, AWARD [&gt;$100M], “</a:t>
                      </a:r>
                      <a:r>
                        <a:rPr lang="en-US" sz="1400" b="0" i="0" u="none" strike="noStrike" kern="1200" baseline="0" dirty="0" smtClean="0">
                          <a:solidFill>
                            <a:schemeClr val="dk1"/>
                          </a:solidFill>
                          <a:latin typeface="+mn-lt"/>
                          <a:ea typeface="+mn-ea"/>
                          <a:cs typeface="+mn-cs"/>
                        </a:rPr>
                        <a:t>to assure the existence of adequate controls which will prevent or avoid waste, fraud, and abuse and inefficient practices.” </a:t>
                      </a:r>
                      <a:endParaRPr lang="en-US" sz="1400" dirty="0"/>
                    </a:p>
                  </a:txBody>
                  <a:tcPr/>
                </a:tc>
                <a:tc>
                  <a:txBody>
                    <a:bodyPr/>
                    <a:lstStyle/>
                    <a:p>
                      <a:r>
                        <a:rPr lang="en-US" sz="1400" dirty="0" smtClean="0"/>
                        <a:t>Division of Acquisition and Cooperative</a:t>
                      </a:r>
                      <a:r>
                        <a:rPr lang="en-US" sz="1400" baseline="0" dirty="0" smtClean="0"/>
                        <a:t> Support</a:t>
                      </a:r>
                      <a:r>
                        <a:rPr lang="en-US" sz="1400" dirty="0" smtClean="0"/>
                        <a:t> (DACS)</a:t>
                      </a:r>
                      <a:endParaRPr lang="en-US" sz="1400" dirty="0"/>
                    </a:p>
                  </a:txBody>
                  <a:tcPr anchor="ctr"/>
                </a:tc>
              </a:tr>
              <a:tr h="727312">
                <a:tc>
                  <a:txBody>
                    <a:bodyPr/>
                    <a:lstStyle/>
                    <a:p>
                      <a:pPr algn="ctr"/>
                      <a:r>
                        <a:rPr lang="en-US" sz="1400" b="1"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Budget Review</a:t>
                      </a:r>
                      <a:r>
                        <a:rPr lang="en-US" sz="1400" dirty="0" smtClean="0">
                          <a:solidFill>
                            <a:srgbClr val="1F497D"/>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b="1" dirty="0"/>
                    </a:p>
                  </a:txBody>
                  <a:tcPr anchor="ctr"/>
                </a:tc>
                <a:tc>
                  <a:txBody>
                    <a:bodyPr/>
                    <a:lstStyle/>
                    <a:p>
                      <a:r>
                        <a:rPr lang="en-US" sz="14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ALL</a:t>
                      </a:r>
                      <a:r>
                        <a:rPr lang="en-US" sz="1400" baseline="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AWARD ACTIONS</a:t>
                      </a:r>
                      <a:r>
                        <a:rPr lang="en-US" sz="14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&gt; $10M, over all award years funded at that time.  Ensure budgeted costs are reasonable and realistic to accomplish project scope.</a:t>
                      </a:r>
                      <a:endParaRPr lang="en-US" sz="1400" dirty="0">
                        <a:solidFill>
                          <a:schemeClr val="tx1"/>
                        </a:solidFill>
                      </a:endParaRPr>
                    </a:p>
                  </a:txBody>
                  <a:tcPr/>
                </a:tc>
                <a:tc>
                  <a:txBody>
                    <a:bodyPr/>
                    <a:lstStyle/>
                    <a:p>
                      <a:r>
                        <a:rPr lang="en-US" sz="1400" dirty="0" smtClean="0"/>
                        <a:t>Division</a:t>
                      </a:r>
                      <a:r>
                        <a:rPr lang="en-US" sz="1400" baseline="0" dirty="0" smtClean="0"/>
                        <a:t> of Institution and Award Support (DIAS)</a:t>
                      </a:r>
                      <a:endParaRPr lang="en-US" sz="1400" dirty="0"/>
                    </a:p>
                  </a:txBody>
                  <a:tcPr anchor="ctr"/>
                </a:tc>
              </a:tr>
              <a:tr h="939445">
                <a:tc>
                  <a:txBody>
                    <a:bodyPr/>
                    <a:lstStyle/>
                    <a:p>
                      <a:pPr algn="ctr"/>
                      <a:r>
                        <a:rPr kumimoji="0" lang="en-US" sz="1400" b="1" i="0" u="none" strike="noStrike" kern="1200" cap="none" spc="0" normalizeH="0" baseline="0" noProof="0" dirty="0" smtClean="0">
                          <a:ln>
                            <a:noFill/>
                          </a:ln>
                          <a:solidFill>
                            <a:schemeClr val="tx1"/>
                          </a:solidFill>
                          <a:effectLst/>
                          <a:uLnTx/>
                          <a:uFillTx/>
                          <a:latin typeface="Calibri" panose="020F0502020204030204" pitchFamily="34" charset="0"/>
                          <a:ea typeface="Times New Roman" panose="02020603050405020304" pitchFamily="18" charset="0"/>
                          <a:cs typeface="Times New Roman" panose="02020603050405020304" pitchFamily="18" charset="0"/>
                        </a:rPr>
                        <a:t>Indirect Cost Rate Negotiation</a:t>
                      </a:r>
                      <a:endParaRPr lang="en-US" sz="1400" b="1" dirty="0">
                        <a:solidFill>
                          <a:schemeClr val="tx1"/>
                        </a:solidFill>
                      </a:endParaRPr>
                    </a:p>
                  </a:txBody>
                  <a:tcPr anchor="ctr"/>
                </a:tc>
                <a:tc>
                  <a:txBody>
                    <a:bodyPr/>
                    <a:lstStyle/>
                    <a:p>
                      <a:pPr marL="0" marR="0">
                        <a:spcBef>
                          <a:spcPts val="0"/>
                        </a:spcBef>
                        <a:spcAft>
                          <a:spcPts val="0"/>
                        </a:spcAft>
                      </a:pPr>
                      <a:r>
                        <a:rPr lang="en-US" sz="14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GENERALLY</a:t>
                      </a:r>
                      <a:r>
                        <a:rPr lang="en-US" sz="1400" baseline="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 ANNUALLY, </a:t>
                      </a:r>
                      <a:r>
                        <a:rPr lang="en-US" sz="1400" dirty="0" smtClean="0">
                          <a:solidFill>
                            <a:schemeClr val="tx1"/>
                          </a:solidFill>
                          <a:effectLst/>
                          <a:latin typeface="Calibri" panose="020F0502020204030204" pitchFamily="34" charset="0"/>
                          <a:ea typeface="Times New Roman" panose="02020603050405020304" pitchFamily="18" charset="0"/>
                          <a:cs typeface="Times New Roman" panose="02020603050405020304" pitchFamily="18" charset="0"/>
                        </a:rPr>
                        <a:t>with provisional to final indirect cost rates.  Where NSF acts as cognizant Federal agency, review of indirect cost pool expenses may include transaction testing.</a:t>
                      </a:r>
                      <a:r>
                        <a:rPr lang="en-US" sz="1400" dirty="0" smtClean="0">
                          <a:solidFill>
                            <a:srgbClr val="1F497D"/>
                          </a:solidFill>
                          <a:effectLst/>
                          <a:latin typeface="Calibri" panose="020F0502020204030204" pitchFamily="34" charset="0"/>
                          <a:ea typeface="Times New Roman" panose="02020603050405020304" pitchFamily="18" charset="0"/>
                          <a:cs typeface="Times New Roman" panose="02020603050405020304" pitchFamily="18" charset="0"/>
                        </a:rPr>
                        <a:t>   </a:t>
                      </a:r>
                      <a:endParaRPr lang="en-US" sz="1400" dirty="0" smtClean="0">
                        <a:effectLst/>
                        <a:latin typeface="Calibri" panose="020F0502020204030204" pitchFamily="34" charset="0"/>
                        <a:ea typeface="Times New Roman" panose="02020603050405020304" pitchFamily="18" charset="0"/>
                        <a:cs typeface="Times New Roman" panose="02020603050405020304" pitchFamily="18" charset="0"/>
                      </a:endParaRPr>
                    </a:p>
                    <a:p>
                      <a:endParaRPr lang="en-US" sz="1400" dirty="0">
                        <a:solidFill>
                          <a:schemeClr val="tx1"/>
                        </a:solidFill>
                      </a:endParaRPr>
                    </a:p>
                  </a:txBody>
                  <a:tcPr/>
                </a:tc>
                <a:tc>
                  <a:txBody>
                    <a:bodyPr/>
                    <a:lstStyle/>
                    <a:p>
                      <a:r>
                        <a:rPr lang="en-US" sz="1400" dirty="0" smtClean="0"/>
                        <a:t>Division</a:t>
                      </a:r>
                      <a:r>
                        <a:rPr lang="en-US" sz="1400" baseline="0" dirty="0" smtClean="0"/>
                        <a:t> of Institution and Award Support (DIAS)</a:t>
                      </a:r>
                      <a:endParaRPr lang="en-US" sz="1400" dirty="0"/>
                    </a:p>
                  </a:txBody>
                  <a:tcPr anchor="ctr"/>
                </a:tc>
              </a:tr>
            </a:tbl>
          </a:graphicData>
        </a:graphic>
      </p:graphicFrame>
      <p:sp>
        <p:nvSpPr>
          <p:cNvPr id="5" name="Slide Number Placeholder 4"/>
          <p:cNvSpPr>
            <a:spLocks noGrp="1"/>
          </p:cNvSpPr>
          <p:nvPr>
            <p:ph type="sldNum" sz="quarter" idx="12"/>
          </p:nvPr>
        </p:nvSpPr>
        <p:spPr/>
        <p:txBody>
          <a:bodyPr/>
          <a:lstStyle/>
          <a:p>
            <a:fld id="{D2EE7EC9-2D7F-4E9C-A3DE-B11021CA036B}" type="slidenum">
              <a:rPr lang="en-US" smtClean="0"/>
              <a:t>9</a:t>
            </a:fld>
            <a:endParaRPr lang="en-US" dirty="0"/>
          </a:p>
        </p:txBody>
      </p:sp>
      <p:sp>
        <p:nvSpPr>
          <p:cNvPr id="6" name="TextBox 5"/>
          <p:cNvSpPr txBox="1"/>
          <p:nvPr/>
        </p:nvSpPr>
        <p:spPr>
          <a:xfrm>
            <a:off x="289425" y="6478859"/>
            <a:ext cx="2743707" cy="261610"/>
          </a:xfrm>
          <a:prstGeom prst="rect">
            <a:avLst/>
          </a:prstGeom>
          <a:noFill/>
        </p:spPr>
        <p:txBody>
          <a:bodyPr wrap="square" rtlCol="0">
            <a:spAutoFit/>
          </a:bodyPr>
          <a:lstStyle/>
          <a:p>
            <a:r>
              <a:rPr lang="en-US" sz="1100" i="1" dirty="0" smtClean="0"/>
              <a:t>2016 NSF Large Facilities Workshop</a:t>
            </a:r>
            <a:endParaRPr lang="en-US" sz="1100" i="1" dirty="0"/>
          </a:p>
        </p:txBody>
      </p:sp>
      <p:cxnSp>
        <p:nvCxnSpPr>
          <p:cNvPr id="7" name="Straight Connector 6"/>
          <p:cNvCxnSpPr/>
          <p:nvPr/>
        </p:nvCxnSpPr>
        <p:spPr>
          <a:xfrm>
            <a:off x="289425" y="6356350"/>
            <a:ext cx="11242964" cy="0"/>
          </a:xfrm>
          <a:prstGeom prst="line">
            <a:avLst/>
          </a:prstGeom>
          <a:ln w="76200" cmpd="thickThin">
            <a:solidFill>
              <a:schemeClr val="accent5"/>
            </a:solidFill>
          </a:ln>
        </p:spPr>
        <p:style>
          <a:lnRef idx="1">
            <a:schemeClr val="accent1"/>
          </a:lnRef>
          <a:fillRef idx="0">
            <a:schemeClr val="accent1"/>
          </a:fillRef>
          <a:effectRef idx="0">
            <a:schemeClr val="accent1"/>
          </a:effectRef>
          <a:fontRef idx="minor">
            <a:schemeClr val="tx1"/>
          </a:fontRef>
        </p:style>
      </p:cxnSp>
      <p:sp>
        <p:nvSpPr>
          <p:cNvPr id="3" name="Footer Placeholder 2"/>
          <p:cNvSpPr>
            <a:spLocks noGrp="1"/>
          </p:cNvSpPr>
          <p:nvPr>
            <p:ph type="ftr" sz="quarter" idx="11"/>
          </p:nvPr>
        </p:nvSpPr>
        <p:spPr/>
        <p:txBody>
          <a:bodyPr/>
          <a:lstStyle/>
          <a:p>
            <a:r>
              <a:rPr lang="en-US" smtClean="0"/>
              <a:t>version 3.4_final</a:t>
            </a:r>
            <a:endParaRPr lang="en-US" dirty="0"/>
          </a:p>
        </p:txBody>
      </p:sp>
    </p:spTree>
    <p:extLst>
      <p:ext uri="{BB962C8B-B14F-4D97-AF65-F5344CB8AC3E}">
        <p14:creationId xmlns:p14="http://schemas.microsoft.com/office/powerpoint/2010/main" val="1931563594"/>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3989</TotalTime>
  <Words>1816</Words>
  <Application>Microsoft Office PowerPoint</Application>
  <PresentationFormat>Widescreen</PresentationFormat>
  <Paragraphs>201</Paragraphs>
  <Slides>13</Slides>
  <Notes>10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13</vt:i4>
      </vt:variant>
    </vt:vector>
  </HeadingPairs>
  <TitlesOfParts>
    <vt:vector size="19" baseType="lpstr">
      <vt:lpstr>Arial</vt:lpstr>
      <vt:lpstr>Calibri</vt:lpstr>
      <vt:lpstr>Calibri Light</vt:lpstr>
      <vt:lpstr>Times New Roman</vt:lpstr>
      <vt:lpstr>Wingdings</vt:lpstr>
      <vt:lpstr>Office Theme</vt:lpstr>
      <vt:lpstr>2016 NSF Large Facilities Workshop Making Sense of Audits and Reviews Business Roundtable I May 24, 2016</vt:lpstr>
      <vt:lpstr>Presentation Goal, Objectives and Agenda</vt:lpstr>
      <vt:lpstr>PRESENTATION SCOPE and Content</vt:lpstr>
      <vt:lpstr>Engaging Stakeholders </vt:lpstr>
      <vt:lpstr>KEY [NSF] ASSURANCE MEMBERS/ AWARD MANAGEMENT: Division of Acquisition and Contract Support, the Division of Institution and Award Support, and the Large Facilities Office  </vt:lpstr>
      <vt:lpstr>AUDITS/REVIEWS:  OVERVIEW BY TYPE </vt:lpstr>
      <vt:lpstr>AUDITS/REVIEWS:  OVERVIEW BY TYPE </vt:lpstr>
      <vt:lpstr>AUDITS/REVIEWS:  OVERVIEW BY TYPE </vt:lpstr>
      <vt:lpstr>AUDITS/REVIEWS:  OVERVIEW BY TYPE </vt:lpstr>
      <vt:lpstr>NSF Post Award Monitoring</vt:lpstr>
      <vt:lpstr>MREFC Life-Cycle Based View: [NSF-coordinated] Audits/Reviews</vt:lpstr>
      <vt:lpstr>Strategies for Improving Audit and Review Interactions and Outcomes </vt:lpstr>
      <vt:lpstr>Engaging Stakeholders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Rabanal, Florence I.</dc:creator>
  <cp:lastModifiedBy>Daniels, William P.</cp:lastModifiedBy>
  <cp:revision>89</cp:revision>
  <dcterms:created xsi:type="dcterms:W3CDTF">2016-05-14T11:21:02Z</dcterms:created>
  <dcterms:modified xsi:type="dcterms:W3CDTF">2016-06-01T13:41:20Z</dcterms:modified>
</cp:coreProperties>
</file>