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5"/>
  </p:notesMasterIdLst>
  <p:handoutMasterIdLst>
    <p:handoutMasterId r:id="rId16"/>
  </p:handoutMasterIdLst>
  <p:sldIdLst>
    <p:sldId id="312" r:id="rId3"/>
    <p:sldId id="309" r:id="rId4"/>
    <p:sldId id="313" r:id="rId5"/>
    <p:sldId id="310" r:id="rId6"/>
    <p:sldId id="311" r:id="rId7"/>
    <p:sldId id="278" r:id="rId8"/>
    <p:sldId id="279" r:id="rId9"/>
    <p:sldId id="281" r:id="rId10"/>
    <p:sldId id="282" r:id="rId11"/>
    <p:sldId id="283" r:id="rId12"/>
    <p:sldId id="284" r:id="rId13"/>
    <p:sldId id="285"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hitehurst, Eddie" initials="WE" lastIdx="1" clrIdx="0">
    <p:extLst>
      <p:ext uri="{19B8F6BF-5375-455C-9EA6-DF929625EA0E}">
        <p15:presenceInfo xmlns:p15="http://schemas.microsoft.com/office/powerpoint/2012/main" userId="S-1-5-21-2121103884-806620016-247139262-1017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4" d="100"/>
          <a:sy n="104" d="100"/>
        </p:scale>
        <p:origin x="132" y="636"/>
      </p:cViewPr>
      <p:guideLst/>
    </p:cSldViewPr>
  </p:slideViewPr>
  <p:notesTextViewPr>
    <p:cViewPr>
      <p:scale>
        <a:sx n="1" d="1"/>
        <a:sy n="1" d="1"/>
      </p:scale>
      <p:origin x="0" y="0"/>
    </p:cViewPr>
  </p:notesTextViewPr>
  <p:sorterViewPr>
    <p:cViewPr>
      <p:scale>
        <a:sx n="100" d="100"/>
        <a:sy n="100" d="100"/>
      </p:scale>
      <p:origin x="0" y="-131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8372" cy="465774"/>
          </a:xfrm>
          <a:prstGeom prst="rect">
            <a:avLst/>
          </a:prstGeom>
        </p:spPr>
        <p:txBody>
          <a:bodyPr vert="horz" lIns="91636" tIns="45817" rIns="91636" bIns="45817" rtlCol="0"/>
          <a:lstStyle>
            <a:lvl1pPr algn="l">
              <a:defRPr sz="1200"/>
            </a:lvl1pPr>
          </a:lstStyle>
          <a:p>
            <a:endParaRPr lang="en-US" dirty="0"/>
          </a:p>
        </p:txBody>
      </p:sp>
      <p:sp>
        <p:nvSpPr>
          <p:cNvPr id="3" name="Date Placeholder 2"/>
          <p:cNvSpPr>
            <a:spLocks noGrp="1"/>
          </p:cNvSpPr>
          <p:nvPr>
            <p:ph type="dt" sz="quarter" idx="1"/>
          </p:nvPr>
        </p:nvSpPr>
        <p:spPr>
          <a:xfrm>
            <a:off x="3970438" y="3"/>
            <a:ext cx="3038372" cy="465774"/>
          </a:xfrm>
          <a:prstGeom prst="rect">
            <a:avLst/>
          </a:prstGeom>
        </p:spPr>
        <p:txBody>
          <a:bodyPr vert="horz" lIns="91636" tIns="45817" rIns="91636" bIns="45817" rtlCol="0"/>
          <a:lstStyle>
            <a:lvl1pPr algn="r">
              <a:defRPr sz="1200"/>
            </a:lvl1pPr>
          </a:lstStyle>
          <a:p>
            <a:fld id="{9422F386-3349-41E5-B6A6-2D7A0BED283F}" type="datetimeFigureOut">
              <a:rPr lang="en-US" smtClean="0"/>
              <a:t>05/31/2016</a:t>
            </a:fld>
            <a:endParaRPr lang="en-US" dirty="0"/>
          </a:p>
        </p:txBody>
      </p:sp>
      <p:sp>
        <p:nvSpPr>
          <p:cNvPr id="4" name="Footer Placeholder 3"/>
          <p:cNvSpPr>
            <a:spLocks noGrp="1"/>
          </p:cNvSpPr>
          <p:nvPr>
            <p:ph type="ftr" sz="quarter" idx="2"/>
          </p:nvPr>
        </p:nvSpPr>
        <p:spPr>
          <a:xfrm>
            <a:off x="0" y="8830630"/>
            <a:ext cx="3038372" cy="465773"/>
          </a:xfrm>
          <a:prstGeom prst="rect">
            <a:avLst/>
          </a:prstGeom>
        </p:spPr>
        <p:txBody>
          <a:bodyPr vert="horz" lIns="91636" tIns="45817" rIns="91636" bIns="4581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438" y="8830630"/>
            <a:ext cx="3038372" cy="465773"/>
          </a:xfrm>
          <a:prstGeom prst="rect">
            <a:avLst/>
          </a:prstGeom>
        </p:spPr>
        <p:txBody>
          <a:bodyPr vert="horz" lIns="91636" tIns="45817" rIns="91636" bIns="45817" rtlCol="0" anchor="b"/>
          <a:lstStyle>
            <a:lvl1pPr algn="r">
              <a:defRPr sz="1200"/>
            </a:lvl1pPr>
          </a:lstStyle>
          <a:p>
            <a:fld id="{348061FF-9899-4D9E-85DB-2811784862A6}" type="slidenum">
              <a:rPr lang="en-US" smtClean="0"/>
              <a:t>‹#›</a:t>
            </a:fld>
            <a:endParaRPr lang="en-US" dirty="0"/>
          </a:p>
        </p:txBody>
      </p:sp>
    </p:spTree>
    <p:extLst>
      <p:ext uri="{BB962C8B-B14F-4D97-AF65-F5344CB8AC3E}">
        <p14:creationId xmlns:p14="http://schemas.microsoft.com/office/powerpoint/2010/main" val="36444878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8372" cy="465774"/>
          </a:xfrm>
          <a:prstGeom prst="rect">
            <a:avLst/>
          </a:prstGeom>
        </p:spPr>
        <p:txBody>
          <a:bodyPr vert="horz" lIns="91636" tIns="45817" rIns="91636" bIns="45817" rtlCol="0"/>
          <a:lstStyle>
            <a:lvl1pPr algn="l">
              <a:defRPr sz="1200"/>
            </a:lvl1pPr>
          </a:lstStyle>
          <a:p>
            <a:endParaRPr lang="en-US" dirty="0"/>
          </a:p>
        </p:txBody>
      </p:sp>
      <p:sp>
        <p:nvSpPr>
          <p:cNvPr id="3" name="Date Placeholder 2"/>
          <p:cNvSpPr>
            <a:spLocks noGrp="1"/>
          </p:cNvSpPr>
          <p:nvPr>
            <p:ph type="dt" idx="1"/>
          </p:nvPr>
        </p:nvSpPr>
        <p:spPr>
          <a:xfrm>
            <a:off x="3970438" y="3"/>
            <a:ext cx="3038372" cy="465774"/>
          </a:xfrm>
          <a:prstGeom prst="rect">
            <a:avLst/>
          </a:prstGeom>
        </p:spPr>
        <p:txBody>
          <a:bodyPr vert="horz" lIns="91636" tIns="45817" rIns="91636" bIns="45817" rtlCol="0"/>
          <a:lstStyle>
            <a:lvl1pPr algn="r">
              <a:defRPr sz="1200"/>
            </a:lvl1pPr>
          </a:lstStyle>
          <a:p>
            <a:fld id="{E9A18C85-E4D6-4FB7-B8AE-595B5F770E23}" type="datetimeFigureOut">
              <a:rPr lang="en-US" smtClean="0"/>
              <a:t>05/31/2016</a:t>
            </a:fld>
            <a:endParaRPr lang="en-US" dirty="0"/>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1636" tIns="45817" rIns="91636" bIns="45817" rtlCol="0" anchor="ctr"/>
          <a:lstStyle/>
          <a:p>
            <a:endParaRPr lang="en-US" dirty="0"/>
          </a:p>
        </p:txBody>
      </p:sp>
      <p:sp>
        <p:nvSpPr>
          <p:cNvPr id="5" name="Notes Placeholder 4"/>
          <p:cNvSpPr>
            <a:spLocks noGrp="1"/>
          </p:cNvSpPr>
          <p:nvPr>
            <p:ph type="body" sz="quarter" idx="3"/>
          </p:nvPr>
        </p:nvSpPr>
        <p:spPr>
          <a:xfrm>
            <a:off x="701040" y="4473339"/>
            <a:ext cx="5608320" cy="3661014"/>
          </a:xfrm>
          <a:prstGeom prst="rect">
            <a:avLst/>
          </a:prstGeom>
        </p:spPr>
        <p:txBody>
          <a:bodyPr vert="horz" lIns="91636" tIns="45817" rIns="91636" bIns="4581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0630"/>
            <a:ext cx="3038372" cy="465773"/>
          </a:xfrm>
          <a:prstGeom prst="rect">
            <a:avLst/>
          </a:prstGeom>
        </p:spPr>
        <p:txBody>
          <a:bodyPr vert="horz" lIns="91636" tIns="45817" rIns="91636" bIns="458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438" y="8830630"/>
            <a:ext cx="3038372" cy="465773"/>
          </a:xfrm>
          <a:prstGeom prst="rect">
            <a:avLst/>
          </a:prstGeom>
        </p:spPr>
        <p:txBody>
          <a:bodyPr vert="horz" lIns="91636" tIns="45817" rIns="91636" bIns="45817" rtlCol="0" anchor="b"/>
          <a:lstStyle>
            <a:lvl1pPr algn="r">
              <a:defRPr sz="1200"/>
            </a:lvl1pPr>
          </a:lstStyle>
          <a:p>
            <a:fld id="{4BC02749-D961-45CB-8C12-771FBDBC7366}" type="slidenum">
              <a:rPr lang="en-US" smtClean="0"/>
              <a:t>‹#›</a:t>
            </a:fld>
            <a:endParaRPr lang="en-US" dirty="0"/>
          </a:p>
        </p:txBody>
      </p:sp>
    </p:spTree>
    <p:extLst>
      <p:ext uri="{BB962C8B-B14F-4D97-AF65-F5344CB8AC3E}">
        <p14:creationId xmlns:p14="http://schemas.microsoft.com/office/powerpoint/2010/main" val="2354438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A739A3-935F-4374-BDD6-E04FDDB6DE07}"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679435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C02749-D961-45CB-8C12-771FBDBC7366}" type="slidenum">
              <a:rPr lang="en-US" smtClean="0"/>
              <a:t>3</a:t>
            </a:fld>
            <a:endParaRPr lang="en-US" dirty="0"/>
          </a:p>
        </p:txBody>
      </p:sp>
    </p:spTree>
    <p:extLst>
      <p:ext uri="{BB962C8B-B14F-4D97-AF65-F5344CB8AC3E}">
        <p14:creationId xmlns:p14="http://schemas.microsoft.com/office/powerpoint/2010/main" val="2297668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C02749-D961-45CB-8C12-771FBDBC7366}" type="slidenum">
              <a:rPr lang="en-US" smtClean="0"/>
              <a:t>4</a:t>
            </a:fld>
            <a:endParaRPr lang="en-US" dirty="0"/>
          </a:p>
        </p:txBody>
      </p:sp>
    </p:spTree>
    <p:extLst>
      <p:ext uri="{BB962C8B-B14F-4D97-AF65-F5344CB8AC3E}">
        <p14:creationId xmlns:p14="http://schemas.microsoft.com/office/powerpoint/2010/main" val="1517775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C02749-D961-45CB-8C12-771FBDBC7366}" type="slidenum">
              <a:rPr lang="en-US" smtClean="0"/>
              <a:t>5</a:t>
            </a:fld>
            <a:endParaRPr lang="en-US" dirty="0"/>
          </a:p>
        </p:txBody>
      </p:sp>
    </p:spTree>
    <p:extLst>
      <p:ext uri="{BB962C8B-B14F-4D97-AF65-F5344CB8AC3E}">
        <p14:creationId xmlns:p14="http://schemas.microsoft.com/office/powerpoint/2010/main" val="2930643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C02749-D961-45CB-8C12-771FBDBC7366}" type="slidenum">
              <a:rPr lang="en-US" smtClean="0"/>
              <a:t>7</a:t>
            </a:fld>
            <a:endParaRPr lang="en-US" dirty="0"/>
          </a:p>
        </p:txBody>
      </p:sp>
    </p:spTree>
    <p:extLst>
      <p:ext uri="{BB962C8B-B14F-4D97-AF65-F5344CB8AC3E}">
        <p14:creationId xmlns:p14="http://schemas.microsoft.com/office/powerpoint/2010/main" val="231990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C02749-D961-45CB-8C12-771FBDBC7366}" type="slidenum">
              <a:rPr lang="en-US" smtClean="0"/>
              <a:t>12</a:t>
            </a:fld>
            <a:endParaRPr lang="en-US" dirty="0"/>
          </a:p>
        </p:txBody>
      </p:sp>
    </p:spTree>
    <p:extLst>
      <p:ext uri="{BB962C8B-B14F-4D97-AF65-F5344CB8AC3E}">
        <p14:creationId xmlns:p14="http://schemas.microsoft.com/office/powerpoint/2010/main" val="3867801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4/19/2016</a:t>
            </a:r>
            <a:endParaRPr lang="en-US" dirty="0"/>
          </a:p>
        </p:txBody>
      </p:sp>
      <p:sp>
        <p:nvSpPr>
          <p:cNvPr id="5" name="Footer Placeholder 4"/>
          <p:cNvSpPr>
            <a:spLocks noGrp="1"/>
          </p:cNvSpPr>
          <p:nvPr>
            <p:ph type="ftr" sz="quarter" idx="11"/>
          </p:nvPr>
        </p:nvSpPr>
        <p:spPr/>
        <p:txBody>
          <a:bodyPr/>
          <a:lstStyle/>
          <a:p>
            <a:r>
              <a:rPr lang="en-US" smtClean="0"/>
              <a:t>DRAFT</a:t>
            </a:r>
            <a:endParaRPr lang="en-US" dirty="0"/>
          </a:p>
        </p:txBody>
      </p:sp>
      <p:sp>
        <p:nvSpPr>
          <p:cNvPr id="6" name="Slide Number Placeholder 5"/>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282475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4/19/2016</a:t>
            </a:r>
            <a:endParaRPr lang="en-US" dirty="0"/>
          </a:p>
        </p:txBody>
      </p:sp>
      <p:sp>
        <p:nvSpPr>
          <p:cNvPr id="5" name="Footer Placeholder 4"/>
          <p:cNvSpPr>
            <a:spLocks noGrp="1"/>
          </p:cNvSpPr>
          <p:nvPr>
            <p:ph type="ftr" sz="quarter" idx="11"/>
          </p:nvPr>
        </p:nvSpPr>
        <p:spPr/>
        <p:txBody>
          <a:bodyPr/>
          <a:lstStyle/>
          <a:p>
            <a:r>
              <a:rPr lang="en-US" smtClean="0"/>
              <a:t>DRAFT</a:t>
            </a:r>
            <a:endParaRPr lang="en-US" dirty="0"/>
          </a:p>
        </p:txBody>
      </p:sp>
      <p:sp>
        <p:nvSpPr>
          <p:cNvPr id="6" name="Slide Number Placeholder 5"/>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1024542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4/19/2016</a:t>
            </a:r>
            <a:endParaRPr lang="en-US" dirty="0"/>
          </a:p>
        </p:txBody>
      </p:sp>
      <p:sp>
        <p:nvSpPr>
          <p:cNvPr id="5" name="Footer Placeholder 4"/>
          <p:cNvSpPr>
            <a:spLocks noGrp="1"/>
          </p:cNvSpPr>
          <p:nvPr>
            <p:ph type="ftr" sz="quarter" idx="11"/>
          </p:nvPr>
        </p:nvSpPr>
        <p:spPr/>
        <p:txBody>
          <a:bodyPr/>
          <a:lstStyle/>
          <a:p>
            <a:r>
              <a:rPr lang="en-US" smtClean="0"/>
              <a:t>DRAFT</a:t>
            </a:r>
            <a:endParaRPr lang="en-US" dirty="0"/>
          </a:p>
        </p:txBody>
      </p:sp>
      <p:sp>
        <p:nvSpPr>
          <p:cNvPr id="6" name="Slide Number Placeholder 5"/>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1844023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DD392A5-1C28-4E27-8AAF-792F2B04BF65}" type="datetime1">
              <a:rPr lang="en-US" smtClean="0">
                <a:solidFill>
                  <a:prstClr val="black">
                    <a:tint val="75000"/>
                  </a:prstClr>
                </a:solidFill>
              </a:rPr>
              <a:pPr/>
              <a:t>05/31/2016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72504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63FC1E-622D-431F-935B-2545F5FC39D4}" type="datetime1">
              <a:rPr lang="en-US" smtClean="0">
                <a:solidFill>
                  <a:prstClr val="black">
                    <a:tint val="75000"/>
                  </a:prstClr>
                </a:solidFill>
              </a:rPr>
              <a:pPr/>
              <a:t>05/31/2016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69684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93873F-E51D-4314-9790-9AC9ED448A5D}" type="datetime1">
              <a:rPr lang="en-US" smtClean="0">
                <a:solidFill>
                  <a:prstClr val="black">
                    <a:tint val="75000"/>
                  </a:prstClr>
                </a:solidFill>
              </a:rPr>
              <a:pPr/>
              <a:t>05/31/2016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43508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6BAF587-E005-4426-9A9D-6C1E10E0A899}" type="datetime1">
              <a:rPr lang="en-US" smtClean="0">
                <a:solidFill>
                  <a:prstClr val="black">
                    <a:tint val="75000"/>
                  </a:prstClr>
                </a:solidFill>
              </a:rPr>
              <a:pPr/>
              <a:t>05/31/2016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735391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0BE6B92-DE5C-417B-BC1A-DBE88A92A3F1}" type="datetime1">
              <a:rPr lang="en-US" smtClean="0">
                <a:solidFill>
                  <a:prstClr val="black">
                    <a:tint val="75000"/>
                  </a:prstClr>
                </a:solidFill>
              </a:rPr>
              <a:pPr/>
              <a:t>05/31/2016</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955477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B579365-1737-4745-AF1C-45B410C64C9F}" type="datetime1">
              <a:rPr lang="en-US" smtClean="0">
                <a:solidFill>
                  <a:prstClr val="black">
                    <a:tint val="75000"/>
                  </a:prstClr>
                </a:solidFill>
              </a:rPr>
              <a:pPr/>
              <a:t>05/31/2016</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384224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27E45-83E8-4C86-A4CC-956AE409BFD4}" type="datetime1">
              <a:rPr lang="en-US" smtClean="0">
                <a:solidFill>
                  <a:prstClr val="black">
                    <a:tint val="75000"/>
                  </a:prstClr>
                </a:solidFill>
              </a:rPr>
              <a:pPr/>
              <a:t>05/31/2016</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940830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EE243E-4CD9-4774-BA77-D805A277AF7A}" type="datetime1">
              <a:rPr lang="en-US" smtClean="0">
                <a:solidFill>
                  <a:prstClr val="black">
                    <a:tint val="75000"/>
                  </a:prstClr>
                </a:solidFill>
              </a:rPr>
              <a:pPr/>
              <a:t>05/31/2016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26480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4/19/2016</a:t>
            </a:r>
            <a:endParaRPr lang="en-US" dirty="0"/>
          </a:p>
        </p:txBody>
      </p:sp>
      <p:sp>
        <p:nvSpPr>
          <p:cNvPr id="5" name="Footer Placeholder 4"/>
          <p:cNvSpPr>
            <a:spLocks noGrp="1"/>
          </p:cNvSpPr>
          <p:nvPr>
            <p:ph type="ftr" sz="quarter" idx="11"/>
          </p:nvPr>
        </p:nvSpPr>
        <p:spPr/>
        <p:txBody>
          <a:bodyPr/>
          <a:lstStyle/>
          <a:p>
            <a:r>
              <a:rPr lang="en-US" smtClean="0"/>
              <a:t>DRAFT</a:t>
            </a:r>
            <a:endParaRPr lang="en-US" dirty="0"/>
          </a:p>
        </p:txBody>
      </p:sp>
      <p:sp>
        <p:nvSpPr>
          <p:cNvPr id="6" name="Slide Number Placeholder 5"/>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3704409581"/>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143586-E391-498B-B124-77525B959DB3}" type="datetime1">
              <a:rPr lang="en-US" smtClean="0">
                <a:solidFill>
                  <a:prstClr val="black">
                    <a:tint val="75000"/>
                  </a:prstClr>
                </a:solidFill>
              </a:rPr>
              <a:pPr/>
              <a:t>05/31/2016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484410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FD3176-CCCF-4CD5-AF9D-9BC9BAA64121}" type="datetime1">
              <a:rPr lang="en-US" smtClean="0">
                <a:solidFill>
                  <a:prstClr val="black">
                    <a:tint val="75000"/>
                  </a:prstClr>
                </a:solidFill>
              </a:rPr>
              <a:pPr/>
              <a:t>05/31/2016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371367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060FE7-CE30-4A81-82C7-A640B2FB3C2F}" type="datetime1">
              <a:rPr lang="en-US" smtClean="0">
                <a:solidFill>
                  <a:prstClr val="black">
                    <a:tint val="75000"/>
                  </a:prstClr>
                </a:solidFill>
              </a:rPr>
              <a:pPr/>
              <a:t>05/31/2016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01188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4/19/2016</a:t>
            </a:r>
            <a:endParaRPr lang="en-US" dirty="0"/>
          </a:p>
        </p:txBody>
      </p:sp>
      <p:sp>
        <p:nvSpPr>
          <p:cNvPr id="5" name="Footer Placeholder 4"/>
          <p:cNvSpPr>
            <a:spLocks noGrp="1"/>
          </p:cNvSpPr>
          <p:nvPr>
            <p:ph type="ftr" sz="quarter" idx="11"/>
          </p:nvPr>
        </p:nvSpPr>
        <p:spPr/>
        <p:txBody>
          <a:bodyPr/>
          <a:lstStyle/>
          <a:p>
            <a:r>
              <a:rPr lang="en-US" smtClean="0"/>
              <a:t>DRAFT</a:t>
            </a:r>
            <a:endParaRPr lang="en-US" dirty="0"/>
          </a:p>
        </p:txBody>
      </p:sp>
      <p:sp>
        <p:nvSpPr>
          <p:cNvPr id="6" name="Slide Number Placeholder 5"/>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151064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4/19/2016</a:t>
            </a:r>
            <a:endParaRPr lang="en-US" dirty="0"/>
          </a:p>
        </p:txBody>
      </p:sp>
      <p:sp>
        <p:nvSpPr>
          <p:cNvPr id="6" name="Footer Placeholder 5"/>
          <p:cNvSpPr>
            <a:spLocks noGrp="1"/>
          </p:cNvSpPr>
          <p:nvPr>
            <p:ph type="ftr" sz="quarter" idx="11"/>
          </p:nvPr>
        </p:nvSpPr>
        <p:spPr/>
        <p:txBody>
          <a:bodyPr/>
          <a:lstStyle/>
          <a:p>
            <a:r>
              <a:rPr lang="en-US" smtClean="0"/>
              <a:t>DRAFT</a:t>
            </a:r>
            <a:endParaRPr lang="en-US" dirty="0"/>
          </a:p>
        </p:txBody>
      </p:sp>
      <p:sp>
        <p:nvSpPr>
          <p:cNvPr id="7" name="Slide Number Placeholder 6"/>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758039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4/19/2016</a:t>
            </a:r>
            <a:endParaRPr lang="en-US" dirty="0"/>
          </a:p>
        </p:txBody>
      </p:sp>
      <p:sp>
        <p:nvSpPr>
          <p:cNvPr id="8" name="Footer Placeholder 7"/>
          <p:cNvSpPr>
            <a:spLocks noGrp="1"/>
          </p:cNvSpPr>
          <p:nvPr>
            <p:ph type="ftr" sz="quarter" idx="11"/>
          </p:nvPr>
        </p:nvSpPr>
        <p:spPr/>
        <p:txBody>
          <a:bodyPr/>
          <a:lstStyle/>
          <a:p>
            <a:r>
              <a:rPr lang="en-US" smtClean="0"/>
              <a:t>DRAFT</a:t>
            </a:r>
            <a:endParaRPr lang="en-US" dirty="0"/>
          </a:p>
        </p:txBody>
      </p:sp>
      <p:sp>
        <p:nvSpPr>
          <p:cNvPr id="9" name="Slide Number Placeholder 8"/>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3960913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4/19/2016</a:t>
            </a:r>
            <a:endParaRPr lang="en-US" dirty="0"/>
          </a:p>
        </p:txBody>
      </p:sp>
      <p:sp>
        <p:nvSpPr>
          <p:cNvPr id="4" name="Footer Placeholder 3"/>
          <p:cNvSpPr>
            <a:spLocks noGrp="1"/>
          </p:cNvSpPr>
          <p:nvPr>
            <p:ph type="ftr" sz="quarter" idx="11"/>
          </p:nvPr>
        </p:nvSpPr>
        <p:spPr/>
        <p:txBody>
          <a:bodyPr/>
          <a:lstStyle/>
          <a:p>
            <a:r>
              <a:rPr lang="en-US" smtClean="0"/>
              <a:t>DRAFT</a:t>
            </a:r>
            <a:endParaRPr lang="en-US" dirty="0"/>
          </a:p>
        </p:txBody>
      </p:sp>
      <p:sp>
        <p:nvSpPr>
          <p:cNvPr id="5" name="Slide Number Placeholder 4"/>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3717665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4/19/2016</a:t>
            </a:r>
            <a:endParaRPr lang="en-US" dirty="0"/>
          </a:p>
        </p:txBody>
      </p:sp>
      <p:sp>
        <p:nvSpPr>
          <p:cNvPr id="3" name="Footer Placeholder 2"/>
          <p:cNvSpPr>
            <a:spLocks noGrp="1"/>
          </p:cNvSpPr>
          <p:nvPr>
            <p:ph type="ftr" sz="quarter" idx="11"/>
          </p:nvPr>
        </p:nvSpPr>
        <p:spPr/>
        <p:txBody>
          <a:bodyPr/>
          <a:lstStyle/>
          <a:p>
            <a:r>
              <a:rPr lang="en-US" smtClean="0"/>
              <a:t>DRAFT</a:t>
            </a:r>
            <a:endParaRPr lang="en-US" dirty="0"/>
          </a:p>
        </p:txBody>
      </p:sp>
      <p:sp>
        <p:nvSpPr>
          <p:cNvPr id="4" name="Slide Number Placeholder 3"/>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129576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4/19/2016</a:t>
            </a:r>
            <a:endParaRPr lang="en-US" dirty="0"/>
          </a:p>
        </p:txBody>
      </p:sp>
      <p:sp>
        <p:nvSpPr>
          <p:cNvPr id="6" name="Footer Placeholder 5"/>
          <p:cNvSpPr>
            <a:spLocks noGrp="1"/>
          </p:cNvSpPr>
          <p:nvPr>
            <p:ph type="ftr" sz="quarter" idx="11"/>
          </p:nvPr>
        </p:nvSpPr>
        <p:spPr/>
        <p:txBody>
          <a:bodyPr/>
          <a:lstStyle/>
          <a:p>
            <a:r>
              <a:rPr lang="en-US" smtClean="0"/>
              <a:t>DRAFT</a:t>
            </a:r>
            <a:endParaRPr lang="en-US" dirty="0"/>
          </a:p>
        </p:txBody>
      </p:sp>
      <p:sp>
        <p:nvSpPr>
          <p:cNvPr id="7" name="Slide Number Placeholder 6"/>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2114407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4/19/2016</a:t>
            </a:r>
            <a:endParaRPr lang="en-US" dirty="0"/>
          </a:p>
        </p:txBody>
      </p:sp>
      <p:sp>
        <p:nvSpPr>
          <p:cNvPr id="6" name="Footer Placeholder 5"/>
          <p:cNvSpPr>
            <a:spLocks noGrp="1"/>
          </p:cNvSpPr>
          <p:nvPr>
            <p:ph type="ftr" sz="quarter" idx="11"/>
          </p:nvPr>
        </p:nvSpPr>
        <p:spPr/>
        <p:txBody>
          <a:bodyPr/>
          <a:lstStyle/>
          <a:p>
            <a:r>
              <a:rPr lang="en-US" smtClean="0"/>
              <a:t>DRAFT</a:t>
            </a:r>
            <a:endParaRPr lang="en-US" dirty="0"/>
          </a:p>
        </p:txBody>
      </p:sp>
      <p:sp>
        <p:nvSpPr>
          <p:cNvPr id="7" name="Slide Number Placeholder 6"/>
          <p:cNvSpPr>
            <a:spLocks noGrp="1"/>
          </p:cNvSpPr>
          <p:nvPr>
            <p:ph type="sldNum" sz="quarter" idx="12"/>
          </p:nvPr>
        </p:nvSpPr>
        <p:spPr/>
        <p:txBody>
          <a:bodyPr/>
          <a:lstStyle/>
          <a:p>
            <a:fld id="{8189ACA3-9AF9-488F-91CE-0E7B380042D5}" type="slidenum">
              <a:rPr lang="en-US" smtClean="0"/>
              <a:t>‹#›</a:t>
            </a:fld>
            <a:endParaRPr lang="en-US" dirty="0"/>
          </a:p>
        </p:txBody>
      </p:sp>
    </p:spTree>
    <p:extLst>
      <p:ext uri="{BB962C8B-B14F-4D97-AF65-F5344CB8AC3E}">
        <p14:creationId xmlns:p14="http://schemas.microsoft.com/office/powerpoint/2010/main" val="150447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4/19/2016</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DRAFT</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89ACA3-9AF9-488F-91CE-0E7B380042D5}" type="slidenum">
              <a:rPr lang="en-US" smtClean="0"/>
              <a:t>‹#›</a:t>
            </a:fld>
            <a:endParaRPr lang="en-US" dirty="0"/>
          </a:p>
        </p:txBody>
      </p:sp>
    </p:spTree>
    <p:extLst>
      <p:ext uri="{BB962C8B-B14F-4D97-AF65-F5344CB8AC3E}">
        <p14:creationId xmlns:p14="http://schemas.microsoft.com/office/powerpoint/2010/main" val="79365201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8D7FA4-8A5F-42AC-9F06-76AE94536E47}" type="datetime1">
              <a:rPr lang="en-US" smtClean="0">
                <a:solidFill>
                  <a:prstClr val="black">
                    <a:tint val="75000"/>
                  </a:prstClr>
                </a:solidFill>
              </a:rPr>
              <a:pPr/>
              <a:t>05/31/2016</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DRAFT</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EE7EC9-2D7F-4E9C-A3DE-B11021CA036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706190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lupis@nsf.gov"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napawash.org/images/reports/2015/NSF_Phase_2_Comprehensive_Report.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000">
              <a:schemeClr val="accent2">
                <a:lumMod val="20000"/>
                <a:lumOff val="80000"/>
              </a:schemeClr>
            </a:gs>
            <a:gs pos="29000">
              <a:schemeClr val="accent1">
                <a:lumMod val="45000"/>
                <a:lumOff val="55000"/>
              </a:schemeClr>
            </a:gs>
            <a:gs pos="85000">
              <a:schemeClr val="accent2">
                <a:lumMod val="60000"/>
                <a:lumOff val="40000"/>
              </a:schemeClr>
            </a:gs>
            <a:gs pos="96000">
              <a:schemeClr val="accent2">
                <a:lumMod val="40000"/>
                <a:lumOff val="6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35811" y="844566"/>
            <a:ext cx="9394370" cy="2682649"/>
          </a:xfrm>
        </p:spPr>
        <p:txBody>
          <a:bodyPr>
            <a:normAutofit fontScale="90000"/>
          </a:bodyPr>
          <a:lstStyle/>
          <a:p>
            <a:r>
              <a:rPr lang="en-US" sz="5300" b="1" dirty="0" smtClean="0">
                <a:latin typeface="Calibri" panose="020F0502020204030204" pitchFamily="34" charset="0"/>
              </a:rPr>
              <a:t>2016 NSF Large Facilities Workshop</a:t>
            </a:r>
            <a:r>
              <a:rPr lang="en-US" sz="4900" b="1" dirty="0" smtClean="0"/>
              <a:t/>
            </a:r>
            <a:br>
              <a:rPr lang="en-US" sz="4900" b="1" dirty="0" smtClean="0"/>
            </a:br>
            <a:r>
              <a:rPr lang="en-US" sz="5100" i="1" dirty="0" smtClean="0"/>
              <a:t>New Initiatives</a:t>
            </a:r>
            <a:br>
              <a:rPr lang="en-US" sz="5100" i="1" dirty="0" smtClean="0"/>
            </a:br>
            <a:r>
              <a:rPr lang="en-US" sz="4900" dirty="0" smtClean="0"/>
              <a:t>Business Roundtable II-III</a:t>
            </a:r>
            <a:br>
              <a:rPr lang="en-US" sz="4900" dirty="0" smtClean="0"/>
            </a:br>
            <a:r>
              <a:rPr lang="en-US" sz="3300" dirty="0" smtClean="0"/>
              <a:t>May 25-26, 2016</a:t>
            </a:r>
            <a:endParaRPr lang="en-US" sz="3300" dirty="0"/>
          </a:p>
        </p:txBody>
      </p:sp>
      <p:sp>
        <p:nvSpPr>
          <p:cNvPr id="3" name="Subtitle 2"/>
          <p:cNvSpPr>
            <a:spLocks noGrp="1"/>
          </p:cNvSpPr>
          <p:nvPr>
            <p:ph type="subTitle" idx="1"/>
          </p:nvPr>
        </p:nvSpPr>
        <p:spPr>
          <a:xfrm>
            <a:off x="1523999" y="5037826"/>
            <a:ext cx="9644744" cy="1143055"/>
          </a:xfrm>
        </p:spPr>
        <p:txBody>
          <a:bodyPr>
            <a:normAutofit/>
          </a:bodyPr>
          <a:lstStyle/>
          <a:p>
            <a:pPr algn="l"/>
            <a:r>
              <a:rPr lang="en-US" b="1" dirty="0" smtClean="0"/>
              <a:t>Jeff Lupis</a:t>
            </a:r>
            <a:r>
              <a:rPr lang="en-US" dirty="0" smtClean="0"/>
              <a:t>, Division Director, </a:t>
            </a:r>
            <a:r>
              <a:rPr lang="en-US" i="1" dirty="0" smtClean="0"/>
              <a:t>Division </a:t>
            </a:r>
            <a:r>
              <a:rPr lang="en-US" i="1" dirty="0"/>
              <a:t>of Acquisition and Cooperative </a:t>
            </a:r>
            <a:r>
              <a:rPr lang="en-US" i="1" dirty="0" smtClean="0"/>
              <a:t>Support</a:t>
            </a:r>
            <a:r>
              <a:rPr lang="en-US" sz="1900" i="1" dirty="0" smtClean="0">
                <a:hlinkClick r:id="rId3"/>
              </a:rPr>
              <a:t>                    </a:t>
            </a:r>
          </a:p>
          <a:p>
            <a:pPr algn="l"/>
            <a:r>
              <a:rPr lang="en-US" sz="1900" i="1" dirty="0" smtClean="0">
                <a:hlinkClick r:id="rId3"/>
              </a:rPr>
              <a:t>jlupis@nsf.gov</a:t>
            </a:r>
            <a:r>
              <a:rPr lang="en-US" sz="1900" i="1" dirty="0" smtClean="0"/>
              <a:t>  (703) 292-7944</a:t>
            </a:r>
          </a:p>
        </p:txBody>
      </p:sp>
    </p:spTree>
    <p:extLst>
      <p:ext uri="{BB962C8B-B14F-4D97-AF65-F5344CB8AC3E}">
        <p14:creationId xmlns:p14="http://schemas.microsoft.com/office/powerpoint/2010/main" val="646182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 NSF’s Current Mgt. Fee Policy </a:t>
            </a:r>
            <a:endParaRPr lang="en-US" dirty="0"/>
          </a:p>
        </p:txBody>
      </p:sp>
      <p:sp>
        <p:nvSpPr>
          <p:cNvPr id="3" name="Content Placeholder 2"/>
          <p:cNvSpPr>
            <a:spLocks noGrp="1"/>
          </p:cNvSpPr>
          <p:nvPr>
            <p:ph idx="1"/>
          </p:nvPr>
        </p:nvSpPr>
        <p:spPr>
          <a:xfrm>
            <a:off x="838200" y="1690688"/>
            <a:ext cx="10515600" cy="4351338"/>
          </a:xfrm>
        </p:spPr>
        <p:txBody>
          <a:bodyPr>
            <a:normAutofit/>
          </a:bodyPr>
          <a:lstStyle/>
          <a:p>
            <a:pPr marL="0" indent="0">
              <a:buNone/>
            </a:pPr>
            <a:r>
              <a:rPr lang="en-US" sz="2200" b="1" dirty="0" smtClean="0"/>
              <a:t>Context – Impact on Awardees </a:t>
            </a:r>
          </a:p>
          <a:p>
            <a:pPr marL="0" indent="0">
              <a:buNone/>
            </a:pPr>
            <a:r>
              <a:rPr lang="en-US" sz="2200" dirty="0" smtClean="0"/>
              <a:t>Results from the questionnaire are still being analyzed.  Comments include:</a:t>
            </a:r>
          </a:p>
          <a:p>
            <a:pPr>
              <a:buFont typeface="Wingdings" panose="05000000000000000000" pitchFamily="2" charset="2"/>
              <a:buChar char="ü"/>
            </a:pPr>
            <a:r>
              <a:rPr lang="en-US" sz="2200" dirty="0" smtClean="0"/>
              <a:t>Importance of fee to organizations in order to efficiently manage awards.</a:t>
            </a:r>
          </a:p>
          <a:p>
            <a:pPr>
              <a:buFont typeface="Wingdings" panose="05000000000000000000" pitchFamily="2" charset="2"/>
              <a:buChar char="ü"/>
            </a:pPr>
            <a:r>
              <a:rPr lang="en-US" sz="2200" dirty="0" smtClean="0"/>
              <a:t>Increasing administrative burden and delays in timely determination of fee amounts. </a:t>
            </a:r>
          </a:p>
          <a:p>
            <a:pPr>
              <a:buFont typeface="Wingdings" panose="05000000000000000000" pitchFamily="2" charset="2"/>
              <a:buChar char="ü"/>
            </a:pPr>
            <a:r>
              <a:rPr lang="en-US" sz="2200" dirty="0" smtClean="0"/>
              <a:t>Continued ambiguity and risk to organizations in interpreting appropriate fee expenses. </a:t>
            </a:r>
          </a:p>
          <a:p>
            <a:pPr>
              <a:buFont typeface="Wingdings" panose="05000000000000000000" pitchFamily="2" charset="2"/>
              <a:buChar char="ü"/>
            </a:pPr>
            <a:r>
              <a:rPr lang="en-US" sz="2200" dirty="0" smtClean="0"/>
              <a:t>Review of individual expenses by NSF results in unreasonable standards for acceptability of management fee expenses. </a:t>
            </a:r>
          </a:p>
          <a:p>
            <a:pPr>
              <a:buFont typeface="Wingdings" panose="05000000000000000000" pitchFamily="2" charset="2"/>
              <a:buChar char="ü"/>
            </a:pPr>
            <a:r>
              <a:rPr lang="en-US" sz="2200" dirty="0" smtClean="0"/>
              <a:t>Negative impact on </a:t>
            </a:r>
            <a:r>
              <a:rPr lang="en-US" sz="2200" dirty="0"/>
              <a:t>morale by reducing </a:t>
            </a:r>
            <a:r>
              <a:rPr lang="en-US" sz="2200" dirty="0" smtClean="0"/>
              <a:t>funding of </a:t>
            </a:r>
            <a:r>
              <a:rPr lang="en-US" sz="2200" dirty="0"/>
              <a:t>legitimate low-cost but morale-boosting </a:t>
            </a:r>
            <a:r>
              <a:rPr lang="en-US" sz="2200" dirty="0" smtClean="0"/>
              <a:t>expenses. </a:t>
            </a:r>
            <a:endParaRPr lang="en-US" sz="2200" dirty="0"/>
          </a:p>
          <a:p>
            <a:pPr>
              <a:buFont typeface="Wingdings" panose="05000000000000000000" pitchFamily="2" charset="2"/>
              <a:buChar char="ü"/>
            </a:pPr>
            <a:r>
              <a:rPr lang="en-US" sz="2200" dirty="0" smtClean="0"/>
              <a:t>Disadvantages awardees compared to other organizations receiving substantially higher fees for managing large facility awards under contracts. </a:t>
            </a:r>
          </a:p>
          <a:p>
            <a:pPr marL="0" indent="0">
              <a:buNone/>
            </a:pPr>
            <a:endParaRPr lang="en-US" sz="2000" dirty="0" smtClean="0"/>
          </a:p>
          <a:p>
            <a:pPr>
              <a:buFont typeface="Wingdings" panose="05000000000000000000" pitchFamily="2" charset="2"/>
              <a:buChar char="ü"/>
            </a:pPr>
            <a:endParaRPr lang="en-US" sz="2000" dirty="0" smtClean="0"/>
          </a:p>
          <a:p>
            <a:pPr>
              <a:buFont typeface="Wingdings" panose="05000000000000000000" pitchFamily="2" charset="2"/>
              <a:buChar char="ü"/>
            </a:pPr>
            <a:endParaRPr lang="en-US" sz="2000" dirty="0" smtClean="0"/>
          </a:p>
          <a:p>
            <a:pPr marL="0" indent="0">
              <a:buNone/>
            </a:pPr>
            <a:endParaRPr lang="en-US" sz="2000" i="1" dirty="0">
              <a:solidFill>
                <a:srgbClr val="7030A0"/>
              </a:solidFill>
            </a:endParaRPr>
          </a:p>
        </p:txBody>
      </p:sp>
      <p:sp>
        <p:nvSpPr>
          <p:cNvPr id="4" name="Slide Number Placeholder 3"/>
          <p:cNvSpPr>
            <a:spLocks noGrp="1"/>
          </p:cNvSpPr>
          <p:nvPr>
            <p:ph type="sldNum" sz="quarter" idx="12"/>
          </p:nvPr>
        </p:nvSpPr>
        <p:spPr/>
        <p:txBody>
          <a:bodyPr/>
          <a:lstStyle/>
          <a:p>
            <a:fld id="{8189ACA3-9AF9-488F-91CE-0E7B380042D5}" type="slidenum">
              <a:rPr lang="en-US" smtClean="0"/>
              <a:t>10</a:t>
            </a:fld>
            <a:endParaRPr lang="en-US" dirty="0"/>
          </a:p>
        </p:txBody>
      </p:sp>
    </p:spTree>
    <p:extLst>
      <p:ext uri="{BB962C8B-B14F-4D97-AF65-F5344CB8AC3E}">
        <p14:creationId xmlns:p14="http://schemas.microsoft.com/office/powerpoint/2010/main" val="9580693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Background – Alternate Means of Addressing Expenses  </a:t>
            </a:r>
            <a:endParaRPr lang="en-US" sz="3600" dirty="0"/>
          </a:p>
        </p:txBody>
      </p:sp>
      <p:sp>
        <p:nvSpPr>
          <p:cNvPr id="3" name="Content Placeholder 2"/>
          <p:cNvSpPr>
            <a:spLocks noGrp="1"/>
          </p:cNvSpPr>
          <p:nvPr>
            <p:ph idx="1"/>
          </p:nvPr>
        </p:nvSpPr>
        <p:spPr>
          <a:xfrm>
            <a:off x="838200" y="1500906"/>
            <a:ext cx="10515600" cy="4855443"/>
          </a:xfrm>
        </p:spPr>
        <p:txBody>
          <a:bodyPr>
            <a:normAutofit lnSpcReduction="10000"/>
          </a:bodyPr>
          <a:lstStyle/>
          <a:p>
            <a:pPr marL="0" indent="0">
              <a:buNone/>
            </a:pPr>
            <a:r>
              <a:rPr lang="en-US" sz="2200" b="1" dirty="0" smtClean="0"/>
              <a:t>Analyzing Expenses Historically Paid through Fee</a:t>
            </a:r>
          </a:p>
          <a:p>
            <a:r>
              <a:rPr lang="en-US" sz="2200" dirty="0" smtClean="0"/>
              <a:t>The NSF Divisions of Acquisition and Cooperative Support (DACS) and Institution and Award Support (DIAS) formed a task team to evaluate reasonableness of approach to eliminate management fee by finding other alternatives to address necessary expenses not covered under the cost principles. </a:t>
            </a:r>
          </a:p>
          <a:p>
            <a:r>
              <a:rPr lang="en-US" sz="2200" dirty="0" smtClean="0"/>
              <a:t>To complete this action, DACS and DIAS reviewed historical use of management fee at NSF using historical actual use information submitted by awardees during the 2015 review conducted as part of the initial implementation of NSF’s new management fee policy. </a:t>
            </a:r>
          </a:p>
          <a:p>
            <a:r>
              <a:rPr lang="en-US" sz="2200" dirty="0" smtClean="0"/>
              <a:t>Since organizations had not been required to keep historical information on use of management fee prior to implementation of NSF’s new policy in 2015, available information was in many cases incomplete and did not provide substantive detail on actual use of fee. </a:t>
            </a:r>
          </a:p>
          <a:p>
            <a:r>
              <a:rPr lang="en-US" sz="2200" dirty="0" smtClean="0"/>
              <a:t>Notwithstanding the ambiguity of available historical information on fee use, some conclusions can be drawn from analyzing historic management fee uses. </a:t>
            </a:r>
          </a:p>
          <a:p>
            <a:endParaRPr lang="en-US" sz="2000" dirty="0" smtClean="0"/>
          </a:p>
        </p:txBody>
      </p:sp>
      <p:sp>
        <p:nvSpPr>
          <p:cNvPr id="4" name="Slide Number Placeholder 3"/>
          <p:cNvSpPr>
            <a:spLocks noGrp="1"/>
          </p:cNvSpPr>
          <p:nvPr>
            <p:ph type="sldNum" sz="quarter" idx="12"/>
          </p:nvPr>
        </p:nvSpPr>
        <p:spPr/>
        <p:txBody>
          <a:bodyPr/>
          <a:lstStyle/>
          <a:p>
            <a:fld id="{8189ACA3-9AF9-488F-91CE-0E7B380042D5}" type="slidenum">
              <a:rPr lang="en-US" smtClean="0"/>
              <a:t>11</a:t>
            </a:fld>
            <a:endParaRPr lang="en-US" dirty="0"/>
          </a:p>
        </p:txBody>
      </p:sp>
    </p:spTree>
    <p:extLst>
      <p:ext uri="{BB962C8B-B14F-4D97-AF65-F5344CB8AC3E}">
        <p14:creationId xmlns:p14="http://schemas.microsoft.com/office/powerpoint/2010/main" val="3786027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Background – Alternate Means of Addressing Expenses  </a:t>
            </a:r>
            <a:endParaRPr lang="en-US" sz="3600" dirty="0"/>
          </a:p>
        </p:txBody>
      </p:sp>
      <p:sp>
        <p:nvSpPr>
          <p:cNvPr id="3" name="Content Placeholder 2"/>
          <p:cNvSpPr>
            <a:spLocks noGrp="1"/>
          </p:cNvSpPr>
          <p:nvPr>
            <p:ph idx="1"/>
          </p:nvPr>
        </p:nvSpPr>
        <p:spPr>
          <a:xfrm>
            <a:off x="838200" y="1411557"/>
            <a:ext cx="10515600" cy="4351338"/>
          </a:xfrm>
        </p:spPr>
        <p:txBody>
          <a:bodyPr>
            <a:noAutofit/>
          </a:bodyPr>
          <a:lstStyle/>
          <a:p>
            <a:pPr marL="0" indent="0">
              <a:buNone/>
            </a:pPr>
            <a:r>
              <a:rPr lang="en-US" sz="2200" b="1" dirty="0" smtClean="0"/>
              <a:t>Results and Conclusions based on </a:t>
            </a:r>
            <a:r>
              <a:rPr lang="en-US" sz="2200" b="1" dirty="0"/>
              <a:t>Analyzing Expenses Historically Paid through Fee</a:t>
            </a:r>
          </a:p>
          <a:p>
            <a:r>
              <a:rPr lang="en-US" sz="2200" dirty="0" smtClean="0"/>
              <a:t>Data on historic use of management fee was not detailed enough to determine whether expenses could have been instead submitted as appropriate costs under the award. </a:t>
            </a:r>
          </a:p>
          <a:p>
            <a:r>
              <a:rPr lang="en-US" sz="2200" dirty="0" smtClean="0"/>
              <a:t>Some </a:t>
            </a:r>
            <a:r>
              <a:rPr lang="en-US" sz="2200" u="sng" dirty="0" smtClean="0"/>
              <a:t>historic</a:t>
            </a:r>
            <a:r>
              <a:rPr lang="en-US" sz="2200" dirty="0" smtClean="0"/>
              <a:t> uses of management fee were clearly in violation of NSF’s </a:t>
            </a:r>
            <a:r>
              <a:rPr lang="en-US" sz="2200" u="sng" dirty="0" smtClean="0"/>
              <a:t>new</a:t>
            </a:r>
            <a:r>
              <a:rPr lang="en-US" sz="2200" dirty="0" smtClean="0"/>
              <a:t> management fee policy. </a:t>
            </a:r>
          </a:p>
          <a:p>
            <a:r>
              <a:rPr lang="en-US" sz="2200" dirty="0" smtClean="0"/>
              <a:t>Some historic uses of management fee were clearly in compliance with NSF’s new management fee policy (support of educational and public outreach activities, lease cancellation costs, and improvements to child care facilities). </a:t>
            </a:r>
          </a:p>
          <a:p>
            <a:r>
              <a:rPr lang="en-US" sz="2200" dirty="0" smtClean="0"/>
              <a:t>Some historic uses of management did not contain sufficient detail to determine whether the uses were consistent with NSF’s new management fee policy (e.g., travel fees and related costs, employee recruitment and relocation expenses, tuition assistance).</a:t>
            </a:r>
            <a:endParaRPr lang="en-US" sz="2200" dirty="0"/>
          </a:p>
          <a:p>
            <a:pPr marL="0" indent="0">
              <a:buNone/>
            </a:pPr>
            <a:endParaRPr lang="en-US" sz="1800" dirty="0"/>
          </a:p>
        </p:txBody>
      </p:sp>
      <p:sp>
        <p:nvSpPr>
          <p:cNvPr id="4" name="Slide Number Placeholder 3"/>
          <p:cNvSpPr>
            <a:spLocks noGrp="1"/>
          </p:cNvSpPr>
          <p:nvPr>
            <p:ph type="sldNum" sz="quarter" idx="12"/>
          </p:nvPr>
        </p:nvSpPr>
        <p:spPr/>
        <p:txBody>
          <a:bodyPr/>
          <a:lstStyle/>
          <a:p>
            <a:fld id="{8189ACA3-9AF9-488F-91CE-0E7B380042D5}" type="slidenum">
              <a:rPr lang="en-US" smtClean="0"/>
              <a:t>12</a:t>
            </a:fld>
            <a:endParaRPr lang="en-US" dirty="0"/>
          </a:p>
        </p:txBody>
      </p:sp>
    </p:spTree>
    <p:extLst>
      <p:ext uri="{BB962C8B-B14F-4D97-AF65-F5344CB8AC3E}">
        <p14:creationId xmlns:p14="http://schemas.microsoft.com/office/powerpoint/2010/main" val="2015938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3309" y="576117"/>
            <a:ext cx="10515600" cy="1173219"/>
          </a:xfrm>
        </p:spPr>
        <p:txBody>
          <a:bodyPr/>
          <a:lstStyle/>
          <a:p>
            <a:r>
              <a:rPr lang="en-US" dirty="0" smtClean="0"/>
              <a:t>Progress on NAPA Recommendations</a:t>
            </a:r>
            <a:endParaRPr lang="en-US" dirty="0"/>
          </a:p>
        </p:txBody>
      </p:sp>
      <p:sp>
        <p:nvSpPr>
          <p:cNvPr id="3" name="Content Placeholder 2"/>
          <p:cNvSpPr>
            <a:spLocks noGrp="1"/>
          </p:cNvSpPr>
          <p:nvPr>
            <p:ph idx="1"/>
          </p:nvPr>
        </p:nvSpPr>
        <p:spPr>
          <a:xfrm>
            <a:off x="838200" y="1688951"/>
            <a:ext cx="10515600" cy="4488012"/>
          </a:xfrm>
        </p:spPr>
        <p:txBody>
          <a:bodyPr>
            <a:normAutofit/>
          </a:bodyPr>
          <a:lstStyle/>
          <a:p>
            <a:r>
              <a:rPr lang="en-US" dirty="0" smtClean="0"/>
              <a:t>Business Practices</a:t>
            </a:r>
          </a:p>
          <a:p>
            <a:pPr lvl="1"/>
            <a:r>
              <a:rPr lang="en-US" dirty="0" smtClean="0"/>
              <a:t>Cost analysis – supported by NAPA; exceptions documented</a:t>
            </a:r>
          </a:p>
          <a:p>
            <a:pPr lvl="1"/>
            <a:r>
              <a:rPr lang="en-US" dirty="0" smtClean="0"/>
              <a:t>Contingency – guidance issued</a:t>
            </a:r>
          </a:p>
          <a:p>
            <a:pPr lvl="1"/>
            <a:r>
              <a:rPr lang="en-US" b="1" dirty="0">
                <a:solidFill>
                  <a:srgbClr val="FF0000"/>
                </a:solidFill>
              </a:rPr>
              <a:t>Management fee – analysis in progress</a:t>
            </a:r>
          </a:p>
          <a:p>
            <a:pPr lvl="1"/>
            <a:r>
              <a:rPr lang="en-US" dirty="0"/>
              <a:t>Government Accountability Office (GAO) Guide mandatory</a:t>
            </a:r>
          </a:p>
          <a:p>
            <a:pPr lvl="1"/>
            <a:r>
              <a:rPr lang="en-US" dirty="0" smtClean="0"/>
              <a:t>Oversight and Planning</a:t>
            </a:r>
          </a:p>
          <a:p>
            <a:pPr lvl="1"/>
            <a:r>
              <a:rPr lang="en-US" dirty="0" smtClean="0"/>
              <a:t>Roles and responsibilities – Business &amp; Operations Advisory Committee</a:t>
            </a:r>
          </a:p>
          <a:p>
            <a:r>
              <a:rPr lang="en-US" dirty="0" smtClean="0"/>
              <a:t>Experience, certification, competencies</a:t>
            </a:r>
          </a:p>
          <a:p>
            <a:pPr lvl="1"/>
            <a:r>
              <a:rPr lang="en-US" dirty="0" smtClean="0"/>
              <a:t>NSF program directors with facility oversight responsibilities</a:t>
            </a:r>
          </a:p>
          <a:p>
            <a:pPr lvl="1"/>
            <a:r>
              <a:rPr lang="en-US" dirty="0" smtClean="0"/>
              <a:t>Facility project managers</a:t>
            </a:r>
          </a:p>
          <a:p>
            <a:pPr marL="457200" lvl="1" indent="0">
              <a:buNone/>
            </a:pPr>
            <a:endParaRPr lang="en-US" dirty="0"/>
          </a:p>
          <a:p>
            <a:pPr marL="457200" lvl="1" indent="0">
              <a:buNone/>
            </a:pPr>
            <a:endParaRPr lang="en-US" dirty="0" smtClean="0"/>
          </a:p>
          <a:p>
            <a:pPr lvl="1"/>
            <a:endParaRPr lang="en-US" dirty="0" smtClean="0"/>
          </a:p>
          <a:p>
            <a:pPr lvl="1"/>
            <a:endParaRPr lang="en-US" dirty="0"/>
          </a:p>
          <a:p>
            <a:pPr lvl="1"/>
            <a:endParaRPr lang="en-US" dirty="0"/>
          </a:p>
        </p:txBody>
      </p:sp>
      <p:sp>
        <p:nvSpPr>
          <p:cNvPr id="7" name="Slide Number Placeholder 6"/>
          <p:cNvSpPr>
            <a:spLocks noGrp="1"/>
          </p:cNvSpPr>
          <p:nvPr>
            <p:ph type="sldNum" sz="quarter" idx="12"/>
          </p:nvPr>
        </p:nvSpPr>
        <p:spPr/>
        <p:txBody>
          <a:bodyPr/>
          <a:lstStyle/>
          <a:p>
            <a:fld id="{8189ACA3-9AF9-488F-91CE-0E7B380042D5}" type="slidenum">
              <a:rPr lang="en-US" smtClean="0"/>
              <a:t>2</a:t>
            </a:fld>
            <a:endParaRPr lang="en-US" dirty="0"/>
          </a:p>
        </p:txBody>
      </p:sp>
    </p:spTree>
    <p:extLst>
      <p:ext uri="{BB962C8B-B14F-4D97-AF65-F5344CB8AC3E}">
        <p14:creationId xmlns:p14="http://schemas.microsoft.com/office/powerpoint/2010/main" val="25174692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2464"/>
            <a:ext cx="10515600" cy="808067"/>
          </a:xfrm>
        </p:spPr>
        <p:txBody>
          <a:bodyPr>
            <a:normAutofit/>
          </a:bodyPr>
          <a:lstStyle/>
          <a:p>
            <a:r>
              <a:rPr lang="en-US" sz="3600" dirty="0" smtClean="0"/>
              <a:t>NAPA Recommendation on Mgt. Fee </a:t>
            </a:r>
            <a:endParaRPr lang="en-US" sz="3600" dirty="0"/>
          </a:p>
        </p:txBody>
      </p:sp>
      <p:sp>
        <p:nvSpPr>
          <p:cNvPr id="3" name="Content Placeholder 2"/>
          <p:cNvSpPr>
            <a:spLocks noGrp="1"/>
          </p:cNvSpPr>
          <p:nvPr>
            <p:ph idx="1"/>
          </p:nvPr>
        </p:nvSpPr>
        <p:spPr>
          <a:xfrm>
            <a:off x="930866" y="1652537"/>
            <a:ext cx="10515600" cy="3221389"/>
          </a:xfrm>
        </p:spPr>
        <p:txBody>
          <a:bodyPr>
            <a:noAutofit/>
          </a:bodyPr>
          <a:lstStyle/>
          <a:p>
            <a:pPr marL="0" indent="0">
              <a:buNone/>
            </a:pPr>
            <a:r>
              <a:rPr lang="en-US" sz="2200" b="1" dirty="0" smtClean="0"/>
              <a:t>NAPA Full Report (Note:  Mgt. Fee Issue covered on pp. 41 – 47):</a:t>
            </a:r>
          </a:p>
          <a:p>
            <a:pPr marL="0" indent="0">
              <a:buNone/>
            </a:pPr>
            <a:r>
              <a:rPr lang="en-US" sz="2200" b="1" dirty="0">
                <a:hlinkClick r:id="rId3"/>
              </a:rPr>
              <a:t>http://</a:t>
            </a:r>
            <a:r>
              <a:rPr lang="en-US" sz="2200" b="1" dirty="0" smtClean="0">
                <a:hlinkClick r:id="rId3"/>
              </a:rPr>
              <a:t>napawash.org/images/reports/2015/NSF_Phase_2_Comprehensive_Report.pdf</a:t>
            </a:r>
            <a:endParaRPr lang="en-US" sz="2200" b="1" dirty="0" smtClean="0"/>
          </a:p>
          <a:p>
            <a:pPr marL="0" indent="0">
              <a:buNone/>
            </a:pPr>
            <a:r>
              <a:rPr lang="en-US" sz="2200" b="1" dirty="0" smtClean="0"/>
              <a:t>NAPA Report Recommendation 4.3 (pg. 47):</a:t>
            </a:r>
          </a:p>
          <a:p>
            <a:pPr marL="0" indent="0">
              <a:buNone/>
            </a:pPr>
            <a:r>
              <a:rPr lang="en-US" sz="2200" u="sng" dirty="0" smtClean="0"/>
              <a:t>Objective</a:t>
            </a:r>
            <a:r>
              <a:rPr lang="en-US" sz="2200" dirty="0" smtClean="0"/>
              <a:t>: To eliminate the additional management burdens and potential for funding inappropriate expenses posed by management fee.</a:t>
            </a:r>
          </a:p>
          <a:p>
            <a:r>
              <a:rPr lang="en-US" sz="2200" u="sng" dirty="0" smtClean="0"/>
              <a:t>Recommendation</a:t>
            </a:r>
            <a:r>
              <a:rPr lang="en-US" sz="2200" dirty="0" smtClean="0"/>
              <a:t>: NSF should eliminate the practice of including management fee in cooperative agreements in future projects. </a:t>
            </a:r>
          </a:p>
          <a:p>
            <a:r>
              <a:rPr lang="en-US" sz="2200" u="sng" dirty="0" smtClean="0"/>
              <a:t>Implementation Steps</a:t>
            </a:r>
            <a:r>
              <a:rPr lang="en-US" sz="2200" dirty="0" smtClean="0"/>
              <a:t>: The appropriate BFA office should develop NSF policy clarifying that management fee will no longer be included in federal awards.</a:t>
            </a:r>
          </a:p>
          <a:p>
            <a:pPr marL="0" indent="0">
              <a:buNone/>
            </a:pPr>
            <a:endParaRPr lang="en-US" sz="2000" b="1" dirty="0" smtClean="0"/>
          </a:p>
          <a:p>
            <a:pPr marL="0" indent="0">
              <a:buNone/>
            </a:pPr>
            <a:endParaRPr lang="en-US" sz="2000" i="1" dirty="0" smtClean="0">
              <a:solidFill>
                <a:srgbClr val="0070C0"/>
              </a:solidFill>
            </a:endParaRPr>
          </a:p>
          <a:p>
            <a:pPr marL="0" indent="0">
              <a:buNone/>
            </a:pPr>
            <a:endParaRPr lang="en-US" sz="2000" i="1" dirty="0" smtClean="0">
              <a:solidFill>
                <a:srgbClr val="0070C0"/>
              </a:solidFill>
            </a:endParaRPr>
          </a:p>
          <a:p>
            <a:pPr marL="0" indent="0">
              <a:buNone/>
            </a:pPr>
            <a:endParaRPr lang="en-US" sz="2000" i="1" dirty="0">
              <a:solidFill>
                <a:srgbClr val="0070C0"/>
              </a:solidFill>
            </a:endParaRPr>
          </a:p>
        </p:txBody>
      </p:sp>
      <p:sp>
        <p:nvSpPr>
          <p:cNvPr id="4" name="Slide Number Placeholder 3"/>
          <p:cNvSpPr>
            <a:spLocks noGrp="1"/>
          </p:cNvSpPr>
          <p:nvPr>
            <p:ph type="sldNum" sz="quarter" idx="12"/>
          </p:nvPr>
        </p:nvSpPr>
        <p:spPr/>
        <p:txBody>
          <a:bodyPr/>
          <a:lstStyle/>
          <a:p>
            <a:fld id="{8189ACA3-9AF9-488F-91CE-0E7B380042D5}" type="slidenum">
              <a:rPr lang="en-US" smtClean="0"/>
              <a:t>3</a:t>
            </a:fld>
            <a:endParaRPr lang="en-US" dirty="0"/>
          </a:p>
        </p:txBody>
      </p:sp>
    </p:spTree>
    <p:extLst>
      <p:ext uri="{BB962C8B-B14F-4D97-AF65-F5344CB8AC3E}">
        <p14:creationId xmlns:p14="http://schemas.microsoft.com/office/powerpoint/2010/main" val="1558419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9425"/>
            <a:ext cx="10515600" cy="1000461"/>
          </a:xfrm>
        </p:spPr>
        <p:txBody>
          <a:bodyPr>
            <a:normAutofit/>
          </a:bodyPr>
          <a:lstStyle/>
          <a:p>
            <a:r>
              <a:rPr lang="en-US" sz="3600" dirty="0" smtClean="0">
                <a:latin typeface="Calibri" panose="020F0502020204030204" pitchFamily="34" charset="0"/>
              </a:rPr>
              <a:t>Management Fee - NSF Analysis to Date:</a:t>
            </a:r>
            <a:endParaRPr lang="en-US" sz="3600" dirty="0">
              <a:latin typeface="Calibri" panose="020F0502020204030204" pitchFamily="34" charset="0"/>
            </a:endParaRPr>
          </a:p>
        </p:txBody>
      </p:sp>
      <p:sp>
        <p:nvSpPr>
          <p:cNvPr id="3" name="Content Placeholder 2"/>
          <p:cNvSpPr>
            <a:spLocks noGrp="1"/>
          </p:cNvSpPr>
          <p:nvPr>
            <p:ph idx="1"/>
          </p:nvPr>
        </p:nvSpPr>
        <p:spPr>
          <a:xfrm>
            <a:off x="904986" y="1602889"/>
            <a:ext cx="10541149" cy="3506993"/>
          </a:xfrm>
        </p:spPr>
        <p:txBody>
          <a:bodyPr>
            <a:noAutofit/>
          </a:bodyPr>
          <a:lstStyle/>
          <a:p>
            <a:r>
              <a:rPr lang="en-US" dirty="0" smtClean="0">
                <a:latin typeface="Calibri" panose="020F0502020204030204" pitchFamily="34" charset="0"/>
              </a:rPr>
              <a:t>Considered the impact on NSF’s ability to continue to partner with academic consortia and other non-profit awardees.</a:t>
            </a:r>
          </a:p>
          <a:p>
            <a:r>
              <a:rPr lang="en-US" dirty="0" smtClean="0">
                <a:latin typeface="Calibri" panose="020F0502020204030204" pitchFamily="34" charset="0"/>
              </a:rPr>
              <a:t>Took into account OMB citing NSF’s management fee policy as a federal best practice.</a:t>
            </a:r>
          </a:p>
          <a:p>
            <a:r>
              <a:rPr lang="en-US" dirty="0" smtClean="0">
                <a:latin typeface="Calibri" panose="020F0502020204030204" pitchFamily="34" charset="0"/>
              </a:rPr>
              <a:t>Evaluated alternative approaches to cover awardee expenses.</a:t>
            </a:r>
          </a:p>
          <a:p>
            <a:r>
              <a:rPr lang="en-US" dirty="0" smtClean="0">
                <a:latin typeface="Calibri" panose="020F0502020204030204" pitchFamily="34" charset="0"/>
              </a:rPr>
              <a:t>Sought to incentivize participation in large facility competitions. </a:t>
            </a:r>
            <a:endParaRPr lang="en-US"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8189ACA3-9AF9-488F-91CE-0E7B380042D5}" type="slidenum">
              <a:rPr lang="en-US" smtClean="0"/>
              <a:t>4</a:t>
            </a:fld>
            <a:endParaRPr lang="en-US" dirty="0"/>
          </a:p>
        </p:txBody>
      </p:sp>
    </p:spTree>
    <p:extLst>
      <p:ext uri="{BB962C8B-B14F-4D97-AF65-F5344CB8AC3E}">
        <p14:creationId xmlns:p14="http://schemas.microsoft.com/office/powerpoint/2010/main" val="7699439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3853"/>
            <a:ext cx="10515600" cy="678671"/>
          </a:xfrm>
        </p:spPr>
        <p:txBody>
          <a:bodyPr>
            <a:normAutofit/>
          </a:bodyPr>
          <a:lstStyle/>
          <a:p>
            <a:r>
              <a:rPr lang="en-US" sz="3600" dirty="0" smtClean="0">
                <a:latin typeface="Calibri" panose="020F0502020204030204" pitchFamily="34" charset="0"/>
              </a:rPr>
              <a:t>Management Fee - Findings:  </a:t>
            </a:r>
            <a:endParaRPr lang="en-US" sz="3600" dirty="0">
              <a:latin typeface="Calibri" panose="020F0502020204030204" pitchFamily="34" charset="0"/>
            </a:endParaRPr>
          </a:p>
        </p:txBody>
      </p:sp>
      <p:sp>
        <p:nvSpPr>
          <p:cNvPr id="3" name="Content Placeholder 2"/>
          <p:cNvSpPr>
            <a:spLocks noGrp="1"/>
          </p:cNvSpPr>
          <p:nvPr>
            <p:ph idx="1"/>
          </p:nvPr>
        </p:nvSpPr>
        <p:spPr>
          <a:xfrm>
            <a:off x="838200" y="1348353"/>
            <a:ext cx="10515600" cy="3890074"/>
          </a:xfrm>
        </p:spPr>
        <p:txBody>
          <a:bodyPr>
            <a:noAutofit/>
          </a:bodyPr>
          <a:lstStyle/>
          <a:p>
            <a:r>
              <a:rPr lang="en-US" sz="2400" dirty="0" smtClean="0"/>
              <a:t>Implementation of NSF’s new management fee policy in 2015 clarified the appropriate uses of management fee. </a:t>
            </a:r>
          </a:p>
          <a:p>
            <a:r>
              <a:rPr lang="en-US" sz="2400" dirty="0" smtClean="0"/>
              <a:t>A follow-up review in Spring 2016 confirms that many appropriate uses of management fee are not otherwise reimbursable under the cost principles</a:t>
            </a:r>
            <a:r>
              <a:rPr lang="en-US" sz="2400" dirty="0"/>
              <a:t>. </a:t>
            </a:r>
            <a:endParaRPr lang="en-US" sz="2400" dirty="0" smtClean="0"/>
          </a:p>
          <a:p>
            <a:r>
              <a:rPr lang="en-US" sz="2400" dirty="0" smtClean="0"/>
              <a:t>Allowing </a:t>
            </a:r>
            <a:r>
              <a:rPr lang="en-US" sz="2400" dirty="0"/>
              <a:t>organizations to request and receive a fee helps ensure competition among qualified organizations for large facility construction and operations.   </a:t>
            </a:r>
          </a:p>
          <a:p>
            <a:r>
              <a:rPr lang="en-US" sz="2400" dirty="0" smtClean="0"/>
              <a:t>Eliminating management fee would deny awardees the ability to recover ordinary and necessary expenses not otherwise reimbursable. </a:t>
            </a:r>
          </a:p>
          <a:p>
            <a:r>
              <a:rPr lang="en-US" sz="2400" dirty="0" smtClean="0"/>
              <a:t>NSF will continue to use management fee and complete the analysis of the policy’s impacts.</a:t>
            </a:r>
          </a:p>
        </p:txBody>
      </p:sp>
      <p:sp>
        <p:nvSpPr>
          <p:cNvPr id="4" name="Slide Number Placeholder 3"/>
          <p:cNvSpPr>
            <a:spLocks noGrp="1"/>
          </p:cNvSpPr>
          <p:nvPr>
            <p:ph type="sldNum" sz="quarter" idx="12"/>
          </p:nvPr>
        </p:nvSpPr>
        <p:spPr/>
        <p:txBody>
          <a:bodyPr/>
          <a:lstStyle/>
          <a:p>
            <a:fld id="{8189ACA3-9AF9-488F-91CE-0E7B380042D5}" type="slidenum">
              <a:rPr lang="en-US" smtClean="0"/>
              <a:t>5</a:t>
            </a:fld>
            <a:endParaRPr lang="en-US" dirty="0"/>
          </a:p>
        </p:txBody>
      </p:sp>
    </p:spTree>
    <p:extLst>
      <p:ext uri="{BB962C8B-B14F-4D97-AF65-F5344CB8AC3E}">
        <p14:creationId xmlns:p14="http://schemas.microsoft.com/office/powerpoint/2010/main" val="16082901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3585"/>
            <a:ext cx="10515600" cy="1325563"/>
          </a:xfrm>
        </p:spPr>
        <p:txBody>
          <a:bodyPr>
            <a:normAutofit/>
          </a:bodyPr>
          <a:lstStyle/>
          <a:p>
            <a:r>
              <a:rPr lang="en-US" sz="3600" dirty="0" smtClean="0"/>
              <a:t>Background – NSF’s Current Mgt. Fee Policy </a:t>
            </a:r>
            <a:endParaRPr lang="en-US" sz="3600" dirty="0"/>
          </a:p>
        </p:txBody>
      </p:sp>
      <p:sp>
        <p:nvSpPr>
          <p:cNvPr id="3" name="Content Placeholder 2"/>
          <p:cNvSpPr>
            <a:spLocks noGrp="1"/>
          </p:cNvSpPr>
          <p:nvPr>
            <p:ph idx="1"/>
          </p:nvPr>
        </p:nvSpPr>
        <p:spPr>
          <a:xfrm>
            <a:off x="838200" y="1325293"/>
            <a:ext cx="10515600" cy="4351338"/>
          </a:xfrm>
        </p:spPr>
        <p:txBody>
          <a:bodyPr>
            <a:noAutofit/>
          </a:bodyPr>
          <a:lstStyle/>
          <a:p>
            <a:pPr marL="0" indent="0">
              <a:buNone/>
            </a:pPr>
            <a:r>
              <a:rPr lang="en-US" sz="2000" b="1" dirty="0" smtClean="0"/>
              <a:t>Context – Development of Current Policy</a:t>
            </a:r>
          </a:p>
          <a:p>
            <a:r>
              <a:rPr lang="en-US" sz="2400" dirty="0" smtClean="0"/>
              <a:t>Previous to December 2014 – NSF did not have a formal written policy on payment of management fee. </a:t>
            </a:r>
          </a:p>
          <a:p>
            <a:r>
              <a:rPr lang="en-US" sz="2400" dirty="0" smtClean="0"/>
              <a:t>Fees were understood to be paid for the purpose of awardees covering necessary costs, including “ordinary and necessary” expenses not otherwise covered by the federal cost principles. </a:t>
            </a:r>
          </a:p>
          <a:p>
            <a:r>
              <a:rPr lang="en-US" sz="2400" dirty="0" smtClean="0"/>
              <a:t>At NSF, management fees were limited to a small group of awardees (approximately seven) involved in construction and  operations of large facilities under cooperative agreements.  </a:t>
            </a:r>
          </a:p>
          <a:p>
            <a:pPr lvl="0"/>
            <a:r>
              <a:rPr lang="en-US" sz="2400" dirty="0">
                <a:solidFill>
                  <a:prstClr val="black"/>
                </a:solidFill>
              </a:rPr>
              <a:t>Previous NSF </a:t>
            </a:r>
            <a:r>
              <a:rPr lang="en-US" sz="2400" dirty="0" smtClean="0">
                <a:solidFill>
                  <a:prstClr val="black"/>
                </a:solidFill>
              </a:rPr>
              <a:t>practice </a:t>
            </a:r>
            <a:r>
              <a:rPr lang="en-US" sz="2400" dirty="0">
                <a:solidFill>
                  <a:prstClr val="black"/>
                </a:solidFill>
              </a:rPr>
              <a:t>was to determine the fee amount based on a proposal by the awardee specifying planned uses of fee (e.g., educational outreach, </a:t>
            </a:r>
            <a:r>
              <a:rPr lang="en-US" sz="2400" dirty="0" smtClean="0">
                <a:solidFill>
                  <a:prstClr val="black"/>
                </a:solidFill>
              </a:rPr>
              <a:t>business meals). </a:t>
            </a:r>
            <a:endParaRPr lang="en-US" sz="2400"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fld id="{8189ACA3-9AF9-488F-91CE-0E7B380042D5}" type="slidenum">
              <a:rPr lang="en-US" smtClean="0"/>
              <a:t>6</a:t>
            </a:fld>
            <a:endParaRPr lang="en-US" dirty="0"/>
          </a:p>
        </p:txBody>
      </p:sp>
    </p:spTree>
    <p:extLst>
      <p:ext uri="{BB962C8B-B14F-4D97-AF65-F5344CB8AC3E}">
        <p14:creationId xmlns:p14="http://schemas.microsoft.com/office/powerpoint/2010/main" val="30584190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Background – NSF’s Current Mgt. Fee Policy </a:t>
            </a:r>
            <a:endParaRPr lang="en-US" sz="3600" dirty="0"/>
          </a:p>
        </p:txBody>
      </p:sp>
      <p:sp>
        <p:nvSpPr>
          <p:cNvPr id="3" name="Content Placeholder 2"/>
          <p:cNvSpPr>
            <a:spLocks noGrp="1"/>
          </p:cNvSpPr>
          <p:nvPr>
            <p:ph idx="1"/>
          </p:nvPr>
        </p:nvSpPr>
        <p:spPr>
          <a:xfrm>
            <a:off x="907212" y="1446063"/>
            <a:ext cx="10515600" cy="4351338"/>
          </a:xfrm>
        </p:spPr>
        <p:txBody>
          <a:bodyPr>
            <a:noAutofit/>
          </a:bodyPr>
          <a:lstStyle/>
          <a:p>
            <a:pPr marL="0" indent="0">
              <a:buNone/>
            </a:pPr>
            <a:r>
              <a:rPr lang="en-US" sz="2200" b="1" dirty="0" smtClean="0"/>
              <a:t>Context – Development of Current Policy  </a:t>
            </a:r>
          </a:p>
          <a:p>
            <a:pPr lvl="0"/>
            <a:r>
              <a:rPr lang="en-US" sz="2200" dirty="0">
                <a:solidFill>
                  <a:prstClr val="black"/>
                </a:solidFill>
              </a:rPr>
              <a:t>Agreement on planned use of fee by the awardee was not subsequently verified/enforced – fee was considered as awardee funds above costs and therefore not subject to </a:t>
            </a:r>
            <a:r>
              <a:rPr lang="en-US" sz="2200" dirty="0" smtClean="0">
                <a:solidFill>
                  <a:prstClr val="black"/>
                </a:solidFill>
              </a:rPr>
              <a:t>audit. </a:t>
            </a:r>
            <a:endParaRPr lang="en-US" sz="2200" dirty="0">
              <a:solidFill>
                <a:prstClr val="black"/>
              </a:solidFill>
            </a:endParaRPr>
          </a:p>
          <a:p>
            <a:r>
              <a:rPr lang="en-US" sz="2200" dirty="0" smtClean="0"/>
              <a:t>In 2014 – OIG Report raised issue that DCAA review of a NSF awardee’s management fee included such items as alcohol, entertainment, and lobbying.  </a:t>
            </a:r>
          </a:p>
          <a:p>
            <a:r>
              <a:rPr lang="en-US" sz="2200" dirty="0" smtClean="0"/>
              <a:t>NSF </a:t>
            </a:r>
            <a:r>
              <a:rPr lang="en-US" sz="2200" dirty="0"/>
              <a:t>accelerated efforts to publish and implement a management fee policy addressing appropriate uses of fee, prohibited uses, and requirements for awardees to verify actual uses during </a:t>
            </a:r>
            <a:r>
              <a:rPr lang="en-US" sz="2200" dirty="0" smtClean="0"/>
              <a:t>performance. </a:t>
            </a:r>
            <a:endParaRPr lang="en-US" sz="2200" dirty="0"/>
          </a:p>
          <a:p>
            <a:r>
              <a:rPr lang="en-US" sz="2200" dirty="0"/>
              <a:t>A new policy became effective immediately with publication in </a:t>
            </a:r>
            <a:r>
              <a:rPr lang="en-US" sz="2200" dirty="0" smtClean="0"/>
              <a:t>the Federal </a:t>
            </a:r>
            <a:r>
              <a:rPr lang="en-US" sz="2200" dirty="0"/>
              <a:t>Register in December 2014.  However, policy was still subject to </a:t>
            </a:r>
            <a:r>
              <a:rPr lang="en-US" sz="2200" dirty="0" smtClean="0"/>
              <a:t>final revisions </a:t>
            </a:r>
            <a:r>
              <a:rPr lang="en-US" sz="2200" dirty="0"/>
              <a:t>based on NSF review of public </a:t>
            </a:r>
            <a:r>
              <a:rPr lang="en-US" sz="2200" dirty="0" smtClean="0"/>
              <a:t>comments. </a:t>
            </a:r>
          </a:p>
        </p:txBody>
      </p:sp>
      <p:sp>
        <p:nvSpPr>
          <p:cNvPr id="4" name="Slide Number Placeholder 3"/>
          <p:cNvSpPr>
            <a:spLocks noGrp="1"/>
          </p:cNvSpPr>
          <p:nvPr>
            <p:ph type="sldNum" sz="quarter" idx="12"/>
          </p:nvPr>
        </p:nvSpPr>
        <p:spPr/>
        <p:txBody>
          <a:bodyPr/>
          <a:lstStyle/>
          <a:p>
            <a:fld id="{8189ACA3-9AF9-488F-91CE-0E7B380042D5}" type="slidenum">
              <a:rPr lang="en-US" smtClean="0"/>
              <a:t>7</a:t>
            </a:fld>
            <a:endParaRPr lang="en-US" dirty="0"/>
          </a:p>
        </p:txBody>
      </p:sp>
    </p:spTree>
    <p:extLst>
      <p:ext uri="{BB962C8B-B14F-4D97-AF65-F5344CB8AC3E}">
        <p14:creationId xmlns:p14="http://schemas.microsoft.com/office/powerpoint/2010/main" val="2420364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 NSF’s Current Mgt. Fee Policy </a:t>
            </a:r>
            <a:endParaRPr lang="en-US" dirty="0"/>
          </a:p>
        </p:txBody>
      </p:sp>
      <p:sp>
        <p:nvSpPr>
          <p:cNvPr id="3" name="Content Placeholder 2"/>
          <p:cNvSpPr>
            <a:spLocks noGrp="1"/>
          </p:cNvSpPr>
          <p:nvPr>
            <p:ph idx="1"/>
          </p:nvPr>
        </p:nvSpPr>
        <p:spPr>
          <a:xfrm>
            <a:off x="838200" y="1523701"/>
            <a:ext cx="10515600" cy="4351338"/>
          </a:xfrm>
        </p:spPr>
        <p:txBody>
          <a:bodyPr>
            <a:normAutofit/>
          </a:bodyPr>
          <a:lstStyle/>
          <a:p>
            <a:pPr marL="0" indent="0">
              <a:buNone/>
            </a:pPr>
            <a:r>
              <a:rPr lang="en-US" sz="2200" b="1" dirty="0" smtClean="0"/>
              <a:t>Context – Development of Current Policy  </a:t>
            </a:r>
          </a:p>
          <a:p>
            <a:r>
              <a:rPr lang="en-US" sz="2200" dirty="0" smtClean="0"/>
              <a:t>House </a:t>
            </a:r>
            <a:r>
              <a:rPr lang="en-US" sz="2200" dirty="0"/>
              <a:t>Science Committee Hearing in February 2015 was </a:t>
            </a:r>
            <a:r>
              <a:rPr lang="en-US" sz="2200" dirty="0" smtClean="0"/>
              <a:t>critical </a:t>
            </a:r>
            <a:r>
              <a:rPr lang="en-US" sz="2200" dirty="0"/>
              <a:t>of management fee expenses incurred by </a:t>
            </a:r>
            <a:r>
              <a:rPr lang="en-US" sz="2200" dirty="0" smtClean="0"/>
              <a:t>NSF awardee.   </a:t>
            </a:r>
            <a:endParaRPr lang="en-US" sz="2200" dirty="0"/>
          </a:p>
          <a:p>
            <a:r>
              <a:rPr lang="en-US" sz="2200" dirty="0" smtClean="0"/>
              <a:t>NSF </a:t>
            </a:r>
            <a:r>
              <a:rPr lang="en-US" sz="2200" dirty="0"/>
              <a:t>addressed public comments and issued final policy in June </a:t>
            </a:r>
            <a:r>
              <a:rPr lang="en-US" sz="2200" dirty="0" smtClean="0"/>
              <a:t>2015.    </a:t>
            </a:r>
            <a:endParaRPr lang="en-US" sz="2200" dirty="0"/>
          </a:p>
          <a:p>
            <a:r>
              <a:rPr lang="en-US" sz="2200" dirty="0" smtClean="0"/>
              <a:t>Upon finalization of new policy, provision added to the Terms &amp; Conditions of impacted awards to ensure compliance. </a:t>
            </a:r>
          </a:p>
          <a:p>
            <a:r>
              <a:rPr lang="en-US" sz="2200" dirty="0" smtClean="0"/>
              <a:t>Awardees receiving management fee were immediately required to comply with requirement to justify </a:t>
            </a:r>
            <a:r>
              <a:rPr lang="en-US" sz="2200" u="sng" dirty="0" smtClean="0"/>
              <a:t>planned</a:t>
            </a:r>
            <a:r>
              <a:rPr lang="en-US" sz="2200" dirty="0" smtClean="0"/>
              <a:t> uses of fee, and to provide available documentation on </a:t>
            </a:r>
            <a:r>
              <a:rPr lang="en-US" sz="2200" u="sng" dirty="0" smtClean="0"/>
              <a:t>previous</a:t>
            </a:r>
            <a:r>
              <a:rPr lang="en-US" sz="2200" dirty="0" smtClean="0"/>
              <a:t> uses of fee.</a:t>
            </a:r>
          </a:p>
          <a:p>
            <a:r>
              <a:rPr lang="en-US" sz="2200" dirty="0" smtClean="0"/>
              <a:t>Time and resource intensive review completed (July – Sept 2015) to confirm or re-determine fee amounts for current awards.       </a:t>
            </a:r>
            <a:endParaRPr lang="en-US" sz="2200" dirty="0"/>
          </a:p>
        </p:txBody>
      </p:sp>
      <p:sp>
        <p:nvSpPr>
          <p:cNvPr id="4" name="Slide Number Placeholder 3"/>
          <p:cNvSpPr>
            <a:spLocks noGrp="1"/>
          </p:cNvSpPr>
          <p:nvPr>
            <p:ph type="sldNum" sz="quarter" idx="12"/>
          </p:nvPr>
        </p:nvSpPr>
        <p:spPr/>
        <p:txBody>
          <a:bodyPr/>
          <a:lstStyle/>
          <a:p>
            <a:fld id="{8189ACA3-9AF9-488F-91CE-0E7B380042D5}" type="slidenum">
              <a:rPr lang="en-US" smtClean="0"/>
              <a:t>8</a:t>
            </a:fld>
            <a:endParaRPr lang="en-US" dirty="0"/>
          </a:p>
        </p:txBody>
      </p:sp>
    </p:spTree>
    <p:extLst>
      <p:ext uri="{BB962C8B-B14F-4D97-AF65-F5344CB8AC3E}">
        <p14:creationId xmlns:p14="http://schemas.microsoft.com/office/powerpoint/2010/main" val="12606493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Background – NSF’s Current Mgt. Fee Policy </a:t>
            </a:r>
            <a:endParaRPr lang="en-US" sz="3600" dirty="0"/>
          </a:p>
        </p:txBody>
      </p:sp>
      <p:sp>
        <p:nvSpPr>
          <p:cNvPr id="3" name="Content Placeholder 2"/>
          <p:cNvSpPr>
            <a:spLocks noGrp="1"/>
          </p:cNvSpPr>
          <p:nvPr>
            <p:ph idx="1"/>
          </p:nvPr>
        </p:nvSpPr>
        <p:spPr>
          <a:xfrm>
            <a:off x="838200" y="1690688"/>
            <a:ext cx="10515600" cy="4351338"/>
          </a:xfrm>
        </p:spPr>
        <p:txBody>
          <a:bodyPr>
            <a:normAutofit/>
          </a:bodyPr>
          <a:lstStyle/>
          <a:p>
            <a:pPr marL="0" indent="0">
              <a:buNone/>
            </a:pPr>
            <a:r>
              <a:rPr lang="en-US" sz="2200" b="1" dirty="0" smtClean="0"/>
              <a:t>Context – Impact on Awardees </a:t>
            </a:r>
          </a:p>
          <a:p>
            <a:r>
              <a:rPr lang="en-US" sz="2200" dirty="0" smtClean="0"/>
              <a:t>As part of NSF’s evaluation of alternatives, in March 2016 impacted awardees were asked to provide feedback on NSF’s new management fee policy. </a:t>
            </a:r>
          </a:p>
          <a:p>
            <a:r>
              <a:rPr lang="en-US" sz="2200" dirty="0" smtClean="0"/>
              <a:t>Questionnaire solicited feedback on perceived advantages, disadvantages, administrative burden of the management fee policy, and alternatives or improvements to the policy.</a:t>
            </a:r>
          </a:p>
          <a:p>
            <a:r>
              <a:rPr lang="en-US" sz="2200" dirty="0" smtClean="0"/>
              <a:t>Questionnaire was forwarded to organizations that currently receive fee under NSF awards.</a:t>
            </a:r>
          </a:p>
          <a:p>
            <a:r>
              <a:rPr lang="en-US" sz="2200" dirty="0" smtClean="0"/>
              <a:t>Some, but not all of these organizations provided responses to the management fee questionnaire. </a:t>
            </a:r>
            <a:endParaRPr lang="en-US" sz="2200" dirty="0"/>
          </a:p>
        </p:txBody>
      </p:sp>
      <p:sp>
        <p:nvSpPr>
          <p:cNvPr id="4" name="Slide Number Placeholder 3"/>
          <p:cNvSpPr>
            <a:spLocks noGrp="1"/>
          </p:cNvSpPr>
          <p:nvPr>
            <p:ph type="sldNum" sz="quarter" idx="12"/>
          </p:nvPr>
        </p:nvSpPr>
        <p:spPr/>
        <p:txBody>
          <a:bodyPr/>
          <a:lstStyle/>
          <a:p>
            <a:fld id="{8189ACA3-9AF9-488F-91CE-0E7B380042D5}" type="slidenum">
              <a:rPr lang="en-US" smtClean="0"/>
              <a:t>9</a:t>
            </a:fld>
            <a:endParaRPr lang="en-US" dirty="0"/>
          </a:p>
        </p:txBody>
      </p:sp>
    </p:spTree>
    <p:extLst>
      <p:ext uri="{BB962C8B-B14F-4D97-AF65-F5344CB8AC3E}">
        <p14:creationId xmlns:p14="http://schemas.microsoft.com/office/powerpoint/2010/main" val="38887260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2087</TotalTime>
  <Words>1236</Words>
  <Application>Microsoft Office PowerPoint</Application>
  <PresentationFormat>Widescreen</PresentationFormat>
  <Paragraphs>102</Paragraphs>
  <Slides>12</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Wingdings</vt:lpstr>
      <vt:lpstr>Office Theme</vt:lpstr>
      <vt:lpstr>1_Office Theme</vt:lpstr>
      <vt:lpstr>2016 NSF Large Facilities Workshop New Initiatives Business Roundtable II-III May 25-26, 2016</vt:lpstr>
      <vt:lpstr>Progress on NAPA Recommendations</vt:lpstr>
      <vt:lpstr>NAPA Recommendation on Mgt. Fee </vt:lpstr>
      <vt:lpstr>Management Fee - NSF Analysis to Date:</vt:lpstr>
      <vt:lpstr>Management Fee - Findings:  </vt:lpstr>
      <vt:lpstr>Background – NSF’s Current Mgt. Fee Policy </vt:lpstr>
      <vt:lpstr>Background – NSF’s Current Mgt. Fee Policy </vt:lpstr>
      <vt:lpstr>Background – NSF’s Current Mgt. Fee Policy </vt:lpstr>
      <vt:lpstr>Background – NSF’s Current Mgt. Fee Policy </vt:lpstr>
      <vt:lpstr>Background – NSF’s Current Mgt. Fee Policy </vt:lpstr>
      <vt:lpstr>Background – Alternate Means of Addressing Expenses  </vt:lpstr>
      <vt:lpstr>Background – Alternate Means of Addressing Expenses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of Alternatives to NSF’s Management Fee Policy</dc:title>
  <dc:creator>Lupis, Jeffery Michael</dc:creator>
  <cp:lastModifiedBy>Daniels, William P.</cp:lastModifiedBy>
  <cp:revision>239</cp:revision>
  <cp:lastPrinted>2016-04-29T14:01:38Z</cp:lastPrinted>
  <dcterms:created xsi:type="dcterms:W3CDTF">2016-03-13T14:10:45Z</dcterms:created>
  <dcterms:modified xsi:type="dcterms:W3CDTF">2016-05-31T15:58:23Z</dcterms:modified>
</cp:coreProperties>
</file>