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media/image12.jpg" ContentType="image/jpe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16" r:id="rId1"/>
  </p:sldMasterIdLst>
  <p:notesMasterIdLst>
    <p:notesMasterId r:id="rId21"/>
  </p:notesMasterIdLst>
  <p:sldIdLst>
    <p:sldId id="256" r:id="rId2"/>
    <p:sldId id="257" r:id="rId3"/>
    <p:sldId id="271" r:id="rId4"/>
    <p:sldId id="272" r:id="rId5"/>
    <p:sldId id="274" r:id="rId6"/>
    <p:sldId id="284" r:id="rId7"/>
    <p:sldId id="275" r:id="rId8"/>
    <p:sldId id="277" r:id="rId9"/>
    <p:sldId id="279" r:id="rId10"/>
    <p:sldId id="278" r:id="rId11"/>
    <p:sldId id="281" r:id="rId12"/>
    <p:sldId id="282" r:id="rId13"/>
    <p:sldId id="283" r:id="rId14"/>
    <p:sldId id="273" r:id="rId15"/>
    <p:sldId id="285" r:id="rId16"/>
    <p:sldId id="286" r:id="rId17"/>
    <p:sldId id="287" r:id="rId18"/>
    <p:sldId id="288" r:id="rId19"/>
    <p:sldId id="28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CC00"/>
    <a:srgbClr val="FFFF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3901" autoAdjust="0"/>
  </p:normalViewPr>
  <p:slideViewPr>
    <p:cSldViewPr snapToGrid="0">
      <p:cViewPr varScale="1">
        <p:scale>
          <a:sx n="56" d="100"/>
          <a:sy n="56" d="100"/>
        </p:scale>
        <p:origin x="1362" y="60"/>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7F6A83-6B42-491B-A080-0EE75134681F}" type="datetimeFigureOut">
              <a:rPr lang="en-US" smtClean="0"/>
              <a:t>05/26/2016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B2AB77-6A80-46DA-8DAC-7A9446733AC6}" type="slidenum">
              <a:rPr lang="en-US" smtClean="0"/>
              <a:t>‹#›</a:t>
            </a:fld>
            <a:endParaRPr lang="en-US"/>
          </a:p>
        </p:txBody>
      </p:sp>
    </p:spTree>
    <p:extLst>
      <p:ext uri="{BB962C8B-B14F-4D97-AF65-F5344CB8AC3E}">
        <p14:creationId xmlns:p14="http://schemas.microsoft.com/office/powerpoint/2010/main" val="10423993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llis.nasa.gov/" TargetMode="External"/><Relationship Id="rId2" Type="http://schemas.openxmlformats.org/officeDocument/2006/relationships/slide" Target="../slides/slide6.xml"/><Relationship Id="rId1" Type="http://schemas.openxmlformats.org/officeDocument/2006/relationships/notesMaster" Target="../notesMasters/notesMaster1.xml"/><Relationship Id="rId6" Type="http://schemas.openxmlformats.org/officeDocument/2006/relationships/hyperlink" Target="http://www.acqnotes.com/acqnote/tools/lessons-learned" TargetMode="External"/><Relationship Id="rId5" Type="http://schemas.openxmlformats.org/officeDocument/2006/relationships/hyperlink" Target="http://energy.gov/ehss/policy-guidance-reports/databases/lessons-learned-database" TargetMode="External"/><Relationship Id="rId4" Type="http://schemas.openxmlformats.org/officeDocument/2006/relationships/hyperlink" Target="http://www.itslessons.its.dot.gov/"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oig.nasa.gov/"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oig.nasa.gov/audits/reports/FY12/IG-12-012.pdf"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Find the report here: http://www.napawash.org/reports-publications/1785-national-science-foundation-use-of-cooperative-agreements-to-support-large-scale-investment-in-research.html</a:t>
            </a:r>
          </a:p>
        </p:txBody>
      </p:sp>
      <p:sp>
        <p:nvSpPr>
          <p:cNvPr id="4" name="Slide Number Placeholder 3"/>
          <p:cNvSpPr>
            <a:spLocks noGrp="1"/>
          </p:cNvSpPr>
          <p:nvPr>
            <p:ph type="sldNum" sz="quarter" idx="10"/>
          </p:nvPr>
        </p:nvSpPr>
        <p:spPr/>
        <p:txBody>
          <a:bodyPr/>
          <a:lstStyle/>
          <a:p>
            <a:fld id="{68B2AB77-6A80-46DA-8DAC-7A9446733AC6}" type="slidenum">
              <a:rPr lang="en-US" smtClean="0"/>
              <a:t>2</a:t>
            </a:fld>
            <a:endParaRPr lang="en-US"/>
          </a:p>
        </p:txBody>
      </p:sp>
    </p:spTree>
    <p:extLst>
      <p:ext uri="{BB962C8B-B14F-4D97-AF65-F5344CB8AC3E}">
        <p14:creationId xmlns:p14="http://schemas.microsoft.com/office/powerpoint/2010/main" val="4917176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B2AB77-6A80-46DA-8DAC-7A9446733AC6}" type="slidenum">
              <a:rPr lang="en-US" smtClean="0"/>
              <a:t>5</a:t>
            </a:fld>
            <a:endParaRPr lang="en-US"/>
          </a:p>
        </p:txBody>
      </p:sp>
    </p:spTree>
    <p:extLst>
      <p:ext uri="{BB962C8B-B14F-4D97-AF65-F5344CB8AC3E}">
        <p14:creationId xmlns:p14="http://schemas.microsoft.com/office/powerpoint/2010/main" val="34315564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NASA Lessons Learned Database</a:t>
            </a:r>
          </a:p>
          <a:p>
            <a:r>
              <a:rPr lang="en-US" sz="1200" u="sng" kern="1200" dirty="0" smtClean="0">
                <a:solidFill>
                  <a:schemeClr val="tx1"/>
                </a:solidFill>
                <a:effectLst/>
                <a:latin typeface="+mn-lt"/>
                <a:ea typeface="+mn-ea"/>
                <a:cs typeface="+mn-cs"/>
                <a:hlinkClick r:id="rId3"/>
              </a:rPr>
              <a:t>http://llis.nasa.gov/</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DOT Lessons Learned Database</a:t>
            </a:r>
          </a:p>
          <a:p>
            <a:r>
              <a:rPr lang="en-US" sz="1200" u="sng" kern="1200" dirty="0" smtClean="0">
                <a:solidFill>
                  <a:schemeClr val="tx1"/>
                </a:solidFill>
                <a:effectLst/>
                <a:latin typeface="+mn-lt"/>
                <a:ea typeface="+mn-ea"/>
                <a:cs typeface="+mn-cs"/>
                <a:hlinkClick r:id="rId4"/>
              </a:rPr>
              <a:t>http://www.itslessons.its.dot.gov/</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DOE Lessons Learned Database</a:t>
            </a:r>
          </a:p>
          <a:p>
            <a:r>
              <a:rPr lang="en-US" sz="1200" u="sng" kern="1200" dirty="0" smtClean="0">
                <a:solidFill>
                  <a:schemeClr val="tx1"/>
                </a:solidFill>
                <a:effectLst/>
                <a:latin typeface="+mn-lt"/>
                <a:ea typeface="+mn-ea"/>
                <a:cs typeface="+mn-cs"/>
                <a:hlinkClick r:id="rId5"/>
              </a:rPr>
              <a:t>http://energy.gov/ehss/policy-guidance-reports/databases/lessons-learned-database</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Other agencies (DoD)</a:t>
            </a:r>
          </a:p>
          <a:p>
            <a:r>
              <a:rPr lang="en-US" sz="1200" u="sng" kern="1200" dirty="0" smtClean="0">
                <a:solidFill>
                  <a:schemeClr val="tx1"/>
                </a:solidFill>
                <a:effectLst/>
                <a:latin typeface="+mn-lt"/>
                <a:ea typeface="+mn-ea"/>
                <a:cs typeface="+mn-cs"/>
                <a:hlinkClick r:id="rId6"/>
              </a:rPr>
              <a:t>http://www.acqnotes.com/acqnote/tools/lessons-learned</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8B2AB77-6A80-46DA-8DAC-7A9446733AC6}" type="slidenum">
              <a:rPr lang="en-US" smtClean="0"/>
              <a:t>6</a:t>
            </a:fld>
            <a:endParaRPr lang="en-US"/>
          </a:p>
        </p:txBody>
      </p:sp>
    </p:spTree>
    <p:extLst>
      <p:ext uri="{BB962C8B-B14F-4D97-AF65-F5344CB8AC3E}">
        <p14:creationId xmlns:p14="http://schemas.microsoft.com/office/powerpoint/2010/main" val="28153000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OIG recommended that NASA develop and implement a cohesive strategic plan for knowledge management and sharing, particularly with respect to lessons learned. As part of this plan, we recommended that the Agency determine if or how LLIS fits into this overall plan. In addition, we recommended that NASA revise applicable policies to align with NASA's strategic vision for institutional knowledge management and improve the collection and dissemination of lessons learned Agency-wide. NASA concurred with the OIG's recommendations.</a:t>
            </a:r>
          </a:p>
          <a:p>
            <a:r>
              <a:rPr lang="en-US" sz="1200" b="0" i="0" kern="1200" dirty="0" smtClean="0">
                <a:solidFill>
                  <a:schemeClr val="tx1"/>
                </a:solidFill>
                <a:effectLst/>
                <a:latin typeface="+mn-lt"/>
                <a:ea typeface="+mn-ea"/>
                <a:cs typeface="+mn-cs"/>
              </a:rPr>
              <a:t>The full report can be found on the OIG's website at </a:t>
            </a:r>
            <a:r>
              <a:rPr lang="en-US" sz="1200" b="0" i="0" u="none" strike="noStrike" kern="1200" dirty="0" smtClean="0">
                <a:solidFill>
                  <a:schemeClr val="tx1"/>
                </a:solidFill>
                <a:effectLst/>
                <a:latin typeface="+mn-lt"/>
                <a:ea typeface="+mn-ea"/>
                <a:cs typeface="+mn-cs"/>
                <a:hlinkClick r:id="rId3"/>
              </a:rPr>
              <a:t>http://oig.nasa.gov/</a:t>
            </a:r>
            <a:r>
              <a:rPr lang="en-US" sz="1200" b="0" i="0" kern="1200" dirty="0" smtClean="0">
                <a:solidFill>
                  <a:schemeClr val="tx1"/>
                </a:solidFill>
                <a:effectLst/>
                <a:latin typeface="+mn-lt"/>
                <a:ea typeface="+mn-ea"/>
                <a:cs typeface="+mn-cs"/>
              </a:rPr>
              <a:t> under "Reading Room" or at the following link: </a:t>
            </a:r>
            <a:r>
              <a:rPr lang="en-US" sz="1200" b="0" i="0" u="none" strike="noStrike" kern="1200" dirty="0" smtClean="0">
                <a:solidFill>
                  <a:schemeClr val="tx1"/>
                </a:solidFill>
                <a:effectLst/>
                <a:latin typeface="+mn-lt"/>
                <a:ea typeface="+mn-ea"/>
                <a:cs typeface="+mn-cs"/>
                <a:hlinkClick r:id="rId4"/>
              </a:rPr>
              <a:t>http://oig.nasa.gov/audits/reports/FY12/IG-12-012.pdf</a:t>
            </a:r>
            <a:endParaRPr lang="en-US" sz="1200" b="0" i="0" u="none" strike="noStrike" kern="1200" dirty="0" smtClean="0">
              <a:solidFill>
                <a:schemeClr val="tx1"/>
              </a:solidFill>
              <a:effectLst/>
              <a:latin typeface="+mn-lt"/>
              <a:ea typeface="+mn-ea"/>
              <a:cs typeface="+mn-cs"/>
            </a:endParaRPr>
          </a:p>
          <a:p>
            <a:endParaRPr lang="en-US" sz="1200" b="0" i="0" u="none" strike="noStrike" kern="1200" dirty="0" smtClean="0">
              <a:solidFill>
                <a:schemeClr val="tx1"/>
              </a:solidFill>
              <a:effectLst/>
              <a:latin typeface="+mn-lt"/>
              <a:ea typeface="+mn-ea"/>
              <a:cs typeface="+mn-cs"/>
            </a:endParaRPr>
          </a:p>
          <a:p>
            <a:r>
              <a:rPr lang="en-US" sz="1200" b="0" i="0" u="none" strike="noStrike" kern="1200" dirty="0" smtClean="0">
                <a:solidFill>
                  <a:schemeClr val="tx1"/>
                </a:solidFill>
                <a:effectLst/>
                <a:latin typeface="+mn-lt"/>
                <a:ea typeface="+mn-ea"/>
                <a:cs typeface="+mn-cs"/>
              </a:rPr>
              <a:t>Resulted in a revision to</a:t>
            </a:r>
            <a:r>
              <a:rPr lang="en-US" sz="1200" b="0" i="0" u="none" strike="noStrike" kern="1200" baseline="0" dirty="0" smtClean="0">
                <a:solidFill>
                  <a:schemeClr val="tx1"/>
                </a:solidFill>
                <a:effectLst/>
                <a:latin typeface="+mn-lt"/>
                <a:ea typeface="+mn-ea"/>
                <a:cs typeface="+mn-cs"/>
              </a:rPr>
              <a:t> the NPD on Lessons Learned.  See: http://nodis3.gsfc.nasa.gov/displayDir.cfm?t=NPD&amp;c=7120&amp;s=6</a:t>
            </a:r>
          </a:p>
          <a:p>
            <a:endParaRPr lang="en-US" sz="1200" b="0" i="0" u="none" strike="noStrike" kern="1200" baseline="0" dirty="0" smtClean="0">
              <a:solidFill>
                <a:schemeClr val="tx1"/>
              </a:solidFill>
              <a:effectLst/>
              <a:latin typeface="+mn-lt"/>
              <a:ea typeface="+mn-ea"/>
              <a:cs typeface="+mn-cs"/>
            </a:endParaRPr>
          </a:p>
          <a:p>
            <a:r>
              <a:rPr lang="en-US" sz="1200" b="0" i="0" u="none" strike="noStrike" kern="1200" baseline="0" dirty="0" smtClean="0">
                <a:solidFill>
                  <a:schemeClr val="tx1"/>
                </a:solidFill>
                <a:effectLst/>
                <a:latin typeface="+mn-lt"/>
                <a:ea typeface="+mn-ea"/>
                <a:cs typeface="+mn-cs"/>
              </a:rPr>
              <a:t>Note that management’s response cited the challenge of assigning a dollar value to lessons learned.  NASA found it hard to correlate presumed cost avoidance and applications of knowledge gained on previous projects.</a:t>
            </a:r>
          </a:p>
          <a:p>
            <a:endParaRPr lang="en-US" sz="1200" b="0" i="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8B2AB77-6A80-46DA-8DAC-7A9446733AC6}" type="slidenum">
              <a:rPr lang="en-US" smtClean="0"/>
              <a:t>9</a:t>
            </a:fld>
            <a:endParaRPr lang="en-US"/>
          </a:p>
        </p:txBody>
      </p:sp>
    </p:spTree>
    <p:extLst>
      <p:ext uri="{BB962C8B-B14F-4D97-AF65-F5344CB8AC3E}">
        <p14:creationId xmlns:p14="http://schemas.microsoft.com/office/powerpoint/2010/main" val="8150144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p:txBody>
          <a:bodyPr/>
          <a:lstStyle/>
          <a:p>
            <a:r>
              <a:rPr lang="en-US" dirty="0" smtClean="0"/>
              <a:t>Large Facilities Workshop</a:t>
            </a:r>
            <a:endParaRPr lang="en-US" dirty="0"/>
          </a:p>
        </p:txBody>
      </p:sp>
      <p:sp>
        <p:nvSpPr>
          <p:cNvPr id="6" name="Slide Number Placeholder 5"/>
          <p:cNvSpPr>
            <a:spLocks noGrp="1"/>
          </p:cNvSpPr>
          <p:nvPr>
            <p:ph type="sldNum" sz="quarter" idx="12"/>
          </p:nvPr>
        </p:nvSpPr>
        <p:spPr/>
        <p:txBody>
          <a:bodyPr/>
          <a:lstStyle/>
          <a:p>
            <a:fld id="{34D103D5-AA94-4B55-A119-C44BCAB6523C}" type="slidenum">
              <a:rPr lang="en-US" smtClean="0"/>
              <a:t>‹#›</a:t>
            </a:fld>
            <a:endParaRPr lang="en-US"/>
          </a:p>
        </p:txBody>
      </p:sp>
      <p:sp>
        <p:nvSpPr>
          <p:cNvPr id="26" name="Date Placeholder 3"/>
          <p:cNvSpPr>
            <a:spLocks noGrp="1"/>
          </p:cNvSpPr>
          <p:nvPr>
            <p:ph type="dt" sz="half" idx="2"/>
          </p:nvPr>
        </p:nvSpPr>
        <p:spPr>
          <a:xfrm>
            <a:off x="5405257" y="6041363"/>
            <a:ext cx="809275"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smtClean="0"/>
              <a:t>05/26/2016</a:t>
            </a:r>
            <a:endParaRPr lang="en-US" dirty="0"/>
          </a:p>
        </p:txBody>
      </p:sp>
    </p:spTree>
    <p:extLst>
      <p:ext uri="{BB962C8B-B14F-4D97-AF65-F5344CB8AC3E}">
        <p14:creationId xmlns:p14="http://schemas.microsoft.com/office/powerpoint/2010/main" val="354869509"/>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r>
              <a:rPr lang="en-US" dirty="0" smtClean="0"/>
              <a:t>Large Facilities Workshop</a:t>
            </a:r>
            <a:endParaRPr lang="en-US" dirty="0"/>
          </a:p>
        </p:txBody>
      </p:sp>
      <p:sp>
        <p:nvSpPr>
          <p:cNvPr id="6" name="Slide Number Placeholder 5"/>
          <p:cNvSpPr>
            <a:spLocks noGrp="1"/>
          </p:cNvSpPr>
          <p:nvPr>
            <p:ph type="sldNum" sz="quarter" idx="12"/>
          </p:nvPr>
        </p:nvSpPr>
        <p:spPr/>
        <p:txBody>
          <a:bodyPr/>
          <a:lstStyle/>
          <a:p>
            <a:fld id="{34D103D5-AA94-4B55-A119-C44BCAB6523C}" type="slidenum">
              <a:rPr lang="en-US" smtClean="0"/>
              <a:t>‹#›</a:t>
            </a:fld>
            <a:endParaRPr lang="en-US"/>
          </a:p>
        </p:txBody>
      </p:sp>
      <p:sp>
        <p:nvSpPr>
          <p:cNvPr id="7" name="Date Placeholder 3"/>
          <p:cNvSpPr>
            <a:spLocks noGrp="1"/>
          </p:cNvSpPr>
          <p:nvPr>
            <p:ph type="dt" sz="half" idx="2"/>
          </p:nvPr>
        </p:nvSpPr>
        <p:spPr>
          <a:xfrm>
            <a:off x="5405257" y="6041363"/>
            <a:ext cx="809275"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smtClean="0"/>
              <a:t>05/26/2016</a:t>
            </a:r>
            <a:endParaRPr lang="en-US" dirty="0"/>
          </a:p>
        </p:txBody>
      </p:sp>
    </p:spTree>
    <p:extLst>
      <p:ext uri="{BB962C8B-B14F-4D97-AF65-F5344CB8AC3E}">
        <p14:creationId xmlns:p14="http://schemas.microsoft.com/office/powerpoint/2010/main" val="241703932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r>
              <a:rPr lang="en-US" dirty="0" smtClean="0"/>
              <a:t>Large Facilities Workshop</a:t>
            </a:r>
            <a:endParaRPr lang="en-US" dirty="0"/>
          </a:p>
        </p:txBody>
      </p:sp>
      <p:sp>
        <p:nvSpPr>
          <p:cNvPr id="6" name="Slide Number Placeholder 5"/>
          <p:cNvSpPr>
            <a:spLocks noGrp="1"/>
          </p:cNvSpPr>
          <p:nvPr>
            <p:ph type="sldNum" sz="quarter" idx="12"/>
          </p:nvPr>
        </p:nvSpPr>
        <p:spPr/>
        <p:txBody>
          <a:bodyPr/>
          <a:lstStyle/>
          <a:p>
            <a:fld id="{34D103D5-AA94-4B55-A119-C44BCAB6523C}"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10" name="Date Placeholder 3"/>
          <p:cNvSpPr>
            <a:spLocks noGrp="1"/>
          </p:cNvSpPr>
          <p:nvPr>
            <p:ph type="dt" sz="half" idx="2"/>
          </p:nvPr>
        </p:nvSpPr>
        <p:spPr>
          <a:xfrm>
            <a:off x="5405257" y="6041363"/>
            <a:ext cx="809275"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smtClean="0"/>
              <a:t>05/26/2016</a:t>
            </a:r>
            <a:endParaRPr lang="en-US" dirty="0"/>
          </a:p>
        </p:txBody>
      </p:sp>
    </p:spTree>
    <p:extLst>
      <p:ext uri="{BB962C8B-B14F-4D97-AF65-F5344CB8AC3E}">
        <p14:creationId xmlns:p14="http://schemas.microsoft.com/office/powerpoint/2010/main" val="221135039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r>
              <a:rPr lang="en-US" dirty="0" smtClean="0"/>
              <a:t>Large Facilities Workshop</a:t>
            </a:r>
            <a:endParaRPr lang="en-US" dirty="0"/>
          </a:p>
        </p:txBody>
      </p:sp>
      <p:sp>
        <p:nvSpPr>
          <p:cNvPr id="6" name="Slide Number Placeholder 5"/>
          <p:cNvSpPr>
            <a:spLocks noGrp="1"/>
          </p:cNvSpPr>
          <p:nvPr>
            <p:ph type="sldNum" sz="quarter" idx="12"/>
          </p:nvPr>
        </p:nvSpPr>
        <p:spPr/>
        <p:txBody>
          <a:bodyPr/>
          <a:lstStyle/>
          <a:p>
            <a:fld id="{34D103D5-AA94-4B55-A119-C44BCAB6523C}" type="slidenum">
              <a:rPr lang="en-US" smtClean="0"/>
              <a:t>‹#›</a:t>
            </a:fld>
            <a:endParaRPr lang="en-US"/>
          </a:p>
        </p:txBody>
      </p:sp>
      <p:sp>
        <p:nvSpPr>
          <p:cNvPr id="7" name="Date Placeholder 3"/>
          <p:cNvSpPr>
            <a:spLocks noGrp="1"/>
          </p:cNvSpPr>
          <p:nvPr>
            <p:ph type="dt" sz="half" idx="2"/>
          </p:nvPr>
        </p:nvSpPr>
        <p:spPr>
          <a:xfrm>
            <a:off x="5405257" y="6041363"/>
            <a:ext cx="809275"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smtClean="0"/>
              <a:t>05/26/2016</a:t>
            </a:r>
            <a:endParaRPr lang="en-US" dirty="0"/>
          </a:p>
        </p:txBody>
      </p:sp>
    </p:spTree>
    <p:extLst>
      <p:ext uri="{BB962C8B-B14F-4D97-AF65-F5344CB8AC3E}">
        <p14:creationId xmlns:p14="http://schemas.microsoft.com/office/powerpoint/2010/main" val="610026756"/>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r>
              <a:rPr lang="en-US" dirty="0" smtClean="0"/>
              <a:t>Large Facilities Workshop</a:t>
            </a:r>
            <a:endParaRPr lang="en-US" dirty="0"/>
          </a:p>
        </p:txBody>
      </p:sp>
      <p:sp>
        <p:nvSpPr>
          <p:cNvPr id="6" name="Slide Number Placeholder 5"/>
          <p:cNvSpPr>
            <a:spLocks noGrp="1"/>
          </p:cNvSpPr>
          <p:nvPr>
            <p:ph type="sldNum" sz="quarter" idx="12"/>
          </p:nvPr>
        </p:nvSpPr>
        <p:spPr/>
        <p:txBody>
          <a:bodyPr/>
          <a:lstStyle/>
          <a:p>
            <a:fld id="{34D103D5-AA94-4B55-A119-C44BCAB6523C}"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10" name="Date Placeholder 3"/>
          <p:cNvSpPr>
            <a:spLocks noGrp="1"/>
          </p:cNvSpPr>
          <p:nvPr>
            <p:ph type="dt" sz="half" idx="2"/>
          </p:nvPr>
        </p:nvSpPr>
        <p:spPr>
          <a:xfrm>
            <a:off x="5405257" y="6041363"/>
            <a:ext cx="809275"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smtClean="0"/>
              <a:t>05/26/2016</a:t>
            </a:r>
            <a:endParaRPr lang="en-US" dirty="0"/>
          </a:p>
        </p:txBody>
      </p:sp>
    </p:spTree>
    <p:extLst>
      <p:ext uri="{BB962C8B-B14F-4D97-AF65-F5344CB8AC3E}">
        <p14:creationId xmlns:p14="http://schemas.microsoft.com/office/powerpoint/2010/main" val="159710072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r>
              <a:rPr lang="en-US" dirty="0" smtClean="0"/>
              <a:t>Large Facilities Workshop</a:t>
            </a:r>
            <a:endParaRPr lang="en-US" dirty="0"/>
          </a:p>
        </p:txBody>
      </p:sp>
      <p:sp>
        <p:nvSpPr>
          <p:cNvPr id="6" name="Slide Number Placeholder 5"/>
          <p:cNvSpPr>
            <a:spLocks noGrp="1"/>
          </p:cNvSpPr>
          <p:nvPr>
            <p:ph type="sldNum" sz="quarter" idx="12"/>
          </p:nvPr>
        </p:nvSpPr>
        <p:spPr/>
        <p:txBody>
          <a:bodyPr/>
          <a:lstStyle/>
          <a:p>
            <a:fld id="{34D103D5-AA94-4B55-A119-C44BCAB6523C}" type="slidenum">
              <a:rPr lang="en-US" smtClean="0"/>
              <a:t>‹#›</a:t>
            </a:fld>
            <a:endParaRPr lang="en-US"/>
          </a:p>
        </p:txBody>
      </p:sp>
      <p:sp>
        <p:nvSpPr>
          <p:cNvPr id="8" name="Date Placeholder 3"/>
          <p:cNvSpPr>
            <a:spLocks noGrp="1"/>
          </p:cNvSpPr>
          <p:nvPr>
            <p:ph type="dt" sz="half" idx="2"/>
          </p:nvPr>
        </p:nvSpPr>
        <p:spPr>
          <a:xfrm>
            <a:off x="5405257" y="6041363"/>
            <a:ext cx="809275"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smtClean="0"/>
              <a:t>05/26/2016</a:t>
            </a:r>
            <a:endParaRPr lang="en-US" dirty="0"/>
          </a:p>
        </p:txBody>
      </p:sp>
    </p:spTree>
    <p:extLst>
      <p:ext uri="{BB962C8B-B14F-4D97-AF65-F5344CB8AC3E}">
        <p14:creationId xmlns:p14="http://schemas.microsoft.com/office/powerpoint/2010/main" val="55832571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r>
              <a:rPr lang="en-US" dirty="0" smtClean="0"/>
              <a:t>Large Facilities Workshop</a:t>
            </a:r>
            <a:endParaRPr lang="en-US" dirty="0"/>
          </a:p>
        </p:txBody>
      </p:sp>
      <p:sp>
        <p:nvSpPr>
          <p:cNvPr id="6" name="Slide Number Placeholder 5"/>
          <p:cNvSpPr>
            <a:spLocks noGrp="1"/>
          </p:cNvSpPr>
          <p:nvPr>
            <p:ph type="sldNum" sz="quarter" idx="12"/>
          </p:nvPr>
        </p:nvSpPr>
        <p:spPr/>
        <p:txBody>
          <a:bodyPr/>
          <a:lstStyle/>
          <a:p>
            <a:fld id="{34D103D5-AA94-4B55-A119-C44BCAB6523C}" type="slidenum">
              <a:rPr lang="en-US" smtClean="0"/>
              <a:t>‹#›</a:t>
            </a:fld>
            <a:endParaRPr lang="en-US"/>
          </a:p>
        </p:txBody>
      </p:sp>
      <p:sp>
        <p:nvSpPr>
          <p:cNvPr id="7" name="Date Placeholder 3"/>
          <p:cNvSpPr>
            <a:spLocks noGrp="1"/>
          </p:cNvSpPr>
          <p:nvPr>
            <p:ph type="dt" sz="half" idx="2"/>
          </p:nvPr>
        </p:nvSpPr>
        <p:spPr>
          <a:xfrm>
            <a:off x="5405257" y="6041363"/>
            <a:ext cx="809275"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smtClean="0"/>
              <a:t>05/26/2016</a:t>
            </a:r>
            <a:endParaRPr lang="en-US" dirty="0"/>
          </a:p>
        </p:txBody>
      </p:sp>
    </p:spTree>
    <p:extLst>
      <p:ext uri="{BB962C8B-B14F-4D97-AF65-F5344CB8AC3E}">
        <p14:creationId xmlns:p14="http://schemas.microsoft.com/office/powerpoint/2010/main" val="3378786029"/>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r>
              <a:rPr lang="en-US" dirty="0" smtClean="0"/>
              <a:t>Large Facilities Workshop</a:t>
            </a:r>
            <a:endParaRPr lang="en-US" dirty="0"/>
          </a:p>
        </p:txBody>
      </p:sp>
      <p:sp>
        <p:nvSpPr>
          <p:cNvPr id="6" name="Slide Number Placeholder 5"/>
          <p:cNvSpPr>
            <a:spLocks noGrp="1"/>
          </p:cNvSpPr>
          <p:nvPr>
            <p:ph type="sldNum" sz="quarter" idx="12"/>
          </p:nvPr>
        </p:nvSpPr>
        <p:spPr/>
        <p:txBody>
          <a:bodyPr/>
          <a:lstStyle/>
          <a:p>
            <a:fld id="{34D103D5-AA94-4B55-A119-C44BCAB6523C}" type="slidenum">
              <a:rPr lang="en-US" smtClean="0"/>
              <a:t>‹#›</a:t>
            </a:fld>
            <a:endParaRPr lang="en-US"/>
          </a:p>
        </p:txBody>
      </p:sp>
      <p:sp>
        <p:nvSpPr>
          <p:cNvPr id="7" name="Date Placeholder 3"/>
          <p:cNvSpPr>
            <a:spLocks noGrp="1"/>
          </p:cNvSpPr>
          <p:nvPr>
            <p:ph type="dt" sz="half" idx="2"/>
          </p:nvPr>
        </p:nvSpPr>
        <p:spPr>
          <a:xfrm>
            <a:off x="5405257" y="6041363"/>
            <a:ext cx="809275"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smtClean="0"/>
              <a:t>05/26/2016</a:t>
            </a:r>
            <a:endParaRPr lang="en-US" dirty="0"/>
          </a:p>
        </p:txBody>
      </p:sp>
    </p:spTree>
    <p:extLst>
      <p:ext uri="{BB962C8B-B14F-4D97-AF65-F5344CB8AC3E}">
        <p14:creationId xmlns:p14="http://schemas.microsoft.com/office/powerpoint/2010/main" val="3124953276"/>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599" y="228600"/>
            <a:ext cx="6347713" cy="677333"/>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609599" y="1100668"/>
            <a:ext cx="6347714" cy="494069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r>
              <a:rPr lang="en-US" dirty="0" smtClean="0"/>
              <a:t>Large Facilities Workshop</a:t>
            </a:r>
            <a:endParaRPr lang="en-US" dirty="0"/>
          </a:p>
        </p:txBody>
      </p:sp>
      <p:sp>
        <p:nvSpPr>
          <p:cNvPr id="6" name="Slide Number Placeholder 5"/>
          <p:cNvSpPr>
            <a:spLocks noGrp="1"/>
          </p:cNvSpPr>
          <p:nvPr>
            <p:ph type="sldNum" sz="quarter" idx="12"/>
          </p:nvPr>
        </p:nvSpPr>
        <p:spPr/>
        <p:txBody>
          <a:bodyPr/>
          <a:lstStyle/>
          <a:p>
            <a:fld id="{34D103D5-AA94-4B55-A119-C44BCAB6523C}" type="slidenum">
              <a:rPr lang="en-US" smtClean="0"/>
              <a:t>‹#›</a:t>
            </a:fld>
            <a:endParaRPr lang="en-US"/>
          </a:p>
        </p:txBody>
      </p:sp>
      <p:sp>
        <p:nvSpPr>
          <p:cNvPr id="7" name="Date Placeholder 3"/>
          <p:cNvSpPr>
            <a:spLocks noGrp="1"/>
          </p:cNvSpPr>
          <p:nvPr>
            <p:ph type="dt" sz="half" idx="2"/>
          </p:nvPr>
        </p:nvSpPr>
        <p:spPr>
          <a:xfrm>
            <a:off x="5405257" y="6041363"/>
            <a:ext cx="809275"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smtClean="0"/>
              <a:t>05/26/2016</a:t>
            </a:r>
            <a:endParaRPr lang="en-US" dirty="0"/>
          </a:p>
        </p:txBody>
      </p:sp>
    </p:spTree>
    <p:extLst>
      <p:ext uri="{BB962C8B-B14F-4D97-AF65-F5344CB8AC3E}">
        <p14:creationId xmlns:p14="http://schemas.microsoft.com/office/powerpoint/2010/main" val="410011094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r>
              <a:rPr lang="en-US" dirty="0" smtClean="0"/>
              <a:t>Large Facilities Workshop</a:t>
            </a:r>
            <a:endParaRPr lang="en-US" dirty="0"/>
          </a:p>
        </p:txBody>
      </p:sp>
      <p:sp>
        <p:nvSpPr>
          <p:cNvPr id="6" name="Slide Number Placeholder 5"/>
          <p:cNvSpPr>
            <a:spLocks noGrp="1"/>
          </p:cNvSpPr>
          <p:nvPr>
            <p:ph type="sldNum" sz="quarter" idx="12"/>
          </p:nvPr>
        </p:nvSpPr>
        <p:spPr/>
        <p:txBody>
          <a:bodyPr/>
          <a:lstStyle/>
          <a:p>
            <a:fld id="{34D103D5-AA94-4B55-A119-C44BCAB6523C}" type="slidenum">
              <a:rPr lang="en-US" smtClean="0"/>
              <a:t>‹#›</a:t>
            </a:fld>
            <a:endParaRPr lang="en-US"/>
          </a:p>
        </p:txBody>
      </p:sp>
      <p:sp>
        <p:nvSpPr>
          <p:cNvPr id="7" name="Date Placeholder 3"/>
          <p:cNvSpPr>
            <a:spLocks noGrp="1"/>
          </p:cNvSpPr>
          <p:nvPr>
            <p:ph type="dt" sz="half" idx="2"/>
          </p:nvPr>
        </p:nvSpPr>
        <p:spPr>
          <a:xfrm>
            <a:off x="5405257" y="6041363"/>
            <a:ext cx="809275"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smtClean="0"/>
              <a:t>05/26/2016</a:t>
            </a:r>
            <a:endParaRPr lang="en-US" dirty="0"/>
          </a:p>
        </p:txBody>
      </p:sp>
    </p:spTree>
    <p:extLst>
      <p:ext uri="{BB962C8B-B14F-4D97-AF65-F5344CB8AC3E}">
        <p14:creationId xmlns:p14="http://schemas.microsoft.com/office/powerpoint/2010/main" val="4090626004"/>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6347714" cy="702733"/>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1100665"/>
            <a:ext cx="3088109" cy="494069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1100667"/>
            <a:ext cx="3088110" cy="4940696"/>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5"/>
          <p:cNvSpPr>
            <a:spLocks noGrp="1"/>
          </p:cNvSpPr>
          <p:nvPr>
            <p:ph type="ftr" sz="quarter" idx="11"/>
          </p:nvPr>
        </p:nvSpPr>
        <p:spPr/>
        <p:txBody>
          <a:bodyPr/>
          <a:lstStyle/>
          <a:p>
            <a:r>
              <a:rPr lang="en-US" dirty="0" smtClean="0"/>
              <a:t>Large Facilities Workshop</a:t>
            </a:r>
            <a:endParaRPr lang="en-US" dirty="0"/>
          </a:p>
        </p:txBody>
      </p:sp>
      <p:sp>
        <p:nvSpPr>
          <p:cNvPr id="7" name="Slide Number Placeholder 6"/>
          <p:cNvSpPr>
            <a:spLocks noGrp="1"/>
          </p:cNvSpPr>
          <p:nvPr>
            <p:ph type="sldNum" sz="quarter" idx="12"/>
          </p:nvPr>
        </p:nvSpPr>
        <p:spPr/>
        <p:txBody>
          <a:bodyPr/>
          <a:lstStyle/>
          <a:p>
            <a:fld id="{34D103D5-AA94-4B55-A119-C44BCAB6523C}" type="slidenum">
              <a:rPr lang="en-US" smtClean="0"/>
              <a:t>‹#›</a:t>
            </a:fld>
            <a:endParaRPr lang="en-US"/>
          </a:p>
        </p:txBody>
      </p:sp>
      <p:sp>
        <p:nvSpPr>
          <p:cNvPr id="8" name="Date Placeholder 3"/>
          <p:cNvSpPr>
            <a:spLocks noGrp="1"/>
          </p:cNvSpPr>
          <p:nvPr>
            <p:ph type="dt" sz="half" idx="13"/>
          </p:nvPr>
        </p:nvSpPr>
        <p:spPr>
          <a:xfrm>
            <a:off x="5405257" y="6041363"/>
            <a:ext cx="809275"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smtClean="0"/>
              <a:t>05/26/2016</a:t>
            </a:r>
            <a:endParaRPr lang="en-US" dirty="0"/>
          </a:p>
        </p:txBody>
      </p:sp>
    </p:spTree>
    <p:extLst>
      <p:ext uri="{BB962C8B-B14F-4D97-AF65-F5344CB8AC3E}">
        <p14:creationId xmlns:p14="http://schemas.microsoft.com/office/powerpoint/2010/main" val="329075288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r>
              <a:rPr lang="en-US" dirty="0" smtClean="0"/>
              <a:t>Large Facilities Workshop</a:t>
            </a:r>
            <a:endParaRPr lang="en-US" dirty="0"/>
          </a:p>
        </p:txBody>
      </p:sp>
      <p:sp>
        <p:nvSpPr>
          <p:cNvPr id="9" name="Slide Number Placeholder 8"/>
          <p:cNvSpPr>
            <a:spLocks noGrp="1"/>
          </p:cNvSpPr>
          <p:nvPr>
            <p:ph type="sldNum" sz="quarter" idx="12"/>
          </p:nvPr>
        </p:nvSpPr>
        <p:spPr/>
        <p:txBody>
          <a:bodyPr/>
          <a:lstStyle/>
          <a:p>
            <a:fld id="{34D103D5-AA94-4B55-A119-C44BCAB6523C}" type="slidenum">
              <a:rPr lang="en-US" smtClean="0"/>
              <a:t>‹#›</a:t>
            </a:fld>
            <a:endParaRPr lang="en-US"/>
          </a:p>
        </p:txBody>
      </p:sp>
      <p:sp>
        <p:nvSpPr>
          <p:cNvPr id="10" name="Date Placeholder 3"/>
          <p:cNvSpPr>
            <a:spLocks noGrp="1"/>
          </p:cNvSpPr>
          <p:nvPr>
            <p:ph type="dt" sz="half" idx="13"/>
          </p:nvPr>
        </p:nvSpPr>
        <p:spPr>
          <a:xfrm>
            <a:off x="5405257" y="6041363"/>
            <a:ext cx="809275"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smtClean="0"/>
              <a:t>05/26/2016</a:t>
            </a:r>
            <a:endParaRPr lang="en-US" dirty="0"/>
          </a:p>
        </p:txBody>
      </p:sp>
    </p:spTree>
    <p:extLst>
      <p:ext uri="{BB962C8B-B14F-4D97-AF65-F5344CB8AC3E}">
        <p14:creationId xmlns:p14="http://schemas.microsoft.com/office/powerpoint/2010/main" val="161350720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4" name="Footer Placeholder 3"/>
          <p:cNvSpPr>
            <a:spLocks noGrp="1"/>
          </p:cNvSpPr>
          <p:nvPr>
            <p:ph type="ftr" sz="quarter" idx="11"/>
          </p:nvPr>
        </p:nvSpPr>
        <p:spPr/>
        <p:txBody>
          <a:bodyPr/>
          <a:lstStyle/>
          <a:p>
            <a:r>
              <a:rPr lang="en-US" dirty="0" smtClean="0"/>
              <a:t>Large Facilities Workshop</a:t>
            </a:r>
            <a:endParaRPr lang="en-US" dirty="0"/>
          </a:p>
        </p:txBody>
      </p:sp>
      <p:sp>
        <p:nvSpPr>
          <p:cNvPr id="5" name="Slide Number Placeholder 4"/>
          <p:cNvSpPr>
            <a:spLocks noGrp="1"/>
          </p:cNvSpPr>
          <p:nvPr>
            <p:ph type="sldNum" sz="quarter" idx="12"/>
          </p:nvPr>
        </p:nvSpPr>
        <p:spPr/>
        <p:txBody>
          <a:bodyPr/>
          <a:lstStyle/>
          <a:p>
            <a:fld id="{34D103D5-AA94-4B55-A119-C44BCAB6523C}" type="slidenum">
              <a:rPr lang="en-US" smtClean="0"/>
              <a:t>‹#›</a:t>
            </a:fld>
            <a:endParaRPr lang="en-US"/>
          </a:p>
        </p:txBody>
      </p:sp>
      <p:sp>
        <p:nvSpPr>
          <p:cNvPr id="6" name="Date Placeholder 3"/>
          <p:cNvSpPr>
            <a:spLocks noGrp="1"/>
          </p:cNvSpPr>
          <p:nvPr>
            <p:ph type="dt" sz="half" idx="2"/>
          </p:nvPr>
        </p:nvSpPr>
        <p:spPr>
          <a:xfrm>
            <a:off x="5405257" y="6041363"/>
            <a:ext cx="809275"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smtClean="0"/>
              <a:t>05/26/2016</a:t>
            </a:r>
            <a:endParaRPr lang="en-US" dirty="0"/>
          </a:p>
        </p:txBody>
      </p:sp>
    </p:spTree>
    <p:extLst>
      <p:ext uri="{BB962C8B-B14F-4D97-AF65-F5344CB8AC3E}">
        <p14:creationId xmlns:p14="http://schemas.microsoft.com/office/powerpoint/2010/main" val="178764126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smtClean="0"/>
              <a:t>Large Facilities Workshop</a:t>
            </a:r>
            <a:endParaRPr lang="en-US" dirty="0"/>
          </a:p>
        </p:txBody>
      </p:sp>
      <p:sp>
        <p:nvSpPr>
          <p:cNvPr id="4" name="Slide Number Placeholder 3"/>
          <p:cNvSpPr>
            <a:spLocks noGrp="1"/>
          </p:cNvSpPr>
          <p:nvPr>
            <p:ph type="sldNum" sz="quarter" idx="12"/>
          </p:nvPr>
        </p:nvSpPr>
        <p:spPr/>
        <p:txBody>
          <a:bodyPr/>
          <a:lstStyle/>
          <a:p>
            <a:fld id="{34D103D5-AA94-4B55-A119-C44BCAB6523C}" type="slidenum">
              <a:rPr lang="en-US" smtClean="0"/>
              <a:t>‹#›</a:t>
            </a:fld>
            <a:endParaRPr lang="en-US"/>
          </a:p>
        </p:txBody>
      </p:sp>
      <p:sp>
        <p:nvSpPr>
          <p:cNvPr id="6" name="Date Placeholder 3"/>
          <p:cNvSpPr>
            <a:spLocks noGrp="1"/>
          </p:cNvSpPr>
          <p:nvPr>
            <p:ph type="dt" sz="half" idx="2"/>
          </p:nvPr>
        </p:nvSpPr>
        <p:spPr>
          <a:xfrm>
            <a:off x="5405257" y="6041363"/>
            <a:ext cx="809275"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smtClean="0"/>
              <a:t>05/26/2016</a:t>
            </a:r>
            <a:endParaRPr lang="en-US" dirty="0"/>
          </a:p>
        </p:txBody>
      </p:sp>
    </p:spTree>
    <p:extLst>
      <p:ext uri="{BB962C8B-B14F-4D97-AF65-F5344CB8AC3E}">
        <p14:creationId xmlns:p14="http://schemas.microsoft.com/office/powerpoint/2010/main" val="1589490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US" dirty="0" smtClean="0"/>
              <a:t>Large Facilities Workshop</a:t>
            </a:r>
            <a:endParaRPr lang="en-US" dirty="0"/>
          </a:p>
        </p:txBody>
      </p:sp>
      <p:sp>
        <p:nvSpPr>
          <p:cNvPr id="7" name="Slide Number Placeholder 6"/>
          <p:cNvSpPr>
            <a:spLocks noGrp="1"/>
          </p:cNvSpPr>
          <p:nvPr>
            <p:ph type="sldNum" sz="quarter" idx="12"/>
          </p:nvPr>
        </p:nvSpPr>
        <p:spPr/>
        <p:txBody>
          <a:bodyPr/>
          <a:lstStyle/>
          <a:p>
            <a:fld id="{34D103D5-AA94-4B55-A119-C44BCAB6523C}" type="slidenum">
              <a:rPr lang="en-US" smtClean="0"/>
              <a:t>‹#›</a:t>
            </a:fld>
            <a:endParaRPr lang="en-US"/>
          </a:p>
        </p:txBody>
      </p:sp>
      <p:sp>
        <p:nvSpPr>
          <p:cNvPr id="8" name="Date Placeholder 3"/>
          <p:cNvSpPr>
            <a:spLocks noGrp="1"/>
          </p:cNvSpPr>
          <p:nvPr>
            <p:ph type="dt" sz="half" idx="13"/>
          </p:nvPr>
        </p:nvSpPr>
        <p:spPr>
          <a:xfrm>
            <a:off x="5405257" y="6041363"/>
            <a:ext cx="809275"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smtClean="0"/>
              <a:t>05/26/2016</a:t>
            </a:r>
            <a:endParaRPr lang="en-US" dirty="0"/>
          </a:p>
        </p:txBody>
      </p:sp>
    </p:spTree>
    <p:extLst>
      <p:ext uri="{BB962C8B-B14F-4D97-AF65-F5344CB8AC3E}">
        <p14:creationId xmlns:p14="http://schemas.microsoft.com/office/powerpoint/2010/main" val="352154698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US" dirty="0" smtClean="0"/>
              <a:t>Large Facilities Workshop</a:t>
            </a:r>
            <a:endParaRPr lang="en-US" dirty="0"/>
          </a:p>
        </p:txBody>
      </p:sp>
      <p:sp>
        <p:nvSpPr>
          <p:cNvPr id="7" name="Slide Number Placeholder 6"/>
          <p:cNvSpPr>
            <a:spLocks noGrp="1"/>
          </p:cNvSpPr>
          <p:nvPr>
            <p:ph type="sldNum" sz="quarter" idx="12"/>
          </p:nvPr>
        </p:nvSpPr>
        <p:spPr/>
        <p:txBody>
          <a:bodyPr/>
          <a:lstStyle/>
          <a:p>
            <a:fld id="{34D103D5-AA94-4B55-A119-C44BCAB6523C}" type="slidenum">
              <a:rPr lang="en-US" smtClean="0"/>
              <a:t>‹#›</a:t>
            </a:fld>
            <a:endParaRPr lang="en-US"/>
          </a:p>
        </p:txBody>
      </p:sp>
      <p:sp>
        <p:nvSpPr>
          <p:cNvPr id="8" name="Date Placeholder 3"/>
          <p:cNvSpPr>
            <a:spLocks noGrp="1"/>
          </p:cNvSpPr>
          <p:nvPr>
            <p:ph type="dt" sz="half" idx="13"/>
          </p:nvPr>
        </p:nvSpPr>
        <p:spPr>
          <a:xfrm>
            <a:off x="5405257" y="6041363"/>
            <a:ext cx="809275"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smtClean="0"/>
              <a:t>05/26/2016</a:t>
            </a:r>
            <a:endParaRPr lang="en-US" dirty="0"/>
          </a:p>
        </p:txBody>
      </p:sp>
    </p:spTree>
    <p:extLst>
      <p:ext uri="{BB962C8B-B14F-4D97-AF65-F5344CB8AC3E}">
        <p14:creationId xmlns:p14="http://schemas.microsoft.com/office/powerpoint/2010/main" val="301829335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7" y="6041363"/>
            <a:ext cx="809275"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smtClean="0"/>
              <a:t>05/26/2016</a:t>
            </a:r>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smtClean="0"/>
              <a:t>Large Facilities Workshop</a:t>
            </a:r>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34D103D5-AA94-4B55-A119-C44BCAB6523C}" type="slidenum">
              <a:rPr lang="en-US" smtClean="0"/>
              <a:t>‹#›</a:t>
            </a:fld>
            <a:endParaRPr lang="en-US"/>
          </a:p>
        </p:txBody>
      </p:sp>
      <p:pic>
        <p:nvPicPr>
          <p:cNvPr id="18" name="Picture 17"/>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8067926" y="55672"/>
            <a:ext cx="1011600" cy="1011600"/>
          </a:xfrm>
          <a:prstGeom prst="rect">
            <a:avLst/>
          </a:prstGeom>
        </p:spPr>
      </p:pic>
    </p:spTree>
    <p:extLst>
      <p:ext uri="{BB962C8B-B14F-4D97-AF65-F5344CB8AC3E}">
        <p14:creationId xmlns:p14="http://schemas.microsoft.com/office/powerpoint/2010/main" val="1004568678"/>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 id="2147483828" r:id="rId12"/>
    <p:sldLayoutId id="2147483829" r:id="rId13"/>
    <p:sldLayoutId id="2147483830" r:id="rId14"/>
    <p:sldLayoutId id="2147483831" r:id="rId15"/>
    <p:sldLayoutId id="2147483832" r:id="rId16"/>
  </p:sldLayoutIdLst>
  <p:timing>
    <p:tnLst>
      <p:par>
        <p:cTn id="1" dur="indefinite" restart="never" nodeType="tmRoot"/>
      </p:par>
    </p:tnLst>
  </p:timing>
  <p:hf hdr="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jpe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media/image7.jpeg"/><Relationship Id="rId5" Type="http://schemas.openxmlformats.org/officeDocument/2006/relationships/image" Target="../media/image6.png"/><Relationship Id="rId10" Type="http://schemas.openxmlformats.org/officeDocument/2006/relationships/image" Target="../media/image11.gif"/><Relationship Id="rId4" Type="http://schemas.openxmlformats.org/officeDocument/2006/relationships/image" Target="../media/image5.png"/><Relationship Id="rId9" Type="http://schemas.openxmlformats.org/officeDocument/2006/relationships/image" Target="../media/image10.gi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1067" y="2404534"/>
            <a:ext cx="6466247" cy="1646302"/>
          </a:xfrm>
        </p:spPr>
        <p:txBody>
          <a:bodyPr/>
          <a:lstStyle/>
          <a:p>
            <a:r>
              <a:rPr lang="en-US" sz="4400" i="1" dirty="0" smtClean="0"/>
              <a:t>Communities of Practice</a:t>
            </a:r>
            <a:r>
              <a:rPr lang="en-US" dirty="0"/>
              <a:t/>
            </a:r>
            <a:br>
              <a:rPr lang="en-US" dirty="0"/>
            </a:br>
            <a:r>
              <a:rPr lang="en-US" sz="6000" b="1" cap="small" dirty="0" smtClean="0"/>
              <a:t>&amp; Lessons Learned</a:t>
            </a:r>
            <a:endParaRPr lang="en-US" dirty="0"/>
          </a:p>
        </p:txBody>
      </p:sp>
      <p:sp>
        <p:nvSpPr>
          <p:cNvPr id="3" name="Subtitle 2"/>
          <p:cNvSpPr>
            <a:spLocks noGrp="1"/>
          </p:cNvSpPr>
          <p:nvPr>
            <p:ph type="subTitle" idx="1"/>
          </p:nvPr>
        </p:nvSpPr>
        <p:spPr/>
        <p:txBody>
          <a:bodyPr>
            <a:normAutofit fontScale="85000" lnSpcReduction="20000"/>
          </a:bodyPr>
          <a:lstStyle/>
          <a:p>
            <a:r>
              <a:rPr lang="en-US" dirty="0"/>
              <a:t>Budget, Finance, and Award Management</a:t>
            </a:r>
          </a:p>
          <a:p>
            <a:r>
              <a:rPr lang="en-US" sz="2000" dirty="0"/>
              <a:t>Large Facilities Office</a:t>
            </a:r>
            <a:endParaRPr lang="en-US" dirty="0"/>
          </a:p>
          <a:p>
            <a:r>
              <a:rPr lang="en-US" sz="2800" dirty="0" smtClean="0"/>
              <a:t>May 2016</a:t>
            </a:r>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4147" y="169333"/>
            <a:ext cx="2150711" cy="2137833"/>
          </a:xfrm>
          <a:prstGeom prst="rect">
            <a:avLst/>
          </a:prstGeom>
        </p:spPr>
      </p:pic>
      <p:sp>
        <p:nvSpPr>
          <p:cNvPr id="4" name="TextBox 3"/>
          <p:cNvSpPr txBox="1"/>
          <p:nvPr/>
        </p:nvSpPr>
        <p:spPr>
          <a:xfrm>
            <a:off x="401810" y="5283200"/>
            <a:ext cx="4210237" cy="984885"/>
          </a:xfrm>
          <a:prstGeom prst="rect">
            <a:avLst/>
          </a:prstGeom>
          <a:noFill/>
        </p:spPr>
        <p:txBody>
          <a:bodyPr wrap="square" rtlCol="0">
            <a:spAutoFit/>
          </a:bodyPr>
          <a:lstStyle/>
          <a:p>
            <a:pPr algn="r"/>
            <a:r>
              <a:rPr lang="en-US" sz="2000" b="1" dirty="0" smtClean="0">
                <a:solidFill>
                  <a:schemeClr val="accent1">
                    <a:lumMod val="50000"/>
                  </a:schemeClr>
                </a:solidFill>
              </a:rPr>
              <a:t>Large Facilities Workshop 2016</a:t>
            </a:r>
          </a:p>
          <a:p>
            <a:pPr algn="r"/>
            <a:r>
              <a:rPr lang="en-US" i="1" dirty="0" smtClean="0">
                <a:solidFill>
                  <a:schemeClr val="accent1">
                    <a:lumMod val="50000"/>
                  </a:schemeClr>
                </a:solidFill>
              </a:rPr>
              <a:t>S. Dillon Ripley Center</a:t>
            </a:r>
          </a:p>
          <a:p>
            <a:pPr algn="r"/>
            <a:r>
              <a:rPr lang="en-US" sz="2000" dirty="0" smtClean="0">
                <a:solidFill>
                  <a:schemeClr val="accent1">
                    <a:lumMod val="50000"/>
                  </a:schemeClr>
                </a:solidFill>
              </a:rPr>
              <a:t>Washington, D.C.</a:t>
            </a:r>
            <a:endParaRPr lang="en-US" sz="2000" dirty="0">
              <a:solidFill>
                <a:schemeClr val="accent1">
                  <a:lumMod val="50000"/>
                </a:schemeClr>
              </a:solidFill>
            </a:endParaRPr>
          </a:p>
        </p:txBody>
      </p:sp>
    </p:spTree>
    <p:extLst>
      <p:ext uri="{BB962C8B-B14F-4D97-AF65-F5344CB8AC3E}">
        <p14:creationId xmlns:p14="http://schemas.microsoft.com/office/powerpoint/2010/main" val="24334217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09600" y="1698172"/>
            <a:ext cx="3771482" cy="3315956"/>
          </a:xfrm>
          <a:prstGeom prst="rect">
            <a:avLst/>
          </a:prstGeom>
        </p:spPr>
        <p:style>
          <a:lnRef idx="1">
            <a:schemeClr val="accent4"/>
          </a:lnRef>
          <a:fillRef idx="2">
            <a:schemeClr val="accent4"/>
          </a:fillRef>
          <a:effectRef idx="1">
            <a:schemeClr val="accent4"/>
          </a:effectRef>
          <a:fontRef idx="minor">
            <a:schemeClr val="dk1"/>
          </a:fontRef>
        </p:style>
        <p:txBody>
          <a:bodyPr rtlCol="0" anchor="t"/>
          <a:lstStyle/>
          <a:p>
            <a:r>
              <a:rPr lang="en-US" b="1" dirty="0" smtClean="0">
                <a:solidFill>
                  <a:schemeClr val="accent1">
                    <a:lumMod val="50000"/>
                  </a:schemeClr>
                </a:solidFill>
              </a:rPr>
              <a:t>Costs (time) to . . .</a:t>
            </a:r>
            <a:endParaRPr lang="en-US" b="1" dirty="0">
              <a:solidFill>
                <a:schemeClr val="accent1">
                  <a:lumMod val="50000"/>
                </a:schemeClr>
              </a:solidFill>
            </a:endParaRPr>
          </a:p>
        </p:txBody>
      </p:sp>
      <p:sp>
        <p:nvSpPr>
          <p:cNvPr id="2" name="Title 1"/>
          <p:cNvSpPr>
            <a:spLocks noGrp="1"/>
          </p:cNvSpPr>
          <p:nvPr>
            <p:ph type="title"/>
          </p:nvPr>
        </p:nvSpPr>
        <p:spPr>
          <a:xfrm>
            <a:off x="609598" y="221064"/>
            <a:ext cx="4795659" cy="1205802"/>
          </a:xfrm>
        </p:spPr>
        <p:txBody>
          <a:bodyPr/>
          <a:lstStyle/>
          <a:p>
            <a:r>
              <a:rPr lang="en-US" dirty="0" smtClean="0"/>
              <a:t>Barriers to Recording</a:t>
            </a:r>
            <a:br>
              <a:rPr lang="en-US" dirty="0" smtClean="0"/>
            </a:br>
            <a:r>
              <a:rPr lang="en-US" dirty="0" smtClean="0"/>
              <a:t>Lessons Learned</a:t>
            </a:r>
            <a:endParaRPr lang="en-US" dirty="0"/>
          </a:p>
        </p:txBody>
      </p:sp>
      <p:sp>
        <p:nvSpPr>
          <p:cNvPr id="3" name="Footer Placeholder 2"/>
          <p:cNvSpPr>
            <a:spLocks noGrp="1"/>
          </p:cNvSpPr>
          <p:nvPr>
            <p:ph type="ftr" sz="quarter" idx="11"/>
          </p:nvPr>
        </p:nvSpPr>
        <p:spPr/>
        <p:txBody>
          <a:bodyPr/>
          <a:lstStyle/>
          <a:p>
            <a:r>
              <a:rPr lang="en-US" dirty="0" smtClean="0"/>
              <a:t>Large Facilities Workshop</a:t>
            </a:r>
            <a:endParaRPr lang="en-US" dirty="0"/>
          </a:p>
        </p:txBody>
      </p:sp>
      <p:sp>
        <p:nvSpPr>
          <p:cNvPr id="4" name="Slide Number Placeholder 3"/>
          <p:cNvSpPr>
            <a:spLocks noGrp="1"/>
          </p:cNvSpPr>
          <p:nvPr>
            <p:ph type="sldNum" sz="quarter" idx="12"/>
          </p:nvPr>
        </p:nvSpPr>
        <p:spPr/>
        <p:txBody>
          <a:bodyPr/>
          <a:lstStyle/>
          <a:p>
            <a:fld id="{34D103D5-AA94-4B55-A119-C44BCAB6523C}" type="slidenum">
              <a:rPr lang="en-US" smtClean="0"/>
              <a:t>10</a:t>
            </a:fld>
            <a:endParaRPr lang="en-US"/>
          </a:p>
        </p:txBody>
      </p:sp>
      <p:sp>
        <p:nvSpPr>
          <p:cNvPr id="5" name="Date Placeholder 4"/>
          <p:cNvSpPr>
            <a:spLocks noGrp="1"/>
          </p:cNvSpPr>
          <p:nvPr>
            <p:ph type="dt" sz="half" idx="2"/>
          </p:nvPr>
        </p:nvSpPr>
        <p:spPr/>
        <p:txBody>
          <a:bodyPr/>
          <a:lstStyle/>
          <a:p>
            <a:r>
              <a:rPr lang="en-US" smtClean="0"/>
              <a:t>05/26/2016</a:t>
            </a:r>
            <a:endParaRPr lang="en-US" dirty="0"/>
          </a:p>
        </p:txBody>
      </p:sp>
      <p:sp>
        <p:nvSpPr>
          <p:cNvPr id="6" name="Wave 5"/>
          <p:cNvSpPr/>
          <p:nvPr/>
        </p:nvSpPr>
        <p:spPr>
          <a:xfrm>
            <a:off x="725766" y="2212943"/>
            <a:ext cx="1629816" cy="1204075"/>
          </a:xfrm>
          <a:prstGeom prst="wave">
            <a:avLst>
              <a:gd name="adj1" fmla="val 4962"/>
              <a:gd name="adj2" fmla="val 133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Initiate and maintain the system</a:t>
            </a:r>
            <a:endParaRPr lang="en-US" dirty="0"/>
          </a:p>
        </p:txBody>
      </p:sp>
      <p:sp>
        <p:nvSpPr>
          <p:cNvPr id="8" name="Wave 7"/>
          <p:cNvSpPr/>
          <p:nvPr/>
        </p:nvSpPr>
        <p:spPr>
          <a:xfrm>
            <a:off x="841932" y="3454437"/>
            <a:ext cx="1298624" cy="1429064"/>
          </a:xfrm>
          <a:prstGeom prst="wave">
            <a:avLst>
              <a:gd name="adj1" fmla="val 4962"/>
              <a:gd name="adj2" fmla="val 133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Prepare, edit, and approve entries</a:t>
            </a:r>
            <a:endParaRPr lang="en-US" dirty="0"/>
          </a:p>
        </p:txBody>
      </p:sp>
      <p:sp>
        <p:nvSpPr>
          <p:cNvPr id="9" name="Wave 8"/>
          <p:cNvSpPr/>
          <p:nvPr/>
        </p:nvSpPr>
        <p:spPr>
          <a:xfrm>
            <a:off x="2495342" y="2592475"/>
            <a:ext cx="1653411" cy="1085222"/>
          </a:xfrm>
          <a:prstGeom prst="wave">
            <a:avLst>
              <a:gd name="adj1" fmla="val 4962"/>
              <a:gd name="adj2" fmla="val 133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Prompt recipients for submissions</a:t>
            </a:r>
            <a:endParaRPr lang="en-US" dirty="0"/>
          </a:p>
        </p:txBody>
      </p:sp>
      <p:sp>
        <p:nvSpPr>
          <p:cNvPr id="10" name="Wave 9"/>
          <p:cNvSpPr/>
          <p:nvPr/>
        </p:nvSpPr>
        <p:spPr>
          <a:xfrm>
            <a:off x="2355582" y="3771940"/>
            <a:ext cx="1653411" cy="1068135"/>
          </a:xfrm>
          <a:prstGeom prst="wave">
            <a:avLst>
              <a:gd name="adj1" fmla="val 4962"/>
              <a:gd name="adj2" fmla="val 133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Review and archive past submissions</a:t>
            </a:r>
            <a:endParaRPr lang="en-US" dirty="0"/>
          </a:p>
        </p:txBody>
      </p:sp>
      <p:sp>
        <p:nvSpPr>
          <p:cNvPr id="11" name="Rectangle 10"/>
          <p:cNvSpPr/>
          <p:nvPr/>
        </p:nvSpPr>
        <p:spPr>
          <a:xfrm>
            <a:off x="4569573" y="1698172"/>
            <a:ext cx="3902111" cy="2371410"/>
          </a:xfrm>
          <a:prstGeom prst="rect">
            <a:avLst/>
          </a:prstGeom>
        </p:spPr>
        <p:style>
          <a:lnRef idx="1">
            <a:schemeClr val="accent4"/>
          </a:lnRef>
          <a:fillRef idx="2">
            <a:schemeClr val="accent4"/>
          </a:fillRef>
          <a:effectRef idx="1">
            <a:schemeClr val="accent4"/>
          </a:effectRef>
          <a:fontRef idx="minor">
            <a:schemeClr val="dk1"/>
          </a:fontRef>
        </p:style>
        <p:txBody>
          <a:bodyPr rtlCol="0" anchor="t"/>
          <a:lstStyle/>
          <a:p>
            <a:r>
              <a:rPr lang="en-US" b="1" dirty="0" smtClean="0">
                <a:solidFill>
                  <a:schemeClr val="accent1">
                    <a:lumMod val="50000"/>
                  </a:schemeClr>
                </a:solidFill>
              </a:rPr>
              <a:t>Fear of . . .</a:t>
            </a:r>
            <a:endParaRPr lang="en-US" b="1" dirty="0">
              <a:solidFill>
                <a:schemeClr val="accent1">
                  <a:lumMod val="50000"/>
                </a:schemeClr>
              </a:solidFill>
            </a:endParaRPr>
          </a:p>
        </p:txBody>
      </p:sp>
      <p:sp>
        <p:nvSpPr>
          <p:cNvPr id="12" name="Wave 11"/>
          <p:cNvSpPr/>
          <p:nvPr/>
        </p:nvSpPr>
        <p:spPr>
          <a:xfrm>
            <a:off x="4810539" y="2211215"/>
            <a:ext cx="1931519" cy="663768"/>
          </a:xfrm>
          <a:prstGeom prst="wave">
            <a:avLst>
              <a:gd name="adj1" fmla="val 9504"/>
              <a:gd name="adj2" fmla="val 133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Embarrassment</a:t>
            </a:r>
            <a:endParaRPr lang="en-US" dirty="0"/>
          </a:p>
        </p:txBody>
      </p:sp>
      <p:sp>
        <p:nvSpPr>
          <p:cNvPr id="13" name="Wave 12"/>
          <p:cNvSpPr/>
          <p:nvPr/>
        </p:nvSpPr>
        <p:spPr>
          <a:xfrm>
            <a:off x="5054506" y="2972665"/>
            <a:ext cx="2961547" cy="914716"/>
          </a:xfrm>
          <a:prstGeom prst="wave">
            <a:avLst>
              <a:gd name="adj1" fmla="val 10262"/>
              <a:gd name="adj2" fmla="val 133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Reduced responsibilities or funding</a:t>
            </a:r>
            <a:endParaRPr lang="en-US" dirty="0"/>
          </a:p>
        </p:txBody>
      </p:sp>
      <p:sp>
        <p:nvSpPr>
          <p:cNvPr id="14" name="Wave 13"/>
          <p:cNvSpPr/>
          <p:nvPr/>
        </p:nvSpPr>
        <p:spPr>
          <a:xfrm>
            <a:off x="6859024" y="2210637"/>
            <a:ext cx="1377792" cy="763675"/>
          </a:xfrm>
          <a:prstGeom prst="wave">
            <a:avLst>
              <a:gd name="adj1" fmla="val 4962"/>
              <a:gd name="adj2" fmla="val 133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Harm to reputation</a:t>
            </a:r>
            <a:endParaRPr lang="en-US" dirty="0"/>
          </a:p>
        </p:txBody>
      </p:sp>
      <p:sp>
        <p:nvSpPr>
          <p:cNvPr id="16" name="Rectangle 15"/>
          <p:cNvSpPr/>
          <p:nvPr/>
        </p:nvSpPr>
        <p:spPr>
          <a:xfrm>
            <a:off x="4569573" y="4187418"/>
            <a:ext cx="3902111" cy="1399466"/>
          </a:xfrm>
          <a:prstGeom prst="rect">
            <a:avLst/>
          </a:prstGeom>
        </p:spPr>
        <p:style>
          <a:lnRef idx="1">
            <a:schemeClr val="accent4"/>
          </a:lnRef>
          <a:fillRef idx="2">
            <a:schemeClr val="accent4"/>
          </a:fillRef>
          <a:effectRef idx="1">
            <a:schemeClr val="accent4"/>
          </a:effectRef>
          <a:fontRef idx="minor">
            <a:schemeClr val="dk1"/>
          </a:fontRef>
        </p:style>
        <p:txBody>
          <a:bodyPr rtlCol="0" anchor="t"/>
          <a:lstStyle/>
          <a:p>
            <a:r>
              <a:rPr lang="en-US" b="1" dirty="0" smtClean="0">
                <a:solidFill>
                  <a:schemeClr val="accent1">
                    <a:lumMod val="50000"/>
                  </a:schemeClr>
                </a:solidFill>
              </a:rPr>
              <a:t>Administrative</a:t>
            </a:r>
            <a:endParaRPr lang="en-US" b="1" dirty="0">
              <a:solidFill>
                <a:schemeClr val="accent1">
                  <a:lumMod val="50000"/>
                </a:schemeClr>
              </a:solidFill>
            </a:endParaRPr>
          </a:p>
        </p:txBody>
      </p:sp>
      <p:sp>
        <p:nvSpPr>
          <p:cNvPr id="17" name="Wave 16"/>
          <p:cNvSpPr/>
          <p:nvPr/>
        </p:nvSpPr>
        <p:spPr>
          <a:xfrm>
            <a:off x="4795888" y="4700461"/>
            <a:ext cx="1002012" cy="663768"/>
          </a:xfrm>
          <a:prstGeom prst="wave">
            <a:avLst>
              <a:gd name="adj1" fmla="val 9504"/>
              <a:gd name="adj2" fmla="val 133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Culture</a:t>
            </a:r>
            <a:endParaRPr lang="en-US" dirty="0"/>
          </a:p>
        </p:txBody>
      </p:sp>
      <p:sp>
        <p:nvSpPr>
          <p:cNvPr id="18" name="Wave 17"/>
          <p:cNvSpPr/>
          <p:nvPr/>
        </p:nvSpPr>
        <p:spPr>
          <a:xfrm>
            <a:off x="5981319" y="4649409"/>
            <a:ext cx="876449" cy="606202"/>
          </a:xfrm>
          <a:prstGeom prst="wave">
            <a:avLst>
              <a:gd name="adj1" fmla="val 10262"/>
              <a:gd name="adj2" fmla="val 133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Trust</a:t>
            </a:r>
            <a:endParaRPr lang="en-US" dirty="0"/>
          </a:p>
        </p:txBody>
      </p:sp>
      <p:sp>
        <p:nvSpPr>
          <p:cNvPr id="19" name="Wave 18"/>
          <p:cNvSpPr/>
          <p:nvPr/>
        </p:nvSpPr>
        <p:spPr>
          <a:xfrm>
            <a:off x="7075935" y="4600554"/>
            <a:ext cx="1093826" cy="763675"/>
          </a:xfrm>
          <a:prstGeom prst="wave">
            <a:avLst>
              <a:gd name="adj1" fmla="val 7594"/>
              <a:gd name="adj2" fmla="val 133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Policy changes</a:t>
            </a:r>
            <a:endParaRPr lang="en-US" dirty="0"/>
          </a:p>
        </p:txBody>
      </p:sp>
      <p:sp>
        <p:nvSpPr>
          <p:cNvPr id="20" name="Rounded Rectangle 19"/>
          <p:cNvSpPr/>
          <p:nvPr/>
        </p:nvSpPr>
        <p:spPr>
          <a:xfrm rot="21172151">
            <a:off x="2561399" y="5329778"/>
            <a:ext cx="1460278" cy="115730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800" b="1" dirty="0" smtClean="0"/>
              <a:t>What else?</a:t>
            </a:r>
            <a:endParaRPr lang="en-US" sz="2800" b="1" dirty="0"/>
          </a:p>
        </p:txBody>
      </p:sp>
    </p:spTree>
    <p:extLst>
      <p:ext uri="{BB962C8B-B14F-4D97-AF65-F5344CB8AC3E}">
        <p14:creationId xmlns:p14="http://schemas.microsoft.com/office/powerpoint/2010/main" val="4101844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P spid="12" grpId="0" animBg="1"/>
      <p:bldP spid="13" grpId="0" animBg="1"/>
      <p:bldP spid="14" grpId="0" animBg="1"/>
      <p:bldP spid="17" grpId="0" animBg="1"/>
      <p:bldP spid="18" grpId="0" animBg="1"/>
      <p:bldP spid="19" grpId="0" animBg="1"/>
      <p:bldP spid="2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Institutionalizing </a:t>
            </a:r>
            <a:r>
              <a:rPr lang="en-US" sz="3100" dirty="0" smtClean="0"/>
              <a:t>Lessons Learned</a:t>
            </a:r>
            <a:endParaRPr lang="en-US" dirty="0"/>
          </a:p>
        </p:txBody>
      </p:sp>
      <p:sp>
        <p:nvSpPr>
          <p:cNvPr id="3" name="Content Placeholder 2"/>
          <p:cNvSpPr>
            <a:spLocks noGrp="1"/>
          </p:cNvSpPr>
          <p:nvPr>
            <p:ph idx="1"/>
          </p:nvPr>
        </p:nvSpPr>
        <p:spPr/>
        <p:txBody>
          <a:bodyPr>
            <a:normAutofit lnSpcReduction="10000"/>
          </a:bodyPr>
          <a:lstStyle/>
          <a:p>
            <a:r>
              <a:rPr lang="en-US" sz="2000" b="1" dirty="0" smtClean="0"/>
              <a:t>Reduce the stigma</a:t>
            </a:r>
            <a:r>
              <a:rPr lang="en-US" sz="2000" dirty="0" smtClean="0"/>
              <a:t> -</a:t>
            </a:r>
          </a:p>
          <a:p>
            <a:pPr lvl="1"/>
            <a:r>
              <a:rPr lang="en-US" sz="1800" i="1" dirty="0" smtClean="0"/>
              <a:t>Minimize who at NSF knows what each project has submitted.</a:t>
            </a:r>
          </a:p>
          <a:p>
            <a:pPr lvl="1"/>
            <a:r>
              <a:rPr lang="en-US" sz="1800" i="1" dirty="0" smtClean="0"/>
              <a:t>Anonymize listings of lessons learned.</a:t>
            </a:r>
          </a:p>
          <a:p>
            <a:r>
              <a:rPr lang="en-US" sz="2000" b="1" dirty="0" smtClean="0"/>
              <a:t>Broaden submissions</a:t>
            </a:r>
            <a:r>
              <a:rPr lang="en-US" sz="2000" dirty="0" smtClean="0"/>
              <a:t> – accept from:</a:t>
            </a:r>
          </a:p>
          <a:p>
            <a:pPr lvl="1"/>
            <a:r>
              <a:rPr lang="en-US" sz="1800" i="1" dirty="0" smtClean="0"/>
              <a:t>Project and facility personnel</a:t>
            </a:r>
          </a:p>
          <a:p>
            <a:pPr lvl="1"/>
            <a:r>
              <a:rPr lang="en-US" sz="1800" i="1" dirty="0" smtClean="0"/>
              <a:t>NSF program officers, grants and agreement officers, etc.</a:t>
            </a:r>
          </a:p>
          <a:p>
            <a:pPr lvl="1"/>
            <a:r>
              <a:rPr lang="en-US" sz="1800" i="1" dirty="0" smtClean="0"/>
              <a:t>Reviewers and other stakeholders</a:t>
            </a:r>
          </a:p>
          <a:p>
            <a:r>
              <a:rPr lang="en-US" sz="2000" b="1" dirty="0" smtClean="0"/>
              <a:t>Require submissions</a:t>
            </a:r>
            <a:r>
              <a:rPr lang="en-US" sz="2000" dirty="0" smtClean="0"/>
              <a:t> in conjunction with reviews</a:t>
            </a:r>
          </a:p>
          <a:p>
            <a:r>
              <a:rPr lang="en-US" sz="2000" b="1" dirty="0" smtClean="0"/>
              <a:t>Report annually</a:t>
            </a:r>
            <a:r>
              <a:rPr lang="en-US" sz="2000" dirty="0" smtClean="0"/>
              <a:t> including </a:t>
            </a:r>
          </a:p>
          <a:p>
            <a:pPr lvl="1"/>
            <a:r>
              <a:rPr lang="en-US" sz="1800" i="1" dirty="0" smtClean="0"/>
              <a:t>Submission and access counts</a:t>
            </a:r>
          </a:p>
          <a:p>
            <a:pPr lvl="1"/>
            <a:r>
              <a:rPr lang="en-US" sz="1800" i="1" dirty="0" smtClean="0"/>
              <a:t>Lessons that changed policies or procedures</a:t>
            </a:r>
          </a:p>
        </p:txBody>
      </p:sp>
      <p:sp>
        <p:nvSpPr>
          <p:cNvPr id="4" name="Footer Placeholder 3"/>
          <p:cNvSpPr>
            <a:spLocks noGrp="1"/>
          </p:cNvSpPr>
          <p:nvPr>
            <p:ph type="ftr" sz="quarter" idx="11"/>
          </p:nvPr>
        </p:nvSpPr>
        <p:spPr/>
        <p:txBody>
          <a:bodyPr/>
          <a:lstStyle/>
          <a:p>
            <a:r>
              <a:rPr lang="en-US" smtClean="0"/>
              <a:t>Large Facilities Workshop</a:t>
            </a:r>
            <a:endParaRPr lang="en-US" dirty="0"/>
          </a:p>
        </p:txBody>
      </p:sp>
      <p:sp>
        <p:nvSpPr>
          <p:cNvPr id="5" name="Slide Number Placeholder 4"/>
          <p:cNvSpPr>
            <a:spLocks noGrp="1"/>
          </p:cNvSpPr>
          <p:nvPr>
            <p:ph type="sldNum" sz="quarter" idx="12"/>
          </p:nvPr>
        </p:nvSpPr>
        <p:spPr/>
        <p:txBody>
          <a:bodyPr/>
          <a:lstStyle/>
          <a:p>
            <a:fld id="{34D103D5-AA94-4B55-A119-C44BCAB6523C}" type="slidenum">
              <a:rPr lang="en-US" smtClean="0"/>
              <a:t>11</a:t>
            </a:fld>
            <a:endParaRPr lang="en-US"/>
          </a:p>
        </p:txBody>
      </p:sp>
      <p:sp>
        <p:nvSpPr>
          <p:cNvPr id="6" name="Date Placeholder 5"/>
          <p:cNvSpPr>
            <a:spLocks noGrp="1"/>
          </p:cNvSpPr>
          <p:nvPr>
            <p:ph type="dt" sz="half" idx="2"/>
          </p:nvPr>
        </p:nvSpPr>
        <p:spPr/>
        <p:txBody>
          <a:bodyPr/>
          <a:lstStyle/>
          <a:p>
            <a:r>
              <a:rPr lang="en-US" smtClean="0"/>
              <a:t>05/26/2016</a:t>
            </a:r>
            <a:endParaRPr lang="en-US" dirty="0"/>
          </a:p>
        </p:txBody>
      </p:sp>
      <p:sp>
        <p:nvSpPr>
          <p:cNvPr id="7" name="Rounded Rectangle 6"/>
          <p:cNvSpPr/>
          <p:nvPr/>
        </p:nvSpPr>
        <p:spPr>
          <a:xfrm rot="21172151">
            <a:off x="7506261" y="5391921"/>
            <a:ext cx="1460278" cy="1157303"/>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800" b="1" dirty="0" smtClean="0"/>
              <a:t>What else?</a:t>
            </a:r>
            <a:endParaRPr lang="en-US" sz="2800" b="1" dirty="0"/>
          </a:p>
        </p:txBody>
      </p:sp>
    </p:spTree>
    <p:extLst>
      <p:ext uri="{BB962C8B-B14F-4D97-AF65-F5344CB8AC3E}">
        <p14:creationId xmlns:p14="http://schemas.microsoft.com/office/powerpoint/2010/main" val="3727141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Selecting a Medium</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507897523"/>
              </p:ext>
            </p:extLst>
          </p:nvPr>
        </p:nvGraphicFramePr>
        <p:xfrm>
          <a:off x="609600" y="1100138"/>
          <a:ext cx="6348414" cy="4554938"/>
        </p:xfrm>
        <a:graphic>
          <a:graphicData uri="http://schemas.openxmlformats.org/drawingml/2006/table">
            <a:tbl>
              <a:tblPr firstRow="1" bandRow="1">
                <a:tableStyleId>{5C22544A-7EE6-4342-B048-85BDC9FD1C3A}</a:tableStyleId>
              </a:tblPr>
              <a:tblGrid>
                <a:gridCol w="757561"/>
                <a:gridCol w="2663301"/>
                <a:gridCol w="2927552"/>
              </a:tblGrid>
              <a:tr h="472988">
                <a:tc>
                  <a:txBody>
                    <a:bodyPr/>
                    <a:lstStyle/>
                    <a:p>
                      <a:endParaRPr lang="en-US" dirty="0"/>
                    </a:p>
                  </a:txBody>
                  <a:tcPr>
                    <a:solidFill>
                      <a:schemeClr val="accent2">
                        <a:lumMod val="75000"/>
                      </a:schemeClr>
                    </a:solidFill>
                  </a:tcPr>
                </a:tc>
                <a:tc>
                  <a:txBody>
                    <a:bodyPr/>
                    <a:lstStyle/>
                    <a:p>
                      <a:r>
                        <a:rPr lang="en-US" dirty="0" smtClean="0"/>
                        <a:t>Spreadsheet</a:t>
                      </a:r>
                      <a:endParaRPr lang="en-US" dirty="0"/>
                    </a:p>
                  </a:txBody>
                  <a:tcPr/>
                </a:tc>
                <a:tc>
                  <a:txBody>
                    <a:bodyPr/>
                    <a:lstStyle/>
                    <a:p>
                      <a:r>
                        <a:rPr lang="en-US" dirty="0" smtClean="0"/>
                        <a:t>Database</a:t>
                      </a:r>
                      <a:endParaRPr lang="en-US" dirty="0"/>
                    </a:p>
                  </a:txBody>
                  <a:tcPr/>
                </a:tc>
              </a:tr>
              <a:tr h="1516153">
                <a:tc>
                  <a:txBody>
                    <a:bodyPr/>
                    <a:lstStyle/>
                    <a:p>
                      <a:r>
                        <a:rPr lang="en-US" b="1" dirty="0" smtClean="0"/>
                        <a:t>Pros</a:t>
                      </a:r>
                      <a:endParaRPr lang="en-US" b="1" dirty="0"/>
                    </a:p>
                  </a:txBody>
                  <a:tcPr/>
                </a:tc>
                <a:tc>
                  <a:txBody>
                    <a:bodyPr/>
                    <a:lstStyle/>
                    <a:p>
                      <a:pPr marL="285750" indent="-285750">
                        <a:buFont typeface="Arial" panose="020B0604020202020204" pitchFamily="34" charset="0"/>
                        <a:buChar char="•"/>
                      </a:pPr>
                      <a:r>
                        <a:rPr lang="en-US" dirty="0" smtClean="0"/>
                        <a:t>Q</a:t>
                      </a:r>
                      <a:r>
                        <a:rPr lang="en-US" baseline="0" dirty="0" smtClean="0"/>
                        <a:t>uick implementation</a:t>
                      </a:r>
                    </a:p>
                    <a:p>
                      <a:pPr marL="285750" indent="-285750">
                        <a:buFont typeface="Arial" panose="020B0604020202020204" pitchFamily="34" charset="0"/>
                        <a:buChar char="•"/>
                      </a:pPr>
                      <a:r>
                        <a:rPr lang="en-US" baseline="0" dirty="0" smtClean="0">
                          <a:solidFill>
                            <a:schemeClr val="accent3">
                              <a:lumMod val="50000"/>
                            </a:schemeClr>
                          </a:solidFill>
                        </a:rPr>
                        <a:t>Low maintenance</a:t>
                      </a:r>
                    </a:p>
                    <a:p>
                      <a:pPr marL="285750" indent="-285750">
                        <a:buFont typeface="Arial" panose="020B0604020202020204" pitchFamily="34" charset="0"/>
                        <a:buChar char="•"/>
                      </a:pPr>
                      <a:r>
                        <a:rPr lang="en-US" baseline="0" dirty="0" smtClean="0"/>
                        <a:t>Low first cost</a:t>
                      </a:r>
                      <a:endParaRPr lang="en-US" dirty="0"/>
                    </a:p>
                  </a:txBody>
                  <a:tcPr/>
                </a:tc>
                <a:tc>
                  <a:txBody>
                    <a:bodyPr/>
                    <a:lstStyle/>
                    <a:p>
                      <a:pPr marL="285750" indent="-285750">
                        <a:buFont typeface="Arial" panose="020B0604020202020204" pitchFamily="34" charset="0"/>
                        <a:buChar char="•"/>
                      </a:pPr>
                      <a:r>
                        <a:rPr lang="en-US" dirty="0" smtClean="0"/>
                        <a:t>Accommodates multiple roles</a:t>
                      </a:r>
                    </a:p>
                    <a:p>
                      <a:pPr marL="285750" indent="-285750">
                        <a:buFont typeface="Arial" panose="020B0604020202020204" pitchFamily="34" charset="0"/>
                        <a:buChar char="•"/>
                      </a:pPr>
                      <a:r>
                        <a:rPr lang="en-US" dirty="0" smtClean="0">
                          <a:solidFill>
                            <a:schemeClr val="accent3">
                              <a:lumMod val="50000"/>
                            </a:schemeClr>
                          </a:solidFill>
                        </a:rPr>
                        <a:t>User-friendly</a:t>
                      </a:r>
                      <a:r>
                        <a:rPr lang="en-US" baseline="0" dirty="0" smtClean="0">
                          <a:solidFill>
                            <a:schemeClr val="accent3">
                              <a:lumMod val="50000"/>
                            </a:schemeClr>
                          </a:solidFill>
                        </a:rPr>
                        <a:t> searches and outputs</a:t>
                      </a:r>
                    </a:p>
                  </a:txBody>
                  <a:tcPr/>
                </a:tc>
              </a:tr>
              <a:tr h="2565797">
                <a:tc>
                  <a:txBody>
                    <a:bodyPr/>
                    <a:lstStyle/>
                    <a:p>
                      <a:r>
                        <a:rPr lang="en-US" b="1" dirty="0" smtClean="0"/>
                        <a:t>Cons</a:t>
                      </a:r>
                      <a:endParaRPr lang="en-US" b="1" dirty="0"/>
                    </a:p>
                  </a:txBody>
                  <a:tcPr/>
                </a:tc>
                <a:tc>
                  <a:txBody>
                    <a:bodyPr/>
                    <a:lstStyle/>
                    <a:p>
                      <a:pPr marL="285750" indent="-285750">
                        <a:buFont typeface="Arial" panose="020B0604020202020204" pitchFamily="34" charset="0"/>
                        <a:buChar char="•"/>
                      </a:pPr>
                      <a:r>
                        <a:rPr lang="en-US" dirty="0" smtClean="0"/>
                        <a:t>Time</a:t>
                      </a:r>
                      <a:r>
                        <a:rPr lang="en-US" baseline="0" dirty="0" smtClean="0"/>
                        <a:t> consuming c</a:t>
                      </a:r>
                      <a:r>
                        <a:rPr lang="en-US" dirty="0" smtClean="0"/>
                        <a:t>ompiling</a:t>
                      </a:r>
                    </a:p>
                    <a:p>
                      <a:pPr marL="285750" indent="-285750">
                        <a:buFont typeface="Arial" panose="020B0604020202020204" pitchFamily="34" charset="0"/>
                        <a:buChar char="•"/>
                      </a:pPr>
                      <a:r>
                        <a:rPr lang="en-US" dirty="0" smtClean="0">
                          <a:solidFill>
                            <a:schemeClr val="accent3">
                              <a:lumMod val="50000"/>
                            </a:schemeClr>
                          </a:solidFill>
                        </a:rPr>
                        <a:t>Querying not user friendly</a:t>
                      </a:r>
                    </a:p>
                    <a:p>
                      <a:pPr marL="285750" indent="-285750">
                        <a:buFont typeface="Arial" panose="020B0604020202020204" pitchFamily="34" charset="0"/>
                        <a:buChar char="•"/>
                      </a:pPr>
                      <a:r>
                        <a:rPr lang="en-US" dirty="0" smtClean="0"/>
                        <a:t>Low security</a:t>
                      </a:r>
                    </a:p>
                    <a:p>
                      <a:pPr marL="285750" indent="-285750">
                        <a:buFont typeface="Arial" panose="020B0604020202020204" pitchFamily="34" charset="0"/>
                        <a:buChar char="•"/>
                      </a:pPr>
                      <a:r>
                        <a:rPr lang="en-US" dirty="0" smtClean="0">
                          <a:solidFill>
                            <a:schemeClr val="accent3">
                              <a:lumMod val="50000"/>
                            </a:schemeClr>
                          </a:solidFill>
                        </a:rPr>
                        <a:t>Usage metrics not available</a:t>
                      </a:r>
                      <a:endParaRPr lang="en-US" dirty="0">
                        <a:solidFill>
                          <a:schemeClr val="accent3">
                            <a:lumMod val="50000"/>
                          </a:schemeClr>
                        </a:solidFill>
                      </a:endParaRPr>
                    </a:p>
                  </a:txBody>
                  <a:tcPr/>
                </a:tc>
                <a:tc>
                  <a:txBody>
                    <a:bodyPr/>
                    <a:lstStyle/>
                    <a:p>
                      <a:pPr marL="285750" indent="-285750">
                        <a:buFont typeface="Arial" panose="020B0604020202020204" pitchFamily="34" charset="0"/>
                        <a:buChar char="•"/>
                      </a:pPr>
                      <a:r>
                        <a:rPr lang="en-US" dirty="0" smtClean="0"/>
                        <a:t>High initial investment</a:t>
                      </a:r>
                    </a:p>
                    <a:p>
                      <a:pPr marL="285750" indent="-285750">
                        <a:buFont typeface="Arial" panose="020B0604020202020204" pitchFamily="34" charset="0"/>
                        <a:buChar char="•"/>
                      </a:pPr>
                      <a:r>
                        <a:rPr lang="en-US" dirty="0" smtClean="0">
                          <a:solidFill>
                            <a:schemeClr val="accent3">
                              <a:lumMod val="50000"/>
                            </a:schemeClr>
                          </a:solidFill>
                        </a:rPr>
                        <a:t>Learning curve</a:t>
                      </a:r>
                    </a:p>
                    <a:p>
                      <a:pPr marL="285750" indent="-285750">
                        <a:buFont typeface="Arial" panose="020B0604020202020204" pitchFamily="34" charset="0"/>
                        <a:buChar char="•"/>
                      </a:pPr>
                      <a:r>
                        <a:rPr lang="en-US" dirty="0" smtClean="0"/>
                        <a:t>Routine maintenance</a:t>
                      </a:r>
                      <a:endParaRPr lang="en-US" dirty="0"/>
                    </a:p>
                  </a:txBody>
                  <a:tcPr/>
                </a:tc>
              </a:tr>
            </a:tbl>
          </a:graphicData>
        </a:graphic>
      </p:graphicFrame>
      <p:sp>
        <p:nvSpPr>
          <p:cNvPr id="4" name="Footer Placeholder 3"/>
          <p:cNvSpPr>
            <a:spLocks noGrp="1"/>
          </p:cNvSpPr>
          <p:nvPr>
            <p:ph type="ftr" sz="quarter" idx="11"/>
          </p:nvPr>
        </p:nvSpPr>
        <p:spPr/>
        <p:txBody>
          <a:bodyPr/>
          <a:lstStyle/>
          <a:p>
            <a:r>
              <a:rPr lang="en-US" smtClean="0"/>
              <a:t>Large Facilities Workshop</a:t>
            </a:r>
            <a:endParaRPr lang="en-US" dirty="0"/>
          </a:p>
        </p:txBody>
      </p:sp>
      <p:sp>
        <p:nvSpPr>
          <p:cNvPr id="5" name="Slide Number Placeholder 4"/>
          <p:cNvSpPr>
            <a:spLocks noGrp="1"/>
          </p:cNvSpPr>
          <p:nvPr>
            <p:ph type="sldNum" sz="quarter" idx="12"/>
          </p:nvPr>
        </p:nvSpPr>
        <p:spPr/>
        <p:txBody>
          <a:bodyPr/>
          <a:lstStyle/>
          <a:p>
            <a:fld id="{34D103D5-AA94-4B55-A119-C44BCAB6523C}" type="slidenum">
              <a:rPr lang="en-US" smtClean="0"/>
              <a:t>12</a:t>
            </a:fld>
            <a:endParaRPr lang="en-US"/>
          </a:p>
        </p:txBody>
      </p:sp>
      <p:sp>
        <p:nvSpPr>
          <p:cNvPr id="6" name="Date Placeholder 5"/>
          <p:cNvSpPr>
            <a:spLocks noGrp="1"/>
          </p:cNvSpPr>
          <p:nvPr>
            <p:ph type="dt" sz="half" idx="2"/>
          </p:nvPr>
        </p:nvSpPr>
        <p:spPr/>
        <p:txBody>
          <a:bodyPr/>
          <a:lstStyle/>
          <a:p>
            <a:r>
              <a:rPr lang="en-US" smtClean="0"/>
              <a:t>05/26/2016</a:t>
            </a:r>
            <a:endParaRPr lang="en-US" dirty="0"/>
          </a:p>
        </p:txBody>
      </p:sp>
      <p:sp>
        <p:nvSpPr>
          <p:cNvPr id="8" name="Rounded Rectangle 7"/>
          <p:cNvSpPr/>
          <p:nvPr/>
        </p:nvSpPr>
        <p:spPr>
          <a:xfrm rot="21172151">
            <a:off x="5484393" y="4495276"/>
            <a:ext cx="1460278" cy="1157303"/>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800" b="1" dirty="0" smtClean="0"/>
              <a:t>What else?</a:t>
            </a:r>
            <a:endParaRPr lang="en-US" sz="2800" b="1" dirty="0"/>
          </a:p>
        </p:txBody>
      </p:sp>
    </p:spTree>
    <p:extLst>
      <p:ext uri="{BB962C8B-B14F-4D97-AF65-F5344CB8AC3E}">
        <p14:creationId xmlns:p14="http://schemas.microsoft.com/office/powerpoint/2010/main" val="1385231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Access </a:t>
            </a:r>
            <a:r>
              <a:rPr lang="en-US" sz="3100" dirty="0" smtClean="0"/>
              <a:t>to the Lessons Learned</a:t>
            </a:r>
            <a:endParaRPr lang="en-US" dirty="0"/>
          </a:p>
        </p:txBody>
      </p:sp>
      <p:sp>
        <p:nvSpPr>
          <p:cNvPr id="3" name="Content Placeholder 2"/>
          <p:cNvSpPr>
            <a:spLocks noGrp="1"/>
          </p:cNvSpPr>
          <p:nvPr>
            <p:ph idx="1"/>
          </p:nvPr>
        </p:nvSpPr>
        <p:spPr>
          <a:xfrm>
            <a:off x="609599" y="1100668"/>
            <a:ext cx="3918013" cy="4940696"/>
          </a:xfrm>
        </p:spPr>
        <p:txBody>
          <a:bodyPr>
            <a:normAutofit fontScale="92500" lnSpcReduction="10000"/>
          </a:bodyPr>
          <a:lstStyle/>
          <a:p>
            <a:r>
              <a:rPr lang="en-US" dirty="0" smtClean="0"/>
              <a:t>Who?</a:t>
            </a:r>
          </a:p>
          <a:p>
            <a:pPr lvl="1"/>
            <a:r>
              <a:rPr lang="en-US" dirty="0" smtClean="0"/>
              <a:t>National Science Foundation</a:t>
            </a:r>
          </a:p>
          <a:p>
            <a:pPr lvl="2"/>
            <a:r>
              <a:rPr lang="en-US" dirty="0" smtClean="0"/>
              <a:t>Program officers and Grants and agreements officers?</a:t>
            </a:r>
          </a:p>
          <a:p>
            <a:pPr lvl="2"/>
            <a:r>
              <a:rPr lang="en-US" dirty="0" smtClean="0"/>
              <a:t>Large Facilities Office?</a:t>
            </a:r>
          </a:p>
          <a:p>
            <a:pPr lvl="2"/>
            <a:r>
              <a:rPr lang="en-US" dirty="0" smtClean="0"/>
              <a:t>Office of the Director?</a:t>
            </a:r>
          </a:p>
          <a:p>
            <a:pPr lvl="2"/>
            <a:r>
              <a:rPr lang="en-US" dirty="0" smtClean="0"/>
              <a:t>Office of Legislative and Public Affairs?</a:t>
            </a:r>
          </a:p>
          <a:p>
            <a:pPr lvl="2"/>
            <a:r>
              <a:rPr lang="en-US" dirty="0" smtClean="0"/>
              <a:t>Office of General Counsel?</a:t>
            </a:r>
          </a:p>
          <a:p>
            <a:pPr lvl="2"/>
            <a:r>
              <a:rPr lang="en-US" dirty="0" smtClean="0"/>
              <a:t>Office of the Inspector General?</a:t>
            </a:r>
          </a:p>
          <a:p>
            <a:pPr lvl="1"/>
            <a:r>
              <a:rPr lang="en-US" dirty="0" smtClean="0"/>
              <a:t>Projects</a:t>
            </a:r>
          </a:p>
          <a:p>
            <a:pPr lvl="2"/>
            <a:r>
              <a:rPr lang="en-US" dirty="0" smtClean="0"/>
              <a:t>. . . in development or design?</a:t>
            </a:r>
          </a:p>
          <a:p>
            <a:pPr lvl="2"/>
            <a:r>
              <a:rPr lang="en-US" dirty="0" smtClean="0"/>
              <a:t>. . . in construction?</a:t>
            </a:r>
          </a:p>
          <a:p>
            <a:pPr lvl="2"/>
            <a:r>
              <a:rPr lang="en-US" dirty="0"/>
              <a:t>. . . in </a:t>
            </a:r>
            <a:r>
              <a:rPr lang="en-US" dirty="0" smtClean="0"/>
              <a:t>operations or divestment?</a:t>
            </a:r>
          </a:p>
          <a:p>
            <a:pPr lvl="1"/>
            <a:r>
              <a:rPr lang="en-US" dirty="0" smtClean="0"/>
              <a:t>Office of Management and Budget?</a:t>
            </a:r>
          </a:p>
          <a:p>
            <a:pPr lvl="1"/>
            <a:r>
              <a:rPr lang="en-US" dirty="0" smtClean="0"/>
              <a:t>Public?</a:t>
            </a:r>
            <a:endParaRPr lang="en-US" dirty="0"/>
          </a:p>
        </p:txBody>
      </p:sp>
      <p:sp>
        <p:nvSpPr>
          <p:cNvPr id="4" name="Footer Placeholder 3"/>
          <p:cNvSpPr>
            <a:spLocks noGrp="1"/>
          </p:cNvSpPr>
          <p:nvPr>
            <p:ph type="ftr" sz="quarter" idx="11"/>
          </p:nvPr>
        </p:nvSpPr>
        <p:spPr/>
        <p:txBody>
          <a:bodyPr/>
          <a:lstStyle/>
          <a:p>
            <a:r>
              <a:rPr lang="en-US" smtClean="0"/>
              <a:t>Large Facilities Workshop</a:t>
            </a:r>
            <a:endParaRPr lang="en-US" dirty="0"/>
          </a:p>
        </p:txBody>
      </p:sp>
      <p:sp>
        <p:nvSpPr>
          <p:cNvPr id="5" name="Slide Number Placeholder 4"/>
          <p:cNvSpPr>
            <a:spLocks noGrp="1"/>
          </p:cNvSpPr>
          <p:nvPr>
            <p:ph type="sldNum" sz="quarter" idx="12"/>
          </p:nvPr>
        </p:nvSpPr>
        <p:spPr/>
        <p:txBody>
          <a:bodyPr/>
          <a:lstStyle/>
          <a:p>
            <a:fld id="{34D103D5-AA94-4B55-A119-C44BCAB6523C}" type="slidenum">
              <a:rPr lang="en-US" smtClean="0"/>
              <a:t>13</a:t>
            </a:fld>
            <a:endParaRPr lang="en-US"/>
          </a:p>
        </p:txBody>
      </p:sp>
      <p:sp>
        <p:nvSpPr>
          <p:cNvPr id="6" name="Date Placeholder 5"/>
          <p:cNvSpPr>
            <a:spLocks noGrp="1"/>
          </p:cNvSpPr>
          <p:nvPr>
            <p:ph type="dt" sz="half" idx="2"/>
          </p:nvPr>
        </p:nvSpPr>
        <p:spPr/>
        <p:txBody>
          <a:bodyPr/>
          <a:lstStyle/>
          <a:p>
            <a:r>
              <a:rPr lang="en-US" smtClean="0"/>
              <a:t>05/26/2016</a:t>
            </a:r>
            <a:endParaRPr lang="en-US" dirty="0"/>
          </a:p>
        </p:txBody>
      </p:sp>
      <p:sp>
        <p:nvSpPr>
          <p:cNvPr id="7" name="Content Placeholder 2"/>
          <p:cNvSpPr txBox="1">
            <a:spLocks/>
          </p:cNvSpPr>
          <p:nvPr/>
        </p:nvSpPr>
        <p:spPr>
          <a:xfrm>
            <a:off x="4660776" y="1100668"/>
            <a:ext cx="2618913" cy="4940696"/>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smtClean="0"/>
              <a:t>How much access?</a:t>
            </a:r>
          </a:p>
          <a:p>
            <a:pPr lvl="1"/>
            <a:r>
              <a:rPr lang="en-US" dirty="0" smtClean="0"/>
              <a:t>Read some?</a:t>
            </a:r>
          </a:p>
          <a:p>
            <a:pPr lvl="1"/>
            <a:r>
              <a:rPr lang="en-US" dirty="0" smtClean="0"/>
              <a:t>Read all?</a:t>
            </a:r>
          </a:p>
          <a:p>
            <a:pPr lvl="1"/>
            <a:r>
              <a:rPr lang="en-US" dirty="0" smtClean="0"/>
              <a:t>Comment?</a:t>
            </a:r>
          </a:p>
          <a:p>
            <a:pPr lvl="1"/>
            <a:r>
              <a:rPr lang="en-US" dirty="0" smtClean="0"/>
              <a:t>Write?</a:t>
            </a:r>
          </a:p>
          <a:p>
            <a:pPr lvl="1"/>
            <a:r>
              <a:rPr lang="en-US" dirty="0" smtClean="0"/>
              <a:t>Edit others?</a:t>
            </a:r>
          </a:p>
          <a:p>
            <a:pPr lvl="1"/>
            <a:endParaRPr lang="en-US" dirty="0" smtClean="0"/>
          </a:p>
          <a:p>
            <a:pPr lvl="1"/>
            <a:endParaRPr lang="en-US" dirty="0" smtClean="0"/>
          </a:p>
          <a:p>
            <a:pPr lvl="1"/>
            <a:endParaRPr lang="en-US" dirty="0"/>
          </a:p>
        </p:txBody>
      </p:sp>
      <p:pic>
        <p:nvPicPr>
          <p:cNvPr id="1028" name="Picture 4" descr="http://3.bp.blogspot.com/-y9__opq7ues/VT9pKLbX5_I/AAAAAAAAXMI/rvB5_UYahH4/s1600/gate%2Bkeep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6209" y="4353980"/>
            <a:ext cx="1694786" cy="14900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2443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
                                            <p:txEl>
                                              <p:pRg st="0" end="0"/>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7">
                                            <p:txEl>
                                              <p:pRg st="1" end="1"/>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7">
                                            <p:txEl>
                                              <p:pRg st="2" end="2"/>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7">
                                            <p:txEl>
                                              <p:pRg st="3" end="3"/>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7">
                                            <p:txEl>
                                              <p:pRg st="4" end="4"/>
                                            </p:txEl>
                                          </p:spTgt>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84632"/>
            <a:ext cx="7772400" cy="658368"/>
          </a:xfrm>
        </p:spPr>
        <p:txBody>
          <a:bodyPr>
            <a:normAutofit/>
          </a:bodyPr>
          <a:lstStyle/>
          <a:p>
            <a:r>
              <a:rPr lang="en-US" dirty="0" smtClean="0"/>
              <a:t>Next steps</a:t>
            </a:r>
            <a:endParaRPr lang="en-US" dirty="0"/>
          </a:p>
        </p:txBody>
      </p:sp>
      <p:sp>
        <p:nvSpPr>
          <p:cNvPr id="6" name="Content Placeholder 5"/>
          <p:cNvSpPr>
            <a:spLocks noGrp="1"/>
          </p:cNvSpPr>
          <p:nvPr>
            <p:ph idx="1"/>
          </p:nvPr>
        </p:nvSpPr>
        <p:spPr>
          <a:xfrm>
            <a:off x="685800" y="1143000"/>
            <a:ext cx="6271514" cy="5029200"/>
          </a:xfrm>
        </p:spPr>
        <p:txBody>
          <a:bodyPr/>
          <a:lstStyle/>
          <a:p>
            <a:r>
              <a:rPr lang="en-US" dirty="0" smtClean="0"/>
              <a:t>Slides posted on the workshop Web page</a:t>
            </a:r>
          </a:p>
          <a:p>
            <a:r>
              <a:rPr lang="en-US" dirty="0" smtClean="0"/>
              <a:t>Notes from the session included in the workshop proceedings</a:t>
            </a:r>
          </a:p>
          <a:p>
            <a:r>
              <a:rPr lang="en-US" dirty="0" smtClean="0"/>
              <a:t>Large Facilities Office (LFO) will pilot test a collection tool in fiscal year 2017</a:t>
            </a:r>
          </a:p>
          <a:p>
            <a:r>
              <a:rPr lang="en-US" dirty="0" smtClean="0"/>
              <a:t>The </a:t>
            </a:r>
            <a:r>
              <a:rPr lang="en-US" b="1" dirty="0" smtClean="0"/>
              <a:t>Large Facilities Manual</a:t>
            </a:r>
            <a:r>
              <a:rPr lang="en-US" dirty="0" smtClean="0"/>
              <a:t> (18-XX) will identify recipient requirements with options and approaches – </a:t>
            </a:r>
          </a:p>
          <a:p>
            <a:pPr lvl="1"/>
            <a:r>
              <a:rPr lang="en-US" dirty="0" smtClean="0"/>
              <a:t>NSF will publish a public comment draft in April 2017 with comments accepted for three months</a:t>
            </a:r>
          </a:p>
          <a:p>
            <a:pPr lvl="1"/>
            <a:r>
              <a:rPr lang="en-US" dirty="0" smtClean="0"/>
              <a:t>NSF will publish the final Large Facilities Manual in October 2017 to take effect in January 2018.</a:t>
            </a:r>
          </a:p>
          <a:p>
            <a:r>
              <a:rPr lang="en-US" dirty="0" smtClean="0"/>
              <a:t>LFO will issue its first report on its lessons learned system in March 2018.</a:t>
            </a:r>
            <a:endParaRPr lang="en-US" dirty="0"/>
          </a:p>
        </p:txBody>
      </p:sp>
      <p:sp>
        <p:nvSpPr>
          <p:cNvPr id="4" name="Footer Placeholder 3"/>
          <p:cNvSpPr>
            <a:spLocks noGrp="1"/>
          </p:cNvSpPr>
          <p:nvPr>
            <p:ph type="ftr" sz="quarter" idx="11"/>
          </p:nvPr>
        </p:nvSpPr>
        <p:spPr/>
        <p:txBody>
          <a:bodyPr/>
          <a:lstStyle/>
          <a:p>
            <a:r>
              <a:rPr lang="en-US" smtClean="0"/>
              <a:t>Large Facilities Workshop</a:t>
            </a:r>
            <a:endParaRPr lang="en-US" dirty="0"/>
          </a:p>
        </p:txBody>
      </p:sp>
      <p:sp>
        <p:nvSpPr>
          <p:cNvPr id="5" name="Slide Number Placeholder 4"/>
          <p:cNvSpPr>
            <a:spLocks noGrp="1"/>
          </p:cNvSpPr>
          <p:nvPr>
            <p:ph type="sldNum" sz="quarter" idx="12"/>
          </p:nvPr>
        </p:nvSpPr>
        <p:spPr/>
        <p:txBody>
          <a:bodyPr/>
          <a:lstStyle/>
          <a:p>
            <a:fld id="{34D103D5-AA94-4B55-A119-C44BCAB6523C}" type="slidenum">
              <a:rPr lang="en-US" smtClean="0"/>
              <a:t>14</a:t>
            </a:fld>
            <a:endParaRPr lang="en-US" dirty="0"/>
          </a:p>
        </p:txBody>
      </p:sp>
      <p:sp>
        <p:nvSpPr>
          <p:cNvPr id="7" name="Rounded Rectangle 6"/>
          <p:cNvSpPr/>
          <p:nvPr/>
        </p:nvSpPr>
        <p:spPr>
          <a:xfrm>
            <a:off x="7033515" y="3844031"/>
            <a:ext cx="1934799" cy="60048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For more information:</a:t>
            </a:r>
            <a:endParaRPr lang="en-US" dirty="0"/>
          </a:p>
        </p:txBody>
      </p:sp>
      <p:sp>
        <p:nvSpPr>
          <p:cNvPr id="8" name="Rounded Rectangle 7"/>
          <p:cNvSpPr/>
          <p:nvPr/>
        </p:nvSpPr>
        <p:spPr>
          <a:xfrm>
            <a:off x="7033515" y="4545101"/>
            <a:ext cx="1934799" cy="1335023"/>
          </a:xfrm>
          <a:prstGeom prst="roundRect">
            <a:avLst/>
          </a:prstGeom>
          <a:solidFill>
            <a:schemeClr val="accent4">
              <a:alpha val="7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dirty="0" smtClean="0">
                <a:solidFill>
                  <a:schemeClr val="accent1">
                    <a:lumMod val="50000"/>
                  </a:schemeClr>
                </a:solidFill>
              </a:rPr>
              <a:t>Ivan Graff</a:t>
            </a:r>
          </a:p>
          <a:p>
            <a:pPr algn="ctr"/>
            <a:r>
              <a:rPr lang="en-US" sz="1400" b="1" dirty="0" smtClean="0">
                <a:solidFill>
                  <a:schemeClr val="accent1">
                    <a:lumMod val="50000"/>
                  </a:schemeClr>
                </a:solidFill>
              </a:rPr>
              <a:t>Large Facilities Advisor</a:t>
            </a:r>
            <a:endParaRPr lang="en-US" b="1" dirty="0" smtClean="0">
              <a:solidFill>
                <a:schemeClr val="accent1">
                  <a:lumMod val="50000"/>
                </a:schemeClr>
              </a:solidFill>
            </a:endParaRPr>
          </a:p>
          <a:p>
            <a:pPr algn="ctr"/>
            <a:r>
              <a:rPr lang="en-US" sz="1600" dirty="0" smtClean="0">
                <a:solidFill>
                  <a:schemeClr val="accent1">
                    <a:lumMod val="50000"/>
                  </a:schemeClr>
                </a:solidFill>
              </a:rPr>
              <a:t>(703) 292-4416</a:t>
            </a:r>
          </a:p>
          <a:p>
            <a:pPr algn="ctr"/>
            <a:r>
              <a:rPr lang="en-US" dirty="0" smtClean="0">
                <a:solidFill>
                  <a:schemeClr val="accent1">
                    <a:lumMod val="50000"/>
                  </a:schemeClr>
                </a:solidFill>
              </a:rPr>
              <a:t>igraff@nsf.gov</a:t>
            </a:r>
            <a:endParaRPr lang="en-US" dirty="0">
              <a:solidFill>
                <a:schemeClr val="accent1">
                  <a:lumMod val="50000"/>
                </a:schemeClr>
              </a:solidFill>
            </a:endParaRPr>
          </a:p>
        </p:txBody>
      </p:sp>
      <p:sp>
        <p:nvSpPr>
          <p:cNvPr id="9" name="Date Placeholder 3"/>
          <p:cNvSpPr>
            <a:spLocks noGrp="1"/>
          </p:cNvSpPr>
          <p:nvPr>
            <p:ph type="dt" sz="half" idx="2"/>
          </p:nvPr>
        </p:nvSpPr>
        <p:spPr>
          <a:xfrm>
            <a:off x="5405257" y="6041363"/>
            <a:ext cx="809275" cy="365125"/>
          </a:xfrm>
        </p:spPr>
        <p:txBody>
          <a:bodyPr/>
          <a:lstStyle/>
          <a:p>
            <a:r>
              <a:rPr lang="en-US" dirty="0" smtClean="0"/>
              <a:t>05/26/2016</a:t>
            </a:r>
            <a:endParaRPr lang="en-US" dirty="0"/>
          </a:p>
        </p:txBody>
      </p:sp>
    </p:spTree>
    <p:extLst>
      <p:ext uri="{BB962C8B-B14F-4D97-AF65-F5344CB8AC3E}">
        <p14:creationId xmlns:p14="http://schemas.microsoft.com/office/powerpoint/2010/main" val="34571014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Backup</a:t>
            </a:r>
            <a:endParaRPr lang="en-US" dirty="0"/>
          </a:p>
        </p:txBody>
      </p:sp>
      <p:sp>
        <p:nvSpPr>
          <p:cNvPr id="3" name="Text Placeholder 2"/>
          <p:cNvSpPr>
            <a:spLocks noGrp="1"/>
          </p:cNvSpPr>
          <p:nvPr>
            <p:ph type="body" idx="1"/>
          </p:nvPr>
        </p:nvSpPr>
        <p:spPr>
          <a:xfrm>
            <a:off x="609599" y="4527448"/>
            <a:ext cx="3519950" cy="1047442"/>
          </a:xfrm>
        </p:spPr>
        <p:txBody>
          <a:bodyPr>
            <a:normAutofit/>
          </a:bodyPr>
          <a:lstStyle/>
          <a:p>
            <a:r>
              <a:rPr lang="en-US" dirty="0" smtClean="0"/>
              <a:t>U. S. Department of Energy Lessons Learned System Screen Shots</a:t>
            </a:r>
            <a:endParaRPr lang="en-US" dirty="0"/>
          </a:p>
        </p:txBody>
      </p:sp>
      <p:sp>
        <p:nvSpPr>
          <p:cNvPr id="4" name="Footer Placeholder 3"/>
          <p:cNvSpPr>
            <a:spLocks noGrp="1"/>
          </p:cNvSpPr>
          <p:nvPr>
            <p:ph type="ftr" sz="quarter" idx="11"/>
          </p:nvPr>
        </p:nvSpPr>
        <p:spPr/>
        <p:txBody>
          <a:bodyPr/>
          <a:lstStyle/>
          <a:p>
            <a:r>
              <a:rPr lang="en-US" smtClean="0"/>
              <a:t>Large Facilities Workshop</a:t>
            </a:r>
            <a:endParaRPr lang="en-US" dirty="0"/>
          </a:p>
        </p:txBody>
      </p:sp>
      <p:sp>
        <p:nvSpPr>
          <p:cNvPr id="5" name="Slide Number Placeholder 4"/>
          <p:cNvSpPr>
            <a:spLocks noGrp="1"/>
          </p:cNvSpPr>
          <p:nvPr>
            <p:ph type="sldNum" sz="quarter" idx="12"/>
          </p:nvPr>
        </p:nvSpPr>
        <p:spPr/>
        <p:txBody>
          <a:bodyPr/>
          <a:lstStyle/>
          <a:p>
            <a:fld id="{34D103D5-AA94-4B55-A119-C44BCAB6523C}" type="slidenum">
              <a:rPr lang="en-US" smtClean="0"/>
              <a:t>15</a:t>
            </a:fld>
            <a:endParaRPr lang="en-US"/>
          </a:p>
        </p:txBody>
      </p:sp>
      <p:sp>
        <p:nvSpPr>
          <p:cNvPr id="6" name="Date Placeholder 5"/>
          <p:cNvSpPr>
            <a:spLocks noGrp="1"/>
          </p:cNvSpPr>
          <p:nvPr>
            <p:ph type="dt" sz="half" idx="2"/>
          </p:nvPr>
        </p:nvSpPr>
        <p:spPr/>
        <p:txBody>
          <a:bodyPr/>
          <a:lstStyle/>
          <a:p>
            <a:r>
              <a:rPr lang="en-US" smtClean="0"/>
              <a:t>05/26/2016</a:t>
            </a:r>
            <a:endParaRPr lang="en-US" dirty="0"/>
          </a:p>
        </p:txBody>
      </p:sp>
    </p:spTree>
    <p:extLst>
      <p:ext uri="{BB962C8B-B14F-4D97-AF65-F5344CB8AC3E}">
        <p14:creationId xmlns:p14="http://schemas.microsoft.com/office/powerpoint/2010/main" val="16049075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09599" y="167146"/>
            <a:ext cx="6347714" cy="766919"/>
          </a:xfrm>
        </p:spPr>
        <p:txBody>
          <a:bodyPr/>
          <a:lstStyle/>
          <a:p>
            <a:r>
              <a:rPr lang="en-US" dirty="0" smtClean="0"/>
              <a:t>Input Screen, 1 of 3</a:t>
            </a:r>
            <a:endParaRPr lang="en-US" dirty="0"/>
          </a:p>
        </p:txBody>
      </p:sp>
      <p:sp>
        <p:nvSpPr>
          <p:cNvPr id="2" name="Footer Placeholder 1"/>
          <p:cNvSpPr>
            <a:spLocks noGrp="1"/>
          </p:cNvSpPr>
          <p:nvPr>
            <p:ph type="ftr" sz="quarter" idx="11"/>
          </p:nvPr>
        </p:nvSpPr>
        <p:spPr/>
        <p:txBody>
          <a:bodyPr/>
          <a:lstStyle/>
          <a:p>
            <a:r>
              <a:rPr lang="en-US" smtClean="0"/>
              <a:t>Large Facilities Workshop</a:t>
            </a:r>
            <a:endParaRPr lang="en-US" dirty="0"/>
          </a:p>
        </p:txBody>
      </p:sp>
      <p:sp>
        <p:nvSpPr>
          <p:cNvPr id="3" name="Slide Number Placeholder 2"/>
          <p:cNvSpPr>
            <a:spLocks noGrp="1"/>
          </p:cNvSpPr>
          <p:nvPr>
            <p:ph type="sldNum" sz="quarter" idx="12"/>
          </p:nvPr>
        </p:nvSpPr>
        <p:spPr/>
        <p:txBody>
          <a:bodyPr/>
          <a:lstStyle/>
          <a:p>
            <a:fld id="{34D103D5-AA94-4B55-A119-C44BCAB6523C}" type="slidenum">
              <a:rPr lang="en-US" smtClean="0"/>
              <a:t>16</a:t>
            </a:fld>
            <a:endParaRPr lang="en-US"/>
          </a:p>
        </p:txBody>
      </p:sp>
      <p:sp>
        <p:nvSpPr>
          <p:cNvPr id="4" name="Date Placeholder 3"/>
          <p:cNvSpPr>
            <a:spLocks noGrp="1"/>
          </p:cNvSpPr>
          <p:nvPr>
            <p:ph type="dt" sz="half" idx="2"/>
          </p:nvPr>
        </p:nvSpPr>
        <p:spPr/>
        <p:txBody>
          <a:bodyPr/>
          <a:lstStyle/>
          <a:p>
            <a:r>
              <a:rPr lang="en-US" smtClean="0"/>
              <a:t>05/26/2016</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636" y="823635"/>
            <a:ext cx="6876692" cy="4554610"/>
          </a:xfrm>
          <a:prstGeom prst="rect">
            <a:avLst/>
          </a:prstGeom>
        </p:spPr>
      </p:pic>
    </p:spTree>
    <p:extLst>
      <p:ext uri="{BB962C8B-B14F-4D97-AF65-F5344CB8AC3E}">
        <p14:creationId xmlns:p14="http://schemas.microsoft.com/office/powerpoint/2010/main" val="40301224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09599" y="167146"/>
            <a:ext cx="6347714" cy="766919"/>
          </a:xfrm>
        </p:spPr>
        <p:txBody>
          <a:bodyPr/>
          <a:lstStyle/>
          <a:p>
            <a:r>
              <a:rPr lang="en-US" dirty="0" smtClean="0"/>
              <a:t>Input Screen, 2 of 3</a:t>
            </a:r>
            <a:endParaRPr lang="en-US" dirty="0"/>
          </a:p>
        </p:txBody>
      </p:sp>
      <p:sp>
        <p:nvSpPr>
          <p:cNvPr id="2" name="Footer Placeholder 1"/>
          <p:cNvSpPr>
            <a:spLocks noGrp="1"/>
          </p:cNvSpPr>
          <p:nvPr>
            <p:ph type="ftr" sz="quarter" idx="11"/>
          </p:nvPr>
        </p:nvSpPr>
        <p:spPr/>
        <p:txBody>
          <a:bodyPr/>
          <a:lstStyle/>
          <a:p>
            <a:r>
              <a:rPr lang="en-US" smtClean="0"/>
              <a:t>Large Facilities Workshop</a:t>
            </a:r>
            <a:endParaRPr lang="en-US" dirty="0"/>
          </a:p>
        </p:txBody>
      </p:sp>
      <p:sp>
        <p:nvSpPr>
          <p:cNvPr id="3" name="Slide Number Placeholder 2"/>
          <p:cNvSpPr>
            <a:spLocks noGrp="1"/>
          </p:cNvSpPr>
          <p:nvPr>
            <p:ph type="sldNum" sz="quarter" idx="12"/>
          </p:nvPr>
        </p:nvSpPr>
        <p:spPr/>
        <p:txBody>
          <a:bodyPr/>
          <a:lstStyle/>
          <a:p>
            <a:fld id="{34D103D5-AA94-4B55-A119-C44BCAB6523C}" type="slidenum">
              <a:rPr lang="en-US" smtClean="0"/>
              <a:t>17</a:t>
            </a:fld>
            <a:endParaRPr lang="en-US"/>
          </a:p>
        </p:txBody>
      </p:sp>
      <p:sp>
        <p:nvSpPr>
          <p:cNvPr id="4" name="Date Placeholder 3"/>
          <p:cNvSpPr>
            <a:spLocks noGrp="1"/>
          </p:cNvSpPr>
          <p:nvPr>
            <p:ph type="dt" sz="half" idx="2"/>
          </p:nvPr>
        </p:nvSpPr>
        <p:spPr/>
        <p:txBody>
          <a:bodyPr/>
          <a:lstStyle/>
          <a:p>
            <a:r>
              <a:rPr lang="en-US" smtClean="0"/>
              <a:t>05/26/2016</a:t>
            </a:r>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7375" y="884904"/>
            <a:ext cx="3821607" cy="5820697"/>
          </a:xfrm>
          <a:prstGeom prst="rect">
            <a:avLst/>
          </a:prstGeom>
        </p:spPr>
      </p:pic>
    </p:spTree>
    <p:extLst>
      <p:ext uri="{BB962C8B-B14F-4D97-AF65-F5344CB8AC3E}">
        <p14:creationId xmlns:p14="http://schemas.microsoft.com/office/powerpoint/2010/main" val="30703321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9450" y="754771"/>
            <a:ext cx="5950510" cy="5094269"/>
          </a:xfrm>
          <a:prstGeom prst="rect">
            <a:avLst/>
          </a:prstGeom>
        </p:spPr>
      </p:pic>
      <p:sp>
        <p:nvSpPr>
          <p:cNvPr id="6" name="Title 5"/>
          <p:cNvSpPr>
            <a:spLocks noGrp="1"/>
          </p:cNvSpPr>
          <p:nvPr>
            <p:ph type="title"/>
          </p:nvPr>
        </p:nvSpPr>
        <p:spPr>
          <a:xfrm>
            <a:off x="609599" y="167146"/>
            <a:ext cx="6347714" cy="766919"/>
          </a:xfrm>
        </p:spPr>
        <p:txBody>
          <a:bodyPr/>
          <a:lstStyle/>
          <a:p>
            <a:r>
              <a:rPr lang="en-US" dirty="0" smtClean="0"/>
              <a:t>Input Screen, 3 of 3</a:t>
            </a:r>
            <a:endParaRPr lang="en-US" dirty="0"/>
          </a:p>
        </p:txBody>
      </p:sp>
      <p:sp>
        <p:nvSpPr>
          <p:cNvPr id="2" name="Footer Placeholder 1"/>
          <p:cNvSpPr>
            <a:spLocks noGrp="1"/>
          </p:cNvSpPr>
          <p:nvPr>
            <p:ph type="ftr" sz="quarter" idx="11"/>
          </p:nvPr>
        </p:nvSpPr>
        <p:spPr/>
        <p:txBody>
          <a:bodyPr/>
          <a:lstStyle/>
          <a:p>
            <a:r>
              <a:rPr lang="en-US" smtClean="0"/>
              <a:t>Large Facilities Workshop</a:t>
            </a:r>
            <a:endParaRPr lang="en-US" dirty="0"/>
          </a:p>
        </p:txBody>
      </p:sp>
      <p:sp>
        <p:nvSpPr>
          <p:cNvPr id="3" name="Slide Number Placeholder 2"/>
          <p:cNvSpPr>
            <a:spLocks noGrp="1"/>
          </p:cNvSpPr>
          <p:nvPr>
            <p:ph type="sldNum" sz="quarter" idx="12"/>
          </p:nvPr>
        </p:nvSpPr>
        <p:spPr/>
        <p:txBody>
          <a:bodyPr/>
          <a:lstStyle/>
          <a:p>
            <a:fld id="{34D103D5-AA94-4B55-A119-C44BCAB6523C}" type="slidenum">
              <a:rPr lang="en-US" smtClean="0"/>
              <a:t>18</a:t>
            </a:fld>
            <a:endParaRPr lang="en-US"/>
          </a:p>
        </p:txBody>
      </p:sp>
      <p:sp>
        <p:nvSpPr>
          <p:cNvPr id="4" name="Date Placeholder 3"/>
          <p:cNvSpPr>
            <a:spLocks noGrp="1"/>
          </p:cNvSpPr>
          <p:nvPr>
            <p:ph type="dt" sz="half" idx="2"/>
          </p:nvPr>
        </p:nvSpPr>
        <p:spPr/>
        <p:txBody>
          <a:bodyPr/>
          <a:lstStyle/>
          <a:p>
            <a:r>
              <a:rPr lang="en-US" smtClean="0"/>
              <a:t>05/26/2016</a:t>
            </a:r>
            <a:endParaRPr lang="en-US" dirty="0"/>
          </a:p>
        </p:txBody>
      </p:sp>
    </p:spTree>
    <p:extLst>
      <p:ext uri="{BB962C8B-B14F-4D97-AF65-F5344CB8AC3E}">
        <p14:creationId xmlns:p14="http://schemas.microsoft.com/office/powerpoint/2010/main" val="41757305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09599" y="167146"/>
            <a:ext cx="6347714" cy="766919"/>
          </a:xfrm>
        </p:spPr>
        <p:txBody>
          <a:bodyPr/>
          <a:lstStyle/>
          <a:p>
            <a:r>
              <a:rPr lang="en-US" dirty="0" smtClean="0"/>
              <a:t>Search Screen</a:t>
            </a:r>
            <a:endParaRPr lang="en-US" dirty="0"/>
          </a:p>
        </p:txBody>
      </p:sp>
      <p:sp>
        <p:nvSpPr>
          <p:cNvPr id="2" name="Footer Placeholder 1"/>
          <p:cNvSpPr>
            <a:spLocks noGrp="1"/>
          </p:cNvSpPr>
          <p:nvPr>
            <p:ph type="ftr" sz="quarter" idx="11"/>
          </p:nvPr>
        </p:nvSpPr>
        <p:spPr/>
        <p:txBody>
          <a:bodyPr/>
          <a:lstStyle/>
          <a:p>
            <a:r>
              <a:rPr lang="en-US" smtClean="0"/>
              <a:t>Large Facilities Workshop</a:t>
            </a:r>
            <a:endParaRPr lang="en-US" dirty="0"/>
          </a:p>
        </p:txBody>
      </p:sp>
      <p:sp>
        <p:nvSpPr>
          <p:cNvPr id="3" name="Slide Number Placeholder 2"/>
          <p:cNvSpPr>
            <a:spLocks noGrp="1"/>
          </p:cNvSpPr>
          <p:nvPr>
            <p:ph type="sldNum" sz="quarter" idx="12"/>
          </p:nvPr>
        </p:nvSpPr>
        <p:spPr/>
        <p:txBody>
          <a:bodyPr/>
          <a:lstStyle/>
          <a:p>
            <a:fld id="{34D103D5-AA94-4B55-A119-C44BCAB6523C}" type="slidenum">
              <a:rPr lang="en-US" smtClean="0"/>
              <a:t>19</a:t>
            </a:fld>
            <a:endParaRPr lang="en-US"/>
          </a:p>
        </p:txBody>
      </p:sp>
      <p:sp>
        <p:nvSpPr>
          <p:cNvPr id="4" name="Date Placeholder 3"/>
          <p:cNvSpPr>
            <a:spLocks noGrp="1"/>
          </p:cNvSpPr>
          <p:nvPr>
            <p:ph type="dt" sz="half" idx="2"/>
          </p:nvPr>
        </p:nvSpPr>
        <p:spPr/>
        <p:txBody>
          <a:bodyPr/>
          <a:lstStyle/>
          <a:p>
            <a:r>
              <a:rPr lang="en-US" smtClean="0"/>
              <a:t>05/26/2016</a:t>
            </a:r>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724" y="705188"/>
            <a:ext cx="5893516" cy="5228023"/>
          </a:xfrm>
          <a:prstGeom prst="rect">
            <a:avLst/>
          </a:prstGeom>
        </p:spPr>
      </p:pic>
    </p:spTree>
    <p:extLst>
      <p:ext uri="{BB962C8B-B14F-4D97-AF65-F5344CB8AC3E}">
        <p14:creationId xmlns:p14="http://schemas.microsoft.com/office/powerpoint/2010/main" val="2800086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8" y="1490134"/>
            <a:ext cx="6347715" cy="3037316"/>
          </a:xfrm>
        </p:spPr>
        <p:txBody>
          <a:bodyPr>
            <a:normAutofit/>
          </a:bodyPr>
          <a:lstStyle/>
          <a:p>
            <a:r>
              <a:rPr lang="en-US" dirty="0" smtClean="0">
                <a:solidFill>
                  <a:schemeClr val="accent2">
                    <a:lumMod val="75000"/>
                  </a:schemeClr>
                </a:solidFill>
              </a:rPr>
              <a:t>NATIONAL ACADEMY OF PUBLIC ADMINISTRATION</a:t>
            </a:r>
            <a:r>
              <a:rPr lang="en-US" sz="2400" dirty="0" smtClean="0">
                <a:solidFill>
                  <a:schemeClr val="accent2">
                    <a:lumMod val="75000"/>
                  </a:schemeClr>
                </a:solidFill>
              </a:rPr>
              <a:t/>
            </a:r>
            <a:br>
              <a:rPr lang="en-US" sz="2400" dirty="0" smtClean="0">
                <a:solidFill>
                  <a:schemeClr val="accent2">
                    <a:lumMod val="75000"/>
                  </a:schemeClr>
                </a:solidFill>
              </a:rPr>
            </a:br>
            <a:r>
              <a:rPr lang="en-US" sz="2400" dirty="0" smtClean="0"/>
              <a:t> </a:t>
            </a:r>
            <a:br>
              <a:rPr lang="en-US" sz="2400" dirty="0" smtClean="0"/>
            </a:br>
            <a:r>
              <a:rPr lang="en-US" sz="2200" b="1" i="1" dirty="0" smtClean="0">
                <a:solidFill>
                  <a:schemeClr val="accent1">
                    <a:lumMod val="50000"/>
                  </a:schemeClr>
                </a:solidFill>
              </a:rPr>
              <a:t>Use of Cooperative Agreements to Support Large Scale Investment in Research</a:t>
            </a:r>
            <a:br>
              <a:rPr lang="en-US" sz="2200" b="1" i="1" dirty="0" smtClean="0">
                <a:solidFill>
                  <a:schemeClr val="accent1">
                    <a:lumMod val="50000"/>
                  </a:schemeClr>
                </a:solidFill>
              </a:rPr>
            </a:br>
            <a:r>
              <a:rPr lang="en-US" sz="2200" b="1" i="1" dirty="0" smtClean="0">
                <a:solidFill>
                  <a:schemeClr val="accent1">
                    <a:lumMod val="50000"/>
                  </a:schemeClr>
                </a:solidFill>
              </a:rPr>
              <a:t>December 17, 2015</a:t>
            </a:r>
            <a:r>
              <a:rPr lang="en-US" sz="2200" b="1" dirty="0" smtClean="0">
                <a:solidFill>
                  <a:schemeClr val="accent1">
                    <a:lumMod val="50000"/>
                  </a:schemeClr>
                </a:solidFill>
              </a:rPr>
              <a:t/>
            </a:r>
            <a:br>
              <a:rPr lang="en-US" sz="2200" b="1" dirty="0" smtClean="0">
                <a:solidFill>
                  <a:schemeClr val="accent1">
                    <a:lumMod val="50000"/>
                  </a:schemeClr>
                </a:solidFill>
              </a:rPr>
            </a:br>
            <a:endParaRPr lang="en-US" sz="2200" b="1" dirty="0">
              <a:solidFill>
                <a:schemeClr val="accent1">
                  <a:lumMod val="50000"/>
                </a:schemeClr>
              </a:solidFill>
            </a:endParaRPr>
          </a:p>
        </p:txBody>
      </p:sp>
      <p:sp>
        <p:nvSpPr>
          <p:cNvPr id="3" name="Text Placeholder 2"/>
          <p:cNvSpPr>
            <a:spLocks noGrp="1"/>
          </p:cNvSpPr>
          <p:nvPr>
            <p:ph type="body" idx="1"/>
          </p:nvPr>
        </p:nvSpPr>
        <p:spPr>
          <a:xfrm>
            <a:off x="609598" y="4527448"/>
            <a:ext cx="6654802" cy="860400"/>
          </a:xfrm>
        </p:spPr>
        <p:txBody>
          <a:bodyPr>
            <a:noAutofit/>
          </a:bodyPr>
          <a:lstStyle/>
          <a:p>
            <a:r>
              <a:rPr lang="en-US" sz="2500" dirty="0" smtClean="0"/>
              <a:t>RECOMMENDATION 6.9</a:t>
            </a:r>
            <a:endParaRPr lang="en-US" sz="2500" dirty="0"/>
          </a:p>
        </p:txBody>
      </p:sp>
      <p:sp>
        <p:nvSpPr>
          <p:cNvPr id="4" name="Footer Placeholder 3"/>
          <p:cNvSpPr>
            <a:spLocks noGrp="1"/>
          </p:cNvSpPr>
          <p:nvPr>
            <p:ph type="ftr" sz="quarter" idx="11"/>
          </p:nvPr>
        </p:nvSpPr>
        <p:spPr/>
        <p:txBody>
          <a:bodyPr/>
          <a:lstStyle/>
          <a:p>
            <a:r>
              <a:rPr lang="en-US" dirty="0" smtClean="0"/>
              <a:t>Large Facilities Workshop</a:t>
            </a:r>
            <a:endParaRPr lang="en-US" dirty="0"/>
          </a:p>
        </p:txBody>
      </p:sp>
      <p:sp>
        <p:nvSpPr>
          <p:cNvPr id="5" name="Slide Number Placeholder 4"/>
          <p:cNvSpPr>
            <a:spLocks noGrp="1"/>
          </p:cNvSpPr>
          <p:nvPr>
            <p:ph type="sldNum" sz="quarter" idx="12"/>
          </p:nvPr>
        </p:nvSpPr>
        <p:spPr/>
        <p:txBody>
          <a:bodyPr/>
          <a:lstStyle/>
          <a:p>
            <a:fld id="{34D103D5-AA94-4B55-A119-C44BCAB6523C}" type="slidenum">
              <a:rPr lang="en-US" smtClean="0"/>
              <a:t>2</a:t>
            </a:fld>
            <a:endParaRPr lang="en-US"/>
          </a:p>
        </p:txBody>
      </p:sp>
      <p:sp>
        <p:nvSpPr>
          <p:cNvPr id="6" name="Date Placeholder 5"/>
          <p:cNvSpPr>
            <a:spLocks noGrp="1"/>
          </p:cNvSpPr>
          <p:nvPr>
            <p:ph type="dt" sz="half" idx="2"/>
          </p:nvPr>
        </p:nvSpPr>
        <p:spPr/>
        <p:txBody>
          <a:bodyPr/>
          <a:lstStyle/>
          <a:p>
            <a:r>
              <a:rPr lang="en-US" dirty="0" smtClean="0"/>
              <a:t>05/26/2016</a:t>
            </a:r>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21920" y="5348384"/>
            <a:ext cx="1300161" cy="1300161"/>
          </a:xfrm>
          <a:prstGeom prst="rect">
            <a:avLst/>
          </a:prstGeom>
        </p:spPr>
      </p:pic>
    </p:spTree>
    <p:extLst>
      <p:ext uri="{BB962C8B-B14F-4D97-AF65-F5344CB8AC3E}">
        <p14:creationId xmlns:p14="http://schemas.microsoft.com/office/powerpoint/2010/main" val="17290050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609596" y="6221229"/>
            <a:ext cx="4622973" cy="365125"/>
          </a:xfrm>
        </p:spPr>
        <p:txBody>
          <a:bodyPr/>
          <a:lstStyle/>
          <a:p>
            <a:r>
              <a:rPr lang="en-US" dirty="0" smtClean="0"/>
              <a:t>Large Facilities Workshop</a:t>
            </a:r>
            <a:endParaRPr lang="en-US" dirty="0"/>
          </a:p>
        </p:txBody>
      </p:sp>
      <p:sp>
        <p:nvSpPr>
          <p:cNvPr id="3" name="Slide Number Placeholder 2"/>
          <p:cNvSpPr>
            <a:spLocks noGrp="1"/>
          </p:cNvSpPr>
          <p:nvPr>
            <p:ph type="sldNum" sz="quarter" idx="12"/>
          </p:nvPr>
        </p:nvSpPr>
        <p:spPr/>
        <p:txBody>
          <a:bodyPr/>
          <a:lstStyle/>
          <a:p>
            <a:fld id="{34D103D5-AA94-4B55-A119-C44BCAB6523C}" type="slidenum">
              <a:rPr lang="en-US" smtClean="0"/>
              <a:t>3</a:t>
            </a:fld>
            <a:endParaRPr lang="en-US" dirty="0"/>
          </a:p>
        </p:txBody>
      </p:sp>
      <p:sp>
        <p:nvSpPr>
          <p:cNvPr id="4" name="Date Placeholder 3"/>
          <p:cNvSpPr>
            <a:spLocks noGrp="1"/>
          </p:cNvSpPr>
          <p:nvPr>
            <p:ph type="dt" sz="half" idx="2"/>
          </p:nvPr>
        </p:nvSpPr>
        <p:spPr/>
        <p:txBody>
          <a:bodyPr/>
          <a:lstStyle/>
          <a:p>
            <a:r>
              <a:rPr lang="en-US" dirty="0" smtClean="0"/>
              <a:t>05/26/2016</a:t>
            </a:r>
            <a:endParaRPr lang="en-US" dirty="0"/>
          </a:p>
        </p:txBody>
      </p:sp>
      <p:sp>
        <p:nvSpPr>
          <p:cNvPr id="5" name="Rounded Rectangle 4"/>
          <p:cNvSpPr/>
          <p:nvPr/>
        </p:nvSpPr>
        <p:spPr>
          <a:xfrm>
            <a:off x="308430" y="4112843"/>
            <a:ext cx="3195457" cy="1794934"/>
          </a:xfrm>
          <a:prstGeom prst="roundRect">
            <a:avLst>
              <a:gd name="adj" fmla="val 9120"/>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600" i="1" dirty="0">
                <a:solidFill>
                  <a:schemeClr val="bg1">
                    <a:lumMod val="95000"/>
                  </a:schemeClr>
                </a:solidFill>
              </a:rPr>
              <a:t>“NSF should formally establish communities of practice to share best practices and implement a “lessons learned” requirement for all MREFC projects</a:t>
            </a:r>
            <a:r>
              <a:rPr lang="en-US" sz="1600" i="1" dirty="0" smtClean="0">
                <a:solidFill>
                  <a:schemeClr val="bg1">
                    <a:lumMod val="95000"/>
                  </a:schemeClr>
                </a:solidFill>
              </a:rPr>
              <a:t>.”</a:t>
            </a:r>
            <a:endParaRPr lang="en-US" sz="1600" i="1" dirty="0">
              <a:solidFill>
                <a:schemeClr val="bg1">
                  <a:lumMod val="95000"/>
                </a:schemeClr>
              </a:solidFill>
            </a:endParaRPr>
          </a:p>
        </p:txBody>
      </p:sp>
      <p:sp>
        <p:nvSpPr>
          <p:cNvPr id="6" name="Rounded Rectangle 5"/>
          <p:cNvSpPr/>
          <p:nvPr/>
        </p:nvSpPr>
        <p:spPr>
          <a:xfrm>
            <a:off x="308430" y="633138"/>
            <a:ext cx="3195457" cy="4995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bg1">
                    <a:lumMod val="95000"/>
                  </a:schemeClr>
                </a:solidFill>
              </a:rPr>
              <a:t>Recommendation 6.9</a:t>
            </a:r>
            <a:endParaRPr lang="en-US" sz="2000" b="1" dirty="0">
              <a:solidFill>
                <a:schemeClr val="bg1">
                  <a:lumMod val="95000"/>
                </a:schemeClr>
              </a:solidFill>
            </a:endParaRPr>
          </a:p>
        </p:txBody>
      </p:sp>
      <p:sp>
        <p:nvSpPr>
          <p:cNvPr id="18" name="Rounded Rectangle 17"/>
          <p:cNvSpPr/>
          <p:nvPr/>
        </p:nvSpPr>
        <p:spPr>
          <a:xfrm>
            <a:off x="4055534" y="633138"/>
            <a:ext cx="3135756" cy="1594048"/>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3200" b="1" dirty="0" smtClean="0"/>
              <a:t>KNOWLEDGE SHARING</a:t>
            </a:r>
            <a:endParaRPr lang="en-US" sz="3200" b="1" dirty="0"/>
          </a:p>
        </p:txBody>
      </p:sp>
      <p:sp>
        <p:nvSpPr>
          <p:cNvPr id="20" name="Rounded Rectangle 19"/>
          <p:cNvSpPr/>
          <p:nvPr/>
        </p:nvSpPr>
        <p:spPr>
          <a:xfrm>
            <a:off x="308430" y="1268134"/>
            <a:ext cx="3195457" cy="1794934"/>
          </a:xfrm>
          <a:prstGeom prst="roundRect">
            <a:avLst>
              <a:gd name="adj" fmla="val 9120"/>
            </a:avLst>
          </a:prstGeom>
        </p:spPr>
        <p:style>
          <a:lnRef idx="2">
            <a:schemeClr val="accent4">
              <a:shade val="50000"/>
            </a:schemeClr>
          </a:lnRef>
          <a:fillRef idx="1">
            <a:schemeClr val="accent4"/>
          </a:fillRef>
          <a:effectRef idx="0">
            <a:schemeClr val="accent4"/>
          </a:effectRef>
          <a:fontRef idx="minor">
            <a:schemeClr val="lt1"/>
          </a:fontRef>
        </p:style>
        <p:txBody>
          <a:bodyPr rtlCol="0" anchor="t" anchorCtr="0"/>
          <a:lstStyle/>
          <a:p>
            <a:r>
              <a:rPr lang="en-US" i="1" dirty="0" smtClean="0">
                <a:solidFill>
                  <a:schemeClr val="accent2">
                    <a:lumMod val="20000"/>
                    <a:lumOff val="80000"/>
                  </a:schemeClr>
                </a:solidFill>
              </a:rPr>
              <a:t>“To facilitate project management knowledge sharing across the agency and with award recipients . . . .”</a:t>
            </a:r>
            <a:endParaRPr lang="en-US" i="1" dirty="0">
              <a:solidFill>
                <a:schemeClr val="accent2">
                  <a:lumMod val="20000"/>
                  <a:lumOff val="80000"/>
                </a:schemeClr>
              </a:solidFill>
            </a:endParaRPr>
          </a:p>
        </p:txBody>
      </p:sp>
      <p:sp>
        <p:nvSpPr>
          <p:cNvPr id="7" name="Down Arrow 6"/>
          <p:cNvSpPr/>
          <p:nvPr/>
        </p:nvSpPr>
        <p:spPr>
          <a:xfrm>
            <a:off x="1730312" y="3336052"/>
            <a:ext cx="351692" cy="5124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ouble Bracket 9"/>
          <p:cNvSpPr/>
          <p:nvPr/>
        </p:nvSpPr>
        <p:spPr>
          <a:xfrm>
            <a:off x="4055534" y="2531117"/>
            <a:ext cx="3711842" cy="997547"/>
          </a:xfrm>
          <a:prstGeom prst="bracketPair">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r>
              <a:rPr lang="en-US" sz="1600" dirty="0" smtClean="0"/>
              <a:t>“The NSF Academy should promote the formation of </a:t>
            </a:r>
            <a:r>
              <a:rPr lang="en-US" b="1" dirty="0" smtClean="0">
                <a:solidFill>
                  <a:schemeClr val="accent1">
                    <a:lumMod val="50000"/>
                  </a:schemeClr>
                </a:solidFill>
              </a:rPr>
              <a:t>communities of practices</a:t>
            </a:r>
            <a:r>
              <a:rPr lang="en-US" sz="1600" dirty="0" smtClean="0"/>
              <a:t> and encourage staff participation.”</a:t>
            </a:r>
            <a:endParaRPr lang="en-US" sz="1600" dirty="0"/>
          </a:p>
        </p:txBody>
      </p:sp>
      <p:sp>
        <p:nvSpPr>
          <p:cNvPr id="22" name="Double Bracket 21"/>
          <p:cNvSpPr/>
          <p:nvPr/>
        </p:nvSpPr>
        <p:spPr>
          <a:xfrm>
            <a:off x="4055534" y="4184111"/>
            <a:ext cx="3711842" cy="1643935"/>
          </a:xfrm>
          <a:prstGeom prst="bracketPair">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r>
              <a:rPr lang="en-US" sz="1600" dirty="0" smtClean="0"/>
              <a:t>“The LFO should develop a </a:t>
            </a:r>
            <a:r>
              <a:rPr lang="en-US" b="1" dirty="0" smtClean="0">
                <a:solidFill>
                  <a:schemeClr val="accent1">
                    <a:lumMod val="50000"/>
                  </a:schemeClr>
                </a:solidFill>
              </a:rPr>
              <a:t>lessons learned</a:t>
            </a:r>
            <a:r>
              <a:rPr lang="en-US" sz="1600" dirty="0" smtClean="0"/>
              <a:t> process and template to capture instructive experiences from projects and to inform policies and practices to strengthen the management of future projects.”</a:t>
            </a:r>
            <a:endParaRPr lang="en-US" sz="1600" dirty="0"/>
          </a:p>
        </p:txBody>
      </p:sp>
      <p:sp>
        <p:nvSpPr>
          <p:cNvPr id="23" name="Down Arrow 22"/>
          <p:cNvSpPr/>
          <p:nvPr/>
        </p:nvSpPr>
        <p:spPr>
          <a:xfrm rot="13487604">
            <a:off x="3614393" y="3536779"/>
            <a:ext cx="351692" cy="59163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Down Arrow 23"/>
          <p:cNvSpPr/>
          <p:nvPr/>
        </p:nvSpPr>
        <p:spPr>
          <a:xfrm rot="16200000">
            <a:off x="3614393" y="4777189"/>
            <a:ext cx="351692" cy="46624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ounded Rectangle 24"/>
          <p:cNvSpPr/>
          <p:nvPr/>
        </p:nvSpPr>
        <p:spPr>
          <a:xfrm>
            <a:off x="7780412" y="2818686"/>
            <a:ext cx="1102331" cy="422409"/>
          </a:xfrm>
          <a:prstGeom prst="roundRect">
            <a:avLst/>
          </a:prstGeom>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r>
              <a:rPr lang="en-US" sz="1400" b="1" dirty="0" smtClean="0">
                <a:solidFill>
                  <a:schemeClr val="tx1">
                    <a:lumMod val="95000"/>
                    <a:lumOff val="5000"/>
                  </a:schemeClr>
                </a:solidFill>
              </a:rPr>
              <a:t>INTERNAL</a:t>
            </a:r>
            <a:endParaRPr lang="en-US" sz="1100" b="1" dirty="0">
              <a:solidFill>
                <a:schemeClr val="tx1">
                  <a:lumMod val="95000"/>
                  <a:lumOff val="5000"/>
                </a:schemeClr>
              </a:solidFill>
            </a:endParaRPr>
          </a:p>
        </p:txBody>
      </p:sp>
      <p:sp>
        <p:nvSpPr>
          <p:cNvPr id="26" name="Rounded Rectangle 25"/>
          <p:cNvSpPr/>
          <p:nvPr/>
        </p:nvSpPr>
        <p:spPr>
          <a:xfrm>
            <a:off x="7780412" y="4799106"/>
            <a:ext cx="1102331" cy="422409"/>
          </a:xfrm>
          <a:prstGeom prst="roundRect">
            <a:avLst/>
          </a:prstGeom>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r>
              <a:rPr lang="en-US" sz="1400" b="1" dirty="0" smtClean="0">
                <a:solidFill>
                  <a:schemeClr val="tx1">
                    <a:lumMod val="95000"/>
                    <a:lumOff val="5000"/>
                  </a:schemeClr>
                </a:solidFill>
              </a:rPr>
              <a:t>EXTERNAL</a:t>
            </a:r>
            <a:endParaRPr lang="en-US" sz="1100" b="1" dirty="0">
              <a:solidFill>
                <a:schemeClr val="tx1">
                  <a:lumMod val="95000"/>
                  <a:lumOff val="5000"/>
                </a:schemeClr>
              </a:solidFill>
            </a:endParaRPr>
          </a:p>
        </p:txBody>
      </p:sp>
      <p:sp>
        <p:nvSpPr>
          <p:cNvPr id="8" name="Cloud 7"/>
          <p:cNvSpPr/>
          <p:nvPr/>
        </p:nvSpPr>
        <p:spPr>
          <a:xfrm>
            <a:off x="7622931" y="5845743"/>
            <a:ext cx="1259812" cy="891014"/>
          </a:xfrm>
          <a:prstGeom prst="cloud">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i="1" dirty="0" smtClean="0"/>
              <a:t>Focus Today</a:t>
            </a:r>
            <a:endParaRPr lang="en-US" i="1" dirty="0"/>
          </a:p>
        </p:txBody>
      </p:sp>
      <p:sp>
        <p:nvSpPr>
          <p:cNvPr id="9" name="Up Arrow 8"/>
          <p:cNvSpPr/>
          <p:nvPr/>
        </p:nvSpPr>
        <p:spPr>
          <a:xfrm>
            <a:off x="8212881" y="5336931"/>
            <a:ext cx="237392" cy="403192"/>
          </a:xfrm>
          <a:prstGeom prst="up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path path="circle">
                  <a:fillToRect l="100000" b="100000"/>
                </a:path>
                <a:tileRect t="-100000" r="-100000"/>
              </a:gradFill>
            </a:endParaRPr>
          </a:p>
        </p:txBody>
      </p:sp>
    </p:spTree>
    <p:extLst>
      <p:ext uri="{BB962C8B-B14F-4D97-AF65-F5344CB8AC3E}">
        <p14:creationId xmlns:p14="http://schemas.microsoft.com/office/powerpoint/2010/main" val="3648468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10" grpId="0" animBg="1"/>
      <p:bldP spid="22" grpId="0" animBg="1"/>
      <p:bldP spid="23" grpId="0" animBg="1"/>
      <p:bldP spid="24" grpId="0" animBg="1"/>
      <p:bldP spid="25" grpId="0" animBg="1"/>
      <p:bldP spid="26" grpId="0" animBg="1"/>
      <p:bldP spid="8"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84632"/>
            <a:ext cx="6508820" cy="600590"/>
          </a:xfrm>
        </p:spPr>
        <p:txBody>
          <a:bodyPr>
            <a:normAutofit fontScale="90000"/>
          </a:bodyPr>
          <a:lstStyle/>
          <a:p>
            <a:r>
              <a:rPr lang="en-US" dirty="0" smtClean="0"/>
              <a:t>NAPA Likes &amp; Dislikes &amp; NSF PLANS</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841250539"/>
              </p:ext>
            </p:extLst>
          </p:nvPr>
        </p:nvGraphicFramePr>
        <p:xfrm>
          <a:off x="685800" y="1487156"/>
          <a:ext cx="7772400" cy="4070151"/>
        </p:xfrm>
        <a:graphic>
          <a:graphicData uri="http://schemas.openxmlformats.org/drawingml/2006/table">
            <a:tbl>
              <a:tblPr firstRow="1" bandRow="1">
                <a:tableStyleId>{5C22544A-7EE6-4342-B048-85BDC9FD1C3A}</a:tableStyleId>
              </a:tblPr>
              <a:tblGrid>
                <a:gridCol w="2590800"/>
                <a:gridCol w="2590800"/>
                <a:gridCol w="2590800"/>
              </a:tblGrid>
              <a:tr h="475974">
                <a:tc>
                  <a:txBody>
                    <a:bodyPr/>
                    <a:lstStyle/>
                    <a:p>
                      <a:r>
                        <a:rPr lang="en-US" dirty="0" smtClean="0"/>
                        <a:t>Likes -</a:t>
                      </a:r>
                      <a:endParaRPr lang="en-US" dirty="0"/>
                    </a:p>
                  </a:txBody>
                  <a:tcPr/>
                </a:tc>
                <a:tc>
                  <a:txBody>
                    <a:bodyPr/>
                    <a:lstStyle/>
                    <a:p>
                      <a:r>
                        <a:rPr lang="en-US" dirty="0" smtClean="0"/>
                        <a:t>Dislikes -</a:t>
                      </a:r>
                      <a:endParaRPr lang="en-US" dirty="0"/>
                    </a:p>
                  </a:txBody>
                  <a:tcPr>
                    <a:lnR w="76200" cap="flat" cmpd="sng" algn="ctr">
                      <a:solidFill>
                        <a:schemeClr val="bg1"/>
                      </a:solidFill>
                      <a:prstDash val="solid"/>
                      <a:round/>
                      <a:headEnd type="none" w="med" len="med"/>
                      <a:tailEnd type="none" w="med" len="med"/>
                    </a:lnR>
                  </a:tcPr>
                </a:tc>
                <a:tc>
                  <a:txBody>
                    <a:bodyPr/>
                    <a:lstStyle/>
                    <a:p>
                      <a:r>
                        <a:rPr lang="en-US" dirty="0" smtClean="0"/>
                        <a:t>NSF Plans to -</a:t>
                      </a:r>
                      <a:endParaRPr lang="en-US" dirty="0"/>
                    </a:p>
                  </a:txBody>
                  <a:tcPr>
                    <a:lnL w="76200" cap="flat" cmpd="sng" algn="ctr">
                      <a:solidFill>
                        <a:schemeClr val="bg1"/>
                      </a:solidFill>
                      <a:prstDash val="solid"/>
                      <a:round/>
                      <a:headEnd type="none" w="med" len="med"/>
                      <a:tailEnd type="none" w="med" len="med"/>
                    </a:lnL>
                  </a:tcPr>
                </a:tc>
              </a:tr>
              <a:tr h="1189936">
                <a:tc>
                  <a:txBody>
                    <a:bodyPr/>
                    <a:lstStyle/>
                    <a:p>
                      <a:pPr marL="0" algn="l" defTabSz="914400" rtl="0" eaLnBrk="1" latinLnBrk="0" hangingPunct="1"/>
                      <a:r>
                        <a:rPr lang="en-US" sz="1800" b="0" kern="1200" dirty="0" smtClean="0">
                          <a:solidFill>
                            <a:schemeClr val="accent2">
                              <a:lumMod val="50000"/>
                            </a:schemeClr>
                          </a:solidFill>
                          <a:latin typeface="+mn-lt"/>
                          <a:ea typeface="+mn-ea"/>
                          <a:cs typeface="+mn-cs"/>
                        </a:rPr>
                        <a:t>LFM tasks LFO with sharing Lessons</a:t>
                      </a:r>
                      <a:r>
                        <a:rPr lang="en-US" sz="1800" b="0" kern="1200" baseline="0" dirty="0" smtClean="0">
                          <a:solidFill>
                            <a:schemeClr val="accent2">
                              <a:lumMod val="50000"/>
                            </a:schemeClr>
                          </a:solidFill>
                          <a:latin typeface="+mn-lt"/>
                          <a:ea typeface="+mn-ea"/>
                          <a:cs typeface="+mn-cs"/>
                        </a:rPr>
                        <a:t> Learned (LL).</a:t>
                      </a:r>
                      <a:r>
                        <a:rPr lang="en-US" sz="1800" b="0" kern="1200" baseline="30000" dirty="0" smtClean="0">
                          <a:solidFill>
                            <a:schemeClr val="accent2">
                              <a:lumMod val="50000"/>
                            </a:schemeClr>
                          </a:solidFill>
                          <a:latin typeface="+mn-lt"/>
                          <a:ea typeface="+mn-ea"/>
                          <a:cs typeface="+mn-cs"/>
                        </a:rPr>
                        <a:t>1</a:t>
                      </a:r>
                      <a:endParaRPr lang="en-US" sz="1800" b="0" kern="1200" baseline="30000" dirty="0">
                        <a:solidFill>
                          <a:schemeClr val="accent2">
                            <a:lumMod val="50000"/>
                          </a:schemeClr>
                        </a:solidFill>
                        <a:latin typeface="+mn-lt"/>
                        <a:ea typeface="+mn-ea"/>
                        <a:cs typeface="+mn-cs"/>
                      </a:endParaRPr>
                    </a:p>
                  </a:txBody>
                  <a:tcPr anchor="ctr"/>
                </a:tc>
                <a:tc>
                  <a:txBody>
                    <a:bodyPr/>
                    <a:lstStyle/>
                    <a:p>
                      <a:pPr marL="0" algn="l" defTabSz="914400" rtl="0" eaLnBrk="1" latinLnBrk="0" hangingPunct="1"/>
                      <a:r>
                        <a:rPr lang="en-US" sz="1800" b="0" kern="1200" dirty="0" smtClean="0">
                          <a:solidFill>
                            <a:schemeClr val="accent2">
                              <a:lumMod val="50000"/>
                            </a:schemeClr>
                          </a:solidFill>
                          <a:latin typeface="+mn-lt"/>
                          <a:ea typeface="+mn-ea"/>
                          <a:cs typeface="+mn-cs"/>
                        </a:rPr>
                        <a:t>No collection or distribution guidance provided</a:t>
                      </a:r>
                      <a:endParaRPr lang="en-US" sz="1800" b="0" kern="1200" dirty="0">
                        <a:solidFill>
                          <a:schemeClr val="accent2">
                            <a:lumMod val="50000"/>
                          </a:schemeClr>
                        </a:solidFill>
                        <a:latin typeface="+mn-lt"/>
                        <a:ea typeface="+mn-ea"/>
                        <a:cs typeface="+mn-cs"/>
                      </a:endParaRPr>
                    </a:p>
                  </a:txBody>
                  <a:tcPr anchor="ctr">
                    <a:lnR w="76200" cap="flat" cmpd="sng" algn="ctr">
                      <a:solidFill>
                        <a:schemeClr val="bg1"/>
                      </a:solidFill>
                      <a:prstDash val="solid"/>
                      <a:round/>
                      <a:headEnd type="none" w="med" len="med"/>
                      <a:tailEnd type="none" w="med" len="med"/>
                    </a:lnR>
                  </a:tcPr>
                </a:tc>
                <a:tc>
                  <a:txBody>
                    <a:bodyPr/>
                    <a:lstStyle/>
                    <a:p>
                      <a:pPr marL="285750" indent="-285750" algn="l" defTabSz="914400" rtl="0" eaLnBrk="1" latinLnBrk="0" hangingPunct="1">
                        <a:buFont typeface="Arial" panose="020B0604020202020204" pitchFamily="34" charset="0"/>
                        <a:buChar char="•"/>
                      </a:pPr>
                      <a:r>
                        <a:rPr lang="en-US" sz="1800" b="0" kern="1200" dirty="0" smtClean="0">
                          <a:solidFill>
                            <a:schemeClr val="accent2">
                              <a:lumMod val="50000"/>
                            </a:schemeClr>
                          </a:solidFill>
                          <a:latin typeface="+mn-lt"/>
                          <a:ea typeface="+mn-ea"/>
                          <a:cs typeface="+mn-cs"/>
                        </a:rPr>
                        <a:t>Introduce a</a:t>
                      </a:r>
                      <a:r>
                        <a:rPr lang="en-US" sz="1800" b="0" kern="1200" baseline="0" dirty="0" smtClean="0">
                          <a:solidFill>
                            <a:schemeClr val="accent2">
                              <a:lumMod val="50000"/>
                            </a:schemeClr>
                          </a:solidFill>
                          <a:latin typeface="+mn-lt"/>
                          <a:ea typeface="+mn-ea"/>
                          <a:cs typeface="+mn-cs"/>
                        </a:rPr>
                        <a:t> means to collect and distribute LL.</a:t>
                      </a:r>
                      <a:endParaRPr lang="en-US" sz="1800" b="0" kern="1200" dirty="0">
                        <a:solidFill>
                          <a:schemeClr val="accent2">
                            <a:lumMod val="50000"/>
                          </a:schemeClr>
                        </a:solidFill>
                        <a:latin typeface="+mn-lt"/>
                        <a:ea typeface="+mn-ea"/>
                        <a:cs typeface="+mn-cs"/>
                      </a:endParaRPr>
                    </a:p>
                  </a:txBody>
                  <a:tcPr anchor="ctr">
                    <a:lnL w="76200" cap="flat" cmpd="sng" algn="ctr">
                      <a:solidFill>
                        <a:schemeClr val="bg1"/>
                      </a:solidFill>
                      <a:prstDash val="solid"/>
                      <a:round/>
                      <a:headEnd type="none" w="med" len="med"/>
                      <a:tailEnd type="none" w="med" len="med"/>
                    </a:lnL>
                  </a:tcPr>
                </a:tc>
              </a:tr>
              <a:tr h="941201">
                <a:tc>
                  <a:txBody>
                    <a:bodyPr/>
                    <a:lstStyle/>
                    <a:p>
                      <a:pPr marL="0" algn="l" defTabSz="914400" rtl="0" eaLnBrk="1" latinLnBrk="0" hangingPunct="1"/>
                      <a:r>
                        <a:rPr lang="en-US" sz="1800" b="0" kern="1200" dirty="0" smtClean="0">
                          <a:solidFill>
                            <a:schemeClr val="accent2">
                              <a:lumMod val="50000"/>
                            </a:schemeClr>
                          </a:solidFill>
                          <a:latin typeface="+mn-lt"/>
                          <a:ea typeface="+mn-ea"/>
                          <a:cs typeface="+mn-cs"/>
                        </a:rPr>
                        <a:t>DOE and NASA</a:t>
                      </a:r>
                      <a:r>
                        <a:rPr lang="en-US" sz="1800" b="0" kern="1200" baseline="0" dirty="0" smtClean="0">
                          <a:solidFill>
                            <a:schemeClr val="accent2">
                              <a:lumMod val="50000"/>
                            </a:schemeClr>
                          </a:solidFill>
                          <a:latin typeface="+mn-lt"/>
                          <a:ea typeface="+mn-ea"/>
                          <a:cs typeface="+mn-cs"/>
                        </a:rPr>
                        <a:t> have LL policy and databases.</a:t>
                      </a:r>
                      <a:endParaRPr lang="en-US" sz="1800" b="0" kern="1200" dirty="0">
                        <a:solidFill>
                          <a:schemeClr val="accent2">
                            <a:lumMod val="50000"/>
                          </a:schemeClr>
                        </a:solidFill>
                        <a:latin typeface="+mn-lt"/>
                        <a:ea typeface="+mn-ea"/>
                        <a:cs typeface="+mn-cs"/>
                      </a:endParaRPr>
                    </a:p>
                  </a:txBody>
                  <a:tcPr anchor="ctr"/>
                </a:tc>
                <a:tc>
                  <a:txBody>
                    <a:bodyPr/>
                    <a:lstStyle/>
                    <a:p>
                      <a:pPr marL="0" algn="l" defTabSz="914400" rtl="0" eaLnBrk="1" latinLnBrk="0" hangingPunct="1"/>
                      <a:endParaRPr lang="en-US" sz="1800" b="1" kern="1200" dirty="0">
                        <a:solidFill>
                          <a:schemeClr val="accent2">
                            <a:lumMod val="50000"/>
                          </a:schemeClr>
                        </a:solidFill>
                        <a:latin typeface="+mn-lt"/>
                        <a:ea typeface="+mn-ea"/>
                        <a:cs typeface="+mn-cs"/>
                      </a:endParaRPr>
                    </a:p>
                  </a:txBody>
                  <a:tcPr anchor="ctr">
                    <a:lnR w="76200" cap="flat" cmpd="sng" algn="ctr">
                      <a:solidFill>
                        <a:schemeClr val="bg1"/>
                      </a:solidFill>
                      <a:prstDash val="solid"/>
                      <a:round/>
                      <a:headEnd type="none" w="med" len="med"/>
                      <a:tailEnd type="none" w="med" len="med"/>
                    </a:lnR>
                  </a:tcPr>
                </a:tc>
                <a:tc>
                  <a:txBody>
                    <a:bodyPr/>
                    <a:lstStyle/>
                    <a:p>
                      <a:pPr marL="285750" indent="-285750" algn="l" defTabSz="914400" rtl="0" eaLnBrk="1" latinLnBrk="0" hangingPunct="1">
                        <a:buFont typeface="Arial" panose="020B0604020202020204" pitchFamily="34" charset="0"/>
                        <a:buChar char="•"/>
                      </a:pPr>
                      <a:r>
                        <a:rPr lang="en-US" sz="1800" b="0" kern="1200" dirty="0" smtClean="0">
                          <a:solidFill>
                            <a:schemeClr val="accent2">
                              <a:lumMod val="50000"/>
                            </a:schemeClr>
                          </a:solidFill>
                          <a:latin typeface="+mn-lt"/>
                          <a:ea typeface="+mn-ea"/>
                          <a:cs typeface="+mn-cs"/>
                        </a:rPr>
                        <a:t>Review DOE and NASA</a:t>
                      </a:r>
                      <a:r>
                        <a:rPr lang="en-US" sz="1800" b="0" kern="1200" baseline="0" dirty="0" smtClean="0">
                          <a:solidFill>
                            <a:schemeClr val="accent2">
                              <a:lumMod val="50000"/>
                            </a:schemeClr>
                          </a:solidFill>
                          <a:latin typeface="+mn-lt"/>
                          <a:ea typeface="+mn-ea"/>
                          <a:cs typeface="+mn-cs"/>
                        </a:rPr>
                        <a:t> systems.</a:t>
                      </a:r>
                      <a:endParaRPr lang="en-US" sz="1800" b="0" kern="1200" dirty="0">
                        <a:solidFill>
                          <a:schemeClr val="accent2">
                            <a:lumMod val="50000"/>
                          </a:schemeClr>
                        </a:solidFill>
                        <a:latin typeface="+mn-lt"/>
                        <a:ea typeface="+mn-ea"/>
                        <a:cs typeface="+mn-cs"/>
                      </a:endParaRPr>
                    </a:p>
                  </a:txBody>
                  <a:tcPr anchor="ctr">
                    <a:lnL w="76200" cap="flat" cmpd="sng" algn="ctr">
                      <a:solidFill>
                        <a:schemeClr val="bg1"/>
                      </a:solidFill>
                      <a:prstDash val="solid"/>
                      <a:round/>
                      <a:headEnd type="none" w="med" len="med"/>
                      <a:tailEnd type="none" w="med" len="med"/>
                    </a:lnL>
                  </a:tcPr>
                </a:tc>
              </a:tr>
              <a:tr h="1395555">
                <a:tc>
                  <a:txBody>
                    <a:bodyPr/>
                    <a:lstStyle/>
                    <a:p>
                      <a:pPr marL="0" algn="l" defTabSz="914400" rtl="0" eaLnBrk="1" latinLnBrk="0" hangingPunct="1"/>
                      <a:r>
                        <a:rPr lang="en-US" sz="1800" b="0" kern="1200" dirty="0" smtClean="0">
                          <a:solidFill>
                            <a:schemeClr val="accent2">
                              <a:lumMod val="50000"/>
                            </a:schemeClr>
                          </a:solidFill>
                          <a:latin typeface="+mn-lt"/>
                          <a:ea typeface="+mn-ea"/>
                          <a:cs typeface="+mn-cs"/>
                        </a:rPr>
                        <a:t>DOE</a:t>
                      </a:r>
                      <a:r>
                        <a:rPr lang="en-US" sz="1800" b="0" kern="1200" baseline="0" dirty="0" smtClean="0">
                          <a:solidFill>
                            <a:schemeClr val="accent2">
                              <a:lumMod val="50000"/>
                            </a:schemeClr>
                          </a:solidFill>
                          <a:latin typeface="+mn-lt"/>
                          <a:ea typeface="+mn-ea"/>
                          <a:cs typeface="+mn-cs"/>
                        </a:rPr>
                        <a:t> and NASA collect both positive and negative lessons.</a:t>
                      </a:r>
                      <a:endParaRPr lang="en-US" sz="1800" b="0" kern="1200" dirty="0">
                        <a:solidFill>
                          <a:schemeClr val="accent2">
                            <a:lumMod val="50000"/>
                          </a:schemeClr>
                        </a:solidFill>
                        <a:latin typeface="+mn-lt"/>
                        <a:ea typeface="+mn-ea"/>
                        <a:cs typeface="+mn-cs"/>
                      </a:endParaRPr>
                    </a:p>
                  </a:txBody>
                  <a:tcPr anchor="ctr"/>
                </a:tc>
                <a:tc>
                  <a:txBody>
                    <a:bodyPr/>
                    <a:lstStyle/>
                    <a:p>
                      <a:pPr marL="0" algn="l" defTabSz="914400" rtl="0" eaLnBrk="1" latinLnBrk="0" hangingPunct="1"/>
                      <a:endParaRPr lang="en-US" sz="1800" b="1" kern="1200" dirty="0">
                        <a:solidFill>
                          <a:schemeClr val="accent2">
                            <a:lumMod val="50000"/>
                          </a:schemeClr>
                        </a:solidFill>
                        <a:latin typeface="+mn-lt"/>
                        <a:ea typeface="+mn-ea"/>
                        <a:cs typeface="+mn-cs"/>
                      </a:endParaRPr>
                    </a:p>
                  </a:txBody>
                  <a:tcPr anchor="ctr">
                    <a:lnR w="76200" cap="flat" cmpd="sng" algn="ctr">
                      <a:solidFill>
                        <a:schemeClr val="bg1"/>
                      </a:solidFill>
                      <a:prstDash val="solid"/>
                      <a:round/>
                      <a:headEnd type="none" w="med" len="med"/>
                      <a:tailEnd type="none" w="med" len="med"/>
                    </a:lnR>
                  </a:tcPr>
                </a:tc>
                <a:tc>
                  <a:txBody>
                    <a:bodyPr/>
                    <a:lstStyle/>
                    <a:p>
                      <a:pPr marL="285750" indent="-285750" algn="l" defTabSz="914400" rtl="0" eaLnBrk="1" latinLnBrk="0" hangingPunct="1">
                        <a:buFont typeface="Arial" panose="020B0604020202020204" pitchFamily="34" charset="0"/>
                        <a:buChar char="•"/>
                      </a:pPr>
                      <a:r>
                        <a:rPr lang="en-US" sz="1800" b="0" kern="1200" dirty="0" smtClean="0">
                          <a:solidFill>
                            <a:schemeClr val="accent2">
                              <a:lumMod val="50000"/>
                            </a:schemeClr>
                          </a:solidFill>
                          <a:latin typeface="+mn-lt"/>
                          <a:ea typeface="+mn-ea"/>
                          <a:cs typeface="+mn-cs"/>
                        </a:rPr>
                        <a:t>Collect</a:t>
                      </a:r>
                      <a:r>
                        <a:rPr lang="en-US" sz="1800" b="0" kern="1200" baseline="0" dirty="0" smtClean="0">
                          <a:solidFill>
                            <a:schemeClr val="accent2">
                              <a:lumMod val="50000"/>
                            </a:schemeClr>
                          </a:solidFill>
                          <a:latin typeface="+mn-lt"/>
                          <a:ea typeface="+mn-ea"/>
                          <a:cs typeface="+mn-cs"/>
                        </a:rPr>
                        <a:t> both positive and negative lessons</a:t>
                      </a:r>
                    </a:p>
                    <a:p>
                      <a:pPr marL="285750" indent="-285750" algn="l" defTabSz="914400" rtl="0" eaLnBrk="1" latinLnBrk="0" hangingPunct="1">
                        <a:buFont typeface="Arial" panose="020B0604020202020204" pitchFamily="34" charset="0"/>
                        <a:buChar char="•"/>
                      </a:pPr>
                      <a:r>
                        <a:rPr lang="en-US" sz="1800" b="0" kern="1200" baseline="0" dirty="0" smtClean="0">
                          <a:solidFill>
                            <a:schemeClr val="accent2">
                              <a:lumMod val="50000"/>
                            </a:schemeClr>
                          </a:solidFill>
                          <a:latin typeface="+mn-lt"/>
                          <a:ea typeface="+mn-ea"/>
                          <a:cs typeface="+mn-cs"/>
                        </a:rPr>
                        <a:t>Inform agency policy with LLs</a:t>
                      </a:r>
                      <a:endParaRPr lang="en-US" sz="1800" b="0" kern="1200" dirty="0">
                        <a:solidFill>
                          <a:schemeClr val="accent2">
                            <a:lumMod val="50000"/>
                          </a:schemeClr>
                        </a:solidFill>
                        <a:latin typeface="+mn-lt"/>
                        <a:ea typeface="+mn-ea"/>
                        <a:cs typeface="+mn-cs"/>
                      </a:endParaRPr>
                    </a:p>
                  </a:txBody>
                  <a:tcPr anchor="ctr">
                    <a:lnL w="76200" cap="flat" cmpd="sng" algn="ctr">
                      <a:solidFill>
                        <a:schemeClr val="bg1"/>
                      </a:solidFill>
                      <a:prstDash val="solid"/>
                      <a:round/>
                      <a:headEnd type="none" w="med" len="med"/>
                      <a:tailEnd type="none" w="med" len="med"/>
                    </a:lnL>
                  </a:tcPr>
                </a:tc>
              </a:tr>
            </a:tbl>
          </a:graphicData>
        </a:graphic>
      </p:graphicFrame>
      <p:sp>
        <p:nvSpPr>
          <p:cNvPr id="5" name="Footer Placeholder 4"/>
          <p:cNvSpPr>
            <a:spLocks noGrp="1"/>
          </p:cNvSpPr>
          <p:nvPr>
            <p:ph type="ftr" sz="quarter" idx="11"/>
          </p:nvPr>
        </p:nvSpPr>
        <p:spPr/>
        <p:txBody>
          <a:bodyPr/>
          <a:lstStyle/>
          <a:p>
            <a:r>
              <a:rPr lang="en-US" smtClean="0"/>
              <a:t>Large Facilities Workshop</a:t>
            </a:r>
            <a:endParaRPr lang="en-US" dirty="0"/>
          </a:p>
        </p:txBody>
      </p:sp>
      <p:sp>
        <p:nvSpPr>
          <p:cNvPr id="6" name="Slide Number Placeholder 5"/>
          <p:cNvSpPr>
            <a:spLocks noGrp="1"/>
          </p:cNvSpPr>
          <p:nvPr>
            <p:ph type="sldNum" sz="quarter" idx="12"/>
          </p:nvPr>
        </p:nvSpPr>
        <p:spPr/>
        <p:txBody>
          <a:bodyPr/>
          <a:lstStyle/>
          <a:p>
            <a:fld id="{34D103D5-AA94-4B55-A119-C44BCAB6523C}" type="slidenum">
              <a:rPr lang="en-US" smtClean="0"/>
              <a:t>4</a:t>
            </a:fld>
            <a:endParaRPr lang="en-US"/>
          </a:p>
        </p:txBody>
      </p:sp>
      <p:cxnSp>
        <p:nvCxnSpPr>
          <p:cNvPr id="10" name="Straight Connector 9"/>
          <p:cNvCxnSpPr/>
          <p:nvPr/>
        </p:nvCxnSpPr>
        <p:spPr>
          <a:xfrm flipH="1">
            <a:off x="5868237" y="1246005"/>
            <a:ext cx="0" cy="4572000"/>
          </a:xfrm>
          <a:prstGeom prst="line">
            <a:avLst/>
          </a:prstGeom>
          <a:ln w="317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8" name="Date Placeholder 3"/>
          <p:cNvSpPr>
            <a:spLocks noGrp="1"/>
          </p:cNvSpPr>
          <p:nvPr>
            <p:ph type="dt" sz="half" idx="2"/>
          </p:nvPr>
        </p:nvSpPr>
        <p:spPr>
          <a:xfrm>
            <a:off x="5405257" y="6041363"/>
            <a:ext cx="809275" cy="365125"/>
          </a:xfrm>
        </p:spPr>
        <p:txBody>
          <a:bodyPr/>
          <a:lstStyle/>
          <a:p>
            <a:r>
              <a:rPr lang="en-US" dirty="0" smtClean="0"/>
              <a:t>05/26/2016</a:t>
            </a:r>
            <a:endParaRPr lang="en-US" dirty="0"/>
          </a:p>
        </p:txBody>
      </p:sp>
      <p:sp>
        <p:nvSpPr>
          <p:cNvPr id="3" name="TextBox 2"/>
          <p:cNvSpPr txBox="1"/>
          <p:nvPr/>
        </p:nvSpPr>
        <p:spPr>
          <a:xfrm>
            <a:off x="685800" y="5627093"/>
            <a:ext cx="2148345" cy="276999"/>
          </a:xfrm>
          <a:prstGeom prst="rect">
            <a:avLst/>
          </a:prstGeom>
          <a:noFill/>
        </p:spPr>
        <p:txBody>
          <a:bodyPr wrap="none" rtlCol="0">
            <a:spAutoFit/>
          </a:bodyPr>
          <a:lstStyle/>
          <a:p>
            <a:r>
              <a:rPr lang="en-US" sz="1200" dirty="0" smtClean="0"/>
              <a:t>1. LFM NSF 15-89, Sec. 2.1.6</a:t>
            </a:r>
            <a:endParaRPr lang="en-US" sz="1200" dirty="0"/>
          </a:p>
        </p:txBody>
      </p:sp>
    </p:spTree>
    <p:extLst>
      <p:ext uri="{BB962C8B-B14F-4D97-AF65-F5344CB8AC3E}">
        <p14:creationId xmlns:p14="http://schemas.microsoft.com/office/powerpoint/2010/main" val="33906656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lnSpcReduction="10000"/>
          </a:bodyPr>
          <a:lstStyle/>
          <a:p>
            <a:pPr marL="457200" lvl="0" indent="-457200">
              <a:buFont typeface="+mj-lt"/>
              <a:buAutoNum type="arabicPeriod"/>
            </a:pPr>
            <a:r>
              <a:rPr lang="en-US" sz="2400" dirty="0"/>
              <a:t>What kinds of </a:t>
            </a:r>
            <a:r>
              <a:rPr lang="en-US" sz="2400" dirty="0" smtClean="0"/>
              <a:t>lessons learned </a:t>
            </a:r>
            <a:r>
              <a:rPr lang="en-US" sz="2400" dirty="0"/>
              <a:t>would assist a project at each of its various </a:t>
            </a:r>
            <a:r>
              <a:rPr lang="en-US" sz="2400" dirty="0" smtClean="0"/>
              <a:t>stages?</a:t>
            </a:r>
            <a:endParaRPr lang="en-US" sz="2400" dirty="0"/>
          </a:p>
          <a:p>
            <a:pPr marL="457200" lvl="0" indent="-457200">
              <a:buFont typeface="+mj-lt"/>
              <a:buAutoNum type="arabicPeriod"/>
            </a:pPr>
            <a:r>
              <a:rPr lang="en-US" sz="2400" dirty="0">
                <a:solidFill>
                  <a:schemeClr val="accent3">
                    <a:lumMod val="50000"/>
                  </a:schemeClr>
                </a:solidFill>
              </a:rPr>
              <a:t>What elements should a </a:t>
            </a:r>
            <a:r>
              <a:rPr lang="en-US" sz="2400" dirty="0" smtClean="0">
                <a:solidFill>
                  <a:schemeClr val="accent3">
                    <a:lumMod val="50000"/>
                  </a:schemeClr>
                </a:solidFill>
              </a:rPr>
              <a:t>lessons learned </a:t>
            </a:r>
            <a:r>
              <a:rPr lang="en-US" sz="2400" dirty="0">
                <a:solidFill>
                  <a:schemeClr val="accent3">
                    <a:lumMod val="50000"/>
                  </a:schemeClr>
                </a:solidFill>
              </a:rPr>
              <a:t>template include?</a:t>
            </a:r>
          </a:p>
          <a:p>
            <a:pPr marL="457200" lvl="0" indent="-457200">
              <a:buFont typeface="+mj-lt"/>
              <a:buAutoNum type="arabicPeriod"/>
            </a:pPr>
            <a:r>
              <a:rPr lang="en-US" sz="2400" dirty="0"/>
              <a:t>How might NSF </a:t>
            </a:r>
            <a:r>
              <a:rPr lang="en-US" sz="2400" dirty="0" smtClean="0"/>
              <a:t>motivate projects to share both positive and negative lessons learned?</a:t>
            </a:r>
            <a:endParaRPr lang="en-US" sz="2400" dirty="0"/>
          </a:p>
          <a:p>
            <a:pPr marL="457200" lvl="0" indent="-457200">
              <a:buFont typeface="+mj-lt"/>
              <a:buAutoNum type="arabicPeriod"/>
            </a:pPr>
            <a:r>
              <a:rPr lang="en-US" sz="2400" dirty="0" smtClean="0">
                <a:solidFill>
                  <a:schemeClr val="accent3">
                    <a:lumMod val="50000"/>
                  </a:schemeClr>
                </a:solidFill>
              </a:rPr>
              <a:t>Who should input lessons learned and how often?</a:t>
            </a:r>
          </a:p>
          <a:p>
            <a:pPr marL="457200" lvl="0" indent="-457200">
              <a:buFont typeface="+mj-lt"/>
              <a:buAutoNum type="arabicPeriod"/>
            </a:pPr>
            <a:r>
              <a:rPr lang="en-US" sz="2400" dirty="0" smtClean="0"/>
              <a:t>Who </a:t>
            </a:r>
            <a:r>
              <a:rPr lang="en-US" sz="2400" dirty="0"/>
              <a:t>should have access to the lessons learned and under what circumstances would these groups have access</a:t>
            </a:r>
            <a:r>
              <a:rPr lang="en-US" sz="2400" dirty="0" smtClean="0"/>
              <a:t>?</a:t>
            </a:r>
            <a:endParaRPr lang="en-US" sz="2400" dirty="0"/>
          </a:p>
        </p:txBody>
      </p:sp>
      <p:sp>
        <p:nvSpPr>
          <p:cNvPr id="4" name="Footer Placeholder 3"/>
          <p:cNvSpPr>
            <a:spLocks noGrp="1"/>
          </p:cNvSpPr>
          <p:nvPr>
            <p:ph type="ftr" sz="quarter" idx="11"/>
          </p:nvPr>
        </p:nvSpPr>
        <p:spPr/>
        <p:txBody>
          <a:bodyPr/>
          <a:lstStyle/>
          <a:p>
            <a:r>
              <a:rPr lang="en-US" smtClean="0"/>
              <a:t>Large Facilities Workshop</a:t>
            </a:r>
            <a:endParaRPr lang="en-US" dirty="0"/>
          </a:p>
        </p:txBody>
      </p:sp>
      <p:sp>
        <p:nvSpPr>
          <p:cNvPr id="5" name="Slide Number Placeholder 4"/>
          <p:cNvSpPr>
            <a:spLocks noGrp="1"/>
          </p:cNvSpPr>
          <p:nvPr>
            <p:ph type="sldNum" sz="quarter" idx="12"/>
          </p:nvPr>
        </p:nvSpPr>
        <p:spPr/>
        <p:txBody>
          <a:bodyPr/>
          <a:lstStyle/>
          <a:p>
            <a:fld id="{34D103D5-AA94-4B55-A119-C44BCAB6523C}" type="slidenum">
              <a:rPr lang="en-US" smtClean="0"/>
              <a:t>5</a:t>
            </a:fld>
            <a:endParaRPr lang="en-US"/>
          </a:p>
        </p:txBody>
      </p:sp>
      <p:sp>
        <p:nvSpPr>
          <p:cNvPr id="6" name="Date Placeholder 5"/>
          <p:cNvSpPr>
            <a:spLocks noGrp="1"/>
          </p:cNvSpPr>
          <p:nvPr>
            <p:ph type="dt" sz="half" idx="2"/>
          </p:nvPr>
        </p:nvSpPr>
        <p:spPr/>
        <p:txBody>
          <a:bodyPr/>
          <a:lstStyle/>
          <a:p>
            <a:r>
              <a:rPr lang="en-US" smtClean="0"/>
              <a:t>05/26/2016</a:t>
            </a:r>
            <a:endParaRPr lang="en-US" dirty="0"/>
          </a:p>
        </p:txBody>
      </p:sp>
    </p:spTree>
    <p:extLst>
      <p:ext uri="{BB962C8B-B14F-4D97-AF65-F5344CB8AC3E}">
        <p14:creationId xmlns:p14="http://schemas.microsoft.com/office/powerpoint/2010/main" val="1852585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in Government has Lessons Learned Systems?</a:t>
            </a:r>
            <a:endParaRPr lang="en-US" dirty="0"/>
          </a:p>
        </p:txBody>
      </p:sp>
      <p:sp>
        <p:nvSpPr>
          <p:cNvPr id="3" name="Footer Placeholder 2"/>
          <p:cNvSpPr>
            <a:spLocks noGrp="1"/>
          </p:cNvSpPr>
          <p:nvPr>
            <p:ph type="ftr" sz="quarter" idx="11"/>
          </p:nvPr>
        </p:nvSpPr>
        <p:spPr/>
        <p:txBody>
          <a:bodyPr/>
          <a:lstStyle/>
          <a:p>
            <a:r>
              <a:rPr lang="en-US" smtClean="0"/>
              <a:t>Large Facilities Workshop</a:t>
            </a:r>
            <a:endParaRPr lang="en-US" dirty="0"/>
          </a:p>
        </p:txBody>
      </p:sp>
      <p:sp>
        <p:nvSpPr>
          <p:cNvPr id="4" name="Slide Number Placeholder 3"/>
          <p:cNvSpPr>
            <a:spLocks noGrp="1"/>
          </p:cNvSpPr>
          <p:nvPr>
            <p:ph type="sldNum" sz="quarter" idx="12"/>
          </p:nvPr>
        </p:nvSpPr>
        <p:spPr/>
        <p:txBody>
          <a:bodyPr/>
          <a:lstStyle/>
          <a:p>
            <a:fld id="{34D103D5-AA94-4B55-A119-C44BCAB6523C}" type="slidenum">
              <a:rPr lang="en-US" smtClean="0"/>
              <a:t>6</a:t>
            </a:fld>
            <a:endParaRPr lang="en-US"/>
          </a:p>
        </p:txBody>
      </p:sp>
      <p:sp>
        <p:nvSpPr>
          <p:cNvPr id="5" name="Date Placeholder 4"/>
          <p:cNvSpPr>
            <a:spLocks noGrp="1"/>
          </p:cNvSpPr>
          <p:nvPr>
            <p:ph type="dt" sz="half" idx="2"/>
          </p:nvPr>
        </p:nvSpPr>
        <p:spPr/>
        <p:txBody>
          <a:bodyPr/>
          <a:lstStyle/>
          <a:p>
            <a:r>
              <a:rPr lang="en-US" smtClean="0"/>
              <a:t>05/26/2016</a:t>
            </a:r>
            <a:endParaRPr lang="en-US" dirty="0"/>
          </a:p>
        </p:txBody>
      </p:sp>
      <p:pic>
        <p:nvPicPr>
          <p:cNvPr id="2050" name="Picture 2" descr="http://blog.copdfoundation.org/wp-content/uploads/2013/05/CDC-Logo.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68882" y="5411506"/>
            <a:ext cx="1188720" cy="87225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s://upload.wikimedia.org/wikipedia/commons/thumb/d/de/US-FederalAviationAdmin-Seal.svg/2000px-US-FederalAviationAdmin-Seal.svg.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74994" y="3807625"/>
            <a:ext cx="1187777" cy="118777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https://upload.wikimedia.org/wikipedia/commons/thumb/3/3c/US-DeptOfTransportation-Seal.svg/2000px-US-DeptOfTransportation-Seal.svg.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435431" y="3807625"/>
            <a:ext cx="1188720" cy="1188720"/>
          </a:xfrm>
          <a:prstGeom prst="rect">
            <a:avLst/>
          </a:prstGeom>
          <a:noFill/>
          <a:extLst>
            <a:ext uri="{909E8E84-426E-40DD-AFC4-6F175D3DCCD1}">
              <a14:hiddenFill xmlns:a14="http://schemas.microsoft.com/office/drawing/2010/main">
                <a:solidFill>
                  <a:srgbClr val="FFFFFF"/>
                </a:solidFill>
              </a14:hiddenFill>
            </a:ext>
          </a:extLst>
        </p:spPr>
      </p:pic>
      <p:pic>
        <p:nvPicPr>
          <p:cNvPr id="2064" name="Picture 16" descr="Image result for official department of veterans affairs logo"/>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09037" y="2202801"/>
            <a:ext cx="1188719" cy="1188720"/>
          </a:xfrm>
          <a:prstGeom prst="rect">
            <a:avLst/>
          </a:prstGeom>
          <a:noFill/>
          <a:extLst>
            <a:ext uri="{909E8E84-426E-40DD-AFC4-6F175D3DCCD1}">
              <a14:hiddenFill xmlns:a14="http://schemas.microsoft.com/office/drawing/2010/main">
                <a:solidFill>
                  <a:srgbClr val="FFFFFF"/>
                </a:solidFill>
              </a14:hiddenFill>
            </a:ext>
          </a:extLst>
        </p:spPr>
      </p:pic>
      <p:pic>
        <p:nvPicPr>
          <p:cNvPr id="2066" name="Picture 18" descr="http://energy.gov/sites/prod/files/styles/large/public/DOE%20logo.png?itok=kFhbKz6F"/>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189096" y="2202801"/>
            <a:ext cx="1188720" cy="1188720"/>
          </a:xfrm>
          <a:prstGeom prst="rect">
            <a:avLst/>
          </a:prstGeom>
          <a:noFill/>
          <a:extLst>
            <a:ext uri="{909E8E84-426E-40DD-AFC4-6F175D3DCCD1}">
              <a14:hiddenFill xmlns:a14="http://schemas.microsoft.com/office/drawing/2010/main">
                <a:solidFill>
                  <a:srgbClr val="FFFFFF"/>
                </a:solidFill>
              </a14:hiddenFill>
            </a:ext>
          </a:extLst>
        </p:spPr>
      </p:pic>
      <p:pic>
        <p:nvPicPr>
          <p:cNvPr id="2068" name="Picture 20" descr="https://upload.wikimedia.org/wikipedia/commons/thumb/e/e5/NASA_logo.svg/200px-NASA_logo.svg.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60318" y="3806682"/>
            <a:ext cx="1432192" cy="1188720"/>
          </a:xfrm>
          <a:prstGeom prst="rect">
            <a:avLst/>
          </a:prstGeom>
          <a:noFill/>
          <a:extLst>
            <a:ext uri="{909E8E84-426E-40DD-AFC4-6F175D3DCCD1}">
              <a14:hiddenFill xmlns:a14="http://schemas.microsoft.com/office/drawing/2010/main">
                <a:solidFill>
                  <a:srgbClr val="FFFFFF"/>
                </a:solidFill>
              </a14:hiddenFill>
            </a:ext>
          </a:extLst>
        </p:spPr>
      </p:pic>
      <p:pic>
        <p:nvPicPr>
          <p:cNvPr id="2070" name="Picture 22" descr="http://www.defense.gov/Portals/1/Images/service_seals/DODc.gi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106635" y="3806682"/>
            <a:ext cx="1188720" cy="1188720"/>
          </a:xfrm>
          <a:prstGeom prst="rect">
            <a:avLst/>
          </a:prstGeom>
          <a:noFill/>
          <a:extLst>
            <a:ext uri="{909E8E84-426E-40DD-AFC4-6F175D3DCCD1}">
              <a14:hiddenFill xmlns:a14="http://schemas.microsoft.com/office/drawing/2010/main">
                <a:solidFill>
                  <a:srgbClr val="FFFFFF"/>
                </a:solidFill>
              </a14:hiddenFill>
            </a:ext>
          </a:extLst>
        </p:spPr>
      </p:pic>
      <p:pic>
        <p:nvPicPr>
          <p:cNvPr id="2072" name="Picture 24" descr="http://volcano.si.edu/includes/images/SI_Sunburst.gif"/>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15534" y="2202801"/>
            <a:ext cx="1188720" cy="1477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670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Advice on Lessons Learned</a:t>
            </a:r>
            <a:endParaRPr lang="en-US" dirty="0"/>
          </a:p>
        </p:txBody>
      </p:sp>
      <p:sp>
        <p:nvSpPr>
          <p:cNvPr id="3" name="Content Placeholder 2"/>
          <p:cNvSpPr>
            <a:spLocks noGrp="1"/>
          </p:cNvSpPr>
          <p:nvPr>
            <p:ph idx="1"/>
          </p:nvPr>
        </p:nvSpPr>
        <p:spPr/>
        <p:txBody>
          <a:bodyPr>
            <a:normAutofit lnSpcReduction="10000"/>
          </a:bodyPr>
          <a:lstStyle/>
          <a:p>
            <a:r>
              <a:rPr lang="en-US" dirty="0" smtClean="0"/>
              <a:t>“Structure by lifecycle stage or role, not by project.”</a:t>
            </a:r>
          </a:p>
          <a:p>
            <a:r>
              <a:rPr lang="en-US" dirty="0" smtClean="0">
                <a:solidFill>
                  <a:schemeClr val="accent3">
                    <a:lumMod val="50000"/>
                  </a:schemeClr>
                </a:solidFill>
              </a:rPr>
              <a:t>“Collect lessons in a form.”</a:t>
            </a:r>
          </a:p>
          <a:p>
            <a:r>
              <a:rPr lang="en-US" dirty="0" smtClean="0"/>
              <a:t>“Input lessons throughout the project.”</a:t>
            </a:r>
          </a:p>
          <a:p>
            <a:r>
              <a:rPr lang="en-US" dirty="0" smtClean="0">
                <a:solidFill>
                  <a:schemeClr val="accent3">
                    <a:lumMod val="50000"/>
                  </a:schemeClr>
                </a:solidFill>
              </a:rPr>
              <a:t>“Review lessons before posting.”</a:t>
            </a:r>
          </a:p>
          <a:p>
            <a:r>
              <a:rPr lang="en-US" dirty="0" smtClean="0"/>
              <a:t>“Associate an action with each lesson.”</a:t>
            </a:r>
          </a:p>
          <a:p>
            <a:pPr lvl="1"/>
            <a:r>
              <a:rPr lang="en-US" i="1" dirty="0" smtClean="0">
                <a:solidFill>
                  <a:schemeClr val="accent3">
                    <a:lumMod val="50000"/>
                  </a:schemeClr>
                </a:solidFill>
              </a:rPr>
              <a:t>Repeatable or adaptable</a:t>
            </a:r>
          </a:p>
          <a:p>
            <a:pPr lvl="1"/>
            <a:r>
              <a:rPr lang="en-US" i="1" dirty="0" smtClean="0"/>
              <a:t>Preventative measure or response</a:t>
            </a:r>
          </a:p>
          <a:p>
            <a:r>
              <a:rPr lang="en-US" dirty="0" smtClean="0">
                <a:solidFill>
                  <a:schemeClr val="accent3">
                    <a:lumMod val="50000"/>
                  </a:schemeClr>
                </a:solidFill>
              </a:rPr>
              <a:t>“Turn lessons into policy.”</a:t>
            </a:r>
          </a:p>
          <a:p>
            <a:r>
              <a:rPr lang="en-US" dirty="0" smtClean="0"/>
              <a:t>“Open access as widely as possible.”</a:t>
            </a:r>
          </a:p>
          <a:p>
            <a:r>
              <a:rPr lang="en-US" dirty="0" smtClean="0">
                <a:solidFill>
                  <a:schemeClr val="accent3">
                    <a:lumMod val="50000"/>
                  </a:schemeClr>
                </a:solidFill>
              </a:rPr>
              <a:t>“Enable filter and free text searching.”</a:t>
            </a:r>
          </a:p>
          <a:p>
            <a:r>
              <a:rPr lang="en-US" dirty="0" smtClean="0">
                <a:solidFill>
                  <a:schemeClr val="tx1"/>
                </a:solidFill>
              </a:rPr>
              <a:t>“Prompt for inputs and notify following posts.”</a:t>
            </a:r>
          </a:p>
          <a:p>
            <a:r>
              <a:rPr lang="en-US" dirty="0" smtClean="0">
                <a:solidFill>
                  <a:schemeClr val="accent3">
                    <a:lumMod val="50000"/>
                  </a:schemeClr>
                </a:solidFill>
              </a:rPr>
              <a:t>“Track usage metrics.”</a:t>
            </a:r>
          </a:p>
          <a:p>
            <a:r>
              <a:rPr lang="en-US" dirty="0" smtClean="0">
                <a:solidFill>
                  <a:schemeClr val="tx1"/>
                </a:solidFill>
              </a:rPr>
              <a:t>“Archive closed or obsolete lessons.”</a:t>
            </a:r>
          </a:p>
          <a:p>
            <a:endParaRPr lang="en-US" dirty="0"/>
          </a:p>
        </p:txBody>
      </p:sp>
      <p:sp>
        <p:nvSpPr>
          <p:cNvPr id="4" name="Footer Placeholder 3"/>
          <p:cNvSpPr>
            <a:spLocks noGrp="1"/>
          </p:cNvSpPr>
          <p:nvPr>
            <p:ph type="ftr" sz="quarter" idx="11"/>
          </p:nvPr>
        </p:nvSpPr>
        <p:spPr/>
        <p:txBody>
          <a:bodyPr/>
          <a:lstStyle/>
          <a:p>
            <a:r>
              <a:rPr lang="en-US" smtClean="0"/>
              <a:t>Large Facilities Workshop</a:t>
            </a:r>
            <a:endParaRPr lang="en-US" dirty="0"/>
          </a:p>
        </p:txBody>
      </p:sp>
      <p:sp>
        <p:nvSpPr>
          <p:cNvPr id="5" name="Slide Number Placeholder 4"/>
          <p:cNvSpPr>
            <a:spLocks noGrp="1"/>
          </p:cNvSpPr>
          <p:nvPr>
            <p:ph type="sldNum" sz="quarter" idx="12"/>
          </p:nvPr>
        </p:nvSpPr>
        <p:spPr/>
        <p:txBody>
          <a:bodyPr/>
          <a:lstStyle/>
          <a:p>
            <a:fld id="{34D103D5-AA94-4B55-A119-C44BCAB6523C}" type="slidenum">
              <a:rPr lang="en-US" smtClean="0"/>
              <a:t>7</a:t>
            </a:fld>
            <a:endParaRPr lang="en-US"/>
          </a:p>
        </p:txBody>
      </p:sp>
      <p:sp>
        <p:nvSpPr>
          <p:cNvPr id="6" name="Date Placeholder 5"/>
          <p:cNvSpPr>
            <a:spLocks noGrp="1"/>
          </p:cNvSpPr>
          <p:nvPr>
            <p:ph type="dt" sz="half" idx="2"/>
          </p:nvPr>
        </p:nvSpPr>
        <p:spPr/>
        <p:txBody>
          <a:bodyPr/>
          <a:lstStyle/>
          <a:p>
            <a:r>
              <a:rPr lang="en-US" smtClean="0"/>
              <a:t>05/26/2016</a:t>
            </a:r>
            <a:endParaRPr lang="en-US" dirty="0"/>
          </a:p>
        </p:txBody>
      </p:sp>
      <p:sp>
        <p:nvSpPr>
          <p:cNvPr id="7" name="Rounded Rectangle 6"/>
          <p:cNvSpPr/>
          <p:nvPr/>
        </p:nvSpPr>
        <p:spPr>
          <a:xfrm rot="21172151">
            <a:off x="5970857" y="3148067"/>
            <a:ext cx="1460278" cy="115730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800" b="1" dirty="0" smtClean="0"/>
              <a:t>What else?</a:t>
            </a:r>
            <a:endParaRPr lang="en-US" sz="2800" b="1" dirty="0"/>
          </a:p>
        </p:txBody>
      </p:sp>
    </p:spTree>
    <p:extLst>
      <p:ext uri="{BB962C8B-B14F-4D97-AF65-F5344CB8AC3E}">
        <p14:creationId xmlns:p14="http://schemas.microsoft.com/office/powerpoint/2010/main" val="711236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2" end="12"/>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for a Template</a:t>
            </a:r>
            <a:endParaRPr lang="en-US" dirty="0"/>
          </a:p>
        </p:txBody>
      </p:sp>
      <p:sp>
        <p:nvSpPr>
          <p:cNvPr id="4" name="Footer Placeholder 3"/>
          <p:cNvSpPr>
            <a:spLocks noGrp="1"/>
          </p:cNvSpPr>
          <p:nvPr>
            <p:ph type="ftr" sz="quarter" idx="11"/>
          </p:nvPr>
        </p:nvSpPr>
        <p:spPr/>
        <p:txBody>
          <a:bodyPr/>
          <a:lstStyle/>
          <a:p>
            <a:r>
              <a:rPr lang="en-US" smtClean="0"/>
              <a:t>Large Facilities Workshop</a:t>
            </a:r>
            <a:endParaRPr lang="en-US" dirty="0"/>
          </a:p>
        </p:txBody>
      </p:sp>
      <p:sp>
        <p:nvSpPr>
          <p:cNvPr id="5" name="Slide Number Placeholder 4"/>
          <p:cNvSpPr>
            <a:spLocks noGrp="1"/>
          </p:cNvSpPr>
          <p:nvPr>
            <p:ph type="sldNum" sz="quarter" idx="12"/>
          </p:nvPr>
        </p:nvSpPr>
        <p:spPr/>
        <p:txBody>
          <a:bodyPr/>
          <a:lstStyle/>
          <a:p>
            <a:fld id="{34D103D5-AA94-4B55-A119-C44BCAB6523C}" type="slidenum">
              <a:rPr lang="en-US" smtClean="0"/>
              <a:t>8</a:t>
            </a:fld>
            <a:endParaRPr lang="en-US"/>
          </a:p>
        </p:txBody>
      </p:sp>
      <p:sp>
        <p:nvSpPr>
          <p:cNvPr id="6" name="Date Placeholder 5"/>
          <p:cNvSpPr>
            <a:spLocks noGrp="1"/>
          </p:cNvSpPr>
          <p:nvPr>
            <p:ph type="dt" sz="half" idx="2"/>
          </p:nvPr>
        </p:nvSpPr>
        <p:spPr/>
        <p:txBody>
          <a:bodyPr/>
          <a:lstStyle/>
          <a:p>
            <a:r>
              <a:rPr lang="en-US" smtClean="0"/>
              <a:t>05/26/2016</a:t>
            </a:r>
            <a:endParaRPr lang="en-US" dirty="0"/>
          </a:p>
        </p:txBody>
      </p:sp>
      <p:sp>
        <p:nvSpPr>
          <p:cNvPr id="7" name="Rounded Rectangle 6"/>
          <p:cNvSpPr/>
          <p:nvPr/>
        </p:nvSpPr>
        <p:spPr>
          <a:xfrm>
            <a:off x="705063" y="1215851"/>
            <a:ext cx="1617785" cy="663191"/>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b="1" dirty="0" smtClean="0">
                <a:solidFill>
                  <a:schemeClr val="tx1"/>
                </a:solidFill>
              </a:rPr>
              <a:t>Category or Categories</a:t>
            </a:r>
            <a:endParaRPr lang="en-US" b="1" dirty="0">
              <a:solidFill>
                <a:schemeClr val="tx1"/>
              </a:solidFill>
            </a:endParaRPr>
          </a:p>
        </p:txBody>
      </p:sp>
      <p:sp>
        <p:nvSpPr>
          <p:cNvPr id="8" name="Rounded Rectangle 7"/>
          <p:cNvSpPr/>
          <p:nvPr/>
        </p:nvSpPr>
        <p:spPr>
          <a:xfrm>
            <a:off x="2463515" y="1215851"/>
            <a:ext cx="4610519" cy="663191"/>
          </a:xfrm>
          <a:prstGeom prst="roundRect">
            <a:avLst/>
          </a:prstGeom>
          <a:ln w="28575"/>
        </p:spPr>
        <p:style>
          <a:lnRef idx="2">
            <a:schemeClr val="accent5"/>
          </a:lnRef>
          <a:fillRef idx="1">
            <a:schemeClr val="lt1"/>
          </a:fillRef>
          <a:effectRef idx="0">
            <a:schemeClr val="accent5"/>
          </a:effectRef>
          <a:fontRef idx="minor">
            <a:schemeClr val="dk1"/>
          </a:fontRef>
        </p:style>
        <p:txBody>
          <a:bodyPr rtlCol="0" anchor="ctr"/>
          <a:lstStyle/>
          <a:p>
            <a:r>
              <a:rPr lang="en-US" dirty="0" smtClean="0">
                <a:solidFill>
                  <a:schemeClr val="tx1"/>
                </a:solidFill>
              </a:rPr>
              <a:t>Lifecycle stage or role</a:t>
            </a:r>
            <a:endParaRPr lang="en-US" dirty="0">
              <a:solidFill>
                <a:schemeClr val="tx1"/>
              </a:solidFill>
            </a:endParaRPr>
          </a:p>
        </p:txBody>
      </p:sp>
      <p:sp>
        <p:nvSpPr>
          <p:cNvPr id="9" name="Rounded Rectangle 8"/>
          <p:cNvSpPr/>
          <p:nvPr/>
        </p:nvSpPr>
        <p:spPr>
          <a:xfrm>
            <a:off x="705063" y="2048315"/>
            <a:ext cx="1617785" cy="663191"/>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b="1" dirty="0" smtClean="0">
                <a:solidFill>
                  <a:schemeClr val="tx1"/>
                </a:solidFill>
              </a:rPr>
              <a:t>Name</a:t>
            </a:r>
            <a:endParaRPr lang="en-US" b="1" dirty="0">
              <a:solidFill>
                <a:schemeClr val="tx1"/>
              </a:solidFill>
            </a:endParaRPr>
          </a:p>
        </p:txBody>
      </p:sp>
      <p:sp>
        <p:nvSpPr>
          <p:cNvPr id="10" name="Rounded Rectangle 9"/>
          <p:cNvSpPr/>
          <p:nvPr/>
        </p:nvSpPr>
        <p:spPr>
          <a:xfrm>
            <a:off x="2463515" y="2048315"/>
            <a:ext cx="4610519" cy="663191"/>
          </a:xfrm>
          <a:prstGeom prst="roundRect">
            <a:avLst/>
          </a:prstGeom>
          <a:ln w="28575"/>
        </p:spPr>
        <p:style>
          <a:lnRef idx="2">
            <a:schemeClr val="accent5"/>
          </a:lnRef>
          <a:fillRef idx="1">
            <a:schemeClr val="lt1"/>
          </a:fillRef>
          <a:effectRef idx="0">
            <a:schemeClr val="accent5"/>
          </a:effectRef>
          <a:fontRef idx="minor">
            <a:schemeClr val="dk1"/>
          </a:fontRef>
        </p:style>
        <p:txBody>
          <a:bodyPr rtlCol="0" anchor="ctr"/>
          <a:lstStyle/>
          <a:p>
            <a:r>
              <a:rPr lang="en-US" dirty="0" smtClean="0">
                <a:solidFill>
                  <a:schemeClr val="tx1"/>
                </a:solidFill>
              </a:rPr>
              <a:t>Title representative of the problem or success</a:t>
            </a:r>
            <a:endParaRPr lang="en-US" dirty="0">
              <a:solidFill>
                <a:schemeClr val="tx1"/>
              </a:solidFill>
            </a:endParaRPr>
          </a:p>
        </p:txBody>
      </p:sp>
      <p:sp>
        <p:nvSpPr>
          <p:cNvPr id="11" name="Rounded Rectangle 10"/>
          <p:cNvSpPr/>
          <p:nvPr/>
        </p:nvSpPr>
        <p:spPr>
          <a:xfrm>
            <a:off x="705063" y="2880779"/>
            <a:ext cx="1617785" cy="663191"/>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b="1" dirty="0" smtClean="0">
                <a:solidFill>
                  <a:schemeClr val="tx1"/>
                </a:solidFill>
              </a:rPr>
              <a:t>Description</a:t>
            </a:r>
            <a:endParaRPr lang="en-US" sz="1400" b="1" dirty="0">
              <a:solidFill>
                <a:schemeClr val="tx1"/>
              </a:solidFill>
            </a:endParaRPr>
          </a:p>
        </p:txBody>
      </p:sp>
      <p:sp>
        <p:nvSpPr>
          <p:cNvPr id="12" name="Rounded Rectangle 11"/>
          <p:cNvSpPr/>
          <p:nvPr/>
        </p:nvSpPr>
        <p:spPr>
          <a:xfrm>
            <a:off x="2463515" y="2880779"/>
            <a:ext cx="4610519" cy="663191"/>
          </a:xfrm>
          <a:prstGeom prst="roundRect">
            <a:avLst/>
          </a:prstGeom>
          <a:ln w="28575"/>
        </p:spPr>
        <p:style>
          <a:lnRef idx="2">
            <a:schemeClr val="accent5"/>
          </a:lnRef>
          <a:fillRef idx="1">
            <a:schemeClr val="lt1"/>
          </a:fillRef>
          <a:effectRef idx="0">
            <a:schemeClr val="accent5"/>
          </a:effectRef>
          <a:fontRef idx="minor">
            <a:schemeClr val="dk1"/>
          </a:fontRef>
        </p:style>
        <p:txBody>
          <a:bodyPr rtlCol="0" anchor="ctr"/>
          <a:lstStyle/>
          <a:p>
            <a:r>
              <a:rPr lang="en-US" dirty="0" smtClean="0">
                <a:solidFill>
                  <a:schemeClr val="tx1"/>
                </a:solidFill>
              </a:rPr>
              <a:t>Explanation of the problem or success in two to three sentences</a:t>
            </a:r>
            <a:endParaRPr lang="en-US" dirty="0">
              <a:solidFill>
                <a:schemeClr val="tx1"/>
              </a:solidFill>
            </a:endParaRPr>
          </a:p>
        </p:txBody>
      </p:sp>
      <p:sp>
        <p:nvSpPr>
          <p:cNvPr id="13" name="Rounded Rectangle 12"/>
          <p:cNvSpPr/>
          <p:nvPr/>
        </p:nvSpPr>
        <p:spPr>
          <a:xfrm>
            <a:off x="705063" y="3713243"/>
            <a:ext cx="1617785" cy="663191"/>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b="1" dirty="0" smtClean="0">
                <a:solidFill>
                  <a:schemeClr val="tx1"/>
                </a:solidFill>
              </a:rPr>
              <a:t>Root Cause(s)</a:t>
            </a:r>
            <a:endParaRPr lang="en-US" sz="1400" b="1" dirty="0">
              <a:solidFill>
                <a:schemeClr val="tx1"/>
              </a:solidFill>
            </a:endParaRPr>
          </a:p>
        </p:txBody>
      </p:sp>
      <p:sp>
        <p:nvSpPr>
          <p:cNvPr id="14" name="Rounded Rectangle 13"/>
          <p:cNvSpPr/>
          <p:nvPr/>
        </p:nvSpPr>
        <p:spPr>
          <a:xfrm>
            <a:off x="2463515" y="3713243"/>
            <a:ext cx="4610519" cy="663191"/>
          </a:xfrm>
          <a:prstGeom prst="roundRect">
            <a:avLst/>
          </a:prstGeom>
          <a:ln w="28575"/>
        </p:spPr>
        <p:style>
          <a:lnRef idx="2">
            <a:schemeClr val="accent5"/>
          </a:lnRef>
          <a:fillRef idx="1">
            <a:schemeClr val="lt1"/>
          </a:fillRef>
          <a:effectRef idx="0">
            <a:schemeClr val="accent5"/>
          </a:effectRef>
          <a:fontRef idx="minor">
            <a:schemeClr val="dk1"/>
          </a:fontRef>
        </p:style>
        <p:txBody>
          <a:bodyPr rtlCol="0" anchor="ctr"/>
          <a:lstStyle/>
          <a:p>
            <a:r>
              <a:rPr lang="en-US" dirty="0" smtClean="0">
                <a:solidFill>
                  <a:schemeClr val="tx1"/>
                </a:solidFill>
              </a:rPr>
              <a:t>Brief summary of what created the issue or opportunity</a:t>
            </a:r>
            <a:endParaRPr lang="en-US" dirty="0">
              <a:solidFill>
                <a:schemeClr val="tx1"/>
              </a:solidFill>
            </a:endParaRPr>
          </a:p>
        </p:txBody>
      </p:sp>
      <p:sp>
        <p:nvSpPr>
          <p:cNvPr id="15" name="Rounded Rectangle 14"/>
          <p:cNvSpPr/>
          <p:nvPr/>
        </p:nvSpPr>
        <p:spPr>
          <a:xfrm>
            <a:off x="705063" y="4545707"/>
            <a:ext cx="1617785" cy="663191"/>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b="1" dirty="0" smtClean="0">
                <a:solidFill>
                  <a:schemeClr val="tx1"/>
                </a:solidFill>
              </a:rPr>
              <a:t>Impact(s)</a:t>
            </a:r>
            <a:endParaRPr lang="en-US" b="1" dirty="0">
              <a:solidFill>
                <a:schemeClr val="tx1"/>
              </a:solidFill>
            </a:endParaRPr>
          </a:p>
        </p:txBody>
      </p:sp>
      <p:sp>
        <p:nvSpPr>
          <p:cNvPr id="16" name="Rounded Rectangle 15"/>
          <p:cNvSpPr/>
          <p:nvPr/>
        </p:nvSpPr>
        <p:spPr>
          <a:xfrm>
            <a:off x="2463515" y="4545707"/>
            <a:ext cx="4610519" cy="663191"/>
          </a:xfrm>
          <a:prstGeom prst="roundRect">
            <a:avLst/>
          </a:prstGeom>
          <a:ln w="28575"/>
        </p:spPr>
        <p:style>
          <a:lnRef idx="2">
            <a:schemeClr val="accent5"/>
          </a:lnRef>
          <a:fillRef idx="1">
            <a:schemeClr val="lt1"/>
          </a:fillRef>
          <a:effectRef idx="0">
            <a:schemeClr val="accent5"/>
          </a:effectRef>
          <a:fontRef idx="minor">
            <a:schemeClr val="dk1"/>
          </a:fontRef>
        </p:style>
        <p:txBody>
          <a:bodyPr rtlCol="0" anchor="ctr"/>
          <a:lstStyle/>
          <a:p>
            <a:r>
              <a:rPr lang="en-US" dirty="0" smtClean="0">
                <a:solidFill>
                  <a:schemeClr val="tx1"/>
                </a:solidFill>
              </a:rPr>
              <a:t>Costs the problem or benefits the success introduced</a:t>
            </a:r>
            <a:endParaRPr lang="en-US" dirty="0">
              <a:solidFill>
                <a:schemeClr val="tx1"/>
              </a:solidFill>
            </a:endParaRPr>
          </a:p>
        </p:txBody>
      </p:sp>
      <p:sp>
        <p:nvSpPr>
          <p:cNvPr id="17" name="Rounded Rectangle 16"/>
          <p:cNvSpPr/>
          <p:nvPr/>
        </p:nvSpPr>
        <p:spPr>
          <a:xfrm>
            <a:off x="705063" y="5378172"/>
            <a:ext cx="1617785" cy="663191"/>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b="1" dirty="0" smtClean="0">
                <a:solidFill>
                  <a:schemeClr val="tx1"/>
                </a:solidFill>
              </a:rPr>
              <a:t>Action(s)</a:t>
            </a:r>
            <a:endParaRPr lang="en-US" sz="1400" b="1" dirty="0">
              <a:solidFill>
                <a:schemeClr val="tx1"/>
              </a:solidFill>
            </a:endParaRPr>
          </a:p>
        </p:txBody>
      </p:sp>
      <p:sp>
        <p:nvSpPr>
          <p:cNvPr id="18" name="Rounded Rectangle 17"/>
          <p:cNvSpPr/>
          <p:nvPr/>
        </p:nvSpPr>
        <p:spPr>
          <a:xfrm>
            <a:off x="2463515" y="5378172"/>
            <a:ext cx="4610519" cy="663191"/>
          </a:xfrm>
          <a:prstGeom prst="roundRect">
            <a:avLst/>
          </a:prstGeom>
          <a:ln w="28575"/>
        </p:spPr>
        <p:style>
          <a:lnRef idx="2">
            <a:schemeClr val="accent5"/>
          </a:lnRef>
          <a:fillRef idx="1">
            <a:schemeClr val="lt1"/>
          </a:fillRef>
          <a:effectRef idx="0">
            <a:schemeClr val="accent5"/>
          </a:effectRef>
          <a:fontRef idx="minor">
            <a:schemeClr val="dk1"/>
          </a:fontRef>
        </p:style>
        <p:txBody>
          <a:bodyPr rtlCol="0" anchor="ctr"/>
          <a:lstStyle/>
          <a:p>
            <a:r>
              <a:rPr lang="en-US" dirty="0" smtClean="0">
                <a:solidFill>
                  <a:schemeClr val="tx1"/>
                </a:solidFill>
              </a:rPr>
              <a:t>What a project or the sponsor could do to prevent the problem or claim the success</a:t>
            </a:r>
            <a:endParaRPr lang="en-US" dirty="0">
              <a:solidFill>
                <a:schemeClr val="tx1"/>
              </a:solidFill>
            </a:endParaRPr>
          </a:p>
        </p:txBody>
      </p:sp>
      <p:sp>
        <p:nvSpPr>
          <p:cNvPr id="19" name="Rounded Rectangle 18"/>
          <p:cNvSpPr/>
          <p:nvPr/>
        </p:nvSpPr>
        <p:spPr>
          <a:xfrm rot="21172151">
            <a:off x="7528350" y="5462710"/>
            <a:ext cx="1460278" cy="1157303"/>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800" b="1" dirty="0" smtClean="0"/>
              <a:t>What else?</a:t>
            </a:r>
            <a:endParaRPr lang="en-US" sz="2800" b="1" dirty="0"/>
          </a:p>
        </p:txBody>
      </p:sp>
    </p:spTree>
    <p:extLst>
      <p:ext uri="{BB962C8B-B14F-4D97-AF65-F5344CB8AC3E}">
        <p14:creationId xmlns:p14="http://schemas.microsoft.com/office/powerpoint/2010/main" val="3198101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smtClean="0"/>
              <a:t>Large Facilities Workshop</a:t>
            </a:r>
            <a:endParaRPr lang="en-US" dirty="0"/>
          </a:p>
        </p:txBody>
      </p:sp>
      <p:sp>
        <p:nvSpPr>
          <p:cNvPr id="3" name="Slide Number Placeholder 2"/>
          <p:cNvSpPr>
            <a:spLocks noGrp="1"/>
          </p:cNvSpPr>
          <p:nvPr>
            <p:ph type="sldNum" sz="quarter" idx="12"/>
          </p:nvPr>
        </p:nvSpPr>
        <p:spPr/>
        <p:txBody>
          <a:bodyPr/>
          <a:lstStyle/>
          <a:p>
            <a:fld id="{34D103D5-AA94-4B55-A119-C44BCAB6523C}" type="slidenum">
              <a:rPr lang="en-US" smtClean="0"/>
              <a:t>9</a:t>
            </a:fld>
            <a:endParaRPr lang="en-US"/>
          </a:p>
        </p:txBody>
      </p:sp>
      <p:sp>
        <p:nvSpPr>
          <p:cNvPr id="4" name="Date Placeholder 3"/>
          <p:cNvSpPr>
            <a:spLocks noGrp="1"/>
          </p:cNvSpPr>
          <p:nvPr>
            <p:ph type="dt" sz="half" idx="2"/>
          </p:nvPr>
        </p:nvSpPr>
        <p:spPr/>
        <p:txBody>
          <a:bodyPr/>
          <a:lstStyle/>
          <a:p>
            <a:r>
              <a:rPr lang="en-US" smtClean="0"/>
              <a:t>05/26/2016</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1443379">
            <a:off x="425785" y="399105"/>
            <a:ext cx="4053534" cy="5275385"/>
          </a:xfrm>
          <a:prstGeom prst="rect">
            <a:avLst/>
          </a:prstGeom>
          <a:ln>
            <a:solidFill>
              <a:schemeClr val="tx1"/>
            </a:solidFill>
          </a:ln>
          <a:effectLst>
            <a:outerShdw blurRad="292100" dist="139700" dir="2700000" algn="tl" rotWithShape="0">
              <a:srgbClr val="333333">
                <a:alpha val="65000"/>
              </a:srgbClr>
            </a:outerShdw>
          </a:effectLst>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1443379">
            <a:off x="578185" y="551505"/>
            <a:ext cx="4053534" cy="5275385"/>
          </a:xfrm>
          <a:prstGeom prst="rect">
            <a:avLst/>
          </a:prstGeom>
          <a:ln>
            <a:solidFill>
              <a:schemeClr val="tx1"/>
            </a:solidFill>
          </a:ln>
          <a:effectLst>
            <a:outerShdw blurRad="292100" dist="139700" dir="2700000" algn="tl" rotWithShape="0">
              <a:srgbClr val="333333">
                <a:alpha val="65000"/>
              </a:srgbClr>
            </a:outerShdw>
          </a:effectLst>
        </p:spPr>
      </p:pic>
      <p:sp>
        <p:nvSpPr>
          <p:cNvPr id="7" name="TextBox 6"/>
          <p:cNvSpPr txBox="1"/>
          <p:nvPr/>
        </p:nvSpPr>
        <p:spPr>
          <a:xfrm>
            <a:off x="4902146" y="168633"/>
            <a:ext cx="2334827" cy="2646878"/>
          </a:xfrm>
          <a:prstGeom prst="rect">
            <a:avLst/>
          </a:prstGeom>
          <a:noFill/>
        </p:spPr>
        <p:txBody>
          <a:bodyPr wrap="square" rtlCol="0">
            <a:spAutoFit/>
          </a:bodyPr>
          <a:lstStyle/>
          <a:p>
            <a:r>
              <a:rPr lang="en-US" u="sng" dirty="0" smtClean="0"/>
              <a:t>Findings</a:t>
            </a:r>
          </a:p>
          <a:p>
            <a:pPr marL="285750" indent="-285750">
              <a:buFont typeface="Arial" panose="020B0604020202020204" pitchFamily="34" charset="0"/>
              <a:buChar char="•"/>
            </a:pPr>
            <a:endParaRPr lang="en-US" sz="500" dirty="0" smtClean="0"/>
          </a:p>
          <a:p>
            <a:pPr marL="285750" indent="-285750">
              <a:buFont typeface="Arial" panose="020B0604020202020204" pitchFamily="34" charset="0"/>
              <a:buChar char="•"/>
            </a:pPr>
            <a:r>
              <a:rPr lang="en-US" dirty="0" smtClean="0">
                <a:solidFill>
                  <a:schemeClr val="accent1">
                    <a:lumMod val="50000"/>
                  </a:schemeClr>
                </a:solidFill>
              </a:rPr>
              <a:t>Infrequent entries</a:t>
            </a:r>
          </a:p>
          <a:p>
            <a:pPr marL="285750" indent="-285750">
              <a:buFont typeface="Arial" panose="020B0604020202020204" pitchFamily="34" charset="0"/>
              <a:buChar char="•"/>
            </a:pPr>
            <a:endParaRPr lang="en-US" sz="400" dirty="0" smtClean="0"/>
          </a:p>
          <a:p>
            <a:pPr marL="285750" indent="-285750">
              <a:buFont typeface="Arial" panose="020B0604020202020204" pitchFamily="34" charset="0"/>
              <a:buChar char="•"/>
            </a:pPr>
            <a:r>
              <a:rPr lang="en-US" dirty="0" smtClean="0">
                <a:solidFill>
                  <a:schemeClr val="accent3">
                    <a:lumMod val="50000"/>
                  </a:schemeClr>
                </a:solidFill>
              </a:rPr>
              <a:t>Low usage</a:t>
            </a:r>
          </a:p>
          <a:p>
            <a:pPr marL="285750" indent="-285750">
              <a:buFont typeface="Arial" panose="020B0604020202020204" pitchFamily="34" charset="0"/>
              <a:buChar char="•"/>
            </a:pPr>
            <a:endParaRPr lang="en-US" sz="400" dirty="0" smtClean="0"/>
          </a:p>
          <a:p>
            <a:pPr marL="285750" indent="-285750">
              <a:buFont typeface="Arial" panose="020B0604020202020204" pitchFamily="34" charset="0"/>
              <a:buChar char="•"/>
            </a:pPr>
            <a:r>
              <a:rPr lang="en-US" dirty="0" smtClean="0">
                <a:solidFill>
                  <a:schemeClr val="accent1">
                    <a:lumMod val="50000"/>
                  </a:schemeClr>
                </a:solidFill>
              </a:rPr>
              <a:t>Policies not encouraging entries or usage</a:t>
            </a:r>
          </a:p>
          <a:p>
            <a:pPr marL="285750" indent="-285750">
              <a:buFont typeface="Arial" panose="020B0604020202020204" pitchFamily="34" charset="0"/>
              <a:buChar char="•"/>
            </a:pPr>
            <a:endParaRPr lang="en-US" sz="400" dirty="0" smtClean="0"/>
          </a:p>
          <a:p>
            <a:pPr marL="285750" indent="-285750">
              <a:buFont typeface="Arial" panose="020B0604020202020204" pitchFamily="34" charset="0"/>
              <a:buChar char="•"/>
            </a:pPr>
            <a:r>
              <a:rPr lang="en-US" dirty="0" smtClean="0">
                <a:solidFill>
                  <a:schemeClr val="accent3">
                    <a:lumMod val="50000"/>
                  </a:schemeClr>
                </a:solidFill>
              </a:rPr>
              <a:t>Minimal monitoring</a:t>
            </a:r>
            <a:endParaRPr lang="en-US" dirty="0">
              <a:solidFill>
                <a:schemeClr val="accent3">
                  <a:lumMod val="50000"/>
                </a:schemeClr>
              </a:solidFill>
            </a:endParaRPr>
          </a:p>
        </p:txBody>
      </p:sp>
      <p:sp>
        <p:nvSpPr>
          <p:cNvPr id="8" name="TextBox 7"/>
          <p:cNvSpPr txBox="1"/>
          <p:nvPr/>
        </p:nvSpPr>
        <p:spPr>
          <a:xfrm>
            <a:off x="4902146" y="2859190"/>
            <a:ext cx="2334827" cy="2662267"/>
          </a:xfrm>
          <a:prstGeom prst="rect">
            <a:avLst/>
          </a:prstGeom>
          <a:noFill/>
        </p:spPr>
        <p:txBody>
          <a:bodyPr wrap="square" rtlCol="0">
            <a:spAutoFit/>
          </a:bodyPr>
          <a:lstStyle/>
          <a:p>
            <a:r>
              <a:rPr lang="en-US" u="sng" dirty="0" smtClean="0"/>
              <a:t>Action</a:t>
            </a:r>
          </a:p>
          <a:p>
            <a:pPr marL="285750" indent="-285750">
              <a:buFont typeface="Arial" panose="020B0604020202020204" pitchFamily="34" charset="0"/>
              <a:buChar char="•"/>
            </a:pPr>
            <a:endParaRPr lang="en-US" sz="500" dirty="0" smtClean="0"/>
          </a:p>
          <a:p>
            <a:pPr marL="285750" indent="-285750">
              <a:buFont typeface="Arial" panose="020B0604020202020204" pitchFamily="34" charset="0"/>
              <a:buChar char="•"/>
            </a:pPr>
            <a:r>
              <a:rPr lang="en-US" dirty="0" smtClean="0">
                <a:solidFill>
                  <a:schemeClr val="accent1">
                    <a:lumMod val="50000"/>
                  </a:schemeClr>
                </a:solidFill>
              </a:rPr>
              <a:t>Broadened policy on lessons learned to create a “</a:t>
            </a:r>
            <a:r>
              <a:rPr lang="en-US" dirty="0" smtClean="0">
                <a:solidFill>
                  <a:schemeClr val="accent3">
                    <a:lumMod val="50000"/>
                  </a:schemeClr>
                </a:solidFill>
              </a:rPr>
              <a:t>Chief Knowledge Officer</a:t>
            </a:r>
            <a:r>
              <a:rPr lang="en-US" dirty="0" smtClean="0">
                <a:solidFill>
                  <a:schemeClr val="accent1">
                    <a:lumMod val="50000"/>
                  </a:schemeClr>
                </a:solidFill>
              </a:rPr>
              <a:t>” and assign other responsibilities</a:t>
            </a:r>
            <a:endParaRPr lang="en-US" dirty="0">
              <a:solidFill>
                <a:schemeClr val="accent3">
                  <a:lumMod val="50000"/>
                </a:schemeClr>
              </a:solidFill>
            </a:endParaRPr>
          </a:p>
        </p:txBody>
      </p:sp>
    </p:spTree>
    <p:extLst>
      <p:ext uri="{BB962C8B-B14F-4D97-AF65-F5344CB8AC3E}">
        <p14:creationId xmlns:p14="http://schemas.microsoft.com/office/powerpoint/2010/main" val="57372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theme/theme1.xml><?xml version="1.0" encoding="utf-8"?>
<a:theme xmlns:a="http://schemas.openxmlformats.org/drawingml/2006/main" name="Facet">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3198</TotalTime>
  <Words>1110</Words>
  <Application>Microsoft Office PowerPoint</Application>
  <PresentationFormat>On-screen Show (4:3)</PresentationFormat>
  <Paragraphs>242</Paragraphs>
  <Slides>19</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Trebuchet MS</vt:lpstr>
      <vt:lpstr>Wingdings 3</vt:lpstr>
      <vt:lpstr>Facet</vt:lpstr>
      <vt:lpstr>Communities of Practice &amp; Lessons Learned</vt:lpstr>
      <vt:lpstr>NATIONAL ACADEMY OF PUBLIC ADMINISTRATION   Use of Cooperative Agreements to Support Large Scale Investment in Research December 17, 2015 </vt:lpstr>
      <vt:lpstr>PowerPoint Presentation</vt:lpstr>
      <vt:lpstr>NAPA Likes &amp; Dislikes &amp; NSF PLANS</vt:lpstr>
      <vt:lpstr>Questions</vt:lpstr>
      <vt:lpstr>Who in Government has Lessons Learned Systems?</vt:lpstr>
      <vt:lpstr>Advice on Lessons Learned</vt:lpstr>
      <vt:lpstr>Elements for a Template</vt:lpstr>
      <vt:lpstr>PowerPoint Presentation</vt:lpstr>
      <vt:lpstr>Barriers to Recording Lessons Learned</vt:lpstr>
      <vt:lpstr>Institutionalizing Lessons Learned</vt:lpstr>
      <vt:lpstr>Selecting a Medium</vt:lpstr>
      <vt:lpstr>Access to the Lessons Learned</vt:lpstr>
      <vt:lpstr>Next steps</vt:lpstr>
      <vt:lpstr>Backup</vt:lpstr>
      <vt:lpstr>Input Screen, 1 of 3</vt:lpstr>
      <vt:lpstr>Input Screen, 2 of 3</vt:lpstr>
      <vt:lpstr>Input Screen, 3 of 3</vt:lpstr>
      <vt:lpstr>Search Screen</vt:lpstr>
    </vt:vector>
  </TitlesOfParts>
  <Company>National Science Foundation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Graff, Ivan</dc:creator>
  <cp:lastModifiedBy>Daniels, William P.</cp:lastModifiedBy>
  <cp:revision>246</cp:revision>
  <dcterms:created xsi:type="dcterms:W3CDTF">2015-10-15T13:34:46Z</dcterms:created>
  <dcterms:modified xsi:type="dcterms:W3CDTF">2016-05-26T13:39:37Z</dcterms:modified>
</cp:coreProperties>
</file>