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72" r:id="rId2"/>
    <p:sldId id="262" r:id="rId3"/>
    <p:sldId id="273" r:id="rId4"/>
    <p:sldId id="318" r:id="rId5"/>
    <p:sldId id="315" r:id="rId6"/>
    <p:sldId id="316" r:id="rId7"/>
    <p:sldId id="317" r:id="rId8"/>
    <p:sldId id="288" r:id="rId9"/>
    <p:sldId id="319" r:id="rId10"/>
    <p:sldId id="309" r:id="rId11"/>
    <p:sldId id="286" r:id="rId12"/>
    <p:sldId id="277" r:id="rId13"/>
    <p:sldId id="308" r:id="rId14"/>
    <p:sldId id="280" r:id="rId15"/>
  </p:sldIdLst>
  <p:sldSz cx="9144000" cy="6858000" type="screen4x3"/>
  <p:notesSz cx="7010400" cy="92964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333FF"/>
    <a:srgbClr val="336699"/>
    <a:srgbClr val="3366FF"/>
    <a:srgbClr val="E9EDF4"/>
    <a:srgbClr val="D0D8E8"/>
    <a:srgbClr val="D0D800"/>
    <a:srgbClr val="00FF00"/>
    <a:srgbClr val="CCD5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138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1" tIns="46581" rIns="93161" bIns="46581"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1" tIns="46581" rIns="93161" bIns="46581" rtlCol="0"/>
          <a:lstStyle>
            <a:lvl1pPr algn="r">
              <a:defRPr sz="1200"/>
            </a:lvl1pPr>
          </a:lstStyle>
          <a:p>
            <a:fld id="{1BEC61AF-96CB-4245-8181-DA7A76034EC7}" type="datetimeFigureOut">
              <a:rPr lang="en-US" smtClean="0"/>
              <a:pPr/>
              <a:t>05/26/2016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1" tIns="46581" rIns="93161" bIns="4658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1" tIns="46581" rIns="93161"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1" tIns="46581" rIns="93161" bIns="46581" rtlCol="0" anchor="b"/>
          <a:lstStyle>
            <a:lvl1pPr algn="r">
              <a:defRPr sz="1200"/>
            </a:lvl1pPr>
          </a:lstStyle>
          <a:p>
            <a:fld id="{D1C75AA6-4440-4F9A-8EBE-1D210C5A727D}" type="slidenum">
              <a:rPr lang="en-US" smtClean="0"/>
              <a:pPr/>
              <a:t>‹#›</a:t>
            </a:fld>
            <a:endParaRPr lang="en-US" dirty="0"/>
          </a:p>
        </p:txBody>
      </p:sp>
    </p:spTree>
    <p:extLst>
      <p:ext uri="{BB962C8B-B14F-4D97-AF65-F5344CB8AC3E}">
        <p14:creationId xmlns:p14="http://schemas.microsoft.com/office/powerpoint/2010/main" val="3555844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GB" dirty="0" smtClean="0"/>
          </a:p>
        </p:txBody>
      </p:sp>
      <p:sp>
        <p:nvSpPr>
          <p:cNvPr id="17412" name="Slide Number Placeholder 3"/>
          <p:cNvSpPr>
            <a:spLocks noGrp="1"/>
          </p:cNvSpPr>
          <p:nvPr>
            <p:ph type="sldNum" sz="quarter" idx="5"/>
          </p:nvPr>
        </p:nvSpPr>
        <p:spPr>
          <a:xfrm>
            <a:off x="3971926" y="8832850"/>
            <a:ext cx="3038475" cy="463550"/>
          </a:xfrm>
          <a:prstGeom prst="rect">
            <a:avLst/>
          </a:prstGeom>
          <a:noFill/>
        </p:spPr>
        <p:txBody>
          <a:bodyPr/>
          <a:lstStyle/>
          <a:p>
            <a:fld id="{11073454-8F75-44E9-B826-FD9AC4007DB8}" type="slidenum">
              <a:rPr lang="en-US" smtClean="0"/>
              <a:pPr/>
              <a:t>1</a:t>
            </a:fld>
            <a:endParaRPr lang="en-US" dirty="0" smtClean="0"/>
          </a:p>
        </p:txBody>
      </p:sp>
    </p:spTree>
    <p:extLst>
      <p:ext uri="{BB962C8B-B14F-4D97-AF65-F5344CB8AC3E}">
        <p14:creationId xmlns:p14="http://schemas.microsoft.com/office/powerpoint/2010/main" val="6350094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C75AA6-4440-4F9A-8EBE-1D210C5A727D}" type="slidenum">
              <a:rPr lang="en-US" smtClean="0"/>
              <a:pPr/>
              <a:t>10</a:t>
            </a:fld>
            <a:endParaRPr lang="en-US" dirty="0"/>
          </a:p>
        </p:txBody>
      </p:sp>
    </p:spTree>
    <p:extLst>
      <p:ext uri="{BB962C8B-B14F-4D97-AF65-F5344CB8AC3E}">
        <p14:creationId xmlns:p14="http://schemas.microsoft.com/office/powerpoint/2010/main" val="1067937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C75AA6-4440-4F9A-8EBE-1D210C5A727D}" type="slidenum">
              <a:rPr lang="en-US" smtClean="0"/>
              <a:pPr/>
              <a:t>11</a:t>
            </a:fld>
            <a:endParaRPr lang="en-US" dirty="0"/>
          </a:p>
        </p:txBody>
      </p:sp>
    </p:spTree>
    <p:extLst>
      <p:ext uri="{BB962C8B-B14F-4D97-AF65-F5344CB8AC3E}">
        <p14:creationId xmlns:p14="http://schemas.microsoft.com/office/powerpoint/2010/main" val="2273362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C75AA6-4440-4F9A-8EBE-1D210C5A727D}" type="slidenum">
              <a:rPr lang="en-US" smtClean="0"/>
              <a:pPr/>
              <a:t>12</a:t>
            </a:fld>
            <a:endParaRPr lang="en-US" dirty="0"/>
          </a:p>
        </p:txBody>
      </p:sp>
    </p:spTree>
    <p:extLst>
      <p:ext uri="{BB962C8B-B14F-4D97-AF65-F5344CB8AC3E}">
        <p14:creationId xmlns:p14="http://schemas.microsoft.com/office/powerpoint/2010/main" val="3242723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C75AA6-4440-4F9A-8EBE-1D210C5A727D}" type="slidenum">
              <a:rPr lang="en-US" smtClean="0"/>
              <a:pPr/>
              <a:t>13</a:t>
            </a:fld>
            <a:endParaRPr lang="en-US" dirty="0"/>
          </a:p>
        </p:txBody>
      </p:sp>
    </p:spTree>
    <p:extLst>
      <p:ext uri="{BB962C8B-B14F-4D97-AF65-F5344CB8AC3E}">
        <p14:creationId xmlns:p14="http://schemas.microsoft.com/office/powerpoint/2010/main" val="2223431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42" y="8829677"/>
            <a:ext cx="3038475" cy="465138"/>
          </a:xfrm>
          <a:prstGeom prst="rect">
            <a:avLst/>
          </a:prstGeom>
        </p:spPr>
        <p:txBody>
          <a:bodyPr/>
          <a:lstStyle/>
          <a:p>
            <a:fld id="{2D5A4CCA-3AE7-4FA2-B3F9-3D2E92D332A5}" type="slidenum">
              <a:rPr lang="en-US" smtClean="0"/>
              <a:pPr/>
              <a:t>14</a:t>
            </a:fld>
            <a:endParaRPr lang="en-US" dirty="0"/>
          </a:p>
        </p:txBody>
      </p:sp>
    </p:spTree>
    <p:extLst>
      <p:ext uri="{BB962C8B-B14F-4D97-AF65-F5344CB8AC3E}">
        <p14:creationId xmlns:p14="http://schemas.microsoft.com/office/powerpoint/2010/main" val="1826601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C75AA6-4440-4F9A-8EBE-1D210C5A727D}" type="slidenum">
              <a:rPr lang="en-US" smtClean="0"/>
              <a:pPr/>
              <a:t>2</a:t>
            </a:fld>
            <a:endParaRPr lang="en-US" dirty="0"/>
          </a:p>
        </p:txBody>
      </p:sp>
    </p:spTree>
    <p:extLst>
      <p:ext uri="{BB962C8B-B14F-4D97-AF65-F5344CB8AC3E}">
        <p14:creationId xmlns:p14="http://schemas.microsoft.com/office/powerpoint/2010/main" val="324390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C75AA6-4440-4F9A-8EBE-1D210C5A727D}" type="slidenum">
              <a:rPr lang="en-US" smtClean="0"/>
              <a:pPr/>
              <a:t>3</a:t>
            </a:fld>
            <a:endParaRPr lang="en-US" dirty="0"/>
          </a:p>
        </p:txBody>
      </p:sp>
    </p:spTree>
    <p:extLst>
      <p:ext uri="{BB962C8B-B14F-4D97-AF65-F5344CB8AC3E}">
        <p14:creationId xmlns:p14="http://schemas.microsoft.com/office/powerpoint/2010/main" val="2674274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DOE’s FPD certification was the first</a:t>
            </a:r>
            <a:r>
              <a:rPr lang="en-US" baseline="0" dirty="0" smtClean="0"/>
              <a:t> to be validated by FAI in 2008 as meets or exceeds the FAC-P/PM requirements.</a:t>
            </a:r>
            <a:endParaRPr lang="en-US" dirty="0"/>
          </a:p>
        </p:txBody>
      </p:sp>
      <p:sp>
        <p:nvSpPr>
          <p:cNvPr id="4" name="Slide Number Placeholder 3"/>
          <p:cNvSpPr>
            <a:spLocks noGrp="1"/>
          </p:cNvSpPr>
          <p:nvPr>
            <p:ph type="sldNum" sz="quarter" idx="10"/>
          </p:nvPr>
        </p:nvSpPr>
        <p:spPr/>
        <p:txBody>
          <a:bodyPr/>
          <a:lstStyle/>
          <a:p>
            <a:fld id="{D1C75AA6-4440-4F9A-8EBE-1D210C5A727D}" type="slidenum">
              <a:rPr lang="en-US" smtClean="0"/>
              <a:pPr/>
              <a:t>4</a:t>
            </a:fld>
            <a:endParaRPr lang="en-US" dirty="0"/>
          </a:p>
        </p:txBody>
      </p:sp>
    </p:spTree>
    <p:extLst>
      <p:ext uri="{BB962C8B-B14F-4D97-AF65-F5344CB8AC3E}">
        <p14:creationId xmlns:p14="http://schemas.microsoft.com/office/powerpoint/2010/main" val="878374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6"/>
          <p:cNvSpPr>
            <a:spLocks noGrp="1"/>
          </p:cNvSpPr>
          <p:nvPr>
            <p:ph type="sldNum" sz="quarter" idx="5"/>
          </p:nvPr>
        </p:nvSpPr>
        <p:spPr>
          <a:noFill/>
        </p:spPr>
        <p:txBody>
          <a:bodyPr/>
          <a:lstStyle>
            <a:lvl1pPr defTabSz="930147">
              <a:spcBef>
                <a:spcPct val="30000"/>
              </a:spcBef>
              <a:defRPr sz="1200">
                <a:solidFill>
                  <a:schemeClr val="tx1"/>
                </a:solidFill>
                <a:latin typeface="Calibri" panose="020F0502020204030204" pitchFamily="34" charset="0"/>
              </a:defRPr>
            </a:lvl1pPr>
            <a:lvl2pPr marL="714792" indent="-274920" defTabSz="930147">
              <a:spcBef>
                <a:spcPct val="30000"/>
              </a:spcBef>
              <a:defRPr sz="1200">
                <a:solidFill>
                  <a:schemeClr val="tx1"/>
                </a:solidFill>
                <a:latin typeface="Calibri" panose="020F0502020204030204" pitchFamily="34" charset="0"/>
              </a:defRPr>
            </a:lvl2pPr>
            <a:lvl3pPr marL="1099680" indent="-219936" defTabSz="930147">
              <a:spcBef>
                <a:spcPct val="30000"/>
              </a:spcBef>
              <a:defRPr sz="1200">
                <a:solidFill>
                  <a:schemeClr val="tx1"/>
                </a:solidFill>
                <a:latin typeface="Calibri" panose="020F0502020204030204" pitchFamily="34" charset="0"/>
              </a:defRPr>
            </a:lvl3pPr>
            <a:lvl4pPr marL="1539552" indent="-219936" defTabSz="930147">
              <a:spcBef>
                <a:spcPct val="30000"/>
              </a:spcBef>
              <a:defRPr sz="1200">
                <a:solidFill>
                  <a:schemeClr val="tx1"/>
                </a:solidFill>
                <a:latin typeface="Calibri" panose="020F0502020204030204" pitchFamily="34" charset="0"/>
              </a:defRPr>
            </a:lvl4pPr>
            <a:lvl5pPr marL="1979425" indent="-219936" defTabSz="930147">
              <a:spcBef>
                <a:spcPct val="30000"/>
              </a:spcBef>
              <a:defRPr sz="1200">
                <a:solidFill>
                  <a:schemeClr val="tx1"/>
                </a:solidFill>
                <a:latin typeface="Calibri" panose="020F0502020204030204" pitchFamily="34" charset="0"/>
              </a:defRPr>
            </a:lvl5pPr>
            <a:lvl6pPr marL="2419297" indent="-219936" defTabSz="930147" eaLnBrk="0" fontAlgn="base" hangingPunct="0">
              <a:spcBef>
                <a:spcPct val="30000"/>
              </a:spcBef>
              <a:spcAft>
                <a:spcPct val="0"/>
              </a:spcAft>
              <a:defRPr sz="1200">
                <a:solidFill>
                  <a:schemeClr val="tx1"/>
                </a:solidFill>
                <a:latin typeface="Calibri" panose="020F0502020204030204" pitchFamily="34" charset="0"/>
              </a:defRPr>
            </a:lvl6pPr>
            <a:lvl7pPr marL="2859169" indent="-219936" defTabSz="930147" eaLnBrk="0" fontAlgn="base" hangingPunct="0">
              <a:spcBef>
                <a:spcPct val="30000"/>
              </a:spcBef>
              <a:spcAft>
                <a:spcPct val="0"/>
              </a:spcAft>
              <a:defRPr sz="1200">
                <a:solidFill>
                  <a:schemeClr val="tx1"/>
                </a:solidFill>
                <a:latin typeface="Calibri" panose="020F0502020204030204" pitchFamily="34" charset="0"/>
              </a:defRPr>
            </a:lvl7pPr>
            <a:lvl8pPr marL="3299041" indent="-219936" defTabSz="930147" eaLnBrk="0" fontAlgn="base" hangingPunct="0">
              <a:spcBef>
                <a:spcPct val="30000"/>
              </a:spcBef>
              <a:spcAft>
                <a:spcPct val="0"/>
              </a:spcAft>
              <a:defRPr sz="1200">
                <a:solidFill>
                  <a:schemeClr val="tx1"/>
                </a:solidFill>
                <a:latin typeface="Calibri" panose="020F0502020204030204" pitchFamily="34" charset="0"/>
              </a:defRPr>
            </a:lvl8pPr>
            <a:lvl9pPr marL="3738913" indent="-219936" defTabSz="930147"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943E64-B70F-4FBD-85C0-2F696F35250A}" type="slidenum">
              <a:rPr lang="en-US" altLang="en-US" sz="1300"/>
              <a:pPr>
                <a:spcBef>
                  <a:spcPct val="0"/>
                </a:spcBef>
              </a:pPr>
              <a:t>5</a:t>
            </a:fld>
            <a:endParaRPr lang="en-US" altLang="en-US" sz="1300"/>
          </a:p>
        </p:txBody>
      </p:sp>
      <p:sp>
        <p:nvSpPr>
          <p:cNvPr id="2253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p:cNvSpPr>
            <a:spLocks noGrp="1"/>
          </p:cNvSpPr>
          <p:nvPr>
            <p:ph type="body" idx="1"/>
          </p:nvPr>
        </p:nvSpPr>
        <p:spPr>
          <a:noFill/>
        </p:spPr>
        <p:txBody>
          <a:bodyPr/>
          <a:lstStyle/>
          <a:p>
            <a:pPr eaLnBrk="1" hangingPunct="1"/>
            <a:r>
              <a:rPr lang="en-US" altLang="en-US" dirty="0" smtClean="0"/>
              <a:t>Right SME with immediate</a:t>
            </a:r>
            <a:r>
              <a:rPr lang="en-US" altLang="en-US" baseline="0" dirty="0" smtClean="0"/>
              <a:t> credibility </a:t>
            </a:r>
          </a:p>
          <a:p>
            <a:pPr eaLnBrk="1" hangingPunct="1"/>
            <a:r>
              <a:rPr lang="en-US" altLang="en-US" baseline="0" dirty="0" smtClean="0"/>
              <a:t>At the site, with the contractor, and with HQ and DOE leadership</a:t>
            </a:r>
          </a:p>
          <a:p>
            <a:pPr eaLnBrk="1" hangingPunct="1"/>
            <a:endParaRPr lang="en-US" altLang="en-US" dirty="0" smtClean="0"/>
          </a:p>
        </p:txBody>
      </p:sp>
    </p:spTree>
    <p:extLst>
      <p:ext uri="{BB962C8B-B14F-4D97-AF65-F5344CB8AC3E}">
        <p14:creationId xmlns:p14="http://schemas.microsoft.com/office/powerpoint/2010/main" val="268420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8C40037-8DBB-4C9C-9E17-4768240D824A}" type="slidenum">
              <a:rPr lang="en-US" altLang="en-US" smtClean="0"/>
              <a:pPr>
                <a:defRPr/>
              </a:pPr>
              <a:t>6</a:t>
            </a:fld>
            <a:endParaRPr lang="en-US" altLang="en-US"/>
          </a:p>
        </p:txBody>
      </p:sp>
    </p:spTree>
    <p:extLst>
      <p:ext uri="{BB962C8B-B14F-4D97-AF65-F5344CB8AC3E}">
        <p14:creationId xmlns:p14="http://schemas.microsoft.com/office/powerpoint/2010/main" val="3257671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what’s the Project Management</a:t>
            </a:r>
            <a:r>
              <a:rPr lang="en-US" baseline="0" dirty="0" smtClean="0"/>
              <a:t> Career Development Program – PMCDP -- all about?</a:t>
            </a:r>
            <a:endParaRPr lang="en-US" dirty="0"/>
          </a:p>
        </p:txBody>
      </p:sp>
      <p:sp>
        <p:nvSpPr>
          <p:cNvPr id="4" name="Slide Number Placeholder 3"/>
          <p:cNvSpPr>
            <a:spLocks noGrp="1"/>
          </p:cNvSpPr>
          <p:nvPr>
            <p:ph type="sldNum" sz="quarter" idx="10"/>
          </p:nvPr>
        </p:nvSpPr>
        <p:spPr/>
        <p:txBody>
          <a:bodyPr/>
          <a:lstStyle/>
          <a:p>
            <a:pPr>
              <a:defRPr/>
            </a:pPr>
            <a:fld id="{88C40037-8DBB-4C9C-9E17-4768240D824A}" type="slidenum">
              <a:rPr lang="en-US" altLang="en-US" smtClean="0"/>
              <a:pPr>
                <a:defRPr/>
              </a:pPr>
              <a:t>7</a:t>
            </a:fld>
            <a:endParaRPr lang="en-US" altLang="en-US"/>
          </a:p>
        </p:txBody>
      </p:sp>
    </p:spTree>
    <p:extLst>
      <p:ext uri="{BB962C8B-B14F-4D97-AF65-F5344CB8AC3E}">
        <p14:creationId xmlns:p14="http://schemas.microsoft.com/office/powerpoint/2010/main" val="3094468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C75AA6-4440-4F9A-8EBE-1D210C5A727D}" type="slidenum">
              <a:rPr lang="en-US" smtClean="0"/>
              <a:pPr/>
              <a:t>8</a:t>
            </a:fld>
            <a:endParaRPr lang="en-US" dirty="0"/>
          </a:p>
        </p:txBody>
      </p:sp>
    </p:spTree>
    <p:extLst>
      <p:ext uri="{BB962C8B-B14F-4D97-AF65-F5344CB8AC3E}">
        <p14:creationId xmlns:p14="http://schemas.microsoft.com/office/powerpoint/2010/main" val="3122848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93DED5-2678-4EEF-BE52-9962FEC94799}" type="slidenum">
              <a:rPr lang="en-US" smtClean="0"/>
              <a:t>9</a:t>
            </a:fld>
            <a:endParaRPr lang="en-US" dirty="0"/>
          </a:p>
        </p:txBody>
      </p:sp>
    </p:spTree>
    <p:extLst>
      <p:ext uri="{BB962C8B-B14F-4D97-AF65-F5344CB8AC3E}">
        <p14:creationId xmlns:p14="http://schemas.microsoft.com/office/powerpoint/2010/main" val="3383168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315200" cy="868362"/>
          </a:xfrm>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New_DOE_Seal_Color_Hi-Res_042808"/>
          <p:cNvPicPr>
            <a:picLocks noChangeAspect="1" noChangeArrowheads="1"/>
          </p:cNvPicPr>
          <p:nvPr userDrawn="1"/>
        </p:nvPicPr>
        <p:blipFill>
          <a:blip r:embed="rId2" cstate="print"/>
          <a:srcRect/>
          <a:stretch>
            <a:fillRect/>
          </a:stretch>
        </p:blipFill>
        <p:spPr bwMode="auto">
          <a:xfrm>
            <a:off x="304800" y="152400"/>
            <a:ext cx="1066800" cy="1066800"/>
          </a:xfrm>
          <a:prstGeom prst="rect">
            <a:avLst/>
          </a:prstGeom>
          <a:noFill/>
        </p:spPr>
      </p:pic>
      <p:sp>
        <p:nvSpPr>
          <p:cNvPr id="8" name="Slide Number Placeholder 5"/>
          <p:cNvSpPr>
            <a:spLocks noGrp="1"/>
          </p:cNvSpPr>
          <p:nvPr>
            <p:ph type="sldNum" sz="quarter" idx="12"/>
          </p:nvPr>
        </p:nvSpPr>
        <p:spPr>
          <a:xfrm>
            <a:off x="6797759" y="6356350"/>
            <a:ext cx="2133600" cy="365125"/>
          </a:xfrm>
        </p:spPr>
        <p:txBody>
          <a:bodyPr/>
          <a:lstStyle/>
          <a:p>
            <a:fld id="{C0344480-7CD4-476F-956C-E171349E389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315200" cy="868362"/>
          </a:xfrm>
        </p:spPr>
        <p:txBody>
          <a:bodyPr/>
          <a:lstStyle>
            <a:lvl1pPr algn="l">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4" descr="New_DOE_Seal_Color_Hi-Res_042808"/>
          <p:cNvPicPr>
            <a:picLocks noChangeAspect="1" noChangeArrowheads="1"/>
          </p:cNvPicPr>
          <p:nvPr userDrawn="1"/>
        </p:nvPicPr>
        <p:blipFill>
          <a:blip r:embed="rId2" cstate="print"/>
          <a:srcRect/>
          <a:stretch>
            <a:fillRect/>
          </a:stretch>
        </p:blipFill>
        <p:spPr bwMode="auto">
          <a:xfrm>
            <a:off x="304800" y="152400"/>
            <a:ext cx="1066800" cy="1066800"/>
          </a:xfrm>
          <a:prstGeom prst="rect">
            <a:avLst/>
          </a:prstGeom>
          <a:noFill/>
        </p:spPr>
      </p:pic>
      <p:sp>
        <p:nvSpPr>
          <p:cNvPr id="11" name="Slide Number Placeholder 6"/>
          <p:cNvSpPr>
            <a:spLocks noGrp="1"/>
          </p:cNvSpPr>
          <p:nvPr>
            <p:ph type="sldNum" sz="quarter" idx="12"/>
          </p:nvPr>
        </p:nvSpPr>
        <p:spPr>
          <a:xfrm>
            <a:off x="6553200" y="6356350"/>
            <a:ext cx="2133600" cy="365125"/>
          </a:xfrm>
        </p:spPr>
        <p:txBody>
          <a:bodyPr/>
          <a:lstStyle/>
          <a:p>
            <a:fld id="{2371CB84-A11C-45C4-B1B1-8A4E9E3FC8A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371CB84-A11C-45C4-B1B1-8A4E9E3FC8AB}" type="slidenum">
              <a:rPr lang="en-US" smtClean="0"/>
              <a:t>‹#›</a:t>
            </a:fld>
            <a:endParaRPr lang="en-US"/>
          </a:p>
        </p:txBody>
      </p:sp>
    </p:spTree>
    <p:extLst>
      <p:ext uri="{BB962C8B-B14F-4D97-AF65-F5344CB8AC3E}">
        <p14:creationId xmlns:p14="http://schemas.microsoft.com/office/powerpoint/2010/main" val="2579603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7F86A19-ABC9-4495-BB9A-D60A0FDF2A12}" type="slidenum">
              <a:rPr lang="en-US" smtClean="0"/>
              <a:t>‹#›</a:t>
            </a:fld>
            <a:endParaRPr lang="en-US" dirty="0"/>
          </a:p>
        </p:txBody>
      </p:sp>
    </p:spTree>
    <p:extLst>
      <p:ext uri="{BB962C8B-B14F-4D97-AF65-F5344CB8AC3E}">
        <p14:creationId xmlns:p14="http://schemas.microsoft.com/office/powerpoint/2010/main" val="17199671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274638"/>
            <a:ext cx="7315200" cy="86836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44480-7CD4-476F-956C-E171349E3890}" type="slidenum">
              <a:rPr lang="en-US" smtClean="0"/>
              <a:pPr/>
              <a:t>‹#›</a:t>
            </a:fld>
            <a:endParaRPr lang="en-US" dirty="0"/>
          </a:p>
        </p:txBody>
      </p:sp>
      <p:pic>
        <p:nvPicPr>
          <p:cNvPr id="7" name="Picture 4" descr="New_DOE_Seal_Color_Hi-Res_042808"/>
          <p:cNvPicPr>
            <a:picLocks noChangeAspect="1" noChangeArrowheads="1"/>
          </p:cNvPicPr>
          <p:nvPr userDrawn="1"/>
        </p:nvPicPr>
        <p:blipFill>
          <a:blip r:embed="rId7" cstate="print"/>
          <a:srcRect/>
          <a:stretch>
            <a:fillRect/>
          </a:stretch>
        </p:blipFill>
        <p:spPr bwMode="auto">
          <a:xfrm>
            <a:off x="304800" y="152400"/>
            <a:ext cx="1066800" cy="10668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6" r:id="rId4"/>
    <p:sldLayoutId id="2147483657" r:id="rId5"/>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inda.ott@hq.doe.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8"/>
          <p:cNvSpPr>
            <a:spLocks noGrp="1" noChangeArrowheads="1"/>
          </p:cNvSpPr>
          <p:nvPr>
            <p:ph type="ctrTitle"/>
          </p:nvPr>
        </p:nvSpPr>
        <p:spPr>
          <a:xfrm>
            <a:off x="510316" y="2356205"/>
            <a:ext cx="8042564" cy="1470025"/>
          </a:xfrm>
        </p:spPr>
        <p:txBody>
          <a:bodyPr>
            <a:noAutofit/>
          </a:bodyPr>
          <a:lstStyle/>
          <a:p>
            <a:pPr algn="ctr"/>
            <a:r>
              <a:rPr lang="en-US" sz="3600" dirty="0" smtClean="0"/>
              <a:t>Project Management</a:t>
            </a:r>
            <a:r>
              <a:rPr lang="en-US" sz="3600" dirty="0"/>
              <a:t> </a:t>
            </a:r>
            <a:r>
              <a:rPr lang="en-US" sz="3600" dirty="0" smtClean="0"/>
              <a:t>Career Development Program (PMCDP</a:t>
            </a:r>
            <a:r>
              <a:rPr lang="en-US" sz="3600" dirty="0"/>
              <a:t>)</a:t>
            </a:r>
            <a:br>
              <a:rPr lang="en-US" sz="3600" dirty="0"/>
            </a:br>
            <a:r>
              <a:rPr lang="en-US" sz="2000" dirty="0"/>
              <a:t>http://www.energy.gov/projectmanagement/project-management-career-development-program</a:t>
            </a:r>
            <a:r>
              <a:rPr lang="en-US" sz="3600" dirty="0"/>
              <a:t/>
            </a:r>
            <a:br>
              <a:rPr lang="en-US" sz="3600" dirty="0"/>
            </a:br>
            <a:endParaRPr lang="en-US" sz="3600" dirty="0"/>
          </a:p>
        </p:txBody>
      </p:sp>
      <p:sp>
        <p:nvSpPr>
          <p:cNvPr id="4099" name="Rectangle 9"/>
          <p:cNvSpPr>
            <a:spLocks noGrp="1" noChangeArrowheads="1"/>
          </p:cNvSpPr>
          <p:nvPr>
            <p:ph type="subTitle" idx="1"/>
          </p:nvPr>
        </p:nvSpPr>
        <p:spPr>
          <a:xfrm>
            <a:off x="548681" y="4315180"/>
            <a:ext cx="7962182" cy="1752600"/>
          </a:xfrm>
        </p:spPr>
        <p:txBody>
          <a:bodyPr>
            <a:normAutofit fontScale="85000" lnSpcReduction="20000"/>
          </a:bodyPr>
          <a:lstStyle/>
          <a:p>
            <a:pPr>
              <a:lnSpc>
                <a:spcPct val="80000"/>
              </a:lnSpc>
            </a:pPr>
            <a:r>
              <a:rPr lang="en-US" sz="2400" b="1" dirty="0" smtClean="0">
                <a:solidFill>
                  <a:schemeClr val="tx1"/>
                </a:solidFill>
                <a:latin typeface="Arial Narrow" pitchFamily="34" charset="0"/>
              </a:rPr>
              <a:t>Linda Ott</a:t>
            </a:r>
          </a:p>
          <a:p>
            <a:pPr>
              <a:lnSpc>
                <a:spcPct val="80000"/>
              </a:lnSpc>
            </a:pPr>
            <a:r>
              <a:rPr lang="en-US" sz="2400" b="1" dirty="0" smtClean="0">
                <a:solidFill>
                  <a:schemeClr val="tx1"/>
                </a:solidFill>
                <a:latin typeface="Arial Narrow" pitchFamily="34" charset="0"/>
                <a:hlinkClick r:id="rId3"/>
              </a:rPr>
              <a:t>Linda.ott@hq.doe.gov</a:t>
            </a:r>
            <a:r>
              <a:rPr lang="en-US" sz="2400" b="1" dirty="0" smtClean="0">
                <a:solidFill>
                  <a:schemeClr val="tx1"/>
                </a:solidFill>
                <a:latin typeface="Arial Narrow" pitchFamily="34" charset="0"/>
              </a:rPr>
              <a:t> 202-287-5310</a:t>
            </a:r>
          </a:p>
          <a:p>
            <a:pPr>
              <a:lnSpc>
                <a:spcPct val="80000"/>
              </a:lnSpc>
            </a:pPr>
            <a:r>
              <a:rPr lang="en-US" sz="2400" b="1" dirty="0" smtClean="0">
                <a:solidFill>
                  <a:schemeClr val="tx1"/>
                </a:solidFill>
                <a:latin typeface="Arial Narrow" pitchFamily="34" charset="0"/>
              </a:rPr>
              <a:t>Professional Development Division, </a:t>
            </a:r>
          </a:p>
          <a:p>
            <a:pPr>
              <a:lnSpc>
                <a:spcPct val="80000"/>
              </a:lnSpc>
            </a:pPr>
            <a:r>
              <a:rPr lang="en-US" sz="2400" b="1" dirty="0" smtClean="0">
                <a:solidFill>
                  <a:schemeClr val="tx1"/>
                </a:solidFill>
                <a:latin typeface="Arial Narrow" pitchFamily="34" charset="0"/>
              </a:rPr>
              <a:t>Office of Project Management</a:t>
            </a:r>
          </a:p>
          <a:p>
            <a:pPr>
              <a:lnSpc>
                <a:spcPct val="80000"/>
              </a:lnSpc>
            </a:pPr>
            <a:r>
              <a:rPr lang="en-US" sz="2400" b="1" dirty="0" smtClean="0">
                <a:solidFill>
                  <a:schemeClr val="tx1"/>
                </a:solidFill>
                <a:latin typeface="Arial Narrow" pitchFamily="34" charset="0"/>
              </a:rPr>
              <a:t>Oversight and Assessments</a:t>
            </a:r>
          </a:p>
          <a:p>
            <a:pPr>
              <a:lnSpc>
                <a:spcPct val="80000"/>
              </a:lnSpc>
            </a:pPr>
            <a:endParaRPr lang="en-US" sz="2400" b="1" dirty="0" smtClean="0">
              <a:solidFill>
                <a:schemeClr val="tx1"/>
              </a:solidFill>
              <a:latin typeface="Arial Narrow" pitchFamily="34" charset="0"/>
            </a:endParaRPr>
          </a:p>
          <a:p>
            <a:pPr>
              <a:lnSpc>
                <a:spcPct val="80000"/>
              </a:lnSpc>
            </a:pPr>
            <a:r>
              <a:rPr lang="en-US" sz="2400" b="1" dirty="0" smtClean="0">
                <a:solidFill>
                  <a:schemeClr val="tx1"/>
                </a:solidFill>
                <a:latin typeface="Arial Narrow" pitchFamily="34" charset="0"/>
              </a:rPr>
              <a:t>May 2016</a:t>
            </a:r>
          </a:p>
        </p:txBody>
      </p:sp>
      <p:pic>
        <p:nvPicPr>
          <p:cNvPr id="4" name="Picture 4" descr="New_DOE_Logo_Color_Hi-Res_042808"/>
          <p:cNvPicPr>
            <a:picLocks noChangeAspect="1" noChangeArrowheads="1"/>
          </p:cNvPicPr>
          <p:nvPr/>
        </p:nvPicPr>
        <p:blipFill>
          <a:blip r:embed="rId4" cstate="print"/>
          <a:srcRect/>
          <a:stretch>
            <a:fillRect/>
          </a:stretch>
        </p:blipFill>
        <p:spPr bwMode="auto">
          <a:xfrm>
            <a:off x="304800" y="321735"/>
            <a:ext cx="3962400" cy="1066800"/>
          </a:xfrm>
          <a:prstGeom prst="rect">
            <a:avLst/>
          </a:prstGeom>
          <a:noFill/>
        </p:spPr>
      </p:pic>
    </p:spTree>
    <p:extLst>
      <p:ext uri="{BB962C8B-B14F-4D97-AF65-F5344CB8AC3E}">
        <p14:creationId xmlns:p14="http://schemas.microsoft.com/office/powerpoint/2010/main" val="102252802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PMCDP Coursework</a:t>
            </a:r>
            <a:br>
              <a:rPr lang="en-US" dirty="0" smtClean="0"/>
            </a:br>
            <a:r>
              <a:rPr lang="en-US" sz="3600" dirty="0" smtClean="0"/>
              <a:t>Level of Effort</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33410832"/>
              </p:ext>
            </p:extLst>
          </p:nvPr>
        </p:nvGraphicFramePr>
        <p:xfrm>
          <a:off x="86813" y="1588625"/>
          <a:ext cx="8961120" cy="3931920"/>
        </p:xfrm>
        <a:graphic>
          <a:graphicData uri="http://schemas.openxmlformats.org/drawingml/2006/table">
            <a:tbl>
              <a:tblPr firstRow="1" bandRow="1">
                <a:tableStyleId>{5C22544A-7EE6-4342-B048-85BDC9FD1C3A}</a:tableStyleId>
              </a:tblPr>
              <a:tblGrid>
                <a:gridCol w="1463040"/>
                <a:gridCol w="1463040"/>
                <a:gridCol w="1463040"/>
                <a:gridCol w="1645920"/>
                <a:gridCol w="1463040"/>
                <a:gridCol w="1463040"/>
              </a:tblGrid>
              <a:tr h="1188720">
                <a:tc>
                  <a:txBody>
                    <a:bodyPr/>
                    <a:lstStyle/>
                    <a:p>
                      <a:pPr algn="ctr"/>
                      <a:r>
                        <a:rPr lang="en-US" dirty="0" smtClean="0"/>
                        <a:t>Years</a:t>
                      </a:r>
                    </a:p>
                    <a:p>
                      <a:pPr algn="ctr"/>
                      <a:endParaRPr lang="en-US" dirty="0" smtClean="0"/>
                    </a:p>
                    <a:p>
                      <a:pPr algn="ctr"/>
                      <a:r>
                        <a:rPr lang="en-US" sz="1200" dirty="0" smtClean="0"/>
                        <a:t>(Project</a:t>
                      </a:r>
                      <a:r>
                        <a:rPr lang="en-US" sz="1200" baseline="0" dirty="0" smtClean="0"/>
                        <a:t> </a:t>
                      </a:r>
                      <a:r>
                        <a:rPr lang="en-US" sz="1200" dirty="0" err="1" smtClean="0"/>
                        <a:t>Mgmt</a:t>
                      </a:r>
                      <a:r>
                        <a:rPr lang="en-US" sz="1200" dirty="0" smtClean="0"/>
                        <a:t> Experience)</a:t>
                      </a:r>
                      <a:endParaRPr lang="en-US" sz="1200" dirty="0"/>
                    </a:p>
                  </a:txBody>
                  <a:tcP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a:r>
                        <a:rPr lang="en-US" dirty="0" smtClean="0"/>
                        <a:t>FPD Level</a:t>
                      </a:r>
                      <a:endParaRPr lang="en-US" dirty="0"/>
                    </a:p>
                  </a:txBody>
                  <a:tcPr>
                    <a:lnT w="28575" cap="flat" cmpd="sng" algn="ctr">
                      <a:solidFill>
                        <a:schemeClr val="tx1"/>
                      </a:solidFill>
                      <a:prstDash val="solid"/>
                      <a:round/>
                      <a:headEnd type="none" w="med" len="med"/>
                      <a:tailEnd type="none" w="med" len="med"/>
                    </a:lnT>
                  </a:tcPr>
                </a:tc>
                <a:tc>
                  <a:txBody>
                    <a:bodyPr/>
                    <a:lstStyle/>
                    <a:p>
                      <a:pPr algn="ctr"/>
                      <a:r>
                        <a:rPr lang="en-US" dirty="0" smtClean="0"/>
                        <a:t>Classroom</a:t>
                      </a:r>
                    </a:p>
                    <a:p>
                      <a:pPr algn="ctr"/>
                      <a:r>
                        <a:rPr lang="en-US" dirty="0" smtClean="0"/>
                        <a:t>(Hours)</a:t>
                      </a:r>
                      <a:endParaRPr lang="en-US" dirty="0"/>
                    </a:p>
                  </a:txBody>
                  <a:tcPr>
                    <a:lnT w="28575" cap="flat" cmpd="sng" algn="ctr">
                      <a:solidFill>
                        <a:schemeClr val="tx1"/>
                      </a:solidFill>
                      <a:prstDash val="solid"/>
                      <a:round/>
                      <a:headEnd type="none" w="med" len="med"/>
                      <a:tailEnd type="none" w="med" len="med"/>
                    </a:lnT>
                  </a:tcPr>
                </a:tc>
                <a:tc>
                  <a:txBody>
                    <a:bodyPr/>
                    <a:lstStyle/>
                    <a:p>
                      <a:pPr algn="ctr"/>
                      <a:r>
                        <a:rPr lang="en-US" dirty="0" smtClean="0"/>
                        <a:t>Desktop</a:t>
                      </a:r>
                    </a:p>
                    <a:p>
                      <a:pPr algn="ctr"/>
                      <a:r>
                        <a:rPr lang="en-US" dirty="0" smtClean="0"/>
                        <a:t>Adobe Connect</a:t>
                      </a:r>
                    </a:p>
                    <a:p>
                      <a:pPr algn="ctr"/>
                      <a:r>
                        <a:rPr lang="en-US" dirty="0" smtClean="0"/>
                        <a:t>(Hours)</a:t>
                      </a:r>
                      <a:endParaRPr lang="en-US" dirty="0"/>
                    </a:p>
                  </a:txBody>
                  <a:tcPr>
                    <a:lnT w="28575" cap="flat" cmpd="sng" algn="ctr">
                      <a:solidFill>
                        <a:schemeClr val="tx1"/>
                      </a:solidFill>
                      <a:prstDash val="solid"/>
                      <a:round/>
                      <a:headEnd type="none" w="med" len="med"/>
                      <a:tailEnd type="none" w="med" len="med"/>
                    </a:lnT>
                  </a:tcPr>
                </a:tc>
                <a:tc>
                  <a:txBody>
                    <a:bodyPr/>
                    <a:lstStyle/>
                    <a:p>
                      <a:pPr algn="ctr"/>
                      <a:r>
                        <a:rPr lang="en-US" dirty="0" smtClean="0"/>
                        <a:t>On-line</a:t>
                      </a:r>
                    </a:p>
                    <a:p>
                      <a:pPr algn="ctr"/>
                      <a:r>
                        <a:rPr lang="en-US" dirty="0" smtClean="0"/>
                        <a:t>24x7</a:t>
                      </a:r>
                    </a:p>
                    <a:p>
                      <a:pPr algn="ctr"/>
                      <a:r>
                        <a:rPr lang="en-US" dirty="0" smtClean="0"/>
                        <a:t>(Hours)</a:t>
                      </a:r>
                      <a:endParaRPr lang="en-US" dirty="0"/>
                    </a:p>
                  </a:txBody>
                  <a:tcPr>
                    <a:lnT w="28575" cap="flat" cmpd="sng" algn="ctr">
                      <a:solidFill>
                        <a:schemeClr val="tx1"/>
                      </a:solidFill>
                      <a:prstDash val="solid"/>
                      <a:round/>
                      <a:headEnd type="none" w="med" len="med"/>
                      <a:tailEnd type="none" w="med" len="med"/>
                    </a:lnT>
                  </a:tcPr>
                </a:tc>
                <a:tc>
                  <a:txBody>
                    <a:bodyPr/>
                    <a:lstStyle/>
                    <a:p>
                      <a:pPr algn="ctr"/>
                      <a:r>
                        <a:rPr lang="en-US" dirty="0" smtClean="0">
                          <a:solidFill>
                            <a:schemeClr val="tx1"/>
                          </a:solidFill>
                        </a:rPr>
                        <a:t>TOTAL</a:t>
                      </a:r>
                    </a:p>
                    <a:p>
                      <a:pPr algn="ctr"/>
                      <a:r>
                        <a:rPr lang="en-US" dirty="0" smtClean="0">
                          <a:solidFill>
                            <a:schemeClr val="tx1"/>
                          </a:solidFill>
                        </a:rPr>
                        <a:t>(Hours/Days)</a:t>
                      </a:r>
                    </a:p>
                    <a:p>
                      <a:pPr algn="ctr"/>
                      <a:endParaRPr lang="en-US" dirty="0" smtClean="0">
                        <a:solidFill>
                          <a:schemeClr val="tx1"/>
                        </a:solidFill>
                      </a:endParaRPr>
                    </a:p>
                    <a:p>
                      <a:pPr algn="ctr"/>
                      <a:r>
                        <a:rPr lang="en-US" sz="1200" dirty="0" smtClean="0">
                          <a:solidFill>
                            <a:schemeClr val="tx1"/>
                          </a:solidFill>
                        </a:rPr>
                        <a:t>(Includes Electives)</a:t>
                      </a:r>
                      <a:endParaRPr lang="en-US" sz="1200" dirty="0">
                        <a:solidFill>
                          <a:schemeClr val="tx1"/>
                        </a:solidFill>
                      </a:endParaRPr>
                    </a:p>
                  </a:txBody>
                  <a:tcP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rgbClr val="FFFFCC"/>
                    </a:solidFill>
                  </a:tcPr>
                </a:tc>
              </a:tr>
              <a:tr h="548640">
                <a:tc>
                  <a:txBody>
                    <a:bodyPr/>
                    <a:lstStyle/>
                    <a:p>
                      <a:endParaRPr lang="en-US" dirty="0"/>
                    </a:p>
                  </a:txBody>
                  <a:tcPr anchor="ctr">
                    <a:lnL w="28575" cap="flat" cmpd="sng" algn="ctr">
                      <a:solidFill>
                        <a:schemeClr val="tx1"/>
                      </a:solidFill>
                      <a:prstDash val="solid"/>
                      <a:round/>
                      <a:headEnd type="none" w="med" len="med"/>
                      <a:tailEnd type="none" w="med" len="med"/>
                    </a:lnL>
                  </a:tcPr>
                </a:tc>
                <a:tc>
                  <a:txBody>
                    <a:bodyPr/>
                    <a:lstStyle/>
                    <a:p>
                      <a:r>
                        <a:rPr lang="en-US" dirty="0" smtClean="0"/>
                        <a:t>Level IV</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solidFill>
                            <a:schemeClr val="tx1"/>
                          </a:solidFill>
                        </a:rPr>
                        <a:t>--</a:t>
                      </a:r>
                      <a:endParaRPr lang="en-US" dirty="0">
                        <a:solidFill>
                          <a:schemeClr val="tx1"/>
                        </a:solidFill>
                      </a:endParaRPr>
                    </a:p>
                  </a:txBody>
                  <a:tcPr anchor="ctr">
                    <a:lnR w="28575" cap="flat" cmpd="sng" algn="ctr">
                      <a:solidFill>
                        <a:schemeClr val="tx1"/>
                      </a:solidFill>
                      <a:prstDash val="solid"/>
                      <a:round/>
                      <a:headEnd type="none" w="med" len="med"/>
                      <a:tailEnd type="none" w="med" len="med"/>
                    </a:lnR>
                    <a:solidFill>
                      <a:srgbClr val="FFFFCC"/>
                    </a:solidFill>
                  </a:tcPr>
                </a:tc>
              </a:tr>
              <a:tr h="548640">
                <a:tc>
                  <a:txBody>
                    <a:bodyPr/>
                    <a:lstStyle/>
                    <a:p>
                      <a:endParaRPr lang="en-US" dirty="0"/>
                    </a:p>
                  </a:txBody>
                  <a:tcPr anchor="ctr">
                    <a:lnL w="28575" cap="flat" cmpd="sng" algn="ctr">
                      <a:solidFill>
                        <a:schemeClr val="tx1"/>
                      </a:solidFill>
                      <a:prstDash val="solid"/>
                      <a:round/>
                      <a:headEnd type="none" w="med" len="med"/>
                      <a:tailEnd type="none" w="med" len="med"/>
                    </a:lnL>
                  </a:tcPr>
                </a:tc>
                <a:tc>
                  <a:txBody>
                    <a:bodyPr/>
                    <a:lstStyle/>
                    <a:p>
                      <a:r>
                        <a:rPr lang="en-US" dirty="0" smtClean="0"/>
                        <a:t>Level III</a:t>
                      </a:r>
                    </a:p>
                  </a:txBody>
                  <a:tcPr anchor="ctr"/>
                </a:tc>
                <a:tc>
                  <a:txBody>
                    <a:bodyPr/>
                    <a:lstStyle/>
                    <a:p>
                      <a:pPr algn="ctr"/>
                      <a:r>
                        <a:rPr lang="en-US" dirty="0" smtClean="0"/>
                        <a:t>212</a:t>
                      </a:r>
                      <a:endParaRPr lang="en-US" dirty="0"/>
                    </a:p>
                  </a:txBody>
                  <a:tcPr anchor="ctr"/>
                </a:tc>
                <a:tc>
                  <a:txBody>
                    <a:bodyPr/>
                    <a:lstStyle/>
                    <a:p>
                      <a:pPr algn="ctr"/>
                      <a:r>
                        <a:rPr lang="en-US" dirty="0" smtClean="0"/>
                        <a:t>48</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solidFill>
                            <a:schemeClr val="tx1"/>
                          </a:solidFill>
                        </a:rPr>
                        <a:t>260/32</a:t>
                      </a:r>
                      <a:endParaRPr lang="en-US" dirty="0">
                        <a:solidFill>
                          <a:schemeClr val="tx1"/>
                        </a:solidFill>
                      </a:endParaRPr>
                    </a:p>
                  </a:txBody>
                  <a:tcPr anchor="ctr">
                    <a:lnR w="28575" cap="flat" cmpd="sng" algn="ctr">
                      <a:solidFill>
                        <a:schemeClr val="tx1"/>
                      </a:solidFill>
                      <a:prstDash val="solid"/>
                      <a:round/>
                      <a:headEnd type="none" w="med" len="med"/>
                      <a:tailEnd type="none" w="med" len="med"/>
                    </a:lnR>
                    <a:solidFill>
                      <a:srgbClr val="FFFFCC"/>
                    </a:solidFill>
                  </a:tcPr>
                </a:tc>
              </a:tr>
              <a:tr h="548640">
                <a:tc>
                  <a:txBody>
                    <a:bodyPr/>
                    <a:lstStyle/>
                    <a:p>
                      <a:endParaRPr lang="en-US" dirty="0"/>
                    </a:p>
                  </a:txBody>
                  <a:tcPr anchor="ctr">
                    <a:lnL w="28575" cap="flat" cmpd="sng" algn="ctr">
                      <a:solidFill>
                        <a:schemeClr val="tx1"/>
                      </a:solidFill>
                      <a:prstDash val="solid"/>
                      <a:round/>
                      <a:headEnd type="none" w="med" len="med"/>
                      <a:tailEnd type="none" w="med" len="med"/>
                    </a:lnL>
                  </a:tcPr>
                </a:tc>
                <a:tc>
                  <a:txBody>
                    <a:bodyPr/>
                    <a:lstStyle/>
                    <a:p>
                      <a:r>
                        <a:rPr lang="en-US" dirty="0" smtClean="0"/>
                        <a:t>Level II</a:t>
                      </a:r>
                      <a:endParaRPr lang="en-US" dirty="0"/>
                    </a:p>
                  </a:txBody>
                  <a:tcPr anchor="ctr"/>
                </a:tc>
                <a:tc>
                  <a:txBody>
                    <a:bodyPr/>
                    <a:lstStyle/>
                    <a:p>
                      <a:pPr algn="ctr"/>
                      <a:r>
                        <a:rPr lang="en-US" dirty="0" smtClean="0"/>
                        <a:t>208</a:t>
                      </a:r>
                      <a:endParaRPr lang="en-US" dirty="0"/>
                    </a:p>
                  </a:txBody>
                  <a:tcPr anchor="ctr"/>
                </a:tc>
                <a:tc>
                  <a:txBody>
                    <a:bodyPr/>
                    <a:lstStyle/>
                    <a:p>
                      <a:pPr algn="ctr"/>
                      <a:r>
                        <a:rPr lang="en-US" dirty="0" smtClean="0"/>
                        <a:t>50</a:t>
                      </a:r>
                      <a:endParaRPr lang="en-US" dirty="0"/>
                    </a:p>
                  </a:txBody>
                  <a:tcPr anchor="ctr"/>
                </a:tc>
                <a:tc>
                  <a:txBody>
                    <a:bodyPr/>
                    <a:lstStyle/>
                    <a:p>
                      <a:pPr algn="ctr"/>
                      <a:r>
                        <a:rPr lang="en-US" dirty="0" smtClean="0"/>
                        <a:t>24</a:t>
                      </a:r>
                      <a:endParaRPr lang="en-US" dirty="0"/>
                    </a:p>
                  </a:txBody>
                  <a:tcPr anchor="ctr"/>
                </a:tc>
                <a:tc>
                  <a:txBody>
                    <a:bodyPr/>
                    <a:lstStyle/>
                    <a:p>
                      <a:pPr algn="ctr"/>
                      <a:r>
                        <a:rPr lang="en-US" dirty="0" smtClean="0">
                          <a:solidFill>
                            <a:schemeClr val="tx1"/>
                          </a:solidFill>
                        </a:rPr>
                        <a:t>282/35</a:t>
                      </a:r>
                      <a:endParaRPr lang="en-US" dirty="0">
                        <a:solidFill>
                          <a:schemeClr val="tx1"/>
                        </a:solidFill>
                      </a:endParaRPr>
                    </a:p>
                  </a:txBody>
                  <a:tcPr anchor="ctr">
                    <a:lnR w="28575" cap="flat" cmpd="sng" algn="ctr">
                      <a:solidFill>
                        <a:schemeClr val="tx1"/>
                      </a:solidFill>
                      <a:prstDash val="solid"/>
                      <a:round/>
                      <a:headEnd type="none" w="med" len="med"/>
                      <a:tailEnd type="none" w="med" len="med"/>
                    </a:lnR>
                    <a:solidFill>
                      <a:srgbClr val="FFFFCC"/>
                    </a:solidFill>
                  </a:tcPr>
                </a:tc>
              </a:tr>
              <a:tr h="548640">
                <a:tc>
                  <a:txBody>
                    <a:bodyPr/>
                    <a:lstStyle/>
                    <a:p>
                      <a:endParaRPr lang="en-US" dirty="0"/>
                    </a:p>
                  </a:txBody>
                  <a:tcPr anchor="ctr">
                    <a:lnL w="28575" cap="flat" cmpd="sng" algn="ctr">
                      <a:solidFill>
                        <a:schemeClr val="tx1"/>
                      </a:solidFill>
                      <a:prstDash val="solid"/>
                      <a:round/>
                      <a:headEnd type="none" w="med" len="med"/>
                      <a:tailEnd type="none" w="med" len="med"/>
                    </a:lnL>
                  </a:tcPr>
                </a:tc>
                <a:tc>
                  <a:txBody>
                    <a:bodyPr/>
                    <a:lstStyle/>
                    <a:p>
                      <a:r>
                        <a:rPr lang="en-US" dirty="0" smtClean="0"/>
                        <a:t>Level I</a:t>
                      </a:r>
                      <a:endParaRPr lang="en-US" dirty="0"/>
                    </a:p>
                  </a:txBody>
                  <a:tcPr anchor="ctr"/>
                </a:tc>
                <a:tc>
                  <a:txBody>
                    <a:bodyPr/>
                    <a:lstStyle/>
                    <a:p>
                      <a:pPr algn="ctr"/>
                      <a:r>
                        <a:rPr lang="en-US" dirty="0" smtClean="0"/>
                        <a:t>156</a:t>
                      </a:r>
                      <a:endParaRPr lang="en-US" dirty="0"/>
                    </a:p>
                  </a:txBody>
                  <a:tcPr anchor="ctr"/>
                </a:tc>
                <a:tc>
                  <a:txBody>
                    <a:bodyPr/>
                    <a:lstStyle/>
                    <a:p>
                      <a:pPr algn="ctr"/>
                      <a:r>
                        <a:rPr lang="en-US" dirty="0" smtClean="0"/>
                        <a:t>88</a:t>
                      </a:r>
                      <a:endParaRPr lang="en-US" dirty="0"/>
                    </a:p>
                  </a:txBody>
                  <a:tcPr anchor="ctr"/>
                </a:tc>
                <a:tc>
                  <a:txBody>
                    <a:bodyPr/>
                    <a:lstStyle/>
                    <a:p>
                      <a:pPr algn="ctr"/>
                      <a:r>
                        <a:rPr lang="en-US" dirty="0" smtClean="0"/>
                        <a:t>106</a:t>
                      </a:r>
                      <a:endParaRPr lang="en-US" dirty="0"/>
                    </a:p>
                  </a:txBody>
                  <a:tcPr anchor="ctr"/>
                </a:tc>
                <a:tc>
                  <a:txBody>
                    <a:bodyPr/>
                    <a:lstStyle/>
                    <a:p>
                      <a:pPr algn="ctr"/>
                      <a:r>
                        <a:rPr lang="en-US" dirty="0" smtClean="0">
                          <a:solidFill>
                            <a:schemeClr val="tx1"/>
                          </a:solidFill>
                        </a:rPr>
                        <a:t>350/43</a:t>
                      </a:r>
                      <a:endParaRPr lang="en-US" dirty="0">
                        <a:solidFill>
                          <a:schemeClr val="tx1"/>
                        </a:solidFill>
                      </a:endParaRPr>
                    </a:p>
                  </a:txBody>
                  <a:tcPr anchor="ctr">
                    <a:lnR w="28575" cap="flat" cmpd="sng" algn="ctr">
                      <a:solidFill>
                        <a:schemeClr val="tx1"/>
                      </a:solidFill>
                      <a:prstDash val="solid"/>
                      <a:round/>
                      <a:headEnd type="none" w="med" len="med"/>
                      <a:tailEnd type="none" w="med" len="med"/>
                    </a:lnR>
                    <a:solidFill>
                      <a:srgbClr val="FFFFCC"/>
                    </a:solidFill>
                  </a:tcPr>
                </a:tc>
              </a:tr>
              <a:tr h="548640">
                <a:tc>
                  <a:txBody>
                    <a:bodyPr/>
                    <a:lstStyle/>
                    <a:p>
                      <a:endParaRPr lang="en-US" dirty="0"/>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FFFFCC"/>
                    </a:solidFill>
                  </a:tcPr>
                </a:tc>
                <a:tc>
                  <a:txBody>
                    <a:bodyPr/>
                    <a:lstStyle/>
                    <a:p>
                      <a:r>
                        <a:rPr lang="en-US" dirty="0" smtClean="0"/>
                        <a:t>TOTAL</a:t>
                      </a:r>
                      <a:endParaRPr lang="en-US" dirty="0"/>
                    </a:p>
                  </a:txBody>
                  <a:tcPr anchor="ctr">
                    <a:lnB w="28575" cap="flat" cmpd="sng" algn="ctr">
                      <a:solidFill>
                        <a:schemeClr val="tx1"/>
                      </a:solidFill>
                      <a:prstDash val="solid"/>
                      <a:round/>
                      <a:headEnd type="none" w="med" len="med"/>
                      <a:tailEnd type="none" w="med" len="med"/>
                    </a:lnB>
                    <a:solidFill>
                      <a:srgbClr val="FFFFCC"/>
                    </a:solidFill>
                  </a:tcPr>
                </a:tc>
                <a:tc>
                  <a:txBody>
                    <a:bodyPr/>
                    <a:lstStyle/>
                    <a:p>
                      <a:pPr algn="ctr"/>
                      <a:r>
                        <a:rPr lang="en-US" dirty="0" smtClean="0"/>
                        <a:t>576</a:t>
                      </a:r>
                      <a:endParaRPr lang="en-US" dirty="0"/>
                    </a:p>
                  </a:txBody>
                  <a:tcPr anchor="ctr">
                    <a:lnB w="28575" cap="flat" cmpd="sng" algn="ctr">
                      <a:solidFill>
                        <a:schemeClr val="tx1"/>
                      </a:solidFill>
                      <a:prstDash val="solid"/>
                      <a:round/>
                      <a:headEnd type="none" w="med" len="med"/>
                      <a:tailEnd type="none" w="med" len="med"/>
                    </a:lnB>
                    <a:solidFill>
                      <a:srgbClr val="FFFFCC"/>
                    </a:solidFill>
                  </a:tcPr>
                </a:tc>
                <a:tc>
                  <a:txBody>
                    <a:bodyPr/>
                    <a:lstStyle/>
                    <a:p>
                      <a:pPr algn="ctr"/>
                      <a:r>
                        <a:rPr lang="en-US" dirty="0" smtClean="0"/>
                        <a:t>186</a:t>
                      </a:r>
                      <a:endParaRPr lang="en-US" dirty="0"/>
                    </a:p>
                  </a:txBody>
                  <a:tcPr anchor="ctr">
                    <a:lnB w="28575" cap="flat" cmpd="sng" algn="ctr">
                      <a:solidFill>
                        <a:schemeClr val="tx1"/>
                      </a:solidFill>
                      <a:prstDash val="solid"/>
                      <a:round/>
                      <a:headEnd type="none" w="med" len="med"/>
                      <a:tailEnd type="none" w="med" len="med"/>
                    </a:lnB>
                    <a:solidFill>
                      <a:srgbClr val="FFFFCC"/>
                    </a:solidFill>
                  </a:tcPr>
                </a:tc>
                <a:tc>
                  <a:txBody>
                    <a:bodyPr/>
                    <a:lstStyle/>
                    <a:p>
                      <a:pPr algn="ctr"/>
                      <a:r>
                        <a:rPr lang="en-US" dirty="0" smtClean="0"/>
                        <a:t>130</a:t>
                      </a:r>
                      <a:endParaRPr lang="en-US" dirty="0"/>
                    </a:p>
                  </a:txBody>
                  <a:tcPr anchor="ctr">
                    <a:lnB w="28575" cap="flat" cmpd="sng" algn="ctr">
                      <a:solidFill>
                        <a:schemeClr val="tx1"/>
                      </a:solidFill>
                      <a:prstDash val="solid"/>
                      <a:round/>
                      <a:headEnd type="none" w="med" len="med"/>
                      <a:tailEnd type="none" w="med" len="med"/>
                    </a:lnB>
                    <a:solidFill>
                      <a:srgbClr val="FFFFCC"/>
                    </a:solidFill>
                  </a:tcPr>
                </a:tc>
                <a:tc>
                  <a:txBody>
                    <a:bodyPr/>
                    <a:lstStyle/>
                    <a:p>
                      <a:pPr algn="ctr"/>
                      <a:r>
                        <a:rPr lang="en-US" dirty="0" smtClean="0">
                          <a:solidFill>
                            <a:schemeClr val="tx1"/>
                          </a:solidFill>
                        </a:rPr>
                        <a:t>892/110</a:t>
                      </a:r>
                      <a:endParaRPr lang="en-US" dirty="0">
                        <a:solidFill>
                          <a:schemeClr val="tx1"/>
                        </a:solidFill>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FFFFCC"/>
                    </a:solidFill>
                  </a:tcPr>
                </a:tc>
              </a:tr>
            </a:tbl>
          </a:graphicData>
        </a:graphic>
      </p:graphicFrame>
      <p:sp>
        <p:nvSpPr>
          <p:cNvPr id="4" name="Slide Number Placeholder 3"/>
          <p:cNvSpPr>
            <a:spLocks noGrp="1"/>
          </p:cNvSpPr>
          <p:nvPr>
            <p:ph type="sldNum" sz="quarter" idx="12"/>
          </p:nvPr>
        </p:nvSpPr>
        <p:spPr/>
        <p:txBody>
          <a:bodyPr/>
          <a:lstStyle/>
          <a:p>
            <a:fld id="{C0344480-7CD4-476F-956C-E171349E3890}" type="slidenum">
              <a:rPr lang="en-US" smtClean="0"/>
              <a:pPr/>
              <a:t>10</a:t>
            </a:fld>
            <a:endParaRPr lang="en-US" dirty="0"/>
          </a:p>
        </p:txBody>
      </p:sp>
      <p:sp>
        <p:nvSpPr>
          <p:cNvPr id="6" name="TextBox 5"/>
          <p:cNvSpPr txBox="1"/>
          <p:nvPr/>
        </p:nvSpPr>
        <p:spPr>
          <a:xfrm>
            <a:off x="370389" y="5791828"/>
            <a:ext cx="7951807" cy="830997"/>
          </a:xfrm>
          <a:prstGeom prst="rect">
            <a:avLst/>
          </a:prstGeom>
          <a:noFill/>
        </p:spPr>
        <p:txBody>
          <a:bodyPr wrap="square" rtlCol="0">
            <a:spAutoFit/>
          </a:bodyPr>
          <a:lstStyle/>
          <a:p>
            <a:r>
              <a:rPr lang="en-US" sz="1600" b="1" dirty="0" smtClean="0"/>
              <a:t>Note:  </a:t>
            </a:r>
            <a:r>
              <a:rPr lang="en-US" sz="1600" dirty="0" smtClean="0"/>
              <a:t>All classroom competencies can be satisfied via experience, as documented.  Some waived by other credentials (i.e., PE, PMP, etc.).  At each level, requirements move from prescribed training to execution and demonstrated performance.</a:t>
            </a:r>
            <a:endParaRPr lang="en-US" sz="1600" dirty="0"/>
          </a:p>
        </p:txBody>
      </p:sp>
      <p:sp>
        <p:nvSpPr>
          <p:cNvPr id="7" name="Oval 6"/>
          <p:cNvSpPr/>
          <p:nvPr/>
        </p:nvSpPr>
        <p:spPr>
          <a:xfrm>
            <a:off x="578734" y="3103171"/>
            <a:ext cx="439838" cy="3935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sp>
        <p:nvSpPr>
          <p:cNvPr id="8" name="Oval 7"/>
          <p:cNvSpPr/>
          <p:nvPr/>
        </p:nvSpPr>
        <p:spPr>
          <a:xfrm>
            <a:off x="580660" y="3672263"/>
            <a:ext cx="439838" cy="3935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9" name="Oval 8"/>
          <p:cNvSpPr/>
          <p:nvPr/>
        </p:nvSpPr>
        <p:spPr>
          <a:xfrm>
            <a:off x="582588" y="4218201"/>
            <a:ext cx="439838" cy="3935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10" name="Oval 9"/>
          <p:cNvSpPr/>
          <p:nvPr/>
        </p:nvSpPr>
        <p:spPr>
          <a:xfrm>
            <a:off x="584515" y="4775711"/>
            <a:ext cx="439838" cy="3935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Tree>
    <p:extLst>
      <p:ext uri="{BB962C8B-B14F-4D97-AF65-F5344CB8AC3E}">
        <p14:creationId xmlns:p14="http://schemas.microsoft.com/office/powerpoint/2010/main" val="3811304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PMCDP Program Directives and Guidance – A Mature Framework</a:t>
            </a:r>
            <a:endParaRPr lang="en-US" dirty="0"/>
          </a:p>
        </p:txBody>
      </p:sp>
      <p:sp>
        <p:nvSpPr>
          <p:cNvPr id="3" name="Content Placeholder 2"/>
          <p:cNvSpPr>
            <a:spLocks noGrp="1"/>
          </p:cNvSpPr>
          <p:nvPr>
            <p:ph idx="1"/>
          </p:nvPr>
        </p:nvSpPr>
        <p:spPr/>
        <p:txBody>
          <a:bodyPr>
            <a:normAutofit lnSpcReduction="10000"/>
          </a:bodyPr>
          <a:lstStyle/>
          <a:p>
            <a:r>
              <a:rPr lang="en-US" dirty="0" smtClean="0"/>
              <a:t>DOE Order 361.1C Acquisition Career Management Program</a:t>
            </a:r>
          </a:p>
          <a:p>
            <a:r>
              <a:rPr lang="en-US" dirty="0" smtClean="0"/>
              <a:t>Certification and Equivalency Guidelines</a:t>
            </a:r>
          </a:p>
          <a:p>
            <a:r>
              <a:rPr lang="en-US" dirty="0" smtClean="0"/>
              <a:t>Acquisition Certifications Program Handbook</a:t>
            </a:r>
          </a:p>
          <a:p>
            <a:r>
              <a:rPr lang="en-US" dirty="0" smtClean="0"/>
              <a:t>PMCDP Training Curriculum Map</a:t>
            </a:r>
          </a:p>
          <a:p>
            <a:r>
              <a:rPr lang="en-US" dirty="0"/>
              <a:t>PMCDP Website:  http://www.energy.gov/projectmanagement/project-management-career-development-program</a:t>
            </a:r>
          </a:p>
        </p:txBody>
      </p:sp>
      <p:sp>
        <p:nvSpPr>
          <p:cNvPr id="4" name="Slide Number Placeholder 3"/>
          <p:cNvSpPr>
            <a:spLocks noGrp="1"/>
          </p:cNvSpPr>
          <p:nvPr>
            <p:ph type="sldNum" sz="quarter" idx="12"/>
          </p:nvPr>
        </p:nvSpPr>
        <p:spPr/>
        <p:txBody>
          <a:bodyPr/>
          <a:lstStyle/>
          <a:p>
            <a:fld id="{C0344480-7CD4-476F-956C-E171349E3890}" type="slidenum">
              <a:rPr lang="en-US" smtClean="0"/>
              <a:pPr/>
              <a:t>11</a:t>
            </a:fld>
            <a:endParaRPr lang="en-US" dirty="0"/>
          </a:p>
        </p:txBody>
      </p:sp>
    </p:spTree>
    <p:extLst>
      <p:ext uri="{BB962C8B-B14F-4D97-AF65-F5344CB8AC3E}">
        <p14:creationId xmlns:p14="http://schemas.microsoft.com/office/powerpoint/2010/main" val="418953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Certification Review Board</a:t>
            </a:r>
            <a:endParaRPr lang="en-US" dirty="0"/>
          </a:p>
        </p:txBody>
      </p:sp>
      <p:sp>
        <p:nvSpPr>
          <p:cNvPr id="3" name="Content Placeholder 2"/>
          <p:cNvSpPr>
            <a:spLocks noGrp="1"/>
          </p:cNvSpPr>
          <p:nvPr>
            <p:ph idx="1"/>
          </p:nvPr>
        </p:nvSpPr>
        <p:spPr/>
        <p:txBody>
          <a:bodyPr>
            <a:normAutofit lnSpcReduction="10000"/>
          </a:bodyPr>
          <a:lstStyle/>
          <a:p>
            <a:r>
              <a:rPr lang="en-US" dirty="0" smtClean="0"/>
              <a:t>Grants federal project director certifications and develops PMCDP policies, training and certification requirements</a:t>
            </a:r>
          </a:p>
          <a:p>
            <a:r>
              <a:rPr lang="en-US" dirty="0" smtClean="0"/>
              <a:t>Co-chaired by PM and NNSA; total (7) members with Reps from EM, SC, and NNSA</a:t>
            </a:r>
          </a:p>
          <a:p>
            <a:r>
              <a:rPr lang="en-US" dirty="0" smtClean="0"/>
              <a:t>Meets monthly and also convenes “virtual” certification approval sessions (Level I/II only)</a:t>
            </a:r>
          </a:p>
          <a:p>
            <a:r>
              <a:rPr lang="en-US" dirty="0" smtClean="0"/>
              <a:t>Conduct interviews and requests reference checks </a:t>
            </a:r>
            <a:r>
              <a:rPr lang="en-US" dirty="0"/>
              <a:t>for Level III/IV candidates </a:t>
            </a:r>
          </a:p>
        </p:txBody>
      </p:sp>
      <p:sp>
        <p:nvSpPr>
          <p:cNvPr id="4" name="Slide Number Placeholder 3"/>
          <p:cNvSpPr>
            <a:spLocks noGrp="1"/>
          </p:cNvSpPr>
          <p:nvPr>
            <p:ph type="sldNum" sz="quarter" idx="12"/>
          </p:nvPr>
        </p:nvSpPr>
        <p:spPr/>
        <p:txBody>
          <a:bodyPr/>
          <a:lstStyle/>
          <a:p>
            <a:fld id="{C0344480-7CD4-476F-956C-E171349E3890}" type="slidenum">
              <a:rPr lang="en-US" smtClean="0"/>
              <a:pPr/>
              <a:t>12</a:t>
            </a:fld>
            <a:endParaRPr lang="en-US" dirty="0"/>
          </a:p>
        </p:txBody>
      </p:sp>
    </p:spTree>
    <p:extLst>
      <p:ext uri="{BB962C8B-B14F-4D97-AF65-F5344CB8AC3E}">
        <p14:creationId xmlns:p14="http://schemas.microsoft.com/office/powerpoint/2010/main" val="4224905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&amp; Issues</a:t>
            </a:r>
            <a:endParaRPr lang="en-US" dirty="0"/>
          </a:p>
        </p:txBody>
      </p:sp>
      <p:sp>
        <p:nvSpPr>
          <p:cNvPr id="3" name="Content Placeholder 2"/>
          <p:cNvSpPr>
            <a:spLocks noGrp="1"/>
          </p:cNvSpPr>
          <p:nvPr>
            <p:ph idx="1"/>
          </p:nvPr>
        </p:nvSpPr>
        <p:spPr/>
        <p:txBody>
          <a:bodyPr/>
          <a:lstStyle/>
          <a:p>
            <a:r>
              <a:rPr lang="en-US" dirty="0" smtClean="0"/>
              <a:t>Getting level III &amp; IV FPDs on the right project at the right time </a:t>
            </a:r>
          </a:p>
          <a:p>
            <a:r>
              <a:rPr lang="en-US" dirty="0" smtClean="0"/>
              <a:t>Ease of application – documenting competencies and experience</a:t>
            </a:r>
          </a:p>
          <a:p>
            <a:r>
              <a:rPr lang="en-US" dirty="0" smtClean="0"/>
              <a:t>How to enculturate a mature project manager from another agency or from industry to the DOE FPD environment?</a:t>
            </a:r>
            <a:endParaRPr lang="en-US" dirty="0"/>
          </a:p>
        </p:txBody>
      </p:sp>
      <p:sp>
        <p:nvSpPr>
          <p:cNvPr id="4" name="Slide Number Placeholder 3"/>
          <p:cNvSpPr>
            <a:spLocks noGrp="1"/>
          </p:cNvSpPr>
          <p:nvPr>
            <p:ph type="sldNum" sz="quarter" idx="12"/>
          </p:nvPr>
        </p:nvSpPr>
        <p:spPr/>
        <p:txBody>
          <a:bodyPr/>
          <a:lstStyle/>
          <a:p>
            <a:fld id="{C0344480-7CD4-476F-956C-E171349E3890}" type="slidenum">
              <a:rPr lang="en-US" smtClean="0"/>
              <a:pPr/>
              <a:t>13</a:t>
            </a:fld>
            <a:endParaRPr lang="en-US" dirty="0"/>
          </a:p>
        </p:txBody>
      </p:sp>
    </p:spTree>
    <p:extLst>
      <p:ext uri="{BB962C8B-B14F-4D97-AF65-F5344CB8AC3E}">
        <p14:creationId xmlns:p14="http://schemas.microsoft.com/office/powerpoint/2010/main" val="211256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 name="Picture 3" descr="Question.jpg"/>
          <p:cNvPicPr>
            <a:picLocks noChangeAspect="1"/>
          </p:cNvPicPr>
          <p:nvPr/>
        </p:nvPicPr>
        <p:blipFill>
          <a:blip r:embed="rId3" cstate="print"/>
          <a:stretch>
            <a:fillRect/>
          </a:stretch>
        </p:blipFill>
        <p:spPr>
          <a:xfrm>
            <a:off x="3319965" y="2424320"/>
            <a:ext cx="2504071" cy="2547245"/>
          </a:xfrm>
          <a:prstGeom prst="rect">
            <a:avLst/>
          </a:prstGeom>
        </p:spPr>
      </p:pic>
      <p:sp>
        <p:nvSpPr>
          <p:cNvPr id="5" name="Rectangle 13"/>
          <p:cNvSpPr>
            <a:spLocks noGrp="1" noChangeArrowheads="1"/>
          </p:cNvSpPr>
          <p:nvPr>
            <p:ph type="sldNum" sz="quarter" idx="12"/>
          </p:nvPr>
        </p:nvSpPr>
        <p:spPr>
          <a:xfrm>
            <a:off x="6797675" y="6356350"/>
            <a:ext cx="2133600" cy="365125"/>
          </a:xfrm>
        </p:spPr>
        <p:txBody>
          <a:bodyPr/>
          <a:lstStyle/>
          <a:p>
            <a:fld id="{2E8CD7E0-4D09-455D-9259-90A66ED956FB}" type="slidenum">
              <a:rPr lang="en-US" smtClean="0"/>
              <a:pPr/>
              <a:t>14</a:t>
            </a:fld>
            <a:endParaRPr lang="en-US" dirty="0" smtClean="0"/>
          </a:p>
        </p:txBody>
      </p:sp>
      <p:sp>
        <p:nvSpPr>
          <p:cNvPr id="6" name="TextBox 5"/>
          <p:cNvSpPr txBox="1"/>
          <p:nvPr/>
        </p:nvSpPr>
        <p:spPr>
          <a:xfrm>
            <a:off x="0" y="5839097"/>
            <a:ext cx="8612777" cy="861774"/>
          </a:xfrm>
          <a:prstGeom prst="rect">
            <a:avLst/>
          </a:prstGeom>
          <a:noFill/>
        </p:spPr>
        <p:txBody>
          <a:bodyPr wrap="square" rtlCol="0">
            <a:spAutoFit/>
          </a:bodyPr>
          <a:lstStyle/>
          <a:p>
            <a:pPr algn="ctr"/>
            <a:r>
              <a:rPr lang="en-US" dirty="0" smtClean="0"/>
              <a:t>Visit our website  </a:t>
            </a:r>
          </a:p>
          <a:p>
            <a:pPr algn="ctr"/>
            <a:r>
              <a:rPr lang="en-US" sz="1400" dirty="0" smtClean="0"/>
              <a:t>http</a:t>
            </a:r>
            <a:r>
              <a:rPr lang="en-US" sz="1400" dirty="0"/>
              <a:t>://</a:t>
            </a:r>
            <a:r>
              <a:rPr lang="en-US" sz="1400" dirty="0" smtClean="0"/>
              <a:t>www.energy.gov/projectmanagement/project-management-career-development-program</a:t>
            </a:r>
          </a:p>
          <a:p>
            <a:endParaRPr lang="en-US" dirty="0"/>
          </a:p>
        </p:txBody>
      </p:sp>
    </p:spTree>
    <p:extLst>
      <p:ext uri="{BB962C8B-B14F-4D97-AF65-F5344CB8AC3E}">
        <p14:creationId xmlns:p14="http://schemas.microsoft.com/office/powerpoint/2010/main" val="583988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274638"/>
            <a:ext cx="7772401" cy="868362"/>
          </a:xfrm>
        </p:spPr>
        <p:txBody>
          <a:bodyPr>
            <a:normAutofit fontScale="90000"/>
          </a:bodyPr>
          <a:lstStyle/>
          <a:p>
            <a:r>
              <a:rPr lang="en-US" dirty="0" smtClean="0"/>
              <a:t>Agenda</a:t>
            </a:r>
            <a:br>
              <a:rPr lang="en-US" dirty="0" smtClean="0"/>
            </a:br>
            <a:r>
              <a:rPr lang="en-US" sz="2700" dirty="0" smtClean="0"/>
              <a:t>Project </a:t>
            </a:r>
            <a:r>
              <a:rPr lang="en-US" sz="2700" dirty="0"/>
              <a:t>Management Career Development </a:t>
            </a:r>
            <a:r>
              <a:rPr lang="en-US" sz="2700" dirty="0" smtClean="0"/>
              <a:t>Program (PMCDP)</a:t>
            </a:r>
            <a:endParaRPr lang="en-US" sz="2700" dirty="0"/>
          </a:p>
        </p:txBody>
      </p:sp>
      <p:sp>
        <p:nvSpPr>
          <p:cNvPr id="3" name="Content Placeholder 2"/>
          <p:cNvSpPr>
            <a:spLocks noGrp="1"/>
          </p:cNvSpPr>
          <p:nvPr>
            <p:ph idx="1"/>
          </p:nvPr>
        </p:nvSpPr>
        <p:spPr>
          <a:xfrm>
            <a:off x="457200" y="1600200"/>
            <a:ext cx="8313938" cy="4525963"/>
          </a:xfrm>
        </p:spPr>
        <p:txBody>
          <a:bodyPr>
            <a:normAutofit/>
          </a:bodyPr>
          <a:lstStyle/>
          <a:p>
            <a:pPr>
              <a:lnSpc>
                <a:spcPct val="120000"/>
              </a:lnSpc>
              <a:spcBef>
                <a:spcPts val="0"/>
              </a:spcBef>
            </a:pPr>
            <a:r>
              <a:rPr lang="en-US" dirty="0" smtClean="0"/>
              <a:t>PMCDP Background and Principles</a:t>
            </a:r>
          </a:p>
          <a:p>
            <a:pPr>
              <a:lnSpc>
                <a:spcPct val="120000"/>
              </a:lnSpc>
              <a:spcBef>
                <a:spcPts val="0"/>
              </a:spcBef>
            </a:pPr>
            <a:r>
              <a:rPr lang="en-US" dirty="0" smtClean="0"/>
              <a:t>Competency Based: Training and Experience Requirements</a:t>
            </a:r>
          </a:p>
          <a:p>
            <a:pPr>
              <a:lnSpc>
                <a:spcPct val="120000"/>
              </a:lnSpc>
              <a:spcBef>
                <a:spcPts val="0"/>
              </a:spcBef>
            </a:pPr>
            <a:r>
              <a:rPr lang="en-US" dirty="0" smtClean="0"/>
              <a:t>Value Proposition </a:t>
            </a:r>
          </a:p>
          <a:p>
            <a:pPr>
              <a:lnSpc>
                <a:spcPct val="120000"/>
              </a:lnSpc>
              <a:spcBef>
                <a:spcPts val="0"/>
              </a:spcBef>
            </a:pPr>
            <a:r>
              <a:rPr lang="en-US" dirty="0" smtClean="0"/>
              <a:t>Certification </a:t>
            </a:r>
            <a:r>
              <a:rPr lang="en-US" dirty="0"/>
              <a:t>Review Board (CRB)</a:t>
            </a:r>
          </a:p>
          <a:p>
            <a:pPr>
              <a:lnSpc>
                <a:spcPct val="120000"/>
              </a:lnSpc>
              <a:spcBef>
                <a:spcPts val="0"/>
              </a:spcBef>
            </a:pPr>
            <a:r>
              <a:rPr lang="en-US" dirty="0"/>
              <a:t>Performance Metrics and Statistics</a:t>
            </a:r>
          </a:p>
          <a:p>
            <a:pPr>
              <a:lnSpc>
                <a:spcPct val="120000"/>
              </a:lnSpc>
              <a:spcBef>
                <a:spcPts val="0"/>
              </a:spcBef>
            </a:pPr>
            <a:r>
              <a:rPr lang="en-US" dirty="0" smtClean="0"/>
              <a:t>Challenges and Issues</a:t>
            </a:r>
            <a:endParaRPr lang="en-US" dirty="0"/>
          </a:p>
        </p:txBody>
      </p:sp>
      <p:sp>
        <p:nvSpPr>
          <p:cNvPr id="4" name="Slide Number Placeholder 3"/>
          <p:cNvSpPr>
            <a:spLocks noGrp="1"/>
          </p:cNvSpPr>
          <p:nvPr>
            <p:ph type="sldNum" sz="quarter" idx="12"/>
          </p:nvPr>
        </p:nvSpPr>
        <p:spPr/>
        <p:txBody>
          <a:bodyPr/>
          <a:lstStyle/>
          <a:p>
            <a:fld id="{C0344480-7CD4-476F-956C-E171349E3890}" type="slidenum">
              <a:rPr lang="en-US" smtClean="0"/>
              <a:pPr/>
              <a:t>2</a:t>
            </a:fld>
            <a:endParaRPr lang="en-US" dirty="0"/>
          </a:p>
        </p:txBody>
      </p:sp>
    </p:spTree>
    <p:extLst>
      <p:ext uri="{BB962C8B-B14F-4D97-AF65-F5344CB8AC3E}">
        <p14:creationId xmlns:p14="http://schemas.microsoft.com/office/powerpoint/2010/main" val="4134762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PMCDP Background</a:t>
            </a:r>
            <a:endParaRPr lang="en-US" dirty="0"/>
          </a:p>
        </p:txBody>
      </p:sp>
      <p:sp>
        <p:nvSpPr>
          <p:cNvPr id="3" name="Content Placeholder 2"/>
          <p:cNvSpPr>
            <a:spLocks noGrp="1"/>
          </p:cNvSpPr>
          <p:nvPr>
            <p:ph idx="1"/>
          </p:nvPr>
        </p:nvSpPr>
        <p:spPr>
          <a:xfrm>
            <a:off x="457200" y="1358662"/>
            <a:ext cx="8229600" cy="4525963"/>
          </a:xfrm>
        </p:spPr>
        <p:txBody>
          <a:bodyPr>
            <a:noAutofit/>
          </a:bodyPr>
          <a:lstStyle/>
          <a:p>
            <a:pPr>
              <a:spcBef>
                <a:spcPts val="0"/>
              </a:spcBef>
            </a:pPr>
            <a:r>
              <a:rPr lang="en-US" sz="2800" dirty="0" smtClean="0"/>
              <a:t>GAO High-Risk List for “Contract (Project) Management” since 1990</a:t>
            </a:r>
          </a:p>
          <a:p>
            <a:pPr>
              <a:spcBef>
                <a:spcPts val="0"/>
              </a:spcBef>
            </a:pPr>
            <a:r>
              <a:rPr lang="en-US" sz="2800" dirty="0" smtClean="0"/>
              <a:t>National Research Council (1999) recommended establishment of Department-wide training program</a:t>
            </a:r>
          </a:p>
          <a:p>
            <a:pPr>
              <a:spcBef>
                <a:spcPts val="0"/>
              </a:spcBef>
            </a:pPr>
            <a:r>
              <a:rPr lang="en-US" sz="2800" dirty="0" smtClean="0"/>
              <a:t>Deputy Secretary (September 2003) directed development and implementation of PMCDP</a:t>
            </a:r>
          </a:p>
          <a:p>
            <a:pPr>
              <a:spcBef>
                <a:spcPts val="0"/>
              </a:spcBef>
            </a:pPr>
            <a:r>
              <a:rPr lang="en-US" sz="2800" dirty="0" smtClean="0"/>
              <a:t>Congress funded PMCDP (2001, CRPT 106-907) and recommended central funding of PMCDP (2005, CRPT 108-212)</a:t>
            </a:r>
          </a:p>
          <a:p>
            <a:pPr>
              <a:spcBef>
                <a:spcPts val="0"/>
              </a:spcBef>
            </a:pPr>
            <a:r>
              <a:rPr lang="en-US" sz="2800" dirty="0" smtClean="0"/>
              <a:t>Secretary (2005) directed Programs to determine current number and assess future needs</a:t>
            </a:r>
          </a:p>
          <a:p>
            <a:pPr>
              <a:spcBef>
                <a:spcPts val="0"/>
              </a:spcBef>
            </a:pPr>
            <a:endParaRPr lang="en-US" sz="2800" dirty="0" smtClean="0"/>
          </a:p>
        </p:txBody>
      </p:sp>
      <p:sp>
        <p:nvSpPr>
          <p:cNvPr id="4" name="Slide Number Placeholder 3"/>
          <p:cNvSpPr>
            <a:spLocks noGrp="1"/>
          </p:cNvSpPr>
          <p:nvPr>
            <p:ph type="sldNum" sz="quarter" idx="12"/>
          </p:nvPr>
        </p:nvSpPr>
        <p:spPr/>
        <p:txBody>
          <a:bodyPr/>
          <a:lstStyle/>
          <a:p>
            <a:fld id="{C0344480-7CD4-476F-956C-E171349E3890}" type="slidenum">
              <a:rPr lang="en-US" smtClean="0"/>
              <a:pPr/>
              <a:t>3</a:t>
            </a:fld>
            <a:endParaRPr lang="en-US" dirty="0"/>
          </a:p>
        </p:txBody>
      </p:sp>
    </p:spTree>
    <p:extLst>
      <p:ext uri="{BB962C8B-B14F-4D97-AF65-F5344CB8AC3E}">
        <p14:creationId xmlns:p14="http://schemas.microsoft.com/office/powerpoint/2010/main" val="1805527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PMCDP Guiding Principles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Promote project management excellence</a:t>
            </a:r>
          </a:p>
          <a:p>
            <a:r>
              <a:rPr lang="en-US" dirty="0" smtClean="0"/>
              <a:t>Develop gold-star project management personnel development standard</a:t>
            </a:r>
          </a:p>
          <a:p>
            <a:r>
              <a:rPr lang="en-US" dirty="0" smtClean="0"/>
              <a:t>Tough, flexible, and fair –  best program in government</a:t>
            </a:r>
          </a:p>
          <a:p>
            <a:r>
              <a:rPr lang="en-US" dirty="0" smtClean="0"/>
              <a:t>Instill continuous improvement and learning – it is a development program</a:t>
            </a:r>
          </a:p>
          <a:p>
            <a:r>
              <a:rPr lang="en-US" dirty="0" smtClean="0"/>
              <a:t>FPD advancement is more than just taking classes; it is demonstrated experience, performance, leadership and communication skills</a:t>
            </a:r>
          </a:p>
        </p:txBody>
      </p:sp>
      <p:sp>
        <p:nvSpPr>
          <p:cNvPr id="4" name="Slide Number Placeholder 3"/>
          <p:cNvSpPr>
            <a:spLocks noGrp="1"/>
          </p:cNvSpPr>
          <p:nvPr>
            <p:ph type="sldNum" sz="quarter" idx="12"/>
          </p:nvPr>
        </p:nvSpPr>
        <p:spPr/>
        <p:txBody>
          <a:bodyPr/>
          <a:lstStyle/>
          <a:p>
            <a:fld id="{C0344480-7CD4-476F-956C-E171349E3890}" type="slidenum">
              <a:rPr lang="en-US" smtClean="0"/>
              <a:pPr/>
              <a:t>4</a:t>
            </a:fld>
            <a:endParaRPr lang="en-US" dirty="0"/>
          </a:p>
        </p:txBody>
      </p:sp>
    </p:spTree>
    <p:extLst>
      <p:ext uri="{BB962C8B-B14F-4D97-AF65-F5344CB8AC3E}">
        <p14:creationId xmlns:p14="http://schemas.microsoft.com/office/powerpoint/2010/main" val="3910676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2195512"/>
            <a:ext cx="8229600" cy="4525963"/>
          </a:xfrm>
        </p:spPr>
        <p:txBody>
          <a:bodyPr>
            <a:normAutofit lnSpcReduction="10000"/>
          </a:bodyPr>
          <a:lstStyle/>
          <a:p>
            <a:r>
              <a:rPr lang="en-US" altLang="en-US" dirty="0" smtClean="0"/>
              <a:t>DOE manages some of the largest, most complex, and technically challenging projects in public or private sector</a:t>
            </a:r>
          </a:p>
          <a:p>
            <a:pPr lvl="1"/>
            <a:r>
              <a:rPr lang="en-US" altLang="en-US" dirty="0" smtClean="0"/>
              <a:t>35 projects over $100M </a:t>
            </a:r>
          </a:p>
          <a:p>
            <a:pPr lvl="1"/>
            <a:r>
              <a:rPr lang="en-US" altLang="en-US" dirty="0" smtClean="0"/>
              <a:t>DOE has been on GAO’s High-Risk list for project management since 1990</a:t>
            </a:r>
          </a:p>
          <a:p>
            <a:pPr lvl="2"/>
            <a:r>
              <a:rPr lang="en-US" altLang="en-US" dirty="0" smtClean="0"/>
              <a:t>We have shown some improvement</a:t>
            </a:r>
          </a:p>
          <a:p>
            <a:pPr lvl="3"/>
            <a:r>
              <a:rPr lang="en-US" altLang="en-US" dirty="0" smtClean="0"/>
              <a:t>For example, SC removed from high-risk list in 2009</a:t>
            </a:r>
          </a:p>
          <a:p>
            <a:pPr lvl="2"/>
            <a:r>
              <a:rPr lang="en-US" altLang="en-US" dirty="0" smtClean="0"/>
              <a:t>Remaining projects of high concern to GAO are EM and NNSA projects $750M or greater</a:t>
            </a:r>
          </a:p>
        </p:txBody>
      </p:sp>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Importance of Effective, Formal Project Management: Why We Care</a:t>
            </a:r>
            <a:endParaRPr lang="en-US" dirty="0"/>
          </a:p>
        </p:txBody>
      </p:sp>
      <p:sp>
        <p:nvSpPr>
          <p:cNvPr id="3" name="Slide Number Placeholder 2"/>
          <p:cNvSpPr>
            <a:spLocks noGrp="1"/>
          </p:cNvSpPr>
          <p:nvPr>
            <p:ph type="sldNum" sz="quarter" idx="4294967295"/>
          </p:nvPr>
        </p:nvSpPr>
        <p:spPr/>
        <p:txBody>
          <a:bodyPr/>
          <a:lstStyle/>
          <a:p>
            <a:fld id="{9A534E10-CB55-45A0-BAF4-D201E2BAF80C}" type="slidenum">
              <a:rPr lang="en-US" altLang="en-US" smtClean="0"/>
              <a:pPr/>
              <a:t>5</a:t>
            </a:fld>
            <a:endParaRPr lang="en-US" altLang="en-US" dirty="0"/>
          </a:p>
        </p:txBody>
      </p:sp>
    </p:spTree>
    <p:extLst>
      <p:ext uri="{BB962C8B-B14F-4D97-AF65-F5344CB8AC3E}">
        <p14:creationId xmlns:p14="http://schemas.microsoft.com/office/powerpoint/2010/main" val="2214250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Secretary Moniz established a special working group in 2013 which culminated in the Improving Project Management report</a:t>
            </a:r>
          </a:p>
          <a:p>
            <a:r>
              <a:rPr lang="en-US" dirty="0" smtClean="0"/>
              <a:t>Recommendations</a:t>
            </a:r>
          </a:p>
          <a:p>
            <a:pPr lvl="1"/>
            <a:r>
              <a:rPr lang="en-US" dirty="0" smtClean="0"/>
              <a:t>Institutionalize Secretarial memoranda on improving Project Management for the DOE enterprise</a:t>
            </a:r>
          </a:p>
        </p:txBody>
      </p:sp>
      <p:sp>
        <p:nvSpPr>
          <p:cNvPr id="3" name="Title 2"/>
          <p:cNvSpPr>
            <a:spLocks noGrp="1"/>
          </p:cNvSpPr>
          <p:nvPr>
            <p:ph type="title"/>
          </p:nvPr>
        </p:nvSpPr>
        <p:spPr/>
        <p:txBody>
          <a:bodyPr>
            <a:normAutofit fontScale="90000"/>
          </a:bodyPr>
          <a:lstStyle/>
          <a:p>
            <a:r>
              <a:rPr lang="en-US" dirty="0" smtClean="0"/>
              <a:t>Project Management Has the Secretary’s attention</a:t>
            </a:r>
            <a:endParaRPr lang="en-US" dirty="0"/>
          </a:p>
        </p:txBody>
      </p:sp>
      <p:sp>
        <p:nvSpPr>
          <p:cNvPr id="4" name="Slide Number Placeholder 3"/>
          <p:cNvSpPr>
            <a:spLocks noGrp="1"/>
          </p:cNvSpPr>
          <p:nvPr>
            <p:ph type="sldNum" sz="quarter" idx="4294967295"/>
          </p:nvPr>
        </p:nvSpPr>
        <p:spPr/>
        <p:txBody>
          <a:bodyPr/>
          <a:lstStyle/>
          <a:p>
            <a:fld id="{9A534E10-CB55-45A0-BAF4-D201E2BAF80C}" type="slidenum">
              <a:rPr lang="en-US" altLang="en-US" smtClean="0"/>
              <a:pPr/>
              <a:t>6</a:t>
            </a:fld>
            <a:endParaRPr lang="en-US" altLang="en-US" dirty="0"/>
          </a:p>
        </p:txBody>
      </p:sp>
    </p:spTree>
    <p:extLst>
      <p:ext uri="{BB962C8B-B14F-4D97-AF65-F5344CB8AC3E}">
        <p14:creationId xmlns:p14="http://schemas.microsoft.com/office/powerpoint/2010/main" val="4178649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Additional recommendations from Improving Project Management </a:t>
            </a:r>
          </a:p>
          <a:p>
            <a:pPr lvl="1"/>
            <a:r>
              <a:rPr lang="en-US" dirty="0" smtClean="0"/>
              <a:t>Improve the lines of responsibility and the peer review process</a:t>
            </a:r>
          </a:p>
          <a:p>
            <a:pPr lvl="2"/>
            <a:r>
              <a:rPr lang="en-US" dirty="0" smtClean="0"/>
              <a:t>Designating a clear project owner and clear lines of functional authority</a:t>
            </a:r>
          </a:p>
          <a:p>
            <a:pPr lvl="2"/>
            <a:r>
              <a:rPr lang="en-US" dirty="0" smtClean="0"/>
              <a:t>Establishing a project assessment office that does not have line responsibility for project execution, but will conduct programmatic peer reviews</a:t>
            </a:r>
          </a:p>
        </p:txBody>
      </p:sp>
      <p:sp>
        <p:nvSpPr>
          <p:cNvPr id="3" name="Title 2"/>
          <p:cNvSpPr>
            <a:spLocks noGrp="1"/>
          </p:cNvSpPr>
          <p:nvPr>
            <p:ph type="title"/>
          </p:nvPr>
        </p:nvSpPr>
        <p:spPr/>
        <p:txBody>
          <a:bodyPr>
            <a:normAutofit fontScale="90000"/>
          </a:bodyPr>
          <a:lstStyle/>
          <a:p>
            <a:r>
              <a:rPr lang="en-US" smtClean="0"/>
              <a:t>New Push to Further Improve Project Management (cont.)</a:t>
            </a:r>
            <a:endParaRPr lang="en-US" dirty="0"/>
          </a:p>
        </p:txBody>
      </p:sp>
      <p:sp>
        <p:nvSpPr>
          <p:cNvPr id="4" name="Slide Number Placeholder 3"/>
          <p:cNvSpPr>
            <a:spLocks noGrp="1"/>
          </p:cNvSpPr>
          <p:nvPr>
            <p:ph type="sldNum" sz="quarter" idx="4294967295"/>
          </p:nvPr>
        </p:nvSpPr>
        <p:spPr/>
        <p:txBody>
          <a:bodyPr/>
          <a:lstStyle/>
          <a:p>
            <a:fld id="{9A534E10-CB55-45A0-BAF4-D201E2BAF80C}" type="slidenum">
              <a:rPr lang="en-US" altLang="en-US" smtClean="0"/>
              <a:pPr/>
              <a:t>7</a:t>
            </a:fld>
            <a:endParaRPr lang="en-US" altLang="en-US" dirty="0"/>
          </a:p>
        </p:txBody>
      </p:sp>
    </p:spTree>
    <p:extLst>
      <p:ext uri="{BB962C8B-B14F-4D97-AF65-F5344CB8AC3E}">
        <p14:creationId xmlns:p14="http://schemas.microsoft.com/office/powerpoint/2010/main" val="1750058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PMCDP Competency Based Program (Training or Experience)</a:t>
            </a:r>
            <a:endParaRPr lang="en-US" dirty="0"/>
          </a:p>
        </p:txBody>
      </p:sp>
      <p:sp>
        <p:nvSpPr>
          <p:cNvPr id="3" name="Content Placeholder 2"/>
          <p:cNvSpPr>
            <a:spLocks noGrp="1"/>
          </p:cNvSpPr>
          <p:nvPr>
            <p:ph sz="half" idx="1"/>
          </p:nvPr>
        </p:nvSpPr>
        <p:spPr>
          <a:xfrm>
            <a:off x="628650" y="2817652"/>
            <a:ext cx="3886200" cy="3538698"/>
          </a:xfrm>
        </p:spPr>
        <p:txBody>
          <a:bodyPr>
            <a:normAutofit fontScale="92500"/>
          </a:bodyPr>
          <a:lstStyle/>
          <a:p>
            <a:r>
              <a:rPr lang="en-US" sz="2400" dirty="0" smtClean="0"/>
              <a:t>General Project (8) Management</a:t>
            </a:r>
          </a:p>
          <a:p>
            <a:r>
              <a:rPr lang="en-US" sz="2400" dirty="0" smtClean="0"/>
              <a:t>Leadership/Team Building (5)</a:t>
            </a:r>
          </a:p>
          <a:p>
            <a:r>
              <a:rPr lang="en-US" sz="2400" dirty="0" smtClean="0"/>
              <a:t>Scope Management (4)</a:t>
            </a:r>
          </a:p>
          <a:p>
            <a:r>
              <a:rPr lang="en-US" sz="2400" dirty="0" smtClean="0"/>
              <a:t>Communication (3) Management</a:t>
            </a:r>
          </a:p>
          <a:p>
            <a:r>
              <a:rPr lang="en-US" sz="2400" dirty="0" smtClean="0"/>
              <a:t>Quality/Safety (3) Management</a:t>
            </a:r>
          </a:p>
          <a:p>
            <a:r>
              <a:rPr lang="en-US" sz="2400" dirty="0" smtClean="0"/>
              <a:t>Cost Management (4)</a:t>
            </a:r>
            <a:endParaRPr lang="en-US" sz="2400" dirty="0"/>
          </a:p>
        </p:txBody>
      </p:sp>
      <p:sp>
        <p:nvSpPr>
          <p:cNvPr id="7" name="Content Placeholder 6"/>
          <p:cNvSpPr>
            <a:spLocks noGrp="1"/>
          </p:cNvSpPr>
          <p:nvPr>
            <p:ph sz="half" idx="2"/>
          </p:nvPr>
        </p:nvSpPr>
        <p:spPr>
          <a:xfrm>
            <a:off x="4629150" y="2817652"/>
            <a:ext cx="4057650" cy="3538698"/>
          </a:xfrm>
        </p:spPr>
        <p:txBody>
          <a:bodyPr>
            <a:normAutofit fontScale="92500"/>
          </a:bodyPr>
          <a:lstStyle/>
          <a:p>
            <a:r>
              <a:rPr lang="en-US" sz="2400" dirty="0" smtClean="0"/>
              <a:t>Time (Schedule) (3) Management</a:t>
            </a:r>
          </a:p>
          <a:p>
            <a:r>
              <a:rPr lang="en-US" sz="2400" dirty="0" smtClean="0"/>
              <a:t>Risk Management (3)</a:t>
            </a:r>
          </a:p>
          <a:p>
            <a:r>
              <a:rPr lang="en-US" sz="2400" dirty="0" smtClean="0"/>
              <a:t>Contract Management (6)</a:t>
            </a:r>
          </a:p>
          <a:p>
            <a:r>
              <a:rPr lang="en-US" sz="2400" dirty="0" smtClean="0"/>
              <a:t>Integration Management (5)</a:t>
            </a:r>
          </a:p>
          <a:p>
            <a:r>
              <a:rPr lang="en-US" sz="2400" dirty="0" smtClean="0"/>
              <a:t>Related Course Electives (13)</a:t>
            </a:r>
          </a:p>
          <a:p>
            <a:r>
              <a:rPr lang="en-US" sz="2400" dirty="0"/>
              <a:t>Behavioral (5)</a:t>
            </a:r>
          </a:p>
          <a:p>
            <a:r>
              <a:rPr lang="en-US" sz="2400" dirty="0" smtClean="0">
                <a:solidFill>
                  <a:srgbClr val="3333FF"/>
                </a:solidFill>
              </a:rPr>
              <a:t>Work and Developmental Requirements</a:t>
            </a:r>
          </a:p>
        </p:txBody>
      </p:sp>
      <p:sp>
        <p:nvSpPr>
          <p:cNvPr id="5" name="Text Placeholder 4"/>
          <p:cNvSpPr>
            <a:spLocks noGrp="1"/>
          </p:cNvSpPr>
          <p:nvPr>
            <p:ph type="body" idx="4294967295"/>
          </p:nvPr>
        </p:nvSpPr>
        <p:spPr>
          <a:xfrm>
            <a:off x="267414" y="1535113"/>
            <a:ext cx="7659688" cy="1190834"/>
          </a:xfrm>
        </p:spPr>
        <p:txBody>
          <a:bodyPr>
            <a:noAutofit/>
          </a:bodyPr>
          <a:lstStyle/>
          <a:p>
            <a:pPr>
              <a:spcBef>
                <a:spcPts val="0"/>
              </a:spcBef>
              <a:buFont typeface="Wingdings" panose="05000000000000000000" pitchFamily="2" charset="2"/>
              <a:buChar char="q"/>
            </a:pPr>
            <a:r>
              <a:rPr lang="en-US" sz="2400" dirty="0" smtClean="0"/>
              <a:t>FPD must demonstrate familiarity-, working-, or expert-level knowledge of listed competencies: (Total of 62 competencies) </a:t>
            </a:r>
            <a:endParaRPr lang="en-US" sz="2400" dirty="0"/>
          </a:p>
        </p:txBody>
      </p:sp>
      <p:sp>
        <p:nvSpPr>
          <p:cNvPr id="9" name="Slide Number Placeholder 3"/>
          <p:cNvSpPr>
            <a:spLocks noGrp="1"/>
          </p:cNvSpPr>
          <p:nvPr>
            <p:ph type="sldNum" sz="quarter" idx="12"/>
          </p:nvPr>
        </p:nvSpPr>
        <p:spPr>
          <a:xfrm>
            <a:off x="6797759" y="6356350"/>
            <a:ext cx="2133600" cy="365125"/>
          </a:xfrm>
        </p:spPr>
        <p:txBody>
          <a:bodyPr/>
          <a:lstStyle/>
          <a:p>
            <a:r>
              <a:rPr lang="en-US" dirty="0" smtClean="0"/>
              <a:t>8</a:t>
            </a:r>
            <a:endParaRPr lang="en-US" dirty="0"/>
          </a:p>
        </p:txBody>
      </p:sp>
    </p:spTree>
    <p:extLst>
      <p:ext uri="{BB962C8B-B14F-4D97-AF65-F5344CB8AC3E}">
        <p14:creationId xmlns:p14="http://schemas.microsoft.com/office/powerpoint/2010/main" val="140050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4612432" y="2947313"/>
            <a:ext cx="4531567" cy="2292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US" sz="1000" b="1" dirty="0">
                <a:latin typeface="Arial" panose="020B0604020202020204" pitchFamily="34" charset="0"/>
                <a:ea typeface="Times New Roman" panose="02020603050405020304" pitchFamily="18" charset="0"/>
              </a:rPr>
              <a:t>Level 2 Electives — Select Two</a:t>
            </a:r>
            <a:endParaRPr lang="en-US" sz="1200" dirty="0">
              <a:latin typeface="Times New Roman" panose="02020603050405020304" pitchFamily="18" charset="0"/>
              <a:ea typeface="Times New Roman" panose="02020603050405020304" pitchFamily="18" charset="0"/>
            </a:endParaRPr>
          </a:p>
        </p:txBody>
      </p:sp>
      <p:sp>
        <p:nvSpPr>
          <p:cNvPr id="3" name="Text Box 5"/>
          <p:cNvSpPr txBox="1">
            <a:spLocks noChangeArrowheads="1"/>
          </p:cNvSpPr>
          <p:nvPr/>
        </p:nvSpPr>
        <p:spPr bwMode="auto">
          <a:xfrm>
            <a:off x="4479607" y="1028065"/>
            <a:ext cx="800100" cy="228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US" sz="1000" b="1" dirty="0">
                <a:solidFill>
                  <a:srgbClr val="0000FF"/>
                </a:solidFill>
                <a:latin typeface="Times New Roman" panose="02020603050405020304" pitchFamily="18" charset="0"/>
                <a:ea typeface="Times New Roman" panose="02020603050405020304" pitchFamily="18" charset="0"/>
              </a:rPr>
              <a:t>Technical</a:t>
            </a:r>
            <a:endParaRPr lang="en-US" sz="1200" dirty="0">
              <a:latin typeface="Times New Roman" panose="02020603050405020304" pitchFamily="18" charset="0"/>
              <a:ea typeface="Times New Roman" panose="02020603050405020304" pitchFamily="18" charset="0"/>
            </a:endParaRPr>
          </a:p>
        </p:txBody>
      </p:sp>
      <p:sp>
        <p:nvSpPr>
          <p:cNvPr id="4" name="Text Box 6"/>
          <p:cNvSpPr txBox="1">
            <a:spLocks noChangeArrowheads="1"/>
          </p:cNvSpPr>
          <p:nvPr/>
        </p:nvSpPr>
        <p:spPr bwMode="auto">
          <a:xfrm>
            <a:off x="1850707" y="676275"/>
            <a:ext cx="114300" cy="228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US" sz="1000" b="1" dirty="0">
                <a:latin typeface="Arial" panose="020B060402020202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p:txBody>
      </p:sp>
      <p:sp>
        <p:nvSpPr>
          <p:cNvPr id="5" name="Text Box 7"/>
          <p:cNvSpPr txBox="1">
            <a:spLocks noChangeArrowheads="1"/>
          </p:cNvSpPr>
          <p:nvPr/>
        </p:nvSpPr>
        <p:spPr bwMode="auto">
          <a:xfrm>
            <a:off x="1279207" y="2947312"/>
            <a:ext cx="2171700" cy="228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US" sz="1000" b="1" dirty="0">
                <a:latin typeface="Arial" panose="020B0604020202020204" pitchFamily="34" charset="0"/>
                <a:ea typeface="Times New Roman" panose="02020603050405020304" pitchFamily="18" charset="0"/>
              </a:rPr>
              <a:t>Level 2 Core Courses</a:t>
            </a:r>
            <a:endParaRPr lang="en-US" sz="1200" dirty="0">
              <a:latin typeface="Times New Roman" panose="02020603050405020304" pitchFamily="18" charset="0"/>
              <a:ea typeface="Times New Roman" panose="02020603050405020304" pitchFamily="18" charset="0"/>
            </a:endParaRPr>
          </a:p>
        </p:txBody>
      </p:sp>
      <p:sp>
        <p:nvSpPr>
          <p:cNvPr id="6" name="Text Box 8"/>
          <p:cNvSpPr txBox="1">
            <a:spLocks noChangeArrowheads="1"/>
          </p:cNvSpPr>
          <p:nvPr/>
        </p:nvSpPr>
        <p:spPr bwMode="auto">
          <a:xfrm>
            <a:off x="1164907" y="1028066"/>
            <a:ext cx="2171700" cy="2292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US" sz="1000" b="1" dirty="0">
                <a:latin typeface="Arial" panose="020B0604020202020204" pitchFamily="34" charset="0"/>
                <a:ea typeface="Times New Roman" panose="02020603050405020304" pitchFamily="18" charset="0"/>
              </a:rPr>
              <a:t>Level 3 Core Courses</a:t>
            </a:r>
            <a:endParaRPr lang="en-US" sz="1200" dirty="0">
              <a:latin typeface="Times New Roman" panose="02020603050405020304" pitchFamily="18" charset="0"/>
              <a:ea typeface="Times New Roman" panose="02020603050405020304" pitchFamily="18" charset="0"/>
            </a:endParaRPr>
          </a:p>
        </p:txBody>
      </p:sp>
      <p:sp>
        <p:nvSpPr>
          <p:cNvPr id="7" name="Text Box 9"/>
          <p:cNvSpPr txBox="1">
            <a:spLocks noChangeArrowheads="1"/>
          </p:cNvSpPr>
          <p:nvPr/>
        </p:nvSpPr>
        <p:spPr bwMode="auto">
          <a:xfrm>
            <a:off x="7535527" y="1028065"/>
            <a:ext cx="1162050" cy="228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US" sz="1000" b="1" dirty="0">
                <a:solidFill>
                  <a:srgbClr val="0000FF"/>
                </a:solidFill>
                <a:latin typeface="Times New Roman" panose="02020603050405020304" pitchFamily="18" charset="0"/>
                <a:ea typeface="Times New Roman" panose="02020603050405020304" pitchFamily="18" charset="0"/>
              </a:rPr>
              <a:t>Communication</a:t>
            </a:r>
            <a:endParaRPr lang="en-US" sz="1200" dirty="0">
              <a:latin typeface="Times New Roman" panose="02020603050405020304" pitchFamily="18" charset="0"/>
              <a:ea typeface="Times New Roman" panose="02020603050405020304" pitchFamily="18" charset="0"/>
            </a:endParaRPr>
          </a:p>
        </p:txBody>
      </p:sp>
      <p:sp>
        <p:nvSpPr>
          <p:cNvPr id="8" name="Text Box 10"/>
          <p:cNvSpPr txBox="1">
            <a:spLocks noChangeArrowheads="1"/>
          </p:cNvSpPr>
          <p:nvPr/>
        </p:nvSpPr>
        <p:spPr bwMode="auto">
          <a:xfrm>
            <a:off x="2307907" y="4783709"/>
            <a:ext cx="1943100" cy="219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US" sz="1000" b="1" dirty="0">
                <a:latin typeface="Arial" panose="020B0604020202020204" pitchFamily="34" charset="0"/>
                <a:ea typeface="Times New Roman" panose="02020603050405020304" pitchFamily="18" charset="0"/>
              </a:rPr>
              <a:t>Level 1 Core Courses</a:t>
            </a:r>
            <a:endParaRPr lang="en-US" sz="1400" dirty="0">
              <a:latin typeface="Times New Roman" panose="02020603050405020304" pitchFamily="18" charset="0"/>
              <a:ea typeface="Times New Roman" panose="02020603050405020304" pitchFamily="18" charset="0"/>
            </a:endParaRPr>
          </a:p>
        </p:txBody>
      </p:sp>
      <p:sp>
        <p:nvSpPr>
          <p:cNvPr id="9" name="Text Box 11">
            <a:hlinkClick r:id="" action="ppaction://noaction"/>
          </p:cNvPr>
          <p:cNvSpPr txBox="1">
            <a:spLocks noChangeArrowheads="1"/>
          </p:cNvSpPr>
          <p:nvPr/>
        </p:nvSpPr>
        <p:spPr bwMode="auto">
          <a:xfrm>
            <a:off x="2060257" y="5940356"/>
            <a:ext cx="1180466" cy="685800"/>
          </a:xfrm>
          <a:prstGeom prst="rect">
            <a:avLst/>
          </a:prstGeom>
          <a:solidFill>
            <a:srgbClr val="CCFFFF">
              <a:alpha val="78038"/>
            </a:srgbClr>
          </a:solidFill>
          <a:ln w="31750">
            <a:solidFill>
              <a:srgbClr val="FFC000"/>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Project Management Systems and </a:t>
            </a:r>
            <a:r>
              <a:rPr lang="en-US" sz="750" dirty="0" smtClean="0">
                <a:latin typeface="Arial" panose="020B0604020202020204" pitchFamily="34" charset="0"/>
                <a:ea typeface="Times New Roman" panose="02020603050405020304" pitchFamily="18" charset="0"/>
              </a:rPr>
              <a:t>Practices</a:t>
            </a:r>
          </a:p>
          <a:p>
            <a:pPr algn="ctr"/>
            <a:endParaRPr lang="en-US" sz="750" dirty="0">
              <a:latin typeface="Times New Roman" panose="02020603050405020304" pitchFamily="18"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Desktop/60</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001024</a:t>
            </a:r>
            <a:endParaRPr lang="en-US" sz="750" dirty="0">
              <a:latin typeface="Times New Roman" panose="02020603050405020304" pitchFamily="18" charset="0"/>
              <a:ea typeface="Times New Roman" panose="02020603050405020304" pitchFamily="18" charset="0"/>
            </a:endParaRPr>
          </a:p>
        </p:txBody>
      </p:sp>
      <p:sp>
        <p:nvSpPr>
          <p:cNvPr id="10" name="Text Box 13">
            <a:hlinkClick r:id="" action="ppaction://noaction"/>
          </p:cNvPr>
          <p:cNvSpPr txBox="1">
            <a:spLocks noChangeArrowheads="1"/>
          </p:cNvSpPr>
          <p:nvPr/>
        </p:nvSpPr>
        <p:spPr bwMode="auto">
          <a:xfrm>
            <a:off x="2993707" y="4997381"/>
            <a:ext cx="1028700" cy="800100"/>
          </a:xfrm>
          <a:prstGeom prst="rect">
            <a:avLst/>
          </a:prstGeom>
          <a:solidFill>
            <a:srgbClr val="CCFFFF">
              <a:alpha val="78038"/>
            </a:srgbClr>
          </a:solidFill>
          <a:ln w="31750">
            <a:solidFill>
              <a:srgbClr val="FF0000"/>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Earned Value Management Systems (24/7)</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i="1" dirty="0">
                <a:latin typeface="Arial" panose="020B0604020202020204" pitchFamily="34" charset="0"/>
                <a:ea typeface="Times New Roman" panose="02020603050405020304" pitchFamily="18" charset="0"/>
              </a:rPr>
              <a:t>DOE </a:t>
            </a:r>
            <a:r>
              <a:rPr lang="en-US" sz="750" i="1" dirty="0" smtClean="0">
                <a:latin typeface="Arial" panose="020B0604020202020204" pitchFamily="34" charset="0"/>
                <a:ea typeface="Times New Roman" panose="02020603050405020304" pitchFamily="18" charset="0"/>
              </a:rPr>
              <a:t>Online/24</a:t>
            </a:r>
          </a:p>
          <a:p>
            <a:pPr algn="ctr"/>
            <a:r>
              <a:rPr lang="en-US" sz="750" b="1" dirty="0" smtClean="0">
                <a:latin typeface="Arial" panose="020B0604020202020204" pitchFamily="34" charset="0"/>
                <a:ea typeface="Times New Roman" panose="02020603050405020304" pitchFamily="18" charset="0"/>
              </a:rPr>
              <a:t>001026</a:t>
            </a:r>
            <a:endParaRPr lang="en-US" sz="750" b="1" dirty="0">
              <a:latin typeface="Times New Roman" panose="02020603050405020304" pitchFamily="18" charset="0"/>
              <a:ea typeface="Times New Roman" panose="02020603050405020304" pitchFamily="18" charset="0"/>
            </a:endParaRPr>
          </a:p>
        </p:txBody>
      </p:sp>
      <p:sp>
        <p:nvSpPr>
          <p:cNvPr id="11" name="Text Box 14"/>
          <p:cNvSpPr txBox="1">
            <a:spLocks noChangeArrowheads="1"/>
          </p:cNvSpPr>
          <p:nvPr/>
        </p:nvSpPr>
        <p:spPr bwMode="auto">
          <a:xfrm>
            <a:off x="2198687" y="2190116"/>
            <a:ext cx="1504950" cy="695325"/>
          </a:xfrm>
          <a:prstGeom prst="rect">
            <a:avLst/>
          </a:prstGeom>
          <a:solidFill>
            <a:srgbClr val="CCFFFF">
              <a:alpha val="78038"/>
            </a:srgbClr>
          </a:solidFill>
          <a:ln w="12700">
            <a:solidFill>
              <a:srgbClr val="00CCFF"/>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Program Management and Portfolio Analysis</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i="1" dirty="0">
                <a:latin typeface="Arial" panose="020B0604020202020204" pitchFamily="34" charset="0"/>
                <a:ea typeface="Times New Roman" panose="02020603050405020304" pitchFamily="18" charset="0"/>
              </a:rPr>
              <a:t>5 </a:t>
            </a:r>
            <a:r>
              <a:rPr lang="en-US" sz="750" i="1" dirty="0" smtClean="0">
                <a:latin typeface="Arial" panose="020B0604020202020204" pitchFamily="34" charset="0"/>
                <a:ea typeface="Times New Roman" panose="02020603050405020304" pitchFamily="18" charset="0"/>
              </a:rPr>
              <a:t>days/40</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001025</a:t>
            </a:r>
            <a:endParaRPr lang="en-US" sz="750" dirty="0">
              <a:latin typeface="Times New Roman" panose="02020603050405020304" pitchFamily="18" charset="0"/>
              <a:ea typeface="Times New Roman" panose="02020603050405020304" pitchFamily="18" charset="0"/>
            </a:endParaRPr>
          </a:p>
        </p:txBody>
      </p:sp>
      <p:sp>
        <p:nvSpPr>
          <p:cNvPr id="12" name="Text Box 15"/>
          <p:cNvSpPr txBox="1">
            <a:spLocks noChangeArrowheads="1"/>
          </p:cNvSpPr>
          <p:nvPr/>
        </p:nvSpPr>
        <p:spPr bwMode="auto">
          <a:xfrm>
            <a:off x="3041333" y="3185438"/>
            <a:ext cx="1204595" cy="695325"/>
          </a:xfrm>
          <a:prstGeom prst="rect">
            <a:avLst/>
          </a:prstGeom>
          <a:solidFill>
            <a:srgbClr val="CCFFFF">
              <a:alpha val="78038"/>
            </a:srgbClr>
          </a:solidFill>
          <a:ln w="12700">
            <a:solidFill>
              <a:srgbClr val="00CCFF"/>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Project Management Simulation</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i="1" dirty="0">
                <a:latin typeface="Arial" panose="020B0604020202020204" pitchFamily="34" charset="0"/>
                <a:ea typeface="Times New Roman" panose="02020603050405020304" pitchFamily="18" charset="0"/>
              </a:rPr>
              <a:t>5 </a:t>
            </a:r>
            <a:r>
              <a:rPr lang="en-US" sz="750" i="1" dirty="0" smtClean="0">
                <a:latin typeface="Arial" panose="020B0604020202020204" pitchFamily="34" charset="0"/>
                <a:ea typeface="Times New Roman" panose="02020603050405020304" pitchFamily="18" charset="0"/>
              </a:rPr>
              <a:t>days/40</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001029</a:t>
            </a:r>
            <a:endParaRPr lang="en-US" sz="750" dirty="0">
              <a:latin typeface="Times New Roman" panose="02020603050405020304" pitchFamily="18" charset="0"/>
              <a:ea typeface="Times New Roman" panose="02020603050405020304" pitchFamily="18" charset="0"/>
            </a:endParaRPr>
          </a:p>
        </p:txBody>
      </p:sp>
      <p:sp>
        <p:nvSpPr>
          <p:cNvPr id="13" name="Text Box 16">
            <a:hlinkClick r:id="" action="ppaction://noaction"/>
          </p:cNvPr>
          <p:cNvSpPr txBox="1">
            <a:spLocks noChangeArrowheads="1"/>
          </p:cNvSpPr>
          <p:nvPr/>
        </p:nvSpPr>
        <p:spPr bwMode="auto">
          <a:xfrm>
            <a:off x="3260301" y="5940356"/>
            <a:ext cx="1087755" cy="685800"/>
          </a:xfrm>
          <a:prstGeom prst="rect">
            <a:avLst/>
          </a:prstGeom>
          <a:solidFill>
            <a:srgbClr val="CCFFFF">
              <a:alpha val="78038"/>
            </a:srgbClr>
          </a:solidFill>
          <a:ln w="12700">
            <a:solidFill>
              <a:srgbClr val="00CCFF"/>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Project Risk Analysis and </a:t>
            </a:r>
            <a:r>
              <a:rPr lang="en-US" sz="750" dirty="0" smtClean="0">
                <a:latin typeface="Arial" panose="020B0604020202020204" pitchFamily="34" charset="0"/>
                <a:ea typeface="Times New Roman" panose="02020603050405020304" pitchFamily="18" charset="0"/>
              </a:rPr>
              <a:t>Management</a:t>
            </a:r>
          </a:p>
          <a:p>
            <a:pPr algn="ct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3.5 </a:t>
            </a:r>
            <a:r>
              <a:rPr lang="en-US" sz="750" i="1" dirty="0" smtClean="0">
                <a:latin typeface="Arial" panose="020B0604020202020204" pitchFamily="34" charset="0"/>
                <a:ea typeface="Times New Roman" panose="02020603050405020304" pitchFamily="18" charset="0"/>
              </a:rPr>
              <a:t>days/28</a:t>
            </a:r>
          </a:p>
          <a:p>
            <a:pPr algn="ctr"/>
            <a:r>
              <a:rPr lang="en-US" sz="750" b="1" dirty="0" smtClean="0">
                <a:latin typeface="Arial" panose="020B0604020202020204" pitchFamily="34" charset="0"/>
                <a:ea typeface="Times New Roman" panose="02020603050405020304" pitchFamily="18" charset="0"/>
              </a:rPr>
              <a:t>001033</a:t>
            </a:r>
            <a:endParaRPr lang="en-US" sz="750" b="1" dirty="0">
              <a:latin typeface="Times New Roman" panose="02020603050405020304" pitchFamily="18" charset="0"/>
              <a:ea typeface="Times New Roman" panose="02020603050405020304" pitchFamily="18" charset="0"/>
            </a:endParaRPr>
          </a:p>
        </p:txBody>
      </p:sp>
      <p:sp>
        <p:nvSpPr>
          <p:cNvPr id="14" name="Text Box 17">
            <a:hlinkClick r:id="" action="ppaction://noaction"/>
          </p:cNvPr>
          <p:cNvSpPr txBox="1">
            <a:spLocks noChangeArrowheads="1"/>
          </p:cNvSpPr>
          <p:nvPr/>
        </p:nvSpPr>
        <p:spPr bwMode="auto">
          <a:xfrm>
            <a:off x="822007" y="5940356"/>
            <a:ext cx="1201420" cy="685800"/>
          </a:xfrm>
          <a:prstGeom prst="rect">
            <a:avLst/>
          </a:prstGeom>
          <a:solidFill>
            <a:srgbClr val="CCFFFF">
              <a:alpha val="78038"/>
            </a:srgbClr>
          </a:solidFill>
          <a:ln w="31750">
            <a:solidFill>
              <a:srgbClr val="FF0000"/>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Project Management Essentials</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i="1" dirty="0">
                <a:latin typeface="Arial" panose="020B0604020202020204" pitchFamily="34" charset="0"/>
                <a:ea typeface="Times New Roman" panose="02020603050405020304" pitchFamily="18" charset="0"/>
              </a:rPr>
              <a:t>DOE Online/50</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001022</a:t>
            </a:r>
            <a:r>
              <a:rPr lang="en-US" sz="750" b="1" i="1" dirty="0">
                <a:latin typeface="Arial" panose="020B0604020202020204" pitchFamily="34" charset="0"/>
                <a:ea typeface="Times New Roman" panose="02020603050405020304" pitchFamily="18" charset="0"/>
              </a:rPr>
              <a:t/>
            </a:r>
            <a:br>
              <a:rPr lang="en-US" sz="750" b="1" i="1" dirty="0">
                <a:latin typeface="Arial" panose="020B0604020202020204" pitchFamily="34" charset="0"/>
                <a:ea typeface="Times New Roman" panose="02020603050405020304" pitchFamily="18" charset="0"/>
              </a:rPr>
            </a:br>
            <a:endParaRPr lang="en-US" sz="750" dirty="0">
              <a:latin typeface="Times New Roman" panose="02020603050405020304" pitchFamily="18" charset="0"/>
              <a:ea typeface="Times New Roman" panose="02020603050405020304" pitchFamily="18" charset="0"/>
            </a:endParaRPr>
          </a:p>
        </p:txBody>
      </p:sp>
      <p:sp>
        <p:nvSpPr>
          <p:cNvPr id="15" name="Text Box 18"/>
          <p:cNvSpPr txBox="1">
            <a:spLocks noChangeArrowheads="1"/>
          </p:cNvSpPr>
          <p:nvPr/>
        </p:nvSpPr>
        <p:spPr bwMode="auto">
          <a:xfrm>
            <a:off x="993458" y="4091418"/>
            <a:ext cx="1566545" cy="628651"/>
          </a:xfrm>
          <a:prstGeom prst="rect">
            <a:avLst/>
          </a:prstGeom>
          <a:solidFill>
            <a:srgbClr val="CCFFFF">
              <a:alpha val="78038"/>
            </a:srgbClr>
          </a:solidFill>
          <a:ln w="31750">
            <a:solidFill>
              <a:srgbClr val="FFC000"/>
            </a:solidFill>
            <a:miter lim="800000"/>
            <a:headEnd/>
            <a:tailEnd/>
          </a:ln>
        </p:spPr>
        <p:txBody>
          <a:bodyPr rot="0" vert="horz" wrap="square" lIns="91440" tIns="45720" rIns="91440" bIns="45720" anchor="t" anchorCtr="0" upright="1">
            <a:noAutofit/>
          </a:bodyPr>
          <a:lstStyle>
            <a:defPPr>
              <a:defRPr lang="en-US"/>
            </a:defPPr>
            <a:lvl1pPr algn="ctr">
              <a:defRPr sz="750">
                <a:latin typeface="Arial" panose="020B0604020202020204" pitchFamily="34" charset="0"/>
                <a:ea typeface="Times New Roman" panose="02020603050405020304" pitchFamily="18" charset="0"/>
              </a:defRPr>
            </a:lvl1pPr>
          </a:lstStyle>
          <a:p>
            <a:r>
              <a:rPr lang="en-US" dirty="0"/>
              <a:t>Advanced Concepts in Project Management</a:t>
            </a:r>
          </a:p>
          <a:p>
            <a:endParaRPr lang="en-US" dirty="0"/>
          </a:p>
          <a:p>
            <a:r>
              <a:rPr lang="en-US" dirty="0"/>
              <a:t>Desktop/50   </a:t>
            </a:r>
            <a:br>
              <a:rPr lang="en-US" dirty="0"/>
            </a:br>
            <a:r>
              <a:rPr lang="en-US" b="1" dirty="0"/>
              <a:t>001023</a:t>
            </a:r>
          </a:p>
        </p:txBody>
      </p:sp>
      <p:sp>
        <p:nvSpPr>
          <p:cNvPr id="16" name="Oval 15"/>
          <p:cNvSpPr>
            <a:spLocks noChangeArrowheads="1"/>
          </p:cNvSpPr>
          <p:nvPr/>
        </p:nvSpPr>
        <p:spPr bwMode="auto">
          <a:xfrm>
            <a:off x="5086824" y="2094230"/>
            <a:ext cx="966470" cy="791210"/>
          </a:xfrm>
          <a:prstGeom prst="ellipse">
            <a:avLst/>
          </a:prstGeom>
          <a:solidFill>
            <a:srgbClr val="CCFFCC">
              <a:alpha val="69000"/>
            </a:srgbClr>
          </a:solidFill>
          <a:ln w="12700">
            <a:solidFill>
              <a:srgbClr val="00B050"/>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Strategic Planning</a:t>
            </a:r>
            <a:endParaRPr lang="en-US" sz="750" dirty="0">
              <a:latin typeface="Times New Roman" panose="02020603050405020304" pitchFamily="18" charset="0"/>
              <a:ea typeface="Times New Roman" panose="02020603050405020304" pitchFamily="18" charset="0"/>
            </a:endParaRPr>
          </a:p>
          <a:p>
            <a:pPr algn="ct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3 days/24</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001043</a:t>
            </a:r>
            <a:endParaRPr lang="en-US" sz="750" dirty="0">
              <a:latin typeface="Times New Roman" panose="02020603050405020304" pitchFamily="18" charset="0"/>
              <a:ea typeface="Times New Roman" panose="02020603050405020304" pitchFamily="18" charset="0"/>
            </a:endParaRPr>
          </a:p>
        </p:txBody>
      </p:sp>
      <p:sp>
        <p:nvSpPr>
          <p:cNvPr id="17" name="Oval 16"/>
          <p:cNvSpPr>
            <a:spLocks noChangeArrowheads="1"/>
          </p:cNvSpPr>
          <p:nvPr/>
        </p:nvSpPr>
        <p:spPr bwMode="auto">
          <a:xfrm>
            <a:off x="4251008" y="1256666"/>
            <a:ext cx="1699895" cy="800735"/>
          </a:xfrm>
          <a:prstGeom prst="ellipse">
            <a:avLst/>
          </a:prstGeom>
          <a:solidFill>
            <a:srgbClr val="CCFFCC">
              <a:alpha val="69019"/>
            </a:srgbClr>
          </a:solidFill>
          <a:ln w="12700">
            <a:solidFill>
              <a:srgbClr val="339966"/>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Project Execution and Readiness Reviews</a:t>
            </a:r>
            <a:endParaRPr lang="en-US" sz="750" dirty="0">
              <a:latin typeface="Times New Roman" panose="02020603050405020304" pitchFamily="18" charset="0"/>
              <a:ea typeface="Times New Roman" panose="02020603050405020304" pitchFamily="18" charset="0"/>
            </a:endParaRPr>
          </a:p>
          <a:p>
            <a:pPr algn="ct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3 days/24</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001039</a:t>
            </a:r>
            <a:endParaRPr lang="en-US" sz="750" dirty="0">
              <a:latin typeface="Times New Roman" panose="02020603050405020304" pitchFamily="18" charset="0"/>
              <a:ea typeface="Times New Roman" panose="02020603050405020304" pitchFamily="18" charset="0"/>
            </a:endParaRPr>
          </a:p>
        </p:txBody>
      </p:sp>
      <p:sp>
        <p:nvSpPr>
          <p:cNvPr id="18" name="Oval 17"/>
          <p:cNvSpPr>
            <a:spLocks noChangeArrowheads="1"/>
          </p:cNvSpPr>
          <p:nvPr/>
        </p:nvSpPr>
        <p:spPr bwMode="auto">
          <a:xfrm>
            <a:off x="7593385" y="1901190"/>
            <a:ext cx="1491614" cy="984250"/>
          </a:xfrm>
          <a:prstGeom prst="ellipse">
            <a:avLst/>
          </a:prstGeom>
          <a:solidFill>
            <a:srgbClr val="CCFFCC">
              <a:alpha val="69019"/>
            </a:srgbClr>
          </a:solidFill>
          <a:ln w="31750">
            <a:solidFill>
              <a:srgbClr val="FFC000"/>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Negotiation Strategies and Techniques</a:t>
            </a:r>
            <a:endParaRPr lang="en-US" sz="750" dirty="0">
              <a:latin typeface="Times New Roman" panose="02020603050405020304" pitchFamily="18" charset="0"/>
              <a:ea typeface="Times New Roman" panose="02020603050405020304" pitchFamily="18" charset="0"/>
            </a:endParaRPr>
          </a:p>
          <a:p>
            <a:pPr algn="ct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Desktop/24</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001047</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t>
            </a:r>
            <a:endParaRPr lang="en-US" sz="750" dirty="0">
              <a:latin typeface="Times New Roman" panose="02020603050405020304" pitchFamily="18" charset="0"/>
              <a:ea typeface="Times New Roman" panose="02020603050405020304" pitchFamily="18" charset="0"/>
            </a:endParaRPr>
          </a:p>
        </p:txBody>
      </p:sp>
      <p:sp>
        <p:nvSpPr>
          <p:cNvPr id="19" name="Oval 18"/>
          <p:cNvSpPr>
            <a:spLocks noChangeArrowheads="1"/>
          </p:cNvSpPr>
          <p:nvPr/>
        </p:nvSpPr>
        <p:spPr bwMode="auto">
          <a:xfrm>
            <a:off x="3971922" y="2058036"/>
            <a:ext cx="1089025" cy="827405"/>
          </a:xfrm>
          <a:prstGeom prst="ellipse">
            <a:avLst/>
          </a:prstGeom>
          <a:solidFill>
            <a:srgbClr val="CCFFCC">
              <a:alpha val="69019"/>
            </a:srgbClr>
          </a:solidFill>
          <a:ln w="12700">
            <a:solidFill>
              <a:srgbClr val="339966"/>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Systems Engineering</a:t>
            </a:r>
            <a:endParaRPr lang="en-US" sz="750" dirty="0">
              <a:latin typeface="Times New Roman" panose="02020603050405020304" pitchFamily="18" charset="0"/>
              <a:ea typeface="Times New Roman" panose="02020603050405020304" pitchFamily="18" charset="0"/>
            </a:endParaRPr>
          </a:p>
          <a:p>
            <a:pPr algn="ct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3 days/24</a:t>
            </a:r>
          </a:p>
          <a:p>
            <a:pPr algn="ctr"/>
            <a:r>
              <a:rPr lang="en-US" sz="750" b="1" dirty="0" smtClean="0">
                <a:latin typeface="Arial" panose="020B0604020202020204" pitchFamily="34" charset="0"/>
                <a:ea typeface="Times New Roman" panose="02020603050405020304" pitchFamily="18" charset="0"/>
              </a:rPr>
              <a:t>001049</a:t>
            </a:r>
            <a:endParaRPr lang="en-US" sz="750" dirty="0">
              <a:latin typeface="Times New Roman" panose="02020603050405020304" pitchFamily="18" charset="0"/>
              <a:ea typeface="Times New Roman" panose="02020603050405020304" pitchFamily="18" charset="0"/>
            </a:endParaRPr>
          </a:p>
          <a:p>
            <a:pPr algn="ctr"/>
            <a:r>
              <a:rPr lang="en-US" sz="750" dirty="0">
                <a:latin typeface="Arial" panose="020B0604020202020204" pitchFamily="34" charset="0"/>
                <a:ea typeface="Times New Roman" panose="02020603050405020304" pitchFamily="18" charset="0"/>
              </a:rPr>
              <a:t> </a:t>
            </a:r>
            <a:endParaRPr lang="en-US" sz="750" dirty="0">
              <a:latin typeface="Times New Roman" panose="02020603050405020304" pitchFamily="18" charset="0"/>
              <a:ea typeface="Times New Roman" panose="02020603050405020304" pitchFamily="18" charset="0"/>
            </a:endParaRPr>
          </a:p>
        </p:txBody>
      </p:sp>
      <p:sp>
        <p:nvSpPr>
          <p:cNvPr id="20" name="Oval 19"/>
          <p:cNvSpPr>
            <a:spLocks noChangeArrowheads="1"/>
          </p:cNvSpPr>
          <p:nvPr/>
        </p:nvSpPr>
        <p:spPr bwMode="auto">
          <a:xfrm>
            <a:off x="6761577" y="1231433"/>
            <a:ext cx="1579245" cy="735425"/>
          </a:xfrm>
          <a:prstGeom prst="ellipse">
            <a:avLst/>
          </a:prstGeom>
          <a:solidFill>
            <a:srgbClr val="CCFFCC">
              <a:alpha val="69019"/>
            </a:srgbClr>
          </a:solidFill>
          <a:ln w="31750">
            <a:solidFill>
              <a:srgbClr val="FFC000"/>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Facilitating Conflict Resolution</a:t>
            </a:r>
            <a:endParaRPr lang="en-US" sz="750" dirty="0">
              <a:latin typeface="Times New Roman" panose="02020603050405020304" pitchFamily="18" charset="0"/>
              <a:ea typeface="Times New Roman" panose="02020603050405020304" pitchFamily="18" charset="0"/>
            </a:endParaRPr>
          </a:p>
          <a:p>
            <a:pPr algn="ct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Desktop/24</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001558</a:t>
            </a:r>
            <a:endParaRPr lang="en-US" sz="750" dirty="0">
              <a:latin typeface="Times New Roman" panose="02020603050405020304" pitchFamily="18" charset="0"/>
              <a:ea typeface="Times New Roman" panose="02020603050405020304" pitchFamily="18" charset="0"/>
            </a:endParaRPr>
          </a:p>
        </p:txBody>
      </p:sp>
      <p:sp>
        <p:nvSpPr>
          <p:cNvPr id="21" name="Oval 20"/>
          <p:cNvSpPr>
            <a:spLocks noChangeArrowheads="1"/>
          </p:cNvSpPr>
          <p:nvPr/>
        </p:nvSpPr>
        <p:spPr bwMode="auto">
          <a:xfrm>
            <a:off x="6132513" y="1918971"/>
            <a:ext cx="1433195" cy="784543"/>
          </a:xfrm>
          <a:prstGeom prst="ellipse">
            <a:avLst/>
          </a:prstGeom>
          <a:solidFill>
            <a:srgbClr val="CCFFCC">
              <a:alpha val="69019"/>
            </a:srgbClr>
          </a:solidFill>
          <a:ln w="12700">
            <a:solidFill>
              <a:srgbClr val="339966"/>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Labor Management Relations</a:t>
            </a:r>
            <a:endParaRPr lang="en-US" sz="750" dirty="0">
              <a:latin typeface="Times New Roman" panose="02020603050405020304" pitchFamily="18" charset="0"/>
              <a:ea typeface="Times New Roman" panose="02020603050405020304" pitchFamily="18" charset="0"/>
            </a:endParaRPr>
          </a:p>
          <a:p>
            <a:pPr algn="ct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3 days/2</a:t>
            </a:r>
            <a:r>
              <a:rPr lang="en-US" sz="750" dirty="0" smtClean="0">
                <a:latin typeface="Times New Roman" panose="02020603050405020304" pitchFamily="18" charset="0"/>
                <a:ea typeface="Times New Roman" panose="02020603050405020304" pitchFamily="18" charset="0"/>
              </a:rPr>
              <a:t>4</a:t>
            </a:r>
          </a:p>
          <a:p>
            <a:pPr algn="ctr"/>
            <a:r>
              <a:rPr lang="en-US" sz="750" b="1" dirty="0" smtClean="0">
                <a:latin typeface="Arial" panose="020B0604020202020204" pitchFamily="34" charset="0"/>
                <a:ea typeface="Times New Roman" panose="02020603050405020304" pitchFamily="18" charset="0"/>
              </a:rPr>
              <a:t>001038</a:t>
            </a:r>
            <a:endParaRPr lang="en-US" sz="750" dirty="0">
              <a:latin typeface="Times New Roman" panose="02020603050405020304" pitchFamily="18" charset="0"/>
              <a:ea typeface="Times New Roman" panose="02020603050405020304" pitchFamily="18" charset="0"/>
            </a:endParaRPr>
          </a:p>
        </p:txBody>
      </p:sp>
      <p:sp>
        <p:nvSpPr>
          <p:cNvPr id="22" name="Oval 21"/>
          <p:cNvSpPr>
            <a:spLocks noChangeArrowheads="1"/>
          </p:cNvSpPr>
          <p:nvPr/>
        </p:nvSpPr>
        <p:spPr bwMode="auto">
          <a:xfrm>
            <a:off x="4708207" y="4004587"/>
            <a:ext cx="1494790" cy="681357"/>
          </a:xfrm>
          <a:prstGeom prst="ellipse">
            <a:avLst/>
          </a:prstGeom>
          <a:solidFill>
            <a:srgbClr val="CCFFCC">
              <a:alpha val="69019"/>
            </a:srgbClr>
          </a:solidFill>
          <a:ln w="12700">
            <a:solidFill>
              <a:srgbClr val="339966"/>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Value Management</a:t>
            </a:r>
            <a:endParaRPr lang="en-US" sz="750" dirty="0">
              <a:latin typeface="Times New Roman" panose="02020603050405020304" pitchFamily="18" charset="0"/>
              <a:ea typeface="Times New Roman" panose="02020603050405020304" pitchFamily="18" charset="0"/>
            </a:endParaRPr>
          </a:p>
          <a:p>
            <a:pPr algn="ct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3 days/24</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001037</a:t>
            </a:r>
            <a:endParaRPr lang="en-US" sz="750" dirty="0">
              <a:latin typeface="Times New Roman" panose="02020603050405020304" pitchFamily="18" charset="0"/>
              <a:ea typeface="Times New Roman" panose="02020603050405020304" pitchFamily="18" charset="0"/>
            </a:endParaRPr>
          </a:p>
        </p:txBody>
      </p:sp>
      <p:sp>
        <p:nvSpPr>
          <p:cNvPr id="23" name="Oval 22"/>
          <p:cNvSpPr>
            <a:spLocks noChangeArrowheads="1"/>
          </p:cNvSpPr>
          <p:nvPr/>
        </p:nvSpPr>
        <p:spPr bwMode="auto">
          <a:xfrm>
            <a:off x="7322819" y="3175912"/>
            <a:ext cx="1504950" cy="746803"/>
          </a:xfrm>
          <a:prstGeom prst="ellipse">
            <a:avLst/>
          </a:prstGeom>
          <a:solidFill>
            <a:srgbClr val="CCFFCC">
              <a:alpha val="69019"/>
            </a:srgbClr>
          </a:solidFill>
          <a:ln w="12700">
            <a:solidFill>
              <a:srgbClr val="339966"/>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Federal Budgeting Process in DOE</a:t>
            </a:r>
            <a:endParaRPr lang="en-US" sz="750" dirty="0">
              <a:latin typeface="Times New Roman" panose="02020603050405020304" pitchFamily="18" charset="0"/>
              <a:ea typeface="Times New Roman" panose="02020603050405020304" pitchFamily="18" charset="0"/>
            </a:endParaRPr>
          </a:p>
          <a:p>
            <a:pPr algn="ct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4 days/32</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001034</a:t>
            </a:r>
            <a:endParaRPr lang="en-US" sz="750" dirty="0">
              <a:latin typeface="Times New Roman" panose="02020603050405020304" pitchFamily="18" charset="0"/>
              <a:ea typeface="Times New Roman" panose="02020603050405020304" pitchFamily="18" charset="0"/>
            </a:endParaRPr>
          </a:p>
        </p:txBody>
      </p:sp>
      <p:cxnSp>
        <p:nvCxnSpPr>
          <p:cNvPr id="24" name="Line 27"/>
          <p:cNvCxnSpPr/>
          <p:nvPr/>
        </p:nvCxnSpPr>
        <p:spPr bwMode="auto">
          <a:xfrm>
            <a:off x="356180" y="2915508"/>
            <a:ext cx="8801101"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5" name="Line 28"/>
          <p:cNvCxnSpPr/>
          <p:nvPr/>
        </p:nvCxnSpPr>
        <p:spPr bwMode="auto">
          <a:xfrm>
            <a:off x="250507" y="1028065"/>
            <a:ext cx="89154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6" name="Line 29"/>
          <p:cNvCxnSpPr/>
          <p:nvPr/>
        </p:nvCxnSpPr>
        <p:spPr bwMode="auto">
          <a:xfrm>
            <a:off x="3926872" y="1028065"/>
            <a:ext cx="0" cy="1887439"/>
          </a:xfrm>
          <a:prstGeom prst="line">
            <a:avLst/>
          </a:prstGeom>
          <a:noFill/>
          <a:ln w="19050">
            <a:solidFill>
              <a:srgbClr val="000000"/>
            </a:solidFill>
            <a:prstDash val="dashDot"/>
            <a:round/>
            <a:headEnd/>
            <a:tailEnd/>
          </a:ln>
          <a:extLst>
            <a:ext uri="{909E8E84-426E-40DD-AFC4-6F175D3DCCD1}">
              <a14:hiddenFill xmlns:a14="http://schemas.microsoft.com/office/drawing/2010/main">
                <a:noFill/>
              </a14:hiddenFill>
            </a:ext>
          </a:extLst>
        </p:spPr>
      </p:cxnSp>
      <p:sp>
        <p:nvSpPr>
          <p:cNvPr id="27" name="Text Box 30"/>
          <p:cNvSpPr txBox="1">
            <a:spLocks noChangeArrowheads="1"/>
          </p:cNvSpPr>
          <p:nvPr/>
        </p:nvSpPr>
        <p:spPr bwMode="auto">
          <a:xfrm>
            <a:off x="17811" y="2915506"/>
            <a:ext cx="346995" cy="1933372"/>
          </a:xfrm>
          <a:prstGeom prst="rect">
            <a:avLst/>
          </a:prstGeom>
          <a:solidFill>
            <a:srgbClr val="FFFFFF"/>
          </a:solidFill>
          <a:ln w="9525">
            <a:solidFill>
              <a:srgbClr val="000000"/>
            </a:solidFill>
            <a:miter lim="800000"/>
            <a:headEnd/>
            <a:tailEnd/>
          </a:ln>
        </p:spPr>
        <p:txBody>
          <a:bodyPr rot="0" vert="vert270" wrap="square" lIns="91440" tIns="45720" rIns="91440" bIns="45720" anchor="ctr" anchorCtr="0" upright="1">
            <a:noAutofit/>
          </a:bodyPr>
          <a:lstStyle/>
          <a:p>
            <a:pPr algn="ctr"/>
            <a:r>
              <a:rPr lang="en-US" sz="1200" b="1" dirty="0">
                <a:latin typeface="Arial" panose="020B0604020202020204" pitchFamily="34" charset="0"/>
                <a:ea typeface="Times New Roman" panose="02020603050405020304" pitchFamily="18" charset="0"/>
              </a:rPr>
              <a:t>Level 2</a:t>
            </a:r>
            <a:endParaRPr lang="en-US" sz="1200" dirty="0">
              <a:latin typeface="Times New Roman" panose="02020603050405020304" pitchFamily="18" charset="0"/>
              <a:ea typeface="Times New Roman" panose="02020603050405020304" pitchFamily="18" charset="0"/>
            </a:endParaRPr>
          </a:p>
        </p:txBody>
      </p:sp>
      <p:sp>
        <p:nvSpPr>
          <p:cNvPr id="28" name="Text Box 31"/>
          <p:cNvSpPr txBox="1">
            <a:spLocks noChangeArrowheads="1"/>
          </p:cNvSpPr>
          <p:nvPr/>
        </p:nvSpPr>
        <p:spPr bwMode="auto">
          <a:xfrm>
            <a:off x="17811" y="1028065"/>
            <a:ext cx="346995" cy="1887439"/>
          </a:xfrm>
          <a:prstGeom prst="rect">
            <a:avLst/>
          </a:prstGeom>
          <a:solidFill>
            <a:srgbClr val="FFFFFF"/>
          </a:solidFill>
          <a:ln w="9525">
            <a:solidFill>
              <a:srgbClr val="000000"/>
            </a:solidFill>
            <a:miter lim="800000"/>
            <a:headEnd/>
            <a:tailEnd/>
          </a:ln>
        </p:spPr>
        <p:txBody>
          <a:bodyPr rot="0" vert="vert270" wrap="square" lIns="91440" tIns="45720" rIns="91440" bIns="45720" anchor="ctr" anchorCtr="0" upright="1">
            <a:noAutofit/>
          </a:bodyPr>
          <a:lstStyle/>
          <a:p>
            <a:pPr algn="ctr"/>
            <a:r>
              <a:rPr lang="en-US" sz="1200" b="1" dirty="0">
                <a:latin typeface="Arial" panose="020B0604020202020204" pitchFamily="34" charset="0"/>
                <a:ea typeface="Times New Roman" panose="02020603050405020304" pitchFamily="18" charset="0"/>
              </a:rPr>
              <a:t>Level 3</a:t>
            </a:r>
            <a:endParaRPr lang="en-US" sz="1200" dirty="0">
              <a:latin typeface="Times New Roman" panose="02020603050405020304" pitchFamily="18" charset="0"/>
              <a:ea typeface="Times New Roman" panose="02020603050405020304" pitchFamily="18" charset="0"/>
            </a:endParaRPr>
          </a:p>
        </p:txBody>
      </p:sp>
      <p:sp>
        <p:nvSpPr>
          <p:cNvPr id="29" name="Text Box 32"/>
          <p:cNvSpPr txBox="1">
            <a:spLocks noChangeArrowheads="1"/>
          </p:cNvSpPr>
          <p:nvPr/>
        </p:nvSpPr>
        <p:spPr bwMode="auto">
          <a:xfrm>
            <a:off x="17811" y="-1"/>
            <a:ext cx="346995" cy="1028065"/>
          </a:xfrm>
          <a:prstGeom prst="rect">
            <a:avLst/>
          </a:prstGeom>
          <a:solidFill>
            <a:srgbClr val="FFFFFF"/>
          </a:solidFill>
          <a:ln w="9525">
            <a:solidFill>
              <a:srgbClr val="000000"/>
            </a:solidFill>
            <a:miter lim="800000"/>
            <a:headEnd/>
            <a:tailEnd/>
          </a:ln>
        </p:spPr>
        <p:txBody>
          <a:bodyPr rot="0" vert="vert270" wrap="square" lIns="91440" tIns="45720" rIns="91440" bIns="45720" anchor="ctr" anchorCtr="0" upright="1">
            <a:noAutofit/>
          </a:bodyPr>
          <a:lstStyle/>
          <a:p>
            <a:pPr algn="ctr"/>
            <a:r>
              <a:rPr lang="en-US" sz="1200" b="1" dirty="0">
                <a:latin typeface="Arial" panose="020B0604020202020204" pitchFamily="34" charset="0"/>
                <a:ea typeface="Times New Roman" panose="02020603050405020304" pitchFamily="18" charset="0"/>
              </a:rPr>
              <a:t>Level 4</a:t>
            </a:r>
            <a:endParaRPr lang="en-US" sz="1200" dirty="0">
              <a:latin typeface="Times New Roman" panose="02020603050405020304" pitchFamily="18" charset="0"/>
              <a:ea typeface="Times New Roman" panose="02020603050405020304" pitchFamily="18" charset="0"/>
            </a:endParaRPr>
          </a:p>
        </p:txBody>
      </p:sp>
      <p:cxnSp>
        <p:nvCxnSpPr>
          <p:cNvPr id="30" name="Line 33"/>
          <p:cNvCxnSpPr/>
          <p:nvPr/>
        </p:nvCxnSpPr>
        <p:spPr bwMode="auto">
          <a:xfrm flipV="1">
            <a:off x="364807" y="4780155"/>
            <a:ext cx="88011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31" name="Text Box 36"/>
          <p:cNvSpPr txBox="1">
            <a:spLocks noChangeArrowheads="1"/>
          </p:cNvSpPr>
          <p:nvPr/>
        </p:nvSpPr>
        <p:spPr bwMode="auto">
          <a:xfrm>
            <a:off x="1074102" y="1275080"/>
            <a:ext cx="1123950" cy="695960"/>
          </a:xfrm>
          <a:prstGeom prst="rect">
            <a:avLst/>
          </a:prstGeom>
          <a:solidFill>
            <a:srgbClr val="CCFFFF">
              <a:alpha val="78000"/>
            </a:srgbClr>
          </a:solidFill>
          <a:ln w="12700">
            <a:solidFill>
              <a:srgbClr val="00B0F0"/>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Executive Communications</a:t>
            </a:r>
            <a:endParaRPr lang="en-US" sz="750" dirty="0">
              <a:latin typeface="Times New Roman" panose="02020603050405020304" pitchFamily="18"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
            </a:r>
            <a:br>
              <a:rPr lang="en-US" sz="750" i="1" dirty="0" smtClean="0">
                <a:latin typeface="Arial" panose="020B0604020202020204" pitchFamily="34" charset="0"/>
                <a:ea typeface="Times New Roman" panose="02020603050405020304" pitchFamily="18" charset="0"/>
              </a:rPr>
            </a:br>
            <a:r>
              <a:rPr lang="en-US" sz="750" i="1" dirty="0" smtClean="0">
                <a:latin typeface="Arial" panose="020B0604020202020204" pitchFamily="34" charset="0"/>
                <a:ea typeface="Times New Roman" panose="02020603050405020304" pitchFamily="18" charset="0"/>
              </a:rPr>
              <a:t>3 days/24</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001031 </a:t>
            </a:r>
            <a:endParaRPr lang="en-US" sz="750" dirty="0">
              <a:latin typeface="Times New Roman" panose="02020603050405020304" pitchFamily="18" charset="0"/>
              <a:ea typeface="Times New Roman" panose="02020603050405020304" pitchFamily="18" charset="0"/>
            </a:endParaRPr>
          </a:p>
        </p:txBody>
      </p:sp>
      <p:sp>
        <p:nvSpPr>
          <p:cNvPr id="32" name="Text Box 37"/>
          <p:cNvSpPr txBox="1">
            <a:spLocks noChangeArrowheads="1"/>
          </p:cNvSpPr>
          <p:nvPr/>
        </p:nvSpPr>
        <p:spPr bwMode="auto">
          <a:xfrm>
            <a:off x="5165407" y="1028065"/>
            <a:ext cx="2400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US" sz="1000" b="1" dirty="0">
                <a:latin typeface="Arial" panose="020B0604020202020204" pitchFamily="34" charset="0"/>
                <a:ea typeface="Times New Roman" panose="02020603050405020304" pitchFamily="18" charset="0"/>
              </a:rPr>
              <a:t>Level 3 Electives — Select one from each category </a:t>
            </a:r>
            <a:endParaRPr lang="en-US" sz="1200" dirty="0">
              <a:latin typeface="Times New Roman" panose="02020603050405020304" pitchFamily="18" charset="0"/>
              <a:ea typeface="Times New Roman" panose="02020603050405020304" pitchFamily="18" charset="0"/>
            </a:endParaRPr>
          </a:p>
        </p:txBody>
      </p:sp>
      <p:sp>
        <p:nvSpPr>
          <p:cNvPr id="33" name="Text Box 38"/>
          <p:cNvSpPr txBox="1">
            <a:spLocks noChangeArrowheads="1"/>
          </p:cNvSpPr>
          <p:nvPr/>
        </p:nvSpPr>
        <p:spPr bwMode="auto">
          <a:xfrm>
            <a:off x="17811" y="4780155"/>
            <a:ext cx="346995" cy="2061598"/>
          </a:xfrm>
          <a:prstGeom prst="rect">
            <a:avLst/>
          </a:prstGeom>
          <a:solidFill>
            <a:srgbClr val="FFFFFF"/>
          </a:solidFill>
          <a:ln w="9525">
            <a:solidFill>
              <a:srgbClr val="000000"/>
            </a:solidFill>
            <a:miter lim="800000"/>
            <a:headEnd/>
            <a:tailEnd/>
          </a:ln>
        </p:spPr>
        <p:txBody>
          <a:bodyPr rot="0" vert="vert270" wrap="square" lIns="91440" tIns="45720" rIns="91440" bIns="45720" anchor="ctr" anchorCtr="0" upright="1">
            <a:noAutofit/>
          </a:bodyPr>
          <a:lstStyle/>
          <a:p>
            <a:pPr algn="ctr"/>
            <a:r>
              <a:rPr lang="en-US" sz="1200" b="1" dirty="0">
                <a:latin typeface="Arial" panose="020B0604020202020204" pitchFamily="34" charset="0"/>
                <a:ea typeface="Times New Roman" panose="02020603050405020304" pitchFamily="18" charset="0"/>
              </a:rPr>
              <a:t>Level 1</a:t>
            </a:r>
            <a:endParaRPr lang="en-US" sz="1200" dirty="0">
              <a:latin typeface="Times New Roman" panose="02020603050405020304" pitchFamily="18" charset="0"/>
              <a:ea typeface="Times New Roman" panose="02020603050405020304" pitchFamily="18" charset="0"/>
            </a:endParaRPr>
          </a:p>
        </p:txBody>
      </p:sp>
      <p:sp>
        <p:nvSpPr>
          <p:cNvPr id="34" name="Text Box 39">
            <a:hlinkClick r:id="" action="ppaction://noaction"/>
          </p:cNvPr>
          <p:cNvSpPr txBox="1">
            <a:spLocks noChangeArrowheads="1"/>
          </p:cNvSpPr>
          <p:nvPr/>
        </p:nvSpPr>
        <p:spPr bwMode="auto">
          <a:xfrm>
            <a:off x="4373934" y="5940356"/>
            <a:ext cx="1184275" cy="685800"/>
          </a:xfrm>
          <a:prstGeom prst="rect">
            <a:avLst/>
          </a:prstGeom>
          <a:solidFill>
            <a:srgbClr val="CCFFFF">
              <a:alpha val="78038"/>
            </a:srgbClr>
          </a:solidFill>
          <a:ln w="31750">
            <a:solidFill>
              <a:srgbClr val="FFC000"/>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Planning for Safety in Project Management</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t>
            </a: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Desktop/28</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001035</a:t>
            </a:r>
            <a:endParaRPr lang="en-US" sz="750" dirty="0">
              <a:latin typeface="Times New Roman" panose="02020603050405020304" pitchFamily="18" charset="0"/>
              <a:ea typeface="Times New Roman" panose="02020603050405020304" pitchFamily="18" charset="0"/>
            </a:endParaRPr>
          </a:p>
        </p:txBody>
      </p:sp>
      <p:sp>
        <p:nvSpPr>
          <p:cNvPr id="35" name="Text Box 40"/>
          <p:cNvSpPr txBox="1">
            <a:spLocks noChangeArrowheads="1"/>
          </p:cNvSpPr>
          <p:nvPr/>
        </p:nvSpPr>
        <p:spPr bwMode="auto">
          <a:xfrm>
            <a:off x="821372" y="-38163"/>
            <a:ext cx="6744335" cy="342900"/>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en-US" b="1" dirty="0">
                <a:latin typeface="Arial" panose="020B0604020202020204" pitchFamily="34" charset="0"/>
                <a:ea typeface="Times New Roman" panose="02020603050405020304" pitchFamily="18" charset="0"/>
                <a:cs typeface="Arial" panose="020B0604020202020204" pitchFamily="34" charset="0"/>
              </a:rPr>
              <a:t>PMCDP Curriculum Learning Map – </a:t>
            </a:r>
            <a:r>
              <a:rPr lang="en-US"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effective January 2016</a:t>
            </a:r>
            <a:endParaRPr lang="en-US" sz="1600" dirty="0">
              <a:latin typeface="Arial" panose="020B0604020202020204" pitchFamily="34" charset="0"/>
              <a:ea typeface="Times New Roman" panose="02020603050405020304" pitchFamily="18" charset="0"/>
              <a:cs typeface="Arial" panose="020B0604020202020204" pitchFamily="34" charset="0"/>
            </a:endParaRPr>
          </a:p>
        </p:txBody>
      </p:sp>
      <p:sp>
        <p:nvSpPr>
          <p:cNvPr id="36" name="Text Box 42">
            <a:hlinkClick r:id="" action="ppaction://noaction"/>
          </p:cNvPr>
          <p:cNvSpPr txBox="1">
            <a:spLocks noChangeArrowheads="1"/>
          </p:cNvSpPr>
          <p:nvPr/>
        </p:nvSpPr>
        <p:spPr bwMode="auto">
          <a:xfrm>
            <a:off x="777079" y="4997381"/>
            <a:ext cx="1257300" cy="800100"/>
          </a:xfrm>
          <a:prstGeom prst="rect">
            <a:avLst/>
          </a:prstGeom>
          <a:solidFill>
            <a:srgbClr val="CCFFFF">
              <a:alpha val="78038"/>
            </a:srgbClr>
          </a:solidFill>
          <a:ln w="31750">
            <a:solidFill>
              <a:srgbClr val="FF0000"/>
            </a:solidFill>
            <a:miter lim="800000"/>
            <a:headEnd/>
            <a:tailEnd/>
          </a:ln>
        </p:spPr>
        <p:txBody>
          <a:bodyPr rot="0" vert="horz" wrap="square" lIns="91440" tIns="45720" rIns="91440" bIns="45720" anchor="t" anchorCtr="0" upright="1">
            <a:noAutofit/>
          </a:bodyPr>
          <a:lstStyle/>
          <a:p>
            <a:pPr algn="ctr">
              <a:lnSpc>
                <a:spcPts val="900"/>
              </a:lnSpc>
            </a:pPr>
            <a:r>
              <a:rPr lang="en-US" sz="750" dirty="0">
                <a:latin typeface="Arial" panose="020B0604020202020204" pitchFamily="34" charset="0"/>
                <a:ea typeface="Times New Roman" panose="02020603050405020304" pitchFamily="18" charset="0"/>
              </a:rPr>
              <a:t>Acquisition Management for Technical Personnel</a:t>
            </a:r>
            <a:endParaRPr lang="en-US" sz="750" dirty="0">
              <a:latin typeface="Times New Roman" panose="02020603050405020304" pitchFamily="18" charset="0"/>
              <a:ea typeface="Times New Roman" panose="02020603050405020304" pitchFamily="18" charset="0"/>
            </a:endParaRPr>
          </a:p>
          <a:p>
            <a:pPr algn="ctr">
              <a:lnSpc>
                <a:spcPts val="900"/>
              </a:lnSpc>
            </a:pP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i="1" dirty="0" smtClean="0">
                <a:latin typeface="Arial" panose="020B0604020202020204" pitchFamily="34" charset="0"/>
                <a:ea typeface="Times New Roman" panose="02020603050405020304" pitchFamily="18" charset="0"/>
              </a:rPr>
              <a:t>FAI Online/16</a:t>
            </a:r>
          </a:p>
          <a:p>
            <a:pPr algn="ctr">
              <a:lnSpc>
                <a:spcPts val="900"/>
              </a:lnSpc>
            </a:pPr>
            <a:r>
              <a:rPr lang="en-US" sz="750" b="1" dirty="0" smtClean="0">
                <a:latin typeface="Arial" panose="020B0604020202020204" pitchFamily="34" charset="0"/>
                <a:ea typeface="Times New Roman" panose="02020603050405020304" pitchFamily="18" charset="0"/>
              </a:rPr>
              <a:t>000145</a:t>
            </a:r>
          </a:p>
        </p:txBody>
      </p:sp>
      <p:cxnSp>
        <p:nvCxnSpPr>
          <p:cNvPr id="37" name="Line 44"/>
          <p:cNvCxnSpPr/>
          <p:nvPr/>
        </p:nvCxnSpPr>
        <p:spPr bwMode="auto">
          <a:xfrm>
            <a:off x="5619432" y="4799625"/>
            <a:ext cx="3811" cy="1890139"/>
          </a:xfrm>
          <a:prstGeom prst="line">
            <a:avLst/>
          </a:prstGeom>
          <a:noFill/>
          <a:ln w="19050">
            <a:solidFill>
              <a:srgbClr val="000000"/>
            </a:solidFill>
            <a:prstDash val="dashDot"/>
            <a:round/>
            <a:headEnd/>
            <a:tailEnd/>
          </a:ln>
          <a:extLst>
            <a:ext uri="{909E8E84-426E-40DD-AFC4-6F175D3DCCD1}">
              <a14:hiddenFill xmlns:a14="http://schemas.microsoft.com/office/drawing/2010/main">
                <a:noFill/>
              </a14:hiddenFill>
            </a:ext>
          </a:extLst>
        </p:spPr>
      </p:cxnSp>
      <p:sp>
        <p:nvSpPr>
          <p:cNvPr id="38" name="Rectangle 37"/>
          <p:cNvSpPr>
            <a:spLocks noChangeArrowheads="1"/>
          </p:cNvSpPr>
          <p:nvPr/>
        </p:nvSpPr>
        <p:spPr bwMode="auto">
          <a:xfrm>
            <a:off x="6079807" y="4797356"/>
            <a:ext cx="2514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457200" indent="-457200" algn="ctr"/>
            <a:r>
              <a:rPr lang="en-US" sz="1000" b="1" dirty="0">
                <a:latin typeface="Arial" panose="020B0604020202020204" pitchFamily="34" charset="0"/>
                <a:ea typeface="Times New Roman" panose="02020603050405020304" pitchFamily="18" charset="0"/>
              </a:rPr>
              <a:t>Level 1 Electives — Select One</a:t>
            </a:r>
            <a:endParaRPr lang="en-US" sz="1200" dirty="0">
              <a:latin typeface="Times New Roman" panose="02020603050405020304" pitchFamily="18" charset="0"/>
              <a:ea typeface="Times New Roman" panose="02020603050405020304" pitchFamily="18" charset="0"/>
            </a:endParaRPr>
          </a:p>
          <a:p>
            <a:r>
              <a:rPr lang="en-US" sz="1200" dirty="0">
                <a:latin typeface="Times New Roman" panose="02020603050405020304" pitchFamily="18" charset="0"/>
                <a:ea typeface="Times New Roman" panose="02020603050405020304" pitchFamily="18" charset="0"/>
              </a:rPr>
              <a:t> </a:t>
            </a:r>
          </a:p>
        </p:txBody>
      </p:sp>
      <p:cxnSp>
        <p:nvCxnSpPr>
          <p:cNvPr id="39" name="Line 46"/>
          <p:cNvCxnSpPr/>
          <p:nvPr/>
        </p:nvCxnSpPr>
        <p:spPr bwMode="auto">
          <a:xfrm flipH="1">
            <a:off x="4578428" y="2947312"/>
            <a:ext cx="15480" cy="1823885"/>
          </a:xfrm>
          <a:prstGeom prst="line">
            <a:avLst/>
          </a:prstGeom>
          <a:noFill/>
          <a:ln w="19050">
            <a:solidFill>
              <a:srgbClr val="000000"/>
            </a:solidFill>
            <a:prstDash val="dashDot"/>
            <a:round/>
            <a:headEnd/>
            <a:tailEnd/>
          </a:ln>
          <a:extLst>
            <a:ext uri="{909E8E84-426E-40DD-AFC4-6F175D3DCCD1}">
              <a14:hiddenFill xmlns:a14="http://schemas.microsoft.com/office/drawing/2010/main">
                <a:noFill/>
              </a14:hiddenFill>
            </a:ext>
          </a:extLst>
        </p:spPr>
      </p:cxnSp>
      <p:cxnSp>
        <p:nvCxnSpPr>
          <p:cNvPr id="40" name="Line 47"/>
          <p:cNvCxnSpPr/>
          <p:nvPr/>
        </p:nvCxnSpPr>
        <p:spPr bwMode="auto">
          <a:xfrm>
            <a:off x="431482" y="6283256"/>
            <a:ext cx="389890" cy="0"/>
          </a:xfrm>
          <a:prstGeom prst="line">
            <a:avLst/>
          </a:prstGeom>
          <a:noFill/>
          <a:ln w="38100">
            <a:solidFill>
              <a:srgbClr val="0000FF"/>
            </a:solidFill>
            <a:prstDash val="dashDot"/>
            <a:round/>
            <a:headEnd/>
            <a:tailEnd type="stealth" w="med" len="med"/>
          </a:ln>
          <a:extLst>
            <a:ext uri="{909E8E84-426E-40DD-AFC4-6F175D3DCCD1}">
              <a14:hiddenFill xmlns:a14="http://schemas.microsoft.com/office/drawing/2010/main">
                <a:noFill/>
              </a14:hiddenFill>
            </a:ext>
          </a:extLst>
        </p:spPr>
      </p:cxnSp>
      <p:sp>
        <p:nvSpPr>
          <p:cNvPr id="41" name="Oval 40"/>
          <p:cNvSpPr>
            <a:spLocks noChangeArrowheads="1"/>
          </p:cNvSpPr>
          <p:nvPr/>
        </p:nvSpPr>
        <p:spPr bwMode="auto">
          <a:xfrm>
            <a:off x="4646612" y="3147972"/>
            <a:ext cx="1557020" cy="781050"/>
          </a:xfrm>
          <a:prstGeom prst="ellipse">
            <a:avLst/>
          </a:prstGeom>
          <a:solidFill>
            <a:srgbClr val="CCFFCC">
              <a:alpha val="69019"/>
            </a:srgbClr>
          </a:solidFill>
          <a:ln w="12700">
            <a:solidFill>
              <a:srgbClr val="339966"/>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Real Property Asset Management</a:t>
            </a:r>
            <a:endParaRPr lang="en-US" sz="750" dirty="0">
              <a:latin typeface="Times New Roman" panose="02020603050405020304" pitchFamily="18" charset="0"/>
              <a:ea typeface="Times New Roman" panose="02020603050405020304" pitchFamily="18" charset="0"/>
            </a:endParaRPr>
          </a:p>
          <a:p>
            <a:pPr algn="ct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3 days/24</a:t>
            </a: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b="1" dirty="0">
                <a:latin typeface="Arial" panose="020B0604020202020204" pitchFamily="34" charset="0"/>
                <a:ea typeface="Times New Roman" panose="02020603050405020304" pitchFamily="18" charset="0"/>
              </a:rPr>
              <a:t>001183</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 </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 </a:t>
            </a:r>
            <a:endParaRPr lang="en-US" sz="750" dirty="0">
              <a:latin typeface="Times New Roman" panose="02020603050405020304" pitchFamily="18" charset="0"/>
              <a:ea typeface="Times New Roman" panose="02020603050405020304" pitchFamily="18" charset="0"/>
            </a:endParaRPr>
          </a:p>
          <a:p>
            <a:r>
              <a:rPr lang="en-US" sz="750" dirty="0">
                <a:latin typeface="Times New Roman" panose="02020603050405020304" pitchFamily="18" charset="0"/>
                <a:ea typeface="Times New Roman" panose="02020603050405020304" pitchFamily="18" charset="0"/>
              </a:rPr>
              <a:t> </a:t>
            </a:r>
          </a:p>
        </p:txBody>
      </p:sp>
      <p:sp>
        <p:nvSpPr>
          <p:cNvPr id="42" name="Oval 41"/>
          <p:cNvSpPr>
            <a:spLocks noChangeArrowheads="1"/>
          </p:cNvSpPr>
          <p:nvPr/>
        </p:nvSpPr>
        <p:spPr bwMode="auto">
          <a:xfrm>
            <a:off x="7313294" y="3988686"/>
            <a:ext cx="1524000" cy="742077"/>
          </a:xfrm>
          <a:prstGeom prst="ellipse">
            <a:avLst/>
          </a:prstGeom>
          <a:solidFill>
            <a:srgbClr val="CCFFCC">
              <a:alpha val="69019"/>
            </a:srgbClr>
          </a:solidFill>
          <a:ln w="31750">
            <a:solidFill>
              <a:srgbClr val="FF0000"/>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Environmental Laws and Regulations</a:t>
            </a:r>
            <a:endParaRPr lang="en-US" sz="750" dirty="0">
              <a:latin typeface="Times New Roman" panose="02020603050405020304" pitchFamily="18" charset="0"/>
              <a:ea typeface="Times New Roman" panose="02020603050405020304" pitchFamily="18" charset="0"/>
            </a:endParaRPr>
          </a:p>
          <a:p>
            <a:pPr algn="ctr"/>
            <a:endParaRPr lang="en-US" sz="750" i="1" dirty="0" smtClean="0">
              <a:latin typeface="Arial" panose="020B0604020202020204" pitchFamily="34" charset="0"/>
              <a:ea typeface="Times New Roman" panose="02020603050405020304" pitchFamily="18" charset="0"/>
            </a:endParaRPr>
          </a:p>
          <a:p>
            <a:pPr algn="ctr"/>
            <a:r>
              <a:rPr lang="en-US" sz="750" i="1" dirty="0" smtClean="0">
                <a:latin typeface="Arial" panose="020B0604020202020204" pitchFamily="34" charset="0"/>
                <a:ea typeface="Times New Roman" panose="02020603050405020304" pitchFamily="18" charset="0"/>
              </a:rPr>
              <a:t>DOE Online/24</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001046</a:t>
            </a:r>
            <a:endParaRPr lang="en-US" sz="750" dirty="0">
              <a:latin typeface="Times New Roman" panose="02020603050405020304" pitchFamily="18" charset="0"/>
              <a:ea typeface="Times New Roman" panose="02020603050405020304" pitchFamily="18" charset="0"/>
            </a:endParaRPr>
          </a:p>
        </p:txBody>
      </p:sp>
      <p:sp>
        <p:nvSpPr>
          <p:cNvPr id="43" name="Text Box 50"/>
          <p:cNvSpPr txBox="1">
            <a:spLocks noChangeArrowheads="1"/>
          </p:cNvSpPr>
          <p:nvPr/>
        </p:nvSpPr>
        <p:spPr bwMode="auto">
          <a:xfrm>
            <a:off x="1088707" y="2190751"/>
            <a:ext cx="1123950" cy="687839"/>
          </a:xfrm>
          <a:prstGeom prst="rect">
            <a:avLst/>
          </a:prstGeom>
          <a:solidFill>
            <a:srgbClr val="CCFFFF">
              <a:alpha val="78038"/>
            </a:srgbClr>
          </a:solidFill>
          <a:ln w="12700">
            <a:solidFill>
              <a:srgbClr val="00CCFF"/>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Advanced Risk Management</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i="1" dirty="0">
                <a:latin typeface="Arial" panose="020B0604020202020204" pitchFamily="34" charset="0"/>
                <a:ea typeface="Times New Roman" panose="02020603050405020304" pitchFamily="18" charset="0"/>
              </a:rPr>
              <a:t>3.5 </a:t>
            </a:r>
            <a:r>
              <a:rPr lang="en-US" sz="750" i="1" dirty="0" smtClean="0">
                <a:latin typeface="Arial" panose="020B0604020202020204" pitchFamily="34" charset="0"/>
                <a:ea typeface="Times New Roman" panose="02020603050405020304" pitchFamily="18" charset="0"/>
              </a:rPr>
              <a:t>days/28</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001042</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t>
            </a:r>
            <a:endParaRPr lang="en-US" sz="750" dirty="0">
              <a:latin typeface="Times New Roman" panose="02020603050405020304" pitchFamily="18" charset="0"/>
              <a:ea typeface="Times New Roman" panose="02020603050405020304" pitchFamily="18" charset="0"/>
            </a:endParaRPr>
          </a:p>
          <a:p>
            <a:r>
              <a:rPr lang="en-US" sz="750" dirty="0">
                <a:latin typeface="Times New Roman" panose="02020603050405020304" pitchFamily="18" charset="0"/>
                <a:ea typeface="Times New Roman" panose="02020603050405020304" pitchFamily="18" charset="0"/>
              </a:rPr>
              <a:t> </a:t>
            </a:r>
          </a:p>
        </p:txBody>
      </p:sp>
      <p:sp>
        <p:nvSpPr>
          <p:cNvPr id="44" name="Oval 43"/>
          <p:cNvSpPr>
            <a:spLocks noChangeArrowheads="1"/>
          </p:cNvSpPr>
          <p:nvPr/>
        </p:nvSpPr>
        <p:spPr bwMode="auto">
          <a:xfrm>
            <a:off x="6899593" y="5025956"/>
            <a:ext cx="1099185" cy="1485900"/>
          </a:xfrm>
          <a:prstGeom prst="ellipse">
            <a:avLst/>
          </a:prstGeom>
          <a:solidFill>
            <a:srgbClr val="CCFFCC">
              <a:alpha val="69019"/>
            </a:srgbClr>
          </a:solidFill>
          <a:ln w="12700">
            <a:solidFill>
              <a:srgbClr val="339966"/>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LEED for New Construction and Existing </a:t>
            </a:r>
            <a:r>
              <a:rPr lang="en-US" sz="750" dirty="0" smtClean="0">
                <a:latin typeface="Arial" panose="020B0604020202020204" pitchFamily="34" charset="0"/>
                <a:ea typeface="Times New Roman" panose="02020603050405020304" pitchFamily="18" charset="0"/>
              </a:rPr>
              <a:t>Buildings</a:t>
            </a:r>
          </a:p>
          <a:p>
            <a:pPr algn="ct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2.5 </a:t>
            </a:r>
            <a:r>
              <a:rPr lang="en-US" sz="750" i="1" dirty="0" smtClean="0">
                <a:latin typeface="Arial" panose="020B0604020202020204" pitchFamily="34" charset="0"/>
                <a:ea typeface="Times New Roman" panose="02020603050405020304" pitchFamily="18" charset="0"/>
              </a:rPr>
              <a:t>days/20</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001936</a:t>
            </a:r>
            <a:endParaRPr lang="en-US" sz="750" dirty="0">
              <a:latin typeface="Times New Roman" panose="02020603050405020304" pitchFamily="18" charset="0"/>
              <a:ea typeface="Times New Roman" panose="02020603050405020304" pitchFamily="18" charset="0"/>
            </a:endParaRPr>
          </a:p>
          <a:p>
            <a:pPr algn="ctr"/>
            <a:r>
              <a:rPr lang="en-US" sz="750" dirty="0">
                <a:latin typeface="Times New Roman" panose="02020603050405020304" pitchFamily="18" charset="0"/>
                <a:ea typeface="Times New Roman" panose="02020603050405020304" pitchFamily="18" charset="0"/>
              </a:rPr>
              <a:t> </a:t>
            </a:r>
          </a:p>
        </p:txBody>
      </p:sp>
      <p:sp>
        <p:nvSpPr>
          <p:cNvPr id="45" name="Oval 44"/>
          <p:cNvSpPr>
            <a:spLocks noChangeArrowheads="1"/>
          </p:cNvSpPr>
          <p:nvPr/>
        </p:nvSpPr>
        <p:spPr bwMode="auto">
          <a:xfrm>
            <a:off x="8094662" y="5025957"/>
            <a:ext cx="981710" cy="1550947"/>
          </a:xfrm>
          <a:prstGeom prst="ellipse">
            <a:avLst/>
          </a:prstGeom>
          <a:solidFill>
            <a:srgbClr val="CCFFCC">
              <a:alpha val="69019"/>
            </a:srgbClr>
          </a:solidFill>
          <a:ln w="12700">
            <a:solidFill>
              <a:srgbClr val="339966"/>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Capital Planning for DOE O 413.3B Capital Asset </a:t>
            </a:r>
            <a:r>
              <a:rPr lang="en-US" sz="750" dirty="0" smtClean="0">
                <a:latin typeface="Arial" panose="020B0604020202020204" pitchFamily="34" charset="0"/>
                <a:ea typeface="Times New Roman" panose="02020603050405020304" pitchFamily="18" charset="0"/>
              </a:rPr>
              <a:t>Projects</a:t>
            </a:r>
          </a:p>
          <a:p>
            <a:pPr algn="ct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2 </a:t>
            </a:r>
            <a:r>
              <a:rPr lang="en-US" sz="750" i="1" dirty="0" smtClean="0">
                <a:latin typeface="Arial" panose="020B0604020202020204" pitchFamily="34" charset="0"/>
                <a:ea typeface="Times New Roman" panose="02020603050405020304" pitchFamily="18" charset="0"/>
              </a:rPr>
              <a:t>days/16</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002152</a:t>
            </a:r>
            <a:endParaRPr lang="en-US" sz="750" dirty="0">
              <a:latin typeface="Times New Roman" panose="02020603050405020304" pitchFamily="18" charset="0"/>
              <a:ea typeface="Times New Roman" panose="02020603050405020304" pitchFamily="18" charset="0"/>
            </a:endParaRPr>
          </a:p>
          <a:p>
            <a:r>
              <a:rPr lang="en-US" sz="750" dirty="0">
                <a:latin typeface="Arial" panose="020B0604020202020204" pitchFamily="34" charset="0"/>
                <a:ea typeface="Times New Roman" panose="02020603050405020304" pitchFamily="18" charset="0"/>
              </a:rPr>
              <a:t> </a:t>
            </a:r>
            <a:endParaRPr lang="en-US" sz="750" dirty="0">
              <a:latin typeface="Times New Roman" panose="02020603050405020304" pitchFamily="18" charset="0"/>
              <a:ea typeface="Times New Roman" panose="02020603050405020304" pitchFamily="18" charset="0"/>
            </a:endParaRPr>
          </a:p>
        </p:txBody>
      </p:sp>
      <p:cxnSp>
        <p:nvCxnSpPr>
          <p:cNvPr id="46" name="Line 53"/>
          <p:cNvCxnSpPr/>
          <p:nvPr/>
        </p:nvCxnSpPr>
        <p:spPr bwMode="auto">
          <a:xfrm flipV="1">
            <a:off x="484187" y="2524125"/>
            <a:ext cx="547370" cy="0"/>
          </a:xfrm>
          <a:prstGeom prst="line">
            <a:avLst/>
          </a:prstGeom>
          <a:noFill/>
          <a:ln w="38100">
            <a:solidFill>
              <a:srgbClr val="0000FF"/>
            </a:solidFill>
            <a:prstDash val="dashDot"/>
            <a:round/>
            <a:headEnd/>
            <a:tailEnd type="stealth" w="med" len="med"/>
          </a:ln>
          <a:extLst>
            <a:ext uri="{909E8E84-426E-40DD-AFC4-6F175D3DCCD1}">
              <a14:hiddenFill xmlns:a14="http://schemas.microsoft.com/office/drawing/2010/main">
                <a:noFill/>
              </a14:hiddenFill>
            </a:ext>
          </a:extLst>
        </p:spPr>
      </p:cxnSp>
      <p:sp>
        <p:nvSpPr>
          <p:cNvPr id="47" name="Text Box 54"/>
          <p:cNvSpPr txBox="1">
            <a:spLocks noChangeArrowheads="1"/>
          </p:cNvSpPr>
          <p:nvPr/>
        </p:nvSpPr>
        <p:spPr bwMode="auto">
          <a:xfrm>
            <a:off x="2580586" y="4082792"/>
            <a:ext cx="1304290" cy="628651"/>
          </a:xfrm>
          <a:prstGeom prst="rect">
            <a:avLst/>
          </a:prstGeom>
          <a:solidFill>
            <a:srgbClr val="CCFFFF">
              <a:alpha val="78038"/>
            </a:srgbClr>
          </a:solidFill>
          <a:ln w="12700">
            <a:solidFill>
              <a:srgbClr val="00CCFF"/>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Scope Management Baseline </a:t>
            </a:r>
            <a:r>
              <a:rPr lang="en-US" sz="750" dirty="0" smtClean="0">
                <a:latin typeface="Arial" panose="020B0604020202020204" pitchFamily="34" charset="0"/>
                <a:ea typeface="Times New Roman" panose="02020603050405020304" pitchFamily="18" charset="0"/>
              </a:rPr>
              <a:t>Development</a:t>
            </a:r>
          </a:p>
          <a:p>
            <a:pPr algn="ct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3 </a:t>
            </a:r>
            <a:r>
              <a:rPr lang="en-US" sz="750" i="1" dirty="0" smtClean="0">
                <a:latin typeface="Arial" panose="020B0604020202020204" pitchFamily="34" charset="0"/>
                <a:ea typeface="Times New Roman" panose="02020603050405020304" pitchFamily="18" charset="0"/>
              </a:rPr>
              <a:t>days/24</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001036</a:t>
            </a:r>
            <a:endParaRPr lang="en-US" sz="750" dirty="0">
              <a:latin typeface="Times New Roman" panose="02020603050405020304" pitchFamily="18" charset="0"/>
              <a:ea typeface="Times New Roman" panose="02020603050405020304" pitchFamily="18" charset="0"/>
            </a:endParaRPr>
          </a:p>
        </p:txBody>
      </p:sp>
      <p:sp>
        <p:nvSpPr>
          <p:cNvPr id="48" name="Text Box 55"/>
          <p:cNvSpPr txBox="1">
            <a:spLocks noChangeArrowheads="1"/>
          </p:cNvSpPr>
          <p:nvPr/>
        </p:nvSpPr>
        <p:spPr bwMode="auto">
          <a:xfrm>
            <a:off x="569912" y="3185438"/>
            <a:ext cx="1366520" cy="695325"/>
          </a:xfrm>
          <a:prstGeom prst="rect">
            <a:avLst/>
          </a:prstGeom>
          <a:solidFill>
            <a:srgbClr val="CCFFFF">
              <a:alpha val="78038"/>
            </a:srgbClr>
          </a:solidFill>
          <a:ln w="6350">
            <a:solidFill>
              <a:srgbClr val="00B0F0"/>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Cost and Schedule Estimation and Analysis</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i="1" dirty="0">
                <a:latin typeface="Arial" panose="020B0604020202020204" pitchFamily="34" charset="0"/>
                <a:ea typeface="Times New Roman" panose="02020603050405020304" pitchFamily="18" charset="0"/>
              </a:rPr>
              <a:t>5 </a:t>
            </a:r>
            <a:r>
              <a:rPr lang="en-US" sz="750" i="1" dirty="0" smtClean="0">
                <a:latin typeface="Arial" panose="020B0604020202020204" pitchFamily="34" charset="0"/>
                <a:ea typeface="Times New Roman" panose="02020603050405020304" pitchFamily="18" charset="0"/>
              </a:rPr>
              <a:t>days/40</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001044</a:t>
            </a:r>
            <a:endParaRPr lang="en-US" sz="750" dirty="0">
              <a:latin typeface="Times New Roman" panose="02020603050405020304" pitchFamily="18" charset="0"/>
              <a:ea typeface="Times New Roman" panose="02020603050405020304" pitchFamily="18" charset="0"/>
            </a:endParaRPr>
          </a:p>
          <a:p>
            <a:r>
              <a:rPr lang="en-US" sz="750" dirty="0">
                <a:latin typeface="Times New Roman" panose="02020603050405020304" pitchFamily="18" charset="0"/>
                <a:ea typeface="Times New Roman" panose="02020603050405020304" pitchFamily="18" charset="0"/>
              </a:rPr>
              <a:t> </a:t>
            </a:r>
          </a:p>
        </p:txBody>
      </p:sp>
      <p:sp>
        <p:nvSpPr>
          <p:cNvPr id="49" name="Text Box 57">
            <a:hlinkClick r:id="" action="ppaction://noaction"/>
          </p:cNvPr>
          <p:cNvSpPr txBox="1">
            <a:spLocks noChangeArrowheads="1"/>
          </p:cNvSpPr>
          <p:nvPr/>
        </p:nvSpPr>
        <p:spPr bwMode="auto">
          <a:xfrm>
            <a:off x="4041457" y="4997381"/>
            <a:ext cx="1456690" cy="800100"/>
          </a:xfrm>
          <a:prstGeom prst="rect">
            <a:avLst/>
          </a:prstGeom>
          <a:solidFill>
            <a:srgbClr val="CCFFFF">
              <a:alpha val="78000"/>
            </a:srgbClr>
          </a:solidFill>
          <a:ln w="31750">
            <a:solidFill>
              <a:srgbClr val="FF0000"/>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Contracting Officer Representative  </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i="1" dirty="0">
                <a:latin typeface="Arial" panose="020B0604020202020204" pitchFamily="34" charset="0"/>
                <a:ea typeface="Times New Roman" panose="02020603050405020304" pitchFamily="18" charset="0"/>
              </a:rPr>
              <a:t>DAU </a:t>
            </a:r>
            <a:r>
              <a:rPr lang="en-US" sz="750" i="1" dirty="0" smtClean="0">
                <a:latin typeface="Arial" panose="020B0604020202020204" pitchFamily="34" charset="0"/>
                <a:ea typeface="Times New Roman" panose="02020603050405020304" pitchFamily="18" charset="0"/>
              </a:rPr>
              <a:t>Online/32</a:t>
            </a:r>
            <a:endParaRPr lang="en-US" sz="750" dirty="0">
              <a:latin typeface="Times New Roman" panose="02020603050405020304" pitchFamily="18" charset="0"/>
              <a:ea typeface="Times New Roman" panose="02020603050405020304" pitchFamily="18" charset="0"/>
            </a:endParaRPr>
          </a:p>
        </p:txBody>
      </p:sp>
      <p:sp>
        <p:nvSpPr>
          <p:cNvPr id="50" name="Text Box 58">
            <a:hlinkClick r:id="" action="ppaction://noaction"/>
          </p:cNvPr>
          <p:cNvSpPr txBox="1">
            <a:spLocks noChangeArrowheads="1"/>
          </p:cNvSpPr>
          <p:nvPr/>
        </p:nvSpPr>
        <p:spPr bwMode="auto">
          <a:xfrm>
            <a:off x="2051631" y="4997381"/>
            <a:ext cx="914400" cy="800100"/>
          </a:xfrm>
          <a:prstGeom prst="rect">
            <a:avLst/>
          </a:prstGeom>
          <a:solidFill>
            <a:srgbClr val="CCFFFF">
              <a:alpha val="78000"/>
            </a:srgbClr>
          </a:solidFill>
          <a:ln w="12700">
            <a:solidFill>
              <a:srgbClr val="00B0F0"/>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Managing Contract Changes</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i="1" dirty="0">
                <a:latin typeface="Arial" panose="020B0604020202020204" pitchFamily="34" charset="0"/>
                <a:ea typeface="Times New Roman" panose="02020603050405020304" pitchFamily="18" charset="0"/>
              </a:rPr>
              <a:t>4 </a:t>
            </a:r>
            <a:r>
              <a:rPr lang="en-US" sz="750" i="1" dirty="0" smtClean="0">
                <a:latin typeface="Arial" panose="020B0604020202020204" pitchFamily="34" charset="0"/>
                <a:ea typeface="Times New Roman" panose="02020603050405020304" pitchFamily="18" charset="0"/>
              </a:rPr>
              <a:t>days/32</a:t>
            </a:r>
            <a:r>
              <a:rPr lang="en-US" sz="750" i="1" dirty="0">
                <a:latin typeface="Arial" panose="020B0604020202020204" pitchFamily="34" charset="0"/>
                <a:ea typeface="Times New Roman" panose="02020603050405020304" pitchFamily="18" charset="0"/>
              </a:rPr>
              <a:t/>
            </a:r>
            <a:br>
              <a:rPr lang="en-US" sz="750" i="1" dirty="0">
                <a:latin typeface="Arial" panose="020B0604020202020204" pitchFamily="34" charset="0"/>
                <a:ea typeface="Times New Roman" panose="02020603050405020304" pitchFamily="18" charset="0"/>
              </a:rPr>
            </a:br>
            <a:r>
              <a:rPr lang="en-US" sz="750" b="1" dirty="0">
                <a:latin typeface="Arial" panose="020B0604020202020204" pitchFamily="34" charset="0"/>
                <a:ea typeface="Times New Roman" panose="02020603050405020304" pitchFamily="18" charset="0"/>
              </a:rPr>
              <a:t>  002102</a:t>
            </a:r>
            <a:endParaRPr lang="en-US" sz="750" dirty="0">
              <a:latin typeface="Times New Roman" panose="02020603050405020304" pitchFamily="18" charset="0"/>
              <a:ea typeface="Times New Roman" panose="02020603050405020304" pitchFamily="18" charset="0"/>
            </a:endParaRPr>
          </a:p>
          <a:p>
            <a:r>
              <a:rPr lang="en-US" sz="750" dirty="0">
                <a:latin typeface="Times New Roman" panose="02020603050405020304" pitchFamily="18" charset="0"/>
                <a:ea typeface="Times New Roman" panose="02020603050405020304" pitchFamily="18" charset="0"/>
              </a:rPr>
              <a:t> </a:t>
            </a:r>
          </a:p>
        </p:txBody>
      </p:sp>
      <p:cxnSp>
        <p:nvCxnSpPr>
          <p:cNvPr id="51" name="Line 59"/>
          <p:cNvCxnSpPr/>
          <p:nvPr/>
        </p:nvCxnSpPr>
        <p:spPr bwMode="auto">
          <a:xfrm flipH="1" flipV="1">
            <a:off x="936307" y="5797482"/>
            <a:ext cx="4229100" cy="142874"/>
          </a:xfrm>
          <a:prstGeom prst="line">
            <a:avLst/>
          </a:prstGeom>
          <a:noFill/>
          <a:ln w="38100">
            <a:solidFill>
              <a:srgbClr val="0000FF"/>
            </a:solidFill>
            <a:prstDash val="dashDot"/>
            <a:round/>
            <a:headEnd/>
            <a:tailEnd type="stealth" w="med" len="med"/>
          </a:ln>
          <a:extLst>
            <a:ext uri="{909E8E84-426E-40DD-AFC4-6F175D3DCCD1}">
              <a14:hiddenFill xmlns:a14="http://schemas.microsoft.com/office/drawing/2010/main">
                <a:noFill/>
              </a14:hiddenFill>
            </a:ext>
          </a:extLst>
        </p:spPr>
      </p:cxnSp>
      <p:cxnSp>
        <p:nvCxnSpPr>
          <p:cNvPr id="52" name="Line 60"/>
          <p:cNvCxnSpPr/>
          <p:nvPr/>
        </p:nvCxnSpPr>
        <p:spPr bwMode="auto">
          <a:xfrm>
            <a:off x="484187" y="4397117"/>
            <a:ext cx="452120" cy="0"/>
          </a:xfrm>
          <a:prstGeom prst="line">
            <a:avLst/>
          </a:prstGeom>
          <a:noFill/>
          <a:ln w="38100">
            <a:solidFill>
              <a:srgbClr val="0000FF"/>
            </a:solidFill>
            <a:prstDash val="dashDot"/>
            <a:round/>
            <a:headEnd/>
            <a:tailEnd type="stealth" w="med" len="med"/>
          </a:ln>
          <a:extLst>
            <a:ext uri="{909E8E84-426E-40DD-AFC4-6F175D3DCCD1}">
              <a14:hiddenFill xmlns:a14="http://schemas.microsoft.com/office/drawing/2010/main">
                <a:noFill/>
              </a14:hiddenFill>
            </a:ext>
          </a:extLst>
        </p:spPr>
      </p:cxnSp>
      <p:cxnSp>
        <p:nvCxnSpPr>
          <p:cNvPr id="53" name="Line 61"/>
          <p:cNvCxnSpPr/>
          <p:nvPr/>
        </p:nvCxnSpPr>
        <p:spPr bwMode="auto">
          <a:xfrm flipH="1" flipV="1">
            <a:off x="703264" y="3929024"/>
            <a:ext cx="3000373" cy="111451"/>
          </a:xfrm>
          <a:prstGeom prst="line">
            <a:avLst/>
          </a:prstGeom>
          <a:noFill/>
          <a:ln w="38100">
            <a:solidFill>
              <a:srgbClr val="0000FF"/>
            </a:solidFill>
            <a:prstDash val="dashDot"/>
            <a:round/>
            <a:headEnd/>
            <a:tailEnd type="stealth" w="med" len="med"/>
          </a:ln>
          <a:extLst>
            <a:ext uri="{909E8E84-426E-40DD-AFC4-6F175D3DCCD1}">
              <a14:hiddenFill xmlns:a14="http://schemas.microsoft.com/office/drawing/2010/main">
                <a:noFill/>
              </a14:hiddenFill>
            </a:ext>
          </a:extLst>
        </p:spPr>
      </p:cxnSp>
      <p:sp>
        <p:nvSpPr>
          <p:cNvPr id="54" name="Text Box 62"/>
          <p:cNvSpPr txBox="1">
            <a:spLocks noChangeArrowheads="1"/>
          </p:cNvSpPr>
          <p:nvPr/>
        </p:nvSpPr>
        <p:spPr bwMode="auto">
          <a:xfrm>
            <a:off x="605135" y="274953"/>
            <a:ext cx="3905885" cy="685802"/>
          </a:xfrm>
          <a:prstGeom prst="rect">
            <a:avLst/>
          </a:prstGeom>
          <a:solidFill>
            <a:srgbClr val="FFFFFF"/>
          </a:solidFill>
          <a:ln w="12700">
            <a:solidFill>
              <a:srgbClr val="00B0F0"/>
            </a:solidFill>
            <a:miter lim="800000"/>
            <a:headEnd/>
            <a:tailEnd/>
          </a:ln>
        </p:spPr>
        <p:txBody>
          <a:bodyPr rot="0" vert="horz" wrap="square" lIns="91440" tIns="45720" rIns="91440" bIns="45720" anchor="t" anchorCtr="0" upright="1">
            <a:noAutofit/>
          </a:bodyPr>
          <a:lstStyle/>
          <a:p>
            <a:pPr marL="112713" indent="-112713">
              <a:buFont typeface="+mj-lt"/>
              <a:buAutoNum type="arabicPeriod"/>
            </a:pPr>
            <a:r>
              <a:rPr lang="en-US" sz="750" dirty="0">
                <a:latin typeface="Arial" panose="020B0604020202020204" pitchFamily="34" charset="0"/>
                <a:ea typeface="Times New Roman" panose="02020603050405020304" pitchFamily="18" charset="0"/>
              </a:rPr>
              <a:t>Participate in a peer review</a:t>
            </a:r>
            <a:endParaRPr lang="en-US" sz="750" dirty="0">
              <a:latin typeface="Times New Roman" panose="02020603050405020304" pitchFamily="18" charset="0"/>
              <a:ea typeface="Times New Roman" panose="02020603050405020304" pitchFamily="18" charset="0"/>
            </a:endParaRPr>
          </a:p>
          <a:p>
            <a:pPr marL="112713" indent="-112713">
              <a:buFont typeface="+mj-lt"/>
              <a:buAutoNum type="arabicPeriod"/>
            </a:pPr>
            <a:r>
              <a:rPr lang="en-US" sz="750" dirty="0">
                <a:latin typeface="Arial" panose="020B0604020202020204" pitchFamily="34" charset="0"/>
                <a:ea typeface="Times New Roman" panose="02020603050405020304" pitchFamily="18" charset="0"/>
              </a:rPr>
              <a:t>Lead a peer review</a:t>
            </a:r>
            <a:endParaRPr lang="en-US" sz="750" dirty="0">
              <a:latin typeface="Times New Roman" panose="02020603050405020304" pitchFamily="18" charset="0"/>
              <a:ea typeface="Times New Roman" panose="02020603050405020304" pitchFamily="18" charset="0"/>
            </a:endParaRPr>
          </a:p>
          <a:p>
            <a:pPr marL="112713" indent="-112713">
              <a:buFont typeface="+mj-lt"/>
              <a:buAutoNum type="arabicPeriod"/>
            </a:pPr>
            <a:r>
              <a:rPr lang="en-US" sz="750" dirty="0">
                <a:latin typeface="Arial" panose="020B0604020202020204" pitchFamily="34" charset="0"/>
                <a:ea typeface="Times New Roman" panose="02020603050405020304" pitchFamily="18" charset="0"/>
              </a:rPr>
              <a:t>Course from the PMCDP curriculum not previously taken, not taken within 3 years, or not taken since the course underwent a major revision</a:t>
            </a:r>
            <a:endParaRPr lang="en-US" sz="750" dirty="0">
              <a:latin typeface="Times New Roman" panose="02020603050405020304" pitchFamily="18" charset="0"/>
              <a:ea typeface="Times New Roman" panose="02020603050405020304" pitchFamily="18" charset="0"/>
            </a:endParaRPr>
          </a:p>
          <a:p>
            <a:pPr marL="112713" indent="-112713">
              <a:buFont typeface="+mj-lt"/>
              <a:buAutoNum type="arabicPeriod"/>
            </a:pPr>
            <a:r>
              <a:rPr lang="en-US" sz="750" dirty="0">
                <a:latin typeface="Arial" panose="020B0604020202020204" pitchFamily="34" charset="0"/>
                <a:ea typeface="Times New Roman" panose="02020603050405020304" pitchFamily="18" charset="0"/>
              </a:rPr>
              <a:t>Developmental course of FPD’s choosing</a:t>
            </a:r>
            <a:endParaRPr lang="en-US" sz="750" dirty="0">
              <a:latin typeface="Times New Roman" panose="02020603050405020304" pitchFamily="18" charset="0"/>
              <a:ea typeface="Times New Roman" panose="02020603050405020304" pitchFamily="18" charset="0"/>
            </a:endParaRPr>
          </a:p>
        </p:txBody>
      </p:sp>
      <p:sp>
        <p:nvSpPr>
          <p:cNvPr id="55" name="Oval 54"/>
          <p:cNvSpPr>
            <a:spLocks noChangeArrowheads="1"/>
          </p:cNvSpPr>
          <p:nvPr/>
        </p:nvSpPr>
        <p:spPr bwMode="auto">
          <a:xfrm>
            <a:off x="5689917" y="5025956"/>
            <a:ext cx="1143000" cy="1257300"/>
          </a:xfrm>
          <a:prstGeom prst="ellipse">
            <a:avLst/>
          </a:prstGeom>
          <a:solidFill>
            <a:srgbClr val="CCFFCC">
              <a:alpha val="69000"/>
            </a:srgbClr>
          </a:solidFill>
          <a:ln w="12700">
            <a:solidFill>
              <a:srgbClr val="00B050"/>
            </a:solidFill>
            <a:round/>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Performance Based Management </a:t>
            </a:r>
            <a:r>
              <a:rPr lang="en-US" sz="750" dirty="0" smtClean="0">
                <a:latin typeface="Arial" panose="020B0604020202020204" pitchFamily="34" charset="0"/>
                <a:ea typeface="Times New Roman" panose="02020603050405020304" pitchFamily="18" charset="0"/>
              </a:rPr>
              <a:t>Contracting</a:t>
            </a:r>
          </a:p>
          <a:p>
            <a:pPr algn="ct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3 </a:t>
            </a:r>
            <a:r>
              <a:rPr lang="en-US" sz="750" i="1" dirty="0" smtClean="0">
                <a:latin typeface="Arial" panose="020B0604020202020204" pitchFamily="34" charset="0"/>
                <a:ea typeface="Times New Roman" panose="02020603050405020304" pitchFamily="18" charset="0"/>
              </a:rPr>
              <a:t>days/24</a:t>
            </a:r>
            <a:endParaRPr lang="en-US" sz="750" dirty="0">
              <a:latin typeface="Times New Roman" panose="02020603050405020304" pitchFamily="18" charset="0"/>
              <a:ea typeface="Times New Roman" panose="02020603050405020304" pitchFamily="18" charset="0"/>
            </a:endParaRPr>
          </a:p>
          <a:p>
            <a:pPr algn="ctr"/>
            <a:r>
              <a:rPr lang="en-US" sz="750" b="1" dirty="0">
                <a:latin typeface="Arial" panose="020B0604020202020204" pitchFamily="34" charset="0"/>
                <a:ea typeface="Times New Roman" panose="02020603050405020304" pitchFamily="18" charset="0"/>
              </a:rPr>
              <a:t>001951</a:t>
            </a:r>
            <a:endParaRPr lang="en-US" sz="750" dirty="0">
              <a:latin typeface="Times New Roman" panose="02020603050405020304" pitchFamily="18" charset="0"/>
              <a:ea typeface="Times New Roman" panose="02020603050405020304" pitchFamily="18" charset="0"/>
            </a:endParaRPr>
          </a:p>
          <a:p>
            <a:pPr algn="ctr"/>
            <a:r>
              <a:rPr lang="en-US" sz="750" dirty="0">
                <a:latin typeface="Times New Roman" panose="02020603050405020304" pitchFamily="18" charset="0"/>
                <a:ea typeface="Times New Roman" panose="02020603050405020304" pitchFamily="18" charset="0"/>
              </a:rPr>
              <a:t> </a:t>
            </a:r>
          </a:p>
        </p:txBody>
      </p:sp>
      <p:sp>
        <p:nvSpPr>
          <p:cNvPr id="56" name="Text Box 64"/>
          <p:cNvSpPr txBox="1">
            <a:spLocks noChangeArrowheads="1"/>
          </p:cNvSpPr>
          <p:nvPr/>
        </p:nvSpPr>
        <p:spPr bwMode="auto">
          <a:xfrm>
            <a:off x="431483" y="-161925"/>
            <a:ext cx="561975" cy="46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Lst>
        </p:spPr>
        <p:txBody>
          <a:bodyPr rot="0" vert="horz" wrap="square" lIns="91440" tIns="45720" rIns="91440" bIns="45720" anchor="t" anchorCtr="0" upright="1">
            <a:noAutofit/>
          </a:bodyPr>
          <a:lstStyle/>
          <a:p>
            <a:r>
              <a:rPr lang="en-US" sz="1200" dirty="0">
                <a:latin typeface="Times New Roman" panose="02020603050405020304" pitchFamily="18" charset="0"/>
                <a:ea typeface="Times New Roman" panose="02020603050405020304" pitchFamily="18" charset="0"/>
              </a:rPr>
              <a:t> </a:t>
            </a:r>
          </a:p>
        </p:txBody>
      </p:sp>
      <p:cxnSp>
        <p:nvCxnSpPr>
          <p:cNvPr id="57" name="Line 65"/>
          <p:cNvCxnSpPr/>
          <p:nvPr/>
        </p:nvCxnSpPr>
        <p:spPr bwMode="auto">
          <a:xfrm>
            <a:off x="6100280" y="1453461"/>
            <a:ext cx="0" cy="1440938"/>
          </a:xfrm>
          <a:prstGeom prst="line">
            <a:avLst/>
          </a:prstGeom>
          <a:noFill/>
          <a:ln w="38100">
            <a:solidFill>
              <a:srgbClr val="808080"/>
            </a:solidFill>
            <a:prstDash val="sysDot"/>
            <a:round/>
            <a:headEnd/>
            <a:tailEnd/>
          </a:ln>
          <a:extLst>
            <a:ext uri="{909E8E84-426E-40DD-AFC4-6F175D3DCCD1}">
              <a14:hiddenFill xmlns:a14="http://schemas.microsoft.com/office/drawing/2010/main">
                <a:noFill/>
              </a14:hiddenFill>
            </a:ext>
          </a:extLst>
        </p:spPr>
      </p:cxnSp>
      <p:sp>
        <p:nvSpPr>
          <p:cNvPr id="58" name="Text Box 66"/>
          <p:cNvSpPr txBox="1">
            <a:spLocks noChangeArrowheads="1"/>
          </p:cNvSpPr>
          <p:nvPr/>
        </p:nvSpPr>
        <p:spPr bwMode="auto">
          <a:xfrm>
            <a:off x="364807" y="6634108"/>
            <a:ext cx="8801100" cy="20764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en-US" sz="1000" b="1" i="1" dirty="0">
                <a:latin typeface="Arial" panose="020B0604020202020204" pitchFamily="34" charset="0"/>
                <a:ea typeface="Times New Roman" panose="02020603050405020304" pitchFamily="18" charset="0"/>
              </a:rPr>
              <a:t>Level 1 Notes: PM Essentials is waived with current PMP</a:t>
            </a:r>
            <a:r>
              <a:rPr lang="en-US" sz="1000" b="1" i="1" baseline="30000" dirty="0">
                <a:latin typeface="Arial" panose="020B0604020202020204" pitchFamily="34" charset="0"/>
                <a:ea typeface="Times New Roman" panose="02020603050405020304" pitchFamily="18" charset="0"/>
              </a:rPr>
              <a:t>®</a:t>
            </a:r>
            <a:r>
              <a:rPr lang="en-US" sz="1000" b="1" i="1" dirty="0">
                <a:latin typeface="Arial" panose="020B0604020202020204" pitchFamily="34" charset="0"/>
                <a:ea typeface="Times New Roman" panose="02020603050405020304" pitchFamily="18" charset="0"/>
              </a:rPr>
              <a:t> Certification. </a:t>
            </a:r>
            <a:endParaRPr lang="en-US" sz="1000" dirty="0">
              <a:latin typeface="Times New Roman" panose="02020603050405020304" pitchFamily="18" charset="0"/>
              <a:ea typeface="Times New Roman" panose="02020603050405020304" pitchFamily="18" charset="0"/>
            </a:endParaRPr>
          </a:p>
        </p:txBody>
      </p:sp>
      <p:sp>
        <p:nvSpPr>
          <p:cNvPr id="59" name="Text Box 67"/>
          <p:cNvSpPr txBox="1">
            <a:spLocks noChangeArrowheads="1"/>
          </p:cNvSpPr>
          <p:nvPr/>
        </p:nvSpPr>
        <p:spPr bwMode="auto">
          <a:xfrm>
            <a:off x="6653463" y="319926"/>
            <a:ext cx="1863894" cy="639617"/>
          </a:xfrm>
          <a:prstGeom prst="rect">
            <a:avLst/>
          </a:prstGeom>
          <a:solidFill>
            <a:srgbClr val="FFFFCC">
              <a:alpha val="41000"/>
            </a:srgbClr>
          </a:solidFill>
          <a:ln w="9525">
            <a:solidFill>
              <a:schemeClr val="accent1"/>
            </a:solidFill>
            <a:miter lim="800000"/>
            <a:headEnd/>
            <a:tailEnd/>
          </a:ln>
        </p:spPr>
        <p:txBody>
          <a:bodyPr rot="0" vert="horz" wrap="square" lIns="91440" tIns="45720" rIns="91440" bIns="45720" anchor="t" anchorCtr="0" upright="1">
            <a:noAutofit/>
          </a:bodyPr>
          <a:lstStyle/>
          <a:p>
            <a:pPr algn="ctr"/>
            <a:r>
              <a:rPr lang="en-US" sz="1000" b="1" dirty="0">
                <a:latin typeface="Arial" panose="020B0604020202020204" pitchFamily="34" charset="0"/>
                <a:ea typeface="Times New Roman" panose="02020603050405020304" pitchFamily="18" charset="0"/>
              </a:rPr>
              <a:t>Key</a:t>
            </a:r>
            <a:endParaRPr lang="en-US" sz="1200" dirty="0">
              <a:latin typeface="Times New Roman" panose="02020603050405020304" pitchFamily="18" charset="0"/>
              <a:ea typeface="Times New Roman" panose="02020603050405020304" pitchFamily="18" charset="0"/>
            </a:endParaRPr>
          </a:p>
          <a:p>
            <a:pPr>
              <a:spcBef>
                <a:spcPts val="300"/>
              </a:spcBef>
            </a:pPr>
            <a:r>
              <a:rPr lang="en-US" sz="800" b="1" dirty="0" smtClean="0">
                <a:solidFill>
                  <a:srgbClr val="FF0000"/>
                </a:solidFill>
                <a:latin typeface="Arial" panose="020B0604020202020204" pitchFamily="34" charset="0"/>
                <a:ea typeface="Times New Roman" panose="02020603050405020304" pitchFamily="18" charset="0"/>
              </a:rPr>
              <a:t>Red</a:t>
            </a:r>
            <a:r>
              <a:rPr lang="en-US" sz="800" dirty="0" smtClean="0">
                <a:latin typeface="Arial" panose="020B0604020202020204" pitchFamily="34" charset="0"/>
                <a:ea typeface="Times New Roman" panose="02020603050405020304" pitchFamily="18" charset="0"/>
              </a:rPr>
              <a:t> </a:t>
            </a:r>
            <a:r>
              <a:rPr lang="en-US" sz="800" dirty="0">
                <a:latin typeface="Arial" panose="020B0604020202020204" pitchFamily="34" charset="0"/>
                <a:ea typeface="Times New Roman" panose="02020603050405020304" pitchFamily="18" charset="0"/>
              </a:rPr>
              <a:t>outline </a:t>
            </a:r>
            <a:r>
              <a:rPr lang="en-US" sz="800" dirty="0" smtClean="0">
                <a:latin typeface="Arial" panose="020B0604020202020204" pitchFamily="34" charset="0"/>
                <a:ea typeface="Times New Roman" panose="02020603050405020304" pitchFamily="18" charset="0"/>
              </a:rPr>
              <a:t>= available online</a:t>
            </a:r>
            <a:endParaRPr lang="en-US" sz="1200" dirty="0">
              <a:latin typeface="Times New Roman" panose="02020603050405020304" pitchFamily="18" charset="0"/>
              <a:ea typeface="Times New Roman" panose="02020603050405020304" pitchFamily="18" charset="0"/>
            </a:endParaRPr>
          </a:p>
          <a:p>
            <a:pPr>
              <a:spcBef>
                <a:spcPts val="300"/>
              </a:spcBef>
            </a:pPr>
            <a:r>
              <a:rPr lang="en-US" sz="800" b="1" dirty="0">
                <a:solidFill>
                  <a:srgbClr val="FFC000"/>
                </a:solidFill>
                <a:latin typeface="Arial" panose="020B0604020202020204" pitchFamily="34" charset="0"/>
                <a:ea typeface="Times New Roman" panose="02020603050405020304" pitchFamily="18" charset="0"/>
              </a:rPr>
              <a:t>O</a:t>
            </a:r>
            <a:r>
              <a:rPr lang="en-US" sz="800" b="1" dirty="0" smtClean="0">
                <a:solidFill>
                  <a:srgbClr val="FFC000"/>
                </a:solidFill>
                <a:latin typeface="Arial" panose="020B0604020202020204" pitchFamily="34" charset="0"/>
                <a:ea typeface="Times New Roman" panose="02020603050405020304" pitchFamily="18" charset="0"/>
              </a:rPr>
              <a:t>range</a:t>
            </a:r>
            <a:r>
              <a:rPr lang="en-US" sz="800" b="1" dirty="0" smtClean="0">
                <a:solidFill>
                  <a:srgbClr val="FFFF00"/>
                </a:solidFill>
                <a:latin typeface="Arial" panose="020B0604020202020204" pitchFamily="34" charset="0"/>
                <a:ea typeface="Times New Roman" panose="02020603050405020304" pitchFamily="18" charset="0"/>
              </a:rPr>
              <a:t> </a:t>
            </a:r>
            <a:r>
              <a:rPr lang="en-US" sz="800" dirty="0" smtClean="0">
                <a:latin typeface="Arial" panose="020B0604020202020204" pitchFamily="34" charset="0"/>
                <a:ea typeface="Times New Roman" panose="02020603050405020304" pitchFamily="18" charset="0"/>
              </a:rPr>
              <a:t>outline = </a:t>
            </a:r>
            <a:r>
              <a:rPr lang="en-US" sz="800" dirty="0">
                <a:latin typeface="Arial" panose="020B0604020202020204" pitchFamily="34" charset="0"/>
                <a:ea typeface="Times New Roman" panose="02020603050405020304" pitchFamily="18" charset="0"/>
              </a:rPr>
              <a:t>desktop delivery</a:t>
            </a:r>
            <a:br>
              <a:rPr lang="en-US" sz="800" dirty="0">
                <a:latin typeface="Arial" panose="020B0604020202020204" pitchFamily="34" charset="0"/>
                <a:ea typeface="Times New Roman" panose="02020603050405020304" pitchFamily="18" charset="0"/>
              </a:rPr>
            </a:br>
            <a:endParaRPr lang="en-US" sz="1200" dirty="0">
              <a:latin typeface="Times New Roman" panose="02020603050405020304" pitchFamily="18" charset="0"/>
              <a:ea typeface="Times New Roman" panose="02020603050405020304" pitchFamily="18" charset="0"/>
            </a:endParaRPr>
          </a:p>
        </p:txBody>
      </p:sp>
      <p:sp>
        <p:nvSpPr>
          <p:cNvPr id="60" name="Text Box 41"/>
          <p:cNvSpPr txBox="1">
            <a:spLocks noChangeArrowheads="1"/>
          </p:cNvSpPr>
          <p:nvPr/>
        </p:nvSpPr>
        <p:spPr bwMode="auto">
          <a:xfrm>
            <a:off x="1936432" y="3185438"/>
            <a:ext cx="1104900" cy="695325"/>
          </a:xfrm>
          <a:prstGeom prst="rect">
            <a:avLst/>
          </a:prstGeom>
          <a:solidFill>
            <a:srgbClr val="CCFFFF">
              <a:alpha val="78038"/>
            </a:srgbClr>
          </a:solidFill>
          <a:ln w="12700">
            <a:solidFill>
              <a:srgbClr val="00CCFF"/>
            </a:solidFill>
            <a:miter lim="800000"/>
            <a:headEnd/>
            <a:tailEnd/>
          </a:ln>
        </p:spPr>
        <p:txBody>
          <a:bodyPr rot="0" vert="horz" wrap="square" lIns="91440" tIns="45720" rIns="91440" bIns="45720" anchor="t" anchorCtr="0" upright="1">
            <a:noAutofit/>
          </a:bodyPr>
          <a:lstStyle/>
          <a:p>
            <a:pPr algn="ctr"/>
            <a:r>
              <a:rPr lang="en-US" sz="750" dirty="0">
                <a:latin typeface="Arial" panose="020B0604020202020204" pitchFamily="34" charset="0"/>
                <a:ea typeface="Times New Roman" panose="02020603050405020304" pitchFamily="18" charset="0"/>
              </a:rPr>
              <a:t>Leadership through Effective Communication</a:t>
            </a:r>
            <a:endParaRPr lang="en-US" sz="750" dirty="0">
              <a:latin typeface="Times New Roman" panose="02020603050405020304" pitchFamily="18" charset="0"/>
              <a:ea typeface="Times New Roman" panose="02020603050405020304" pitchFamily="18" charset="0"/>
            </a:endParaRPr>
          </a:p>
          <a:p>
            <a:pPr algn="ctr"/>
            <a:r>
              <a:rPr lang="en-US" sz="750" i="1" dirty="0">
                <a:latin typeface="Arial" panose="020B0604020202020204" pitchFamily="34" charset="0"/>
                <a:ea typeface="Times New Roman" panose="02020603050405020304" pitchFamily="18" charset="0"/>
              </a:rPr>
              <a:t>3 </a:t>
            </a:r>
            <a:r>
              <a:rPr lang="en-US" sz="750" i="1" dirty="0" smtClean="0">
                <a:latin typeface="Arial" panose="020B0604020202020204" pitchFamily="34" charset="0"/>
                <a:ea typeface="Times New Roman" panose="02020603050405020304" pitchFamily="18" charset="0"/>
              </a:rPr>
              <a:t>Days/24</a:t>
            </a:r>
            <a:endParaRPr lang="en-US" sz="750" dirty="0">
              <a:latin typeface="Times New Roman" panose="02020603050405020304" pitchFamily="18" charset="0"/>
              <a:ea typeface="Times New Roman" panose="02020603050405020304" pitchFamily="18" charset="0"/>
            </a:endParaRPr>
          </a:p>
          <a:p>
            <a:pPr algn="ctr"/>
            <a:r>
              <a:rPr lang="en-US" sz="750" dirty="0">
                <a:latin typeface="Arial" panose="020B0604020202020204" pitchFamily="34" charset="0"/>
                <a:ea typeface="Times New Roman" panose="02020603050405020304" pitchFamily="18" charset="0"/>
              </a:rPr>
              <a:t> </a:t>
            </a:r>
            <a:r>
              <a:rPr lang="en-US" sz="750" b="1" dirty="0">
                <a:latin typeface="Arial" panose="020B0604020202020204" pitchFamily="34" charset="0"/>
                <a:ea typeface="Times New Roman" panose="02020603050405020304" pitchFamily="18" charset="0"/>
              </a:rPr>
              <a:t>002366</a:t>
            </a:r>
            <a:endParaRPr lang="en-US" sz="750" dirty="0">
              <a:latin typeface="Times New Roman" panose="02020603050405020304" pitchFamily="18" charset="0"/>
              <a:ea typeface="Times New Roman" panose="02020603050405020304" pitchFamily="18" charset="0"/>
            </a:endParaRPr>
          </a:p>
        </p:txBody>
      </p:sp>
      <p:sp>
        <p:nvSpPr>
          <p:cNvPr id="61" name="Text Box 36"/>
          <p:cNvSpPr txBox="1">
            <a:spLocks noChangeArrowheads="1"/>
          </p:cNvSpPr>
          <p:nvPr/>
        </p:nvSpPr>
        <p:spPr bwMode="auto">
          <a:xfrm>
            <a:off x="2198687" y="1275080"/>
            <a:ext cx="1504950" cy="695960"/>
          </a:xfrm>
          <a:prstGeom prst="rect">
            <a:avLst/>
          </a:prstGeom>
          <a:solidFill>
            <a:srgbClr val="CCFFFF">
              <a:alpha val="78000"/>
            </a:srgbClr>
          </a:solidFill>
          <a:ln w="12700">
            <a:solidFill>
              <a:srgbClr val="00B0F0"/>
            </a:solidFill>
            <a:miter lim="800000"/>
            <a:headEnd/>
            <a:tailEnd/>
          </a:ln>
        </p:spPr>
        <p:txBody>
          <a:bodyPr rot="0" vert="horz" wrap="square" lIns="91440" tIns="45720" rIns="91440" bIns="45720" anchor="t" anchorCtr="0" upright="1">
            <a:noAutofit/>
          </a:bodyPr>
          <a:lstStyle>
            <a:defPPr>
              <a:defRPr lang="en-US"/>
            </a:defPPr>
            <a:lvl1pPr algn="ctr">
              <a:defRPr sz="750">
                <a:latin typeface="Arial" panose="020B0604020202020204" pitchFamily="34" charset="0"/>
                <a:ea typeface="Times New Roman" panose="02020603050405020304" pitchFamily="18" charset="0"/>
              </a:defRPr>
            </a:lvl1pPr>
          </a:lstStyle>
          <a:p>
            <a:r>
              <a:rPr lang="en-US" dirty="0"/>
              <a:t>Advanced Earned Value Management Techniques</a:t>
            </a:r>
            <a:br>
              <a:rPr lang="en-US" dirty="0"/>
            </a:br>
            <a:r>
              <a:rPr lang="en-US" dirty="0"/>
              <a:t/>
            </a:r>
            <a:br>
              <a:rPr lang="en-US" dirty="0"/>
            </a:br>
            <a:r>
              <a:rPr lang="en-US" dirty="0"/>
              <a:t>3 days/24</a:t>
            </a:r>
            <a:br>
              <a:rPr lang="en-US" dirty="0"/>
            </a:br>
            <a:r>
              <a:rPr lang="en-US" b="1" dirty="0"/>
              <a:t>002689</a:t>
            </a:r>
          </a:p>
        </p:txBody>
      </p:sp>
      <p:cxnSp>
        <p:nvCxnSpPr>
          <p:cNvPr id="62" name="Line 53"/>
          <p:cNvCxnSpPr/>
          <p:nvPr/>
        </p:nvCxnSpPr>
        <p:spPr bwMode="auto">
          <a:xfrm flipH="1" flipV="1">
            <a:off x="1164909" y="1999615"/>
            <a:ext cx="2373421" cy="157078"/>
          </a:xfrm>
          <a:prstGeom prst="line">
            <a:avLst/>
          </a:prstGeom>
          <a:noFill/>
          <a:ln w="38100">
            <a:solidFill>
              <a:srgbClr val="0000FF"/>
            </a:solidFill>
            <a:prstDash val="dashDot"/>
            <a:round/>
            <a:headEnd/>
            <a:tailEnd type="stealth" w="med" len="med"/>
          </a:ln>
          <a:extLst>
            <a:ext uri="{909E8E84-426E-40DD-AFC4-6F175D3DCCD1}">
              <a14:hiddenFill xmlns:a14="http://schemas.microsoft.com/office/drawing/2010/main">
                <a:noFill/>
              </a14:hiddenFill>
            </a:ext>
          </a:extLst>
        </p:spPr>
      </p:cxnSp>
      <p:sp>
        <p:nvSpPr>
          <p:cNvPr id="63" name="Oval 62"/>
          <p:cNvSpPr/>
          <p:nvPr/>
        </p:nvSpPr>
        <p:spPr>
          <a:xfrm>
            <a:off x="8605711" y="4546118"/>
            <a:ext cx="520192" cy="4730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4" name="TextBox 63"/>
          <p:cNvSpPr txBox="1"/>
          <p:nvPr/>
        </p:nvSpPr>
        <p:spPr>
          <a:xfrm>
            <a:off x="8626417" y="4659102"/>
            <a:ext cx="490840" cy="246221"/>
          </a:xfrm>
          <a:prstGeom prst="rect">
            <a:avLst/>
          </a:prstGeom>
          <a:noFill/>
        </p:spPr>
        <p:txBody>
          <a:bodyPr wrap="none" rtlCol="0">
            <a:spAutoFit/>
          </a:bodyPr>
          <a:lstStyle/>
          <a:p>
            <a:r>
              <a:rPr lang="en-US" sz="1000" dirty="0" smtClean="0">
                <a:solidFill>
                  <a:schemeClr val="bg1"/>
                </a:solidFill>
              </a:rPr>
              <a:t>$50M</a:t>
            </a:r>
            <a:endParaRPr lang="en-US" sz="1000" dirty="0">
              <a:solidFill>
                <a:schemeClr val="bg1"/>
              </a:solidFill>
            </a:endParaRPr>
          </a:p>
        </p:txBody>
      </p:sp>
      <p:sp>
        <p:nvSpPr>
          <p:cNvPr id="65" name="Oval 64"/>
          <p:cNvSpPr/>
          <p:nvPr/>
        </p:nvSpPr>
        <p:spPr>
          <a:xfrm>
            <a:off x="8602840" y="2679948"/>
            <a:ext cx="520192" cy="4730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6" name="TextBox 65"/>
          <p:cNvSpPr txBox="1"/>
          <p:nvPr/>
        </p:nvSpPr>
        <p:spPr>
          <a:xfrm>
            <a:off x="8589042" y="2792932"/>
            <a:ext cx="556563" cy="246221"/>
          </a:xfrm>
          <a:prstGeom prst="rect">
            <a:avLst/>
          </a:prstGeom>
          <a:noFill/>
        </p:spPr>
        <p:txBody>
          <a:bodyPr wrap="none" rtlCol="0">
            <a:spAutoFit/>
          </a:bodyPr>
          <a:lstStyle/>
          <a:p>
            <a:r>
              <a:rPr lang="en-US" sz="1000" dirty="0" smtClean="0">
                <a:solidFill>
                  <a:schemeClr val="bg1"/>
                </a:solidFill>
              </a:rPr>
              <a:t>$100M</a:t>
            </a:r>
            <a:endParaRPr lang="en-US" sz="1000" dirty="0">
              <a:solidFill>
                <a:schemeClr val="bg1"/>
              </a:solidFill>
            </a:endParaRPr>
          </a:p>
        </p:txBody>
      </p:sp>
      <p:sp>
        <p:nvSpPr>
          <p:cNvPr id="67" name="Oval 66"/>
          <p:cNvSpPr/>
          <p:nvPr/>
        </p:nvSpPr>
        <p:spPr>
          <a:xfrm>
            <a:off x="8599972" y="796514"/>
            <a:ext cx="520192" cy="4730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8" name="TextBox 67"/>
          <p:cNvSpPr txBox="1"/>
          <p:nvPr/>
        </p:nvSpPr>
        <p:spPr>
          <a:xfrm>
            <a:off x="8586174" y="909498"/>
            <a:ext cx="556563" cy="246221"/>
          </a:xfrm>
          <a:prstGeom prst="rect">
            <a:avLst/>
          </a:prstGeom>
          <a:noFill/>
        </p:spPr>
        <p:txBody>
          <a:bodyPr wrap="none" rtlCol="0">
            <a:spAutoFit/>
          </a:bodyPr>
          <a:lstStyle/>
          <a:p>
            <a:r>
              <a:rPr lang="en-US" sz="1000" dirty="0" smtClean="0">
                <a:solidFill>
                  <a:schemeClr val="bg1"/>
                </a:solidFill>
              </a:rPr>
              <a:t>$400M</a:t>
            </a:r>
            <a:endParaRPr lang="en-US" sz="1000" dirty="0">
              <a:solidFill>
                <a:schemeClr val="bg1"/>
              </a:solidFill>
            </a:endParaRPr>
          </a:p>
        </p:txBody>
      </p:sp>
      <p:sp>
        <p:nvSpPr>
          <p:cNvPr id="69" name="Oval 68"/>
          <p:cNvSpPr/>
          <p:nvPr/>
        </p:nvSpPr>
        <p:spPr>
          <a:xfrm>
            <a:off x="48329" y="842516"/>
            <a:ext cx="410197" cy="3810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70" name="TextBox 69"/>
          <p:cNvSpPr txBox="1"/>
          <p:nvPr/>
        </p:nvSpPr>
        <p:spPr>
          <a:xfrm>
            <a:off x="34531" y="906630"/>
            <a:ext cx="468398" cy="246221"/>
          </a:xfrm>
          <a:prstGeom prst="rect">
            <a:avLst/>
          </a:prstGeom>
          <a:noFill/>
        </p:spPr>
        <p:txBody>
          <a:bodyPr wrap="none" rtlCol="0">
            <a:spAutoFit/>
          </a:bodyPr>
          <a:lstStyle/>
          <a:p>
            <a:r>
              <a:rPr lang="en-US" sz="1000" dirty="0" smtClean="0">
                <a:solidFill>
                  <a:schemeClr val="bg1"/>
                </a:solidFill>
              </a:rPr>
              <a:t>8 Yrs.</a:t>
            </a:r>
            <a:endParaRPr lang="en-US" sz="1000" dirty="0">
              <a:solidFill>
                <a:schemeClr val="bg1"/>
              </a:solidFill>
            </a:endParaRPr>
          </a:p>
        </p:txBody>
      </p:sp>
      <p:sp>
        <p:nvSpPr>
          <p:cNvPr id="71" name="Oval 70"/>
          <p:cNvSpPr/>
          <p:nvPr/>
        </p:nvSpPr>
        <p:spPr>
          <a:xfrm>
            <a:off x="54083" y="2720194"/>
            <a:ext cx="410197" cy="3810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72" name="TextBox 71"/>
          <p:cNvSpPr txBox="1"/>
          <p:nvPr/>
        </p:nvSpPr>
        <p:spPr>
          <a:xfrm>
            <a:off x="40285" y="2784308"/>
            <a:ext cx="468398" cy="246221"/>
          </a:xfrm>
          <a:prstGeom prst="rect">
            <a:avLst/>
          </a:prstGeom>
          <a:noFill/>
        </p:spPr>
        <p:txBody>
          <a:bodyPr wrap="none" rtlCol="0">
            <a:spAutoFit/>
          </a:bodyPr>
          <a:lstStyle/>
          <a:p>
            <a:r>
              <a:rPr lang="en-US" sz="1000" dirty="0">
                <a:solidFill>
                  <a:schemeClr val="bg1"/>
                </a:solidFill>
              </a:rPr>
              <a:t>4</a:t>
            </a:r>
            <a:r>
              <a:rPr lang="en-US" sz="1000" dirty="0" smtClean="0">
                <a:solidFill>
                  <a:schemeClr val="bg1"/>
                </a:solidFill>
              </a:rPr>
              <a:t> Yrs.</a:t>
            </a:r>
            <a:endParaRPr lang="en-US" sz="1000" dirty="0">
              <a:solidFill>
                <a:schemeClr val="bg1"/>
              </a:solidFill>
            </a:endParaRPr>
          </a:p>
        </p:txBody>
      </p:sp>
      <p:sp>
        <p:nvSpPr>
          <p:cNvPr id="73" name="Oval 72"/>
          <p:cNvSpPr/>
          <p:nvPr/>
        </p:nvSpPr>
        <p:spPr>
          <a:xfrm>
            <a:off x="59836" y="4589250"/>
            <a:ext cx="410197" cy="3810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74" name="TextBox 73"/>
          <p:cNvSpPr txBox="1"/>
          <p:nvPr/>
        </p:nvSpPr>
        <p:spPr>
          <a:xfrm>
            <a:off x="46038" y="4653364"/>
            <a:ext cx="468398" cy="246221"/>
          </a:xfrm>
          <a:prstGeom prst="rect">
            <a:avLst/>
          </a:prstGeom>
          <a:noFill/>
        </p:spPr>
        <p:txBody>
          <a:bodyPr wrap="none" rtlCol="0">
            <a:spAutoFit/>
          </a:bodyPr>
          <a:lstStyle/>
          <a:p>
            <a:r>
              <a:rPr lang="en-US" sz="1000" dirty="0" smtClean="0">
                <a:solidFill>
                  <a:schemeClr val="bg1"/>
                </a:solidFill>
              </a:rPr>
              <a:t>2 Yrs.</a:t>
            </a:r>
            <a:endParaRPr lang="en-US" sz="1000" dirty="0">
              <a:solidFill>
                <a:schemeClr val="bg1"/>
              </a:solidFill>
            </a:endParaRPr>
          </a:p>
        </p:txBody>
      </p:sp>
      <p:sp>
        <p:nvSpPr>
          <p:cNvPr id="75" name="Oval 74"/>
          <p:cNvSpPr/>
          <p:nvPr/>
        </p:nvSpPr>
        <p:spPr>
          <a:xfrm>
            <a:off x="59841" y="6426672"/>
            <a:ext cx="410197" cy="381051"/>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76" name="TextBox 75"/>
          <p:cNvSpPr txBox="1"/>
          <p:nvPr/>
        </p:nvSpPr>
        <p:spPr>
          <a:xfrm>
            <a:off x="46043" y="6490786"/>
            <a:ext cx="418704" cy="246221"/>
          </a:xfrm>
          <a:prstGeom prst="rect">
            <a:avLst/>
          </a:prstGeom>
          <a:noFill/>
        </p:spPr>
        <p:txBody>
          <a:bodyPr wrap="none" rtlCol="0">
            <a:spAutoFit/>
          </a:bodyPr>
          <a:lstStyle/>
          <a:p>
            <a:r>
              <a:rPr lang="en-US" sz="1000" dirty="0" smtClean="0">
                <a:solidFill>
                  <a:schemeClr val="bg1"/>
                </a:solidFill>
              </a:rPr>
              <a:t>1 Yr.</a:t>
            </a:r>
            <a:endParaRPr lang="en-US" sz="1000" dirty="0">
              <a:solidFill>
                <a:schemeClr val="bg1"/>
              </a:solidFill>
            </a:endParaRPr>
          </a:p>
        </p:txBody>
      </p:sp>
      <p:sp>
        <p:nvSpPr>
          <p:cNvPr id="77" name="Slide Number Placeholder 3"/>
          <p:cNvSpPr>
            <a:spLocks noGrp="1"/>
          </p:cNvSpPr>
          <p:nvPr>
            <p:ph type="sldNum" sz="quarter" idx="12"/>
          </p:nvPr>
        </p:nvSpPr>
        <p:spPr>
          <a:xfrm>
            <a:off x="6797759" y="6356350"/>
            <a:ext cx="2133600" cy="365125"/>
          </a:xfrm>
        </p:spPr>
        <p:txBody>
          <a:bodyPr/>
          <a:lstStyle/>
          <a:p>
            <a:r>
              <a:rPr lang="en-US" dirty="0" smtClean="0"/>
              <a:t>8</a:t>
            </a:r>
            <a:endParaRPr lang="en-US" dirty="0"/>
          </a:p>
        </p:txBody>
      </p:sp>
    </p:spTree>
    <p:extLst>
      <p:ext uri="{BB962C8B-B14F-4D97-AF65-F5344CB8AC3E}">
        <p14:creationId xmlns:p14="http://schemas.microsoft.com/office/powerpoint/2010/main" val="1010155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Project Management Career Development Program&amp;quot;&quot;/&gt;&lt;property id=&quot;20307&quot; value=&quot;272&quot;/&gt;&lt;/object&gt;&lt;object type=&quot;3&quot; unique_id=&quot;10004&quot;&gt;&lt;property id=&quot;20148&quot; value=&quot;5&quot;/&gt;&lt;property id=&quot;20300&quot; value=&quot;Slide 2 - &amp;quot;Agenda&amp;quot;&quot;/&gt;&lt;property id=&quot;20307&quot; value=&quot;262&quot;/&gt;&lt;/object&gt;&lt;object type=&quot;3&quot; unique_id=&quot;10005&quot;&gt;&lt;property id=&quot;20148&quot; value=&quot;5&quot;/&gt;&lt;property id=&quot;20300&quot; value=&quot;Slide 3 - &amp;quot;PMCDP Background&amp;quot;&quot;/&gt;&lt;property id=&quot;20307&quot; value=&quot;273&quot;/&gt;&lt;/object&gt;&lt;object type=&quot;3&quot; unique_id=&quot;10006&quot;&gt;&lt;property id=&quot;20148&quot; value=&quot;5&quot;/&gt;&lt;property id=&quot;20300&quot; value=&quot;Slide 4&quot;/&gt;&lt;property id=&quot;20307&quot; value=&quot;283&quot;/&gt;&lt;/object&gt;&lt;object type=&quot;3&quot; unique_id=&quot;10007&quot;&gt;&lt;property id=&quot;20148&quot; value=&quot;5&quot;/&gt;&lt;property id=&quot;20300&quot; value=&quot;Slide 5 - &amp;quot;Certification Review Board&amp;quot;&quot;/&gt;&lt;property id=&quot;20307&quot; value=&quot;277&quot;/&gt;&lt;/object&gt;&lt;object type=&quot;3&quot; unique_id=&quot;10008&quot;&gt;&lt;property id=&quot;20148&quot; value=&quot;5&quot;/&gt;&lt;property id=&quot;20300&quot; value=&quot;Slide 6 - &amp;quot;GAO Performance Metrics&amp;quot;&quot;/&gt;&lt;property id=&quot;20307&quot; value=&quot;275&quot;/&gt;&lt;/object&gt;&lt;object type=&quot;3&quot; unique_id=&quot;10009&quot;&gt;&lt;property id=&quot;20148&quot; value=&quot;5&quot;/&gt;&lt;property id=&quot;20300&quot; value=&quot;Slide 7 - &amp;quot;Federal Acquisition Certification for Program/Project Managers (FAC-P/PM)&amp;quot;&quot;/&gt;&lt;property id=&quot;20307&quot; value=&quot;278&quot;/&gt;&lt;/object&gt;&lt;object type=&quot;3&quot; unique_id=&quot;10010&quot;&gt;&lt;property id=&quot;20148&quot; value=&quot;5&quot;/&gt;&lt;property id=&quot;20300&quot; value=&quot;Slide 8 - &amp;quot;Certification Levels&amp;quot;&quot;/&gt;&lt;property id=&quot;20307&quot; value=&quot;274&quot;/&gt;&lt;/object&gt;&lt;object type=&quot;3&quot; unique_id=&quot;10011&quot;&gt;&lt;property id=&quot;20148&quot; value=&quot;5&quot;/&gt;&lt;property id=&quot;20300&quot; value=&quot;Slide 9 - &amp;quot;Certified FPDs by Level &amp;quot;&quot;/&gt;&lt;property id=&quot;20307&quot; value=&quot;284&quot;/&gt;&lt;/object&gt;&lt;object type=&quot;3&quot; unique_id=&quot;10012&quot;&gt;&lt;property id=&quot;20148&quot; value=&quot;5&quot;/&gt;&lt;property id=&quot;20300&quot; value=&quot;Slide 10 - &amp;quot;Certified FPDs by Program&amp;quot;&quot;/&gt;&lt;property id=&quot;20307&quot; value=&quot;285&quot;/&gt;&lt;/object&gt;&lt;object type=&quot;3&quot; unique_id=&quot;10013&quot;&gt;&lt;property id=&quot;20148&quot; value=&quot;5&quot;/&gt;&lt;property id=&quot;20300&quot; value=&quot;Slide 11 - &amp;quot;Questions?&amp;quot;&quot;/&gt;&lt;property id=&quot;20307&quot; value=&quot;280&quot;/&gt;&lt;/object&gt;&lt;object type=&quot;3&quot; unique_id=&quot;10014&quot;&gt;&lt;property id=&quot;20148&quot; value=&quot;5&quot;/&gt;&lt;property id=&quot;20300&quot; value=&quot;Slide 12 - &amp;quot;Training &amp;amp; Experience Requirements&amp;quot;&quot;/&gt;&lt;property id=&quot;20307&quot; value=&quot;276&quot;/&gt;&lt;/object&gt;&lt;/object&gt;&lt;object type=&quot;8&quot; unique_id=&quot;10028&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3252</TotalTime>
  <Words>1091</Words>
  <Application>Microsoft Office PowerPoint</Application>
  <PresentationFormat>On-screen Show (4:3)</PresentationFormat>
  <Paragraphs>300</Paragraphs>
  <Slides>14</Slides>
  <Notes>14</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Narrow</vt:lpstr>
      <vt:lpstr>Calibri</vt:lpstr>
      <vt:lpstr>Times New Roman</vt:lpstr>
      <vt:lpstr>Wingdings</vt:lpstr>
      <vt:lpstr>Office Theme</vt:lpstr>
      <vt:lpstr>Project Management Career Development Program (PMCDP) http://www.energy.gov/projectmanagement/project-management-career-development-program </vt:lpstr>
      <vt:lpstr>Agenda Project Management Career Development Program (PMCDP)</vt:lpstr>
      <vt:lpstr>PMCDP Background</vt:lpstr>
      <vt:lpstr>PMCDP Guiding Principles</vt:lpstr>
      <vt:lpstr> Importance of Effective, Formal Project Management: Why We Care</vt:lpstr>
      <vt:lpstr>Project Management Has the Secretary’s attention</vt:lpstr>
      <vt:lpstr>New Push to Further Improve Project Management (cont.)</vt:lpstr>
      <vt:lpstr>PMCDP Competency Based Program (Training or Experience)</vt:lpstr>
      <vt:lpstr>PowerPoint Presentation</vt:lpstr>
      <vt:lpstr>PMCDP Coursework Level of Effort</vt:lpstr>
      <vt:lpstr>PMCDP Program Directives and Guidance – A Mature Framework</vt:lpstr>
      <vt:lpstr>Certification Review Board</vt:lpstr>
      <vt:lpstr>Challenges &amp; Issues</vt:lpstr>
      <vt:lpstr>Questions?</vt:lpstr>
    </vt:vector>
  </TitlesOfParts>
  <Company>U.S. Department of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DEPARTMENT OF ENERGY ACQUISITION  April 2013</dc:title>
  <dc:creator>Ingrid Ann Christner Kolb</dc:creator>
  <cp:lastModifiedBy>Daniels, William P.</cp:lastModifiedBy>
  <cp:revision>369</cp:revision>
  <cp:lastPrinted>2016-05-24T22:17:24Z</cp:lastPrinted>
  <dcterms:created xsi:type="dcterms:W3CDTF">2013-04-18T18:12:33Z</dcterms:created>
  <dcterms:modified xsi:type="dcterms:W3CDTF">2016-05-26T12:23:40Z</dcterms:modified>
</cp:coreProperties>
</file>