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74" r:id="rId3"/>
    <p:sldId id="275" r:id="rId4"/>
    <p:sldId id="264" r:id="rId5"/>
    <p:sldId id="263" r:id="rId6"/>
    <p:sldId id="261" r:id="rId7"/>
    <p:sldId id="276" r:id="rId8"/>
    <p:sldId id="266" r:id="rId9"/>
    <p:sldId id="257" r:id="rId10"/>
    <p:sldId id="271" r:id="rId11"/>
    <p:sldId id="272" r:id="rId12"/>
    <p:sldId id="273" r:id="rId13"/>
    <p:sldId id="258" r:id="rId14"/>
    <p:sldId id="268" r:id="rId15"/>
    <p:sldId id="259" r:id="rId16"/>
    <p:sldId id="260" r:id="rId17"/>
    <p:sldId id="26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380" y="60"/>
      </p:cViewPr>
      <p:guideLst>
        <p:guide orient="horz" pos="2160"/>
        <p:guide pos="2880"/>
      </p:guideLst>
    </p:cSldViewPr>
  </p:slideViewPr>
  <p:notesTextViewPr>
    <p:cViewPr>
      <p:scale>
        <a:sx n="1" d="1"/>
        <a:sy n="1" d="1"/>
      </p:scale>
      <p:origin x="0" y="0"/>
    </p:cViewPr>
  </p:notesTextViewPr>
  <p:sorterViewPr>
    <p:cViewPr>
      <p:scale>
        <a:sx n="100" d="100"/>
        <a:sy n="100" d="100"/>
      </p:scale>
      <p:origin x="0" y="-21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39446F-C74F-495C-A7BE-53348A7475C0}" type="datetimeFigureOut">
              <a:rPr lang="en-US" smtClean="0"/>
              <a:t>05/26/2016</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AACB3C-A918-4C7B-857D-B2D2E42D9DCC}" type="slidenum">
              <a:rPr lang="en-US" smtClean="0"/>
              <a:t>‹#›</a:t>
            </a:fld>
            <a:endParaRPr lang="en-US" dirty="0"/>
          </a:p>
        </p:txBody>
      </p:sp>
    </p:spTree>
    <p:extLst>
      <p:ext uri="{BB962C8B-B14F-4D97-AF65-F5344CB8AC3E}">
        <p14:creationId xmlns:p14="http://schemas.microsoft.com/office/powerpoint/2010/main" val="3657354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AACB3C-A918-4C7B-857D-B2D2E42D9DCC}" type="slidenum">
              <a:rPr lang="en-US" smtClean="0"/>
              <a:t>3</a:t>
            </a:fld>
            <a:endParaRPr lang="en-US" dirty="0"/>
          </a:p>
        </p:txBody>
      </p:sp>
    </p:spTree>
    <p:extLst>
      <p:ext uri="{BB962C8B-B14F-4D97-AF65-F5344CB8AC3E}">
        <p14:creationId xmlns:p14="http://schemas.microsoft.com/office/powerpoint/2010/main" val="1677013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AACB3C-A918-4C7B-857D-B2D2E42D9DCC}" type="slidenum">
              <a:rPr lang="en-US" smtClean="0"/>
              <a:t>7</a:t>
            </a:fld>
            <a:endParaRPr lang="en-US" dirty="0"/>
          </a:p>
        </p:txBody>
      </p:sp>
    </p:spTree>
    <p:extLst>
      <p:ext uri="{BB962C8B-B14F-4D97-AF65-F5344CB8AC3E}">
        <p14:creationId xmlns:p14="http://schemas.microsoft.com/office/powerpoint/2010/main" val="2740817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948649-99BD-4ACF-A76F-2776AB190803}"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
        <p:nvSpPr>
          <p:cNvPr id="6" name="Slide Number Placeholder 5"/>
          <p:cNvSpPr>
            <a:spLocks noGrp="1"/>
          </p:cNvSpPr>
          <p:nvPr>
            <p:ph type="sldNum" sz="quarter" idx="12"/>
          </p:nvPr>
        </p:nvSpPr>
        <p:spPr/>
        <p:txBody>
          <a:bodyPr/>
          <a:lstStyle/>
          <a:p>
            <a:fld id="{A341266F-7CD2-4CC3-8C7F-E7E14DC8BADA}" type="slidenum">
              <a:rPr lang="en-US" smtClean="0"/>
              <a:t>‹#›</a:t>
            </a:fld>
            <a:endParaRPr lang="en-US" dirty="0"/>
          </a:p>
        </p:txBody>
      </p:sp>
    </p:spTree>
    <p:extLst>
      <p:ext uri="{BB962C8B-B14F-4D97-AF65-F5344CB8AC3E}">
        <p14:creationId xmlns:p14="http://schemas.microsoft.com/office/powerpoint/2010/main" val="2101234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44F133-A733-4145-A051-1E506C114BDB}"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
        <p:nvSpPr>
          <p:cNvPr id="6" name="Slide Number Placeholder 5"/>
          <p:cNvSpPr>
            <a:spLocks noGrp="1"/>
          </p:cNvSpPr>
          <p:nvPr>
            <p:ph type="sldNum" sz="quarter" idx="12"/>
          </p:nvPr>
        </p:nvSpPr>
        <p:spPr/>
        <p:txBody>
          <a:bodyPr/>
          <a:lstStyle/>
          <a:p>
            <a:fld id="{A341266F-7CD2-4CC3-8C7F-E7E14DC8BADA}" type="slidenum">
              <a:rPr lang="en-US" smtClean="0"/>
              <a:t>‹#›</a:t>
            </a:fld>
            <a:endParaRPr lang="en-US" dirty="0"/>
          </a:p>
        </p:txBody>
      </p:sp>
    </p:spTree>
    <p:extLst>
      <p:ext uri="{BB962C8B-B14F-4D97-AF65-F5344CB8AC3E}">
        <p14:creationId xmlns:p14="http://schemas.microsoft.com/office/powerpoint/2010/main" val="728508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51AF07-97B4-4BB6-ACF4-F022F3D18077}"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
        <p:nvSpPr>
          <p:cNvPr id="6" name="Slide Number Placeholder 5"/>
          <p:cNvSpPr>
            <a:spLocks noGrp="1"/>
          </p:cNvSpPr>
          <p:nvPr>
            <p:ph type="sldNum" sz="quarter" idx="12"/>
          </p:nvPr>
        </p:nvSpPr>
        <p:spPr/>
        <p:txBody>
          <a:bodyPr/>
          <a:lstStyle/>
          <a:p>
            <a:fld id="{A341266F-7CD2-4CC3-8C7F-E7E14DC8BADA}" type="slidenum">
              <a:rPr lang="en-US" smtClean="0"/>
              <a:t>‹#›</a:t>
            </a:fld>
            <a:endParaRPr lang="en-US" dirty="0"/>
          </a:p>
        </p:txBody>
      </p:sp>
    </p:spTree>
    <p:extLst>
      <p:ext uri="{BB962C8B-B14F-4D97-AF65-F5344CB8AC3E}">
        <p14:creationId xmlns:p14="http://schemas.microsoft.com/office/powerpoint/2010/main" val="9509452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57D1A3-6DD7-4C1E-B221-7387354F175F}"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
        <p:nvSpPr>
          <p:cNvPr id="6" name="Slide Number Placeholder 5"/>
          <p:cNvSpPr>
            <a:spLocks noGrp="1"/>
          </p:cNvSpPr>
          <p:nvPr>
            <p:ph type="sldNum" sz="quarter" idx="12"/>
          </p:nvPr>
        </p:nvSpPr>
        <p:spPr/>
        <p:txBody>
          <a:bodyPr/>
          <a:lstStyle/>
          <a:p>
            <a:fld id="{952E8CE6-0419-4527-851E-63A523AB6645}" type="slidenum">
              <a:rPr lang="en-US" smtClean="0"/>
              <a:t>‹#›</a:t>
            </a:fld>
            <a:endParaRPr lang="en-US" dirty="0"/>
          </a:p>
        </p:txBody>
      </p:sp>
    </p:spTree>
    <p:extLst>
      <p:ext uri="{BB962C8B-B14F-4D97-AF65-F5344CB8AC3E}">
        <p14:creationId xmlns:p14="http://schemas.microsoft.com/office/powerpoint/2010/main" val="874907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73DFA8-5DCF-446F-B689-11997DA26BE0}"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
        <p:nvSpPr>
          <p:cNvPr id="6" name="Slide Number Placeholder 5"/>
          <p:cNvSpPr>
            <a:spLocks noGrp="1"/>
          </p:cNvSpPr>
          <p:nvPr>
            <p:ph type="sldNum" sz="quarter" idx="12"/>
          </p:nvPr>
        </p:nvSpPr>
        <p:spPr/>
        <p:txBody>
          <a:bodyPr/>
          <a:lstStyle/>
          <a:p>
            <a:fld id="{952E8CE6-0419-4527-851E-63A523AB6645}" type="slidenum">
              <a:rPr lang="en-US" smtClean="0"/>
              <a:t>‹#›</a:t>
            </a:fld>
            <a:endParaRPr lang="en-US" dirty="0"/>
          </a:p>
        </p:txBody>
      </p:sp>
    </p:spTree>
    <p:extLst>
      <p:ext uri="{BB962C8B-B14F-4D97-AF65-F5344CB8AC3E}">
        <p14:creationId xmlns:p14="http://schemas.microsoft.com/office/powerpoint/2010/main" val="1823209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A437FE-8420-4DF5-86C1-63E11CF307B8}"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
        <p:nvSpPr>
          <p:cNvPr id="6" name="Slide Number Placeholder 5"/>
          <p:cNvSpPr>
            <a:spLocks noGrp="1"/>
          </p:cNvSpPr>
          <p:nvPr>
            <p:ph type="sldNum" sz="quarter" idx="12"/>
          </p:nvPr>
        </p:nvSpPr>
        <p:spPr/>
        <p:txBody>
          <a:bodyPr/>
          <a:lstStyle/>
          <a:p>
            <a:fld id="{952E8CE6-0419-4527-851E-63A523AB6645}" type="slidenum">
              <a:rPr lang="en-US" smtClean="0"/>
              <a:t>‹#›</a:t>
            </a:fld>
            <a:endParaRPr lang="en-US" dirty="0"/>
          </a:p>
        </p:txBody>
      </p:sp>
    </p:spTree>
    <p:extLst>
      <p:ext uri="{BB962C8B-B14F-4D97-AF65-F5344CB8AC3E}">
        <p14:creationId xmlns:p14="http://schemas.microsoft.com/office/powerpoint/2010/main" val="39879908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9253D8-91C9-466E-9785-CAC228765F4B}" type="datetime1">
              <a:rPr lang="en-US" smtClean="0"/>
              <a:t>05/26/2016</a:t>
            </a:fld>
            <a:endParaRPr lang="en-US" dirty="0"/>
          </a:p>
        </p:txBody>
      </p:sp>
      <p:sp>
        <p:nvSpPr>
          <p:cNvPr id="6" name="Footer Placeholder 5"/>
          <p:cNvSpPr>
            <a:spLocks noGrp="1"/>
          </p:cNvSpPr>
          <p:nvPr>
            <p:ph type="ftr" sz="quarter" idx="11"/>
          </p:nvPr>
        </p:nvSpPr>
        <p:spPr/>
        <p:txBody>
          <a:bodyPr/>
          <a:lstStyle/>
          <a:p>
            <a:r>
              <a:rPr lang="en-US" dirty="0" smtClean="0"/>
              <a:t>C. Wilkinson – LFW 2016</a:t>
            </a:r>
            <a:endParaRPr lang="en-US" dirty="0"/>
          </a:p>
        </p:txBody>
      </p:sp>
      <p:sp>
        <p:nvSpPr>
          <p:cNvPr id="7" name="Slide Number Placeholder 6"/>
          <p:cNvSpPr>
            <a:spLocks noGrp="1"/>
          </p:cNvSpPr>
          <p:nvPr>
            <p:ph type="sldNum" sz="quarter" idx="12"/>
          </p:nvPr>
        </p:nvSpPr>
        <p:spPr/>
        <p:txBody>
          <a:bodyPr/>
          <a:lstStyle/>
          <a:p>
            <a:fld id="{952E8CE6-0419-4527-851E-63A523AB6645}" type="slidenum">
              <a:rPr lang="en-US" smtClean="0"/>
              <a:t>‹#›</a:t>
            </a:fld>
            <a:endParaRPr lang="en-US" dirty="0"/>
          </a:p>
        </p:txBody>
      </p:sp>
    </p:spTree>
    <p:extLst>
      <p:ext uri="{BB962C8B-B14F-4D97-AF65-F5344CB8AC3E}">
        <p14:creationId xmlns:p14="http://schemas.microsoft.com/office/powerpoint/2010/main" val="3077217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69AA80-FC37-4329-BB4E-B2AC01EACC1E}" type="datetime1">
              <a:rPr lang="en-US" smtClean="0"/>
              <a:t>05/26/2016</a:t>
            </a:fld>
            <a:endParaRPr lang="en-US" dirty="0"/>
          </a:p>
        </p:txBody>
      </p:sp>
      <p:sp>
        <p:nvSpPr>
          <p:cNvPr id="8" name="Footer Placeholder 7"/>
          <p:cNvSpPr>
            <a:spLocks noGrp="1"/>
          </p:cNvSpPr>
          <p:nvPr>
            <p:ph type="ftr" sz="quarter" idx="11"/>
          </p:nvPr>
        </p:nvSpPr>
        <p:spPr/>
        <p:txBody>
          <a:bodyPr/>
          <a:lstStyle/>
          <a:p>
            <a:r>
              <a:rPr lang="en-US" dirty="0" smtClean="0"/>
              <a:t>C. Wilkinson – LFW 2016</a:t>
            </a:r>
            <a:endParaRPr lang="en-US" dirty="0"/>
          </a:p>
        </p:txBody>
      </p:sp>
      <p:sp>
        <p:nvSpPr>
          <p:cNvPr id="9" name="Slide Number Placeholder 8"/>
          <p:cNvSpPr>
            <a:spLocks noGrp="1"/>
          </p:cNvSpPr>
          <p:nvPr>
            <p:ph type="sldNum" sz="quarter" idx="12"/>
          </p:nvPr>
        </p:nvSpPr>
        <p:spPr/>
        <p:txBody>
          <a:bodyPr/>
          <a:lstStyle/>
          <a:p>
            <a:fld id="{952E8CE6-0419-4527-851E-63A523AB6645}" type="slidenum">
              <a:rPr lang="en-US" smtClean="0"/>
              <a:t>‹#›</a:t>
            </a:fld>
            <a:endParaRPr lang="en-US" dirty="0"/>
          </a:p>
        </p:txBody>
      </p:sp>
    </p:spTree>
    <p:extLst>
      <p:ext uri="{BB962C8B-B14F-4D97-AF65-F5344CB8AC3E}">
        <p14:creationId xmlns:p14="http://schemas.microsoft.com/office/powerpoint/2010/main" val="7723780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765944-0DC6-43B1-9A3E-1A1242F42992}" type="datetime1">
              <a:rPr lang="en-US" smtClean="0"/>
              <a:t>05/26/2016</a:t>
            </a:fld>
            <a:endParaRPr lang="en-US" dirty="0"/>
          </a:p>
        </p:txBody>
      </p:sp>
      <p:sp>
        <p:nvSpPr>
          <p:cNvPr id="4" name="Footer Placeholder 3"/>
          <p:cNvSpPr>
            <a:spLocks noGrp="1"/>
          </p:cNvSpPr>
          <p:nvPr>
            <p:ph type="ftr" sz="quarter" idx="11"/>
          </p:nvPr>
        </p:nvSpPr>
        <p:spPr/>
        <p:txBody>
          <a:bodyPr/>
          <a:lstStyle/>
          <a:p>
            <a:r>
              <a:rPr lang="en-US" dirty="0" smtClean="0"/>
              <a:t>C. Wilkinson – LFW 2016</a:t>
            </a:r>
            <a:endParaRPr lang="en-US" dirty="0"/>
          </a:p>
        </p:txBody>
      </p:sp>
      <p:sp>
        <p:nvSpPr>
          <p:cNvPr id="5" name="Slide Number Placeholder 4"/>
          <p:cNvSpPr>
            <a:spLocks noGrp="1"/>
          </p:cNvSpPr>
          <p:nvPr>
            <p:ph type="sldNum" sz="quarter" idx="12"/>
          </p:nvPr>
        </p:nvSpPr>
        <p:spPr/>
        <p:txBody>
          <a:bodyPr/>
          <a:lstStyle/>
          <a:p>
            <a:fld id="{952E8CE6-0419-4527-851E-63A523AB6645}" type="slidenum">
              <a:rPr lang="en-US" smtClean="0"/>
              <a:t>‹#›</a:t>
            </a:fld>
            <a:endParaRPr lang="en-US" dirty="0"/>
          </a:p>
        </p:txBody>
      </p:sp>
    </p:spTree>
    <p:extLst>
      <p:ext uri="{BB962C8B-B14F-4D97-AF65-F5344CB8AC3E}">
        <p14:creationId xmlns:p14="http://schemas.microsoft.com/office/powerpoint/2010/main" val="17603720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2FC5A2-851A-4EC2-8396-84ED25B43D71}" type="datetime1">
              <a:rPr lang="en-US" smtClean="0"/>
              <a:t>05/26/2016</a:t>
            </a:fld>
            <a:endParaRPr lang="en-US" dirty="0"/>
          </a:p>
        </p:txBody>
      </p:sp>
      <p:sp>
        <p:nvSpPr>
          <p:cNvPr id="3" name="Footer Placeholder 2"/>
          <p:cNvSpPr>
            <a:spLocks noGrp="1"/>
          </p:cNvSpPr>
          <p:nvPr>
            <p:ph type="ftr" sz="quarter" idx="11"/>
          </p:nvPr>
        </p:nvSpPr>
        <p:spPr/>
        <p:txBody>
          <a:bodyPr/>
          <a:lstStyle/>
          <a:p>
            <a:r>
              <a:rPr lang="en-US" dirty="0" smtClean="0"/>
              <a:t>C. Wilkinson – LFW 2016</a:t>
            </a:r>
            <a:endParaRPr lang="en-US" dirty="0"/>
          </a:p>
        </p:txBody>
      </p:sp>
      <p:sp>
        <p:nvSpPr>
          <p:cNvPr id="4" name="Slide Number Placeholder 3"/>
          <p:cNvSpPr>
            <a:spLocks noGrp="1"/>
          </p:cNvSpPr>
          <p:nvPr>
            <p:ph type="sldNum" sz="quarter" idx="12"/>
          </p:nvPr>
        </p:nvSpPr>
        <p:spPr/>
        <p:txBody>
          <a:bodyPr/>
          <a:lstStyle/>
          <a:p>
            <a:fld id="{952E8CE6-0419-4527-851E-63A523AB6645}" type="slidenum">
              <a:rPr lang="en-US" smtClean="0"/>
              <a:t>‹#›</a:t>
            </a:fld>
            <a:endParaRPr lang="en-US" dirty="0"/>
          </a:p>
        </p:txBody>
      </p:sp>
    </p:spTree>
    <p:extLst>
      <p:ext uri="{BB962C8B-B14F-4D97-AF65-F5344CB8AC3E}">
        <p14:creationId xmlns:p14="http://schemas.microsoft.com/office/powerpoint/2010/main" val="6572770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78FA5C-32A7-47B6-99EF-8B53F49E49BC}" type="datetime1">
              <a:rPr lang="en-US" smtClean="0"/>
              <a:t>05/26/2016</a:t>
            </a:fld>
            <a:endParaRPr lang="en-US" dirty="0"/>
          </a:p>
        </p:txBody>
      </p:sp>
      <p:sp>
        <p:nvSpPr>
          <p:cNvPr id="6" name="Footer Placeholder 5"/>
          <p:cNvSpPr>
            <a:spLocks noGrp="1"/>
          </p:cNvSpPr>
          <p:nvPr>
            <p:ph type="ftr" sz="quarter" idx="11"/>
          </p:nvPr>
        </p:nvSpPr>
        <p:spPr/>
        <p:txBody>
          <a:bodyPr/>
          <a:lstStyle/>
          <a:p>
            <a:r>
              <a:rPr lang="en-US" dirty="0" smtClean="0"/>
              <a:t>C. Wilkinson – LFW 2016</a:t>
            </a:r>
            <a:endParaRPr lang="en-US" dirty="0"/>
          </a:p>
        </p:txBody>
      </p:sp>
      <p:sp>
        <p:nvSpPr>
          <p:cNvPr id="7" name="Slide Number Placeholder 6"/>
          <p:cNvSpPr>
            <a:spLocks noGrp="1"/>
          </p:cNvSpPr>
          <p:nvPr>
            <p:ph type="sldNum" sz="quarter" idx="12"/>
          </p:nvPr>
        </p:nvSpPr>
        <p:spPr/>
        <p:txBody>
          <a:bodyPr/>
          <a:lstStyle/>
          <a:p>
            <a:fld id="{952E8CE6-0419-4527-851E-63A523AB6645}" type="slidenum">
              <a:rPr lang="en-US" smtClean="0"/>
              <a:t>‹#›</a:t>
            </a:fld>
            <a:endParaRPr lang="en-US" dirty="0"/>
          </a:p>
        </p:txBody>
      </p:sp>
    </p:spTree>
    <p:extLst>
      <p:ext uri="{BB962C8B-B14F-4D97-AF65-F5344CB8AC3E}">
        <p14:creationId xmlns:p14="http://schemas.microsoft.com/office/powerpoint/2010/main" val="226809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9D3D7C3-D25E-4D80-8680-5777A3336001}"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
        <p:nvSpPr>
          <p:cNvPr id="6" name="Slide Number Placeholder 5"/>
          <p:cNvSpPr>
            <a:spLocks noGrp="1"/>
          </p:cNvSpPr>
          <p:nvPr>
            <p:ph type="sldNum" sz="quarter" idx="12"/>
          </p:nvPr>
        </p:nvSpPr>
        <p:spPr/>
        <p:txBody>
          <a:bodyPr/>
          <a:lstStyle/>
          <a:p>
            <a:fld id="{A341266F-7CD2-4CC3-8C7F-E7E14DC8BADA}" type="slidenum">
              <a:rPr lang="en-US" smtClean="0"/>
              <a:t>‹#›</a:t>
            </a:fld>
            <a:endParaRPr lang="en-US" dirty="0"/>
          </a:p>
        </p:txBody>
      </p:sp>
    </p:spTree>
    <p:extLst>
      <p:ext uri="{BB962C8B-B14F-4D97-AF65-F5344CB8AC3E}">
        <p14:creationId xmlns:p14="http://schemas.microsoft.com/office/powerpoint/2010/main" val="12842575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DE8329-86ED-4367-A793-6C1CCF4F7E52}" type="datetime1">
              <a:rPr lang="en-US" smtClean="0"/>
              <a:t>05/26/2016</a:t>
            </a:fld>
            <a:endParaRPr lang="en-US" dirty="0"/>
          </a:p>
        </p:txBody>
      </p:sp>
      <p:sp>
        <p:nvSpPr>
          <p:cNvPr id="6" name="Footer Placeholder 5"/>
          <p:cNvSpPr>
            <a:spLocks noGrp="1"/>
          </p:cNvSpPr>
          <p:nvPr>
            <p:ph type="ftr" sz="quarter" idx="11"/>
          </p:nvPr>
        </p:nvSpPr>
        <p:spPr/>
        <p:txBody>
          <a:bodyPr/>
          <a:lstStyle/>
          <a:p>
            <a:r>
              <a:rPr lang="en-US" dirty="0" smtClean="0"/>
              <a:t>C. Wilkinson – LFW 2016</a:t>
            </a:r>
            <a:endParaRPr lang="en-US" dirty="0"/>
          </a:p>
        </p:txBody>
      </p:sp>
      <p:sp>
        <p:nvSpPr>
          <p:cNvPr id="7" name="Slide Number Placeholder 6"/>
          <p:cNvSpPr>
            <a:spLocks noGrp="1"/>
          </p:cNvSpPr>
          <p:nvPr>
            <p:ph type="sldNum" sz="quarter" idx="12"/>
          </p:nvPr>
        </p:nvSpPr>
        <p:spPr/>
        <p:txBody>
          <a:bodyPr/>
          <a:lstStyle/>
          <a:p>
            <a:fld id="{952E8CE6-0419-4527-851E-63A523AB6645}" type="slidenum">
              <a:rPr lang="en-US" smtClean="0"/>
              <a:t>‹#›</a:t>
            </a:fld>
            <a:endParaRPr lang="en-US" dirty="0"/>
          </a:p>
        </p:txBody>
      </p:sp>
    </p:spTree>
    <p:extLst>
      <p:ext uri="{BB962C8B-B14F-4D97-AF65-F5344CB8AC3E}">
        <p14:creationId xmlns:p14="http://schemas.microsoft.com/office/powerpoint/2010/main" val="41653827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48309F-840D-4A6C-AD1F-3D4438B782A6}"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
        <p:nvSpPr>
          <p:cNvPr id="6" name="Slide Number Placeholder 5"/>
          <p:cNvSpPr>
            <a:spLocks noGrp="1"/>
          </p:cNvSpPr>
          <p:nvPr>
            <p:ph type="sldNum" sz="quarter" idx="12"/>
          </p:nvPr>
        </p:nvSpPr>
        <p:spPr/>
        <p:txBody>
          <a:bodyPr/>
          <a:lstStyle/>
          <a:p>
            <a:fld id="{952E8CE6-0419-4527-851E-63A523AB6645}" type="slidenum">
              <a:rPr lang="en-US" smtClean="0"/>
              <a:t>‹#›</a:t>
            </a:fld>
            <a:endParaRPr lang="en-US" dirty="0"/>
          </a:p>
        </p:txBody>
      </p:sp>
    </p:spTree>
    <p:extLst>
      <p:ext uri="{BB962C8B-B14F-4D97-AF65-F5344CB8AC3E}">
        <p14:creationId xmlns:p14="http://schemas.microsoft.com/office/powerpoint/2010/main" val="15669972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E5E77B-FEB3-4461-92F3-5E6F12C3BDA3}"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
        <p:nvSpPr>
          <p:cNvPr id="6" name="Slide Number Placeholder 5"/>
          <p:cNvSpPr>
            <a:spLocks noGrp="1"/>
          </p:cNvSpPr>
          <p:nvPr>
            <p:ph type="sldNum" sz="quarter" idx="12"/>
          </p:nvPr>
        </p:nvSpPr>
        <p:spPr/>
        <p:txBody>
          <a:bodyPr/>
          <a:lstStyle/>
          <a:p>
            <a:fld id="{952E8CE6-0419-4527-851E-63A523AB6645}" type="slidenum">
              <a:rPr lang="en-US" smtClean="0"/>
              <a:t>‹#›</a:t>
            </a:fld>
            <a:endParaRPr lang="en-US" dirty="0"/>
          </a:p>
        </p:txBody>
      </p:sp>
    </p:spTree>
    <p:extLst>
      <p:ext uri="{BB962C8B-B14F-4D97-AF65-F5344CB8AC3E}">
        <p14:creationId xmlns:p14="http://schemas.microsoft.com/office/powerpoint/2010/main" val="2551729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A81EE2-A136-4CF4-81B6-21E2B4B0F07D}"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
        <p:nvSpPr>
          <p:cNvPr id="6" name="Slide Number Placeholder 5"/>
          <p:cNvSpPr>
            <a:spLocks noGrp="1"/>
          </p:cNvSpPr>
          <p:nvPr>
            <p:ph type="sldNum" sz="quarter" idx="12"/>
          </p:nvPr>
        </p:nvSpPr>
        <p:spPr/>
        <p:txBody>
          <a:bodyPr/>
          <a:lstStyle/>
          <a:p>
            <a:fld id="{A341266F-7CD2-4CC3-8C7F-E7E14DC8BADA}" type="slidenum">
              <a:rPr lang="en-US" smtClean="0"/>
              <a:t>‹#›</a:t>
            </a:fld>
            <a:endParaRPr lang="en-US" dirty="0"/>
          </a:p>
        </p:txBody>
      </p:sp>
    </p:spTree>
    <p:extLst>
      <p:ext uri="{BB962C8B-B14F-4D97-AF65-F5344CB8AC3E}">
        <p14:creationId xmlns:p14="http://schemas.microsoft.com/office/powerpoint/2010/main" val="3756941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3B300A-5050-4939-B831-FF40D9D11A7C}" type="datetime1">
              <a:rPr lang="en-US" smtClean="0"/>
              <a:t>05/26/2016</a:t>
            </a:fld>
            <a:endParaRPr lang="en-US" dirty="0"/>
          </a:p>
        </p:txBody>
      </p:sp>
      <p:sp>
        <p:nvSpPr>
          <p:cNvPr id="6" name="Footer Placeholder 5"/>
          <p:cNvSpPr>
            <a:spLocks noGrp="1"/>
          </p:cNvSpPr>
          <p:nvPr>
            <p:ph type="ftr" sz="quarter" idx="11"/>
          </p:nvPr>
        </p:nvSpPr>
        <p:spPr/>
        <p:txBody>
          <a:bodyPr/>
          <a:lstStyle/>
          <a:p>
            <a:r>
              <a:rPr lang="en-US" dirty="0" smtClean="0"/>
              <a:t>C. Wilkinson – LFW 2016</a:t>
            </a:r>
            <a:endParaRPr lang="en-US" dirty="0"/>
          </a:p>
        </p:txBody>
      </p:sp>
      <p:sp>
        <p:nvSpPr>
          <p:cNvPr id="7" name="Slide Number Placeholder 6"/>
          <p:cNvSpPr>
            <a:spLocks noGrp="1"/>
          </p:cNvSpPr>
          <p:nvPr>
            <p:ph type="sldNum" sz="quarter" idx="12"/>
          </p:nvPr>
        </p:nvSpPr>
        <p:spPr/>
        <p:txBody>
          <a:bodyPr/>
          <a:lstStyle/>
          <a:p>
            <a:fld id="{A341266F-7CD2-4CC3-8C7F-E7E14DC8BADA}" type="slidenum">
              <a:rPr lang="en-US" smtClean="0"/>
              <a:t>‹#›</a:t>
            </a:fld>
            <a:endParaRPr lang="en-US" dirty="0"/>
          </a:p>
        </p:txBody>
      </p:sp>
    </p:spTree>
    <p:extLst>
      <p:ext uri="{BB962C8B-B14F-4D97-AF65-F5344CB8AC3E}">
        <p14:creationId xmlns:p14="http://schemas.microsoft.com/office/powerpoint/2010/main" val="2061338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7A1C1C-43AE-494A-BD67-7D3DDECE1249}" type="datetime1">
              <a:rPr lang="en-US" smtClean="0"/>
              <a:t>05/26/2016</a:t>
            </a:fld>
            <a:endParaRPr lang="en-US" dirty="0"/>
          </a:p>
        </p:txBody>
      </p:sp>
      <p:sp>
        <p:nvSpPr>
          <p:cNvPr id="8" name="Footer Placeholder 7"/>
          <p:cNvSpPr>
            <a:spLocks noGrp="1"/>
          </p:cNvSpPr>
          <p:nvPr>
            <p:ph type="ftr" sz="quarter" idx="11"/>
          </p:nvPr>
        </p:nvSpPr>
        <p:spPr/>
        <p:txBody>
          <a:bodyPr/>
          <a:lstStyle/>
          <a:p>
            <a:r>
              <a:rPr lang="en-US" dirty="0" smtClean="0"/>
              <a:t>C. Wilkinson – LFW 2016</a:t>
            </a:r>
            <a:endParaRPr lang="en-US" dirty="0"/>
          </a:p>
        </p:txBody>
      </p:sp>
      <p:sp>
        <p:nvSpPr>
          <p:cNvPr id="9" name="Slide Number Placeholder 8"/>
          <p:cNvSpPr>
            <a:spLocks noGrp="1"/>
          </p:cNvSpPr>
          <p:nvPr>
            <p:ph type="sldNum" sz="quarter" idx="12"/>
          </p:nvPr>
        </p:nvSpPr>
        <p:spPr/>
        <p:txBody>
          <a:bodyPr/>
          <a:lstStyle/>
          <a:p>
            <a:fld id="{A341266F-7CD2-4CC3-8C7F-E7E14DC8BADA}" type="slidenum">
              <a:rPr lang="en-US" smtClean="0"/>
              <a:t>‹#›</a:t>
            </a:fld>
            <a:endParaRPr lang="en-US" dirty="0"/>
          </a:p>
        </p:txBody>
      </p:sp>
    </p:spTree>
    <p:extLst>
      <p:ext uri="{BB962C8B-B14F-4D97-AF65-F5344CB8AC3E}">
        <p14:creationId xmlns:p14="http://schemas.microsoft.com/office/powerpoint/2010/main" val="3131850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451CE7-CF8A-43CE-A95F-E57BF06A0B19}" type="datetime1">
              <a:rPr lang="en-US" smtClean="0"/>
              <a:t>05/26/2016</a:t>
            </a:fld>
            <a:endParaRPr lang="en-US" dirty="0"/>
          </a:p>
        </p:txBody>
      </p:sp>
      <p:sp>
        <p:nvSpPr>
          <p:cNvPr id="4" name="Footer Placeholder 3"/>
          <p:cNvSpPr>
            <a:spLocks noGrp="1"/>
          </p:cNvSpPr>
          <p:nvPr>
            <p:ph type="ftr" sz="quarter" idx="11"/>
          </p:nvPr>
        </p:nvSpPr>
        <p:spPr/>
        <p:txBody>
          <a:bodyPr/>
          <a:lstStyle/>
          <a:p>
            <a:r>
              <a:rPr lang="en-US" dirty="0" smtClean="0"/>
              <a:t>C. Wilkinson – LFW 2016</a:t>
            </a:r>
            <a:endParaRPr lang="en-US" dirty="0"/>
          </a:p>
        </p:txBody>
      </p:sp>
      <p:sp>
        <p:nvSpPr>
          <p:cNvPr id="5" name="Slide Number Placeholder 4"/>
          <p:cNvSpPr>
            <a:spLocks noGrp="1"/>
          </p:cNvSpPr>
          <p:nvPr>
            <p:ph type="sldNum" sz="quarter" idx="12"/>
          </p:nvPr>
        </p:nvSpPr>
        <p:spPr/>
        <p:txBody>
          <a:bodyPr/>
          <a:lstStyle/>
          <a:p>
            <a:fld id="{A341266F-7CD2-4CC3-8C7F-E7E14DC8BADA}" type="slidenum">
              <a:rPr lang="en-US" smtClean="0"/>
              <a:t>‹#›</a:t>
            </a:fld>
            <a:endParaRPr lang="en-US" dirty="0"/>
          </a:p>
        </p:txBody>
      </p:sp>
    </p:spTree>
    <p:extLst>
      <p:ext uri="{BB962C8B-B14F-4D97-AF65-F5344CB8AC3E}">
        <p14:creationId xmlns:p14="http://schemas.microsoft.com/office/powerpoint/2010/main" val="2462422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827449-DAA6-441A-A5B8-AD4BD09911A0}" type="datetime1">
              <a:rPr lang="en-US" smtClean="0"/>
              <a:t>05/26/2016</a:t>
            </a:fld>
            <a:endParaRPr lang="en-US" dirty="0"/>
          </a:p>
        </p:txBody>
      </p:sp>
      <p:sp>
        <p:nvSpPr>
          <p:cNvPr id="3" name="Footer Placeholder 2"/>
          <p:cNvSpPr>
            <a:spLocks noGrp="1"/>
          </p:cNvSpPr>
          <p:nvPr>
            <p:ph type="ftr" sz="quarter" idx="11"/>
          </p:nvPr>
        </p:nvSpPr>
        <p:spPr/>
        <p:txBody>
          <a:bodyPr/>
          <a:lstStyle/>
          <a:p>
            <a:r>
              <a:rPr lang="en-US" dirty="0" smtClean="0"/>
              <a:t>C. Wilkinson – LFW 2016</a:t>
            </a:r>
            <a:endParaRPr lang="en-US" dirty="0"/>
          </a:p>
        </p:txBody>
      </p:sp>
      <p:sp>
        <p:nvSpPr>
          <p:cNvPr id="4" name="Slide Number Placeholder 3"/>
          <p:cNvSpPr>
            <a:spLocks noGrp="1"/>
          </p:cNvSpPr>
          <p:nvPr>
            <p:ph type="sldNum" sz="quarter" idx="12"/>
          </p:nvPr>
        </p:nvSpPr>
        <p:spPr/>
        <p:txBody>
          <a:bodyPr/>
          <a:lstStyle/>
          <a:p>
            <a:fld id="{A341266F-7CD2-4CC3-8C7F-E7E14DC8BADA}" type="slidenum">
              <a:rPr lang="en-US" smtClean="0"/>
              <a:t>‹#›</a:t>
            </a:fld>
            <a:endParaRPr lang="en-US" dirty="0"/>
          </a:p>
        </p:txBody>
      </p:sp>
    </p:spTree>
    <p:extLst>
      <p:ext uri="{BB962C8B-B14F-4D97-AF65-F5344CB8AC3E}">
        <p14:creationId xmlns:p14="http://schemas.microsoft.com/office/powerpoint/2010/main" val="2248126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FBF7BD-369E-46B8-B4DB-BA219833D0C6}" type="datetime1">
              <a:rPr lang="en-US" smtClean="0"/>
              <a:t>05/26/2016</a:t>
            </a:fld>
            <a:endParaRPr lang="en-US" dirty="0"/>
          </a:p>
        </p:txBody>
      </p:sp>
      <p:sp>
        <p:nvSpPr>
          <p:cNvPr id="6" name="Footer Placeholder 5"/>
          <p:cNvSpPr>
            <a:spLocks noGrp="1"/>
          </p:cNvSpPr>
          <p:nvPr>
            <p:ph type="ftr" sz="quarter" idx="11"/>
          </p:nvPr>
        </p:nvSpPr>
        <p:spPr/>
        <p:txBody>
          <a:bodyPr/>
          <a:lstStyle/>
          <a:p>
            <a:r>
              <a:rPr lang="en-US" dirty="0" smtClean="0"/>
              <a:t>C. Wilkinson – LFW 2016</a:t>
            </a:r>
            <a:endParaRPr lang="en-US" dirty="0"/>
          </a:p>
        </p:txBody>
      </p:sp>
      <p:sp>
        <p:nvSpPr>
          <p:cNvPr id="7" name="Slide Number Placeholder 6"/>
          <p:cNvSpPr>
            <a:spLocks noGrp="1"/>
          </p:cNvSpPr>
          <p:nvPr>
            <p:ph type="sldNum" sz="quarter" idx="12"/>
          </p:nvPr>
        </p:nvSpPr>
        <p:spPr/>
        <p:txBody>
          <a:bodyPr/>
          <a:lstStyle/>
          <a:p>
            <a:fld id="{A341266F-7CD2-4CC3-8C7F-E7E14DC8BADA}" type="slidenum">
              <a:rPr lang="en-US" smtClean="0"/>
              <a:t>‹#›</a:t>
            </a:fld>
            <a:endParaRPr lang="en-US" dirty="0"/>
          </a:p>
        </p:txBody>
      </p:sp>
    </p:spTree>
    <p:extLst>
      <p:ext uri="{BB962C8B-B14F-4D97-AF65-F5344CB8AC3E}">
        <p14:creationId xmlns:p14="http://schemas.microsoft.com/office/powerpoint/2010/main" val="832338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771A55-1FDA-4397-ADEE-21FFD76C5058}" type="datetime1">
              <a:rPr lang="en-US" smtClean="0"/>
              <a:t>05/26/2016</a:t>
            </a:fld>
            <a:endParaRPr lang="en-US" dirty="0"/>
          </a:p>
        </p:txBody>
      </p:sp>
      <p:sp>
        <p:nvSpPr>
          <p:cNvPr id="6" name="Footer Placeholder 5"/>
          <p:cNvSpPr>
            <a:spLocks noGrp="1"/>
          </p:cNvSpPr>
          <p:nvPr>
            <p:ph type="ftr" sz="quarter" idx="11"/>
          </p:nvPr>
        </p:nvSpPr>
        <p:spPr/>
        <p:txBody>
          <a:bodyPr/>
          <a:lstStyle/>
          <a:p>
            <a:r>
              <a:rPr lang="en-US" dirty="0" smtClean="0"/>
              <a:t>C. Wilkinson – LFW 2016</a:t>
            </a:r>
            <a:endParaRPr lang="en-US" dirty="0"/>
          </a:p>
        </p:txBody>
      </p:sp>
      <p:sp>
        <p:nvSpPr>
          <p:cNvPr id="7" name="Slide Number Placeholder 6"/>
          <p:cNvSpPr>
            <a:spLocks noGrp="1"/>
          </p:cNvSpPr>
          <p:nvPr>
            <p:ph type="sldNum" sz="quarter" idx="12"/>
          </p:nvPr>
        </p:nvSpPr>
        <p:spPr/>
        <p:txBody>
          <a:bodyPr/>
          <a:lstStyle/>
          <a:p>
            <a:fld id="{A341266F-7CD2-4CC3-8C7F-E7E14DC8BADA}" type="slidenum">
              <a:rPr lang="en-US" smtClean="0"/>
              <a:t>‹#›</a:t>
            </a:fld>
            <a:endParaRPr lang="en-US" dirty="0"/>
          </a:p>
        </p:txBody>
      </p:sp>
    </p:spTree>
    <p:extLst>
      <p:ext uri="{BB962C8B-B14F-4D97-AF65-F5344CB8AC3E}">
        <p14:creationId xmlns:p14="http://schemas.microsoft.com/office/powerpoint/2010/main" val="1485473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11A8B0-8E82-4BD4-BCF3-6CA10EDE8E0F}" type="datetime1">
              <a:rPr lang="en-US" smtClean="0"/>
              <a:t>05/26/2016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 Wilkinson – LFW 2016</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41266F-7CD2-4CC3-8C7F-E7E14DC8BADA}" type="slidenum">
              <a:rPr lang="en-US" smtClean="0"/>
              <a:t>‹#›</a:t>
            </a:fld>
            <a:endParaRPr lang="en-US" dirty="0"/>
          </a:p>
        </p:txBody>
      </p:sp>
    </p:spTree>
    <p:extLst>
      <p:ext uri="{BB962C8B-B14F-4D97-AF65-F5344CB8AC3E}">
        <p14:creationId xmlns:p14="http://schemas.microsoft.com/office/powerpoint/2010/main" val="28482409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2BDF05-A392-4744-9509-26688AAE0AD4}" type="datetime1">
              <a:rPr lang="en-US" smtClean="0"/>
              <a:t>05/26/2016</a:t>
            </a:fld>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 Wilkinson – LFW 2016</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E8CE6-0419-4527-851E-63A523AB6645}" type="slidenum">
              <a:rPr lang="en-US" smtClean="0"/>
              <a:t>‹#›</a:t>
            </a:fld>
            <a:endParaRPr lang="en-US" dirty="0"/>
          </a:p>
        </p:txBody>
      </p:sp>
      <p:cxnSp>
        <p:nvCxnSpPr>
          <p:cNvPr id="8" name="Straight Connector 7"/>
          <p:cNvCxnSpPr/>
          <p:nvPr userDrawn="1"/>
        </p:nvCxnSpPr>
        <p:spPr>
          <a:xfrm>
            <a:off x="0" y="1447800"/>
            <a:ext cx="9144000"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70639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1670747"/>
            <a:ext cx="7772400" cy="1758253"/>
          </a:xfrm>
        </p:spPr>
        <p:txBody>
          <a:bodyPr>
            <a:normAutofit fontScale="90000"/>
          </a:bodyPr>
          <a:lstStyle/>
          <a:p>
            <a:r>
              <a:rPr lang="en-US" b="1" dirty="0" smtClean="0">
                <a:solidFill>
                  <a:srgbClr val="0070C0"/>
                </a:solidFill>
              </a:rPr>
              <a:t>Development of the NSF Process for Validation and Acceptance of Facility Project EVMS</a:t>
            </a:r>
            <a:endParaRPr lang="en-US" b="1" dirty="0">
              <a:solidFill>
                <a:srgbClr val="0070C0"/>
              </a:solidFill>
            </a:endParaRPr>
          </a:p>
        </p:txBody>
      </p:sp>
      <p:sp>
        <p:nvSpPr>
          <p:cNvPr id="8" name="Subtitle 7"/>
          <p:cNvSpPr>
            <a:spLocks noGrp="1"/>
          </p:cNvSpPr>
          <p:nvPr>
            <p:ph type="subTitle" idx="1"/>
          </p:nvPr>
        </p:nvSpPr>
        <p:spPr/>
        <p:txBody>
          <a:bodyPr>
            <a:normAutofit fontScale="85000" lnSpcReduction="20000"/>
          </a:bodyPr>
          <a:lstStyle/>
          <a:p>
            <a:r>
              <a:rPr lang="en-US" sz="3800" b="1" dirty="0" smtClean="0"/>
              <a:t>Large Facilities Workshop 2016</a:t>
            </a:r>
          </a:p>
          <a:p>
            <a:r>
              <a:rPr lang="en-US" dirty="0" smtClean="0"/>
              <a:t>Earned Value Management – </a:t>
            </a:r>
          </a:p>
          <a:p>
            <a:r>
              <a:rPr lang="en-US" dirty="0" smtClean="0"/>
              <a:t>Certification or Verification? </a:t>
            </a:r>
          </a:p>
          <a:p>
            <a:r>
              <a:rPr lang="en-US" dirty="0" smtClean="0"/>
              <a:t>Breakout Session</a:t>
            </a:r>
            <a:endParaRPr lang="en-US" dirty="0"/>
          </a:p>
        </p:txBody>
      </p:sp>
      <p:sp>
        <p:nvSpPr>
          <p:cNvPr id="4" name="Date Placeholder 3"/>
          <p:cNvSpPr>
            <a:spLocks noGrp="1"/>
          </p:cNvSpPr>
          <p:nvPr>
            <p:ph type="dt" sz="half" idx="10"/>
          </p:nvPr>
        </p:nvSpPr>
        <p:spPr/>
        <p:txBody>
          <a:bodyPr/>
          <a:lstStyle/>
          <a:p>
            <a:fld id="{59D3D7C3-D25E-4D80-8680-5777A3336001}"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
        <p:nvSpPr>
          <p:cNvPr id="6" name="Slide Number Placeholder 5"/>
          <p:cNvSpPr>
            <a:spLocks noGrp="1"/>
          </p:cNvSpPr>
          <p:nvPr>
            <p:ph type="sldNum" sz="quarter" idx="12"/>
          </p:nvPr>
        </p:nvSpPr>
        <p:spPr/>
        <p:txBody>
          <a:bodyPr/>
          <a:lstStyle/>
          <a:p>
            <a:fld id="{A341266F-7CD2-4CC3-8C7F-E7E14DC8BADA}" type="slidenum">
              <a:rPr lang="en-US" smtClean="0"/>
              <a:t>1</a:t>
            </a:fld>
            <a:endParaRPr lang="en-US" dirty="0"/>
          </a:p>
        </p:txBody>
      </p:sp>
    </p:spTree>
    <p:extLst>
      <p:ext uri="{BB962C8B-B14F-4D97-AF65-F5344CB8AC3E}">
        <p14:creationId xmlns:p14="http://schemas.microsoft.com/office/powerpoint/2010/main" val="352368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Pilot Review Process</a:t>
            </a:r>
            <a:endParaRPr lang="en-US" dirty="0">
              <a:solidFill>
                <a:srgbClr val="0070C0"/>
              </a:solidFill>
            </a:endParaRPr>
          </a:p>
        </p:txBody>
      </p:sp>
      <p:sp>
        <p:nvSpPr>
          <p:cNvPr id="3" name="Content Placeholder 2"/>
          <p:cNvSpPr>
            <a:spLocks noGrp="1"/>
          </p:cNvSpPr>
          <p:nvPr>
            <p:ph idx="1"/>
          </p:nvPr>
        </p:nvSpPr>
        <p:spPr>
          <a:xfrm>
            <a:off x="457200" y="1600200"/>
            <a:ext cx="8382000" cy="4525963"/>
          </a:xfrm>
        </p:spPr>
        <p:txBody>
          <a:bodyPr>
            <a:normAutofit/>
          </a:bodyPr>
          <a:lstStyle/>
          <a:p>
            <a:r>
              <a:rPr lang="en-US" dirty="0" smtClean="0"/>
              <a:t>Review documents for compliance with the 32 EIA-478 standards</a:t>
            </a:r>
          </a:p>
          <a:p>
            <a:r>
              <a:rPr lang="en-US" dirty="0" smtClean="0"/>
              <a:t>Interview project accounting, project controls, and project team members for knowledge and proper implementation against documentation and EIA-478 standards</a:t>
            </a:r>
          </a:p>
          <a:p>
            <a:r>
              <a:rPr lang="en-US" dirty="0" smtClean="0"/>
              <a:t>Use interview templates for consistency</a:t>
            </a:r>
          </a:p>
          <a:p>
            <a:r>
              <a:rPr lang="en-US" dirty="0" smtClean="0"/>
              <a:t>Fill out EIA-478 checklist and report findings</a:t>
            </a:r>
            <a:endParaRPr lang="en-US" dirty="0"/>
          </a:p>
        </p:txBody>
      </p:sp>
      <p:sp>
        <p:nvSpPr>
          <p:cNvPr id="4" name="Slide Number Placeholder 3"/>
          <p:cNvSpPr>
            <a:spLocks noGrp="1"/>
          </p:cNvSpPr>
          <p:nvPr>
            <p:ph type="sldNum" sz="quarter" idx="12"/>
          </p:nvPr>
        </p:nvSpPr>
        <p:spPr/>
        <p:txBody>
          <a:bodyPr/>
          <a:lstStyle/>
          <a:p>
            <a:fld id="{A341266F-7CD2-4CC3-8C7F-E7E14DC8BADA}" type="slidenum">
              <a:rPr lang="en-US" smtClean="0"/>
              <a:t>10</a:t>
            </a:fld>
            <a:endParaRPr lang="en-US" dirty="0"/>
          </a:p>
        </p:txBody>
      </p:sp>
      <p:cxnSp>
        <p:nvCxnSpPr>
          <p:cNvPr id="5" name="Straight Connector 4"/>
          <p:cNvCxnSpPr/>
          <p:nvPr/>
        </p:nvCxnSpPr>
        <p:spPr>
          <a:xfrm>
            <a:off x="0" y="1219200"/>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6" name="Date Placeholder 5"/>
          <p:cNvSpPr>
            <a:spLocks noGrp="1"/>
          </p:cNvSpPr>
          <p:nvPr>
            <p:ph type="dt" sz="half" idx="10"/>
          </p:nvPr>
        </p:nvSpPr>
        <p:spPr/>
        <p:txBody>
          <a:bodyPr/>
          <a:lstStyle/>
          <a:p>
            <a:fld id="{0779150F-FE43-42BA-9088-97BCE75A8D0C}" type="datetime1">
              <a:rPr lang="en-US" smtClean="0"/>
              <a:t>05/26/2016</a:t>
            </a:fld>
            <a:endParaRPr lang="en-US" dirty="0"/>
          </a:p>
        </p:txBody>
      </p:sp>
      <p:sp>
        <p:nvSpPr>
          <p:cNvPr id="7" name="Footer Placeholder 6"/>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203143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Steps to SOG</a:t>
            </a:r>
            <a:endParaRPr lang="en-US" dirty="0">
              <a:solidFill>
                <a:srgbClr val="0070C0"/>
              </a:solidFill>
            </a:endParaRPr>
          </a:p>
        </p:txBody>
      </p:sp>
      <p:sp>
        <p:nvSpPr>
          <p:cNvPr id="3" name="Content Placeholder 2"/>
          <p:cNvSpPr>
            <a:spLocks noGrp="1"/>
          </p:cNvSpPr>
          <p:nvPr>
            <p:ph idx="1"/>
          </p:nvPr>
        </p:nvSpPr>
        <p:spPr>
          <a:xfrm>
            <a:off x="381000" y="1417638"/>
            <a:ext cx="8229600" cy="5135562"/>
          </a:xfrm>
        </p:spPr>
        <p:txBody>
          <a:bodyPr>
            <a:normAutofit fontScale="62500" lnSpcReduction="20000"/>
          </a:bodyPr>
          <a:lstStyle/>
          <a:p>
            <a:r>
              <a:rPr lang="en-US" dirty="0" smtClean="0"/>
              <a:t>Decide whether NSF uses DCMA certification or it’s own version of written “acceptance/approval”</a:t>
            </a:r>
          </a:p>
          <a:p>
            <a:r>
              <a:rPr lang="en-US" dirty="0"/>
              <a:t>Settle on thresholds and processes for review -&gt; correct -&gt; final review and </a:t>
            </a:r>
            <a:r>
              <a:rPr lang="en-US" dirty="0" smtClean="0"/>
              <a:t>acceptance/approval</a:t>
            </a:r>
            <a:r>
              <a:rPr lang="en-US" dirty="0"/>
              <a:t>, including designating </a:t>
            </a:r>
            <a:r>
              <a:rPr lang="en-US" dirty="0" smtClean="0"/>
              <a:t>approvers</a:t>
            </a:r>
          </a:p>
          <a:p>
            <a:r>
              <a:rPr lang="en-US" dirty="0" smtClean="0"/>
              <a:t>Agree on qualifications and number of reviewers (3</a:t>
            </a:r>
            <a:r>
              <a:rPr lang="en-US" baseline="30000" dirty="0" smtClean="0"/>
              <a:t>rd</a:t>
            </a:r>
            <a:r>
              <a:rPr lang="en-US" dirty="0" smtClean="0"/>
              <a:t> party EVMP versus DCMA)</a:t>
            </a:r>
          </a:p>
          <a:p>
            <a:r>
              <a:rPr lang="en-US" dirty="0" smtClean="0"/>
              <a:t>Improve interview templates and EIA-checklist as needed; create standard report and “acceptance” letter templates </a:t>
            </a:r>
            <a:endParaRPr lang="en-US" dirty="0"/>
          </a:p>
          <a:p>
            <a:r>
              <a:rPr lang="en-US" dirty="0" smtClean="0"/>
              <a:t>Determine timing and requirements for initial and follow-up surveillance reviews. </a:t>
            </a:r>
          </a:p>
          <a:p>
            <a:r>
              <a:rPr lang="en-US" dirty="0" smtClean="0"/>
              <a:t>Determine who pays for validation and surveillance reviews</a:t>
            </a:r>
          </a:p>
          <a:p>
            <a:r>
              <a:rPr lang="en-US" dirty="0" smtClean="0"/>
              <a:t>Differentiate deeper </a:t>
            </a:r>
            <a:r>
              <a:rPr lang="en-US" dirty="0"/>
              <a:t>dive </a:t>
            </a:r>
            <a:r>
              <a:rPr lang="en-US" dirty="0" smtClean="0"/>
              <a:t>for </a:t>
            </a:r>
            <a:r>
              <a:rPr lang="en-US" dirty="0"/>
              <a:t>initial review (pre-FDR) </a:t>
            </a:r>
            <a:r>
              <a:rPr lang="en-US" dirty="0" smtClean="0"/>
              <a:t>from surveillance reviews=&gt; </a:t>
            </a:r>
            <a:r>
              <a:rPr lang="en-US" dirty="0"/>
              <a:t>larger initial burden (time and money</a:t>
            </a:r>
            <a:r>
              <a:rPr lang="en-US" dirty="0" smtClean="0"/>
              <a:t>)</a:t>
            </a:r>
            <a:endParaRPr lang="en-US" dirty="0"/>
          </a:p>
          <a:p>
            <a:r>
              <a:rPr lang="en-US" dirty="0" smtClean="0"/>
              <a:t>Likely to require project implementation of EVM tools and processes during Final Design phase in order to be able to pass initial EVM validation as part of FDR.</a:t>
            </a:r>
          </a:p>
          <a:p>
            <a:r>
              <a:rPr lang="en-US" dirty="0"/>
              <a:t>Determine process for </a:t>
            </a:r>
            <a:r>
              <a:rPr lang="en-US" dirty="0" smtClean="0"/>
              <a:t>dealing with chronic </a:t>
            </a:r>
            <a:r>
              <a:rPr lang="en-US" dirty="0"/>
              <a:t>non-compliance</a:t>
            </a:r>
          </a:p>
          <a:p>
            <a:endParaRPr lang="en-US" dirty="0"/>
          </a:p>
        </p:txBody>
      </p:sp>
      <p:sp>
        <p:nvSpPr>
          <p:cNvPr id="4" name="Slide Number Placeholder 3"/>
          <p:cNvSpPr>
            <a:spLocks noGrp="1"/>
          </p:cNvSpPr>
          <p:nvPr>
            <p:ph type="sldNum" sz="quarter" idx="12"/>
          </p:nvPr>
        </p:nvSpPr>
        <p:spPr/>
        <p:txBody>
          <a:bodyPr/>
          <a:lstStyle/>
          <a:p>
            <a:fld id="{A341266F-7CD2-4CC3-8C7F-E7E14DC8BADA}" type="slidenum">
              <a:rPr lang="en-US" smtClean="0"/>
              <a:t>11</a:t>
            </a:fld>
            <a:endParaRPr lang="en-US" dirty="0"/>
          </a:p>
        </p:txBody>
      </p:sp>
      <p:cxnSp>
        <p:nvCxnSpPr>
          <p:cNvPr id="5" name="Straight Connector 4"/>
          <p:cNvCxnSpPr/>
          <p:nvPr/>
        </p:nvCxnSpPr>
        <p:spPr>
          <a:xfrm>
            <a:off x="0" y="1219200"/>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6" name="Date Placeholder 5"/>
          <p:cNvSpPr>
            <a:spLocks noGrp="1"/>
          </p:cNvSpPr>
          <p:nvPr>
            <p:ph type="dt" sz="half" idx="10"/>
          </p:nvPr>
        </p:nvSpPr>
        <p:spPr/>
        <p:txBody>
          <a:bodyPr/>
          <a:lstStyle/>
          <a:p>
            <a:fld id="{26FB0391-08EB-4F1B-89D9-563A5212D4BC}" type="datetime1">
              <a:rPr lang="en-US" smtClean="0"/>
              <a:t>05/26/2016</a:t>
            </a:fld>
            <a:endParaRPr lang="en-US" dirty="0"/>
          </a:p>
        </p:txBody>
      </p:sp>
      <p:sp>
        <p:nvSpPr>
          <p:cNvPr id="7" name="Footer Placeholder 6"/>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786062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341266F-7CD2-4CC3-8C7F-E7E14DC8BADA}" type="slidenum">
              <a:rPr lang="en-US" smtClean="0"/>
              <a:t>12</a:t>
            </a:fld>
            <a:endParaRPr lang="en-US" dirty="0"/>
          </a:p>
        </p:txBody>
      </p:sp>
      <p:pic>
        <p:nvPicPr>
          <p:cNvPr id="3" name="Picture 2"/>
          <p:cNvPicPr>
            <a:picLocks noChangeAspect="1"/>
          </p:cNvPicPr>
          <p:nvPr/>
        </p:nvPicPr>
        <p:blipFill>
          <a:blip r:embed="rId2"/>
          <a:stretch>
            <a:fillRect/>
          </a:stretch>
        </p:blipFill>
        <p:spPr>
          <a:xfrm>
            <a:off x="0" y="152400"/>
            <a:ext cx="9019294" cy="6234112"/>
          </a:xfrm>
          <a:prstGeom prst="rect">
            <a:avLst/>
          </a:prstGeom>
        </p:spPr>
      </p:pic>
      <p:sp>
        <p:nvSpPr>
          <p:cNvPr id="4" name="Date Placeholder 3"/>
          <p:cNvSpPr>
            <a:spLocks noGrp="1"/>
          </p:cNvSpPr>
          <p:nvPr>
            <p:ph type="dt" sz="half" idx="10"/>
          </p:nvPr>
        </p:nvSpPr>
        <p:spPr/>
        <p:txBody>
          <a:bodyPr/>
          <a:lstStyle/>
          <a:p>
            <a:fld id="{3B134732-1742-4C8B-B368-8E19A6715F27}"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3784432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341266F-7CD2-4CC3-8C7F-E7E14DC8BADA}" type="slidenum">
              <a:rPr lang="en-US" smtClean="0"/>
              <a:t>13</a:t>
            </a:fld>
            <a:endParaRPr lang="en-US" dirty="0"/>
          </a:p>
        </p:txBody>
      </p:sp>
      <p:pic>
        <p:nvPicPr>
          <p:cNvPr id="5" name="Picture 4"/>
          <p:cNvPicPr>
            <a:picLocks noChangeAspect="1"/>
          </p:cNvPicPr>
          <p:nvPr/>
        </p:nvPicPr>
        <p:blipFill>
          <a:blip r:embed="rId2"/>
          <a:stretch>
            <a:fillRect/>
          </a:stretch>
        </p:blipFill>
        <p:spPr>
          <a:xfrm>
            <a:off x="-26019" y="152400"/>
            <a:ext cx="9216818" cy="6324599"/>
          </a:xfrm>
          <a:prstGeom prst="rect">
            <a:avLst/>
          </a:prstGeom>
        </p:spPr>
      </p:pic>
      <p:sp>
        <p:nvSpPr>
          <p:cNvPr id="6" name="Date Placeholder 5"/>
          <p:cNvSpPr>
            <a:spLocks noGrp="1"/>
          </p:cNvSpPr>
          <p:nvPr>
            <p:ph type="dt" sz="half" idx="10"/>
          </p:nvPr>
        </p:nvSpPr>
        <p:spPr/>
        <p:txBody>
          <a:bodyPr/>
          <a:lstStyle/>
          <a:p>
            <a:fld id="{03B38A43-4FAA-473F-AE1A-ED4D7C738F2F}" type="datetime1">
              <a:rPr lang="en-US" smtClean="0"/>
              <a:t>05/26/2016</a:t>
            </a:fld>
            <a:endParaRPr lang="en-US" dirty="0"/>
          </a:p>
        </p:txBody>
      </p:sp>
      <p:sp>
        <p:nvSpPr>
          <p:cNvPr id="7" name="Footer Placeholder 6"/>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3550689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341266F-7CD2-4CC3-8C7F-E7E14DC8BADA}" type="slidenum">
              <a:rPr lang="en-US" smtClean="0"/>
              <a:t>14</a:t>
            </a:fld>
            <a:endParaRPr lang="en-US" dirty="0"/>
          </a:p>
        </p:txBody>
      </p:sp>
      <p:pic>
        <p:nvPicPr>
          <p:cNvPr id="3" name="Picture 2"/>
          <p:cNvPicPr>
            <a:picLocks noChangeAspect="1"/>
          </p:cNvPicPr>
          <p:nvPr/>
        </p:nvPicPr>
        <p:blipFill>
          <a:blip r:embed="rId2"/>
          <a:stretch>
            <a:fillRect/>
          </a:stretch>
        </p:blipFill>
        <p:spPr>
          <a:xfrm>
            <a:off x="0" y="228600"/>
            <a:ext cx="9079463" cy="6019800"/>
          </a:xfrm>
          <a:prstGeom prst="rect">
            <a:avLst/>
          </a:prstGeom>
        </p:spPr>
      </p:pic>
      <p:sp>
        <p:nvSpPr>
          <p:cNvPr id="4" name="Date Placeholder 3"/>
          <p:cNvSpPr>
            <a:spLocks noGrp="1"/>
          </p:cNvSpPr>
          <p:nvPr>
            <p:ph type="dt" sz="half" idx="10"/>
          </p:nvPr>
        </p:nvSpPr>
        <p:spPr/>
        <p:txBody>
          <a:bodyPr/>
          <a:lstStyle/>
          <a:p>
            <a:fld id="{83A7745A-59F5-41AE-851F-A0148C79E8FC}"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246830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341266F-7CD2-4CC3-8C7F-E7E14DC8BADA}" type="slidenum">
              <a:rPr lang="en-US" smtClean="0"/>
              <a:t>15</a:t>
            </a:fld>
            <a:endParaRPr lang="en-US" dirty="0"/>
          </a:p>
        </p:txBody>
      </p:sp>
      <p:pic>
        <p:nvPicPr>
          <p:cNvPr id="6" name="Picture 5"/>
          <p:cNvPicPr>
            <a:picLocks noChangeAspect="1"/>
          </p:cNvPicPr>
          <p:nvPr/>
        </p:nvPicPr>
        <p:blipFill>
          <a:blip r:embed="rId2"/>
          <a:stretch>
            <a:fillRect/>
          </a:stretch>
        </p:blipFill>
        <p:spPr>
          <a:xfrm>
            <a:off x="152399" y="228600"/>
            <a:ext cx="8924333" cy="6127750"/>
          </a:xfrm>
          <a:prstGeom prst="rect">
            <a:avLst/>
          </a:prstGeom>
        </p:spPr>
      </p:pic>
      <p:sp>
        <p:nvSpPr>
          <p:cNvPr id="7" name="Date Placeholder 6"/>
          <p:cNvSpPr>
            <a:spLocks noGrp="1"/>
          </p:cNvSpPr>
          <p:nvPr>
            <p:ph type="dt" sz="half" idx="10"/>
          </p:nvPr>
        </p:nvSpPr>
        <p:spPr/>
        <p:txBody>
          <a:bodyPr/>
          <a:lstStyle/>
          <a:p>
            <a:fld id="{59D18E63-C3F7-4DA4-B8F0-4C602FBFA989}" type="datetime1">
              <a:rPr lang="en-US" smtClean="0"/>
              <a:t>05/26/2016</a:t>
            </a:fld>
            <a:endParaRPr lang="en-US" dirty="0"/>
          </a:p>
        </p:txBody>
      </p:sp>
      <p:sp>
        <p:nvSpPr>
          <p:cNvPr id="8" name="Footer Placeholder 7"/>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4218272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341266F-7CD2-4CC3-8C7F-E7E14DC8BADA}" type="slidenum">
              <a:rPr lang="en-US" smtClean="0"/>
              <a:t>16</a:t>
            </a:fld>
            <a:endParaRPr lang="en-US" dirty="0"/>
          </a:p>
        </p:txBody>
      </p:sp>
      <p:pic>
        <p:nvPicPr>
          <p:cNvPr id="3" name="Picture 2"/>
          <p:cNvPicPr>
            <a:picLocks noChangeAspect="1"/>
          </p:cNvPicPr>
          <p:nvPr/>
        </p:nvPicPr>
        <p:blipFill>
          <a:blip r:embed="rId2"/>
          <a:stretch>
            <a:fillRect/>
          </a:stretch>
        </p:blipFill>
        <p:spPr>
          <a:xfrm>
            <a:off x="30867" y="253999"/>
            <a:ext cx="9162698" cy="6102351"/>
          </a:xfrm>
          <a:prstGeom prst="rect">
            <a:avLst/>
          </a:prstGeom>
        </p:spPr>
      </p:pic>
      <p:sp>
        <p:nvSpPr>
          <p:cNvPr id="4" name="Date Placeholder 3"/>
          <p:cNvSpPr>
            <a:spLocks noGrp="1"/>
          </p:cNvSpPr>
          <p:nvPr>
            <p:ph type="dt" sz="half" idx="10"/>
          </p:nvPr>
        </p:nvSpPr>
        <p:spPr/>
        <p:txBody>
          <a:bodyPr/>
          <a:lstStyle/>
          <a:p>
            <a:fld id="{90278407-8577-40D1-BD41-A6C8A348046E}"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2241732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Purpose and Goals</a:t>
            </a:r>
            <a:endParaRPr lang="en-US" dirty="0">
              <a:solidFill>
                <a:srgbClr val="0070C0"/>
              </a:solidFill>
            </a:endParaRPr>
          </a:p>
        </p:txBody>
      </p:sp>
      <p:sp>
        <p:nvSpPr>
          <p:cNvPr id="3" name="Content Placeholder 2"/>
          <p:cNvSpPr>
            <a:spLocks noGrp="1"/>
          </p:cNvSpPr>
          <p:nvPr>
            <p:ph idx="1"/>
          </p:nvPr>
        </p:nvSpPr>
        <p:spPr>
          <a:xfrm>
            <a:off x="457200" y="1417638"/>
            <a:ext cx="8229600" cy="4708525"/>
          </a:xfrm>
        </p:spPr>
        <p:txBody>
          <a:bodyPr>
            <a:normAutofit fontScale="85000" lnSpcReduction="20000"/>
          </a:bodyPr>
          <a:lstStyle/>
          <a:p>
            <a:pPr marL="0" indent="0">
              <a:buNone/>
            </a:pPr>
            <a:r>
              <a:rPr lang="en-US" i="1" dirty="0"/>
              <a:t>NSF is establishing guidelines and requirements for Earned Value Management Systems (EVMS) for evaluating construction project status and management. Other federal agencies have established EVMS requirements, with varying ranges of rigor, depth of inspection, and involvement by external EVM professionals, that are based upon the 32 EIA Standard 748 guidelines. </a:t>
            </a:r>
            <a:endParaRPr lang="en-US" i="1" dirty="0" smtClean="0"/>
          </a:p>
          <a:p>
            <a:pPr marL="0" indent="0">
              <a:buNone/>
            </a:pPr>
            <a:endParaRPr lang="en-US" i="1" dirty="0"/>
          </a:p>
          <a:p>
            <a:pPr marL="0" indent="0">
              <a:buNone/>
            </a:pPr>
            <a:r>
              <a:rPr lang="en-US" i="1" dirty="0" smtClean="0"/>
              <a:t>Please </a:t>
            </a:r>
            <a:r>
              <a:rPr lang="en-US" i="1" dirty="0"/>
              <a:t>provide thoughts and experiences on the impacts and benefits of EVMS evaluation to inform development of NSF EVM guidance and requirements for the 2017 revision to the </a:t>
            </a:r>
            <a:r>
              <a:rPr lang="en-US" i="1" dirty="0" smtClean="0"/>
              <a:t>LFM.</a:t>
            </a:r>
            <a:endParaRPr lang="en-US" dirty="0"/>
          </a:p>
        </p:txBody>
      </p:sp>
      <p:sp>
        <p:nvSpPr>
          <p:cNvPr id="4" name="Date Placeholder 3"/>
          <p:cNvSpPr>
            <a:spLocks noGrp="1"/>
          </p:cNvSpPr>
          <p:nvPr>
            <p:ph type="dt" sz="half" idx="10"/>
          </p:nvPr>
        </p:nvSpPr>
        <p:spPr/>
        <p:txBody>
          <a:bodyPr/>
          <a:lstStyle/>
          <a:p>
            <a:fld id="{59D3D7C3-D25E-4D80-8680-5777A3336001}"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smtClean="0"/>
              <a:t>C. Wilkinson – LFW 2016</a:t>
            </a:r>
            <a:endParaRPr lang="en-US" dirty="0"/>
          </a:p>
        </p:txBody>
      </p:sp>
      <p:sp>
        <p:nvSpPr>
          <p:cNvPr id="6" name="Slide Number Placeholder 5"/>
          <p:cNvSpPr>
            <a:spLocks noGrp="1"/>
          </p:cNvSpPr>
          <p:nvPr>
            <p:ph type="sldNum" sz="quarter" idx="12"/>
          </p:nvPr>
        </p:nvSpPr>
        <p:spPr/>
        <p:txBody>
          <a:bodyPr/>
          <a:lstStyle/>
          <a:p>
            <a:fld id="{A341266F-7CD2-4CC3-8C7F-E7E14DC8BADA}" type="slidenum">
              <a:rPr lang="en-US" smtClean="0"/>
              <a:t>2</a:t>
            </a:fld>
            <a:endParaRPr lang="en-US" dirty="0"/>
          </a:p>
        </p:txBody>
      </p:sp>
      <p:cxnSp>
        <p:nvCxnSpPr>
          <p:cNvPr id="7" name="Straight Connector 6"/>
          <p:cNvCxnSpPr/>
          <p:nvPr/>
        </p:nvCxnSpPr>
        <p:spPr>
          <a:xfrm>
            <a:off x="0" y="1295400"/>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833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b="1" dirty="0" smtClean="0">
                <a:solidFill>
                  <a:srgbClr val="0070C0"/>
                </a:solidFill>
              </a:rPr>
              <a:t>IG Recommendations for </a:t>
            </a:r>
            <a:br>
              <a:rPr lang="en-US" sz="3100" b="1" dirty="0" smtClean="0">
                <a:solidFill>
                  <a:srgbClr val="0070C0"/>
                </a:solidFill>
              </a:rPr>
            </a:br>
            <a:r>
              <a:rPr lang="en-US" sz="3100" b="1" dirty="0" smtClean="0">
                <a:solidFill>
                  <a:srgbClr val="0070C0"/>
                </a:solidFill>
              </a:rPr>
              <a:t>EVMS </a:t>
            </a:r>
            <a:r>
              <a:rPr lang="en-US" sz="3100" b="1" dirty="0">
                <a:solidFill>
                  <a:srgbClr val="0070C0"/>
                </a:solidFill>
              </a:rPr>
              <a:t>Validation and Certification: </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i="1" dirty="0" smtClean="0"/>
              <a:t>“Obtain certification of </a:t>
            </a:r>
            <a:r>
              <a:rPr lang="en-US" i="1" dirty="0"/>
              <a:t>AURA’s EVM </a:t>
            </a:r>
            <a:r>
              <a:rPr lang="en-US" i="1" dirty="0" smtClean="0"/>
              <a:t>system for LSST</a:t>
            </a:r>
            <a:r>
              <a:rPr lang="en-US" i="1" dirty="0"/>
              <a:t> </a:t>
            </a:r>
            <a:r>
              <a:rPr lang="en-US" i="1" dirty="0" smtClean="0"/>
              <a:t>and </a:t>
            </a:r>
            <a:r>
              <a:rPr lang="en-US" i="1" dirty="0"/>
              <a:t>validate EVM data for </a:t>
            </a:r>
            <a:r>
              <a:rPr lang="en-US" i="1" dirty="0" smtClean="0"/>
              <a:t>LSST</a:t>
            </a:r>
            <a:r>
              <a:rPr lang="en-US" sz="2100" i="1" dirty="0" smtClean="0"/>
              <a:t>” </a:t>
            </a:r>
            <a:r>
              <a:rPr lang="en-US" sz="2100" dirty="0"/>
              <a:t>OIG Alert </a:t>
            </a:r>
            <a:r>
              <a:rPr lang="en-US" sz="2100" dirty="0" smtClean="0"/>
              <a:t>Memo </a:t>
            </a:r>
            <a:r>
              <a:rPr lang="en-US" sz="2100" dirty="0"/>
              <a:t>#</a:t>
            </a:r>
            <a:r>
              <a:rPr lang="en-US" sz="2100" dirty="0" smtClean="0"/>
              <a:t>15-3-001</a:t>
            </a:r>
          </a:p>
          <a:p>
            <a:pPr marL="0" indent="0">
              <a:buNone/>
            </a:pPr>
            <a:endParaRPr lang="en-US" dirty="0"/>
          </a:p>
          <a:p>
            <a:pPr marL="0" lvl="0" indent="0">
              <a:buNone/>
            </a:pPr>
            <a:r>
              <a:rPr lang="en-US" i="1" dirty="0" smtClean="0"/>
              <a:t>“Validat(e) AURA’s EVM data for DKIST, and certify AURA’s EVM system.” </a:t>
            </a:r>
            <a:r>
              <a:rPr lang="en-US" sz="2100" i="1" dirty="0">
                <a:solidFill>
                  <a:prstClr val="black"/>
                </a:solidFill>
              </a:rPr>
              <a:t>” </a:t>
            </a:r>
            <a:r>
              <a:rPr lang="en-US" sz="2100" dirty="0">
                <a:solidFill>
                  <a:prstClr val="black"/>
                </a:solidFill>
              </a:rPr>
              <a:t>OIG Alert </a:t>
            </a:r>
            <a:r>
              <a:rPr lang="en-US" sz="2100" dirty="0" smtClean="0">
                <a:solidFill>
                  <a:prstClr val="black"/>
                </a:solidFill>
              </a:rPr>
              <a:t>Memo #16-3- </a:t>
            </a:r>
            <a:r>
              <a:rPr lang="en-US" sz="2100" dirty="0">
                <a:solidFill>
                  <a:prstClr val="black"/>
                </a:solidFill>
              </a:rPr>
              <a:t>004</a:t>
            </a:r>
            <a:endParaRPr lang="en-US" sz="2100" i="1" dirty="0">
              <a:solidFill>
                <a:prstClr val="black"/>
              </a:solidFill>
            </a:endParaRPr>
          </a:p>
          <a:p>
            <a:pPr marL="0" indent="0">
              <a:buNone/>
            </a:pPr>
            <a:endParaRPr lang="en-US" dirty="0"/>
          </a:p>
          <a:p>
            <a:pPr marL="0" indent="0">
              <a:buNone/>
            </a:pPr>
            <a:r>
              <a:rPr lang="en-US" i="1" dirty="0"/>
              <a:t>“In light of the critical insights robust EVM data can provide those managing and overseeing projects, NSF should </a:t>
            </a:r>
            <a:r>
              <a:rPr lang="en-US" i="1" dirty="0" smtClean="0"/>
              <a:t>…. take </a:t>
            </a:r>
            <a:r>
              <a:rPr lang="en-US" i="1" dirty="0"/>
              <a:t>decisive action to ensure the quality of EVM data on all its large construction projects.” </a:t>
            </a:r>
            <a:r>
              <a:rPr lang="en-US" i="1" dirty="0" smtClean="0"/>
              <a:t> </a:t>
            </a:r>
            <a:r>
              <a:rPr lang="en-US" sz="2400" i="1" dirty="0" smtClean="0"/>
              <a:t>IG to US house of Representatives Subcommittee on Research and Technology, Feb 4, 2016</a:t>
            </a:r>
            <a:endParaRPr lang="en-US" sz="2400" i="1" dirty="0"/>
          </a:p>
          <a:p>
            <a:pPr marL="0" indent="0">
              <a:buNone/>
            </a:pPr>
            <a:endParaRPr lang="en-US" dirty="0"/>
          </a:p>
        </p:txBody>
      </p:sp>
      <p:sp>
        <p:nvSpPr>
          <p:cNvPr id="4" name="Slide Number Placeholder 3"/>
          <p:cNvSpPr>
            <a:spLocks noGrp="1"/>
          </p:cNvSpPr>
          <p:nvPr>
            <p:ph type="sldNum" sz="quarter" idx="12"/>
          </p:nvPr>
        </p:nvSpPr>
        <p:spPr/>
        <p:txBody>
          <a:bodyPr/>
          <a:lstStyle/>
          <a:p>
            <a:fld id="{A341266F-7CD2-4CC3-8C7F-E7E14DC8BADA}" type="slidenum">
              <a:rPr lang="en-US" smtClean="0"/>
              <a:t>3</a:t>
            </a:fld>
            <a:endParaRPr lang="en-US" dirty="0"/>
          </a:p>
        </p:txBody>
      </p:sp>
      <p:cxnSp>
        <p:nvCxnSpPr>
          <p:cNvPr id="5" name="Straight Connector 4"/>
          <p:cNvCxnSpPr/>
          <p:nvPr/>
        </p:nvCxnSpPr>
        <p:spPr>
          <a:xfrm>
            <a:off x="0" y="1295400"/>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6" name="Date Placeholder 5"/>
          <p:cNvSpPr>
            <a:spLocks noGrp="1"/>
          </p:cNvSpPr>
          <p:nvPr>
            <p:ph type="dt" sz="half" idx="10"/>
          </p:nvPr>
        </p:nvSpPr>
        <p:spPr/>
        <p:txBody>
          <a:bodyPr/>
          <a:lstStyle/>
          <a:p>
            <a:fld id="{0E726826-AA9D-4C74-8A4F-62DF1293A427}" type="datetime1">
              <a:rPr lang="en-US" smtClean="0"/>
              <a:t>05/26/2016</a:t>
            </a:fld>
            <a:endParaRPr lang="en-US" dirty="0"/>
          </a:p>
        </p:txBody>
      </p:sp>
      <p:sp>
        <p:nvSpPr>
          <p:cNvPr id="7" name="Footer Placeholder 6"/>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673970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Autofit/>
          </a:bodyPr>
          <a:lstStyle/>
          <a:p>
            <a:r>
              <a:rPr lang="en-US" sz="2400" b="1" dirty="0" smtClean="0">
                <a:solidFill>
                  <a:srgbClr val="0070C0"/>
                </a:solidFill>
              </a:rPr>
              <a:t>IG Comments on EVMS Validation and Certification: </a:t>
            </a:r>
            <a:br>
              <a:rPr lang="en-US" sz="2400" b="1" dirty="0" smtClean="0">
                <a:solidFill>
                  <a:srgbClr val="0070C0"/>
                </a:solidFill>
              </a:rPr>
            </a:br>
            <a:r>
              <a:rPr lang="en-US" sz="2400" b="1" dirty="0" smtClean="0">
                <a:solidFill>
                  <a:srgbClr val="0070C0"/>
                </a:solidFill>
              </a:rPr>
              <a:t>OIG Alert Memos #15-3-001 and 16-3-004</a:t>
            </a:r>
            <a:endParaRPr lang="en-US" sz="2400" b="1" dirty="0">
              <a:solidFill>
                <a:srgbClr val="0070C0"/>
              </a:solidFill>
            </a:endParaRPr>
          </a:p>
        </p:txBody>
      </p:sp>
      <p:sp>
        <p:nvSpPr>
          <p:cNvPr id="3" name="Content Placeholder 2"/>
          <p:cNvSpPr>
            <a:spLocks noGrp="1"/>
          </p:cNvSpPr>
          <p:nvPr>
            <p:ph idx="1"/>
          </p:nvPr>
        </p:nvSpPr>
        <p:spPr>
          <a:xfrm>
            <a:off x="457200" y="1600200"/>
            <a:ext cx="8229600" cy="4754563"/>
          </a:xfrm>
        </p:spPr>
        <p:txBody>
          <a:bodyPr>
            <a:normAutofit fontScale="92500" lnSpcReduction="10000"/>
          </a:bodyPr>
          <a:lstStyle/>
          <a:p>
            <a:pPr marL="0" indent="0">
              <a:buNone/>
            </a:pPr>
            <a:r>
              <a:rPr lang="en-US" sz="2800" i="1" dirty="0" smtClean="0"/>
              <a:t>“Certification </a:t>
            </a:r>
            <a:r>
              <a:rPr lang="en-US" sz="2800" i="1" dirty="0"/>
              <a:t>of an EVM system is needed to ensure that an awardee maintains an acceptable </a:t>
            </a:r>
            <a:r>
              <a:rPr lang="en-US" sz="2800" i="1" dirty="0" smtClean="0"/>
              <a:t>EVM system</a:t>
            </a:r>
            <a:r>
              <a:rPr lang="en-US" sz="2800" i="1" dirty="0"/>
              <a:t>, which includes data to support scheduling of work and interim progress measures, </a:t>
            </a:r>
            <a:r>
              <a:rPr lang="en-US" sz="2800" i="1" dirty="0" smtClean="0"/>
              <a:t> among </a:t>
            </a:r>
            <a:r>
              <a:rPr lang="en-US" sz="2800" i="1" dirty="0"/>
              <a:t>other things. </a:t>
            </a:r>
            <a:r>
              <a:rPr lang="en-US" sz="2800" i="1" dirty="0" smtClean="0"/>
              <a:t>Our </a:t>
            </a:r>
            <a:r>
              <a:rPr lang="en-US" sz="2800" i="1" dirty="0"/>
              <a:t>examination of thresholds other federal </a:t>
            </a:r>
            <a:r>
              <a:rPr lang="en-US" sz="2800" i="1" dirty="0" smtClean="0"/>
              <a:t>agencies </a:t>
            </a:r>
            <a:r>
              <a:rPr lang="en-US" sz="2800" i="1" dirty="0"/>
              <a:t>use when determining </a:t>
            </a:r>
            <a:r>
              <a:rPr lang="en-US" sz="2800" i="1" dirty="0" smtClean="0"/>
              <a:t>whether </a:t>
            </a:r>
            <a:r>
              <a:rPr lang="en-US" sz="2800" i="1" dirty="0"/>
              <a:t>an awardee’s EVM </a:t>
            </a:r>
            <a:r>
              <a:rPr lang="en-US" sz="2800" i="1" dirty="0" smtClean="0"/>
              <a:t>system should </a:t>
            </a:r>
            <a:r>
              <a:rPr lang="en-US" sz="2800" i="1" dirty="0"/>
              <a:t>be certified found </a:t>
            </a:r>
            <a:r>
              <a:rPr lang="en-US" sz="2800" i="1" dirty="0" smtClean="0"/>
              <a:t>thresholds of </a:t>
            </a:r>
            <a:r>
              <a:rPr lang="en-US" sz="2800" i="1" dirty="0"/>
              <a:t>$10 million and $50 </a:t>
            </a:r>
            <a:r>
              <a:rPr lang="en-US" sz="2800" i="1" dirty="0" smtClean="0"/>
              <a:t>million….”</a:t>
            </a:r>
          </a:p>
          <a:p>
            <a:pPr marL="0" indent="0">
              <a:buNone/>
            </a:pPr>
            <a:endParaRPr lang="en-US" sz="2800" i="1" dirty="0" smtClean="0"/>
          </a:p>
          <a:p>
            <a:pPr marL="0" indent="0">
              <a:buNone/>
            </a:pPr>
            <a:r>
              <a:rPr lang="en-US" sz="2800" i="1" dirty="0" smtClean="0"/>
              <a:t>“Certification </a:t>
            </a:r>
            <a:r>
              <a:rPr lang="en-US" sz="2800" i="1" dirty="0"/>
              <a:t>of an EVM system, including supporting data, is conducted by the Defense Contract Management Agency to ensure that an awardee maintains an acceptable EVM system</a:t>
            </a:r>
            <a:r>
              <a:rPr lang="en-US" sz="2800" i="1" dirty="0" smtClean="0"/>
              <a:t>..”</a:t>
            </a:r>
            <a:endParaRPr lang="en-US" sz="2800" i="1" dirty="0"/>
          </a:p>
          <a:p>
            <a:pPr marL="0" indent="0">
              <a:buNone/>
            </a:pPr>
            <a:endParaRPr lang="en-US" sz="2800" i="1" dirty="0"/>
          </a:p>
          <a:p>
            <a:pPr marL="0" indent="0">
              <a:buNone/>
            </a:pPr>
            <a:endParaRPr lang="en-US" sz="2800" i="1" dirty="0"/>
          </a:p>
          <a:p>
            <a:endParaRPr lang="en-US" dirty="0"/>
          </a:p>
        </p:txBody>
      </p:sp>
      <p:sp>
        <p:nvSpPr>
          <p:cNvPr id="5" name="Slide Number Placeholder 4"/>
          <p:cNvSpPr>
            <a:spLocks noGrp="1"/>
          </p:cNvSpPr>
          <p:nvPr>
            <p:ph type="sldNum" sz="quarter" idx="12"/>
          </p:nvPr>
        </p:nvSpPr>
        <p:spPr/>
        <p:txBody>
          <a:bodyPr/>
          <a:lstStyle/>
          <a:p>
            <a:fld id="{A341266F-7CD2-4CC3-8C7F-E7E14DC8BADA}" type="slidenum">
              <a:rPr lang="en-US" smtClean="0"/>
              <a:t>4</a:t>
            </a:fld>
            <a:endParaRPr lang="en-US" dirty="0"/>
          </a:p>
        </p:txBody>
      </p:sp>
      <p:cxnSp>
        <p:nvCxnSpPr>
          <p:cNvPr id="7" name="Straight Connector 6"/>
          <p:cNvCxnSpPr/>
          <p:nvPr/>
        </p:nvCxnSpPr>
        <p:spPr>
          <a:xfrm>
            <a:off x="0" y="1295400"/>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8" name="Date Placeholder 7"/>
          <p:cNvSpPr>
            <a:spLocks noGrp="1"/>
          </p:cNvSpPr>
          <p:nvPr>
            <p:ph type="dt" sz="half" idx="10"/>
          </p:nvPr>
        </p:nvSpPr>
        <p:spPr/>
        <p:txBody>
          <a:bodyPr/>
          <a:lstStyle/>
          <a:p>
            <a:fld id="{118EEFC9-2EB3-43E8-9C28-CAC9807F477A}" type="datetime1">
              <a:rPr lang="en-US" smtClean="0"/>
              <a:t>05/26/2016</a:t>
            </a:fld>
            <a:endParaRPr lang="en-US" dirty="0"/>
          </a:p>
        </p:txBody>
      </p:sp>
      <p:sp>
        <p:nvSpPr>
          <p:cNvPr id="9" name="Footer Placeholder 8"/>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1707350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66700" y="1524000"/>
            <a:ext cx="8610600" cy="4154984"/>
          </a:xfrm>
          <a:prstGeom prst="rect">
            <a:avLst/>
          </a:prstGeom>
        </p:spPr>
        <p:txBody>
          <a:bodyPr wrap="square">
            <a:spAutoFit/>
          </a:bodyPr>
          <a:lstStyle/>
          <a:p>
            <a:pPr>
              <a:tabLst>
                <a:tab pos="1255713" algn="l"/>
              </a:tabLst>
            </a:pPr>
            <a:r>
              <a:rPr lang="en-US" sz="2400" b="1" dirty="0" smtClean="0"/>
              <a:t>Validation:  </a:t>
            </a:r>
            <a:r>
              <a:rPr lang="en-US" sz="2400" dirty="0" smtClean="0"/>
              <a:t>review and acceptance for compliance with EIA-748</a:t>
            </a:r>
          </a:p>
          <a:p>
            <a:pPr>
              <a:tabLst>
                <a:tab pos="1255713" algn="l"/>
              </a:tabLst>
            </a:pPr>
            <a:endParaRPr lang="en-US" sz="2400" dirty="0" smtClean="0"/>
          </a:p>
          <a:p>
            <a:pPr>
              <a:tabLst>
                <a:tab pos="1255713" algn="l"/>
              </a:tabLst>
            </a:pPr>
            <a:r>
              <a:rPr lang="en-US" sz="2400" b="1" dirty="0" smtClean="0"/>
              <a:t>Certification:  </a:t>
            </a:r>
            <a:r>
              <a:rPr lang="en-US" sz="2400" dirty="0" smtClean="0"/>
              <a:t>typically refers to the DOD one-time issuance of a 			letter of acceptance by DCMA after validation. (once 		certified, EVMS can be used for multiple projects.) </a:t>
            </a:r>
          </a:p>
          <a:p>
            <a:pPr>
              <a:tabLst>
                <a:tab pos="1255713" algn="l"/>
              </a:tabLst>
            </a:pPr>
            <a:endParaRPr lang="en-US" sz="2400" dirty="0" smtClean="0"/>
          </a:p>
          <a:p>
            <a:r>
              <a:rPr lang="en-US" sz="2400" b="1" dirty="0" smtClean="0"/>
              <a:t>Surveillance:  </a:t>
            </a:r>
            <a:r>
              <a:rPr lang="en-US" sz="2400" dirty="0" smtClean="0"/>
              <a:t>periodic reviews to verify proper implementation 			after initial validation and acceptance</a:t>
            </a:r>
          </a:p>
          <a:p>
            <a:pPr marL="285750" indent="-285750">
              <a:buFont typeface="Arial" panose="020B0604020202020204" pitchFamily="34" charset="0"/>
              <a:buChar char="•"/>
            </a:pPr>
            <a:endParaRPr lang="en-US" dirty="0"/>
          </a:p>
          <a:p>
            <a:r>
              <a:rPr lang="en-US" dirty="0"/>
              <a:t/>
            </a:r>
            <a:br>
              <a:rPr lang="en-US" dirty="0"/>
            </a:br>
            <a:r>
              <a:rPr lang="en-US" dirty="0"/>
              <a:t/>
            </a:r>
            <a:br>
              <a:rPr lang="en-US" dirty="0"/>
            </a:br>
            <a:endParaRPr lang="en-US" dirty="0"/>
          </a:p>
        </p:txBody>
      </p:sp>
      <p:sp>
        <p:nvSpPr>
          <p:cNvPr id="6" name="Slide Number Placeholder 5"/>
          <p:cNvSpPr>
            <a:spLocks noGrp="1"/>
          </p:cNvSpPr>
          <p:nvPr>
            <p:ph type="sldNum" sz="quarter" idx="12"/>
          </p:nvPr>
        </p:nvSpPr>
        <p:spPr/>
        <p:txBody>
          <a:bodyPr/>
          <a:lstStyle/>
          <a:p>
            <a:fld id="{A341266F-7CD2-4CC3-8C7F-E7E14DC8BADA}" type="slidenum">
              <a:rPr lang="en-US" smtClean="0"/>
              <a:t>5</a:t>
            </a:fld>
            <a:endParaRPr lang="en-US" dirty="0"/>
          </a:p>
        </p:txBody>
      </p:sp>
      <p:cxnSp>
        <p:nvCxnSpPr>
          <p:cNvPr id="8" name="Straight Connector 7"/>
          <p:cNvCxnSpPr/>
          <p:nvPr/>
        </p:nvCxnSpPr>
        <p:spPr>
          <a:xfrm>
            <a:off x="0" y="1066800"/>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p:nvPr>
        </p:nvSpPr>
        <p:spPr>
          <a:xfrm>
            <a:off x="457200" y="152400"/>
            <a:ext cx="8229600" cy="868362"/>
          </a:xfrm>
        </p:spPr>
        <p:txBody>
          <a:bodyPr>
            <a:normAutofit/>
          </a:bodyPr>
          <a:lstStyle/>
          <a:p>
            <a:r>
              <a:rPr lang="en-US" sz="3600" b="1" dirty="0" smtClean="0">
                <a:solidFill>
                  <a:srgbClr val="0070C0"/>
                </a:solidFill>
              </a:rPr>
              <a:t>Terms</a:t>
            </a:r>
            <a:endParaRPr lang="en-US" sz="3600" b="1" dirty="0">
              <a:solidFill>
                <a:srgbClr val="0070C0"/>
              </a:solidFill>
            </a:endParaRPr>
          </a:p>
        </p:txBody>
      </p:sp>
      <p:sp>
        <p:nvSpPr>
          <p:cNvPr id="10" name="Date Placeholder 9"/>
          <p:cNvSpPr>
            <a:spLocks noGrp="1"/>
          </p:cNvSpPr>
          <p:nvPr>
            <p:ph type="dt" sz="half" idx="10"/>
          </p:nvPr>
        </p:nvSpPr>
        <p:spPr/>
        <p:txBody>
          <a:bodyPr/>
          <a:lstStyle/>
          <a:p>
            <a:fld id="{58C17003-27CA-4084-8523-76425A4A704B}" type="datetime1">
              <a:rPr lang="en-US" smtClean="0"/>
              <a:t>05/26/2016</a:t>
            </a:fld>
            <a:endParaRPr lang="en-US" dirty="0"/>
          </a:p>
        </p:txBody>
      </p:sp>
      <p:sp>
        <p:nvSpPr>
          <p:cNvPr id="11" name="Footer Placeholder 10"/>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636886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smtClean="0">
                <a:solidFill>
                  <a:srgbClr val="0070C0"/>
                </a:solidFill>
              </a:rPr>
              <a:t>Federal Agency </a:t>
            </a:r>
            <a:r>
              <a:rPr lang="en-US" sz="3600" b="1" dirty="0">
                <a:solidFill>
                  <a:srgbClr val="0070C0"/>
                </a:solidFill>
              </a:rPr>
              <a:t>Practices</a:t>
            </a:r>
            <a:endParaRPr lang="en-US" sz="3600"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Ø"/>
            </a:pPr>
            <a:r>
              <a:rPr lang="en-US" sz="2400" dirty="0"/>
              <a:t>DOD, NASA use DMCA </a:t>
            </a:r>
            <a:r>
              <a:rPr lang="en-US" sz="2400" dirty="0" smtClean="0"/>
              <a:t>validation/certification requirements and DCMA professionals</a:t>
            </a:r>
          </a:p>
          <a:p>
            <a:pPr>
              <a:buFont typeface="Wingdings" panose="05000000000000000000" pitchFamily="2" charset="2"/>
              <a:buChar char="Ø"/>
            </a:pPr>
            <a:endParaRPr lang="en-US" sz="1100" dirty="0"/>
          </a:p>
          <a:p>
            <a:pPr>
              <a:buFont typeface="Wingdings" panose="05000000000000000000" pitchFamily="2" charset="2"/>
              <a:buChar char="Ø"/>
            </a:pPr>
            <a:r>
              <a:rPr lang="en-US" sz="2400" dirty="0" smtClean="0"/>
              <a:t>Many Non-DOD </a:t>
            </a:r>
            <a:r>
              <a:rPr lang="en-US" sz="2400" dirty="0"/>
              <a:t>agencies use self-validation, peer validation, or other third-party validation according to various thresholds. </a:t>
            </a:r>
          </a:p>
          <a:p>
            <a:pPr marL="800100" lvl="1" indent="-342900">
              <a:buFont typeface="Wingdings" panose="05000000000000000000" pitchFamily="2" charset="2"/>
              <a:buChar char="§"/>
            </a:pPr>
            <a:r>
              <a:rPr lang="en-US" sz="2000" dirty="0"/>
              <a:t>Third-party validation by EVM professionals most desirable for ‘large capital acquisitions</a:t>
            </a:r>
            <a:r>
              <a:rPr lang="en-US" sz="2000" dirty="0" smtClean="0"/>
              <a:t>’</a:t>
            </a:r>
          </a:p>
          <a:p>
            <a:pPr marL="800100" lvl="1" indent="-342900">
              <a:buFont typeface="Wingdings" panose="05000000000000000000" pitchFamily="2" charset="2"/>
              <a:buChar char="§"/>
            </a:pPr>
            <a:r>
              <a:rPr lang="en-US" sz="2000" dirty="0" smtClean="0"/>
              <a:t>Acceptance/approval methods vary</a:t>
            </a:r>
          </a:p>
          <a:p>
            <a:pPr marL="800100" lvl="1" indent="-342900">
              <a:buFont typeface="Wingdings" panose="05000000000000000000" pitchFamily="2" charset="2"/>
              <a:buChar char="§"/>
            </a:pPr>
            <a:endParaRPr lang="en-US" sz="1100" dirty="0"/>
          </a:p>
          <a:p>
            <a:pPr marL="342900" lvl="1" indent="-342900">
              <a:buFont typeface="Wingdings" panose="05000000000000000000" pitchFamily="2" charset="2"/>
              <a:buChar char="Ø"/>
            </a:pPr>
            <a:r>
              <a:rPr lang="en-US" sz="2400" dirty="0"/>
              <a:t>Validations can take months </a:t>
            </a:r>
            <a:r>
              <a:rPr lang="en-US" sz="2400" dirty="0" smtClean="0"/>
              <a:t>and $$$ - </a:t>
            </a:r>
            <a:r>
              <a:rPr lang="en-US" sz="2400" dirty="0"/>
              <a:t>normally consist of initial visits, progress assistance visits for project corrections, and actual validation reviews (names vary by performing agency). </a:t>
            </a:r>
          </a:p>
          <a:p>
            <a:pPr marL="0" indent="0">
              <a:buNone/>
            </a:pPr>
            <a:endParaRPr lang="en-US" dirty="0"/>
          </a:p>
        </p:txBody>
      </p:sp>
      <p:sp>
        <p:nvSpPr>
          <p:cNvPr id="4" name="Date Placeholder 3"/>
          <p:cNvSpPr>
            <a:spLocks noGrp="1"/>
          </p:cNvSpPr>
          <p:nvPr>
            <p:ph type="dt" sz="half" idx="10"/>
          </p:nvPr>
        </p:nvSpPr>
        <p:spPr/>
        <p:txBody>
          <a:bodyPr/>
          <a:lstStyle/>
          <a:p>
            <a:fld id="{59D3D7C3-D25E-4D80-8680-5777A3336001}" type="datetime1">
              <a:rPr lang="en-US" smtClean="0"/>
              <a:t>05/26/2016</a:t>
            </a:fld>
            <a:endParaRPr lang="en-US" dirty="0"/>
          </a:p>
        </p:txBody>
      </p:sp>
      <p:sp>
        <p:nvSpPr>
          <p:cNvPr id="5" name="Footer Placeholder 4"/>
          <p:cNvSpPr>
            <a:spLocks noGrp="1"/>
          </p:cNvSpPr>
          <p:nvPr>
            <p:ph type="ftr" sz="quarter" idx="11"/>
          </p:nvPr>
        </p:nvSpPr>
        <p:spPr/>
        <p:txBody>
          <a:bodyPr/>
          <a:lstStyle/>
          <a:p>
            <a:r>
              <a:rPr lang="en-US" smtClean="0"/>
              <a:t>C. Wilkinson – LFW 2016</a:t>
            </a:r>
            <a:endParaRPr lang="en-US" dirty="0"/>
          </a:p>
        </p:txBody>
      </p:sp>
      <p:sp>
        <p:nvSpPr>
          <p:cNvPr id="6" name="Slide Number Placeholder 5"/>
          <p:cNvSpPr>
            <a:spLocks noGrp="1"/>
          </p:cNvSpPr>
          <p:nvPr>
            <p:ph type="sldNum" sz="quarter" idx="12"/>
          </p:nvPr>
        </p:nvSpPr>
        <p:spPr/>
        <p:txBody>
          <a:bodyPr/>
          <a:lstStyle/>
          <a:p>
            <a:fld id="{A341266F-7CD2-4CC3-8C7F-E7E14DC8BADA}" type="slidenum">
              <a:rPr lang="en-US" smtClean="0"/>
              <a:t>6</a:t>
            </a:fld>
            <a:endParaRPr lang="en-US" dirty="0"/>
          </a:p>
        </p:txBody>
      </p:sp>
      <p:cxnSp>
        <p:nvCxnSpPr>
          <p:cNvPr id="7" name="Straight Connector 6"/>
          <p:cNvCxnSpPr/>
          <p:nvPr/>
        </p:nvCxnSpPr>
        <p:spPr>
          <a:xfrm>
            <a:off x="0" y="1066800"/>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5431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b="1" dirty="0" smtClean="0">
                <a:solidFill>
                  <a:srgbClr val="0070C0"/>
                </a:solidFill>
              </a:rPr>
              <a:t>NSF Response to IG</a:t>
            </a:r>
            <a:endParaRPr lang="en-US" sz="3600" b="1" dirty="0">
              <a:solidFill>
                <a:srgbClr val="0070C0"/>
              </a:solidFill>
            </a:endParaRPr>
          </a:p>
        </p:txBody>
      </p:sp>
      <p:sp>
        <p:nvSpPr>
          <p:cNvPr id="3" name="Content Placeholder 2"/>
          <p:cNvSpPr>
            <a:spLocks noGrp="1"/>
          </p:cNvSpPr>
          <p:nvPr>
            <p:ph idx="1"/>
          </p:nvPr>
        </p:nvSpPr>
        <p:spPr>
          <a:xfrm>
            <a:off x="457200" y="1326832"/>
            <a:ext cx="8229600" cy="5029518"/>
          </a:xfrm>
        </p:spPr>
        <p:txBody>
          <a:bodyPr>
            <a:normAutofit lnSpcReduction="10000"/>
          </a:bodyPr>
          <a:lstStyle/>
          <a:p>
            <a:r>
              <a:rPr lang="en-US" dirty="0" smtClean="0"/>
              <a:t>NSF is </a:t>
            </a:r>
            <a:r>
              <a:rPr lang="en-US" dirty="0"/>
              <a:t>evaluating the benefits of EVM system </a:t>
            </a:r>
            <a:r>
              <a:rPr lang="en-US" dirty="0" smtClean="0"/>
              <a:t>validation/certification </a:t>
            </a:r>
            <a:r>
              <a:rPr lang="en-US" dirty="0"/>
              <a:t>as a requirement for </a:t>
            </a:r>
            <a:r>
              <a:rPr lang="en-US" dirty="0" smtClean="0"/>
              <a:t>facilities </a:t>
            </a:r>
            <a:r>
              <a:rPr lang="en-US" dirty="0"/>
              <a:t>projects. </a:t>
            </a:r>
            <a:endParaRPr lang="en-US" dirty="0" smtClean="0"/>
          </a:p>
          <a:p>
            <a:r>
              <a:rPr lang="en-US" dirty="0"/>
              <a:t>LFO performed a pilot validation of EVM data for LSST as part of the 2016 annual review process. </a:t>
            </a:r>
          </a:p>
          <a:p>
            <a:r>
              <a:rPr lang="en-US" dirty="0" smtClean="0"/>
              <a:t>LFO is drafting a Standard Operating Guide (SOG) for EVMS Validation</a:t>
            </a:r>
          </a:p>
          <a:p>
            <a:r>
              <a:rPr lang="en-US" dirty="0" smtClean="0"/>
              <a:t>Seeking community input on the impacts and benefits of EVMS validation implementation</a:t>
            </a:r>
          </a:p>
          <a:p>
            <a:endParaRPr lang="en-US" sz="2100" dirty="0" smtClean="0"/>
          </a:p>
          <a:p>
            <a:pPr marL="0" indent="0">
              <a:buNone/>
            </a:pPr>
            <a:endParaRPr lang="en-US" dirty="0"/>
          </a:p>
        </p:txBody>
      </p:sp>
      <p:sp>
        <p:nvSpPr>
          <p:cNvPr id="6" name="Slide Number Placeholder 5"/>
          <p:cNvSpPr>
            <a:spLocks noGrp="1"/>
          </p:cNvSpPr>
          <p:nvPr>
            <p:ph type="sldNum" sz="quarter" idx="12"/>
          </p:nvPr>
        </p:nvSpPr>
        <p:spPr/>
        <p:txBody>
          <a:bodyPr/>
          <a:lstStyle/>
          <a:p>
            <a:fld id="{A341266F-7CD2-4CC3-8C7F-E7E14DC8BADA}" type="slidenum">
              <a:rPr lang="en-US" smtClean="0"/>
              <a:t>7</a:t>
            </a:fld>
            <a:endParaRPr lang="en-US" dirty="0"/>
          </a:p>
        </p:txBody>
      </p:sp>
      <p:cxnSp>
        <p:nvCxnSpPr>
          <p:cNvPr id="8" name="Straight Connector 7"/>
          <p:cNvCxnSpPr/>
          <p:nvPr/>
        </p:nvCxnSpPr>
        <p:spPr>
          <a:xfrm>
            <a:off x="0" y="1219200"/>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9" name="Date Placeholder 8"/>
          <p:cNvSpPr>
            <a:spLocks noGrp="1"/>
          </p:cNvSpPr>
          <p:nvPr>
            <p:ph type="dt" sz="half" idx="10"/>
          </p:nvPr>
        </p:nvSpPr>
        <p:spPr/>
        <p:txBody>
          <a:bodyPr/>
          <a:lstStyle/>
          <a:p>
            <a:fld id="{D02BB6F4-158B-4864-B1D5-279292458C91}" type="datetime1">
              <a:rPr lang="en-US" smtClean="0"/>
              <a:t>05/26/2016</a:t>
            </a:fld>
            <a:endParaRPr lang="en-US" dirty="0"/>
          </a:p>
        </p:txBody>
      </p:sp>
      <p:sp>
        <p:nvSpPr>
          <p:cNvPr id="10" name="Footer Placeholder 9"/>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3118041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
          <p:cNvSpPr/>
          <p:nvPr/>
        </p:nvSpPr>
        <p:spPr>
          <a:xfrm>
            <a:off x="578999" y="444314"/>
            <a:ext cx="1292512" cy="914400"/>
          </a:xfrm>
          <a:custGeom>
            <a:avLst/>
            <a:gdLst>
              <a:gd name="connsiteX0" fmla="*/ 0 w 1292512"/>
              <a:gd name="connsiteY0" fmla="*/ 129251 h 1428732"/>
              <a:gd name="connsiteX1" fmla="*/ 129251 w 1292512"/>
              <a:gd name="connsiteY1" fmla="*/ 0 h 1428732"/>
              <a:gd name="connsiteX2" fmla="*/ 1163261 w 1292512"/>
              <a:gd name="connsiteY2" fmla="*/ 0 h 1428732"/>
              <a:gd name="connsiteX3" fmla="*/ 1292512 w 1292512"/>
              <a:gd name="connsiteY3" fmla="*/ 129251 h 1428732"/>
              <a:gd name="connsiteX4" fmla="*/ 1292512 w 1292512"/>
              <a:gd name="connsiteY4" fmla="*/ 1299481 h 1428732"/>
              <a:gd name="connsiteX5" fmla="*/ 1163261 w 1292512"/>
              <a:gd name="connsiteY5" fmla="*/ 1428732 h 1428732"/>
              <a:gd name="connsiteX6" fmla="*/ 129251 w 1292512"/>
              <a:gd name="connsiteY6" fmla="*/ 1428732 h 1428732"/>
              <a:gd name="connsiteX7" fmla="*/ 0 w 1292512"/>
              <a:gd name="connsiteY7" fmla="*/ 1299481 h 1428732"/>
              <a:gd name="connsiteX8" fmla="*/ 0 w 1292512"/>
              <a:gd name="connsiteY8" fmla="*/ 129251 h 1428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92512" h="1428732">
                <a:moveTo>
                  <a:pt x="0" y="129251"/>
                </a:moveTo>
                <a:cubicBezTo>
                  <a:pt x="0" y="57868"/>
                  <a:pt x="57868" y="0"/>
                  <a:pt x="129251" y="0"/>
                </a:cubicBezTo>
                <a:lnTo>
                  <a:pt x="1163261" y="0"/>
                </a:lnTo>
                <a:cubicBezTo>
                  <a:pt x="1234644" y="0"/>
                  <a:pt x="1292512" y="57868"/>
                  <a:pt x="1292512" y="129251"/>
                </a:cubicBezTo>
                <a:lnTo>
                  <a:pt x="1292512" y="1299481"/>
                </a:lnTo>
                <a:cubicBezTo>
                  <a:pt x="1292512" y="1370864"/>
                  <a:pt x="1234644" y="1428732"/>
                  <a:pt x="1163261" y="1428732"/>
                </a:cubicBezTo>
                <a:lnTo>
                  <a:pt x="129251" y="1428732"/>
                </a:lnTo>
                <a:cubicBezTo>
                  <a:pt x="57868" y="1428732"/>
                  <a:pt x="0" y="1370864"/>
                  <a:pt x="0" y="1299481"/>
                </a:cubicBezTo>
                <a:lnTo>
                  <a:pt x="0" y="129251"/>
                </a:lnTo>
                <a:close/>
              </a:path>
            </a:pathLst>
          </a:custGeom>
          <a:solidFill>
            <a:srgbClr val="C0504D">
              <a:lumMod val="20000"/>
              <a:lumOff val="80000"/>
              <a:alpha val="90000"/>
            </a:srgbClr>
          </a:solidFill>
          <a:ln w="25400" cap="flat" cmpd="sng" algn="ctr">
            <a:solidFill>
              <a:srgbClr val="C0504D">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24319" tIns="124319" rIns="124319" bIns="430476" numCol="1" spcCol="1270" anchor="t" anchorCtr="0">
            <a:noAutofit/>
          </a:bodyPr>
          <a:lstStyle/>
          <a:p>
            <a:pPr marL="0" lvl="1" algn="ctr" defTabSz="400050">
              <a:lnSpc>
                <a:spcPct val="90000"/>
              </a:lnSpc>
              <a:spcBef>
                <a:spcPct val="0"/>
              </a:spcBef>
              <a:spcAft>
                <a:spcPct val="15000"/>
              </a:spcAft>
            </a:pPr>
            <a:r>
              <a:rPr lang="en-US" sz="1000" b="1" u="sng" kern="1200" dirty="0" smtClean="0">
                <a:solidFill>
                  <a:sysClr val="windowText" lastClr="000000">
                    <a:hueOff val="0"/>
                    <a:satOff val="0"/>
                    <a:lumOff val="0"/>
                    <a:alphaOff val="0"/>
                  </a:sysClr>
                </a:solidFill>
                <a:latin typeface="Calibri"/>
                <a:ea typeface="+mn-ea"/>
                <a:cs typeface="+mn-cs"/>
              </a:rPr>
              <a:t>WBS</a:t>
            </a:r>
            <a:r>
              <a:rPr lang="en-US" sz="900" b="0" u="sng" kern="1200" dirty="0" smtClean="0">
                <a:solidFill>
                  <a:sysClr val="windowText" lastClr="000000">
                    <a:hueOff val="0"/>
                    <a:satOff val="0"/>
                    <a:lumOff val="0"/>
                    <a:alphaOff val="0"/>
                  </a:sysClr>
                </a:solidFill>
                <a:latin typeface="Calibri"/>
                <a:ea typeface="+mn-ea"/>
                <a:cs typeface="+mn-cs"/>
              </a:rPr>
              <a:t> </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WBS</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WBS Definition</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WBS Dictionary (SOW)</a:t>
            </a:r>
            <a:endParaRPr lang="en-US" sz="900" kern="1200" dirty="0">
              <a:solidFill>
                <a:sysClr val="windowText" lastClr="000000">
                  <a:hueOff val="0"/>
                  <a:satOff val="0"/>
                  <a:lumOff val="0"/>
                  <a:alphaOff val="0"/>
                </a:sysClr>
              </a:solidFill>
              <a:latin typeface="Calibri"/>
              <a:ea typeface="+mn-ea"/>
              <a:cs typeface="+mn-cs"/>
            </a:endParaRPr>
          </a:p>
        </p:txBody>
      </p:sp>
      <p:sp>
        <p:nvSpPr>
          <p:cNvPr id="3" name="Freeform 2"/>
          <p:cNvSpPr/>
          <p:nvPr/>
        </p:nvSpPr>
        <p:spPr>
          <a:xfrm>
            <a:off x="598726" y="1955755"/>
            <a:ext cx="1292512" cy="1881591"/>
          </a:xfrm>
          <a:custGeom>
            <a:avLst/>
            <a:gdLst>
              <a:gd name="connsiteX0" fmla="*/ 0 w 1292512"/>
              <a:gd name="connsiteY0" fmla="*/ 129251 h 1428732"/>
              <a:gd name="connsiteX1" fmla="*/ 129251 w 1292512"/>
              <a:gd name="connsiteY1" fmla="*/ 0 h 1428732"/>
              <a:gd name="connsiteX2" fmla="*/ 1163261 w 1292512"/>
              <a:gd name="connsiteY2" fmla="*/ 0 h 1428732"/>
              <a:gd name="connsiteX3" fmla="*/ 1292512 w 1292512"/>
              <a:gd name="connsiteY3" fmla="*/ 129251 h 1428732"/>
              <a:gd name="connsiteX4" fmla="*/ 1292512 w 1292512"/>
              <a:gd name="connsiteY4" fmla="*/ 1299481 h 1428732"/>
              <a:gd name="connsiteX5" fmla="*/ 1163261 w 1292512"/>
              <a:gd name="connsiteY5" fmla="*/ 1428732 h 1428732"/>
              <a:gd name="connsiteX6" fmla="*/ 129251 w 1292512"/>
              <a:gd name="connsiteY6" fmla="*/ 1428732 h 1428732"/>
              <a:gd name="connsiteX7" fmla="*/ 0 w 1292512"/>
              <a:gd name="connsiteY7" fmla="*/ 1299481 h 1428732"/>
              <a:gd name="connsiteX8" fmla="*/ 0 w 1292512"/>
              <a:gd name="connsiteY8" fmla="*/ 129251 h 1428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92512" h="1428732">
                <a:moveTo>
                  <a:pt x="0" y="129251"/>
                </a:moveTo>
                <a:cubicBezTo>
                  <a:pt x="0" y="57868"/>
                  <a:pt x="57868" y="0"/>
                  <a:pt x="129251" y="0"/>
                </a:cubicBezTo>
                <a:lnTo>
                  <a:pt x="1163261" y="0"/>
                </a:lnTo>
                <a:cubicBezTo>
                  <a:pt x="1234644" y="0"/>
                  <a:pt x="1292512" y="57868"/>
                  <a:pt x="1292512" y="129251"/>
                </a:cubicBezTo>
                <a:lnTo>
                  <a:pt x="1292512" y="1299481"/>
                </a:lnTo>
                <a:cubicBezTo>
                  <a:pt x="1292512" y="1370864"/>
                  <a:pt x="1234644" y="1428732"/>
                  <a:pt x="1163261" y="1428732"/>
                </a:cubicBezTo>
                <a:lnTo>
                  <a:pt x="129251" y="1428732"/>
                </a:lnTo>
                <a:cubicBezTo>
                  <a:pt x="57868" y="1428732"/>
                  <a:pt x="0" y="1370864"/>
                  <a:pt x="0" y="1299481"/>
                </a:cubicBezTo>
                <a:lnTo>
                  <a:pt x="0" y="129251"/>
                </a:lnTo>
                <a:close/>
              </a:path>
            </a:pathLst>
          </a:custGeom>
          <a:solidFill>
            <a:srgbClr val="C0504D">
              <a:lumMod val="20000"/>
              <a:lumOff val="80000"/>
              <a:alpha val="90000"/>
            </a:srgbClr>
          </a:solidFill>
          <a:ln w="25400" cap="flat" cmpd="sng" algn="ctr">
            <a:solidFill>
              <a:srgbClr val="C0504D">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24319" tIns="124319" rIns="124319" bIns="430476" numCol="1" spcCol="1270" anchor="t" anchorCtr="0">
            <a:noAutofit/>
          </a:bodyPr>
          <a:lstStyle/>
          <a:p>
            <a:pPr marL="0" lvl="1" algn="ctr" defTabSz="400050">
              <a:lnSpc>
                <a:spcPct val="90000"/>
              </a:lnSpc>
              <a:spcBef>
                <a:spcPct val="0"/>
              </a:spcBef>
              <a:spcAft>
                <a:spcPct val="15000"/>
              </a:spcAft>
            </a:pPr>
            <a:r>
              <a:rPr lang="en-US" sz="900" b="1" kern="1200" dirty="0" smtClean="0">
                <a:solidFill>
                  <a:sysClr val="windowText" lastClr="000000">
                    <a:hueOff val="0"/>
                    <a:satOff val="0"/>
                    <a:lumOff val="0"/>
                    <a:alphaOff val="0"/>
                  </a:sysClr>
                </a:solidFill>
                <a:latin typeface="Calibri"/>
                <a:ea typeface="+mn-ea"/>
                <a:cs typeface="+mn-cs"/>
              </a:rPr>
              <a:t>COST MODEL</a:t>
            </a:r>
          </a:p>
          <a:p>
            <a:pPr marL="0" lvl="1" algn="ctr" defTabSz="400050">
              <a:lnSpc>
                <a:spcPct val="90000"/>
              </a:lnSpc>
              <a:spcBef>
                <a:spcPct val="0"/>
              </a:spcBef>
              <a:spcAft>
                <a:spcPct val="15000"/>
              </a:spcAft>
            </a:pPr>
            <a:r>
              <a:rPr lang="en-US" sz="900" b="1" u="sng" kern="1200" dirty="0" smtClean="0">
                <a:solidFill>
                  <a:sysClr val="windowText" lastClr="000000">
                    <a:hueOff val="0"/>
                    <a:satOff val="0"/>
                    <a:lumOff val="0"/>
                    <a:alphaOff val="0"/>
                  </a:sysClr>
                </a:solidFill>
                <a:latin typeface="Calibri"/>
                <a:ea typeface="+mn-ea"/>
                <a:cs typeface="+mn-cs"/>
              </a:rPr>
              <a:t>DATA SET</a:t>
            </a:r>
          </a:p>
          <a:p>
            <a:pPr marL="117475" lvl="1" indent="-117475" algn="l" defTabSz="400050">
              <a:lnSpc>
                <a:spcPct val="90000"/>
              </a:lnSpc>
              <a:spcBef>
                <a:spcPct val="0"/>
              </a:spcBef>
              <a:spcAft>
                <a:spcPct val="15000"/>
              </a:spcAft>
              <a:buChar char="••"/>
            </a:pPr>
            <a:r>
              <a:rPr lang="en-US" sz="900" b="0" kern="1200" dirty="0" smtClean="0">
                <a:solidFill>
                  <a:sysClr val="windowText" lastClr="000000">
                    <a:hueOff val="0"/>
                    <a:satOff val="0"/>
                    <a:lumOff val="0"/>
                    <a:alphaOff val="0"/>
                  </a:sysClr>
                </a:solidFill>
                <a:latin typeface="Calibri"/>
                <a:ea typeface="+mn-ea"/>
                <a:cs typeface="+mn-cs"/>
              </a:rPr>
              <a:t>Cost Estimates</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Staffing levels</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Rate tables/ inputs</a:t>
            </a:r>
            <a:endParaRPr lang="en-US" sz="900" b="0" kern="1200" dirty="0">
              <a:solidFill>
                <a:sysClr val="windowText" lastClr="000000">
                  <a:hueOff val="0"/>
                  <a:satOff val="0"/>
                  <a:lumOff val="0"/>
                  <a:alphaOff val="0"/>
                </a:sysClr>
              </a:solidFill>
              <a:latin typeface="Calibri"/>
              <a:ea typeface="+mn-ea"/>
              <a:cs typeface="+mn-cs"/>
            </a:endParaRPr>
          </a:p>
          <a:p>
            <a:pPr marL="117475" lvl="1" indent="-117475" algn="l" defTabSz="400050">
              <a:lnSpc>
                <a:spcPct val="90000"/>
              </a:lnSpc>
              <a:spcBef>
                <a:spcPct val="0"/>
              </a:spcBef>
              <a:spcAft>
                <a:spcPct val="15000"/>
              </a:spcAft>
              <a:buChar char="••"/>
            </a:pPr>
            <a:r>
              <a:rPr lang="en-US" sz="900" b="0" kern="1200" dirty="0" smtClean="0">
                <a:solidFill>
                  <a:sysClr val="windowText" lastClr="000000">
                    <a:hueOff val="0"/>
                    <a:satOff val="0"/>
                    <a:lumOff val="0"/>
                    <a:alphaOff val="0"/>
                  </a:sysClr>
                </a:solidFill>
                <a:latin typeface="Calibri"/>
                <a:ea typeface="+mn-ea"/>
                <a:cs typeface="+mn-cs"/>
              </a:rPr>
              <a:t>BOE </a:t>
            </a:r>
          </a:p>
          <a:p>
            <a:pPr marL="117475" lvl="1" indent="-117475" algn="l" defTabSz="400050">
              <a:lnSpc>
                <a:spcPct val="90000"/>
              </a:lnSpc>
              <a:spcBef>
                <a:spcPct val="0"/>
              </a:spcBef>
              <a:spcAft>
                <a:spcPct val="15000"/>
              </a:spcAft>
              <a:buChar char="••"/>
            </a:pPr>
            <a:r>
              <a:rPr lang="en-US" sz="900" b="0" kern="1200" dirty="0" smtClean="0">
                <a:solidFill>
                  <a:sysClr val="windowText" lastClr="000000">
                    <a:hueOff val="0"/>
                    <a:satOff val="0"/>
                    <a:lumOff val="0"/>
                    <a:alphaOff val="0"/>
                  </a:sysClr>
                </a:solidFill>
                <a:latin typeface="Calibri"/>
                <a:ea typeface="+mn-ea"/>
                <a:cs typeface="+mn-cs"/>
              </a:rPr>
              <a:t>GR&amp;A</a:t>
            </a:r>
            <a:endParaRPr lang="en-US" sz="900" b="0" kern="1200" dirty="0">
              <a:solidFill>
                <a:sysClr val="windowText" lastClr="000000">
                  <a:hueOff val="0"/>
                  <a:satOff val="0"/>
                  <a:lumOff val="0"/>
                  <a:alphaOff val="0"/>
                </a:sysClr>
              </a:solidFill>
              <a:latin typeface="Calibri"/>
              <a:ea typeface="+mn-ea"/>
              <a:cs typeface="+mn-cs"/>
            </a:endParaRP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Risk Assessments</a:t>
            </a:r>
            <a:endParaRPr lang="en-US" sz="900" kern="1200" dirty="0">
              <a:solidFill>
                <a:sysClr val="windowText" lastClr="000000">
                  <a:hueOff val="0"/>
                  <a:satOff val="0"/>
                  <a:lumOff val="0"/>
                  <a:alphaOff val="0"/>
                </a:sysClr>
              </a:solidFill>
              <a:latin typeface="Calibri"/>
              <a:ea typeface="+mn-ea"/>
              <a:cs typeface="+mn-cs"/>
            </a:endParaRP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Cost Accounts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Sorting IDs and codes</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SOW (WBS )</a:t>
            </a:r>
            <a:endParaRPr lang="en-US" sz="900" kern="1200" dirty="0">
              <a:solidFill>
                <a:sysClr val="windowText" lastClr="000000">
                  <a:hueOff val="0"/>
                  <a:satOff val="0"/>
                  <a:lumOff val="0"/>
                  <a:alphaOff val="0"/>
                </a:sysClr>
              </a:solidFill>
              <a:latin typeface="Calibri"/>
              <a:ea typeface="+mn-ea"/>
              <a:cs typeface="+mn-cs"/>
            </a:endParaRPr>
          </a:p>
        </p:txBody>
      </p:sp>
      <p:sp>
        <p:nvSpPr>
          <p:cNvPr id="6" name="Freeform 5"/>
          <p:cNvSpPr/>
          <p:nvPr/>
        </p:nvSpPr>
        <p:spPr>
          <a:xfrm>
            <a:off x="655199" y="4482921"/>
            <a:ext cx="1368804" cy="1066793"/>
          </a:xfrm>
          <a:custGeom>
            <a:avLst/>
            <a:gdLst>
              <a:gd name="connsiteX0" fmla="*/ 0 w 1244567"/>
              <a:gd name="connsiteY0" fmla="*/ 124457 h 2129341"/>
              <a:gd name="connsiteX1" fmla="*/ 124457 w 1244567"/>
              <a:gd name="connsiteY1" fmla="*/ 0 h 2129341"/>
              <a:gd name="connsiteX2" fmla="*/ 1120110 w 1244567"/>
              <a:gd name="connsiteY2" fmla="*/ 0 h 2129341"/>
              <a:gd name="connsiteX3" fmla="*/ 1244567 w 1244567"/>
              <a:gd name="connsiteY3" fmla="*/ 124457 h 2129341"/>
              <a:gd name="connsiteX4" fmla="*/ 1244567 w 1244567"/>
              <a:gd name="connsiteY4" fmla="*/ 2004884 h 2129341"/>
              <a:gd name="connsiteX5" fmla="*/ 1120110 w 1244567"/>
              <a:gd name="connsiteY5" fmla="*/ 2129341 h 2129341"/>
              <a:gd name="connsiteX6" fmla="*/ 124457 w 1244567"/>
              <a:gd name="connsiteY6" fmla="*/ 2129341 h 2129341"/>
              <a:gd name="connsiteX7" fmla="*/ 0 w 1244567"/>
              <a:gd name="connsiteY7" fmla="*/ 2004884 h 2129341"/>
              <a:gd name="connsiteX8" fmla="*/ 0 w 1244567"/>
              <a:gd name="connsiteY8" fmla="*/ 124457 h 2129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4567" h="2129341">
                <a:moveTo>
                  <a:pt x="0" y="124457"/>
                </a:moveTo>
                <a:cubicBezTo>
                  <a:pt x="0" y="55721"/>
                  <a:pt x="55721" y="0"/>
                  <a:pt x="124457" y="0"/>
                </a:cubicBezTo>
                <a:lnTo>
                  <a:pt x="1120110" y="0"/>
                </a:lnTo>
                <a:cubicBezTo>
                  <a:pt x="1188846" y="0"/>
                  <a:pt x="1244567" y="55721"/>
                  <a:pt x="1244567" y="124457"/>
                </a:cubicBezTo>
                <a:lnTo>
                  <a:pt x="1244567" y="2004884"/>
                </a:lnTo>
                <a:cubicBezTo>
                  <a:pt x="1244567" y="2073620"/>
                  <a:pt x="1188846" y="2129341"/>
                  <a:pt x="1120110" y="2129341"/>
                </a:cubicBezTo>
                <a:lnTo>
                  <a:pt x="124457" y="2129341"/>
                </a:lnTo>
                <a:cubicBezTo>
                  <a:pt x="55721" y="2129341"/>
                  <a:pt x="0" y="2073620"/>
                  <a:pt x="0" y="2004884"/>
                </a:cubicBezTo>
                <a:lnTo>
                  <a:pt x="0" y="124457"/>
                </a:lnTo>
                <a:close/>
              </a:path>
            </a:pathLst>
          </a:custGeom>
          <a:solidFill>
            <a:srgbClr val="8064A2">
              <a:lumMod val="20000"/>
              <a:lumOff val="80000"/>
              <a:alpha val="90000"/>
            </a:srgbClr>
          </a:solidFill>
          <a:ln w="25400" cap="flat" cmpd="sng" algn="ctr">
            <a:solidFill>
              <a:srgbClr val="8064A2">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27892" tIns="127892" rIns="127892" bIns="584179" numCol="1" spcCol="1270" anchor="t" anchorCtr="0">
            <a:noAutofit/>
          </a:bodyPr>
          <a:lstStyle/>
          <a:p>
            <a:pPr marL="0" lvl="1" algn="ctr" defTabSz="400050">
              <a:lnSpc>
                <a:spcPct val="90000"/>
              </a:lnSpc>
              <a:spcBef>
                <a:spcPct val="0"/>
              </a:spcBef>
              <a:spcAft>
                <a:spcPct val="15000"/>
              </a:spcAft>
            </a:pPr>
            <a:r>
              <a:rPr lang="en-US" sz="1000" b="1" u="sng" kern="1200" dirty="0" smtClean="0">
                <a:solidFill>
                  <a:sysClr val="windowText" lastClr="000000">
                    <a:hueOff val="0"/>
                    <a:satOff val="0"/>
                    <a:lumOff val="0"/>
                    <a:alphaOff val="0"/>
                  </a:sysClr>
                </a:solidFill>
                <a:latin typeface="Calibri"/>
                <a:ea typeface="+mn-ea"/>
                <a:cs typeface="+mn-cs"/>
              </a:rPr>
              <a:t>Cost Book Reports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Cost Book Sheets</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CB Summaries</a:t>
            </a:r>
            <a:endParaRPr lang="en-US" sz="900" kern="1200" dirty="0">
              <a:solidFill>
                <a:sysClr val="windowText" lastClr="000000">
                  <a:hueOff val="0"/>
                  <a:satOff val="0"/>
                  <a:lumOff val="0"/>
                  <a:alphaOff val="0"/>
                </a:sysClr>
              </a:solidFill>
              <a:latin typeface="Calibri"/>
              <a:ea typeface="+mn-ea"/>
              <a:cs typeface="+mn-cs"/>
            </a:endParaRP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ICA reports</a:t>
            </a:r>
          </a:p>
          <a:p>
            <a:pPr marL="117475" lvl="1" indent="-117475" algn="l" defTabSz="400050">
              <a:lnSpc>
                <a:spcPct val="90000"/>
              </a:lnSpc>
              <a:spcBef>
                <a:spcPct val="0"/>
              </a:spcBef>
              <a:spcAft>
                <a:spcPct val="15000"/>
              </a:spcAft>
              <a:buChar char="••"/>
            </a:pPr>
            <a:r>
              <a:rPr lang="en-US" sz="900" kern="1200" dirty="0">
                <a:solidFill>
                  <a:sysClr val="windowText" lastClr="000000">
                    <a:hueOff val="0"/>
                    <a:satOff val="0"/>
                    <a:lumOff val="0"/>
                    <a:alphaOff val="0"/>
                  </a:sysClr>
                </a:solidFill>
                <a:latin typeface="Calibri"/>
                <a:ea typeface="+mn-ea"/>
                <a:cs typeface="+mn-cs"/>
              </a:rPr>
              <a:t> </a:t>
            </a:r>
          </a:p>
        </p:txBody>
      </p:sp>
      <p:sp>
        <p:nvSpPr>
          <p:cNvPr id="7" name="Freeform 6"/>
          <p:cNvSpPr/>
          <p:nvPr/>
        </p:nvSpPr>
        <p:spPr>
          <a:xfrm>
            <a:off x="2517396" y="748844"/>
            <a:ext cx="2194711" cy="1600470"/>
          </a:xfrm>
          <a:custGeom>
            <a:avLst/>
            <a:gdLst>
              <a:gd name="connsiteX0" fmla="*/ 0 w 2623042"/>
              <a:gd name="connsiteY0" fmla="*/ 209425 h 2094251"/>
              <a:gd name="connsiteX1" fmla="*/ 209425 w 2623042"/>
              <a:gd name="connsiteY1" fmla="*/ 0 h 2094251"/>
              <a:gd name="connsiteX2" fmla="*/ 2413617 w 2623042"/>
              <a:gd name="connsiteY2" fmla="*/ 0 h 2094251"/>
              <a:gd name="connsiteX3" fmla="*/ 2623042 w 2623042"/>
              <a:gd name="connsiteY3" fmla="*/ 209425 h 2094251"/>
              <a:gd name="connsiteX4" fmla="*/ 2623042 w 2623042"/>
              <a:gd name="connsiteY4" fmla="*/ 1884826 h 2094251"/>
              <a:gd name="connsiteX5" fmla="*/ 2413617 w 2623042"/>
              <a:gd name="connsiteY5" fmla="*/ 2094251 h 2094251"/>
              <a:gd name="connsiteX6" fmla="*/ 209425 w 2623042"/>
              <a:gd name="connsiteY6" fmla="*/ 2094251 h 2094251"/>
              <a:gd name="connsiteX7" fmla="*/ 0 w 2623042"/>
              <a:gd name="connsiteY7" fmla="*/ 1884826 h 2094251"/>
              <a:gd name="connsiteX8" fmla="*/ 0 w 2623042"/>
              <a:gd name="connsiteY8" fmla="*/ 209425 h 2094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23042" h="2094251">
                <a:moveTo>
                  <a:pt x="0" y="209425"/>
                </a:moveTo>
                <a:cubicBezTo>
                  <a:pt x="0" y="93763"/>
                  <a:pt x="93763" y="0"/>
                  <a:pt x="209425" y="0"/>
                </a:cubicBezTo>
                <a:lnTo>
                  <a:pt x="2413617" y="0"/>
                </a:lnTo>
                <a:cubicBezTo>
                  <a:pt x="2529279" y="0"/>
                  <a:pt x="2623042" y="93763"/>
                  <a:pt x="2623042" y="209425"/>
                </a:cubicBezTo>
                <a:lnTo>
                  <a:pt x="2623042" y="1884826"/>
                </a:lnTo>
                <a:cubicBezTo>
                  <a:pt x="2623042" y="2000488"/>
                  <a:pt x="2529279" y="2094251"/>
                  <a:pt x="2413617" y="2094251"/>
                </a:cubicBezTo>
                <a:lnTo>
                  <a:pt x="209425" y="2094251"/>
                </a:lnTo>
                <a:cubicBezTo>
                  <a:pt x="93763" y="2094251"/>
                  <a:pt x="0" y="2000488"/>
                  <a:pt x="0" y="1884826"/>
                </a:cubicBezTo>
                <a:lnTo>
                  <a:pt x="0" y="209425"/>
                </a:lnTo>
                <a:close/>
              </a:path>
            </a:pathLst>
          </a:custGeom>
          <a:solidFill>
            <a:srgbClr val="9BBB59">
              <a:lumMod val="20000"/>
              <a:lumOff val="80000"/>
            </a:srgbClr>
          </a:solidFill>
          <a:ln w="25400" cap="flat" cmpd="sng" algn="ctr">
            <a:solidFill>
              <a:srgbClr val="9BBB59">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39635" tIns="182880" rIns="139635" bIns="139635" numCol="1" spcCol="1270" anchor="t" anchorCtr="0">
            <a:noAutofit/>
          </a:bodyPr>
          <a:lstStyle/>
          <a:p>
            <a:pPr marL="0" lvl="1" algn="ctr" defTabSz="400050">
              <a:lnSpc>
                <a:spcPct val="90000"/>
              </a:lnSpc>
              <a:spcBef>
                <a:spcPct val="0"/>
              </a:spcBef>
              <a:spcAft>
                <a:spcPts val="600"/>
              </a:spcAft>
            </a:pPr>
            <a:r>
              <a:rPr lang="en-US" sz="1000" b="1" u="sng" dirty="0">
                <a:solidFill>
                  <a:sysClr val="windowText" lastClr="000000">
                    <a:hueOff val="0"/>
                    <a:satOff val="0"/>
                    <a:lumOff val="0"/>
                    <a:alphaOff val="0"/>
                  </a:sysClr>
                </a:solidFill>
                <a:latin typeface="Calibri"/>
              </a:rPr>
              <a:t>Integrated Master Schedule </a:t>
            </a:r>
          </a:p>
          <a:p>
            <a:pPr marL="117475" lvl="1" indent="-117475" defTabSz="400050">
              <a:lnSpc>
                <a:spcPct val="90000"/>
              </a:lnSpc>
              <a:spcBef>
                <a:spcPct val="0"/>
              </a:spcBef>
              <a:spcAft>
                <a:spcPct val="15000"/>
              </a:spcAft>
              <a:buFontTx/>
              <a:buChar char="••"/>
            </a:pPr>
            <a:r>
              <a:rPr lang="en-US" sz="900" dirty="0" smtClean="0">
                <a:solidFill>
                  <a:sysClr val="windowText" lastClr="000000">
                    <a:hueOff val="0"/>
                    <a:satOff val="0"/>
                    <a:lumOff val="0"/>
                    <a:alphaOff val="0"/>
                  </a:sysClr>
                </a:solidFill>
              </a:rPr>
              <a:t>WBS-based </a:t>
            </a:r>
            <a:r>
              <a:rPr lang="en-US" sz="900" dirty="0">
                <a:solidFill>
                  <a:sysClr val="windowText" lastClr="000000">
                    <a:hueOff val="0"/>
                    <a:satOff val="0"/>
                    <a:lumOff val="0"/>
                    <a:alphaOff val="0"/>
                  </a:sysClr>
                </a:solidFill>
              </a:rPr>
              <a:t>activities</a:t>
            </a:r>
          </a:p>
          <a:p>
            <a:pPr marL="117475" lvl="1" indent="-117475" defTabSz="400050">
              <a:lnSpc>
                <a:spcPct val="90000"/>
              </a:lnSpc>
              <a:spcBef>
                <a:spcPct val="0"/>
              </a:spcBef>
              <a:spcAft>
                <a:spcPct val="15000"/>
              </a:spcAft>
              <a:buFontTx/>
              <a:buChar char="••"/>
            </a:pPr>
            <a:r>
              <a:rPr lang="en-US" sz="900" dirty="0">
                <a:solidFill>
                  <a:sysClr val="windowText" lastClr="000000">
                    <a:hueOff val="0"/>
                    <a:satOff val="0"/>
                    <a:lumOff val="0"/>
                    <a:alphaOff val="0"/>
                  </a:sysClr>
                </a:solidFill>
              </a:rPr>
              <a:t>Duration Estimates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Logic and relationships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Resources from BOE Data Base</a:t>
            </a:r>
            <a:endParaRPr lang="en-US" sz="900" kern="1200" dirty="0">
              <a:solidFill>
                <a:sysClr val="windowText" lastClr="000000">
                  <a:hueOff val="0"/>
                  <a:satOff val="0"/>
                  <a:lumOff val="0"/>
                  <a:alphaOff val="0"/>
                </a:sysClr>
              </a:solidFill>
              <a:latin typeface="Calibri"/>
              <a:ea typeface="+mn-ea"/>
              <a:cs typeface="+mn-cs"/>
            </a:endParaRP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Risk analysis inputs </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Sorting and group codes</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Project Calendars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ETC projections</a:t>
            </a:r>
            <a:endParaRPr lang="en-US" sz="900" kern="1200" dirty="0">
              <a:solidFill>
                <a:sysClr val="windowText" lastClr="000000">
                  <a:hueOff val="0"/>
                  <a:satOff val="0"/>
                  <a:lumOff val="0"/>
                  <a:alphaOff val="0"/>
                </a:sysClr>
              </a:solidFill>
              <a:latin typeface="Calibri"/>
              <a:ea typeface="+mn-ea"/>
              <a:cs typeface="+mn-cs"/>
            </a:endParaRPr>
          </a:p>
        </p:txBody>
      </p:sp>
      <p:sp>
        <p:nvSpPr>
          <p:cNvPr id="8" name="Freeform 7"/>
          <p:cNvSpPr/>
          <p:nvPr/>
        </p:nvSpPr>
        <p:spPr>
          <a:xfrm>
            <a:off x="5565395" y="368113"/>
            <a:ext cx="1676401" cy="1587641"/>
          </a:xfrm>
          <a:custGeom>
            <a:avLst/>
            <a:gdLst>
              <a:gd name="connsiteX0" fmla="*/ 0 w 1244567"/>
              <a:gd name="connsiteY0" fmla="*/ 124457 h 2129341"/>
              <a:gd name="connsiteX1" fmla="*/ 124457 w 1244567"/>
              <a:gd name="connsiteY1" fmla="*/ 0 h 2129341"/>
              <a:gd name="connsiteX2" fmla="*/ 1120110 w 1244567"/>
              <a:gd name="connsiteY2" fmla="*/ 0 h 2129341"/>
              <a:gd name="connsiteX3" fmla="*/ 1244567 w 1244567"/>
              <a:gd name="connsiteY3" fmla="*/ 124457 h 2129341"/>
              <a:gd name="connsiteX4" fmla="*/ 1244567 w 1244567"/>
              <a:gd name="connsiteY4" fmla="*/ 2004884 h 2129341"/>
              <a:gd name="connsiteX5" fmla="*/ 1120110 w 1244567"/>
              <a:gd name="connsiteY5" fmla="*/ 2129341 h 2129341"/>
              <a:gd name="connsiteX6" fmla="*/ 124457 w 1244567"/>
              <a:gd name="connsiteY6" fmla="*/ 2129341 h 2129341"/>
              <a:gd name="connsiteX7" fmla="*/ 0 w 1244567"/>
              <a:gd name="connsiteY7" fmla="*/ 2004884 h 2129341"/>
              <a:gd name="connsiteX8" fmla="*/ 0 w 1244567"/>
              <a:gd name="connsiteY8" fmla="*/ 124457 h 2129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4567" h="2129341">
                <a:moveTo>
                  <a:pt x="0" y="124457"/>
                </a:moveTo>
                <a:cubicBezTo>
                  <a:pt x="0" y="55721"/>
                  <a:pt x="55721" y="0"/>
                  <a:pt x="124457" y="0"/>
                </a:cubicBezTo>
                <a:lnTo>
                  <a:pt x="1120110" y="0"/>
                </a:lnTo>
                <a:cubicBezTo>
                  <a:pt x="1188846" y="0"/>
                  <a:pt x="1244567" y="55721"/>
                  <a:pt x="1244567" y="124457"/>
                </a:cubicBezTo>
                <a:lnTo>
                  <a:pt x="1244567" y="2004884"/>
                </a:lnTo>
                <a:cubicBezTo>
                  <a:pt x="1244567" y="2073620"/>
                  <a:pt x="1188846" y="2129341"/>
                  <a:pt x="1120110" y="2129341"/>
                </a:cubicBezTo>
                <a:lnTo>
                  <a:pt x="124457" y="2129341"/>
                </a:lnTo>
                <a:cubicBezTo>
                  <a:pt x="55721" y="2129341"/>
                  <a:pt x="0" y="2073620"/>
                  <a:pt x="0" y="2004884"/>
                </a:cubicBezTo>
                <a:lnTo>
                  <a:pt x="0" y="124457"/>
                </a:lnTo>
                <a:close/>
              </a:path>
            </a:pathLst>
          </a:custGeom>
          <a:solidFill>
            <a:srgbClr val="8064A2">
              <a:lumMod val="20000"/>
              <a:lumOff val="80000"/>
              <a:alpha val="90000"/>
            </a:srgbClr>
          </a:solidFill>
          <a:ln w="25400" cap="flat" cmpd="sng" algn="ctr">
            <a:solidFill>
              <a:srgbClr val="8064A2">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27892" tIns="127892" rIns="127892" bIns="584179" numCol="1" spcCol="1270" anchor="t" anchorCtr="0">
            <a:noAutofit/>
          </a:bodyPr>
          <a:lstStyle/>
          <a:p>
            <a:pPr marL="0" lvl="1" algn="ctr" defTabSz="400050">
              <a:lnSpc>
                <a:spcPct val="90000"/>
              </a:lnSpc>
              <a:spcBef>
                <a:spcPct val="0"/>
              </a:spcBef>
              <a:spcAft>
                <a:spcPct val="15000"/>
              </a:spcAft>
            </a:pPr>
            <a:r>
              <a:rPr lang="en-US" sz="1000" b="1" u="sng" kern="1200" dirty="0" smtClean="0">
                <a:solidFill>
                  <a:sysClr val="windowText" lastClr="000000">
                    <a:hueOff val="0"/>
                    <a:satOff val="0"/>
                    <a:lumOff val="0"/>
                    <a:alphaOff val="0"/>
                  </a:sysClr>
                </a:solidFill>
                <a:latin typeface="Calibri"/>
                <a:ea typeface="+mn-ea"/>
                <a:cs typeface="+mn-cs"/>
              </a:rPr>
              <a:t>Schedule Reports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Schedules/Summaries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Critical and Longest Paths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Progress reports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Staffing Plans</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Time Phased Budget</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Escalation</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EAC/ETC</a:t>
            </a:r>
          </a:p>
          <a:p>
            <a:pPr marL="117475" lvl="1" indent="-117475" defTabSz="400050">
              <a:lnSpc>
                <a:spcPct val="90000"/>
              </a:lnSpc>
              <a:spcBef>
                <a:spcPct val="0"/>
              </a:spcBef>
              <a:spcAft>
                <a:spcPct val="15000"/>
              </a:spcAft>
              <a:buFontTx/>
              <a:buChar char="••"/>
            </a:pPr>
            <a:r>
              <a:rPr lang="en-US" sz="900" dirty="0" smtClean="0">
                <a:solidFill>
                  <a:sysClr val="windowText" lastClr="000000">
                    <a:hueOff val="0"/>
                    <a:satOff val="0"/>
                    <a:lumOff val="0"/>
                    <a:alphaOff val="0"/>
                  </a:sysClr>
                </a:solidFill>
              </a:rPr>
              <a:t>CPRD</a:t>
            </a:r>
          </a:p>
          <a:p>
            <a:pPr marL="117475" lvl="1" indent="-117475" defTabSz="400050">
              <a:lnSpc>
                <a:spcPct val="90000"/>
              </a:lnSpc>
              <a:spcBef>
                <a:spcPct val="0"/>
              </a:spcBef>
              <a:spcAft>
                <a:spcPct val="15000"/>
              </a:spcAft>
              <a:buFontTx/>
              <a:buChar char="••"/>
            </a:pPr>
            <a:r>
              <a:rPr lang="en-US" sz="900" dirty="0">
                <a:solidFill>
                  <a:sysClr val="windowText" lastClr="000000">
                    <a:hueOff val="0"/>
                    <a:satOff val="0"/>
                    <a:lumOff val="0"/>
                    <a:alphaOff val="0"/>
                  </a:sysClr>
                </a:solidFill>
              </a:rPr>
              <a:t>NSF 1030 forms</a:t>
            </a:r>
          </a:p>
          <a:p>
            <a:pPr marL="117475" lvl="1" indent="-117475" defTabSz="400050">
              <a:lnSpc>
                <a:spcPct val="90000"/>
              </a:lnSpc>
              <a:spcBef>
                <a:spcPct val="0"/>
              </a:spcBef>
              <a:spcAft>
                <a:spcPct val="15000"/>
              </a:spcAft>
              <a:buFontTx/>
              <a:buChar char="••"/>
            </a:pPr>
            <a:endParaRPr lang="en-US" sz="900" dirty="0">
              <a:solidFill>
                <a:sysClr val="windowText" lastClr="000000">
                  <a:hueOff val="0"/>
                  <a:satOff val="0"/>
                  <a:lumOff val="0"/>
                  <a:alphaOff val="0"/>
                </a:sysClr>
              </a:solidFill>
            </a:endParaRPr>
          </a:p>
          <a:p>
            <a:pPr marL="117475" lvl="1" indent="-117475" algn="l" defTabSz="400050">
              <a:lnSpc>
                <a:spcPct val="90000"/>
              </a:lnSpc>
              <a:spcBef>
                <a:spcPct val="0"/>
              </a:spcBef>
              <a:spcAft>
                <a:spcPct val="15000"/>
              </a:spcAft>
              <a:buChar char="••"/>
            </a:pPr>
            <a:endParaRPr lang="en-US" sz="900" kern="1200" dirty="0">
              <a:solidFill>
                <a:sysClr val="windowText" lastClr="000000">
                  <a:hueOff val="0"/>
                  <a:satOff val="0"/>
                  <a:lumOff val="0"/>
                  <a:alphaOff val="0"/>
                </a:sysClr>
              </a:solidFill>
              <a:latin typeface="Calibri"/>
              <a:ea typeface="+mn-ea"/>
              <a:cs typeface="+mn-cs"/>
            </a:endParaRPr>
          </a:p>
        </p:txBody>
      </p:sp>
      <p:sp>
        <p:nvSpPr>
          <p:cNvPr id="9" name="Freeform 8"/>
          <p:cNvSpPr/>
          <p:nvPr/>
        </p:nvSpPr>
        <p:spPr>
          <a:xfrm>
            <a:off x="2805638" y="3075346"/>
            <a:ext cx="2194711" cy="1524000"/>
          </a:xfrm>
          <a:custGeom>
            <a:avLst/>
            <a:gdLst>
              <a:gd name="connsiteX0" fmla="*/ 0 w 2623042"/>
              <a:gd name="connsiteY0" fmla="*/ 209425 h 2094251"/>
              <a:gd name="connsiteX1" fmla="*/ 209425 w 2623042"/>
              <a:gd name="connsiteY1" fmla="*/ 0 h 2094251"/>
              <a:gd name="connsiteX2" fmla="*/ 2413617 w 2623042"/>
              <a:gd name="connsiteY2" fmla="*/ 0 h 2094251"/>
              <a:gd name="connsiteX3" fmla="*/ 2623042 w 2623042"/>
              <a:gd name="connsiteY3" fmla="*/ 209425 h 2094251"/>
              <a:gd name="connsiteX4" fmla="*/ 2623042 w 2623042"/>
              <a:gd name="connsiteY4" fmla="*/ 1884826 h 2094251"/>
              <a:gd name="connsiteX5" fmla="*/ 2413617 w 2623042"/>
              <a:gd name="connsiteY5" fmla="*/ 2094251 h 2094251"/>
              <a:gd name="connsiteX6" fmla="*/ 209425 w 2623042"/>
              <a:gd name="connsiteY6" fmla="*/ 2094251 h 2094251"/>
              <a:gd name="connsiteX7" fmla="*/ 0 w 2623042"/>
              <a:gd name="connsiteY7" fmla="*/ 1884826 h 2094251"/>
              <a:gd name="connsiteX8" fmla="*/ 0 w 2623042"/>
              <a:gd name="connsiteY8" fmla="*/ 209425 h 2094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23042" h="2094251">
                <a:moveTo>
                  <a:pt x="0" y="209425"/>
                </a:moveTo>
                <a:cubicBezTo>
                  <a:pt x="0" y="93763"/>
                  <a:pt x="93763" y="0"/>
                  <a:pt x="209425" y="0"/>
                </a:cubicBezTo>
                <a:lnTo>
                  <a:pt x="2413617" y="0"/>
                </a:lnTo>
                <a:cubicBezTo>
                  <a:pt x="2529279" y="0"/>
                  <a:pt x="2623042" y="93763"/>
                  <a:pt x="2623042" y="209425"/>
                </a:cubicBezTo>
                <a:lnTo>
                  <a:pt x="2623042" y="1884826"/>
                </a:lnTo>
                <a:cubicBezTo>
                  <a:pt x="2623042" y="2000488"/>
                  <a:pt x="2529279" y="2094251"/>
                  <a:pt x="2413617" y="2094251"/>
                </a:cubicBezTo>
                <a:lnTo>
                  <a:pt x="209425" y="2094251"/>
                </a:lnTo>
                <a:cubicBezTo>
                  <a:pt x="93763" y="2094251"/>
                  <a:pt x="0" y="2000488"/>
                  <a:pt x="0" y="1884826"/>
                </a:cubicBezTo>
                <a:lnTo>
                  <a:pt x="0" y="209425"/>
                </a:lnTo>
                <a:close/>
              </a:path>
            </a:pathLst>
          </a:custGeom>
          <a:solidFill>
            <a:srgbClr val="9BBB59">
              <a:lumMod val="20000"/>
              <a:lumOff val="80000"/>
            </a:srgbClr>
          </a:solidFill>
          <a:ln w="25400" cap="flat" cmpd="sng" algn="ctr">
            <a:solidFill>
              <a:srgbClr val="9BBB59">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39635" tIns="182880" rIns="139635" bIns="139635" numCol="1" spcCol="1270" anchor="t" anchorCtr="0">
            <a:noAutofit/>
          </a:bodyPr>
          <a:lstStyle/>
          <a:p>
            <a:pPr marL="0" lvl="1" algn="ctr" defTabSz="400050">
              <a:lnSpc>
                <a:spcPct val="90000"/>
              </a:lnSpc>
              <a:spcBef>
                <a:spcPct val="0"/>
              </a:spcBef>
              <a:spcAft>
                <a:spcPts val="600"/>
              </a:spcAft>
            </a:pPr>
            <a:r>
              <a:rPr lang="en-US" sz="1000" b="1" u="sng" dirty="0" smtClean="0">
                <a:solidFill>
                  <a:sysClr val="windowText" lastClr="000000">
                    <a:hueOff val="0"/>
                    <a:satOff val="0"/>
                    <a:lumOff val="0"/>
                    <a:alphaOff val="0"/>
                  </a:sysClr>
                </a:solidFill>
                <a:latin typeface="Calibri"/>
              </a:rPr>
              <a:t>Earned Value Management</a:t>
            </a:r>
            <a:endParaRPr lang="en-US" sz="1000" b="1" u="sng" dirty="0">
              <a:solidFill>
                <a:sysClr val="windowText" lastClr="000000">
                  <a:hueOff val="0"/>
                  <a:satOff val="0"/>
                  <a:lumOff val="0"/>
                  <a:alphaOff val="0"/>
                </a:sysClr>
              </a:solidFill>
              <a:latin typeface="Calibri"/>
            </a:endParaRPr>
          </a:p>
          <a:p>
            <a:pPr marL="117475" lvl="1" indent="-117475" defTabSz="400050">
              <a:lnSpc>
                <a:spcPct val="90000"/>
              </a:lnSpc>
              <a:spcBef>
                <a:spcPct val="0"/>
              </a:spcBef>
              <a:spcAft>
                <a:spcPct val="15000"/>
              </a:spcAft>
              <a:buFontTx/>
              <a:buChar char="••"/>
            </a:pPr>
            <a:r>
              <a:rPr lang="en-US" sz="900" dirty="0" smtClean="0">
                <a:solidFill>
                  <a:sysClr val="windowText" lastClr="000000">
                    <a:hueOff val="0"/>
                    <a:satOff val="0"/>
                    <a:lumOff val="0"/>
                    <a:alphaOff val="0"/>
                  </a:sysClr>
                </a:solidFill>
              </a:rPr>
              <a:t>Time-phased Target Baseline</a:t>
            </a:r>
            <a:endParaRPr lang="en-US" sz="900" dirty="0">
              <a:solidFill>
                <a:sysClr val="windowText" lastClr="000000">
                  <a:hueOff val="0"/>
                  <a:satOff val="0"/>
                  <a:lumOff val="0"/>
                  <a:alphaOff val="0"/>
                </a:sysClr>
              </a:solidFill>
            </a:endParaRPr>
          </a:p>
          <a:p>
            <a:pPr marL="117475" lvl="1" indent="-117475" defTabSz="400050">
              <a:lnSpc>
                <a:spcPct val="90000"/>
              </a:lnSpc>
              <a:spcBef>
                <a:spcPct val="0"/>
              </a:spcBef>
              <a:spcAft>
                <a:spcPct val="15000"/>
              </a:spcAft>
              <a:buFontTx/>
              <a:buChar char="••"/>
            </a:pPr>
            <a:r>
              <a:rPr lang="en-US" sz="900" dirty="0" smtClean="0">
                <a:solidFill>
                  <a:sysClr val="windowText" lastClr="000000">
                    <a:hueOff val="0"/>
                    <a:satOff val="0"/>
                    <a:lumOff val="0"/>
                    <a:alphaOff val="0"/>
                  </a:sysClr>
                </a:solidFill>
              </a:rPr>
              <a:t>Actuals input from Accounting</a:t>
            </a:r>
            <a:endParaRPr lang="en-US" sz="900" dirty="0">
              <a:solidFill>
                <a:sysClr val="windowText" lastClr="000000">
                  <a:hueOff val="0"/>
                  <a:satOff val="0"/>
                  <a:lumOff val="0"/>
                  <a:alphaOff val="0"/>
                </a:sysClr>
              </a:solidFill>
            </a:endParaRP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Contingency Management</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EAC/ETC management</a:t>
            </a:r>
            <a:endParaRPr lang="en-US" sz="900" kern="1200" dirty="0">
              <a:solidFill>
                <a:sysClr val="windowText" lastClr="000000">
                  <a:hueOff val="0"/>
                  <a:satOff val="0"/>
                  <a:lumOff val="0"/>
                  <a:alphaOff val="0"/>
                </a:sysClr>
              </a:solidFill>
              <a:latin typeface="Calibri"/>
              <a:ea typeface="+mn-ea"/>
              <a:cs typeface="+mn-cs"/>
            </a:endParaRP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Risk analysis inputs and analysis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Sorting and group codes</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Project Calendars</a:t>
            </a:r>
            <a:endParaRPr lang="en-US" sz="900" kern="1200" dirty="0">
              <a:solidFill>
                <a:sysClr val="windowText" lastClr="000000">
                  <a:hueOff val="0"/>
                  <a:satOff val="0"/>
                  <a:lumOff val="0"/>
                  <a:alphaOff val="0"/>
                </a:sysClr>
              </a:solidFill>
              <a:latin typeface="Calibri"/>
              <a:ea typeface="+mn-ea"/>
              <a:cs typeface="+mn-cs"/>
            </a:endParaRPr>
          </a:p>
        </p:txBody>
      </p:sp>
      <p:sp>
        <p:nvSpPr>
          <p:cNvPr id="10" name="Freeform 9"/>
          <p:cNvSpPr/>
          <p:nvPr/>
        </p:nvSpPr>
        <p:spPr>
          <a:xfrm>
            <a:off x="7317996" y="2116201"/>
            <a:ext cx="1368804" cy="1236599"/>
          </a:xfrm>
          <a:custGeom>
            <a:avLst/>
            <a:gdLst>
              <a:gd name="connsiteX0" fmla="*/ 0 w 1244567"/>
              <a:gd name="connsiteY0" fmla="*/ 124457 h 2129341"/>
              <a:gd name="connsiteX1" fmla="*/ 124457 w 1244567"/>
              <a:gd name="connsiteY1" fmla="*/ 0 h 2129341"/>
              <a:gd name="connsiteX2" fmla="*/ 1120110 w 1244567"/>
              <a:gd name="connsiteY2" fmla="*/ 0 h 2129341"/>
              <a:gd name="connsiteX3" fmla="*/ 1244567 w 1244567"/>
              <a:gd name="connsiteY3" fmla="*/ 124457 h 2129341"/>
              <a:gd name="connsiteX4" fmla="*/ 1244567 w 1244567"/>
              <a:gd name="connsiteY4" fmla="*/ 2004884 h 2129341"/>
              <a:gd name="connsiteX5" fmla="*/ 1120110 w 1244567"/>
              <a:gd name="connsiteY5" fmla="*/ 2129341 h 2129341"/>
              <a:gd name="connsiteX6" fmla="*/ 124457 w 1244567"/>
              <a:gd name="connsiteY6" fmla="*/ 2129341 h 2129341"/>
              <a:gd name="connsiteX7" fmla="*/ 0 w 1244567"/>
              <a:gd name="connsiteY7" fmla="*/ 2004884 h 2129341"/>
              <a:gd name="connsiteX8" fmla="*/ 0 w 1244567"/>
              <a:gd name="connsiteY8" fmla="*/ 124457 h 2129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4567" h="2129341">
                <a:moveTo>
                  <a:pt x="0" y="124457"/>
                </a:moveTo>
                <a:cubicBezTo>
                  <a:pt x="0" y="55721"/>
                  <a:pt x="55721" y="0"/>
                  <a:pt x="124457" y="0"/>
                </a:cubicBezTo>
                <a:lnTo>
                  <a:pt x="1120110" y="0"/>
                </a:lnTo>
                <a:cubicBezTo>
                  <a:pt x="1188846" y="0"/>
                  <a:pt x="1244567" y="55721"/>
                  <a:pt x="1244567" y="124457"/>
                </a:cubicBezTo>
                <a:lnTo>
                  <a:pt x="1244567" y="2004884"/>
                </a:lnTo>
                <a:cubicBezTo>
                  <a:pt x="1244567" y="2073620"/>
                  <a:pt x="1188846" y="2129341"/>
                  <a:pt x="1120110" y="2129341"/>
                </a:cubicBezTo>
                <a:lnTo>
                  <a:pt x="124457" y="2129341"/>
                </a:lnTo>
                <a:cubicBezTo>
                  <a:pt x="55721" y="2129341"/>
                  <a:pt x="0" y="2073620"/>
                  <a:pt x="0" y="2004884"/>
                </a:cubicBezTo>
                <a:lnTo>
                  <a:pt x="0" y="124457"/>
                </a:lnTo>
                <a:close/>
              </a:path>
            </a:pathLst>
          </a:custGeom>
          <a:solidFill>
            <a:srgbClr val="8064A2">
              <a:lumMod val="20000"/>
              <a:lumOff val="80000"/>
              <a:alpha val="90000"/>
            </a:srgbClr>
          </a:solidFill>
          <a:ln w="25400" cap="flat" cmpd="sng" algn="ctr">
            <a:solidFill>
              <a:srgbClr val="8064A2">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27892" tIns="127892" rIns="127892" bIns="584179" numCol="1" spcCol="1270" anchor="t" anchorCtr="0">
            <a:noAutofit/>
          </a:bodyPr>
          <a:lstStyle/>
          <a:p>
            <a:pPr marL="0" lvl="1" algn="ctr" defTabSz="400050">
              <a:lnSpc>
                <a:spcPct val="90000"/>
              </a:lnSpc>
              <a:spcBef>
                <a:spcPct val="0"/>
              </a:spcBef>
              <a:spcAft>
                <a:spcPct val="15000"/>
              </a:spcAft>
            </a:pPr>
            <a:r>
              <a:rPr lang="en-US" sz="1000" b="1" u="sng" kern="1200" dirty="0" smtClean="0">
                <a:solidFill>
                  <a:sysClr val="windowText" lastClr="000000">
                    <a:hueOff val="0"/>
                    <a:satOff val="0"/>
                    <a:lumOff val="0"/>
                    <a:alphaOff val="0"/>
                  </a:sysClr>
                </a:solidFill>
                <a:latin typeface="Calibri"/>
                <a:ea typeface="+mn-ea"/>
                <a:cs typeface="+mn-cs"/>
              </a:rPr>
              <a:t>Risk Reports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Risk S-curves</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Contingency Confidence Levels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Risk Exposure</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Risk Ranking</a:t>
            </a:r>
            <a:endParaRPr lang="en-US" sz="900" kern="1200" dirty="0">
              <a:solidFill>
                <a:sysClr val="windowText" lastClr="000000">
                  <a:hueOff val="0"/>
                  <a:satOff val="0"/>
                  <a:lumOff val="0"/>
                  <a:alphaOff val="0"/>
                </a:sysClr>
              </a:solidFill>
              <a:latin typeface="Calibri"/>
              <a:ea typeface="+mn-ea"/>
              <a:cs typeface="+mn-cs"/>
            </a:endParaRP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Mitigation impacts </a:t>
            </a:r>
            <a:endParaRPr lang="en-US" sz="900" kern="1200" dirty="0">
              <a:solidFill>
                <a:sysClr val="windowText" lastClr="000000">
                  <a:hueOff val="0"/>
                  <a:satOff val="0"/>
                  <a:lumOff val="0"/>
                  <a:alphaOff val="0"/>
                </a:sysClr>
              </a:solidFill>
              <a:latin typeface="Calibri"/>
              <a:ea typeface="+mn-ea"/>
              <a:cs typeface="+mn-cs"/>
            </a:endParaRPr>
          </a:p>
        </p:txBody>
      </p:sp>
      <p:sp>
        <p:nvSpPr>
          <p:cNvPr id="11" name="Freeform 10"/>
          <p:cNvSpPr/>
          <p:nvPr/>
        </p:nvSpPr>
        <p:spPr>
          <a:xfrm>
            <a:off x="5641596" y="2286000"/>
            <a:ext cx="1371600" cy="914400"/>
          </a:xfrm>
          <a:custGeom>
            <a:avLst/>
            <a:gdLst>
              <a:gd name="connsiteX0" fmla="*/ 0 w 2623042"/>
              <a:gd name="connsiteY0" fmla="*/ 209425 h 2094251"/>
              <a:gd name="connsiteX1" fmla="*/ 209425 w 2623042"/>
              <a:gd name="connsiteY1" fmla="*/ 0 h 2094251"/>
              <a:gd name="connsiteX2" fmla="*/ 2413617 w 2623042"/>
              <a:gd name="connsiteY2" fmla="*/ 0 h 2094251"/>
              <a:gd name="connsiteX3" fmla="*/ 2623042 w 2623042"/>
              <a:gd name="connsiteY3" fmla="*/ 209425 h 2094251"/>
              <a:gd name="connsiteX4" fmla="*/ 2623042 w 2623042"/>
              <a:gd name="connsiteY4" fmla="*/ 1884826 h 2094251"/>
              <a:gd name="connsiteX5" fmla="*/ 2413617 w 2623042"/>
              <a:gd name="connsiteY5" fmla="*/ 2094251 h 2094251"/>
              <a:gd name="connsiteX6" fmla="*/ 209425 w 2623042"/>
              <a:gd name="connsiteY6" fmla="*/ 2094251 h 2094251"/>
              <a:gd name="connsiteX7" fmla="*/ 0 w 2623042"/>
              <a:gd name="connsiteY7" fmla="*/ 1884826 h 2094251"/>
              <a:gd name="connsiteX8" fmla="*/ 0 w 2623042"/>
              <a:gd name="connsiteY8" fmla="*/ 209425 h 2094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23042" h="2094251">
                <a:moveTo>
                  <a:pt x="0" y="209425"/>
                </a:moveTo>
                <a:cubicBezTo>
                  <a:pt x="0" y="93763"/>
                  <a:pt x="93763" y="0"/>
                  <a:pt x="209425" y="0"/>
                </a:cubicBezTo>
                <a:lnTo>
                  <a:pt x="2413617" y="0"/>
                </a:lnTo>
                <a:cubicBezTo>
                  <a:pt x="2529279" y="0"/>
                  <a:pt x="2623042" y="93763"/>
                  <a:pt x="2623042" y="209425"/>
                </a:cubicBezTo>
                <a:lnTo>
                  <a:pt x="2623042" y="1884826"/>
                </a:lnTo>
                <a:cubicBezTo>
                  <a:pt x="2623042" y="2000488"/>
                  <a:pt x="2529279" y="2094251"/>
                  <a:pt x="2413617" y="2094251"/>
                </a:cubicBezTo>
                <a:lnTo>
                  <a:pt x="209425" y="2094251"/>
                </a:lnTo>
                <a:cubicBezTo>
                  <a:pt x="93763" y="2094251"/>
                  <a:pt x="0" y="2000488"/>
                  <a:pt x="0" y="1884826"/>
                </a:cubicBezTo>
                <a:lnTo>
                  <a:pt x="0" y="209425"/>
                </a:lnTo>
                <a:close/>
              </a:path>
            </a:pathLst>
          </a:custGeom>
          <a:solidFill>
            <a:srgbClr val="9BBB59">
              <a:lumMod val="20000"/>
              <a:lumOff val="80000"/>
            </a:srgbClr>
          </a:solidFill>
          <a:ln w="25400" cap="flat" cmpd="sng" algn="ctr">
            <a:solidFill>
              <a:srgbClr val="9BBB59">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39635" tIns="182880" rIns="139635" bIns="139635" numCol="1" spcCol="1270" anchor="t" anchorCtr="0">
            <a:noAutofit/>
          </a:bodyPr>
          <a:lstStyle/>
          <a:p>
            <a:pPr marL="0" lvl="1" algn="ctr" defTabSz="400050">
              <a:lnSpc>
                <a:spcPct val="90000"/>
              </a:lnSpc>
              <a:spcBef>
                <a:spcPct val="0"/>
              </a:spcBef>
              <a:spcAft>
                <a:spcPts val="600"/>
              </a:spcAft>
            </a:pPr>
            <a:r>
              <a:rPr lang="en-US" sz="1000" b="1" u="sng" dirty="0" smtClean="0">
                <a:solidFill>
                  <a:sysClr val="windowText" lastClr="000000">
                    <a:hueOff val="0"/>
                    <a:satOff val="0"/>
                    <a:lumOff val="0"/>
                    <a:alphaOff val="0"/>
                  </a:sysClr>
                </a:solidFill>
                <a:latin typeface="Calibri"/>
              </a:rPr>
              <a:t>Risk Analysis Tools</a:t>
            </a:r>
            <a:endParaRPr lang="en-US" sz="1000" b="1" u="sng" dirty="0">
              <a:solidFill>
                <a:sysClr val="windowText" lastClr="000000">
                  <a:hueOff val="0"/>
                  <a:satOff val="0"/>
                  <a:lumOff val="0"/>
                  <a:alphaOff val="0"/>
                </a:sysClr>
              </a:solidFill>
              <a:latin typeface="Calibri"/>
            </a:endParaRPr>
          </a:p>
          <a:p>
            <a:pPr marL="117475" lvl="1" indent="-117475" defTabSz="400050">
              <a:lnSpc>
                <a:spcPct val="90000"/>
              </a:lnSpc>
              <a:spcBef>
                <a:spcPct val="0"/>
              </a:spcBef>
              <a:spcAft>
                <a:spcPct val="15000"/>
              </a:spcAft>
              <a:buFontTx/>
              <a:buChar char="••"/>
            </a:pPr>
            <a:r>
              <a:rPr lang="en-US" sz="900" dirty="0" smtClean="0">
                <a:solidFill>
                  <a:sysClr val="windowText" lastClr="000000">
                    <a:hueOff val="0"/>
                    <a:satOff val="0"/>
                    <a:lumOff val="0"/>
                    <a:alphaOff val="0"/>
                  </a:sysClr>
                </a:solidFill>
              </a:rPr>
              <a:t>Monte Carlo Simulation</a:t>
            </a:r>
          </a:p>
          <a:p>
            <a:pPr marL="117475" lvl="1" indent="-117475" defTabSz="400050">
              <a:lnSpc>
                <a:spcPct val="90000"/>
              </a:lnSpc>
              <a:spcBef>
                <a:spcPct val="0"/>
              </a:spcBef>
              <a:spcAft>
                <a:spcPct val="15000"/>
              </a:spcAft>
              <a:buFontTx/>
              <a:buChar char="••"/>
            </a:pPr>
            <a:endParaRPr lang="en-US" sz="900" kern="1200" dirty="0">
              <a:solidFill>
                <a:sysClr val="windowText" lastClr="000000">
                  <a:hueOff val="0"/>
                  <a:satOff val="0"/>
                  <a:lumOff val="0"/>
                  <a:alphaOff val="0"/>
                </a:sysClr>
              </a:solidFill>
              <a:latin typeface="Calibri"/>
              <a:ea typeface="+mn-ea"/>
              <a:cs typeface="+mn-cs"/>
            </a:endParaRPr>
          </a:p>
        </p:txBody>
      </p:sp>
      <p:sp>
        <p:nvSpPr>
          <p:cNvPr id="12" name="Freeform 11"/>
          <p:cNvSpPr/>
          <p:nvPr/>
        </p:nvSpPr>
        <p:spPr>
          <a:xfrm>
            <a:off x="3082748" y="5105400"/>
            <a:ext cx="1489251" cy="1447800"/>
          </a:xfrm>
          <a:custGeom>
            <a:avLst/>
            <a:gdLst>
              <a:gd name="connsiteX0" fmla="*/ 0 w 1244567"/>
              <a:gd name="connsiteY0" fmla="*/ 124457 h 2129341"/>
              <a:gd name="connsiteX1" fmla="*/ 124457 w 1244567"/>
              <a:gd name="connsiteY1" fmla="*/ 0 h 2129341"/>
              <a:gd name="connsiteX2" fmla="*/ 1120110 w 1244567"/>
              <a:gd name="connsiteY2" fmla="*/ 0 h 2129341"/>
              <a:gd name="connsiteX3" fmla="*/ 1244567 w 1244567"/>
              <a:gd name="connsiteY3" fmla="*/ 124457 h 2129341"/>
              <a:gd name="connsiteX4" fmla="*/ 1244567 w 1244567"/>
              <a:gd name="connsiteY4" fmla="*/ 2004884 h 2129341"/>
              <a:gd name="connsiteX5" fmla="*/ 1120110 w 1244567"/>
              <a:gd name="connsiteY5" fmla="*/ 2129341 h 2129341"/>
              <a:gd name="connsiteX6" fmla="*/ 124457 w 1244567"/>
              <a:gd name="connsiteY6" fmla="*/ 2129341 h 2129341"/>
              <a:gd name="connsiteX7" fmla="*/ 0 w 1244567"/>
              <a:gd name="connsiteY7" fmla="*/ 2004884 h 2129341"/>
              <a:gd name="connsiteX8" fmla="*/ 0 w 1244567"/>
              <a:gd name="connsiteY8" fmla="*/ 124457 h 2129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4567" h="2129341">
                <a:moveTo>
                  <a:pt x="0" y="124457"/>
                </a:moveTo>
                <a:cubicBezTo>
                  <a:pt x="0" y="55721"/>
                  <a:pt x="55721" y="0"/>
                  <a:pt x="124457" y="0"/>
                </a:cubicBezTo>
                <a:lnTo>
                  <a:pt x="1120110" y="0"/>
                </a:lnTo>
                <a:cubicBezTo>
                  <a:pt x="1188846" y="0"/>
                  <a:pt x="1244567" y="55721"/>
                  <a:pt x="1244567" y="124457"/>
                </a:cubicBezTo>
                <a:lnTo>
                  <a:pt x="1244567" y="2004884"/>
                </a:lnTo>
                <a:cubicBezTo>
                  <a:pt x="1244567" y="2073620"/>
                  <a:pt x="1188846" y="2129341"/>
                  <a:pt x="1120110" y="2129341"/>
                </a:cubicBezTo>
                <a:lnTo>
                  <a:pt x="124457" y="2129341"/>
                </a:lnTo>
                <a:cubicBezTo>
                  <a:pt x="55721" y="2129341"/>
                  <a:pt x="0" y="2073620"/>
                  <a:pt x="0" y="2004884"/>
                </a:cubicBezTo>
                <a:lnTo>
                  <a:pt x="0" y="124457"/>
                </a:lnTo>
                <a:close/>
              </a:path>
            </a:pathLst>
          </a:custGeom>
          <a:solidFill>
            <a:srgbClr val="8064A2">
              <a:lumMod val="20000"/>
              <a:lumOff val="80000"/>
              <a:alpha val="90000"/>
            </a:srgbClr>
          </a:solidFill>
          <a:ln w="25400" cap="flat" cmpd="sng" algn="ctr">
            <a:solidFill>
              <a:srgbClr val="8064A2">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27892" tIns="127892" rIns="127892" bIns="584179" numCol="1" spcCol="1270" anchor="t" anchorCtr="0">
            <a:noAutofit/>
          </a:bodyPr>
          <a:lstStyle/>
          <a:p>
            <a:pPr marL="0" lvl="1" algn="ctr" defTabSz="400050">
              <a:lnSpc>
                <a:spcPct val="90000"/>
              </a:lnSpc>
              <a:spcBef>
                <a:spcPct val="0"/>
              </a:spcBef>
              <a:spcAft>
                <a:spcPct val="15000"/>
              </a:spcAft>
            </a:pPr>
            <a:r>
              <a:rPr lang="en-US" sz="1000" b="1" u="sng" kern="1200" dirty="0" smtClean="0">
                <a:solidFill>
                  <a:sysClr val="windowText" lastClr="000000">
                    <a:hueOff val="0"/>
                    <a:satOff val="0"/>
                    <a:lumOff val="0"/>
                    <a:alphaOff val="0"/>
                  </a:sysClr>
                </a:solidFill>
                <a:latin typeface="Calibri"/>
                <a:ea typeface="+mn-ea"/>
                <a:cs typeface="+mn-cs"/>
              </a:rPr>
              <a:t>EVM Reports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Then-Year Budgets</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TPC</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Monthly EVM reports</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Budget  Summaries</a:t>
            </a:r>
            <a:endParaRPr lang="en-US" sz="900" kern="1200" dirty="0">
              <a:solidFill>
                <a:sysClr val="windowText" lastClr="000000">
                  <a:hueOff val="0"/>
                  <a:satOff val="0"/>
                  <a:lumOff val="0"/>
                  <a:alphaOff val="0"/>
                </a:sysClr>
              </a:solidFill>
              <a:latin typeface="Calibri"/>
              <a:ea typeface="+mn-ea"/>
              <a:cs typeface="+mn-cs"/>
            </a:endParaRP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CPRD</a:t>
            </a:r>
            <a:endParaRPr lang="en-US" sz="900" kern="1200" dirty="0">
              <a:solidFill>
                <a:sysClr val="windowText" lastClr="000000">
                  <a:hueOff val="0"/>
                  <a:satOff val="0"/>
                  <a:lumOff val="0"/>
                  <a:alphaOff val="0"/>
                </a:sysClr>
              </a:solidFill>
              <a:latin typeface="Calibri"/>
              <a:ea typeface="+mn-ea"/>
              <a:cs typeface="+mn-cs"/>
            </a:endParaRP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ICA reports</a:t>
            </a:r>
          </a:p>
          <a:p>
            <a:pPr marL="117475" lvl="1" indent="-117475" defTabSz="400050">
              <a:lnSpc>
                <a:spcPct val="90000"/>
              </a:lnSpc>
              <a:spcBef>
                <a:spcPct val="0"/>
              </a:spcBef>
              <a:spcAft>
                <a:spcPct val="15000"/>
              </a:spcAft>
              <a:buFontTx/>
              <a:buChar char="••"/>
            </a:pPr>
            <a:r>
              <a:rPr lang="en-US" sz="900" dirty="0">
                <a:solidFill>
                  <a:sysClr val="windowText" lastClr="000000">
                    <a:hueOff val="0"/>
                    <a:satOff val="0"/>
                    <a:lumOff val="0"/>
                    <a:alphaOff val="0"/>
                  </a:sysClr>
                </a:solidFill>
              </a:rPr>
              <a:t>NSF 1030 </a:t>
            </a:r>
            <a:r>
              <a:rPr lang="en-US" sz="900" dirty="0" smtClean="0">
                <a:solidFill>
                  <a:sysClr val="windowText" lastClr="000000">
                    <a:hueOff val="0"/>
                    <a:satOff val="0"/>
                    <a:lumOff val="0"/>
                    <a:alphaOff val="0"/>
                  </a:sysClr>
                </a:solidFill>
              </a:rPr>
              <a:t>forms</a:t>
            </a:r>
            <a:endParaRPr lang="en-US" sz="900" dirty="0">
              <a:solidFill>
                <a:sysClr val="windowText" lastClr="000000">
                  <a:hueOff val="0"/>
                  <a:satOff val="0"/>
                  <a:lumOff val="0"/>
                  <a:alphaOff val="0"/>
                </a:sysClr>
              </a:solidFill>
            </a:endParaRPr>
          </a:p>
        </p:txBody>
      </p:sp>
      <p:sp>
        <p:nvSpPr>
          <p:cNvPr id="13" name="Freeform 12"/>
          <p:cNvSpPr/>
          <p:nvPr/>
        </p:nvSpPr>
        <p:spPr>
          <a:xfrm>
            <a:off x="5865538" y="3671825"/>
            <a:ext cx="1376257" cy="1541402"/>
          </a:xfrm>
          <a:custGeom>
            <a:avLst/>
            <a:gdLst>
              <a:gd name="connsiteX0" fmla="*/ 0 w 1292512"/>
              <a:gd name="connsiteY0" fmla="*/ 129251 h 1428732"/>
              <a:gd name="connsiteX1" fmla="*/ 129251 w 1292512"/>
              <a:gd name="connsiteY1" fmla="*/ 0 h 1428732"/>
              <a:gd name="connsiteX2" fmla="*/ 1163261 w 1292512"/>
              <a:gd name="connsiteY2" fmla="*/ 0 h 1428732"/>
              <a:gd name="connsiteX3" fmla="*/ 1292512 w 1292512"/>
              <a:gd name="connsiteY3" fmla="*/ 129251 h 1428732"/>
              <a:gd name="connsiteX4" fmla="*/ 1292512 w 1292512"/>
              <a:gd name="connsiteY4" fmla="*/ 1299481 h 1428732"/>
              <a:gd name="connsiteX5" fmla="*/ 1163261 w 1292512"/>
              <a:gd name="connsiteY5" fmla="*/ 1428732 h 1428732"/>
              <a:gd name="connsiteX6" fmla="*/ 129251 w 1292512"/>
              <a:gd name="connsiteY6" fmla="*/ 1428732 h 1428732"/>
              <a:gd name="connsiteX7" fmla="*/ 0 w 1292512"/>
              <a:gd name="connsiteY7" fmla="*/ 1299481 h 1428732"/>
              <a:gd name="connsiteX8" fmla="*/ 0 w 1292512"/>
              <a:gd name="connsiteY8" fmla="*/ 129251 h 1428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92512" h="1428732">
                <a:moveTo>
                  <a:pt x="0" y="129251"/>
                </a:moveTo>
                <a:cubicBezTo>
                  <a:pt x="0" y="57868"/>
                  <a:pt x="57868" y="0"/>
                  <a:pt x="129251" y="0"/>
                </a:cubicBezTo>
                <a:lnTo>
                  <a:pt x="1163261" y="0"/>
                </a:lnTo>
                <a:cubicBezTo>
                  <a:pt x="1234644" y="0"/>
                  <a:pt x="1292512" y="57868"/>
                  <a:pt x="1292512" y="129251"/>
                </a:cubicBezTo>
                <a:lnTo>
                  <a:pt x="1292512" y="1299481"/>
                </a:lnTo>
                <a:cubicBezTo>
                  <a:pt x="1292512" y="1370864"/>
                  <a:pt x="1234644" y="1428732"/>
                  <a:pt x="1163261" y="1428732"/>
                </a:cubicBezTo>
                <a:lnTo>
                  <a:pt x="129251" y="1428732"/>
                </a:lnTo>
                <a:cubicBezTo>
                  <a:pt x="57868" y="1428732"/>
                  <a:pt x="0" y="1370864"/>
                  <a:pt x="0" y="1299481"/>
                </a:cubicBezTo>
                <a:lnTo>
                  <a:pt x="0" y="129251"/>
                </a:lnTo>
                <a:close/>
              </a:path>
            </a:pathLst>
          </a:custGeom>
          <a:solidFill>
            <a:schemeClr val="accent2">
              <a:lumMod val="20000"/>
              <a:lumOff val="80000"/>
              <a:alpha val="90000"/>
            </a:schemeClr>
          </a:solidFill>
          <a:ln w="25400" cap="flat" cmpd="sng" algn="ctr">
            <a:solidFill>
              <a:schemeClr val="accent2"/>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24319" tIns="124319" rIns="124319" bIns="430476" numCol="1" spcCol="1270" anchor="t" anchorCtr="0">
            <a:noAutofit/>
          </a:bodyPr>
          <a:lstStyle/>
          <a:p>
            <a:pPr marL="0" lvl="1" algn="ctr" defTabSz="400050">
              <a:lnSpc>
                <a:spcPct val="90000"/>
              </a:lnSpc>
              <a:spcBef>
                <a:spcPct val="0"/>
              </a:spcBef>
              <a:spcAft>
                <a:spcPct val="15000"/>
              </a:spcAft>
            </a:pPr>
            <a:r>
              <a:rPr lang="en-US" sz="1000" b="1" kern="1200" dirty="0" smtClean="0">
                <a:solidFill>
                  <a:sysClr val="windowText" lastClr="000000">
                    <a:hueOff val="0"/>
                    <a:satOff val="0"/>
                    <a:lumOff val="0"/>
                    <a:alphaOff val="0"/>
                  </a:sysClr>
                </a:solidFill>
                <a:latin typeface="Calibri"/>
                <a:ea typeface="+mn-ea"/>
                <a:cs typeface="+mn-cs"/>
              </a:rPr>
              <a:t>Institutional </a:t>
            </a:r>
            <a:r>
              <a:rPr lang="en-US" sz="1000" b="1" u="sng" kern="1200" dirty="0" smtClean="0">
                <a:solidFill>
                  <a:sysClr val="windowText" lastClr="000000">
                    <a:hueOff val="0"/>
                    <a:satOff val="0"/>
                    <a:lumOff val="0"/>
                    <a:alphaOff val="0"/>
                  </a:sysClr>
                </a:solidFill>
                <a:latin typeface="Calibri"/>
                <a:ea typeface="+mn-ea"/>
                <a:cs typeface="+mn-cs"/>
              </a:rPr>
              <a:t>Accounting Systems</a:t>
            </a:r>
          </a:p>
          <a:p>
            <a:pPr marL="117475" lvl="1" indent="-117475" algn="l" defTabSz="400050">
              <a:lnSpc>
                <a:spcPct val="90000"/>
              </a:lnSpc>
              <a:spcBef>
                <a:spcPct val="0"/>
              </a:spcBef>
              <a:spcAft>
                <a:spcPct val="15000"/>
              </a:spcAft>
              <a:buChar char="••"/>
            </a:pPr>
            <a:r>
              <a:rPr lang="en-US" sz="900" b="0" kern="1200" dirty="0" smtClean="0">
                <a:solidFill>
                  <a:sysClr val="windowText" lastClr="000000">
                    <a:hueOff val="0"/>
                    <a:satOff val="0"/>
                    <a:lumOff val="0"/>
                    <a:alphaOff val="0"/>
                  </a:sysClr>
                </a:solidFill>
                <a:latin typeface="Calibri"/>
                <a:ea typeface="+mn-ea"/>
                <a:cs typeface="+mn-cs"/>
              </a:rPr>
              <a:t>Actuals</a:t>
            </a:r>
          </a:p>
          <a:p>
            <a:pPr marL="117475" lvl="1" indent="-117475" algn="l" defTabSz="400050">
              <a:lnSpc>
                <a:spcPct val="90000"/>
              </a:lnSpc>
              <a:spcBef>
                <a:spcPct val="0"/>
              </a:spcBef>
              <a:spcAft>
                <a:spcPct val="15000"/>
              </a:spcAft>
              <a:buChar char="••"/>
            </a:pPr>
            <a:r>
              <a:rPr lang="en-US" sz="900" dirty="0">
                <a:solidFill>
                  <a:sysClr val="windowText" lastClr="000000">
                    <a:hueOff val="0"/>
                    <a:satOff val="0"/>
                    <a:lumOff val="0"/>
                    <a:alphaOff val="0"/>
                  </a:sysClr>
                </a:solidFill>
                <a:latin typeface="Calibri"/>
              </a:rPr>
              <a:t>C</a:t>
            </a:r>
            <a:r>
              <a:rPr lang="en-US" sz="900" dirty="0" smtClean="0">
                <a:solidFill>
                  <a:sysClr val="windowText" lastClr="000000">
                    <a:hueOff val="0"/>
                    <a:satOff val="0"/>
                    <a:lumOff val="0"/>
                    <a:alphaOff val="0"/>
                  </a:sysClr>
                </a:solidFill>
                <a:latin typeface="Calibri"/>
              </a:rPr>
              <a:t>ommitments</a:t>
            </a:r>
            <a:endParaRPr lang="en-US" sz="900" b="0" kern="1200" dirty="0" smtClean="0">
              <a:solidFill>
                <a:sysClr val="windowText" lastClr="000000">
                  <a:hueOff val="0"/>
                  <a:satOff val="0"/>
                  <a:lumOff val="0"/>
                  <a:alphaOff val="0"/>
                </a:sysClr>
              </a:solidFill>
              <a:latin typeface="Calibri"/>
              <a:ea typeface="+mn-ea"/>
              <a:cs typeface="+mn-cs"/>
            </a:endParaRP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Procurements Info</a:t>
            </a:r>
          </a:p>
          <a:p>
            <a:pPr marL="117475" lvl="1" indent="-117475" algn="l" defTabSz="400050">
              <a:lnSpc>
                <a:spcPct val="90000"/>
              </a:lnSpc>
              <a:spcBef>
                <a:spcPct val="0"/>
              </a:spcBef>
              <a:spcAft>
                <a:spcPct val="15000"/>
              </a:spcAft>
              <a:buChar char="••"/>
            </a:pPr>
            <a:r>
              <a:rPr lang="en-US" sz="900" kern="1200" dirty="0" smtClean="0">
                <a:solidFill>
                  <a:sysClr val="windowText" lastClr="000000">
                    <a:hueOff val="0"/>
                    <a:satOff val="0"/>
                    <a:lumOff val="0"/>
                    <a:alphaOff val="0"/>
                  </a:sysClr>
                </a:solidFill>
                <a:latin typeface="Calibri"/>
                <a:ea typeface="+mn-ea"/>
                <a:cs typeface="+mn-cs"/>
              </a:rPr>
              <a:t>Funding </a:t>
            </a:r>
          </a:p>
          <a:p>
            <a:pPr marL="117475" lvl="1" indent="-117475" algn="l" defTabSz="400050">
              <a:lnSpc>
                <a:spcPct val="90000"/>
              </a:lnSpc>
              <a:spcBef>
                <a:spcPct val="0"/>
              </a:spcBef>
              <a:spcAft>
                <a:spcPct val="15000"/>
              </a:spcAft>
              <a:buChar char="••"/>
            </a:pPr>
            <a:r>
              <a:rPr lang="en-US" sz="900" dirty="0" smtClean="0">
                <a:solidFill>
                  <a:sysClr val="windowText" lastClr="000000">
                    <a:hueOff val="0"/>
                    <a:satOff val="0"/>
                    <a:lumOff val="0"/>
                    <a:alphaOff val="0"/>
                  </a:sysClr>
                </a:solidFill>
                <a:latin typeface="Calibri"/>
              </a:rPr>
              <a:t>Account Structures</a:t>
            </a:r>
            <a:endParaRPr lang="en-US" sz="900" kern="1200" dirty="0">
              <a:solidFill>
                <a:sysClr val="windowText" lastClr="000000">
                  <a:hueOff val="0"/>
                  <a:satOff val="0"/>
                  <a:lumOff val="0"/>
                  <a:alphaOff val="0"/>
                </a:sysClr>
              </a:solidFill>
              <a:latin typeface="Calibri"/>
              <a:ea typeface="+mn-ea"/>
              <a:cs typeface="+mn-cs"/>
            </a:endParaRPr>
          </a:p>
        </p:txBody>
      </p:sp>
      <p:cxnSp>
        <p:nvCxnSpPr>
          <p:cNvPr id="15" name="Elbow Connector 14"/>
          <p:cNvCxnSpPr/>
          <p:nvPr/>
        </p:nvCxnSpPr>
        <p:spPr>
          <a:xfrm>
            <a:off x="1891238" y="901514"/>
            <a:ext cx="626158" cy="609600"/>
          </a:xfrm>
          <a:prstGeom prst="bentConnector3">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2" name="Elbow Connector 41"/>
          <p:cNvCxnSpPr/>
          <p:nvPr/>
        </p:nvCxnSpPr>
        <p:spPr>
          <a:xfrm flipV="1">
            <a:off x="1891238" y="2078514"/>
            <a:ext cx="626158" cy="431901"/>
          </a:xfrm>
          <a:prstGeom prst="bentConnector3">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1244982" y="3837346"/>
            <a:ext cx="0" cy="645575"/>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3775048" y="4599346"/>
            <a:ext cx="18113" cy="506054"/>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3507996" y="2349314"/>
            <a:ext cx="0" cy="726032"/>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V="1">
            <a:off x="3736596" y="2349314"/>
            <a:ext cx="0" cy="698651"/>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3" name="Elbow Connector 52"/>
          <p:cNvCxnSpPr/>
          <p:nvPr/>
        </p:nvCxnSpPr>
        <p:spPr>
          <a:xfrm>
            <a:off x="4709884" y="1621314"/>
            <a:ext cx="914400" cy="914400"/>
          </a:xfrm>
          <a:prstGeom prst="bentConnector3">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7013196" y="2662816"/>
            <a:ext cx="304800" cy="0"/>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H="1">
            <a:off x="5031996" y="4025714"/>
            <a:ext cx="833544" cy="0"/>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4708375" y="1206314"/>
            <a:ext cx="833544" cy="0"/>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2" name="Elbow Connector 71"/>
          <p:cNvCxnSpPr>
            <a:stCxn id="11" idx="7"/>
          </p:cNvCxnSpPr>
          <p:nvPr/>
        </p:nvCxnSpPr>
        <p:spPr>
          <a:xfrm flipH="1">
            <a:off x="5031998" y="3108960"/>
            <a:ext cx="609598" cy="680845"/>
          </a:xfrm>
          <a:prstGeom prst="bentConnector4">
            <a:avLst>
              <a:gd name="adj1" fmla="val 32302"/>
              <a:gd name="adj2" fmla="val 99267"/>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1244982" y="1350928"/>
            <a:ext cx="0" cy="604827"/>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381000" y="241756"/>
            <a:ext cx="913002" cy="215444"/>
          </a:xfrm>
          <a:prstGeom prst="rect">
            <a:avLst/>
          </a:prstGeom>
          <a:noFill/>
        </p:spPr>
        <p:txBody>
          <a:bodyPr wrap="square" rtlCol="0">
            <a:spAutoFit/>
          </a:bodyPr>
          <a:lstStyle/>
          <a:p>
            <a:r>
              <a:rPr lang="en-US" sz="800" i="1" dirty="0" smtClean="0"/>
              <a:t>Excel, Word, etc.</a:t>
            </a:r>
            <a:endParaRPr lang="en-US" sz="800" i="1" dirty="0"/>
          </a:p>
        </p:txBody>
      </p:sp>
      <p:sp>
        <p:nvSpPr>
          <p:cNvPr id="67" name="TextBox 66"/>
          <p:cNvSpPr txBox="1"/>
          <p:nvPr/>
        </p:nvSpPr>
        <p:spPr>
          <a:xfrm>
            <a:off x="153098" y="1642646"/>
            <a:ext cx="1294702" cy="338554"/>
          </a:xfrm>
          <a:prstGeom prst="rect">
            <a:avLst/>
          </a:prstGeom>
          <a:noFill/>
        </p:spPr>
        <p:txBody>
          <a:bodyPr wrap="square" rtlCol="0">
            <a:spAutoFit/>
          </a:bodyPr>
          <a:lstStyle/>
          <a:p>
            <a:r>
              <a:rPr lang="en-US" sz="800" i="1" dirty="0" smtClean="0"/>
              <a:t>Excel, Access, MySQL, FileMaker Pro, etc.</a:t>
            </a:r>
            <a:endParaRPr lang="en-US" sz="800" i="1" dirty="0"/>
          </a:p>
        </p:txBody>
      </p:sp>
      <p:sp>
        <p:nvSpPr>
          <p:cNvPr id="68" name="TextBox 67"/>
          <p:cNvSpPr txBox="1"/>
          <p:nvPr/>
        </p:nvSpPr>
        <p:spPr>
          <a:xfrm>
            <a:off x="2362200" y="546556"/>
            <a:ext cx="1354761" cy="215444"/>
          </a:xfrm>
          <a:prstGeom prst="rect">
            <a:avLst/>
          </a:prstGeom>
          <a:noFill/>
        </p:spPr>
        <p:txBody>
          <a:bodyPr wrap="square" rtlCol="0">
            <a:spAutoFit/>
          </a:bodyPr>
          <a:lstStyle/>
          <a:p>
            <a:r>
              <a:rPr lang="en-US" sz="800" i="1" dirty="0" smtClean="0"/>
              <a:t>Primavera, MS Project, etc., </a:t>
            </a:r>
            <a:endParaRPr lang="en-US" sz="800" i="1" dirty="0"/>
          </a:p>
        </p:txBody>
      </p:sp>
      <p:sp>
        <p:nvSpPr>
          <p:cNvPr id="69" name="TextBox 68"/>
          <p:cNvSpPr txBox="1"/>
          <p:nvPr/>
        </p:nvSpPr>
        <p:spPr>
          <a:xfrm>
            <a:off x="3784104" y="2879862"/>
            <a:ext cx="1354761" cy="215444"/>
          </a:xfrm>
          <a:prstGeom prst="rect">
            <a:avLst/>
          </a:prstGeom>
          <a:noFill/>
        </p:spPr>
        <p:txBody>
          <a:bodyPr wrap="square" rtlCol="0">
            <a:spAutoFit/>
          </a:bodyPr>
          <a:lstStyle/>
          <a:p>
            <a:r>
              <a:rPr lang="en-US" sz="800" i="1" dirty="0" smtClean="0"/>
              <a:t>Primavera, Cobra, etc., </a:t>
            </a:r>
            <a:endParaRPr lang="en-US" sz="800" i="1" dirty="0"/>
          </a:p>
        </p:txBody>
      </p:sp>
      <p:sp>
        <p:nvSpPr>
          <p:cNvPr id="70" name="TextBox 69"/>
          <p:cNvSpPr txBox="1"/>
          <p:nvPr/>
        </p:nvSpPr>
        <p:spPr>
          <a:xfrm>
            <a:off x="5300322" y="2099450"/>
            <a:ext cx="1354761" cy="215444"/>
          </a:xfrm>
          <a:prstGeom prst="rect">
            <a:avLst/>
          </a:prstGeom>
          <a:noFill/>
        </p:spPr>
        <p:txBody>
          <a:bodyPr wrap="square" rtlCol="0">
            <a:spAutoFit/>
          </a:bodyPr>
          <a:lstStyle/>
          <a:p>
            <a:r>
              <a:rPr lang="en-US" sz="800" i="1" dirty="0" smtClean="0"/>
              <a:t>PRM, Polaris,  @RISK, etc., </a:t>
            </a:r>
            <a:endParaRPr lang="en-US" sz="800" i="1" dirty="0"/>
          </a:p>
        </p:txBody>
      </p:sp>
      <p:sp>
        <p:nvSpPr>
          <p:cNvPr id="71" name="TextBox 70"/>
          <p:cNvSpPr txBox="1"/>
          <p:nvPr/>
        </p:nvSpPr>
        <p:spPr>
          <a:xfrm>
            <a:off x="5803290" y="3456381"/>
            <a:ext cx="1354761" cy="215444"/>
          </a:xfrm>
          <a:prstGeom prst="rect">
            <a:avLst/>
          </a:prstGeom>
          <a:noFill/>
        </p:spPr>
        <p:txBody>
          <a:bodyPr wrap="square" rtlCol="0">
            <a:spAutoFit/>
          </a:bodyPr>
          <a:lstStyle/>
          <a:p>
            <a:r>
              <a:rPr lang="en-US" sz="800" i="1" dirty="0" smtClean="0"/>
              <a:t>Oracle, Deltek, etc., </a:t>
            </a:r>
            <a:endParaRPr lang="en-US" sz="800" i="1" dirty="0"/>
          </a:p>
        </p:txBody>
      </p:sp>
      <p:sp>
        <p:nvSpPr>
          <p:cNvPr id="91" name="TextBox 90"/>
          <p:cNvSpPr txBox="1"/>
          <p:nvPr/>
        </p:nvSpPr>
        <p:spPr>
          <a:xfrm>
            <a:off x="5084186" y="5943069"/>
            <a:ext cx="3983614" cy="646331"/>
          </a:xfrm>
          <a:prstGeom prst="rect">
            <a:avLst/>
          </a:prstGeom>
          <a:noFill/>
        </p:spPr>
        <p:txBody>
          <a:bodyPr wrap="square" rtlCol="0">
            <a:spAutoFit/>
          </a:bodyPr>
          <a:lstStyle/>
          <a:p>
            <a:pPr algn="ctr"/>
            <a:r>
              <a:rPr lang="en-US" b="1" dirty="0"/>
              <a:t>Project Management </a:t>
            </a:r>
            <a:r>
              <a:rPr lang="en-US" b="1" dirty="0" smtClean="0"/>
              <a:t>Control/EVM Systems Flow Chart</a:t>
            </a:r>
            <a:endParaRPr lang="en-US" b="1" dirty="0"/>
          </a:p>
        </p:txBody>
      </p:sp>
      <p:sp>
        <p:nvSpPr>
          <p:cNvPr id="92" name="TextBox 91"/>
          <p:cNvSpPr txBox="1"/>
          <p:nvPr/>
        </p:nvSpPr>
        <p:spPr>
          <a:xfrm>
            <a:off x="348669" y="6458595"/>
            <a:ext cx="1629735" cy="261610"/>
          </a:xfrm>
          <a:prstGeom prst="rect">
            <a:avLst/>
          </a:prstGeom>
          <a:noFill/>
        </p:spPr>
        <p:txBody>
          <a:bodyPr wrap="square" rtlCol="0">
            <a:spAutoFit/>
          </a:bodyPr>
          <a:lstStyle/>
          <a:p>
            <a:r>
              <a:rPr lang="en-US" sz="1100" dirty="0" smtClean="0"/>
              <a:t>July 23, 2015  v-2</a:t>
            </a:r>
            <a:endParaRPr lang="en-US" sz="1100" dirty="0"/>
          </a:p>
        </p:txBody>
      </p:sp>
      <p:sp>
        <p:nvSpPr>
          <p:cNvPr id="4" name="Slide Number Placeholder 3"/>
          <p:cNvSpPr>
            <a:spLocks noGrp="1"/>
          </p:cNvSpPr>
          <p:nvPr>
            <p:ph type="sldNum" sz="quarter" idx="12"/>
          </p:nvPr>
        </p:nvSpPr>
        <p:spPr/>
        <p:txBody>
          <a:bodyPr/>
          <a:lstStyle/>
          <a:p>
            <a:fld id="{A341266F-7CD2-4CC3-8C7F-E7E14DC8BADA}" type="slidenum">
              <a:rPr lang="en-US" smtClean="0"/>
              <a:t>8</a:t>
            </a:fld>
            <a:endParaRPr lang="en-US" dirty="0"/>
          </a:p>
        </p:txBody>
      </p:sp>
      <p:sp>
        <p:nvSpPr>
          <p:cNvPr id="5" name="Date Placeholder 4"/>
          <p:cNvSpPr>
            <a:spLocks noGrp="1"/>
          </p:cNvSpPr>
          <p:nvPr>
            <p:ph type="dt" sz="half" idx="10"/>
          </p:nvPr>
        </p:nvSpPr>
        <p:spPr/>
        <p:txBody>
          <a:bodyPr/>
          <a:lstStyle/>
          <a:p>
            <a:fld id="{9087F137-C3FC-4D05-AE0D-AE310A3D5C9A}" type="datetime1">
              <a:rPr lang="en-US" smtClean="0"/>
              <a:t>05/26/2016</a:t>
            </a:fld>
            <a:endParaRPr lang="en-US" dirty="0"/>
          </a:p>
        </p:txBody>
      </p:sp>
      <p:sp>
        <p:nvSpPr>
          <p:cNvPr id="14" name="Footer Placeholder 13"/>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2077405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NSF Pilot EVMS Evaluation of LSST </a:t>
            </a:r>
            <a:endParaRPr lang="en-US" dirty="0">
              <a:solidFill>
                <a:srgbClr val="0070C0"/>
              </a:solidFill>
            </a:endParaRPr>
          </a:p>
        </p:txBody>
      </p:sp>
      <p:sp>
        <p:nvSpPr>
          <p:cNvPr id="3" name="Content Placeholder 2"/>
          <p:cNvSpPr>
            <a:spLocks noGrp="1"/>
          </p:cNvSpPr>
          <p:nvPr>
            <p:ph idx="1"/>
          </p:nvPr>
        </p:nvSpPr>
        <p:spPr>
          <a:xfrm>
            <a:off x="457200" y="1600200"/>
            <a:ext cx="8229600" cy="4756150"/>
          </a:xfrm>
        </p:spPr>
        <p:txBody>
          <a:bodyPr>
            <a:normAutofit fontScale="85000" lnSpcReduction="20000"/>
          </a:bodyPr>
          <a:lstStyle/>
          <a:p>
            <a:r>
              <a:rPr lang="en-US" dirty="0" smtClean="0"/>
              <a:t>Conducted in tandem but separate from annual review</a:t>
            </a:r>
          </a:p>
          <a:p>
            <a:r>
              <a:rPr lang="en-US" dirty="0" smtClean="0"/>
              <a:t>3 Reviewers: certified EVM professional contractor, LFO staffer, and SME for telescope projects</a:t>
            </a:r>
          </a:p>
          <a:p>
            <a:pPr marL="969963" lvl="1" indent="-346075"/>
            <a:r>
              <a:rPr lang="en-US" dirty="0"/>
              <a:t>Did not use DCMA </a:t>
            </a:r>
            <a:r>
              <a:rPr lang="en-US" dirty="0" smtClean="0"/>
              <a:t>reviewers</a:t>
            </a:r>
          </a:p>
          <a:p>
            <a:pPr marL="346075" indent="-346075"/>
            <a:r>
              <a:rPr lang="en-US" dirty="0" smtClean="0"/>
              <a:t>3 weeks of EVMS document reviews</a:t>
            </a:r>
          </a:p>
          <a:p>
            <a:pPr marL="346075" indent="-346075"/>
            <a:r>
              <a:rPr lang="en-US" dirty="0" smtClean="0"/>
              <a:t>2 days of on site interviews – AURA and LSST staff</a:t>
            </a:r>
          </a:p>
          <a:p>
            <a:pPr marL="346075" indent="-346075"/>
            <a:r>
              <a:rPr lang="en-US" dirty="0" smtClean="0"/>
              <a:t>Issued report stating ‘In compliance with areas for improvement’ (not exactly acceptance/certification)</a:t>
            </a:r>
          </a:p>
          <a:p>
            <a:pPr marL="346075" indent="-346075"/>
            <a:r>
              <a:rPr lang="en-US" dirty="0" smtClean="0"/>
              <a:t>Project response by next annual review (late 2016)</a:t>
            </a:r>
          </a:p>
          <a:p>
            <a:pPr marL="346075" indent="-346075"/>
            <a:r>
              <a:rPr lang="en-US" dirty="0" smtClean="0"/>
              <a:t>Repeat surveillance by reviewing implementation at time of 2017 annual review</a:t>
            </a:r>
          </a:p>
          <a:p>
            <a:pPr marL="346075" indent="-346075"/>
            <a:r>
              <a:rPr lang="en-US" dirty="0" smtClean="0"/>
              <a:t>Duration ~ </a:t>
            </a:r>
            <a:r>
              <a:rPr lang="en-US" smtClean="0"/>
              <a:t>5 weeks with </a:t>
            </a:r>
            <a:r>
              <a:rPr lang="en-US" dirty="0" smtClean="0"/>
              <a:t>Cost to program ~$10K</a:t>
            </a:r>
          </a:p>
          <a:p>
            <a:pPr marL="346075" indent="-346075"/>
            <a:endParaRPr lang="en-US" dirty="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A341266F-7CD2-4CC3-8C7F-E7E14DC8BADA}" type="slidenum">
              <a:rPr lang="en-US" smtClean="0"/>
              <a:t>9</a:t>
            </a:fld>
            <a:endParaRPr lang="en-US" dirty="0"/>
          </a:p>
        </p:txBody>
      </p:sp>
      <p:cxnSp>
        <p:nvCxnSpPr>
          <p:cNvPr id="5" name="Straight Connector 4"/>
          <p:cNvCxnSpPr/>
          <p:nvPr/>
        </p:nvCxnSpPr>
        <p:spPr>
          <a:xfrm>
            <a:off x="0" y="1219200"/>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6" name="Date Placeholder 5"/>
          <p:cNvSpPr>
            <a:spLocks noGrp="1"/>
          </p:cNvSpPr>
          <p:nvPr>
            <p:ph type="dt" sz="half" idx="10"/>
          </p:nvPr>
        </p:nvSpPr>
        <p:spPr/>
        <p:txBody>
          <a:bodyPr/>
          <a:lstStyle/>
          <a:p>
            <a:fld id="{88325771-2977-42D2-A8E6-49CDB2D6501C}" type="datetime1">
              <a:rPr lang="en-US" smtClean="0"/>
              <a:t>05/26/2016</a:t>
            </a:fld>
            <a:endParaRPr lang="en-US" dirty="0"/>
          </a:p>
        </p:txBody>
      </p:sp>
      <p:sp>
        <p:nvSpPr>
          <p:cNvPr id="7" name="Footer Placeholder 6"/>
          <p:cNvSpPr>
            <a:spLocks noGrp="1"/>
          </p:cNvSpPr>
          <p:nvPr>
            <p:ph type="ftr" sz="quarter" idx="11"/>
          </p:nvPr>
        </p:nvSpPr>
        <p:spPr/>
        <p:txBody>
          <a:bodyPr/>
          <a:lstStyle/>
          <a:p>
            <a:r>
              <a:rPr lang="en-US" dirty="0" smtClean="0"/>
              <a:t>C. Wilkinson – LFW 2016</a:t>
            </a:r>
            <a:endParaRPr lang="en-US" dirty="0"/>
          </a:p>
        </p:txBody>
      </p:sp>
    </p:spTree>
    <p:extLst>
      <p:ext uri="{BB962C8B-B14F-4D97-AF65-F5344CB8AC3E}">
        <p14:creationId xmlns:p14="http://schemas.microsoft.com/office/powerpoint/2010/main" val="1903870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TotalTime>
  <Words>1072</Words>
  <Application>Microsoft Office PowerPoint</Application>
  <PresentationFormat>On-screen Show (4:3)</PresentationFormat>
  <Paragraphs>194</Paragraphs>
  <Slides>16</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Calibri Light</vt:lpstr>
      <vt:lpstr>Wingdings</vt:lpstr>
      <vt:lpstr>Office Theme</vt:lpstr>
      <vt:lpstr>Custom Design</vt:lpstr>
      <vt:lpstr>Development of the NSF Process for Validation and Acceptance of Facility Project EVMS</vt:lpstr>
      <vt:lpstr>Purpose and Goals</vt:lpstr>
      <vt:lpstr>IG Recommendations for  EVMS Validation and Certification: </vt:lpstr>
      <vt:lpstr>IG Comments on EVMS Validation and Certification:  OIG Alert Memos #15-3-001 and 16-3-004</vt:lpstr>
      <vt:lpstr>Terms</vt:lpstr>
      <vt:lpstr>Federal Agency Practices</vt:lpstr>
      <vt:lpstr>NSF Response to IG</vt:lpstr>
      <vt:lpstr>PowerPoint Presentation</vt:lpstr>
      <vt:lpstr>NSF Pilot EVMS Evaluation of LSST </vt:lpstr>
      <vt:lpstr>Pilot Review Process</vt:lpstr>
      <vt:lpstr>Steps to SOG</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Wilkinson, Carol</dc:creator>
  <cp:lastModifiedBy>Daniels, William P.</cp:lastModifiedBy>
  <cp:revision>86</cp:revision>
  <dcterms:created xsi:type="dcterms:W3CDTF">2015-07-17T17:02:05Z</dcterms:created>
  <dcterms:modified xsi:type="dcterms:W3CDTF">2016-05-26T12:46:44Z</dcterms:modified>
</cp:coreProperties>
</file>