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31" r:id="rId3"/>
    <p:sldId id="332" r:id="rId4"/>
    <p:sldId id="260" r:id="rId5"/>
    <p:sldId id="280" r:id="rId6"/>
    <p:sldId id="333" r:id="rId7"/>
    <p:sldId id="302" r:id="rId8"/>
    <p:sldId id="289" r:id="rId9"/>
    <p:sldId id="291" r:id="rId10"/>
    <p:sldId id="285" r:id="rId11"/>
    <p:sldId id="282" r:id="rId12"/>
    <p:sldId id="284" r:id="rId13"/>
    <p:sldId id="283" r:id="rId14"/>
    <p:sldId id="311" r:id="rId15"/>
    <p:sldId id="334" r:id="rId16"/>
    <p:sldId id="312" r:id="rId17"/>
    <p:sldId id="313" r:id="rId18"/>
    <p:sldId id="314" r:id="rId19"/>
    <p:sldId id="315" r:id="rId20"/>
    <p:sldId id="316" r:id="rId21"/>
    <p:sldId id="323" r:id="rId22"/>
    <p:sldId id="335" r:id="rId23"/>
    <p:sldId id="324" r:id="rId24"/>
    <p:sldId id="325" r:id="rId25"/>
    <p:sldId id="326" r:id="rId26"/>
    <p:sldId id="306" r:id="rId27"/>
    <p:sldId id="3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02661D-E953-4F3B-8B8B-0959D0677025}">
          <p14:sldIdLst>
            <p14:sldId id="256"/>
            <p14:sldId id="331"/>
            <p14:sldId id="332"/>
            <p14:sldId id="260"/>
            <p14:sldId id="280"/>
            <p14:sldId id="333"/>
            <p14:sldId id="302"/>
            <p14:sldId id="289"/>
            <p14:sldId id="291"/>
            <p14:sldId id="285"/>
            <p14:sldId id="282"/>
            <p14:sldId id="284"/>
            <p14:sldId id="283"/>
            <p14:sldId id="311"/>
            <p14:sldId id="334"/>
            <p14:sldId id="312"/>
            <p14:sldId id="313"/>
            <p14:sldId id="314"/>
            <p14:sldId id="315"/>
            <p14:sldId id="316"/>
            <p14:sldId id="323"/>
            <p14:sldId id="335"/>
            <p14:sldId id="324"/>
            <p14:sldId id="325"/>
            <p14:sldId id="326"/>
            <p14:sldId id="306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325"/>
    <a:srgbClr val="B0C3E4"/>
    <a:srgbClr val="83B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1" autoAdjust="0"/>
    <p:restoredTop sz="76421" autoAdjust="0"/>
  </p:normalViewPr>
  <p:slideViewPr>
    <p:cSldViewPr snapToGrid="0">
      <p:cViewPr varScale="1">
        <p:scale>
          <a:sx n="97" d="100"/>
          <a:sy n="97" d="100"/>
        </p:scale>
        <p:origin x="44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Responsiveness*</c:v>
                </c:pt>
                <c:pt idx="1">
                  <c:v>Leadership</c:v>
                </c:pt>
                <c:pt idx="2">
                  <c:v>Communication Tools</c:v>
                </c:pt>
                <c:pt idx="3">
                  <c:v>Value &amp; Satisfaction</c:v>
                </c:pt>
                <c:pt idx="4">
                  <c:v>Communication &amp; Decision Making</c:v>
                </c:pt>
                <c:pt idx="5">
                  <c:v>Resources &amp; Support</c:v>
                </c:pt>
                <c:pt idx="6">
                  <c:v>Equity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3.76</c:v>
                </c:pt>
                <c:pt idx="1">
                  <c:v>3.81</c:v>
                </c:pt>
                <c:pt idx="2">
                  <c:v>3.8</c:v>
                </c:pt>
                <c:pt idx="3">
                  <c:v>3.59</c:v>
                </c:pt>
                <c:pt idx="4">
                  <c:v>3.54</c:v>
                </c:pt>
                <c:pt idx="5">
                  <c:v>3.41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Responsiveness*</c:v>
                </c:pt>
                <c:pt idx="1">
                  <c:v>Leadership</c:v>
                </c:pt>
                <c:pt idx="2">
                  <c:v>Communication Tools</c:v>
                </c:pt>
                <c:pt idx="3">
                  <c:v>Value &amp; Satisfaction</c:v>
                </c:pt>
                <c:pt idx="4">
                  <c:v>Communication &amp; Decision Making</c:v>
                </c:pt>
                <c:pt idx="5">
                  <c:v>Resources &amp; Support</c:v>
                </c:pt>
                <c:pt idx="6">
                  <c:v>Equity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3.95</c:v>
                </c:pt>
                <c:pt idx="1">
                  <c:v>3.92</c:v>
                </c:pt>
                <c:pt idx="2">
                  <c:v>3.74</c:v>
                </c:pt>
                <c:pt idx="3">
                  <c:v>3.71</c:v>
                </c:pt>
                <c:pt idx="4">
                  <c:v>3.58</c:v>
                </c:pt>
                <c:pt idx="5">
                  <c:v>3.51</c:v>
                </c:pt>
                <c:pt idx="6">
                  <c:v>4.6100000000000003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Responsiveness*</c:v>
                </c:pt>
                <c:pt idx="1">
                  <c:v>Leadership</c:v>
                </c:pt>
                <c:pt idx="2">
                  <c:v>Communication Tools</c:v>
                </c:pt>
                <c:pt idx="3">
                  <c:v>Value &amp; Satisfaction</c:v>
                </c:pt>
                <c:pt idx="4">
                  <c:v>Communication &amp; Decision Making</c:v>
                </c:pt>
                <c:pt idx="5">
                  <c:v>Resources &amp; Support</c:v>
                </c:pt>
                <c:pt idx="6">
                  <c:v>Equity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4.01</c:v>
                </c:pt>
                <c:pt idx="1">
                  <c:v>3.97</c:v>
                </c:pt>
                <c:pt idx="2">
                  <c:v>3.88</c:v>
                </c:pt>
                <c:pt idx="3">
                  <c:v>3.73</c:v>
                </c:pt>
                <c:pt idx="4">
                  <c:v>3.58</c:v>
                </c:pt>
                <c:pt idx="5">
                  <c:v>3.57</c:v>
                </c:pt>
                <c:pt idx="6">
                  <c:v>4.24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506544"/>
        <c:axId val="180506152"/>
      </c:barChart>
      <c:catAx>
        <c:axId val="18050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0506152"/>
        <c:crosses val="autoZero"/>
        <c:auto val="1"/>
        <c:lblAlgn val="ctr"/>
        <c:lblOffset val="100"/>
        <c:noMultiLvlLbl val="0"/>
      </c:catAx>
      <c:valAx>
        <c:axId val="18050615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0506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35265114637243"/>
          <c:y val="3.8992425777308472E-2"/>
          <c:w val="0.79987872990930364"/>
          <c:h val="0.84950711162521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0-.24</c:v>
                </c:pt>
                <c:pt idx="1">
                  <c:v>.25-.49</c:v>
                </c:pt>
                <c:pt idx="2">
                  <c:v>.50-.74</c:v>
                </c:pt>
                <c:pt idx="3">
                  <c:v>.75-1.0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2007720"/>
        <c:axId val="179973768"/>
      </c:barChart>
      <c:catAx>
        <c:axId val="18200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73768"/>
        <c:crosses val="autoZero"/>
        <c:auto val="1"/>
        <c:lblAlgn val="ctr"/>
        <c:lblOffset val="100"/>
        <c:noMultiLvlLbl val="0"/>
      </c:catAx>
      <c:valAx>
        <c:axId val="17997376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0772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51841359773372E-2"/>
          <c:y val="4.8932384341637013E-2"/>
          <c:w val="0.92209631728045327"/>
          <c:h val="0.74624452692841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Staff</c:v>
                </c:pt>
                <c:pt idx="1">
                  <c:v>L3</c:v>
                </c:pt>
                <c:pt idx="2">
                  <c:v>L1/2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0.19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73507800"/>
        <c:axId val="273508192"/>
      </c:barChart>
      <c:catAx>
        <c:axId val="27350780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08192"/>
        <c:crosses val="autoZero"/>
        <c:auto val="1"/>
        <c:lblAlgn val="ctr"/>
        <c:lblOffset val="100"/>
        <c:noMultiLvlLbl val="0"/>
      </c:catAx>
      <c:valAx>
        <c:axId val="273508192"/>
        <c:scaling>
          <c:orientation val="minMax"/>
          <c:max val="1"/>
        </c:scaling>
        <c:delete val="1"/>
        <c:axPos val="r"/>
        <c:numFmt formatCode="0%" sourceLinked="1"/>
        <c:majorTickMark val="out"/>
        <c:minorTickMark val="none"/>
        <c:tickLblPos val="high"/>
        <c:crossAx val="27350780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20262056790207E-2"/>
          <c:y val="3.5314536488384833E-2"/>
          <c:w val="0.90886982485709866"/>
          <c:h val="0.84663845836772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&gt;2 years</c:v>
                </c:pt>
                <c:pt idx="1">
                  <c:v>&lt;2 years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3508976"/>
        <c:axId val="273509368"/>
      </c:barChart>
      <c:catAx>
        <c:axId val="2735089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09368"/>
        <c:crosses val="autoZero"/>
        <c:auto val="1"/>
        <c:lblAlgn val="ctr"/>
        <c:lblOffset val="100"/>
        <c:noMultiLvlLbl val="0"/>
      </c:catAx>
      <c:valAx>
        <c:axId val="27350936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27350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20262056790207E-2"/>
          <c:y val="3.5314536488384833E-2"/>
          <c:w val="0.90886982485709866"/>
          <c:h val="0.84663845836772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3510152"/>
        <c:axId val="273510544"/>
      </c:barChart>
      <c:catAx>
        <c:axId val="27351015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10544"/>
        <c:crosses val="autoZero"/>
        <c:auto val="1"/>
        <c:lblAlgn val="ctr"/>
        <c:lblOffset val="100"/>
        <c:noMultiLvlLbl val="0"/>
      </c:catAx>
      <c:valAx>
        <c:axId val="273510544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27351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79187972718471E-2"/>
          <c:y val="9.277219846923429E-2"/>
          <c:w val="0.62570471429958674"/>
          <c:h val="0.87167890054399744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Column7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Sheet1!$H$2:$H$4</c:f>
              <c:numCache>
                <c:formatCode>0%</c:formatCode>
                <c:ptCount val="3"/>
                <c:pt idx="1">
                  <c:v>0.56603773584905659</c:v>
                </c:pt>
                <c:pt idx="2">
                  <c:v>0.5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64300476855656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0.26415094339622641</c:v>
                </c:pt>
                <c:pt idx="2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1">
                  <c:v>0.14000000000000001</c:v>
                </c:pt>
                <c:pt idx="2">
                  <c:v>0.17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Sheet1!$F$2:$F$4</c:f>
              <c:numCache>
                <c:formatCode>0%</c:formatCode>
                <c:ptCount val="3"/>
                <c:pt idx="1">
                  <c:v>1.8867924528301886E-2</c:v>
                </c:pt>
                <c:pt idx="2">
                  <c:v>4.2253521126760563E-2</c:v>
                </c:pt>
              </c:numCache>
            </c:numRef>
          </c:val>
        </c:ser>
        <c:ser>
          <c:idx val="3"/>
          <c:order val="4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Sheet1!$E$2:$E$4</c:f>
              <c:numCache>
                <c:formatCode>0%</c:formatCode>
                <c:ptCount val="3"/>
                <c:pt idx="1">
                  <c:v>0.03</c:v>
                </c:pt>
                <c:pt idx="2">
                  <c:v>0.02</c:v>
                </c:pt>
              </c:numCache>
            </c:numRef>
          </c:val>
        </c:ser>
        <c:ser>
          <c:idx val="1"/>
          <c:order val="5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1">
                  <c:v>0</c:v>
                </c:pt>
                <c:pt idx="2">
                  <c:v>7.0422535211267607E-3</c:v>
                </c:pt>
              </c:numCache>
            </c:numRef>
          </c:val>
        </c:ser>
        <c:ser>
          <c:idx val="5"/>
          <c:order val="6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Sheet1!$G$2:$G$4</c:f>
              <c:numCache>
                <c:formatCode>0%</c:formatCode>
                <c:ptCount val="3"/>
                <c:pt idx="1">
                  <c:v>0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3511720"/>
        <c:axId val="273512112"/>
      </c:barChart>
      <c:catAx>
        <c:axId val="27351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12112"/>
        <c:crosses val="autoZero"/>
        <c:auto val="1"/>
        <c:lblAlgn val="ctr"/>
        <c:lblOffset val="100"/>
        <c:noMultiLvlLbl val="0"/>
      </c:catAx>
      <c:valAx>
        <c:axId val="2735121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51172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12FF-5AA4-4F0C-895B-B139CBF31A24}" type="datetimeFigureOut">
              <a:rPr lang="en-US" smtClean="0"/>
              <a:t>05/20/2016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88932-BB51-4C6D-A180-61C15D8BB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C9FB7-973E-47C2-9C90-FD3731BD0A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8116A37-3AD3-4768-98D2-EBDCE5161F0B}" type="datetime1">
              <a:rPr lang="en-US" smtClean="0"/>
              <a:t>05/20/2016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XAB NSF Mock Review: Longitudinal Tracking (p1 - 18) &amp; Climate Study (p19 - 38)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8932-BB51-4C6D-A180-61C15D8BB2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7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49% former TeraGrid Staff (N=149), 38% no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C9FB7-973E-47C2-9C90-FD3731BD0A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0F8B76-BC76-4C35-BE1E-83CFE74DEDFB}" type="datetime1">
              <a:rPr lang="en-US" smtClean="0"/>
              <a:t>05/20/2016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XAB NSF Mock Review: Longitudinal Tracking (p1 - 18) &amp; Climate Study (p19 - 38)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4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C9FB7-973E-47C2-9C90-FD3731BD0A8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0F8B76-BC76-4C35-BE1E-83CFE74DEDFB}" type="datetime1">
              <a:rPr lang="en-US" smtClean="0"/>
              <a:t>05/20/2016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XAB NSF Mock Review: Longitudinal Tracking (p1 - 18) &amp; Climate Study (p19 - 38)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Q1A, 2014 &amp;</a:t>
            </a:r>
            <a:r>
              <a:rPr lang="en-US" baseline="0" dirty="0" smtClean="0"/>
              <a:t> 2015,</a:t>
            </a:r>
            <a:r>
              <a:rPr lang="en-US" dirty="0" smtClean="0"/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(277) = -2.66,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.008</a:t>
            </a:r>
          </a:p>
          <a:p>
            <a:r>
              <a:rPr lang="en-US" dirty="0" smtClean="0"/>
              <a:t>Q1E not significant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8932-BB51-4C6D-A180-61C15D8BB2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Q7a, 2013 &amp;</a:t>
            </a:r>
            <a:r>
              <a:rPr lang="en-US" baseline="0" dirty="0" smtClean="0"/>
              <a:t> 2015,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(252)=-2.80, </a:t>
            </a:r>
            <a:r>
              <a:rPr lang="en-US" i="1" dirty="0" smtClean="0"/>
              <a:t>p</a:t>
            </a:r>
            <a:r>
              <a:rPr lang="en-US" dirty="0" smtClean="0"/>
              <a:t>=.023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Q7d, 2013 &amp;</a:t>
            </a:r>
            <a:r>
              <a:rPr lang="en-US" baseline="0" dirty="0" smtClean="0"/>
              <a:t> 2015, </a:t>
            </a:r>
            <a:r>
              <a:rPr lang="en-US" i="1" dirty="0" smtClean="0"/>
              <a:t>t</a:t>
            </a:r>
            <a:r>
              <a:rPr lang="en-US" dirty="0" smtClean="0"/>
              <a:t>(256)=-3.053, </a:t>
            </a:r>
            <a:r>
              <a:rPr lang="en-US" i="1" dirty="0" smtClean="0"/>
              <a:t>p</a:t>
            </a:r>
            <a:r>
              <a:rPr lang="en-US" dirty="0" smtClean="0"/>
              <a:t>=.003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8932-BB51-4C6D-A180-61C15D8BB2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8932-BB51-4C6D-A180-61C15D8BB2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8932-BB51-4C6D-A180-61C15D8BB2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sede-ppt-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8940800" y="350839"/>
            <a:ext cx="28448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CCB7E9ED-4FAA-4DB0-937F-964B5B8049AA}" type="datetime4">
              <a:rPr lang="en-US" sz="1500">
                <a:solidFill>
                  <a:schemeClr val="bg1"/>
                </a:solidFill>
                <a:latin typeface="Verdana" pitchFamily="26" charset="0"/>
              </a:rPr>
              <a:pPr algn="r"/>
              <a:t>May 20, 2016</a:t>
            </a:fld>
            <a:endParaRPr lang="en-US" sz="1500">
              <a:solidFill>
                <a:schemeClr val="bg1"/>
              </a:solidFill>
              <a:latin typeface="Verdana" pitchFamily="26" charset="0"/>
            </a:endParaRPr>
          </a:p>
        </p:txBody>
      </p:sp>
      <p:pic>
        <p:nvPicPr>
          <p:cNvPr id="6" name="Picture 8" descr="nsf-white-576x57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3200" y="50292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663380"/>
            <a:ext cx="10871200" cy="918020"/>
          </a:xfrm>
        </p:spPr>
        <p:txBody>
          <a:bodyPr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3657600"/>
            <a:ext cx="10871200" cy="505586"/>
          </a:xfrm>
        </p:spPr>
        <p:txBody>
          <a:bodyPr>
            <a:noAutofit/>
          </a:bodyPr>
          <a:lstStyle>
            <a:lvl1pPr marL="0" indent="0" algn="l">
              <a:buNone/>
              <a:defRPr sz="27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sf-white-576x57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6248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625600" y="6351589"/>
            <a:ext cx="1625600" cy="365125"/>
          </a:xfrm>
        </p:spPr>
        <p:txBody>
          <a:bodyPr/>
          <a:lstStyle>
            <a:lvl1pPr>
              <a:defRPr/>
            </a:lvl1pPr>
          </a:lstStyle>
          <a:p>
            <a:fld id="{F2D5FCF2-B292-4BB5-BEFF-D323B25EC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sf-white-576x57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6248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625600" y="6351589"/>
            <a:ext cx="1625600" cy="365125"/>
          </a:xfrm>
        </p:spPr>
        <p:txBody>
          <a:bodyPr/>
          <a:lstStyle>
            <a:lvl1pPr>
              <a:defRPr/>
            </a:lvl1pPr>
          </a:lstStyle>
          <a:p>
            <a:fld id="{F2D5FCF2-B292-4BB5-BEFF-D323B25EC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sf-white-576x57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6248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625600" y="6351589"/>
            <a:ext cx="1625600" cy="365125"/>
          </a:xfrm>
        </p:spPr>
        <p:txBody>
          <a:bodyPr/>
          <a:lstStyle>
            <a:lvl1pPr>
              <a:defRPr/>
            </a:lvl1pPr>
          </a:lstStyle>
          <a:p>
            <a:fld id="{F2D5FCF2-B292-4BB5-BEFF-D323B25EC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nsf-white-576x57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6248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625600" y="6351589"/>
            <a:ext cx="1625600" cy="365125"/>
          </a:xfrm>
        </p:spPr>
        <p:txBody>
          <a:bodyPr/>
          <a:lstStyle>
            <a:lvl1pPr>
              <a:defRPr/>
            </a:lvl1pPr>
          </a:lstStyle>
          <a:p>
            <a:fld id="{F2D5FCF2-B292-4BB5-BEFF-D323B25EC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sf-white-576x57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6248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625600" y="6351589"/>
            <a:ext cx="1625600" cy="365125"/>
          </a:xfrm>
        </p:spPr>
        <p:txBody>
          <a:bodyPr/>
          <a:lstStyle>
            <a:lvl1pPr>
              <a:defRPr/>
            </a:lvl1pPr>
          </a:lstStyle>
          <a:p>
            <a:fld id="{F2D5FCF2-B292-4BB5-BEFF-D323B25EC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sf-white-576x57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6248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625600" y="6351589"/>
            <a:ext cx="1625600" cy="365125"/>
          </a:xfrm>
        </p:spPr>
        <p:txBody>
          <a:bodyPr/>
          <a:lstStyle>
            <a:lvl1pPr>
              <a:defRPr/>
            </a:lvl1pPr>
          </a:lstStyle>
          <a:p>
            <a:fld id="{F2D5FCF2-B292-4BB5-BEFF-D323B25EC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xsede-ppt-pag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charset="0"/>
              </a:defRPr>
            </a:lvl1pPr>
          </a:lstStyle>
          <a:p>
            <a:fld id="{F2D5FCF2-B292-4BB5-BEFF-D323B25EC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376092"/>
          </a:solidFill>
          <a:latin typeface="Arial"/>
          <a:ea typeface="ＭＳ Ｐゴシック" pitchFamily="-107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irivera@Illinois.edu" TargetMode="External"/><Relationship Id="rId2" Type="http://schemas.openxmlformats.org/officeDocument/2006/relationships/hyperlink" Target="mailto:destefano6@Illinoi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306286"/>
            <a:ext cx="10871200" cy="2275114"/>
          </a:xfrm>
        </p:spPr>
        <p:txBody>
          <a:bodyPr/>
          <a:lstStyle/>
          <a:p>
            <a:r>
              <a:rPr lang="en-US" dirty="0" smtClean="0"/>
              <a:t>Organizational Climate Studies and Other Evaluation Strategies:  Experience from NSF’s Advanced Cyberinfrastructure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Lizanne DeStefano, Georgia Institute of Technology</a:t>
            </a:r>
          </a:p>
          <a:p>
            <a:r>
              <a:rPr lang="en-US" dirty="0" smtClean="0"/>
              <a:t>Lorna Rivera, University of Illinois </a:t>
            </a:r>
            <a:r>
              <a:rPr lang="en-US" smtClean="0"/>
              <a:t>at Urbana-Champaign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71" y="151751"/>
            <a:ext cx="11857055" cy="715962"/>
          </a:xfrm>
          <a:noFill/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2013 Recommendation: </a:t>
            </a:r>
            <a:r>
              <a:rPr lang="en-US" sz="2400" b="0" dirty="0" smtClean="0">
                <a:solidFill>
                  <a:srgbClr val="002060"/>
                </a:solidFill>
              </a:rPr>
              <a:t>Promote staff directory on main XSEDE staff wiki page. Consider adopting a universal online document storage and collaboration solution.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0771" y="918926"/>
            <a:ext cx="11857055" cy="115090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F497D"/>
                </a:solidFill>
                <a:latin typeface="Arial"/>
                <a:cs typeface="Arial"/>
              </a:rPr>
              <a:t>2014-2015 XSEDE Response: </a:t>
            </a:r>
            <a:r>
              <a:rPr lang="en-US" sz="2400" dirty="0" smtClean="0">
                <a:solidFill>
                  <a:srgbClr val="1F497D"/>
                </a:solidFill>
                <a:latin typeface="Arial"/>
                <a:cs typeface="Arial"/>
              </a:rPr>
              <a:t>Complete reorganization of wiki. Retirement and replacement of Sciforma in XSEDE2.0. Expansion of Communication Tools dimension in 2015 Climate Study.</a:t>
            </a:r>
            <a:endParaRPr lang="en-US" sz="2400" dirty="0">
              <a:solidFill>
                <a:srgbClr val="1F497D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54168"/>
              </p:ext>
            </p:extLst>
          </p:nvPr>
        </p:nvGraphicFramePr>
        <p:xfrm>
          <a:off x="166834" y="2526876"/>
          <a:ext cx="633146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532"/>
                <a:gridCol w="921038"/>
                <a:gridCol w="824296"/>
                <a:gridCol w="863600"/>
              </a:tblGrid>
              <a:tr h="629972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2015</a:t>
                      </a:r>
                      <a:endParaRPr lang="en-US" dirty="0"/>
                    </a:p>
                  </a:txBody>
                  <a:tcPr/>
                </a:tc>
              </a:tr>
              <a:tr h="629972">
                <a:tc>
                  <a:txBody>
                    <a:bodyPr/>
                    <a:lstStyle/>
                    <a:p>
                      <a:r>
                        <a:rPr lang="en-US" dirty="0" smtClean="0"/>
                        <a:t>Q1A. The XSEDE staff wiki helps me find information across the project.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3.26*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3.58**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887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Q1C. The XSEDE staff wiki contains information that is useful to me and my work.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3.82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99960">
                <a:tc>
                  <a:txBody>
                    <a:bodyPr/>
                    <a:lstStyle/>
                    <a:p>
                      <a:r>
                        <a:rPr lang="en-US" dirty="0" smtClean="0"/>
                        <a:t>Q1E. The XSEDE staff wiki helps me to communicate effectively with other XSEDE staff.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3.18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51039" y="2709598"/>
            <a:ext cx="4966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i="1" dirty="0"/>
              <a:t>“The wiki reorganization has helped me find things outside my level 3 WBS area”</a:t>
            </a:r>
            <a:endParaRPr lang="en-US" i="1" dirty="0">
              <a:solidFill>
                <a:srgbClr val="000000"/>
              </a:solidFill>
              <a:ea typeface="Lucida Grande"/>
              <a:cs typeface="Lucida Grande"/>
            </a:endParaRPr>
          </a:p>
          <a:p>
            <a:pPr marL="0" lvl="2"/>
            <a:endParaRPr lang="en-US" i="1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pPr lvl="0"/>
            <a:r>
              <a:rPr lang="en-US" i="1" dirty="0" smtClean="0"/>
              <a:t>“…It </a:t>
            </a:r>
            <a:r>
              <a:rPr lang="en-US" i="1" dirty="0"/>
              <a:t>would also help to expand the use of good collaborative tools to a more complete integrated </a:t>
            </a:r>
            <a:r>
              <a:rPr lang="en-US" i="1" dirty="0" smtClean="0"/>
              <a:t>tool suite, e.g., </a:t>
            </a:r>
            <a:r>
              <a:rPr lang="en-US" i="1" dirty="0"/>
              <a:t>integrated wiki/issue system/source control/code review system.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773" y="5927641"/>
            <a:ext cx="458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Range of comparable projects </a:t>
            </a:r>
            <a:r>
              <a:rPr lang="en-US" sz="1400" i="1" dirty="0"/>
              <a:t>2.83 to 3.74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773" y="5673725"/>
            <a:ext cx="28301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Scale: Strongly </a:t>
            </a:r>
            <a:r>
              <a:rPr lang="en-US" sz="1050" dirty="0"/>
              <a:t>Disagree (1) to Strongly Agree (5)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771" y="2065211"/>
            <a:ext cx="11857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Climate Study Results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772" y="888730"/>
            <a:ext cx="11857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24065" y="5666031"/>
            <a:ext cx="2874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* p </a:t>
            </a:r>
            <a:r>
              <a:rPr lang="en-US" sz="1100" dirty="0" smtClean="0"/>
              <a:t>&lt; .05, ** </a:t>
            </a:r>
            <a:r>
              <a:rPr lang="en-US" sz="1100" i="1" dirty="0" smtClean="0"/>
              <a:t>p</a:t>
            </a:r>
            <a:r>
              <a:rPr lang="en-US" sz="1100" dirty="0" smtClean="0"/>
              <a:t> &lt; .01, *** </a:t>
            </a:r>
            <a:r>
              <a:rPr lang="en-US" sz="1100" i="1" dirty="0"/>
              <a:t>p</a:t>
            </a:r>
            <a:r>
              <a:rPr lang="en-US" sz="1100" dirty="0"/>
              <a:t> &lt; .</a:t>
            </a:r>
            <a:r>
              <a:rPr lang="en-US" sz="1100" dirty="0" smtClean="0"/>
              <a:t>001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8698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5" y="274638"/>
            <a:ext cx="11716692" cy="715962"/>
          </a:xfrm>
          <a:noFill/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2013 Recommendation: </a:t>
            </a:r>
            <a:r>
              <a:rPr lang="en-US" sz="2400" b="0" dirty="0" smtClean="0">
                <a:solidFill>
                  <a:srgbClr val="002060"/>
                </a:solidFill>
              </a:rPr>
              <a:t>Maintain detailed FTE assignments, coordinate with local supervisors, and regularly recognize outstanding work. 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41160" y="1069539"/>
            <a:ext cx="11626257" cy="79019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F497D"/>
                </a:solidFill>
                <a:latin typeface="Arial"/>
                <a:cs typeface="Arial"/>
              </a:rPr>
              <a:t>2014-2015 XSEDE Response: </a:t>
            </a:r>
            <a:r>
              <a:rPr lang="en-US" sz="2400" dirty="0" smtClean="0">
                <a:solidFill>
                  <a:srgbClr val="1F497D"/>
                </a:solidFill>
                <a:latin typeface="Arial"/>
                <a:cs typeface="Arial"/>
              </a:rPr>
              <a:t>Detailed FTE assignments included in PY5 and XSEDE2.0 planning budgets. Internal newsletter highlights of staff work.</a:t>
            </a:r>
            <a:endParaRPr lang="en-US" sz="2400" dirty="0">
              <a:solidFill>
                <a:srgbClr val="1F497D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36747"/>
              </p:ext>
            </p:extLst>
          </p:nvPr>
        </p:nvGraphicFramePr>
        <p:xfrm>
          <a:off x="241160" y="2644444"/>
          <a:ext cx="585379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099"/>
                <a:gridCol w="919035"/>
                <a:gridCol w="913541"/>
                <a:gridCol w="902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Q7A.</a:t>
                      </a:r>
                      <a:r>
                        <a:rPr lang="en-US" baseline="0" dirty="0" smtClean="0"/>
                        <a:t> I am satisfied with the balance between my work for XSEDE and my work on other projects.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3.33*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3.54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3.59*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Q7D. I am satisfied with how my program area is managed.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3.57**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3.93**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93840" y="2863221"/>
            <a:ext cx="5273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i="1" dirty="0" smtClean="0">
                <a:solidFill>
                  <a:srgbClr val="000000"/>
                </a:solidFill>
                <a:ea typeface="Lucida Grande"/>
                <a:cs typeface="Lucida Grande"/>
              </a:rPr>
              <a:t>“I </a:t>
            </a:r>
            <a:r>
              <a:rPr lang="en-US" i="1" dirty="0">
                <a:solidFill>
                  <a:srgbClr val="000000"/>
                </a:solidFill>
                <a:ea typeface="Lucida Grande"/>
                <a:cs typeface="Lucida Grande"/>
              </a:rPr>
              <a:t>work for an XSEDE partner. I feel that my </a:t>
            </a:r>
            <a:r>
              <a:rPr lang="en-US" i="1" dirty="0" smtClean="0">
                <a:solidFill>
                  <a:srgbClr val="000000"/>
                </a:solidFill>
                <a:ea typeface="Lucida Grande"/>
                <a:cs typeface="Lucida Grande"/>
              </a:rPr>
              <a:t>interactions </a:t>
            </a:r>
            <a:r>
              <a:rPr lang="en-US" i="1" dirty="0">
                <a:solidFill>
                  <a:srgbClr val="000000"/>
                </a:solidFill>
                <a:ea typeface="Lucida Grande"/>
                <a:cs typeface="Lucida Grande"/>
              </a:rPr>
              <a:t>with XSEDE staff are very good</a:t>
            </a:r>
            <a:r>
              <a:rPr lang="en-US" i="1" dirty="0" smtClean="0">
                <a:solidFill>
                  <a:srgbClr val="000000"/>
                </a:solidFill>
                <a:ea typeface="Lucida Grande"/>
                <a:cs typeface="Lucida Grande"/>
              </a:rPr>
              <a:t>.” </a:t>
            </a:r>
          </a:p>
          <a:p>
            <a:pPr marL="0" lvl="2"/>
            <a:endParaRPr lang="en-US" i="1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pPr marL="0" lvl="2"/>
            <a:r>
              <a:rPr lang="en-US" i="1" dirty="0" smtClean="0">
                <a:solidFill>
                  <a:srgbClr val="000000"/>
                </a:solidFill>
                <a:ea typeface="Lucida Grande"/>
                <a:cs typeface="Lucida Grande"/>
              </a:rPr>
              <a:t>“…Perhaps </a:t>
            </a:r>
            <a:r>
              <a:rPr lang="en-US" i="1" dirty="0">
                <a:solidFill>
                  <a:srgbClr val="000000"/>
                </a:solidFill>
                <a:ea typeface="Lucida Grande"/>
                <a:cs typeface="Lucida Grande"/>
              </a:rPr>
              <a:t>there should be annual performance reviews, and the Level 3's could shift funds between people and institutions based on who is actually delivering</a:t>
            </a:r>
            <a:r>
              <a:rPr lang="en-US" i="1" dirty="0" smtClean="0">
                <a:solidFill>
                  <a:srgbClr val="000000"/>
                </a:solidFill>
                <a:ea typeface="Lucida Grande"/>
                <a:cs typeface="Lucida Grande"/>
              </a:rPr>
              <a:t>.”</a:t>
            </a:r>
            <a:endParaRPr lang="en-US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725" y="5898032"/>
            <a:ext cx="458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Range of comparable projects 2.83 to 3.74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241160" y="5142762"/>
            <a:ext cx="28296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Scale: Strongly </a:t>
            </a:r>
            <a:r>
              <a:rPr lang="en-US" sz="1050" dirty="0"/>
              <a:t>Disagree (1) to Strongly Agree (5)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60" y="1921169"/>
            <a:ext cx="1162625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Climate Study Results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1160" y="1008105"/>
            <a:ext cx="116262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20720" y="5113324"/>
            <a:ext cx="2874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/>
              <a:t>* p </a:t>
            </a:r>
            <a:r>
              <a:rPr lang="en-US" sz="1100" dirty="0" smtClean="0"/>
              <a:t>&lt; .05, ** </a:t>
            </a:r>
            <a:r>
              <a:rPr lang="en-US" sz="1100" i="1" dirty="0" smtClean="0"/>
              <a:t>p</a:t>
            </a:r>
            <a:r>
              <a:rPr lang="en-US" sz="1100" dirty="0" smtClean="0"/>
              <a:t> &lt; .01, *** </a:t>
            </a:r>
            <a:r>
              <a:rPr lang="en-US" sz="1100" i="1" dirty="0"/>
              <a:t>p</a:t>
            </a:r>
            <a:r>
              <a:rPr lang="en-US" sz="1100" dirty="0"/>
              <a:t> &lt; .</a:t>
            </a:r>
            <a:r>
              <a:rPr lang="en-US" sz="1100" dirty="0" smtClean="0"/>
              <a:t>001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0648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57" y="244494"/>
            <a:ext cx="11746838" cy="715962"/>
          </a:xfrm>
          <a:noFill/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2013 Recommendation: </a:t>
            </a:r>
            <a:r>
              <a:rPr lang="en-US" sz="2400" b="0" dirty="0" smtClean="0">
                <a:solidFill>
                  <a:srgbClr val="002060"/>
                </a:solidFill>
              </a:rPr>
              <a:t>Establish explicit procedures including time limits for XSEDE decision making.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41157" y="1021316"/>
            <a:ext cx="11746838" cy="114720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F497D"/>
                </a:solidFill>
                <a:latin typeface="Arial"/>
                <a:cs typeface="Arial"/>
              </a:rPr>
              <a:t>2014-2015 XSEDE Response: </a:t>
            </a:r>
            <a:r>
              <a:rPr lang="en-US" sz="2400" dirty="0" smtClean="0">
                <a:solidFill>
                  <a:srgbClr val="1F497D"/>
                </a:solidFill>
                <a:latin typeface="Arial"/>
                <a:cs typeface="Arial"/>
              </a:rPr>
              <a:t>Expanded communication &amp; decision making dimension in 2014 Climate Study and again in 2015. All hands meetings implemented at sites. Retirement of projects lacking desired outcomes. </a:t>
            </a:r>
            <a:endParaRPr lang="en-US" sz="2400" dirty="0">
              <a:solidFill>
                <a:srgbClr val="1F497D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4645"/>
              </p:ext>
            </p:extLst>
          </p:nvPr>
        </p:nvGraphicFramePr>
        <p:xfrm>
          <a:off x="241157" y="2771618"/>
          <a:ext cx="6291723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603"/>
                <a:gridCol w="802640"/>
                <a:gridCol w="762000"/>
                <a:gridCol w="792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Q3A. XSEDE’s decision making process is efficient.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2.93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2.96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Q3B. I understand how decisions are made within the organization.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3.04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Q3C. I have input</a:t>
                      </a:r>
                      <a:r>
                        <a:rPr lang="en-US" sz="1600" baseline="0" dirty="0" smtClean="0"/>
                        <a:t> in decision making that relates to my work.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3.77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Q3D. When decisions are made,</a:t>
                      </a:r>
                      <a:r>
                        <a:rPr lang="en-US" sz="1600" baseline="0" dirty="0" smtClean="0"/>
                        <a:t> they are effectively communicated back to me.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3.55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07200" y="2771618"/>
            <a:ext cx="5180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i="1" dirty="0" smtClean="0">
                <a:solidFill>
                  <a:srgbClr val="000000"/>
                </a:solidFill>
                <a:ea typeface="Lucida Grande"/>
                <a:cs typeface="Lucida Grande"/>
              </a:rPr>
              <a:t>“ </a:t>
            </a:r>
            <a:r>
              <a:rPr lang="en-US" i="1" dirty="0" smtClean="0"/>
              <a:t>“Communication </a:t>
            </a:r>
            <a:r>
              <a:rPr lang="en-US" i="1" dirty="0"/>
              <a:t>during and after decision making by senior leadership is better than before, but overall still not nearly good </a:t>
            </a:r>
            <a:r>
              <a:rPr lang="en-US" i="1" dirty="0" smtClean="0"/>
              <a:t>enough…However</a:t>
            </a:r>
            <a:r>
              <a:rPr lang="en-US" i="1" dirty="0"/>
              <a:t>, I have confidence that the senior leadership is addressing this problem and headed in the right direction</a:t>
            </a:r>
            <a:r>
              <a:rPr lang="en-US" i="1" dirty="0" smtClean="0"/>
              <a:t>.”</a:t>
            </a:r>
            <a:endParaRPr lang="en-US" i="1" dirty="0" smtClean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64" y="5931259"/>
            <a:ext cx="458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Range of comparable projects 2.83 – 3.74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170037" y="5728178"/>
            <a:ext cx="28301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Scale: Strongly </a:t>
            </a:r>
            <a:r>
              <a:rPr lang="en-US" sz="1050" dirty="0"/>
              <a:t>Disagree (1) to Strongly Agree (5)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57" y="2239235"/>
            <a:ext cx="1174683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Climate Study Results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1157" y="973081"/>
            <a:ext cx="11746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5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67" y="274638"/>
            <a:ext cx="11776982" cy="715962"/>
          </a:xfrm>
          <a:noFill/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2014 Recommendation: </a:t>
            </a:r>
            <a:r>
              <a:rPr lang="en-US" sz="2400" b="0" dirty="0" smtClean="0">
                <a:solidFill>
                  <a:srgbClr val="002060"/>
                </a:solidFill>
              </a:rPr>
              <a:t>Conduct deeper investigations of organizational climate as it relates to equity with staff from all groups. 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00966" y="1069539"/>
            <a:ext cx="11776983" cy="81243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1F497D"/>
                </a:solidFill>
                <a:latin typeface="Arial"/>
                <a:cs typeface="Arial"/>
              </a:rPr>
              <a:t>2014-2015 XSEDE Response: </a:t>
            </a:r>
            <a:r>
              <a:rPr lang="en-US" sz="2400" dirty="0" smtClean="0">
                <a:solidFill>
                  <a:srgbClr val="1F497D"/>
                </a:solidFill>
                <a:latin typeface="Arial"/>
                <a:cs typeface="Arial"/>
              </a:rPr>
              <a:t>Expanded equity dimension in 2015 Climate Study. Diversity speaker at June 2015 quarterly meeting</a:t>
            </a:r>
            <a:r>
              <a:rPr lang="en-US" sz="2800" dirty="0" smtClean="0">
                <a:solidFill>
                  <a:srgbClr val="1F497D"/>
                </a:solidFill>
                <a:latin typeface="Arial"/>
                <a:cs typeface="Arial"/>
              </a:rPr>
              <a:t>.</a:t>
            </a:r>
            <a:endParaRPr lang="en-US" sz="2800" dirty="0">
              <a:solidFill>
                <a:srgbClr val="1F497D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32648"/>
              </p:ext>
            </p:extLst>
          </p:nvPr>
        </p:nvGraphicFramePr>
        <p:xfrm>
          <a:off x="200967" y="2745298"/>
          <a:ext cx="588532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897"/>
                <a:gridCol w="923985"/>
                <a:gridCol w="918460"/>
                <a:gridCol w="9069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Item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Q2b. I feel that XSEDE staff treat each other equally</a:t>
                      </a:r>
                      <a:r>
                        <a:rPr lang="en-US" baseline="0" dirty="0" smtClean="0"/>
                        <a:t> regardless of gender.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4.41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4.38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Q9. How often do you experience discrimination by other XSEDE staff?†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91208" y="2692184"/>
            <a:ext cx="55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/>
              <a:t>“I'm sure that there is unconscious bias like with any human enterprise. I haven't personally seen anything I could point to as a clear case of discrimination, but different people can interpret the same event differently.”</a:t>
            </a:r>
          </a:p>
          <a:p>
            <a:pPr marL="0" lvl="2"/>
            <a:endParaRPr lang="en-US" i="1" dirty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67" y="5904375"/>
            <a:ext cx="4586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Range of comparable projects not available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200967" y="5219273"/>
            <a:ext cx="4401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Scale: Strongly Disagree (1) to Strongly Agree (5)</a:t>
            </a:r>
          </a:p>
          <a:p>
            <a:r>
              <a:rPr lang="en-US" sz="1200" dirty="0" smtClean="0"/>
              <a:t>†</a:t>
            </a:r>
            <a:r>
              <a:rPr lang="en-US" sz="1200" i="1" dirty="0" smtClean="0"/>
              <a:t>Note </a:t>
            </a:r>
            <a:r>
              <a:rPr lang="en-US" sz="1200" i="1" dirty="0"/>
              <a:t>Q9 has been reverse coded as 1 (Almost Always) to 5 (Never</a:t>
            </a:r>
            <a:r>
              <a:rPr lang="en-US" sz="1200" i="1" dirty="0" smtClean="0"/>
              <a:t>)</a:t>
            </a:r>
            <a:r>
              <a:rPr lang="en-US" sz="1050" i="1" dirty="0" smtClean="0"/>
              <a:t>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00966" y="1960915"/>
            <a:ext cx="1177698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Climate Study Results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0967" y="1008105"/>
            <a:ext cx="11776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Pilot TEOS Area Metrics Tableau Dashboard Demonstration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10000"/>
            <a:ext cx="7848600" cy="13716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Lizanne DeStefano, lizanne.destefano@ceismc.gatech.edu</a:t>
            </a:r>
          </a:p>
          <a:p>
            <a:r>
              <a:rPr lang="en-US" sz="1800" dirty="0">
                <a:solidFill>
                  <a:schemeClr val="bg1"/>
                </a:solidFill>
              </a:rPr>
              <a:t>Lorna Rivera, lirivera@Illinois.edu </a:t>
            </a:r>
          </a:p>
        </p:txBody>
      </p:sp>
    </p:spTree>
    <p:extLst>
      <p:ext uri="{BB962C8B-B14F-4D97-AF65-F5344CB8AC3E}">
        <p14:creationId xmlns:p14="http://schemas.microsoft.com/office/powerpoint/2010/main" val="13362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XSEDE has a complex system of KPIs and area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283529"/>
          </a:xfrm>
        </p:spPr>
        <p:txBody>
          <a:bodyPr/>
          <a:lstStyle/>
          <a:p>
            <a:r>
              <a:rPr lang="en-US" dirty="0" smtClean="0"/>
              <a:t>Dashboard was developed to provide real time access to metrics for L1, L2, and L3 and program managers.</a:t>
            </a:r>
          </a:p>
          <a:p>
            <a:pPr lvl="1"/>
            <a:r>
              <a:rPr lang="en-US" dirty="0" smtClean="0"/>
              <a:t>Easy quarterly and annual reporting</a:t>
            </a:r>
          </a:p>
          <a:p>
            <a:pPr lvl="1"/>
            <a:r>
              <a:rPr lang="en-US" dirty="0" smtClean="0"/>
              <a:t>Consistent definitions and data pulls</a:t>
            </a:r>
          </a:p>
          <a:p>
            <a:pPr lvl="1"/>
            <a:r>
              <a:rPr lang="en-US" dirty="0" smtClean="0"/>
              <a:t>Promotes longitudinal analysis</a:t>
            </a:r>
          </a:p>
          <a:p>
            <a:pPr lvl="1"/>
            <a:r>
              <a:rPr lang="en-US" dirty="0" smtClean="0"/>
              <a:t>Better understand user base</a:t>
            </a:r>
          </a:p>
          <a:p>
            <a:pPr lvl="1"/>
            <a:r>
              <a:rPr lang="en-US" dirty="0" smtClean="0"/>
              <a:t>Promote data based decision-making and transparency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7990"/>
            <a:ext cx="9144000" cy="771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L2 Area Metrics Sample</a:t>
            </a:r>
            <a:br>
              <a:rPr lang="en-US" dirty="0" smtClean="0"/>
            </a:br>
            <a:r>
              <a:rPr lang="en-US" sz="1800" dirty="0"/>
              <a:t>Cumulative and Quarterly Data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837" y="990600"/>
            <a:ext cx="9143163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32951"/>
            <a:ext cx="8229600" cy="715962"/>
          </a:xfrm>
        </p:spPr>
        <p:txBody>
          <a:bodyPr/>
          <a:lstStyle/>
          <a:p>
            <a:r>
              <a:rPr lang="en-US" dirty="0" smtClean="0"/>
              <a:t>Spatial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 descr="C:\Users\jtowns\Documents\XSEDE2\Review\Slides\Map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02" y="803784"/>
            <a:ext cx="2118142" cy="44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03783"/>
            <a:ext cx="7922802" cy="46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7990"/>
            <a:ext cx="9144000" cy="771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L2: Area Metrics</a:t>
            </a:r>
            <a:br>
              <a:rPr lang="en-US" dirty="0" smtClean="0"/>
            </a:br>
            <a:r>
              <a:rPr lang="en-US" sz="1800" dirty="0"/>
              <a:t>Cumulative and Quarterly 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9" y="1845129"/>
            <a:ext cx="1173752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7990"/>
            <a:ext cx="9144000" cy="771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Underlying Data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20179"/>
            <a:ext cx="9144000" cy="6037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1039" y="1425148"/>
            <a:ext cx="932935" cy="51156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Removed to preserve participant privacy.</a:t>
            </a:r>
          </a:p>
        </p:txBody>
      </p:sp>
    </p:spTree>
    <p:extLst>
      <p:ext uri="{BB962C8B-B14F-4D97-AF65-F5344CB8AC3E}">
        <p14:creationId xmlns:p14="http://schemas.microsoft.com/office/powerpoint/2010/main" val="34988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Evaluation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Study</a:t>
            </a:r>
          </a:p>
          <a:p>
            <a:r>
              <a:rPr lang="en-US" dirty="0" smtClean="0"/>
              <a:t>Dashboard Display of KPIs and area metrics</a:t>
            </a:r>
          </a:p>
          <a:p>
            <a:r>
              <a:rPr lang="en-US" dirty="0" smtClean="0"/>
              <a:t>Logic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7990"/>
            <a:ext cx="9144000" cy="771696"/>
          </a:xfrm>
        </p:spPr>
        <p:txBody>
          <a:bodyPr>
            <a:normAutofit/>
          </a:bodyPr>
          <a:lstStyle/>
          <a:p>
            <a:r>
              <a:rPr lang="en-US" sz="4000" dirty="0"/>
              <a:t>Underlying Queries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3124"/>
            <a:ext cx="9144000" cy="58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ctrTitle"/>
          </p:nvPr>
        </p:nvSpPr>
        <p:spPr>
          <a:xfrm>
            <a:off x="2133600" y="2663826"/>
            <a:ext cx="7848600" cy="9175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26" charset="-128"/>
              </a:rPr>
              <a:t>Logic Models</a:t>
            </a:r>
          </a:p>
        </p:txBody>
      </p:sp>
      <p:sp>
        <p:nvSpPr>
          <p:cNvPr id="11267" name="Subtitle 5"/>
          <p:cNvSpPr>
            <a:spLocks noGrp="1"/>
          </p:cNvSpPr>
          <p:nvPr>
            <p:ph type="subTitle" idx="1"/>
          </p:nvPr>
        </p:nvSpPr>
        <p:spPr>
          <a:xfrm>
            <a:off x="2133600" y="3657601"/>
            <a:ext cx="7848600" cy="50482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B9CDE5"/>
                </a:solidFill>
                <a:latin typeface="Arial" charset="0"/>
                <a:ea typeface="ＭＳ Ｐゴシック" pitchFamily="26" charset="-128"/>
                <a:cs typeface="Arial" charset="0"/>
              </a:rPr>
              <a:t>Lizanne DeStefano, I-STEM, UIUC</a:t>
            </a:r>
          </a:p>
          <a:p>
            <a:pPr eaLnBrk="1" hangingPunct="1"/>
            <a:r>
              <a:rPr lang="en-US" sz="2000" dirty="0">
                <a:solidFill>
                  <a:srgbClr val="B9CDE5"/>
                </a:solidFill>
                <a:latin typeface="Arial" charset="0"/>
                <a:ea typeface="ＭＳ Ｐゴシック" pitchFamily="26" charset="-128"/>
                <a:cs typeface="Arial" charset="0"/>
              </a:rPr>
              <a:t>Lorna Rivera, I-STEM, UIUC</a:t>
            </a:r>
          </a:p>
          <a:p>
            <a:pPr eaLnBrk="1" hangingPunct="1"/>
            <a:r>
              <a:rPr lang="en-US" sz="2000" dirty="0">
                <a:solidFill>
                  <a:srgbClr val="B9CDE5"/>
                </a:solidFill>
                <a:latin typeface="Arial" charset="0"/>
                <a:ea typeface="ＭＳ Ｐゴシック" pitchFamily="26" charset="-128"/>
                <a:cs typeface="Arial" charset="0"/>
              </a:rPr>
              <a:t>Michael Culbertson, I-STEM, UIUC</a:t>
            </a:r>
          </a:p>
        </p:txBody>
      </p:sp>
    </p:spTree>
    <p:extLst>
      <p:ext uri="{BB962C8B-B14F-4D97-AF65-F5344CB8AC3E}">
        <p14:creationId xmlns:p14="http://schemas.microsoft.com/office/powerpoint/2010/main" val="3656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Models represent intended program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Make program components and processes explicit</a:t>
            </a:r>
          </a:p>
          <a:p>
            <a:r>
              <a:rPr lang="en-US" dirty="0" smtClean="0"/>
              <a:t>Identify different understandings and promote consensus</a:t>
            </a:r>
          </a:p>
          <a:p>
            <a:r>
              <a:rPr lang="en-US" dirty="0" smtClean="0"/>
              <a:t>Clarify points for intervention and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Allocations are an important metric in XSEDE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06573" y="5484082"/>
            <a:ext cx="6172200" cy="5369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35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Figure 1. Training Registrants as of February 2013</a:t>
            </a:r>
          </a:p>
        </p:txBody>
      </p:sp>
      <p:pic>
        <p:nvPicPr>
          <p:cNvPr id="9" name="Picture 5" descr="S:\ISTEM\Funded_Projects\XSEDE\Longitudinal Tracking\Graphics\Revised\training-130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73" y="1295400"/>
            <a:ext cx="3978854" cy="418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104" y="274638"/>
            <a:ext cx="8229600" cy="715962"/>
          </a:xfrm>
        </p:spPr>
        <p:txBody>
          <a:bodyPr/>
          <a:lstStyle/>
          <a:p>
            <a:r>
              <a:rPr lang="en-US" dirty="0" smtClean="0"/>
              <a:t>Allocations Logic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4019" y="2871598"/>
            <a:ext cx="1200150" cy="757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Experienced Users</a:t>
            </a:r>
          </a:p>
          <a:p>
            <a:r>
              <a:rPr lang="en-US" sz="900" dirty="0"/>
              <a:t>-Previous allocation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4019" y="4426186"/>
            <a:ext cx="1200150" cy="757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New Users</a:t>
            </a:r>
          </a:p>
          <a:p>
            <a:r>
              <a:rPr lang="en-US" sz="900" dirty="0"/>
              <a:t>-Discipline</a:t>
            </a:r>
          </a:p>
          <a:p>
            <a:r>
              <a:rPr lang="en-US" sz="900" dirty="0"/>
              <a:t>-Institution</a:t>
            </a:r>
          </a:p>
          <a:p>
            <a:r>
              <a:rPr lang="en-US" sz="900" dirty="0"/>
              <a:t>-URM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3576" y="2581383"/>
            <a:ext cx="1200150" cy="849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Submission</a:t>
            </a:r>
          </a:p>
          <a:p>
            <a:r>
              <a:rPr lang="en-US" sz="900" dirty="0"/>
              <a:t>-Satisfaction</a:t>
            </a:r>
          </a:p>
          <a:p>
            <a:r>
              <a:rPr lang="en-US" sz="900" dirty="0"/>
              <a:t>-Time and effort</a:t>
            </a:r>
          </a:p>
          <a:p>
            <a:r>
              <a:rPr lang="en-US" sz="900" dirty="0"/>
              <a:t>-Support needed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173576" y="4730618"/>
            <a:ext cx="1200150" cy="101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No Submission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Reasons why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Support/training needs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91649" y="1534778"/>
            <a:ext cx="1200150" cy="757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Awarded</a:t>
            </a:r>
          </a:p>
          <a:p>
            <a:r>
              <a:rPr lang="en-US" sz="900" dirty="0"/>
              <a:t>-Plans and timeline</a:t>
            </a:r>
          </a:p>
          <a:p>
            <a:r>
              <a:rPr lang="en-US" sz="900" dirty="0"/>
              <a:t>-Resources requested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1649" y="3777491"/>
            <a:ext cx="1200150" cy="757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Declined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Reasons why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Plans and timeline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Resources needed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99811" y="4857039"/>
            <a:ext cx="1200150" cy="757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Outcomes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Later submission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Other resources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Abandon project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80518" y="1340997"/>
            <a:ext cx="1200150" cy="1146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Outcomes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Time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Resources used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Publications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Awards/grants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Career impact</a:t>
            </a:r>
          </a:p>
          <a:p>
            <a:pPr marL="128588" indent="-128588">
              <a:buFontTx/>
              <a:buChar char="-"/>
            </a:pPr>
            <a:r>
              <a:rPr lang="en-US" sz="900" dirty="0"/>
              <a:t>Value added</a:t>
            </a:r>
          </a:p>
        </p:txBody>
      </p:sp>
      <p:cxnSp>
        <p:nvCxnSpPr>
          <p:cNvPr id="17" name="Straight Arrow Connector 16"/>
          <p:cNvCxnSpPr>
            <a:stCxn id="4" idx="3"/>
            <a:endCxn id="6" idx="1"/>
          </p:cNvCxnSpPr>
          <p:nvPr/>
        </p:nvCxnSpPr>
        <p:spPr>
          <a:xfrm>
            <a:off x="3304170" y="3250592"/>
            <a:ext cx="640685" cy="795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6" idx="1"/>
          </p:cNvCxnSpPr>
          <p:nvPr/>
        </p:nvCxnSpPr>
        <p:spPr>
          <a:xfrm flipV="1">
            <a:off x="3304170" y="4046556"/>
            <a:ext cx="640685" cy="75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7" idx="2"/>
          </p:cNvCxnSpPr>
          <p:nvPr/>
        </p:nvCxnSpPr>
        <p:spPr>
          <a:xfrm flipV="1">
            <a:off x="5145005" y="3431350"/>
            <a:ext cx="628647" cy="615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8" idx="0"/>
          </p:cNvCxnSpPr>
          <p:nvPr/>
        </p:nvCxnSpPr>
        <p:spPr>
          <a:xfrm>
            <a:off x="5145005" y="4046556"/>
            <a:ext cx="628647" cy="68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9" idx="1"/>
          </p:cNvCxnSpPr>
          <p:nvPr/>
        </p:nvCxnSpPr>
        <p:spPr>
          <a:xfrm flipV="1">
            <a:off x="6373727" y="1913772"/>
            <a:ext cx="617923" cy="1092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  <a:endCxn id="10" idx="1"/>
          </p:cNvCxnSpPr>
          <p:nvPr/>
        </p:nvCxnSpPr>
        <p:spPr>
          <a:xfrm>
            <a:off x="6373727" y="3006367"/>
            <a:ext cx="617923" cy="1150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3"/>
            <a:endCxn id="11" idx="1"/>
          </p:cNvCxnSpPr>
          <p:nvPr/>
        </p:nvCxnSpPr>
        <p:spPr>
          <a:xfrm>
            <a:off x="6373727" y="5236033"/>
            <a:ext cx="326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3"/>
            <a:endCxn id="13" idx="1"/>
          </p:cNvCxnSpPr>
          <p:nvPr/>
        </p:nvCxnSpPr>
        <p:spPr>
          <a:xfrm>
            <a:off x="8191800" y="1913773"/>
            <a:ext cx="388719" cy="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373726" y="2487757"/>
            <a:ext cx="1013646" cy="105429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75" b="1" dirty="0"/>
              <a:t>POPS Post submission survey</a:t>
            </a:r>
          </a:p>
        </p:txBody>
      </p:sp>
      <p:sp>
        <p:nvSpPr>
          <p:cNvPr id="55" name="Oval 54"/>
          <p:cNvSpPr/>
          <p:nvPr/>
        </p:nvSpPr>
        <p:spPr>
          <a:xfrm>
            <a:off x="7387373" y="2482862"/>
            <a:ext cx="1006643" cy="104700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75" b="1" dirty="0"/>
              <a:t>XRAS Reviewer survey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4854" y="3526297"/>
            <a:ext cx="1200150" cy="104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Pre-allocation</a:t>
            </a:r>
          </a:p>
          <a:p>
            <a:r>
              <a:rPr lang="en-US" sz="900" dirty="0"/>
              <a:t>-How heard</a:t>
            </a:r>
          </a:p>
          <a:p>
            <a:r>
              <a:rPr lang="en-US" sz="900" dirty="0"/>
              <a:t>-Information needs</a:t>
            </a:r>
          </a:p>
          <a:p>
            <a:r>
              <a:rPr lang="en-US" sz="900" dirty="0"/>
              <a:t>-Support needs</a:t>
            </a:r>
          </a:p>
          <a:p>
            <a:r>
              <a:rPr lang="en-US" sz="900" dirty="0"/>
              <a:t>-Purpose</a:t>
            </a:r>
          </a:p>
        </p:txBody>
      </p:sp>
      <p:cxnSp>
        <p:nvCxnSpPr>
          <p:cNvPr id="76" name="Elbow Connector 75"/>
          <p:cNvCxnSpPr>
            <a:stCxn id="10" idx="3"/>
            <a:endCxn id="7" idx="1"/>
          </p:cNvCxnSpPr>
          <p:nvPr/>
        </p:nvCxnSpPr>
        <p:spPr>
          <a:xfrm flipH="1" flipV="1">
            <a:off x="5173577" y="3006367"/>
            <a:ext cx="3018223" cy="1150119"/>
          </a:xfrm>
          <a:prstGeom prst="bentConnector5">
            <a:avLst>
              <a:gd name="adj1" fmla="val -56252"/>
              <a:gd name="adj2" fmla="val 256143"/>
              <a:gd name="adj3" fmla="val 107574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10" idx="3"/>
            <a:endCxn id="8" idx="1"/>
          </p:cNvCxnSpPr>
          <p:nvPr/>
        </p:nvCxnSpPr>
        <p:spPr>
          <a:xfrm flipH="1">
            <a:off x="5173577" y="4156485"/>
            <a:ext cx="3018223" cy="1079548"/>
          </a:xfrm>
          <a:prstGeom prst="bentConnector5">
            <a:avLst>
              <a:gd name="adj1" fmla="val -7574"/>
              <a:gd name="adj2" fmla="val 154056"/>
              <a:gd name="adj3" fmla="val 107574"/>
            </a:avLst>
          </a:prstGeom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940462" y="3526296"/>
            <a:ext cx="1004393" cy="104466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75" b="1" dirty="0"/>
              <a:t>Intake surveys</a:t>
            </a:r>
          </a:p>
        </p:txBody>
      </p:sp>
      <p:sp>
        <p:nvSpPr>
          <p:cNvPr id="52" name="Oval 51"/>
          <p:cNvSpPr/>
          <p:nvPr/>
        </p:nvSpPr>
        <p:spPr>
          <a:xfrm>
            <a:off x="8251524" y="3731298"/>
            <a:ext cx="817588" cy="85037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75" b="1" dirty="0"/>
              <a:t>Post decline survey</a:t>
            </a:r>
          </a:p>
        </p:txBody>
      </p:sp>
      <p:sp>
        <p:nvSpPr>
          <p:cNvPr id="51" name="Oval 50"/>
          <p:cNvSpPr/>
          <p:nvPr/>
        </p:nvSpPr>
        <p:spPr>
          <a:xfrm>
            <a:off x="9808859" y="1488585"/>
            <a:ext cx="817588" cy="85037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75" b="1" dirty="0"/>
              <a:t>Exit survey</a:t>
            </a:r>
          </a:p>
        </p:txBody>
      </p:sp>
      <p:sp>
        <p:nvSpPr>
          <p:cNvPr id="54" name="Oval 53"/>
          <p:cNvSpPr/>
          <p:nvPr/>
        </p:nvSpPr>
        <p:spPr>
          <a:xfrm>
            <a:off x="7772401" y="609601"/>
            <a:ext cx="1023393" cy="106443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/>
              <a:t>Allocation access survey</a:t>
            </a:r>
          </a:p>
        </p:txBody>
      </p:sp>
    </p:spTree>
    <p:extLst>
      <p:ext uri="{BB962C8B-B14F-4D97-AF65-F5344CB8AC3E}">
        <p14:creationId xmlns:p14="http://schemas.microsoft.com/office/powerpoint/2010/main" val="40846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49" grpId="0" animBg="1"/>
      <p:bldP spid="52" grpId="0" animBg="1"/>
      <p:bldP spid="51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38350" y="1571817"/>
          <a:ext cx="810387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570"/>
                <a:gridCol w="605790"/>
                <a:gridCol w="1062990"/>
                <a:gridCol w="857250"/>
                <a:gridCol w="902970"/>
                <a:gridCol w="457200"/>
                <a:gridCol w="800102"/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Items</a:t>
                      </a:r>
                      <a:r>
                        <a:rPr lang="en-US" sz="1400" baseline="0" dirty="0" smtClean="0"/>
                        <a:t> on…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Intake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POPS</a:t>
                      </a:r>
                      <a:r>
                        <a:rPr lang="en-US" sz="1400" baseline="0" dirty="0" smtClean="0"/>
                        <a:t> Post Submission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XRAS Reviewer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Allocation Access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Exit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Declined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Computational experience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Training needs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Access/use</a:t>
                      </a:r>
                      <a:r>
                        <a:rPr lang="en-US" sz="1400" baseline="0" dirty="0" smtClean="0"/>
                        <a:t> of other computational resources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Champion</a:t>
                      </a:r>
                      <a:r>
                        <a:rPr lang="en-US" sz="1400" baseline="0" dirty="0" smtClean="0"/>
                        <a:t> interaction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Demographics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Submission </a:t>
                      </a:r>
                      <a:r>
                        <a:rPr lang="en-US" sz="1400" baseline="0" dirty="0" smtClean="0"/>
                        <a:t>process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Review process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portal account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Allocation plans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Allocation</a:t>
                      </a:r>
                      <a:r>
                        <a:rPr lang="en-US" sz="1400" baseline="0" dirty="0" smtClean="0"/>
                        <a:t> achievements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Alternative</a:t>
                      </a:r>
                      <a:r>
                        <a:rPr lang="en-US" sz="1400" baseline="0" dirty="0" smtClean="0"/>
                        <a:t> plans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81199" y="1167193"/>
            <a:ext cx="6172200" cy="5369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35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Table 1. Survey suite related to allocations</a:t>
            </a:r>
          </a:p>
        </p:txBody>
      </p:sp>
    </p:spTree>
    <p:extLst>
      <p:ext uri="{BB962C8B-B14F-4D97-AF65-F5344CB8AC3E}">
        <p14:creationId xmlns:p14="http://schemas.microsoft.com/office/powerpoint/2010/main" val="14945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annual Climate Study and other strategies useful for promoting continuous improvement and a positive working environment within XSEDE?</a:t>
            </a:r>
          </a:p>
          <a:p>
            <a:r>
              <a:rPr lang="en-US" dirty="0" smtClean="0"/>
              <a:t>Are these findings useful or applicable to other large NSF investments?</a:t>
            </a:r>
          </a:p>
          <a:p>
            <a:pPr lvl="1"/>
            <a:r>
              <a:rPr lang="en-US" dirty="0" smtClean="0"/>
              <a:t>Communication &amp; decision making in virtual organizations</a:t>
            </a:r>
          </a:p>
          <a:p>
            <a:pPr lvl="1"/>
            <a:r>
              <a:rPr lang="en-US" dirty="0" smtClean="0"/>
              <a:t>New staff orientation needs</a:t>
            </a:r>
          </a:p>
          <a:p>
            <a:pPr lvl="1"/>
            <a:r>
              <a:rPr lang="en-US" dirty="0" smtClean="0"/>
              <a:t>Less than .50 FTE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392362"/>
          </a:xfrm>
        </p:spPr>
        <p:txBody>
          <a:bodyPr/>
          <a:lstStyle/>
          <a:p>
            <a:pPr algn="ctr"/>
            <a:r>
              <a:rPr lang="en-US" sz="400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Contact </a:t>
            </a:r>
            <a:r>
              <a:rPr lang="en-US" u="sng" dirty="0"/>
              <a:t>Information:</a:t>
            </a:r>
          </a:p>
          <a:p>
            <a:pPr marL="0" indent="0">
              <a:buNone/>
            </a:pPr>
            <a:r>
              <a:rPr lang="en-US" dirty="0" smtClean="0"/>
              <a:t>Lizanne </a:t>
            </a:r>
            <a:r>
              <a:rPr lang="en-US" dirty="0" err="1" smtClean="0"/>
              <a:t>DeStefano,</a:t>
            </a:r>
            <a:r>
              <a:rPr lang="en-US" dirty="0" smtClean="0"/>
              <a:t> l</a:t>
            </a:r>
            <a:r>
              <a:rPr lang="en-US" dirty="0" smtClean="0">
                <a:hlinkClick r:id="rId2"/>
              </a:rPr>
              <a:t>destefano6@gatech.edu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Lorna Rivera, </a:t>
            </a:r>
            <a:r>
              <a:rPr lang="en-US" dirty="0" smtClean="0">
                <a:hlinkClick r:id="rId3"/>
              </a:rPr>
              <a:t>lirivera@Illinois.edu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D279-822D-4565-8675-B26B7464D3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306286"/>
            <a:ext cx="10871200" cy="2275114"/>
          </a:xfrm>
        </p:spPr>
        <p:txBody>
          <a:bodyPr/>
          <a:lstStyle/>
          <a:p>
            <a:r>
              <a:rPr lang="en-US" dirty="0" smtClean="0"/>
              <a:t>Annual Climate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Lizanne DeStefano, Georgia Institute of Technology</a:t>
            </a:r>
          </a:p>
          <a:p>
            <a:r>
              <a:rPr lang="en-US" dirty="0" smtClean="0"/>
              <a:t>Lorna Rivera, University of Illinois </a:t>
            </a:r>
            <a:r>
              <a:rPr lang="en-US" smtClean="0"/>
              <a:t>at Urbana-Champaign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Climate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9500"/>
            <a:ext cx="10972800" cy="4787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26" charset="-128"/>
              </a:rPr>
              <a:t>Support XSEDE’s organizational health by providing data over time to:</a:t>
            </a:r>
          </a:p>
          <a:p>
            <a:r>
              <a:rPr lang="en-US" dirty="0" smtClean="0">
                <a:ea typeface="ＭＳ Ｐゴシック" pitchFamily="26" charset="-128"/>
              </a:rPr>
              <a:t>Better understand </a:t>
            </a:r>
            <a:r>
              <a:rPr lang="en-US" dirty="0">
                <a:ea typeface="ＭＳ Ｐゴシック" pitchFamily="26" charset="-128"/>
              </a:rPr>
              <a:t>current working conditions</a:t>
            </a:r>
          </a:p>
          <a:p>
            <a:r>
              <a:rPr lang="en-US" dirty="0" smtClean="0">
                <a:ea typeface="ＭＳ Ｐゴシック" pitchFamily="26" charset="-128"/>
              </a:rPr>
              <a:t>Recognize </a:t>
            </a:r>
            <a:r>
              <a:rPr lang="en-US" dirty="0">
                <a:ea typeface="ＭＳ Ｐゴシック" pitchFamily="26" charset="-128"/>
              </a:rPr>
              <a:t>successes </a:t>
            </a:r>
            <a:r>
              <a:rPr lang="en-US" dirty="0" smtClean="0">
                <a:ea typeface="ＭＳ Ｐゴシック" pitchFamily="26" charset="-128"/>
              </a:rPr>
              <a:t>and areas of concern</a:t>
            </a:r>
            <a:endParaRPr lang="en-US" dirty="0">
              <a:ea typeface="ＭＳ Ｐゴシック" pitchFamily="26" charset="-128"/>
            </a:endParaRPr>
          </a:p>
          <a:p>
            <a:r>
              <a:rPr lang="en-US" dirty="0" smtClean="0">
                <a:ea typeface="ＭＳ Ｐゴシック" pitchFamily="26" charset="-128"/>
              </a:rPr>
              <a:t>Develop responses to </a:t>
            </a:r>
            <a:r>
              <a:rPr lang="en-US" dirty="0">
                <a:ea typeface="ＭＳ Ｐゴシック" pitchFamily="26" charset="-128"/>
              </a:rPr>
              <a:t>improve working conditions</a:t>
            </a:r>
          </a:p>
          <a:p>
            <a:r>
              <a:rPr lang="en-US" dirty="0" smtClean="0">
                <a:ea typeface="ＭＳ Ｐゴシック" pitchFamily="26" charset="-128"/>
              </a:rPr>
              <a:t>Improve </a:t>
            </a:r>
            <a:r>
              <a:rPr lang="en-US" dirty="0">
                <a:ea typeface="ＭＳ Ｐゴシック" pitchFamily="26" charset="-128"/>
              </a:rPr>
              <a:t>workplace efficiency and </a:t>
            </a:r>
            <a:r>
              <a:rPr lang="en-US" dirty="0" smtClean="0">
                <a:ea typeface="ＭＳ Ｐゴシック" pitchFamily="26" charset="-128"/>
              </a:rPr>
              <a:t>satisfaction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D279-822D-4565-8675-B26B7464D3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9000"/>
            <a:ext cx="10972800" cy="4978400"/>
          </a:xfrm>
        </p:spPr>
        <p:txBody>
          <a:bodyPr/>
          <a:lstStyle/>
          <a:p>
            <a:r>
              <a:rPr lang="en-US" dirty="0" smtClean="0">
                <a:ea typeface="ＭＳ Ｐゴシック" pitchFamily="26" charset="-128"/>
              </a:rPr>
              <a:t>Annual </a:t>
            </a:r>
            <a:r>
              <a:rPr lang="en-US" dirty="0">
                <a:ea typeface="ＭＳ Ｐゴシック" pitchFamily="26" charset="-128"/>
              </a:rPr>
              <a:t>on-line Survey to all XSEDE staff and </a:t>
            </a:r>
            <a:r>
              <a:rPr lang="en-US" dirty="0" smtClean="0">
                <a:ea typeface="ＭＳ Ｐゴシック" pitchFamily="26" charset="-128"/>
              </a:rPr>
              <a:t>leadership</a:t>
            </a:r>
          </a:p>
          <a:p>
            <a:pPr lvl="1"/>
            <a:r>
              <a:rPr lang="en-US" dirty="0" smtClean="0">
                <a:ea typeface="ＭＳ Ｐゴシック" pitchFamily="26" charset="-128"/>
              </a:rPr>
              <a:t>Core items</a:t>
            </a:r>
          </a:p>
          <a:p>
            <a:pPr lvl="1"/>
            <a:r>
              <a:rPr lang="en-US" dirty="0" smtClean="0">
                <a:ea typeface="ＭＳ Ｐゴシック" pitchFamily="26" charset="-128"/>
              </a:rPr>
              <a:t>XSEDE specific items</a:t>
            </a:r>
          </a:p>
          <a:p>
            <a:pPr lvl="1"/>
            <a:r>
              <a:rPr lang="en-US" dirty="0" smtClean="0">
                <a:ea typeface="ＭＳ Ｐゴシック" pitchFamily="26" charset="-128"/>
              </a:rPr>
              <a:t>May/June administration</a:t>
            </a:r>
            <a:endParaRPr lang="en-US" dirty="0">
              <a:ea typeface="ＭＳ Ｐゴシック" pitchFamily="26" charset="-128"/>
            </a:endParaRPr>
          </a:p>
          <a:p>
            <a:r>
              <a:rPr lang="en-US" dirty="0">
                <a:ea typeface="ＭＳ Ｐゴシック" pitchFamily="26" charset="-128"/>
              </a:rPr>
              <a:t>Disaggregation by Level 2, 3, site, FTE, length of </a:t>
            </a:r>
            <a:r>
              <a:rPr lang="en-US" dirty="0" smtClean="0">
                <a:ea typeface="ＭＳ Ｐゴシック" pitchFamily="26" charset="-128"/>
              </a:rPr>
              <a:t>employment</a:t>
            </a:r>
          </a:p>
          <a:p>
            <a:pPr lvl="1"/>
            <a:r>
              <a:rPr lang="en-US" dirty="0" smtClean="0">
                <a:ea typeface="ＭＳ Ｐゴシック" pitchFamily="26" charset="-128"/>
              </a:rPr>
              <a:t>Special requests by L2 and L3 managers</a:t>
            </a:r>
          </a:p>
          <a:p>
            <a:r>
              <a:rPr lang="en-US" dirty="0" smtClean="0">
                <a:ea typeface="ＭＳ Ｐゴシック" pitchFamily="26" charset="-128"/>
              </a:rPr>
              <a:t>EXTENSIVE dissemination and interaction around results</a:t>
            </a:r>
          </a:p>
          <a:p>
            <a:r>
              <a:rPr lang="en-US" dirty="0" smtClean="0">
                <a:ea typeface="ＭＳ Ｐゴシック" pitchFamily="26" charset="-128"/>
              </a:rPr>
              <a:t>Documentation of XSEDE response to results</a:t>
            </a:r>
          </a:p>
          <a:p>
            <a:pPr lvl="1"/>
            <a:r>
              <a:rPr lang="en-US" dirty="0" smtClean="0">
                <a:ea typeface="ＭＳ Ｐゴシック" pitchFamily="26" charset="-128"/>
              </a:rPr>
              <a:t>Quarterly Meetings</a:t>
            </a:r>
          </a:p>
          <a:p>
            <a:endParaRPr lang="en-US" dirty="0">
              <a:ea typeface="ＭＳ Ｐゴシック" pitchFamily="26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 Climate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Responsiveness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Communication Tools</a:t>
            </a:r>
          </a:p>
          <a:p>
            <a:r>
              <a:rPr lang="en-US" dirty="0" smtClean="0"/>
              <a:t>Values and Satisfaction</a:t>
            </a:r>
          </a:p>
          <a:p>
            <a:r>
              <a:rPr lang="en-US" dirty="0" smtClean="0"/>
              <a:t>Communication and Decision-making</a:t>
            </a:r>
          </a:p>
          <a:p>
            <a:r>
              <a:rPr lang="en-US" dirty="0" smtClean="0"/>
              <a:t>Resources and Support</a:t>
            </a:r>
          </a:p>
          <a:p>
            <a:r>
              <a:rPr lang="en-US" dirty="0" smtClean="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19670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Scores Over Time (Scale 1 – 5)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3408703"/>
              </p:ext>
            </p:extLst>
          </p:nvPr>
        </p:nvGraphicFramePr>
        <p:xfrm>
          <a:off x="609600" y="1219200"/>
          <a:ext cx="1097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8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Respondent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10761524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D279-822D-4565-8675-B26B7464D32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045902493"/>
              </p:ext>
            </p:extLst>
          </p:nvPr>
        </p:nvGraphicFramePr>
        <p:xfrm>
          <a:off x="83820" y="1737360"/>
          <a:ext cx="3512820" cy="400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251808408"/>
              </p:ext>
            </p:extLst>
          </p:nvPr>
        </p:nvGraphicFramePr>
        <p:xfrm>
          <a:off x="3718560" y="1737360"/>
          <a:ext cx="2621280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995374829"/>
              </p:ext>
            </p:extLst>
          </p:nvPr>
        </p:nvGraphicFramePr>
        <p:xfrm>
          <a:off x="6532881" y="1737360"/>
          <a:ext cx="2245359" cy="400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934086000"/>
              </p:ext>
            </p:extLst>
          </p:nvPr>
        </p:nvGraphicFramePr>
        <p:xfrm>
          <a:off x="9125765" y="1737360"/>
          <a:ext cx="2245359" cy="400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627120" y="1737360"/>
            <a:ext cx="0" cy="446024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92240" y="1737360"/>
            <a:ext cx="0" cy="446024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22080" y="1737360"/>
            <a:ext cx="0" cy="421640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8956" y="1817236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FTE (Sciforma)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6718" y="1736369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Staff </a:t>
            </a:r>
            <a:r>
              <a:rPr lang="en-US" sz="1600" b="1" dirty="0" smtClean="0">
                <a:solidFill>
                  <a:schemeClr val="tx2"/>
                </a:solidFill>
              </a:rPr>
              <a:t>Level (Self Report)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4882" y="1736369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Length of Employment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elf Report)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36926" y="1736369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Gender (Self Report)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Respondent Demographics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10761524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D279-822D-4565-8675-B26B7464D3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12192000" cy="74676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Racial/ethnic diversity: Note that totals may not equal 100% since respondents could select more than one category.</a:t>
            </a:r>
            <a:endParaRPr lang="en-US" sz="24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96101054"/>
              </p:ext>
            </p:extLst>
          </p:nvPr>
        </p:nvGraphicFramePr>
        <p:xfrm>
          <a:off x="111512" y="1961715"/>
          <a:ext cx="11852853" cy="387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SE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XSEDE Theme" id="{6BF40EE4-66DE-4D6C-AAE1-950F3153455E}" vid="{218DC3B3-3093-425E-9A95-8CA4A1F39E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XSEDE Theme</Template>
  <TotalTime>3002</TotalTime>
  <Words>1467</Words>
  <Application>Microsoft Office PowerPoint</Application>
  <PresentationFormat>Widescreen</PresentationFormat>
  <Paragraphs>301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Lucida Grande</vt:lpstr>
      <vt:lpstr>Verdana</vt:lpstr>
      <vt:lpstr>XSEDE Theme</vt:lpstr>
      <vt:lpstr>Organizational Climate Studies and Other Evaluation Strategies:  Experience from NSF’s Advanced Cyberinfrastructure Projects</vt:lpstr>
      <vt:lpstr>Three Evaluation Strategies</vt:lpstr>
      <vt:lpstr>Annual Climate Study</vt:lpstr>
      <vt:lpstr>Purpose of the Climate Study</vt:lpstr>
      <vt:lpstr>Method</vt:lpstr>
      <vt:lpstr>Six  Climate Indices</vt:lpstr>
      <vt:lpstr>Index Scores Over Time (Scale 1 – 5)</vt:lpstr>
      <vt:lpstr>2015 Respondent Demographics</vt:lpstr>
      <vt:lpstr>2015 Respondent Demographics Continued</vt:lpstr>
      <vt:lpstr>2013 Recommendation: Promote staff directory on main XSEDE staff wiki page. Consider adopting a universal online document storage and collaboration solution.</vt:lpstr>
      <vt:lpstr>2013 Recommendation: Maintain detailed FTE assignments, coordinate with local supervisors, and regularly recognize outstanding work. </vt:lpstr>
      <vt:lpstr>2013 Recommendation: Establish explicit procedures including time limits for XSEDE decision making.</vt:lpstr>
      <vt:lpstr>2014 Recommendation: Conduct deeper investigations of organizational climate as it relates to equity with staff from all groups. </vt:lpstr>
      <vt:lpstr>Pilot TEOS Area Metrics Tableau Dashboard Demonstration</vt:lpstr>
      <vt:lpstr>XSEDE has a complex system of KPIs and area metrics</vt:lpstr>
      <vt:lpstr>L2 Area Metrics Sample Cumulative and Quarterly Data</vt:lpstr>
      <vt:lpstr>Spatial Distribution</vt:lpstr>
      <vt:lpstr>L2: Area Metrics Cumulative and Quarterly Data</vt:lpstr>
      <vt:lpstr>Underlying Data </vt:lpstr>
      <vt:lpstr>Underlying Queries</vt:lpstr>
      <vt:lpstr>Logic Models</vt:lpstr>
      <vt:lpstr>Logic Models represent intended program operation</vt:lpstr>
      <vt:lpstr>Allocations are an important metric in XSEDE</vt:lpstr>
      <vt:lpstr>Allocations Logic Model</vt:lpstr>
      <vt:lpstr>Surveys</vt:lpstr>
      <vt:lpstr>Discussion</vt:lpstr>
      <vt:lpstr>Discussion</vt:lpstr>
    </vt:vector>
  </TitlesOfParts>
  <Company>University of Illinois at Urbana-Champaign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Rivera, Lorna Ivette</dc:creator>
  <cp:lastModifiedBy>Daniels, William P.</cp:lastModifiedBy>
  <cp:revision>861</cp:revision>
  <dcterms:created xsi:type="dcterms:W3CDTF">2014-09-02T19:28:51Z</dcterms:created>
  <dcterms:modified xsi:type="dcterms:W3CDTF">2016-05-20T16:04:51Z</dcterms:modified>
</cp:coreProperties>
</file>