
<file path=[Content_Types].xml><?xml version="1.0" encoding="utf-8"?>
<Types xmlns="http://schemas.openxmlformats.org/package/2006/content-types">
  <Default Extension="bin" ContentType="application/vnd.openxmlformats-officedocument.oleObject"/>
  <Default Extension="xlsm" ContentType="application/vnd.ms-excel.sheet.macroEnabled.12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23"/>
  </p:notesMasterIdLst>
  <p:sldIdLst>
    <p:sldId id="274" r:id="rId3"/>
    <p:sldId id="275" r:id="rId4"/>
    <p:sldId id="257" r:id="rId5"/>
    <p:sldId id="258" r:id="rId6"/>
    <p:sldId id="284" r:id="rId7"/>
    <p:sldId id="261" r:id="rId8"/>
    <p:sldId id="277" r:id="rId9"/>
    <p:sldId id="276" r:id="rId10"/>
    <p:sldId id="262" r:id="rId11"/>
    <p:sldId id="278" r:id="rId12"/>
    <p:sldId id="279" r:id="rId13"/>
    <p:sldId id="280" r:id="rId14"/>
    <p:sldId id="285" r:id="rId15"/>
    <p:sldId id="281" r:id="rId16"/>
    <p:sldId id="283" r:id="rId17"/>
    <p:sldId id="286" r:id="rId18"/>
    <p:sldId id="265" r:id="rId19"/>
    <p:sldId id="273" r:id="rId20"/>
    <p:sldId id="264" r:id="rId21"/>
    <p:sldId id="287" r:id="rId22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0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26833" cy="465797"/>
          </a:xfrm>
          <a:prstGeom prst="rect">
            <a:avLst/>
          </a:prstGeom>
        </p:spPr>
        <p:txBody>
          <a:bodyPr vert="horz" lIns="92957" tIns="46478" rIns="92957" bIns="464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1"/>
            <a:ext cx="3026833" cy="465797"/>
          </a:xfrm>
          <a:prstGeom prst="rect">
            <a:avLst/>
          </a:prstGeom>
        </p:spPr>
        <p:txBody>
          <a:bodyPr vert="horz" lIns="92957" tIns="46478" rIns="92957" bIns="46478" rtlCol="0"/>
          <a:lstStyle>
            <a:lvl1pPr algn="r">
              <a:defRPr sz="1200"/>
            </a:lvl1pPr>
          </a:lstStyle>
          <a:p>
            <a:fld id="{97B21DAF-4166-4E57-B76D-173A6E0368D0}" type="datetimeFigureOut">
              <a:rPr lang="en-US" smtClean="0"/>
              <a:t>05/25/2016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8025" y="1160463"/>
            <a:ext cx="55689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7" tIns="46478" rIns="92957" bIns="464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1"/>
            <a:ext cx="5588000" cy="3655457"/>
          </a:xfrm>
          <a:prstGeom prst="rect">
            <a:avLst/>
          </a:prstGeom>
        </p:spPr>
        <p:txBody>
          <a:bodyPr vert="horz" lIns="92957" tIns="46478" rIns="92957" bIns="4647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17904"/>
            <a:ext cx="3026833" cy="465796"/>
          </a:xfrm>
          <a:prstGeom prst="rect">
            <a:avLst/>
          </a:prstGeom>
        </p:spPr>
        <p:txBody>
          <a:bodyPr vert="horz" lIns="92957" tIns="46478" rIns="92957" bIns="464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17904"/>
            <a:ext cx="3026833" cy="465796"/>
          </a:xfrm>
          <a:prstGeom prst="rect">
            <a:avLst/>
          </a:prstGeom>
        </p:spPr>
        <p:txBody>
          <a:bodyPr vert="horz" lIns="92957" tIns="46478" rIns="92957" bIns="46478" rtlCol="0" anchor="b"/>
          <a:lstStyle>
            <a:lvl1pPr algn="r">
              <a:defRPr sz="1200"/>
            </a:lvl1pPr>
          </a:lstStyle>
          <a:p>
            <a:fld id="{7660AAEB-9223-4F4B-9C85-C06A02FB5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35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A739A3-935F-4374-BDD6-E04FDDB6DE0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671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*I’ve told you WHAT the talk is about</a:t>
            </a:r>
          </a:p>
          <a:p>
            <a:endParaRPr lang="en-US" dirty="0"/>
          </a:p>
          <a:p>
            <a:r>
              <a:rPr lang="en-US" dirty="0" smtClean="0"/>
              <a:t>*WHO we are </a:t>
            </a:r>
          </a:p>
          <a:p>
            <a:endParaRPr lang="en-US" dirty="0"/>
          </a:p>
          <a:p>
            <a:r>
              <a:rPr lang="en-US" dirty="0" smtClean="0"/>
              <a:t>*Now how we’re going to present the information which includes the input we need from audience members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A739A3-935F-4374-BDD6-E04FDDB6DE0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662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*I’ve told you WHAT the talk is about</a:t>
            </a:r>
          </a:p>
          <a:p>
            <a:endParaRPr lang="en-US" dirty="0"/>
          </a:p>
          <a:p>
            <a:r>
              <a:rPr lang="en-US" dirty="0" smtClean="0"/>
              <a:t>*WHO we are </a:t>
            </a:r>
          </a:p>
          <a:p>
            <a:endParaRPr lang="en-US" dirty="0"/>
          </a:p>
          <a:p>
            <a:r>
              <a:rPr lang="en-US" dirty="0" smtClean="0"/>
              <a:t>*Now how we’re going to present the information which includes the input we need from audience members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A739A3-935F-4374-BDD6-E04FDDB6DE0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35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9565">
              <a:defRPr/>
            </a:pPr>
            <a:r>
              <a:rPr lang="en-US" dirty="0" smtClean="0"/>
              <a:t>Effort evolves as the awardee’s cost estimate evolves through these preconstruction stages.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A739A3-935F-4374-BDD6-E04FDDB6DE0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996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*I’ve told you WHAT the talk is about</a:t>
            </a:r>
          </a:p>
          <a:p>
            <a:endParaRPr lang="en-US" dirty="0"/>
          </a:p>
          <a:p>
            <a:r>
              <a:rPr lang="en-US" dirty="0" smtClean="0"/>
              <a:t>*WHO we are </a:t>
            </a:r>
          </a:p>
          <a:p>
            <a:endParaRPr lang="en-US" dirty="0"/>
          </a:p>
          <a:p>
            <a:r>
              <a:rPr lang="en-US" dirty="0" smtClean="0"/>
              <a:t>*Now how we’re going to present the information which includes the input we need from audience members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A739A3-935F-4374-BDD6-E04FDDB6DE0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5032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0AAEB-9223-4F4B-9C85-C06A02FB539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104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8274-9549-4DB2-824F-F3A2C8700609}" type="datetime1">
              <a:rPr lang="en-US" smtClean="0"/>
              <a:t>05/25/2016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242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969CE-93F4-4145-87BA-ED56DBD455AF}" type="datetime1">
              <a:rPr lang="en-US" smtClean="0"/>
              <a:t>05/25/2016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653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9383-0D22-4222-856A-F92D7255C6FD}" type="datetime1">
              <a:rPr lang="en-US" smtClean="0"/>
              <a:t>05/25/2016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347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392A5-1C28-4E27-8AAF-792F2B04BF6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05/25/2016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DRAFT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7EC9-2D7F-4E9C-A3DE-B11021CA03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0298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3FC1E-622D-431F-935B-2545F5FC39D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05/25/2016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DRAFT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7EC9-2D7F-4E9C-A3DE-B11021CA03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584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3873F-E51D-4314-9790-9AC9ED448A5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05/25/2016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DRAFT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7EC9-2D7F-4E9C-A3DE-B11021CA03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620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F587-E005-4426-9A9D-6C1E10E0A89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05/25/2016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DRAFT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7EC9-2D7F-4E9C-A3DE-B11021CA03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4571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E6B92-DE5C-417B-BC1A-DBE88A92A3F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05/25/2016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DRAFT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7EC9-2D7F-4E9C-A3DE-B11021CA03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858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79365-1737-4745-AF1C-45B410C64C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05/25/2016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DRAFT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7EC9-2D7F-4E9C-A3DE-B11021CA03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3487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7E45-83E8-4C86-A4CC-956AE409BFD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05/25/2016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DRAFT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7EC9-2D7F-4E9C-A3DE-B11021CA03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6504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E243E-4CD9-4774-BA77-D805A277AF7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05/25/2016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DRAFT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7EC9-2D7F-4E9C-A3DE-B11021CA03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140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699FE-9715-4312-B56B-A1E262E7C1E1}" type="datetime1">
              <a:rPr lang="en-US" smtClean="0"/>
              <a:t>05/25/2016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4227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43586-E391-498B-B124-77525B959DB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05/25/2016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DRAFT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7EC9-2D7F-4E9C-A3DE-B11021CA03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2947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3176-CCCF-4CD5-AF9D-9BC9BAA6412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05/25/2016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DRAFT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7EC9-2D7F-4E9C-A3DE-B11021CA03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8941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60FE7-CE30-4A81-82C7-A640B2FB3C2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05/25/2016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DRAFT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7EC9-2D7F-4E9C-A3DE-B11021CA03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495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A3C20-997E-4EA1-9355-CC20991E75ED}" type="datetime1">
              <a:rPr lang="en-US" smtClean="0"/>
              <a:t>05/25/2016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435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969A0-5AFA-4634-A810-0F97E7235128}" type="datetime1">
              <a:rPr lang="en-US" smtClean="0"/>
              <a:t>05/25/2016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326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E67D6-2C22-486C-B21F-79DBB5A72469}" type="datetime1">
              <a:rPr lang="en-US" smtClean="0"/>
              <a:t>05/25/2016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066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19ADC-DD71-46F1-BDD1-9D5EEA82C76A}" type="datetime1">
              <a:rPr lang="en-US" smtClean="0"/>
              <a:t>05/25/2016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322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770AF-CD26-4A5A-9831-A7BC6CF6DDA7}" type="datetime1">
              <a:rPr lang="en-US" smtClean="0"/>
              <a:t>05/25/2016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178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B98CA-62BB-4D9D-8EAB-140679749681}" type="datetime1">
              <a:rPr lang="en-US" smtClean="0"/>
              <a:t>05/25/2016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178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611FE-23CC-4B3B-A923-FF32DF899067}" type="datetime1">
              <a:rPr lang="en-US" smtClean="0"/>
              <a:t>05/25/2016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40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E9FF9-CB92-4C2A-98E7-370E92AAD79B}" type="datetime1">
              <a:rPr lang="en-US" smtClean="0"/>
              <a:t>05/25/2016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DRAFT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4588D-5399-4FEF-8507-72CAFE8FA2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651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D7FA4-8A5F-42AC-9F06-76AE94536E4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05/25/2016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DRAFT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E7EC9-2D7F-4E9C-A3DE-B11021CA03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87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jlupis@nsf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Macro-Enabled_Worksheet1.xlsm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sf.gov/bfa/lfo/lfo_documents.jsp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po.gov/fdsys/pkg/FR-2016-05-09/pdf/2016-10793.pdf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">
              <a:schemeClr val="accent2">
                <a:lumMod val="20000"/>
                <a:lumOff val="80000"/>
              </a:schemeClr>
            </a:gs>
            <a:gs pos="29000">
              <a:schemeClr val="accent1">
                <a:lumMod val="45000"/>
                <a:lumOff val="55000"/>
              </a:schemeClr>
            </a:gs>
            <a:gs pos="85000">
              <a:schemeClr val="accent2">
                <a:lumMod val="60000"/>
                <a:lumOff val="40000"/>
              </a:schemeClr>
            </a:gs>
            <a:gs pos="96000">
              <a:schemeClr val="accent2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5811" y="844566"/>
            <a:ext cx="9394370" cy="2682649"/>
          </a:xfrm>
        </p:spPr>
        <p:txBody>
          <a:bodyPr>
            <a:normAutofit fontScale="90000"/>
          </a:bodyPr>
          <a:lstStyle/>
          <a:p>
            <a:r>
              <a:rPr lang="en-US" sz="5300" b="1" dirty="0" smtClean="0">
                <a:latin typeface="Calibri" panose="020F0502020204030204" pitchFamily="34" charset="0"/>
              </a:rPr>
              <a:t>2016 NSF Large Facilities Workshop</a:t>
            </a: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5100" i="1" dirty="0" smtClean="0"/>
              <a:t>New Initiatives</a:t>
            </a:r>
            <a:br>
              <a:rPr lang="en-US" sz="5100" i="1" dirty="0" smtClean="0"/>
            </a:br>
            <a:r>
              <a:rPr lang="en-US" sz="4900" dirty="0" smtClean="0"/>
              <a:t>Business Roundtable II-III</a:t>
            </a:r>
            <a:br>
              <a:rPr lang="en-US" sz="4900" dirty="0" smtClean="0"/>
            </a:br>
            <a:r>
              <a:rPr lang="en-US" sz="3300" dirty="0" smtClean="0"/>
              <a:t>May 25-26, 2016</a:t>
            </a:r>
            <a:endParaRPr lang="en-US" sz="3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5037826"/>
            <a:ext cx="9644744" cy="1143055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Jeff Lupis</a:t>
            </a:r>
            <a:r>
              <a:rPr lang="en-US" dirty="0" smtClean="0"/>
              <a:t>, Division Director, </a:t>
            </a:r>
            <a:r>
              <a:rPr lang="en-US" i="1" dirty="0" smtClean="0"/>
              <a:t>Division </a:t>
            </a:r>
            <a:r>
              <a:rPr lang="en-US" i="1" dirty="0"/>
              <a:t>of Acquisition and Cooperative </a:t>
            </a:r>
            <a:r>
              <a:rPr lang="en-US" i="1" dirty="0" smtClean="0"/>
              <a:t>Support</a:t>
            </a:r>
            <a:r>
              <a:rPr lang="en-US" sz="1900" i="1" dirty="0" smtClean="0">
                <a:hlinkClick r:id="rId3"/>
              </a:rPr>
              <a:t>                    </a:t>
            </a:r>
          </a:p>
          <a:p>
            <a:pPr algn="l"/>
            <a:r>
              <a:rPr lang="en-US" sz="1900" i="1" dirty="0" smtClean="0">
                <a:hlinkClick r:id="rId3"/>
              </a:rPr>
              <a:t>jlupis@nsf.gov</a:t>
            </a:r>
            <a:r>
              <a:rPr lang="en-US" sz="1900" i="1" dirty="0" smtClean="0"/>
              <a:t>  (703) 292-7944</a:t>
            </a:r>
          </a:p>
        </p:txBody>
      </p:sp>
    </p:spTree>
    <p:extLst>
      <p:ext uri="{BB962C8B-B14F-4D97-AF65-F5344CB8AC3E}">
        <p14:creationId xmlns:p14="http://schemas.microsoft.com/office/powerpoint/2010/main" val="219046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4959"/>
            <a:ext cx="10515600" cy="1325563"/>
          </a:xfrm>
        </p:spPr>
        <p:txBody>
          <a:bodyPr/>
          <a:lstStyle/>
          <a:p>
            <a:r>
              <a:rPr lang="en-US" dirty="0" smtClean="0"/>
              <a:t>Incurred Cost Audits (Cont.)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5589"/>
            <a:ext cx="10515600" cy="524565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Pre-award, the CPRD requires an initial determination of the need for an  incurred cost audit  </a:t>
            </a:r>
          </a:p>
          <a:p>
            <a:endParaRPr lang="en-US" dirty="0" smtClean="0"/>
          </a:p>
          <a:p>
            <a:r>
              <a:rPr lang="en-US" dirty="0" smtClean="0"/>
              <a:t>Post-award, a separate SOG has institutionalized NSF’s project-by-project annual review of the need for incurred cost audits during performance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With transition of audit process to NSF’s cognizance (and unavailability of DCAA to complete audits), NSF is working to obtain audit support services  </a:t>
            </a:r>
          </a:p>
          <a:p>
            <a:endParaRPr lang="en-US" dirty="0"/>
          </a:p>
          <a:p>
            <a:r>
              <a:rPr lang="en-US" dirty="0"/>
              <a:t>Recipients should be prepared for such an audit at any time based on requirements set forth in 2 CFR 200 </a:t>
            </a:r>
          </a:p>
          <a:p>
            <a:endParaRPr lang="en-US" dirty="0" smtClean="0"/>
          </a:p>
          <a:p>
            <a:r>
              <a:rPr lang="en-US" dirty="0" smtClean="0"/>
              <a:t>NSF completed a review of best practices for incurred cost submissions and determined a perspective award provision and cost data collection tool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84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 smtClean="0"/>
              <a:t>Incurred Cost Audits (Cont.):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5563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In </a:t>
            </a:r>
            <a:r>
              <a:rPr lang="en-US" sz="2400" dirty="0"/>
              <a:t>preparation for a cost incurred audit, recipients </a:t>
            </a:r>
            <a:r>
              <a:rPr lang="en-US" sz="2400" dirty="0" smtClean="0"/>
              <a:t>will be </a:t>
            </a:r>
            <a:r>
              <a:rPr lang="en-US" sz="2400" dirty="0"/>
              <a:t>required to submit financial expenditures (incurred cost) data to </a:t>
            </a:r>
            <a:r>
              <a:rPr lang="en-US" sz="2400" dirty="0" smtClean="0"/>
              <a:t>NSF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The Financial </a:t>
            </a:r>
            <a:r>
              <a:rPr lang="en-US" sz="2400" dirty="0"/>
              <a:t>Data Collection </a:t>
            </a:r>
            <a:r>
              <a:rPr lang="en-US" sz="2400" dirty="0" smtClean="0"/>
              <a:t>Tool was created </a:t>
            </a:r>
            <a:r>
              <a:rPr lang="en-US" sz="2400" dirty="0"/>
              <a:t>by NSF to assist recipients in preparing and recording financial expenditure information </a:t>
            </a:r>
            <a:r>
              <a:rPr lang="en-US" sz="2400" dirty="0" smtClean="0"/>
              <a:t> </a:t>
            </a:r>
          </a:p>
          <a:p>
            <a:endParaRPr lang="en-US" sz="2400" dirty="0" smtClean="0"/>
          </a:p>
          <a:p>
            <a:r>
              <a:rPr lang="en-US" sz="2400" dirty="0" smtClean="0"/>
              <a:t>This tool will be </a:t>
            </a:r>
            <a:r>
              <a:rPr lang="en-US" sz="2400" dirty="0"/>
              <a:t>required for submission of the financial expenditures </a:t>
            </a:r>
            <a:r>
              <a:rPr lang="en-US" sz="2400" dirty="0" smtClean="0"/>
              <a:t>data </a:t>
            </a:r>
          </a:p>
          <a:p>
            <a:endParaRPr lang="en-US" sz="2400" dirty="0" smtClean="0"/>
          </a:p>
          <a:p>
            <a:r>
              <a:rPr lang="en-US" sz="2400" dirty="0" smtClean="0"/>
              <a:t>The Financial </a:t>
            </a:r>
            <a:r>
              <a:rPr lang="en-US" sz="2400" dirty="0"/>
              <a:t>Data Collection Tool is a macro-enabled Excel workbook that provides recipients a single, standardized method for submitting </a:t>
            </a:r>
            <a:r>
              <a:rPr lang="en-US" sz="2400" dirty="0" smtClean="0"/>
              <a:t>cost data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70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Arrow Connector 11"/>
          <p:cNvCxnSpPr/>
          <p:nvPr/>
        </p:nvCxnSpPr>
        <p:spPr>
          <a:xfrm>
            <a:off x="2270234" y="2543503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65" y="1574158"/>
            <a:ext cx="11412638" cy="4815068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6542" y="248595"/>
            <a:ext cx="10515600" cy="1325563"/>
          </a:xfrm>
        </p:spPr>
        <p:txBody>
          <a:bodyPr anchor="ctr">
            <a:normAutofit/>
          </a:bodyPr>
          <a:lstStyle/>
          <a:p>
            <a:r>
              <a:rPr lang="en-US" sz="4400" dirty="0" smtClean="0"/>
              <a:t>Incurred Cost Audits (Cont.): </a:t>
            </a:r>
            <a:br>
              <a:rPr lang="en-US" sz="4400" dirty="0" smtClean="0"/>
            </a:br>
            <a:r>
              <a:rPr lang="en-US" sz="3600" dirty="0" smtClean="0"/>
              <a:t>Large </a:t>
            </a:r>
            <a:r>
              <a:rPr lang="en-US" sz="3600" dirty="0"/>
              <a:t>Facilities Financial Data Collection </a:t>
            </a:r>
            <a:r>
              <a:rPr lang="en-US" sz="3600" dirty="0" smtClean="0"/>
              <a:t>Tool 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38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7EC9-2D7F-4E9C-A3DE-B11021CA03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386055"/>
              </p:ext>
            </p:extLst>
          </p:nvPr>
        </p:nvGraphicFramePr>
        <p:xfrm>
          <a:off x="905774" y="163902"/>
          <a:ext cx="10757139" cy="64698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Macro-Enabled Worksheet" r:id="rId4" imgW="11231912" imgH="8603064" progId="Excel.SheetMacroEnabled.12">
                  <p:embed/>
                </p:oleObj>
              </mc:Choice>
              <mc:Fallback>
                <p:oleObj name="Macro-Enabled Worksheet" r:id="rId4" imgW="11231912" imgH="8603064" progId="Excel.SheetMacroEnabled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05774" y="163902"/>
                        <a:ext cx="10757139" cy="64698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3286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17" y="333135"/>
            <a:ext cx="10515600" cy="1584445"/>
          </a:xfrm>
        </p:spPr>
        <p:txBody>
          <a:bodyPr>
            <a:normAutofit fontScale="90000"/>
          </a:bodyPr>
          <a:lstStyle/>
          <a:p>
            <a:r>
              <a:rPr lang="en-US" sz="5400" dirty="0" smtClean="0"/>
              <a:t>Incurred Cost Audits (Cont.):</a:t>
            </a:r>
            <a:br>
              <a:rPr lang="en-US" sz="5400" dirty="0" smtClean="0"/>
            </a:br>
            <a:r>
              <a:rPr lang="en-US" sz="5400" dirty="0" smtClean="0"/>
              <a:t> </a:t>
            </a:r>
            <a:br>
              <a:rPr lang="en-US" sz="5400" dirty="0" smtClean="0"/>
            </a:br>
            <a:r>
              <a:rPr lang="en-US" dirty="0" smtClean="0"/>
              <a:t>Large Facilities Financial Data Collection Tool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78863"/>
            <a:ext cx="10515600" cy="34345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The Large Facilities Manual and the Large Facilities Financial Data Collection </a:t>
            </a:r>
            <a:r>
              <a:rPr lang="en-US" sz="2400" dirty="0" smtClean="0"/>
              <a:t>Tool can be viewed on the public NSF webpage at:</a:t>
            </a:r>
          </a:p>
          <a:p>
            <a:pPr marL="0" indent="0">
              <a:buNone/>
            </a:pPr>
            <a:r>
              <a:rPr lang="en-US" sz="2400" u="sng" dirty="0">
                <a:hlinkClick r:id="rId3"/>
              </a:rPr>
              <a:t>https://</a:t>
            </a:r>
            <a:r>
              <a:rPr lang="en-US" sz="2400" u="sng" dirty="0" smtClean="0">
                <a:hlinkClick r:id="rId3"/>
              </a:rPr>
              <a:t>www.nsf.gov/bfa/lfo/lfo_documents.jsp</a:t>
            </a:r>
            <a:endParaRPr lang="en-US" sz="2400" u="sng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To provide comments on the </a:t>
            </a:r>
            <a:r>
              <a:rPr lang="en-US" sz="2400" dirty="0"/>
              <a:t>Large Facilities Manual and the </a:t>
            </a:r>
            <a:r>
              <a:rPr lang="en-US" sz="2400" dirty="0" smtClean="0"/>
              <a:t>Large Facilities Financial Data Collection Tool, please go to the Federal Register at: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hlinkClick r:id="rId4"/>
              </a:rPr>
              <a:t>https://</a:t>
            </a:r>
            <a:r>
              <a:rPr lang="en-US" sz="2400" dirty="0" smtClean="0">
                <a:hlinkClick r:id="rId4"/>
              </a:rPr>
              <a:t>www.gpo.gov/fdsys/pkg/FR-2016-05-09/pdf/2016-10793.pdf</a:t>
            </a:r>
            <a:endParaRPr lang="en-US" sz="24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14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17" y="-169713"/>
            <a:ext cx="10515600" cy="1325563"/>
          </a:xfrm>
        </p:spPr>
        <p:txBody>
          <a:bodyPr/>
          <a:lstStyle/>
          <a:p>
            <a:r>
              <a:rPr lang="en-US" dirty="0" smtClean="0"/>
              <a:t>Contingency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135"/>
            <a:ext cx="10515600" cy="576393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 smtClean="0"/>
              <a:t>Strengthened Procedure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Contingency management 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u="sng" dirty="0" smtClean="0"/>
              <a:t>Implementation</a:t>
            </a:r>
            <a:r>
              <a:rPr lang="en-US" dirty="0" smtClean="0"/>
              <a:t>:</a:t>
            </a:r>
          </a:p>
          <a:p>
            <a:r>
              <a:rPr lang="en-US" dirty="0" smtClean="0"/>
              <a:t>Standardized </a:t>
            </a:r>
            <a:r>
              <a:rPr lang="en-US" dirty="0"/>
              <a:t>guidance for contingency estimating in the Large Facilities Manual</a:t>
            </a:r>
          </a:p>
          <a:p>
            <a:endParaRPr lang="en-US" dirty="0" smtClean="0"/>
          </a:p>
          <a:p>
            <a:r>
              <a:rPr lang="en-US" dirty="0" smtClean="0"/>
              <a:t>Supportability of the estimate is key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NSF Completed a review of the controls and thresholds for the Change Control Board (CCB) process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62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517" y="-169713"/>
            <a:ext cx="10515600" cy="1325563"/>
          </a:xfrm>
        </p:spPr>
        <p:txBody>
          <a:bodyPr/>
          <a:lstStyle/>
          <a:p>
            <a:r>
              <a:rPr lang="en-US" dirty="0" smtClean="0"/>
              <a:t>Contingency (Cont.)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070"/>
            <a:ext cx="10515600" cy="5763930"/>
          </a:xfrm>
        </p:spPr>
        <p:txBody>
          <a:bodyPr>
            <a:normAutofit/>
          </a:bodyPr>
          <a:lstStyle/>
          <a:p>
            <a:r>
              <a:rPr lang="en-US" dirty="0"/>
              <a:t>Standardized </a:t>
            </a:r>
            <a:r>
              <a:rPr lang="en-US" dirty="0" smtClean="0"/>
              <a:t>reporting </a:t>
            </a:r>
            <a:r>
              <a:rPr lang="en-US" dirty="0"/>
              <a:t>of contingency in monthly project reports and the bi-monthly large facilities status report </a:t>
            </a:r>
          </a:p>
          <a:p>
            <a:endParaRPr lang="en-US" dirty="0" smtClean="0"/>
          </a:p>
          <a:p>
            <a:r>
              <a:rPr lang="en-US" dirty="0" smtClean="0"/>
              <a:t>New standardized award provision to clearly identify the NSF approved contingency budget and incremental allocations to the Recipient </a:t>
            </a:r>
          </a:p>
          <a:p>
            <a:endParaRPr lang="en-US" dirty="0"/>
          </a:p>
          <a:p>
            <a:r>
              <a:rPr lang="en-US" dirty="0" smtClean="0"/>
              <a:t>New </a:t>
            </a:r>
            <a:r>
              <a:rPr lang="en-US" dirty="0"/>
              <a:t>SOG to incorporate the NAPA recommendation that </a:t>
            </a:r>
            <a:r>
              <a:rPr lang="en-US" dirty="0" smtClean="0"/>
              <a:t>NSF </a:t>
            </a:r>
            <a:r>
              <a:rPr lang="en-US" dirty="0"/>
              <a:t>retain control of a portion of contingency (up to 100%) based on the circumstances of the award     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20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022" y="89416"/>
            <a:ext cx="10515600" cy="1325563"/>
          </a:xfrm>
        </p:spPr>
        <p:txBody>
          <a:bodyPr/>
          <a:lstStyle/>
          <a:p>
            <a:r>
              <a:rPr lang="en-US" dirty="0" smtClean="0"/>
              <a:t>End-to-End Cost Surveillance Policies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6322"/>
            <a:ext cx="10515600" cy="47959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u="sng" dirty="0" smtClean="0"/>
              <a:t>Strengthened Procedure</a:t>
            </a:r>
            <a:r>
              <a:rPr lang="en-US" sz="2600" dirty="0" smtClean="0"/>
              <a:t>:</a:t>
            </a:r>
          </a:p>
          <a:p>
            <a:pPr marL="0" indent="0">
              <a:buNone/>
            </a:pPr>
            <a:r>
              <a:rPr lang="en-US" sz="2600" dirty="0" smtClean="0"/>
              <a:t>Development of a risk-based approach for end-to-end cost surveillance   </a:t>
            </a:r>
            <a:endParaRPr lang="en-US" sz="2600" dirty="0"/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u="sng" dirty="0" smtClean="0"/>
              <a:t>Implementation</a:t>
            </a:r>
            <a:r>
              <a:rPr lang="en-US" sz="2600" dirty="0" smtClean="0"/>
              <a:t>:</a:t>
            </a:r>
          </a:p>
          <a:p>
            <a:r>
              <a:rPr lang="en-US" sz="2600" dirty="0" smtClean="0"/>
              <a:t>NSF chose the threshold of $100M to focus on the highest risk awards</a:t>
            </a:r>
          </a:p>
          <a:p>
            <a:endParaRPr lang="en-US" sz="2600" dirty="0" smtClean="0"/>
          </a:p>
          <a:p>
            <a:r>
              <a:rPr lang="en-US" sz="2600" dirty="0" smtClean="0"/>
              <a:t>NSF committed to expand the scope of strengthened procedures to large facility operations by September 15, 2015 (completed) </a:t>
            </a:r>
          </a:p>
          <a:p>
            <a:endParaRPr lang="en-US" sz="2600" dirty="0" smtClean="0"/>
          </a:p>
          <a:p>
            <a:r>
              <a:rPr lang="en-US" sz="2600" dirty="0" smtClean="0"/>
              <a:t>After implementation, NSF will invite a qualified third-party organization to evaluate the results</a:t>
            </a:r>
            <a:endParaRPr lang="en-US" sz="2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34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3563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End-to-End Cost Surveillance Policies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9126"/>
            <a:ext cx="10515600" cy="4351338"/>
          </a:xfrm>
        </p:spPr>
        <p:txBody>
          <a:bodyPr>
            <a:noAutofit/>
          </a:bodyPr>
          <a:lstStyle/>
          <a:p>
            <a:r>
              <a:rPr lang="en-US" sz="2600" dirty="0" smtClean="0"/>
              <a:t>BFA continues to strengthen cost estimating and cost monitoring oversight procedures through issuance and update of numerous SOGs, e.g.,: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 smtClean="0"/>
              <a:t>SOG 15-1 Negotiation, Award and Payment of Management Fee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/>
              <a:t>SOG 15-6 Guidance on Pre and Post-Award Cost Monitoring Procedures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 smtClean="0"/>
              <a:t>SOG 16-2 Budget Contingency Obligation and Allocation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 smtClean="0"/>
              <a:t>SOG </a:t>
            </a:r>
            <a:r>
              <a:rPr lang="en-US" sz="2600" dirty="0"/>
              <a:t>16-4 DACS CSB Standardized Cost Analysis Guidance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sz="2600" dirty="0" smtClean="0"/>
          </a:p>
          <a:p>
            <a:r>
              <a:rPr lang="en-US" sz="2600" dirty="0" smtClean="0"/>
              <a:t>NSF is further evaluating cost oversight procedures considering subsequent internal evaluation and Stakeholder input</a:t>
            </a:r>
            <a:endParaRPr lang="en-US" sz="2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58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Issues Identified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6259"/>
            <a:ext cx="10515600" cy="498355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u="sng" dirty="0" smtClean="0"/>
              <a:t>Additional issues identified through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r>
              <a:rPr lang="en-US" dirty="0" smtClean="0"/>
              <a:t>Internally determined areas for improvements </a:t>
            </a:r>
          </a:p>
          <a:p>
            <a:endParaRPr lang="en-US" dirty="0" smtClean="0"/>
          </a:p>
          <a:p>
            <a:r>
              <a:rPr lang="en-US" dirty="0" smtClean="0"/>
              <a:t>Ongoing interactions with Stakeholders  </a:t>
            </a:r>
          </a:p>
          <a:p>
            <a:endParaRPr lang="en-US" dirty="0" smtClean="0"/>
          </a:p>
          <a:p>
            <a:r>
              <a:rPr lang="en-US" dirty="0" smtClean="0"/>
              <a:t>National Academy of Public Administration (NAPA) Report “Use of Cooperative Agreements to Support Large Scale Investment in Research” 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u="sng" dirty="0" smtClean="0"/>
              <a:t>Additional issues include but are not limited to</a:t>
            </a:r>
            <a:r>
              <a:rPr lang="en-US" dirty="0" smtClean="0"/>
              <a:t>:  </a:t>
            </a:r>
          </a:p>
          <a:p>
            <a:endParaRPr lang="en-US" dirty="0" smtClean="0"/>
          </a:p>
          <a:p>
            <a:r>
              <a:rPr lang="en-US" dirty="0" smtClean="0"/>
              <a:t>Proper use of management fee </a:t>
            </a:r>
          </a:p>
          <a:p>
            <a:endParaRPr lang="en-US" dirty="0" smtClean="0"/>
          </a:p>
          <a:p>
            <a:r>
              <a:rPr lang="en-US" dirty="0" smtClean="0"/>
              <a:t>Conducting awardee estimating system reviews </a:t>
            </a:r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57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Briefing: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5459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Discuss background and context of the current environment of strengthened cost oversight of NSF large facility awards </a:t>
            </a:r>
          </a:p>
          <a:p>
            <a:endParaRPr lang="en-US" dirty="0"/>
          </a:p>
          <a:p>
            <a:r>
              <a:rPr lang="en-US" dirty="0" smtClean="0"/>
              <a:t>Discuss four specific areas of strengthened cost oversight 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Solicit awardee insights and concerns with the award oversight process </a:t>
            </a:r>
          </a:p>
          <a:p>
            <a:endParaRPr lang="en-US" dirty="0" smtClean="0"/>
          </a:p>
          <a:p>
            <a:r>
              <a:rPr lang="en-US" dirty="0" smtClean="0"/>
              <a:t>Look to improve the business oversight process going forward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7EC9-2D7F-4E9C-A3DE-B11021CA036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03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212" y="113551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Questions?</a:t>
            </a:r>
          </a:p>
          <a:p>
            <a:endParaRPr lang="en-US" sz="4000" dirty="0"/>
          </a:p>
          <a:p>
            <a:pPr marL="0" indent="0">
              <a:buNone/>
            </a:pPr>
            <a:r>
              <a:rPr lang="en-US" sz="4000" dirty="0" smtClean="0"/>
              <a:t>Concerns?</a:t>
            </a:r>
          </a:p>
          <a:p>
            <a:endParaRPr lang="en-US" sz="4000" dirty="0"/>
          </a:p>
          <a:p>
            <a:pPr marL="0" indent="0">
              <a:buNone/>
            </a:pPr>
            <a:r>
              <a:rPr lang="en-US" sz="4000" dirty="0" smtClean="0"/>
              <a:t>Other Issues?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56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3971"/>
            <a:ext cx="10515600" cy="1325563"/>
          </a:xfrm>
        </p:spPr>
        <p:txBody>
          <a:bodyPr/>
          <a:lstStyle/>
          <a:p>
            <a:r>
              <a:rPr lang="en-US" dirty="0" smtClean="0"/>
              <a:t>Background/Context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742"/>
            <a:ext cx="10515600" cy="486538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 2004, responsibility for large facility cooperative agreements was moved to the “Division of Contracts and Complex Agreements”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In FY 2010, NSF’s Financial Statement Audit cited a large facility cooperative agreement where $88M in questioned contingency costs were reported</a:t>
            </a:r>
          </a:p>
          <a:p>
            <a:endParaRPr lang="en-US" dirty="0" smtClean="0"/>
          </a:p>
          <a:p>
            <a:r>
              <a:rPr lang="en-US" dirty="0" smtClean="0"/>
              <a:t>Beginning in FY 2011, NSF’s Financial Statement Audit has included a Significant Deficiency titled “Monitoring of Construction Type Cooperative Agreements,” expanding findings from the 2010 audit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NSF’s efforts to ensure the proper level of cost oversight, as well as outside concerns raised by NSF Stakeholders, has driven a close examination and strengthening of business procedures for managing these awards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18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Background/Context (Cont.)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9954"/>
            <a:ext cx="10515600" cy="4351338"/>
          </a:xfrm>
        </p:spPr>
        <p:txBody>
          <a:bodyPr>
            <a:noAutofit/>
          </a:bodyPr>
          <a:lstStyle/>
          <a:p>
            <a:r>
              <a:rPr lang="en-US" sz="2600" dirty="0" smtClean="0"/>
              <a:t>OIG Alert Memo “NSF’s Management of Cooperative Agreements,”  (Sept. 2012) highlighted concerns with both pre-award and post-award monitoring processes.  Recommendations for awards over $50M included: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 smtClean="0"/>
              <a:t>Obtaining proposal and accounting systems audits for all planned large facility cooperative agreements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 smtClean="0"/>
              <a:t>Requiring annual incurred cost submissions and audits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 smtClean="0"/>
              <a:t>Requiring awardees to properly account for and separately track budgeted versus actual contingency use </a:t>
            </a:r>
          </a:p>
          <a:p>
            <a:pPr marL="457200" lvl="1" indent="0">
              <a:buNone/>
            </a:pPr>
            <a:endParaRPr lang="en-US" sz="2600" dirty="0" smtClean="0"/>
          </a:p>
          <a:p>
            <a:r>
              <a:rPr lang="en-US" sz="2600" dirty="0" smtClean="0"/>
              <a:t>The OIG has issued additional alert memos and audit reports highlighting concerns under specific NSF large facility awards </a:t>
            </a:r>
            <a:endParaRPr lang="en-US" sz="2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68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Four Areas of Strengthened Procedures: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Proposal and Accounting System Reviews/Audits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Incurred Cost Audits </a:t>
            </a:r>
          </a:p>
          <a:p>
            <a:endParaRPr lang="en-US" dirty="0" smtClean="0"/>
          </a:p>
          <a:p>
            <a:r>
              <a:rPr lang="en-US" dirty="0" smtClean="0"/>
              <a:t>Contingency Management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Risk-Based End-to-End Cost Surveillance Policies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034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407" y="113562"/>
            <a:ext cx="11033185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Proposal and Acct. System Reviews/Audits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9125"/>
            <a:ext cx="10515600" cy="444408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u="sng" dirty="0" smtClean="0"/>
              <a:t>Strengthened Procedure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More detailed pre-award evaluation of proposal cost estimates and review (or audit) of awardee cost accounting systems/practices prior to awarding CAs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u="sng" dirty="0" smtClean="0"/>
              <a:t>Implementation</a:t>
            </a:r>
            <a:r>
              <a:rPr lang="en-US" dirty="0" smtClean="0"/>
              <a:t>:  </a:t>
            </a:r>
          </a:p>
          <a:p>
            <a:r>
              <a:rPr lang="en-US" dirty="0"/>
              <a:t>NSF Standard Operating Guidance (SOG) requires the completion of a Cost Proposal Review Document (CPRD) for all awards over $100M, documenting cost analysis and review of </a:t>
            </a:r>
            <a:r>
              <a:rPr lang="en-US" dirty="0" smtClean="0"/>
              <a:t>awardee’s accounting system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Thorough review of the budget estimate will be completed on a cost element basis (FDR stage</a:t>
            </a:r>
            <a:r>
              <a:rPr lang="en-US" dirty="0" smtClean="0"/>
              <a:t>) </a:t>
            </a:r>
          </a:p>
          <a:p>
            <a:endParaRPr lang="en-US" dirty="0"/>
          </a:p>
          <a:p>
            <a:r>
              <a:rPr lang="en-US" dirty="0" smtClean="0"/>
              <a:t>Guidance updated </a:t>
            </a:r>
            <a:r>
              <a:rPr lang="en-US" dirty="0"/>
              <a:t>in 2015 to include reviews at CDR and PDR </a:t>
            </a:r>
            <a:r>
              <a:rPr lang="en-US" dirty="0" smtClean="0"/>
              <a:t>phases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819" y="-33829"/>
            <a:ext cx="11352362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Proposal </a:t>
            </a:r>
            <a:r>
              <a:rPr lang="en-US" dirty="0"/>
              <a:t>and </a:t>
            </a:r>
            <a:r>
              <a:rPr lang="en-US" dirty="0" smtClean="0"/>
              <a:t>Acct. </a:t>
            </a:r>
            <a:r>
              <a:rPr lang="en-US" dirty="0"/>
              <a:t>System </a:t>
            </a:r>
            <a:r>
              <a:rPr lang="en-US" dirty="0" smtClean="0"/>
              <a:t>Reviews/Audits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1375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 smtClean="0"/>
              <a:t>Additional guidance included in Large Facilities Manual on format and detail required for construction and operations proposals </a:t>
            </a:r>
          </a:p>
          <a:p>
            <a:endParaRPr lang="en-US" sz="2400" dirty="0" smtClean="0"/>
          </a:p>
          <a:p>
            <a:r>
              <a:rPr lang="en-US" sz="2400" dirty="0" smtClean="0"/>
              <a:t>Supportability of proposal is key 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Proposal audits are to be obtained when determined necessary 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NSF </a:t>
            </a:r>
            <a:r>
              <a:rPr lang="en-US" sz="2400" dirty="0"/>
              <a:t>will </a:t>
            </a:r>
            <a:r>
              <a:rPr lang="en-US" sz="2400" dirty="0" smtClean="0"/>
              <a:t>execute </a:t>
            </a:r>
            <a:r>
              <a:rPr lang="en-US" sz="2400" dirty="0"/>
              <a:t>independent cost </a:t>
            </a:r>
            <a:r>
              <a:rPr lang="en-US" sz="2400" dirty="0" smtClean="0"/>
              <a:t>assessments </a:t>
            </a:r>
            <a:r>
              <a:rPr lang="en-US" sz="2400" dirty="0"/>
              <a:t>for construction awards &gt; $100M</a:t>
            </a:r>
          </a:p>
          <a:p>
            <a:endParaRPr lang="en-US" sz="2400" dirty="0" smtClean="0"/>
          </a:p>
          <a:p>
            <a:r>
              <a:rPr lang="en-US" sz="2400" dirty="0" smtClean="0"/>
              <a:t>The CPRD will document review of awardee accounting system  </a:t>
            </a:r>
          </a:p>
          <a:p>
            <a:pPr marL="457200" lvl="1" indent="0">
              <a:buNone/>
            </a:pPr>
            <a:r>
              <a:rPr lang="en-US" dirty="0" smtClean="0"/>
              <a:t>Note:  NSF </a:t>
            </a:r>
            <a:r>
              <a:rPr lang="en-US" dirty="0"/>
              <a:t>will obtain audits of awardees’ accounting </a:t>
            </a:r>
            <a:r>
              <a:rPr lang="en-US" dirty="0" smtClean="0"/>
              <a:t>systems/practices </a:t>
            </a:r>
            <a:r>
              <a:rPr lang="en-US" dirty="0"/>
              <a:t>prior to entering into construction CA’s totaling $100M or more, where NSF is the cognizant agency and such an audit has not been performed within the past two years. </a:t>
            </a:r>
          </a:p>
          <a:p>
            <a:endParaRPr lang="en-US" sz="2600" u="sng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64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324" y="249896"/>
            <a:ext cx="11283351" cy="1325563"/>
          </a:xfrm>
        </p:spPr>
        <p:txBody>
          <a:bodyPr/>
          <a:lstStyle/>
          <a:p>
            <a:r>
              <a:rPr lang="en-US" dirty="0"/>
              <a:t>Proposal and </a:t>
            </a:r>
            <a:r>
              <a:rPr lang="en-US" dirty="0" smtClean="0"/>
              <a:t>Acct. </a:t>
            </a:r>
            <a:r>
              <a:rPr lang="en-US" dirty="0"/>
              <a:t>System </a:t>
            </a:r>
            <a:r>
              <a:rPr lang="en-US" dirty="0" smtClean="0"/>
              <a:t>Reviews/Audits (Cont.)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75459"/>
            <a:ext cx="10515600" cy="48425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Note:  2 CFR 200 requires that agencies awarding cooperative agreements must </a:t>
            </a:r>
            <a:r>
              <a:rPr lang="en-US" sz="2400" dirty="0"/>
              <a:t>have in place a framework for evaluating the risks posed by applicants before they receive Federal awards. </a:t>
            </a:r>
            <a:r>
              <a:rPr lang="en-US" sz="2400" dirty="0" smtClean="0"/>
              <a:t>Examples of areas to be reviewed include:  </a:t>
            </a:r>
            <a:endParaRPr lang="en-US" sz="2400" dirty="0"/>
          </a:p>
          <a:p>
            <a:r>
              <a:rPr lang="en-US" sz="2400" dirty="0" smtClean="0"/>
              <a:t>Financial stability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History </a:t>
            </a:r>
            <a:r>
              <a:rPr lang="en-US" sz="2400" dirty="0"/>
              <a:t>of </a:t>
            </a:r>
            <a:r>
              <a:rPr lang="en-US" sz="2400" dirty="0" smtClean="0"/>
              <a:t>performance 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Reports </a:t>
            </a:r>
            <a:r>
              <a:rPr lang="en-US" sz="2400" dirty="0"/>
              <a:t>and findings from audits performed under </a:t>
            </a:r>
            <a:r>
              <a:rPr lang="en-US" sz="2400" dirty="0" smtClean="0"/>
              <a:t>the Uniform Guidance Audit </a:t>
            </a:r>
            <a:r>
              <a:rPr lang="en-US" sz="2400" dirty="0"/>
              <a:t>Requirements </a:t>
            </a:r>
            <a:r>
              <a:rPr lang="en-US" sz="2400" dirty="0" smtClean="0"/>
              <a:t>and </a:t>
            </a:r>
            <a:r>
              <a:rPr lang="en-US" sz="2400" dirty="0"/>
              <a:t>findings </a:t>
            </a:r>
            <a:r>
              <a:rPr lang="en-US" sz="2400" dirty="0" smtClean="0"/>
              <a:t>from </a:t>
            </a:r>
            <a:r>
              <a:rPr lang="en-US" sz="2400" dirty="0"/>
              <a:t>any other available </a:t>
            </a:r>
            <a:r>
              <a:rPr lang="en-US" sz="2400" dirty="0" smtClean="0"/>
              <a:t>audits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10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6718"/>
            <a:ext cx="10515600" cy="1325563"/>
          </a:xfrm>
        </p:spPr>
        <p:txBody>
          <a:bodyPr/>
          <a:lstStyle/>
          <a:p>
            <a:r>
              <a:rPr lang="en-US" dirty="0" smtClean="0"/>
              <a:t>Incurred Cost Audits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4235"/>
            <a:ext cx="10515600" cy="48667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u="sng" dirty="0" smtClean="0"/>
              <a:t>Strengthened Procedure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Requirements for incurred cost audits 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u="sng" dirty="0" smtClean="0"/>
              <a:t>Implementation</a:t>
            </a:r>
            <a:r>
              <a:rPr lang="en-US" dirty="0" smtClean="0"/>
              <a:t>:  </a:t>
            </a:r>
          </a:p>
          <a:p>
            <a:r>
              <a:rPr lang="en-US" dirty="0" smtClean="0"/>
              <a:t>NSF will require, at a minimum, a final review of incurred costs at project completion for large facility projects totaling $100M or more  </a:t>
            </a:r>
          </a:p>
          <a:p>
            <a:endParaRPr lang="en-US" dirty="0" smtClean="0"/>
          </a:p>
          <a:p>
            <a:r>
              <a:rPr lang="en-US" dirty="0" smtClean="0"/>
              <a:t>NSF will use risk analysis on a project-by-project basis to determine whether additional incurred cost audits are needed during a project</a:t>
            </a:r>
          </a:p>
          <a:p>
            <a:endParaRPr lang="en-US" dirty="0" smtClean="0"/>
          </a:p>
          <a:p>
            <a:r>
              <a:rPr lang="en-US" dirty="0" smtClean="0"/>
              <a:t>NSF committed to explore best practices and to complete an analysis and recommendation for awardee cost submissions (now completed)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588D-5399-4FEF-8507-72CAFE8FA2D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9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3057</TotalTime>
  <Words>1346</Words>
  <Application>Microsoft Office PowerPoint</Application>
  <PresentationFormat>Widescreen</PresentationFormat>
  <Paragraphs>193</Paragraphs>
  <Slides>20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Wingdings</vt:lpstr>
      <vt:lpstr>Office Theme</vt:lpstr>
      <vt:lpstr>1_Office Theme</vt:lpstr>
      <vt:lpstr>Macro-Enabled Worksheet</vt:lpstr>
      <vt:lpstr>2016 NSF Large Facilities Workshop New Initiatives Business Roundtable II-III May 25-26, 2016</vt:lpstr>
      <vt:lpstr>Purpose of Briefing: </vt:lpstr>
      <vt:lpstr>Background/Context </vt:lpstr>
      <vt:lpstr>Background/Context (Cont.) </vt:lpstr>
      <vt:lpstr>Four Areas of Strengthened Procedures: </vt:lpstr>
      <vt:lpstr>Proposal and Acct. System Reviews/Audits</vt:lpstr>
      <vt:lpstr>Proposal and Acct. System Reviews/Audits (Cont.)</vt:lpstr>
      <vt:lpstr>Proposal and Acct. System Reviews/Audits (Cont.) </vt:lpstr>
      <vt:lpstr>Incurred Cost Audits  </vt:lpstr>
      <vt:lpstr>Incurred Cost Audits (Cont.)   </vt:lpstr>
      <vt:lpstr>Incurred Cost Audits (Cont.): </vt:lpstr>
      <vt:lpstr>Incurred Cost Audits (Cont.):  Large Facilities Financial Data Collection Tool </vt:lpstr>
      <vt:lpstr>PowerPoint Presentation</vt:lpstr>
      <vt:lpstr>Incurred Cost Audits (Cont.):   Large Facilities Financial Data Collection Tool </vt:lpstr>
      <vt:lpstr>Contingency </vt:lpstr>
      <vt:lpstr>Contingency (Cont.)  </vt:lpstr>
      <vt:lpstr>End-to-End Cost Surveillance Policies </vt:lpstr>
      <vt:lpstr>End-to-End Cost Surveillance Policies </vt:lpstr>
      <vt:lpstr>Additional Issues Identified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Lupis, Jeffery Michael</dc:creator>
  <cp:lastModifiedBy>Daniels, William P.</cp:lastModifiedBy>
  <cp:revision>69</cp:revision>
  <cp:lastPrinted>2016-05-25T13:58:54Z</cp:lastPrinted>
  <dcterms:created xsi:type="dcterms:W3CDTF">2016-05-22T12:10:05Z</dcterms:created>
  <dcterms:modified xsi:type="dcterms:W3CDTF">2016-05-25T15:15:48Z</dcterms:modified>
</cp:coreProperties>
</file>