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5.jpg" ContentType="image/jpg"/>
  <Override PartName="/ppt/media/image49.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2"/>
  </p:notesMasterIdLst>
  <p:handoutMasterIdLst>
    <p:handoutMasterId r:id="rId53"/>
  </p:handoutMasterIdLst>
  <p:sldIdLst>
    <p:sldId id="282" r:id="rId2"/>
    <p:sldId id="293" r:id="rId3"/>
    <p:sldId id="322" r:id="rId4"/>
    <p:sldId id="323" r:id="rId5"/>
    <p:sldId id="324" r:id="rId6"/>
    <p:sldId id="315" r:id="rId7"/>
    <p:sldId id="274" r:id="rId8"/>
    <p:sldId id="295" r:id="rId9"/>
    <p:sldId id="316" r:id="rId10"/>
    <p:sldId id="332" r:id="rId11"/>
    <p:sldId id="331" r:id="rId12"/>
    <p:sldId id="328" r:id="rId13"/>
    <p:sldId id="345" r:id="rId14"/>
    <p:sldId id="346" r:id="rId15"/>
    <p:sldId id="341" r:id="rId16"/>
    <p:sldId id="333" r:id="rId17"/>
    <p:sldId id="334" r:id="rId18"/>
    <p:sldId id="336" r:id="rId19"/>
    <p:sldId id="342" r:id="rId20"/>
    <p:sldId id="344" r:id="rId21"/>
    <p:sldId id="364" r:id="rId22"/>
    <p:sldId id="365" r:id="rId23"/>
    <p:sldId id="366" r:id="rId24"/>
    <p:sldId id="367" r:id="rId25"/>
    <p:sldId id="379" r:id="rId26"/>
    <p:sldId id="369" r:id="rId27"/>
    <p:sldId id="371" r:id="rId28"/>
    <p:sldId id="372" r:id="rId29"/>
    <p:sldId id="373" r:id="rId30"/>
    <p:sldId id="374" r:id="rId31"/>
    <p:sldId id="375" r:id="rId32"/>
    <p:sldId id="376" r:id="rId33"/>
    <p:sldId id="377" r:id="rId34"/>
    <p:sldId id="378" r:id="rId35"/>
    <p:sldId id="347" r:id="rId36"/>
    <p:sldId id="363" r:id="rId37"/>
    <p:sldId id="348" r:id="rId38"/>
    <p:sldId id="349" r:id="rId39"/>
    <p:sldId id="350" r:id="rId40"/>
    <p:sldId id="352" r:id="rId41"/>
    <p:sldId id="353" r:id="rId42"/>
    <p:sldId id="354" r:id="rId43"/>
    <p:sldId id="357" r:id="rId44"/>
    <p:sldId id="358" r:id="rId45"/>
    <p:sldId id="359" r:id="rId46"/>
    <p:sldId id="360" r:id="rId47"/>
    <p:sldId id="361" r:id="rId48"/>
    <p:sldId id="362" r:id="rId49"/>
    <p:sldId id="276" r:id="rId50"/>
    <p:sldId id="30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57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smtClean="0">
                <a:solidFill>
                  <a:srgbClr val="92D050"/>
                </a:solidFill>
              </a:rPr>
              <a:t>FY 2016 </a:t>
            </a:r>
            <a:r>
              <a:rPr lang="en-US" cap="none" dirty="0" smtClean="0">
                <a:solidFill>
                  <a:srgbClr val="92D050"/>
                </a:solidFill>
              </a:rPr>
              <a:t>Funding</a:t>
            </a:r>
            <a:endParaRPr lang="en-US" cap="none" dirty="0">
              <a:solidFill>
                <a:srgbClr val="92D050"/>
              </a:solidFill>
            </a:endParaRP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626664056023905"/>
          <c:y val="0.13061645359801966"/>
          <c:w val="0.59676274198005064"/>
          <c:h val="0.86601105857347493"/>
        </c:manualLayout>
      </c:layout>
      <c:pieChart>
        <c:varyColors val="1"/>
        <c:ser>
          <c:idx val="0"/>
          <c:order val="0"/>
          <c:tx>
            <c:strRef>
              <c:f>Sheet1!$B$1</c:f>
              <c:strCache>
                <c:ptCount val="1"/>
                <c:pt idx="0">
                  <c:v>FY16 NOAs</c:v>
                </c:pt>
              </c:strCache>
            </c:strRef>
          </c:tx>
          <c:spPr>
            <a:ln w="12700">
              <a:solidFill>
                <a:schemeClr val="bg1"/>
              </a:solidFill>
            </a:ln>
          </c:spPr>
          <c:dPt>
            <c:idx val="0"/>
            <c:bubble3D val="0"/>
            <c:spPr>
              <a:solidFill>
                <a:schemeClr val="accent1"/>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5"/>
            <c:bubble3D val="0"/>
            <c:spPr>
              <a:solidFill>
                <a:schemeClr val="accent6"/>
              </a:solidFill>
              <a:ln w="12700">
                <a:solidFill>
                  <a:schemeClr val="bg1"/>
                </a:solidFill>
              </a:ln>
              <a:effectLst/>
              <a:scene3d>
                <a:camera prst="orthographicFront"/>
                <a:lightRig rig="brightRoom" dir="t"/>
              </a:scene3d>
              <a:sp3d prstMaterial="flat">
                <a:bevelT w="50800" h="101600" prst="angle"/>
                <a:contourClr>
                  <a:srgbClr val="000000"/>
                </a:contourClr>
              </a:sp3d>
            </c:spPr>
          </c:dPt>
          <c:dPt>
            <c:idx val="6"/>
            <c:bubble3D val="0"/>
            <c:spPr>
              <a:solidFill>
                <a:schemeClr val="accent1">
                  <a:lumMod val="60000"/>
                </a:schemeClr>
              </a:solidFill>
              <a:ln w="12700">
                <a:solidFill>
                  <a:schemeClr val="bg1"/>
                </a:solidFill>
              </a:ln>
              <a:effectLst/>
              <a:scene3d>
                <a:camera prst="orthographicFront"/>
                <a:lightRig rig="brightRoom" dir="t"/>
              </a:scene3d>
              <a:sp3d prstMaterial="flat">
                <a:bevelT w="50800" h="101600" prst="angle"/>
                <a:contourClr>
                  <a:srgbClr val="000000"/>
                </a:contourClr>
              </a:sp3d>
            </c:spPr>
          </c:dPt>
          <c:dLbls>
            <c:dLbl>
              <c:idx val="3"/>
              <c:layout>
                <c:manualLayout>
                  <c:x val="-3.6748395644130356E-2"/>
                  <c:y val="-5.8705187736040831E-2"/>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4"/>
              <c:layout>
                <c:manualLayout>
                  <c:x val="-2.479610453062412E-2"/>
                  <c:y val="-0.10308606535828302"/>
                </c:manualLayout>
              </c:layout>
              <c:dLblPos val="bestFi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Earth Science</c:v>
                </c:pt>
                <c:pt idx="1">
                  <c:v>Astrophysics</c:v>
                </c:pt>
                <c:pt idx="2">
                  <c:v>Heliophysics</c:v>
                </c:pt>
                <c:pt idx="3">
                  <c:v>Planetary</c:v>
                </c:pt>
                <c:pt idx="4">
                  <c:v>Cross-Cutting Technologies </c:v>
                </c:pt>
                <c:pt idx="5">
                  <c:v>Communications and Navigation</c:v>
                </c:pt>
                <c:pt idx="6">
                  <c:v>JASD</c:v>
                </c:pt>
              </c:strCache>
            </c:strRef>
          </c:cat>
          <c:val>
            <c:numRef>
              <c:f>Sheet1!$B$2:$B$8</c:f>
              <c:numCache>
                <c:formatCode>0%</c:formatCode>
                <c:ptCount val="7"/>
                <c:pt idx="0">
                  <c:v>0.15</c:v>
                </c:pt>
                <c:pt idx="1">
                  <c:v>0.23</c:v>
                </c:pt>
                <c:pt idx="2">
                  <c:v>0.05</c:v>
                </c:pt>
                <c:pt idx="3">
                  <c:v>0.03</c:v>
                </c:pt>
                <c:pt idx="4">
                  <c:v>0.02</c:v>
                </c:pt>
                <c:pt idx="5">
                  <c:v>0.1</c:v>
                </c:pt>
                <c:pt idx="6">
                  <c:v>0.42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0313C8-8EC3-534A-A542-1980396DB618}" type="datetimeFigureOut">
              <a:rPr lang="en-US" smtClean="0"/>
              <a:t>05/23/2016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9349E0-C991-4B40-BBDA-8414BDA56538}" type="slidenum">
              <a:rPr lang="en-US" smtClean="0"/>
              <a:t>‹#›</a:t>
            </a:fld>
            <a:endParaRPr lang="en-US" dirty="0"/>
          </a:p>
        </p:txBody>
      </p:sp>
    </p:spTree>
    <p:extLst>
      <p:ext uri="{BB962C8B-B14F-4D97-AF65-F5344CB8AC3E}">
        <p14:creationId xmlns:p14="http://schemas.microsoft.com/office/powerpoint/2010/main" val="3782569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8FD988-8DEA-1F4C-BE91-14465E8F9FA3}" type="datetimeFigureOut">
              <a:rPr lang="en-US" smtClean="0"/>
              <a:t>05/23/2016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5A8EC2-06A9-704E-8D5F-D5DC93B7C622}" type="slidenum">
              <a:rPr lang="en-US" smtClean="0"/>
              <a:t>‹#›</a:t>
            </a:fld>
            <a:endParaRPr lang="en-US" dirty="0"/>
          </a:p>
        </p:txBody>
      </p:sp>
    </p:spTree>
    <p:extLst>
      <p:ext uri="{BB962C8B-B14F-4D97-AF65-F5344CB8AC3E}">
        <p14:creationId xmlns:p14="http://schemas.microsoft.com/office/powerpoint/2010/main" val="8020833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a:lstStyle/>
          <a:p>
            <a:fld id="{DD240B9A-6925-4216-80CB-B1414A377130}" type="slidenum">
              <a:rPr lang="en-US">
                <a:latin typeface="Times" charset="0"/>
              </a:rPr>
              <a:pPr/>
              <a:t>2</a:t>
            </a:fld>
            <a:endParaRPr lang="en-US" dirty="0">
              <a:latin typeface="Times"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endParaRPr lang="en-US" dirty="0" smtClean="0">
              <a:latin typeface="Times" charset="0"/>
            </a:endParaRPr>
          </a:p>
        </p:txBody>
      </p:sp>
    </p:spTree>
    <p:extLst>
      <p:ext uri="{BB962C8B-B14F-4D97-AF65-F5344CB8AC3E}">
        <p14:creationId xmlns:p14="http://schemas.microsoft.com/office/powerpoint/2010/main" val="176932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1B73E8-558D-4CCE-8B42-303DE7D92BB9}" type="slidenum">
              <a:rPr lang="en-US" smtClean="0"/>
              <a:pPr/>
              <a:t>41</a:t>
            </a:fld>
            <a:endParaRPr lang="en-US" dirty="0"/>
          </a:p>
        </p:txBody>
      </p:sp>
    </p:spTree>
    <p:extLst>
      <p:ext uri="{BB962C8B-B14F-4D97-AF65-F5344CB8AC3E}">
        <p14:creationId xmlns:p14="http://schemas.microsoft.com/office/powerpoint/2010/main" val="232103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1B73E8-558D-4CCE-8B42-303DE7D92BB9}" type="slidenum">
              <a:rPr lang="en-US" smtClean="0"/>
              <a:pPr/>
              <a:t>44</a:t>
            </a:fld>
            <a:endParaRPr lang="en-US" dirty="0"/>
          </a:p>
        </p:txBody>
      </p:sp>
    </p:spTree>
    <p:extLst>
      <p:ext uri="{BB962C8B-B14F-4D97-AF65-F5344CB8AC3E}">
        <p14:creationId xmlns:p14="http://schemas.microsoft.com/office/powerpoint/2010/main" val="283848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1B73E8-558D-4CCE-8B42-303DE7D92BB9}" type="slidenum">
              <a:rPr lang="en-US" smtClean="0"/>
              <a:pPr/>
              <a:t>45</a:t>
            </a:fld>
            <a:endParaRPr lang="en-US" dirty="0"/>
          </a:p>
        </p:txBody>
      </p:sp>
    </p:spTree>
    <p:extLst>
      <p:ext uri="{BB962C8B-B14F-4D97-AF65-F5344CB8AC3E}">
        <p14:creationId xmlns:p14="http://schemas.microsoft.com/office/powerpoint/2010/main" val="345580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3998-866D-4641-9198-ECE5A4B7877A}" type="slidenum">
              <a:rPr lang="en-US" smtClean="0"/>
              <a:pPr/>
              <a:t>46</a:t>
            </a:fld>
            <a:endParaRPr lang="en-US" dirty="0"/>
          </a:p>
        </p:txBody>
      </p:sp>
    </p:spTree>
    <p:extLst>
      <p:ext uri="{BB962C8B-B14F-4D97-AF65-F5344CB8AC3E}">
        <p14:creationId xmlns:p14="http://schemas.microsoft.com/office/powerpoint/2010/main" val="524450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3998-866D-4641-9198-ECE5A4B7877A}" type="slidenum">
              <a:rPr lang="en-US" smtClean="0"/>
              <a:pPr/>
              <a:t>47</a:t>
            </a:fld>
            <a:endParaRPr lang="en-US" dirty="0"/>
          </a:p>
        </p:txBody>
      </p:sp>
    </p:spTree>
    <p:extLst>
      <p:ext uri="{BB962C8B-B14F-4D97-AF65-F5344CB8AC3E}">
        <p14:creationId xmlns:p14="http://schemas.microsoft.com/office/powerpoint/2010/main" val="898431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1B73E8-558D-4CCE-8B42-303DE7D92BB9}" type="slidenum">
              <a:rPr lang="en-US" smtClean="0"/>
              <a:pPr/>
              <a:t>48</a:t>
            </a:fld>
            <a:endParaRPr lang="en-US" dirty="0"/>
          </a:p>
        </p:txBody>
      </p:sp>
    </p:spTree>
    <p:extLst>
      <p:ext uri="{BB962C8B-B14F-4D97-AF65-F5344CB8AC3E}">
        <p14:creationId xmlns:p14="http://schemas.microsoft.com/office/powerpoint/2010/main" val="198205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1992" y="4115112"/>
            <a:ext cx="5660019" cy="5027327"/>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D012B9-399A-4075-83BA-DD531FFBD745}" type="slidenum">
              <a:rPr lang="en-US" smtClean="0"/>
              <a:pPr>
                <a:defRPr/>
              </a:pPr>
              <a:t>49</a:t>
            </a:fld>
            <a:endParaRPr lang="en-US" dirty="0"/>
          </a:p>
        </p:txBody>
      </p:sp>
    </p:spTree>
    <p:extLst>
      <p:ext uri="{BB962C8B-B14F-4D97-AF65-F5344CB8AC3E}">
        <p14:creationId xmlns:p14="http://schemas.microsoft.com/office/powerpoint/2010/main" val="34489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323906D-FA1F-A74A-9B19-1AE24F9D5CFB}" type="slidenum">
              <a:rPr lang="en-US">
                <a:latin typeface="Times" pitchFamily="-109" charset="0"/>
                <a:ea typeface="ＭＳ Ｐゴシック" pitchFamily="-109" charset="-128"/>
                <a:cs typeface="ＭＳ Ｐゴシック" pitchFamily="-109" charset="-128"/>
              </a:rPr>
              <a:pPr/>
              <a:t>3</a:t>
            </a:fld>
            <a:endParaRPr lang="en-US" dirty="0">
              <a:latin typeface="Times" pitchFamily="-109" charset="0"/>
              <a:ea typeface="ＭＳ Ｐゴシック" pitchFamily="-109" charset="-128"/>
              <a:cs typeface="ＭＳ Ｐゴシック" pitchFamily="-109" charset="-128"/>
            </a:endParaRPr>
          </a:p>
        </p:txBody>
      </p:sp>
      <p:sp>
        <p:nvSpPr>
          <p:cNvPr id="29699" name="Rectangle 7"/>
          <p:cNvSpPr txBox="1">
            <a:spLocks noGrp="1" noChangeArrowheads="1"/>
          </p:cNvSpPr>
          <p:nvPr/>
        </p:nvSpPr>
        <p:spPr bwMode="auto">
          <a:xfrm>
            <a:off x="3885732" y="8686387"/>
            <a:ext cx="2972268" cy="457613"/>
          </a:xfrm>
          <a:prstGeom prst="rect">
            <a:avLst/>
          </a:prstGeom>
          <a:noFill/>
          <a:ln w="9525">
            <a:noFill/>
            <a:miter lim="800000"/>
            <a:headEnd/>
            <a:tailEnd/>
          </a:ln>
        </p:spPr>
        <p:txBody>
          <a:bodyPr lIns="93177" tIns="46589" rIns="93177" bIns="46589" anchor="b">
            <a:prstTxWarp prst="textNoShape">
              <a:avLst/>
            </a:prstTxWarp>
          </a:bodyPr>
          <a:lstStyle/>
          <a:p>
            <a:pPr algn="r" defTabSz="931863"/>
            <a:fld id="{55D1B47D-9057-C346-8498-983BE41805D5}" type="slidenum">
              <a:rPr lang="en-US" sz="1200" baseline="0"/>
              <a:pPr algn="r" defTabSz="931863"/>
              <a:t>3</a:t>
            </a:fld>
            <a:endParaRPr lang="en-US" sz="1200" baseline="0" dirty="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11325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a:lstStyle/>
          <a:p>
            <a:fld id="{DD240B9A-6925-4216-80CB-B1414A377130}" type="slidenum">
              <a:rPr lang="en-US">
                <a:latin typeface="Times" charset="0"/>
              </a:rPr>
              <a:pPr/>
              <a:t>4</a:t>
            </a:fld>
            <a:endParaRPr lang="en-US" dirty="0">
              <a:latin typeface="Times"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endParaRPr lang="en-US" dirty="0" smtClean="0">
              <a:latin typeface="Times" charset="0"/>
            </a:endParaRPr>
          </a:p>
        </p:txBody>
      </p:sp>
    </p:spTree>
    <p:extLst>
      <p:ext uri="{BB962C8B-B14F-4D97-AF65-F5344CB8AC3E}">
        <p14:creationId xmlns:p14="http://schemas.microsoft.com/office/powerpoint/2010/main" val="3902046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9D95071-2F0B-4F6C-99BE-54550762431C}" type="slidenum">
              <a:rPr lang="en-US" smtClean="0">
                <a:solidFill>
                  <a:prstClr val="black"/>
                </a:solidFill>
              </a:rPr>
              <a:pPr/>
              <a:t>5</a:t>
            </a:fld>
            <a:endParaRPr lang="en-US" dirty="0">
              <a:solidFill>
                <a:prstClr val="black"/>
              </a:solidFill>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498269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ln>
            <a:miter lim="800000"/>
            <a:headEnd/>
            <a:tailEnd/>
          </a:ln>
        </p:spPr>
        <p:txBody>
          <a:bodyPr/>
          <a:lstStyle/>
          <a:p>
            <a:fld id="{883916F9-D216-9443-86C0-478B9CB1EF28}" type="slidenum">
              <a:rPr lang="en-US"/>
              <a:pPr/>
              <a:t>6</a:t>
            </a:fld>
            <a:endParaRPr lang="en-US" dirty="0"/>
          </a:p>
        </p:txBody>
      </p:sp>
      <p:sp>
        <p:nvSpPr>
          <p:cNvPr id="15363" name="Rectangle 7"/>
          <p:cNvSpPr txBox="1">
            <a:spLocks noGrp="1" noChangeArrowheads="1"/>
          </p:cNvSpPr>
          <p:nvPr/>
        </p:nvSpPr>
        <p:spPr bwMode="auto">
          <a:xfrm>
            <a:off x="3886201" y="8686800"/>
            <a:ext cx="2971800" cy="457200"/>
          </a:xfrm>
          <a:prstGeom prst="rect">
            <a:avLst/>
          </a:prstGeom>
          <a:noFill/>
          <a:ln w="9525">
            <a:noFill/>
            <a:miter lim="800000"/>
            <a:headEnd/>
            <a:tailEnd/>
          </a:ln>
        </p:spPr>
        <p:txBody>
          <a:bodyPr lIns="93159" tIns="46580" rIns="93159" bIns="46580" anchor="b">
            <a:prstTxWarp prst="textNoShape">
              <a:avLst/>
            </a:prstTxWarp>
          </a:bodyPr>
          <a:lstStyle/>
          <a:p>
            <a:pPr algn="r" defTabSz="931687"/>
            <a:fld id="{4F8717C3-92C6-E64F-A161-4A7DDF4BD758}" type="slidenum">
              <a:rPr lang="en-US" sz="1200"/>
              <a:pPr algn="r" defTabSz="931687"/>
              <a:t>6</a:t>
            </a:fld>
            <a:endParaRPr lang="en-US" sz="1200" dirty="0"/>
          </a:p>
        </p:txBody>
      </p:sp>
      <p:sp>
        <p:nvSpPr>
          <p:cNvPr id="153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5" name="Rectangle 3"/>
          <p:cNvSpPr>
            <a:spLocks noGrp="1" noChangeArrowheads="1"/>
          </p:cNvSpPr>
          <p:nvPr>
            <p:ph type="body" idx="1"/>
          </p:nvPr>
        </p:nvSpPr>
        <p:spPr bwMode="auto">
          <a:noFill/>
        </p:spPr>
        <p:txBody>
          <a:bodyPr/>
          <a:lstStyle/>
          <a:p>
            <a:endParaRPr lang="en-US" dirty="0">
              <a:latin typeface="Times" charset="0"/>
            </a:endParaRPr>
          </a:p>
        </p:txBody>
      </p:sp>
    </p:spTree>
    <p:extLst>
      <p:ext uri="{BB962C8B-B14F-4D97-AF65-F5344CB8AC3E}">
        <p14:creationId xmlns:p14="http://schemas.microsoft.com/office/powerpoint/2010/main" val="1937987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323906D-FA1F-A74A-9B19-1AE24F9D5CFB}" type="slidenum">
              <a:rPr lang="en-US">
                <a:latin typeface="Times" pitchFamily="-109" charset="0"/>
                <a:ea typeface="ＭＳ Ｐゴシック" pitchFamily="-109" charset="-128"/>
                <a:cs typeface="ＭＳ Ｐゴシック" pitchFamily="-109" charset="-128"/>
              </a:rPr>
              <a:pPr/>
              <a:t>9</a:t>
            </a:fld>
            <a:endParaRPr lang="en-US" dirty="0">
              <a:latin typeface="Times" pitchFamily="-109" charset="0"/>
              <a:ea typeface="ＭＳ Ｐゴシック" pitchFamily="-109" charset="-128"/>
              <a:cs typeface="ＭＳ Ｐゴシック" pitchFamily="-109" charset="-128"/>
            </a:endParaRPr>
          </a:p>
        </p:txBody>
      </p:sp>
      <p:sp>
        <p:nvSpPr>
          <p:cNvPr id="29699" name="Rectangle 7"/>
          <p:cNvSpPr txBox="1">
            <a:spLocks noGrp="1" noChangeArrowheads="1"/>
          </p:cNvSpPr>
          <p:nvPr/>
        </p:nvSpPr>
        <p:spPr bwMode="auto">
          <a:xfrm>
            <a:off x="3885732" y="8686387"/>
            <a:ext cx="2972268" cy="457613"/>
          </a:xfrm>
          <a:prstGeom prst="rect">
            <a:avLst/>
          </a:prstGeom>
          <a:noFill/>
          <a:ln w="9525">
            <a:noFill/>
            <a:miter lim="800000"/>
            <a:headEnd/>
            <a:tailEnd/>
          </a:ln>
        </p:spPr>
        <p:txBody>
          <a:bodyPr lIns="93177" tIns="46589" rIns="93177" bIns="46589" anchor="b">
            <a:prstTxWarp prst="textNoShape">
              <a:avLst/>
            </a:prstTxWarp>
          </a:bodyPr>
          <a:lstStyle/>
          <a:p>
            <a:pPr algn="r" defTabSz="931863"/>
            <a:fld id="{55D1B47D-9057-C346-8498-983BE41805D5}" type="slidenum">
              <a:rPr lang="en-US" sz="1200" baseline="0"/>
              <a:pPr algn="r" defTabSz="931863"/>
              <a:t>9</a:t>
            </a:fld>
            <a:endParaRPr lang="en-US" sz="1200" baseline="0" dirty="0"/>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pitchFamily="-109" charset="0"/>
              <a:ea typeface="ＭＳ Ｐゴシック" pitchFamily="-109" charset="-128"/>
              <a:cs typeface="ＭＳ Ｐゴシック" pitchFamily="-109" charset="-128"/>
            </a:endParaRPr>
          </a:p>
        </p:txBody>
      </p:sp>
    </p:spTree>
    <p:extLst>
      <p:ext uri="{BB962C8B-B14F-4D97-AF65-F5344CB8AC3E}">
        <p14:creationId xmlns:p14="http://schemas.microsoft.com/office/powerpoint/2010/main" val="274239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1B73E8-558D-4CCE-8B42-303DE7D92BB9}" type="slidenum">
              <a:rPr lang="en-US" smtClean="0"/>
              <a:pPr/>
              <a:t>35</a:t>
            </a:fld>
            <a:endParaRPr lang="en-US" dirty="0"/>
          </a:p>
        </p:txBody>
      </p:sp>
    </p:spTree>
    <p:extLst>
      <p:ext uri="{BB962C8B-B14F-4D97-AF65-F5344CB8AC3E}">
        <p14:creationId xmlns:p14="http://schemas.microsoft.com/office/powerpoint/2010/main" val="283134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3998-866D-4641-9198-ECE5A4B7877A}" type="slidenum">
              <a:rPr lang="en-US" smtClean="0"/>
              <a:pPr/>
              <a:t>36</a:t>
            </a:fld>
            <a:endParaRPr lang="en-US" dirty="0"/>
          </a:p>
        </p:txBody>
      </p:sp>
    </p:spTree>
    <p:extLst>
      <p:ext uri="{BB962C8B-B14F-4D97-AF65-F5344CB8AC3E}">
        <p14:creationId xmlns:p14="http://schemas.microsoft.com/office/powerpoint/2010/main" val="576685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3998-866D-4641-9198-ECE5A4B7877A}" type="slidenum">
              <a:rPr lang="en-US" smtClean="0"/>
              <a:pPr/>
              <a:t>39</a:t>
            </a:fld>
            <a:endParaRPr lang="en-US" dirty="0"/>
          </a:p>
        </p:txBody>
      </p:sp>
    </p:spTree>
    <p:extLst>
      <p:ext uri="{BB962C8B-B14F-4D97-AF65-F5344CB8AC3E}">
        <p14:creationId xmlns:p14="http://schemas.microsoft.com/office/powerpoint/2010/main" val="13437036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jaoleary/Desktop/Code%20100%20Presentations/Code_100_2016/Feb_2016/PTookes_Scolese/PT_cov_bac_1a.jpg"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T_cov_bac_1a.jpg" descr="/Users/jaoleary/Desktop/Code 100 Presentations/Code_100_2016/Feb_2016/PTookes_Scolese/PT_cov_bac_1a.jp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a:solidFill>
                  <a:schemeClr val="accent1">
                    <a:lumMod val="40000"/>
                    <a:lumOff val="6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April 2016</a:t>
            </a:r>
            <a:endParaRPr lang="en-US" dirty="0"/>
          </a:p>
        </p:txBody>
      </p:sp>
      <p:sp>
        <p:nvSpPr>
          <p:cNvPr id="5" name="Footer Placeholder 4"/>
          <p:cNvSpPr>
            <a:spLocks noGrp="1"/>
          </p:cNvSpPr>
          <p:nvPr>
            <p:ph type="ftr" sz="quarter" idx="11"/>
          </p:nvPr>
        </p:nvSpPr>
        <p:spPr/>
        <p:txBody>
          <a:bodyPr/>
          <a:lstStyle/>
          <a:p>
            <a:r>
              <a:rPr lang="en-US" dirty="0" smtClean="0"/>
              <a:t>Technical Managers Training</a:t>
            </a:r>
            <a:endParaRPr lang="en-US" dirty="0"/>
          </a:p>
        </p:txBody>
      </p:sp>
      <p:sp>
        <p:nvSpPr>
          <p:cNvPr id="6" name="Slide Number Placeholder 5"/>
          <p:cNvSpPr>
            <a:spLocks noGrp="1"/>
          </p:cNvSpPr>
          <p:nvPr>
            <p:ph type="sldNum" sz="quarter" idx="12"/>
          </p:nvPr>
        </p:nvSpPr>
        <p:spPr/>
        <p:txBody>
          <a:bodyPr/>
          <a:lstStyle/>
          <a:p>
            <a:fld id="{0D1D464A-7916-C642-A7C0-D2B7B2F7CA77}" type="slidenum">
              <a:rPr lang="en-US" smtClean="0"/>
              <a:t>‹#›</a:t>
            </a:fld>
            <a:endParaRPr lang="en-US" dirty="0"/>
          </a:p>
        </p:txBody>
      </p:sp>
    </p:spTree>
    <p:extLst>
      <p:ext uri="{BB962C8B-B14F-4D97-AF65-F5344CB8AC3E}">
        <p14:creationId xmlns:p14="http://schemas.microsoft.com/office/powerpoint/2010/main" val="198258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prstClr val="black"/>
                </a:solidFill>
                <a:ea typeface="MS PGothic" panose="020B0600070205080204" pitchFamily="34" charset="-128"/>
              </a:rPr>
              <a:t>April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Technical Managers Training</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9187AFB-B5E4-404C-BDDF-75186E80738D}" type="slidenum">
              <a:rPr lang="en-US" smtClean="0"/>
              <a:pPr/>
              <a:t>‹#›</a:t>
            </a:fld>
            <a:endParaRPr lang="en-US" dirty="0"/>
          </a:p>
        </p:txBody>
      </p:sp>
    </p:spTree>
    <p:extLst>
      <p:ext uri="{BB962C8B-B14F-4D97-AF65-F5344CB8AC3E}">
        <p14:creationId xmlns:p14="http://schemas.microsoft.com/office/powerpoint/2010/main" val="14431137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162"/>
          <p:cNvSpPr>
            <a:spLocks noGrp="1" noChangeArrowheads="1"/>
          </p:cNvSpPr>
          <p:nvPr>
            <p:ph type="ctrTitle"/>
          </p:nvPr>
        </p:nvSpPr>
        <p:spPr>
          <a:xfrm>
            <a:off x="457200" y="228106"/>
            <a:ext cx="7436033" cy="644815"/>
          </a:xfrm>
          <a:prstGeom prst="rect">
            <a:avLst/>
          </a:prstGeom>
          <a:ln>
            <a:noFill/>
          </a:ln>
        </p:spPr>
        <p:txBody>
          <a:bodyPr/>
          <a:lstStyle>
            <a:lvl1pPr algn="l">
              <a:defRPr sz="2800" b="0">
                <a:solidFill>
                  <a:schemeClr val="bg1"/>
                </a:solidFill>
                <a:latin typeface="Arial"/>
                <a:cs typeface="Arial Narrow"/>
              </a:defRPr>
            </a:lvl1pPr>
          </a:lstStyle>
          <a:p>
            <a:r>
              <a:rPr lang="en-US" dirty="0" smtClean="0"/>
              <a:t>Click to edit Master title style</a:t>
            </a:r>
          </a:p>
        </p:txBody>
      </p:sp>
      <p:sp>
        <p:nvSpPr>
          <p:cNvPr id="11" name="Content Placeholder 2"/>
          <p:cNvSpPr>
            <a:spLocks noGrp="1"/>
          </p:cNvSpPr>
          <p:nvPr>
            <p:ph idx="1"/>
          </p:nvPr>
        </p:nvSpPr>
        <p:spPr>
          <a:xfrm>
            <a:off x="457200" y="1154424"/>
            <a:ext cx="8229600" cy="4971739"/>
          </a:xfrm>
          <a:prstGeom prst="rect">
            <a:avLst/>
          </a:prstGeom>
        </p:spPr>
        <p:txBody>
          <a:bodyPr/>
          <a:lstStyle>
            <a:lvl1pPr marL="0" indent="0">
              <a:buNone/>
              <a:defRPr sz="2400" b="0">
                <a:solidFill>
                  <a:srgbClr val="FFFFFF"/>
                </a:solidFill>
                <a:latin typeface="Arial"/>
                <a:cs typeface="Arial Narrow"/>
              </a:defRPr>
            </a:lvl1pPr>
            <a:lvl2pPr marL="457200" indent="0">
              <a:buNone/>
              <a:defRPr sz="2400" b="0" baseline="0">
                <a:solidFill>
                  <a:srgbClr val="FFFFFF"/>
                </a:solidFill>
                <a:latin typeface="Arial"/>
                <a:cs typeface="Arial Narrow"/>
              </a:defRPr>
            </a:lvl2pPr>
            <a:lvl3pPr>
              <a:defRPr sz="2000">
                <a:solidFill>
                  <a:srgbClr val="FFFFFF"/>
                </a:solidFill>
                <a:latin typeface="Arial Narrow"/>
                <a:cs typeface="Arial Narrow"/>
              </a:defRPr>
            </a:lvl3pPr>
            <a:lvl4pPr>
              <a:defRPr sz="2000">
                <a:solidFill>
                  <a:srgbClr val="FFFFFF"/>
                </a:solidFill>
                <a:latin typeface="Arial Narrow"/>
                <a:cs typeface="Arial Narrow"/>
              </a:defRPr>
            </a:lvl4pPr>
            <a:lvl5pPr>
              <a:defRPr sz="2000">
                <a:solidFill>
                  <a:srgbClr val="FFFFFF"/>
                </a:solidFill>
                <a:latin typeface="Arial Narrow"/>
                <a:cs typeface="Arial Narrow"/>
              </a:defRPr>
            </a:lvl5pPr>
          </a:lstStyle>
          <a:p>
            <a:pPr lvl="0"/>
            <a:r>
              <a:rPr lang="en-US" dirty="0" smtClean="0"/>
              <a:t>Click to edit Master text styles</a:t>
            </a:r>
          </a:p>
          <a:p>
            <a:pPr lvl="1"/>
            <a:r>
              <a:rPr lang="en-US" dirty="0" smtClean="0"/>
              <a:t>Second level</a:t>
            </a:r>
          </a:p>
        </p:txBody>
      </p:sp>
      <p:sp>
        <p:nvSpPr>
          <p:cNvPr id="2" name="Slide Number Placeholder 1"/>
          <p:cNvSpPr>
            <a:spLocks noGrp="1"/>
          </p:cNvSpPr>
          <p:nvPr>
            <p:ph type="sldNum" sz="quarter" idx="10"/>
          </p:nvPr>
        </p:nvSpPr>
        <p:spPr>
          <a:xfrm>
            <a:off x="6553200" y="6419399"/>
            <a:ext cx="2133600" cy="365125"/>
          </a:xfrm>
        </p:spPr>
        <p:txBody>
          <a:bodyPr/>
          <a:lstStyle>
            <a:lvl1pPr>
              <a:defRPr>
                <a:solidFill>
                  <a:schemeClr val="bg1"/>
                </a:solidFill>
              </a:defRPr>
            </a:lvl1pPr>
          </a:lstStyle>
          <a:p>
            <a:pPr defTabSz="457200">
              <a:defRPr/>
            </a:pPr>
            <a:fld id="{FE268F8B-8AC1-7240-AE64-68E954448566}" type="slidenum">
              <a:rPr lang="en-US" smtClean="0"/>
              <a:t>‹#›</a:t>
            </a:fld>
            <a:endParaRPr lang="en-US" dirty="0"/>
          </a:p>
        </p:txBody>
      </p:sp>
    </p:spTree>
    <p:extLst>
      <p:ext uri="{BB962C8B-B14F-4D97-AF65-F5344CB8AC3E}">
        <p14:creationId xmlns:p14="http://schemas.microsoft.com/office/powerpoint/2010/main" val="3197527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April 2016</a:t>
            </a:r>
            <a:endParaRPr lang="en-US" dirty="0"/>
          </a:p>
        </p:txBody>
      </p:sp>
      <p:sp>
        <p:nvSpPr>
          <p:cNvPr id="3" name="Footer Placeholder 2"/>
          <p:cNvSpPr>
            <a:spLocks noGrp="1"/>
          </p:cNvSpPr>
          <p:nvPr>
            <p:ph type="ftr" sz="quarter" idx="11"/>
          </p:nvPr>
        </p:nvSpPr>
        <p:spPr/>
        <p:txBody>
          <a:bodyPr/>
          <a:lstStyle/>
          <a:p>
            <a:r>
              <a:rPr lang="en-US" dirty="0" smtClean="0"/>
              <a:t>Technical Managers Training</a:t>
            </a:r>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9187AFB-B5E4-404C-BDDF-75186E80738D}" type="slidenum">
              <a:rPr lang="en-US" smtClean="0"/>
              <a:pPr/>
              <a:t>‹#›</a:t>
            </a:fld>
            <a:endParaRPr lang="en-US" dirty="0"/>
          </a:p>
        </p:txBody>
      </p:sp>
    </p:spTree>
    <p:extLst>
      <p:ext uri="{BB962C8B-B14F-4D97-AF65-F5344CB8AC3E}">
        <p14:creationId xmlns:p14="http://schemas.microsoft.com/office/powerpoint/2010/main" val="1695710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April 2016</a:t>
            </a:r>
            <a:endParaRPr lang="en-US" dirty="0"/>
          </a:p>
        </p:txBody>
      </p:sp>
      <p:sp>
        <p:nvSpPr>
          <p:cNvPr id="5" name="Footer Placeholder 4"/>
          <p:cNvSpPr>
            <a:spLocks noGrp="1"/>
          </p:cNvSpPr>
          <p:nvPr>
            <p:ph type="ftr" sz="quarter" idx="11"/>
          </p:nvPr>
        </p:nvSpPr>
        <p:spPr/>
        <p:txBody>
          <a:bodyPr/>
          <a:lstStyle/>
          <a:p>
            <a:r>
              <a:rPr lang="en-US" dirty="0" smtClean="0"/>
              <a:t>Technical Managers Training</a:t>
            </a:r>
            <a:endParaRPr lang="en-US" dirty="0"/>
          </a:p>
        </p:txBody>
      </p:sp>
      <p:sp>
        <p:nvSpPr>
          <p:cNvPr id="6" name="Slide Number Placeholder 5"/>
          <p:cNvSpPr>
            <a:spLocks noGrp="1"/>
          </p:cNvSpPr>
          <p:nvPr>
            <p:ph type="sldNum" sz="quarter" idx="12"/>
          </p:nvPr>
        </p:nvSpPr>
        <p:spPr/>
        <p:txBody>
          <a:bodyPr/>
          <a:lstStyle/>
          <a:p>
            <a:fld id="{A9187AFB-B5E4-404C-BDDF-75186E80738D}" type="slidenum">
              <a:rPr lang="en-US" smtClean="0"/>
              <a:pPr/>
              <a:t>‹#›</a:t>
            </a:fld>
            <a:endParaRPr lang="en-US" dirty="0"/>
          </a:p>
        </p:txBody>
      </p:sp>
    </p:spTree>
    <p:extLst>
      <p:ext uri="{BB962C8B-B14F-4D97-AF65-F5344CB8AC3E}">
        <p14:creationId xmlns:p14="http://schemas.microsoft.com/office/powerpoint/2010/main" val="2763137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smtClean="0">
                <a:solidFill>
                  <a:prstClr val="black">
                    <a:tint val="75000"/>
                  </a:prstClr>
                </a:solidFill>
              </a:rPr>
              <a:t>April 2016</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smtClean="0">
                <a:solidFill>
                  <a:prstClr val="black">
                    <a:tint val="75000"/>
                  </a:prstClr>
                </a:solidFill>
              </a:rPr>
              <a:t>Technical Managers Training</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6A563C8-BB3C-411B-ACEA-A7E9E6ECC30C}" type="slidenum">
              <a:rPr lang="en-US" smtClean="0">
                <a:solidFill>
                  <a:prstClr val="black">
                    <a:tint val="75000"/>
                  </a:prstClr>
                </a:solidFill>
              </a:rPr>
              <a:pPr/>
              <a:t>‹#›</a:t>
            </a:fld>
            <a:endParaRPr lang="en-US" dirty="0">
              <a:solidFill>
                <a:prstClr val="black">
                  <a:tint val="75000"/>
                </a:prstClr>
              </a:solidFill>
            </a:endParaRPr>
          </a:p>
        </p:txBody>
      </p:sp>
      <p:sp>
        <p:nvSpPr>
          <p:cNvPr id="7" name="Title 1"/>
          <p:cNvSpPr txBox="1">
            <a:spLocks/>
          </p:cNvSpPr>
          <p:nvPr userDrawn="1"/>
        </p:nvSpPr>
        <p:spPr>
          <a:xfrm>
            <a:off x="193831" y="639954"/>
            <a:ext cx="8608185" cy="3249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kern="1200">
                <a:solidFill>
                  <a:schemeClr val="tx1"/>
                </a:solidFill>
                <a:latin typeface="Arial" pitchFamily="34" charset="0"/>
                <a:ea typeface="+mj-ea"/>
                <a:cs typeface="Arial" pitchFamily="34" charset="0"/>
              </a:defRPr>
            </a:lvl1pPr>
          </a:lstStyle>
          <a:p>
            <a:endParaRPr lang="en-US" cap="small" baseline="-25000" dirty="0">
              <a:solidFill>
                <a:prstClr val="black"/>
              </a:solidFill>
            </a:endParaRPr>
          </a:p>
        </p:txBody>
      </p:sp>
      <p:sp>
        <p:nvSpPr>
          <p:cNvPr id="9" name="Rectangle 8"/>
          <p:cNvSpPr/>
          <p:nvPr userDrawn="1"/>
        </p:nvSpPr>
        <p:spPr>
          <a:xfrm>
            <a:off x="193831" y="964859"/>
            <a:ext cx="7911429" cy="351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 name="Straight Connector 10"/>
          <p:cNvCxnSpPr/>
          <p:nvPr userDrawn="1"/>
        </p:nvCxnSpPr>
        <p:spPr>
          <a:xfrm>
            <a:off x="149326" y="1219200"/>
            <a:ext cx="518467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3"/>
          </p:nvPr>
        </p:nvSpPr>
        <p:spPr>
          <a:xfrm>
            <a:off x="149326" y="1312767"/>
            <a:ext cx="6324600" cy="990600"/>
          </a:xfrm>
        </p:spPr>
        <p:txBody>
          <a:bodyPr>
            <a:normAutofit/>
          </a:bodyPr>
          <a:lstStyle>
            <a:lvl1pPr marL="0" indent="0">
              <a:buNone/>
              <a:defRPr sz="2800" b="1" cap="small" baseline="0"/>
            </a:lvl1pPr>
          </a:lstStyle>
          <a:p>
            <a:pPr lvl="0"/>
            <a:r>
              <a:rPr lang="en-US" dirty="0" smtClean="0"/>
              <a:t>Click to edit Master text styles</a:t>
            </a:r>
          </a:p>
        </p:txBody>
      </p:sp>
      <p:sp>
        <p:nvSpPr>
          <p:cNvPr id="15" name="Text Placeholder 14"/>
          <p:cNvSpPr>
            <a:spLocks noGrp="1"/>
          </p:cNvSpPr>
          <p:nvPr>
            <p:ph type="body" sz="quarter" idx="14"/>
          </p:nvPr>
        </p:nvSpPr>
        <p:spPr>
          <a:xfrm>
            <a:off x="180004" y="914400"/>
            <a:ext cx="5562600" cy="914400"/>
          </a:xfrm>
        </p:spPr>
        <p:txBody>
          <a:bodyPr>
            <a:normAutofit/>
          </a:bodyPr>
          <a:lstStyle>
            <a:lvl1pPr marL="0" indent="0">
              <a:buNone/>
              <a:defRPr sz="1800" cap="small" baseline="0"/>
            </a:lvl1pPr>
          </a:lstStyle>
          <a:p>
            <a:pPr lvl="0"/>
            <a:r>
              <a:rPr lang="en-US" dirty="0" smtClean="0"/>
              <a:t>Click to edit Master text styles</a:t>
            </a:r>
          </a:p>
        </p:txBody>
      </p:sp>
    </p:spTree>
    <p:extLst>
      <p:ext uri="{BB962C8B-B14F-4D97-AF65-F5344CB8AC3E}">
        <p14:creationId xmlns:p14="http://schemas.microsoft.com/office/powerpoint/2010/main" val="61211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94721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44478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102369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lvl1pPr>
              <a:defRPr sz="1600"/>
            </a:lvl1pPr>
            <a:lvl2pPr>
              <a:defRPr sz="1600"/>
            </a:lvl2pPr>
            <a:lvl3pPr>
              <a:defRPr sz="16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19903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localhost/Users/jaoleary/Desktop/Code%20100%20Presentations/Code_100_2016/Feb_2016/Horton_2_18_Overv/Sld_Bac_1a.jp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ld_Bac_1a.jpg" descr="/Users/jaoleary/Desktop/Code 100 Presentations/Code_100_2016/Feb_2016/Horton_2_18_Overv/Sld_Bac_1a.jpg"/>
          <p:cNvPicPr>
            <a:picLocks noChangeAspect="1"/>
          </p:cNvPicPr>
          <p:nvPr userDrawn="1"/>
        </p:nvPicPr>
        <p:blipFill>
          <a:blip r:embed="rId12" r:link="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April 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Technical Managers Training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D464A-7916-C642-A7C0-D2B7B2F7CA77}" type="slidenum">
              <a:rPr lang="en-US" smtClean="0"/>
              <a:t>‹#›</a:t>
            </a:fld>
            <a:endParaRPr lang="en-US" dirty="0"/>
          </a:p>
        </p:txBody>
      </p:sp>
      <p:pic>
        <p:nvPicPr>
          <p:cNvPr id="8" name="Picture 67" descr="NASA insignia RGB"/>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389664" y="152297"/>
            <a:ext cx="616263" cy="509917"/>
          </a:xfrm>
          <a:prstGeom prst="rect">
            <a:avLst/>
          </a:prstGeom>
          <a:noFill/>
          <a:ln w="9525">
            <a:noFill/>
            <a:miter lim="800000"/>
            <a:headEnd/>
            <a:tailEnd/>
          </a:ln>
        </p:spPr>
      </p:pic>
    </p:spTree>
    <p:extLst>
      <p:ext uri="{BB962C8B-B14F-4D97-AF65-F5344CB8AC3E}">
        <p14:creationId xmlns:p14="http://schemas.microsoft.com/office/powerpoint/2010/main" val="332257598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5" r:id="rId6"/>
    <p:sldLayoutId id="2147483666" r:id="rId7"/>
    <p:sldLayoutId id="2147483667" r:id="rId8"/>
    <p:sldLayoutId id="2147483668" r:id="rId9"/>
    <p:sldLayoutId id="2147483669" r:id="rId10"/>
  </p:sldLayoutIdLst>
  <p:hf hdr="0" ftr="0" dt="0"/>
  <p:txStyles>
    <p:titleStyle>
      <a:lvl1pPr algn="l"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file://localhost/Users/jaoleary/Desktop/meatballs/4_6_06_Katy/Meatball_RGB_1inch.gif" TargetMode="External"/><Relationship Id="rId5" Type="http://schemas.openxmlformats.org/officeDocument/2006/relationships/image" Target="../media/image5.gif"/><Relationship Id="rId4" Type="http://schemas.openxmlformats.org/officeDocument/2006/relationships/image" Target="file://localhost/Users/jaoleary/Desktop/Code%20100%20Presentations/Code_100_2015/Feb_2015/Thompson_MSBRT_2015/Question_slide/TT_Ques_bac_1b.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file://localhost/Users/jaoleary/Desktop/meatballs/4_6_06_Katy/Meatball_RGB_1inch.gif" TargetMode="External"/><Relationship Id="rId5" Type="http://schemas.openxmlformats.org/officeDocument/2006/relationships/image" Target="../media/image5.gif"/><Relationship Id="rId4" Type="http://schemas.openxmlformats.org/officeDocument/2006/relationships/image" Target="file://localhost/Users/jaoleary/Desktop/Code%20100%20Presentations/Code_100_2015/Feb_2015/Thompson_MSBRT_2015/Installations/TT_Inst_bac_1a.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wmf"/><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wmf"/><Relationship Id="rId7" Type="http://schemas.openxmlformats.org/officeDocument/2006/relationships/image" Target="../media/image88.jpeg"/><Relationship Id="rId12"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87.wmf"/><Relationship Id="rId11" Type="http://schemas.openxmlformats.org/officeDocument/2006/relationships/image" Target="../media/image92.png"/><Relationship Id="rId5" Type="http://schemas.openxmlformats.org/officeDocument/2006/relationships/image" Target="../media/image86.wmf"/><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0.jpeg"/><Relationship Id="rId11" Type="http://schemas.openxmlformats.org/officeDocument/2006/relationships/image" Target="../media/image12.jpeg"/><Relationship Id="rId5" Type="http://schemas.openxmlformats.org/officeDocument/2006/relationships/image" Target="../media/image9.jpeg"/><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01.jpe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02.jpe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file://localhost/Users/jaoleary/Desktop/Code%20100%20Presentations/Code_100_2016/Feb_2016/Horton_MSBRT_2016/Quote_Sld/BH_Quote_bac_1a.jpg"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file://localhost/Users/jaoleary/Desktop/Code%20100%20Presentations/Code_100_2014/Oct_2014/PTookes_Overview/Missions_New_10_14/NewMiss_7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file://localhost/Users/jaoleary/Desktop/Code%20100%20Presentations/Code_100_2016/Feb_2016/Corbo_PPT/Final_Slide/Fin_slide_bac_3a.jpg" TargetMode="External"/><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file://localhost/Users/jaoleary/Desktop/Code%20100%20Presentations/Code_100_2016/Feb_2016/Corbo_PPT/Sats:Missions/SMAP_2.jpg" TargetMode="External"/><Relationship Id="rId18" Type="http://schemas.openxmlformats.org/officeDocument/2006/relationships/image" Target="../media/image28.png"/><Relationship Id="rId3" Type="http://schemas.openxmlformats.org/officeDocument/2006/relationships/image" Target="../media/image16.jpeg"/><Relationship Id="rId21" Type="http://schemas.openxmlformats.org/officeDocument/2006/relationships/image" Target="file://localhost/Users/jaoleary/Desktop/Code%20100%20Presentations/Code_100_2016/Feb_2016/Corbo_PPT/Old_Wallop_1.jpg" TargetMode="External"/><Relationship Id="rId7" Type="http://schemas.openxmlformats.org/officeDocument/2006/relationships/image" Target="../media/image20.jpeg"/><Relationship Id="rId12" Type="http://schemas.openxmlformats.org/officeDocument/2006/relationships/image" Target="../media/image24.jpg"/><Relationship Id="rId17" Type="http://schemas.openxmlformats.org/officeDocument/2006/relationships/image" Target="../media/image27.png"/><Relationship Id="rId2" Type="http://schemas.openxmlformats.org/officeDocument/2006/relationships/image" Target="../media/image15.png"/><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file://localhost/%5C%5Clocalhost%5CUsers%5Cjaoleary%5CDesktop%5CCode%20100%20Presentations%5CCode_100_2012%5COct_2012%5CHess_CS_ppt_Buffalo%5CImages%5Cnasa-atrex-mission-rockets.jpg" TargetMode="External"/><Relationship Id="rId5" Type="http://schemas.openxmlformats.org/officeDocument/2006/relationships/image" Target="../media/image18.png"/><Relationship Id="rId15" Type="http://schemas.openxmlformats.org/officeDocument/2006/relationships/image" Target="file://localhost/Users/jaoleary/Desktop/Code%20100%20Presentations/Code_100_2016/Feb_2016/Corbo_PPT/Sats:Missions/Warm_2014.jpg" TargetMode="External"/><Relationship Id="rId10" Type="http://schemas.openxmlformats.org/officeDocument/2006/relationships/image" Target="../media/image23.jpeg"/><Relationship Id="rId19" Type="http://schemas.openxmlformats.org/officeDocument/2006/relationships/image" Target="../media/image29.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file://localhost/Users/jaoleary/Desktop/Code%20100%20Presentations/Code_100_2014/May_2014/KellyF_Timeline_sld/Spcrft/solar_Orbiter.jpg" TargetMode="External"/><Relationship Id="rId18" Type="http://schemas.openxmlformats.org/officeDocument/2006/relationships/image" Target="/Users/jaoleary/Desktop/Code%20100%20Presentations/Code_100_2014/Jan_2014/KellyF_MSBRT_2014/New_1_30/Fixed/Nicer.jpg" TargetMode="External"/><Relationship Id="rId3" Type="http://schemas.openxmlformats.org/officeDocument/2006/relationships/image" Target="../media/image31.jpg"/><Relationship Id="rId7" Type="http://schemas.openxmlformats.org/officeDocument/2006/relationships/image" Target="file://localhost/Users/jaoleary/Desktop/Code%20100%20Presentations/Code_100_2014/Jan_2014/KellyF_MSBRT_2014/New_1_30/Fixed/JWST.jpg" TargetMode="External"/><Relationship Id="rId12" Type="http://schemas.openxmlformats.org/officeDocument/2006/relationships/image" Target="../media/image36.jpeg"/><Relationship Id="rId17" Type="http://schemas.openxmlformats.org/officeDocument/2006/relationships/image" Target="../media/image39.jpeg"/><Relationship Id="rId2" Type="http://schemas.openxmlformats.org/officeDocument/2006/relationships/notesSlide" Target="../notesSlides/notesSlide6.xml"/><Relationship Id="rId16" Type="http://schemas.openxmlformats.org/officeDocument/2006/relationships/image" Target="../media/image38.jpeg"/><Relationship Id="rId20" Type="http://schemas.openxmlformats.org/officeDocument/2006/relationships/image" Target="file://localhost/Users/jaoleary/Desktop/Code%20100%20Presentations/Code_100_2015/Nov_2015/Horton_JAXA_Overv/GEDI.jpg" TargetMode="External"/><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file://localhost/Users/jaoleary/Desktop/Code%20100%20Presentations/Code_100_2014/May_2014/KellyF_Timeline_sld/Spcrft/JPSS.jpg" TargetMode="External"/><Relationship Id="rId5" Type="http://schemas.openxmlformats.org/officeDocument/2006/relationships/image" Target="../media/image32.png"/><Relationship Id="rId15" Type="http://schemas.openxmlformats.org/officeDocument/2006/relationships/image" Target="file://localhost/Users/jaoleary/Desktop/Code%20100%20Presentations/Code_100_2014/Oct_2014/PTookes_Overview/Missions_New_10_14/IceSat_2.jpg" TargetMode="External"/><Relationship Id="rId10" Type="http://schemas.openxmlformats.org/officeDocument/2006/relationships/image" Target="../media/image35.jpeg"/><Relationship Id="rId19" Type="http://schemas.openxmlformats.org/officeDocument/2006/relationships/image" Target="../media/image40.jpg"/><Relationship Id="rId4" Type="http://schemas.openxmlformats.org/officeDocument/2006/relationships/image" Target="file://localhost/Users/jaoleary/Desktop/Code%20100%20Presentations/Code_100_2015/Nov_2015/Horton_JAXA_Overv/Cubesat.jpg" TargetMode="External"/><Relationship Id="rId9" Type="http://schemas.openxmlformats.org/officeDocument/2006/relationships/image" Target="file://localhost/Users/jaoleary/Desktop/Code%20100%20Presentations/Code_100_2014/Jan_2014/KellyF_MSBRT_2014/New_1_30/Fixed/Osiris.jpg" TargetMode="External"/><Relationship Id="rId1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010" y="678734"/>
            <a:ext cx="8600335" cy="1794636"/>
          </a:xfrm>
        </p:spPr>
        <p:txBody>
          <a:bodyPr>
            <a:normAutofit fontScale="90000"/>
          </a:bodyPr>
          <a:lstStyle/>
          <a:p>
            <a:pPr>
              <a:lnSpc>
                <a:spcPct val="120000"/>
              </a:lnSpc>
            </a:pPr>
            <a:r>
              <a:rPr lang="en-US" sz="2700" dirty="0" smtClean="0">
                <a:solidFill>
                  <a:srgbClr val="FFFFFF"/>
                </a:solidFill>
                <a:cs typeface="Arial"/>
              </a:rPr>
              <a:t>Goddard Space Flight Center</a:t>
            </a:r>
            <a:r>
              <a:rPr lang="en-US" sz="1800" dirty="0" smtClean="0">
                <a:solidFill>
                  <a:srgbClr val="FFFFFF"/>
                </a:solidFill>
                <a:cs typeface="Arial"/>
              </a:rPr>
              <a:t/>
            </a:r>
            <a:br>
              <a:rPr lang="en-US" sz="1800" dirty="0" smtClean="0">
                <a:solidFill>
                  <a:srgbClr val="FFFFFF"/>
                </a:solidFill>
                <a:cs typeface="Arial"/>
              </a:rPr>
            </a:br>
            <a:r>
              <a:rPr lang="en-US" sz="1800" b="1" dirty="0" smtClean="0">
                <a:cs typeface="Arial"/>
              </a:rPr>
              <a:t/>
            </a:r>
            <a:br>
              <a:rPr lang="en-US" sz="1800" b="1" dirty="0" smtClean="0">
                <a:cs typeface="Arial"/>
              </a:rPr>
            </a:br>
            <a:r>
              <a:rPr lang="en-US" sz="2900" b="1" dirty="0">
                <a:cs typeface="Arial" panose="020B0604020202020204" pitchFamily="34" charset="0"/>
              </a:rPr>
              <a:t>Transforming Concepts Into Reality: </a:t>
            </a:r>
            <a:r>
              <a:rPr lang="en-US" sz="2900" b="1" dirty="0" smtClean="0">
                <a:cs typeface="Arial" panose="020B0604020202020204" pitchFamily="34" charset="0"/>
              </a:rPr>
              <a:t> Project </a:t>
            </a:r>
            <a:r>
              <a:rPr lang="en-US" sz="2900" b="1" dirty="0">
                <a:cs typeface="Arial" panose="020B0604020202020204" pitchFamily="34" charset="0"/>
              </a:rPr>
              <a:t>Management Insights from NASA’s Goddard Space Flight Center </a:t>
            </a:r>
            <a:r>
              <a:rPr lang="en-US" sz="2700" b="1" dirty="0" smtClean="0">
                <a:latin typeface="Arial" panose="020B0604020202020204" pitchFamily="34" charset="0"/>
                <a:cs typeface="Arial" panose="020B0604020202020204" pitchFamily="34" charset="0"/>
              </a:rPr>
              <a:t/>
            </a:r>
            <a:br>
              <a:rPr lang="en-US" sz="2700" b="1" dirty="0" smtClean="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89010" y="2706074"/>
            <a:ext cx="5272546" cy="475372"/>
          </a:xfrm>
        </p:spPr>
        <p:txBody>
          <a:bodyPr>
            <a:noAutofit/>
          </a:bodyPr>
          <a:lstStyle/>
          <a:p>
            <a:pPr algn="l"/>
            <a:r>
              <a:rPr lang="en-US" sz="2400" dirty="0" smtClean="0">
                <a:cs typeface="Arial"/>
              </a:rPr>
              <a:t>David Mitchell</a:t>
            </a:r>
          </a:p>
          <a:p>
            <a:pPr algn="l"/>
            <a:r>
              <a:rPr lang="en-US" sz="2400" dirty="0" smtClean="0">
                <a:cs typeface="Arial"/>
              </a:rPr>
              <a:t>Director of Flight Projects Directorate</a:t>
            </a:r>
          </a:p>
          <a:p>
            <a:pPr algn="l"/>
            <a:endParaRPr lang="en-US" sz="2400" dirty="0" smtClean="0">
              <a:cs typeface="Arial"/>
            </a:endParaRPr>
          </a:p>
          <a:p>
            <a:pPr algn="l"/>
            <a:endParaRPr lang="en-US" sz="2400" dirty="0">
              <a:cs typeface="Arial"/>
            </a:endParaRPr>
          </a:p>
          <a:p>
            <a:pPr algn="l"/>
            <a:r>
              <a:rPr lang="en-US" sz="2000" dirty="0" smtClean="0">
                <a:cs typeface="Arial"/>
              </a:rPr>
              <a:t>Presentation to the National Science Foundation and Smithsonian Institution at the 2016 Large Facilities Office Workshop</a:t>
            </a:r>
          </a:p>
          <a:p>
            <a:pPr algn="l"/>
            <a:endParaRPr lang="en-US" sz="2000" dirty="0" smtClean="0">
              <a:cs typeface="Arial"/>
            </a:endParaRPr>
          </a:p>
          <a:p>
            <a:pPr algn="l"/>
            <a:r>
              <a:rPr lang="en-US" sz="2000" dirty="0" smtClean="0">
                <a:cs typeface="Arial"/>
              </a:rPr>
              <a:t>May 24, 2016</a:t>
            </a:r>
            <a:endParaRPr lang="en-US" sz="2000" dirty="0">
              <a:cs typeface="Arial"/>
            </a:endParaRPr>
          </a:p>
        </p:txBody>
      </p:sp>
    </p:spTree>
    <p:extLst>
      <p:ext uri="{BB962C8B-B14F-4D97-AF65-F5344CB8AC3E}">
        <p14:creationId xmlns:p14="http://schemas.microsoft.com/office/powerpoint/2010/main" val="2485021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07" y="274638"/>
            <a:ext cx="8229600" cy="602055"/>
          </a:xfrm>
        </p:spPr>
        <p:txBody>
          <a:bodyPr>
            <a:normAutofit/>
          </a:bodyPr>
          <a:lstStyle/>
          <a:p>
            <a:r>
              <a:rPr lang="en-US" sz="2800" dirty="0" smtClean="0"/>
              <a:t>Accomplishments - </a:t>
            </a:r>
            <a:r>
              <a:rPr lang="en-US" sz="2800" dirty="0" smtClean="0">
                <a:solidFill>
                  <a:schemeClr val="bg1"/>
                </a:solidFill>
              </a:rPr>
              <a:t>OSIRIS REx</a:t>
            </a:r>
            <a:endParaRPr lang="en-US" sz="2800" dirty="0">
              <a:solidFill>
                <a:schemeClr val="bg1"/>
              </a:solidFill>
            </a:endParaRPr>
          </a:p>
        </p:txBody>
      </p:sp>
      <p:sp>
        <p:nvSpPr>
          <p:cNvPr id="3" name="Content Placeholder 2"/>
          <p:cNvSpPr>
            <a:spLocks noGrp="1"/>
          </p:cNvSpPr>
          <p:nvPr>
            <p:ph idx="1"/>
          </p:nvPr>
        </p:nvSpPr>
        <p:spPr>
          <a:xfrm>
            <a:off x="213659" y="876693"/>
            <a:ext cx="8562696" cy="2419983"/>
          </a:xfrm>
        </p:spPr>
        <p:txBody>
          <a:bodyPr>
            <a:normAutofit/>
          </a:bodyPr>
          <a:lstStyle/>
          <a:p>
            <a:r>
              <a:rPr lang="en-US" sz="2000" dirty="0">
                <a:solidFill>
                  <a:srgbClr val="FFC000"/>
                </a:solidFill>
              </a:rPr>
              <a:t>Origins, Spectral Interpretation, Resource Identification, Security-Regolith Explorer </a:t>
            </a:r>
            <a:r>
              <a:rPr lang="en-US" sz="2000" dirty="0" smtClean="0">
                <a:solidFill>
                  <a:srgbClr val="FFC000"/>
                </a:solidFill>
              </a:rPr>
              <a:t>(OSIRIS REx)</a:t>
            </a:r>
            <a:r>
              <a:rPr lang="en-US" sz="2000" dirty="0" smtClean="0"/>
              <a:t> asteroid sample return mission completing environmental testing</a:t>
            </a:r>
          </a:p>
          <a:p>
            <a:pPr lvl="1"/>
            <a:r>
              <a:rPr lang="en-US" sz="2000" dirty="0" smtClean="0"/>
              <a:t>Launch in September 2016 </a:t>
            </a:r>
          </a:p>
        </p:txBody>
      </p:sp>
      <p:pic>
        <p:nvPicPr>
          <p:cNvPr id="5122" name="Picture 2" descr="https://www.nasa.gov/sites/default/files/thumbnails/image/osiris-rex_tvac_2-11-16_09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3794" y="2233140"/>
            <a:ext cx="6606589" cy="439198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725729" y="6363658"/>
            <a:ext cx="2133600" cy="365125"/>
          </a:xfrm>
        </p:spPr>
        <p:txBody>
          <a:bodyPr/>
          <a:lstStyle/>
          <a:p>
            <a:fld id="{A9187AFB-B5E4-404C-BDDF-75186E80738D}" type="slidenum">
              <a:rPr lang="en-US" smtClean="0">
                <a:solidFill>
                  <a:schemeClr val="bg1">
                    <a:lumMod val="75000"/>
                  </a:schemeClr>
                </a:solidFill>
              </a:rPr>
              <a:pPr/>
              <a:t>10</a:t>
            </a:fld>
            <a:endParaRPr lang="en-US" dirty="0">
              <a:solidFill>
                <a:schemeClr val="bg1">
                  <a:lumMod val="75000"/>
                </a:schemeClr>
              </a:solidFill>
            </a:endParaRPr>
          </a:p>
        </p:txBody>
      </p:sp>
    </p:spTree>
    <p:extLst>
      <p:ext uri="{BB962C8B-B14F-4D97-AF65-F5344CB8AC3E}">
        <p14:creationId xmlns:p14="http://schemas.microsoft.com/office/powerpoint/2010/main" val="1410281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25" y="270856"/>
            <a:ext cx="8229600" cy="511938"/>
          </a:xfrm>
        </p:spPr>
        <p:txBody>
          <a:bodyPr>
            <a:noAutofit/>
          </a:bodyPr>
          <a:lstStyle/>
          <a:p>
            <a:r>
              <a:rPr lang="en-US" sz="2800" dirty="0" smtClean="0"/>
              <a:t>Accomplishments - </a:t>
            </a:r>
            <a:r>
              <a:rPr lang="en-US" sz="2800" dirty="0" smtClean="0">
                <a:solidFill>
                  <a:schemeClr val="bg1"/>
                </a:solidFill>
              </a:rPr>
              <a:t>GOES-R </a:t>
            </a:r>
            <a:r>
              <a:rPr lang="en-US" sz="2800" dirty="0" smtClean="0"/>
              <a:t>Satellite</a:t>
            </a:r>
            <a:endParaRPr lang="en-US" sz="2800" dirty="0"/>
          </a:p>
        </p:txBody>
      </p:sp>
      <p:sp>
        <p:nvSpPr>
          <p:cNvPr id="3" name="Content Placeholder 2"/>
          <p:cNvSpPr>
            <a:spLocks noGrp="1"/>
          </p:cNvSpPr>
          <p:nvPr>
            <p:ph idx="1"/>
          </p:nvPr>
        </p:nvSpPr>
        <p:spPr>
          <a:xfrm>
            <a:off x="37708" y="898561"/>
            <a:ext cx="4960532" cy="2806172"/>
          </a:xfrm>
        </p:spPr>
        <p:txBody>
          <a:bodyPr>
            <a:normAutofit fontScale="70000" lnSpcReduction="20000"/>
          </a:bodyPr>
          <a:lstStyle/>
          <a:p>
            <a:pPr>
              <a:spcAft>
                <a:spcPts val="600"/>
              </a:spcAft>
            </a:pPr>
            <a:r>
              <a:rPr lang="en-US" sz="2800" dirty="0">
                <a:solidFill>
                  <a:srgbClr val="FFC000"/>
                </a:solidFill>
                <a:effectLst>
                  <a:outerShdw blurRad="38100" dist="38100" dir="2700000" algn="tl">
                    <a:srgbClr val="000000">
                      <a:alpha val="43137"/>
                    </a:srgbClr>
                  </a:outerShdw>
                </a:effectLst>
                <a:cs typeface="Times New Roman" panose="02020603050405020304" pitchFamily="18" charset="0"/>
              </a:rPr>
              <a:t>Geostationary Operational Environmental Satellite “R” Series </a:t>
            </a:r>
            <a:r>
              <a:rPr lang="en-US" sz="2800" dirty="0" smtClean="0">
                <a:solidFill>
                  <a:srgbClr val="FFC000"/>
                </a:solidFill>
                <a:effectLst>
                  <a:outerShdw blurRad="38100" dist="38100" dir="2700000" algn="tl">
                    <a:srgbClr val="000000">
                      <a:alpha val="43137"/>
                    </a:srgbClr>
                  </a:outerShdw>
                </a:effectLst>
                <a:cs typeface="Times New Roman" panose="02020603050405020304" pitchFamily="18" charset="0"/>
              </a:rPr>
              <a:t>(</a:t>
            </a:r>
            <a:r>
              <a:rPr lang="en-US" sz="2800" dirty="0" smtClean="0">
                <a:solidFill>
                  <a:srgbClr val="FFC000"/>
                </a:solidFill>
              </a:rPr>
              <a:t>GOES-R)</a:t>
            </a:r>
            <a:r>
              <a:rPr lang="en-US" sz="2800" dirty="0" smtClean="0">
                <a:solidFill>
                  <a:srgbClr val="FFFF00"/>
                </a:solidFill>
              </a:rPr>
              <a:t> </a:t>
            </a:r>
            <a:r>
              <a:rPr lang="en-US" sz="2800" dirty="0">
                <a:solidFill>
                  <a:schemeClr val="bg1"/>
                </a:solidFill>
              </a:rPr>
              <a:t>is a collaborative program between NOAA </a:t>
            </a:r>
            <a:r>
              <a:rPr lang="en-US" sz="2800" dirty="0" smtClean="0">
                <a:solidFill>
                  <a:schemeClr val="bg1"/>
                </a:solidFill>
              </a:rPr>
              <a:t>and </a:t>
            </a:r>
            <a:r>
              <a:rPr lang="en-US" sz="2800" dirty="0">
                <a:solidFill>
                  <a:schemeClr val="bg1"/>
                </a:solidFill>
              </a:rPr>
              <a:t>NASA to develop the next generation GOES environmental satellites (follow-on to GOES-N/O/P</a:t>
            </a:r>
            <a:r>
              <a:rPr lang="en-US" sz="2800" dirty="0" smtClean="0">
                <a:solidFill>
                  <a:schemeClr val="bg1"/>
                </a:solidFill>
              </a:rPr>
              <a:t>)</a:t>
            </a:r>
          </a:p>
          <a:p>
            <a:pPr>
              <a:spcAft>
                <a:spcPts val="600"/>
              </a:spcAft>
            </a:pPr>
            <a:r>
              <a:rPr lang="en-US" sz="2800" dirty="0" smtClean="0">
                <a:cs typeface="Arial" panose="020B0604020202020204" pitchFamily="34" charset="0"/>
              </a:rPr>
              <a:t>GOES-R completed </a:t>
            </a:r>
            <a:r>
              <a:rPr lang="en-US" sz="2800" dirty="0">
                <a:cs typeface="Arial" panose="020B0604020202020204" pitchFamily="34" charset="0"/>
              </a:rPr>
              <a:t>mass properties, sine vibe, shock, dynamic interaction test, and </a:t>
            </a:r>
            <a:r>
              <a:rPr lang="en-US" sz="2800" dirty="0" smtClean="0">
                <a:cs typeface="Arial" panose="020B0604020202020204" pitchFamily="34" charset="0"/>
              </a:rPr>
              <a:t>launch vehicle </a:t>
            </a:r>
            <a:r>
              <a:rPr lang="en-US" sz="2800" dirty="0">
                <a:cs typeface="Arial" panose="020B0604020202020204" pitchFamily="34" charset="0"/>
              </a:rPr>
              <a:t>adapter match </a:t>
            </a:r>
            <a:r>
              <a:rPr lang="en-US" sz="2800" dirty="0" smtClean="0">
                <a:cs typeface="Arial" panose="020B0604020202020204" pitchFamily="34" charset="0"/>
              </a:rPr>
              <a:t>mate</a:t>
            </a:r>
          </a:p>
          <a:p>
            <a:pPr>
              <a:spcAft>
                <a:spcPts val="600"/>
              </a:spcAft>
            </a:pPr>
            <a:r>
              <a:rPr lang="en-US" sz="2800" dirty="0" smtClean="0">
                <a:cs typeface="Arial" panose="020B0604020202020204" pitchFamily="34" charset="0"/>
              </a:rPr>
              <a:t>November 2016 Launch</a:t>
            </a:r>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148" r="12732"/>
          <a:stretch/>
        </p:blipFill>
        <p:spPr>
          <a:xfrm rot="5400000">
            <a:off x="4096761" y="1730862"/>
            <a:ext cx="5531625" cy="3897028"/>
          </a:xfrm>
          <a:prstGeom prst="rect">
            <a:avLst/>
          </a:prstGeom>
          <a:ln>
            <a:solidFill>
              <a:srgbClr val="1F497D">
                <a:lumMod val="75000"/>
              </a:srgbClr>
            </a:solidFill>
          </a:ln>
        </p:spPr>
      </p:pic>
      <p:sp>
        <p:nvSpPr>
          <p:cNvPr id="5" name="TextBox 4"/>
          <p:cNvSpPr txBox="1"/>
          <p:nvPr/>
        </p:nvSpPr>
        <p:spPr>
          <a:xfrm>
            <a:off x="4607510" y="6445188"/>
            <a:ext cx="4385569" cy="369332"/>
          </a:xfrm>
          <a:prstGeom prst="rect">
            <a:avLst/>
          </a:prstGeom>
          <a:noFill/>
        </p:spPr>
        <p:txBody>
          <a:bodyPr wrap="square" rtlCol="0">
            <a:spAutoFit/>
          </a:bodyPr>
          <a:lstStyle/>
          <a:p>
            <a:r>
              <a:rPr lang="en-US" dirty="0" smtClean="0"/>
              <a:t>GOES-R in Sine Vibe at LMSSC in Littleton, CO</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10" y="3760156"/>
            <a:ext cx="4526711" cy="3007224"/>
          </a:xfrm>
          <a:prstGeom prst="rect">
            <a:avLst/>
          </a:prstGeom>
          <a:ln w="19050">
            <a:noFill/>
          </a:ln>
        </p:spPr>
      </p:pic>
      <p:sp>
        <p:nvSpPr>
          <p:cNvPr id="7" name="Slide Number Placeholder 6"/>
          <p:cNvSpPr>
            <a:spLocks noGrp="1"/>
          </p:cNvSpPr>
          <p:nvPr>
            <p:ph type="sldNum" sz="quarter" idx="12"/>
          </p:nvPr>
        </p:nvSpPr>
        <p:spPr>
          <a:xfrm>
            <a:off x="6768860" y="6389538"/>
            <a:ext cx="2133600" cy="365125"/>
          </a:xfrm>
        </p:spPr>
        <p:txBody>
          <a:bodyPr/>
          <a:lstStyle/>
          <a:p>
            <a:fld id="{A9187AFB-B5E4-404C-BDDF-75186E80738D}" type="slidenum">
              <a:rPr lang="en-US" smtClean="0">
                <a:solidFill>
                  <a:schemeClr val="bg1">
                    <a:lumMod val="75000"/>
                  </a:schemeClr>
                </a:solidFill>
              </a:rPr>
              <a:pPr/>
              <a:t>11</a:t>
            </a:fld>
            <a:endParaRPr lang="en-US" dirty="0">
              <a:solidFill>
                <a:schemeClr val="bg1">
                  <a:lumMod val="75000"/>
                </a:schemeClr>
              </a:solidFill>
            </a:endParaRPr>
          </a:p>
        </p:txBody>
      </p:sp>
    </p:spTree>
    <p:extLst>
      <p:ext uri="{BB962C8B-B14F-4D97-AF65-F5344CB8AC3E}">
        <p14:creationId xmlns:p14="http://schemas.microsoft.com/office/powerpoint/2010/main" val="3147223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37" y="162232"/>
            <a:ext cx="8229600" cy="573774"/>
          </a:xfrm>
        </p:spPr>
        <p:txBody>
          <a:bodyPr>
            <a:normAutofit/>
          </a:bodyPr>
          <a:lstStyle/>
          <a:p>
            <a:r>
              <a:rPr lang="en-US" sz="2800" dirty="0" smtClean="0"/>
              <a:t>Accomplishments - </a:t>
            </a:r>
            <a:r>
              <a:rPr lang="en-US" sz="2800" dirty="0" smtClean="0">
                <a:solidFill>
                  <a:schemeClr val="bg1"/>
                </a:solidFill>
              </a:rPr>
              <a:t>JWST</a:t>
            </a:r>
            <a:endParaRPr lang="en-US" sz="2800" dirty="0">
              <a:solidFill>
                <a:schemeClr val="bg1"/>
              </a:solidFill>
            </a:endParaRPr>
          </a:p>
        </p:txBody>
      </p:sp>
      <p:sp>
        <p:nvSpPr>
          <p:cNvPr id="3" name="Content Placeholder 2"/>
          <p:cNvSpPr>
            <a:spLocks noGrp="1"/>
          </p:cNvSpPr>
          <p:nvPr>
            <p:ph idx="1"/>
          </p:nvPr>
        </p:nvSpPr>
        <p:spPr>
          <a:xfrm>
            <a:off x="140333" y="658672"/>
            <a:ext cx="8878480" cy="1948382"/>
          </a:xfrm>
        </p:spPr>
        <p:txBody>
          <a:bodyPr>
            <a:normAutofit fontScale="92500" lnSpcReduction="10000"/>
          </a:bodyPr>
          <a:lstStyle/>
          <a:p>
            <a:r>
              <a:rPr lang="en-US" sz="2000" dirty="0" smtClean="0">
                <a:solidFill>
                  <a:srgbClr val="FFC000"/>
                </a:solidFill>
              </a:rPr>
              <a:t>James Webb Space Telescope (JWST)</a:t>
            </a:r>
            <a:r>
              <a:rPr lang="en-US" sz="2000" b="1" spc="-10" dirty="0">
                <a:solidFill>
                  <a:srgbClr val="FFC000"/>
                </a:solidFill>
                <a:cs typeface="Calibri"/>
              </a:rPr>
              <a:t> </a:t>
            </a:r>
            <a:r>
              <a:rPr lang="en-US" sz="2000" spc="-10" dirty="0" smtClean="0">
                <a:cs typeface="Calibri"/>
              </a:rPr>
              <a:t>is a deployable </a:t>
            </a:r>
            <a:r>
              <a:rPr lang="en-US" sz="2000" spc="-5" dirty="0" smtClean="0">
                <a:cs typeface="Calibri"/>
              </a:rPr>
              <a:t>infrare</a:t>
            </a:r>
            <a:r>
              <a:rPr lang="en-US" sz="2000" spc="-10" dirty="0" smtClean="0">
                <a:cs typeface="Calibri"/>
              </a:rPr>
              <a:t>d </a:t>
            </a:r>
            <a:r>
              <a:rPr lang="en-US" sz="2000" spc="-10" dirty="0">
                <a:cs typeface="Calibri"/>
              </a:rPr>
              <a:t>tele</a:t>
            </a:r>
            <a:r>
              <a:rPr lang="en-US" sz="2000" spc="-5" dirty="0">
                <a:cs typeface="Calibri"/>
              </a:rPr>
              <a:t>s</a:t>
            </a:r>
            <a:r>
              <a:rPr lang="en-US" sz="2000" dirty="0">
                <a:cs typeface="Calibri"/>
              </a:rPr>
              <a:t>c</a:t>
            </a:r>
            <a:r>
              <a:rPr lang="en-US" sz="2000" spc="-10" dirty="0">
                <a:cs typeface="Calibri"/>
              </a:rPr>
              <a:t>op</a:t>
            </a:r>
            <a:r>
              <a:rPr lang="en-US" sz="2000" spc="-15" dirty="0">
                <a:cs typeface="Calibri"/>
              </a:rPr>
              <a:t>e</a:t>
            </a:r>
            <a:r>
              <a:rPr lang="en-US" sz="2000" spc="-5" dirty="0">
                <a:cs typeface="Calibri"/>
              </a:rPr>
              <a:t>,</a:t>
            </a:r>
            <a:r>
              <a:rPr lang="en-US" sz="2000" dirty="0">
                <a:cs typeface="Calibri"/>
              </a:rPr>
              <a:t> passi</a:t>
            </a:r>
            <a:r>
              <a:rPr lang="en-US" sz="2000" spc="-10" dirty="0">
                <a:cs typeface="Calibri"/>
              </a:rPr>
              <a:t>ve</a:t>
            </a:r>
            <a:r>
              <a:rPr lang="en-US" sz="2000" dirty="0">
                <a:cs typeface="Calibri"/>
              </a:rPr>
              <a:t>l</a:t>
            </a:r>
            <a:r>
              <a:rPr lang="en-US" sz="2000" spc="-10" dirty="0">
                <a:cs typeface="Calibri"/>
              </a:rPr>
              <a:t>y</a:t>
            </a:r>
            <a:r>
              <a:rPr lang="en-US" sz="2000" dirty="0">
                <a:cs typeface="Calibri"/>
              </a:rPr>
              <a:t> </a:t>
            </a:r>
            <a:r>
              <a:rPr lang="en-US" sz="2000" spc="-5" dirty="0">
                <a:cs typeface="Calibri"/>
              </a:rPr>
              <a:t>c</a:t>
            </a:r>
            <a:r>
              <a:rPr lang="en-US" sz="2000" dirty="0">
                <a:cs typeface="Calibri"/>
              </a:rPr>
              <a:t>ool</a:t>
            </a:r>
            <a:r>
              <a:rPr lang="en-US" sz="2000" spc="-10" dirty="0">
                <a:cs typeface="Calibri"/>
              </a:rPr>
              <a:t>e</a:t>
            </a:r>
            <a:r>
              <a:rPr lang="en-US" sz="2000" dirty="0">
                <a:cs typeface="Calibri"/>
              </a:rPr>
              <a:t>d</a:t>
            </a:r>
            <a:r>
              <a:rPr lang="en-US" sz="2000" spc="-5" dirty="0">
                <a:cs typeface="Calibri"/>
              </a:rPr>
              <a:t>,</a:t>
            </a:r>
            <a:r>
              <a:rPr lang="en-US" sz="2000" spc="-10" dirty="0">
                <a:cs typeface="Calibri"/>
              </a:rPr>
              <a:t> w</a:t>
            </a:r>
            <a:r>
              <a:rPr lang="en-US" sz="2000" dirty="0">
                <a:cs typeface="Calibri"/>
              </a:rPr>
              <a:t>ith </a:t>
            </a:r>
            <a:r>
              <a:rPr lang="en-US" sz="2000" spc="-10" dirty="0">
                <a:cs typeface="Calibri"/>
              </a:rPr>
              <a:t>6</a:t>
            </a:r>
            <a:r>
              <a:rPr lang="en-US" sz="2000" dirty="0">
                <a:cs typeface="Calibri"/>
              </a:rPr>
              <a:t>.</a:t>
            </a:r>
            <a:r>
              <a:rPr lang="en-US" sz="2000" spc="-10" dirty="0">
                <a:cs typeface="Calibri"/>
              </a:rPr>
              <a:t>5</a:t>
            </a:r>
            <a:r>
              <a:rPr lang="en-US" sz="2000" dirty="0">
                <a:cs typeface="Calibri"/>
              </a:rPr>
              <a:t> </a:t>
            </a:r>
            <a:r>
              <a:rPr lang="en-US" sz="2000" spc="-10" dirty="0">
                <a:cs typeface="Calibri"/>
              </a:rPr>
              <a:t>meter</a:t>
            </a:r>
            <a:r>
              <a:rPr lang="en-US" sz="2000" dirty="0">
                <a:cs typeface="Calibri"/>
              </a:rPr>
              <a:t> di</a:t>
            </a:r>
            <a:r>
              <a:rPr lang="en-US" sz="2000" spc="-10" dirty="0">
                <a:cs typeface="Calibri"/>
              </a:rPr>
              <a:t>ameter</a:t>
            </a:r>
            <a:r>
              <a:rPr lang="en-US" sz="2000" dirty="0">
                <a:cs typeface="Calibri"/>
              </a:rPr>
              <a:t> s</a:t>
            </a:r>
            <a:r>
              <a:rPr lang="en-US" sz="2000" spc="-10" dirty="0">
                <a:cs typeface="Calibri"/>
              </a:rPr>
              <a:t>egme</a:t>
            </a:r>
            <a:r>
              <a:rPr lang="en-US" sz="2000" dirty="0">
                <a:cs typeface="Calibri"/>
              </a:rPr>
              <a:t>n</a:t>
            </a:r>
            <a:r>
              <a:rPr lang="en-US" sz="2000" spc="-5" dirty="0">
                <a:cs typeface="Calibri"/>
              </a:rPr>
              <a:t>te</a:t>
            </a:r>
            <a:r>
              <a:rPr lang="en-US" sz="2000" dirty="0">
                <a:cs typeface="Calibri"/>
              </a:rPr>
              <a:t>d adjustabl</a:t>
            </a:r>
            <a:r>
              <a:rPr lang="en-US" sz="2000" spc="-10" dirty="0">
                <a:cs typeface="Calibri"/>
              </a:rPr>
              <a:t>e</a:t>
            </a:r>
            <a:r>
              <a:rPr lang="en-US" sz="2000" dirty="0">
                <a:cs typeface="Calibri"/>
              </a:rPr>
              <a:t> p</a:t>
            </a:r>
            <a:r>
              <a:rPr lang="en-US" sz="2000" spc="-5" dirty="0">
                <a:cs typeface="Calibri"/>
              </a:rPr>
              <a:t>r</a:t>
            </a:r>
            <a:r>
              <a:rPr lang="en-US" sz="2000" dirty="0">
                <a:cs typeface="Calibri"/>
              </a:rPr>
              <a:t>i</a:t>
            </a:r>
            <a:r>
              <a:rPr lang="en-US" sz="2000" spc="-10" dirty="0">
                <a:cs typeface="Calibri"/>
              </a:rPr>
              <a:t>mary</a:t>
            </a:r>
            <a:r>
              <a:rPr lang="en-US" sz="2000" dirty="0">
                <a:cs typeface="Calibri"/>
              </a:rPr>
              <a:t> </a:t>
            </a:r>
            <a:r>
              <a:rPr lang="en-US" sz="2000" spc="-10" dirty="0">
                <a:cs typeface="Calibri"/>
              </a:rPr>
              <a:t>m</a:t>
            </a:r>
            <a:r>
              <a:rPr lang="en-US" sz="2000" dirty="0">
                <a:cs typeface="Calibri"/>
              </a:rPr>
              <a:t>i</a:t>
            </a:r>
            <a:r>
              <a:rPr lang="en-US" sz="2000" spc="-5" dirty="0">
                <a:cs typeface="Calibri"/>
              </a:rPr>
              <a:t>rr</a:t>
            </a:r>
            <a:r>
              <a:rPr lang="en-US" sz="2000" dirty="0">
                <a:cs typeface="Calibri"/>
              </a:rPr>
              <a:t>o</a:t>
            </a:r>
            <a:r>
              <a:rPr lang="en-US" sz="2000" spc="-5" dirty="0">
                <a:cs typeface="Calibri"/>
              </a:rPr>
              <a:t>r </a:t>
            </a:r>
            <a:r>
              <a:rPr lang="en-US" sz="2000" dirty="0">
                <a:cs typeface="Calibri"/>
              </a:rPr>
              <a:t>d</a:t>
            </a:r>
            <a:r>
              <a:rPr lang="en-US" sz="2000" spc="-10" dirty="0">
                <a:cs typeface="Calibri"/>
              </a:rPr>
              <a:t>e</a:t>
            </a:r>
            <a:r>
              <a:rPr lang="en-US" sz="2000" dirty="0">
                <a:cs typeface="Calibri"/>
              </a:rPr>
              <a:t>si</a:t>
            </a:r>
            <a:r>
              <a:rPr lang="en-US" sz="2000" spc="-10" dirty="0">
                <a:cs typeface="Calibri"/>
              </a:rPr>
              <a:t>g</a:t>
            </a:r>
            <a:r>
              <a:rPr lang="en-US" sz="2000" dirty="0">
                <a:cs typeface="Calibri"/>
              </a:rPr>
              <a:t>n</a:t>
            </a:r>
            <a:r>
              <a:rPr lang="en-US" sz="2000" spc="-10" dirty="0">
                <a:cs typeface="Calibri"/>
              </a:rPr>
              <a:t>e</a:t>
            </a:r>
            <a:r>
              <a:rPr lang="en-US" sz="2000" dirty="0">
                <a:cs typeface="Calibri"/>
              </a:rPr>
              <a:t>d to</a:t>
            </a:r>
            <a:r>
              <a:rPr lang="en-US" sz="2000" spc="-5" dirty="0">
                <a:cs typeface="Calibri"/>
              </a:rPr>
              <a:t> </a:t>
            </a:r>
            <a:r>
              <a:rPr lang="en-US" sz="2000" spc="-10" dirty="0">
                <a:cs typeface="Calibri"/>
              </a:rPr>
              <a:t>study</a:t>
            </a:r>
            <a:r>
              <a:rPr lang="en-US" sz="2000" dirty="0">
                <a:cs typeface="Calibri"/>
              </a:rPr>
              <a:t> </a:t>
            </a:r>
            <a:r>
              <a:rPr lang="en-US" sz="2000" spc="-10" dirty="0">
                <a:cs typeface="Calibri"/>
              </a:rPr>
              <a:t>the</a:t>
            </a:r>
            <a:r>
              <a:rPr lang="en-US" sz="2000" dirty="0">
                <a:cs typeface="Calibri"/>
              </a:rPr>
              <a:t> or</a:t>
            </a:r>
            <a:r>
              <a:rPr lang="en-US" sz="2000" spc="-5" dirty="0">
                <a:cs typeface="Calibri"/>
              </a:rPr>
              <a:t>igin </a:t>
            </a:r>
            <a:r>
              <a:rPr lang="en-US" sz="2000" spc="-10" dirty="0">
                <a:cs typeface="Calibri"/>
              </a:rPr>
              <a:t>and</a:t>
            </a:r>
            <a:r>
              <a:rPr lang="en-US" sz="2000" spc="-5" dirty="0">
                <a:cs typeface="Calibri"/>
              </a:rPr>
              <a:t> </a:t>
            </a:r>
            <a:r>
              <a:rPr lang="en-US" sz="2000" dirty="0" smtClean="0">
                <a:cs typeface="Calibri"/>
              </a:rPr>
              <a:t>e</a:t>
            </a:r>
            <a:r>
              <a:rPr lang="en-US" sz="2000" spc="10" dirty="0" smtClean="0">
                <a:cs typeface="Calibri"/>
              </a:rPr>
              <a:t>volu</a:t>
            </a:r>
            <a:r>
              <a:rPr lang="en-US" sz="2000" spc="15" dirty="0" smtClean="0">
                <a:cs typeface="Calibri"/>
              </a:rPr>
              <a:t>ti</a:t>
            </a:r>
            <a:r>
              <a:rPr lang="en-US" sz="2000" spc="-10" dirty="0" smtClean="0">
                <a:cs typeface="Calibri"/>
              </a:rPr>
              <a:t>on</a:t>
            </a:r>
            <a:r>
              <a:rPr lang="en-US" sz="2000" spc="-5" dirty="0" smtClean="0">
                <a:cs typeface="Calibri"/>
              </a:rPr>
              <a:t> </a:t>
            </a:r>
            <a:r>
              <a:rPr lang="en-US" sz="2000" dirty="0">
                <a:cs typeface="Calibri"/>
              </a:rPr>
              <a:t>of </a:t>
            </a:r>
            <a:r>
              <a:rPr lang="en-US" sz="2000" spc="-15" dirty="0">
                <a:cs typeface="Calibri"/>
              </a:rPr>
              <a:t>gala</a:t>
            </a:r>
            <a:r>
              <a:rPr lang="en-US" sz="2000" spc="-10" dirty="0">
                <a:cs typeface="Calibri"/>
              </a:rPr>
              <a:t>x</a:t>
            </a:r>
            <a:r>
              <a:rPr lang="en-US" sz="2000" dirty="0">
                <a:cs typeface="Calibri"/>
              </a:rPr>
              <a:t>ie</a:t>
            </a:r>
            <a:r>
              <a:rPr lang="en-US" sz="2000" spc="-5" dirty="0">
                <a:cs typeface="Calibri"/>
              </a:rPr>
              <a:t>s, </a:t>
            </a:r>
            <a:r>
              <a:rPr lang="en-US" sz="2000" spc="-5" dirty="0" smtClean="0">
                <a:cs typeface="Calibri"/>
              </a:rPr>
              <a:t>stars,</a:t>
            </a:r>
            <a:r>
              <a:rPr lang="en-US" sz="2000" spc="-10" dirty="0" smtClean="0">
                <a:cs typeface="Calibri"/>
              </a:rPr>
              <a:t> </a:t>
            </a:r>
            <a:r>
              <a:rPr lang="en-US" sz="2000" spc="-10" dirty="0">
                <a:cs typeface="Calibri"/>
              </a:rPr>
              <a:t>and</a:t>
            </a:r>
            <a:r>
              <a:rPr lang="en-US" sz="2000" spc="-5" dirty="0">
                <a:cs typeface="Calibri"/>
              </a:rPr>
              <a:t> </a:t>
            </a:r>
            <a:r>
              <a:rPr lang="en-US" sz="2000" spc="-10" dirty="0">
                <a:cs typeface="Calibri"/>
              </a:rPr>
              <a:t>planetary</a:t>
            </a:r>
            <a:r>
              <a:rPr lang="en-US" sz="2000" spc="-5" dirty="0">
                <a:cs typeface="Calibri"/>
              </a:rPr>
              <a:t> </a:t>
            </a:r>
            <a:r>
              <a:rPr lang="en-US" sz="2000" spc="-10" dirty="0" smtClean="0">
                <a:cs typeface="Calibri"/>
              </a:rPr>
              <a:t>syste</a:t>
            </a:r>
            <a:r>
              <a:rPr lang="en-US" sz="2000" dirty="0" smtClean="0">
                <a:cs typeface="Calibri"/>
              </a:rPr>
              <a:t>m</a:t>
            </a:r>
            <a:r>
              <a:rPr lang="en-US" sz="2000" spc="-5" dirty="0" smtClean="0">
                <a:cs typeface="Calibri"/>
              </a:rPr>
              <a:t>s</a:t>
            </a:r>
            <a:endParaRPr lang="en-US" sz="2000" dirty="0" smtClean="0">
              <a:solidFill>
                <a:schemeClr val="bg1"/>
              </a:solidFill>
            </a:endParaRPr>
          </a:p>
          <a:p>
            <a:r>
              <a:rPr lang="en-US" sz="2000" dirty="0" smtClean="0">
                <a:solidFill>
                  <a:schemeClr val="bg1"/>
                </a:solidFill>
              </a:rPr>
              <a:t>Primary mirror installation is complete</a:t>
            </a:r>
          </a:p>
          <a:p>
            <a:r>
              <a:rPr lang="en-US" sz="2000" dirty="0" smtClean="0">
                <a:solidFill>
                  <a:schemeClr val="bg1"/>
                </a:solidFill>
                <a:cs typeface="Arial" charset="0"/>
              </a:rPr>
              <a:t>Integrated </a:t>
            </a:r>
            <a:r>
              <a:rPr lang="en-US" sz="2000" dirty="0">
                <a:solidFill>
                  <a:schemeClr val="bg1"/>
                </a:solidFill>
                <a:cs typeface="Arial" charset="0"/>
              </a:rPr>
              <a:t>Science Instrument Module underwent third and final cryogenic </a:t>
            </a:r>
            <a:r>
              <a:rPr lang="en-US" sz="2000" dirty="0" smtClean="0">
                <a:solidFill>
                  <a:schemeClr val="bg1"/>
                </a:solidFill>
                <a:cs typeface="Arial" charset="0"/>
              </a:rPr>
              <a:t>test.</a:t>
            </a:r>
          </a:p>
          <a:p>
            <a:r>
              <a:rPr lang="en-US" sz="2000" dirty="0" smtClean="0">
                <a:solidFill>
                  <a:schemeClr val="bg1"/>
                </a:solidFill>
                <a:cs typeface="Arial" charset="0"/>
              </a:rPr>
              <a:t>Side </a:t>
            </a:r>
            <a:r>
              <a:rPr lang="en-US" sz="2000" dirty="0">
                <a:solidFill>
                  <a:schemeClr val="bg1"/>
                </a:solidFill>
                <a:cs typeface="Arial" charset="0"/>
              </a:rPr>
              <a:t>portions of the backplane structure successfully </a:t>
            </a:r>
            <a:r>
              <a:rPr lang="en-US" sz="2000" dirty="0" smtClean="0">
                <a:solidFill>
                  <a:schemeClr val="bg1"/>
                </a:solidFill>
                <a:cs typeface="Arial" charset="0"/>
              </a:rPr>
              <a:t>deployed</a:t>
            </a:r>
            <a:endParaRPr lang="en-US" sz="2000" dirty="0">
              <a:solidFill>
                <a:schemeClr val="bg1"/>
              </a:solidFill>
              <a:cs typeface="Arial" charset="0"/>
            </a:endParaRPr>
          </a:p>
        </p:txBody>
      </p:sp>
      <p:pic>
        <p:nvPicPr>
          <p:cNvPr id="4" name="Picture 3"/>
          <p:cNvPicPr>
            <a:picLocks noChangeAspect="1"/>
          </p:cNvPicPr>
          <p:nvPr/>
        </p:nvPicPr>
        <p:blipFill>
          <a:blip r:embed="rId2"/>
          <a:stretch>
            <a:fillRect/>
          </a:stretch>
        </p:blipFill>
        <p:spPr>
          <a:xfrm>
            <a:off x="989816" y="2465572"/>
            <a:ext cx="7181261" cy="4039459"/>
          </a:xfrm>
          <a:prstGeom prst="rect">
            <a:avLst/>
          </a:prstGeom>
        </p:spPr>
      </p:pic>
      <p:sp>
        <p:nvSpPr>
          <p:cNvPr id="8" name="TextBox 7"/>
          <p:cNvSpPr txBox="1"/>
          <p:nvPr/>
        </p:nvSpPr>
        <p:spPr>
          <a:xfrm>
            <a:off x="140333" y="6416778"/>
            <a:ext cx="2256708" cy="369332"/>
          </a:xfrm>
          <a:prstGeom prst="rect">
            <a:avLst/>
          </a:prstGeom>
          <a:noFill/>
        </p:spPr>
        <p:txBody>
          <a:bodyPr wrap="none" rtlCol="0">
            <a:spAutoFit/>
          </a:bodyPr>
          <a:lstStyle/>
          <a:p>
            <a:r>
              <a:rPr lang="en-US" dirty="0" smtClean="0">
                <a:solidFill>
                  <a:schemeClr val="bg1"/>
                </a:solidFill>
              </a:rPr>
              <a:t>Launch: October 2018</a:t>
            </a:r>
            <a:endParaRPr lang="en-US" dirty="0">
              <a:solidFill>
                <a:schemeClr val="bg1"/>
              </a:solidFill>
            </a:endParaRPr>
          </a:p>
        </p:txBody>
      </p:sp>
      <p:sp>
        <p:nvSpPr>
          <p:cNvPr id="6" name="Slide Number Placeholder 5"/>
          <p:cNvSpPr>
            <a:spLocks noGrp="1"/>
          </p:cNvSpPr>
          <p:nvPr>
            <p:ph type="sldNum" sz="quarter" idx="12"/>
          </p:nvPr>
        </p:nvSpPr>
        <p:spPr>
          <a:xfrm>
            <a:off x="6742981" y="6356350"/>
            <a:ext cx="2133600" cy="365125"/>
          </a:xfrm>
        </p:spPr>
        <p:txBody>
          <a:bodyPr/>
          <a:lstStyle/>
          <a:p>
            <a:fld id="{A9187AFB-B5E4-404C-BDDF-75186E80738D}" type="slidenum">
              <a:rPr lang="en-US" smtClean="0">
                <a:solidFill>
                  <a:schemeClr val="bg1">
                    <a:lumMod val="75000"/>
                  </a:schemeClr>
                </a:solidFill>
              </a:rPr>
              <a:pPr/>
              <a:t>12</a:t>
            </a:fld>
            <a:endParaRPr lang="en-US" dirty="0">
              <a:solidFill>
                <a:schemeClr val="bg1">
                  <a:lumMod val="75000"/>
                </a:schemeClr>
              </a:solidFill>
            </a:endParaRPr>
          </a:p>
        </p:txBody>
      </p:sp>
    </p:spTree>
    <p:extLst>
      <p:ext uri="{BB962C8B-B14F-4D97-AF65-F5344CB8AC3E}">
        <p14:creationId xmlns:p14="http://schemas.microsoft.com/office/powerpoint/2010/main" val="27484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37" y="221044"/>
            <a:ext cx="8229600" cy="573774"/>
          </a:xfrm>
        </p:spPr>
        <p:txBody>
          <a:bodyPr>
            <a:normAutofit/>
          </a:bodyPr>
          <a:lstStyle/>
          <a:p>
            <a:r>
              <a:rPr lang="en-US" sz="2800" dirty="0" smtClean="0"/>
              <a:t>Accomplishments – </a:t>
            </a:r>
            <a:r>
              <a:rPr lang="en-US" sz="2800" dirty="0" smtClean="0">
                <a:solidFill>
                  <a:schemeClr val="bg1"/>
                </a:solidFill>
              </a:rPr>
              <a:t>JPSS</a:t>
            </a:r>
            <a:endParaRPr lang="en-US" sz="2800" dirty="0">
              <a:solidFill>
                <a:schemeClr val="bg1"/>
              </a:solidFill>
            </a:endParaRPr>
          </a:p>
        </p:txBody>
      </p:sp>
      <p:sp>
        <p:nvSpPr>
          <p:cNvPr id="3" name="Content Placeholder 2"/>
          <p:cNvSpPr>
            <a:spLocks noGrp="1"/>
          </p:cNvSpPr>
          <p:nvPr>
            <p:ph idx="1"/>
          </p:nvPr>
        </p:nvSpPr>
        <p:spPr>
          <a:xfrm>
            <a:off x="142299" y="822195"/>
            <a:ext cx="8878480" cy="1754289"/>
          </a:xfrm>
        </p:spPr>
        <p:txBody>
          <a:bodyPr>
            <a:normAutofit/>
          </a:bodyPr>
          <a:lstStyle/>
          <a:p>
            <a:r>
              <a:rPr lang="en-US" sz="2000" dirty="0" smtClean="0">
                <a:solidFill>
                  <a:srgbClr val="FFC000"/>
                </a:solidFill>
                <a:cs typeface="Arial" panose="020B0604020202020204" pitchFamily="34" charset="0"/>
              </a:rPr>
              <a:t>Joint </a:t>
            </a:r>
            <a:r>
              <a:rPr lang="en-US" sz="2000" dirty="0">
                <a:solidFill>
                  <a:srgbClr val="FFC000"/>
                </a:solidFill>
                <a:cs typeface="Arial" panose="020B0604020202020204" pitchFamily="34" charset="0"/>
              </a:rPr>
              <a:t>Polar Satellite System 1 (JPSS 1) </a:t>
            </a:r>
            <a:r>
              <a:rPr lang="en-US" sz="2000" dirty="0">
                <a:solidFill>
                  <a:schemeClr val="bg1"/>
                </a:solidFill>
                <a:cs typeface="Arial" panose="020B0604020202020204" pitchFamily="34" charset="0"/>
              </a:rPr>
              <a:t>spacecraft </a:t>
            </a:r>
            <a:r>
              <a:rPr lang="en-US" sz="2000" dirty="0" smtClean="0">
                <a:solidFill>
                  <a:schemeClr val="bg1"/>
                </a:solidFill>
                <a:cs typeface="Arial" panose="020B0604020202020204" pitchFamily="34" charset="0"/>
              </a:rPr>
              <a:t>will s</a:t>
            </a:r>
            <a:r>
              <a:rPr lang="en-US" sz="2000" spc="-5" dirty="0" smtClean="0">
                <a:solidFill>
                  <a:schemeClr val="bg1"/>
                </a:solidFill>
                <a:cs typeface="Arial"/>
              </a:rPr>
              <a:t>u</a:t>
            </a:r>
            <a:r>
              <a:rPr lang="en-US" sz="2000" dirty="0" smtClean="0">
                <a:solidFill>
                  <a:schemeClr val="bg1"/>
                </a:solidFill>
                <a:cs typeface="Arial"/>
              </a:rPr>
              <a:t>s</a:t>
            </a:r>
            <a:r>
              <a:rPr lang="en-US" sz="2000" spc="-5" dirty="0" smtClean="0">
                <a:solidFill>
                  <a:schemeClr val="bg1"/>
                </a:solidFill>
                <a:cs typeface="Arial"/>
              </a:rPr>
              <a:t>t</a:t>
            </a:r>
            <a:r>
              <a:rPr lang="en-US" sz="2000" dirty="0" smtClean="0">
                <a:solidFill>
                  <a:schemeClr val="bg1"/>
                </a:solidFill>
                <a:cs typeface="Arial"/>
              </a:rPr>
              <a:t>ain </a:t>
            </a:r>
            <a:r>
              <a:rPr lang="en-US" sz="2000" spc="5" dirty="0">
                <a:solidFill>
                  <a:schemeClr val="bg1"/>
                </a:solidFill>
                <a:cs typeface="Arial"/>
              </a:rPr>
              <a:t>c</a:t>
            </a:r>
            <a:r>
              <a:rPr lang="en-US" sz="2000" spc="-5" dirty="0">
                <a:solidFill>
                  <a:schemeClr val="bg1"/>
                </a:solidFill>
                <a:cs typeface="Arial"/>
              </a:rPr>
              <a:t>ont</a:t>
            </a:r>
            <a:r>
              <a:rPr lang="en-US" sz="2000" dirty="0">
                <a:solidFill>
                  <a:schemeClr val="bg1"/>
                </a:solidFill>
                <a:cs typeface="Arial"/>
              </a:rPr>
              <a:t>i</a:t>
            </a:r>
            <a:r>
              <a:rPr lang="en-US" sz="2000" spc="-5" dirty="0">
                <a:solidFill>
                  <a:schemeClr val="bg1"/>
                </a:solidFill>
                <a:cs typeface="Arial"/>
              </a:rPr>
              <a:t>nu</a:t>
            </a:r>
            <a:r>
              <a:rPr lang="en-US" sz="2000" dirty="0">
                <a:solidFill>
                  <a:schemeClr val="bg1"/>
                </a:solidFill>
                <a:cs typeface="Arial"/>
              </a:rPr>
              <a:t>i</a:t>
            </a:r>
            <a:r>
              <a:rPr lang="en-US" sz="2000" spc="-5" dirty="0">
                <a:solidFill>
                  <a:schemeClr val="bg1"/>
                </a:solidFill>
                <a:cs typeface="Arial"/>
              </a:rPr>
              <a:t>t</a:t>
            </a:r>
            <a:r>
              <a:rPr lang="en-US" sz="2000" dirty="0">
                <a:solidFill>
                  <a:schemeClr val="bg1"/>
                </a:solidFill>
                <a:cs typeface="Arial"/>
              </a:rPr>
              <a:t>y</a:t>
            </a:r>
            <a:r>
              <a:rPr lang="en-US" sz="2000" spc="15" dirty="0">
                <a:solidFill>
                  <a:schemeClr val="bg1"/>
                </a:solidFill>
                <a:cs typeface="Arial"/>
              </a:rPr>
              <a:t> </a:t>
            </a:r>
            <a:r>
              <a:rPr lang="en-US" sz="2000" spc="-5" dirty="0">
                <a:solidFill>
                  <a:schemeClr val="bg1"/>
                </a:solidFill>
                <a:cs typeface="Arial"/>
              </a:rPr>
              <a:t>o</a:t>
            </a:r>
            <a:r>
              <a:rPr lang="en-US" sz="2000" dirty="0">
                <a:solidFill>
                  <a:schemeClr val="bg1"/>
                </a:solidFill>
                <a:cs typeface="Arial"/>
              </a:rPr>
              <a:t>f</a:t>
            </a:r>
            <a:r>
              <a:rPr lang="en-US" sz="2000" spc="10" dirty="0">
                <a:solidFill>
                  <a:schemeClr val="bg1"/>
                </a:solidFill>
                <a:cs typeface="Arial"/>
              </a:rPr>
              <a:t> </a:t>
            </a:r>
            <a:r>
              <a:rPr lang="en-US" sz="2000" spc="5" dirty="0">
                <a:solidFill>
                  <a:schemeClr val="bg1"/>
                </a:solidFill>
                <a:cs typeface="Arial"/>
              </a:rPr>
              <a:t>a</a:t>
            </a:r>
            <a:r>
              <a:rPr lang="en-US" sz="2000" spc="-5" dirty="0">
                <a:solidFill>
                  <a:schemeClr val="bg1"/>
                </a:solidFill>
                <a:cs typeface="Arial"/>
              </a:rPr>
              <a:t>n</a:t>
            </a:r>
            <a:r>
              <a:rPr lang="en-US" sz="2000" dirty="0">
                <a:solidFill>
                  <a:schemeClr val="bg1"/>
                </a:solidFill>
                <a:cs typeface="Arial"/>
              </a:rPr>
              <a:t>d e</a:t>
            </a:r>
            <a:r>
              <a:rPr lang="en-US" sz="2000" spc="-5" dirty="0">
                <a:solidFill>
                  <a:schemeClr val="bg1"/>
                </a:solidFill>
                <a:cs typeface="Arial"/>
              </a:rPr>
              <a:t>nh</a:t>
            </a:r>
            <a:r>
              <a:rPr lang="en-US" sz="2000" dirty="0">
                <a:solidFill>
                  <a:schemeClr val="bg1"/>
                </a:solidFill>
                <a:cs typeface="Arial"/>
              </a:rPr>
              <a:t>a</a:t>
            </a:r>
            <a:r>
              <a:rPr lang="en-US" sz="2000" spc="-5" dirty="0">
                <a:solidFill>
                  <a:schemeClr val="bg1"/>
                </a:solidFill>
                <a:cs typeface="Arial"/>
              </a:rPr>
              <a:t>n</a:t>
            </a:r>
            <a:r>
              <a:rPr lang="en-US" sz="2000" dirty="0">
                <a:solidFill>
                  <a:schemeClr val="bg1"/>
                </a:solidFill>
                <a:cs typeface="Arial"/>
              </a:rPr>
              <a:t>ce</a:t>
            </a:r>
            <a:r>
              <a:rPr lang="en-US" sz="2000" spc="-20" dirty="0">
                <a:solidFill>
                  <a:schemeClr val="bg1"/>
                </a:solidFill>
                <a:cs typeface="Arial"/>
              </a:rPr>
              <a:t> </a:t>
            </a:r>
            <a:r>
              <a:rPr lang="en-US" sz="2000" spc="-5" dirty="0">
                <a:solidFill>
                  <a:schemeClr val="bg1"/>
                </a:solidFill>
                <a:cs typeface="Arial"/>
              </a:rPr>
              <a:t>N</a:t>
            </a:r>
            <a:r>
              <a:rPr lang="en-US" sz="2000" dirty="0">
                <a:solidFill>
                  <a:schemeClr val="bg1"/>
                </a:solidFill>
                <a:cs typeface="Arial"/>
              </a:rPr>
              <a:t>O</a:t>
            </a:r>
            <a:r>
              <a:rPr lang="en-US" sz="2000" spc="-30" dirty="0">
                <a:solidFill>
                  <a:schemeClr val="bg1"/>
                </a:solidFill>
                <a:cs typeface="Arial"/>
              </a:rPr>
              <a:t>A</a:t>
            </a:r>
            <a:r>
              <a:rPr lang="en-US" sz="2000" spc="-40" dirty="0">
                <a:solidFill>
                  <a:schemeClr val="bg1"/>
                </a:solidFill>
                <a:cs typeface="Arial"/>
              </a:rPr>
              <a:t>A</a:t>
            </a:r>
            <a:r>
              <a:rPr lang="en-US" sz="2000" dirty="0">
                <a:solidFill>
                  <a:schemeClr val="bg1"/>
                </a:solidFill>
                <a:cs typeface="Arial"/>
              </a:rPr>
              <a:t>’s</a:t>
            </a:r>
            <a:r>
              <a:rPr lang="en-US" sz="2000" spc="65" dirty="0">
                <a:solidFill>
                  <a:schemeClr val="bg1"/>
                </a:solidFill>
                <a:cs typeface="Arial"/>
              </a:rPr>
              <a:t> </a:t>
            </a:r>
            <a:r>
              <a:rPr lang="en-US" sz="2000" dirty="0">
                <a:solidFill>
                  <a:schemeClr val="bg1"/>
                </a:solidFill>
                <a:cs typeface="Arial"/>
              </a:rPr>
              <a:t>Ear</a:t>
            </a:r>
            <a:r>
              <a:rPr lang="en-US" sz="2000" spc="-5" dirty="0">
                <a:solidFill>
                  <a:schemeClr val="bg1"/>
                </a:solidFill>
                <a:cs typeface="Arial"/>
              </a:rPr>
              <a:t>t</a:t>
            </a:r>
            <a:r>
              <a:rPr lang="en-US" sz="2000" dirty="0">
                <a:solidFill>
                  <a:schemeClr val="bg1"/>
                </a:solidFill>
                <a:cs typeface="Arial"/>
              </a:rPr>
              <a:t>h</a:t>
            </a:r>
            <a:r>
              <a:rPr lang="en-US" sz="2000" spc="-15" dirty="0">
                <a:solidFill>
                  <a:schemeClr val="bg1"/>
                </a:solidFill>
                <a:cs typeface="Arial"/>
              </a:rPr>
              <a:t> </a:t>
            </a:r>
            <a:r>
              <a:rPr lang="en-US" sz="2000" spc="-5" dirty="0">
                <a:solidFill>
                  <a:schemeClr val="bg1"/>
                </a:solidFill>
                <a:cs typeface="Arial"/>
              </a:rPr>
              <a:t>ob</a:t>
            </a:r>
            <a:r>
              <a:rPr lang="en-US" sz="2000" dirty="0">
                <a:solidFill>
                  <a:schemeClr val="bg1"/>
                </a:solidFill>
                <a:cs typeface="Arial"/>
              </a:rPr>
              <a:t>s</a:t>
            </a:r>
            <a:r>
              <a:rPr lang="en-US" sz="2000" spc="5" dirty="0">
                <a:solidFill>
                  <a:schemeClr val="bg1"/>
                </a:solidFill>
                <a:cs typeface="Arial"/>
              </a:rPr>
              <a:t>e</a:t>
            </a:r>
            <a:r>
              <a:rPr lang="en-US" sz="2000" dirty="0">
                <a:solidFill>
                  <a:schemeClr val="bg1"/>
                </a:solidFill>
                <a:cs typeface="Arial"/>
              </a:rPr>
              <a:t>r</a:t>
            </a:r>
            <a:r>
              <a:rPr lang="en-US" sz="2000" spc="-20" dirty="0">
                <a:solidFill>
                  <a:schemeClr val="bg1"/>
                </a:solidFill>
                <a:cs typeface="Arial"/>
              </a:rPr>
              <a:t>v</a:t>
            </a:r>
            <a:r>
              <a:rPr lang="en-US" sz="2000" dirty="0">
                <a:solidFill>
                  <a:schemeClr val="bg1"/>
                </a:solidFill>
                <a:cs typeface="Arial"/>
              </a:rPr>
              <a:t>a</a:t>
            </a:r>
            <a:r>
              <a:rPr lang="en-US" sz="2000" spc="-5" dirty="0">
                <a:solidFill>
                  <a:schemeClr val="bg1"/>
                </a:solidFill>
                <a:cs typeface="Arial"/>
              </a:rPr>
              <a:t>t</a:t>
            </a:r>
            <a:r>
              <a:rPr lang="en-US" sz="2000" dirty="0">
                <a:solidFill>
                  <a:schemeClr val="bg1"/>
                </a:solidFill>
                <a:cs typeface="Arial"/>
              </a:rPr>
              <a:t>i</a:t>
            </a:r>
            <a:r>
              <a:rPr lang="en-US" sz="2000" spc="-5" dirty="0">
                <a:solidFill>
                  <a:schemeClr val="bg1"/>
                </a:solidFill>
                <a:cs typeface="Arial"/>
              </a:rPr>
              <a:t>o</a:t>
            </a:r>
            <a:r>
              <a:rPr lang="en-US" sz="2000" dirty="0">
                <a:solidFill>
                  <a:schemeClr val="bg1"/>
                </a:solidFill>
                <a:cs typeface="Arial"/>
              </a:rPr>
              <a:t>n</a:t>
            </a:r>
            <a:r>
              <a:rPr lang="en-US" sz="2000" spc="10" dirty="0">
                <a:solidFill>
                  <a:schemeClr val="bg1"/>
                </a:solidFill>
                <a:cs typeface="Arial"/>
              </a:rPr>
              <a:t> </a:t>
            </a:r>
            <a:r>
              <a:rPr lang="en-US" sz="2000" dirty="0">
                <a:solidFill>
                  <a:schemeClr val="bg1"/>
                </a:solidFill>
                <a:cs typeface="Arial"/>
              </a:rPr>
              <a:t>a</a:t>
            </a:r>
            <a:r>
              <a:rPr lang="en-US" sz="2000" spc="-5" dirty="0">
                <a:solidFill>
                  <a:schemeClr val="bg1"/>
                </a:solidFill>
                <a:cs typeface="Arial"/>
              </a:rPr>
              <a:t>n</a:t>
            </a:r>
            <a:r>
              <a:rPr lang="en-US" sz="2000" dirty="0">
                <a:solidFill>
                  <a:schemeClr val="bg1"/>
                </a:solidFill>
                <a:cs typeface="Arial"/>
              </a:rPr>
              <a:t>al</a:t>
            </a:r>
            <a:r>
              <a:rPr lang="en-US" sz="2000" spc="-35" dirty="0">
                <a:solidFill>
                  <a:schemeClr val="bg1"/>
                </a:solidFill>
                <a:cs typeface="Arial"/>
              </a:rPr>
              <a:t>y</a:t>
            </a:r>
            <a:r>
              <a:rPr lang="en-US" sz="2000" spc="5" dirty="0">
                <a:solidFill>
                  <a:schemeClr val="bg1"/>
                </a:solidFill>
                <a:cs typeface="Arial"/>
              </a:rPr>
              <a:t>s</a:t>
            </a:r>
            <a:r>
              <a:rPr lang="en-US" sz="2000" dirty="0">
                <a:solidFill>
                  <a:schemeClr val="bg1"/>
                </a:solidFill>
                <a:cs typeface="Arial"/>
              </a:rPr>
              <a:t>is and </a:t>
            </a:r>
            <a:r>
              <a:rPr lang="en-US" sz="2000" spc="-5" dirty="0">
                <a:solidFill>
                  <a:schemeClr val="bg1"/>
                </a:solidFill>
                <a:cs typeface="Arial"/>
              </a:rPr>
              <a:t>fo</a:t>
            </a:r>
            <a:r>
              <a:rPr lang="en-US" sz="2000" dirty="0">
                <a:solidFill>
                  <a:schemeClr val="bg1"/>
                </a:solidFill>
                <a:cs typeface="Arial"/>
              </a:rPr>
              <a:t>recas</a:t>
            </a:r>
            <a:r>
              <a:rPr lang="en-US" sz="2000" spc="-5" dirty="0">
                <a:solidFill>
                  <a:schemeClr val="bg1"/>
                </a:solidFill>
                <a:cs typeface="Arial"/>
              </a:rPr>
              <a:t>t</a:t>
            </a:r>
            <a:r>
              <a:rPr lang="en-US" sz="2000" dirty="0">
                <a:solidFill>
                  <a:schemeClr val="bg1"/>
                </a:solidFill>
                <a:cs typeface="Arial"/>
              </a:rPr>
              <a:t>i</a:t>
            </a:r>
            <a:r>
              <a:rPr lang="en-US" sz="2000" spc="-5" dirty="0">
                <a:solidFill>
                  <a:schemeClr val="bg1"/>
                </a:solidFill>
                <a:cs typeface="Arial"/>
              </a:rPr>
              <a:t>n</a:t>
            </a:r>
            <a:r>
              <a:rPr lang="en-US" sz="2000" dirty="0">
                <a:solidFill>
                  <a:schemeClr val="bg1"/>
                </a:solidFill>
                <a:cs typeface="Arial"/>
              </a:rPr>
              <a:t>g</a:t>
            </a:r>
            <a:r>
              <a:rPr lang="en-US" sz="2000" spc="-5" dirty="0">
                <a:solidFill>
                  <a:schemeClr val="bg1"/>
                </a:solidFill>
                <a:cs typeface="Arial"/>
              </a:rPr>
              <a:t> </a:t>
            </a:r>
            <a:r>
              <a:rPr lang="en-US" sz="2000" dirty="0">
                <a:solidFill>
                  <a:schemeClr val="bg1"/>
                </a:solidFill>
                <a:cs typeface="Arial"/>
              </a:rPr>
              <a:t>ca</a:t>
            </a:r>
            <a:r>
              <a:rPr lang="en-US" sz="2000" spc="-5" dirty="0">
                <a:solidFill>
                  <a:schemeClr val="bg1"/>
                </a:solidFill>
                <a:cs typeface="Arial"/>
              </a:rPr>
              <a:t>p</a:t>
            </a:r>
            <a:r>
              <a:rPr lang="en-US" sz="2000" dirty="0">
                <a:solidFill>
                  <a:schemeClr val="bg1"/>
                </a:solidFill>
                <a:cs typeface="Arial"/>
              </a:rPr>
              <a:t>a</a:t>
            </a:r>
            <a:r>
              <a:rPr lang="en-US" sz="2000" spc="-5" dirty="0">
                <a:solidFill>
                  <a:schemeClr val="bg1"/>
                </a:solidFill>
                <a:cs typeface="Arial"/>
              </a:rPr>
              <a:t>b</a:t>
            </a:r>
            <a:r>
              <a:rPr lang="en-US" sz="2000" dirty="0">
                <a:solidFill>
                  <a:schemeClr val="bg1"/>
                </a:solidFill>
                <a:cs typeface="Arial"/>
              </a:rPr>
              <a:t>ili</a:t>
            </a:r>
            <a:r>
              <a:rPr lang="en-US" sz="2000" spc="-5" dirty="0">
                <a:solidFill>
                  <a:schemeClr val="bg1"/>
                </a:solidFill>
                <a:cs typeface="Arial"/>
              </a:rPr>
              <a:t>t</a:t>
            </a:r>
            <a:r>
              <a:rPr lang="en-US" sz="2000" dirty="0">
                <a:solidFill>
                  <a:schemeClr val="bg1"/>
                </a:solidFill>
                <a:cs typeface="Arial"/>
              </a:rPr>
              <a:t>ies</a:t>
            </a:r>
            <a:r>
              <a:rPr lang="en-US" sz="2000" spc="-20" dirty="0">
                <a:solidFill>
                  <a:schemeClr val="bg1"/>
                </a:solidFill>
                <a:cs typeface="Arial"/>
              </a:rPr>
              <a:t> </a:t>
            </a:r>
            <a:r>
              <a:rPr lang="en-US" sz="2000" spc="-5" dirty="0">
                <a:solidFill>
                  <a:schemeClr val="bg1"/>
                </a:solidFill>
                <a:cs typeface="Arial"/>
              </a:rPr>
              <a:t>f</a:t>
            </a:r>
            <a:r>
              <a:rPr lang="en-US" sz="2000" dirty="0">
                <a:solidFill>
                  <a:schemeClr val="bg1"/>
                </a:solidFill>
                <a:cs typeface="Arial"/>
              </a:rPr>
              <a:t>r</a:t>
            </a:r>
            <a:r>
              <a:rPr lang="en-US" sz="2000" spc="-5" dirty="0">
                <a:solidFill>
                  <a:schemeClr val="bg1"/>
                </a:solidFill>
                <a:cs typeface="Arial"/>
              </a:rPr>
              <a:t>o</a:t>
            </a:r>
            <a:r>
              <a:rPr lang="en-US" sz="2000" dirty="0">
                <a:solidFill>
                  <a:schemeClr val="bg1"/>
                </a:solidFill>
                <a:cs typeface="Arial"/>
              </a:rPr>
              <a:t>m </a:t>
            </a:r>
            <a:r>
              <a:rPr lang="en-US" sz="2000" spc="-5" dirty="0">
                <a:solidFill>
                  <a:schemeClr val="bg1"/>
                </a:solidFill>
                <a:cs typeface="Arial"/>
              </a:rPr>
              <a:t>g</a:t>
            </a:r>
            <a:r>
              <a:rPr lang="en-US" sz="2000" dirty="0">
                <a:solidFill>
                  <a:schemeClr val="bg1"/>
                </a:solidFill>
                <a:cs typeface="Arial"/>
              </a:rPr>
              <a:t>l</a:t>
            </a:r>
            <a:r>
              <a:rPr lang="en-US" sz="2000" spc="-5" dirty="0">
                <a:solidFill>
                  <a:schemeClr val="bg1"/>
                </a:solidFill>
                <a:cs typeface="Arial"/>
              </a:rPr>
              <a:t>ob</a:t>
            </a:r>
            <a:r>
              <a:rPr lang="en-US" sz="2000" spc="5" dirty="0">
                <a:solidFill>
                  <a:schemeClr val="bg1"/>
                </a:solidFill>
                <a:cs typeface="Arial"/>
              </a:rPr>
              <a:t>a</a:t>
            </a:r>
            <a:r>
              <a:rPr lang="en-US" sz="2000" dirty="0">
                <a:solidFill>
                  <a:schemeClr val="bg1"/>
                </a:solidFill>
                <a:cs typeface="Arial"/>
              </a:rPr>
              <a:t>l</a:t>
            </a:r>
            <a:r>
              <a:rPr lang="en-US" sz="2000" spc="15" dirty="0">
                <a:solidFill>
                  <a:schemeClr val="bg1"/>
                </a:solidFill>
                <a:cs typeface="Arial"/>
              </a:rPr>
              <a:t> </a:t>
            </a:r>
            <a:r>
              <a:rPr lang="en-US" sz="2000" spc="-5" dirty="0">
                <a:solidFill>
                  <a:schemeClr val="bg1"/>
                </a:solidFill>
                <a:cs typeface="Arial"/>
              </a:rPr>
              <a:t>po</a:t>
            </a:r>
            <a:r>
              <a:rPr lang="en-US" sz="2000" dirty="0">
                <a:solidFill>
                  <a:schemeClr val="bg1"/>
                </a:solidFill>
                <a:cs typeface="Arial"/>
              </a:rPr>
              <a:t>lar</a:t>
            </a:r>
            <a:r>
              <a:rPr lang="en-US" sz="2000" spc="-5" dirty="0">
                <a:solidFill>
                  <a:schemeClr val="bg1"/>
                </a:solidFill>
                <a:cs typeface="Arial"/>
              </a:rPr>
              <a:t>-o</a:t>
            </a:r>
            <a:r>
              <a:rPr lang="en-US" sz="2000" dirty="0">
                <a:solidFill>
                  <a:schemeClr val="bg1"/>
                </a:solidFill>
                <a:cs typeface="Arial"/>
              </a:rPr>
              <a:t>r</a:t>
            </a:r>
            <a:r>
              <a:rPr lang="en-US" sz="2000" spc="-5" dirty="0">
                <a:solidFill>
                  <a:schemeClr val="bg1"/>
                </a:solidFill>
                <a:cs typeface="Arial"/>
              </a:rPr>
              <a:t>b</a:t>
            </a:r>
            <a:r>
              <a:rPr lang="en-US" sz="2000" dirty="0">
                <a:solidFill>
                  <a:schemeClr val="bg1"/>
                </a:solidFill>
                <a:cs typeface="Arial"/>
              </a:rPr>
              <a:t>i</a:t>
            </a:r>
            <a:r>
              <a:rPr lang="en-US" sz="2000" spc="-5" dirty="0">
                <a:solidFill>
                  <a:schemeClr val="bg1"/>
                </a:solidFill>
                <a:cs typeface="Arial"/>
              </a:rPr>
              <a:t>t</a:t>
            </a:r>
            <a:r>
              <a:rPr lang="en-US" sz="2000" dirty="0">
                <a:solidFill>
                  <a:schemeClr val="bg1"/>
                </a:solidFill>
                <a:cs typeface="Arial"/>
              </a:rPr>
              <a:t>i</a:t>
            </a:r>
            <a:r>
              <a:rPr lang="en-US" sz="2000" spc="-5" dirty="0">
                <a:solidFill>
                  <a:schemeClr val="bg1"/>
                </a:solidFill>
                <a:cs typeface="Arial"/>
              </a:rPr>
              <a:t>n</a:t>
            </a:r>
            <a:r>
              <a:rPr lang="en-US" sz="2000" dirty="0">
                <a:solidFill>
                  <a:schemeClr val="bg1"/>
                </a:solidFill>
                <a:cs typeface="Arial"/>
              </a:rPr>
              <a:t>g</a:t>
            </a:r>
            <a:r>
              <a:rPr lang="en-US" sz="2000" spc="25" dirty="0">
                <a:solidFill>
                  <a:schemeClr val="bg1"/>
                </a:solidFill>
                <a:cs typeface="Arial"/>
              </a:rPr>
              <a:t> </a:t>
            </a:r>
            <a:r>
              <a:rPr lang="en-US" sz="2000" spc="-5" dirty="0">
                <a:solidFill>
                  <a:schemeClr val="bg1"/>
                </a:solidFill>
                <a:cs typeface="Arial"/>
              </a:rPr>
              <a:t>ob</a:t>
            </a:r>
            <a:r>
              <a:rPr lang="en-US" sz="2000" dirty="0">
                <a:solidFill>
                  <a:schemeClr val="bg1"/>
                </a:solidFill>
                <a:cs typeface="Arial"/>
              </a:rPr>
              <a:t>ser</a:t>
            </a:r>
            <a:r>
              <a:rPr lang="en-US" sz="2000" spc="-20" dirty="0">
                <a:solidFill>
                  <a:schemeClr val="bg1"/>
                </a:solidFill>
                <a:cs typeface="Arial"/>
              </a:rPr>
              <a:t>v</a:t>
            </a:r>
            <a:r>
              <a:rPr lang="en-US" sz="2000" dirty="0">
                <a:solidFill>
                  <a:schemeClr val="bg1"/>
                </a:solidFill>
                <a:cs typeface="Arial"/>
              </a:rPr>
              <a:t>a</a:t>
            </a:r>
            <a:r>
              <a:rPr lang="en-US" sz="2000" spc="-5" dirty="0">
                <a:solidFill>
                  <a:schemeClr val="bg1"/>
                </a:solidFill>
                <a:cs typeface="Arial"/>
              </a:rPr>
              <a:t>t</a:t>
            </a:r>
            <a:r>
              <a:rPr lang="en-US" sz="2000" dirty="0">
                <a:solidFill>
                  <a:schemeClr val="bg1"/>
                </a:solidFill>
                <a:cs typeface="Arial"/>
              </a:rPr>
              <a:t>i</a:t>
            </a:r>
            <a:r>
              <a:rPr lang="en-US" sz="2000" spc="-5" dirty="0">
                <a:solidFill>
                  <a:schemeClr val="bg1"/>
                </a:solidFill>
                <a:cs typeface="Arial"/>
              </a:rPr>
              <a:t>ons</a:t>
            </a:r>
            <a:endParaRPr lang="en-US" sz="2000" dirty="0">
              <a:solidFill>
                <a:schemeClr val="bg1"/>
              </a:solidFill>
              <a:cs typeface="Arial"/>
            </a:endParaRPr>
          </a:p>
          <a:p>
            <a:r>
              <a:rPr lang="en-US" sz="2000" dirty="0" smtClean="0">
                <a:solidFill>
                  <a:schemeClr val="bg1"/>
                </a:solidFill>
                <a:cs typeface="Arial" panose="020B0604020202020204" pitchFamily="34" charset="0"/>
              </a:rPr>
              <a:t>Pre-Environmental </a:t>
            </a:r>
            <a:r>
              <a:rPr lang="en-US" sz="2000" dirty="0">
                <a:solidFill>
                  <a:schemeClr val="bg1"/>
                </a:solidFill>
                <a:cs typeface="Arial" panose="020B0604020202020204" pitchFamily="34" charset="0"/>
              </a:rPr>
              <a:t>Review successfully completed on March 30, </a:t>
            </a:r>
            <a:r>
              <a:rPr lang="en-US" sz="2000" dirty="0" smtClean="0">
                <a:solidFill>
                  <a:schemeClr val="bg1"/>
                </a:solidFill>
                <a:cs typeface="Arial" panose="020B0604020202020204" pitchFamily="34" charset="0"/>
              </a:rPr>
              <a:t>2016</a:t>
            </a:r>
            <a:endParaRPr lang="en-US" sz="2000" dirty="0">
              <a:solidFill>
                <a:schemeClr val="bg1"/>
              </a:solidFill>
              <a:cs typeface="Arial" panose="020B0604020202020204" pitchFamily="34" charset="0"/>
            </a:endParaRPr>
          </a:p>
          <a:p>
            <a:pPr lvl="1"/>
            <a:r>
              <a:rPr lang="en-US" sz="2000" dirty="0">
                <a:solidFill>
                  <a:schemeClr val="bg1"/>
                </a:solidFill>
                <a:cs typeface="Arial" panose="020B0604020202020204" pitchFamily="34" charset="0"/>
              </a:rPr>
              <a:t>On track for January </a:t>
            </a:r>
            <a:r>
              <a:rPr lang="en-US" sz="2000" dirty="0" smtClean="0">
                <a:solidFill>
                  <a:schemeClr val="bg1"/>
                </a:solidFill>
                <a:cs typeface="Arial" panose="020B0604020202020204" pitchFamily="34" charset="0"/>
              </a:rPr>
              <a:t>2017 </a:t>
            </a:r>
            <a:r>
              <a:rPr lang="en-US" sz="2000" dirty="0">
                <a:solidFill>
                  <a:schemeClr val="bg1"/>
                </a:solidFill>
                <a:cs typeface="Arial" panose="020B0604020202020204" pitchFamily="34" charset="0"/>
              </a:rPr>
              <a:t>launch</a:t>
            </a:r>
          </a:p>
          <a:p>
            <a:pPr marL="0" indent="0">
              <a:buNone/>
            </a:pPr>
            <a:endParaRPr lang="en-US" sz="2000" dirty="0">
              <a:solidFill>
                <a:schemeClr val="bg1"/>
              </a:solidFill>
              <a:cs typeface="Arial" charset="0"/>
            </a:endParaRPr>
          </a:p>
        </p:txBody>
      </p:sp>
      <p:sp>
        <p:nvSpPr>
          <p:cNvPr id="6" name="Slide Number Placeholder 5"/>
          <p:cNvSpPr>
            <a:spLocks noGrp="1"/>
          </p:cNvSpPr>
          <p:nvPr>
            <p:ph type="sldNum" sz="quarter" idx="12"/>
          </p:nvPr>
        </p:nvSpPr>
        <p:spPr>
          <a:xfrm>
            <a:off x="6768861" y="6346406"/>
            <a:ext cx="2133600" cy="365125"/>
          </a:xfrm>
        </p:spPr>
        <p:txBody>
          <a:bodyPr/>
          <a:lstStyle/>
          <a:p>
            <a:fld id="{A9187AFB-B5E4-404C-BDDF-75186E80738D}" type="slidenum">
              <a:rPr lang="en-US" smtClean="0">
                <a:solidFill>
                  <a:schemeClr val="bg1">
                    <a:lumMod val="75000"/>
                  </a:schemeClr>
                </a:solidFill>
              </a:rPr>
              <a:pPr/>
              <a:t>13</a:t>
            </a:fld>
            <a:endParaRPr lang="en-US" dirty="0">
              <a:solidFill>
                <a:schemeClr val="bg1">
                  <a:lumMod val="75000"/>
                </a:schemeClr>
              </a:solidFill>
            </a:endParaRPr>
          </a:p>
        </p:txBody>
      </p:sp>
      <p:sp>
        <p:nvSpPr>
          <p:cNvPr id="9" name="object 3"/>
          <p:cNvSpPr/>
          <p:nvPr/>
        </p:nvSpPr>
        <p:spPr>
          <a:xfrm>
            <a:off x="1448830" y="2603861"/>
            <a:ext cx="6147485" cy="3953278"/>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Tree>
    <p:extLst>
      <p:ext uri="{BB962C8B-B14F-4D97-AF65-F5344CB8AC3E}">
        <p14:creationId xmlns:p14="http://schemas.microsoft.com/office/powerpoint/2010/main" val="2868138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37" y="221044"/>
            <a:ext cx="8229600" cy="573774"/>
          </a:xfrm>
        </p:spPr>
        <p:txBody>
          <a:bodyPr>
            <a:normAutofit/>
          </a:bodyPr>
          <a:lstStyle/>
          <a:p>
            <a:r>
              <a:rPr lang="en-US" sz="2800" dirty="0" smtClean="0"/>
              <a:t>Accomplishments – </a:t>
            </a:r>
            <a:r>
              <a:rPr lang="en-US" sz="2800" dirty="0" smtClean="0">
                <a:solidFill>
                  <a:schemeClr val="bg1"/>
                </a:solidFill>
              </a:rPr>
              <a:t>ICESat-2</a:t>
            </a:r>
            <a:endParaRPr lang="en-US" sz="2800" dirty="0">
              <a:solidFill>
                <a:schemeClr val="bg1"/>
              </a:solidFill>
            </a:endParaRPr>
          </a:p>
        </p:txBody>
      </p:sp>
      <p:sp>
        <p:nvSpPr>
          <p:cNvPr id="3" name="Content Placeholder 2"/>
          <p:cNvSpPr>
            <a:spLocks noGrp="1"/>
          </p:cNvSpPr>
          <p:nvPr>
            <p:ph idx="1"/>
          </p:nvPr>
        </p:nvSpPr>
        <p:spPr>
          <a:xfrm>
            <a:off x="142299" y="988911"/>
            <a:ext cx="8878480" cy="1754289"/>
          </a:xfrm>
        </p:spPr>
        <p:txBody>
          <a:bodyPr>
            <a:normAutofit/>
          </a:bodyPr>
          <a:lstStyle/>
          <a:p>
            <a:r>
              <a:rPr lang="en-US" sz="2000" dirty="0" smtClean="0">
                <a:solidFill>
                  <a:srgbClr val="FFC000"/>
                </a:solidFill>
              </a:rPr>
              <a:t>Ice</a:t>
            </a:r>
            <a:r>
              <a:rPr lang="en-US" sz="2000" dirty="0">
                <a:solidFill>
                  <a:srgbClr val="FFC000"/>
                </a:solidFill>
              </a:rPr>
              <a:t>, Cloud, and Land Elevation Satellite </a:t>
            </a:r>
            <a:r>
              <a:rPr lang="en-US" sz="2000" dirty="0" smtClean="0">
                <a:solidFill>
                  <a:srgbClr val="FFC000"/>
                </a:solidFill>
              </a:rPr>
              <a:t>(ICESat-2) </a:t>
            </a:r>
            <a:r>
              <a:rPr lang="en-US" sz="2000" dirty="0" smtClean="0">
                <a:solidFill>
                  <a:schemeClr val="bg1"/>
                </a:solidFill>
              </a:rPr>
              <a:t>is </a:t>
            </a:r>
            <a:r>
              <a:rPr lang="en-US" sz="2000" dirty="0" smtClean="0"/>
              <a:t>designed </a:t>
            </a:r>
            <a:r>
              <a:rPr lang="en-US" sz="2000" dirty="0"/>
              <a:t>to collect altimetric measurements of the Earth’s surface, optimized to measure the heights and freeboard of polar ice and global vegetation canopy.</a:t>
            </a:r>
          </a:p>
          <a:p>
            <a:r>
              <a:rPr lang="en-US" sz="2000" dirty="0" smtClean="0">
                <a:solidFill>
                  <a:schemeClr val="bg1"/>
                </a:solidFill>
              </a:rPr>
              <a:t>Project undergoing integration and test</a:t>
            </a:r>
          </a:p>
          <a:p>
            <a:r>
              <a:rPr lang="en-US" sz="2000" dirty="0" smtClean="0">
                <a:solidFill>
                  <a:schemeClr val="bg1"/>
                </a:solidFill>
                <a:cs typeface="Arial" charset="0"/>
              </a:rPr>
              <a:t>Launch: October 2017</a:t>
            </a:r>
            <a:endParaRPr lang="en-US" sz="2000" dirty="0">
              <a:solidFill>
                <a:schemeClr val="bg1"/>
              </a:solidFill>
              <a:cs typeface="Arial" charset="0"/>
            </a:endParaRPr>
          </a:p>
        </p:txBody>
      </p:sp>
      <p:sp>
        <p:nvSpPr>
          <p:cNvPr id="4" name="Slide Number Placeholder 3"/>
          <p:cNvSpPr>
            <a:spLocks noGrp="1"/>
          </p:cNvSpPr>
          <p:nvPr>
            <p:ph type="sldNum" sz="quarter" idx="12"/>
          </p:nvPr>
        </p:nvSpPr>
        <p:spPr>
          <a:xfrm>
            <a:off x="6829245" y="6422084"/>
            <a:ext cx="2133600" cy="365125"/>
          </a:xfrm>
        </p:spPr>
        <p:txBody>
          <a:bodyPr/>
          <a:lstStyle/>
          <a:p>
            <a:fld id="{A9187AFB-B5E4-404C-BDDF-75186E80738D}" type="slidenum">
              <a:rPr lang="en-US" smtClean="0">
                <a:solidFill>
                  <a:schemeClr val="bg1">
                    <a:lumMod val="75000"/>
                  </a:schemeClr>
                </a:solidFill>
              </a:rPr>
              <a:pPr/>
              <a:t>14</a:t>
            </a:fld>
            <a:endParaRPr lang="en-US" dirty="0">
              <a:solidFill>
                <a:schemeClr val="bg1">
                  <a:lumMod val="75000"/>
                </a:schemeClr>
              </a:solidFill>
            </a:endParaRPr>
          </a:p>
        </p:txBody>
      </p:sp>
      <p:pic>
        <p:nvPicPr>
          <p:cNvPr id="6" name="Picture 2" descr="https://www.nasa.gov/sites/default/files/styles/full_width_feature/public/thumbnails/image/icesat-2_atlas_integration.jpg?itok=_B-q-AN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4341" y="2402407"/>
            <a:ext cx="5442460" cy="40361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299" y="3402552"/>
            <a:ext cx="3215941" cy="2560734"/>
          </a:xfrm>
          <a:prstGeom prst="rect">
            <a:avLst/>
          </a:prstGeom>
        </p:spPr>
      </p:pic>
      <p:sp>
        <p:nvSpPr>
          <p:cNvPr id="5" name="TextBox 4"/>
          <p:cNvSpPr txBox="1"/>
          <p:nvPr/>
        </p:nvSpPr>
        <p:spPr>
          <a:xfrm>
            <a:off x="758515" y="5963286"/>
            <a:ext cx="1843518" cy="369332"/>
          </a:xfrm>
          <a:prstGeom prst="rect">
            <a:avLst/>
          </a:prstGeom>
          <a:noFill/>
        </p:spPr>
        <p:txBody>
          <a:bodyPr wrap="none" rtlCol="0">
            <a:spAutoFit/>
          </a:bodyPr>
          <a:lstStyle/>
          <a:p>
            <a:r>
              <a:rPr lang="en-US" dirty="0" smtClean="0">
                <a:solidFill>
                  <a:schemeClr val="bg1"/>
                </a:solidFill>
              </a:rPr>
              <a:t>ATLAS Instrument</a:t>
            </a:r>
            <a:endParaRPr lang="en-US" dirty="0">
              <a:solidFill>
                <a:schemeClr val="bg1"/>
              </a:solidFill>
            </a:endParaRPr>
          </a:p>
        </p:txBody>
      </p:sp>
    </p:spTree>
    <p:extLst>
      <p:ext uri="{BB962C8B-B14F-4D97-AF65-F5344CB8AC3E}">
        <p14:creationId xmlns:p14="http://schemas.microsoft.com/office/powerpoint/2010/main" val="56201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271" y="215155"/>
            <a:ext cx="8229600" cy="743457"/>
          </a:xfrm>
        </p:spPr>
        <p:txBody>
          <a:bodyPr>
            <a:normAutofit/>
          </a:bodyPr>
          <a:lstStyle/>
          <a:p>
            <a:r>
              <a:rPr lang="en-US" sz="2800" dirty="0" smtClean="0"/>
              <a:t>New Missions for GSFC – </a:t>
            </a:r>
            <a:r>
              <a:rPr lang="en-US" sz="2800" dirty="0" smtClean="0">
                <a:solidFill>
                  <a:schemeClr val="bg1"/>
                </a:solidFill>
              </a:rPr>
              <a:t>LANDSAT 9</a:t>
            </a:r>
            <a:endParaRPr lang="en-US" sz="2800" dirty="0">
              <a:solidFill>
                <a:schemeClr val="bg1"/>
              </a:solidFill>
            </a:endParaRPr>
          </a:p>
        </p:txBody>
      </p:sp>
      <p:sp>
        <p:nvSpPr>
          <p:cNvPr id="3" name="Content Placeholder 2"/>
          <p:cNvSpPr>
            <a:spLocks noGrp="1"/>
          </p:cNvSpPr>
          <p:nvPr>
            <p:ph idx="1"/>
          </p:nvPr>
        </p:nvSpPr>
        <p:spPr>
          <a:xfrm>
            <a:off x="281271" y="1018095"/>
            <a:ext cx="8581458" cy="4864493"/>
          </a:xfrm>
        </p:spPr>
        <p:txBody>
          <a:bodyPr>
            <a:normAutofit/>
          </a:bodyPr>
          <a:lstStyle/>
          <a:p>
            <a:r>
              <a:rPr lang="en-US" sz="2000" dirty="0" smtClean="0">
                <a:solidFill>
                  <a:srgbClr val="FFC000"/>
                </a:solidFill>
              </a:rPr>
              <a:t>LANDSAT 9 </a:t>
            </a:r>
            <a:r>
              <a:rPr lang="en-US" sz="2000" dirty="0" smtClean="0"/>
              <a:t>is in Phase A</a:t>
            </a:r>
          </a:p>
          <a:p>
            <a:r>
              <a:rPr lang="en-US" sz="2000" spc="-10" dirty="0" smtClean="0">
                <a:cs typeface="Calibri"/>
              </a:rPr>
              <a:t>Designed </a:t>
            </a:r>
            <a:r>
              <a:rPr lang="en-US" sz="2000" spc="-10" dirty="0">
                <a:cs typeface="Calibri"/>
              </a:rPr>
              <a:t>to p</a:t>
            </a:r>
            <a:r>
              <a:rPr lang="en-US" sz="2000" spc="-5" dirty="0">
                <a:cs typeface="Calibri"/>
              </a:rPr>
              <a:t>ro</a:t>
            </a:r>
            <a:r>
              <a:rPr lang="en-US" sz="2000" spc="-10" dirty="0">
                <a:cs typeface="Calibri"/>
              </a:rPr>
              <a:t>vide</a:t>
            </a:r>
            <a:r>
              <a:rPr lang="en-US" sz="2000" spc="-5" dirty="0">
                <a:cs typeface="Calibri"/>
              </a:rPr>
              <a:t> </a:t>
            </a:r>
            <a:r>
              <a:rPr lang="en-US" sz="2000" dirty="0">
                <a:cs typeface="Calibri"/>
              </a:rPr>
              <a:t>c</a:t>
            </a:r>
            <a:r>
              <a:rPr lang="en-US" sz="2000" spc="-5" dirty="0">
                <a:cs typeface="Calibri"/>
              </a:rPr>
              <a:t>o</a:t>
            </a:r>
            <a:r>
              <a:rPr lang="en-US" sz="2000" spc="-15" dirty="0">
                <a:cs typeface="Calibri"/>
              </a:rPr>
              <a:t>n</a:t>
            </a:r>
            <a:r>
              <a:rPr lang="en-US" sz="2000" spc="40" dirty="0">
                <a:cs typeface="Calibri"/>
              </a:rPr>
              <a:t>tin</a:t>
            </a:r>
            <a:r>
              <a:rPr lang="en-US" sz="2000" spc="-10" dirty="0">
                <a:cs typeface="Calibri"/>
              </a:rPr>
              <a:t>uity</a:t>
            </a:r>
            <a:r>
              <a:rPr lang="en-US" sz="2000" dirty="0">
                <a:cs typeface="Calibri"/>
              </a:rPr>
              <a:t> </a:t>
            </a:r>
            <a:r>
              <a:rPr lang="en-US" sz="2000" spc="-10" dirty="0">
                <a:cs typeface="Calibri"/>
              </a:rPr>
              <a:t>in</a:t>
            </a:r>
            <a:r>
              <a:rPr lang="en-US" sz="2000" dirty="0">
                <a:cs typeface="Calibri"/>
              </a:rPr>
              <a:t> </a:t>
            </a:r>
            <a:r>
              <a:rPr lang="en-US" sz="2000" spc="-15" dirty="0">
                <a:cs typeface="Calibri"/>
              </a:rPr>
              <a:t>th</a:t>
            </a:r>
            <a:r>
              <a:rPr lang="en-US" sz="2000" dirty="0">
                <a:cs typeface="Calibri"/>
              </a:rPr>
              <a:t>e </a:t>
            </a:r>
            <a:r>
              <a:rPr lang="en-US" sz="2000" dirty="0" smtClean="0">
                <a:cs typeface="Calibri"/>
              </a:rPr>
              <a:t>m</a:t>
            </a:r>
            <a:r>
              <a:rPr lang="en-US" sz="2000" spc="-5" dirty="0" smtClean="0">
                <a:cs typeface="Calibri"/>
              </a:rPr>
              <a:t>u</a:t>
            </a:r>
            <a:r>
              <a:rPr lang="en-US" sz="2000" spc="-10" dirty="0" smtClean="0">
                <a:cs typeface="Calibri"/>
              </a:rPr>
              <a:t>l</a:t>
            </a:r>
            <a:r>
              <a:rPr lang="en-US" sz="2000" spc="-165" dirty="0" smtClean="0">
                <a:cs typeface="Calibri"/>
              </a:rPr>
              <a:t>ti­‐</a:t>
            </a:r>
            <a:r>
              <a:rPr lang="en-US" sz="2000" spc="-105" dirty="0" smtClean="0">
                <a:cs typeface="Calibri"/>
              </a:rPr>
              <a:t> </a:t>
            </a:r>
            <a:r>
              <a:rPr lang="en-US" sz="2000" dirty="0">
                <a:cs typeface="Calibri"/>
              </a:rPr>
              <a:t>dec</a:t>
            </a:r>
            <a:r>
              <a:rPr lang="en-US" sz="2000" spc="-10" dirty="0">
                <a:cs typeface="Calibri"/>
              </a:rPr>
              <a:t>adal</a:t>
            </a:r>
            <a:r>
              <a:rPr lang="en-US" sz="2000" spc="-5" dirty="0">
                <a:cs typeface="Calibri"/>
              </a:rPr>
              <a:t> </a:t>
            </a:r>
            <a:r>
              <a:rPr lang="en-US" sz="2000" spc="-10" dirty="0">
                <a:cs typeface="Calibri"/>
              </a:rPr>
              <a:t>land</a:t>
            </a:r>
            <a:r>
              <a:rPr lang="en-US" sz="2000" spc="-5" dirty="0">
                <a:cs typeface="Calibri"/>
              </a:rPr>
              <a:t> su</a:t>
            </a:r>
            <a:r>
              <a:rPr lang="en-US" sz="2000" dirty="0">
                <a:cs typeface="Calibri"/>
              </a:rPr>
              <a:t>rface </a:t>
            </a:r>
            <a:r>
              <a:rPr lang="en-US" sz="2000" spc="-10" dirty="0">
                <a:cs typeface="Calibri"/>
              </a:rPr>
              <a:t>obs</a:t>
            </a:r>
            <a:r>
              <a:rPr lang="en-US" sz="2000" spc="-15" dirty="0">
                <a:cs typeface="Calibri"/>
              </a:rPr>
              <a:t>e</a:t>
            </a:r>
            <a:r>
              <a:rPr lang="en-US" sz="2000" dirty="0">
                <a:cs typeface="Calibri"/>
              </a:rPr>
              <a:t>rv</a:t>
            </a:r>
            <a:r>
              <a:rPr lang="en-US" sz="2000" spc="40" dirty="0">
                <a:cs typeface="Calibri"/>
              </a:rPr>
              <a:t>ati</a:t>
            </a:r>
            <a:r>
              <a:rPr lang="en-US" sz="2000" spc="-10" dirty="0">
                <a:cs typeface="Calibri"/>
              </a:rPr>
              <a:t>ons</a:t>
            </a:r>
            <a:r>
              <a:rPr lang="en-US" sz="2000" spc="-5" dirty="0">
                <a:cs typeface="Calibri"/>
              </a:rPr>
              <a:t> </a:t>
            </a:r>
            <a:r>
              <a:rPr lang="en-US" sz="2000" dirty="0">
                <a:cs typeface="Calibri"/>
              </a:rPr>
              <a:t>to stud</a:t>
            </a:r>
            <a:r>
              <a:rPr lang="en-US" sz="2000" spc="-5" dirty="0">
                <a:cs typeface="Calibri"/>
              </a:rPr>
              <a:t>y,</a:t>
            </a:r>
            <a:r>
              <a:rPr lang="en-US" sz="2000" dirty="0">
                <a:cs typeface="Calibri"/>
              </a:rPr>
              <a:t> p</a:t>
            </a:r>
            <a:r>
              <a:rPr lang="en-US" sz="2000" spc="-5" dirty="0">
                <a:cs typeface="Calibri"/>
              </a:rPr>
              <a:t>re</a:t>
            </a:r>
            <a:r>
              <a:rPr lang="en-US" sz="2000" dirty="0">
                <a:cs typeface="Calibri"/>
              </a:rPr>
              <a:t>di</a:t>
            </a:r>
            <a:r>
              <a:rPr lang="en-US" sz="2000" spc="-5" dirty="0">
                <a:cs typeface="Calibri"/>
              </a:rPr>
              <a:t>ct,</a:t>
            </a:r>
            <a:r>
              <a:rPr lang="en-US" sz="2000" dirty="0">
                <a:cs typeface="Calibri"/>
              </a:rPr>
              <a:t> and und</a:t>
            </a:r>
            <a:r>
              <a:rPr lang="en-US" sz="2000" spc="-5" dirty="0">
                <a:cs typeface="Calibri"/>
              </a:rPr>
              <a:t>er</a:t>
            </a:r>
            <a:r>
              <a:rPr lang="en-US" sz="2000" dirty="0">
                <a:cs typeface="Calibri"/>
              </a:rPr>
              <a:t>stand th</a:t>
            </a:r>
            <a:r>
              <a:rPr lang="en-US" sz="2000" spc="-10" dirty="0">
                <a:cs typeface="Calibri"/>
              </a:rPr>
              <a:t>e</a:t>
            </a:r>
            <a:r>
              <a:rPr lang="en-US" sz="2000" dirty="0">
                <a:cs typeface="Calibri"/>
              </a:rPr>
              <a:t> </a:t>
            </a:r>
            <a:r>
              <a:rPr lang="en-US" sz="2000" spc="-5" dirty="0">
                <a:cs typeface="Calibri"/>
              </a:rPr>
              <a:t>c</a:t>
            </a:r>
            <a:r>
              <a:rPr lang="en-US" sz="2000" dirty="0">
                <a:cs typeface="Calibri"/>
              </a:rPr>
              <a:t>ons</a:t>
            </a:r>
            <a:r>
              <a:rPr lang="en-US" sz="2000" spc="-10" dirty="0">
                <a:cs typeface="Calibri"/>
              </a:rPr>
              <a:t>e</a:t>
            </a:r>
            <a:r>
              <a:rPr lang="en-US" sz="2000" dirty="0">
                <a:cs typeface="Calibri"/>
              </a:rPr>
              <a:t>qu</a:t>
            </a:r>
            <a:r>
              <a:rPr lang="en-US" sz="2000" spc="-10" dirty="0">
                <a:cs typeface="Calibri"/>
              </a:rPr>
              <a:t>e</a:t>
            </a:r>
            <a:r>
              <a:rPr lang="en-US" sz="2000" dirty="0">
                <a:cs typeface="Calibri"/>
              </a:rPr>
              <a:t>n</a:t>
            </a:r>
            <a:r>
              <a:rPr lang="en-US" sz="2000" spc="-10" dirty="0">
                <a:cs typeface="Calibri"/>
              </a:rPr>
              <a:t>ce</a:t>
            </a:r>
            <a:r>
              <a:rPr lang="en-US" sz="2000" dirty="0">
                <a:cs typeface="Calibri"/>
              </a:rPr>
              <a:t>s of land su</a:t>
            </a:r>
            <a:r>
              <a:rPr lang="en-US" sz="2000" spc="-5" dirty="0">
                <a:cs typeface="Calibri"/>
              </a:rPr>
              <a:t>r</a:t>
            </a:r>
            <a:r>
              <a:rPr lang="en-US" sz="2000" dirty="0">
                <a:cs typeface="Calibri"/>
              </a:rPr>
              <a:t>f</a:t>
            </a:r>
            <a:r>
              <a:rPr lang="en-US" sz="2000" spc="-10" dirty="0">
                <a:cs typeface="Calibri"/>
              </a:rPr>
              <a:t>ace</a:t>
            </a:r>
            <a:r>
              <a:rPr lang="en-US" sz="2000" dirty="0">
                <a:cs typeface="Calibri"/>
              </a:rPr>
              <a:t> d</a:t>
            </a:r>
            <a:r>
              <a:rPr lang="en-US" sz="2000" spc="-10" dirty="0">
                <a:cs typeface="Calibri"/>
              </a:rPr>
              <a:t>y</a:t>
            </a:r>
            <a:r>
              <a:rPr lang="en-US" sz="2000" dirty="0">
                <a:cs typeface="Calibri"/>
              </a:rPr>
              <a:t>n</a:t>
            </a:r>
            <a:r>
              <a:rPr lang="en-US" sz="2000" spc="-10" dirty="0">
                <a:cs typeface="Calibri"/>
              </a:rPr>
              <a:t>am</a:t>
            </a:r>
            <a:r>
              <a:rPr lang="en-US" sz="2000" dirty="0">
                <a:cs typeface="Calibri"/>
              </a:rPr>
              <a:t>i</a:t>
            </a:r>
            <a:r>
              <a:rPr lang="en-US" sz="2000" spc="-5" dirty="0">
                <a:cs typeface="Calibri"/>
              </a:rPr>
              <a:t>c</a:t>
            </a:r>
            <a:r>
              <a:rPr lang="en-US" sz="2000" dirty="0">
                <a:cs typeface="Calibri"/>
              </a:rPr>
              <a:t>s</a:t>
            </a:r>
          </a:p>
          <a:p>
            <a:pPr lvl="1"/>
            <a:r>
              <a:rPr lang="en-US" sz="2000" dirty="0" smtClean="0"/>
              <a:t>Mission </a:t>
            </a:r>
            <a:r>
              <a:rPr lang="en-US" sz="2000" dirty="0"/>
              <a:t>Definition Review scheduled for May </a:t>
            </a:r>
            <a:r>
              <a:rPr lang="en-US" sz="2000" dirty="0" smtClean="0"/>
              <a:t>2016</a:t>
            </a:r>
          </a:p>
          <a:p>
            <a:pPr marL="457200" lvl="1" indent="0">
              <a:buNone/>
            </a:pPr>
            <a:endParaRPr lang="en-US" dirty="0"/>
          </a:p>
          <a:p>
            <a:pPr lvl="1"/>
            <a:endParaRPr lang="en-US" dirty="0" smtClean="0"/>
          </a:p>
          <a:p>
            <a:endParaRPr lang="en-US" dirty="0"/>
          </a:p>
          <a:p>
            <a:endParaRPr lang="en-US" dirty="0"/>
          </a:p>
        </p:txBody>
      </p:sp>
      <p:pic>
        <p:nvPicPr>
          <p:cNvPr id="11" name="Picture 8" descr="Landsat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390" y="3272299"/>
            <a:ext cx="5945946" cy="34491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12"/>
          </p:nvPr>
        </p:nvSpPr>
        <p:spPr>
          <a:xfrm>
            <a:off x="6848343" y="6380911"/>
            <a:ext cx="2133600" cy="365125"/>
          </a:xfrm>
        </p:spPr>
        <p:txBody>
          <a:bodyPr/>
          <a:lstStyle/>
          <a:p>
            <a:fld id="{A9187AFB-B5E4-404C-BDDF-75186E80738D}" type="slidenum">
              <a:rPr lang="en-US" smtClean="0">
                <a:solidFill>
                  <a:schemeClr val="bg1">
                    <a:lumMod val="75000"/>
                  </a:schemeClr>
                </a:solidFill>
              </a:rPr>
              <a:pPr/>
              <a:t>15</a:t>
            </a:fld>
            <a:endParaRPr lang="en-US" dirty="0">
              <a:solidFill>
                <a:schemeClr val="bg1">
                  <a:lumMod val="75000"/>
                </a:schemeClr>
              </a:solidFill>
            </a:endParaRPr>
          </a:p>
        </p:txBody>
      </p:sp>
      <p:sp>
        <p:nvSpPr>
          <p:cNvPr id="6" name="object 20"/>
          <p:cNvSpPr/>
          <p:nvPr/>
        </p:nvSpPr>
        <p:spPr>
          <a:xfrm>
            <a:off x="5213023" y="2488677"/>
            <a:ext cx="3723587" cy="2749333"/>
          </a:xfrm>
          <a:prstGeom prst="rect">
            <a:avLst/>
          </a:prstGeom>
          <a:blipFill>
            <a:blip r:embed="rId3" cstate="print"/>
            <a:stretch>
              <a:fillRect/>
            </a:stretch>
          </a:blipFill>
        </p:spPr>
        <p:txBody>
          <a:bodyPr wrap="square" lIns="0" tIns="0" rIns="0" bIns="0" rtlCol="0"/>
          <a:lstStyle/>
          <a:p>
            <a:endParaRPr dirty="0"/>
          </a:p>
        </p:txBody>
      </p:sp>
      <p:sp>
        <p:nvSpPr>
          <p:cNvPr id="5" name="Rectangle 4"/>
          <p:cNvSpPr/>
          <p:nvPr/>
        </p:nvSpPr>
        <p:spPr>
          <a:xfrm>
            <a:off x="6258056" y="5238011"/>
            <a:ext cx="2723887" cy="276999"/>
          </a:xfrm>
          <a:prstGeom prst="rect">
            <a:avLst/>
          </a:prstGeom>
        </p:spPr>
        <p:txBody>
          <a:bodyPr wrap="none">
            <a:spAutoFit/>
          </a:bodyPr>
          <a:lstStyle/>
          <a:p>
            <a:pPr marL="24765">
              <a:lnSpc>
                <a:spcPct val="100000"/>
              </a:lnSpc>
            </a:pPr>
            <a:r>
              <a:rPr lang="en-US" sz="1200" b="1" spc="-10" dirty="0">
                <a:solidFill>
                  <a:schemeClr val="bg1"/>
                </a:solidFill>
                <a:cs typeface="Calibri"/>
              </a:rPr>
              <a:t>Flooding Near Colum</a:t>
            </a:r>
            <a:r>
              <a:rPr lang="en-US" sz="1200" b="1" spc="-5" dirty="0">
                <a:solidFill>
                  <a:schemeClr val="bg1"/>
                </a:solidFill>
                <a:cs typeface="Calibri"/>
              </a:rPr>
              <a:t>bia, </a:t>
            </a:r>
            <a:r>
              <a:rPr lang="en-US" sz="1200" b="1" spc="-10" dirty="0">
                <a:solidFill>
                  <a:schemeClr val="bg1"/>
                </a:solidFill>
                <a:cs typeface="Calibri"/>
              </a:rPr>
              <a:t>South Car</a:t>
            </a:r>
            <a:r>
              <a:rPr lang="en-US" sz="1200" b="1" spc="-5" dirty="0">
                <a:solidFill>
                  <a:schemeClr val="bg1"/>
                </a:solidFill>
                <a:cs typeface="Calibri"/>
              </a:rPr>
              <a:t>olina</a:t>
            </a:r>
            <a:endParaRPr lang="en-US" sz="1200" dirty="0">
              <a:solidFill>
                <a:schemeClr val="bg1"/>
              </a:solidFill>
              <a:cs typeface="Calibri"/>
            </a:endParaRPr>
          </a:p>
        </p:txBody>
      </p:sp>
    </p:spTree>
    <p:extLst>
      <p:ext uri="{BB962C8B-B14F-4D97-AF65-F5344CB8AC3E}">
        <p14:creationId xmlns:p14="http://schemas.microsoft.com/office/powerpoint/2010/main" val="3928875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02295" y="690686"/>
            <a:ext cx="3033152" cy="2583981"/>
          </a:xfrm>
          <a:prstGeom prst="rect">
            <a:avLst/>
          </a:prstGeom>
        </p:spPr>
      </p:pic>
      <p:sp>
        <p:nvSpPr>
          <p:cNvPr id="2" name="Title 1"/>
          <p:cNvSpPr>
            <a:spLocks noGrp="1"/>
          </p:cNvSpPr>
          <p:nvPr>
            <p:ph type="title"/>
          </p:nvPr>
        </p:nvSpPr>
        <p:spPr>
          <a:xfrm>
            <a:off x="311085" y="193468"/>
            <a:ext cx="8229600" cy="564368"/>
          </a:xfrm>
        </p:spPr>
        <p:txBody>
          <a:bodyPr>
            <a:normAutofit/>
          </a:bodyPr>
          <a:lstStyle/>
          <a:p>
            <a:r>
              <a:rPr lang="en-US" sz="2800" dirty="0" smtClean="0"/>
              <a:t>New Missions for GSFC - </a:t>
            </a:r>
            <a:r>
              <a:rPr lang="en-US" sz="2800" dirty="0" smtClean="0">
                <a:solidFill>
                  <a:schemeClr val="bg1"/>
                </a:solidFill>
              </a:rPr>
              <a:t>WFIRST</a:t>
            </a:r>
            <a:endParaRPr lang="en-US" sz="2800" dirty="0">
              <a:solidFill>
                <a:schemeClr val="bg1"/>
              </a:solidFill>
            </a:endParaRPr>
          </a:p>
        </p:txBody>
      </p:sp>
      <p:sp>
        <p:nvSpPr>
          <p:cNvPr id="3" name="Content Placeholder 2"/>
          <p:cNvSpPr>
            <a:spLocks noGrp="1"/>
          </p:cNvSpPr>
          <p:nvPr>
            <p:ph idx="1"/>
          </p:nvPr>
        </p:nvSpPr>
        <p:spPr>
          <a:xfrm>
            <a:off x="273383" y="957021"/>
            <a:ext cx="5872579" cy="2078410"/>
          </a:xfrm>
        </p:spPr>
        <p:txBody>
          <a:bodyPr>
            <a:normAutofit fontScale="77500" lnSpcReduction="20000"/>
          </a:bodyPr>
          <a:lstStyle/>
          <a:p>
            <a:r>
              <a:rPr lang="en-US" sz="2600" dirty="0">
                <a:solidFill>
                  <a:srgbClr val="FFC000"/>
                </a:solidFill>
              </a:rPr>
              <a:t>Wide Field Infrared Survey Telescope </a:t>
            </a:r>
            <a:r>
              <a:rPr lang="en-US" sz="2600" dirty="0" smtClean="0">
                <a:solidFill>
                  <a:srgbClr val="FFC000"/>
                </a:solidFill>
              </a:rPr>
              <a:t>(WFIRST) </a:t>
            </a:r>
            <a:r>
              <a:rPr lang="en-US" sz="2600" dirty="0"/>
              <a:t>is a NASA observatory designed to settle essential questions in the areas of dark energy, exoplanets, and infrared </a:t>
            </a:r>
            <a:r>
              <a:rPr lang="en-US" sz="2600" dirty="0" smtClean="0"/>
              <a:t>astrophysics</a:t>
            </a:r>
          </a:p>
          <a:p>
            <a:r>
              <a:rPr lang="en-US" sz="2600" dirty="0" smtClean="0"/>
              <a:t>WFIRST Mission </a:t>
            </a:r>
            <a:r>
              <a:rPr lang="en-US" sz="2600" dirty="0"/>
              <a:t>Concept Review </a:t>
            </a:r>
            <a:r>
              <a:rPr lang="en-US" sz="2600" dirty="0" smtClean="0"/>
              <a:t>successfully </a:t>
            </a:r>
            <a:r>
              <a:rPr lang="en-US" sz="2600" dirty="0"/>
              <a:t>completed in </a:t>
            </a:r>
            <a:r>
              <a:rPr lang="en-US" sz="2600" dirty="0" smtClean="0"/>
              <a:t>December 2015</a:t>
            </a:r>
          </a:p>
          <a:p>
            <a:r>
              <a:rPr lang="en-US" sz="2600" dirty="0" smtClean="0"/>
              <a:t>Key Decision Point A was held in January 2016</a:t>
            </a:r>
            <a:endParaRPr lang="en-US" sz="2600" dirty="0"/>
          </a:p>
          <a:p>
            <a:endParaRPr lang="en-US" dirty="0"/>
          </a:p>
          <a:p>
            <a:endParaRPr lang="en-US" dirty="0"/>
          </a:p>
        </p:txBody>
      </p:sp>
      <p:pic>
        <p:nvPicPr>
          <p:cNvPr id="6" name="Picture 5"/>
          <p:cNvPicPr>
            <a:picLocks noChangeAspect="1"/>
          </p:cNvPicPr>
          <p:nvPr/>
        </p:nvPicPr>
        <p:blipFill>
          <a:blip r:embed="rId3"/>
          <a:stretch>
            <a:fillRect/>
          </a:stretch>
        </p:blipFill>
        <p:spPr>
          <a:xfrm>
            <a:off x="6703331" y="3202881"/>
            <a:ext cx="1582830" cy="3225870"/>
          </a:xfrm>
          <a:prstGeom prst="rect">
            <a:avLst/>
          </a:prstGeom>
        </p:spPr>
      </p:pic>
      <p:sp>
        <p:nvSpPr>
          <p:cNvPr id="7" name="TextBox 6"/>
          <p:cNvSpPr txBox="1"/>
          <p:nvPr/>
        </p:nvSpPr>
        <p:spPr>
          <a:xfrm>
            <a:off x="5514510" y="6446285"/>
            <a:ext cx="3960472" cy="276999"/>
          </a:xfrm>
          <a:prstGeom prst="rect">
            <a:avLst/>
          </a:prstGeom>
          <a:noFill/>
        </p:spPr>
        <p:txBody>
          <a:bodyPr wrap="square" rtlCol="0">
            <a:spAutoFit/>
          </a:bodyPr>
          <a:lstStyle/>
          <a:p>
            <a:pPr algn="ctr"/>
            <a:r>
              <a:rPr lang="en-US" sz="1200" b="1" dirty="0" smtClean="0">
                <a:solidFill>
                  <a:schemeClr val="bg1"/>
                </a:solidFill>
              </a:rPr>
              <a:t>Baseline WFIRST Image</a:t>
            </a:r>
            <a:endParaRPr lang="en-US" sz="1200" b="1" dirty="0">
              <a:solidFill>
                <a:schemeClr val="bg1"/>
              </a:solidFill>
            </a:endParaRPr>
          </a:p>
        </p:txBody>
      </p:sp>
      <p:pic>
        <p:nvPicPr>
          <p:cNvPr id="4098" name="Picture 2" descr="http://wfirst.gsfc.nasa.gov/images/WFIRST_Turnaround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075" y="3338216"/>
            <a:ext cx="6036268" cy="301813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6855124" y="6365467"/>
            <a:ext cx="2133600" cy="365125"/>
          </a:xfrm>
        </p:spPr>
        <p:txBody>
          <a:bodyPr/>
          <a:lstStyle/>
          <a:p>
            <a:fld id="{A9187AFB-B5E4-404C-BDDF-75186E80738D}" type="slidenum">
              <a:rPr lang="en-US" smtClean="0">
                <a:solidFill>
                  <a:schemeClr val="bg1">
                    <a:lumMod val="75000"/>
                  </a:schemeClr>
                </a:solidFill>
              </a:rPr>
              <a:pPr/>
              <a:t>16</a:t>
            </a:fld>
            <a:endParaRPr lang="en-US" dirty="0">
              <a:solidFill>
                <a:schemeClr val="bg1">
                  <a:lumMod val="75000"/>
                </a:schemeClr>
              </a:solidFill>
            </a:endParaRPr>
          </a:p>
        </p:txBody>
      </p:sp>
    </p:spTree>
    <p:extLst>
      <p:ext uri="{BB962C8B-B14F-4D97-AF65-F5344CB8AC3E}">
        <p14:creationId xmlns:p14="http://schemas.microsoft.com/office/powerpoint/2010/main" val="2137735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mn-lt"/>
              </a:rPr>
              <a:t>New Missions for GSFC - PACE</a:t>
            </a:r>
            <a:endParaRPr lang="en-US" dirty="0">
              <a:latin typeface="+mn-lt"/>
            </a:endParaRPr>
          </a:p>
        </p:txBody>
      </p:sp>
      <p:sp>
        <p:nvSpPr>
          <p:cNvPr id="3" name="Content Placeholder 2"/>
          <p:cNvSpPr>
            <a:spLocks noGrp="1"/>
          </p:cNvSpPr>
          <p:nvPr>
            <p:ph idx="1"/>
          </p:nvPr>
        </p:nvSpPr>
        <p:spPr>
          <a:xfrm>
            <a:off x="457200" y="1154425"/>
            <a:ext cx="8229600" cy="2031836"/>
          </a:xfrm>
        </p:spPr>
        <p:txBody>
          <a:bodyPr>
            <a:normAutofit lnSpcReduction="10000"/>
          </a:bodyPr>
          <a:lstStyle/>
          <a:p>
            <a:pPr marL="342900" indent="-342900">
              <a:buFont typeface="Arial" panose="020B0604020202020204" pitchFamily="34" charset="0"/>
              <a:buChar char="•"/>
            </a:pPr>
            <a:r>
              <a:rPr lang="en-US" sz="2200" dirty="0">
                <a:solidFill>
                  <a:srgbClr val="FFC000"/>
                </a:solidFill>
                <a:latin typeface="+mn-lt"/>
              </a:rPr>
              <a:t>Pre-Aerosol, Clouds, and Ocean Ecosystem </a:t>
            </a:r>
            <a:r>
              <a:rPr lang="en-US" sz="2200" dirty="0" smtClean="0">
                <a:solidFill>
                  <a:srgbClr val="FFC000"/>
                </a:solidFill>
                <a:latin typeface="+mn-lt"/>
              </a:rPr>
              <a:t>(PACE) </a:t>
            </a:r>
            <a:r>
              <a:rPr lang="en-US" sz="2200" dirty="0">
                <a:latin typeface="+mn-lt"/>
              </a:rPr>
              <a:t>mission will make global ocean color measurements to provide extended data records on ocean ecology and global biogeochemistry (e.g., carbon cycle) along with polarimetry measurements to provide extended data records on clouds and </a:t>
            </a:r>
            <a:r>
              <a:rPr lang="en-US" sz="2200" dirty="0" smtClean="0">
                <a:latin typeface="+mn-lt"/>
              </a:rPr>
              <a:t>aerosols</a:t>
            </a:r>
            <a:endParaRPr lang="en-US" sz="2200" b="1" dirty="0" smtClean="0">
              <a:latin typeface="+mn-lt"/>
            </a:endParaRPr>
          </a:p>
          <a:p>
            <a:pPr marL="342900" indent="-342900">
              <a:buFont typeface="Arial" panose="020B0604020202020204" pitchFamily="34" charset="0"/>
              <a:buChar char="•"/>
            </a:pPr>
            <a:r>
              <a:rPr lang="en-US" sz="2200" dirty="0" smtClean="0">
                <a:latin typeface="+mn-lt"/>
              </a:rPr>
              <a:t>PACE </a:t>
            </a:r>
            <a:r>
              <a:rPr lang="en-US" sz="2200" dirty="0">
                <a:latin typeface="+mn-lt"/>
              </a:rPr>
              <a:t>completed Mission Concept Review in </a:t>
            </a:r>
            <a:r>
              <a:rPr lang="en-US" sz="2200" dirty="0" smtClean="0">
                <a:latin typeface="+mn-lt"/>
              </a:rPr>
              <a:t>March 2016</a:t>
            </a:r>
            <a:endParaRPr lang="en-US" sz="2200" dirty="0">
              <a:latin typeface="+mn-lt"/>
            </a:endParaRPr>
          </a:p>
          <a:p>
            <a:endParaRPr lang="en-US" dirty="0"/>
          </a:p>
        </p:txBody>
      </p:sp>
      <p:sp>
        <p:nvSpPr>
          <p:cNvPr id="4" name="Slide Number Placeholder 3"/>
          <p:cNvSpPr>
            <a:spLocks noGrp="1"/>
          </p:cNvSpPr>
          <p:nvPr>
            <p:ph type="sldNum" sz="quarter" idx="10"/>
          </p:nvPr>
        </p:nvSpPr>
        <p:spPr>
          <a:xfrm>
            <a:off x="6809935" y="6420745"/>
            <a:ext cx="2133600" cy="365125"/>
          </a:xfrm>
        </p:spPr>
        <p:txBody>
          <a:bodyPr/>
          <a:lstStyle/>
          <a:p>
            <a:pPr defTabSz="457200">
              <a:defRPr/>
            </a:pPr>
            <a:fld id="{FE268F8B-8AC1-7240-AE64-68E954448566}" type="slidenum">
              <a:rPr lang="en-US" smtClean="0">
                <a:solidFill>
                  <a:schemeClr val="bg1">
                    <a:lumMod val="75000"/>
                  </a:schemeClr>
                </a:solidFill>
              </a:rPr>
              <a:t>17</a:t>
            </a:fld>
            <a:endParaRPr lang="en-US" dirty="0">
              <a:solidFill>
                <a:schemeClr val="bg1">
                  <a:lumMod val="75000"/>
                </a:schemeClr>
              </a:solidFill>
            </a:endParaRPr>
          </a:p>
        </p:txBody>
      </p:sp>
      <p:pic>
        <p:nvPicPr>
          <p:cNvPr id="6" name="Picture 5"/>
          <p:cNvPicPr>
            <a:picLocks noChangeAspect="1"/>
          </p:cNvPicPr>
          <p:nvPr/>
        </p:nvPicPr>
        <p:blipFill>
          <a:blip r:embed="rId2"/>
          <a:stretch>
            <a:fillRect/>
          </a:stretch>
        </p:blipFill>
        <p:spPr>
          <a:xfrm>
            <a:off x="72096" y="3877560"/>
            <a:ext cx="6800045" cy="2487821"/>
          </a:xfrm>
          <a:prstGeom prst="rect">
            <a:avLst/>
          </a:prstGeom>
        </p:spPr>
      </p:pic>
      <p:pic>
        <p:nvPicPr>
          <p:cNvPr id="5" name="Picture 4"/>
          <p:cNvPicPr>
            <a:picLocks noChangeAspect="1"/>
          </p:cNvPicPr>
          <p:nvPr/>
        </p:nvPicPr>
        <p:blipFill>
          <a:blip r:embed="rId3"/>
          <a:stretch>
            <a:fillRect/>
          </a:stretch>
        </p:blipFill>
        <p:spPr>
          <a:xfrm>
            <a:off x="4505781" y="3959258"/>
            <a:ext cx="4437754" cy="2368415"/>
          </a:xfrm>
          <a:prstGeom prst="rect">
            <a:avLst/>
          </a:prstGeom>
        </p:spPr>
      </p:pic>
    </p:spTree>
    <p:extLst>
      <p:ext uri="{BB962C8B-B14F-4D97-AF65-F5344CB8AC3E}">
        <p14:creationId xmlns:p14="http://schemas.microsoft.com/office/powerpoint/2010/main" val="4113408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51" y="161963"/>
            <a:ext cx="8229600" cy="590418"/>
          </a:xfrm>
        </p:spPr>
        <p:txBody>
          <a:bodyPr>
            <a:normAutofit/>
          </a:bodyPr>
          <a:lstStyle/>
          <a:p>
            <a:r>
              <a:rPr lang="en-US" sz="2800" dirty="0" smtClean="0"/>
              <a:t>New Missions for GSFC – </a:t>
            </a:r>
            <a:r>
              <a:rPr lang="en-US" sz="2800" dirty="0" smtClean="0">
                <a:solidFill>
                  <a:schemeClr val="bg1"/>
                </a:solidFill>
              </a:rPr>
              <a:t>Restore-L</a:t>
            </a:r>
            <a:endParaRPr lang="en-US" sz="2800" dirty="0">
              <a:solidFill>
                <a:schemeClr val="bg1"/>
              </a:solidFill>
            </a:endParaRPr>
          </a:p>
        </p:txBody>
      </p:sp>
      <p:pic>
        <p:nvPicPr>
          <p:cNvPr id="5" name="Picture 4" descr="Restore-L_Landsat-7_Vert (2).png"/>
          <p:cNvPicPr>
            <a:picLocks noChangeAspect="1"/>
          </p:cNvPicPr>
          <p:nvPr/>
        </p:nvPicPr>
        <p:blipFill rotWithShape="1">
          <a:blip r:embed="rId2" cstate="screen">
            <a:extLst>
              <a:ext uri="{28A0092B-C50C-407E-A947-70E740481C1C}">
                <a14:useLocalDpi xmlns:a14="http://schemas.microsoft.com/office/drawing/2010/main"/>
              </a:ext>
            </a:extLst>
          </a:blip>
          <a:srcRect l="12833" r="16813"/>
          <a:stretch/>
        </p:blipFill>
        <p:spPr>
          <a:xfrm>
            <a:off x="3511453" y="1495692"/>
            <a:ext cx="2218483" cy="2364973"/>
          </a:xfrm>
          <a:prstGeom prst="rect">
            <a:avLst/>
          </a:prstGeom>
          <a:solidFill>
            <a:srgbClr val="000000"/>
          </a:solidFill>
          <a:ln>
            <a:noFill/>
          </a:ln>
        </p:spPr>
      </p:pic>
      <p:sp>
        <p:nvSpPr>
          <p:cNvPr id="3" name="Content Placeholder 2"/>
          <p:cNvSpPr>
            <a:spLocks noGrp="1"/>
          </p:cNvSpPr>
          <p:nvPr>
            <p:ph idx="1"/>
          </p:nvPr>
        </p:nvSpPr>
        <p:spPr>
          <a:xfrm>
            <a:off x="143851" y="752381"/>
            <a:ext cx="4588405" cy="4864493"/>
          </a:xfrm>
        </p:spPr>
        <p:txBody>
          <a:bodyPr/>
          <a:lstStyle/>
          <a:p>
            <a:pPr>
              <a:spcBef>
                <a:spcPts val="0"/>
              </a:spcBef>
            </a:pPr>
            <a:r>
              <a:rPr lang="en-US" sz="1800" dirty="0" smtClean="0">
                <a:solidFill>
                  <a:srgbClr val="FFC000"/>
                </a:solidFill>
                <a:cs typeface="Calibri"/>
              </a:rPr>
              <a:t>Restore-L</a:t>
            </a:r>
            <a:r>
              <a:rPr lang="en-US" sz="1800" dirty="0" smtClean="0">
                <a:cs typeface="Calibri"/>
              </a:rPr>
              <a:t> will r</a:t>
            </a:r>
            <a:r>
              <a:rPr lang="en-US" sz="1800" spc="-5" dirty="0" smtClean="0">
                <a:cs typeface="Calibri"/>
              </a:rPr>
              <a:t>o</a:t>
            </a:r>
            <a:r>
              <a:rPr lang="en-US" sz="1800" spc="-15" dirty="0" smtClean="0">
                <a:cs typeface="Calibri"/>
              </a:rPr>
              <a:t>bo</a:t>
            </a:r>
            <a:r>
              <a:rPr lang="en-US" sz="1800" spc="25" dirty="0" smtClean="0">
                <a:cs typeface="Calibri"/>
              </a:rPr>
              <a:t>tic</a:t>
            </a:r>
            <a:r>
              <a:rPr lang="en-US" sz="1800" spc="20" dirty="0" smtClean="0">
                <a:cs typeface="Calibri"/>
              </a:rPr>
              <a:t>a</a:t>
            </a:r>
            <a:r>
              <a:rPr lang="en-US" sz="1800" spc="-10" dirty="0" smtClean="0">
                <a:cs typeface="Calibri"/>
              </a:rPr>
              <a:t>lly</a:t>
            </a:r>
            <a:r>
              <a:rPr lang="en-US" sz="1800" dirty="0" smtClean="0">
                <a:cs typeface="Calibri"/>
              </a:rPr>
              <a:t> </a:t>
            </a:r>
            <a:r>
              <a:rPr lang="en-US" sz="1800" dirty="0">
                <a:cs typeface="Calibri"/>
              </a:rPr>
              <a:t>refuel </a:t>
            </a:r>
            <a:r>
              <a:rPr lang="en-US" sz="1800" spc="-10" dirty="0">
                <a:cs typeface="Calibri"/>
              </a:rPr>
              <a:t>a</a:t>
            </a:r>
            <a:r>
              <a:rPr lang="en-US" sz="1800" dirty="0">
                <a:cs typeface="Calibri"/>
              </a:rPr>
              <a:t> </a:t>
            </a:r>
            <a:r>
              <a:rPr lang="en-US" sz="1800" spc="-10" dirty="0">
                <a:cs typeface="Calibri"/>
              </a:rPr>
              <a:t>G</a:t>
            </a:r>
            <a:r>
              <a:rPr lang="en-US" sz="1800" spc="-15" dirty="0">
                <a:cs typeface="Calibri"/>
              </a:rPr>
              <a:t>o</a:t>
            </a:r>
            <a:r>
              <a:rPr lang="en-US" sz="1800" dirty="0">
                <a:cs typeface="Calibri"/>
              </a:rPr>
              <a:t>ver</a:t>
            </a:r>
            <a:r>
              <a:rPr lang="en-US" sz="1800" spc="-5" dirty="0">
                <a:cs typeface="Calibri"/>
              </a:rPr>
              <a:t>n</a:t>
            </a:r>
            <a:r>
              <a:rPr lang="en-US" sz="1800" dirty="0">
                <a:cs typeface="Calibri"/>
              </a:rPr>
              <a:t>men</a:t>
            </a:r>
            <a:r>
              <a:rPr lang="en-US" sz="1800" spc="-10" dirty="0">
                <a:cs typeface="Calibri"/>
              </a:rPr>
              <a:t>t</a:t>
            </a:r>
            <a:r>
              <a:rPr lang="en-US" sz="1800" spc="-160" dirty="0">
                <a:cs typeface="Calibri"/>
              </a:rPr>
              <a:t>-­‐</a:t>
            </a:r>
            <a:r>
              <a:rPr lang="en-US" sz="1800" spc="-285" dirty="0">
                <a:cs typeface="Calibri"/>
              </a:rPr>
              <a:t>o</a:t>
            </a:r>
            <a:r>
              <a:rPr lang="en-US" sz="1800" spc="-10" dirty="0">
                <a:cs typeface="Calibri"/>
              </a:rPr>
              <a:t>w</a:t>
            </a:r>
            <a:r>
              <a:rPr lang="en-US" sz="1800" spc="-15" dirty="0">
                <a:cs typeface="Calibri"/>
              </a:rPr>
              <a:t>n</a:t>
            </a:r>
            <a:r>
              <a:rPr lang="en-US" sz="1800" dirty="0">
                <a:cs typeface="Calibri"/>
              </a:rPr>
              <a:t>ed </a:t>
            </a:r>
            <a:r>
              <a:rPr lang="en-US" sz="1800" spc="-5" dirty="0">
                <a:cs typeface="Calibri"/>
              </a:rPr>
              <a:t>satellite </a:t>
            </a:r>
            <a:r>
              <a:rPr lang="en-US" sz="1800" dirty="0">
                <a:cs typeface="Calibri"/>
              </a:rPr>
              <a:t>in lo</a:t>
            </a:r>
            <a:r>
              <a:rPr lang="en-US" sz="1800" spc="-10" dirty="0">
                <a:cs typeface="Calibri"/>
              </a:rPr>
              <a:t>w</a:t>
            </a:r>
            <a:r>
              <a:rPr lang="en-US" sz="1800" dirty="0">
                <a:cs typeface="Calibri"/>
              </a:rPr>
              <a:t> </a:t>
            </a:r>
            <a:r>
              <a:rPr lang="en-US" sz="1800" spc="-10" dirty="0" smtClean="0">
                <a:cs typeface="Calibri"/>
              </a:rPr>
              <a:t>Ear</a:t>
            </a:r>
            <a:r>
              <a:rPr lang="en-US" sz="1800" dirty="0" smtClean="0">
                <a:cs typeface="Calibri"/>
              </a:rPr>
              <a:t>th </a:t>
            </a:r>
            <a:r>
              <a:rPr lang="en-US" sz="1800" dirty="0">
                <a:cs typeface="Calibri"/>
              </a:rPr>
              <a:t>o</a:t>
            </a:r>
            <a:r>
              <a:rPr lang="en-US" sz="1800" spc="-5" dirty="0">
                <a:cs typeface="Calibri"/>
              </a:rPr>
              <a:t>r</a:t>
            </a:r>
            <a:r>
              <a:rPr lang="en-US" sz="1800" dirty="0">
                <a:cs typeface="Calibri"/>
              </a:rPr>
              <a:t>bi</a:t>
            </a:r>
            <a:r>
              <a:rPr lang="en-US" sz="1800" spc="-5" dirty="0">
                <a:cs typeface="Calibri"/>
              </a:rPr>
              <a:t>t</a:t>
            </a:r>
            <a:r>
              <a:rPr lang="en-US" sz="1800" dirty="0">
                <a:cs typeface="Calibri"/>
              </a:rPr>
              <a:t> (LEO</a:t>
            </a:r>
            <a:r>
              <a:rPr lang="en-US" sz="1800" dirty="0" smtClean="0">
                <a:cs typeface="Calibri"/>
              </a:rPr>
              <a:t>)</a:t>
            </a:r>
          </a:p>
          <a:p>
            <a:pPr>
              <a:spcBef>
                <a:spcPts val="0"/>
              </a:spcBef>
            </a:pPr>
            <a:r>
              <a:rPr lang="en-US" sz="1800" dirty="0" smtClean="0">
                <a:solidFill>
                  <a:schemeClr val="bg1"/>
                </a:solidFill>
                <a:cs typeface="Arial" charset="0"/>
              </a:rPr>
              <a:t>Restore-L Satellite Mission Preliminary Design Review held in </a:t>
            </a:r>
            <a:r>
              <a:rPr lang="en-US" sz="1800" dirty="0">
                <a:solidFill>
                  <a:schemeClr val="bg1"/>
                </a:solidFill>
                <a:cs typeface="Arial" charset="0"/>
              </a:rPr>
              <a:t>December </a:t>
            </a:r>
            <a:r>
              <a:rPr lang="en-US" sz="1800" dirty="0" smtClean="0">
                <a:solidFill>
                  <a:schemeClr val="bg1"/>
                </a:solidFill>
                <a:cs typeface="Arial" charset="0"/>
              </a:rPr>
              <a:t>2016</a:t>
            </a:r>
          </a:p>
          <a:p>
            <a:pPr>
              <a:spcBef>
                <a:spcPts val="0"/>
              </a:spcBef>
            </a:pPr>
            <a:r>
              <a:rPr lang="en-US" sz="1800" dirty="0" smtClean="0">
                <a:solidFill>
                  <a:schemeClr val="bg1"/>
                </a:solidFill>
                <a:cs typeface="Arial" charset="0"/>
              </a:rPr>
              <a:t>Restore-L Mission Concept Review held April 7-8, 2016 </a:t>
            </a:r>
          </a:p>
          <a:p>
            <a:endParaRPr lang="en-US" dirty="0">
              <a:solidFill>
                <a:schemeClr val="bg1"/>
              </a:solidFill>
              <a:cs typeface="Arial" charset="0"/>
            </a:endParaRPr>
          </a:p>
          <a:p>
            <a:endParaRPr lang="en-US" dirty="0">
              <a:solidFill>
                <a:schemeClr val="bg1"/>
              </a:solidFill>
            </a:endParaRPr>
          </a:p>
        </p:txBody>
      </p:sp>
      <p:sp>
        <p:nvSpPr>
          <p:cNvPr id="4" name="TextBox 3"/>
          <p:cNvSpPr txBox="1"/>
          <p:nvPr/>
        </p:nvSpPr>
        <p:spPr>
          <a:xfrm>
            <a:off x="886987" y="3073834"/>
            <a:ext cx="2996023" cy="738664"/>
          </a:xfrm>
          <a:prstGeom prst="rect">
            <a:avLst/>
          </a:prstGeom>
          <a:noFill/>
        </p:spPr>
        <p:txBody>
          <a:bodyPr wrap="square" rtlCol="0">
            <a:spAutoFit/>
          </a:bodyPr>
          <a:lstStyle/>
          <a:p>
            <a:pPr algn="ctr"/>
            <a:r>
              <a:rPr lang="en-US" sz="1400" b="1" dirty="0">
                <a:solidFill>
                  <a:schemeClr val="bg1"/>
                </a:solidFill>
              </a:rPr>
              <a:t>Restore Servicing Vehicle (RSV) (bottom, with conceptual Bus shown) mated to notional client (top) </a:t>
            </a:r>
          </a:p>
        </p:txBody>
      </p:sp>
      <p:pic>
        <p:nvPicPr>
          <p:cNvPr id="8" name="Picture 7"/>
          <p:cNvPicPr>
            <a:picLocks noChangeAspect="1"/>
          </p:cNvPicPr>
          <p:nvPr/>
        </p:nvPicPr>
        <p:blipFill>
          <a:blip r:embed="rId3"/>
          <a:stretch>
            <a:fillRect/>
          </a:stretch>
        </p:blipFill>
        <p:spPr>
          <a:xfrm>
            <a:off x="147446" y="3929378"/>
            <a:ext cx="5715000" cy="2857500"/>
          </a:xfrm>
          <a:prstGeom prst="rect">
            <a:avLst/>
          </a:prstGeom>
          <a:ln w="3175">
            <a:solidFill>
              <a:schemeClr val="bg1">
                <a:lumMod val="50000"/>
              </a:schemeClr>
            </a:solidFill>
          </a:ln>
        </p:spPr>
      </p:pic>
      <p:pic>
        <p:nvPicPr>
          <p:cNvPr id="6" name="Picture 5" descr="Landsat7mocku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749" y="721374"/>
            <a:ext cx="3391857" cy="5367614"/>
          </a:xfrm>
          <a:prstGeom prst="rect">
            <a:avLst/>
          </a:prstGeom>
          <a:ln w="3175">
            <a:solidFill>
              <a:schemeClr val="bg1">
                <a:lumMod val="50000"/>
              </a:schemeClr>
            </a:solidFill>
          </a:ln>
        </p:spPr>
      </p:pic>
      <p:sp>
        <p:nvSpPr>
          <p:cNvPr id="7" name="TextBox 6"/>
          <p:cNvSpPr txBox="1"/>
          <p:nvPr/>
        </p:nvSpPr>
        <p:spPr>
          <a:xfrm>
            <a:off x="6009892" y="6069407"/>
            <a:ext cx="3281554" cy="584775"/>
          </a:xfrm>
          <a:prstGeom prst="rect">
            <a:avLst/>
          </a:prstGeom>
          <a:noFill/>
        </p:spPr>
        <p:txBody>
          <a:bodyPr wrap="square" rtlCol="0">
            <a:spAutoFit/>
          </a:bodyPr>
          <a:lstStyle/>
          <a:p>
            <a:pPr algn="ctr"/>
            <a:r>
              <a:rPr lang="en-US" sz="1600" dirty="0">
                <a:solidFill>
                  <a:schemeClr val="bg1"/>
                </a:solidFill>
              </a:rPr>
              <a:t>Development work at </a:t>
            </a:r>
            <a:r>
              <a:rPr lang="en-US" sz="1600" dirty="0" smtClean="0">
                <a:solidFill>
                  <a:schemeClr val="bg1"/>
                </a:solidFill>
              </a:rPr>
              <a:t>GSFC with </a:t>
            </a:r>
            <a:r>
              <a:rPr lang="en-US" sz="1600" dirty="0">
                <a:solidFill>
                  <a:schemeClr val="bg1"/>
                </a:solidFill>
              </a:rPr>
              <a:t>Landsat 7 as case study</a:t>
            </a:r>
          </a:p>
        </p:txBody>
      </p:sp>
      <p:sp>
        <p:nvSpPr>
          <p:cNvPr id="9" name="TextBox 8"/>
          <p:cNvSpPr txBox="1"/>
          <p:nvPr/>
        </p:nvSpPr>
        <p:spPr>
          <a:xfrm>
            <a:off x="0" y="6431778"/>
            <a:ext cx="6177095" cy="338554"/>
          </a:xfrm>
          <a:prstGeom prst="rect">
            <a:avLst/>
          </a:prstGeom>
          <a:noFill/>
        </p:spPr>
        <p:txBody>
          <a:bodyPr wrap="square" rtlCol="0">
            <a:spAutoFit/>
          </a:bodyPr>
          <a:lstStyle/>
          <a:p>
            <a:r>
              <a:rPr lang="en-US" sz="1600" b="1" dirty="0">
                <a:solidFill>
                  <a:schemeClr val="bg1"/>
                </a:solidFill>
              </a:rPr>
              <a:t>Sen. Barbara Mikulski Officially Opens New Robotic Operations Center </a:t>
            </a:r>
          </a:p>
        </p:txBody>
      </p:sp>
      <p:sp>
        <p:nvSpPr>
          <p:cNvPr id="10" name="Slide Number Placeholder 9"/>
          <p:cNvSpPr>
            <a:spLocks noGrp="1"/>
          </p:cNvSpPr>
          <p:nvPr>
            <p:ph type="sldNum" sz="quarter" idx="12"/>
          </p:nvPr>
        </p:nvSpPr>
        <p:spPr>
          <a:xfrm>
            <a:off x="6829245" y="6405207"/>
            <a:ext cx="2133600" cy="365125"/>
          </a:xfrm>
        </p:spPr>
        <p:txBody>
          <a:bodyPr/>
          <a:lstStyle/>
          <a:p>
            <a:fld id="{A9187AFB-B5E4-404C-BDDF-75186E80738D}" type="slidenum">
              <a:rPr lang="en-US" smtClean="0"/>
              <a:pPr/>
              <a:t>18</a:t>
            </a:fld>
            <a:endParaRPr lang="en-US" dirty="0"/>
          </a:p>
        </p:txBody>
      </p:sp>
    </p:spTree>
    <p:extLst>
      <p:ext uri="{BB962C8B-B14F-4D97-AF65-F5344CB8AC3E}">
        <p14:creationId xmlns:p14="http://schemas.microsoft.com/office/powerpoint/2010/main" val="7235746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194" y="166399"/>
            <a:ext cx="7436033" cy="644815"/>
          </a:xfrm>
        </p:spPr>
        <p:txBody>
          <a:bodyPr/>
          <a:lstStyle/>
          <a:p>
            <a:r>
              <a:rPr lang="en-US" dirty="0" smtClean="0">
                <a:latin typeface="+mn-lt"/>
              </a:rPr>
              <a:t>International Space Station Utilization</a:t>
            </a:r>
            <a:endParaRPr lang="en-US" dirty="0">
              <a:latin typeface="+mn-lt"/>
            </a:endParaRPr>
          </a:p>
        </p:txBody>
      </p:sp>
      <p:sp>
        <p:nvSpPr>
          <p:cNvPr id="4" name="Slide Number Placeholder 3"/>
          <p:cNvSpPr>
            <a:spLocks noGrp="1"/>
          </p:cNvSpPr>
          <p:nvPr>
            <p:ph type="sldNum" sz="quarter" idx="10"/>
          </p:nvPr>
        </p:nvSpPr>
        <p:spPr>
          <a:xfrm>
            <a:off x="6751608" y="6350388"/>
            <a:ext cx="2133600" cy="365125"/>
          </a:xfrm>
        </p:spPr>
        <p:txBody>
          <a:bodyPr/>
          <a:lstStyle/>
          <a:p>
            <a:pPr defTabSz="457200">
              <a:defRPr/>
            </a:pPr>
            <a:fld id="{FE268F8B-8AC1-7240-AE64-68E954448566}" type="slidenum">
              <a:rPr lang="en-US" smtClean="0">
                <a:solidFill>
                  <a:schemeClr val="bg1">
                    <a:lumMod val="75000"/>
                  </a:schemeClr>
                </a:solidFill>
              </a:rPr>
              <a:t>19</a:t>
            </a:fld>
            <a:endParaRPr lang="en-US" dirty="0">
              <a:solidFill>
                <a:schemeClr val="bg1">
                  <a:lumMod val="75000"/>
                </a:schemeClr>
              </a:solidFill>
            </a:endParaRPr>
          </a:p>
        </p:txBody>
      </p:sp>
      <p:sp>
        <p:nvSpPr>
          <p:cNvPr id="3" name="Content Placeholder 2"/>
          <p:cNvSpPr>
            <a:spLocks noGrp="1"/>
          </p:cNvSpPr>
          <p:nvPr>
            <p:ph idx="1"/>
          </p:nvPr>
        </p:nvSpPr>
        <p:spPr>
          <a:xfrm>
            <a:off x="394171" y="4406897"/>
            <a:ext cx="4234390" cy="2190914"/>
          </a:xfrm>
        </p:spPr>
        <p:txBody>
          <a:bodyPr>
            <a:normAutofit fontScale="92500"/>
          </a:bodyPr>
          <a:lstStyle/>
          <a:p>
            <a:pPr marL="285750" indent="-285750">
              <a:buFont typeface="Arial" panose="020B0604020202020204" pitchFamily="34" charset="0"/>
              <a:buChar char="•"/>
            </a:pPr>
            <a:r>
              <a:rPr lang="en-US" sz="2200" b="1" dirty="0">
                <a:solidFill>
                  <a:srgbClr val="00B050"/>
                </a:solidFill>
                <a:latin typeface="+mn-lt"/>
              </a:rPr>
              <a:t>Neutron star Interior Composition ExploreR (NICER) </a:t>
            </a:r>
            <a:r>
              <a:rPr lang="en-US" sz="2200" dirty="0">
                <a:latin typeface="+mn-lt"/>
              </a:rPr>
              <a:t>study of neutron stars through soft X-ray </a:t>
            </a:r>
            <a:r>
              <a:rPr lang="en-US" sz="2200" dirty="0" smtClean="0">
                <a:latin typeface="+mn-lt"/>
              </a:rPr>
              <a:t>timing</a:t>
            </a:r>
          </a:p>
          <a:p>
            <a:pPr marL="285750" indent="-285750">
              <a:buFont typeface="Arial" panose="020B0604020202020204" pitchFamily="34" charset="0"/>
              <a:buChar char="•"/>
            </a:pPr>
            <a:r>
              <a:rPr lang="en-US" sz="2200" dirty="0" smtClean="0">
                <a:latin typeface="+mn-lt"/>
              </a:rPr>
              <a:t>Completed </a:t>
            </a:r>
            <a:r>
              <a:rPr lang="en-US" sz="2200" dirty="0">
                <a:latin typeface="+mn-lt"/>
              </a:rPr>
              <a:t>Pre-Environmental Review </a:t>
            </a:r>
            <a:r>
              <a:rPr lang="en-US" sz="2200" dirty="0" smtClean="0">
                <a:latin typeface="+mn-lt"/>
              </a:rPr>
              <a:t>and </a:t>
            </a:r>
            <a:r>
              <a:rPr lang="en-US" sz="2200" dirty="0">
                <a:latin typeface="+mn-lt"/>
              </a:rPr>
              <a:t>is in integration and </a:t>
            </a:r>
            <a:r>
              <a:rPr lang="en-US" sz="2200" dirty="0" smtClean="0">
                <a:latin typeface="+mn-lt"/>
              </a:rPr>
              <a:t>test</a:t>
            </a:r>
          </a:p>
          <a:p>
            <a:pPr marL="285750" indent="-285750">
              <a:buFont typeface="Arial" panose="020B0604020202020204" pitchFamily="34" charset="0"/>
              <a:buChar char="•"/>
            </a:pPr>
            <a:r>
              <a:rPr lang="en-US" sz="2200" dirty="0" smtClean="0">
                <a:latin typeface="+mn-lt"/>
              </a:rPr>
              <a:t>Launch in January 2017</a:t>
            </a:r>
            <a:endParaRPr lang="en-US" sz="2200" dirty="0">
              <a:latin typeface="+mn-lt"/>
            </a:endParaRPr>
          </a:p>
          <a:p>
            <a:endParaRPr lang="en-US" dirty="0"/>
          </a:p>
        </p:txBody>
      </p:sp>
      <p:pic>
        <p:nvPicPr>
          <p:cNvPr id="5" name="Picture 4"/>
          <p:cNvPicPr>
            <a:picLocks noChangeAspect="1"/>
          </p:cNvPicPr>
          <p:nvPr/>
        </p:nvPicPr>
        <p:blipFill>
          <a:blip r:embed="rId2"/>
          <a:stretch>
            <a:fillRect/>
          </a:stretch>
        </p:blipFill>
        <p:spPr>
          <a:xfrm>
            <a:off x="439556" y="1174902"/>
            <a:ext cx="4082340" cy="3053583"/>
          </a:xfrm>
          <a:prstGeom prst="rect">
            <a:avLst/>
          </a:prstGeom>
        </p:spPr>
      </p:pic>
      <p:sp>
        <p:nvSpPr>
          <p:cNvPr id="6" name="TextBox 5"/>
          <p:cNvSpPr txBox="1"/>
          <p:nvPr/>
        </p:nvSpPr>
        <p:spPr>
          <a:xfrm>
            <a:off x="5083827" y="4799459"/>
            <a:ext cx="3716517" cy="1446550"/>
          </a:xfrm>
          <a:prstGeom prst="rect">
            <a:avLst/>
          </a:prstGeom>
          <a:noFill/>
        </p:spPr>
        <p:txBody>
          <a:bodyPr wrap="square" rtlCol="0">
            <a:spAutoFit/>
          </a:bodyPr>
          <a:lstStyle/>
          <a:p>
            <a:pPr marL="168275" indent="-168275">
              <a:buFont typeface="Arial" panose="020B0604020202020204" pitchFamily="34" charset="0"/>
              <a:buChar char="•"/>
            </a:pPr>
            <a:r>
              <a:rPr lang="en-US" sz="2200" b="1" dirty="0">
                <a:solidFill>
                  <a:srgbClr val="00B050"/>
                </a:solidFill>
              </a:rPr>
              <a:t>Raven</a:t>
            </a:r>
            <a:r>
              <a:rPr lang="en-US" sz="2200" dirty="0">
                <a:solidFill>
                  <a:schemeClr val="bg1"/>
                </a:solidFill>
              </a:rPr>
              <a:t> (relative navigation tech demo) launches to </a:t>
            </a:r>
            <a:r>
              <a:rPr lang="en-US" sz="2200" dirty="0" smtClean="0">
                <a:solidFill>
                  <a:schemeClr val="bg1"/>
                </a:solidFill>
              </a:rPr>
              <a:t>the International Space Station </a:t>
            </a:r>
            <a:r>
              <a:rPr lang="en-US" sz="2200" dirty="0">
                <a:solidFill>
                  <a:schemeClr val="bg1"/>
                </a:solidFill>
              </a:rPr>
              <a:t>in </a:t>
            </a:r>
            <a:r>
              <a:rPr lang="en-US" sz="2200" dirty="0" smtClean="0">
                <a:solidFill>
                  <a:schemeClr val="bg1"/>
                </a:solidFill>
              </a:rPr>
              <a:t>November 2016</a:t>
            </a:r>
            <a:endParaRPr lang="en-US" sz="2200" dirty="0">
              <a:solidFill>
                <a:schemeClr val="bg1"/>
              </a:solidFill>
            </a:endParaRPr>
          </a:p>
        </p:txBody>
      </p:sp>
      <p:pic>
        <p:nvPicPr>
          <p:cNvPr id="11" name="Picture 10"/>
          <p:cNvPicPr>
            <a:picLocks noChangeAspect="1"/>
          </p:cNvPicPr>
          <p:nvPr/>
        </p:nvPicPr>
        <p:blipFill>
          <a:blip r:embed="rId3"/>
          <a:stretch>
            <a:fillRect/>
          </a:stretch>
        </p:blipFill>
        <p:spPr>
          <a:xfrm>
            <a:off x="4628561" y="872920"/>
            <a:ext cx="4171783" cy="3355565"/>
          </a:xfrm>
          <a:prstGeom prst="rect">
            <a:avLst/>
          </a:prstGeom>
        </p:spPr>
      </p:pic>
    </p:spTree>
    <p:extLst>
      <p:ext uri="{BB962C8B-B14F-4D97-AF65-F5344CB8AC3E}">
        <p14:creationId xmlns:p14="http://schemas.microsoft.com/office/powerpoint/2010/main" val="4900060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T_Ques_bac_1b.jpg" descr="/Users/jaoleary/Desktop/Code 100 Presentations/Code_100_2015/Feb_2015/Thompson_MSBRT_2015/Question_slide/TT_Ques_bac_1b.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2519680"/>
            <a:ext cx="9144000" cy="1259840"/>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3"/>
          <p:cNvSpPr txBox="1">
            <a:spLocks noChangeArrowheads="1"/>
          </p:cNvSpPr>
          <p:nvPr/>
        </p:nvSpPr>
        <p:spPr>
          <a:xfrm>
            <a:off x="537186" y="200209"/>
            <a:ext cx="6301882" cy="601663"/>
          </a:xfrm>
          <a:prstGeom prst="rect">
            <a:avLst/>
          </a:prstGeom>
        </p:spPr>
        <p:txBody>
          <a:bodyPr/>
          <a:lstStyle/>
          <a:p>
            <a:pPr lvl="0" fontAlgn="base">
              <a:spcBef>
                <a:spcPct val="0"/>
              </a:spcBef>
              <a:spcAft>
                <a:spcPct val="0"/>
              </a:spcAft>
              <a:defRPr/>
            </a:pPr>
            <a:r>
              <a:rPr lang="en-US" sz="2800" dirty="0" smtClean="0">
                <a:solidFill>
                  <a:schemeClr val="bg1"/>
                </a:solidFill>
                <a:ea typeface="ＭＳ Ｐゴシック" charset="-128"/>
                <a:cs typeface="Arial"/>
              </a:rPr>
              <a:t>Humanity’s Big Questions</a:t>
            </a:r>
          </a:p>
        </p:txBody>
      </p:sp>
      <p:pic>
        <p:nvPicPr>
          <p:cNvPr id="11" name="Meatball_RGB_1inch.gif" descr="/Users/jaoleary/Desktop/meatballs/4_6_06_Katy/Meatball_RGB_1inch.gif"/>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218121" y="105101"/>
            <a:ext cx="81756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690880" y="2646680"/>
            <a:ext cx="7965440" cy="830997"/>
          </a:xfrm>
          <a:prstGeom prst="rect">
            <a:avLst/>
          </a:prstGeom>
          <a:noFill/>
        </p:spPr>
        <p:txBody>
          <a:bodyPr wrap="square">
            <a:spAutoFit/>
          </a:bodyPr>
          <a:lstStyle/>
          <a:p>
            <a:pPr algn="ctr"/>
            <a:r>
              <a:rPr lang="en-US" sz="2400" b="1" dirty="0">
                <a:solidFill>
                  <a:srgbClr val="FFFF00"/>
                </a:solidFill>
              </a:rPr>
              <a:t>Translate the knowledge and technologies </a:t>
            </a:r>
            <a:r>
              <a:rPr lang="en-US" sz="2400" b="1" dirty="0" smtClean="0">
                <a:solidFill>
                  <a:srgbClr val="FFFF00"/>
                </a:solidFill>
              </a:rPr>
              <a:t>derived from these areas of exploration </a:t>
            </a:r>
            <a:r>
              <a:rPr lang="en-US" sz="2400" b="1" dirty="0">
                <a:solidFill>
                  <a:srgbClr val="FFFF00"/>
                </a:solidFill>
              </a:rPr>
              <a:t>to practical applications </a:t>
            </a:r>
            <a:r>
              <a:rPr lang="en-US" sz="2400" b="1" dirty="0" smtClean="0">
                <a:solidFill>
                  <a:srgbClr val="FFFF00"/>
                </a:solidFill>
              </a:rPr>
              <a:t>today.</a:t>
            </a:r>
            <a:endParaRPr lang="en-US" sz="2400" b="1" dirty="0">
              <a:solidFill>
                <a:srgbClr val="FFFF00"/>
              </a:solidFill>
            </a:endParaRPr>
          </a:p>
        </p:txBody>
      </p:sp>
      <p:sp>
        <p:nvSpPr>
          <p:cNvPr id="2" name="Slide Number Placeholder 1"/>
          <p:cNvSpPr>
            <a:spLocks noGrp="1"/>
          </p:cNvSpPr>
          <p:nvPr>
            <p:ph type="sldNum" sz="quarter" idx="12"/>
          </p:nvPr>
        </p:nvSpPr>
        <p:spPr>
          <a:xfrm>
            <a:off x="6768861" y="6356350"/>
            <a:ext cx="2133600" cy="365125"/>
          </a:xfrm>
        </p:spPr>
        <p:txBody>
          <a:bodyPr/>
          <a:lstStyle/>
          <a:p>
            <a:fld id="{A9187AFB-B5E4-404C-BDDF-75186E80738D}" type="slidenum">
              <a:rPr lang="en-US" smtClean="0">
                <a:solidFill>
                  <a:schemeClr val="bg1">
                    <a:lumMod val="75000"/>
                  </a:schemeClr>
                </a:solidFill>
              </a:rPr>
              <a:pPr/>
              <a:t>2</a:t>
            </a:fld>
            <a:endParaRPr lang="en-US" dirty="0">
              <a:solidFill>
                <a:schemeClr val="bg1">
                  <a:lumMod val="75000"/>
                </a:schemeClr>
              </a:solidFill>
            </a:endParaRPr>
          </a:p>
        </p:txBody>
      </p:sp>
    </p:spTree>
    <p:extLst>
      <p:ext uri="{BB962C8B-B14F-4D97-AF65-F5344CB8AC3E}">
        <p14:creationId xmlns:p14="http://schemas.microsoft.com/office/powerpoint/2010/main" val="352340435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194" y="166399"/>
            <a:ext cx="7436033" cy="644815"/>
          </a:xfrm>
        </p:spPr>
        <p:txBody>
          <a:bodyPr/>
          <a:lstStyle/>
          <a:p>
            <a:r>
              <a:rPr lang="en-US" dirty="0" smtClean="0">
                <a:latin typeface="+mn-lt"/>
              </a:rPr>
              <a:t>International Space Station Utilization</a:t>
            </a:r>
            <a:endParaRPr lang="en-US" dirty="0">
              <a:latin typeface="+mn-lt"/>
            </a:endParaRPr>
          </a:p>
        </p:txBody>
      </p:sp>
      <p:sp>
        <p:nvSpPr>
          <p:cNvPr id="4" name="Slide Number Placeholder 3"/>
          <p:cNvSpPr>
            <a:spLocks noGrp="1"/>
          </p:cNvSpPr>
          <p:nvPr>
            <p:ph type="sldNum" sz="quarter" idx="10"/>
          </p:nvPr>
        </p:nvSpPr>
        <p:spPr>
          <a:xfrm>
            <a:off x="6632427" y="6403492"/>
            <a:ext cx="2133600" cy="365125"/>
          </a:xfrm>
        </p:spPr>
        <p:txBody>
          <a:bodyPr/>
          <a:lstStyle/>
          <a:p>
            <a:pPr defTabSz="457200">
              <a:defRPr/>
            </a:pPr>
            <a:fld id="{FE268F8B-8AC1-7240-AE64-68E954448566}" type="slidenum">
              <a:rPr lang="en-US" smtClean="0">
                <a:solidFill>
                  <a:schemeClr val="bg1">
                    <a:lumMod val="75000"/>
                  </a:schemeClr>
                </a:solidFill>
              </a:rPr>
              <a:t>20</a:t>
            </a:fld>
            <a:endParaRPr lang="en-US" dirty="0">
              <a:solidFill>
                <a:schemeClr val="bg1">
                  <a:lumMod val="75000"/>
                </a:schemeClr>
              </a:solidFill>
            </a:endParaRPr>
          </a:p>
        </p:txBody>
      </p:sp>
      <p:pic>
        <p:nvPicPr>
          <p:cNvPr id="10" name="Picture 9"/>
          <p:cNvPicPr>
            <a:picLocks noChangeAspect="1"/>
          </p:cNvPicPr>
          <p:nvPr/>
        </p:nvPicPr>
        <p:blipFill>
          <a:blip r:embed="rId2"/>
          <a:stretch>
            <a:fillRect/>
          </a:stretch>
        </p:blipFill>
        <p:spPr>
          <a:xfrm>
            <a:off x="263195" y="1103623"/>
            <a:ext cx="4497342" cy="2414962"/>
          </a:xfrm>
          <a:prstGeom prst="rect">
            <a:avLst/>
          </a:prstGeom>
        </p:spPr>
      </p:pic>
      <p:sp>
        <p:nvSpPr>
          <p:cNvPr id="6" name="TextBox 5"/>
          <p:cNvSpPr txBox="1"/>
          <p:nvPr/>
        </p:nvSpPr>
        <p:spPr>
          <a:xfrm>
            <a:off x="4760537" y="3230951"/>
            <a:ext cx="4284483"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rPr>
              <a:t>The </a:t>
            </a:r>
            <a:r>
              <a:rPr lang="en-US" dirty="0">
                <a:solidFill>
                  <a:schemeClr val="bg1"/>
                </a:solidFill>
              </a:rPr>
              <a:t>scientific goal of the </a:t>
            </a:r>
            <a:r>
              <a:rPr lang="en-US" b="1" dirty="0">
                <a:solidFill>
                  <a:srgbClr val="00B050"/>
                </a:solidFill>
              </a:rPr>
              <a:t>Global Ecosystem Dynamics Investigation Lidar (GEDI) </a:t>
            </a:r>
            <a:r>
              <a:rPr lang="en-US" dirty="0">
                <a:solidFill>
                  <a:schemeClr val="bg1"/>
                </a:solidFill>
              </a:rPr>
              <a:t>is to characterize the effects of changing climate and land use on ecosystem structure and dynamics to enable radically improved quantification and understanding of the Earth's carbon cycle and </a:t>
            </a:r>
            <a:r>
              <a:rPr lang="en-US" dirty="0" smtClean="0">
                <a:solidFill>
                  <a:schemeClr val="bg1"/>
                </a:solidFill>
              </a:rPr>
              <a:t>biodiversity</a:t>
            </a:r>
            <a:endParaRPr lang="en-US" b="1" dirty="0">
              <a:solidFill>
                <a:schemeClr val="bg1"/>
              </a:solidFill>
              <a:cs typeface="Arial" panose="020B0604020202020204" pitchFamily="34" charset="0"/>
            </a:endParaRPr>
          </a:p>
          <a:p>
            <a:pPr marL="285750" indent="-285750">
              <a:buFont typeface="Arial" panose="020B0604020202020204" pitchFamily="34" charset="0"/>
              <a:buChar char="•"/>
            </a:pPr>
            <a:r>
              <a:rPr lang="en-US" b="1" dirty="0" smtClean="0">
                <a:solidFill>
                  <a:schemeClr val="bg1"/>
                </a:solidFill>
                <a:cs typeface="Arial" panose="020B0604020202020204" pitchFamily="34" charset="0"/>
              </a:rPr>
              <a:t>Global </a:t>
            </a:r>
            <a:r>
              <a:rPr lang="en-US" b="1" dirty="0">
                <a:solidFill>
                  <a:schemeClr val="bg1"/>
                </a:solidFill>
                <a:cs typeface="Arial" panose="020B0604020202020204" pitchFamily="34" charset="0"/>
              </a:rPr>
              <a:t>Ecosystems Dynamics Investigation (GEDI)</a:t>
            </a:r>
            <a:r>
              <a:rPr lang="en-US" dirty="0">
                <a:solidFill>
                  <a:schemeClr val="bg1"/>
                </a:solidFill>
                <a:cs typeface="Arial" panose="020B0604020202020204" pitchFamily="34" charset="0"/>
              </a:rPr>
              <a:t> is in Phase </a:t>
            </a:r>
            <a:r>
              <a:rPr lang="en-US" dirty="0" smtClean="0">
                <a:solidFill>
                  <a:schemeClr val="bg1"/>
                </a:solidFill>
                <a:cs typeface="Arial" panose="020B0604020202020204" pitchFamily="34" charset="0"/>
              </a:rPr>
              <a:t>B Preliminary </a:t>
            </a:r>
            <a:r>
              <a:rPr lang="en-US" dirty="0">
                <a:solidFill>
                  <a:schemeClr val="bg1"/>
                </a:solidFill>
                <a:cs typeface="Arial" panose="020B0604020202020204" pitchFamily="34" charset="0"/>
              </a:rPr>
              <a:t>Design Review held in March 2016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21" y="793561"/>
            <a:ext cx="3390112" cy="2525634"/>
          </a:xfrm>
          <a:prstGeom prst="rect">
            <a:avLst/>
          </a:prstGeom>
        </p:spPr>
      </p:pic>
      <p:sp>
        <p:nvSpPr>
          <p:cNvPr id="9" name="TextBox 8"/>
          <p:cNvSpPr txBox="1"/>
          <p:nvPr/>
        </p:nvSpPr>
        <p:spPr>
          <a:xfrm>
            <a:off x="263194" y="3816951"/>
            <a:ext cx="427109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 </a:t>
            </a:r>
            <a:r>
              <a:rPr lang="en-US" dirty="0" smtClean="0">
                <a:solidFill>
                  <a:srgbClr val="00B050"/>
                </a:solidFill>
              </a:rPr>
              <a:t>Total </a:t>
            </a:r>
            <a:r>
              <a:rPr lang="en-US" dirty="0">
                <a:solidFill>
                  <a:srgbClr val="00B050"/>
                </a:solidFill>
              </a:rPr>
              <a:t>and Spectral Solar Irradiance Sensor (</a:t>
            </a:r>
            <a:r>
              <a:rPr lang="en-US" dirty="0" smtClean="0">
                <a:solidFill>
                  <a:srgbClr val="00B050"/>
                </a:solidFill>
              </a:rPr>
              <a:t>TSIS-1) </a:t>
            </a:r>
            <a:r>
              <a:rPr lang="en-US" dirty="0">
                <a:solidFill>
                  <a:schemeClr val="bg1"/>
                </a:solidFill>
              </a:rPr>
              <a:t>mission will provide absolute measurements of the total solar irradiance (TSI) and spectral solar irradiance (SSI), important for accurate scientific models of climate change and solar </a:t>
            </a:r>
            <a:r>
              <a:rPr lang="en-US" dirty="0" smtClean="0">
                <a:solidFill>
                  <a:schemeClr val="bg1"/>
                </a:solidFill>
              </a:rPr>
              <a:t>variability</a:t>
            </a:r>
            <a:endParaRPr lang="en-US" dirty="0">
              <a:solidFill>
                <a:schemeClr val="bg1"/>
              </a:solidFill>
            </a:endParaRPr>
          </a:p>
        </p:txBody>
      </p:sp>
    </p:spTree>
    <p:extLst>
      <p:ext uri="{BB962C8B-B14F-4D97-AF65-F5344CB8AC3E}">
        <p14:creationId xmlns:p14="http://schemas.microsoft.com/office/powerpoint/2010/main" val="2156296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14600"/>
            <a:ext cx="7772400" cy="1362075"/>
          </a:xfrm>
        </p:spPr>
        <p:txBody>
          <a:bodyPr>
            <a:normAutofit/>
          </a:bodyPr>
          <a:lstStyle/>
          <a:p>
            <a:pPr algn="ctr"/>
            <a:r>
              <a:rPr lang="en-US" sz="3200" dirty="0" smtClean="0">
                <a:solidFill>
                  <a:schemeClr val="bg1"/>
                </a:solidFill>
              </a:rPr>
              <a:t>Project Unique Challenges</a:t>
            </a:r>
            <a:endParaRPr lang="en-US" sz="3200" dirty="0">
              <a:solidFill>
                <a:schemeClr val="bg1"/>
              </a:solidFill>
            </a:endParaRPr>
          </a:p>
        </p:txBody>
      </p:sp>
      <p:sp>
        <p:nvSpPr>
          <p:cNvPr id="3" name="Text Placeholder 2"/>
          <p:cNvSpPr>
            <a:spLocks noGrp="1"/>
          </p:cNvSpPr>
          <p:nvPr>
            <p:ph type="body" idx="1"/>
          </p:nvPr>
        </p:nvSpPr>
        <p:spPr>
          <a:xfrm>
            <a:off x="736847" y="4114800"/>
            <a:ext cx="7772400" cy="1500187"/>
          </a:xfrm>
        </p:spPr>
        <p:txBody>
          <a:bodyPr/>
          <a:lstStyle/>
          <a:p>
            <a:r>
              <a:rPr lang="en-US" dirty="0" smtClean="0"/>
              <a:t> </a:t>
            </a:r>
            <a:endParaRPr lang="en-US" dirty="0"/>
          </a:p>
        </p:txBody>
      </p:sp>
      <p:sp>
        <p:nvSpPr>
          <p:cNvPr id="4" name="Date Placeholder 3"/>
          <p:cNvSpPr>
            <a:spLocks noGrp="1"/>
          </p:cNvSpPr>
          <p:nvPr>
            <p:ph type="dt" sz="half" idx="10"/>
          </p:nvPr>
        </p:nvSpPr>
        <p:spPr/>
        <p:txBody>
          <a:bodyPr/>
          <a:lstStyle/>
          <a:p>
            <a:r>
              <a:rPr lang="en-US" dirty="0" smtClean="0">
                <a:solidFill>
                  <a:prstClr val="black"/>
                </a:solidFill>
                <a:ea typeface="MS PGothic" panose="020B0600070205080204" pitchFamily="34" charset="-128"/>
              </a:rPr>
              <a:t>April 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t>Technical Managers Training</a:t>
            </a:r>
            <a:endParaRPr lang="en-US" dirty="0"/>
          </a:p>
        </p:txBody>
      </p:sp>
      <p:sp>
        <p:nvSpPr>
          <p:cNvPr id="6" name="Slide Number Placeholder 5"/>
          <p:cNvSpPr>
            <a:spLocks noGrp="1"/>
          </p:cNvSpPr>
          <p:nvPr>
            <p:ph type="sldNum" sz="quarter" idx="12"/>
          </p:nvPr>
        </p:nvSpPr>
        <p:spPr>
          <a:xfrm>
            <a:off x="6665343" y="6346406"/>
            <a:ext cx="2133600" cy="365125"/>
          </a:xfrm>
        </p:spPr>
        <p:txBody>
          <a:bodyPr/>
          <a:lstStyle/>
          <a:p>
            <a:fld id="{A9187AFB-B5E4-404C-BDDF-75186E80738D}" type="slidenum">
              <a:rPr lang="en-US" smtClean="0">
                <a:solidFill>
                  <a:schemeClr val="bg1">
                    <a:lumMod val="75000"/>
                  </a:schemeClr>
                </a:solidFill>
              </a:rPr>
              <a:pPr/>
              <a:t>21</a:t>
            </a:fld>
            <a:endParaRPr lang="en-US" dirty="0">
              <a:solidFill>
                <a:schemeClr val="bg1">
                  <a:lumMod val="75000"/>
                </a:schemeClr>
              </a:solidFill>
            </a:endParaRPr>
          </a:p>
        </p:txBody>
      </p:sp>
    </p:spTree>
    <p:extLst>
      <p:ext uri="{BB962C8B-B14F-4D97-AF65-F5344CB8AC3E}">
        <p14:creationId xmlns:p14="http://schemas.microsoft.com/office/powerpoint/2010/main" val="430421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4030"/>
          </a:xfrm>
        </p:spPr>
        <p:txBody>
          <a:bodyPr>
            <a:normAutofit/>
          </a:bodyPr>
          <a:lstStyle/>
          <a:p>
            <a:r>
              <a:rPr lang="en-US" sz="2800" dirty="0" smtClean="0"/>
              <a:t>Unique Flight Project Challenges</a:t>
            </a:r>
            <a:endParaRPr lang="en-US" sz="2800" dirty="0"/>
          </a:p>
        </p:txBody>
      </p:sp>
      <p:sp>
        <p:nvSpPr>
          <p:cNvPr id="3" name="Content Placeholder 2"/>
          <p:cNvSpPr>
            <a:spLocks noGrp="1"/>
          </p:cNvSpPr>
          <p:nvPr>
            <p:ph idx="1"/>
          </p:nvPr>
        </p:nvSpPr>
        <p:spPr>
          <a:xfrm>
            <a:off x="327775" y="1382469"/>
            <a:ext cx="8704082" cy="4864493"/>
          </a:xfrm>
        </p:spPr>
        <p:txBody>
          <a:bodyPr>
            <a:normAutofit fontScale="92500"/>
          </a:bodyPr>
          <a:lstStyle/>
          <a:p>
            <a:r>
              <a:rPr lang="en-US" sz="2400" dirty="0"/>
              <a:t>Problems and challenges arise even on the most well planned </a:t>
            </a:r>
            <a:r>
              <a:rPr lang="en-US" sz="2400" dirty="0" smtClean="0"/>
              <a:t>projects</a:t>
            </a:r>
          </a:p>
          <a:p>
            <a:pPr marL="0" indent="0">
              <a:buNone/>
            </a:pPr>
            <a:endParaRPr lang="en-US" sz="2400" dirty="0" smtClean="0"/>
          </a:p>
          <a:p>
            <a:r>
              <a:rPr lang="en-US" sz="2400" dirty="0" smtClean="0">
                <a:solidFill>
                  <a:srgbClr val="CCFF99"/>
                </a:solidFill>
              </a:rPr>
              <a:t>Need both schedule and budget reserve to address unknown unknowns </a:t>
            </a:r>
          </a:p>
          <a:p>
            <a:pPr marL="742950" lvl="2" indent="-342900">
              <a:buFont typeface="Calibri" panose="020F0502020204030204" pitchFamily="34" charset="0"/>
              <a:buChar char="–"/>
            </a:pPr>
            <a:r>
              <a:rPr lang="en-US" dirty="0" smtClean="0"/>
              <a:t>Need reserves to actively </a:t>
            </a:r>
            <a:r>
              <a:rPr lang="en-US" dirty="0"/>
              <a:t>manage issues and concerns to minimize cost and schedule </a:t>
            </a:r>
            <a:r>
              <a:rPr lang="en-US" dirty="0" smtClean="0"/>
              <a:t>impacts</a:t>
            </a:r>
          </a:p>
          <a:p>
            <a:pPr marL="742950" lvl="2" indent="-342900">
              <a:buFont typeface="Calibri" panose="020F0502020204030204" pitchFamily="34" charset="0"/>
              <a:buChar char="–"/>
            </a:pPr>
            <a:r>
              <a:rPr lang="en-US" dirty="0" smtClean="0"/>
              <a:t>Need reserves to mitigate risks</a:t>
            </a:r>
          </a:p>
          <a:p>
            <a:pPr marL="742950" lvl="2" indent="-342900"/>
            <a:endParaRPr lang="en-US" dirty="0"/>
          </a:p>
          <a:p>
            <a:pPr marL="342900" lvl="1" indent="-342900">
              <a:buFont typeface="Arial" panose="020B0604020202020204" pitchFamily="34" charset="0"/>
              <a:buChar char="•"/>
            </a:pPr>
            <a:r>
              <a:rPr lang="en-US" sz="2400" dirty="0" smtClean="0"/>
              <a:t>Need to manage technical reserves and design margins </a:t>
            </a:r>
          </a:p>
          <a:p>
            <a:pPr marL="742950" lvl="2" indent="-342900">
              <a:buFont typeface="Calibri" panose="020F0502020204030204" pitchFamily="34" charset="0"/>
              <a:buChar char="–"/>
            </a:pPr>
            <a:r>
              <a:rPr lang="en-US" dirty="0" smtClean="0"/>
              <a:t>Exceeding technical reserves and design margins may force </a:t>
            </a:r>
            <a:br>
              <a:rPr lang="en-US" dirty="0" smtClean="0"/>
            </a:br>
            <a:r>
              <a:rPr lang="en-US" dirty="0" smtClean="0"/>
              <a:t>re-designs, affect mission performance requirements, and/or deplete cost and schedule reserves</a:t>
            </a:r>
          </a:p>
          <a:p>
            <a:endParaRPr lang="en-US" dirty="0">
              <a:solidFill>
                <a:schemeClr val="accent6">
                  <a:lumMod val="75000"/>
                </a:schemeClr>
              </a:solidFill>
            </a:endParaRPr>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648091" y="6355032"/>
            <a:ext cx="2133600" cy="365125"/>
          </a:xfrm>
        </p:spPr>
        <p:txBody>
          <a:bodyPr/>
          <a:lstStyle/>
          <a:p>
            <a:fld id="{A9187AFB-B5E4-404C-BDDF-75186E80738D}" type="slidenum">
              <a:rPr lang="en-US" smtClean="0">
                <a:solidFill>
                  <a:schemeClr val="bg2">
                    <a:lumMod val="90000"/>
                  </a:schemeClr>
                </a:solidFill>
              </a:rPr>
              <a:pPr/>
              <a:t>22</a:t>
            </a:fld>
            <a:endParaRPr lang="en-US" dirty="0">
              <a:solidFill>
                <a:schemeClr val="bg2">
                  <a:lumMod val="90000"/>
                </a:schemeClr>
              </a:solidFill>
            </a:endParaRPr>
          </a:p>
        </p:txBody>
      </p:sp>
    </p:spTree>
    <p:extLst>
      <p:ext uri="{BB962C8B-B14F-4D97-AF65-F5344CB8AC3E}">
        <p14:creationId xmlns:p14="http://schemas.microsoft.com/office/powerpoint/2010/main" val="2522257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2109"/>
          </a:xfrm>
        </p:spPr>
        <p:txBody>
          <a:bodyPr>
            <a:normAutofit/>
          </a:bodyPr>
          <a:lstStyle/>
          <a:p>
            <a:r>
              <a:rPr lang="en-US" sz="2800" dirty="0" smtClean="0"/>
              <a:t>Challenges - Schedule</a:t>
            </a:r>
            <a:endParaRPr lang="en-US" sz="2800" dirty="0"/>
          </a:p>
        </p:txBody>
      </p:sp>
      <p:sp>
        <p:nvSpPr>
          <p:cNvPr id="3" name="Content Placeholder 2"/>
          <p:cNvSpPr>
            <a:spLocks noGrp="1"/>
          </p:cNvSpPr>
          <p:nvPr>
            <p:ph idx="1"/>
          </p:nvPr>
        </p:nvSpPr>
        <p:spPr>
          <a:xfrm>
            <a:off x="308712" y="1098120"/>
            <a:ext cx="8229600" cy="832933"/>
          </a:xfrm>
        </p:spPr>
        <p:txBody>
          <a:bodyPr>
            <a:noAutofit/>
          </a:bodyPr>
          <a:lstStyle/>
          <a:p>
            <a:r>
              <a:rPr lang="en-US" sz="2200" dirty="0" smtClean="0"/>
              <a:t>Meeting planetary windows bring hard deadlines</a:t>
            </a:r>
          </a:p>
          <a:p>
            <a:pPr lvl="1"/>
            <a:r>
              <a:rPr lang="en-US" sz="2200" dirty="0" smtClean="0"/>
              <a:t>May need to wait months or years for next launch opportunity</a:t>
            </a:r>
            <a:endParaRPr lang="en-US" sz="22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553199" y="6356350"/>
            <a:ext cx="2279715" cy="365125"/>
          </a:xfrm>
        </p:spPr>
        <p:txBody>
          <a:bodyPr/>
          <a:lstStyle/>
          <a:p>
            <a:fld id="{A9187AFB-B5E4-404C-BDDF-75186E80738D}" type="slidenum">
              <a:rPr lang="en-US" smtClean="0">
                <a:solidFill>
                  <a:schemeClr val="bg1">
                    <a:lumMod val="75000"/>
                  </a:schemeClr>
                </a:solidFill>
              </a:rPr>
              <a:pPr/>
              <a:t>23</a:t>
            </a:fld>
            <a:endParaRPr lang="en-US" dirty="0">
              <a:solidFill>
                <a:schemeClr val="bg1">
                  <a:lumMod val="75000"/>
                </a:schemeClr>
              </a:solidFill>
            </a:endParaRPr>
          </a:p>
        </p:txBody>
      </p:sp>
      <p:sp>
        <p:nvSpPr>
          <p:cNvPr id="8" name="TextBox 7"/>
          <p:cNvSpPr txBox="1"/>
          <p:nvPr/>
        </p:nvSpPr>
        <p:spPr>
          <a:xfrm>
            <a:off x="1524000" y="5831292"/>
            <a:ext cx="6636470"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Origins, Spectral Interpretation, Resource Identification, Security-Regolith Explorer (OSIRIS Rex) completing environmental </a:t>
            </a:r>
            <a:r>
              <a:rPr lang="en-US" sz="1400" dirty="0" smtClean="0">
                <a:solidFill>
                  <a:schemeClr val="bg1"/>
                </a:solidFill>
                <a:latin typeface="Arial" panose="020B0604020202020204" pitchFamily="34" charset="0"/>
                <a:cs typeface="Arial" panose="020B0604020202020204" pitchFamily="34" charset="0"/>
              </a:rPr>
              <a:t>testing – Shipped to Cape Canaveral on May 20, 2016 – Launch </a:t>
            </a:r>
            <a:r>
              <a:rPr lang="en-US" sz="1400" dirty="0">
                <a:solidFill>
                  <a:schemeClr val="bg1"/>
                </a:solidFill>
                <a:latin typeface="Arial" panose="020B0604020202020204" pitchFamily="34" charset="0"/>
                <a:cs typeface="Arial" panose="020B0604020202020204" pitchFamily="34" charset="0"/>
              </a:rPr>
              <a:t>w</a:t>
            </a:r>
            <a:r>
              <a:rPr lang="en-US" sz="1400" dirty="0" smtClean="0">
                <a:solidFill>
                  <a:schemeClr val="bg1"/>
                </a:solidFill>
                <a:latin typeface="Arial" panose="020B0604020202020204" pitchFamily="34" charset="0"/>
                <a:cs typeface="Arial" panose="020B0604020202020204" pitchFamily="34" charset="0"/>
              </a:rPr>
              <a:t>indow September 3 – October 12, 2016</a:t>
            </a:r>
            <a:endParaRPr lang="en-US" sz="1400" dirty="0">
              <a:solidFill>
                <a:schemeClr val="bg1"/>
              </a:solidFill>
              <a:latin typeface="Arial" panose="020B0604020202020204" pitchFamily="34" charset="0"/>
              <a:cs typeface="Arial" panose="020B0604020202020204" pitchFamily="34" charset="0"/>
            </a:endParaRPr>
          </a:p>
        </p:txBody>
      </p:sp>
      <p:pic>
        <p:nvPicPr>
          <p:cNvPr id="2050" name="Picture 2" descr="https://www.nasa.gov/sites/default/files/thumbnails/image/osiris_hga_solararray_1012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376" y="2048282"/>
            <a:ext cx="5633247" cy="375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029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7787"/>
          </a:xfrm>
        </p:spPr>
        <p:txBody>
          <a:bodyPr>
            <a:noAutofit/>
          </a:bodyPr>
          <a:lstStyle/>
          <a:p>
            <a:r>
              <a:rPr lang="en-US" sz="2800" dirty="0" smtClean="0"/>
              <a:t>Challenge – Complex Design (1 of 2)</a:t>
            </a:r>
            <a:endParaRPr lang="en-US" sz="2800" dirty="0"/>
          </a:p>
        </p:txBody>
      </p:sp>
      <p:sp>
        <p:nvSpPr>
          <p:cNvPr id="3" name="Content Placeholder 2"/>
          <p:cNvSpPr>
            <a:spLocks noGrp="1"/>
          </p:cNvSpPr>
          <p:nvPr>
            <p:ph idx="1"/>
          </p:nvPr>
        </p:nvSpPr>
        <p:spPr>
          <a:xfrm>
            <a:off x="282967" y="946914"/>
            <a:ext cx="8229600" cy="4864493"/>
          </a:xfrm>
        </p:spPr>
        <p:txBody>
          <a:bodyPr/>
          <a:lstStyle/>
          <a:p>
            <a:r>
              <a:rPr lang="en-US" sz="2000" dirty="0" smtClean="0"/>
              <a:t>Satellites with complex designs and/or large scale pose unique challenges</a:t>
            </a:r>
          </a:p>
          <a:p>
            <a:pPr lvl="1"/>
            <a:r>
              <a:rPr lang="en-US" sz="2000" dirty="0" smtClean="0"/>
              <a:t>Drives schedule and cost</a:t>
            </a:r>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682596" y="6273856"/>
            <a:ext cx="2133600" cy="365125"/>
          </a:xfrm>
        </p:spPr>
        <p:txBody>
          <a:bodyPr/>
          <a:lstStyle/>
          <a:p>
            <a:fld id="{A9187AFB-B5E4-404C-BDDF-75186E80738D}" type="slidenum">
              <a:rPr lang="en-US" smtClean="0">
                <a:solidFill>
                  <a:schemeClr val="bg1">
                    <a:lumMod val="75000"/>
                  </a:schemeClr>
                </a:solidFill>
              </a:rPr>
              <a:pPr/>
              <a:t>24</a:t>
            </a:fld>
            <a:endParaRPr lang="en-US" dirty="0">
              <a:solidFill>
                <a:schemeClr val="bg1">
                  <a:lumMod val="75000"/>
                </a:schemeClr>
              </a:solidFill>
            </a:endParaRPr>
          </a:p>
        </p:txBody>
      </p:sp>
      <p:sp>
        <p:nvSpPr>
          <p:cNvPr id="8" name="TextBox 7"/>
          <p:cNvSpPr txBox="1"/>
          <p:nvPr/>
        </p:nvSpPr>
        <p:spPr>
          <a:xfrm>
            <a:off x="2981227" y="6456418"/>
            <a:ext cx="2851935"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James Webb Space Telescope (JWST)</a:t>
            </a:r>
            <a:endParaRPr lang="en-US" sz="1200" dirty="0">
              <a:solidFill>
                <a:schemeClr val="bg1"/>
              </a:solidFill>
              <a:latin typeface="Arial" panose="020B0604020202020204" pitchFamily="34" charset="0"/>
              <a:cs typeface="Arial" panose="020B0604020202020204" pitchFamily="34" charset="0"/>
            </a:endParaRPr>
          </a:p>
        </p:txBody>
      </p:sp>
      <p:pic>
        <p:nvPicPr>
          <p:cNvPr id="3074" name="Picture 2" descr="http://farm8.staticflickr.com/7330/26544925010_6bd8fc767d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619" y="1689151"/>
            <a:ext cx="6363092" cy="476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9622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7787"/>
          </a:xfrm>
        </p:spPr>
        <p:txBody>
          <a:bodyPr>
            <a:noAutofit/>
          </a:bodyPr>
          <a:lstStyle/>
          <a:p>
            <a:r>
              <a:rPr lang="en-US" sz="2800" dirty="0" smtClean="0"/>
              <a:t>Challenge – Complex Design (2 of 2)</a:t>
            </a:r>
            <a:endParaRPr lang="en-US" sz="2800" dirty="0"/>
          </a:p>
        </p:txBody>
      </p:sp>
      <p:sp>
        <p:nvSpPr>
          <p:cNvPr id="3" name="Content Placeholder 2"/>
          <p:cNvSpPr>
            <a:spLocks noGrp="1"/>
          </p:cNvSpPr>
          <p:nvPr>
            <p:ph idx="1"/>
          </p:nvPr>
        </p:nvSpPr>
        <p:spPr>
          <a:xfrm>
            <a:off x="282967" y="861566"/>
            <a:ext cx="8229600" cy="4864493"/>
          </a:xfrm>
        </p:spPr>
        <p:txBody>
          <a:bodyPr/>
          <a:lstStyle/>
          <a:p>
            <a:r>
              <a:rPr lang="en-US" sz="2000" dirty="0" smtClean="0"/>
              <a:t>Satellites with complex designs may need unique or one-of-a-kind facilities and support equipment</a:t>
            </a:r>
          </a:p>
          <a:p>
            <a:r>
              <a:rPr lang="en-US" sz="2000" dirty="0"/>
              <a:t>Ground systems can also have complex designs and/or unique challenges</a:t>
            </a:r>
          </a:p>
          <a:p>
            <a:endParaRPr lang="en-US" sz="20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673970" y="6356350"/>
            <a:ext cx="2133600" cy="365125"/>
          </a:xfrm>
        </p:spPr>
        <p:txBody>
          <a:bodyPr/>
          <a:lstStyle/>
          <a:p>
            <a:fld id="{A9187AFB-B5E4-404C-BDDF-75186E80738D}" type="slidenum">
              <a:rPr lang="en-US" smtClean="0">
                <a:solidFill>
                  <a:schemeClr val="bg1">
                    <a:lumMod val="75000"/>
                  </a:schemeClr>
                </a:solidFill>
              </a:rPr>
              <a:pPr/>
              <a:t>25</a:t>
            </a:fld>
            <a:endParaRPr lang="en-US" dirty="0">
              <a:solidFill>
                <a:schemeClr val="bg1">
                  <a:lumMod val="75000"/>
                </a:schemeClr>
              </a:solidFill>
            </a:endParaRPr>
          </a:p>
        </p:txBody>
      </p:sp>
      <p:sp>
        <p:nvSpPr>
          <p:cNvPr id="8" name="TextBox 7"/>
          <p:cNvSpPr txBox="1"/>
          <p:nvPr/>
        </p:nvSpPr>
        <p:spPr>
          <a:xfrm>
            <a:off x="354514" y="6149627"/>
            <a:ext cx="4699107" cy="307777"/>
          </a:xfrm>
          <a:prstGeom prst="rect">
            <a:avLst/>
          </a:prstGeom>
          <a:noFill/>
        </p:spPr>
        <p:txBody>
          <a:bodyPr wrap="none" rtlCol="0">
            <a:spAutoFit/>
          </a:bodyPr>
          <a:lstStyle/>
          <a:p>
            <a:r>
              <a:rPr lang="en-US" sz="1400" dirty="0" smtClean="0">
                <a:solidFill>
                  <a:schemeClr val="bg1"/>
                </a:solidFill>
                <a:cs typeface="Arial" panose="020B0604020202020204" pitchFamily="34" charset="0"/>
              </a:rPr>
              <a:t>New vibration facility for James Webb Space Telescope (JWST)</a:t>
            </a:r>
            <a:endParaRPr lang="en-US" sz="1400" dirty="0">
              <a:solidFill>
                <a:schemeClr val="bg1"/>
              </a:solidFill>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69844" y="2119194"/>
            <a:ext cx="5288274" cy="4030433"/>
          </a:xfrm>
          <a:prstGeom prst="rect">
            <a:avLst/>
          </a:prstGeom>
        </p:spPr>
      </p:pic>
      <p:pic>
        <p:nvPicPr>
          <p:cNvPr id="10" name="Picture 1" descr="Team Photo.jpg"/>
          <p:cNvPicPr>
            <a:picLocks noChangeAspect="1"/>
          </p:cNvPicPr>
          <p:nvPr/>
        </p:nvPicPr>
        <p:blipFill>
          <a:blip r:embed="rId3" cstate="print">
            <a:alphaModFix amt="80000"/>
            <a:extLst>
              <a:ext uri="{28A0092B-C50C-407E-A947-70E740481C1C}">
                <a14:useLocalDpi xmlns:a14="http://schemas.microsoft.com/office/drawing/2010/main" val="0"/>
              </a:ext>
            </a:extLst>
          </a:blip>
          <a:srcRect/>
          <a:stretch>
            <a:fillRect/>
          </a:stretch>
        </p:blipFill>
        <p:spPr bwMode="auto">
          <a:xfrm>
            <a:off x="5642788" y="1942915"/>
            <a:ext cx="3365369" cy="4206712"/>
          </a:xfrm>
          <a:prstGeom prst="rect">
            <a:avLst/>
          </a:prstGeom>
          <a:noFill/>
          <a:ln>
            <a:noFill/>
          </a:ln>
          <a:extLst>
            <a:ext uri="{909E8E84-426E-40dd-AFC4-6F175D3DCCD1}">
              <a14:hiddenFill xmlns="" xmlns:a14="http://schemas.microsoft.com/office/drawing/2010/main">
                <a:solidFill>
                  <a:srgbClr val="FFFFFF">
                    <a:alpha val="80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646656" y="6144991"/>
            <a:ext cx="3439531" cy="307777"/>
          </a:xfrm>
          <a:prstGeom prst="rect">
            <a:avLst/>
          </a:prstGeom>
          <a:noFill/>
        </p:spPr>
        <p:txBody>
          <a:bodyPr wrap="none" rtlCol="0">
            <a:spAutoFit/>
          </a:bodyPr>
          <a:lstStyle/>
          <a:p>
            <a:r>
              <a:rPr lang="en-US" sz="1400" dirty="0" smtClean="0">
                <a:solidFill>
                  <a:schemeClr val="bg1"/>
                </a:solidFill>
              </a:rPr>
              <a:t>JWST thermal vacuum testing to occur at JSC</a:t>
            </a:r>
            <a:endParaRPr lang="en-US" sz="1400" dirty="0">
              <a:solidFill>
                <a:schemeClr val="bg1"/>
              </a:solidFill>
            </a:endParaRPr>
          </a:p>
        </p:txBody>
      </p:sp>
    </p:spTree>
    <p:extLst>
      <p:ext uri="{BB962C8B-B14F-4D97-AF65-F5344CB8AC3E}">
        <p14:creationId xmlns:p14="http://schemas.microsoft.com/office/powerpoint/2010/main" val="1531777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5494"/>
          </a:xfrm>
        </p:spPr>
        <p:txBody>
          <a:bodyPr>
            <a:normAutofit/>
          </a:bodyPr>
          <a:lstStyle/>
          <a:p>
            <a:r>
              <a:rPr lang="en-US" sz="2800" dirty="0" smtClean="0"/>
              <a:t>Challenges – Mishaps</a:t>
            </a:r>
            <a:endParaRPr lang="en-US" sz="2800" dirty="0"/>
          </a:p>
        </p:txBody>
      </p:sp>
      <p:sp>
        <p:nvSpPr>
          <p:cNvPr id="3" name="Content Placeholder 2"/>
          <p:cNvSpPr>
            <a:spLocks noGrp="1"/>
          </p:cNvSpPr>
          <p:nvPr>
            <p:ph idx="1"/>
          </p:nvPr>
        </p:nvSpPr>
        <p:spPr>
          <a:xfrm>
            <a:off x="413208" y="885181"/>
            <a:ext cx="8229600" cy="883079"/>
          </a:xfrm>
        </p:spPr>
        <p:txBody>
          <a:bodyPr>
            <a:normAutofit/>
          </a:bodyPr>
          <a:lstStyle/>
          <a:p>
            <a:r>
              <a:rPr lang="en-US" sz="2200" dirty="0" smtClean="0"/>
              <a:t>Major unplanned events often requiring a project “stand-down” and re-plan</a:t>
            </a:r>
          </a:p>
          <a:p>
            <a:endParaRPr lang="en-US"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622211" y="6356350"/>
            <a:ext cx="2133600" cy="365125"/>
          </a:xfrm>
        </p:spPr>
        <p:txBody>
          <a:bodyPr/>
          <a:lstStyle/>
          <a:p>
            <a:fld id="{A9187AFB-B5E4-404C-BDDF-75186E80738D}" type="slidenum">
              <a:rPr lang="en-US" smtClean="0">
                <a:solidFill>
                  <a:schemeClr val="bg1">
                    <a:lumMod val="75000"/>
                  </a:schemeClr>
                </a:solidFill>
              </a:rPr>
              <a:pPr/>
              <a:t>26</a:t>
            </a:fld>
            <a:endParaRPr lang="en-US" dirty="0">
              <a:solidFill>
                <a:schemeClr val="bg1">
                  <a:lumMod val="75000"/>
                </a:schemeClr>
              </a:solidFill>
            </a:endParaRPr>
          </a:p>
        </p:txBody>
      </p:sp>
      <p:pic>
        <p:nvPicPr>
          <p:cNvPr id="20484" name="Picture 4" descr="https://upload.wikimedia.org/wikipedia/commons/thumb/4/43/NOAA-N%27_accident.jpg/1280px-NOAA-N%27_acci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48555"/>
            <a:ext cx="6705600" cy="43607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186935" y="6117783"/>
            <a:ext cx="2682145"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Spacecraft mishap during integration</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2979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7033"/>
          </a:xfrm>
        </p:spPr>
        <p:txBody>
          <a:bodyPr>
            <a:normAutofit/>
          </a:bodyPr>
          <a:lstStyle/>
          <a:p>
            <a:r>
              <a:rPr lang="en-US" sz="2800" dirty="0" smtClean="0"/>
              <a:t>Challenges – Facility Conflicts</a:t>
            </a:r>
            <a:endParaRPr lang="en-US" sz="2800" dirty="0"/>
          </a:p>
        </p:txBody>
      </p:sp>
      <p:sp>
        <p:nvSpPr>
          <p:cNvPr id="3" name="Content Placeholder 2"/>
          <p:cNvSpPr>
            <a:spLocks noGrp="1"/>
          </p:cNvSpPr>
          <p:nvPr>
            <p:ph idx="1"/>
          </p:nvPr>
        </p:nvSpPr>
        <p:spPr>
          <a:xfrm>
            <a:off x="457200" y="1065229"/>
            <a:ext cx="8229600" cy="4983253"/>
          </a:xfrm>
        </p:spPr>
        <p:txBody>
          <a:bodyPr/>
          <a:lstStyle/>
          <a:p>
            <a:r>
              <a:rPr lang="en-US" sz="2000" dirty="0" smtClean="0"/>
              <a:t>Schedule conflicts between projects using integration and test facilities </a:t>
            </a:r>
          </a:p>
          <a:p>
            <a:pPr lvl="1"/>
            <a:r>
              <a:rPr lang="en-US" sz="2000" dirty="0" smtClean="0"/>
              <a:t>May require building new facilities</a:t>
            </a:r>
          </a:p>
          <a:p>
            <a:pPr lvl="1"/>
            <a:r>
              <a:rPr lang="en-US" sz="2000" dirty="0" smtClean="0"/>
              <a:t>May require taking hardware to outside facilities</a:t>
            </a:r>
            <a:endParaRPr lang="en-US" sz="20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p:txBody>
          <a:bodyPr/>
          <a:lstStyle/>
          <a:p>
            <a:fld id="{A9187AFB-B5E4-404C-BDDF-75186E80738D}" type="slidenum">
              <a:rPr lang="en-US" smtClean="0">
                <a:solidFill>
                  <a:schemeClr val="bg1"/>
                </a:solidFill>
              </a:rPr>
              <a:pPr/>
              <a:t>27</a:t>
            </a:fld>
            <a:endParaRPr lang="en-US" dirty="0">
              <a:solidFill>
                <a:schemeClr val="bg1"/>
              </a:solidFill>
            </a:endParaRPr>
          </a:p>
        </p:txBody>
      </p:sp>
      <p:pic>
        <p:nvPicPr>
          <p:cNvPr id="7" name="Picture 6"/>
          <p:cNvPicPr>
            <a:picLocks noChangeAspect="1"/>
          </p:cNvPicPr>
          <p:nvPr/>
        </p:nvPicPr>
        <p:blipFill>
          <a:blip r:embed="rId2"/>
          <a:stretch>
            <a:fillRect/>
          </a:stretch>
        </p:blipFill>
        <p:spPr>
          <a:xfrm>
            <a:off x="100675" y="2447887"/>
            <a:ext cx="2490125" cy="3743325"/>
          </a:xfrm>
          <a:prstGeom prst="rect">
            <a:avLst/>
          </a:prstGeom>
        </p:spPr>
      </p:pic>
      <p:sp>
        <p:nvSpPr>
          <p:cNvPr id="8" name="TextBox 7"/>
          <p:cNvSpPr txBox="1"/>
          <p:nvPr/>
        </p:nvSpPr>
        <p:spPr>
          <a:xfrm>
            <a:off x="2590800" y="2936260"/>
            <a:ext cx="1912701" cy="2677656"/>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solidFill>
                  <a:schemeClr val="bg1"/>
                </a:solidFill>
                <a:latin typeface="Arial" panose="020B0604020202020204" pitchFamily="34" charset="0"/>
                <a:cs typeface="Arial" panose="020B0604020202020204" pitchFamily="34" charset="0"/>
              </a:rPr>
              <a:t>MMS conflict with JWST required MMS to go to Naval Research Laboratory for Thermal Vacuum testing</a:t>
            </a:r>
            <a:br>
              <a:rPr lang="en-US" sz="1400" dirty="0" smtClean="0">
                <a:solidFill>
                  <a:schemeClr val="bg1"/>
                </a:solidFill>
                <a:latin typeface="Arial" panose="020B0604020202020204" pitchFamily="34" charset="0"/>
                <a:cs typeface="Arial" panose="020B0604020202020204" pitchFamily="34" charset="0"/>
              </a:rPr>
            </a:br>
            <a:endParaRPr lang="en-US" sz="1400"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1400" dirty="0" smtClean="0">
                <a:solidFill>
                  <a:schemeClr val="bg1"/>
                </a:solidFill>
                <a:latin typeface="Arial" panose="020B0604020202020204" pitchFamily="34" charset="0"/>
                <a:cs typeface="Arial" panose="020B0604020202020204" pitchFamily="34" charset="0"/>
              </a:rPr>
              <a:t>Facility conflicts also drove MMS to build their own cleanroom facility</a:t>
            </a:r>
            <a:endParaRPr lang="en-US" sz="14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503501" y="2328117"/>
            <a:ext cx="4488099" cy="3082083"/>
          </a:xfrm>
          <a:prstGeom prst="rect">
            <a:avLst/>
          </a:prstGeom>
        </p:spPr>
      </p:pic>
      <p:sp>
        <p:nvSpPr>
          <p:cNvPr id="10" name="TextBox 9"/>
          <p:cNvSpPr txBox="1"/>
          <p:nvPr/>
        </p:nvSpPr>
        <p:spPr>
          <a:xfrm rot="10800000" flipV="1">
            <a:off x="5357003" y="5465970"/>
            <a:ext cx="2989281" cy="1169551"/>
          </a:xfrm>
          <a:prstGeom prst="rect">
            <a:avLst/>
          </a:prstGeom>
          <a:noFill/>
        </p:spPr>
        <p:txBody>
          <a:bodyPr wrap="square" rtlCol="0">
            <a:spAutoFit/>
          </a:bodyPr>
          <a:lstStyle/>
          <a:p>
            <a:pPr marL="285750" indent="-285750">
              <a:buFont typeface="Wingdings" panose="05000000000000000000" pitchFamily="2" charset="2"/>
              <a:buChar char="Ø"/>
            </a:pPr>
            <a:r>
              <a:rPr lang="en-US" sz="1400" dirty="0" smtClean="0">
                <a:solidFill>
                  <a:schemeClr val="bg1"/>
                </a:solidFill>
                <a:latin typeface="Arial" panose="020B0604020202020204" pitchFamily="34" charset="0"/>
                <a:cs typeface="Arial" panose="020B0604020202020204" pitchFamily="34" charset="0"/>
              </a:rPr>
              <a:t>JWST Integrated Science Instrument Module being lowered into the GSFC Space Environment Simulator Thermal Vacuum chamber</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989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123" y="194551"/>
            <a:ext cx="8229600" cy="807458"/>
          </a:xfrm>
        </p:spPr>
        <p:txBody>
          <a:bodyPr>
            <a:normAutofit/>
          </a:bodyPr>
          <a:lstStyle/>
          <a:p>
            <a:r>
              <a:rPr lang="en-US" sz="2800" dirty="0" smtClean="0"/>
              <a:t>Challenges – Outside Partnerships</a:t>
            </a:r>
            <a:endParaRPr lang="en-US" sz="2800" dirty="0"/>
          </a:p>
        </p:txBody>
      </p:sp>
      <p:sp>
        <p:nvSpPr>
          <p:cNvPr id="3" name="Content Placeholder 2"/>
          <p:cNvSpPr>
            <a:spLocks noGrp="1"/>
          </p:cNvSpPr>
          <p:nvPr>
            <p:ph idx="1"/>
          </p:nvPr>
        </p:nvSpPr>
        <p:spPr>
          <a:xfrm>
            <a:off x="457200" y="940465"/>
            <a:ext cx="8229600" cy="5046553"/>
          </a:xfrm>
        </p:spPr>
        <p:txBody>
          <a:bodyPr>
            <a:normAutofit/>
          </a:bodyPr>
          <a:lstStyle/>
          <a:p>
            <a:r>
              <a:rPr lang="en-US" sz="2000" dirty="0" smtClean="0"/>
              <a:t>Partnerships with outside organizations can drive funding and schedule beyond the control of the GSFC project manager</a:t>
            </a:r>
          </a:p>
          <a:p>
            <a:r>
              <a:rPr lang="en-US" sz="2000" dirty="0" smtClean="0"/>
              <a:t>Partners can also back-out of agreements</a:t>
            </a:r>
            <a:endParaRPr lang="en-US" sz="20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p:txBody>
          <a:bodyPr/>
          <a:lstStyle/>
          <a:p>
            <a:fld id="{A9187AFB-B5E4-404C-BDDF-75186E80738D}" type="slidenum">
              <a:rPr lang="en-US" smtClean="0">
                <a:solidFill>
                  <a:schemeClr val="bg1">
                    <a:lumMod val="75000"/>
                  </a:schemeClr>
                </a:solidFill>
              </a:rPr>
              <a:pPr/>
              <a:t>28</a:t>
            </a:fld>
            <a:endParaRPr lang="en-US" dirty="0">
              <a:solidFill>
                <a:schemeClr val="bg1">
                  <a:lumMod val="75000"/>
                </a:schemeClr>
              </a:solidFill>
            </a:endParaRPr>
          </a:p>
        </p:txBody>
      </p:sp>
      <p:pic>
        <p:nvPicPr>
          <p:cNvPr id="13" name="Picture 12"/>
          <p:cNvPicPr>
            <a:picLocks noChangeAspect="1"/>
          </p:cNvPicPr>
          <p:nvPr/>
        </p:nvPicPr>
        <p:blipFill>
          <a:blip r:embed="rId2"/>
          <a:stretch>
            <a:fillRect/>
          </a:stretch>
        </p:blipFill>
        <p:spPr>
          <a:xfrm>
            <a:off x="374799" y="2042834"/>
            <a:ext cx="7157218" cy="4323106"/>
          </a:xfrm>
          <a:prstGeom prst="rect">
            <a:avLst/>
          </a:prstGeom>
        </p:spPr>
      </p:pic>
      <p:sp>
        <p:nvSpPr>
          <p:cNvPr id="14" name="Rectangle 13"/>
          <p:cNvSpPr/>
          <p:nvPr/>
        </p:nvSpPr>
        <p:spPr>
          <a:xfrm>
            <a:off x="711200" y="6365940"/>
            <a:ext cx="6763732" cy="369332"/>
          </a:xfrm>
          <a:prstGeom prst="rect">
            <a:avLst/>
          </a:prstGeom>
        </p:spPr>
        <p:txBody>
          <a:bodyPr wrap="square">
            <a:spAutoFit/>
          </a:bodyPr>
          <a:lstStyle/>
          <a:p>
            <a:r>
              <a:rPr lang="en-US" dirty="0" smtClean="0">
                <a:solidFill>
                  <a:schemeClr val="bg1"/>
                </a:solidFill>
                <a:cs typeface="Arial" panose="020B0604020202020204" pitchFamily="34" charset="0"/>
              </a:rPr>
              <a:t>ExoMars mission recently slipped launch 2 years from 2018 to 2020</a:t>
            </a:r>
            <a:endParaRPr lang="en-US" dirty="0">
              <a:solidFill>
                <a:schemeClr val="bg1"/>
              </a:solidFill>
              <a:cs typeface="Arial" panose="020B0604020202020204" pitchFamily="34" charset="0"/>
            </a:endParaRPr>
          </a:p>
        </p:txBody>
      </p:sp>
      <p:sp>
        <p:nvSpPr>
          <p:cNvPr id="5" name="TextBox 4"/>
          <p:cNvSpPr txBox="1"/>
          <p:nvPr/>
        </p:nvSpPr>
        <p:spPr>
          <a:xfrm>
            <a:off x="7532017" y="3373941"/>
            <a:ext cx="1611983" cy="1600438"/>
          </a:xfrm>
          <a:prstGeom prst="rect">
            <a:avLst/>
          </a:prstGeom>
          <a:noFill/>
        </p:spPr>
        <p:txBody>
          <a:bodyPr wrap="square" rtlCol="0">
            <a:spAutoFit/>
          </a:bodyPr>
          <a:lstStyle/>
          <a:p>
            <a:r>
              <a:rPr lang="en-US" sz="1400" dirty="0" smtClean="0">
                <a:solidFill>
                  <a:schemeClr val="bg1"/>
                </a:solidFill>
                <a:cs typeface="Arial" panose="020B0604020202020204" pitchFamily="34" charset="0"/>
              </a:rPr>
              <a:t>GSFC contribution to European ExoMars mission: </a:t>
            </a:r>
            <a:r>
              <a:rPr lang="en-US" sz="1400" dirty="0">
                <a:solidFill>
                  <a:schemeClr val="bg1"/>
                </a:solidFill>
                <a:cs typeface="Arial" panose="020B0604020202020204" pitchFamily="34" charset="0"/>
              </a:rPr>
              <a:t>Mars Organic </a:t>
            </a:r>
            <a:r>
              <a:rPr lang="en-US" sz="1400" dirty="0" smtClean="0">
                <a:solidFill>
                  <a:schemeClr val="bg1"/>
                </a:solidFill>
                <a:cs typeface="Arial" panose="020B0604020202020204" pitchFamily="34" charset="0"/>
              </a:rPr>
              <a:t>Molecule </a:t>
            </a:r>
            <a:r>
              <a:rPr lang="en-US" sz="1400" dirty="0">
                <a:solidFill>
                  <a:schemeClr val="bg1"/>
                </a:solidFill>
                <a:cs typeface="Arial" panose="020B0604020202020204" pitchFamily="34" charset="0"/>
              </a:rPr>
              <a:t>Analyzer Mass Spectrometer (MOMA-MS</a:t>
            </a:r>
            <a:r>
              <a:rPr lang="en-US" sz="1400" dirty="0" smtClean="0">
                <a:solidFill>
                  <a:schemeClr val="bg1"/>
                </a:solidFill>
                <a:cs typeface="Arial" panose="020B0604020202020204" pitchFamily="34" charset="0"/>
              </a:rPr>
              <a:t>)</a:t>
            </a:r>
            <a:endParaRPr lang="en-US" sz="1400" dirty="0"/>
          </a:p>
        </p:txBody>
      </p:sp>
    </p:spTree>
    <p:extLst>
      <p:ext uri="{BB962C8B-B14F-4D97-AF65-F5344CB8AC3E}">
        <p14:creationId xmlns:p14="http://schemas.microsoft.com/office/powerpoint/2010/main" val="1857381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245"/>
          </a:xfrm>
        </p:spPr>
        <p:txBody>
          <a:bodyPr>
            <a:normAutofit/>
          </a:bodyPr>
          <a:lstStyle/>
          <a:p>
            <a:r>
              <a:rPr lang="en-US" sz="2800" dirty="0" smtClean="0"/>
              <a:t>Challenges – Procurement Delays</a:t>
            </a:r>
            <a:endParaRPr lang="en-US" sz="2800" dirty="0"/>
          </a:p>
        </p:txBody>
      </p:sp>
      <p:sp>
        <p:nvSpPr>
          <p:cNvPr id="3" name="Content Placeholder 2"/>
          <p:cNvSpPr>
            <a:spLocks noGrp="1"/>
          </p:cNvSpPr>
          <p:nvPr>
            <p:ph idx="1"/>
          </p:nvPr>
        </p:nvSpPr>
        <p:spPr>
          <a:xfrm>
            <a:off x="435204" y="1264453"/>
            <a:ext cx="8229600" cy="4525963"/>
          </a:xfrm>
        </p:spPr>
        <p:txBody>
          <a:bodyPr>
            <a:normAutofit/>
          </a:bodyPr>
          <a:lstStyle/>
          <a:p>
            <a:r>
              <a:rPr lang="en-US" sz="2000" dirty="0" smtClean="0"/>
              <a:t>Delays in awarding procurements can increase cost, as well as decrease schedule margins</a:t>
            </a:r>
            <a:endParaRPr lang="en-US" sz="20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p:txBody>
          <a:bodyPr/>
          <a:lstStyle/>
          <a:p>
            <a:fld id="{A9187AFB-B5E4-404C-BDDF-75186E80738D}" type="slidenum">
              <a:rPr lang="en-US" smtClean="0">
                <a:solidFill>
                  <a:schemeClr val="bg1">
                    <a:lumMod val="75000"/>
                  </a:schemeClr>
                </a:solidFill>
              </a:rPr>
              <a:pPr/>
              <a:t>29</a:t>
            </a:fld>
            <a:endParaRPr lang="en-US" dirty="0">
              <a:solidFill>
                <a:schemeClr val="bg1">
                  <a:lumMod val="75000"/>
                </a:schemeClr>
              </a:solidFill>
            </a:endParaRPr>
          </a:p>
        </p:txBody>
      </p:sp>
      <p:pic>
        <p:nvPicPr>
          <p:cNvPr id="7" name="Picture 6"/>
          <p:cNvPicPr>
            <a:picLocks noChangeAspect="1"/>
          </p:cNvPicPr>
          <p:nvPr/>
        </p:nvPicPr>
        <p:blipFill>
          <a:blip r:embed="rId2"/>
          <a:stretch>
            <a:fillRect/>
          </a:stretch>
        </p:blipFill>
        <p:spPr>
          <a:xfrm>
            <a:off x="1494097" y="2111604"/>
            <a:ext cx="6201320" cy="3801641"/>
          </a:xfrm>
          <a:prstGeom prst="rect">
            <a:avLst/>
          </a:prstGeom>
        </p:spPr>
      </p:pic>
      <p:sp>
        <p:nvSpPr>
          <p:cNvPr id="8" name="TextBox 7"/>
          <p:cNvSpPr txBox="1"/>
          <p:nvPr/>
        </p:nvSpPr>
        <p:spPr>
          <a:xfrm>
            <a:off x="905774" y="6040245"/>
            <a:ext cx="7504981" cy="307777"/>
          </a:xfrm>
          <a:prstGeom prst="rect">
            <a:avLst/>
          </a:prstGeom>
          <a:noFill/>
        </p:spPr>
        <p:txBody>
          <a:bodyPr wrap="square" rtlCol="0">
            <a:spAutoFit/>
          </a:bodyPr>
          <a:lstStyle/>
          <a:p>
            <a:r>
              <a:rPr lang="en-US" sz="1400" dirty="0" smtClean="0">
                <a:solidFill>
                  <a:schemeClr val="bg1"/>
                </a:solidFill>
                <a:latin typeface="Arial" panose="020B0604020202020204" pitchFamily="34" charset="0"/>
                <a:cs typeface="Arial" panose="020B0604020202020204" pitchFamily="34" charset="0"/>
              </a:rPr>
              <a:t>JPSS 2, 3, and 4 spacecraft experienced a delayed start as a result of a procurement protest</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984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T_Inst_bac_1a.jpg" descr="/Users/jaoleary/Desktop/Code 100 Presentations/Code_100_2015/Feb_2015/Thompson_MSBRT_2015/Installations/TT_Inst_bac_1a.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3" name="Rectangle 3"/>
          <p:cNvSpPr txBox="1">
            <a:spLocks noChangeArrowheads="1"/>
          </p:cNvSpPr>
          <p:nvPr/>
        </p:nvSpPr>
        <p:spPr>
          <a:xfrm>
            <a:off x="323826" y="149409"/>
            <a:ext cx="6301882" cy="601663"/>
          </a:xfrm>
          <a:prstGeom prst="rect">
            <a:avLst/>
          </a:prstGeom>
        </p:spPr>
        <p:txBody>
          <a:bodyPr/>
          <a:lstStyle/>
          <a:p>
            <a:pPr lvl="0" fontAlgn="base">
              <a:spcBef>
                <a:spcPct val="0"/>
              </a:spcBef>
              <a:spcAft>
                <a:spcPct val="0"/>
              </a:spcAft>
              <a:defRPr/>
            </a:pPr>
            <a:r>
              <a:rPr lang="en-US" sz="2800" dirty="0" smtClean="0">
                <a:solidFill>
                  <a:schemeClr val="bg1"/>
                </a:solidFill>
                <a:latin typeface="+mj-lt"/>
                <a:ea typeface="ＭＳ Ｐゴシック" charset="-128"/>
                <a:cs typeface="Arial"/>
              </a:rPr>
              <a:t>NASA GSFC Installations</a:t>
            </a:r>
          </a:p>
        </p:txBody>
      </p:sp>
      <p:sp>
        <p:nvSpPr>
          <p:cNvPr id="29" name="Rectangle 4"/>
          <p:cNvSpPr txBox="1">
            <a:spLocks noChangeArrowheads="1"/>
          </p:cNvSpPr>
          <p:nvPr/>
        </p:nvSpPr>
        <p:spPr>
          <a:xfrm>
            <a:off x="357261" y="664065"/>
            <a:ext cx="4526490" cy="1462088"/>
          </a:xfrm>
          <a:prstGeom prst="rect">
            <a:avLst/>
          </a:prstGeom>
          <a:noFill/>
          <a:effectLst/>
        </p:spPr>
        <p:txBody>
          <a:bodyPr vert="horz" lIns="91440" tIns="45720" rIns="91440" bIns="45720" rtlCol="0">
            <a:normAutofit/>
          </a:bodyPr>
          <a:lstStyle/>
          <a:p>
            <a:pPr marL="285750" marR="0" lvl="0" indent="-285750" algn="l" defTabSz="4572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chemeClr val="bg1"/>
                </a:solidFill>
                <a:effectLst/>
                <a:uLnTx/>
                <a:uFillTx/>
                <a:latin typeface="+mj-lt"/>
                <a:ea typeface="Arial" charset="0"/>
                <a:cs typeface="Arial" charset="0"/>
              </a:rPr>
              <a:t>GSFC Greenbelt, MD</a:t>
            </a:r>
          </a:p>
          <a:p>
            <a:pPr marL="285750" marR="0" lvl="0" indent="-285750" algn="l" defTabSz="4572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chemeClr val="bg1"/>
                </a:solidFill>
                <a:effectLst/>
                <a:uLnTx/>
                <a:uFillTx/>
                <a:latin typeface="+mj-lt"/>
                <a:ea typeface="Arial" charset="0"/>
                <a:cs typeface="Arial" charset="0"/>
              </a:rPr>
              <a:t>GSFC Wallops Flight Facility, VA</a:t>
            </a:r>
          </a:p>
          <a:p>
            <a:pPr marL="285750" marR="0" lvl="0" indent="-285750" algn="l" defTabSz="4572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chemeClr val="bg1"/>
                </a:solidFill>
                <a:effectLst/>
                <a:uLnTx/>
                <a:uFillTx/>
                <a:latin typeface="+mj-lt"/>
                <a:ea typeface="Arial" charset="0"/>
                <a:cs typeface="Arial" charset="0"/>
              </a:rPr>
              <a:t>IV&amp;V Facility, WV</a:t>
            </a:r>
          </a:p>
          <a:p>
            <a:pPr marL="285750" marR="0" lvl="0" indent="-285750" algn="l" defTabSz="4572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chemeClr val="bg1"/>
                </a:solidFill>
                <a:effectLst/>
                <a:uLnTx/>
                <a:uFillTx/>
                <a:latin typeface="+mj-lt"/>
                <a:ea typeface="Arial" charset="0"/>
                <a:cs typeface="Arial" charset="0"/>
              </a:rPr>
              <a:t>Goddard Institute for Space Studies, NY</a:t>
            </a:r>
          </a:p>
          <a:p>
            <a:pPr marL="285750" marR="0" lvl="0" indent="-285750" algn="l" defTabSz="4572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smtClean="0">
                <a:ln>
                  <a:noFill/>
                </a:ln>
                <a:solidFill>
                  <a:schemeClr val="bg1"/>
                </a:solidFill>
                <a:effectLst/>
                <a:uLnTx/>
                <a:uFillTx/>
                <a:latin typeface="+mj-lt"/>
                <a:ea typeface="Arial" charset="0"/>
                <a:cs typeface="Arial" charset="0"/>
              </a:rPr>
              <a:t>Ground Stations at White Sands Complex, NM</a:t>
            </a:r>
            <a:endParaRPr kumimoji="0" lang="en-US" sz="1600" b="1" i="0" u="none" strike="noStrike" kern="1200" cap="none" spc="0" normalizeH="0" baseline="0" noProof="0" dirty="0">
              <a:ln>
                <a:noFill/>
              </a:ln>
              <a:solidFill>
                <a:schemeClr val="bg1"/>
              </a:solidFill>
              <a:effectLst/>
              <a:uLnTx/>
              <a:uFillTx/>
              <a:latin typeface="+mj-lt"/>
              <a:ea typeface="Arial" charset="0"/>
              <a:cs typeface="Arial" charset="0"/>
            </a:endParaRPr>
          </a:p>
        </p:txBody>
      </p:sp>
      <p:sp>
        <p:nvSpPr>
          <p:cNvPr id="30" name="Text Box 5"/>
          <p:cNvSpPr txBox="1">
            <a:spLocks noChangeArrowheads="1"/>
          </p:cNvSpPr>
          <p:nvPr/>
        </p:nvSpPr>
        <p:spPr bwMode="auto">
          <a:xfrm>
            <a:off x="366788" y="4631524"/>
            <a:ext cx="826143" cy="461665"/>
          </a:xfrm>
          <a:prstGeom prst="rect">
            <a:avLst/>
          </a:prstGeom>
          <a:noFill/>
          <a:ln w="9525">
            <a:noFill/>
            <a:miter lim="800000"/>
            <a:headEnd/>
            <a:tailEnd/>
          </a:ln>
          <a:effectLst/>
        </p:spPr>
        <p:txBody>
          <a:bodyPr wrap="none">
            <a:spAutoFit/>
          </a:bodyPr>
          <a:lstStyle/>
          <a:p>
            <a:pPr>
              <a:defRPr/>
            </a:pPr>
            <a:r>
              <a:rPr lang="en-US" sz="1200" b="1" dirty="0" smtClean="0">
                <a:solidFill>
                  <a:schemeClr val="bg1"/>
                </a:solidFill>
                <a:latin typeface="+mj-lt"/>
                <a:cs typeface="ＭＳ Ｐゴシック" charset="-128"/>
              </a:rPr>
              <a:t>Greenbelt</a:t>
            </a:r>
          </a:p>
          <a:p>
            <a:pPr>
              <a:defRPr/>
            </a:pPr>
            <a:r>
              <a:rPr lang="en-US" sz="1200" b="1" dirty="0" smtClean="0">
                <a:solidFill>
                  <a:schemeClr val="bg1"/>
                </a:solidFill>
                <a:latin typeface="+mj-lt"/>
                <a:cs typeface="ＭＳ Ｐゴシック" charset="-128"/>
              </a:rPr>
              <a:t>Campus</a:t>
            </a:r>
            <a:endParaRPr lang="en-US" sz="1200" b="1" dirty="0">
              <a:solidFill>
                <a:schemeClr val="bg1"/>
              </a:solidFill>
              <a:latin typeface="+mj-lt"/>
              <a:cs typeface="ＭＳ Ｐゴシック" charset="-128"/>
            </a:endParaRPr>
          </a:p>
        </p:txBody>
      </p:sp>
      <p:sp>
        <p:nvSpPr>
          <p:cNvPr id="31" name="Text Box 7"/>
          <p:cNvSpPr txBox="1">
            <a:spLocks noChangeArrowheads="1"/>
          </p:cNvSpPr>
          <p:nvPr/>
        </p:nvSpPr>
        <p:spPr bwMode="auto">
          <a:xfrm>
            <a:off x="1390285" y="6263426"/>
            <a:ext cx="1544012" cy="461665"/>
          </a:xfrm>
          <a:prstGeom prst="rect">
            <a:avLst/>
          </a:prstGeom>
          <a:noFill/>
          <a:ln w="9525">
            <a:noFill/>
            <a:miter lim="800000"/>
            <a:headEnd/>
            <a:tailEnd/>
          </a:ln>
          <a:effectLst/>
        </p:spPr>
        <p:txBody>
          <a:bodyPr wrap="none">
            <a:spAutoFit/>
          </a:bodyPr>
          <a:lstStyle/>
          <a:p>
            <a:pPr>
              <a:defRPr/>
            </a:pPr>
            <a:r>
              <a:rPr lang="en-US" sz="1200" b="1" dirty="0" smtClean="0">
                <a:solidFill>
                  <a:schemeClr val="bg1"/>
                </a:solidFill>
                <a:latin typeface="+mj-lt"/>
                <a:cs typeface="ＭＳ Ｐゴシック" charset="-128"/>
              </a:rPr>
              <a:t>Goddard Institute for </a:t>
            </a:r>
          </a:p>
          <a:p>
            <a:pPr>
              <a:defRPr/>
            </a:pPr>
            <a:r>
              <a:rPr lang="en-US" sz="1200" b="1" dirty="0" smtClean="0">
                <a:solidFill>
                  <a:schemeClr val="bg1"/>
                </a:solidFill>
                <a:latin typeface="+mj-lt"/>
                <a:cs typeface="ＭＳ Ｐゴシック" charset="-128"/>
              </a:rPr>
              <a:t>Space Studies</a:t>
            </a:r>
            <a:endParaRPr lang="en-US" sz="1200" b="1" dirty="0">
              <a:solidFill>
                <a:schemeClr val="bg1"/>
              </a:solidFill>
              <a:latin typeface="+mj-lt"/>
              <a:cs typeface="ＭＳ Ｐゴシック" charset="-128"/>
            </a:endParaRPr>
          </a:p>
        </p:txBody>
      </p:sp>
      <p:sp>
        <p:nvSpPr>
          <p:cNvPr id="32" name="Text Box 8"/>
          <p:cNvSpPr txBox="1">
            <a:spLocks noChangeArrowheads="1"/>
          </p:cNvSpPr>
          <p:nvPr/>
        </p:nvSpPr>
        <p:spPr bwMode="auto">
          <a:xfrm>
            <a:off x="6677651" y="3999654"/>
            <a:ext cx="2059653" cy="461665"/>
          </a:xfrm>
          <a:prstGeom prst="rect">
            <a:avLst/>
          </a:prstGeom>
          <a:noFill/>
          <a:ln w="9525">
            <a:noFill/>
            <a:miter lim="800000"/>
            <a:headEnd/>
            <a:tailEnd/>
          </a:ln>
          <a:effectLst/>
        </p:spPr>
        <p:txBody>
          <a:bodyPr wrap="none">
            <a:spAutoFit/>
          </a:bodyPr>
          <a:lstStyle/>
          <a:p>
            <a:pPr>
              <a:defRPr/>
            </a:pPr>
            <a:r>
              <a:rPr lang="en-US" sz="1200" b="1" dirty="0" smtClean="0">
                <a:solidFill>
                  <a:schemeClr val="bg1"/>
                </a:solidFill>
                <a:latin typeface="+mj-lt"/>
                <a:cs typeface="ＭＳ Ｐゴシック" charset="-128"/>
              </a:rPr>
              <a:t>Independent Verification and </a:t>
            </a:r>
          </a:p>
          <a:p>
            <a:pPr>
              <a:defRPr/>
            </a:pPr>
            <a:r>
              <a:rPr lang="en-US" sz="1200" b="1" dirty="0" smtClean="0">
                <a:solidFill>
                  <a:schemeClr val="bg1"/>
                </a:solidFill>
                <a:latin typeface="+mj-lt"/>
                <a:cs typeface="ＭＳ Ｐゴシック" charset="-128"/>
              </a:rPr>
              <a:t>Validation Facility</a:t>
            </a:r>
            <a:endParaRPr lang="en-US" sz="1200" b="1" dirty="0">
              <a:solidFill>
                <a:schemeClr val="bg1"/>
              </a:solidFill>
              <a:latin typeface="+mj-lt"/>
              <a:cs typeface="ＭＳ Ｐゴシック" charset="-128"/>
            </a:endParaRPr>
          </a:p>
        </p:txBody>
      </p:sp>
      <p:sp>
        <p:nvSpPr>
          <p:cNvPr id="33" name="Text Box 9"/>
          <p:cNvSpPr txBox="1">
            <a:spLocks noChangeArrowheads="1"/>
          </p:cNvSpPr>
          <p:nvPr/>
        </p:nvSpPr>
        <p:spPr bwMode="auto">
          <a:xfrm>
            <a:off x="6951437" y="1662643"/>
            <a:ext cx="1582484" cy="276999"/>
          </a:xfrm>
          <a:prstGeom prst="rect">
            <a:avLst/>
          </a:prstGeom>
          <a:noFill/>
          <a:ln w="9525">
            <a:noFill/>
            <a:miter lim="800000"/>
            <a:headEnd/>
            <a:tailEnd/>
          </a:ln>
          <a:effectLst/>
        </p:spPr>
        <p:txBody>
          <a:bodyPr wrap="none">
            <a:spAutoFit/>
          </a:bodyPr>
          <a:lstStyle/>
          <a:p>
            <a:pPr>
              <a:defRPr/>
            </a:pPr>
            <a:r>
              <a:rPr lang="en-US" sz="1200" b="1" dirty="0" smtClean="0">
                <a:solidFill>
                  <a:schemeClr val="bg1"/>
                </a:solidFill>
                <a:latin typeface="+mj-lt"/>
                <a:cs typeface="ＭＳ Ｐゴシック" charset="-128"/>
              </a:rPr>
              <a:t>Wallops Flight Facility</a:t>
            </a:r>
            <a:endParaRPr lang="en-US" sz="1200" b="1" dirty="0">
              <a:solidFill>
                <a:schemeClr val="bg1"/>
              </a:solidFill>
              <a:latin typeface="+mj-lt"/>
              <a:cs typeface="ＭＳ Ｐゴシック" charset="-128"/>
            </a:endParaRPr>
          </a:p>
        </p:txBody>
      </p:sp>
      <p:sp>
        <p:nvSpPr>
          <p:cNvPr id="34" name="Text Box 9"/>
          <p:cNvSpPr txBox="1">
            <a:spLocks noChangeArrowheads="1"/>
          </p:cNvSpPr>
          <p:nvPr/>
        </p:nvSpPr>
        <p:spPr bwMode="auto">
          <a:xfrm>
            <a:off x="3760734" y="2878886"/>
            <a:ext cx="1582484" cy="276999"/>
          </a:xfrm>
          <a:prstGeom prst="rect">
            <a:avLst/>
          </a:prstGeom>
          <a:noFill/>
          <a:ln w="9525">
            <a:noFill/>
            <a:miter lim="800000"/>
            <a:headEnd/>
            <a:tailEnd/>
          </a:ln>
          <a:effectLst/>
        </p:spPr>
        <p:txBody>
          <a:bodyPr wrap="none">
            <a:spAutoFit/>
          </a:bodyPr>
          <a:lstStyle/>
          <a:p>
            <a:pPr>
              <a:defRPr/>
            </a:pPr>
            <a:r>
              <a:rPr lang="en-US" sz="1200" b="1" dirty="0" smtClean="0">
                <a:solidFill>
                  <a:schemeClr val="bg1"/>
                </a:solidFill>
                <a:latin typeface="+mj-lt"/>
                <a:cs typeface="ＭＳ Ｐゴシック" charset="-128"/>
              </a:rPr>
              <a:t>White Sands Complex</a:t>
            </a:r>
            <a:endParaRPr lang="en-US" sz="1200" b="1" dirty="0">
              <a:solidFill>
                <a:schemeClr val="bg1"/>
              </a:solidFill>
              <a:latin typeface="+mj-lt"/>
              <a:cs typeface="ＭＳ Ｐゴシック" charset="-128"/>
            </a:endParaRPr>
          </a:p>
        </p:txBody>
      </p:sp>
      <p:pic>
        <p:nvPicPr>
          <p:cNvPr id="11" name="Meatball_RGB_1inch.gif" descr="/Users/jaoleary/Desktop/meatballs/4_6_06_Katy/Meatball_RGB_1inch.gif"/>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218121" y="105101"/>
            <a:ext cx="817563" cy="66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Slide Number Placeholder 1"/>
          <p:cNvSpPr txBox="1">
            <a:spLocks/>
          </p:cNvSpPr>
          <p:nvPr/>
        </p:nvSpPr>
        <p:spPr>
          <a:xfrm>
            <a:off x="6768861"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75000"/>
                  </a:schemeClr>
                </a:solidFill>
              </a:rPr>
              <a:t>3</a:t>
            </a:r>
          </a:p>
        </p:txBody>
      </p:sp>
    </p:spTree>
    <p:extLst>
      <p:ext uri="{BB962C8B-B14F-4D97-AF65-F5344CB8AC3E}">
        <p14:creationId xmlns:p14="http://schemas.microsoft.com/office/powerpoint/2010/main" val="257765895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959"/>
          </a:xfrm>
        </p:spPr>
        <p:txBody>
          <a:bodyPr>
            <a:normAutofit/>
          </a:bodyPr>
          <a:lstStyle/>
          <a:p>
            <a:r>
              <a:rPr lang="en-US" sz="2800" dirty="0" smtClean="0"/>
              <a:t>Challenges – Hardware Issues</a:t>
            </a:r>
            <a:endParaRPr lang="en-US" sz="2800" dirty="0"/>
          </a:p>
        </p:txBody>
      </p:sp>
      <p:sp>
        <p:nvSpPr>
          <p:cNvPr id="3" name="Content Placeholder 2"/>
          <p:cNvSpPr>
            <a:spLocks noGrp="1"/>
          </p:cNvSpPr>
          <p:nvPr>
            <p:ph idx="1"/>
          </p:nvPr>
        </p:nvSpPr>
        <p:spPr>
          <a:xfrm>
            <a:off x="228600" y="1155307"/>
            <a:ext cx="8229600" cy="4864493"/>
          </a:xfrm>
        </p:spPr>
        <p:txBody>
          <a:bodyPr>
            <a:normAutofit/>
          </a:bodyPr>
          <a:lstStyle/>
          <a:p>
            <a:r>
              <a:rPr lang="en-US" sz="2000" dirty="0" smtClean="0"/>
              <a:t>Hardware issues can cause cost increases, schedule delays, re-designs, and re-plans</a:t>
            </a:r>
          </a:p>
          <a:p>
            <a:pPr lvl="1"/>
            <a:r>
              <a:rPr lang="en-US" sz="2000" dirty="0" smtClean="0"/>
              <a:t>Parts issues</a:t>
            </a:r>
          </a:p>
          <a:p>
            <a:pPr lvl="2"/>
            <a:r>
              <a:rPr lang="en-US" sz="2000" dirty="0" smtClean="0"/>
              <a:t>Parts not available</a:t>
            </a:r>
          </a:p>
          <a:p>
            <a:pPr lvl="2"/>
            <a:r>
              <a:rPr lang="en-US" sz="2000" dirty="0"/>
              <a:t>L</a:t>
            </a:r>
            <a:r>
              <a:rPr lang="en-US" sz="2000" dirty="0" smtClean="0"/>
              <a:t>ong lead items don’t meet mission schedule</a:t>
            </a:r>
          </a:p>
          <a:p>
            <a:pPr lvl="2"/>
            <a:r>
              <a:rPr lang="en-US" sz="2000" dirty="0" smtClean="0"/>
              <a:t>Parts may require test program</a:t>
            </a:r>
          </a:p>
          <a:p>
            <a:pPr lvl="1"/>
            <a:r>
              <a:rPr lang="en-US" sz="2000" dirty="0" smtClean="0"/>
              <a:t>Hardware issues</a:t>
            </a:r>
          </a:p>
          <a:p>
            <a:pPr lvl="2"/>
            <a:r>
              <a:rPr lang="en-US" sz="2000" dirty="0" smtClean="0"/>
              <a:t>Poor workmanship</a:t>
            </a:r>
          </a:p>
          <a:p>
            <a:pPr lvl="2"/>
            <a:r>
              <a:rPr lang="en-US" sz="2000" dirty="0" smtClean="0"/>
              <a:t>Failure during testing</a:t>
            </a:r>
          </a:p>
          <a:p>
            <a:pPr lvl="2"/>
            <a:r>
              <a:rPr lang="en-US" sz="2000" dirty="0" smtClean="0"/>
              <a:t>Behind schedule</a:t>
            </a:r>
          </a:p>
          <a:p>
            <a:pPr lvl="2"/>
            <a:r>
              <a:rPr lang="en-US" sz="2000" dirty="0" smtClean="0"/>
              <a:t>Exceeded budget</a:t>
            </a:r>
          </a:p>
          <a:p>
            <a:pPr lvl="2"/>
            <a:r>
              <a:rPr lang="en-US" sz="2000" dirty="0" smtClean="0"/>
              <a:t>Unexplained test results</a:t>
            </a:r>
          </a:p>
          <a:p>
            <a:pPr lvl="2"/>
            <a:r>
              <a:rPr lang="en-US" sz="2000" dirty="0" smtClean="0"/>
              <a:t>Late deliveries</a:t>
            </a:r>
          </a:p>
          <a:p>
            <a:pPr lvl="2"/>
            <a:endParaRPr lang="en-US" sz="2000"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p:txBody>
          <a:bodyPr/>
          <a:lstStyle/>
          <a:p>
            <a:fld id="{A9187AFB-B5E4-404C-BDDF-75186E80738D}" type="slidenum">
              <a:rPr lang="en-US" smtClean="0">
                <a:solidFill>
                  <a:schemeClr val="bg1">
                    <a:lumMod val="75000"/>
                  </a:schemeClr>
                </a:solidFill>
              </a:rPr>
              <a:pPr/>
              <a:t>30</a:t>
            </a:fld>
            <a:endParaRPr lang="en-US" dirty="0">
              <a:solidFill>
                <a:schemeClr val="bg1">
                  <a:lumMod val="75000"/>
                </a:schemeClr>
              </a:solidFill>
            </a:endParaRPr>
          </a:p>
        </p:txBody>
      </p:sp>
      <p:sp>
        <p:nvSpPr>
          <p:cNvPr id="7" name="object 3"/>
          <p:cNvSpPr/>
          <p:nvPr/>
        </p:nvSpPr>
        <p:spPr>
          <a:xfrm>
            <a:off x="4038600" y="3319116"/>
            <a:ext cx="4776778" cy="2990814"/>
          </a:xfrm>
          <a:prstGeom prst="rect">
            <a:avLst/>
          </a:prstGeom>
          <a:blipFill>
            <a:blip r:embed="rId2" cstate="print"/>
            <a:stretch>
              <a:fillRect/>
            </a:stretch>
          </a:blipFill>
        </p:spPr>
        <p:txBody>
          <a:bodyPr wrap="square" lIns="0" tIns="0" rIns="0" bIns="0" rtlCol="0"/>
          <a:lstStyle/>
          <a:p>
            <a:endParaRPr dirty="0">
              <a:solidFill>
                <a:prstClr val="black"/>
              </a:solidFill>
            </a:endParaRPr>
          </a:p>
        </p:txBody>
      </p:sp>
      <p:sp>
        <p:nvSpPr>
          <p:cNvPr id="8" name="TextBox 7"/>
          <p:cNvSpPr txBox="1"/>
          <p:nvPr/>
        </p:nvSpPr>
        <p:spPr>
          <a:xfrm>
            <a:off x="4872176" y="6277641"/>
            <a:ext cx="2860078" cy="276999"/>
          </a:xfrm>
          <a:prstGeom prst="rect">
            <a:avLst/>
          </a:prstGeom>
          <a:noFill/>
        </p:spPr>
        <p:txBody>
          <a:bodyPr wrap="none" rtlCol="0">
            <a:spAutoFit/>
          </a:bodyPr>
          <a:lstStyle/>
          <a:p>
            <a:r>
              <a:rPr lang="en-US" sz="1200" dirty="0" smtClean="0">
                <a:solidFill>
                  <a:schemeClr val="bg1"/>
                </a:solidFill>
                <a:latin typeface="Arial" panose="020B0604020202020204" pitchFamily="34" charset="0"/>
                <a:cs typeface="Arial" panose="020B0604020202020204" pitchFamily="34" charset="0"/>
              </a:rPr>
              <a:t>Late hardware deliveries from suppliers</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470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64" y="214626"/>
            <a:ext cx="8229600" cy="568566"/>
          </a:xfrm>
        </p:spPr>
        <p:txBody>
          <a:bodyPr>
            <a:normAutofit/>
          </a:bodyPr>
          <a:lstStyle/>
          <a:p>
            <a:r>
              <a:rPr lang="en-US" sz="2800" dirty="0" smtClean="0"/>
              <a:t>Challenges – Changing Requirements</a:t>
            </a:r>
            <a:endParaRPr lang="en-US" sz="2800" dirty="0"/>
          </a:p>
        </p:txBody>
      </p:sp>
      <p:sp>
        <p:nvSpPr>
          <p:cNvPr id="3" name="Content Placeholder 2"/>
          <p:cNvSpPr>
            <a:spLocks noGrp="1"/>
          </p:cNvSpPr>
          <p:nvPr>
            <p:ph idx="1"/>
          </p:nvPr>
        </p:nvSpPr>
        <p:spPr>
          <a:xfrm>
            <a:off x="195862" y="1074656"/>
            <a:ext cx="8686800" cy="4573029"/>
          </a:xfrm>
        </p:spPr>
        <p:txBody>
          <a:bodyPr>
            <a:normAutofit/>
          </a:bodyPr>
          <a:lstStyle/>
          <a:p>
            <a:r>
              <a:rPr lang="en-US" sz="2000" dirty="0">
                <a:ea typeface="ＭＳ Ｐゴシック" charset="0"/>
              </a:rPr>
              <a:t>There will be reasons to change requirements after they are baselined — budget cuts, </a:t>
            </a:r>
            <a:r>
              <a:rPr lang="en-US" sz="2000" dirty="0" smtClean="0">
                <a:ea typeface="ＭＳ Ｐゴシック" charset="0"/>
              </a:rPr>
              <a:t>changes in funding profiles, system </a:t>
            </a:r>
            <a:r>
              <a:rPr lang="en-US" sz="2000" dirty="0">
                <a:ea typeface="ＭＳ Ｐゴシック" charset="0"/>
              </a:rPr>
              <a:t>upgrades, unplanned changes in an interface, or changes in a regulation or a standard, etc</a:t>
            </a:r>
            <a:r>
              <a:rPr lang="en-US" sz="2000" dirty="0" smtClean="0">
                <a:ea typeface="ＭＳ Ｐゴシック" charset="0"/>
              </a:rPr>
              <a:t>.</a:t>
            </a:r>
          </a:p>
          <a:p>
            <a:pPr>
              <a:spcBef>
                <a:spcPts val="0"/>
              </a:spcBef>
            </a:pPr>
            <a:r>
              <a:rPr lang="en-US" sz="2000" dirty="0" smtClean="0"/>
              <a:t>Requirements </a:t>
            </a:r>
            <a:r>
              <a:rPr lang="en-US" sz="2000" dirty="0"/>
              <a:t>creep, both in the science and engineering </a:t>
            </a:r>
            <a:r>
              <a:rPr lang="en-US" sz="2000" dirty="0" smtClean="0"/>
              <a:t>areas must be minimized to stay on schedule and within budget</a:t>
            </a:r>
            <a:endParaRPr lang="en-US" sz="2000" dirty="0"/>
          </a:p>
          <a:p>
            <a:endParaRPr lang="en-US" sz="2000" dirty="0">
              <a:ea typeface="ＭＳ Ｐゴシック" charset="0"/>
            </a:endParaRPr>
          </a:p>
        </p:txBody>
      </p:sp>
      <p:sp>
        <p:nvSpPr>
          <p:cNvPr id="6" name="Slide Number Placeholder 5"/>
          <p:cNvSpPr>
            <a:spLocks noGrp="1"/>
          </p:cNvSpPr>
          <p:nvPr>
            <p:ph type="sldNum" sz="quarter" idx="12"/>
          </p:nvPr>
        </p:nvSpPr>
        <p:spPr/>
        <p:txBody>
          <a:bodyPr/>
          <a:lstStyle/>
          <a:p>
            <a:fld id="{A9187AFB-B5E4-404C-BDDF-75186E80738D}" type="slidenum">
              <a:rPr lang="en-US" smtClean="0">
                <a:solidFill>
                  <a:schemeClr val="bg1">
                    <a:lumMod val="75000"/>
                  </a:schemeClr>
                </a:solidFill>
              </a:rPr>
              <a:pPr/>
              <a:t>31</a:t>
            </a:fld>
            <a:endParaRPr lang="en-US" dirty="0">
              <a:solidFill>
                <a:schemeClr val="bg1">
                  <a:lumMod val="75000"/>
                </a:schemeClr>
              </a:solidFill>
            </a:endParaRPr>
          </a:p>
        </p:txBody>
      </p:sp>
      <p:pic>
        <p:nvPicPr>
          <p:cNvPr id="23554" name="Picture 2" descr="http://www.esa.org/esablog/wp-content/uploads/2013/02/LDCM-prep_2013-1-23-1-1600_800-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63" y="3075985"/>
            <a:ext cx="4185284" cy="3138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37826" y="3864011"/>
            <a:ext cx="1714607" cy="1815882"/>
          </a:xfrm>
          <a:prstGeom prst="rect">
            <a:avLst/>
          </a:prstGeom>
          <a:noFill/>
        </p:spPr>
        <p:txBody>
          <a:bodyPr wrap="square" rtlCol="0">
            <a:spAutoFit/>
          </a:bodyPr>
          <a:lstStyle/>
          <a:p>
            <a:r>
              <a:rPr lang="en-US" sz="1600" dirty="0" smtClean="0">
                <a:solidFill>
                  <a:schemeClr val="bg1"/>
                </a:solidFill>
                <a:cs typeface="Arial" panose="020B0604020202020204" pitchFamily="34" charset="0"/>
              </a:rPr>
              <a:t>Landsat Data Continuity Mission (LDCM) - The Thermal Infrared Sensor (TIRS) instrument drove schedule</a:t>
            </a:r>
            <a:endParaRPr lang="en-US" sz="1600" dirty="0">
              <a:solidFill>
                <a:schemeClr val="bg1"/>
              </a:solidFill>
              <a:cs typeface="Arial" panose="020B0604020202020204" pitchFamily="34" charset="0"/>
            </a:endParaRPr>
          </a:p>
        </p:txBody>
      </p:sp>
      <p:pic>
        <p:nvPicPr>
          <p:cNvPr id="8" name="Picture 7"/>
          <p:cNvPicPr>
            <a:picLocks noChangeAspect="1"/>
          </p:cNvPicPr>
          <p:nvPr/>
        </p:nvPicPr>
        <p:blipFill>
          <a:blip r:embed="rId3"/>
          <a:stretch>
            <a:fillRect/>
          </a:stretch>
        </p:blipFill>
        <p:spPr>
          <a:xfrm>
            <a:off x="6452433" y="2680703"/>
            <a:ext cx="2055731" cy="3675647"/>
          </a:xfrm>
          <a:prstGeom prst="rect">
            <a:avLst/>
          </a:prstGeom>
        </p:spPr>
      </p:pic>
    </p:spTree>
    <p:extLst>
      <p:ext uri="{BB962C8B-B14F-4D97-AF65-F5344CB8AC3E}">
        <p14:creationId xmlns:p14="http://schemas.microsoft.com/office/powerpoint/2010/main" val="3033637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7631"/>
          </a:xfrm>
        </p:spPr>
        <p:txBody>
          <a:bodyPr>
            <a:normAutofit/>
          </a:bodyPr>
          <a:lstStyle/>
          <a:p>
            <a:r>
              <a:rPr lang="en-US" sz="2800" dirty="0" smtClean="0"/>
              <a:t>Challenges – Launch Vehicle Schedule</a:t>
            </a:r>
            <a:endParaRPr lang="en-US" sz="2800" dirty="0"/>
          </a:p>
        </p:txBody>
      </p:sp>
      <p:sp>
        <p:nvSpPr>
          <p:cNvPr id="3" name="Content Placeholder 2"/>
          <p:cNvSpPr>
            <a:spLocks noGrp="1"/>
          </p:cNvSpPr>
          <p:nvPr>
            <p:ph idx="1"/>
          </p:nvPr>
        </p:nvSpPr>
        <p:spPr>
          <a:xfrm>
            <a:off x="457200" y="1128960"/>
            <a:ext cx="8358178" cy="4864493"/>
          </a:xfrm>
        </p:spPr>
        <p:txBody>
          <a:bodyPr/>
          <a:lstStyle/>
          <a:p>
            <a:r>
              <a:rPr lang="en-US" sz="2000" dirty="0" smtClean="0"/>
              <a:t>Delays in launch vehicle schedules use up funding and schedule reserves</a:t>
            </a:r>
          </a:p>
          <a:p>
            <a:r>
              <a:rPr lang="en-US" sz="2000" dirty="0" smtClean="0"/>
              <a:t>Project manager needs to incorporate schedule and cost margin in budget for normal launch delays of a few weeks or months</a:t>
            </a:r>
          </a:p>
          <a:p>
            <a:pPr marL="685800" lvl="2" indent="-285750">
              <a:buFont typeface="Arial" panose="020B0604020202020204" pitchFamily="34" charset="0"/>
              <a:buChar char="•"/>
            </a:pPr>
            <a:r>
              <a:rPr lang="en-US" sz="2000" dirty="0" smtClean="0"/>
              <a:t>May </a:t>
            </a:r>
            <a:r>
              <a:rPr lang="en-US" sz="2000" dirty="0"/>
              <a:t>need to re-plan and request more funding from </a:t>
            </a:r>
            <a:r>
              <a:rPr lang="en-US" sz="2000" dirty="0" smtClean="0"/>
              <a:t>Headquarters for longer delays</a:t>
            </a:r>
          </a:p>
          <a:p>
            <a:pPr marL="285750" lvl="1">
              <a:buFont typeface="Arial" panose="020B0604020202020204" pitchFamily="34" charset="0"/>
              <a:buChar char="•"/>
            </a:pPr>
            <a:r>
              <a:rPr lang="en-US" sz="2000" dirty="0" smtClean="0"/>
              <a:t>Launch vehicle failures tend to cause long launch delays, as well as, backlogs in the manifest</a:t>
            </a:r>
            <a:endParaRPr lang="en-US" sz="2000" dirty="0"/>
          </a:p>
          <a:p>
            <a:endParaRPr lang="en-US" sz="2000" dirty="0" smtClean="0"/>
          </a:p>
          <a:p>
            <a:endParaRPr lang="en-US" dirty="0"/>
          </a:p>
        </p:txBody>
      </p:sp>
      <p:sp>
        <p:nvSpPr>
          <p:cNvPr id="6" name="Slide Number Placeholder 5"/>
          <p:cNvSpPr>
            <a:spLocks noGrp="1"/>
          </p:cNvSpPr>
          <p:nvPr>
            <p:ph type="sldNum" sz="quarter" idx="12"/>
          </p:nvPr>
        </p:nvSpPr>
        <p:spPr>
          <a:xfrm>
            <a:off x="6681778" y="6314377"/>
            <a:ext cx="2133600" cy="365125"/>
          </a:xfrm>
        </p:spPr>
        <p:txBody>
          <a:bodyPr/>
          <a:lstStyle/>
          <a:p>
            <a:fld id="{A9187AFB-B5E4-404C-BDDF-75186E80738D}" type="slidenum">
              <a:rPr lang="en-US" smtClean="0">
                <a:solidFill>
                  <a:schemeClr val="bg1">
                    <a:lumMod val="75000"/>
                  </a:schemeClr>
                </a:solidFill>
              </a:rPr>
              <a:pPr/>
              <a:t>32</a:t>
            </a:fld>
            <a:endParaRPr lang="en-US" dirty="0">
              <a:solidFill>
                <a:schemeClr val="bg1">
                  <a:lumMod val="75000"/>
                </a:schemeClr>
              </a:solidFill>
            </a:endParaRPr>
          </a:p>
        </p:txBody>
      </p:sp>
      <p:pic>
        <p:nvPicPr>
          <p:cNvPr id="12" name="Picture 4" descr="http://www.nesdis.noaa.gov/news_archives/images/dscovr_lau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393615"/>
            <a:ext cx="3905211" cy="2599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13538" y="5997756"/>
            <a:ext cx="3424686" cy="523220"/>
          </a:xfrm>
          <a:prstGeom prst="rect">
            <a:avLst/>
          </a:prstGeom>
          <a:noFill/>
        </p:spPr>
        <p:txBody>
          <a:bodyPr wrap="square" rtlCol="0">
            <a:spAutoFit/>
          </a:bodyPr>
          <a:lstStyle/>
          <a:p>
            <a:r>
              <a:rPr lang="en-US" sz="1400" dirty="0" smtClean="0">
                <a:solidFill>
                  <a:schemeClr val="bg1"/>
                </a:solidFill>
                <a:cs typeface="Arial" panose="020B0604020202020204" pitchFamily="34" charset="0"/>
              </a:rPr>
              <a:t>DSCOVR launch on Falcon 9 rocket from Kennedy Space Center on February 11, 2015</a:t>
            </a:r>
            <a:endParaRPr lang="en-US" sz="1400" dirty="0">
              <a:solidFill>
                <a:schemeClr val="bg1"/>
              </a:solidFill>
              <a:cs typeface="Arial" panose="020B0604020202020204" pitchFamily="34" charset="0"/>
            </a:endParaRPr>
          </a:p>
        </p:txBody>
      </p:sp>
      <p:sp>
        <p:nvSpPr>
          <p:cNvPr id="14" name="TextBox 13"/>
          <p:cNvSpPr txBox="1"/>
          <p:nvPr/>
        </p:nvSpPr>
        <p:spPr>
          <a:xfrm>
            <a:off x="1055802" y="5973720"/>
            <a:ext cx="2780907" cy="523220"/>
          </a:xfrm>
          <a:prstGeom prst="rect">
            <a:avLst/>
          </a:prstGeom>
          <a:noFill/>
        </p:spPr>
        <p:txBody>
          <a:bodyPr wrap="square" rtlCol="0">
            <a:spAutoFit/>
          </a:bodyPr>
          <a:lstStyle/>
          <a:p>
            <a:r>
              <a:rPr lang="en-US" sz="1400" dirty="0" smtClean="0">
                <a:solidFill>
                  <a:schemeClr val="bg1"/>
                </a:solidFill>
              </a:rPr>
              <a:t>MAVEN Launch on ATLAS V on November 18, 2013</a:t>
            </a:r>
            <a:endParaRPr lang="en-US" sz="1400" dirty="0">
              <a:solidFill>
                <a:schemeClr val="bg1"/>
              </a:solidFill>
            </a:endParaRPr>
          </a:p>
        </p:txBody>
      </p:sp>
      <p:pic>
        <p:nvPicPr>
          <p:cNvPr id="4102" name="Picture 6" descr="https://www.nasa.gov/sites/default/files/styles/full_width_feature/public/2013-4025_0.jpg?itok=SN_lop0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68" y="3543348"/>
            <a:ext cx="3502058" cy="233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512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19" y="-45653"/>
            <a:ext cx="8229600" cy="1143000"/>
          </a:xfrm>
        </p:spPr>
        <p:txBody>
          <a:bodyPr>
            <a:normAutofit/>
          </a:bodyPr>
          <a:lstStyle/>
          <a:p>
            <a:r>
              <a:rPr lang="en-US" sz="2800" dirty="0" smtClean="0"/>
              <a:t>Challenges – On Orbit Events</a:t>
            </a:r>
            <a:endParaRPr lang="en-US" sz="2800" dirty="0"/>
          </a:p>
        </p:txBody>
      </p:sp>
      <p:sp>
        <p:nvSpPr>
          <p:cNvPr id="3" name="Content Placeholder 2"/>
          <p:cNvSpPr>
            <a:spLocks noGrp="1"/>
          </p:cNvSpPr>
          <p:nvPr>
            <p:ph idx="1"/>
          </p:nvPr>
        </p:nvSpPr>
        <p:spPr>
          <a:xfrm>
            <a:off x="305585" y="847850"/>
            <a:ext cx="8668733" cy="4864493"/>
          </a:xfrm>
        </p:spPr>
        <p:txBody>
          <a:bodyPr>
            <a:normAutofit/>
          </a:bodyPr>
          <a:lstStyle/>
          <a:p>
            <a:r>
              <a:rPr lang="en-US" sz="2000" dirty="0" smtClean="0"/>
              <a:t>Orbital events can cause a loss of mission</a:t>
            </a:r>
          </a:p>
          <a:p>
            <a:r>
              <a:rPr lang="en-US" sz="2000" dirty="0" smtClean="0"/>
              <a:t>STEREO mission experienced problems in October 2014</a:t>
            </a:r>
          </a:p>
          <a:p>
            <a:pPr lvl="1"/>
            <a:r>
              <a:rPr lang="en-US" sz="2000" dirty="0" smtClean="0"/>
              <a:t>Lost communications with one of the two spacecraft while in extended operations</a:t>
            </a:r>
          </a:p>
          <a:p>
            <a:r>
              <a:rPr lang="en-US" sz="2000" dirty="0"/>
              <a:t>Defense Meteorological Satellite Program </a:t>
            </a:r>
            <a:r>
              <a:rPr lang="en-US" sz="2000" dirty="0" smtClean="0"/>
              <a:t>(DMSP 19) broke up in orbit in </a:t>
            </a:r>
            <a:r>
              <a:rPr lang="en-US" sz="2000" dirty="0"/>
              <a:t>February </a:t>
            </a:r>
            <a:r>
              <a:rPr lang="en-US" sz="2000" dirty="0" smtClean="0"/>
              <a:t>2015</a:t>
            </a:r>
          </a:p>
          <a:p>
            <a:pPr lvl="1"/>
            <a:r>
              <a:rPr lang="en-US" sz="2000" dirty="0" smtClean="0"/>
              <a:t>Exploded </a:t>
            </a:r>
            <a:r>
              <a:rPr lang="en-US" sz="2000" dirty="0"/>
              <a:t>while in </a:t>
            </a:r>
            <a:r>
              <a:rPr lang="en-US" sz="2000" dirty="0" smtClean="0"/>
              <a:t>a sun-synchronous polar orbit leaving </a:t>
            </a:r>
            <a:r>
              <a:rPr lang="en-US" sz="2000" dirty="0"/>
              <a:t>a </a:t>
            </a:r>
            <a:r>
              <a:rPr lang="en-US" sz="2000" dirty="0" smtClean="0"/>
              <a:t>large debris field</a:t>
            </a:r>
          </a:p>
          <a:p>
            <a:r>
              <a:rPr lang="en-US" sz="2000" dirty="0"/>
              <a:t>Micrometeoroid impact </a:t>
            </a:r>
            <a:r>
              <a:rPr lang="en-US" sz="2000" dirty="0" smtClean="0"/>
              <a:t>to </a:t>
            </a:r>
            <a:r>
              <a:rPr lang="en-US" sz="2000" dirty="0"/>
              <a:t>the MMS 4 spacecraft </a:t>
            </a:r>
            <a:r>
              <a:rPr lang="en-US" sz="2000" dirty="0" smtClean="0"/>
              <a:t>but </a:t>
            </a:r>
            <a:r>
              <a:rPr lang="en-US" sz="2000" dirty="0"/>
              <a:t>all instruments and the spacecraft are still functioning </a:t>
            </a:r>
          </a:p>
          <a:p>
            <a:endParaRPr lang="en-US" sz="2000" dirty="0"/>
          </a:p>
        </p:txBody>
      </p:sp>
      <p:sp>
        <p:nvSpPr>
          <p:cNvPr id="6" name="Slide Number Placeholder 5"/>
          <p:cNvSpPr>
            <a:spLocks noGrp="1"/>
          </p:cNvSpPr>
          <p:nvPr>
            <p:ph type="sldNum" sz="quarter" idx="12"/>
          </p:nvPr>
        </p:nvSpPr>
        <p:spPr>
          <a:xfrm>
            <a:off x="6742981" y="6295965"/>
            <a:ext cx="2133600" cy="365125"/>
          </a:xfrm>
        </p:spPr>
        <p:txBody>
          <a:bodyPr/>
          <a:lstStyle/>
          <a:p>
            <a:fld id="{A9187AFB-B5E4-404C-BDDF-75186E80738D}" type="slidenum">
              <a:rPr lang="en-US" smtClean="0">
                <a:solidFill>
                  <a:schemeClr val="bg1">
                    <a:lumMod val="75000"/>
                  </a:schemeClr>
                </a:solidFill>
              </a:rPr>
              <a:pPr/>
              <a:t>33</a:t>
            </a:fld>
            <a:endParaRPr lang="en-US" dirty="0">
              <a:solidFill>
                <a:schemeClr val="bg1">
                  <a:lumMod val="75000"/>
                </a:schemeClr>
              </a:solidFill>
            </a:endParaRPr>
          </a:p>
        </p:txBody>
      </p:sp>
      <p:pic>
        <p:nvPicPr>
          <p:cNvPr id="7" name="Picture 6"/>
          <p:cNvPicPr>
            <a:picLocks noChangeAspect="1"/>
          </p:cNvPicPr>
          <p:nvPr/>
        </p:nvPicPr>
        <p:blipFill>
          <a:blip r:embed="rId2"/>
          <a:stretch>
            <a:fillRect/>
          </a:stretch>
        </p:blipFill>
        <p:spPr>
          <a:xfrm>
            <a:off x="4143588" y="4004403"/>
            <a:ext cx="4294752" cy="2404327"/>
          </a:xfrm>
          <a:prstGeom prst="rect">
            <a:avLst/>
          </a:prstGeom>
        </p:spPr>
      </p:pic>
      <p:sp>
        <p:nvSpPr>
          <p:cNvPr id="8" name="TextBox 7"/>
          <p:cNvSpPr txBox="1"/>
          <p:nvPr/>
        </p:nvSpPr>
        <p:spPr>
          <a:xfrm>
            <a:off x="4572000" y="6403394"/>
            <a:ext cx="3437929" cy="338554"/>
          </a:xfrm>
          <a:prstGeom prst="rect">
            <a:avLst/>
          </a:prstGeom>
          <a:noFill/>
        </p:spPr>
        <p:txBody>
          <a:bodyPr wrap="none" rtlCol="0">
            <a:spAutoFit/>
          </a:bodyPr>
          <a:lstStyle/>
          <a:p>
            <a:r>
              <a:rPr lang="en-US" sz="1600" dirty="0" smtClean="0">
                <a:solidFill>
                  <a:schemeClr val="bg1"/>
                </a:solidFill>
                <a:latin typeface="Arial" panose="020B0604020202020204" pitchFamily="34" charset="0"/>
                <a:cs typeface="Arial" panose="020B0604020202020204" pitchFamily="34" charset="0"/>
              </a:rPr>
              <a:t>STEREO Satellites during Spin Test</a:t>
            </a:r>
            <a:endParaRPr lang="en-US" sz="16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314618" y="4083183"/>
            <a:ext cx="382897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cs typeface="Arial" panose="020B0604020202020204" pitchFamily="34" charset="0"/>
              </a:rPr>
              <a:t>NASA monitors space debris and performs collision risk conjunction assessments (CARA) </a:t>
            </a:r>
          </a:p>
          <a:p>
            <a:pPr marL="741363" lvl="1" indent="-284163">
              <a:buFont typeface="Calibri" panose="020F0502020204030204" pitchFamily="34" charset="0"/>
              <a:buChar char="–"/>
            </a:pPr>
            <a:r>
              <a:rPr lang="en-US" sz="2000" dirty="0" smtClean="0">
                <a:solidFill>
                  <a:schemeClr val="bg1"/>
                </a:solidFill>
                <a:cs typeface="Arial" panose="020B0604020202020204" pitchFamily="34" charset="0"/>
              </a:rPr>
              <a:t>Routinely needs to move satellites to avoid collisions</a:t>
            </a:r>
            <a:endParaRPr lang="en-US" sz="2000" dirty="0">
              <a:solidFill>
                <a:schemeClr val="bg1"/>
              </a:solidFill>
              <a:cs typeface="Arial" panose="020B0604020202020204" pitchFamily="34" charset="0"/>
            </a:endParaRPr>
          </a:p>
        </p:txBody>
      </p:sp>
    </p:spTree>
    <p:extLst>
      <p:ext uri="{BB962C8B-B14F-4D97-AF65-F5344CB8AC3E}">
        <p14:creationId xmlns:p14="http://schemas.microsoft.com/office/powerpoint/2010/main" val="2360272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455"/>
          </a:xfrm>
        </p:spPr>
        <p:txBody>
          <a:bodyPr>
            <a:normAutofit/>
          </a:bodyPr>
          <a:lstStyle/>
          <a:p>
            <a:r>
              <a:rPr lang="en-US" sz="2800" dirty="0" smtClean="0"/>
              <a:t>Challenges </a:t>
            </a:r>
            <a:r>
              <a:rPr lang="en-US" sz="2800" dirty="0"/>
              <a:t>– </a:t>
            </a:r>
            <a:r>
              <a:rPr lang="en-US" sz="2800" dirty="0" smtClean="0"/>
              <a:t>Stakeholders</a:t>
            </a:r>
            <a:endParaRPr lang="en-US" sz="2800" dirty="0"/>
          </a:p>
        </p:txBody>
      </p:sp>
      <p:sp>
        <p:nvSpPr>
          <p:cNvPr id="3" name="Content Placeholder 2"/>
          <p:cNvSpPr>
            <a:spLocks noGrp="1"/>
          </p:cNvSpPr>
          <p:nvPr>
            <p:ph idx="1"/>
          </p:nvPr>
        </p:nvSpPr>
        <p:spPr>
          <a:xfrm>
            <a:off x="338070" y="898571"/>
            <a:ext cx="8467860" cy="4864493"/>
          </a:xfrm>
        </p:spPr>
        <p:txBody>
          <a:bodyPr/>
          <a:lstStyle/>
          <a:p>
            <a:pPr>
              <a:spcBef>
                <a:spcPts val="400"/>
              </a:spcBef>
            </a:pPr>
            <a:r>
              <a:rPr lang="en-US" sz="1900" dirty="0" smtClean="0"/>
              <a:t>Key stakeholders often drive launch dates and funding, as well as ownership of mission between agencies</a:t>
            </a:r>
          </a:p>
          <a:p>
            <a:pPr>
              <a:spcBef>
                <a:spcPts val="400"/>
              </a:spcBef>
            </a:pPr>
            <a:r>
              <a:rPr lang="en-US" sz="1900" dirty="0" smtClean="0"/>
              <a:t>Stakeholders include Congress, </a:t>
            </a:r>
            <a:r>
              <a:rPr lang="en-US" sz="1900" dirty="0"/>
              <a:t>Office of Management and </a:t>
            </a:r>
            <a:r>
              <a:rPr lang="en-US" sz="1900" dirty="0" smtClean="0"/>
              <a:t>Budget, science communities, and other agencies</a:t>
            </a:r>
          </a:p>
          <a:p>
            <a:pPr>
              <a:spcBef>
                <a:spcPts val="400"/>
              </a:spcBef>
            </a:pPr>
            <a:r>
              <a:rPr lang="en-US" sz="1900" dirty="0" smtClean="0"/>
              <a:t>Outcomes are often out of the control of the center and project manager</a:t>
            </a:r>
          </a:p>
          <a:p>
            <a:endParaRPr lang="en-US" dirty="0"/>
          </a:p>
          <a:p>
            <a:endParaRPr lang="en-US" dirty="0" smtClean="0"/>
          </a:p>
          <a:p>
            <a:pPr marL="457200" lvl="1" indent="0">
              <a:buNone/>
            </a:pPr>
            <a:endParaRPr lang="en-US" dirty="0"/>
          </a:p>
        </p:txBody>
      </p:sp>
      <p:sp>
        <p:nvSpPr>
          <p:cNvPr id="4" name="Date Placeholder 3"/>
          <p:cNvSpPr>
            <a:spLocks noGrp="1"/>
          </p:cNvSpPr>
          <p:nvPr>
            <p:ph type="dt" sz="half" idx="10"/>
          </p:nvPr>
        </p:nvSpPr>
        <p:spPr/>
        <p:txBody>
          <a:bodyPr/>
          <a:lstStyle/>
          <a:p>
            <a:pPr defTabSz="457200"/>
            <a:r>
              <a:rPr lang="en-US" dirty="0" smtClean="0">
                <a:solidFill>
                  <a:prstClr val="black"/>
                </a:solidFill>
                <a:ea typeface="MS PGothic" panose="020B0600070205080204" pitchFamily="34" charset="-128"/>
              </a:rPr>
              <a:t>April 2016</a:t>
            </a:r>
            <a:endParaRPr lang="en-US" dirty="0">
              <a:solidFill>
                <a:prstClr val="black"/>
              </a:solidFill>
              <a:ea typeface="MS PGothic" panose="020B0600070205080204" pitchFamily="34" charset="-128"/>
            </a:endParaRPr>
          </a:p>
        </p:txBody>
      </p:sp>
      <p:sp>
        <p:nvSpPr>
          <p:cNvPr id="6" name="Slide Number Placeholder 5"/>
          <p:cNvSpPr>
            <a:spLocks noGrp="1"/>
          </p:cNvSpPr>
          <p:nvPr>
            <p:ph type="sldNum" sz="quarter" idx="12"/>
          </p:nvPr>
        </p:nvSpPr>
        <p:spPr>
          <a:xfrm>
            <a:off x="6672330" y="6324600"/>
            <a:ext cx="2133600" cy="365125"/>
          </a:xfrm>
        </p:spPr>
        <p:txBody>
          <a:bodyPr/>
          <a:lstStyle/>
          <a:p>
            <a:fld id="{A9187AFB-B5E4-404C-BDDF-75186E80738D}" type="slidenum">
              <a:rPr lang="en-US" smtClean="0">
                <a:solidFill>
                  <a:schemeClr val="bg1">
                    <a:lumMod val="75000"/>
                  </a:schemeClr>
                </a:solidFill>
              </a:rPr>
              <a:pPr/>
              <a:t>34</a:t>
            </a:fld>
            <a:endParaRPr lang="en-US" dirty="0">
              <a:solidFill>
                <a:schemeClr val="bg1">
                  <a:lumMod val="75000"/>
                </a:schemeClr>
              </a:solidFill>
            </a:endParaRPr>
          </a:p>
        </p:txBody>
      </p:sp>
      <p:pic>
        <p:nvPicPr>
          <p:cNvPr id="7" name="Picture 8" descr="Landsat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1938" y="2642394"/>
            <a:ext cx="4023122" cy="233376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5676181" y="5146714"/>
            <a:ext cx="2526935" cy="553998"/>
          </a:xfrm>
          <a:prstGeom prst="rect">
            <a:avLst/>
          </a:prstGeom>
          <a:noFill/>
        </p:spPr>
        <p:txBody>
          <a:bodyPr wrap="square" rtlCol="0">
            <a:spAutoFit/>
          </a:bodyPr>
          <a:lstStyle/>
          <a:p>
            <a:r>
              <a:rPr lang="en-US" sz="1600" dirty="0" smtClean="0">
                <a:solidFill>
                  <a:schemeClr val="bg1"/>
                </a:solidFill>
                <a:latin typeface="Arial" panose="020B0604020202020204" pitchFamily="34" charset="0"/>
                <a:cs typeface="Arial" panose="020B0604020202020204" pitchFamily="34" charset="0"/>
              </a:rPr>
              <a:t>Landsat 9:  </a:t>
            </a:r>
            <a:r>
              <a:rPr lang="en-US" sz="1400" dirty="0" smtClean="0">
                <a:solidFill>
                  <a:schemeClr val="bg1"/>
                </a:solidFill>
                <a:latin typeface="Arial" panose="020B0604020202020204" pitchFamily="34" charset="0"/>
                <a:cs typeface="Arial" panose="020B0604020202020204" pitchFamily="34" charset="0"/>
              </a:rPr>
              <a:t>Stakeholders driving launch readiness date</a:t>
            </a:r>
            <a:endParaRPr lang="en-US" sz="14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47528" y="2551229"/>
            <a:ext cx="3534131" cy="2356824"/>
          </a:xfrm>
          <a:prstGeom prst="rect">
            <a:avLst/>
          </a:prstGeom>
        </p:spPr>
      </p:pic>
      <p:sp>
        <p:nvSpPr>
          <p:cNvPr id="10" name="Rectangle 9"/>
          <p:cNvSpPr/>
          <p:nvPr/>
        </p:nvSpPr>
        <p:spPr>
          <a:xfrm>
            <a:off x="304800" y="5181600"/>
            <a:ext cx="1143000" cy="114300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Triana mission originally scheduled to launch in 2003</a:t>
            </a:r>
          </a:p>
          <a:p>
            <a:pPr algn="ctr"/>
            <a:r>
              <a:rPr lang="en-US" sz="1000" dirty="0" smtClean="0">
                <a:solidFill>
                  <a:schemeClr val="tx1"/>
                </a:solidFill>
                <a:latin typeface="Arial" panose="020B0604020202020204" pitchFamily="34" charset="0"/>
                <a:cs typeface="Arial" panose="020B0604020202020204" pitchFamily="34" charset="0"/>
              </a:rPr>
              <a:t>(NASA mission)</a:t>
            </a:r>
            <a:endParaRPr lang="en-US" sz="10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1866900" y="5181600"/>
            <a:ext cx="1066800" cy="114300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Storage from 2001 to 2013</a:t>
            </a:r>
          </a:p>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smtClean="0">
                <a:solidFill>
                  <a:schemeClr val="tx1"/>
                </a:solidFill>
                <a:latin typeface="Arial" panose="020B0604020202020204" pitchFamily="34" charset="0"/>
                <a:cs typeface="Arial" panose="020B0604020202020204" pitchFamily="34" charset="0"/>
              </a:rPr>
              <a:t>Several attempts to revive mission</a:t>
            </a:r>
            <a:endParaRPr lang="en-US" sz="1000"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3352800" y="5189918"/>
            <a:ext cx="1371600" cy="1134682"/>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solidFill>
                  <a:schemeClr val="tx1"/>
                </a:solidFill>
                <a:latin typeface="Arial" panose="020B0604020202020204" pitchFamily="34" charset="0"/>
                <a:cs typeface="Arial" panose="020B0604020202020204" pitchFamily="34" charset="0"/>
              </a:rPr>
              <a:t>DSCOVR mission (formerly Triana) confirmation in 2013 with launch in 2015</a:t>
            </a:r>
          </a:p>
          <a:p>
            <a:pPr algn="ctr"/>
            <a:r>
              <a:rPr lang="en-US" sz="1000" dirty="0" smtClean="0">
                <a:solidFill>
                  <a:schemeClr val="tx1"/>
                </a:solidFill>
                <a:latin typeface="Arial" panose="020B0604020202020204" pitchFamily="34" charset="0"/>
                <a:cs typeface="Arial" panose="020B0604020202020204" pitchFamily="34" charset="0"/>
              </a:rPr>
              <a:t>(joint NASA/NOAA mission)</a:t>
            </a:r>
            <a:endParaRPr lang="en-US" sz="1000" dirty="0">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788561" y="4860687"/>
            <a:ext cx="2852063" cy="307777"/>
          </a:xfrm>
          <a:prstGeom prst="rect">
            <a:avLst/>
          </a:prstGeom>
          <a:noFill/>
        </p:spPr>
        <p:txBody>
          <a:bodyPr wrap="none" rtlCol="0">
            <a:spAutoFit/>
          </a:bodyPr>
          <a:lstStyle/>
          <a:p>
            <a:r>
              <a:rPr lang="en-US" sz="1400" dirty="0" smtClean="0">
                <a:solidFill>
                  <a:schemeClr val="bg1"/>
                </a:solidFill>
                <a:latin typeface="Arial" panose="020B0604020202020204" pitchFamily="34" charset="0"/>
                <a:cs typeface="Arial" panose="020B0604020202020204" pitchFamily="34" charset="0"/>
              </a:rPr>
              <a:t>Deep Space Climate Observatory</a:t>
            </a:r>
            <a:endParaRPr lang="en-US" sz="1400" dirty="0">
              <a:solidFill>
                <a:schemeClr val="bg1"/>
              </a:solidFill>
              <a:latin typeface="Arial" panose="020B0604020202020204" pitchFamily="34" charset="0"/>
              <a:cs typeface="Arial" panose="020B0604020202020204" pitchFamily="34" charset="0"/>
            </a:endParaRPr>
          </a:p>
        </p:txBody>
      </p:sp>
      <p:cxnSp>
        <p:nvCxnSpPr>
          <p:cNvPr id="16" name="Straight Arrow Connector 15"/>
          <p:cNvCxnSpPr>
            <a:stCxn id="10" idx="3"/>
            <a:endCxn id="11" idx="1"/>
          </p:cNvCxnSpPr>
          <p:nvPr/>
        </p:nvCxnSpPr>
        <p:spPr>
          <a:xfrm>
            <a:off x="1447800" y="5753100"/>
            <a:ext cx="419100" cy="0"/>
          </a:xfrm>
          <a:prstGeom prst="straightConnector1">
            <a:avLst/>
          </a:prstGeom>
          <a:ln>
            <a:solidFill>
              <a:schemeClr val="accent3">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1" idx="3"/>
            <a:endCxn id="12" idx="1"/>
          </p:cNvCxnSpPr>
          <p:nvPr/>
        </p:nvCxnSpPr>
        <p:spPr>
          <a:xfrm>
            <a:off x="2933700" y="5753100"/>
            <a:ext cx="419100" cy="4159"/>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04800" y="6341895"/>
            <a:ext cx="3974969" cy="430887"/>
          </a:xfrm>
          <a:prstGeom prst="rect">
            <a:avLst/>
          </a:prstGeom>
          <a:noFill/>
        </p:spPr>
        <p:txBody>
          <a:bodyPr wrap="square" rtlCol="0">
            <a:spAutoFit/>
          </a:bodyPr>
          <a:lstStyle/>
          <a:p>
            <a:pPr algn="ctr"/>
            <a:r>
              <a:rPr lang="en-US" sz="1100" dirty="0" smtClean="0">
                <a:solidFill>
                  <a:schemeClr val="bg1"/>
                </a:solidFill>
              </a:rPr>
              <a:t>Same instruments/measurements – different prime mission focus (earth </a:t>
            </a:r>
            <a:r>
              <a:rPr lang="en-US" sz="1100" dirty="0">
                <a:solidFill>
                  <a:schemeClr val="bg1"/>
                </a:solidFill>
              </a:rPr>
              <a:t>s</a:t>
            </a:r>
            <a:r>
              <a:rPr lang="en-US" sz="1100" dirty="0" smtClean="0">
                <a:solidFill>
                  <a:schemeClr val="bg1"/>
                </a:solidFill>
              </a:rPr>
              <a:t>cience to solar storm warning)</a:t>
            </a:r>
            <a:endParaRPr lang="en-US" sz="1100" dirty="0">
              <a:solidFill>
                <a:schemeClr val="bg1"/>
              </a:solidFill>
            </a:endParaRPr>
          </a:p>
        </p:txBody>
      </p:sp>
    </p:spTree>
    <p:extLst>
      <p:ext uri="{BB962C8B-B14F-4D97-AF65-F5344CB8AC3E}">
        <p14:creationId xmlns:p14="http://schemas.microsoft.com/office/powerpoint/2010/main" val="4134701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pic>
          <p:nvPicPr>
            <p:cNvPr id="15365" name="Picture 3" descr="NEW_MAVEN_vg cover page copy"/>
            <p:cNvPicPr>
              <a:picLocks noChangeAspect="1" noChangeArrowheads="1"/>
            </p:cNvPicPr>
            <p:nvPr/>
          </p:nvPicPr>
          <p:blipFill>
            <a:blip r:embed="rId3"/>
            <a:srcRect/>
            <a:stretch>
              <a:fillRect/>
            </a:stretch>
          </p:blipFill>
          <p:spPr bwMode="auto">
            <a:xfrm>
              <a:off x="0" y="0"/>
              <a:ext cx="5760" cy="4320"/>
            </a:xfrm>
            <a:prstGeom prst="rect">
              <a:avLst/>
            </a:prstGeom>
            <a:noFill/>
            <a:ln w="9525">
              <a:noFill/>
              <a:miter lim="800000"/>
              <a:headEnd/>
              <a:tailEnd/>
            </a:ln>
          </p:spPr>
        </p:pic>
        <p:pic>
          <p:nvPicPr>
            <p:cNvPr id="15366" name="Picture 4" descr="Maven_Logo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 y="144"/>
              <a:ext cx="2016" cy="732"/>
            </a:xfrm>
            <a:prstGeom prst="rect">
              <a:avLst/>
            </a:prstGeom>
            <a:noFill/>
            <a:ln w="9525">
              <a:noFill/>
              <a:miter lim="800000"/>
              <a:headEnd/>
              <a:tailEnd/>
            </a:ln>
          </p:spPr>
        </p:pic>
      </p:grpSp>
      <p:sp>
        <p:nvSpPr>
          <p:cNvPr id="7" name="Text Box 5"/>
          <p:cNvSpPr txBox="1">
            <a:spLocks noChangeArrowheads="1"/>
          </p:cNvSpPr>
          <p:nvPr/>
        </p:nvSpPr>
        <p:spPr bwMode="auto">
          <a:xfrm>
            <a:off x="923095" y="4725095"/>
            <a:ext cx="7317903" cy="707886"/>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1pPr>
            <a:lvl2pPr marL="4572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2pPr>
            <a:lvl3pPr marL="9144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3pPr>
            <a:lvl4pPr marL="13716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4pPr>
            <a:lvl5pPr marL="18288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5pPr>
            <a:lvl6pPr marL="2286000" algn="l" defTabSz="914400" rtl="0" eaLnBrk="1" latinLnBrk="0" hangingPunct="1">
              <a:defRPr sz="1300" kern="1200">
                <a:solidFill>
                  <a:schemeClr val="tx1"/>
                </a:solidFill>
                <a:latin typeface="Trebuchet MS" pitchFamily="34" charset="0"/>
                <a:ea typeface="ＭＳ Ｐゴシック" pitchFamily="-65" charset="-128"/>
                <a:cs typeface="+mn-cs"/>
              </a:defRPr>
            </a:lvl6pPr>
            <a:lvl7pPr marL="2743200" algn="l" defTabSz="914400" rtl="0" eaLnBrk="1" latinLnBrk="0" hangingPunct="1">
              <a:defRPr sz="1300" kern="1200">
                <a:solidFill>
                  <a:schemeClr val="tx1"/>
                </a:solidFill>
                <a:latin typeface="Trebuchet MS" pitchFamily="34" charset="0"/>
                <a:ea typeface="ＭＳ Ｐゴシック" pitchFamily="-65" charset="-128"/>
                <a:cs typeface="+mn-cs"/>
              </a:defRPr>
            </a:lvl7pPr>
            <a:lvl8pPr marL="3200400" algn="l" defTabSz="914400" rtl="0" eaLnBrk="1" latinLnBrk="0" hangingPunct="1">
              <a:defRPr sz="1300" kern="1200">
                <a:solidFill>
                  <a:schemeClr val="tx1"/>
                </a:solidFill>
                <a:latin typeface="Trebuchet MS" pitchFamily="34" charset="0"/>
                <a:ea typeface="ＭＳ Ｐゴシック" pitchFamily="-65" charset="-128"/>
                <a:cs typeface="+mn-cs"/>
              </a:defRPr>
            </a:lvl8pPr>
            <a:lvl9pPr marL="3657600" algn="l" defTabSz="914400" rtl="0" eaLnBrk="1" latinLnBrk="0" hangingPunct="1">
              <a:defRPr sz="1300" kern="1200">
                <a:solidFill>
                  <a:schemeClr val="tx1"/>
                </a:solidFill>
                <a:latin typeface="Trebuchet MS" pitchFamily="34" charset="0"/>
                <a:ea typeface="ＭＳ Ｐゴシック" pitchFamily="-65" charset="-128"/>
                <a:cs typeface="+mn-cs"/>
              </a:defRPr>
            </a:lvl9pPr>
          </a:lstStyle>
          <a:p>
            <a:pPr algn="ctr">
              <a:spcAft>
                <a:spcPts val="0"/>
              </a:spcAft>
            </a:pPr>
            <a:endParaRPr lang="en-US" sz="2000" dirty="0" smtClean="0">
              <a:solidFill>
                <a:schemeClr val="bg1"/>
              </a:solidFill>
              <a:latin typeface="+mn-lt"/>
            </a:endParaRPr>
          </a:p>
          <a:p>
            <a:pPr algn="ctr">
              <a:spcAft>
                <a:spcPts val="0"/>
              </a:spcAft>
            </a:pPr>
            <a:endParaRPr lang="en-US" sz="2000" dirty="0" smtClean="0">
              <a:solidFill>
                <a:schemeClr val="bg1"/>
              </a:solidFill>
              <a:latin typeface="+mn-lt"/>
            </a:endParaRPr>
          </a:p>
        </p:txBody>
      </p:sp>
      <p:sp>
        <p:nvSpPr>
          <p:cNvPr id="8" name="Text Box 6"/>
          <p:cNvSpPr txBox="1">
            <a:spLocks noChangeArrowheads="1"/>
          </p:cNvSpPr>
          <p:nvPr/>
        </p:nvSpPr>
        <p:spPr bwMode="auto">
          <a:xfrm>
            <a:off x="8703" y="1431656"/>
            <a:ext cx="4558535" cy="95410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1pPr>
            <a:lvl2pPr marL="4572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2pPr>
            <a:lvl3pPr marL="9144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3pPr>
            <a:lvl4pPr marL="13716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4pPr>
            <a:lvl5pPr marL="18288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5pPr>
            <a:lvl6pPr marL="2286000" algn="l" defTabSz="914400" rtl="0" eaLnBrk="1" latinLnBrk="0" hangingPunct="1">
              <a:defRPr sz="1300" kern="1200">
                <a:solidFill>
                  <a:schemeClr val="tx1"/>
                </a:solidFill>
                <a:latin typeface="Trebuchet MS" pitchFamily="34" charset="0"/>
                <a:ea typeface="ＭＳ Ｐゴシック" pitchFamily="-65" charset="-128"/>
                <a:cs typeface="+mn-cs"/>
              </a:defRPr>
            </a:lvl6pPr>
            <a:lvl7pPr marL="2743200" algn="l" defTabSz="914400" rtl="0" eaLnBrk="1" latinLnBrk="0" hangingPunct="1">
              <a:defRPr sz="1300" kern="1200">
                <a:solidFill>
                  <a:schemeClr val="tx1"/>
                </a:solidFill>
                <a:latin typeface="Trebuchet MS" pitchFamily="34" charset="0"/>
                <a:ea typeface="ＭＳ Ｐゴシック" pitchFamily="-65" charset="-128"/>
                <a:cs typeface="+mn-cs"/>
              </a:defRPr>
            </a:lvl7pPr>
            <a:lvl8pPr marL="3200400" algn="l" defTabSz="914400" rtl="0" eaLnBrk="1" latinLnBrk="0" hangingPunct="1">
              <a:defRPr sz="1300" kern="1200">
                <a:solidFill>
                  <a:schemeClr val="tx1"/>
                </a:solidFill>
                <a:latin typeface="Trebuchet MS" pitchFamily="34" charset="0"/>
                <a:ea typeface="ＭＳ Ｐゴシック" pitchFamily="-65" charset="-128"/>
                <a:cs typeface="+mn-cs"/>
              </a:defRPr>
            </a:lvl8pPr>
            <a:lvl9pPr marL="3657600" algn="l" defTabSz="914400" rtl="0" eaLnBrk="1" latinLnBrk="0" hangingPunct="1">
              <a:defRPr sz="1300" kern="1200">
                <a:solidFill>
                  <a:schemeClr val="tx1"/>
                </a:solidFill>
                <a:latin typeface="Trebuchet MS" pitchFamily="34" charset="0"/>
                <a:ea typeface="ＭＳ Ｐゴシック" pitchFamily="-65" charset="-128"/>
                <a:cs typeface="+mn-cs"/>
              </a:defRPr>
            </a:lvl9pPr>
          </a:lstStyle>
          <a:p>
            <a:pPr eaLnBrk="0" hangingPunct="0">
              <a:spcBef>
                <a:spcPct val="50000"/>
              </a:spcBef>
            </a:pPr>
            <a:r>
              <a:rPr lang="en-US" sz="2800" i="1" dirty="0" smtClean="0">
                <a:solidFill>
                  <a:schemeClr val="bg1"/>
                </a:solidFill>
                <a:latin typeface="+mn-lt"/>
              </a:rPr>
              <a:t>Mars Atmosphere and Volatile EvolutioN (MAVEN) </a:t>
            </a:r>
            <a:r>
              <a:rPr lang="en-US" sz="2800" dirty="0" smtClean="0">
                <a:solidFill>
                  <a:schemeClr val="bg1"/>
                </a:solidFill>
                <a:latin typeface="+mn-lt"/>
              </a:rPr>
              <a:t>Mission</a:t>
            </a:r>
          </a:p>
        </p:txBody>
      </p:sp>
      <p:sp>
        <p:nvSpPr>
          <p:cNvPr id="9" name="Text Box 6"/>
          <p:cNvSpPr txBox="1">
            <a:spLocks noChangeArrowheads="1"/>
          </p:cNvSpPr>
          <p:nvPr/>
        </p:nvSpPr>
        <p:spPr bwMode="auto">
          <a:xfrm>
            <a:off x="-8949" y="4463485"/>
            <a:ext cx="9152373" cy="523220"/>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1pPr>
            <a:lvl2pPr marL="4572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2pPr>
            <a:lvl3pPr marL="9144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3pPr>
            <a:lvl4pPr marL="13716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4pPr>
            <a:lvl5pPr marL="1828800" algn="l" rtl="0" fontAlgn="base">
              <a:spcBef>
                <a:spcPct val="0"/>
              </a:spcBef>
              <a:spcAft>
                <a:spcPct val="0"/>
              </a:spcAft>
              <a:defRPr sz="1300" kern="1200">
                <a:solidFill>
                  <a:schemeClr val="tx1"/>
                </a:solidFill>
                <a:latin typeface="Trebuchet MS" pitchFamily="34" charset="0"/>
                <a:ea typeface="ＭＳ Ｐゴシック" pitchFamily="-65" charset="-128"/>
                <a:cs typeface="+mn-cs"/>
              </a:defRPr>
            </a:lvl5pPr>
            <a:lvl6pPr marL="2286000" algn="l" defTabSz="914400" rtl="0" eaLnBrk="1" latinLnBrk="0" hangingPunct="1">
              <a:defRPr sz="1300" kern="1200">
                <a:solidFill>
                  <a:schemeClr val="tx1"/>
                </a:solidFill>
                <a:latin typeface="Trebuchet MS" pitchFamily="34" charset="0"/>
                <a:ea typeface="ＭＳ Ｐゴシック" pitchFamily="-65" charset="-128"/>
                <a:cs typeface="+mn-cs"/>
              </a:defRPr>
            </a:lvl6pPr>
            <a:lvl7pPr marL="2743200" algn="l" defTabSz="914400" rtl="0" eaLnBrk="1" latinLnBrk="0" hangingPunct="1">
              <a:defRPr sz="1300" kern="1200">
                <a:solidFill>
                  <a:schemeClr val="tx1"/>
                </a:solidFill>
                <a:latin typeface="Trebuchet MS" pitchFamily="34" charset="0"/>
                <a:ea typeface="ＭＳ Ｐゴシック" pitchFamily="-65" charset="-128"/>
                <a:cs typeface="+mn-cs"/>
              </a:defRPr>
            </a:lvl7pPr>
            <a:lvl8pPr marL="3200400" algn="l" defTabSz="914400" rtl="0" eaLnBrk="1" latinLnBrk="0" hangingPunct="1">
              <a:defRPr sz="1300" kern="1200">
                <a:solidFill>
                  <a:schemeClr val="tx1"/>
                </a:solidFill>
                <a:latin typeface="Trebuchet MS" pitchFamily="34" charset="0"/>
                <a:ea typeface="ＭＳ Ｐゴシック" pitchFamily="-65" charset="-128"/>
                <a:cs typeface="+mn-cs"/>
              </a:defRPr>
            </a:lvl8pPr>
            <a:lvl9pPr marL="3657600" algn="l" defTabSz="914400" rtl="0" eaLnBrk="1" latinLnBrk="0" hangingPunct="1">
              <a:defRPr sz="1300" kern="1200">
                <a:solidFill>
                  <a:schemeClr val="tx1"/>
                </a:solidFill>
                <a:latin typeface="Trebuchet MS" pitchFamily="34" charset="0"/>
                <a:ea typeface="ＭＳ Ｐゴシック" pitchFamily="-65" charset="-128"/>
                <a:cs typeface="+mn-cs"/>
              </a:defRPr>
            </a:lvl9pPr>
          </a:lstStyle>
          <a:p>
            <a:pPr algn="ctr"/>
            <a:r>
              <a:rPr lang="en-US" sz="2800" dirty="0" smtClean="0">
                <a:solidFill>
                  <a:schemeClr val="bg1"/>
                </a:solidFill>
                <a:latin typeface="+mn-lt"/>
              </a:rPr>
              <a:t>MAVEN’s Lessons Learned</a:t>
            </a:r>
          </a:p>
        </p:txBody>
      </p:sp>
      <p:sp>
        <p:nvSpPr>
          <p:cNvPr id="10" name="Slide Number Placeholder 5"/>
          <p:cNvSpPr>
            <a:spLocks noGrp="1"/>
          </p:cNvSpPr>
          <p:nvPr>
            <p:ph type="sldNum" sz="quarter" idx="12"/>
          </p:nvPr>
        </p:nvSpPr>
        <p:spPr>
          <a:xfrm>
            <a:off x="6656717" y="6356350"/>
            <a:ext cx="2133600" cy="365125"/>
          </a:xfrm>
        </p:spPr>
        <p:txBody>
          <a:bodyPr/>
          <a:lstStyle/>
          <a:p>
            <a:fld id="{A9187AFB-B5E4-404C-BDDF-75186E80738D}" type="slidenum">
              <a:rPr lang="en-US" smtClean="0">
                <a:solidFill>
                  <a:schemeClr val="bg2">
                    <a:lumMod val="90000"/>
                  </a:schemeClr>
                </a:solidFill>
              </a:rPr>
              <a:pPr/>
              <a:t>35</a:t>
            </a:fld>
            <a:endParaRPr lang="en-US" dirty="0">
              <a:solidFill>
                <a:schemeClr val="bg2">
                  <a:lumMod val="90000"/>
                </a:schemeClr>
              </a:solidFill>
            </a:endParaRPr>
          </a:p>
        </p:txBody>
      </p:sp>
    </p:spTree>
    <p:extLst>
      <p:ext uri="{BB962C8B-B14F-4D97-AF65-F5344CB8AC3E}">
        <p14:creationId xmlns:p14="http://schemas.microsoft.com/office/powerpoint/2010/main" val="3535407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5"/>
          <p:cNvSpPr txBox="1">
            <a:spLocks noChangeArrowheads="1"/>
          </p:cNvSpPr>
          <p:nvPr/>
        </p:nvSpPr>
        <p:spPr bwMode="auto">
          <a:xfrm>
            <a:off x="2271970" y="139963"/>
            <a:ext cx="4696707" cy="523220"/>
          </a:xfrm>
          <a:prstGeom prst="rect">
            <a:avLst/>
          </a:prstGeom>
          <a:noFill/>
          <a:ln w="9525">
            <a:noFill/>
            <a:miter lim="800000"/>
            <a:headEnd/>
            <a:tailEnd/>
          </a:ln>
        </p:spPr>
        <p:txBody>
          <a:bodyPr wrap="square">
            <a:spAutoFit/>
          </a:bodyPr>
          <a:lstStyle/>
          <a:p>
            <a:pPr algn="ctr" eaLnBrk="0" hangingPunct="0"/>
            <a:r>
              <a:rPr lang="en-US" sz="2800" dirty="0" smtClean="0">
                <a:solidFill>
                  <a:schemeClr val="bg1"/>
                </a:solidFill>
                <a:latin typeface="+mn-lt"/>
              </a:rPr>
              <a:t>The MAVEN Project’s Journey</a:t>
            </a:r>
            <a:endParaRPr lang="en-US" sz="2800" dirty="0">
              <a:solidFill>
                <a:schemeClr val="bg1"/>
              </a:solidFill>
              <a:latin typeface="+mn-lt"/>
            </a:endParaRPr>
          </a:p>
        </p:txBody>
      </p:sp>
      <p:sp>
        <p:nvSpPr>
          <p:cNvPr id="31747" name="TextBox 6"/>
          <p:cNvSpPr txBox="1">
            <a:spLocks noChangeArrowheads="1"/>
          </p:cNvSpPr>
          <p:nvPr/>
        </p:nvSpPr>
        <p:spPr bwMode="auto">
          <a:xfrm>
            <a:off x="296295" y="1016122"/>
            <a:ext cx="3886200" cy="400050"/>
          </a:xfrm>
          <a:prstGeom prst="rect">
            <a:avLst/>
          </a:prstGeom>
          <a:noFill/>
          <a:ln w="9525">
            <a:noFill/>
            <a:miter lim="800000"/>
            <a:headEnd/>
            <a:tailEnd/>
          </a:ln>
        </p:spPr>
        <p:txBody>
          <a:bodyPr>
            <a:spAutoFit/>
          </a:bodyPr>
          <a:lstStyle/>
          <a:p>
            <a:pPr eaLnBrk="0" hangingPunct="0"/>
            <a:r>
              <a:rPr lang="en-US" sz="2000" i="1" dirty="0">
                <a:solidFill>
                  <a:schemeClr val="bg1"/>
                </a:solidFill>
              </a:rPr>
              <a:t>From </a:t>
            </a:r>
            <a:r>
              <a:rPr lang="en-US" sz="2000" i="1" dirty="0" smtClean="0">
                <a:solidFill>
                  <a:schemeClr val="bg1"/>
                </a:solidFill>
              </a:rPr>
              <a:t>proposal days</a:t>
            </a:r>
            <a:r>
              <a:rPr lang="en-US" sz="2000" i="1" dirty="0">
                <a:solidFill>
                  <a:schemeClr val="bg1"/>
                </a:solidFill>
              </a:rPr>
              <a:t>…</a:t>
            </a:r>
          </a:p>
        </p:txBody>
      </p:sp>
      <p:sp>
        <p:nvSpPr>
          <p:cNvPr id="31748" name="TextBox 7"/>
          <p:cNvSpPr txBox="1">
            <a:spLocks noChangeArrowheads="1"/>
          </p:cNvSpPr>
          <p:nvPr/>
        </p:nvSpPr>
        <p:spPr bwMode="auto">
          <a:xfrm>
            <a:off x="6194340" y="4125194"/>
            <a:ext cx="2866781" cy="400110"/>
          </a:xfrm>
          <a:prstGeom prst="rect">
            <a:avLst/>
          </a:prstGeom>
          <a:noFill/>
          <a:ln w="9525">
            <a:noFill/>
            <a:miter lim="800000"/>
            <a:headEnd/>
            <a:tailEnd/>
          </a:ln>
        </p:spPr>
        <p:txBody>
          <a:bodyPr wrap="square">
            <a:spAutoFit/>
          </a:bodyPr>
          <a:lstStyle/>
          <a:p>
            <a:pPr eaLnBrk="0" hangingPunct="0"/>
            <a:r>
              <a:rPr lang="en-US" sz="2000" i="1" dirty="0">
                <a:solidFill>
                  <a:schemeClr val="bg1"/>
                </a:solidFill>
              </a:rPr>
              <a:t>… to Science at Mars</a:t>
            </a:r>
          </a:p>
        </p:txBody>
      </p:sp>
      <p:pic>
        <p:nvPicPr>
          <p:cNvPr id="1026" name="Picture 2" descr="C:\Users\dfmitche\Desktop\Proposal team.jpg"/>
          <p:cNvPicPr>
            <a:picLocks noChangeAspect="1" noChangeArrowheads="1"/>
          </p:cNvPicPr>
          <p:nvPr/>
        </p:nvPicPr>
        <p:blipFill>
          <a:blip r:embed="rId3"/>
          <a:srcRect/>
          <a:stretch>
            <a:fillRect/>
          </a:stretch>
        </p:blipFill>
        <p:spPr bwMode="auto">
          <a:xfrm>
            <a:off x="306502" y="1532965"/>
            <a:ext cx="3930936" cy="2951002"/>
          </a:xfrm>
          <a:prstGeom prst="rect">
            <a:avLst/>
          </a:prstGeom>
          <a:noFill/>
        </p:spPr>
      </p:pic>
      <p:pic>
        <p:nvPicPr>
          <p:cNvPr id="1027" name="Picture 3" descr="C:\Users\dfmitche\Desktop\orbit.jpg"/>
          <p:cNvPicPr>
            <a:picLocks noChangeAspect="1" noChangeArrowheads="1"/>
          </p:cNvPicPr>
          <p:nvPr/>
        </p:nvPicPr>
        <p:blipFill>
          <a:blip r:embed="rId4"/>
          <a:srcRect/>
          <a:stretch>
            <a:fillRect/>
          </a:stretch>
        </p:blipFill>
        <p:spPr bwMode="auto">
          <a:xfrm>
            <a:off x="4558552" y="1062791"/>
            <a:ext cx="4208930" cy="3011668"/>
          </a:xfrm>
          <a:prstGeom prst="rect">
            <a:avLst/>
          </a:prstGeom>
          <a:noFill/>
        </p:spPr>
      </p:pic>
      <p:sp>
        <p:nvSpPr>
          <p:cNvPr id="15" name="Rectangle 14"/>
          <p:cNvSpPr/>
          <p:nvPr/>
        </p:nvSpPr>
        <p:spPr>
          <a:xfrm>
            <a:off x="7198616" y="3875855"/>
            <a:ext cx="1510818" cy="1619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i="1" dirty="0" smtClean="0">
                <a:solidFill>
                  <a:schemeClr val="bg1"/>
                </a:solidFill>
              </a:rPr>
              <a:t>Image Credit: Corby Waste, NASA-JPL</a:t>
            </a:r>
            <a:endParaRPr lang="en-US" sz="600" i="1" dirty="0">
              <a:solidFill>
                <a:schemeClr val="bg1"/>
              </a:solidFill>
            </a:endParaRPr>
          </a:p>
        </p:txBody>
      </p:sp>
      <p:pic>
        <p:nvPicPr>
          <p:cNvPr id="8" name="Picture 4"/>
          <p:cNvPicPr>
            <a:picLocks noChangeAspect="1" noChangeArrowheads="1"/>
          </p:cNvPicPr>
          <p:nvPr/>
        </p:nvPicPr>
        <p:blipFill>
          <a:blip r:embed="rId5" cstate="print"/>
          <a:srcRect/>
          <a:stretch>
            <a:fillRect/>
          </a:stretch>
        </p:blipFill>
        <p:spPr bwMode="auto">
          <a:xfrm>
            <a:off x="336732" y="4780337"/>
            <a:ext cx="8478673" cy="1136634"/>
          </a:xfrm>
          <a:prstGeom prst="rect">
            <a:avLst/>
          </a:prstGeom>
          <a:noFill/>
          <a:ln w="9525">
            <a:noFill/>
            <a:miter lim="800000"/>
            <a:headEnd/>
            <a:tailEnd/>
          </a:ln>
        </p:spPr>
      </p:pic>
      <p:sp>
        <p:nvSpPr>
          <p:cNvPr id="9" name="Diamond 8"/>
          <p:cNvSpPr/>
          <p:nvPr/>
        </p:nvSpPr>
        <p:spPr>
          <a:xfrm>
            <a:off x="4995776" y="5166559"/>
            <a:ext cx="228073" cy="253241"/>
          </a:xfrm>
          <a:prstGeom prst="diamon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808629" y="5408022"/>
            <a:ext cx="1027134" cy="400110"/>
          </a:xfrm>
          <a:prstGeom prst="rect">
            <a:avLst/>
          </a:prstGeom>
          <a:noFill/>
        </p:spPr>
        <p:txBody>
          <a:bodyPr wrap="square" rtlCol="0">
            <a:spAutoFit/>
          </a:bodyPr>
          <a:lstStyle/>
          <a:p>
            <a:r>
              <a:rPr lang="en-US" sz="1000" b="1" dirty="0" smtClean="0">
                <a:solidFill>
                  <a:schemeClr val="accent1">
                    <a:lumMod val="75000"/>
                  </a:schemeClr>
                </a:solidFill>
                <a:latin typeface="+mn-lt"/>
              </a:rPr>
              <a:t>SIR/ATLO Start</a:t>
            </a:r>
            <a:endParaRPr lang="en-US" sz="1000" b="1" dirty="0">
              <a:solidFill>
                <a:schemeClr val="accent1">
                  <a:lumMod val="75000"/>
                </a:schemeClr>
              </a:solidFill>
              <a:latin typeface="+mn-lt"/>
            </a:endParaRPr>
          </a:p>
        </p:txBody>
      </p:sp>
      <p:sp>
        <p:nvSpPr>
          <p:cNvPr id="12" name="Content Placeholder 2"/>
          <p:cNvSpPr txBox="1">
            <a:spLocks/>
          </p:cNvSpPr>
          <p:nvPr/>
        </p:nvSpPr>
        <p:spPr>
          <a:xfrm>
            <a:off x="3403076" y="6077314"/>
            <a:ext cx="4719317" cy="497954"/>
          </a:xfrm>
          <a:prstGeom prst="rect">
            <a:avLst/>
          </a:prstGeom>
        </p:spPr>
        <p:txBody>
          <a:bodyPr>
            <a:noAutofit/>
          </a:bodyPr>
          <a:lstStyle/>
          <a:p>
            <a:pPr marL="1588" marR="0" lvl="0" indent="-1588" algn="ctr" defTabSz="914400" rtl="0" eaLnBrk="0" fontAlgn="base" latinLnBrk="0" hangingPunct="0">
              <a:lnSpc>
                <a:spcPct val="100000"/>
              </a:lnSpc>
              <a:spcBef>
                <a:spcPct val="10000"/>
              </a:spcBef>
              <a:spcAft>
                <a:spcPct val="0"/>
              </a:spcAft>
              <a:buClrTx/>
              <a:buSzTx/>
              <a:buFontTx/>
              <a:buNone/>
              <a:tabLst/>
              <a:defRPr/>
            </a:pPr>
            <a:r>
              <a:rPr kumimoji="0" lang="en-US" sz="1400" b="1" i="0" u="none" strike="noStrike" kern="0" cap="none" spc="0" normalizeH="0" baseline="0" noProof="0" dirty="0" smtClean="0">
                <a:ln>
                  <a:noFill/>
                </a:ln>
                <a:solidFill>
                  <a:srgbClr val="00B050"/>
                </a:solidFill>
                <a:effectLst/>
                <a:uLnTx/>
                <a:uFillTx/>
                <a:latin typeface="+mn-lt"/>
                <a:ea typeface="ＭＳ Ｐゴシック" pitchFamily="-65" charset="-128"/>
                <a:cs typeface="ＭＳ Ｐゴシック" pitchFamily="-65" charset="-128"/>
              </a:rPr>
              <a:t>All major milestones, including launch, achieved</a:t>
            </a:r>
            <a:r>
              <a:rPr kumimoji="0" lang="en-US" sz="1400" b="1" i="0" u="none" strike="noStrike" kern="0" cap="none" spc="0" normalizeH="0" noProof="0" dirty="0" smtClean="0">
                <a:ln>
                  <a:noFill/>
                </a:ln>
                <a:solidFill>
                  <a:srgbClr val="00B050"/>
                </a:solidFill>
                <a:effectLst/>
                <a:uLnTx/>
                <a:uFillTx/>
                <a:latin typeface="+mn-lt"/>
                <a:ea typeface="ＭＳ Ｐゴシック" pitchFamily="-65" charset="-128"/>
                <a:cs typeface="ＭＳ Ｐゴシック" pitchFamily="-65" charset="-128"/>
              </a:rPr>
              <a:t> on the schedule originally proposed in 2008 </a:t>
            </a:r>
            <a:r>
              <a:rPr kumimoji="0" lang="en-US" sz="1400" b="1" i="0" u="none" strike="noStrike" kern="0" cap="none" spc="0" normalizeH="0" noProof="0" dirty="0" smtClean="0">
                <a:ln>
                  <a:noFill/>
                </a:ln>
                <a:solidFill>
                  <a:srgbClr val="00B050"/>
                </a:solidFill>
                <a:effectLst/>
                <a:uLnTx/>
                <a:uFillTx/>
                <a:latin typeface="Calibri" panose="020F0502020204030204" pitchFamily="34" charset="0"/>
                <a:ea typeface="ＭＳ Ｐゴシック" pitchFamily="-65" charset="-128"/>
                <a:cs typeface="ＭＳ Ｐゴシック" pitchFamily="-65" charset="-128"/>
              </a:rPr>
              <a:t>–</a:t>
            </a:r>
            <a:r>
              <a:rPr kumimoji="0" lang="en-US" sz="1400" b="1" i="0" u="none" strike="noStrike" kern="0" cap="none" spc="0" normalizeH="0" noProof="0" dirty="0" smtClean="0">
                <a:ln>
                  <a:noFill/>
                </a:ln>
                <a:solidFill>
                  <a:srgbClr val="00B050"/>
                </a:solidFill>
                <a:effectLst/>
                <a:uLnTx/>
                <a:uFillTx/>
                <a:latin typeface="+mn-lt"/>
                <a:ea typeface="ＭＳ Ｐゴシック" pitchFamily="-65" charset="-128"/>
                <a:cs typeface="ＭＳ Ｐゴシック" pitchFamily="-65" charset="-128"/>
              </a:rPr>
              <a:t> and </a:t>
            </a:r>
            <a:r>
              <a:rPr lang="en-US" sz="1400" b="1" kern="0" noProof="0" dirty="0" smtClean="0">
                <a:solidFill>
                  <a:srgbClr val="00B050"/>
                </a:solidFill>
                <a:latin typeface="+mn-lt"/>
                <a:cs typeface="ＭＳ Ｐゴシック" pitchFamily="-65" charset="-128"/>
              </a:rPr>
              <a:t>under</a:t>
            </a:r>
            <a:r>
              <a:rPr kumimoji="0" lang="en-US" sz="1400" b="1" i="0" u="none" strike="noStrike" kern="0" cap="none" spc="0" normalizeH="0" noProof="0" dirty="0" smtClean="0">
                <a:ln>
                  <a:noFill/>
                </a:ln>
                <a:solidFill>
                  <a:srgbClr val="00B050"/>
                </a:solidFill>
                <a:effectLst/>
                <a:uLnTx/>
                <a:uFillTx/>
                <a:latin typeface="+mn-lt"/>
                <a:ea typeface="ＭＳ Ｐゴシック" pitchFamily="-65" charset="-128"/>
                <a:cs typeface="ＭＳ Ｐゴシック" pitchFamily="-65" charset="-128"/>
              </a:rPr>
              <a:t> budget!</a:t>
            </a:r>
            <a:endParaRPr kumimoji="0" lang="en-US" sz="1400" b="1" i="0" u="none" strike="noStrike" kern="0" cap="none" spc="0" normalizeH="0" baseline="0" noProof="0" dirty="0" smtClean="0">
              <a:ln>
                <a:noFill/>
              </a:ln>
              <a:solidFill>
                <a:srgbClr val="00B050"/>
              </a:solidFill>
              <a:effectLst/>
              <a:uLnTx/>
              <a:uFillTx/>
              <a:latin typeface="+mn-lt"/>
              <a:ea typeface="ＭＳ Ｐゴシック" pitchFamily="-65" charset="-128"/>
              <a:cs typeface="ＭＳ Ｐゴシック" pitchFamily="-65" charset="-128"/>
            </a:endParaRPr>
          </a:p>
          <a:p>
            <a:pPr marL="342900" marR="0" lvl="0" indent="-342900" algn="ctr" defTabSz="914400" rtl="0" eaLnBrk="0" fontAlgn="base" latinLnBrk="0" hangingPunct="0">
              <a:lnSpc>
                <a:spcPct val="100000"/>
              </a:lnSpc>
              <a:spcBef>
                <a:spcPct val="10000"/>
              </a:spcBef>
              <a:spcAft>
                <a:spcPct val="0"/>
              </a:spcAft>
              <a:buClrTx/>
              <a:buSzTx/>
              <a:buFontTx/>
              <a:buNone/>
              <a:tabLst/>
              <a:defRPr/>
            </a:pPr>
            <a:endParaRPr kumimoji="0" lang="en-US" sz="1800" b="0" i="0" u="none" strike="noStrike" kern="0" cap="none" spc="0" normalizeH="0" baseline="0" noProof="0" dirty="0" smtClean="0">
              <a:ln>
                <a:noFill/>
              </a:ln>
              <a:solidFill>
                <a:srgbClr val="002060"/>
              </a:solidFill>
              <a:effectLst/>
              <a:uLnTx/>
              <a:uFillTx/>
              <a:latin typeface="+mn-lt"/>
              <a:ea typeface="ＭＳ Ｐゴシック" pitchFamily="-65" charset="-128"/>
              <a:cs typeface="ＭＳ Ｐゴシック" pitchFamily="-65" charset="-128"/>
            </a:endParaRPr>
          </a:p>
        </p:txBody>
      </p:sp>
      <p:sp>
        <p:nvSpPr>
          <p:cNvPr id="13" name="Up Arrow 12"/>
          <p:cNvSpPr/>
          <p:nvPr/>
        </p:nvSpPr>
        <p:spPr>
          <a:xfrm>
            <a:off x="7946869" y="5606425"/>
            <a:ext cx="175524" cy="367377"/>
          </a:xfrm>
          <a:prstGeom prst="up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B050"/>
              </a:solidFill>
            </a:endParaRPr>
          </a:p>
        </p:txBody>
      </p:sp>
      <p:sp>
        <p:nvSpPr>
          <p:cNvPr id="14" name="Rectangle 13"/>
          <p:cNvSpPr/>
          <p:nvPr/>
        </p:nvSpPr>
        <p:spPr>
          <a:xfrm>
            <a:off x="3403076" y="5987226"/>
            <a:ext cx="4719317" cy="699062"/>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Diamond 1"/>
          <p:cNvSpPr/>
          <p:nvPr/>
        </p:nvSpPr>
        <p:spPr>
          <a:xfrm>
            <a:off x="8501666" y="5140393"/>
            <a:ext cx="257865" cy="257865"/>
          </a:xfrm>
          <a:prstGeom prst="diamond">
            <a:avLst/>
          </a:prstGeom>
          <a:solidFill>
            <a:srgbClr val="F33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Multiply 2"/>
          <p:cNvSpPr/>
          <p:nvPr/>
        </p:nvSpPr>
        <p:spPr>
          <a:xfrm>
            <a:off x="8064819" y="5419366"/>
            <a:ext cx="342179" cy="342179"/>
          </a:xfrm>
          <a:prstGeom prst="mathMultiply">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8320947" y="5408022"/>
            <a:ext cx="671979" cy="369332"/>
          </a:xfrm>
          <a:prstGeom prst="rect">
            <a:avLst/>
          </a:prstGeom>
          <a:noFill/>
        </p:spPr>
        <p:txBody>
          <a:bodyPr wrap="none" rtlCol="0">
            <a:spAutoFit/>
          </a:bodyPr>
          <a:lstStyle/>
          <a:p>
            <a:pPr algn="ctr"/>
            <a:r>
              <a:rPr lang="en-US" sz="900" dirty="0" smtClean="0">
                <a:solidFill>
                  <a:srgbClr val="BA3632"/>
                </a:solidFill>
                <a:latin typeface="+mn-lt"/>
              </a:rPr>
              <a:t>Extended</a:t>
            </a:r>
          </a:p>
          <a:p>
            <a:pPr algn="ctr"/>
            <a:r>
              <a:rPr lang="en-US" sz="900" dirty="0" smtClean="0">
                <a:solidFill>
                  <a:srgbClr val="BA3632"/>
                </a:solidFill>
                <a:latin typeface="+mn-lt"/>
              </a:rPr>
              <a:t>Mission</a:t>
            </a:r>
            <a:endParaRPr lang="en-US" sz="900" dirty="0">
              <a:solidFill>
                <a:srgbClr val="BA3632"/>
              </a:solidFill>
              <a:latin typeface="+mn-lt"/>
            </a:endParaRPr>
          </a:p>
        </p:txBody>
      </p:sp>
      <p:cxnSp>
        <p:nvCxnSpPr>
          <p:cNvPr id="6" name="Straight Connector 5"/>
          <p:cNvCxnSpPr/>
          <p:nvPr/>
        </p:nvCxnSpPr>
        <p:spPr>
          <a:xfrm flipV="1">
            <a:off x="7956394" y="5269326"/>
            <a:ext cx="554797" cy="19050"/>
          </a:xfrm>
          <a:prstGeom prst="line">
            <a:avLst/>
          </a:prstGeom>
          <a:ln>
            <a:solidFill>
              <a:srgbClr val="BA3632"/>
            </a:solidFill>
          </a:ln>
        </p:spPr>
        <p:style>
          <a:lnRef idx="2">
            <a:schemeClr val="accent1"/>
          </a:lnRef>
          <a:fillRef idx="0">
            <a:schemeClr val="accent1"/>
          </a:fillRef>
          <a:effectRef idx="1">
            <a:schemeClr val="accent1"/>
          </a:effectRef>
          <a:fontRef idx="minor">
            <a:schemeClr val="tx1"/>
          </a:fontRef>
        </p:style>
      </p:cxnSp>
      <p:pic>
        <p:nvPicPr>
          <p:cNvPr id="18" name="Picture 29" descr="Maven_Logo_FS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
        <p:nvSpPr>
          <p:cNvPr id="11" name="Slide Number Placeholder 10"/>
          <p:cNvSpPr>
            <a:spLocks noGrp="1"/>
          </p:cNvSpPr>
          <p:nvPr>
            <p:ph type="sldNum" sz="quarter" idx="12"/>
          </p:nvPr>
        </p:nvSpPr>
        <p:spPr>
          <a:xfrm>
            <a:off x="6742981" y="6321163"/>
            <a:ext cx="2133600" cy="365125"/>
          </a:xfrm>
        </p:spPr>
        <p:txBody>
          <a:bodyPr/>
          <a:lstStyle/>
          <a:p>
            <a:fld id="{A9187AFB-B5E4-404C-BDDF-75186E80738D}" type="slidenum">
              <a:rPr lang="en-US" smtClean="0">
                <a:solidFill>
                  <a:schemeClr val="bg2">
                    <a:lumMod val="90000"/>
                  </a:schemeClr>
                </a:solidFill>
              </a:rPr>
              <a:pPr/>
              <a:t>36</a:t>
            </a:fld>
            <a:endParaRPr lang="en-US" dirty="0">
              <a:solidFill>
                <a:schemeClr val="bg2">
                  <a:lumMod val="90000"/>
                </a:schemeClr>
              </a:solidFill>
            </a:endParaRPr>
          </a:p>
        </p:txBody>
      </p:sp>
    </p:spTree>
    <p:extLst>
      <p:ext uri="{BB962C8B-B14F-4D97-AF65-F5344CB8AC3E}">
        <p14:creationId xmlns:p14="http://schemas.microsoft.com/office/powerpoint/2010/main" val="2437675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4294967295"/>
          </p:nvPr>
        </p:nvSpPr>
        <p:spPr>
          <a:xfrm>
            <a:off x="241019" y="1069675"/>
            <a:ext cx="8635562" cy="5624423"/>
          </a:xfrm>
        </p:spPr>
        <p:txBody>
          <a:bodyPr>
            <a:noAutofit/>
          </a:bodyPr>
          <a:lstStyle/>
          <a:p>
            <a:pPr>
              <a:spcBef>
                <a:spcPts val="438"/>
              </a:spcBef>
            </a:pPr>
            <a:r>
              <a:rPr lang="en-US" sz="1800" dirty="0"/>
              <a:t>The concept which became MAVEN was hatched in 2003 by one </a:t>
            </a:r>
            <a:r>
              <a:rPr lang="en-US" sz="1800" dirty="0" smtClean="0"/>
              <a:t>scientist </a:t>
            </a:r>
            <a:r>
              <a:rPr lang="en-US" sz="1800" dirty="0"/>
              <a:t>from the University of Colorado/Boulder (eventual Principal </a:t>
            </a:r>
            <a:r>
              <a:rPr lang="en-US" sz="1800" dirty="0" smtClean="0"/>
              <a:t>Investigator </a:t>
            </a:r>
            <a:r>
              <a:rPr lang="en-US" sz="1800" dirty="0"/>
              <a:t>[</a:t>
            </a:r>
            <a:r>
              <a:rPr lang="en-US" sz="1800" dirty="0" smtClean="0"/>
              <a:t>PI]) </a:t>
            </a:r>
            <a:r>
              <a:rPr lang="en-US" sz="1800" dirty="0"/>
              <a:t>and two scientists from the University of California/Berkeley</a:t>
            </a:r>
          </a:p>
          <a:p>
            <a:pPr>
              <a:spcBef>
                <a:spcPts val="438"/>
              </a:spcBef>
            </a:pPr>
            <a:r>
              <a:rPr lang="en-US" sz="1800" dirty="0" smtClean="0"/>
              <a:t>The MAVEN </a:t>
            </a:r>
            <a:r>
              <a:rPr lang="en-US" sz="1800" dirty="0"/>
              <a:t>PI asked Goddard to join the team in 2005</a:t>
            </a:r>
            <a:r>
              <a:rPr lang="en-US" sz="1800" dirty="0" smtClean="0"/>
              <a:t>.  The </a:t>
            </a:r>
            <a:r>
              <a:rPr lang="en-US" sz="1800" dirty="0"/>
              <a:t>MAVEN proposal was submitted in response to </a:t>
            </a:r>
            <a:r>
              <a:rPr lang="en-US" sz="1800" dirty="0" smtClean="0"/>
              <a:t>NASA Headquarters’ </a:t>
            </a:r>
            <a:r>
              <a:rPr lang="en-US" sz="1800" dirty="0"/>
              <a:t>Scout II Announcement of Opportunity </a:t>
            </a:r>
            <a:r>
              <a:rPr lang="en-US" sz="1800" dirty="0" smtClean="0"/>
              <a:t>in </a:t>
            </a:r>
            <a:r>
              <a:rPr lang="en-US" sz="1800" dirty="0"/>
              <a:t>2006</a:t>
            </a:r>
          </a:p>
          <a:p>
            <a:pPr>
              <a:spcBef>
                <a:spcPts val="438"/>
              </a:spcBef>
            </a:pPr>
            <a:r>
              <a:rPr lang="en-US" sz="1800" dirty="0"/>
              <a:t>MAVEN was one of 20 </a:t>
            </a:r>
            <a:r>
              <a:rPr lang="en-US" sz="1800" dirty="0" smtClean="0"/>
              <a:t>Step-1 proposals.  </a:t>
            </a:r>
            <a:r>
              <a:rPr lang="en-US" sz="1800" dirty="0"/>
              <a:t>Two were selected for a more-detailed feasibility or Phase A study</a:t>
            </a:r>
          </a:p>
          <a:p>
            <a:pPr>
              <a:spcBef>
                <a:spcPts val="438"/>
              </a:spcBef>
            </a:pPr>
            <a:r>
              <a:rPr lang="en-US" sz="1800" dirty="0"/>
              <a:t>Following the competitive Phase A study, MAVEN was selected to move forward to flight in 2008</a:t>
            </a:r>
          </a:p>
          <a:p>
            <a:pPr>
              <a:spcBef>
                <a:spcPts val="438"/>
              </a:spcBef>
            </a:pPr>
            <a:r>
              <a:rPr lang="en-US" sz="1800" dirty="0"/>
              <a:t>After a </a:t>
            </a:r>
            <a:r>
              <a:rPr lang="en-US" sz="1800" dirty="0" smtClean="0"/>
              <a:t>1-year </a:t>
            </a:r>
            <a:r>
              <a:rPr lang="en-US" sz="1800" dirty="0"/>
              <a:t>“risk reduction </a:t>
            </a:r>
            <a:r>
              <a:rPr lang="en-US" sz="1800" dirty="0" smtClean="0"/>
              <a:t>phase,” </a:t>
            </a:r>
            <a:r>
              <a:rPr lang="en-US" sz="1800" dirty="0"/>
              <a:t>MAVEN transitioned to a </a:t>
            </a:r>
            <a:r>
              <a:rPr lang="en-US" sz="1800" dirty="0" smtClean="0"/>
              <a:t>4-year </a:t>
            </a:r>
            <a:r>
              <a:rPr lang="en-US" sz="1800" dirty="0"/>
              <a:t>development phase for launch. </a:t>
            </a:r>
            <a:r>
              <a:rPr lang="en-US" sz="1800" dirty="0" smtClean="0"/>
              <a:t> MAVEN </a:t>
            </a:r>
            <a:r>
              <a:rPr lang="en-US" sz="1800" dirty="0"/>
              <a:t>was confirmed in 2010</a:t>
            </a:r>
          </a:p>
          <a:p>
            <a:pPr>
              <a:spcBef>
                <a:spcPts val="438"/>
              </a:spcBef>
            </a:pPr>
            <a:r>
              <a:rPr lang="en-US" sz="1800" dirty="0"/>
              <a:t>MAVEN was included in the government shutdown in October 2013, less than </a:t>
            </a:r>
            <a:r>
              <a:rPr lang="en-US" sz="1800" dirty="0" smtClean="0"/>
              <a:t>7 </a:t>
            </a:r>
            <a:r>
              <a:rPr lang="en-US" sz="1800" dirty="0"/>
              <a:t>weeks from launch</a:t>
            </a:r>
            <a:r>
              <a:rPr lang="en-US" sz="1800" dirty="0" smtClean="0"/>
              <a:t>.  Launch-preparation </a:t>
            </a:r>
            <a:r>
              <a:rPr lang="en-US" sz="1800" dirty="0"/>
              <a:t>activities were restarted after </a:t>
            </a:r>
            <a:r>
              <a:rPr lang="en-US" sz="1800" dirty="0" smtClean="0"/>
              <a:t>2 </a:t>
            </a:r>
            <a:r>
              <a:rPr lang="en-US" sz="1800" dirty="0"/>
              <a:t>days</a:t>
            </a:r>
          </a:p>
          <a:p>
            <a:pPr>
              <a:spcBef>
                <a:spcPts val="438"/>
              </a:spcBef>
            </a:pPr>
            <a:r>
              <a:rPr lang="en-US" sz="1800" dirty="0"/>
              <a:t>MAVEN launched on </a:t>
            </a:r>
            <a:r>
              <a:rPr lang="en-US" sz="1800" dirty="0" smtClean="0"/>
              <a:t>November </a:t>
            </a:r>
            <a:r>
              <a:rPr lang="en-US" sz="1800" dirty="0"/>
              <a:t>18, 2013. </a:t>
            </a:r>
            <a:r>
              <a:rPr lang="en-US" sz="1800" dirty="0" smtClean="0"/>
              <a:t> This </a:t>
            </a:r>
            <a:r>
              <a:rPr lang="en-US" sz="1800" dirty="0"/>
              <a:t>was the first day of its </a:t>
            </a:r>
            <a:r>
              <a:rPr lang="en-US" sz="1800" dirty="0" smtClean="0"/>
              <a:t>3-week </a:t>
            </a:r>
            <a:r>
              <a:rPr lang="en-US" sz="1800" dirty="0"/>
              <a:t>launch period, and it launched at the first opportunity at the start of its </a:t>
            </a:r>
            <a:r>
              <a:rPr lang="en-US" sz="1800" dirty="0" smtClean="0"/>
              <a:t>2-hour </a:t>
            </a:r>
            <a:r>
              <a:rPr lang="en-US" sz="1800" dirty="0"/>
              <a:t>firing window that day. </a:t>
            </a:r>
            <a:r>
              <a:rPr lang="en-US" sz="1800" dirty="0" smtClean="0"/>
              <a:t> MAVEN </a:t>
            </a:r>
            <a:r>
              <a:rPr lang="en-US" sz="1800" dirty="0"/>
              <a:t>entered Mars orbit on </a:t>
            </a:r>
            <a:r>
              <a:rPr lang="en-US" sz="1800" dirty="0" smtClean="0"/>
              <a:t>September </a:t>
            </a:r>
            <a:r>
              <a:rPr lang="en-US" sz="1800" dirty="0"/>
              <a:t>21, 2014</a:t>
            </a:r>
          </a:p>
          <a:p>
            <a:pPr>
              <a:spcBef>
                <a:spcPts val="438"/>
              </a:spcBef>
            </a:pPr>
            <a:r>
              <a:rPr lang="en-US" sz="1800" dirty="0">
                <a:solidFill>
                  <a:schemeClr val="accent6">
                    <a:lumMod val="60000"/>
                    <a:lumOff val="40000"/>
                  </a:schemeClr>
                </a:solidFill>
              </a:rPr>
              <a:t>MAVEN launched on schedule, under budget, and with the full technical capability that was </a:t>
            </a:r>
            <a:r>
              <a:rPr lang="en-US" sz="1800" dirty="0" smtClean="0">
                <a:solidFill>
                  <a:schemeClr val="accent6">
                    <a:lumMod val="60000"/>
                    <a:lumOff val="40000"/>
                  </a:schemeClr>
                </a:solidFill>
              </a:rPr>
              <a:t>intended</a:t>
            </a:r>
            <a:endParaRPr lang="en-US" sz="1800" dirty="0">
              <a:solidFill>
                <a:schemeClr val="accent6">
                  <a:lumMod val="60000"/>
                  <a:lumOff val="40000"/>
                </a:schemeClr>
              </a:solidFill>
            </a:endParaRPr>
          </a:p>
        </p:txBody>
      </p:sp>
      <p:sp>
        <p:nvSpPr>
          <p:cNvPr id="11" name="TextBox 5"/>
          <p:cNvSpPr txBox="1">
            <a:spLocks noChangeArrowheads="1"/>
          </p:cNvSpPr>
          <p:nvPr/>
        </p:nvSpPr>
        <p:spPr bwMode="auto">
          <a:xfrm>
            <a:off x="2041742" y="126749"/>
            <a:ext cx="4875805" cy="523220"/>
          </a:xfrm>
          <a:prstGeom prst="rect">
            <a:avLst/>
          </a:prstGeom>
          <a:noFill/>
          <a:ln w="9525">
            <a:noFill/>
            <a:miter lim="800000"/>
            <a:headEnd/>
            <a:tailEnd/>
          </a:ln>
        </p:spPr>
        <p:txBody>
          <a:bodyPr wrap="square">
            <a:spAutoFit/>
          </a:bodyPr>
          <a:lstStyle/>
          <a:p>
            <a:pPr algn="ctr" eaLnBrk="0" hangingPunct="0"/>
            <a:r>
              <a:rPr lang="en-US" sz="2800" dirty="0" smtClean="0">
                <a:solidFill>
                  <a:schemeClr val="bg1"/>
                </a:solidFill>
                <a:latin typeface="+mn-lt"/>
              </a:rPr>
              <a:t>Historical Perspective</a:t>
            </a:r>
            <a:endParaRPr lang="en-US" sz="2800" dirty="0">
              <a:solidFill>
                <a:schemeClr val="bg1"/>
              </a:solidFill>
              <a:latin typeface="+mn-lt"/>
            </a:endParaRPr>
          </a:p>
        </p:txBody>
      </p:sp>
      <p:pic>
        <p:nvPicPr>
          <p:cNvPr id="5" name="Picture 29" descr="Maven_Logo_FS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
        <p:nvSpPr>
          <p:cNvPr id="7" name="Slide Number Placeholder 5"/>
          <p:cNvSpPr>
            <a:spLocks noGrp="1"/>
          </p:cNvSpPr>
          <p:nvPr>
            <p:ph type="sldNum" sz="quarter" idx="12"/>
          </p:nvPr>
        </p:nvSpPr>
        <p:spPr>
          <a:xfrm>
            <a:off x="6648091" y="6356350"/>
            <a:ext cx="2133600" cy="365125"/>
          </a:xfrm>
        </p:spPr>
        <p:txBody>
          <a:bodyPr/>
          <a:lstStyle/>
          <a:p>
            <a:r>
              <a:rPr lang="en-US" dirty="0" smtClean="0">
                <a:solidFill>
                  <a:schemeClr val="bg1">
                    <a:lumMod val="75000"/>
                  </a:schemeClr>
                </a:solidFill>
              </a:rPr>
              <a:t>37</a:t>
            </a:r>
            <a:endParaRPr lang="en-US" dirty="0">
              <a:solidFill>
                <a:schemeClr val="bg1">
                  <a:lumMod val="75000"/>
                </a:schemeClr>
              </a:solidFill>
            </a:endParaRPr>
          </a:p>
        </p:txBody>
      </p:sp>
    </p:spTree>
    <p:extLst>
      <p:ext uri="{BB962C8B-B14F-4D97-AF65-F5344CB8AC3E}">
        <p14:creationId xmlns:p14="http://schemas.microsoft.com/office/powerpoint/2010/main" val="3132588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304797" y="5678097"/>
            <a:ext cx="7916177" cy="1169551"/>
          </a:xfrm>
          <a:prstGeom prst="rect">
            <a:avLst/>
          </a:prstGeom>
          <a:noFill/>
          <a:ln w="9525">
            <a:noFill/>
            <a:miter lim="800000"/>
            <a:headEnd/>
            <a:tailEnd/>
          </a:ln>
        </p:spPr>
        <p:txBody>
          <a:bodyPr wrap="square">
            <a:spAutoFit/>
          </a:bodyPr>
          <a:lstStyle/>
          <a:p>
            <a:pPr marL="233363" indent="-233363">
              <a:spcAft>
                <a:spcPts val="0"/>
              </a:spcAft>
              <a:buFont typeface="Arial" panose="020B0604020202020204" pitchFamily="34" charset="0"/>
              <a:buChar char="•"/>
            </a:pPr>
            <a:r>
              <a:rPr lang="en-US" sz="1400" dirty="0">
                <a:solidFill>
                  <a:schemeClr val="bg1"/>
                </a:solidFill>
                <a:cs typeface="Arial" panose="020B0604020202020204" pitchFamily="34" charset="0"/>
              </a:rPr>
              <a:t>Project resides within </a:t>
            </a:r>
            <a:r>
              <a:rPr lang="en-US" sz="1400" dirty="0" smtClean="0">
                <a:solidFill>
                  <a:schemeClr val="bg1"/>
                </a:solidFill>
                <a:cs typeface="Arial" panose="020B0604020202020204" pitchFamily="34" charset="0"/>
              </a:rPr>
              <a:t>GSFC’s Flight </a:t>
            </a:r>
            <a:r>
              <a:rPr lang="en-US" sz="1400" dirty="0">
                <a:solidFill>
                  <a:schemeClr val="bg1"/>
                </a:solidFill>
                <a:cs typeface="Arial" panose="020B0604020202020204" pitchFamily="34" charset="0"/>
              </a:rPr>
              <a:t>Projects </a:t>
            </a:r>
            <a:r>
              <a:rPr lang="en-US" sz="1400" dirty="0" smtClean="0">
                <a:solidFill>
                  <a:schemeClr val="bg1"/>
                </a:solidFill>
                <a:cs typeface="Arial" panose="020B0604020202020204" pitchFamily="34" charset="0"/>
              </a:rPr>
              <a:t>Directorate, </a:t>
            </a:r>
            <a:r>
              <a:rPr lang="en-US" sz="1400" dirty="0">
                <a:solidFill>
                  <a:schemeClr val="bg1"/>
                </a:solidFill>
                <a:cs typeface="Arial" panose="020B0604020202020204" pitchFamily="34" charset="0"/>
              </a:rPr>
              <a:t>Planetary Science Projects </a:t>
            </a:r>
            <a:r>
              <a:rPr lang="en-US" sz="1400" dirty="0" smtClean="0">
                <a:solidFill>
                  <a:schemeClr val="bg1"/>
                </a:solidFill>
                <a:cs typeface="Arial" panose="020B0604020202020204" pitchFamily="34" charset="0"/>
              </a:rPr>
              <a:t>Division</a:t>
            </a:r>
            <a:endParaRPr lang="en-US" sz="1400" dirty="0">
              <a:solidFill>
                <a:schemeClr val="bg1"/>
              </a:solidFill>
              <a:cs typeface="Arial" panose="020B0604020202020204" pitchFamily="34" charset="0"/>
            </a:endParaRPr>
          </a:p>
          <a:p>
            <a:pPr marL="233363" indent="-233363">
              <a:spcAft>
                <a:spcPts val="0"/>
              </a:spcAft>
              <a:buFont typeface="Arial" panose="020B0604020202020204" pitchFamily="34" charset="0"/>
              <a:buChar char="•"/>
            </a:pPr>
            <a:r>
              <a:rPr lang="en-US" sz="1400" dirty="0" smtClean="0">
                <a:solidFill>
                  <a:schemeClr val="bg1"/>
                </a:solidFill>
                <a:cs typeface="Arial" panose="020B0604020202020204" pitchFamily="34" charset="0"/>
              </a:rPr>
              <a:t>Support </a:t>
            </a:r>
            <a:r>
              <a:rPr lang="en-US" sz="1400" dirty="0">
                <a:solidFill>
                  <a:schemeClr val="bg1"/>
                </a:solidFill>
                <a:cs typeface="Arial" panose="020B0604020202020204" pitchFamily="34" charset="0"/>
              </a:rPr>
              <a:t>from </a:t>
            </a:r>
            <a:r>
              <a:rPr lang="en-US" sz="1400" dirty="0" smtClean="0">
                <a:solidFill>
                  <a:schemeClr val="bg1"/>
                </a:solidFill>
                <a:cs typeface="Arial" panose="020B0604020202020204" pitchFamily="34" charset="0"/>
              </a:rPr>
              <a:t>GSFC internal organizations, </a:t>
            </a:r>
            <a:r>
              <a:rPr lang="en-US" sz="1400" dirty="0">
                <a:solidFill>
                  <a:schemeClr val="bg1"/>
                </a:solidFill>
                <a:cs typeface="Arial" panose="020B0604020202020204" pitchFamily="34" charset="0"/>
              </a:rPr>
              <a:t>as well as NASA </a:t>
            </a:r>
            <a:r>
              <a:rPr lang="en-US" sz="1400" dirty="0" smtClean="0">
                <a:solidFill>
                  <a:schemeClr val="bg1"/>
                </a:solidFill>
                <a:cs typeface="Arial" panose="020B0604020202020204" pitchFamily="34" charset="0"/>
              </a:rPr>
              <a:t>Headquarters, Jet Propulsion Laboratory, Kennedy Space Center, </a:t>
            </a:r>
            <a:r>
              <a:rPr lang="en-US" sz="1400" dirty="0">
                <a:solidFill>
                  <a:schemeClr val="bg1"/>
                </a:solidFill>
                <a:cs typeface="Arial" panose="020B0604020202020204" pitchFamily="34" charset="0"/>
              </a:rPr>
              <a:t>and industry </a:t>
            </a:r>
            <a:r>
              <a:rPr lang="en-US" sz="1400" dirty="0" smtClean="0">
                <a:solidFill>
                  <a:schemeClr val="bg1"/>
                </a:solidFill>
                <a:cs typeface="Arial" panose="020B0604020202020204" pitchFamily="34" charset="0"/>
              </a:rPr>
              <a:t>partners </a:t>
            </a:r>
            <a:r>
              <a:rPr lang="en-US" sz="1400" dirty="0">
                <a:solidFill>
                  <a:schemeClr val="bg1"/>
                </a:solidFill>
                <a:cs typeface="Arial" panose="020B0604020202020204" pitchFamily="34" charset="0"/>
              </a:rPr>
              <a:t>is </a:t>
            </a:r>
            <a:r>
              <a:rPr lang="en-US" sz="1400" dirty="0" smtClean="0">
                <a:solidFill>
                  <a:schemeClr val="bg1"/>
                </a:solidFill>
                <a:cs typeface="Arial" panose="020B0604020202020204" pitchFamily="34" charset="0"/>
              </a:rPr>
              <a:t>key</a:t>
            </a:r>
          </a:p>
          <a:p>
            <a:pPr marL="233363" indent="-233363">
              <a:spcAft>
                <a:spcPts val="0"/>
              </a:spcAft>
              <a:buFont typeface="Arial" panose="020B0604020202020204" pitchFamily="34" charset="0"/>
              <a:buChar char="•"/>
            </a:pPr>
            <a:r>
              <a:rPr lang="en-US" sz="1400" dirty="0" smtClean="0">
                <a:solidFill>
                  <a:schemeClr val="bg1"/>
                </a:solidFill>
                <a:cs typeface="Arial" panose="020B0604020202020204" pitchFamily="34" charset="0"/>
              </a:rPr>
              <a:t>Note that MAVEN is a University of Colorado at Boulder-Laboratory for Atmospheric and Space Physics PI-led mission, with project management coming from GSFC</a:t>
            </a:r>
            <a:endParaRPr lang="en-US" sz="1400" dirty="0">
              <a:solidFill>
                <a:schemeClr val="bg1"/>
              </a:solidFill>
              <a:cs typeface="Arial" panose="020B0604020202020204" pitchFamily="34" charset="0"/>
            </a:endParaRP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2269" y="729436"/>
            <a:ext cx="7477125" cy="4962004"/>
          </a:xfrm>
          <a:prstGeom prst="rect">
            <a:avLst/>
          </a:prstGeom>
          <a:noFill/>
          <a:ln>
            <a:noFill/>
          </a:ln>
          <a:extLst/>
        </p:spPr>
      </p:pic>
      <p:sp>
        <p:nvSpPr>
          <p:cNvPr id="11" name="TextBox 5"/>
          <p:cNvSpPr txBox="1">
            <a:spLocks noChangeArrowheads="1"/>
          </p:cNvSpPr>
          <p:nvPr/>
        </p:nvSpPr>
        <p:spPr bwMode="auto">
          <a:xfrm>
            <a:off x="2104373" y="126749"/>
            <a:ext cx="4813174" cy="523220"/>
          </a:xfrm>
          <a:prstGeom prst="rect">
            <a:avLst/>
          </a:prstGeom>
          <a:noFill/>
          <a:ln w="9525">
            <a:noFill/>
            <a:miter lim="800000"/>
            <a:headEnd/>
            <a:tailEnd/>
          </a:ln>
        </p:spPr>
        <p:txBody>
          <a:bodyPr wrap="square">
            <a:spAutoFit/>
          </a:bodyPr>
          <a:lstStyle/>
          <a:p>
            <a:pPr algn="ctr" eaLnBrk="0" hangingPunct="0"/>
            <a:r>
              <a:rPr lang="en-US" sz="2800" dirty="0" smtClean="0">
                <a:solidFill>
                  <a:schemeClr val="bg1"/>
                </a:solidFill>
                <a:latin typeface="+mn-lt"/>
              </a:rPr>
              <a:t>Project Organization at Launch</a:t>
            </a:r>
            <a:endParaRPr lang="en-US" sz="2800" dirty="0">
              <a:solidFill>
                <a:schemeClr val="bg1"/>
              </a:solidFill>
              <a:latin typeface="+mn-lt"/>
            </a:endParaRPr>
          </a:p>
        </p:txBody>
      </p:sp>
      <p:pic>
        <p:nvPicPr>
          <p:cNvPr id="5" name="Picture 29" descr="Maven_Logo_F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
        <p:nvSpPr>
          <p:cNvPr id="12" name="Slide Number Placeholder 5"/>
          <p:cNvSpPr txBox="1">
            <a:spLocks/>
          </p:cNvSpPr>
          <p:nvPr/>
        </p:nvSpPr>
        <p:spPr>
          <a:xfrm>
            <a:off x="6777487" y="638091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75000"/>
                  </a:schemeClr>
                </a:solidFill>
              </a:rPr>
              <a:t>38</a:t>
            </a:r>
            <a:endParaRPr lang="en-US" sz="1200" dirty="0">
              <a:solidFill>
                <a:schemeClr val="bg1">
                  <a:lumMod val="75000"/>
                </a:schemeClr>
              </a:solidFill>
            </a:endParaRPr>
          </a:p>
        </p:txBody>
      </p:sp>
    </p:spTree>
    <p:extLst>
      <p:ext uri="{BB962C8B-B14F-4D97-AF65-F5344CB8AC3E}">
        <p14:creationId xmlns:p14="http://schemas.microsoft.com/office/powerpoint/2010/main" val="2222780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1"/>
          <p:cNvGrpSpPr>
            <a:grpSpLocks/>
          </p:cNvGrpSpPr>
          <p:nvPr/>
        </p:nvGrpSpPr>
        <p:grpSpPr bwMode="auto">
          <a:xfrm>
            <a:off x="200970" y="1209487"/>
            <a:ext cx="8506683" cy="5466885"/>
            <a:chOff x="105" y="752"/>
            <a:chExt cx="5411" cy="3169"/>
          </a:xfrm>
        </p:grpSpPr>
        <p:pic>
          <p:nvPicPr>
            <p:cNvPr id="12" name="Picture 2" descr="MCj04084370000[1]"/>
            <p:cNvPicPr>
              <a:picLocks noChangeAspect="1" noChangeArrowheads="1"/>
            </p:cNvPicPr>
            <p:nvPr/>
          </p:nvPicPr>
          <p:blipFill>
            <a:blip r:embed="rId3" cstate="screen">
              <a:extLst>
                <a:ext uri="{28A0092B-C50C-407E-A947-70E740481C1C}">
                  <a14:useLocalDpi xmlns:a14="http://schemas.microsoft.com/office/drawing/2010/main"/>
                </a:ext>
              </a:extLst>
            </a:blip>
            <a:srcRect l="2274" t="8305" r="4549" b="7051"/>
            <a:stretch>
              <a:fillRect/>
            </a:stretch>
          </p:blipFill>
          <p:spPr bwMode="auto">
            <a:xfrm>
              <a:off x="149" y="752"/>
              <a:ext cx="5367" cy="3169"/>
            </a:xfrm>
            <a:prstGeom prst="rect">
              <a:avLst/>
            </a:prstGeom>
            <a:noFill/>
            <a:ln w="9525">
              <a:noFill/>
              <a:miter lim="800000"/>
              <a:headEnd/>
              <a:tailEnd/>
            </a:ln>
          </p:spPr>
        </p:pic>
        <p:pic>
          <p:nvPicPr>
            <p:cNvPr id="13" name="Picture 20" descr="LM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6" y="2292"/>
              <a:ext cx="1316" cy="253"/>
            </a:xfrm>
            <a:prstGeom prst="rect">
              <a:avLst/>
            </a:prstGeom>
            <a:noFill/>
            <a:ln w="9525">
              <a:noFill/>
              <a:miter lim="800000"/>
              <a:headEnd/>
              <a:tailEnd/>
            </a:ln>
          </p:spPr>
        </p:pic>
        <p:pic>
          <p:nvPicPr>
            <p:cNvPr id="14" name="Picture 19"/>
            <p:cNvPicPr>
              <a:picLocks noChangeArrowheads="1"/>
            </p:cNvPicPr>
            <p:nvPr/>
          </p:nvPicPr>
          <p:blipFill>
            <a:blip r:embed="rId5"/>
            <a:srcRect/>
            <a:stretch>
              <a:fillRect/>
            </a:stretch>
          </p:blipFill>
          <p:spPr bwMode="auto">
            <a:xfrm>
              <a:off x="642" y="2457"/>
              <a:ext cx="624" cy="168"/>
            </a:xfrm>
            <a:prstGeom prst="rect">
              <a:avLst/>
            </a:prstGeom>
            <a:noFill/>
            <a:ln w="12700">
              <a:noFill/>
              <a:miter lim="800000"/>
              <a:headEnd/>
              <a:tailEnd/>
            </a:ln>
          </p:spPr>
        </p:pic>
        <p:pic>
          <p:nvPicPr>
            <p:cNvPr id="1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651" y="2035"/>
              <a:ext cx="293" cy="316"/>
            </a:xfrm>
            <a:prstGeom prst="rect">
              <a:avLst/>
            </a:prstGeom>
            <a:solidFill>
              <a:schemeClr val="accent1"/>
            </a:solidFill>
            <a:ln w="9525">
              <a:noFill/>
              <a:miter lim="800000"/>
              <a:headEnd/>
              <a:tailEnd/>
            </a:ln>
          </p:spPr>
        </p:pic>
        <p:sp>
          <p:nvSpPr>
            <p:cNvPr id="17" name="Text Box 8"/>
            <p:cNvSpPr txBox="1">
              <a:spLocks noChangeArrowheads="1"/>
            </p:cNvSpPr>
            <p:nvPr/>
          </p:nvSpPr>
          <p:spPr bwMode="auto">
            <a:xfrm>
              <a:off x="2064" y="2142"/>
              <a:ext cx="694" cy="173"/>
            </a:xfrm>
            <a:prstGeom prst="rect">
              <a:avLst/>
            </a:prstGeom>
            <a:noFill/>
            <a:ln w="9525">
              <a:noFill/>
              <a:miter lim="800000"/>
              <a:headEnd/>
              <a:tailEnd/>
            </a:ln>
          </p:spPr>
          <p:txBody>
            <a:bodyPr wrap="none">
              <a:spAutoFit/>
            </a:bodyPr>
            <a:lstStyle/>
            <a:p>
              <a:pPr eaLnBrk="0" hangingPunct="0"/>
              <a:r>
                <a:rPr lang="en-US" sz="1200" b="1" dirty="0"/>
                <a:t>Littleton, CO</a:t>
              </a:r>
            </a:p>
          </p:txBody>
        </p:sp>
        <p:sp>
          <p:nvSpPr>
            <p:cNvPr id="18" name="Text Box 9"/>
            <p:cNvSpPr txBox="1">
              <a:spLocks noChangeArrowheads="1"/>
            </p:cNvSpPr>
            <p:nvPr/>
          </p:nvSpPr>
          <p:spPr bwMode="auto">
            <a:xfrm>
              <a:off x="533" y="2313"/>
              <a:ext cx="756" cy="173"/>
            </a:xfrm>
            <a:prstGeom prst="rect">
              <a:avLst/>
            </a:prstGeom>
            <a:noFill/>
            <a:ln w="9525">
              <a:noFill/>
              <a:miter lim="800000"/>
              <a:headEnd/>
              <a:tailEnd/>
            </a:ln>
          </p:spPr>
          <p:txBody>
            <a:bodyPr wrap="none">
              <a:spAutoFit/>
            </a:bodyPr>
            <a:lstStyle/>
            <a:p>
              <a:pPr eaLnBrk="0" hangingPunct="0"/>
              <a:r>
                <a:rPr lang="en-US" sz="1200" b="1" dirty="0"/>
                <a:t>Pasadena, CA</a:t>
              </a:r>
            </a:p>
          </p:txBody>
        </p:sp>
        <p:sp>
          <p:nvSpPr>
            <p:cNvPr id="19" name="Text Box 10"/>
            <p:cNvSpPr txBox="1">
              <a:spLocks noChangeArrowheads="1"/>
            </p:cNvSpPr>
            <p:nvPr/>
          </p:nvSpPr>
          <p:spPr bwMode="auto">
            <a:xfrm>
              <a:off x="105" y="1747"/>
              <a:ext cx="541" cy="288"/>
            </a:xfrm>
            <a:prstGeom prst="rect">
              <a:avLst/>
            </a:prstGeom>
            <a:noFill/>
            <a:ln w="9525">
              <a:noFill/>
              <a:miter lim="800000"/>
              <a:headEnd/>
              <a:tailEnd/>
            </a:ln>
          </p:spPr>
          <p:txBody>
            <a:bodyPr wrap="none">
              <a:spAutoFit/>
            </a:bodyPr>
            <a:lstStyle/>
            <a:p>
              <a:pPr algn="r" eaLnBrk="0" hangingPunct="0"/>
              <a:r>
                <a:rPr lang="en-US" sz="1200" b="1" dirty="0"/>
                <a:t>Berkeley,</a:t>
              </a:r>
            </a:p>
            <a:p>
              <a:pPr algn="r" eaLnBrk="0" hangingPunct="0"/>
              <a:r>
                <a:rPr lang="en-US" sz="1200" b="1" dirty="0"/>
                <a:t> CA</a:t>
              </a:r>
            </a:p>
          </p:txBody>
        </p:sp>
        <p:sp>
          <p:nvSpPr>
            <p:cNvPr id="20" name="Text Box 11"/>
            <p:cNvSpPr txBox="1">
              <a:spLocks noChangeArrowheads="1"/>
            </p:cNvSpPr>
            <p:nvPr/>
          </p:nvSpPr>
          <p:spPr bwMode="auto">
            <a:xfrm>
              <a:off x="3888" y="2181"/>
              <a:ext cx="767" cy="288"/>
            </a:xfrm>
            <a:prstGeom prst="rect">
              <a:avLst/>
            </a:prstGeom>
            <a:noFill/>
            <a:ln w="9525">
              <a:noFill/>
              <a:miter lim="800000"/>
              <a:headEnd/>
              <a:tailEnd/>
            </a:ln>
          </p:spPr>
          <p:txBody>
            <a:bodyPr wrap="none">
              <a:spAutoFit/>
            </a:bodyPr>
            <a:lstStyle/>
            <a:p>
              <a:pPr algn="ctr" eaLnBrk="0" hangingPunct="0"/>
              <a:r>
                <a:rPr lang="en-US" sz="1200" b="1" dirty="0"/>
                <a:t>GSFC</a:t>
              </a:r>
            </a:p>
            <a:p>
              <a:pPr algn="ctr" eaLnBrk="0" hangingPunct="0"/>
              <a:r>
                <a:rPr lang="en-US" sz="1200" b="1" dirty="0"/>
                <a:t>Greenbelt, MD</a:t>
              </a:r>
            </a:p>
          </p:txBody>
        </p:sp>
        <p:sp>
          <p:nvSpPr>
            <p:cNvPr id="21" name="Text Box 12"/>
            <p:cNvSpPr txBox="1">
              <a:spLocks noChangeArrowheads="1"/>
            </p:cNvSpPr>
            <p:nvPr/>
          </p:nvSpPr>
          <p:spPr bwMode="auto">
            <a:xfrm>
              <a:off x="1829" y="2020"/>
              <a:ext cx="676" cy="173"/>
            </a:xfrm>
            <a:prstGeom prst="rect">
              <a:avLst/>
            </a:prstGeom>
            <a:noFill/>
            <a:ln w="9525">
              <a:noFill/>
              <a:miter lim="800000"/>
              <a:headEnd/>
              <a:tailEnd/>
            </a:ln>
          </p:spPr>
          <p:txBody>
            <a:bodyPr wrap="none">
              <a:spAutoFit/>
            </a:bodyPr>
            <a:lstStyle/>
            <a:p>
              <a:pPr eaLnBrk="0" hangingPunct="0"/>
              <a:r>
                <a:rPr lang="en-US" sz="1200" b="1" dirty="0"/>
                <a:t>Boulder, CO</a:t>
              </a:r>
            </a:p>
          </p:txBody>
        </p:sp>
        <p:pic>
          <p:nvPicPr>
            <p:cNvPr id="22" name="Picture 13" descr="LAS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40" y="1781"/>
              <a:ext cx="843" cy="284"/>
            </a:xfrm>
            <a:prstGeom prst="rect">
              <a:avLst/>
            </a:prstGeom>
            <a:noFill/>
            <a:ln w="9525">
              <a:noFill/>
              <a:miter lim="800000"/>
              <a:headEnd/>
              <a:tailEnd/>
            </a:ln>
          </p:spPr>
        </p:pic>
        <p:pic>
          <p:nvPicPr>
            <p:cNvPr id="23" name="Picture 14" descr="UCB-SSL-P-colo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4" y="1156"/>
              <a:ext cx="397" cy="830"/>
            </a:xfrm>
            <a:prstGeom prst="rect">
              <a:avLst/>
            </a:prstGeom>
            <a:noFill/>
            <a:ln w="9525">
              <a:noFill/>
              <a:miter lim="800000"/>
              <a:headEnd/>
              <a:tailEnd/>
            </a:ln>
          </p:spPr>
        </p:pic>
        <p:pic>
          <p:nvPicPr>
            <p:cNvPr id="24" name="Picture 15" descr="goddardrocket_orig_bi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55" y="1912"/>
              <a:ext cx="262" cy="394"/>
            </a:xfrm>
            <a:prstGeom prst="rect">
              <a:avLst/>
            </a:prstGeom>
            <a:noFill/>
            <a:ln w="9525">
              <a:noFill/>
              <a:miter lim="800000"/>
              <a:headEnd/>
              <a:tailEnd/>
            </a:ln>
          </p:spPr>
        </p:pic>
        <p:pic>
          <p:nvPicPr>
            <p:cNvPr id="25" name="Picture 1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22" y="1911"/>
              <a:ext cx="432" cy="392"/>
            </a:xfrm>
            <a:prstGeom prst="rect">
              <a:avLst/>
            </a:prstGeom>
            <a:noFill/>
            <a:ln w="9525">
              <a:noFill/>
              <a:miter lim="800000"/>
              <a:headEnd/>
              <a:tailEnd/>
            </a:ln>
          </p:spPr>
        </p:pic>
      </p:grpSp>
      <p:pic>
        <p:nvPicPr>
          <p:cNvPr id="27" name="Picture 29" descr="Maven_Logo_FS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008234" y="1334477"/>
            <a:ext cx="1594128" cy="644802"/>
          </a:xfrm>
          <a:prstGeom prst="rect">
            <a:avLst/>
          </a:prstGeom>
          <a:noFill/>
          <a:ln w="9525">
            <a:noFill/>
            <a:miter lim="800000"/>
            <a:headEnd/>
            <a:tailEnd/>
          </a:ln>
        </p:spPr>
      </p:pic>
      <p:sp>
        <p:nvSpPr>
          <p:cNvPr id="26" name="TextBox 5"/>
          <p:cNvSpPr txBox="1">
            <a:spLocks noChangeArrowheads="1"/>
          </p:cNvSpPr>
          <p:nvPr/>
        </p:nvSpPr>
        <p:spPr bwMode="auto">
          <a:xfrm>
            <a:off x="2062348" y="126749"/>
            <a:ext cx="4855199" cy="523220"/>
          </a:xfrm>
          <a:prstGeom prst="rect">
            <a:avLst/>
          </a:prstGeom>
          <a:noFill/>
          <a:ln w="9525">
            <a:noFill/>
            <a:miter lim="800000"/>
            <a:headEnd/>
            <a:tailEnd/>
          </a:ln>
        </p:spPr>
        <p:txBody>
          <a:bodyPr wrap="square">
            <a:spAutoFit/>
          </a:bodyPr>
          <a:lstStyle/>
          <a:p>
            <a:pPr algn="ctr" eaLnBrk="0" hangingPunct="0"/>
            <a:r>
              <a:rPr lang="en-US" sz="2800" dirty="0" smtClean="0">
                <a:solidFill>
                  <a:schemeClr val="bg1"/>
                </a:solidFill>
                <a:latin typeface="+mn-lt"/>
              </a:rPr>
              <a:t>Major Partner Institutions</a:t>
            </a:r>
            <a:endParaRPr lang="en-US" sz="2800" dirty="0">
              <a:solidFill>
                <a:schemeClr val="bg1"/>
              </a:solidFill>
              <a:latin typeface="+mn-lt"/>
            </a:endParaRPr>
          </a:p>
        </p:txBody>
      </p:sp>
      <p:pic>
        <p:nvPicPr>
          <p:cNvPr id="28" name="Picture 29" descr="Maven_Logo_FS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
        <p:nvSpPr>
          <p:cNvPr id="29" name="Slide Number Placeholder 5"/>
          <p:cNvSpPr txBox="1">
            <a:spLocks/>
          </p:cNvSpPr>
          <p:nvPr/>
        </p:nvSpPr>
        <p:spPr>
          <a:xfrm>
            <a:off x="6917547" y="6386901"/>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75000"/>
                  </a:schemeClr>
                </a:solidFill>
              </a:rPr>
              <a:t>39</a:t>
            </a:r>
            <a:endParaRPr lang="en-US" sz="1200" dirty="0">
              <a:solidFill>
                <a:schemeClr val="bg1">
                  <a:lumMod val="75000"/>
                </a:schemeClr>
              </a:solidFill>
            </a:endParaRPr>
          </a:p>
        </p:txBody>
      </p:sp>
    </p:spTree>
    <p:extLst>
      <p:ext uri="{BB962C8B-B14F-4D97-AF65-F5344CB8AC3E}">
        <p14:creationId xmlns:p14="http://schemas.microsoft.com/office/powerpoint/2010/main" val="2158236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xfrm>
            <a:off x="621770" y="326040"/>
            <a:ext cx="8234363" cy="601663"/>
          </a:xfrm>
        </p:spPr>
        <p:txBody>
          <a:bodyPr>
            <a:noAutofit/>
          </a:bodyPr>
          <a:lstStyle/>
          <a:p>
            <a:pPr eaLnBrk="1" hangingPunct="1"/>
            <a:r>
              <a:rPr lang="en-US" sz="2800" dirty="0" smtClean="0">
                <a:solidFill>
                  <a:schemeClr val="bg1"/>
                </a:solidFill>
              </a:rPr>
              <a:t>Our People</a:t>
            </a:r>
          </a:p>
        </p:txBody>
      </p:sp>
      <p:pic>
        <p:nvPicPr>
          <p:cNvPr id="12" name="CR_1b.jpg" descr="/Users/jaoleary/Desktop/Code 100 Presentations/Code_100_2009/Jul_2009/DebH_Bolden_ppt/Images/CR_1b.jpg"/>
          <p:cNvPicPr>
            <a:picLocks noChangeAspect="1"/>
          </p:cNvPicPr>
          <p:nvPr/>
        </p:nvPicPr>
        <p:blipFill>
          <a:blip r:embed="rId4" cstate="screen"/>
          <a:srcRect/>
          <a:stretch>
            <a:fillRect/>
          </a:stretch>
        </p:blipFill>
        <p:spPr bwMode="auto">
          <a:xfrm>
            <a:off x="5065655" y="3926206"/>
            <a:ext cx="2450146" cy="1641910"/>
          </a:xfrm>
          <a:prstGeom prst="rect">
            <a:avLst/>
          </a:prstGeom>
          <a:noFill/>
          <a:ln w="9525">
            <a:solidFill>
              <a:schemeClr val="accent1">
                <a:lumMod val="20000"/>
                <a:lumOff val="80000"/>
              </a:schemeClr>
            </a:solidFill>
            <a:miter lim="800000"/>
            <a:headEnd/>
            <a:tailEnd/>
          </a:ln>
          <a:effectLst>
            <a:outerShdw blurRad="50800" dist="38100" dir="2700000" algn="tl" rotWithShape="0">
              <a:prstClr val="black">
                <a:alpha val="40000"/>
              </a:prstClr>
            </a:outerShdw>
          </a:effectLst>
        </p:spPr>
      </p:pic>
      <p:pic>
        <p:nvPicPr>
          <p:cNvPr id="13" name="people-8.jpg" descr="/Users/jaoleary/Desktop/Code 100 Presentations/Code_100_2009/Jul_2009/DebH_Bolden_ppt/Images/people-8.jpg"/>
          <p:cNvPicPr>
            <a:picLocks noChangeAspect="1"/>
          </p:cNvPicPr>
          <p:nvPr/>
        </p:nvPicPr>
        <p:blipFill>
          <a:blip r:embed="rId5" cstate="screen"/>
          <a:srcRect/>
          <a:stretch>
            <a:fillRect/>
          </a:stretch>
        </p:blipFill>
        <p:spPr bwMode="auto">
          <a:xfrm>
            <a:off x="5806911" y="443337"/>
            <a:ext cx="2579750" cy="1719833"/>
          </a:xfrm>
          <a:prstGeom prst="rect">
            <a:avLst/>
          </a:prstGeom>
          <a:noFill/>
          <a:ln w="9525">
            <a:solidFill>
              <a:schemeClr val="accent1">
                <a:lumMod val="20000"/>
                <a:lumOff val="80000"/>
              </a:schemeClr>
            </a:solidFill>
            <a:miter lim="800000"/>
            <a:headEnd/>
            <a:tailEnd/>
          </a:ln>
          <a:effectLst>
            <a:outerShdw blurRad="50800" dist="38100" dir="2700000" algn="tl" rotWithShape="0">
              <a:prstClr val="black">
                <a:alpha val="40000"/>
              </a:prstClr>
            </a:outerShdw>
          </a:effectLst>
        </p:spPr>
      </p:pic>
      <p:pic>
        <p:nvPicPr>
          <p:cNvPr id="16" name="Picture 15" descr="Macintosh HD:Users:jaoleary:Desktop:Code 100 Presentations:Code_100_2007:Aug_2007:KBrown_GSFC_PPT:8_29:entrance_a.jpg"/>
          <p:cNvPicPr>
            <a:picLocks noChangeAspect="1" noChangeArrowheads="1"/>
          </p:cNvPicPr>
          <p:nvPr/>
        </p:nvPicPr>
        <p:blipFill>
          <a:blip r:embed="rId6" cstate="screen"/>
          <a:srcRect/>
          <a:stretch>
            <a:fillRect/>
          </a:stretch>
        </p:blipFill>
        <p:spPr bwMode="auto">
          <a:xfrm>
            <a:off x="3380810" y="5069175"/>
            <a:ext cx="2485512" cy="1652300"/>
          </a:xfrm>
          <a:prstGeom prst="rect">
            <a:avLst/>
          </a:prstGeom>
          <a:noFill/>
          <a:ln w="12700">
            <a:solidFill>
              <a:schemeClr val="accent1">
                <a:lumMod val="20000"/>
                <a:lumOff val="80000"/>
              </a:schemeClr>
            </a:solidFill>
            <a:miter lim="800000"/>
            <a:headEnd/>
            <a:tailEnd/>
          </a:ln>
          <a:effectLst>
            <a:outerShdw blurRad="50800" dist="38100" dir="2700000" algn="tl" rotWithShape="0">
              <a:prstClr val="black">
                <a:alpha val="40000"/>
              </a:prstClr>
            </a:outerShdw>
          </a:effectLst>
        </p:spPr>
      </p:pic>
      <p:graphicFrame>
        <p:nvGraphicFramePr>
          <p:cNvPr id="17" name="Object 2"/>
          <p:cNvGraphicFramePr>
            <a:graphicFrameLocks noChangeAspect="1"/>
          </p:cNvGraphicFramePr>
          <p:nvPr>
            <p:extLst>
              <p:ext uri="{D42A27DB-BD31-4B8C-83A1-F6EECF244321}">
                <p14:modId xmlns:p14="http://schemas.microsoft.com/office/powerpoint/2010/main" val="456294842"/>
              </p:ext>
            </p:extLst>
          </p:nvPr>
        </p:nvGraphicFramePr>
        <p:xfrm>
          <a:off x="586316" y="1765830"/>
          <a:ext cx="3860800" cy="2482850"/>
        </p:xfrm>
        <a:graphic>
          <a:graphicData uri="http://schemas.openxmlformats.org/presentationml/2006/ole">
            <mc:AlternateContent xmlns:mc="http://schemas.openxmlformats.org/markup-compatibility/2006">
              <mc:Choice xmlns:v="urn:schemas-microsoft-com:vml" Requires="v">
                <p:oleObj spid="_x0000_s1102" name="Worksheet" r:id="rId8" imgW="3858449" imgH="2480867" progId="Excel.Sheet.8">
                  <p:embed/>
                </p:oleObj>
              </mc:Choice>
              <mc:Fallback>
                <p:oleObj name="Worksheet" r:id="rId8" imgW="3858449" imgH="2480867" progId="Excel.Shee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316" y="1765830"/>
                        <a:ext cx="3860800" cy="24828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 name="Text Box 3"/>
          <p:cNvSpPr txBox="1">
            <a:spLocks noChangeArrowheads="1"/>
          </p:cNvSpPr>
          <p:nvPr/>
        </p:nvSpPr>
        <p:spPr bwMode="auto">
          <a:xfrm>
            <a:off x="3454929" y="1549608"/>
            <a:ext cx="859544" cy="523220"/>
          </a:xfrm>
          <a:prstGeom prst="rect">
            <a:avLst/>
          </a:prstGeom>
          <a:solidFill>
            <a:schemeClr val="accent3">
              <a:lumMod val="75000"/>
            </a:schemeClr>
          </a:solidFill>
          <a:ln w="9525">
            <a:noFill/>
            <a:miter lim="800000"/>
            <a:headEnd/>
            <a:tailEnd/>
          </a:ln>
          <a:effectLst>
            <a:glow rad="38100">
              <a:schemeClr val="accent2">
                <a:lumMod val="20000"/>
                <a:lumOff val="80000"/>
                <a:alpha val="81000"/>
              </a:schemeClr>
            </a:glow>
          </a:effectLst>
          <a:scene3d>
            <a:camera prst="orthographicFront"/>
            <a:lightRig rig="threePt" dir="t"/>
          </a:scene3d>
          <a:sp3d>
            <a:bevelB w="38100" h="38100" prst="hardEdge"/>
          </a:sp3d>
        </p:spPr>
        <p:txBody>
          <a:bodyPr wrap="square">
            <a:spAutoFit/>
          </a:bodyPr>
          <a:lstStyle/>
          <a:p>
            <a:pPr marL="114300" indent="-114300" algn="ctr">
              <a:defRPr/>
            </a:pPr>
            <a:r>
              <a:rPr lang="en-US" sz="1400" b="1" baseline="0" dirty="0">
                <a:solidFill>
                  <a:schemeClr val="bg1"/>
                </a:solidFill>
                <a:cs typeface="ＭＳ Ｐゴシック" charset="-128"/>
              </a:rPr>
              <a:t>Clerical</a:t>
            </a:r>
          </a:p>
          <a:p>
            <a:pPr marL="114300" indent="-114300" algn="ctr">
              <a:defRPr/>
            </a:pPr>
            <a:r>
              <a:rPr lang="en-US" sz="1400" baseline="0" dirty="0">
                <a:solidFill>
                  <a:schemeClr val="bg1"/>
                </a:solidFill>
                <a:cs typeface="ＭＳ Ｐゴシック" charset="-128"/>
              </a:rPr>
              <a:t>5%</a:t>
            </a:r>
          </a:p>
        </p:txBody>
      </p:sp>
      <p:sp>
        <p:nvSpPr>
          <p:cNvPr id="19" name="Text Box 4"/>
          <p:cNvSpPr txBox="1">
            <a:spLocks noChangeArrowheads="1"/>
          </p:cNvSpPr>
          <p:nvPr/>
        </p:nvSpPr>
        <p:spPr bwMode="auto">
          <a:xfrm>
            <a:off x="3496195" y="3653786"/>
            <a:ext cx="1346606" cy="738664"/>
          </a:xfrm>
          <a:prstGeom prst="rect">
            <a:avLst/>
          </a:prstGeom>
          <a:solidFill>
            <a:schemeClr val="accent3">
              <a:lumMod val="75000"/>
            </a:schemeClr>
          </a:solidFill>
          <a:ln w="9525">
            <a:noFill/>
            <a:miter lim="800000"/>
            <a:headEnd/>
            <a:tailEnd/>
          </a:ln>
          <a:effectLst>
            <a:glow rad="38100">
              <a:schemeClr val="accent2">
                <a:lumMod val="20000"/>
                <a:lumOff val="80000"/>
                <a:alpha val="81000"/>
              </a:schemeClr>
            </a:glow>
          </a:effectLst>
        </p:spPr>
        <p:txBody>
          <a:bodyPr wrap="square">
            <a:spAutoFit/>
          </a:bodyPr>
          <a:lstStyle/>
          <a:p>
            <a:pPr marL="114300" indent="-114300" algn="ctr">
              <a:defRPr/>
            </a:pPr>
            <a:r>
              <a:rPr lang="en-US" sz="1400" b="1" baseline="0" dirty="0">
                <a:solidFill>
                  <a:schemeClr val="bg1"/>
                </a:solidFill>
                <a:cs typeface="ＭＳ Ｐゴシック" charset="-128"/>
              </a:rPr>
              <a:t>Professional/</a:t>
            </a:r>
          </a:p>
          <a:p>
            <a:pPr marL="114300" indent="-114300" algn="ctr">
              <a:defRPr/>
            </a:pPr>
            <a:r>
              <a:rPr lang="en-US" sz="1400" b="1" baseline="0" dirty="0">
                <a:solidFill>
                  <a:schemeClr val="bg1"/>
                </a:solidFill>
                <a:cs typeface="ＭＳ Ｐゴシック" charset="-128"/>
              </a:rPr>
              <a:t>Administrative</a:t>
            </a:r>
          </a:p>
          <a:p>
            <a:pPr marL="114300" indent="-114300" algn="ctr">
              <a:defRPr/>
            </a:pPr>
            <a:r>
              <a:rPr lang="en-US" sz="1400" b="1" baseline="0" dirty="0">
                <a:solidFill>
                  <a:schemeClr val="bg1"/>
                </a:solidFill>
                <a:cs typeface="ＭＳ Ｐゴシック" charset="-128"/>
              </a:rPr>
              <a:t>28%</a:t>
            </a:r>
          </a:p>
        </p:txBody>
      </p:sp>
      <p:sp>
        <p:nvSpPr>
          <p:cNvPr id="20" name="Text Box 5"/>
          <p:cNvSpPr txBox="1">
            <a:spLocks noChangeArrowheads="1"/>
          </p:cNvSpPr>
          <p:nvPr/>
        </p:nvSpPr>
        <p:spPr bwMode="auto">
          <a:xfrm flipH="1">
            <a:off x="461913" y="3719538"/>
            <a:ext cx="1297860" cy="738664"/>
          </a:xfrm>
          <a:prstGeom prst="rect">
            <a:avLst/>
          </a:prstGeom>
          <a:solidFill>
            <a:schemeClr val="accent3">
              <a:lumMod val="75000"/>
            </a:schemeClr>
          </a:solidFill>
          <a:ln w="12700" cmpd="sng">
            <a:noFill/>
            <a:miter lim="800000"/>
            <a:headEnd/>
            <a:tailEnd/>
          </a:ln>
          <a:effectLst>
            <a:glow rad="38100">
              <a:schemeClr val="accent2">
                <a:lumMod val="20000"/>
                <a:lumOff val="80000"/>
                <a:alpha val="81000"/>
              </a:schemeClr>
            </a:glow>
          </a:effectLst>
        </p:spPr>
        <p:txBody>
          <a:bodyPr wrap="square">
            <a:spAutoFit/>
          </a:bodyPr>
          <a:lstStyle/>
          <a:p>
            <a:pPr marL="114300" indent="-114300" algn="ctr">
              <a:defRPr/>
            </a:pPr>
            <a:r>
              <a:rPr lang="en-US" sz="1400" b="1" baseline="0" dirty="0">
                <a:solidFill>
                  <a:schemeClr val="bg1"/>
                </a:solidFill>
                <a:cs typeface="ＭＳ Ｐゴシック" charset="-128"/>
              </a:rPr>
              <a:t>Scientists &amp;</a:t>
            </a:r>
          </a:p>
          <a:p>
            <a:pPr marL="114300" indent="-114300" algn="ctr">
              <a:defRPr/>
            </a:pPr>
            <a:r>
              <a:rPr lang="en-US" sz="1400" b="1" baseline="0" dirty="0">
                <a:solidFill>
                  <a:schemeClr val="bg1"/>
                </a:solidFill>
                <a:cs typeface="ＭＳ Ｐゴシック" charset="-128"/>
              </a:rPr>
              <a:t>Engineers</a:t>
            </a:r>
          </a:p>
          <a:p>
            <a:pPr marL="114300" indent="-114300" algn="ctr">
              <a:defRPr/>
            </a:pPr>
            <a:r>
              <a:rPr lang="en-US" sz="1400" b="1" baseline="0" dirty="0">
                <a:solidFill>
                  <a:schemeClr val="bg1"/>
                </a:solidFill>
                <a:cs typeface="ＭＳ Ｐゴシック" charset="-128"/>
              </a:rPr>
              <a:t>61%</a:t>
            </a:r>
          </a:p>
        </p:txBody>
      </p:sp>
      <p:sp>
        <p:nvSpPr>
          <p:cNvPr id="21" name="Text Box 6"/>
          <p:cNvSpPr txBox="1">
            <a:spLocks noChangeArrowheads="1"/>
          </p:cNvSpPr>
          <p:nvPr/>
        </p:nvSpPr>
        <p:spPr bwMode="auto">
          <a:xfrm>
            <a:off x="1215228" y="1216127"/>
            <a:ext cx="1688106" cy="523220"/>
          </a:xfrm>
          <a:prstGeom prst="rect">
            <a:avLst/>
          </a:prstGeom>
          <a:solidFill>
            <a:schemeClr val="accent3">
              <a:lumMod val="75000"/>
            </a:schemeClr>
          </a:solidFill>
          <a:ln w="9525">
            <a:noFill/>
            <a:miter lim="800000"/>
            <a:headEnd/>
            <a:tailEnd/>
          </a:ln>
          <a:effectLst>
            <a:glow rad="38100">
              <a:schemeClr val="accent2">
                <a:lumMod val="20000"/>
                <a:lumOff val="80000"/>
                <a:alpha val="81000"/>
              </a:schemeClr>
            </a:glow>
          </a:effectLst>
        </p:spPr>
        <p:txBody>
          <a:bodyPr wrap="square">
            <a:spAutoFit/>
          </a:bodyPr>
          <a:lstStyle/>
          <a:p>
            <a:pPr marL="114300" indent="-114300" algn="ctr">
              <a:defRPr/>
            </a:pPr>
            <a:r>
              <a:rPr lang="en-US" sz="1400" b="1" baseline="0" dirty="0">
                <a:solidFill>
                  <a:schemeClr val="bg1"/>
                </a:solidFill>
                <a:cs typeface="ＭＳ Ｐゴシック" charset="-128"/>
              </a:rPr>
              <a:t>Technicians/Other</a:t>
            </a:r>
          </a:p>
          <a:p>
            <a:pPr marL="114300" indent="-114300" algn="ctr">
              <a:defRPr/>
            </a:pPr>
            <a:r>
              <a:rPr lang="en-US" sz="1400" b="1" baseline="0" dirty="0">
                <a:solidFill>
                  <a:schemeClr val="bg1"/>
                </a:solidFill>
                <a:cs typeface="ＭＳ Ｐゴシック" charset="-128"/>
              </a:rPr>
              <a:t>6%</a:t>
            </a:r>
          </a:p>
        </p:txBody>
      </p:sp>
      <p:sp>
        <p:nvSpPr>
          <p:cNvPr id="22" name="Line 10"/>
          <p:cNvSpPr>
            <a:spLocks noChangeShapeType="1"/>
          </p:cNvSpPr>
          <p:nvPr/>
        </p:nvSpPr>
        <p:spPr bwMode="auto">
          <a:xfrm>
            <a:off x="2297641" y="1765830"/>
            <a:ext cx="425450" cy="503237"/>
          </a:xfrm>
          <a:prstGeom prst="line">
            <a:avLst/>
          </a:prstGeom>
          <a:noFill/>
          <a:ln w="9525">
            <a:solidFill>
              <a:schemeClr val="bg1"/>
            </a:solidFill>
            <a:round/>
            <a:headEnd/>
            <a:tailEnd/>
          </a:ln>
        </p:spPr>
        <p:txBody>
          <a:bodyPr wrap="none" anchor="ctr"/>
          <a:lstStyle/>
          <a:p>
            <a:endParaRPr lang="en-US" dirty="0"/>
          </a:p>
        </p:txBody>
      </p:sp>
      <p:sp>
        <p:nvSpPr>
          <p:cNvPr id="23" name="Text Box 11"/>
          <p:cNvSpPr txBox="1">
            <a:spLocks noChangeArrowheads="1"/>
          </p:cNvSpPr>
          <p:nvPr/>
        </p:nvSpPr>
        <p:spPr bwMode="auto">
          <a:xfrm>
            <a:off x="558834" y="4830262"/>
            <a:ext cx="2401879" cy="1754326"/>
          </a:xfrm>
          <a:prstGeom prst="rect">
            <a:avLst/>
          </a:prstGeom>
          <a:solidFill>
            <a:srgbClr val="7030A0"/>
          </a:solidFill>
          <a:ln w="76200" cmpd="tri">
            <a:noFill/>
            <a:miter lim="800000"/>
            <a:headEnd/>
            <a:tailEnd/>
          </a:ln>
          <a:effectLst>
            <a:glow rad="38100">
              <a:schemeClr val="accent2">
                <a:lumMod val="20000"/>
                <a:lumOff val="80000"/>
                <a:alpha val="80000"/>
              </a:schemeClr>
            </a:glow>
          </a:effectLst>
        </p:spPr>
        <p:txBody>
          <a:bodyPr tIns="137160" bIns="137160" anchor="ctr">
            <a:spAutoFit/>
          </a:bodyPr>
          <a:lstStyle/>
          <a:p>
            <a:pPr marL="114300" indent="-114300">
              <a:tabLst>
                <a:tab pos="2171700" algn="l"/>
              </a:tabLst>
              <a:defRPr/>
            </a:pPr>
            <a:r>
              <a:rPr lang="en-US" sz="1600" b="1" baseline="0" dirty="0">
                <a:solidFill>
                  <a:srgbClr val="FFFFFF"/>
                </a:solidFill>
                <a:cs typeface="ＭＳ Ｐゴシック" charset="-128"/>
              </a:rPr>
              <a:t>GSFC Workforce </a:t>
            </a:r>
            <a:br>
              <a:rPr lang="en-US" sz="1600" b="1" baseline="0" dirty="0">
                <a:solidFill>
                  <a:srgbClr val="FFFFFF"/>
                </a:solidFill>
                <a:cs typeface="ＭＳ Ｐゴシック" charset="-128"/>
              </a:rPr>
            </a:br>
            <a:endParaRPr lang="en-US" sz="1600" b="1" baseline="0" dirty="0">
              <a:solidFill>
                <a:srgbClr val="FFFFFF"/>
              </a:solidFill>
              <a:cs typeface="ＭＳ Ｐゴシック" charset="-128"/>
            </a:endParaRPr>
          </a:p>
          <a:p>
            <a:pPr marL="114300" indent="-114300">
              <a:tabLst>
                <a:tab pos="2171700" algn="l"/>
              </a:tabLst>
              <a:defRPr/>
            </a:pPr>
            <a:r>
              <a:rPr lang="en-US" sz="1600" b="1" baseline="0" dirty="0">
                <a:solidFill>
                  <a:srgbClr val="FFFFFF"/>
                </a:solidFill>
                <a:cs typeface="ＭＳ Ｐゴシック" charset="-128"/>
              </a:rPr>
              <a:t>Total Civil Servants:  3,400</a:t>
            </a:r>
          </a:p>
          <a:p>
            <a:pPr marL="114300" indent="-114300">
              <a:tabLst>
                <a:tab pos="2171700" algn="l"/>
              </a:tabLst>
              <a:defRPr/>
            </a:pPr>
            <a:r>
              <a:rPr lang="en-US" sz="1600" b="1" baseline="0" dirty="0">
                <a:solidFill>
                  <a:srgbClr val="FFFFFF"/>
                </a:solidFill>
                <a:cs typeface="ＭＳ Ｐゴシック" charset="-128"/>
              </a:rPr>
              <a:t>Total Contractors : </a:t>
            </a:r>
            <a:r>
              <a:rPr lang="en-US" sz="1600" b="1" dirty="0">
                <a:solidFill>
                  <a:srgbClr val="FFFFFF"/>
                </a:solidFill>
                <a:cs typeface="ＭＳ Ｐゴシック" charset="-128"/>
              </a:rPr>
              <a:t>6</a:t>
            </a:r>
            <a:r>
              <a:rPr lang="en-US" sz="1600" b="1" baseline="0" dirty="0" smtClean="0">
                <a:solidFill>
                  <a:srgbClr val="FFFFFF"/>
                </a:solidFill>
                <a:cs typeface="ＭＳ Ｐゴシック" charset="-128"/>
              </a:rPr>
              <a:t>,400</a:t>
            </a:r>
            <a:r>
              <a:rPr lang="en-US" sz="1600" b="1" baseline="0" dirty="0">
                <a:solidFill>
                  <a:srgbClr val="FFFFFF"/>
                </a:solidFill>
                <a:cs typeface="ＭＳ Ｐゴシック" charset="-128"/>
              </a:rPr>
              <a:t>	</a:t>
            </a:r>
          </a:p>
          <a:p>
            <a:pPr marL="114300" indent="-114300">
              <a:tabLst>
                <a:tab pos="2171700" algn="l"/>
              </a:tabLst>
              <a:defRPr/>
            </a:pPr>
            <a:endParaRPr lang="en-US" sz="1600" b="1" baseline="0" dirty="0">
              <a:solidFill>
                <a:srgbClr val="FFFFFF"/>
              </a:solidFill>
              <a:cs typeface="ＭＳ Ｐゴシック" charset="-128"/>
            </a:endParaRPr>
          </a:p>
          <a:p>
            <a:pPr marL="114300" indent="-114300">
              <a:tabLst>
                <a:tab pos="2171700" algn="l"/>
              </a:tabLst>
              <a:defRPr/>
            </a:pPr>
            <a:r>
              <a:rPr lang="en-US" sz="1600" b="1" baseline="0" dirty="0">
                <a:solidFill>
                  <a:srgbClr val="FFFFFF"/>
                </a:solidFill>
                <a:cs typeface="ＭＳ Ｐゴシック" charset="-128"/>
              </a:rPr>
              <a:t>Total Workforce:  </a:t>
            </a:r>
            <a:r>
              <a:rPr lang="en-US" sz="1600" b="1" baseline="0" dirty="0" smtClean="0">
                <a:solidFill>
                  <a:srgbClr val="FFFFFF"/>
                </a:solidFill>
                <a:cs typeface="ＭＳ Ｐゴシック" charset="-128"/>
              </a:rPr>
              <a:t>9,800</a:t>
            </a:r>
            <a:r>
              <a:rPr lang="en-US" sz="1000" b="1" baseline="0" dirty="0">
                <a:solidFill>
                  <a:srgbClr val="ECE844"/>
                </a:solidFill>
                <a:latin typeface="Arial" charset="0"/>
                <a:cs typeface="ＭＳ Ｐゴシック" charset="-128"/>
              </a:rPr>
              <a:t>	</a:t>
            </a:r>
          </a:p>
        </p:txBody>
      </p:sp>
      <p:sp>
        <p:nvSpPr>
          <p:cNvPr id="24" name="Line 13"/>
          <p:cNvSpPr>
            <a:spLocks noChangeShapeType="1"/>
          </p:cNvSpPr>
          <p:nvPr/>
        </p:nvSpPr>
        <p:spPr bwMode="auto">
          <a:xfrm flipH="1">
            <a:off x="3148541" y="2110317"/>
            <a:ext cx="269875" cy="223838"/>
          </a:xfrm>
          <a:prstGeom prst="line">
            <a:avLst/>
          </a:prstGeom>
          <a:noFill/>
          <a:ln w="9525">
            <a:solidFill>
              <a:schemeClr val="bg1"/>
            </a:solidFill>
            <a:round/>
            <a:headEnd/>
            <a:tailEnd/>
          </a:ln>
        </p:spPr>
        <p:txBody>
          <a:bodyPr wrap="none" anchor="ctr"/>
          <a:lstStyle/>
          <a:p>
            <a:endParaRPr lang="en-US" dirty="0"/>
          </a:p>
        </p:txBody>
      </p:sp>
      <p:sp>
        <p:nvSpPr>
          <p:cNvPr id="25" name="Line 14"/>
          <p:cNvSpPr>
            <a:spLocks noChangeShapeType="1"/>
          </p:cNvSpPr>
          <p:nvPr/>
        </p:nvSpPr>
        <p:spPr bwMode="auto">
          <a:xfrm flipH="1" flipV="1">
            <a:off x="3496194" y="3185700"/>
            <a:ext cx="437299" cy="428149"/>
          </a:xfrm>
          <a:prstGeom prst="line">
            <a:avLst/>
          </a:prstGeom>
          <a:noFill/>
          <a:ln w="9525">
            <a:solidFill>
              <a:schemeClr val="bg1"/>
            </a:solidFill>
            <a:round/>
            <a:headEnd/>
            <a:tailEnd/>
          </a:ln>
        </p:spPr>
        <p:txBody>
          <a:bodyPr wrap="none" anchor="ctr"/>
          <a:lstStyle/>
          <a:p>
            <a:endParaRPr lang="en-US" dirty="0"/>
          </a:p>
        </p:txBody>
      </p:sp>
      <p:sp>
        <p:nvSpPr>
          <p:cNvPr id="26" name="Line 15"/>
          <p:cNvSpPr>
            <a:spLocks noChangeShapeType="1"/>
          </p:cNvSpPr>
          <p:nvPr/>
        </p:nvSpPr>
        <p:spPr bwMode="auto">
          <a:xfrm flipH="1">
            <a:off x="1545165" y="3185700"/>
            <a:ext cx="214607" cy="507355"/>
          </a:xfrm>
          <a:prstGeom prst="line">
            <a:avLst/>
          </a:prstGeom>
          <a:noFill/>
          <a:ln w="9525">
            <a:solidFill>
              <a:schemeClr val="bg1"/>
            </a:solidFill>
            <a:round/>
            <a:headEnd/>
            <a:tailEnd/>
          </a:ln>
        </p:spPr>
        <p:txBody>
          <a:bodyPr wrap="none" anchor="ctr"/>
          <a:lstStyle/>
          <a:p>
            <a:endParaRPr lang="en-US" dirty="0"/>
          </a:p>
        </p:txBody>
      </p:sp>
      <p:pic>
        <p:nvPicPr>
          <p:cNvPr id="27" name="CR_1a.jpg" descr="/Users/jaoleary/Desktop/Code 100 Presentations/Code_100_2009/Jul_2009/DebH_Bolden_ppt/Images/CR_1a.jpg"/>
          <p:cNvPicPr>
            <a:picLocks noChangeAspect="1"/>
          </p:cNvPicPr>
          <p:nvPr/>
        </p:nvPicPr>
        <p:blipFill>
          <a:blip r:embed="rId10" cstate="screen"/>
          <a:srcRect/>
          <a:stretch>
            <a:fillRect/>
          </a:stretch>
        </p:blipFill>
        <p:spPr bwMode="auto">
          <a:xfrm>
            <a:off x="5009463" y="1898648"/>
            <a:ext cx="2322655" cy="1538597"/>
          </a:xfrm>
          <a:prstGeom prst="rect">
            <a:avLst/>
          </a:prstGeom>
          <a:noFill/>
          <a:ln w="9525">
            <a:solidFill>
              <a:schemeClr val="accent1">
                <a:lumMod val="20000"/>
                <a:lumOff val="80000"/>
              </a:schemeClr>
            </a:solidFill>
            <a:miter lim="800000"/>
            <a:headEnd/>
            <a:tailEnd/>
          </a:ln>
          <a:effectLst>
            <a:outerShdw blurRad="50800" dist="38100" dir="2700000" algn="tl" rotWithShape="0">
              <a:prstClr val="black">
                <a:alpha val="40000"/>
              </a:prstClr>
            </a:outerShdw>
          </a:effectLst>
        </p:spPr>
      </p:pic>
      <p:pic>
        <p:nvPicPr>
          <p:cNvPr id="28" name="Picture 27" descr="Macintosh HD:Users:jaoleary:Desktop:Code 100 Presentations:Code_100_2008:May_2008:K_Brown_Rollout:Images_TIMS:For ED:ED_2:Collab.jpg"/>
          <p:cNvPicPr>
            <a:picLocks noChangeAspect="1" noChangeArrowheads="1"/>
          </p:cNvPicPr>
          <p:nvPr/>
        </p:nvPicPr>
        <p:blipFill>
          <a:blip r:embed="rId11" cstate="screen"/>
          <a:srcRect/>
          <a:stretch>
            <a:fillRect/>
          </a:stretch>
        </p:blipFill>
        <p:spPr bwMode="auto">
          <a:xfrm>
            <a:off x="6399676" y="2807042"/>
            <a:ext cx="2562409" cy="1704671"/>
          </a:xfrm>
          <a:prstGeom prst="rect">
            <a:avLst/>
          </a:prstGeom>
          <a:noFill/>
          <a:ln w="12700">
            <a:solidFill>
              <a:schemeClr val="accent1">
                <a:lumMod val="20000"/>
                <a:lumOff val="80000"/>
              </a:schemeClr>
            </a:solidFill>
            <a:miter lim="800000"/>
            <a:headEnd/>
            <a:tailEnd/>
          </a:ln>
          <a:effectLst>
            <a:outerShdw blurRad="50800" dist="38100" dir="2700000" algn="tl" rotWithShape="0">
              <a:prstClr val="black">
                <a:alpha val="40000"/>
              </a:prstClr>
            </a:outerShdw>
          </a:effectLst>
        </p:spPr>
      </p:pic>
      <p:sp>
        <p:nvSpPr>
          <p:cNvPr id="29" name="Slide Number Placeholder 1"/>
          <p:cNvSpPr txBox="1">
            <a:spLocks/>
          </p:cNvSpPr>
          <p:nvPr/>
        </p:nvSpPr>
        <p:spPr>
          <a:xfrm>
            <a:off x="6768861"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lumMod val="75000"/>
                  </a:schemeClr>
                </a:solidFill>
              </a:rPr>
              <a:t>4</a:t>
            </a:r>
            <a:endParaRPr lang="en-US" dirty="0">
              <a:solidFill>
                <a:schemeClr val="bg1">
                  <a:lumMod val="75000"/>
                </a:schemeClr>
              </a:solidFill>
            </a:endParaRPr>
          </a:p>
        </p:txBody>
      </p:sp>
    </p:spTree>
    <p:extLst>
      <p:ext uri="{BB962C8B-B14F-4D97-AF65-F5344CB8AC3E}">
        <p14:creationId xmlns:p14="http://schemas.microsoft.com/office/powerpoint/2010/main" val="341531221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Content Placeholder 3"/>
          <p:cNvSpPr>
            <a:spLocks noGrp="1"/>
          </p:cNvSpPr>
          <p:nvPr>
            <p:ph idx="1"/>
          </p:nvPr>
        </p:nvSpPr>
        <p:spPr>
          <a:xfrm>
            <a:off x="153906" y="1039146"/>
            <a:ext cx="8771580" cy="5332780"/>
          </a:xfrm>
        </p:spPr>
        <p:txBody>
          <a:bodyPr>
            <a:noAutofit/>
          </a:bodyPr>
          <a:lstStyle/>
          <a:p>
            <a:pPr>
              <a:spcBef>
                <a:spcPts val="0"/>
              </a:spcBef>
              <a:spcAft>
                <a:spcPts val="0"/>
              </a:spcAft>
              <a:buFont typeface="Arial" charset="0"/>
              <a:buNone/>
              <a:tabLst>
                <a:tab pos="344488" algn="l"/>
              </a:tabLst>
            </a:pPr>
            <a:r>
              <a:rPr lang="en-US" dirty="0">
                <a:ea typeface="ＭＳ Ｐゴシック" charset="0"/>
              </a:rPr>
              <a:t>1</a:t>
            </a:r>
            <a:r>
              <a:rPr lang="en-US" dirty="0" smtClean="0">
                <a:ea typeface="ＭＳ Ｐゴシック" charset="0"/>
              </a:rPr>
              <a:t>.	Establish </a:t>
            </a:r>
            <a:r>
              <a:rPr lang="en-US" dirty="0">
                <a:ea typeface="ＭＳ Ｐゴシック" charset="0"/>
              </a:rPr>
              <a:t>a clear and compelling vision</a:t>
            </a:r>
          </a:p>
          <a:p>
            <a:pPr lvl="1">
              <a:spcBef>
                <a:spcPts val="0"/>
              </a:spcBef>
              <a:spcAft>
                <a:spcPts val="0"/>
              </a:spcAft>
            </a:pPr>
            <a:r>
              <a:rPr lang="en-US" sz="1400" dirty="0" smtClean="0">
                <a:ea typeface="ＭＳ Ｐゴシック" charset="0"/>
              </a:rPr>
              <a:t>Create </a:t>
            </a:r>
            <a:r>
              <a:rPr lang="en-US" sz="1400" dirty="0">
                <a:ea typeface="ＭＳ Ｐゴシック" charset="0"/>
              </a:rPr>
              <a:t>a clearly defined vision of the future that serves to inspire and motivate the </a:t>
            </a:r>
            <a:r>
              <a:rPr lang="en-US" sz="1400" dirty="0" smtClean="0">
                <a:ea typeface="ＭＳ Ｐゴシック" charset="0"/>
              </a:rPr>
              <a:t>project team which in turn provides </a:t>
            </a:r>
            <a:r>
              <a:rPr lang="en-US" sz="1400" dirty="0">
                <a:ea typeface="ＭＳ Ｐゴシック" charset="0"/>
              </a:rPr>
              <a:t>an important first step in paving the road toward project </a:t>
            </a:r>
            <a:r>
              <a:rPr lang="en-US" sz="1400" dirty="0" smtClean="0">
                <a:ea typeface="ＭＳ Ｐゴシック" charset="0"/>
              </a:rPr>
              <a:t>success</a:t>
            </a:r>
          </a:p>
          <a:p>
            <a:pPr lvl="1">
              <a:spcBef>
                <a:spcPts val="0"/>
              </a:spcBef>
              <a:spcAft>
                <a:spcPts val="0"/>
              </a:spcAft>
            </a:pPr>
            <a:endParaRPr lang="en-US" sz="1400" dirty="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2.	Secure </a:t>
            </a:r>
            <a:r>
              <a:rPr lang="en-US" dirty="0">
                <a:ea typeface="ＭＳ Ｐゴシック" charset="0"/>
              </a:rPr>
              <a:t>sustained support </a:t>
            </a:r>
            <a:r>
              <a:rPr lang="en-US" dirty="0" smtClean="0">
                <a:ea typeface="ＭＳ Ｐゴシック" charset="0"/>
              </a:rPr>
              <a:t>“</a:t>
            </a:r>
            <a:r>
              <a:rPr lang="en-US" altLang="ja-JP" dirty="0" smtClean="0">
                <a:ea typeface="ＭＳ Ｐゴシック" charset="0"/>
              </a:rPr>
              <a:t>from </a:t>
            </a:r>
            <a:r>
              <a:rPr lang="en-US" altLang="ja-JP" dirty="0">
                <a:ea typeface="ＭＳ Ｐゴシック" charset="0"/>
              </a:rPr>
              <a:t>the </a:t>
            </a:r>
            <a:r>
              <a:rPr lang="en-US" altLang="ja-JP" dirty="0" smtClean="0">
                <a:ea typeface="ＭＳ Ｐゴシック" charset="0"/>
              </a:rPr>
              <a:t>top”</a:t>
            </a:r>
            <a:endParaRPr lang="en-US" altLang="ja-JP" dirty="0">
              <a:ea typeface="ＭＳ Ｐゴシック" charset="0"/>
            </a:endParaRPr>
          </a:p>
          <a:p>
            <a:pPr lvl="1">
              <a:spcBef>
                <a:spcPts val="0"/>
              </a:spcBef>
              <a:spcAft>
                <a:spcPts val="0"/>
              </a:spcAft>
            </a:pPr>
            <a:r>
              <a:rPr lang="en-US" sz="1400" dirty="0">
                <a:ea typeface="ＭＳ Ｐゴシック" charset="0"/>
              </a:rPr>
              <a:t>Develop effective working relationships with key stakeholders at all </a:t>
            </a:r>
            <a:r>
              <a:rPr lang="en-US" sz="1400" dirty="0" smtClean="0">
                <a:ea typeface="ＭＳ Ｐゴシック" charset="0"/>
              </a:rPr>
              <a:t>levels</a:t>
            </a:r>
          </a:p>
          <a:p>
            <a:pPr lvl="1">
              <a:spcBef>
                <a:spcPts val="0"/>
              </a:spcBef>
              <a:spcAft>
                <a:spcPts val="0"/>
              </a:spcAft>
            </a:pPr>
            <a:endParaRPr lang="en-US" sz="1400" dirty="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3.	Exercise </a:t>
            </a:r>
            <a:r>
              <a:rPr lang="en-US" dirty="0">
                <a:ea typeface="ＭＳ Ｐゴシック" charset="0"/>
              </a:rPr>
              <a:t>strong leadership and management</a:t>
            </a:r>
          </a:p>
          <a:p>
            <a:pPr lvl="1">
              <a:spcBef>
                <a:spcPts val="0"/>
              </a:spcBef>
              <a:spcAft>
                <a:spcPts val="0"/>
              </a:spcAft>
            </a:pPr>
            <a:r>
              <a:rPr lang="en-US" sz="1400" dirty="0">
                <a:ea typeface="ＭＳ Ｐゴシック" charset="0"/>
              </a:rPr>
              <a:t>Identify and develop other leaders and technical staff within the organization, </a:t>
            </a:r>
            <a:r>
              <a:rPr lang="en-US" sz="1400" dirty="0" smtClean="0">
                <a:ea typeface="ＭＳ Ｐゴシック" charset="0"/>
              </a:rPr>
              <a:t>define </a:t>
            </a:r>
            <a:r>
              <a:rPr lang="en-US" sz="1400" dirty="0">
                <a:ea typeface="ＭＳ Ｐゴシック" charset="0"/>
              </a:rPr>
              <a:t>clear lines of authority and demand </a:t>
            </a:r>
            <a:r>
              <a:rPr lang="en-US" sz="1400" dirty="0" smtClean="0">
                <a:ea typeface="ＭＳ Ｐゴシック" charset="0"/>
              </a:rPr>
              <a:t>accountability</a:t>
            </a:r>
          </a:p>
          <a:p>
            <a:pPr lvl="1">
              <a:spcBef>
                <a:spcPts val="0"/>
              </a:spcBef>
              <a:spcAft>
                <a:spcPts val="0"/>
              </a:spcAft>
            </a:pPr>
            <a:endParaRPr lang="en-US" sz="1400" dirty="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4.	Facilitate </a:t>
            </a:r>
            <a:r>
              <a:rPr lang="en-US" dirty="0">
                <a:ea typeface="ＭＳ Ｐゴシック" charset="0"/>
              </a:rPr>
              <a:t>wide open communication</a:t>
            </a:r>
          </a:p>
          <a:p>
            <a:pPr lvl="1">
              <a:spcBef>
                <a:spcPts val="0"/>
              </a:spcBef>
              <a:spcAft>
                <a:spcPts val="0"/>
              </a:spcAft>
            </a:pPr>
            <a:r>
              <a:rPr lang="en-US" sz="1400" dirty="0" smtClean="0">
                <a:ea typeface="ＭＳ Ｐゴシック" charset="0"/>
              </a:rPr>
              <a:t>Listen </a:t>
            </a:r>
            <a:r>
              <a:rPr lang="en-US" sz="1400" dirty="0">
                <a:ea typeface="ＭＳ Ｐゴシック" charset="0"/>
              </a:rPr>
              <a:t>and share the good, the bad and the </a:t>
            </a:r>
            <a:r>
              <a:rPr lang="en-US" sz="1400" dirty="0" smtClean="0">
                <a:ea typeface="ＭＳ Ｐゴシック" charset="0"/>
              </a:rPr>
              <a:t>ugly</a:t>
            </a:r>
          </a:p>
          <a:p>
            <a:pPr lvl="1">
              <a:spcBef>
                <a:spcPts val="0"/>
              </a:spcBef>
              <a:spcAft>
                <a:spcPts val="0"/>
              </a:spcAft>
            </a:pPr>
            <a:endParaRPr lang="en-US" sz="1400" dirty="0" smtClean="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5.	Develop </a:t>
            </a:r>
            <a:r>
              <a:rPr lang="en-US" dirty="0">
                <a:ea typeface="ＭＳ Ｐゴシック" charset="0"/>
              </a:rPr>
              <a:t>a strong organization</a:t>
            </a:r>
          </a:p>
          <a:p>
            <a:pPr lvl="1">
              <a:spcBef>
                <a:spcPts val="0"/>
              </a:spcBef>
              <a:spcAft>
                <a:spcPts val="0"/>
              </a:spcAft>
            </a:pPr>
            <a:r>
              <a:rPr lang="en-US" sz="1400" dirty="0">
                <a:ea typeface="ＭＳ Ｐゴシック" charset="0"/>
              </a:rPr>
              <a:t>Design and align culture, rewards, and structure </a:t>
            </a:r>
            <a:endParaRPr lang="en-US" sz="1400" dirty="0" smtClean="0">
              <a:ea typeface="ＭＳ Ｐゴシック" charset="0"/>
            </a:endParaRPr>
          </a:p>
          <a:p>
            <a:pPr lvl="1">
              <a:spcBef>
                <a:spcPts val="0"/>
              </a:spcBef>
              <a:spcAft>
                <a:spcPts val="0"/>
              </a:spcAft>
            </a:pPr>
            <a:endParaRPr lang="en-US" sz="1400" dirty="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6.	Manage risk/seek opportunities</a:t>
            </a:r>
            <a:endParaRPr lang="en-US" dirty="0">
              <a:ea typeface="ＭＳ Ｐゴシック" charset="0"/>
            </a:endParaRPr>
          </a:p>
          <a:p>
            <a:pPr lvl="1">
              <a:spcBef>
                <a:spcPts val="0"/>
              </a:spcBef>
              <a:spcAft>
                <a:spcPts val="0"/>
              </a:spcAft>
            </a:pPr>
            <a:r>
              <a:rPr lang="en-US" sz="1400" dirty="0">
                <a:ea typeface="ＭＳ Ｐゴシック" charset="0"/>
              </a:rPr>
              <a:t>Employ a continuous and evolving risk-management </a:t>
            </a:r>
            <a:r>
              <a:rPr lang="en-US" sz="1400" dirty="0" smtClean="0">
                <a:ea typeface="ＭＳ Ｐゴシック" charset="0"/>
              </a:rPr>
              <a:t>process</a:t>
            </a:r>
          </a:p>
          <a:p>
            <a:pPr lvl="1">
              <a:spcBef>
                <a:spcPts val="0"/>
              </a:spcBef>
              <a:spcAft>
                <a:spcPts val="0"/>
              </a:spcAft>
            </a:pPr>
            <a:r>
              <a:rPr lang="en-US" sz="1400" dirty="0" smtClean="0">
                <a:ea typeface="ＭＳ Ｐゴシック" charset="0"/>
              </a:rPr>
              <a:t>Look forward then exploit opportunities to reduce cost or schedule requirements through agile principles</a:t>
            </a:r>
          </a:p>
          <a:p>
            <a:pPr lvl="1">
              <a:spcBef>
                <a:spcPts val="0"/>
              </a:spcBef>
              <a:spcAft>
                <a:spcPts val="0"/>
              </a:spcAft>
            </a:pPr>
            <a:endParaRPr lang="en-US" sz="1400" dirty="0">
              <a:ea typeface="ＭＳ Ｐゴシック" charset="0"/>
            </a:endParaRPr>
          </a:p>
          <a:p>
            <a:pPr>
              <a:spcBef>
                <a:spcPts val="0"/>
              </a:spcBef>
              <a:spcAft>
                <a:spcPts val="0"/>
              </a:spcAft>
              <a:buFont typeface="Arial" charset="0"/>
              <a:buNone/>
              <a:tabLst>
                <a:tab pos="344488" algn="l"/>
              </a:tabLst>
            </a:pPr>
            <a:r>
              <a:rPr lang="en-US" dirty="0" smtClean="0">
                <a:ea typeface="ＭＳ Ｐゴシック" charset="0"/>
              </a:rPr>
              <a:t>7.	</a:t>
            </a:r>
            <a:r>
              <a:rPr lang="en-US" dirty="0" smtClean="0">
                <a:solidFill>
                  <a:schemeClr val="accent6">
                    <a:lumMod val="60000"/>
                    <a:lumOff val="40000"/>
                  </a:schemeClr>
                </a:solidFill>
                <a:ea typeface="ＭＳ Ｐゴシック" charset="0"/>
              </a:rPr>
              <a:t>Establish, maintain, and implement an executable baseline</a:t>
            </a:r>
            <a:endParaRPr lang="en-US" dirty="0">
              <a:solidFill>
                <a:schemeClr val="accent6">
                  <a:lumMod val="60000"/>
                  <a:lumOff val="40000"/>
                </a:schemeClr>
              </a:solidFill>
              <a:ea typeface="ＭＳ Ｐゴシック" charset="0"/>
            </a:endParaRPr>
          </a:p>
          <a:p>
            <a:pPr lvl="1">
              <a:spcBef>
                <a:spcPts val="0"/>
              </a:spcBef>
              <a:spcAft>
                <a:spcPts val="0"/>
              </a:spcAft>
            </a:pPr>
            <a:r>
              <a:rPr lang="en-US" sz="1400" dirty="0">
                <a:ea typeface="ＭＳ Ｐゴシック" charset="0"/>
              </a:rPr>
              <a:t>Develop clear, stable </a:t>
            </a:r>
            <a:r>
              <a:rPr lang="en-US" sz="1400" dirty="0" smtClean="0">
                <a:ea typeface="ＭＳ Ｐゴシック" charset="0"/>
              </a:rPr>
              <a:t>objectives/requirements </a:t>
            </a:r>
            <a:r>
              <a:rPr lang="en-US" sz="1400" dirty="0">
                <a:ea typeface="ＭＳ Ｐゴシック" charset="0"/>
              </a:rPr>
              <a:t>from the outset; establish </a:t>
            </a:r>
            <a:r>
              <a:rPr lang="en-US" sz="1400" dirty="0" smtClean="0">
                <a:ea typeface="ＭＳ Ｐゴシック" charset="0"/>
              </a:rPr>
              <a:t>clean interfaces</a:t>
            </a:r>
            <a:r>
              <a:rPr lang="en-US" sz="1400" dirty="0">
                <a:ea typeface="ＭＳ Ｐゴシック" charset="0"/>
              </a:rPr>
              <a:t>; </a:t>
            </a:r>
            <a:r>
              <a:rPr lang="en-US" sz="1400" dirty="0" smtClean="0">
                <a:ea typeface="ＭＳ Ｐゴシック" charset="0"/>
              </a:rPr>
              <a:t>track changes, implement corrective actions when necessary; and maintain</a:t>
            </a:r>
            <a:r>
              <a:rPr lang="fr-FR" sz="1400" dirty="0" smtClean="0">
                <a:ea typeface="ＭＳ Ｐゴシック" charset="0"/>
              </a:rPr>
              <a:t> effective configuration control</a:t>
            </a:r>
            <a:endParaRPr lang="en-US" sz="1400" dirty="0">
              <a:ea typeface="ＭＳ Ｐゴシック" charset="0"/>
            </a:endParaRPr>
          </a:p>
        </p:txBody>
      </p:sp>
      <p:sp>
        <p:nvSpPr>
          <p:cNvPr id="9" name="TextBox 5"/>
          <p:cNvSpPr txBox="1">
            <a:spLocks noChangeArrowheads="1"/>
          </p:cNvSpPr>
          <p:nvPr/>
        </p:nvSpPr>
        <p:spPr bwMode="auto">
          <a:xfrm>
            <a:off x="1643236" y="192956"/>
            <a:ext cx="6699097" cy="523220"/>
          </a:xfrm>
          <a:prstGeom prst="rect">
            <a:avLst/>
          </a:prstGeom>
          <a:noFill/>
          <a:ln w="9525">
            <a:noFill/>
            <a:miter lim="800000"/>
            <a:headEnd/>
            <a:tailEnd/>
          </a:ln>
        </p:spPr>
        <p:txBody>
          <a:bodyPr wrap="square">
            <a:spAutoFit/>
          </a:bodyPr>
          <a:lstStyle/>
          <a:p>
            <a:pPr algn="ctr" eaLnBrk="0" hangingPunct="0"/>
            <a:r>
              <a:rPr lang="en-US" sz="2800" dirty="0" smtClean="0">
                <a:solidFill>
                  <a:schemeClr val="bg1"/>
                </a:solidFill>
                <a:latin typeface="+mn-lt"/>
              </a:rPr>
              <a:t>Project Management:  Principles to Success</a:t>
            </a:r>
            <a:endParaRPr lang="en-US" sz="2800" dirty="0">
              <a:solidFill>
                <a:schemeClr val="bg1"/>
              </a:solidFill>
              <a:latin typeface="+mn-lt"/>
            </a:endParaRPr>
          </a:p>
        </p:txBody>
      </p:sp>
      <p:pic>
        <p:nvPicPr>
          <p:cNvPr id="5" name="Picture 29" descr="Maven_Logo_FS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
        <p:nvSpPr>
          <p:cNvPr id="8" name="Slide Number Placeholder 5"/>
          <p:cNvSpPr txBox="1">
            <a:spLocks/>
          </p:cNvSpPr>
          <p:nvPr/>
        </p:nvSpPr>
        <p:spPr>
          <a:xfrm>
            <a:off x="6823538" y="639025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75000"/>
                  </a:schemeClr>
                </a:solidFill>
              </a:rPr>
              <a:t>40</a:t>
            </a:r>
            <a:endParaRPr lang="en-US" sz="1200" dirty="0">
              <a:solidFill>
                <a:schemeClr val="bg1">
                  <a:lumMod val="75000"/>
                </a:schemeClr>
              </a:solidFill>
            </a:endParaRPr>
          </a:p>
        </p:txBody>
      </p:sp>
    </p:spTree>
    <p:extLst>
      <p:ext uri="{BB962C8B-B14F-4D97-AF65-F5344CB8AC3E}">
        <p14:creationId xmlns:p14="http://schemas.microsoft.com/office/powerpoint/2010/main" val="289075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73486" y="4659086"/>
            <a:ext cx="478971" cy="21003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b="10035"/>
          <a:stretch>
            <a:fillRect/>
          </a:stretch>
        </p:blipFill>
        <p:spPr bwMode="auto">
          <a:xfrm>
            <a:off x="4537315" y="1419739"/>
            <a:ext cx="3940538" cy="2863365"/>
          </a:xfrm>
          <a:prstGeom prst="rect">
            <a:avLst/>
          </a:prstGeom>
          <a:solidFill>
            <a:schemeClr val="accent3">
              <a:lumMod val="50000"/>
            </a:schemeClr>
          </a:solidFill>
          <a:ln w="9525">
            <a:noFill/>
            <a:miter lim="800000"/>
            <a:headEnd/>
            <a:tailEnd/>
          </a:ln>
          <a:effectLst/>
        </p:spPr>
      </p:pic>
      <p:sp>
        <p:nvSpPr>
          <p:cNvPr id="98307" name="Content Placeholder 2"/>
          <p:cNvSpPr>
            <a:spLocks noGrp="1"/>
          </p:cNvSpPr>
          <p:nvPr>
            <p:ph idx="1"/>
          </p:nvPr>
        </p:nvSpPr>
        <p:spPr>
          <a:xfrm>
            <a:off x="320675" y="762000"/>
            <a:ext cx="8509000" cy="5820040"/>
          </a:xfrm>
        </p:spPr>
        <p:txBody>
          <a:bodyPr/>
          <a:lstStyle/>
          <a:p>
            <a:pPr>
              <a:spcBef>
                <a:spcPts val="0"/>
              </a:spcBef>
            </a:pPr>
            <a:r>
              <a:rPr lang="en-US" sz="2000" dirty="0" smtClean="0"/>
              <a:t>Rigorous tracking of metrics (cost, schedule, technical) is critical to keeping leadership aware of negative trends in order to react early</a:t>
            </a:r>
          </a:p>
        </p:txBody>
      </p:sp>
      <p:pic>
        <p:nvPicPr>
          <p:cNvPr id="4" name="Picture 3"/>
          <p:cNvPicPr>
            <a:picLocks noChangeAspect="1"/>
          </p:cNvPicPr>
          <p:nvPr/>
        </p:nvPicPr>
        <p:blipFill>
          <a:blip r:embed="rId4"/>
          <a:stretch>
            <a:fillRect/>
          </a:stretch>
        </p:blipFill>
        <p:spPr>
          <a:xfrm>
            <a:off x="429718" y="1708150"/>
            <a:ext cx="3703234" cy="2519952"/>
          </a:xfrm>
          <a:prstGeom prst="rect">
            <a:avLst/>
          </a:prstGeom>
        </p:spPr>
      </p:pic>
      <p:sp>
        <p:nvSpPr>
          <p:cNvPr id="5" name="Title 1"/>
          <p:cNvSpPr txBox="1">
            <a:spLocks/>
          </p:cNvSpPr>
          <p:nvPr/>
        </p:nvSpPr>
        <p:spPr bwMode="auto">
          <a:xfrm>
            <a:off x="733597" y="1344556"/>
            <a:ext cx="2994992" cy="51517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aseline="0">
                <a:solidFill>
                  <a:srgbClr val="C00000"/>
                </a:solidFill>
                <a:latin typeface="Arial" pitchFamily="34" charset="0"/>
                <a:ea typeface="ＭＳ Ｐゴシック" pitchFamily="-65" charset="-128"/>
                <a:cs typeface="ＭＳ Ｐゴシック" pitchFamily="-65" charset="-128"/>
              </a:defRPr>
            </a:lvl1pPr>
            <a:lvl2pPr algn="ctr" rtl="0" eaLnBrk="0" fontAlgn="base" hangingPunct="0">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28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2800">
                <a:solidFill>
                  <a:schemeClr val="tx2"/>
                </a:solidFill>
                <a:latin typeface="Arial" pitchFamily="-65" charset="0"/>
              </a:defRPr>
            </a:lvl6pPr>
            <a:lvl7pPr marL="914400" algn="ctr" rtl="0" fontAlgn="base">
              <a:spcBef>
                <a:spcPct val="0"/>
              </a:spcBef>
              <a:spcAft>
                <a:spcPct val="0"/>
              </a:spcAft>
              <a:defRPr sz="2800">
                <a:solidFill>
                  <a:schemeClr val="tx2"/>
                </a:solidFill>
                <a:latin typeface="Arial" pitchFamily="-65" charset="0"/>
              </a:defRPr>
            </a:lvl7pPr>
            <a:lvl8pPr marL="1371600" algn="ctr" rtl="0" fontAlgn="base">
              <a:spcBef>
                <a:spcPct val="0"/>
              </a:spcBef>
              <a:spcAft>
                <a:spcPct val="0"/>
              </a:spcAft>
              <a:defRPr sz="2800">
                <a:solidFill>
                  <a:schemeClr val="tx2"/>
                </a:solidFill>
                <a:latin typeface="Arial" pitchFamily="-65" charset="0"/>
              </a:defRPr>
            </a:lvl8pPr>
            <a:lvl9pPr marL="1828800" algn="ctr" rtl="0" fontAlgn="base">
              <a:spcBef>
                <a:spcPct val="0"/>
              </a:spcBef>
              <a:spcAft>
                <a:spcPct val="0"/>
              </a:spcAft>
              <a:defRPr sz="2800">
                <a:solidFill>
                  <a:schemeClr val="tx2"/>
                </a:solidFill>
                <a:latin typeface="Arial" pitchFamily="-65" charset="0"/>
              </a:defRPr>
            </a:lvl9pPr>
          </a:lstStyle>
          <a:p>
            <a:r>
              <a:rPr lang="en-US" sz="1100" kern="1200" dirty="0" smtClean="0">
                <a:solidFill>
                  <a:schemeClr val="bg1"/>
                </a:solidFill>
              </a:rPr>
              <a:t>Verification Status (L1 &amp; 2 Burndown)</a:t>
            </a:r>
            <a:endParaRPr lang="en-US" sz="1100" kern="1200" dirty="0">
              <a:solidFill>
                <a:schemeClr val="bg1"/>
              </a:solidFill>
            </a:endParaRP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8867" y="4283104"/>
            <a:ext cx="3713616" cy="241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1547" y="4308506"/>
            <a:ext cx="3834517" cy="247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1749254" y="76200"/>
            <a:ext cx="6357797" cy="685800"/>
          </a:xfrm>
        </p:spPr>
        <p:txBody>
          <a:bodyPr>
            <a:noAutofit/>
          </a:bodyPr>
          <a:lstStyle/>
          <a:p>
            <a:r>
              <a:rPr lang="en-US" sz="2800" dirty="0" smtClean="0"/>
              <a:t>Lessons Learned from the MAVEN Journey</a:t>
            </a:r>
          </a:p>
        </p:txBody>
      </p:sp>
      <p:sp>
        <p:nvSpPr>
          <p:cNvPr id="2" name="Slide Number Placeholder 1"/>
          <p:cNvSpPr>
            <a:spLocks noGrp="1"/>
          </p:cNvSpPr>
          <p:nvPr>
            <p:ph type="sldNum" sz="quarter" idx="12"/>
          </p:nvPr>
        </p:nvSpPr>
        <p:spPr>
          <a:xfrm>
            <a:off x="6768861" y="6337292"/>
            <a:ext cx="2133600" cy="365125"/>
          </a:xfrm>
        </p:spPr>
        <p:txBody>
          <a:bodyPr/>
          <a:lstStyle/>
          <a:p>
            <a:fld id="{A9187AFB-B5E4-404C-BDDF-75186E80738D}" type="slidenum">
              <a:rPr lang="en-US" smtClean="0">
                <a:solidFill>
                  <a:schemeClr val="bg1">
                    <a:lumMod val="75000"/>
                  </a:schemeClr>
                </a:solidFill>
              </a:rPr>
              <a:pPr/>
              <a:t>41</a:t>
            </a:fld>
            <a:endParaRPr lang="en-US" dirty="0">
              <a:solidFill>
                <a:schemeClr val="bg1">
                  <a:lumMod val="75000"/>
                </a:schemeClr>
              </a:solidFill>
            </a:endParaRPr>
          </a:p>
        </p:txBody>
      </p:sp>
      <p:pic>
        <p:nvPicPr>
          <p:cNvPr id="11" name="Picture 29" descr="Maven_Logo_FS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Tree>
    <p:extLst>
      <p:ext uri="{BB962C8B-B14F-4D97-AF65-F5344CB8AC3E}">
        <p14:creationId xmlns:p14="http://schemas.microsoft.com/office/powerpoint/2010/main" val="93244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6270" y="101398"/>
            <a:ext cx="6442183" cy="685800"/>
          </a:xfrm>
        </p:spPr>
        <p:txBody>
          <a:bodyPr>
            <a:noAutofit/>
          </a:bodyPr>
          <a:lstStyle/>
          <a:p>
            <a:r>
              <a:rPr lang="en-US" sz="2800" dirty="0" smtClean="0"/>
              <a:t>Lessons Learned: Planning and Scheduling</a:t>
            </a:r>
            <a:endParaRPr lang="en-US" sz="2800" dirty="0"/>
          </a:p>
        </p:txBody>
      </p:sp>
      <p:sp>
        <p:nvSpPr>
          <p:cNvPr id="3" name="Content Placeholder 2"/>
          <p:cNvSpPr>
            <a:spLocks noGrp="1"/>
          </p:cNvSpPr>
          <p:nvPr>
            <p:ph idx="1"/>
          </p:nvPr>
        </p:nvSpPr>
        <p:spPr>
          <a:xfrm>
            <a:off x="288759" y="1112363"/>
            <a:ext cx="5593568" cy="5609111"/>
          </a:xfrm>
        </p:spPr>
        <p:txBody>
          <a:bodyPr>
            <a:normAutofit fontScale="92500" lnSpcReduction="10000"/>
          </a:bodyPr>
          <a:lstStyle/>
          <a:p>
            <a:r>
              <a:rPr lang="en-US" sz="2000" dirty="0"/>
              <a:t>From Phase A, top-level schedules established key milestones (</a:t>
            </a:r>
            <a:r>
              <a:rPr lang="en-US" sz="2000" dirty="0" smtClean="0"/>
              <a:t>Preliminary Design review, Critical Design Review, System Integration Review, Launch Readiness Date, </a:t>
            </a:r>
            <a:r>
              <a:rPr lang="en-US" sz="2000" dirty="0"/>
              <a:t>etc.) that all organizations </a:t>
            </a:r>
            <a:r>
              <a:rPr lang="en-US" sz="2000" dirty="0" smtClean="0"/>
              <a:t>could </a:t>
            </a:r>
            <a:r>
              <a:rPr lang="en-US" sz="2000" dirty="0"/>
              <a:t>use for lower level planning and pricing </a:t>
            </a:r>
            <a:r>
              <a:rPr lang="en-US" sz="2000" dirty="0" smtClean="0"/>
              <a:t>purposes</a:t>
            </a:r>
            <a:endParaRPr lang="en-US" sz="2000" dirty="0"/>
          </a:p>
          <a:p>
            <a:pPr marL="457200" lvl="1" indent="0">
              <a:buNone/>
            </a:pPr>
            <a:endParaRPr lang="en-US" sz="2000" dirty="0"/>
          </a:p>
          <a:p>
            <a:r>
              <a:rPr lang="en-US" sz="2000" dirty="0"/>
              <a:t>It is critically important to get out of the starting blocks </a:t>
            </a:r>
            <a:r>
              <a:rPr lang="en-US" sz="2000" dirty="0" smtClean="0"/>
              <a:t>quickly with </a:t>
            </a:r>
            <a:r>
              <a:rPr lang="en-US" sz="2000" dirty="0"/>
              <a:t>proper project </a:t>
            </a:r>
            <a:r>
              <a:rPr lang="en-US" sz="2000" dirty="0" smtClean="0"/>
              <a:t>staffing.  Brought the schedule lead, financial </a:t>
            </a:r>
            <a:r>
              <a:rPr lang="en-US" sz="2000" dirty="0"/>
              <a:t>manager, </a:t>
            </a:r>
            <a:r>
              <a:rPr lang="en-US" sz="2000" dirty="0" smtClean="0"/>
              <a:t>and Earned Value Management (EVM) lead onboard at the beginning of the project to design </a:t>
            </a:r>
            <a:r>
              <a:rPr lang="en-US" sz="2000" dirty="0"/>
              <a:t>a Work Breakdown </a:t>
            </a:r>
            <a:r>
              <a:rPr lang="en-US" sz="2000" dirty="0" smtClean="0"/>
              <a:t>Structure (WBS)-based schedule and EVM system – costs and schedule were monitored together</a:t>
            </a:r>
          </a:p>
          <a:p>
            <a:endParaRPr lang="en-US" sz="2000" dirty="0" smtClean="0"/>
          </a:p>
          <a:p>
            <a:r>
              <a:rPr lang="en-US" sz="2000" dirty="0" smtClean="0"/>
              <a:t>Held </a:t>
            </a:r>
            <a:r>
              <a:rPr lang="en-US" sz="2000" dirty="0"/>
              <a:t>early face-to-face meetings with organizations </a:t>
            </a:r>
            <a:r>
              <a:rPr lang="en-US" sz="2000" dirty="0" smtClean="0"/>
              <a:t>supplying </a:t>
            </a:r>
            <a:r>
              <a:rPr lang="en-US" sz="2000" dirty="0"/>
              <a:t>schedule and EVM data to set expectations and assess institutional capabilities.  </a:t>
            </a:r>
            <a:r>
              <a:rPr lang="en-US" sz="2000" dirty="0" smtClean="0"/>
              <a:t>This created </a:t>
            </a:r>
            <a:r>
              <a:rPr lang="en-US" sz="2000" dirty="0"/>
              <a:t>a collaborative </a:t>
            </a:r>
            <a:r>
              <a:rPr lang="en-US" sz="2000" dirty="0" smtClean="0"/>
              <a:t>environment</a:t>
            </a:r>
          </a:p>
          <a:p>
            <a:endParaRPr lang="en-US" sz="2000" dirty="0"/>
          </a:p>
          <a:p>
            <a:pPr lvl="1"/>
            <a:endParaRPr lang="en-US" sz="2000" dirty="0"/>
          </a:p>
          <a:p>
            <a:endParaRPr lang="en-US" dirty="0"/>
          </a:p>
        </p:txBody>
      </p:sp>
      <p:sp>
        <p:nvSpPr>
          <p:cNvPr id="4" name="Slide Number Placeholder 3"/>
          <p:cNvSpPr>
            <a:spLocks noGrp="1"/>
          </p:cNvSpPr>
          <p:nvPr>
            <p:ph type="sldNum" sz="quarter" idx="12"/>
          </p:nvPr>
        </p:nvSpPr>
        <p:spPr>
          <a:xfrm>
            <a:off x="6742930" y="6356349"/>
            <a:ext cx="2133600" cy="365125"/>
          </a:xfrm>
        </p:spPr>
        <p:txBody>
          <a:bodyPr/>
          <a:lstStyle/>
          <a:p>
            <a:fld id="{A9187AFB-B5E4-404C-BDDF-75186E80738D}" type="slidenum">
              <a:rPr lang="en-US" smtClean="0">
                <a:solidFill>
                  <a:schemeClr val="bg1">
                    <a:lumMod val="75000"/>
                  </a:schemeClr>
                </a:solidFill>
              </a:rPr>
              <a:pPr/>
              <a:t>42</a:t>
            </a:fld>
            <a:endParaRPr lang="en-US" dirty="0">
              <a:solidFill>
                <a:schemeClr val="bg1">
                  <a:lumMod val="75000"/>
                </a:schemeClr>
              </a:solidFill>
            </a:endParaRPr>
          </a:p>
        </p:txBody>
      </p:sp>
      <p:pic>
        <p:nvPicPr>
          <p:cNvPr id="5" name="Picture 29" descr="Maven_Logo_FS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pic>
        <p:nvPicPr>
          <p:cNvPr id="6" name="Picture 5"/>
          <p:cNvPicPr>
            <a:picLocks noChangeAspect="1"/>
          </p:cNvPicPr>
          <p:nvPr/>
        </p:nvPicPr>
        <p:blipFill>
          <a:blip r:embed="rId3"/>
          <a:stretch>
            <a:fillRect/>
          </a:stretch>
        </p:blipFill>
        <p:spPr>
          <a:xfrm>
            <a:off x="5996641" y="1558629"/>
            <a:ext cx="2879889" cy="4301852"/>
          </a:xfrm>
          <a:prstGeom prst="rect">
            <a:avLst/>
          </a:prstGeom>
        </p:spPr>
      </p:pic>
    </p:spTree>
    <p:extLst>
      <p:ext uri="{BB962C8B-B14F-4D97-AF65-F5344CB8AC3E}">
        <p14:creationId xmlns:p14="http://schemas.microsoft.com/office/powerpoint/2010/main" val="371997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165" y="58673"/>
            <a:ext cx="5818834" cy="685800"/>
          </a:xfrm>
        </p:spPr>
        <p:txBody>
          <a:bodyPr>
            <a:normAutofit/>
          </a:bodyPr>
          <a:lstStyle/>
          <a:p>
            <a:r>
              <a:rPr lang="en-US" sz="2800" dirty="0" smtClean="0"/>
              <a:t>Lessons Learned:  Schedule Execution</a:t>
            </a:r>
            <a:endParaRPr lang="en-US" sz="2800" dirty="0"/>
          </a:p>
        </p:txBody>
      </p:sp>
      <p:sp>
        <p:nvSpPr>
          <p:cNvPr id="6" name="Content Placeholder 2"/>
          <p:cNvSpPr>
            <a:spLocks noGrp="1"/>
          </p:cNvSpPr>
          <p:nvPr>
            <p:ph idx="1"/>
          </p:nvPr>
        </p:nvSpPr>
        <p:spPr>
          <a:xfrm>
            <a:off x="79987" y="829759"/>
            <a:ext cx="6112959" cy="5891716"/>
          </a:xfrm>
        </p:spPr>
        <p:txBody>
          <a:bodyPr>
            <a:noAutofit/>
          </a:bodyPr>
          <a:lstStyle/>
          <a:p>
            <a:pPr>
              <a:tabLst>
                <a:tab pos="862013" algn="l"/>
              </a:tabLst>
            </a:pPr>
            <a:r>
              <a:rPr lang="en-US" sz="2000" dirty="0" smtClean="0"/>
              <a:t>All schedules were reviewed 30</a:t>
            </a:r>
            <a:r>
              <a:rPr lang="en-US" sz="2000" dirty="0"/>
              <a:t>, 60, and 90 days ahead</a:t>
            </a:r>
          </a:p>
          <a:p>
            <a:pPr>
              <a:spcBef>
                <a:spcPts val="1200"/>
              </a:spcBef>
              <a:tabLst>
                <a:tab pos="862013" algn="l"/>
              </a:tabLst>
            </a:pPr>
            <a:r>
              <a:rPr lang="en-US" sz="2000" dirty="0"/>
              <a:t>During </a:t>
            </a:r>
            <a:r>
              <a:rPr lang="en-US" sz="2000" dirty="0" smtClean="0"/>
              <a:t>each shift of key </a:t>
            </a:r>
            <a:r>
              <a:rPr lang="en-US" sz="2000" dirty="0"/>
              <a:t>integration and </a:t>
            </a:r>
            <a:r>
              <a:rPr lang="en-US" sz="2000" dirty="0" smtClean="0"/>
              <a:t>test events, the product lead met with the team, quality control representatives, and the scheduler to review planned and completed activities and status </a:t>
            </a:r>
          </a:p>
          <a:p>
            <a:pPr>
              <a:spcBef>
                <a:spcPts val="1200"/>
              </a:spcBef>
              <a:tabLst>
                <a:tab pos="862013" algn="l"/>
              </a:tabLst>
            </a:pPr>
            <a:r>
              <a:rPr lang="en-US" sz="2000" dirty="0" smtClean="0"/>
              <a:t>During mission integration and test </a:t>
            </a:r>
          </a:p>
          <a:p>
            <a:pPr lvl="1">
              <a:spcBef>
                <a:spcPts val="1200"/>
              </a:spcBef>
              <a:tabLst>
                <a:tab pos="862013" algn="l"/>
              </a:tabLst>
            </a:pPr>
            <a:r>
              <a:rPr lang="en-US" sz="2000" dirty="0" smtClean="0"/>
              <a:t>At the beginning and end of </a:t>
            </a:r>
            <a:r>
              <a:rPr lang="en-US" sz="2000" dirty="0"/>
              <a:t>every shift, </a:t>
            </a:r>
            <a:r>
              <a:rPr lang="en-US" sz="2000" dirty="0" smtClean="0"/>
              <a:t>team </a:t>
            </a:r>
            <a:r>
              <a:rPr lang="en-US" sz="2000" dirty="0"/>
              <a:t>reviewed the daily and hourly schedule to prepare and execute </a:t>
            </a:r>
            <a:r>
              <a:rPr lang="en-US" sz="2000" dirty="0" smtClean="0"/>
              <a:t>assignments</a:t>
            </a:r>
            <a:endParaRPr lang="en-US" sz="2000" dirty="0"/>
          </a:p>
          <a:p>
            <a:pPr lvl="1">
              <a:tabLst>
                <a:tab pos="862013" algn="l"/>
              </a:tabLst>
            </a:pPr>
            <a:r>
              <a:rPr lang="en-US" sz="2000" dirty="0" smtClean="0"/>
              <a:t>Daily schedule briefings were held.  The team focused on tasks scheduled for the coming days and weeks.  Problems were addressed, identifying workarounds to save schedule</a:t>
            </a:r>
          </a:p>
          <a:p>
            <a:pPr marL="342900" lvl="1" indent="-342900">
              <a:spcBef>
                <a:spcPts val="1200"/>
              </a:spcBef>
              <a:buChar char="•"/>
              <a:tabLst>
                <a:tab pos="862013" algn="l"/>
              </a:tabLst>
            </a:pPr>
            <a:r>
              <a:rPr lang="en-US" sz="2000" dirty="0" smtClean="0">
                <a:cs typeface="ＭＳ Ｐゴシック" pitchFamily="-65" charset="-128"/>
              </a:rPr>
              <a:t>The project team acted with the mindset of </a:t>
            </a:r>
            <a:r>
              <a:rPr lang="en-US" sz="2000" dirty="0" smtClean="0">
                <a:solidFill>
                  <a:schemeClr val="accent6">
                    <a:lumMod val="60000"/>
                    <a:lumOff val="40000"/>
                  </a:schemeClr>
                </a:solidFill>
                <a:cs typeface="ＭＳ Ｐゴシック" pitchFamily="-65" charset="-128"/>
              </a:rPr>
              <a:t>“schedule is king”</a:t>
            </a:r>
            <a:r>
              <a:rPr lang="en-US" sz="2000" b="1" dirty="0" smtClean="0">
                <a:cs typeface="ＭＳ Ｐゴシック" pitchFamily="-65" charset="-128"/>
              </a:rPr>
              <a:t> </a:t>
            </a:r>
            <a:r>
              <a:rPr lang="en-US" sz="2000" dirty="0" smtClean="0">
                <a:cs typeface="ＭＳ Ｐゴシック" pitchFamily="-65" charset="-128"/>
              </a:rPr>
              <a:t>during every phase of the mission.  The team had to, given the constrained planetary launch period</a:t>
            </a:r>
            <a:endParaRPr lang="en-US" sz="2000" dirty="0"/>
          </a:p>
        </p:txBody>
      </p:sp>
      <p:sp>
        <p:nvSpPr>
          <p:cNvPr id="3" name="Slide Number Placeholder 2"/>
          <p:cNvSpPr>
            <a:spLocks noGrp="1"/>
          </p:cNvSpPr>
          <p:nvPr>
            <p:ph type="sldNum" sz="quarter" idx="12"/>
          </p:nvPr>
        </p:nvSpPr>
        <p:spPr>
          <a:xfrm>
            <a:off x="6734355" y="6356350"/>
            <a:ext cx="2133600" cy="365125"/>
          </a:xfrm>
        </p:spPr>
        <p:txBody>
          <a:bodyPr/>
          <a:lstStyle/>
          <a:p>
            <a:fld id="{A9187AFB-B5E4-404C-BDDF-75186E80738D}" type="slidenum">
              <a:rPr lang="en-US" smtClean="0">
                <a:solidFill>
                  <a:schemeClr val="bg1">
                    <a:lumMod val="75000"/>
                  </a:schemeClr>
                </a:solidFill>
              </a:rPr>
              <a:pPr/>
              <a:t>43</a:t>
            </a:fld>
            <a:endParaRPr lang="en-US" dirty="0">
              <a:solidFill>
                <a:schemeClr val="bg1">
                  <a:lumMod val="75000"/>
                </a:schemeClr>
              </a:solidFill>
            </a:endParaRPr>
          </a:p>
        </p:txBody>
      </p:sp>
      <p:pic>
        <p:nvPicPr>
          <p:cNvPr id="5" name="Picture 29" descr="Maven_Logo_FS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pic>
        <p:nvPicPr>
          <p:cNvPr id="7" name="Picture 6"/>
          <p:cNvPicPr>
            <a:picLocks noChangeAspect="1"/>
          </p:cNvPicPr>
          <p:nvPr/>
        </p:nvPicPr>
        <p:blipFill>
          <a:blip r:embed="rId3"/>
          <a:stretch>
            <a:fillRect/>
          </a:stretch>
        </p:blipFill>
        <p:spPr>
          <a:xfrm>
            <a:off x="6192946" y="1268711"/>
            <a:ext cx="2854108" cy="4288016"/>
          </a:xfrm>
          <a:prstGeom prst="rect">
            <a:avLst/>
          </a:prstGeom>
        </p:spPr>
      </p:pic>
      <p:sp>
        <p:nvSpPr>
          <p:cNvPr id="8" name="TextBox 7"/>
          <p:cNvSpPr txBox="1"/>
          <p:nvPr/>
        </p:nvSpPr>
        <p:spPr>
          <a:xfrm>
            <a:off x="6806764" y="5725078"/>
            <a:ext cx="1626471" cy="307777"/>
          </a:xfrm>
          <a:prstGeom prst="rect">
            <a:avLst/>
          </a:prstGeom>
          <a:noFill/>
        </p:spPr>
        <p:txBody>
          <a:bodyPr wrap="none" rtlCol="0">
            <a:spAutoFit/>
          </a:bodyPr>
          <a:lstStyle/>
          <a:p>
            <a:r>
              <a:rPr lang="en-US" sz="1400" dirty="0" smtClean="0">
                <a:solidFill>
                  <a:schemeClr val="bg1"/>
                </a:solidFill>
              </a:rPr>
              <a:t>November 18, 2013</a:t>
            </a:r>
            <a:endParaRPr lang="en-US" sz="1400" dirty="0">
              <a:solidFill>
                <a:schemeClr val="bg1"/>
              </a:solidFill>
            </a:endParaRPr>
          </a:p>
        </p:txBody>
      </p:sp>
    </p:spTree>
    <p:extLst>
      <p:ext uri="{BB962C8B-B14F-4D97-AF65-F5344CB8AC3E}">
        <p14:creationId xmlns:p14="http://schemas.microsoft.com/office/powerpoint/2010/main" val="355183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out 1000 Viking Orbiter red- and violet-filter images have been processed to provide global color coverage of Mars at a scale of 1 km/pix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176" y="2119968"/>
            <a:ext cx="3549159" cy="3549159"/>
          </a:xfrm>
          <a:prstGeom prst="rect">
            <a:avLst/>
          </a:prstGeom>
          <a:noFill/>
          <a:extLst>
            <a:ext uri="{909E8E84-426E-40DD-AFC4-6F175D3DCCD1}">
              <a14:hiddenFill xmlns:a14="http://schemas.microsoft.com/office/drawing/2010/main">
                <a:solidFill>
                  <a:srgbClr val="FFFFFF"/>
                </a:solidFill>
              </a14:hiddenFill>
            </a:ext>
          </a:extLst>
        </p:spPr>
      </p:pic>
      <p:sp>
        <p:nvSpPr>
          <p:cNvPr id="98307" name="Content Placeholder 2"/>
          <p:cNvSpPr>
            <a:spLocks noGrp="1"/>
          </p:cNvSpPr>
          <p:nvPr>
            <p:ph idx="1"/>
          </p:nvPr>
        </p:nvSpPr>
        <p:spPr>
          <a:xfrm>
            <a:off x="189525" y="932939"/>
            <a:ext cx="6363675" cy="5625112"/>
          </a:xfrm>
        </p:spPr>
        <p:txBody>
          <a:bodyPr/>
          <a:lstStyle/>
          <a:p>
            <a:pPr>
              <a:spcBef>
                <a:spcPts val="0"/>
              </a:spcBef>
            </a:pPr>
            <a:r>
              <a:rPr lang="en-US" sz="2000" dirty="0"/>
              <a:t>Stability of </a:t>
            </a:r>
            <a:r>
              <a:rPr lang="en-US" sz="2000" dirty="0" smtClean="0"/>
              <a:t>leadership through the project lifecycle is critical</a:t>
            </a:r>
          </a:p>
          <a:p>
            <a:pPr>
              <a:spcBef>
                <a:spcPts val="0"/>
              </a:spcBef>
            </a:pPr>
            <a:endParaRPr lang="en-US" sz="2000" dirty="0" smtClean="0"/>
          </a:p>
          <a:p>
            <a:pPr>
              <a:spcBef>
                <a:spcPts val="0"/>
              </a:spcBef>
            </a:pPr>
            <a:r>
              <a:rPr lang="en-US" sz="2000" dirty="0"/>
              <a:t>Push to get front line managers in the project office that </a:t>
            </a:r>
            <a:r>
              <a:rPr lang="en-US" sz="2000" dirty="0" smtClean="0"/>
              <a:t>have strong hardware </a:t>
            </a:r>
            <a:r>
              <a:rPr lang="en-US" sz="2000" dirty="0"/>
              <a:t>development experience </a:t>
            </a:r>
            <a:endParaRPr lang="en-US" sz="2000" dirty="0" smtClean="0"/>
          </a:p>
          <a:p>
            <a:pPr>
              <a:spcBef>
                <a:spcPts val="0"/>
              </a:spcBef>
            </a:pPr>
            <a:endParaRPr lang="en-US" sz="2000" dirty="0"/>
          </a:p>
          <a:p>
            <a:pPr>
              <a:spcBef>
                <a:spcPts val="0"/>
              </a:spcBef>
            </a:pPr>
            <a:r>
              <a:rPr lang="en-US" sz="2000" dirty="0"/>
              <a:t>Maintain a sense of urgency throughout the project lifecycle even if your mission does not have a constrained planetary launch </a:t>
            </a:r>
            <a:r>
              <a:rPr lang="en-US" sz="2000" dirty="0" smtClean="0"/>
              <a:t>period.</a:t>
            </a:r>
            <a:r>
              <a:rPr lang="en-US" sz="2000" dirty="0"/>
              <a:t> </a:t>
            </a:r>
            <a:r>
              <a:rPr lang="en-US" sz="2000" dirty="0" smtClean="0"/>
              <a:t>Time is </a:t>
            </a:r>
            <a:r>
              <a:rPr lang="en-US" sz="2000" dirty="0"/>
              <a:t>money</a:t>
            </a:r>
          </a:p>
          <a:p>
            <a:pPr>
              <a:spcBef>
                <a:spcPts val="0"/>
              </a:spcBef>
            </a:pPr>
            <a:endParaRPr lang="en-US" sz="2000" dirty="0"/>
          </a:p>
          <a:p>
            <a:pPr>
              <a:spcBef>
                <a:spcPts val="0"/>
              </a:spcBef>
            </a:pPr>
            <a:r>
              <a:rPr lang="en-US" sz="2000" dirty="0">
                <a:solidFill>
                  <a:schemeClr val="accent6">
                    <a:lumMod val="60000"/>
                    <a:lumOff val="40000"/>
                  </a:schemeClr>
                </a:solidFill>
              </a:rPr>
              <a:t>Communicate, communicate, communicate </a:t>
            </a:r>
            <a:r>
              <a:rPr lang="en-US" sz="2000" dirty="0"/>
              <a:t>with the project office, the PI, </a:t>
            </a:r>
            <a:r>
              <a:rPr lang="en-US" sz="2000" dirty="0" smtClean="0"/>
              <a:t>partner </a:t>
            </a:r>
            <a:r>
              <a:rPr lang="en-US" sz="2000" dirty="0"/>
              <a:t>institutions, program </a:t>
            </a:r>
            <a:r>
              <a:rPr lang="en-US" sz="2000" dirty="0" smtClean="0"/>
              <a:t>office and NASA </a:t>
            </a:r>
            <a:r>
              <a:rPr lang="en-US" sz="2000" dirty="0"/>
              <a:t>HQ; </a:t>
            </a:r>
            <a:r>
              <a:rPr lang="en-US" sz="2000" dirty="0" smtClean="0"/>
              <a:t>regular face-to-face </a:t>
            </a:r>
            <a:r>
              <a:rPr lang="en-US" sz="2000" dirty="0"/>
              <a:t>interactions are critical.  </a:t>
            </a:r>
            <a:r>
              <a:rPr lang="en-US" sz="2000" dirty="0" smtClean="0"/>
              <a:t>You/your </a:t>
            </a:r>
            <a:r>
              <a:rPr lang="en-US" sz="2000" dirty="0"/>
              <a:t>team have to be road warriors</a:t>
            </a:r>
          </a:p>
          <a:p>
            <a:pPr>
              <a:spcBef>
                <a:spcPts val="0"/>
              </a:spcBef>
            </a:pPr>
            <a:endParaRPr lang="en-US" sz="2000" dirty="0"/>
          </a:p>
          <a:p>
            <a:pPr>
              <a:spcBef>
                <a:spcPts val="0"/>
              </a:spcBef>
              <a:defRPr/>
            </a:pPr>
            <a:r>
              <a:rPr lang="en-US" sz="2000" dirty="0"/>
              <a:t>Transparency </a:t>
            </a:r>
            <a:r>
              <a:rPr lang="en-US" sz="2000" dirty="0" smtClean="0"/>
              <a:t>and openness with your team is critical. You </a:t>
            </a:r>
            <a:r>
              <a:rPr lang="en-US" sz="2000" dirty="0"/>
              <a:t>want to hear about concerns early, not days before or after launch</a:t>
            </a:r>
          </a:p>
          <a:p>
            <a:pPr>
              <a:spcBef>
                <a:spcPts val="0"/>
              </a:spcBef>
              <a:defRPr/>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smtClean="0"/>
          </a:p>
          <a:p>
            <a:pPr>
              <a:spcBef>
                <a:spcPts val="0"/>
              </a:spcBef>
            </a:pPr>
            <a:endParaRPr lang="en-US" sz="2000" dirty="0"/>
          </a:p>
        </p:txBody>
      </p:sp>
      <p:sp>
        <p:nvSpPr>
          <p:cNvPr id="5" name="Title 1"/>
          <p:cNvSpPr>
            <a:spLocks noGrp="1"/>
          </p:cNvSpPr>
          <p:nvPr>
            <p:ph type="title"/>
          </p:nvPr>
        </p:nvSpPr>
        <p:spPr>
          <a:xfrm>
            <a:off x="1803362" y="76200"/>
            <a:ext cx="6416812" cy="685800"/>
          </a:xfrm>
        </p:spPr>
        <p:txBody>
          <a:bodyPr>
            <a:noAutofit/>
          </a:bodyPr>
          <a:lstStyle/>
          <a:p>
            <a:r>
              <a:rPr lang="en-US" sz="2800" dirty="0" smtClean="0"/>
              <a:t>Lessons Learned from the MAVEN Journey</a:t>
            </a:r>
          </a:p>
        </p:txBody>
      </p:sp>
      <p:sp>
        <p:nvSpPr>
          <p:cNvPr id="2" name="Slide Number Placeholder 1"/>
          <p:cNvSpPr>
            <a:spLocks noGrp="1"/>
          </p:cNvSpPr>
          <p:nvPr>
            <p:ph type="sldNum" sz="quarter" idx="12"/>
          </p:nvPr>
        </p:nvSpPr>
        <p:spPr>
          <a:xfrm>
            <a:off x="6673969" y="6356350"/>
            <a:ext cx="2133600" cy="365125"/>
          </a:xfrm>
        </p:spPr>
        <p:txBody>
          <a:bodyPr/>
          <a:lstStyle/>
          <a:p>
            <a:fld id="{A9187AFB-B5E4-404C-BDDF-75186E80738D}" type="slidenum">
              <a:rPr lang="en-US" smtClean="0">
                <a:solidFill>
                  <a:schemeClr val="bg1">
                    <a:lumMod val="75000"/>
                  </a:schemeClr>
                </a:solidFill>
              </a:rPr>
              <a:pPr/>
              <a:t>44</a:t>
            </a:fld>
            <a:endParaRPr lang="en-US" dirty="0">
              <a:solidFill>
                <a:schemeClr val="bg1">
                  <a:lumMod val="75000"/>
                </a:schemeClr>
              </a:solidFill>
            </a:endParaRPr>
          </a:p>
        </p:txBody>
      </p:sp>
      <p:pic>
        <p:nvPicPr>
          <p:cNvPr id="8" name="Picture 29" descr="Maven_Logo_FS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Tree>
    <p:extLst>
      <p:ext uri="{BB962C8B-B14F-4D97-AF65-F5344CB8AC3E}">
        <p14:creationId xmlns:p14="http://schemas.microsoft.com/office/powerpoint/2010/main" val="423049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mars.nasa.gov/images/MAVEN-moved-into-TVAC-b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43" y="999241"/>
            <a:ext cx="3467102" cy="230575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1774012" y="23078"/>
            <a:ext cx="6333040" cy="685800"/>
          </a:xfrm>
        </p:spPr>
        <p:txBody>
          <a:bodyPr>
            <a:noAutofit/>
          </a:bodyPr>
          <a:lstStyle/>
          <a:p>
            <a:r>
              <a:rPr lang="en-US" sz="2800" dirty="0" smtClean="0"/>
              <a:t>Lessons Learned from the MAVEN Journey</a:t>
            </a:r>
          </a:p>
        </p:txBody>
      </p:sp>
      <p:sp>
        <p:nvSpPr>
          <p:cNvPr id="98307" name="Content Placeholder 2"/>
          <p:cNvSpPr>
            <a:spLocks noGrp="1"/>
          </p:cNvSpPr>
          <p:nvPr>
            <p:ph idx="1"/>
          </p:nvPr>
        </p:nvSpPr>
        <p:spPr>
          <a:xfrm>
            <a:off x="74166" y="798982"/>
            <a:ext cx="5798734" cy="5922493"/>
          </a:xfrm>
        </p:spPr>
        <p:txBody>
          <a:bodyPr>
            <a:normAutofit/>
          </a:bodyPr>
          <a:lstStyle/>
          <a:p>
            <a:pPr>
              <a:spcBef>
                <a:spcPts val="0"/>
              </a:spcBef>
            </a:pPr>
            <a:r>
              <a:rPr lang="en-US" sz="2000" dirty="0">
                <a:solidFill>
                  <a:schemeClr val="accent6">
                    <a:lumMod val="60000"/>
                    <a:lumOff val="40000"/>
                  </a:schemeClr>
                </a:solidFill>
              </a:rPr>
              <a:t>Fight for sufficient cost reserves</a:t>
            </a:r>
            <a:r>
              <a:rPr lang="en-US" sz="2000" dirty="0"/>
              <a:t> </a:t>
            </a:r>
            <a:r>
              <a:rPr lang="en-US" sz="2000" dirty="0" smtClean="0"/>
              <a:t>at </a:t>
            </a:r>
            <a:r>
              <a:rPr lang="en-US" sz="2000" dirty="0"/>
              <a:t>the outset of the mission (and sufficient up-front funding and carryout</a:t>
            </a:r>
            <a:r>
              <a:rPr lang="en-US" sz="2000" dirty="0" smtClean="0"/>
              <a:t>).  These cost reserves </a:t>
            </a:r>
            <a:r>
              <a:rPr lang="en-US" sz="2000" dirty="0"/>
              <a:t>will be needed to address many of the unknowns during development</a:t>
            </a:r>
          </a:p>
          <a:p>
            <a:pPr lvl="1">
              <a:spcBef>
                <a:spcPts val="0"/>
              </a:spcBef>
            </a:pPr>
            <a:r>
              <a:rPr lang="en-US" sz="1800" dirty="0"/>
              <a:t>Pressure to cut bid price during the competitive phase was </a:t>
            </a:r>
            <a:r>
              <a:rPr lang="en-US" sz="1800" dirty="0" smtClean="0"/>
              <a:t>rebuffed by the Principal Investigator and the Project Manager</a:t>
            </a:r>
            <a:endParaRPr lang="en-US" sz="1800" dirty="0"/>
          </a:p>
          <a:p>
            <a:pPr lvl="1">
              <a:spcBef>
                <a:spcPts val="0"/>
              </a:spcBef>
            </a:pPr>
            <a:r>
              <a:rPr lang="en-US" sz="1800" dirty="0"/>
              <a:t>Descoped two instruments shortly before final proposal submission to ensure proper </a:t>
            </a:r>
            <a:r>
              <a:rPr lang="en-US" sz="1800" dirty="0" smtClean="0"/>
              <a:t>reserves</a:t>
            </a:r>
            <a:endParaRPr lang="en-US" sz="1800" dirty="0"/>
          </a:p>
          <a:p>
            <a:pPr lvl="1">
              <a:spcBef>
                <a:spcPts val="0"/>
              </a:spcBef>
            </a:pPr>
            <a:r>
              <a:rPr lang="en-US" sz="1800" dirty="0" smtClean="0"/>
              <a:t>Execution </a:t>
            </a:r>
            <a:r>
              <a:rPr lang="en-US" sz="1800" dirty="0"/>
              <a:t>is much more efficient when the </a:t>
            </a:r>
            <a:r>
              <a:rPr lang="en-US" sz="1800" dirty="0" smtClean="0"/>
              <a:t>project </a:t>
            </a:r>
            <a:r>
              <a:rPr lang="en-US" sz="1800" dirty="0"/>
              <a:t>remains green throughout development rather than going yellow or </a:t>
            </a:r>
            <a:r>
              <a:rPr lang="en-US" sz="1800" dirty="0" smtClean="0"/>
              <a:t>red</a:t>
            </a:r>
            <a:endParaRPr lang="en-US" sz="1800" dirty="0"/>
          </a:p>
          <a:p>
            <a:pPr>
              <a:spcBef>
                <a:spcPts val="0"/>
              </a:spcBef>
            </a:pPr>
            <a:endParaRPr lang="en-US" altLang="en-US" sz="2000" dirty="0">
              <a:ea typeface="ＭＳ Ｐゴシック" panose="020B0600070205080204" pitchFamily="34" charset="-128"/>
            </a:endParaRPr>
          </a:p>
          <a:p>
            <a:pPr>
              <a:spcBef>
                <a:spcPts val="0"/>
              </a:spcBef>
            </a:pPr>
            <a:r>
              <a:rPr lang="en-US" sz="2000" dirty="0" smtClean="0">
                <a:solidFill>
                  <a:schemeClr val="accent6">
                    <a:lumMod val="60000"/>
                    <a:lumOff val="40000"/>
                  </a:schemeClr>
                </a:solidFill>
              </a:rPr>
              <a:t>Resist </a:t>
            </a:r>
            <a:r>
              <a:rPr lang="en-US" sz="2000" dirty="0">
                <a:solidFill>
                  <a:schemeClr val="accent6">
                    <a:lumMod val="60000"/>
                    <a:lumOff val="40000"/>
                  </a:schemeClr>
                </a:solidFill>
              </a:rPr>
              <a:t>requirements creep</a:t>
            </a:r>
            <a:r>
              <a:rPr lang="en-US" sz="2000" dirty="0"/>
              <a:t>, both in the science and engineering areas</a:t>
            </a:r>
          </a:p>
          <a:p>
            <a:pPr lvl="1">
              <a:spcBef>
                <a:spcPts val="0"/>
              </a:spcBef>
            </a:pPr>
            <a:r>
              <a:rPr lang="en-US" sz="1800" dirty="0"/>
              <a:t>A solid mission was proposed and we </a:t>
            </a:r>
            <a:r>
              <a:rPr lang="en-US" sz="1800" dirty="0" smtClean="0"/>
              <a:t>stuck to it </a:t>
            </a:r>
            <a:r>
              <a:rPr lang="en-US" sz="1800" dirty="0"/>
              <a:t>even under pressure from various corners </a:t>
            </a:r>
            <a:r>
              <a:rPr lang="en-US" sz="1800" dirty="0" smtClean="0"/>
              <a:t>(e.g., add </a:t>
            </a:r>
            <a:r>
              <a:rPr lang="en-US" sz="1800" dirty="0"/>
              <a:t>a camera, add a student instrument, add a “free” foreign instrument</a:t>
            </a:r>
            <a:r>
              <a:rPr lang="en-US" sz="1800" dirty="0" smtClean="0"/>
              <a:t>)</a:t>
            </a:r>
            <a:endParaRPr lang="en-US" sz="2000" dirty="0" smtClean="0"/>
          </a:p>
        </p:txBody>
      </p:sp>
      <p:sp>
        <p:nvSpPr>
          <p:cNvPr id="2" name="Slide Number Placeholder 1"/>
          <p:cNvSpPr>
            <a:spLocks noGrp="1"/>
          </p:cNvSpPr>
          <p:nvPr>
            <p:ph type="sldNum" sz="quarter" idx="12"/>
          </p:nvPr>
        </p:nvSpPr>
        <p:spPr>
          <a:xfrm>
            <a:off x="6691222" y="6356350"/>
            <a:ext cx="2133600" cy="365125"/>
          </a:xfrm>
        </p:spPr>
        <p:txBody>
          <a:bodyPr/>
          <a:lstStyle/>
          <a:p>
            <a:fld id="{A9187AFB-B5E4-404C-BDDF-75186E80738D}" type="slidenum">
              <a:rPr lang="en-US" smtClean="0">
                <a:solidFill>
                  <a:schemeClr val="bg1">
                    <a:lumMod val="75000"/>
                  </a:schemeClr>
                </a:solidFill>
              </a:rPr>
              <a:pPr/>
              <a:t>45</a:t>
            </a:fld>
            <a:endParaRPr lang="en-US" dirty="0">
              <a:solidFill>
                <a:schemeClr val="bg1">
                  <a:lumMod val="75000"/>
                </a:schemeClr>
              </a:solidFill>
            </a:endParaRPr>
          </a:p>
        </p:txBody>
      </p:sp>
      <p:pic>
        <p:nvPicPr>
          <p:cNvPr id="7" name="Picture 29" descr="Maven_Logo_FS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pic>
        <p:nvPicPr>
          <p:cNvPr id="4104" name="Picture 8" descr="http://mars.nasa.gov/images/MAVEN_PHSF_stand-b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900" y="3751895"/>
            <a:ext cx="3216458" cy="25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263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59007" y="835713"/>
            <a:ext cx="8591551" cy="5881687"/>
          </a:xfrm>
        </p:spPr>
        <p:txBody>
          <a:bodyPr>
            <a:normAutofit fontScale="92500" lnSpcReduction="10000"/>
          </a:bodyPr>
          <a:lstStyle/>
          <a:p>
            <a:pPr>
              <a:lnSpc>
                <a:spcPct val="110000"/>
              </a:lnSpc>
              <a:spcBef>
                <a:spcPts val="0"/>
              </a:spcBef>
              <a:defRPr/>
            </a:pPr>
            <a:r>
              <a:rPr lang="en-US" sz="2000" dirty="0" smtClean="0"/>
              <a:t>Transition into integration, test, and on-orbit operations (Phase CDE) on a project is a large effort.  For a planetary project, </a:t>
            </a:r>
            <a:r>
              <a:rPr lang="en-US" sz="2000" dirty="0"/>
              <a:t>any loss of schedule is critical.  In an effort to expedite the CDE proposal process, </a:t>
            </a:r>
            <a:r>
              <a:rPr lang="en-US" sz="2000" dirty="0" smtClean="0"/>
              <a:t>the spacecraft contractor </a:t>
            </a:r>
            <a:r>
              <a:rPr lang="en-US" sz="2000" dirty="0"/>
              <a:t>opened the lower level internal subsystem reviews to the Project prior to submittal of the Phase CDE proposal. </a:t>
            </a:r>
            <a:r>
              <a:rPr lang="en-US" sz="2000" dirty="0" smtClean="0"/>
              <a:t>The result </a:t>
            </a:r>
            <a:r>
              <a:rPr lang="en-US" sz="2000" dirty="0"/>
              <a:t>was a delivered proposal that contained no </a:t>
            </a:r>
            <a:r>
              <a:rPr lang="en-US" sz="2000" dirty="0" smtClean="0"/>
              <a:t>surprises</a:t>
            </a:r>
          </a:p>
          <a:p>
            <a:pPr>
              <a:lnSpc>
                <a:spcPct val="110000"/>
              </a:lnSpc>
              <a:spcBef>
                <a:spcPts val="0"/>
              </a:spcBef>
              <a:defRPr/>
            </a:pPr>
            <a:endParaRPr lang="en-US" sz="2000" dirty="0"/>
          </a:p>
          <a:p>
            <a:pPr>
              <a:lnSpc>
                <a:spcPct val="110000"/>
              </a:lnSpc>
              <a:spcBef>
                <a:spcPts val="0"/>
              </a:spcBef>
              <a:defRPr/>
            </a:pPr>
            <a:r>
              <a:rPr lang="en-US" altLang="en-US" sz="2000" dirty="0">
                <a:ea typeface="ＭＳ Ｐゴシック" panose="020B0600070205080204" pitchFamily="34" charset="-128"/>
              </a:rPr>
              <a:t>Negotiate partner institution Phase C-E contracts before the Confirmation Review - MAVEN retired a significant cost growth risk and bounded the overall scope of </a:t>
            </a:r>
            <a:r>
              <a:rPr lang="en-US" altLang="en-US" sz="2000" dirty="0" smtClean="0">
                <a:ea typeface="ＭＳ Ｐゴシック" panose="020B0600070205080204" pitchFamily="34" charset="-128"/>
              </a:rPr>
              <a:t>effort</a:t>
            </a:r>
            <a:endParaRPr lang="en-US" sz="2000" dirty="0" smtClean="0"/>
          </a:p>
          <a:p>
            <a:pPr>
              <a:lnSpc>
                <a:spcPct val="110000"/>
              </a:lnSpc>
              <a:spcBef>
                <a:spcPts val="0"/>
              </a:spcBef>
              <a:defRPr/>
            </a:pPr>
            <a:endParaRPr lang="en-US" sz="2000" dirty="0"/>
          </a:p>
          <a:p>
            <a:pPr>
              <a:lnSpc>
                <a:spcPct val="110000"/>
              </a:lnSpc>
              <a:spcBef>
                <a:spcPts val="0"/>
              </a:spcBef>
              <a:defRPr/>
            </a:pPr>
            <a:r>
              <a:rPr lang="en-US" altLang="en-US" sz="2000" dirty="0">
                <a:ea typeface="ＭＳ Ｐゴシック" panose="020B0600070205080204" pitchFamily="34" charset="-128"/>
              </a:rPr>
              <a:t>The spacecraft contractor and Project Office personnel traveled extensively together to kickoff meetings at vendor facilities.  These meetings set expectations on how we wanted the vendors to operate</a:t>
            </a:r>
          </a:p>
          <a:p>
            <a:pPr>
              <a:lnSpc>
                <a:spcPct val="110000"/>
              </a:lnSpc>
              <a:spcBef>
                <a:spcPts val="0"/>
              </a:spcBef>
              <a:defRPr/>
            </a:pPr>
            <a:endParaRPr lang="en-US" altLang="en-US" sz="2000" dirty="0">
              <a:ea typeface="ＭＳ Ｐゴシック" panose="020B0600070205080204" pitchFamily="34" charset="-128"/>
            </a:endParaRPr>
          </a:p>
          <a:p>
            <a:pPr>
              <a:lnSpc>
                <a:spcPct val="110000"/>
              </a:lnSpc>
              <a:spcBef>
                <a:spcPts val="0"/>
              </a:spcBef>
            </a:pPr>
            <a:r>
              <a:rPr lang="en-US" sz="2000" dirty="0"/>
              <a:t>Heritage systems help but just as importantly you need the matching “heritage people” building the </a:t>
            </a:r>
            <a:r>
              <a:rPr lang="en-US" sz="2000" dirty="0" smtClean="0"/>
              <a:t>hardware (this isn’t always possible)</a:t>
            </a:r>
            <a:endParaRPr lang="en-US" sz="2000" dirty="0"/>
          </a:p>
          <a:p>
            <a:pPr lvl="1">
              <a:lnSpc>
                <a:spcPct val="110000"/>
              </a:lnSpc>
              <a:spcBef>
                <a:spcPts val="0"/>
              </a:spcBef>
            </a:pPr>
            <a:r>
              <a:rPr lang="en-US" sz="1800" dirty="0"/>
              <a:t>In one case, a technician who built circuit boards for previous instruments retired and the replacement tech did not implement the correct high-voltage workmanship techniques because they hadn’t been documented</a:t>
            </a:r>
          </a:p>
          <a:p>
            <a:pPr lvl="1">
              <a:lnSpc>
                <a:spcPct val="110000"/>
              </a:lnSpc>
              <a:spcBef>
                <a:spcPts val="0"/>
              </a:spcBef>
            </a:pPr>
            <a:endParaRPr lang="en-US" sz="2000" dirty="0"/>
          </a:p>
          <a:p>
            <a:pPr marL="0" indent="0">
              <a:lnSpc>
                <a:spcPct val="110000"/>
              </a:lnSpc>
              <a:spcBef>
                <a:spcPts val="0"/>
              </a:spcBef>
              <a:buNone/>
              <a:defRPr/>
            </a:pPr>
            <a:endParaRPr lang="en-US" sz="2000" dirty="0"/>
          </a:p>
          <a:p>
            <a:pPr marL="0" indent="0">
              <a:lnSpc>
                <a:spcPct val="110000"/>
              </a:lnSpc>
              <a:spcBef>
                <a:spcPts val="0"/>
              </a:spcBef>
              <a:buFontTx/>
              <a:buNone/>
              <a:defRPr/>
            </a:pPr>
            <a:endParaRPr lang="en-US" sz="2000" dirty="0"/>
          </a:p>
        </p:txBody>
      </p:sp>
      <p:sp>
        <p:nvSpPr>
          <p:cNvPr id="5" name="Title 1"/>
          <p:cNvSpPr>
            <a:spLocks noGrp="1"/>
          </p:cNvSpPr>
          <p:nvPr>
            <p:ph type="title"/>
          </p:nvPr>
        </p:nvSpPr>
        <p:spPr>
          <a:xfrm>
            <a:off x="1784506" y="252899"/>
            <a:ext cx="6322545" cy="448849"/>
          </a:xfrm>
        </p:spPr>
        <p:txBody>
          <a:bodyPr>
            <a:noAutofit/>
          </a:bodyPr>
          <a:lstStyle/>
          <a:p>
            <a:r>
              <a:rPr lang="en-US" sz="2800" dirty="0" smtClean="0"/>
              <a:t>Lessons Learned from the MAVEN Journey</a:t>
            </a:r>
          </a:p>
        </p:txBody>
      </p:sp>
      <p:sp>
        <p:nvSpPr>
          <p:cNvPr id="2" name="Slide Number Placeholder 1"/>
          <p:cNvSpPr>
            <a:spLocks noGrp="1"/>
          </p:cNvSpPr>
          <p:nvPr>
            <p:ph type="sldNum" sz="quarter" idx="12"/>
          </p:nvPr>
        </p:nvSpPr>
        <p:spPr>
          <a:xfrm>
            <a:off x="6616958" y="6350957"/>
            <a:ext cx="2133600" cy="365125"/>
          </a:xfrm>
        </p:spPr>
        <p:txBody>
          <a:bodyPr/>
          <a:lstStyle/>
          <a:p>
            <a:fld id="{A9187AFB-B5E4-404C-BDDF-75186E80738D}" type="slidenum">
              <a:rPr lang="en-US" smtClean="0"/>
              <a:pPr/>
              <a:t>46</a:t>
            </a:fld>
            <a:endParaRPr lang="en-US" dirty="0"/>
          </a:p>
        </p:txBody>
      </p:sp>
      <p:pic>
        <p:nvPicPr>
          <p:cNvPr id="8" name="Picture 29" descr="Maven_Logo_F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Tree>
    <p:extLst>
      <p:ext uri="{BB962C8B-B14F-4D97-AF65-F5344CB8AC3E}">
        <p14:creationId xmlns:p14="http://schemas.microsoft.com/office/powerpoint/2010/main" val="4273048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71851" y="76200"/>
            <a:ext cx="6419465" cy="685800"/>
          </a:xfrm>
        </p:spPr>
        <p:txBody>
          <a:bodyPr>
            <a:noAutofit/>
          </a:bodyPr>
          <a:lstStyle/>
          <a:p>
            <a:r>
              <a:rPr lang="en-US" sz="2800" dirty="0" smtClean="0"/>
              <a:t>Lessons Learned from the MAVEN Journey</a:t>
            </a:r>
          </a:p>
        </p:txBody>
      </p:sp>
      <p:sp>
        <p:nvSpPr>
          <p:cNvPr id="6147" name="Rectangle 3"/>
          <p:cNvSpPr>
            <a:spLocks noGrp="1" noChangeArrowheads="1"/>
          </p:cNvSpPr>
          <p:nvPr>
            <p:ph type="body" idx="1"/>
          </p:nvPr>
        </p:nvSpPr>
        <p:spPr>
          <a:xfrm>
            <a:off x="119742" y="865354"/>
            <a:ext cx="8722599" cy="5891212"/>
          </a:xfrm>
        </p:spPr>
        <p:txBody>
          <a:bodyPr>
            <a:noAutofit/>
          </a:bodyPr>
          <a:lstStyle/>
          <a:p>
            <a:pPr>
              <a:spcBef>
                <a:spcPts val="0"/>
              </a:spcBef>
              <a:defRPr/>
            </a:pPr>
            <a:r>
              <a:rPr lang="en-US" sz="2000" dirty="0" smtClean="0">
                <a:ea typeface="ＭＳ Ｐゴシック" panose="020B0600070205080204" pitchFamily="34" charset="-128"/>
              </a:rPr>
              <a:t>Spending </a:t>
            </a:r>
            <a:r>
              <a:rPr lang="en-US" sz="2000" dirty="0">
                <a:ea typeface="ＭＳ Ｐゴシック" panose="020B0600070205080204" pitchFamily="34" charset="-128"/>
              </a:rPr>
              <a:t>money early to retire risk significantly reduced late surprises and </a:t>
            </a:r>
            <a:r>
              <a:rPr lang="en-US" sz="2000" dirty="0" smtClean="0">
                <a:ea typeface="ＭＳ Ｐゴシック" panose="020B0600070205080204" pitchFamily="34" charset="-128"/>
              </a:rPr>
              <a:t>overruns</a:t>
            </a:r>
          </a:p>
          <a:p>
            <a:pPr>
              <a:spcBef>
                <a:spcPts val="0"/>
              </a:spcBef>
              <a:defRPr/>
            </a:pPr>
            <a:endParaRPr lang="en-US" sz="2000" dirty="0" smtClean="0">
              <a:ea typeface="ＭＳ Ｐゴシック" panose="020B0600070205080204" pitchFamily="34" charset="-128"/>
            </a:endParaRPr>
          </a:p>
          <a:p>
            <a:pPr>
              <a:spcBef>
                <a:spcPts val="0"/>
              </a:spcBef>
              <a:defRPr/>
            </a:pPr>
            <a:r>
              <a:rPr lang="en-US" sz="2000" dirty="0" smtClean="0"/>
              <a:t>There </a:t>
            </a:r>
            <a:r>
              <a:rPr lang="en-US" sz="2000" dirty="0"/>
              <a:t>was a large amount of interest from external parties that impacted "normal" work.  </a:t>
            </a:r>
            <a:r>
              <a:rPr lang="en-US" sz="2000" dirty="0">
                <a:solidFill>
                  <a:schemeClr val="accent6">
                    <a:lumMod val="60000"/>
                    <a:lumOff val="40000"/>
                  </a:schemeClr>
                </a:solidFill>
              </a:rPr>
              <a:t>Be prepared for significant data requests, questions, audits</a:t>
            </a:r>
            <a:r>
              <a:rPr lang="en-US" sz="2000" b="1" dirty="0"/>
              <a:t>. </a:t>
            </a:r>
            <a:r>
              <a:rPr lang="en-US" sz="2000" dirty="0"/>
              <a:t>Staff </a:t>
            </a:r>
            <a:r>
              <a:rPr lang="en-US" sz="2000" dirty="0" smtClean="0"/>
              <a:t>accordingly</a:t>
            </a:r>
          </a:p>
          <a:p>
            <a:pPr marL="0" indent="0">
              <a:spcBef>
                <a:spcPts val="0"/>
              </a:spcBef>
              <a:buNone/>
              <a:defRPr/>
            </a:pPr>
            <a:endParaRPr lang="en-US" sz="2000" dirty="0" smtClean="0"/>
          </a:p>
          <a:p>
            <a:pPr>
              <a:spcBef>
                <a:spcPts val="0"/>
              </a:spcBef>
              <a:defRPr/>
            </a:pPr>
            <a:r>
              <a:rPr lang="en-US" sz="2000" dirty="0" smtClean="0"/>
              <a:t>Brought </a:t>
            </a:r>
            <a:r>
              <a:rPr lang="en-US" sz="2000" dirty="0"/>
              <a:t>the Joint Cost/Schedule Confidence Level (JCL) independent review team into the mix with the </a:t>
            </a:r>
            <a:r>
              <a:rPr lang="en-US" sz="2000" dirty="0" smtClean="0"/>
              <a:t>project </a:t>
            </a:r>
            <a:r>
              <a:rPr lang="en-US" sz="2000" dirty="0"/>
              <a:t>6 months before the Preliminary Design Review (PDR).  This was significant in relieving any disconnects in the run up to Mission PDR and Confirmation Review</a:t>
            </a:r>
          </a:p>
          <a:p>
            <a:pPr>
              <a:spcBef>
                <a:spcPts val="0"/>
              </a:spcBef>
              <a:defRPr/>
            </a:pPr>
            <a:endParaRPr lang="en-US" sz="2000" dirty="0"/>
          </a:p>
          <a:p>
            <a:pPr>
              <a:spcBef>
                <a:spcPts val="0"/>
              </a:spcBef>
              <a:defRPr/>
            </a:pPr>
            <a:endParaRPr lang="en-US" sz="2000" dirty="0"/>
          </a:p>
          <a:p>
            <a:pPr>
              <a:spcBef>
                <a:spcPts val="0"/>
              </a:spcBef>
              <a:defRPr/>
            </a:pPr>
            <a:endParaRPr lang="en-US" sz="2000" dirty="0"/>
          </a:p>
          <a:p>
            <a:pPr>
              <a:spcBef>
                <a:spcPts val="0"/>
              </a:spcBef>
              <a:defRPr/>
            </a:pPr>
            <a:endParaRPr lang="en-US" sz="2000" dirty="0">
              <a:solidFill>
                <a:schemeClr val="tx1"/>
              </a:solidFill>
            </a:endParaRPr>
          </a:p>
          <a:p>
            <a:pPr>
              <a:spcBef>
                <a:spcPts val="0"/>
              </a:spcBef>
              <a:defRPr/>
            </a:pPr>
            <a:endParaRPr lang="en-US" sz="2000" dirty="0"/>
          </a:p>
          <a:p>
            <a:pPr>
              <a:spcBef>
                <a:spcPts val="0"/>
              </a:spcBef>
              <a:defRPr/>
            </a:pPr>
            <a:endParaRPr lang="en-US" sz="2000" dirty="0"/>
          </a:p>
          <a:p>
            <a:pPr>
              <a:spcBef>
                <a:spcPts val="0"/>
              </a:spcBef>
              <a:defRPr/>
            </a:pPr>
            <a:endParaRPr lang="en-US" sz="2000" dirty="0"/>
          </a:p>
          <a:p>
            <a:pPr marL="344488" indent="-344488">
              <a:spcBef>
                <a:spcPts val="0"/>
              </a:spcBef>
              <a:buFontTx/>
              <a:buNone/>
              <a:defRPr/>
            </a:pPr>
            <a:r>
              <a:rPr lang="en-US" sz="2000" dirty="0"/>
              <a:t>	</a:t>
            </a:r>
          </a:p>
          <a:p>
            <a:pPr>
              <a:spcBef>
                <a:spcPts val="0"/>
              </a:spcBef>
              <a:defRPr/>
            </a:pPr>
            <a:endParaRPr lang="en-US" sz="2000" dirty="0">
              <a:ea typeface="ＭＳ Ｐゴシック" panose="020B0600070205080204" pitchFamily="34" charset="-128"/>
            </a:endParaRPr>
          </a:p>
        </p:txBody>
      </p:sp>
      <p:sp>
        <p:nvSpPr>
          <p:cNvPr id="2" name="Slide Number Placeholder 1"/>
          <p:cNvSpPr>
            <a:spLocks noGrp="1"/>
          </p:cNvSpPr>
          <p:nvPr>
            <p:ph type="sldNum" sz="quarter" idx="12"/>
          </p:nvPr>
        </p:nvSpPr>
        <p:spPr>
          <a:xfrm>
            <a:off x="6684017" y="6356350"/>
            <a:ext cx="2133600" cy="365125"/>
          </a:xfrm>
        </p:spPr>
        <p:txBody>
          <a:bodyPr/>
          <a:lstStyle/>
          <a:p>
            <a:fld id="{A9187AFB-B5E4-404C-BDDF-75186E80738D}" type="slidenum">
              <a:rPr lang="en-US" smtClean="0"/>
              <a:pPr/>
              <a:t>47</a:t>
            </a:fld>
            <a:endParaRPr lang="en-US" dirty="0"/>
          </a:p>
        </p:txBody>
      </p:sp>
      <p:pic>
        <p:nvPicPr>
          <p:cNvPr id="8" name="Picture 29" descr="Maven_Logo_F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pic>
        <p:nvPicPr>
          <p:cNvPr id="3074" name="Picture 2" descr="https://www.nasa.gov/sites/default/files/styles/full_width_feature/public/thumbnails/image/img_0421.jpg?itok=s1zTpmy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877" y="4043734"/>
            <a:ext cx="3832539" cy="255502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t Cape Canaveral Air Force Station's Space Launch Complex 41, the Mars Atmosphere and Volatile Evolution, or MAVEN, spacecraft is encapsulated atop an Atlas V rock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86" y="4423956"/>
            <a:ext cx="3449647" cy="229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Content Placeholder 2"/>
          <p:cNvSpPr>
            <a:spLocks noGrp="1"/>
          </p:cNvSpPr>
          <p:nvPr>
            <p:ph idx="1"/>
          </p:nvPr>
        </p:nvSpPr>
        <p:spPr>
          <a:xfrm>
            <a:off x="185931" y="956388"/>
            <a:ext cx="8813800" cy="5625112"/>
          </a:xfrm>
        </p:spPr>
        <p:txBody>
          <a:bodyPr/>
          <a:lstStyle/>
          <a:p>
            <a:pPr>
              <a:spcBef>
                <a:spcPts val="0"/>
              </a:spcBef>
            </a:pPr>
            <a:r>
              <a:rPr lang="en-US" sz="2000" dirty="0" smtClean="0">
                <a:solidFill>
                  <a:schemeClr val="accent6">
                    <a:lumMod val="60000"/>
                    <a:lumOff val="40000"/>
                  </a:schemeClr>
                </a:solidFill>
              </a:rPr>
              <a:t>The </a:t>
            </a:r>
            <a:r>
              <a:rPr lang="en-US" sz="2000" dirty="0">
                <a:solidFill>
                  <a:schemeClr val="accent6">
                    <a:lumMod val="60000"/>
                    <a:lumOff val="40000"/>
                  </a:schemeClr>
                </a:solidFill>
              </a:rPr>
              <a:t>first lesson in planning is that you can’t plan for everything</a:t>
            </a:r>
            <a:r>
              <a:rPr lang="en-US" sz="2000" b="1" dirty="0"/>
              <a:t>.</a:t>
            </a:r>
            <a:r>
              <a:rPr lang="en-US" sz="2000" dirty="0"/>
              <a:t>  </a:t>
            </a:r>
            <a:r>
              <a:rPr lang="en-US" sz="2000" dirty="0" smtClean="0"/>
              <a:t/>
            </a:r>
            <a:br>
              <a:rPr lang="en-US" sz="2000" dirty="0" smtClean="0"/>
            </a:br>
            <a:r>
              <a:rPr lang="en-US" sz="2000" dirty="0" smtClean="0"/>
              <a:t>We </a:t>
            </a:r>
            <a:r>
              <a:rPr lang="en-US" sz="2000" dirty="0"/>
              <a:t>encountered plenty of issues on MAVEN that required us to assess the impacts and move forward with Plan B. </a:t>
            </a:r>
            <a:r>
              <a:rPr lang="en-US" sz="2000" dirty="0" smtClean="0"/>
              <a:t> Surprises along the way:</a:t>
            </a:r>
          </a:p>
          <a:p>
            <a:pPr lvl="1">
              <a:spcBef>
                <a:spcPts val="0"/>
              </a:spcBef>
            </a:pPr>
            <a:r>
              <a:rPr lang="en-US" sz="1800" dirty="0"/>
              <a:t>Two instruments </a:t>
            </a:r>
            <a:r>
              <a:rPr lang="en-US" sz="1800" dirty="0" smtClean="0"/>
              <a:t>were delivered months late, during the year of launch</a:t>
            </a:r>
          </a:p>
          <a:p>
            <a:pPr lvl="1">
              <a:spcBef>
                <a:spcPts val="0"/>
              </a:spcBef>
            </a:pPr>
            <a:r>
              <a:rPr lang="en-US" sz="1800" dirty="0" smtClean="0"/>
              <a:t>Application of a new material in a heritage system (MetGlas) and impacts in I&amp;T.  Must fully </a:t>
            </a:r>
            <a:r>
              <a:rPr lang="en-US" sz="1800" dirty="0"/>
              <a:t>evaluate new materials and their application prior to </a:t>
            </a:r>
            <a:r>
              <a:rPr lang="en-US" sz="1800" dirty="0" smtClean="0"/>
              <a:t>use</a:t>
            </a:r>
          </a:p>
          <a:p>
            <a:pPr lvl="1">
              <a:spcBef>
                <a:spcPts val="0"/>
              </a:spcBef>
            </a:pPr>
            <a:r>
              <a:rPr lang="en-US" sz="1800" dirty="0" smtClean="0"/>
              <a:t>Sequestration, with imposition of a travel cap in FY 2012 that threatened MAVEN’s approach to conducting business</a:t>
            </a:r>
          </a:p>
          <a:p>
            <a:pPr lvl="1">
              <a:spcBef>
                <a:spcPts val="0"/>
              </a:spcBef>
            </a:pPr>
            <a:r>
              <a:rPr lang="en-US" sz="1800" dirty="0" smtClean="0"/>
              <a:t>FY 2014 furlough beginning 7 weeks before scheduled launch and how we preserved MAVEN’s full launch period</a:t>
            </a:r>
          </a:p>
          <a:p>
            <a:pPr lvl="1">
              <a:spcBef>
                <a:spcPts val="0"/>
              </a:spcBef>
            </a:pPr>
            <a:r>
              <a:rPr lang="en-US" sz="1800" dirty="0"/>
              <a:t>Removal of an instrument at the launch site for rework back at Goddard (the “Cannot Duplicate Problem” that surfaced again during launch preparations at KSC, and forced a late, tough decision</a:t>
            </a:r>
            <a:r>
              <a:rPr lang="en-US" sz="1800" dirty="0" smtClean="0"/>
              <a:t>)</a:t>
            </a:r>
          </a:p>
          <a:p>
            <a:pPr lvl="1">
              <a:spcBef>
                <a:spcPts val="0"/>
              </a:spcBef>
            </a:pPr>
            <a:r>
              <a:rPr lang="en-US" sz="1800" dirty="0" smtClean="0"/>
              <a:t>Comet Siding Spring – truly an “unknown unknown” when we bid the mission in 2008.  This comet was discovered in January 2013 and drove a significant amount of analysis and mitigation planning and implementation for the October 2014 encounter</a:t>
            </a:r>
            <a:endParaRPr lang="en-US" sz="2000" dirty="0"/>
          </a:p>
          <a:p>
            <a:pPr marL="342900" lvl="1" indent="-342900">
              <a:spcBef>
                <a:spcPts val="1200"/>
              </a:spcBef>
              <a:buChar char="•"/>
              <a:tabLst>
                <a:tab pos="862013" algn="l"/>
              </a:tabLst>
              <a:defRPr/>
            </a:pPr>
            <a:r>
              <a:rPr lang="en-US" sz="2000" dirty="0">
                <a:cs typeface="ＭＳ Ｐゴシック" pitchFamily="-65" charset="-128"/>
              </a:rPr>
              <a:t>Find opportunities to team build at frequent intervals and schedule in lessons learned opportunities during every phase of development</a:t>
            </a:r>
          </a:p>
        </p:txBody>
      </p:sp>
      <p:sp>
        <p:nvSpPr>
          <p:cNvPr id="5" name="Title 1"/>
          <p:cNvSpPr>
            <a:spLocks noGrp="1"/>
          </p:cNvSpPr>
          <p:nvPr>
            <p:ph type="title"/>
          </p:nvPr>
        </p:nvSpPr>
        <p:spPr>
          <a:xfrm>
            <a:off x="1765785" y="76200"/>
            <a:ext cx="6708911" cy="685800"/>
          </a:xfrm>
        </p:spPr>
        <p:txBody>
          <a:bodyPr>
            <a:normAutofit/>
          </a:bodyPr>
          <a:lstStyle/>
          <a:p>
            <a:r>
              <a:rPr lang="en-US" sz="2800" dirty="0" smtClean="0"/>
              <a:t>Lessons Learned from the MAVEN Journey</a:t>
            </a:r>
          </a:p>
        </p:txBody>
      </p:sp>
      <p:sp>
        <p:nvSpPr>
          <p:cNvPr id="2" name="Slide Number Placeholder 1"/>
          <p:cNvSpPr>
            <a:spLocks noGrp="1"/>
          </p:cNvSpPr>
          <p:nvPr>
            <p:ph type="sldNum" sz="quarter" idx="12"/>
          </p:nvPr>
        </p:nvSpPr>
        <p:spPr>
          <a:xfrm>
            <a:off x="6708475" y="6287338"/>
            <a:ext cx="2133600" cy="365125"/>
          </a:xfrm>
        </p:spPr>
        <p:txBody>
          <a:bodyPr/>
          <a:lstStyle/>
          <a:p>
            <a:fld id="{A9187AFB-B5E4-404C-BDDF-75186E80738D}" type="slidenum">
              <a:rPr lang="en-US" smtClean="0"/>
              <a:pPr/>
              <a:t>48</a:t>
            </a:fld>
            <a:endParaRPr lang="en-US" dirty="0"/>
          </a:p>
        </p:txBody>
      </p:sp>
      <p:pic>
        <p:nvPicPr>
          <p:cNvPr id="6" name="Picture 29" descr="Maven_Logo_F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9007" y="101398"/>
            <a:ext cx="1484230" cy="600350"/>
          </a:xfrm>
          <a:prstGeom prst="rect">
            <a:avLst/>
          </a:prstGeom>
          <a:solidFill>
            <a:schemeClr val="accent1">
              <a:lumMod val="75000"/>
            </a:schemeClr>
          </a:solidFill>
          <a:ln w="9525">
            <a:noFill/>
            <a:miter lim="800000"/>
            <a:headEnd/>
            <a:tailEnd/>
          </a:ln>
        </p:spPr>
      </p:pic>
    </p:spTree>
    <p:extLst>
      <p:ext uri="{BB962C8B-B14F-4D97-AF65-F5344CB8AC3E}">
        <p14:creationId xmlns:p14="http://schemas.microsoft.com/office/powerpoint/2010/main" val="164461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H_Quote_bac_1a.jpg" descr="/Users/jaoleary/Desktop/Code 100 Presentations/Code_100_2016/Feb_2016/Horton_MSBRT_2016/Quote_Sld/BH_Quote_bac_1a.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1506" name="TextBox 3"/>
          <p:cNvSpPr txBox="1">
            <a:spLocks noChangeArrowheads="1"/>
          </p:cNvSpPr>
          <p:nvPr/>
        </p:nvSpPr>
        <p:spPr bwMode="auto">
          <a:xfrm>
            <a:off x="4652065" y="2180651"/>
            <a:ext cx="4226889" cy="1938992"/>
          </a:xfrm>
          <a:prstGeom prst="rect">
            <a:avLst/>
          </a:prstGeom>
          <a:noFill/>
          <a:ln w="9525">
            <a:noFill/>
            <a:miter lim="800000"/>
            <a:headEnd/>
            <a:tailEnd/>
          </a:ln>
        </p:spPr>
        <p:txBody>
          <a:bodyPr wrap="square">
            <a:spAutoFit/>
          </a:bodyPr>
          <a:lstStyle/>
          <a:p>
            <a:r>
              <a:rPr lang="en-US" sz="2400" b="1" dirty="0" smtClean="0">
                <a:solidFill>
                  <a:schemeClr val="accent1">
                    <a:lumMod val="40000"/>
                    <a:lumOff val="60000"/>
                  </a:schemeClr>
                </a:solidFill>
                <a:latin typeface="Times New Roman"/>
                <a:cs typeface="Times New Roman"/>
              </a:rPr>
              <a:t>It is difficult to say what is impossible…</a:t>
            </a:r>
          </a:p>
          <a:p>
            <a:r>
              <a:rPr lang="en-US" sz="2400" b="1" dirty="0" smtClean="0">
                <a:solidFill>
                  <a:schemeClr val="accent1">
                    <a:lumMod val="40000"/>
                    <a:lumOff val="60000"/>
                  </a:schemeClr>
                </a:solidFill>
                <a:latin typeface="Times New Roman"/>
                <a:cs typeface="Times New Roman"/>
              </a:rPr>
              <a:t>for the </a:t>
            </a:r>
            <a:r>
              <a:rPr lang="en-US" sz="2400" b="1" i="1" dirty="0" smtClean="0">
                <a:solidFill>
                  <a:schemeClr val="accent6">
                    <a:lumMod val="60000"/>
                    <a:lumOff val="40000"/>
                  </a:schemeClr>
                </a:solidFill>
                <a:latin typeface="Times New Roman"/>
                <a:cs typeface="Times New Roman"/>
              </a:rPr>
              <a:t>dream of yesterday</a:t>
            </a:r>
          </a:p>
          <a:p>
            <a:r>
              <a:rPr lang="en-US" sz="2400" b="1" dirty="0" smtClean="0">
                <a:solidFill>
                  <a:schemeClr val="accent1">
                    <a:lumMod val="40000"/>
                    <a:lumOff val="60000"/>
                  </a:schemeClr>
                </a:solidFill>
                <a:latin typeface="Times New Roman"/>
                <a:cs typeface="Times New Roman"/>
              </a:rPr>
              <a:t>is the </a:t>
            </a:r>
            <a:r>
              <a:rPr lang="en-US" sz="2400" b="1" i="1" dirty="0" smtClean="0">
                <a:solidFill>
                  <a:schemeClr val="accent3">
                    <a:lumMod val="40000"/>
                    <a:lumOff val="60000"/>
                  </a:schemeClr>
                </a:solidFill>
                <a:latin typeface="Times New Roman"/>
                <a:cs typeface="Times New Roman"/>
              </a:rPr>
              <a:t>hope of today </a:t>
            </a:r>
          </a:p>
          <a:p>
            <a:r>
              <a:rPr lang="en-US" sz="2400" b="1" dirty="0" smtClean="0">
                <a:solidFill>
                  <a:schemeClr val="accent1">
                    <a:lumMod val="40000"/>
                    <a:lumOff val="60000"/>
                  </a:schemeClr>
                </a:solidFill>
                <a:latin typeface="Times New Roman"/>
                <a:cs typeface="Times New Roman"/>
              </a:rPr>
              <a:t>And the </a:t>
            </a:r>
            <a:r>
              <a:rPr lang="en-US" sz="2400" b="1" i="1" dirty="0" smtClean="0">
                <a:solidFill>
                  <a:schemeClr val="accent2">
                    <a:lumMod val="60000"/>
                    <a:lumOff val="40000"/>
                  </a:schemeClr>
                </a:solidFill>
                <a:latin typeface="Times New Roman"/>
                <a:cs typeface="Times New Roman"/>
              </a:rPr>
              <a:t>reality of Tomorrow</a:t>
            </a:r>
            <a:r>
              <a:rPr lang="en-US" sz="2400" b="1" dirty="0" smtClean="0">
                <a:solidFill>
                  <a:schemeClr val="accent1">
                    <a:lumMod val="40000"/>
                    <a:lumOff val="60000"/>
                  </a:schemeClr>
                </a:solidFill>
                <a:latin typeface="Times New Roman"/>
                <a:cs typeface="Times New Roman"/>
              </a:rPr>
              <a:t>.</a:t>
            </a:r>
            <a:endParaRPr lang="en-US" sz="2400" b="1" dirty="0">
              <a:solidFill>
                <a:schemeClr val="accent1">
                  <a:lumMod val="40000"/>
                  <a:lumOff val="60000"/>
                </a:schemeClr>
              </a:solidFill>
              <a:latin typeface="Times New Roman"/>
              <a:cs typeface="Times New Roman"/>
            </a:endParaRPr>
          </a:p>
        </p:txBody>
      </p:sp>
      <p:sp>
        <p:nvSpPr>
          <p:cNvPr id="5" name="Rectangle 4"/>
          <p:cNvSpPr/>
          <p:nvPr/>
        </p:nvSpPr>
        <p:spPr>
          <a:xfrm>
            <a:off x="5536180" y="4240299"/>
            <a:ext cx="3342774" cy="369332"/>
          </a:xfrm>
          <a:prstGeom prst="rect">
            <a:avLst/>
          </a:prstGeom>
        </p:spPr>
        <p:txBody>
          <a:bodyPr wrap="none">
            <a:spAutoFit/>
          </a:bodyPr>
          <a:lstStyle/>
          <a:p>
            <a:pPr algn="ctr"/>
            <a:r>
              <a:rPr lang="en-US" i="1" dirty="0" smtClean="0">
                <a:solidFill>
                  <a:schemeClr val="bg1"/>
                </a:solidFill>
                <a:latin typeface="Bell MT" pitchFamily="18" charset="0"/>
              </a:rPr>
              <a:t>- Robert H. Goddard (1882 - 1945)</a:t>
            </a:r>
            <a:endParaRPr lang="en-US" i="1" dirty="0">
              <a:solidFill>
                <a:schemeClr val="bg1"/>
              </a:solidFill>
              <a:latin typeface="Bell MT" pitchFamily="18" charset="0"/>
            </a:endParaRPr>
          </a:p>
        </p:txBody>
      </p:sp>
      <p:sp>
        <p:nvSpPr>
          <p:cNvPr id="2" name="Slide Number Placeholder 1"/>
          <p:cNvSpPr>
            <a:spLocks noGrp="1"/>
          </p:cNvSpPr>
          <p:nvPr>
            <p:ph type="sldNum" sz="quarter" idx="12"/>
          </p:nvPr>
        </p:nvSpPr>
        <p:spPr>
          <a:xfrm>
            <a:off x="6673970" y="6356350"/>
            <a:ext cx="2133600" cy="365125"/>
          </a:xfrm>
        </p:spPr>
        <p:txBody>
          <a:bodyPr/>
          <a:lstStyle/>
          <a:p>
            <a:fld id="{A9187AFB-B5E4-404C-BDDF-75186E80738D}" type="slidenum">
              <a:rPr lang="en-US" smtClean="0">
                <a:solidFill>
                  <a:schemeClr val="bg1">
                    <a:lumMod val="75000"/>
                  </a:schemeClr>
                </a:solidFill>
              </a:rPr>
              <a:pPr/>
              <a:t>49</a:t>
            </a:fld>
            <a:endParaRPr lang="en-US" dirty="0">
              <a:solidFill>
                <a:schemeClr val="bg1">
                  <a:lumMod val="75000"/>
                </a:schemeClr>
              </a:solidFill>
            </a:endParaRPr>
          </a:p>
        </p:txBody>
      </p:sp>
    </p:spTree>
    <p:extLst>
      <p:ext uri="{BB962C8B-B14F-4D97-AF65-F5344CB8AC3E}">
        <p14:creationId xmlns:p14="http://schemas.microsoft.com/office/powerpoint/2010/main" val="60139340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a:latin typeface="+mn-lt"/>
              </a:rPr>
              <a:t>Flight Projects’ </a:t>
            </a:r>
            <a:r>
              <a:rPr lang="en-US" dirty="0" smtClean="0">
                <a:latin typeface="+mn-lt"/>
              </a:rPr>
              <a:t>FY 2015 </a:t>
            </a:r>
            <a:r>
              <a:rPr lang="en-US" dirty="0">
                <a:latin typeface="+mn-lt"/>
              </a:rPr>
              <a:t>Annual </a:t>
            </a:r>
            <a:r>
              <a:rPr lang="en-US" dirty="0" smtClean="0">
                <a:latin typeface="+mn-lt"/>
              </a:rPr>
              <a:t>Portfolio</a:t>
            </a:r>
            <a:endParaRPr lang="en-US" dirty="0">
              <a:latin typeface="+mn-lt"/>
            </a:endParaRPr>
          </a:p>
        </p:txBody>
      </p:sp>
      <p:sp>
        <p:nvSpPr>
          <p:cNvPr id="7" name="TextBox 6"/>
          <p:cNvSpPr txBox="1"/>
          <p:nvPr/>
        </p:nvSpPr>
        <p:spPr>
          <a:xfrm>
            <a:off x="1172160" y="2791361"/>
            <a:ext cx="1037640" cy="1323439"/>
          </a:xfrm>
          <a:prstGeom prst="rect">
            <a:avLst/>
          </a:prstGeom>
          <a:noFill/>
        </p:spPr>
        <p:txBody>
          <a:bodyPr wrap="square" rtlCol="0">
            <a:spAutoFit/>
          </a:bodyPr>
          <a:lstStyle/>
          <a:p>
            <a:pPr algn="ctr"/>
            <a:r>
              <a:rPr lang="en-US" sz="1600" b="1" dirty="0">
                <a:solidFill>
                  <a:prstClr val="black"/>
                </a:solidFill>
                <a:cs typeface="Arial" panose="020B0604020202020204" pitchFamily="34" charset="0"/>
              </a:rPr>
              <a:t>Funded $3.5B annual NOA</a:t>
            </a:r>
          </a:p>
          <a:p>
            <a:pPr algn="ctr"/>
            <a:endParaRPr lang="en-US" sz="1600" b="1" dirty="0">
              <a:solidFill>
                <a:prstClr val="black"/>
              </a:solidFill>
            </a:endParaRPr>
          </a:p>
        </p:txBody>
      </p:sp>
      <p:sp>
        <p:nvSpPr>
          <p:cNvPr id="9" name="TextBox 8"/>
          <p:cNvSpPr txBox="1"/>
          <p:nvPr/>
        </p:nvSpPr>
        <p:spPr>
          <a:xfrm>
            <a:off x="4015404" y="4052206"/>
            <a:ext cx="2967080" cy="938719"/>
          </a:xfrm>
          <a:prstGeom prst="rect">
            <a:avLst/>
          </a:prstGeom>
          <a:noFill/>
        </p:spPr>
        <p:txBody>
          <a:bodyPr wrap="square" rtlCol="0">
            <a:spAutoFit/>
          </a:bodyPr>
          <a:lstStyle/>
          <a:p>
            <a:r>
              <a:rPr lang="en-US" sz="1600" b="1" dirty="0">
                <a:solidFill>
                  <a:schemeClr val="bg1"/>
                </a:solidFill>
              </a:rPr>
              <a:t>Heliophysics – </a:t>
            </a:r>
            <a:r>
              <a:rPr lang="en-US" sz="1600" b="1" dirty="0" smtClean="0">
                <a:solidFill>
                  <a:schemeClr val="bg1"/>
                </a:solidFill>
              </a:rPr>
              <a:t>5% </a:t>
            </a:r>
            <a:endParaRPr lang="en-US" sz="1600" b="1" dirty="0">
              <a:solidFill>
                <a:schemeClr val="bg1"/>
              </a:solidFill>
            </a:endParaRP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148.9M</a:t>
            </a:r>
            <a:endParaRPr lang="en-US" sz="1300" b="1" dirty="0">
              <a:solidFill>
                <a:schemeClr val="bg1"/>
              </a:solidFill>
            </a:endParaRPr>
          </a:p>
          <a:p>
            <a:r>
              <a:rPr lang="en-US" sz="1300" b="1" dirty="0">
                <a:solidFill>
                  <a:schemeClr val="bg1"/>
                </a:solidFill>
              </a:rPr>
              <a:t>Missions in Development: 5</a:t>
            </a:r>
          </a:p>
          <a:p>
            <a:r>
              <a:rPr lang="en-US" sz="1300" b="1" dirty="0">
                <a:solidFill>
                  <a:schemeClr val="bg1"/>
                </a:solidFill>
              </a:rPr>
              <a:t>Total in Operations: 15</a:t>
            </a:r>
          </a:p>
        </p:txBody>
      </p:sp>
      <p:sp>
        <p:nvSpPr>
          <p:cNvPr id="10" name="TextBox 9"/>
          <p:cNvSpPr txBox="1"/>
          <p:nvPr/>
        </p:nvSpPr>
        <p:spPr>
          <a:xfrm>
            <a:off x="6544296" y="4007854"/>
            <a:ext cx="2778439" cy="938719"/>
          </a:xfrm>
          <a:prstGeom prst="rect">
            <a:avLst/>
          </a:prstGeom>
          <a:noFill/>
        </p:spPr>
        <p:txBody>
          <a:bodyPr wrap="square" rtlCol="0">
            <a:spAutoFit/>
          </a:bodyPr>
          <a:lstStyle/>
          <a:p>
            <a:r>
              <a:rPr lang="en-US" sz="1600" b="1" dirty="0">
                <a:solidFill>
                  <a:schemeClr val="bg1"/>
                </a:solidFill>
              </a:rPr>
              <a:t>Planetary – </a:t>
            </a:r>
            <a:r>
              <a:rPr lang="en-US" sz="1600" b="1" dirty="0" smtClean="0">
                <a:solidFill>
                  <a:schemeClr val="bg1"/>
                </a:solidFill>
              </a:rPr>
              <a:t>3% </a:t>
            </a:r>
            <a:endParaRPr lang="en-US" sz="1400" b="1" dirty="0">
              <a:solidFill>
                <a:schemeClr val="bg1"/>
              </a:solidFill>
            </a:endParaRP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155.9M</a:t>
            </a:r>
            <a:endParaRPr lang="en-US" sz="1300" b="1" dirty="0">
              <a:solidFill>
                <a:schemeClr val="bg1"/>
              </a:solidFill>
            </a:endParaRPr>
          </a:p>
          <a:p>
            <a:r>
              <a:rPr lang="en-US" sz="1300" b="1" dirty="0">
                <a:solidFill>
                  <a:schemeClr val="bg1"/>
                </a:solidFill>
              </a:rPr>
              <a:t>Missions in Development: 2</a:t>
            </a:r>
          </a:p>
          <a:p>
            <a:r>
              <a:rPr lang="en-US" sz="1300" b="1" dirty="0">
                <a:solidFill>
                  <a:schemeClr val="bg1"/>
                </a:solidFill>
              </a:rPr>
              <a:t>Total in Operations: 2</a:t>
            </a:r>
          </a:p>
        </p:txBody>
      </p:sp>
      <p:sp>
        <p:nvSpPr>
          <p:cNvPr id="11" name="TextBox 10"/>
          <p:cNvSpPr txBox="1"/>
          <p:nvPr/>
        </p:nvSpPr>
        <p:spPr>
          <a:xfrm>
            <a:off x="4015404" y="2980976"/>
            <a:ext cx="2778438" cy="938719"/>
          </a:xfrm>
          <a:prstGeom prst="rect">
            <a:avLst/>
          </a:prstGeom>
          <a:noFill/>
        </p:spPr>
        <p:txBody>
          <a:bodyPr wrap="square" rtlCol="0">
            <a:spAutoFit/>
          </a:bodyPr>
          <a:lstStyle/>
          <a:p>
            <a:r>
              <a:rPr lang="en-US" sz="1600" b="1" dirty="0">
                <a:solidFill>
                  <a:schemeClr val="bg1"/>
                </a:solidFill>
              </a:rPr>
              <a:t>Astrophysics – 23% </a:t>
            </a: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$750.0M</a:t>
            </a:r>
            <a:endParaRPr lang="en-US" sz="1300" b="1" dirty="0">
              <a:solidFill>
                <a:schemeClr val="bg1"/>
              </a:solidFill>
            </a:endParaRPr>
          </a:p>
          <a:p>
            <a:r>
              <a:rPr lang="en-US" sz="1300" b="1" dirty="0">
                <a:solidFill>
                  <a:schemeClr val="bg1"/>
                </a:solidFill>
              </a:rPr>
              <a:t>Missions in Development: 5</a:t>
            </a:r>
          </a:p>
          <a:p>
            <a:r>
              <a:rPr lang="en-US" sz="1300" b="1" dirty="0">
                <a:solidFill>
                  <a:schemeClr val="bg1"/>
                </a:solidFill>
              </a:rPr>
              <a:t>Total in Operations: 5</a:t>
            </a:r>
          </a:p>
        </p:txBody>
      </p:sp>
      <p:sp>
        <p:nvSpPr>
          <p:cNvPr id="12" name="TextBox 11"/>
          <p:cNvSpPr txBox="1"/>
          <p:nvPr/>
        </p:nvSpPr>
        <p:spPr>
          <a:xfrm>
            <a:off x="6532074" y="2718560"/>
            <a:ext cx="2604905" cy="1184940"/>
          </a:xfrm>
          <a:prstGeom prst="rect">
            <a:avLst/>
          </a:prstGeom>
          <a:noFill/>
        </p:spPr>
        <p:txBody>
          <a:bodyPr wrap="square" rtlCol="0">
            <a:spAutoFit/>
          </a:bodyPr>
          <a:lstStyle/>
          <a:p>
            <a:r>
              <a:rPr lang="en-US" sz="1600" b="1" dirty="0">
                <a:solidFill>
                  <a:schemeClr val="bg1"/>
                </a:solidFill>
              </a:rPr>
              <a:t>Communications &amp; Navigation </a:t>
            </a:r>
            <a:r>
              <a:rPr lang="en-US" sz="1600" b="1" dirty="0" smtClean="0">
                <a:solidFill>
                  <a:schemeClr val="bg1"/>
                </a:solidFill>
              </a:rPr>
              <a:t>–10%</a:t>
            </a:r>
            <a:endParaRPr lang="en-US" sz="1600" b="1" dirty="0">
              <a:solidFill>
                <a:schemeClr val="bg1"/>
              </a:solidFill>
            </a:endParaRP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316.0M</a:t>
            </a:r>
            <a:endParaRPr lang="en-US" sz="1300" b="1" dirty="0">
              <a:solidFill>
                <a:schemeClr val="bg1"/>
              </a:solidFill>
            </a:endParaRPr>
          </a:p>
          <a:p>
            <a:r>
              <a:rPr lang="en-US" sz="1300" b="1" dirty="0">
                <a:solidFill>
                  <a:schemeClr val="bg1"/>
                </a:solidFill>
              </a:rPr>
              <a:t>Missions in Development: 1</a:t>
            </a:r>
          </a:p>
          <a:p>
            <a:r>
              <a:rPr lang="en-US" sz="1300" b="1" dirty="0">
                <a:solidFill>
                  <a:schemeClr val="bg1"/>
                </a:solidFill>
              </a:rPr>
              <a:t>Total in Operations: 10</a:t>
            </a:r>
          </a:p>
        </p:txBody>
      </p:sp>
      <p:sp>
        <p:nvSpPr>
          <p:cNvPr id="13" name="Oval 12"/>
          <p:cNvSpPr/>
          <p:nvPr/>
        </p:nvSpPr>
        <p:spPr>
          <a:xfrm>
            <a:off x="3832524" y="3082867"/>
            <a:ext cx="182880" cy="182880"/>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4" name="Oval 13"/>
          <p:cNvSpPr/>
          <p:nvPr/>
        </p:nvSpPr>
        <p:spPr>
          <a:xfrm>
            <a:off x="3826413" y="4130044"/>
            <a:ext cx="182880" cy="182880"/>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5" name="Oval 14"/>
          <p:cNvSpPr/>
          <p:nvPr/>
        </p:nvSpPr>
        <p:spPr>
          <a:xfrm>
            <a:off x="6349194" y="4112504"/>
            <a:ext cx="182880" cy="182880"/>
          </a:xfrm>
          <a:prstGeom prst="ellipse">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6" name="Oval 15"/>
          <p:cNvSpPr/>
          <p:nvPr/>
        </p:nvSpPr>
        <p:spPr>
          <a:xfrm>
            <a:off x="3826413" y="5187915"/>
            <a:ext cx="182880" cy="182880"/>
          </a:xfrm>
          <a:prstGeom prst="ellipse">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7" name="TextBox 16"/>
          <p:cNvSpPr txBox="1"/>
          <p:nvPr/>
        </p:nvSpPr>
        <p:spPr>
          <a:xfrm>
            <a:off x="4065881" y="5073264"/>
            <a:ext cx="5455922" cy="1138773"/>
          </a:xfrm>
          <a:prstGeom prst="rect">
            <a:avLst/>
          </a:prstGeom>
          <a:noFill/>
        </p:spPr>
        <p:txBody>
          <a:bodyPr wrap="square" rtlCol="0">
            <a:spAutoFit/>
          </a:bodyPr>
          <a:lstStyle/>
          <a:p>
            <a:r>
              <a:rPr lang="en-US" sz="1600" b="1" dirty="0">
                <a:solidFill>
                  <a:schemeClr val="bg1"/>
                </a:solidFill>
              </a:rPr>
              <a:t>Cross-cutting Technologies – 2% </a:t>
            </a: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$69.1</a:t>
            </a:r>
            <a:endParaRPr lang="en-US" sz="1300" b="1" dirty="0">
              <a:solidFill>
                <a:schemeClr val="bg1"/>
              </a:solidFill>
            </a:endParaRPr>
          </a:p>
          <a:p>
            <a:r>
              <a:rPr lang="en-US" sz="1300" b="1" dirty="0">
                <a:solidFill>
                  <a:schemeClr val="bg1"/>
                </a:solidFill>
              </a:rPr>
              <a:t>Missions in Development: 4</a:t>
            </a:r>
          </a:p>
          <a:p>
            <a:r>
              <a:rPr lang="en-US" sz="1300" b="1" dirty="0">
                <a:solidFill>
                  <a:schemeClr val="bg1"/>
                </a:solidFill>
              </a:rPr>
              <a:t>Total in Operations: 1</a:t>
            </a:r>
            <a:endParaRPr lang="en-US" sz="1200" b="1" i="1" dirty="0">
              <a:solidFill>
                <a:schemeClr val="bg1"/>
              </a:solidFill>
            </a:endParaRPr>
          </a:p>
          <a:p>
            <a:endParaRPr lang="en-US" sz="1300" b="1" dirty="0">
              <a:solidFill>
                <a:schemeClr val="bg1"/>
              </a:solidFill>
            </a:endParaRPr>
          </a:p>
        </p:txBody>
      </p:sp>
      <p:sp>
        <p:nvSpPr>
          <p:cNvPr id="18" name="Oval 17"/>
          <p:cNvSpPr/>
          <p:nvPr/>
        </p:nvSpPr>
        <p:spPr>
          <a:xfrm>
            <a:off x="6334544" y="2798096"/>
            <a:ext cx="182880" cy="182880"/>
          </a:xfrm>
          <a:prstGeom prst="ellipse">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19" name="Oval 18"/>
          <p:cNvSpPr/>
          <p:nvPr/>
        </p:nvSpPr>
        <p:spPr>
          <a:xfrm>
            <a:off x="6333016" y="1800536"/>
            <a:ext cx="182880" cy="182880"/>
          </a:xfrm>
          <a:prstGeom prst="ellips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0" name="TextBox 19"/>
          <p:cNvSpPr txBox="1"/>
          <p:nvPr/>
        </p:nvSpPr>
        <p:spPr>
          <a:xfrm>
            <a:off x="377368" y="5106650"/>
            <a:ext cx="2670632" cy="1446550"/>
          </a:xfrm>
          <a:prstGeom prst="rect">
            <a:avLst/>
          </a:prstGeom>
          <a:solidFill>
            <a:schemeClr val="accent2"/>
          </a:solidFill>
        </p:spPr>
        <p:txBody>
          <a:bodyPr wrap="square" rtlCol="0">
            <a:spAutoFit/>
          </a:bodyPr>
          <a:lstStyle/>
          <a:p>
            <a:r>
              <a:rPr lang="en-US" sz="1600" b="1" cap="small" dirty="0">
                <a:solidFill>
                  <a:prstClr val="white"/>
                </a:solidFill>
              </a:rPr>
              <a:t>FPD Workforce  (</a:t>
            </a:r>
            <a:r>
              <a:rPr lang="en-US" sz="1600" b="1" cap="small" dirty="0" smtClean="0">
                <a:solidFill>
                  <a:prstClr val="white"/>
                </a:solidFill>
              </a:rPr>
              <a:t>FY 2016</a:t>
            </a:r>
            <a:r>
              <a:rPr lang="en-US" sz="1600" b="1" cap="small" dirty="0">
                <a:solidFill>
                  <a:prstClr val="white"/>
                </a:solidFill>
              </a:rPr>
              <a:t>)</a:t>
            </a:r>
          </a:p>
          <a:p>
            <a:endParaRPr lang="en-US" sz="1600" b="1" cap="small" dirty="0">
              <a:solidFill>
                <a:prstClr val="white"/>
              </a:solidFill>
            </a:endParaRPr>
          </a:p>
          <a:p>
            <a:pPr marL="285750" indent="-114300">
              <a:buFont typeface="Arial" panose="020B0604020202020204" pitchFamily="34" charset="0"/>
              <a:buChar char="•"/>
            </a:pPr>
            <a:r>
              <a:rPr lang="en-US" sz="1400" b="1" dirty="0">
                <a:solidFill>
                  <a:prstClr val="white"/>
                </a:solidFill>
              </a:rPr>
              <a:t>399 Civil Service Employees</a:t>
            </a:r>
          </a:p>
          <a:p>
            <a:pPr marL="285750" indent="-114300">
              <a:buFont typeface="Arial" panose="020B0604020202020204" pitchFamily="34" charset="0"/>
              <a:buChar char="•"/>
            </a:pPr>
            <a:r>
              <a:rPr lang="en-US" sz="1400" b="1" dirty="0">
                <a:solidFill>
                  <a:prstClr val="white"/>
                </a:solidFill>
              </a:rPr>
              <a:t>2,224 contractors</a:t>
            </a:r>
          </a:p>
          <a:p>
            <a:pPr marL="171450"/>
            <a:endParaRPr lang="en-US" sz="1400" b="1" dirty="0">
              <a:solidFill>
                <a:prstClr val="white"/>
              </a:solidFill>
            </a:endParaRPr>
          </a:p>
          <a:p>
            <a:pPr marL="285750" indent="-114300">
              <a:buFont typeface="Arial" panose="020B0604020202020204" pitchFamily="34" charset="0"/>
              <a:buChar char="•"/>
            </a:pPr>
            <a:r>
              <a:rPr lang="en-US" sz="1400" b="1" dirty="0">
                <a:solidFill>
                  <a:prstClr val="white"/>
                </a:solidFill>
              </a:rPr>
              <a:t>2,623 Total Employees</a:t>
            </a:r>
          </a:p>
        </p:txBody>
      </p:sp>
      <p:cxnSp>
        <p:nvCxnSpPr>
          <p:cNvPr id="22" name="Straight Connector 21"/>
          <p:cNvCxnSpPr/>
          <p:nvPr/>
        </p:nvCxnSpPr>
        <p:spPr>
          <a:xfrm>
            <a:off x="453568" y="6153597"/>
            <a:ext cx="25078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38547" y="1738137"/>
            <a:ext cx="4685410" cy="1184940"/>
          </a:xfrm>
          <a:prstGeom prst="rect">
            <a:avLst/>
          </a:prstGeom>
          <a:noFill/>
        </p:spPr>
        <p:txBody>
          <a:bodyPr wrap="square" rtlCol="0">
            <a:spAutoFit/>
          </a:bodyPr>
          <a:lstStyle/>
          <a:p>
            <a:r>
              <a:rPr lang="en-US" sz="1600" b="1" dirty="0">
                <a:solidFill>
                  <a:schemeClr val="bg1"/>
                </a:solidFill>
              </a:rPr>
              <a:t>Earth Science </a:t>
            </a:r>
          </a:p>
          <a:p>
            <a:r>
              <a:rPr lang="en-US" sz="1600" b="1" dirty="0">
                <a:solidFill>
                  <a:schemeClr val="bg1"/>
                </a:solidFill>
              </a:rPr>
              <a:t>Reimbursable – </a:t>
            </a:r>
            <a:r>
              <a:rPr lang="en-US" sz="1600" b="1" dirty="0" smtClean="0">
                <a:solidFill>
                  <a:schemeClr val="bg1"/>
                </a:solidFill>
              </a:rPr>
              <a:t>42% </a:t>
            </a:r>
            <a:endParaRPr lang="en-US" sz="1600" b="1" dirty="0">
              <a:solidFill>
                <a:schemeClr val="bg1"/>
              </a:solidFill>
            </a:endParaRP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1,376.3M</a:t>
            </a:r>
            <a:endParaRPr lang="en-US" sz="1300" b="1" dirty="0">
              <a:solidFill>
                <a:schemeClr val="bg1"/>
              </a:solidFill>
            </a:endParaRPr>
          </a:p>
          <a:p>
            <a:r>
              <a:rPr lang="en-US" sz="1300" b="1" dirty="0">
                <a:solidFill>
                  <a:schemeClr val="bg1"/>
                </a:solidFill>
              </a:rPr>
              <a:t>Missions in Development: 7</a:t>
            </a:r>
          </a:p>
          <a:p>
            <a:r>
              <a:rPr lang="en-US" sz="1300" b="1" dirty="0">
                <a:solidFill>
                  <a:schemeClr val="bg1"/>
                </a:solidFill>
              </a:rPr>
              <a:t>Total in Operations: 1 </a:t>
            </a:r>
          </a:p>
        </p:txBody>
      </p:sp>
      <p:sp>
        <p:nvSpPr>
          <p:cNvPr id="25" name="Oval 24"/>
          <p:cNvSpPr/>
          <p:nvPr/>
        </p:nvSpPr>
        <p:spPr>
          <a:xfrm>
            <a:off x="3835529" y="1806885"/>
            <a:ext cx="182880" cy="182880"/>
          </a:xfrm>
          <a:prstGeom prst="ellipse">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7" name="TextBox 26"/>
          <p:cNvSpPr txBox="1"/>
          <p:nvPr/>
        </p:nvSpPr>
        <p:spPr>
          <a:xfrm>
            <a:off x="7636234" y="734760"/>
            <a:ext cx="2175447" cy="276999"/>
          </a:xfrm>
          <a:prstGeom prst="rect">
            <a:avLst/>
          </a:prstGeom>
          <a:noFill/>
        </p:spPr>
        <p:txBody>
          <a:bodyPr wrap="square" rtlCol="0">
            <a:spAutoFit/>
          </a:bodyPr>
          <a:lstStyle/>
          <a:p>
            <a:r>
              <a:rPr lang="en-US" sz="1200" dirty="0">
                <a:solidFill>
                  <a:schemeClr val="bg1"/>
                </a:solidFill>
              </a:rPr>
              <a:t>As of March 2016</a:t>
            </a:r>
          </a:p>
        </p:txBody>
      </p:sp>
      <p:sp>
        <p:nvSpPr>
          <p:cNvPr id="8" name="TextBox 7"/>
          <p:cNvSpPr txBox="1"/>
          <p:nvPr/>
        </p:nvSpPr>
        <p:spPr>
          <a:xfrm>
            <a:off x="6526306" y="1699664"/>
            <a:ext cx="2711838" cy="938719"/>
          </a:xfrm>
          <a:prstGeom prst="rect">
            <a:avLst/>
          </a:prstGeom>
          <a:noFill/>
        </p:spPr>
        <p:txBody>
          <a:bodyPr wrap="square" rtlCol="0">
            <a:spAutoFit/>
          </a:bodyPr>
          <a:lstStyle/>
          <a:p>
            <a:r>
              <a:rPr lang="en-US" sz="1600" b="1" dirty="0">
                <a:solidFill>
                  <a:schemeClr val="bg1"/>
                </a:solidFill>
              </a:rPr>
              <a:t>Earth Science – </a:t>
            </a:r>
            <a:r>
              <a:rPr lang="en-US" sz="1600" b="1" dirty="0" smtClean="0">
                <a:solidFill>
                  <a:schemeClr val="bg1"/>
                </a:solidFill>
              </a:rPr>
              <a:t>15%</a:t>
            </a:r>
            <a:endParaRPr lang="en-US" sz="1600" b="1" dirty="0">
              <a:solidFill>
                <a:schemeClr val="bg1"/>
              </a:solidFill>
            </a:endParaRPr>
          </a:p>
          <a:p>
            <a:r>
              <a:rPr lang="en-US" sz="1300" b="1" dirty="0" smtClean="0">
                <a:solidFill>
                  <a:schemeClr val="bg1"/>
                </a:solidFill>
              </a:rPr>
              <a:t>FY16 </a:t>
            </a:r>
            <a:r>
              <a:rPr lang="en-US" sz="1300" b="1" dirty="0">
                <a:solidFill>
                  <a:schemeClr val="bg1"/>
                </a:solidFill>
              </a:rPr>
              <a:t>NOA $</a:t>
            </a:r>
            <a:r>
              <a:rPr lang="en-US" sz="1300" b="1" dirty="0" smtClean="0">
                <a:solidFill>
                  <a:schemeClr val="bg1"/>
                </a:solidFill>
              </a:rPr>
              <a:t>479.9M</a:t>
            </a:r>
            <a:endParaRPr lang="en-US" sz="1300" b="1" dirty="0">
              <a:solidFill>
                <a:schemeClr val="bg1"/>
              </a:solidFill>
            </a:endParaRPr>
          </a:p>
          <a:p>
            <a:r>
              <a:rPr lang="en-US" sz="1300" b="1" dirty="0">
                <a:solidFill>
                  <a:schemeClr val="bg1"/>
                </a:solidFill>
              </a:rPr>
              <a:t>Missions in Development: 5</a:t>
            </a:r>
          </a:p>
          <a:p>
            <a:r>
              <a:rPr lang="en-US" sz="1300" b="1" dirty="0">
                <a:solidFill>
                  <a:schemeClr val="bg1"/>
                </a:solidFill>
              </a:rPr>
              <a:t>Total in Operations: 13</a:t>
            </a:r>
          </a:p>
        </p:txBody>
      </p:sp>
      <p:graphicFrame>
        <p:nvGraphicFramePr>
          <p:cNvPr id="33" name="Chart 32"/>
          <p:cNvGraphicFramePr/>
          <p:nvPr>
            <p:extLst>
              <p:ext uri="{D42A27DB-BD31-4B8C-83A1-F6EECF244321}">
                <p14:modId xmlns:p14="http://schemas.microsoft.com/office/powerpoint/2010/main" val="2445276335"/>
              </p:ext>
            </p:extLst>
          </p:nvPr>
        </p:nvGraphicFramePr>
        <p:xfrm>
          <a:off x="-827863" y="1136274"/>
          <a:ext cx="5550691" cy="3765766"/>
        </p:xfrm>
        <a:graphic>
          <a:graphicData uri="http://schemas.openxmlformats.org/drawingml/2006/chart">
            <c:chart xmlns:c="http://schemas.openxmlformats.org/drawingml/2006/chart" xmlns:r="http://schemas.openxmlformats.org/officeDocument/2006/relationships" r:id="rId3"/>
          </a:graphicData>
        </a:graphic>
      </p:graphicFrame>
      <p:sp>
        <p:nvSpPr>
          <p:cNvPr id="23" name="Slide Number Placeholder 1"/>
          <p:cNvSpPr txBox="1">
            <a:spLocks/>
          </p:cNvSpPr>
          <p:nvPr/>
        </p:nvSpPr>
        <p:spPr>
          <a:xfrm>
            <a:off x="6768861"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lumMod val="75000"/>
                  </a:schemeClr>
                </a:solidFill>
              </a:rPr>
              <a:t>5</a:t>
            </a:r>
            <a:endParaRPr lang="en-US" dirty="0">
              <a:solidFill>
                <a:schemeClr val="bg1">
                  <a:lumMod val="75000"/>
                </a:schemeClr>
              </a:solidFill>
            </a:endParaRPr>
          </a:p>
        </p:txBody>
      </p:sp>
    </p:spTree>
    <p:extLst>
      <p:ext uri="{BB962C8B-B14F-4D97-AF65-F5344CB8AC3E}">
        <p14:creationId xmlns:p14="http://schemas.microsoft.com/office/powerpoint/2010/main" val="7083647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4425"/>
            <a:ext cx="8229600" cy="2794894"/>
          </a:xfrm>
        </p:spPr>
        <p:txBody>
          <a:bodyPr anchor="ctr">
            <a:normAutofit/>
          </a:bodyPr>
          <a:lstStyle/>
          <a:p>
            <a:pPr algn="ctr"/>
            <a:r>
              <a:rPr lang="en-US" sz="6000" b="1" dirty="0" smtClean="0">
                <a:solidFill>
                  <a:srgbClr val="DCE6F2"/>
                </a:solidFill>
                <a:latin typeface="+mj-lt"/>
              </a:rPr>
              <a:t>Questions?</a:t>
            </a:r>
            <a:endParaRPr lang="en-US" sz="6000" b="1" dirty="0">
              <a:solidFill>
                <a:srgbClr val="DCE6F2"/>
              </a:solidFill>
              <a:latin typeface="+mj-lt"/>
            </a:endParaRPr>
          </a:p>
        </p:txBody>
      </p:sp>
      <p:sp>
        <p:nvSpPr>
          <p:cNvPr id="2" name="Slide Number Placeholder 1"/>
          <p:cNvSpPr>
            <a:spLocks noGrp="1"/>
          </p:cNvSpPr>
          <p:nvPr>
            <p:ph type="sldNum" sz="quarter" idx="10"/>
          </p:nvPr>
        </p:nvSpPr>
        <p:spPr>
          <a:xfrm>
            <a:off x="6691223" y="6350388"/>
            <a:ext cx="2133600" cy="365125"/>
          </a:xfrm>
        </p:spPr>
        <p:txBody>
          <a:bodyPr/>
          <a:lstStyle/>
          <a:p>
            <a:pPr defTabSz="457200">
              <a:defRPr/>
            </a:pPr>
            <a:fld id="{FE268F8B-8AC1-7240-AE64-68E954448566}" type="slidenum">
              <a:rPr lang="en-US" smtClean="0">
                <a:solidFill>
                  <a:schemeClr val="bg1">
                    <a:lumMod val="75000"/>
                  </a:schemeClr>
                </a:solidFill>
              </a:rPr>
              <a:t>50</a:t>
            </a:fld>
            <a:endParaRPr lang="en-US" dirty="0">
              <a:solidFill>
                <a:schemeClr val="bg1">
                  <a:lumMod val="75000"/>
                </a:schemeClr>
              </a:solidFill>
            </a:endParaRPr>
          </a:p>
        </p:txBody>
      </p:sp>
    </p:spTree>
    <p:extLst>
      <p:ext uri="{BB962C8B-B14F-4D97-AF65-F5344CB8AC3E}">
        <p14:creationId xmlns:p14="http://schemas.microsoft.com/office/powerpoint/2010/main" val="2163927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3"/>
          <p:cNvSpPr txBox="1">
            <a:spLocks noChangeArrowheads="1"/>
          </p:cNvSpPr>
          <p:nvPr/>
        </p:nvSpPr>
        <p:spPr>
          <a:xfrm>
            <a:off x="307073" y="163289"/>
            <a:ext cx="6301882" cy="601663"/>
          </a:xfrm>
          <a:prstGeom prst="rect">
            <a:avLst/>
          </a:prstGeom>
        </p:spPr>
        <p:txBody>
          <a:bodyPr/>
          <a:lstStyle/>
          <a:p>
            <a:pPr lvl="0" fontAlgn="base">
              <a:spcBef>
                <a:spcPct val="0"/>
              </a:spcBef>
              <a:spcAft>
                <a:spcPct val="0"/>
              </a:spcAft>
              <a:defRPr/>
            </a:pPr>
            <a:r>
              <a:rPr lang="en-US" sz="2800" dirty="0" smtClean="0">
                <a:solidFill>
                  <a:schemeClr val="bg1"/>
                </a:solidFill>
                <a:latin typeface="+mj-lt"/>
                <a:ea typeface="ＭＳ Ｐゴシック" charset="-128"/>
                <a:cs typeface="Arial"/>
              </a:rPr>
              <a:t>GSFC:  A Diverse Mission Portfolio</a:t>
            </a:r>
          </a:p>
        </p:txBody>
      </p:sp>
      <p:grpSp>
        <p:nvGrpSpPr>
          <p:cNvPr id="80" name="Group 79"/>
          <p:cNvGrpSpPr/>
          <p:nvPr/>
        </p:nvGrpSpPr>
        <p:grpSpPr>
          <a:xfrm>
            <a:off x="603317" y="688158"/>
            <a:ext cx="7952540" cy="5986059"/>
            <a:chOff x="1506537" y="1093787"/>
            <a:chExt cx="7503583" cy="5627687"/>
          </a:xfrm>
        </p:grpSpPr>
        <p:pic>
          <p:nvPicPr>
            <p:cNvPr id="81" name="NewMiss_7a.jpg" descr="/Users/jaoleary/Desktop/Code 100 Presentations/Code_100_2014/Oct_2014/PTookes_Overview/Missions_New_10_14/NewMiss_7a.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506537" y="1093787"/>
              <a:ext cx="7503583" cy="5627687"/>
            </a:xfrm>
            <a:prstGeom prst="rect">
              <a:avLst/>
            </a:prstGeom>
            <a:ln>
              <a:solidFill>
                <a:schemeClr val="accent1">
                  <a:lumMod val="20000"/>
                  <a:lumOff val="80000"/>
                </a:schemeClr>
              </a:solidFill>
            </a:ln>
          </p:spPr>
        </p:pic>
        <p:sp>
          <p:nvSpPr>
            <p:cNvPr id="159" name="Text Box 3"/>
            <p:cNvSpPr txBox="1">
              <a:spLocks noChangeArrowheads="1"/>
            </p:cNvSpPr>
            <p:nvPr/>
          </p:nvSpPr>
          <p:spPr bwMode="auto">
            <a:xfrm>
              <a:off x="1914525" y="1976438"/>
              <a:ext cx="4540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TRACE</a:t>
              </a:r>
            </a:p>
          </p:txBody>
        </p:sp>
        <p:sp>
          <p:nvSpPr>
            <p:cNvPr id="160" name="Text Box 4"/>
            <p:cNvSpPr txBox="1">
              <a:spLocks noChangeArrowheads="1"/>
            </p:cNvSpPr>
            <p:nvPr/>
          </p:nvSpPr>
          <p:spPr bwMode="auto">
            <a:xfrm>
              <a:off x="1797050" y="2332038"/>
              <a:ext cx="350838"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ACE</a:t>
              </a:r>
            </a:p>
          </p:txBody>
        </p:sp>
        <p:sp>
          <p:nvSpPr>
            <p:cNvPr id="161" name="Text Box 5"/>
            <p:cNvSpPr txBox="1">
              <a:spLocks noChangeArrowheads="1"/>
            </p:cNvSpPr>
            <p:nvPr/>
          </p:nvSpPr>
          <p:spPr bwMode="auto">
            <a:xfrm>
              <a:off x="2408238" y="1746250"/>
              <a:ext cx="4159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SOHO</a:t>
              </a:r>
            </a:p>
          </p:txBody>
        </p:sp>
        <p:sp>
          <p:nvSpPr>
            <p:cNvPr id="162" name="Text Box 6"/>
            <p:cNvSpPr txBox="1">
              <a:spLocks noChangeArrowheads="1"/>
            </p:cNvSpPr>
            <p:nvPr/>
          </p:nvSpPr>
          <p:spPr bwMode="auto">
            <a:xfrm>
              <a:off x="2867025" y="1433513"/>
              <a:ext cx="4794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RHESSI</a:t>
              </a:r>
            </a:p>
          </p:txBody>
        </p:sp>
        <p:sp>
          <p:nvSpPr>
            <p:cNvPr id="163" name="Text Box 7"/>
            <p:cNvSpPr txBox="1">
              <a:spLocks noChangeArrowheads="1"/>
            </p:cNvSpPr>
            <p:nvPr/>
          </p:nvSpPr>
          <p:spPr bwMode="auto">
            <a:xfrm>
              <a:off x="3703638" y="1190625"/>
              <a:ext cx="3762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Wind</a:t>
              </a:r>
            </a:p>
          </p:txBody>
        </p:sp>
        <p:sp>
          <p:nvSpPr>
            <p:cNvPr id="164" name="Text Box 8"/>
            <p:cNvSpPr txBox="1">
              <a:spLocks noChangeArrowheads="1"/>
            </p:cNvSpPr>
            <p:nvPr/>
          </p:nvSpPr>
          <p:spPr bwMode="auto">
            <a:xfrm>
              <a:off x="4595814" y="1166813"/>
              <a:ext cx="49371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Voyager</a:t>
              </a:r>
            </a:p>
          </p:txBody>
        </p:sp>
        <p:sp>
          <p:nvSpPr>
            <p:cNvPr id="165" name="Text Box 9"/>
            <p:cNvSpPr txBox="1">
              <a:spLocks noChangeArrowheads="1"/>
            </p:cNvSpPr>
            <p:nvPr/>
          </p:nvSpPr>
          <p:spPr bwMode="auto">
            <a:xfrm>
              <a:off x="4100513" y="1627188"/>
              <a:ext cx="4540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Geotail</a:t>
              </a:r>
            </a:p>
          </p:txBody>
        </p:sp>
        <p:sp>
          <p:nvSpPr>
            <p:cNvPr id="166" name="Text Box 10"/>
            <p:cNvSpPr txBox="1">
              <a:spLocks noChangeArrowheads="1"/>
            </p:cNvSpPr>
            <p:nvPr/>
          </p:nvSpPr>
          <p:spPr bwMode="auto">
            <a:xfrm>
              <a:off x="3636963" y="1901825"/>
              <a:ext cx="42386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TIMED</a:t>
              </a:r>
            </a:p>
          </p:txBody>
        </p:sp>
        <p:sp>
          <p:nvSpPr>
            <p:cNvPr id="167" name="Text Box 11"/>
            <p:cNvSpPr txBox="1">
              <a:spLocks noChangeArrowheads="1"/>
            </p:cNvSpPr>
            <p:nvPr/>
          </p:nvSpPr>
          <p:spPr bwMode="auto">
            <a:xfrm>
              <a:off x="2282825" y="2935288"/>
              <a:ext cx="3905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FAST</a:t>
              </a:r>
            </a:p>
          </p:txBody>
        </p:sp>
        <p:sp>
          <p:nvSpPr>
            <p:cNvPr id="168" name="Text Box 12"/>
            <p:cNvSpPr txBox="1">
              <a:spLocks noChangeArrowheads="1"/>
            </p:cNvSpPr>
            <p:nvPr/>
          </p:nvSpPr>
          <p:spPr bwMode="auto">
            <a:xfrm>
              <a:off x="1751013" y="3073400"/>
              <a:ext cx="3905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Polar</a:t>
              </a:r>
            </a:p>
          </p:txBody>
        </p:sp>
        <p:sp>
          <p:nvSpPr>
            <p:cNvPr id="169" name="Text Box 13"/>
            <p:cNvSpPr txBox="1">
              <a:spLocks noChangeArrowheads="1"/>
            </p:cNvSpPr>
            <p:nvPr/>
          </p:nvSpPr>
          <p:spPr bwMode="auto">
            <a:xfrm>
              <a:off x="5508625" y="1333500"/>
              <a:ext cx="4286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Stereo</a:t>
              </a:r>
            </a:p>
          </p:txBody>
        </p:sp>
        <p:sp>
          <p:nvSpPr>
            <p:cNvPr id="170" name="Text Box 14"/>
            <p:cNvSpPr txBox="1">
              <a:spLocks noChangeArrowheads="1"/>
            </p:cNvSpPr>
            <p:nvPr/>
          </p:nvSpPr>
          <p:spPr bwMode="auto">
            <a:xfrm>
              <a:off x="4876800" y="1776413"/>
              <a:ext cx="4794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THEMIS</a:t>
              </a:r>
            </a:p>
          </p:txBody>
        </p:sp>
        <p:sp>
          <p:nvSpPr>
            <p:cNvPr id="171" name="Text Box 15"/>
            <p:cNvSpPr txBox="1">
              <a:spLocks noChangeArrowheads="1"/>
            </p:cNvSpPr>
            <p:nvPr/>
          </p:nvSpPr>
          <p:spPr bwMode="auto">
            <a:xfrm>
              <a:off x="2836863" y="2789238"/>
              <a:ext cx="441325" cy="18573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IMAGE</a:t>
              </a:r>
            </a:p>
          </p:txBody>
        </p:sp>
        <p:sp>
          <p:nvSpPr>
            <p:cNvPr id="172" name="Text Box 16"/>
            <p:cNvSpPr txBox="1">
              <a:spLocks noChangeArrowheads="1"/>
            </p:cNvSpPr>
            <p:nvPr/>
          </p:nvSpPr>
          <p:spPr bwMode="auto">
            <a:xfrm>
              <a:off x="4100513" y="3384550"/>
              <a:ext cx="3635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MMS</a:t>
              </a:r>
            </a:p>
          </p:txBody>
        </p:sp>
        <p:sp>
          <p:nvSpPr>
            <p:cNvPr id="173" name="Text Box 17"/>
            <p:cNvSpPr txBox="1">
              <a:spLocks noChangeArrowheads="1"/>
            </p:cNvSpPr>
            <p:nvPr/>
          </p:nvSpPr>
          <p:spPr bwMode="auto">
            <a:xfrm>
              <a:off x="3294063" y="3476625"/>
              <a:ext cx="45878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Solar-B</a:t>
              </a:r>
            </a:p>
          </p:txBody>
        </p:sp>
        <p:sp>
          <p:nvSpPr>
            <p:cNvPr id="174" name="Text Box 19"/>
            <p:cNvSpPr txBox="1">
              <a:spLocks noChangeArrowheads="1"/>
            </p:cNvSpPr>
            <p:nvPr/>
          </p:nvSpPr>
          <p:spPr bwMode="auto">
            <a:xfrm>
              <a:off x="6275388" y="1093788"/>
              <a:ext cx="56991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QuikSCAT</a:t>
              </a:r>
            </a:p>
          </p:txBody>
        </p:sp>
        <p:sp>
          <p:nvSpPr>
            <p:cNvPr id="175" name="Text Box 20"/>
            <p:cNvSpPr txBox="1">
              <a:spLocks noChangeArrowheads="1"/>
            </p:cNvSpPr>
            <p:nvPr/>
          </p:nvSpPr>
          <p:spPr bwMode="auto">
            <a:xfrm>
              <a:off x="5937250" y="1333500"/>
              <a:ext cx="595313"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ACRIMSAT</a:t>
              </a:r>
            </a:p>
          </p:txBody>
        </p:sp>
        <p:sp>
          <p:nvSpPr>
            <p:cNvPr id="176" name="Text Box 21"/>
            <p:cNvSpPr txBox="1">
              <a:spLocks noChangeArrowheads="1"/>
            </p:cNvSpPr>
            <p:nvPr/>
          </p:nvSpPr>
          <p:spPr bwMode="auto">
            <a:xfrm>
              <a:off x="8358188" y="1190625"/>
              <a:ext cx="3635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EO-1</a:t>
              </a:r>
            </a:p>
          </p:txBody>
        </p:sp>
        <p:sp>
          <p:nvSpPr>
            <p:cNvPr id="177" name="Text Box 22"/>
            <p:cNvSpPr txBox="1">
              <a:spLocks noChangeArrowheads="1"/>
            </p:cNvSpPr>
            <p:nvPr/>
          </p:nvSpPr>
          <p:spPr bwMode="auto">
            <a:xfrm>
              <a:off x="8274050" y="5988050"/>
              <a:ext cx="406400" cy="184150"/>
            </a:xfrm>
            <a:prstGeom prst="rect">
              <a:avLst/>
            </a:prstGeom>
            <a:noFill/>
            <a:ln w="9525">
              <a:noFill/>
              <a:miter lim="800000"/>
              <a:headEnd/>
              <a:tailEnd/>
            </a:ln>
            <a:effectLst>
              <a:outerShdw blurRad="12700" dist="12700" dir="2700000">
                <a:srgbClr val="000000">
                  <a:alpha val="72000"/>
                </a:srgbClr>
              </a:outerShdw>
            </a:effectLst>
          </p:spPr>
          <p:txBody>
            <a:bodyPr wrap="none" anchor="ctr">
              <a:spAutoFit/>
            </a:bodyPr>
            <a:lstStyle/>
            <a:p>
              <a:pPr algn="ctr">
                <a:defRPr/>
              </a:pPr>
              <a:r>
                <a:rPr lang="en-US" sz="600" b="1" dirty="0">
                  <a:solidFill>
                    <a:schemeClr val="bg1"/>
                  </a:solidFill>
                  <a:ea typeface="ＭＳ Ｐゴシック" charset="-128"/>
                  <a:cs typeface="ＭＳ Ｐゴシック" charset="-128"/>
                </a:rPr>
                <a:t>COBE</a:t>
              </a:r>
            </a:p>
          </p:txBody>
        </p:sp>
        <p:sp>
          <p:nvSpPr>
            <p:cNvPr id="178" name="Text Box 23"/>
            <p:cNvSpPr txBox="1">
              <a:spLocks noChangeArrowheads="1"/>
            </p:cNvSpPr>
            <p:nvPr/>
          </p:nvSpPr>
          <p:spPr bwMode="auto">
            <a:xfrm>
              <a:off x="6278563" y="1920875"/>
              <a:ext cx="54451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Landsat 7</a:t>
              </a:r>
            </a:p>
          </p:txBody>
        </p:sp>
        <p:sp>
          <p:nvSpPr>
            <p:cNvPr id="179" name="Text Box 24"/>
            <p:cNvSpPr txBox="1">
              <a:spLocks noChangeArrowheads="1"/>
            </p:cNvSpPr>
            <p:nvPr/>
          </p:nvSpPr>
          <p:spPr bwMode="auto">
            <a:xfrm>
              <a:off x="7526338" y="1528763"/>
              <a:ext cx="4159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TRMM</a:t>
              </a:r>
            </a:p>
          </p:txBody>
        </p:sp>
        <p:sp>
          <p:nvSpPr>
            <p:cNvPr id="180" name="Text Box 25"/>
            <p:cNvSpPr txBox="1">
              <a:spLocks noChangeArrowheads="1"/>
            </p:cNvSpPr>
            <p:nvPr/>
          </p:nvSpPr>
          <p:spPr bwMode="auto">
            <a:xfrm>
              <a:off x="6288088" y="3822700"/>
              <a:ext cx="44608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TDRSS</a:t>
              </a:r>
            </a:p>
          </p:txBody>
        </p:sp>
        <p:sp>
          <p:nvSpPr>
            <p:cNvPr id="181" name="Text Box 27"/>
            <p:cNvSpPr txBox="1">
              <a:spLocks noChangeArrowheads="1"/>
            </p:cNvSpPr>
            <p:nvPr/>
          </p:nvSpPr>
          <p:spPr bwMode="auto">
            <a:xfrm>
              <a:off x="5705475" y="1728788"/>
              <a:ext cx="3905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Aqua</a:t>
              </a:r>
            </a:p>
          </p:txBody>
        </p:sp>
        <p:sp>
          <p:nvSpPr>
            <p:cNvPr id="182" name="Text Box 28"/>
            <p:cNvSpPr txBox="1">
              <a:spLocks noChangeArrowheads="1"/>
            </p:cNvSpPr>
            <p:nvPr/>
          </p:nvSpPr>
          <p:spPr bwMode="auto">
            <a:xfrm>
              <a:off x="5503863" y="2241550"/>
              <a:ext cx="3762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Terra</a:t>
              </a:r>
            </a:p>
          </p:txBody>
        </p:sp>
        <p:sp>
          <p:nvSpPr>
            <p:cNvPr id="183" name="Text Box 30"/>
            <p:cNvSpPr txBox="1">
              <a:spLocks noChangeArrowheads="1"/>
            </p:cNvSpPr>
            <p:nvPr/>
          </p:nvSpPr>
          <p:spPr bwMode="auto">
            <a:xfrm>
              <a:off x="7602538" y="3802063"/>
              <a:ext cx="52228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CloudSat</a:t>
              </a:r>
            </a:p>
          </p:txBody>
        </p:sp>
        <p:sp>
          <p:nvSpPr>
            <p:cNvPr id="184" name="Text Box 31"/>
            <p:cNvSpPr txBox="1">
              <a:spLocks noChangeArrowheads="1"/>
            </p:cNvSpPr>
            <p:nvPr/>
          </p:nvSpPr>
          <p:spPr bwMode="auto">
            <a:xfrm>
              <a:off x="7378700" y="2076450"/>
              <a:ext cx="5302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CALIPSO</a:t>
              </a:r>
            </a:p>
          </p:txBody>
        </p:sp>
        <p:sp>
          <p:nvSpPr>
            <p:cNvPr id="185" name="Text Box 32"/>
            <p:cNvSpPr txBox="1">
              <a:spLocks noChangeArrowheads="1"/>
            </p:cNvSpPr>
            <p:nvPr/>
          </p:nvSpPr>
          <p:spPr bwMode="auto">
            <a:xfrm>
              <a:off x="6484938" y="2311400"/>
              <a:ext cx="4667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GRACE</a:t>
              </a:r>
            </a:p>
          </p:txBody>
        </p:sp>
        <p:sp>
          <p:nvSpPr>
            <p:cNvPr id="186" name="Text Box 33"/>
            <p:cNvSpPr txBox="1">
              <a:spLocks noChangeArrowheads="1"/>
            </p:cNvSpPr>
            <p:nvPr/>
          </p:nvSpPr>
          <p:spPr bwMode="auto">
            <a:xfrm>
              <a:off x="7216775" y="2517775"/>
              <a:ext cx="458788"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SORCE</a:t>
              </a:r>
            </a:p>
          </p:txBody>
        </p:sp>
        <p:sp>
          <p:nvSpPr>
            <p:cNvPr id="187" name="Text Box 34"/>
            <p:cNvSpPr txBox="1">
              <a:spLocks noChangeArrowheads="1"/>
            </p:cNvSpPr>
            <p:nvPr/>
          </p:nvSpPr>
          <p:spPr bwMode="auto">
            <a:xfrm>
              <a:off x="8424863" y="1728788"/>
              <a:ext cx="501084" cy="184666"/>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smtClean="0">
                  <a:solidFill>
                    <a:schemeClr val="bg1"/>
                  </a:solidFill>
                  <a:ea typeface="ＭＳ Ｐゴシック" charset="-128"/>
                  <a:cs typeface="ＭＳ Ｐゴシック" charset="-128"/>
                </a:rPr>
                <a:t>ICESat-2</a:t>
              </a:r>
              <a:endParaRPr lang="en-US" sz="600" b="1" dirty="0">
                <a:solidFill>
                  <a:schemeClr val="bg1"/>
                </a:solidFill>
                <a:ea typeface="ＭＳ Ｐゴシック" charset="-128"/>
                <a:cs typeface="ＭＳ Ｐゴシック" charset="-128"/>
              </a:endParaRPr>
            </a:p>
          </p:txBody>
        </p:sp>
        <p:sp>
          <p:nvSpPr>
            <p:cNvPr id="188" name="Text Box 35"/>
            <p:cNvSpPr txBox="1">
              <a:spLocks noChangeArrowheads="1"/>
            </p:cNvSpPr>
            <p:nvPr/>
          </p:nvSpPr>
          <p:spPr bwMode="auto">
            <a:xfrm>
              <a:off x="1779588" y="4903788"/>
              <a:ext cx="59531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Messenger</a:t>
              </a:r>
            </a:p>
          </p:txBody>
        </p:sp>
        <p:sp>
          <p:nvSpPr>
            <p:cNvPr id="189" name="Text Box 36"/>
            <p:cNvSpPr txBox="1">
              <a:spLocks noChangeArrowheads="1"/>
            </p:cNvSpPr>
            <p:nvPr/>
          </p:nvSpPr>
          <p:spPr bwMode="auto">
            <a:xfrm>
              <a:off x="3055938" y="4181475"/>
              <a:ext cx="4667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Cassini</a:t>
              </a:r>
            </a:p>
          </p:txBody>
        </p:sp>
        <p:sp>
          <p:nvSpPr>
            <p:cNvPr id="190" name="Text Box 37"/>
            <p:cNvSpPr txBox="1">
              <a:spLocks noChangeArrowheads="1"/>
            </p:cNvSpPr>
            <p:nvPr/>
          </p:nvSpPr>
          <p:spPr bwMode="auto">
            <a:xfrm>
              <a:off x="4078288" y="4678363"/>
              <a:ext cx="6937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New Horizons</a:t>
              </a:r>
            </a:p>
          </p:txBody>
        </p:sp>
        <p:sp>
          <p:nvSpPr>
            <p:cNvPr id="191" name="Text Box 38"/>
            <p:cNvSpPr txBox="1">
              <a:spLocks noChangeArrowheads="1"/>
            </p:cNvSpPr>
            <p:nvPr/>
          </p:nvSpPr>
          <p:spPr bwMode="auto">
            <a:xfrm>
              <a:off x="2900363" y="6450013"/>
              <a:ext cx="352425" cy="18573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LRO</a:t>
              </a:r>
            </a:p>
          </p:txBody>
        </p:sp>
        <p:sp>
          <p:nvSpPr>
            <p:cNvPr id="192" name="Text Box 40"/>
            <p:cNvSpPr txBox="1">
              <a:spLocks noChangeArrowheads="1"/>
            </p:cNvSpPr>
            <p:nvPr/>
          </p:nvSpPr>
          <p:spPr bwMode="auto">
            <a:xfrm>
              <a:off x="8169275" y="3660775"/>
              <a:ext cx="5175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Aquarius</a:t>
              </a:r>
            </a:p>
          </p:txBody>
        </p:sp>
        <p:sp>
          <p:nvSpPr>
            <p:cNvPr id="193" name="Text Box 41"/>
            <p:cNvSpPr txBox="1">
              <a:spLocks noChangeArrowheads="1"/>
            </p:cNvSpPr>
            <p:nvPr/>
          </p:nvSpPr>
          <p:spPr bwMode="auto">
            <a:xfrm>
              <a:off x="8221663" y="5232400"/>
              <a:ext cx="3889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RXTE</a:t>
              </a:r>
            </a:p>
          </p:txBody>
        </p:sp>
        <p:sp>
          <p:nvSpPr>
            <p:cNvPr id="194" name="Text Box 43"/>
            <p:cNvSpPr txBox="1">
              <a:spLocks noChangeArrowheads="1"/>
            </p:cNvSpPr>
            <p:nvPr/>
          </p:nvSpPr>
          <p:spPr bwMode="auto">
            <a:xfrm>
              <a:off x="3573463" y="2617788"/>
              <a:ext cx="4540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Cluster</a:t>
              </a:r>
            </a:p>
          </p:txBody>
        </p:sp>
        <p:sp>
          <p:nvSpPr>
            <p:cNvPr id="195" name="Text Box 44"/>
            <p:cNvSpPr txBox="1">
              <a:spLocks noChangeArrowheads="1"/>
            </p:cNvSpPr>
            <p:nvPr/>
          </p:nvSpPr>
          <p:spPr bwMode="auto">
            <a:xfrm>
              <a:off x="4772025" y="2709863"/>
              <a:ext cx="350838"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SDO</a:t>
              </a:r>
            </a:p>
          </p:txBody>
        </p:sp>
        <p:sp>
          <p:nvSpPr>
            <p:cNvPr id="196" name="Text Box 45"/>
            <p:cNvSpPr txBox="1">
              <a:spLocks noChangeArrowheads="1"/>
            </p:cNvSpPr>
            <p:nvPr/>
          </p:nvSpPr>
          <p:spPr bwMode="auto">
            <a:xfrm>
              <a:off x="5513388" y="3660775"/>
              <a:ext cx="3397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NPP</a:t>
              </a:r>
            </a:p>
          </p:txBody>
        </p:sp>
        <p:sp>
          <p:nvSpPr>
            <p:cNvPr id="197" name="Text Box 46"/>
            <p:cNvSpPr txBox="1">
              <a:spLocks noChangeArrowheads="1"/>
            </p:cNvSpPr>
            <p:nvPr/>
          </p:nvSpPr>
          <p:spPr bwMode="auto">
            <a:xfrm>
              <a:off x="6227763" y="2819400"/>
              <a:ext cx="3254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AIM</a:t>
              </a:r>
            </a:p>
          </p:txBody>
        </p:sp>
        <p:sp>
          <p:nvSpPr>
            <p:cNvPr id="198" name="Text Box 47"/>
            <p:cNvSpPr txBox="1">
              <a:spLocks noChangeArrowheads="1"/>
            </p:cNvSpPr>
            <p:nvPr/>
          </p:nvSpPr>
          <p:spPr bwMode="auto">
            <a:xfrm>
              <a:off x="6889750" y="3844925"/>
              <a:ext cx="4064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LDCM</a:t>
              </a:r>
            </a:p>
          </p:txBody>
        </p:sp>
        <p:sp>
          <p:nvSpPr>
            <p:cNvPr id="199" name="Text Box 48"/>
            <p:cNvSpPr txBox="1">
              <a:spLocks noChangeArrowheads="1"/>
            </p:cNvSpPr>
            <p:nvPr/>
          </p:nvSpPr>
          <p:spPr bwMode="auto">
            <a:xfrm>
              <a:off x="6865938" y="3054350"/>
              <a:ext cx="3635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GPM</a:t>
              </a:r>
            </a:p>
          </p:txBody>
        </p:sp>
        <p:sp>
          <p:nvSpPr>
            <p:cNvPr id="200" name="Text Box 50"/>
            <p:cNvSpPr txBox="1">
              <a:spLocks noChangeArrowheads="1"/>
            </p:cNvSpPr>
            <p:nvPr/>
          </p:nvSpPr>
          <p:spPr bwMode="auto">
            <a:xfrm>
              <a:off x="7954963" y="1458913"/>
              <a:ext cx="404812"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TOMS</a:t>
              </a:r>
            </a:p>
          </p:txBody>
        </p:sp>
        <p:sp>
          <p:nvSpPr>
            <p:cNvPr id="201" name="Text Box 51"/>
            <p:cNvSpPr txBox="1">
              <a:spLocks noChangeArrowheads="1"/>
            </p:cNvSpPr>
            <p:nvPr/>
          </p:nvSpPr>
          <p:spPr bwMode="auto">
            <a:xfrm>
              <a:off x="7296150" y="4410075"/>
              <a:ext cx="4032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JWST</a:t>
              </a:r>
            </a:p>
          </p:txBody>
        </p:sp>
        <p:sp>
          <p:nvSpPr>
            <p:cNvPr id="202" name="Text Box 52"/>
            <p:cNvSpPr txBox="1">
              <a:spLocks noChangeArrowheads="1"/>
            </p:cNvSpPr>
            <p:nvPr/>
          </p:nvSpPr>
          <p:spPr bwMode="auto">
            <a:xfrm>
              <a:off x="7134225" y="6256338"/>
              <a:ext cx="530225" cy="276225"/>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Compton</a:t>
              </a:r>
            </a:p>
            <a:p>
              <a:pPr algn="ctr">
                <a:defRPr/>
              </a:pPr>
              <a:r>
                <a:rPr lang="en-US" sz="600" b="1" dirty="0">
                  <a:solidFill>
                    <a:schemeClr val="bg1"/>
                  </a:solidFill>
                  <a:ea typeface="ＭＳ Ｐゴシック" charset="-128"/>
                  <a:cs typeface="ＭＳ Ｐゴシック" charset="-128"/>
                </a:rPr>
                <a:t>GRO</a:t>
              </a:r>
            </a:p>
          </p:txBody>
        </p:sp>
        <p:sp>
          <p:nvSpPr>
            <p:cNvPr id="203" name="Text Box 53"/>
            <p:cNvSpPr txBox="1">
              <a:spLocks noChangeArrowheads="1"/>
            </p:cNvSpPr>
            <p:nvPr/>
          </p:nvSpPr>
          <p:spPr bwMode="auto">
            <a:xfrm>
              <a:off x="7094538" y="4543425"/>
              <a:ext cx="3381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HST</a:t>
              </a:r>
            </a:p>
          </p:txBody>
        </p:sp>
        <p:sp>
          <p:nvSpPr>
            <p:cNvPr id="204" name="Text Box 54"/>
            <p:cNvSpPr txBox="1">
              <a:spLocks noChangeArrowheads="1"/>
            </p:cNvSpPr>
            <p:nvPr/>
          </p:nvSpPr>
          <p:spPr bwMode="auto">
            <a:xfrm>
              <a:off x="6305550" y="4921250"/>
              <a:ext cx="4540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Spitzer</a:t>
              </a:r>
            </a:p>
          </p:txBody>
        </p:sp>
        <p:sp>
          <p:nvSpPr>
            <p:cNvPr id="205" name="Text Box 55"/>
            <p:cNvSpPr txBox="1">
              <a:spLocks noChangeArrowheads="1"/>
            </p:cNvSpPr>
            <p:nvPr/>
          </p:nvSpPr>
          <p:spPr bwMode="auto">
            <a:xfrm>
              <a:off x="6975475" y="6021388"/>
              <a:ext cx="3683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Swift</a:t>
              </a:r>
            </a:p>
          </p:txBody>
        </p:sp>
        <p:sp>
          <p:nvSpPr>
            <p:cNvPr id="206" name="Text Box 56"/>
            <p:cNvSpPr txBox="1">
              <a:spLocks noChangeArrowheads="1"/>
            </p:cNvSpPr>
            <p:nvPr/>
          </p:nvSpPr>
          <p:spPr bwMode="auto">
            <a:xfrm>
              <a:off x="6243638" y="5957888"/>
              <a:ext cx="3905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FUSE</a:t>
              </a:r>
            </a:p>
          </p:txBody>
        </p:sp>
        <p:sp>
          <p:nvSpPr>
            <p:cNvPr id="207" name="Text Box 57"/>
            <p:cNvSpPr txBox="1">
              <a:spLocks noChangeArrowheads="1"/>
            </p:cNvSpPr>
            <p:nvPr/>
          </p:nvSpPr>
          <p:spPr bwMode="auto">
            <a:xfrm>
              <a:off x="8400523" y="4603750"/>
              <a:ext cx="4540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GALEX</a:t>
              </a:r>
            </a:p>
          </p:txBody>
        </p:sp>
        <p:sp>
          <p:nvSpPr>
            <p:cNvPr id="208" name="Text Box 58"/>
            <p:cNvSpPr txBox="1">
              <a:spLocks noChangeArrowheads="1"/>
            </p:cNvSpPr>
            <p:nvPr/>
          </p:nvSpPr>
          <p:spPr bwMode="auto">
            <a:xfrm>
              <a:off x="6654801" y="6215063"/>
              <a:ext cx="401638" cy="18573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Fermi</a:t>
              </a:r>
            </a:p>
          </p:txBody>
        </p:sp>
        <p:sp>
          <p:nvSpPr>
            <p:cNvPr id="209" name="Text Box 59"/>
            <p:cNvSpPr txBox="1">
              <a:spLocks noChangeArrowheads="1"/>
            </p:cNvSpPr>
            <p:nvPr/>
          </p:nvSpPr>
          <p:spPr bwMode="auto">
            <a:xfrm>
              <a:off x="8059738" y="4089400"/>
              <a:ext cx="4286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WMAP</a:t>
              </a:r>
            </a:p>
          </p:txBody>
        </p:sp>
        <p:sp>
          <p:nvSpPr>
            <p:cNvPr id="210" name="Text Box 60"/>
            <p:cNvSpPr txBox="1">
              <a:spLocks noChangeArrowheads="1"/>
            </p:cNvSpPr>
            <p:nvPr/>
          </p:nvSpPr>
          <p:spPr bwMode="auto">
            <a:xfrm>
              <a:off x="5129213" y="6059488"/>
              <a:ext cx="676275" cy="276225"/>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Mars Science</a:t>
              </a:r>
            </a:p>
            <a:p>
              <a:pPr>
                <a:defRPr/>
              </a:pPr>
              <a:r>
                <a:rPr lang="en-US" sz="600" b="1" dirty="0">
                  <a:solidFill>
                    <a:schemeClr val="bg1"/>
                  </a:solidFill>
                  <a:ea typeface="ＭＳ Ｐゴシック" charset="-128"/>
                  <a:cs typeface="ＭＳ Ｐゴシック" charset="-128"/>
                </a:rPr>
                <a:t>Laboratory</a:t>
              </a:r>
            </a:p>
          </p:txBody>
        </p:sp>
        <p:sp>
          <p:nvSpPr>
            <p:cNvPr id="211" name="Text Box 66"/>
            <p:cNvSpPr txBox="1">
              <a:spLocks noChangeArrowheads="1"/>
            </p:cNvSpPr>
            <p:nvPr/>
          </p:nvSpPr>
          <p:spPr bwMode="auto">
            <a:xfrm>
              <a:off x="8189913" y="2635250"/>
              <a:ext cx="4032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POES</a:t>
              </a:r>
            </a:p>
          </p:txBody>
        </p:sp>
        <p:sp>
          <p:nvSpPr>
            <p:cNvPr id="212" name="Text Box 67"/>
            <p:cNvSpPr txBox="1">
              <a:spLocks noChangeArrowheads="1"/>
            </p:cNvSpPr>
            <p:nvPr/>
          </p:nvSpPr>
          <p:spPr bwMode="auto">
            <a:xfrm>
              <a:off x="7837488" y="2935288"/>
              <a:ext cx="4064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GOES</a:t>
              </a:r>
            </a:p>
          </p:txBody>
        </p:sp>
        <p:sp>
          <p:nvSpPr>
            <p:cNvPr id="213" name="Text Box 72"/>
            <p:cNvSpPr txBox="1">
              <a:spLocks noChangeArrowheads="1"/>
            </p:cNvSpPr>
            <p:nvPr/>
          </p:nvSpPr>
          <p:spPr bwMode="auto">
            <a:xfrm>
              <a:off x="6515100" y="4654550"/>
              <a:ext cx="3810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WISE</a:t>
              </a:r>
            </a:p>
          </p:txBody>
        </p:sp>
        <p:sp>
          <p:nvSpPr>
            <p:cNvPr id="214" name="Text Box 73"/>
            <p:cNvSpPr txBox="1">
              <a:spLocks noChangeArrowheads="1"/>
            </p:cNvSpPr>
            <p:nvPr/>
          </p:nvSpPr>
          <p:spPr bwMode="auto">
            <a:xfrm>
              <a:off x="2836863" y="3679825"/>
              <a:ext cx="3651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IBEX</a:t>
              </a:r>
            </a:p>
          </p:txBody>
        </p:sp>
        <p:sp>
          <p:nvSpPr>
            <p:cNvPr id="215" name="Text Box 28"/>
            <p:cNvSpPr txBox="1">
              <a:spLocks noChangeArrowheads="1"/>
            </p:cNvSpPr>
            <p:nvPr/>
          </p:nvSpPr>
          <p:spPr bwMode="auto">
            <a:xfrm>
              <a:off x="5192713" y="2835275"/>
              <a:ext cx="3635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Aura</a:t>
              </a:r>
            </a:p>
          </p:txBody>
        </p:sp>
        <p:sp>
          <p:nvSpPr>
            <p:cNvPr id="216" name="Text Box 37"/>
            <p:cNvSpPr txBox="1">
              <a:spLocks noChangeArrowheads="1"/>
            </p:cNvSpPr>
            <p:nvPr/>
          </p:nvSpPr>
          <p:spPr bwMode="auto">
            <a:xfrm>
              <a:off x="4883150" y="5432425"/>
              <a:ext cx="4572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MAVEN</a:t>
              </a:r>
            </a:p>
          </p:txBody>
        </p:sp>
        <p:sp>
          <p:nvSpPr>
            <p:cNvPr id="217" name="Text Box 38"/>
            <p:cNvSpPr txBox="1">
              <a:spLocks noChangeArrowheads="1"/>
            </p:cNvSpPr>
            <p:nvPr/>
          </p:nvSpPr>
          <p:spPr bwMode="auto">
            <a:xfrm>
              <a:off x="3478213" y="5397500"/>
              <a:ext cx="3778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Juno</a:t>
              </a:r>
            </a:p>
          </p:txBody>
        </p:sp>
        <p:sp>
          <p:nvSpPr>
            <p:cNvPr id="218" name="Text Box 38"/>
            <p:cNvSpPr txBox="1">
              <a:spLocks noChangeArrowheads="1"/>
            </p:cNvSpPr>
            <p:nvPr/>
          </p:nvSpPr>
          <p:spPr bwMode="auto">
            <a:xfrm>
              <a:off x="1960563" y="6410325"/>
              <a:ext cx="44767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LADEE</a:t>
              </a:r>
            </a:p>
          </p:txBody>
        </p:sp>
        <p:sp>
          <p:nvSpPr>
            <p:cNvPr id="219" name="Text Box 73"/>
            <p:cNvSpPr txBox="1">
              <a:spLocks noChangeArrowheads="1"/>
            </p:cNvSpPr>
            <p:nvPr/>
          </p:nvSpPr>
          <p:spPr bwMode="auto">
            <a:xfrm>
              <a:off x="2282825" y="4022725"/>
              <a:ext cx="4032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RBSP</a:t>
              </a:r>
            </a:p>
          </p:txBody>
        </p:sp>
        <p:sp>
          <p:nvSpPr>
            <p:cNvPr id="220" name="Text Box 73"/>
            <p:cNvSpPr txBox="1">
              <a:spLocks noChangeArrowheads="1"/>
            </p:cNvSpPr>
            <p:nvPr/>
          </p:nvSpPr>
          <p:spPr bwMode="auto">
            <a:xfrm>
              <a:off x="1665288" y="4133850"/>
              <a:ext cx="633412" cy="276225"/>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TWINS</a:t>
              </a:r>
            </a:p>
            <a:p>
              <a:pPr algn="ctr">
                <a:defRPr/>
              </a:pPr>
              <a:r>
                <a:rPr lang="en-US" sz="600" b="1" dirty="0">
                  <a:solidFill>
                    <a:schemeClr val="bg1"/>
                  </a:solidFill>
                  <a:ea typeface="ＭＳ Ｐゴシック" charset="-128"/>
                  <a:cs typeface="ＭＳ Ｐゴシック" charset="-128"/>
                </a:rPr>
                <a:t>(Instrument)</a:t>
              </a:r>
            </a:p>
          </p:txBody>
        </p:sp>
        <p:sp>
          <p:nvSpPr>
            <p:cNvPr id="221" name="Text Box 22"/>
            <p:cNvSpPr txBox="1">
              <a:spLocks noChangeArrowheads="1"/>
            </p:cNvSpPr>
            <p:nvPr/>
          </p:nvSpPr>
          <p:spPr bwMode="auto">
            <a:xfrm>
              <a:off x="7519988" y="5727700"/>
              <a:ext cx="393700" cy="184150"/>
            </a:xfrm>
            <a:prstGeom prst="rect">
              <a:avLst/>
            </a:prstGeom>
            <a:noFill/>
            <a:ln w="9525">
              <a:noFill/>
              <a:miter lim="800000"/>
              <a:headEnd/>
              <a:tailEnd/>
            </a:ln>
            <a:effectLst>
              <a:outerShdw blurRad="12700" dist="12700" dir="2700000">
                <a:srgbClr val="000000">
                  <a:alpha val="72000"/>
                </a:srgbClr>
              </a:outerShdw>
            </a:effectLst>
          </p:spPr>
          <p:txBody>
            <a:bodyPr wrap="none" anchor="ctr">
              <a:spAutoFit/>
            </a:bodyPr>
            <a:lstStyle/>
            <a:p>
              <a:pPr algn="ctr">
                <a:defRPr/>
              </a:pPr>
              <a:r>
                <a:rPr lang="en-US" sz="600" b="1" dirty="0">
                  <a:solidFill>
                    <a:schemeClr val="bg1"/>
                  </a:solidFill>
                  <a:ea typeface="ＭＳ Ｐゴシック" charset="-128"/>
                  <a:cs typeface="ＭＳ Ｐゴシック" charset="-128"/>
                </a:rPr>
                <a:t>EUVE</a:t>
              </a:r>
            </a:p>
          </p:txBody>
        </p:sp>
        <p:sp>
          <p:nvSpPr>
            <p:cNvPr id="222" name="Text Box 55"/>
            <p:cNvSpPr txBox="1">
              <a:spLocks noChangeArrowheads="1"/>
            </p:cNvSpPr>
            <p:nvPr/>
          </p:nvSpPr>
          <p:spPr bwMode="auto">
            <a:xfrm>
              <a:off x="7626350" y="5013325"/>
              <a:ext cx="414338"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SWAS</a:t>
              </a:r>
            </a:p>
          </p:txBody>
        </p:sp>
        <p:sp>
          <p:nvSpPr>
            <p:cNvPr id="223" name="Text Box 54"/>
            <p:cNvSpPr txBox="1">
              <a:spLocks noChangeArrowheads="1"/>
            </p:cNvSpPr>
            <p:nvPr/>
          </p:nvSpPr>
          <p:spPr bwMode="auto">
            <a:xfrm>
              <a:off x="5572125" y="4418013"/>
              <a:ext cx="5048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NuSTAR</a:t>
              </a:r>
            </a:p>
          </p:txBody>
        </p:sp>
        <p:sp>
          <p:nvSpPr>
            <p:cNvPr id="224" name="Text Box 56"/>
            <p:cNvSpPr txBox="1">
              <a:spLocks noChangeArrowheads="1"/>
            </p:cNvSpPr>
            <p:nvPr/>
          </p:nvSpPr>
          <p:spPr bwMode="auto">
            <a:xfrm>
              <a:off x="6500813" y="5470525"/>
              <a:ext cx="4667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Integral</a:t>
              </a:r>
            </a:p>
          </p:txBody>
        </p:sp>
        <p:sp>
          <p:nvSpPr>
            <p:cNvPr id="225" name="Text Box 53"/>
            <p:cNvSpPr txBox="1">
              <a:spLocks noChangeArrowheads="1"/>
            </p:cNvSpPr>
            <p:nvPr/>
          </p:nvSpPr>
          <p:spPr bwMode="auto">
            <a:xfrm>
              <a:off x="6983413" y="5318125"/>
              <a:ext cx="312737"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IUE</a:t>
              </a:r>
            </a:p>
          </p:txBody>
        </p:sp>
        <p:sp>
          <p:nvSpPr>
            <p:cNvPr id="226" name="Text Box 24"/>
            <p:cNvSpPr txBox="1">
              <a:spLocks noChangeArrowheads="1"/>
            </p:cNvSpPr>
            <p:nvPr/>
          </p:nvSpPr>
          <p:spPr bwMode="auto">
            <a:xfrm>
              <a:off x="7461250" y="1290638"/>
              <a:ext cx="4032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ERBS</a:t>
              </a:r>
            </a:p>
          </p:txBody>
        </p:sp>
        <p:sp>
          <p:nvSpPr>
            <p:cNvPr id="227" name="Text Box 20"/>
            <p:cNvSpPr txBox="1">
              <a:spLocks noChangeArrowheads="1"/>
            </p:cNvSpPr>
            <p:nvPr/>
          </p:nvSpPr>
          <p:spPr bwMode="auto">
            <a:xfrm>
              <a:off x="7094538" y="1925638"/>
              <a:ext cx="444500"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TOPEX</a:t>
              </a:r>
            </a:p>
          </p:txBody>
        </p:sp>
        <p:sp>
          <p:nvSpPr>
            <p:cNvPr id="228" name="Text Box 37"/>
            <p:cNvSpPr txBox="1">
              <a:spLocks noChangeArrowheads="1"/>
            </p:cNvSpPr>
            <p:nvPr/>
          </p:nvSpPr>
          <p:spPr bwMode="auto">
            <a:xfrm>
              <a:off x="4583113" y="3890963"/>
              <a:ext cx="684212" cy="276225"/>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lgn="ctr">
                <a:defRPr/>
              </a:pPr>
              <a:r>
                <a:rPr lang="en-US" sz="600" b="1" dirty="0">
                  <a:solidFill>
                    <a:schemeClr val="bg1"/>
                  </a:solidFill>
                  <a:ea typeface="ＭＳ Ｐゴシック" charset="-128"/>
                  <a:cs typeface="ＭＳ Ｐゴシック" charset="-128"/>
                </a:rPr>
                <a:t>Osiris-Rex</a:t>
              </a:r>
            </a:p>
            <a:p>
              <a:pPr algn="ctr">
                <a:defRPr/>
              </a:pPr>
              <a:r>
                <a:rPr lang="en-US" sz="600" b="1" dirty="0">
                  <a:solidFill>
                    <a:schemeClr val="bg1"/>
                  </a:solidFill>
                  <a:ea typeface="ＭＳ Ｐゴシック" charset="-128"/>
                  <a:cs typeface="ＭＳ Ｐゴシック" charset="-128"/>
                </a:rPr>
                <a:t>(</a:t>
              </a:r>
              <a:r>
                <a:rPr lang="en-US" sz="500" b="1" dirty="0">
                  <a:solidFill>
                    <a:schemeClr val="bg1"/>
                  </a:solidFill>
                  <a:ea typeface="ＭＳ Ｐゴシック" charset="-128"/>
                  <a:cs typeface="ＭＳ Ｐゴシック" charset="-128"/>
                </a:rPr>
                <a:t>Sample Return)</a:t>
              </a:r>
            </a:p>
          </p:txBody>
        </p:sp>
        <p:sp>
          <p:nvSpPr>
            <p:cNvPr id="229" name="Text Box 38"/>
            <p:cNvSpPr txBox="1">
              <a:spLocks noChangeArrowheads="1"/>
            </p:cNvSpPr>
            <p:nvPr/>
          </p:nvSpPr>
          <p:spPr bwMode="auto">
            <a:xfrm>
              <a:off x="2770188" y="5719763"/>
              <a:ext cx="4794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Pioneer</a:t>
              </a:r>
            </a:p>
          </p:txBody>
        </p:sp>
        <p:sp>
          <p:nvSpPr>
            <p:cNvPr id="230" name="Text Box 38"/>
            <p:cNvSpPr txBox="1">
              <a:spLocks noChangeArrowheads="1"/>
            </p:cNvSpPr>
            <p:nvPr/>
          </p:nvSpPr>
          <p:spPr bwMode="auto">
            <a:xfrm>
              <a:off x="2484438" y="5330825"/>
              <a:ext cx="441325" cy="184150"/>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Galileo</a:t>
              </a:r>
            </a:p>
          </p:txBody>
        </p:sp>
        <p:sp>
          <p:nvSpPr>
            <p:cNvPr id="231" name="Text Box 54"/>
            <p:cNvSpPr txBox="1">
              <a:spLocks noChangeArrowheads="1"/>
            </p:cNvSpPr>
            <p:nvPr/>
          </p:nvSpPr>
          <p:spPr bwMode="auto">
            <a:xfrm>
              <a:off x="5809718" y="5218119"/>
              <a:ext cx="466725" cy="185737"/>
            </a:xfrm>
            <a:prstGeom prst="rect">
              <a:avLst/>
            </a:prstGeom>
            <a:noFill/>
            <a:ln w="9525">
              <a:noFill/>
              <a:miter lim="800000"/>
              <a:headEnd/>
              <a:tailEnd/>
            </a:ln>
            <a:effectLst>
              <a:outerShdw blurRad="12700" dist="12700" dir="2700000">
                <a:srgbClr val="000000">
                  <a:alpha val="72000"/>
                </a:srgbClr>
              </a:outerShdw>
            </a:effectLst>
          </p:spPr>
          <p:txBody>
            <a:bodyPr wrap="none">
              <a:spAutoFit/>
            </a:bodyPr>
            <a:lstStyle/>
            <a:p>
              <a:pPr>
                <a:defRPr/>
              </a:pPr>
              <a:r>
                <a:rPr lang="en-US" sz="600" b="1" dirty="0">
                  <a:solidFill>
                    <a:schemeClr val="bg1"/>
                  </a:solidFill>
                  <a:ea typeface="ＭＳ Ｐゴシック" charset="-128"/>
                  <a:cs typeface="ＭＳ Ｐゴシック" charset="-128"/>
                </a:rPr>
                <a:t>Astro-H</a:t>
              </a:r>
            </a:p>
          </p:txBody>
        </p:sp>
      </p:grpSp>
      <p:sp>
        <p:nvSpPr>
          <p:cNvPr id="79" name="Slide Number Placeholder 1"/>
          <p:cNvSpPr txBox="1">
            <a:spLocks/>
          </p:cNvSpPr>
          <p:nvPr/>
        </p:nvSpPr>
        <p:spPr>
          <a:xfrm>
            <a:off x="6768861"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lumMod val="75000"/>
                  </a:schemeClr>
                </a:solidFill>
              </a:rPr>
              <a:t>6</a:t>
            </a:r>
            <a:endParaRPr lang="en-US" dirty="0">
              <a:solidFill>
                <a:schemeClr val="bg1">
                  <a:lumMod val="75000"/>
                </a:schemeClr>
              </a:solidFill>
            </a:endParaRPr>
          </a:p>
        </p:txBody>
      </p:sp>
    </p:spTree>
    <p:extLst>
      <p:ext uri="{BB962C8B-B14F-4D97-AF65-F5344CB8AC3E}">
        <p14:creationId xmlns:p14="http://schemas.microsoft.com/office/powerpoint/2010/main" val="277336894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n_slide_bac_3a.jpg" descr="/Users/jaoleary/Desktop/Code 100 Presentations/Code_100_2016/Feb_2016/Corbo_PPT/Final_Slide/Fin_slide_bac_3a.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115449"/>
            <a:ext cx="7436033" cy="644815"/>
          </a:xfrm>
        </p:spPr>
        <p:txBody>
          <a:bodyPr/>
          <a:lstStyle/>
          <a:p>
            <a:r>
              <a:rPr lang="en-US" dirty="0" smtClean="0">
                <a:latin typeface="+mn-lt"/>
              </a:rPr>
              <a:t>Looking to the Future </a:t>
            </a:r>
            <a:endParaRPr lang="en-US" dirty="0">
              <a:latin typeface="+mn-lt"/>
            </a:endParaRPr>
          </a:p>
        </p:txBody>
      </p:sp>
      <p:pic>
        <p:nvPicPr>
          <p:cNvPr id="6" name="Picture 67" descr="NASA insignia RG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9664" y="152297"/>
            <a:ext cx="616263" cy="509917"/>
          </a:xfrm>
          <a:prstGeom prst="rect">
            <a:avLst/>
          </a:prstGeom>
          <a:noFill/>
          <a:ln w="9525">
            <a:noFill/>
            <a:miter lim="800000"/>
            <a:headEnd/>
            <a:tailEnd/>
          </a:ln>
        </p:spPr>
      </p:pic>
      <p:sp>
        <p:nvSpPr>
          <p:cNvPr id="3" name="Slide Number Placeholder 2"/>
          <p:cNvSpPr>
            <a:spLocks noGrp="1"/>
          </p:cNvSpPr>
          <p:nvPr>
            <p:ph type="sldNum" sz="quarter" idx="10"/>
          </p:nvPr>
        </p:nvSpPr>
        <p:spPr>
          <a:xfrm>
            <a:off x="6872327" y="6429002"/>
            <a:ext cx="2133600" cy="365125"/>
          </a:xfrm>
        </p:spPr>
        <p:txBody>
          <a:bodyPr/>
          <a:lstStyle/>
          <a:p>
            <a:pPr defTabSz="457200">
              <a:defRPr/>
            </a:pPr>
            <a:fld id="{FE268F8B-8AC1-7240-AE64-68E954448566}" type="slidenum">
              <a:rPr lang="en-US" smtClean="0">
                <a:solidFill>
                  <a:schemeClr val="bg1">
                    <a:lumMod val="75000"/>
                  </a:schemeClr>
                </a:solidFill>
              </a:rPr>
              <a:t>7</a:t>
            </a:fld>
            <a:endParaRPr lang="en-US" dirty="0">
              <a:solidFill>
                <a:schemeClr val="bg1">
                  <a:lumMod val="75000"/>
                </a:schemeClr>
              </a:solidFill>
            </a:endParaRPr>
          </a:p>
        </p:txBody>
      </p:sp>
    </p:spTree>
    <p:extLst>
      <p:ext uri="{BB962C8B-B14F-4D97-AF65-F5344CB8AC3E}">
        <p14:creationId xmlns:p14="http://schemas.microsoft.com/office/powerpoint/2010/main" val="3693171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ChangeArrowheads="1"/>
          </p:cNvSpPr>
          <p:nvPr/>
        </p:nvSpPr>
        <p:spPr bwMode="auto">
          <a:xfrm>
            <a:off x="220258" y="217488"/>
            <a:ext cx="68207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2800" dirty="0" smtClean="0">
                <a:solidFill>
                  <a:schemeClr val="bg1"/>
                </a:solidFill>
                <a:latin typeface="+mj-lt"/>
                <a:cs typeface="Arial" charset="0"/>
              </a:rPr>
              <a:t>2015 Accomplishments</a:t>
            </a:r>
            <a:endParaRPr lang="en-US" sz="2800" dirty="0">
              <a:solidFill>
                <a:schemeClr val="bg1"/>
              </a:solidFill>
              <a:latin typeface="+mj-lt"/>
              <a:cs typeface="Arial" charset="0"/>
            </a:endParaRPr>
          </a:p>
        </p:txBody>
      </p:sp>
      <p:sp>
        <p:nvSpPr>
          <p:cNvPr id="22" name="Rectangle 21"/>
          <p:cNvSpPr/>
          <p:nvPr/>
        </p:nvSpPr>
        <p:spPr>
          <a:xfrm>
            <a:off x="5102225" y="5840413"/>
            <a:ext cx="1758950" cy="600075"/>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Webb Telescope Mirror Assembly Begins at Goddard</a:t>
            </a:r>
            <a:endParaRPr lang="en-US" sz="1100" dirty="0">
              <a:solidFill>
                <a:srgbClr val="FFFFFF"/>
              </a:solidFill>
              <a:latin typeface="+mj-lt"/>
              <a:ea typeface="ＭＳ Ｐゴシック" charset="0"/>
              <a:cs typeface="ＭＳ Ｐゴシック" charset="0"/>
            </a:endParaRPr>
          </a:p>
        </p:txBody>
      </p:sp>
      <p:sp>
        <p:nvSpPr>
          <p:cNvPr id="31" name="Rectangle 30"/>
          <p:cNvSpPr/>
          <p:nvPr/>
        </p:nvSpPr>
        <p:spPr>
          <a:xfrm>
            <a:off x="3113088" y="5838825"/>
            <a:ext cx="2101850" cy="600075"/>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Fermi Satellite Detects First Gamma-ray Pulsar in Another Galaxy</a:t>
            </a:r>
            <a:endParaRPr lang="en-US" sz="1100" dirty="0">
              <a:solidFill>
                <a:srgbClr val="FFFFFF"/>
              </a:solidFill>
              <a:latin typeface="+mj-lt"/>
              <a:ea typeface="ＭＳ Ｐゴシック" charset="0"/>
              <a:cs typeface="ＭＳ Ｐゴシック" charset="0"/>
            </a:endParaRPr>
          </a:p>
        </p:txBody>
      </p:sp>
      <p:sp>
        <p:nvSpPr>
          <p:cNvPr id="48133" name="Rectangle 33"/>
          <p:cNvSpPr>
            <a:spLocks noChangeArrowheads="1"/>
          </p:cNvSpPr>
          <p:nvPr/>
        </p:nvSpPr>
        <p:spPr bwMode="auto">
          <a:xfrm>
            <a:off x="1819275" y="5805488"/>
            <a:ext cx="12938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en-US" sz="1100" i="1" dirty="0">
                <a:solidFill>
                  <a:srgbClr val="FFFFFF"/>
                </a:solidFill>
                <a:latin typeface="Calibri" charset="0"/>
              </a:rPr>
              <a:t>Mars’ Moon Phobos is Slowly Falling Apart</a:t>
            </a:r>
            <a:endParaRPr lang="en-US" sz="1100" dirty="0">
              <a:solidFill>
                <a:srgbClr val="FFFFFF"/>
              </a:solidFill>
              <a:latin typeface="Calibri" charset="0"/>
            </a:endParaRPr>
          </a:p>
        </p:txBody>
      </p:sp>
      <p:sp>
        <p:nvSpPr>
          <p:cNvPr id="35" name="Rectangle 34"/>
          <p:cNvSpPr/>
          <p:nvPr/>
        </p:nvSpPr>
        <p:spPr>
          <a:xfrm>
            <a:off x="5402716" y="2030712"/>
            <a:ext cx="1667933" cy="430213"/>
          </a:xfrm>
          <a:prstGeom prst="rect">
            <a:avLst/>
          </a:prstGeom>
        </p:spPr>
        <p:txBody>
          <a:bodyPr wrap="square">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DSCOVR Discovers Moon </a:t>
            </a:r>
            <a:r>
              <a:rPr lang="en-US" sz="1100" i="1" dirty="0" smtClean="0">
                <a:solidFill>
                  <a:srgbClr val="FFFFFF"/>
                </a:solidFill>
                <a:latin typeface="+mj-lt"/>
                <a:ea typeface="ＭＳ Ｐゴシック" charset="0"/>
                <a:cs typeface="ＭＳ Ｐゴシック" charset="0"/>
              </a:rPr>
              <a:t>Photo-bombing </a:t>
            </a:r>
            <a:r>
              <a:rPr lang="en-US" sz="1100" i="1" dirty="0">
                <a:solidFill>
                  <a:srgbClr val="FFFFFF"/>
                </a:solidFill>
                <a:latin typeface="+mj-lt"/>
                <a:ea typeface="ＭＳ Ｐゴシック" charset="0"/>
                <a:cs typeface="ＭＳ Ｐゴシック" charset="0"/>
              </a:rPr>
              <a:t>Earth</a:t>
            </a:r>
            <a:endParaRPr lang="en-US" sz="1100" dirty="0">
              <a:solidFill>
                <a:srgbClr val="FFFFFF"/>
              </a:solidFill>
              <a:latin typeface="+mj-lt"/>
              <a:ea typeface="ＭＳ Ｐゴシック" charset="0"/>
              <a:cs typeface="ＭＳ Ｐゴシック" charset="0"/>
            </a:endParaRPr>
          </a:p>
        </p:txBody>
      </p:sp>
      <p:pic>
        <p:nvPicPr>
          <p:cNvPr id="30" name="Picture 29" descr="Screen Shot 2016-01-07 at 10.59.15 PM.png"/>
          <p:cNvPicPr>
            <a:picLocks noChangeAspect="1"/>
          </p:cNvPicPr>
          <p:nvPr/>
        </p:nvPicPr>
        <p:blipFill>
          <a:blip r:embed="rId2"/>
          <a:stretch>
            <a:fillRect/>
          </a:stretch>
        </p:blipFill>
        <p:spPr>
          <a:xfrm>
            <a:off x="5415920" y="1043622"/>
            <a:ext cx="1585470" cy="869616"/>
          </a:xfrm>
          <a:prstGeom prst="rect">
            <a:avLst/>
          </a:prstGeom>
          <a:ln>
            <a:solidFill>
              <a:srgbClr val="DCE6F2"/>
            </a:solidFill>
          </a:ln>
        </p:spPr>
      </p:pic>
      <p:pic>
        <p:nvPicPr>
          <p:cNvPr id="39" name="Picture 38" descr="itarappres2.jpg"/>
          <p:cNvPicPr>
            <a:picLocks noChangeAspect="1"/>
          </p:cNvPicPr>
          <p:nvPr/>
        </p:nvPicPr>
        <p:blipFill>
          <a:blip r:embed="rId3"/>
          <a:stretch>
            <a:fillRect/>
          </a:stretch>
        </p:blipFill>
        <p:spPr>
          <a:xfrm>
            <a:off x="5226050" y="4787900"/>
            <a:ext cx="1511300" cy="904875"/>
          </a:xfrm>
          <a:prstGeom prst="rect">
            <a:avLst/>
          </a:prstGeom>
          <a:ln>
            <a:solidFill>
              <a:srgbClr val="DCE6F2"/>
            </a:solidFill>
          </a:ln>
        </p:spPr>
      </p:pic>
      <p:pic>
        <p:nvPicPr>
          <p:cNvPr id="11" name="Picture 10" descr="Screen Shot 2016-01-08 at 1.51.15 PM.png"/>
          <p:cNvPicPr>
            <a:picLocks noChangeAspect="1"/>
          </p:cNvPicPr>
          <p:nvPr/>
        </p:nvPicPr>
        <p:blipFill>
          <a:blip r:embed="rId4"/>
          <a:stretch>
            <a:fillRect/>
          </a:stretch>
        </p:blipFill>
        <p:spPr>
          <a:xfrm>
            <a:off x="1971675" y="4754563"/>
            <a:ext cx="1063625" cy="962025"/>
          </a:xfrm>
          <a:prstGeom prst="rect">
            <a:avLst/>
          </a:prstGeom>
          <a:ln>
            <a:solidFill>
              <a:srgbClr val="DCE6F2"/>
            </a:solidFill>
          </a:ln>
        </p:spPr>
      </p:pic>
      <p:sp>
        <p:nvSpPr>
          <p:cNvPr id="29" name="Rectangle 28"/>
          <p:cNvSpPr/>
          <p:nvPr/>
        </p:nvSpPr>
        <p:spPr>
          <a:xfrm>
            <a:off x="65297" y="1977037"/>
            <a:ext cx="1962150" cy="600075"/>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MAVEN Mission Reveals Speed of Solar Wind Stripping Martian Atmosphere</a:t>
            </a:r>
            <a:endParaRPr lang="en-US" sz="1100" dirty="0">
              <a:solidFill>
                <a:srgbClr val="FFFFFF"/>
              </a:solidFill>
              <a:latin typeface="+mj-lt"/>
              <a:ea typeface="ＭＳ Ｐゴシック" charset="0"/>
              <a:cs typeface="ＭＳ Ｐゴシック" charset="0"/>
            </a:endParaRPr>
          </a:p>
        </p:txBody>
      </p:sp>
      <p:pic>
        <p:nvPicPr>
          <p:cNvPr id="48142" name="Picture 28" descr="15-217-maste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258" y="1064521"/>
            <a:ext cx="1476989" cy="831553"/>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sp>
        <p:nvSpPr>
          <p:cNvPr id="40" name="Rectangle 39"/>
          <p:cNvSpPr/>
          <p:nvPr/>
        </p:nvSpPr>
        <p:spPr>
          <a:xfrm>
            <a:off x="3590790" y="2008487"/>
            <a:ext cx="1692275" cy="600075"/>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NASA, NOAA Find 2014 Warmest Year in Modern Record</a:t>
            </a:r>
            <a:endParaRPr lang="en-US" sz="1100" dirty="0">
              <a:solidFill>
                <a:srgbClr val="FFFFFF"/>
              </a:solidFill>
              <a:latin typeface="+mj-lt"/>
              <a:ea typeface="ＭＳ Ｐゴシック" charset="0"/>
              <a:cs typeface="ＭＳ Ｐゴシック" charset="0"/>
            </a:endParaRPr>
          </a:p>
        </p:txBody>
      </p:sp>
      <p:sp>
        <p:nvSpPr>
          <p:cNvPr id="48145" name="Rectangle 42"/>
          <p:cNvSpPr>
            <a:spLocks noChangeArrowheads="1"/>
          </p:cNvSpPr>
          <p:nvPr/>
        </p:nvSpPr>
        <p:spPr bwMode="auto">
          <a:xfrm>
            <a:off x="92597" y="5785379"/>
            <a:ext cx="18272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eaLnBrk="1" hangingPunct="1"/>
            <a:r>
              <a:rPr lang="en-US" sz="1100" i="1" dirty="0">
                <a:solidFill>
                  <a:srgbClr val="FFFFFF"/>
                </a:solidFill>
                <a:latin typeface="Calibri" charset="0"/>
              </a:rPr>
              <a:t>Liftoff for MMS Mission’s Quadruplet Satellites</a:t>
            </a:r>
            <a:endParaRPr lang="en-US" sz="1100" dirty="0">
              <a:solidFill>
                <a:srgbClr val="FFFFFF"/>
              </a:solidFill>
              <a:latin typeface="Calibri" charset="0"/>
            </a:endParaRPr>
          </a:p>
        </p:txBody>
      </p:sp>
      <p:pic>
        <p:nvPicPr>
          <p:cNvPr id="48146" name="Picture 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595" y="4799013"/>
            <a:ext cx="1179512" cy="912812"/>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pic>
        <p:nvPicPr>
          <p:cNvPr id="48150" name="Picture 2" descr="images-1.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54400" y="4760913"/>
            <a:ext cx="1309688" cy="950912"/>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Unknown.jpe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6425" y="5462588"/>
            <a:ext cx="561975" cy="395287"/>
          </a:xfrm>
          <a:prstGeom prst="rect">
            <a:avLst/>
          </a:prstGeom>
          <a:noFill/>
          <a:ln w="9525">
            <a:solidFill>
              <a:srgbClr val="DCE6F2"/>
            </a:solidFill>
            <a:miter lim="800000"/>
            <a:headEnd/>
            <a:tailEnd/>
          </a:ln>
          <a:effectLst>
            <a:outerShdw blurRad="136525" dist="1397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pic>
        <p:nvPicPr>
          <p:cNvPr id="48152" name="Picture 18" descr="Screen Shot 2016-01-07 at 10.57.43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49718" y="1020828"/>
            <a:ext cx="1504682" cy="882884"/>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sp>
        <p:nvSpPr>
          <p:cNvPr id="49" name="Rectangle 48"/>
          <p:cNvSpPr/>
          <p:nvPr/>
        </p:nvSpPr>
        <p:spPr>
          <a:xfrm>
            <a:off x="1929067" y="2008487"/>
            <a:ext cx="1538288" cy="600075"/>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First Global Precipitation Maps from GPM</a:t>
            </a:r>
            <a:endParaRPr lang="en-US" sz="1100" dirty="0">
              <a:solidFill>
                <a:srgbClr val="FFFFFF"/>
              </a:solidFill>
              <a:latin typeface="+mj-lt"/>
              <a:ea typeface="ＭＳ Ｐゴシック" charset="0"/>
              <a:cs typeface="ＭＳ Ｐゴシック" charset="0"/>
            </a:endParaRPr>
          </a:p>
        </p:txBody>
      </p:sp>
      <p:pic>
        <p:nvPicPr>
          <p:cNvPr id="48156" name="nasa-atrex-mission-rockets.jpg" descr="/Users/jaoleary/Desktop/Code 100 Presentations/Code_100_2012/Oct_2012/Hess_CS_ppt_Buffalo/Images/nasa-atrex-mission-rockets.jpg"/>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226406" y="1020828"/>
            <a:ext cx="1420872" cy="920685"/>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7402677" y="2033588"/>
            <a:ext cx="1223963" cy="430212"/>
          </a:xfrm>
          <a:prstGeom prst="rect">
            <a:avLst/>
          </a:prstGeom>
          <a:noFill/>
        </p:spPr>
        <p:txBody>
          <a:bodyPr>
            <a:spAutoFit/>
          </a:bodyPr>
          <a:lstStyle/>
          <a:p>
            <a:pPr algn="ctr">
              <a:defRPr/>
            </a:pPr>
            <a:r>
              <a:rPr lang="en-US" sz="1100" i="1" dirty="0" smtClean="0">
                <a:solidFill>
                  <a:srgbClr val="FFFFFF"/>
                </a:solidFill>
                <a:latin typeface="+mj-lt"/>
                <a:ea typeface="MS PGothic" panose="020B0600070205080204" pitchFamily="34" charset="-128"/>
                <a:cs typeface="+mn-cs"/>
              </a:rPr>
              <a:t>Sounding </a:t>
            </a:r>
            <a:r>
              <a:rPr lang="en-US" sz="1100" i="1" dirty="0">
                <a:solidFill>
                  <a:srgbClr val="FFFFFF"/>
                </a:solidFill>
                <a:latin typeface="+mj-lt"/>
                <a:ea typeface="MS PGothic" panose="020B0600070205080204" pitchFamily="34" charset="-128"/>
                <a:cs typeface="+mn-cs"/>
              </a:rPr>
              <a:t>Rocket Launches </a:t>
            </a:r>
          </a:p>
        </p:txBody>
      </p:sp>
      <p:sp>
        <p:nvSpPr>
          <p:cNvPr id="34" name="TextBox 33"/>
          <p:cNvSpPr txBox="1"/>
          <p:nvPr/>
        </p:nvSpPr>
        <p:spPr>
          <a:xfrm>
            <a:off x="7357891" y="5860235"/>
            <a:ext cx="1225550" cy="430887"/>
          </a:xfrm>
          <a:prstGeom prst="rect">
            <a:avLst/>
          </a:prstGeom>
          <a:noFill/>
        </p:spPr>
        <p:txBody>
          <a:bodyPr>
            <a:spAutoFit/>
          </a:bodyPr>
          <a:lstStyle/>
          <a:p>
            <a:pPr>
              <a:defRPr/>
            </a:pPr>
            <a:r>
              <a:rPr lang="en-US" sz="1100" i="1" dirty="0" smtClean="0">
                <a:solidFill>
                  <a:srgbClr val="FFFFFF"/>
                </a:solidFill>
                <a:latin typeface="+mj-lt"/>
                <a:ea typeface="MS PGothic" panose="020B0600070205080204" pitchFamily="34" charset="-128"/>
                <a:cs typeface="+mn-cs"/>
              </a:rPr>
              <a:t>SMAP Launches January 2015</a:t>
            </a:r>
            <a:endParaRPr lang="en-US" sz="1100" i="1" dirty="0">
              <a:solidFill>
                <a:srgbClr val="FFFFFF"/>
              </a:solidFill>
              <a:latin typeface="+mj-lt"/>
              <a:ea typeface="MS PGothic" panose="020B0600070205080204" pitchFamily="34" charset="-128"/>
              <a:cs typeface="+mn-cs"/>
            </a:endParaRPr>
          </a:p>
        </p:txBody>
      </p:sp>
      <p:sp>
        <p:nvSpPr>
          <p:cNvPr id="17" name="Slide Number Placeholder 16"/>
          <p:cNvSpPr>
            <a:spLocks noGrp="1"/>
          </p:cNvSpPr>
          <p:nvPr>
            <p:ph type="sldNum" sz="quarter" idx="10"/>
          </p:nvPr>
        </p:nvSpPr>
        <p:spPr>
          <a:xfrm>
            <a:off x="6799263" y="6401700"/>
            <a:ext cx="2133600" cy="365125"/>
          </a:xfrm>
        </p:spPr>
        <p:txBody>
          <a:bodyPr/>
          <a:lstStyle/>
          <a:p>
            <a:pPr defTabSz="457200">
              <a:defRPr/>
            </a:pPr>
            <a:fld id="{FE268F8B-8AC1-7240-AE64-68E954448566}" type="slidenum">
              <a:rPr lang="en-US" smtClean="0">
                <a:solidFill>
                  <a:schemeClr val="bg1">
                    <a:lumMod val="75000"/>
                  </a:schemeClr>
                </a:solidFill>
              </a:rPr>
              <a:t>8</a:t>
            </a:fld>
            <a:endParaRPr lang="en-US" dirty="0">
              <a:solidFill>
                <a:schemeClr val="bg1">
                  <a:lumMod val="75000"/>
                </a:schemeClr>
              </a:solidFill>
            </a:endParaRPr>
          </a:p>
        </p:txBody>
      </p:sp>
      <p:pic>
        <p:nvPicPr>
          <p:cNvPr id="4" name="SMAP_2.jpg" descr="/Users/jaoleary/Desktop/Code 100 Presentations/Code_100_2016/Feb_2016/Corbo_PPT/Sats:Missions/SMAP_2.jpg"/>
          <p:cNvPicPr>
            <a:picLocks noChangeAspect="1"/>
          </p:cNvPicPr>
          <p:nvPr/>
        </p:nvPicPr>
        <p:blipFill>
          <a:blip r:embed="rId12" r:link="rId13">
            <a:extLst>
              <a:ext uri="{28A0092B-C50C-407E-A947-70E740481C1C}">
                <a14:useLocalDpi xmlns:a14="http://schemas.microsoft.com/office/drawing/2010/main" val="0"/>
              </a:ext>
            </a:extLst>
          </a:blip>
          <a:stretch>
            <a:fillRect/>
          </a:stretch>
        </p:blipFill>
        <p:spPr>
          <a:xfrm>
            <a:off x="7073158" y="4582160"/>
            <a:ext cx="1623802" cy="1223264"/>
          </a:xfrm>
          <a:prstGeom prst="rect">
            <a:avLst/>
          </a:prstGeom>
          <a:ln>
            <a:solidFill>
              <a:srgbClr val="DCE6F2"/>
            </a:solidFill>
          </a:ln>
        </p:spPr>
      </p:pic>
      <p:pic>
        <p:nvPicPr>
          <p:cNvPr id="41" name="Warm_2014.jpg" descr="/Users/jaoleary/Desktop/Code 100 Presentations/Code_100_2016/Feb_2016/Corbo_PPT/Sats:Missions/Warm_2014.jpg"/>
          <p:cNvPicPr>
            <a:picLocks noChangeAspect="1"/>
          </p:cNvPicPr>
          <p:nvPr/>
        </p:nvPicPr>
        <p:blipFill>
          <a:blip r:embed="rId14" r:link="rId15">
            <a:extLst>
              <a:ext uri="{28A0092B-C50C-407E-A947-70E740481C1C}">
                <a14:useLocalDpi xmlns:a14="http://schemas.microsoft.com/office/drawing/2010/main" val="0"/>
              </a:ext>
            </a:extLst>
          </a:blip>
          <a:stretch>
            <a:fillRect/>
          </a:stretch>
        </p:blipFill>
        <p:spPr>
          <a:xfrm>
            <a:off x="3633122" y="1020829"/>
            <a:ext cx="1587697" cy="892638"/>
          </a:xfrm>
          <a:prstGeom prst="rect">
            <a:avLst/>
          </a:prstGeom>
          <a:ln>
            <a:solidFill>
              <a:srgbClr val="DCE6F2"/>
            </a:solidFill>
          </a:ln>
        </p:spPr>
      </p:pic>
      <p:sp>
        <p:nvSpPr>
          <p:cNvPr id="33" name="Rectangle 32"/>
          <p:cNvSpPr/>
          <p:nvPr/>
        </p:nvSpPr>
        <p:spPr>
          <a:xfrm>
            <a:off x="288043" y="3878088"/>
            <a:ext cx="2292350" cy="430213"/>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Goddard Open House Attracts Record Crowd of 20,000</a:t>
            </a:r>
            <a:endParaRPr lang="en-US" sz="1100" dirty="0">
              <a:solidFill>
                <a:srgbClr val="FFFFFF"/>
              </a:solidFill>
              <a:latin typeface="+mj-lt"/>
              <a:ea typeface="ＭＳ Ｐゴシック" charset="0"/>
              <a:cs typeface="ＭＳ Ｐゴシック" charset="0"/>
            </a:endParaRPr>
          </a:p>
        </p:txBody>
      </p:sp>
      <p:sp>
        <p:nvSpPr>
          <p:cNvPr id="36" name="Rectangle 35"/>
          <p:cNvSpPr/>
          <p:nvPr/>
        </p:nvSpPr>
        <p:spPr>
          <a:xfrm>
            <a:off x="4668132" y="3954818"/>
            <a:ext cx="1879600" cy="431800"/>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President Park Geun-hye Visits NASA Goddard</a:t>
            </a:r>
            <a:endParaRPr lang="en-US" sz="1100" dirty="0">
              <a:solidFill>
                <a:srgbClr val="FFFFFF"/>
              </a:solidFill>
              <a:latin typeface="+mj-lt"/>
              <a:ea typeface="ＭＳ Ｐゴシック" charset="0"/>
              <a:cs typeface="ＭＳ Ｐゴシック" charset="0"/>
            </a:endParaRPr>
          </a:p>
        </p:txBody>
      </p:sp>
      <p:pic>
        <p:nvPicPr>
          <p:cNvPr id="37" name="Picture 36" descr="Screen Shot 2016-01-08 at 1.56.33 PM.png"/>
          <p:cNvPicPr>
            <a:picLocks noChangeAspect="1"/>
          </p:cNvPicPr>
          <p:nvPr/>
        </p:nvPicPr>
        <p:blipFill>
          <a:blip r:embed="rId16"/>
          <a:stretch>
            <a:fillRect/>
          </a:stretch>
        </p:blipFill>
        <p:spPr>
          <a:xfrm>
            <a:off x="4764088" y="2911475"/>
            <a:ext cx="1811337" cy="1012825"/>
          </a:xfrm>
          <a:prstGeom prst="rect">
            <a:avLst/>
          </a:prstGeom>
          <a:ln>
            <a:solidFill>
              <a:srgbClr val="DCE6F2"/>
            </a:solidFill>
          </a:ln>
        </p:spPr>
      </p:pic>
      <p:pic>
        <p:nvPicPr>
          <p:cNvPr id="42" name="Picture 41" descr="Screen Shot 2016-01-08 at 1.57.18 PM.png"/>
          <p:cNvPicPr>
            <a:picLocks noChangeAspect="1"/>
          </p:cNvPicPr>
          <p:nvPr/>
        </p:nvPicPr>
        <p:blipFill>
          <a:blip r:embed="rId17"/>
          <a:stretch>
            <a:fillRect/>
          </a:stretch>
        </p:blipFill>
        <p:spPr>
          <a:xfrm>
            <a:off x="652463" y="2911475"/>
            <a:ext cx="1668462" cy="941388"/>
          </a:xfrm>
          <a:prstGeom prst="rect">
            <a:avLst/>
          </a:prstGeom>
          <a:ln>
            <a:solidFill>
              <a:srgbClr val="DCE6F2"/>
            </a:solidFill>
          </a:ln>
        </p:spPr>
      </p:pic>
      <p:pic>
        <p:nvPicPr>
          <p:cNvPr id="43" name="Picture 12" descr="15-066.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65963" y="2941638"/>
            <a:ext cx="1631950" cy="962025"/>
          </a:xfrm>
          <a:prstGeom prst="rect">
            <a:avLst/>
          </a:prstGeom>
          <a:noFill/>
          <a:ln w="9525">
            <a:solidFill>
              <a:srgbClr val="DCE6F2"/>
            </a:solidFill>
            <a:miter lim="800000"/>
            <a:headEnd/>
            <a:tailEnd/>
          </a:ln>
          <a:extLst>
            <a:ext uri="{909E8E84-426E-40dd-AFC4-6F175D3DCCD1}">
              <a14:hiddenFill xmlns="" xmlns:a14="http://schemas.microsoft.com/office/drawing/2010/main">
                <a:solidFill>
                  <a:srgbClr val="FFFFFF"/>
                </a:solidFill>
              </a14:hiddenFill>
            </a:ext>
          </a:extLst>
        </p:spPr>
      </p:pic>
      <p:sp>
        <p:nvSpPr>
          <p:cNvPr id="44" name="Rectangle 43"/>
          <p:cNvSpPr/>
          <p:nvPr/>
        </p:nvSpPr>
        <p:spPr>
          <a:xfrm>
            <a:off x="6831013" y="3963813"/>
            <a:ext cx="2101850" cy="260350"/>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Celebrating 25 Years of Hubble</a:t>
            </a:r>
            <a:endParaRPr lang="en-US" sz="1100" dirty="0">
              <a:solidFill>
                <a:srgbClr val="FFFFFF"/>
              </a:solidFill>
              <a:latin typeface="+mj-lt"/>
              <a:ea typeface="ＭＳ Ｐゴシック" charset="0"/>
              <a:cs typeface="ＭＳ Ｐゴシック" charset="0"/>
            </a:endParaRPr>
          </a:p>
        </p:txBody>
      </p:sp>
      <p:pic>
        <p:nvPicPr>
          <p:cNvPr id="45" name="Picture 44" descr="images.jpe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8059738" y="3360738"/>
            <a:ext cx="754062" cy="484187"/>
          </a:xfrm>
          <a:prstGeom prst="rect">
            <a:avLst/>
          </a:prstGeom>
          <a:noFill/>
          <a:ln w="9525">
            <a:solidFill>
              <a:srgbClr val="DCE6F2"/>
            </a:solidFill>
            <a:miter lim="800000"/>
            <a:headEnd/>
            <a:tailEnd/>
          </a:ln>
          <a:effectLst>
            <a:outerShdw blurRad="136525" dist="139700" dir="2700000" algn="tl" rotWithShape="0">
              <a:srgbClr val="000000">
                <a:alpha val="42998"/>
              </a:srgbClr>
            </a:outerShdw>
          </a:effectLst>
          <a:extLst>
            <a:ext uri="{909E8E84-426E-40dd-AFC4-6F175D3DCCD1}">
              <a14:hiddenFill xmlns="" xmlns:a14="http://schemas.microsoft.com/office/drawing/2010/main">
                <a:solidFill>
                  <a:srgbClr val="FFFFFF"/>
                </a:solidFill>
              </a14:hiddenFill>
            </a:ext>
          </a:extLst>
        </p:spPr>
      </p:pic>
      <p:sp>
        <p:nvSpPr>
          <p:cNvPr id="47" name="Rectangle 46"/>
          <p:cNvSpPr/>
          <p:nvPr/>
        </p:nvSpPr>
        <p:spPr>
          <a:xfrm>
            <a:off x="2594717" y="3950409"/>
            <a:ext cx="1879600" cy="430213"/>
          </a:xfrm>
          <a:prstGeom prst="rect">
            <a:avLst/>
          </a:prstGeom>
        </p:spPr>
        <p:txBody>
          <a:bodyPr>
            <a:spAutoFit/>
          </a:bodyPr>
          <a:lstStyle/>
          <a:p>
            <a:pPr algn="ctr" defTabSz="457200" eaLnBrk="1" hangingPunct="1">
              <a:defRPr/>
            </a:pPr>
            <a:r>
              <a:rPr lang="en-US" sz="1100" i="1" dirty="0">
                <a:solidFill>
                  <a:srgbClr val="FFFFFF"/>
                </a:solidFill>
                <a:latin typeface="+mj-lt"/>
                <a:ea typeface="ＭＳ Ｐゴシック" charset="0"/>
                <a:cs typeface="ＭＳ Ｐゴシック" charset="0"/>
              </a:rPr>
              <a:t>Wallops Flight Facility Marks 70 Years</a:t>
            </a:r>
            <a:endParaRPr lang="en-US" sz="1100" dirty="0">
              <a:solidFill>
                <a:srgbClr val="FFFFFF"/>
              </a:solidFill>
              <a:latin typeface="+mj-lt"/>
              <a:ea typeface="ＭＳ Ｐゴシック" charset="0"/>
              <a:cs typeface="ＭＳ Ｐゴシック" charset="0"/>
            </a:endParaRPr>
          </a:p>
        </p:txBody>
      </p:sp>
      <p:pic>
        <p:nvPicPr>
          <p:cNvPr id="48" name="Old_Wallop_1.jpg" descr="/Users/jaoleary/Desktop/Code 100 Presentations/Code_100_2016/Feb_2016/Corbo_PPT/Old_Wallop_1.jpg"/>
          <p:cNvPicPr>
            <a:picLocks noChangeAspect="1"/>
          </p:cNvPicPr>
          <p:nvPr/>
        </p:nvPicPr>
        <p:blipFill>
          <a:blip r:embed="rId20" r:link="rId21">
            <a:extLst>
              <a:ext uri="{28A0092B-C50C-407E-A947-70E740481C1C}">
                <a14:useLocalDpi xmlns:a14="http://schemas.microsoft.com/office/drawing/2010/main" val="0"/>
              </a:ext>
            </a:extLst>
          </a:blip>
          <a:stretch>
            <a:fillRect/>
          </a:stretch>
        </p:blipFill>
        <p:spPr>
          <a:xfrm>
            <a:off x="2768600" y="2887136"/>
            <a:ext cx="1574801" cy="1035870"/>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2010110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besat.jpg" descr="/Users/jaoleary/Desktop/Code 100 Presentations/Code_100_2015/Nov_2015/Horton_JAXA_Overv/Cubesat.jpg"/>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427217" y="4527564"/>
            <a:ext cx="2183848" cy="1637887"/>
          </a:xfrm>
          <a:prstGeom prst="rect">
            <a:avLst/>
          </a:prstGeom>
          <a:ln>
            <a:solidFill>
              <a:srgbClr val="DCE6F2"/>
            </a:solidFill>
          </a:ln>
        </p:spPr>
      </p:pic>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6037" t="11984" r="13783"/>
          <a:stretch/>
        </p:blipFill>
        <p:spPr bwMode="auto">
          <a:xfrm>
            <a:off x="3811007" y="4568862"/>
            <a:ext cx="2413000" cy="171132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TextBox 42"/>
          <p:cNvSpPr txBox="1">
            <a:spLocks noChangeArrowheads="1"/>
          </p:cNvSpPr>
          <p:nvPr/>
        </p:nvSpPr>
        <p:spPr bwMode="auto">
          <a:xfrm>
            <a:off x="4006269" y="6286537"/>
            <a:ext cx="19748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b="1" dirty="0">
                <a:solidFill>
                  <a:schemeClr val="bg1"/>
                </a:solidFill>
                <a:cs typeface="Arial" charset="0"/>
              </a:rPr>
              <a:t>Ammonia Leak Locator Tool on ISS</a:t>
            </a:r>
          </a:p>
        </p:txBody>
      </p:sp>
      <p:pic>
        <p:nvPicPr>
          <p:cNvPr id="40" name="JWST.jpg" descr="/Users/jaoleary/Desktop/Code 100 Presentations/Code_100_2014/Jan_2014/KellyF_MSBRT_2014/New_1_30/Fixed/JWST.jpg"/>
          <p:cNvPicPr>
            <a:picLocks noChangeAspect="1"/>
          </p:cNvPicPr>
          <p:nvPr/>
        </p:nvPicPr>
        <p:blipFill>
          <a:blip r:embed="rId6" r:link="rId7"/>
          <a:stretch>
            <a:fillRect/>
          </a:stretch>
        </p:blipFill>
        <p:spPr>
          <a:xfrm>
            <a:off x="2246158" y="2994954"/>
            <a:ext cx="2302618" cy="1642534"/>
          </a:xfrm>
          <a:prstGeom prst="rect">
            <a:avLst/>
          </a:prstGeom>
          <a:ln>
            <a:solidFill>
              <a:srgbClr val="FFFFFF"/>
            </a:solidFill>
          </a:ln>
          <a:effectLst>
            <a:outerShdw blurRad="50800" dist="38100" dir="2700000">
              <a:srgbClr val="000000">
                <a:alpha val="43000"/>
              </a:srgbClr>
            </a:outerShdw>
          </a:effectLst>
        </p:spPr>
      </p:pic>
      <p:sp>
        <p:nvSpPr>
          <p:cNvPr id="41" name="Rectangle 11"/>
          <p:cNvSpPr>
            <a:spLocks noChangeArrowheads="1"/>
          </p:cNvSpPr>
          <p:nvPr/>
        </p:nvSpPr>
        <p:spPr bwMode="auto">
          <a:xfrm>
            <a:off x="3790104" y="4331567"/>
            <a:ext cx="740483" cy="279927"/>
          </a:xfrm>
          <a:prstGeom prst="rect">
            <a:avLst/>
          </a:prstGeom>
          <a:noFill/>
          <a:ln w="9525">
            <a:noFill/>
            <a:miter lim="800000"/>
            <a:headEnd/>
            <a:tailEnd/>
          </a:ln>
          <a:effectLst>
            <a:outerShdw blurRad="25400" dist="38100" dir="2700000">
              <a:srgbClr val="000000"/>
            </a:outerShdw>
          </a:effectLst>
        </p:spPr>
        <p:txBody>
          <a:bodyPr>
            <a:prstTxWarp prst="textNoShape">
              <a:avLst/>
            </a:prstTxWarp>
          </a:bodyPr>
          <a:lstStyle/>
          <a:p>
            <a:pPr algn="ctr"/>
            <a:r>
              <a:rPr lang="en-US" sz="1200" b="1" baseline="0" dirty="0" smtClean="0">
                <a:solidFill>
                  <a:schemeClr val="bg1"/>
                </a:solidFill>
                <a:latin typeface="Arial" pitchFamily="-109" charset="0"/>
              </a:rPr>
              <a:t>JWST</a:t>
            </a:r>
          </a:p>
        </p:txBody>
      </p:sp>
      <p:pic>
        <p:nvPicPr>
          <p:cNvPr id="47" name="Osiris.jpg" descr="/Users/jaoleary/Desktop/Code 100 Presentations/Code_100_2014/Jan_2014/KellyF_MSBRT_2014/New_1_30/Fixed/Osiris.jpg"/>
          <p:cNvPicPr>
            <a:picLocks noChangeAspect="1"/>
          </p:cNvPicPr>
          <p:nvPr/>
        </p:nvPicPr>
        <p:blipFill>
          <a:blip r:embed="rId8" r:link="rId9"/>
          <a:stretch>
            <a:fillRect/>
          </a:stretch>
        </p:blipFill>
        <p:spPr>
          <a:xfrm>
            <a:off x="5395912" y="1084921"/>
            <a:ext cx="2556255" cy="1438319"/>
          </a:xfrm>
          <a:prstGeom prst="rect">
            <a:avLst/>
          </a:prstGeom>
          <a:ln>
            <a:solidFill>
              <a:srgbClr val="FFFF00"/>
            </a:solidFill>
          </a:ln>
          <a:effectLst>
            <a:outerShdw blurRad="50800" dist="38100" dir="2700000">
              <a:srgbClr val="000000">
                <a:alpha val="43000"/>
              </a:srgbClr>
            </a:outerShdw>
          </a:effectLst>
        </p:spPr>
      </p:pic>
      <p:sp>
        <p:nvSpPr>
          <p:cNvPr id="43" name="Rectangle 3"/>
          <p:cNvSpPr txBox="1">
            <a:spLocks noChangeArrowheads="1"/>
          </p:cNvSpPr>
          <p:nvPr/>
        </p:nvSpPr>
        <p:spPr>
          <a:xfrm>
            <a:off x="399792" y="249018"/>
            <a:ext cx="7598487" cy="601663"/>
          </a:xfrm>
          <a:prstGeom prst="rect">
            <a:avLst/>
          </a:prstGeom>
        </p:spPr>
        <p:txBody>
          <a:bodyPr/>
          <a:lstStyle/>
          <a:p>
            <a:pPr lvl="0" fontAlgn="base">
              <a:spcBef>
                <a:spcPct val="0"/>
              </a:spcBef>
              <a:spcAft>
                <a:spcPct val="0"/>
              </a:spcAft>
              <a:defRPr/>
            </a:pPr>
            <a:r>
              <a:rPr lang="en-US" sz="2800" dirty="0" smtClean="0">
                <a:solidFill>
                  <a:schemeClr val="bg1"/>
                </a:solidFill>
                <a:latin typeface="+mj-lt"/>
                <a:ea typeface="ＭＳ Ｐゴシック" charset="-128"/>
                <a:cs typeface="Arial"/>
              </a:rPr>
              <a:t>Upcoming Launches and Future Missions</a:t>
            </a:r>
          </a:p>
        </p:txBody>
      </p:sp>
      <p:pic>
        <p:nvPicPr>
          <p:cNvPr id="31" name="JPSS.jpg" descr="/Users/jaoleary/Desktop/Code 100 Presentations/Code_100_2014/May_2014/KellyF_Timeline_sld/Spcrft/JPSS.jpg"/>
          <p:cNvPicPr>
            <a:picLocks noChangeAspect="1"/>
          </p:cNvPicPr>
          <p:nvPr/>
        </p:nvPicPr>
        <p:blipFill>
          <a:blip r:embed="rId10" r:link="rId11"/>
          <a:stretch>
            <a:fillRect/>
          </a:stretch>
        </p:blipFill>
        <p:spPr>
          <a:xfrm>
            <a:off x="360243" y="1259912"/>
            <a:ext cx="2167909" cy="1623523"/>
          </a:xfrm>
          <a:prstGeom prst="rect">
            <a:avLst/>
          </a:prstGeom>
          <a:ln>
            <a:solidFill>
              <a:srgbClr val="FFFFFF"/>
            </a:solidFill>
          </a:ln>
        </p:spPr>
      </p:pic>
      <p:pic>
        <p:nvPicPr>
          <p:cNvPr id="33" name="solar_Orbiter.jpg" descr="/Users/jaoleary/Desktop/Code 100 Presentations/Code_100_2014/May_2014/KellyF_Timeline_sld/Spcrft/solar_Orbiter.jpg"/>
          <p:cNvPicPr>
            <a:picLocks noChangeAspect="1"/>
          </p:cNvPicPr>
          <p:nvPr/>
        </p:nvPicPr>
        <p:blipFill>
          <a:blip r:embed="rId12" r:link="rId13"/>
          <a:stretch>
            <a:fillRect/>
          </a:stretch>
        </p:blipFill>
        <p:spPr>
          <a:xfrm>
            <a:off x="527237" y="3183606"/>
            <a:ext cx="2040464" cy="1533749"/>
          </a:xfrm>
          <a:prstGeom prst="rect">
            <a:avLst/>
          </a:prstGeom>
          <a:ln>
            <a:solidFill>
              <a:srgbClr val="FFFFFF"/>
            </a:solidFill>
          </a:ln>
        </p:spPr>
      </p:pic>
      <p:pic>
        <p:nvPicPr>
          <p:cNvPr id="20" name="IceSat_2.jpg" descr="/Users/jaoleary/Desktop/Code 100 Presentations/Code_100_2014/Oct_2014/PTookes_Overview/Missions_New_10_14/IceSat_2.jpg"/>
          <p:cNvPicPr>
            <a:picLocks noChangeAspect="1"/>
          </p:cNvPicPr>
          <p:nvPr/>
        </p:nvPicPr>
        <p:blipFill>
          <a:blip r:embed="rId14" r:link="rId15">
            <a:extLst>
              <a:ext uri="{28A0092B-C50C-407E-A947-70E740481C1C}">
                <a14:useLocalDpi xmlns:a14="http://schemas.microsoft.com/office/drawing/2010/main" val="0"/>
              </a:ext>
            </a:extLst>
          </a:blip>
          <a:stretch>
            <a:fillRect/>
          </a:stretch>
        </p:blipFill>
        <p:spPr>
          <a:xfrm>
            <a:off x="2818177" y="1346848"/>
            <a:ext cx="2261684" cy="1670892"/>
          </a:xfrm>
          <a:prstGeom prst="rect">
            <a:avLst/>
          </a:prstGeom>
          <a:ln>
            <a:solidFill>
              <a:schemeClr val="accent1">
                <a:lumMod val="20000"/>
                <a:lumOff val="80000"/>
              </a:schemeClr>
            </a:solidFill>
          </a:ln>
        </p:spPr>
      </p:pic>
      <p:pic>
        <p:nvPicPr>
          <p:cNvPr id="32" name="Picture 31" descr="Macintosh HD:Users:jaoleary:Desktop:Code 100 Presentations:Code_100_2007:Aug_2007:KBrown_GSFC_PPT:7_17:goes.jpg"/>
          <p:cNvPicPr>
            <a:picLocks noChangeAspect="1" noChangeArrowheads="1"/>
          </p:cNvPicPr>
          <p:nvPr/>
        </p:nvPicPr>
        <p:blipFill>
          <a:blip r:embed="rId16"/>
          <a:srcRect/>
          <a:stretch>
            <a:fillRect/>
          </a:stretch>
        </p:blipFill>
        <p:spPr bwMode="auto">
          <a:xfrm>
            <a:off x="5027455" y="2450966"/>
            <a:ext cx="1795992" cy="1811277"/>
          </a:xfrm>
          <a:prstGeom prst="rect">
            <a:avLst/>
          </a:prstGeom>
          <a:noFill/>
          <a:ln w="12700" cap="flat" cmpd="sng" algn="ctr">
            <a:solidFill>
              <a:srgbClr val="FFFF00"/>
            </a:solidFill>
            <a:prstDash val="solid"/>
            <a:miter lim="800000"/>
            <a:headEnd type="none" w="med" len="med"/>
            <a:tailEnd type="none" w="med" len="med"/>
          </a:ln>
          <a:effectLst>
            <a:outerShdw blurRad="50800" dist="38100" dir="2700000">
              <a:srgbClr val="000000">
                <a:alpha val="43000"/>
              </a:srgbClr>
            </a:outerShdw>
          </a:effectLst>
        </p:spPr>
      </p:pic>
      <p:sp>
        <p:nvSpPr>
          <p:cNvPr id="51" name="Rectangle 11"/>
          <p:cNvSpPr>
            <a:spLocks noChangeArrowheads="1"/>
          </p:cNvSpPr>
          <p:nvPr/>
        </p:nvSpPr>
        <p:spPr bwMode="auto">
          <a:xfrm>
            <a:off x="290098" y="3228121"/>
            <a:ext cx="1498635" cy="279926"/>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Solar Orbiter</a:t>
            </a:r>
          </a:p>
        </p:txBody>
      </p:sp>
      <p:sp>
        <p:nvSpPr>
          <p:cNvPr id="54" name="Rectangle 11"/>
          <p:cNvSpPr>
            <a:spLocks noChangeArrowheads="1"/>
          </p:cNvSpPr>
          <p:nvPr/>
        </p:nvSpPr>
        <p:spPr bwMode="auto">
          <a:xfrm>
            <a:off x="2702683" y="1508071"/>
            <a:ext cx="877879" cy="271460"/>
          </a:xfrm>
          <a:prstGeom prst="rect">
            <a:avLst/>
          </a:prstGeom>
          <a:noFill/>
          <a:ln w="9525">
            <a:noFill/>
            <a:miter lim="800000"/>
            <a:headEnd/>
            <a:tailEnd/>
          </a:ln>
          <a:effectLst>
            <a:outerShdw blurRad="25400" dist="25400" dir="2700000">
              <a:srgbClr val="000000"/>
            </a:outerShdw>
          </a:effectLst>
        </p:spPr>
        <p:txBody>
          <a:bodyPr>
            <a:prstTxWarp prst="textNoShape">
              <a:avLst/>
            </a:prstTxWarp>
          </a:bodyPr>
          <a:lstStyle/>
          <a:p>
            <a:pPr algn="ctr"/>
            <a:r>
              <a:rPr lang="en-US" sz="1200" b="1" baseline="0" dirty="0" smtClean="0">
                <a:solidFill>
                  <a:schemeClr val="bg1"/>
                </a:solidFill>
                <a:latin typeface="Arial" pitchFamily="-109" charset="0"/>
              </a:rPr>
              <a:t>ICESat-2</a:t>
            </a:r>
          </a:p>
        </p:txBody>
      </p:sp>
      <p:sp>
        <p:nvSpPr>
          <p:cNvPr id="28697" name="Rectangle 11"/>
          <p:cNvSpPr>
            <a:spLocks noChangeArrowheads="1"/>
          </p:cNvSpPr>
          <p:nvPr/>
        </p:nvSpPr>
        <p:spPr bwMode="auto">
          <a:xfrm>
            <a:off x="366310" y="1450296"/>
            <a:ext cx="842434" cy="285750"/>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JPSS-1</a:t>
            </a:r>
          </a:p>
        </p:txBody>
      </p:sp>
      <p:sp>
        <p:nvSpPr>
          <p:cNvPr id="46" name="Rectangle 11"/>
          <p:cNvSpPr>
            <a:spLocks noChangeArrowheads="1"/>
          </p:cNvSpPr>
          <p:nvPr/>
        </p:nvSpPr>
        <p:spPr bwMode="auto">
          <a:xfrm>
            <a:off x="5974016" y="2558421"/>
            <a:ext cx="786343" cy="285750"/>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GOES-R</a:t>
            </a:r>
          </a:p>
        </p:txBody>
      </p:sp>
      <p:sp>
        <p:nvSpPr>
          <p:cNvPr id="48" name="Rectangle 11"/>
          <p:cNvSpPr>
            <a:spLocks noChangeArrowheads="1"/>
          </p:cNvSpPr>
          <p:nvPr/>
        </p:nvSpPr>
        <p:spPr bwMode="auto">
          <a:xfrm>
            <a:off x="6772731" y="1155144"/>
            <a:ext cx="1298575" cy="285750"/>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OSIRIS-REx</a:t>
            </a:r>
          </a:p>
        </p:txBody>
      </p:sp>
      <p:pic>
        <p:nvPicPr>
          <p:cNvPr id="19" name="Nicer.jpg" descr="/Users/jaoleary/Desktop/Code 100 Presentations/Code_100_2014/Jan_2014/KellyF_MSBRT_2014/New_1_30/Fixed/Nicer.jpg"/>
          <p:cNvPicPr>
            <a:picLocks noChangeAspect="1"/>
          </p:cNvPicPr>
          <p:nvPr/>
        </p:nvPicPr>
        <p:blipFill>
          <a:blip r:embed="rId17" r:link="rId18"/>
          <a:srcRect/>
          <a:stretch>
            <a:fillRect/>
          </a:stretch>
        </p:blipFill>
        <p:spPr bwMode="auto">
          <a:xfrm>
            <a:off x="432535" y="4860525"/>
            <a:ext cx="2569837" cy="1445225"/>
          </a:xfrm>
          <a:prstGeom prst="rect">
            <a:avLst/>
          </a:prstGeom>
          <a:noFill/>
          <a:ln w="9525">
            <a:solidFill>
              <a:srgbClr val="DBEEF4"/>
            </a:solidFill>
            <a:miter lim="800000"/>
            <a:headEnd/>
            <a:tailEnd/>
          </a:ln>
          <a:effectLst>
            <a:outerShdw blurRad="50800" dist="38100" dir="2700000" rotWithShape="0">
              <a:srgbClr val="808080">
                <a:alpha val="42999"/>
              </a:srgbClr>
            </a:outerShdw>
          </a:effectLst>
          <a:extLst>
            <a:ext uri="{909E8E84-426E-40dd-AFC4-6F175D3DCCD1}">
              <a14:hiddenFill xmlns="" xmlns:a14="http://schemas.microsoft.com/office/drawing/2010/main">
                <a:solidFill>
                  <a:srgbClr val="FFFFFF"/>
                </a:solidFill>
              </a14:hiddenFill>
            </a:ext>
          </a:extLst>
        </p:spPr>
      </p:pic>
      <p:sp>
        <p:nvSpPr>
          <p:cNvPr id="22" name="TextBox 24"/>
          <p:cNvSpPr txBox="1">
            <a:spLocks noChangeArrowheads="1"/>
          </p:cNvSpPr>
          <p:nvPr/>
        </p:nvSpPr>
        <p:spPr bwMode="auto">
          <a:xfrm>
            <a:off x="2111352" y="4908909"/>
            <a:ext cx="9112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1200" b="1" dirty="0">
                <a:solidFill>
                  <a:srgbClr val="FFFFFF"/>
                </a:solidFill>
                <a:cs typeface="Arial" panose="020B0604020202020204" pitchFamily="34" charset="0"/>
              </a:rPr>
              <a:t>NICER</a:t>
            </a:r>
          </a:p>
        </p:txBody>
      </p:sp>
      <p:pic>
        <p:nvPicPr>
          <p:cNvPr id="2" name="GEDI.jpg" descr="/Users/jaoleary/Desktop/Code 100 Presentations/Code_100_2015/Nov_2015/Horton_JAXA_Overv/GEDI.jpg"/>
          <p:cNvPicPr>
            <a:picLocks noChangeAspect="1"/>
          </p:cNvPicPr>
          <p:nvPr/>
        </p:nvPicPr>
        <p:blipFill>
          <a:blip r:embed="rId19" r:link="rId20">
            <a:extLst>
              <a:ext uri="{28A0092B-C50C-407E-A947-70E740481C1C}">
                <a14:useLocalDpi xmlns:a14="http://schemas.microsoft.com/office/drawing/2010/main" val="0"/>
              </a:ext>
            </a:extLst>
          </a:blip>
          <a:stretch>
            <a:fillRect/>
          </a:stretch>
        </p:blipFill>
        <p:spPr>
          <a:xfrm>
            <a:off x="6721673" y="2947280"/>
            <a:ext cx="1889392" cy="1417044"/>
          </a:xfrm>
          <a:prstGeom prst="rect">
            <a:avLst/>
          </a:prstGeom>
          <a:ln>
            <a:solidFill>
              <a:schemeClr val="accent1">
                <a:lumMod val="20000"/>
                <a:lumOff val="80000"/>
              </a:schemeClr>
            </a:solidFill>
          </a:ln>
        </p:spPr>
      </p:pic>
      <p:sp>
        <p:nvSpPr>
          <p:cNvPr id="21" name="Rectangle 11"/>
          <p:cNvSpPr>
            <a:spLocks noChangeArrowheads="1"/>
          </p:cNvSpPr>
          <p:nvPr/>
        </p:nvSpPr>
        <p:spPr bwMode="auto">
          <a:xfrm>
            <a:off x="7844986" y="2955916"/>
            <a:ext cx="786343" cy="285750"/>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GEDI</a:t>
            </a:r>
          </a:p>
        </p:txBody>
      </p:sp>
      <p:sp>
        <p:nvSpPr>
          <p:cNvPr id="23" name="Rectangle 11"/>
          <p:cNvSpPr>
            <a:spLocks noChangeArrowheads="1"/>
          </p:cNvSpPr>
          <p:nvPr/>
        </p:nvSpPr>
        <p:spPr bwMode="auto">
          <a:xfrm>
            <a:off x="6485382" y="4555591"/>
            <a:ext cx="914791" cy="285750"/>
          </a:xfrm>
          <a:prstGeom prst="rect">
            <a:avLst/>
          </a:prstGeom>
          <a:noFill/>
          <a:ln w="9525">
            <a:noFill/>
            <a:miter lim="800000"/>
            <a:headEnd/>
            <a:tailEnd/>
          </a:ln>
        </p:spPr>
        <p:txBody>
          <a:bodyPr>
            <a:prstTxWarp prst="textNoShape">
              <a:avLst/>
            </a:prstTxWarp>
          </a:bodyPr>
          <a:lstStyle/>
          <a:p>
            <a:pPr algn="ctr"/>
            <a:r>
              <a:rPr lang="en-US" sz="1200" b="1" baseline="0" dirty="0" smtClean="0">
                <a:solidFill>
                  <a:schemeClr val="bg1"/>
                </a:solidFill>
                <a:latin typeface="Arial" pitchFamily="-109" charset="0"/>
              </a:rPr>
              <a:t>Cubesats</a:t>
            </a:r>
          </a:p>
        </p:txBody>
      </p:sp>
      <p:sp>
        <p:nvSpPr>
          <p:cNvPr id="4" name="Slide Number Placeholder 3"/>
          <p:cNvSpPr>
            <a:spLocks noGrp="1"/>
          </p:cNvSpPr>
          <p:nvPr>
            <p:ph type="sldNum" sz="quarter" idx="12"/>
          </p:nvPr>
        </p:nvSpPr>
        <p:spPr>
          <a:xfrm>
            <a:off x="6760359" y="6363658"/>
            <a:ext cx="2133600" cy="365125"/>
          </a:xfrm>
        </p:spPr>
        <p:txBody>
          <a:bodyPr/>
          <a:lstStyle/>
          <a:p>
            <a:fld id="{A9187AFB-B5E4-404C-BDDF-75186E80738D}" type="slidenum">
              <a:rPr lang="en-US" smtClean="0">
                <a:solidFill>
                  <a:schemeClr val="bg1">
                    <a:lumMod val="75000"/>
                  </a:schemeClr>
                </a:solidFill>
              </a:rPr>
              <a:pPr/>
              <a:t>9</a:t>
            </a:fld>
            <a:endParaRPr lang="en-US" dirty="0">
              <a:solidFill>
                <a:schemeClr val="bg1">
                  <a:lumMod val="75000"/>
                </a:schemeClr>
              </a:solidFill>
            </a:endParaRPr>
          </a:p>
        </p:txBody>
      </p:sp>
    </p:spTree>
    <p:extLst>
      <p:ext uri="{BB962C8B-B14F-4D97-AF65-F5344CB8AC3E}">
        <p14:creationId xmlns:p14="http://schemas.microsoft.com/office/powerpoint/2010/main" val="155227850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12854</TotalTime>
  <Words>3339</Words>
  <Application>Microsoft Office PowerPoint</Application>
  <PresentationFormat>On-screen Show (4:3)</PresentationFormat>
  <Paragraphs>541</Paragraphs>
  <Slides>50</Slides>
  <Notes>16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1" baseType="lpstr">
      <vt:lpstr>ＭＳ Ｐゴシック</vt:lpstr>
      <vt:lpstr>ＭＳ Ｐゴシック</vt:lpstr>
      <vt:lpstr>Arial</vt:lpstr>
      <vt:lpstr>Arial Narrow</vt:lpstr>
      <vt:lpstr>Bell MT</vt:lpstr>
      <vt:lpstr>Calibri</vt:lpstr>
      <vt:lpstr>Times</vt:lpstr>
      <vt:lpstr>Times New Roman</vt:lpstr>
      <vt:lpstr>Wingdings</vt:lpstr>
      <vt:lpstr>Office Theme</vt:lpstr>
      <vt:lpstr>Worksheet</vt:lpstr>
      <vt:lpstr>Goddard Space Flight Center  Transforming Concepts Into Reality:  Project Management Insights from NASA’s Goddard Space Flight Center  </vt:lpstr>
      <vt:lpstr>PowerPoint Presentation</vt:lpstr>
      <vt:lpstr>PowerPoint Presentation</vt:lpstr>
      <vt:lpstr>Our People</vt:lpstr>
      <vt:lpstr>Flight Projects’ FY 2015 Annual Portfolio</vt:lpstr>
      <vt:lpstr>PowerPoint Presentation</vt:lpstr>
      <vt:lpstr>Looking to the Future </vt:lpstr>
      <vt:lpstr>PowerPoint Presentation</vt:lpstr>
      <vt:lpstr>PowerPoint Presentation</vt:lpstr>
      <vt:lpstr>Accomplishments - OSIRIS REx</vt:lpstr>
      <vt:lpstr>Accomplishments - GOES-R Satellite</vt:lpstr>
      <vt:lpstr>Accomplishments - JWST</vt:lpstr>
      <vt:lpstr>Accomplishments – JPSS</vt:lpstr>
      <vt:lpstr>Accomplishments – ICESat-2</vt:lpstr>
      <vt:lpstr>New Missions for GSFC – LANDSAT 9</vt:lpstr>
      <vt:lpstr>New Missions for GSFC - WFIRST</vt:lpstr>
      <vt:lpstr>New Missions for GSFC - PACE</vt:lpstr>
      <vt:lpstr>New Missions for GSFC – Restore-L</vt:lpstr>
      <vt:lpstr>International Space Station Utilization</vt:lpstr>
      <vt:lpstr>International Space Station Utilization</vt:lpstr>
      <vt:lpstr>Project Unique Challenges</vt:lpstr>
      <vt:lpstr>Unique Flight Project Challenges</vt:lpstr>
      <vt:lpstr>Challenges - Schedule</vt:lpstr>
      <vt:lpstr>Challenge – Complex Design (1 of 2)</vt:lpstr>
      <vt:lpstr>Challenge – Complex Design (2 of 2)</vt:lpstr>
      <vt:lpstr>Challenges – Mishaps</vt:lpstr>
      <vt:lpstr>Challenges – Facility Conflicts</vt:lpstr>
      <vt:lpstr>Challenges – Outside Partnerships</vt:lpstr>
      <vt:lpstr>Challenges – Procurement Delays</vt:lpstr>
      <vt:lpstr>Challenges – Hardware Issues</vt:lpstr>
      <vt:lpstr>Challenges – Changing Requirements</vt:lpstr>
      <vt:lpstr>Challenges – Launch Vehicle Schedule</vt:lpstr>
      <vt:lpstr>Challenges – On Orbit Events</vt:lpstr>
      <vt:lpstr>Challenges – Stakeholders</vt:lpstr>
      <vt:lpstr>PowerPoint Presentation</vt:lpstr>
      <vt:lpstr>PowerPoint Presentation</vt:lpstr>
      <vt:lpstr>PowerPoint Presentation</vt:lpstr>
      <vt:lpstr>PowerPoint Presentation</vt:lpstr>
      <vt:lpstr>PowerPoint Presentation</vt:lpstr>
      <vt:lpstr>PowerPoint Presentation</vt:lpstr>
      <vt:lpstr>Lessons Learned from the MAVEN Journey</vt:lpstr>
      <vt:lpstr>Lessons Learned: Planning and Scheduling</vt:lpstr>
      <vt:lpstr>Lessons Learned:  Schedule Execution</vt:lpstr>
      <vt:lpstr>Lessons Learned from the MAVEN Journey</vt:lpstr>
      <vt:lpstr>Lessons Learned from the MAVEN Journey</vt:lpstr>
      <vt:lpstr>Lessons Learned from the MAVEN Journey</vt:lpstr>
      <vt:lpstr>Lessons Learned from the MAVEN Journey</vt:lpstr>
      <vt:lpstr>Lessons Learned from the MAVEN Journey</vt:lpstr>
      <vt:lpstr>PowerPoint Presentation</vt:lpstr>
      <vt:lpstr>PowerPoint Presentation</vt:lpstr>
    </vt:vector>
  </TitlesOfParts>
  <Company>LM ES&amp;S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Daniels, William P.</cp:lastModifiedBy>
  <cp:revision>188</cp:revision>
  <cp:lastPrinted>2016-04-11T13:49:35Z</cp:lastPrinted>
  <dcterms:created xsi:type="dcterms:W3CDTF">2016-02-18T16:42:03Z</dcterms:created>
  <dcterms:modified xsi:type="dcterms:W3CDTF">2016-05-23T18:16:58Z</dcterms:modified>
</cp:coreProperties>
</file>