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7"/>
  </p:notesMasterIdLst>
  <p:handoutMasterIdLst>
    <p:handoutMasterId r:id="rId28"/>
  </p:handoutMasterIdLst>
  <p:sldIdLst>
    <p:sldId id="257" r:id="rId6"/>
    <p:sldId id="289" r:id="rId7"/>
    <p:sldId id="300" r:id="rId8"/>
    <p:sldId id="259" r:id="rId9"/>
    <p:sldId id="260" r:id="rId10"/>
    <p:sldId id="261" r:id="rId11"/>
    <p:sldId id="302" r:id="rId12"/>
    <p:sldId id="262" r:id="rId13"/>
    <p:sldId id="266" r:id="rId14"/>
    <p:sldId id="299" r:id="rId15"/>
    <p:sldId id="272" r:id="rId16"/>
    <p:sldId id="306" r:id="rId17"/>
    <p:sldId id="303" r:id="rId18"/>
    <p:sldId id="305" r:id="rId19"/>
    <p:sldId id="331" r:id="rId20"/>
    <p:sldId id="332" r:id="rId21"/>
    <p:sldId id="335" r:id="rId22"/>
    <p:sldId id="333" r:id="rId23"/>
    <p:sldId id="336" r:id="rId24"/>
    <p:sldId id="301" r:id="rId25"/>
    <p:sldId id="294" r:id="rId26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everts, Michael C." initials="SMC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CC00CC"/>
    <a:srgbClr val="FF5050"/>
    <a:srgbClr val="FF7C80"/>
    <a:srgbClr val="99FF66"/>
    <a:srgbClr val="CCECFF"/>
    <a:srgbClr val="FF33CC"/>
    <a:srgbClr val="CC0099"/>
    <a:srgbClr val="1A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85801" autoAdjust="0"/>
  </p:normalViewPr>
  <p:slideViewPr>
    <p:cSldViewPr>
      <p:cViewPr varScale="1">
        <p:scale>
          <a:sx n="128" d="100"/>
          <a:sy n="128" d="100"/>
        </p:scale>
        <p:origin x="28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2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NSF BUDGET STRUCTURE</a:t>
            </a:r>
          </a:p>
          <a:p>
            <a:pPr>
              <a:defRPr sz="1800" b="1"/>
            </a:pPr>
            <a:r>
              <a:rPr lang="en-US" sz="1800" b="1"/>
              <a:t>FY 2016 Appropriations by Account - $7,463 million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645588472995127"/>
          <c:y val="0.25929919454537337"/>
          <c:w val="0.41002089731452185"/>
          <c:h val="0.5645375507114989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2.420971205578764E-2"/>
                  <c:y val="-9.2459098168687179E-2"/>
                </c:manualLayout>
              </c:layout>
              <c:tx>
                <c:rich>
                  <a:bodyPr/>
                  <a:lstStyle/>
                  <a:p>
                    <a:fld id="{A908B5B7-C1D7-477C-8279-A5B31347F0AA}" type="CATEGORYNAME">
                      <a:rPr lang="en-US"/>
                      <a:pPr/>
                      <a:t>[CATEGORY NAME]</a:t>
                    </a:fld>
                    <a:r>
                      <a:rPr lang="en-US"/>
                      <a:t> </a:t>
                    </a:r>
                    <a:r>
                      <a:rPr lang="en-US" sz="1100" b="0"/>
                      <a:t>$6,034 million </a:t>
                    </a:r>
                    <a:r>
                      <a:rPr lang="en-US" sz="1100" b="0" baseline="0"/>
                      <a:t>(</a:t>
                    </a:r>
                    <a:fld id="{4D8DA12A-F861-4623-A742-7E7CD9BAAF31}" type="PERCENTAGE">
                      <a:rPr lang="en-US" sz="1100" b="0" baseline="0"/>
                      <a:pPr/>
                      <a:t>[PERCENTAGE]</a:t>
                    </a:fld>
                    <a:r>
                      <a:rPr lang="en-US" sz="1100" b="0" baseline="0"/>
                      <a:t>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2292239129934"/>
                      <c:h val="9.4784661819218824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2.9714133973722492E-2"/>
                  <c:y val="0.14217905926066168"/>
                </c:manualLayout>
              </c:layout>
              <c:tx>
                <c:rich>
                  <a:bodyPr/>
                  <a:lstStyle/>
                  <a:p>
                    <a:fld id="{BB6B8E5C-44B8-4D55-AB97-3DF9A8AF979B}" type="CATEGORYNAME">
                      <a:rPr lang="en-US"/>
                      <a:pPr/>
                      <a:t>[CATEGORY NAME]</a:t>
                    </a:fld>
                    <a:r>
                      <a:rPr lang="en-US"/>
                      <a:t> </a:t>
                    </a:r>
                    <a:r>
                      <a:rPr lang="en-US" sz="1100" b="0"/>
                      <a:t>$880 million </a:t>
                    </a:r>
                    <a:r>
                      <a:rPr lang="en-US" sz="1100" b="0" baseline="0"/>
                      <a:t>(</a:t>
                    </a:r>
                    <a:fld id="{84A2D084-576A-41DC-AF4C-2851AFBE8BBA}" type="PERCENTAGE">
                      <a:rPr lang="en-US" sz="1100" b="0" baseline="0"/>
                      <a:pPr/>
                      <a:t>[PERCENTAGE]</a:t>
                    </a:fld>
                    <a:r>
                      <a:rPr lang="en-US" sz="1100" b="0" baseline="0"/>
                      <a:t>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80797561595125"/>
                      <c:h val="9.4784661819218824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4.6920821114369501E-2"/>
                  <c:y val="8.1293070298803019E-2"/>
                </c:manualLayout>
              </c:layout>
              <c:tx>
                <c:rich>
                  <a:bodyPr/>
                  <a:lstStyle/>
                  <a:p>
                    <a:fld id="{9C1CC6C6-D535-42DD-AC8E-07FD408FB5A2}" type="CATEGORYNAME">
                      <a:rPr lang="en-US"/>
                      <a:pPr/>
                      <a:t>[CATEGORY NAME]</a:t>
                    </a:fld>
                    <a:endParaRPr lang="en-US"/>
                  </a:p>
                  <a:p>
                    <a:r>
                      <a:rPr lang="en-US" sz="1100" b="0" baseline="0"/>
                      <a:t>$200 million (</a:t>
                    </a:r>
                    <a:fld id="{245BAAB3-9B9B-43DB-83AE-5F4F3D5D8A18}" type="PERCENTAGE">
                      <a:rPr lang="en-US" sz="1100" b="0" baseline="0"/>
                      <a:pPr/>
                      <a:t>[PERCENTAGE]</a:t>
                    </a:fld>
                    <a:r>
                      <a:rPr lang="en-US" sz="1100" b="0" baseline="0"/>
                      <a:t>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19941348973607"/>
                      <c:h val="0.1544414617501648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9.5307917888563048E-2"/>
                  <c:y val="2.0747343751515126E-2"/>
                </c:manualLayout>
              </c:layout>
              <c:tx>
                <c:rich>
                  <a:bodyPr/>
                  <a:lstStyle/>
                  <a:p>
                    <a:fld id="{DF09F428-EF2F-42D3-8A0D-9AE47DDB04DD}" type="CATEGORYNAME">
                      <a:rPr lang="en-US"/>
                      <a:pPr/>
                      <a:t>[CATEGORY NAME]</a:t>
                    </a:fld>
                    <a:endParaRPr lang="en-US"/>
                  </a:p>
                  <a:p>
                    <a:r>
                      <a:rPr lang="en-US" sz="1100" b="0" baseline="0"/>
                      <a:t>$330 million (</a:t>
                    </a:r>
                    <a:fld id="{9C585638-9CC0-4227-8D32-2CCA9BCF5A62}" type="PERCENTAGE">
                      <a:rPr lang="en-US" sz="1100" b="0" baseline="0"/>
                      <a:pPr/>
                      <a:t>[PERCENTAGE]</a:t>
                    </a:fld>
                    <a:r>
                      <a:rPr lang="en-US" sz="1100" b="0" baseline="0"/>
                      <a:t>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25806451612906"/>
                      <c:h val="0.12415882219130903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8.9332209573510055E-2"/>
                  <c:y val="-9.4361976577292339E-2"/>
                </c:manualLayout>
              </c:layout>
              <c:tx>
                <c:rich>
                  <a:bodyPr/>
                  <a:lstStyle/>
                  <a:p>
                    <a:fld id="{FB5FC76E-5856-4C7E-97AB-BCBFDB88A22E}" type="CATEGORYNAME">
                      <a:rPr lang="en-US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r>
                      <a:rPr lang="en-US" sz="1100" b="0" baseline="0"/>
                      <a:t>$4 million (&lt;1%)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0.12943577250790864"/>
                  <c:y val="-0.17548702194164018"/>
                </c:manualLayout>
              </c:layout>
              <c:tx>
                <c:rich>
                  <a:bodyPr/>
                  <a:lstStyle/>
                  <a:p>
                    <a:fld id="{D711E5A3-369B-427B-B6E1-2B18455B9EC1}" type="CATEGORYNAME">
                      <a:rPr lang="en-US"/>
                      <a:pPr/>
                      <a:t>[CATEGORY NAME]</a:t>
                    </a:fld>
                    <a:endParaRPr lang="en-US"/>
                  </a:p>
                  <a:p>
                    <a:r>
                      <a:rPr lang="en-US" sz="1100" b="0" baseline="0"/>
                      <a:t>$15 million (&lt;1%)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324046920821112"/>
                      <c:h val="9.4784661819218824E-2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Sheet1!$A$3:$A$8</c:f>
              <c:strCache>
                <c:ptCount val="6"/>
                <c:pt idx="0">
                  <c:v>Research &amp; Related Activities</c:v>
                </c:pt>
                <c:pt idx="1">
                  <c:v>Education &amp; Human Resources</c:v>
                </c:pt>
                <c:pt idx="2">
                  <c:v>Major Research Equipment &amp; 
   Facilities Construction</c:v>
                </c:pt>
                <c:pt idx="3">
                  <c:v>Agency Operations &amp; Award 
   Management</c:v>
                </c:pt>
                <c:pt idx="4">
                  <c:v>National Science Board</c:v>
                </c:pt>
                <c:pt idx="5">
                  <c:v>Office of Inspector General</c:v>
                </c:pt>
              </c:strCache>
            </c:strRef>
          </c:cat>
          <c:val>
            <c:numRef>
              <c:f>Sheet1!$B$3:$B$8</c:f>
              <c:numCache>
                <c:formatCode>"$"#,##0.00;\-"$"#,##0.00;"-"??</c:formatCode>
                <c:ptCount val="6"/>
                <c:pt idx="0">
                  <c:v>6033.6530000000002</c:v>
                </c:pt>
                <c:pt idx="1">
                  <c:v>880</c:v>
                </c:pt>
                <c:pt idx="2">
                  <c:v>200.31</c:v>
                </c:pt>
                <c:pt idx="3">
                  <c:v>330</c:v>
                </c:pt>
                <c:pt idx="4">
                  <c:v>4.37</c:v>
                </c:pt>
                <c:pt idx="5">
                  <c:v>15.16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29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APPROPRIATIONS DRIFT
NSF Appropriations Dates versus Start of Federal Fiscal Year Oct. 1</a:t>
            </a:r>
          </a:p>
        </c:rich>
      </c:tx>
      <c:layout>
        <c:manualLayout>
          <c:xMode val="edge"/>
          <c:yMode val="edge"/>
          <c:x val="0.20754718299997693"/>
          <c:y val="4.8939196833305788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2.5527192008879023E-2"/>
          <c:y val="8.9722675367047311E-2"/>
          <c:w val="0.94894561598224192"/>
          <c:h val="0.8140293637846656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 w="6350"/>
          </c:spPr>
          <c:invertIfNegative val="0"/>
          <c:cat>
            <c:numRef>
              <c:f>Sheet2!$A$7:$A$32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Sheet2!$D$7:$D$32</c:f>
              <c:numCache>
                <c:formatCode>General</c:formatCode>
                <c:ptCount val="26"/>
                <c:pt idx="0">
                  <c:v>34</c:v>
                </c:pt>
                <c:pt idx="1">
                  <c:v>27</c:v>
                </c:pt>
                <c:pt idx="2">
                  <c:v>5</c:v>
                </c:pt>
                <c:pt idx="3">
                  <c:v>27</c:v>
                </c:pt>
                <c:pt idx="4">
                  <c:v>-3</c:v>
                </c:pt>
                <c:pt idx="5">
                  <c:v>205</c:v>
                </c:pt>
                <c:pt idx="6">
                  <c:v>-5</c:v>
                </c:pt>
                <c:pt idx="7">
                  <c:v>26</c:v>
                </c:pt>
                <c:pt idx="8">
                  <c:v>20</c:v>
                </c:pt>
                <c:pt idx="9">
                  <c:v>19</c:v>
                </c:pt>
                <c:pt idx="10">
                  <c:v>26</c:v>
                </c:pt>
                <c:pt idx="11">
                  <c:v>55</c:v>
                </c:pt>
                <c:pt idx="12">
                  <c:v>139</c:v>
                </c:pt>
                <c:pt idx="13">
                  <c:v>112</c:v>
                </c:pt>
                <c:pt idx="14">
                  <c:v>67</c:v>
                </c:pt>
                <c:pt idx="15">
                  <c:v>89</c:v>
                </c:pt>
                <c:pt idx="16">
                  <c:v>134</c:v>
                </c:pt>
                <c:pt idx="17">
                  <c:v>85</c:v>
                </c:pt>
                <c:pt idx="18">
                  <c:v>160</c:v>
                </c:pt>
                <c:pt idx="19">
                  <c:v>76</c:v>
                </c:pt>
                <c:pt idx="20">
                  <c:v>194</c:v>
                </c:pt>
                <c:pt idx="21">
                  <c:v>47</c:v>
                </c:pt>
                <c:pt idx="22">
                  <c:v>176</c:v>
                </c:pt>
                <c:pt idx="23">
                  <c:v>107</c:v>
                </c:pt>
                <c:pt idx="24">
                  <c:v>75</c:v>
                </c:pt>
                <c:pt idx="25">
                  <c:v>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1923080"/>
        <c:axId val="511923472"/>
      </c:barChart>
      <c:catAx>
        <c:axId val="511923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1923472"/>
        <c:crosses val="autoZero"/>
        <c:auto val="1"/>
        <c:lblAlgn val="ctr"/>
        <c:lblOffset val="740"/>
        <c:tickLblSkip val="1"/>
        <c:tickMarkSkip val="1"/>
        <c:noMultiLvlLbl val="0"/>
      </c:catAx>
      <c:valAx>
        <c:axId val="511923472"/>
        <c:scaling>
          <c:orientation val="minMax"/>
          <c:max val="240"/>
          <c:min val="-3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1923080"/>
        <c:crosses val="autoZero"/>
        <c:crossBetween val="between"/>
        <c:majorUnit val="30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79306B-361F-487F-9BF3-5F15643AF78B}" type="doc">
      <dgm:prSet loTypeId="urn:microsoft.com/office/officeart/2005/8/layout/cycle8" loCatId="cycle" qsTypeId="urn:microsoft.com/office/officeart/2005/8/quickstyle/simple1" qsCatId="simple" csTypeId="urn:microsoft.com/office/officeart/2005/8/colors/accent6_2" csCatId="accent6" phldr="1"/>
      <dgm:spPr/>
    </dgm:pt>
    <dgm:pt modelId="{298F31D9-3F34-4567-9457-C3D7EE3CBAB0}">
      <dgm:prSet phldrT="[Text]"/>
      <dgm:spPr/>
      <dgm:t>
        <a:bodyPr/>
        <a:lstStyle/>
        <a:p>
          <a:endParaRPr lang="en-US" b="1" i="0" baseline="0" dirty="0"/>
        </a:p>
      </dgm:t>
    </dgm:pt>
    <dgm:pt modelId="{DE09FCB7-0CB9-4A10-B7F7-3789E036801D}" type="parTrans" cxnId="{E3516E1D-283D-48E0-9BFC-CFFCA6EC05EA}">
      <dgm:prSet/>
      <dgm:spPr/>
      <dgm:t>
        <a:bodyPr/>
        <a:lstStyle/>
        <a:p>
          <a:endParaRPr lang="en-US"/>
        </a:p>
      </dgm:t>
    </dgm:pt>
    <dgm:pt modelId="{EA80B005-02C4-4AC3-9C48-98C09D09F37C}" type="sibTrans" cxnId="{E3516E1D-283D-48E0-9BFC-CFFCA6EC05EA}">
      <dgm:prSet/>
      <dgm:spPr/>
      <dgm:t>
        <a:bodyPr/>
        <a:lstStyle/>
        <a:p>
          <a:endParaRPr lang="en-US"/>
        </a:p>
      </dgm:t>
    </dgm:pt>
    <dgm:pt modelId="{9B818E5D-458A-49BD-8ED0-26E67A46707B}">
      <dgm:prSet phldrT="[Text]"/>
      <dgm:spPr/>
      <dgm:t>
        <a:bodyPr/>
        <a:lstStyle/>
        <a:p>
          <a:endParaRPr lang="en-US" b="1" i="0" baseline="0" dirty="0"/>
        </a:p>
      </dgm:t>
    </dgm:pt>
    <dgm:pt modelId="{DAF20005-13B9-42AC-9A97-D372F909D943}" type="parTrans" cxnId="{A4343B12-9758-480D-A253-3D10156CBB24}">
      <dgm:prSet/>
      <dgm:spPr/>
      <dgm:t>
        <a:bodyPr/>
        <a:lstStyle/>
        <a:p>
          <a:endParaRPr lang="en-US"/>
        </a:p>
      </dgm:t>
    </dgm:pt>
    <dgm:pt modelId="{80EAA323-56F9-40E0-8871-906F0B38A2DC}" type="sibTrans" cxnId="{A4343B12-9758-480D-A253-3D10156CBB24}">
      <dgm:prSet/>
      <dgm:spPr/>
      <dgm:t>
        <a:bodyPr/>
        <a:lstStyle/>
        <a:p>
          <a:endParaRPr lang="en-US"/>
        </a:p>
      </dgm:t>
    </dgm:pt>
    <dgm:pt modelId="{5AA36194-B73A-4464-AF60-3DD55B49D0F3}">
      <dgm:prSet phldrT="[Text]"/>
      <dgm:spPr/>
      <dgm:t>
        <a:bodyPr/>
        <a:lstStyle/>
        <a:p>
          <a:endParaRPr lang="en-US" b="1" i="0" baseline="0" dirty="0"/>
        </a:p>
      </dgm:t>
    </dgm:pt>
    <dgm:pt modelId="{7CD9D05D-A5B9-4B6D-A736-311C410666DF}" type="parTrans" cxnId="{2B52489D-3B3E-4962-8E11-F5EAB458B5AF}">
      <dgm:prSet/>
      <dgm:spPr/>
      <dgm:t>
        <a:bodyPr/>
        <a:lstStyle/>
        <a:p>
          <a:endParaRPr lang="en-US"/>
        </a:p>
      </dgm:t>
    </dgm:pt>
    <dgm:pt modelId="{1FC7D192-3254-49F9-B12C-3FF4DCDEF8E3}" type="sibTrans" cxnId="{2B52489D-3B3E-4962-8E11-F5EAB458B5AF}">
      <dgm:prSet/>
      <dgm:spPr/>
      <dgm:t>
        <a:bodyPr/>
        <a:lstStyle/>
        <a:p>
          <a:endParaRPr lang="en-US"/>
        </a:p>
      </dgm:t>
    </dgm:pt>
    <dgm:pt modelId="{DF017295-4DCD-45C7-A3A6-64D80AC15D83}">
      <dgm:prSet phldrT="[Text]"/>
      <dgm:spPr/>
      <dgm:t>
        <a:bodyPr/>
        <a:lstStyle/>
        <a:p>
          <a:endParaRPr lang="en-US" b="1" i="0" baseline="0" dirty="0"/>
        </a:p>
      </dgm:t>
    </dgm:pt>
    <dgm:pt modelId="{5236D16E-8739-4641-BBB0-59FA6BEFE22B}" type="parTrans" cxnId="{6ACB4F13-F8C4-4B80-9C18-BD0152897A74}">
      <dgm:prSet/>
      <dgm:spPr/>
      <dgm:t>
        <a:bodyPr/>
        <a:lstStyle/>
        <a:p>
          <a:endParaRPr lang="en-US"/>
        </a:p>
      </dgm:t>
    </dgm:pt>
    <dgm:pt modelId="{36E83856-FFE5-4F2E-B55C-75D6AE0D0BBA}" type="sibTrans" cxnId="{6ACB4F13-F8C4-4B80-9C18-BD0152897A74}">
      <dgm:prSet/>
      <dgm:spPr/>
      <dgm:t>
        <a:bodyPr/>
        <a:lstStyle/>
        <a:p>
          <a:endParaRPr lang="en-US"/>
        </a:p>
      </dgm:t>
    </dgm:pt>
    <dgm:pt modelId="{4ABA6A0F-4F12-4171-8971-D49C5D6CA049}">
      <dgm:prSet/>
      <dgm:spPr/>
      <dgm:t>
        <a:bodyPr/>
        <a:lstStyle/>
        <a:p>
          <a:r>
            <a:rPr lang="en-US" b="1" i="0" baseline="0" dirty="0" smtClean="0"/>
            <a:t>Community Input</a:t>
          </a:r>
          <a:endParaRPr lang="en-US" b="1" i="0" baseline="0" dirty="0"/>
        </a:p>
      </dgm:t>
    </dgm:pt>
    <dgm:pt modelId="{AD5F5929-5B78-4B67-9445-58EEB86158F4}" type="parTrans" cxnId="{BBE4FA0E-98DC-416C-8BF1-720A6D9D00AE}">
      <dgm:prSet/>
      <dgm:spPr/>
      <dgm:t>
        <a:bodyPr/>
        <a:lstStyle/>
        <a:p>
          <a:endParaRPr lang="en-US"/>
        </a:p>
      </dgm:t>
    </dgm:pt>
    <dgm:pt modelId="{DBB7BCD3-0B21-4B7C-B98F-88E46AFEFB40}" type="sibTrans" cxnId="{BBE4FA0E-98DC-416C-8BF1-720A6D9D00AE}">
      <dgm:prSet/>
      <dgm:spPr/>
      <dgm:t>
        <a:bodyPr/>
        <a:lstStyle/>
        <a:p>
          <a:endParaRPr lang="en-US"/>
        </a:p>
      </dgm:t>
    </dgm:pt>
    <dgm:pt modelId="{91DAC534-DBB6-4101-81E1-2CFE4A51BE9A}">
      <dgm:prSet/>
      <dgm:spPr/>
      <dgm:t>
        <a:bodyPr/>
        <a:lstStyle/>
        <a:p>
          <a:r>
            <a:rPr lang="en-US" b="1" i="0" baseline="0" dirty="0" smtClean="0"/>
            <a:t>Prior Year Performance</a:t>
          </a:r>
          <a:endParaRPr lang="en-US" b="1" i="0" baseline="0" dirty="0"/>
        </a:p>
      </dgm:t>
    </dgm:pt>
    <dgm:pt modelId="{E60E31CF-39CC-43EB-9209-D8AB45C8BFA2}" type="parTrans" cxnId="{D7DE776E-7C84-4F82-9151-BEFF25923C2A}">
      <dgm:prSet/>
      <dgm:spPr/>
      <dgm:t>
        <a:bodyPr/>
        <a:lstStyle/>
        <a:p>
          <a:endParaRPr lang="en-US"/>
        </a:p>
      </dgm:t>
    </dgm:pt>
    <dgm:pt modelId="{824C1F1E-CB47-4094-9552-73F51EE4C4FC}" type="sibTrans" cxnId="{D7DE776E-7C84-4F82-9151-BEFF25923C2A}">
      <dgm:prSet/>
      <dgm:spPr/>
      <dgm:t>
        <a:bodyPr/>
        <a:lstStyle/>
        <a:p>
          <a:endParaRPr lang="en-US"/>
        </a:p>
      </dgm:t>
    </dgm:pt>
    <dgm:pt modelId="{CCFBFDB5-1BC4-47D2-9355-6ED981622EBA}">
      <dgm:prSet/>
      <dgm:spPr/>
      <dgm:t>
        <a:bodyPr/>
        <a:lstStyle/>
        <a:p>
          <a:r>
            <a:rPr lang="en-US" b="1" i="0" baseline="0" dirty="0" smtClean="0"/>
            <a:t>Performance Reports</a:t>
          </a:r>
          <a:endParaRPr lang="en-US" b="1" i="0" baseline="0" dirty="0"/>
        </a:p>
      </dgm:t>
    </dgm:pt>
    <dgm:pt modelId="{AD722DA1-E11E-471F-9943-A8DC6F0B12ED}" type="parTrans" cxnId="{3B23AB31-3DDE-4DE3-8BAC-93402096B255}">
      <dgm:prSet/>
      <dgm:spPr/>
      <dgm:t>
        <a:bodyPr/>
        <a:lstStyle/>
        <a:p>
          <a:endParaRPr lang="en-US"/>
        </a:p>
      </dgm:t>
    </dgm:pt>
    <dgm:pt modelId="{71F040D9-09B6-453A-A8E5-55E3E0E5CDB3}" type="sibTrans" cxnId="{3B23AB31-3DDE-4DE3-8BAC-93402096B255}">
      <dgm:prSet/>
      <dgm:spPr/>
      <dgm:t>
        <a:bodyPr/>
        <a:lstStyle/>
        <a:p>
          <a:endParaRPr lang="en-US"/>
        </a:p>
      </dgm:t>
    </dgm:pt>
    <dgm:pt modelId="{0C750CC3-FEDC-4385-8B0E-6AE456BC9B3E}">
      <dgm:prSet/>
      <dgm:spPr/>
      <dgm:t>
        <a:bodyPr/>
        <a:lstStyle/>
        <a:p>
          <a:r>
            <a:rPr lang="en-US" b="1" i="0" baseline="0" dirty="0" smtClean="0"/>
            <a:t>Committee of Visitors</a:t>
          </a:r>
          <a:endParaRPr lang="en-US" b="1" i="0" baseline="0" dirty="0"/>
        </a:p>
      </dgm:t>
    </dgm:pt>
    <dgm:pt modelId="{7AF1BE12-B47E-4661-86C5-6638CF7511A0}" type="parTrans" cxnId="{044B0237-426A-4332-9F21-EEB688577E2D}">
      <dgm:prSet/>
      <dgm:spPr/>
      <dgm:t>
        <a:bodyPr/>
        <a:lstStyle/>
        <a:p>
          <a:endParaRPr lang="en-US"/>
        </a:p>
      </dgm:t>
    </dgm:pt>
    <dgm:pt modelId="{F944CAD3-1604-4CC3-BC60-A7B00F7F8DB0}" type="sibTrans" cxnId="{044B0237-426A-4332-9F21-EEB688577E2D}">
      <dgm:prSet/>
      <dgm:spPr/>
      <dgm:t>
        <a:bodyPr/>
        <a:lstStyle/>
        <a:p>
          <a:endParaRPr lang="en-US"/>
        </a:p>
      </dgm:t>
    </dgm:pt>
    <dgm:pt modelId="{F5B770C1-C49B-4336-B612-E6185F134B18}">
      <dgm:prSet/>
      <dgm:spPr/>
      <dgm:t>
        <a:bodyPr/>
        <a:lstStyle/>
        <a:p>
          <a:r>
            <a:rPr lang="en-US" b="1" i="0" baseline="0" dirty="0" smtClean="0"/>
            <a:t>Financial Audits</a:t>
          </a:r>
          <a:endParaRPr lang="en-US" b="1" i="0" baseline="0" dirty="0"/>
        </a:p>
      </dgm:t>
    </dgm:pt>
    <dgm:pt modelId="{F4DB18CB-28FC-4A10-96BD-17E6FDF96362}" type="parTrans" cxnId="{20120F42-502C-41E2-A870-E8351CC2366C}">
      <dgm:prSet/>
      <dgm:spPr/>
      <dgm:t>
        <a:bodyPr/>
        <a:lstStyle/>
        <a:p>
          <a:endParaRPr lang="en-US"/>
        </a:p>
      </dgm:t>
    </dgm:pt>
    <dgm:pt modelId="{247C234B-EC91-4DB8-A88D-E0F9410EECD2}" type="sibTrans" cxnId="{20120F42-502C-41E2-A870-E8351CC2366C}">
      <dgm:prSet/>
      <dgm:spPr/>
      <dgm:t>
        <a:bodyPr/>
        <a:lstStyle/>
        <a:p>
          <a:endParaRPr lang="en-US"/>
        </a:p>
      </dgm:t>
    </dgm:pt>
    <dgm:pt modelId="{3776EB9D-7638-4E6E-8740-82A4C284C9DB}">
      <dgm:prSet/>
      <dgm:spPr/>
      <dgm:t>
        <a:bodyPr/>
        <a:lstStyle/>
        <a:p>
          <a:r>
            <a:rPr lang="en-US" b="1" i="0" baseline="0" dirty="0" smtClean="0"/>
            <a:t>Strategic Plan</a:t>
          </a:r>
          <a:endParaRPr lang="en-US" b="1" i="0" baseline="0" dirty="0"/>
        </a:p>
      </dgm:t>
    </dgm:pt>
    <dgm:pt modelId="{FCFE1F29-9BC7-40DA-8990-8A79F7EF24A5}" type="parTrans" cxnId="{1518FAD5-DAF2-473C-A0BF-5A58E8457853}">
      <dgm:prSet/>
      <dgm:spPr/>
      <dgm:t>
        <a:bodyPr/>
        <a:lstStyle/>
        <a:p>
          <a:endParaRPr lang="en-US"/>
        </a:p>
      </dgm:t>
    </dgm:pt>
    <dgm:pt modelId="{A617A9E6-E8C5-44AA-BA57-D748BC373296}" type="sibTrans" cxnId="{1518FAD5-DAF2-473C-A0BF-5A58E8457853}">
      <dgm:prSet/>
      <dgm:spPr/>
      <dgm:t>
        <a:bodyPr/>
        <a:lstStyle/>
        <a:p>
          <a:endParaRPr lang="en-US"/>
        </a:p>
      </dgm:t>
    </dgm:pt>
    <dgm:pt modelId="{3EBD7F3A-3E32-4C10-8945-0EEDFE96CF8E}">
      <dgm:prSet/>
      <dgm:spPr/>
      <dgm:t>
        <a:bodyPr/>
        <a:lstStyle/>
        <a:p>
          <a:r>
            <a:rPr lang="en-US" b="1" i="0" baseline="0" dirty="0" smtClean="0"/>
            <a:t>Internal Budget Development</a:t>
          </a:r>
          <a:endParaRPr lang="en-US" b="1" i="0" baseline="0" dirty="0"/>
        </a:p>
      </dgm:t>
    </dgm:pt>
    <dgm:pt modelId="{8F03D45A-3F02-46FE-802C-8D7AD9BB480C}" type="parTrans" cxnId="{1D31C01F-D434-4431-B964-01F999EE50C1}">
      <dgm:prSet/>
      <dgm:spPr/>
      <dgm:t>
        <a:bodyPr/>
        <a:lstStyle/>
        <a:p>
          <a:endParaRPr lang="en-US"/>
        </a:p>
      </dgm:t>
    </dgm:pt>
    <dgm:pt modelId="{91FAC3FF-6E77-4AA4-89BD-7F3F8991B837}" type="sibTrans" cxnId="{1D31C01F-D434-4431-B964-01F999EE50C1}">
      <dgm:prSet/>
      <dgm:spPr/>
      <dgm:t>
        <a:bodyPr/>
        <a:lstStyle/>
        <a:p>
          <a:endParaRPr lang="en-US"/>
        </a:p>
      </dgm:t>
    </dgm:pt>
    <dgm:pt modelId="{B7403B38-4845-4B9C-BCCD-484DF3A51A95}">
      <dgm:prSet/>
      <dgm:spPr/>
      <dgm:t>
        <a:bodyPr/>
        <a:lstStyle/>
        <a:p>
          <a:r>
            <a:rPr lang="en-US" b="1" i="0" baseline="0" dirty="0" smtClean="0"/>
            <a:t>Submission to OMB</a:t>
          </a:r>
          <a:endParaRPr lang="en-US" b="1" i="0" baseline="0" dirty="0"/>
        </a:p>
      </dgm:t>
    </dgm:pt>
    <dgm:pt modelId="{B4198E26-D5D3-4AE1-A9AF-78425624F5EC}" type="parTrans" cxnId="{283DF0B0-FBA0-49B8-8672-9BA9549AE12E}">
      <dgm:prSet/>
      <dgm:spPr/>
      <dgm:t>
        <a:bodyPr/>
        <a:lstStyle/>
        <a:p>
          <a:endParaRPr lang="en-US"/>
        </a:p>
      </dgm:t>
    </dgm:pt>
    <dgm:pt modelId="{75A70C2B-0F87-4017-99DC-3BF4C96826F1}" type="sibTrans" cxnId="{283DF0B0-FBA0-49B8-8672-9BA9549AE12E}">
      <dgm:prSet/>
      <dgm:spPr/>
      <dgm:t>
        <a:bodyPr/>
        <a:lstStyle/>
        <a:p>
          <a:endParaRPr lang="en-US"/>
        </a:p>
      </dgm:t>
    </dgm:pt>
    <dgm:pt modelId="{699D6E9D-783A-4DC8-A67D-37BFFD78E217}">
      <dgm:prSet/>
      <dgm:spPr/>
      <dgm:t>
        <a:bodyPr/>
        <a:lstStyle/>
        <a:p>
          <a:r>
            <a:rPr lang="en-US" b="1" i="0" baseline="0" dirty="0" smtClean="0"/>
            <a:t>Request to Congress</a:t>
          </a:r>
          <a:endParaRPr lang="en-US" b="1" i="0" baseline="0" dirty="0"/>
        </a:p>
      </dgm:t>
    </dgm:pt>
    <dgm:pt modelId="{9CDCFA1A-961A-4CDD-A10E-F7CDDE1F16D8}" type="parTrans" cxnId="{9D071CB7-93F7-492E-AB6B-877C1258EE73}">
      <dgm:prSet/>
      <dgm:spPr/>
      <dgm:t>
        <a:bodyPr/>
        <a:lstStyle/>
        <a:p>
          <a:endParaRPr lang="en-US"/>
        </a:p>
      </dgm:t>
    </dgm:pt>
    <dgm:pt modelId="{CB680F42-206C-4214-BC2D-5A66A3A707E5}" type="sibTrans" cxnId="{9D071CB7-93F7-492E-AB6B-877C1258EE73}">
      <dgm:prSet/>
      <dgm:spPr/>
      <dgm:t>
        <a:bodyPr/>
        <a:lstStyle/>
        <a:p>
          <a:endParaRPr lang="en-US"/>
        </a:p>
      </dgm:t>
    </dgm:pt>
    <dgm:pt modelId="{77B96DB5-436A-4989-9F45-D78E79B546BF}">
      <dgm:prSet/>
      <dgm:spPr/>
      <dgm:t>
        <a:bodyPr/>
        <a:lstStyle/>
        <a:p>
          <a:r>
            <a:rPr lang="en-US" b="1" i="0" baseline="0" dirty="0" smtClean="0"/>
            <a:t>Develop Internal Allocations</a:t>
          </a:r>
          <a:endParaRPr lang="en-US" b="1" i="0" baseline="0" dirty="0"/>
        </a:p>
      </dgm:t>
    </dgm:pt>
    <dgm:pt modelId="{32F8A2DC-8714-415B-AF53-0B18C18A1560}" type="parTrans" cxnId="{2E93BDE1-182A-4D46-8E3E-CBF67E2F1C4F}">
      <dgm:prSet/>
      <dgm:spPr/>
      <dgm:t>
        <a:bodyPr/>
        <a:lstStyle/>
        <a:p>
          <a:endParaRPr lang="en-US"/>
        </a:p>
      </dgm:t>
    </dgm:pt>
    <dgm:pt modelId="{403C073F-0CD1-42E3-917D-C1106267E761}" type="sibTrans" cxnId="{2E93BDE1-182A-4D46-8E3E-CBF67E2F1C4F}">
      <dgm:prSet/>
      <dgm:spPr/>
      <dgm:t>
        <a:bodyPr/>
        <a:lstStyle/>
        <a:p>
          <a:endParaRPr lang="en-US"/>
        </a:p>
      </dgm:t>
    </dgm:pt>
    <dgm:pt modelId="{C337F5B6-BBF5-4F17-8CA7-41E7162AD8FC}">
      <dgm:prSet/>
      <dgm:spPr/>
      <dgm:t>
        <a:bodyPr/>
        <a:lstStyle/>
        <a:p>
          <a:r>
            <a:rPr lang="en-US" b="1" i="0" baseline="0" dirty="0" smtClean="0"/>
            <a:t>Commit, Obligate, and Expend Funds</a:t>
          </a:r>
          <a:endParaRPr lang="en-US" b="1" i="0" baseline="0" dirty="0"/>
        </a:p>
      </dgm:t>
    </dgm:pt>
    <dgm:pt modelId="{FB49882A-0193-4CCD-BFE7-8C9EE8ED4CB8}" type="parTrans" cxnId="{208A2EE5-1D39-4252-B6F2-C0211C73340E}">
      <dgm:prSet/>
      <dgm:spPr/>
      <dgm:t>
        <a:bodyPr/>
        <a:lstStyle/>
        <a:p>
          <a:endParaRPr lang="en-US"/>
        </a:p>
      </dgm:t>
    </dgm:pt>
    <dgm:pt modelId="{B8E9E09A-C492-48BA-A647-CFA7C7E7F995}" type="sibTrans" cxnId="{208A2EE5-1D39-4252-B6F2-C0211C73340E}">
      <dgm:prSet/>
      <dgm:spPr/>
      <dgm:t>
        <a:bodyPr/>
        <a:lstStyle/>
        <a:p>
          <a:endParaRPr lang="en-US"/>
        </a:p>
      </dgm:t>
    </dgm:pt>
    <dgm:pt modelId="{151BD397-77EF-41FF-9CF9-C2EB9E4BAA2B}" type="pres">
      <dgm:prSet presAssocID="{1279306B-361F-487F-9BF3-5F15643AF78B}" presName="compositeShape" presStyleCnt="0">
        <dgm:presLayoutVars>
          <dgm:chMax val="7"/>
          <dgm:dir/>
          <dgm:resizeHandles val="exact"/>
        </dgm:presLayoutVars>
      </dgm:prSet>
      <dgm:spPr/>
    </dgm:pt>
    <dgm:pt modelId="{F80FB2A5-11DC-4B64-B8D8-8D757A1F7F1B}" type="pres">
      <dgm:prSet presAssocID="{1279306B-361F-487F-9BF3-5F15643AF78B}" presName="wedge1" presStyleLbl="node1" presStyleIdx="0" presStyleCnt="4"/>
      <dgm:spPr/>
      <dgm:t>
        <a:bodyPr/>
        <a:lstStyle/>
        <a:p>
          <a:endParaRPr lang="en-US"/>
        </a:p>
      </dgm:t>
    </dgm:pt>
    <dgm:pt modelId="{E45C20C1-DBBE-4296-A318-5B74BF692F04}" type="pres">
      <dgm:prSet presAssocID="{1279306B-361F-487F-9BF3-5F15643AF78B}" presName="dummy1a" presStyleCnt="0"/>
      <dgm:spPr/>
    </dgm:pt>
    <dgm:pt modelId="{AEB6507D-36A8-4E61-BAC9-E6A9FCF23C02}" type="pres">
      <dgm:prSet presAssocID="{1279306B-361F-487F-9BF3-5F15643AF78B}" presName="dummy1b" presStyleCnt="0"/>
      <dgm:spPr/>
    </dgm:pt>
    <dgm:pt modelId="{CA01FC6E-A492-44F7-9892-48A5F1D9FE89}" type="pres">
      <dgm:prSet presAssocID="{1279306B-361F-487F-9BF3-5F15643AF78B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1C5C7C-70B3-47EB-A028-164937979F9B}" type="pres">
      <dgm:prSet presAssocID="{1279306B-361F-487F-9BF3-5F15643AF78B}" presName="wedge2" presStyleLbl="node1" presStyleIdx="1" presStyleCnt="4"/>
      <dgm:spPr/>
      <dgm:t>
        <a:bodyPr/>
        <a:lstStyle/>
        <a:p>
          <a:endParaRPr lang="en-US"/>
        </a:p>
      </dgm:t>
    </dgm:pt>
    <dgm:pt modelId="{532DE710-7813-45F4-A481-64DCEFD737C0}" type="pres">
      <dgm:prSet presAssocID="{1279306B-361F-487F-9BF3-5F15643AF78B}" presName="dummy2a" presStyleCnt="0"/>
      <dgm:spPr/>
    </dgm:pt>
    <dgm:pt modelId="{8151C6AA-F985-4843-9E38-48DD24EF197C}" type="pres">
      <dgm:prSet presAssocID="{1279306B-361F-487F-9BF3-5F15643AF78B}" presName="dummy2b" presStyleCnt="0"/>
      <dgm:spPr/>
    </dgm:pt>
    <dgm:pt modelId="{824C7F3A-BA4E-4F28-A8D3-3C132B579CDA}" type="pres">
      <dgm:prSet presAssocID="{1279306B-361F-487F-9BF3-5F15643AF78B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DACFA-12D7-47A1-90A0-CB664E001C9D}" type="pres">
      <dgm:prSet presAssocID="{1279306B-361F-487F-9BF3-5F15643AF78B}" presName="wedge3" presStyleLbl="node1" presStyleIdx="2" presStyleCnt="4"/>
      <dgm:spPr/>
      <dgm:t>
        <a:bodyPr/>
        <a:lstStyle/>
        <a:p>
          <a:endParaRPr lang="en-US"/>
        </a:p>
      </dgm:t>
    </dgm:pt>
    <dgm:pt modelId="{112D6BC3-F38D-4C47-B3DE-ABB9B813B2A4}" type="pres">
      <dgm:prSet presAssocID="{1279306B-361F-487F-9BF3-5F15643AF78B}" presName="dummy3a" presStyleCnt="0"/>
      <dgm:spPr/>
    </dgm:pt>
    <dgm:pt modelId="{B7FA669B-D291-4E42-A4C2-4167E748EB94}" type="pres">
      <dgm:prSet presAssocID="{1279306B-361F-487F-9BF3-5F15643AF78B}" presName="dummy3b" presStyleCnt="0"/>
      <dgm:spPr/>
    </dgm:pt>
    <dgm:pt modelId="{1AF24494-D4BD-47A9-AF39-158CF36594E3}" type="pres">
      <dgm:prSet presAssocID="{1279306B-361F-487F-9BF3-5F15643AF78B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1E441-1A8E-4136-A623-E7B01499CE63}" type="pres">
      <dgm:prSet presAssocID="{1279306B-361F-487F-9BF3-5F15643AF78B}" presName="wedge4" presStyleLbl="node1" presStyleIdx="3" presStyleCnt="4"/>
      <dgm:spPr/>
      <dgm:t>
        <a:bodyPr/>
        <a:lstStyle/>
        <a:p>
          <a:endParaRPr lang="en-US"/>
        </a:p>
      </dgm:t>
    </dgm:pt>
    <dgm:pt modelId="{506AD0C5-0385-4090-BA4F-D8089AF53BF2}" type="pres">
      <dgm:prSet presAssocID="{1279306B-361F-487F-9BF3-5F15643AF78B}" presName="dummy4a" presStyleCnt="0"/>
      <dgm:spPr/>
    </dgm:pt>
    <dgm:pt modelId="{B2EF799D-681D-4BEA-9A4D-E4D7411641F3}" type="pres">
      <dgm:prSet presAssocID="{1279306B-361F-487F-9BF3-5F15643AF78B}" presName="dummy4b" presStyleCnt="0"/>
      <dgm:spPr/>
    </dgm:pt>
    <dgm:pt modelId="{70EDE42A-FBE1-469E-8B25-3186A0235EA2}" type="pres">
      <dgm:prSet presAssocID="{1279306B-361F-487F-9BF3-5F15643AF78B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AB575B-206F-453D-AC07-785E209C3564}" type="pres">
      <dgm:prSet presAssocID="{EA80B005-02C4-4AC3-9C48-98C09D09F37C}" presName="arrowWedge1" presStyleLbl="fgSibTrans2D1" presStyleIdx="0" presStyleCnt="4"/>
      <dgm:spPr/>
    </dgm:pt>
    <dgm:pt modelId="{13B205C1-B125-4872-97AF-DD17B8A67BB3}" type="pres">
      <dgm:prSet presAssocID="{36E83856-FFE5-4F2E-B55C-75D6AE0D0BBA}" presName="arrowWedge2" presStyleLbl="fgSibTrans2D1" presStyleIdx="1" presStyleCnt="4"/>
      <dgm:spPr/>
    </dgm:pt>
    <dgm:pt modelId="{5E953218-ABB2-468F-8B26-6CD62CF9A2C0}" type="pres">
      <dgm:prSet presAssocID="{80EAA323-56F9-40E0-8871-906F0B38A2DC}" presName="arrowWedge3" presStyleLbl="fgSibTrans2D1" presStyleIdx="2" presStyleCnt="4"/>
      <dgm:spPr/>
    </dgm:pt>
    <dgm:pt modelId="{353F4A0D-299F-4F88-9A3B-C5D731AF1D76}" type="pres">
      <dgm:prSet presAssocID="{1FC7D192-3254-49F9-B12C-3FF4DCDEF8E3}" presName="arrowWedge4" presStyleLbl="fgSibTrans2D1" presStyleIdx="3" presStyleCnt="4"/>
      <dgm:spPr/>
    </dgm:pt>
  </dgm:ptLst>
  <dgm:cxnLst>
    <dgm:cxn modelId="{3DF3BAC2-210E-47FF-81A7-099B81C85A48}" type="presOf" srcId="{0C750CC3-FEDC-4385-8B0E-6AE456BC9B3E}" destId="{D0F1E441-1A8E-4136-A623-E7B01499CE63}" srcOrd="0" destOrd="2" presId="urn:microsoft.com/office/officeart/2005/8/layout/cycle8"/>
    <dgm:cxn modelId="{A4343B12-9758-480D-A253-3D10156CBB24}" srcId="{1279306B-361F-487F-9BF3-5F15643AF78B}" destId="{9B818E5D-458A-49BD-8ED0-26E67A46707B}" srcOrd="2" destOrd="0" parTransId="{DAF20005-13B9-42AC-9A97-D372F909D943}" sibTransId="{80EAA323-56F9-40E0-8871-906F0B38A2DC}"/>
    <dgm:cxn modelId="{D7DE776E-7C84-4F82-9151-BEFF25923C2A}" srcId="{298F31D9-3F34-4567-9457-C3D7EE3CBAB0}" destId="{91DAC534-DBB6-4101-81E1-2CFE4A51BE9A}" srcOrd="2" destOrd="0" parTransId="{E60E31CF-39CC-43EB-9209-D8AB45C8BFA2}" sibTransId="{824C1F1E-CB47-4094-9552-73F51EE4C4FC}"/>
    <dgm:cxn modelId="{E71933D0-6329-46B4-BB58-95E6B321616A}" type="presOf" srcId="{77B96DB5-436A-4989-9F45-D78E79B546BF}" destId="{1AF24494-D4BD-47A9-AF39-158CF36594E3}" srcOrd="1" destOrd="1" presId="urn:microsoft.com/office/officeart/2005/8/layout/cycle8"/>
    <dgm:cxn modelId="{45AA6F3E-83C3-45A9-9A08-2B58ECA76A91}" type="presOf" srcId="{699D6E9D-783A-4DC8-A67D-37BFFD78E217}" destId="{824C7F3A-BA4E-4F28-A8D3-3C132B579CDA}" srcOrd="1" destOrd="3" presId="urn:microsoft.com/office/officeart/2005/8/layout/cycle8"/>
    <dgm:cxn modelId="{E3516E1D-283D-48E0-9BFC-CFFCA6EC05EA}" srcId="{1279306B-361F-487F-9BF3-5F15643AF78B}" destId="{298F31D9-3F34-4567-9457-C3D7EE3CBAB0}" srcOrd="0" destOrd="0" parTransId="{DE09FCB7-0CB9-4A10-B7F7-3789E036801D}" sibTransId="{EA80B005-02C4-4AC3-9C48-98C09D09F37C}"/>
    <dgm:cxn modelId="{AC53C695-F630-4212-B0A9-9F0749BAF72D}" type="presOf" srcId="{9B818E5D-458A-49BD-8ED0-26E67A46707B}" destId="{1AF24494-D4BD-47A9-AF39-158CF36594E3}" srcOrd="1" destOrd="0" presId="urn:microsoft.com/office/officeart/2005/8/layout/cycle8"/>
    <dgm:cxn modelId="{CB96B76B-615D-4B01-AB15-9088A23CD032}" type="presOf" srcId="{4ABA6A0F-4F12-4171-8971-D49C5D6CA049}" destId="{F80FB2A5-11DC-4B64-B8D8-8D757A1F7F1B}" srcOrd="0" destOrd="2" presId="urn:microsoft.com/office/officeart/2005/8/layout/cycle8"/>
    <dgm:cxn modelId="{DF008F2A-48C4-4BE7-A8C8-A3C863D9EA7D}" type="presOf" srcId="{DF017295-4DCD-45C7-A3A6-64D80AC15D83}" destId="{AD1C5C7C-70B3-47EB-A028-164937979F9B}" srcOrd="0" destOrd="0" presId="urn:microsoft.com/office/officeart/2005/8/layout/cycle8"/>
    <dgm:cxn modelId="{FB029469-F28F-4B3B-9FC0-D44E0A62BE17}" type="presOf" srcId="{77B96DB5-436A-4989-9F45-D78E79B546BF}" destId="{642DACFA-12D7-47A1-90A0-CB664E001C9D}" srcOrd="0" destOrd="1" presId="urn:microsoft.com/office/officeart/2005/8/layout/cycle8"/>
    <dgm:cxn modelId="{088B84AC-4CF9-4693-9C09-9272F88027CF}" type="presOf" srcId="{C337F5B6-BBF5-4F17-8CA7-41E7162AD8FC}" destId="{1AF24494-D4BD-47A9-AF39-158CF36594E3}" srcOrd="1" destOrd="2" presId="urn:microsoft.com/office/officeart/2005/8/layout/cycle8"/>
    <dgm:cxn modelId="{2B52489D-3B3E-4962-8E11-F5EAB458B5AF}" srcId="{1279306B-361F-487F-9BF3-5F15643AF78B}" destId="{5AA36194-B73A-4464-AF60-3DD55B49D0F3}" srcOrd="3" destOrd="0" parTransId="{7CD9D05D-A5B9-4B6D-A736-311C410666DF}" sibTransId="{1FC7D192-3254-49F9-B12C-3FF4DCDEF8E3}"/>
    <dgm:cxn modelId="{5B2F89F1-DDF3-43AE-AB04-0CC087556F8C}" type="presOf" srcId="{C337F5B6-BBF5-4F17-8CA7-41E7162AD8FC}" destId="{642DACFA-12D7-47A1-90A0-CB664E001C9D}" srcOrd="0" destOrd="2" presId="urn:microsoft.com/office/officeart/2005/8/layout/cycle8"/>
    <dgm:cxn modelId="{21A6757A-FE53-4BD6-B4F2-DDF8225AD59B}" type="presOf" srcId="{3EBD7F3A-3E32-4C10-8945-0EEDFE96CF8E}" destId="{824C7F3A-BA4E-4F28-A8D3-3C132B579CDA}" srcOrd="1" destOrd="1" presId="urn:microsoft.com/office/officeart/2005/8/layout/cycle8"/>
    <dgm:cxn modelId="{5ADA317C-B360-4EF0-9AFB-204EF9DB171E}" type="presOf" srcId="{91DAC534-DBB6-4101-81E1-2CFE4A51BE9A}" destId="{F80FB2A5-11DC-4B64-B8D8-8D757A1F7F1B}" srcOrd="0" destOrd="3" presId="urn:microsoft.com/office/officeart/2005/8/layout/cycle8"/>
    <dgm:cxn modelId="{8F2B53DF-D556-4523-8592-0811E263E3B9}" type="presOf" srcId="{CCFBFDB5-1BC4-47D2-9355-6ED981622EBA}" destId="{D0F1E441-1A8E-4136-A623-E7B01499CE63}" srcOrd="0" destOrd="1" presId="urn:microsoft.com/office/officeart/2005/8/layout/cycle8"/>
    <dgm:cxn modelId="{044B0237-426A-4332-9F21-EEB688577E2D}" srcId="{5AA36194-B73A-4464-AF60-3DD55B49D0F3}" destId="{0C750CC3-FEDC-4385-8B0E-6AE456BC9B3E}" srcOrd="1" destOrd="0" parTransId="{7AF1BE12-B47E-4661-86C5-6638CF7511A0}" sibTransId="{F944CAD3-1604-4CC3-BC60-A7B00F7F8DB0}"/>
    <dgm:cxn modelId="{1D31C01F-D434-4431-B964-01F999EE50C1}" srcId="{DF017295-4DCD-45C7-A3A6-64D80AC15D83}" destId="{3EBD7F3A-3E32-4C10-8945-0EEDFE96CF8E}" srcOrd="0" destOrd="0" parTransId="{8F03D45A-3F02-46FE-802C-8D7AD9BB480C}" sibTransId="{91FAC3FF-6E77-4AA4-89BD-7F3F8991B837}"/>
    <dgm:cxn modelId="{85FFF971-F97E-451B-B3AE-6E4094B6B70A}" type="presOf" srcId="{B7403B38-4845-4B9C-BCCD-484DF3A51A95}" destId="{824C7F3A-BA4E-4F28-A8D3-3C132B579CDA}" srcOrd="1" destOrd="2" presId="urn:microsoft.com/office/officeart/2005/8/layout/cycle8"/>
    <dgm:cxn modelId="{20120F42-502C-41E2-A870-E8351CC2366C}" srcId="{5AA36194-B73A-4464-AF60-3DD55B49D0F3}" destId="{F5B770C1-C49B-4336-B612-E6185F134B18}" srcOrd="2" destOrd="0" parTransId="{F4DB18CB-28FC-4A10-96BD-17E6FDF96362}" sibTransId="{247C234B-EC91-4DB8-A88D-E0F9410EECD2}"/>
    <dgm:cxn modelId="{208A2EE5-1D39-4252-B6F2-C0211C73340E}" srcId="{9B818E5D-458A-49BD-8ED0-26E67A46707B}" destId="{C337F5B6-BBF5-4F17-8CA7-41E7162AD8FC}" srcOrd="1" destOrd="0" parTransId="{FB49882A-0193-4CCD-BFE7-8C9EE8ED4CB8}" sibTransId="{B8E9E09A-C492-48BA-A647-CFA7C7E7F995}"/>
    <dgm:cxn modelId="{1518FAD5-DAF2-473C-A0BF-5A58E8457853}" srcId="{298F31D9-3F34-4567-9457-C3D7EE3CBAB0}" destId="{3776EB9D-7638-4E6E-8740-82A4C284C9DB}" srcOrd="0" destOrd="0" parTransId="{FCFE1F29-9BC7-40DA-8990-8A79F7EF24A5}" sibTransId="{A617A9E6-E8C5-44AA-BA57-D748BC373296}"/>
    <dgm:cxn modelId="{6ACB4F13-F8C4-4B80-9C18-BD0152897A74}" srcId="{1279306B-361F-487F-9BF3-5F15643AF78B}" destId="{DF017295-4DCD-45C7-A3A6-64D80AC15D83}" srcOrd="1" destOrd="0" parTransId="{5236D16E-8739-4641-BBB0-59FA6BEFE22B}" sibTransId="{36E83856-FFE5-4F2E-B55C-75D6AE0D0BBA}"/>
    <dgm:cxn modelId="{DF41B0DE-69D3-4288-A4F6-CE21328BF189}" type="presOf" srcId="{3776EB9D-7638-4E6E-8740-82A4C284C9DB}" destId="{F80FB2A5-11DC-4B64-B8D8-8D757A1F7F1B}" srcOrd="0" destOrd="1" presId="urn:microsoft.com/office/officeart/2005/8/layout/cycle8"/>
    <dgm:cxn modelId="{7B79D034-BC06-4CD3-86CE-D6CF6FBCAC8D}" type="presOf" srcId="{9B818E5D-458A-49BD-8ED0-26E67A46707B}" destId="{642DACFA-12D7-47A1-90A0-CB664E001C9D}" srcOrd="0" destOrd="0" presId="urn:microsoft.com/office/officeart/2005/8/layout/cycle8"/>
    <dgm:cxn modelId="{7644BFDA-3600-407B-B0FA-7146D0A901DA}" type="presOf" srcId="{91DAC534-DBB6-4101-81E1-2CFE4A51BE9A}" destId="{CA01FC6E-A492-44F7-9892-48A5F1D9FE89}" srcOrd="1" destOrd="3" presId="urn:microsoft.com/office/officeart/2005/8/layout/cycle8"/>
    <dgm:cxn modelId="{9FD39AEC-167D-4703-96D4-33E504A7158E}" type="presOf" srcId="{298F31D9-3F34-4567-9457-C3D7EE3CBAB0}" destId="{CA01FC6E-A492-44F7-9892-48A5F1D9FE89}" srcOrd="1" destOrd="0" presId="urn:microsoft.com/office/officeart/2005/8/layout/cycle8"/>
    <dgm:cxn modelId="{DA74B034-F58F-4225-8B93-579AE8E77C06}" type="presOf" srcId="{F5B770C1-C49B-4336-B612-E6185F134B18}" destId="{D0F1E441-1A8E-4136-A623-E7B01499CE63}" srcOrd="0" destOrd="3" presId="urn:microsoft.com/office/officeart/2005/8/layout/cycle8"/>
    <dgm:cxn modelId="{D704C992-3B2B-490C-86DB-72A0AE80FFA4}" type="presOf" srcId="{DF017295-4DCD-45C7-A3A6-64D80AC15D83}" destId="{824C7F3A-BA4E-4F28-A8D3-3C132B579CDA}" srcOrd="1" destOrd="0" presId="urn:microsoft.com/office/officeart/2005/8/layout/cycle8"/>
    <dgm:cxn modelId="{9E2ABF1E-085C-4198-9D21-12B8E8F9DACF}" type="presOf" srcId="{F5B770C1-C49B-4336-B612-E6185F134B18}" destId="{70EDE42A-FBE1-469E-8B25-3186A0235EA2}" srcOrd="1" destOrd="3" presId="urn:microsoft.com/office/officeart/2005/8/layout/cycle8"/>
    <dgm:cxn modelId="{2E93BDE1-182A-4D46-8E3E-CBF67E2F1C4F}" srcId="{9B818E5D-458A-49BD-8ED0-26E67A46707B}" destId="{77B96DB5-436A-4989-9F45-D78E79B546BF}" srcOrd="0" destOrd="0" parTransId="{32F8A2DC-8714-415B-AF53-0B18C18A1560}" sibTransId="{403C073F-0CD1-42E3-917D-C1106267E761}"/>
    <dgm:cxn modelId="{6D6A18CA-73D7-4323-914C-1A0377DAB907}" type="presOf" srcId="{298F31D9-3F34-4567-9457-C3D7EE3CBAB0}" destId="{F80FB2A5-11DC-4B64-B8D8-8D757A1F7F1B}" srcOrd="0" destOrd="0" presId="urn:microsoft.com/office/officeart/2005/8/layout/cycle8"/>
    <dgm:cxn modelId="{EDCF7D39-9105-4AFE-BA38-9C6D6F2DFBEF}" type="presOf" srcId="{3EBD7F3A-3E32-4C10-8945-0EEDFE96CF8E}" destId="{AD1C5C7C-70B3-47EB-A028-164937979F9B}" srcOrd="0" destOrd="1" presId="urn:microsoft.com/office/officeart/2005/8/layout/cycle8"/>
    <dgm:cxn modelId="{E33183DE-D2F4-4818-A6EA-AC6617106D39}" type="presOf" srcId="{5AA36194-B73A-4464-AF60-3DD55B49D0F3}" destId="{70EDE42A-FBE1-469E-8B25-3186A0235EA2}" srcOrd="1" destOrd="0" presId="urn:microsoft.com/office/officeart/2005/8/layout/cycle8"/>
    <dgm:cxn modelId="{9D071CB7-93F7-492E-AB6B-877C1258EE73}" srcId="{DF017295-4DCD-45C7-A3A6-64D80AC15D83}" destId="{699D6E9D-783A-4DC8-A67D-37BFFD78E217}" srcOrd="2" destOrd="0" parTransId="{9CDCFA1A-961A-4CDD-A10E-F7CDDE1F16D8}" sibTransId="{CB680F42-206C-4214-BC2D-5A66A3A707E5}"/>
    <dgm:cxn modelId="{17613159-60C6-49BA-9573-3F5A04CF4078}" type="presOf" srcId="{B7403B38-4845-4B9C-BCCD-484DF3A51A95}" destId="{AD1C5C7C-70B3-47EB-A028-164937979F9B}" srcOrd="0" destOrd="2" presId="urn:microsoft.com/office/officeart/2005/8/layout/cycle8"/>
    <dgm:cxn modelId="{54C40492-2E34-4934-B123-AD0BC6310828}" type="presOf" srcId="{4ABA6A0F-4F12-4171-8971-D49C5D6CA049}" destId="{CA01FC6E-A492-44F7-9892-48A5F1D9FE89}" srcOrd="1" destOrd="2" presId="urn:microsoft.com/office/officeart/2005/8/layout/cycle8"/>
    <dgm:cxn modelId="{0231022A-061E-4B29-89BE-31A46A1C2298}" type="presOf" srcId="{5AA36194-B73A-4464-AF60-3DD55B49D0F3}" destId="{D0F1E441-1A8E-4136-A623-E7B01499CE63}" srcOrd="0" destOrd="0" presId="urn:microsoft.com/office/officeart/2005/8/layout/cycle8"/>
    <dgm:cxn modelId="{BAD7636A-4E81-4574-B2E2-F0320F779E3B}" type="presOf" srcId="{0C750CC3-FEDC-4385-8B0E-6AE456BC9B3E}" destId="{70EDE42A-FBE1-469E-8B25-3186A0235EA2}" srcOrd="1" destOrd="2" presId="urn:microsoft.com/office/officeart/2005/8/layout/cycle8"/>
    <dgm:cxn modelId="{34D771AD-C7E2-42F2-965B-4AAC20D3AB6D}" type="presOf" srcId="{1279306B-361F-487F-9BF3-5F15643AF78B}" destId="{151BD397-77EF-41FF-9CF9-C2EB9E4BAA2B}" srcOrd="0" destOrd="0" presId="urn:microsoft.com/office/officeart/2005/8/layout/cycle8"/>
    <dgm:cxn modelId="{A5EC89A4-7B39-464B-8313-6B995D6AF919}" type="presOf" srcId="{CCFBFDB5-1BC4-47D2-9355-6ED981622EBA}" destId="{70EDE42A-FBE1-469E-8B25-3186A0235EA2}" srcOrd="1" destOrd="1" presId="urn:microsoft.com/office/officeart/2005/8/layout/cycle8"/>
    <dgm:cxn modelId="{3B23AB31-3DDE-4DE3-8BAC-93402096B255}" srcId="{5AA36194-B73A-4464-AF60-3DD55B49D0F3}" destId="{CCFBFDB5-1BC4-47D2-9355-6ED981622EBA}" srcOrd="0" destOrd="0" parTransId="{AD722DA1-E11E-471F-9943-A8DC6F0B12ED}" sibTransId="{71F040D9-09B6-453A-A8E5-55E3E0E5CDB3}"/>
    <dgm:cxn modelId="{AFA659FC-BFDF-4167-A263-19D202A30C13}" type="presOf" srcId="{699D6E9D-783A-4DC8-A67D-37BFFD78E217}" destId="{AD1C5C7C-70B3-47EB-A028-164937979F9B}" srcOrd="0" destOrd="3" presId="urn:microsoft.com/office/officeart/2005/8/layout/cycle8"/>
    <dgm:cxn modelId="{283DF0B0-FBA0-49B8-8672-9BA9549AE12E}" srcId="{DF017295-4DCD-45C7-A3A6-64D80AC15D83}" destId="{B7403B38-4845-4B9C-BCCD-484DF3A51A95}" srcOrd="1" destOrd="0" parTransId="{B4198E26-D5D3-4AE1-A9AF-78425624F5EC}" sibTransId="{75A70C2B-0F87-4017-99DC-3BF4C96826F1}"/>
    <dgm:cxn modelId="{0896FB19-2CF3-4EF9-8833-9E6EB017C29F}" type="presOf" srcId="{3776EB9D-7638-4E6E-8740-82A4C284C9DB}" destId="{CA01FC6E-A492-44F7-9892-48A5F1D9FE89}" srcOrd="1" destOrd="1" presId="urn:microsoft.com/office/officeart/2005/8/layout/cycle8"/>
    <dgm:cxn modelId="{BBE4FA0E-98DC-416C-8BF1-720A6D9D00AE}" srcId="{298F31D9-3F34-4567-9457-C3D7EE3CBAB0}" destId="{4ABA6A0F-4F12-4171-8971-D49C5D6CA049}" srcOrd="1" destOrd="0" parTransId="{AD5F5929-5B78-4B67-9445-58EEB86158F4}" sibTransId="{DBB7BCD3-0B21-4B7C-B98F-88E46AFEFB40}"/>
    <dgm:cxn modelId="{87657935-6B62-42A5-8DAC-316FAB07B317}" type="presParOf" srcId="{151BD397-77EF-41FF-9CF9-C2EB9E4BAA2B}" destId="{F80FB2A5-11DC-4B64-B8D8-8D757A1F7F1B}" srcOrd="0" destOrd="0" presId="urn:microsoft.com/office/officeart/2005/8/layout/cycle8"/>
    <dgm:cxn modelId="{453282F2-DFE0-44FF-BEB6-92AC021DC642}" type="presParOf" srcId="{151BD397-77EF-41FF-9CF9-C2EB9E4BAA2B}" destId="{E45C20C1-DBBE-4296-A318-5B74BF692F04}" srcOrd="1" destOrd="0" presId="urn:microsoft.com/office/officeart/2005/8/layout/cycle8"/>
    <dgm:cxn modelId="{53593BB7-7F81-44DE-9463-93B4EEA1A80A}" type="presParOf" srcId="{151BD397-77EF-41FF-9CF9-C2EB9E4BAA2B}" destId="{AEB6507D-36A8-4E61-BAC9-E6A9FCF23C02}" srcOrd="2" destOrd="0" presId="urn:microsoft.com/office/officeart/2005/8/layout/cycle8"/>
    <dgm:cxn modelId="{DCDCF087-1654-4A84-AAF3-F5E6C30016BA}" type="presParOf" srcId="{151BD397-77EF-41FF-9CF9-C2EB9E4BAA2B}" destId="{CA01FC6E-A492-44F7-9892-48A5F1D9FE89}" srcOrd="3" destOrd="0" presId="urn:microsoft.com/office/officeart/2005/8/layout/cycle8"/>
    <dgm:cxn modelId="{27335128-C2D9-4C6C-959C-6EAB5EA160A8}" type="presParOf" srcId="{151BD397-77EF-41FF-9CF9-C2EB9E4BAA2B}" destId="{AD1C5C7C-70B3-47EB-A028-164937979F9B}" srcOrd="4" destOrd="0" presId="urn:microsoft.com/office/officeart/2005/8/layout/cycle8"/>
    <dgm:cxn modelId="{BA80A6BA-C102-4F4F-A959-D10DE6C2E180}" type="presParOf" srcId="{151BD397-77EF-41FF-9CF9-C2EB9E4BAA2B}" destId="{532DE710-7813-45F4-A481-64DCEFD737C0}" srcOrd="5" destOrd="0" presId="urn:microsoft.com/office/officeart/2005/8/layout/cycle8"/>
    <dgm:cxn modelId="{10DC01B9-4926-4E92-B553-D23E549F320E}" type="presParOf" srcId="{151BD397-77EF-41FF-9CF9-C2EB9E4BAA2B}" destId="{8151C6AA-F985-4843-9E38-48DD24EF197C}" srcOrd="6" destOrd="0" presId="urn:microsoft.com/office/officeart/2005/8/layout/cycle8"/>
    <dgm:cxn modelId="{FD96C7A5-3951-4AE5-B61C-AFBACB9CC2EE}" type="presParOf" srcId="{151BD397-77EF-41FF-9CF9-C2EB9E4BAA2B}" destId="{824C7F3A-BA4E-4F28-A8D3-3C132B579CDA}" srcOrd="7" destOrd="0" presId="urn:microsoft.com/office/officeart/2005/8/layout/cycle8"/>
    <dgm:cxn modelId="{A0405493-9E72-41A0-8FD3-B2CEB99B34A1}" type="presParOf" srcId="{151BD397-77EF-41FF-9CF9-C2EB9E4BAA2B}" destId="{642DACFA-12D7-47A1-90A0-CB664E001C9D}" srcOrd="8" destOrd="0" presId="urn:microsoft.com/office/officeart/2005/8/layout/cycle8"/>
    <dgm:cxn modelId="{B521B449-D916-48BE-9CDE-294563932622}" type="presParOf" srcId="{151BD397-77EF-41FF-9CF9-C2EB9E4BAA2B}" destId="{112D6BC3-F38D-4C47-B3DE-ABB9B813B2A4}" srcOrd="9" destOrd="0" presId="urn:microsoft.com/office/officeart/2005/8/layout/cycle8"/>
    <dgm:cxn modelId="{4BD5FB2A-B5A8-488F-A00E-648B957C181D}" type="presParOf" srcId="{151BD397-77EF-41FF-9CF9-C2EB9E4BAA2B}" destId="{B7FA669B-D291-4E42-A4C2-4167E748EB94}" srcOrd="10" destOrd="0" presId="urn:microsoft.com/office/officeart/2005/8/layout/cycle8"/>
    <dgm:cxn modelId="{5F7A2886-F07C-46E8-953C-EE39CEA9EF22}" type="presParOf" srcId="{151BD397-77EF-41FF-9CF9-C2EB9E4BAA2B}" destId="{1AF24494-D4BD-47A9-AF39-158CF36594E3}" srcOrd="11" destOrd="0" presId="urn:microsoft.com/office/officeart/2005/8/layout/cycle8"/>
    <dgm:cxn modelId="{4A8E1C54-4F0E-4299-AB7E-4B5CFAEA7529}" type="presParOf" srcId="{151BD397-77EF-41FF-9CF9-C2EB9E4BAA2B}" destId="{D0F1E441-1A8E-4136-A623-E7B01499CE63}" srcOrd="12" destOrd="0" presId="urn:microsoft.com/office/officeart/2005/8/layout/cycle8"/>
    <dgm:cxn modelId="{CBD310B1-80B3-4DAC-A3D1-325793992670}" type="presParOf" srcId="{151BD397-77EF-41FF-9CF9-C2EB9E4BAA2B}" destId="{506AD0C5-0385-4090-BA4F-D8089AF53BF2}" srcOrd="13" destOrd="0" presId="urn:microsoft.com/office/officeart/2005/8/layout/cycle8"/>
    <dgm:cxn modelId="{6F43E2B5-649C-46E8-B7FE-A6223CE2C8D8}" type="presParOf" srcId="{151BD397-77EF-41FF-9CF9-C2EB9E4BAA2B}" destId="{B2EF799D-681D-4BEA-9A4D-E4D7411641F3}" srcOrd="14" destOrd="0" presId="urn:microsoft.com/office/officeart/2005/8/layout/cycle8"/>
    <dgm:cxn modelId="{428C9C02-B79A-4D9F-BC96-31E2942275A3}" type="presParOf" srcId="{151BD397-77EF-41FF-9CF9-C2EB9E4BAA2B}" destId="{70EDE42A-FBE1-469E-8B25-3186A0235EA2}" srcOrd="15" destOrd="0" presId="urn:microsoft.com/office/officeart/2005/8/layout/cycle8"/>
    <dgm:cxn modelId="{FD81C1C0-95DD-4A34-9141-F4D58CF6EF83}" type="presParOf" srcId="{151BD397-77EF-41FF-9CF9-C2EB9E4BAA2B}" destId="{E3AB575B-206F-453D-AC07-785E209C3564}" srcOrd="16" destOrd="0" presId="urn:microsoft.com/office/officeart/2005/8/layout/cycle8"/>
    <dgm:cxn modelId="{D8A3CC67-00F3-40F7-ADF4-6BC5E3B33E5D}" type="presParOf" srcId="{151BD397-77EF-41FF-9CF9-C2EB9E4BAA2B}" destId="{13B205C1-B125-4872-97AF-DD17B8A67BB3}" srcOrd="17" destOrd="0" presId="urn:microsoft.com/office/officeart/2005/8/layout/cycle8"/>
    <dgm:cxn modelId="{6D0FE0D4-5FEC-44AC-B1CE-1E9547BAA1B3}" type="presParOf" srcId="{151BD397-77EF-41FF-9CF9-C2EB9E4BAA2B}" destId="{5E953218-ABB2-468F-8B26-6CD62CF9A2C0}" srcOrd="18" destOrd="0" presId="urn:microsoft.com/office/officeart/2005/8/layout/cycle8"/>
    <dgm:cxn modelId="{1C94862E-7FF9-4F98-B4E8-6268C56DABF1}" type="presParOf" srcId="{151BD397-77EF-41FF-9CF9-C2EB9E4BAA2B}" destId="{353F4A0D-299F-4F88-9A3B-C5D731AF1D76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0.41571</cdr:x>
      <cdr:y>0.9495</cdr:y>
    </cdr:from>
    <cdr:to>
      <cdr:x>0.57397</cdr:x>
      <cdr:y>0.97871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67658" y="5543964"/>
          <a:ext cx="1358192" cy="1705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1" i="0" u="none" strike="noStrike" baseline="0">
              <a:solidFill>
                <a:srgbClr val="000000"/>
              </a:solidFill>
              <a:latin typeface="Arial"/>
              <a:cs typeface="Arial"/>
            </a:rPr>
            <a:t>Days from October 1 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73C57-5756-47C8-9112-106D2B91735A}" type="datetimeFigureOut">
              <a:rPr lang="en-US" smtClean="0"/>
              <a:t>05/24/2016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2C9F0-4644-4C4F-847D-33EB760B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80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EDB95B63-8951-49F7-A974-7944550F2AA2}" type="datetimeFigureOut">
              <a:rPr lang="en-US" smtClean="0"/>
              <a:pPr/>
              <a:t>05/24/2016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9813E214-E91D-4B08-8D0D-4898AB4D8C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59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 4: Michael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C1C9C-4C3E-46DE-B938-9C7061AD734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07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BB42-B53D-4B15-B01C-AAAE43F57D6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44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D0925-C6B3-44EB-A962-4D8A48094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ECE93-79A7-44D4-96C9-79159509AD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C2BB1-1859-4571-BD7A-B7FECCC67B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B0667-37DF-4036-B60C-D947B61228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73188-6AA1-437F-B6EE-6ACA321A75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2B5F6-0404-4BFE-A42A-CA509F83F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1C40C-7455-46D2-B442-3DA2680271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461E3-86A6-492D-8F27-FF91EC3CBA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F6B18-9349-4280-A410-2889BDFC2B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76AFC-2905-49AA-A857-19EDCB6B69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2BE52-EAB9-48E0-B1D4-3AA3BE1EC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G:\Speeches\2007\KO\UVA\Design\generic2ndary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A6C4631C-0133-47D0-9354-4B62C2E81E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2.xlsx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3.xlsx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Excel_Worksheet4.xlsx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collaboration.inside.nsf.gov/bfa/Budget/Budget%20Process%20Primer/01_Primer_Introduction.aspx" TargetMode="External"/><Relationship Id="rId2" Type="http://schemas.openxmlformats.org/officeDocument/2006/relationships/hyperlink" Target="http://www.nsf.gov/about/budg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udg-eis-01/eisportal/default.aspx" TargetMode="External"/><Relationship Id="rId4" Type="http://schemas.openxmlformats.org/officeDocument/2006/relationships/hyperlink" Target="http://dellweb.bfa.nsf.gov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362200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NSF and the Federal Budget</a:t>
            </a:r>
            <a:br>
              <a:rPr lang="en-US" sz="3600" b="1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r>
              <a:rPr lang="en-US" sz="2000" b="1" dirty="0" smtClean="0"/>
              <a:t>Michael Sieverts</a:t>
            </a:r>
          </a:p>
          <a:p>
            <a:r>
              <a:rPr lang="en-US" sz="2000" dirty="0" smtClean="0"/>
              <a:t>Division Director, Budget Division</a:t>
            </a:r>
          </a:p>
          <a:p>
            <a:r>
              <a:rPr lang="en-US" sz="2000" dirty="0" smtClean="0"/>
              <a:t>Office of Budget, Finance, and Award Management</a:t>
            </a:r>
          </a:p>
          <a:p>
            <a:r>
              <a:rPr lang="en-US" sz="2000" dirty="0" smtClean="0"/>
              <a:t>U.S. National Science Foundation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D0925-C6B3-44EB-A962-4D8A48094AD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F6B18-9349-4280-A410-2889BDFC2B5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078031"/>
              </p:ext>
            </p:extLst>
          </p:nvPr>
        </p:nvGraphicFramePr>
        <p:xfrm>
          <a:off x="241300" y="283633"/>
          <a:ext cx="8661400" cy="6290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510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en-US" dirty="0" smtClean="0"/>
              <a:t>Program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391400" cy="4525963"/>
          </a:xfrm>
        </p:spPr>
        <p:txBody>
          <a:bodyPr/>
          <a:lstStyle/>
          <a:p>
            <a:r>
              <a:rPr lang="en-US" dirty="0" smtClean="0"/>
              <a:t>R&amp;RA &amp; EHR: </a:t>
            </a:r>
          </a:p>
          <a:p>
            <a:pPr lvl="1"/>
            <a:r>
              <a:rPr lang="en-US" dirty="0" smtClean="0"/>
              <a:t>Major Directorates and Offices.</a:t>
            </a:r>
          </a:p>
          <a:p>
            <a:pPr lvl="1"/>
            <a:r>
              <a:rPr lang="en-US" dirty="0" smtClean="0"/>
              <a:t>~93% of Total Appropriation for NSF</a:t>
            </a:r>
            <a:endParaRPr lang="en-US" dirty="0"/>
          </a:p>
          <a:p>
            <a:r>
              <a:rPr lang="en-US" dirty="0" smtClean="0"/>
              <a:t>MREFC:</a:t>
            </a:r>
          </a:p>
          <a:p>
            <a:pPr lvl="1"/>
            <a:r>
              <a:rPr lang="en-US" dirty="0" smtClean="0"/>
              <a:t>Major facility projects</a:t>
            </a:r>
          </a:p>
          <a:p>
            <a:pPr lvl="1"/>
            <a:r>
              <a:rPr lang="en-US" dirty="0" smtClean="0"/>
              <a:t>~3% of Total Appropriation for NSF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5B0667-37DF-4036-B60C-D947B612284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F6B18-9349-4280-A410-2889BDFC2B5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8600"/>
            <a:ext cx="8610600" cy="1143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70C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3600" kern="0" dirty="0" smtClean="0"/>
              <a:t>Current Events:</a:t>
            </a:r>
            <a:br>
              <a:rPr lang="en-US" sz="3600" kern="0" dirty="0" smtClean="0"/>
            </a:br>
            <a:r>
              <a:rPr lang="en-US" sz="3600" kern="0" dirty="0" smtClean="0"/>
              <a:t>Bipartisan Budget Act of 2015 </a:t>
            </a:r>
            <a:r>
              <a:rPr lang="en-US" sz="2800" kern="0" dirty="0" smtClean="0"/>
              <a:t>(P.L. 114-74)</a:t>
            </a:r>
            <a:endParaRPr lang="en-US" sz="2800" kern="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90" y="1600200"/>
            <a:ext cx="8482810" cy="406625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19400" y="1828800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Discretionary Budget Caps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3965226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+5%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933351" y="3733800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+3%</a:t>
            </a:r>
            <a:endParaRPr lang="en-US" sz="12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1600200" y="3684683"/>
            <a:ext cx="12324" cy="256478"/>
          </a:xfrm>
          <a:prstGeom prst="straightConnector1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>
          <a:xfrm flipH="1">
            <a:off x="3200400" y="3985818"/>
            <a:ext cx="2230" cy="128982"/>
          </a:xfrm>
          <a:prstGeom prst="straightConnector1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271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F6B18-9349-4280-A410-2889BDFC2B5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755299"/>
              </p:ext>
            </p:extLst>
          </p:nvPr>
        </p:nvGraphicFramePr>
        <p:xfrm>
          <a:off x="242888" y="1066800"/>
          <a:ext cx="8732837" cy="426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Worksheet" r:id="rId4" imgW="8372416" imgH="4086177" progId="Excel.Sheet.12">
                  <p:embed/>
                </p:oleObj>
              </mc:Choice>
              <mc:Fallback>
                <p:oleObj name="Worksheet" r:id="rId4" imgW="8372416" imgH="408617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2888" y="1066800"/>
                        <a:ext cx="8732837" cy="4262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82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/>
              <a:t>What is meant by mandatory funding?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429000"/>
          </a:xfrm>
        </p:spPr>
        <p:txBody>
          <a:bodyPr>
            <a:normAutofit/>
          </a:bodyPr>
          <a:lstStyle/>
          <a:p>
            <a:r>
              <a:rPr lang="en-US" sz="2000" dirty="0"/>
              <a:t>Different category of Federal spending than NSF typically sees</a:t>
            </a:r>
          </a:p>
          <a:p>
            <a:r>
              <a:rPr lang="en-US" sz="2000" dirty="0"/>
              <a:t>Also known as “direct spending” </a:t>
            </a:r>
          </a:p>
          <a:p>
            <a:r>
              <a:rPr lang="en-US" sz="2000" dirty="0"/>
              <a:t>GAO Definition: budget authority that is provided in laws other than appropriations acts</a:t>
            </a:r>
          </a:p>
          <a:p>
            <a:r>
              <a:rPr lang="en-US" sz="2000" dirty="0"/>
              <a:t>Most commonly associated with entitlement programs (Social Security, Medicare, etc.) but also supports R&amp;D</a:t>
            </a:r>
          </a:p>
          <a:p>
            <a:r>
              <a:rPr lang="en-US" sz="2000" i="1" dirty="0"/>
              <a:t>Not subject to discretionary caps</a:t>
            </a:r>
          </a:p>
          <a:p>
            <a:r>
              <a:rPr lang="en-US" sz="2000" dirty="0"/>
              <a:t>In FY 2017, the Administration is seeking legislation to provide mandatory funding for NSF </a:t>
            </a:r>
            <a:r>
              <a:rPr lang="en-US" sz="2000" u="sng" dirty="0"/>
              <a:t>on a one-time basis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82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D0925-C6B3-44EB-A962-4D8A48094AD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6200" y="381000"/>
            <a:ext cx="7772400" cy="91757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Congressional</a:t>
            </a:r>
            <a:r>
              <a:rPr lang="en-US" sz="4000" b="1" dirty="0" smtClean="0">
                <a:solidFill>
                  <a:schemeClr val="accent1"/>
                </a:solidFill>
              </a:rPr>
              <a:t> </a:t>
            </a:r>
            <a:r>
              <a:rPr lang="en-US" dirty="0"/>
              <a:t>Action to Date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381000" y="1752600"/>
            <a:ext cx="8534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/>
              <a:t>FY 2017 Budget Hearings in the </a:t>
            </a:r>
            <a:r>
              <a:rPr lang="en-US" sz="2000" kern="0" dirty="0" smtClean="0"/>
              <a:t>House</a:t>
            </a:r>
          </a:p>
          <a:p>
            <a:pPr algn="l"/>
            <a:endParaRPr lang="en-US" sz="2000" kern="0" dirty="0" smtClean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600" kern="0" dirty="0"/>
              <a:t>House Appropriations, Subcommittee Commerce, Science, Justice March 16, </a:t>
            </a:r>
            <a:r>
              <a:rPr lang="en-US" sz="1600" kern="0" dirty="0" smtClean="0"/>
              <a:t>2016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US" sz="1600" kern="0" dirty="0"/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US" sz="1600" kern="0" dirty="0"/>
              <a:t>House Committee on Science, Space &amp; Technology March 22, </a:t>
            </a:r>
            <a:r>
              <a:rPr lang="en-US" sz="1600" kern="0" dirty="0" smtClean="0"/>
              <a:t>2016</a:t>
            </a: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US" sz="1600" kern="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/>
              <a:t>Senate markup on April 21, </a:t>
            </a:r>
            <a:r>
              <a:rPr lang="en-US" sz="2000" kern="0" dirty="0" smtClean="0"/>
              <a:t>2016</a:t>
            </a:r>
          </a:p>
          <a:p>
            <a:pPr algn="l"/>
            <a:endParaRPr lang="en-US" sz="2000" kern="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 smtClean="0"/>
              <a:t>House subcommittee markup on May 17, 2016</a:t>
            </a:r>
            <a:endParaRPr lang="en-US" sz="2000" kern="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kern="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/>
              <a:t>Congress not considering Administration’s proposal for new mandatory funding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kern="0" dirty="0"/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US" sz="1600" kern="0" dirty="0"/>
          </a:p>
        </p:txBody>
      </p:sp>
    </p:spTree>
    <p:extLst>
      <p:ext uri="{BB962C8B-B14F-4D97-AF65-F5344CB8AC3E}">
        <p14:creationId xmlns:p14="http://schemas.microsoft.com/office/powerpoint/2010/main" val="34863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4419600" cy="917575"/>
          </a:xfrm>
        </p:spPr>
        <p:txBody>
          <a:bodyPr/>
          <a:lstStyle/>
          <a:p>
            <a:pPr algn="ctr"/>
            <a:r>
              <a:rPr lang="en-US" dirty="0" smtClean="0"/>
              <a:t>Senate Mark-up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D0925-C6B3-44EB-A962-4D8A48094AD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095857"/>
              </p:ext>
            </p:extLst>
          </p:nvPr>
        </p:nvGraphicFramePr>
        <p:xfrm>
          <a:off x="304800" y="1447800"/>
          <a:ext cx="8175625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Worksheet" r:id="rId4" imgW="7191410" imgH="3667140" progId="Excel.Sheet.12">
                  <p:embed/>
                </p:oleObj>
              </mc:Choice>
              <mc:Fallback>
                <p:oleObj name="Worksheet" r:id="rId4" imgW="7191410" imgH="366714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1447800"/>
                        <a:ext cx="8175625" cy="417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006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4419600" cy="917575"/>
          </a:xfrm>
        </p:spPr>
        <p:txBody>
          <a:bodyPr/>
          <a:lstStyle/>
          <a:p>
            <a:pPr algn="ctr"/>
            <a:r>
              <a:rPr lang="en-US" dirty="0" smtClean="0"/>
              <a:t>House Mark-up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D0925-C6B3-44EB-A962-4D8A48094AD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760401"/>
              </p:ext>
            </p:extLst>
          </p:nvPr>
        </p:nvGraphicFramePr>
        <p:xfrm>
          <a:off x="292473" y="1143000"/>
          <a:ext cx="8421010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Worksheet" r:id="rId4" imgW="6505665" imgH="3591000" progId="Excel.Sheet.12">
                  <p:embed/>
                </p:oleObj>
              </mc:Choice>
              <mc:Fallback>
                <p:oleObj name="Worksheet" r:id="rId4" imgW="6505665" imgH="3591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2473" y="1143000"/>
                        <a:ext cx="8421010" cy="464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801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1000"/>
            <a:ext cx="9067800" cy="841375"/>
          </a:xfrm>
        </p:spPr>
        <p:txBody>
          <a:bodyPr/>
          <a:lstStyle/>
          <a:p>
            <a:r>
              <a:rPr lang="en-US" sz="3800" dirty="0" smtClean="0"/>
              <a:t>Appropriations</a:t>
            </a:r>
            <a:r>
              <a:rPr lang="en-US" sz="3800" dirty="0"/>
              <a:t>: </a:t>
            </a:r>
            <a:r>
              <a:rPr lang="en-US" sz="3800" dirty="0" smtClean="0"/>
              <a:t>Noteworthy </a:t>
            </a:r>
            <a:r>
              <a:rPr lang="en-US" sz="3800" dirty="0"/>
              <a:t>Items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D0925-C6B3-44EB-A962-4D8A48094AD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04800" y="13716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en-US" sz="2000" kern="0" dirty="0" smtClean="0"/>
              <a:t>SENATE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 smtClean="0"/>
              <a:t>Third </a:t>
            </a:r>
            <a:r>
              <a:rPr lang="en-US" sz="2000" kern="0" dirty="0"/>
              <a:t>Regional Class Research Vessel</a:t>
            </a:r>
          </a:p>
          <a:p>
            <a:pPr algn="l"/>
            <a:endParaRPr lang="en-US" sz="1200" kern="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/>
              <a:t>GAO review of projects funded via MREFC account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600" kern="0" dirty="0"/>
              <a:t>Based on GAO review of NASA projects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1200" kern="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/>
              <a:t>NSB report re: facilities O&amp;M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1200" kern="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/>
              <a:t>AOAM funding insufficient to cover relocation to </a:t>
            </a:r>
            <a:r>
              <a:rPr lang="en-US" sz="2000" kern="0" dirty="0" smtClean="0"/>
              <a:t>Alexandria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kern="0" dirty="0"/>
          </a:p>
          <a:p>
            <a:pPr algn="l"/>
            <a:r>
              <a:rPr lang="en-US" sz="2000" kern="0" dirty="0" smtClean="0"/>
              <a:t>HOUSE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 smtClean="0"/>
              <a:t>No details yet</a:t>
            </a:r>
          </a:p>
          <a:p>
            <a:pPr algn="l"/>
            <a:endParaRPr lang="en-US" sz="1200" kern="0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kern="0" dirty="0" smtClean="0"/>
              <a:t>No Regional Class Research Vessel funding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kern="0" dirty="0"/>
          </a:p>
          <a:p>
            <a:pPr algn="l"/>
            <a:endParaRPr lang="en-US" sz="2000" kern="0" dirty="0"/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US" sz="1600" kern="0" dirty="0"/>
          </a:p>
        </p:txBody>
      </p:sp>
    </p:spTree>
    <p:extLst>
      <p:ext uri="{BB962C8B-B14F-4D97-AF65-F5344CB8AC3E}">
        <p14:creationId xmlns:p14="http://schemas.microsoft.com/office/powerpoint/2010/main" val="20740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62000"/>
            <a:ext cx="7543800" cy="802958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274320">
              <a:buFont typeface="Wingdings" panose="05000000000000000000" pitchFamily="2" charset="2"/>
              <a:buChar char="Ø"/>
            </a:pPr>
            <a:r>
              <a:rPr lang="en-US" sz="2700" dirty="0"/>
              <a:t>Uncertainty – Potential Outcomes….</a:t>
            </a:r>
          </a:p>
          <a:p>
            <a:pPr marL="685800" indent="-205740">
              <a:buFont typeface="Arial" panose="020B0604020202020204" pitchFamily="34" charset="0"/>
              <a:buChar char="•"/>
            </a:pPr>
            <a:r>
              <a:rPr lang="en-US" sz="2100" dirty="0"/>
              <a:t>Appropriations enacted by Oct. 1</a:t>
            </a:r>
            <a:r>
              <a:rPr lang="en-US" sz="1950" dirty="0"/>
              <a:t/>
            </a:r>
            <a:br>
              <a:rPr lang="en-US" sz="1950" dirty="0"/>
            </a:br>
            <a:endParaRPr lang="en-US" sz="1950" dirty="0"/>
          </a:p>
          <a:p>
            <a:pPr marL="480060" indent="0">
              <a:buNone/>
            </a:pPr>
            <a:r>
              <a:rPr lang="en-US" sz="1950" dirty="0"/>
              <a:t>	</a:t>
            </a:r>
            <a:r>
              <a:rPr lang="en-US" sz="1800" dirty="0"/>
              <a:t>-- OR --</a:t>
            </a:r>
            <a:br>
              <a:rPr lang="en-US" sz="1800" dirty="0"/>
            </a:br>
            <a:endParaRPr lang="en-US" sz="1800" dirty="0"/>
          </a:p>
          <a:p>
            <a:pPr marL="685800" indent="-205740">
              <a:buFont typeface="Arial" panose="020B0604020202020204" pitchFamily="34" charset="0"/>
              <a:buChar char="•"/>
            </a:pPr>
            <a:r>
              <a:rPr lang="en-US" sz="2100" dirty="0"/>
              <a:t>Continuing resolution until after election or inauguration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z="1050"/>
              <a:t>19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157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6553200" cy="4525963"/>
          </a:xfrm>
        </p:spPr>
        <p:txBody>
          <a:bodyPr/>
          <a:lstStyle/>
          <a:p>
            <a:r>
              <a:rPr lang="en-US" dirty="0" smtClean="0"/>
              <a:t>Federal Budget: Some Basics</a:t>
            </a:r>
          </a:p>
          <a:p>
            <a:r>
              <a:rPr lang="en-US" dirty="0" smtClean="0"/>
              <a:t>NSF Budget Process</a:t>
            </a:r>
          </a:p>
          <a:p>
            <a:r>
              <a:rPr lang="en-US" dirty="0" smtClean="0"/>
              <a:t>NSF Appropriations</a:t>
            </a:r>
          </a:p>
          <a:p>
            <a:r>
              <a:rPr lang="en-US" dirty="0" smtClean="0"/>
              <a:t>Current Events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5B0667-37DF-4036-B60C-D947B612284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52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F6B18-9349-4280-A410-2889BDFC2B5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856566"/>
              </p:ext>
            </p:extLst>
          </p:nvPr>
        </p:nvGraphicFramePr>
        <p:xfrm>
          <a:off x="289560" y="518160"/>
          <a:ext cx="8564880" cy="582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199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1600" dirty="0" smtClean="0">
                <a:latin typeface="Arial" panose="020B0604020202020204" pitchFamily="34" charset="0"/>
              </a:rPr>
              <a:t>NSF Budgets – Budget and Performance link at bottom of nsf.gov</a:t>
            </a:r>
          </a:p>
          <a:p>
            <a:pPr marL="457200" lvl="1" indent="0">
              <a:buNone/>
            </a:pP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://www.nsf.gov/about/budget</a:t>
            </a:r>
            <a:r>
              <a:rPr lang="en-US" sz="1600" dirty="0" smtClean="0">
                <a:hlinkClick r:id="rId2"/>
              </a:rPr>
              <a:t>/</a:t>
            </a:r>
            <a:endParaRPr lang="en-US" sz="1600" dirty="0" smtClean="0"/>
          </a:p>
          <a:p>
            <a:pPr marL="457200" lvl="1" indent="0">
              <a:buNone/>
            </a:pPr>
            <a:r>
              <a:rPr lang="en-US" sz="1600" u="sng" dirty="0">
                <a:solidFill>
                  <a:schemeClr val="accent5">
                    <a:lumMod val="50000"/>
                  </a:schemeClr>
                </a:solidFill>
              </a:rPr>
              <a:t>http://www.nsf.gov/about/performance/</a:t>
            </a:r>
            <a:endParaRPr lang="en-US" sz="1600" u="sng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r>
              <a:rPr lang="en-US" sz="1600" dirty="0" smtClean="0"/>
              <a:t>NSF Budget Primer - </a:t>
            </a:r>
            <a:r>
              <a:rPr lang="en-US" sz="1600" dirty="0" smtClean="0">
                <a:hlinkClick r:id="rId3"/>
              </a:rPr>
              <a:t>http</a:t>
            </a:r>
            <a:r>
              <a:rPr lang="en-US" sz="1600" dirty="0">
                <a:hlinkClick r:id="rId3"/>
              </a:rPr>
              <a:t>://</a:t>
            </a:r>
            <a:r>
              <a:rPr lang="en-US" sz="1600" dirty="0" smtClean="0">
                <a:hlinkClick r:id="rId3"/>
              </a:rPr>
              <a:t>col</a:t>
            </a:r>
            <a:r>
              <a:rPr lang="en-US" sz="1600" dirty="0" smtClean="0">
                <a:solidFill>
                  <a:srgbClr val="009999"/>
                </a:solidFill>
                <a:hlinkClick r:id="rId3"/>
              </a:rPr>
              <a:t>labora</a:t>
            </a:r>
            <a:r>
              <a:rPr lang="en-US" sz="1600" dirty="0" smtClean="0">
                <a:hlinkClick r:id="rId3"/>
              </a:rPr>
              <a:t>tion.inside.nsf.gov/bfa/Budget/Budget%20Process%20Primer/01_Primer_Introduction.aspx</a:t>
            </a:r>
            <a:endParaRPr lang="en-US" sz="1600" dirty="0" smtClean="0"/>
          </a:p>
          <a:p>
            <a:pPr marL="45720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r>
              <a:rPr lang="en-US" sz="1600" dirty="0" smtClean="0"/>
              <a:t>NSF Budget Internet Information System (BIIS) - </a:t>
            </a:r>
            <a:r>
              <a:rPr lang="en-US" sz="1600" dirty="0" smtClean="0">
                <a:hlinkClick r:id="rId4"/>
              </a:rPr>
              <a:t>http</a:t>
            </a:r>
            <a:r>
              <a:rPr lang="en-US" sz="1600" dirty="0">
                <a:hlinkClick r:id="rId4"/>
              </a:rPr>
              <a:t>://dellweb.bfa.nsf.gov</a:t>
            </a:r>
            <a:r>
              <a:rPr lang="en-US" sz="1600" dirty="0" smtClean="0">
                <a:hlinkClick r:id="rId4"/>
              </a:rPr>
              <a:t>/</a:t>
            </a:r>
            <a:endParaRPr lang="en-US" sz="1600" dirty="0" smtClean="0"/>
          </a:p>
          <a:p>
            <a:pPr marL="45720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r>
              <a:rPr lang="en-US" sz="1600" dirty="0" smtClean="0"/>
              <a:t>NSF Enterprise Information System (EIS) – </a:t>
            </a:r>
          </a:p>
          <a:p>
            <a:pPr marL="457200" lvl="1" indent="0">
              <a:buNone/>
            </a:pPr>
            <a:r>
              <a:rPr lang="en-US" sz="1600" dirty="0" smtClean="0">
                <a:hlinkClick r:id="rId5"/>
              </a:rPr>
              <a:t>http</a:t>
            </a:r>
            <a:r>
              <a:rPr lang="en-US" sz="1600" dirty="0">
                <a:hlinkClick r:id="rId5"/>
              </a:rPr>
              <a:t>://</a:t>
            </a:r>
            <a:r>
              <a:rPr lang="en-US" sz="1600" dirty="0" smtClean="0">
                <a:hlinkClick r:id="rId5"/>
              </a:rPr>
              <a:t>budg-eis-01/eisportal/default.aspx</a:t>
            </a:r>
            <a:endParaRPr lang="en-US" sz="1600" dirty="0" smtClean="0"/>
          </a:p>
          <a:p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</a:t>
            </a:r>
            <a:r>
              <a:rPr lang="en-US" sz="1600" dirty="0"/>
              <a:t>NSF Program and Financial Coding Manual FY </a:t>
            </a:r>
            <a:r>
              <a:rPr lang="en-US" sz="1600" dirty="0" smtClean="0"/>
              <a:t>2016</a:t>
            </a:r>
          </a:p>
          <a:p>
            <a:pPr marL="400050" lvl="1" indent="0">
              <a:buNone/>
            </a:pPr>
            <a:r>
              <a:rPr lang="en-US" sz="1600" u="sng" dirty="0">
                <a:solidFill>
                  <a:srgbClr val="009999"/>
                </a:solidFill>
              </a:rPr>
              <a:t>https://inside.nsf.gov/tools/toolsdocuments/Inside%20NSF%20Documents/NSF%20Manual%2021.pdf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1461E3-86A6-492D-8F27-FF91EC3CBA7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2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4"/>
          <p:cNvSpPr>
            <a:spLocks noChangeArrowheads="1"/>
          </p:cNvSpPr>
          <p:nvPr/>
        </p:nvSpPr>
        <p:spPr bwMode="auto">
          <a:xfrm rot="18349902">
            <a:off x="2810156" y="5325001"/>
            <a:ext cx="2288225" cy="299746"/>
          </a:xfrm>
          <a:prstGeom prst="parallelogram">
            <a:avLst>
              <a:gd name="adj" fmla="val 137308"/>
            </a:avLst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 rot="1232539">
            <a:off x="3296268" y="3233214"/>
            <a:ext cx="695325" cy="424294"/>
          </a:xfrm>
          <a:prstGeom prst="rect">
            <a:avLst/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08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6"/>
          <p:cNvSpPr>
            <a:spLocks noChangeArrowheads="1"/>
          </p:cNvSpPr>
          <p:nvPr/>
        </p:nvSpPr>
        <p:spPr bwMode="auto">
          <a:xfrm rot="5400000">
            <a:off x="5170873" y="3957530"/>
            <a:ext cx="580254" cy="55245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1643314518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AutoShape 7"/>
          <p:cNvSpPr>
            <a:spLocks noChangeArrowheads="1"/>
          </p:cNvSpPr>
          <p:nvPr/>
        </p:nvSpPr>
        <p:spPr bwMode="auto">
          <a:xfrm rot="5400000" flipV="1">
            <a:off x="5012422" y="1363620"/>
            <a:ext cx="1008282" cy="514350"/>
          </a:xfrm>
          <a:prstGeom prst="parallelogram">
            <a:avLst>
              <a:gd name="adj" fmla="val 64446"/>
            </a:avLst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AutoShape 8"/>
          <p:cNvSpPr>
            <a:spLocks noChangeArrowheads="1"/>
          </p:cNvSpPr>
          <p:nvPr/>
        </p:nvSpPr>
        <p:spPr bwMode="auto">
          <a:xfrm rot="5506393" flipV="1">
            <a:off x="5048189" y="2148205"/>
            <a:ext cx="916802" cy="511175"/>
          </a:xfrm>
          <a:prstGeom prst="parallelogram">
            <a:avLst>
              <a:gd name="adj" fmla="val 46186"/>
            </a:avLst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9"/>
          <p:cNvSpPr>
            <a:spLocks noChangeArrowheads="1"/>
          </p:cNvSpPr>
          <p:nvPr/>
        </p:nvSpPr>
        <p:spPr bwMode="auto">
          <a:xfrm rot="5400000" flipV="1">
            <a:off x="4879016" y="3131774"/>
            <a:ext cx="1243345" cy="514350"/>
          </a:xfrm>
          <a:prstGeom prst="parallelogram">
            <a:avLst>
              <a:gd name="adj" fmla="val 44994"/>
            </a:avLst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0"/>
          <p:cNvSpPr>
            <a:spLocks noChangeArrowheads="1"/>
          </p:cNvSpPr>
          <p:nvPr/>
        </p:nvSpPr>
        <p:spPr bwMode="auto">
          <a:xfrm rot="5759502">
            <a:off x="5273591" y="4416105"/>
            <a:ext cx="452526" cy="566737"/>
          </a:xfrm>
          <a:prstGeom prst="parallelogram">
            <a:avLst>
              <a:gd name="adj" fmla="val 26037"/>
            </a:avLst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11"/>
          <p:cNvSpPr>
            <a:spLocks noChangeArrowheads="1"/>
          </p:cNvSpPr>
          <p:nvPr/>
        </p:nvSpPr>
        <p:spPr bwMode="auto">
          <a:xfrm rot="5488891">
            <a:off x="5147401" y="4803724"/>
            <a:ext cx="653818" cy="563563"/>
          </a:xfrm>
          <a:prstGeom prst="parallelogram">
            <a:avLst>
              <a:gd name="adj" fmla="val 49555"/>
            </a:avLst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2"/>
          <p:cNvSpPr>
            <a:spLocks noChangeArrowheads="1"/>
          </p:cNvSpPr>
          <p:nvPr/>
        </p:nvSpPr>
        <p:spPr bwMode="auto">
          <a:xfrm rot="5463470">
            <a:off x="4965795" y="5416654"/>
            <a:ext cx="1058268" cy="582613"/>
          </a:xfrm>
          <a:prstGeom prst="parallelogram">
            <a:avLst>
              <a:gd name="adj" fmla="val 61608"/>
            </a:avLst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5757863" y="1124009"/>
            <a:ext cx="914400" cy="667512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5737225" y="1945169"/>
            <a:ext cx="914400" cy="685800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Rectangle 15"/>
          <p:cNvSpPr>
            <a:spLocks noChangeArrowheads="1"/>
          </p:cNvSpPr>
          <p:nvPr/>
        </p:nvSpPr>
        <p:spPr bwMode="auto">
          <a:xfrm>
            <a:off x="5732169" y="2746003"/>
            <a:ext cx="914400" cy="1069848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Rectangle 16"/>
          <p:cNvSpPr>
            <a:spLocks noChangeArrowheads="1"/>
          </p:cNvSpPr>
          <p:nvPr/>
        </p:nvSpPr>
        <p:spPr bwMode="auto">
          <a:xfrm>
            <a:off x="5735638" y="3900893"/>
            <a:ext cx="914400" cy="658368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Rectangle 17"/>
          <p:cNvSpPr>
            <a:spLocks noChangeArrowheads="1"/>
          </p:cNvSpPr>
          <p:nvPr/>
        </p:nvSpPr>
        <p:spPr bwMode="auto">
          <a:xfrm>
            <a:off x="5734050" y="4616418"/>
            <a:ext cx="914400" cy="338328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Rectangle 18"/>
          <p:cNvSpPr>
            <a:spLocks noChangeArrowheads="1"/>
          </p:cNvSpPr>
          <p:nvPr/>
        </p:nvSpPr>
        <p:spPr bwMode="auto">
          <a:xfrm>
            <a:off x="5735638" y="5015064"/>
            <a:ext cx="914400" cy="429768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Rectangle 19"/>
          <p:cNvSpPr>
            <a:spLocks noChangeArrowheads="1"/>
          </p:cNvSpPr>
          <p:nvPr/>
        </p:nvSpPr>
        <p:spPr bwMode="auto">
          <a:xfrm>
            <a:off x="5765800" y="5523469"/>
            <a:ext cx="914400" cy="73152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Rectangle 20"/>
          <p:cNvSpPr>
            <a:spLocks noChangeArrowheads="1"/>
          </p:cNvSpPr>
          <p:nvPr/>
        </p:nvSpPr>
        <p:spPr bwMode="auto">
          <a:xfrm>
            <a:off x="2527299" y="5920143"/>
            <a:ext cx="914400" cy="557784"/>
          </a:xfrm>
          <a:prstGeom prst="rect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AutoShape 21"/>
          <p:cNvSpPr>
            <a:spLocks noChangeArrowheads="1"/>
          </p:cNvSpPr>
          <p:nvPr/>
        </p:nvSpPr>
        <p:spPr bwMode="auto">
          <a:xfrm rot="5400000">
            <a:off x="2599219" y="1910990"/>
            <a:ext cx="2229198" cy="645096"/>
          </a:xfrm>
          <a:prstGeom prst="parallelogram">
            <a:avLst>
              <a:gd name="adj" fmla="val 45462"/>
            </a:avLst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Rectangle 22"/>
          <p:cNvSpPr>
            <a:spLocks noChangeArrowheads="1"/>
          </p:cNvSpPr>
          <p:nvPr/>
        </p:nvSpPr>
        <p:spPr bwMode="auto">
          <a:xfrm>
            <a:off x="2508250" y="3120533"/>
            <a:ext cx="914400" cy="466344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9" name="Rectangle 23"/>
          <p:cNvSpPr>
            <a:spLocks noChangeArrowheads="1"/>
          </p:cNvSpPr>
          <p:nvPr/>
        </p:nvSpPr>
        <p:spPr bwMode="auto">
          <a:xfrm>
            <a:off x="2523832" y="3632556"/>
            <a:ext cx="914400" cy="1261872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AutoShape 24"/>
          <p:cNvSpPr>
            <a:spLocks noChangeArrowheads="1"/>
          </p:cNvSpPr>
          <p:nvPr/>
        </p:nvSpPr>
        <p:spPr bwMode="auto">
          <a:xfrm rot="16200000">
            <a:off x="3277722" y="3798771"/>
            <a:ext cx="1232831" cy="9144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56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AutoShape 25"/>
          <p:cNvSpPr>
            <a:spLocks noChangeArrowheads="1"/>
          </p:cNvSpPr>
          <p:nvPr/>
        </p:nvSpPr>
        <p:spPr bwMode="auto">
          <a:xfrm rot="19589949">
            <a:off x="3306111" y="4849835"/>
            <a:ext cx="758825" cy="82950"/>
          </a:xfrm>
          <a:prstGeom prst="parallelogram">
            <a:avLst>
              <a:gd name="adj" fmla="val 133671"/>
            </a:avLst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26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2" name="Rectangle 26"/>
          <p:cNvSpPr>
            <a:spLocks noChangeArrowheads="1"/>
          </p:cNvSpPr>
          <p:nvPr/>
        </p:nvSpPr>
        <p:spPr bwMode="auto">
          <a:xfrm>
            <a:off x="2511072" y="5006356"/>
            <a:ext cx="914400" cy="118872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AutoShape 27"/>
          <p:cNvSpPr>
            <a:spLocks noChangeArrowheads="1"/>
          </p:cNvSpPr>
          <p:nvPr/>
        </p:nvSpPr>
        <p:spPr bwMode="auto">
          <a:xfrm rot="18869890">
            <a:off x="3283681" y="5006664"/>
            <a:ext cx="733425" cy="27432"/>
          </a:xfrm>
          <a:prstGeom prst="parallelogram">
            <a:avLst>
              <a:gd name="adj" fmla="val 0"/>
            </a:avLst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60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Rectangle 28"/>
          <p:cNvSpPr>
            <a:spLocks noChangeArrowheads="1"/>
          </p:cNvSpPr>
          <p:nvPr/>
        </p:nvSpPr>
        <p:spPr bwMode="auto">
          <a:xfrm>
            <a:off x="2498725" y="5246842"/>
            <a:ext cx="914400" cy="27432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AutoShape 29"/>
          <p:cNvSpPr>
            <a:spLocks noChangeArrowheads="1"/>
          </p:cNvSpPr>
          <p:nvPr/>
        </p:nvSpPr>
        <p:spPr bwMode="auto">
          <a:xfrm rot="18567657">
            <a:off x="3256903" y="5108613"/>
            <a:ext cx="823913" cy="36513"/>
          </a:xfrm>
          <a:prstGeom prst="parallelogram">
            <a:avLst>
              <a:gd name="adj" fmla="val 0"/>
            </a:avLst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60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6" name="Rectangle 30"/>
          <p:cNvSpPr>
            <a:spLocks noChangeArrowheads="1"/>
          </p:cNvSpPr>
          <p:nvPr/>
        </p:nvSpPr>
        <p:spPr bwMode="auto">
          <a:xfrm>
            <a:off x="2498078" y="5423876"/>
            <a:ext cx="914400" cy="4572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AutoShape 31"/>
          <p:cNvSpPr>
            <a:spLocks noChangeArrowheads="1"/>
          </p:cNvSpPr>
          <p:nvPr/>
        </p:nvSpPr>
        <p:spPr bwMode="auto">
          <a:xfrm rot="18351165">
            <a:off x="3212668" y="5292478"/>
            <a:ext cx="926818" cy="74757"/>
          </a:xfrm>
          <a:prstGeom prst="parallelogram">
            <a:avLst>
              <a:gd name="adj" fmla="val 0"/>
            </a:avLst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60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8" name="Rectangle 32"/>
          <p:cNvSpPr>
            <a:spLocks noChangeArrowheads="1"/>
          </p:cNvSpPr>
          <p:nvPr/>
        </p:nvSpPr>
        <p:spPr bwMode="auto">
          <a:xfrm>
            <a:off x="3886200" y="1367583"/>
            <a:ext cx="1371600" cy="4572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25000">
                <a:srgbClr val="5DA41C"/>
              </a:gs>
              <a:gs pos="75000">
                <a:srgbClr val="04BDE2"/>
              </a:gs>
              <a:gs pos="100000">
                <a:srgbClr val="002060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2503488" y="5587872"/>
            <a:ext cx="914400" cy="137160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1074738" y="-3175"/>
            <a:ext cx="70104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0033CC"/>
                </a:solidFill>
                <a:latin typeface="Tahoma" pitchFamily="34" charset="0"/>
              </a:rPr>
              <a:t>Spending America’s Income</a:t>
            </a:r>
            <a:endParaRPr lang="en-US" sz="2400" b="1" dirty="0">
              <a:solidFill>
                <a:srgbClr val="0033CC"/>
              </a:solidFill>
              <a:latin typeface="Tahoma" pitchFamily="34" charset="0"/>
            </a:endParaRPr>
          </a:p>
          <a:p>
            <a:pPr algn="ctr" eaLnBrk="0" hangingPunct="0"/>
            <a:r>
              <a:rPr lang="en-US" sz="1600" i="1" dirty="0">
                <a:solidFill>
                  <a:srgbClr val="0033CC"/>
                </a:solidFill>
                <a:latin typeface="Times New Roman" pitchFamily="18" charset="0"/>
              </a:rPr>
              <a:t>Broad revenue and spending categories in President Obama’s fiscal </a:t>
            </a:r>
            <a:r>
              <a:rPr lang="en-US" sz="1600" i="1" dirty="0" smtClean="0">
                <a:solidFill>
                  <a:srgbClr val="0033CC"/>
                </a:solidFill>
                <a:latin typeface="Times New Roman" pitchFamily="18" charset="0"/>
              </a:rPr>
              <a:t>2017 </a:t>
            </a:r>
            <a:r>
              <a:rPr lang="en-US" sz="1600" i="1" dirty="0">
                <a:solidFill>
                  <a:srgbClr val="0033CC"/>
                </a:solidFill>
                <a:latin typeface="Times New Roman" pitchFamily="18" charset="0"/>
              </a:rPr>
              <a:t>budget:</a:t>
            </a:r>
            <a:endParaRPr lang="en-US" sz="1600" b="1" dirty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549275" y="744538"/>
            <a:ext cx="33813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600" b="1" dirty="0">
                <a:latin typeface="Tahoma" pitchFamily="34" charset="0"/>
              </a:rPr>
              <a:t>Where it comes from (receipts)</a:t>
            </a:r>
          </a:p>
          <a:p>
            <a:pPr eaLnBrk="0" hangingPunct="0"/>
            <a:r>
              <a:rPr lang="en-US" sz="1600" b="1" dirty="0" smtClean="0">
                <a:latin typeface="Tahoma" pitchFamily="34" charset="0"/>
              </a:rPr>
              <a:t>$3.6 </a:t>
            </a:r>
            <a:r>
              <a:rPr lang="en-US" sz="1600" b="1" dirty="0">
                <a:latin typeface="Tahoma" pitchFamily="34" charset="0"/>
              </a:rPr>
              <a:t>Trillion</a:t>
            </a:r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5180013" y="739775"/>
            <a:ext cx="34686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 eaLnBrk="0" hangingPunct="0"/>
            <a:r>
              <a:rPr lang="en-US" sz="1600" b="1" dirty="0">
                <a:latin typeface="Tahoma" pitchFamily="34" charset="0"/>
              </a:rPr>
              <a:t>How it would be spent (outlays)</a:t>
            </a:r>
          </a:p>
          <a:p>
            <a:pPr algn="r" eaLnBrk="0" hangingPunct="0"/>
            <a:r>
              <a:rPr lang="en-US" sz="1600" b="1" dirty="0" smtClean="0">
                <a:latin typeface="Tahoma" pitchFamily="34" charset="0"/>
              </a:rPr>
              <a:t>$4.1 </a:t>
            </a:r>
            <a:r>
              <a:rPr lang="en-US" sz="1600" b="1" dirty="0">
                <a:latin typeface="Tahoma" pitchFamily="34" charset="0"/>
              </a:rPr>
              <a:t>Trillion</a:t>
            </a:r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835025" y="1752600"/>
            <a:ext cx="1679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dirty="0">
                <a:latin typeface="Tahoma" pitchFamily="34" charset="0"/>
              </a:rPr>
              <a:t>Individual income tax:</a:t>
            </a:r>
          </a:p>
          <a:p>
            <a:pPr algn="ctr" eaLnBrk="0" hangingPunct="0"/>
            <a:r>
              <a:rPr lang="en-US" sz="1200" b="1" dirty="0">
                <a:latin typeface="Tahoma" pitchFamily="34" charset="0"/>
              </a:rPr>
              <a:t>$</a:t>
            </a:r>
            <a:r>
              <a:rPr lang="en-US" sz="1200" b="1" dirty="0" smtClean="0">
                <a:latin typeface="Tahoma" pitchFamily="34" charset="0"/>
              </a:rPr>
              <a:t>1,788 </a:t>
            </a:r>
            <a:r>
              <a:rPr lang="en-US" sz="1200" b="1" dirty="0">
                <a:latin typeface="Tahoma" pitchFamily="34" charset="0"/>
              </a:rPr>
              <a:t>billion</a:t>
            </a: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811213" y="3124200"/>
            <a:ext cx="1685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dirty="0">
                <a:latin typeface="Tahoma" pitchFamily="34" charset="0"/>
              </a:rPr>
              <a:t>Corporate income tax:</a:t>
            </a:r>
          </a:p>
          <a:p>
            <a:pPr algn="ctr" eaLnBrk="0" hangingPunct="0"/>
            <a:r>
              <a:rPr lang="en-US" sz="1200" b="1" dirty="0" smtClean="0">
                <a:latin typeface="Tahoma" pitchFamily="34" charset="0"/>
              </a:rPr>
              <a:t>$419 </a:t>
            </a:r>
            <a:r>
              <a:rPr lang="en-US" sz="1200" b="1" dirty="0">
                <a:latin typeface="Tahoma" pitchFamily="34" charset="0"/>
              </a:rPr>
              <a:t>billion</a:t>
            </a: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1215915" y="3905349"/>
            <a:ext cx="12426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dirty="0">
                <a:latin typeface="Tahoma" pitchFamily="34" charset="0"/>
              </a:rPr>
              <a:t>Payroll tax:</a:t>
            </a:r>
          </a:p>
          <a:p>
            <a:pPr algn="ctr" eaLnBrk="0" hangingPunct="0"/>
            <a:r>
              <a:rPr lang="en-US" sz="1200" b="1" dirty="0" smtClean="0">
                <a:latin typeface="Tahoma" pitchFamily="34" charset="0"/>
              </a:rPr>
              <a:t>$1,141 </a:t>
            </a:r>
            <a:r>
              <a:rPr lang="en-US" sz="1200" b="1" dirty="0">
                <a:latin typeface="Tahoma" pitchFamily="34" charset="0"/>
              </a:rPr>
              <a:t>billion</a:t>
            </a: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629000" y="4919542"/>
            <a:ext cx="18744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dirty="0">
                <a:latin typeface="Tahoma" pitchFamily="34" charset="0"/>
              </a:rPr>
              <a:t>Excise tax: </a:t>
            </a:r>
            <a:r>
              <a:rPr lang="en-US" sz="1200" b="1" dirty="0">
                <a:latin typeface="Tahoma" pitchFamily="34" charset="0"/>
              </a:rPr>
              <a:t>$</a:t>
            </a:r>
            <a:r>
              <a:rPr lang="en-US" sz="1200" b="1" dirty="0" smtClean="0">
                <a:latin typeface="Tahoma" pitchFamily="34" charset="0"/>
              </a:rPr>
              <a:t>110 </a:t>
            </a:r>
            <a:r>
              <a:rPr lang="en-US" sz="1200" b="1" dirty="0">
                <a:latin typeface="Tahoma" pitchFamily="34" charset="0"/>
              </a:rPr>
              <a:t>billion</a:t>
            </a:r>
          </a:p>
        </p:txBody>
      </p:sp>
      <p:sp>
        <p:nvSpPr>
          <p:cNvPr id="2089" name="Text Box 41"/>
          <p:cNvSpPr txBox="1">
            <a:spLocks noChangeArrowheads="1"/>
          </p:cNvSpPr>
          <p:nvPr/>
        </p:nvSpPr>
        <p:spPr bwMode="auto">
          <a:xfrm>
            <a:off x="159147" y="5107371"/>
            <a:ext cx="2347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dirty="0">
                <a:latin typeface="Tahoma" pitchFamily="34" charset="0"/>
              </a:rPr>
              <a:t>Estate and gift tax: </a:t>
            </a:r>
            <a:r>
              <a:rPr lang="en-US" sz="1200" b="1" dirty="0" smtClean="0">
                <a:latin typeface="Tahoma" pitchFamily="34" charset="0"/>
              </a:rPr>
              <a:t>$22 </a:t>
            </a:r>
            <a:r>
              <a:rPr lang="en-US" sz="1200" b="1" dirty="0">
                <a:latin typeface="Tahoma" pitchFamily="34" charset="0"/>
              </a:rPr>
              <a:t>billion</a:t>
            </a: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355119" y="5308430"/>
            <a:ext cx="214033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dirty="0">
                <a:latin typeface="Tahoma" pitchFamily="34" charset="0"/>
              </a:rPr>
              <a:t>Customs duties: </a:t>
            </a:r>
            <a:r>
              <a:rPr lang="en-US" sz="1200" b="1" dirty="0" smtClean="0">
                <a:latin typeface="Tahoma" pitchFamily="34" charset="0"/>
              </a:rPr>
              <a:t>$40 </a:t>
            </a:r>
            <a:r>
              <a:rPr lang="en-US" sz="1200" b="1" dirty="0">
                <a:latin typeface="Tahoma" pitchFamily="34" charset="0"/>
              </a:rPr>
              <a:t>billion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900256" y="5511428"/>
            <a:ext cx="158408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dirty="0">
                <a:latin typeface="Tahoma" pitchFamily="34" charset="0"/>
              </a:rPr>
              <a:t>Other: </a:t>
            </a:r>
            <a:r>
              <a:rPr lang="en-US" sz="1200" b="1" dirty="0" smtClean="0">
                <a:latin typeface="Tahoma" pitchFamily="34" charset="0"/>
              </a:rPr>
              <a:t>$124 </a:t>
            </a:r>
            <a:r>
              <a:rPr lang="en-US" sz="1200" b="1" dirty="0">
                <a:latin typeface="Tahoma" pitchFamily="34" charset="0"/>
              </a:rPr>
              <a:t>billion</a:t>
            </a:r>
          </a:p>
        </p:txBody>
      </p: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6681670" y="3152001"/>
            <a:ext cx="217828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b="1" dirty="0" smtClean="0">
                <a:latin typeface="Tahoma" pitchFamily="34" charset="0"/>
              </a:rPr>
              <a:t>$967 billion: </a:t>
            </a:r>
            <a:r>
              <a:rPr lang="en-US" sz="1200" dirty="0" smtClean="0">
                <a:latin typeface="Tahoma" pitchFamily="34" charset="0"/>
              </a:rPr>
              <a:t>Social </a:t>
            </a:r>
            <a:r>
              <a:rPr lang="en-US" sz="1200" dirty="0">
                <a:latin typeface="Tahoma" pitchFamily="34" charset="0"/>
              </a:rPr>
              <a:t>Security</a:t>
            </a:r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6625577" y="2124936"/>
            <a:ext cx="22177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sz="1200" b="1" dirty="0" smtClean="0">
                <a:latin typeface="Tahoma" pitchFamily="34" charset="0"/>
              </a:rPr>
              <a:t>$625 </a:t>
            </a:r>
            <a:r>
              <a:rPr lang="en-US" sz="1200" b="1" dirty="0">
                <a:latin typeface="Tahoma" pitchFamily="34" charset="0"/>
              </a:rPr>
              <a:t>billion: </a:t>
            </a:r>
            <a:r>
              <a:rPr lang="en-US" sz="1200" b="1" dirty="0" smtClean="0">
                <a:latin typeface="Tahoma" pitchFamily="34" charset="0"/>
              </a:rPr>
              <a:t>Non-Defense</a:t>
            </a:r>
          </a:p>
          <a:p>
            <a:pPr algn="r" eaLnBrk="0" hangingPunct="0"/>
            <a:r>
              <a:rPr lang="en-US" sz="1200" dirty="0">
                <a:latin typeface="Tahoma" pitchFamily="34" charset="0"/>
              </a:rPr>
              <a:t>(</a:t>
            </a:r>
            <a:r>
              <a:rPr lang="en-US" sz="1200" dirty="0" smtClean="0">
                <a:latin typeface="Tahoma" pitchFamily="34" charset="0"/>
              </a:rPr>
              <a:t>Discretionary)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6578531" y="1437154"/>
            <a:ext cx="19321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b="1" dirty="0" smtClean="0">
                <a:latin typeface="Tahoma" pitchFamily="34" charset="0"/>
              </a:rPr>
              <a:t>$608 </a:t>
            </a:r>
            <a:r>
              <a:rPr lang="en-US" sz="1200" b="1" dirty="0">
                <a:latin typeface="Tahoma" pitchFamily="34" charset="0"/>
              </a:rPr>
              <a:t>billion: </a:t>
            </a:r>
            <a:r>
              <a:rPr lang="en-US" sz="1200" b="1" dirty="0" smtClean="0">
                <a:latin typeface="Tahoma" pitchFamily="34" charset="0"/>
              </a:rPr>
              <a:t>Defense</a:t>
            </a:r>
          </a:p>
          <a:p>
            <a:pPr algn="r" eaLnBrk="0" hangingPunct="0"/>
            <a:r>
              <a:rPr lang="en-US" sz="1200" dirty="0" smtClean="0">
                <a:latin typeface="Tahoma" pitchFamily="34" charset="0"/>
              </a:rPr>
              <a:t>    (Discretionary)</a:t>
            </a:r>
            <a:endParaRPr lang="en-US" sz="1200" dirty="0">
              <a:latin typeface="Tahoma" pitchFamily="34" charset="0"/>
            </a:endParaRPr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6635970" y="4035927"/>
            <a:ext cx="18061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b="1" dirty="0" smtClean="0">
                <a:latin typeface="Tahoma" pitchFamily="34" charset="0"/>
              </a:rPr>
              <a:t>$598 </a:t>
            </a:r>
            <a:r>
              <a:rPr lang="en-US" sz="1200" b="1" dirty="0">
                <a:latin typeface="Tahoma" pitchFamily="34" charset="0"/>
              </a:rPr>
              <a:t>billion: </a:t>
            </a:r>
            <a:r>
              <a:rPr lang="en-US" sz="1200" dirty="0">
                <a:latin typeface="Tahoma" pitchFamily="34" charset="0"/>
              </a:rPr>
              <a:t>Medicare</a:t>
            </a:r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6620466" y="4625080"/>
            <a:ext cx="230069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b="1" dirty="0" smtClean="0">
                <a:latin typeface="Tahoma" pitchFamily="34" charset="0"/>
              </a:rPr>
              <a:t>$303 </a:t>
            </a:r>
            <a:r>
              <a:rPr lang="en-US" sz="1200" b="1" dirty="0">
                <a:latin typeface="Tahoma" pitchFamily="34" charset="0"/>
              </a:rPr>
              <a:t>billion: </a:t>
            </a:r>
            <a:r>
              <a:rPr lang="en-US" sz="1200" dirty="0">
                <a:latin typeface="Tahoma" pitchFamily="34" charset="0"/>
              </a:rPr>
              <a:t>Interest on debt</a:t>
            </a: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6632496" y="5087805"/>
            <a:ext cx="178927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b="1" dirty="0" smtClean="0">
                <a:latin typeface="Tahoma" pitchFamily="34" charset="0"/>
              </a:rPr>
              <a:t>$386 </a:t>
            </a:r>
            <a:r>
              <a:rPr lang="en-US" sz="1200" b="1" dirty="0">
                <a:latin typeface="Tahoma" pitchFamily="34" charset="0"/>
              </a:rPr>
              <a:t>billion: </a:t>
            </a:r>
            <a:r>
              <a:rPr lang="en-US" sz="1200" dirty="0">
                <a:latin typeface="Tahoma" pitchFamily="34" charset="0"/>
              </a:rPr>
              <a:t>Medicaid</a:t>
            </a:r>
          </a:p>
        </p:txBody>
      </p:sp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6688703" y="5731747"/>
            <a:ext cx="15824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200" b="1" dirty="0">
                <a:latin typeface="Tahoma" pitchFamily="34" charset="0"/>
              </a:rPr>
              <a:t>$</a:t>
            </a:r>
            <a:r>
              <a:rPr lang="en-US" sz="1200" b="1" dirty="0" smtClean="0">
                <a:latin typeface="Tahoma" pitchFamily="34" charset="0"/>
              </a:rPr>
              <a:t>661 </a:t>
            </a:r>
            <a:r>
              <a:rPr lang="en-US" sz="1200" b="1" dirty="0">
                <a:latin typeface="Tahoma" pitchFamily="34" charset="0"/>
              </a:rPr>
              <a:t>billion: </a:t>
            </a:r>
            <a:r>
              <a:rPr lang="en-US" sz="1200" dirty="0">
                <a:latin typeface="Tahoma" pitchFamily="34" charset="0"/>
              </a:rPr>
              <a:t>Other</a:t>
            </a:r>
          </a:p>
        </p:txBody>
      </p:sp>
      <p:sp>
        <p:nvSpPr>
          <p:cNvPr id="2099" name="Text Box 51"/>
          <p:cNvSpPr txBox="1">
            <a:spLocks noChangeArrowheads="1"/>
          </p:cNvSpPr>
          <p:nvPr/>
        </p:nvSpPr>
        <p:spPr bwMode="auto">
          <a:xfrm>
            <a:off x="726150" y="6019800"/>
            <a:ext cx="17043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 eaLnBrk="0" hangingPunct="0"/>
            <a:r>
              <a:rPr lang="en-US" sz="1200" b="1" dirty="0">
                <a:latin typeface="Tahoma" pitchFamily="34" charset="0"/>
              </a:rPr>
              <a:t>Deficit: </a:t>
            </a:r>
            <a:r>
              <a:rPr lang="en-US" sz="1200" b="1" dirty="0" smtClean="0">
                <a:latin typeface="Tahoma" pitchFamily="34" charset="0"/>
              </a:rPr>
              <a:t>$502 </a:t>
            </a:r>
            <a:r>
              <a:rPr lang="en-US" sz="1200" b="1" dirty="0">
                <a:latin typeface="Tahoma" pitchFamily="34" charset="0"/>
              </a:rPr>
              <a:t>billion</a:t>
            </a:r>
          </a:p>
        </p:txBody>
      </p:sp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3938647" y="3348137"/>
            <a:ext cx="12682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400" b="1" dirty="0" smtClean="0">
                <a:latin typeface="Tahoma" pitchFamily="34" charset="0"/>
              </a:rPr>
              <a:t>$4.1 Trillion</a:t>
            </a:r>
            <a:endParaRPr lang="en-US" sz="1400" b="1" dirty="0">
              <a:latin typeface="Tahoma" pitchFamily="34" charset="0"/>
            </a:endParaRPr>
          </a:p>
        </p:txBody>
      </p:sp>
      <p:grpSp>
        <p:nvGrpSpPr>
          <p:cNvPr id="2101" name="Group 53"/>
          <p:cNvGrpSpPr>
            <a:grpSpLocks/>
          </p:cNvGrpSpPr>
          <p:nvPr/>
        </p:nvGrpSpPr>
        <p:grpSpPr bwMode="auto">
          <a:xfrm>
            <a:off x="138113" y="635000"/>
            <a:ext cx="8789987" cy="85725"/>
            <a:chOff x="87" y="838"/>
            <a:chExt cx="5537" cy="54"/>
          </a:xfrm>
        </p:grpSpPr>
        <p:sp>
          <p:nvSpPr>
            <p:cNvPr id="2103" name="Line 54"/>
            <p:cNvSpPr>
              <a:spLocks noChangeShapeType="1"/>
            </p:cNvSpPr>
            <p:nvPr/>
          </p:nvSpPr>
          <p:spPr bwMode="auto">
            <a:xfrm>
              <a:off x="87" y="892"/>
              <a:ext cx="5537" cy="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Line 55"/>
            <p:cNvSpPr>
              <a:spLocks noChangeShapeType="1"/>
            </p:cNvSpPr>
            <p:nvPr/>
          </p:nvSpPr>
          <p:spPr bwMode="auto">
            <a:xfrm>
              <a:off x="87" y="838"/>
              <a:ext cx="5537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02" name="Rectangle 56"/>
          <p:cNvSpPr>
            <a:spLocks noChangeArrowheads="1"/>
          </p:cNvSpPr>
          <p:nvPr/>
        </p:nvSpPr>
        <p:spPr bwMode="auto">
          <a:xfrm>
            <a:off x="2508250" y="1103273"/>
            <a:ext cx="914400" cy="1975104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548856" y="6489705"/>
            <a:ext cx="24384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/>
              <a:t>Totals may not add due to rounding.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256120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www.washingtonpost.com/wp-srv/special/politics/federal-budget-process/noFlash.jpg"/>
          <p:cNvPicPr>
            <a:picLocks noChangeAspect="1" noChangeArrowheads="1"/>
          </p:cNvPicPr>
          <p:nvPr/>
        </p:nvPicPr>
        <p:blipFill>
          <a:blip r:embed="rId2" cstate="print"/>
          <a:srcRect l="1970" t="7988" r="1208" b="16549"/>
          <a:stretch>
            <a:fillRect/>
          </a:stretch>
        </p:blipFill>
        <p:spPr bwMode="auto">
          <a:xfrm>
            <a:off x="468702" y="609600"/>
            <a:ext cx="8218098" cy="4800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84909" y="304800"/>
            <a:ext cx="362989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              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83673" y="6428509"/>
            <a:ext cx="582723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Washington Post: </a:t>
            </a:r>
          </a:p>
          <a:p>
            <a:r>
              <a:rPr lang="en-US" sz="1100" dirty="0" smtClean="0"/>
              <a:t>http://www.washingtonpost.com/wp-srv/special/politics/federal-budget-process/noFlash.jpg</a:t>
            </a:r>
            <a:endParaRPr lang="en-US" sz="11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F6B18-9349-4280-A410-2889BDFC2B5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0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eaLnBrk="0" hangingPunct="0">
              <a:buClr>
                <a:srgbClr val="104160"/>
              </a:buClr>
              <a:buSzPct val="90000"/>
              <a:buFont typeface="Monotype Sorts"/>
              <a:buNone/>
            </a:pPr>
            <a:r>
              <a:rPr lang="en-US" b="1" dirty="0">
                <a:latin typeface="Calibri" pitchFamily="34" charset="0"/>
                <a:cs typeface="Arial" pitchFamily="34" charset="0"/>
              </a:rPr>
              <a:t>Fields of Science and Executive and Legislative Decision </a:t>
            </a:r>
            <a:r>
              <a:rPr lang="en-US" b="1" dirty="0" smtClean="0">
                <a:latin typeface="Calibri" pitchFamily="34" charset="0"/>
                <a:cs typeface="Arial" pitchFamily="34" charset="0"/>
              </a:rPr>
              <a:t>Units</a:t>
            </a:r>
          </a:p>
          <a:p>
            <a:pPr algn="ctr" defTabSz="457200" eaLnBrk="0" hangingPunct="0">
              <a:buClr>
                <a:srgbClr val="104160"/>
              </a:buClr>
              <a:buSzPct val="90000"/>
              <a:buFont typeface="Monotype Sorts"/>
              <a:buNone/>
            </a:pPr>
            <a:r>
              <a:rPr lang="en-US" b="1" dirty="0">
                <a:latin typeface="Calibri" pitchFamily="34" charset="0"/>
                <a:cs typeface="Arial" pitchFamily="34" charset="0"/>
              </a:rPr>
              <a:t>Connecting lines show location of budget decisions, but not decision </a:t>
            </a:r>
            <a:r>
              <a:rPr lang="en-US" b="1" dirty="0" smtClean="0">
                <a:latin typeface="Calibri" pitchFamily="34" charset="0"/>
                <a:cs typeface="Arial" pitchFamily="34" charset="0"/>
              </a:rPr>
              <a:t>sequences</a:t>
            </a:r>
            <a:endParaRPr lang="en-US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3" name="Text Box 78"/>
          <p:cNvSpPr txBox="1">
            <a:spLocks noChangeArrowheads="1"/>
          </p:cNvSpPr>
          <p:nvPr/>
        </p:nvSpPr>
        <p:spPr bwMode="auto">
          <a:xfrm>
            <a:off x="762000" y="685800"/>
            <a:ext cx="15240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defTabSz="457200" eaLnBrk="0" hangingPunct="0">
              <a:buClr>
                <a:srgbClr val="104160"/>
              </a:buClr>
              <a:buSzPct val="90000"/>
              <a:buFont typeface="Monotype Sorts"/>
              <a:buNone/>
            </a:pPr>
            <a:r>
              <a:rPr lang="en-US" sz="1200" b="1" dirty="0">
                <a:solidFill>
                  <a:srgbClr val="000000"/>
                </a:solidFill>
              </a:rPr>
              <a:t>Fields of Science</a:t>
            </a:r>
            <a:endParaRPr lang="en-US" sz="1200" b="1" dirty="0"/>
          </a:p>
        </p:txBody>
      </p:sp>
      <p:sp>
        <p:nvSpPr>
          <p:cNvPr id="4" name="Text Box 49"/>
          <p:cNvSpPr txBox="1">
            <a:spLocks noChangeArrowheads="1"/>
          </p:cNvSpPr>
          <p:nvPr/>
        </p:nvSpPr>
        <p:spPr bwMode="auto">
          <a:xfrm>
            <a:off x="3429000" y="685800"/>
            <a:ext cx="1981200" cy="22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defTabSz="457200" eaLnBrk="0" hangingPunct="0">
              <a:buClr>
                <a:srgbClr val="104160"/>
              </a:buClr>
              <a:buSzPct val="90000"/>
              <a:buFont typeface="Monotype Sorts"/>
              <a:buNone/>
            </a:pPr>
            <a:r>
              <a:rPr lang="en-US" sz="1200" b="1" dirty="0">
                <a:solidFill>
                  <a:srgbClr val="000000"/>
                </a:solidFill>
              </a:rPr>
              <a:t>Departments &amp; Agencies</a:t>
            </a:r>
            <a:endParaRPr lang="en-US" sz="1200" b="1" dirty="0"/>
          </a:p>
        </p:txBody>
      </p:sp>
      <p:sp>
        <p:nvSpPr>
          <p:cNvPr id="5" name="Text Box 182"/>
          <p:cNvSpPr txBox="1">
            <a:spLocks noChangeArrowheads="1"/>
          </p:cNvSpPr>
          <p:nvPr/>
        </p:nvSpPr>
        <p:spPr bwMode="auto">
          <a:xfrm>
            <a:off x="6324600" y="762000"/>
            <a:ext cx="2438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 defTabSz="457200" eaLnBrk="0" hangingPunct="0">
              <a:buClr>
                <a:srgbClr val="104160"/>
              </a:buClr>
              <a:buSzPct val="90000"/>
              <a:buFont typeface="Monotype Sorts"/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</a:rPr>
              <a:t>House and Senate Appropriations 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</a:rPr>
              <a:t>Subcommittees</a:t>
            </a:r>
          </a:p>
          <a:p>
            <a:pPr algn="ctr" defTabSz="457200" eaLnBrk="0" hangingPunct="0">
              <a:buClr>
                <a:srgbClr val="104160"/>
              </a:buClr>
              <a:buSzPct val="90000"/>
              <a:buFont typeface="Monotype Sorts"/>
              <a:buNone/>
            </a:pPr>
            <a:r>
              <a:rPr lang="en-US" sz="800" dirty="0" smtClean="0">
                <a:solidFill>
                  <a:srgbClr val="000000"/>
                </a:solidFill>
              </a:rPr>
              <a:t>With significant R&amp;D $</a:t>
            </a:r>
            <a:endParaRPr lang="en-US" sz="800" dirty="0"/>
          </a:p>
        </p:txBody>
      </p:sp>
      <p:sp>
        <p:nvSpPr>
          <p:cNvPr id="6" name="Oval 5"/>
          <p:cNvSpPr/>
          <p:nvPr/>
        </p:nvSpPr>
        <p:spPr>
          <a:xfrm>
            <a:off x="685800" y="1143000"/>
            <a:ext cx="1600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Engineering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85800" y="1828800"/>
            <a:ext cx="1600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Physical Sciences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85800" y="2514600"/>
            <a:ext cx="1600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Math &amp; Computer Science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85800" y="3200400"/>
            <a:ext cx="1600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Environmental Sciences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85800" y="3886200"/>
            <a:ext cx="1600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Life Sciences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5800" y="4572000"/>
            <a:ext cx="1600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Psychology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5800" y="5257800"/>
            <a:ext cx="1600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Social Sciences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85800" y="5943600"/>
            <a:ext cx="16002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Other Sciences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05200" y="990600"/>
            <a:ext cx="1828800" cy="228600"/>
          </a:xfrm>
          <a:prstGeom prst="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Defense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05200" y="4343400"/>
            <a:ext cx="1828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Homeland Security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05200" y="1905000"/>
            <a:ext cx="1828800" cy="228600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Energy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05200" y="3733800"/>
            <a:ext cx="1828800" cy="228600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Interior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505200" y="3124200"/>
            <a:ext cx="1828800" cy="228600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Agriculture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505200" y="5562600"/>
            <a:ext cx="1828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Commerce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505200" y="5257800"/>
            <a:ext cx="1828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Treasury</a:t>
            </a:r>
          </a:p>
        </p:txBody>
      </p:sp>
      <p:sp>
        <p:nvSpPr>
          <p:cNvPr id="27" name="Oval 26"/>
          <p:cNvSpPr/>
          <p:nvPr/>
        </p:nvSpPr>
        <p:spPr>
          <a:xfrm>
            <a:off x="3505200" y="1295400"/>
            <a:ext cx="1828800" cy="2286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</a:rPr>
              <a:t>Agency for International Development</a:t>
            </a:r>
            <a:endParaRPr lang="en-US" sz="600" b="1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3505200" y="2514600"/>
            <a:ext cx="1828800" cy="228600"/>
          </a:xfrm>
          <a:prstGeom prst="ellipse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NASA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3505200" y="2819400"/>
            <a:ext cx="1828800" cy="228600"/>
          </a:xfrm>
          <a:prstGeom prst="ellipse">
            <a:avLst/>
          </a:prstGeom>
          <a:solidFill>
            <a:srgbClr val="00CCFF"/>
          </a:solidFill>
          <a:ln w="381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NSF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505200" y="3429000"/>
            <a:ext cx="1828800" cy="228600"/>
          </a:xfrm>
          <a:prstGeom prst="ellipse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EPA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3505200" y="2209800"/>
            <a:ext cx="1828800" cy="228600"/>
          </a:xfrm>
          <a:prstGeom prst="ellipse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NRC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505200" y="4038600"/>
            <a:ext cx="1828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Transportation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505200" y="4953000"/>
            <a:ext cx="1828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Housing &amp; Urban Development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505200" y="6477000"/>
            <a:ext cx="1828800" cy="228600"/>
          </a:xfrm>
          <a:prstGeom prst="rect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Labor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505200" y="6172200"/>
            <a:ext cx="1828800" cy="228600"/>
          </a:xfrm>
          <a:prstGeom prst="rect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Education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505200" y="5867400"/>
            <a:ext cx="1828800" cy="228600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Health &amp; Human Services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505200" y="4648200"/>
            <a:ext cx="18288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Justice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505200" y="1600200"/>
            <a:ext cx="1828800" cy="228600"/>
          </a:xfrm>
          <a:prstGeom prst="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Veterans Affairs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629400" y="1371600"/>
            <a:ext cx="1828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Defense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629400" y="4495800"/>
            <a:ext cx="1828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Homeland Security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629400" y="1752600"/>
            <a:ext cx="1828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State &amp; Foreign Operations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629400" y="3733800"/>
            <a:ext cx="1828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Interior &amp; Environment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629400" y="2590800"/>
            <a:ext cx="1828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Energy &amp; Water Development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629400" y="2971800"/>
            <a:ext cx="1828800" cy="228600"/>
          </a:xfrm>
          <a:prstGeom prst="rect">
            <a:avLst/>
          </a:prstGeom>
          <a:solidFill>
            <a:schemeClr val="accent1">
              <a:lumMod val="90000"/>
            </a:schemeClr>
          </a:solidFill>
          <a:ln w="381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Commerce, Justice &amp; Science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629400" y="4114800"/>
            <a:ext cx="1828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Transportation &amp; Related Agencies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629400" y="3352800"/>
            <a:ext cx="1828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Agriculture &amp; Related Agencies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629400" y="4876800"/>
            <a:ext cx="1828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Financial Services &amp; General Gov’t.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629400" y="52578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Labor, Health &amp; Human Services, &amp; Education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629400" y="2133600"/>
            <a:ext cx="1828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Military Construction &amp; Veterans Affairs</a:t>
            </a:r>
          </a:p>
        </p:txBody>
      </p:sp>
      <p:cxnSp>
        <p:nvCxnSpPr>
          <p:cNvPr id="59" name="Straight Connector 58"/>
          <p:cNvCxnSpPr>
            <a:stCxn id="6" idx="6"/>
            <a:endCxn id="14" idx="1"/>
          </p:cNvCxnSpPr>
          <p:nvPr/>
        </p:nvCxnSpPr>
        <p:spPr>
          <a:xfrm flipV="1">
            <a:off x="2286000" y="1104900"/>
            <a:ext cx="1219200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6" idx="6"/>
            <a:endCxn id="15" idx="1"/>
          </p:cNvCxnSpPr>
          <p:nvPr/>
        </p:nvCxnSpPr>
        <p:spPr>
          <a:xfrm>
            <a:off x="2286000" y="1409700"/>
            <a:ext cx="1219200" cy="304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6" idx="6"/>
            <a:endCxn id="17" idx="1"/>
          </p:cNvCxnSpPr>
          <p:nvPr/>
        </p:nvCxnSpPr>
        <p:spPr>
          <a:xfrm>
            <a:off x="2286000" y="1409700"/>
            <a:ext cx="1219200" cy="609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" idx="6"/>
            <a:endCxn id="18" idx="1"/>
          </p:cNvCxnSpPr>
          <p:nvPr/>
        </p:nvCxnSpPr>
        <p:spPr>
          <a:xfrm>
            <a:off x="2286000" y="1409700"/>
            <a:ext cx="1219200" cy="2438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6" idx="6"/>
            <a:endCxn id="28" idx="2"/>
          </p:cNvCxnSpPr>
          <p:nvPr/>
        </p:nvCxnSpPr>
        <p:spPr>
          <a:xfrm>
            <a:off x="2286000" y="1409700"/>
            <a:ext cx="1219200" cy="1219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" idx="6"/>
            <a:endCxn id="29" idx="2"/>
          </p:cNvCxnSpPr>
          <p:nvPr/>
        </p:nvCxnSpPr>
        <p:spPr>
          <a:xfrm>
            <a:off x="2286000" y="1409700"/>
            <a:ext cx="1219200" cy="1524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6" idx="6"/>
            <a:endCxn id="31" idx="2"/>
          </p:cNvCxnSpPr>
          <p:nvPr/>
        </p:nvCxnSpPr>
        <p:spPr>
          <a:xfrm>
            <a:off x="2286000" y="1409700"/>
            <a:ext cx="1219200" cy="914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" idx="6"/>
            <a:endCxn id="32" idx="1"/>
          </p:cNvCxnSpPr>
          <p:nvPr/>
        </p:nvCxnSpPr>
        <p:spPr>
          <a:xfrm>
            <a:off x="2286000" y="1409700"/>
            <a:ext cx="121920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7" idx="6"/>
            <a:endCxn id="17" idx="1"/>
          </p:cNvCxnSpPr>
          <p:nvPr/>
        </p:nvCxnSpPr>
        <p:spPr>
          <a:xfrm flipV="1">
            <a:off x="2286000" y="2019300"/>
            <a:ext cx="1219200" cy="76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7" idx="6"/>
            <a:endCxn id="18" idx="1"/>
          </p:cNvCxnSpPr>
          <p:nvPr/>
        </p:nvCxnSpPr>
        <p:spPr>
          <a:xfrm>
            <a:off x="2286000" y="2095500"/>
            <a:ext cx="1219200" cy="1752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7" idx="6"/>
            <a:endCxn id="28" idx="2"/>
          </p:cNvCxnSpPr>
          <p:nvPr/>
        </p:nvCxnSpPr>
        <p:spPr>
          <a:xfrm>
            <a:off x="2286000" y="2095500"/>
            <a:ext cx="1219200" cy="533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7" idx="6"/>
            <a:endCxn id="29" idx="2"/>
          </p:cNvCxnSpPr>
          <p:nvPr/>
        </p:nvCxnSpPr>
        <p:spPr>
          <a:xfrm>
            <a:off x="2286000" y="2095500"/>
            <a:ext cx="1219200" cy="838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7" idx="6"/>
            <a:endCxn id="31" idx="2"/>
          </p:cNvCxnSpPr>
          <p:nvPr/>
        </p:nvCxnSpPr>
        <p:spPr>
          <a:xfrm>
            <a:off x="2286000" y="2095500"/>
            <a:ext cx="1219200" cy="228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6" idx="6"/>
            <a:endCxn id="24" idx="1"/>
          </p:cNvCxnSpPr>
          <p:nvPr/>
        </p:nvCxnSpPr>
        <p:spPr>
          <a:xfrm>
            <a:off x="2286000" y="1409700"/>
            <a:ext cx="1219200" cy="426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7" idx="6"/>
            <a:endCxn id="24" idx="1"/>
          </p:cNvCxnSpPr>
          <p:nvPr/>
        </p:nvCxnSpPr>
        <p:spPr>
          <a:xfrm>
            <a:off x="2286000" y="2095500"/>
            <a:ext cx="1219200" cy="3581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2286000" y="1135380"/>
            <a:ext cx="1219200" cy="990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8" idx="6"/>
            <a:endCxn id="14" idx="1"/>
          </p:cNvCxnSpPr>
          <p:nvPr/>
        </p:nvCxnSpPr>
        <p:spPr>
          <a:xfrm flipV="1">
            <a:off x="2286000" y="1104900"/>
            <a:ext cx="1219200" cy="1676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6"/>
            <a:endCxn id="17" idx="1"/>
          </p:cNvCxnSpPr>
          <p:nvPr/>
        </p:nvCxnSpPr>
        <p:spPr>
          <a:xfrm flipV="1">
            <a:off x="2286000" y="2019300"/>
            <a:ext cx="12192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6"/>
            <a:endCxn id="28" idx="2"/>
          </p:cNvCxnSpPr>
          <p:nvPr/>
        </p:nvCxnSpPr>
        <p:spPr>
          <a:xfrm flipV="1">
            <a:off x="2286000" y="2628900"/>
            <a:ext cx="12192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6"/>
            <a:endCxn id="29" idx="2"/>
          </p:cNvCxnSpPr>
          <p:nvPr/>
        </p:nvCxnSpPr>
        <p:spPr>
          <a:xfrm>
            <a:off x="2286000" y="2781300"/>
            <a:ext cx="12192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8" idx="6"/>
            <a:endCxn id="31" idx="2"/>
          </p:cNvCxnSpPr>
          <p:nvPr/>
        </p:nvCxnSpPr>
        <p:spPr>
          <a:xfrm flipV="1">
            <a:off x="2286000" y="2324100"/>
            <a:ext cx="121920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9" idx="6"/>
            <a:endCxn id="14" idx="1"/>
          </p:cNvCxnSpPr>
          <p:nvPr/>
        </p:nvCxnSpPr>
        <p:spPr>
          <a:xfrm flipV="1">
            <a:off x="2286000" y="1104900"/>
            <a:ext cx="1219200" cy="2362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9" idx="6"/>
            <a:endCxn id="15" idx="1"/>
          </p:cNvCxnSpPr>
          <p:nvPr/>
        </p:nvCxnSpPr>
        <p:spPr>
          <a:xfrm>
            <a:off x="2286000" y="3467100"/>
            <a:ext cx="1219200" cy="990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9" idx="6"/>
            <a:endCxn id="17" idx="1"/>
          </p:cNvCxnSpPr>
          <p:nvPr/>
        </p:nvCxnSpPr>
        <p:spPr>
          <a:xfrm flipV="1">
            <a:off x="2286000" y="2019300"/>
            <a:ext cx="1219200" cy="1447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9" idx="6"/>
            <a:endCxn id="18" idx="1"/>
          </p:cNvCxnSpPr>
          <p:nvPr/>
        </p:nvCxnSpPr>
        <p:spPr>
          <a:xfrm>
            <a:off x="2286000" y="3467100"/>
            <a:ext cx="121920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9" idx="6"/>
            <a:endCxn id="28" idx="2"/>
          </p:cNvCxnSpPr>
          <p:nvPr/>
        </p:nvCxnSpPr>
        <p:spPr>
          <a:xfrm flipV="1">
            <a:off x="2286000" y="2628900"/>
            <a:ext cx="1219200" cy="838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9" idx="6"/>
            <a:endCxn id="29" idx="2"/>
          </p:cNvCxnSpPr>
          <p:nvPr/>
        </p:nvCxnSpPr>
        <p:spPr>
          <a:xfrm flipV="1">
            <a:off x="2286000" y="2933700"/>
            <a:ext cx="1219200" cy="533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9" idx="6"/>
            <a:endCxn id="31" idx="2"/>
          </p:cNvCxnSpPr>
          <p:nvPr/>
        </p:nvCxnSpPr>
        <p:spPr>
          <a:xfrm flipV="1">
            <a:off x="2286000" y="2324100"/>
            <a:ext cx="1219200" cy="114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9" idx="6"/>
            <a:endCxn id="30" idx="2"/>
          </p:cNvCxnSpPr>
          <p:nvPr/>
        </p:nvCxnSpPr>
        <p:spPr>
          <a:xfrm>
            <a:off x="2286000" y="3467100"/>
            <a:ext cx="1219200" cy="76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6" idx="6"/>
            <a:endCxn id="27" idx="2"/>
          </p:cNvCxnSpPr>
          <p:nvPr/>
        </p:nvCxnSpPr>
        <p:spPr>
          <a:xfrm>
            <a:off x="2286000" y="1409700"/>
            <a:ext cx="1219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7" idx="6"/>
            <a:endCxn id="27" idx="2"/>
          </p:cNvCxnSpPr>
          <p:nvPr/>
        </p:nvCxnSpPr>
        <p:spPr>
          <a:xfrm flipV="1">
            <a:off x="2286000" y="1409700"/>
            <a:ext cx="1219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10" idx="6"/>
            <a:endCxn id="27" idx="2"/>
          </p:cNvCxnSpPr>
          <p:nvPr/>
        </p:nvCxnSpPr>
        <p:spPr>
          <a:xfrm flipV="1">
            <a:off x="2286000" y="1409700"/>
            <a:ext cx="121920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9" idx="6"/>
            <a:endCxn id="27" idx="2"/>
          </p:cNvCxnSpPr>
          <p:nvPr/>
        </p:nvCxnSpPr>
        <p:spPr>
          <a:xfrm flipV="1">
            <a:off x="2286000" y="1409700"/>
            <a:ext cx="1219200" cy="2057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10" idx="6"/>
            <a:endCxn id="14" idx="1"/>
          </p:cNvCxnSpPr>
          <p:nvPr/>
        </p:nvCxnSpPr>
        <p:spPr>
          <a:xfrm flipV="1">
            <a:off x="2286000" y="1104900"/>
            <a:ext cx="1219200" cy="304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10" idx="6"/>
            <a:endCxn id="15" idx="1"/>
          </p:cNvCxnSpPr>
          <p:nvPr/>
        </p:nvCxnSpPr>
        <p:spPr>
          <a:xfrm>
            <a:off x="2286000" y="4152900"/>
            <a:ext cx="1219200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10" idx="6"/>
            <a:endCxn id="19" idx="1"/>
          </p:cNvCxnSpPr>
          <p:nvPr/>
        </p:nvCxnSpPr>
        <p:spPr>
          <a:xfrm flipV="1">
            <a:off x="2286000" y="3238500"/>
            <a:ext cx="1219200" cy="914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10" idx="6"/>
            <a:endCxn id="29" idx="2"/>
          </p:cNvCxnSpPr>
          <p:nvPr/>
        </p:nvCxnSpPr>
        <p:spPr>
          <a:xfrm flipV="1">
            <a:off x="2286000" y="2933700"/>
            <a:ext cx="1219200" cy="1219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" idx="6"/>
            <a:endCxn id="31" idx="2"/>
          </p:cNvCxnSpPr>
          <p:nvPr/>
        </p:nvCxnSpPr>
        <p:spPr>
          <a:xfrm flipV="1">
            <a:off x="2286000" y="2324100"/>
            <a:ext cx="1219200" cy="1828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0" idx="6"/>
            <a:endCxn id="35" idx="1"/>
          </p:cNvCxnSpPr>
          <p:nvPr/>
        </p:nvCxnSpPr>
        <p:spPr>
          <a:xfrm>
            <a:off x="2286000" y="4152900"/>
            <a:ext cx="1219200" cy="2133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10" idx="6"/>
            <a:endCxn id="36" idx="1"/>
          </p:cNvCxnSpPr>
          <p:nvPr/>
        </p:nvCxnSpPr>
        <p:spPr>
          <a:xfrm>
            <a:off x="2286000" y="4152900"/>
            <a:ext cx="1219200" cy="1828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0" idx="6"/>
            <a:endCxn id="38" idx="1"/>
          </p:cNvCxnSpPr>
          <p:nvPr/>
        </p:nvCxnSpPr>
        <p:spPr>
          <a:xfrm flipV="1">
            <a:off x="2286000" y="1714500"/>
            <a:ext cx="1219200" cy="2438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1" idx="6"/>
            <a:endCxn id="14" idx="1"/>
          </p:cNvCxnSpPr>
          <p:nvPr/>
        </p:nvCxnSpPr>
        <p:spPr>
          <a:xfrm flipV="1">
            <a:off x="2286000" y="1104900"/>
            <a:ext cx="1219200" cy="3733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5" idx="1"/>
            <a:endCxn id="11" idx="6"/>
          </p:cNvCxnSpPr>
          <p:nvPr/>
        </p:nvCxnSpPr>
        <p:spPr>
          <a:xfrm flipH="1">
            <a:off x="2286000" y="4457700"/>
            <a:ext cx="121920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29" idx="2"/>
            <a:endCxn id="11" idx="6"/>
          </p:cNvCxnSpPr>
          <p:nvPr/>
        </p:nvCxnSpPr>
        <p:spPr>
          <a:xfrm flipH="1">
            <a:off x="2286000" y="2933700"/>
            <a:ext cx="1219200" cy="1905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11" idx="6"/>
            <a:endCxn id="36" idx="1"/>
          </p:cNvCxnSpPr>
          <p:nvPr/>
        </p:nvCxnSpPr>
        <p:spPr>
          <a:xfrm>
            <a:off x="2286000" y="4838700"/>
            <a:ext cx="1219200" cy="114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" idx="6"/>
            <a:endCxn id="14" idx="1"/>
          </p:cNvCxnSpPr>
          <p:nvPr/>
        </p:nvCxnSpPr>
        <p:spPr>
          <a:xfrm flipV="1">
            <a:off x="2286000" y="1104900"/>
            <a:ext cx="1219200" cy="4419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9" idx="1"/>
            <a:endCxn id="12" idx="6"/>
          </p:cNvCxnSpPr>
          <p:nvPr/>
        </p:nvCxnSpPr>
        <p:spPr>
          <a:xfrm flipH="1">
            <a:off x="2286000" y="3238500"/>
            <a:ext cx="1219200" cy="2286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" idx="6"/>
            <a:endCxn id="24" idx="1"/>
          </p:cNvCxnSpPr>
          <p:nvPr/>
        </p:nvCxnSpPr>
        <p:spPr>
          <a:xfrm>
            <a:off x="2286000" y="5524500"/>
            <a:ext cx="12192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" idx="6"/>
            <a:endCxn id="32" idx="1"/>
          </p:cNvCxnSpPr>
          <p:nvPr/>
        </p:nvCxnSpPr>
        <p:spPr>
          <a:xfrm flipV="1">
            <a:off x="2286000" y="4152900"/>
            <a:ext cx="1219200" cy="1371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2" idx="6"/>
            <a:endCxn id="33" idx="1"/>
          </p:cNvCxnSpPr>
          <p:nvPr/>
        </p:nvCxnSpPr>
        <p:spPr>
          <a:xfrm flipV="1">
            <a:off x="2286000" y="5067300"/>
            <a:ext cx="121920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0" idx="6"/>
            <a:endCxn id="34" idx="1"/>
          </p:cNvCxnSpPr>
          <p:nvPr/>
        </p:nvCxnSpPr>
        <p:spPr>
          <a:xfrm>
            <a:off x="2286000" y="4152900"/>
            <a:ext cx="1219200" cy="2438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2" idx="6"/>
            <a:endCxn id="35" idx="1"/>
          </p:cNvCxnSpPr>
          <p:nvPr/>
        </p:nvCxnSpPr>
        <p:spPr>
          <a:xfrm>
            <a:off x="2286000" y="5524500"/>
            <a:ext cx="12192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" idx="6"/>
            <a:endCxn id="37" idx="1"/>
          </p:cNvCxnSpPr>
          <p:nvPr/>
        </p:nvCxnSpPr>
        <p:spPr>
          <a:xfrm flipV="1">
            <a:off x="2286000" y="4762500"/>
            <a:ext cx="12192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2" idx="6"/>
            <a:endCxn id="34" idx="1"/>
          </p:cNvCxnSpPr>
          <p:nvPr/>
        </p:nvCxnSpPr>
        <p:spPr>
          <a:xfrm>
            <a:off x="2286000" y="5524500"/>
            <a:ext cx="1219200" cy="1066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3" idx="6"/>
            <a:endCxn id="35" idx="1"/>
          </p:cNvCxnSpPr>
          <p:nvPr/>
        </p:nvCxnSpPr>
        <p:spPr>
          <a:xfrm>
            <a:off x="2286000" y="6210300"/>
            <a:ext cx="1219200" cy="76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stCxn id="13" idx="6"/>
            <a:endCxn id="29" idx="2"/>
          </p:cNvCxnSpPr>
          <p:nvPr/>
        </p:nvCxnSpPr>
        <p:spPr>
          <a:xfrm flipV="1">
            <a:off x="2286000" y="2933700"/>
            <a:ext cx="1219200" cy="3276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3" idx="6"/>
            <a:endCxn id="14" idx="1"/>
          </p:cNvCxnSpPr>
          <p:nvPr/>
        </p:nvCxnSpPr>
        <p:spPr>
          <a:xfrm flipV="1">
            <a:off x="2286000" y="1104900"/>
            <a:ext cx="1219200" cy="5105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stCxn id="14" idx="3"/>
            <a:endCxn id="42" idx="1"/>
          </p:cNvCxnSpPr>
          <p:nvPr/>
        </p:nvCxnSpPr>
        <p:spPr>
          <a:xfrm>
            <a:off x="5334000" y="1104900"/>
            <a:ext cx="129540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5" idx="3"/>
            <a:endCxn id="43" idx="1"/>
          </p:cNvCxnSpPr>
          <p:nvPr/>
        </p:nvCxnSpPr>
        <p:spPr>
          <a:xfrm>
            <a:off x="5334000" y="4457700"/>
            <a:ext cx="1295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27" idx="6"/>
            <a:endCxn id="44" idx="1"/>
          </p:cNvCxnSpPr>
          <p:nvPr/>
        </p:nvCxnSpPr>
        <p:spPr>
          <a:xfrm>
            <a:off x="5334000" y="1409700"/>
            <a:ext cx="129540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stCxn id="17" idx="3"/>
            <a:endCxn id="46" idx="1"/>
          </p:cNvCxnSpPr>
          <p:nvPr/>
        </p:nvCxnSpPr>
        <p:spPr>
          <a:xfrm>
            <a:off x="5334000" y="2019300"/>
            <a:ext cx="12954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8" idx="3"/>
            <a:endCxn id="45" idx="1"/>
          </p:cNvCxnSpPr>
          <p:nvPr/>
        </p:nvCxnSpPr>
        <p:spPr>
          <a:xfrm>
            <a:off x="5334000" y="3848100"/>
            <a:ext cx="1295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>
            <a:stCxn id="19" idx="3"/>
            <a:endCxn id="49" idx="1"/>
          </p:cNvCxnSpPr>
          <p:nvPr/>
        </p:nvCxnSpPr>
        <p:spPr>
          <a:xfrm>
            <a:off x="5334000" y="3238500"/>
            <a:ext cx="1295400" cy="228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28" idx="6"/>
            <a:endCxn id="47" idx="1"/>
          </p:cNvCxnSpPr>
          <p:nvPr/>
        </p:nvCxnSpPr>
        <p:spPr>
          <a:xfrm>
            <a:off x="5334000" y="2628900"/>
            <a:ext cx="129540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>
            <a:stCxn id="29" idx="6"/>
            <a:endCxn id="47" idx="1"/>
          </p:cNvCxnSpPr>
          <p:nvPr/>
        </p:nvCxnSpPr>
        <p:spPr>
          <a:xfrm>
            <a:off x="5334000" y="2933700"/>
            <a:ext cx="12954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>
            <a:stCxn id="31" idx="6"/>
            <a:endCxn id="47" idx="1"/>
          </p:cNvCxnSpPr>
          <p:nvPr/>
        </p:nvCxnSpPr>
        <p:spPr>
          <a:xfrm>
            <a:off x="5334000" y="2324100"/>
            <a:ext cx="12954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>
            <a:stCxn id="30" idx="6"/>
            <a:endCxn id="47" idx="1"/>
          </p:cNvCxnSpPr>
          <p:nvPr/>
        </p:nvCxnSpPr>
        <p:spPr>
          <a:xfrm flipV="1">
            <a:off x="5334000" y="3086100"/>
            <a:ext cx="1295400" cy="457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32" idx="3"/>
            <a:endCxn id="48" idx="1"/>
          </p:cNvCxnSpPr>
          <p:nvPr/>
        </p:nvCxnSpPr>
        <p:spPr>
          <a:xfrm>
            <a:off x="5334000" y="4152900"/>
            <a:ext cx="1295400" cy="76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>
            <a:stCxn id="25" idx="3"/>
            <a:endCxn id="50" idx="1"/>
          </p:cNvCxnSpPr>
          <p:nvPr/>
        </p:nvCxnSpPr>
        <p:spPr>
          <a:xfrm flipV="1">
            <a:off x="5334000" y="4991100"/>
            <a:ext cx="129540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24" idx="3"/>
            <a:endCxn id="47" idx="1"/>
          </p:cNvCxnSpPr>
          <p:nvPr/>
        </p:nvCxnSpPr>
        <p:spPr>
          <a:xfrm flipV="1">
            <a:off x="5334000" y="3086100"/>
            <a:ext cx="1295400" cy="259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>
            <a:stCxn id="38" idx="3"/>
            <a:endCxn id="52" idx="1"/>
          </p:cNvCxnSpPr>
          <p:nvPr/>
        </p:nvCxnSpPr>
        <p:spPr>
          <a:xfrm>
            <a:off x="5334000" y="1714500"/>
            <a:ext cx="129540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>
            <a:stCxn id="34" idx="3"/>
            <a:endCxn id="51" idx="1"/>
          </p:cNvCxnSpPr>
          <p:nvPr/>
        </p:nvCxnSpPr>
        <p:spPr>
          <a:xfrm flipV="1">
            <a:off x="5334000" y="5410200"/>
            <a:ext cx="1295400" cy="11811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36" idx="3"/>
            <a:endCxn id="51" idx="1"/>
          </p:cNvCxnSpPr>
          <p:nvPr/>
        </p:nvCxnSpPr>
        <p:spPr>
          <a:xfrm flipV="1">
            <a:off x="5334000" y="5410200"/>
            <a:ext cx="1295400" cy="571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>
            <a:stCxn id="35" idx="3"/>
            <a:endCxn id="51" idx="1"/>
          </p:cNvCxnSpPr>
          <p:nvPr/>
        </p:nvCxnSpPr>
        <p:spPr>
          <a:xfrm flipV="1">
            <a:off x="5334000" y="5410200"/>
            <a:ext cx="1295400" cy="8763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>
            <a:stCxn id="37" idx="3"/>
            <a:endCxn id="47" idx="1"/>
          </p:cNvCxnSpPr>
          <p:nvPr/>
        </p:nvCxnSpPr>
        <p:spPr>
          <a:xfrm flipV="1">
            <a:off x="5334000" y="3086100"/>
            <a:ext cx="1295400" cy="1676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stCxn id="33" idx="3"/>
            <a:endCxn id="50" idx="1"/>
          </p:cNvCxnSpPr>
          <p:nvPr/>
        </p:nvCxnSpPr>
        <p:spPr>
          <a:xfrm flipV="1">
            <a:off x="5334000" y="4991100"/>
            <a:ext cx="1295400" cy="76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F6B18-9349-4280-A410-2889BDFC2B5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80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Budget Process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8045379"/>
              </p:ext>
            </p:extLst>
          </p:nvPr>
        </p:nvGraphicFramePr>
        <p:xfrm>
          <a:off x="762000" y="1524000"/>
          <a:ext cx="8077200" cy="4678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90600" y="1524000"/>
            <a:ext cx="2098651" cy="58477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3200" dirty="0" smtClean="0"/>
              <a:t>Evaluation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4267200"/>
            <a:ext cx="19848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Execution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172200" y="1600200"/>
            <a:ext cx="17796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Planning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720683" y="4343400"/>
            <a:ext cx="23471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Formulation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5B0667-37DF-4036-B60C-D947B612284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35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Line 21"/>
          <p:cNvSpPr>
            <a:spLocks noChangeShapeType="1"/>
          </p:cNvSpPr>
          <p:nvPr/>
        </p:nvSpPr>
        <p:spPr bwMode="auto">
          <a:xfrm flipH="1">
            <a:off x="5113231" y="1142999"/>
            <a:ext cx="15296" cy="493021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91" name="Rectangle 27"/>
          <p:cNvSpPr>
            <a:spLocks noChangeArrowheads="1"/>
          </p:cNvSpPr>
          <p:nvPr/>
        </p:nvSpPr>
        <p:spPr bwMode="gray">
          <a:xfrm>
            <a:off x="838200" y="6096000"/>
            <a:ext cx="280988" cy="152400"/>
          </a:xfrm>
          <a:prstGeom prst="rect">
            <a:avLst/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b="1" i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9292" name="Rectangle 28"/>
          <p:cNvSpPr>
            <a:spLocks noChangeArrowheads="1"/>
          </p:cNvSpPr>
          <p:nvPr/>
        </p:nvSpPr>
        <p:spPr bwMode="gray">
          <a:xfrm>
            <a:off x="2362200" y="6096000"/>
            <a:ext cx="280988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b="1" i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9293" name="Text Box 29"/>
          <p:cNvSpPr txBox="1">
            <a:spLocks noChangeArrowheads="1"/>
          </p:cNvSpPr>
          <p:nvPr/>
        </p:nvSpPr>
        <p:spPr bwMode="gray">
          <a:xfrm>
            <a:off x="1143000" y="6096000"/>
            <a:ext cx="11969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Budget </a:t>
            </a:r>
            <a:r>
              <a:rPr lang="en-US" sz="900" i="1" dirty="0">
                <a:solidFill>
                  <a:srgbClr val="000000"/>
                </a:solidFill>
                <a:latin typeface="Arial" charset="0"/>
              </a:rPr>
              <a:t>Formulation</a:t>
            </a:r>
          </a:p>
        </p:txBody>
      </p:sp>
      <p:sp>
        <p:nvSpPr>
          <p:cNvPr id="139294" name="Text Box 30"/>
          <p:cNvSpPr txBox="1">
            <a:spLocks noChangeArrowheads="1"/>
          </p:cNvSpPr>
          <p:nvPr/>
        </p:nvSpPr>
        <p:spPr bwMode="gray">
          <a:xfrm>
            <a:off x="2667000" y="6096000"/>
            <a:ext cx="11969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Budget </a:t>
            </a:r>
            <a:r>
              <a:rPr lang="en-US" sz="900" i="1" dirty="0">
                <a:solidFill>
                  <a:srgbClr val="000000"/>
                </a:solidFill>
                <a:latin typeface="Arial" charset="0"/>
              </a:rPr>
              <a:t>Execution</a:t>
            </a:r>
          </a:p>
        </p:txBody>
      </p:sp>
      <p:sp>
        <p:nvSpPr>
          <p:cNvPr id="139295" name="AutoShape 31"/>
          <p:cNvSpPr>
            <a:spLocks noChangeArrowheads="1"/>
          </p:cNvSpPr>
          <p:nvPr/>
        </p:nvSpPr>
        <p:spPr bwMode="gray">
          <a:xfrm>
            <a:off x="3810000" y="6096000"/>
            <a:ext cx="211138" cy="228600"/>
          </a:xfrm>
          <a:prstGeom prst="diamond">
            <a:avLst/>
          </a:prstGeom>
          <a:solidFill>
            <a:srgbClr val="FAF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96" name="Text Box 32"/>
          <p:cNvSpPr txBox="1">
            <a:spLocks noChangeArrowheads="1"/>
          </p:cNvSpPr>
          <p:nvPr/>
        </p:nvSpPr>
        <p:spPr bwMode="gray">
          <a:xfrm>
            <a:off x="3962400" y="6096000"/>
            <a:ext cx="11969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External Milestones/ Actions</a:t>
            </a:r>
            <a:endParaRPr lang="en-US" sz="9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97" name="AutoShape 33"/>
          <p:cNvSpPr>
            <a:spLocks noChangeArrowheads="1"/>
          </p:cNvSpPr>
          <p:nvPr/>
        </p:nvSpPr>
        <p:spPr bwMode="gray">
          <a:xfrm>
            <a:off x="5181600" y="6096000"/>
            <a:ext cx="211138" cy="228600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98" name="Text Box 34"/>
          <p:cNvSpPr txBox="1">
            <a:spLocks noChangeArrowheads="1"/>
          </p:cNvSpPr>
          <p:nvPr/>
        </p:nvSpPr>
        <p:spPr bwMode="gray">
          <a:xfrm>
            <a:off x="5334000" y="6096000"/>
            <a:ext cx="11969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   Internal </a:t>
            </a:r>
            <a:r>
              <a:rPr lang="en-US" sz="900" i="1" dirty="0">
                <a:solidFill>
                  <a:srgbClr val="000000"/>
                </a:solidFill>
                <a:latin typeface="Arial" charset="0"/>
              </a:rPr>
              <a:t>Milestones</a:t>
            </a:r>
          </a:p>
        </p:txBody>
      </p:sp>
      <p:sp>
        <p:nvSpPr>
          <p:cNvPr id="139299" name="Text Box 35"/>
          <p:cNvSpPr txBox="1">
            <a:spLocks noChangeArrowheads="1"/>
          </p:cNvSpPr>
          <p:nvPr/>
        </p:nvSpPr>
        <p:spPr bwMode="auto">
          <a:xfrm>
            <a:off x="996950" y="6488113"/>
            <a:ext cx="4337050" cy="1222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tIns="0" rIns="0" bIns="0" anchor="b">
            <a:spAutoFit/>
          </a:bodyPr>
          <a:lstStyle/>
          <a:p>
            <a:pPr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</a:pPr>
            <a:r>
              <a:rPr lang="en-US" sz="900" i="1">
                <a:solidFill>
                  <a:srgbClr val="000000"/>
                </a:solidFill>
                <a:latin typeface="Arial" charset="0"/>
              </a:rPr>
              <a:t>Note:  Timing of internal deadlines and appropriations fluctuates from year-to-year</a:t>
            </a:r>
          </a:p>
        </p:txBody>
      </p:sp>
      <p:sp>
        <p:nvSpPr>
          <p:cNvPr id="76" name="Rectangle 11"/>
          <p:cNvSpPr>
            <a:spLocks noChangeArrowheads="1"/>
          </p:cNvSpPr>
          <p:nvPr/>
        </p:nvSpPr>
        <p:spPr bwMode="auto">
          <a:xfrm>
            <a:off x="380688" y="561945"/>
            <a:ext cx="32164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Planning Timeline</a:t>
            </a:r>
            <a:endParaRPr lang="en-US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6186620" y="1802762"/>
            <a:ext cx="45525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Dec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6646211" y="1807854"/>
            <a:ext cx="43922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Jan 17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269" name="Rectangle 5"/>
          <p:cNvSpPr>
            <a:spLocks noChangeArrowheads="1"/>
          </p:cNvSpPr>
          <p:nvPr/>
        </p:nvSpPr>
        <p:spPr bwMode="auto">
          <a:xfrm>
            <a:off x="7140051" y="1807854"/>
            <a:ext cx="447238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Feb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17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270" name="Rectangle 6"/>
          <p:cNvSpPr>
            <a:spLocks noChangeArrowheads="1"/>
          </p:cNvSpPr>
          <p:nvPr/>
        </p:nvSpPr>
        <p:spPr bwMode="auto">
          <a:xfrm>
            <a:off x="7633484" y="1807854"/>
            <a:ext cx="44563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Mar 17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271" name="Rectangle 7"/>
          <p:cNvSpPr>
            <a:spLocks noChangeArrowheads="1"/>
          </p:cNvSpPr>
          <p:nvPr/>
        </p:nvSpPr>
        <p:spPr bwMode="auto">
          <a:xfrm>
            <a:off x="4116633" y="1807854"/>
            <a:ext cx="47128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Aug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272" name="Rectangle 8"/>
          <p:cNvSpPr>
            <a:spLocks noChangeArrowheads="1"/>
          </p:cNvSpPr>
          <p:nvPr/>
        </p:nvSpPr>
        <p:spPr bwMode="auto">
          <a:xfrm>
            <a:off x="4630054" y="1807854"/>
            <a:ext cx="45525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Sep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273" name="Rectangle 9"/>
          <p:cNvSpPr>
            <a:spLocks noChangeArrowheads="1"/>
          </p:cNvSpPr>
          <p:nvPr/>
        </p:nvSpPr>
        <p:spPr bwMode="auto">
          <a:xfrm>
            <a:off x="5178715" y="1807854"/>
            <a:ext cx="42960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Oct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b="1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4" name="Rectangle 10"/>
          <p:cNvSpPr>
            <a:spLocks noChangeArrowheads="1"/>
          </p:cNvSpPr>
          <p:nvPr/>
        </p:nvSpPr>
        <p:spPr bwMode="auto">
          <a:xfrm>
            <a:off x="5663683" y="1802762"/>
            <a:ext cx="463268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Nov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b="1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2170130" y="1811191"/>
            <a:ext cx="43922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Apr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276" name="Rectangle 12"/>
          <p:cNvSpPr>
            <a:spLocks noChangeArrowheads="1"/>
          </p:cNvSpPr>
          <p:nvPr/>
        </p:nvSpPr>
        <p:spPr bwMode="auto">
          <a:xfrm>
            <a:off x="3149950" y="1807854"/>
            <a:ext cx="447238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Jun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277" name="Rectangle 13"/>
          <p:cNvSpPr>
            <a:spLocks noChangeArrowheads="1"/>
          </p:cNvSpPr>
          <p:nvPr/>
        </p:nvSpPr>
        <p:spPr bwMode="auto">
          <a:xfrm>
            <a:off x="3690026" y="1807854"/>
            <a:ext cx="3991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Jul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278" name="Line 14"/>
          <p:cNvSpPr>
            <a:spLocks noChangeShapeType="1"/>
          </p:cNvSpPr>
          <p:nvPr/>
        </p:nvSpPr>
        <p:spPr bwMode="auto">
          <a:xfrm>
            <a:off x="2144210" y="1721669"/>
            <a:ext cx="1352" cy="3927562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79" name="Line 15"/>
          <p:cNvSpPr>
            <a:spLocks noChangeShapeType="1"/>
          </p:cNvSpPr>
          <p:nvPr/>
        </p:nvSpPr>
        <p:spPr bwMode="auto">
          <a:xfrm flipH="1">
            <a:off x="2614569" y="1746293"/>
            <a:ext cx="1352" cy="3902938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0" name="Line 16"/>
          <p:cNvSpPr>
            <a:spLocks noChangeShapeType="1"/>
          </p:cNvSpPr>
          <p:nvPr/>
        </p:nvSpPr>
        <p:spPr bwMode="auto">
          <a:xfrm>
            <a:off x="3124125" y="1758605"/>
            <a:ext cx="1351" cy="3890626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1" name="Line 17"/>
          <p:cNvSpPr>
            <a:spLocks noChangeShapeType="1"/>
          </p:cNvSpPr>
          <p:nvPr/>
        </p:nvSpPr>
        <p:spPr bwMode="auto">
          <a:xfrm flipH="1">
            <a:off x="3624220" y="1733981"/>
            <a:ext cx="9461" cy="3915250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2" name="Line 18"/>
          <p:cNvSpPr>
            <a:spLocks noChangeShapeType="1"/>
          </p:cNvSpPr>
          <p:nvPr/>
        </p:nvSpPr>
        <p:spPr bwMode="auto">
          <a:xfrm>
            <a:off x="4120260" y="1733981"/>
            <a:ext cx="2703" cy="3915250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3" name="Line 19"/>
          <p:cNvSpPr>
            <a:spLocks noChangeShapeType="1"/>
          </p:cNvSpPr>
          <p:nvPr/>
        </p:nvSpPr>
        <p:spPr bwMode="auto">
          <a:xfrm>
            <a:off x="4619003" y="1746293"/>
            <a:ext cx="1351" cy="3902938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4" name="Line 20"/>
          <p:cNvSpPr>
            <a:spLocks noChangeShapeType="1"/>
          </p:cNvSpPr>
          <p:nvPr/>
        </p:nvSpPr>
        <p:spPr bwMode="auto">
          <a:xfrm flipH="1">
            <a:off x="2615921" y="1447800"/>
            <a:ext cx="24328" cy="4510233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lgDashDotDot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5" name="Line 21"/>
          <p:cNvSpPr>
            <a:spLocks noChangeShapeType="1"/>
          </p:cNvSpPr>
          <p:nvPr/>
        </p:nvSpPr>
        <p:spPr bwMode="auto">
          <a:xfrm>
            <a:off x="5621896" y="1783230"/>
            <a:ext cx="1351" cy="3866002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6" name="Line 22"/>
          <p:cNvSpPr>
            <a:spLocks noChangeShapeType="1"/>
          </p:cNvSpPr>
          <p:nvPr/>
        </p:nvSpPr>
        <p:spPr bwMode="auto">
          <a:xfrm>
            <a:off x="6165583" y="1857102"/>
            <a:ext cx="1352" cy="3890626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7" name="Line 23"/>
          <p:cNvSpPr>
            <a:spLocks noChangeShapeType="1"/>
          </p:cNvSpPr>
          <p:nvPr/>
        </p:nvSpPr>
        <p:spPr bwMode="auto">
          <a:xfrm flipH="1">
            <a:off x="6620734" y="1733981"/>
            <a:ext cx="9462" cy="3915250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8" name="Line 24"/>
          <p:cNvSpPr>
            <a:spLocks noChangeShapeType="1"/>
          </p:cNvSpPr>
          <p:nvPr/>
        </p:nvSpPr>
        <p:spPr bwMode="auto">
          <a:xfrm>
            <a:off x="7116774" y="1733981"/>
            <a:ext cx="2703" cy="3915250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89" name="Line 25"/>
          <p:cNvSpPr>
            <a:spLocks noChangeShapeType="1"/>
          </p:cNvSpPr>
          <p:nvPr/>
        </p:nvSpPr>
        <p:spPr bwMode="auto">
          <a:xfrm>
            <a:off x="7618220" y="1758605"/>
            <a:ext cx="1352" cy="3890626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290" name="Line 26"/>
          <p:cNvSpPr>
            <a:spLocks noChangeShapeType="1"/>
          </p:cNvSpPr>
          <p:nvPr/>
        </p:nvSpPr>
        <p:spPr bwMode="auto">
          <a:xfrm flipH="1">
            <a:off x="8118315" y="1733981"/>
            <a:ext cx="9462" cy="3915250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00" name="Line 36"/>
          <p:cNvSpPr>
            <a:spLocks noChangeShapeType="1"/>
          </p:cNvSpPr>
          <p:nvPr/>
        </p:nvSpPr>
        <p:spPr bwMode="auto">
          <a:xfrm>
            <a:off x="190535" y="3202200"/>
            <a:ext cx="8349482" cy="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01" name="Line 37"/>
          <p:cNvSpPr>
            <a:spLocks noChangeShapeType="1"/>
          </p:cNvSpPr>
          <p:nvPr/>
        </p:nvSpPr>
        <p:spPr bwMode="auto">
          <a:xfrm flipV="1">
            <a:off x="190535" y="4531908"/>
            <a:ext cx="8349482" cy="3458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02" name="Rectangle 38"/>
          <p:cNvSpPr>
            <a:spLocks noChangeArrowheads="1"/>
          </p:cNvSpPr>
          <p:nvPr/>
        </p:nvSpPr>
        <p:spPr bwMode="auto">
          <a:xfrm>
            <a:off x="8204818" y="2177217"/>
            <a:ext cx="731220" cy="62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</a:rPr>
              <a:t>FY </a:t>
            </a:r>
            <a:r>
              <a:rPr lang="en-US" sz="1200" b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200" b="1" dirty="0">
              <a:solidFill>
                <a:srgbClr val="000000"/>
              </a:solidFill>
              <a:latin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</a:rPr>
              <a:t>Budget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</a:rPr>
              <a:t>Cycle</a:t>
            </a:r>
          </a:p>
        </p:txBody>
      </p:sp>
      <p:sp>
        <p:nvSpPr>
          <p:cNvPr id="139303" name="Rectangle 39"/>
          <p:cNvSpPr>
            <a:spLocks noChangeArrowheads="1"/>
          </p:cNvSpPr>
          <p:nvPr/>
        </p:nvSpPr>
        <p:spPr bwMode="auto">
          <a:xfrm>
            <a:off x="8204818" y="3728543"/>
            <a:ext cx="731220" cy="62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</a:rPr>
              <a:t>FY </a:t>
            </a:r>
            <a:r>
              <a:rPr lang="en-US" sz="1200" b="1" dirty="0" smtClean="0">
                <a:solidFill>
                  <a:srgbClr val="000000"/>
                </a:solidFill>
                <a:latin typeface="Arial" charset="0"/>
              </a:rPr>
              <a:t>17</a:t>
            </a:r>
            <a:endParaRPr lang="en-US" sz="1200" b="1" dirty="0">
              <a:solidFill>
                <a:srgbClr val="000000"/>
              </a:solidFill>
              <a:latin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</a:rPr>
              <a:t>Budget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</a:rPr>
              <a:t>Cycle</a:t>
            </a:r>
          </a:p>
        </p:txBody>
      </p:sp>
      <p:sp>
        <p:nvSpPr>
          <p:cNvPr id="139304" name="Rectangle 40"/>
          <p:cNvSpPr>
            <a:spLocks noChangeArrowheads="1"/>
          </p:cNvSpPr>
          <p:nvPr/>
        </p:nvSpPr>
        <p:spPr bwMode="auto">
          <a:xfrm>
            <a:off x="8204818" y="4762760"/>
            <a:ext cx="731220" cy="62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</a:rPr>
              <a:t>FY </a:t>
            </a:r>
            <a:r>
              <a:rPr lang="en-US" sz="1200" b="1" dirty="0" smtClean="0">
                <a:solidFill>
                  <a:srgbClr val="000000"/>
                </a:solidFill>
                <a:latin typeface="Arial" charset="0"/>
              </a:rPr>
              <a:t>18</a:t>
            </a:r>
            <a:endParaRPr lang="en-US" sz="1200" b="1" dirty="0">
              <a:solidFill>
                <a:srgbClr val="000000"/>
              </a:solidFill>
              <a:latin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</a:rPr>
              <a:t>Budget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</a:rPr>
              <a:t>Cycle</a:t>
            </a:r>
          </a:p>
        </p:txBody>
      </p:sp>
      <p:sp>
        <p:nvSpPr>
          <p:cNvPr id="139305" name="AutoShape 41"/>
          <p:cNvSpPr>
            <a:spLocks noChangeArrowheads="1"/>
          </p:cNvSpPr>
          <p:nvPr/>
        </p:nvSpPr>
        <p:spPr bwMode="gray">
          <a:xfrm>
            <a:off x="5154236" y="4134842"/>
            <a:ext cx="179764" cy="221618"/>
          </a:xfrm>
          <a:prstGeom prst="diamond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06" name="Rectangle 42"/>
          <p:cNvSpPr>
            <a:spLocks noChangeArrowheads="1"/>
          </p:cNvSpPr>
          <p:nvPr/>
        </p:nvSpPr>
        <p:spPr bwMode="gray">
          <a:xfrm>
            <a:off x="5220468" y="3211434"/>
            <a:ext cx="2902577" cy="3693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 smtClean="0">
                <a:solidFill>
                  <a:srgbClr val="FFFFFF"/>
                </a:solidFill>
                <a:latin typeface="Arial" charset="0"/>
              </a:rPr>
              <a:t>Commit, Obligate and Spend FY17 Funds</a:t>
            </a:r>
            <a:endParaRPr lang="en-US" sz="1000" b="1" i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9307" name="Rectangle 43"/>
          <p:cNvSpPr>
            <a:spLocks noChangeArrowheads="1"/>
          </p:cNvSpPr>
          <p:nvPr/>
        </p:nvSpPr>
        <p:spPr bwMode="gray">
          <a:xfrm>
            <a:off x="380688" y="2029472"/>
            <a:ext cx="4710026" cy="3693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 smtClean="0">
                <a:solidFill>
                  <a:srgbClr val="FFFFFF"/>
                </a:solidFill>
                <a:latin typeface="Arial" charset="0"/>
              </a:rPr>
              <a:t>Commit, Obligate and Spend FY16 Funds</a:t>
            </a:r>
            <a:endParaRPr lang="en-US" sz="1000" b="1" i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9310" name="Text Box 46"/>
          <p:cNvSpPr txBox="1">
            <a:spLocks noChangeArrowheads="1"/>
          </p:cNvSpPr>
          <p:nvPr/>
        </p:nvSpPr>
        <p:spPr bwMode="gray">
          <a:xfrm>
            <a:off x="5181600" y="4050268"/>
            <a:ext cx="10839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>
                <a:solidFill>
                  <a:srgbClr val="000000"/>
                </a:solidFill>
                <a:latin typeface="Arial" charset="0"/>
              </a:rPr>
              <a:t>Receive </a:t>
            </a: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FY17 </a:t>
            </a:r>
            <a:r>
              <a:rPr lang="en-US" sz="900" i="1" dirty="0">
                <a:solidFill>
                  <a:srgbClr val="000000"/>
                </a:solidFill>
                <a:latin typeface="Arial" charset="0"/>
              </a:rPr>
              <a:t>Appropriation?</a:t>
            </a:r>
          </a:p>
        </p:txBody>
      </p:sp>
      <p:sp>
        <p:nvSpPr>
          <p:cNvPr id="139312" name="AutoShape 48"/>
          <p:cNvSpPr>
            <a:spLocks noChangeArrowheads="1"/>
          </p:cNvSpPr>
          <p:nvPr/>
        </p:nvSpPr>
        <p:spPr bwMode="gray">
          <a:xfrm>
            <a:off x="5638800" y="5254400"/>
            <a:ext cx="178412" cy="221618"/>
          </a:xfrm>
          <a:prstGeom prst="diamond">
            <a:avLst/>
          </a:prstGeom>
          <a:solidFill>
            <a:srgbClr val="FAF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13" name="Text Box 49"/>
          <p:cNvSpPr txBox="1">
            <a:spLocks noChangeArrowheads="1"/>
          </p:cNvSpPr>
          <p:nvPr/>
        </p:nvSpPr>
        <p:spPr bwMode="gray">
          <a:xfrm>
            <a:off x="5521876" y="5484168"/>
            <a:ext cx="67310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Election</a:t>
            </a:r>
            <a:endParaRPr lang="en-US" sz="9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15" name="AutoShape 51"/>
          <p:cNvSpPr>
            <a:spLocks noChangeArrowheads="1"/>
          </p:cNvSpPr>
          <p:nvPr/>
        </p:nvSpPr>
        <p:spPr bwMode="gray">
          <a:xfrm>
            <a:off x="2236119" y="5058250"/>
            <a:ext cx="179764" cy="221618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16" name="Text Box 52"/>
          <p:cNvSpPr txBox="1">
            <a:spLocks noChangeArrowheads="1"/>
          </p:cNvSpPr>
          <p:nvPr/>
        </p:nvSpPr>
        <p:spPr bwMode="gray">
          <a:xfrm>
            <a:off x="1884702" y="5279868"/>
            <a:ext cx="7650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Leadership Retreat</a:t>
            </a:r>
            <a:endParaRPr lang="en-US" sz="9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17" name="AutoShape 53"/>
          <p:cNvSpPr>
            <a:spLocks noChangeArrowheads="1"/>
          </p:cNvSpPr>
          <p:nvPr/>
        </p:nvSpPr>
        <p:spPr bwMode="gray">
          <a:xfrm>
            <a:off x="2792036" y="5058250"/>
            <a:ext cx="179764" cy="221618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18" name="Text Box 54"/>
          <p:cNvSpPr txBox="1">
            <a:spLocks noChangeArrowheads="1"/>
          </p:cNvSpPr>
          <p:nvPr/>
        </p:nvSpPr>
        <p:spPr bwMode="gray">
          <a:xfrm>
            <a:off x="2438400" y="5279868"/>
            <a:ext cx="810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NSB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Meeting</a:t>
            </a:r>
            <a:endParaRPr lang="en-US" sz="9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19" name="Rectangle 55"/>
          <p:cNvSpPr>
            <a:spLocks noChangeArrowheads="1"/>
          </p:cNvSpPr>
          <p:nvPr/>
        </p:nvSpPr>
        <p:spPr bwMode="gray">
          <a:xfrm>
            <a:off x="6996934" y="4541142"/>
            <a:ext cx="1308866" cy="443236"/>
          </a:xfrm>
          <a:prstGeom prst="rect">
            <a:avLst/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srgbClr val="FFFFFF"/>
                </a:solidFill>
                <a:latin typeface="Arial" charset="0"/>
              </a:rPr>
              <a:t>Develop </a:t>
            </a:r>
            <a:r>
              <a:rPr lang="en-US" sz="1000" b="1" i="1" dirty="0" smtClean="0">
                <a:solidFill>
                  <a:srgbClr val="FFFFFF"/>
                </a:solidFill>
                <a:latin typeface="Arial" charset="0"/>
              </a:rPr>
              <a:t>FY18 </a:t>
            </a:r>
            <a:r>
              <a:rPr lang="en-US" sz="1000" b="1" i="1" dirty="0">
                <a:solidFill>
                  <a:srgbClr val="FFFFFF"/>
                </a:solidFill>
                <a:latin typeface="Arial" charset="0"/>
              </a:rPr>
              <a:t>Budget to Congress</a:t>
            </a:r>
          </a:p>
        </p:txBody>
      </p:sp>
      <p:sp>
        <p:nvSpPr>
          <p:cNvPr id="139320" name="Rectangle 56"/>
          <p:cNvSpPr>
            <a:spLocks noChangeArrowheads="1"/>
          </p:cNvSpPr>
          <p:nvPr/>
        </p:nvSpPr>
        <p:spPr bwMode="gray">
          <a:xfrm>
            <a:off x="4117557" y="3211434"/>
            <a:ext cx="1012354" cy="517109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srgbClr val="FFFFFF"/>
                </a:solidFill>
                <a:latin typeface="Arial" charset="0"/>
              </a:rPr>
              <a:t>Develop </a:t>
            </a:r>
            <a:r>
              <a:rPr lang="en-US" sz="1000" b="1" i="1" dirty="0" smtClean="0">
                <a:solidFill>
                  <a:srgbClr val="FFFFFF"/>
                </a:solidFill>
                <a:latin typeface="Arial" charset="0"/>
              </a:rPr>
              <a:t>FY17 </a:t>
            </a:r>
            <a:r>
              <a:rPr lang="en-US" sz="1000" b="1" i="1" dirty="0">
                <a:solidFill>
                  <a:srgbClr val="FFFFFF"/>
                </a:solidFill>
                <a:latin typeface="Arial" charset="0"/>
              </a:rPr>
              <a:t>Interim Operating Plan</a:t>
            </a:r>
          </a:p>
        </p:txBody>
      </p:sp>
      <p:sp>
        <p:nvSpPr>
          <p:cNvPr id="139322" name="Rectangle 58"/>
          <p:cNvSpPr>
            <a:spLocks noChangeArrowheads="1"/>
          </p:cNvSpPr>
          <p:nvPr/>
        </p:nvSpPr>
        <p:spPr bwMode="gray">
          <a:xfrm>
            <a:off x="1910381" y="4541142"/>
            <a:ext cx="2941099" cy="443235"/>
          </a:xfrm>
          <a:prstGeom prst="rect">
            <a:avLst/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 smtClean="0">
                <a:solidFill>
                  <a:srgbClr val="FFFFFF"/>
                </a:solidFill>
                <a:latin typeface="Arial" charset="0"/>
              </a:rPr>
              <a:t>Develop underlying information</a:t>
            </a:r>
            <a:endParaRPr lang="en-US" sz="1000" b="1" i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9323" name="AutoShape 59"/>
          <p:cNvSpPr>
            <a:spLocks noChangeArrowheads="1"/>
          </p:cNvSpPr>
          <p:nvPr/>
        </p:nvSpPr>
        <p:spPr bwMode="gray">
          <a:xfrm>
            <a:off x="4247311" y="5058250"/>
            <a:ext cx="179764" cy="221618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24" name="Text Box 60"/>
          <p:cNvSpPr txBox="1">
            <a:spLocks noChangeArrowheads="1"/>
          </p:cNvSpPr>
          <p:nvPr/>
        </p:nvSpPr>
        <p:spPr bwMode="gray">
          <a:xfrm>
            <a:off x="4081535" y="5279868"/>
            <a:ext cx="566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NSB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Meeting</a:t>
            </a:r>
            <a:endParaRPr lang="en-US" sz="9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25" name="Rectangle 61"/>
          <p:cNvSpPr>
            <a:spLocks noChangeArrowheads="1"/>
          </p:cNvSpPr>
          <p:nvPr/>
        </p:nvSpPr>
        <p:spPr bwMode="gray">
          <a:xfrm>
            <a:off x="5229929" y="3580797"/>
            <a:ext cx="599439" cy="46104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srgbClr val="FFFFFF"/>
                </a:solidFill>
                <a:latin typeface="Arial" charset="0"/>
              </a:rPr>
              <a:t>Develop &amp; Submit </a:t>
            </a:r>
            <a:r>
              <a:rPr lang="en-US" sz="1000" b="1" i="1" dirty="0" smtClean="0">
                <a:solidFill>
                  <a:srgbClr val="FFFFFF"/>
                </a:solidFill>
                <a:latin typeface="Arial" charset="0"/>
              </a:rPr>
              <a:t>FY17 </a:t>
            </a:r>
            <a:r>
              <a:rPr lang="en-US" sz="1000" b="1" i="1" dirty="0">
                <a:solidFill>
                  <a:srgbClr val="FFFFFF"/>
                </a:solidFill>
                <a:latin typeface="Arial" charset="0"/>
              </a:rPr>
              <a:t>CP</a:t>
            </a:r>
          </a:p>
        </p:txBody>
      </p:sp>
      <p:sp>
        <p:nvSpPr>
          <p:cNvPr id="139326" name="AutoShape 62"/>
          <p:cNvSpPr>
            <a:spLocks noChangeArrowheads="1"/>
          </p:cNvSpPr>
          <p:nvPr/>
        </p:nvSpPr>
        <p:spPr bwMode="gray">
          <a:xfrm>
            <a:off x="4800600" y="5257800"/>
            <a:ext cx="643365" cy="221618"/>
          </a:xfrm>
          <a:prstGeom prst="diamond">
            <a:avLst/>
          </a:prstGeom>
          <a:solidFill>
            <a:srgbClr val="FAF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27" name="Text Box 63"/>
          <p:cNvSpPr txBox="1">
            <a:spLocks noChangeArrowheads="1"/>
          </p:cNvSpPr>
          <p:nvPr/>
        </p:nvSpPr>
        <p:spPr bwMode="gray">
          <a:xfrm>
            <a:off x="4659728" y="5486400"/>
            <a:ext cx="9028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>
                <a:solidFill>
                  <a:srgbClr val="000000"/>
                </a:solidFill>
                <a:latin typeface="Arial" charset="0"/>
              </a:rPr>
              <a:t>Submit </a:t>
            </a: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FY18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high level estimates </a:t>
            </a:r>
            <a:r>
              <a:rPr lang="en-US" sz="900" i="1" dirty="0">
                <a:solidFill>
                  <a:srgbClr val="000000"/>
                </a:solidFill>
                <a:latin typeface="Arial" charset="0"/>
              </a:rPr>
              <a:t>to OMB</a:t>
            </a:r>
          </a:p>
        </p:txBody>
      </p:sp>
      <p:sp>
        <p:nvSpPr>
          <p:cNvPr id="139329" name="AutoShape 65"/>
          <p:cNvSpPr>
            <a:spLocks noChangeArrowheads="1"/>
          </p:cNvSpPr>
          <p:nvPr/>
        </p:nvSpPr>
        <p:spPr bwMode="gray">
          <a:xfrm>
            <a:off x="6754436" y="5264782"/>
            <a:ext cx="179764" cy="221618"/>
          </a:xfrm>
          <a:prstGeom prst="diamond">
            <a:avLst/>
          </a:prstGeom>
          <a:solidFill>
            <a:srgbClr val="FAF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9330" name="Text Box 66"/>
          <p:cNvSpPr txBox="1">
            <a:spLocks noChangeArrowheads="1"/>
          </p:cNvSpPr>
          <p:nvPr/>
        </p:nvSpPr>
        <p:spPr bwMode="gray">
          <a:xfrm>
            <a:off x="6449151" y="5484168"/>
            <a:ext cx="85567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Inauguration</a:t>
            </a:r>
            <a:endParaRPr lang="en-US" sz="9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331" name="Rectangle 67"/>
          <p:cNvSpPr>
            <a:spLocks noChangeArrowheads="1"/>
          </p:cNvSpPr>
          <p:nvPr/>
        </p:nvSpPr>
        <p:spPr bwMode="auto">
          <a:xfrm>
            <a:off x="2650959" y="1807854"/>
            <a:ext cx="46968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May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39332" name="Text Box 68"/>
          <p:cNvSpPr txBox="1">
            <a:spLocks noChangeArrowheads="1"/>
          </p:cNvSpPr>
          <p:nvPr/>
        </p:nvSpPr>
        <p:spPr bwMode="auto">
          <a:xfrm>
            <a:off x="2495628" y="1143000"/>
            <a:ext cx="1686806" cy="358052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</a:t>
            </a:r>
            <a:r>
              <a:rPr lang="en-US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en-US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333" name="Text Box 69"/>
          <p:cNvSpPr txBox="1">
            <a:spLocks noChangeArrowheads="1"/>
          </p:cNvSpPr>
          <p:nvPr/>
        </p:nvSpPr>
        <p:spPr bwMode="auto">
          <a:xfrm>
            <a:off x="5869240" y="1143000"/>
            <a:ext cx="1686806" cy="358052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 </a:t>
            </a:r>
            <a:r>
              <a:rPr lang="en-US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en-US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334" name="Rectangle 70"/>
          <p:cNvSpPr>
            <a:spLocks noChangeArrowheads="1"/>
          </p:cNvSpPr>
          <p:nvPr/>
        </p:nvSpPr>
        <p:spPr bwMode="gray">
          <a:xfrm>
            <a:off x="1781980" y="4097906"/>
            <a:ext cx="3346548" cy="2954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latin typeface="Arial" charset="0"/>
              </a:rPr>
              <a:t>Congressional Action on </a:t>
            </a:r>
            <a:r>
              <a:rPr lang="en-US" sz="1000" b="1" i="1" dirty="0" smtClean="0">
                <a:latin typeface="Arial" charset="0"/>
              </a:rPr>
              <a:t>FY17</a:t>
            </a:r>
            <a:endParaRPr lang="en-US" sz="1000" b="1" i="1" dirty="0">
              <a:latin typeface="Arial" charset="0"/>
            </a:endParaRPr>
          </a:p>
        </p:txBody>
      </p:sp>
      <p:sp>
        <p:nvSpPr>
          <p:cNvPr id="139337" name="Rectangle 73"/>
          <p:cNvSpPr>
            <a:spLocks noChangeArrowheads="1"/>
          </p:cNvSpPr>
          <p:nvPr/>
        </p:nvSpPr>
        <p:spPr bwMode="gray">
          <a:xfrm>
            <a:off x="5220468" y="2041784"/>
            <a:ext cx="791032" cy="357051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 smtClean="0">
                <a:solidFill>
                  <a:srgbClr val="FFFFFF"/>
                </a:solidFill>
                <a:latin typeface="Arial" charset="0"/>
              </a:rPr>
              <a:t>Financial </a:t>
            </a:r>
            <a:r>
              <a:rPr lang="en-US" sz="1000" b="1" i="1" dirty="0">
                <a:solidFill>
                  <a:srgbClr val="FFFFFF"/>
                </a:solidFill>
                <a:latin typeface="Arial" charset="0"/>
              </a:rPr>
              <a:t>Audit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820582" y="2842071"/>
            <a:ext cx="956938" cy="358052"/>
            <a:chOff x="5886450" y="2743200"/>
            <a:chExt cx="1123950" cy="369332"/>
          </a:xfrm>
        </p:grpSpPr>
        <p:sp>
          <p:nvSpPr>
            <p:cNvPr id="139338" name="Text Box 74"/>
            <p:cNvSpPr txBox="1">
              <a:spLocks noChangeArrowheads="1"/>
            </p:cNvSpPr>
            <p:nvPr/>
          </p:nvSpPr>
          <p:spPr bwMode="gray">
            <a:xfrm>
              <a:off x="6096000" y="2743200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45720" rIns="4572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US" sz="900" i="1" dirty="0">
                  <a:solidFill>
                    <a:srgbClr val="000000"/>
                  </a:solidFill>
                  <a:latin typeface="Arial" charset="0"/>
                </a:rPr>
                <a:t>Publish </a:t>
              </a:r>
              <a:r>
                <a:rPr lang="en-US" sz="900" i="1" dirty="0" smtClean="0">
                  <a:solidFill>
                    <a:srgbClr val="000000"/>
                  </a:solidFill>
                  <a:latin typeface="Arial" charset="0"/>
                </a:rPr>
                <a:t>FY16 </a:t>
              </a:r>
              <a:r>
                <a:rPr lang="en-US" sz="900" i="1" dirty="0">
                  <a:solidFill>
                    <a:srgbClr val="000000"/>
                  </a:solidFill>
                  <a:latin typeface="Arial" charset="0"/>
                </a:rPr>
                <a:t>AFR</a:t>
              </a:r>
            </a:p>
          </p:txBody>
        </p:sp>
        <p:sp>
          <p:nvSpPr>
            <p:cNvPr id="139339" name="AutoShape 75"/>
            <p:cNvSpPr>
              <a:spLocks noChangeArrowheads="1"/>
            </p:cNvSpPr>
            <p:nvPr/>
          </p:nvSpPr>
          <p:spPr bwMode="gray">
            <a:xfrm>
              <a:off x="5886450" y="2743200"/>
              <a:ext cx="209550" cy="228600"/>
            </a:xfrm>
            <a:prstGeom prst="diamond">
              <a:avLst/>
            </a:prstGeom>
            <a:solidFill>
              <a:srgbClr val="FAFD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73" name="Line 14"/>
          <p:cNvSpPr>
            <a:spLocks noChangeShapeType="1"/>
          </p:cNvSpPr>
          <p:nvPr/>
        </p:nvSpPr>
        <p:spPr bwMode="auto">
          <a:xfrm>
            <a:off x="1652224" y="1745111"/>
            <a:ext cx="1352" cy="3927562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5" name="Rectangle 67"/>
          <p:cNvSpPr>
            <a:spLocks noChangeArrowheads="1"/>
          </p:cNvSpPr>
          <p:nvPr/>
        </p:nvSpPr>
        <p:spPr bwMode="auto">
          <a:xfrm>
            <a:off x="1688489" y="1811191"/>
            <a:ext cx="44563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Mar 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74" name="AutoShape 65"/>
          <p:cNvSpPr>
            <a:spLocks noChangeArrowheads="1"/>
          </p:cNvSpPr>
          <p:nvPr/>
        </p:nvSpPr>
        <p:spPr bwMode="gray">
          <a:xfrm>
            <a:off x="1075668" y="4133515"/>
            <a:ext cx="179764" cy="221618"/>
          </a:xfrm>
          <a:prstGeom prst="diamond">
            <a:avLst/>
          </a:prstGeom>
          <a:solidFill>
            <a:srgbClr val="FAF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7" name="Text Box 66"/>
          <p:cNvSpPr txBox="1">
            <a:spLocks noChangeArrowheads="1"/>
          </p:cNvSpPr>
          <p:nvPr/>
        </p:nvSpPr>
        <p:spPr bwMode="gray">
          <a:xfrm>
            <a:off x="810351" y="4405545"/>
            <a:ext cx="7136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Submitted FY17 </a:t>
            </a:r>
            <a:r>
              <a:rPr lang="en-US" sz="900" i="1" dirty="0">
                <a:solidFill>
                  <a:srgbClr val="000000"/>
                </a:solidFill>
                <a:latin typeface="Arial" charset="0"/>
              </a:rPr>
              <a:t>Budget to Congress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1461E3-86A6-492D-8F27-FF91EC3CBA7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8" name="Rectangle 3"/>
          <p:cNvSpPr>
            <a:spLocks noChangeArrowheads="1"/>
          </p:cNvSpPr>
          <p:nvPr/>
        </p:nvSpPr>
        <p:spPr bwMode="auto">
          <a:xfrm>
            <a:off x="190535" y="1823226"/>
            <a:ext cx="45525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Dec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15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650126" y="1828318"/>
            <a:ext cx="43922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Jan 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80" name="Rectangle 5"/>
          <p:cNvSpPr>
            <a:spLocks noChangeArrowheads="1"/>
          </p:cNvSpPr>
          <p:nvPr/>
        </p:nvSpPr>
        <p:spPr bwMode="auto">
          <a:xfrm>
            <a:off x="1143967" y="1828318"/>
            <a:ext cx="44723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>
                <a:solidFill>
                  <a:srgbClr val="000000"/>
                </a:solidFill>
                <a:latin typeface="Arial" charset="0"/>
              </a:rPr>
              <a:t>Feb </a:t>
            </a:r>
            <a:r>
              <a:rPr lang="en-US" sz="1100" b="1" i="1" dirty="0" smtClean="0">
                <a:solidFill>
                  <a:srgbClr val="000000"/>
                </a:solidFill>
                <a:latin typeface="Arial" charset="0"/>
              </a:rPr>
              <a:t>16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81" name="AutoShape 65"/>
          <p:cNvSpPr>
            <a:spLocks noChangeArrowheads="1"/>
          </p:cNvSpPr>
          <p:nvPr/>
        </p:nvSpPr>
        <p:spPr bwMode="gray">
          <a:xfrm>
            <a:off x="310079" y="2438400"/>
            <a:ext cx="179764" cy="221618"/>
          </a:xfrm>
          <a:prstGeom prst="diamond">
            <a:avLst/>
          </a:prstGeom>
          <a:solidFill>
            <a:srgbClr val="FAFD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2" name="Text Box 66"/>
          <p:cNvSpPr txBox="1">
            <a:spLocks noChangeArrowheads="1"/>
          </p:cNvSpPr>
          <p:nvPr/>
        </p:nvSpPr>
        <p:spPr bwMode="gray">
          <a:xfrm>
            <a:off x="0" y="2724485"/>
            <a:ext cx="773834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Received FY16 Appropriation</a:t>
            </a:r>
            <a:endParaRPr lang="en-US" sz="9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auto">
          <a:xfrm>
            <a:off x="656601" y="1772798"/>
            <a:ext cx="1351" cy="3866002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5" name="Line 21"/>
          <p:cNvSpPr>
            <a:spLocks noChangeShapeType="1"/>
          </p:cNvSpPr>
          <p:nvPr/>
        </p:nvSpPr>
        <p:spPr bwMode="auto">
          <a:xfrm>
            <a:off x="1116481" y="1797951"/>
            <a:ext cx="1351" cy="3866002"/>
          </a:xfrm>
          <a:prstGeom prst="line">
            <a:avLst/>
          </a:prstGeom>
          <a:noFill/>
          <a:ln w="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7" name="Text Box 60"/>
          <p:cNvSpPr txBox="1">
            <a:spLocks noChangeArrowheads="1"/>
          </p:cNvSpPr>
          <p:nvPr/>
        </p:nvSpPr>
        <p:spPr bwMode="gray">
          <a:xfrm>
            <a:off x="5238466" y="4680687"/>
            <a:ext cx="963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" r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NSB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900" i="1" dirty="0" smtClean="0">
                <a:solidFill>
                  <a:srgbClr val="000000"/>
                </a:solidFill>
                <a:latin typeface="Arial" charset="0"/>
              </a:rPr>
              <a:t>Meeting</a:t>
            </a:r>
            <a:endParaRPr lang="en-US" sz="9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8" name="AutoShape 59"/>
          <p:cNvSpPr>
            <a:spLocks noChangeArrowheads="1"/>
          </p:cNvSpPr>
          <p:nvPr/>
        </p:nvSpPr>
        <p:spPr bwMode="gray">
          <a:xfrm>
            <a:off x="5687636" y="5029200"/>
            <a:ext cx="179764" cy="221618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82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“budget”?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86400" cy="4419599"/>
          </a:xfrm>
        </p:spPr>
        <p:txBody>
          <a:bodyPr/>
          <a:lstStyle/>
          <a:p>
            <a:r>
              <a:rPr lang="en-US" dirty="0" smtClean="0"/>
              <a:t>Congressional Justification</a:t>
            </a:r>
          </a:p>
          <a:p>
            <a:pPr lvl="1"/>
            <a:r>
              <a:rPr lang="en-US" dirty="0" smtClean="0"/>
              <a:t>Justification of Estimates of Appropriations to the Congress</a:t>
            </a:r>
          </a:p>
          <a:p>
            <a:r>
              <a:rPr lang="en-US" dirty="0" smtClean="0"/>
              <a:t>NSF:</a:t>
            </a:r>
          </a:p>
          <a:p>
            <a:pPr lvl="1"/>
            <a:r>
              <a:rPr lang="en-US" dirty="0" smtClean="0"/>
              <a:t>2 pages of appropriations language</a:t>
            </a:r>
          </a:p>
          <a:p>
            <a:pPr lvl="1"/>
            <a:r>
              <a:rPr lang="en-US" dirty="0" smtClean="0"/>
              <a:t>~570 pages of “justification”</a:t>
            </a:r>
          </a:p>
          <a:p>
            <a:r>
              <a:rPr lang="en-US" dirty="0" smtClean="0"/>
              <a:t>Know your pages</a:t>
            </a:r>
          </a:p>
          <a:p>
            <a:pPr lvl="1"/>
            <a:r>
              <a:rPr lang="en-US" dirty="0"/>
              <a:t>http://www.nsf.gov/about/budget/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82B5F6-0404-4BFE-A42A-CA509F83F38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584960"/>
            <a:ext cx="3200400" cy="352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64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NSF Budget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505352">
            <a:off x="5634846" y="739623"/>
            <a:ext cx="2904249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NSF Total Budget (FY 2016):  </a:t>
            </a:r>
            <a:br>
              <a:rPr lang="en-US" sz="2400" dirty="0" smtClean="0"/>
            </a:br>
            <a:r>
              <a:rPr lang="en-US" sz="2400" dirty="0" smtClean="0"/>
              <a:t>$7.463 </a:t>
            </a:r>
            <a:r>
              <a:rPr lang="en-US" sz="2400" dirty="0"/>
              <a:t>b</a:t>
            </a:r>
            <a:r>
              <a:rPr lang="en-US" sz="2400" dirty="0" smtClean="0"/>
              <a:t>illion</a:t>
            </a:r>
            <a:endParaRPr lang="en-US" sz="24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371600" y="2179637"/>
            <a:ext cx="7620000" cy="36877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NSF receives funding in six appropriations to finance its mission</a:t>
            </a:r>
          </a:p>
          <a:p>
            <a:pPr marL="457200" lvl="1" indent="0">
              <a:buNone/>
            </a:pPr>
            <a:r>
              <a:rPr lang="en-US" sz="2000" dirty="0" smtClean="0"/>
              <a:t>Research and Related Activities (R&amp;RA)</a:t>
            </a:r>
          </a:p>
          <a:p>
            <a:pPr marL="457200" lvl="1" indent="0">
              <a:buNone/>
            </a:pPr>
            <a:r>
              <a:rPr lang="en-US" sz="2000" dirty="0" smtClean="0"/>
              <a:t>Education and Human Resources (EHR)</a:t>
            </a:r>
          </a:p>
          <a:p>
            <a:pPr marL="457200" lvl="1" indent="0">
              <a:buNone/>
            </a:pPr>
            <a:r>
              <a:rPr lang="en-US" sz="2000" dirty="0" smtClean="0"/>
              <a:t>Major Research Equipment and Facilities</a:t>
            </a:r>
          </a:p>
          <a:p>
            <a:pPr marL="457200" lvl="1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Construction (MREFC)</a:t>
            </a:r>
          </a:p>
          <a:p>
            <a:pPr marL="457200" lvl="1" indent="0">
              <a:buNone/>
            </a:pPr>
            <a:r>
              <a:rPr lang="en-US" sz="2000" dirty="0" smtClean="0"/>
              <a:t>Agency Operations and Award Management (AOAM)</a:t>
            </a:r>
          </a:p>
          <a:p>
            <a:pPr marL="457200" lvl="1" indent="0">
              <a:buNone/>
            </a:pPr>
            <a:r>
              <a:rPr lang="en-US" sz="2000" dirty="0" smtClean="0"/>
              <a:t>National Science Board (NSB)</a:t>
            </a:r>
          </a:p>
          <a:p>
            <a:pPr marL="457200" lvl="1" indent="0">
              <a:buNone/>
            </a:pPr>
            <a:r>
              <a:rPr lang="en-US" sz="2000" dirty="0" smtClean="0"/>
              <a:t>Office of Inspector General (OIG)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Left Bracket 6"/>
          <p:cNvSpPr/>
          <p:nvPr/>
        </p:nvSpPr>
        <p:spPr>
          <a:xfrm>
            <a:off x="1783081" y="3124200"/>
            <a:ext cx="45719" cy="1371600"/>
          </a:xfrm>
          <a:prstGeom prst="leftBracket">
            <a:avLst/>
          </a:prstGeom>
          <a:ln w="508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ket 7"/>
          <p:cNvSpPr/>
          <p:nvPr/>
        </p:nvSpPr>
        <p:spPr>
          <a:xfrm>
            <a:off x="1783081" y="4648200"/>
            <a:ext cx="45719" cy="1143000"/>
          </a:xfrm>
          <a:prstGeom prst="leftBracket">
            <a:avLst/>
          </a:prstGeom>
          <a:ln w="508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-20757" y="3429000"/>
            <a:ext cx="1620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Programmatic</a:t>
            </a:r>
          </a:p>
          <a:p>
            <a:r>
              <a:rPr lang="en-US" dirty="0" smtClean="0"/>
              <a:t>Activities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-20757" y="4791670"/>
            <a:ext cx="17491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Administrative</a:t>
            </a:r>
          </a:p>
          <a:p>
            <a:r>
              <a:rPr lang="en-US" dirty="0" smtClean="0"/>
              <a:t>&amp; Management</a:t>
            </a:r>
          </a:p>
          <a:p>
            <a:r>
              <a:rPr lang="en-US" dirty="0" smtClean="0"/>
              <a:t>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09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nsideNSF Document" ma:contentTypeID="0x010100EDB22D60EB357741B4D070D01F44F59600C2BB2A9CF2C6EF4AA7A3C18326782422" ma:contentTypeVersion="4" ma:contentTypeDescription="" ma:contentTypeScope="" ma:versionID="aa3b17ab02ef4dc95775d87bb2afa7db">
  <xsd:schema xmlns:xsd="http://www.w3.org/2001/XMLSchema" xmlns:xs="http://www.w3.org/2001/XMLSchema" xmlns:p="http://schemas.microsoft.com/office/2006/metadata/properties" xmlns:ns2="e77df2dc-1bb8-42a7-bebd-d4908e2d581a" xmlns:ns3="http://schemas.microsoft.com/sharepoint/v4" targetNamespace="http://schemas.microsoft.com/office/2006/metadata/properties" ma:root="true" ma:fieldsID="cb162a15618247682533da655adc9f81" ns2:_="" ns3:_="">
    <xsd:import namespace="e77df2dc-1bb8-42a7-bebd-d4908e2d581a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ocumentTitle" minOccurs="0"/>
                <xsd:element ref="ns2:DocumentNumber" minOccurs="0"/>
                <xsd:element ref="ns2:h65b59bf86ed4479ac17c44c5537174e" minOccurs="0"/>
                <xsd:element ref="ns2:TaxCatchAll" minOccurs="0"/>
                <xsd:element ref="ns2:TaxCatchAllLabel" minOccurs="0"/>
                <xsd:element ref="ns2:l2f871ed324148e3b9f8319301eb4058" minOccurs="0"/>
                <xsd:element ref="ns2:bb4506ab385d48bfad4eaff21e13a2a6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df2dc-1bb8-42a7-bebd-d4908e2d581a" elementFormDefault="qualified">
    <xsd:import namespace="http://schemas.microsoft.com/office/2006/documentManagement/types"/>
    <xsd:import namespace="http://schemas.microsoft.com/office/infopath/2007/PartnerControls"/>
    <xsd:element name="DocumentTitle" ma:index="2" nillable="true" ma:displayName="DocumentTitle" ma:internalName="DocumentTitle">
      <xsd:simpleType>
        <xsd:restriction base="dms:Text">
          <xsd:maxLength value="255"/>
        </xsd:restriction>
      </xsd:simpleType>
    </xsd:element>
    <xsd:element name="DocumentNumber" ma:index="3" nillable="true" ma:displayName="DocumentNumber" ma:internalName="DocumentNumber">
      <xsd:simpleType>
        <xsd:restriction base="dms:Text">
          <xsd:maxLength value="255"/>
        </xsd:restriction>
      </xsd:simpleType>
    </xsd:element>
    <xsd:element name="h65b59bf86ed4479ac17c44c5537174e" ma:index="8" nillable="true" ma:taxonomy="true" ma:internalName="h65b59bf86ed4479ac17c44c5537174e" ma:taxonomyFieldName="DocumentOwner" ma:displayName="DocumentOwner" ma:default="" ma:fieldId="{165b59bf-86ed-4479-ac17-c44c5537174e}" ma:sspId="2cd2ecdf-620f-444c-bba1-c5450418390f" ma:termSetId="fc989db5-0fdf-4297-bed7-ce52227f6a0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57de5454-f45e-4820-98b6-b3d2a356d1b9}" ma:internalName="TaxCatchAll" ma:showField="CatchAllData" ma:web="e77df2dc-1bb8-42a7-bebd-d4908e2d58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57de5454-f45e-4820-98b6-b3d2a356d1b9}" ma:internalName="TaxCatchAllLabel" ma:readOnly="true" ma:showField="CatchAllDataLabel" ma:web="e77df2dc-1bb8-42a7-bebd-d4908e2d58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2f871ed324148e3b9f8319301eb4058" ma:index="12" nillable="true" ma:taxonomy="true" ma:internalName="l2f871ed324148e3b9f8319301eb4058" ma:taxonomyFieldName="DocumentTopic" ma:displayName="DocumentTopic" ma:default="" ma:fieldId="{52f871ed-3241-48e3-b9f8-319301eb4058}" ma:sspId="2cd2ecdf-620f-444c-bba1-c5450418390f" ma:termSetId="95f96331-3e8d-4b03-b690-a7f4c1ed21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4506ab385d48bfad4eaff21e13a2a6" ma:index="14" nillable="true" ma:taxonomy="true" ma:internalName="bb4506ab385d48bfad4eaff21e13a2a6" ma:taxonomyFieldName="DocumentType" ma:displayName="DocumentType" ma:default="" ma:fieldId="{bb4506ab-385d-48bf-ad4e-aff21e13a2a6}" ma:sspId="2cd2ecdf-620f-444c-bba1-c5450418390f" ma:termSetId="b7a181bf-2032-4f02-b781-1ea1f4c1dcd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  <TaxCatchAll xmlns="e77df2dc-1bb8-42a7-bebd-d4908e2d581a">
      <Value xmlns="e77df2dc-1bb8-42a7-bebd-d4908e2d581a">237</Value>
      <Value xmlns="e77df2dc-1bb8-42a7-bebd-d4908e2d581a">258</Value>
      <Value xmlns="e77df2dc-1bb8-42a7-bebd-d4908e2d581a">248</Value>
    </TaxCatchAll>
    <l2f871ed324148e3b9f8319301eb4058 xmlns="e77df2dc-1bb8-42a7-bebd-d4908e2d581a">Communications|35d977f6-936b-4874-8bb4-d4ce5f6ba556</l2f871ed324148e3b9f8319301eb4058>
    <DocumentNumber xmlns="e77df2dc-1bb8-42a7-bebd-d4908e2d581a" xsi:nil="true"/>
    <h65b59bf86ed4479ac17c44c5537174e xmlns="e77df2dc-1bb8-42a7-bebd-d4908e2d581a">OD/OLPA|9be36ad4-a830-4541-8de8-7f0bd838b3fb</h65b59bf86ed4479ac17c44c5537174e>
    <DocumentTitle xmlns="e77df2dc-1bb8-42a7-bebd-d4908e2d581a">PowerPoint Template 2</DocumentTitle>
    <bb4506ab385d48bfad4eaff21e13a2a6 xmlns="e77df2dc-1bb8-42a7-bebd-d4908e2d581a">Presentation Slides|e5b016b9-712f-4724-a3ea-c156eed84e82</bb4506ab385d48bfad4eaff21e13a2a6>
  </documentManagement>
</p:properties>
</file>

<file path=customXml/itemProps1.xml><?xml version="1.0" encoding="utf-8"?>
<ds:datastoreItem xmlns:ds="http://schemas.openxmlformats.org/officeDocument/2006/customXml" ds:itemID="{4EBA7AFC-BFAC-4372-B719-8EF68C432EA7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46B71D7-AF1C-4F87-ADFF-4A5BFDD896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AC2506-67E7-4C9B-B2AD-84A1179790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7df2dc-1bb8-42a7-bebd-d4908e2d581a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BB4E981-1726-46CB-92A3-1DA417041544}">
  <ds:schemaRefs>
    <ds:schemaRef ds:uri="http://schemas.microsoft.com/office/2006/metadata/properties"/>
    <ds:schemaRef ds:uri="http://schemas.microsoft.com/sharepoint/v4"/>
    <ds:schemaRef ds:uri="e77df2dc-1bb8-42a7-bebd-d4908e2d581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1005</Words>
  <Application>Microsoft Office PowerPoint</Application>
  <PresentationFormat>On-screen Show (4:3)</PresentationFormat>
  <Paragraphs>282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Monotype Sorts</vt:lpstr>
      <vt:lpstr>Tahoma</vt:lpstr>
      <vt:lpstr>Times New Roman</vt:lpstr>
      <vt:lpstr>Wingdings</vt:lpstr>
      <vt:lpstr>Default Design</vt:lpstr>
      <vt:lpstr>Worksheet</vt:lpstr>
      <vt:lpstr>NSF and the Federal Budget  </vt:lpstr>
      <vt:lpstr>Main Topics</vt:lpstr>
      <vt:lpstr>PowerPoint Presentation</vt:lpstr>
      <vt:lpstr>PowerPoint Presentation</vt:lpstr>
      <vt:lpstr>PowerPoint Presentation</vt:lpstr>
      <vt:lpstr>Overview of Budget Process</vt:lpstr>
      <vt:lpstr>PowerPoint Presentation</vt:lpstr>
      <vt:lpstr>What is the “budget”?</vt:lpstr>
      <vt:lpstr>NSF Budget</vt:lpstr>
      <vt:lpstr>PowerPoint Presentation</vt:lpstr>
      <vt:lpstr>Program Accounts</vt:lpstr>
      <vt:lpstr>PowerPoint Presentation</vt:lpstr>
      <vt:lpstr>PowerPoint Presentation</vt:lpstr>
      <vt:lpstr>What is meant by mandatory funding?</vt:lpstr>
      <vt:lpstr>Congressional Action to Date</vt:lpstr>
      <vt:lpstr>Senate Mark-up</vt:lpstr>
      <vt:lpstr>House Mark-up</vt:lpstr>
      <vt:lpstr>Appropriations: Noteworthy Items</vt:lpstr>
      <vt:lpstr>Outlook</vt:lpstr>
      <vt:lpstr>PowerPoint Presentation</vt:lpstr>
      <vt:lpstr>For More Information</vt:lpstr>
    </vt:vector>
  </TitlesOfParts>
  <Company>National Science Foundation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2</dc:title>
  <dc:creator>OD/OLPA</dc:creator>
  <cp:lastModifiedBy>Daniels, William P.</cp:lastModifiedBy>
  <cp:revision>260</cp:revision>
  <cp:lastPrinted>2016-03-01T17:18:13Z</cp:lastPrinted>
  <dcterms:created xsi:type="dcterms:W3CDTF">2007-03-29T20:49:31Z</dcterms:created>
  <dcterms:modified xsi:type="dcterms:W3CDTF">2016-05-24T15:23:05Z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opic">
    <vt:lpwstr>237;#Communications|35d977f6-936b-4874-8bb4-d4ce5f6ba556</vt:lpwstr>
  </property>
  <property fmtid="{D5CDD505-2E9C-101B-9397-08002B2CF9AE}" pid="3" name="DocumentType">
    <vt:lpwstr>248;#Presentation Slides|e5b016b9-712f-4724-a3ea-c156eed84e82</vt:lpwstr>
  </property>
  <property fmtid="{D5CDD505-2E9C-101B-9397-08002B2CF9AE}" pid="4" name="DocumentOwner">
    <vt:lpwstr>258;#OD/OLPA|9be36ad4-a830-4541-8de8-7f0bd838b3fb</vt:lpwstr>
  </property>
</Properties>
</file>