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media/image15.jpg" ContentType="image/jpeg"/>
  <Override PartName="/ppt/notesSlides/notesSlide6.xml" ContentType="application/vnd.openxmlformats-officedocument.presentationml.notesSlide+xml"/>
  <Override PartName="/ppt/media/image21.jpg" ContentType="image/jpeg"/>
  <Override PartName="/ppt/notesSlides/notesSlide7.xml" ContentType="application/vnd.openxmlformats-officedocument.presentationml.notesSlide+xml"/>
  <Override PartName="/ppt/media/image23.jpg" ContentType="image/jpe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15" r:id="rId1"/>
  </p:sldMasterIdLst>
  <p:notesMasterIdLst>
    <p:notesMasterId r:id="rId23"/>
  </p:notesMasterIdLst>
  <p:sldIdLst>
    <p:sldId id="256" r:id="rId2"/>
    <p:sldId id="257" r:id="rId3"/>
    <p:sldId id="271" r:id="rId4"/>
    <p:sldId id="272" r:id="rId5"/>
    <p:sldId id="273" r:id="rId6"/>
    <p:sldId id="29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90" r:id="rId15"/>
    <p:sldId id="274" r:id="rId16"/>
    <p:sldId id="276" r:id="rId17"/>
    <p:sldId id="277" r:id="rId18"/>
    <p:sldId id="278" r:id="rId19"/>
    <p:sldId id="279" r:id="rId20"/>
    <p:sldId id="280" r:id="rId21"/>
    <p:sldId id="28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CC"/>
    <a:srgbClr val="00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441" autoAdjust="0"/>
  </p:normalViewPr>
  <p:slideViewPr>
    <p:cSldViewPr snapToGrid="0">
      <p:cViewPr varScale="1">
        <p:scale>
          <a:sx n="56" d="100"/>
          <a:sy n="56" d="100"/>
        </p:scale>
        <p:origin x="136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7F6A83-6B42-491B-A080-0EE75134681F}" type="datetimeFigureOut">
              <a:rPr lang="en-US" smtClean="0"/>
              <a:t>05/26/2016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2AB77-6A80-46DA-8DAC-7A9446733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399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mi.org/certification/risk-management-professional-rmp.aspx" TargetMode="External"/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gaqm.org:8080/gaqm/certifications/showsubcontent?subcategoryid=10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cmaanet.org/certified-construction-manager-ccm" TargetMode="External"/><Relationship Id="rId3" Type="http://schemas.openxmlformats.org/officeDocument/2006/relationships/hyperlink" Target="http://www.pmi.org/certification/project-management-professional-pmp.aspx" TargetMode="External"/><Relationship Id="rId7" Type="http://schemas.openxmlformats.org/officeDocument/2006/relationships/hyperlink" Target="http://www.gaqm.org:8080/gaqm/certifications/showcertcontent?autopk=2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iappm.org/cpm.htm" TargetMode="External"/><Relationship Id="rId5" Type="http://schemas.openxmlformats.org/officeDocument/2006/relationships/hyperlink" Target="http://projectmanagementcertification.org/masterprojectmanager.html" TargetMode="External"/><Relationship Id="rId4" Type="http://schemas.openxmlformats.org/officeDocument/2006/relationships/hyperlink" Target="http://www.ipma.world/certification/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eaaonline.com/certification-matters/the-certification-program/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ww.aspenational.org/?page=AppsBrochures" TargetMode="External"/><Relationship Id="rId4" Type="http://schemas.openxmlformats.org/officeDocument/2006/relationships/hyperlink" Target="http://www.aacei.org/cert/whatCertOffers.shtml" TargetMode="Externa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mi.com/cpco" TargetMode="External"/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aacei.org/cert/whatCertOffers.shtml" TargetMode="External"/><Relationship Id="rId4" Type="http://schemas.openxmlformats.org/officeDocument/2006/relationships/hyperlink" Target="http://www.pmi.org/certification/scheduling-professional-sp.aspx" TargetMode="Externa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cose.org/certification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qm.org:8080/gaqm/certifications/iso-90012008-certified-internal-auditor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asq.org/cert/quality-engineer/right-for-you" TargetMode="External"/><Relationship Id="rId4" Type="http://schemas.openxmlformats.org/officeDocument/2006/relationships/hyperlink" Target="http://asq.org/cert/manager-of-quality/right-for-you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Find the report here: http://www.napawash.org/reports-publications/1785-national-science-foundation-use-of-cooperative-agreements-to-support-large-scale-investment-in-research.html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2AB77-6A80-46DA-8DAC-7A9446733AC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7176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Risk Management</a:t>
            </a:r>
          </a:p>
          <a:p>
            <a:pPr lvl="2"/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http://www.pmi.org/certification/risk-management-professional-rmp.aspx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2"/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http://www.gaqm.org:8080/gaqm/certifications/showsubcontent?subcategoryid=10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2AB77-6A80-46DA-8DAC-7A9446733AC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05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NSF will not pick</a:t>
            </a:r>
            <a:r>
              <a:rPr lang="en-US" baseline="0" dirty="0" smtClean="0"/>
              <a:t> winners, but how should NSF prioritize establishing criteria for accepting certain certifications?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2AB77-6A80-46DA-8DAC-7A9446733AC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208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2AB77-6A80-46DA-8DAC-7A9446733AC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70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2AB77-6A80-46DA-8DAC-7A9446733AC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028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Project Management</a:t>
            </a:r>
          </a:p>
          <a:p>
            <a:pPr lvl="1"/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http://www.pmi.org/certification/project-management-professional-pmp.aspx</a:t>
            </a:r>
            <a:endParaRPr lang="en-US" sz="1200" u="sng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http://www.ipma.world/certification/</a:t>
            </a:r>
            <a:endParaRPr lang="en-US" sz="1200" u="non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http://projectmanagementcertification.org/masterprojectmanager.html</a:t>
            </a:r>
            <a:endParaRPr lang="en-US" sz="1200" u="sng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http://www.iappm.org/cpm.htm</a:t>
            </a:r>
            <a:endParaRPr lang="en-US" sz="1200" u="non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/>
              </a:rPr>
              <a:t>http://www.gaqm.org:8080/gaqm/certifications/showcertcontent?autopk=2</a:t>
            </a:r>
            <a:endParaRPr lang="en-US" sz="1200" u="non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8"/>
              </a:rPr>
              <a:t>http://cmaanet.org/certified-construction-manager-ccm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2AB77-6A80-46DA-8DAC-7A9446733AC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1014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Cost Estimating and Engineering</a:t>
            </a:r>
          </a:p>
          <a:p>
            <a:pPr lvl="2"/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http://www.iceaaonline.com/certification-matters/the-certification-program/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CCP: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http://www.aacei.org/cert/whatCertOffers.shtml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CEP: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http://www.aacei.org/cert/whatCertOffers.shtml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2"/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https://www.aspenational.org/?page=AppsBrochures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2AB77-6A80-46DA-8DAC-7A9446733AC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4293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Project Controls (EVMS &amp; Scheduling)</a:t>
            </a:r>
          </a:p>
          <a:p>
            <a:pPr lvl="2"/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http://www.evmi.com/cpco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2"/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http://www.pmi.org/certification/scheduling-professional-sp.aspx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EVP: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http://www.aacei.org/cert/whatCertOffers.shtml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PSP: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http://www.aacei.org/cert/whatCertOffers.shtml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2AB77-6A80-46DA-8DAC-7A9446733AC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4815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Systems Engineering</a:t>
            </a:r>
          </a:p>
          <a:p>
            <a:pPr lvl="2"/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http://www.incose.org/certification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2AB77-6A80-46DA-8DAC-7A9446733AC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3205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Quality Assurance and Control</a:t>
            </a:r>
          </a:p>
          <a:p>
            <a:pPr lvl="2"/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http://www.gaqm.org:8080/gaqm/certifications/iso-90012008-certified-internal-auditor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2"/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http://asq.org/cert/manager-of-quality/right-for-you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2"/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http://asq.org/cert/quality-engineer/right-for-you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2AB77-6A80-46DA-8DAC-7A9446733AC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872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r>
              <a:rPr lang="en-US" smtClean="0"/>
              <a:t>Large Facilities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34D103D5-AA94-4B55-A119-C44BCAB65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2049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05/26/2016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Large Facilities Workshop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03D5-AA94-4B55-A119-C44BCAB65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389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05/26/2016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Large Facilities Workshop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03D5-AA94-4B55-A119-C44BCAB65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9367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05/26/2016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Large Facilities Workshop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03D5-AA94-4B55-A119-C44BCAB65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541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05/26/2016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Large Facilities Workshop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34D103D5-AA94-4B55-A119-C44BCAB65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7315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05/26/2016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Large Facilities Workshop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03D5-AA94-4B55-A119-C44BCAB65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10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05/26/2016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Large Facilities Workshop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03D5-AA94-4B55-A119-C44BCAB65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408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05/26/2016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Large Facilities Workshop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03D5-AA94-4B55-A119-C44BCAB65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781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05/26/2016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Large Facilities Workshop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03D5-AA94-4B55-A119-C44BCAB65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914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05/26/2016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Large Facilities Workshop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03D5-AA94-4B55-A119-C44BCAB65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69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05/26/2016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03D5-AA94-4B55-A119-C44BCAB65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336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05/26/2016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Large Facilities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34D103D5-AA94-4B55-A119-C44BCAB6523C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7926" y="55672"/>
            <a:ext cx="1011600" cy="101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54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gif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gif"/><Relationship Id="rId5" Type="http://schemas.openxmlformats.org/officeDocument/2006/relationships/image" Target="../media/image15.jp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g"/><Relationship Id="rId4" Type="http://schemas.openxmlformats.org/officeDocument/2006/relationships/image" Target="../media/image21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jpeg"/><Relationship Id="rId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1067" y="2404534"/>
            <a:ext cx="7253901" cy="1646302"/>
          </a:xfrm>
        </p:spPr>
        <p:txBody>
          <a:bodyPr/>
          <a:lstStyle/>
          <a:p>
            <a:r>
              <a:rPr lang="en-US" sz="4400" i="1" dirty="0" smtClean="0"/>
              <a:t>Project Management Personnel</a:t>
            </a:r>
            <a:r>
              <a:rPr lang="en-US" dirty="0"/>
              <a:t/>
            </a:r>
            <a:br>
              <a:rPr lang="en-US" dirty="0"/>
            </a:br>
            <a:r>
              <a:rPr lang="en-US" sz="6000" b="1" cap="small" dirty="0" smtClean="0"/>
              <a:t>Certification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Budget, Finance, and Award Management</a:t>
            </a:r>
          </a:p>
          <a:p>
            <a:r>
              <a:rPr lang="en-US" sz="2000" dirty="0"/>
              <a:t>Large Facilities Office</a:t>
            </a:r>
            <a:endParaRPr lang="en-US" dirty="0"/>
          </a:p>
          <a:p>
            <a:r>
              <a:rPr lang="en-US" sz="2800" dirty="0" smtClean="0"/>
              <a:t>May, 26 2016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147" y="169333"/>
            <a:ext cx="2150711" cy="213783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615721" y="5212861"/>
            <a:ext cx="421023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Large Facilities Workshop 2016</a:t>
            </a:r>
          </a:p>
          <a:p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S. Dillon Ripley Center</a:t>
            </a:r>
          </a:p>
          <a:p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Washington, D.C.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42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56779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Certification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Large Facilities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03D5-AA94-4B55-A119-C44BCAB6523C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8154243"/>
              </p:ext>
            </p:extLst>
          </p:nvPr>
        </p:nvGraphicFramePr>
        <p:xfrm>
          <a:off x="685800" y="2066417"/>
          <a:ext cx="7662672" cy="322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2303"/>
                <a:gridCol w="1031514"/>
                <a:gridCol w="1059143"/>
                <a:gridCol w="709166"/>
                <a:gridCol w="847314"/>
                <a:gridCol w="1077564"/>
                <a:gridCol w="957834"/>
                <a:gridCol w="957834"/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Knowledge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Experience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Time to obtain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Reputation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Knowledge Base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Experience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Cost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Time to obtain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Reputation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--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94944" y="1651365"/>
            <a:ext cx="3435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Prioritization Exercise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212497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777240"/>
          </a:xfrm>
        </p:spPr>
        <p:txBody>
          <a:bodyPr/>
          <a:lstStyle/>
          <a:p>
            <a:r>
              <a:rPr lang="en-US" dirty="0" smtClean="0"/>
              <a:t>Who? Project managers &amp; others?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05/26/2016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Large Facilities Workshop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03D5-AA94-4B55-A119-C44BCAB6523C}" type="slidenum">
              <a:rPr lang="en-US" smtClean="0"/>
              <a:t>11</a:t>
            </a:fld>
            <a:endParaRPr lang="en-US"/>
          </a:p>
        </p:txBody>
      </p:sp>
      <p:pic>
        <p:nvPicPr>
          <p:cNvPr id="3074" name="Picture 2" descr="https://www.easycloudbooks.com/images/BlogDescriptionImage/project-manag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799" y="1307592"/>
            <a:ext cx="1728856" cy="2368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project-management.com/wp-content/uploads/2013/11/team-300x15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0304" y="1444752"/>
            <a:ext cx="4218971" cy="2221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533655" y="2206377"/>
            <a:ext cx="16049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- OR -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29282" y="3721608"/>
            <a:ext cx="2447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manager only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330722" y="3721608"/>
            <a:ext cx="253306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Project manager</a:t>
            </a:r>
          </a:p>
          <a:p>
            <a:pPr marL="342900" indent="-342900">
              <a:buAutoNum type="arabicPeriod"/>
            </a:pPr>
            <a:r>
              <a:rPr lang="en-US" dirty="0" smtClean="0"/>
              <a:t>Schedulers</a:t>
            </a:r>
          </a:p>
          <a:p>
            <a:pPr marL="342900" indent="-342900">
              <a:buAutoNum type="arabicPeriod"/>
            </a:pPr>
            <a:r>
              <a:rPr lang="en-US" dirty="0" smtClean="0"/>
              <a:t>Cost estimators</a:t>
            </a:r>
          </a:p>
          <a:p>
            <a:pPr marL="342900" indent="-342900">
              <a:buAutoNum type="arabicPeriod"/>
            </a:pPr>
            <a:r>
              <a:rPr lang="en-US" dirty="0" smtClean="0"/>
              <a:t>Systems engineers</a:t>
            </a:r>
          </a:p>
          <a:p>
            <a:pPr marL="342900" indent="-342900">
              <a:buAutoNum type="arabicPeriod"/>
            </a:pPr>
            <a:r>
              <a:rPr lang="en-US" dirty="0" smtClean="0"/>
              <a:t>Project controllers</a:t>
            </a:r>
          </a:p>
          <a:p>
            <a:pPr marL="342900" indent="-342900">
              <a:buAutoNum type="arabicPeriod"/>
            </a:pPr>
            <a:r>
              <a:rPr lang="en-US" dirty="0" smtClean="0"/>
              <a:t>Quality managers</a:t>
            </a:r>
          </a:p>
          <a:p>
            <a:pPr marL="342900" indent="-342900">
              <a:buAutoNum type="arabicPeriod"/>
            </a:pPr>
            <a:r>
              <a:rPr lang="en-US" dirty="0" smtClean="0"/>
              <a:t>Risk managers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7543800" y="4361689"/>
            <a:ext cx="1133856" cy="7955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Others?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6882076" y="4553712"/>
            <a:ext cx="606860" cy="402336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3355848" y="3419856"/>
            <a:ext cx="0" cy="2743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9160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5852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Experience and certification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197864"/>
            <a:ext cx="7772400" cy="4974336"/>
          </a:xfrm>
        </p:spPr>
        <p:txBody>
          <a:bodyPr/>
          <a:lstStyle/>
          <a:p>
            <a:r>
              <a:rPr lang="en-US" dirty="0" smtClean="0"/>
              <a:t>Rest assured . . . projects will remain responsible for personnel actions - </a:t>
            </a:r>
          </a:p>
          <a:p>
            <a:pPr lvl="1"/>
            <a:r>
              <a:rPr lang="en-US" dirty="0" smtClean="0"/>
              <a:t>Selections</a:t>
            </a:r>
          </a:p>
          <a:p>
            <a:pPr lvl="1"/>
            <a:r>
              <a:rPr lang="en-US" dirty="0" smtClean="0"/>
              <a:t>Releases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For this slide’s discussion, assume that NSF sets a certification requirement </a:t>
            </a:r>
            <a:r>
              <a:rPr lang="en-US" u="sng" dirty="0" smtClean="0"/>
              <a:t>without</a:t>
            </a:r>
            <a:r>
              <a:rPr lang="en-US" dirty="0" smtClean="0"/>
              <a:t> a certificate option.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sz="2800" dirty="0" smtClean="0"/>
              <a:t>Would an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analogous experience</a:t>
            </a:r>
            <a:r>
              <a:rPr lang="en-US" sz="2800" dirty="0" smtClean="0"/>
              <a:t> requirement </a:t>
            </a:r>
            <a:r>
              <a:rPr lang="en-US" sz="2800" i="1" dirty="0" smtClean="0"/>
              <a:t>over and above</a:t>
            </a:r>
            <a:r>
              <a:rPr lang="en-US" sz="2800" dirty="0" smtClean="0"/>
              <a:t> the experience required by a certification help projects?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05/26/2016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Large Facilities Workshop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03D5-AA94-4B55-A119-C44BCAB6523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766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704088"/>
          </a:xfrm>
        </p:spPr>
        <p:txBody>
          <a:bodyPr>
            <a:normAutofit/>
          </a:bodyPr>
          <a:lstStyle/>
          <a:p>
            <a:r>
              <a:rPr lang="en-US" dirty="0" smtClean="0"/>
              <a:t>Equivalence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05/26/2016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Large Facilities Workshop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03D5-AA94-4B55-A119-C44BCAB6523C}" type="slidenum">
              <a:rPr lang="en-US" smtClean="0"/>
              <a:t>13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85800" y="1380744"/>
            <a:ext cx="1728216" cy="832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Certifications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578608" y="1380744"/>
            <a:ext cx="5504688" cy="832104"/>
          </a:xfrm>
          <a:prstGeom prst="roundRect">
            <a:avLst/>
          </a:prstGeom>
          <a:ln w="254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No equivalence issue.  Certification requirements meet NSF requirements or not.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91896" y="2301240"/>
            <a:ext cx="1728216" cy="832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Certificates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2584704" y="2301240"/>
            <a:ext cx="5504688" cy="832104"/>
          </a:xfrm>
          <a:prstGeom prst="roundRect">
            <a:avLst/>
          </a:prstGeom>
          <a:ln w="254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No equivalence issue.  Classes taken meet NSF requirements or not.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685800" y="3221736"/>
            <a:ext cx="1728216" cy="832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Experience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578608" y="3221736"/>
            <a:ext cx="5504688" cy="832104"/>
          </a:xfrm>
          <a:prstGeom prst="roundRect">
            <a:avLst/>
          </a:prstGeom>
          <a:ln w="254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Equivalence issue.  How will NSF establish equivalence?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685800" y="5096257"/>
            <a:ext cx="1969008" cy="832104"/>
          </a:xfrm>
          <a:prstGeom prst="roundRect">
            <a:avLst/>
          </a:prstGeom>
          <a:ln w="254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Professional judgement by -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3041904" y="4707636"/>
            <a:ext cx="2206752" cy="4846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Program Officer?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3041904" y="5294376"/>
            <a:ext cx="2270760" cy="4846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NSF Internal Panel?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3041904" y="5888737"/>
            <a:ext cx="1905000" cy="4846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External Panel?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316279" y="4243054"/>
            <a:ext cx="125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By whom?</a:t>
            </a:r>
            <a:endParaRPr lang="en-US" u="sng" dirty="0"/>
          </a:p>
        </p:txBody>
      </p:sp>
      <p:sp>
        <p:nvSpPr>
          <p:cNvPr id="25" name="Rounded Rectangle 24"/>
          <p:cNvSpPr/>
          <p:nvPr/>
        </p:nvSpPr>
        <p:spPr>
          <a:xfrm>
            <a:off x="5699760" y="4707636"/>
            <a:ext cx="2383536" cy="4846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Stage gate reviews?</a:t>
            </a:r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5699760" y="5294376"/>
            <a:ext cx="2270760" cy="4846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Routine reviews?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5699760" y="5888737"/>
            <a:ext cx="1603248" cy="4846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As needed?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974135" y="4243054"/>
            <a:ext cx="1188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By when?</a:t>
            </a:r>
            <a:endParaRPr lang="en-US" u="sng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2852928" y="4608576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510784" y="4608576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600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24" grpId="0"/>
      <p:bldP spid="25" grpId="0" animBg="1"/>
      <p:bldP spid="26" grpId="0" animBg="1"/>
      <p:bldP spid="27" grpId="0" animBg="1"/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6583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029200"/>
          </a:xfrm>
        </p:spPr>
        <p:txBody>
          <a:bodyPr/>
          <a:lstStyle/>
          <a:p>
            <a:r>
              <a:rPr lang="en-US" dirty="0" smtClean="0"/>
              <a:t>Slides posted on the workshop Web page</a:t>
            </a:r>
          </a:p>
          <a:p>
            <a:r>
              <a:rPr lang="en-US" dirty="0" smtClean="0"/>
              <a:t>Notes from the session included in the workshop proceedings</a:t>
            </a:r>
          </a:p>
          <a:p>
            <a:r>
              <a:rPr lang="en-US" dirty="0" smtClean="0"/>
              <a:t>NSF will hold internal discussions and may follow up with the community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Large Facilities Manual</a:t>
            </a:r>
            <a:r>
              <a:rPr lang="en-US" dirty="0" smtClean="0"/>
              <a:t> (18-XX) will identify options and criteria – </a:t>
            </a:r>
          </a:p>
          <a:p>
            <a:pPr lvl="1"/>
            <a:r>
              <a:rPr lang="en-US" dirty="0" smtClean="0"/>
              <a:t>NSF will publish a public comment draft in April 2017 with comments accepted for three months</a:t>
            </a:r>
          </a:p>
          <a:p>
            <a:pPr lvl="1"/>
            <a:r>
              <a:rPr lang="en-US" dirty="0" smtClean="0"/>
              <a:t>NSF will publish the final Large Facilities Manual in October 2017 to take effect in January 2018.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05/26/2016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Large Facilities Workshop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03D5-AA94-4B55-A119-C44BCAB6523C}" type="slidenum">
              <a:rPr lang="en-US" smtClean="0"/>
              <a:t>14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504688" y="4379976"/>
            <a:ext cx="2724912" cy="3566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For more information: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504688" y="4837176"/>
            <a:ext cx="2724912" cy="1335023"/>
          </a:xfrm>
          <a:prstGeom prst="roundRect">
            <a:avLst/>
          </a:prstGeom>
          <a:solidFill>
            <a:schemeClr val="accent4">
              <a:alpha val="7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Ivan Graff</a:t>
            </a:r>
          </a:p>
          <a:p>
            <a:pPr algn="ctr"/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</a:rPr>
              <a:t>Large Facilities Advisor</a:t>
            </a:r>
            <a:endParaRPr lang="en-US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(703) 292-4416</a:t>
            </a:r>
          </a:p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igraff@nsf.gov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14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Certification Providers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Large Facilities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03D5-AA94-4B55-A119-C44BCAB6523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3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670928"/>
          </a:xfrm>
        </p:spPr>
        <p:txBody>
          <a:bodyPr/>
          <a:lstStyle/>
          <a:p>
            <a:r>
              <a:rPr lang="en-US" dirty="0" smtClean="0"/>
              <a:t>Project Management Certifications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Large Facilities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03D5-AA94-4B55-A119-C44BCAB6523C}" type="slidenum">
              <a:rPr lang="en-US" smtClean="0"/>
              <a:t>16</a:t>
            </a:fld>
            <a:endParaRPr lang="en-US"/>
          </a:p>
        </p:txBody>
      </p:sp>
      <p:pic>
        <p:nvPicPr>
          <p:cNvPr id="1026" name="Picture 2" descr="http://alamopmi.org/images/0811_PMI_logo.gif" title="Project Management Professiona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704" y="1528517"/>
            <a:ext cx="2176096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04" y="2833795"/>
            <a:ext cx="1971675" cy="6000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18838" y="2666580"/>
            <a:ext cx="1168321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Certified Project Manager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01672" y="1523107"/>
            <a:ext cx="1774019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Project Management Professional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04" y="3772604"/>
            <a:ext cx="2176096" cy="8790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231612" y="3767384"/>
            <a:ext cx="1161278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Master Project Manager</a:t>
            </a:r>
            <a:endParaRPr lang="en-US" dirty="0"/>
          </a:p>
        </p:txBody>
      </p:sp>
      <p:pic>
        <p:nvPicPr>
          <p:cNvPr id="1030" name="Picture 6" descr="http://www.iappm.org/images/IAPPMLogo-s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704" y="4846080"/>
            <a:ext cx="1526701" cy="1303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2493150" y="5113853"/>
            <a:ext cx="1409848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Certified Project Manager</a:t>
            </a:r>
            <a:endParaRPr lang="en-US" dirty="0"/>
          </a:p>
        </p:txBody>
      </p:sp>
      <p:pic>
        <p:nvPicPr>
          <p:cNvPr id="1032" name="Picture 8" descr="http://www.gaqm.org:8080/gaqm/gaqmorgimg/certifications/uploads/ppm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347" y="2665405"/>
            <a:ext cx="1333500" cy="133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6326878" y="2870490"/>
            <a:ext cx="1591637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Professional in Project Management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241" y="4830915"/>
            <a:ext cx="3669784" cy="327388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4873347" y="5204832"/>
            <a:ext cx="368067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Certified Construction Manager</a:t>
            </a:r>
            <a:endParaRPr lang="en-US" dirty="0"/>
          </a:p>
        </p:txBody>
      </p:sp>
      <p:pic>
        <p:nvPicPr>
          <p:cNvPr id="22" name="Picture 2" descr="http://www.gaqm.org/name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347" y="1817312"/>
            <a:ext cx="2405218" cy="703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463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670928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Cost </a:t>
            </a:r>
            <a:r>
              <a:rPr lang="en-US" sz="4400" dirty="0">
                <a:solidFill>
                  <a:schemeClr val="tx1"/>
                </a:solidFill>
              </a:rPr>
              <a:t>Estimating and </a:t>
            </a:r>
            <a:r>
              <a:rPr lang="en-US" sz="4400" dirty="0" smtClean="0">
                <a:solidFill>
                  <a:schemeClr val="tx1"/>
                </a:solidFill>
              </a:rPr>
              <a:t>Engineering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Large Facilities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03D5-AA94-4B55-A119-C44BCAB6523C}" type="slidenum">
              <a:rPr lang="en-US" smtClean="0"/>
              <a:t>17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884997"/>
            <a:ext cx="2238375" cy="6191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304008" y="2016883"/>
            <a:ext cx="383745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Certified Cost Estimator/ Analyst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07" y="2984648"/>
            <a:ext cx="3088005" cy="107591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950184" y="3058537"/>
            <a:ext cx="383745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Certified Estimating Professional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50184" y="3629067"/>
            <a:ext cx="383745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Certified Cost Professional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121" y="4629347"/>
            <a:ext cx="3711703" cy="88373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610076" y="4889124"/>
            <a:ext cx="360123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Certified Professional Estimator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36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670928"/>
          </a:xfrm>
        </p:spPr>
        <p:txBody>
          <a:bodyPr/>
          <a:lstStyle/>
          <a:p>
            <a:r>
              <a:rPr lang="en-US" dirty="0" smtClean="0"/>
              <a:t>Project Controls (Scheduling &amp; EV)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Large Facilities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03D5-AA94-4B55-A119-C44BCAB6523C}" type="slidenum">
              <a:rPr lang="en-US" smtClean="0"/>
              <a:t>18</a:t>
            </a:fld>
            <a:endParaRPr lang="en-US"/>
          </a:p>
        </p:txBody>
      </p:sp>
      <p:pic>
        <p:nvPicPr>
          <p:cNvPr id="8" name="Picture 2" descr="http://alamopmi.org/images/0811_PMI_logo.gif" title="Project Management Professiona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704" y="1528517"/>
            <a:ext cx="2176096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032302" y="1815338"/>
            <a:ext cx="296006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Scheduling Professional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07" y="2927498"/>
            <a:ext cx="3088005" cy="107591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950184" y="3001387"/>
            <a:ext cx="383745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Project Scheduling Professional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950184" y="3571917"/>
            <a:ext cx="383745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Earned Value Professional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04" y="4552307"/>
            <a:ext cx="1838325" cy="9525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928799" y="4615291"/>
            <a:ext cx="3652975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Certified Project Control Officer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928798" y="5137413"/>
            <a:ext cx="4453077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Earned Value Management Professional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45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670928"/>
          </a:xfrm>
        </p:spPr>
        <p:txBody>
          <a:bodyPr/>
          <a:lstStyle/>
          <a:p>
            <a:r>
              <a:rPr lang="en-US" dirty="0" smtClean="0"/>
              <a:t>System engineering Certification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Large Facilities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03D5-AA94-4B55-A119-C44BCAB6523C}" type="slidenum">
              <a:rPr lang="en-US" smtClean="0"/>
              <a:t>19</a:t>
            </a:fld>
            <a:endParaRPr lang="en-US"/>
          </a:p>
        </p:txBody>
      </p:sp>
      <p:pic>
        <p:nvPicPr>
          <p:cNvPr id="4098" name="Picture 2" descr="https://cdn.evbuc.com/eventlogos/3661846/incoselogowe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69439"/>
            <a:ext cx="2074382" cy="1296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091967" y="2233017"/>
            <a:ext cx="489253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Certified System Engineering Professional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42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6099" y="1110307"/>
            <a:ext cx="7096421" cy="3442228"/>
          </a:xfrm>
        </p:spPr>
        <p:txBody>
          <a:bodyPr>
            <a:normAutofit/>
          </a:bodyPr>
          <a:lstStyle/>
          <a:p>
            <a:pPr algn="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NATIONAL ACADEMY OF PUBLIC ADMINISTRATION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200" b="1" i="1" dirty="0" smtClean="0">
                <a:solidFill>
                  <a:schemeClr val="accent1">
                    <a:lumMod val="50000"/>
                  </a:schemeClr>
                </a:solidFill>
              </a:rPr>
              <a:t>Use of Cooperative Agreements</a:t>
            </a:r>
            <a:r>
              <a:rPr lang="en-US" sz="22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b="1" i="1" dirty="0" smtClean="0">
                <a:solidFill>
                  <a:schemeClr val="accent1">
                    <a:lumMod val="50000"/>
                  </a:schemeClr>
                </a:solidFill>
              </a:rPr>
              <a:t>to Support </a:t>
            </a:r>
            <a:br>
              <a:rPr lang="en-US" sz="2200" b="1" i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200" b="1" i="1" dirty="0" smtClean="0">
                <a:solidFill>
                  <a:schemeClr val="accent1">
                    <a:lumMod val="50000"/>
                  </a:schemeClr>
                </a:solidFill>
              </a:rPr>
              <a:t>Large Scale Investment in Research</a:t>
            </a:r>
            <a:br>
              <a:rPr lang="en-US" sz="2200" b="1" i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200" b="1" i="1" dirty="0" smtClean="0">
                <a:solidFill>
                  <a:schemeClr val="accent1">
                    <a:lumMod val="50000"/>
                  </a:schemeClr>
                </a:solidFill>
              </a:rPr>
              <a:t>December 17, 2015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2200" b="1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en-US" sz="2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7" y="4491914"/>
            <a:ext cx="8168871" cy="921019"/>
          </a:xfrm>
        </p:spPr>
        <p:txBody>
          <a:bodyPr>
            <a:noAutofit/>
          </a:bodyPr>
          <a:lstStyle/>
          <a:p>
            <a:pPr algn="r"/>
            <a:r>
              <a:rPr lang="en-US" sz="2500" dirty="0" smtClean="0"/>
              <a:t>RECOMMENDATION 6.8</a:t>
            </a:r>
            <a:endParaRPr lang="en-US" sz="25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05/26/2016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Large Facilities Workshop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03D5-AA94-4B55-A119-C44BCAB6523C}" type="slidenum">
              <a:rPr lang="en-US" smtClean="0"/>
              <a:t>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920" y="5348384"/>
            <a:ext cx="1300161" cy="1300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00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670928"/>
          </a:xfrm>
        </p:spPr>
        <p:txBody>
          <a:bodyPr/>
          <a:lstStyle/>
          <a:p>
            <a:r>
              <a:rPr lang="en-US" dirty="0" smtClean="0"/>
              <a:t>Quality Assurance and control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Large Facilities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03D5-AA94-4B55-A119-C44BCAB6523C}" type="slidenum">
              <a:rPr lang="en-US" smtClean="0"/>
              <a:t>20</a:t>
            </a:fld>
            <a:endParaRPr lang="en-US"/>
          </a:p>
        </p:txBody>
      </p:sp>
      <p:pic>
        <p:nvPicPr>
          <p:cNvPr id="5122" name="Picture 2" descr="http://www.gaqm.org/nam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76847"/>
            <a:ext cx="2405218" cy="703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27" y="2788165"/>
            <a:ext cx="936782" cy="176204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364529" y="1944115"/>
            <a:ext cx="396825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ISO 9001 Certified Internal Auditor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71705" y="3196178"/>
            <a:ext cx="333228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Certified Manager of Quality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171705" y="3806185"/>
            <a:ext cx="333228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Certified Quality Engineer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98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670928"/>
          </a:xfrm>
        </p:spPr>
        <p:txBody>
          <a:bodyPr/>
          <a:lstStyle/>
          <a:p>
            <a:r>
              <a:rPr lang="en-US" dirty="0" smtClean="0"/>
              <a:t>Risk Management Certifications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Large Facilities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03D5-AA94-4B55-A119-C44BCAB6523C}" type="slidenum">
              <a:rPr lang="en-US" smtClean="0"/>
              <a:t>21</a:t>
            </a:fld>
            <a:endParaRPr lang="en-US"/>
          </a:p>
        </p:txBody>
      </p:sp>
      <p:pic>
        <p:nvPicPr>
          <p:cNvPr id="8" name="Picture 2" descr="http://alamopmi.org/images/0811_PMI_logo.gif" title="Project Management Professiona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704" y="1896071"/>
            <a:ext cx="2176096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032301" y="2182892"/>
            <a:ext cx="3556757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Risk Management Professional</a:t>
            </a:r>
            <a:endParaRPr lang="en-US" dirty="0"/>
          </a:p>
        </p:txBody>
      </p:sp>
      <p:pic>
        <p:nvPicPr>
          <p:cNvPr id="10" name="Picture 2" descr="http://www.gaqm.org/nam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177" y="3484201"/>
            <a:ext cx="2405218" cy="703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296177" y="4426933"/>
            <a:ext cx="3857762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Certified Risk and Crisis Manager</a:t>
            </a:r>
            <a:endParaRPr lang="en-US" dirty="0"/>
          </a:p>
        </p:txBody>
      </p:sp>
      <p:pic>
        <p:nvPicPr>
          <p:cNvPr id="6146" name="Picture 2" descr="http://www.gaqm.org:8080/gaqm/gaqmorgimg/certifications/uploads/crcm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704" y="3462764"/>
            <a:ext cx="1333500" cy="133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914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05/26/2016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09596" y="6221229"/>
            <a:ext cx="4622973" cy="365125"/>
          </a:xfrm>
        </p:spPr>
        <p:txBody>
          <a:bodyPr/>
          <a:lstStyle/>
          <a:p>
            <a:r>
              <a:rPr lang="en-US" dirty="0" smtClean="0"/>
              <a:t>Large Facilities Workshop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03D5-AA94-4B55-A119-C44BCAB6523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08430" y="3801346"/>
            <a:ext cx="3195457" cy="2404600"/>
          </a:xfrm>
          <a:prstGeom prst="roundRect">
            <a:avLst>
              <a:gd name="adj" fmla="val 91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i="1" dirty="0">
                <a:solidFill>
                  <a:schemeClr val="bg1">
                    <a:lumMod val="95000"/>
                  </a:schemeClr>
                </a:solidFill>
              </a:rPr>
              <a:t>“NSF should require award recipient project managers to be certified in project management. NSF should also specify minimum project management experience thresholds for project </a:t>
            </a:r>
            <a:r>
              <a:rPr lang="en-US" i="1" dirty="0" smtClean="0">
                <a:solidFill>
                  <a:schemeClr val="bg1">
                    <a:lumMod val="95000"/>
                  </a:schemeClr>
                </a:solidFill>
              </a:rPr>
              <a:t>positions.”</a:t>
            </a:r>
            <a:endParaRPr lang="en-US" i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08430" y="633138"/>
            <a:ext cx="3195457" cy="4995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</a:rPr>
              <a:t>Recommendation 6.8</a:t>
            </a:r>
            <a:endParaRPr lang="en-US" sz="2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055534" y="633138"/>
            <a:ext cx="3724878" cy="159404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KEY PERSONNEL</a:t>
            </a:r>
            <a:endParaRPr lang="en-US" sz="3200" b="1" dirty="0"/>
          </a:p>
        </p:txBody>
      </p:sp>
      <p:sp>
        <p:nvSpPr>
          <p:cNvPr id="20" name="Rounded Rectangle 19"/>
          <p:cNvSpPr/>
          <p:nvPr/>
        </p:nvSpPr>
        <p:spPr>
          <a:xfrm>
            <a:off x="308430" y="1268134"/>
            <a:ext cx="3195457" cy="1853838"/>
          </a:xfrm>
          <a:prstGeom prst="roundRect">
            <a:avLst>
              <a:gd name="adj" fmla="val 912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“To ensure that award recipients have the requisite project management experience and knowledge to successfully lead a MREFC project . . . .”</a:t>
            </a:r>
            <a:endParaRPr lang="en-US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1730312" y="3205426"/>
            <a:ext cx="351692" cy="5124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uble Bracket 21"/>
          <p:cNvSpPr/>
          <p:nvPr/>
        </p:nvSpPr>
        <p:spPr>
          <a:xfrm>
            <a:off x="4295564" y="3160783"/>
            <a:ext cx="4054616" cy="2074408"/>
          </a:xfrm>
          <a:prstGeom prst="bracketPair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“NSF POs and G/AOs should work together to include </a:t>
            </a:r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</a:rPr>
              <a:t>project management certification</a:t>
            </a:r>
            <a:r>
              <a:rPr lang="en-US" dirty="0" smtClean="0"/>
              <a:t> and requisite </a:t>
            </a: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</a:rPr>
              <a:t>experience</a:t>
            </a:r>
            <a:r>
              <a:rPr lang="en-US" dirty="0" smtClean="0"/>
              <a:t> requirements in cooperative agreements for MREFC projects.”</a:t>
            </a:r>
            <a:endParaRPr lang="en-US" dirty="0"/>
          </a:p>
        </p:txBody>
      </p:sp>
      <p:sp>
        <p:nvSpPr>
          <p:cNvPr id="24" name="Down Arrow 23"/>
          <p:cNvSpPr/>
          <p:nvPr/>
        </p:nvSpPr>
        <p:spPr>
          <a:xfrm rot="14287534">
            <a:off x="3723880" y="4095633"/>
            <a:ext cx="351692" cy="6631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468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22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6005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NAPA Likes and Dislikes and NSF PLANS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3186515"/>
              </p:ext>
            </p:extLst>
          </p:nvPr>
        </p:nvGraphicFramePr>
        <p:xfrm>
          <a:off x="685800" y="1588338"/>
          <a:ext cx="7772400" cy="4038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430407">
                <a:tc>
                  <a:txBody>
                    <a:bodyPr/>
                    <a:lstStyle/>
                    <a:p>
                      <a:r>
                        <a:rPr lang="en-US" dirty="0" smtClean="0"/>
                        <a:t>Likes -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Dislikes - </a:t>
                      </a:r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NSF Plans - </a:t>
                      </a:r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80417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2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Agreements</a:t>
                      </a:r>
                      <a:r>
                        <a:rPr lang="en-US" sz="2400" b="0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do not include certification requirements</a:t>
                      </a:r>
                      <a:endParaRPr lang="en-US" sz="2400" b="0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Include</a:t>
                      </a:r>
                      <a:r>
                        <a:rPr lang="en-US" sz="2400" b="0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qualifications requirements in agreements</a:t>
                      </a:r>
                      <a:endParaRPr lang="en-US" sz="2400" b="0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80417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PO</a:t>
                      </a:r>
                      <a:r>
                        <a:rPr lang="en-US" sz="2400" b="0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and G/AO review key personnel</a:t>
                      </a:r>
                      <a:endParaRPr lang="en-US" sz="2400" b="0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2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NSF</a:t>
                      </a:r>
                      <a:r>
                        <a:rPr lang="en-US" sz="2400" b="0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would confirm qualifications</a:t>
                      </a:r>
                      <a:endParaRPr lang="en-US" sz="2400" b="0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Large Facilities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03D5-AA94-4B55-A119-C44BCAB6523C}" type="slidenum">
              <a:rPr lang="en-US" smtClean="0"/>
              <a:t>4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868237" y="1246005"/>
            <a:ext cx="0" cy="4572000"/>
          </a:xfrm>
          <a:prstGeom prst="line">
            <a:avLst/>
          </a:prstGeom>
          <a:ln w="317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603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65083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26382"/>
            <a:ext cx="7772400" cy="4845818"/>
          </a:xfrm>
        </p:spPr>
        <p:txBody>
          <a:bodyPr/>
          <a:lstStyle/>
          <a:p>
            <a:pPr lvl="0"/>
            <a:r>
              <a:rPr lang="en-US" sz="2400" dirty="0"/>
              <a:t>How do training </a:t>
            </a:r>
            <a:r>
              <a:rPr lang="en-US" sz="2400" dirty="0" smtClean="0"/>
              <a:t>(i.e., certificates) and </a:t>
            </a:r>
            <a:r>
              <a:rPr lang="en-US" sz="2400" dirty="0"/>
              <a:t>certification differ in terms of </a:t>
            </a:r>
            <a:r>
              <a:rPr lang="en-US" sz="2400" dirty="0" smtClean="0"/>
              <a:t>costs </a:t>
            </a:r>
            <a:r>
              <a:rPr lang="en-US" sz="2400" dirty="0"/>
              <a:t>and benefits</a:t>
            </a:r>
            <a:r>
              <a:rPr lang="en-US" sz="2400" dirty="0" smtClean="0"/>
              <a:t>?</a:t>
            </a:r>
          </a:p>
          <a:p>
            <a:pPr lvl="0"/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Which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roles on a project should demonstrate adequate qualifications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</a:p>
          <a:p>
            <a:pPr lvl="1"/>
            <a:r>
              <a:rPr lang="en-US" sz="2000" dirty="0" smtClean="0"/>
              <a:t>Project manager only?</a:t>
            </a:r>
          </a:p>
          <a:p>
            <a:pPr lvl="1"/>
            <a:r>
              <a:rPr lang="en-US" sz="2000" dirty="0" smtClean="0"/>
              <a:t>Others?</a:t>
            </a:r>
            <a:endParaRPr lang="en-US" sz="2000" dirty="0"/>
          </a:p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When would NSF require experience above and beyond that required by certifications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</a:p>
          <a:p>
            <a:pPr lvl="0"/>
            <a:r>
              <a:rPr lang="en-US" sz="2400" dirty="0" smtClean="0"/>
              <a:t>What approach should NSF take to establishing equivalence?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Large Facilities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03D5-AA94-4B55-A119-C44BCAB6523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124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4825746" y="1856232"/>
            <a:ext cx="3657600" cy="39410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5800" y="1856232"/>
            <a:ext cx="3657600" cy="3383280"/>
          </a:xfrm>
          <a:prstGeom prst="rect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64922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Certificates vs. Certification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685800" y="1554480"/>
            <a:ext cx="3657600" cy="4041648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n>
                  <a:solidFill>
                    <a:srgbClr val="FFCC00"/>
                  </a:solidFill>
                </a:ln>
              </a:rPr>
              <a:t>Certificates</a:t>
            </a:r>
          </a:p>
          <a:p>
            <a:pPr lvl="1">
              <a:spcAft>
                <a:spcPts val="600"/>
              </a:spcAft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Documentation of completion of a short course in a particular subject</a:t>
            </a:r>
          </a:p>
          <a:p>
            <a:pPr lvl="1">
              <a:spcAft>
                <a:spcPts val="600"/>
              </a:spcAft>
            </a:pPr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Number of classes prescribed</a:t>
            </a:r>
          </a:p>
          <a:p>
            <a:pPr lvl="2">
              <a:spcAft>
                <a:spcPts val="600"/>
              </a:spcAft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Core &amp;</a:t>
            </a:r>
          </a:p>
          <a:p>
            <a:pPr lvl="2">
              <a:spcAft>
                <a:spcPts val="600"/>
              </a:spcAft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Elective</a:t>
            </a:r>
          </a:p>
          <a:p>
            <a:pPr lvl="1">
              <a:spcAft>
                <a:spcPts val="600"/>
              </a:spcAft>
            </a:pPr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Offered through universities</a:t>
            </a:r>
          </a:p>
          <a:p>
            <a:pPr lvl="1">
              <a:spcAft>
                <a:spcPts val="600"/>
              </a:spcAft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Online or in person</a:t>
            </a:r>
          </a:p>
          <a:p>
            <a:pPr lvl="1">
              <a:spcAft>
                <a:spcPts val="600"/>
              </a:spcAft>
            </a:pPr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High first costs but no ongoing costs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792218" y="1554480"/>
            <a:ext cx="3657600" cy="461772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n>
                  <a:solidFill>
                    <a:srgbClr val="FFCC00"/>
                  </a:solidFill>
                </a:ln>
              </a:rPr>
              <a:t>Certification</a:t>
            </a:r>
          </a:p>
          <a:p>
            <a:pPr lvl="1"/>
            <a:r>
              <a:rPr lang="en-US" dirty="0" smtClean="0"/>
              <a:t>Designation </a:t>
            </a:r>
            <a:r>
              <a:rPr lang="en-US" dirty="0"/>
              <a:t>earned by an individual </a:t>
            </a:r>
            <a:r>
              <a:rPr lang="en-US" dirty="0" smtClean="0"/>
              <a:t>demonstrating attainment of a </a:t>
            </a:r>
            <a:r>
              <a:rPr lang="en-US" dirty="0"/>
              <a:t>standard level of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expertise,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experience, and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skills </a:t>
            </a:r>
            <a:r>
              <a:rPr lang="en-US" dirty="0"/>
              <a:t>within </a:t>
            </a:r>
            <a:r>
              <a:rPr lang="en-US" dirty="0" smtClean="0"/>
              <a:t>the subject </a:t>
            </a:r>
            <a:r>
              <a:rPr lang="en-US" dirty="0"/>
              <a:t>field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Applicants must have certain experience or other qualifications.</a:t>
            </a:r>
          </a:p>
          <a:p>
            <a:pPr lvl="1"/>
            <a:r>
              <a:rPr lang="en-US" dirty="0" smtClean="0"/>
              <a:t>Typically require passing an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examination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Variable first and ongoing costs</a:t>
            </a:r>
          </a:p>
          <a:p>
            <a:pPr lvl="2"/>
            <a:r>
              <a:rPr lang="en-US" dirty="0" smtClean="0"/>
              <a:t>Prep class?</a:t>
            </a:r>
          </a:p>
          <a:p>
            <a:pPr lvl="2"/>
            <a:r>
              <a:rPr lang="en-US" dirty="0" smtClean="0"/>
              <a:t>Continuing professional development?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05/26/2016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Large Facilities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03D5-AA94-4B55-A119-C44BCAB6523C}" type="slidenum">
              <a:rPr lang="en-US" smtClean="0"/>
              <a:t>6</a:t>
            </a:fld>
            <a:endParaRPr lang="en-US"/>
          </a:p>
        </p:txBody>
      </p:sp>
      <p:pic>
        <p:nvPicPr>
          <p:cNvPr id="1026" name="Picture 2" descr="http://s7d1.scene7.com/is/image/officedepot/611299_p_022514?$OD-Dynamic$&amp;wid=450&amp;hei=45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93244">
            <a:off x="3270142" y="5050800"/>
            <a:ext cx="1261872" cy="1261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0902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59113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Certificates vs. Certification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3275943"/>
              </p:ext>
            </p:extLst>
          </p:nvPr>
        </p:nvGraphicFramePr>
        <p:xfrm>
          <a:off x="685800" y="1551455"/>
          <a:ext cx="7772400" cy="247396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883024"/>
                <a:gridCol w="3155576"/>
                <a:gridCol w="3733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Certificates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Certification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Pros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University-based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Customizable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Online</a:t>
                      </a:r>
                      <a:r>
                        <a:rPr lang="en-US" baseline="0" dirty="0" smtClean="0"/>
                        <a:t> or in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Uniform</a:t>
                      </a:r>
                      <a:r>
                        <a:rPr lang="en-US" baseline="0" dirty="0" smtClean="0"/>
                        <a:t> requirements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Recognizable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2 – 4 months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Cons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experience needed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Not standardized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Not recognizable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6 months – 2 years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General</a:t>
                      </a:r>
                      <a:r>
                        <a:rPr lang="en-US" baseline="0" dirty="0" smtClean="0"/>
                        <a:t> experience accepted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Passing a standardized test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Test preparation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05/26/2016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Large Facilities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03D5-AA94-4B55-A119-C44BCAB6523C}" type="slidenum">
              <a:rPr lang="en-US" smtClean="0"/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85800" y="4518212"/>
            <a:ext cx="70043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Note</a:t>
            </a:r>
            <a:r>
              <a:rPr lang="en-US" dirty="0"/>
              <a:t>:  The Uniform Guidance </a:t>
            </a:r>
            <a:r>
              <a:rPr lang="en-US" dirty="0" smtClean="0"/>
              <a:t>(2 </a:t>
            </a:r>
            <a:r>
              <a:rPr lang="en-US" dirty="0"/>
              <a:t>CFR § 200.472 Training and education </a:t>
            </a:r>
            <a:r>
              <a:rPr lang="en-US" dirty="0" smtClean="0"/>
              <a:t>costs) states: </a:t>
            </a:r>
          </a:p>
          <a:p>
            <a:r>
              <a:rPr lang="en-US" sz="2400" b="1" dirty="0" smtClean="0"/>
              <a:t>“The </a:t>
            </a:r>
            <a:r>
              <a:rPr lang="en-US" sz="2400" b="1" dirty="0"/>
              <a:t>cost of training and </a:t>
            </a:r>
            <a:r>
              <a:rPr lang="en-US" sz="2400" b="1" dirty="0" smtClean="0"/>
              <a:t>education provided </a:t>
            </a:r>
            <a:r>
              <a:rPr lang="en-US" sz="2400" b="1" dirty="0"/>
              <a:t>for employee development </a:t>
            </a:r>
            <a:r>
              <a:rPr lang="en-US" sz="2400" b="1" dirty="0" smtClean="0"/>
              <a:t>is allowable.”</a:t>
            </a:r>
            <a:endParaRPr lang="en-US" b="1" dirty="0"/>
          </a:p>
        </p:txBody>
      </p:sp>
      <p:sp>
        <p:nvSpPr>
          <p:cNvPr id="9" name="Rounded Rectangle 8"/>
          <p:cNvSpPr/>
          <p:nvPr/>
        </p:nvSpPr>
        <p:spPr>
          <a:xfrm rot="20935429">
            <a:off x="7662672" y="3550125"/>
            <a:ext cx="930402" cy="576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What else?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83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56779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Certificates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07592"/>
            <a:ext cx="3127248" cy="4864608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n>
                  <a:solidFill>
                    <a:srgbClr val="FFFFCC"/>
                  </a:solidFill>
                </a:ln>
              </a:rPr>
              <a:t>What </a:t>
            </a:r>
            <a:r>
              <a:rPr lang="en-US" sz="2400" b="1" u="sng" dirty="0" smtClean="0">
                <a:ln>
                  <a:solidFill>
                    <a:srgbClr val="FFFFCC"/>
                  </a:solidFill>
                </a:ln>
              </a:rPr>
              <a:t>must</a:t>
            </a:r>
            <a:r>
              <a:rPr lang="en-US" sz="2400" b="1" dirty="0" smtClean="0">
                <a:ln>
                  <a:solidFill>
                    <a:srgbClr val="FFFFCC"/>
                  </a:solidFill>
                </a:ln>
              </a:rPr>
              <a:t> coursework include?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Fundamentals</a:t>
            </a:r>
          </a:p>
          <a:p>
            <a:pPr lvl="2"/>
            <a:r>
              <a:rPr lang="en-US" sz="1800" dirty="0" smtClean="0"/>
              <a:t>Scoping</a:t>
            </a:r>
          </a:p>
          <a:p>
            <a:pPr lvl="2"/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Scheduling</a:t>
            </a:r>
          </a:p>
          <a:p>
            <a:pPr lvl="2"/>
            <a:r>
              <a:rPr lang="en-US" sz="1800" dirty="0" smtClean="0"/>
              <a:t>Budgeting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Accounting</a:t>
            </a:r>
          </a:p>
          <a:p>
            <a:pPr lvl="1"/>
            <a:r>
              <a:rPr lang="en-US" sz="2000" dirty="0" smtClean="0"/>
              <a:t>Law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Managing teams</a:t>
            </a:r>
          </a:p>
          <a:p>
            <a:pPr lvl="1"/>
            <a:r>
              <a:rPr lang="en-US" sz="2000" dirty="0" smtClean="0"/>
              <a:t>Cost control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Risk</a:t>
            </a:r>
          </a:p>
          <a:p>
            <a:pPr lvl="1"/>
            <a:r>
              <a:rPr lang="en-US" sz="2000" dirty="0" smtClean="0"/>
              <a:t>Performance measurement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Large Facilities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03D5-AA94-4B55-A119-C44BCAB6523C}" type="slidenum">
              <a:rPr lang="en-US" smtClean="0"/>
              <a:t>8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148072" y="1307592"/>
            <a:ext cx="1517904" cy="33832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NOTE</a:t>
            </a:r>
            <a:endParaRPr lang="en-US" b="1" dirty="0"/>
          </a:p>
        </p:txBody>
      </p:sp>
      <p:sp>
        <p:nvSpPr>
          <p:cNvPr id="8" name="Rounded Rectangle 7"/>
          <p:cNvSpPr/>
          <p:nvPr/>
        </p:nvSpPr>
        <p:spPr>
          <a:xfrm>
            <a:off x="5148072" y="1715362"/>
            <a:ext cx="1517904" cy="166791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NSF will </a:t>
            </a:r>
            <a:r>
              <a:rPr lang="en-US" sz="2400" b="1" dirty="0" smtClean="0"/>
              <a:t>not</a:t>
            </a:r>
            <a:r>
              <a:rPr lang="en-US" sz="2000" dirty="0" smtClean="0"/>
              <a:t> endorse specific providers </a:t>
            </a:r>
            <a:endParaRPr lang="en-US" sz="2000" dirty="0"/>
          </a:p>
        </p:txBody>
      </p:sp>
      <p:sp>
        <p:nvSpPr>
          <p:cNvPr id="10" name="Rounded Rectangle 9"/>
          <p:cNvSpPr/>
          <p:nvPr/>
        </p:nvSpPr>
        <p:spPr>
          <a:xfrm>
            <a:off x="5148072" y="5029200"/>
            <a:ext cx="1517904" cy="1143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What else?</a:t>
            </a:r>
            <a:endParaRPr lang="en-US" sz="2800" dirty="0"/>
          </a:p>
        </p:txBody>
      </p:sp>
      <p:sp>
        <p:nvSpPr>
          <p:cNvPr id="11" name="Right Arrow 10"/>
          <p:cNvSpPr/>
          <p:nvPr/>
        </p:nvSpPr>
        <p:spPr>
          <a:xfrm>
            <a:off x="3529584" y="5390388"/>
            <a:ext cx="1252728" cy="4206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s://openclipart.org/image/2400px/svg_to_png/190967/graduation-cap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70919">
            <a:off x="6148434" y="836398"/>
            <a:ext cx="1035086" cy="725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6072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www.pmap.co/c/51b0d6be/images/stories/Rotators_Verts_2012/testingstudentcro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288" y="1307592"/>
            <a:ext cx="4291800" cy="288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56779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Certification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07592"/>
            <a:ext cx="3922776" cy="4864608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n>
                  <a:solidFill>
                    <a:srgbClr val="FFFFCC"/>
                  </a:solidFill>
                </a:ln>
              </a:rPr>
              <a:t>What should NSF consider in setting minimum standards?</a:t>
            </a:r>
          </a:p>
          <a:p>
            <a:pPr lvl="1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Knowledge Base</a:t>
            </a:r>
          </a:p>
          <a:p>
            <a:pPr lvl="1"/>
            <a:r>
              <a:rPr lang="en-US" sz="2000" dirty="0" smtClean="0"/>
              <a:t>Experience </a:t>
            </a:r>
            <a:r>
              <a:rPr lang="en-US" sz="1400" dirty="0" smtClean="0"/>
              <a:t>(quantity not quality)</a:t>
            </a:r>
            <a:endParaRPr lang="en-US" sz="2000" dirty="0" smtClean="0"/>
          </a:p>
          <a:p>
            <a:pPr lvl="1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Cost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(to obtain and maintain)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US" sz="2000" dirty="0" smtClean="0"/>
              <a:t>Time </a:t>
            </a:r>
            <a:r>
              <a:rPr lang="en-US" sz="1600" dirty="0" smtClean="0"/>
              <a:t>(to obtain and maintain)</a:t>
            </a:r>
            <a:endParaRPr lang="en-US" sz="2000" dirty="0" smtClean="0"/>
          </a:p>
          <a:p>
            <a:pPr lvl="1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Reputation and Notoriety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Large Facilities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03D5-AA94-4B55-A119-C44BCAB6523C}" type="slidenum">
              <a:rPr lang="en-US" smtClean="0"/>
              <a:t>9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022072" y="5266945"/>
            <a:ext cx="1028240" cy="809243"/>
          </a:xfrm>
          <a:prstGeom prst="roundRect">
            <a:avLst>
              <a:gd name="adj" fmla="val 341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 smtClean="0"/>
              <a:t>NOTE</a:t>
            </a:r>
            <a:endParaRPr lang="en-US" b="1" dirty="0"/>
          </a:p>
        </p:txBody>
      </p:sp>
      <p:sp>
        <p:nvSpPr>
          <p:cNvPr id="8" name="Rounded Rectangle 7"/>
          <p:cNvSpPr/>
          <p:nvPr/>
        </p:nvSpPr>
        <p:spPr>
          <a:xfrm>
            <a:off x="2080720" y="5266945"/>
            <a:ext cx="2962656" cy="809243"/>
          </a:xfrm>
          <a:prstGeom prst="roundRect">
            <a:avLst>
              <a:gd name="adj" fmla="val 30226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NSF will </a:t>
            </a:r>
            <a:r>
              <a:rPr lang="en-US" sz="2400" b="1" dirty="0" smtClean="0"/>
              <a:t>not</a:t>
            </a:r>
            <a:r>
              <a:rPr lang="en-US" sz="2000" dirty="0" smtClean="0"/>
              <a:t> endorse specific providers </a:t>
            </a:r>
            <a:endParaRPr lang="en-US" sz="2000" dirty="0"/>
          </a:p>
        </p:txBody>
      </p:sp>
      <p:sp>
        <p:nvSpPr>
          <p:cNvPr id="10" name="Rounded Rectangle 9"/>
          <p:cNvSpPr/>
          <p:nvPr/>
        </p:nvSpPr>
        <p:spPr>
          <a:xfrm>
            <a:off x="6135624" y="4283964"/>
            <a:ext cx="1517904" cy="1143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What else?</a:t>
            </a:r>
            <a:endParaRPr lang="en-US" sz="2800" dirty="0"/>
          </a:p>
        </p:txBody>
      </p:sp>
      <p:sp>
        <p:nvSpPr>
          <p:cNvPr id="9" name="Bent-Up Arrow 8"/>
          <p:cNvSpPr/>
          <p:nvPr/>
        </p:nvSpPr>
        <p:spPr>
          <a:xfrm rot="5400000">
            <a:off x="4576572" y="3634741"/>
            <a:ext cx="749807" cy="2075688"/>
          </a:xfrm>
          <a:prstGeom prst="bentUpArrow">
            <a:avLst>
              <a:gd name="adj1" fmla="val 16549"/>
              <a:gd name="adj2" fmla="val 25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63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3314</TotalTime>
  <Words>1077</Words>
  <Application>Microsoft Office PowerPoint</Application>
  <PresentationFormat>On-screen Show (4:3)</PresentationFormat>
  <Paragraphs>329</Paragraphs>
  <Slides>21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Rockwell</vt:lpstr>
      <vt:lpstr>Rockwell Condensed</vt:lpstr>
      <vt:lpstr>Wingdings</vt:lpstr>
      <vt:lpstr>Wood Type</vt:lpstr>
      <vt:lpstr>Project Management Personnel Certification</vt:lpstr>
      <vt:lpstr>NATIONAL ACADEMY OF PUBLIC ADMINISTRATION   Use of Cooperative Agreements to Support  Large Scale Investment in Research December 17, 2015 </vt:lpstr>
      <vt:lpstr>PowerPoint Presentation</vt:lpstr>
      <vt:lpstr>NAPA Likes and Dislikes and NSF PLANS</vt:lpstr>
      <vt:lpstr>Questions</vt:lpstr>
      <vt:lpstr>Certificates vs. Certification</vt:lpstr>
      <vt:lpstr>Certificates vs. Certification</vt:lpstr>
      <vt:lpstr>Certificates</vt:lpstr>
      <vt:lpstr>Certification</vt:lpstr>
      <vt:lpstr>Certification</vt:lpstr>
      <vt:lpstr>Who? Project managers &amp; others?</vt:lpstr>
      <vt:lpstr>Experience and certification</vt:lpstr>
      <vt:lpstr>Equivalence</vt:lpstr>
      <vt:lpstr>Next steps</vt:lpstr>
      <vt:lpstr>Backup</vt:lpstr>
      <vt:lpstr>Project Management Certifications</vt:lpstr>
      <vt:lpstr>Cost Estimating and Engineering</vt:lpstr>
      <vt:lpstr>Project Controls (Scheduling &amp; EV)</vt:lpstr>
      <vt:lpstr>System engineering Certification</vt:lpstr>
      <vt:lpstr>Quality Assurance and control</vt:lpstr>
      <vt:lpstr>Risk Management Certifications</vt:lpstr>
    </vt:vector>
  </TitlesOfParts>
  <Company>National Science Foundation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Graff, Ivan</dc:creator>
  <cp:lastModifiedBy>Daniels, William P.</cp:lastModifiedBy>
  <cp:revision>247</cp:revision>
  <dcterms:created xsi:type="dcterms:W3CDTF">2015-10-15T13:34:46Z</dcterms:created>
  <dcterms:modified xsi:type="dcterms:W3CDTF">2016-05-26T13:31:51Z</dcterms:modified>
</cp:coreProperties>
</file>