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4" r:id="rId1"/>
  </p:sldMasterIdLst>
  <p:notesMasterIdLst>
    <p:notesMasterId r:id="rId18"/>
  </p:notesMasterIdLst>
  <p:sldIdLst>
    <p:sldId id="256" r:id="rId2"/>
    <p:sldId id="268" r:id="rId3"/>
    <p:sldId id="269" r:id="rId4"/>
    <p:sldId id="257" r:id="rId5"/>
    <p:sldId id="267" r:id="rId6"/>
    <p:sldId id="258" r:id="rId7"/>
    <p:sldId id="270" r:id="rId8"/>
    <p:sldId id="259" r:id="rId9"/>
    <p:sldId id="271" r:id="rId10"/>
    <p:sldId id="260" r:id="rId11"/>
    <p:sldId id="272" r:id="rId12"/>
    <p:sldId id="261" r:id="rId13"/>
    <p:sldId id="274" r:id="rId14"/>
    <p:sldId id="275" r:id="rId15"/>
    <p:sldId id="276" r:id="rId16"/>
    <p:sldId id="277" r:id="rId1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29" d="100"/>
          <a:sy n="129" d="100"/>
        </p:scale>
        <p:origin x="1026" y="120"/>
      </p:cViewPr>
      <p:guideLst>
        <p:guide orient="horz" pos="2160"/>
        <p:guide pos="2880"/>
      </p:guideLst>
    </p:cSldViewPr>
  </p:slideViewPr>
  <p:notesTextViewPr>
    <p:cViewPr>
      <p:scale>
        <a:sx n="1" d="1"/>
        <a:sy n="1" d="1"/>
      </p:scale>
      <p:origin x="0" y="0"/>
    </p:cViewPr>
  </p:notesTextViewPr>
  <p:sorterViewPr>
    <p:cViewPr>
      <p:scale>
        <a:sx n="100" d="100"/>
        <a:sy n="100" d="100"/>
      </p:scale>
      <p:origin x="0" y="1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332F454-2FFB-4F48-88E6-6F0D5E055B32}" type="datetimeFigureOut">
              <a:rPr lang="en-US" smtClean="0"/>
              <a:t>05/20/2016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9E33733-A8A8-4FD9-8006-2D819D8981E0}" type="slidenum">
              <a:rPr lang="en-US" smtClean="0"/>
              <a:t>‹#›</a:t>
            </a:fld>
            <a:endParaRPr lang="en-US"/>
          </a:p>
        </p:txBody>
      </p:sp>
    </p:spTree>
    <p:extLst>
      <p:ext uri="{BB962C8B-B14F-4D97-AF65-F5344CB8AC3E}">
        <p14:creationId xmlns:p14="http://schemas.microsoft.com/office/powerpoint/2010/main" val="188469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I’m Jim Yuengert from Program Management, and we’ll be talking with you for the next hour about the lessons learned program.</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t>1</a:t>
            </a:fld>
            <a:endParaRPr lang="en-US"/>
          </a:p>
        </p:txBody>
      </p:sp>
    </p:spTree>
    <p:extLst>
      <p:ext uri="{BB962C8B-B14F-4D97-AF65-F5344CB8AC3E}">
        <p14:creationId xmlns:p14="http://schemas.microsoft.com/office/powerpoint/2010/main" val="158614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want to just collect lessons – we want to do</a:t>
            </a:r>
            <a:r>
              <a:rPr lang="en-US" baseline="0" dirty="0" smtClean="0"/>
              <a:t> something with them. We’re going to ask for volunteers to participate in reviewing the lessons once we populate the data base.  Every quarter we will look at lessons and decide what to do with them. What are the trends? What lessons are so important that we need to act immediately?  What changes do we need to make in our project management processes?</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t>10</a:t>
            </a:fld>
            <a:endParaRPr lang="en-US"/>
          </a:p>
        </p:txBody>
      </p:sp>
    </p:spTree>
    <p:extLst>
      <p:ext uri="{BB962C8B-B14F-4D97-AF65-F5344CB8AC3E}">
        <p14:creationId xmlns:p14="http://schemas.microsoft.com/office/powerpoint/2010/main" val="216881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want to just collect lessons – we want to do</a:t>
            </a:r>
            <a:r>
              <a:rPr lang="en-US" baseline="0" dirty="0" smtClean="0"/>
              <a:t> something with them. We’re going to ask for volunteers to participate in reviewing the lessons once we populate the data base.  Every quarter we will look at lessons and decide what to do with them. What are the trends? What lessons are so important that we need to act immediately?  What changes do we need to make in our project management processes?</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t>11</a:t>
            </a:fld>
            <a:endParaRPr lang="en-US"/>
          </a:p>
        </p:txBody>
      </p:sp>
    </p:spTree>
    <p:extLst>
      <p:ext uri="{BB962C8B-B14F-4D97-AF65-F5344CB8AC3E}">
        <p14:creationId xmlns:p14="http://schemas.microsoft.com/office/powerpoint/2010/main" val="50420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debuting a couple</a:t>
            </a:r>
            <a:r>
              <a:rPr lang="en-US" baseline="0" dirty="0" smtClean="0"/>
              <a:t> of ways to publicize lessons today, with a project debrief and a summary of what we learned on the Postal Museum project.  Part of developing the culture is talking about lessons every chance we get.</a:t>
            </a:r>
          </a:p>
          <a:p>
            <a:r>
              <a:rPr lang="en-US" baseline="0" dirty="0" smtClean="0"/>
              <a:t>Part of the process will be identifying the most important lessons and putting them in a newsletter or technical bulletin to distribute to all hands.</a:t>
            </a:r>
          </a:p>
          <a:p>
            <a:r>
              <a:rPr lang="en-US" baseline="0" dirty="0" smtClean="0"/>
              <a:t>A third way is to develop a list of lessons that a project team should review at the beginning of a project.  Maybe the checklist is specific to a particular type of project, or to a building.</a:t>
            </a:r>
          </a:p>
          <a:p>
            <a:endParaRPr lang="en-US" baseline="0" dirty="0" smtClean="0"/>
          </a:p>
          <a:p>
            <a:r>
              <a:rPr lang="en-US" baseline="0" dirty="0" smtClean="0"/>
              <a:t>We want to ID lessons that need to go into the next version of our design guide, or into the PM handbook.</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t>12</a:t>
            </a:fld>
            <a:endParaRPr lang="en-US"/>
          </a:p>
        </p:txBody>
      </p:sp>
    </p:spTree>
    <p:extLst>
      <p:ext uri="{BB962C8B-B14F-4D97-AF65-F5344CB8AC3E}">
        <p14:creationId xmlns:p14="http://schemas.microsoft.com/office/powerpoint/2010/main" val="551999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debuting a couple</a:t>
            </a:r>
            <a:r>
              <a:rPr lang="en-US" baseline="0" dirty="0" smtClean="0"/>
              <a:t> of ways to publicize lessons today, with a project debrief and a summary of what we learned on the Postal Museum project.  Part of developing the culture is talking about lessons every chance we get.</a:t>
            </a:r>
          </a:p>
          <a:p>
            <a:r>
              <a:rPr lang="en-US" baseline="0" dirty="0" smtClean="0"/>
              <a:t>Part of the process will be identifying the most important lessons and putting them in a newsletter or technical bulletin to distribute to all hands.</a:t>
            </a:r>
          </a:p>
          <a:p>
            <a:r>
              <a:rPr lang="en-US" baseline="0" dirty="0" smtClean="0"/>
              <a:t>A third way is to develop a list of lessons that a project team should review at the beginning of a project.  Maybe the checklist is specific to a particular type of project, or to a building.</a:t>
            </a:r>
          </a:p>
          <a:p>
            <a:endParaRPr lang="en-US" baseline="0" dirty="0" smtClean="0"/>
          </a:p>
          <a:p>
            <a:r>
              <a:rPr lang="en-US" baseline="0" dirty="0" smtClean="0"/>
              <a:t>We want to ID lessons that need to go into the next version of our design guide, or into the PM handbook.</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t>13</a:t>
            </a:fld>
            <a:endParaRPr lang="en-US"/>
          </a:p>
        </p:txBody>
      </p:sp>
    </p:spTree>
    <p:extLst>
      <p:ext uri="{BB962C8B-B14F-4D97-AF65-F5344CB8AC3E}">
        <p14:creationId xmlns:p14="http://schemas.microsoft.com/office/powerpoint/2010/main" val="3580582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debuting a couple</a:t>
            </a:r>
            <a:r>
              <a:rPr lang="en-US" baseline="0" dirty="0" smtClean="0"/>
              <a:t> of ways to publicize lessons today, with a project debrief and a summary of what we learned on the Postal Museum project.  Part of developing the culture is talking about lessons every chance we get.</a:t>
            </a:r>
          </a:p>
          <a:p>
            <a:r>
              <a:rPr lang="en-US" baseline="0" dirty="0" smtClean="0"/>
              <a:t>Part of the process will be identifying the most important lessons and putting them in a newsletter or technical bulletin to distribute to all hands.</a:t>
            </a:r>
          </a:p>
          <a:p>
            <a:r>
              <a:rPr lang="en-US" baseline="0" dirty="0" smtClean="0"/>
              <a:t>A third way is to develop a list of lessons that a project team should review at the beginning of a project.  Maybe the checklist is specific to a particular type of project, or to a building.</a:t>
            </a:r>
          </a:p>
          <a:p>
            <a:endParaRPr lang="en-US" baseline="0" dirty="0" smtClean="0"/>
          </a:p>
          <a:p>
            <a:r>
              <a:rPr lang="en-US" baseline="0" dirty="0" smtClean="0"/>
              <a:t>We want to ID lessons that need to go into the next version of our design guide, or into the PM handbook.</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t>14</a:t>
            </a:fld>
            <a:endParaRPr lang="en-US"/>
          </a:p>
        </p:txBody>
      </p:sp>
    </p:spTree>
    <p:extLst>
      <p:ext uri="{BB962C8B-B14F-4D97-AF65-F5344CB8AC3E}">
        <p14:creationId xmlns:p14="http://schemas.microsoft.com/office/powerpoint/2010/main" val="3459687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debuting a couple</a:t>
            </a:r>
            <a:r>
              <a:rPr lang="en-US" baseline="0" dirty="0" smtClean="0"/>
              <a:t> of ways to publicize lessons today, with a project debrief and a summary of what we learned on the Postal Museum project.  Part of developing the culture is talking about lessons every chance we get.</a:t>
            </a:r>
          </a:p>
          <a:p>
            <a:r>
              <a:rPr lang="en-US" baseline="0" dirty="0" smtClean="0"/>
              <a:t>Part of the process will be identifying the most important lessons and putting them in a newsletter or technical bulletin to distribute to all hands.</a:t>
            </a:r>
          </a:p>
          <a:p>
            <a:r>
              <a:rPr lang="en-US" baseline="0" dirty="0" smtClean="0"/>
              <a:t>A third way is to develop a list of lessons that a project team should review at the beginning of a project.  Maybe the checklist is specific to a particular type of project, or to a building.</a:t>
            </a:r>
          </a:p>
          <a:p>
            <a:endParaRPr lang="en-US" baseline="0" dirty="0" smtClean="0"/>
          </a:p>
          <a:p>
            <a:r>
              <a:rPr lang="en-US" baseline="0" dirty="0" smtClean="0"/>
              <a:t>We want to ID lessons that need to go into the next version of our design guide, or into the PM handbook.</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t>15</a:t>
            </a:fld>
            <a:endParaRPr lang="en-US"/>
          </a:p>
        </p:txBody>
      </p:sp>
    </p:spTree>
    <p:extLst>
      <p:ext uri="{BB962C8B-B14F-4D97-AF65-F5344CB8AC3E}">
        <p14:creationId xmlns:p14="http://schemas.microsoft.com/office/powerpoint/2010/main" val="16890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debuting a couple</a:t>
            </a:r>
            <a:r>
              <a:rPr lang="en-US" baseline="0" dirty="0" smtClean="0"/>
              <a:t> of ways to publicize lessons today, with a project debrief and a summary of what we learned on the Postal Museum project.  Part of developing the culture is talking about lessons every chance we get.</a:t>
            </a:r>
          </a:p>
          <a:p>
            <a:r>
              <a:rPr lang="en-US" baseline="0" dirty="0" smtClean="0"/>
              <a:t>Part of the process will be identifying the most important lessons and putting them in a newsletter or technical bulletin to distribute to all hands.</a:t>
            </a:r>
          </a:p>
          <a:p>
            <a:r>
              <a:rPr lang="en-US" baseline="0" dirty="0" smtClean="0"/>
              <a:t>A third way is to develop a list of lessons that a project team should review at the beginning of a project.  Maybe the checklist is specific to a particular type of project, or to a building.</a:t>
            </a:r>
          </a:p>
          <a:p>
            <a:endParaRPr lang="en-US" baseline="0" dirty="0" smtClean="0"/>
          </a:p>
          <a:p>
            <a:r>
              <a:rPr lang="en-US" baseline="0" dirty="0" smtClean="0"/>
              <a:t>We want to ID lessons that need to go into the next version of our design guide, or into the PM handbook.</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t>16</a:t>
            </a:fld>
            <a:endParaRPr lang="en-US"/>
          </a:p>
        </p:txBody>
      </p:sp>
    </p:spTree>
    <p:extLst>
      <p:ext uri="{BB962C8B-B14F-4D97-AF65-F5344CB8AC3E}">
        <p14:creationId xmlns:p14="http://schemas.microsoft.com/office/powerpoint/2010/main" val="79176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D04B8-71F4-4568-B737-4E43F4BB0C48}" type="slidenum">
              <a:rPr lang="en-US" altLang="en-US"/>
              <a:pPr/>
              <a:t>2</a:t>
            </a:fld>
            <a:endParaRPr lang="en-US" altLang="en-US"/>
          </a:p>
        </p:txBody>
      </p:sp>
      <p:sp>
        <p:nvSpPr>
          <p:cNvPr id="1942530" name="Rectangle 2"/>
          <p:cNvSpPr>
            <a:spLocks noGrp="1" noRot="1" noChangeAspect="1" noChangeArrowheads="1" noTextEdit="1"/>
          </p:cNvSpPr>
          <p:nvPr>
            <p:ph type="sldImg"/>
          </p:nvPr>
        </p:nvSpPr>
        <p:spPr>
          <a:ln/>
        </p:spPr>
      </p:sp>
      <p:sp>
        <p:nvSpPr>
          <p:cNvPr id="1942531" name="Rectangle 3"/>
          <p:cNvSpPr>
            <a:spLocks noGrp="1" noChangeArrowheads="1"/>
          </p:cNvSpPr>
          <p:nvPr>
            <p:ph type="body" idx="1"/>
          </p:nvPr>
        </p:nvSpPr>
        <p:spPr/>
        <p:txBody>
          <a:bodyPr/>
          <a:lstStyle/>
          <a:p>
            <a:r>
              <a:rPr lang="en-US" altLang="en-US" dirty="0"/>
              <a:t>National Archives photo</a:t>
            </a:r>
          </a:p>
          <a:p>
            <a:endParaRPr lang="en-US" altLang="en-US" dirty="0"/>
          </a:p>
          <a:p>
            <a:endParaRPr lang="en-US" altLang="en-US" dirty="0"/>
          </a:p>
        </p:txBody>
      </p:sp>
    </p:spTree>
    <p:extLst>
      <p:ext uri="{BB962C8B-B14F-4D97-AF65-F5344CB8AC3E}">
        <p14:creationId xmlns:p14="http://schemas.microsoft.com/office/powerpoint/2010/main" val="138300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0D85D-E5F7-4F89-91E3-F2F25A3F86AA}" type="slidenum">
              <a:rPr lang="en-US" altLang="en-US"/>
              <a:pPr/>
              <a:t>3</a:t>
            </a:fld>
            <a:endParaRPr lang="en-US" altLang="en-US"/>
          </a:p>
        </p:txBody>
      </p:sp>
      <p:sp>
        <p:nvSpPr>
          <p:cNvPr id="2156546" name="Rectangle 2"/>
          <p:cNvSpPr>
            <a:spLocks noGrp="1" noRot="1" noChangeAspect="1" noChangeArrowheads="1" noTextEdit="1"/>
          </p:cNvSpPr>
          <p:nvPr>
            <p:ph type="sldImg"/>
          </p:nvPr>
        </p:nvSpPr>
        <p:spPr>
          <a:ln/>
        </p:spPr>
      </p:sp>
      <p:sp>
        <p:nvSpPr>
          <p:cNvPr id="2156547" name="Rectangle 3"/>
          <p:cNvSpPr>
            <a:spLocks noGrp="1" noChangeArrowheads="1"/>
          </p:cNvSpPr>
          <p:nvPr>
            <p:ph type="body" idx="1"/>
          </p:nvPr>
        </p:nvSpPr>
        <p:spPr/>
        <p:txBody>
          <a:bodyPr/>
          <a:lstStyle/>
          <a:p>
            <a:r>
              <a:rPr lang="en-US" altLang="en-US" dirty="0"/>
              <a:t>Can your organization afford not to learn from past experiences?</a:t>
            </a:r>
          </a:p>
          <a:p>
            <a:r>
              <a:rPr lang="en-US" altLang="en-US" dirty="0"/>
              <a:t>Ben Franklin quote: Insanity is doing the same thing over and over and expecting different results.</a:t>
            </a:r>
          </a:p>
          <a:p>
            <a:r>
              <a:rPr lang="en-US" altLang="en-US" dirty="0"/>
              <a:t>Lessons Learned can help you bring value to your changing global landscape/organization?</a:t>
            </a:r>
          </a:p>
        </p:txBody>
      </p:sp>
    </p:spTree>
    <p:extLst>
      <p:ext uri="{BB962C8B-B14F-4D97-AF65-F5344CB8AC3E}">
        <p14:creationId xmlns:p14="http://schemas.microsoft.com/office/powerpoint/2010/main" val="8746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spend a few minutes updating you on the development</a:t>
            </a:r>
            <a:r>
              <a:rPr lang="en-US" baseline="0" dirty="0" smtClean="0"/>
              <a:t> of the process.  I’m working together with </a:t>
            </a:r>
            <a:r>
              <a:rPr lang="en-US" baseline="0" dirty="0" err="1" smtClean="0"/>
              <a:t>Evi</a:t>
            </a:r>
            <a:r>
              <a:rPr lang="en-US" baseline="0" dirty="0" smtClean="0"/>
              <a:t> Oehler, Karen Swanson, Sylvia Kendra and lots of others to put together a process that will be useful to us in learning lessons.</a:t>
            </a:r>
          </a:p>
          <a:p>
            <a:r>
              <a:rPr lang="en-US" baseline="0" dirty="0" smtClean="0"/>
              <a:t>We’re then going to try out a couple of different techniques to get the work out on lessons learned.  Terry Hatchett will debrief you on a project he’s completed in the Quad.  Then the NPM team is going to tell you the results of process we used to learn lessons on the Postal Museum gallery expansion.  </a:t>
            </a:r>
          </a:p>
          <a:p>
            <a:r>
              <a:rPr lang="en-US" baseline="0" dirty="0" smtClean="0"/>
              <a:t>I’ll finish by giving you a chance to comment and letting you know next steps in the development of the process.</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t>4</a:t>
            </a:fld>
            <a:endParaRPr lang="en-US"/>
          </a:p>
        </p:txBody>
      </p:sp>
    </p:spTree>
    <p:extLst>
      <p:ext uri="{BB962C8B-B14F-4D97-AF65-F5344CB8AC3E}">
        <p14:creationId xmlns:p14="http://schemas.microsoft.com/office/powerpoint/2010/main" val="260163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slide – we can either collect lessons as a team, or can input lessons as individuals.  We’ve chosen projects to do a formal collection program, but that doesn’t mean we aren’t learning lessons on other projects.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84350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7 elements of our process.  We have the direction and vision from our director, and the active interest and participation from our deputy and associate directors.  Culture is critical – identifying lessons and doing something with them as a matter of course. We’ll talk more about collection, analysis and implementation next. We’re developing a program without adding resources. Using </a:t>
            </a:r>
            <a:r>
              <a:rPr lang="en-US" baseline="0" dirty="0" err="1" smtClean="0"/>
              <a:t>Geospatial’s</a:t>
            </a:r>
            <a:r>
              <a:rPr lang="en-US" baseline="0" dirty="0" smtClean="0"/>
              <a:t> Dbase coordinator to help us, but the collection, analysis and implementation are all on us.  Once we get a program up and running, we’ll worry about maintenance.</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t>6</a:t>
            </a:fld>
            <a:endParaRPr lang="en-US"/>
          </a:p>
        </p:txBody>
      </p:sp>
    </p:spTree>
    <p:extLst>
      <p:ext uri="{BB962C8B-B14F-4D97-AF65-F5344CB8AC3E}">
        <p14:creationId xmlns:p14="http://schemas.microsoft.com/office/powerpoint/2010/main" val="402819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slide – we can either collect lessons as a team, or can input lessons as individuals.  We’ve chosen projects to do a formal collection program, but that doesn’t mean we aren’t learning lessons on other projects.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4436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slide – we can either collect lessons as a team, or can input lessons as individuals.  We’ve chosen projects to do a formal collection program, but that doesn’t mean we aren’t learning lessons on other projects.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t>8</a:t>
            </a:fld>
            <a:endParaRPr lang="en-US"/>
          </a:p>
        </p:txBody>
      </p:sp>
    </p:spTree>
    <p:extLst>
      <p:ext uri="{BB962C8B-B14F-4D97-AF65-F5344CB8AC3E}">
        <p14:creationId xmlns:p14="http://schemas.microsoft.com/office/powerpoint/2010/main" val="353893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slide – we can either collect lessons as a team, or can input lessons as individuals.  We’ve chosen projects to do a formal collection program, but that doesn’t mean we aren’t learning lessons on other projects.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9E33733-A8A8-4FD9-8006-2D819D8981E0}" type="slidenum">
              <a:rPr lang="en-US" smtClean="0"/>
              <a:t>9</a:t>
            </a:fld>
            <a:endParaRPr lang="en-US"/>
          </a:p>
        </p:txBody>
      </p:sp>
    </p:spTree>
    <p:extLst>
      <p:ext uri="{BB962C8B-B14F-4D97-AF65-F5344CB8AC3E}">
        <p14:creationId xmlns:p14="http://schemas.microsoft.com/office/powerpoint/2010/main" val="402321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05D98C5A-903E-4630-910F-B0C7AA67F5E6}" type="datetimeFigureOut">
              <a:rPr lang="en-US" smtClean="0"/>
              <a:t>05/20/2016</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8BCE2646-7271-4C67-94B6-2129DF23CC7A}" type="slidenum">
              <a:rPr lang="en-US" smtClean="0"/>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81165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D98C5A-903E-4630-910F-B0C7AA67F5E6}" type="datetimeFigureOut">
              <a:rPr lang="en-US" smtClean="0"/>
              <a:t>05/20/2016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2646-7271-4C67-94B6-2129DF23CC7A}" type="slidenum">
              <a:rPr lang="en-US" smtClean="0"/>
              <a:t>‹#›</a:t>
            </a:fld>
            <a:endParaRPr lang="en-US"/>
          </a:p>
        </p:txBody>
      </p:sp>
    </p:spTree>
    <p:extLst>
      <p:ext uri="{BB962C8B-B14F-4D97-AF65-F5344CB8AC3E}">
        <p14:creationId xmlns:p14="http://schemas.microsoft.com/office/powerpoint/2010/main" val="393482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D98C5A-903E-4630-910F-B0C7AA67F5E6}" type="datetimeFigureOut">
              <a:rPr lang="en-US" smtClean="0"/>
              <a:t>05/20/2016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2646-7271-4C67-94B6-2129DF23CC7A}" type="slidenum">
              <a:rPr lang="en-US" smtClean="0"/>
              <a:t>‹#›</a:t>
            </a:fld>
            <a:endParaRPr lang="en-US"/>
          </a:p>
        </p:txBody>
      </p:sp>
    </p:spTree>
    <p:extLst>
      <p:ext uri="{BB962C8B-B14F-4D97-AF65-F5344CB8AC3E}">
        <p14:creationId xmlns:p14="http://schemas.microsoft.com/office/powerpoint/2010/main" val="300724673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D98C5A-903E-4630-910F-B0C7AA67F5E6}" type="datetimeFigureOut">
              <a:rPr lang="en-US" smtClean="0"/>
              <a:t>05/20/2016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2646-7271-4C67-94B6-2129DF23CC7A}" type="slidenum">
              <a:rPr lang="en-US" smtClean="0"/>
              <a:t>‹#›</a:t>
            </a:fld>
            <a:endParaRPr lang="en-US"/>
          </a:p>
        </p:txBody>
      </p:sp>
    </p:spTree>
    <p:extLst>
      <p:ext uri="{BB962C8B-B14F-4D97-AF65-F5344CB8AC3E}">
        <p14:creationId xmlns:p14="http://schemas.microsoft.com/office/powerpoint/2010/main" val="24366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05D98C5A-903E-4630-910F-B0C7AA67F5E6}" type="datetimeFigureOut">
              <a:rPr lang="en-US" smtClean="0"/>
              <a:t>05/20/2016</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8BCE2646-7271-4C67-94B6-2129DF23CC7A}" type="slidenum">
              <a:rPr lang="en-US" smtClean="0"/>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390659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D98C5A-903E-4630-910F-B0C7AA67F5E6}" type="datetimeFigureOut">
              <a:rPr lang="en-US" smtClean="0"/>
              <a:t>05/20/2016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2646-7271-4C67-94B6-2129DF23CC7A}" type="slidenum">
              <a:rPr lang="en-US" smtClean="0"/>
              <a:t>‹#›</a:t>
            </a:fld>
            <a:endParaRPr lang="en-US"/>
          </a:p>
        </p:txBody>
      </p:sp>
    </p:spTree>
    <p:extLst>
      <p:ext uri="{BB962C8B-B14F-4D97-AF65-F5344CB8AC3E}">
        <p14:creationId xmlns:p14="http://schemas.microsoft.com/office/powerpoint/2010/main" val="205014206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D98C5A-903E-4630-910F-B0C7AA67F5E6}" type="datetimeFigureOut">
              <a:rPr lang="en-US" smtClean="0"/>
              <a:t>05/20/2016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E2646-7271-4C67-94B6-2129DF23CC7A}" type="slidenum">
              <a:rPr lang="en-US" smtClean="0"/>
              <a:t>‹#›</a:t>
            </a:fld>
            <a:endParaRPr lang="en-US"/>
          </a:p>
        </p:txBody>
      </p:sp>
    </p:spTree>
    <p:extLst>
      <p:ext uri="{BB962C8B-B14F-4D97-AF65-F5344CB8AC3E}">
        <p14:creationId xmlns:p14="http://schemas.microsoft.com/office/powerpoint/2010/main" val="378467049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D98C5A-903E-4630-910F-B0C7AA67F5E6}" type="datetimeFigureOut">
              <a:rPr lang="en-US" smtClean="0"/>
              <a:t>05/20/2016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E2646-7271-4C67-94B6-2129DF23CC7A}" type="slidenum">
              <a:rPr lang="en-US" smtClean="0"/>
              <a:t>‹#›</a:t>
            </a:fld>
            <a:endParaRPr lang="en-US"/>
          </a:p>
        </p:txBody>
      </p:sp>
    </p:spTree>
    <p:extLst>
      <p:ext uri="{BB962C8B-B14F-4D97-AF65-F5344CB8AC3E}">
        <p14:creationId xmlns:p14="http://schemas.microsoft.com/office/powerpoint/2010/main" val="338390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98C5A-903E-4630-910F-B0C7AA67F5E6}" type="datetimeFigureOut">
              <a:rPr lang="en-US" smtClean="0"/>
              <a:t>05/20/2016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E2646-7271-4C67-94B6-2129DF23CC7A}" type="slidenum">
              <a:rPr lang="en-US" smtClean="0"/>
              <a:t>‹#›</a:t>
            </a:fld>
            <a:endParaRPr lang="en-US"/>
          </a:p>
        </p:txBody>
      </p:sp>
    </p:spTree>
    <p:extLst>
      <p:ext uri="{BB962C8B-B14F-4D97-AF65-F5344CB8AC3E}">
        <p14:creationId xmlns:p14="http://schemas.microsoft.com/office/powerpoint/2010/main" val="351129877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05D98C5A-903E-4630-910F-B0C7AA67F5E6}" type="datetimeFigureOut">
              <a:rPr lang="en-US" smtClean="0"/>
              <a:t>05/20/2016</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8BCE2646-7271-4C67-94B6-2129DF23CC7A}" type="slidenum">
              <a:rPr lang="en-US" smtClean="0"/>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594920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05D98C5A-903E-4630-910F-B0C7AA67F5E6}" type="datetimeFigureOut">
              <a:rPr lang="en-US" smtClean="0"/>
              <a:t>05/20/2016</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8BCE2646-7271-4C67-94B6-2129DF23CC7A}" type="slidenum">
              <a:rPr lang="en-US" smtClean="0"/>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373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05D98C5A-903E-4630-910F-B0C7AA67F5E6}" type="datetimeFigureOut">
              <a:rPr lang="en-US" smtClean="0"/>
              <a:t>05/20/2016</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BCE2646-7271-4C67-94B6-2129DF23CC7A}" type="slidenum">
              <a:rPr lang="en-US" smtClean="0"/>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643650567"/>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SMITHSONIAN LESSONS LEARNED PROGRAM</a:t>
            </a:r>
            <a:endParaRPr lang="en-US" dirty="0"/>
          </a:p>
        </p:txBody>
      </p:sp>
      <p:sp>
        <p:nvSpPr>
          <p:cNvPr id="3" name="Subtitle 2"/>
          <p:cNvSpPr>
            <a:spLocks noGrp="1"/>
          </p:cNvSpPr>
          <p:nvPr>
            <p:ph type="subTitle" idx="1"/>
          </p:nvPr>
        </p:nvSpPr>
        <p:spPr/>
        <p:txBody>
          <a:bodyPr>
            <a:normAutofit/>
          </a:bodyPr>
          <a:lstStyle/>
          <a:p>
            <a:r>
              <a:rPr lang="en-US" dirty="0" smtClean="0"/>
              <a:t>Si-NSF large facilities workshop</a:t>
            </a:r>
          </a:p>
          <a:p>
            <a:r>
              <a:rPr lang="en-US" dirty="0" smtClean="0"/>
              <a:t>May 25, 2016</a:t>
            </a:r>
            <a:endParaRPr lang="en-US" dirty="0"/>
          </a:p>
        </p:txBody>
      </p:sp>
    </p:spTree>
    <p:extLst>
      <p:ext uri="{BB962C8B-B14F-4D97-AF65-F5344CB8AC3E}">
        <p14:creationId xmlns:p14="http://schemas.microsoft.com/office/powerpoint/2010/main" val="822866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781800" cy="914400"/>
          </a:xfrm>
        </p:spPr>
        <p:txBody>
          <a:bodyPr>
            <a:noAutofit/>
          </a:bodyPr>
          <a:lstStyle/>
          <a:p>
            <a:r>
              <a:rPr lang="en-US" sz="2400" dirty="0">
                <a:solidFill>
                  <a:schemeClr val="tx1"/>
                </a:solidFill>
              </a:rPr>
              <a:t>SMITHSONIAN LESSONS LEARNED PROGRAM</a:t>
            </a:r>
            <a:r>
              <a:rPr lang="en-US" sz="2800" b="1" dirty="0">
                <a:solidFill>
                  <a:schemeClr val="tx1"/>
                </a:solidFill>
              </a:rPr>
              <a:t/>
            </a:r>
            <a:br>
              <a:rPr lang="en-US" sz="2800" b="1" dirty="0">
                <a:solidFill>
                  <a:schemeClr val="tx1"/>
                </a:solidFill>
              </a:rPr>
            </a:br>
            <a:r>
              <a:rPr lang="en-US" sz="2400" dirty="0">
                <a:solidFill>
                  <a:schemeClr val="tx1"/>
                </a:solidFill>
              </a:rPr>
              <a:t>ANALYSIS</a:t>
            </a:r>
          </a:p>
        </p:txBody>
      </p:sp>
      <p:sp>
        <p:nvSpPr>
          <p:cNvPr id="3" name="Content Placeholder 2"/>
          <p:cNvSpPr>
            <a:spLocks noGrp="1"/>
          </p:cNvSpPr>
          <p:nvPr>
            <p:ph idx="1"/>
          </p:nvPr>
        </p:nvSpPr>
        <p:spPr>
          <a:xfrm>
            <a:off x="1066800" y="1828800"/>
            <a:ext cx="6400800" cy="4495800"/>
          </a:xfrm>
        </p:spPr>
        <p:txBody>
          <a:bodyPr>
            <a:normAutofit/>
          </a:bodyPr>
          <a:lstStyle/>
          <a:p>
            <a:pPr marL="0" indent="0">
              <a:buNone/>
            </a:pPr>
            <a:r>
              <a:rPr lang="en-US" sz="2400" b="1" dirty="0" smtClean="0"/>
              <a:t>Analysis teams</a:t>
            </a:r>
          </a:p>
          <a:p>
            <a:pPr marL="0" indent="0">
              <a:buNone/>
            </a:pPr>
            <a:endParaRPr lang="en-US" dirty="0" smtClean="0"/>
          </a:p>
          <a:p>
            <a:pPr lvl="1">
              <a:buFont typeface="Arial" panose="020B0604020202020204" pitchFamily="34" charset="0"/>
              <a:buChar char="•"/>
            </a:pPr>
            <a:r>
              <a:rPr lang="en-US" sz="2000" dirty="0" smtClean="0"/>
              <a:t>5-6 volunteers from SI Facilities staff</a:t>
            </a:r>
          </a:p>
          <a:p>
            <a:pPr lvl="1">
              <a:buFont typeface="Arial" panose="020B0604020202020204" pitchFamily="34" charset="0"/>
              <a:buChar char="•"/>
            </a:pPr>
            <a:endParaRPr lang="en-US" sz="2000" dirty="0" smtClean="0"/>
          </a:p>
          <a:p>
            <a:pPr lvl="1">
              <a:buFont typeface="Arial" panose="020B0604020202020204" pitchFamily="34" charset="0"/>
              <a:buChar char="•"/>
            </a:pPr>
            <a:r>
              <a:rPr lang="en-US" sz="2000" dirty="0" smtClean="0"/>
              <a:t>Review 20 lessons</a:t>
            </a:r>
          </a:p>
          <a:p>
            <a:pPr lvl="1">
              <a:buFont typeface="Arial" panose="020B0604020202020204" pitchFamily="34" charset="0"/>
              <a:buChar char="•"/>
            </a:pPr>
            <a:endParaRPr lang="en-US" sz="2000" dirty="0" smtClean="0"/>
          </a:p>
          <a:p>
            <a:pPr lvl="1">
              <a:buFont typeface="Arial" panose="020B0604020202020204" pitchFamily="34" charset="0"/>
              <a:buChar char="•"/>
            </a:pPr>
            <a:r>
              <a:rPr lang="en-US" sz="2000" dirty="0" smtClean="0"/>
              <a:t>Sort into action folders</a:t>
            </a:r>
          </a:p>
          <a:p>
            <a:pPr lvl="1">
              <a:buFont typeface="Arial" panose="020B0604020202020204" pitchFamily="34" charset="0"/>
              <a:buChar char="•"/>
            </a:pPr>
            <a:endParaRPr lang="en-US" sz="2000" dirty="0" smtClean="0"/>
          </a:p>
          <a:p>
            <a:pPr lvl="1">
              <a:buFont typeface="Arial" panose="020B0604020202020204" pitchFamily="34" charset="0"/>
              <a:buChar char="•"/>
            </a:pPr>
            <a:r>
              <a:rPr lang="en-US" sz="2000" dirty="0" smtClean="0"/>
              <a:t>Develop suggested Executive Action</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89980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010400" cy="914400"/>
          </a:xfrm>
        </p:spPr>
        <p:txBody>
          <a:bodyPr>
            <a:noAutofit/>
          </a:bodyPr>
          <a:lstStyle/>
          <a:p>
            <a:r>
              <a:rPr lang="en-US" sz="2400" dirty="0">
                <a:solidFill>
                  <a:schemeClr val="tx1"/>
                </a:solidFill>
              </a:rPr>
              <a:t>SMITHSONIAN LESSONS LEARNED PROGRAM</a:t>
            </a:r>
            <a:r>
              <a:rPr lang="en-US" sz="3200" dirty="0">
                <a:solidFill>
                  <a:schemeClr val="tx1"/>
                </a:solidFill>
              </a:rPr>
              <a:t/>
            </a:r>
            <a:br>
              <a:rPr lang="en-US" sz="3200" dirty="0">
                <a:solidFill>
                  <a:schemeClr val="tx1"/>
                </a:solidFill>
              </a:rPr>
            </a:br>
            <a:r>
              <a:rPr lang="en-US" sz="2400" dirty="0">
                <a:solidFill>
                  <a:schemeClr val="tx1"/>
                </a:solidFill>
              </a:rPr>
              <a:t>ANALYSIS</a:t>
            </a:r>
          </a:p>
        </p:txBody>
      </p:sp>
      <p:sp>
        <p:nvSpPr>
          <p:cNvPr id="3" name="Content Placeholder 2"/>
          <p:cNvSpPr>
            <a:spLocks noGrp="1"/>
          </p:cNvSpPr>
          <p:nvPr>
            <p:ph idx="1"/>
          </p:nvPr>
        </p:nvSpPr>
        <p:spPr>
          <a:xfrm>
            <a:off x="1325592" y="1219200"/>
            <a:ext cx="4038600" cy="5486400"/>
          </a:xfrm>
        </p:spPr>
        <p:txBody>
          <a:bodyPr>
            <a:normAutofit fontScale="77500" lnSpcReduction="20000"/>
          </a:bodyPr>
          <a:lstStyle/>
          <a:p>
            <a:pPr marL="0" indent="0">
              <a:buNone/>
            </a:pPr>
            <a:r>
              <a:rPr lang="en-US" sz="2400" b="1" dirty="0" smtClean="0"/>
              <a:t>Action Folders</a:t>
            </a:r>
          </a:p>
          <a:p>
            <a:pPr lvl="1">
              <a:buFont typeface="Arial" panose="020B0604020202020204" pitchFamily="34" charset="0"/>
              <a:buChar char="•"/>
            </a:pPr>
            <a:r>
              <a:rPr lang="en-US" sz="2300" dirty="0" smtClean="0"/>
              <a:t>Review Panel</a:t>
            </a:r>
          </a:p>
          <a:p>
            <a:pPr lvl="1">
              <a:buFont typeface="Arial" panose="020B0604020202020204" pitchFamily="34" charset="0"/>
              <a:buChar char="•"/>
            </a:pPr>
            <a:endParaRPr lang="en-US" sz="2300" dirty="0" smtClean="0"/>
          </a:p>
          <a:p>
            <a:pPr lvl="1">
              <a:buFont typeface="Arial" panose="020B0604020202020204" pitchFamily="34" charset="0"/>
              <a:buChar char="•"/>
            </a:pPr>
            <a:r>
              <a:rPr lang="en-US" sz="2300" dirty="0" smtClean="0"/>
              <a:t>External Action</a:t>
            </a:r>
          </a:p>
          <a:p>
            <a:pPr lvl="1">
              <a:buFont typeface="Arial" panose="020B0604020202020204" pitchFamily="34" charset="0"/>
              <a:buChar char="•"/>
            </a:pPr>
            <a:endParaRPr lang="en-US" sz="2300" dirty="0" smtClean="0"/>
          </a:p>
          <a:p>
            <a:pPr lvl="1">
              <a:buFont typeface="Arial" panose="020B0604020202020204" pitchFamily="34" charset="0"/>
              <a:buChar char="•"/>
            </a:pPr>
            <a:r>
              <a:rPr lang="en-US" sz="2300" dirty="0" smtClean="0"/>
              <a:t>Change to tech requirements</a:t>
            </a:r>
          </a:p>
          <a:p>
            <a:pPr lvl="1">
              <a:buFont typeface="Arial" panose="020B0604020202020204" pitchFamily="34" charset="0"/>
              <a:buChar char="•"/>
            </a:pPr>
            <a:endParaRPr lang="en-US" sz="2300" dirty="0" smtClean="0"/>
          </a:p>
          <a:p>
            <a:pPr lvl="1">
              <a:buFont typeface="Arial" panose="020B0604020202020204" pitchFamily="34" charset="0"/>
              <a:buChar char="•"/>
            </a:pPr>
            <a:r>
              <a:rPr lang="en-US" sz="2300" dirty="0" smtClean="0"/>
              <a:t>Change to Process</a:t>
            </a:r>
          </a:p>
          <a:p>
            <a:pPr lvl="1">
              <a:buFont typeface="Arial" panose="020B0604020202020204" pitchFamily="34" charset="0"/>
              <a:buChar char="•"/>
            </a:pPr>
            <a:endParaRPr lang="en-US" sz="2300" dirty="0" smtClean="0"/>
          </a:p>
          <a:p>
            <a:pPr lvl="1">
              <a:buFont typeface="Arial" panose="020B0604020202020204" pitchFamily="34" charset="0"/>
              <a:buChar char="•"/>
            </a:pPr>
            <a:r>
              <a:rPr lang="en-US" sz="2300" dirty="0" smtClean="0"/>
              <a:t>Pre-project Checklist</a:t>
            </a:r>
          </a:p>
          <a:p>
            <a:pPr lvl="1">
              <a:buFont typeface="Arial" panose="020B0604020202020204" pitchFamily="34" charset="0"/>
              <a:buChar char="•"/>
            </a:pPr>
            <a:endParaRPr lang="en-US" sz="2300" dirty="0" smtClean="0"/>
          </a:p>
          <a:p>
            <a:pPr lvl="1">
              <a:buFont typeface="Arial" panose="020B0604020202020204" pitchFamily="34" charset="0"/>
              <a:buChar char="•"/>
            </a:pPr>
            <a:r>
              <a:rPr lang="en-US" sz="2300" dirty="0" smtClean="0"/>
              <a:t>Newsletter</a:t>
            </a:r>
          </a:p>
          <a:p>
            <a:pPr lvl="1">
              <a:buFont typeface="Arial" panose="020B0604020202020204" pitchFamily="34" charset="0"/>
              <a:buChar char="•"/>
            </a:pPr>
            <a:endParaRPr lang="en-US" sz="2300" dirty="0" smtClean="0"/>
          </a:p>
          <a:p>
            <a:pPr lvl="1">
              <a:buFont typeface="Arial" panose="020B0604020202020204" pitchFamily="34" charset="0"/>
              <a:buChar char="•"/>
            </a:pPr>
            <a:r>
              <a:rPr lang="en-US" sz="2300" dirty="0" smtClean="0"/>
              <a:t>Return/Rewrite</a:t>
            </a:r>
          </a:p>
          <a:p>
            <a:pPr lvl="1">
              <a:buFont typeface="Arial" panose="020B0604020202020204" pitchFamily="34" charset="0"/>
              <a:buChar char="•"/>
            </a:pPr>
            <a:endParaRPr lang="en-US" sz="2300" dirty="0" smtClean="0"/>
          </a:p>
          <a:p>
            <a:pPr lvl="1">
              <a:buFont typeface="Arial" panose="020B0604020202020204" pitchFamily="34" charset="0"/>
              <a:buChar char="•"/>
            </a:pPr>
            <a:r>
              <a:rPr lang="en-US" sz="2300" dirty="0" smtClean="0"/>
              <a:t>No Action - Archive</a:t>
            </a:r>
          </a:p>
          <a:p>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5111441" y="1346462"/>
            <a:ext cx="3447111" cy="5231876"/>
          </a:xfrm>
          <a:prstGeom prst="rect">
            <a:avLst/>
          </a:prstGeom>
          <a:ln>
            <a:solidFill>
              <a:schemeClr val="tx2"/>
            </a:solidFill>
          </a:ln>
        </p:spPr>
      </p:pic>
    </p:spTree>
    <p:extLst>
      <p:ext uri="{BB962C8B-B14F-4D97-AF65-F5344CB8AC3E}">
        <p14:creationId xmlns:p14="http://schemas.microsoft.com/office/powerpoint/2010/main" val="337556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736" y="533400"/>
            <a:ext cx="7086600" cy="914400"/>
          </a:xfrm>
        </p:spPr>
        <p:txBody>
          <a:bodyPr>
            <a:noAutofit/>
          </a:bodyPr>
          <a:lstStyle/>
          <a:p>
            <a:r>
              <a:rPr lang="en-US" sz="2400" dirty="0" smtClean="0">
                <a:solidFill>
                  <a:schemeClr val="tx1"/>
                </a:solidFill>
              </a:rPr>
              <a:t>SMITHSONIAN LESSONS LEARNED PROGRAM</a:t>
            </a:r>
            <a:r>
              <a:rPr lang="en-US" sz="2400" dirty="0">
                <a:solidFill>
                  <a:schemeClr val="tx1"/>
                </a:solidFill>
              </a:rPr>
              <a:t/>
            </a:r>
            <a:br>
              <a:rPr lang="en-US" sz="2400" dirty="0">
                <a:solidFill>
                  <a:schemeClr val="tx1"/>
                </a:solidFill>
              </a:rPr>
            </a:br>
            <a:r>
              <a:rPr lang="en-US" sz="2400" dirty="0">
                <a:solidFill>
                  <a:schemeClr val="tx1"/>
                </a:solidFill>
              </a:rPr>
              <a:t>IMPLEMENTATION</a:t>
            </a:r>
          </a:p>
        </p:txBody>
      </p:sp>
      <p:sp>
        <p:nvSpPr>
          <p:cNvPr id="5" name="Content Placeholder 4"/>
          <p:cNvSpPr>
            <a:spLocks noGrp="1"/>
          </p:cNvSpPr>
          <p:nvPr>
            <p:ph idx="1"/>
          </p:nvPr>
        </p:nvSpPr>
        <p:spPr>
          <a:xfrm>
            <a:off x="1066800" y="1447800"/>
            <a:ext cx="7696200" cy="4879848"/>
          </a:xfrm>
        </p:spPr>
        <p:txBody>
          <a:bodyPr>
            <a:normAutofit/>
          </a:bodyPr>
          <a:lstStyle/>
          <a:p>
            <a:pPr marL="0" indent="0">
              <a:buNone/>
            </a:pPr>
            <a:r>
              <a:rPr lang="en-US" b="1" dirty="0" smtClean="0"/>
              <a:t>Implementation Presentations </a:t>
            </a:r>
          </a:p>
          <a:p>
            <a:pPr marL="0" indent="0">
              <a:buNone/>
            </a:pPr>
            <a:endParaRPr lang="en-US" b="1" dirty="0" smtClean="0"/>
          </a:p>
          <a:p>
            <a:pPr lvl="1">
              <a:buFont typeface="Arial" panose="020B0604020202020204" pitchFamily="34" charset="0"/>
              <a:buChar char="•"/>
            </a:pPr>
            <a:r>
              <a:rPr lang="en-US" dirty="0" smtClean="0"/>
              <a:t>Senior Leadership Briefings</a:t>
            </a:r>
          </a:p>
          <a:p>
            <a:pPr lvl="1">
              <a:buFont typeface="Arial" panose="020B0604020202020204" pitchFamily="34" charset="0"/>
              <a:buChar char="•"/>
            </a:pPr>
            <a:r>
              <a:rPr lang="en-US" dirty="0" smtClean="0"/>
              <a:t>12 lessons</a:t>
            </a:r>
          </a:p>
          <a:p>
            <a:pPr lvl="1">
              <a:buFont typeface="Arial" panose="020B0604020202020204" pitchFamily="34" charset="0"/>
              <a:buChar char="•"/>
            </a:pPr>
            <a:r>
              <a:rPr lang="en-US" dirty="0" smtClean="0"/>
              <a:t>Document decisions</a:t>
            </a:r>
          </a:p>
          <a:p>
            <a:pPr lvl="1">
              <a:buFont typeface="Arial" panose="020B0604020202020204" pitchFamily="34" charset="0"/>
              <a:buChar char="•"/>
            </a:pPr>
            <a:r>
              <a:rPr lang="en-US" dirty="0" smtClean="0"/>
              <a:t>Track actions</a:t>
            </a:r>
          </a:p>
          <a:p>
            <a:pPr marL="402336" lvl="1" indent="0">
              <a:buNone/>
            </a:pPr>
            <a:endParaRPr lang="en-US" dirty="0" smtClean="0"/>
          </a:p>
          <a:p>
            <a:pPr marL="0" indent="0">
              <a:buNone/>
            </a:pPr>
            <a:r>
              <a:rPr lang="en-US" b="1" dirty="0" smtClean="0"/>
              <a:t>SI Facilities Quarterly Newsletter</a:t>
            </a:r>
          </a:p>
          <a:p>
            <a:pPr lvl="1">
              <a:buFont typeface="Arial" panose="020B0604020202020204" pitchFamily="34" charset="0"/>
              <a:buChar char="•"/>
            </a:pPr>
            <a:r>
              <a:rPr lang="en-US" dirty="0" smtClean="0"/>
              <a:t>Three lessons </a:t>
            </a:r>
          </a:p>
          <a:p>
            <a:pPr lvl="1">
              <a:buFont typeface="Arial" panose="020B0604020202020204" pitchFamily="34" charset="0"/>
              <a:buChar char="•"/>
            </a:pPr>
            <a:r>
              <a:rPr lang="en-US" dirty="0" smtClean="0"/>
              <a:t>Credit submitters! </a:t>
            </a:r>
          </a:p>
          <a:p>
            <a:pPr marL="82296" indent="0">
              <a:buNone/>
            </a:pPr>
            <a:endParaRPr lang="en-US" dirty="0"/>
          </a:p>
          <a:p>
            <a:pPr marL="0" indent="0">
              <a:buNone/>
            </a:pPr>
            <a:endParaRPr lang="en-US" dirty="0" smtClean="0"/>
          </a:p>
          <a:p>
            <a:pPr marL="82296" indent="0">
              <a:buNone/>
            </a:pPr>
            <a:endParaRPr lang="en-US" dirty="0" smtClean="0"/>
          </a:p>
          <a:p>
            <a:endParaRPr lang="en-US" dirty="0"/>
          </a:p>
          <a:p>
            <a:pPr lvl="2"/>
            <a:endParaRPr lang="en-US" dirty="0"/>
          </a:p>
        </p:txBody>
      </p:sp>
    </p:spTree>
    <p:extLst>
      <p:ext uri="{BB962C8B-B14F-4D97-AF65-F5344CB8AC3E}">
        <p14:creationId xmlns:p14="http://schemas.microsoft.com/office/powerpoint/2010/main" val="223153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3272"/>
            <a:ext cx="7086600" cy="914400"/>
          </a:xfrm>
        </p:spPr>
        <p:txBody>
          <a:bodyPr>
            <a:noAutofit/>
          </a:bodyPr>
          <a:lstStyle/>
          <a:p>
            <a:r>
              <a:rPr lang="en-US" sz="2400" dirty="0" smtClean="0">
                <a:solidFill>
                  <a:schemeClr val="tx1"/>
                </a:solidFill>
              </a:rPr>
              <a:t>SMITHSONIAN LESSONS LEARNED PROGRAM</a:t>
            </a:r>
            <a:r>
              <a:rPr lang="en-US" sz="2400" dirty="0">
                <a:solidFill>
                  <a:schemeClr val="tx1"/>
                </a:solidFill>
              </a:rPr>
              <a:t/>
            </a:r>
            <a:br>
              <a:rPr lang="en-US" sz="2400" dirty="0">
                <a:solidFill>
                  <a:schemeClr val="tx1"/>
                </a:solidFill>
              </a:rPr>
            </a:br>
            <a:r>
              <a:rPr lang="en-US" sz="2400" dirty="0" smtClean="0">
                <a:solidFill>
                  <a:schemeClr val="tx1"/>
                </a:solidFill>
              </a:rPr>
              <a:t>ACCOMPLISHMENTS</a:t>
            </a:r>
            <a:endParaRPr lang="en-US" sz="2400" dirty="0">
              <a:solidFill>
                <a:schemeClr val="tx1"/>
              </a:solidFill>
            </a:endParaRPr>
          </a:p>
        </p:txBody>
      </p:sp>
      <p:sp>
        <p:nvSpPr>
          <p:cNvPr id="5" name="Content Placeholder 4"/>
          <p:cNvSpPr>
            <a:spLocks noGrp="1"/>
          </p:cNvSpPr>
          <p:nvPr>
            <p:ph idx="1"/>
          </p:nvPr>
        </p:nvSpPr>
        <p:spPr>
          <a:xfrm>
            <a:off x="914400" y="2133600"/>
            <a:ext cx="7696200" cy="4498848"/>
          </a:xfrm>
        </p:spPr>
        <p:txBody>
          <a:bodyPr>
            <a:normAutofit/>
          </a:bodyPr>
          <a:lstStyle/>
          <a:p>
            <a:pPr lvl="1">
              <a:buFont typeface="Arial" panose="020B0604020202020204" pitchFamily="34" charset="0"/>
              <a:buChar char="•"/>
            </a:pPr>
            <a:r>
              <a:rPr lang="en-US" sz="2400" dirty="0" smtClean="0"/>
              <a:t>270 lessons collected</a:t>
            </a:r>
          </a:p>
          <a:p>
            <a:pPr marL="457200" lvl="1" indent="0">
              <a:buNone/>
            </a:pPr>
            <a:endParaRPr lang="en-US" sz="2400" dirty="0" smtClean="0"/>
          </a:p>
          <a:p>
            <a:pPr lvl="1">
              <a:buFont typeface="Arial" panose="020B0604020202020204" pitchFamily="34" charset="0"/>
              <a:buChar char="•"/>
            </a:pPr>
            <a:r>
              <a:rPr lang="en-US" sz="2400" dirty="0" smtClean="0"/>
              <a:t>210 lessons analyzed</a:t>
            </a:r>
          </a:p>
          <a:p>
            <a:pPr lvl="1">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27 lessons presented for implementation</a:t>
            </a:r>
          </a:p>
          <a:p>
            <a:pPr marL="457207" lvl="1" indent="0">
              <a:buNone/>
            </a:pPr>
            <a:endParaRPr lang="en-US" dirty="0" smtClean="0"/>
          </a:p>
          <a:p>
            <a:pPr marL="82296" indent="0">
              <a:buNone/>
            </a:pPr>
            <a:endParaRPr lang="en-US" dirty="0"/>
          </a:p>
          <a:p>
            <a:pPr marL="0" indent="0">
              <a:buNone/>
            </a:pPr>
            <a:endParaRPr lang="en-US" dirty="0" smtClean="0"/>
          </a:p>
          <a:p>
            <a:pPr marL="82296" indent="0">
              <a:buNone/>
            </a:pPr>
            <a:endParaRPr lang="en-US" dirty="0" smtClean="0"/>
          </a:p>
          <a:p>
            <a:endParaRPr lang="en-US" dirty="0"/>
          </a:p>
          <a:p>
            <a:pPr lvl="2"/>
            <a:endParaRPr lang="en-US" dirty="0"/>
          </a:p>
        </p:txBody>
      </p:sp>
    </p:spTree>
    <p:extLst>
      <p:ext uri="{BB962C8B-B14F-4D97-AF65-F5344CB8AC3E}">
        <p14:creationId xmlns:p14="http://schemas.microsoft.com/office/powerpoint/2010/main" val="207940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475" y="228600"/>
            <a:ext cx="7086600" cy="914400"/>
          </a:xfrm>
        </p:spPr>
        <p:txBody>
          <a:bodyPr>
            <a:noAutofit/>
          </a:bodyPr>
          <a:lstStyle/>
          <a:p>
            <a:r>
              <a:rPr lang="en-US" sz="2400" dirty="0" smtClean="0">
                <a:solidFill>
                  <a:schemeClr val="tx1"/>
                </a:solidFill>
              </a:rPr>
              <a:t>SMITHSONIAN LESSONS LEARNED PROGRAM</a:t>
            </a:r>
            <a:r>
              <a:rPr lang="en-US" sz="2400" dirty="0">
                <a:solidFill>
                  <a:schemeClr val="tx1"/>
                </a:solidFill>
              </a:rPr>
              <a:t/>
            </a:r>
            <a:br>
              <a:rPr lang="en-US" sz="2400" dirty="0">
                <a:solidFill>
                  <a:schemeClr val="tx1"/>
                </a:solidFill>
              </a:rPr>
            </a:br>
            <a:r>
              <a:rPr lang="en-US" sz="2400" dirty="0" smtClean="0">
                <a:solidFill>
                  <a:schemeClr val="tx1"/>
                </a:solidFill>
              </a:rPr>
              <a:t>LESSONS</a:t>
            </a:r>
            <a:endParaRPr lang="en-US" sz="2400" dirty="0">
              <a:solidFill>
                <a:schemeClr val="tx1"/>
              </a:solidFill>
            </a:endParaRPr>
          </a:p>
        </p:txBody>
      </p:sp>
      <p:sp>
        <p:nvSpPr>
          <p:cNvPr id="5" name="Content Placeholder 4"/>
          <p:cNvSpPr>
            <a:spLocks noGrp="1"/>
          </p:cNvSpPr>
          <p:nvPr>
            <p:ph idx="1"/>
          </p:nvPr>
        </p:nvSpPr>
        <p:spPr>
          <a:xfrm>
            <a:off x="993475" y="1600200"/>
            <a:ext cx="7696200" cy="4498848"/>
          </a:xfrm>
        </p:spPr>
        <p:txBody>
          <a:bodyPr>
            <a:normAutofit/>
          </a:bodyPr>
          <a:lstStyle/>
          <a:p>
            <a:pPr marL="0" indent="0">
              <a:buNone/>
            </a:pPr>
            <a:r>
              <a:rPr lang="en-US" b="1" dirty="0" smtClean="0"/>
              <a:t>Cooper Hewitt Museum Renovation</a:t>
            </a:r>
          </a:p>
          <a:p>
            <a:pPr lvl="1">
              <a:buFont typeface="Arial" panose="020B0604020202020204" pitchFamily="34" charset="0"/>
              <a:buChar char="•"/>
            </a:pPr>
            <a:r>
              <a:rPr lang="en-US" sz="2000" dirty="0" smtClean="0"/>
              <a:t>Design exhibits concurrently</a:t>
            </a:r>
          </a:p>
          <a:p>
            <a:pPr marL="457207" lvl="1" indent="0">
              <a:buNone/>
            </a:pPr>
            <a:r>
              <a:rPr lang="en-US" sz="2000" dirty="0"/>
              <a:t>	</a:t>
            </a:r>
            <a:r>
              <a:rPr lang="en-US" sz="2000" dirty="0" smtClean="0"/>
              <a:t>with infrastructure</a:t>
            </a:r>
          </a:p>
          <a:p>
            <a:pPr marL="800107" lvl="1" indent="-342900">
              <a:buFont typeface="Arial" panose="020B0604020202020204" pitchFamily="34" charset="0"/>
              <a:buChar char="•"/>
            </a:pPr>
            <a:endParaRPr lang="en-US" sz="2000" dirty="0" smtClean="0"/>
          </a:p>
          <a:p>
            <a:pPr lvl="1">
              <a:buFont typeface="Arial" panose="020B0604020202020204" pitchFamily="34" charset="0"/>
              <a:buChar char="•"/>
            </a:pPr>
            <a:r>
              <a:rPr lang="en-US" sz="2000" dirty="0" smtClean="0"/>
              <a:t>Install stand-alone temporary </a:t>
            </a:r>
          </a:p>
          <a:p>
            <a:pPr marL="457207" lvl="1" indent="0">
              <a:buNone/>
            </a:pPr>
            <a:r>
              <a:rPr lang="en-US" sz="2000" dirty="0" smtClean="0"/>
              <a:t>	fire alarm system</a:t>
            </a:r>
          </a:p>
          <a:p>
            <a:pPr marL="800107" lvl="1" indent="-342900">
              <a:buFont typeface="Arial" panose="020B0604020202020204" pitchFamily="34" charset="0"/>
              <a:buChar char="•"/>
            </a:pPr>
            <a:endParaRPr lang="en-US" sz="2000" dirty="0" smtClean="0"/>
          </a:p>
          <a:p>
            <a:pPr lvl="1">
              <a:buFont typeface="Arial" panose="020B0604020202020204" pitchFamily="34" charset="0"/>
              <a:buChar char="•"/>
            </a:pPr>
            <a:r>
              <a:rPr lang="en-US" sz="2000" dirty="0" smtClean="0"/>
              <a:t>Closely coordinate museum </a:t>
            </a:r>
          </a:p>
          <a:p>
            <a:pPr marL="457207" lvl="1" indent="0">
              <a:buNone/>
            </a:pPr>
            <a:r>
              <a:rPr lang="en-US" sz="2000" dirty="0"/>
              <a:t>	</a:t>
            </a:r>
            <a:r>
              <a:rPr lang="en-US" sz="2000" dirty="0" smtClean="0"/>
              <a:t>re-opening dates  </a:t>
            </a:r>
          </a:p>
          <a:p>
            <a:pPr marL="457207" lvl="1" indent="0">
              <a:buNone/>
            </a:pPr>
            <a:endParaRPr lang="en-US" dirty="0" smtClean="0"/>
          </a:p>
          <a:p>
            <a:pPr marL="0" indent="0">
              <a:buNone/>
            </a:pPr>
            <a:endParaRPr lang="en-US" dirty="0" smtClean="0"/>
          </a:p>
          <a:p>
            <a:pPr marL="82296" indent="0">
              <a:buNone/>
            </a:pPr>
            <a:endParaRPr lang="en-US" dirty="0" smtClean="0"/>
          </a:p>
          <a:p>
            <a:endParaRPr lang="en-US" dirty="0"/>
          </a:p>
          <a:p>
            <a:pPr lvl="2"/>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0"/>
            <a:ext cx="3124200" cy="453607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75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853" y="472843"/>
            <a:ext cx="7086600" cy="685800"/>
          </a:xfrm>
        </p:spPr>
        <p:txBody>
          <a:bodyPr>
            <a:noAutofit/>
          </a:bodyPr>
          <a:lstStyle/>
          <a:p>
            <a:r>
              <a:rPr lang="en-US" sz="2400" dirty="0" smtClean="0">
                <a:solidFill>
                  <a:schemeClr val="tx1"/>
                </a:solidFill>
              </a:rPr>
              <a:t>SMITHSONIAN LESSONS LEARNED PROGRAM</a:t>
            </a:r>
            <a:r>
              <a:rPr lang="en-US" sz="2400" dirty="0">
                <a:solidFill>
                  <a:schemeClr val="tx1"/>
                </a:solidFill>
              </a:rPr>
              <a:t/>
            </a:r>
            <a:br>
              <a:rPr lang="en-US" sz="2400" dirty="0">
                <a:solidFill>
                  <a:schemeClr val="tx1"/>
                </a:solidFill>
              </a:rPr>
            </a:br>
            <a:r>
              <a:rPr lang="en-US" sz="2400" dirty="0" smtClean="0">
                <a:solidFill>
                  <a:schemeClr val="tx1"/>
                </a:solidFill>
              </a:rPr>
              <a:t>LESSONS</a:t>
            </a:r>
            <a:endParaRPr lang="en-US" sz="2400" dirty="0">
              <a:solidFill>
                <a:schemeClr val="tx1"/>
              </a:solidFill>
            </a:endParaRPr>
          </a:p>
        </p:txBody>
      </p:sp>
      <p:sp>
        <p:nvSpPr>
          <p:cNvPr id="5" name="Content Placeholder 4"/>
          <p:cNvSpPr>
            <a:spLocks noGrp="1"/>
          </p:cNvSpPr>
          <p:nvPr>
            <p:ph idx="1"/>
          </p:nvPr>
        </p:nvSpPr>
        <p:spPr>
          <a:xfrm>
            <a:off x="973347" y="1591401"/>
            <a:ext cx="7696200" cy="5260848"/>
          </a:xfrm>
        </p:spPr>
        <p:txBody>
          <a:bodyPr>
            <a:normAutofit/>
          </a:bodyPr>
          <a:lstStyle/>
          <a:p>
            <a:pPr marL="0" indent="0">
              <a:buNone/>
            </a:pPr>
            <a:r>
              <a:rPr lang="en-US" b="1" dirty="0" smtClean="0"/>
              <a:t>Mathias Lab Construction</a:t>
            </a:r>
          </a:p>
          <a:p>
            <a:r>
              <a:rPr lang="en-US" dirty="0" smtClean="0"/>
              <a:t>Coordination of drawings; more attention required</a:t>
            </a:r>
          </a:p>
          <a:p>
            <a:endParaRPr lang="en-US" dirty="0"/>
          </a:p>
          <a:p>
            <a:r>
              <a:rPr lang="en-US" dirty="0" smtClean="0"/>
              <a:t>Never assume that all</a:t>
            </a:r>
          </a:p>
          <a:p>
            <a:pPr marL="0" indent="0">
              <a:buNone/>
            </a:pPr>
            <a:r>
              <a:rPr lang="en-US" dirty="0"/>
              <a:t> </a:t>
            </a:r>
            <a:r>
              <a:rPr lang="en-US" dirty="0" smtClean="0"/>
              <a:t>     previous HAZMAT </a:t>
            </a:r>
          </a:p>
          <a:p>
            <a:pPr marL="0" indent="0">
              <a:buNone/>
            </a:pPr>
            <a:r>
              <a:rPr lang="en-US" dirty="0" smtClean="0"/>
              <a:t>      abatement has been </a:t>
            </a:r>
          </a:p>
          <a:p>
            <a:pPr marL="0" indent="0">
              <a:buNone/>
            </a:pPr>
            <a:r>
              <a:rPr lang="en-US" dirty="0" smtClean="0"/>
              <a:t>      completed.  Cheaper</a:t>
            </a:r>
          </a:p>
          <a:p>
            <a:pPr marL="0" indent="0">
              <a:buNone/>
            </a:pPr>
            <a:r>
              <a:rPr lang="en-US" dirty="0"/>
              <a:t> </a:t>
            </a:r>
            <a:r>
              <a:rPr lang="en-US" dirty="0" smtClean="0"/>
              <a:t>     to test and confirm.</a:t>
            </a:r>
          </a:p>
          <a:p>
            <a:endParaRPr lang="en-US" dirty="0"/>
          </a:p>
          <a:p>
            <a:r>
              <a:rPr lang="en-US" dirty="0" smtClean="0"/>
              <a:t>Sustainability initiatives don’t necessarily lead to customer satisfaction.</a:t>
            </a:r>
          </a:p>
          <a:p>
            <a:endParaRPr lang="en-US" dirty="0" smtClean="0"/>
          </a:p>
          <a:p>
            <a:pPr marL="0" indent="0">
              <a:buNone/>
            </a:pPr>
            <a:endParaRPr lang="en-US" dirty="0" smtClean="0"/>
          </a:p>
          <a:p>
            <a:pPr marL="82296" indent="0">
              <a:buNone/>
            </a:pPr>
            <a:endParaRPr lang="en-US" dirty="0" smtClean="0"/>
          </a:p>
          <a:p>
            <a:endParaRPr lang="en-US" dirty="0"/>
          </a:p>
          <a:p>
            <a:pPr lvl="2"/>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667000"/>
            <a:ext cx="4495800" cy="2639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793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913" y="533400"/>
            <a:ext cx="7086600" cy="914400"/>
          </a:xfrm>
        </p:spPr>
        <p:txBody>
          <a:bodyPr>
            <a:noAutofit/>
          </a:bodyPr>
          <a:lstStyle/>
          <a:p>
            <a:r>
              <a:rPr lang="en-US" sz="2400" dirty="0" smtClean="0">
                <a:solidFill>
                  <a:schemeClr val="tx1"/>
                </a:solidFill>
              </a:rPr>
              <a:t>SMITHSONIAN LESSONS LEARNED PROGRAM</a:t>
            </a:r>
            <a:r>
              <a:rPr lang="en-US" sz="2400" dirty="0">
                <a:solidFill>
                  <a:schemeClr val="tx1"/>
                </a:solidFill>
              </a:rPr>
              <a:t/>
            </a:r>
            <a:br>
              <a:rPr lang="en-US" sz="2400" dirty="0">
                <a:solidFill>
                  <a:schemeClr val="tx1"/>
                </a:solidFill>
              </a:rPr>
            </a:br>
            <a:r>
              <a:rPr lang="en-US" sz="2400" dirty="0" smtClean="0">
                <a:solidFill>
                  <a:schemeClr val="tx1"/>
                </a:solidFill>
              </a:rPr>
              <a:t>LESSONS</a:t>
            </a:r>
            <a:endParaRPr lang="en-US" sz="2400" dirty="0">
              <a:solidFill>
                <a:schemeClr val="tx1"/>
              </a:solidFill>
            </a:endParaRPr>
          </a:p>
        </p:txBody>
      </p:sp>
      <p:sp>
        <p:nvSpPr>
          <p:cNvPr id="5" name="Content Placeholder 4"/>
          <p:cNvSpPr>
            <a:spLocks noGrp="1"/>
          </p:cNvSpPr>
          <p:nvPr>
            <p:ph idx="1"/>
          </p:nvPr>
        </p:nvSpPr>
        <p:spPr>
          <a:xfrm>
            <a:off x="990600" y="990600"/>
            <a:ext cx="7696200" cy="4498848"/>
          </a:xfrm>
        </p:spPr>
        <p:txBody>
          <a:bodyPr>
            <a:normAutofit/>
          </a:bodyPr>
          <a:lstStyle/>
          <a:p>
            <a:pPr marL="457207" lvl="1" indent="0">
              <a:buNone/>
            </a:pPr>
            <a:endParaRPr lang="en-US" dirty="0" smtClean="0"/>
          </a:p>
          <a:p>
            <a:pPr marL="0" indent="0">
              <a:buNone/>
            </a:pPr>
            <a:endParaRPr lang="en-US" dirty="0" smtClean="0"/>
          </a:p>
          <a:p>
            <a:pPr marL="82296" indent="0">
              <a:buNone/>
            </a:pPr>
            <a:endParaRPr lang="en-US" dirty="0" smtClean="0"/>
          </a:p>
          <a:p>
            <a:endParaRPr lang="en-US" dirty="0"/>
          </a:p>
          <a:p>
            <a:pPr marL="914416" lvl="2" indent="0">
              <a:buNone/>
            </a:pPr>
            <a:r>
              <a:rPr lang="en-US" sz="3200" dirty="0" smtClean="0"/>
              <a:t>              </a:t>
            </a:r>
          </a:p>
          <a:p>
            <a:pPr marL="914416" lvl="2" indent="0">
              <a:buNone/>
            </a:pPr>
            <a:r>
              <a:rPr lang="en-US" sz="3200" dirty="0"/>
              <a:t> </a:t>
            </a:r>
            <a:r>
              <a:rPr lang="en-US" sz="3200" dirty="0" smtClean="0"/>
              <a:t>             Questions</a:t>
            </a:r>
            <a:r>
              <a:rPr lang="en-US" sz="3200" dirty="0"/>
              <a:t>?</a:t>
            </a:r>
          </a:p>
          <a:p>
            <a:pPr lvl="2"/>
            <a:endParaRPr lang="en-US" dirty="0"/>
          </a:p>
        </p:txBody>
      </p:sp>
    </p:spTree>
    <p:extLst>
      <p:ext uri="{BB962C8B-B14F-4D97-AF65-F5344CB8AC3E}">
        <p14:creationId xmlns:p14="http://schemas.microsoft.com/office/powerpoint/2010/main" val="161512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514" name="Rectangle 10"/>
          <p:cNvSpPr>
            <a:spLocks noGrp="1" noChangeArrowheads="1"/>
          </p:cNvSpPr>
          <p:nvPr>
            <p:ph type="title"/>
          </p:nvPr>
        </p:nvSpPr>
        <p:spPr/>
        <p:txBody>
          <a:bodyPr/>
          <a:lstStyle/>
          <a:p>
            <a:r>
              <a:rPr lang="en-US" altLang="en-US"/>
              <a:t>Lessons of History</a:t>
            </a:r>
          </a:p>
        </p:txBody>
      </p:sp>
      <p:sp>
        <p:nvSpPr>
          <p:cNvPr id="1941508" name="Text Box 4"/>
          <p:cNvSpPr txBox="1">
            <a:spLocks noChangeArrowheads="1"/>
          </p:cNvSpPr>
          <p:nvPr/>
        </p:nvSpPr>
        <p:spPr bwMode="auto">
          <a:xfrm>
            <a:off x="990600" y="2590800"/>
            <a:ext cx="2771775" cy="199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30000"/>
              </a:lnSpc>
              <a:spcBef>
                <a:spcPct val="50000"/>
              </a:spcBef>
            </a:pPr>
            <a:r>
              <a:rPr lang="en-US" altLang="en-US" sz="3200" b="1" dirty="0">
                <a:latin typeface="Century Gothic" panose="020B0502020202020204" pitchFamily="34" charset="0"/>
              </a:rPr>
              <a:t>“What is </a:t>
            </a:r>
            <a:br>
              <a:rPr lang="en-US" altLang="en-US" sz="3200" b="1" dirty="0">
                <a:latin typeface="Century Gothic" panose="020B0502020202020204" pitchFamily="34" charset="0"/>
              </a:rPr>
            </a:br>
            <a:r>
              <a:rPr lang="en-US" altLang="en-US" sz="3200" b="1" dirty="0">
                <a:latin typeface="Century Gothic" panose="020B0502020202020204" pitchFamily="34" charset="0"/>
              </a:rPr>
              <a:t>past is </a:t>
            </a:r>
            <a:br>
              <a:rPr lang="en-US" altLang="en-US" sz="3200" b="1" dirty="0">
                <a:latin typeface="Century Gothic" panose="020B0502020202020204" pitchFamily="34" charset="0"/>
              </a:rPr>
            </a:br>
            <a:r>
              <a:rPr lang="en-US" altLang="en-US" sz="3200" b="1" dirty="0">
                <a:latin typeface="Century Gothic" panose="020B0502020202020204" pitchFamily="34" charset="0"/>
              </a:rPr>
              <a:t>  prologue.”</a:t>
            </a:r>
          </a:p>
        </p:txBody>
      </p:sp>
      <p:pic>
        <p:nvPicPr>
          <p:cNvPr id="1941509"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3140"/>
                    </a14:imgEffect>
                    <a14:imgEffect>
                      <a14:saturation sat="48000"/>
                    </a14:imgEffect>
                  </a14:imgLayer>
                </a14:imgProps>
              </a:ext>
              <a:ext uri="{28A0092B-C50C-407E-A947-70E740481C1C}">
                <a14:useLocalDpi xmlns:a14="http://schemas.microsoft.com/office/drawing/2010/main" val="0"/>
              </a:ext>
            </a:extLst>
          </a:blip>
          <a:srcRect/>
          <a:stretch>
            <a:fillRect/>
          </a:stretch>
        </p:blipFill>
        <p:spPr bwMode="auto">
          <a:xfrm>
            <a:off x="4606925" y="1595438"/>
            <a:ext cx="3152775" cy="435133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72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522" name="Text Box 2"/>
          <p:cNvSpPr txBox="1">
            <a:spLocks noChangeArrowheads="1"/>
          </p:cNvSpPr>
          <p:nvPr/>
        </p:nvSpPr>
        <p:spPr bwMode="auto">
          <a:xfrm>
            <a:off x="1371600" y="1178718"/>
            <a:ext cx="71643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dirty="0">
                <a:latin typeface="Century Gothic" panose="020B0502020202020204" pitchFamily="34" charset="0"/>
              </a:rPr>
              <a:t>“Those who do not learn from history are doomed to repeat it.”</a:t>
            </a:r>
            <a:r>
              <a:rPr lang="en-US" altLang="en-US" sz="2600" b="1" dirty="0">
                <a:latin typeface="Century Gothic" panose="020B0502020202020204" pitchFamily="34" charset="0"/>
              </a:rPr>
              <a:t>   </a:t>
            </a:r>
          </a:p>
          <a:p>
            <a:pPr algn="r"/>
            <a:r>
              <a:rPr lang="en-US" altLang="en-US" b="1" i="1" dirty="0">
                <a:solidFill>
                  <a:srgbClr val="B82300"/>
                </a:solidFill>
                <a:latin typeface="Century Gothic" panose="020B0502020202020204" pitchFamily="34" charset="0"/>
              </a:rPr>
              <a:t>- Santayana</a:t>
            </a:r>
          </a:p>
        </p:txBody>
      </p:sp>
      <p:sp>
        <p:nvSpPr>
          <p:cNvPr id="2155523" name="Text Box 3"/>
          <p:cNvSpPr txBox="1">
            <a:spLocks noChangeArrowheads="1"/>
          </p:cNvSpPr>
          <p:nvPr/>
        </p:nvSpPr>
        <p:spPr bwMode="auto">
          <a:xfrm>
            <a:off x="1662906" y="4368491"/>
            <a:ext cx="6581775"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dirty="0">
                <a:latin typeface="Century Gothic" panose="020B0502020202020204" pitchFamily="34" charset="0"/>
              </a:rPr>
              <a:t>“Insanity is doing the same thing over and over and expecting different results.”        </a:t>
            </a:r>
          </a:p>
          <a:p>
            <a:pPr algn="r"/>
            <a:r>
              <a:rPr lang="en-US" altLang="en-US" b="1" i="1" dirty="0">
                <a:solidFill>
                  <a:srgbClr val="B82300"/>
                </a:solidFill>
                <a:latin typeface="Century Gothic" panose="020B0502020202020204" pitchFamily="34" charset="0"/>
              </a:rPr>
              <a:t>- Ben Franklin</a:t>
            </a:r>
          </a:p>
        </p:txBody>
      </p:sp>
      <p:sp>
        <p:nvSpPr>
          <p:cNvPr id="2155524" name="Text Box 4"/>
          <p:cNvSpPr txBox="1">
            <a:spLocks noChangeArrowheads="1"/>
          </p:cNvSpPr>
          <p:nvPr/>
        </p:nvSpPr>
        <p:spPr bwMode="auto">
          <a:xfrm>
            <a:off x="1905000" y="2644412"/>
            <a:ext cx="5834062" cy="1569660"/>
          </a:xfrm>
          <a:prstGeom prst="rect">
            <a:avLst/>
          </a:prstGeom>
          <a:noFill/>
          <a:ln w="57150">
            <a:solidFill>
              <a:srgbClr val="C425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latin typeface="Century Gothic" panose="020B0502020202020204" pitchFamily="34" charset="0"/>
              </a:rPr>
              <a:t>CAN YOU AFFORD </a:t>
            </a:r>
            <a:r>
              <a:rPr lang="en-US" altLang="en-US" sz="3200" b="1" u="sng" dirty="0">
                <a:latin typeface="Century Gothic" panose="020B0502020202020204" pitchFamily="34" charset="0"/>
              </a:rPr>
              <a:t>NOT</a:t>
            </a:r>
            <a:r>
              <a:rPr lang="en-US" altLang="en-US" sz="3200" dirty="0">
                <a:latin typeface="Century Gothic" panose="020B0502020202020204" pitchFamily="34" charset="0"/>
              </a:rPr>
              <a:t> TO LEARN FROM PAST EXPERIENCE?</a:t>
            </a:r>
          </a:p>
        </p:txBody>
      </p:sp>
    </p:spTree>
    <p:extLst>
      <p:ext uri="{BB962C8B-B14F-4D97-AF65-F5344CB8AC3E}">
        <p14:creationId xmlns:p14="http://schemas.microsoft.com/office/powerpoint/2010/main" val="2707265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5522"/>
                                        </p:tgtEl>
                                        <p:attrNameLst>
                                          <p:attrName>style.visibility</p:attrName>
                                        </p:attrNameLst>
                                      </p:cBhvr>
                                      <p:to>
                                        <p:strVal val="visible"/>
                                      </p:to>
                                    </p:set>
                                    <p:animEffect transition="in" filter="blinds(horizontal)">
                                      <p:cBhvr>
                                        <p:cTn id="7" dur="500"/>
                                        <p:tgtEl>
                                          <p:spTgt spid="2155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5523"/>
                                        </p:tgtEl>
                                        <p:attrNameLst>
                                          <p:attrName>style.visibility</p:attrName>
                                        </p:attrNameLst>
                                      </p:cBhvr>
                                      <p:to>
                                        <p:strVal val="visible"/>
                                      </p:to>
                                    </p:set>
                                    <p:animEffect transition="in" filter="checkerboard(across)">
                                      <p:cBhvr>
                                        <p:cTn id="12" dur="500"/>
                                        <p:tgtEl>
                                          <p:spTgt spid="21555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155524"/>
                                        </p:tgtEl>
                                        <p:attrNameLst>
                                          <p:attrName>style.visibility</p:attrName>
                                        </p:attrNameLst>
                                      </p:cBhvr>
                                      <p:to>
                                        <p:strVal val="visible"/>
                                      </p:to>
                                    </p:set>
                                    <p:anim calcmode="lin" valueType="num">
                                      <p:cBhvr>
                                        <p:cTn id="17" dur="1000" fill="hold"/>
                                        <p:tgtEl>
                                          <p:spTgt spid="2155524"/>
                                        </p:tgtEl>
                                        <p:attrNameLst>
                                          <p:attrName>ppt_w</p:attrName>
                                        </p:attrNameLst>
                                      </p:cBhvr>
                                      <p:tavLst>
                                        <p:tav tm="0">
                                          <p:val>
                                            <p:strVal val="#ppt_w*0.70"/>
                                          </p:val>
                                        </p:tav>
                                        <p:tav tm="100000">
                                          <p:val>
                                            <p:strVal val="#ppt_w"/>
                                          </p:val>
                                        </p:tav>
                                      </p:tavLst>
                                    </p:anim>
                                    <p:anim calcmode="lin" valueType="num">
                                      <p:cBhvr>
                                        <p:cTn id="18" dur="1000" fill="hold"/>
                                        <p:tgtEl>
                                          <p:spTgt spid="2155524"/>
                                        </p:tgtEl>
                                        <p:attrNameLst>
                                          <p:attrName>ppt_h</p:attrName>
                                        </p:attrNameLst>
                                      </p:cBhvr>
                                      <p:tavLst>
                                        <p:tav tm="0">
                                          <p:val>
                                            <p:strVal val="#ppt_h"/>
                                          </p:val>
                                        </p:tav>
                                        <p:tav tm="100000">
                                          <p:val>
                                            <p:strVal val="#ppt_h"/>
                                          </p:val>
                                        </p:tav>
                                      </p:tavLst>
                                    </p:anim>
                                    <p:animEffect transition="in" filter="fade">
                                      <p:cBhvr>
                                        <p:cTn id="19" dur="1000"/>
                                        <p:tgtEl>
                                          <p:spTgt spid="2155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522" grpId="0"/>
      <p:bldP spid="2155523" grpId="0"/>
      <p:bldP spid="21555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3913"/>
            <a:ext cx="7162800" cy="990600"/>
          </a:xfrm>
        </p:spPr>
        <p:txBody>
          <a:bodyPr>
            <a:normAutofit/>
          </a:bodyPr>
          <a:lstStyle/>
          <a:p>
            <a:r>
              <a:rPr lang="en-US" sz="2400" dirty="0" smtClean="0"/>
              <a:t>SMITHSONIAN LESSONS LEARNED PROGRAM</a:t>
            </a:r>
            <a:br>
              <a:rPr lang="en-US" sz="2400" dirty="0" smtClean="0"/>
            </a:br>
            <a:r>
              <a:rPr lang="en-US" sz="2400" dirty="0" smtClean="0"/>
              <a:t>AGENDA</a:t>
            </a:r>
            <a:endParaRPr lang="en-US" sz="2400" dirty="0"/>
          </a:p>
        </p:txBody>
      </p:sp>
      <p:sp>
        <p:nvSpPr>
          <p:cNvPr id="3" name="Content Placeholder 2"/>
          <p:cNvSpPr>
            <a:spLocks noGrp="1"/>
          </p:cNvSpPr>
          <p:nvPr>
            <p:ph idx="1"/>
          </p:nvPr>
        </p:nvSpPr>
        <p:spPr>
          <a:xfrm>
            <a:off x="1066800" y="1600200"/>
            <a:ext cx="7239000" cy="4297680"/>
          </a:xfrm>
        </p:spPr>
        <p:txBody>
          <a:bodyPr>
            <a:normAutofit/>
          </a:bodyPr>
          <a:lstStyle/>
          <a:p>
            <a:r>
              <a:rPr lang="en-US" sz="2800" dirty="0" smtClean="0"/>
              <a:t>Program Evolution</a:t>
            </a:r>
          </a:p>
          <a:p>
            <a:endParaRPr lang="en-US" sz="2800" dirty="0" smtClean="0"/>
          </a:p>
          <a:p>
            <a:r>
              <a:rPr lang="en-US" sz="2800" dirty="0" smtClean="0"/>
              <a:t>Lessons Learned Process</a:t>
            </a:r>
          </a:p>
          <a:p>
            <a:endParaRPr lang="en-US" sz="2800" dirty="0" smtClean="0"/>
          </a:p>
          <a:p>
            <a:r>
              <a:rPr lang="en-US" sz="2800" dirty="0" smtClean="0"/>
              <a:t>Lessons</a:t>
            </a:r>
          </a:p>
          <a:p>
            <a:endParaRPr lang="en-US" sz="2800" dirty="0" smtClean="0"/>
          </a:p>
          <a:p>
            <a:r>
              <a:rPr lang="en-US" sz="2800" dirty="0" smtClean="0"/>
              <a:t>Comments/Questions</a:t>
            </a:r>
            <a:endParaRPr lang="en-US" sz="2800" dirty="0"/>
          </a:p>
        </p:txBody>
      </p:sp>
    </p:spTree>
    <p:extLst>
      <p:ext uri="{BB962C8B-B14F-4D97-AF65-F5344CB8AC3E}">
        <p14:creationId xmlns:p14="http://schemas.microsoft.com/office/powerpoint/2010/main" val="371976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10261"/>
            <a:ext cx="6734385" cy="838200"/>
          </a:xfrm>
        </p:spPr>
        <p:txBody>
          <a:bodyPr>
            <a:noAutofit/>
          </a:bodyPr>
          <a:lstStyle/>
          <a:p>
            <a:r>
              <a:rPr lang="en-US" sz="2400" dirty="0" smtClean="0"/>
              <a:t>SMITHSONIAN LESSONS LEARNED PROGRAM</a:t>
            </a:r>
            <a:r>
              <a:rPr lang="en-US" sz="2400" dirty="0"/>
              <a:t/>
            </a:r>
            <a:br>
              <a:rPr lang="en-US" sz="2400" dirty="0"/>
            </a:br>
            <a:r>
              <a:rPr lang="en-US" sz="2400" dirty="0" err="1" smtClean="0"/>
              <a:t>PROGRAM</a:t>
            </a:r>
            <a:r>
              <a:rPr lang="en-US" sz="2400" dirty="0" smtClean="0"/>
              <a:t> EVOLUTION</a:t>
            </a:r>
            <a:endParaRPr lang="en-US" sz="2400" dirty="0"/>
          </a:p>
        </p:txBody>
      </p:sp>
      <p:sp>
        <p:nvSpPr>
          <p:cNvPr id="3" name="Content Placeholder 2"/>
          <p:cNvSpPr>
            <a:spLocks noGrp="1"/>
          </p:cNvSpPr>
          <p:nvPr>
            <p:ph idx="1"/>
          </p:nvPr>
        </p:nvSpPr>
        <p:spPr>
          <a:xfrm>
            <a:off x="838200" y="1524000"/>
            <a:ext cx="6705600" cy="4526280"/>
          </a:xfrm>
        </p:spPr>
        <p:txBody>
          <a:bodyPr>
            <a:normAutofit/>
          </a:bodyPr>
          <a:lstStyle/>
          <a:p>
            <a:pPr marL="388620" indent="-342900"/>
            <a:r>
              <a:rPr lang="en-US" sz="2400" dirty="0" smtClean="0"/>
              <a:t>CII – 2007 Research Team Co-Chair</a:t>
            </a:r>
          </a:p>
          <a:p>
            <a:pPr marL="777240" lvl="1" indent="-457200">
              <a:buFont typeface="Wingdings" panose="05000000000000000000" pitchFamily="2" charset="2"/>
              <a:buChar char="Ø"/>
            </a:pPr>
            <a:r>
              <a:rPr lang="en-US" sz="2400" dirty="0"/>
              <a:t>State of the </a:t>
            </a:r>
            <a:r>
              <a:rPr lang="en-US" sz="2400" dirty="0" smtClean="0"/>
              <a:t>industry</a:t>
            </a:r>
          </a:p>
          <a:p>
            <a:pPr marL="777240" lvl="1" indent="-457200">
              <a:buFont typeface="Wingdings" panose="05000000000000000000" pitchFamily="2" charset="2"/>
              <a:buChar char="Ø"/>
            </a:pPr>
            <a:r>
              <a:rPr lang="en-US" sz="2400" dirty="0" smtClean="0"/>
              <a:t>Jump-start guide</a:t>
            </a:r>
            <a:endParaRPr lang="en-US" sz="2400" dirty="0"/>
          </a:p>
          <a:p>
            <a:pPr marL="388620" indent="-342900"/>
            <a:endParaRPr lang="en-US" sz="2400" dirty="0" smtClean="0"/>
          </a:p>
          <a:p>
            <a:pPr marL="388620" indent="-342900"/>
            <a:r>
              <a:rPr lang="en-US" sz="2400" dirty="0" smtClean="0"/>
              <a:t>Facilities Unit Goal - 2013</a:t>
            </a:r>
          </a:p>
          <a:p>
            <a:pPr marL="777240" lvl="1" indent="-457200">
              <a:buFont typeface="Wingdings" panose="05000000000000000000" pitchFamily="2" charset="2"/>
              <a:buChar char="Ø"/>
            </a:pPr>
            <a:r>
              <a:rPr lang="en-US" sz="2400" dirty="0" smtClean="0"/>
              <a:t>Form Task Force</a:t>
            </a:r>
          </a:p>
          <a:p>
            <a:pPr marL="777240" lvl="1" indent="-457200">
              <a:buFont typeface="Wingdings" panose="05000000000000000000" pitchFamily="2" charset="2"/>
              <a:buChar char="Ø"/>
            </a:pPr>
            <a:r>
              <a:rPr lang="en-US" sz="2400" dirty="0" smtClean="0"/>
              <a:t>Survey</a:t>
            </a:r>
          </a:p>
          <a:p>
            <a:pPr marL="777240" lvl="1" indent="-457200">
              <a:buFont typeface="Wingdings" panose="05000000000000000000" pitchFamily="2" charset="2"/>
              <a:buChar char="Ø"/>
            </a:pPr>
            <a:r>
              <a:rPr lang="en-US" sz="2400" dirty="0" smtClean="0"/>
              <a:t>Develop plan </a:t>
            </a:r>
            <a:endParaRPr lang="en-US" dirty="0"/>
          </a:p>
        </p:txBody>
      </p:sp>
      <p:pic>
        <p:nvPicPr>
          <p:cNvPr id="5" name="Picture 4"/>
          <p:cNvPicPr>
            <a:picLocks noChangeAspect="1"/>
          </p:cNvPicPr>
          <p:nvPr/>
        </p:nvPicPr>
        <p:blipFill>
          <a:blip r:embed="rId3"/>
          <a:stretch>
            <a:fillRect/>
          </a:stretch>
        </p:blipFill>
        <p:spPr>
          <a:xfrm>
            <a:off x="4876800" y="3048000"/>
            <a:ext cx="3569032" cy="2726741"/>
          </a:xfrm>
          <a:prstGeom prst="rect">
            <a:avLst/>
          </a:prstGeom>
          <a:ln>
            <a:solidFill>
              <a:schemeClr val="tx2"/>
            </a:solidFill>
          </a:ln>
        </p:spPr>
      </p:pic>
    </p:spTree>
    <p:extLst>
      <p:ext uri="{BB962C8B-B14F-4D97-AF65-F5344CB8AC3E}">
        <p14:creationId xmlns:p14="http://schemas.microsoft.com/office/powerpoint/2010/main" val="3223088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125"/>
            <a:ext cx="6781800" cy="914400"/>
          </a:xfrm>
        </p:spPr>
        <p:txBody>
          <a:bodyPr>
            <a:noAutofit/>
          </a:bodyPr>
          <a:lstStyle/>
          <a:p>
            <a:r>
              <a:rPr lang="en-US" sz="2400" dirty="0" smtClean="0"/>
              <a:t>SMITHSONIAN </a:t>
            </a:r>
            <a:r>
              <a:rPr lang="en-US" sz="2400" dirty="0"/>
              <a:t>LESSONS </a:t>
            </a:r>
            <a:r>
              <a:rPr lang="en-US" sz="2400" dirty="0" smtClean="0"/>
              <a:t>LEARNED PROGRAM</a:t>
            </a:r>
            <a:r>
              <a:rPr lang="en-US" sz="2800" dirty="0"/>
              <a:t/>
            </a:r>
            <a:br>
              <a:rPr lang="en-US" sz="2800" dirty="0"/>
            </a:br>
            <a:r>
              <a:rPr lang="en-US" sz="2400" dirty="0" err="1" smtClean="0"/>
              <a:t>PROGRAM</a:t>
            </a:r>
            <a:r>
              <a:rPr lang="en-US" sz="2400" dirty="0" smtClean="0"/>
              <a:t> EVOLUTION</a:t>
            </a:r>
            <a:endParaRPr lang="en-US" sz="2400" dirty="0"/>
          </a:p>
        </p:txBody>
      </p:sp>
      <p:sp>
        <p:nvSpPr>
          <p:cNvPr id="3" name="Content Placeholder 2"/>
          <p:cNvSpPr>
            <a:spLocks noGrp="1"/>
          </p:cNvSpPr>
          <p:nvPr>
            <p:ph idx="1"/>
          </p:nvPr>
        </p:nvSpPr>
        <p:spPr>
          <a:xfrm>
            <a:off x="533400" y="1295400"/>
            <a:ext cx="8183880" cy="5260848"/>
          </a:xfrm>
        </p:spPr>
        <p:txBody>
          <a:bodyPr>
            <a:normAutofit fontScale="77500" lnSpcReduction="20000"/>
          </a:bodyPr>
          <a:lstStyle/>
          <a:p>
            <a:pPr marL="365760" lvl="1" indent="0">
              <a:buNone/>
            </a:pPr>
            <a:r>
              <a:rPr lang="en-US" sz="2600" b="1" dirty="0" smtClean="0"/>
              <a:t>Lessons Learned Process Elements</a:t>
            </a:r>
          </a:p>
          <a:p>
            <a:pPr marL="365760" lvl="1" indent="0">
              <a:buNone/>
            </a:pPr>
            <a:endParaRPr lang="en-US" sz="2300" b="1" dirty="0" smtClean="0"/>
          </a:p>
          <a:p>
            <a:pPr lvl="2"/>
            <a:r>
              <a:rPr lang="en-US" sz="2300" dirty="0" smtClean="0"/>
              <a:t>Leadership</a:t>
            </a:r>
          </a:p>
          <a:p>
            <a:pPr lvl="2"/>
            <a:endParaRPr lang="en-US" sz="2300" dirty="0"/>
          </a:p>
          <a:p>
            <a:pPr lvl="2"/>
            <a:r>
              <a:rPr lang="en-US" sz="2300" dirty="0" smtClean="0"/>
              <a:t>Culture</a:t>
            </a:r>
          </a:p>
          <a:p>
            <a:pPr marL="603504" lvl="2" indent="0">
              <a:buNone/>
            </a:pPr>
            <a:endParaRPr lang="en-US" sz="2300" dirty="0"/>
          </a:p>
          <a:p>
            <a:pPr lvl="2"/>
            <a:r>
              <a:rPr lang="en-US" sz="2300" dirty="0" smtClean="0"/>
              <a:t>Lesson Collection</a:t>
            </a:r>
          </a:p>
          <a:p>
            <a:pPr lvl="2"/>
            <a:endParaRPr lang="en-US" sz="2300" dirty="0"/>
          </a:p>
          <a:p>
            <a:pPr lvl="2"/>
            <a:r>
              <a:rPr lang="en-US" sz="2300" dirty="0"/>
              <a:t>Lesson </a:t>
            </a:r>
            <a:r>
              <a:rPr lang="en-US" sz="2300" dirty="0" smtClean="0"/>
              <a:t>Analysis</a:t>
            </a:r>
          </a:p>
          <a:p>
            <a:pPr lvl="2"/>
            <a:endParaRPr lang="en-US" sz="2300" dirty="0"/>
          </a:p>
          <a:p>
            <a:pPr lvl="2"/>
            <a:r>
              <a:rPr lang="en-US" sz="2300" dirty="0"/>
              <a:t>Lesson </a:t>
            </a:r>
            <a:r>
              <a:rPr lang="en-US" sz="2300" dirty="0" smtClean="0"/>
              <a:t>Implementation</a:t>
            </a:r>
          </a:p>
          <a:p>
            <a:pPr lvl="2"/>
            <a:endParaRPr lang="en-US" sz="2300" dirty="0"/>
          </a:p>
          <a:p>
            <a:pPr lvl="2"/>
            <a:r>
              <a:rPr lang="en-US" sz="2300" dirty="0" smtClean="0"/>
              <a:t>Resources</a:t>
            </a:r>
          </a:p>
          <a:p>
            <a:pPr lvl="2"/>
            <a:endParaRPr lang="en-US" sz="2300" dirty="0"/>
          </a:p>
          <a:p>
            <a:pPr lvl="2"/>
            <a:r>
              <a:rPr lang="en-US" sz="2300" dirty="0"/>
              <a:t>Maintenance and </a:t>
            </a:r>
            <a:r>
              <a:rPr lang="en-US" sz="2300" dirty="0" smtClean="0"/>
              <a:t>Improvement</a:t>
            </a:r>
          </a:p>
          <a:p>
            <a:pPr lvl="2"/>
            <a:endParaRPr lang="en-US" sz="2000" dirty="0"/>
          </a:p>
          <a:p>
            <a:pPr marL="45720" indent="0">
              <a:buNone/>
            </a:pPr>
            <a:endParaRPr lang="en-US" dirty="0"/>
          </a:p>
        </p:txBody>
      </p:sp>
      <p:pic>
        <p:nvPicPr>
          <p:cNvPr id="4" name="Picture 3"/>
          <p:cNvPicPr>
            <a:picLocks noChangeAspect="1"/>
          </p:cNvPicPr>
          <p:nvPr/>
        </p:nvPicPr>
        <p:blipFill>
          <a:blip r:embed="rId3"/>
          <a:stretch>
            <a:fillRect/>
          </a:stretch>
        </p:blipFill>
        <p:spPr>
          <a:xfrm>
            <a:off x="5562600" y="1447800"/>
            <a:ext cx="2971800" cy="4457700"/>
          </a:xfrm>
          <a:prstGeom prst="rect">
            <a:avLst/>
          </a:prstGeom>
          <a:ln>
            <a:solidFill>
              <a:schemeClr val="tx2"/>
            </a:solidFill>
          </a:ln>
        </p:spPr>
      </p:pic>
    </p:spTree>
    <p:extLst>
      <p:ext uri="{BB962C8B-B14F-4D97-AF65-F5344CB8AC3E}">
        <p14:creationId xmlns:p14="http://schemas.microsoft.com/office/powerpoint/2010/main" val="3204302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734385" cy="838200"/>
          </a:xfrm>
        </p:spPr>
        <p:txBody>
          <a:bodyPr>
            <a:noAutofit/>
          </a:bodyPr>
          <a:lstStyle/>
          <a:p>
            <a:r>
              <a:rPr lang="en-US" sz="2400" dirty="0" smtClean="0"/>
              <a:t>SMITHSONIAN LESSONS LEARNED PROGRAM</a:t>
            </a:r>
            <a:r>
              <a:rPr lang="en-US" sz="2400" dirty="0"/>
              <a:t/>
            </a:r>
            <a:br>
              <a:rPr lang="en-US" sz="2400" dirty="0"/>
            </a:br>
            <a:r>
              <a:rPr lang="en-US" sz="2400" dirty="0" err="1" smtClean="0"/>
              <a:t>PROGRAM</a:t>
            </a:r>
            <a:r>
              <a:rPr lang="en-US" sz="2400" dirty="0" smtClean="0"/>
              <a:t> EVOLUTION</a:t>
            </a:r>
            <a:endParaRPr lang="en-US" sz="2400" dirty="0"/>
          </a:p>
        </p:txBody>
      </p:sp>
      <p:sp>
        <p:nvSpPr>
          <p:cNvPr id="3" name="Content Placeholder 2"/>
          <p:cNvSpPr>
            <a:spLocks noGrp="1"/>
          </p:cNvSpPr>
          <p:nvPr>
            <p:ph idx="1"/>
          </p:nvPr>
        </p:nvSpPr>
        <p:spPr>
          <a:xfrm>
            <a:off x="1143000" y="1600200"/>
            <a:ext cx="6705600" cy="4526280"/>
          </a:xfrm>
        </p:spPr>
        <p:txBody>
          <a:bodyPr>
            <a:normAutofit/>
          </a:bodyPr>
          <a:lstStyle/>
          <a:p>
            <a:pPr marL="45720" indent="0">
              <a:buNone/>
            </a:pPr>
            <a:r>
              <a:rPr lang="en-US" sz="2400" b="1" dirty="0" smtClean="0"/>
              <a:t>2014 Pilot Program</a:t>
            </a:r>
          </a:p>
          <a:p>
            <a:pPr marL="45720" indent="0">
              <a:buNone/>
            </a:pPr>
            <a:endParaRPr lang="en-US" sz="2400" dirty="0" smtClean="0"/>
          </a:p>
          <a:p>
            <a:pPr marL="788676" lvl="1" indent="-342900">
              <a:buFont typeface="Arial" panose="020B0604020202020204" pitchFamily="34" charset="0"/>
              <a:buChar char="•"/>
            </a:pPr>
            <a:r>
              <a:rPr lang="en-US" sz="2400" dirty="0" smtClean="0"/>
              <a:t>Data Base Selection and Development</a:t>
            </a:r>
          </a:p>
          <a:p>
            <a:pPr marL="788676" lvl="1" indent="-342900">
              <a:buFont typeface="Arial" panose="020B0604020202020204" pitchFamily="34" charset="0"/>
              <a:buChar char="•"/>
            </a:pPr>
            <a:endParaRPr lang="en-US" sz="2400" dirty="0" smtClean="0"/>
          </a:p>
          <a:p>
            <a:pPr marL="788676" lvl="1" indent="-342900">
              <a:buFont typeface="Arial" panose="020B0604020202020204" pitchFamily="34" charset="0"/>
              <a:buChar char="•"/>
            </a:pPr>
            <a:r>
              <a:rPr lang="en-US" sz="2400" dirty="0" smtClean="0"/>
              <a:t>ID Pilot Projects</a:t>
            </a:r>
          </a:p>
          <a:p>
            <a:pPr marL="788676" lvl="1" indent="-342900">
              <a:buFont typeface="Arial" panose="020B0604020202020204" pitchFamily="34" charset="0"/>
              <a:buChar char="•"/>
            </a:pPr>
            <a:endParaRPr lang="en-US" sz="2400" dirty="0" smtClean="0"/>
          </a:p>
          <a:p>
            <a:pPr marL="788676" lvl="1" indent="-342900">
              <a:buFont typeface="Arial" panose="020B0604020202020204" pitchFamily="34" charset="0"/>
              <a:buChar char="•"/>
            </a:pPr>
            <a:r>
              <a:rPr lang="en-US" sz="2400" dirty="0" smtClean="0"/>
              <a:t>Collections Templates and Methods</a:t>
            </a:r>
          </a:p>
          <a:p>
            <a:pPr marL="388620" indent="-342900"/>
            <a:endParaRPr lang="en-US" sz="2400" dirty="0" smtClean="0"/>
          </a:p>
          <a:p>
            <a:pPr marL="777240" lvl="1"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3522835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649" y="533400"/>
            <a:ext cx="6734385" cy="838200"/>
          </a:xfrm>
        </p:spPr>
        <p:txBody>
          <a:bodyPr>
            <a:noAutofit/>
          </a:bodyPr>
          <a:lstStyle/>
          <a:p>
            <a:r>
              <a:rPr lang="en-US" sz="2400" dirty="0" smtClean="0"/>
              <a:t>SMITHSONIAN LESSONS LEARNED PROGRAM</a:t>
            </a:r>
            <a:r>
              <a:rPr lang="en-US" sz="2400" dirty="0"/>
              <a:t/>
            </a:r>
            <a:br>
              <a:rPr lang="en-US" sz="2400" dirty="0"/>
            </a:br>
            <a:r>
              <a:rPr lang="en-US" sz="2400" dirty="0"/>
              <a:t>COLLECTION</a:t>
            </a:r>
          </a:p>
        </p:txBody>
      </p:sp>
      <p:sp>
        <p:nvSpPr>
          <p:cNvPr id="3" name="Content Placeholder 2"/>
          <p:cNvSpPr>
            <a:spLocks noGrp="1"/>
          </p:cNvSpPr>
          <p:nvPr>
            <p:ph idx="1"/>
          </p:nvPr>
        </p:nvSpPr>
        <p:spPr>
          <a:xfrm>
            <a:off x="1121434" y="1676400"/>
            <a:ext cx="6705600" cy="4602480"/>
          </a:xfrm>
        </p:spPr>
        <p:txBody>
          <a:bodyPr>
            <a:normAutofit/>
          </a:bodyPr>
          <a:lstStyle/>
          <a:p>
            <a:pPr marL="388620" indent="-342900"/>
            <a:r>
              <a:rPr lang="en-US" sz="2400" b="1" dirty="0" smtClean="0"/>
              <a:t>Collection Template</a:t>
            </a:r>
          </a:p>
          <a:p>
            <a:pPr marL="788676" lvl="1" indent="-342900">
              <a:buFont typeface="Wingdings" panose="05000000000000000000" pitchFamily="2" charset="2"/>
              <a:buChar char="Ø"/>
            </a:pPr>
            <a:r>
              <a:rPr lang="en-US" dirty="0" smtClean="0"/>
              <a:t>Lesson Learned</a:t>
            </a:r>
          </a:p>
          <a:p>
            <a:pPr marL="788676" lvl="1" indent="-342900">
              <a:buFont typeface="Wingdings" panose="05000000000000000000" pitchFamily="2" charset="2"/>
              <a:buChar char="Ø"/>
            </a:pPr>
            <a:r>
              <a:rPr lang="en-US" dirty="0" smtClean="0"/>
              <a:t>Background</a:t>
            </a:r>
          </a:p>
          <a:p>
            <a:pPr marL="788676" lvl="1" indent="-342900">
              <a:buFont typeface="Wingdings" panose="05000000000000000000" pitchFamily="2" charset="2"/>
              <a:buChar char="Ø"/>
            </a:pPr>
            <a:r>
              <a:rPr lang="en-US" dirty="0" smtClean="0"/>
              <a:t>Executive Action</a:t>
            </a:r>
          </a:p>
          <a:p>
            <a:pPr marL="788676" lvl="1" indent="-342900">
              <a:buFont typeface="Wingdings" panose="05000000000000000000" pitchFamily="2" charset="2"/>
              <a:buChar char="Ø"/>
            </a:pPr>
            <a:r>
              <a:rPr lang="en-US" dirty="0" smtClean="0"/>
              <a:t>Admin Info</a:t>
            </a:r>
          </a:p>
          <a:p>
            <a:pPr marL="445776" lvl="1" indent="0">
              <a:buNone/>
            </a:pPr>
            <a:endParaRPr lang="en-US" dirty="0" smtClean="0"/>
          </a:p>
          <a:p>
            <a:pPr marL="388620" indent="-342900"/>
            <a:r>
              <a:rPr lang="en-US" sz="2400" b="1" dirty="0" smtClean="0"/>
              <a:t>Data Base</a:t>
            </a:r>
          </a:p>
          <a:p>
            <a:pPr marL="788676" lvl="1" indent="-342900">
              <a:buFont typeface="Wingdings" panose="05000000000000000000" pitchFamily="2" charset="2"/>
              <a:buChar char="Ø"/>
            </a:pPr>
            <a:r>
              <a:rPr lang="en-US" dirty="0"/>
              <a:t>Existing  Document Locator DB</a:t>
            </a:r>
          </a:p>
          <a:p>
            <a:pPr marL="788676" lvl="1" indent="-342900">
              <a:buFont typeface="Wingdings" panose="05000000000000000000" pitchFamily="2" charset="2"/>
              <a:buChar char="Ø"/>
            </a:pPr>
            <a:r>
              <a:rPr lang="en-US" dirty="0"/>
              <a:t>BIM Wiki Site</a:t>
            </a:r>
          </a:p>
          <a:p>
            <a:pPr marL="788676" lvl="1" indent="-342900">
              <a:buFont typeface="Wingdings" panose="05000000000000000000" pitchFamily="2" charset="2"/>
              <a:buChar char="Ø"/>
            </a:pPr>
            <a:r>
              <a:rPr lang="en-US" dirty="0"/>
              <a:t>Searchable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878314"/>
            <a:ext cx="3819464" cy="2530194"/>
          </a:xfrm>
          <a:prstGeom prst="rect">
            <a:avLst/>
          </a:prstGeom>
          <a:ln>
            <a:solidFill>
              <a:schemeClr val="tx2"/>
            </a:solidFill>
          </a:ln>
        </p:spPr>
      </p:pic>
    </p:spTree>
    <p:extLst>
      <p:ext uri="{BB962C8B-B14F-4D97-AF65-F5344CB8AC3E}">
        <p14:creationId xmlns:p14="http://schemas.microsoft.com/office/powerpoint/2010/main" val="17480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585" y="533400"/>
            <a:ext cx="6734385" cy="838200"/>
          </a:xfrm>
        </p:spPr>
        <p:txBody>
          <a:bodyPr>
            <a:noAutofit/>
          </a:bodyPr>
          <a:lstStyle/>
          <a:p>
            <a:r>
              <a:rPr lang="en-US" sz="2400" dirty="0" smtClean="0"/>
              <a:t>SMITHSONIAN LESSONS LEARNED PROGRAM</a:t>
            </a:r>
            <a:r>
              <a:rPr lang="en-US" sz="2400" dirty="0"/>
              <a:t/>
            </a:r>
            <a:br>
              <a:rPr lang="en-US" sz="2400" dirty="0"/>
            </a:br>
            <a:r>
              <a:rPr lang="en-US" sz="2400" dirty="0"/>
              <a:t>COLLECTION</a:t>
            </a:r>
          </a:p>
        </p:txBody>
      </p:sp>
      <p:sp>
        <p:nvSpPr>
          <p:cNvPr id="3" name="Content Placeholder 2"/>
          <p:cNvSpPr>
            <a:spLocks noGrp="1"/>
          </p:cNvSpPr>
          <p:nvPr>
            <p:ph idx="1"/>
          </p:nvPr>
        </p:nvSpPr>
        <p:spPr>
          <a:xfrm>
            <a:off x="1111370" y="1676400"/>
            <a:ext cx="6705600" cy="4526280"/>
          </a:xfrm>
        </p:spPr>
        <p:txBody>
          <a:bodyPr>
            <a:normAutofit/>
          </a:bodyPr>
          <a:lstStyle/>
          <a:p>
            <a:pPr marL="45720" indent="0">
              <a:buNone/>
            </a:pPr>
            <a:r>
              <a:rPr lang="en-US" sz="2400" b="1" dirty="0" smtClean="0"/>
              <a:t>Collection Process</a:t>
            </a:r>
          </a:p>
          <a:p>
            <a:pPr marL="45720" indent="0">
              <a:buNone/>
            </a:pPr>
            <a:endParaRPr lang="en-US" sz="2400" b="1" dirty="0" smtClean="0"/>
          </a:p>
          <a:p>
            <a:pPr marL="788676" lvl="1" indent="-342900">
              <a:buFont typeface="Arial" panose="020B0604020202020204" pitchFamily="34" charset="0"/>
              <a:buChar char="•"/>
            </a:pPr>
            <a:r>
              <a:rPr lang="en-US" sz="2000" dirty="0" smtClean="0"/>
              <a:t>Specific Projects </a:t>
            </a:r>
          </a:p>
          <a:p>
            <a:pPr marL="1188734" lvl="2" indent="-342900">
              <a:buFont typeface="Wingdings" panose="05000000000000000000" pitchFamily="2" charset="2"/>
              <a:buChar char="Ø"/>
            </a:pPr>
            <a:r>
              <a:rPr lang="en-US" sz="2000" dirty="0" smtClean="0"/>
              <a:t>From Integrated Facilities Teams </a:t>
            </a:r>
          </a:p>
          <a:p>
            <a:pPr marL="1188734" lvl="2" indent="-342900">
              <a:buFont typeface="Wingdings" panose="05000000000000000000" pitchFamily="2" charset="2"/>
              <a:buChar char="Ø"/>
            </a:pPr>
            <a:r>
              <a:rPr lang="en-US" sz="2000" dirty="0" smtClean="0"/>
              <a:t>Project Type and Phase</a:t>
            </a:r>
          </a:p>
          <a:p>
            <a:pPr marL="1188734" lvl="2" indent="-342900">
              <a:buFont typeface="Wingdings" panose="05000000000000000000" pitchFamily="2" charset="2"/>
              <a:buChar char="Ø"/>
            </a:pPr>
            <a:r>
              <a:rPr lang="en-US" sz="2000" dirty="0" smtClean="0"/>
              <a:t>Museum Input</a:t>
            </a:r>
          </a:p>
          <a:p>
            <a:pPr marL="1188734" lvl="2" indent="-342900">
              <a:buFont typeface="Wingdings" panose="05000000000000000000" pitchFamily="2" charset="2"/>
              <a:buChar char="Ø"/>
            </a:pPr>
            <a:r>
              <a:rPr lang="en-US" sz="2000" dirty="0" smtClean="0"/>
              <a:t>Contractor and Consultant Input</a:t>
            </a:r>
          </a:p>
          <a:p>
            <a:pPr marL="1188734" lvl="2" indent="-342900">
              <a:buFont typeface="Wingdings" panose="05000000000000000000" pitchFamily="2" charset="2"/>
              <a:buChar char="Ø"/>
            </a:pPr>
            <a:endParaRPr lang="en-US" dirty="0" smtClean="0"/>
          </a:p>
          <a:p>
            <a:pPr marL="788676" lvl="1" indent="-342900">
              <a:buFont typeface="Arial" panose="020B0604020202020204" pitchFamily="34" charset="0"/>
              <a:buChar char="•"/>
            </a:pPr>
            <a:r>
              <a:rPr lang="en-US" sz="2000" dirty="0" smtClean="0"/>
              <a:t>Individual collection</a:t>
            </a:r>
          </a:p>
          <a:p>
            <a:pPr marL="445776" lvl="1" indent="0">
              <a:buNone/>
            </a:pPr>
            <a:endParaRPr lang="en-US" sz="2000" dirty="0" smtClean="0"/>
          </a:p>
          <a:p>
            <a:pPr marL="788676" lvl="1" indent="-342900"/>
            <a:endParaRPr lang="en-US" dirty="0" smtClean="0"/>
          </a:p>
          <a:p>
            <a:pPr marL="788676" lvl="1" indent="-342900"/>
            <a:endParaRPr lang="en-US" dirty="0" smtClean="0"/>
          </a:p>
        </p:txBody>
      </p:sp>
    </p:spTree>
    <p:extLst>
      <p:ext uri="{BB962C8B-B14F-4D97-AF65-F5344CB8AC3E}">
        <p14:creationId xmlns:p14="http://schemas.microsoft.com/office/powerpoint/2010/main" val="279110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Badge</Template>
  <TotalTime>1221</TotalTime>
  <Words>1637</Words>
  <Application>Microsoft Office PowerPoint</Application>
  <PresentationFormat>On-screen Show (4:3)</PresentationFormat>
  <Paragraphs>216</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Gill Sans MT</vt:lpstr>
      <vt:lpstr>Impact</vt:lpstr>
      <vt:lpstr>Wingdings</vt:lpstr>
      <vt:lpstr>Badge</vt:lpstr>
      <vt:lpstr>SMITHSONIAN LESSONS LEARNED PROGRAM</vt:lpstr>
      <vt:lpstr>Lessons of History</vt:lpstr>
      <vt:lpstr>PowerPoint Presentation</vt:lpstr>
      <vt:lpstr>SMITHSONIAN LESSONS LEARNED PROGRAM AGENDA</vt:lpstr>
      <vt:lpstr>SMITHSONIAN LESSONS LEARNED PROGRAM PROGRAM EVOLUTION</vt:lpstr>
      <vt:lpstr>SMITHSONIAN LESSONS LEARNED PROGRAM PROGRAM EVOLUTION</vt:lpstr>
      <vt:lpstr>SMITHSONIAN LESSONS LEARNED PROGRAM PROGRAM EVOLUTION</vt:lpstr>
      <vt:lpstr>SMITHSONIAN LESSONS LEARNED PROGRAM COLLECTION</vt:lpstr>
      <vt:lpstr>SMITHSONIAN LESSONS LEARNED PROGRAM COLLECTION</vt:lpstr>
      <vt:lpstr>SMITHSONIAN LESSONS LEARNED PROGRAM ANALYSIS</vt:lpstr>
      <vt:lpstr>SMITHSONIAN LESSONS LEARNED PROGRAM ANALYSIS</vt:lpstr>
      <vt:lpstr>SMITHSONIAN LESSONS LEARNED PROGRAM IMPLEMENTATION</vt:lpstr>
      <vt:lpstr>SMITHSONIAN LESSONS LEARNED PROGRAM ACCOMPLISHMENTS</vt:lpstr>
      <vt:lpstr>SMITHSONIAN LESSONS LEARNED PROGRAM LESSONS</vt:lpstr>
      <vt:lpstr>SMITHSONIAN LESSONS LEARNED PROGRAM LESSONS</vt:lpstr>
      <vt:lpstr>SMITHSONIAN LESSONS LEARNED PROGRAM LESSONS</vt:lpstr>
    </vt:vector>
  </TitlesOfParts>
  <Company>Smithsonian Institution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OFEO LESSONS LEARNED</dc:title>
  <dc:creator>yuengertj</dc:creator>
  <cp:lastModifiedBy>Daniels, William P.</cp:lastModifiedBy>
  <cp:revision>89</cp:revision>
  <cp:lastPrinted>2014-10-24T17:27:27Z</cp:lastPrinted>
  <dcterms:created xsi:type="dcterms:W3CDTF">2014-05-01T13:28:37Z</dcterms:created>
  <dcterms:modified xsi:type="dcterms:W3CDTF">2016-05-20T20:48:26Z</dcterms:modified>
</cp:coreProperties>
</file>