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96" r:id="rId2"/>
  </p:sldMasterIdLst>
  <p:notesMasterIdLst>
    <p:notesMasterId r:id="rId50"/>
  </p:notesMasterIdLst>
  <p:sldIdLst>
    <p:sldId id="502" r:id="rId3"/>
    <p:sldId id="503" r:id="rId4"/>
    <p:sldId id="501" r:id="rId5"/>
    <p:sldId id="436" r:id="rId6"/>
    <p:sldId id="438" r:id="rId7"/>
    <p:sldId id="448" r:id="rId8"/>
    <p:sldId id="440" r:id="rId9"/>
    <p:sldId id="441" r:id="rId10"/>
    <p:sldId id="442" r:id="rId11"/>
    <p:sldId id="424" r:id="rId12"/>
    <p:sldId id="427" r:id="rId13"/>
    <p:sldId id="449" r:id="rId14"/>
    <p:sldId id="450" r:id="rId15"/>
    <p:sldId id="451" r:id="rId16"/>
    <p:sldId id="452" r:id="rId17"/>
    <p:sldId id="476" r:id="rId18"/>
    <p:sldId id="486" r:id="rId19"/>
    <p:sldId id="485" r:id="rId20"/>
    <p:sldId id="484" r:id="rId21"/>
    <p:sldId id="483" r:id="rId22"/>
    <p:sldId id="475" r:id="rId23"/>
    <p:sldId id="382" r:id="rId24"/>
    <p:sldId id="461" r:id="rId25"/>
    <p:sldId id="407" r:id="rId26"/>
    <p:sldId id="408" r:id="rId27"/>
    <p:sldId id="414" r:id="rId28"/>
    <p:sldId id="429" r:id="rId29"/>
    <p:sldId id="428" r:id="rId30"/>
    <p:sldId id="430" r:id="rId31"/>
    <p:sldId id="431" r:id="rId32"/>
    <p:sldId id="413" r:id="rId33"/>
    <p:sldId id="433" r:id="rId34"/>
    <p:sldId id="482" r:id="rId35"/>
    <p:sldId id="518" r:id="rId36"/>
    <p:sldId id="515" r:id="rId37"/>
    <p:sldId id="514" r:id="rId38"/>
    <p:sldId id="489" r:id="rId39"/>
    <p:sldId id="488" r:id="rId40"/>
    <p:sldId id="509" r:id="rId41"/>
    <p:sldId id="522" r:id="rId42"/>
    <p:sldId id="504" r:id="rId43"/>
    <p:sldId id="505" r:id="rId44"/>
    <p:sldId id="506" r:id="rId45"/>
    <p:sldId id="495" r:id="rId46"/>
    <p:sldId id="497" r:id="rId47"/>
    <p:sldId id="498" r:id="rId48"/>
    <p:sldId id="526" r:id="rId49"/>
  </p:sldIdLst>
  <p:sldSz cx="9144000" cy="6858000" type="screen4x3"/>
  <p:notesSz cx="7315200" cy="9601200"/>
  <p:embeddedFontLst>
    <p:embeddedFont>
      <p:font typeface="Swis721 BdCnOul BT" panose="04020704030B03040203"/>
      <p:regular r:id="rId51"/>
    </p:embeddedFont>
    <p:embeddedFont>
      <p:font typeface="Century Gothic" panose="020B0502020202020204" pitchFamily="34" charset="0"/>
      <p:regular r:id="rId52"/>
      <p:bold r:id="rId53"/>
      <p:italic r:id="rId54"/>
      <p:boldItalic r:id="rId55"/>
    </p:embeddedFont>
    <p:embeddedFont>
      <p:font typeface="Calibri" panose="020F0502020204030204" pitchFamily="34" charset="0"/>
      <p:regular r:id="rId56"/>
      <p:bold r:id="rId57"/>
      <p:italic r:id="rId58"/>
      <p:boldItalic r:id="rId59"/>
    </p:embeddedFont>
    <p:embeddedFont>
      <p:font typeface="Swis721 Ex BT" panose="020B0605020202020204"/>
      <p:regular r:id="rId60"/>
      <p:bold r:id="rId61"/>
    </p:embeddedFont>
    <p:embeddedFont>
      <p:font typeface="Brush Script Std" panose="03060802040607070404" charset="0"/>
      <p:regular r:id="rId62"/>
    </p:embeddedFont>
    <p:embeddedFont>
      <p:font typeface="Bodoni MT Condensed" panose="02070606080606020203" pitchFamily="18" charset="0"/>
      <p:regular r:id="rId63"/>
      <p:bold r:id="rId64"/>
      <p:italic r:id="rId65"/>
      <p:boldItalic r:id="rId66"/>
    </p:embeddedFont>
    <p:embeddedFont>
      <p:font typeface="Bodoni MT Black" panose="02070A03080606020203" pitchFamily="18" charset="0"/>
      <p:bold r:id="rId67"/>
      <p:boldItalic r:id="rId68"/>
    </p:embeddedFont>
    <p:embeddedFont>
      <p:font typeface="Univers Condensed" panose="020B0604020202020204" charset="0"/>
      <p:regular r:id="rId69"/>
      <p:bold r:id="rId70"/>
      <p:italic r:id="rId71"/>
      <p:boldItalic r:id="rId72"/>
    </p:embeddedFont>
    <p:embeddedFont>
      <p:font typeface="Agency FB" panose="020B0503020202020204" pitchFamily="34" charset="0"/>
      <p:regular r:id="rId73"/>
      <p:bold r:id="rId74"/>
    </p:embeddedFont>
    <p:embeddedFont>
      <p:font typeface="Chiller" panose="04020404031007020602" pitchFamily="82" charset="0"/>
      <p:regular r:id="rId75"/>
    </p:embeddedFont>
    <p:embeddedFont>
      <p:font typeface="Bookman Old Style" panose="02050604050505020204" pitchFamily="18" charset="0"/>
      <p:regular r:id="rId76"/>
      <p:bold r:id="rId77"/>
      <p:italic r:id="rId78"/>
      <p:boldItalic r:id="rId79"/>
    </p:embeddedFont>
    <p:embeddedFont>
      <p:font typeface="Arial Narrow" panose="020B0606020202030204" pitchFamily="34" charset="0"/>
      <p:regular r:id="rId80"/>
      <p:bold r:id="rId81"/>
      <p:italic r:id="rId82"/>
      <p:boldItalic r:id="rId83"/>
    </p:embeddedFont>
    <p:embeddedFont>
      <p:font typeface="BankGothic Md BT" panose="020B0807020203060204"/>
      <p:regular r:id="rId84"/>
    </p:embeddedFont>
    <p:embeddedFont>
      <p:font typeface="Adobe Garamond Pro Bold" panose="02020702060506020403" charset="0"/>
      <p:bold r:id="rId85"/>
      <p:boldItalic r:id="rId86"/>
    </p:embeddedFont>
    <p:embeddedFont>
      <p:font typeface="Garamond" pitchFamily="2" charset="0"/>
      <p:regular r:id="rId87"/>
      <p:bold r:id="rId88"/>
      <p:italic r:id="rId89"/>
    </p:embeddedFont>
    <p:embeddedFont>
      <p:font typeface="Castellar" panose="020A0402060406010301" pitchFamily="18" charset="0"/>
      <p:regular r:id="rId90"/>
    </p:embeddedFont>
    <p:embeddedFont>
      <p:font typeface="Bradley Hand ITC" panose="03070402050302030203" pitchFamily="66" charset="0"/>
      <p:regular r:id="rId91"/>
    </p:embeddedFont>
    <p:embeddedFont>
      <p:font typeface="Minion Pro" panose="02040503050306020203" charset="0"/>
      <p:regular r:id="rId92"/>
      <p:bold r:id="rId93"/>
      <p:italic r:id="rId94"/>
      <p:boldItalic r:id="rId95"/>
    </p:embeddedFont>
    <p:embeddedFont>
      <p:font typeface="Kunstler Script" panose="030304020206070D0D06" pitchFamily="66" charset="0"/>
      <p:regular r:id="rId96"/>
    </p:embeddedFont>
    <p:embeddedFont>
      <p:font typeface="Vineta BT" panose="020B0604020202020204"/>
      <p:regular r:id="rId97"/>
    </p:embeddedFont>
    <p:embeddedFont>
      <p:font typeface="Arial Black" panose="020B0A04020102020204" pitchFamily="34" charset="0"/>
      <p:bold r:id="rId98"/>
    </p:embeddedFont>
    <p:embeddedFont>
      <p:font typeface="Vladimir Script" panose="03050402040407070305" pitchFamily="66" charset="0"/>
      <p:regular r:id="rId99"/>
    </p:embeddedFont>
    <p:embeddedFont>
      <p:font typeface="Giddyup Std" panose="03050402040302040404" charset="0"/>
      <p:regular r:id="rId10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33"/>
    <a:srgbClr val="000000"/>
    <a:srgbClr val="FFFF99"/>
    <a:srgbClr val="666633"/>
    <a:srgbClr val="66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00" autoAdjust="0"/>
    <p:restoredTop sz="62545" autoAdjust="0"/>
  </p:normalViewPr>
  <p:slideViewPr>
    <p:cSldViewPr>
      <p:cViewPr varScale="1">
        <p:scale>
          <a:sx n="79" d="100"/>
          <a:sy n="79" d="100"/>
        </p:scale>
        <p:origin x="2646"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770"/>
    </p:cViewPr>
  </p:sorterViewPr>
  <p:notesViewPr>
    <p:cSldViewPr>
      <p:cViewPr varScale="1">
        <p:scale>
          <a:sx n="53" d="100"/>
          <a:sy n="53" d="100"/>
        </p:scale>
        <p:origin x="-2826" y="-8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3.fntdata"/><Relationship Id="rId68" Type="http://schemas.openxmlformats.org/officeDocument/2006/relationships/font" Target="fonts/font18.fntdata"/><Relationship Id="rId84" Type="http://schemas.openxmlformats.org/officeDocument/2006/relationships/font" Target="fonts/font34.fntdata"/><Relationship Id="rId89" Type="http://schemas.openxmlformats.org/officeDocument/2006/relationships/font" Target="fonts/font39.fntdata"/><Relationship Id="rId7" Type="http://schemas.openxmlformats.org/officeDocument/2006/relationships/slide" Target="slides/slide5.xml"/><Relationship Id="rId71" Type="http://schemas.openxmlformats.org/officeDocument/2006/relationships/font" Target="fonts/font21.fntdata"/><Relationship Id="rId92" Type="http://schemas.openxmlformats.org/officeDocument/2006/relationships/font" Target="fonts/font42.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74" Type="http://schemas.openxmlformats.org/officeDocument/2006/relationships/font" Target="fonts/font24.fntdata"/><Relationship Id="rId79" Type="http://schemas.openxmlformats.org/officeDocument/2006/relationships/font" Target="fonts/font29.fntdata"/><Relationship Id="rId87" Type="http://schemas.openxmlformats.org/officeDocument/2006/relationships/font" Target="fonts/font37.fntdata"/><Relationship Id="rId102"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font" Target="fonts/font11.fntdata"/><Relationship Id="rId82" Type="http://schemas.openxmlformats.org/officeDocument/2006/relationships/font" Target="fonts/font32.fntdata"/><Relationship Id="rId90" Type="http://schemas.openxmlformats.org/officeDocument/2006/relationships/font" Target="fonts/font40.fntdata"/><Relationship Id="rId95" Type="http://schemas.openxmlformats.org/officeDocument/2006/relationships/font" Target="fonts/font45.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font" Target="fonts/font19.fntdata"/><Relationship Id="rId77" Type="http://schemas.openxmlformats.org/officeDocument/2006/relationships/font" Target="fonts/font27.fntdata"/><Relationship Id="rId100" Type="http://schemas.openxmlformats.org/officeDocument/2006/relationships/font" Target="fonts/font50.fntdata"/><Relationship Id="rId8" Type="http://schemas.openxmlformats.org/officeDocument/2006/relationships/slide" Target="slides/slide6.xml"/><Relationship Id="rId51" Type="http://schemas.openxmlformats.org/officeDocument/2006/relationships/font" Target="fonts/font1.fntdata"/><Relationship Id="rId72" Type="http://schemas.openxmlformats.org/officeDocument/2006/relationships/font" Target="fonts/font22.fntdata"/><Relationship Id="rId80" Type="http://schemas.openxmlformats.org/officeDocument/2006/relationships/font" Target="fonts/font30.fntdata"/><Relationship Id="rId85" Type="http://schemas.openxmlformats.org/officeDocument/2006/relationships/font" Target="fonts/font35.fntdata"/><Relationship Id="rId93" Type="http://schemas.openxmlformats.org/officeDocument/2006/relationships/font" Target="fonts/font43.fntdata"/><Relationship Id="rId98" Type="http://schemas.openxmlformats.org/officeDocument/2006/relationships/font" Target="fonts/font48.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9.fntdata"/><Relationship Id="rId67" Type="http://schemas.openxmlformats.org/officeDocument/2006/relationships/font" Target="fonts/font17.fntdata"/><Relationship Id="rId103"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font" Target="fonts/font20.fntdata"/><Relationship Id="rId75" Type="http://schemas.openxmlformats.org/officeDocument/2006/relationships/font" Target="fonts/font25.fntdata"/><Relationship Id="rId83" Type="http://schemas.openxmlformats.org/officeDocument/2006/relationships/font" Target="fonts/font33.fntdata"/><Relationship Id="rId88" Type="http://schemas.openxmlformats.org/officeDocument/2006/relationships/font" Target="fonts/font38.fntdata"/><Relationship Id="rId91" Type="http://schemas.openxmlformats.org/officeDocument/2006/relationships/font" Target="fonts/font41.fntdata"/><Relationship Id="rId96" Type="http://schemas.openxmlformats.org/officeDocument/2006/relationships/font" Target="fonts/font46.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7.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font" Target="fonts/font23.fntdata"/><Relationship Id="rId78" Type="http://schemas.openxmlformats.org/officeDocument/2006/relationships/font" Target="fonts/font28.fntdata"/><Relationship Id="rId81" Type="http://schemas.openxmlformats.org/officeDocument/2006/relationships/font" Target="fonts/font31.fntdata"/><Relationship Id="rId86" Type="http://schemas.openxmlformats.org/officeDocument/2006/relationships/font" Target="fonts/font36.fntdata"/><Relationship Id="rId94" Type="http://schemas.openxmlformats.org/officeDocument/2006/relationships/font" Target="fonts/font44.fntdata"/><Relationship Id="rId99" Type="http://schemas.openxmlformats.org/officeDocument/2006/relationships/font" Target="fonts/font49.fntdata"/><Relationship Id="rId10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notesMaster" Target="notesMasters/notesMaster1.xml"/><Relationship Id="rId55" Type="http://schemas.openxmlformats.org/officeDocument/2006/relationships/font" Target="fonts/font5.fntdata"/><Relationship Id="rId76" Type="http://schemas.openxmlformats.org/officeDocument/2006/relationships/font" Target="fonts/font26.fntdata"/><Relationship Id="rId97" Type="http://schemas.openxmlformats.org/officeDocument/2006/relationships/font" Target="fonts/font47.fntdata"/><Relationship Id="rId10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B91ECD35-3945-4D6C-A6D9-371F6FA978FF}" type="datetimeFigureOut">
              <a:rPr lang="en-US" smtClean="0"/>
              <a:pPr/>
              <a:t>05/20/2016</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EA181CA5-07CA-4FB5-9311-7C0A4211D13A}" type="slidenum">
              <a:rPr lang="en-US" smtClean="0"/>
              <a:pPr/>
              <a:t>‹#›</a:t>
            </a:fld>
            <a:endParaRPr lang="en-US"/>
          </a:p>
        </p:txBody>
      </p:sp>
    </p:spTree>
    <p:extLst>
      <p:ext uri="{BB962C8B-B14F-4D97-AF65-F5344CB8AC3E}">
        <p14:creationId xmlns:p14="http://schemas.microsoft.com/office/powerpoint/2010/main" val="2693392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Built in 1910, the National Museum of Natural History is the most visited museum in the world with more than 7 million visitors annually and an additional 10 million visitors to our web site. There are over 600 staff members including research curators and collections managers in 6 departments- </a:t>
            </a:r>
            <a:r>
              <a:rPr lang="en-US" dirty="0" err="1" smtClean="0"/>
              <a:t>paleobiology</a:t>
            </a:r>
            <a:r>
              <a:rPr lang="en-US" dirty="0" smtClean="0"/>
              <a:t>, botany, zoology, anthropology, entomology, mineral science.</a:t>
            </a:r>
          </a:p>
          <a:p>
            <a:endParaRPr lang="en-US" dirty="0" smtClean="0"/>
          </a:p>
          <a:p>
            <a:r>
              <a:rPr lang="en-US" dirty="0" smtClean="0"/>
              <a:t>The Museum maintains more than 145 million natural science specimens and cultural artifacts.  Approximately 3.5 million artifacts are on loan to other cultural institutions each year.</a:t>
            </a:r>
          </a:p>
          <a:p>
            <a:endParaRPr lang="en-US" dirty="0" smtClean="0"/>
          </a:p>
          <a:p>
            <a:endParaRPr lang="en-US" dirty="0" smtClean="0"/>
          </a:p>
          <a:p>
            <a:r>
              <a:rPr lang="en-US" dirty="0" smtClean="0"/>
              <a:t>Our mission is to inspire curiosity, discovery and learning about nature and culture through outstanding research, collections, exhibits and education.</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A181CA5-07CA-4FB5-9311-7C0A4211D13A}" type="slidenum">
              <a:rPr lang="en-US" smtClean="0"/>
              <a:pPr/>
              <a:t>1</a:t>
            </a:fld>
            <a:endParaRPr lang="en-US"/>
          </a:p>
        </p:txBody>
      </p:sp>
    </p:spTree>
    <p:extLst>
      <p:ext uri="{BB962C8B-B14F-4D97-AF65-F5344CB8AC3E}">
        <p14:creationId xmlns:p14="http://schemas.microsoft.com/office/powerpoint/2010/main" val="35246305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r>
              <a:rPr lang="en-US" sz="1200" dirty="0" smtClean="0"/>
              <a:t>Design Responsibilities</a:t>
            </a:r>
          </a:p>
          <a:p>
            <a:pPr marL="228600" indent="-228600">
              <a:buFont typeface="+mj-lt"/>
              <a:buAutoNum type="arabicPeriod"/>
            </a:pPr>
            <a:endParaRPr lang="en-US" sz="1200" dirty="0" smtClean="0"/>
          </a:p>
          <a:p>
            <a:pPr marL="228600" indent="-228600">
              <a:buFont typeface="+mj-lt"/>
              <a:buAutoNum type="arabicPeriod"/>
            </a:pPr>
            <a:r>
              <a:rPr lang="en-US" dirty="0" smtClean="0"/>
              <a:t> </a:t>
            </a:r>
            <a:r>
              <a:rPr lang="en-US" dirty="0" smtClean="0">
                <a:solidFill>
                  <a:srgbClr val="FFFF99"/>
                </a:solidFill>
              </a:rPr>
              <a:t>Collaborate with </a:t>
            </a:r>
            <a:r>
              <a:rPr lang="en-US" dirty="0" smtClean="0"/>
              <a:t>the Exhibit Team in the conceptualization, development and realization of a comprehensive visitor experience for targeted audiences.</a:t>
            </a:r>
          </a:p>
          <a:p>
            <a:pPr marL="228600" indent="-228600">
              <a:buFont typeface="+mj-lt"/>
              <a:buAutoNum type="arabicPeriod"/>
            </a:pPr>
            <a:r>
              <a:rPr lang="en-US" dirty="0" smtClean="0">
                <a:solidFill>
                  <a:srgbClr val="FFFF99"/>
                </a:solidFill>
              </a:rPr>
              <a:t>Advise</a:t>
            </a:r>
            <a:r>
              <a:rPr lang="en-US" dirty="0" smtClean="0"/>
              <a:t> the curatorial team in the selection of artifacts and specimens for display, and design highly effective settings for them.</a:t>
            </a:r>
          </a:p>
          <a:p>
            <a:pPr marL="228600" indent="-228600">
              <a:buFont typeface="+mj-lt"/>
              <a:buAutoNum type="arabicPeriod"/>
            </a:pPr>
            <a:r>
              <a:rPr lang="en-US" dirty="0" smtClean="0">
                <a:solidFill>
                  <a:srgbClr val="FFFF99"/>
                </a:solidFill>
              </a:rPr>
              <a:t>Collaborate with </a:t>
            </a:r>
            <a:r>
              <a:rPr lang="en-US" dirty="0" smtClean="0"/>
              <a:t>the content developer/writer on the presentation of information, and design graphics to foster enquiry and promote interaction.</a:t>
            </a:r>
          </a:p>
          <a:p>
            <a:pPr marL="228600" indent="-228600">
              <a:buFont typeface="+mj-lt"/>
              <a:buAutoNum type="arabicPeriod"/>
            </a:pPr>
            <a:r>
              <a:rPr lang="en-US" dirty="0" smtClean="0">
                <a:solidFill>
                  <a:srgbClr val="FFFF99"/>
                </a:solidFill>
              </a:rPr>
              <a:t>Collaborate with </a:t>
            </a:r>
            <a:r>
              <a:rPr lang="en-US" dirty="0" smtClean="0"/>
              <a:t>educators to develop a multi-sensory experience incorporating hands-on and multi-media learning as integral components.</a:t>
            </a:r>
          </a:p>
          <a:p>
            <a:pPr marL="228600" indent="-228600">
              <a:buFont typeface="+mj-lt"/>
              <a:buAutoNum type="arabicPeriod"/>
            </a:pPr>
            <a:r>
              <a:rPr lang="en-US" dirty="0" smtClean="0">
                <a:solidFill>
                  <a:srgbClr val="FFFF99"/>
                </a:solidFill>
              </a:rPr>
              <a:t>Develop</a:t>
            </a:r>
            <a:r>
              <a:rPr lang="en-US" dirty="0" smtClean="0"/>
              <a:t> complete exhibit documentation in compliance with regulations and client requirements for  durability and ease of service.</a:t>
            </a:r>
          </a:p>
          <a:p>
            <a:pPr marL="228600" indent="-228600">
              <a:buFont typeface="+mj-lt"/>
              <a:buAutoNum type="arabicPeriod"/>
            </a:pPr>
            <a:r>
              <a:rPr lang="en-US" dirty="0" smtClean="0">
                <a:solidFill>
                  <a:srgbClr val="FFFF99"/>
                </a:solidFill>
              </a:rPr>
              <a:t>Maintain</a:t>
            </a:r>
            <a:r>
              <a:rPr lang="en-US" dirty="0" smtClean="0"/>
              <a:t> assigned budget and schedule.</a:t>
            </a:r>
          </a:p>
          <a:p>
            <a:pPr marL="228600" indent="-228600">
              <a:buFont typeface="+mj-lt"/>
              <a:buAutoNum type="arabicPeriod"/>
            </a:pPr>
            <a:r>
              <a:rPr lang="en-US" dirty="0" smtClean="0">
                <a:solidFill>
                  <a:srgbClr val="FFFF99"/>
                </a:solidFill>
              </a:rPr>
              <a:t>Advise</a:t>
            </a:r>
            <a:r>
              <a:rPr lang="en-US" dirty="0" smtClean="0"/>
              <a:t> Exhibit Team during bidding; </a:t>
            </a:r>
            <a:r>
              <a:rPr lang="en-US" dirty="0" smtClean="0">
                <a:solidFill>
                  <a:srgbClr val="FFFF99"/>
                </a:solidFill>
              </a:rPr>
              <a:t>review</a:t>
            </a:r>
            <a:r>
              <a:rPr lang="en-US" dirty="0" smtClean="0"/>
              <a:t> drawings and submittals during fabrication</a:t>
            </a:r>
          </a:p>
          <a:p>
            <a:pPr marL="228600" indent="-228600">
              <a:buFont typeface="+mj-lt"/>
              <a:buAutoNum type="arabicPeriod"/>
            </a:pPr>
            <a:r>
              <a:rPr lang="en-US" dirty="0" smtClean="0">
                <a:solidFill>
                  <a:srgbClr val="FFFF99"/>
                </a:solidFill>
              </a:rPr>
              <a:t>Observe (or participate in) </a:t>
            </a:r>
            <a:r>
              <a:rPr lang="en-US" dirty="0" smtClean="0"/>
              <a:t>installation and help maintain quality control.</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A181CA5-07CA-4FB5-9311-7C0A4211D13A}" type="slidenum">
              <a:rPr lang="en-US" smtClean="0"/>
              <a:pPr/>
              <a:t>10</a:t>
            </a:fld>
            <a:endParaRPr lang="en-US"/>
          </a:p>
        </p:txBody>
      </p:sp>
    </p:spTree>
    <p:extLst>
      <p:ext uri="{BB962C8B-B14F-4D97-AF65-F5344CB8AC3E}">
        <p14:creationId xmlns:p14="http://schemas.microsoft.com/office/powerpoint/2010/main" val="8195443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Everyone</a:t>
            </a:r>
            <a:r>
              <a:rPr lang="en-US" baseline="0" dirty="0" smtClean="0"/>
              <a:t> involved should be able to answer specific questions as they relate to their discipline. </a:t>
            </a:r>
            <a:endParaRPr lang="en-US" dirty="0"/>
          </a:p>
        </p:txBody>
      </p:sp>
      <p:sp>
        <p:nvSpPr>
          <p:cNvPr id="4" name="Slide Number Placeholder 3"/>
          <p:cNvSpPr>
            <a:spLocks noGrp="1"/>
          </p:cNvSpPr>
          <p:nvPr>
            <p:ph type="sldNum" sz="quarter" idx="10"/>
          </p:nvPr>
        </p:nvSpPr>
        <p:spPr/>
        <p:txBody>
          <a:bodyPr/>
          <a:lstStyle/>
          <a:p>
            <a:fld id="{EA181CA5-07CA-4FB5-9311-7C0A4211D13A}" type="slidenum">
              <a:rPr lang="en-US" smtClean="0"/>
              <a:pPr/>
              <a:t>11</a:t>
            </a:fld>
            <a:endParaRPr lang="en-US"/>
          </a:p>
        </p:txBody>
      </p:sp>
    </p:spTree>
    <p:extLst>
      <p:ext uri="{BB962C8B-B14F-4D97-AF65-F5344CB8AC3E}">
        <p14:creationId xmlns:p14="http://schemas.microsoft.com/office/powerpoint/2010/main" val="3162926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museums recognize the diversity within their audiences, they realize that exhibitions must do more: exhibitions must teach to different learning styles, respond to issues of cultural and gender equity, and offer multiple levels of information. The resulting changes in exhibitions have made these presentations more understandable, enjoyable, and connected to visitors’ lives</a:t>
            </a:r>
          </a:p>
          <a:p>
            <a:endParaRPr lang="en-US" baseline="0" dirty="0" smtClean="0"/>
          </a:p>
          <a:p>
            <a:r>
              <a:rPr lang="en-US" dirty="0" smtClean="0"/>
              <a:t>Accessible design must be a part of this new philosophy of exhibition development because people with disabilities are a part of museums’ diverse audience. Discovering exciting, attractive ways to make exhibitions accessible will most directly serve people with disabilities and older adults. But to name an audience who will not benefit by these designs is impossible. Accessibility begins as a mandate to serve people who have been discriminated against for centuries; it prevails as a tool that serves diverse audiences for a lifetime</a:t>
            </a:r>
          </a:p>
          <a:p>
            <a:endParaRPr lang="en-US" baseline="0" dirty="0" smtClean="0"/>
          </a:p>
          <a:p>
            <a:r>
              <a:rPr lang="en-US" baseline="0" dirty="0" smtClean="0"/>
              <a:t>(from Smithsonian Guidelines for Accessible design) </a:t>
            </a:r>
            <a:endParaRPr lang="en-US" dirty="0"/>
          </a:p>
        </p:txBody>
      </p:sp>
      <p:sp>
        <p:nvSpPr>
          <p:cNvPr id="4" name="Slide Number Placeholder 3"/>
          <p:cNvSpPr>
            <a:spLocks noGrp="1"/>
          </p:cNvSpPr>
          <p:nvPr>
            <p:ph type="sldNum" sz="quarter" idx="10"/>
          </p:nvPr>
        </p:nvSpPr>
        <p:spPr/>
        <p:txBody>
          <a:bodyPr/>
          <a:lstStyle/>
          <a:p>
            <a:fld id="{EA181CA5-07CA-4FB5-9311-7C0A4211D13A}" type="slidenum">
              <a:rPr lang="en-US" smtClean="0"/>
              <a:pPr/>
              <a:t>12</a:t>
            </a:fld>
            <a:endParaRPr lang="en-US"/>
          </a:p>
        </p:txBody>
      </p:sp>
    </p:spTree>
    <p:extLst>
      <p:ext uri="{BB962C8B-B14F-4D97-AF65-F5344CB8AC3E}">
        <p14:creationId xmlns:p14="http://schemas.microsoft.com/office/powerpoint/2010/main" val="9405577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95800"/>
            <a:ext cx="5852160" cy="4320540"/>
          </a:xfrm>
        </p:spPr>
        <p:txBody>
          <a:bodyPr>
            <a:normAutofit/>
          </a:bodyPr>
          <a:lstStyle/>
          <a:p>
            <a:pPr>
              <a:buFont typeface="Arial" pitchFamily="34" charset="0"/>
              <a:buChar char="•"/>
            </a:pPr>
            <a:endParaRPr lang="en-US" sz="1200" dirty="0" smtClean="0"/>
          </a:p>
          <a:p>
            <a:pPr>
              <a:buFont typeface="Arial" pitchFamily="34" charset="0"/>
              <a:buChar char="•"/>
            </a:pPr>
            <a:r>
              <a:rPr lang="en-US" dirty="0" smtClean="0"/>
              <a:t>Lighting Challenges</a:t>
            </a:r>
            <a:endParaRPr lang="en-US" dirty="0"/>
          </a:p>
          <a:p>
            <a:pPr>
              <a:buFont typeface="Arial" pitchFamily="34" charset="0"/>
              <a:buChar char="•"/>
            </a:pPr>
            <a:endParaRPr lang="en-US" sz="1200" dirty="0" smtClean="0"/>
          </a:p>
          <a:p>
            <a:pPr>
              <a:buFont typeface="Arial" pitchFamily="34" charset="0"/>
              <a:buChar char="•"/>
            </a:pPr>
            <a:r>
              <a:rPr lang="en-US" sz="1200" dirty="0" smtClean="0"/>
              <a:t>Human eye can discern highly subtle variations in intensity and color.</a:t>
            </a:r>
          </a:p>
          <a:p>
            <a:endParaRPr lang="en-US" sz="1200" dirty="0" smtClean="0"/>
          </a:p>
          <a:p>
            <a:pPr>
              <a:buFont typeface="Arial" pitchFamily="34" charset="0"/>
              <a:buChar char="•"/>
            </a:pPr>
            <a:r>
              <a:rPr lang="en-US" sz="1200" dirty="0" smtClean="0"/>
              <a:t> Importance of gradual transitions:</a:t>
            </a:r>
          </a:p>
          <a:p>
            <a:r>
              <a:rPr lang="en-US" sz="1200" dirty="0" smtClean="0"/>
              <a:t>light and visitor comfort</a:t>
            </a:r>
          </a:p>
          <a:p>
            <a:pPr>
              <a:buFont typeface="Arial" pitchFamily="34" charset="0"/>
              <a:buChar char="•"/>
            </a:pPr>
            <a:endParaRPr lang="en-US" sz="1200" dirty="0" smtClean="0"/>
          </a:p>
          <a:p>
            <a:pPr>
              <a:buFont typeface="Arial" pitchFamily="34" charset="0"/>
              <a:buChar char="•"/>
            </a:pPr>
            <a:r>
              <a:rPr lang="en-US" sz="1200" dirty="0" smtClean="0"/>
              <a:t> Light as magnet: daylight and artificial</a:t>
            </a:r>
          </a:p>
          <a:p>
            <a:pPr>
              <a:buFont typeface="Arial" pitchFamily="34" charset="0"/>
              <a:buChar char="•"/>
            </a:pPr>
            <a:endParaRPr lang="en-US" sz="1200" dirty="0" smtClean="0"/>
          </a:p>
          <a:p>
            <a:pPr>
              <a:buFont typeface="Arial" pitchFamily="34" charset="0"/>
              <a:buChar char="•"/>
            </a:pPr>
            <a:r>
              <a:rPr lang="en-US" sz="1200" dirty="0" smtClean="0"/>
              <a:t> Life-giving - and destructive</a:t>
            </a:r>
          </a:p>
          <a:p>
            <a:endParaRPr lang="en-US" sz="1200"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EA181CA5-07CA-4FB5-9311-7C0A4211D13A}" type="slidenum">
              <a:rPr lang="en-US" smtClean="0"/>
              <a:pPr/>
              <a:t>13</a:t>
            </a:fld>
            <a:endParaRPr lang="en-US"/>
          </a:p>
        </p:txBody>
      </p:sp>
    </p:spTree>
    <p:extLst>
      <p:ext uri="{BB962C8B-B14F-4D97-AF65-F5344CB8AC3E}">
        <p14:creationId xmlns:p14="http://schemas.microsoft.com/office/powerpoint/2010/main" val="349743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Readability: The </a:t>
            </a:r>
            <a:r>
              <a:rPr lang="en-US" dirty="0" err="1" smtClean="0"/>
              <a:t>Ekarv</a:t>
            </a:r>
            <a:r>
              <a:rPr lang="en-US" dirty="0" smtClean="0"/>
              <a:t> Method</a:t>
            </a:r>
          </a:p>
          <a:p>
            <a:r>
              <a:rPr lang="en-US" dirty="0" smtClean="0"/>
              <a:t>Use simple language to express complex ideas</a:t>
            </a:r>
          </a:p>
          <a:p>
            <a:r>
              <a:rPr lang="en-US" dirty="0" smtClean="0"/>
              <a:t>Use normal spoken word order</a:t>
            </a:r>
          </a:p>
          <a:p>
            <a:r>
              <a:rPr lang="en-US" dirty="0" smtClean="0"/>
              <a:t>One main idea per line, the end of the line coinciding with the natural end of the phrase</a:t>
            </a:r>
          </a:p>
          <a:p>
            <a:r>
              <a:rPr lang="en-US" dirty="0" smtClean="0"/>
              <a:t>Lines of about 45 letters; text broken into short paragraphs of four to five lines</a:t>
            </a:r>
          </a:p>
          <a:p>
            <a:r>
              <a:rPr lang="en-US" dirty="0" smtClean="0"/>
              <a:t>Use the active form of verbs and state the subject early in the sentence. </a:t>
            </a:r>
          </a:p>
          <a:p>
            <a:endParaRPr lang="en-US" dirty="0"/>
          </a:p>
        </p:txBody>
      </p:sp>
      <p:sp>
        <p:nvSpPr>
          <p:cNvPr id="4" name="Slide Number Placeholder 3"/>
          <p:cNvSpPr>
            <a:spLocks noGrp="1"/>
          </p:cNvSpPr>
          <p:nvPr>
            <p:ph type="sldNum" sz="quarter" idx="10"/>
          </p:nvPr>
        </p:nvSpPr>
        <p:spPr/>
        <p:txBody>
          <a:bodyPr/>
          <a:lstStyle/>
          <a:p>
            <a:fld id="{EA181CA5-07CA-4FB5-9311-7C0A4211D13A}" type="slidenum">
              <a:rPr lang="en-US" smtClean="0"/>
              <a:pPr/>
              <a:t>14</a:t>
            </a:fld>
            <a:endParaRPr lang="en-US"/>
          </a:p>
        </p:txBody>
      </p:sp>
    </p:spTree>
    <p:extLst>
      <p:ext uri="{BB962C8B-B14F-4D97-AF65-F5344CB8AC3E}">
        <p14:creationId xmlns:p14="http://schemas.microsoft.com/office/powerpoint/2010/main" val="32536738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A181CA5-07CA-4FB5-9311-7C0A4211D13A}" type="slidenum">
              <a:rPr lang="en-US" smtClean="0"/>
              <a:pPr/>
              <a:t>15</a:t>
            </a:fld>
            <a:endParaRPr lang="en-US"/>
          </a:p>
        </p:txBody>
      </p:sp>
    </p:spTree>
    <p:extLst>
      <p:ext uri="{BB962C8B-B14F-4D97-AF65-F5344CB8AC3E}">
        <p14:creationId xmlns:p14="http://schemas.microsoft.com/office/powerpoint/2010/main" val="22866373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A181CA5-07CA-4FB5-9311-7C0A4211D13A}" type="slidenum">
              <a:rPr lang="en-US" smtClean="0"/>
              <a:pPr/>
              <a:t>16</a:t>
            </a:fld>
            <a:endParaRPr lang="en-US"/>
          </a:p>
        </p:txBody>
      </p:sp>
    </p:spTree>
    <p:extLst>
      <p:ext uri="{BB962C8B-B14F-4D97-AF65-F5344CB8AC3E}">
        <p14:creationId xmlns:p14="http://schemas.microsoft.com/office/powerpoint/2010/main" val="5802577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We spend</a:t>
            </a:r>
            <a:r>
              <a:rPr lang="en-US" baseline="0" dirty="0" smtClean="0"/>
              <a:t> about 2/3 of schedule on exhibition development, 1/3 on actual fabrication</a:t>
            </a:r>
            <a:endParaRPr lang="en-US" dirty="0" smtClean="0"/>
          </a:p>
          <a:p>
            <a:endParaRPr lang="en-US" dirty="0" smtClean="0"/>
          </a:p>
          <a:p>
            <a:r>
              <a:rPr lang="en-US" dirty="0" smtClean="0"/>
              <a:t>The first stage in the development of the exhibition is the concept design phase. </a:t>
            </a:r>
          </a:p>
          <a:p>
            <a:endParaRPr lang="en-US" dirty="0" smtClean="0"/>
          </a:p>
          <a:p>
            <a:r>
              <a:rPr lang="en-US" dirty="0" smtClean="0"/>
              <a:t>This phase produces the concept script and bubble diagram.  </a:t>
            </a:r>
          </a:p>
          <a:p>
            <a:endParaRPr lang="en-US" dirty="0" smtClean="0"/>
          </a:p>
          <a:p>
            <a:r>
              <a:rPr lang="en-US" dirty="0" smtClean="0"/>
              <a:t>The script at this phase is a narrative description of all the major units and sub‑units and acts as an intellectual road map for the project explaining what the content of each of the major elements of the project will be. </a:t>
            </a:r>
          </a:p>
          <a:p>
            <a:endParaRPr lang="en-US" dirty="0" smtClean="0"/>
          </a:p>
          <a:p>
            <a:r>
              <a:rPr lang="en-US" dirty="0" smtClean="0"/>
              <a:t>The bubble diagram gives the first impressions of the look and feel of the exhibit and some of the recommended methods to deliver its content. </a:t>
            </a:r>
          </a:p>
          <a:p>
            <a:endParaRPr lang="en-US" dirty="0" smtClean="0"/>
          </a:p>
          <a:p>
            <a:r>
              <a:rPr lang="en-US" dirty="0" smtClean="0"/>
              <a:t>As the concept script progresses the design develops into a more detailed </a:t>
            </a:r>
            <a:r>
              <a:rPr lang="en-US" dirty="0" err="1" smtClean="0"/>
              <a:t>floorplan</a:t>
            </a:r>
            <a:r>
              <a:rPr lang="en-US" dirty="0" smtClean="0"/>
              <a:t> with space assigned to individual elements within each section.</a:t>
            </a:r>
          </a:p>
          <a:p>
            <a:endParaRPr lang="en-US" dirty="0" smtClean="0"/>
          </a:p>
          <a:p>
            <a:endParaRPr lang="en-US" dirty="0" smtClean="0"/>
          </a:p>
          <a:p>
            <a:pPr>
              <a:spcBef>
                <a:spcPct val="0"/>
              </a:spcBef>
            </a:pPr>
            <a:endParaRPr lang="en-US" dirty="0" smtClean="0"/>
          </a:p>
        </p:txBody>
      </p:sp>
      <p:sp>
        <p:nvSpPr>
          <p:cNvPr id="450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A0B80B9-648E-4A3D-B37E-C810FF04945C}" type="slidenum">
              <a:rPr lang="en-US"/>
              <a:pPr/>
              <a:t>17</a:t>
            </a:fld>
            <a:endParaRPr lang="en-US"/>
          </a:p>
        </p:txBody>
      </p:sp>
    </p:spTree>
    <p:extLst>
      <p:ext uri="{BB962C8B-B14F-4D97-AF65-F5344CB8AC3E}">
        <p14:creationId xmlns:p14="http://schemas.microsoft.com/office/powerpoint/2010/main" val="36795045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p:spPr>
      </p:sp>
      <p:sp>
        <p:nvSpPr>
          <p:cNvPr id="46083" name="Notes Placeholder 2"/>
          <p:cNvSpPr>
            <a:spLocks noGrp="1"/>
          </p:cNvSpPr>
          <p:nvPr>
            <p:ph type="body" idx="1"/>
          </p:nvPr>
        </p:nvSpPr>
        <p:spPr bwMode="auto">
          <a:noFill/>
        </p:spPr>
        <p:txBody>
          <a:bodyPr wrap="square" numCol="1" anchor="t" anchorCtr="0" compatLnSpc="1">
            <a:prstTxWarp prst="textNoShape">
              <a:avLst/>
            </a:prstTxWarp>
          </a:bodyPr>
          <a:lstStyle/>
          <a:p>
            <a:pPr>
              <a:lnSpc>
                <a:spcPct val="90000"/>
              </a:lnSpc>
            </a:pPr>
            <a:r>
              <a:rPr lang="en-US" dirty="0" smtClean="0"/>
              <a:t>The next phase is the draft design phase. </a:t>
            </a:r>
          </a:p>
          <a:p>
            <a:pPr>
              <a:lnSpc>
                <a:spcPct val="90000"/>
              </a:lnSpc>
            </a:pPr>
            <a:endParaRPr lang="en-US" dirty="0" smtClean="0"/>
          </a:p>
          <a:p>
            <a:pPr>
              <a:lnSpc>
                <a:spcPct val="90000"/>
              </a:lnSpc>
            </a:pPr>
            <a:r>
              <a:rPr lang="en-US" dirty="0" smtClean="0"/>
              <a:t>In this phase, the script is in its first attempt to produce the actual words intended for the wall and the object and graphic inventory should be approximately 80% complete.  </a:t>
            </a:r>
          </a:p>
          <a:p>
            <a:pPr>
              <a:lnSpc>
                <a:spcPct val="90000"/>
              </a:lnSpc>
            </a:pPr>
            <a:endParaRPr lang="en-US" dirty="0" smtClean="0"/>
          </a:p>
          <a:p>
            <a:pPr>
              <a:lnSpc>
                <a:spcPct val="90000"/>
              </a:lnSpc>
            </a:pPr>
            <a:r>
              <a:rPr lang="en-US" dirty="0" smtClean="0"/>
              <a:t>The design is 65% complete and is connected to the script showing  the location and relative size of each of the major units and sub‑units as well as typical case designs and specimen layouts.  </a:t>
            </a:r>
          </a:p>
          <a:p>
            <a:pPr>
              <a:lnSpc>
                <a:spcPct val="90000"/>
              </a:lnSpc>
            </a:pPr>
            <a:endParaRPr lang="en-US" dirty="0" smtClean="0"/>
          </a:p>
          <a:p>
            <a:pPr>
              <a:lnSpc>
                <a:spcPct val="90000"/>
              </a:lnSpc>
            </a:pPr>
            <a:r>
              <a:rPr lang="en-US" dirty="0" smtClean="0"/>
              <a:t>Both the graphic look and the methodology have been determined. </a:t>
            </a:r>
          </a:p>
          <a:p>
            <a:pPr>
              <a:lnSpc>
                <a:spcPct val="90000"/>
              </a:lnSpc>
            </a:pPr>
            <a:endParaRPr lang="en-US" dirty="0" smtClean="0"/>
          </a:p>
          <a:p>
            <a:pPr>
              <a:lnSpc>
                <a:spcPct val="90000"/>
              </a:lnSpc>
            </a:pPr>
            <a:r>
              <a:rPr lang="en-US" dirty="0" smtClean="0"/>
              <a:t>These documents are used to confirm the budget and time line for the exhibit. </a:t>
            </a:r>
          </a:p>
          <a:p>
            <a:pPr>
              <a:lnSpc>
                <a:spcPct val="90000"/>
              </a:lnSpc>
            </a:pPr>
            <a:endParaRPr lang="en-US" dirty="0" smtClean="0"/>
          </a:p>
          <a:p>
            <a:pPr>
              <a:lnSpc>
                <a:spcPct val="90000"/>
              </a:lnSpc>
            </a:pPr>
            <a:r>
              <a:rPr lang="en-US" dirty="0" smtClean="0"/>
              <a:t>This is often the most painful phase for the core team. The “blue sky” period has ended and the realities of the budget and spatial constraints set in. There is ALWAYS more content than money and space…</a:t>
            </a:r>
          </a:p>
          <a:p>
            <a:pPr>
              <a:spcBef>
                <a:spcPct val="0"/>
              </a:spcBef>
            </a:pPr>
            <a:endParaRPr lang="en-US" dirty="0" smtClean="0"/>
          </a:p>
        </p:txBody>
      </p:sp>
      <p:sp>
        <p:nvSpPr>
          <p:cNvPr id="46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D5E6973-9479-4CF1-9EB2-859CB7936044}" type="slidenum">
              <a:rPr lang="en-US"/>
              <a:pPr/>
              <a:t>18</a:t>
            </a:fld>
            <a:endParaRPr lang="en-US"/>
          </a:p>
        </p:txBody>
      </p:sp>
    </p:spTree>
    <p:extLst>
      <p:ext uri="{BB962C8B-B14F-4D97-AF65-F5344CB8AC3E}">
        <p14:creationId xmlns:p14="http://schemas.microsoft.com/office/powerpoint/2010/main" val="24123877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Finally, we progress into the final script and detailed design. </a:t>
            </a:r>
          </a:p>
          <a:p>
            <a:endParaRPr lang="en-US" dirty="0" smtClean="0"/>
          </a:p>
          <a:p>
            <a:r>
              <a:rPr lang="en-US" dirty="0" smtClean="0"/>
              <a:t>The final script is the actual words to be screened on the "wall" and </a:t>
            </a:r>
          </a:p>
          <a:p>
            <a:endParaRPr lang="en-US" dirty="0" smtClean="0"/>
          </a:p>
          <a:p>
            <a:r>
              <a:rPr lang="en-US" dirty="0" smtClean="0"/>
              <a:t>The detailed design is the document upon which production drawings and decisions will be based.  </a:t>
            </a:r>
          </a:p>
          <a:p>
            <a:endParaRPr lang="en-US" dirty="0" smtClean="0"/>
          </a:p>
          <a:p>
            <a:r>
              <a:rPr lang="en-US" dirty="0" smtClean="0"/>
              <a:t>Once approved by the Approval Team and the Director, the Core Team has completed its job.</a:t>
            </a:r>
          </a:p>
          <a:p>
            <a:endParaRPr lang="en-US" dirty="0" smtClean="0"/>
          </a:p>
          <a:p>
            <a:r>
              <a:rPr lang="en-US" dirty="0" smtClean="0"/>
              <a:t>The project manager and designer work closely with the production team led by the Chief of Production to bid and/or build the exhibit</a:t>
            </a:r>
          </a:p>
          <a:p>
            <a:endParaRPr lang="en-US" dirty="0"/>
          </a:p>
        </p:txBody>
      </p:sp>
      <p:sp>
        <p:nvSpPr>
          <p:cNvPr id="4" name="Slide Number Placeholder 3"/>
          <p:cNvSpPr>
            <a:spLocks noGrp="1"/>
          </p:cNvSpPr>
          <p:nvPr>
            <p:ph type="sldNum" sz="quarter" idx="10"/>
          </p:nvPr>
        </p:nvSpPr>
        <p:spPr/>
        <p:txBody>
          <a:bodyPr/>
          <a:lstStyle/>
          <a:p>
            <a:fld id="{EA181CA5-07CA-4FB5-9311-7C0A4211D13A}" type="slidenum">
              <a:rPr lang="en-US" smtClean="0"/>
              <a:pPr/>
              <a:t>19</a:t>
            </a:fld>
            <a:endParaRPr lang="en-US"/>
          </a:p>
        </p:txBody>
      </p:sp>
    </p:spTree>
    <p:extLst>
      <p:ext uri="{BB962C8B-B14F-4D97-AF65-F5344CB8AC3E}">
        <p14:creationId xmlns:p14="http://schemas.microsoft.com/office/powerpoint/2010/main" val="2606645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90000"/>
              </a:lnSpc>
            </a:pPr>
            <a:r>
              <a:rPr lang="en-US" dirty="0" smtClean="0"/>
              <a:t>Educational Foundation</a:t>
            </a:r>
          </a:p>
          <a:p>
            <a:pPr>
              <a:lnSpc>
                <a:spcPct val="90000"/>
              </a:lnSpc>
            </a:pPr>
            <a:endParaRPr lang="en-US" dirty="0" smtClean="0"/>
          </a:p>
          <a:p>
            <a:pPr eaLnBrk="1" hangingPunct="1">
              <a:spcBef>
                <a:spcPct val="0"/>
              </a:spcBef>
            </a:pPr>
            <a:r>
              <a:rPr lang="en-US" dirty="0" smtClean="0"/>
              <a:t>Our visitors come here, for the most part, voluntarily and at their leisure seeking entertainment.  </a:t>
            </a:r>
          </a:p>
          <a:p>
            <a:pPr eaLnBrk="1" hangingPunct="1">
              <a:spcBef>
                <a:spcPct val="0"/>
              </a:spcBef>
            </a:pPr>
            <a:endParaRPr lang="en-US" dirty="0" smtClean="0"/>
          </a:p>
          <a:p>
            <a:pPr eaLnBrk="1" hangingPunct="1">
              <a:spcBef>
                <a:spcPct val="0"/>
              </a:spcBef>
            </a:pPr>
            <a:r>
              <a:rPr lang="en-US" dirty="0" smtClean="0"/>
              <a:t>Our challenge is to create enjoyable experiences that will capture their interest long enough for reflection, dialogue, and learning to take place.</a:t>
            </a:r>
          </a:p>
          <a:p>
            <a:pPr>
              <a:lnSpc>
                <a:spcPct val="90000"/>
              </a:lnSpc>
            </a:pPr>
            <a:endParaRPr lang="en-US" dirty="0" smtClean="0"/>
          </a:p>
          <a:p>
            <a:pPr>
              <a:lnSpc>
                <a:spcPct val="90000"/>
              </a:lnSpc>
            </a:pPr>
            <a:r>
              <a:rPr lang="en-US" dirty="0" smtClean="0"/>
              <a:t>At the Museum an exhibit is a functional educational tool that has a well‑defined  audience in mind, and a clear intention to change that audience's knowledge, feelings, beliefs, and attitudes in very particular ways.  </a:t>
            </a:r>
          </a:p>
          <a:p>
            <a:pPr>
              <a:lnSpc>
                <a:spcPct val="90000"/>
              </a:lnSpc>
            </a:pPr>
            <a:endParaRPr lang="en-US" dirty="0" smtClean="0"/>
          </a:p>
          <a:p>
            <a:pPr>
              <a:lnSpc>
                <a:spcPct val="90000"/>
              </a:lnSpc>
            </a:pPr>
            <a:r>
              <a:rPr lang="en-US" dirty="0" smtClean="0"/>
              <a:t>It is this commitment to engaging and changing,  and not just distracting or entertaining people, that distinguishes us as an educational and scholarly collections‑</a:t>
            </a:r>
            <a:r>
              <a:rPr lang="en-US" dirty="0" err="1" smtClean="0"/>
              <a:t>based</a:t>
            </a:r>
            <a:r>
              <a:rPr lang="en-US" dirty="0" smtClean="0"/>
              <a:t> institution. </a:t>
            </a:r>
          </a:p>
          <a:p>
            <a:pPr>
              <a:lnSpc>
                <a:spcPct val="90000"/>
              </a:lnSpc>
            </a:pPr>
            <a:endParaRPr lang="en-US" dirty="0" smtClean="0"/>
          </a:p>
          <a:p>
            <a:endParaRPr lang="en-US" dirty="0"/>
          </a:p>
        </p:txBody>
      </p:sp>
      <p:sp>
        <p:nvSpPr>
          <p:cNvPr id="4" name="Slide Number Placeholder 3"/>
          <p:cNvSpPr>
            <a:spLocks noGrp="1"/>
          </p:cNvSpPr>
          <p:nvPr>
            <p:ph type="sldNum" sz="quarter" idx="10"/>
          </p:nvPr>
        </p:nvSpPr>
        <p:spPr/>
        <p:txBody>
          <a:bodyPr/>
          <a:lstStyle/>
          <a:p>
            <a:fld id="{EA181CA5-07CA-4FB5-9311-7C0A4211D13A}" type="slidenum">
              <a:rPr lang="en-US" smtClean="0"/>
              <a:pPr/>
              <a:t>2</a:t>
            </a:fld>
            <a:endParaRPr lang="en-US"/>
          </a:p>
        </p:txBody>
      </p:sp>
    </p:spTree>
    <p:extLst>
      <p:ext uri="{BB962C8B-B14F-4D97-AF65-F5344CB8AC3E}">
        <p14:creationId xmlns:p14="http://schemas.microsoft.com/office/powerpoint/2010/main" val="41560075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Increasingly an exhibit is more than just a single presence in the building. </a:t>
            </a:r>
          </a:p>
        </p:txBody>
      </p:sp>
      <p:sp>
        <p:nvSpPr>
          <p:cNvPr id="450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A0B80B9-648E-4A3D-B37E-C810FF04945C}" type="slidenum">
              <a:rPr lang="en-US"/>
              <a:pPr/>
              <a:t>20</a:t>
            </a:fld>
            <a:endParaRPr lang="en-US"/>
          </a:p>
        </p:txBody>
      </p:sp>
    </p:spTree>
    <p:extLst>
      <p:ext uri="{BB962C8B-B14F-4D97-AF65-F5344CB8AC3E}">
        <p14:creationId xmlns:p14="http://schemas.microsoft.com/office/powerpoint/2010/main" val="37025726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9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B4F5C45-D84E-469B-BD35-D0C7017F470E}" type="slidenum">
              <a:rPr lang="en-US"/>
              <a:pPr/>
              <a:t>21</a:t>
            </a:fld>
            <a:endParaRPr lang="en-US"/>
          </a:p>
        </p:txBody>
      </p:sp>
    </p:spTree>
    <p:extLst>
      <p:ext uri="{BB962C8B-B14F-4D97-AF65-F5344CB8AC3E}">
        <p14:creationId xmlns:p14="http://schemas.microsoft.com/office/powerpoint/2010/main" val="23810318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40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F927D27-8D4B-4F2C-9EA6-CD92DBD04E7F}" type="slidenum">
              <a:rPr lang="en-US"/>
              <a:pPr/>
              <a:t>22</a:t>
            </a:fld>
            <a:endParaRPr lang="en-US"/>
          </a:p>
        </p:txBody>
      </p:sp>
    </p:spTree>
    <p:extLst>
      <p:ext uri="{BB962C8B-B14F-4D97-AF65-F5344CB8AC3E}">
        <p14:creationId xmlns:p14="http://schemas.microsoft.com/office/powerpoint/2010/main" val="28165457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A181CA5-07CA-4FB5-9311-7C0A4211D13A}" type="slidenum">
              <a:rPr lang="en-US" smtClean="0"/>
              <a:pPr/>
              <a:t>23</a:t>
            </a:fld>
            <a:endParaRPr lang="en-US"/>
          </a:p>
        </p:txBody>
      </p:sp>
    </p:spTree>
    <p:extLst>
      <p:ext uri="{BB962C8B-B14F-4D97-AF65-F5344CB8AC3E}">
        <p14:creationId xmlns:p14="http://schemas.microsoft.com/office/powerpoint/2010/main" val="42069078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A181CA5-07CA-4FB5-9311-7C0A4211D13A}" type="slidenum">
              <a:rPr lang="en-US" smtClean="0"/>
              <a:pPr/>
              <a:t>24</a:t>
            </a:fld>
            <a:endParaRPr lang="en-US"/>
          </a:p>
        </p:txBody>
      </p:sp>
    </p:spTree>
    <p:extLst>
      <p:ext uri="{BB962C8B-B14F-4D97-AF65-F5344CB8AC3E}">
        <p14:creationId xmlns:p14="http://schemas.microsoft.com/office/powerpoint/2010/main" val="13306191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b="1" i="1" dirty="0" smtClean="0"/>
              <a:t>In 2002, archaeologists uncovered an isolated grave just outside the log wall of a fort built on an island in the James River almost four centuries earlier. </a:t>
            </a:r>
          </a:p>
          <a:p>
            <a:r>
              <a:rPr lang="en-US" dirty="0" smtClean="0"/>
              <a:t>European male, about 5 feet 3 inches tall, and 30 to 36 years old. Though his remains were well preserved, the cause of death was not apparent in the skeleton. </a:t>
            </a:r>
          </a:p>
          <a:p>
            <a:endParaRPr lang="en-US" dirty="0" smtClean="0"/>
          </a:p>
          <a:p>
            <a:r>
              <a:rPr lang="en-US" dirty="0" smtClean="0"/>
              <a:t>Historical sources note that four prominent men died during the first years of the Jamestown colony. All were in their early thirties. Each might have been the man in this grave. But firsthand accounts of a captain’s death in 1607 seemed to best fit the grave’s location immediately outside the fort in the “parade ground,” the gabled coffin, and the captain’s staff buried with the coffin.</a:t>
            </a:r>
          </a:p>
          <a:p>
            <a:r>
              <a:rPr lang="en-US" dirty="0" smtClean="0"/>
              <a:t>Captain Bartholomew </a:t>
            </a:r>
            <a:r>
              <a:rPr lang="en-US" dirty="0" err="1" smtClean="0"/>
              <a:t>Gosnold</a:t>
            </a:r>
            <a:r>
              <a:rPr lang="en-US" dirty="0" smtClean="0"/>
              <a:t> died after a three-week illness, only three months after the colonists landed.</a:t>
            </a:r>
            <a:r>
              <a:rPr lang="en-US" b="1" dirty="0" smtClean="0"/>
              <a:t> </a:t>
            </a:r>
            <a:r>
              <a:rPr lang="en-US" dirty="0" smtClean="0"/>
              <a:t>Such a quick illness would not have shown up in the skeleton. If it is </a:t>
            </a:r>
            <a:r>
              <a:rPr lang="en-US" dirty="0" err="1" smtClean="0"/>
              <a:t>Gosnold’s</a:t>
            </a:r>
            <a:r>
              <a:rPr lang="en-US" dirty="0" smtClean="0"/>
              <a:t> body in the grave, that would explain why no cause of death was apparent in the well-preserved remains</a:t>
            </a:r>
          </a:p>
          <a:p>
            <a:endParaRPr lang="en-US" dirty="0" smtClean="0"/>
          </a:p>
          <a:p>
            <a:r>
              <a:rPr lang="en-US" dirty="0" smtClean="0"/>
              <a:t>Investigators hoped to make a positive ID of the skeleton in the James Fort “captain’s” burial by comparing its DNA to DNA of Captain Bartholomew </a:t>
            </a:r>
            <a:r>
              <a:rPr lang="en-US" dirty="0" err="1" smtClean="0"/>
              <a:t>Gosnold’s</a:t>
            </a:r>
            <a:r>
              <a:rPr lang="en-US" dirty="0" smtClean="0"/>
              <a:t> sister. In 2005, scientists sampled bones in an unmarked grave thought to be that of Elizabeth </a:t>
            </a:r>
            <a:r>
              <a:rPr lang="en-US" dirty="0" err="1" smtClean="0"/>
              <a:t>Gosnold</a:t>
            </a:r>
            <a:r>
              <a:rPr lang="en-US" dirty="0" smtClean="0"/>
              <a:t>. The DNA results did not match, but further analysis revealed the bones were not his sister’s remains. </a:t>
            </a:r>
          </a:p>
          <a:p>
            <a:endParaRPr lang="en-US" dirty="0" smtClean="0"/>
          </a:p>
          <a:p>
            <a:r>
              <a:rPr lang="en-US" dirty="0" smtClean="0"/>
              <a:t>Bartholomew </a:t>
            </a:r>
            <a:r>
              <a:rPr lang="en-US" dirty="0" err="1" smtClean="0"/>
              <a:t>Gosnold</a:t>
            </a:r>
            <a:r>
              <a:rPr lang="en-US" dirty="0" smtClean="0"/>
              <a:t> (1572–1607) was an enthusiastic promoter of colonization. An English lawyer and explorer, he first led an expedition to New England in 1602. He named Cape Cod for the teeming fish he encountered there, and Martha’s Vineyard for his daughter. </a:t>
            </a:r>
            <a:r>
              <a:rPr lang="en-US" dirty="0" err="1" smtClean="0"/>
              <a:t>Gosnold</a:t>
            </a:r>
            <a:r>
              <a:rPr lang="en-US" dirty="0" smtClean="0"/>
              <a:t> captained the </a:t>
            </a:r>
            <a:r>
              <a:rPr lang="en-US" i="1" dirty="0" smtClean="0"/>
              <a:t>Godspeed</a:t>
            </a:r>
            <a:r>
              <a:rPr lang="en-US" dirty="0" smtClean="0"/>
              <a:t>,</a:t>
            </a:r>
            <a:r>
              <a:rPr lang="en-US" b="1" dirty="0" smtClean="0"/>
              <a:t> </a:t>
            </a:r>
            <a:r>
              <a:rPr lang="en-US" dirty="0" smtClean="0"/>
              <a:t>one of three ships that sailed for Virginia in 1606. He was vice admiral of the expedition and helped design the fort at Jamestown. </a:t>
            </a:r>
            <a:endParaRPr lang="en-US" dirty="0"/>
          </a:p>
        </p:txBody>
      </p:sp>
      <p:sp>
        <p:nvSpPr>
          <p:cNvPr id="4" name="Slide Number Placeholder 3"/>
          <p:cNvSpPr>
            <a:spLocks noGrp="1"/>
          </p:cNvSpPr>
          <p:nvPr>
            <p:ph type="sldNum" sz="quarter" idx="10"/>
          </p:nvPr>
        </p:nvSpPr>
        <p:spPr/>
        <p:txBody>
          <a:bodyPr/>
          <a:lstStyle/>
          <a:p>
            <a:fld id="{EA181CA5-07CA-4FB5-9311-7C0A4211D13A}" type="slidenum">
              <a:rPr lang="en-US" smtClean="0"/>
              <a:pPr/>
              <a:t>25</a:t>
            </a:fld>
            <a:endParaRPr lang="en-US"/>
          </a:p>
        </p:txBody>
      </p:sp>
    </p:spTree>
    <p:extLst>
      <p:ext uri="{BB962C8B-B14F-4D97-AF65-F5344CB8AC3E}">
        <p14:creationId xmlns:p14="http://schemas.microsoft.com/office/powerpoint/2010/main" val="12504017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A181CA5-07CA-4FB5-9311-7C0A4211D13A}" type="slidenum">
              <a:rPr lang="en-US" smtClean="0"/>
              <a:pPr/>
              <a:t>26</a:t>
            </a:fld>
            <a:endParaRPr lang="en-US"/>
          </a:p>
        </p:txBody>
      </p:sp>
    </p:spTree>
    <p:extLst>
      <p:ext uri="{BB962C8B-B14F-4D97-AF65-F5344CB8AC3E}">
        <p14:creationId xmlns:p14="http://schemas.microsoft.com/office/powerpoint/2010/main" val="7526484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A181CA5-07CA-4FB5-9311-7C0A4211D13A}" type="slidenum">
              <a:rPr lang="en-US" smtClean="0"/>
              <a:pPr/>
              <a:t>27</a:t>
            </a:fld>
            <a:endParaRPr lang="en-US"/>
          </a:p>
        </p:txBody>
      </p:sp>
    </p:spTree>
    <p:extLst>
      <p:ext uri="{BB962C8B-B14F-4D97-AF65-F5344CB8AC3E}">
        <p14:creationId xmlns:p14="http://schemas.microsoft.com/office/powerpoint/2010/main" val="38869744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A181CA5-07CA-4FB5-9311-7C0A4211D13A}" type="slidenum">
              <a:rPr lang="en-US" smtClean="0"/>
              <a:pPr/>
              <a:t>28</a:t>
            </a:fld>
            <a:endParaRPr lang="en-US"/>
          </a:p>
        </p:txBody>
      </p:sp>
    </p:spTree>
    <p:extLst>
      <p:ext uri="{BB962C8B-B14F-4D97-AF65-F5344CB8AC3E}">
        <p14:creationId xmlns:p14="http://schemas.microsoft.com/office/powerpoint/2010/main" val="21392514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A181CA5-07CA-4FB5-9311-7C0A4211D13A}" type="slidenum">
              <a:rPr lang="en-US" smtClean="0"/>
              <a:pPr/>
              <a:t>29</a:t>
            </a:fld>
            <a:endParaRPr lang="en-US"/>
          </a:p>
        </p:txBody>
      </p:sp>
    </p:spTree>
    <p:extLst>
      <p:ext uri="{BB962C8B-B14F-4D97-AF65-F5344CB8AC3E}">
        <p14:creationId xmlns:p14="http://schemas.microsoft.com/office/powerpoint/2010/main" val="2325498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dirty="0" smtClean="0"/>
              <a:t>DEVELOPING EXHIBITS  </a:t>
            </a:r>
          </a:p>
          <a:p>
            <a:r>
              <a:rPr lang="en-US" sz="1200" b="1" dirty="0" smtClean="0"/>
              <a:t>There are several guiding principles we use in planning exhibits.</a:t>
            </a:r>
          </a:p>
          <a:p>
            <a:r>
              <a:rPr lang="en-US" sz="1200" b="1" dirty="0" smtClean="0"/>
              <a:t>We believe exhibits must be relevant. They must </a:t>
            </a:r>
            <a:r>
              <a:rPr lang="en-US" sz="1200" dirty="0" smtClean="0"/>
              <a:t>address idea and issues relevant to the museum’s mission and lives of our visitors</a:t>
            </a:r>
          </a:p>
          <a:p>
            <a:r>
              <a:rPr lang="en-US" sz="1200" b="1" dirty="0" smtClean="0"/>
              <a:t>They must be accurate, authentic and current providing </a:t>
            </a:r>
            <a:r>
              <a:rPr lang="en-US" sz="1200" dirty="0" smtClean="0"/>
              <a:t>direct contact with real objects</a:t>
            </a:r>
          </a:p>
          <a:p>
            <a:r>
              <a:rPr lang="en-US" sz="1200" b="1" dirty="0" smtClean="0"/>
              <a:t>They must be respectful and balanced. R</a:t>
            </a:r>
            <a:r>
              <a:rPr lang="en-US" sz="1200" dirty="0" smtClean="0"/>
              <a:t>ecognizing different points of view and acknowledging the many ways of knowing and explaining the world</a:t>
            </a:r>
          </a:p>
          <a:p>
            <a:r>
              <a:rPr lang="en-US" sz="1200" b="1" dirty="0" smtClean="0"/>
              <a:t>They must be scholarly and detailed</a:t>
            </a:r>
            <a:r>
              <a:rPr lang="en-US" sz="1200" dirty="0" smtClean="0"/>
              <a:t> motivating visitors to discover, understand and preserve the natural and cultural world</a:t>
            </a:r>
          </a:p>
          <a:p>
            <a:r>
              <a:rPr lang="en-US" sz="1200" b="1" dirty="0" smtClean="0"/>
              <a:t>They must be engaging-</a:t>
            </a:r>
            <a:r>
              <a:rPr lang="en-US" sz="1200" dirty="0" smtClean="0"/>
              <a:t> both visually and verbally- an exhibit’s look, feel, words, and techniques‑‑</a:t>
            </a:r>
            <a:r>
              <a:rPr lang="en-US" sz="1200" dirty="0" err="1" smtClean="0"/>
              <a:t>must</a:t>
            </a:r>
            <a:r>
              <a:rPr lang="en-US" sz="1200" dirty="0" smtClean="0"/>
              <a:t> attract and hold the visitor’s attention and strive to inspire further inquiry or influence individual beliefs or behavior.  </a:t>
            </a:r>
            <a:r>
              <a:rPr lang="en-US" sz="1200" b="1" dirty="0" smtClean="0"/>
              <a:t>Elegantly designed and compellingly written, exhibits are potent educators</a:t>
            </a:r>
            <a:endParaRPr lang="en-US" sz="1200" dirty="0" smtClean="0"/>
          </a:p>
          <a:p>
            <a:r>
              <a:rPr lang="en-US" sz="1200" b="1" dirty="0" smtClean="0"/>
              <a:t>They must be accessible, physically and intellectually. The e</a:t>
            </a:r>
            <a:r>
              <a:rPr lang="en-US" sz="1200" dirty="0" smtClean="0"/>
              <a:t>xhibit design and content must recognize the varying physical needs and intellectual experience of visitors.  Exhibits should also recognize and take advantage of different learning styles and employ experiential approaches. All of our exhibits are written to the level of popular newspapers.</a:t>
            </a:r>
          </a:p>
          <a:p>
            <a:r>
              <a:rPr lang="en-US" sz="1200" b="1" dirty="0" smtClean="0"/>
              <a:t>They must be proven effective with </a:t>
            </a:r>
            <a:r>
              <a:rPr lang="en-US" sz="1200" dirty="0" smtClean="0"/>
              <a:t>sound evaluation and measurement of outcomes Our exhibit process is characterized by persistent interactions with community groups, scholars, audience members, and staff to be certain relevant ideas, views, and attitudes are actively  included in both the process and end‑</a:t>
            </a:r>
            <a:r>
              <a:rPr lang="en-US" sz="1200" dirty="0" err="1" smtClean="0"/>
              <a:t>products</a:t>
            </a:r>
            <a:r>
              <a:rPr lang="en-US" sz="1200" dirty="0" smtClean="0"/>
              <a:t> of the Museum </a:t>
            </a:r>
          </a:p>
          <a:p>
            <a:endParaRPr lang="en-US" dirty="0"/>
          </a:p>
        </p:txBody>
      </p:sp>
      <p:sp>
        <p:nvSpPr>
          <p:cNvPr id="4" name="Slide Number Placeholder 3"/>
          <p:cNvSpPr>
            <a:spLocks noGrp="1"/>
          </p:cNvSpPr>
          <p:nvPr>
            <p:ph type="sldNum" sz="quarter" idx="10"/>
          </p:nvPr>
        </p:nvSpPr>
        <p:spPr/>
        <p:txBody>
          <a:bodyPr/>
          <a:lstStyle/>
          <a:p>
            <a:fld id="{EA181CA5-07CA-4FB5-9311-7C0A4211D13A}" type="slidenum">
              <a:rPr lang="en-US" smtClean="0"/>
              <a:pPr/>
              <a:t>3</a:t>
            </a:fld>
            <a:endParaRPr lang="en-US"/>
          </a:p>
        </p:txBody>
      </p:sp>
    </p:spTree>
    <p:extLst>
      <p:ext uri="{BB962C8B-B14F-4D97-AF65-F5344CB8AC3E}">
        <p14:creationId xmlns:p14="http://schemas.microsoft.com/office/powerpoint/2010/main" val="1207916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A181CA5-07CA-4FB5-9311-7C0A4211D13A}" type="slidenum">
              <a:rPr lang="en-US" smtClean="0"/>
              <a:pPr/>
              <a:t>30</a:t>
            </a:fld>
            <a:endParaRPr lang="en-US"/>
          </a:p>
        </p:txBody>
      </p:sp>
    </p:spTree>
    <p:extLst>
      <p:ext uri="{BB962C8B-B14F-4D97-AF65-F5344CB8AC3E}">
        <p14:creationId xmlns:p14="http://schemas.microsoft.com/office/powerpoint/2010/main" val="19401207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A181CA5-07CA-4FB5-9311-7C0A4211D13A}" type="slidenum">
              <a:rPr lang="en-US" smtClean="0"/>
              <a:pPr/>
              <a:t>31</a:t>
            </a:fld>
            <a:endParaRPr lang="en-US"/>
          </a:p>
        </p:txBody>
      </p:sp>
    </p:spTree>
    <p:extLst>
      <p:ext uri="{BB962C8B-B14F-4D97-AF65-F5344CB8AC3E}">
        <p14:creationId xmlns:p14="http://schemas.microsoft.com/office/powerpoint/2010/main" val="7310798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A181CA5-07CA-4FB5-9311-7C0A4211D13A}" type="slidenum">
              <a:rPr lang="en-US" smtClean="0"/>
              <a:pPr/>
              <a:t>32</a:t>
            </a:fld>
            <a:endParaRPr lang="en-US"/>
          </a:p>
        </p:txBody>
      </p:sp>
    </p:spTree>
    <p:extLst>
      <p:ext uri="{BB962C8B-B14F-4D97-AF65-F5344CB8AC3E}">
        <p14:creationId xmlns:p14="http://schemas.microsoft.com/office/powerpoint/2010/main" val="41557857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Since our exhibits are installed within an existing structure that is nearly 100 years old, there is a lot of preliminary work that needs to happen before the exhibit can be installed. </a:t>
            </a:r>
          </a:p>
          <a:p>
            <a:endParaRPr lang="en-US" dirty="0" smtClean="0"/>
          </a:p>
          <a:p>
            <a:r>
              <a:rPr lang="en-US" dirty="0" smtClean="0"/>
              <a:t>The project manager work closely with teams of architects and engineers to plan the demolition and restoration of the exhibit halls while the exhibit is still in the development process.</a:t>
            </a:r>
          </a:p>
          <a:p>
            <a:endParaRPr lang="en-US" dirty="0" smtClean="0"/>
          </a:p>
          <a:p>
            <a:r>
              <a:rPr lang="en-US" dirty="0" smtClean="0"/>
              <a:t>Ideally, the architects and engineers can coordinate with the exhibit designers to incorporate electrical, mechanical, and structural systems needed by the exhibits that will be part of the building structure.</a:t>
            </a:r>
          </a:p>
          <a:p>
            <a:endParaRPr lang="en-US" dirty="0" smtClean="0"/>
          </a:p>
          <a:p>
            <a:r>
              <a:rPr lang="en-US" dirty="0" smtClean="0"/>
              <a:t>With good planning and some good luck, exhibit installation can begin as the building construction work is being completed.</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A181CA5-07CA-4FB5-9311-7C0A4211D13A}" type="slidenum">
              <a:rPr lang="en-US" smtClean="0"/>
              <a:pPr/>
              <a:t>33</a:t>
            </a:fld>
            <a:endParaRPr lang="en-US"/>
          </a:p>
        </p:txBody>
      </p:sp>
    </p:spTree>
    <p:extLst>
      <p:ext uri="{BB962C8B-B14F-4D97-AF65-F5344CB8AC3E}">
        <p14:creationId xmlns:p14="http://schemas.microsoft.com/office/powerpoint/2010/main" val="2691835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7FE06E-62C8-4537-AD6C-C58B800FFC0E}" type="slidenum">
              <a:rPr lang="en-US" altLang="en-US"/>
              <a:pPr/>
              <a:t>34</a:t>
            </a:fld>
            <a:endParaRPr lang="en-US" altLang="en-US"/>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2845244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B54D6E-9812-46B2-983D-6DE7BC9F330A}" type="slidenum">
              <a:rPr lang="en-US" altLang="en-US"/>
              <a:pPr/>
              <a:t>35</a:t>
            </a:fld>
            <a:endParaRPr lang="en-US" altLang="en-US"/>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p:txBody>
          <a:bodyPr/>
          <a:lstStyle/>
          <a:p>
            <a:r>
              <a:rPr lang="en-US" altLang="en-US" sz="1800"/>
              <a:t>So, if you’ve visited us in the last 10 years you’ve been seeing new exhibits like this… </a:t>
            </a:r>
          </a:p>
          <a:p>
            <a:r>
              <a:rPr lang="en-US" altLang="en-US" sz="1800"/>
              <a:t>the Janet Annenberg Hooker Hall of Geology, Gems and Minerals</a:t>
            </a:r>
          </a:p>
        </p:txBody>
      </p:sp>
    </p:spTree>
    <p:extLst>
      <p:ext uri="{BB962C8B-B14F-4D97-AF65-F5344CB8AC3E}">
        <p14:creationId xmlns:p14="http://schemas.microsoft.com/office/powerpoint/2010/main" val="22632000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67EC75-42E1-444D-97A3-E2F262F6DF7B}" type="slidenum">
              <a:rPr lang="en-US" altLang="en-US"/>
              <a:pPr/>
              <a:t>36</a:t>
            </a:fld>
            <a:endParaRPr lang="en-US" altLang="en-US"/>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p:txBody>
          <a:bodyPr/>
          <a:lstStyle/>
          <a:p>
            <a:r>
              <a:rPr lang="en-US" sz="1200" kern="1200" dirty="0" smtClean="0">
                <a:solidFill>
                  <a:schemeClr val="tx1"/>
                </a:solidFill>
                <a:effectLst/>
                <a:latin typeface="+mn-lt"/>
                <a:ea typeface="+mn-ea"/>
                <a:cs typeface="+mn-cs"/>
              </a:rPr>
              <a:t>We worked over 6 years, set up 3 outside facilities for specialized work and undertook the first major building renovation in the 95 year history of the Museum.  20,000 square feet of exhibit space and almost $40 million. </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3983300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A181CA5-07CA-4FB5-9311-7C0A4211D13A}" type="slidenum">
              <a:rPr lang="en-US" smtClean="0"/>
              <a:pPr/>
              <a:t>38</a:t>
            </a:fld>
            <a:endParaRPr lang="en-US"/>
          </a:p>
        </p:txBody>
      </p:sp>
    </p:spTree>
    <p:extLst>
      <p:ext uri="{BB962C8B-B14F-4D97-AF65-F5344CB8AC3E}">
        <p14:creationId xmlns:p14="http://schemas.microsoft.com/office/powerpoint/2010/main" val="4038982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37221A65-4A37-40DE-AC5E-313A40FAC89A}" type="slidenum">
              <a:rPr lang="en-US" altLang="en-US"/>
              <a:pPr/>
              <a:t>39</a:t>
            </a:fld>
            <a:endParaRPr lang="en-US" altLang="en-US"/>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rPr>
              <a:t>I learned that the sewing skills my grandmother taught me REALLY WOULD come in handy one day although I doubt she thought I would use them on a giraffe skin. </a:t>
            </a:r>
          </a:p>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I learned that Pert shampoo makes hair the fluffiest and Garnier Nutrisse has the perfect shade of orange to re-fresh a tiger’s faded fur.</a:t>
            </a:r>
          </a:p>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9161427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00574E-C6DA-4BD3-924E-3630C7A96041}" type="slidenum">
              <a:rPr lang="en-US" altLang="en-US"/>
              <a:pPr/>
              <a:t>40</a:t>
            </a:fld>
            <a:endParaRPr lang="en-US" altLang="en-US"/>
          </a:p>
        </p:txBody>
      </p:sp>
      <p:sp>
        <p:nvSpPr>
          <p:cNvPr id="150530" name="Rectangle 2"/>
          <p:cNvSpPr>
            <a:spLocks noGrp="1" noRot="1" noChangeAspect="1" noChangeArrowheads="1" noTextEdit="1"/>
          </p:cNvSpPr>
          <p:nvPr>
            <p:ph type="sldImg"/>
          </p:nvPr>
        </p:nvSpPr>
        <p:spPr>
          <a:xfrm>
            <a:off x="1676400" y="304800"/>
            <a:ext cx="3657600" cy="2743200"/>
          </a:xfrm>
          <a:ln/>
        </p:spPr>
      </p:sp>
      <p:sp>
        <p:nvSpPr>
          <p:cNvPr id="150531" name="Rectangle 3"/>
          <p:cNvSpPr>
            <a:spLocks noGrp="1" noChangeArrowheads="1"/>
          </p:cNvSpPr>
          <p:nvPr>
            <p:ph type="body" idx="1"/>
          </p:nvPr>
        </p:nvSpPr>
        <p:spPr>
          <a:xfrm>
            <a:off x="685800" y="3429000"/>
            <a:ext cx="5486400" cy="5029200"/>
          </a:xfrm>
        </p:spPr>
        <p:txBody>
          <a:bodyPr/>
          <a:lstStyle/>
          <a:p>
            <a:r>
              <a:rPr lang="en-US" altLang="en-US" sz="1600" dirty="0"/>
              <a:t>The </a:t>
            </a:r>
            <a:r>
              <a:rPr lang="en-US" altLang="en-US" sz="1600" dirty="0" err="1"/>
              <a:t>Sant</a:t>
            </a:r>
            <a:r>
              <a:rPr lang="en-US" altLang="en-US" sz="1600" dirty="0"/>
              <a:t> Ocean Hall, which opened in September of this </a:t>
            </a:r>
            <a:r>
              <a:rPr lang="en-US" altLang="en-US" sz="1600" dirty="0" smtClean="0"/>
              <a:t>2008, </a:t>
            </a:r>
            <a:r>
              <a:rPr lang="en-US" altLang="en-US" sz="1600" dirty="0"/>
              <a:t>is </a:t>
            </a:r>
            <a:r>
              <a:rPr lang="en-US" altLang="en-US" sz="1600" dirty="0" err="1" smtClean="0"/>
              <a:t>aneffort</a:t>
            </a:r>
            <a:r>
              <a:rPr lang="en-US" altLang="en-US" sz="1600" dirty="0" smtClean="0"/>
              <a:t> </a:t>
            </a:r>
            <a:r>
              <a:rPr lang="en-US" altLang="en-US" sz="1600" dirty="0"/>
              <a:t>to modernize the museum experience. This is not the natural history exhibit of your childhood, but we there’s still elements that inspire a sense of wonder and curiosity in our visitors that keep them coming back and cause them to discuss as a family or group what they saw and experienced. </a:t>
            </a:r>
          </a:p>
          <a:p>
            <a:endParaRPr lang="en-US" altLang="en-US" sz="1600" dirty="0"/>
          </a:p>
          <a:p>
            <a:r>
              <a:rPr lang="en-US" altLang="en-US" sz="1600" dirty="0"/>
              <a:t>Before the exhibit fabrication began, there was a major building renovation that included moving the escalators, upgrading systems and restoring the architecture. That work was done in conjunction with the exhibit design. </a:t>
            </a:r>
          </a:p>
          <a:p>
            <a:endParaRPr lang="en-US" altLang="en-US" sz="1600" dirty="0"/>
          </a:p>
          <a:p>
            <a:r>
              <a:rPr lang="en-US" altLang="en-US" sz="1600" dirty="0"/>
              <a:t>The </a:t>
            </a:r>
            <a:r>
              <a:rPr lang="en-US" altLang="en-US" sz="1600" dirty="0" err="1"/>
              <a:t>Sant</a:t>
            </a:r>
            <a:r>
              <a:rPr lang="en-US" altLang="en-US" sz="1600" dirty="0"/>
              <a:t> Ocean Hall took just over 5 years to develop, design and build. </a:t>
            </a:r>
            <a:endParaRPr lang="en-US" altLang="en-US" sz="1600" dirty="0" smtClean="0"/>
          </a:p>
          <a:p>
            <a:endParaRPr lang="en-US" altLang="en-US" sz="1600" dirty="0" smtClean="0"/>
          </a:p>
          <a:p>
            <a:r>
              <a:rPr lang="en-US" altLang="en-US" sz="1600" dirty="0" smtClean="0"/>
              <a:t>Unique challenges–</a:t>
            </a:r>
            <a:r>
              <a:rPr lang="en-US" altLang="en-US" sz="1600" baseline="0" dirty="0" smtClean="0"/>
              <a:t> size, specimens, people</a:t>
            </a:r>
            <a:endParaRPr lang="en-US" altLang="en-US" sz="1600" dirty="0"/>
          </a:p>
        </p:txBody>
      </p:sp>
    </p:spTree>
    <p:extLst>
      <p:ext uri="{BB962C8B-B14F-4D97-AF65-F5344CB8AC3E}">
        <p14:creationId xmlns:p14="http://schemas.microsoft.com/office/powerpoint/2010/main" val="693585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50000"/>
              </a:spcBef>
            </a:pPr>
            <a:r>
              <a:rPr lang="en-US" sz="1400" dirty="0" smtClean="0">
                <a:latin typeface="Univers Condensed" pitchFamily="34" charset="0"/>
              </a:rPr>
              <a:t>Large Exhibition, Large Audience</a:t>
            </a:r>
          </a:p>
          <a:p>
            <a:pPr>
              <a:spcBef>
                <a:spcPct val="50000"/>
              </a:spcBef>
              <a:buFont typeface="Wingdings" pitchFamily="2" charset="2"/>
              <a:buChar char="§"/>
            </a:pPr>
            <a:r>
              <a:rPr lang="en-US" dirty="0" smtClean="0">
                <a:latin typeface="Univers Condensed" pitchFamily="34" charset="0"/>
              </a:rPr>
              <a:t>Should encompass universal themes with widespread relevance</a:t>
            </a:r>
          </a:p>
          <a:p>
            <a:pPr>
              <a:spcBef>
                <a:spcPct val="50000"/>
              </a:spcBef>
              <a:buFont typeface="Wingdings" pitchFamily="2" charset="2"/>
              <a:buChar char="§"/>
            </a:pPr>
            <a:r>
              <a:rPr lang="en-US" dirty="0" smtClean="0">
                <a:latin typeface="Univers Condensed" pitchFamily="34" charset="0"/>
              </a:rPr>
              <a:t>Topic should be clear and quickly recognizable</a:t>
            </a:r>
          </a:p>
          <a:p>
            <a:pPr>
              <a:spcBef>
                <a:spcPct val="50000"/>
              </a:spcBef>
              <a:buFont typeface="Wingdings" pitchFamily="2" charset="2"/>
              <a:buChar char="§"/>
            </a:pPr>
            <a:r>
              <a:rPr lang="en-US" dirty="0" smtClean="0">
                <a:latin typeface="Univers Condensed" pitchFamily="34" charset="0"/>
              </a:rPr>
              <a:t>Topic should tap into broad base of prior interest and commonality of experience</a:t>
            </a:r>
          </a:p>
          <a:p>
            <a:pPr>
              <a:spcBef>
                <a:spcPct val="50000"/>
              </a:spcBef>
              <a:buFont typeface="Wingdings" pitchFamily="2" charset="2"/>
              <a:buChar char="§"/>
            </a:pPr>
            <a:r>
              <a:rPr lang="en-US" dirty="0" smtClean="0">
                <a:latin typeface="Univers Condensed" pitchFamily="34" charset="0"/>
              </a:rPr>
              <a:t>Topic should afford ample personal connections and past/present comparisons</a:t>
            </a:r>
            <a:endParaRPr lang="en-US" sz="1200" b="1" dirty="0" smtClean="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smtClean="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smtClean="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bg1"/>
                </a:solidFill>
              </a:rPr>
              <a:t>Exhibits  can contain all these models in varying degrees.</a:t>
            </a:r>
          </a:p>
          <a:p>
            <a:endParaRPr lang="en-US" dirty="0"/>
          </a:p>
        </p:txBody>
      </p:sp>
      <p:sp>
        <p:nvSpPr>
          <p:cNvPr id="4" name="Slide Number Placeholder 3"/>
          <p:cNvSpPr>
            <a:spLocks noGrp="1"/>
          </p:cNvSpPr>
          <p:nvPr>
            <p:ph type="sldNum" sz="quarter" idx="10"/>
          </p:nvPr>
        </p:nvSpPr>
        <p:spPr/>
        <p:txBody>
          <a:bodyPr/>
          <a:lstStyle/>
          <a:p>
            <a:fld id="{EA181CA5-07CA-4FB5-9311-7C0A4211D13A}" type="slidenum">
              <a:rPr lang="en-US" smtClean="0"/>
              <a:pPr/>
              <a:t>4</a:t>
            </a:fld>
            <a:endParaRPr lang="en-US"/>
          </a:p>
        </p:txBody>
      </p:sp>
    </p:spTree>
    <p:extLst>
      <p:ext uri="{BB962C8B-B14F-4D97-AF65-F5344CB8AC3E}">
        <p14:creationId xmlns:p14="http://schemas.microsoft.com/office/powerpoint/2010/main" val="22803866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4823CAA3-FC55-47E2-91ED-BA7FCB4CADD7}" type="slidenum">
              <a:rPr lang="en-US" altLang="en-US"/>
              <a:pPr/>
              <a:t>41</a:t>
            </a:fld>
            <a:endParaRPr lang="en-US" altLang="en-US"/>
          </a:p>
        </p:txBody>
      </p:sp>
      <p:sp>
        <p:nvSpPr>
          <p:cNvPr id="40963" name="Rectangle 2"/>
          <p:cNvSpPr>
            <a:spLocks noGrp="1" noRot="1" noChangeAspect="1" noChangeArrowheads="1" noTextEdit="1"/>
          </p:cNvSpPr>
          <p:nvPr>
            <p:ph type="sldImg"/>
          </p:nvPr>
        </p:nvSpPr>
        <p:spPr>
          <a:xfrm>
            <a:off x="1143000" y="228600"/>
            <a:ext cx="4572000" cy="3429000"/>
          </a:xfrm>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I learned that it’s extremely difficult to convince Maryland and DC Depts. of Transportation and the National Park Service to close roads at rush hour and that they really don’t care how difficult and fragile a 2,200 </a:t>
            </a:r>
            <a:r>
              <a:rPr lang="en-US" altLang="en-US" dirty="0" err="1" smtClean="0">
                <a:latin typeface="Arial" panose="020B0604020202020204" pitchFamily="34" charset="0"/>
              </a:rPr>
              <a:t>lbs</a:t>
            </a:r>
            <a:r>
              <a:rPr lang="en-US" altLang="en-US" dirty="0" smtClean="0">
                <a:latin typeface="Arial" panose="020B0604020202020204" pitchFamily="34" charset="0"/>
              </a:rPr>
              <a:t> whale skull is.</a:t>
            </a:r>
          </a:p>
        </p:txBody>
      </p:sp>
    </p:spTree>
    <p:extLst>
      <p:ext uri="{BB962C8B-B14F-4D97-AF65-F5344CB8AC3E}">
        <p14:creationId xmlns:p14="http://schemas.microsoft.com/office/powerpoint/2010/main" val="18069339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1638BE0F-66B7-45D1-8A86-2B7CA905CCD2}" type="slidenum">
              <a:rPr lang="en-US" altLang="en-US"/>
              <a:pPr/>
              <a:t>42</a:t>
            </a:fld>
            <a:endParaRPr lang="en-US" altLang="en-US"/>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I’ve learned that everyone has a skill… and that a man can make a pretty good living making models of North Atlantic Right Whales and a welder can decided he wants to specialize in removing fossils.  </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That people who have what they think are ordinary jobs, can be called upon to do extraordinary things. </a:t>
            </a:r>
          </a:p>
        </p:txBody>
      </p:sp>
    </p:spTree>
    <p:extLst>
      <p:ext uri="{BB962C8B-B14F-4D97-AF65-F5344CB8AC3E}">
        <p14:creationId xmlns:p14="http://schemas.microsoft.com/office/powerpoint/2010/main" val="27473412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F1B10770-C878-4072-8742-463007366221}" type="slidenum">
              <a:rPr lang="en-US" altLang="en-US"/>
              <a:pPr/>
              <a:t>43</a:t>
            </a:fld>
            <a:endParaRPr lang="en-US" altLang="en-US"/>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I’ve learned that while not as sparkly as diamonds or as soft as a leopard’s fur, marine specimens have their own special charm– really, what can compare to a 25 foot giant squid or a coelacanth- a prehistoric fish once thought extinct? </a:t>
            </a:r>
          </a:p>
        </p:txBody>
      </p:sp>
    </p:spTree>
    <p:extLst>
      <p:ext uri="{BB962C8B-B14F-4D97-AF65-F5344CB8AC3E}">
        <p14:creationId xmlns:p14="http://schemas.microsoft.com/office/powerpoint/2010/main" val="2342696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squid</a:t>
            </a:r>
            <a:endParaRPr lang="en-US" dirty="0"/>
          </a:p>
        </p:txBody>
      </p:sp>
      <p:sp>
        <p:nvSpPr>
          <p:cNvPr id="4" name="Slide Number Placeholder 3"/>
          <p:cNvSpPr>
            <a:spLocks noGrp="1"/>
          </p:cNvSpPr>
          <p:nvPr>
            <p:ph type="sldNum" sz="quarter" idx="10"/>
          </p:nvPr>
        </p:nvSpPr>
        <p:spPr/>
        <p:txBody>
          <a:bodyPr/>
          <a:lstStyle/>
          <a:p>
            <a:fld id="{EA181CA5-07CA-4FB5-9311-7C0A4211D13A}" type="slidenum">
              <a:rPr lang="en-US" smtClean="0"/>
              <a:pPr/>
              <a:t>44</a:t>
            </a:fld>
            <a:endParaRPr lang="en-US"/>
          </a:p>
        </p:txBody>
      </p:sp>
    </p:spTree>
    <p:extLst>
      <p:ext uri="{BB962C8B-B14F-4D97-AF65-F5344CB8AC3E}">
        <p14:creationId xmlns:p14="http://schemas.microsoft.com/office/powerpoint/2010/main" val="11160512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canoe</a:t>
            </a:r>
            <a:endParaRPr lang="en-US" dirty="0"/>
          </a:p>
        </p:txBody>
      </p:sp>
      <p:sp>
        <p:nvSpPr>
          <p:cNvPr id="4" name="Slide Number Placeholder 3"/>
          <p:cNvSpPr>
            <a:spLocks noGrp="1"/>
          </p:cNvSpPr>
          <p:nvPr>
            <p:ph type="sldNum" sz="quarter" idx="10"/>
          </p:nvPr>
        </p:nvSpPr>
        <p:spPr/>
        <p:txBody>
          <a:bodyPr/>
          <a:lstStyle/>
          <a:p>
            <a:fld id="{EA181CA5-07CA-4FB5-9311-7C0A4211D13A}" type="slidenum">
              <a:rPr lang="en-US" smtClean="0"/>
              <a:pPr/>
              <a:t>45</a:t>
            </a:fld>
            <a:endParaRPr lang="en-US"/>
          </a:p>
        </p:txBody>
      </p:sp>
    </p:spTree>
    <p:extLst>
      <p:ext uri="{BB962C8B-B14F-4D97-AF65-F5344CB8AC3E}">
        <p14:creationId xmlns:p14="http://schemas.microsoft.com/office/powerpoint/2010/main" val="23515483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A181CA5-07CA-4FB5-9311-7C0A4211D13A}" type="slidenum">
              <a:rPr lang="en-US" smtClean="0"/>
              <a:pPr/>
              <a:t>46</a:t>
            </a:fld>
            <a:endParaRPr lang="en-US"/>
          </a:p>
        </p:txBody>
      </p:sp>
    </p:spTree>
    <p:extLst>
      <p:ext uri="{BB962C8B-B14F-4D97-AF65-F5344CB8AC3E}">
        <p14:creationId xmlns:p14="http://schemas.microsoft.com/office/powerpoint/2010/main" val="2173974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90000"/>
              </a:lnSpc>
            </a:pPr>
            <a:r>
              <a:rPr lang="en-US" dirty="0" smtClean="0"/>
              <a:t>During the exhibit planning process, we address national educational standards for scientific literacy; cultural and gender equity; and ecological education.  </a:t>
            </a:r>
          </a:p>
          <a:p>
            <a:pPr>
              <a:lnSpc>
                <a:spcPct val="90000"/>
              </a:lnSpc>
            </a:pPr>
            <a:endParaRPr lang="en-US" dirty="0" smtClean="0"/>
          </a:p>
          <a:p>
            <a:pPr>
              <a:lnSpc>
                <a:spcPct val="90000"/>
              </a:lnSpc>
            </a:pPr>
            <a:r>
              <a:rPr lang="en-US" dirty="0" smtClean="0"/>
              <a:t>We have a commitment to be in close touch with our visitors' educational needs, expectations, and learning styles </a:t>
            </a:r>
          </a:p>
          <a:p>
            <a:pPr>
              <a:lnSpc>
                <a:spcPct val="90000"/>
              </a:lnSpc>
            </a:pPr>
            <a:endParaRPr lang="en-US" dirty="0" smtClean="0"/>
          </a:p>
          <a:p>
            <a:pPr>
              <a:lnSpc>
                <a:spcPct val="90000"/>
              </a:lnSpc>
            </a:pPr>
            <a:r>
              <a:rPr lang="en-US" dirty="0" smtClean="0"/>
              <a:t>One of our educational goals is to create a responsible citizenry and to encourage and nurture creative future scientists. </a:t>
            </a:r>
          </a:p>
          <a:p>
            <a:pPr>
              <a:lnSpc>
                <a:spcPct val="90000"/>
              </a:lnSpc>
            </a:pPr>
            <a:endParaRPr lang="en-US" dirty="0" smtClean="0"/>
          </a:p>
          <a:p>
            <a:pPr>
              <a:lnSpc>
                <a:spcPct val="90000"/>
              </a:lnSpc>
            </a:pPr>
            <a:r>
              <a:rPr lang="en-US" dirty="0" smtClean="0"/>
              <a:t>Our exhibits MUST have impact that affects broad‑</a:t>
            </a:r>
            <a:r>
              <a:rPr lang="en-US" dirty="0" err="1" smtClean="0"/>
              <a:t>based</a:t>
            </a:r>
            <a:r>
              <a:rPr lang="en-US" dirty="0" smtClean="0"/>
              <a:t> and diverse audiences.</a:t>
            </a:r>
          </a:p>
          <a:p>
            <a:endParaRPr lang="en-US" dirty="0" smtClean="0"/>
          </a:p>
          <a:p>
            <a:pPr>
              <a:spcBef>
                <a:spcPct val="50000"/>
              </a:spcBef>
            </a:pPr>
            <a:endParaRPr lang="en-US" dirty="0" smtClean="0">
              <a:latin typeface="Univers Condensed" pitchFamily="34" charset="0"/>
            </a:endParaRPr>
          </a:p>
          <a:p>
            <a:endParaRPr lang="en-US" dirty="0"/>
          </a:p>
        </p:txBody>
      </p:sp>
      <p:sp>
        <p:nvSpPr>
          <p:cNvPr id="4" name="Slide Number Placeholder 3"/>
          <p:cNvSpPr>
            <a:spLocks noGrp="1"/>
          </p:cNvSpPr>
          <p:nvPr>
            <p:ph type="sldNum" sz="quarter" idx="10"/>
          </p:nvPr>
        </p:nvSpPr>
        <p:spPr/>
        <p:txBody>
          <a:bodyPr/>
          <a:lstStyle/>
          <a:p>
            <a:fld id="{EA181CA5-07CA-4FB5-9311-7C0A4211D13A}" type="slidenum">
              <a:rPr lang="en-US" smtClean="0"/>
              <a:pPr/>
              <a:t>5</a:t>
            </a:fld>
            <a:endParaRPr lang="en-US"/>
          </a:p>
        </p:txBody>
      </p:sp>
    </p:spTree>
    <p:extLst>
      <p:ext uri="{BB962C8B-B14F-4D97-AF65-F5344CB8AC3E}">
        <p14:creationId xmlns:p14="http://schemas.microsoft.com/office/powerpoint/2010/main" val="3759611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A181CA5-07CA-4FB5-9311-7C0A4211D13A}" type="slidenum">
              <a:rPr lang="en-US" smtClean="0"/>
              <a:pPr/>
              <a:t>6</a:t>
            </a:fld>
            <a:endParaRPr lang="en-US"/>
          </a:p>
        </p:txBody>
      </p:sp>
    </p:spTree>
    <p:extLst>
      <p:ext uri="{BB962C8B-B14F-4D97-AF65-F5344CB8AC3E}">
        <p14:creationId xmlns:p14="http://schemas.microsoft.com/office/powerpoint/2010/main" val="3818630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Before we begin developing an exhibit and during the development process, we utilize visitor testing to determine more effective ways of delivering content.  We try to anticipate and answer visitor questions, and most importantly we alter the content and the approach to exhibits if visitors just don’t seem to understand.</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process begins with the development of  a Statement of Purpose- the document that will identify the primary and secondary audiences for the exhibit, primary attitudes, feelings , beliefs and/or knowledge that the exhibit will change for that audience.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Important because it frames the specific intent of the exhibit and  provides the criteria for judging the effectiveness of the eventual script and design of the exhibit.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EA181CA5-07CA-4FB5-9311-7C0A4211D13A}" type="slidenum">
              <a:rPr lang="en-US" smtClean="0"/>
              <a:pPr/>
              <a:t>7</a:t>
            </a:fld>
            <a:endParaRPr lang="en-US"/>
          </a:p>
        </p:txBody>
      </p:sp>
    </p:spTree>
    <p:extLst>
      <p:ext uri="{BB962C8B-B14F-4D97-AF65-F5344CB8AC3E}">
        <p14:creationId xmlns:p14="http://schemas.microsoft.com/office/powerpoint/2010/main" val="104895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90000"/>
              </a:lnSpc>
            </a:pPr>
            <a:r>
              <a:rPr lang="en-US" dirty="0" smtClean="0"/>
              <a:t>Certain basic functions have to be fulfilled in the course of developing any exhibit.</a:t>
            </a:r>
          </a:p>
          <a:p>
            <a:pPr>
              <a:lnSpc>
                <a:spcPct val="90000"/>
              </a:lnSpc>
            </a:pPr>
            <a:r>
              <a:rPr lang="en-US" dirty="0" smtClean="0"/>
              <a:t>They are</a:t>
            </a:r>
          </a:p>
          <a:p>
            <a:pPr>
              <a:lnSpc>
                <a:spcPct val="90000"/>
              </a:lnSpc>
            </a:pPr>
            <a:r>
              <a:rPr lang="en-US" dirty="0" smtClean="0"/>
              <a:t>1) managing content and story line, </a:t>
            </a:r>
          </a:p>
          <a:p>
            <a:pPr>
              <a:lnSpc>
                <a:spcPct val="90000"/>
              </a:lnSpc>
            </a:pPr>
            <a:r>
              <a:rPr lang="en-US" dirty="0" smtClean="0"/>
              <a:t>2) creating design, </a:t>
            </a:r>
          </a:p>
          <a:p>
            <a:pPr>
              <a:lnSpc>
                <a:spcPct val="90000"/>
              </a:lnSpc>
            </a:pPr>
            <a:r>
              <a:rPr lang="en-US" dirty="0" smtClean="0"/>
              <a:t>3) effectively communicating ideas,</a:t>
            </a:r>
          </a:p>
          <a:p>
            <a:pPr>
              <a:lnSpc>
                <a:spcPct val="90000"/>
              </a:lnSpc>
            </a:pPr>
            <a:r>
              <a:rPr lang="en-US" dirty="0" smtClean="0"/>
              <a:t>4) managing and administering the exhibit project to coordinate and maintain progress on the first three and deliver the exhibition on time and within budget.</a:t>
            </a:r>
          </a:p>
          <a:p>
            <a:pPr>
              <a:lnSpc>
                <a:spcPct val="90000"/>
              </a:lnSpc>
            </a:pPr>
            <a:endParaRPr lang="en-US" dirty="0" smtClean="0"/>
          </a:p>
          <a:p>
            <a:pPr>
              <a:lnSpc>
                <a:spcPct val="90000"/>
              </a:lnSpc>
            </a:pPr>
            <a:r>
              <a:rPr lang="en-US" dirty="0" smtClean="0"/>
              <a:t>In order to do this effectively, we work in teams.</a:t>
            </a:r>
          </a:p>
          <a:p>
            <a:endParaRPr lang="en-US" dirty="0"/>
          </a:p>
        </p:txBody>
      </p:sp>
      <p:sp>
        <p:nvSpPr>
          <p:cNvPr id="4" name="Slide Number Placeholder 3"/>
          <p:cNvSpPr>
            <a:spLocks noGrp="1"/>
          </p:cNvSpPr>
          <p:nvPr>
            <p:ph type="sldNum" sz="quarter" idx="10"/>
          </p:nvPr>
        </p:nvSpPr>
        <p:spPr/>
        <p:txBody>
          <a:bodyPr/>
          <a:lstStyle/>
          <a:p>
            <a:fld id="{EA181CA5-07CA-4FB5-9311-7C0A4211D13A}" type="slidenum">
              <a:rPr lang="en-US" smtClean="0"/>
              <a:pPr/>
              <a:t>8</a:t>
            </a:fld>
            <a:endParaRPr lang="en-US"/>
          </a:p>
        </p:txBody>
      </p:sp>
    </p:spTree>
    <p:extLst>
      <p:ext uri="{BB962C8B-B14F-4D97-AF65-F5344CB8AC3E}">
        <p14:creationId xmlns:p14="http://schemas.microsoft.com/office/powerpoint/2010/main" val="3986601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 core team of exhibit planners and producers collaborate directly with scientists and curators of the museum ensuring that story line, content, and communication goals meet our high intellectual and educational standards.  Consultants may play a crucial part in creating the most effective exhibit, providing missing skills, brainstorming new approaches, bringing alternative points‑of‑view to temper the focus of the core team. </a:t>
            </a:r>
          </a:p>
          <a:p>
            <a:endParaRPr lang="en-US" dirty="0" smtClean="0"/>
          </a:p>
          <a:p>
            <a:pPr>
              <a:lnSpc>
                <a:spcPct val="90000"/>
              </a:lnSpc>
            </a:pPr>
            <a:r>
              <a:rPr lang="en-US" sz="1200" dirty="0" smtClean="0"/>
              <a:t>The core team is made up primarily of six members.</a:t>
            </a:r>
          </a:p>
          <a:p>
            <a:pPr>
              <a:lnSpc>
                <a:spcPct val="90000"/>
              </a:lnSpc>
            </a:pPr>
            <a:endParaRPr lang="en-US" sz="1200" dirty="0" smtClean="0"/>
          </a:p>
          <a:p>
            <a:pPr>
              <a:lnSpc>
                <a:spcPct val="90000"/>
              </a:lnSpc>
            </a:pPr>
            <a:r>
              <a:rPr lang="en-US" sz="1200" b="1" dirty="0" smtClean="0"/>
              <a:t>The project manager</a:t>
            </a:r>
            <a:r>
              <a:rPr lang="en-US" sz="1200" dirty="0" smtClean="0"/>
              <a:t> who might be described as the "nerve center" of the core team and is responsible for maintaining positive, cooperative interaction among all team members.  </a:t>
            </a:r>
          </a:p>
          <a:p>
            <a:pPr>
              <a:lnSpc>
                <a:spcPct val="90000"/>
              </a:lnSpc>
            </a:pPr>
            <a:endParaRPr lang="en-US" sz="1200" dirty="0" smtClean="0"/>
          </a:p>
          <a:p>
            <a:pPr>
              <a:lnSpc>
                <a:spcPct val="90000"/>
              </a:lnSpc>
            </a:pPr>
            <a:r>
              <a:rPr lang="en-US" sz="1200" b="1" dirty="0" smtClean="0"/>
              <a:t>The exhibit developer</a:t>
            </a:r>
            <a:r>
              <a:rPr lang="en-US" sz="1200" dirty="0" smtClean="0"/>
              <a:t> who acts as the "bridge" between scientific expertise and the rest of the team, and "educates" the other team members about the subject.  On smaller scaled projects, the exhibit developer may also act as the project manager. </a:t>
            </a:r>
          </a:p>
          <a:p>
            <a:pPr>
              <a:lnSpc>
                <a:spcPct val="90000"/>
              </a:lnSpc>
            </a:pPr>
            <a:endParaRPr lang="en-US" sz="1200" dirty="0" smtClean="0"/>
          </a:p>
          <a:p>
            <a:pPr>
              <a:lnSpc>
                <a:spcPct val="90000"/>
              </a:lnSpc>
            </a:pPr>
            <a:r>
              <a:rPr lang="en-US" sz="1200" b="1" dirty="0" smtClean="0"/>
              <a:t>The designer</a:t>
            </a:r>
            <a:r>
              <a:rPr lang="en-US" sz="1200" dirty="0" smtClean="0"/>
              <a:t> has authority over all visual aspects of an exhibit.  On larger projects, a lead designer may supervise and coordinate a design team </a:t>
            </a:r>
          </a:p>
          <a:p>
            <a:pPr>
              <a:lnSpc>
                <a:spcPct val="90000"/>
              </a:lnSpc>
            </a:pPr>
            <a:endParaRPr lang="en-US" sz="1200" dirty="0" smtClean="0"/>
          </a:p>
          <a:p>
            <a:pPr>
              <a:lnSpc>
                <a:spcPct val="90000"/>
              </a:lnSpc>
            </a:pPr>
            <a:r>
              <a:rPr lang="en-US" sz="1200" b="1" dirty="0" smtClean="0"/>
              <a:t>The writer, </a:t>
            </a:r>
            <a:r>
              <a:rPr lang="en-US" sz="1200" dirty="0" smtClean="0"/>
              <a:t>has authority over all creative and stylistic aspects of the exhibit's verbal message.  As a professional creative writer, the writer works with content specialists to ensure that every exhibit has a "voice" and compelling story line as distinctive as its "look." </a:t>
            </a:r>
          </a:p>
          <a:p>
            <a:pPr>
              <a:lnSpc>
                <a:spcPct val="90000"/>
              </a:lnSpc>
            </a:pPr>
            <a:endParaRPr lang="en-US" sz="1200" dirty="0" smtClean="0"/>
          </a:p>
          <a:p>
            <a:pPr>
              <a:lnSpc>
                <a:spcPct val="90000"/>
              </a:lnSpc>
            </a:pPr>
            <a:r>
              <a:rPr lang="en-US" sz="1200" b="1" dirty="0" smtClean="0"/>
              <a:t>The curator/scientist</a:t>
            </a:r>
            <a:r>
              <a:rPr lang="en-US" sz="1200" dirty="0" smtClean="0"/>
              <a:t> is responsible for the scholarly standards and content of the exhibition.  Depending on the scope and scale of the exhibit, there may be several curators, or a single curator who represents not only her/his content area but the interests of colleagues involved in the content of the exhibition </a:t>
            </a:r>
          </a:p>
          <a:p>
            <a:pPr>
              <a:lnSpc>
                <a:spcPct val="90000"/>
              </a:lnSpc>
            </a:pPr>
            <a:endParaRPr lang="en-US" sz="1200" b="1" dirty="0" smtClean="0"/>
          </a:p>
          <a:p>
            <a:pPr>
              <a:lnSpc>
                <a:spcPct val="90000"/>
              </a:lnSpc>
            </a:pPr>
            <a:r>
              <a:rPr lang="en-US" sz="1200" b="1" dirty="0" smtClean="0"/>
              <a:t>The museum evaluator</a:t>
            </a:r>
            <a:r>
              <a:rPr lang="en-US" sz="1200" dirty="0" smtClean="0"/>
              <a:t> acts as the audience advocate and develops techniques for assessing the effectiveness of proposed content, design, and story line.</a:t>
            </a:r>
          </a:p>
          <a:p>
            <a:pPr>
              <a:lnSpc>
                <a:spcPct val="90000"/>
              </a:lnSpc>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EA181CA5-07CA-4FB5-9311-7C0A4211D13A}" type="slidenum">
              <a:rPr lang="en-US" smtClean="0"/>
              <a:pPr/>
              <a:t>9</a:t>
            </a:fld>
            <a:endParaRPr lang="en-US"/>
          </a:p>
        </p:txBody>
      </p:sp>
    </p:spTree>
    <p:extLst>
      <p:ext uri="{BB962C8B-B14F-4D97-AF65-F5344CB8AC3E}">
        <p14:creationId xmlns:p14="http://schemas.microsoft.com/office/powerpoint/2010/main" val="2581365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19BC55C-01A8-481C-9EA6-6180DD8EFE3E}" type="datetimeFigureOut">
              <a:rPr lang="en-US" smtClean="0"/>
              <a:pPr/>
              <a:t>05/20/2016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2BFF-0A45-4AC8-93C1-8890E1A38368}" type="slidenum">
              <a:rPr lang="en-US" smtClean="0"/>
              <a:pPr/>
              <a:t>‹#›</a:t>
            </a:fld>
            <a:endParaRPr lang="en-US"/>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9BC55C-01A8-481C-9EA6-6180DD8EFE3E}" type="datetimeFigureOut">
              <a:rPr lang="en-US" smtClean="0"/>
              <a:pPr/>
              <a:t>05/20/2016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2BFF-0A45-4AC8-93C1-8890E1A38368}" type="slidenum">
              <a:rPr lang="en-US" smtClean="0"/>
              <a:pPr/>
              <a:t>‹#›</a:t>
            </a:fld>
            <a:endParaRPr lang="en-US"/>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9BC55C-01A8-481C-9EA6-6180DD8EFE3E}" type="datetimeFigureOut">
              <a:rPr lang="en-US" smtClean="0"/>
              <a:pPr/>
              <a:t>05/20/2016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2BFF-0A45-4AC8-93C1-8890E1A38368}" type="slidenum">
              <a:rPr lang="en-US" smtClean="0"/>
              <a:pPr/>
              <a:t>‹#›</a:t>
            </a:fld>
            <a:endParaRPr lang="en-US"/>
          </a:p>
        </p:txBody>
      </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19BC55C-01A8-481C-9EA6-6180DD8EFE3E}" type="datetimeFigureOut">
              <a:rPr lang="en-US" smtClean="0">
                <a:solidFill>
                  <a:prstClr val="white">
                    <a:tint val="75000"/>
                  </a:prstClr>
                </a:solidFill>
              </a:rPr>
              <a:pPr/>
              <a:t>05/20/2016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866D2BFF-0A45-4AC8-93C1-8890E1A3836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578994390"/>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9BC55C-01A8-481C-9EA6-6180DD8EFE3E}" type="datetimeFigureOut">
              <a:rPr lang="en-US" smtClean="0">
                <a:solidFill>
                  <a:prstClr val="white">
                    <a:tint val="75000"/>
                  </a:prstClr>
                </a:solidFill>
              </a:rPr>
              <a:pPr/>
              <a:t>05/20/2016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866D2BFF-0A45-4AC8-93C1-8890E1A3836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768204943"/>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19BC55C-01A8-481C-9EA6-6180DD8EFE3E}" type="datetimeFigureOut">
              <a:rPr lang="en-US" smtClean="0">
                <a:solidFill>
                  <a:prstClr val="white">
                    <a:tint val="75000"/>
                  </a:prstClr>
                </a:solidFill>
              </a:rPr>
              <a:pPr/>
              <a:t>05/20/2016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866D2BFF-0A45-4AC8-93C1-8890E1A3836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055184389"/>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19BC55C-01A8-481C-9EA6-6180DD8EFE3E}" type="datetimeFigureOut">
              <a:rPr lang="en-US" smtClean="0">
                <a:solidFill>
                  <a:prstClr val="white">
                    <a:tint val="75000"/>
                  </a:prstClr>
                </a:solidFill>
              </a:rPr>
              <a:pPr/>
              <a:t>05/20/2016</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866D2BFF-0A45-4AC8-93C1-8890E1A3836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65234333"/>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19BC55C-01A8-481C-9EA6-6180DD8EFE3E}" type="datetimeFigureOut">
              <a:rPr lang="en-US" smtClean="0">
                <a:solidFill>
                  <a:prstClr val="white">
                    <a:tint val="75000"/>
                  </a:prstClr>
                </a:solidFill>
              </a:rPr>
              <a:pPr/>
              <a:t>05/20/2016</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866D2BFF-0A45-4AC8-93C1-8890E1A3836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41030868"/>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19BC55C-01A8-481C-9EA6-6180DD8EFE3E}" type="datetimeFigureOut">
              <a:rPr lang="en-US" smtClean="0">
                <a:solidFill>
                  <a:prstClr val="white">
                    <a:tint val="75000"/>
                  </a:prstClr>
                </a:solidFill>
              </a:rPr>
              <a:pPr/>
              <a:t>05/20/2016</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866D2BFF-0A45-4AC8-93C1-8890E1A3836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257770351"/>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9BC55C-01A8-481C-9EA6-6180DD8EFE3E}" type="datetimeFigureOut">
              <a:rPr lang="en-US" smtClean="0">
                <a:solidFill>
                  <a:prstClr val="white">
                    <a:tint val="75000"/>
                  </a:prstClr>
                </a:solidFill>
              </a:rPr>
              <a:pPr/>
              <a:t>05/20/2016</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866D2BFF-0A45-4AC8-93C1-8890E1A3836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6949057"/>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19BC55C-01A8-481C-9EA6-6180DD8EFE3E}" type="datetimeFigureOut">
              <a:rPr lang="en-US" smtClean="0">
                <a:solidFill>
                  <a:prstClr val="white">
                    <a:tint val="75000"/>
                  </a:prstClr>
                </a:solidFill>
              </a:rPr>
              <a:pPr/>
              <a:t>05/20/2016</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866D2BFF-0A45-4AC8-93C1-8890E1A3836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71571125"/>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9BC55C-01A8-481C-9EA6-6180DD8EFE3E}" type="datetimeFigureOut">
              <a:rPr lang="en-US" smtClean="0"/>
              <a:pPr/>
              <a:t>05/20/2016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2BFF-0A45-4AC8-93C1-8890E1A38368}" type="slidenum">
              <a:rPr lang="en-US" smtClean="0"/>
              <a:pPr/>
              <a:t>‹#›</a:t>
            </a:fld>
            <a:endParaRPr lang="en-US"/>
          </a:p>
        </p:txBody>
      </p:sp>
    </p:spTree>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19BC55C-01A8-481C-9EA6-6180DD8EFE3E}" type="datetimeFigureOut">
              <a:rPr lang="en-US" smtClean="0">
                <a:solidFill>
                  <a:prstClr val="white">
                    <a:tint val="75000"/>
                  </a:prstClr>
                </a:solidFill>
              </a:rPr>
              <a:pPr/>
              <a:t>05/20/2016</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866D2BFF-0A45-4AC8-93C1-8890E1A3836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37111702"/>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9BC55C-01A8-481C-9EA6-6180DD8EFE3E}" type="datetimeFigureOut">
              <a:rPr lang="en-US" smtClean="0">
                <a:solidFill>
                  <a:prstClr val="white">
                    <a:tint val="75000"/>
                  </a:prstClr>
                </a:solidFill>
              </a:rPr>
              <a:pPr/>
              <a:t>05/20/2016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866D2BFF-0A45-4AC8-93C1-8890E1A3836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470919334"/>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9BC55C-01A8-481C-9EA6-6180DD8EFE3E}" type="datetimeFigureOut">
              <a:rPr lang="en-US" smtClean="0">
                <a:solidFill>
                  <a:prstClr val="white">
                    <a:tint val="75000"/>
                  </a:prstClr>
                </a:solidFill>
              </a:rPr>
              <a:pPr/>
              <a:t>05/20/2016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866D2BFF-0A45-4AC8-93C1-8890E1A3836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283517605"/>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19BC55C-01A8-481C-9EA6-6180DD8EFE3E}" type="datetimeFigureOut">
              <a:rPr lang="en-US" smtClean="0"/>
              <a:pPr/>
              <a:t>05/20/2016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2BFF-0A45-4AC8-93C1-8890E1A38368}" type="slidenum">
              <a:rPr lang="en-US" smtClean="0"/>
              <a:pPr/>
              <a:t>‹#›</a:t>
            </a:fld>
            <a:endParaRPr lang="en-US"/>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19BC55C-01A8-481C-9EA6-6180DD8EFE3E}" type="datetimeFigureOut">
              <a:rPr lang="en-US" smtClean="0"/>
              <a:pPr/>
              <a:t>05/20/2016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6D2BFF-0A45-4AC8-93C1-8890E1A38368}" type="slidenum">
              <a:rPr lang="en-US" smtClean="0"/>
              <a:pPr/>
              <a:t>‹#›</a:t>
            </a:fld>
            <a:endParaRPr lang="en-US"/>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19BC55C-01A8-481C-9EA6-6180DD8EFE3E}" type="datetimeFigureOut">
              <a:rPr lang="en-US" smtClean="0"/>
              <a:pPr/>
              <a:t>05/20/2016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6D2BFF-0A45-4AC8-93C1-8890E1A38368}" type="slidenum">
              <a:rPr lang="en-US" smtClean="0"/>
              <a:pPr/>
              <a:t>‹#›</a:t>
            </a:fld>
            <a:endParaRPr lang="en-US"/>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19BC55C-01A8-481C-9EA6-6180DD8EFE3E}" type="datetimeFigureOut">
              <a:rPr lang="en-US" smtClean="0"/>
              <a:pPr/>
              <a:t>05/20/2016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6D2BFF-0A45-4AC8-93C1-8890E1A38368}" type="slidenum">
              <a:rPr lang="en-US" smtClean="0"/>
              <a:pPr/>
              <a:t>‹#›</a:t>
            </a:fld>
            <a:endParaRPr lang="en-US"/>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9BC55C-01A8-481C-9EA6-6180DD8EFE3E}" type="datetimeFigureOut">
              <a:rPr lang="en-US" smtClean="0"/>
              <a:pPr/>
              <a:t>05/20/2016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6D2BFF-0A45-4AC8-93C1-8890E1A38368}" type="slidenum">
              <a:rPr lang="en-US" smtClean="0"/>
              <a:pPr/>
              <a:t>‹#›</a:t>
            </a:fld>
            <a:endParaRPr lang="en-US"/>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19BC55C-01A8-481C-9EA6-6180DD8EFE3E}" type="datetimeFigureOut">
              <a:rPr lang="en-US" smtClean="0"/>
              <a:pPr/>
              <a:t>05/20/2016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6D2BFF-0A45-4AC8-93C1-8890E1A38368}" type="slidenum">
              <a:rPr lang="en-US" smtClean="0"/>
              <a:pPr/>
              <a:t>‹#›</a:t>
            </a:fld>
            <a:endParaRPr lang="en-US"/>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19BC55C-01A8-481C-9EA6-6180DD8EFE3E}" type="datetimeFigureOut">
              <a:rPr lang="en-US" smtClean="0"/>
              <a:pPr/>
              <a:t>05/20/2016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6D2BFF-0A45-4AC8-93C1-8890E1A38368}" type="slidenum">
              <a:rPr lang="en-US" smtClean="0"/>
              <a:pPr/>
              <a:t>‹#›</a:t>
            </a:fld>
            <a:endParaRPr lang="en-US"/>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9BC55C-01A8-481C-9EA6-6180DD8EFE3E}" type="datetimeFigureOut">
              <a:rPr lang="en-US" smtClean="0"/>
              <a:pPr/>
              <a:t>05/20/2016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6D2BFF-0A45-4AC8-93C1-8890E1A38368}"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9BC55C-01A8-481C-9EA6-6180DD8EFE3E}" type="datetimeFigureOut">
              <a:rPr lang="en-US" smtClean="0">
                <a:solidFill>
                  <a:prstClr val="white">
                    <a:tint val="75000"/>
                  </a:prstClr>
                </a:solidFill>
              </a:rPr>
              <a:pPr/>
              <a:t>05/20/2016</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6D2BFF-0A45-4AC8-93C1-8890E1A3836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418347482"/>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med">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34.jpeg"/><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45.jpeg"/><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58.jpeg"/></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60.jpeg"/></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62.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image" Target="../media/image65.jpeg"/><Relationship Id="rId4" Type="http://schemas.openxmlformats.org/officeDocument/2006/relationships/image" Target="../media/image64.jpeg"/></Relationships>
</file>

<file path=ppt/slides/_rels/slide3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68.jpeg"/><Relationship Id="rId4" Type="http://schemas.openxmlformats.org/officeDocument/2006/relationships/image" Target="../media/image67.jpeg"/></Relationships>
</file>

<file path=ppt/slides/_rels/slide3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3.xml"/><Relationship Id="rId1" Type="http://schemas.openxmlformats.org/officeDocument/2006/relationships/slideLayout" Target="../slideLayouts/slideLayout18.xml"/><Relationship Id="rId5" Type="http://schemas.openxmlformats.org/officeDocument/2006/relationships/image" Target="../media/image72.jpeg"/><Relationship Id="rId4" Type="http://schemas.openxmlformats.org/officeDocument/2006/relationships/image" Target="../media/image71.jpeg"/></Relationships>
</file>

<file path=ppt/slides/_rels/slide3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74.jpeg"/></Relationships>
</file>

<file path=ppt/slides/_rels/slide3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76.jpg"/></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7.xml"/><Relationship Id="rId1" Type="http://schemas.openxmlformats.org/officeDocument/2006/relationships/slideLayout" Target="../slideLayouts/slideLayout18.xml"/><Relationship Id="rId4" Type="http://schemas.openxmlformats.org/officeDocument/2006/relationships/image" Target="../media/image80.jpeg"/></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8.xml"/><Relationship Id="rId1" Type="http://schemas.openxmlformats.org/officeDocument/2006/relationships/slideLayout" Target="../slideLayouts/slideLayout13.xml"/><Relationship Id="rId5" Type="http://schemas.openxmlformats.org/officeDocument/2006/relationships/image" Target="../media/image83.png"/><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86.jpeg"/></Relationships>
</file>

<file path=ppt/slides/_rels/slide4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1.xml"/><Relationship Id="rId1" Type="http://schemas.openxmlformats.org/officeDocument/2006/relationships/slideLayout" Target="../slideLayouts/slideLayout13.xml"/><Relationship Id="rId5" Type="http://schemas.openxmlformats.org/officeDocument/2006/relationships/image" Target="../media/image89.jpeg"/><Relationship Id="rId4" Type="http://schemas.openxmlformats.org/officeDocument/2006/relationships/image" Target="../media/image88.jpeg"/></Relationships>
</file>

<file path=ppt/slides/_rels/slide4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91.jpeg"/></Relationships>
</file>

<file path=ppt/slides/_rels/slide4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3.xml"/><Relationship Id="rId1" Type="http://schemas.openxmlformats.org/officeDocument/2006/relationships/slideLayout" Target="../slideLayouts/slideLayout18.xml"/><Relationship Id="rId5" Type="http://schemas.openxmlformats.org/officeDocument/2006/relationships/image" Target="../media/image94.jpg"/><Relationship Id="rId4" Type="http://schemas.openxmlformats.org/officeDocument/2006/relationships/image" Target="../media/image93.jpeg"/></Relationships>
</file>

<file path=ppt/slides/_rels/slide4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4.xml"/><Relationship Id="rId1" Type="http://schemas.openxmlformats.org/officeDocument/2006/relationships/slideLayout" Target="../slideLayouts/slideLayout18.xml"/><Relationship Id="rId5" Type="http://schemas.openxmlformats.org/officeDocument/2006/relationships/image" Target="../media/image97.jpeg"/><Relationship Id="rId4" Type="http://schemas.openxmlformats.org/officeDocument/2006/relationships/image" Target="../media/image96.jpeg"/></Relationships>
</file>

<file path=ppt/slides/_rels/slide46.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45.xml"/><Relationship Id="rId1" Type="http://schemas.openxmlformats.org/officeDocument/2006/relationships/slideLayout" Target="../slideLayouts/slideLayout18.xml"/><Relationship Id="rId5" Type="http://schemas.openxmlformats.org/officeDocument/2006/relationships/image" Target="../media/image100.jpg"/><Relationship Id="rId4" Type="http://schemas.openxmlformats.org/officeDocument/2006/relationships/image" Target="../media/image99.jpeg"/></Relationships>
</file>

<file path=ppt/slides/_rels/slide47.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7.wmf"/><Relationship Id="rId7"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20.wmf"/><Relationship Id="rId5" Type="http://schemas.openxmlformats.org/officeDocument/2006/relationships/image" Target="../media/image19.wmf"/><Relationship Id="rId4" Type="http://schemas.openxmlformats.org/officeDocument/2006/relationships/image" Target="../media/image18.wmf"/></Relationships>
</file>

<file path=ppt/slides/_rels/slide8.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6275" y="762000"/>
            <a:ext cx="7791450" cy="5164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609600" y="2362200"/>
            <a:ext cx="3886200" cy="4191000"/>
          </a:xfrm>
          <a:prstGeom prst="roundRect">
            <a:avLst/>
          </a:prstGeom>
          <a:solidFill>
            <a:schemeClr val="tx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91440" rtlCol="0" anchor="b" anchorCtr="0"/>
          <a:lstStyle/>
          <a:p>
            <a:pPr algn="ctr"/>
            <a:r>
              <a:rPr lang="en-US" dirty="0" smtClean="0">
                <a:solidFill>
                  <a:schemeClr val="accent3">
                    <a:lumMod val="40000"/>
                    <a:lumOff val="60000"/>
                  </a:schemeClr>
                </a:solidFill>
              </a:rPr>
              <a:t>Design Input into the Artifact Selection Process</a:t>
            </a:r>
          </a:p>
        </p:txBody>
      </p:sp>
      <p:sp>
        <p:nvSpPr>
          <p:cNvPr id="4" name="Rounded Rectangle 3"/>
          <p:cNvSpPr/>
          <p:nvPr/>
        </p:nvSpPr>
        <p:spPr>
          <a:xfrm>
            <a:off x="609600" y="457200"/>
            <a:ext cx="3810000" cy="1676400"/>
          </a:xfrm>
          <a:prstGeom prst="roundRect">
            <a:avLst/>
          </a:prstGeom>
          <a:solidFill>
            <a:schemeClr val="tx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91440" rtlCol="0" anchor="b" anchorCtr="0"/>
          <a:lstStyle/>
          <a:p>
            <a:pPr algn="ctr"/>
            <a:r>
              <a:rPr lang="en-US" sz="2800" dirty="0" smtClean="0">
                <a:solidFill>
                  <a:schemeClr val="accent3">
                    <a:lumMod val="40000"/>
                    <a:lumOff val="60000"/>
                  </a:schemeClr>
                </a:solidFill>
              </a:rPr>
              <a:t>Design &amp; Display Issues</a:t>
            </a:r>
            <a:endParaRPr lang="en-US" sz="2800" dirty="0">
              <a:solidFill>
                <a:schemeClr val="accent3">
                  <a:lumMod val="40000"/>
                  <a:lumOff val="60000"/>
                </a:schemeClr>
              </a:solidFill>
            </a:endParaRPr>
          </a:p>
        </p:txBody>
      </p:sp>
      <p:sp>
        <p:nvSpPr>
          <p:cNvPr id="19" name="TextBox 18"/>
          <p:cNvSpPr txBox="1"/>
          <p:nvPr/>
        </p:nvSpPr>
        <p:spPr>
          <a:xfrm>
            <a:off x="1066800" y="2743200"/>
            <a:ext cx="3124200" cy="2677656"/>
          </a:xfrm>
          <a:prstGeom prst="rect">
            <a:avLst/>
          </a:prstGeom>
          <a:noFill/>
        </p:spPr>
        <p:txBody>
          <a:bodyPr wrap="square" rtlCol="0">
            <a:spAutoFit/>
          </a:bodyPr>
          <a:lstStyle/>
          <a:p>
            <a:r>
              <a:rPr lang="en-US" dirty="0" smtClean="0"/>
              <a:t>Designer in conversation with curator  &amp; developer/project manager to determine:</a:t>
            </a:r>
          </a:p>
          <a:p>
            <a:pPr>
              <a:buFont typeface="Arial" pitchFamily="34" charset="0"/>
              <a:buChar char="•"/>
            </a:pPr>
            <a:r>
              <a:rPr lang="en-US" sz="1600" dirty="0" smtClean="0"/>
              <a:t> Key artifacts (landmarks) with strongest stories</a:t>
            </a:r>
          </a:p>
          <a:p>
            <a:pPr>
              <a:buFont typeface="Arial" pitchFamily="34" charset="0"/>
              <a:buChar char="•"/>
            </a:pPr>
            <a:r>
              <a:rPr lang="en-US" sz="1600" dirty="0" smtClean="0"/>
              <a:t> Variety</a:t>
            </a:r>
          </a:p>
          <a:p>
            <a:pPr>
              <a:buFont typeface="Arial" pitchFamily="34" charset="0"/>
              <a:buChar char="•"/>
            </a:pPr>
            <a:r>
              <a:rPr lang="en-US" sz="1600" dirty="0" smtClean="0"/>
              <a:t> Environmental concerns: case interiors, lighting, need for rotation</a:t>
            </a:r>
          </a:p>
          <a:p>
            <a:pPr>
              <a:buFont typeface="Arial" pitchFamily="34" charset="0"/>
              <a:buChar char="•"/>
            </a:pPr>
            <a:r>
              <a:rPr lang="en-US" sz="1600" dirty="0" smtClean="0"/>
              <a:t>  Budget impact</a:t>
            </a:r>
          </a:p>
          <a:p>
            <a:endParaRPr lang="en-US" dirty="0"/>
          </a:p>
        </p:txBody>
      </p:sp>
      <p:pic>
        <p:nvPicPr>
          <p:cNvPr id="6" name="Picture 5" descr="2009-1287 WritNBoneInstalll.jpg"/>
          <p:cNvPicPr>
            <a:picLocks noChangeAspect="1"/>
          </p:cNvPicPr>
          <p:nvPr/>
        </p:nvPicPr>
        <p:blipFill>
          <a:blip r:embed="rId3" cstate="print"/>
          <a:stretch>
            <a:fillRect/>
          </a:stretch>
        </p:blipFill>
        <p:spPr>
          <a:xfrm>
            <a:off x="4953000" y="4191000"/>
            <a:ext cx="1392929" cy="2286000"/>
          </a:xfrm>
          <a:prstGeom prst="rect">
            <a:avLst/>
          </a:prstGeom>
        </p:spPr>
      </p:pic>
      <p:pic>
        <p:nvPicPr>
          <p:cNvPr id="12" name="Picture 11" descr="2009-3892 WrittnBone.jpg"/>
          <p:cNvPicPr>
            <a:picLocks noChangeAspect="1"/>
          </p:cNvPicPr>
          <p:nvPr/>
        </p:nvPicPr>
        <p:blipFill>
          <a:blip r:embed="rId4" cstate="print"/>
          <a:srcRect t="14744"/>
          <a:stretch>
            <a:fillRect/>
          </a:stretch>
        </p:blipFill>
        <p:spPr>
          <a:xfrm>
            <a:off x="4953000" y="1905000"/>
            <a:ext cx="3810000" cy="2165442"/>
          </a:xfrm>
          <a:prstGeom prst="rect">
            <a:avLst/>
          </a:prstGeom>
        </p:spPr>
      </p:pic>
      <p:pic>
        <p:nvPicPr>
          <p:cNvPr id="11" name="Picture 10" descr="2009-1908 WrittenBone.jpg"/>
          <p:cNvPicPr>
            <a:picLocks noChangeAspect="1"/>
          </p:cNvPicPr>
          <p:nvPr/>
        </p:nvPicPr>
        <p:blipFill>
          <a:blip r:embed="rId5" cstate="print"/>
          <a:stretch>
            <a:fillRect/>
          </a:stretch>
        </p:blipFill>
        <p:spPr>
          <a:xfrm>
            <a:off x="4648200" y="457200"/>
            <a:ext cx="2743200" cy="1749477"/>
          </a:xfrm>
          <a:prstGeom prst="rect">
            <a:avLst/>
          </a:prstGeom>
        </p:spPr>
      </p:pic>
      <p:sp>
        <p:nvSpPr>
          <p:cNvPr id="9" name="TextBox 5"/>
          <p:cNvSpPr txBox="1"/>
          <p:nvPr/>
        </p:nvSpPr>
        <p:spPr>
          <a:xfrm>
            <a:off x="7467600" y="6519446"/>
            <a:ext cx="1676400"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smtClean="0">
                <a:solidFill>
                  <a:schemeClr val="tx1">
                    <a:lumMod val="75000"/>
                  </a:schemeClr>
                </a:solidFill>
                <a:latin typeface="Minion Pro" pitchFamily="18" charset="0"/>
              </a:rPr>
              <a:t>Smithsonian Institution</a:t>
            </a:r>
          </a:p>
          <a:p>
            <a:r>
              <a:rPr lang="en-US" sz="800" i="1" dirty="0" smtClean="0">
                <a:solidFill>
                  <a:schemeClr val="tx1">
                    <a:lumMod val="75000"/>
                  </a:schemeClr>
                </a:solidFill>
                <a:latin typeface="Minion Pro" pitchFamily="18" charset="0"/>
              </a:rPr>
              <a:t>National Museum of Natural History</a:t>
            </a:r>
            <a:endParaRPr lang="en-US" sz="800" i="1" dirty="0">
              <a:solidFill>
                <a:schemeClr val="tx1">
                  <a:lumMod val="75000"/>
                </a:schemeClr>
              </a:solidFill>
              <a:latin typeface="Minion Pro" pitchFamily="18" charset="0"/>
            </a:endParaRPr>
          </a:p>
        </p:txBody>
      </p:sp>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609600" y="457200"/>
            <a:ext cx="3810000" cy="1676400"/>
          </a:xfrm>
          <a:prstGeom prst="roundRect">
            <a:avLst/>
          </a:prstGeom>
          <a:solidFill>
            <a:schemeClr val="tx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91440" rtlCol="0" anchor="b" anchorCtr="0"/>
          <a:lstStyle/>
          <a:p>
            <a:pPr algn="ctr"/>
            <a:r>
              <a:rPr lang="en-US" sz="2800" dirty="0" smtClean="0">
                <a:solidFill>
                  <a:schemeClr val="accent3">
                    <a:lumMod val="40000"/>
                    <a:lumOff val="60000"/>
                  </a:schemeClr>
                </a:solidFill>
              </a:rPr>
              <a:t>Design &amp; Display Issues</a:t>
            </a:r>
            <a:endParaRPr lang="en-US" sz="2800" dirty="0">
              <a:solidFill>
                <a:schemeClr val="accent3">
                  <a:lumMod val="40000"/>
                  <a:lumOff val="60000"/>
                </a:schemeClr>
              </a:solidFill>
            </a:endParaRPr>
          </a:p>
        </p:txBody>
      </p:sp>
      <p:sp>
        <p:nvSpPr>
          <p:cNvPr id="9" name="Rounded Rectangle 8"/>
          <p:cNvSpPr/>
          <p:nvPr/>
        </p:nvSpPr>
        <p:spPr>
          <a:xfrm>
            <a:off x="4800600" y="2362200"/>
            <a:ext cx="3810000" cy="4191000"/>
          </a:xfrm>
          <a:prstGeom prst="roundRect">
            <a:avLst/>
          </a:prstGeom>
          <a:solidFill>
            <a:schemeClr val="tx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91440" rtlCol="0" anchor="b" anchorCtr="0"/>
          <a:lstStyle/>
          <a:p>
            <a:pPr algn="ctr"/>
            <a:r>
              <a:rPr lang="en-US" dirty="0" smtClean="0">
                <a:solidFill>
                  <a:schemeClr val="tx1"/>
                </a:solidFill>
              </a:rPr>
              <a:t>The Importance of Visitor Perceptions</a:t>
            </a:r>
          </a:p>
        </p:txBody>
      </p:sp>
      <p:sp>
        <p:nvSpPr>
          <p:cNvPr id="20" name="TextBox 19"/>
          <p:cNvSpPr txBox="1"/>
          <p:nvPr/>
        </p:nvSpPr>
        <p:spPr>
          <a:xfrm>
            <a:off x="5257800" y="2743200"/>
            <a:ext cx="3048000" cy="2616101"/>
          </a:xfrm>
          <a:prstGeom prst="rect">
            <a:avLst/>
          </a:prstGeom>
          <a:noFill/>
        </p:spPr>
        <p:txBody>
          <a:bodyPr wrap="square" rtlCol="0">
            <a:spAutoFit/>
          </a:bodyPr>
          <a:lstStyle/>
          <a:p>
            <a:r>
              <a:rPr lang="en-US" dirty="0" smtClean="0"/>
              <a:t>Act as visitor advocate:</a:t>
            </a:r>
          </a:p>
          <a:p>
            <a:pPr>
              <a:buFont typeface="Arial" pitchFamily="34" charset="0"/>
              <a:buChar char="•"/>
            </a:pPr>
            <a:r>
              <a:rPr lang="en-US" sz="1600" dirty="0" smtClean="0"/>
              <a:t> Can I locate myself in the stories? (</a:t>
            </a:r>
            <a:r>
              <a:rPr lang="en-US" sz="1600" i="1" dirty="0" smtClean="0"/>
              <a:t>audience relevance</a:t>
            </a:r>
            <a:r>
              <a:rPr lang="en-US" sz="1600" dirty="0" smtClean="0"/>
              <a:t>)</a:t>
            </a:r>
          </a:p>
          <a:p>
            <a:pPr>
              <a:buFont typeface="Arial" pitchFamily="34" charset="0"/>
              <a:buChar char="•"/>
            </a:pPr>
            <a:r>
              <a:rPr lang="en-US" sz="1600" dirty="0" smtClean="0"/>
              <a:t> How much is enough, and too much?</a:t>
            </a:r>
          </a:p>
          <a:p>
            <a:pPr>
              <a:buFont typeface="Arial" pitchFamily="34" charset="0"/>
              <a:buChar char="•"/>
            </a:pPr>
            <a:r>
              <a:rPr lang="en-US" sz="1600" dirty="0" smtClean="0"/>
              <a:t> How am I made to feel in relation to the objects? (</a:t>
            </a:r>
            <a:r>
              <a:rPr lang="en-US" sz="1600" i="1" dirty="0" smtClean="0"/>
              <a:t>point of view, voice</a:t>
            </a:r>
            <a:r>
              <a:rPr lang="en-US" sz="1600" dirty="0" smtClean="0"/>
              <a:t>)</a:t>
            </a:r>
          </a:p>
          <a:p>
            <a:pPr>
              <a:buFont typeface="Arial" pitchFamily="34" charset="0"/>
              <a:buChar char="•"/>
            </a:pPr>
            <a:r>
              <a:rPr lang="en-US" sz="1600" dirty="0" smtClean="0"/>
              <a:t> Am I inspired, moved, informed?</a:t>
            </a:r>
          </a:p>
          <a:p>
            <a:endParaRPr lang="en-US" dirty="0"/>
          </a:p>
        </p:txBody>
      </p:sp>
      <p:pic>
        <p:nvPicPr>
          <p:cNvPr id="7" name="Picture 6" descr="2009-1899 WrittenBone.jpg"/>
          <p:cNvPicPr>
            <a:picLocks noChangeAspect="1"/>
          </p:cNvPicPr>
          <p:nvPr/>
        </p:nvPicPr>
        <p:blipFill>
          <a:blip r:embed="rId3" cstate="print"/>
          <a:srcRect l="57842" t="7354" b="2674"/>
          <a:stretch>
            <a:fillRect/>
          </a:stretch>
        </p:blipFill>
        <p:spPr>
          <a:xfrm>
            <a:off x="2895600" y="2286000"/>
            <a:ext cx="1735940" cy="2392150"/>
          </a:xfrm>
          <a:prstGeom prst="rect">
            <a:avLst/>
          </a:prstGeom>
        </p:spPr>
      </p:pic>
      <p:pic>
        <p:nvPicPr>
          <p:cNvPr id="10" name="Picture 9" descr="2009-3534 WrittnBone.jpg"/>
          <p:cNvPicPr>
            <a:picLocks noChangeAspect="1"/>
          </p:cNvPicPr>
          <p:nvPr/>
        </p:nvPicPr>
        <p:blipFill>
          <a:blip r:embed="rId4" cstate="print"/>
          <a:srcRect l="53773"/>
          <a:stretch>
            <a:fillRect/>
          </a:stretch>
        </p:blipFill>
        <p:spPr>
          <a:xfrm>
            <a:off x="3432784" y="4800600"/>
            <a:ext cx="1215416" cy="1752600"/>
          </a:xfrm>
          <a:prstGeom prst="rect">
            <a:avLst/>
          </a:prstGeom>
        </p:spPr>
      </p:pic>
      <p:pic>
        <p:nvPicPr>
          <p:cNvPr id="11" name="Picture 10" descr="2009-3519 WrittnBone.jpg"/>
          <p:cNvPicPr>
            <a:picLocks noChangeAspect="1"/>
          </p:cNvPicPr>
          <p:nvPr/>
        </p:nvPicPr>
        <p:blipFill>
          <a:blip r:embed="rId5" cstate="print"/>
          <a:stretch>
            <a:fillRect/>
          </a:stretch>
        </p:blipFill>
        <p:spPr>
          <a:xfrm>
            <a:off x="152400" y="2895600"/>
            <a:ext cx="2628900" cy="1752600"/>
          </a:xfrm>
          <a:prstGeom prst="rect">
            <a:avLst/>
          </a:prstGeom>
        </p:spPr>
      </p:pic>
      <p:pic>
        <p:nvPicPr>
          <p:cNvPr id="12" name="Picture 11" descr="2009-3898 WrittnBone.jpg"/>
          <p:cNvPicPr>
            <a:picLocks noChangeAspect="1"/>
          </p:cNvPicPr>
          <p:nvPr/>
        </p:nvPicPr>
        <p:blipFill>
          <a:blip r:embed="rId6" cstate="print"/>
          <a:stretch>
            <a:fillRect/>
          </a:stretch>
        </p:blipFill>
        <p:spPr>
          <a:xfrm>
            <a:off x="990600" y="4800600"/>
            <a:ext cx="2319785" cy="1726695"/>
          </a:xfrm>
          <a:prstGeom prst="rect">
            <a:avLst/>
          </a:prstGeom>
        </p:spPr>
      </p:pic>
      <p:sp>
        <p:nvSpPr>
          <p:cNvPr id="13" name="TextBox 5"/>
          <p:cNvSpPr txBox="1"/>
          <p:nvPr/>
        </p:nvSpPr>
        <p:spPr>
          <a:xfrm>
            <a:off x="7467600" y="6519446"/>
            <a:ext cx="1676400"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smtClean="0">
                <a:solidFill>
                  <a:schemeClr val="tx1">
                    <a:lumMod val="75000"/>
                  </a:schemeClr>
                </a:solidFill>
                <a:latin typeface="Minion Pro" pitchFamily="18" charset="0"/>
              </a:rPr>
              <a:t>Smithsonian Institution</a:t>
            </a:r>
          </a:p>
          <a:p>
            <a:r>
              <a:rPr lang="en-US" sz="800" i="1" dirty="0" smtClean="0">
                <a:solidFill>
                  <a:schemeClr val="tx1">
                    <a:lumMod val="75000"/>
                  </a:schemeClr>
                </a:solidFill>
                <a:latin typeface="Minion Pro" pitchFamily="18" charset="0"/>
              </a:rPr>
              <a:t>National Museum of Natural History</a:t>
            </a:r>
            <a:endParaRPr lang="en-US" sz="800" i="1" dirty="0">
              <a:solidFill>
                <a:schemeClr val="tx1">
                  <a:lumMod val="75000"/>
                </a:schemeClr>
              </a:solidFill>
              <a:latin typeface="Minion Pro" pitchFamily="18" charset="0"/>
            </a:endParaRPr>
          </a:p>
        </p:txBody>
      </p:sp>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609600" y="990600"/>
            <a:ext cx="2895600" cy="52578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91440" rtlCol="0" anchor="b" anchorCtr="0"/>
          <a:lstStyle/>
          <a:p>
            <a:pPr algn="ctr"/>
            <a:r>
              <a:rPr lang="en-US" sz="3600" dirty="0" smtClean="0"/>
              <a:t>Accessible 3D and 2D Design</a:t>
            </a:r>
            <a:endParaRPr lang="en-US" sz="3600" dirty="0"/>
          </a:p>
        </p:txBody>
      </p:sp>
      <p:pic>
        <p:nvPicPr>
          <p:cNvPr id="42" name="Picture 41" descr="2009-3902 WrittnBone.jpg"/>
          <p:cNvPicPr>
            <a:picLocks noChangeAspect="1"/>
          </p:cNvPicPr>
          <p:nvPr/>
        </p:nvPicPr>
        <p:blipFill>
          <a:blip r:embed="rId3" cstate="print"/>
          <a:srcRect l="52483" t="33457" r="19358" b="27312"/>
          <a:stretch>
            <a:fillRect/>
          </a:stretch>
        </p:blipFill>
        <p:spPr>
          <a:xfrm>
            <a:off x="4267200" y="2895600"/>
            <a:ext cx="3810000" cy="3344302"/>
          </a:xfrm>
          <a:prstGeom prst="rect">
            <a:avLst/>
          </a:prstGeom>
        </p:spPr>
      </p:pic>
      <p:pic>
        <p:nvPicPr>
          <p:cNvPr id="41" name="Picture 40" descr="woman barrier blank frame.jpg"/>
          <p:cNvPicPr>
            <a:picLocks noChangeAspect="1"/>
          </p:cNvPicPr>
          <p:nvPr/>
        </p:nvPicPr>
        <p:blipFill>
          <a:blip r:embed="rId4" cstate="print"/>
          <a:stretch>
            <a:fillRect/>
          </a:stretch>
        </p:blipFill>
        <p:spPr>
          <a:xfrm>
            <a:off x="3810000" y="1066800"/>
            <a:ext cx="1721803" cy="2590800"/>
          </a:xfrm>
          <a:prstGeom prst="rect">
            <a:avLst/>
          </a:prstGeom>
        </p:spPr>
      </p:pic>
      <p:sp>
        <p:nvSpPr>
          <p:cNvPr id="5" name="TextBox 5"/>
          <p:cNvSpPr txBox="1"/>
          <p:nvPr/>
        </p:nvSpPr>
        <p:spPr>
          <a:xfrm>
            <a:off x="7467600" y="6519446"/>
            <a:ext cx="1676400"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smtClean="0">
                <a:solidFill>
                  <a:schemeClr val="tx1">
                    <a:lumMod val="75000"/>
                  </a:schemeClr>
                </a:solidFill>
                <a:latin typeface="Minion Pro" pitchFamily="18" charset="0"/>
              </a:rPr>
              <a:t>Smithsonian Institution</a:t>
            </a:r>
          </a:p>
          <a:p>
            <a:r>
              <a:rPr lang="en-US" sz="800" i="1" dirty="0" smtClean="0">
                <a:solidFill>
                  <a:schemeClr val="tx1">
                    <a:lumMod val="75000"/>
                  </a:schemeClr>
                </a:solidFill>
                <a:latin typeface="Minion Pro" pitchFamily="18" charset="0"/>
              </a:rPr>
              <a:t>National Museum of Natural History</a:t>
            </a:r>
            <a:endParaRPr lang="en-US" sz="800" i="1" dirty="0">
              <a:solidFill>
                <a:schemeClr val="tx1">
                  <a:lumMod val="75000"/>
                </a:schemeClr>
              </a:solidFill>
              <a:latin typeface="Minion Pro" pitchFamily="18" charset="0"/>
            </a:endParaRPr>
          </a:p>
        </p:txBody>
      </p:sp>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609600" y="5029200"/>
            <a:ext cx="2895600" cy="1219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91440" rtlCol="0" anchor="b" anchorCtr="0"/>
          <a:lstStyle/>
          <a:p>
            <a:pPr algn="ctr"/>
            <a:r>
              <a:rPr lang="en-US" dirty="0" smtClean="0"/>
              <a:t>Accessible 3D and 2D Design</a:t>
            </a:r>
            <a:endParaRPr lang="en-US" dirty="0"/>
          </a:p>
        </p:txBody>
      </p:sp>
      <p:sp>
        <p:nvSpPr>
          <p:cNvPr id="34" name="TextBox 33"/>
          <p:cNvSpPr txBox="1"/>
          <p:nvPr/>
        </p:nvSpPr>
        <p:spPr>
          <a:xfrm>
            <a:off x="762000" y="533400"/>
            <a:ext cx="2438400" cy="384080"/>
          </a:xfrm>
          <a:prstGeom prst="rect">
            <a:avLst/>
          </a:prstGeom>
          <a:noFill/>
        </p:spPr>
        <p:txBody>
          <a:bodyPr wrap="square" rtlCol="0">
            <a:spAutoFit/>
          </a:bodyPr>
          <a:lstStyle/>
          <a:p>
            <a:pPr>
              <a:lnSpc>
                <a:spcPts val="2400"/>
              </a:lnSpc>
            </a:pPr>
            <a:r>
              <a:rPr lang="en-US" dirty="0" smtClean="0"/>
              <a:t>Lighting</a:t>
            </a:r>
            <a:endParaRPr lang="en-US" dirty="0"/>
          </a:p>
        </p:txBody>
      </p:sp>
      <p:pic>
        <p:nvPicPr>
          <p:cNvPr id="8" name="Picture 7" descr="house kensington.jpg"/>
          <p:cNvPicPr>
            <a:picLocks noChangeAspect="1"/>
          </p:cNvPicPr>
          <p:nvPr/>
        </p:nvPicPr>
        <p:blipFill>
          <a:blip r:embed="rId3" cstate="print"/>
          <a:stretch>
            <a:fillRect/>
          </a:stretch>
        </p:blipFill>
        <p:spPr>
          <a:xfrm>
            <a:off x="5181600" y="3200400"/>
            <a:ext cx="2865120" cy="2726341"/>
          </a:xfrm>
          <a:prstGeom prst="rect">
            <a:avLst/>
          </a:prstGeom>
        </p:spPr>
      </p:pic>
      <p:pic>
        <p:nvPicPr>
          <p:cNvPr id="9" name="Picture 8" descr="lamp base colored light.jpg"/>
          <p:cNvPicPr>
            <a:picLocks noChangeAspect="1"/>
          </p:cNvPicPr>
          <p:nvPr/>
        </p:nvPicPr>
        <p:blipFill>
          <a:blip r:embed="rId4" cstate="print"/>
          <a:srcRect t="6250"/>
          <a:stretch>
            <a:fillRect/>
          </a:stretch>
        </p:blipFill>
        <p:spPr>
          <a:xfrm>
            <a:off x="3657600" y="555783"/>
            <a:ext cx="2270760" cy="3193257"/>
          </a:xfrm>
          <a:prstGeom prst="rect">
            <a:avLst/>
          </a:prstGeom>
        </p:spPr>
      </p:pic>
      <p:pic>
        <p:nvPicPr>
          <p:cNvPr id="10" name="Picture 9" descr="v&amp;a installation.jpg"/>
          <p:cNvPicPr>
            <a:picLocks noChangeAspect="1"/>
          </p:cNvPicPr>
          <p:nvPr/>
        </p:nvPicPr>
        <p:blipFill>
          <a:blip r:embed="rId5" cstate="print"/>
          <a:srcRect t="6250"/>
          <a:stretch>
            <a:fillRect/>
          </a:stretch>
        </p:blipFill>
        <p:spPr>
          <a:xfrm>
            <a:off x="685800" y="1828800"/>
            <a:ext cx="2714244" cy="2769637"/>
          </a:xfrm>
          <a:prstGeom prst="rect">
            <a:avLst/>
          </a:prstGeom>
        </p:spPr>
      </p:pic>
      <p:sp>
        <p:nvSpPr>
          <p:cNvPr id="7" name="TextBox 5"/>
          <p:cNvSpPr txBox="1"/>
          <p:nvPr/>
        </p:nvSpPr>
        <p:spPr>
          <a:xfrm>
            <a:off x="7467600" y="6519446"/>
            <a:ext cx="1676400"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smtClean="0">
                <a:solidFill>
                  <a:schemeClr val="tx1">
                    <a:lumMod val="75000"/>
                  </a:schemeClr>
                </a:solidFill>
                <a:latin typeface="Minion Pro" pitchFamily="18" charset="0"/>
              </a:rPr>
              <a:t>Smithsonian Institution</a:t>
            </a:r>
          </a:p>
          <a:p>
            <a:r>
              <a:rPr lang="en-US" sz="800" i="1" dirty="0" smtClean="0">
                <a:solidFill>
                  <a:schemeClr val="tx1">
                    <a:lumMod val="75000"/>
                  </a:schemeClr>
                </a:solidFill>
                <a:latin typeface="Minion Pro" pitchFamily="18" charset="0"/>
              </a:rPr>
              <a:t>National Museum of Natural History</a:t>
            </a:r>
            <a:endParaRPr lang="en-US" sz="800" i="1" dirty="0">
              <a:solidFill>
                <a:schemeClr val="tx1">
                  <a:lumMod val="75000"/>
                </a:schemeClr>
              </a:solidFill>
              <a:latin typeface="Minion Pro" pitchFamily="18" charset="0"/>
            </a:endParaRPr>
          </a:p>
        </p:txBody>
      </p:sp>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609600" y="5029200"/>
            <a:ext cx="2895600" cy="1219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91440" rtlCol="0" anchor="b" anchorCtr="0"/>
          <a:lstStyle/>
          <a:p>
            <a:pPr algn="ctr"/>
            <a:r>
              <a:rPr lang="en-US" dirty="0" smtClean="0"/>
              <a:t>Accessible 3D and 2D Design</a:t>
            </a:r>
            <a:endParaRPr lang="en-US" dirty="0"/>
          </a:p>
        </p:txBody>
      </p:sp>
      <p:grpSp>
        <p:nvGrpSpPr>
          <p:cNvPr id="2" name="Group 19"/>
          <p:cNvGrpSpPr/>
          <p:nvPr/>
        </p:nvGrpSpPr>
        <p:grpSpPr>
          <a:xfrm>
            <a:off x="914400" y="1524000"/>
            <a:ext cx="2743200" cy="2475131"/>
            <a:chOff x="1066800" y="1600200"/>
            <a:chExt cx="2743200" cy="2475131"/>
          </a:xfrm>
        </p:grpSpPr>
        <p:sp>
          <p:nvSpPr>
            <p:cNvPr id="21" name="Rectangle 20"/>
            <p:cNvSpPr/>
            <p:nvPr/>
          </p:nvSpPr>
          <p:spPr>
            <a:xfrm>
              <a:off x="1143000" y="2286000"/>
              <a:ext cx="1295400" cy="533400"/>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362200" y="2286000"/>
              <a:ext cx="1295400" cy="533400"/>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143000" y="2895600"/>
              <a:ext cx="1295400" cy="5334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362200" y="2895600"/>
              <a:ext cx="1295400" cy="5334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1066800" y="2819400"/>
              <a:ext cx="2667000" cy="646331"/>
            </a:xfrm>
            <a:prstGeom prst="rect">
              <a:avLst/>
            </a:prstGeom>
            <a:noFill/>
          </p:spPr>
          <p:txBody>
            <a:bodyPr wrap="square" rtlCol="0">
              <a:spAutoFit/>
            </a:bodyPr>
            <a:lstStyle/>
            <a:p>
              <a:pPr algn="ctr"/>
              <a:r>
                <a:rPr lang="en-US" sz="3600" dirty="0" smtClean="0">
                  <a:solidFill>
                    <a:schemeClr val="accent6">
                      <a:lumMod val="75000"/>
                    </a:schemeClr>
                  </a:solidFill>
                </a:rPr>
                <a:t>CONTRAST</a:t>
              </a:r>
              <a:endParaRPr lang="en-US" sz="3600" dirty="0">
                <a:solidFill>
                  <a:schemeClr val="accent6">
                    <a:lumMod val="75000"/>
                  </a:schemeClr>
                </a:solidFill>
              </a:endParaRPr>
            </a:p>
          </p:txBody>
        </p:sp>
        <p:grpSp>
          <p:nvGrpSpPr>
            <p:cNvPr id="3" name="Group 10"/>
            <p:cNvGrpSpPr/>
            <p:nvPr/>
          </p:nvGrpSpPr>
          <p:grpSpPr>
            <a:xfrm>
              <a:off x="1143000" y="3429000"/>
              <a:ext cx="2667000" cy="646331"/>
              <a:chOff x="1143000" y="4114800"/>
              <a:chExt cx="2667000" cy="646331"/>
            </a:xfrm>
          </p:grpSpPr>
          <p:sp>
            <p:nvSpPr>
              <p:cNvPr id="31" name="Rectangle 30"/>
              <p:cNvSpPr/>
              <p:nvPr/>
            </p:nvSpPr>
            <p:spPr>
              <a:xfrm>
                <a:off x="1143000" y="4191000"/>
                <a:ext cx="1295400" cy="533400"/>
              </a:xfrm>
              <a:prstGeom prst="rect">
                <a:avLst/>
              </a:prstGeom>
              <a:gradFill>
                <a:gsLst>
                  <a:gs pos="0">
                    <a:srgbClr val="000082"/>
                  </a:gs>
                  <a:gs pos="30000">
                    <a:srgbClr val="66008F"/>
                  </a:gs>
                  <a:gs pos="64999">
                    <a:srgbClr val="BA0066"/>
                  </a:gs>
                  <a:gs pos="89999">
                    <a:srgbClr val="FF0000"/>
                  </a:gs>
                  <a:gs pos="100000">
                    <a:srgbClr val="FF82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2362200" y="4191000"/>
                <a:ext cx="1295400" cy="533400"/>
              </a:xfrm>
              <a:prstGeom prst="rect">
                <a:avLst/>
              </a:pr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7"/>
              <p:cNvSpPr txBox="1"/>
              <p:nvPr/>
            </p:nvSpPr>
            <p:spPr>
              <a:xfrm>
                <a:off x="1143000" y="4114800"/>
                <a:ext cx="2667000" cy="646331"/>
              </a:xfrm>
              <a:prstGeom prst="rect">
                <a:avLst/>
              </a:prstGeom>
              <a:noFill/>
            </p:spPr>
            <p:txBody>
              <a:bodyPr wrap="square" rtlCol="0">
                <a:spAutoFit/>
              </a:bodyPr>
              <a:lstStyle/>
              <a:p>
                <a:pPr algn="ctr"/>
                <a:r>
                  <a:rPr lang="en-US" sz="3600" dirty="0" smtClean="0">
                    <a:solidFill>
                      <a:schemeClr val="accent6">
                        <a:lumMod val="75000"/>
                      </a:schemeClr>
                    </a:solidFill>
                  </a:rPr>
                  <a:t>CONTRAST</a:t>
                </a:r>
                <a:endParaRPr lang="en-US" sz="3600" dirty="0">
                  <a:solidFill>
                    <a:schemeClr val="accent6">
                      <a:lumMod val="75000"/>
                    </a:schemeClr>
                  </a:solidFill>
                </a:endParaRPr>
              </a:p>
            </p:txBody>
          </p:sp>
        </p:grpSp>
        <p:sp>
          <p:nvSpPr>
            <p:cNvPr id="27" name="Rectangle 26"/>
            <p:cNvSpPr/>
            <p:nvPr/>
          </p:nvSpPr>
          <p:spPr>
            <a:xfrm>
              <a:off x="1143000" y="1676400"/>
              <a:ext cx="1295400" cy="5334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362200" y="1676400"/>
              <a:ext cx="1295400" cy="5334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1066800" y="2209800"/>
              <a:ext cx="2667000" cy="646331"/>
            </a:xfrm>
            <a:prstGeom prst="rect">
              <a:avLst/>
            </a:prstGeom>
            <a:noFill/>
          </p:spPr>
          <p:txBody>
            <a:bodyPr wrap="square" rtlCol="0">
              <a:spAutoFit/>
            </a:bodyPr>
            <a:lstStyle/>
            <a:p>
              <a:pPr algn="ctr"/>
              <a:r>
                <a:rPr lang="en-US" sz="3600" dirty="0" smtClean="0"/>
                <a:t>CONTRAST</a:t>
              </a:r>
              <a:endParaRPr lang="en-US" sz="3600" dirty="0"/>
            </a:p>
          </p:txBody>
        </p:sp>
        <p:sp>
          <p:nvSpPr>
            <p:cNvPr id="30" name="TextBox 29"/>
            <p:cNvSpPr txBox="1"/>
            <p:nvPr/>
          </p:nvSpPr>
          <p:spPr>
            <a:xfrm>
              <a:off x="1066800" y="1600200"/>
              <a:ext cx="2667000" cy="646331"/>
            </a:xfrm>
            <a:prstGeom prst="rect">
              <a:avLst/>
            </a:prstGeom>
            <a:noFill/>
          </p:spPr>
          <p:txBody>
            <a:bodyPr wrap="square" rtlCol="0">
              <a:spAutoFit/>
            </a:bodyPr>
            <a:lstStyle/>
            <a:p>
              <a:pPr algn="ctr"/>
              <a:r>
                <a:rPr lang="en-US" sz="3600" dirty="0" smtClean="0">
                  <a:solidFill>
                    <a:schemeClr val="accent1">
                      <a:lumMod val="50000"/>
                    </a:schemeClr>
                  </a:solidFill>
                </a:rPr>
                <a:t>CON</a:t>
              </a:r>
              <a:r>
                <a:rPr lang="en-US" sz="3600" dirty="0" smtClean="0"/>
                <a:t>TRAST</a:t>
              </a:r>
              <a:endParaRPr lang="en-US" sz="3600" dirty="0"/>
            </a:p>
          </p:txBody>
        </p:sp>
      </p:grpSp>
      <p:sp>
        <p:nvSpPr>
          <p:cNvPr id="34" name="TextBox 33"/>
          <p:cNvSpPr txBox="1"/>
          <p:nvPr/>
        </p:nvSpPr>
        <p:spPr>
          <a:xfrm>
            <a:off x="5029200" y="1447800"/>
            <a:ext cx="2971800" cy="4544834"/>
          </a:xfrm>
          <a:prstGeom prst="rect">
            <a:avLst/>
          </a:prstGeom>
          <a:noFill/>
        </p:spPr>
        <p:txBody>
          <a:bodyPr wrap="square" rtlCol="0">
            <a:spAutoFit/>
          </a:bodyPr>
          <a:lstStyle/>
          <a:p>
            <a:pPr>
              <a:lnSpc>
                <a:spcPts val="3800"/>
              </a:lnSpc>
            </a:pPr>
            <a:r>
              <a:rPr lang="en-US" sz="2800" dirty="0" smtClean="0"/>
              <a:t>1. </a:t>
            </a:r>
            <a:r>
              <a:rPr lang="en-US" sz="2000" dirty="0" smtClean="0">
                <a:latin typeface="Vineta BT" pitchFamily="82" charset="0"/>
              </a:rPr>
              <a:t>Legibility</a:t>
            </a:r>
          </a:p>
          <a:p>
            <a:pPr>
              <a:lnSpc>
                <a:spcPts val="3800"/>
              </a:lnSpc>
            </a:pPr>
            <a:r>
              <a:rPr lang="en-US" sz="2800" dirty="0" smtClean="0">
                <a:latin typeface="Castellar" pitchFamily="18" charset="0"/>
              </a:rPr>
              <a:t>2. Legibility</a:t>
            </a:r>
          </a:p>
          <a:p>
            <a:pPr>
              <a:lnSpc>
                <a:spcPts val="3800"/>
              </a:lnSpc>
            </a:pPr>
            <a:r>
              <a:rPr lang="en-US" sz="2800" dirty="0" smtClean="0">
                <a:latin typeface="Vladimir Script" pitchFamily="66" charset="0"/>
              </a:rPr>
              <a:t>3. </a:t>
            </a:r>
            <a:r>
              <a:rPr lang="en-US" sz="2800" dirty="0" smtClean="0">
                <a:latin typeface="Swis721 BdCnOul BT" pitchFamily="82" charset="0"/>
              </a:rPr>
              <a:t>Legibility</a:t>
            </a:r>
          </a:p>
          <a:p>
            <a:pPr>
              <a:lnSpc>
                <a:spcPts val="3800"/>
              </a:lnSpc>
            </a:pPr>
            <a:r>
              <a:rPr lang="en-US" sz="2800" dirty="0" smtClean="0">
                <a:latin typeface="Agency FB" pitchFamily="34" charset="0"/>
              </a:rPr>
              <a:t>4. Legibility</a:t>
            </a:r>
          </a:p>
          <a:p>
            <a:pPr>
              <a:lnSpc>
                <a:spcPts val="3800"/>
              </a:lnSpc>
            </a:pPr>
            <a:r>
              <a:rPr lang="en-US" sz="2800" dirty="0" smtClean="0">
                <a:latin typeface="Adobe Garamond Pro Bold" pitchFamily="18" charset="0"/>
              </a:rPr>
              <a:t>5. Legibility</a:t>
            </a:r>
          </a:p>
          <a:p>
            <a:pPr>
              <a:lnSpc>
                <a:spcPts val="3800"/>
              </a:lnSpc>
            </a:pPr>
            <a:r>
              <a:rPr lang="en-US" sz="2800" dirty="0" smtClean="0">
                <a:latin typeface="Bradley Hand ITC" pitchFamily="66" charset="0"/>
              </a:rPr>
              <a:t>6. Legibility</a:t>
            </a:r>
          </a:p>
          <a:p>
            <a:pPr>
              <a:lnSpc>
                <a:spcPts val="3800"/>
              </a:lnSpc>
            </a:pPr>
            <a:r>
              <a:rPr lang="en-US" sz="2800" dirty="0" smtClean="0">
                <a:latin typeface="Times New Roman" pitchFamily="18" charset="0"/>
                <a:cs typeface="Times New Roman" pitchFamily="18" charset="0"/>
              </a:rPr>
              <a:t>7. Legibility</a:t>
            </a:r>
          </a:p>
          <a:p>
            <a:pPr>
              <a:lnSpc>
                <a:spcPts val="3800"/>
              </a:lnSpc>
            </a:pPr>
            <a:r>
              <a:rPr lang="en-US" sz="2800" dirty="0" smtClean="0">
                <a:latin typeface="Chiller" pitchFamily="82" charset="0"/>
              </a:rPr>
              <a:t>8. Legibility</a:t>
            </a:r>
          </a:p>
          <a:p>
            <a:endParaRPr lang="en-US" dirty="0" smtClean="0"/>
          </a:p>
          <a:p>
            <a:endParaRPr lang="en-US" dirty="0"/>
          </a:p>
        </p:txBody>
      </p:sp>
      <p:sp>
        <p:nvSpPr>
          <p:cNvPr id="20" name="TextBox 19"/>
          <p:cNvSpPr txBox="1"/>
          <p:nvPr/>
        </p:nvSpPr>
        <p:spPr>
          <a:xfrm>
            <a:off x="3581400" y="1752600"/>
            <a:ext cx="457200" cy="369332"/>
          </a:xfrm>
          <a:prstGeom prst="rect">
            <a:avLst/>
          </a:prstGeom>
          <a:noFill/>
        </p:spPr>
        <p:txBody>
          <a:bodyPr wrap="square" rtlCol="0">
            <a:spAutoFit/>
          </a:bodyPr>
          <a:lstStyle/>
          <a:p>
            <a:r>
              <a:rPr lang="en-US" dirty="0" smtClean="0"/>
              <a:t>5.</a:t>
            </a:r>
            <a:endParaRPr lang="en-US" dirty="0"/>
          </a:p>
        </p:txBody>
      </p:sp>
      <p:sp>
        <p:nvSpPr>
          <p:cNvPr id="26" name="TextBox 25"/>
          <p:cNvSpPr txBox="1"/>
          <p:nvPr/>
        </p:nvSpPr>
        <p:spPr>
          <a:xfrm>
            <a:off x="3581400" y="2286000"/>
            <a:ext cx="457200" cy="369332"/>
          </a:xfrm>
          <a:prstGeom prst="rect">
            <a:avLst/>
          </a:prstGeom>
          <a:noFill/>
        </p:spPr>
        <p:txBody>
          <a:bodyPr wrap="square" rtlCol="0">
            <a:spAutoFit/>
          </a:bodyPr>
          <a:lstStyle/>
          <a:p>
            <a:r>
              <a:rPr lang="en-US" dirty="0" smtClean="0"/>
              <a:t>6.</a:t>
            </a:r>
            <a:endParaRPr lang="en-US" dirty="0"/>
          </a:p>
        </p:txBody>
      </p:sp>
      <p:sp>
        <p:nvSpPr>
          <p:cNvPr id="35" name="TextBox 34"/>
          <p:cNvSpPr txBox="1"/>
          <p:nvPr/>
        </p:nvSpPr>
        <p:spPr>
          <a:xfrm>
            <a:off x="3581400" y="2895600"/>
            <a:ext cx="457200" cy="369332"/>
          </a:xfrm>
          <a:prstGeom prst="rect">
            <a:avLst/>
          </a:prstGeom>
          <a:noFill/>
        </p:spPr>
        <p:txBody>
          <a:bodyPr wrap="square" rtlCol="0">
            <a:spAutoFit/>
          </a:bodyPr>
          <a:lstStyle/>
          <a:p>
            <a:r>
              <a:rPr lang="en-US" dirty="0" smtClean="0"/>
              <a:t>7.</a:t>
            </a:r>
            <a:endParaRPr lang="en-US" dirty="0"/>
          </a:p>
        </p:txBody>
      </p:sp>
      <p:sp>
        <p:nvSpPr>
          <p:cNvPr id="36" name="TextBox 35"/>
          <p:cNvSpPr txBox="1"/>
          <p:nvPr/>
        </p:nvSpPr>
        <p:spPr>
          <a:xfrm>
            <a:off x="3581400" y="3505200"/>
            <a:ext cx="457200" cy="369332"/>
          </a:xfrm>
          <a:prstGeom prst="rect">
            <a:avLst/>
          </a:prstGeom>
          <a:noFill/>
        </p:spPr>
        <p:txBody>
          <a:bodyPr wrap="square" rtlCol="0">
            <a:spAutoFit/>
          </a:bodyPr>
          <a:lstStyle/>
          <a:p>
            <a:r>
              <a:rPr lang="en-US" dirty="0" smtClean="0"/>
              <a:t>8.</a:t>
            </a:r>
            <a:endParaRPr lang="en-US" dirty="0"/>
          </a:p>
        </p:txBody>
      </p:sp>
      <p:sp>
        <p:nvSpPr>
          <p:cNvPr id="37" name="TextBox 36"/>
          <p:cNvSpPr txBox="1"/>
          <p:nvPr/>
        </p:nvSpPr>
        <p:spPr>
          <a:xfrm>
            <a:off x="533400" y="1752600"/>
            <a:ext cx="457200" cy="369332"/>
          </a:xfrm>
          <a:prstGeom prst="rect">
            <a:avLst/>
          </a:prstGeom>
          <a:noFill/>
        </p:spPr>
        <p:txBody>
          <a:bodyPr wrap="square" rtlCol="0">
            <a:spAutoFit/>
          </a:bodyPr>
          <a:lstStyle/>
          <a:p>
            <a:r>
              <a:rPr lang="en-US" dirty="0" smtClean="0"/>
              <a:t>1.</a:t>
            </a:r>
            <a:endParaRPr lang="en-US" dirty="0"/>
          </a:p>
        </p:txBody>
      </p:sp>
      <p:sp>
        <p:nvSpPr>
          <p:cNvPr id="38" name="TextBox 37"/>
          <p:cNvSpPr txBox="1"/>
          <p:nvPr/>
        </p:nvSpPr>
        <p:spPr>
          <a:xfrm>
            <a:off x="533400" y="2362200"/>
            <a:ext cx="457200" cy="369332"/>
          </a:xfrm>
          <a:prstGeom prst="rect">
            <a:avLst/>
          </a:prstGeom>
          <a:noFill/>
        </p:spPr>
        <p:txBody>
          <a:bodyPr wrap="square" rtlCol="0">
            <a:spAutoFit/>
          </a:bodyPr>
          <a:lstStyle/>
          <a:p>
            <a:r>
              <a:rPr lang="en-US" dirty="0" smtClean="0"/>
              <a:t>2.</a:t>
            </a:r>
            <a:endParaRPr lang="en-US" dirty="0"/>
          </a:p>
        </p:txBody>
      </p:sp>
      <p:sp>
        <p:nvSpPr>
          <p:cNvPr id="39" name="TextBox 38"/>
          <p:cNvSpPr txBox="1"/>
          <p:nvPr/>
        </p:nvSpPr>
        <p:spPr>
          <a:xfrm>
            <a:off x="533400" y="2971800"/>
            <a:ext cx="457200" cy="369332"/>
          </a:xfrm>
          <a:prstGeom prst="rect">
            <a:avLst/>
          </a:prstGeom>
          <a:noFill/>
        </p:spPr>
        <p:txBody>
          <a:bodyPr wrap="square" rtlCol="0">
            <a:spAutoFit/>
          </a:bodyPr>
          <a:lstStyle/>
          <a:p>
            <a:r>
              <a:rPr lang="en-US" dirty="0" smtClean="0"/>
              <a:t>3.</a:t>
            </a:r>
            <a:endParaRPr lang="en-US" dirty="0"/>
          </a:p>
        </p:txBody>
      </p:sp>
      <p:sp>
        <p:nvSpPr>
          <p:cNvPr id="40" name="TextBox 39"/>
          <p:cNvSpPr txBox="1"/>
          <p:nvPr/>
        </p:nvSpPr>
        <p:spPr>
          <a:xfrm>
            <a:off x="533400" y="3581400"/>
            <a:ext cx="457200" cy="369332"/>
          </a:xfrm>
          <a:prstGeom prst="rect">
            <a:avLst/>
          </a:prstGeom>
          <a:noFill/>
        </p:spPr>
        <p:txBody>
          <a:bodyPr wrap="square" rtlCol="0">
            <a:spAutoFit/>
          </a:bodyPr>
          <a:lstStyle/>
          <a:p>
            <a:r>
              <a:rPr lang="en-US" dirty="0" smtClean="0"/>
              <a:t>4.</a:t>
            </a:r>
            <a:endParaRPr lang="en-US" dirty="0"/>
          </a:p>
        </p:txBody>
      </p:sp>
      <p:sp>
        <p:nvSpPr>
          <p:cNvPr id="41" name="TextBox 5"/>
          <p:cNvSpPr txBox="1"/>
          <p:nvPr/>
        </p:nvSpPr>
        <p:spPr>
          <a:xfrm>
            <a:off x="7467600" y="6519446"/>
            <a:ext cx="1676400"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smtClean="0">
                <a:solidFill>
                  <a:schemeClr val="tx1">
                    <a:lumMod val="75000"/>
                  </a:schemeClr>
                </a:solidFill>
                <a:latin typeface="Minion Pro" pitchFamily="18" charset="0"/>
              </a:rPr>
              <a:t>Smithsonian Institution</a:t>
            </a:r>
          </a:p>
          <a:p>
            <a:r>
              <a:rPr lang="en-US" sz="800" i="1" dirty="0" smtClean="0">
                <a:solidFill>
                  <a:schemeClr val="tx1">
                    <a:lumMod val="75000"/>
                  </a:schemeClr>
                </a:solidFill>
                <a:latin typeface="Minion Pro" pitchFamily="18" charset="0"/>
              </a:rPr>
              <a:t>National Museum of Natural History</a:t>
            </a:r>
            <a:endParaRPr lang="en-US" sz="800" i="1" dirty="0">
              <a:solidFill>
                <a:schemeClr val="tx1">
                  <a:lumMod val="75000"/>
                </a:schemeClr>
              </a:solidFill>
              <a:latin typeface="Minion Pro" pitchFamily="18" charset="0"/>
            </a:endParaRPr>
          </a:p>
        </p:txBody>
      </p:sp>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609600" y="5029200"/>
            <a:ext cx="2895600" cy="1219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91440" rtlCol="0" anchor="b" anchorCtr="0"/>
          <a:lstStyle/>
          <a:p>
            <a:pPr algn="ctr"/>
            <a:r>
              <a:rPr lang="en-US" dirty="0" smtClean="0"/>
              <a:t>Accessible 3D and 2D Design</a:t>
            </a:r>
            <a:endParaRPr lang="en-US" dirty="0"/>
          </a:p>
        </p:txBody>
      </p:sp>
      <p:sp>
        <p:nvSpPr>
          <p:cNvPr id="34" name="TextBox 33"/>
          <p:cNvSpPr txBox="1"/>
          <p:nvPr/>
        </p:nvSpPr>
        <p:spPr>
          <a:xfrm>
            <a:off x="762000" y="533400"/>
            <a:ext cx="2438400" cy="384080"/>
          </a:xfrm>
          <a:prstGeom prst="rect">
            <a:avLst/>
          </a:prstGeom>
          <a:noFill/>
        </p:spPr>
        <p:txBody>
          <a:bodyPr wrap="square" rtlCol="0">
            <a:spAutoFit/>
          </a:bodyPr>
          <a:lstStyle/>
          <a:p>
            <a:pPr>
              <a:lnSpc>
                <a:spcPts val="2400"/>
              </a:lnSpc>
            </a:pPr>
            <a:r>
              <a:rPr lang="en-US" dirty="0" smtClean="0"/>
              <a:t>Readability</a:t>
            </a:r>
            <a:endParaRPr lang="en-US" dirty="0"/>
          </a:p>
        </p:txBody>
      </p:sp>
      <p:sp>
        <p:nvSpPr>
          <p:cNvPr id="7" name="Rectangle 6"/>
          <p:cNvSpPr/>
          <p:nvPr/>
        </p:nvSpPr>
        <p:spPr>
          <a:xfrm>
            <a:off x="838200" y="1371600"/>
            <a:ext cx="7848600" cy="28956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arge22-1083L%20Confederate%20Pistol%20with%20Brass.jpg"/>
          <p:cNvPicPr>
            <a:picLocks noChangeAspect="1"/>
          </p:cNvPicPr>
          <p:nvPr/>
        </p:nvPicPr>
        <p:blipFill>
          <a:blip r:embed="rId3" cstate="print"/>
          <a:stretch>
            <a:fillRect/>
          </a:stretch>
        </p:blipFill>
        <p:spPr>
          <a:xfrm>
            <a:off x="914400" y="1447800"/>
            <a:ext cx="4381500" cy="2665852"/>
          </a:xfrm>
          <a:prstGeom prst="rect">
            <a:avLst/>
          </a:prstGeom>
        </p:spPr>
      </p:pic>
      <p:sp>
        <p:nvSpPr>
          <p:cNvPr id="5" name="TextBox 4"/>
          <p:cNvSpPr txBox="1"/>
          <p:nvPr/>
        </p:nvSpPr>
        <p:spPr>
          <a:xfrm>
            <a:off x="5410200" y="1600200"/>
            <a:ext cx="3048000" cy="2462213"/>
          </a:xfrm>
          <a:prstGeom prst="rect">
            <a:avLst/>
          </a:prstGeom>
          <a:noFill/>
        </p:spPr>
        <p:txBody>
          <a:bodyPr wrap="square" rtlCol="0">
            <a:spAutoFit/>
          </a:bodyPr>
          <a:lstStyle/>
          <a:p>
            <a:r>
              <a:rPr lang="en-US" sz="1400" dirty="0" smtClean="0">
                <a:solidFill>
                  <a:schemeClr val="bg2">
                    <a:lumMod val="50000"/>
                  </a:schemeClr>
                </a:solidFill>
                <a:latin typeface="Times New Roman" pitchFamily="18" charset="0"/>
                <a:cs typeface="Times New Roman" pitchFamily="18" charset="0"/>
              </a:rPr>
              <a:t>Unlike in the North, where ample resources and established arms factories (such as the Whitney Armory in Connecticut) produced a steady stream of high-quality arms during the War, Confederate arms were less numerous and more difficult to produce; this pistol, for example, made in Georgia before the conflict began, has a brass frame – later brass frames may have come from melted church bells. </a:t>
            </a:r>
            <a:endParaRPr lang="en-US" sz="1400" dirty="0">
              <a:solidFill>
                <a:schemeClr val="bg2">
                  <a:lumMod val="50000"/>
                </a:schemeClr>
              </a:solidFill>
              <a:latin typeface="Times New Roman" pitchFamily="18" charset="0"/>
              <a:cs typeface="Times New Roman" pitchFamily="18" charset="0"/>
            </a:endParaRPr>
          </a:p>
        </p:txBody>
      </p:sp>
      <p:sp>
        <p:nvSpPr>
          <p:cNvPr id="6" name="TextBox 5"/>
          <p:cNvSpPr txBox="1"/>
          <p:nvPr/>
        </p:nvSpPr>
        <p:spPr>
          <a:xfrm>
            <a:off x="2590800" y="3429000"/>
            <a:ext cx="2667000" cy="615553"/>
          </a:xfrm>
          <a:prstGeom prst="rect">
            <a:avLst/>
          </a:prstGeom>
          <a:noFill/>
        </p:spPr>
        <p:txBody>
          <a:bodyPr wrap="square" rtlCol="0">
            <a:spAutoFit/>
          </a:bodyPr>
          <a:lstStyle/>
          <a:p>
            <a:r>
              <a:rPr lang="en-US" sz="1200" dirty="0" smtClean="0">
                <a:solidFill>
                  <a:schemeClr val="bg1"/>
                </a:solidFill>
                <a:latin typeface="Times New Roman" pitchFamily="18" charset="0"/>
                <a:cs typeface="Times New Roman" pitchFamily="18" charset="0"/>
              </a:rPr>
              <a:t>Confederate Pistol with Brass Frame</a:t>
            </a:r>
          </a:p>
          <a:p>
            <a:r>
              <a:rPr lang="en-US" sz="1100" dirty="0" smtClean="0">
                <a:solidFill>
                  <a:schemeClr val="bg1"/>
                </a:solidFill>
                <a:latin typeface="Times New Roman" pitchFamily="18" charset="0"/>
                <a:cs typeface="Times New Roman" pitchFamily="18" charset="0"/>
              </a:rPr>
              <a:t>ca. 1860</a:t>
            </a:r>
          </a:p>
          <a:p>
            <a:r>
              <a:rPr lang="en-US" sz="1100" dirty="0" smtClean="0">
                <a:solidFill>
                  <a:schemeClr val="bg1"/>
                </a:solidFill>
                <a:latin typeface="Times New Roman" pitchFamily="18" charset="0"/>
                <a:cs typeface="Times New Roman" pitchFamily="18" charset="0"/>
              </a:rPr>
              <a:t>Griswold &amp; Gunnison, Macon, GA</a:t>
            </a:r>
            <a:endParaRPr lang="en-US" sz="1100" dirty="0">
              <a:solidFill>
                <a:schemeClr val="bg1"/>
              </a:solidFill>
              <a:latin typeface="Times New Roman" pitchFamily="18" charset="0"/>
              <a:cs typeface="Times New Roman" pitchFamily="18" charset="0"/>
            </a:endParaRPr>
          </a:p>
        </p:txBody>
      </p:sp>
      <p:sp>
        <p:nvSpPr>
          <p:cNvPr id="8" name="TextBox 5"/>
          <p:cNvSpPr txBox="1"/>
          <p:nvPr/>
        </p:nvSpPr>
        <p:spPr>
          <a:xfrm>
            <a:off x="7467600" y="6519446"/>
            <a:ext cx="1676400"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smtClean="0">
                <a:solidFill>
                  <a:schemeClr val="tx1">
                    <a:lumMod val="75000"/>
                  </a:schemeClr>
                </a:solidFill>
                <a:latin typeface="Minion Pro" pitchFamily="18" charset="0"/>
              </a:rPr>
              <a:t>Smithsonian Institution</a:t>
            </a:r>
          </a:p>
          <a:p>
            <a:r>
              <a:rPr lang="en-US" sz="800" i="1" dirty="0" smtClean="0">
                <a:solidFill>
                  <a:schemeClr val="tx1">
                    <a:lumMod val="75000"/>
                  </a:schemeClr>
                </a:solidFill>
                <a:latin typeface="Minion Pro" pitchFamily="18" charset="0"/>
              </a:rPr>
              <a:t>National Museum of Natural History</a:t>
            </a:r>
            <a:endParaRPr lang="en-US" sz="800" i="1" dirty="0">
              <a:solidFill>
                <a:schemeClr val="tx1">
                  <a:lumMod val="75000"/>
                </a:schemeClr>
              </a:solidFill>
              <a:latin typeface="Minion Pro" pitchFamily="18" charset="0"/>
            </a:endParaRPr>
          </a:p>
        </p:txBody>
      </p:sp>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609600" y="5029200"/>
            <a:ext cx="2895600" cy="1219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91440" rtlCol="0" anchor="b" anchorCtr="0"/>
          <a:lstStyle/>
          <a:p>
            <a:pPr algn="ctr"/>
            <a:r>
              <a:rPr lang="en-US" dirty="0" smtClean="0"/>
              <a:t>Accessible 3D and 2D Design</a:t>
            </a:r>
            <a:endParaRPr lang="en-US" dirty="0"/>
          </a:p>
        </p:txBody>
      </p:sp>
      <p:sp>
        <p:nvSpPr>
          <p:cNvPr id="34" name="TextBox 33"/>
          <p:cNvSpPr txBox="1"/>
          <p:nvPr/>
        </p:nvSpPr>
        <p:spPr>
          <a:xfrm>
            <a:off x="762000" y="533400"/>
            <a:ext cx="2438400" cy="384080"/>
          </a:xfrm>
          <a:prstGeom prst="rect">
            <a:avLst/>
          </a:prstGeom>
          <a:noFill/>
        </p:spPr>
        <p:txBody>
          <a:bodyPr wrap="square" rtlCol="0">
            <a:spAutoFit/>
          </a:bodyPr>
          <a:lstStyle/>
          <a:p>
            <a:pPr>
              <a:lnSpc>
                <a:spcPts val="2400"/>
              </a:lnSpc>
            </a:pPr>
            <a:r>
              <a:rPr lang="en-US" dirty="0" smtClean="0"/>
              <a:t>Readability</a:t>
            </a:r>
            <a:endParaRPr lang="en-US" dirty="0"/>
          </a:p>
        </p:txBody>
      </p:sp>
      <p:sp>
        <p:nvSpPr>
          <p:cNvPr id="7" name="Rectangle 6"/>
          <p:cNvSpPr/>
          <p:nvPr/>
        </p:nvSpPr>
        <p:spPr>
          <a:xfrm>
            <a:off x="838200" y="1371600"/>
            <a:ext cx="7848600" cy="28956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arge22-1083L%20Confederate%20Pistol%20with%20Brass.jpg"/>
          <p:cNvPicPr>
            <a:picLocks noChangeAspect="1"/>
          </p:cNvPicPr>
          <p:nvPr/>
        </p:nvPicPr>
        <p:blipFill>
          <a:blip r:embed="rId3" cstate="print"/>
          <a:stretch>
            <a:fillRect/>
          </a:stretch>
        </p:blipFill>
        <p:spPr>
          <a:xfrm>
            <a:off x="914400" y="1447800"/>
            <a:ext cx="4381500" cy="2665852"/>
          </a:xfrm>
          <a:prstGeom prst="rect">
            <a:avLst/>
          </a:prstGeom>
        </p:spPr>
      </p:pic>
      <p:sp>
        <p:nvSpPr>
          <p:cNvPr id="5" name="TextBox 4"/>
          <p:cNvSpPr txBox="1"/>
          <p:nvPr/>
        </p:nvSpPr>
        <p:spPr>
          <a:xfrm>
            <a:off x="5410200" y="1600200"/>
            <a:ext cx="3048000" cy="2554545"/>
          </a:xfrm>
          <a:prstGeom prst="rect">
            <a:avLst/>
          </a:prstGeom>
          <a:noFill/>
        </p:spPr>
        <p:txBody>
          <a:bodyPr wrap="square" rtlCol="0">
            <a:spAutoFit/>
          </a:bodyPr>
          <a:lstStyle/>
          <a:p>
            <a:r>
              <a:rPr lang="en-US" sz="1600" dirty="0" smtClean="0">
                <a:solidFill>
                  <a:schemeClr val="bg2">
                    <a:lumMod val="50000"/>
                  </a:schemeClr>
                </a:solidFill>
                <a:latin typeface="Calibri" pitchFamily="34" charset="0"/>
                <a:cs typeface="Times New Roman" pitchFamily="18" charset="0"/>
              </a:rPr>
              <a:t>This pistol with brass frame was made in Georgia before war. During the conflict brass frames may have come from melted church bells. </a:t>
            </a:r>
          </a:p>
          <a:p>
            <a:endParaRPr lang="en-US" sz="1600" dirty="0" smtClean="0">
              <a:solidFill>
                <a:schemeClr val="bg2">
                  <a:lumMod val="50000"/>
                </a:schemeClr>
              </a:solidFill>
              <a:latin typeface="Calibri" pitchFamily="34" charset="0"/>
              <a:cs typeface="Times New Roman" pitchFamily="18" charset="0"/>
            </a:endParaRPr>
          </a:p>
          <a:p>
            <a:r>
              <a:rPr lang="en-US" sz="1600" dirty="0" smtClean="0">
                <a:solidFill>
                  <a:schemeClr val="bg2">
                    <a:lumMod val="50000"/>
                  </a:schemeClr>
                </a:solidFill>
                <a:latin typeface="Calibri" pitchFamily="34" charset="0"/>
                <a:cs typeface="Times New Roman" pitchFamily="18" charset="0"/>
              </a:rPr>
              <a:t>It was difficult for the Confederate armories to produce weapons due to the lack of resources and established factories.</a:t>
            </a:r>
            <a:endParaRPr lang="en-US" sz="1600" dirty="0">
              <a:solidFill>
                <a:schemeClr val="bg2">
                  <a:lumMod val="50000"/>
                </a:schemeClr>
              </a:solidFill>
              <a:latin typeface="Calibri" pitchFamily="34" charset="0"/>
              <a:cs typeface="Times New Roman" pitchFamily="18" charset="0"/>
            </a:endParaRPr>
          </a:p>
        </p:txBody>
      </p:sp>
      <p:sp>
        <p:nvSpPr>
          <p:cNvPr id="6" name="TextBox 5"/>
          <p:cNvSpPr txBox="1"/>
          <p:nvPr/>
        </p:nvSpPr>
        <p:spPr>
          <a:xfrm>
            <a:off x="2590800" y="3429000"/>
            <a:ext cx="2667000" cy="615553"/>
          </a:xfrm>
          <a:prstGeom prst="rect">
            <a:avLst/>
          </a:prstGeom>
          <a:noFill/>
        </p:spPr>
        <p:txBody>
          <a:bodyPr wrap="square" rtlCol="0">
            <a:spAutoFit/>
          </a:bodyPr>
          <a:lstStyle/>
          <a:p>
            <a:r>
              <a:rPr lang="en-US" sz="1200" dirty="0" smtClean="0">
                <a:solidFill>
                  <a:schemeClr val="bg1"/>
                </a:solidFill>
                <a:latin typeface="Times New Roman" pitchFamily="18" charset="0"/>
                <a:cs typeface="Times New Roman" pitchFamily="18" charset="0"/>
              </a:rPr>
              <a:t>Confederate Pistol with Brass Frame</a:t>
            </a:r>
          </a:p>
          <a:p>
            <a:r>
              <a:rPr lang="en-US" sz="1100" dirty="0" smtClean="0">
                <a:solidFill>
                  <a:schemeClr val="bg1"/>
                </a:solidFill>
                <a:latin typeface="Times New Roman" pitchFamily="18" charset="0"/>
                <a:cs typeface="Times New Roman" pitchFamily="18" charset="0"/>
              </a:rPr>
              <a:t>ca. 1860</a:t>
            </a:r>
          </a:p>
          <a:p>
            <a:r>
              <a:rPr lang="en-US" sz="1100" dirty="0" smtClean="0">
                <a:solidFill>
                  <a:schemeClr val="bg1"/>
                </a:solidFill>
                <a:latin typeface="Times New Roman" pitchFamily="18" charset="0"/>
                <a:cs typeface="Times New Roman" pitchFamily="18" charset="0"/>
              </a:rPr>
              <a:t>Griswold &amp; Gunnison, Macon, GA</a:t>
            </a:r>
            <a:endParaRPr lang="en-US" sz="1100" dirty="0">
              <a:solidFill>
                <a:schemeClr val="bg1"/>
              </a:solidFill>
              <a:latin typeface="Times New Roman" pitchFamily="18" charset="0"/>
              <a:cs typeface="Times New Roman" pitchFamily="18" charset="0"/>
            </a:endParaRPr>
          </a:p>
        </p:txBody>
      </p:sp>
      <p:sp>
        <p:nvSpPr>
          <p:cNvPr id="8" name="TextBox 5"/>
          <p:cNvSpPr txBox="1"/>
          <p:nvPr/>
        </p:nvSpPr>
        <p:spPr>
          <a:xfrm>
            <a:off x="7467600" y="6519446"/>
            <a:ext cx="1676400"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smtClean="0">
                <a:solidFill>
                  <a:schemeClr val="tx1">
                    <a:lumMod val="75000"/>
                  </a:schemeClr>
                </a:solidFill>
                <a:latin typeface="Minion Pro" pitchFamily="18" charset="0"/>
              </a:rPr>
              <a:t>Smithsonian Institution</a:t>
            </a:r>
          </a:p>
          <a:p>
            <a:r>
              <a:rPr lang="en-US" sz="800" i="1" dirty="0" smtClean="0">
                <a:solidFill>
                  <a:schemeClr val="tx1">
                    <a:lumMod val="75000"/>
                  </a:schemeClr>
                </a:solidFill>
                <a:latin typeface="Minion Pro" pitchFamily="18" charset="0"/>
              </a:rPr>
              <a:t>National Museum of Natural History</a:t>
            </a:r>
            <a:endParaRPr lang="en-US" sz="800" i="1" dirty="0">
              <a:solidFill>
                <a:schemeClr val="tx1">
                  <a:lumMod val="75000"/>
                </a:schemeClr>
              </a:solidFill>
              <a:latin typeface="Minion Pro" pitchFamily="18" charset="0"/>
            </a:endParaRPr>
          </a:p>
        </p:txBody>
      </p:sp>
    </p:spTree>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stretch>
            <a:fillRect/>
          </a:stretch>
        </p:blipFill>
        <p:spPr bwMode="auto">
          <a:xfrm>
            <a:off x="2286000" y="685800"/>
            <a:ext cx="6629400" cy="4360902"/>
          </a:xfrm>
          <a:prstGeom prst="rect">
            <a:avLst/>
          </a:prstGeom>
          <a:noFill/>
          <a:ln w="9525">
            <a:noFill/>
            <a:miter lim="800000"/>
            <a:headEnd/>
            <a:tailEnd/>
          </a:ln>
        </p:spPr>
      </p:pic>
      <p:sp>
        <p:nvSpPr>
          <p:cNvPr id="8" name="Rounded Rectangle 7"/>
          <p:cNvSpPr/>
          <p:nvPr/>
        </p:nvSpPr>
        <p:spPr>
          <a:xfrm>
            <a:off x="228600" y="3429000"/>
            <a:ext cx="3657600" cy="3124200"/>
          </a:xfrm>
          <a:prstGeom prst="roundRect">
            <a:avLst/>
          </a:prstGeom>
          <a:solidFill>
            <a:schemeClr val="tx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91440" rtlCol="0" anchor="b" anchorCtr="0"/>
          <a:lstStyle/>
          <a:p>
            <a:pPr algn="ctr"/>
            <a:r>
              <a:rPr lang="en-US" dirty="0" smtClean="0">
                <a:solidFill>
                  <a:schemeClr val="tx1"/>
                </a:solidFill>
              </a:rPr>
              <a:t>Concept Development Phase</a:t>
            </a:r>
          </a:p>
          <a:p>
            <a:pPr algn="ctr"/>
            <a:endParaRPr lang="en-US" dirty="0" smtClean="0">
              <a:solidFill>
                <a:schemeClr val="tx1"/>
              </a:solidFill>
            </a:endParaRPr>
          </a:p>
          <a:p>
            <a:pPr algn="ctr"/>
            <a:r>
              <a:rPr lang="en-US" dirty="0" smtClean="0">
                <a:solidFill>
                  <a:schemeClr val="tx1"/>
                </a:solidFill>
              </a:rPr>
              <a:t>Script gives narrative description of major units</a:t>
            </a:r>
          </a:p>
          <a:p>
            <a:pPr algn="ctr"/>
            <a:endParaRPr lang="en-US" dirty="0" smtClean="0">
              <a:solidFill>
                <a:schemeClr val="tx1"/>
              </a:solidFill>
            </a:endParaRPr>
          </a:p>
          <a:p>
            <a:pPr algn="ctr"/>
            <a:r>
              <a:rPr lang="en-US" dirty="0" smtClean="0">
                <a:solidFill>
                  <a:schemeClr val="tx1"/>
                </a:solidFill>
              </a:rPr>
              <a:t>Bubble Diagram  gives impression of look and feel of the exhibit</a:t>
            </a:r>
          </a:p>
          <a:p>
            <a:pPr algn="ctr"/>
            <a:endParaRPr lang="en-US" dirty="0" smtClean="0">
              <a:solidFill>
                <a:schemeClr val="tx1"/>
              </a:solidFill>
            </a:endParaRPr>
          </a:p>
        </p:txBody>
      </p:sp>
    </p:spTree>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srcRect/>
          <a:stretch>
            <a:fillRect/>
          </a:stretch>
        </p:blipFill>
        <p:spPr bwMode="auto">
          <a:xfrm>
            <a:off x="4495800" y="457200"/>
            <a:ext cx="4267200" cy="2904067"/>
          </a:xfrm>
          <a:prstGeom prst="rect">
            <a:avLst/>
          </a:prstGeom>
          <a:noFill/>
          <a:ln w="9525">
            <a:noFill/>
            <a:miter lim="800000"/>
            <a:headEnd/>
            <a:tailEnd/>
          </a:ln>
        </p:spPr>
      </p:pic>
      <p:pic>
        <p:nvPicPr>
          <p:cNvPr id="8" name="Picture 2"/>
          <p:cNvPicPr>
            <a:picLocks noChangeAspect="1" noChangeArrowheads="1"/>
          </p:cNvPicPr>
          <p:nvPr/>
        </p:nvPicPr>
        <p:blipFill>
          <a:blip r:embed="rId4" cstate="print"/>
          <a:stretch>
            <a:fillRect/>
          </a:stretch>
        </p:blipFill>
        <p:spPr bwMode="auto">
          <a:xfrm>
            <a:off x="4419600" y="3733800"/>
            <a:ext cx="4267200" cy="2882347"/>
          </a:xfrm>
          <a:prstGeom prst="rect">
            <a:avLst/>
          </a:prstGeom>
          <a:noFill/>
          <a:ln w="9525">
            <a:noFill/>
            <a:miter lim="800000"/>
            <a:headEnd/>
            <a:tailEnd/>
          </a:ln>
        </p:spPr>
      </p:pic>
      <p:sp>
        <p:nvSpPr>
          <p:cNvPr id="9" name="Rounded Rectangle 8"/>
          <p:cNvSpPr/>
          <p:nvPr/>
        </p:nvSpPr>
        <p:spPr>
          <a:xfrm>
            <a:off x="228600" y="1447800"/>
            <a:ext cx="3657600" cy="4191000"/>
          </a:xfrm>
          <a:prstGeom prst="roundRect">
            <a:avLst/>
          </a:prstGeom>
          <a:solidFill>
            <a:schemeClr val="tx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91440" rtlCol="0" anchor="b" anchorCtr="0"/>
          <a:lstStyle/>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r>
              <a:rPr lang="en-US" dirty="0" smtClean="0">
                <a:solidFill>
                  <a:schemeClr val="tx1"/>
                </a:solidFill>
              </a:rPr>
              <a:t>Draft Design Phase</a:t>
            </a:r>
          </a:p>
          <a:p>
            <a:pPr algn="ctr"/>
            <a:endParaRPr lang="en-US" dirty="0" smtClean="0">
              <a:solidFill>
                <a:schemeClr val="tx1"/>
              </a:solidFill>
            </a:endParaRPr>
          </a:p>
          <a:p>
            <a:pPr algn="ctr"/>
            <a:r>
              <a:rPr lang="en-US" dirty="0" smtClean="0">
                <a:solidFill>
                  <a:schemeClr val="tx1"/>
                </a:solidFill>
              </a:rPr>
              <a:t>Script is an attempt at actual words intended for the wall</a:t>
            </a:r>
          </a:p>
          <a:p>
            <a:pPr algn="ctr"/>
            <a:endParaRPr lang="en-US" dirty="0" smtClean="0">
              <a:solidFill>
                <a:schemeClr val="tx1"/>
              </a:solidFill>
            </a:endParaRPr>
          </a:p>
          <a:p>
            <a:pPr algn="ctr"/>
            <a:r>
              <a:rPr lang="en-US" dirty="0" smtClean="0">
                <a:solidFill>
                  <a:schemeClr val="tx1"/>
                </a:solidFill>
              </a:rPr>
              <a:t>Object and graphic inventory approximately 75% complete</a:t>
            </a:r>
          </a:p>
          <a:p>
            <a:pPr algn="ctr"/>
            <a:endParaRPr lang="en-US" dirty="0" smtClean="0">
              <a:solidFill>
                <a:schemeClr val="tx1"/>
              </a:solidFill>
            </a:endParaRPr>
          </a:p>
          <a:p>
            <a:pPr algn="ctr"/>
            <a:r>
              <a:rPr lang="en-US" dirty="0" smtClean="0">
                <a:solidFill>
                  <a:schemeClr val="tx1"/>
                </a:solidFill>
              </a:rPr>
              <a:t>Design of the exhibit is 65% complete, connected to the script with typical case designs and specimen layouts</a:t>
            </a:r>
          </a:p>
          <a:p>
            <a:pPr algn="ctr"/>
            <a:endParaRPr lang="en-US" dirty="0" smtClean="0">
              <a:solidFill>
                <a:schemeClr val="tx1"/>
              </a:solidFill>
            </a:endParaRPr>
          </a:p>
        </p:txBody>
      </p:sp>
    </p:spTree>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ASES FOR 7 &amp; 8 bw.jpg"/>
          <p:cNvPicPr>
            <a:picLocks noChangeAspect="1"/>
          </p:cNvPicPr>
          <p:nvPr/>
        </p:nvPicPr>
        <p:blipFill>
          <a:blip r:embed="rId3" cstate="print"/>
          <a:stretch>
            <a:fillRect/>
          </a:stretch>
        </p:blipFill>
        <p:spPr>
          <a:xfrm>
            <a:off x="4419600" y="2286000"/>
            <a:ext cx="4485713" cy="4419600"/>
          </a:xfrm>
          <a:prstGeom prst="rect">
            <a:avLst/>
          </a:prstGeom>
        </p:spPr>
      </p:pic>
      <p:pic>
        <p:nvPicPr>
          <p:cNvPr id="10" name="Picture 9" descr="SI 0700105 EX405 reduced.jpg"/>
          <p:cNvPicPr>
            <a:picLocks noChangeAspect="1"/>
          </p:cNvPicPr>
          <p:nvPr/>
        </p:nvPicPr>
        <p:blipFill>
          <a:blip r:embed="rId4" cstate="print"/>
          <a:stretch>
            <a:fillRect/>
          </a:stretch>
        </p:blipFill>
        <p:spPr>
          <a:xfrm>
            <a:off x="457200" y="152400"/>
            <a:ext cx="5223782" cy="2895600"/>
          </a:xfrm>
          <a:prstGeom prst="rect">
            <a:avLst/>
          </a:prstGeom>
          <a:ln w="19050">
            <a:solidFill>
              <a:schemeClr val="accent1">
                <a:shade val="50000"/>
              </a:schemeClr>
            </a:solidFill>
          </a:ln>
        </p:spPr>
      </p:pic>
      <p:sp>
        <p:nvSpPr>
          <p:cNvPr id="11" name="Rounded Rectangle 10"/>
          <p:cNvSpPr/>
          <p:nvPr/>
        </p:nvSpPr>
        <p:spPr>
          <a:xfrm>
            <a:off x="533400" y="2209800"/>
            <a:ext cx="3657600" cy="4572000"/>
          </a:xfrm>
          <a:prstGeom prst="roundRect">
            <a:avLst/>
          </a:prstGeom>
          <a:solidFill>
            <a:schemeClr val="tx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91440" rtlCol="0" anchor="b" anchorCtr="0"/>
          <a:lstStyle/>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r>
              <a:rPr lang="en-US" dirty="0" smtClean="0">
                <a:solidFill>
                  <a:schemeClr val="tx1"/>
                </a:solidFill>
              </a:rPr>
              <a:t>Final Design Phase</a:t>
            </a:r>
          </a:p>
          <a:p>
            <a:pPr algn="ctr"/>
            <a:endParaRPr lang="en-US" dirty="0" smtClean="0">
              <a:solidFill>
                <a:schemeClr val="tx1"/>
              </a:solidFill>
            </a:endParaRPr>
          </a:p>
          <a:p>
            <a:pPr algn="ctr"/>
            <a:r>
              <a:rPr lang="en-US" dirty="0" smtClean="0">
                <a:solidFill>
                  <a:schemeClr val="tx1"/>
                </a:solidFill>
              </a:rPr>
              <a:t>Script is final with actual words for the wall, captions and photo credits</a:t>
            </a:r>
          </a:p>
          <a:p>
            <a:pPr algn="ctr"/>
            <a:endParaRPr lang="en-US" dirty="0" smtClean="0">
              <a:solidFill>
                <a:schemeClr val="tx1"/>
              </a:solidFill>
            </a:endParaRPr>
          </a:p>
          <a:p>
            <a:pPr algn="ctr"/>
            <a:r>
              <a:rPr lang="en-US" dirty="0" smtClean="0">
                <a:solidFill>
                  <a:schemeClr val="tx1"/>
                </a:solidFill>
              </a:rPr>
              <a:t>Object and graphic inventory approximately 100% complete</a:t>
            </a:r>
          </a:p>
          <a:p>
            <a:pPr algn="ctr"/>
            <a:endParaRPr lang="en-US" dirty="0" smtClean="0">
              <a:solidFill>
                <a:schemeClr val="tx1"/>
              </a:solidFill>
            </a:endParaRPr>
          </a:p>
          <a:p>
            <a:pPr algn="ctr"/>
            <a:r>
              <a:rPr lang="en-US" dirty="0" smtClean="0">
                <a:solidFill>
                  <a:schemeClr val="tx1"/>
                </a:solidFill>
              </a:rPr>
              <a:t>Design of the exhibit is 95-100% complete, documents can be bid on and used as a base for production drawings</a:t>
            </a:r>
          </a:p>
          <a:p>
            <a:pPr algn="ctr"/>
            <a:endParaRPr lang="en-US" dirty="0" smtClean="0">
              <a:solidFill>
                <a:schemeClr val="tx1"/>
              </a:solidFill>
            </a:endParaRPr>
          </a:p>
        </p:txBody>
      </p:sp>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533400"/>
            <a:ext cx="8382000" cy="5715000"/>
          </a:xfrm>
          <a:prstGeom prst="rect">
            <a:avLst/>
          </a:prstGeom>
        </p:spPr>
      </p:pic>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5"/>
          <p:cNvSpPr>
            <a:spLocks noChangeArrowheads="1"/>
          </p:cNvSpPr>
          <p:nvPr/>
        </p:nvSpPr>
        <p:spPr bwMode="auto">
          <a:xfrm>
            <a:off x="4572000" y="6172200"/>
            <a:ext cx="4078288" cy="395288"/>
          </a:xfrm>
          <a:prstGeom prst="rect">
            <a:avLst/>
          </a:prstGeom>
          <a:solidFill>
            <a:srgbClr val="00316C"/>
          </a:solidFill>
          <a:ln w="9525" algn="ctr">
            <a:noFill/>
            <a:miter lim="800000"/>
            <a:headEnd/>
            <a:tailEnd/>
          </a:ln>
          <a:effectLst/>
        </p:spPr>
        <p:txBody>
          <a:bodyPr wrap="none" anchor="ctr"/>
          <a:lstStyle/>
          <a:p>
            <a:endParaRPr lang="en-US"/>
          </a:p>
        </p:txBody>
      </p:sp>
      <p:sp>
        <p:nvSpPr>
          <p:cNvPr id="16" name="Rounded Rectangle 15"/>
          <p:cNvSpPr/>
          <p:nvPr/>
        </p:nvSpPr>
        <p:spPr>
          <a:xfrm>
            <a:off x="533400" y="381000"/>
            <a:ext cx="8229600" cy="3124200"/>
          </a:xfrm>
          <a:prstGeom prst="roundRect">
            <a:avLst/>
          </a:prstGeom>
          <a:solidFill>
            <a:schemeClr val="tx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91440" rtlCol="0" anchor="b" anchorCtr="0"/>
          <a:lstStyle/>
          <a:p>
            <a:pPr algn="ctr"/>
            <a:endParaRPr lang="en-US" dirty="0" smtClean="0">
              <a:solidFill>
                <a:schemeClr val="tx1"/>
              </a:solidFill>
            </a:endParaRPr>
          </a:p>
        </p:txBody>
      </p:sp>
      <p:sp>
        <p:nvSpPr>
          <p:cNvPr id="6" name="Rectangle 2"/>
          <p:cNvSpPr txBox="1">
            <a:spLocks noChangeArrowheads="1"/>
          </p:cNvSpPr>
          <p:nvPr/>
        </p:nvSpPr>
        <p:spPr>
          <a:xfrm>
            <a:off x="3841750" y="1109663"/>
            <a:ext cx="4937125" cy="1143000"/>
          </a:xfrm>
          <a:prstGeom prst="rect">
            <a:avLst/>
          </a:prstGeom>
          <a:noFill/>
        </p:spPr>
        <p:txBody>
          <a:bodyPr vert="horz" lIns="91440" tIns="45720" rIns="91440" bIns="45720" rtlCol="0" anchor="ctr">
            <a:normAutofit/>
          </a:bodyPr>
          <a:lstStyle/>
          <a:p>
            <a:pPr marL="0" marR="0" lvl="0" indent="0" algn="ctr" defTabSz="1217613"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Exhibit Supplements</a:t>
            </a:r>
          </a:p>
        </p:txBody>
      </p:sp>
      <p:sp>
        <p:nvSpPr>
          <p:cNvPr id="9" name="Rectangle 3"/>
          <p:cNvSpPr txBox="1">
            <a:spLocks noChangeArrowheads="1"/>
          </p:cNvSpPr>
          <p:nvPr/>
        </p:nvSpPr>
        <p:spPr>
          <a:xfrm>
            <a:off x="374650" y="2159000"/>
            <a:ext cx="8418513" cy="915988"/>
          </a:xfrm>
          <a:prstGeom prst="rect">
            <a:avLst/>
          </a:prstGeom>
        </p:spPr>
        <p:txBody>
          <a:bodyPr vert="horz" lIns="91440" tIns="45720" rIns="91440" bIns="45720" rtlCol="0">
            <a:normAutofit/>
          </a:bodyPr>
          <a:lstStyle/>
          <a:p>
            <a:pPr marL="0" marR="0" lvl="0" indent="0" algn="ctr" defTabSz="1217613" rtl="0" eaLnBrk="1" fontAlgn="auto" latinLnBrk="0" hangingPunct="1">
              <a:lnSpc>
                <a:spcPct val="8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tx1">
                    <a:tint val="75000"/>
                  </a:schemeClr>
                </a:solidFill>
                <a:effectLst/>
                <a:uLnTx/>
                <a:uFillTx/>
                <a:latin typeface="+mn-lt"/>
                <a:ea typeface="+mn-ea"/>
                <a:cs typeface="+mn-cs"/>
              </a:rPr>
              <a:t>Using on-line and other technologies to make education engaging and interactive</a:t>
            </a:r>
          </a:p>
        </p:txBody>
      </p:sp>
      <p:pic>
        <p:nvPicPr>
          <p:cNvPr id="10" name="Picture 4" descr="Payasos arco"/>
          <p:cNvPicPr>
            <a:picLocks noChangeAspect="1" noChangeArrowheads="1"/>
          </p:cNvPicPr>
          <p:nvPr/>
        </p:nvPicPr>
        <p:blipFill>
          <a:blip r:embed="rId3" cstate="print"/>
          <a:srcRect/>
          <a:stretch>
            <a:fillRect/>
          </a:stretch>
        </p:blipFill>
        <p:spPr>
          <a:xfrm>
            <a:off x="-58738" y="3778250"/>
            <a:ext cx="4630738" cy="3079750"/>
          </a:xfrm>
          <a:prstGeom prst="rect">
            <a:avLst/>
          </a:prstGeom>
          <a:noFill/>
          <a:effectLst/>
        </p:spPr>
      </p:pic>
      <p:sp>
        <p:nvSpPr>
          <p:cNvPr id="11" name="Rectangle 5"/>
          <p:cNvSpPr>
            <a:spLocks noChangeArrowheads="1"/>
          </p:cNvSpPr>
          <p:nvPr/>
        </p:nvSpPr>
        <p:spPr bwMode="auto">
          <a:xfrm>
            <a:off x="4572000" y="3752850"/>
            <a:ext cx="4078288" cy="395288"/>
          </a:xfrm>
          <a:prstGeom prst="rect">
            <a:avLst/>
          </a:prstGeom>
          <a:solidFill>
            <a:srgbClr val="00316C"/>
          </a:solidFill>
          <a:ln w="9525" algn="ctr">
            <a:noFill/>
            <a:miter lim="800000"/>
            <a:headEnd/>
            <a:tailEnd/>
          </a:ln>
          <a:effectLst/>
        </p:spPr>
        <p:txBody>
          <a:bodyPr wrap="none" anchor="ctr"/>
          <a:lstStyle/>
          <a:p>
            <a:endParaRPr lang="en-US"/>
          </a:p>
        </p:txBody>
      </p:sp>
      <p:sp>
        <p:nvSpPr>
          <p:cNvPr id="12" name="Rectangle 6"/>
          <p:cNvSpPr>
            <a:spLocks noChangeArrowheads="1"/>
          </p:cNvSpPr>
          <p:nvPr/>
        </p:nvSpPr>
        <p:spPr bwMode="auto">
          <a:xfrm>
            <a:off x="4572000" y="4357688"/>
            <a:ext cx="4078288" cy="395287"/>
          </a:xfrm>
          <a:prstGeom prst="rect">
            <a:avLst/>
          </a:prstGeom>
          <a:solidFill>
            <a:srgbClr val="00316C"/>
          </a:solidFill>
          <a:ln w="9525" algn="ctr">
            <a:noFill/>
            <a:miter lim="800000"/>
            <a:headEnd/>
            <a:tailEnd/>
          </a:ln>
          <a:effectLst/>
        </p:spPr>
        <p:txBody>
          <a:bodyPr wrap="none" anchor="ctr"/>
          <a:lstStyle/>
          <a:p>
            <a:endParaRPr lang="en-US"/>
          </a:p>
        </p:txBody>
      </p:sp>
      <p:sp>
        <p:nvSpPr>
          <p:cNvPr id="13" name="Rectangle 7"/>
          <p:cNvSpPr>
            <a:spLocks noChangeArrowheads="1"/>
          </p:cNvSpPr>
          <p:nvPr/>
        </p:nvSpPr>
        <p:spPr bwMode="auto">
          <a:xfrm>
            <a:off x="4572000" y="4962525"/>
            <a:ext cx="4078288" cy="396875"/>
          </a:xfrm>
          <a:prstGeom prst="rect">
            <a:avLst/>
          </a:prstGeom>
          <a:solidFill>
            <a:srgbClr val="00316C"/>
          </a:solidFill>
          <a:ln w="9525" algn="ctr">
            <a:noFill/>
            <a:miter lim="800000"/>
            <a:headEnd/>
            <a:tailEnd/>
          </a:ln>
          <a:effectLst/>
        </p:spPr>
        <p:txBody>
          <a:bodyPr wrap="none" anchor="ctr"/>
          <a:lstStyle/>
          <a:p>
            <a:endParaRPr lang="en-US"/>
          </a:p>
        </p:txBody>
      </p:sp>
      <p:sp>
        <p:nvSpPr>
          <p:cNvPr id="14" name="Rectangle 8"/>
          <p:cNvSpPr>
            <a:spLocks noChangeArrowheads="1"/>
          </p:cNvSpPr>
          <p:nvPr/>
        </p:nvSpPr>
        <p:spPr bwMode="auto">
          <a:xfrm>
            <a:off x="4572000" y="5568950"/>
            <a:ext cx="4078288" cy="395288"/>
          </a:xfrm>
          <a:prstGeom prst="rect">
            <a:avLst/>
          </a:prstGeom>
          <a:solidFill>
            <a:srgbClr val="00316C"/>
          </a:solidFill>
          <a:ln w="9525" algn="ctr">
            <a:noFill/>
            <a:miter lim="800000"/>
            <a:headEnd/>
            <a:tailEnd/>
          </a:ln>
          <a:effectLst/>
        </p:spPr>
        <p:txBody>
          <a:bodyPr wrap="none" anchor="ctr"/>
          <a:lstStyle/>
          <a:p>
            <a:endParaRPr lang="en-US"/>
          </a:p>
        </p:txBody>
      </p:sp>
      <p:sp>
        <p:nvSpPr>
          <p:cNvPr id="15" name="Rectangle 9"/>
          <p:cNvSpPr txBox="1">
            <a:spLocks noChangeArrowheads="1"/>
          </p:cNvSpPr>
          <p:nvPr/>
        </p:nvSpPr>
        <p:spPr>
          <a:xfrm>
            <a:off x="4573588" y="2989263"/>
            <a:ext cx="4240212" cy="3886200"/>
          </a:xfrm>
          <a:prstGeom prst="rect">
            <a:avLst/>
          </a:prstGeom>
        </p:spPr>
        <p:txBody>
          <a:bodyPr/>
          <a:lstStyle/>
          <a:p>
            <a:pPr marL="457200" marR="0" lvl="0" indent="-457200" algn="l" defTabSz="1217613" rtl="0" eaLnBrk="1" fontAlgn="auto" latinLnBrk="0" hangingPunct="1">
              <a:lnSpc>
                <a:spcPct val="145000"/>
              </a:lnSpc>
              <a:spcBef>
                <a:spcPct val="20000"/>
              </a:spcBef>
              <a:spcAft>
                <a:spcPts val="0"/>
              </a:spcAft>
              <a:buClrTx/>
              <a:buSzTx/>
              <a:buFont typeface="Arial Black" pitchFamily="34" charset="0"/>
              <a:buChar char="•"/>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457200" marR="0" lvl="0" indent="-457200" algn="l" defTabSz="1217613" rtl="0" eaLnBrk="1" fontAlgn="auto" latinLnBrk="0" hangingPunct="1">
              <a:lnSpc>
                <a:spcPct val="145000"/>
              </a:lnSpc>
              <a:spcBef>
                <a:spcPct val="20000"/>
              </a:spcBef>
              <a:spcAft>
                <a:spcPts val="0"/>
              </a:spcAft>
              <a:buClrTx/>
              <a:buSzTx/>
              <a:buFont typeface="Arial Black"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On-line exhibits</a:t>
            </a:r>
          </a:p>
          <a:p>
            <a:pPr marL="457200" marR="0" lvl="0" indent="-457200" algn="l" defTabSz="1217613" rtl="0" eaLnBrk="1" fontAlgn="auto" latinLnBrk="0" hangingPunct="1">
              <a:lnSpc>
                <a:spcPct val="145000"/>
              </a:lnSpc>
              <a:spcBef>
                <a:spcPct val="20000"/>
              </a:spcBef>
              <a:spcAft>
                <a:spcPts val="0"/>
              </a:spcAft>
              <a:buClrTx/>
              <a:buSzTx/>
              <a:buFont typeface="Arial Black"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Educational Resources</a:t>
            </a:r>
          </a:p>
          <a:p>
            <a:pPr marL="457200" marR="0" lvl="0" indent="-457200" algn="l" defTabSz="1217613" rtl="0" eaLnBrk="1" fontAlgn="auto" latinLnBrk="0" hangingPunct="1">
              <a:lnSpc>
                <a:spcPct val="145000"/>
              </a:lnSpc>
              <a:spcBef>
                <a:spcPct val="20000"/>
              </a:spcBef>
              <a:spcAft>
                <a:spcPts val="0"/>
              </a:spcAft>
              <a:buClrTx/>
              <a:buSzTx/>
              <a:buFont typeface="Arial Black"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Research and Collections</a:t>
            </a:r>
          </a:p>
          <a:p>
            <a:pPr marL="457200" marR="0" lvl="0" indent="-457200" algn="l" defTabSz="1217613" rtl="0" eaLnBrk="1" fontAlgn="auto" latinLnBrk="0" hangingPunct="1">
              <a:lnSpc>
                <a:spcPct val="145000"/>
              </a:lnSpc>
              <a:spcBef>
                <a:spcPct val="20000"/>
              </a:spcBef>
              <a:spcAft>
                <a:spcPts val="0"/>
              </a:spcAft>
              <a:buClrTx/>
              <a:buSzTx/>
              <a:buFont typeface="Arial Black"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Field Guides</a:t>
            </a:r>
          </a:p>
          <a:p>
            <a:pPr marL="457200" marR="0" lvl="0" indent="-457200" algn="l" defTabSz="1217613" rtl="0" eaLnBrk="1" fontAlgn="auto" latinLnBrk="0" hangingPunct="1">
              <a:lnSpc>
                <a:spcPct val="145000"/>
              </a:lnSpc>
              <a:spcBef>
                <a:spcPct val="20000"/>
              </a:spcBef>
              <a:spcAft>
                <a:spcPts val="0"/>
              </a:spcAft>
              <a:buClrTx/>
              <a:buSzTx/>
              <a:buFont typeface="Arial Black" pitchFamily="34" charset="0"/>
              <a:buChar char="•"/>
              <a:tabLst/>
              <a:defRPr/>
            </a:pPr>
            <a:r>
              <a:rPr lang="en-US" sz="2400" dirty="0" err="1" smtClean="0"/>
              <a:t>Q?rius</a:t>
            </a:r>
            <a:r>
              <a:rPr lang="en-US" sz="2400" dirty="0" smtClean="0"/>
              <a:t> Programming</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304800" y="6248400"/>
            <a:ext cx="2743200" cy="192088"/>
          </a:xfrm>
          <a:prstGeom prst="rect">
            <a:avLst/>
          </a:prstGeom>
          <a:noFill/>
          <a:ln w="9525">
            <a:noFill/>
            <a:miter lim="800000"/>
            <a:headEnd/>
            <a:tailEnd/>
          </a:ln>
        </p:spPr>
        <p:txBody>
          <a:bodyPr>
            <a:spAutoFit/>
          </a:bodyPr>
          <a:lstStyle/>
          <a:p>
            <a:pPr>
              <a:lnSpc>
                <a:spcPct val="55000"/>
              </a:lnSpc>
              <a:spcBef>
                <a:spcPct val="50000"/>
              </a:spcBef>
            </a:pPr>
            <a:r>
              <a:rPr lang="en-US" sz="1200">
                <a:solidFill>
                  <a:srgbClr val="C0C0C0"/>
                </a:solidFill>
                <a:latin typeface="Century Gothic" pitchFamily="34" charset="0"/>
              </a:rPr>
              <a:t>CONCEPT DESIGN: 26 JUNE 2006</a:t>
            </a:r>
          </a:p>
        </p:txBody>
      </p:sp>
      <p:pic>
        <p:nvPicPr>
          <p:cNvPr id="2051" name="Picture 9" descr="mfmlogo black"/>
          <p:cNvPicPr>
            <a:picLocks noChangeAspect="1" noChangeArrowheads="1"/>
          </p:cNvPicPr>
          <p:nvPr/>
        </p:nvPicPr>
        <p:blipFill>
          <a:blip r:embed="rId3" cstate="print"/>
          <a:srcRect/>
          <a:stretch>
            <a:fillRect/>
          </a:stretch>
        </p:blipFill>
        <p:spPr bwMode="auto">
          <a:xfrm>
            <a:off x="6248400" y="6132512"/>
            <a:ext cx="2895600" cy="725488"/>
          </a:xfrm>
          <a:prstGeom prst="rect">
            <a:avLst/>
          </a:prstGeom>
          <a:noFill/>
          <a:ln w="9525">
            <a:noFill/>
            <a:miter lim="800000"/>
            <a:headEnd/>
            <a:tailEnd/>
          </a:ln>
        </p:spPr>
      </p:pic>
      <p:pic>
        <p:nvPicPr>
          <p:cNvPr id="2052" name="Picture 20" descr="smithmap_large"/>
          <p:cNvPicPr>
            <a:picLocks noChangeAspect="1" noChangeArrowheads="1"/>
          </p:cNvPicPr>
          <p:nvPr/>
        </p:nvPicPr>
        <p:blipFill>
          <a:blip r:embed="rId4" cstate="print">
            <a:lum bright="-18000"/>
          </a:blip>
          <a:srcRect b="370"/>
          <a:stretch>
            <a:fillRect/>
          </a:stretch>
        </p:blipFill>
        <p:spPr bwMode="auto">
          <a:xfrm>
            <a:off x="-228600" y="-1447800"/>
            <a:ext cx="9753600" cy="7496881"/>
          </a:xfrm>
          <a:prstGeom prst="rect">
            <a:avLst/>
          </a:prstGeom>
          <a:noFill/>
          <a:ln w="9525">
            <a:noFill/>
            <a:miter lim="800000"/>
            <a:headEnd/>
            <a:tailEnd/>
          </a:ln>
        </p:spPr>
      </p:pic>
      <p:sp>
        <p:nvSpPr>
          <p:cNvPr id="2053" name="Rectangle 10"/>
          <p:cNvSpPr>
            <a:spLocks noChangeArrowheads="1"/>
          </p:cNvSpPr>
          <p:nvPr/>
        </p:nvSpPr>
        <p:spPr bwMode="auto">
          <a:xfrm>
            <a:off x="-152400" y="2667000"/>
            <a:ext cx="9601200" cy="1676400"/>
          </a:xfrm>
          <a:prstGeom prst="rect">
            <a:avLst/>
          </a:prstGeom>
          <a:solidFill>
            <a:schemeClr val="tx1"/>
          </a:solidFill>
          <a:ln w="9525">
            <a:noFill/>
            <a:miter lim="800000"/>
            <a:headEnd/>
            <a:tailEnd/>
          </a:ln>
        </p:spPr>
        <p:txBody>
          <a:bodyPr wrap="none" anchor="ctr"/>
          <a:lstStyle/>
          <a:p>
            <a:endParaRPr lang="en-US"/>
          </a:p>
        </p:txBody>
      </p:sp>
      <p:pic>
        <p:nvPicPr>
          <p:cNvPr id="2054" name="Picture 6" descr="WIB Title"/>
          <p:cNvPicPr>
            <a:picLocks noChangeAspect="1" noChangeArrowheads="1"/>
          </p:cNvPicPr>
          <p:nvPr/>
        </p:nvPicPr>
        <p:blipFill>
          <a:blip r:embed="rId5" cstate="print"/>
          <a:srcRect l="64000"/>
          <a:stretch>
            <a:fillRect/>
          </a:stretch>
        </p:blipFill>
        <p:spPr bwMode="auto">
          <a:xfrm>
            <a:off x="4495800" y="3679825"/>
            <a:ext cx="4191000" cy="608013"/>
          </a:xfrm>
          <a:prstGeom prst="rect">
            <a:avLst/>
          </a:prstGeom>
          <a:noFill/>
          <a:ln w="9525">
            <a:noFill/>
            <a:miter lim="800000"/>
            <a:headEnd/>
            <a:tailEnd/>
          </a:ln>
        </p:spPr>
      </p:pic>
      <p:sp>
        <p:nvSpPr>
          <p:cNvPr id="2055" name="Text Box 11"/>
          <p:cNvSpPr txBox="1">
            <a:spLocks noChangeArrowheads="1"/>
          </p:cNvSpPr>
          <p:nvPr/>
        </p:nvSpPr>
        <p:spPr bwMode="auto">
          <a:xfrm>
            <a:off x="4648200" y="4343400"/>
            <a:ext cx="3733800" cy="336550"/>
          </a:xfrm>
          <a:prstGeom prst="rect">
            <a:avLst/>
          </a:prstGeom>
          <a:noFill/>
          <a:ln w="9525">
            <a:noFill/>
            <a:miter lim="800000"/>
            <a:headEnd/>
            <a:tailEnd/>
          </a:ln>
        </p:spPr>
        <p:txBody>
          <a:bodyPr>
            <a:spAutoFit/>
          </a:bodyPr>
          <a:lstStyle/>
          <a:p>
            <a:pPr>
              <a:spcBef>
                <a:spcPct val="50000"/>
              </a:spcBef>
            </a:pPr>
            <a:r>
              <a:rPr lang="en-US" sz="1600" b="1" dirty="0">
                <a:latin typeface="Times New Roman" pitchFamily="18" charset="0"/>
              </a:rPr>
              <a:t>National Museum of Natural History</a:t>
            </a:r>
          </a:p>
        </p:txBody>
      </p:sp>
      <p:pic>
        <p:nvPicPr>
          <p:cNvPr id="2056" name="Picture 14" descr="WIB Title"/>
          <p:cNvPicPr>
            <a:picLocks noChangeAspect="1" noChangeArrowheads="1"/>
          </p:cNvPicPr>
          <p:nvPr/>
        </p:nvPicPr>
        <p:blipFill>
          <a:blip r:embed="rId5" cstate="print"/>
          <a:srcRect r="34134"/>
          <a:stretch>
            <a:fillRect/>
          </a:stretch>
        </p:blipFill>
        <p:spPr bwMode="auto">
          <a:xfrm>
            <a:off x="304800" y="2951163"/>
            <a:ext cx="8610600" cy="682625"/>
          </a:xfrm>
          <a:prstGeom prst="rect">
            <a:avLst/>
          </a:prstGeom>
          <a:noFill/>
          <a:ln w="9525">
            <a:noFill/>
            <a:miter lim="800000"/>
            <a:headEnd/>
            <a:tailEnd/>
          </a:ln>
        </p:spPr>
      </p:pic>
      <p:sp>
        <p:nvSpPr>
          <p:cNvPr id="2057" name="Text Box 15"/>
          <p:cNvSpPr txBox="1">
            <a:spLocks noChangeArrowheads="1"/>
          </p:cNvSpPr>
          <p:nvPr/>
        </p:nvSpPr>
        <p:spPr bwMode="auto">
          <a:xfrm>
            <a:off x="4648200" y="4572000"/>
            <a:ext cx="3962400" cy="336550"/>
          </a:xfrm>
          <a:prstGeom prst="rect">
            <a:avLst/>
          </a:prstGeom>
          <a:noFill/>
          <a:ln w="9525">
            <a:noFill/>
            <a:miter lim="800000"/>
            <a:headEnd/>
            <a:tailEnd/>
          </a:ln>
        </p:spPr>
        <p:txBody>
          <a:bodyPr>
            <a:spAutoFit/>
          </a:bodyPr>
          <a:lstStyle/>
          <a:p>
            <a:pPr>
              <a:spcBef>
                <a:spcPct val="50000"/>
              </a:spcBef>
            </a:pPr>
            <a:r>
              <a:rPr lang="en-US" sz="1600" b="1" dirty="0">
                <a:latin typeface="Times New Roman" pitchFamily="18" charset="0"/>
              </a:rPr>
              <a:t>Smithsonian Institution, Washington, DC</a:t>
            </a:r>
          </a:p>
        </p:txBody>
      </p:sp>
    </p:spTree>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6858000" y="4343400"/>
            <a:ext cx="8686800" cy="579438"/>
          </a:xfrm>
          <a:prstGeom prst="rect">
            <a:avLst/>
          </a:prstGeom>
          <a:noFill/>
          <a:ln w="9525">
            <a:noFill/>
            <a:miter lim="800000"/>
            <a:headEnd/>
            <a:tailEnd/>
          </a:ln>
        </p:spPr>
        <p:txBody>
          <a:bodyPr>
            <a:spAutoFit/>
          </a:bodyPr>
          <a:lstStyle/>
          <a:p>
            <a:pPr>
              <a:spcBef>
                <a:spcPct val="50000"/>
              </a:spcBef>
            </a:pPr>
            <a:r>
              <a:rPr lang="en-US" sz="3200">
                <a:latin typeface="Univers Condensed" pitchFamily="34" charset="0"/>
              </a:rPr>
              <a:t>Exhibit Goals:</a:t>
            </a:r>
          </a:p>
        </p:txBody>
      </p:sp>
      <p:sp>
        <p:nvSpPr>
          <p:cNvPr id="3075" name="Text Box 3"/>
          <p:cNvSpPr txBox="1">
            <a:spLocks noChangeArrowheads="1"/>
          </p:cNvSpPr>
          <p:nvPr/>
        </p:nvSpPr>
        <p:spPr bwMode="auto">
          <a:xfrm>
            <a:off x="228600" y="6400800"/>
            <a:ext cx="2209800" cy="176213"/>
          </a:xfrm>
          <a:prstGeom prst="rect">
            <a:avLst/>
          </a:prstGeom>
          <a:noFill/>
          <a:ln w="9525">
            <a:noFill/>
            <a:miter lim="800000"/>
            <a:headEnd/>
            <a:tailEnd/>
          </a:ln>
        </p:spPr>
        <p:txBody>
          <a:bodyPr>
            <a:spAutoFit/>
          </a:bodyPr>
          <a:lstStyle/>
          <a:p>
            <a:pPr>
              <a:lnSpc>
                <a:spcPct val="55000"/>
              </a:lnSpc>
              <a:spcBef>
                <a:spcPct val="50000"/>
              </a:spcBef>
            </a:pPr>
            <a:r>
              <a:rPr lang="en-US" sz="1000">
                <a:solidFill>
                  <a:schemeClr val="bg2"/>
                </a:solidFill>
                <a:latin typeface="Century Gothic" pitchFamily="34" charset="0"/>
              </a:rPr>
              <a:t>CONCEPT DESIGN: 26 JUNE 2006</a:t>
            </a:r>
          </a:p>
        </p:txBody>
      </p:sp>
      <p:pic>
        <p:nvPicPr>
          <p:cNvPr id="3076" name="Picture 4" descr="mfmlogo"/>
          <p:cNvPicPr>
            <a:picLocks noChangeAspect="1" noChangeArrowheads="1"/>
          </p:cNvPicPr>
          <p:nvPr/>
        </p:nvPicPr>
        <p:blipFill>
          <a:blip r:embed="rId3" cstate="print"/>
          <a:srcRect/>
          <a:stretch>
            <a:fillRect/>
          </a:stretch>
        </p:blipFill>
        <p:spPr bwMode="auto">
          <a:xfrm>
            <a:off x="6553200" y="6019800"/>
            <a:ext cx="2438400" cy="417513"/>
          </a:xfrm>
          <a:prstGeom prst="rect">
            <a:avLst/>
          </a:prstGeom>
          <a:noFill/>
          <a:ln w="9525">
            <a:noFill/>
            <a:miter lim="800000"/>
            <a:headEnd/>
            <a:tailEnd/>
          </a:ln>
        </p:spPr>
      </p:pic>
      <p:pic>
        <p:nvPicPr>
          <p:cNvPr id="3077" name="Picture 6" descr="WIB Title"/>
          <p:cNvPicPr>
            <a:picLocks noChangeAspect="1" noChangeArrowheads="1"/>
          </p:cNvPicPr>
          <p:nvPr/>
        </p:nvPicPr>
        <p:blipFill>
          <a:blip r:embed="rId4" cstate="print"/>
          <a:srcRect/>
          <a:stretch>
            <a:fillRect/>
          </a:stretch>
        </p:blipFill>
        <p:spPr bwMode="auto">
          <a:xfrm>
            <a:off x="304800" y="6096000"/>
            <a:ext cx="5581650" cy="290513"/>
          </a:xfrm>
          <a:prstGeom prst="rect">
            <a:avLst/>
          </a:prstGeom>
          <a:noFill/>
          <a:ln w="9525">
            <a:noFill/>
            <a:miter lim="800000"/>
            <a:headEnd/>
            <a:tailEnd/>
          </a:ln>
        </p:spPr>
      </p:pic>
      <p:sp>
        <p:nvSpPr>
          <p:cNvPr id="3079" name="Text Box 9"/>
          <p:cNvSpPr txBox="1">
            <a:spLocks noChangeArrowheads="1"/>
          </p:cNvSpPr>
          <p:nvPr/>
        </p:nvSpPr>
        <p:spPr bwMode="auto">
          <a:xfrm>
            <a:off x="685800" y="1219200"/>
            <a:ext cx="7848600" cy="4678204"/>
          </a:xfrm>
          <a:prstGeom prst="rect">
            <a:avLst/>
          </a:prstGeom>
          <a:noFill/>
          <a:ln w="9525">
            <a:noFill/>
            <a:miter lim="800000"/>
            <a:headEnd/>
            <a:tailEnd/>
          </a:ln>
        </p:spPr>
        <p:txBody>
          <a:bodyPr>
            <a:spAutoFit/>
          </a:bodyPr>
          <a:lstStyle/>
          <a:p>
            <a:pPr>
              <a:spcBef>
                <a:spcPct val="50000"/>
              </a:spcBef>
            </a:pPr>
            <a:r>
              <a:rPr lang="en-US" sz="2800" dirty="0">
                <a:latin typeface="Univers Condensed" pitchFamily="34" charset="0"/>
              </a:rPr>
              <a:t>Goals of the Exhibit:</a:t>
            </a:r>
          </a:p>
          <a:p>
            <a:pPr>
              <a:spcBef>
                <a:spcPct val="50000"/>
              </a:spcBef>
              <a:buFont typeface="Wingdings" pitchFamily="2" charset="2"/>
              <a:buChar char="§"/>
            </a:pPr>
            <a:r>
              <a:rPr lang="en-US" sz="2000" dirty="0">
                <a:latin typeface="Univers Condensed" pitchFamily="34" charset="0"/>
              </a:rPr>
              <a:t>To develop a sense of wonder at the quantity and kinds of information that can be obtained from skeletal remains</a:t>
            </a:r>
          </a:p>
          <a:p>
            <a:pPr>
              <a:spcBef>
                <a:spcPct val="50000"/>
              </a:spcBef>
              <a:buFont typeface="Wingdings" pitchFamily="2" charset="2"/>
              <a:buChar char="§"/>
            </a:pPr>
            <a:r>
              <a:rPr lang="en-US" sz="2000" dirty="0">
                <a:latin typeface="Univers Condensed" pitchFamily="34" charset="0"/>
              </a:rPr>
              <a:t>To introduce the work of physical anthropologists, both as contemporary forensic detectives and as </a:t>
            </a:r>
            <a:r>
              <a:rPr lang="en-US" sz="2000" dirty="0" err="1">
                <a:latin typeface="Univers Condensed" pitchFamily="34" charset="0"/>
              </a:rPr>
              <a:t>bioarchaeologists</a:t>
            </a:r>
            <a:endParaRPr lang="en-US" sz="2000" dirty="0">
              <a:latin typeface="Univers Condensed" pitchFamily="34" charset="0"/>
            </a:endParaRPr>
          </a:p>
          <a:p>
            <a:pPr>
              <a:spcBef>
                <a:spcPct val="50000"/>
              </a:spcBef>
              <a:buFont typeface="Wingdings" pitchFamily="2" charset="2"/>
              <a:buChar char="§"/>
            </a:pPr>
            <a:r>
              <a:rPr lang="en-US" sz="2000" dirty="0">
                <a:latin typeface="Univers Condensed" pitchFamily="34" charset="0"/>
              </a:rPr>
              <a:t>To explain how forensic anthropology has enlarged our view of early colonization in the Chesapeake, the century that made Americans physically and culturally </a:t>
            </a:r>
            <a:r>
              <a:rPr lang="en-US" sz="2000" i="1" dirty="0">
                <a:latin typeface="Univers Condensed" pitchFamily="34" charset="0"/>
              </a:rPr>
              <a:t>American</a:t>
            </a:r>
          </a:p>
          <a:p>
            <a:pPr>
              <a:spcBef>
                <a:spcPct val="50000"/>
              </a:spcBef>
              <a:buFont typeface="Wingdings" pitchFamily="2" charset="2"/>
              <a:buChar char="§"/>
            </a:pPr>
            <a:r>
              <a:rPr lang="en-US" sz="2000" dirty="0">
                <a:latin typeface="Univers Condensed" pitchFamily="34" charset="0"/>
              </a:rPr>
              <a:t>To convey the vital importance of scientifically studying human skeletal remains, because they can contain information unavailable from any other source or by any other means</a:t>
            </a:r>
          </a:p>
          <a:p>
            <a:pPr>
              <a:spcBef>
                <a:spcPct val="50000"/>
              </a:spcBef>
              <a:buFont typeface="Wingdings" pitchFamily="2" charset="2"/>
              <a:buChar char="§"/>
            </a:pPr>
            <a:endParaRPr lang="en-US" sz="2000" i="1" dirty="0">
              <a:solidFill>
                <a:schemeClr val="bg1"/>
              </a:solidFill>
              <a:latin typeface="Univers Condensed" pitchFamily="34" charset="0"/>
            </a:endParaRPr>
          </a:p>
        </p:txBody>
      </p:sp>
    </p:spTree>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2009-1920 WrittenBone.jpg"/>
          <p:cNvPicPr>
            <a:picLocks noChangeAspect="1" noChangeArrowheads="1"/>
          </p:cNvPicPr>
          <p:nvPr/>
        </p:nvPicPr>
        <p:blipFill>
          <a:blip r:embed="rId3" cstate="print"/>
          <a:srcRect l="4274" r="4274"/>
          <a:stretch>
            <a:fillRect/>
          </a:stretch>
        </p:blipFill>
        <p:spPr bwMode="auto">
          <a:xfrm>
            <a:off x="4953000" y="3505200"/>
            <a:ext cx="3886199" cy="2914649"/>
          </a:xfrm>
          <a:prstGeom prst="rect">
            <a:avLst/>
          </a:prstGeom>
          <a:noFill/>
        </p:spPr>
      </p:pic>
      <p:pic>
        <p:nvPicPr>
          <p:cNvPr id="4" name="Picture 8" descr="H:\Written in Bone\WIB Images\2009-1911 WrittenBone.jpg"/>
          <p:cNvPicPr>
            <a:picLocks noChangeAspect="1" noChangeArrowheads="1"/>
          </p:cNvPicPr>
          <p:nvPr/>
        </p:nvPicPr>
        <p:blipFill>
          <a:blip r:embed="rId4" cstate="print"/>
          <a:srcRect/>
          <a:stretch>
            <a:fillRect/>
          </a:stretch>
        </p:blipFill>
        <p:spPr bwMode="auto">
          <a:xfrm>
            <a:off x="228600" y="3505200"/>
            <a:ext cx="4343400" cy="2928972"/>
          </a:xfrm>
          <a:prstGeom prst="rect">
            <a:avLst/>
          </a:prstGeom>
          <a:noFill/>
        </p:spPr>
      </p:pic>
      <p:sp>
        <p:nvSpPr>
          <p:cNvPr id="6" name="TextBox 5"/>
          <p:cNvSpPr txBox="1"/>
          <p:nvPr/>
        </p:nvSpPr>
        <p:spPr>
          <a:xfrm>
            <a:off x="152400" y="6477000"/>
            <a:ext cx="7772400" cy="230832"/>
          </a:xfrm>
          <a:prstGeom prst="rect">
            <a:avLst/>
          </a:prstGeom>
          <a:noFill/>
        </p:spPr>
        <p:txBody>
          <a:bodyPr wrap="square" rtlCol="0">
            <a:spAutoFit/>
          </a:bodyPr>
          <a:lstStyle/>
          <a:p>
            <a:r>
              <a:rPr lang="en-US" sz="900" dirty="0" smtClean="0"/>
              <a:t>Written in Bone:  Forensic Files of the 17</a:t>
            </a:r>
            <a:r>
              <a:rPr lang="en-US" sz="900" baseline="30000" dirty="0" smtClean="0"/>
              <a:t>th</a:t>
            </a:r>
            <a:r>
              <a:rPr lang="en-US" sz="900" dirty="0" smtClean="0"/>
              <a:t> Century Chesapeake</a:t>
            </a:r>
          </a:p>
        </p:txBody>
      </p:sp>
      <p:sp>
        <p:nvSpPr>
          <p:cNvPr id="7" name="TextBox 5"/>
          <p:cNvSpPr txBox="1"/>
          <p:nvPr/>
        </p:nvSpPr>
        <p:spPr>
          <a:xfrm>
            <a:off x="7467600" y="6519446"/>
            <a:ext cx="1676400"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smtClean="0">
                <a:solidFill>
                  <a:schemeClr val="tx1">
                    <a:lumMod val="75000"/>
                  </a:schemeClr>
                </a:solidFill>
                <a:latin typeface="Minion Pro" pitchFamily="18" charset="0"/>
              </a:rPr>
              <a:t>Smithsonian Institution</a:t>
            </a:r>
          </a:p>
          <a:p>
            <a:r>
              <a:rPr lang="en-US" sz="800" i="1" dirty="0" smtClean="0">
                <a:solidFill>
                  <a:schemeClr val="tx1">
                    <a:lumMod val="75000"/>
                  </a:schemeClr>
                </a:solidFill>
                <a:latin typeface="Minion Pro" pitchFamily="18" charset="0"/>
              </a:rPr>
              <a:t>National Museum of Natural History</a:t>
            </a:r>
            <a:endParaRPr lang="en-US" sz="800" i="1" dirty="0">
              <a:solidFill>
                <a:schemeClr val="tx1">
                  <a:lumMod val="75000"/>
                </a:schemeClr>
              </a:solidFill>
              <a:latin typeface="Minion Pro" pitchFamily="18" charset="0"/>
            </a:endParaRPr>
          </a:p>
        </p:txBody>
      </p:sp>
      <p:pic>
        <p:nvPicPr>
          <p:cNvPr id="8" name="Picture 2" descr="E:\2009-1913 WrittenBone.jpg"/>
          <p:cNvPicPr>
            <a:picLocks noChangeAspect="1" noChangeArrowheads="1"/>
          </p:cNvPicPr>
          <p:nvPr/>
        </p:nvPicPr>
        <p:blipFill>
          <a:blip r:embed="rId5" cstate="print"/>
          <a:srcRect l="5592" t="5333" r="5592" b="6667"/>
          <a:stretch>
            <a:fillRect/>
          </a:stretch>
        </p:blipFill>
        <p:spPr bwMode="auto">
          <a:xfrm>
            <a:off x="228600" y="609600"/>
            <a:ext cx="4343400" cy="2667642"/>
          </a:xfrm>
          <a:prstGeom prst="rect">
            <a:avLst/>
          </a:prstGeom>
          <a:noFill/>
        </p:spPr>
      </p:pic>
      <p:pic>
        <p:nvPicPr>
          <p:cNvPr id="9" name="Picture 6" descr="H:\Written in Bone\WIB Images\2009-1918 WrittenBone.jpg"/>
          <p:cNvPicPr>
            <a:picLocks noChangeAspect="1" noChangeArrowheads="1"/>
          </p:cNvPicPr>
          <p:nvPr/>
        </p:nvPicPr>
        <p:blipFill>
          <a:blip r:embed="rId6" cstate="print"/>
          <a:srcRect/>
          <a:stretch>
            <a:fillRect/>
          </a:stretch>
        </p:blipFill>
        <p:spPr bwMode="auto">
          <a:xfrm>
            <a:off x="4953000" y="609600"/>
            <a:ext cx="3886200" cy="2667000"/>
          </a:xfrm>
          <a:prstGeom prst="rect">
            <a:avLst/>
          </a:prstGeom>
          <a:noFill/>
        </p:spPr>
      </p:pic>
    </p:spTree>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2009-1920 WrittenBone.jpg"/>
          <p:cNvPicPr>
            <a:picLocks noChangeAspect="1" noChangeArrowheads="1"/>
          </p:cNvPicPr>
          <p:nvPr/>
        </p:nvPicPr>
        <p:blipFill>
          <a:blip r:embed="rId3" cstate="print"/>
          <a:srcRect l="4274" r="4274"/>
          <a:stretch>
            <a:fillRect/>
          </a:stretch>
        </p:blipFill>
        <p:spPr bwMode="auto">
          <a:xfrm>
            <a:off x="152400" y="152400"/>
            <a:ext cx="4191000" cy="3055190"/>
          </a:xfrm>
          <a:prstGeom prst="rect">
            <a:avLst/>
          </a:prstGeom>
          <a:noFill/>
        </p:spPr>
      </p:pic>
      <p:pic>
        <p:nvPicPr>
          <p:cNvPr id="4" name="Picture 8" descr="H:\Written in Bone\WIB Images\2009-1911 WrittenBone.jpg"/>
          <p:cNvPicPr>
            <a:picLocks noChangeAspect="1" noChangeArrowheads="1"/>
          </p:cNvPicPr>
          <p:nvPr/>
        </p:nvPicPr>
        <p:blipFill>
          <a:blip r:embed="rId4" cstate="print"/>
          <a:srcRect/>
          <a:stretch>
            <a:fillRect/>
          </a:stretch>
        </p:blipFill>
        <p:spPr bwMode="auto">
          <a:xfrm>
            <a:off x="4419600" y="152400"/>
            <a:ext cx="4519908" cy="3048000"/>
          </a:xfrm>
          <a:prstGeom prst="rect">
            <a:avLst/>
          </a:prstGeom>
          <a:noFill/>
        </p:spPr>
      </p:pic>
      <p:sp>
        <p:nvSpPr>
          <p:cNvPr id="6" name="TextBox 5"/>
          <p:cNvSpPr txBox="1"/>
          <p:nvPr/>
        </p:nvSpPr>
        <p:spPr>
          <a:xfrm>
            <a:off x="152400" y="6477000"/>
            <a:ext cx="7772400" cy="230832"/>
          </a:xfrm>
          <a:prstGeom prst="rect">
            <a:avLst/>
          </a:prstGeom>
          <a:noFill/>
        </p:spPr>
        <p:txBody>
          <a:bodyPr wrap="square" rtlCol="0">
            <a:spAutoFit/>
          </a:bodyPr>
          <a:lstStyle/>
          <a:p>
            <a:r>
              <a:rPr lang="en-US" sz="900" dirty="0" smtClean="0"/>
              <a:t>Written in Bone:  Forensic Files of the 17</a:t>
            </a:r>
            <a:r>
              <a:rPr lang="en-US" sz="900" baseline="30000" dirty="0" smtClean="0"/>
              <a:t>th</a:t>
            </a:r>
            <a:r>
              <a:rPr lang="en-US" sz="900" dirty="0" smtClean="0"/>
              <a:t> Century Chesapeake</a:t>
            </a:r>
          </a:p>
        </p:txBody>
      </p:sp>
      <p:sp>
        <p:nvSpPr>
          <p:cNvPr id="9" name="TextBox 8"/>
          <p:cNvSpPr txBox="1"/>
          <p:nvPr/>
        </p:nvSpPr>
        <p:spPr>
          <a:xfrm>
            <a:off x="990600" y="3429000"/>
            <a:ext cx="3276600" cy="2339102"/>
          </a:xfrm>
          <a:prstGeom prst="rect">
            <a:avLst/>
          </a:prstGeom>
          <a:noFill/>
        </p:spPr>
        <p:txBody>
          <a:bodyPr wrap="square" rtlCol="0">
            <a:spAutoFit/>
          </a:bodyPr>
          <a:lstStyle/>
          <a:p>
            <a:r>
              <a:rPr lang="en-US" sz="1600" dirty="0" smtClean="0"/>
              <a:t>A temporary exhibit, but built with “permanent” durability:</a:t>
            </a:r>
          </a:p>
          <a:p>
            <a:endParaRPr lang="en-US" sz="1600" dirty="0" smtClean="0"/>
          </a:p>
          <a:p>
            <a:pPr>
              <a:buFont typeface="Arial" pitchFamily="34" charset="0"/>
              <a:buChar char="•"/>
            </a:pPr>
            <a:r>
              <a:rPr lang="en-US" sz="1400" dirty="0" smtClean="0"/>
              <a:t>Museum receives 7 million visitors annually</a:t>
            </a:r>
          </a:p>
          <a:p>
            <a:pPr>
              <a:buFont typeface="Arial" pitchFamily="34" charset="0"/>
              <a:buChar char="•"/>
            </a:pPr>
            <a:r>
              <a:rPr lang="en-US" sz="1400" dirty="0" smtClean="0"/>
              <a:t>Fragile items require solid substrates</a:t>
            </a:r>
          </a:p>
          <a:p>
            <a:pPr>
              <a:buFont typeface="Arial" pitchFamily="34" charset="0"/>
              <a:buChar char="•"/>
            </a:pPr>
            <a:r>
              <a:rPr lang="en-US" sz="1400" dirty="0" smtClean="0"/>
              <a:t>Lighting and environmental concerns same as with permanent exhibit.</a:t>
            </a:r>
          </a:p>
          <a:p>
            <a:pPr>
              <a:buFont typeface="Arial" pitchFamily="34" charset="0"/>
              <a:buChar char="•"/>
            </a:pPr>
            <a:r>
              <a:rPr lang="en-US" sz="1400" dirty="0" smtClean="0"/>
              <a:t>Opened early 2008, now extended to 2014</a:t>
            </a:r>
            <a:endParaRPr lang="en-US" sz="1400" dirty="0"/>
          </a:p>
        </p:txBody>
      </p:sp>
      <p:pic>
        <p:nvPicPr>
          <p:cNvPr id="10" name="Picture 3" descr="H:\Written in Bone\WIB Images\2009-3898 WrittnBone.jpg"/>
          <p:cNvPicPr>
            <a:picLocks noChangeAspect="1" noChangeArrowheads="1"/>
          </p:cNvPicPr>
          <p:nvPr/>
        </p:nvPicPr>
        <p:blipFill>
          <a:blip r:embed="rId5" cstate="print"/>
          <a:srcRect/>
          <a:stretch>
            <a:fillRect/>
          </a:stretch>
        </p:blipFill>
        <p:spPr bwMode="auto">
          <a:xfrm>
            <a:off x="4419599" y="3352800"/>
            <a:ext cx="4504429" cy="3352800"/>
          </a:xfrm>
          <a:prstGeom prst="rect">
            <a:avLst/>
          </a:prstGeom>
          <a:noFill/>
        </p:spPr>
      </p:pic>
      <p:sp>
        <p:nvSpPr>
          <p:cNvPr id="7" name="TextBox 6"/>
          <p:cNvSpPr txBox="1"/>
          <p:nvPr/>
        </p:nvSpPr>
        <p:spPr>
          <a:xfrm>
            <a:off x="7467600" y="6519446"/>
            <a:ext cx="1676400" cy="338554"/>
          </a:xfrm>
          <a:prstGeom prst="rect">
            <a:avLst/>
          </a:prstGeom>
          <a:noFill/>
        </p:spPr>
        <p:txBody>
          <a:bodyPr wrap="square" rtlCol="0">
            <a:spAutoFit/>
          </a:bodyPr>
          <a:lstStyle/>
          <a:p>
            <a:r>
              <a:rPr lang="en-US" sz="800" dirty="0" smtClean="0">
                <a:solidFill>
                  <a:schemeClr val="tx1">
                    <a:lumMod val="75000"/>
                  </a:schemeClr>
                </a:solidFill>
                <a:latin typeface="Minion Pro" pitchFamily="18" charset="0"/>
              </a:rPr>
              <a:t>Smithsonian Institution</a:t>
            </a:r>
          </a:p>
          <a:p>
            <a:r>
              <a:rPr lang="en-US" sz="800" i="1" dirty="0" smtClean="0">
                <a:solidFill>
                  <a:schemeClr val="tx1">
                    <a:lumMod val="75000"/>
                  </a:schemeClr>
                </a:solidFill>
                <a:latin typeface="Minion Pro" pitchFamily="18" charset="0"/>
              </a:rPr>
              <a:t>National Museum of Natural History</a:t>
            </a:r>
            <a:endParaRPr lang="en-US" sz="800" i="1" dirty="0">
              <a:solidFill>
                <a:schemeClr val="tx1">
                  <a:lumMod val="75000"/>
                </a:schemeClr>
              </a:solidFill>
              <a:latin typeface="Minion Pro" pitchFamily="18" charset="0"/>
            </a:endParaRPr>
          </a:p>
        </p:txBody>
      </p:sp>
    </p:spTree>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Written in Bone\WIB Images\2009-1899 WrittenBone.jpg"/>
          <p:cNvPicPr>
            <a:picLocks noChangeAspect="1" noChangeArrowheads="1"/>
          </p:cNvPicPr>
          <p:nvPr/>
        </p:nvPicPr>
        <p:blipFill>
          <a:blip r:embed="rId3" cstate="print"/>
          <a:srcRect/>
          <a:stretch>
            <a:fillRect/>
          </a:stretch>
        </p:blipFill>
        <p:spPr bwMode="auto">
          <a:xfrm>
            <a:off x="-8229600" y="1600200"/>
            <a:ext cx="5295900" cy="3419475"/>
          </a:xfrm>
          <a:prstGeom prst="rect">
            <a:avLst/>
          </a:prstGeom>
          <a:noFill/>
        </p:spPr>
      </p:pic>
      <p:pic>
        <p:nvPicPr>
          <p:cNvPr id="4099" name="Picture 3" descr="H:\Written in Bone\WIB Images\2009-1899 WrittenBone.jpg"/>
          <p:cNvPicPr>
            <a:picLocks noChangeAspect="1" noChangeArrowheads="1"/>
          </p:cNvPicPr>
          <p:nvPr/>
        </p:nvPicPr>
        <p:blipFill>
          <a:blip r:embed="rId3" cstate="print"/>
          <a:srcRect r="12088"/>
          <a:stretch>
            <a:fillRect/>
          </a:stretch>
        </p:blipFill>
        <p:spPr bwMode="auto">
          <a:xfrm>
            <a:off x="4191000" y="152400"/>
            <a:ext cx="4655728" cy="3419475"/>
          </a:xfrm>
          <a:prstGeom prst="rect">
            <a:avLst/>
          </a:prstGeom>
          <a:noFill/>
        </p:spPr>
      </p:pic>
      <p:pic>
        <p:nvPicPr>
          <p:cNvPr id="4103" name="Picture 7" descr="H:\Written in Bone\WIB Images\2009-1910 WrittenBone.jpg"/>
          <p:cNvPicPr>
            <a:picLocks noChangeAspect="1" noChangeArrowheads="1"/>
          </p:cNvPicPr>
          <p:nvPr/>
        </p:nvPicPr>
        <p:blipFill>
          <a:blip r:embed="rId4" cstate="print"/>
          <a:srcRect/>
          <a:stretch>
            <a:fillRect/>
          </a:stretch>
        </p:blipFill>
        <p:spPr bwMode="auto">
          <a:xfrm>
            <a:off x="-13789025" y="701675"/>
            <a:ext cx="4191000" cy="2721102"/>
          </a:xfrm>
          <a:prstGeom prst="rect">
            <a:avLst/>
          </a:prstGeom>
          <a:noFill/>
        </p:spPr>
      </p:pic>
      <p:sp>
        <p:nvSpPr>
          <p:cNvPr id="11" name="TextBox 10"/>
          <p:cNvSpPr txBox="1"/>
          <p:nvPr/>
        </p:nvSpPr>
        <p:spPr>
          <a:xfrm>
            <a:off x="152400" y="6477000"/>
            <a:ext cx="7772400" cy="230832"/>
          </a:xfrm>
          <a:prstGeom prst="rect">
            <a:avLst/>
          </a:prstGeom>
          <a:noFill/>
        </p:spPr>
        <p:txBody>
          <a:bodyPr wrap="square" rtlCol="0">
            <a:spAutoFit/>
          </a:bodyPr>
          <a:lstStyle/>
          <a:p>
            <a:r>
              <a:rPr lang="en-US" sz="900" dirty="0" smtClean="0"/>
              <a:t>Written in Bone:  Forensic Files of the 17</a:t>
            </a:r>
            <a:r>
              <a:rPr lang="en-US" sz="900" baseline="30000" dirty="0" smtClean="0"/>
              <a:t>th</a:t>
            </a:r>
            <a:r>
              <a:rPr lang="en-US" sz="900" dirty="0" smtClean="0"/>
              <a:t> Century Chesapeake</a:t>
            </a:r>
          </a:p>
        </p:txBody>
      </p:sp>
      <p:pic>
        <p:nvPicPr>
          <p:cNvPr id="13" name="Picture 12" descr="2009-1908 WrittenBone.jpg"/>
          <p:cNvPicPr>
            <a:picLocks noChangeAspect="1"/>
          </p:cNvPicPr>
          <p:nvPr/>
        </p:nvPicPr>
        <p:blipFill>
          <a:blip r:embed="rId5" cstate="print"/>
          <a:srcRect l="48520" t="9683" r="4852"/>
          <a:stretch>
            <a:fillRect/>
          </a:stretch>
        </p:blipFill>
        <p:spPr>
          <a:xfrm>
            <a:off x="381000" y="152400"/>
            <a:ext cx="3701015" cy="4572000"/>
          </a:xfrm>
          <a:prstGeom prst="rect">
            <a:avLst/>
          </a:prstGeom>
        </p:spPr>
      </p:pic>
      <p:pic>
        <p:nvPicPr>
          <p:cNvPr id="8" name="Picture 9" descr="H:\Written in Bone\WIB Images\2009-3894 WrittnBone.jpg"/>
          <p:cNvPicPr>
            <a:picLocks noChangeAspect="1" noChangeArrowheads="1"/>
          </p:cNvPicPr>
          <p:nvPr/>
        </p:nvPicPr>
        <p:blipFill>
          <a:blip r:embed="rId6" cstate="print"/>
          <a:srcRect r="2146"/>
          <a:stretch>
            <a:fillRect/>
          </a:stretch>
        </p:blipFill>
        <p:spPr bwMode="auto">
          <a:xfrm>
            <a:off x="4190999" y="3657600"/>
            <a:ext cx="4627005" cy="2895600"/>
          </a:xfrm>
          <a:prstGeom prst="rect">
            <a:avLst/>
          </a:prstGeom>
          <a:noFill/>
        </p:spPr>
      </p:pic>
      <p:sp>
        <p:nvSpPr>
          <p:cNvPr id="9" name="TextBox 8"/>
          <p:cNvSpPr txBox="1"/>
          <p:nvPr/>
        </p:nvSpPr>
        <p:spPr>
          <a:xfrm>
            <a:off x="990600" y="4800600"/>
            <a:ext cx="3124200" cy="954107"/>
          </a:xfrm>
          <a:prstGeom prst="rect">
            <a:avLst/>
          </a:prstGeom>
          <a:noFill/>
        </p:spPr>
        <p:txBody>
          <a:bodyPr wrap="square" rtlCol="0">
            <a:spAutoFit/>
          </a:bodyPr>
          <a:lstStyle/>
          <a:p>
            <a:pPr>
              <a:buFont typeface="Arial" pitchFamily="34" charset="0"/>
              <a:buChar char="•"/>
            </a:pPr>
            <a:r>
              <a:rPr lang="en-US" sz="1400" dirty="0" smtClean="0"/>
              <a:t> Painted sculpture and scenic units have been treated respectfully</a:t>
            </a:r>
          </a:p>
          <a:p>
            <a:pPr>
              <a:buFont typeface="Arial" pitchFamily="34" charset="0"/>
              <a:buChar char="•"/>
            </a:pPr>
            <a:r>
              <a:rPr lang="en-US" sz="1400" dirty="0" smtClean="0"/>
              <a:t> “Shock absorber” cases for remains sustained no earthquake damage</a:t>
            </a:r>
            <a:endParaRPr lang="en-US" sz="1400" dirty="0"/>
          </a:p>
        </p:txBody>
      </p:sp>
      <p:sp>
        <p:nvSpPr>
          <p:cNvPr id="10" name="TextBox 9"/>
          <p:cNvSpPr txBox="1"/>
          <p:nvPr/>
        </p:nvSpPr>
        <p:spPr>
          <a:xfrm>
            <a:off x="7467600" y="6519446"/>
            <a:ext cx="1676400" cy="338554"/>
          </a:xfrm>
          <a:prstGeom prst="rect">
            <a:avLst/>
          </a:prstGeom>
          <a:noFill/>
        </p:spPr>
        <p:txBody>
          <a:bodyPr wrap="square" rtlCol="0">
            <a:spAutoFit/>
          </a:bodyPr>
          <a:lstStyle/>
          <a:p>
            <a:r>
              <a:rPr lang="en-US" sz="800" dirty="0" smtClean="0">
                <a:solidFill>
                  <a:schemeClr val="tx1">
                    <a:lumMod val="75000"/>
                  </a:schemeClr>
                </a:solidFill>
                <a:latin typeface="Minion Pro" pitchFamily="18" charset="0"/>
              </a:rPr>
              <a:t>Smithsonian Institution</a:t>
            </a:r>
          </a:p>
          <a:p>
            <a:r>
              <a:rPr lang="en-US" sz="800" i="1" dirty="0" smtClean="0">
                <a:solidFill>
                  <a:schemeClr val="tx1">
                    <a:lumMod val="75000"/>
                  </a:schemeClr>
                </a:solidFill>
                <a:latin typeface="Minion Pro" pitchFamily="18" charset="0"/>
              </a:rPr>
              <a:t>National Museum of Natural History</a:t>
            </a:r>
            <a:endParaRPr lang="en-US" sz="800" i="1" dirty="0">
              <a:solidFill>
                <a:schemeClr val="tx1">
                  <a:lumMod val="75000"/>
                </a:schemeClr>
              </a:solidFill>
              <a:latin typeface="Minion Pro" pitchFamily="18" charset="0"/>
            </a:endParaRPr>
          </a:p>
        </p:txBody>
      </p:sp>
    </p:spTree>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2400" y="6477000"/>
            <a:ext cx="7772400" cy="230832"/>
          </a:xfrm>
          <a:prstGeom prst="rect">
            <a:avLst/>
          </a:prstGeom>
          <a:noFill/>
        </p:spPr>
        <p:txBody>
          <a:bodyPr wrap="square" rtlCol="0">
            <a:spAutoFit/>
          </a:bodyPr>
          <a:lstStyle/>
          <a:p>
            <a:r>
              <a:rPr lang="en-US" sz="900" dirty="0" smtClean="0"/>
              <a:t>Written in Bone:  Forensic Files of the 17</a:t>
            </a:r>
            <a:r>
              <a:rPr lang="en-US" sz="900" baseline="30000" dirty="0" smtClean="0"/>
              <a:t>th</a:t>
            </a:r>
            <a:r>
              <a:rPr lang="en-US" sz="900" dirty="0" smtClean="0"/>
              <a:t> Century Chesapeake</a:t>
            </a:r>
          </a:p>
        </p:txBody>
      </p:sp>
      <p:pic>
        <p:nvPicPr>
          <p:cNvPr id="13" name="Picture 12" descr="2009-3513 WrittnBone.jpg"/>
          <p:cNvPicPr>
            <a:picLocks noChangeAspect="1"/>
          </p:cNvPicPr>
          <p:nvPr/>
        </p:nvPicPr>
        <p:blipFill>
          <a:blip r:embed="rId3" cstate="print"/>
          <a:stretch>
            <a:fillRect/>
          </a:stretch>
        </p:blipFill>
        <p:spPr>
          <a:xfrm>
            <a:off x="609600" y="381000"/>
            <a:ext cx="7315200" cy="4876800"/>
          </a:xfrm>
          <a:prstGeom prst="rect">
            <a:avLst/>
          </a:prstGeom>
        </p:spPr>
      </p:pic>
      <p:sp>
        <p:nvSpPr>
          <p:cNvPr id="4" name="TextBox 3"/>
          <p:cNvSpPr txBox="1"/>
          <p:nvPr/>
        </p:nvSpPr>
        <p:spPr>
          <a:xfrm>
            <a:off x="5029200" y="5410200"/>
            <a:ext cx="3124200" cy="523220"/>
          </a:xfrm>
          <a:prstGeom prst="rect">
            <a:avLst/>
          </a:prstGeom>
          <a:noFill/>
        </p:spPr>
        <p:txBody>
          <a:bodyPr wrap="square" rtlCol="0">
            <a:spAutoFit/>
          </a:bodyPr>
          <a:lstStyle/>
          <a:p>
            <a:pPr>
              <a:buFont typeface="Arial" pitchFamily="34" charset="0"/>
              <a:buChar char="•"/>
            </a:pPr>
            <a:r>
              <a:rPr lang="en-US" sz="1400" dirty="0" smtClean="0"/>
              <a:t> Frequent monitoring of case seals, interior conditions (temperature and </a:t>
            </a:r>
            <a:r>
              <a:rPr lang="en-US" sz="1400" dirty="0" err="1" smtClean="0"/>
              <a:t>Rh</a:t>
            </a:r>
            <a:r>
              <a:rPr lang="en-US" sz="1400" dirty="0" smtClean="0"/>
              <a:t>)</a:t>
            </a:r>
            <a:endParaRPr lang="en-US" sz="1400" dirty="0"/>
          </a:p>
        </p:txBody>
      </p:sp>
      <p:sp>
        <p:nvSpPr>
          <p:cNvPr id="5" name="TextBox 4"/>
          <p:cNvSpPr txBox="1"/>
          <p:nvPr/>
        </p:nvSpPr>
        <p:spPr>
          <a:xfrm>
            <a:off x="7467600" y="6519446"/>
            <a:ext cx="1676400" cy="338554"/>
          </a:xfrm>
          <a:prstGeom prst="rect">
            <a:avLst/>
          </a:prstGeom>
          <a:noFill/>
        </p:spPr>
        <p:txBody>
          <a:bodyPr wrap="square" rtlCol="0">
            <a:spAutoFit/>
          </a:bodyPr>
          <a:lstStyle/>
          <a:p>
            <a:r>
              <a:rPr lang="en-US" sz="800" dirty="0" smtClean="0">
                <a:solidFill>
                  <a:schemeClr val="tx1">
                    <a:lumMod val="75000"/>
                  </a:schemeClr>
                </a:solidFill>
                <a:latin typeface="Minion Pro" pitchFamily="18" charset="0"/>
              </a:rPr>
              <a:t>Smithsonian Institution</a:t>
            </a:r>
          </a:p>
          <a:p>
            <a:r>
              <a:rPr lang="en-US" sz="800" i="1" dirty="0" smtClean="0">
                <a:solidFill>
                  <a:schemeClr val="tx1">
                    <a:lumMod val="75000"/>
                  </a:schemeClr>
                </a:solidFill>
                <a:latin typeface="Minion Pro" pitchFamily="18" charset="0"/>
              </a:rPr>
              <a:t>National Museum of Natural History</a:t>
            </a:r>
            <a:endParaRPr lang="en-US" sz="800" i="1" dirty="0">
              <a:solidFill>
                <a:schemeClr val="tx1">
                  <a:lumMod val="75000"/>
                </a:schemeClr>
              </a:solidFill>
              <a:latin typeface="Minion Pro" pitchFamily="18" charset="0"/>
            </a:endParaRPr>
          </a:p>
        </p:txBody>
      </p:sp>
    </p:spTree>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WIB sign human bones.JPG"/>
          <p:cNvPicPr>
            <a:picLocks noChangeAspect="1"/>
          </p:cNvPicPr>
          <p:nvPr/>
        </p:nvPicPr>
        <p:blipFill>
          <a:blip r:embed="rId3" cstate="print"/>
          <a:srcRect t="2700" b="900"/>
          <a:stretch>
            <a:fillRect/>
          </a:stretch>
        </p:blipFill>
        <p:spPr>
          <a:xfrm>
            <a:off x="381000" y="914400"/>
            <a:ext cx="4171950" cy="5362348"/>
          </a:xfrm>
          <a:prstGeom prst="rect">
            <a:avLst/>
          </a:prstGeom>
        </p:spPr>
      </p:pic>
      <p:pic>
        <p:nvPicPr>
          <p:cNvPr id="9" name="Picture 8" descr="WIB sign human bones2.JPG"/>
          <p:cNvPicPr>
            <a:picLocks noChangeAspect="1"/>
          </p:cNvPicPr>
          <p:nvPr/>
        </p:nvPicPr>
        <p:blipFill>
          <a:blip r:embed="rId4" cstate="print"/>
          <a:srcRect t="17100" r="12000"/>
          <a:stretch>
            <a:fillRect/>
          </a:stretch>
        </p:blipFill>
        <p:spPr>
          <a:xfrm>
            <a:off x="4648200" y="914400"/>
            <a:ext cx="4283617" cy="5380482"/>
          </a:xfrm>
          <a:prstGeom prst="rect">
            <a:avLst/>
          </a:prstGeom>
        </p:spPr>
      </p:pic>
      <p:sp>
        <p:nvSpPr>
          <p:cNvPr id="4" name="TextBox 5"/>
          <p:cNvSpPr txBox="1"/>
          <p:nvPr/>
        </p:nvSpPr>
        <p:spPr>
          <a:xfrm>
            <a:off x="7467600" y="6519446"/>
            <a:ext cx="1676400"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smtClean="0">
                <a:solidFill>
                  <a:schemeClr val="tx1">
                    <a:lumMod val="75000"/>
                  </a:schemeClr>
                </a:solidFill>
                <a:latin typeface="Minion Pro" pitchFamily="18" charset="0"/>
              </a:rPr>
              <a:t>Smithsonian Institution</a:t>
            </a:r>
          </a:p>
          <a:p>
            <a:r>
              <a:rPr lang="en-US" sz="800" i="1" dirty="0" smtClean="0">
                <a:solidFill>
                  <a:schemeClr val="tx1">
                    <a:lumMod val="75000"/>
                  </a:schemeClr>
                </a:solidFill>
                <a:latin typeface="Minion Pro" pitchFamily="18" charset="0"/>
              </a:rPr>
              <a:t>National Museum of Natural History</a:t>
            </a:r>
            <a:endParaRPr lang="en-US" sz="800" i="1" dirty="0">
              <a:solidFill>
                <a:schemeClr val="tx1">
                  <a:lumMod val="75000"/>
                </a:schemeClr>
              </a:solidFill>
              <a:latin typeface="Minion Pro" pitchFamily="18" charset="0"/>
            </a:endParaRPr>
          </a:p>
        </p:txBody>
      </p:sp>
    </p:spTree>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00600" y="533400"/>
            <a:ext cx="2743200" cy="1785104"/>
          </a:xfrm>
          <a:prstGeom prst="rect">
            <a:avLst/>
          </a:prstGeom>
          <a:noFill/>
        </p:spPr>
        <p:txBody>
          <a:bodyPr wrap="square" rtlCol="0">
            <a:spAutoFit/>
          </a:bodyPr>
          <a:lstStyle/>
          <a:p>
            <a:r>
              <a:rPr lang="en-US" sz="2000" dirty="0" smtClean="0"/>
              <a:t>Written in Bone:</a:t>
            </a:r>
          </a:p>
          <a:p>
            <a:r>
              <a:rPr lang="en-US" i="1" dirty="0" smtClean="0"/>
              <a:t>Forensic Files of the 17</a:t>
            </a:r>
            <a:r>
              <a:rPr lang="en-US" i="1" baseline="30000" dirty="0" smtClean="0"/>
              <a:t>th</a:t>
            </a:r>
            <a:r>
              <a:rPr lang="en-US" i="1" dirty="0" smtClean="0"/>
              <a:t> Century Chesapeake</a:t>
            </a:r>
          </a:p>
          <a:p>
            <a:r>
              <a:rPr lang="en-US" dirty="0" smtClean="0"/>
              <a:t> </a:t>
            </a:r>
          </a:p>
          <a:p>
            <a:r>
              <a:rPr lang="en-US" sz="1200" dirty="0" smtClean="0"/>
              <a:t>National Museum of Natural History</a:t>
            </a:r>
          </a:p>
          <a:p>
            <a:r>
              <a:rPr lang="en-US" sz="1200" dirty="0" smtClean="0"/>
              <a:t>Smithsonian Institution</a:t>
            </a:r>
          </a:p>
          <a:p>
            <a:r>
              <a:rPr lang="en-US" sz="1200" dirty="0" smtClean="0"/>
              <a:t>Washington, DC</a:t>
            </a:r>
            <a:endParaRPr lang="en-US" sz="1200" dirty="0"/>
          </a:p>
        </p:txBody>
      </p:sp>
      <p:pic>
        <p:nvPicPr>
          <p:cNvPr id="6" name="Picture 5" descr="2009-3894 WrittnBone.jpg"/>
          <p:cNvPicPr>
            <a:picLocks noChangeAspect="1"/>
          </p:cNvPicPr>
          <p:nvPr/>
        </p:nvPicPr>
        <p:blipFill>
          <a:blip r:embed="rId3" cstate="print"/>
          <a:srcRect l="2146" t="35037" b="28029"/>
          <a:stretch>
            <a:fillRect/>
          </a:stretch>
        </p:blipFill>
        <p:spPr>
          <a:xfrm>
            <a:off x="609600" y="3124201"/>
            <a:ext cx="4038600" cy="933472"/>
          </a:xfrm>
          <a:prstGeom prst="rect">
            <a:avLst/>
          </a:prstGeom>
        </p:spPr>
      </p:pic>
      <p:pic>
        <p:nvPicPr>
          <p:cNvPr id="7" name="Picture 6" descr="2009-1911 WrittenBone.jpg"/>
          <p:cNvPicPr>
            <a:picLocks noChangeAspect="1"/>
          </p:cNvPicPr>
          <p:nvPr/>
        </p:nvPicPr>
        <p:blipFill>
          <a:blip r:embed="rId4" cstate="print"/>
          <a:stretch>
            <a:fillRect/>
          </a:stretch>
        </p:blipFill>
        <p:spPr>
          <a:xfrm>
            <a:off x="609600" y="304800"/>
            <a:ext cx="4038600" cy="2723429"/>
          </a:xfrm>
          <a:prstGeom prst="rect">
            <a:avLst/>
          </a:prstGeom>
        </p:spPr>
      </p:pic>
      <p:sp>
        <p:nvSpPr>
          <p:cNvPr id="11" name="TextBox 10"/>
          <p:cNvSpPr txBox="1"/>
          <p:nvPr/>
        </p:nvSpPr>
        <p:spPr>
          <a:xfrm>
            <a:off x="4876800" y="3124200"/>
            <a:ext cx="3733800" cy="3108543"/>
          </a:xfrm>
          <a:prstGeom prst="rect">
            <a:avLst/>
          </a:prstGeom>
          <a:noFill/>
        </p:spPr>
        <p:txBody>
          <a:bodyPr wrap="square" rtlCol="0">
            <a:spAutoFit/>
          </a:bodyPr>
          <a:lstStyle/>
          <a:p>
            <a:r>
              <a:rPr lang="en-US" sz="1400" dirty="0" smtClean="0"/>
              <a:t>Displaying Human Remains in a Museum Setting</a:t>
            </a:r>
          </a:p>
          <a:p>
            <a:endParaRPr lang="en-US" sz="1400" dirty="0" smtClean="0"/>
          </a:p>
          <a:p>
            <a:pPr>
              <a:buFont typeface="Arial" pitchFamily="34" charset="0"/>
              <a:buChar char="•"/>
            </a:pPr>
            <a:r>
              <a:rPr lang="en-US" sz="1200" dirty="0" smtClean="0"/>
              <a:t>Skeletons represent the most direct evidence of the biology of past populations: health, lifestyle, diet, trauma, disease, etc.</a:t>
            </a:r>
          </a:p>
          <a:p>
            <a:pPr>
              <a:buFont typeface="Arial" pitchFamily="34" charset="0"/>
              <a:buChar char="•"/>
            </a:pPr>
            <a:endParaRPr lang="en-US" sz="1200" dirty="0" smtClean="0"/>
          </a:p>
          <a:p>
            <a:pPr>
              <a:buFont typeface="Arial" pitchFamily="34" charset="0"/>
              <a:buChar char="•"/>
            </a:pPr>
            <a:r>
              <a:rPr lang="en-US" sz="1200" dirty="0" smtClean="0"/>
              <a:t>Most retrieved from unmarked graves, discovered by accident – professionals treat them with care and respect</a:t>
            </a:r>
          </a:p>
          <a:p>
            <a:pPr>
              <a:buFont typeface="Arial" pitchFamily="34" charset="0"/>
              <a:buChar char="•"/>
            </a:pPr>
            <a:endParaRPr lang="en-US" sz="1200" dirty="0" smtClean="0"/>
          </a:p>
          <a:p>
            <a:pPr>
              <a:buFont typeface="Arial" pitchFamily="34" charset="0"/>
              <a:buChar char="•"/>
            </a:pPr>
            <a:r>
              <a:rPr lang="en-US" sz="1200" dirty="0" smtClean="0"/>
              <a:t>Donated remains intended for teaching</a:t>
            </a:r>
          </a:p>
          <a:p>
            <a:pPr>
              <a:buFont typeface="Arial" pitchFamily="34" charset="0"/>
              <a:buChar char="•"/>
            </a:pPr>
            <a:endParaRPr lang="en-US" sz="1200" dirty="0" smtClean="0"/>
          </a:p>
          <a:p>
            <a:pPr>
              <a:buFont typeface="Arial" pitchFamily="34" charset="0"/>
              <a:buChar char="•"/>
            </a:pPr>
            <a:r>
              <a:rPr lang="en-US" sz="1200" dirty="0" smtClean="0"/>
              <a:t>When possible, identified remains returned to families if so desired</a:t>
            </a:r>
          </a:p>
          <a:p>
            <a:pPr>
              <a:buFont typeface="Arial" pitchFamily="34" charset="0"/>
              <a:buChar char="•"/>
            </a:pPr>
            <a:endParaRPr lang="en-US" sz="1200" dirty="0" smtClean="0"/>
          </a:p>
          <a:p>
            <a:pPr>
              <a:buFont typeface="Arial" pitchFamily="34" charset="0"/>
              <a:buChar char="•"/>
            </a:pPr>
            <a:endParaRPr lang="en-US" sz="1200" dirty="0" smtClean="0"/>
          </a:p>
          <a:p>
            <a:pPr>
              <a:buFont typeface="Arial" pitchFamily="34" charset="0"/>
              <a:buChar char="•"/>
            </a:pPr>
            <a:endParaRPr lang="en-US" sz="1200" dirty="0"/>
          </a:p>
        </p:txBody>
      </p:sp>
      <p:sp>
        <p:nvSpPr>
          <p:cNvPr id="13" name="TextBox 12"/>
          <p:cNvSpPr txBox="1"/>
          <p:nvPr/>
        </p:nvSpPr>
        <p:spPr>
          <a:xfrm>
            <a:off x="609600" y="4191000"/>
            <a:ext cx="2286000" cy="954107"/>
          </a:xfrm>
          <a:prstGeom prst="rect">
            <a:avLst/>
          </a:prstGeom>
          <a:noFill/>
        </p:spPr>
        <p:txBody>
          <a:bodyPr wrap="square" rtlCol="0">
            <a:spAutoFit/>
          </a:bodyPr>
          <a:lstStyle/>
          <a:p>
            <a:r>
              <a:rPr lang="en-US" sz="1400" dirty="0" smtClean="0">
                <a:latin typeface="Arial Narrow" pitchFamily="34" charset="0"/>
              </a:rPr>
              <a:t>“</a:t>
            </a:r>
            <a:r>
              <a:rPr lang="en-US" sz="1400" dirty="0" smtClean="0">
                <a:solidFill>
                  <a:schemeClr val="accent2">
                    <a:lumMod val="40000"/>
                    <a:lumOff val="60000"/>
                  </a:schemeClr>
                </a:solidFill>
                <a:latin typeface="Arial Narrow" pitchFamily="34" charset="0"/>
              </a:rPr>
              <a:t>The skeleton is a personal legacy. It is an individual’s life story – a gift to the present.”</a:t>
            </a:r>
          </a:p>
          <a:p>
            <a:pPr algn="r"/>
            <a:r>
              <a:rPr lang="en-US" sz="1400" i="1" dirty="0" smtClean="0">
                <a:solidFill>
                  <a:schemeClr val="accent2">
                    <a:lumMod val="40000"/>
                    <a:lumOff val="60000"/>
                  </a:schemeClr>
                </a:solidFill>
                <a:latin typeface="Arial Narrow" pitchFamily="34" charset="0"/>
              </a:rPr>
              <a:t>-Douglas Owsley, curator</a:t>
            </a:r>
            <a:endParaRPr lang="en-US" sz="1400" i="1" dirty="0">
              <a:solidFill>
                <a:schemeClr val="accent2">
                  <a:lumMod val="40000"/>
                  <a:lumOff val="60000"/>
                </a:schemeClr>
              </a:solidFill>
              <a:latin typeface="Arial Narrow" pitchFamily="34" charset="0"/>
            </a:endParaRPr>
          </a:p>
        </p:txBody>
      </p:sp>
      <p:sp>
        <p:nvSpPr>
          <p:cNvPr id="8" name="TextBox 5"/>
          <p:cNvSpPr txBox="1"/>
          <p:nvPr/>
        </p:nvSpPr>
        <p:spPr>
          <a:xfrm>
            <a:off x="7467600" y="6519446"/>
            <a:ext cx="1676400"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smtClean="0">
                <a:solidFill>
                  <a:schemeClr val="tx1">
                    <a:lumMod val="75000"/>
                  </a:schemeClr>
                </a:solidFill>
                <a:latin typeface="Minion Pro" pitchFamily="18" charset="0"/>
              </a:rPr>
              <a:t>Smithsonian Institution</a:t>
            </a:r>
          </a:p>
          <a:p>
            <a:r>
              <a:rPr lang="en-US" sz="800" i="1" dirty="0" smtClean="0">
                <a:solidFill>
                  <a:schemeClr val="tx1">
                    <a:lumMod val="75000"/>
                  </a:schemeClr>
                </a:solidFill>
                <a:latin typeface="Minion Pro" pitchFamily="18" charset="0"/>
              </a:rPr>
              <a:t>National Museum of Natural History</a:t>
            </a:r>
            <a:endParaRPr lang="en-US" sz="800" i="1" dirty="0">
              <a:solidFill>
                <a:schemeClr val="tx1">
                  <a:lumMod val="75000"/>
                </a:schemeClr>
              </a:solidFill>
              <a:latin typeface="Minion Pro" pitchFamily="18" charset="0"/>
            </a:endParaRPr>
          </a:p>
        </p:txBody>
      </p:sp>
    </p:spTree>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K:\Written in Bone\WIB Images\remains\fetus 2nd trimester approx 22 weeks.jpg"/>
          <p:cNvPicPr>
            <a:picLocks noChangeAspect="1" noChangeArrowheads="1"/>
          </p:cNvPicPr>
          <p:nvPr/>
        </p:nvPicPr>
        <p:blipFill>
          <a:blip r:embed="rId3" cstate="print">
            <a:lum bright="-10000" contrast="-8000"/>
          </a:blip>
          <a:srcRect l="14766" t="6563" r="8437" b="15000"/>
          <a:stretch>
            <a:fillRect/>
          </a:stretch>
        </p:blipFill>
        <p:spPr bwMode="auto">
          <a:xfrm rot="16200000">
            <a:off x="4751310" y="1801892"/>
            <a:ext cx="4330397" cy="3317414"/>
          </a:xfrm>
          <a:prstGeom prst="rect">
            <a:avLst/>
          </a:prstGeom>
          <a:noFill/>
        </p:spPr>
      </p:pic>
      <p:pic>
        <p:nvPicPr>
          <p:cNvPr id="3" name="Picture 4" descr="K:\Written in Bone\WIB Images\remains\full term fetus (neonate) approx 40 weeks.jpg"/>
          <p:cNvPicPr>
            <a:picLocks noChangeAspect="1" noChangeArrowheads="1"/>
          </p:cNvPicPr>
          <p:nvPr/>
        </p:nvPicPr>
        <p:blipFill>
          <a:blip r:embed="rId4" cstate="print"/>
          <a:srcRect t="12000" r="5400" b="16800"/>
          <a:stretch>
            <a:fillRect/>
          </a:stretch>
        </p:blipFill>
        <p:spPr bwMode="auto">
          <a:xfrm>
            <a:off x="533400" y="1295400"/>
            <a:ext cx="4640487" cy="2619479"/>
          </a:xfrm>
          <a:prstGeom prst="rect">
            <a:avLst/>
          </a:prstGeom>
          <a:noFill/>
        </p:spPr>
      </p:pic>
      <p:sp>
        <p:nvSpPr>
          <p:cNvPr id="5" name="TextBox 4"/>
          <p:cNvSpPr txBox="1"/>
          <p:nvPr/>
        </p:nvSpPr>
        <p:spPr>
          <a:xfrm>
            <a:off x="533400" y="3962400"/>
            <a:ext cx="2286000" cy="461665"/>
          </a:xfrm>
          <a:prstGeom prst="rect">
            <a:avLst/>
          </a:prstGeom>
          <a:noFill/>
        </p:spPr>
        <p:txBody>
          <a:bodyPr wrap="square" rtlCol="0">
            <a:spAutoFit/>
          </a:bodyPr>
          <a:lstStyle/>
          <a:p>
            <a:r>
              <a:rPr lang="en-US" sz="1200" dirty="0" smtClean="0"/>
              <a:t>Full-term fetus (neonate), approximately 40 weeks </a:t>
            </a:r>
            <a:endParaRPr lang="en-US" sz="1200" dirty="0"/>
          </a:p>
        </p:txBody>
      </p:sp>
      <p:sp>
        <p:nvSpPr>
          <p:cNvPr id="6" name="TextBox 5"/>
          <p:cNvSpPr txBox="1"/>
          <p:nvPr/>
        </p:nvSpPr>
        <p:spPr>
          <a:xfrm>
            <a:off x="5257800" y="5715000"/>
            <a:ext cx="2286000" cy="461665"/>
          </a:xfrm>
          <a:prstGeom prst="rect">
            <a:avLst/>
          </a:prstGeom>
          <a:noFill/>
        </p:spPr>
        <p:txBody>
          <a:bodyPr wrap="square" rtlCol="0">
            <a:spAutoFit/>
          </a:bodyPr>
          <a:lstStyle/>
          <a:p>
            <a:r>
              <a:rPr lang="en-US" sz="1200" dirty="0" smtClean="0"/>
              <a:t>Fetus second trimester, approximately 22 weeks </a:t>
            </a:r>
            <a:endParaRPr lang="en-US" sz="1200" dirty="0"/>
          </a:p>
        </p:txBody>
      </p:sp>
      <p:sp>
        <p:nvSpPr>
          <p:cNvPr id="7" name="TextBox 5"/>
          <p:cNvSpPr txBox="1"/>
          <p:nvPr/>
        </p:nvSpPr>
        <p:spPr>
          <a:xfrm>
            <a:off x="7467600" y="6519446"/>
            <a:ext cx="1676400"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smtClean="0">
                <a:solidFill>
                  <a:schemeClr val="tx1">
                    <a:lumMod val="75000"/>
                  </a:schemeClr>
                </a:solidFill>
                <a:latin typeface="Minion Pro" pitchFamily="18" charset="0"/>
              </a:rPr>
              <a:t>Smithsonian Institution</a:t>
            </a:r>
          </a:p>
          <a:p>
            <a:r>
              <a:rPr lang="en-US" sz="800" i="1" dirty="0" smtClean="0">
                <a:solidFill>
                  <a:schemeClr val="tx1">
                    <a:lumMod val="75000"/>
                  </a:schemeClr>
                </a:solidFill>
                <a:latin typeface="Minion Pro" pitchFamily="18" charset="0"/>
              </a:rPr>
              <a:t>National Museum of Natural History</a:t>
            </a:r>
            <a:endParaRPr lang="en-US" sz="800" i="1" dirty="0">
              <a:solidFill>
                <a:schemeClr val="tx1">
                  <a:lumMod val="75000"/>
                </a:schemeClr>
              </a:solidFill>
              <a:latin typeface="Minion Pro" pitchFamily="18" charset="0"/>
            </a:endParaRPr>
          </a:p>
        </p:txBody>
      </p:sp>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Mammal Team crop"/>
          <p:cNvPicPr>
            <a:picLocks noChangeAspect="1" noChangeArrowheads="1"/>
          </p:cNvPicPr>
          <p:nvPr/>
        </p:nvPicPr>
        <p:blipFill>
          <a:blip r:embed="rId3" cstate="print"/>
          <a:srcRect/>
          <a:stretch>
            <a:fillRect/>
          </a:stretch>
        </p:blipFill>
        <p:spPr bwMode="auto">
          <a:xfrm>
            <a:off x="609600" y="400050"/>
            <a:ext cx="8001000" cy="600075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descr="K:\Written in Bone\WIB Images\remains\IMG00103-20111101-0848.jpg"/>
          <p:cNvPicPr>
            <a:picLocks noChangeAspect="1" noChangeArrowheads="1"/>
          </p:cNvPicPr>
          <p:nvPr/>
        </p:nvPicPr>
        <p:blipFill>
          <a:blip r:embed="rId3" cstate="print"/>
          <a:srcRect l="7200" t="12000" r="16200" b="16800"/>
          <a:stretch>
            <a:fillRect/>
          </a:stretch>
        </p:blipFill>
        <p:spPr bwMode="auto">
          <a:xfrm rot="16200000">
            <a:off x="5758891" y="946709"/>
            <a:ext cx="3735634" cy="2604216"/>
          </a:xfrm>
          <a:prstGeom prst="rect">
            <a:avLst/>
          </a:prstGeom>
          <a:noFill/>
        </p:spPr>
      </p:pic>
      <p:pic>
        <p:nvPicPr>
          <p:cNvPr id="6" name="Picture 8" descr="K:\Written in Bone\WIB Images\remains\IMG00102-20111101-0847.jpg"/>
          <p:cNvPicPr>
            <a:picLocks noChangeAspect="1" noChangeArrowheads="1"/>
          </p:cNvPicPr>
          <p:nvPr/>
        </p:nvPicPr>
        <p:blipFill>
          <a:blip r:embed="rId4" cstate="print">
            <a:lum bright="24000" contrast="3000"/>
          </a:blip>
          <a:srcRect l="8100" t="12000" r="27000" b="21600"/>
          <a:stretch>
            <a:fillRect/>
          </a:stretch>
        </p:blipFill>
        <p:spPr bwMode="auto">
          <a:xfrm rot="16200000">
            <a:off x="-270510" y="803910"/>
            <a:ext cx="4945380" cy="3794760"/>
          </a:xfrm>
          <a:prstGeom prst="rect">
            <a:avLst/>
          </a:prstGeom>
          <a:noFill/>
        </p:spPr>
      </p:pic>
      <p:pic>
        <p:nvPicPr>
          <p:cNvPr id="5" name="Picture 7" descr="K:\Written in Bone\WIB Images\remains\IMG00101-20111101-0846.jpg"/>
          <p:cNvPicPr>
            <a:picLocks noChangeAspect="1" noChangeArrowheads="1"/>
          </p:cNvPicPr>
          <p:nvPr/>
        </p:nvPicPr>
        <p:blipFill>
          <a:blip r:embed="rId5" cstate="print">
            <a:lum bright="3000" contrast="8000"/>
          </a:blip>
          <a:srcRect l="2700" t="9600" r="9900" b="9600"/>
          <a:stretch>
            <a:fillRect/>
          </a:stretch>
        </p:blipFill>
        <p:spPr bwMode="auto">
          <a:xfrm rot="16200000">
            <a:off x="3177768" y="3604034"/>
            <a:ext cx="3626667" cy="2514600"/>
          </a:xfrm>
          <a:prstGeom prst="rect">
            <a:avLst/>
          </a:prstGeom>
          <a:noFill/>
        </p:spPr>
      </p:pic>
      <p:sp>
        <p:nvSpPr>
          <p:cNvPr id="7" name="TextBox 5"/>
          <p:cNvSpPr txBox="1"/>
          <p:nvPr/>
        </p:nvSpPr>
        <p:spPr>
          <a:xfrm>
            <a:off x="7467600" y="6519446"/>
            <a:ext cx="1676400"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smtClean="0">
                <a:solidFill>
                  <a:schemeClr val="tx1">
                    <a:lumMod val="75000"/>
                  </a:schemeClr>
                </a:solidFill>
                <a:latin typeface="Minion Pro" pitchFamily="18" charset="0"/>
              </a:rPr>
              <a:t>Smithsonian Institution</a:t>
            </a:r>
          </a:p>
          <a:p>
            <a:r>
              <a:rPr lang="en-US" sz="800" i="1" dirty="0" smtClean="0">
                <a:solidFill>
                  <a:schemeClr val="tx1">
                    <a:lumMod val="75000"/>
                  </a:schemeClr>
                </a:solidFill>
                <a:latin typeface="Minion Pro" pitchFamily="18" charset="0"/>
              </a:rPr>
              <a:t>National Museum of Natural History</a:t>
            </a:r>
            <a:endParaRPr lang="en-US" sz="800" i="1" dirty="0">
              <a:solidFill>
                <a:schemeClr val="tx1">
                  <a:lumMod val="75000"/>
                </a:schemeClr>
              </a:solidFill>
              <a:latin typeface="Minion Pro" pitchFamily="18" charset="0"/>
            </a:endParaRPr>
          </a:p>
        </p:txBody>
      </p:sp>
    </p:spTree>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2400" y="6477000"/>
            <a:ext cx="7772400" cy="230832"/>
          </a:xfrm>
          <a:prstGeom prst="rect">
            <a:avLst/>
          </a:prstGeom>
          <a:noFill/>
        </p:spPr>
        <p:txBody>
          <a:bodyPr wrap="square" rtlCol="0">
            <a:spAutoFit/>
          </a:bodyPr>
          <a:lstStyle/>
          <a:p>
            <a:r>
              <a:rPr lang="en-US" sz="900" dirty="0" smtClean="0"/>
              <a:t>Written in Bone:  Forensic Files of the 17</a:t>
            </a:r>
            <a:r>
              <a:rPr lang="en-US" sz="900" baseline="30000" dirty="0" smtClean="0"/>
              <a:t>th</a:t>
            </a:r>
            <a:r>
              <a:rPr lang="en-US" sz="900" dirty="0" smtClean="0"/>
              <a:t> Century Chesapeake</a:t>
            </a:r>
          </a:p>
        </p:txBody>
      </p:sp>
      <p:pic>
        <p:nvPicPr>
          <p:cNvPr id="8" name="Picture 3" descr="H:\Written in Bone\WIB Images\2009-3522 WrittnBone.jpg"/>
          <p:cNvPicPr>
            <a:picLocks noChangeAspect="1" noChangeArrowheads="1"/>
          </p:cNvPicPr>
          <p:nvPr/>
        </p:nvPicPr>
        <p:blipFill>
          <a:blip r:embed="rId3" cstate="print"/>
          <a:srcRect/>
          <a:stretch>
            <a:fillRect/>
          </a:stretch>
        </p:blipFill>
        <p:spPr bwMode="auto">
          <a:xfrm>
            <a:off x="3429000" y="228600"/>
            <a:ext cx="5128273" cy="3276600"/>
          </a:xfrm>
          <a:prstGeom prst="rect">
            <a:avLst/>
          </a:prstGeom>
          <a:noFill/>
        </p:spPr>
      </p:pic>
      <p:pic>
        <p:nvPicPr>
          <p:cNvPr id="11" name="Picture 10" descr="2009-3510 WrittnBone.jpg"/>
          <p:cNvPicPr>
            <a:picLocks noChangeAspect="1"/>
          </p:cNvPicPr>
          <p:nvPr/>
        </p:nvPicPr>
        <p:blipFill>
          <a:blip r:embed="rId4" cstate="print"/>
          <a:stretch>
            <a:fillRect/>
          </a:stretch>
        </p:blipFill>
        <p:spPr>
          <a:xfrm>
            <a:off x="381000" y="3048000"/>
            <a:ext cx="4495800" cy="2997200"/>
          </a:xfrm>
          <a:prstGeom prst="rect">
            <a:avLst/>
          </a:prstGeom>
        </p:spPr>
      </p:pic>
      <p:pic>
        <p:nvPicPr>
          <p:cNvPr id="12" name="Picture 11" descr="2009-3526 WrittnBone.jpg"/>
          <p:cNvPicPr>
            <a:picLocks noChangeAspect="1"/>
          </p:cNvPicPr>
          <p:nvPr/>
        </p:nvPicPr>
        <p:blipFill>
          <a:blip r:embed="rId5" cstate="print">
            <a:lum bright="2000"/>
          </a:blip>
          <a:srcRect l="7805" t="26016" r="13008" b="22981"/>
          <a:stretch>
            <a:fillRect/>
          </a:stretch>
        </p:blipFill>
        <p:spPr>
          <a:xfrm>
            <a:off x="5334000" y="3124200"/>
            <a:ext cx="3620369" cy="3497807"/>
          </a:xfrm>
          <a:prstGeom prst="rect">
            <a:avLst/>
          </a:prstGeom>
        </p:spPr>
      </p:pic>
      <p:sp>
        <p:nvSpPr>
          <p:cNvPr id="6" name="TextBox 5"/>
          <p:cNvSpPr txBox="1"/>
          <p:nvPr/>
        </p:nvSpPr>
        <p:spPr>
          <a:xfrm>
            <a:off x="381000" y="1371600"/>
            <a:ext cx="2895600" cy="954107"/>
          </a:xfrm>
          <a:prstGeom prst="rect">
            <a:avLst/>
          </a:prstGeom>
          <a:noFill/>
        </p:spPr>
        <p:txBody>
          <a:bodyPr wrap="square" rtlCol="0">
            <a:spAutoFit/>
          </a:bodyPr>
          <a:lstStyle/>
          <a:p>
            <a:pPr>
              <a:buFont typeface="Arial" pitchFamily="34" charset="0"/>
              <a:buChar char="•"/>
            </a:pPr>
            <a:r>
              <a:rPr lang="en-US" sz="1400" dirty="0" smtClean="0"/>
              <a:t> Few fragile items requiring trade-outs; removal of unique 17</a:t>
            </a:r>
            <a:r>
              <a:rPr lang="en-US" sz="1400" baseline="30000" dirty="0" smtClean="0"/>
              <a:t>th</a:t>
            </a:r>
            <a:r>
              <a:rPr lang="en-US" sz="1400" dirty="0" smtClean="0"/>
              <a:t> c. surgeon’s chest required exhibit unit redesign</a:t>
            </a:r>
            <a:endParaRPr lang="en-US" sz="1400" dirty="0"/>
          </a:p>
        </p:txBody>
      </p:sp>
      <p:sp>
        <p:nvSpPr>
          <p:cNvPr id="9" name="TextBox 8"/>
          <p:cNvSpPr txBox="1"/>
          <p:nvPr/>
        </p:nvSpPr>
        <p:spPr>
          <a:xfrm>
            <a:off x="7467600" y="6519446"/>
            <a:ext cx="1676400" cy="338554"/>
          </a:xfrm>
          <a:prstGeom prst="rect">
            <a:avLst/>
          </a:prstGeom>
          <a:noFill/>
        </p:spPr>
        <p:txBody>
          <a:bodyPr wrap="square" rtlCol="0">
            <a:spAutoFit/>
          </a:bodyPr>
          <a:lstStyle/>
          <a:p>
            <a:r>
              <a:rPr lang="en-US" sz="800" dirty="0" smtClean="0">
                <a:solidFill>
                  <a:schemeClr val="tx1">
                    <a:lumMod val="75000"/>
                  </a:schemeClr>
                </a:solidFill>
                <a:latin typeface="Minion Pro" pitchFamily="18" charset="0"/>
              </a:rPr>
              <a:t>Smithsonian Institution</a:t>
            </a:r>
          </a:p>
          <a:p>
            <a:r>
              <a:rPr lang="en-US" sz="800" i="1" dirty="0" smtClean="0">
                <a:solidFill>
                  <a:schemeClr val="tx1">
                    <a:lumMod val="75000"/>
                  </a:schemeClr>
                </a:solidFill>
                <a:latin typeface="Minion Pro" pitchFamily="18" charset="0"/>
              </a:rPr>
              <a:t>National Museum of Natural History</a:t>
            </a:r>
            <a:endParaRPr lang="en-US" sz="800" i="1" dirty="0">
              <a:solidFill>
                <a:schemeClr val="tx1">
                  <a:lumMod val="75000"/>
                </a:schemeClr>
              </a:solidFill>
              <a:latin typeface="Minion Pro" pitchFamily="18" charset="0"/>
            </a:endParaRPr>
          </a:p>
        </p:txBody>
      </p:sp>
    </p:spTree>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n &amp; dog.JPG"/>
          <p:cNvPicPr>
            <a:picLocks noChangeAspect="1"/>
          </p:cNvPicPr>
          <p:nvPr/>
        </p:nvPicPr>
        <p:blipFill>
          <a:blip r:embed="rId3" cstate="print"/>
          <a:stretch>
            <a:fillRect/>
          </a:stretch>
        </p:blipFill>
        <p:spPr>
          <a:xfrm>
            <a:off x="495300" y="685800"/>
            <a:ext cx="8343900" cy="5562600"/>
          </a:xfrm>
          <a:prstGeom prst="rect">
            <a:avLst/>
          </a:prstGeom>
        </p:spPr>
      </p:pic>
      <p:sp>
        <p:nvSpPr>
          <p:cNvPr id="3" name="TextBox 5"/>
          <p:cNvSpPr txBox="1"/>
          <p:nvPr/>
        </p:nvSpPr>
        <p:spPr>
          <a:xfrm>
            <a:off x="7467600" y="6519446"/>
            <a:ext cx="1676400"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smtClean="0">
                <a:solidFill>
                  <a:schemeClr val="tx1">
                    <a:lumMod val="75000"/>
                  </a:schemeClr>
                </a:solidFill>
                <a:latin typeface="Minion Pro" pitchFamily="18" charset="0"/>
              </a:rPr>
              <a:t>Smithsonian Institution</a:t>
            </a:r>
          </a:p>
          <a:p>
            <a:r>
              <a:rPr lang="en-US" sz="800" i="1" dirty="0" smtClean="0">
                <a:solidFill>
                  <a:schemeClr val="tx1">
                    <a:lumMod val="75000"/>
                  </a:schemeClr>
                </a:solidFill>
                <a:latin typeface="Minion Pro" pitchFamily="18" charset="0"/>
              </a:rPr>
              <a:t>National Museum of Natural History</a:t>
            </a:r>
            <a:endParaRPr lang="en-US" sz="800" i="1" dirty="0">
              <a:solidFill>
                <a:schemeClr val="tx1">
                  <a:lumMod val="75000"/>
                </a:schemeClr>
              </a:solidFill>
              <a:latin typeface="Minion Pro" pitchFamily="18" charset="0"/>
            </a:endParaRPr>
          </a:p>
        </p:txBody>
      </p:sp>
    </p:spTree>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March 14 2006-Hall 10 Looking South"/>
          <p:cNvPicPr>
            <a:picLocks noChangeAspect="1" noChangeArrowheads="1"/>
          </p:cNvPicPr>
          <p:nvPr/>
        </p:nvPicPr>
        <p:blipFill>
          <a:blip r:embed="rId3" cstate="print"/>
          <a:srcRect/>
          <a:stretch>
            <a:fillRect/>
          </a:stretch>
        </p:blipFill>
        <p:spPr bwMode="auto">
          <a:xfrm>
            <a:off x="380999" y="740228"/>
            <a:ext cx="4343401" cy="5584372"/>
          </a:xfrm>
          <a:prstGeom prst="rect">
            <a:avLst/>
          </a:prstGeom>
          <a:noFill/>
          <a:ln w="9525">
            <a:noFill/>
            <a:miter lim="800000"/>
            <a:headEnd/>
            <a:tailEnd/>
          </a:ln>
        </p:spPr>
      </p:pic>
      <p:pic>
        <p:nvPicPr>
          <p:cNvPr id="5" name="Picture 2" descr="G:\Friday presentation\far north at a distance.jpg"/>
          <p:cNvPicPr>
            <a:picLocks noChangeAspect="1" noChangeArrowheads="1"/>
          </p:cNvPicPr>
          <p:nvPr/>
        </p:nvPicPr>
        <p:blipFill>
          <a:blip r:embed="rId4" cstate="print"/>
          <a:srcRect/>
          <a:stretch>
            <a:fillRect/>
          </a:stretch>
        </p:blipFill>
        <p:spPr bwMode="auto">
          <a:xfrm>
            <a:off x="5486400" y="152400"/>
            <a:ext cx="2667000" cy="2684894"/>
          </a:xfrm>
          <a:prstGeom prst="rect">
            <a:avLst/>
          </a:prstGeom>
          <a:noFill/>
        </p:spPr>
      </p:pic>
      <p:pic>
        <p:nvPicPr>
          <p:cNvPr id="6" name="Picture 3" descr="G:\Friday presentation\Tax Lab 2.JPG"/>
          <p:cNvPicPr>
            <a:picLocks noChangeAspect="1" noChangeArrowheads="1"/>
          </p:cNvPicPr>
          <p:nvPr/>
        </p:nvPicPr>
        <p:blipFill>
          <a:blip r:embed="rId5" cstate="print"/>
          <a:srcRect/>
          <a:stretch>
            <a:fillRect/>
          </a:stretch>
        </p:blipFill>
        <p:spPr bwMode="auto">
          <a:xfrm>
            <a:off x="5257800" y="4038600"/>
            <a:ext cx="3461169" cy="2514600"/>
          </a:xfrm>
          <a:prstGeom prst="rect">
            <a:avLst/>
          </a:prstGeom>
          <a:noFill/>
        </p:spPr>
      </p:pic>
      <p:sp>
        <p:nvSpPr>
          <p:cNvPr id="9" name="Rounded Rectangle 8"/>
          <p:cNvSpPr/>
          <p:nvPr/>
        </p:nvSpPr>
        <p:spPr>
          <a:xfrm>
            <a:off x="5257800" y="3048000"/>
            <a:ext cx="3429000" cy="838200"/>
          </a:xfrm>
          <a:prstGeom prst="roundRect">
            <a:avLst/>
          </a:prstGeom>
          <a:solidFill>
            <a:schemeClr val="tx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91440" rtlCol="0" anchor="b" anchorCtr="0"/>
          <a:lstStyle/>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r>
              <a:rPr lang="en-US" dirty="0" smtClean="0">
                <a:solidFill>
                  <a:schemeClr val="tx1"/>
                </a:solidFill>
              </a:rPr>
              <a:t>Construction and Installation </a:t>
            </a:r>
          </a:p>
          <a:p>
            <a:pPr algn="ctr"/>
            <a:endParaRPr lang="en-US" dirty="0" smtClean="0">
              <a:solidFill>
                <a:schemeClr val="tx1"/>
              </a:solidFill>
            </a:endParaRPr>
          </a:p>
        </p:txBody>
      </p:sp>
    </p:spTree>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endParaRPr lang="en-US" altLang="en-US"/>
          </a:p>
        </p:txBody>
      </p:sp>
      <p:pic>
        <p:nvPicPr>
          <p:cNvPr id="2052" name="Picture 4" descr="27 Escalator&amp;Hall 10 Cnst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04800"/>
            <a:ext cx="4191000" cy="60198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2006-24353 Hall 10&amp;Escalator Cnst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1295400"/>
            <a:ext cx="4114800" cy="3808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1423513"/>
      </p:ext>
    </p:extLst>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rrowheads="1"/>
          </p:cNvSpPr>
          <p:nvPr>
            <p:ph type="title"/>
          </p:nvPr>
        </p:nvSpPr>
        <p:spPr/>
        <p:txBody>
          <a:bodyPr/>
          <a:lstStyle/>
          <a:p>
            <a:endParaRPr lang="en-US" altLang="en-US"/>
          </a:p>
        </p:txBody>
      </p:sp>
      <p:sp>
        <p:nvSpPr>
          <p:cNvPr id="33795" name="Rectangle 3"/>
          <p:cNvSpPr>
            <a:spLocks noGrp="1" noChangeArrowheads="1"/>
          </p:cNvSpPr>
          <p:nvPr>
            <p:ph type="body" idx="1"/>
          </p:nvPr>
        </p:nvSpPr>
        <p:spPr>
          <a:xfrm>
            <a:off x="457200" y="5791200"/>
            <a:ext cx="8229600" cy="914400"/>
          </a:xfrm>
        </p:spPr>
        <p:txBody>
          <a:bodyPr>
            <a:normAutofit lnSpcReduction="10000"/>
          </a:bodyPr>
          <a:lstStyle/>
          <a:p>
            <a:pPr algn="ctr">
              <a:lnSpc>
                <a:spcPct val="80000"/>
              </a:lnSpc>
              <a:buFont typeface="Wingdings" panose="05000000000000000000" pitchFamily="2" charset="2"/>
              <a:buNone/>
            </a:pPr>
            <a:r>
              <a:rPr lang="en-US" altLang="en-US" dirty="0"/>
              <a:t>Janet Annenberg Hooker </a:t>
            </a:r>
          </a:p>
          <a:p>
            <a:pPr algn="ctr">
              <a:lnSpc>
                <a:spcPct val="80000"/>
              </a:lnSpc>
              <a:buFont typeface="Wingdings" panose="05000000000000000000" pitchFamily="2" charset="2"/>
              <a:buNone/>
            </a:pPr>
            <a:r>
              <a:rPr lang="en-US" altLang="en-US" dirty="0"/>
              <a:t>Hall of Geology Gems and Minerals, 1997</a:t>
            </a:r>
          </a:p>
        </p:txBody>
      </p:sp>
      <p:pic>
        <p:nvPicPr>
          <p:cNvPr id="33796" name="Picture 4" descr="eber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0246" y="457200"/>
            <a:ext cx="6718300" cy="5257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454" y="248698"/>
            <a:ext cx="4015322" cy="3429000"/>
          </a:xfrm>
          <a:prstGeom prst="rect">
            <a:avLst/>
          </a:prstGeom>
        </p:spPr>
      </p:pic>
    </p:spTree>
    <p:extLst>
      <p:ext uri="{BB962C8B-B14F-4D97-AF65-F5344CB8AC3E}">
        <p14:creationId xmlns:p14="http://schemas.microsoft.com/office/powerpoint/2010/main" val="3054137591"/>
      </p:ext>
    </p:extLst>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rrowheads="1"/>
          </p:cNvSpPr>
          <p:nvPr>
            <p:ph type="title"/>
          </p:nvPr>
        </p:nvSpPr>
        <p:spPr/>
        <p:txBody>
          <a:bodyPr/>
          <a:lstStyle/>
          <a:p>
            <a:endParaRPr lang="en-US" altLang="en-US"/>
          </a:p>
        </p:txBody>
      </p:sp>
      <p:sp>
        <p:nvSpPr>
          <p:cNvPr id="36867" name="Rectangle 3"/>
          <p:cNvSpPr>
            <a:spLocks noGrp="1" noChangeArrowheads="1"/>
          </p:cNvSpPr>
          <p:nvPr>
            <p:ph type="body" idx="1"/>
          </p:nvPr>
        </p:nvSpPr>
        <p:spPr>
          <a:xfrm>
            <a:off x="457200" y="6172200"/>
            <a:ext cx="8229600" cy="381000"/>
          </a:xfrm>
        </p:spPr>
        <p:txBody>
          <a:bodyPr>
            <a:normAutofit fontScale="92500" lnSpcReduction="20000"/>
          </a:bodyPr>
          <a:lstStyle/>
          <a:p>
            <a:pPr algn="ctr">
              <a:lnSpc>
                <a:spcPct val="80000"/>
              </a:lnSpc>
              <a:buFont typeface="Wingdings" panose="05000000000000000000" pitchFamily="2" charset="2"/>
              <a:buNone/>
            </a:pPr>
            <a:r>
              <a:rPr lang="en-US" altLang="en-US" dirty="0"/>
              <a:t>Kenneth E. Behring Family Hall of Mammals, 2003</a:t>
            </a:r>
          </a:p>
        </p:txBody>
      </p:sp>
      <p:pic>
        <p:nvPicPr>
          <p:cNvPr id="36868" name="Picture 4" descr="Copy of View from overlook- tig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0687" y="288493"/>
            <a:ext cx="8266113" cy="556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2645128"/>
      </p:ext>
    </p:extLst>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overhead"/>
          <p:cNvPicPr>
            <a:picLocks noChangeAspect="1" noChangeArrowheads="1"/>
          </p:cNvPicPr>
          <p:nvPr/>
        </p:nvPicPr>
        <p:blipFill>
          <a:blip r:embed="rId2" cstate="print"/>
          <a:srcRect/>
          <a:stretch>
            <a:fillRect/>
          </a:stretch>
        </p:blipFill>
        <p:spPr bwMode="auto">
          <a:xfrm>
            <a:off x="28575" y="9525"/>
            <a:ext cx="9144000" cy="68484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p:cNvPicPr>
            <a:picLocks noChangeAspect="1" noChangeArrowheads="1"/>
          </p:cNvPicPr>
          <p:nvPr/>
        </p:nvPicPr>
        <p:blipFill>
          <a:blip r:embed="rId3" cstate="print"/>
          <a:srcRect/>
          <a:stretch>
            <a:fillRect/>
          </a:stretch>
        </p:blipFill>
        <p:spPr bwMode="auto">
          <a:xfrm>
            <a:off x="457200" y="533400"/>
            <a:ext cx="8153400" cy="5895535"/>
          </a:xfrm>
          <a:prstGeom prst="rect">
            <a:avLst/>
          </a:prstGeom>
          <a:noFill/>
          <a:ln w="9525">
            <a:noFill/>
            <a:miter lim="800000"/>
            <a:headEnd/>
            <a:tailEnd/>
          </a:ln>
          <a:effectLst/>
        </p:spPr>
      </p:pic>
      <p:pic>
        <p:nvPicPr>
          <p:cNvPr id="141315" name="Picture 3"/>
          <p:cNvPicPr>
            <a:picLocks noChangeAspect="1" noChangeArrowheads="1"/>
          </p:cNvPicPr>
          <p:nvPr/>
        </p:nvPicPr>
        <p:blipFill>
          <a:blip r:embed="rId4" cstate="print"/>
          <a:srcRect/>
          <a:stretch>
            <a:fillRect/>
          </a:stretch>
        </p:blipFill>
        <p:spPr bwMode="auto">
          <a:xfrm>
            <a:off x="5410200" y="2590800"/>
            <a:ext cx="3124199" cy="3224979"/>
          </a:xfrm>
          <a:prstGeom prst="rect">
            <a:avLst/>
          </a:prstGeom>
          <a:noFill/>
          <a:ln w="9525">
            <a:noFill/>
            <a:miter lim="800000"/>
            <a:headEnd/>
            <a:tailEnd/>
          </a:ln>
          <a:effectLst/>
        </p:spPr>
      </p:pic>
    </p:spTree>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Copy of Elizabeth_Giraffe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76200"/>
            <a:ext cx="44196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5" descr="Copy of Elizabeth_Giraffe_02"/>
          <p:cNvPicPr>
            <a:picLocks noGrp="1" noChangeAspect="1" noChangeArrowheads="1"/>
          </p:cNvPicPr>
          <p:nvPr>
            <p:ph type="body" idx="1"/>
          </p:nvPr>
        </p:nvPicPr>
        <p:blipFill>
          <a:blip r:embed="rId4">
            <a:extLst>
              <a:ext uri="{28A0092B-C50C-407E-A947-70E740481C1C}">
                <a14:useLocalDpi xmlns:a14="http://schemas.microsoft.com/office/drawing/2010/main" val="0"/>
              </a:ext>
            </a:extLst>
          </a:blip>
          <a:srcRect/>
          <a:stretch>
            <a:fillRect/>
          </a:stretch>
        </p:blipFill>
        <p:spPr>
          <a:xfrm>
            <a:off x="4724400" y="152400"/>
            <a:ext cx="4191000" cy="3330575"/>
          </a:xfrm>
          <a:noFill/>
          <a:extLst>
            <a:ext uri="{909E8E84-426E-40DD-AFC4-6F175D3DCCD1}">
              <a14:hiddenFill xmlns:a14="http://schemas.microsoft.com/office/drawing/2010/main">
                <a:solidFill>
                  <a:srgbClr val="FFFFFF"/>
                </a:solidFill>
              </a14:hiddenFill>
            </a:ext>
          </a:extLst>
        </p:spPr>
      </p:pic>
      <p:pic>
        <p:nvPicPr>
          <p:cNvPr id="11268" name="Picture 2" descr="C:\Documents and Settings\musteene.NMNHL-MUSTEEN1\Desktop\PEO Presentation\CAE presentation\2003-39136.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3581400"/>
            <a:ext cx="4191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1747598"/>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609600" y="457200"/>
            <a:ext cx="3124200" cy="1676400"/>
          </a:xfrm>
          <a:prstGeom prst="roundRect">
            <a:avLst/>
          </a:prstGeom>
          <a:solidFill>
            <a:schemeClr val="tx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91440" rtlCol="0" anchor="b" anchorCtr="0"/>
          <a:lstStyle/>
          <a:p>
            <a:pPr algn="ctr"/>
            <a:r>
              <a:rPr lang="en-US" sz="2800" dirty="0" smtClean="0">
                <a:solidFill>
                  <a:schemeClr val="tx1"/>
                </a:solidFill>
              </a:rPr>
              <a:t>Classifying the Exhibit</a:t>
            </a:r>
            <a:endParaRPr lang="en-US" sz="2800" dirty="0">
              <a:solidFill>
                <a:schemeClr val="tx1"/>
              </a:solidFill>
            </a:endParaRPr>
          </a:p>
        </p:txBody>
      </p:sp>
      <p:sp>
        <p:nvSpPr>
          <p:cNvPr id="10" name="Rounded Rectangle 9"/>
          <p:cNvSpPr/>
          <p:nvPr/>
        </p:nvSpPr>
        <p:spPr>
          <a:xfrm>
            <a:off x="609600" y="2362200"/>
            <a:ext cx="3962400" cy="1905000"/>
          </a:xfrm>
          <a:prstGeom prst="roundRect">
            <a:avLst/>
          </a:prstGeom>
          <a:solidFill>
            <a:schemeClr val="tx2">
              <a:lumMod val="75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91440" rtlCol="0" anchor="b" anchorCtr="0"/>
          <a:lstStyle/>
          <a:p>
            <a:pPr algn="ctr"/>
            <a:endParaRPr lang="en-US" sz="2800" dirty="0">
              <a:solidFill>
                <a:schemeClr val="tx1"/>
              </a:solidFill>
            </a:endParaRPr>
          </a:p>
        </p:txBody>
      </p:sp>
      <p:sp>
        <p:nvSpPr>
          <p:cNvPr id="12" name="Text Box 8"/>
          <p:cNvSpPr txBox="1">
            <a:spLocks noChangeArrowheads="1"/>
          </p:cNvSpPr>
          <p:nvPr/>
        </p:nvSpPr>
        <p:spPr bwMode="auto">
          <a:xfrm>
            <a:off x="5486400" y="685800"/>
            <a:ext cx="2819400" cy="396875"/>
          </a:xfrm>
          <a:prstGeom prst="rect">
            <a:avLst/>
          </a:prstGeom>
          <a:noFill/>
          <a:ln w="9525">
            <a:noFill/>
            <a:miter lim="800000"/>
            <a:headEnd/>
            <a:tailEnd/>
          </a:ln>
        </p:spPr>
        <p:txBody>
          <a:bodyPr>
            <a:spAutoFit/>
          </a:bodyPr>
          <a:lstStyle/>
          <a:p>
            <a:pPr algn="r">
              <a:spcBef>
                <a:spcPct val="50000"/>
              </a:spcBef>
            </a:pPr>
            <a:r>
              <a:rPr lang="en-US" sz="1000" dirty="0">
                <a:solidFill>
                  <a:srgbClr val="C0C0C0"/>
                </a:solidFill>
                <a:latin typeface="Univers Condensed" pitchFamily="34" charset="0"/>
              </a:rPr>
              <a:t>From “Exhibitions and their Audiences: Actual and Potential”, SI Office of Policy and Analysis, September 2002</a:t>
            </a:r>
          </a:p>
        </p:txBody>
      </p:sp>
      <p:sp>
        <p:nvSpPr>
          <p:cNvPr id="14" name="Rounded Rectangle 13"/>
          <p:cNvSpPr/>
          <p:nvPr/>
        </p:nvSpPr>
        <p:spPr>
          <a:xfrm>
            <a:off x="4648200" y="2362200"/>
            <a:ext cx="3962400" cy="1905000"/>
          </a:xfrm>
          <a:prstGeom prst="roundRect">
            <a:avLst/>
          </a:prstGeom>
          <a:solidFill>
            <a:schemeClr val="tx2">
              <a:lumMod val="75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91440" rtlCol="0" anchor="b" anchorCtr="0"/>
          <a:lstStyle/>
          <a:p>
            <a:pPr algn="ctr"/>
            <a:endParaRPr lang="en-US" sz="2800" dirty="0">
              <a:solidFill>
                <a:schemeClr val="tx1"/>
              </a:solidFill>
            </a:endParaRPr>
          </a:p>
        </p:txBody>
      </p:sp>
      <p:sp>
        <p:nvSpPr>
          <p:cNvPr id="15" name="Rounded Rectangle 14"/>
          <p:cNvSpPr/>
          <p:nvPr/>
        </p:nvSpPr>
        <p:spPr>
          <a:xfrm>
            <a:off x="609600" y="4343400"/>
            <a:ext cx="3962400" cy="1905000"/>
          </a:xfrm>
          <a:prstGeom prst="roundRect">
            <a:avLst/>
          </a:prstGeom>
          <a:solidFill>
            <a:schemeClr val="tx2">
              <a:lumMod val="75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91440" rtlCol="0" anchor="b" anchorCtr="0"/>
          <a:lstStyle/>
          <a:p>
            <a:pPr algn="ctr"/>
            <a:endParaRPr lang="en-US" sz="2800" dirty="0">
              <a:solidFill>
                <a:schemeClr val="tx1"/>
              </a:solidFill>
            </a:endParaRPr>
          </a:p>
        </p:txBody>
      </p:sp>
      <p:sp>
        <p:nvSpPr>
          <p:cNvPr id="16" name="Rounded Rectangle 15"/>
          <p:cNvSpPr/>
          <p:nvPr/>
        </p:nvSpPr>
        <p:spPr>
          <a:xfrm>
            <a:off x="4648200" y="4343400"/>
            <a:ext cx="3962400" cy="1905000"/>
          </a:xfrm>
          <a:prstGeom prst="roundRect">
            <a:avLst/>
          </a:prstGeom>
          <a:solidFill>
            <a:schemeClr val="tx2">
              <a:lumMod val="75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91440" rtlCol="0" anchor="b" anchorCtr="0"/>
          <a:lstStyle/>
          <a:p>
            <a:pPr algn="ctr"/>
            <a:endParaRPr lang="en-US" sz="2800" dirty="0">
              <a:solidFill>
                <a:schemeClr val="tx1"/>
              </a:solidFill>
            </a:endParaRPr>
          </a:p>
        </p:txBody>
      </p:sp>
      <p:sp>
        <p:nvSpPr>
          <p:cNvPr id="17" name="TextBox 16"/>
          <p:cNvSpPr txBox="1"/>
          <p:nvPr/>
        </p:nvSpPr>
        <p:spPr>
          <a:xfrm>
            <a:off x="838200" y="2971800"/>
            <a:ext cx="1600200" cy="646331"/>
          </a:xfrm>
          <a:prstGeom prst="rect">
            <a:avLst/>
          </a:prstGeom>
          <a:noFill/>
        </p:spPr>
        <p:txBody>
          <a:bodyPr wrap="square" rtlCol="0">
            <a:spAutoFit/>
          </a:bodyPr>
          <a:lstStyle/>
          <a:p>
            <a:pPr algn="r"/>
            <a:r>
              <a:rPr lang="en-US" dirty="0" smtClean="0"/>
              <a:t>Exhibition as Artifact Display</a:t>
            </a:r>
            <a:endParaRPr lang="en-US" dirty="0"/>
          </a:p>
        </p:txBody>
      </p:sp>
      <p:sp>
        <p:nvSpPr>
          <p:cNvPr id="18" name="TextBox 17"/>
          <p:cNvSpPr txBox="1"/>
          <p:nvPr/>
        </p:nvSpPr>
        <p:spPr>
          <a:xfrm>
            <a:off x="6781800" y="2971800"/>
            <a:ext cx="1676400" cy="646331"/>
          </a:xfrm>
          <a:prstGeom prst="rect">
            <a:avLst/>
          </a:prstGeom>
          <a:noFill/>
        </p:spPr>
        <p:txBody>
          <a:bodyPr wrap="square" rtlCol="0">
            <a:spAutoFit/>
          </a:bodyPr>
          <a:lstStyle/>
          <a:p>
            <a:r>
              <a:rPr lang="en-US" dirty="0" smtClean="0"/>
              <a:t>Exhibition as Visitor Activity</a:t>
            </a:r>
            <a:endParaRPr lang="en-US" dirty="0"/>
          </a:p>
        </p:txBody>
      </p:sp>
      <p:sp>
        <p:nvSpPr>
          <p:cNvPr id="19" name="TextBox 18"/>
          <p:cNvSpPr txBox="1"/>
          <p:nvPr/>
        </p:nvSpPr>
        <p:spPr>
          <a:xfrm>
            <a:off x="838200" y="4876800"/>
            <a:ext cx="1600200" cy="923330"/>
          </a:xfrm>
          <a:prstGeom prst="rect">
            <a:avLst/>
          </a:prstGeom>
          <a:noFill/>
        </p:spPr>
        <p:txBody>
          <a:bodyPr wrap="square" rtlCol="0">
            <a:spAutoFit/>
          </a:bodyPr>
          <a:lstStyle/>
          <a:p>
            <a:pPr algn="r"/>
            <a:r>
              <a:rPr lang="en-US" dirty="0" smtClean="0"/>
              <a:t>Exhibition as Communicator of Ideas</a:t>
            </a:r>
            <a:endParaRPr lang="en-US" dirty="0"/>
          </a:p>
        </p:txBody>
      </p:sp>
      <p:sp>
        <p:nvSpPr>
          <p:cNvPr id="20" name="TextBox 19"/>
          <p:cNvSpPr txBox="1"/>
          <p:nvPr/>
        </p:nvSpPr>
        <p:spPr>
          <a:xfrm>
            <a:off x="6781800" y="4953000"/>
            <a:ext cx="1676400" cy="646331"/>
          </a:xfrm>
          <a:prstGeom prst="rect">
            <a:avLst/>
          </a:prstGeom>
          <a:noFill/>
        </p:spPr>
        <p:txBody>
          <a:bodyPr wrap="square" rtlCol="0">
            <a:spAutoFit/>
          </a:bodyPr>
          <a:lstStyle/>
          <a:p>
            <a:r>
              <a:rPr lang="en-US" dirty="0" smtClean="0"/>
              <a:t>Exhibition as Environment</a:t>
            </a:r>
            <a:endParaRPr lang="en-US" dirty="0"/>
          </a:p>
        </p:txBody>
      </p:sp>
      <p:pic>
        <p:nvPicPr>
          <p:cNvPr id="21" name="Picture 20" descr="movement.jpg"/>
          <p:cNvPicPr>
            <a:picLocks noChangeAspect="1"/>
          </p:cNvPicPr>
          <p:nvPr/>
        </p:nvPicPr>
        <p:blipFill>
          <a:blip r:embed="rId3" cstate="print"/>
          <a:stretch>
            <a:fillRect/>
          </a:stretch>
        </p:blipFill>
        <p:spPr>
          <a:xfrm>
            <a:off x="2667000" y="4419600"/>
            <a:ext cx="1371600" cy="1730985"/>
          </a:xfrm>
          <a:prstGeom prst="rect">
            <a:avLst/>
          </a:prstGeom>
        </p:spPr>
      </p:pic>
      <p:pic>
        <p:nvPicPr>
          <p:cNvPr id="22" name="Picture 21" descr="freer art man glass.jpg"/>
          <p:cNvPicPr>
            <a:picLocks noChangeAspect="1"/>
          </p:cNvPicPr>
          <p:nvPr/>
        </p:nvPicPr>
        <p:blipFill>
          <a:blip r:embed="rId4" cstate="print"/>
          <a:stretch>
            <a:fillRect/>
          </a:stretch>
        </p:blipFill>
        <p:spPr>
          <a:xfrm>
            <a:off x="2438400" y="2438400"/>
            <a:ext cx="1752600" cy="1752600"/>
          </a:xfrm>
          <a:prstGeom prst="rect">
            <a:avLst/>
          </a:prstGeom>
        </p:spPr>
      </p:pic>
      <p:pic>
        <p:nvPicPr>
          <p:cNvPr id="23" name="Picture 22" descr="208dance.jpg"/>
          <p:cNvPicPr>
            <a:picLocks noChangeAspect="1"/>
          </p:cNvPicPr>
          <p:nvPr/>
        </p:nvPicPr>
        <p:blipFill>
          <a:blip r:embed="rId5" cstate="print"/>
          <a:stretch>
            <a:fillRect/>
          </a:stretch>
        </p:blipFill>
        <p:spPr>
          <a:xfrm>
            <a:off x="5029200" y="2514600"/>
            <a:ext cx="1676400" cy="1676400"/>
          </a:xfrm>
          <a:prstGeom prst="rect">
            <a:avLst/>
          </a:prstGeom>
        </p:spPr>
      </p:pic>
      <p:pic>
        <p:nvPicPr>
          <p:cNvPr id="24" name="Picture 23" descr="20031105-493OrangutanIndah.jpg"/>
          <p:cNvPicPr>
            <a:picLocks noChangeAspect="1"/>
          </p:cNvPicPr>
          <p:nvPr/>
        </p:nvPicPr>
        <p:blipFill>
          <a:blip r:embed="rId6" cstate="print"/>
          <a:stretch>
            <a:fillRect/>
          </a:stretch>
        </p:blipFill>
        <p:spPr>
          <a:xfrm>
            <a:off x="4953000" y="4495800"/>
            <a:ext cx="1809750" cy="1617807"/>
          </a:xfrm>
          <a:prstGeom prst="rect">
            <a:avLst/>
          </a:prstGeom>
        </p:spPr>
      </p:pic>
      <p:sp>
        <p:nvSpPr>
          <p:cNvPr id="25" name="TextBox 5"/>
          <p:cNvSpPr txBox="1"/>
          <p:nvPr/>
        </p:nvSpPr>
        <p:spPr>
          <a:xfrm>
            <a:off x="7467600" y="6519446"/>
            <a:ext cx="1676400"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smtClean="0">
                <a:solidFill>
                  <a:schemeClr val="tx1">
                    <a:lumMod val="75000"/>
                  </a:schemeClr>
                </a:solidFill>
                <a:latin typeface="Minion Pro" pitchFamily="18" charset="0"/>
              </a:rPr>
              <a:t>Smithsonian Institution</a:t>
            </a:r>
          </a:p>
          <a:p>
            <a:r>
              <a:rPr lang="en-US" sz="800" i="1" dirty="0" smtClean="0">
                <a:solidFill>
                  <a:schemeClr val="tx1">
                    <a:lumMod val="75000"/>
                  </a:schemeClr>
                </a:solidFill>
                <a:latin typeface="Minion Pro" pitchFamily="18" charset="0"/>
              </a:rPr>
              <a:t>National Museum of Natural History</a:t>
            </a:r>
            <a:endParaRPr lang="en-US" sz="800" i="1" dirty="0">
              <a:solidFill>
                <a:schemeClr val="tx1">
                  <a:lumMod val="75000"/>
                </a:schemeClr>
              </a:solidFill>
              <a:latin typeface="Minion Pro" pitchFamily="18" charset="0"/>
            </a:endParaRPr>
          </a:p>
        </p:txBody>
      </p:sp>
    </p:spTree>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rrowheads="1"/>
          </p:cNvSpPr>
          <p:nvPr>
            <p:ph type="title"/>
          </p:nvPr>
        </p:nvSpPr>
        <p:spPr>
          <a:xfrm>
            <a:off x="457200" y="5943600"/>
            <a:ext cx="8229600" cy="685800"/>
          </a:xfrm>
        </p:spPr>
        <p:txBody>
          <a:bodyPr>
            <a:normAutofit fontScale="90000"/>
          </a:bodyPr>
          <a:lstStyle/>
          <a:p>
            <a:r>
              <a:rPr lang="en-US" altLang="en-US" dirty="0" err="1" smtClean="0"/>
              <a:t>Sant</a:t>
            </a:r>
            <a:r>
              <a:rPr lang="en-US" altLang="en-US" dirty="0" smtClean="0"/>
              <a:t> Ocean Hall, 2008</a:t>
            </a:r>
            <a:endParaRPr lang="en-US" altLang="en-US" dirty="0"/>
          </a:p>
        </p:txBody>
      </p:sp>
      <p:sp>
        <p:nvSpPr>
          <p:cNvPr id="122883" name="Rectangle 3"/>
          <p:cNvSpPr>
            <a:spLocks noGrp="1" noChangeArrowheads="1"/>
          </p:cNvSpPr>
          <p:nvPr>
            <p:ph type="body" idx="1"/>
          </p:nvPr>
        </p:nvSpPr>
        <p:spPr/>
        <p:txBody>
          <a:bodyPr/>
          <a:lstStyle/>
          <a:p>
            <a:endParaRPr lang="en-US" altLang="en-US"/>
          </a:p>
        </p:txBody>
      </p:sp>
      <p:pic>
        <p:nvPicPr>
          <p:cNvPr id="122884" name="Picture 4" descr="2008-12681 OceansHall 22Sep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123" y="460375"/>
            <a:ext cx="8382000" cy="5483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6771864"/>
      </p:ext>
    </p:extLst>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rrowheads="1"/>
          </p:cNvSpPr>
          <p:nvPr>
            <p:ph type="title"/>
          </p:nvPr>
        </p:nvSpPr>
        <p:spPr>
          <a:xfrm>
            <a:off x="762000" y="274638"/>
            <a:ext cx="1600200" cy="1249362"/>
          </a:xfrm>
        </p:spPr>
        <p:txBody>
          <a:bodyPr>
            <a:normAutofit/>
          </a:bodyPr>
          <a:lstStyle/>
          <a:p>
            <a:pPr eaLnBrk="1" hangingPunct="1">
              <a:defRPr/>
            </a:pPr>
            <a:endParaRPr lang="en-US" dirty="0" smtClean="0"/>
          </a:p>
        </p:txBody>
      </p:sp>
      <p:pic>
        <p:nvPicPr>
          <p:cNvPr id="17411" name="Picture 5" descr="184 WhaleMove 18Mar08"/>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3124200" y="2819400"/>
            <a:ext cx="5791200" cy="3860800"/>
          </a:xfrm>
          <a:noFill/>
          <a:extLst>
            <a:ext uri="{909E8E84-426E-40DD-AFC4-6F175D3DCCD1}">
              <a14:hiddenFill xmlns:a14="http://schemas.microsoft.com/office/drawing/2010/main">
                <a:solidFill>
                  <a:srgbClr val="FFFFFF"/>
                </a:solidFill>
              </a14:hiddenFill>
            </a:ext>
          </a:extLst>
        </p:spPr>
      </p:pic>
      <p:pic>
        <p:nvPicPr>
          <p:cNvPr id="17412" name="Picture 6" descr="2008_273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196" y="274638"/>
            <a:ext cx="5638800"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7800168"/>
      </p:ext>
    </p:extLst>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054 WhaleLifted26Mar"/>
          <p:cNvPicPr>
            <a:picLocks noGrp="1" noChangeAspect="1" noChangeArrowheads="1"/>
          </p:cNvPicPr>
          <p:nvPr>
            <p:ph type="title"/>
          </p:nvPr>
        </p:nvPicPr>
        <p:blipFill>
          <a:blip r:embed="rId3" cstate="print">
            <a:extLst>
              <a:ext uri="{28A0092B-C50C-407E-A947-70E740481C1C}">
                <a14:useLocalDpi xmlns:a14="http://schemas.microsoft.com/office/drawing/2010/main" val="0"/>
              </a:ext>
            </a:extLst>
          </a:blip>
          <a:srcRect/>
          <a:stretch>
            <a:fillRect/>
          </a:stretch>
        </p:blipFill>
        <p:spPr>
          <a:xfrm>
            <a:off x="377278" y="299060"/>
            <a:ext cx="4575722" cy="2984166"/>
          </a:xfrm>
          <a:noFill/>
          <a:extLst>
            <a:ext uri="{909E8E84-426E-40DD-AFC4-6F175D3DCCD1}">
              <a14:hiddenFill xmlns:a14="http://schemas.microsoft.com/office/drawing/2010/main">
                <a:solidFill>
                  <a:srgbClr val="FFFFFF"/>
                </a:solidFill>
              </a14:hiddenFill>
            </a:ext>
          </a:extLst>
        </p:spPr>
      </p:pic>
      <p:pic>
        <p:nvPicPr>
          <p:cNvPr id="20484" name="Picture 4" descr="Terry and wha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3429000"/>
            <a:ext cx="4575722" cy="2714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5"/>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5486400" y="381000"/>
            <a:ext cx="3505200" cy="6172200"/>
          </a:xfrm>
        </p:spPr>
      </p:pic>
      <p:sp>
        <p:nvSpPr>
          <p:cNvPr id="7" name="TextBox 6"/>
          <p:cNvSpPr txBox="1"/>
          <p:nvPr/>
        </p:nvSpPr>
        <p:spPr>
          <a:xfrm>
            <a:off x="685800" y="6248400"/>
            <a:ext cx="3869521" cy="369332"/>
          </a:xfrm>
          <a:prstGeom prst="rect">
            <a:avLst/>
          </a:prstGeom>
          <a:noFill/>
        </p:spPr>
        <p:txBody>
          <a:bodyPr wrap="none" rtlCol="0">
            <a:spAutoFit/>
          </a:bodyPr>
          <a:lstStyle/>
          <a:p>
            <a:r>
              <a:rPr lang="en-US" dirty="0" smtClean="0"/>
              <a:t>Phoenix the North Atlantic Right Whale</a:t>
            </a:r>
            <a:endParaRPr lang="en-US" dirty="0"/>
          </a:p>
        </p:txBody>
      </p:sp>
    </p:spTree>
    <p:extLst>
      <p:ext uri="{BB962C8B-B14F-4D97-AF65-F5344CB8AC3E}">
        <p14:creationId xmlns:p14="http://schemas.microsoft.com/office/powerpoint/2010/main" val="2960614769"/>
      </p:ext>
    </p:extLst>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rrowheads="1"/>
          </p:cNvSpPr>
          <p:nvPr>
            <p:ph type="title"/>
          </p:nvPr>
        </p:nvSpPr>
        <p:spPr/>
        <p:txBody>
          <a:bodyPr/>
          <a:lstStyle/>
          <a:p>
            <a:pPr eaLnBrk="1" hangingPunct="1">
              <a:defRPr/>
            </a:pPr>
            <a:endParaRPr lang="en-US" smtClean="0"/>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16200000">
            <a:off x="1485327" y="-1036835"/>
            <a:ext cx="6012237" cy="8390708"/>
          </a:xfrm>
          <a:prstGeom prst="rect">
            <a:avLst/>
          </a:prstGeom>
        </p:spPr>
      </p:pic>
      <p:pic>
        <p:nvPicPr>
          <p:cNvPr id="19459" name="Picture 5" descr="squi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53892" y="2702307"/>
            <a:ext cx="3276600" cy="3896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133600" y="6324600"/>
            <a:ext cx="1320683" cy="369332"/>
          </a:xfrm>
          <a:prstGeom prst="rect">
            <a:avLst/>
          </a:prstGeom>
          <a:noFill/>
        </p:spPr>
        <p:txBody>
          <a:bodyPr wrap="none" rtlCol="0">
            <a:spAutoFit/>
          </a:bodyPr>
          <a:lstStyle/>
          <a:p>
            <a:r>
              <a:rPr lang="en-US" dirty="0" smtClean="0"/>
              <a:t>Giant Squid </a:t>
            </a:r>
            <a:endParaRPr lang="en-US" dirty="0"/>
          </a:p>
        </p:txBody>
      </p:sp>
    </p:spTree>
    <p:extLst>
      <p:ext uri="{BB962C8B-B14F-4D97-AF65-F5344CB8AC3E}">
        <p14:creationId xmlns:p14="http://schemas.microsoft.com/office/powerpoint/2010/main" val="1514622873"/>
      </p:ext>
    </p:extLst>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600" y="562092"/>
            <a:ext cx="3446214" cy="2790708"/>
          </a:xfrm>
          <a:prstGeom prst="rect">
            <a:avLst/>
          </a:prstGeom>
        </p:spPr>
      </p:pic>
      <p:pic>
        <p:nvPicPr>
          <p:cNvPr id="3" name="Content Placeholder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562092"/>
            <a:ext cx="4386943" cy="5610108"/>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6400" y="3657600"/>
            <a:ext cx="2743200" cy="2819399"/>
          </a:xfrm>
          <a:prstGeom prst="rect">
            <a:avLst/>
          </a:prstGeom>
        </p:spPr>
      </p:pic>
    </p:spTree>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5799" y="304800"/>
            <a:ext cx="4086225" cy="272415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914400"/>
            <a:ext cx="3810000" cy="480060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5800" y="3600450"/>
            <a:ext cx="4086225" cy="2724150"/>
          </a:xfrm>
          <a:prstGeom prst="rect">
            <a:avLst/>
          </a:prstGeom>
        </p:spPr>
      </p:pic>
      <p:sp>
        <p:nvSpPr>
          <p:cNvPr id="5" name="TextBox 4"/>
          <p:cNvSpPr txBox="1"/>
          <p:nvPr/>
        </p:nvSpPr>
        <p:spPr>
          <a:xfrm flipH="1">
            <a:off x="762000" y="6019800"/>
            <a:ext cx="2514600" cy="369332"/>
          </a:xfrm>
          <a:prstGeom prst="rect">
            <a:avLst/>
          </a:prstGeom>
          <a:noFill/>
        </p:spPr>
        <p:txBody>
          <a:bodyPr wrap="square" rtlCol="0">
            <a:spAutoFit/>
          </a:bodyPr>
          <a:lstStyle/>
          <a:p>
            <a:pPr algn="ctr"/>
            <a:r>
              <a:rPr lang="en-US" dirty="0" smtClean="0"/>
              <a:t>Raven Canoe</a:t>
            </a:r>
            <a:endParaRPr lang="en-US" dirty="0"/>
          </a:p>
        </p:txBody>
      </p:sp>
    </p:spTree>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503" y="381000"/>
            <a:ext cx="3714750" cy="27432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5800" y="379378"/>
            <a:ext cx="4267200" cy="5716621"/>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5503" y="3388721"/>
            <a:ext cx="3714750" cy="2742112"/>
          </a:xfrm>
          <a:prstGeom prst="rect">
            <a:avLst/>
          </a:prstGeom>
        </p:spPr>
      </p:pic>
    </p:spTree>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609600"/>
            <a:ext cx="8229600" cy="5410200"/>
          </a:xfrm>
          <a:prstGeom prst="rect">
            <a:avLst/>
          </a:prstGeom>
        </p:spPr>
      </p:pic>
    </p:spTree>
    <p:extLst>
      <p:ext uri="{BB962C8B-B14F-4D97-AF65-F5344CB8AC3E}">
        <p14:creationId xmlns:p14="http://schemas.microsoft.com/office/powerpoint/2010/main" val="1628491641"/>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609600" y="2362200"/>
            <a:ext cx="3200400" cy="4191000"/>
          </a:xfrm>
          <a:prstGeom prst="roundRect">
            <a:avLst/>
          </a:prstGeom>
          <a:solidFill>
            <a:schemeClr val="tx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91440" rtlCol="0" anchor="b" anchorCtr="0"/>
          <a:lstStyle/>
          <a:p>
            <a:pPr algn="ctr"/>
            <a:r>
              <a:rPr lang="en-US" dirty="0" smtClean="0">
                <a:solidFill>
                  <a:schemeClr val="tx1"/>
                </a:solidFill>
              </a:rPr>
              <a:t>Chronological</a:t>
            </a:r>
          </a:p>
        </p:txBody>
      </p:sp>
      <p:sp>
        <p:nvSpPr>
          <p:cNvPr id="4" name="Rounded Rectangle 3"/>
          <p:cNvSpPr/>
          <p:nvPr/>
        </p:nvSpPr>
        <p:spPr>
          <a:xfrm>
            <a:off x="609600" y="457200"/>
            <a:ext cx="3124200" cy="1676400"/>
          </a:xfrm>
          <a:prstGeom prst="roundRect">
            <a:avLst/>
          </a:prstGeom>
          <a:solidFill>
            <a:schemeClr val="tx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91440" rtlCol="0" anchor="b" anchorCtr="0"/>
          <a:lstStyle/>
          <a:p>
            <a:pPr algn="ctr"/>
            <a:r>
              <a:rPr lang="en-US" sz="2800" dirty="0" smtClean="0">
                <a:solidFill>
                  <a:schemeClr val="tx1"/>
                </a:solidFill>
              </a:rPr>
              <a:t>Classifying the Exhibit</a:t>
            </a:r>
            <a:endParaRPr lang="en-US" sz="2800" dirty="0">
              <a:solidFill>
                <a:schemeClr val="tx1"/>
              </a:solidFill>
            </a:endParaRPr>
          </a:p>
        </p:txBody>
      </p:sp>
      <p:sp>
        <p:nvSpPr>
          <p:cNvPr id="9" name="Rounded Rectangle 8"/>
          <p:cNvSpPr/>
          <p:nvPr/>
        </p:nvSpPr>
        <p:spPr>
          <a:xfrm>
            <a:off x="5410200" y="2362200"/>
            <a:ext cx="3200400" cy="4191000"/>
          </a:xfrm>
          <a:prstGeom prst="roundRect">
            <a:avLst/>
          </a:prstGeom>
          <a:solidFill>
            <a:schemeClr val="tx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91440" rtlCol="0" anchor="b" anchorCtr="0"/>
          <a:lstStyle/>
          <a:p>
            <a:pPr algn="ctr"/>
            <a:r>
              <a:rPr lang="en-US" dirty="0" smtClean="0">
                <a:solidFill>
                  <a:schemeClr val="tx1"/>
                </a:solidFill>
              </a:rPr>
              <a:t>Thematic</a:t>
            </a:r>
          </a:p>
        </p:txBody>
      </p:sp>
      <p:pic>
        <p:nvPicPr>
          <p:cNvPr id="34823" name="Picture 7" descr="C:\Users\Mike\AppData\Local\Microsoft\Windows\Temporary Internet Files\Content.IE5\L883NHZN\MP900444509[1].jpg"/>
          <p:cNvPicPr>
            <a:picLocks noChangeAspect="1" noChangeArrowheads="1"/>
          </p:cNvPicPr>
          <p:nvPr/>
        </p:nvPicPr>
        <p:blipFill>
          <a:blip r:embed="rId3" cstate="print"/>
          <a:srcRect/>
          <a:stretch>
            <a:fillRect/>
          </a:stretch>
        </p:blipFill>
        <p:spPr bwMode="auto">
          <a:xfrm>
            <a:off x="5638800" y="4191000"/>
            <a:ext cx="1514999" cy="1752600"/>
          </a:xfrm>
          <a:prstGeom prst="rect">
            <a:avLst/>
          </a:prstGeom>
          <a:noFill/>
        </p:spPr>
      </p:pic>
      <p:pic>
        <p:nvPicPr>
          <p:cNvPr id="34832" name="Picture 16" descr="C:\Users\Mike\AppData\Local\Microsoft\Windows\Temporary Internet Files\Content.IE5\L883NHZN\MP900442741[1].jpg"/>
          <p:cNvPicPr>
            <a:picLocks noChangeAspect="1" noChangeArrowheads="1"/>
          </p:cNvPicPr>
          <p:nvPr/>
        </p:nvPicPr>
        <p:blipFill>
          <a:blip r:embed="rId4" cstate="print"/>
          <a:srcRect/>
          <a:stretch>
            <a:fillRect/>
          </a:stretch>
        </p:blipFill>
        <p:spPr bwMode="auto">
          <a:xfrm>
            <a:off x="1143000" y="2667000"/>
            <a:ext cx="2156460" cy="3230880"/>
          </a:xfrm>
          <a:prstGeom prst="rect">
            <a:avLst/>
          </a:prstGeom>
          <a:noFill/>
        </p:spPr>
      </p:pic>
      <p:pic>
        <p:nvPicPr>
          <p:cNvPr id="34833" name="Picture 17" descr="C:\Users\Mike\AppData\Local\Microsoft\Windows\Temporary Internet Files\Content.IE5\L883NHZN\MP900443297[1].jpg"/>
          <p:cNvPicPr>
            <a:picLocks noChangeAspect="1" noChangeArrowheads="1"/>
          </p:cNvPicPr>
          <p:nvPr/>
        </p:nvPicPr>
        <p:blipFill>
          <a:blip r:embed="rId5" cstate="print"/>
          <a:srcRect/>
          <a:stretch>
            <a:fillRect/>
          </a:stretch>
        </p:blipFill>
        <p:spPr bwMode="auto">
          <a:xfrm>
            <a:off x="7239000" y="4191000"/>
            <a:ext cx="1100890" cy="1752600"/>
          </a:xfrm>
          <a:prstGeom prst="rect">
            <a:avLst/>
          </a:prstGeom>
          <a:noFill/>
        </p:spPr>
      </p:pic>
      <p:pic>
        <p:nvPicPr>
          <p:cNvPr id="34836" name="Picture 20" descr="C:\Users\Mike\AppData\Local\Microsoft\Windows\Temporary Internet Files\Content.IE5\1O6MEQSN\MP900444392[1].jpg"/>
          <p:cNvPicPr>
            <a:picLocks noChangeAspect="1" noChangeArrowheads="1"/>
          </p:cNvPicPr>
          <p:nvPr/>
        </p:nvPicPr>
        <p:blipFill>
          <a:blip r:embed="rId6" cstate="print"/>
          <a:srcRect/>
          <a:stretch>
            <a:fillRect/>
          </a:stretch>
        </p:blipFill>
        <p:spPr bwMode="auto">
          <a:xfrm>
            <a:off x="5791200" y="2590800"/>
            <a:ext cx="2438400" cy="1485557"/>
          </a:xfrm>
          <a:prstGeom prst="rect">
            <a:avLst/>
          </a:prstGeom>
          <a:noFill/>
        </p:spPr>
      </p:pic>
      <p:sp>
        <p:nvSpPr>
          <p:cNvPr id="10" name="Rounded Rectangle 9"/>
          <p:cNvSpPr/>
          <p:nvPr/>
        </p:nvSpPr>
        <p:spPr>
          <a:xfrm>
            <a:off x="457200" y="2209800"/>
            <a:ext cx="8305800" cy="4495800"/>
          </a:xfrm>
          <a:prstGeom prst="roundRect">
            <a:avLst/>
          </a:prstGeom>
          <a:no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3505200" y="2362200"/>
            <a:ext cx="2209800" cy="4191000"/>
          </a:xfrm>
          <a:prstGeom prst="roundRect">
            <a:avLst/>
          </a:prstGeom>
          <a:solidFill>
            <a:schemeClr val="tx2">
              <a:lumMod val="75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91440" rtlCol="0" anchor="b" anchorCtr="0"/>
          <a:lstStyle/>
          <a:p>
            <a:pPr algn="ctr"/>
            <a:r>
              <a:rPr lang="en-US" sz="2800" dirty="0" smtClean="0">
                <a:solidFill>
                  <a:schemeClr val="tx1"/>
                </a:solidFill>
              </a:rPr>
              <a:t>Hybrid</a:t>
            </a:r>
            <a:endParaRPr lang="en-US" sz="2800" dirty="0">
              <a:solidFill>
                <a:schemeClr val="tx1"/>
              </a:solidFill>
            </a:endParaRPr>
          </a:p>
        </p:txBody>
      </p:sp>
      <p:sp>
        <p:nvSpPr>
          <p:cNvPr id="12" name="TextBox 5"/>
          <p:cNvSpPr txBox="1"/>
          <p:nvPr/>
        </p:nvSpPr>
        <p:spPr>
          <a:xfrm>
            <a:off x="7467600" y="6519446"/>
            <a:ext cx="1676400"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smtClean="0">
                <a:solidFill>
                  <a:schemeClr val="tx1">
                    <a:lumMod val="75000"/>
                  </a:schemeClr>
                </a:solidFill>
                <a:latin typeface="Minion Pro" pitchFamily="18" charset="0"/>
              </a:rPr>
              <a:t>Smithsonian Institution</a:t>
            </a:r>
          </a:p>
          <a:p>
            <a:r>
              <a:rPr lang="en-US" sz="800" i="1" dirty="0" smtClean="0">
                <a:solidFill>
                  <a:schemeClr val="tx1">
                    <a:lumMod val="75000"/>
                  </a:schemeClr>
                </a:solidFill>
                <a:latin typeface="Minion Pro" pitchFamily="18" charset="0"/>
              </a:rPr>
              <a:t>National Museum of Natural History</a:t>
            </a:r>
            <a:endParaRPr lang="en-US" sz="800" i="1" dirty="0">
              <a:solidFill>
                <a:schemeClr val="tx1">
                  <a:lumMod val="75000"/>
                </a:schemeClr>
              </a:solidFill>
              <a:latin typeface="Minion Pro" pitchFamily="18" charset="0"/>
            </a:endParaRPr>
          </a:p>
        </p:txBody>
      </p:sp>
    </p:spTree>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609600" y="457200"/>
            <a:ext cx="8001000" cy="472440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91440" rtlCol="0" anchor="b" anchorCtr="0"/>
          <a:lstStyle/>
          <a:p>
            <a:endParaRPr lang="en-US" dirty="0" smtClean="0">
              <a:solidFill>
                <a:schemeClr val="tx1"/>
              </a:solidFill>
            </a:endParaRPr>
          </a:p>
        </p:txBody>
      </p:sp>
      <p:sp>
        <p:nvSpPr>
          <p:cNvPr id="4" name="Rounded Rectangle 3"/>
          <p:cNvSpPr/>
          <p:nvPr/>
        </p:nvSpPr>
        <p:spPr>
          <a:xfrm>
            <a:off x="609600" y="5410200"/>
            <a:ext cx="3124200" cy="114300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91440" rtlCol="0" anchor="b" anchorCtr="0"/>
          <a:lstStyle/>
          <a:p>
            <a:pPr algn="ctr"/>
            <a:r>
              <a:rPr lang="en-US" dirty="0" smtClean="0">
                <a:solidFill>
                  <a:schemeClr val="tx1"/>
                </a:solidFill>
              </a:rPr>
              <a:t>Learning from Architecture and Urbanism</a:t>
            </a:r>
            <a:endParaRPr lang="en-US" dirty="0">
              <a:solidFill>
                <a:schemeClr val="tx1"/>
              </a:solidFill>
            </a:endParaRPr>
          </a:p>
        </p:txBody>
      </p:sp>
      <p:sp>
        <p:nvSpPr>
          <p:cNvPr id="6" name="TextBox 5"/>
          <p:cNvSpPr txBox="1"/>
          <p:nvPr/>
        </p:nvSpPr>
        <p:spPr>
          <a:xfrm>
            <a:off x="990600" y="1219200"/>
            <a:ext cx="2667000" cy="2031325"/>
          </a:xfrm>
          <a:prstGeom prst="rect">
            <a:avLst/>
          </a:prstGeom>
          <a:noFill/>
        </p:spPr>
        <p:txBody>
          <a:bodyPr wrap="square" rtlCol="0">
            <a:spAutoFit/>
          </a:bodyPr>
          <a:lstStyle/>
          <a:p>
            <a:pPr>
              <a:buFont typeface="Arial" pitchFamily="34" charset="0"/>
              <a:buChar char="•"/>
            </a:pPr>
            <a:r>
              <a:rPr lang="en-US" dirty="0" smtClean="0"/>
              <a:t>Accommodating visitor needs and wants</a:t>
            </a:r>
          </a:p>
          <a:p>
            <a:endParaRPr lang="en-US" dirty="0" smtClean="0"/>
          </a:p>
          <a:p>
            <a:pPr>
              <a:buFont typeface="Arial" pitchFamily="34" charset="0"/>
              <a:buChar char="•"/>
            </a:pPr>
            <a:r>
              <a:rPr lang="en-US" dirty="0" smtClean="0"/>
              <a:t>Fostering shared experiences</a:t>
            </a:r>
          </a:p>
          <a:p>
            <a:pPr>
              <a:buFont typeface="Arial" pitchFamily="34" charset="0"/>
              <a:buChar char="•"/>
            </a:pPr>
            <a:endParaRPr lang="en-US" dirty="0" smtClean="0"/>
          </a:p>
          <a:p>
            <a:pPr>
              <a:buFont typeface="Arial" pitchFamily="34" charset="0"/>
              <a:buChar char="•"/>
            </a:pPr>
            <a:endParaRPr lang="en-US" dirty="0"/>
          </a:p>
        </p:txBody>
      </p:sp>
      <p:pic>
        <p:nvPicPr>
          <p:cNvPr id="9" name="Picture 8" descr="woman bench garden.jpg"/>
          <p:cNvPicPr>
            <a:picLocks noChangeAspect="1"/>
          </p:cNvPicPr>
          <p:nvPr/>
        </p:nvPicPr>
        <p:blipFill>
          <a:blip r:embed="rId3" cstate="print"/>
          <a:srcRect l="14063" t="14084"/>
          <a:stretch>
            <a:fillRect/>
          </a:stretch>
        </p:blipFill>
        <p:spPr>
          <a:xfrm>
            <a:off x="5105400" y="685800"/>
            <a:ext cx="2743200" cy="1825457"/>
          </a:xfrm>
          <a:prstGeom prst="rect">
            <a:avLst/>
          </a:prstGeom>
        </p:spPr>
      </p:pic>
      <p:pic>
        <p:nvPicPr>
          <p:cNvPr id="10" name="Picture 9" descr="family elephant.jpg"/>
          <p:cNvPicPr>
            <a:picLocks noChangeAspect="1"/>
          </p:cNvPicPr>
          <p:nvPr/>
        </p:nvPicPr>
        <p:blipFill>
          <a:blip r:embed="rId4" cstate="print"/>
          <a:stretch>
            <a:fillRect/>
          </a:stretch>
        </p:blipFill>
        <p:spPr>
          <a:xfrm>
            <a:off x="6248400" y="2590800"/>
            <a:ext cx="1584960" cy="2377440"/>
          </a:xfrm>
          <a:prstGeom prst="rect">
            <a:avLst/>
          </a:prstGeom>
        </p:spPr>
      </p:pic>
      <p:pic>
        <p:nvPicPr>
          <p:cNvPr id="11" name="Picture 10" descr="multil signs.jpg"/>
          <p:cNvPicPr>
            <a:picLocks noChangeAspect="1"/>
          </p:cNvPicPr>
          <p:nvPr/>
        </p:nvPicPr>
        <p:blipFill>
          <a:blip r:embed="rId5" cstate="print"/>
          <a:stretch>
            <a:fillRect/>
          </a:stretch>
        </p:blipFill>
        <p:spPr>
          <a:xfrm>
            <a:off x="3276600" y="1752600"/>
            <a:ext cx="1737360" cy="2606040"/>
          </a:xfrm>
          <a:prstGeom prst="rect">
            <a:avLst/>
          </a:prstGeom>
        </p:spPr>
      </p:pic>
      <p:pic>
        <p:nvPicPr>
          <p:cNvPr id="12" name="Picture 11" descr="woman operating wheelchair.jpg"/>
          <p:cNvPicPr>
            <a:picLocks noChangeAspect="1"/>
          </p:cNvPicPr>
          <p:nvPr/>
        </p:nvPicPr>
        <p:blipFill>
          <a:blip r:embed="rId6" cstate="print"/>
          <a:stretch>
            <a:fillRect/>
          </a:stretch>
        </p:blipFill>
        <p:spPr>
          <a:xfrm>
            <a:off x="5105400" y="2590800"/>
            <a:ext cx="1016000" cy="1524000"/>
          </a:xfrm>
          <a:prstGeom prst="rect">
            <a:avLst/>
          </a:prstGeom>
        </p:spPr>
      </p:pic>
      <p:pic>
        <p:nvPicPr>
          <p:cNvPr id="13" name="Picture 12" descr="empty corridor.jpg"/>
          <p:cNvPicPr>
            <a:picLocks noChangeAspect="1"/>
          </p:cNvPicPr>
          <p:nvPr/>
        </p:nvPicPr>
        <p:blipFill>
          <a:blip r:embed="rId7" cstate="print"/>
          <a:srcRect t="12500"/>
          <a:stretch>
            <a:fillRect/>
          </a:stretch>
        </p:blipFill>
        <p:spPr>
          <a:xfrm>
            <a:off x="1066800" y="3000375"/>
            <a:ext cx="2148840" cy="1880235"/>
          </a:xfrm>
          <a:prstGeom prst="rect">
            <a:avLst/>
          </a:prstGeom>
        </p:spPr>
      </p:pic>
      <p:sp>
        <p:nvSpPr>
          <p:cNvPr id="14" name="TextBox 5"/>
          <p:cNvSpPr txBox="1"/>
          <p:nvPr/>
        </p:nvSpPr>
        <p:spPr>
          <a:xfrm>
            <a:off x="7467600" y="6519446"/>
            <a:ext cx="1676400"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smtClean="0">
                <a:solidFill>
                  <a:schemeClr val="tx1">
                    <a:lumMod val="75000"/>
                  </a:schemeClr>
                </a:solidFill>
                <a:latin typeface="Minion Pro" pitchFamily="18" charset="0"/>
              </a:rPr>
              <a:t>Smithsonian Institution</a:t>
            </a:r>
          </a:p>
          <a:p>
            <a:r>
              <a:rPr lang="en-US" sz="800" i="1" dirty="0" smtClean="0">
                <a:solidFill>
                  <a:schemeClr val="tx1">
                    <a:lumMod val="75000"/>
                  </a:schemeClr>
                </a:solidFill>
                <a:latin typeface="Minion Pro" pitchFamily="18" charset="0"/>
              </a:rPr>
              <a:t>National Museum of Natural History</a:t>
            </a:r>
            <a:endParaRPr lang="en-US" sz="800" i="1" dirty="0">
              <a:solidFill>
                <a:schemeClr val="tx1">
                  <a:lumMod val="75000"/>
                </a:schemeClr>
              </a:solidFill>
              <a:latin typeface="Minion Pro" pitchFamily="18" charset="0"/>
            </a:endParaRPr>
          </a:p>
        </p:txBody>
      </p:sp>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609600" y="2362200"/>
            <a:ext cx="8001000" cy="4191000"/>
          </a:xfrm>
          <a:prstGeom prst="roundRect">
            <a:avLst/>
          </a:prstGeom>
          <a:solidFill>
            <a:schemeClr val="tx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91440" rtlCol="0" anchor="b" anchorCtr="0"/>
          <a:lstStyle/>
          <a:p>
            <a:r>
              <a:rPr lang="en-US" dirty="0" smtClean="0">
                <a:solidFill>
                  <a:schemeClr val="tx1"/>
                </a:solidFill>
              </a:rPr>
              <a:t>Families, teens, tourists, connoisseurs?</a:t>
            </a:r>
          </a:p>
          <a:p>
            <a:r>
              <a:rPr lang="en-US" dirty="0" smtClean="0">
                <a:solidFill>
                  <a:schemeClr val="tx1"/>
                </a:solidFill>
              </a:rPr>
              <a:t>What are their needs, wants, interests?</a:t>
            </a:r>
          </a:p>
        </p:txBody>
      </p:sp>
      <p:sp>
        <p:nvSpPr>
          <p:cNvPr id="4" name="Rounded Rectangle 3"/>
          <p:cNvSpPr/>
          <p:nvPr/>
        </p:nvSpPr>
        <p:spPr>
          <a:xfrm>
            <a:off x="609600" y="457200"/>
            <a:ext cx="3124200" cy="1676400"/>
          </a:xfrm>
          <a:prstGeom prst="roundRect">
            <a:avLst/>
          </a:prstGeom>
          <a:solidFill>
            <a:schemeClr val="tx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91440" rtlCol="0" anchor="b" anchorCtr="0"/>
          <a:lstStyle/>
          <a:p>
            <a:pPr algn="ctr"/>
            <a:r>
              <a:rPr lang="en-US" sz="2800" dirty="0" smtClean="0">
                <a:solidFill>
                  <a:schemeClr val="tx1"/>
                </a:solidFill>
              </a:rPr>
              <a:t>Determining Target Audiences</a:t>
            </a:r>
            <a:endParaRPr lang="en-US" sz="2800" dirty="0">
              <a:solidFill>
                <a:schemeClr val="tx1"/>
              </a:solidFill>
            </a:endParaRPr>
          </a:p>
        </p:txBody>
      </p:sp>
      <p:grpSp>
        <p:nvGrpSpPr>
          <p:cNvPr id="2" name="Group 27"/>
          <p:cNvGrpSpPr/>
          <p:nvPr/>
        </p:nvGrpSpPr>
        <p:grpSpPr>
          <a:xfrm>
            <a:off x="3999890" y="2590800"/>
            <a:ext cx="3772510" cy="3450641"/>
            <a:chOff x="3124200" y="2590800"/>
            <a:chExt cx="3772510" cy="3450641"/>
          </a:xfrm>
        </p:grpSpPr>
        <p:pic>
          <p:nvPicPr>
            <p:cNvPr id="1029" name="Picture 5" descr="C:\Documents and Settings\LawrenceM.US\Local Settings\Temporary Internet Files\Content.IE5\LOX0ZVTW\MC900297727[1].wmf"/>
            <p:cNvPicPr>
              <a:picLocks noChangeAspect="1" noChangeArrowheads="1"/>
            </p:cNvPicPr>
            <p:nvPr/>
          </p:nvPicPr>
          <p:blipFill>
            <a:blip r:embed="rId3" cstate="print"/>
            <a:srcRect/>
            <a:stretch>
              <a:fillRect/>
            </a:stretch>
          </p:blipFill>
          <p:spPr bwMode="auto">
            <a:xfrm>
              <a:off x="4191000" y="4267200"/>
              <a:ext cx="1154477" cy="1774241"/>
            </a:xfrm>
            <a:prstGeom prst="rect">
              <a:avLst/>
            </a:prstGeom>
            <a:noFill/>
          </p:spPr>
        </p:pic>
        <p:grpSp>
          <p:nvGrpSpPr>
            <p:cNvPr id="3" name="Group 26"/>
            <p:cNvGrpSpPr/>
            <p:nvPr/>
          </p:nvGrpSpPr>
          <p:grpSpPr>
            <a:xfrm>
              <a:off x="3124200" y="2590800"/>
              <a:ext cx="3772510" cy="3417113"/>
              <a:chOff x="3124200" y="2590800"/>
              <a:chExt cx="3772510" cy="3417113"/>
            </a:xfrm>
          </p:grpSpPr>
          <p:pic>
            <p:nvPicPr>
              <p:cNvPr id="1028" name="Picture 4" descr="C:\Documents and Settings\LawrenceM.US\Local Settings\Temporary Internet Files\Content.IE5\HIXMR4B6\MC900217440[1].wmf"/>
              <p:cNvPicPr>
                <a:picLocks noChangeAspect="1" noChangeArrowheads="1"/>
              </p:cNvPicPr>
              <p:nvPr/>
            </p:nvPicPr>
            <p:blipFill>
              <a:blip r:embed="rId4" cstate="print"/>
              <a:srcRect/>
              <a:stretch>
                <a:fillRect/>
              </a:stretch>
            </p:blipFill>
            <p:spPr bwMode="auto">
              <a:xfrm>
                <a:off x="4648200" y="2819400"/>
                <a:ext cx="1320786" cy="1648054"/>
              </a:xfrm>
              <a:prstGeom prst="rect">
                <a:avLst/>
              </a:prstGeom>
              <a:noFill/>
            </p:spPr>
          </p:pic>
          <p:pic>
            <p:nvPicPr>
              <p:cNvPr id="1032" name="Picture 8" descr="C:\Documents and Settings\LawrenceM.US\Local Settings\Temporary Internet Files\Content.IE5\EVS9EO61\MC900024451[1].wmf"/>
              <p:cNvPicPr>
                <a:picLocks noChangeAspect="1" noChangeArrowheads="1"/>
              </p:cNvPicPr>
              <p:nvPr/>
            </p:nvPicPr>
            <p:blipFill>
              <a:blip r:embed="rId5" cstate="print"/>
              <a:srcRect/>
              <a:stretch>
                <a:fillRect/>
              </a:stretch>
            </p:blipFill>
            <p:spPr bwMode="auto">
              <a:xfrm>
                <a:off x="5562600" y="4419600"/>
                <a:ext cx="1334110" cy="1588313"/>
              </a:xfrm>
              <a:prstGeom prst="rect">
                <a:avLst/>
              </a:prstGeom>
              <a:noFill/>
            </p:spPr>
          </p:pic>
          <p:pic>
            <p:nvPicPr>
              <p:cNvPr id="1034" name="Picture 10" descr="C:\Documents and Settings\LawrenceM.US\Local Settings\Temporary Internet Files\Content.IE5\42BAUK6D\MC900433464[1].wmf"/>
              <p:cNvPicPr>
                <a:picLocks noChangeAspect="1" noChangeArrowheads="1"/>
              </p:cNvPicPr>
              <p:nvPr/>
            </p:nvPicPr>
            <p:blipFill>
              <a:blip r:embed="rId6" cstate="print"/>
              <a:srcRect/>
              <a:stretch>
                <a:fillRect/>
              </a:stretch>
            </p:blipFill>
            <p:spPr bwMode="auto">
              <a:xfrm>
                <a:off x="3124200" y="2590800"/>
                <a:ext cx="1374775" cy="1841500"/>
              </a:xfrm>
              <a:prstGeom prst="rect">
                <a:avLst/>
              </a:prstGeom>
              <a:noFill/>
            </p:spPr>
          </p:pic>
        </p:grpSp>
      </p:grpSp>
      <p:sp>
        <p:nvSpPr>
          <p:cNvPr id="10" name="TextBox 5"/>
          <p:cNvSpPr txBox="1"/>
          <p:nvPr/>
        </p:nvSpPr>
        <p:spPr>
          <a:xfrm>
            <a:off x="7467600" y="6519446"/>
            <a:ext cx="1676400"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smtClean="0">
                <a:solidFill>
                  <a:schemeClr val="tx1">
                    <a:lumMod val="75000"/>
                  </a:schemeClr>
                </a:solidFill>
                <a:latin typeface="Minion Pro" pitchFamily="18" charset="0"/>
              </a:rPr>
              <a:t>Smithsonian Institution</a:t>
            </a:r>
          </a:p>
          <a:p>
            <a:r>
              <a:rPr lang="en-US" sz="800" i="1" dirty="0" smtClean="0">
                <a:solidFill>
                  <a:schemeClr val="tx1">
                    <a:lumMod val="75000"/>
                  </a:schemeClr>
                </a:solidFill>
                <a:latin typeface="Minion Pro" pitchFamily="18" charset="0"/>
              </a:rPr>
              <a:t>National Museum of Natural History</a:t>
            </a:r>
            <a:endParaRPr lang="en-US" sz="800" i="1" dirty="0">
              <a:solidFill>
                <a:schemeClr val="tx1">
                  <a:lumMod val="75000"/>
                </a:schemeClr>
              </a:solidFill>
              <a:latin typeface="Minion Pro" pitchFamily="18" charset="0"/>
            </a:endParaRPr>
          </a:p>
        </p:txBody>
      </p:sp>
      <p:pic>
        <p:nvPicPr>
          <p:cNvPr id="11" name="Picture 5" descr="DSC07029"/>
          <p:cNvPicPr>
            <a:picLocks noChangeAspect="1" noChangeArrowheads="1"/>
          </p:cNvPicPr>
          <p:nvPr/>
        </p:nvPicPr>
        <p:blipFill>
          <a:blip r:embed="rId7" cstate="print"/>
          <a:srcRect/>
          <a:stretch>
            <a:fillRect/>
          </a:stretch>
        </p:blipFill>
        <p:spPr bwMode="auto">
          <a:xfrm>
            <a:off x="1066800" y="2819400"/>
            <a:ext cx="2639378" cy="25908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609600" y="2438400"/>
            <a:ext cx="8001000" cy="4191000"/>
          </a:xfrm>
          <a:prstGeom prst="roundRect">
            <a:avLst/>
          </a:prstGeom>
          <a:solidFill>
            <a:schemeClr val="tx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91440" rtlCol="0" anchor="b" anchorCtr="0"/>
          <a:lstStyle/>
          <a:p>
            <a:r>
              <a:rPr lang="en-US" dirty="0" smtClean="0">
                <a:solidFill>
                  <a:schemeClr val="tx1"/>
                </a:solidFill>
              </a:rPr>
              <a:t>Associative words &amp; images</a:t>
            </a:r>
          </a:p>
        </p:txBody>
      </p:sp>
      <p:sp>
        <p:nvSpPr>
          <p:cNvPr id="4" name="Rounded Rectangle 3"/>
          <p:cNvSpPr/>
          <p:nvPr/>
        </p:nvSpPr>
        <p:spPr>
          <a:xfrm>
            <a:off x="609600" y="457200"/>
            <a:ext cx="3124200" cy="1676400"/>
          </a:xfrm>
          <a:prstGeom prst="roundRect">
            <a:avLst/>
          </a:prstGeom>
          <a:solidFill>
            <a:schemeClr val="tx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91440" rtlCol="0" anchor="b" anchorCtr="0"/>
          <a:lstStyle/>
          <a:p>
            <a:pPr algn="ctr"/>
            <a:r>
              <a:rPr lang="en-US" sz="2800" dirty="0" smtClean="0">
                <a:solidFill>
                  <a:schemeClr val="tx1"/>
                </a:solidFill>
              </a:rPr>
              <a:t>Appropriate Design</a:t>
            </a:r>
            <a:endParaRPr lang="en-US" sz="2800" dirty="0">
              <a:solidFill>
                <a:schemeClr val="tx1"/>
              </a:solidFill>
            </a:endParaRPr>
          </a:p>
        </p:txBody>
      </p:sp>
      <p:sp>
        <p:nvSpPr>
          <p:cNvPr id="9" name="TextBox 8"/>
          <p:cNvSpPr txBox="1"/>
          <p:nvPr/>
        </p:nvSpPr>
        <p:spPr>
          <a:xfrm>
            <a:off x="3276600" y="3505200"/>
            <a:ext cx="2971800" cy="523220"/>
          </a:xfrm>
          <a:prstGeom prst="rect">
            <a:avLst/>
          </a:prstGeom>
          <a:noFill/>
        </p:spPr>
        <p:txBody>
          <a:bodyPr wrap="square" rtlCol="0">
            <a:spAutoFit/>
          </a:bodyPr>
          <a:lstStyle/>
          <a:p>
            <a:r>
              <a:rPr lang="en-US" sz="2800" dirty="0" smtClean="0">
                <a:solidFill>
                  <a:schemeClr val="accent3">
                    <a:lumMod val="40000"/>
                    <a:lumOff val="60000"/>
                  </a:schemeClr>
                </a:solidFill>
                <a:latin typeface="BankGothic Md BT" pitchFamily="34" charset="0"/>
              </a:rPr>
              <a:t>authoritative</a:t>
            </a:r>
            <a:endParaRPr lang="en-US" sz="2800" dirty="0">
              <a:solidFill>
                <a:schemeClr val="accent3">
                  <a:lumMod val="40000"/>
                  <a:lumOff val="60000"/>
                </a:schemeClr>
              </a:solidFill>
              <a:latin typeface="BankGothic Md BT" pitchFamily="34" charset="0"/>
            </a:endParaRPr>
          </a:p>
        </p:txBody>
      </p:sp>
      <p:grpSp>
        <p:nvGrpSpPr>
          <p:cNvPr id="2" name="Group 18"/>
          <p:cNvGrpSpPr/>
          <p:nvPr/>
        </p:nvGrpSpPr>
        <p:grpSpPr>
          <a:xfrm>
            <a:off x="3657600" y="2895600"/>
            <a:ext cx="4495800" cy="2794575"/>
            <a:chOff x="3657600" y="2590800"/>
            <a:chExt cx="4495800" cy="2794575"/>
          </a:xfrm>
        </p:grpSpPr>
        <p:sp>
          <p:nvSpPr>
            <p:cNvPr id="6" name="TextBox 5"/>
            <p:cNvSpPr txBox="1"/>
            <p:nvPr/>
          </p:nvSpPr>
          <p:spPr>
            <a:xfrm>
              <a:off x="5257800" y="2743200"/>
              <a:ext cx="2590800" cy="830997"/>
            </a:xfrm>
            <a:prstGeom prst="rect">
              <a:avLst/>
            </a:prstGeom>
            <a:noFill/>
          </p:spPr>
          <p:txBody>
            <a:bodyPr wrap="square" rtlCol="0">
              <a:spAutoFit/>
            </a:bodyPr>
            <a:lstStyle/>
            <a:p>
              <a:r>
                <a:rPr lang="en-US" sz="4800" dirty="0" smtClean="0">
                  <a:latin typeface="Kunstler Script" pitchFamily="66" charset="0"/>
                </a:rPr>
                <a:t>elegant</a:t>
              </a:r>
              <a:endParaRPr lang="en-US" sz="4800" dirty="0">
                <a:latin typeface="Kunstler Script" pitchFamily="66" charset="0"/>
              </a:endParaRPr>
            </a:p>
          </p:txBody>
        </p:sp>
        <p:sp>
          <p:nvSpPr>
            <p:cNvPr id="7" name="TextBox 6"/>
            <p:cNvSpPr txBox="1"/>
            <p:nvPr/>
          </p:nvSpPr>
          <p:spPr>
            <a:xfrm>
              <a:off x="3962400" y="4267200"/>
              <a:ext cx="2667000" cy="646331"/>
            </a:xfrm>
            <a:prstGeom prst="rect">
              <a:avLst/>
            </a:prstGeom>
            <a:noFill/>
          </p:spPr>
          <p:txBody>
            <a:bodyPr wrap="square" rtlCol="0">
              <a:spAutoFit/>
            </a:bodyPr>
            <a:lstStyle/>
            <a:p>
              <a:r>
                <a:rPr lang="en-US" sz="3600" dirty="0" smtClean="0">
                  <a:solidFill>
                    <a:schemeClr val="accent6">
                      <a:lumMod val="40000"/>
                      <a:lumOff val="60000"/>
                    </a:schemeClr>
                  </a:solidFill>
                  <a:latin typeface="Giddyup Std" pitchFamily="66" charset="0"/>
                </a:rPr>
                <a:t>Kid-friendly</a:t>
              </a:r>
              <a:endParaRPr lang="en-US" sz="3600" dirty="0">
                <a:solidFill>
                  <a:schemeClr val="accent6">
                    <a:lumMod val="40000"/>
                    <a:lumOff val="60000"/>
                  </a:schemeClr>
                </a:solidFill>
                <a:latin typeface="Giddyup Std" pitchFamily="66" charset="0"/>
              </a:endParaRPr>
            </a:p>
          </p:txBody>
        </p:sp>
        <p:sp>
          <p:nvSpPr>
            <p:cNvPr id="10" name="TextBox 9"/>
            <p:cNvSpPr txBox="1"/>
            <p:nvPr/>
          </p:nvSpPr>
          <p:spPr>
            <a:xfrm>
              <a:off x="6324600" y="3352800"/>
              <a:ext cx="1752600" cy="646331"/>
            </a:xfrm>
            <a:prstGeom prst="rect">
              <a:avLst/>
            </a:prstGeom>
            <a:noFill/>
          </p:spPr>
          <p:txBody>
            <a:bodyPr wrap="square" rtlCol="0">
              <a:spAutoFit/>
            </a:bodyPr>
            <a:lstStyle/>
            <a:p>
              <a:r>
                <a:rPr lang="en-US" dirty="0" smtClean="0">
                  <a:solidFill>
                    <a:schemeClr val="accent2">
                      <a:lumMod val="40000"/>
                      <a:lumOff val="60000"/>
                    </a:schemeClr>
                  </a:solidFill>
                  <a:latin typeface="Times New Roman" pitchFamily="18" charset="0"/>
                  <a:cs typeface="Times New Roman" pitchFamily="18" charset="0"/>
                </a:rPr>
                <a:t>Historically Correct</a:t>
              </a:r>
              <a:endParaRPr lang="en-US" dirty="0">
                <a:solidFill>
                  <a:schemeClr val="accent2">
                    <a:lumMod val="40000"/>
                    <a:lumOff val="60000"/>
                  </a:schemeClr>
                </a:solidFill>
                <a:latin typeface="Times New Roman" pitchFamily="18" charset="0"/>
                <a:cs typeface="Times New Roman" pitchFamily="18" charset="0"/>
              </a:endParaRPr>
            </a:p>
          </p:txBody>
        </p:sp>
        <p:sp>
          <p:nvSpPr>
            <p:cNvPr id="11" name="TextBox 10"/>
            <p:cNvSpPr txBox="1"/>
            <p:nvPr/>
          </p:nvSpPr>
          <p:spPr>
            <a:xfrm>
              <a:off x="3886200" y="3581400"/>
              <a:ext cx="2590800" cy="707886"/>
            </a:xfrm>
            <a:prstGeom prst="rect">
              <a:avLst/>
            </a:prstGeom>
            <a:noFill/>
          </p:spPr>
          <p:txBody>
            <a:bodyPr wrap="square" rtlCol="0">
              <a:spAutoFit/>
            </a:bodyPr>
            <a:lstStyle/>
            <a:p>
              <a:r>
                <a:rPr lang="en-US" sz="4000" dirty="0" smtClean="0">
                  <a:solidFill>
                    <a:schemeClr val="accent5">
                      <a:lumMod val="40000"/>
                      <a:lumOff val="60000"/>
                    </a:schemeClr>
                  </a:solidFill>
                  <a:latin typeface="Bodoni MT Condensed" pitchFamily="18" charset="0"/>
                </a:rPr>
                <a:t>Inviting</a:t>
              </a:r>
              <a:endParaRPr lang="en-US" sz="4000" dirty="0">
                <a:solidFill>
                  <a:schemeClr val="accent5">
                    <a:lumMod val="40000"/>
                    <a:lumOff val="60000"/>
                  </a:schemeClr>
                </a:solidFill>
                <a:latin typeface="Bodoni MT Condensed" pitchFamily="18" charset="0"/>
              </a:endParaRPr>
            </a:p>
          </p:txBody>
        </p:sp>
        <p:sp>
          <p:nvSpPr>
            <p:cNvPr id="12" name="TextBox 11"/>
            <p:cNvSpPr txBox="1"/>
            <p:nvPr/>
          </p:nvSpPr>
          <p:spPr>
            <a:xfrm>
              <a:off x="5029200" y="4800600"/>
              <a:ext cx="1219200" cy="369332"/>
            </a:xfrm>
            <a:prstGeom prst="rect">
              <a:avLst/>
            </a:prstGeom>
            <a:noFill/>
          </p:spPr>
          <p:txBody>
            <a:bodyPr wrap="square" rtlCol="0">
              <a:spAutoFit/>
            </a:bodyPr>
            <a:lstStyle/>
            <a:p>
              <a:r>
                <a:rPr lang="en-US" dirty="0" smtClean="0">
                  <a:latin typeface="Swis721 Ex BT" pitchFamily="34" charset="0"/>
                </a:rPr>
                <a:t>Exotic</a:t>
              </a:r>
              <a:endParaRPr lang="en-US" dirty="0">
                <a:latin typeface="Swis721 Ex BT" pitchFamily="34" charset="0"/>
              </a:endParaRPr>
            </a:p>
          </p:txBody>
        </p:sp>
        <p:sp>
          <p:nvSpPr>
            <p:cNvPr id="14" name="TextBox 13"/>
            <p:cNvSpPr txBox="1"/>
            <p:nvPr/>
          </p:nvSpPr>
          <p:spPr>
            <a:xfrm>
              <a:off x="6172200" y="4800600"/>
              <a:ext cx="1752600" cy="584775"/>
            </a:xfrm>
            <a:prstGeom prst="rect">
              <a:avLst/>
            </a:prstGeom>
            <a:noFill/>
          </p:spPr>
          <p:txBody>
            <a:bodyPr wrap="square" rtlCol="0">
              <a:spAutoFit/>
            </a:bodyPr>
            <a:lstStyle/>
            <a:p>
              <a:r>
                <a:rPr lang="en-US" sz="3200" dirty="0" smtClean="0">
                  <a:solidFill>
                    <a:schemeClr val="bg2">
                      <a:lumMod val="20000"/>
                      <a:lumOff val="80000"/>
                    </a:schemeClr>
                  </a:solidFill>
                  <a:latin typeface="Brush Script Std" pitchFamily="66" charset="0"/>
                </a:rPr>
                <a:t>Sociable</a:t>
              </a:r>
              <a:endParaRPr lang="en-US" sz="3200" dirty="0">
                <a:solidFill>
                  <a:schemeClr val="bg2">
                    <a:lumMod val="20000"/>
                    <a:lumOff val="80000"/>
                  </a:schemeClr>
                </a:solidFill>
                <a:latin typeface="Brush Script Std" pitchFamily="66" charset="0"/>
              </a:endParaRPr>
            </a:p>
          </p:txBody>
        </p:sp>
        <p:sp>
          <p:nvSpPr>
            <p:cNvPr id="15" name="TextBox 14"/>
            <p:cNvSpPr txBox="1"/>
            <p:nvPr/>
          </p:nvSpPr>
          <p:spPr>
            <a:xfrm>
              <a:off x="5867400" y="3962400"/>
              <a:ext cx="2286000" cy="400110"/>
            </a:xfrm>
            <a:prstGeom prst="rect">
              <a:avLst/>
            </a:prstGeom>
            <a:noFill/>
          </p:spPr>
          <p:txBody>
            <a:bodyPr wrap="square" rtlCol="0">
              <a:spAutoFit/>
            </a:bodyPr>
            <a:lstStyle/>
            <a:p>
              <a:r>
                <a:rPr lang="en-US" sz="2000" dirty="0" smtClean="0">
                  <a:solidFill>
                    <a:schemeClr val="accent6">
                      <a:lumMod val="40000"/>
                      <a:lumOff val="60000"/>
                    </a:schemeClr>
                  </a:solidFill>
                  <a:latin typeface="Vineta BT" pitchFamily="82" charset="0"/>
                </a:rPr>
                <a:t>Dynamic</a:t>
              </a:r>
              <a:endParaRPr lang="en-US" sz="2000" dirty="0">
                <a:solidFill>
                  <a:schemeClr val="accent6">
                    <a:lumMod val="40000"/>
                    <a:lumOff val="60000"/>
                  </a:schemeClr>
                </a:solidFill>
                <a:latin typeface="Vineta BT" pitchFamily="82" charset="0"/>
              </a:endParaRPr>
            </a:p>
          </p:txBody>
        </p:sp>
        <p:sp>
          <p:nvSpPr>
            <p:cNvPr id="16" name="TextBox 15"/>
            <p:cNvSpPr txBox="1"/>
            <p:nvPr/>
          </p:nvSpPr>
          <p:spPr>
            <a:xfrm>
              <a:off x="3810000" y="2971800"/>
              <a:ext cx="1981200" cy="369332"/>
            </a:xfrm>
            <a:prstGeom prst="rect">
              <a:avLst/>
            </a:prstGeom>
            <a:noFill/>
          </p:spPr>
          <p:txBody>
            <a:bodyPr wrap="square" rtlCol="0">
              <a:spAutoFit/>
            </a:bodyPr>
            <a:lstStyle/>
            <a:p>
              <a:r>
                <a:rPr lang="en-US" dirty="0" smtClean="0">
                  <a:solidFill>
                    <a:schemeClr val="accent2">
                      <a:lumMod val="40000"/>
                      <a:lumOff val="60000"/>
                    </a:schemeClr>
                  </a:solidFill>
                  <a:latin typeface="Bookman Old Style" pitchFamily="18" charset="0"/>
                </a:rPr>
                <a:t>PATRIOTIC</a:t>
              </a:r>
              <a:endParaRPr lang="en-US" dirty="0">
                <a:solidFill>
                  <a:schemeClr val="accent2">
                    <a:lumMod val="40000"/>
                    <a:lumOff val="60000"/>
                  </a:schemeClr>
                </a:solidFill>
                <a:latin typeface="Bookman Old Style" pitchFamily="18" charset="0"/>
              </a:endParaRPr>
            </a:p>
          </p:txBody>
        </p:sp>
        <p:sp>
          <p:nvSpPr>
            <p:cNvPr id="17" name="TextBox 16"/>
            <p:cNvSpPr txBox="1"/>
            <p:nvPr/>
          </p:nvSpPr>
          <p:spPr>
            <a:xfrm>
              <a:off x="3657600" y="2590800"/>
              <a:ext cx="2971800" cy="369332"/>
            </a:xfrm>
            <a:prstGeom prst="rect">
              <a:avLst/>
            </a:prstGeom>
            <a:noFill/>
          </p:spPr>
          <p:txBody>
            <a:bodyPr wrap="square" rtlCol="0">
              <a:spAutoFit/>
            </a:bodyPr>
            <a:lstStyle/>
            <a:p>
              <a:r>
                <a:rPr lang="en-US" dirty="0" smtClean="0">
                  <a:latin typeface="Bodoni MT Black" pitchFamily="18" charset="0"/>
                </a:rPr>
                <a:t>Thought-Provoking</a:t>
              </a:r>
              <a:endParaRPr lang="en-US" dirty="0">
                <a:latin typeface="Bodoni MT Black" pitchFamily="18" charset="0"/>
              </a:endParaRPr>
            </a:p>
          </p:txBody>
        </p:sp>
        <p:sp>
          <p:nvSpPr>
            <p:cNvPr id="18" name="TextBox 17"/>
            <p:cNvSpPr txBox="1"/>
            <p:nvPr/>
          </p:nvSpPr>
          <p:spPr>
            <a:xfrm>
              <a:off x="6400800" y="4419600"/>
              <a:ext cx="1447800" cy="369332"/>
            </a:xfrm>
            <a:prstGeom prst="rect">
              <a:avLst/>
            </a:prstGeom>
            <a:noFill/>
          </p:spPr>
          <p:txBody>
            <a:bodyPr wrap="square" rtlCol="0">
              <a:spAutoFit/>
            </a:bodyPr>
            <a:lstStyle/>
            <a:p>
              <a:r>
                <a:rPr lang="en-US" dirty="0" smtClean="0">
                  <a:solidFill>
                    <a:schemeClr val="accent3">
                      <a:lumMod val="40000"/>
                      <a:lumOff val="60000"/>
                    </a:schemeClr>
                  </a:solidFill>
                  <a:latin typeface="Avenir LT Std 55 Roman" pitchFamily="34" charset="0"/>
                </a:rPr>
                <a:t>Definitive</a:t>
              </a:r>
              <a:endParaRPr lang="en-US" dirty="0">
                <a:solidFill>
                  <a:schemeClr val="accent3">
                    <a:lumMod val="40000"/>
                    <a:lumOff val="60000"/>
                  </a:schemeClr>
                </a:solidFill>
                <a:latin typeface="Avenir LT Std 55 Roman" pitchFamily="34" charset="0"/>
              </a:endParaRPr>
            </a:p>
          </p:txBody>
        </p:sp>
      </p:grpSp>
      <p:pic>
        <p:nvPicPr>
          <p:cNvPr id="1027" name="Picture 3" descr="C:\Documents and Settings\LawrenceM.US\Local Settings\Temporary Internet Files\Content.IE5\SHUS388E\MC900299547[1].wmf"/>
          <p:cNvPicPr>
            <a:picLocks noChangeAspect="1" noChangeArrowheads="1"/>
          </p:cNvPicPr>
          <p:nvPr/>
        </p:nvPicPr>
        <p:blipFill>
          <a:blip r:embed="rId3" cstate="print"/>
          <a:srcRect/>
          <a:stretch>
            <a:fillRect/>
          </a:stretch>
        </p:blipFill>
        <p:spPr bwMode="auto">
          <a:xfrm>
            <a:off x="1219200" y="3352800"/>
            <a:ext cx="1830629" cy="1859890"/>
          </a:xfrm>
          <a:prstGeom prst="rect">
            <a:avLst/>
          </a:prstGeom>
          <a:noFill/>
        </p:spPr>
      </p:pic>
      <p:sp>
        <p:nvSpPr>
          <p:cNvPr id="20" name="TextBox 5"/>
          <p:cNvSpPr txBox="1"/>
          <p:nvPr/>
        </p:nvSpPr>
        <p:spPr>
          <a:xfrm>
            <a:off x="7467600" y="6519446"/>
            <a:ext cx="1676400"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smtClean="0">
                <a:solidFill>
                  <a:schemeClr val="tx1">
                    <a:lumMod val="75000"/>
                  </a:schemeClr>
                </a:solidFill>
                <a:latin typeface="Minion Pro" pitchFamily="18" charset="0"/>
              </a:rPr>
              <a:t>Smithsonian Institution</a:t>
            </a:r>
          </a:p>
          <a:p>
            <a:r>
              <a:rPr lang="en-US" sz="800" i="1" dirty="0" smtClean="0">
                <a:solidFill>
                  <a:schemeClr val="tx1">
                    <a:lumMod val="75000"/>
                  </a:schemeClr>
                </a:solidFill>
                <a:latin typeface="Minion Pro" pitchFamily="18" charset="0"/>
              </a:rPr>
              <a:t>National Museum of Natural History</a:t>
            </a:r>
            <a:endParaRPr lang="en-US" sz="800" i="1" dirty="0">
              <a:solidFill>
                <a:schemeClr val="tx1">
                  <a:lumMod val="75000"/>
                </a:schemeClr>
              </a:solidFill>
              <a:latin typeface="Minion Pro" pitchFamily="18" charset="0"/>
            </a:endParaRPr>
          </a:p>
        </p:txBody>
      </p:sp>
    </p:spTree>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609600" y="2362200"/>
            <a:ext cx="8001000" cy="4191000"/>
          </a:xfrm>
          <a:prstGeom prst="roundRect">
            <a:avLst/>
          </a:prstGeom>
          <a:solidFill>
            <a:schemeClr val="tx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91440" rtlCol="0" anchor="b" anchorCtr="0"/>
          <a:lstStyle/>
          <a:p>
            <a:r>
              <a:rPr lang="en-US" dirty="0" smtClean="0">
                <a:solidFill>
                  <a:schemeClr val="tx1"/>
                </a:solidFill>
              </a:rPr>
              <a:t>Allocating areas</a:t>
            </a:r>
          </a:p>
        </p:txBody>
      </p:sp>
      <p:sp>
        <p:nvSpPr>
          <p:cNvPr id="4" name="Rounded Rectangle 3"/>
          <p:cNvSpPr/>
          <p:nvPr/>
        </p:nvSpPr>
        <p:spPr>
          <a:xfrm>
            <a:off x="609600" y="457200"/>
            <a:ext cx="3124200" cy="1676400"/>
          </a:xfrm>
          <a:prstGeom prst="roundRect">
            <a:avLst/>
          </a:prstGeom>
          <a:solidFill>
            <a:schemeClr val="tx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91440" rtlCol="0" anchor="b" anchorCtr="0"/>
          <a:lstStyle/>
          <a:p>
            <a:pPr algn="ctr"/>
            <a:r>
              <a:rPr lang="en-US" sz="2800" dirty="0" smtClean="0">
                <a:solidFill>
                  <a:schemeClr val="tx1"/>
                </a:solidFill>
              </a:rPr>
              <a:t>Developing Thematic Zones</a:t>
            </a:r>
            <a:endParaRPr lang="en-US" sz="2800" dirty="0">
              <a:solidFill>
                <a:schemeClr val="tx1"/>
              </a:solidFill>
            </a:endParaRPr>
          </a:p>
        </p:txBody>
      </p:sp>
      <p:sp>
        <p:nvSpPr>
          <p:cNvPr id="6" name="Rounded Rectangle 5"/>
          <p:cNvSpPr/>
          <p:nvPr/>
        </p:nvSpPr>
        <p:spPr>
          <a:xfrm>
            <a:off x="1143000" y="2895600"/>
            <a:ext cx="2667000" cy="1600200"/>
          </a:xfrm>
          <a:prstGeom prst="roundRect">
            <a:avLst/>
          </a:prstGeom>
          <a:solidFill>
            <a:schemeClr val="accent4">
              <a:lumMod val="75000"/>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3048000" y="4114800"/>
            <a:ext cx="2362200" cy="2057400"/>
          </a:xfrm>
          <a:prstGeom prst="roundRect">
            <a:avLst/>
          </a:prstGeom>
          <a:solidFill>
            <a:schemeClr val="accent3">
              <a:lumMod val="60000"/>
              <a:lumOff val="40000"/>
              <a:alpha val="4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600200" y="4648200"/>
            <a:ext cx="1295400" cy="1295400"/>
          </a:xfrm>
          <a:prstGeom prst="ellipse">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962400" y="2514600"/>
            <a:ext cx="1828800" cy="1447800"/>
          </a:xfrm>
          <a:prstGeom prst="ellipse">
            <a:avLst/>
          </a:prstGeom>
          <a:solidFill>
            <a:srgbClr val="FFC000">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5867400" y="3200400"/>
            <a:ext cx="2514600" cy="2209800"/>
          </a:xfrm>
          <a:prstGeom prst="roundRect">
            <a:avLst/>
          </a:prstGeom>
          <a:solidFill>
            <a:schemeClr val="accent2">
              <a:lumMod val="75000"/>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477000" y="5486400"/>
            <a:ext cx="1600200" cy="914400"/>
          </a:xfrm>
          <a:prstGeom prst="ellipse">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Up Arrow 12"/>
          <p:cNvSpPr/>
          <p:nvPr/>
        </p:nvSpPr>
        <p:spPr>
          <a:xfrm>
            <a:off x="2133600" y="4191000"/>
            <a:ext cx="304800" cy="762000"/>
          </a:xfrm>
          <a:prstGeom prst="up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705600" y="5867400"/>
            <a:ext cx="1143000" cy="307777"/>
          </a:xfrm>
          <a:prstGeom prst="rect">
            <a:avLst/>
          </a:prstGeom>
          <a:noFill/>
        </p:spPr>
        <p:txBody>
          <a:bodyPr wrap="square" rtlCol="0">
            <a:spAutoFit/>
          </a:bodyPr>
          <a:lstStyle/>
          <a:p>
            <a:pPr algn="ctr"/>
            <a:r>
              <a:rPr lang="en-US" sz="1400" dirty="0" smtClean="0"/>
              <a:t>Conclusion</a:t>
            </a:r>
            <a:endParaRPr lang="en-US" sz="1400" dirty="0"/>
          </a:p>
        </p:txBody>
      </p:sp>
      <p:sp>
        <p:nvSpPr>
          <p:cNvPr id="17" name="Up Arrow 16"/>
          <p:cNvSpPr/>
          <p:nvPr/>
        </p:nvSpPr>
        <p:spPr>
          <a:xfrm rot="10800000">
            <a:off x="7162800" y="5029200"/>
            <a:ext cx="304800" cy="762000"/>
          </a:xfrm>
          <a:prstGeom prst="up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676400" y="5181600"/>
            <a:ext cx="1143000" cy="307777"/>
          </a:xfrm>
          <a:prstGeom prst="rect">
            <a:avLst/>
          </a:prstGeom>
          <a:noFill/>
        </p:spPr>
        <p:txBody>
          <a:bodyPr wrap="square" rtlCol="0">
            <a:spAutoFit/>
          </a:bodyPr>
          <a:lstStyle/>
          <a:p>
            <a:pPr algn="ctr"/>
            <a:r>
              <a:rPr lang="en-US" sz="1400" dirty="0" smtClean="0"/>
              <a:t>Introduction</a:t>
            </a:r>
            <a:endParaRPr lang="en-US" sz="1400" dirty="0"/>
          </a:p>
        </p:txBody>
      </p:sp>
      <p:sp>
        <p:nvSpPr>
          <p:cNvPr id="19" name="TextBox 18"/>
          <p:cNvSpPr txBox="1"/>
          <p:nvPr/>
        </p:nvSpPr>
        <p:spPr>
          <a:xfrm>
            <a:off x="1676400" y="3505200"/>
            <a:ext cx="1447800" cy="523220"/>
          </a:xfrm>
          <a:prstGeom prst="rect">
            <a:avLst/>
          </a:prstGeom>
          <a:noFill/>
        </p:spPr>
        <p:txBody>
          <a:bodyPr wrap="square" rtlCol="0">
            <a:spAutoFit/>
          </a:bodyPr>
          <a:lstStyle/>
          <a:p>
            <a:pPr algn="ctr"/>
            <a:r>
              <a:rPr lang="en-US" sz="1400" dirty="0" smtClean="0"/>
              <a:t>Content/Theme </a:t>
            </a:r>
          </a:p>
          <a:p>
            <a:pPr algn="ctr"/>
            <a:r>
              <a:rPr lang="en-US" sz="1400" dirty="0" smtClean="0"/>
              <a:t>Zone 1</a:t>
            </a:r>
            <a:endParaRPr lang="en-US" sz="1400" dirty="0"/>
          </a:p>
        </p:txBody>
      </p:sp>
      <p:sp>
        <p:nvSpPr>
          <p:cNvPr id="20" name="TextBox 19"/>
          <p:cNvSpPr txBox="1"/>
          <p:nvPr/>
        </p:nvSpPr>
        <p:spPr>
          <a:xfrm>
            <a:off x="4191000" y="2971800"/>
            <a:ext cx="1447800" cy="523220"/>
          </a:xfrm>
          <a:prstGeom prst="rect">
            <a:avLst/>
          </a:prstGeom>
          <a:noFill/>
        </p:spPr>
        <p:txBody>
          <a:bodyPr wrap="square" rtlCol="0">
            <a:spAutoFit/>
          </a:bodyPr>
          <a:lstStyle/>
          <a:p>
            <a:pPr algn="ctr"/>
            <a:r>
              <a:rPr lang="en-US" sz="1400" dirty="0" smtClean="0"/>
              <a:t>Content/Theme </a:t>
            </a:r>
          </a:p>
          <a:p>
            <a:pPr algn="ctr"/>
            <a:r>
              <a:rPr lang="en-US" sz="1400" dirty="0" smtClean="0"/>
              <a:t>Zone 3</a:t>
            </a:r>
            <a:endParaRPr lang="en-US" sz="1400" dirty="0"/>
          </a:p>
        </p:txBody>
      </p:sp>
      <p:sp>
        <p:nvSpPr>
          <p:cNvPr id="21" name="TextBox 20"/>
          <p:cNvSpPr txBox="1"/>
          <p:nvPr/>
        </p:nvSpPr>
        <p:spPr>
          <a:xfrm>
            <a:off x="3581400" y="5029200"/>
            <a:ext cx="1447800" cy="523220"/>
          </a:xfrm>
          <a:prstGeom prst="rect">
            <a:avLst/>
          </a:prstGeom>
          <a:noFill/>
        </p:spPr>
        <p:txBody>
          <a:bodyPr wrap="square" rtlCol="0">
            <a:spAutoFit/>
          </a:bodyPr>
          <a:lstStyle/>
          <a:p>
            <a:pPr algn="ctr"/>
            <a:r>
              <a:rPr lang="en-US" sz="1400" dirty="0" smtClean="0"/>
              <a:t>Content/Theme </a:t>
            </a:r>
          </a:p>
          <a:p>
            <a:pPr algn="ctr"/>
            <a:r>
              <a:rPr lang="en-US" sz="1400" dirty="0" smtClean="0"/>
              <a:t>Zone 2</a:t>
            </a:r>
            <a:endParaRPr lang="en-US" sz="1400" dirty="0"/>
          </a:p>
        </p:txBody>
      </p:sp>
      <p:sp>
        <p:nvSpPr>
          <p:cNvPr id="22" name="TextBox 21"/>
          <p:cNvSpPr txBox="1"/>
          <p:nvPr/>
        </p:nvSpPr>
        <p:spPr>
          <a:xfrm>
            <a:off x="6477000" y="4114800"/>
            <a:ext cx="1447800" cy="523220"/>
          </a:xfrm>
          <a:prstGeom prst="rect">
            <a:avLst/>
          </a:prstGeom>
          <a:noFill/>
        </p:spPr>
        <p:txBody>
          <a:bodyPr wrap="square" rtlCol="0">
            <a:spAutoFit/>
          </a:bodyPr>
          <a:lstStyle/>
          <a:p>
            <a:pPr algn="ctr"/>
            <a:r>
              <a:rPr lang="en-US" sz="1400" dirty="0" smtClean="0"/>
              <a:t>Content/Theme </a:t>
            </a:r>
          </a:p>
          <a:p>
            <a:pPr algn="ctr"/>
            <a:r>
              <a:rPr lang="en-US" sz="1400" dirty="0" smtClean="0"/>
              <a:t>Zone 4</a:t>
            </a:r>
            <a:endParaRPr lang="en-US" sz="1400" dirty="0"/>
          </a:p>
        </p:txBody>
      </p:sp>
      <p:sp>
        <p:nvSpPr>
          <p:cNvPr id="23" name="Up Arrow 22"/>
          <p:cNvSpPr/>
          <p:nvPr/>
        </p:nvSpPr>
        <p:spPr>
          <a:xfrm>
            <a:off x="4724400" y="3733800"/>
            <a:ext cx="304800" cy="762000"/>
          </a:xfrm>
          <a:prstGeom prst="up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Up Arrow 23"/>
          <p:cNvSpPr/>
          <p:nvPr/>
        </p:nvSpPr>
        <p:spPr>
          <a:xfrm rot="5400000">
            <a:off x="5791200" y="3048000"/>
            <a:ext cx="304800" cy="762000"/>
          </a:xfrm>
          <a:prstGeom prst="up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2895600" y="4191000"/>
            <a:ext cx="1447800" cy="307777"/>
          </a:xfrm>
          <a:prstGeom prst="rect">
            <a:avLst/>
          </a:prstGeom>
          <a:noFill/>
        </p:spPr>
        <p:txBody>
          <a:bodyPr wrap="square" rtlCol="0">
            <a:spAutoFit/>
          </a:bodyPr>
          <a:lstStyle/>
          <a:p>
            <a:pPr algn="ctr"/>
            <a:r>
              <a:rPr lang="en-US" sz="1400" dirty="0" smtClean="0"/>
              <a:t>[transition]</a:t>
            </a:r>
            <a:endParaRPr lang="en-US" sz="1400" dirty="0"/>
          </a:p>
        </p:txBody>
      </p:sp>
      <p:sp>
        <p:nvSpPr>
          <p:cNvPr id="25" name="TextBox 5"/>
          <p:cNvSpPr txBox="1"/>
          <p:nvPr/>
        </p:nvSpPr>
        <p:spPr>
          <a:xfrm>
            <a:off x="7467600" y="6519446"/>
            <a:ext cx="1676400"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smtClean="0">
                <a:solidFill>
                  <a:schemeClr val="tx1">
                    <a:lumMod val="75000"/>
                  </a:schemeClr>
                </a:solidFill>
                <a:latin typeface="Minion Pro" pitchFamily="18" charset="0"/>
              </a:rPr>
              <a:t>Smithsonian Institution</a:t>
            </a:r>
          </a:p>
          <a:p>
            <a:r>
              <a:rPr lang="en-US" sz="800" i="1" dirty="0" smtClean="0">
                <a:solidFill>
                  <a:schemeClr val="tx1">
                    <a:lumMod val="75000"/>
                  </a:schemeClr>
                </a:solidFill>
                <a:latin typeface="Minion Pro" pitchFamily="18" charset="0"/>
              </a:rPr>
              <a:t>National Museum of Natural History</a:t>
            </a:r>
            <a:endParaRPr lang="en-US" sz="800" i="1" dirty="0">
              <a:solidFill>
                <a:schemeClr val="tx1">
                  <a:lumMod val="75000"/>
                </a:schemeClr>
              </a:solidFill>
              <a:latin typeface="Minion Pro" pitchFamily="18" charset="0"/>
            </a:endParaRPr>
          </a:p>
        </p:txBody>
      </p:sp>
    </p:spTree>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5502</TotalTime>
  <Words>3993</Words>
  <Application>Microsoft Office PowerPoint</Application>
  <PresentationFormat>On-screen Show (4:3)</PresentationFormat>
  <Paragraphs>458</Paragraphs>
  <Slides>47</Slides>
  <Notes>45</Notes>
  <HiddenSlides>0</HiddenSlides>
  <MMClips>0</MMClips>
  <ScaleCrop>false</ScaleCrop>
  <HeadingPairs>
    <vt:vector size="6" baseType="variant">
      <vt:variant>
        <vt:lpstr>Fonts Used</vt:lpstr>
      </vt:variant>
      <vt:variant>
        <vt:i4>27</vt:i4>
      </vt:variant>
      <vt:variant>
        <vt:lpstr>Theme</vt:lpstr>
      </vt:variant>
      <vt:variant>
        <vt:i4>2</vt:i4>
      </vt:variant>
      <vt:variant>
        <vt:lpstr>Slide Titles</vt:lpstr>
      </vt:variant>
      <vt:variant>
        <vt:i4>47</vt:i4>
      </vt:variant>
    </vt:vector>
  </HeadingPairs>
  <TitlesOfParts>
    <vt:vector size="76" baseType="lpstr">
      <vt:lpstr>Swis721 BdCnOul BT</vt:lpstr>
      <vt:lpstr>Century Gothic</vt:lpstr>
      <vt:lpstr>Calibri</vt:lpstr>
      <vt:lpstr>Swis721 Ex BT</vt:lpstr>
      <vt:lpstr>Brush Script Std</vt:lpstr>
      <vt:lpstr>Avenir LT Std 55 Roman</vt:lpstr>
      <vt:lpstr>Bodoni MT Condensed</vt:lpstr>
      <vt:lpstr>Arial</vt:lpstr>
      <vt:lpstr>Bodoni MT Black</vt:lpstr>
      <vt:lpstr>Univers Condensed</vt:lpstr>
      <vt:lpstr>Agency FB</vt:lpstr>
      <vt:lpstr>Chiller</vt:lpstr>
      <vt:lpstr>Times New Roman</vt:lpstr>
      <vt:lpstr>Bookman Old Style</vt:lpstr>
      <vt:lpstr>Arial Narrow</vt:lpstr>
      <vt:lpstr>Wingdings</vt:lpstr>
      <vt:lpstr>BankGothic Md BT</vt:lpstr>
      <vt:lpstr>Adobe Garamond Pro Bold</vt:lpstr>
      <vt:lpstr>Garamond</vt:lpstr>
      <vt:lpstr>Castellar</vt:lpstr>
      <vt:lpstr>Bradley Hand ITC</vt:lpstr>
      <vt:lpstr>Minion Pro</vt:lpstr>
      <vt:lpstr>Kunstler Script</vt:lpstr>
      <vt:lpstr>Vineta BT</vt:lpstr>
      <vt:lpstr>Arial Black</vt:lpstr>
      <vt:lpstr>Vladimir Script</vt:lpstr>
      <vt:lpstr>Giddyup Std</vt:lpstr>
      <vt:lpstr>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Sant Ocean Hall, 2008</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Mike Lawrence</dc:creator>
  <cp:lastModifiedBy>Daniels, William P.</cp:lastModifiedBy>
  <cp:revision>243</cp:revision>
  <cp:lastPrinted>2013-05-02T19:49:07Z</cp:lastPrinted>
  <dcterms:created xsi:type="dcterms:W3CDTF">2011-09-24T18:42:26Z</dcterms:created>
  <dcterms:modified xsi:type="dcterms:W3CDTF">2016-05-20T17:39:54Z</dcterms:modified>
</cp:coreProperties>
</file>