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2" r:id="rId3"/>
    <p:sldId id="289" r:id="rId4"/>
    <p:sldId id="268" r:id="rId5"/>
    <p:sldId id="286" r:id="rId6"/>
    <p:sldId id="257" r:id="rId7"/>
    <p:sldId id="288" r:id="rId8"/>
    <p:sldId id="259" r:id="rId9"/>
    <p:sldId id="258" r:id="rId10"/>
    <p:sldId id="261" r:id="rId11"/>
    <p:sldId id="269" r:id="rId12"/>
    <p:sldId id="287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3" autoAdjust="0"/>
    <p:restoredTop sz="94660"/>
  </p:normalViewPr>
  <p:slideViewPr>
    <p:cSldViewPr>
      <p:cViewPr varScale="1">
        <p:scale>
          <a:sx n="127" d="100"/>
          <a:sy n="127" d="100"/>
        </p:scale>
        <p:origin x="10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C5AC0CAA-F237-4CC2-B3F3-6D5D6AA2E452}" type="datetimeFigureOut">
              <a:rPr lang="en-US" smtClean="0"/>
              <a:t>05/24/2016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315B10E4-3A7B-4435-B67D-D2E4833E6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5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088E905-BE47-4974-8B2F-2A3B22323F54}" type="datetimeFigureOut">
              <a:rPr lang="en-US" smtClean="0"/>
              <a:t>05/24/2016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79AE0DA-65F0-4C98-B7F6-D130C3DAD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8B5-2EE2-40A1-9F9D-04F157669E0A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3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115-29DB-48CD-B28D-566857965C44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7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163-E83C-4215-8D71-8F98600BF608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0531-E1EC-4326-9F19-316C05EDFD79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1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26BE-418E-424D-BF56-6C9BE9C501F6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5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5E2-8902-48D6-A2DB-CF54D59AC7C9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8E40-77BF-4A07-93E3-32DDF3BA4DC1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6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C817-0599-4C17-AD9D-11425C0152D8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3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EDD-C2A8-4C7E-B31C-D370B45559C8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1952-9EE7-4987-9A0D-665FBBADFFA3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CC5C-006D-4281-9168-00BAFA2B8CB5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64E6-4220-49A0-A6C8-3922EC2B1B5E}" type="datetime1">
              <a:rPr lang="en-US" smtClean="0"/>
              <a:t>05/24/2016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C613-22CD-45DF-9CFC-6188B7D09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7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cid:image002.jpg@01CE8D23.848EDCD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2016 NSF Large Facilities Workshop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4419600"/>
            <a:ext cx="44958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Matthew J. Hawkins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Head, Large Facilities Office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May 24-26, 2016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Washington, DC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C:\Users\mjhawkin\Desktop\NSF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6905"/>
            <a:ext cx="2590800" cy="2590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597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03353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2016 NSF Large Facilities Workshop</a:t>
            </a:r>
            <a:r>
              <a:rPr lang="en-US" sz="2800" b="1" dirty="0" smtClean="0"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Projects Transitioned to Operations Stage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80237" y="1371600"/>
            <a:ext cx="4040188" cy="639762"/>
          </a:xfrm>
          <a:ln w="25400">
            <a:solidFill>
              <a:schemeClr val="tx1"/>
            </a:solidFill>
          </a:ln>
        </p:spPr>
        <p:txBody>
          <a:bodyPr anchor="ctr" anchorCtr="0">
            <a:normAutofit fontScale="92500" lnSpcReduction="20000"/>
          </a:bodyPr>
          <a:lstStyle/>
          <a:p>
            <a:pPr algn="ctr"/>
            <a:r>
              <a:rPr lang="en-US" dirty="0" smtClean="0"/>
              <a:t>Alaska Region Research Vessel(ARRV; R/V </a:t>
            </a:r>
            <a:r>
              <a:rPr lang="en-US" i="1" dirty="0" smtClean="0"/>
              <a:t>Sikuliaq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36" y="2104972"/>
            <a:ext cx="3329763" cy="2302553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6935" y="1371600"/>
            <a:ext cx="4041775" cy="639762"/>
          </a:xfrm>
          <a:ln w="25400">
            <a:solidFill>
              <a:schemeClr val="tx1"/>
            </a:solidFill>
          </a:ln>
        </p:spPr>
        <p:txBody>
          <a:bodyPr anchor="ctr" anchorCtr="0">
            <a:normAutofit fontScale="70000" lnSpcReduction="20000"/>
          </a:bodyPr>
          <a:lstStyle/>
          <a:p>
            <a:pPr algn="ctr"/>
            <a:r>
              <a:rPr lang="en-US" dirty="0" smtClean="0"/>
              <a:t>Advanced Laser Interferometer Gravitational-wave Observatory (AdvLIGO)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934" y="2104971"/>
            <a:ext cx="3395081" cy="2276311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457200" y="5207981"/>
            <a:ext cx="4041775" cy="63976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Ocean Observatory Initiative (OOI)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427" y="4501530"/>
            <a:ext cx="3366874" cy="20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14430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2016 NSF Large Facilities Workshop</a:t>
            </a:r>
            <a:r>
              <a:rPr lang="en-US" sz="2800" b="1" dirty="0" smtClean="0"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MREFC Budget Profile</a:t>
            </a:r>
            <a:endParaRPr lang="en-US" sz="31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43060"/>
            <a:ext cx="8153400" cy="5013290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7" idx="7"/>
            <a:endCxn id="17" idx="6"/>
          </p:cNvCxnSpPr>
          <p:nvPr/>
        </p:nvCxnSpPr>
        <p:spPr>
          <a:xfrm>
            <a:off x="2904460" y="2743200"/>
            <a:ext cx="5337544" cy="1063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3533" y="2273838"/>
            <a:ext cx="354049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~ $200M Budget Planning “Target” 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2819400" y="2743200"/>
            <a:ext cx="5465134" cy="3094074"/>
          </a:xfrm>
          <a:custGeom>
            <a:avLst/>
            <a:gdLst>
              <a:gd name="connsiteX0" fmla="*/ 0 w 5465134"/>
              <a:gd name="connsiteY0" fmla="*/ 0 h 3094074"/>
              <a:gd name="connsiteX1" fmla="*/ 1414130 w 5465134"/>
              <a:gd name="connsiteY1" fmla="*/ 287079 h 3094074"/>
              <a:gd name="connsiteX2" fmla="*/ 3019646 w 5465134"/>
              <a:gd name="connsiteY2" fmla="*/ 2381693 h 3094074"/>
              <a:gd name="connsiteX3" fmla="*/ 3880883 w 5465134"/>
              <a:gd name="connsiteY3" fmla="*/ 2477386 h 3094074"/>
              <a:gd name="connsiteX4" fmla="*/ 4657060 w 5465134"/>
              <a:gd name="connsiteY4" fmla="*/ 2934586 h 3094074"/>
              <a:gd name="connsiteX5" fmla="*/ 5465134 w 5465134"/>
              <a:gd name="connsiteY5" fmla="*/ 3094074 h 3094074"/>
              <a:gd name="connsiteX6" fmla="*/ 5422604 w 5465134"/>
              <a:gd name="connsiteY6" fmla="*/ 10633 h 3094074"/>
              <a:gd name="connsiteX7" fmla="*/ 85060 w 5465134"/>
              <a:gd name="connsiteY7" fmla="*/ 0 h 3094074"/>
              <a:gd name="connsiteX8" fmla="*/ 0 w 5465134"/>
              <a:gd name="connsiteY8" fmla="*/ 0 h 30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5134" h="3094074">
                <a:moveTo>
                  <a:pt x="0" y="0"/>
                </a:moveTo>
                <a:lnTo>
                  <a:pt x="1414130" y="287079"/>
                </a:lnTo>
                <a:lnTo>
                  <a:pt x="3019646" y="2381693"/>
                </a:lnTo>
                <a:lnTo>
                  <a:pt x="3880883" y="2477386"/>
                </a:lnTo>
                <a:lnTo>
                  <a:pt x="4657060" y="2934586"/>
                </a:lnTo>
                <a:lnTo>
                  <a:pt x="5465134" y="3094074"/>
                </a:lnTo>
                <a:lnTo>
                  <a:pt x="5422604" y="10633"/>
                </a:lnTo>
                <a:lnTo>
                  <a:pt x="85060" y="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56853" y="3462655"/>
            <a:ext cx="30704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Notional Projects in the Development and Design Stages</a:t>
            </a:r>
          </a:p>
        </p:txBody>
      </p:sp>
    </p:spTree>
    <p:extLst>
      <p:ext uri="{BB962C8B-B14F-4D97-AF65-F5344CB8AC3E}">
        <p14:creationId xmlns:p14="http://schemas.microsoft.com/office/powerpoint/2010/main" val="10911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2016 NSF Large Facilities Workshop</a:t>
            </a:r>
            <a:br>
              <a:rPr lang="en-US" sz="36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2017 Host Volunteers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6E95C613-22CD-45DF-9CFC-6188B7D09E9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UT Austin (NHERI-CI)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Jefferson Lab (Newport News, Virginia)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Gemini (Chile)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LIGO (Livingston Observatory, Louisiana)</a:t>
            </a:r>
          </a:p>
        </p:txBody>
      </p:sp>
    </p:spTree>
    <p:extLst>
      <p:ext uri="{BB962C8B-B14F-4D97-AF65-F5344CB8AC3E}">
        <p14:creationId xmlns:p14="http://schemas.microsoft.com/office/powerpoint/2010/main" val="7117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2016 NSF Large Facilities Workshop</a:t>
            </a:r>
            <a:r>
              <a:rPr lang="en-US" sz="2800" b="1" dirty="0" smtClean="0"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Purpose &amp; Vision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6E95C613-22CD-45DF-9CFC-6188B7D09E9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862" y="2286000"/>
            <a:ext cx="809593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Two-Way &amp; Open Exchange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Formal &amp; Informal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Best-Practices </a:t>
            </a:r>
            <a:r>
              <a:rPr lang="en-US" sz="3600" dirty="0"/>
              <a:t>&amp;</a:t>
            </a:r>
            <a:r>
              <a:rPr lang="en-US" sz="3600" dirty="0" smtClean="0"/>
              <a:t> Lessons-Learned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New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Identify </a:t>
            </a:r>
            <a:r>
              <a:rPr lang="en-US" sz="3600" dirty="0"/>
              <a:t>&amp; Solve </a:t>
            </a:r>
            <a:r>
              <a:rPr lang="en-US" sz="3600" dirty="0" smtClean="0"/>
              <a:t>Challenges</a:t>
            </a:r>
            <a:endParaRPr lang="en-US" sz="36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883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2016 NSF Large Facilities Workshop</a:t>
            </a:r>
            <a:br>
              <a:rPr lang="en-US" sz="36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Participants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6E95C613-22CD-45DF-9CFC-6188B7D09E96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6669" b="-13286"/>
          <a:stretch/>
        </p:blipFill>
        <p:spPr>
          <a:xfrm>
            <a:off x="578457" y="4420463"/>
            <a:ext cx="7981951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769" y="2263601"/>
            <a:ext cx="8095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Facilities Representatives:  ~50%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NSF:  ~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Other: ~20%</a:t>
            </a:r>
          </a:p>
        </p:txBody>
      </p:sp>
    </p:spTree>
    <p:extLst>
      <p:ext uri="{BB962C8B-B14F-4D97-AF65-F5344CB8AC3E}">
        <p14:creationId xmlns:p14="http://schemas.microsoft.com/office/powerpoint/2010/main" val="25419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43563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2016 NSF Large Facilities Workshop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NAPA Report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910" y="1626150"/>
            <a:ext cx="3652229" cy="47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679" y="1676401"/>
            <a:ext cx="3980121" cy="3600986"/>
          </a:xfrm>
          <a:prstGeom prst="rect">
            <a:avLst/>
          </a:prstGeom>
          <a:solidFill>
            <a:schemeClr val="bg1">
              <a:alpha val="7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“It is clear, that in the past, NSF has prioritized the innovative scientific aspects of large facility construction projects; the agency now needs to apply </a:t>
            </a:r>
            <a:r>
              <a:rPr lang="en-US" sz="2000" b="1" i="1" dirty="0" smtClean="0"/>
              <a:t>equal emphasis on increased internal management of the business practices </a:t>
            </a:r>
            <a:r>
              <a:rPr lang="en-US" sz="2000" i="1" dirty="0" smtClean="0"/>
              <a:t>critical to enhanced oversight and project success.” </a:t>
            </a:r>
          </a:p>
          <a:p>
            <a:pPr algn="r" defTabSz="287338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NAPA Report</a:t>
            </a:r>
          </a:p>
          <a:p>
            <a:pPr algn="r" defTabSz="287338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Summary, Page 6</a:t>
            </a:r>
          </a:p>
          <a:p>
            <a:pPr algn="r" defTabSz="287338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December 17, 2015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2016 NSF Large Facilities Workshop</a:t>
            </a:r>
            <a:br>
              <a:rPr lang="en-US" sz="36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Breakouts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6E95C613-22CD-45DF-9CFC-6188B7D09E9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Speaker, Lead &amp; Scribe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No formal sign-up (“first-come/first-serve”)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Open dialog &amp; exchange of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Summary Workshop Report</a:t>
            </a:r>
          </a:p>
        </p:txBody>
      </p:sp>
    </p:spTree>
    <p:extLst>
      <p:ext uri="{BB962C8B-B14F-4D97-AF65-F5344CB8AC3E}">
        <p14:creationId xmlns:p14="http://schemas.microsoft.com/office/powerpoint/2010/main" val="21037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2016 NSF Large Facilities Workshop</a:t>
            </a:r>
            <a:r>
              <a:rPr lang="en-US" sz="2800" b="1" dirty="0" smtClean="0"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Projects in the Design Stage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  <a:ln w="25400">
            <a:solidFill>
              <a:schemeClr val="tx1"/>
            </a:solidFill>
          </a:ln>
        </p:spPr>
        <p:txBody>
          <a:bodyPr anchor="ctr" anchorCtr="0">
            <a:normAutofit fontScale="92500" lnSpcReduction="20000"/>
          </a:bodyPr>
          <a:lstStyle/>
          <a:p>
            <a:pPr algn="ctr"/>
            <a:r>
              <a:rPr lang="en-US" dirty="0" smtClean="0"/>
              <a:t>Regional Class Research Vessel (RCRV)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798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b="1" dirty="0" smtClean="0"/>
              <a:t>Final Design Phase</a:t>
            </a:r>
          </a:p>
          <a:p>
            <a:r>
              <a:rPr lang="en-US" sz="1800" b="1" dirty="0" smtClean="0"/>
              <a:t>2-Ship Build ($255.5M TPC)</a:t>
            </a:r>
          </a:p>
          <a:p>
            <a:r>
              <a:rPr lang="en-US" sz="1800" b="1" dirty="0" smtClean="0"/>
              <a:t>FY17 Budget Request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  <a:ln w="25400">
            <a:solidFill>
              <a:schemeClr val="tx1"/>
            </a:solidFill>
          </a:ln>
        </p:spPr>
        <p:txBody>
          <a:bodyPr anchor="ctr" anchorCtr="0">
            <a:normAutofit fontScale="85000" lnSpcReduction="20000"/>
          </a:bodyPr>
          <a:lstStyle/>
          <a:p>
            <a:pPr algn="ctr"/>
            <a:r>
              <a:rPr lang="en-US" dirty="0" smtClean="0"/>
              <a:t>Antarctic Infrastructure Modernization for Science (AIMS)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775" cy="41798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b="1" dirty="0" smtClean="0"/>
              <a:t>Preliminary Design Phase</a:t>
            </a:r>
          </a:p>
          <a:p>
            <a:r>
              <a:rPr lang="en-US" sz="1800" b="1" dirty="0" smtClean="0"/>
              <a:t>Refining Project Scope and Schedule</a:t>
            </a:r>
          </a:p>
          <a:p>
            <a:r>
              <a:rPr lang="en-US" sz="1800" b="1" dirty="0"/>
              <a:t>P</a:t>
            </a:r>
            <a:r>
              <a:rPr lang="en-US" sz="1800" b="1" dirty="0" smtClean="0"/>
              <a:t>DR - Fall 2016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1"/>
          <a:stretch/>
        </p:blipFill>
        <p:spPr>
          <a:xfrm flipH="1">
            <a:off x="4791757" y="3733800"/>
            <a:ext cx="4049030" cy="2360298"/>
          </a:xfrm>
          <a:prstGeom prst="rect">
            <a:avLst/>
          </a:prstGeom>
        </p:spPr>
      </p:pic>
      <p:pic>
        <p:nvPicPr>
          <p:cNvPr id="9" name="Picture 8" descr="cid:image002.jpg@01CE8D23.848EDCD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5" y="3276600"/>
            <a:ext cx="3749964" cy="2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2016 NSF Large Facilities Workshop</a:t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Projects in the Design Stage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  <a:ln w="25400">
            <a:solidFill>
              <a:schemeClr val="tx1"/>
            </a:solidFill>
          </a:ln>
        </p:spPr>
        <p:txBody>
          <a:bodyPr anchor="ctr" anchorCtr="0">
            <a:normAutofit fontScale="92500" lnSpcReduction="20000"/>
          </a:bodyPr>
          <a:lstStyle/>
          <a:p>
            <a:pPr algn="ctr"/>
            <a:r>
              <a:rPr lang="en-US" dirty="0" smtClean="0"/>
              <a:t>Large Hadron Collider – High Luminosity Upgrades (LHC-HL)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798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b="1" dirty="0" smtClean="0"/>
              <a:t>Conceptual Design Phase</a:t>
            </a:r>
          </a:p>
          <a:p>
            <a:r>
              <a:rPr lang="en-US" sz="1800" b="1" dirty="0" smtClean="0"/>
              <a:t>CMS and ATLAS Detectors (CERN)</a:t>
            </a:r>
          </a:p>
          <a:p>
            <a:r>
              <a:rPr lang="en-US" sz="1800" b="1" dirty="0" smtClean="0"/>
              <a:t>CDR – March 2016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6600"/>
            <a:ext cx="4191000" cy="27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2016 NSF Large Facilities </a:t>
            </a:r>
            <a:r>
              <a:rPr lang="en-US" sz="3600" b="1" dirty="0" smtClean="0">
                <a:latin typeface="Century Gothic" panose="020B0502020202020204" pitchFamily="34" charset="0"/>
              </a:rPr>
              <a:t>Workshop</a:t>
            </a:r>
            <a:r>
              <a:rPr lang="en-US" sz="2800" b="1" dirty="0" smtClean="0"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Projects in the Construction Stage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884" y="1397631"/>
            <a:ext cx="4040188" cy="639762"/>
          </a:xfrm>
          <a:ln w="25400">
            <a:solidFill>
              <a:schemeClr val="tx1"/>
            </a:solidFill>
          </a:ln>
        </p:spPr>
        <p:txBody>
          <a:bodyPr anchor="ctr" anchorCtr="0">
            <a:normAutofit fontScale="92500" lnSpcReduction="20000"/>
          </a:bodyPr>
          <a:lstStyle/>
          <a:p>
            <a:pPr algn="ctr"/>
            <a:r>
              <a:rPr lang="en-US" dirty="0" smtClean="0"/>
              <a:t>Daniel K. Inouye Solar Telescope (DKIST)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84" y="2209800"/>
            <a:ext cx="4040188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/>
              <a:t>~80% complete</a:t>
            </a:r>
          </a:p>
          <a:p>
            <a:r>
              <a:rPr lang="en-US" sz="1600" b="1" dirty="0" smtClean="0"/>
              <a:t>Court decisions pending</a:t>
            </a:r>
          </a:p>
          <a:p>
            <a:r>
              <a:rPr lang="en-US" sz="1600" b="1" dirty="0" smtClean="0"/>
              <a:t>Risks being evaluated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024" y="1396077"/>
            <a:ext cx="4041775" cy="639762"/>
          </a:xfrm>
          <a:ln w="25400">
            <a:solidFill>
              <a:schemeClr val="tx1"/>
            </a:solidFill>
          </a:ln>
        </p:spPr>
        <p:txBody>
          <a:bodyPr anchor="ctr" anchorCtr="0">
            <a:normAutofit fontScale="92500" lnSpcReduction="20000"/>
          </a:bodyPr>
          <a:lstStyle/>
          <a:p>
            <a:pPr algn="ctr"/>
            <a:r>
              <a:rPr lang="en-US" dirty="0" smtClean="0"/>
              <a:t>Large Synoptic Survey Telescope (LSST)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024" y="2215116"/>
            <a:ext cx="4041775" cy="39512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600" b="1" dirty="0" smtClean="0"/>
              <a:t>~20% complete</a:t>
            </a:r>
          </a:p>
          <a:p>
            <a:r>
              <a:rPr lang="en-US" sz="1600" b="1" dirty="0" smtClean="0"/>
              <a:t>Partnership with DOE (Camera)</a:t>
            </a:r>
          </a:p>
          <a:p>
            <a:r>
              <a:rPr lang="en-US" sz="1600" b="1" dirty="0" smtClean="0"/>
              <a:t>Fully compliant with latest NSF oversight policies in LFM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1" y="3527525"/>
            <a:ext cx="3844901" cy="2156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168" y="4981459"/>
            <a:ext cx="2254848" cy="1405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693" t="5310" r="880" b="4068"/>
          <a:stretch/>
        </p:blipFill>
        <p:spPr>
          <a:xfrm>
            <a:off x="293627" y="3320929"/>
            <a:ext cx="3684996" cy="25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2016 NSF Large Facilities Workshop</a:t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Projects in the Construction Stage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343400" cy="639762"/>
          </a:xfrm>
          <a:ln w="25400">
            <a:solidFill>
              <a:schemeClr val="tx1"/>
            </a:solidFill>
          </a:ln>
        </p:spPr>
        <p:txBody>
          <a:bodyPr anchor="ctr" anchorCtr="0">
            <a:normAutofit fontScale="92500" lnSpcReduction="20000"/>
          </a:bodyPr>
          <a:lstStyle/>
          <a:p>
            <a:pPr algn="ctr"/>
            <a:r>
              <a:rPr lang="en-US" dirty="0" smtClean="0"/>
              <a:t>National Environmental Observatory Network (NEON)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7562"/>
            <a:ext cx="4343400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/>
              <a:t>~75% Complete</a:t>
            </a:r>
          </a:p>
          <a:p>
            <a:r>
              <a:rPr lang="en-US" sz="1600" b="1" dirty="0" smtClean="0"/>
              <a:t>Transition to operations at many sites</a:t>
            </a:r>
          </a:p>
          <a:p>
            <a:r>
              <a:rPr lang="en-US" sz="1600" b="1" dirty="0" smtClean="0"/>
              <a:t>NSF “No Cost Overrun” Policy Implemented</a:t>
            </a:r>
          </a:p>
          <a:p>
            <a:r>
              <a:rPr lang="en-US" sz="1600" b="1" dirty="0" smtClean="0"/>
              <a:t>Management Transition &gt; Battelle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image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3101"/>
            <a:ext cx="4114800" cy="268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C613-22CD-45DF-9CFC-6188B7D09E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399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Office Theme</vt:lpstr>
      <vt:lpstr>2016 NSF Large Facilities Workshop</vt:lpstr>
      <vt:lpstr>2016 NSF Large Facilities Workshop Purpose &amp; Vision</vt:lpstr>
      <vt:lpstr>2016 NSF Large Facilities Workshop Participants</vt:lpstr>
      <vt:lpstr>2016 NSF Large Facilities Workshop NAPA Report</vt:lpstr>
      <vt:lpstr>2016 NSF Large Facilities Workshop Breakouts</vt:lpstr>
      <vt:lpstr>2016 NSF Large Facilities Workshop Projects in the Design Stage</vt:lpstr>
      <vt:lpstr>2016 NSF Large Facilities Workshop Projects in the Design Stage</vt:lpstr>
      <vt:lpstr>2016 NSF Large Facilities Workshop Projects in the Construction Stage</vt:lpstr>
      <vt:lpstr>2016 NSF Large Facilities Workshop Projects in the Construction Stage</vt:lpstr>
      <vt:lpstr>2016 NSF Large Facilities Workshop Projects Transitioned to Operations Stage</vt:lpstr>
      <vt:lpstr>2016 NSF Large Facilities Workshop MREFC Budget Profile</vt:lpstr>
      <vt:lpstr>2016 NSF Large Facilities Workshop 2017 Host Volunteers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Facilities Plan ~ 2015</dc:title>
  <dc:creator>Hawkins, Matthew J.</dc:creator>
  <cp:lastModifiedBy>Daniels, William P.</cp:lastModifiedBy>
  <cp:revision>182</cp:revision>
  <cp:lastPrinted>2015-05-21T22:41:44Z</cp:lastPrinted>
  <dcterms:created xsi:type="dcterms:W3CDTF">2015-01-07T15:13:25Z</dcterms:created>
  <dcterms:modified xsi:type="dcterms:W3CDTF">2016-05-24T15:31:40Z</dcterms:modified>
</cp:coreProperties>
</file>