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346" r:id="rId11"/>
    <p:sldId id="308" r:id="rId12"/>
    <p:sldId id="265" r:id="rId13"/>
    <p:sldId id="351" r:id="rId14"/>
    <p:sldId id="312" r:id="rId15"/>
    <p:sldId id="342" r:id="rId16"/>
    <p:sldId id="313" r:id="rId17"/>
    <p:sldId id="343" r:id="rId18"/>
    <p:sldId id="314" r:id="rId19"/>
    <p:sldId id="355" r:id="rId20"/>
    <p:sldId id="356" r:id="rId21"/>
    <p:sldId id="315" r:id="rId22"/>
    <p:sldId id="316" r:id="rId23"/>
    <p:sldId id="344" r:id="rId24"/>
    <p:sldId id="347" r:id="rId25"/>
    <p:sldId id="349" r:id="rId26"/>
    <p:sldId id="350" r:id="rId27"/>
    <p:sldId id="317" r:id="rId28"/>
    <p:sldId id="318" r:id="rId29"/>
    <p:sldId id="320" r:id="rId30"/>
    <p:sldId id="319" r:id="rId31"/>
    <p:sldId id="353" r:id="rId32"/>
    <p:sldId id="321" r:id="rId33"/>
    <p:sldId id="329" r:id="rId34"/>
    <p:sldId id="330" r:id="rId35"/>
    <p:sldId id="354" r:id="rId36"/>
    <p:sldId id="337" r:id="rId37"/>
    <p:sldId id="338" r:id="rId38"/>
    <p:sldId id="339" r:id="rId39"/>
    <p:sldId id="340" r:id="rId40"/>
    <p:sldId id="341" r:id="rId41"/>
    <p:sldId id="352" r:id="rId42"/>
    <p:sldId id="307" r:id="rId43"/>
    <p:sldId id="267" r:id="rId44"/>
    <p:sldId id="268" r:id="rId45"/>
    <p:sldId id="269" r:id="rId46"/>
    <p:sldId id="270" r:id="rId47"/>
    <p:sldId id="275" r:id="rId48"/>
    <p:sldId id="345" r:id="rId49"/>
    <p:sldId id="277" r:id="rId50"/>
    <p:sldId id="278" r:id="rId51"/>
    <p:sldId id="279" r:id="rId52"/>
    <p:sldId id="280" r:id="rId53"/>
    <p:sldId id="336" r:id="rId54"/>
    <p:sldId id="334" r:id="rId55"/>
    <p:sldId id="335" r:id="rId56"/>
    <p:sldId id="283" r:id="rId57"/>
    <p:sldId id="284" r:id="rId58"/>
    <p:sldId id="282" r:id="rId5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0373" autoAdjust="0"/>
  </p:normalViewPr>
  <p:slideViewPr>
    <p:cSldViewPr snapToGrid="0" snapToObjects="1">
      <p:cViewPr varScale="1">
        <p:scale>
          <a:sx n="115" d="100"/>
          <a:sy n="115" d="100"/>
        </p:scale>
        <p:origin x="1560" y="192"/>
      </p:cViewPr>
      <p:guideLst>
        <p:guide orient="horz" pos="1620"/>
        <p:guide pos="2880"/>
      </p:guideLst>
    </p:cSldViewPr>
  </p:slideViewPr>
  <p:outlineViewPr>
    <p:cViewPr>
      <p:scale>
        <a:sx n="33" d="100"/>
        <a:sy n="33" d="100"/>
      </p:scale>
      <p:origin x="0" y="58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4978864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0514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en" sz="1100" dirty="0" smtClean="0">
                <a:solidFill>
                  <a:schemeClr val="dk1"/>
                </a:solidFill>
                <a:latin typeface="Roboto"/>
                <a:ea typeface="Roboto"/>
                <a:cs typeface="Roboto"/>
                <a:sym typeface="Roboto"/>
              </a:rPr>
              <a:t>Most of today’s systems are built by CS folks to address CS problems: search, ads, …</a:t>
            </a:r>
          </a:p>
          <a:p>
            <a:pPr rtl="0">
              <a:spcBef>
                <a:spcPts val="0"/>
              </a:spcBef>
              <a:buNone/>
            </a:pPr>
            <a:endParaRPr lang="en" sz="1100" dirty="0" smtClean="0">
              <a:solidFill>
                <a:schemeClr val="dk1"/>
              </a:solidFill>
              <a:latin typeface="Roboto"/>
              <a:ea typeface="Roboto"/>
              <a:cs typeface="Roboto"/>
              <a:sym typeface="Roboto"/>
            </a:endParaRPr>
          </a:p>
          <a:p>
            <a:pPr rtl="0">
              <a:spcBef>
                <a:spcPts val="0"/>
              </a:spcBef>
              <a:buNone/>
            </a:pPr>
            <a:r>
              <a:rPr lang="en" sz="1100" dirty="0" smtClean="0">
                <a:solidFill>
                  <a:schemeClr val="dk1"/>
                </a:solidFill>
                <a:latin typeface="Roboto"/>
                <a:ea typeface="Roboto"/>
                <a:cs typeface="Roboto"/>
                <a:sym typeface="Roboto"/>
              </a:rPr>
              <a:t>The potential is much larger than that. Just like calculus is the basis for modelling engineering artifacts, data science is the basis for this new class of models that can handle complex phenomenon that have a significant social and behavioral component. </a:t>
            </a:r>
          </a:p>
          <a:p>
            <a:pPr rtl="0">
              <a:spcBef>
                <a:spcPts val="0"/>
              </a:spcBef>
              <a:buNone/>
            </a:pPr>
            <a:endParaRPr lang="en" sz="1100" dirty="0" smtClean="0">
              <a:solidFill>
                <a:schemeClr val="dk1"/>
              </a:solidFill>
              <a:latin typeface="Roboto"/>
              <a:ea typeface="Roboto"/>
              <a:cs typeface="Roboto"/>
              <a:sym typeface="Roboto"/>
            </a:endParaRPr>
          </a:p>
          <a:p>
            <a:pPr>
              <a:spcBef>
                <a:spcPts val="0"/>
              </a:spcBef>
              <a:buNone/>
            </a:pPr>
            <a:r>
              <a:rPr lang="en" sz="1100" dirty="0" smtClean="0">
                <a:solidFill>
                  <a:schemeClr val="dk1"/>
                </a:solidFill>
                <a:latin typeface="Roboto"/>
                <a:ea typeface="Roboto"/>
                <a:cs typeface="Roboto"/>
                <a:sym typeface="Roboto"/>
              </a:rPr>
              <a:t>And a lot of the problems we have to solve today involve complex systems of this sort. </a:t>
            </a:r>
          </a:p>
          <a:p>
            <a:endParaRPr lang="en-US" dirty="0"/>
          </a:p>
        </p:txBody>
      </p:sp>
    </p:spTree>
    <p:extLst>
      <p:ext uri="{BB962C8B-B14F-4D97-AF65-F5344CB8AC3E}">
        <p14:creationId xmlns:p14="http://schemas.microsoft.com/office/powerpoint/2010/main" val="46153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picture with bernanke, krugman, angela merkel, ...</a:t>
            </a:r>
          </a:p>
        </p:txBody>
      </p:sp>
    </p:spTree>
    <p:extLst>
      <p:ext uri="{BB962C8B-B14F-4D97-AF65-F5344CB8AC3E}">
        <p14:creationId xmlns:p14="http://schemas.microsoft.com/office/powerpoint/2010/main" val="101819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200" dirty="0" smtClean="0">
                <a:solidFill>
                  <a:schemeClr val="dk1"/>
                </a:solidFill>
                <a:latin typeface="Roboto"/>
                <a:ea typeface="Roboto"/>
                <a:cs typeface="Roboto"/>
                <a:sym typeface="Roboto"/>
              </a:rPr>
              <a:t>But the systems</a:t>
            </a:r>
            <a:r>
              <a:rPr lang="en-US" sz="1200" baseline="0" dirty="0" smtClean="0">
                <a:solidFill>
                  <a:schemeClr val="dk1"/>
                </a:solidFill>
                <a:latin typeface="Roboto"/>
                <a:ea typeface="Roboto"/>
                <a:cs typeface="Roboto"/>
                <a:sym typeface="Roboto"/>
              </a:rPr>
              <a:t> of today are very far from being mainline.</a:t>
            </a:r>
          </a:p>
          <a:p>
            <a:pPr rtl="0">
              <a:spcBef>
                <a:spcPts val="0"/>
              </a:spcBef>
              <a:buNone/>
            </a:pPr>
            <a:r>
              <a:rPr lang="en-US" sz="1200" baseline="0" dirty="0" smtClean="0">
                <a:solidFill>
                  <a:schemeClr val="dk1"/>
                </a:solidFill>
                <a:latin typeface="Roboto"/>
                <a:ea typeface="Roboto"/>
                <a:cs typeface="Roboto"/>
                <a:sym typeface="Roboto"/>
              </a:rPr>
              <a:t>There are many scientific and engineering research issues.</a:t>
            </a:r>
          </a:p>
          <a:p>
            <a:pPr rtl="0">
              <a:spcBef>
                <a:spcPts val="0"/>
              </a:spcBef>
              <a:buNone/>
            </a:pPr>
            <a:endParaRPr lang="en-US" sz="1200" baseline="0" dirty="0" smtClean="0">
              <a:solidFill>
                <a:schemeClr val="dk1"/>
              </a:solidFill>
              <a:latin typeface="Roboto"/>
              <a:ea typeface="Roboto"/>
              <a:cs typeface="Roboto"/>
              <a:sym typeface="Roboto"/>
            </a:endParaRPr>
          </a:p>
          <a:p>
            <a:pPr rtl="0">
              <a:spcBef>
                <a:spcPts val="0"/>
              </a:spcBef>
              <a:buNone/>
            </a:pPr>
            <a:r>
              <a:rPr lang="en-US" sz="1200" baseline="0" dirty="0" smtClean="0">
                <a:solidFill>
                  <a:schemeClr val="dk1"/>
                </a:solidFill>
                <a:latin typeface="Roboto"/>
                <a:ea typeface="Roboto"/>
                <a:cs typeface="Roboto"/>
                <a:sym typeface="Roboto"/>
              </a:rPr>
              <a:t>Something about each of these issues</a:t>
            </a:r>
            <a:endParaRPr lang="en" sz="1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34921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5310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get a bit deeper into a few projects that I have been personally associated with.</a:t>
            </a:r>
          </a:p>
          <a:p>
            <a:endParaRPr lang="en-US" dirty="0" smtClean="0"/>
          </a:p>
          <a:p>
            <a:r>
              <a:rPr lang="en-US" dirty="0" smtClean="0"/>
              <a:t>Building large information structures has been</a:t>
            </a:r>
            <a:r>
              <a:rPr lang="en-US" baseline="0" dirty="0" smtClean="0"/>
              <a:t> something of a fascination, I guess I got the bug from my days on </a:t>
            </a:r>
            <a:r>
              <a:rPr lang="en-US" baseline="0" dirty="0" err="1" smtClean="0"/>
              <a:t>Cyc</a:t>
            </a:r>
            <a:r>
              <a:rPr lang="en-US" baseline="0" dirty="0" smtClean="0"/>
              <a:t>.</a:t>
            </a:r>
          </a:p>
          <a:p>
            <a:r>
              <a:rPr lang="en-US" baseline="0" dirty="0" smtClean="0"/>
              <a:t>When the web came along, the energies were channeled into building large distributed structured.</a:t>
            </a:r>
          </a:p>
          <a:p>
            <a:endParaRPr lang="en-US" baseline="0" dirty="0" smtClean="0"/>
          </a:p>
          <a:p>
            <a:r>
              <a:rPr lang="en-US" baseline="0" dirty="0" err="1" smtClean="0"/>
              <a:t>Schema.org</a:t>
            </a:r>
            <a:r>
              <a:rPr lang="en-US" baseline="0" dirty="0" smtClean="0"/>
              <a:t> is the latest chapter in this long journey. And somewhere along the line, I also got interested into the</a:t>
            </a:r>
          </a:p>
          <a:p>
            <a:r>
              <a:rPr lang="en-US" baseline="0" dirty="0" smtClean="0"/>
              <a:t>Theoretical foundation of how one might go about stitching together the various pieces of data that we get</a:t>
            </a:r>
          </a:p>
          <a:p>
            <a:r>
              <a:rPr lang="en-US" baseline="0" dirty="0" smtClean="0"/>
              <a:t>From different sources.</a:t>
            </a:r>
          </a:p>
          <a:p>
            <a:endParaRPr lang="en-US" baseline="0" dirty="0" smtClean="0"/>
          </a:p>
          <a:p>
            <a:r>
              <a:rPr lang="en-US" baseline="0" dirty="0" smtClean="0"/>
              <a:t>Our experiences in doing this are very </a:t>
            </a:r>
            <a:r>
              <a:rPr lang="en-US" baseline="0" dirty="0" err="1" smtClean="0"/>
              <a:t>appropos</a:t>
            </a:r>
            <a:r>
              <a:rPr lang="en-US" baseline="0" dirty="0" smtClean="0"/>
              <a:t> to empirical modeling. Given that a very substantial aspect</a:t>
            </a:r>
          </a:p>
          <a:p>
            <a:r>
              <a:rPr lang="en-US" baseline="0" dirty="0" smtClean="0"/>
              <a:t>Of building such systems is in compiling an adequate data set.</a:t>
            </a:r>
          </a:p>
          <a:p>
            <a:endParaRPr lang="en-US" baseline="0" dirty="0" smtClean="0"/>
          </a:p>
          <a:p>
            <a:r>
              <a:rPr lang="en-US" baseline="0" dirty="0" smtClean="0"/>
              <a:t>I would like to spend the next 15 minutes telling you more about this journey.</a:t>
            </a:r>
            <a:endParaRPr lang="en-US" dirty="0" smtClean="0"/>
          </a:p>
          <a:p>
            <a:endParaRPr lang="en-US" dirty="0" smtClean="0"/>
          </a:p>
          <a:p>
            <a:endParaRPr lang="en-US" dirty="0"/>
          </a:p>
        </p:txBody>
      </p:sp>
    </p:spTree>
    <p:extLst>
      <p:ext uri="{BB962C8B-B14F-4D97-AF65-F5344CB8AC3E}">
        <p14:creationId xmlns:p14="http://schemas.microsoft.com/office/powerpoint/2010/main" val="227803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 in enabling third party</a:t>
            </a:r>
            <a:r>
              <a:rPr lang="en-US" baseline="0" dirty="0" smtClean="0"/>
              <a:t> </a:t>
            </a:r>
            <a:r>
              <a:rPr lang="en-US" dirty="0" smtClean="0"/>
              <a:t>applications to have direct</a:t>
            </a:r>
            <a:r>
              <a:rPr lang="en-US" baseline="0" dirty="0" smtClean="0"/>
              <a:t> access to the databases behind</a:t>
            </a:r>
          </a:p>
          <a:p>
            <a:r>
              <a:rPr lang="en-US" baseline="0" dirty="0" smtClean="0"/>
              <a:t>Websites started, to my knowledge, circa 1996.</a:t>
            </a:r>
            <a:endParaRPr lang="en-US" dirty="0"/>
          </a:p>
        </p:txBody>
      </p:sp>
    </p:spTree>
    <p:extLst>
      <p:ext uri="{BB962C8B-B14F-4D97-AF65-F5344CB8AC3E}">
        <p14:creationId xmlns:p14="http://schemas.microsoft.com/office/powerpoint/2010/main" val="92694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what did we really mean by giving applications access to the structured data?</a:t>
            </a:r>
            <a:endParaRPr lang="en-US" dirty="0"/>
          </a:p>
        </p:txBody>
      </p:sp>
    </p:spTree>
    <p:extLst>
      <p:ext uri="{BB962C8B-B14F-4D97-AF65-F5344CB8AC3E}">
        <p14:creationId xmlns:p14="http://schemas.microsoft.com/office/powerpoint/2010/main" val="54106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Long and </a:t>
            </a:r>
            <a:r>
              <a:rPr lang="en-US" dirty="0" err="1" smtClean="0"/>
              <a:t>tortous</a:t>
            </a:r>
            <a:r>
              <a:rPr lang="en-US" baseline="0" dirty="0" smtClean="0"/>
              <a:t> path. Many many standards, most too complicated.</a:t>
            </a:r>
          </a:p>
          <a:p>
            <a:endParaRPr lang="en-US" baseline="0" dirty="0" smtClean="0"/>
          </a:p>
          <a:p>
            <a:r>
              <a:rPr lang="en-US" baseline="0" dirty="0" smtClean="0"/>
              <a:t>2008 --- huge fragmentation. Adoption numbers still very small compared to web.</a:t>
            </a:r>
            <a:endParaRPr lang="en-US" dirty="0"/>
          </a:p>
        </p:txBody>
      </p:sp>
    </p:spTree>
    <p:extLst>
      <p:ext uri="{BB962C8B-B14F-4D97-AF65-F5344CB8AC3E}">
        <p14:creationId xmlns:p14="http://schemas.microsoft.com/office/powerpoint/2010/main" val="344578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Key idea was to use the market</a:t>
            </a:r>
            <a:r>
              <a:rPr lang="en-US" baseline="0" dirty="0" smtClean="0"/>
              <a:t> influence of all the search engines together to get common markup. </a:t>
            </a:r>
          </a:p>
          <a:p>
            <a:endParaRPr lang="en-US" baseline="0" dirty="0" smtClean="0"/>
          </a:p>
          <a:p>
            <a:r>
              <a:rPr lang="en-US" baseline="0" dirty="0" smtClean="0"/>
              <a:t>Initial target was about 200 common terms. No one thought it would work and so we decided to put in formal structures etc. after we reached 1% coverage</a:t>
            </a:r>
            <a:endParaRPr lang="en-US" dirty="0"/>
          </a:p>
        </p:txBody>
      </p:sp>
    </p:spTree>
    <p:extLst>
      <p:ext uri="{BB962C8B-B14F-4D97-AF65-F5344CB8AC3E}">
        <p14:creationId xmlns:p14="http://schemas.microsoft.com/office/powerpoint/2010/main" val="240448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724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Thank you </a:t>
            </a:r>
            <a:r>
              <a:rPr lang="en" dirty="0" smtClean="0"/>
              <a:t>for </a:t>
            </a:r>
            <a:r>
              <a:rPr lang="en" dirty="0"/>
              <a:t>inviting me here.</a:t>
            </a:r>
          </a:p>
          <a:p>
            <a:pPr rtl="0">
              <a:spcBef>
                <a:spcPts val="0"/>
              </a:spcBef>
              <a:buNone/>
            </a:pPr>
            <a:endParaRPr dirty="0"/>
          </a:p>
          <a:p>
            <a:pPr rtl="0">
              <a:spcBef>
                <a:spcPts val="0"/>
              </a:spcBef>
              <a:buNone/>
            </a:pPr>
            <a:r>
              <a:rPr lang="en" dirty="0"/>
              <a:t>The term Data Science has become rather popular of late and is being used to refer to a range of very different things. </a:t>
            </a:r>
          </a:p>
          <a:p>
            <a:pPr rtl="0">
              <a:spcBef>
                <a:spcPts val="0"/>
              </a:spcBef>
              <a:buNone/>
            </a:pPr>
            <a:endParaRPr dirty="0"/>
          </a:p>
          <a:p>
            <a:pPr rtl="0">
              <a:spcBef>
                <a:spcPts val="0"/>
              </a:spcBef>
              <a:buNone/>
            </a:pPr>
            <a:r>
              <a:rPr lang="en" dirty="0"/>
              <a:t>I’d like to start by offering one perspective on what it is. </a:t>
            </a:r>
            <a:endParaRPr lang="en-US" dirty="0" smtClean="0"/>
          </a:p>
          <a:p>
            <a:pPr rtl="0">
              <a:spcBef>
                <a:spcPts val="0"/>
              </a:spcBef>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a large number of super interesting research problems associated with Data Science. I will go into a bit of depth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 a couple of topics that I have been closely associated with.</a:t>
            </a:r>
          </a:p>
          <a:p>
            <a:pPr marL="0" marR="0" indent="0" algn="l" defTabSz="457200" rtl="0" eaLnBrk="1" fontAlgn="auto" latinLnBrk="0" hangingPunct="1">
              <a:lnSpc>
                <a:spcPct val="100000"/>
              </a:lnSpc>
              <a:spcBef>
                <a:spcPts val="0"/>
              </a:spcBef>
              <a:spcAft>
                <a:spcPts val="0"/>
              </a:spcAft>
              <a:buClrTx/>
              <a:buSzTx/>
              <a:buFontTx/>
              <a:buNone/>
              <a:tabLst/>
              <a:defRPr/>
            </a:pPr>
            <a:endParaRPr dirty="0"/>
          </a:p>
          <a:p>
            <a:pPr>
              <a:spcBef>
                <a:spcPts val="0"/>
              </a:spcBef>
              <a:buNone/>
            </a:pPr>
            <a:r>
              <a:rPr lang="en-US" dirty="0" smtClean="0"/>
              <a:t>Finally,</a:t>
            </a:r>
            <a:r>
              <a:rPr lang="en" dirty="0" smtClean="0"/>
              <a:t> </a:t>
            </a:r>
            <a:r>
              <a:rPr lang="en" dirty="0"/>
              <a:t>I’d like to make a case for something I call a ‘Data </a:t>
            </a:r>
            <a:r>
              <a:rPr lang="en" dirty="0" smtClean="0"/>
              <a:t>Commons</a:t>
            </a:r>
            <a:endParaRPr lang="en" dirty="0"/>
          </a:p>
        </p:txBody>
      </p:sp>
    </p:spTree>
    <p:extLst>
      <p:ext uri="{BB962C8B-B14F-4D97-AF65-F5344CB8AC3E}">
        <p14:creationId xmlns:p14="http://schemas.microsoft.com/office/powerpoint/2010/main" val="1760910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7777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Thank you </a:t>
            </a:r>
            <a:r>
              <a:rPr lang="en" dirty="0" smtClean="0"/>
              <a:t>for </a:t>
            </a:r>
            <a:r>
              <a:rPr lang="en" dirty="0"/>
              <a:t>inviting me here.</a:t>
            </a:r>
          </a:p>
          <a:p>
            <a:pPr rtl="0">
              <a:spcBef>
                <a:spcPts val="0"/>
              </a:spcBef>
              <a:buNone/>
            </a:pPr>
            <a:endParaRPr dirty="0"/>
          </a:p>
          <a:p>
            <a:pPr rtl="0">
              <a:spcBef>
                <a:spcPts val="0"/>
              </a:spcBef>
              <a:buNone/>
            </a:pPr>
            <a:r>
              <a:rPr lang="en" dirty="0"/>
              <a:t>The term Data Science has become rather popular of late and is being used to refer to a range of very different things. </a:t>
            </a:r>
          </a:p>
          <a:p>
            <a:pPr rtl="0">
              <a:spcBef>
                <a:spcPts val="0"/>
              </a:spcBef>
              <a:buNone/>
            </a:pPr>
            <a:endParaRPr dirty="0"/>
          </a:p>
          <a:p>
            <a:pPr rtl="0">
              <a:spcBef>
                <a:spcPts val="0"/>
              </a:spcBef>
              <a:buNone/>
            </a:pPr>
            <a:r>
              <a:rPr lang="en" dirty="0"/>
              <a:t>I’d like to start by offering one perspective on what it is. </a:t>
            </a:r>
            <a:endParaRPr lang="en-US" dirty="0" smtClean="0"/>
          </a:p>
          <a:p>
            <a:pPr rtl="0">
              <a:spcBef>
                <a:spcPts val="0"/>
              </a:spcBef>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a large number of super interesting research problems associated with Data Science. I will go into a bit of depth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 a couple of topics that I have been closely associated with.</a:t>
            </a:r>
          </a:p>
          <a:p>
            <a:pPr marL="0" marR="0" indent="0" algn="l" defTabSz="457200" rtl="0" eaLnBrk="1" fontAlgn="auto" latinLnBrk="0" hangingPunct="1">
              <a:lnSpc>
                <a:spcPct val="100000"/>
              </a:lnSpc>
              <a:spcBef>
                <a:spcPts val="0"/>
              </a:spcBef>
              <a:spcAft>
                <a:spcPts val="0"/>
              </a:spcAft>
              <a:buClrTx/>
              <a:buSzTx/>
              <a:buFontTx/>
              <a:buNone/>
              <a:tabLst/>
              <a:defRPr/>
            </a:pPr>
            <a:endParaRPr dirty="0"/>
          </a:p>
          <a:p>
            <a:pPr>
              <a:spcBef>
                <a:spcPts val="0"/>
              </a:spcBef>
              <a:buNone/>
            </a:pPr>
            <a:r>
              <a:rPr lang="en-US" dirty="0" smtClean="0"/>
              <a:t>Finally,</a:t>
            </a:r>
            <a:r>
              <a:rPr lang="en" dirty="0" smtClean="0"/>
              <a:t> </a:t>
            </a:r>
            <a:r>
              <a:rPr lang="en" dirty="0"/>
              <a:t>I’d like to make a case for something I call a ‘Data </a:t>
            </a:r>
            <a:r>
              <a:rPr lang="en" dirty="0" smtClean="0"/>
              <a:t>Commons</a:t>
            </a:r>
            <a:endParaRPr lang="en" dirty="0"/>
          </a:p>
        </p:txBody>
      </p:sp>
    </p:spTree>
    <p:extLst>
      <p:ext uri="{BB962C8B-B14F-4D97-AF65-F5344CB8AC3E}">
        <p14:creationId xmlns:p14="http://schemas.microsoft.com/office/powerpoint/2010/main" val="789672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Hyper-parameter --- example of reducing</a:t>
            </a:r>
            <a:r>
              <a:rPr lang="en-US" baseline="0" dirty="0" smtClean="0"/>
              <a:t> beam search depth to get better answers</a:t>
            </a:r>
          </a:p>
          <a:p>
            <a:endParaRPr lang="en-US" baseline="0" dirty="0" smtClean="0"/>
          </a:p>
          <a:p>
            <a:endParaRPr lang="en-US" baseline="0" dirty="0" smtClean="0"/>
          </a:p>
          <a:p>
            <a:r>
              <a:rPr lang="en-US" baseline="0" dirty="0" smtClean="0"/>
              <a:t>Many applications need explanations. Example of ad system freezing in 2008.</a:t>
            </a:r>
          </a:p>
          <a:p>
            <a:endParaRPr lang="en-US" baseline="0" dirty="0" smtClean="0"/>
          </a:p>
          <a:p>
            <a:r>
              <a:rPr lang="en-US" dirty="0" smtClean="0"/>
              <a:t>Example of learning to</a:t>
            </a:r>
            <a:r>
              <a:rPr lang="en-US" baseline="0" dirty="0" smtClean="0"/>
              <a:t> recognize an animal from just a couple of examples</a:t>
            </a:r>
            <a:endParaRPr lang="en-US" dirty="0"/>
          </a:p>
        </p:txBody>
      </p:sp>
    </p:spTree>
    <p:extLst>
      <p:ext uri="{BB962C8B-B14F-4D97-AF65-F5344CB8AC3E}">
        <p14:creationId xmlns:p14="http://schemas.microsoft.com/office/powerpoint/2010/main" val="200313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167064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Datasets drive research. </a:t>
            </a:r>
          </a:p>
          <a:p>
            <a:pPr rtl="0">
              <a:spcBef>
                <a:spcPts val="0"/>
              </a:spcBef>
              <a:buNone/>
            </a:pPr>
            <a:endParaRPr dirty="0"/>
          </a:p>
          <a:p>
            <a:pPr rtl="0">
              <a:spcBef>
                <a:spcPts val="0"/>
              </a:spcBef>
              <a:buNone/>
            </a:pPr>
            <a:r>
              <a:rPr lang="en" dirty="0"/>
              <a:t>Genomics is a field driven by data.</a:t>
            </a:r>
          </a:p>
          <a:p>
            <a:pPr rtl="0">
              <a:spcBef>
                <a:spcPts val="0"/>
              </a:spcBef>
              <a:buNone/>
            </a:pPr>
            <a:endParaRPr dirty="0"/>
          </a:p>
          <a:p>
            <a:pPr rtl="0">
              <a:spcBef>
                <a:spcPts val="0"/>
              </a:spcBef>
              <a:buNone/>
            </a:pPr>
            <a:r>
              <a:rPr lang="en" dirty="0"/>
              <a:t>The work that Jim Gray did with Skyserver had a profound impact on astronomy.</a:t>
            </a:r>
          </a:p>
          <a:p>
            <a:pPr rtl="0">
              <a:spcBef>
                <a:spcPts val="0"/>
              </a:spcBef>
              <a:buNone/>
            </a:pPr>
            <a:endParaRPr dirty="0"/>
          </a:p>
          <a:p>
            <a:pPr>
              <a:spcBef>
                <a:spcPts val="0"/>
              </a:spcBef>
              <a:buNone/>
            </a:pPr>
            <a:endParaRPr dirty="0"/>
          </a:p>
        </p:txBody>
      </p:sp>
    </p:spTree>
    <p:extLst>
      <p:ext uri="{BB962C8B-B14F-4D97-AF65-F5344CB8AC3E}">
        <p14:creationId xmlns:p14="http://schemas.microsoft.com/office/powerpoint/2010/main" val="899422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an increasing number of datasets available on the web, but using them is still hard.</a:t>
            </a:r>
          </a:p>
          <a:p>
            <a:pPr rtl="0">
              <a:spcBef>
                <a:spcPts val="0"/>
              </a:spcBef>
              <a:buNone/>
            </a:pPr>
            <a:endParaRPr/>
          </a:p>
          <a:p>
            <a:pPr rtl="0">
              <a:spcBef>
                <a:spcPts val="0"/>
              </a:spcBef>
              <a:buNone/>
            </a:pPr>
            <a:r>
              <a:rPr lang="en"/>
              <a:t>The biggest hurdle is that downloading something that is 100 terrabytes eliminates 99% of the researchers who want to dip their toe into the water. </a:t>
            </a:r>
          </a:p>
          <a:p>
            <a:pPr rtl="0">
              <a:spcBef>
                <a:spcPts val="0"/>
              </a:spcBef>
              <a:buNone/>
            </a:pPr>
            <a:endParaRPr/>
          </a:p>
          <a:p>
            <a:pPr>
              <a:spcBef>
                <a:spcPts val="0"/>
              </a:spcBef>
              <a:buNone/>
            </a:pPr>
            <a:r>
              <a:rPr lang="en"/>
              <a:t>And for the 1% who persevere, too much  time is spent in data and systems wrangling</a:t>
            </a:r>
          </a:p>
        </p:txBody>
      </p:sp>
    </p:spTree>
    <p:extLst>
      <p:ext uri="{BB962C8B-B14F-4D97-AF65-F5344CB8AC3E}">
        <p14:creationId xmlns:p14="http://schemas.microsoft.com/office/powerpoint/2010/main" val="45918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 would like to propose datacommons.org.</a:t>
            </a:r>
          </a:p>
          <a:p>
            <a:pPr rtl="0">
              <a:spcBef>
                <a:spcPts val="0"/>
              </a:spcBef>
              <a:buNone/>
            </a:pPr>
            <a:endParaRPr/>
          </a:p>
          <a:p>
            <a:pPr>
              <a:spcBef>
                <a:spcPts val="0"/>
              </a:spcBef>
              <a:buNone/>
            </a:pPr>
            <a:r>
              <a:rPr lang="en"/>
              <a:t>The datasets are available to all in the public clouds. </a:t>
            </a:r>
          </a:p>
        </p:txBody>
      </p:sp>
    </p:spTree>
    <p:extLst>
      <p:ext uri="{BB962C8B-B14F-4D97-AF65-F5344CB8AC3E}">
        <p14:creationId xmlns:p14="http://schemas.microsoft.com/office/powerpoint/2010/main" val="166664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two important components of datacommons. The first is that by moving the computation to the data, we get rid of most of the systems burden. The second is that by enabling people to make small contributions, we should be able to get a much richer ecosystem of tools and such.</a:t>
            </a:r>
          </a:p>
          <a:p>
            <a:pPr rtl="0">
              <a:spcBef>
                <a:spcPts val="0"/>
              </a:spcBef>
              <a:buNone/>
            </a:pPr>
            <a:endParaRPr/>
          </a:p>
          <a:p>
            <a:pPr>
              <a:spcBef>
                <a:spcPts val="0"/>
              </a:spcBef>
              <a:buNone/>
            </a:pPr>
            <a:r>
              <a:rPr lang="en"/>
              <a:t>The hello world goal is that ...</a:t>
            </a:r>
          </a:p>
        </p:txBody>
      </p:sp>
    </p:spTree>
    <p:extLst>
      <p:ext uri="{BB962C8B-B14F-4D97-AF65-F5344CB8AC3E}">
        <p14:creationId xmlns:p14="http://schemas.microsoft.com/office/powerpoint/2010/main" val="1667290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2555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4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Much of engineering is about building or controlling systems … bridges, planes or search results. And in order to do that we need a model of that system. A model is simply a set of variables together with constraints on the variables that tells us the possible states the system can be in and how it transitions between these states. </a:t>
            </a: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114350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2215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08420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38371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0511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509757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81719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60488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87453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8759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Mathematical models have gotten widespread use only in the last 100 years or so, as our understanding of various physical phenomenon has improved. Yes, people did build St. Peters and the first plane without models, but the kind of structures built today can’t be done without models.</a:t>
            </a:r>
          </a:p>
        </p:txBody>
      </p:sp>
    </p:spTree>
    <p:extLst>
      <p:ext uri="{BB962C8B-B14F-4D97-AF65-F5344CB8AC3E}">
        <p14:creationId xmlns:p14="http://schemas.microsoft.com/office/powerpoint/2010/main" val="110821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kind of modelling that prevades engineering today, that is the backbone of building everything from this building to the dreamliner, is something I call analytic modelling.</a:t>
            </a:r>
          </a:p>
          <a:p>
            <a:pPr rtl="0">
              <a:spcBef>
                <a:spcPts val="0"/>
              </a:spcBef>
              <a:buNone/>
            </a:pPr>
            <a:endParaRPr/>
          </a:p>
          <a:p>
            <a:pPr rtl="0">
              <a:spcBef>
                <a:spcPts val="0"/>
              </a:spcBef>
              <a:buNone/>
            </a:pPr>
            <a:r>
              <a:rPr lang="en"/>
              <a:t>We have the core equations of continuum mechanics, heat transfer, fluid motion, etc. And the system is modelled in terms of these equations. I estimate that a few dozen of these equations cover over 90% of the use cases.</a:t>
            </a:r>
          </a:p>
          <a:p>
            <a:pPr rtl="0">
              <a:spcBef>
                <a:spcPts val="0"/>
              </a:spcBef>
              <a:buNone/>
            </a:pPr>
            <a:endParaRPr/>
          </a:p>
          <a:p>
            <a:pPr rtl="0">
              <a:spcBef>
                <a:spcPts val="0"/>
              </a:spcBef>
              <a:buNone/>
            </a:pPr>
            <a:r>
              <a:rPr lang="en"/>
              <a:t>The important point to note is that these equations capture the underlying causality of the phenomenon in a mathematical form</a:t>
            </a: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71395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This kind of modelling has been going on for a very long time. And the invention of the slide rule, about 400 years ago, was driven in large part by them. </a:t>
            </a:r>
          </a:p>
          <a:p>
            <a:pPr rtl="0">
              <a:spcBef>
                <a:spcPts val="0"/>
              </a:spcBef>
              <a:buNone/>
            </a:pPr>
            <a:endParaRPr dirty="0"/>
          </a:p>
          <a:p>
            <a:pPr rtl="0">
              <a:spcBef>
                <a:spcPts val="0"/>
              </a:spcBef>
              <a:buNone/>
            </a:pPr>
            <a:r>
              <a:rPr lang="en" dirty="0"/>
              <a:t>In the last 40 years, we have seen the widespread use of finite element methods to do these calculations over much more complex engineering structures. So, when they need to compute that the maximum flapping allowed on a dreamliners wings is 26 feet, this is how they do it.</a:t>
            </a:r>
          </a:p>
          <a:p>
            <a:pPr rtl="0">
              <a:spcBef>
                <a:spcPts val="0"/>
              </a:spcBef>
              <a:buNone/>
            </a:pPr>
            <a:endParaRPr dirty="0"/>
          </a:p>
          <a:p>
            <a:pPr rtl="0">
              <a:spcBef>
                <a:spcPts val="0"/>
              </a:spcBef>
              <a:buNone/>
            </a:pPr>
            <a:r>
              <a:rPr lang="en" dirty="0"/>
              <a:t>But at its core, the modelling approach has not changed. The models are manually built using a small number of equations that capture the underlying phenomenon. </a:t>
            </a:r>
          </a:p>
          <a:p>
            <a:pPr rtl="0">
              <a:spcBef>
                <a:spcPts val="0"/>
              </a:spcBef>
              <a:buNone/>
            </a:pPr>
            <a:endParaRPr dirty="0"/>
          </a:p>
          <a:p>
            <a:pPr>
              <a:spcBef>
                <a:spcPts val="0"/>
              </a:spcBef>
              <a:buNone/>
            </a:pPr>
            <a:r>
              <a:rPr lang="en" dirty="0"/>
              <a:t>Analytic modelling is behind the spectacular success of engineering over the last </a:t>
            </a:r>
            <a:r>
              <a:rPr lang="en" dirty="0" smtClean="0"/>
              <a:t>1</a:t>
            </a:r>
            <a:r>
              <a:rPr lang="en-US" dirty="0" smtClean="0"/>
              <a:t>5</a:t>
            </a:r>
            <a:r>
              <a:rPr lang="en" dirty="0" smtClean="0"/>
              <a:t>0 </a:t>
            </a:r>
            <a:r>
              <a:rPr lang="en" dirty="0"/>
              <a:t>years.</a:t>
            </a:r>
          </a:p>
        </p:txBody>
      </p:sp>
    </p:spTree>
    <p:extLst>
      <p:ext uri="{BB962C8B-B14F-4D97-AF65-F5344CB8AC3E}">
        <p14:creationId xmlns:p14="http://schemas.microsoft.com/office/powerpoint/2010/main" val="142320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source of power of the analytic model, namely, these basic equations, are also its weakness.</a:t>
            </a:r>
          </a:p>
          <a:p>
            <a:pPr rtl="0">
              <a:spcBef>
                <a:spcPts val="0"/>
              </a:spcBef>
              <a:buNone/>
            </a:pPr>
            <a:endParaRPr/>
          </a:p>
          <a:p>
            <a:pPr rtl="0">
              <a:spcBef>
                <a:spcPts val="0"/>
              </a:spcBef>
              <a:buNone/>
            </a:pPr>
            <a:r>
              <a:rPr lang="en"/>
              <a:t>We don’t and might never have succint equations capturing social, behavioral and economic phenomenon. And many of today problems, from city planning and energy planning to predicting the spread of epidemics are deeply intertwined with these phenomenon. </a:t>
            </a:r>
          </a:p>
          <a:p>
            <a:pPr rtl="0">
              <a:spcBef>
                <a:spcPts val="0"/>
              </a:spcBef>
              <a:buNone/>
            </a:pPr>
            <a:endParaRPr/>
          </a:p>
          <a:p>
            <a:pPr>
              <a:spcBef>
                <a:spcPts val="0"/>
              </a:spcBef>
              <a:buNone/>
            </a:pPr>
            <a:r>
              <a:rPr lang="en"/>
              <a:t>In fact, even something relatively mundane like predicting whether a particular user is likely to be interested in an ad on Kale chips is influenced by a surprising number of these phenomenon </a:t>
            </a:r>
          </a:p>
        </p:txBody>
      </p:sp>
    </p:spTree>
    <p:extLst>
      <p:ext uri="{BB962C8B-B14F-4D97-AF65-F5344CB8AC3E}">
        <p14:creationId xmlns:p14="http://schemas.microsoft.com/office/powerpoint/2010/main" val="112049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One approach, which has had a lot of success in the last decade essentially steps around the problem of building causal models of the underlying phenomenon. </a:t>
            </a:r>
          </a:p>
          <a:p>
            <a:pPr rtl="0">
              <a:spcBef>
                <a:spcPts val="0"/>
              </a:spcBef>
              <a:buNone/>
            </a:pPr>
            <a:endParaRPr/>
          </a:p>
          <a:p>
            <a:pPr>
              <a:spcBef>
                <a:spcPts val="0"/>
              </a:spcBef>
              <a:buNone/>
            </a:pPr>
            <a:r>
              <a:rPr lang="en"/>
              <a:t>Instead, the approach is to use a lot of data, and fit the curve. And this approach has been massive success </a:t>
            </a:r>
          </a:p>
        </p:txBody>
      </p:sp>
    </p:spTree>
    <p:extLst>
      <p:ext uri="{BB962C8B-B14F-4D97-AF65-F5344CB8AC3E}">
        <p14:creationId xmlns:p14="http://schemas.microsoft.com/office/powerpoint/2010/main" val="94037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When Google introduce data driven spell correction in 2001, it was one of the highest profile success stories of this approach.</a:t>
            </a:r>
          </a:p>
          <a:p>
            <a:pPr rtl="0">
              <a:spcBef>
                <a:spcPts val="0"/>
              </a:spcBef>
              <a:buNone/>
            </a:pPr>
            <a:endParaRPr dirty="0"/>
          </a:p>
          <a:p>
            <a:pPr rtl="0">
              <a:spcBef>
                <a:spcPts val="0"/>
              </a:spcBef>
              <a:buNone/>
            </a:pPr>
            <a:r>
              <a:rPr lang="en" dirty="0"/>
              <a:t>Now of course, it is the backbone of search and ads, not just at Google, but across the entire industry. Over the last couple of years, deep networks have produced remarkable breakthroughs in the area of machine perception.</a:t>
            </a:r>
          </a:p>
          <a:p>
            <a:pPr rtl="0">
              <a:spcBef>
                <a:spcPts val="0"/>
              </a:spcBef>
              <a:buNone/>
            </a:pPr>
            <a:endParaRPr dirty="0"/>
          </a:p>
          <a:p>
            <a:pPr>
              <a:spcBef>
                <a:spcPts val="0"/>
              </a:spcBef>
              <a:buNone/>
            </a:pPr>
            <a:r>
              <a:rPr lang="en" dirty="0"/>
              <a:t>So, one view of ‘Data science’ is that it is data driven modelling.</a:t>
            </a:r>
          </a:p>
        </p:txBody>
      </p:sp>
    </p:spTree>
    <p:extLst>
      <p:ext uri="{BB962C8B-B14F-4D97-AF65-F5344CB8AC3E}">
        <p14:creationId xmlns:p14="http://schemas.microsoft.com/office/powerpoint/2010/main" val="153253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258CCF"/>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Clr>
                <a:srgbClr val="FFFFFF"/>
              </a:buClr>
              <a:buSzPct val="100000"/>
              <a:buFont typeface="Roboto Slab"/>
              <a:defRPr sz="4800">
                <a:solidFill>
                  <a:srgbClr val="FFFFFF"/>
                </a:solidFill>
                <a:latin typeface="Roboto Slab"/>
                <a:ea typeface="Roboto Slab"/>
                <a:cs typeface="Roboto Slab"/>
                <a:sym typeface="Roboto Slab"/>
              </a:defRPr>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rgbClr val="D9D9D9"/>
              </a:buClr>
              <a:buFont typeface="Roboto"/>
              <a:buNone/>
              <a:defRPr>
                <a:solidFill>
                  <a:srgbClr val="D9D9D9"/>
                </a:solidFill>
                <a:latin typeface="Roboto"/>
                <a:ea typeface="Roboto"/>
                <a:cs typeface="Roboto"/>
                <a:sym typeface="Roboto"/>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buClr>
                <a:srgbClr val="258CCF"/>
              </a:buClr>
              <a:buFont typeface="Roboto Slab"/>
              <a:defRPr>
                <a:solidFill>
                  <a:srgbClr val="258CCF"/>
                </a:solidFill>
                <a:latin typeface="Roboto Slab"/>
                <a:ea typeface="Roboto Slab"/>
                <a:cs typeface="Roboto Slab"/>
                <a:sym typeface="Roboto Slab"/>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lnSpc>
                <a:spcPct val="100000"/>
              </a:lnSpc>
              <a:spcBef>
                <a:spcPts val="0"/>
              </a:spcBef>
              <a:spcAft>
                <a:spcPts val="1000"/>
              </a:spcAft>
              <a:buClr>
                <a:srgbClr val="888888"/>
              </a:buClr>
              <a:buFont typeface="Roboto"/>
              <a:buChar char="●"/>
              <a:defRPr>
                <a:latin typeface="Roboto"/>
                <a:ea typeface="Roboto"/>
                <a:cs typeface="Roboto"/>
                <a:sym typeface="Roboto"/>
              </a:defRPr>
            </a:lvl1pPr>
            <a:lvl2pPr>
              <a:lnSpc>
                <a:spcPct val="100000"/>
              </a:lnSpc>
              <a:spcBef>
                <a:spcPts val="0"/>
              </a:spcBef>
              <a:spcAft>
                <a:spcPts val="1000"/>
              </a:spcAft>
              <a:buFont typeface="Roboto"/>
              <a:buChar char="○"/>
              <a:defRPr>
                <a:latin typeface="Roboto"/>
                <a:ea typeface="Roboto"/>
                <a:cs typeface="Roboto"/>
                <a:sym typeface="Roboto"/>
              </a:defRPr>
            </a:lvl2pPr>
            <a:lvl3pPr>
              <a:lnSpc>
                <a:spcPct val="100000"/>
              </a:lnSpc>
              <a:spcBef>
                <a:spcPts val="0"/>
              </a:spcBef>
              <a:spcAft>
                <a:spcPts val="1000"/>
              </a:spcAft>
              <a:buFont typeface="Roboto"/>
              <a:buChar char="■"/>
              <a:defRPr>
                <a:latin typeface="Roboto"/>
                <a:ea typeface="Roboto"/>
                <a:cs typeface="Roboto"/>
                <a:sym typeface="Roboto"/>
              </a:defRPr>
            </a:lvl3pPr>
            <a:lvl4pPr>
              <a:lnSpc>
                <a:spcPct val="100000"/>
              </a:lnSpc>
              <a:spcBef>
                <a:spcPts val="0"/>
              </a:spcBef>
              <a:spcAft>
                <a:spcPts val="1000"/>
              </a:spcAft>
              <a:buFont typeface="Roboto"/>
              <a:buChar char="●"/>
              <a:defRPr>
                <a:latin typeface="Roboto"/>
                <a:ea typeface="Roboto"/>
                <a:cs typeface="Roboto"/>
                <a:sym typeface="Roboto"/>
              </a:defRPr>
            </a:lvl4pPr>
            <a:lvl5pPr>
              <a:lnSpc>
                <a:spcPct val="100000"/>
              </a:lnSpc>
              <a:spcBef>
                <a:spcPts val="0"/>
              </a:spcBef>
              <a:spcAft>
                <a:spcPts val="1000"/>
              </a:spcAft>
              <a:buFont typeface="Roboto"/>
              <a:buChar char="○"/>
              <a:defRPr>
                <a:latin typeface="Roboto"/>
                <a:ea typeface="Roboto"/>
                <a:cs typeface="Roboto"/>
                <a:sym typeface="Roboto"/>
              </a:defRPr>
            </a:lvl5pPr>
            <a:lvl6pPr>
              <a:lnSpc>
                <a:spcPct val="100000"/>
              </a:lnSpc>
              <a:spcBef>
                <a:spcPts val="0"/>
              </a:spcBef>
              <a:spcAft>
                <a:spcPts val="1000"/>
              </a:spcAft>
              <a:buFont typeface="Roboto"/>
              <a:buChar char="■"/>
              <a:defRPr>
                <a:latin typeface="Roboto"/>
                <a:ea typeface="Roboto"/>
                <a:cs typeface="Roboto"/>
                <a:sym typeface="Roboto"/>
              </a:defRPr>
            </a:lvl6pPr>
            <a:lvl7pPr>
              <a:lnSpc>
                <a:spcPct val="100000"/>
              </a:lnSpc>
              <a:spcBef>
                <a:spcPts val="0"/>
              </a:spcBef>
              <a:spcAft>
                <a:spcPts val="1000"/>
              </a:spcAft>
              <a:buFont typeface="Roboto"/>
              <a:buChar char="●"/>
              <a:defRPr>
                <a:latin typeface="Roboto"/>
                <a:ea typeface="Roboto"/>
                <a:cs typeface="Roboto"/>
                <a:sym typeface="Roboto"/>
              </a:defRPr>
            </a:lvl7pPr>
            <a:lvl8pPr>
              <a:lnSpc>
                <a:spcPct val="100000"/>
              </a:lnSpc>
              <a:spcBef>
                <a:spcPts val="0"/>
              </a:spcBef>
              <a:spcAft>
                <a:spcPts val="1000"/>
              </a:spcAft>
              <a:buFont typeface="Roboto"/>
              <a:buChar char="○"/>
              <a:defRPr>
                <a:latin typeface="Roboto"/>
                <a:ea typeface="Roboto"/>
                <a:cs typeface="Roboto"/>
                <a:sym typeface="Roboto"/>
              </a:defRPr>
            </a:lvl8pPr>
            <a:lvl9pPr>
              <a:lnSpc>
                <a:spcPct val="100000"/>
              </a:lnSpc>
              <a:spcBef>
                <a:spcPts val="0"/>
              </a:spcBef>
              <a:spcAft>
                <a:spcPts val="1000"/>
              </a:spcAft>
              <a:buFont typeface="Roboto"/>
              <a:buChar char="■"/>
              <a:defRPr>
                <a:latin typeface="Roboto"/>
                <a:ea typeface="Roboto"/>
                <a:cs typeface="Roboto"/>
                <a:sym typeface="Roboto"/>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
        <p:nvSpPr>
          <p:cNvPr id="16" name="Shape 16"/>
          <p:cNvSpPr/>
          <p:nvPr/>
        </p:nvSpPr>
        <p:spPr>
          <a:xfrm>
            <a:off x="0" y="460750"/>
            <a:ext cx="292499" cy="434100"/>
          </a:xfrm>
          <a:prstGeom prst="rect">
            <a:avLst/>
          </a:prstGeom>
          <a:solidFill>
            <a:srgbClr val="258CCF"/>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buClr>
                <a:srgbClr val="258CCF"/>
              </a:buClr>
              <a:buFont typeface="Roboto Slab"/>
              <a:defRPr>
                <a:solidFill>
                  <a:srgbClr val="258CCF"/>
                </a:solidFill>
                <a:latin typeface="Roboto Slab"/>
                <a:ea typeface="Roboto Slab"/>
                <a:cs typeface="Roboto Slab"/>
                <a:sym typeface="Roboto Slab"/>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buFont typeface="Roboto"/>
              <a:defRPr>
                <a:latin typeface="Roboto"/>
                <a:ea typeface="Roboto"/>
                <a:cs typeface="Roboto"/>
                <a:sym typeface="Roboto"/>
              </a:defRPr>
            </a:lvl1pPr>
            <a:lvl2pPr>
              <a:spcBef>
                <a:spcPts val="0"/>
              </a:spcBef>
              <a:buFont typeface="Roboto"/>
              <a:defRPr>
                <a:latin typeface="Roboto"/>
                <a:ea typeface="Roboto"/>
                <a:cs typeface="Roboto"/>
                <a:sym typeface="Roboto"/>
              </a:defRPr>
            </a:lvl2pPr>
            <a:lvl3pPr>
              <a:spcBef>
                <a:spcPts val="0"/>
              </a:spcBef>
              <a:buFont typeface="Roboto"/>
              <a:defRPr>
                <a:latin typeface="Roboto"/>
                <a:ea typeface="Roboto"/>
                <a:cs typeface="Roboto"/>
                <a:sym typeface="Roboto"/>
              </a:defRPr>
            </a:lvl3pPr>
            <a:lvl4pPr>
              <a:spcBef>
                <a:spcPts val="0"/>
              </a:spcBef>
              <a:buFont typeface="Roboto"/>
              <a:defRPr>
                <a:latin typeface="Roboto"/>
                <a:ea typeface="Roboto"/>
                <a:cs typeface="Roboto"/>
                <a:sym typeface="Roboto"/>
              </a:defRPr>
            </a:lvl4pPr>
            <a:lvl5pPr>
              <a:spcBef>
                <a:spcPts val="0"/>
              </a:spcBef>
              <a:buFont typeface="Roboto"/>
              <a:defRPr>
                <a:latin typeface="Roboto"/>
                <a:ea typeface="Roboto"/>
                <a:cs typeface="Roboto"/>
                <a:sym typeface="Roboto"/>
              </a:defRPr>
            </a:lvl5pPr>
            <a:lvl6pPr>
              <a:spcBef>
                <a:spcPts val="0"/>
              </a:spcBef>
              <a:buFont typeface="Roboto"/>
              <a:defRPr>
                <a:latin typeface="Roboto"/>
                <a:ea typeface="Roboto"/>
                <a:cs typeface="Roboto"/>
                <a:sym typeface="Roboto"/>
              </a:defRPr>
            </a:lvl6pPr>
            <a:lvl7pPr>
              <a:spcBef>
                <a:spcPts val="0"/>
              </a:spcBef>
              <a:buFont typeface="Roboto"/>
              <a:defRPr>
                <a:latin typeface="Roboto"/>
                <a:ea typeface="Roboto"/>
                <a:cs typeface="Roboto"/>
                <a:sym typeface="Roboto"/>
              </a:defRPr>
            </a:lvl7pPr>
            <a:lvl8pPr>
              <a:spcBef>
                <a:spcPts val="0"/>
              </a:spcBef>
              <a:buFont typeface="Roboto"/>
              <a:defRPr>
                <a:latin typeface="Roboto"/>
                <a:ea typeface="Roboto"/>
                <a:cs typeface="Roboto"/>
                <a:sym typeface="Roboto"/>
              </a:defRPr>
            </a:lvl8pPr>
            <a:lvl9pPr>
              <a:spcBef>
                <a:spcPts val="0"/>
              </a:spcBef>
              <a:buFont typeface="Roboto"/>
              <a:defRPr>
                <a:latin typeface="Roboto"/>
                <a:ea typeface="Roboto"/>
                <a:cs typeface="Roboto"/>
                <a:sym typeface="Roboto"/>
              </a:defRPr>
            </a:lvl9pPr>
          </a:lstStyle>
          <a:p>
            <a:endParaRPr/>
          </a:p>
        </p:txBody>
      </p:sp>
      <p:sp>
        <p:nvSpPr>
          <p:cNvPr id="20" name="Shape 20"/>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buFont typeface="Helvetica Neue"/>
              <a:defRPr>
                <a:latin typeface="Helvetica Neue"/>
                <a:ea typeface="Helvetica Neue"/>
                <a:cs typeface="Helvetica Neue"/>
                <a:sym typeface="Helvetica Neue"/>
              </a:defRPr>
            </a:lvl1pPr>
            <a:lvl2pPr>
              <a:spcBef>
                <a:spcPts val="0"/>
              </a:spcBef>
              <a:buFont typeface="Helvetica Neue"/>
              <a:defRPr>
                <a:latin typeface="Helvetica Neue"/>
                <a:ea typeface="Helvetica Neue"/>
                <a:cs typeface="Helvetica Neue"/>
                <a:sym typeface="Helvetica Neue"/>
              </a:defRPr>
            </a:lvl2pPr>
            <a:lvl3pPr>
              <a:spcBef>
                <a:spcPts val="0"/>
              </a:spcBef>
              <a:buFont typeface="Helvetica Neue"/>
              <a:defRPr>
                <a:latin typeface="Helvetica Neue"/>
                <a:ea typeface="Helvetica Neue"/>
                <a:cs typeface="Helvetica Neue"/>
                <a:sym typeface="Helvetica Neue"/>
              </a:defRPr>
            </a:lvl3pPr>
            <a:lvl4pPr>
              <a:spcBef>
                <a:spcPts val="0"/>
              </a:spcBef>
              <a:buFont typeface="Helvetica Neue"/>
              <a:defRPr>
                <a:latin typeface="Helvetica Neue"/>
                <a:ea typeface="Helvetica Neue"/>
                <a:cs typeface="Helvetica Neue"/>
                <a:sym typeface="Helvetica Neue"/>
              </a:defRPr>
            </a:lvl4pPr>
            <a:lvl5pPr>
              <a:spcBef>
                <a:spcPts val="0"/>
              </a:spcBef>
              <a:buFont typeface="Helvetica Neue"/>
              <a:defRPr>
                <a:latin typeface="Helvetica Neue"/>
                <a:ea typeface="Helvetica Neue"/>
                <a:cs typeface="Helvetica Neue"/>
                <a:sym typeface="Helvetica Neue"/>
              </a:defRPr>
            </a:lvl5pPr>
            <a:lvl6pPr>
              <a:spcBef>
                <a:spcPts val="0"/>
              </a:spcBef>
              <a:buFont typeface="Helvetica Neue"/>
              <a:defRPr>
                <a:latin typeface="Helvetica Neue"/>
                <a:ea typeface="Helvetica Neue"/>
                <a:cs typeface="Helvetica Neue"/>
                <a:sym typeface="Helvetica Neue"/>
              </a:defRPr>
            </a:lvl6pPr>
            <a:lvl7pPr>
              <a:spcBef>
                <a:spcPts val="0"/>
              </a:spcBef>
              <a:buFont typeface="Helvetica Neue"/>
              <a:defRPr>
                <a:latin typeface="Helvetica Neue"/>
                <a:ea typeface="Helvetica Neue"/>
                <a:cs typeface="Helvetica Neue"/>
                <a:sym typeface="Helvetica Neue"/>
              </a:defRPr>
            </a:lvl7pPr>
            <a:lvl8pPr>
              <a:spcBef>
                <a:spcPts val="0"/>
              </a:spcBef>
              <a:buFont typeface="Helvetica Neue"/>
              <a:defRPr>
                <a:latin typeface="Helvetica Neue"/>
                <a:ea typeface="Helvetica Neue"/>
                <a:cs typeface="Helvetica Neue"/>
                <a:sym typeface="Helvetica Neue"/>
              </a:defRPr>
            </a:lvl8pPr>
            <a:lvl9pPr>
              <a:spcBef>
                <a:spcPts val="0"/>
              </a:spcBef>
              <a:buFont typeface="Helvetica Neue"/>
              <a:defRPr>
                <a:latin typeface="Helvetica Neue"/>
                <a:ea typeface="Helvetica Neue"/>
                <a:cs typeface="Helvetica Neue"/>
                <a:sym typeface="Helvetica Neue"/>
              </a:defRPr>
            </a:lvl9pPr>
          </a:lstStyle>
          <a:p>
            <a:endParaRPr/>
          </a:p>
        </p:txBody>
      </p:sp>
      <p:sp>
        <p:nvSpPr>
          <p:cNvPr id="21" name="Shape 2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
        <p:nvSpPr>
          <p:cNvPr id="22" name="Shape 22"/>
          <p:cNvSpPr/>
          <p:nvPr/>
        </p:nvSpPr>
        <p:spPr>
          <a:xfrm>
            <a:off x="0" y="460750"/>
            <a:ext cx="292499" cy="434100"/>
          </a:xfrm>
          <a:prstGeom prst="rect">
            <a:avLst/>
          </a:prstGeom>
          <a:solidFill>
            <a:srgbClr val="258CCF"/>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Font typeface="Roboto"/>
              <a:buNone/>
              <a:defRPr sz="1800">
                <a:latin typeface="Roboto"/>
                <a:ea typeface="Roboto"/>
                <a:cs typeface="Roboto"/>
                <a:sym typeface="Roboto"/>
              </a:defRPr>
            </a:lvl1pPr>
          </a:lstStyle>
          <a:p>
            <a:endParaRPr/>
          </a:p>
        </p:txBody>
      </p:sp>
      <p:sp>
        <p:nvSpPr>
          <p:cNvPr id="29" name="Shape 29"/>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582636D-18B9-6A4E-8D36-ECCD711B908D}" type="datetimeFigureOut">
              <a:rPr lang="en-US" smtClean="0"/>
              <a:t>2/29/16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0F5F82B-C829-D347-9E60-4FCE6AA412D1}" type="slidenum">
              <a:rPr lang="en-US" smtClean="0"/>
              <a:t>‹#›</a:t>
            </a:fld>
            <a:endParaRPr lang="en-US"/>
          </a:p>
        </p:txBody>
      </p:sp>
    </p:spTree>
    <p:extLst>
      <p:ext uri="{BB962C8B-B14F-4D97-AF65-F5344CB8AC3E}">
        <p14:creationId xmlns:p14="http://schemas.microsoft.com/office/powerpoint/2010/main" val="1541301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6" name="Shape 6"/>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
        <p:nvSpPr>
          <p:cNvPr id="7" name="Shape 7"/>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rgbClr val="258CCF"/>
              </a:buClr>
              <a:buSzPct val="100000"/>
              <a:buFont typeface="Roboto Slab"/>
              <a:buNone/>
              <a:defRPr sz="3600" b="1">
                <a:solidFill>
                  <a:srgbClr val="258CCF"/>
                </a:solidFill>
                <a:latin typeface="Roboto Slab"/>
                <a:ea typeface="Roboto Slab"/>
                <a:cs typeface="Roboto Slab"/>
                <a:sym typeface="Roboto Slab"/>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6"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g"/><Relationship Id="rId9"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37.jpg"/><Relationship Id="rId12"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png"/><Relationship Id="rId6" Type="http://schemas.openxmlformats.org/officeDocument/2006/relationships/image" Target="../media/image32.jpg"/><Relationship Id="rId7" Type="http://schemas.openxmlformats.org/officeDocument/2006/relationships/image" Target="../media/image33.jpg"/><Relationship Id="rId8" Type="http://schemas.openxmlformats.org/officeDocument/2006/relationships/image" Target="../media/image34.jpg"/><Relationship Id="rId9" Type="http://schemas.openxmlformats.org/officeDocument/2006/relationships/image" Target="../media/image35.jpg"/><Relationship Id="rId10"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tiff"/><Relationship Id="rId4" Type="http://schemas.openxmlformats.org/officeDocument/2006/relationships/image" Target="../media/image40.tif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tiff"/><Relationship Id="rId3" Type="http://schemas.openxmlformats.org/officeDocument/2006/relationships/image" Target="../media/image44.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g"/><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jpg"/><Relationship Id="rId8"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png"/><Relationship Id="rId5" Type="http://schemas.openxmlformats.org/officeDocument/2006/relationships/image" Target="../media/image63.jpg"/><Relationship Id="rId6" Type="http://schemas.openxmlformats.org/officeDocument/2006/relationships/image" Target="../media/image64.jpg"/><Relationship Id="rId7"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jpg"/><Relationship Id="rId10"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en-US" dirty="0" smtClean="0"/>
              <a:t>Empirical Modeling </a:t>
            </a:r>
            <a:endParaRPr lang="en" dirty="0"/>
          </a:p>
        </p:txBody>
      </p:sp>
      <p:sp>
        <p:nvSpPr>
          <p:cNvPr id="40" name="Shape 40"/>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rtl="0">
              <a:spcBef>
                <a:spcPts val="0"/>
              </a:spcBef>
              <a:buNone/>
            </a:pPr>
            <a:r>
              <a:rPr lang="en" dirty="0"/>
              <a:t>R.V. </a:t>
            </a:r>
            <a:r>
              <a:rPr lang="en" dirty="0" err="1"/>
              <a:t>Guha</a:t>
            </a:r>
            <a:endParaRPr lang="en"/>
          </a:p>
          <a:p>
            <a:pPr>
              <a:spcBef>
                <a:spcPts val="0"/>
              </a:spcBef>
              <a:buNone/>
            </a:pPr>
            <a:endParaRPr lang="en"/>
          </a:p>
        </p:txBody>
      </p:sp>
      <p:cxnSp>
        <p:nvCxnSpPr>
          <p:cNvPr id="41" name="Shape 41"/>
          <p:cNvCxnSpPr/>
          <p:nvPr/>
        </p:nvCxnSpPr>
        <p:spPr>
          <a:xfrm>
            <a:off x="2409725" y="2711300"/>
            <a:ext cx="4337399" cy="0"/>
          </a:xfrm>
          <a:prstGeom prst="straightConnector1">
            <a:avLst/>
          </a:prstGeom>
          <a:noFill/>
          <a:ln w="38100" cap="flat">
            <a:solidFill>
              <a:srgbClr val="FFFFFF"/>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Aft>
                <a:spcPts val="2000"/>
              </a:spcAft>
            </a:pPr>
            <a:r>
              <a:rPr lang="en-US" dirty="0" smtClean="0">
                <a:solidFill>
                  <a:schemeClr val="accent1"/>
                </a:solidFill>
              </a:rPr>
              <a:t>So much more can be done </a:t>
            </a:r>
            <a:r>
              <a:rPr lang="is-IS" dirty="0" smtClean="0">
                <a:solidFill>
                  <a:schemeClr val="accent1"/>
                </a:solidFill>
              </a:rPr>
              <a:t>…</a:t>
            </a:r>
            <a:endParaRPr lang="en" dirty="0">
              <a:solidFill>
                <a:schemeClr val="accent1"/>
              </a:solidFill>
            </a:endParaRPr>
          </a:p>
        </p:txBody>
      </p:sp>
      <p:sp>
        <p:nvSpPr>
          <p:cNvPr id="3" name="Text Placeholder 2"/>
          <p:cNvSpPr>
            <a:spLocks noGrp="1"/>
          </p:cNvSpPr>
          <p:nvPr>
            <p:ph type="body" idx="1"/>
          </p:nvPr>
        </p:nvSpPr>
        <p:spPr/>
        <p:txBody>
          <a:bodyPr/>
          <a:lstStyle/>
          <a:p>
            <a:pPr>
              <a:buNone/>
            </a:pPr>
            <a:endParaRPr lang="en-US" sz="3000" b="1" i="0" u="none" strike="noStrike" cap="none" baseline="0" dirty="0" smtClean="0">
              <a:solidFill>
                <a:schemeClr val="dk1"/>
              </a:solidFill>
              <a:effectLst/>
              <a:latin typeface="Roboto"/>
              <a:ea typeface="Roboto"/>
              <a:cs typeface="Roboto"/>
              <a:sym typeface="Roboto"/>
              <a:rtl val="0"/>
            </a:endParaRPr>
          </a:p>
          <a:p>
            <a:pPr>
              <a:buNone/>
            </a:pPr>
            <a:endParaRPr lang="en-US" b="1" dirty="0"/>
          </a:p>
          <a:p>
            <a:pPr>
              <a:buNone/>
            </a:pPr>
            <a:endParaRPr lang="en-US" sz="3000" b="1" i="0" u="none" strike="noStrike" cap="none" baseline="0" dirty="0" smtClean="0">
              <a:solidFill>
                <a:schemeClr val="dk1"/>
              </a:solidFill>
              <a:effectLst/>
              <a:latin typeface="Roboto"/>
              <a:ea typeface="Roboto"/>
              <a:cs typeface="Roboto"/>
              <a:sym typeface="Roboto"/>
              <a:rtl val="0"/>
            </a:endParaRPr>
          </a:p>
          <a:p>
            <a:pPr>
              <a:buNone/>
            </a:pPr>
            <a:endParaRPr lang="en-US" b="1" dirty="0"/>
          </a:p>
          <a:p>
            <a:pPr>
              <a:buNone/>
            </a:pPr>
            <a:endParaRPr lang="en-US" sz="3000" b="1" i="0" u="none" strike="noStrike" cap="none" baseline="0" dirty="0" smtClean="0">
              <a:solidFill>
                <a:schemeClr val="dk1"/>
              </a:solidFill>
              <a:effectLst/>
              <a:latin typeface="Roboto"/>
              <a:ea typeface="Roboto"/>
              <a:cs typeface="Roboto"/>
              <a:sym typeface="Roboto"/>
              <a:rtl val="0"/>
            </a:endParaRPr>
          </a:p>
          <a:p>
            <a:pPr>
              <a:buNone/>
            </a:pPr>
            <a:r>
              <a:rPr lang="en-US" sz="3000" b="1" i="0" u="none" strike="noStrike" cap="none" baseline="0" dirty="0" smtClean="0">
                <a:solidFill>
                  <a:srgbClr val="3A81BA"/>
                </a:solidFill>
                <a:effectLst/>
                <a:latin typeface="Roboto"/>
                <a:ea typeface="Roboto"/>
                <a:cs typeface="Roboto"/>
                <a:sym typeface="Roboto"/>
                <a:rtl val="0"/>
              </a:rPr>
              <a:t>Empirical modeling is for complex systems what calculus is for classical engineering</a:t>
            </a:r>
            <a:r>
              <a:rPr lang="en-US" dirty="0" smtClean="0">
                <a:solidFill>
                  <a:srgbClr val="3A81BA"/>
                </a:solidFill>
              </a:rPr>
              <a:t>  </a:t>
            </a:r>
            <a:endParaRPr lang="en-US" dirty="0">
              <a:solidFill>
                <a:srgbClr val="3A81BA"/>
              </a:solidFill>
            </a:endParaRPr>
          </a:p>
        </p:txBody>
      </p:sp>
      <p:pic>
        <p:nvPicPr>
          <p:cNvPr id="4" name="Picture 3"/>
          <p:cNvPicPr>
            <a:picLocks noChangeAspect="1"/>
          </p:cNvPicPr>
          <p:nvPr/>
        </p:nvPicPr>
        <p:blipFill>
          <a:blip r:embed="rId3"/>
          <a:stretch>
            <a:fillRect/>
          </a:stretch>
        </p:blipFill>
        <p:spPr>
          <a:xfrm>
            <a:off x="1583298" y="2523533"/>
            <a:ext cx="2164502" cy="1216175"/>
          </a:xfrm>
          <a:prstGeom prst="rect">
            <a:avLst/>
          </a:prstGeom>
        </p:spPr>
      </p:pic>
      <p:pic>
        <p:nvPicPr>
          <p:cNvPr id="5" name="Shape 96"/>
          <p:cNvPicPr preferRelativeResize="0"/>
          <p:nvPr/>
        </p:nvPicPr>
        <p:blipFill>
          <a:blip r:embed="rId4">
            <a:alphaModFix/>
          </a:blip>
          <a:stretch>
            <a:fillRect/>
          </a:stretch>
        </p:blipFill>
        <p:spPr>
          <a:xfrm>
            <a:off x="1602401" y="1225933"/>
            <a:ext cx="1938624" cy="1377400"/>
          </a:xfrm>
          <a:prstGeom prst="rect">
            <a:avLst/>
          </a:prstGeom>
          <a:noFill/>
          <a:ln>
            <a:noFill/>
          </a:ln>
        </p:spPr>
      </p:pic>
      <p:pic>
        <p:nvPicPr>
          <p:cNvPr id="6" name="Shape 98"/>
          <p:cNvPicPr preferRelativeResize="0"/>
          <p:nvPr/>
        </p:nvPicPr>
        <p:blipFill>
          <a:blip r:embed="rId5">
            <a:alphaModFix/>
          </a:blip>
          <a:stretch>
            <a:fillRect/>
          </a:stretch>
        </p:blipFill>
        <p:spPr>
          <a:xfrm>
            <a:off x="0" y="1843268"/>
            <a:ext cx="1867775" cy="1314950"/>
          </a:xfrm>
          <a:prstGeom prst="rect">
            <a:avLst/>
          </a:prstGeom>
          <a:noFill/>
          <a:ln>
            <a:noFill/>
          </a:ln>
        </p:spPr>
      </p:pic>
      <p:pic>
        <p:nvPicPr>
          <p:cNvPr id="7" name="Shape 99"/>
          <p:cNvPicPr preferRelativeResize="0"/>
          <p:nvPr/>
        </p:nvPicPr>
        <p:blipFill>
          <a:blip r:embed="rId6">
            <a:alphaModFix/>
          </a:blip>
          <a:stretch>
            <a:fillRect/>
          </a:stretch>
        </p:blipFill>
        <p:spPr>
          <a:xfrm>
            <a:off x="5306244" y="1307359"/>
            <a:ext cx="3183680" cy="857400"/>
          </a:xfrm>
          <a:prstGeom prst="rect">
            <a:avLst/>
          </a:prstGeom>
          <a:noFill/>
          <a:ln w="9525" cap="flat">
            <a:solidFill>
              <a:srgbClr val="999999"/>
            </a:solidFill>
            <a:prstDash val="solid"/>
            <a:round/>
            <a:headEnd type="none" w="med" len="med"/>
            <a:tailEnd type="none" w="med" len="med"/>
          </a:ln>
        </p:spPr>
      </p:pic>
      <p:pic>
        <p:nvPicPr>
          <p:cNvPr id="8" name="Shape 100"/>
          <p:cNvPicPr preferRelativeResize="0"/>
          <p:nvPr/>
        </p:nvPicPr>
        <p:blipFill>
          <a:blip r:embed="rId7">
            <a:alphaModFix/>
          </a:blip>
          <a:stretch>
            <a:fillRect/>
          </a:stretch>
        </p:blipFill>
        <p:spPr>
          <a:xfrm>
            <a:off x="6031426" y="2122984"/>
            <a:ext cx="2922124" cy="1271124"/>
          </a:xfrm>
          <a:prstGeom prst="rect">
            <a:avLst/>
          </a:prstGeom>
          <a:noFill/>
          <a:ln w="9525" cap="flat">
            <a:solidFill>
              <a:srgbClr val="B7B7B7"/>
            </a:solidFill>
            <a:prstDash val="solid"/>
            <a:round/>
            <a:headEnd type="none" w="med" len="med"/>
            <a:tailEnd type="none" w="med" len="med"/>
          </a:ln>
        </p:spPr>
      </p:pic>
      <p:pic>
        <p:nvPicPr>
          <p:cNvPr id="9" name="Shape 101"/>
          <p:cNvPicPr preferRelativeResize="0"/>
          <p:nvPr/>
        </p:nvPicPr>
        <p:blipFill>
          <a:blip r:embed="rId8">
            <a:alphaModFix/>
          </a:blip>
          <a:stretch>
            <a:fillRect/>
          </a:stretch>
        </p:blipFill>
        <p:spPr>
          <a:xfrm>
            <a:off x="4770300" y="1841934"/>
            <a:ext cx="1590049" cy="1165224"/>
          </a:xfrm>
          <a:prstGeom prst="rect">
            <a:avLst/>
          </a:prstGeom>
          <a:noFill/>
          <a:ln w="9525" cap="flat">
            <a:solidFill>
              <a:srgbClr val="999999"/>
            </a:solidFill>
            <a:prstDash val="solid"/>
            <a:round/>
            <a:headEnd type="none" w="med" len="med"/>
            <a:tailEnd type="none" w="med" len="med"/>
          </a:ln>
        </p:spPr>
      </p:pic>
      <p:pic>
        <p:nvPicPr>
          <p:cNvPr id="10" name="Shape 102"/>
          <p:cNvPicPr preferRelativeResize="0"/>
          <p:nvPr/>
        </p:nvPicPr>
        <p:blipFill>
          <a:blip r:embed="rId9">
            <a:alphaModFix/>
          </a:blip>
          <a:stretch>
            <a:fillRect/>
          </a:stretch>
        </p:blipFill>
        <p:spPr>
          <a:xfrm>
            <a:off x="5916950" y="2976584"/>
            <a:ext cx="1466025" cy="1053150"/>
          </a:xfrm>
          <a:prstGeom prst="rect">
            <a:avLst/>
          </a:prstGeom>
          <a:noFill/>
          <a:ln>
            <a:noFill/>
          </a:ln>
        </p:spPr>
      </p:pic>
      <p:cxnSp>
        <p:nvCxnSpPr>
          <p:cNvPr id="11" name="Shape 103"/>
          <p:cNvCxnSpPr/>
          <p:nvPr/>
        </p:nvCxnSpPr>
        <p:spPr>
          <a:xfrm>
            <a:off x="3747800" y="2023828"/>
            <a:ext cx="779999" cy="0"/>
          </a:xfrm>
          <a:prstGeom prst="straightConnector1">
            <a:avLst/>
          </a:prstGeom>
          <a:noFill/>
          <a:ln w="76200"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230030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rotWithShape="1">
          <a:blip r:embed="rId3">
            <a:alphaModFix/>
          </a:blip>
          <a:srcRect l="11090" r="-11089"/>
          <a:stretch/>
        </p:blipFill>
        <p:spPr>
          <a:xfrm>
            <a:off x="6714175" y="1733825"/>
            <a:ext cx="1392749" cy="966400"/>
          </a:xfrm>
          <a:prstGeom prst="rect">
            <a:avLst/>
          </a:prstGeom>
          <a:noFill/>
          <a:ln>
            <a:noFill/>
          </a:ln>
        </p:spPr>
      </p:pic>
      <p:pic>
        <p:nvPicPr>
          <p:cNvPr id="323" name="Shape 323"/>
          <p:cNvPicPr preferRelativeResize="0"/>
          <p:nvPr/>
        </p:nvPicPr>
        <p:blipFill>
          <a:blip r:embed="rId4">
            <a:alphaModFix/>
          </a:blip>
          <a:stretch>
            <a:fillRect/>
          </a:stretch>
        </p:blipFill>
        <p:spPr>
          <a:xfrm>
            <a:off x="4263909" y="2547135"/>
            <a:ext cx="1561949" cy="1046504"/>
          </a:xfrm>
          <a:prstGeom prst="rect">
            <a:avLst/>
          </a:prstGeom>
          <a:noFill/>
          <a:ln>
            <a:noFill/>
          </a:ln>
        </p:spPr>
      </p:pic>
      <p:sp>
        <p:nvSpPr>
          <p:cNvPr id="324" name="Shape 3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Challenge</a:t>
            </a:r>
            <a:r>
              <a:rPr lang="en" dirty="0" smtClean="0"/>
              <a:t> </a:t>
            </a:r>
            <a:r>
              <a:rPr lang="en" dirty="0"/>
              <a:t>Problem</a:t>
            </a:r>
          </a:p>
        </p:txBody>
      </p:sp>
      <p:sp>
        <p:nvSpPr>
          <p:cNvPr id="325" name="Shape 325"/>
          <p:cNvSpPr txBox="1">
            <a:spLocks noGrp="1"/>
          </p:cNvSpPr>
          <p:nvPr>
            <p:ph type="body" idx="1"/>
          </p:nvPr>
        </p:nvSpPr>
        <p:spPr>
          <a:xfrm>
            <a:off x="457200" y="1200150"/>
            <a:ext cx="8229600" cy="3715800"/>
          </a:xfrm>
          <a:prstGeom prst="rect">
            <a:avLst/>
          </a:prstGeom>
        </p:spPr>
        <p:txBody>
          <a:bodyPr lIns="91425" tIns="91425" rIns="91425" bIns="91425" anchor="t" anchorCtr="0">
            <a:noAutofit/>
          </a:bodyPr>
          <a:lstStyle/>
          <a:p>
            <a:pPr rtl="0">
              <a:spcBef>
                <a:spcPts val="0"/>
              </a:spcBef>
              <a:buNone/>
            </a:pPr>
            <a:r>
              <a:rPr lang="en"/>
              <a:t>Simulate economic behavior of a population</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en">
                <a:solidFill>
                  <a:srgbClr val="258CCF"/>
                </a:solidFill>
              </a:rPr>
              <a:t>Big juicy problem with huge impact</a:t>
            </a:r>
          </a:p>
          <a:p>
            <a:pPr rtl="0">
              <a:spcBef>
                <a:spcPts val="0"/>
              </a:spcBef>
              <a:buNone/>
            </a:pPr>
            <a:endParaRPr/>
          </a:p>
          <a:p>
            <a:pPr rtl="0">
              <a:spcBef>
                <a:spcPts val="0"/>
              </a:spcBef>
              <a:buNone/>
            </a:pPr>
            <a:endParaRPr/>
          </a:p>
        </p:txBody>
      </p:sp>
      <p:pic>
        <p:nvPicPr>
          <p:cNvPr id="326" name="Shape 326"/>
          <p:cNvPicPr preferRelativeResize="0"/>
          <p:nvPr/>
        </p:nvPicPr>
        <p:blipFill>
          <a:blip r:embed="rId5">
            <a:alphaModFix/>
          </a:blip>
          <a:stretch>
            <a:fillRect/>
          </a:stretch>
        </p:blipFill>
        <p:spPr>
          <a:xfrm>
            <a:off x="1036199" y="1899374"/>
            <a:ext cx="2667248" cy="1754099"/>
          </a:xfrm>
          <a:prstGeom prst="rect">
            <a:avLst/>
          </a:prstGeom>
          <a:noFill/>
          <a:ln>
            <a:noFill/>
          </a:ln>
        </p:spPr>
      </p:pic>
      <p:pic>
        <p:nvPicPr>
          <p:cNvPr id="327" name="Shape 327"/>
          <p:cNvPicPr preferRelativeResize="0"/>
          <p:nvPr/>
        </p:nvPicPr>
        <p:blipFill>
          <a:blip r:embed="rId6">
            <a:alphaModFix/>
          </a:blip>
          <a:stretch>
            <a:fillRect/>
          </a:stretch>
        </p:blipFill>
        <p:spPr>
          <a:xfrm>
            <a:off x="177475" y="2843000"/>
            <a:ext cx="1414746" cy="802024"/>
          </a:xfrm>
          <a:prstGeom prst="rect">
            <a:avLst/>
          </a:prstGeom>
          <a:noFill/>
          <a:ln>
            <a:noFill/>
          </a:ln>
        </p:spPr>
      </p:pic>
      <p:pic>
        <p:nvPicPr>
          <p:cNvPr id="328" name="Shape 328"/>
          <p:cNvPicPr preferRelativeResize="0"/>
          <p:nvPr/>
        </p:nvPicPr>
        <p:blipFill rotWithShape="1">
          <a:blip r:embed="rId7">
            <a:alphaModFix/>
          </a:blip>
          <a:srcRect r="16457"/>
          <a:stretch/>
        </p:blipFill>
        <p:spPr>
          <a:xfrm>
            <a:off x="153587" y="1995537"/>
            <a:ext cx="1304924" cy="802025"/>
          </a:xfrm>
          <a:prstGeom prst="rect">
            <a:avLst/>
          </a:prstGeom>
          <a:noFill/>
          <a:ln>
            <a:noFill/>
          </a:ln>
        </p:spPr>
      </p:pic>
      <p:pic>
        <p:nvPicPr>
          <p:cNvPr id="329" name="Shape 329"/>
          <p:cNvPicPr preferRelativeResize="0"/>
          <p:nvPr/>
        </p:nvPicPr>
        <p:blipFill>
          <a:blip r:embed="rId8">
            <a:alphaModFix/>
          </a:blip>
          <a:stretch>
            <a:fillRect/>
          </a:stretch>
        </p:blipFill>
        <p:spPr>
          <a:xfrm>
            <a:off x="1461765" y="2135600"/>
            <a:ext cx="1182159" cy="885475"/>
          </a:xfrm>
          <a:prstGeom prst="rect">
            <a:avLst/>
          </a:prstGeom>
          <a:noFill/>
          <a:ln>
            <a:noFill/>
          </a:ln>
        </p:spPr>
      </p:pic>
      <p:pic>
        <p:nvPicPr>
          <p:cNvPr id="330" name="Shape 330"/>
          <p:cNvPicPr preferRelativeResize="0"/>
          <p:nvPr/>
        </p:nvPicPr>
        <p:blipFill rotWithShape="1">
          <a:blip r:embed="rId9">
            <a:alphaModFix/>
          </a:blip>
          <a:srcRect b="12303"/>
          <a:stretch/>
        </p:blipFill>
        <p:spPr>
          <a:xfrm>
            <a:off x="3294025" y="2033025"/>
            <a:ext cx="1187150" cy="1595785"/>
          </a:xfrm>
          <a:prstGeom prst="rect">
            <a:avLst/>
          </a:prstGeom>
          <a:noFill/>
          <a:ln>
            <a:noFill/>
          </a:ln>
        </p:spPr>
      </p:pic>
      <p:pic>
        <p:nvPicPr>
          <p:cNvPr id="331" name="Shape 331"/>
          <p:cNvPicPr preferRelativeResize="0"/>
          <p:nvPr/>
        </p:nvPicPr>
        <p:blipFill>
          <a:blip r:embed="rId10">
            <a:alphaModFix/>
          </a:blip>
          <a:stretch>
            <a:fillRect/>
          </a:stretch>
        </p:blipFill>
        <p:spPr>
          <a:xfrm>
            <a:off x="7876560" y="2166812"/>
            <a:ext cx="1187140" cy="1248649"/>
          </a:xfrm>
          <a:prstGeom prst="rect">
            <a:avLst/>
          </a:prstGeom>
          <a:noFill/>
          <a:ln>
            <a:noFill/>
          </a:ln>
        </p:spPr>
      </p:pic>
      <p:pic>
        <p:nvPicPr>
          <p:cNvPr id="332" name="Shape 332"/>
          <p:cNvPicPr preferRelativeResize="0"/>
          <p:nvPr/>
        </p:nvPicPr>
        <p:blipFill>
          <a:blip r:embed="rId11">
            <a:alphaModFix/>
          </a:blip>
          <a:stretch>
            <a:fillRect/>
          </a:stretch>
        </p:blipFill>
        <p:spPr>
          <a:xfrm>
            <a:off x="6768700" y="2684612"/>
            <a:ext cx="1392755" cy="966400"/>
          </a:xfrm>
          <a:prstGeom prst="rect">
            <a:avLst/>
          </a:prstGeom>
          <a:noFill/>
          <a:ln>
            <a:noFill/>
          </a:ln>
        </p:spPr>
      </p:pic>
      <p:pic>
        <p:nvPicPr>
          <p:cNvPr id="333" name="Shape 333"/>
          <p:cNvPicPr preferRelativeResize="0"/>
          <p:nvPr/>
        </p:nvPicPr>
        <p:blipFill rotWithShape="1">
          <a:blip r:embed="rId12">
            <a:alphaModFix/>
          </a:blip>
          <a:srcRect l="16417" r="7962"/>
          <a:stretch/>
        </p:blipFill>
        <p:spPr>
          <a:xfrm>
            <a:off x="5454800" y="2274479"/>
            <a:ext cx="1304900" cy="966383"/>
          </a:xfrm>
          <a:prstGeom prst="rect">
            <a:avLst/>
          </a:prstGeom>
          <a:noFill/>
          <a:ln>
            <a:noFill/>
          </a:ln>
        </p:spPr>
      </p:pic>
    </p:spTree>
    <p:extLst>
      <p:ext uri="{BB962C8B-B14F-4D97-AF65-F5344CB8AC3E}">
        <p14:creationId xmlns:p14="http://schemas.microsoft.com/office/powerpoint/2010/main" val="1600898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But ...</a:t>
            </a:r>
          </a:p>
        </p:txBody>
      </p:sp>
      <p:sp>
        <p:nvSpPr>
          <p:cNvPr id="122" name="Shape 12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lnSpc>
                <a:spcPct val="100000"/>
              </a:lnSpc>
              <a:spcBef>
                <a:spcPts val="0"/>
              </a:spcBef>
              <a:spcAft>
                <a:spcPts val="2000"/>
              </a:spcAft>
              <a:buNone/>
            </a:pPr>
            <a:r>
              <a:rPr lang="en-US" sz="2400" dirty="0" smtClean="0"/>
              <a:t>Building these systems is a black art</a:t>
            </a:r>
          </a:p>
          <a:p>
            <a:pPr rtl="0">
              <a:lnSpc>
                <a:spcPct val="100000"/>
              </a:lnSpc>
              <a:spcBef>
                <a:spcPts val="0"/>
              </a:spcBef>
              <a:spcAft>
                <a:spcPts val="2000"/>
              </a:spcAft>
              <a:buNone/>
            </a:pPr>
            <a:r>
              <a:rPr lang="en-US" sz="2400" dirty="0" smtClean="0"/>
              <a:t>	Data wrangling nightmares</a:t>
            </a:r>
          </a:p>
          <a:p>
            <a:pPr rtl="0">
              <a:lnSpc>
                <a:spcPct val="100000"/>
              </a:lnSpc>
              <a:spcBef>
                <a:spcPts val="0"/>
              </a:spcBef>
              <a:spcAft>
                <a:spcPts val="2000"/>
              </a:spcAft>
              <a:buNone/>
            </a:pPr>
            <a:r>
              <a:rPr lang="en-US" sz="2400" dirty="0" smtClean="0"/>
              <a:t>	Learning components </a:t>
            </a:r>
            <a:r>
              <a:rPr lang="en-US" sz="2400" dirty="0"/>
              <a:t>b</a:t>
            </a:r>
            <a:r>
              <a:rPr lang="en-US" sz="2400" dirty="0" smtClean="0"/>
              <a:t>rittle, 	</a:t>
            </a:r>
            <a:r>
              <a:rPr lang="en-US" sz="2400" dirty="0" smtClean="0"/>
              <a:t>unexplainable</a:t>
            </a:r>
            <a:r>
              <a:rPr lang="en-US" sz="2400" dirty="0" smtClean="0"/>
              <a:t>, </a:t>
            </a:r>
            <a:r>
              <a:rPr lang="en-US" sz="2400" dirty="0" smtClean="0"/>
              <a:t>	  		unpredictable </a:t>
            </a:r>
            <a:r>
              <a:rPr lang="is-IS" sz="2400" dirty="0" smtClean="0"/>
              <a:t>…</a:t>
            </a:r>
          </a:p>
          <a:p>
            <a:pPr rtl="0">
              <a:lnSpc>
                <a:spcPct val="100000"/>
              </a:lnSpc>
              <a:spcBef>
                <a:spcPts val="0"/>
              </a:spcBef>
              <a:spcAft>
                <a:spcPts val="2000"/>
              </a:spcAft>
              <a:buNone/>
            </a:pPr>
            <a:r>
              <a:rPr lang="is-IS" sz="2400" dirty="0"/>
              <a:t>	</a:t>
            </a:r>
            <a:r>
              <a:rPr lang="is-IS" sz="2400" dirty="0" smtClean="0"/>
              <a:t>Systems complexity</a:t>
            </a:r>
          </a:p>
          <a:p>
            <a:pPr rtl="0">
              <a:lnSpc>
                <a:spcPct val="100000"/>
              </a:lnSpc>
              <a:spcBef>
                <a:spcPts val="0"/>
              </a:spcBef>
              <a:spcAft>
                <a:spcPts val="2000"/>
              </a:spcAft>
              <a:buNone/>
            </a:pPr>
            <a:r>
              <a:rPr lang="is-IS" sz="2400" dirty="0"/>
              <a:t>	</a:t>
            </a:r>
            <a:r>
              <a:rPr lang="is-IS" sz="2400" dirty="0" smtClean="0"/>
              <a:t>...</a:t>
            </a:r>
            <a:endParaRPr lang="en" sz="2400" dirty="0"/>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spcAft>
                <a:spcPts val="1000"/>
              </a:spcAft>
              <a:buNone/>
            </a:pPr>
            <a:r>
              <a:rPr lang="en-US" sz="2400" dirty="0" smtClean="0">
                <a:solidFill>
                  <a:schemeClr val="tx1"/>
                </a:solidFill>
              </a:rPr>
              <a:t>What </a:t>
            </a:r>
            <a:r>
              <a:rPr lang="en" sz="2400" dirty="0" smtClean="0">
                <a:solidFill>
                  <a:schemeClr val="tx1"/>
                </a:solidFill>
              </a:rPr>
              <a:t>is </a:t>
            </a:r>
            <a:r>
              <a:rPr lang="en-US" sz="2400" dirty="0" smtClean="0">
                <a:solidFill>
                  <a:schemeClr val="tx1"/>
                </a:solidFill>
              </a:rPr>
              <a:t>Empirical Modeling</a:t>
            </a:r>
          </a:p>
          <a:p>
            <a:pPr lvl="0" rtl="0">
              <a:spcBef>
                <a:spcPts val="0"/>
              </a:spcBef>
              <a:spcAft>
                <a:spcPts val="1000"/>
              </a:spcAft>
              <a:buNone/>
            </a:pPr>
            <a:endParaRPr sz="2400" dirty="0"/>
          </a:p>
          <a:p>
            <a:pPr lvl="0">
              <a:spcBef>
                <a:spcPts val="0"/>
              </a:spcBef>
              <a:spcAft>
                <a:spcPts val="1000"/>
              </a:spcAft>
              <a:buNone/>
            </a:pPr>
            <a:r>
              <a:rPr lang="en-US" sz="2400" dirty="0" smtClean="0">
                <a:solidFill>
                  <a:schemeClr val="accent1"/>
                </a:solidFill>
              </a:rPr>
              <a:t>Deep dives on some research topics</a:t>
            </a:r>
          </a:p>
          <a:p>
            <a:pPr lvl="0">
              <a:spcBef>
                <a:spcPts val="0"/>
              </a:spcBef>
              <a:spcAft>
                <a:spcPts val="1000"/>
              </a:spcAft>
              <a:buNone/>
            </a:pPr>
            <a:r>
              <a:rPr lang="en-US" sz="2400" dirty="0"/>
              <a:t>	</a:t>
            </a:r>
            <a:r>
              <a:rPr lang="en-US" sz="2400" dirty="0" smtClean="0">
                <a:solidFill>
                  <a:schemeClr val="accent1"/>
                </a:solidFill>
              </a:rPr>
              <a:t>Web scale structured data</a:t>
            </a:r>
          </a:p>
          <a:p>
            <a:pPr lvl="0">
              <a:spcBef>
                <a:spcPts val="0"/>
              </a:spcBef>
              <a:spcAft>
                <a:spcPts val="1000"/>
              </a:spcAft>
              <a:buNone/>
            </a:pPr>
            <a:r>
              <a:rPr lang="en-US" sz="2400" dirty="0"/>
              <a:t>	</a:t>
            </a:r>
            <a:r>
              <a:rPr lang="en-US" sz="2400" dirty="0" smtClean="0"/>
              <a:t>Teachable learning systems</a:t>
            </a:r>
          </a:p>
          <a:p>
            <a:pPr lvl="0">
              <a:spcBef>
                <a:spcPts val="0"/>
              </a:spcBef>
              <a:spcAft>
                <a:spcPts val="1000"/>
              </a:spcAft>
              <a:buNone/>
            </a:pPr>
            <a:endParaRPr lang="en-US" sz="2400" dirty="0"/>
          </a:p>
          <a:p>
            <a:pPr lvl="0">
              <a:spcBef>
                <a:spcPts val="0"/>
              </a:spcBef>
              <a:spcAft>
                <a:spcPts val="1000"/>
              </a:spcAft>
              <a:buNone/>
            </a:pPr>
            <a:r>
              <a:rPr lang="en-US" sz="2400" dirty="0" smtClean="0">
                <a:solidFill>
                  <a:schemeClr val="tx1"/>
                </a:solidFill>
              </a:rPr>
              <a:t>The case for a `Data Commons’</a:t>
            </a:r>
            <a:endParaRPr lang="en" sz="2400" dirty="0">
              <a:solidFill>
                <a:schemeClr val="tx1"/>
              </a:solidFill>
            </a:endParaRPr>
          </a:p>
        </p:txBody>
      </p:sp>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sz="4400" dirty="0" smtClean="0"/>
              <a:t>Deep dives </a:t>
            </a:r>
            <a:endParaRPr lang="en" sz="4400" dirty="0"/>
          </a:p>
        </p:txBody>
      </p:sp>
    </p:spTree>
    <p:extLst>
      <p:ext uri="{BB962C8B-B14F-4D97-AF65-F5344CB8AC3E}">
        <p14:creationId xmlns:p14="http://schemas.microsoft.com/office/powerpoint/2010/main" val="131236137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projects on building datasets</a:t>
            </a:r>
            <a:endParaRPr lang="en-US" dirty="0"/>
          </a:p>
        </p:txBody>
      </p:sp>
      <p:sp>
        <p:nvSpPr>
          <p:cNvPr id="3" name="Content Placeholder 2"/>
          <p:cNvSpPr>
            <a:spLocks noGrp="1"/>
          </p:cNvSpPr>
          <p:nvPr>
            <p:ph idx="1"/>
          </p:nvPr>
        </p:nvSpPr>
        <p:spPr/>
        <p:txBody>
          <a:bodyPr>
            <a:normAutofit/>
          </a:bodyPr>
          <a:lstStyle/>
          <a:p>
            <a:endParaRPr lang="en-US" dirty="0"/>
          </a:p>
          <a:p>
            <a:r>
              <a:rPr lang="en-US" dirty="0" err="1" smtClean="0">
                <a:solidFill>
                  <a:schemeClr val="accent1"/>
                </a:solidFill>
              </a:rPr>
              <a:t>Schema.org</a:t>
            </a:r>
            <a:r>
              <a:rPr lang="en-US" dirty="0" smtClean="0"/>
              <a:t> </a:t>
            </a:r>
          </a:p>
          <a:p>
            <a:pPr lvl="1"/>
            <a:r>
              <a:rPr lang="en-US" dirty="0" smtClean="0"/>
              <a:t>Structured data for the web, email, etc.</a:t>
            </a:r>
          </a:p>
          <a:p>
            <a:endParaRPr lang="en-US" dirty="0"/>
          </a:p>
          <a:p>
            <a:r>
              <a:rPr lang="en-US" dirty="0" smtClean="0">
                <a:solidFill>
                  <a:srgbClr val="3A81BA"/>
                </a:solidFill>
              </a:rPr>
              <a:t>Reference by Description </a:t>
            </a:r>
          </a:p>
          <a:p>
            <a:pPr lvl="1"/>
            <a:r>
              <a:rPr lang="en-US" dirty="0" smtClean="0"/>
              <a:t>Towards a mathematical theory of communicating meaning</a:t>
            </a:r>
            <a:endParaRPr lang="en-US" dirty="0"/>
          </a:p>
        </p:txBody>
      </p:sp>
    </p:spTree>
    <p:extLst>
      <p:ext uri="{BB962C8B-B14F-4D97-AF65-F5344CB8AC3E}">
        <p14:creationId xmlns:p14="http://schemas.microsoft.com/office/powerpoint/2010/main" val="567054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data and the web</a:t>
            </a:r>
            <a:endParaRPr lang="en-US" dirty="0"/>
          </a:p>
        </p:txBody>
      </p:sp>
      <p:sp>
        <p:nvSpPr>
          <p:cNvPr id="3" name="Content Placeholder 2"/>
          <p:cNvSpPr>
            <a:spLocks noGrp="1"/>
          </p:cNvSpPr>
          <p:nvPr>
            <p:ph idx="1"/>
          </p:nvPr>
        </p:nvSpPr>
        <p:spPr/>
        <p:txBody>
          <a:bodyPr/>
          <a:lstStyle/>
          <a:p>
            <a:r>
              <a:rPr lang="en-US" sz="2400" dirty="0" smtClean="0"/>
              <a:t>The web was designed for humans but structured data was in the background</a:t>
            </a:r>
          </a:p>
          <a:p>
            <a:endParaRPr lang="en-US" sz="2400" dirty="0"/>
          </a:p>
          <a:p>
            <a:r>
              <a:rPr lang="en-US" sz="2400" dirty="0" smtClean="0"/>
              <a:t>Many attempts to make </a:t>
            </a:r>
          </a:p>
          <a:p>
            <a:r>
              <a:rPr lang="en-US" sz="2400" dirty="0" smtClean="0"/>
              <a:t>structured data a first class thing</a:t>
            </a:r>
          </a:p>
          <a:p>
            <a:endParaRPr lang="en-US" sz="2400" dirty="0"/>
          </a:p>
          <a:p>
            <a:r>
              <a:rPr lang="en-US" sz="2400" dirty="0" smtClean="0"/>
              <a:t>Rise in form factors and alternate modalities makes structured data more important</a:t>
            </a:r>
          </a:p>
          <a:p>
            <a:endParaRPr lang="en-US" dirty="0"/>
          </a:p>
          <a:p>
            <a:endParaRPr lang="en-US" dirty="0"/>
          </a:p>
        </p:txBody>
      </p:sp>
      <p:grpSp>
        <p:nvGrpSpPr>
          <p:cNvPr id="4" name="Group 3"/>
          <p:cNvGrpSpPr/>
          <p:nvPr/>
        </p:nvGrpSpPr>
        <p:grpSpPr>
          <a:xfrm>
            <a:off x="5449159" y="1835618"/>
            <a:ext cx="3684390" cy="1946340"/>
            <a:chOff x="457200" y="2284652"/>
            <a:chExt cx="6934200" cy="3582748"/>
          </a:xfrm>
        </p:grpSpPr>
        <p:sp>
          <p:nvSpPr>
            <p:cNvPr id="5" name="AutoShape 4"/>
            <p:cNvSpPr>
              <a:spLocks noChangeArrowheads="1"/>
            </p:cNvSpPr>
            <p:nvPr/>
          </p:nvSpPr>
          <p:spPr bwMode="auto">
            <a:xfrm>
              <a:off x="685800" y="2590800"/>
              <a:ext cx="609600" cy="4572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
          <p:nvSpPr>
            <p:cNvPr id="6" name="AutoShape 5"/>
            <p:cNvSpPr>
              <a:spLocks noChangeArrowheads="1"/>
            </p:cNvSpPr>
            <p:nvPr/>
          </p:nvSpPr>
          <p:spPr bwMode="auto">
            <a:xfrm>
              <a:off x="1219200" y="3200400"/>
              <a:ext cx="609600" cy="457200"/>
            </a:xfrm>
            <a:prstGeom prst="diamond">
              <a:avLst/>
            </a:prstGeom>
            <a:solidFill>
              <a:schemeClr val="accent1"/>
            </a:solidFill>
            <a:ln w="9525">
              <a:solidFill>
                <a:schemeClr val="tx1"/>
              </a:solidFill>
              <a:miter lim="800000"/>
              <a:headEnd/>
              <a:tailEnd/>
            </a:ln>
          </p:spPr>
          <p:txBody>
            <a:bodyPr wrap="none" anchor="ctr"/>
            <a:lstStyle/>
            <a:p>
              <a:pPr algn="ctr"/>
              <a:endParaRPr lang="en-US" sz="1400"/>
            </a:p>
          </p:txBody>
        </p:sp>
        <p:sp>
          <p:nvSpPr>
            <p:cNvPr id="7" name="AutoShape 6"/>
            <p:cNvSpPr>
              <a:spLocks noChangeArrowheads="1"/>
            </p:cNvSpPr>
            <p:nvPr/>
          </p:nvSpPr>
          <p:spPr bwMode="auto">
            <a:xfrm>
              <a:off x="6096000" y="4953000"/>
              <a:ext cx="609600" cy="4572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8" name="AutoShape 7"/>
            <p:cNvSpPr>
              <a:spLocks noChangeArrowheads="1"/>
            </p:cNvSpPr>
            <p:nvPr/>
          </p:nvSpPr>
          <p:spPr bwMode="auto">
            <a:xfrm>
              <a:off x="1295400" y="4953000"/>
              <a:ext cx="609600" cy="4572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9" name="AutoShape 8"/>
            <p:cNvSpPr>
              <a:spLocks noChangeArrowheads="1"/>
            </p:cNvSpPr>
            <p:nvPr/>
          </p:nvSpPr>
          <p:spPr bwMode="auto">
            <a:xfrm>
              <a:off x="3505200" y="3124200"/>
              <a:ext cx="609600" cy="4572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10" name="AutoShape 9"/>
            <p:cNvSpPr>
              <a:spLocks noChangeArrowheads="1"/>
            </p:cNvSpPr>
            <p:nvPr/>
          </p:nvSpPr>
          <p:spPr bwMode="auto">
            <a:xfrm>
              <a:off x="5715000" y="3124200"/>
              <a:ext cx="609600" cy="4572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11" name="AutoShape 10"/>
            <p:cNvSpPr>
              <a:spLocks noChangeArrowheads="1"/>
            </p:cNvSpPr>
            <p:nvPr/>
          </p:nvSpPr>
          <p:spPr bwMode="auto">
            <a:xfrm>
              <a:off x="6781800" y="5181600"/>
              <a:ext cx="609600" cy="4572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
          <p:nvSpPr>
            <p:cNvPr id="12" name="AutoShape 11"/>
            <p:cNvSpPr>
              <a:spLocks noChangeArrowheads="1"/>
            </p:cNvSpPr>
            <p:nvPr/>
          </p:nvSpPr>
          <p:spPr bwMode="auto">
            <a:xfrm>
              <a:off x="6248400" y="2667000"/>
              <a:ext cx="609600" cy="4572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
          <p:nvSpPr>
            <p:cNvPr id="13" name="AutoShape 12"/>
            <p:cNvSpPr>
              <a:spLocks noChangeArrowheads="1"/>
            </p:cNvSpPr>
            <p:nvPr/>
          </p:nvSpPr>
          <p:spPr bwMode="auto">
            <a:xfrm>
              <a:off x="457200" y="5105400"/>
              <a:ext cx="609600" cy="4572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
          <p:nvSpPr>
            <p:cNvPr id="14" name="AutoShape 13"/>
            <p:cNvSpPr>
              <a:spLocks noChangeArrowheads="1"/>
            </p:cNvSpPr>
            <p:nvPr/>
          </p:nvSpPr>
          <p:spPr bwMode="auto">
            <a:xfrm>
              <a:off x="3505200" y="2514600"/>
              <a:ext cx="609600" cy="457200"/>
            </a:xfrm>
            <a:prstGeom prst="can">
              <a:avLst>
                <a:gd name="adj" fmla="val 25000"/>
              </a:avLst>
            </a:prstGeom>
            <a:solidFill>
              <a:schemeClr val="accent1"/>
            </a:solidFill>
            <a:ln w="9525">
              <a:solidFill>
                <a:schemeClr val="tx1"/>
              </a:solidFill>
              <a:round/>
              <a:headEnd/>
              <a:tailEnd/>
            </a:ln>
          </p:spPr>
          <p:txBody>
            <a:bodyPr wrap="none" anchor="ctr"/>
            <a:lstStyle/>
            <a:p>
              <a:endParaRPr lang="en-US"/>
            </a:p>
          </p:txBody>
        </p:sp>
        <p:sp>
          <p:nvSpPr>
            <p:cNvPr id="15" name="Line 15"/>
            <p:cNvSpPr>
              <a:spLocks noChangeShapeType="1"/>
            </p:cNvSpPr>
            <p:nvPr/>
          </p:nvSpPr>
          <p:spPr bwMode="auto">
            <a:xfrm flipV="1">
              <a:off x="1066800" y="52578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 name="Line 16"/>
            <p:cNvSpPr>
              <a:spLocks noChangeShapeType="1"/>
            </p:cNvSpPr>
            <p:nvPr/>
          </p:nvSpPr>
          <p:spPr bwMode="auto">
            <a:xfrm flipH="1">
              <a:off x="6324600" y="31242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 name="Line 17"/>
            <p:cNvSpPr>
              <a:spLocks noChangeShapeType="1"/>
            </p:cNvSpPr>
            <p:nvPr/>
          </p:nvSpPr>
          <p:spPr bwMode="auto">
            <a:xfrm flipH="1" flipV="1">
              <a:off x="6553200" y="5257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 name="Line 18"/>
            <p:cNvSpPr>
              <a:spLocks noChangeShapeType="1"/>
            </p:cNvSpPr>
            <p:nvPr/>
          </p:nvSpPr>
          <p:spPr bwMode="auto">
            <a:xfrm>
              <a:off x="38862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 name="Line 19"/>
            <p:cNvSpPr>
              <a:spLocks noChangeShapeType="1"/>
            </p:cNvSpPr>
            <p:nvPr/>
          </p:nvSpPr>
          <p:spPr bwMode="auto">
            <a:xfrm>
              <a:off x="1219200" y="30480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AutoShape 20"/>
            <p:cNvSpPr>
              <a:spLocks noChangeArrowheads="1"/>
            </p:cNvSpPr>
            <p:nvPr/>
          </p:nvSpPr>
          <p:spPr bwMode="auto">
            <a:xfrm>
              <a:off x="3429000" y="5181600"/>
              <a:ext cx="838200" cy="6858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a:off x="3886200" y="36576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 name="Line 23"/>
            <p:cNvSpPr>
              <a:spLocks noChangeShapeType="1"/>
            </p:cNvSpPr>
            <p:nvPr/>
          </p:nvSpPr>
          <p:spPr bwMode="auto">
            <a:xfrm>
              <a:off x="2133600" y="5334000"/>
              <a:ext cx="1066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Line 24"/>
            <p:cNvSpPr>
              <a:spLocks noChangeShapeType="1"/>
            </p:cNvSpPr>
            <p:nvPr/>
          </p:nvSpPr>
          <p:spPr bwMode="auto">
            <a:xfrm flipH="1">
              <a:off x="4495800" y="3581400"/>
              <a:ext cx="12954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 name="Line 25"/>
            <p:cNvSpPr>
              <a:spLocks noChangeShapeType="1"/>
            </p:cNvSpPr>
            <p:nvPr/>
          </p:nvSpPr>
          <p:spPr bwMode="auto">
            <a:xfrm flipH="1">
              <a:off x="4648200" y="5334000"/>
              <a:ext cx="1447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Line 26"/>
            <p:cNvSpPr>
              <a:spLocks noChangeShapeType="1"/>
            </p:cNvSpPr>
            <p:nvPr/>
          </p:nvSpPr>
          <p:spPr bwMode="auto">
            <a:xfrm>
              <a:off x="1828800" y="3657600"/>
              <a:ext cx="1447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 name="Text Box 27"/>
            <p:cNvSpPr txBox="1">
              <a:spLocks noChangeArrowheads="1"/>
            </p:cNvSpPr>
            <p:nvPr/>
          </p:nvSpPr>
          <p:spPr bwMode="auto">
            <a:xfrm>
              <a:off x="1066799" y="2284652"/>
              <a:ext cx="1131239" cy="779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Structured </a:t>
              </a:r>
            </a:p>
            <a:p>
              <a:pPr eaLnBrk="1" hangingPunct="1"/>
              <a:r>
                <a:rPr lang="en-US" sz="1600" dirty="0"/>
                <a:t> </a:t>
              </a:r>
              <a:r>
                <a:rPr lang="en-US" sz="1600" dirty="0" smtClean="0"/>
                <a:t>   Data</a:t>
              </a:r>
              <a:endParaRPr lang="en-US" sz="1600" dirty="0"/>
            </a:p>
          </p:txBody>
        </p:sp>
        <p:sp>
          <p:nvSpPr>
            <p:cNvPr id="27" name="Text Box 29"/>
            <p:cNvSpPr txBox="1">
              <a:spLocks noChangeArrowheads="1"/>
            </p:cNvSpPr>
            <p:nvPr/>
          </p:nvSpPr>
          <p:spPr bwMode="auto">
            <a:xfrm>
              <a:off x="3713202" y="3299585"/>
              <a:ext cx="1107996" cy="410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Web server</a:t>
              </a:r>
            </a:p>
          </p:txBody>
        </p:sp>
      </p:grpSp>
    </p:spTree>
    <p:extLst>
      <p:ext uri="{BB962C8B-B14F-4D97-AF65-F5344CB8AC3E}">
        <p14:creationId xmlns:p14="http://schemas.microsoft.com/office/powerpoint/2010/main" val="677138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buNone/>
            </a:pPr>
            <a:r>
              <a:rPr lang="en-US" dirty="0" smtClean="0"/>
              <a:t>The Goal</a:t>
            </a:r>
            <a:endParaRPr lang="en-US" sz="3200" dirty="0"/>
          </a:p>
        </p:txBody>
      </p:sp>
      <p:pic>
        <p:nvPicPr>
          <p:cNvPr id="4" name="Picture 3" descr="chuck_norri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2" y="1200151"/>
            <a:ext cx="3043185" cy="1336997"/>
          </a:xfrm>
          <a:prstGeom prst="rect">
            <a:avLst/>
          </a:prstGeom>
        </p:spPr>
      </p:pic>
      <p:pic>
        <p:nvPicPr>
          <p:cNvPr id="5" name="Picture 4" descr="rotten_tomatoe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08" y="3336247"/>
            <a:ext cx="3124767" cy="1227210"/>
          </a:xfrm>
          <a:prstGeom prst="rect">
            <a:avLst/>
          </a:prstGeom>
        </p:spPr>
      </p:pic>
      <p:grpSp>
        <p:nvGrpSpPr>
          <p:cNvPr id="21" name="Group 20"/>
          <p:cNvGrpSpPr/>
          <p:nvPr/>
        </p:nvGrpSpPr>
        <p:grpSpPr>
          <a:xfrm>
            <a:off x="5325754" y="1153889"/>
            <a:ext cx="2946150" cy="1800571"/>
            <a:chOff x="5093567" y="1330432"/>
            <a:chExt cx="3845157" cy="4853221"/>
          </a:xfrm>
        </p:grpSpPr>
        <p:sp>
          <p:nvSpPr>
            <p:cNvPr id="6" name="Oval 5"/>
            <p:cNvSpPr/>
            <p:nvPr/>
          </p:nvSpPr>
          <p:spPr>
            <a:xfrm>
              <a:off x="5386622" y="3210053"/>
              <a:ext cx="446559" cy="390790"/>
            </a:xfrm>
            <a:prstGeom prst="ellipse">
              <a:avLst/>
            </a:prstGeom>
            <a:solidFill>
              <a:schemeClr val="tx2"/>
            </a:solidFill>
            <a:ln>
              <a:solidFill>
                <a:srgbClr val="302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20565" y="5108171"/>
              <a:ext cx="446559" cy="39079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8" name="Oval 7"/>
            <p:cNvSpPr/>
            <p:nvPr/>
          </p:nvSpPr>
          <p:spPr>
            <a:xfrm>
              <a:off x="7004295" y="2008648"/>
              <a:ext cx="446559" cy="39079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93567" y="3503139"/>
              <a:ext cx="1595114" cy="829576"/>
            </a:xfrm>
            <a:prstGeom prst="rect">
              <a:avLst/>
            </a:prstGeom>
            <a:noFill/>
          </p:spPr>
          <p:txBody>
            <a:bodyPr wrap="none" rtlCol="0">
              <a:spAutoFit/>
            </a:bodyPr>
            <a:lstStyle/>
            <a:p>
              <a:r>
                <a:rPr lang="en-US" dirty="0" smtClean="0"/>
                <a:t>Chuck Norris</a:t>
              </a:r>
              <a:endParaRPr lang="en-US" dirty="0"/>
            </a:p>
          </p:txBody>
        </p:sp>
        <p:sp>
          <p:nvSpPr>
            <p:cNvPr id="10" name="TextBox 9"/>
            <p:cNvSpPr txBox="1"/>
            <p:nvPr/>
          </p:nvSpPr>
          <p:spPr>
            <a:xfrm>
              <a:off x="6515005" y="1369011"/>
              <a:ext cx="1986182" cy="829576"/>
            </a:xfrm>
            <a:prstGeom prst="rect">
              <a:avLst/>
            </a:prstGeom>
            <a:noFill/>
          </p:spPr>
          <p:txBody>
            <a:bodyPr wrap="none" rtlCol="0">
              <a:spAutoFit/>
            </a:bodyPr>
            <a:lstStyle/>
            <a:p>
              <a:r>
                <a:rPr lang="en-US" dirty="0" smtClean="0"/>
                <a:t>Ryan, </a:t>
              </a:r>
              <a:r>
                <a:rPr lang="en-US" dirty="0" err="1" smtClean="0"/>
                <a:t>Oklahama</a:t>
              </a:r>
              <a:endParaRPr lang="en-US" dirty="0"/>
            </a:p>
          </p:txBody>
        </p:sp>
        <p:sp>
          <p:nvSpPr>
            <p:cNvPr id="11" name="TextBox 10"/>
            <p:cNvSpPr txBox="1"/>
            <p:nvPr/>
          </p:nvSpPr>
          <p:spPr>
            <a:xfrm>
              <a:off x="7004295" y="5354077"/>
              <a:ext cx="1934429" cy="829576"/>
            </a:xfrm>
            <a:prstGeom prst="rect">
              <a:avLst/>
            </a:prstGeom>
            <a:noFill/>
          </p:spPr>
          <p:txBody>
            <a:bodyPr wrap="none" rtlCol="0">
              <a:spAutoFit/>
            </a:bodyPr>
            <a:lstStyle/>
            <a:p>
              <a:r>
                <a:rPr lang="en-US" dirty="0" smtClean="0"/>
                <a:t>March 10</a:t>
              </a:r>
              <a:r>
                <a:rPr lang="en-US" baseline="30000" dirty="0" smtClean="0"/>
                <a:t>th</a:t>
              </a:r>
              <a:r>
                <a:rPr lang="en-US" dirty="0" smtClean="0"/>
                <a:t> 1940</a:t>
              </a:r>
              <a:endParaRPr lang="en-US" dirty="0"/>
            </a:p>
          </p:txBody>
        </p:sp>
        <p:cxnSp>
          <p:nvCxnSpPr>
            <p:cNvPr id="15" name="Straight Arrow Connector 14"/>
            <p:cNvCxnSpPr>
              <a:stCxn id="6" idx="7"/>
            </p:cNvCxnSpPr>
            <p:nvPr/>
          </p:nvCxnSpPr>
          <p:spPr>
            <a:xfrm flipV="1">
              <a:off x="5767784" y="2399438"/>
              <a:ext cx="1152781" cy="8678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5"/>
            </p:cNvCxnSpPr>
            <p:nvPr/>
          </p:nvCxnSpPr>
          <p:spPr>
            <a:xfrm>
              <a:off x="5767784" y="3543613"/>
              <a:ext cx="1152781" cy="15645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13405" y="4156229"/>
              <a:ext cx="1152901" cy="829576"/>
            </a:xfrm>
            <a:prstGeom prst="rect">
              <a:avLst/>
            </a:prstGeom>
            <a:noFill/>
          </p:spPr>
          <p:txBody>
            <a:bodyPr wrap="none" rtlCol="0">
              <a:spAutoFit/>
            </a:bodyPr>
            <a:lstStyle/>
            <a:p>
              <a:r>
                <a:rPr lang="en-US" dirty="0" smtClean="0"/>
                <a:t>birthdate</a:t>
              </a:r>
              <a:endParaRPr lang="en-US" dirty="0"/>
            </a:p>
          </p:txBody>
        </p:sp>
        <p:sp>
          <p:nvSpPr>
            <p:cNvPr id="20" name="TextBox 19"/>
            <p:cNvSpPr txBox="1"/>
            <p:nvPr/>
          </p:nvSpPr>
          <p:spPr>
            <a:xfrm>
              <a:off x="6251831" y="2791346"/>
              <a:ext cx="1257018" cy="829576"/>
            </a:xfrm>
            <a:prstGeom prst="rect">
              <a:avLst/>
            </a:prstGeom>
            <a:noFill/>
          </p:spPr>
          <p:txBody>
            <a:bodyPr wrap="none" rtlCol="0">
              <a:spAutoFit/>
            </a:bodyPr>
            <a:lstStyle/>
            <a:p>
              <a:r>
                <a:rPr lang="en-US" dirty="0" smtClean="0"/>
                <a:t>birthplace</a:t>
              </a:r>
              <a:endParaRPr lang="en-US" dirty="0"/>
            </a:p>
          </p:txBody>
        </p:sp>
        <p:sp>
          <p:nvSpPr>
            <p:cNvPr id="16" name="Oval 15"/>
            <p:cNvSpPr/>
            <p:nvPr/>
          </p:nvSpPr>
          <p:spPr>
            <a:xfrm>
              <a:off x="5306971" y="2008648"/>
              <a:ext cx="446559" cy="390790"/>
            </a:xfrm>
            <a:prstGeom prst="ellipse">
              <a:avLst/>
            </a:prstGeom>
            <a:solidFill>
              <a:schemeClr val="tx2"/>
            </a:solidFill>
            <a:ln>
              <a:solidFill>
                <a:srgbClr val="302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6" idx="0"/>
              <a:endCxn id="16" idx="4"/>
            </p:cNvCxnSpPr>
            <p:nvPr/>
          </p:nvCxnSpPr>
          <p:spPr>
            <a:xfrm flipH="1" flipV="1">
              <a:off x="5530251" y="2399438"/>
              <a:ext cx="79651" cy="81061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35554" y="1330432"/>
              <a:ext cx="793345" cy="829576"/>
            </a:xfrm>
            <a:prstGeom prst="rect">
              <a:avLst/>
            </a:prstGeom>
            <a:noFill/>
          </p:spPr>
          <p:txBody>
            <a:bodyPr wrap="none" rtlCol="0">
              <a:spAutoFit/>
            </a:bodyPr>
            <a:lstStyle/>
            <a:p>
              <a:r>
                <a:rPr lang="en-US" dirty="0" smtClean="0"/>
                <a:t>Actor</a:t>
              </a:r>
              <a:endParaRPr lang="en-US" dirty="0"/>
            </a:p>
          </p:txBody>
        </p:sp>
        <p:sp>
          <p:nvSpPr>
            <p:cNvPr id="19" name="TextBox 18"/>
            <p:cNvSpPr txBox="1"/>
            <p:nvPr/>
          </p:nvSpPr>
          <p:spPr>
            <a:xfrm>
              <a:off x="5536072" y="2495987"/>
              <a:ext cx="683915" cy="829576"/>
            </a:xfrm>
            <a:prstGeom prst="rect">
              <a:avLst/>
            </a:prstGeom>
            <a:noFill/>
          </p:spPr>
          <p:txBody>
            <a:bodyPr wrap="none" rtlCol="0">
              <a:spAutoFit/>
            </a:bodyPr>
            <a:lstStyle/>
            <a:p>
              <a:r>
                <a:rPr lang="en-US" dirty="0" smtClean="0"/>
                <a:t>type</a:t>
              </a:r>
              <a:endParaRPr lang="en-US" dirty="0"/>
            </a:p>
          </p:txBody>
        </p:sp>
      </p:grpSp>
      <p:sp>
        <p:nvSpPr>
          <p:cNvPr id="12" name="TextBox 11"/>
          <p:cNvSpPr txBox="1"/>
          <p:nvPr/>
        </p:nvSpPr>
        <p:spPr>
          <a:xfrm>
            <a:off x="4965425" y="3480985"/>
            <a:ext cx="4009633" cy="830997"/>
          </a:xfrm>
          <a:prstGeom prst="rect">
            <a:avLst/>
          </a:prstGeom>
          <a:noFill/>
        </p:spPr>
        <p:txBody>
          <a:bodyPr wrap="square" rtlCol="0">
            <a:spAutoFit/>
          </a:bodyPr>
          <a:lstStyle/>
          <a:p>
            <a:r>
              <a:rPr lang="en-US" sz="2400" dirty="0" smtClean="0"/>
              <a:t>Graph Data Model</a:t>
            </a:r>
          </a:p>
          <a:p>
            <a:pPr lvl="1"/>
            <a:r>
              <a:rPr lang="en-US" sz="2400" dirty="0" smtClean="0"/>
              <a:t>Common Vocabulary </a:t>
            </a:r>
            <a:endParaRPr lang="en-US" sz="2400" dirty="0"/>
          </a:p>
        </p:txBody>
      </p:sp>
      <p:sp>
        <p:nvSpPr>
          <p:cNvPr id="3" name="Footer Placeholder 2"/>
          <p:cNvSpPr>
            <a:spLocks noGrp="1"/>
          </p:cNvSpPr>
          <p:nvPr>
            <p:ph type="ftr" sz="quarter" idx="11"/>
          </p:nvPr>
        </p:nvSpPr>
        <p:spPr/>
        <p:txBody>
          <a:bodyPr/>
          <a:lstStyle/>
          <a:p>
            <a:r>
              <a:rPr lang="en-US" dirty="0" smtClean="0"/>
              <a:t>  </a:t>
            </a:r>
            <a:endParaRPr lang="en-US" dirty="0"/>
          </a:p>
        </p:txBody>
      </p:sp>
      <p:cxnSp>
        <p:nvCxnSpPr>
          <p:cNvPr id="24" name="Straight Arrow Connector 23"/>
          <p:cNvCxnSpPr/>
          <p:nvPr/>
        </p:nvCxnSpPr>
        <p:spPr>
          <a:xfrm>
            <a:off x="3586092" y="1718057"/>
            <a:ext cx="1504877" cy="133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703493" y="2202275"/>
            <a:ext cx="1387476" cy="1239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154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efforts</a:t>
            </a:r>
            <a:endParaRPr lang="en-US" dirty="0"/>
          </a:p>
        </p:txBody>
      </p:sp>
      <p:sp>
        <p:nvSpPr>
          <p:cNvPr id="3" name="Content Placeholder 2"/>
          <p:cNvSpPr>
            <a:spLocks noGrp="1"/>
          </p:cNvSpPr>
          <p:nvPr>
            <p:ph idx="1"/>
          </p:nvPr>
        </p:nvSpPr>
        <p:spPr/>
        <p:txBody>
          <a:bodyPr/>
          <a:lstStyle/>
          <a:p>
            <a:r>
              <a:rPr lang="en-US" sz="2400" dirty="0" smtClean="0"/>
              <a:t>Many attempts: MCF, RDF, OWL, </a:t>
            </a:r>
            <a:r>
              <a:rPr lang="en-US" sz="2400" dirty="0" err="1" smtClean="0"/>
              <a:t>Microformats</a:t>
            </a:r>
            <a:r>
              <a:rPr lang="en-US" sz="2400" dirty="0" smtClean="0"/>
              <a:t>, OGP, Linked Data, </a:t>
            </a:r>
            <a:r>
              <a:rPr lang="is-IS" sz="2400" dirty="0" smtClean="0"/>
              <a:t>…</a:t>
            </a:r>
          </a:p>
          <a:p>
            <a:endParaRPr lang="is-IS" sz="2400" dirty="0"/>
          </a:p>
          <a:p>
            <a:r>
              <a:rPr lang="is-IS" sz="2400" dirty="0" smtClean="0"/>
              <a:t>Some successful, RSS, V</a:t>
            </a:r>
            <a:r>
              <a:rPr lang="en-US" sz="2400" dirty="0" smtClean="0"/>
              <a:t>c</a:t>
            </a:r>
            <a:r>
              <a:rPr lang="is-IS" sz="2400" dirty="0" smtClean="0"/>
              <a:t>ard, but narrow in scope</a:t>
            </a:r>
          </a:p>
          <a:p>
            <a:endParaRPr lang="is-IS" dirty="0" smtClean="0"/>
          </a:p>
          <a:p>
            <a:r>
              <a:rPr lang="is-IS" sz="2400" dirty="0" smtClean="0"/>
              <a:t>Circa 2008, we were beginning to see some adoption, but s</a:t>
            </a:r>
            <a:r>
              <a:rPr lang="en-US" sz="2400" dirty="0" err="1" smtClean="0"/>
              <a:t>traightforward</a:t>
            </a:r>
            <a:r>
              <a:rPr lang="en-US" sz="2400" dirty="0" smtClean="0"/>
              <a:t> copying of web architecture (let a million schemas bloom) was leading to chaos</a:t>
            </a:r>
            <a:endParaRPr lang="en-US" sz="2400" dirty="0"/>
          </a:p>
        </p:txBody>
      </p:sp>
    </p:spTree>
    <p:extLst>
      <p:ext uri="{BB962C8B-B14F-4D97-AF65-F5344CB8AC3E}">
        <p14:creationId xmlns:p14="http://schemas.microsoft.com/office/powerpoint/2010/main" val="347852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Schema.org</a:t>
            </a:r>
            <a:endParaRPr lang="en-US" dirty="0"/>
          </a:p>
        </p:txBody>
      </p:sp>
      <p:sp>
        <p:nvSpPr>
          <p:cNvPr id="3" name="Content Placeholder 2"/>
          <p:cNvSpPr>
            <a:spLocks noGrp="1"/>
          </p:cNvSpPr>
          <p:nvPr>
            <p:ph idx="1"/>
          </p:nvPr>
        </p:nvSpPr>
        <p:spPr>
          <a:xfrm>
            <a:off x="457200" y="1200150"/>
            <a:ext cx="8370600" cy="3725680"/>
          </a:xfrm>
        </p:spPr>
        <p:txBody>
          <a:bodyPr/>
          <a:lstStyle/>
          <a:p>
            <a:r>
              <a:rPr lang="en-US" sz="2400" dirty="0" smtClean="0"/>
              <a:t>Work started in August 2010. Google, Microsoft, Yahoo </a:t>
            </a:r>
            <a:r>
              <a:rPr lang="is-IS" sz="2400" dirty="0" smtClean="0"/>
              <a:t>… 	Now also </a:t>
            </a:r>
            <a:r>
              <a:rPr lang="en-US" sz="2400" dirty="0" smtClean="0"/>
              <a:t>Apple, W3C </a:t>
            </a:r>
            <a:r>
              <a:rPr lang="is-IS" sz="2400" dirty="0" smtClean="0"/>
              <a:t>…</a:t>
            </a:r>
          </a:p>
          <a:p>
            <a:endParaRPr lang="is-IS" sz="2400" dirty="0" smtClean="0"/>
          </a:p>
          <a:p>
            <a:r>
              <a:rPr lang="is-IS" sz="2400" dirty="0" smtClean="0"/>
              <a:t>Provides core vocabulary</a:t>
            </a:r>
            <a:r>
              <a:rPr lang="is-IS" dirty="0"/>
              <a:t> </a:t>
            </a:r>
            <a:r>
              <a:rPr lang="is-IS" sz="2400" dirty="0" smtClean="0"/>
              <a:t>for people, places, events, offers, actions, </a:t>
            </a:r>
            <a:r>
              <a:rPr lang="is-IS" dirty="0" smtClean="0"/>
              <a:t>... </a:t>
            </a:r>
            <a:r>
              <a:rPr lang="is-IS" sz="2400" dirty="0" smtClean="0"/>
              <a:t>Understood by  the search engines</a:t>
            </a:r>
          </a:p>
          <a:p>
            <a:endParaRPr lang="is-IS" sz="2400" dirty="0"/>
          </a:p>
          <a:p>
            <a:r>
              <a:rPr lang="is-IS" sz="2400" dirty="0" smtClean="0"/>
              <a:t>Search (structured data in search) was driving application</a:t>
            </a:r>
          </a:p>
        </p:txBody>
      </p:sp>
    </p:spTree>
    <p:extLst>
      <p:ext uri="{BB962C8B-B14F-4D97-AF65-F5344CB8AC3E}">
        <p14:creationId xmlns:p14="http://schemas.microsoft.com/office/powerpoint/2010/main" val="290190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7100"/>
            <a:ext cx="9144000" cy="4549299"/>
          </a:xfrm>
          <a:prstGeom prst="rect">
            <a:avLst/>
          </a:prstGeom>
        </p:spPr>
      </p:pic>
    </p:spTree>
    <p:extLst>
      <p:ext uri="{BB962C8B-B14F-4D97-AF65-F5344CB8AC3E}">
        <p14:creationId xmlns:p14="http://schemas.microsoft.com/office/powerpoint/2010/main" val="182912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spcAft>
                <a:spcPts val="1000"/>
              </a:spcAft>
              <a:buNone/>
            </a:pPr>
            <a:r>
              <a:rPr lang="en" sz="2400" dirty="0" smtClean="0"/>
              <a:t> </a:t>
            </a:r>
            <a:r>
              <a:rPr lang="en-US" sz="2400" dirty="0" smtClean="0">
                <a:solidFill>
                  <a:schemeClr val="accent1"/>
                </a:solidFill>
              </a:rPr>
              <a:t>Data Science </a:t>
            </a:r>
            <a:r>
              <a:rPr lang="en-US" sz="2400" dirty="0" smtClean="0">
                <a:solidFill>
                  <a:schemeClr val="accent1"/>
                </a:solidFill>
                <a:sym typeface="Wingdings"/>
              </a:rPr>
              <a:t> </a:t>
            </a:r>
            <a:r>
              <a:rPr lang="en-US" sz="2400" b="1" dirty="0" smtClean="0">
                <a:solidFill>
                  <a:srgbClr val="258CCF"/>
                </a:solidFill>
              </a:rPr>
              <a:t>Empirical </a:t>
            </a:r>
            <a:r>
              <a:rPr lang="en-US" sz="2400" b="1" dirty="0" smtClean="0">
                <a:solidFill>
                  <a:srgbClr val="258CCF"/>
                </a:solidFill>
              </a:rPr>
              <a:t>Modeling</a:t>
            </a:r>
          </a:p>
          <a:p>
            <a:pPr lvl="0" rtl="0">
              <a:spcBef>
                <a:spcPts val="0"/>
              </a:spcBef>
              <a:spcAft>
                <a:spcPts val="1000"/>
              </a:spcAft>
              <a:buNone/>
            </a:pPr>
            <a:endParaRPr sz="2400" dirty="0"/>
          </a:p>
          <a:p>
            <a:pPr lvl="0">
              <a:spcBef>
                <a:spcPts val="0"/>
              </a:spcBef>
              <a:spcAft>
                <a:spcPts val="1000"/>
              </a:spcAft>
              <a:buNone/>
            </a:pPr>
            <a:r>
              <a:rPr lang="en-US" sz="2400" dirty="0" smtClean="0"/>
              <a:t>Deep dives on some research topics</a:t>
            </a:r>
          </a:p>
          <a:p>
            <a:pPr lvl="0">
              <a:spcBef>
                <a:spcPts val="0"/>
              </a:spcBef>
              <a:spcAft>
                <a:spcPts val="1000"/>
              </a:spcAft>
              <a:buNone/>
            </a:pPr>
            <a:r>
              <a:rPr lang="en-US" sz="2400" dirty="0"/>
              <a:t>	</a:t>
            </a:r>
            <a:r>
              <a:rPr lang="en-US" sz="2400" dirty="0" smtClean="0"/>
              <a:t>Web scale structured data</a:t>
            </a:r>
          </a:p>
          <a:p>
            <a:pPr lvl="0">
              <a:spcBef>
                <a:spcPts val="0"/>
              </a:spcBef>
              <a:spcAft>
                <a:spcPts val="1000"/>
              </a:spcAft>
              <a:buNone/>
            </a:pPr>
            <a:r>
              <a:rPr lang="en-US" sz="2400" dirty="0"/>
              <a:t>	</a:t>
            </a:r>
            <a:r>
              <a:rPr lang="en-US" sz="2400" dirty="0" smtClean="0"/>
              <a:t>Teachable learning systems</a:t>
            </a:r>
          </a:p>
          <a:p>
            <a:pPr lvl="0">
              <a:spcBef>
                <a:spcPts val="0"/>
              </a:spcBef>
              <a:spcAft>
                <a:spcPts val="1000"/>
              </a:spcAft>
              <a:buNone/>
            </a:pPr>
            <a:endParaRPr lang="en-US" sz="2400" dirty="0"/>
          </a:p>
          <a:p>
            <a:pPr lvl="0">
              <a:spcBef>
                <a:spcPts val="0"/>
              </a:spcBef>
              <a:spcAft>
                <a:spcPts val="1000"/>
              </a:spcAft>
              <a:buNone/>
            </a:pPr>
            <a:r>
              <a:rPr lang="en-US" sz="2400" dirty="0" smtClean="0"/>
              <a:t>The case for a `</a:t>
            </a:r>
            <a:r>
              <a:rPr lang="en-US" sz="2400" b="1" dirty="0" smtClean="0">
                <a:solidFill>
                  <a:schemeClr val="accent1"/>
                </a:solidFill>
              </a:rPr>
              <a:t>Data Commons</a:t>
            </a:r>
            <a:r>
              <a:rPr lang="en-US" sz="2400" dirty="0" smtClean="0"/>
              <a:t>’</a:t>
            </a:r>
            <a:endParaRPr lang="en" sz="2400" dirty="0"/>
          </a:p>
        </p:txBody>
      </p:sp>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400" dirty="0"/>
              <a:t>Outline</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98528"/>
            <a:ext cx="9144000" cy="4346443"/>
          </a:xfrm>
          <a:prstGeom prst="rect">
            <a:avLst/>
          </a:prstGeom>
        </p:spPr>
      </p:pic>
    </p:spTree>
    <p:extLst>
      <p:ext uri="{BB962C8B-B14F-4D97-AF65-F5344CB8AC3E}">
        <p14:creationId xmlns:p14="http://schemas.microsoft.com/office/powerpoint/2010/main" val="101160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Schema.org</a:t>
            </a:r>
            <a:r>
              <a:rPr lang="en-US" dirty="0"/>
              <a:t> </a:t>
            </a:r>
            <a:r>
              <a:rPr lang="is-IS" dirty="0" smtClean="0"/>
              <a:t>… the numbers</a:t>
            </a:r>
            <a:endParaRPr lang="en-US" dirty="0"/>
          </a:p>
        </p:txBody>
      </p:sp>
      <p:sp>
        <p:nvSpPr>
          <p:cNvPr id="3" name="Content Placeholder 2"/>
          <p:cNvSpPr>
            <a:spLocks noGrp="1"/>
          </p:cNvSpPr>
          <p:nvPr>
            <p:ph idx="1"/>
          </p:nvPr>
        </p:nvSpPr>
        <p:spPr>
          <a:xfrm>
            <a:off x="457200" y="1200151"/>
            <a:ext cx="8579224" cy="3394472"/>
          </a:xfrm>
        </p:spPr>
        <p:txBody>
          <a:bodyPr>
            <a:normAutofit fontScale="85000" lnSpcReduction="20000"/>
          </a:bodyPr>
          <a:lstStyle/>
          <a:p>
            <a:r>
              <a:rPr lang="en-US" sz="2800" dirty="0" smtClean="0"/>
              <a:t>Approx. 1700 terms (classes + attributes)</a:t>
            </a:r>
          </a:p>
          <a:p>
            <a:endParaRPr lang="en-US" sz="2800" dirty="0"/>
          </a:p>
          <a:p>
            <a:r>
              <a:rPr lang="en-US" sz="2800" dirty="0" smtClean="0"/>
              <a:t>In use by ~15 million sites</a:t>
            </a:r>
          </a:p>
          <a:p>
            <a:pPr lvl="1"/>
            <a:r>
              <a:rPr lang="en-US" sz="2800" dirty="0" smtClean="0"/>
              <a:t>	Roughly 30% of pages in search index have markup</a:t>
            </a:r>
          </a:p>
          <a:p>
            <a:pPr lvl="1"/>
            <a:r>
              <a:rPr lang="en-US" sz="2800" dirty="0" smtClean="0"/>
              <a:t>	~25 ‘triples’ per page</a:t>
            </a:r>
          </a:p>
          <a:p>
            <a:pPr lvl="1"/>
            <a:r>
              <a:rPr lang="en-US" sz="2800" dirty="0" smtClean="0"/>
              <a:t>	30% growth over last 12 months</a:t>
            </a:r>
          </a:p>
          <a:p>
            <a:pPr lvl="1"/>
            <a:endParaRPr lang="en-US" sz="2800" dirty="0" smtClean="0"/>
          </a:p>
          <a:p>
            <a:r>
              <a:rPr lang="en-US" sz="2800" dirty="0" smtClean="0"/>
              <a:t>~50% </a:t>
            </a:r>
            <a:r>
              <a:rPr lang="en-US" sz="2800" dirty="0" smtClean="0"/>
              <a:t>of US/EU </a:t>
            </a:r>
            <a:r>
              <a:rPr lang="en-US" sz="2800" dirty="0" smtClean="0"/>
              <a:t>ecommerce </a:t>
            </a:r>
            <a:r>
              <a:rPr lang="en-US" sz="2800" dirty="0" smtClean="0"/>
              <a:t>emails (sales confirmation, reservations, etc.) use </a:t>
            </a:r>
            <a:r>
              <a:rPr lang="en-US" sz="2800" dirty="0" err="1" smtClean="0"/>
              <a:t>schema.org</a:t>
            </a:r>
            <a:r>
              <a:rPr lang="en-US" sz="2800" dirty="0" smtClean="0"/>
              <a:t> markup</a:t>
            </a:r>
          </a:p>
          <a:p>
            <a:pPr lvl="1"/>
            <a:endParaRPr lang="en-US" dirty="0" smtClean="0"/>
          </a:p>
          <a:p>
            <a:endParaRPr lang="en-US" dirty="0"/>
          </a:p>
        </p:txBody>
      </p:sp>
    </p:spTree>
    <p:extLst>
      <p:ext uri="{BB962C8B-B14F-4D97-AF65-F5344CB8AC3E}">
        <p14:creationId xmlns:p14="http://schemas.microsoft.com/office/powerpoint/2010/main" val="2739652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err="1" smtClean="0"/>
              <a:t>Schema.org</a:t>
            </a:r>
            <a:r>
              <a:rPr lang="en-US" sz="3200" baseline="0" dirty="0" smtClean="0"/>
              <a:t>: Major sites</a:t>
            </a:r>
            <a:endParaRPr lang="en-US" sz="3200" dirty="0"/>
          </a:p>
        </p:txBody>
      </p:sp>
      <p:sp>
        <p:nvSpPr>
          <p:cNvPr id="3" name="Content Placeholder 2"/>
          <p:cNvSpPr>
            <a:spLocks noGrp="1"/>
          </p:cNvSpPr>
          <p:nvPr>
            <p:ph idx="1"/>
          </p:nvPr>
        </p:nvSpPr>
        <p:spPr>
          <a:xfrm>
            <a:off x="457200" y="1200151"/>
            <a:ext cx="8229600" cy="3814349"/>
          </a:xfrm>
        </p:spPr>
        <p:txBody>
          <a:bodyPr>
            <a:normAutofit lnSpcReduction="10000"/>
          </a:bodyPr>
          <a:lstStyle/>
          <a:p>
            <a:r>
              <a:rPr lang="en-US" sz="2400" dirty="0" smtClean="0"/>
              <a:t>News: </a:t>
            </a:r>
            <a:r>
              <a:rPr lang="en-US" sz="2400" dirty="0" err="1" smtClean="0"/>
              <a:t>Nytimes</a:t>
            </a:r>
            <a:r>
              <a:rPr lang="en-US" sz="2400" dirty="0" smtClean="0"/>
              <a:t>, guardian, </a:t>
            </a:r>
            <a:r>
              <a:rPr lang="en-US" sz="2400" dirty="0" err="1" smtClean="0"/>
              <a:t>bbc</a:t>
            </a:r>
            <a:r>
              <a:rPr lang="en-US" sz="2400" dirty="0" smtClean="0"/>
              <a:t>,</a:t>
            </a:r>
          </a:p>
          <a:p>
            <a:r>
              <a:rPr lang="en-US" sz="2400" dirty="0" smtClean="0"/>
              <a:t>Movies: </a:t>
            </a:r>
            <a:r>
              <a:rPr lang="en-US" sz="2400" dirty="0" err="1" smtClean="0"/>
              <a:t>imdb</a:t>
            </a:r>
            <a:r>
              <a:rPr lang="en-US" sz="2400" dirty="0" smtClean="0"/>
              <a:t>, </a:t>
            </a:r>
            <a:r>
              <a:rPr lang="en-US" sz="2400" dirty="0" err="1" smtClean="0"/>
              <a:t>rottentomatoes</a:t>
            </a:r>
            <a:r>
              <a:rPr lang="en-US" sz="2400" dirty="0" smtClean="0"/>
              <a:t>, </a:t>
            </a:r>
            <a:r>
              <a:rPr lang="en-US" sz="2400" dirty="0" err="1" smtClean="0"/>
              <a:t>movies.com</a:t>
            </a:r>
            <a:endParaRPr lang="en-US" sz="2400" dirty="0" smtClean="0"/>
          </a:p>
          <a:p>
            <a:r>
              <a:rPr lang="en-US" sz="2400" dirty="0" smtClean="0"/>
              <a:t>Jobs / careers: </a:t>
            </a:r>
            <a:r>
              <a:rPr lang="en-US" sz="2400" dirty="0" err="1" smtClean="0"/>
              <a:t>careerjet</a:t>
            </a:r>
            <a:r>
              <a:rPr lang="en-US" sz="2400" dirty="0" smtClean="0"/>
              <a:t>, monster, indeed, </a:t>
            </a:r>
            <a:r>
              <a:rPr lang="en-US" sz="2400" dirty="0" err="1" smtClean="0"/>
              <a:t>simplyhired</a:t>
            </a:r>
            <a:endParaRPr lang="en-US" sz="2400" dirty="0"/>
          </a:p>
          <a:p>
            <a:r>
              <a:rPr lang="en-US" sz="2400" dirty="0" smtClean="0"/>
              <a:t>People: </a:t>
            </a:r>
            <a:r>
              <a:rPr lang="en-US" sz="2400" dirty="0" err="1" smtClean="0"/>
              <a:t>linkedin.com</a:t>
            </a:r>
            <a:r>
              <a:rPr lang="en-US" sz="2400" dirty="0" smtClean="0"/>
              <a:t>, </a:t>
            </a:r>
            <a:r>
              <a:rPr lang="en-US" sz="2400" dirty="0" err="1" smtClean="0"/>
              <a:t>facebook</a:t>
            </a:r>
            <a:endParaRPr lang="en-US" sz="2400" dirty="0" smtClean="0"/>
          </a:p>
          <a:p>
            <a:r>
              <a:rPr lang="en-US" sz="2400" dirty="0" smtClean="0"/>
              <a:t>Products: </a:t>
            </a:r>
            <a:r>
              <a:rPr lang="en-US" sz="2400" dirty="0" err="1" smtClean="0"/>
              <a:t>ebay</a:t>
            </a:r>
            <a:r>
              <a:rPr lang="en-US" sz="2400" dirty="0" smtClean="0"/>
              <a:t>, </a:t>
            </a:r>
            <a:r>
              <a:rPr lang="en-US" sz="2400" dirty="0" err="1" smtClean="0"/>
              <a:t>alibaba</a:t>
            </a:r>
            <a:r>
              <a:rPr lang="en-US" sz="2400" dirty="0" smtClean="0"/>
              <a:t>, sears, </a:t>
            </a:r>
            <a:r>
              <a:rPr lang="en-US" sz="2400" dirty="0" err="1" smtClean="0"/>
              <a:t>cafepress</a:t>
            </a:r>
            <a:r>
              <a:rPr lang="en-US" sz="2400" dirty="0" smtClean="0"/>
              <a:t>, </a:t>
            </a:r>
            <a:r>
              <a:rPr lang="en-US" sz="2400" dirty="0" err="1" smtClean="0"/>
              <a:t>sulit</a:t>
            </a:r>
            <a:r>
              <a:rPr lang="en-US" sz="2400" dirty="0" smtClean="0"/>
              <a:t>, </a:t>
            </a:r>
            <a:r>
              <a:rPr lang="en-US" sz="2400" dirty="0" err="1" smtClean="0"/>
              <a:t>fotolia</a:t>
            </a:r>
            <a:endParaRPr lang="en-US" sz="2400" dirty="0" smtClean="0"/>
          </a:p>
          <a:p>
            <a:r>
              <a:rPr lang="en-US" sz="2400" dirty="0" smtClean="0"/>
              <a:t>Local: yelp, </a:t>
            </a:r>
            <a:r>
              <a:rPr lang="en-US" sz="2400" dirty="0" err="1" smtClean="0"/>
              <a:t>allmenus</a:t>
            </a:r>
            <a:r>
              <a:rPr lang="en-US" sz="2400" dirty="0" smtClean="0"/>
              <a:t>, </a:t>
            </a:r>
            <a:r>
              <a:rPr lang="en-US" sz="2400" dirty="0" err="1" smtClean="0"/>
              <a:t>urbanspoon</a:t>
            </a:r>
            <a:endParaRPr lang="en-US" sz="2400" dirty="0" smtClean="0"/>
          </a:p>
          <a:p>
            <a:r>
              <a:rPr lang="en-US" sz="2400" dirty="0" smtClean="0"/>
              <a:t>Events: </a:t>
            </a:r>
            <a:r>
              <a:rPr lang="en-US" sz="2400" dirty="0" err="1" smtClean="0"/>
              <a:t>wherevent</a:t>
            </a:r>
            <a:r>
              <a:rPr lang="en-US" sz="2400" dirty="0" smtClean="0"/>
              <a:t>, </a:t>
            </a:r>
            <a:r>
              <a:rPr lang="en-US" sz="2400" dirty="0" err="1" smtClean="0"/>
              <a:t>meetup</a:t>
            </a:r>
            <a:r>
              <a:rPr lang="en-US" sz="2400" dirty="0" smtClean="0"/>
              <a:t>, </a:t>
            </a:r>
            <a:r>
              <a:rPr lang="en-US" sz="2400" dirty="0" err="1" smtClean="0"/>
              <a:t>zillow</a:t>
            </a:r>
            <a:r>
              <a:rPr lang="en-US" sz="2400" dirty="0" smtClean="0"/>
              <a:t>, eventful</a:t>
            </a:r>
          </a:p>
          <a:p>
            <a:r>
              <a:rPr lang="en-US" sz="2400" dirty="0" smtClean="0"/>
              <a:t>Music: </a:t>
            </a:r>
            <a:r>
              <a:rPr lang="en-US" sz="2400" dirty="0" err="1" smtClean="0"/>
              <a:t>last.fm</a:t>
            </a:r>
            <a:r>
              <a:rPr lang="en-US" sz="2400" dirty="0" smtClean="0"/>
              <a:t>,  </a:t>
            </a:r>
            <a:r>
              <a:rPr lang="en-US" sz="2400" dirty="0" err="1" smtClean="0"/>
              <a:t>soundcloud</a:t>
            </a:r>
            <a:endParaRPr lang="en-US" sz="2400" dirty="0" smtClean="0"/>
          </a:p>
          <a:p>
            <a:r>
              <a:rPr lang="is-IS" sz="2400" dirty="0" smtClean="0"/>
              <a:t>….</a:t>
            </a:r>
          </a:p>
          <a:p>
            <a:endParaRPr lang="en-US" sz="2400" dirty="0" smtClean="0"/>
          </a:p>
        </p:txBody>
      </p:sp>
    </p:spTree>
    <p:extLst>
      <p:ext uri="{BB962C8B-B14F-4D97-AF65-F5344CB8AC3E}">
        <p14:creationId xmlns:p14="http://schemas.microsoft.com/office/powerpoint/2010/main" val="42680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Schema.org</a:t>
            </a:r>
            <a:r>
              <a:rPr lang="en-US" dirty="0" smtClean="0"/>
              <a:t>: </a:t>
            </a:r>
            <a:r>
              <a:rPr lang="en-US" dirty="0" smtClean="0"/>
              <a:t>next steps</a:t>
            </a:r>
            <a:endParaRPr lang="en-US" dirty="0"/>
          </a:p>
        </p:txBody>
      </p:sp>
      <p:sp>
        <p:nvSpPr>
          <p:cNvPr id="3" name="Content Placeholder 2"/>
          <p:cNvSpPr>
            <a:spLocks noGrp="1"/>
          </p:cNvSpPr>
          <p:nvPr>
            <p:ph idx="1"/>
          </p:nvPr>
        </p:nvSpPr>
        <p:spPr>
          <a:xfrm>
            <a:off x="457199" y="1200150"/>
            <a:ext cx="8525473" cy="3725680"/>
          </a:xfrm>
        </p:spPr>
        <p:txBody>
          <a:bodyPr/>
          <a:lstStyle/>
          <a:p>
            <a:pPr marL="457200" indent="-457200">
              <a:buFontTx/>
              <a:buChar char="-"/>
            </a:pPr>
            <a:r>
              <a:rPr lang="en-US" sz="2400" dirty="0" smtClean="0">
                <a:latin typeface="+mj-lt"/>
                <a:cs typeface="Verdana"/>
              </a:rPr>
              <a:t>Now much more open </a:t>
            </a:r>
            <a:r>
              <a:rPr lang="is-IS" sz="2400" dirty="0" smtClean="0">
                <a:latin typeface="+mj-lt"/>
                <a:cs typeface="Verdana"/>
              </a:rPr>
              <a:t>… not restricted to sponsors. Lots of individuals participate</a:t>
            </a:r>
            <a:endParaRPr lang="en-US" sz="2400" dirty="0" smtClean="0">
              <a:latin typeface="+mj-lt"/>
              <a:cs typeface="Verdana"/>
            </a:endParaRPr>
          </a:p>
          <a:p>
            <a:pPr marL="457200" indent="-457200">
              <a:buFontTx/>
              <a:buChar char="-"/>
            </a:pPr>
            <a:endParaRPr lang="en-US" sz="2400" dirty="0">
              <a:latin typeface="+mj-lt"/>
              <a:cs typeface="Verdana"/>
            </a:endParaRPr>
          </a:p>
          <a:p>
            <a:pPr marL="457200" indent="-457200">
              <a:buFontTx/>
              <a:buChar char="-"/>
            </a:pPr>
            <a:r>
              <a:rPr lang="en-US" sz="2400" dirty="0" smtClean="0">
                <a:latin typeface="+mj-lt"/>
                <a:cs typeface="Verdana"/>
              </a:rPr>
              <a:t>Extensions: GS1, Autos, </a:t>
            </a:r>
            <a:r>
              <a:rPr lang="en-US" sz="2400" dirty="0" err="1" smtClean="0">
                <a:latin typeface="+mj-lt"/>
                <a:cs typeface="Verdana"/>
              </a:rPr>
              <a:t>Biblio</a:t>
            </a:r>
            <a:r>
              <a:rPr lang="en-US" sz="2400" dirty="0" smtClean="0">
                <a:latin typeface="+mj-lt"/>
                <a:cs typeface="Verdana"/>
              </a:rPr>
              <a:t> </a:t>
            </a:r>
            <a:r>
              <a:rPr lang="is-IS" sz="2400" dirty="0" smtClean="0">
                <a:latin typeface="+mj-lt"/>
                <a:cs typeface="Verdana"/>
              </a:rPr>
              <a:t>… FIBO, Real Estate</a:t>
            </a:r>
          </a:p>
          <a:p>
            <a:r>
              <a:rPr lang="en-US" sz="2400" dirty="0">
                <a:latin typeface="+mj-lt"/>
                <a:cs typeface="Verdana"/>
              </a:rPr>
              <a:t>	</a:t>
            </a:r>
            <a:endParaRPr lang="is-IS" sz="2400" dirty="0" smtClean="0">
              <a:latin typeface="+mj-lt"/>
              <a:cs typeface="Verdana"/>
            </a:endParaRPr>
          </a:p>
          <a:p>
            <a:pPr marL="457200" indent="-457200">
              <a:buFontTx/>
              <a:buChar char="-"/>
            </a:pPr>
            <a:r>
              <a:rPr lang="en-US" sz="2400" dirty="0" smtClean="0">
                <a:latin typeface="+mj-lt"/>
                <a:cs typeface="Verdana"/>
              </a:rPr>
              <a:t>More interesting applications</a:t>
            </a:r>
          </a:p>
          <a:p>
            <a:r>
              <a:rPr lang="en-US" sz="2400" dirty="0" smtClean="0">
                <a:cs typeface="Verdana"/>
              </a:rPr>
              <a:t>	New </a:t>
            </a:r>
            <a:r>
              <a:rPr lang="en-US" sz="2400" dirty="0">
                <a:cs typeface="Verdana"/>
              </a:rPr>
              <a:t>modalities driving applications</a:t>
            </a:r>
          </a:p>
          <a:p>
            <a:r>
              <a:rPr lang="en-US" sz="2400" dirty="0">
                <a:cs typeface="Verdana"/>
              </a:rPr>
              <a:t>	</a:t>
            </a:r>
            <a:r>
              <a:rPr lang="is-IS" sz="2400" dirty="0">
                <a:cs typeface="Verdana"/>
              </a:rPr>
              <a:t>Google Now, Cortana, Siri, Smart Pins, Gmail</a:t>
            </a:r>
          </a:p>
          <a:p>
            <a:pPr marL="457200" lvl="1" indent="-457200">
              <a:buFontTx/>
              <a:buChar char="-"/>
            </a:pPr>
            <a:endParaRPr lang="en-US" sz="1800" dirty="0" smtClean="0">
              <a:latin typeface="+mj-lt"/>
              <a:cs typeface="Verdana"/>
            </a:endParaRPr>
          </a:p>
          <a:p>
            <a:pPr marL="457200" indent="-457200">
              <a:buFontTx/>
              <a:buChar char="-"/>
            </a:pPr>
            <a:endParaRPr lang="is-IS" sz="2400" dirty="0"/>
          </a:p>
          <a:p>
            <a:pPr marL="457200" indent="-457200">
              <a:buFontTx/>
              <a:buChar char="-"/>
            </a:pPr>
            <a:endParaRPr lang="en-US" sz="2400" dirty="0"/>
          </a:p>
        </p:txBody>
      </p:sp>
    </p:spTree>
    <p:extLst>
      <p:ext uri="{BB962C8B-B14F-4D97-AF65-F5344CB8AC3E}">
        <p14:creationId xmlns:p14="http://schemas.microsoft.com/office/powerpoint/2010/main" val="185682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a:t>
            </a:r>
            <a:r>
              <a:rPr lang="en-US" dirty="0" smtClean="0">
                <a:sym typeface="Wingdings"/>
              </a:rPr>
              <a:t> Personal Assistant</a:t>
            </a:r>
            <a:endParaRPr lang="en-US" dirty="0"/>
          </a:p>
        </p:txBody>
      </p:sp>
      <p:sp>
        <p:nvSpPr>
          <p:cNvPr id="3" name="Content Placeholder 2"/>
          <p:cNvSpPr>
            <a:spLocks noGrp="1"/>
          </p:cNvSpPr>
          <p:nvPr>
            <p:ph idx="1"/>
          </p:nvPr>
        </p:nvSpPr>
        <p:spPr>
          <a:xfrm>
            <a:off x="457200" y="1200150"/>
            <a:ext cx="8686800" cy="3725680"/>
          </a:xfrm>
        </p:spPr>
        <p:txBody>
          <a:bodyPr/>
          <a:lstStyle/>
          <a:p>
            <a:r>
              <a:rPr lang="en-US" sz="2400" dirty="0" smtClean="0"/>
              <a:t>Open Table </a:t>
            </a:r>
            <a:r>
              <a:rPr lang="en-US" sz="2400" dirty="0" smtClean="0">
                <a:sym typeface="Wingdings"/>
              </a:rPr>
              <a:t> confirmation email  Now/</a:t>
            </a:r>
            <a:r>
              <a:rPr lang="en-US" sz="2400" dirty="0" err="1" smtClean="0">
                <a:sym typeface="Wingdings"/>
              </a:rPr>
              <a:t>Cortana</a:t>
            </a:r>
            <a:r>
              <a:rPr lang="en-US" sz="2400" dirty="0" smtClean="0">
                <a:sym typeface="Wingdings"/>
              </a:rPr>
              <a:t> Reminder</a:t>
            </a:r>
          </a:p>
        </p:txBody>
      </p:sp>
      <p:pic>
        <p:nvPicPr>
          <p:cNvPr id="4" name="Picture 3" descr="open_tab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13" y="2220081"/>
            <a:ext cx="4492112" cy="2702881"/>
          </a:xfrm>
          <a:prstGeom prst="rect">
            <a:avLst/>
          </a:prstGeom>
        </p:spPr>
      </p:pic>
      <p:pic>
        <p:nvPicPr>
          <p:cNvPr id="5" name="Picture 4" descr="open_table_sourc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332" y="2382418"/>
            <a:ext cx="4218668" cy="2294770"/>
          </a:xfrm>
          <a:prstGeom prst="rect">
            <a:avLst/>
          </a:prstGeom>
        </p:spPr>
      </p:pic>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579413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scale vertical search</a:t>
            </a:r>
            <a:endParaRPr lang="en-US" dirty="0"/>
          </a:p>
        </p:txBody>
      </p:sp>
      <p:pic>
        <p:nvPicPr>
          <p:cNvPr id="4" name="Content Placeholder 3" descr="va_job_search.tiff"/>
          <p:cNvPicPr>
            <a:picLocks noGrp="1" noChangeAspect="1"/>
          </p:cNvPicPr>
          <p:nvPr>
            <p:ph idx="1"/>
          </p:nvPr>
        </p:nvPicPr>
        <p:blipFill>
          <a:blip r:embed="rId2" cstate="print">
            <a:extLst>
              <a:ext uri="{28A0092B-C50C-407E-A947-70E740481C1C}">
                <a14:useLocalDpi xmlns:a14="http://schemas.microsoft.com/office/drawing/2010/main" val="0"/>
              </a:ext>
            </a:extLst>
          </a:blip>
          <a:srcRect t="6580" b="6580"/>
          <a:stretch>
            <a:fillRect/>
          </a:stretch>
        </p:blipFill>
        <p:spPr>
          <a:xfrm>
            <a:off x="2112818" y="1883045"/>
            <a:ext cx="6573982" cy="2711578"/>
          </a:xfrm>
        </p:spPr>
      </p:pic>
      <p:sp>
        <p:nvSpPr>
          <p:cNvPr id="5" name="Text Placeholder 4"/>
          <p:cNvSpPr>
            <a:spLocks noGrp="1"/>
          </p:cNvSpPr>
          <p:nvPr>
            <p:ph type="body" idx="4294967295"/>
          </p:nvPr>
        </p:nvSpPr>
        <p:spPr>
          <a:xfrm>
            <a:off x="288168" y="1104327"/>
            <a:ext cx="8001000" cy="3086100"/>
          </a:xfrm>
        </p:spPr>
        <p:txBody>
          <a:bodyPr/>
          <a:lstStyle/>
          <a:p>
            <a:r>
              <a:rPr lang="en-US" sz="2400" dirty="0" smtClean="0"/>
              <a:t>	Searching </a:t>
            </a:r>
            <a:r>
              <a:rPr lang="en-US" sz="2400" dirty="0" smtClean="0"/>
              <a:t>for Veteran friendly jobs</a:t>
            </a:r>
            <a:endParaRPr lang="en-US" sz="2400" dirty="0"/>
          </a:p>
        </p:txBody>
      </p:sp>
      <p:sp>
        <p:nvSpPr>
          <p:cNvPr id="3" name="Footer Placeholder 2"/>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196651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t>
            </a:r>
            <a:r>
              <a:rPr lang="en-US" dirty="0" err="1" smtClean="0"/>
              <a:t>Schema.org</a:t>
            </a:r>
            <a:r>
              <a:rPr lang="en-US" dirty="0" smtClean="0"/>
              <a:t> doing better?</a:t>
            </a:r>
            <a:endParaRPr lang="en-US" dirty="0"/>
          </a:p>
        </p:txBody>
      </p:sp>
      <p:sp>
        <p:nvSpPr>
          <p:cNvPr id="3" name="Content Placeholder 2"/>
          <p:cNvSpPr>
            <a:spLocks noGrp="1"/>
          </p:cNvSpPr>
          <p:nvPr>
            <p:ph idx="1"/>
          </p:nvPr>
        </p:nvSpPr>
        <p:spPr/>
        <p:txBody>
          <a:bodyPr/>
          <a:lstStyle/>
          <a:p>
            <a:r>
              <a:rPr lang="en-US" sz="2400" dirty="0" smtClean="0"/>
              <a:t>Simplicity/value tradeoff</a:t>
            </a:r>
          </a:p>
          <a:p>
            <a:pPr>
              <a:spcBef>
                <a:spcPts val="0"/>
              </a:spcBef>
            </a:pPr>
            <a:endParaRPr lang="en-US" sz="800" dirty="0" smtClean="0"/>
          </a:p>
          <a:p>
            <a:r>
              <a:rPr lang="en-US" sz="2400" dirty="0" smtClean="0"/>
              <a:t>Incremental complexity</a:t>
            </a:r>
          </a:p>
          <a:p>
            <a:endParaRPr lang="en-US" sz="800" dirty="0" smtClean="0"/>
          </a:p>
          <a:p>
            <a:r>
              <a:rPr lang="en-US" sz="2400" dirty="0" smtClean="0"/>
              <a:t>Invited everyone in</a:t>
            </a:r>
          </a:p>
          <a:p>
            <a:r>
              <a:rPr lang="en-US" sz="2400" dirty="0"/>
              <a:t>	</a:t>
            </a:r>
            <a:r>
              <a:rPr lang="en-US" sz="2400" dirty="0" err="1" smtClean="0"/>
              <a:t>rNews</a:t>
            </a:r>
            <a:r>
              <a:rPr lang="en-US" sz="2400" dirty="0" smtClean="0"/>
              <a:t>, </a:t>
            </a:r>
            <a:r>
              <a:rPr lang="en-US" sz="2400" dirty="0" err="1" smtClean="0"/>
              <a:t>GoodRelations</a:t>
            </a:r>
            <a:r>
              <a:rPr lang="en-US" sz="2400" dirty="0" smtClean="0"/>
              <a:t>, </a:t>
            </a:r>
            <a:r>
              <a:rPr lang="is-IS" sz="2400" dirty="0" smtClean="0"/>
              <a:t>…</a:t>
            </a:r>
          </a:p>
          <a:p>
            <a:endParaRPr lang="is-IS" sz="800" dirty="0" smtClean="0"/>
          </a:p>
          <a:p>
            <a:r>
              <a:rPr lang="en-US" sz="2400" dirty="0" smtClean="0"/>
              <a:t>Dropped some key Semantic Web/Linked Data Principles</a:t>
            </a:r>
            <a:endParaRPr lang="en-US" sz="2400" dirty="0"/>
          </a:p>
          <a:p>
            <a:endParaRPr lang="en-US" dirty="0"/>
          </a:p>
        </p:txBody>
      </p:sp>
    </p:spTree>
    <p:extLst>
      <p:ext uri="{BB962C8B-B14F-4D97-AF65-F5344CB8AC3E}">
        <p14:creationId xmlns:p14="http://schemas.microsoft.com/office/powerpoint/2010/main" val="156636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Game of the Name</a:t>
            </a:r>
            <a:endParaRPr lang="en-US" sz="3200" dirty="0"/>
          </a:p>
        </p:txBody>
      </p:sp>
      <p:sp>
        <p:nvSpPr>
          <p:cNvPr id="3" name="Content Placeholder 2"/>
          <p:cNvSpPr>
            <a:spLocks noGrp="1"/>
          </p:cNvSpPr>
          <p:nvPr>
            <p:ph idx="1"/>
          </p:nvPr>
        </p:nvSpPr>
        <p:spPr>
          <a:xfrm>
            <a:off x="457200" y="1108198"/>
            <a:ext cx="7874084" cy="3394472"/>
          </a:xfrm>
        </p:spPr>
        <p:txBody>
          <a:bodyPr>
            <a:noAutofit/>
          </a:bodyPr>
          <a:lstStyle/>
          <a:p>
            <a:r>
              <a:rPr lang="en-US" sz="2400" dirty="0" smtClean="0"/>
              <a:t>~1000s of terms like Actor, birthdate</a:t>
            </a:r>
          </a:p>
          <a:p>
            <a:pPr lvl="1"/>
            <a:r>
              <a:rPr lang="en-US" sz="2400" dirty="0" smtClean="0"/>
              <a:t>~10s for most sites</a:t>
            </a:r>
          </a:p>
          <a:p>
            <a:pPr lvl="1"/>
            <a:r>
              <a:rPr lang="en-US" sz="2400" dirty="0" smtClean="0"/>
              <a:t>Common across sites</a:t>
            </a:r>
          </a:p>
          <a:p>
            <a:pPr lvl="1"/>
            <a:endParaRPr lang="en-US" sz="2400" dirty="0" smtClean="0"/>
          </a:p>
          <a:p>
            <a:pPr lvl="1"/>
            <a:endParaRPr lang="en-US" sz="2400" dirty="0" smtClean="0"/>
          </a:p>
          <a:p>
            <a:r>
              <a:rPr lang="en-US" sz="2400" dirty="0" smtClean="0"/>
              <a:t>~1b-100b terms like Chuck Norris and Ryan, </a:t>
            </a:r>
            <a:r>
              <a:rPr lang="en-US" sz="2400" dirty="0" err="1" smtClean="0"/>
              <a:t>Oklahama</a:t>
            </a:r>
            <a:endParaRPr lang="en-US" sz="2400" dirty="0" smtClean="0"/>
          </a:p>
          <a:p>
            <a:pPr lvl="1"/>
            <a:r>
              <a:rPr lang="en-US" sz="2400" dirty="0" smtClean="0"/>
              <a:t>Cannot expect agreement on these</a:t>
            </a:r>
          </a:p>
          <a:p>
            <a:pPr lvl="1"/>
            <a:r>
              <a:rPr lang="en-US" sz="2400" dirty="0" smtClean="0"/>
              <a:t>Reference by Description</a:t>
            </a:r>
          </a:p>
          <a:p>
            <a:pPr lvl="1"/>
            <a:r>
              <a:rPr lang="en-US" sz="2400" dirty="0" smtClean="0"/>
              <a:t>Consuming applications reconcile entity references</a:t>
            </a:r>
          </a:p>
          <a:p>
            <a:pPr lvl="1"/>
            <a:endParaRPr lang="en-US" sz="2400" dirty="0"/>
          </a:p>
        </p:txBody>
      </p:sp>
      <p:grpSp>
        <p:nvGrpSpPr>
          <p:cNvPr id="24" name="Group 23"/>
          <p:cNvGrpSpPr/>
          <p:nvPr/>
        </p:nvGrpSpPr>
        <p:grpSpPr>
          <a:xfrm>
            <a:off x="5332718" y="712144"/>
            <a:ext cx="3919885" cy="2433171"/>
            <a:chOff x="4339360" y="2422332"/>
            <a:chExt cx="4911160" cy="3903569"/>
          </a:xfrm>
        </p:grpSpPr>
        <p:sp>
          <p:nvSpPr>
            <p:cNvPr id="5" name="Oval 4"/>
            <p:cNvSpPr/>
            <p:nvPr/>
          </p:nvSpPr>
          <p:spPr>
            <a:xfrm>
              <a:off x="5638455" y="3870018"/>
              <a:ext cx="420389" cy="357625"/>
            </a:xfrm>
            <a:prstGeom prst="ellipse">
              <a:avLst/>
            </a:prstGeom>
            <a:solidFill>
              <a:srgbClr val="FF0000"/>
            </a:solidFill>
            <a:ln>
              <a:solidFill>
                <a:srgbClr val="302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082501" y="5607048"/>
              <a:ext cx="420389" cy="357625"/>
            </a:xfrm>
            <a:prstGeom prst="ellipse">
              <a:avLst/>
            </a:prstGeom>
            <a:solidFill>
              <a:srgbClr val="AC641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7161324" y="2770572"/>
              <a:ext cx="420389" cy="35762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39360" y="3753854"/>
              <a:ext cx="1716936" cy="543147"/>
            </a:xfrm>
            <a:prstGeom prst="rect">
              <a:avLst/>
            </a:prstGeom>
            <a:solidFill>
              <a:srgbClr val="FF0000"/>
            </a:solidFill>
          </p:spPr>
          <p:txBody>
            <a:bodyPr wrap="none" rtlCol="0">
              <a:spAutoFit/>
            </a:bodyPr>
            <a:lstStyle/>
            <a:p>
              <a:r>
                <a:rPr lang="en-US" sz="1600" dirty="0" smtClean="0"/>
                <a:t>Chuck Norris</a:t>
              </a:r>
              <a:endParaRPr lang="en-US" sz="1600" dirty="0"/>
            </a:p>
          </p:txBody>
        </p:sp>
        <p:sp>
          <p:nvSpPr>
            <p:cNvPr id="9" name="TextBox 8"/>
            <p:cNvSpPr txBox="1"/>
            <p:nvPr/>
          </p:nvSpPr>
          <p:spPr>
            <a:xfrm>
              <a:off x="6700709" y="2422332"/>
              <a:ext cx="2145975" cy="543147"/>
            </a:xfrm>
            <a:prstGeom prst="rect">
              <a:avLst/>
            </a:prstGeom>
            <a:solidFill>
              <a:srgbClr val="FF0000"/>
            </a:solidFill>
          </p:spPr>
          <p:txBody>
            <a:bodyPr wrap="none" rtlCol="0">
              <a:spAutoFit/>
            </a:bodyPr>
            <a:lstStyle/>
            <a:p>
              <a:r>
                <a:rPr lang="en-US" sz="1600" dirty="0" smtClean="0"/>
                <a:t>Ryan, </a:t>
              </a:r>
              <a:r>
                <a:rPr lang="en-US" sz="1600" dirty="0" err="1" smtClean="0"/>
                <a:t>Oklahama</a:t>
              </a:r>
              <a:endParaRPr lang="en-US" sz="1600" dirty="0"/>
            </a:p>
          </p:txBody>
        </p:sp>
        <p:sp>
          <p:nvSpPr>
            <p:cNvPr id="10" name="TextBox 9"/>
            <p:cNvSpPr txBox="1"/>
            <p:nvPr/>
          </p:nvSpPr>
          <p:spPr>
            <a:xfrm>
              <a:off x="7161324" y="5326057"/>
              <a:ext cx="2089196" cy="543147"/>
            </a:xfrm>
            <a:prstGeom prst="rect">
              <a:avLst/>
            </a:prstGeom>
            <a:noFill/>
          </p:spPr>
          <p:txBody>
            <a:bodyPr wrap="none" rtlCol="0">
              <a:spAutoFit/>
            </a:bodyPr>
            <a:lstStyle/>
            <a:p>
              <a:r>
                <a:rPr lang="en-US" sz="1600" dirty="0" smtClean="0"/>
                <a:t>March 10</a:t>
              </a:r>
              <a:r>
                <a:rPr lang="en-US" sz="1600" baseline="30000" dirty="0" smtClean="0"/>
                <a:t>th</a:t>
              </a:r>
              <a:r>
                <a:rPr lang="en-US" sz="1600" dirty="0" smtClean="0"/>
                <a:t> 1940</a:t>
              </a:r>
              <a:endParaRPr lang="en-US" sz="1600" dirty="0"/>
            </a:p>
          </p:txBody>
        </p:sp>
        <p:cxnSp>
          <p:nvCxnSpPr>
            <p:cNvPr id="11" name="Straight Arrow Connector 10"/>
            <p:cNvCxnSpPr>
              <a:stCxn id="5" idx="7"/>
            </p:cNvCxnSpPr>
            <p:nvPr/>
          </p:nvCxnSpPr>
          <p:spPr>
            <a:xfrm flipV="1">
              <a:off x="5997279" y="3128197"/>
              <a:ext cx="1085223" cy="7941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5"/>
            </p:cNvCxnSpPr>
            <p:nvPr/>
          </p:nvCxnSpPr>
          <p:spPr>
            <a:xfrm>
              <a:off x="5997279" y="4175269"/>
              <a:ext cx="1085223" cy="14317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52959" y="3486845"/>
              <a:ext cx="1346014" cy="543147"/>
            </a:xfrm>
            <a:prstGeom prst="rect">
              <a:avLst/>
            </a:prstGeom>
            <a:solidFill>
              <a:srgbClr val="9BBB59"/>
            </a:solidFill>
          </p:spPr>
          <p:txBody>
            <a:bodyPr wrap="none" rtlCol="0">
              <a:spAutoFit/>
            </a:bodyPr>
            <a:lstStyle/>
            <a:p>
              <a:r>
                <a:rPr lang="en-US" sz="1600" dirty="0" smtClean="0"/>
                <a:t>birthplace</a:t>
              </a:r>
              <a:endParaRPr lang="en-US" sz="1600" dirty="0"/>
            </a:p>
          </p:txBody>
        </p:sp>
        <p:sp>
          <p:nvSpPr>
            <p:cNvPr id="15" name="Oval 14"/>
            <p:cNvSpPr/>
            <p:nvPr/>
          </p:nvSpPr>
          <p:spPr>
            <a:xfrm>
              <a:off x="5563472" y="2770572"/>
              <a:ext cx="420389" cy="357625"/>
            </a:xfrm>
            <a:prstGeom prst="ellipse">
              <a:avLst/>
            </a:prstGeom>
            <a:solidFill>
              <a:schemeClr val="accent3"/>
            </a:solidFill>
            <a:ln>
              <a:solidFill>
                <a:srgbClr val="302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5" idx="0"/>
              <a:endCxn id="15" idx="4"/>
            </p:cNvCxnSpPr>
            <p:nvPr/>
          </p:nvCxnSpPr>
          <p:spPr>
            <a:xfrm flipH="1" flipV="1">
              <a:off x="5773666" y="3128197"/>
              <a:ext cx="74983" cy="7418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18177" y="2459579"/>
              <a:ext cx="831367" cy="543147"/>
            </a:xfrm>
            <a:prstGeom prst="rect">
              <a:avLst/>
            </a:prstGeom>
            <a:solidFill>
              <a:schemeClr val="accent3"/>
            </a:solidFill>
            <a:ln>
              <a:solidFill>
                <a:schemeClr val="accent3"/>
              </a:solidFill>
            </a:ln>
          </p:spPr>
          <p:txBody>
            <a:bodyPr wrap="none" rtlCol="0">
              <a:spAutoFit/>
            </a:bodyPr>
            <a:lstStyle/>
            <a:p>
              <a:r>
                <a:rPr lang="en-US" sz="1600" dirty="0" smtClean="0"/>
                <a:t>Actor</a:t>
              </a:r>
              <a:endParaRPr lang="en-US" sz="1600" dirty="0"/>
            </a:p>
          </p:txBody>
        </p:sp>
        <p:sp>
          <p:nvSpPr>
            <p:cNvPr id="18" name="TextBox 17"/>
            <p:cNvSpPr txBox="1"/>
            <p:nvPr/>
          </p:nvSpPr>
          <p:spPr>
            <a:xfrm>
              <a:off x="5847447" y="3216551"/>
              <a:ext cx="717266" cy="543147"/>
            </a:xfrm>
            <a:prstGeom prst="rect">
              <a:avLst/>
            </a:prstGeom>
            <a:solidFill>
              <a:srgbClr val="9BBB59"/>
            </a:solidFill>
          </p:spPr>
          <p:txBody>
            <a:bodyPr wrap="none" rtlCol="0">
              <a:spAutoFit/>
            </a:bodyPr>
            <a:lstStyle/>
            <a:p>
              <a:r>
                <a:rPr lang="en-US" sz="1600" dirty="0" smtClean="0"/>
                <a:t>type</a:t>
              </a:r>
              <a:endParaRPr lang="en-US" sz="1600" dirty="0"/>
            </a:p>
          </p:txBody>
        </p:sp>
        <p:sp>
          <p:nvSpPr>
            <p:cNvPr id="19" name="Oval 18"/>
            <p:cNvSpPr/>
            <p:nvPr/>
          </p:nvSpPr>
          <p:spPr>
            <a:xfrm>
              <a:off x="5196535" y="5328504"/>
              <a:ext cx="420389" cy="357625"/>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5" idx="4"/>
              <a:endCxn id="19" idx="0"/>
            </p:cNvCxnSpPr>
            <p:nvPr/>
          </p:nvCxnSpPr>
          <p:spPr>
            <a:xfrm flipH="1">
              <a:off x="5406730" y="4227643"/>
              <a:ext cx="441920" cy="1100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39360" y="4693321"/>
              <a:ext cx="1243586" cy="543147"/>
            </a:xfrm>
            <a:prstGeom prst="rect">
              <a:avLst/>
            </a:prstGeom>
            <a:solidFill>
              <a:schemeClr val="accent3"/>
            </a:solidFill>
          </p:spPr>
          <p:txBody>
            <a:bodyPr wrap="none" rtlCol="0">
              <a:spAutoFit/>
            </a:bodyPr>
            <a:lstStyle/>
            <a:p>
              <a:r>
                <a:rPr lang="en-US" sz="1600" dirty="0" err="1" smtClean="0"/>
                <a:t>citizenOf</a:t>
              </a:r>
              <a:endParaRPr lang="en-US" sz="1600" dirty="0"/>
            </a:p>
          </p:txBody>
        </p:sp>
        <p:sp>
          <p:nvSpPr>
            <p:cNvPr id="23" name="TextBox 22"/>
            <p:cNvSpPr txBox="1"/>
            <p:nvPr/>
          </p:nvSpPr>
          <p:spPr>
            <a:xfrm>
              <a:off x="4964676" y="5782754"/>
              <a:ext cx="759944" cy="543147"/>
            </a:xfrm>
            <a:prstGeom prst="rect">
              <a:avLst/>
            </a:prstGeom>
            <a:solidFill>
              <a:schemeClr val="accent1"/>
            </a:solidFill>
          </p:spPr>
          <p:txBody>
            <a:bodyPr wrap="none" rtlCol="0">
              <a:spAutoFit/>
            </a:bodyPr>
            <a:lstStyle/>
            <a:p>
              <a:r>
                <a:rPr lang="en-US" sz="1600" dirty="0" smtClean="0"/>
                <a:t>USA</a:t>
              </a:r>
              <a:endParaRPr lang="en-US" sz="1600" dirty="0"/>
            </a:p>
          </p:txBody>
        </p:sp>
        <p:sp>
          <p:nvSpPr>
            <p:cNvPr id="13" name="TextBox 12"/>
            <p:cNvSpPr txBox="1"/>
            <p:nvPr/>
          </p:nvSpPr>
          <p:spPr>
            <a:xfrm>
              <a:off x="6605064" y="4735895"/>
              <a:ext cx="1231788" cy="543147"/>
            </a:xfrm>
            <a:prstGeom prst="rect">
              <a:avLst/>
            </a:prstGeom>
            <a:solidFill>
              <a:srgbClr val="9BBB59"/>
            </a:solidFill>
          </p:spPr>
          <p:txBody>
            <a:bodyPr wrap="none" rtlCol="0">
              <a:spAutoFit/>
            </a:bodyPr>
            <a:lstStyle/>
            <a:p>
              <a:r>
                <a:rPr lang="en-US" sz="1600" dirty="0" smtClean="0"/>
                <a:t>birthdate</a:t>
              </a:r>
              <a:endParaRPr lang="en-US" sz="1600" dirty="0"/>
            </a:p>
          </p:txBody>
        </p:sp>
      </p:grpSp>
      <p:sp>
        <p:nvSpPr>
          <p:cNvPr id="4" name="Footer Placeholder 3"/>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38322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by Description</a:t>
            </a:r>
            <a:endParaRPr lang="en-US" dirty="0"/>
          </a:p>
        </p:txBody>
      </p:sp>
      <p:sp>
        <p:nvSpPr>
          <p:cNvPr id="3" name="Content Placeholder 2"/>
          <p:cNvSpPr>
            <a:spLocks noGrp="1"/>
          </p:cNvSpPr>
          <p:nvPr>
            <p:ph idx="1"/>
          </p:nvPr>
        </p:nvSpPr>
        <p:spPr/>
        <p:txBody>
          <a:bodyPr>
            <a:normAutofit/>
          </a:bodyPr>
          <a:lstStyle/>
          <a:p>
            <a:r>
              <a:rPr lang="en-US" sz="2400" dirty="0" smtClean="0"/>
              <a:t>We communicate about entities we don’t share unique names for: Lincoln, President </a:t>
            </a:r>
            <a:r>
              <a:rPr lang="en-US" sz="2400" dirty="0" err="1" smtClean="0"/>
              <a:t>vs</a:t>
            </a:r>
            <a:r>
              <a:rPr lang="en-US" sz="2400" dirty="0" smtClean="0"/>
              <a:t> Lincoln Nebraska </a:t>
            </a:r>
            <a:r>
              <a:rPr lang="en-US" sz="2400" dirty="0" err="1" smtClean="0"/>
              <a:t>vs</a:t>
            </a:r>
            <a:r>
              <a:rPr lang="en-US" sz="2400" dirty="0" smtClean="0"/>
              <a:t> </a:t>
            </a:r>
            <a:r>
              <a:rPr lang="is-IS" sz="2400" dirty="0" smtClean="0"/>
              <a:t>…</a:t>
            </a:r>
          </a:p>
          <a:p>
            <a:endParaRPr lang="is-IS" sz="2400" dirty="0"/>
          </a:p>
          <a:p>
            <a:r>
              <a:rPr lang="is-IS" sz="2400" dirty="0" smtClean="0"/>
              <a:t>This phenomenon is </a:t>
            </a:r>
          </a:p>
          <a:p>
            <a:r>
              <a:rPr lang="is-IS" sz="2400" dirty="0" smtClean="0"/>
              <a:t>ubiquitous in human </a:t>
            </a:r>
          </a:p>
          <a:p>
            <a:r>
              <a:rPr lang="is-IS" sz="2400" dirty="0" smtClean="0"/>
              <a:t>communication</a:t>
            </a:r>
          </a:p>
        </p:txBody>
      </p:sp>
      <p:pic>
        <p:nvPicPr>
          <p:cNvPr id="4" name="Picture 3"/>
          <p:cNvPicPr>
            <a:picLocks noChangeAspect="1"/>
          </p:cNvPicPr>
          <p:nvPr/>
        </p:nvPicPr>
        <p:blipFill>
          <a:blip r:embed="rId2"/>
          <a:stretch>
            <a:fillRect/>
          </a:stretch>
        </p:blipFill>
        <p:spPr>
          <a:xfrm>
            <a:off x="3882499" y="2563885"/>
            <a:ext cx="5044440" cy="2361945"/>
          </a:xfrm>
          <a:prstGeom prst="rect">
            <a:avLst/>
          </a:prstGeom>
        </p:spPr>
      </p:pic>
    </p:spTree>
    <p:extLst>
      <p:ext uri="{BB962C8B-B14F-4D97-AF65-F5344CB8AC3E}">
        <p14:creationId xmlns:p14="http://schemas.microsoft.com/office/powerpoint/2010/main" val="3700265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6723"/>
            <a:ext cx="8229600" cy="857250"/>
          </a:xfrm>
        </p:spPr>
        <p:txBody>
          <a:bodyPr/>
          <a:lstStyle/>
          <a:p>
            <a:r>
              <a:rPr lang="en-US" dirty="0" smtClean="0"/>
              <a:t>Mathematical theory of 	Communication Semantics?</a:t>
            </a:r>
            <a:endParaRPr lang="en-US" dirty="0"/>
          </a:p>
        </p:txBody>
      </p:sp>
      <p:sp>
        <p:nvSpPr>
          <p:cNvPr id="3" name="Content Placeholder 2"/>
          <p:cNvSpPr>
            <a:spLocks noGrp="1"/>
          </p:cNvSpPr>
          <p:nvPr>
            <p:ph idx="1"/>
          </p:nvPr>
        </p:nvSpPr>
        <p:spPr>
          <a:xfrm>
            <a:off x="457200" y="848293"/>
            <a:ext cx="8229600" cy="2239098"/>
          </a:xfrm>
        </p:spPr>
        <p:txBody>
          <a:bodyPr>
            <a:normAutofit/>
          </a:bodyPr>
          <a:lstStyle/>
          <a:p>
            <a:r>
              <a:rPr lang="en-US" sz="2000" dirty="0"/>
              <a:t>The fundamental problem of communication is that of reproducing at one point either exactly or approximately a message selected at another point. Frequently the messages have meaning; that is they refer to or are correlated according to some system with certain physical or conceptual entities. These semantic aspects of communication are irrelevant to the engineering problem</a:t>
            </a:r>
            <a:r>
              <a:rPr lang="en-US" sz="2000" dirty="0" smtClean="0"/>
              <a:t>. --- Shannon</a:t>
            </a:r>
          </a:p>
          <a:p>
            <a:endParaRPr lang="en-US" sz="2000" dirty="0"/>
          </a:p>
        </p:txBody>
      </p:sp>
    </p:spTree>
    <p:extLst>
      <p:ext uri="{BB962C8B-B14F-4D97-AF65-F5344CB8AC3E}">
        <p14:creationId xmlns:p14="http://schemas.microsoft.com/office/powerpoint/2010/main" val="382928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400" dirty="0"/>
              <a:t>Models</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b="1" dirty="0">
                <a:solidFill>
                  <a:schemeClr val="accent1"/>
                </a:solidFill>
              </a:rPr>
              <a:t>Engineering = Modeling</a:t>
            </a:r>
          </a:p>
          <a:p>
            <a:pPr lvl="0" rtl="0">
              <a:lnSpc>
                <a:spcPct val="100000"/>
              </a:lnSpc>
              <a:spcBef>
                <a:spcPts val="3000"/>
              </a:spcBef>
              <a:buNone/>
            </a:pPr>
            <a:r>
              <a:rPr lang="en" dirty="0"/>
              <a:t>Models are essential for building, predicting &amp; </a:t>
            </a:r>
          </a:p>
          <a:p>
            <a:pPr marL="0" indent="0" rtl="0">
              <a:lnSpc>
                <a:spcPct val="100000"/>
              </a:lnSpc>
              <a:spcBef>
                <a:spcPts val="0"/>
              </a:spcBef>
              <a:buNone/>
            </a:pPr>
            <a:r>
              <a:rPr lang="en" dirty="0"/>
              <a:t>controlling systems</a:t>
            </a:r>
          </a:p>
          <a:p>
            <a:pPr marL="0" indent="0" rtl="0">
              <a:lnSpc>
                <a:spcPct val="100000"/>
              </a:lnSpc>
              <a:spcBef>
                <a:spcPts val="0"/>
              </a:spcBef>
              <a:buNone/>
            </a:pPr>
            <a:endParaRPr sz="1400" dirty="0"/>
          </a:p>
          <a:p>
            <a:pPr lvl="0" rtl="0">
              <a:lnSpc>
                <a:spcPct val="115000"/>
              </a:lnSpc>
              <a:spcBef>
                <a:spcPts val="0"/>
              </a:spcBef>
              <a:buClr>
                <a:schemeClr val="dk1"/>
              </a:buClr>
              <a:buSzPct val="36666"/>
              <a:buFont typeface="Arial"/>
              <a:buNone/>
            </a:pPr>
            <a:r>
              <a:rPr lang="en" dirty="0"/>
              <a:t>Model = set of variables + constraints</a:t>
            </a:r>
          </a:p>
          <a:p>
            <a:pPr marL="457200" lvl="0" indent="-419100" rtl="0">
              <a:lnSpc>
                <a:spcPct val="115000"/>
              </a:lnSpc>
              <a:spcBef>
                <a:spcPts val="0"/>
              </a:spcBef>
              <a:buClr>
                <a:srgbClr val="888888"/>
              </a:buClr>
              <a:buSzPct val="100000"/>
              <a:buFont typeface="Roboto"/>
              <a:buChar char="-"/>
            </a:pPr>
            <a:r>
              <a:rPr lang="en" dirty="0"/>
              <a:t>capture behavior of the system</a:t>
            </a:r>
          </a:p>
          <a:p>
            <a:pPr marL="0" indent="0">
              <a:lnSpc>
                <a:spcPct val="100000"/>
              </a:lnSpc>
              <a:spcBef>
                <a:spcPts val="0"/>
              </a:spcBef>
              <a:buNone/>
            </a:pPr>
            <a:endParaRPr dirty="0">
              <a:solidFill>
                <a:schemeClr val="accent1"/>
              </a:solidFil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By Description</a:t>
            </a:r>
            <a:endParaRPr lang="en-US" dirty="0"/>
          </a:p>
        </p:txBody>
      </p:sp>
      <p:sp>
        <p:nvSpPr>
          <p:cNvPr id="3" name="Content Placeholder 2"/>
          <p:cNvSpPr>
            <a:spLocks noGrp="1"/>
          </p:cNvSpPr>
          <p:nvPr>
            <p:ph idx="1"/>
          </p:nvPr>
        </p:nvSpPr>
        <p:spPr/>
        <p:txBody>
          <a:bodyPr/>
          <a:lstStyle/>
          <a:p>
            <a:r>
              <a:rPr lang="en-US" sz="2400" dirty="0" smtClean="0"/>
              <a:t>Could be basis for inter-program communication</a:t>
            </a:r>
          </a:p>
          <a:p>
            <a:endParaRPr lang="en-US" sz="900" dirty="0" smtClean="0"/>
          </a:p>
          <a:p>
            <a:r>
              <a:rPr lang="en-US" sz="2400" dirty="0" smtClean="0"/>
              <a:t>Issues </a:t>
            </a:r>
          </a:p>
          <a:p>
            <a:r>
              <a:rPr lang="en-US" dirty="0"/>
              <a:t>	</a:t>
            </a:r>
            <a:r>
              <a:rPr lang="en-US" sz="2400" dirty="0" smtClean="0"/>
              <a:t>How big does the description need to be?</a:t>
            </a:r>
          </a:p>
          <a:p>
            <a:pPr lvl="2"/>
            <a:r>
              <a:rPr lang="en-US" dirty="0" smtClean="0"/>
              <a:t>		James </a:t>
            </a:r>
            <a:r>
              <a:rPr lang="en-US" dirty="0" err="1" smtClean="0"/>
              <a:t>Kohut</a:t>
            </a:r>
            <a:r>
              <a:rPr lang="en-US" dirty="0" smtClean="0"/>
              <a:t>, Neurosurgeon, Gilroy </a:t>
            </a:r>
            <a:r>
              <a:rPr lang="en-US" dirty="0" err="1" smtClean="0"/>
              <a:t>vs</a:t>
            </a:r>
            <a:r>
              <a:rPr lang="en-US" dirty="0" smtClean="0"/>
              <a:t> </a:t>
            </a:r>
          </a:p>
          <a:p>
            <a:pPr lvl="2"/>
            <a:r>
              <a:rPr lang="en-US" dirty="0"/>
              <a:t>	</a:t>
            </a:r>
            <a:r>
              <a:rPr lang="en-US" dirty="0" smtClean="0"/>
              <a:t>		John Smith, Trader, New York</a:t>
            </a:r>
          </a:p>
          <a:p>
            <a:pPr lvl="1"/>
            <a:r>
              <a:rPr lang="en-US" dirty="0" smtClean="0"/>
              <a:t>	Coping with wrong </a:t>
            </a:r>
            <a:r>
              <a:rPr lang="en-US" dirty="0" smtClean="0"/>
              <a:t>mutual knowledge</a:t>
            </a:r>
            <a:endParaRPr lang="en-US" dirty="0" smtClean="0"/>
          </a:p>
          <a:p>
            <a:pPr lvl="2"/>
            <a:r>
              <a:rPr lang="en-US" dirty="0" smtClean="0"/>
              <a:t>		George Bush, President</a:t>
            </a:r>
          </a:p>
          <a:p>
            <a:pPr lvl="2"/>
            <a:r>
              <a:rPr lang="en-US" dirty="0"/>
              <a:t>	</a:t>
            </a:r>
            <a:r>
              <a:rPr lang="is-IS" dirty="0" smtClean="0"/>
              <a:t>How can we make the description easy to decode?</a:t>
            </a:r>
            <a:endParaRPr lang="en-US" dirty="0" smtClean="0"/>
          </a:p>
          <a:p>
            <a:pPr lvl="1"/>
            <a:endParaRPr lang="en-US" dirty="0"/>
          </a:p>
        </p:txBody>
      </p:sp>
    </p:spTree>
    <p:extLst>
      <p:ext uri="{BB962C8B-B14F-4D97-AF65-F5344CB8AC3E}">
        <p14:creationId xmlns:p14="http://schemas.microsoft.com/office/powerpoint/2010/main" val="2770170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1182029" y="1237785"/>
            <a:ext cx="6862947" cy="3676259"/>
          </a:xfrm>
          <a:prstGeom prst="rect">
            <a:avLst/>
          </a:prstGeom>
          <a:noFill/>
          <a:ln>
            <a:noFill/>
          </a:ln>
        </p:spPr>
      </p:pic>
      <p:sp>
        <p:nvSpPr>
          <p:cNvPr id="2" name="Title 1"/>
          <p:cNvSpPr>
            <a:spLocks noGrp="1"/>
          </p:cNvSpPr>
          <p:nvPr>
            <p:ph type="title"/>
          </p:nvPr>
        </p:nvSpPr>
        <p:spPr/>
        <p:txBody>
          <a:bodyPr/>
          <a:lstStyle/>
          <a:p>
            <a:r>
              <a:rPr lang="en-US" dirty="0" smtClean="0"/>
              <a:t>Communication Model</a:t>
            </a:r>
            <a:endParaRPr lang="en-US" dirty="0"/>
          </a:p>
        </p:txBody>
      </p:sp>
      <p:sp>
        <p:nvSpPr>
          <p:cNvPr id="3" name="Text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Tree>
    <p:extLst>
      <p:ext uri="{BB962C8B-B14F-4D97-AF65-F5344CB8AC3E}">
        <p14:creationId xmlns:p14="http://schemas.microsoft.com/office/powerpoint/2010/main" val="87037477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such a theory</a:t>
            </a:r>
            <a:endParaRPr lang="en-US" dirty="0"/>
          </a:p>
        </p:txBody>
      </p:sp>
      <p:sp>
        <p:nvSpPr>
          <p:cNvPr id="3" name="Content Placeholder 2"/>
          <p:cNvSpPr>
            <a:spLocks noGrp="1"/>
          </p:cNvSpPr>
          <p:nvPr>
            <p:ph idx="1"/>
          </p:nvPr>
        </p:nvSpPr>
        <p:spPr>
          <a:xfrm>
            <a:off x="457199" y="1200150"/>
            <a:ext cx="9113994" cy="3725680"/>
          </a:xfrm>
        </p:spPr>
        <p:txBody>
          <a:bodyPr>
            <a:normAutofit/>
          </a:bodyPr>
          <a:lstStyle/>
          <a:p>
            <a:pPr lvl="1"/>
            <a:r>
              <a:rPr lang="en-US" dirty="0" smtClean="0"/>
              <a:t>How </a:t>
            </a:r>
            <a:r>
              <a:rPr lang="en-US" dirty="0"/>
              <a:t>do we measure shared knowledge and shared language?</a:t>
            </a:r>
          </a:p>
          <a:p>
            <a:pPr lvl="1"/>
            <a:r>
              <a:rPr lang="en-US" dirty="0"/>
              <a:t>How big does the description need to be as a function of this?</a:t>
            </a:r>
          </a:p>
          <a:p>
            <a:pPr lvl="1"/>
            <a:r>
              <a:rPr lang="en-US" dirty="0"/>
              <a:t>What is the minimum required sharing required?</a:t>
            </a:r>
          </a:p>
          <a:p>
            <a:pPr lvl="1"/>
            <a:r>
              <a:rPr lang="en-US" dirty="0"/>
              <a:t>What are the </a:t>
            </a:r>
            <a:r>
              <a:rPr lang="en-US" dirty="0" smtClean="0"/>
              <a:t>computation and communication overheads?</a:t>
            </a:r>
          </a:p>
          <a:p>
            <a:pPr lvl="1"/>
            <a:r>
              <a:rPr lang="en-US" dirty="0" smtClean="0"/>
              <a:t>How much can be disclosed without revealing identity?</a:t>
            </a:r>
            <a:endParaRPr lang="en-US" dirty="0"/>
          </a:p>
          <a:p>
            <a:pPr lvl="1"/>
            <a:endParaRPr lang="en-US" dirty="0"/>
          </a:p>
          <a:p>
            <a:r>
              <a:rPr lang="en-US" sz="2400" dirty="0"/>
              <a:t>First steps towards such a </a:t>
            </a:r>
            <a:r>
              <a:rPr lang="en-US" sz="2400" dirty="0" smtClean="0"/>
              <a:t>theory</a:t>
            </a:r>
          </a:p>
          <a:p>
            <a:pPr lvl="1"/>
            <a:r>
              <a:rPr lang="en-US" dirty="0" smtClean="0"/>
              <a:t> </a:t>
            </a:r>
            <a:r>
              <a:rPr lang="de-DE" dirty="0"/>
              <a:t>http://</a:t>
            </a:r>
            <a:r>
              <a:rPr lang="de-DE" dirty="0" err="1"/>
              <a:t>arxiv.org</a:t>
            </a:r>
            <a:r>
              <a:rPr lang="de-DE" dirty="0"/>
              <a:t>/</a:t>
            </a:r>
            <a:r>
              <a:rPr lang="de-DE" dirty="0" err="1"/>
              <a:t>abs</a:t>
            </a:r>
            <a:r>
              <a:rPr lang="de-DE" dirty="0"/>
              <a:t>/1511.06341</a:t>
            </a:r>
            <a:endParaRPr lang="en-US" dirty="0"/>
          </a:p>
          <a:p>
            <a:endParaRPr lang="en-US" dirty="0"/>
          </a:p>
        </p:txBody>
      </p:sp>
    </p:spTree>
    <p:extLst>
      <p:ext uri="{BB962C8B-B14F-4D97-AF65-F5344CB8AC3E}">
        <p14:creationId xmlns:p14="http://schemas.microsoft.com/office/powerpoint/2010/main" val="695832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
            </a:r>
            <a:r>
              <a:rPr lang="en-US" dirty="0" smtClean="0"/>
              <a:t>Result</a:t>
            </a:r>
            <a:endParaRPr lang="en-US" dirty="0"/>
          </a:p>
        </p:txBody>
      </p:sp>
      <p:sp>
        <p:nvSpPr>
          <p:cNvPr id="3" name="Text Placeholder 2"/>
          <p:cNvSpPr>
            <a:spLocks noGrp="1"/>
          </p:cNvSpPr>
          <p:nvPr>
            <p:ph type="body" idx="1"/>
          </p:nvPr>
        </p:nvSpPr>
        <p:spPr>
          <a:xfrm>
            <a:off x="311700" y="1152475"/>
            <a:ext cx="8710478" cy="3416400"/>
          </a:xfrm>
        </p:spPr>
        <p:txBody>
          <a:bodyPr/>
          <a:lstStyle/>
          <a:p>
            <a:pPr marL="285750" indent="-285750">
              <a:buFontTx/>
              <a:buChar char="-"/>
            </a:pPr>
            <a:r>
              <a:rPr lang="en-US" sz="2400" dirty="0" smtClean="0"/>
              <a:t>Ambiguity</a:t>
            </a:r>
            <a:r>
              <a:rPr lang="en-US" sz="2400" dirty="0" smtClean="0">
                <a:sym typeface="Wingdings"/>
              </a:rPr>
              <a:t> A = inverse of entropy of possible referents of symbols</a:t>
            </a:r>
          </a:p>
          <a:p>
            <a:pPr marL="285750" indent="-285750">
              <a:buFontTx/>
              <a:buChar char="-"/>
            </a:pPr>
            <a:r>
              <a:rPr lang="en-US" sz="2400" dirty="0" smtClean="0">
                <a:sym typeface="Wingdings"/>
              </a:rPr>
              <a:t>Salience F = </a:t>
            </a:r>
            <a:r>
              <a:rPr lang="en-US" sz="2400" dirty="0" smtClean="0">
                <a:sym typeface="Wingdings"/>
              </a:rPr>
              <a:t>info. </a:t>
            </a:r>
            <a:r>
              <a:rPr lang="en-US" sz="2400" dirty="0" smtClean="0">
                <a:sym typeface="Wingdings"/>
              </a:rPr>
              <a:t>content rate of most discriminating descriptions</a:t>
            </a:r>
          </a:p>
          <a:p>
            <a:pPr marL="285750" indent="-285750">
              <a:buFontTx/>
              <a:buChar char="-"/>
            </a:pPr>
            <a:r>
              <a:rPr lang="en-US" sz="2400" dirty="0" smtClean="0">
                <a:sym typeface="Wingdings"/>
              </a:rPr>
              <a:t>Description size </a:t>
            </a:r>
            <a:r>
              <a:rPr lang="en-US" sz="2400" dirty="0" smtClean="0">
                <a:sym typeface="Wingdings"/>
              </a:rPr>
              <a:t>in most general case</a:t>
            </a:r>
            <a:endParaRPr lang="en-US" sz="2400" dirty="0" smtClean="0"/>
          </a:p>
          <a:p>
            <a:pPr>
              <a:lnSpc>
                <a:spcPct val="100000"/>
              </a:lnSpc>
              <a:spcAft>
                <a:spcPts val="0"/>
              </a:spcAft>
              <a:buNone/>
            </a:pPr>
            <a:r>
              <a:rPr lang="en-US" sz="3600" dirty="0">
                <a:sym typeface="Wingdings"/>
              </a:rPr>
              <a:t>	</a:t>
            </a:r>
            <a:r>
              <a:rPr lang="en-US" sz="1800" dirty="0" smtClean="0">
                <a:sym typeface="Wingdings"/>
              </a:rPr>
              <a:t>N = size of domain of discourse</a:t>
            </a:r>
          </a:p>
          <a:p>
            <a:pPr>
              <a:lnSpc>
                <a:spcPct val="100000"/>
              </a:lnSpc>
              <a:spcAft>
                <a:spcPts val="0"/>
              </a:spcAft>
              <a:buNone/>
            </a:pPr>
            <a:r>
              <a:rPr lang="en-US" sz="1800" dirty="0">
                <a:sym typeface="Wingdings"/>
              </a:rPr>
              <a:t>	</a:t>
            </a:r>
            <a:r>
              <a:rPr lang="en-US" sz="1800" dirty="0" smtClean="0">
                <a:sym typeface="Wingdings"/>
              </a:rPr>
              <a:t>Ax, Ad = Ambiguity of node being described, descriptor nodes</a:t>
            </a:r>
          </a:p>
          <a:p>
            <a:pPr>
              <a:lnSpc>
                <a:spcPct val="100000"/>
              </a:lnSpc>
              <a:spcAft>
                <a:spcPts val="0"/>
              </a:spcAft>
              <a:buNone/>
            </a:pPr>
            <a:r>
              <a:rPr lang="en-US" sz="1800" dirty="0">
                <a:sym typeface="Wingdings"/>
              </a:rPr>
              <a:t>	</a:t>
            </a:r>
            <a:r>
              <a:rPr lang="en-US" sz="1800" dirty="0" smtClean="0">
                <a:sym typeface="Wingdings"/>
              </a:rPr>
              <a:t>S = Number of candidate descriptions considered</a:t>
            </a:r>
          </a:p>
          <a:p>
            <a:pPr>
              <a:lnSpc>
                <a:spcPct val="100000"/>
              </a:lnSpc>
              <a:spcAft>
                <a:spcPts val="0"/>
              </a:spcAft>
              <a:buNone/>
            </a:pPr>
            <a:r>
              <a:rPr lang="en-US" sz="1800" dirty="0">
                <a:sym typeface="Wingdings"/>
              </a:rPr>
              <a:t>	</a:t>
            </a:r>
            <a:r>
              <a:rPr lang="en-US" sz="1800" dirty="0" err="1" smtClean="0">
                <a:sym typeface="Wingdings"/>
              </a:rPr>
              <a:t>bD</a:t>
            </a:r>
            <a:r>
              <a:rPr lang="en-US" sz="1800" dirty="0" smtClean="0">
                <a:sym typeface="Wingdings"/>
              </a:rPr>
              <a:t> = Number of relations between descriptor nodes</a:t>
            </a:r>
          </a:p>
          <a:p>
            <a:pPr>
              <a:lnSpc>
                <a:spcPct val="100000"/>
              </a:lnSpc>
              <a:spcAft>
                <a:spcPts val="0"/>
              </a:spcAft>
            </a:pPr>
            <a:endParaRPr lang="en-US" sz="1800" dirty="0">
              <a:sym typeface="Wingdings"/>
            </a:endParaRPr>
          </a:p>
          <a:p>
            <a:pPr>
              <a:lnSpc>
                <a:spcPct val="100000"/>
              </a:lnSpc>
              <a:spcAft>
                <a:spcPts val="0"/>
              </a:spcAft>
              <a:buNone/>
            </a:pPr>
            <a:r>
              <a:rPr lang="en-US" sz="2400" dirty="0" smtClean="0">
                <a:sym typeface="Wingdings"/>
              </a:rPr>
              <a:t>-  Results empirically validated</a:t>
            </a:r>
            <a:endParaRPr lang="en-US" sz="2400" dirty="0"/>
          </a:p>
        </p:txBody>
      </p:sp>
      <p:pic>
        <p:nvPicPr>
          <p:cNvPr id="5" name="Picture 4"/>
          <p:cNvPicPr>
            <a:picLocks noChangeAspect="1"/>
          </p:cNvPicPr>
          <p:nvPr/>
        </p:nvPicPr>
        <p:blipFill>
          <a:blip r:embed="rId2"/>
          <a:stretch>
            <a:fillRect/>
          </a:stretch>
        </p:blipFill>
        <p:spPr>
          <a:xfrm>
            <a:off x="5505785" y="2308301"/>
            <a:ext cx="3181015" cy="782630"/>
          </a:xfrm>
          <a:prstGeom prst="rect">
            <a:avLst/>
          </a:prstGeom>
        </p:spPr>
      </p:pic>
    </p:spTree>
    <p:extLst>
      <p:ext uri="{BB962C8B-B14F-4D97-AF65-F5344CB8AC3E}">
        <p14:creationId xmlns:p14="http://schemas.microsoft.com/office/powerpoint/2010/main" val="1965557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Text Placeholder 2"/>
          <p:cNvSpPr>
            <a:spLocks noGrp="1"/>
          </p:cNvSpPr>
          <p:nvPr>
            <p:ph type="body" idx="1"/>
          </p:nvPr>
        </p:nvSpPr>
        <p:spPr>
          <a:xfrm>
            <a:off x="311700" y="1152475"/>
            <a:ext cx="8761962" cy="3416400"/>
          </a:xfrm>
        </p:spPr>
        <p:txBody>
          <a:bodyPr/>
          <a:lstStyle/>
          <a:p>
            <a:pPr marL="285750" indent="-285750">
              <a:lnSpc>
                <a:spcPct val="150000"/>
              </a:lnSpc>
              <a:buFont typeface="Arial" charset="0"/>
              <a:buChar char="•"/>
            </a:pPr>
            <a:r>
              <a:rPr lang="en-US" sz="2000" dirty="0" smtClean="0"/>
              <a:t>Information content of description &gt; ambiguity in language</a:t>
            </a:r>
          </a:p>
          <a:p>
            <a:pPr marL="285750" indent="-285750">
              <a:lnSpc>
                <a:spcPct val="150000"/>
              </a:lnSpc>
              <a:buFont typeface="Arial" charset="0"/>
              <a:buChar char="•"/>
            </a:pPr>
            <a:r>
              <a:rPr lang="en-US" sz="2000" dirty="0" smtClean="0"/>
              <a:t>Tradeoff between sharing language and computation</a:t>
            </a:r>
          </a:p>
          <a:p>
            <a:pPr marL="285750" indent="-285750">
              <a:lnSpc>
                <a:spcPct val="150000"/>
              </a:lnSpc>
              <a:buFont typeface="Arial" charset="0"/>
              <a:buChar char="•"/>
            </a:pPr>
            <a:r>
              <a:rPr lang="en-US" sz="2000" dirty="0" smtClean="0"/>
              <a:t>Sender computation can be traded for receiver computation</a:t>
            </a:r>
          </a:p>
          <a:p>
            <a:pPr marL="285750" indent="-285750">
              <a:lnSpc>
                <a:spcPct val="150000"/>
              </a:lnSpc>
              <a:buFont typeface="Arial" charset="0"/>
              <a:buChar char="•"/>
            </a:pPr>
            <a:r>
              <a:rPr lang="en-US" sz="2000" dirty="0" smtClean="0"/>
              <a:t>Humans </a:t>
            </a:r>
            <a:r>
              <a:rPr lang="en-US" sz="2000" dirty="0" smtClean="0"/>
              <a:t>use flat (easy to decode) descriptions</a:t>
            </a:r>
          </a:p>
          <a:p>
            <a:pPr marL="285750" indent="-285750">
              <a:lnSpc>
                <a:spcPct val="150000"/>
              </a:lnSpc>
              <a:buFont typeface="Arial" charset="0"/>
              <a:buChar char="•"/>
            </a:pPr>
            <a:r>
              <a:rPr lang="en-US" sz="2000" dirty="0" smtClean="0"/>
              <a:t>D = 2log(N)/F, bootstrap from no shared language, O(2</a:t>
            </a:r>
            <a:r>
              <a:rPr lang="en-US" sz="2000" baseline="30000" dirty="0" smtClean="0"/>
              <a:t>log(N)</a:t>
            </a:r>
            <a:r>
              <a:rPr lang="en-US" sz="2000" dirty="0" smtClean="0"/>
              <a:t>) computation</a:t>
            </a:r>
          </a:p>
          <a:p>
            <a:pPr marL="285750" indent="-285750">
              <a:lnSpc>
                <a:spcPct val="150000"/>
              </a:lnSpc>
              <a:buFont typeface="Arial" charset="0"/>
              <a:buChar char="•"/>
            </a:pPr>
            <a:r>
              <a:rPr lang="en-US" sz="2000" dirty="0" smtClean="0"/>
              <a:t>Non-identifying </a:t>
            </a:r>
            <a:r>
              <a:rPr lang="en-US" sz="2000" dirty="0" smtClean="0"/>
              <a:t>description size </a:t>
            </a:r>
          </a:p>
        </p:txBody>
      </p:sp>
      <p:pic>
        <p:nvPicPr>
          <p:cNvPr id="5" name="Picture 4"/>
          <p:cNvPicPr>
            <a:picLocks noChangeAspect="1"/>
          </p:cNvPicPr>
          <p:nvPr/>
        </p:nvPicPr>
        <p:blipFill>
          <a:blip r:embed="rId2"/>
          <a:stretch>
            <a:fillRect/>
          </a:stretch>
        </p:blipFill>
        <p:spPr>
          <a:xfrm>
            <a:off x="6150702" y="2943922"/>
            <a:ext cx="1318291" cy="564982"/>
          </a:xfrm>
          <a:prstGeom prst="rect">
            <a:avLst/>
          </a:prstGeom>
        </p:spPr>
      </p:pic>
      <p:pic>
        <p:nvPicPr>
          <p:cNvPr id="6" name="Picture 5"/>
          <p:cNvPicPr>
            <a:picLocks noChangeAspect="1"/>
          </p:cNvPicPr>
          <p:nvPr/>
        </p:nvPicPr>
        <p:blipFill>
          <a:blip r:embed="rId3"/>
          <a:stretch>
            <a:fillRect/>
          </a:stretch>
        </p:blipFill>
        <p:spPr>
          <a:xfrm>
            <a:off x="4054080" y="4114034"/>
            <a:ext cx="2837063" cy="714443"/>
          </a:xfrm>
          <a:prstGeom prst="rect">
            <a:avLst/>
          </a:prstGeom>
        </p:spPr>
      </p:pic>
    </p:spTree>
    <p:extLst>
      <p:ext uri="{BB962C8B-B14F-4D97-AF65-F5344CB8AC3E}">
        <p14:creationId xmlns:p14="http://schemas.microsoft.com/office/powerpoint/2010/main" val="1633646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spcAft>
                <a:spcPts val="1000"/>
              </a:spcAft>
              <a:buNone/>
            </a:pPr>
            <a:r>
              <a:rPr lang="en-US" sz="2400" dirty="0" smtClean="0">
                <a:solidFill>
                  <a:schemeClr val="tx1"/>
                </a:solidFill>
              </a:rPr>
              <a:t>What </a:t>
            </a:r>
            <a:r>
              <a:rPr lang="en" sz="2400" dirty="0" smtClean="0">
                <a:solidFill>
                  <a:schemeClr val="tx1"/>
                </a:solidFill>
              </a:rPr>
              <a:t>is </a:t>
            </a:r>
            <a:r>
              <a:rPr lang="en-US" sz="2400" dirty="0" smtClean="0">
                <a:solidFill>
                  <a:schemeClr val="tx1"/>
                </a:solidFill>
              </a:rPr>
              <a:t>Empirical Modeling</a:t>
            </a:r>
          </a:p>
          <a:p>
            <a:pPr lvl="0" rtl="0">
              <a:spcBef>
                <a:spcPts val="0"/>
              </a:spcBef>
              <a:spcAft>
                <a:spcPts val="1000"/>
              </a:spcAft>
              <a:buNone/>
            </a:pPr>
            <a:endParaRPr sz="2400" dirty="0"/>
          </a:p>
          <a:p>
            <a:pPr lvl="0">
              <a:spcBef>
                <a:spcPts val="0"/>
              </a:spcBef>
              <a:spcAft>
                <a:spcPts val="1000"/>
              </a:spcAft>
              <a:buNone/>
            </a:pPr>
            <a:r>
              <a:rPr lang="en-US" sz="2400" dirty="0" smtClean="0"/>
              <a:t>Deep dives on some research topics</a:t>
            </a:r>
          </a:p>
          <a:p>
            <a:pPr lvl="0">
              <a:spcBef>
                <a:spcPts val="0"/>
              </a:spcBef>
              <a:spcAft>
                <a:spcPts val="1000"/>
              </a:spcAft>
              <a:buNone/>
            </a:pPr>
            <a:r>
              <a:rPr lang="en-US" sz="2400" dirty="0"/>
              <a:t>	</a:t>
            </a:r>
            <a:r>
              <a:rPr lang="en-US" sz="2400" dirty="0" smtClean="0"/>
              <a:t>Web scale structured data</a:t>
            </a:r>
          </a:p>
          <a:p>
            <a:pPr lvl="0">
              <a:spcBef>
                <a:spcPts val="0"/>
              </a:spcBef>
              <a:spcAft>
                <a:spcPts val="1000"/>
              </a:spcAft>
              <a:buNone/>
            </a:pPr>
            <a:r>
              <a:rPr lang="en-US" sz="2400" b="1" dirty="0">
                <a:solidFill>
                  <a:schemeClr val="accent1"/>
                </a:solidFill>
              </a:rPr>
              <a:t>	</a:t>
            </a:r>
            <a:r>
              <a:rPr lang="en-US" sz="2400" b="1" dirty="0" smtClean="0">
                <a:solidFill>
                  <a:schemeClr val="accent1"/>
                </a:solidFill>
              </a:rPr>
              <a:t>Teachable learning systems</a:t>
            </a:r>
          </a:p>
          <a:p>
            <a:pPr lvl="0">
              <a:spcBef>
                <a:spcPts val="0"/>
              </a:spcBef>
              <a:spcAft>
                <a:spcPts val="1000"/>
              </a:spcAft>
              <a:buNone/>
            </a:pPr>
            <a:endParaRPr lang="en-US" sz="2400" dirty="0"/>
          </a:p>
          <a:p>
            <a:pPr lvl="0">
              <a:spcBef>
                <a:spcPts val="0"/>
              </a:spcBef>
              <a:spcAft>
                <a:spcPts val="1000"/>
              </a:spcAft>
              <a:buNone/>
            </a:pPr>
            <a:r>
              <a:rPr lang="en-US" sz="2400" dirty="0" smtClean="0">
                <a:solidFill>
                  <a:schemeClr val="tx1"/>
                </a:solidFill>
              </a:rPr>
              <a:t>The case for a `Data Commons’</a:t>
            </a:r>
            <a:endParaRPr lang="en" sz="2400" dirty="0">
              <a:solidFill>
                <a:schemeClr val="tx1"/>
              </a:solidFill>
            </a:endParaRPr>
          </a:p>
        </p:txBody>
      </p:sp>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sz="4400" dirty="0" smtClean="0"/>
              <a:t>Teachable Learning Systems</a:t>
            </a:r>
            <a:endParaRPr lang="en" sz="4400" dirty="0"/>
          </a:p>
        </p:txBody>
      </p:sp>
    </p:spTree>
    <p:extLst>
      <p:ext uri="{BB962C8B-B14F-4D97-AF65-F5344CB8AC3E}">
        <p14:creationId xmlns:p14="http://schemas.microsoft.com/office/powerpoint/2010/main" val="62421891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learning systems</a:t>
            </a:r>
            <a:endParaRPr lang="en-US" dirty="0"/>
          </a:p>
        </p:txBody>
      </p:sp>
      <p:sp>
        <p:nvSpPr>
          <p:cNvPr id="3" name="Text Placeholder 2"/>
          <p:cNvSpPr>
            <a:spLocks noGrp="1"/>
          </p:cNvSpPr>
          <p:nvPr>
            <p:ph type="body" idx="1"/>
          </p:nvPr>
        </p:nvSpPr>
        <p:spPr/>
        <p:txBody>
          <a:bodyPr/>
          <a:lstStyle/>
          <a:p>
            <a:pPr>
              <a:buNone/>
            </a:pPr>
            <a:r>
              <a:rPr lang="en-US" sz="2400" dirty="0" smtClean="0"/>
              <a:t>More art than engineering (hyper-parameters)</a:t>
            </a:r>
          </a:p>
          <a:p>
            <a:pPr>
              <a:buNone/>
            </a:pPr>
            <a:endParaRPr lang="en-US" sz="800" dirty="0" smtClean="0"/>
          </a:p>
          <a:p>
            <a:pPr>
              <a:buNone/>
            </a:pPr>
            <a:r>
              <a:rPr lang="en-US" sz="2400" dirty="0" smtClean="0"/>
              <a:t>Brittle --- unpredictable failures</a:t>
            </a:r>
          </a:p>
          <a:p>
            <a:pPr>
              <a:buNone/>
            </a:pPr>
            <a:r>
              <a:rPr lang="en-US" sz="2400" dirty="0" smtClean="0"/>
              <a:t>Don’t </a:t>
            </a:r>
            <a:r>
              <a:rPr lang="en-US" sz="2400" dirty="0" smtClean="0"/>
              <a:t>provide explanations</a:t>
            </a:r>
          </a:p>
          <a:p>
            <a:pPr>
              <a:buNone/>
            </a:pPr>
            <a:endParaRPr lang="en-US" sz="800" dirty="0"/>
          </a:p>
          <a:p>
            <a:pPr>
              <a:buNone/>
            </a:pPr>
            <a:r>
              <a:rPr lang="en-US" sz="2400" dirty="0" smtClean="0"/>
              <a:t>Tail </a:t>
            </a:r>
            <a:r>
              <a:rPr lang="en-US" sz="2400" dirty="0" smtClean="0"/>
              <a:t>performance is weak</a:t>
            </a:r>
          </a:p>
          <a:p>
            <a:pPr>
              <a:buNone/>
            </a:pPr>
            <a:r>
              <a:rPr lang="en-US" sz="2400" dirty="0" smtClean="0"/>
              <a:t>	Rare events are important!</a:t>
            </a:r>
          </a:p>
          <a:p>
            <a:pPr>
              <a:buNone/>
            </a:pPr>
            <a:r>
              <a:rPr lang="en-US" sz="2400" dirty="0"/>
              <a:t>	</a:t>
            </a:r>
            <a:r>
              <a:rPr lang="en-US" sz="2400" dirty="0" smtClean="0"/>
              <a:t>Contrast with human learning</a:t>
            </a:r>
            <a:endParaRPr lang="en-US" sz="2400" dirty="0" smtClean="0"/>
          </a:p>
          <a:p>
            <a:pPr>
              <a:buNone/>
            </a:pPr>
            <a:endParaRPr lang="en-US" dirty="0"/>
          </a:p>
        </p:txBody>
      </p:sp>
      <p:pic>
        <p:nvPicPr>
          <p:cNvPr id="4" name="Picture 3" descr="bus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114" y="2581945"/>
            <a:ext cx="605395" cy="605395"/>
          </a:xfrm>
          <a:prstGeom prst="rect">
            <a:avLst/>
          </a:prstGeom>
        </p:spPr>
      </p:pic>
      <p:sp>
        <p:nvSpPr>
          <p:cNvPr id="5" name="TextBox 4"/>
          <p:cNvSpPr txBox="1"/>
          <p:nvPr/>
        </p:nvSpPr>
        <p:spPr>
          <a:xfrm>
            <a:off x="6099719" y="3244296"/>
            <a:ext cx="1170513" cy="307777"/>
          </a:xfrm>
          <a:prstGeom prst="rect">
            <a:avLst/>
          </a:prstGeom>
          <a:noFill/>
        </p:spPr>
        <p:txBody>
          <a:bodyPr wrap="none" rtlCol="0">
            <a:spAutoFit/>
          </a:bodyPr>
          <a:lstStyle/>
          <a:p>
            <a:r>
              <a:rPr lang="en-US" smtClean="0"/>
              <a:t>School bus?</a:t>
            </a:r>
            <a:endParaRPr lang="en-US"/>
          </a:p>
        </p:txBody>
      </p:sp>
    </p:spTree>
    <p:extLst>
      <p:ext uri="{BB962C8B-B14F-4D97-AF65-F5344CB8AC3E}">
        <p14:creationId xmlns:p14="http://schemas.microsoft.com/office/powerpoint/2010/main" val="4186749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taught </a:t>
            </a:r>
            <a:r>
              <a:rPr lang="en-US" dirty="0" err="1" smtClean="0"/>
              <a:t>vs</a:t>
            </a:r>
            <a:r>
              <a:rPr lang="en-US" dirty="0" smtClean="0"/>
              <a:t> discovering </a:t>
            </a:r>
            <a:endParaRPr lang="en-US" dirty="0"/>
          </a:p>
        </p:txBody>
      </p:sp>
      <p:sp>
        <p:nvSpPr>
          <p:cNvPr id="3" name="Text Placeholder 2"/>
          <p:cNvSpPr>
            <a:spLocks noGrp="1"/>
          </p:cNvSpPr>
          <p:nvPr>
            <p:ph type="body" idx="1"/>
          </p:nvPr>
        </p:nvSpPr>
        <p:spPr/>
        <p:txBody>
          <a:bodyPr/>
          <a:lstStyle/>
          <a:p>
            <a:pPr>
              <a:lnSpc>
                <a:spcPct val="70000"/>
              </a:lnSpc>
              <a:buNone/>
            </a:pPr>
            <a:r>
              <a:rPr lang="en-US" sz="2400" dirty="0" smtClean="0">
                <a:latin typeface="Calibri"/>
                <a:cs typeface="Calibri"/>
              </a:rPr>
              <a:t>Classical AI </a:t>
            </a:r>
            <a:r>
              <a:rPr lang="en-US" sz="2400" dirty="0" smtClean="0">
                <a:latin typeface="Calibri"/>
                <a:cs typeface="Calibri"/>
              </a:rPr>
              <a:t>(Knowledge Based) systems</a:t>
            </a:r>
            <a:endParaRPr lang="en-US" sz="2400" dirty="0" smtClean="0">
              <a:latin typeface="Calibri"/>
              <a:cs typeface="Calibri"/>
            </a:endParaRPr>
          </a:p>
          <a:p>
            <a:pPr>
              <a:lnSpc>
                <a:spcPct val="70000"/>
              </a:lnSpc>
              <a:buNone/>
            </a:pPr>
            <a:r>
              <a:rPr lang="en-US" sz="2400" dirty="0">
                <a:latin typeface="Calibri"/>
                <a:cs typeface="Calibri"/>
              </a:rPr>
              <a:t> </a:t>
            </a:r>
            <a:r>
              <a:rPr lang="en-US" sz="2400" dirty="0" smtClean="0">
                <a:latin typeface="Calibri"/>
                <a:cs typeface="Calibri"/>
              </a:rPr>
              <a:t>   Just tell </a:t>
            </a:r>
            <a:r>
              <a:rPr lang="en-US" sz="2400" dirty="0" smtClean="0">
                <a:latin typeface="Calibri"/>
                <a:cs typeface="Calibri"/>
              </a:rPr>
              <a:t>them, but have to tell them everything!</a:t>
            </a:r>
            <a:endParaRPr lang="is-IS" sz="2400" dirty="0" smtClean="0">
              <a:latin typeface="Calibri"/>
              <a:cs typeface="Calibri"/>
            </a:endParaRPr>
          </a:p>
          <a:p>
            <a:pPr>
              <a:lnSpc>
                <a:spcPct val="70000"/>
              </a:lnSpc>
              <a:buNone/>
            </a:pPr>
            <a:r>
              <a:rPr lang="is-IS" sz="2400" dirty="0">
                <a:latin typeface="Calibri"/>
                <a:cs typeface="Calibri"/>
              </a:rPr>
              <a:t> </a:t>
            </a:r>
            <a:r>
              <a:rPr lang="is-IS" sz="2400" dirty="0" smtClean="0">
                <a:latin typeface="Calibri"/>
                <a:cs typeface="Calibri"/>
              </a:rPr>
              <a:t>   Extremely </a:t>
            </a:r>
            <a:r>
              <a:rPr lang="is-IS" sz="2400" dirty="0" smtClean="0">
                <a:latin typeface="Calibri"/>
                <a:cs typeface="Calibri"/>
              </a:rPr>
              <a:t>expressive, but run time is slow</a:t>
            </a:r>
            <a:endParaRPr lang="is-IS" sz="2400" dirty="0" smtClean="0">
              <a:latin typeface="Calibri"/>
              <a:cs typeface="Calibri"/>
            </a:endParaRPr>
          </a:p>
          <a:p>
            <a:pPr>
              <a:lnSpc>
                <a:spcPct val="70000"/>
              </a:lnSpc>
              <a:buNone/>
            </a:pPr>
            <a:r>
              <a:rPr lang="is-IS" sz="2400" dirty="0">
                <a:latin typeface="Calibri"/>
                <a:cs typeface="Calibri"/>
              </a:rPr>
              <a:t> </a:t>
            </a:r>
            <a:r>
              <a:rPr lang="is-IS" sz="2400" dirty="0" smtClean="0">
                <a:latin typeface="Calibri"/>
                <a:cs typeface="Calibri"/>
              </a:rPr>
              <a:t>   </a:t>
            </a:r>
            <a:r>
              <a:rPr lang="is-IS" sz="2400" dirty="0" smtClean="0">
                <a:latin typeface="Calibri"/>
                <a:cs typeface="Calibri"/>
              </a:rPr>
              <a:t>Very predictable, explainable, but boring</a:t>
            </a:r>
            <a:endParaRPr lang="is-IS" sz="2400" dirty="0" smtClean="0">
              <a:latin typeface="Calibri"/>
              <a:cs typeface="Calibri"/>
            </a:endParaRPr>
          </a:p>
          <a:p>
            <a:pPr>
              <a:lnSpc>
                <a:spcPct val="70000"/>
              </a:lnSpc>
              <a:buNone/>
            </a:pPr>
            <a:endParaRPr lang="is-IS" sz="2400" dirty="0">
              <a:latin typeface="Calibri"/>
              <a:cs typeface="Calibri"/>
            </a:endParaRPr>
          </a:p>
          <a:p>
            <a:pPr>
              <a:lnSpc>
                <a:spcPct val="70000"/>
              </a:lnSpc>
              <a:buNone/>
            </a:pPr>
            <a:r>
              <a:rPr lang="is-IS" sz="2400" dirty="0" smtClean="0">
                <a:latin typeface="Calibri"/>
                <a:cs typeface="Calibri"/>
              </a:rPr>
              <a:t>Learning based systems </a:t>
            </a:r>
          </a:p>
          <a:p>
            <a:pPr>
              <a:lnSpc>
                <a:spcPct val="70000"/>
              </a:lnSpc>
              <a:buNone/>
            </a:pPr>
            <a:r>
              <a:rPr lang="is-IS" sz="2400" dirty="0">
                <a:latin typeface="Calibri"/>
                <a:cs typeface="Calibri"/>
              </a:rPr>
              <a:t> </a:t>
            </a:r>
            <a:r>
              <a:rPr lang="is-IS" sz="2400" dirty="0" smtClean="0">
                <a:latin typeface="Calibri"/>
                <a:cs typeface="Calibri"/>
              </a:rPr>
              <a:t>   Can learn lots of simple generalizations</a:t>
            </a:r>
          </a:p>
          <a:p>
            <a:pPr>
              <a:lnSpc>
                <a:spcPct val="70000"/>
              </a:lnSpc>
              <a:buNone/>
            </a:pPr>
            <a:r>
              <a:rPr lang="is-IS" sz="2400" dirty="0">
                <a:latin typeface="Calibri"/>
                <a:cs typeface="Calibri"/>
              </a:rPr>
              <a:t> </a:t>
            </a:r>
            <a:r>
              <a:rPr lang="is-IS" sz="2400" dirty="0" smtClean="0">
                <a:latin typeface="Calibri"/>
                <a:cs typeface="Calibri"/>
              </a:rPr>
              <a:t>   Mostly propositional representations</a:t>
            </a:r>
          </a:p>
          <a:p>
            <a:pPr>
              <a:lnSpc>
                <a:spcPct val="70000"/>
              </a:lnSpc>
              <a:buNone/>
            </a:pPr>
            <a:r>
              <a:rPr lang="is-IS" sz="2400" dirty="0">
                <a:latin typeface="Calibri"/>
                <a:cs typeface="Calibri"/>
              </a:rPr>
              <a:t> </a:t>
            </a:r>
            <a:r>
              <a:rPr lang="is-IS" sz="2400" dirty="0" smtClean="0">
                <a:latin typeface="Calibri"/>
                <a:cs typeface="Calibri"/>
              </a:rPr>
              <a:t>   More complex things hard to express or learn</a:t>
            </a:r>
            <a:endParaRPr lang="en-US" sz="2400" dirty="0">
              <a:latin typeface="Calibri"/>
              <a:cs typeface="Calibri"/>
            </a:endParaRPr>
          </a:p>
        </p:txBody>
      </p:sp>
    </p:spTree>
    <p:extLst>
      <p:ext uri="{BB962C8B-B14F-4D97-AF65-F5344CB8AC3E}">
        <p14:creationId xmlns:p14="http://schemas.microsoft.com/office/powerpoint/2010/main" val="3654558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Teachable learning systems</a:t>
            </a:r>
            <a:endParaRPr lang="en-US" dirty="0"/>
          </a:p>
        </p:txBody>
      </p:sp>
      <p:sp>
        <p:nvSpPr>
          <p:cNvPr id="3" name="Text Placeholder 2"/>
          <p:cNvSpPr>
            <a:spLocks noGrp="1"/>
          </p:cNvSpPr>
          <p:nvPr>
            <p:ph type="body" idx="1"/>
          </p:nvPr>
        </p:nvSpPr>
        <p:spPr/>
        <p:txBody>
          <a:bodyPr/>
          <a:lstStyle/>
          <a:p>
            <a:pPr>
              <a:buNone/>
            </a:pPr>
            <a:r>
              <a:rPr lang="en-US" sz="2400" dirty="0" smtClean="0"/>
              <a:t>Can we combine the two?</a:t>
            </a:r>
          </a:p>
          <a:p>
            <a:pPr>
              <a:buNone/>
            </a:pPr>
            <a:r>
              <a:rPr lang="en-US" sz="2400" dirty="0" smtClean="0"/>
              <a:t>Given </a:t>
            </a:r>
            <a:r>
              <a:rPr lang="en-US" sz="2400" dirty="0" smtClean="0"/>
              <a:t>a set of training data + general  constraints, learn function</a:t>
            </a:r>
          </a:p>
          <a:p>
            <a:pPr>
              <a:buNone/>
            </a:pPr>
            <a:r>
              <a:rPr lang="en-US" sz="2400" dirty="0" smtClean="0"/>
              <a:t>Already done in most learning systems, in post processing layer</a:t>
            </a:r>
          </a:p>
          <a:p>
            <a:pPr>
              <a:buNone/>
            </a:pPr>
            <a:r>
              <a:rPr lang="en-US" sz="2400" dirty="0" smtClean="0"/>
              <a:t>Goal is to incorporate constraints into learning to also improve tail performance</a:t>
            </a:r>
          </a:p>
        </p:txBody>
      </p:sp>
    </p:spTree>
    <p:extLst>
      <p:ext uri="{BB962C8B-B14F-4D97-AF65-F5344CB8AC3E}">
        <p14:creationId xmlns:p14="http://schemas.microsoft.com/office/powerpoint/2010/main" val="4140369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expressive representations</a:t>
            </a:r>
            <a:endParaRPr lang="en-US" dirty="0"/>
          </a:p>
        </p:txBody>
      </p:sp>
      <p:sp>
        <p:nvSpPr>
          <p:cNvPr id="3" name="Text Placeholder 2"/>
          <p:cNvSpPr>
            <a:spLocks noGrp="1"/>
          </p:cNvSpPr>
          <p:nvPr>
            <p:ph type="body" idx="1"/>
          </p:nvPr>
        </p:nvSpPr>
        <p:spPr/>
        <p:txBody>
          <a:bodyPr/>
          <a:lstStyle/>
          <a:p>
            <a:pPr>
              <a:buNone/>
            </a:pPr>
            <a:r>
              <a:rPr lang="en-US" sz="2400" dirty="0" smtClean="0"/>
              <a:t>Hard to express interesting generalities with feature vectors</a:t>
            </a:r>
          </a:p>
          <a:p>
            <a:pPr>
              <a:buNone/>
            </a:pPr>
            <a:r>
              <a:rPr lang="en-US" sz="2400" dirty="0" smtClean="0"/>
              <a:t>Logic based KR hard to incorporate into learning</a:t>
            </a:r>
          </a:p>
          <a:p>
            <a:pPr>
              <a:buNone/>
            </a:pPr>
            <a:r>
              <a:rPr lang="en-US" sz="2400" dirty="0" smtClean="0"/>
              <a:t>Need ‘differentiable knowledge representation’</a:t>
            </a:r>
            <a:endParaRPr lang="en-US" sz="2400" dirty="0"/>
          </a:p>
        </p:txBody>
      </p:sp>
    </p:spTree>
    <p:extLst>
      <p:ext uri="{BB962C8B-B14F-4D97-AF65-F5344CB8AC3E}">
        <p14:creationId xmlns:p14="http://schemas.microsoft.com/office/powerpoint/2010/main" val="333245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7492550" y="585275"/>
            <a:ext cx="1614725" cy="4558221"/>
          </a:xfrm>
          <a:prstGeom prst="rect">
            <a:avLst/>
          </a:prstGeom>
          <a:noFill/>
          <a:ln>
            <a:noFill/>
          </a:ln>
        </p:spPr>
      </p:pic>
      <p:sp>
        <p:nvSpPr>
          <p:cNvPr id="59" name="Shape 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dirty="0"/>
              <a:t>There was engineering before models, but ...</a:t>
            </a:r>
          </a:p>
          <a:p>
            <a:pPr lvl="0">
              <a:spcBef>
                <a:spcPts val="0"/>
              </a:spcBef>
              <a:buNone/>
            </a:pPr>
            <a:endParaRPr dirty="0"/>
          </a:p>
        </p:txBody>
      </p:sp>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Evolution of Models</a:t>
            </a:r>
          </a:p>
        </p:txBody>
      </p:sp>
      <p:pic>
        <p:nvPicPr>
          <p:cNvPr id="61" name="Shape 61"/>
          <p:cNvPicPr preferRelativeResize="0"/>
          <p:nvPr/>
        </p:nvPicPr>
        <p:blipFill rotWithShape="1">
          <a:blip r:embed="rId4">
            <a:alphaModFix/>
          </a:blip>
          <a:srcRect l="17280" t="21425" b="17164"/>
          <a:stretch/>
        </p:blipFill>
        <p:spPr>
          <a:xfrm>
            <a:off x="457199" y="1990625"/>
            <a:ext cx="2158924" cy="1041149"/>
          </a:xfrm>
          <a:prstGeom prst="rect">
            <a:avLst/>
          </a:prstGeom>
          <a:noFill/>
          <a:ln>
            <a:noFill/>
          </a:ln>
        </p:spPr>
      </p:pic>
      <p:pic>
        <p:nvPicPr>
          <p:cNvPr id="62" name="Shape 62"/>
          <p:cNvPicPr preferRelativeResize="0"/>
          <p:nvPr/>
        </p:nvPicPr>
        <p:blipFill>
          <a:blip r:embed="rId5">
            <a:alphaModFix/>
          </a:blip>
          <a:stretch>
            <a:fillRect/>
          </a:stretch>
        </p:blipFill>
        <p:spPr>
          <a:xfrm>
            <a:off x="5515000" y="2318228"/>
            <a:ext cx="1393300" cy="1853549"/>
          </a:xfrm>
          <a:prstGeom prst="rect">
            <a:avLst/>
          </a:prstGeom>
          <a:noFill/>
          <a:ln>
            <a:noFill/>
          </a:ln>
        </p:spPr>
      </p:pic>
      <p:pic>
        <p:nvPicPr>
          <p:cNvPr id="63" name="Shape 63"/>
          <p:cNvPicPr preferRelativeResize="0"/>
          <p:nvPr/>
        </p:nvPicPr>
        <p:blipFill>
          <a:blip r:embed="rId6">
            <a:alphaModFix/>
          </a:blip>
          <a:stretch>
            <a:fillRect/>
          </a:stretch>
        </p:blipFill>
        <p:spPr>
          <a:xfrm>
            <a:off x="854050" y="3231050"/>
            <a:ext cx="4028000" cy="1694799"/>
          </a:xfrm>
          <a:prstGeom prst="rect">
            <a:avLst/>
          </a:prstGeom>
          <a:noFill/>
          <a:ln>
            <a:noFill/>
          </a:ln>
        </p:spPr>
      </p:pic>
      <p:cxnSp>
        <p:nvCxnSpPr>
          <p:cNvPr id="64" name="Shape 64"/>
          <p:cNvCxnSpPr/>
          <p:nvPr/>
        </p:nvCxnSpPr>
        <p:spPr>
          <a:xfrm>
            <a:off x="2827675" y="2616500"/>
            <a:ext cx="514199" cy="376499"/>
          </a:xfrm>
          <a:prstGeom prst="straightConnector1">
            <a:avLst/>
          </a:prstGeom>
          <a:noFill/>
          <a:ln w="19050" cap="flat">
            <a:solidFill>
              <a:schemeClr val="dk2"/>
            </a:solidFill>
            <a:prstDash val="solid"/>
            <a:round/>
            <a:headEnd type="none" w="lg" len="lg"/>
            <a:tailEnd type="triangle" w="lg" len="lg"/>
          </a:ln>
        </p:spPr>
      </p:cxnSp>
      <p:cxnSp>
        <p:nvCxnSpPr>
          <p:cNvPr id="65" name="Shape 65"/>
          <p:cNvCxnSpPr/>
          <p:nvPr/>
        </p:nvCxnSpPr>
        <p:spPr>
          <a:xfrm rot="10800000" flipH="1">
            <a:off x="7029475" y="2553349"/>
            <a:ext cx="645600" cy="330600"/>
          </a:xfrm>
          <a:prstGeom prst="straightConnector1">
            <a:avLst/>
          </a:prstGeom>
          <a:noFill/>
          <a:ln w="19050" cap="flat">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 logic into vector spaces</a:t>
            </a:r>
            <a:endParaRPr lang="en-US" dirty="0"/>
          </a:p>
        </p:txBody>
      </p:sp>
      <p:sp>
        <p:nvSpPr>
          <p:cNvPr id="3" name="Text Placeholder 2"/>
          <p:cNvSpPr>
            <a:spLocks noGrp="1"/>
          </p:cNvSpPr>
          <p:nvPr>
            <p:ph type="body" idx="1"/>
          </p:nvPr>
        </p:nvSpPr>
        <p:spPr/>
        <p:txBody>
          <a:bodyPr/>
          <a:lstStyle/>
          <a:p>
            <a:pPr>
              <a:buNone/>
            </a:pPr>
            <a:r>
              <a:rPr lang="en-US" sz="2400" dirty="0" smtClean="0"/>
              <a:t>Classical logic based on set</a:t>
            </a:r>
          </a:p>
          <a:p>
            <a:pPr>
              <a:buNone/>
            </a:pPr>
            <a:r>
              <a:rPr lang="en-US" sz="2400" dirty="0"/>
              <a:t> </a:t>
            </a:r>
            <a:r>
              <a:rPr lang="en-US" sz="2400" dirty="0" smtClean="0"/>
              <a:t> of entities and N-tuples</a:t>
            </a:r>
          </a:p>
          <a:p>
            <a:pPr>
              <a:buNone/>
            </a:pPr>
            <a:r>
              <a:rPr lang="en-US" sz="2400" dirty="0" smtClean="0"/>
              <a:t>Can be mapped to set of</a:t>
            </a:r>
          </a:p>
          <a:p>
            <a:pPr>
              <a:buNone/>
            </a:pPr>
            <a:r>
              <a:rPr lang="en-US" sz="2400" dirty="0"/>
              <a:t> </a:t>
            </a:r>
            <a:r>
              <a:rPr lang="en-US" sz="2400" dirty="0" smtClean="0"/>
              <a:t> points and vectors</a:t>
            </a:r>
          </a:p>
          <a:p>
            <a:pPr>
              <a:buNone/>
            </a:pPr>
            <a:r>
              <a:rPr lang="en-US" sz="2400" dirty="0" smtClean="0"/>
              <a:t>KB (</a:t>
            </a:r>
            <a:r>
              <a:rPr lang="en-US" sz="2400" dirty="0" err="1" smtClean="0"/>
              <a:t>gafs</a:t>
            </a:r>
            <a:r>
              <a:rPr lang="en-US" sz="2400" dirty="0" smtClean="0"/>
              <a:t> + axioms) can be expressed</a:t>
            </a:r>
          </a:p>
          <a:p>
            <a:pPr>
              <a:buNone/>
            </a:pPr>
            <a:r>
              <a:rPr lang="en-US" sz="2400" dirty="0"/>
              <a:t> </a:t>
            </a:r>
            <a:r>
              <a:rPr lang="en-US" sz="2400" dirty="0" smtClean="0"/>
              <a:t> as a set of differentiable equations</a:t>
            </a:r>
          </a:p>
          <a:p>
            <a:pPr>
              <a:buNone/>
            </a:pPr>
            <a:r>
              <a:rPr lang="en-US" sz="2400" dirty="0" smtClean="0"/>
              <a:t>Much work remains, but approach shows promise </a:t>
            </a:r>
            <a:r>
              <a:rPr lang="is-IS" sz="2400" dirty="0" smtClean="0"/>
              <a:t>…</a:t>
            </a:r>
            <a:endParaRPr lang="en-US" sz="2400" dirty="0"/>
          </a:p>
        </p:txBody>
      </p:sp>
      <p:grpSp>
        <p:nvGrpSpPr>
          <p:cNvPr id="20" name="Group 19"/>
          <p:cNvGrpSpPr/>
          <p:nvPr/>
        </p:nvGrpSpPr>
        <p:grpSpPr>
          <a:xfrm>
            <a:off x="6119308" y="1012277"/>
            <a:ext cx="3647450" cy="3093649"/>
            <a:chOff x="3632694" y="1700981"/>
            <a:chExt cx="3647450" cy="3093649"/>
          </a:xfrm>
        </p:grpSpPr>
        <p:pic>
          <p:nvPicPr>
            <p:cNvPr id="21" name="Picture 20" descr="emt.tiff"/>
            <p:cNvPicPr>
              <a:picLocks noChangeAspect="1"/>
            </p:cNvPicPr>
            <p:nvPr/>
          </p:nvPicPr>
          <p:blipFill rotWithShape="1">
            <a:blip r:embed="rId2">
              <a:extLst>
                <a:ext uri="{28A0092B-C50C-407E-A947-70E740481C1C}">
                  <a14:useLocalDpi xmlns:a14="http://schemas.microsoft.com/office/drawing/2010/main" val="0"/>
                </a:ext>
              </a:extLst>
            </a:blip>
            <a:srcRect l="10298" t="4456" r="7921" b="7498"/>
            <a:stretch/>
          </p:blipFill>
          <p:spPr>
            <a:xfrm>
              <a:off x="3632694" y="1700981"/>
              <a:ext cx="3647450" cy="3093649"/>
            </a:xfrm>
            <a:prstGeom prst="rect">
              <a:avLst/>
            </a:prstGeom>
          </p:spPr>
        </p:pic>
        <p:sp>
          <p:nvSpPr>
            <p:cNvPr id="22" name="TextBox 21"/>
            <p:cNvSpPr txBox="1"/>
            <p:nvPr/>
          </p:nvSpPr>
          <p:spPr>
            <a:xfrm>
              <a:off x="5149274" y="4148878"/>
              <a:ext cx="448109" cy="276999"/>
            </a:xfrm>
            <a:prstGeom prst="rect">
              <a:avLst/>
            </a:prstGeom>
            <a:noFill/>
          </p:spPr>
          <p:txBody>
            <a:bodyPr wrap="none" rtlCol="0">
              <a:spAutoFit/>
            </a:bodyPr>
            <a:lstStyle/>
            <a:p>
              <a:r>
                <a:rPr lang="en-US" sz="1200" b="1" dirty="0" err="1" smtClean="0"/>
                <a:t>fred</a:t>
              </a:r>
              <a:endParaRPr lang="en-US" sz="1200" b="1" dirty="0"/>
            </a:p>
          </p:txBody>
        </p:sp>
        <p:sp>
          <p:nvSpPr>
            <p:cNvPr id="23" name="TextBox 22"/>
            <p:cNvSpPr txBox="1"/>
            <p:nvPr/>
          </p:nvSpPr>
          <p:spPr>
            <a:xfrm>
              <a:off x="4317132" y="2823384"/>
              <a:ext cx="471629" cy="276999"/>
            </a:xfrm>
            <a:prstGeom prst="rect">
              <a:avLst/>
            </a:prstGeom>
            <a:noFill/>
          </p:spPr>
          <p:txBody>
            <a:bodyPr wrap="none" rtlCol="0">
              <a:spAutoFit/>
            </a:bodyPr>
            <a:lstStyle/>
            <a:p>
              <a:r>
                <a:rPr lang="en-US" sz="1200" b="1" dirty="0" smtClean="0"/>
                <a:t>Jane</a:t>
              </a:r>
              <a:endParaRPr lang="en-US" sz="1200" b="1" dirty="0"/>
            </a:p>
          </p:txBody>
        </p:sp>
        <p:sp>
          <p:nvSpPr>
            <p:cNvPr id="24" name="TextBox 23"/>
            <p:cNvSpPr txBox="1"/>
            <p:nvPr/>
          </p:nvSpPr>
          <p:spPr>
            <a:xfrm>
              <a:off x="5798845" y="3257733"/>
              <a:ext cx="351378" cy="276999"/>
            </a:xfrm>
            <a:prstGeom prst="rect">
              <a:avLst/>
            </a:prstGeom>
            <a:noFill/>
          </p:spPr>
          <p:txBody>
            <a:bodyPr wrap="none" rtlCol="0">
              <a:spAutoFit/>
            </a:bodyPr>
            <a:lstStyle/>
            <a:p>
              <a:r>
                <a:rPr lang="en-US" sz="1200" b="1" dirty="0" smtClean="0"/>
                <a:t>Jill</a:t>
              </a:r>
              <a:endParaRPr lang="en-US" sz="1200" b="1" dirty="0"/>
            </a:p>
          </p:txBody>
        </p:sp>
        <p:sp>
          <p:nvSpPr>
            <p:cNvPr id="25" name="TextBox 24"/>
            <p:cNvSpPr txBox="1"/>
            <p:nvPr/>
          </p:nvSpPr>
          <p:spPr>
            <a:xfrm>
              <a:off x="4488591" y="2604137"/>
              <a:ext cx="660683" cy="276999"/>
            </a:xfrm>
            <a:prstGeom prst="rect">
              <a:avLst/>
            </a:prstGeom>
            <a:noFill/>
          </p:spPr>
          <p:txBody>
            <a:bodyPr wrap="none" rtlCol="0">
              <a:spAutoFit/>
            </a:bodyPr>
            <a:lstStyle/>
            <a:p>
              <a:r>
                <a:rPr lang="en-US" sz="1200" b="1" dirty="0" smtClean="0"/>
                <a:t>mother</a:t>
              </a:r>
              <a:endParaRPr lang="en-US" sz="1200" b="1" dirty="0"/>
            </a:p>
          </p:txBody>
        </p:sp>
        <p:sp>
          <p:nvSpPr>
            <p:cNvPr id="26" name="TextBox 25"/>
            <p:cNvSpPr txBox="1"/>
            <p:nvPr/>
          </p:nvSpPr>
          <p:spPr>
            <a:xfrm>
              <a:off x="4123614" y="3680074"/>
              <a:ext cx="660683" cy="276999"/>
            </a:xfrm>
            <a:prstGeom prst="rect">
              <a:avLst/>
            </a:prstGeom>
            <a:noFill/>
          </p:spPr>
          <p:txBody>
            <a:bodyPr wrap="none" rtlCol="0">
              <a:spAutoFit/>
            </a:bodyPr>
            <a:lstStyle/>
            <a:p>
              <a:r>
                <a:rPr lang="en-US" sz="1200" b="1" dirty="0" smtClean="0"/>
                <a:t>mother</a:t>
              </a:r>
              <a:endParaRPr lang="en-US" sz="1200" b="1" dirty="0"/>
            </a:p>
          </p:txBody>
        </p:sp>
        <p:sp>
          <p:nvSpPr>
            <p:cNvPr id="27" name="TextBox 26"/>
            <p:cNvSpPr txBox="1"/>
            <p:nvPr/>
          </p:nvSpPr>
          <p:spPr>
            <a:xfrm>
              <a:off x="5597383" y="2583554"/>
              <a:ext cx="660683" cy="461665"/>
            </a:xfrm>
            <a:prstGeom prst="rect">
              <a:avLst/>
            </a:prstGeom>
            <a:noFill/>
            <a:ln w="3175" cmpd="sng">
              <a:noFill/>
            </a:ln>
          </p:spPr>
          <p:txBody>
            <a:bodyPr wrap="none" rtlCol="0">
              <a:spAutoFit/>
            </a:bodyPr>
            <a:lstStyle/>
            <a:p>
              <a:r>
                <a:rPr lang="en-US" sz="1200" b="1" dirty="0"/>
                <a:t>m</a:t>
              </a:r>
              <a:r>
                <a:rPr lang="en-US" sz="1200" b="1" dirty="0" smtClean="0"/>
                <a:t>other</a:t>
              </a:r>
            </a:p>
            <a:p>
              <a:r>
                <a:rPr lang="en-US" sz="1200" dirty="0"/>
                <a:t> </a:t>
              </a:r>
              <a:r>
                <a:rPr lang="en-US" sz="1200" b="1" dirty="0" smtClean="0"/>
                <a:t>vector</a:t>
              </a:r>
              <a:endParaRPr lang="en-US" sz="1200" b="1" dirty="0"/>
            </a:p>
          </p:txBody>
        </p:sp>
        <p:cxnSp>
          <p:nvCxnSpPr>
            <p:cNvPr id="28" name="Straight Arrow Connector 27"/>
            <p:cNvCxnSpPr/>
            <p:nvPr/>
          </p:nvCxnSpPr>
          <p:spPr>
            <a:xfrm>
              <a:off x="4987636" y="2846501"/>
              <a:ext cx="161638" cy="376597"/>
            </a:xfrm>
            <a:prstGeom prst="straightConnector1">
              <a:avLst/>
            </a:prstGeom>
            <a:ln w="3175"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618181" y="3686932"/>
              <a:ext cx="369455" cy="85421"/>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flipH="1">
              <a:off x="5373329" y="3991707"/>
              <a:ext cx="641852" cy="264956"/>
            </a:xfrm>
            <a:prstGeom prst="line">
              <a:avLst/>
            </a:prstGeom>
            <a:ln>
              <a:solidFill>
                <a:srgbClr val="4F81BD"/>
              </a:solidFill>
              <a:prstDash val="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p:nvCxnSpPr>
          <p:spPr>
            <a:xfrm flipH="1">
              <a:off x="4618181" y="2975948"/>
              <a:ext cx="650995" cy="129418"/>
            </a:xfrm>
            <a:prstGeom prst="line">
              <a:avLst/>
            </a:prstGeom>
            <a:ln>
              <a:solidFill>
                <a:srgbClr val="4F81BD"/>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5373329" y="2823384"/>
              <a:ext cx="224054" cy="221835"/>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5643565" y="3407779"/>
              <a:ext cx="183170" cy="47056"/>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684839" y="3718742"/>
              <a:ext cx="672780" cy="276999"/>
            </a:xfrm>
            <a:prstGeom prst="rect">
              <a:avLst/>
            </a:prstGeom>
            <a:noFill/>
          </p:spPr>
          <p:txBody>
            <a:bodyPr wrap="none" rtlCol="0">
              <a:spAutoFit/>
            </a:bodyPr>
            <a:lstStyle/>
            <a:p>
              <a:r>
                <a:rPr lang="en-US" sz="1200" b="1" dirty="0" smtClean="0"/>
                <a:t>brother</a:t>
              </a:r>
              <a:endParaRPr lang="en-US" sz="1200" b="1" dirty="0"/>
            </a:p>
          </p:txBody>
        </p:sp>
        <p:cxnSp>
          <p:nvCxnSpPr>
            <p:cNvPr id="35" name="Straight Arrow Connector 34"/>
            <p:cNvCxnSpPr/>
            <p:nvPr/>
          </p:nvCxnSpPr>
          <p:spPr>
            <a:xfrm flipH="1" flipV="1">
              <a:off x="5643565" y="3714710"/>
              <a:ext cx="371616" cy="92278"/>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503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spcAft>
                <a:spcPts val="1000"/>
              </a:spcAft>
              <a:buNone/>
            </a:pPr>
            <a:r>
              <a:rPr lang="en-US" sz="2400" dirty="0" smtClean="0">
                <a:solidFill>
                  <a:schemeClr val="tx1"/>
                </a:solidFill>
              </a:rPr>
              <a:t>What </a:t>
            </a:r>
            <a:r>
              <a:rPr lang="en" sz="2400" dirty="0" smtClean="0">
                <a:solidFill>
                  <a:schemeClr val="tx1"/>
                </a:solidFill>
              </a:rPr>
              <a:t>is </a:t>
            </a:r>
            <a:r>
              <a:rPr lang="en-US" sz="2400" dirty="0" smtClean="0">
                <a:solidFill>
                  <a:schemeClr val="tx1"/>
                </a:solidFill>
              </a:rPr>
              <a:t>Empirical Modeling</a:t>
            </a:r>
          </a:p>
          <a:p>
            <a:pPr lvl="0" rtl="0">
              <a:spcBef>
                <a:spcPts val="0"/>
              </a:spcBef>
              <a:spcAft>
                <a:spcPts val="1000"/>
              </a:spcAft>
              <a:buNone/>
            </a:pPr>
            <a:endParaRPr sz="2400" dirty="0"/>
          </a:p>
          <a:p>
            <a:pPr lvl="0">
              <a:spcBef>
                <a:spcPts val="0"/>
              </a:spcBef>
              <a:spcAft>
                <a:spcPts val="1000"/>
              </a:spcAft>
              <a:buNone/>
            </a:pPr>
            <a:r>
              <a:rPr lang="en-US" sz="2400" dirty="0" smtClean="0"/>
              <a:t>Deep dives on some research topics</a:t>
            </a:r>
          </a:p>
          <a:p>
            <a:pPr lvl="0">
              <a:spcBef>
                <a:spcPts val="0"/>
              </a:spcBef>
              <a:spcAft>
                <a:spcPts val="1000"/>
              </a:spcAft>
              <a:buNone/>
            </a:pPr>
            <a:r>
              <a:rPr lang="en-US" sz="2400" dirty="0"/>
              <a:t>	</a:t>
            </a:r>
            <a:r>
              <a:rPr lang="en-US" sz="2400" dirty="0" smtClean="0"/>
              <a:t>Web scale structured data</a:t>
            </a:r>
          </a:p>
          <a:p>
            <a:pPr lvl="0">
              <a:spcBef>
                <a:spcPts val="0"/>
              </a:spcBef>
              <a:spcAft>
                <a:spcPts val="1000"/>
              </a:spcAft>
              <a:buNone/>
            </a:pPr>
            <a:r>
              <a:rPr lang="en-US" sz="2400" dirty="0"/>
              <a:t>	</a:t>
            </a:r>
            <a:r>
              <a:rPr lang="en-US" sz="2400" dirty="0" smtClean="0"/>
              <a:t>Teachable learning systems</a:t>
            </a:r>
          </a:p>
          <a:p>
            <a:pPr lvl="0">
              <a:spcBef>
                <a:spcPts val="0"/>
              </a:spcBef>
              <a:spcAft>
                <a:spcPts val="1000"/>
              </a:spcAft>
              <a:buNone/>
            </a:pPr>
            <a:endParaRPr lang="en-US" sz="2400" dirty="0"/>
          </a:p>
          <a:p>
            <a:pPr lvl="0">
              <a:spcBef>
                <a:spcPts val="0"/>
              </a:spcBef>
              <a:spcAft>
                <a:spcPts val="1000"/>
              </a:spcAft>
              <a:buNone/>
            </a:pPr>
            <a:r>
              <a:rPr lang="en-US" sz="2400" dirty="0" smtClean="0"/>
              <a:t>The case for a `</a:t>
            </a:r>
            <a:r>
              <a:rPr lang="en-US" sz="2400" b="1" dirty="0" smtClean="0">
                <a:solidFill>
                  <a:schemeClr val="accent1"/>
                </a:solidFill>
              </a:rPr>
              <a:t>Data Commons</a:t>
            </a:r>
            <a:r>
              <a:rPr lang="en-US" sz="2400" dirty="0" smtClean="0"/>
              <a:t>’</a:t>
            </a:r>
            <a:endParaRPr lang="en" sz="2400" dirty="0"/>
          </a:p>
        </p:txBody>
      </p:sp>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4400" dirty="0"/>
              <a:t>Outline</a:t>
            </a:r>
          </a:p>
        </p:txBody>
      </p:sp>
    </p:spTree>
    <p:extLst>
      <p:ext uri="{BB962C8B-B14F-4D97-AF65-F5344CB8AC3E}">
        <p14:creationId xmlns:p14="http://schemas.microsoft.com/office/powerpoint/2010/main" val="501736862"/>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for a Data Commons</a:t>
            </a:r>
            <a:endParaRPr lang="en-US" dirty="0"/>
          </a:p>
        </p:txBody>
      </p:sp>
      <p:sp>
        <p:nvSpPr>
          <p:cNvPr id="3" name="Text Placeholder 2"/>
          <p:cNvSpPr>
            <a:spLocks noGrp="1"/>
          </p:cNvSpPr>
          <p:nvPr>
            <p:ph type="body" idx="1"/>
          </p:nvPr>
        </p:nvSpPr>
        <p:spPr/>
        <p:txBody>
          <a:bodyPr/>
          <a:lstStyle/>
          <a:p>
            <a:pPr marL="38100" lvl="0">
              <a:buNone/>
            </a:pPr>
            <a:r>
              <a:rPr lang="en-US" sz="2400" dirty="0" smtClean="0"/>
              <a:t>Much work remains</a:t>
            </a:r>
          </a:p>
          <a:p>
            <a:pPr marL="38100" lvl="0">
              <a:buNone/>
            </a:pPr>
            <a:r>
              <a:rPr lang="en-US" sz="2400" dirty="0"/>
              <a:t>	</a:t>
            </a:r>
            <a:r>
              <a:rPr lang="en-US" sz="2400" dirty="0" smtClean="0"/>
              <a:t>Building these systems is a black art</a:t>
            </a:r>
          </a:p>
          <a:p>
            <a:pPr marL="38100" lvl="0">
              <a:buNone/>
            </a:pPr>
            <a:r>
              <a:rPr lang="en-US" sz="2400" dirty="0"/>
              <a:t>	</a:t>
            </a:r>
            <a:r>
              <a:rPr lang="en-US" sz="2400" dirty="0" smtClean="0"/>
              <a:t>On pulling together the data for an empirical model</a:t>
            </a:r>
          </a:p>
          <a:p>
            <a:pPr marL="38100" lvl="0">
              <a:buNone/>
            </a:pPr>
            <a:r>
              <a:rPr lang="en-US" sz="2400" dirty="0"/>
              <a:t>	</a:t>
            </a:r>
            <a:r>
              <a:rPr lang="en-US" sz="2400" dirty="0" smtClean="0"/>
              <a:t>On the learning components</a:t>
            </a:r>
          </a:p>
          <a:p>
            <a:pPr marL="38100" lvl="0">
              <a:buNone/>
            </a:pPr>
            <a:r>
              <a:rPr lang="en-US" sz="2400" dirty="0"/>
              <a:t>	</a:t>
            </a:r>
            <a:r>
              <a:rPr lang="en-US" sz="2400" dirty="0" smtClean="0"/>
              <a:t>On the systems problems</a:t>
            </a:r>
          </a:p>
          <a:p>
            <a:pPr lvl="0">
              <a:buNone/>
            </a:pPr>
            <a:endParaRPr lang="en-US" dirty="0" smtClean="0">
              <a:solidFill>
                <a:srgbClr val="258CCF"/>
              </a:solidFill>
            </a:endParaRPr>
          </a:p>
          <a:p>
            <a:pPr lvl="0">
              <a:buNone/>
            </a:pPr>
            <a:r>
              <a:rPr lang="en-US" dirty="0" smtClean="0">
                <a:solidFill>
                  <a:srgbClr val="258CCF"/>
                </a:solidFill>
              </a:rPr>
              <a:t>We</a:t>
            </a:r>
            <a:r>
              <a:rPr lang="en" dirty="0" smtClean="0">
                <a:solidFill>
                  <a:srgbClr val="258CCF"/>
                </a:solidFill>
              </a:rPr>
              <a:t> </a:t>
            </a:r>
            <a:r>
              <a:rPr lang="en" dirty="0">
                <a:solidFill>
                  <a:srgbClr val="258CCF"/>
                </a:solidFill>
              </a:rPr>
              <a:t>need 100X more research systems!</a:t>
            </a:r>
          </a:p>
          <a:p>
            <a:endParaRPr lang="en-US" dirty="0"/>
          </a:p>
        </p:txBody>
      </p:sp>
    </p:spTree>
    <p:extLst>
      <p:ext uri="{BB962C8B-B14F-4D97-AF65-F5344CB8AC3E}">
        <p14:creationId xmlns:p14="http://schemas.microsoft.com/office/powerpoint/2010/main" val="2349298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Data, Data, Data</a:t>
            </a:r>
            <a:endParaRPr lang="en" dirty="0"/>
          </a:p>
        </p:txBody>
      </p:sp>
      <p:sp>
        <p:nvSpPr>
          <p:cNvPr id="134" name="Shape 134"/>
          <p:cNvSpPr txBox="1">
            <a:spLocks noGrp="1"/>
          </p:cNvSpPr>
          <p:nvPr>
            <p:ph type="body" idx="1"/>
          </p:nvPr>
        </p:nvSpPr>
        <p:spPr>
          <a:xfrm>
            <a:off x="457200" y="1200150"/>
            <a:ext cx="8522099" cy="3197399"/>
          </a:xfrm>
          <a:prstGeom prst="rect">
            <a:avLst/>
          </a:prstGeom>
        </p:spPr>
        <p:txBody>
          <a:bodyPr lIns="91425" tIns="91425" rIns="91425" bIns="91425" anchor="t" anchorCtr="0">
            <a:noAutofit/>
          </a:bodyPr>
          <a:lstStyle/>
          <a:p>
            <a:pPr rtl="0">
              <a:spcBef>
                <a:spcPts val="0"/>
              </a:spcBef>
              <a:spcAft>
                <a:spcPts val="3000"/>
              </a:spcAft>
              <a:buNone/>
            </a:pPr>
            <a:r>
              <a:rPr lang="en" dirty="0"/>
              <a:t>Research is driven by large, interesting datasets</a:t>
            </a:r>
          </a:p>
          <a:p>
            <a:pPr rtl="0">
              <a:spcBef>
                <a:spcPts val="0"/>
              </a:spcBef>
              <a:buNone/>
            </a:pPr>
            <a:r>
              <a:rPr lang="en" dirty="0"/>
              <a:t>Datasets set research directions:</a:t>
            </a:r>
          </a:p>
          <a:p>
            <a:pPr marL="457200" lvl="0" indent="-419100" rtl="0">
              <a:spcBef>
                <a:spcPts val="0"/>
              </a:spcBef>
              <a:spcAft>
                <a:spcPts val="1000"/>
              </a:spcAft>
              <a:buClr>
                <a:srgbClr val="888888"/>
              </a:buClr>
              <a:buSzPct val="100000"/>
              <a:buFont typeface="Roboto"/>
              <a:buChar char="-"/>
            </a:pPr>
            <a:r>
              <a:rPr lang="en" dirty="0"/>
              <a:t>Genomics</a:t>
            </a:r>
          </a:p>
          <a:p>
            <a:pPr marL="457200" lvl="0" indent="-419100" rtl="0">
              <a:spcBef>
                <a:spcPts val="0"/>
              </a:spcBef>
              <a:spcAft>
                <a:spcPts val="1000"/>
              </a:spcAft>
              <a:buClr>
                <a:srgbClr val="888888"/>
              </a:buClr>
              <a:buSzPct val="100000"/>
              <a:buFont typeface="Roboto"/>
              <a:buChar char="-"/>
            </a:pPr>
            <a:r>
              <a:rPr lang="en" dirty="0"/>
              <a:t>Skyserver: Sloan Digital Sky Survey</a:t>
            </a:r>
          </a:p>
          <a:p>
            <a:pPr marL="457200" lvl="0" indent="-419100" rtl="0">
              <a:spcBef>
                <a:spcPts val="0"/>
              </a:spcBef>
              <a:spcAft>
                <a:spcPts val="1000"/>
              </a:spcAft>
              <a:buClr>
                <a:srgbClr val="888888"/>
              </a:buClr>
              <a:buSzPct val="100000"/>
              <a:buFont typeface="Roboto"/>
              <a:buChar char="-"/>
            </a:pPr>
            <a:r>
              <a:rPr lang="en" dirty="0"/>
              <a:t>ImageNet</a:t>
            </a:r>
          </a:p>
          <a:p>
            <a:pPr lvl="0" rtl="0">
              <a:spcBef>
                <a:spcPts val="0"/>
              </a:spcBef>
              <a:spcAft>
                <a:spcPts val="1000"/>
              </a:spcAft>
              <a:buNone/>
            </a:pPr>
            <a:endParaRPr dirty="0"/>
          </a:p>
          <a:p>
            <a:pPr lvl="0">
              <a:spcBef>
                <a:spcPts val="0"/>
              </a:spcBef>
              <a:buNone/>
            </a:pPr>
            <a:endParaRPr dirty="0"/>
          </a:p>
        </p:txBody>
      </p:sp>
      <p:pic>
        <p:nvPicPr>
          <p:cNvPr id="135" name="Shape 135"/>
          <p:cNvPicPr preferRelativeResize="0"/>
          <p:nvPr/>
        </p:nvPicPr>
        <p:blipFill>
          <a:blip r:embed="rId3">
            <a:alphaModFix/>
          </a:blip>
          <a:stretch>
            <a:fillRect/>
          </a:stretch>
        </p:blipFill>
        <p:spPr>
          <a:xfrm>
            <a:off x="4124600" y="3970800"/>
            <a:ext cx="2221500" cy="1110750"/>
          </a:xfrm>
          <a:prstGeom prst="rect">
            <a:avLst/>
          </a:prstGeom>
          <a:noFill/>
          <a:ln>
            <a:noFill/>
          </a:ln>
        </p:spPr>
      </p:pic>
      <p:pic>
        <p:nvPicPr>
          <p:cNvPr id="136" name="Shape 136"/>
          <p:cNvPicPr preferRelativeResize="0"/>
          <p:nvPr/>
        </p:nvPicPr>
        <p:blipFill rotWithShape="1">
          <a:blip r:embed="rId4">
            <a:alphaModFix/>
          </a:blip>
          <a:srcRect r="4333" b="4104"/>
          <a:stretch/>
        </p:blipFill>
        <p:spPr>
          <a:xfrm>
            <a:off x="7929100" y="3615500"/>
            <a:ext cx="1214900" cy="1466049"/>
          </a:xfrm>
          <a:prstGeom prst="rect">
            <a:avLst/>
          </a:prstGeom>
          <a:noFill/>
          <a:ln>
            <a:noFill/>
          </a:ln>
        </p:spPr>
      </p:pic>
      <p:pic>
        <p:nvPicPr>
          <p:cNvPr id="137" name="Shape 137"/>
          <p:cNvPicPr preferRelativeResize="0"/>
          <p:nvPr/>
        </p:nvPicPr>
        <p:blipFill rotWithShape="1">
          <a:blip r:embed="rId5">
            <a:alphaModFix/>
          </a:blip>
          <a:srcRect t="14552" b="10605"/>
          <a:stretch/>
        </p:blipFill>
        <p:spPr>
          <a:xfrm>
            <a:off x="7587178" y="1972933"/>
            <a:ext cx="1392121" cy="1282407"/>
          </a:xfrm>
          <a:prstGeom prst="rect">
            <a:avLst/>
          </a:prstGeom>
          <a:noFill/>
          <a:ln>
            <a:noFill/>
          </a:ln>
        </p:spPr>
      </p:pic>
      <p:pic>
        <p:nvPicPr>
          <p:cNvPr id="138" name="Shape 138"/>
          <p:cNvPicPr preferRelativeResize="0"/>
          <p:nvPr/>
        </p:nvPicPr>
        <p:blipFill>
          <a:blip r:embed="rId6">
            <a:alphaModFix/>
          </a:blip>
          <a:stretch>
            <a:fillRect/>
          </a:stretch>
        </p:blipFill>
        <p:spPr>
          <a:xfrm>
            <a:off x="6452137" y="4306670"/>
            <a:ext cx="1370924" cy="7748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160653"/>
            <a:ext cx="8229600" cy="857400"/>
          </a:xfrm>
          <a:prstGeom prst="rect">
            <a:avLst/>
          </a:prstGeom>
        </p:spPr>
        <p:txBody>
          <a:bodyPr lIns="91425" tIns="91425" rIns="91425" bIns="91425" anchor="b" anchorCtr="0">
            <a:noAutofit/>
          </a:bodyPr>
          <a:lstStyle/>
          <a:p>
            <a:pPr>
              <a:spcBef>
                <a:spcPts val="0"/>
              </a:spcBef>
              <a:buNone/>
            </a:pPr>
            <a:r>
              <a:rPr lang="en"/>
              <a:t>Using Datasets: current model 	</a:t>
            </a:r>
          </a:p>
        </p:txBody>
      </p:sp>
      <p:sp>
        <p:nvSpPr>
          <p:cNvPr id="144" name="Shape 1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spcAft>
                <a:spcPts val="3000"/>
              </a:spcAft>
              <a:buNone/>
            </a:pPr>
            <a:r>
              <a:rPr lang="en" sz="2400" dirty="0"/>
              <a:t>Here is a dataset, download and have </a:t>
            </a:r>
            <a:r>
              <a:rPr lang="en" sz="2400" dirty="0" smtClean="0"/>
              <a:t>fun</a:t>
            </a:r>
            <a:endParaRPr lang="en-US" sz="2400" dirty="0" smtClean="0"/>
          </a:p>
          <a:p>
            <a:pPr rtl="0">
              <a:spcBef>
                <a:spcPts val="0"/>
              </a:spcBef>
              <a:spcAft>
                <a:spcPts val="3000"/>
              </a:spcAft>
              <a:buNone/>
            </a:pPr>
            <a:r>
              <a:rPr lang="en" sz="2400" dirty="0" smtClean="0"/>
              <a:t>High </a:t>
            </a:r>
            <a:r>
              <a:rPr lang="en" sz="2400" dirty="0"/>
              <a:t>upfront costs: machines, </a:t>
            </a:r>
            <a:r>
              <a:rPr lang="en" sz="2400" dirty="0" smtClean="0"/>
              <a:t>storage</a:t>
            </a:r>
            <a:endParaRPr lang="en" sz="2400" dirty="0"/>
          </a:p>
          <a:p>
            <a:pPr rtl="0">
              <a:spcBef>
                <a:spcPts val="0"/>
              </a:spcBef>
              <a:buNone/>
            </a:pPr>
            <a:r>
              <a:rPr lang="en" sz="2400" dirty="0"/>
              <a:t>Sparse ecosystem, few tools, ...</a:t>
            </a:r>
          </a:p>
          <a:p>
            <a:pPr lvl="0" rtl="0">
              <a:spcBef>
                <a:spcPts val="3000"/>
              </a:spcBef>
              <a:buClr>
                <a:schemeClr val="dk1"/>
              </a:buClr>
              <a:buSzPct val="36666"/>
              <a:buFont typeface="Arial"/>
              <a:buNone/>
            </a:pPr>
            <a:r>
              <a:rPr lang="en" dirty="0">
                <a:solidFill>
                  <a:srgbClr val="258CCF"/>
                </a:solidFill>
              </a:rPr>
              <a:t>Hello world is just too hard!</a:t>
            </a:r>
          </a:p>
          <a:p>
            <a:pPr rtl="0">
              <a:spcBef>
                <a:spcPts val="0"/>
              </a:spcBef>
              <a:buNone/>
            </a:pPr>
            <a:endParaRPr dirty="0"/>
          </a:p>
          <a:p>
            <a:pPr rtl="0">
              <a:spcBef>
                <a:spcPts val="0"/>
              </a:spcBef>
              <a:buNone/>
            </a:pPr>
            <a:endParaRPr dirty="0"/>
          </a:p>
          <a:p>
            <a:pPr rtl="0">
              <a:spcBef>
                <a:spcPts val="0"/>
              </a:spcBef>
              <a:buNone/>
            </a:pPr>
            <a:endParaRPr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DataCommons</a:t>
            </a:r>
            <a:r>
              <a:rPr lang="en">
                <a:solidFill>
                  <a:srgbClr val="258CCF"/>
                </a:solidFill>
              </a:rPr>
              <a:t>.</a:t>
            </a:r>
            <a:r>
              <a:rPr lang="en"/>
              <a:t>org</a:t>
            </a:r>
          </a:p>
        </p:txBody>
      </p:sp>
      <p:pic>
        <p:nvPicPr>
          <p:cNvPr id="150" name="Shape 150"/>
          <p:cNvPicPr preferRelativeResize="0"/>
          <p:nvPr/>
        </p:nvPicPr>
        <p:blipFill>
          <a:blip r:embed="rId3">
            <a:alphaModFix/>
          </a:blip>
          <a:stretch>
            <a:fillRect/>
          </a:stretch>
        </p:blipFill>
        <p:spPr>
          <a:xfrm>
            <a:off x="64262" y="543300"/>
            <a:ext cx="9015475" cy="45357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Data </a:t>
            </a:r>
            <a:r>
              <a:rPr lang="en" dirty="0" smtClean="0"/>
              <a:t>Commons</a:t>
            </a:r>
            <a:endParaRPr lang="en" dirty="0"/>
          </a:p>
        </p:txBody>
      </p:sp>
      <p:sp>
        <p:nvSpPr>
          <p:cNvPr id="156" name="Shape 1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38100" lvl="0" rtl="0">
              <a:spcBef>
                <a:spcPts val="0"/>
              </a:spcBef>
              <a:spcAft>
                <a:spcPts val="2000"/>
              </a:spcAft>
              <a:buClr>
                <a:srgbClr val="888888"/>
              </a:buClr>
              <a:buSzPct val="100000"/>
              <a:buNone/>
            </a:pPr>
            <a:r>
              <a:rPr lang="en" sz="2400" dirty="0"/>
              <a:t>Bring the code to the </a:t>
            </a:r>
            <a:r>
              <a:rPr lang="en" sz="2400" dirty="0" smtClean="0"/>
              <a:t>data</a:t>
            </a:r>
            <a:endParaRPr lang="en-US" sz="2400" dirty="0" smtClean="0"/>
          </a:p>
          <a:p>
            <a:pPr marL="38100" lvl="0" rtl="0">
              <a:spcBef>
                <a:spcPts val="0"/>
              </a:spcBef>
              <a:spcAft>
                <a:spcPts val="2000"/>
              </a:spcAft>
              <a:buClr>
                <a:srgbClr val="888888"/>
              </a:buClr>
              <a:buSzPct val="100000"/>
              <a:buNone/>
            </a:pPr>
            <a:r>
              <a:rPr lang="en-US" sz="2400" dirty="0" smtClean="0"/>
              <a:t>Make </a:t>
            </a:r>
            <a:r>
              <a:rPr lang="en-US" sz="2400" dirty="0" smtClean="0"/>
              <a:t>data science easier</a:t>
            </a:r>
            <a:endParaRPr lang="en-US" sz="2400" dirty="0" smtClean="0"/>
          </a:p>
          <a:p>
            <a:pPr marL="38100">
              <a:spcAft>
                <a:spcPts val="2000"/>
              </a:spcAft>
              <a:buNone/>
            </a:pPr>
            <a:r>
              <a:rPr lang="en" sz="2400" dirty="0"/>
              <a:t>Hello world </a:t>
            </a:r>
            <a:r>
              <a:rPr lang="en" sz="2400" dirty="0">
                <a:sym typeface="Wingdings"/>
              </a:rPr>
              <a:t></a:t>
            </a:r>
            <a:r>
              <a:rPr lang="en" sz="2400" dirty="0"/>
              <a:t> Trying </a:t>
            </a:r>
            <a:r>
              <a:rPr lang="en-US" sz="2400" dirty="0"/>
              <a:t>something </a:t>
            </a:r>
            <a:r>
              <a:rPr lang="en" sz="2400" dirty="0"/>
              <a:t>small</a:t>
            </a:r>
            <a:r>
              <a:rPr lang="en-US" sz="2400" dirty="0"/>
              <a:t> s</a:t>
            </a:r>
            <a:r>
              <a:rPr lang="en" sz="2400" dirty="0"/>
              <a:t>hould </a:t>
            </a:r>
            <a:r>
              <a:rPr lang="en-US" sz="2400" dirty="0"/>
              <a:t>			</a:t>
            </a:r>
            <a:r>
              <a:rPr lang="en-US" sz="2400" dirty="0" smtClean="0"/>
              <a:t>	take </a:t>
            </a:r>
            <a:r>
              <a:rPr lang="en" sz="2400" dirty="0"/>
              <a:t>&lt; 30 </a:t>
            </a:r>
            <a:r>
              <a:rPr lang="en" sz="2400" dirty="0" smtClean="0"/>
              <a:t>min</a:t>
            </a:r>
            <a:endParaRPr lang="en" sz="2400" dirty="0"/>
          </a:p>
          <a:p>
            <a:pPr marL="38100" lvl="0" rtl="0">
              <a:lnSpc>
                <a:spcPct val="115000"/>
              </a:lnSpc>
              <a:spcBef>
                <a:spcPts val="0"/>
              </a:spcBef>
              <a:spcAft>
                <a:spcPts val="0"/>
              </a:spcAft>
              <a:buClr>
                <a:srgbClr val="888888"/>
              </a:buClr>
              <a:buSzPct val="100000"/>
              <a:buNone/>
            </a:pPr>
            <a:r>
              <a:rPr lang="en-US" sz="2400" dirty="0"/>
              <a:t>E</a:t>
            </a:r>
            <a:r>
              <a:rPr lang="en" sz="2400" dirty="0" err="1" smtClean="0"/>
              <a:t>cosystem</a:t>
            </a:r>
            <a:r>
              <a:rPr lang="en" sz="2400" dirty="0" smtClean="0"/>
              <a:t> </a:t>
            </a:r>
            <a:r>
              <a:rPr lang="en" sz="2400" dirty="0"/>
              <a:t>of </a:t>
            </a:r>
            <a:r>
              <a:rPr lang="en-US" sz="2400" dirty="0" smtClean="0"/>
              <a:t>s</a:t>
            </a:r>
            <a:r>
              <a:rPr lang="en" sz="2400" dirty="0" smtClean="0"/>
              <a:t>hared </a:t>
            </a:r>
            <a:r>
              <a:rPr lang="en" sz="2400" dirty="0"/>
              <a:t>data sets, tools, </a:t>
            </a:r>
            <a:r>
              <a:rPr lang="en-US" sz="2400" dirty="0" smtClean="0"/>
              <a:t>applications</a:t>
            </a:r>
            <a:r>
              <a:rPr lang="en" sz="2400" dirty="0" smtClean="0"/>
              <a:t> …</a:t>
            </a:r>
            <a:endParaRPr sz="2400" dirty="0"/>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Derivative works</a:t>
            </a:r>
            <a:endParaRPr lang="en" dirty="0"/>
          </a:p>
        </p:txBody>
      </p:sp>
      <p:sp>
        <p:nvSpPr>
          <p:cNvPr id="191" name="Shape 191"/>
          <p:cNvSpPr txBox="1">
            <a:spLocks noGrp="1"/>
          </p:cNvSpPr>
          <p:nvPr>
            <p:ph type="body" idx="1"/>
          </p:nvPr>
        </p:nvSpPr>
        <p:spPr>
          <a:xfrm>
            <a:off x="402250" y="1189175"/>
            <a:ext cx="8229600" cy="3725699"/>
          </a:xfrm>
          <a:prstGeom prst="rect">
            <a:avLst/>
          </a:prstGeom>
        </p:spPr>
        <p:txBody>
          <a:bodyPr lIns="91425" tIns="91425" rIns="91425" bIns="91425" anchor="t" anchorCtr="0">
            <a:noAutofit/>
          </a:bodyPr>
          <a:lstStyle/>
          <a:p>
            <a:pPr rtl="0">
              <a:lnSpc>
                <a:spcPct val="115000"/>
              </a:lnSpc>
              <a:spcBef>
                <a:spcPts val="0"/>
              </a:spcBef>
              <a:buNone/>
            </a:pPr>
            <a:r>
              <a:rPr lang="en-US" sz="2400" dirty="0" smtClean="0"/>
              <a:t>Value of data commons has to be more than the sum of the input data (web analogy)</a:t>
            </a:r>
          </a:p>
          <a:p>
            <a:pPr rtl="0">
              <a:lnSpc>
                <a:spcPct val="115000"/>
              </a:lnSpc>
              <a:spcBef>
                <a:spcPts val="0"/>
              </a:spcBef>
              <a:buNone/>
            </a:pPr>
            <a:r>
              <a:rPr lang="en-US" sz="2400" dirty="0" smtClean="0"/>
              <a:t>Ecosystem of derivative works that make data more useful</a:t>
            </a:r>
          </a:p>
          <a:p>
            <a:pPr rtl="0">
              <a:lnSpc>
                <a:spcPct val="115000"/>
              </a:lnSpc>
              <a:spcBef>
                <a:spcPts val="0"/>
              </a:spcBef>
              <a:buNone/>
            </a:pPr>
            <a:r>
              <a:rPr lang="en-US" sz="2400" dirty="0" smtClean="0"/>
              <a:t>Build on each others data, not just code</a:t>
            </a:r>
            <a:endParaRPr sz="2400" dirty="0"/>
          </a:p>
          <a:p>
            <a:pPr rtl="0">
              <a:lnSpc>
                <a:spcPct val="115000"/>
              </a:lnSpc>
              <a:spcBef>
                <a:spcPts val="0"/>
              </a:spcBef>
              <a:buNone/>
            </a:pPr>
            <a:r>
              <a:rPr lang="en-US" sz="2400" dirty="0" smtClean="0"/>
              <a:t>2 examples of such derivative works</a:t>
            </a:r>
            <a:endParaRPr lang="en" sz="2400" dirty="0"/>
          </a:p>
          <a:p>
            <a:pPr lvl="0" rtl="0">
              <a:lnSpc>
                <a:spcPct val="115000"/>
              </a:lnSpc>
              <a:spcBef>
                <a:spcPts val="0"/>
              </a:spcBef>
              <a:buNone/>
            </a:pPr>
            <a:endParaRPr sz="2400" dirty="0"/>
          </a:p>
          <a:p>
            <a:pPr indent="457200" rtl="0">
              <a:lnSpc>
                <a:spcPct val="115000"/>
              </a:lnSpc>
              <a:spcBef>
                <a:spcPts val="0"/>
              </a:spcBef>
              <a:buNone/>
            </a:pPr>
            <a:endParaRPr sz="2400" dirty="0"/>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Schema.org</a:t>
            </a:r>
            <a:r>
              <a:rPr lang="en-US" dirty="0" smtClean="0"/>
              <a:t> as training data</a:t>
            </a:r>
            <a:endParaRPr lang="en-US" dirty="0"/>
          </a:p>
        </p:txBody>
      </p:sp>
      <p:sp>
        <p:nvSpPr>
          <p:cNvPr id="3" name="Content Placeholder 2"/>
          <p:cNvSpPr>
            <a:spLocks noGrp="1"/>
          </p:cNvSpPr>
          <p:nvPr>
            <p:ph idx="1"/>
          </p:nvPr>
        </p:nvSpPr>
        <p:spPr/>
        <p:txBody>
          <a:bodyPr/>
          <a:lstStyle/>
          <a:p>
            <a:r>
              <a:rPr lang="en-US" sz="2400" dirty="0" smtClean="0"/>
              <a:t>The largest set of parallel </a:t>
            </a:r>
            <a:r>
              <a:rPr lang="en-US" sz="2400" dirty="0" err="1" smtClean="0"/>
              <a:t>corpura</a:t>
            </a:r>
            <a:endParaRPr lang="en-US" sz="2400" dirty="0" smtClean="0"/>
          </a:p>
          <a:p>
            <a:endParaRPr lang="en-US" sz="800" dirty="0" smtClean="0"/>
          </a:p>
          <a:p>
            <a:r>
              <a:rPr lang="en-US" sz="2400" dirty="0" smtClean="0"/>
              <a:t>Markup in </a:t>
            </a:r>
            <a:r>
              <a:rPr lang="en-US" sz="2400" dirty="0"/>
              <a:t>E</a:t>
            </a:r>
            <a:r>
              <a:rPr lang="en-US" sz="2400" dirty="0" smtClean="0"/>
              <a:t>nglish/German/</a:t>
            </a:r>
            <a:r>
              <a:rPr lang="is-IS" sz="2400" dirty="0" smtClean="0"/>
              <a:t>… and </a:t>
            </a:r>
            <a:r>
              <a:rPr lang="is-IS" sz="2400" dirty="0" smtClean="0"/>
              <a:t>structured data</a:t>
            </a:r>
            <a:endParaRPr lang="is-IS" sz="2400" dirty="0" smtClean="0"/>
          </a:p>
          <a:p>
            <a:endParaRPr lang="is-IS" sz="800" dirty="0"/>
          </a:p>
          <a:p>
            <a:r>
              <a:rPr lang="is-IS" sz="2400" dirty="0" smtClean="0"/>
              <a:t>But fewer than 5 papers over 4 years. </a:t>
            </a:r>
          </a:p>
          <a:p>
            <a:endParaRPr lang="is-IS" sz="800" dirty="0"/>
          </a:p>
          <a:p>
            <a:r>
              <a:rPr lang="is-IS" sz="2400" dirty="0" smtClean="0"/>
              <a:t>Why?</a:t>
            </a:r>
            <a:endParaRPr lang="en-US" sz="2400" dirty="0"/>
          </a:p>
        </p:txBody>
      </p:sp>
    </p:spTree>
    <p:extLst>
      <p:ext uri="{BB962C8B-B14F-4D97-AF65-F5344CB8AC3E}">
        <p14:creationId xmlns:p14="http://schemas.microsoft.com/office/powerpoint/2010/main" val="1350111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01725" y="3"/>
            <a:ext cx="8229600" cy="857400"/>
          </a:xfrm>
          <a:prstGeom prst="rect">
            <a:avLst/>
          </a:prstGeom>
        </p:spPr>
        <p:txBody>
          <a:bodyPr lIns="91425" tIns="91425" rIns="91425" bIns="91425" anchor="b" anchorCtr="0">
            <a:noAutofit/>
          </a:bodyPr>
          <a:lstStyle/>
          <a:p>
            <a:pPr>
              <a:spcBef>
                <a:spcPts val="0"/>
              </a:spcBef>
              <a:buNone/>
            </a:pPr>
            <a:r>
              <a:rPr lang="en"/>
              <a:t>Dataset: Schema.org</a:t>
            </a:r>
          </a:p>
        </p:txBody>
      </p:sp>
      <p:sp>
        <p:nvSpPr>
          <p:cNvPr id="203" name="Shape 203"/>
          <p:cNvSpPr txBox="1">
            <a:spLocks noGrp="1"/>
          </p:cNvSpPr>
          <p:nvPr>
            <p:ph type="body" idx="1"/>
          </p:nvPr>
        </p:nvSpPr>
        <p:spPr>
          <a:xfrm>
            <a:off x="214775" y="888550"/>
            <a:ext cx="8229600" cy="1242000"/>
          </a:xfrm>
          <a:prstGeom prst="rect">
            <a:avLst/>
          </a:prstGeom>
        </p:spPr>
        <p:txBody>
          <a:bodyPr lIns="91425" tIns="91425" rIns="91425" bIns="91425" anchor="t" anchorCtr="0">
            <a:noAutofit/>
          </a:bodyPr>
          <a:lstStyle/>
          <a:p>
            <a:pPr rtl="0">
              <a:spcBef>
                <a:spcPts val="0"/>
              </a:spcBef>
              <a:buNone/>
            </a:pPr>
            <a:r>
              <a:rPr lang="en-US" sz="2400" dirty="0" smtClean="0"/>
              <a:t>Several sites make </a:t>
            </a:r>
            <a:r>
              <a:rPr lang="en-US" sz="2400" dirty="0" err="1" smtClean="0"/>
              <a:t>schema.org</a:t>
            </a:r>
            <a:r>
              <a:rPr lang="en-US" sz="2400" dirty="0" smtClean="0"/>
              <a:t> data dumps available</a:t>
            </a:r>
          </a:p>
          <a:p>
            <a:pPr rtl="0">
              <a:spcBef>
                <a:spcPts val="0"/>
              </a:spcBef>
              <a:buNone/>
            </a:pPr>
            <a:r>
              <a:rPr lang="en-US" sz="2400" dirty="0" smtClean="0"/>
              <a:t>But it is in billions of small fragments</a:t>
            </a:r>
            <a:endParaRPr lang="en" sz="2400" dirty="0"/>
          </a:p>
          <a:p>
            <a:pPr>
              <a:spcBef>
                <a:spcPts val="0"/>
              </a:spcBef>
              <a:buNone/>
            </a:pPr>
            <a:endParaRPr dirty="0"/>
          </a:p>
        </p:txBody>
      </p:sp>
      <p:pic>
        <p:nvPicPr>
          <p:cNvPr id="204" name="Shape 204"/>
          <p:cNvPicPr preferRelativeResize="0"/>
          <p:nvPr/>
        </p:nvPicPr>
        <p:blipFill>
          <a:blip r:embed="rId3">
            <a:alphaModFix/>
          </a:blip>
          <a:stretch>
            <a:fillRect/>
          </a:stretch>
        </p:blipFill>
        <p:spPr>
          <a:xfrm>
            <a:off x="214775" y="2286475"/>
            <a:ext cx="1516374" cy="1426126"/>
          </a:xfrm>
          <a:prstGeom prst="rect">
            <a:avLst/>
          </a:prstGeom>
          <a:noFill/>
          <a:ln w="9525" cap="flat">
            <a:solidFill>
              <a:srgbClr val="434343"/>
            </a:solidFill>
            <a:prstDash val="solid"/>
            <a:round/>
            <a:headEnd type="none" w="med" len="med"/>
            <a:tailEnd type="none" w="med" len="med"/>
          </a:ln>
        </p:spPr>
      </p:pic>
      <p:sp>
        <p:nvSpPr>
          <p:cNvPr id="205" name="Shape 205"/>
          <p:cNvSpPr txBox="1"/>
          <p:nvPr/>
        </p:nvSpPr>
        <p:spPr>
          <a:xfrm>
            <a:off x="2616362" y="2442150"/>
            <a:ext cx="2042699" cy="734400"/>
          </a:xfrm>
          <a:prstGeom prst="rect">
            <a:avLst/>
          </a:prstGeom>
          <a:solidFill>
            <a:srgbClr val="258CCF"/>
          </a:solidFill>
          <a:ln>
            <a:noFill/>
          </a:ln>
        </p:spPr>
        <p:txBody>
          <a:bodyPr lIns="91425" tIns="91425" rIns="91425" bIns="91425" anchor="t" anchorCtr="0">
            <a:noAutofit/>
          </a:bodyPr>
          <a:lstStyle/>
          <a:p>
            <a:pPr rtl="0">
              <a:spcBef>
                <a:spcPts val="0"/>
              </a:spcBef>
              <a:buNone/>
            </a:pPr>
            <a:r>
              <a:rPr lang="en" sz="1100">
                <a:solidFill>
                  <a:srgbClr val="FFFFFF"/>
                </a:solidFill>
                <a:latin typeface="Consolas"/>
                <a:ea typeface="Consolas"/>
                <a:cs typeface="Consolas"/>
                <a:sym typeface="Consolas"/>
              </a:rPr>
              <a:t>&lt;h1 itemprop="name"&gt;</a:t>
            </a:r>
            <a:br>
              <a:rPr lang="en" sz="1100">
                <a:solidFill>
                  <a:srgbClr val="FFFFFF"/>
                </a:solidFill>
                <a:latin typeface="Consolas"/>
                <a:ea typeface="Consolas"/>
                <a:cs typeface="Consolas"/>
                <a:sym typeface="Consolas"/>
              </a:rPr>
            </a:br>
            <a:r>
              <a:rPr lang="en" sz="1100">
                <a:solidFill>
                  <a:srgbClr val="FFFFFF"/>
                </a:solidFill>
                <a:latin typeface="Consolas"/>
                <a:ea typeface="Consolas"/>
                <a:cs typeface="Consolas"/>
                <a:sym typeface="Consolas"/>
              </a:rPr>
              <a:t>  Chuck Norris</a:t>
            </a:r>
          </a:p>
          <a:p>
            <a:pPr>
              <a:spcBef>
                <a:spcPts val="0"/>
              </a:spcBef>
              <a:buNone/>
            </a:pPr>
            <a:r>
              <a:rPr lang="en" sz="1100">
                <a:solidFill>
                  <a:srgbClr val="FFFFFF"/>
                </a:solidFill>
                <a:latin typeface="Consolas"/>
                <a:ea typeface="Consolas"/>
                <a:cs typeface="Consolas"/>
                <a:sym typeface="Consolas"/>
              </a:rPr>
              <a:t>&lt;/h1&gt; ...</a:t>
            </a:r>
          </a:p>
        </p:txBody>
      </p:sp>
      <p:sp>
        <p:nvSpPr>
          <p:cNvPr id="206" name="Shape 206"/>
          <p:cNvSpPr txBox="1"/>
          <p:nvPr/>
        </p:nvSpPr>
        <p:spPr>
          <a:xfrm>
            <a:off x="2616362" y="4008375"/>
            <a:ext cx="2042699" cy="734400"/>
          </a:xfrm>
          <a:prstGeom prst="rect">
            <a:avLst/>
          </a:prstGeom>
          <a:solidFill>
            <a:srgbClr val="258CCF"/>
          </a:solidFill>
          <a:ln>
            <a:noFill/>
          </a:ln>
        </p:spPr>
        <p:txBody>
          <a:bodyPr lIns="91425" tIns="91425" rIns="91425" bIns="91425" anchor="t" anchorCtr="0">
            <a:noAutofit/>
          </a:bodyPr>
          <a:lstStyle/>
          <a:p>
            <a:pPr rtl="0">
              <a:spcBef>
                <a:spcPts val="0"/>
              </a:spcBef>
              <a:buNone/>
            </a:pPr>
            <a:r>
              <a:rPr lang="en" sz="1100">
                <a:solidFill>
                  <a:srgbClr val="FFFFFF"/>
                </a:solidFill>
                <a:latin typeface="Consolas"/>
                <a:ea typeface="Consolas"/>
                <a:cs typeface="Consolas"/>
                <a:sym typeface="Consolas"/>
              </a:rPr>
              <a:t>&lt;time</a:t>
            </a:r>
          </a:p>
          <a:p>
            <a:pPr rtl="0">
              <a:spcBef>
                <a:spcPts val="0"/>
              </a:spcBef>
              <a:buNone/>
            </a:pPr>
            <a:r>
              <a:rPr lang="en" sz="1100">
                <a:solidFill>
                  <a:srgbClr val="FFFFFF"/>
                </a:solidFill>
                <a:latin typeface="Consolas"/>
                <a:ea typeface="Consolas"/>
                <a:cs typeface="Consolas"/>
                <a:sym typeface="Consolas"/>
              </a:rPr>
              <a:t>  datetime="1940-3-10"</a:t>
            </a:r>
          </a:p>
          <a:p>
            <a:pPr>
              <a:spcBef>
                <a:spcPts val="0"/>
              </a:spcBef>
              <a:buNone/>
            </a:pPr>
            <a:r>
              <a:rPr lang="en" sz="1100">
                <a:solidFill>
                  <a:srgbClr val="FFFFFF"/>
                </a:solidFill>
                <a:latin typeface="Consolas"/>
                <a:ea typeface="Consolas"/>
                <a:cs typeface="Consolas"/>
                <a:sym typeface="Consolas"/>
              </a:rPr>
              <a:t>  itemprop="birthDate"&gt;</a:t>
            </a:r>
          </a:p>
        </p:txBody>
      </p:sp>
      <p:pic>
        <p:nvPicPr>
          <p:cNvPr id="207" name="Shape 207"/>
          <p:cNvPicPr preferRelativeResize="0"/>
          <p:nvPr/>
        </p:nvPicPr>
        <p:blipFill rotWithShape="1">
          <a:blip r:embed="rId4">
            <a:alphaModFix/>
          </a:blip>
          <a:srcRect l="62158" t="14837" r="4887" b="39467"/>
          <a:stretch/>
        </p:blipFill>
        <p:spPr>
          <a:xfrm>
            <a:off x="325980" y="3811152"/>
            <a:ext cx="1293957" cy="1820049"/>
          </a:xfrm>
          <a:prstGeom prst="rect">
            <a:avLst/>
          </a:prstGeom>
          <a:noFill/>
          <a:ln w="9525" cap="flat">
            <a:solidFill>
              <a:srgbClr val="434343"/>
            </a:solidFill>
            <a:prstDash val="solid"/>
            <a:round/>
            <a:headEnd type="none" w="med" len="med"/>
            <a:tailEnd type="none" w="med" len="med"/>
          </a:ln>
        </p:spPr>
      </p:pic>
      <p:cxnSp>
        <p:nvCxnSpPr>
          <p:cNvPr id="208" name="Shape 208"/>
          <p:cNvCxnSpPr>
            <a:stCxn id="204" idx="3"/>
            <a:endCxn id="205" idx="1"/>
          </p:cNvCxnSpPr>
          <p:nvPr/>
        </p:nvCxnSpPr>
        <p:spPr>
          <a:xfrm rot="10800000" flipH="1">
            <a:off x="1731149" y="2809338"/>
            <a:ext cx="885300" cy="190200"/>
          </a:xfrm>
          <a:prstGeom prst="straightConnector1">
            <a:avLst/>
          </a:prstGeom>
          <a:noFill/>
          <a:ln w="19050" cap="flat">
            <a:solidFill>
              <a:schemeClr val="dk2"/>
            </a:solidFill>
            <a:prstDash val="solid"/>
            <a:round/>
            <a:headEnd type="none" w="lg" len="lg"/>
            <a:tailEnd type="triangle" w="lg" len="lg"/>
          </a:ln>
        </p:spPr>
      </p:cxnSp>
      <p:cxnSp>
        <p:nvCxnSpPr>
          <p:cNvPr id="209" name="Shape 209"/>
          <p:cNvCxnSpPr>
            <a:stCxn id="206" idx="1"/>
            <a:endCxn id="207" idx="3"/>
          </p:cNvCxnSpPr>
          <p:nvPr/>
        </p:nvCxnSpPr>
        <p:spPr>
          <a:xfrm flipH="1">
            <a:off x="1620062" y="4375575"/>
            <a:ext cx="996300" cy="345600"/>
          </a:xfrm>
          <a:prstGeom prst="straightConnector1">
            <a:avLst/>
          </a:prstGeom>
          <a:noFill/>
          <a:ln w="19050" cap="flat">
            <a:solidFill>
              <a:schemeClr val="dk2"/>
            </a:solidFill>
            <a:prstDash val="solid"/>
            <a:round/>
            <a:headEnd type="triangle" w="lg" len="lg"/>
            <a:tailEnd type="none" w="lg" len="lg"/>
          </a:ln>
        </p:spPr>
      </p:cxnSp>
      <p:grpSp>
        <p:nvGrpSpPr>
          <p:cNvPr id="210" name="Shape 210"/>
          <p:cNvGrpSpPr/>
          <p:nvPr/>
        </p:nvGrpSpPr>
        <p:grpSpPr>
          <a:xfrm>
            <a:off x="5272024" y="2130549"/>
            <a:ext cx="3552500" cy="1532443"/>
            <a:chOff x="267623" y="438100"/>
            <a:chExt cx="3357750" cy="1921800"/>
          </a:xfrm>
        </p:grpSpPr>
        <p:sp>
          <p:nvSpPr>
            <p:cNvPr id="211" name="Shape 211"/>
            <p:cNvSpPr/>
            <p:nvPr/>
          </p:nvSpPr>
          <p:spPr>
            <a:xfrm>
              <a:off x="283675" y="438100"/>
              <a:ext cx="3341699" cy="1921800"/>
            </a:xfrm>
            <a:prstGeom prst="roundRect">
              <a:avLst>
                <a:gd name="adj" fmla="val 6732"/>
              </a:avLst>
            </a:prstGeom>
            <a:solidFill>
              <a:srgbClr val="EFEFE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12" name="Shape 212"/>
            <p:cNvCxnSpPr>
              <a:stCxn id="213" idx="2"/>
              <a:endCxn id="214" idx="0"/>
            </p:cNvCxnSpPr>
            <p:nvPr/>
          </p:nvCxnSpPr>
          <p:spPr>
            <a:xfrm>
              <a:off x="1611149" y="1139787"/>
              <a:ext cx="1148400" cy="699000"/>
            </a:xfrm>
            <a:prstGeom prst="straightConnector1">
              <a:avLst/>
            </a:prstGeom>
            <a:noFill/>
            <a:ln w="19050" cap="flat">
              <a:solidFill>
                <a:srgbClr val="000000"/>
              </a:solidFill>
              <a:prstDash val="solid"/>
              <a:round/>
              <a:headEnd type="none" w="med" len="med"/>
              <a:tailEnd type="triangle" w="lg" len="lg"/>
            </a:ln>
          </p:spPr>
        </p:cxnSp>
        <p:cxnSp>
          <p:nvCxnSpPr>
            <p:cNvPr id="215" name="Shape 215"/>
            <p:cNvCxnSpPr>
              <a:stCxn id="216" idx="2"/>
              <a:endCxn id="217" idx="0"/>
            </p:cNvCxnSpPr>
            <p:nvPr/>
          </p:nvCxnSpPr>
          <p:spPr>
            <a:xfrm flipH="1">
              <a:off x="927416" y="922148"/>
              <a:ext cx="121800" cy="916500"/>
            </a:xfrm>
            <a:prstGeom prst="straightConnector1">
              <a:avLst/>
            </a:prstGeom>
            <a:noFill/>
            <a:ln w="19050" cap="flat">
              <a:solidFill>
                <a:srgbClr val="000000"/>
              </a:solidFill>
              <a:prstDash val="solid"/>
              <a:round/>
              <a:headEnd type="none" w="med" len="med"/>
              <a:tailEnd type="triangle" w="lg" len="lg"/>
            </a:ln>
          </p:spPr>
        </p:cxnSp>
        <p:sp>
          <p:nvSpPr>
            <p:cNvPr id="218" name="Shape 218"/>
            <p:cNvSpPr txBox="1"/>
            <p:nvPr/>
          </p:nvSpPr>
          <p:spPr>
            <a:xfrm>
              <a:off x="267623" y="1279000"/>
              <a:ext cx="980700"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citizenOf</a:t>
              </a:r>
            </a:p>
          </p:txBody>
        </p:sp>
        <p:sp>
          <p:nvSpPr>
            <p:cNvPr id="219" name="Shape 219"/>
            <p:cNvSpPr txBox="1"/>
            <p:nvPr/>
          </p:nvSpPr>
          <p:spPr>
            <a:xfrm>
              <a:off x="2244751" y="1369025"/>
              <a:ext cx="1029599"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birthdate</a:t>
              </a:r>
            </a:p>
          </p:txBody>
        </p:sp>
        <p:sp>
          <p:nvSpPr>
            <p:cNvPr id="217" name="Shape 217"/>
            <p:cNvSpPr/>
            <p:nvPr/>
          </p:nvSpPr>
          <p:spPr>
            <a:xfrm>
              <a:off x="445050" y="1838787"/>
              <a:ext cx="964500" cy="312299"/>
            </a:xfrm>
            <a:prstGeom prst="roundRect">
              <a:avLst>
                <a:gd name="adj" fmla="val 16667"/>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USA</a:t>
              </a:r>
            </a:p>
          </p:txBody>
        </p:sp>
        <p:sp>
          <p:nvSpPr>
            <p:cNvPr id="214" name="Shape 214"/>
            <p:cNvSpPr/>
            <p:nvPr/>
          </p:nvSpPr>
          <p:spPr>
            <a:xfrm>
              <a:off x="2089350" y="1838787"/>
              <a:ext cx="1340399" cy="312299"/>
            </a:xfrm>
            <a:prstGeom prst="roundRect">
              <a:avLst>
                <a:gd name="adj" fmla="val 16667"/>
              </a:avLst>
            </a:prstGeom>
            <a:solidFill>
              <a:srgbClr val="C27BA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March 10, 1940</a:t>
              </a:r>
            </a:p>
          </p:txBody>
        </p:sp>
      </p:grpSp>
      <p:sp>
        <p:nvSpPr>
          <p:cNvPr id="216" name="Shape 216"/>
          <p:cNvSpPr/>
          <p:nvPr/>
        </p:nvSpPr>
        <p:spPr>
          <a:xfrm>
            <a:off x="5472550" y="2177829"/>
            <a:ext cx="1252800" cy="338699"/>
          </a:xfrm>
          <a:prstGeom prst="roundRect">
            <a:avLst>
              <a:gd name="adj" fmla="val 16667"/>
            </a:avLst>
          </a:prstGeom>
          <a:solidFill>
            <a:srgbClr val="F1C232"/>
          </a:solidFill>
          <a:ln>
            <a:noFill/>
          </a:ln>
        </p:spPr>
        <p:txBody>
          <a:bodyPr lIns="91425" tIns="91425" rIns="91425" bIns="91425" anchor="ctr" anchorCtr="0">
            <a:noAutofit/>
          </a:bodyPr>
          <a:lstStyle/>
          <a:p>
            <a:pPr algn="ctr" rtl="0">
              <a:spcBef>
                <a:spcPts val="0"/>
              </a:spcBef>
              <a:buNone/>
            </a:pPr>
            <a:r>
              <a:rPr lang="en" sz="1200">
                <a:solidFill>
                  <a:srgbClr val="434343"/>
                </a:solidFill>
                <a:latin typeface="Roboto"/>
                <a:ea typeface="Roboto"/>
                <a:cs typeface="Roboto"/>
                <a:sym typeface="Roboto"/>
              </a:rPr>
              <a:t>Chuck Norris/</a:t>
            </a:r>
          </a:p>
          <a:p>
            <a:pPr lvl="0" algn="ctr" rtl="0">
              <a:spcBef>
                <a:spcPts val="0"/>
              </a:spcBef>
              <a:buNone/>
            </a:pPr>
            <a:r>
              <a:rPr lang="en" sz="1200">
                <a:solidFill>
                  <a:srgbClr val="434343"/>
                </a:solidFill>
                <a:latin typeface="Roboto"/>
                <a:ea typeface="Roboto"/>
                <a:cs typeface="Roboto"/>
                <a:sym typeface="Roboto"/>
              </a:rPr>
              <a:t>nm0001569</a:t>
            </a:r>
          </a:p>
        </p:txBody>
      </p:sp>
      <p:sp>
        <p:nvSpPr>
          <p:cNvPr id="220" name="Shape 220"/>
          <p:cNvSpPr txBox="1"/>
          <p:nvPr/>
        </p:nvSpPr>
        <p:spPr>
          <a:xfrm>
            <a:off x="4930137" y="1992161"/>
            <a:ext cx="1037099" cy="120900"/>
          </a:xfrm>
          <a:prstGeom prst="rect">
            <a:avLst/>
          </a:prstGeom>
          <a:noFill/>
          <a:ln>
            <a:noFill/>
          </a:ln>
        </p:spPr>
        <p:txBody>
          <a:bodyPr lIns="91425" tIns="91425" rIns="91425" bIns="91425" anchor="t" anchorCtr="0">
            <a:noAutofit/>
          </a:bodyPr>
          <a:lstStyle/>
          <a:p>
            <a:pPr lvl="0" rtl="0">
              <a:spcBef>
                <a:spcPts val="0"/>
              </a:spcBef>
              <a:buNone/>
            </a:pPr>
            <a:endParaRPr>
              <a:solidFill>
                <a:srgbClr val="999999"/>
              </a:solidFill>
              <a:latin typeface="Roboto"/>
              <a:ea typeface="Roboto"/>
              <a:cs typeface="Roboto"/>
              <a:sym typeface="Roboto"/>
            </a:endParaRPr>
          </a:p>
        </p:txBody>
      </p:sp>
      <p:grpSp>
        <p:nvGrpSpPr>
          <p:cNvPr id="221" name="Shape 221"/>
          <p:cNvGrpSpPr/>
          <p:nvPr/>
        </p:nvGrpSpPr>
        <p:grpSpPr>
          <a:xfrm>
            <a:off x="6725350" y="2258194"/>
            <a:ext cx="1607431" cy="244851"/>
            <a:chOff x="2800901" y="397355"/>
            <a:chExt cx="1849748" cy="465232"/>
          </a:xfrm>
        </p:grpSpPr>
        <p:cxnSp>
          <p:nvCxnSpPr>
            <p:cNvPr id="222" name="Shape 222"/>
            <p:cNvCxnSpPr>
              <a:stCxn id="216" idx="3"/>
              <a:endCxn id="223" idx="1"/>
            </p:cNvCxnSpPr>
            <p:nvPr/>
          </p:nvCxnSpPr>
          <p:spPr>
            <a:xfrm>
              <a:off x="2800901" y="566430"/>
              <a:ext cx="820200" cy="140100"/>
            </a:xfrm>
            <a:prstGeom prst="straightConnector1">
              <a:avLst/>
            </a:prstGeom>
            <a:noFill/>
            <a:ln w="19050" cap="flat">
              <a:solidFill>
                <a:schemeClr val="dk2"/>
              </a:solidFill>
              <a:prstDash val="solid"/>
              <a:round/>
              <a:headEnd type="none" w="med" len="med"/>
              <a:tailEnd type="triangle" w="lg" len="lg"/>
            </a:ln>
          </p:spPr>
        </p:cxnSp>
        <p:sp>
          <p:nvSpPr>
            <p:cNvPr id="223" name="Shape 223"/>
            <p:cNvSpPr/>
            <p:nvPr/>
          </p:nvSpPr>
          <p:spPr>
            <a:xfrm>
              <a:off x="3621050" y="550287"/>
              <a:ext cx="1029599" cy="312299"/>
            </a:xfrm>
            <a:prstGeom prst="roundRect">
              <a:avLst>
                <a:gd name="adj" fmla="val 16667"/>
              </a:avLst>
            </a:prstGeom>
            <a:solidFill>
              <a:srgbClr val="258CC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Actor</a:t>
              </a:r>
            </a:p>
          </p:txBody>
        </p:sp>
        <p:sp>
          <p:nvSpPr>
            <p:cNvPr id="224" name="Shape 224"/>
            <p:cNvSpPr txBox="1"/>
            <p:nvPr/>
          </p:nvSpPr>
          <p:spPr>
            <a:xfrm>
              <a:off x="2935843" y="397355"/>
              <a:ext cx="722100"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type</a:t>
              </a:r>
            </a:p>
          </p:txBody>
        </p:sp>
      </p:grpSp>
      <p:grpSp>
        <p:nvGrpSpPr>
          <p:cNvPr id="225" name="Shape 225"/>
          <p:cNvGrpSpPr/>
          <p:nvPr/>
        </p:nvGrpSpPr>
        <p:grpSpPr>
          <a:xfrm>
            <a:off x="5208019" y="3744714"/>
            <a:ext cx="3616100" cy="1529258"/>
            <a:chOff x="4692200" y="238875"/>
            <a:chExt cx="4097100" cy="2298600"/>
          </a:xfrm>
        </p:grpSpPr>
        <p:sp>
          <p:nvSpPr>
            <p:cNvPr id="226" name="Shape 226"/>
            <p:cNvSpPr/>
            <p:nvPr/>
          </p:nvSpPr>
          <p:spPr>
            <a:xfrm>
              <a:off x="4692200" y="238875"/>
              <a:ext cx="4097100" cy="2298600"/>
            </a:xfrm>
            <a:prstGeom prst="roundRect">
              <a:avLst>
                <a:gd name="adj" fmla="val 6732"/>
              </a:avLst>
            </a:prstGeom>
            <a:solidFill>
              <a:srgbClr val="EFEFE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27" name="Shape 227"/>
            <p:cNvCxnSpPr/>
            <p:nvPr/>
          </p:nvCxnSpPr>
          <p:spPr>
            <a:xfrm rot="10800000" flipH="1">
              <a:off x="5608979" y="583478"/>
              <a:ext cx="1529100" cy="521699"/>
            </a:xfrm>
            <a:prstGeom prst="straightConnector1">
              <a:avLst/>
            </a:prstGeom>
            <a:noFill/>
            <a:ln w="19050" cap="flat">
              <a:solidFill>
                <a:srgbClr val="000000"/>
              </a:solidFill>
              <a:prstDash val="solid"/>
              <a:round/>
              <a:headEnd type="none" w="med" len="med"/>
              <a:tailEnd type="triangle" w="lg" len="lg"/>
            </a:ln>
          </p:spPr>
        </p:cxnSp>
        <p:cxnSp>
          <p:nvCxnSpPr>
            <p:cNvPr id="228" name="Shape 228"/>
            <p:cNvCxnSpPr>
              <a:endCxn id="229" idx="0"/>
            </p:cNvCxnSpPr>
            <p:nvPr/>
          </p:nvCxnSpPr>
          <p:spPr>
            <a:xfrm>
              <a:off x="5646052" y="884310"/>
              <a:ext cx="1699800" cy="1083600"/>
            </a:xfrm>
            <a:prstGeom prst="straightConnector1">
              <a:avLst/>
            </a:prstGeom>
            <a:noFill/>
            <a:ln w="19050" cap="flat">
              <a:solidFill>
                <a:srgbClr val="000000"/>
              </a:solidFill>
              <a:prstDash val="solid"/>
              <a:round/>
              <a:headEnd type="none" w="med" len="med"/>
              <a:tailEnd type="triangle" w="lg" len="lg"/>
            </a:ln>
          </p:spPr>
        </p:cxnSp>
        <p:sp>
          <p:nvSpPr>
            <p:cNvPr id="230" name="Shape 230"/>
            <p:cNvSpPr txBox="1"/>
            <p:nvPr/>
          </p:nvSpPr>
          <p:spPr>
            <a:xfrm>
              <a:off x="6031053" y="345018"/>
              <a:ext cx="1235100" cy="210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birthplace</a:t>
              </a:r>
            </a:p>
          </p:txBody>
        </p:sp>
        <p:sp>
          <p:nvSpPr>
            <p:cNvPr id="231" name="Shape 231"/>
            <p:cNvSpPr txBox="1"/>
            <p:nvPr/>
          </p:nvSpPr>
          <p:spPr>
            <a:xfrm>
              <a:off x="7138284" y="1618700"/>
              <a:ext cx="1193399" cy="210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birthdate</a:t>
              </a:r>
            </a:p>
          </p:txBody>
        </p:sp>
        <p:cxnSp>
          <p:nvCxnSpPr>
            <p:cNvPr id="232" name="Shape 232"/>
            <p:cNvCxnSpPr/>
            <p:nvPr/>
          </p:nvCxnSpPr>
          <p:spPr>
            <a:xfrm>
              <a:off x="5655054" y="748731"/>
              <a:ext cx="0" cy="1197300"/>
            </a:xfrm>
            <a:prstGeom prst="straightConnector1">
              <a:avLst/>
            </a:prstGeom>
            <a:noFill/>
            <a:ln w="19050" cap="flat">
              <a:solidFill>
                <a:srgbClr val="000000"/>
              </a:solidFill>
              <a:prstDash val="solid"/>
              <a:round/>
              <a:headEnd type="none" w="med" len="med"/>
              <a:tailEnd type="triangle" w="lg" len="lg"/>
            </a:ln>
          </p:spPr>
        </p:cxnSp>
        <p:sp>
          <p:nvSpPr>
            <p:cNvPr id="233" name="Shape 233"/>
            <p:cNvSpPr txBox="1"/>
            <p:nvPr/>
          </p:nvSpPr>
          <p:spPr>
            <a:xfrm>
              <a:off x="4844848" y="1462262"/>
              <a:ext cx="810299" cy="2225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rgbClr val="434343"/>
                  </a:solidFill>
                  <a:latin typeface="Consolas"/>
                  <a:ea typeface="Consolas"/>
                  <a:cs typeface="Consolas"/>
                  <a:sym typeface="Consolas"/>
                </a:rPr>
                <a:t>spouse</a:t>
              </a:r>
            </a:p>
          </p:txBody>
        </p:sp>
        <p:sp>
          <p:nvSpPr>
            <p:cNvPr id="229" name="Shape 229"/>
            <p:cNvSpPr/>
            <p:nvPr/>
          </p:nvSpPr>
          <p:spPr>
            <a:xfrm>
              <a:off x="6675652" y="1967910"/>
              <a:ext cx="1340399" cy="470700"/>
            </a:xfrm>
            <a:prstGeom prst="roundRect">
              <a:avLst>
                <a:gd name="adj" fmla="val 16667"/>
              </a:avLst>
            </a:prstGeom>
            <a:solidFill>
              <a:srgbClr val="C27BA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March 10, 1940</a:t>
              </a:r>
            </a:p>
          </p:txBody>
        </p:sp>
      </p:grpSp>
      <p:sp>
        <p:nvSpPr>
          <p:cNvPr id="234" name="Shape 234"/>
          <p:cNvSpPr/>
          <p:nvPr/>
        </p:nvSpPr>
        <p:spPr>
          <a:xfrm>
            <a:off x="5575162" y="4923793"/>
            <a:ext cx="1163699" cy="283799"/>
          </a:xfrm>
          <a:prstGeom prst="roundRect">
            <a:avLst>
              <a:gd name="adj" fmla="val 16667"/>
            </a:avLst>
          </a:prstGeom>
          <a:solidFill>
            <a:srgbClr val="F1C232"/>
          </a:solidFill>
          <a:ln>
            <a:noFill/>
          </a:ln>
        </p:spPr>
        <p:txBody>
          <a:bodyPr lIns="91425" tIns="91425" rIns="91425" bIns="91425" anchor="ctr" anchorCtr="0">
            <a:noAutofit/>
          </a:bodyPr>
          <a:lstStyle/>
          <a:p>
            <a:pPr lvl="0" algn="ctr" rtl="0">
              <a:spcBef>
                <a:spcPts val="0"/>
              </a:spcBef>
              <a:buNone/>
            </a:pPr>
            <a:r>
              <a:rPr lang="en" sz="1200">
                <a:solidFill>
                  <a:srgbClr val="434343"/>
                </a:solidFill>
                <a:latin typeface="Roboto"/>
                <a:ea typeface="Roboto"/>
                <a:cs typeface="Roboto"/>
                <a:sym typeface="Roboto"/>
              </a:rPr>
              <a:t>Gena O’Kelley</a:t>
            </a:r>
          </a:p>
        </p:txBody>
      </p:sp>
      <p:sp>
        <p:nvSpPr>
          <p:cNvPr id="235" name="Shape 235"/>
          <p:cNvSpPr/>
          <p:nvPr/>
        </p:nvSpPr>
        <p:spPr>
          <a:xfrm>
            <a:off x="7354614" y="3855960"/>
            <a:ext cx="1046099" cy="188399"/>
          </a:xfrm>
          <a:prstGeom prst="roundRect">
            <a:avLst>
              <a:gd name="adj" fmla="val 16667"/>
            </a:avLst>
          </a:prstGeom>
          <a:solidFill>
            <a:srgbClr val="6AA84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Ryan, OK</a:t>
            </a:r>
          </a:p>
        </p:txBody>
      </p:sp>
      <p:sp>
        <p:nvSpPr>
          <p:cNvPr id="236" name="Shape 236"/>
          <p:cNvSpPr txBox="1"/>
          <p:nvPr/>
        </p:nvSpPr>
        <p:spPr>
          <a:xfrm>
            <a:off x="5268403" y="3817850"/>
            <a:ext cx="1011000" cy="138300"/>
          </a:xfrm>
          <a:prstGeom prst="rect">
            <a:avLst/>
          </a:prstGeom>
          <a:noFill/>
          <a:ln>
            <a:noFill/>
          </a:ln>
        </p:spPr>
        <p:txBody>
          <a:bodyPr lIns="91425" tIns="91425" rIns="91425" bIns="91425" anchor="t" anchorCtr="0">
            <a:noAutofit/>
          </a:bodyPr>
          <a:lstStyle/>
          <a:p>
            <a:pPr lvl="0" rtl="0">
              <a:spcBef>
                <a:spcPts val="0"/>
              </a:spcBef>
              <a:buNone/>
            </a:pPr>
            <a:r>
              <a:rPr lang="en">
                <a:solidFill>
                  <a:srgbClr val="999999"/>
                </a:solidFill>
                <a:latin typeface="Roboto"/>
                <a:ea typeface="Roboto"/>
                <a:cs typeface="Roboto"/>
                <a:sym typeface="Roboto"/>
              </a:rPr>
              <a:t>Wikidata</a:t>
            </a:r>
          </a:p>
        </p:txBody>
      </p:sp>
      <p:grpSp>
        <p:nvGrpSpPr>
          <p:cNvPr id="237" name="Shape 237"/>
          <p:cNvGrpSpPr/>
          <p:nvPr/>
        </p:nvGrpSpPr>
        <p:grpSpPr>
          <a:xfrm>
            <a:off x="6067256" y="4343091"/>
            <a:ext cx="2482596" cy="338622"/>
            <a:chOff x="1719950" y="446562"/>
            <a:chExt cx="2930699" cy="561749"/>
          </a:xfrm>
        </p:grpSpPr>
        <p:cxnSp>
          <p:nvCxnSpPr>
            <p:cNvPr id="238" name="Shape 238"/>
            <p:cNvCxnSpPr>
              <a:endCxn id="239" idx="1"/>
            </p:cNvCxnSpPr>
            <p:nvPr/>
          </p:nvCxnSpPr>
          <p:spPr>
            <a:xfrm>
              <a:off x="1719950" y="446562"/>
              <a:ext cx="1901100" cy="405600"/>
            </a:xfrm>
            <a:prstGeom prst="straightConnector1">
              <a:avLst/>
            </a:prstGeom>
            <a:noFill/>
            <a:ln w="19050" cap="flat">
              <a:solidFill>
                <a:schemeClr val="dk2"/>
              </a:solidFill>
              <a:prstDash val="solid"/>
              <a:round/>
              <a:headEnd type="none" w="med" len="med"/>
              <a:tailEnd type="triangle" w="lg" len="lg"/>
            </a:ln>
          </p:spPr>
        </p:cxnSp>
        <p:sp>
          <p:nvSpPr>
            <p:cNvPr id="239" name="Shape 239"/>
            <p:cNvSpPr/>
            <p:nvPr/>
          </p:nvSpPr>
          <p:spPr>
            <a:xfrm>
              <a:off x="3621050" y="696012"/>
              <a:ext cx="1029599" cy="312299"/>
            </a:xfrm>
            <a:prstGeom prst="roundRect">
              <a:avLst>
                <a:gd name="adj" fmla="val 16667"/>
              </a:avLst>
            </a:prstGeom>
            <a:solidFill>
              <a:srgbClr val="258CC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Actor</a:t>
              </a:r>
            </a:p>
          </p:txBody>
        </p:sp>
        <p:sp>
          <p:nvSpPr>
            <p:cNvPr id="240" name="Shape 240"/>
            <p:cNvSpPr txBox="1"/>
            <p:nvPr/>
          </p:nvSpPr>
          <p:spPr>
            <a:xfrm>
              <a:off x="2683568" y="698642"/>
              <a:ext cx="821399" cy="229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type</a:t>
              </a:r>
            </a:p>
          </p:txBody>
        </p:sp>
      </p:grpSp>
      <p:sp>
        <p:nvSpPr>
          <p:cNvPr id="241" name="Shape 241"/>
          <p:cNvSpPr/>
          <p:nvPr/>
        </p:nvSpPr>
        <p:spPr>
          <a:xfrm>
            <a:off x="5327300" y="4044350"/>
            <a:ext cx="1474200" cy="426300"/>
          </a:xfrm>
          <a:prstGeom prst="roundRect">
            <a:avLst>
              <a:gd name="adj" fmla="val 16667"/>
            </a:avLst>
          </a:prstGeom>
          <a:solidFill>
            <a:srgbClr val="F1C232"/>
          </a:solidFill>
          <a:ln>
            <a:noFill/>
          </a:ln>
        </p:spPr>
        <p:txBody>
          <a:bodyPr lIns="91425" tIns="91425" rIns="91425" bIns="91425" anchor="ctr" anchorCtr="0">
            <a:noAutofit/>
          </a:bodyPr>
          <a:lstStyle/>
          <a:p>
            <a:pPr algn="ctr" rtl="0">
              <a:spcBef>
                <a:spcPts val="0"/>
              </a:spcBef>
              <a:buNone/>
            </a:pPr>
            <a:endParaRPr sz="1200">
              <a:solidFill>
                <a:srgbClr val="434343"/>
              </a:solidFill>
              <a:latin typeface="Roboto"/>
              <a:ea typeface="Roboto"/>
              <a:cs typeface="Roboto"/>
              <a:sym typeface="Roboto"/>
            </a:endParaRPr>
          </a:p>
          <a:p>
            <a:pPr algn="ctr" rtl="0">
              <a:spcBef>
                <a:spcPts val="0"/>
              </a:spcBef>
              <a:buNone/>
            </a:pPr>
            <a:r>
              <a:rPr lang="en" sz="1200">
                <a:solidFill>
                  <a:srgbClr val="434343"/>
                </a:solidFill>
                <a:latin typeface="Roboto"/>
                <a:ea typeface="Roboto"/>
                <a:cs typeface="Roboto"/>
                <a:sym typeface="Roboto"/>
              </a:rPr>
              <a:t>Carlos Ray Norris/</a:t>
            </a:r>
          </a:p>
          <a:p>
            <a:pPr lvl="0" algn="ctr" rtl="0">
              <a:spcBef>
                <a:spcPts val="0"/>
              </a:spcBef>
              <a:buClr>
                <a:schemeClr val="dk1"/>
              </a:buClr>
              <a:buSzPct val="91666"/>
              <a:buFont typeface="Arial"/>
              <a:buNone/>
            </a:pPr>
            <a:r>
              <a:rPr lang="en" sz="1200">
                <a:solidFill>
                  <a:srgbClr val="434343"/>
                </a:solidFill>
                <a:latin typeface="Roboto"/>
                <a:ea typeface="Roboto"/>
                <a:cs typeface="Roboto"/>
                <a:sym typeface="Roboto"/>
              </a:rPr>
              <a:t>Q2673</a:t>
            </a:r>
          </a:p>
          <a:p>
            <a:pPr lvl="0" algn="ctr" rtl="0">
              <a:spcBef>
                <a:spcPts val="0"/>
              </a:spcBef>
              <a:buNone/>
            </a:pPr>
            <a:endParaRPr sz="1200">
              <a:solidFill>
                <a:srgbClr val="434343"/>
              </a:solidFill>
              <a:latin typeface="Roboto"/>
              <a:ea typeface="Roboto"/>
              <a:cs typeface="Roboto"/>
              <a:sym typeface="Roboto"/>
            </a:endParaRPr>
          </a:p>
        </p:txBody>
      </p:sp>
      <p:cxnSp>
        <p:nvCxnSpPr>
          <p:cNvPr id="242" name="Shape 242"/>
          <p:cNvCxnSpPr>
            <a:endCxn id="218" idx="1"/>
          </p:cNvCxnSpPr>
          <p:nvPr/>
        </p:nvCxnSpPr>
        <p:spPr>
          <a:xfrm rot="10800000" flipH="1">
            <a:off x="4595224" y="2896770"/>
            <a:ext cx="676800" cy="15600"/>
          </a:xfrm>
          <a:prstGeom prst="straightConnector1">
            <a:avLst/>
          </a:prstGeom>
          <a:noFill/>
          <a:ln w="19050" cap="flat">
            <a:solidFill>
              <a:schemeClr val="dk2"/>
            </a:solidFill>
            <a:prstDash val="solid"/>
            <a:round/>
            <a:headEnd type="none" w="lg" len="lg"/>
            <a:tailEnd type="triangle" w="lg" len="lg"/>
          </a:ln>
        </p:spPr>
      </p:cxnSp>
      <p:cxnSp>
        <p:nvCxnSpPr>
          <p:cNvPr id="243" name="Shape 243"/>
          <p:cNvCxnSpPr/>
          <p:nvPr/>
        </p:nvCxnSpPr>
        <p:spPr>
          <a:xfrm>
            <a:off x="4568812" y="4468762"/>
            <a:ext cx="612900" cy="87300"/>
          </a:xfrm>
          <a:prstGeom prst="straightConnector1">
            <a:avLst/>
          </a:prstGeom>
          <a:noFill/>
          <a:ln w="19050" cap="flat">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Analytic Models</a:t>
            </a:r>
          </a:p>
        </p:txBody>
      </p:sp>
      <p:sp>
        <p:nvSpPr>
          <p:cNvPr id="71" name="Shape 71"/>
          <p:cNvSpPr txBox="1">
            <a:spLocks noGrp="1"/>
          </p:cNvSpPr>
          <p:nvPr>
            <p:ph type="body" idx="1"/>
          </p:nvPr>
        </p:nvSpPr>
        <p:spPr>
          <a:xfrm>
            <a:off x="319075" y="1063375"/>
            <a:ext cx="8597999" cy="3725699"/>
          </a:xfrm>
          <a:prstGeom prst="rect">
            <a:avLst/>
          </a:prstGeom>
        </p:spPr>
        <p:txBody>
          <a:bodyPr lIns="91425" tIns="91425" rIns="91425" bIns="91425" anchor="t" anchorCtr="0">
            <a:noAutofit/>
          </a:bodyPr>
          <a:lstStyle/>
          <a:p>
            <a:pPr marL="457200" lvl="0" indent="-381000" rtl="0">
              <a:spcBef>
                <a:spcPts val="0"/>
              </a:spcBef>
              <a:spcAft>
                <a:spcPts val="1000"/>
              </a:spcAft>
              <a:buClr>
                <a:srgbClr val="888888"/>
              </a:buClr>
              <a:buSzPct val="100000"/>
              <a:buFont typeface="Roboto"/>
              <a:buChar char="-"/>
            </a:pPr>
            <a:r>
              <a:rPr lang="en" sz="2400" dirty="0"/>
              <a:t>Basic equations of continuum mechanics, materials, heat transfer, fluids, …. that capture the phenomenon in a mathematical form</a:t>
            </a:r>
          </a:p>
          <a:p>
            <a:pPr marL="457200" lvl="0" indent="-381000" rtl="0">
              <a:spcBef>
                <a:spcPts val="0"/>
              </a:spcBef>
              <a:buClr>
                <a:srgbClr val="888888"/>
              </a:buClr>
              <a:buSzPct val="100000"/>
              <a:buFont typeface="Roboto"/>
              <a:buChar char="-"/>
            </a:pPr>
            <a:r>
              <a:rPr lang="en" sz="2400" dirty="0"/>
              <a:t>System is modelled with these equations   </a:t>
            </a:r>
          </a:p>
          <a:p>
            <a:pPr>
              <a:spcBef>
                <a:spcPts val="0"/>
              </a:spcBef>
              <a:buNone/>
            </a:pPr>
            <a:endParaRPr dirty="0"/>
          </a:p>
        </p:txBody>
      </p:sp>
      <p:pic>
        <p:nvPicPr>
          <p:cNvPr id="72" name="Shape 72"/>
          <p:cNvPicPr preferRelativeResize="0"/>
          <p:nvPr/>
        </p:nvPicPr>
        <p:blipFill>
          <a:blip r:embed="rId3">
            <a:alphaModFix/>
          </a:blip>
          <a:stretch>
            <a:fillRect/>
          </a:stretch>
        </p:blipFill>
        <p:spPr>
          <a:xfrm>
            <a:off x="3500787" y="3383300"/>
            <a:ext cx="1552575" cy="457200"/>
          </a:xfrm>
          <a:prstGeom prst="rect">
            <a:avLst/>
          </a:prstGeom>
          <a:noFill/>
          <a:ln>
            <a:noFill/>
          </a:ln>
        </p:spPr>
      </p:pic>
      <p:pic>
        <p:nvPicPr>
          <p:cNvPr id="73" name="Shape 73"/>
          <p:cNvPicPr preferRelativeResize="0"/>
          <p:nvPr/>
        </p:nvPicPr>
        <p:blipFill>
          <a:blip r:embed="rId4">
            <a:alphaModFix/>
          </a:blip>
          <a:stretch>
            <a:fillRect/>
          </a:stretch>
        </p:blipFill>
        <p:spPr>
          <a:xfrm>
            <a:off x="457200" y="3230900"/>
            <a:ext cx="1323975" cy="762000"/>
          </a:xfrm>
          <a:prstGeom prst="rect">
            <a:avLst/>
          </a:prstGeom>
          <a:noFill/>
          <a:ln>
            <a:noFill/>
          </a:ln>
        </p:spPr>
      </p:pic>
      <p:pic>
        <p:nvPicPr>
          <p:cNvPr id="74" name="Shape 74"/>
          <p:cNvPicPr preferRelativeResize="0"/>
          <p:nvPr/>
        </p:nvPicPr>
        <p:blipFill>
          <a:blip r:embed="rId5">
            <a:alphaModFix/>
          </a:blip>
          <a:stretch>
            <a:fillRect/>
          </a:stretch>
        </p:blipFill>
        <p:spPr>
          <a:xfrm>
            <a:off x="7091800" y="3666825"/>
            <a:ext cx="1506424" cy="1147760"/>
          </a:xfrm>
          <a:prstGeom prst="rect">
            <a:avLst/>
          </a:prstGeom>
          <a:noFill/>
          <a:ln>
            <a:noFill/>
          </a:ln>
        </p:spPr>
      </p:pic>
      <p:pic>
        <p:nvPicPr>
          <p:cNvPr id="75" name="Shape 75"/>
          <p:cNvPicPr preferRelativeResize="0"/>
          <p:nvPr/>
        </p:nvPicPr>
        <p:blipFill>
          <a:blip r:embed="rId6">
            <a:alphaModFix/>
          </a:blip>
          <a:stretch>
            <a:fillRect/>
          </a:stretch>
        </p:blipFill>
        <p:spPr>
          <a:xfrm>
            <a:off x="1902008" y="3645087"/>
            <a:ext cx="1226792" cy="1191224"/>
          </a:xfrm>
          <a:prstGeom prst="rect">
            <a:avLst/>
          </a:prstGeom>
          <a:noFill/>
          <a:ln>
            <a:noFill/>
          </a:ln>
        </p:spPr>
      </p:pic>
      <p:pic>
        <p:nvPicPr>
          <p:cNvPr id="76" name="Shape 76"/>
          <p:cNvPicPr preferRelativeResize="0"/>
          <p:nvPr/>
        </p:nvPicPr>
        <p:blipFill rotWithShape="1">
          <a:blip r:embed="rId7">
            <a:alphaModFix/>
          </a:blip>
          <a:srcRect b="11103"/>
          <a:stretch/>
        </p:blipFill>
        <p:spPr>
          <a:xfrm>
            <a:off x="3657600" y="4057500"/>
            <a:ext cx="2073350" cy="857400"/>
          </a:xfrm>
          <a:prstGeom prst="rect">
            <a:avLst/>
          </a:prstGeom>
          <a:noFill/>
          <a:ln>
            <a:noFill/>
          </a:ln>
        </p:spPr>
      </p:pic>
      <p:pic>
        <p:nvPicPr>
          <p:cNvPr id="77" name="Shape 77"/>
          <p:cNvPicPr preferRelativeResize="0"/>
          <p:nvPr/>
        </p:nvPicPr>
        <p:blipFill>
          <a:blip r:embed="rId8">
            <a:alphaModFix/>
          </a:blip>
          <a:stretch>
            <a:fillRect/>
          </a:stretch>
        </p:blipFill>
        <p:spPr>
          <a:xfrm>
            <a:off x="5933411" y="3126125"/>
            <a:ext cx="1108563" cy="9715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58CCF"/>
        </a:solidFill>
        <a:effectLst/>
      </p:bgPr>
    </p:bg>
    <p:spTree>
      <p:nvGrpSpPr>
        <p:cNvPr id="1" name="Shape 247"/>
        <p:cNvGrpSpPr/>
        <p:nvPr/>
      </p:nvGrpSpPr>
      <p:grpSpPr>
        <a:xfrm>
          <a:off x="0" y="0"/>
          <a:ext cx="0" cy="0"/>
          <a:chOff x="0" y="0"/>
          <a:chExt cx="0" cy="0"/>
        </a:xfrm>
      </p:grpSpPr>
      <p:sp>
        <p:nvSpPr>
          <p:cNvPr id="248" name="Shape 248"/>
          <p:cNvSpPr/>
          <p:nvPr/>
        </p:nvSpPr>
        <p:spPr>
          <a:xfrm>
            <a:off x="727200" y="2690375"/>
            <a:ext cx="4310400" cy="2298600"/>
          </a:xfrm>
          <a:prstGeom prst="roundRect">
            <a:avLst>
              <a:gd name="adj" fmla="val 6732"/>
            </a:avLst>
          </a:prstGeom>
          <a:solidFill>
            <a:srgbClr val="F6F6F6">
              <a:alpha val="58080"/>
            </a:srgbClr>
          </a:solidFill>
          <a:ln>
            <a:noFill/>
          </a:ln>
        </p:spPr>
        <p:txBody>
          <a:bodyPr lIns="91425" tIns="91425" rIns="91425" bIns="91425" anchor="ctr" anchorCtr="0">
            <a:noAutofit/>
          </a:bodyPr>
          <a:lstStyle/>
          <a:p>
            <a:pPr lvl="0" rtl="0">
              <a:spcBef>
                <a:spcPts val="0"/>
              </a:spcBef>
              <a:buNone/>
            </a:pPr>
            <a:endParaRPr/>
          </a:p>
        </p:txBody>
      </p:sp>
      <p:sp>
        <p:nvSpPr>
          <p:cNvPr id="249" name="Shape 249"/>
          <p:cNvSpPr txBox="1"/>
          <p:nvPr/>
        </p:nvSpPr>
        <p:spPr>
          <a:xfrm>
            <a:off x="4150483" y="1055687"/>
            <a:ext cx="465600" cy="5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400" b="1" i="0" u="none" strike="noStrike" cap="none" baseline="0">
                <a:solidFill>
                  <a:srgbClr val="FFFFFF"/>
                </a:solidFill>
                <a:latin typeface="Calibri"/>
                <a:ea typeface="Calibri"/>
                <a:cs typeface="Calibri"/>
                <a:sym typeface="Calibri"/>
              </a:rPr>
              <a:t>+</a:t>
            </a:r>
          </a:p>
        </p:txBody>
      </p:sp>
      <p:sp>
        <p:nvSpPr>
          <p:cNvPr id="250" name="Shape 250"/>
          <p:cNvSpPr txBox="1"/>
          <p:nvPr/>
        </p:nvSpPr>
        <p:spPr>
          <a:xfrm>
            <a:off x="157920" y="3321991"/>
            <a:ext cx="465600" cy="5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400" b="1" i="0" u="none" strike="noStrike" cap="none" baseline="0">
                <a:solidFill>
                  <a:srgbClr val="FFFFFF"/>
                </a:solidFill>
                <a:latin typeface="Calibri"/>
                <a:ea typeface="Calibri"/>
                <a:cs typeface="Calibri"/>
                <a:sym typeface="Calibri"/>
              </a:rPr>
              <a:t>=</a:t>
            </a:r>
          </a:p>
        </p:txBody>
      </p:sp>
      <p:grpSp>
        <p:nvGrpSpPr>
          <p:cNvPr id="251" name="Shape 251"/>
          <p:cNvGrpSpPr/>
          <p:nvPr/>
        </p:nvGrpSpPr>
        <p:grpSpPr>
          <a:xfrm>
            <a:off x="4692200" y="238875"/>
            <a:ext cx="4097100" cy="2298600"/>
            <a:chOff x="4692200" y="238875"/>
            <a:chExt cx="4097100" cy="2298600"/>
          </a:xfrm>
        </p:grpSpPr>
        <p:sp>
          <p:nvSpPr>
            <p:cNvPr id="252" name="Shape 252"/>
            <p:cNvSpPr/>
            <p:nvPr/>
          </p:nvSpPr>
          <p:spPr>
            <a:xfrm>
              <a:off x="4692200" y="238875"/>
              <a:ext cx="4097100" cy="2298600"/>
            </a:xfrm>
            <a:prstGeom prst="roundRect">
              <a:avLst>
                <a:gd name="adj" fmla="val 6732"/>
              </a:avLst>
            </a:prstGeom>
            <a:solidFill>
              <a:srgbClr val="EFEFEF"/>
            </a:solidFill>
            <a:ln>
              <a:noFill/>
            </a:ln>
          </p:spPr>
          <p:txBody>
            <a:bodyPr lIns="91425" tIns="91425" rIns="91425" bIns="91425" anchor="ctr" anchorCtr="0">
              <a:noAutofit/>
            </a:bodyPr>
            <a:lstStyle/>
            <a:p>
              <a:pPr>
                <a:spcBef>
                  <a:spcPts val="0"/>
                </a:spcBef>
                <a:buNone/>
              </a:pPr>
              <a:endParaRPr/>
            </a:p>
          </p:txBody>
        </p:sp>
        <p:cxnSp>
          <p:nvCxnSpPr>
            <p:cNvPr id="253" name="Shape 253"/>
            <p:cNvCxnSpPr>
              <a:endCxn id="254" idx="1"/>
            </p:cNvCxnSpPr>
            <p:nvPr/>
          </p:nvCxnSpPr>
          <p:spPr>
            <a:xfrm rot="10800000" flipH="1">
              <a:off x="5609175" y="583412"/>
              <a:ext cx="1529100" cy="522000"/>
            </a:xfrm>
            <a:prstGeom prst="straightConnector1">
              <a:avLst/>
            </a:prstGeom>
            <a:noFill/>
            <a:ln w="19050" cap="flat">
              <a:solidFill>
                <a:schemeClr val="dk2"/>
              </a:solidFill>
              <a:prstDash val="solid"/>
              <a:round/>
              <a:headEnd type="none" w="med" len="med"/>
              <a:tailEnd type="triangle" w="lg" len="lg"/>
            </a:ln>
          </p:spPr>
        </p:cxnSp>
        <p:cxnSp>
          <p:nvCxnSpPr>
            <p:cNvPr id="255" name="Shape 255"/>
            <p:cNvCxnSpPr>
              <a:endCxn id="256" idx="0"/>
            </p:cNvCxnSpPr>
            <p:nvPr/>
          </p:nvCxnSpPr>
          <p:spPr>
            <a:xfrm>
              <a:off x="5646049" y="991550"/>
              <a:ext cx="1699799" cy="1083600"/>
            </a:xfrm>
            <a:prstGeom prst="straightConnector1">
              <a:avLst/>
            </a:prstGeom>
            <a:noFill/>
            <a:ln w="19050" cap="flat">
              <a:solidFill>
                <a:schemeClr val="dk2"/>
              </a:solidFill>
              <a:prstDash val="solid"/>
              <a:round/>
              <a:headEnd type="none" w="med" len="med"/>
              <a:tailEnd type="triangle" w="lg" len="lg"/>
            </a:ln>
          </p:spPr>
        </p:cxnSp>
        <p:sp>
          <p:nvSpPr>
            <p:cNvPr id="257" name="Shape 257"/>
            <p:cNvSpPr txBox="1"/>
            <p:nvPr/>
          </p:nvSpPr>
          <p:spPr>
            <a:xfrm>
              <a:off x="6549075" y="803162"/>
              <a:ext cx="1029599" cy="210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birthplace</a:t>
              </a:r>
            </a:p>
          </p:txBody>
        </p:sp>
        <p:sp>
          <p:nvSpPr>
            <p:cNvPr id="258" name="Shape 258"/>
            <p:cNvSpPr txBox="1"/>
            <p:nvPr/>
          </p:nvSpPr>
          <p:spPr>
            <a:xfrm>
              <a:off x="7138272" y="1725937"/>
              <a:ext cx="980700" cy="210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a:t>
              </a:r>
              <a:r>
                <a:rPr lang="en" sz="1200">
                  <a:solidFill>
                    <a:srgbClr val="434343"/>
                  </a:solidFill>
                  <a:latin typeface="Consolas"/>
                  <a:ea typeface="Consolas"/>
                  <a:cs typeface="Consolas"/>
                  <a:sym typeface="Consolas"/>
                </a:rPr>
                <a:t>D</a:t>
              </a:r>
              <a:r>
                <a:rPr lang="en" sz="1200" b="0" i="0" u="none" strike="noStrike" cap="none" baseline="0">
                  <a:solidFill>
                    <a:srgbClr val="434343"/>
                  </a:solidFill>
                  <a:latin typeface="Consolas"/>
                  <a:ea typeface="Consolas"/>
                  <a:cs typeface="Consolas"/>
                  <a:sym typeface="Consolas"/>
                </a:rPr>
                <a:t>ate</a:t>
              </a:r>
            </a:p>
          </p:txBody>
        </p:sp>
        <p:cxnSp>
          <p:nvCxnSpPr>
            <p:cNvPr id="259" name="Shape 259"/>
            <p:cNvCxnSpPr>
              <a:stCxn id="260" idx="0"/>
              <a:endCxn id="261" idx="0"/>
            </p:cNvCxnSpPr>
            <p:nvPr/>
          </p:nvCxnSpPr>
          <p:spPr>
            <a:xfrm>
              <a:off x="5655150" y="739550"/>
              <a:ext cx="0" cy="1197300"/>
            </a:xfrm>
            <a:prstGeom prst="straightConnector1">
              <a:avLst/>
            </a:prstGeom>
            <a:noFill/>
            <a:ln w="19050" cap="flat">
              <a:solidFill>
                <a:schemeClr val="dk2"/>
              </a:solidFill>
              <a:prstDash val="solid"/>
              <a:round/>
              <a:headEnd type="none" w="med" len="med"/>
              <a:tailEnd type="triangle" w="lg" len="lg"/>
            </a:ln>
          </p:spPr>
        </p:cxnSp>
        <p:sp>
          <p:nvSpPr>
            <p:cNvPr id="262" name="Shape 262"/>
            <p:cNvSpPr txBox="1"/>
            <p:nvPr/>
          </p:nvSpPr>
          <p:spPr>
            <a:xfrm>
              <a:off x="4844848" y="1462262"/>
              <a:ext cx="810299" cy="2225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rgbClr val="434343"/>
                  </a:solidFill>
                  <a:latin typeface="Consolas"/>
                  <a:ea typeface="Consolas"/>
                  <a:cs typeface="Consolas"/>
                  <a:sym typeface="Consolas"/>
                </a:rPr>
                <a:t>spouse</a:t>
              </a:r>
            </a:p>
          </p:txBody>
        </p:sp>
        <p:sp>
          <p:nvSpPr>
            <p:cNvPr id="256" name="Shape 256"/>
            <p:cNvSpPr/>
            <p:nvPr/>
          </p:nvSpPr>
          <p:spPr>
            <a:xfrm>
              <a:off x="6675650" y="2075150"/>
              <a:ext cx="1340399" cy="312299"/>
            </a:xfrm>
            <a:prstGeom prst="roundRect">
              <a:avLst>
                <a:gd name="adj" fmla="val 16667"/>
              </a:avLst>
            </a:prstGeom>
            <a:solidFill>
              <a:srgbClr val="C27BA0"/>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March 10, 1940</a:t>
              </a:r>
            </a:p>
          </p:txBody>
        </p:sp>
      </p:grpSp>
      <p:grpSp>
        <p:nvGrpSpPr>
          <p:cNvPr id="263" name="Shape 263"/>
          <p:cNvGrpSpPr/>
          <p:nvPr/>
        </p:nvGrpSpPr>
        <p:grpSpPr>
          <a:xfrm>
            <a:off x="689048" y="427275"/>
            <a:ext cx="3357750" cy="1921800"/>
            <a:chOff x="267623" y="438100"/>
            <a:chExt cx="3357750" cy="1921800"/>
          </a:xfrm>
        </p:grpSpPr>
        <p:sp>
          <p:nvSpPr>
            <p:cNvPr id="264" name="Shape 264"/>
            <p:cNvSpPr/>
            <p:nvPr/>
          </p:nvSpPr>
          <p:spPr>
            <a:xfrm>
              <a:off x="283675" y="438100"/>
              <a:ext cx="3341699" cy="1921800"/>
            </a:xfrm>
            <a:prstGeom prst="roundRect">
              <a:avLst>
                <a:gd name="adj" fmla="val 6732"/>
              </a:avLst>
            </a:prstGeom>
            <a:solidFill>
              <a:srgbClr val="EFEFEF"/>
            </a:solidFill>
            <a:ln>
              <a:noFill/>
            </a:ln>
          </p:spPr>
          <p:txBody>
            <a:bodyPr lIns="91425" tIns="91425" rIns="91425" bIns="91425" anchor="ctr" anchorCtr="0">
              <a:noAutofit/>
            </a:bodyPr>
            <a:lstStyle/>
            <a:p>
              <a:pPr>
                <a:spcBef>
                  <a:spcPts val="0"/>
                </a:spcBef>
                <a:buNone/>
              </a:pPr>
              <a:endParaRPr/>
            </a:p>
          </p:txBody>
        </p:sp>
        <p:cxnSp>
          <p:nvCxnSpPr>
            <p:cNvPr id="265" name="Shape 265"/>
            <p:cNvCxnSpPr>
              <a:stCxn id="266" idx="2"/>
              <a:endCxn id="267" idx="0"/>
            </p:cNvCxnSpPr>
            <p:nvPr/>
          </p:nvCxnSpPr>
          <p:spPr>
            <a:xfrm>
              <a:off x="1611149" y="1139487"/>
              <a:ext cx="1148400" cy="699300"/>
            </a:xfrm>
            <a:prstGeom prst="straightConnector1">
              <a:avLst/>
            </a:prstGeom>
            <a:noFill/>
            <a:ln w="19050" cap="flat">
              <a:solidFill>
                <a:schemeClr val="dk2"/>
              </a:solidFill>
              <a:prstDash val="solid"/>
              <a:round/>
              <a:headEnd type="none" w="med" len="med"/>
              <a:tailEnd type="triangle" w="lg" len="lg"/>
            </a:ln>
          </p:spPr>
        </p:cxnSp>
        <p:cxnSp>
          <p:nvCxnSpPr>
            <p:cNvPr id="268" name="Shape 268"/>
            <p:cNvCxnSpPr>
              <a:stCxn id="269" idx="2"/>
              <a:endCxn id="270" idx="0"/>
            </p:cNvCxnSpPr>
            <p:nvPr/>
          </p:nvCxnSpPr>
          <p:spPr>
            <a:xfrm flipH="1">
              <a:off x="927300" y="1219887"/>
              <a:ext cx="366300" cy="618900"/>
            </a:xfrm>
            <a:prstGeom prst="straightConnector1">
              <a:avLst/>
            </a:prstGeom>
            <a:noFill/>
            <a:ln w="19050" cap="flat">
              <a:solidFill>
                <a:schemeClr val="dk2"/>
              </a:solidFill>
              <a:prstDash val="solid"/>
              <a:round/>
              <a:headEnd type="none" w="med" len="med"/>
              <a:tailEnd type="triangle" w="lg" len="lg"/>
            </a:ln>
          </p:spPr>
        </p:cxnSp>
        <p:sp>
          <p:nvSpPr>
            <p:cNvPr id="271" name="Shape 271"/>
            <p:cNvSpPr txBox="1"/>
            <p:nvPr/>
          </p:nvSpPr>
          <p:spPr>
            <a:xfrm>
              <a:off x="267623" y="1279000"/>
              <a:ext cx="980700"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citizenOf</a:t>
              </a:r>
            </a:p>
          </p:txBody>
        </p:sp>
        <p:sp>
          <p:nvSpPr>
            <p:cNvPr id="272" name="Shape 272"/>
            <p:cNvSpPr txBox="1"/>
            <p:nvPr/>
          </p:nvSpPr>
          <p:spPr>
            <a:xfrm>
              <a:off x="2244751" y="1369025"/>
              <a:ext cx="1029599"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birthdate</a:t>
              </a:r>
            </a:p>
          </p:txBody>
        </p:sp>
        <p:sp>
          <p:nvSpPr>
            <p:cNvPr id="270" name="Shape 270"/>
            <p:cNvSpPr/>
            <p:nvPr/>
          </p:nvSpPr>
          <p:spPr>
            <a:xfrm>
              <a:off x="445050" y="1838787"/>
              <a:ext cx="964500" cy="312299"/>
            </a:xfrm>
            <a:prstGeom prst="roundRect">
              <a:avLst>
                <a:gd name="adj" fmla="val 16667"/>
              </a:avLst>
            </a:prstGeom>
            <a:solidFill>
              <a:srgbClr val="6AA84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USA</a:t>
              </a:r>
            </a:p>
          </p:txBody>
        </p:sp>
        <p:sp>
          <p:nvSpPr>
            <p:cNvPr id="267" name="Shape 267"/>
            <p:cNvSpPr/>
            <p:nvPr/>
          </p:nvSpPr>
          <p:spPr>
            <a:xfrm>
              <a:off x="2089350" y="1838787"/>
              <a:ext cx="1340399" cy="312299"/>
            </a:xfrm>
            <a:prstGeom prst="roundRect">
              <a:avLst>
                <a:gd name="adj" fmla="val 16667"/>
              </a:avLst>
            </a:prstGeom>
            <a:solidFill>
              <a:srgbClr val="C27BA0"/>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March 10, 1940</a:t>
              </a:r>
            </a:p>
          </p:txBody>
        </p:sp>
      </p:grpSp>
      <p:grpSp>
        <p:nvGrpSpPr>
          <p:cNvPr id="273" name="Shape 273"/>
          <p:cNvGrpSpPr/>
          <p:nvPr/>
        </p:nvGrpSpPr>
        <p:grpSpPr>
          <a:xfrm>
            <a:off x="857500" y="2880762"/>
            <a:ext cx="4060050" cy="2057037"/>
            <a:chOff x="1741400" y="2926687"/>
            <a:chExt cx="4060050" cy="2057037"/>
          </a:xfrm>
        </p:grpSpPr>
        <p:cxnSp>
          <p:nvCxnSpPr>
            <p:cNvPr id="274" name="Shape 274"/>
            <p:cNvCxnSpPr>
              <a:endCxn id="275" idx="1"/>
            </p:cNvCxnSpPr>
            <p:nvPr/>
          </p:nvCxnSpPr>
          <p:spPr>
            <a:xfrm rot="10800000" flipH="1">
              <a:off x="2630300" y="3239287"/>
              <a:ext cx="1080600" cy="617700"/>
            </a:xfrm>
            <a:prstGeom prst="straightConnector1">
              <a:avLst/>
            </a:prstGeom>
            <a:noFill/>
            <a:ln w="19050" cap="flat">
              <a:solidFill>
                <a:schemeClr val="dk2"/>
              </a:solidFill>
              <a:prstDash val="solid"/>
              <a:round/>
              <a:headEnd type="none" w="med" len="med"/>
              <a:tailEnd type="triangle" w="lg" len="lg"/>
            </a:ln>
          </p:spPr>
        </p:cxnSp>
        <p:cxnSp>
          <p:nvCxnSpPr>
            <p:cNvPr id="276" name="Shape 276"/>
            <p:cNvCxnSpPr>
              <a:endCxn id="277" idx="1"/>
            </p:cNvCxnSpPr>
            <p:nvPr/>
          </p:nvCxnSpPr>
          <p:spPr>
            <a:xfrm>
              <a:off x="2653100" y="3828274"/>
              <a:ext cx="1057800" cy="999300"/>
            </a:xfrm>
            <a:prstGeom prst="straightConnector1">
              <a:avLst/>
            </a:prstGeom>
            <a:noFill/>
            <a:ln w="19050" cap="flat">
              <a:solidFill>
                <a:schemeClr val="dk2"/>
              </a:solidFill>
              <a:prstDash val="solid"/>
              <a:round/>
              <a:headEnd type="none" w="med" len="med"/>
              <a:tailEnd type="triangle" w="lg" len="lg"/>
            </a:ln>
          </p:spPr>
        </p:cxnSp>
        <p:sp>
          <p:nvSpPr>
            <p:cNvPr id="278" name="Shape 278"/>
            <p:cNvSpPr txBox="1"/>
            <p:nvPr/>
          </p:nvSpPr>
          <p:spPr>
            <a:xfrm>
              <a:off x="3208423" y="3413177"/>
              <a:ext cx="1029599"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birthplace</a:t>
              </a:r>
            </a:p>
          </p:txBody>
        </p:sp>
        <p:cxnSp>
          <p:nvCxnSpPr>
            <p:cNvPr id="279" name="Shape 279"/>
            <p:cNvCxnSpPr>
              <a:endCxn id="280" idx="2"/>
            </p:cNvCxnSpPr>
            <p:nvPr/>
          </p:nvCxnSpPr>
          <p:spPr>
            <a:xfrm rot="10800000">
              <a:off x="2630199" y="3238987"/>
              <a:ext cx="0" cy="589500"/>
            </a:xfrm>
            <a:prstGeom prst="straightConnector1">
              <a:avLst/>
            </a:prstGeom>
            <a:noFill/>
            <a:ln w="19050" cap="flat">
              <a:solidFill>
                <a:schemeClr val="dk2"/>
              </a:solidFill>
              <a:prstDash val="solid"/>
              <a:round/>
              <a:headEnd type="none" w="med" len="med"/>
              <a:tailEnd type="triangle" w="lg" len="lg"/>
            </a:ln>
          </p:spPr>
        </p:cxnSp>
        <p:sp>
          <p:nvSpPr>
            <p:cNvPr id="281" name="Shape 281"/>
            <p:cNvSpPr txBox="1"/>
            <p:nvPr/>
          </p:nvSpPr>
          <p:spPr>
            <a:xfrm>
              <a:off x="2648928" y="3320898"/>
              <a:ext cx="556199"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type</a:t>
              </a:r>
            </a:p>
          </p:txBody>
        </p:sp>
        <p:cxnSp>
          <p:nvCxnSpPr>
            <p:cNvPr id="282" name="Shape 282"/>
            <p:cNvCxnSpPr>
              <a:endCxn id="283" idx="0"/>
            </p:cNvCxnSpPr>
            <p:nvPr/>
          </p:nvCxnSpPr>
          <p:spPr>
            <a:xfrm flipH="1">
              <a:off x="2223650" y="3809862"/>
              <a:ext cx="402000" cy="793500"/>
            </a:xfrm>
            <a:prstGeom prst="straightConnector1">
              <a:avLst/>
            </a:prstGeom>
            <a:noFill/>
            <a:ln w="19050" cap="flat">
              <a:solidFill>
                <a:schemeClr val="dk2"/>
              </a:solidFill>
              <a:prstDash val="solid"/>
              <a:round/>
              <a:headEnd type="none" w="med" len="med"/>
              <a:tailEnd type="triangle" w="lg" len="lg"/>
            </a:ln>
          </p:spPr>
        </p:cxnSp>
        <p:sp>
          <p:nvSpPr>
            <p:cNvPr id="284" name="Shape 284"/>
            <p:cNvSpPr txBox="1"/>
            <p:nvPr/>
          </p:nvSpPr>
          <p:spPr>
            <a:xfrm>
              <a:off x="2280600" y="4316275"/>
              <a:ext cx="980700" cy="210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citizenOf</a:t>
              </a:r>
            </a:p>
          </p:txBody>
        </p:sp>
        <p:sp>
          <p:nvSpPr>
            <p:cNvPr id="285" name="Shape 285"/>
            <p:cNvSpPr txBox="1"/>
            <p:nvPr/>
          </p:nvSpPr>
          <p:spPr>
            <a:xfrm>
              <a:off x="3329826" y="4267934"/>
              <a:ext cx="964500"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birthdate</a:t>
              </a:r>
            </a:p>
          </p:txBody>
        </p:sp>
        <p:cxnSp>
          <p:nvCxnSpPr>
            <p:cNvPr id="286" name="Shape 286"/>
            <p:cNvCxnSpPr>
              <a:endCxn id="287" idx="1"/>
            </p:cNvCxnSpPr>
            <p:nvPr/>
          </p:nvCxnSpPr>
          <p:spPr>
            <a:xfrm>
              <a:off x="2634950" y="3809974"/>
              <a:ext cx="1931400" cy="297300"/>
            </a:xfrm>
            <a:prstGeom prst="straightConnector1">
              <a:avLst/>
            </a:prstGeom>
            <a:noFill/>
            <a:ln w="19050" cap="flat">
              <a:solidFill>
                <a:schemeClr val="dk2"/>
              </a:solidFill>
              <a:prstDash val="solid"/>
              <a:round/>
              <a:headEnd type="none" w="med" len="med"/>
              <a:tailEnd type="triangle" w="lg" len="lg"/>
            </a:ln>
          </p:spPr>
        </p:cxnSp>
        <p:sp>
          <p:nvSpPr>
            <p:cNvPr id="288" name="Shape 288"/>
            <p:cNvSpPr txBox="1"/>
            <p:nvPr/>
          </p:nvSpPr>
          <p:spPr>
            <a:xfrm>
              <a:off x="3710900" y="3718525"/>
              <a:ext cx="810299" cy="222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spouse</a:t>
              </a:r>
            </a:p>
          </p:txBody>
        </p:sp>
        <p:sp>
          <p:nvSpPr>
            <p:cNvPr id="289" name="Shape 289"/>
            <p:cNvSpPr/>
            <p:nvPr/>
          </p:nvSpPr>
          <p:spPr>
            <a:xfrm>
              <a:off x="1913400" y="3729450"/>
              <a:ext cx="1235100" cy="312299"/>
            </a:xfrm>
            <a:prstGeom prst="roundRect">
              <a:avLst>
                <a:gd name="adj" fmla="val 16667"/>
              </a:avLst>
            </a:prstGeom>
            <a:solidFill>
              <a:srgbClr val="F1C232"/>
            </a:solidFill>
            <a:ln>
              <a:noFill/>
            </a:ln>
          </p:spPr>
          <p:txBody>
            <a:bodyPr lIns="91425" tIns="91425" rIns="91425" bIns="91425" anchor="ctr" anchorCtr="0">
              <a:noAutofit/>
            </a:bodyPr>
            <a:lstStyle/>
            <a:p>
              <a:pPr lvl="0" algn="ctr" rtl="0">
                <a:spcBef>
                  <a:spcPts val="0"/>
                </a:spcBef>
                <a:buNone/>
              </a:pPr>
              <a:r>
                <a:rPr lang="en" sz="1200">
                  <a:solidFill>
                    <a:srgbClr val="434343"/>
                  </a:solidFill>
                  <a:latin typeface="Roboto"/>
                  <a:ea typeface="Roboto"/>
                  <a:cs typeface="Roboto"/>
                  <a:sym typeface="Roboto"/>
                </a:rPr>
                <a:t>Chuck Norris</a:t>
              </a:r>
            </a:p>
          </p:txBody>
        </p:sp>
        <p:sp>
          <p:nvSpPr>
            <p:cNvPr id="287" name="Shape 287"/>
            <p:cNvSpPr/>
            <p:nvPr/>
          </p:nvSpPr>
          <p:spPr>
            <a:xfrm>
              <a:off x="4566350" y="3951125"/>
              <a:ext cx="1235100" cy="312299"/>
            </a:xfrm>
            <a:prstGeom prst="roundRect">
              <a:avLst>
                <a:gd name="adj" fmla="val 16667"/>
              </a:avLst>
            </a:prstGeom>
            <a:solidFill>
              <a:srgbClr val="F1C232"/>
            </a:solidFill>
            <a:ln>
              <a:noFill/>
            </a:ln>
          </p:spPr>
          <p:txBody>
            <a:bodyPr lIns="91425" tIns="91425" rIns="91425" bIns="91425" anchor="ctr" anchorCtr="0">
              <a:noAutofit/>
            </a:bodyPr>
            <a:lstStyle/>
            <a:p>
              <a:pPr lvl="0" algn="ctr" rtl="0">
                <a:spcBef>
                  <a:spcPts val="0"/>
                </a:spcBef>
                <a:buNone/>
              </a:pPr>
              <a:r>
                <a:rPr lang="en" sz="1200">
                  <a:solidFill>
                    <a:srgbClr val="434343"/>
                  </a:solidFill>
                  <a:latin typeface="Roboto"/>
                  <a:ea typeface="Roboto"/>
                  <a:cs typeface="Roboto"/>
                  <a:sym typeface="Roboto"/>
                </a:rPr>
                <a:t>Gena O’Kelley</a:t>
              </a:r>
            </a:p>
          </p:txBody>
        </p:sp>
        <p:sp>
          <p:nvSpPr>
            <p:cNvPr id="283" name="Shape 283"/>
            <p:cNvSpPr/>
            <p:nvPr/>
          </p:nvSpPr>
          <p:spPr>
            <a:xfrm>
              <a:off x="1741400" y="4603362"/>
              <a:ext cx="964500" cy="312299"/>
            </a:xfrm>
            <a:prstGeom prst="roundRect">
              <a:avLst>
                <a:gd name="adj" fmla="val 16667"/>
              </a:avLst>
            </a:prstGeom>
            <a:solidFill>
              <a:srgbClr val="6AA84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USA</a:t>
              </a:r>
            </a:p>
          </p:txBody>
        </p:sp>
        <p:sp>
          <p:nvSpPr>
            <p:cNvPr id="275" name="Shape 275"/>
            <p:cNvSpPr/>
            <p:nvPr/>
          </p:nvSpPr>
          <p:spPr>
            <a:xfrm>
              <a:off x="3710900" y="3083137"/>
              <a:ext cx="1235100" cy="312299"/>
            </a:xfrm>
            <a:prstGeom prst="roundRect">
              <a:avLst>
                <a:gd name="adj" fmla="val 16667"/>
              </a:avLst>
            </a:prstGeom>
            <a:solidFill>
              <a:srgbClr val="6AA84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Ryan, OK</a:t>
              </a:r>
            </a:p>
          </p:txBody>
        </p:sp>
        <p:sp>
          <p:nvSpPr>
            <p:cNvPr id="280" name="Shape 280"/>
            <p:cNvSpPr/>
            <p:nvPr/>
          </p:nvSpPr>
          <p:spPr>
            <a:xfrm>
              <a:off x="2115400" y="2926687"/>
              <a:ext cx="1029599" cy="312299"/>
            </a:xfrm>
            <a:prstGeom prst="roundRect">
              <a:avLst>
                <a:gd name="adj" fmla="val 16667"/>
              </a:avLst>
            </a:prstGeom>
            <a:solidFill>
              <a:srgbClr val="258CC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Actor</a:t>
              </a:r>
            </a:p>
          </p:txBody>
        </p:sp>
        <p:sp>
          <p:nvSpPr>
            <p:cNvPr id="277" name="Shape 277"/>
            <p:cNvSpPr/>
            <p:nvPr/>
          </p:nvSpPr>
          <p:spPr>
            <a:xfrm>
              <a:off x="3710900" y="4671425"/>
              <a:ext cx="1340399" cy="312299"/>
            </a:xfrm>
            <a:prstGeom prst="roundRect">
              <a:avLst>
                <a:gd name="adj" fmla="val 16667"/>
              </a:avLst>
            </a:prstGeom>
            <a:solidFill>
              <a:srgbClr val="C27BA0"/>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March 10, 1940</a:t>
              </a:r>
            </a:p>
          </p:txBody>
        </p:sp>
      </p:grpSp>
      <p:sp>
        <p:nvSpPr>
          <p:cNvPr id="254" name="Shape 254"/>
          <p:cNvSpPr/>
          <p:nvPr/>
        </p:nvSpPr>
        <p:spPr>
          <a:xfrm>
            <a:off x="7138275" y="427262"/>
            <a:ext cx="1235100" cy="312299"/>
          </a:xfrm>
          <a:prstGeom prst="roundRect">
            <a:avLst>
              <a:gd name="adj" fmla="val 16667"/>
            </a:avLst>
          </a:prstGeom>
          <a:solidFill>
            <a:srgbClr val="6AA84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Ryan, OK</a:t>
            </a:r>
          </a:p>
        </p:txBody>
      </p:sp>
      <p:sp>
        <p:nvSpPr>
          <p:cNvPr id="290" name="Shape 290"/>
          <p:cNvSpPr txBox="1"/>
          <p:nvPr/>
        </p:nvSpPr>
        <p:spPr>
          <a:xfrm>
            <a:off x="4755600" y="284625"/>
            <a:ext cx="1193399" cy="229499"/>
          </a:xfrm>
          <a:prstGeom prst="rect">
            <a:avLst/>
          </a:prstGeom>
          <a:noFill/>
          <a:ln>
            <a:noFill/>
          </a:ln>
        </p:spPr>
        <p:txBody>
          <a:bodyPr lIns="91425" tIns="91425" rIns="91425" bIns="91425" anchor="t" anchorCtr="0">
            <a:noAutofit/>
          </a:bodyPr>
          <a:lstStyle/>
          <a:p>
            <a:pPr lvl="0" rtl="0">
              <a:spcBef>
                <a:spcPts val="0"/>
              </a:spcBef>
              <a:buNone/>
            </a:pPr>
            <a:r>
              <a:rPr lang="en">
                <a:solidFill>
                  <a:srgbClr val="999999"/>
                </a:solidFill>
                <a:latin typeface="Roboto"/>
                <a:ea typeface="Roboto"/>
                <a:cs typeface="Roboto"/>
                <a:sym typeface="Roboto"/>
              </a:rPr>
              <a:t>Wikidata</a:t>
            </a:r>
          </a:p>
        </p:txBody>
      </p:sp>
      <p:sp>
        <p:nvSpPr>
          <p:cNvPr id="291" name="Shape 291"/>
          <p:cNvSpPr txBox="1"/>
          <p:nvPr/>
        </p:nvSpPr>
        <p:spPr>
          <a:xfrm>
            <a:off x="705100" y="427275"/>
            <a:ext cx="1193399" cy="229499"/>
          </a:xfrm>
          <a:prstGeom prst="rect">
            <a:avLst/>
          </a:prstGeom>
          <a:noFill/>
          <a:ln>
            <a:noFill/>
          </a:ln>
        </p:spPr>
        <p:txBody>
          <a:bodyPr lIns="91425" tIns="91425" rIns="91425" bIns="91425" anchor="t" anchorCtr="0">
            <a:noAutofit/>
          </a:bodyPr>
          <a:lstStyle/>
          <a:p>
            <a:pPr lvl="0" rtl="0">
              <a:spcBef>
                <a:spcPts val="0"/>
              </a:spcBef>
              <a:buNone/>
            </a:pPr>
            <a:r>
              <a:rPr lang="en">
                <a:solidFill>
                  <a:srgbClr val="999999"/>
                </a:solidFill>
                <a:latin typeface="Roboto"/>
                <a:ea typeface="Roboto"/>
                <a:cs typeface="Roboto"/>
                <a:sym typeface="Roboto"/>
              </a:rPr>
              <a:t>IMDb</a:t>
            </a:r>
          </a:p>
        </p:txBody>
      </p:sp>
      <p:grpSp>
        <p:nvGrpSpPr>
          <p:cNvPr id="292" name="Shape 292"/>
          <p:cNvGrpSpPr/>
          <p:nvPr/>
        </p:nvGrpSpPr>
        <p:grpSpPr>
          <a:xfrm>
            <a:off x="2332450" y="656762"/>
            <a:ext cx="1586699" cy="516010"/>
            <a:chOff x="3063950" y="550287"/>
            <a:chExt cx="1586699" cy="516010"/>
          </a:xfrm>
        </p:grpSpPr>
        <p:cxnSp>
          <p:nvCxnSpPr>
            <p:cNvPr id="293" name="Shape 293"/>
            <p:cNvCxnSpPr>
              <a:stCxn id="269" idx="3"/>
              <a:endCxn id="294" idx="1"/>
            </p:cNvCxnSpPr>
            <p:nvPr/>
          </p:nvCxnSpPr>
          <p:spPr>
            <a:xfrm rot="10800000" flipH="1">
              <a:off x="3063950" y="706437"/>
              <a:ext cx="557100" cy="240000"/>
            </a:xfrm>
            <a:prstGeom prst="straightConnector1">
              <a:avLst/>
            </a:prstGeom>
            <a:noFill/>
            <a:ln w="19050" cap="flat">
              <a:solidFill>
                <a:schemeClr val="dk2"/>
              </a:solidFill>
              <a:prstDash val="solid"/>
              <a:round/>
              <a:headEnd type="none" w="med" len="med"/>
              <a:tailEnd type="triangle" w="lg" len="lg"/>
            </a:ln>
          </p:spPr>
        </p:cxnSp>
        <p:sp>
          <p:nvSpPr>
            <p:cNvPr id="294" name="Shape 294"/>
            <p:cNvSpPr/>
            <p:nvPr/>
          </p:nvSpPr>
          <p:spPr>
            <a:xfrm>
              <a:off x="3621050" y="550287"/>
              <a:ext cx="1029599" cy="312299"/>
            </a:xfrm>
            <a:prstGeom prst="roundRect">
              <a:avLst>
                <a:gd name="adj" fmla="val 16667"/>
              </a:avLst>
            </a:prstGeom>
            <a:solidFill>
              <a:srgbClr val="258CC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Actor</a:t>
              </a:r>
            </a:p>
          </p:txBody>
        </p:sp>
        <p:sp>
          <p:nvSpPr>
            <p:cNvPr id="295" name="Shape 295"/>
            <p:cNvSpPr txBox="1"/>
            <p:nvPr/>
          </p:nvSpPr>
          <p:spPr>
            <a:xfrm>
              <a:off x="3198903" y="826298"/>
              <a:ext cx="556199"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type</a:t>
              </a:r>
            </a:p>
          </p:txBody>
        </p:sp>
      </p:grpSp>
      <p:grpSp>
        <p:nvGrpSpPr>
          <p:cNvPr id="296" name="Shape 296"/>
          <p:cNvGrpSpPr/>
          <p:nvPr/>
        </p:nvGrpSpPr>
        <p:grpSpPr>
          <a:xfrm>
            <a:off x="5618475" y="982262"/>
            <a:ext cx="2930699" cy="562049"/>
            <a:chOff x="1719950" y="446262"/>
            <a:chExt cx="2930699" cy="562049"/>
          </a:xfrm>
        </p:grpSpPr>
        <p:cxnSp>
          <p:nvCxnSpPr>
            <p:cNvPr id="297" name="Shape 297"/>
            <p:cNvCxnSpPr>
              <a:endCxn id="298" idx="1"/>
            </p:cNvCxnSpPr>
            <p:nvPr/>
          </p:nvCxnSpPr>
          <p:spPr>
            <a:xfrm>
              <a:off x="1719950" y="446262"/>
              <a:ext cx="1901100" cy="405900"/>
            </a:xfrm>
            <a:prstGeom prst="straightConnector1">
              <a:avLst/>
            </a:prstGeom>
            <a:noFill/>
            <a:ln w="19050" cap="flat">
              <a:solidFill>
                <a:schemeClr val="dk2"/>
              </a:solidFill>
              <a:prstDash val="solid"/>
              <a:round/>
              <a:headEnd type="none" w="med" len="med"/>
              <a:tailEnd type="triangle" w="lg" len="lg"/>
            </a:ln>
          </p:spPr>
        </p:cxnSp>
        <p:sp>
          <p:nvSpPr>
            <p:cNvPr id="298" name="Shape 298"/>
            <p:cNvSpPr/>
            <p:nvPr/>
          </p:nvSpPr>
          <p:spPr>
            <a:xfrm>
              <a:off x="3621050" y="696012"/>
              <a:ext cx="1029599" cy="312299"/>
            </a:xfrm>
            <a:prstGeom prst="roundRect">
              <a:avLst>
                <a:gd name="adj" fmla="val 16667"/>
              </a:avLst>
            </a:prstGeom>
            <a:solidFill>
              <a:srgbClr val="258CCF"/>
            </a:solidFill>
            <a:ln>
              <a:noFill/>
            </a:ln>
          </p:spPr>
          <p:txBody>
            <a:bodyPr lIns="91425" tIns="91425" rIns="91425" bIns="91425" anchor="ctr" anchorCtr="0">
              <a:noAutofit/>
            </a:bodyPr>
            <a:lstStyle/>
            <a:p>
              <a:pPr lvl="0" algn="ctr" rtl="0">
                <a:spcBef>
                  <a:spcPts val="0"/>
                </a:spcBef>
                <a:buNone/>
              </a:pPr>
              <a:r>
                <a:rPr lang="en" sz="1200">
                  <a:solidFill>
                    <a:srgbClr val="FFFFFF"/>
                  </a:solidFill>
                  <a:latin typeface="Roboto"/>
                  <a:ea typeface="Roboto"/>
                  <a:cs typeface="Roboto"/>
                  <a:sym typeface="Roboto"/>
                </a:rPr>
                <a:t>Actor</a:t>
              </a:r>
            </a:p>
          </p:txBody>
        </p:sp>
        <p:sp>
          <p:nvSpPr>
            <p:cNvPr id="299" name="Shape 299"/>
            <p:cNvSpPr txBox="1"/>
            <p:nvPr/>
          </p:nvSpPr>
          <p:spPr>
            <a:xfrm>
              <a:off x="2683553" y="688298"/>
              <a:ext cx="556199" cy="239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baseline="0">
                  <a:solidFill>
                    <a:srgbClr val="434343"/>
                  </a:solidFill>
                  <a:latin typeface="Consolas"/>
                  <a:ea typeface="Consolas"/>
                  <a:cs typeface="Consolas"/>
                  <a:sym typeface="Consolas"/>
                </a:rPr>
                <a:t>type</a:t>
              </a:r>
            </a:p>
          </p:txBody>
        </p:sp>
      </p:grpSp>
      <p:sp>
        <p:nvSpPr>
          <p:cNvPr id="300" name="Shape 300"/>
          <p:cNvSpPr/>
          <p:nvPr/>
        </p:nvSpPr>
        <p:spPr>
          <a:xfrm>
            <a:off x="1097475" y="896625"/>
            <a:ext cx="1235100" cy="312299"/>
          </a:xfrm>
          <a:prstGeom prst="roundRect">
            <a:avLst>
              <a:gd name="adj" fmla="val 16667"/>
            </a:avLst>
          </a:prstGeom>
          <a:solidFill>
            <a:srgbClr val="F1C232"/>
          </a:solidFill>
          <a:ln>
            <a:noFill/>
          </a:ln>
        </p:spPr>
        <p:txBody>
          <a:bodyPr lIns="91425" tIns="91425" rIns="91425" bIns="91425" anchor="ctr" anchorCtr="0">
            <a:noAutofit/>
          </a:bodyPr>
          <a:lstStyle/>
          <a:p>
            <a:pPr lvl="0" algn="ctr" rtl="0">
              <a:spcBef>
                <a:spcPts val="0"/>
              </a:spcBef>
              <a:buNone/>
            </a:pPr>
            <a:r>
              <a:rPr lang="en" sz="1200">
                <a:solidFill>
                  <a:srgbClr val="434343"/>
                </a:solidFill>
                <a:latin typeface="Roboto"/>
                <a:ea typeface="Roboto"/>
                <a:cs typeface="Roboto"/>
                <a:sym typeface="Roboto"/>
              </a:rPr>
              <a:t>nm0001569</a:t>
            </a:r>
          </a:p>
        </p:txBody>
      </p:sp>
      <p:sp>
        <p:nvSpPr>
          <p:cNvPr id="301" name="Shape 301"/>
          <p:cNvSpPr/>
          <p:nvPr/>
        </p:nvSpPr>
        <p:spPr>
          <a:xfrm>
            <a:off x="5037600" y="739575"/>
            <a:ext cx="1235100" cy="470700"/>
          </a:xfrm>
          <a:prstGeom prst="roundRect">
            <a:avLst>
              <a:gd name="adj" fmla="val 16667"/>
            </a:avLst>
          </a:prstGeom>
          <a:solidFill>
            <a:srgbClr val="F1C232"/>
          </a:solidFill>
          <a:ln>
            <a:noFill/>
          </a:ln>
        </p:spPr>
        <p:txBody>
          <a:bodyPr lIns="91425" tIns="91425" rIns="91425" bIns="91425" anchor="ctr" anchorCtr="0">
            <a:noAutofit/>
          </a:bodyPr>
          <a:lstStyle/>
          <a:p>
            <a:pPr lvl="0" algn="ctr" rtl="0">
              <a:spcBef>
                <a:spcPts val="0"/>
              </a:spcBef>
              <a:buNone/>
            </a:pPr>
            <a:r>
              <a:rPr lang="en" sz="1200">
                <a:solidFill>
                  <a:srgbClr val="434343"/>
                </a:solidFill>
                <a:latin typeface="Roboto"/>
                <a:ea typeface="Roboto"/>
                <a:cs typeface="Roboto"/>
                <a:sym typeface="Roboto"/>
              </a:rPr>
              <a:t>Q2673</a:t>
            </a:r>
          </a:p>
        </p:txBody>
      </p:sp>
      <p:sp>
        <p:nvSpPr>
          <p:cNvPr id="302" name="Shape 302"/>
          <p:cNvSpPr/>
          <p:nvPr/>
        </p:nvSpPr>
        <p:spPr>
          <a:xfrm>
            <a:off x="5037600" y="1936850"/>
            <a:ext cx="1235100" cy="312299"/>
          </a:xfrm>
          <a:prstGeom prst="roundRect">
            <a:avLst>
              <a:gd name="adj" fmla="val 16667"/>
            </a:avLst>
          </a:prstGeom>
          <a:solidFill>
            <a:srgbClr val="F1C232"/>
          </a:solidFill>
          <a:ln>
            <a:noFill/>
          </a:ln>
        </p:spPr>
        <p:txBody>
          <a:bodyPr lIns="91425" tIns="91425" rIns="91425" bIns="91425" anchor="ctr" anchorCtr="0">
            <a:noAutofit/>
          </a:bodyPr>
          <a:lstStyle/>
          <a:p>
            <a:pPr lvl="0" algn="ctr" rtl="0">
              <a:spcBef>
                <a:spcPts val="0"/>
              </a:spcBef>
              <a:buNone/>
            </a:pPr>
            <a:r>
              <a:rPr lang="en" sz="1200">
                <a:solidFill>
                  <a:srgbClr val="434343"/>
                </a:solidFill>
                <a:latin typeface="Roboto"/>
                <a:ea typeface="Roboto"/>
                <a:cs typeface="Roboto"/>
                <a:sym typeface="Roboto"/>
              </a:rPr>
              <a:t>Q8392</a:t>
            </a:r>
          </a:p>
        </p:txBody>
      </p:sp>
      <p:sp>
        <p:nvSpPr>
          <p:cNvPr id="303" name="Shape 303"/>
          <p:cNvSpPr txBox="1">
            <a:spLocks noGrp="1"/>
          </p:cNvSpPr>
          <p:nvPr>
            <p:ph type="title"/>
          </p:nvPr>
        </p:nvSpPr>
        <p:spPr>
          <a:xfrm>
            <a:off x="5786275" y="3181900"/>
            <a:ext cx="2177699" cy="857400"/>
          </a:xfrm>
          <a:prstGeom prst="rect">
            <a:avLst/>
          </a:prstGeom>
          <a:noFill/>
          <a:ln>
            <a:noFill/>
          </a:ln>
        </p:spPr>
        <p:txBody>
          <a:bodyPr lIns="91425" tIns="91425" rIns="91425" bIns="91425" anchor="b" anchorCtr="0">
            <a:noAutofit/>
          </a:bodyPr>
          <a:lstStyle/>
          <a:p>
            <a:pPr lvl="0" rtl="0">
              <a:spcBef>
                <a:spcPts val="0"/>
              </a:spcBef>
              <a:buNone/>
            </a:pPr>
            <a:r>
              <a:rPr lang="en" sz="4400" u="sng" dirty="0">
                <a:solidFill>
                  <a:srgbClr val="FFFFFF"/>
                </a:solidFill>
              </a:rPr>
              <a:t>Stitch</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Building abstractions</a:t>
            </a:r>
          </a:p>
        </p:txBody>
      </p:sp>
      <p:sp>
        <p:nvSpPr>
          <p:cNvPr id="309" name="Shape 3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indent="-228600" rtl="0">
              <a:spcBef>
                <a:spcPts val="0"/>
              </a:spcBef>
              <a:spcAft>
                <a:spcPts val="800"/>
              </a:spcAft>
              <a:buNone/>
            </a:pPr>
            <a:r>
              <a:rPr lang="en" sz="2400" dirty="0"/>
              <a:t>We are generating huge amounts of raw data </a:t>
            </a:r>
            <a:endParaRPr lang="en-US" sz="2400" dirty="0" smtClean="0"/>
          </a:p>
          <a:p>
            <a:pPr marL="457200" indent="-228600" rtl="0">
              <a:spcBef>
                <a:spcPts val="0"/>
              </a:spcBef>
              <a:spcAft>
                <a:spcPts val="800"/>
              </a:spcAft>
              <a:buNone/>
            </a:pPr>
            <a:r>
              <a:rPr lang="en-US" sz="2400" dirty="0"/>
              <a:t>	</a:t>
            </a:r>
            <a:r>
              <a:rPr lang="en" sz="2400" dirty="0" smtClean="0"/>
              <a:t> </a:t>
            </a:r>
            <a:r>
              <a:rPr lang="en" sz="2400" dirty="0"/>
              <a:t>GPS, browser history, </a:t>
            </a:r>
            <a:r>
              <a:rPr lang="en" sz="2400" dirty="0" smtClean="0"/>
              <a:t>…</a:t>
            </a:r>
            <a:endParaRPr lang="en-US" sz="2400" dirty="0" smtClean="0"/>
          </a:p>
          <a:p>
            <a:pPr marL="457200" indent="-228600" rtl="0">
              <a:spcBef>
                <a:spcPts val="0"/>
              </a:spcBef>
              <a:spcAft>
                <a:spcPts val="800"/>
              </a:spcAft>
              <a:buNone/>
            </a:pPr>
            <a:endParaRPr lang="en" sz="2400" dirty="0"/>
          </a:p>
          <a:p>
            <a:pPr marL="457200" lvl="0" indent="-228600" rtl="0">
              <a:spcBef>
                <a:spcPts val="0"/>
              </a:spcBef>
              <a:spcAft>
                <a:spcPts val="2000"/>
              </a:spcAft>
              <a:buNone/>
            </a:pPr>
            <a:r>
              <a:rPr lang="en" sz="2400" dirty="0"/>
              <a:t>Data is too low level and noisy for most </a:t>
            </a:r>
            <a:r>
              <a:rPr lang="en" sz="2400" dirty="0" smtClean="0"/>
              <a:t>app</a:t>
            </a:r>
            <a:r>
              <a:rPr lang="en-US" sz="2400" dirty="0" smtClean="0"/>
              <a:t>s</a:t>
            </a:r>
            <a:r>
              <a:rPr lang="en" sz="2400" dirty="0" smtClean="0"/>
              <a:t> </a:t>
            </a:r>
            <a:r>
              <a:rPr lang="en" sz="2400" dirty="0"/>
              <a:t>to work with</a:t>
            </a:r>
          </a:p>
          <a:p>
            <a:pPr lvl="0" rtl="0">
              <a:spcBef>
                <a:spcPts val="0"/>
              </a:spcBef>
              <a:spcAft>
                <a:spcPts val="1000"/>
              </a:spcAft>
              <a:buNone/>
            </a:pPr>
            <a:r>
              <a:rPr lang="en-US" sz="2400" dirty="0" smtClean="0"/>
              <a:t>   </a:t>
            </a:r>
            <a:r>
              <a:rPr lang="en" sz="2400" dirty="0" smtClean="0"/>
              <a:t>Like </a:t>
            </a:r>
            <a:r>
              <a:rPr lang="en" sz="2400" dirty="0"/>
              <a:t>networking and programs, data has abstraction layers</a:t>
            </a:r>
          </a:p>
          <a:p>
            <a:pPr>
              <a:spcBef>
                <a:spcPts val="3000"/>
              </a:spcBef>
              <a:buNone/>
            </a:pPr>
            <a:endParaRPr dirty="0">
              <a:solidFill>
                <a:srgbClr val="258CCF"/>
              </a:solidFill>
            </a:endParaRP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Dataset: Location History</a:t>
            </a:r>
          </a:p>
        </p:txBody>
      </p:sp>
      <p:sp>
        <p:nvSpPr>
          <p:cNvPr id="315" name="Shape 315"/>
          <p:cNvSpPr txBox="1">
            <a:spLocks noGrp="1"/>
          </p:cNvSpPr>
          <p:nvPr>
            <p:ph type="body" idx="1"/>
          </p:nvPr>
        </p:nvSpPr>
        <p:spPr>
          <a:xfrm>
            <a:off x="457200" y="1200150"/>
            <a:ext cx="4963406" cy="3725699"/>
          </a:xfrm>
          <a:prstGeom prst="rect">
            <a:avLst/>
          </a:prstGeom>
        </p:spPr>
        <p:txBody>
          <a:bodyPr lIns="91425" tIns="91425" rIns="91425" bIns="91425" anchor="t" anchorCtr="0">
            <a:noAutofit/>
          </a:bodyPr>
          <a:lstStyle/>
          <a:p>
            <a:pPr rtl="0">
              <a:spcBef>
                <a:spcPts val="0"/>
              </a:spcBef>
              <a:spcAft>
                <a:spcPts val="2000"/>
              </a:spcAft>
              <a:buNone/>
            </a:pPr>
            <a:r>
              <a:rPr lang="en" sz="2400" dirty="0"/>
              <a:t>GPS coords → Places → </a:t>
            </a:r>
            <a:r>
              <a:rPr lang="en" sz="2400" dirty="0" smtClean="0"/>
              <a:t>Intents</a:t>
            </a:r>
            <a:endParaRPr lang="en" sz="2400" dirty="0"/>
          </a:p>
          <a:p>
            <a:pPr lvl="0" rtl="0">
              <a:spcBef>
                <a:spcPts val="0"/>
              </a:spcBef>
              <a:spcAft>
                <a:spcPts val="0"/>
              </a:spcAft>
              <a:buNone/>
            </a:pPr>
            <a:r>
              <a:rPr lang="en" sz="2400" dirty="0"/>
              <a:t>Need for intelligence: </a:t>
            </a:r>
          </a:p>
          <a:p>
            <a:pPr marL="0" indent="0" rtl="0">
              <a:spcBef>
                <a:spcPts val="0"/>
              </a:spcBef>
              <a:spcAft>
                <a:spcPts val="2000"/>
              </a:spcAft>
              <a:buNone/>
            </a:pPr>
            <a:r>
              <a:rPr lang="en" sz="2400" dirty="0"/>
              <a:t>     Gunn school or  </a:t>
            </a:r>
            <a:br>
              <a:rPr lang="en" sz="2400" dirty="0"/>
            </a:br>
            <a:r>
              <a:rPr lang="en" sz="2400" dirty="0"/>
              <a:t>        Alta Mesa cemetery</a:t>
            </a:r>
            <a:r>
              <a:rPr lang="en" sz="2400" dirty="0" smtClean="0"/>
              <a:t>?</a:t>
            </a:r>
            <a:endParaRPr lang="en-US" sz="2400" dirty="0" smtClean="0"/>
          </a:p>
          <a:p>
            <a:pPr marL="0" lvl="0" indent="0">
              <a:spcBef>
                <a:spcPts val="0"/>
              </a:spcBef>
              <a:spcAft>
                <a:spcPts val="2000"/>
              </a:spcAft>
              <a:buNone/>
            </a:pPr>
            <a:r>
              <a:rPr lang="en-US" sz="2400" dirty="0" smtClean="0"/>
              <a:t>Additional challenge: private data</a:t>
            </a:r>
          </a:p>
        </p:txBody>
      </p:sp>
      <p:pic>
        <p:nvPicPr>
          <p:cNvPr id="316" name="Shape 316"/>
          <p:cNvPicPr preferRelativeResize="0"/>
          <p:nvPr/>
        </p:nvPicPr>
        <p:blipFill>
          <a:blip r:embed="rId3">
            <a:alphaModFix/>
          </a:blip>
          <a:stretch>
            <a:fillRect/>
          </a:stretch>
        </p:blipFill>
        <p:spPr>
          <a:xfrm>
            <a:off x="5538146" y="1063375"/>
            <a:ext cx="3404003" cy="3862474"/>
          </a:xfrm>
          <a:prstGeom prst="rect">
            <a:avLst/>
          </a:prstGeom>
          <a:noFill/>
          <a:ln>
            <a:noFill/>
          </a:ln>
        </p:spPr>
      </p:pic>
      <p:sp>
        <p:nvSpPr>
          <p:cNvPr id="317" name="Shape 317"/>
          <p:cNvSpPr/>
          <p:nvPr/>
        </p:nvSpPr>
        <p:spPr>
          <a:xfrm>
            <a:off x="7275625" y="2111625"/>
            <a:ext cx="714300" cy="703500"/>
          </a:xfrm>
          <a:prstGeom prst="ellipse">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Data Commons</a:t>
            </a:r>
          </a:p>
        </p:txBody>
      </p:sp>
      <p:sp>
        <p:nvSpPr>
          <p:cNvPr id="185" name="Shape 1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Aft>
                <a:spcPts val="1200"/>
              </a:spcAft>
              <a:buNone/>
            </a:pPr>
            <a:r>
              <a:rPr lang="en" sz="2400" dirty="0" smtClean="0"/>
              <a:t>Data</a:t>
            </a:r>
            <a:r>
              <a:rPr lang="en-US" sz="2400" dirty="0" smtClean="0"/>
              <a:t> is there </a:t>
            </a:r>
            <a:r>
              <a:rPr lang="is-IS" sz="2400" dirty="0" smtClean="0"/>
              <a:t>…</a:t>
            </a:r>
            <a:r>
              <a:rPr lang="en" sz="2400" dirty="0" smtClean="0"/>
              <a:t> Open </a:t>
            </a:r>
            <a:r>
              <a:rPr lang="en" sz="2400" dirty="0"/>
              <a:t>Science Data Cloud</a:t>
            </a:r>
            <a:r>
              <a:rPr lang="en" sz="2400" dirty="0" smtClean="0"/>
              <a:t>,</a:t>
            </a:r>
            <a:r>
              <a:rPr lang="en-US" sz="2400" dirty="0" smtClean="0"/>
              <a:t> NOAH, </a:t>
            </a:r>
            <a:r>
              <a:rPr lang="is-IS" sz="2400" dirty="0" smtClean="0"/>
              <a:t>…</a:t>
            </a:r>
            <a:endParaRPr lang="en" sz="2400" dirty="0"/>
          </a:p>
          <a:p>
            <a:pPr lvl="0">
              <a:spcAft>
                <a:spcPts val="1200"/>
              </a:spcAft>
              <a:buNone/>
            </a:pPr>
            <a:r>
              <a:rPr lang="en-US" sz="2400" dirty="0" smtClean="0"/>
              <a:t>Cloud is there </a:t>
            </a:r>
            <a:r>
              <a:rPr lang="is-IS" sz="2400" dirty="0" smtClean="0"/>
              <a:t>… G</a:t>
            </a:r>
            <a:r>
              <a:rPr lang="en-US" sz="2400" dirty="0" smtClean="0"/>
              <a:t>c</a:t>
            </a:r>
            <a:r>
              <a:rPr lang="is-IS" sz="2400" dirty="0" smtClean="0"/>
              <a:t>loud, Azure, ... </a:t>
            </a:r>
            <a:r>
              <a:rPr lang="en-US" sz="2400" dirty="0" smtClean="0"/>
              <a:t>many</a:t>
            </a:r>
            <a:r>
              <a:rPr lang="is-IS" sz="2400" dirty="0" smtClean="0"/>
              <a:t> willing to help</a:t>
            </a:r>
          </a:p>
          <a:p>
            <a:pPr lvl="0">
              <a:spcAft>
                <a:spcPts val="1200"/>
              </a:spcAft>
              <a:buNone/>
            </a:pPr>
            <a:endParaRPr lang="is-IS" sz="2400" dirty="0" smtClean="0"/>
          </a:p>
          <a:p>
            <a:pPr lvl="0">
              <a:spcAft>
                <a:spcPts val="1200"/>
              </a:spcAft>
              <a:buNone/>
            </a:pPr>
            <a:r>
              <a:rPr lang="is-IS" sz="2400" dirty="0" smtClean="0"/>
              <a:t>How should we go about doing it?</a:t>
            </a:r>
            <a:endParaRPr lang="en-US" sz="2400" dirty="0" smtClean="0"/>
          </a:p>
          <a:p>
            <a:pPr lvl="0">
              <a:spcAft>
                <a:spcPts val="1200"/>
              </a:spcAft>
              <a:buNone/>
            </a:pPr>
            <a:r>
              <a:rPr lang="en" sz="2400" dirty="0" smtClean="0"/>
              <a:t>Architectural/philosophical </a:t>
            </a:r>
            <a:r>
              <a:rPr lang="en" sz="2400" dirty="0"/>
              <a:t>principles </a:t>
            </a:r>
            <a:r>
              <a:rPr lang="en" sz="2400" dirty="0" smtClean="0"/>
              <a:t>important</a:t>
            </a:r>
            <a:endParaRPr lang="en-US" sz="2400" dirty="0" smtClean="0"/>
          </a:p>
        </p:txBody>
      </p:sp>
    </p:spTree>
    <p:extLst>
      <p:ext uri="{BB962C8B-B14F-4D97-AF65-F5344CB8AC3E}">
        <p14:creationId xmlns:p14="http://schemas.microsoft.com/office/powerpoint/2010/main" val="573763757"/>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Lessons from the Web	</a:t>
            </a: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dirty="0"/>
              <a:t>1993: Web vs MSN, AOL, I-TV …</a:t>
            </a:r>
          </a:p>
          <a:p>
            <a:pPr marL="457200" lvl="0" indent="-381000" rtl="0">
              <a:spcBef>
                <a:spcPts val="0"/>
              </a:spcBef>
              <a:buClr>
                <a:srgbClr val="888888"/>
              </a:buClr>
              <a:buSzPct val="100000"/>
              <a:buFont typeface="Roboto"/>
              <a:buChar char="-"/>
            </a:pPr>
            <a:r>
              <a:rPr lang="en" sz="2400" dirty="0"/>
              <a:t>Full featured products + marketing + … </a:t>
            </a:r>
          </a:p>
          <a:p>
            <a:pPr marL="0" indent="457200" rtl="0">
              <a:spcBef>
                <a:spcPts val="0"/>
              </a:spcBef>
              <a:buNone/>
            </a:pPr>
            <a:r>
              <a:rPr lang="en" sz="2400" dirty="0"/>
              <a:t>vs  Grad students and coffee cams</a:t>
            </a:r>
          </a:p>
          <a:p>
            <a:pPr rtl="0">
              <a:spcBef>
                <a:spcPts val="3000"/>
              </a:spcBef>
              <a:buNone/>
            </a:pPr>
            <a:r>
              <a:rPr lang="en" sz="2400" dirty="0">
                <a:solidFill>
                  <a:schemeClr val="accent1"/>
                </a:solidFill>
              </a:rPr>
              <a:t>Web was open, easy and built on simple primitives</a:t>
            </a:r>
          </a:p>
          <a:p>
            <a:pPr marL="457200" lvl="0" indent="-381000" rtl="0">
              <a:spcBef>
                <a:spcPts val="0"/>
              </a:spcBef>
              <a:spcAft>
                <a:spcPts val="1000"/>
              </a:spcAft>
              <a:buClr>
                <a:srgbClr val="888888"/>
              </a:buClr>
              <a:buSzPct val="100000"/>
              <a:buFont typeface="Roboto"/>
              <a:buChar char="-"/>
            </a:pPr>
            <a:r>
              <a:rPr lang="en" sz="2400" dirty="0"/>
              <a:t>Anyone could contribute</a:t>
            </a:r>
          </a:p>
          <a:p>
            <a:pPr marL="457200" lvl="0" indent="-381000">
              <a:spcBef>
                <a:spcPts val="0"/>
              </a:spcBef>
              <a:spcAft>
                <a:spcPts val="1000"/>
              </a:spcAft>
              <a:buClr>
                <a:srgbClr val="888888"/>
              </a:buClr>
              <a:buSzPct val="100000"/>
              <a:buFont typeface="Roboto"/>
              <a:buChar char="-"/>
            </a:pPr>
            <a:r>
              <a:rPr lang="en" sz="2400" dirty="0" smtClean="0"/>
              <a:t>Optimized for flexibility/evolution</a:t>
            </a:r>
          </a:p>
          <a:p>
            <a:pPr marL="457200" lvl="0" indent="-381000" rtl="0">
              <a:spcBef>
                <a:spcPts val="0"/>
              </a:spcBef>
              <a:spcAft>
                <a:spcPts val="1000"/>
              </a:spcAft>
              <a:buClr>
                <a:srgbClr val="888888"/>
              </a:buClr>
              <a:buSzPct val="100000"/>
              <a:buFont typeface="Roboto"/>
              <a:buChar char="-"/>
            </a:pPr>
            <a:r>
              <a:rPr lang="en" sz="2400" dirty="0" smtClean="0">
                <a:solidFill>
                  <a:schemeClr val="accent1"/>
                </a:solidFill>
              </a:rPr>
              <a:t>Very </a:t>
            </a:r>
            <a:r>
              <a:rPr lang="en" sz="2400" dirty="0">
                <a:solidFill>
                  <a:schemeClr val="accent1"/>
                </a:solidFill>
              </a:rPr>
              <a:t>easy to start </a:t>
            </a:r>
            <a:r>
              <a:rPr lang="en" sz="2400" dirty="0" smtClean="0">
                <a:solidFill>
                  <a:schemeClr val="accent1"/>
                </a:solidFill>
              </a:rPr>
              <a:t>contributing</a:t>
            </a:r>
            <a:endParaRPr lang="en" sz="2400" dirty="0">
              <a:solidFill>
                <a:schemeClr val="accent1"/>
              </a:solidFill>
            </a:endParaRPr>
          </a:p>
        </p:txBody>
      </p:sp>
      <p:pic>
        <p:nvPicPr>
          <p:cNvPr id="169" name="Shape 169"/>
          <p:cNvPicPr preferRelativeResize="0"/>
          <p:nvPr/>
        </p:nvPicPr>
        <p:blipFill>
          <a:blip r:embed="rId3">
            <a:alphaModFix/>
          </a:blip>
          <a:stretch>
            <a:fillRect/>
          </a:stretch>
        </p:blipFill>
        <p:spPr>
          <a:xfrm>
            <a:off x="7567850" y="242700"/>
            <a:ext cx="1173225" cy="1815950"/>
          </a:xfrm>
          <a:prstGeom prst="rect">
            <a:avLst/>
          </a:prstGeom>
          <a:noFill/>
          <a:ln>
            <a:noFill/>
          </a:ln>
        </p:spPr>
      </p:pic>
      <p:pic>
        <p:nvPicPr>
          <p:cNvPr id="170" name="Shape 170"/>
          <p:cNvPicPr preferRelativeResize="0"/>
          <p:nvPr/>
        </p:nvPicPr>
        <p:blipFill>
          <a:blip r:embed="rId4">
            <a:alphaModFix/>
          </a:blip>
          <a:stretch>
            <a:fillRect/>
          </a:stretch>
        </p:blipFill>
        <p:spPr>
          <a:xfrm>
            <a:off x="7663699" y="1889990"/>
            <a:ext cx="981524" cy="981499"/>
          </a:xfrm>
          <a:prstGeom prst="rect">
            <a:avLst/>
          </a:prstGeom>
          <a:noFill/>
          <a:ln>
            <a:noFill/>
          </a:ln>
        </p:spPr>
      </p:pic>
      <p:pic>
        <p:nvPicPr>
          <p:cNvPr id="171" name="Shape 171"/>
          <p:cNvPicPr preferRelativeResize="0"/>
          <p:nvPr/>
        </p:nvPicPr>
        <p:blipFill>
          <a:blip r:embed="rId5">
            <a:alphaModFix/>
          </a:blip>
          <a:stretch>
            <a:fillRect/>
          </a:stretch>
        </p:blipFill>
        <p:spPr>
          <a:xfrm rot="6">
            <a:off x="6607770" y="1029961"/>
            <a:ext cx="798248" cy="798259"/>
          </a:xfrm>
          <a:prstGeom prst="rect">
            <a:avLst/>
          </a:prstGeom>
          <a:noFill/>
          <a:ln>
            <a:noFill/>
          </a:ln>
        </p:spPr>
      </p:pic>
      <p:pic>
        <p:nvPicPr>
          <p:cNvPr id="172" name="Shape 172"/>
          <p:cNvPicPr preferRelativeResize="0"/>
          <p:nvPr/>
        </p:nvPicPr>
        <p:blipFill>
          <a:blip r:embed="rId6">
            <a:alphaModFix/>
          </a:blip>
          <a:stretch>
            <a:fillRect/>
          </a:stretch>
        </p:blipFill>
        <p:spPr>
          <a:xfrm>
            <a:off x="6607775" y="242700"/>
            <a:ext cx="798250" cy="596577"/>
          </a:xfrm>
          <a:prstGeom prst="rect">
            <a:avLst/>
          </a:prstGeom>
          <a:noFill/>
          <a:ln>
            <a:noFill/>
          </a:ln>
        </p:spPr>
      </p:pic>
      <p:pic>
        <p:nvPicPr>
          <p:cNvPr id="173" name="Shape 173"/>
          <p:cNvPicPr preferRelativeResize="0"/>
          <p:nvPr/>
        </p:nvPicPr>
        <p:blipFill>
          <a:blip r:embed="rId7">
            <a:alphaModFix/>
          </a:blip>
          <a:stretch>
            <a:fillRect/>
          </a:stretch>
        </p:blipFill>
        <p:spPr>
          <a:xfrm>
            <a:off x="7524525" y="3317100"/>
            <a:ext cx="1419025" cy="1591025"/>
          </a:xfrm>
          <a:prstGeom prst="rect">
            <a:avLst/>
          </a:prstGeom>
          <a:noFill/>
          <a:ln>
            <a:noFill/>
          </a:ln>
        </p:spPr>
      </p:pic>
    </p:spTree>
    <p:extLst>
      <p:ext uri="{BB962C8B-B14F-4D97-AF65-F5344CB8AC3E}">
        <p14:creationId xmlns:p14="http://schemas.microsoft.com/office/powerpoint/2010/main" val="2859583083"/>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Internet </a:t>
            </a:r>
            <a:r>
              <a:rPr lang="en-US" dirty="0" smtClean="0">
                <a:sym typeface="Wingdings"/>
              </a:rPr>
              <a:t></a:t>
            </a:r>
            <a:r>
              <a:rPr lang="en-US" dirty="0" smtClean="0"/>
              <a:t> Data Commons</a:t>
            </a:r>
            <a:endParaRPr lang="en" dirty="0"/>
          </a:p>
        </p:txBody>
      </p:sp>
      <p:sp>
        <p:nvSpPr>
          <p:cNvPr id="179" name="Shape 1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dirty="0"/>
              <a:t>The Internet </a:t>
            </a:r>
            <a:r>
              <a:rPr lang="en-US" sz="2400" dirty="0" smtClean="0"/>
              <a:t>is</a:t>
            </a:r>
            <a:r>
              <a:rPr lang="en" sz="2400" dirty="0" smtClean="0"/>
              <a:t> </a:t>
            </a:r>
            <a:r>
              <a:rPr lang="en" sz="2400" dirty="0"/>
              <a:t>more than just some </a:t>
            </a:r>
            <a:r>
              <a:rPr lang="en-US" sz="2400" dirty="0" smtClean="0"/>
              <a:t>formats and </a:t>
            </a:r>
            <a:r>
              <a:rPr lang="en" sz="2400" dirty="0" smtClean="0"/>
              <a:t> protocols</a:t>
            </a:r>
            <a:endParaRPr sz="2400" dirty="0"/>
          </a:p>
          <a:p>
            <a:pPr rtl="0">
              <a:spcBef>
                <a:spcPts val="0"/>
              </a:spcBef>
              <a:buNone/>
            </a:pPr>
            <a:r>
              <a:rPr lang="en-US" sz="2400" dirty="0" smtClean="0"/>
              <a:t>	It </a:t>
            </a:r>
            <a:r>
              <a:rPr lang="en" sz="2400" dirty="0" smtClean="0"/>
              <a:t>embodied certain</a:t>
            </a:r>
            <a:r>
              <a:rPr lang="en-US" sz="2400" dirty="0" smtClean="0"/>
              <a:t> </a:t>
            </a:r>
            <a:r>
              <a:rPr lang="en" sz="2400" dirty="0" smtClean="0"/>
              <a:t>architectural principles</a:t>
            </a:r>
            <a:endParaRPr sz="2400" dirty="0"/>
          </a:p>
          <a:p>
            <a:pPr>
              <a:spcBef>
                <a:spcPts val="0"/>
              </a:spcBef>
              <a:buNone/>
            </a:pPr>
            <a:r>
              <a:rPr lang="en-US" sz="2400" dirty="0" smtClean="0"/>
              <a:t>	It</a:t>
            </a:r>
            <a:r>
              <a:rPr lang="en" sz="2400" dirty="0" smtClean="0"/>
              <a:t> </a:t>
            </a:r>
            <a:r>
              <a:rPr lang="en" sz="2400" dirty="0"/>
              <a:t>grew up in </a:t>
            </a:r>
            <a:r>
              <a:rPr lang="en" sz="2400" dirty="0" smtClean="0"/>
              <a:t>academia</a:t>
            </a:r>
            <a:endParaRPr lang="en-US" sz="2400" dirty="0" smtClean="0"/>
          </a:p>
          <a:p>
            <a:pPr>
              <a:spcBef>
                <a:spcPts val="0"/>
              </a:spcBef>
              <a:buNone/>
            </a:pPr>
            <a:endParaRPr lang="en-US" sz="2400" dirty="0" smtClean="0"/>
          </a:p>
          <a:p>
            <a:pPr lvl="0">
              <a:spcAft>
                <a:spcPts val="1200"/>
              </a:spcAft>
              <a:buNone/>
            </a:pPr>
            <a:r>
              <a:rPr lang="en" sz="2400" dirty="0"/>
              <a:t>Data Commons has to come from academia</a:t>
            </a:r>
            <a:br>
              <a:rPr lang="en" sz="2400" dirty="0"/>
            </a:br>
            <a:r>
              <a:rPr lang="en-US" sz="2400" dirty="0" smtClean="0"/>
              <a:t>	</a:t>
            </a:r>
            <a:r>
              <a:rPr lang="en" sz="2400" dirty="0" smtClean="0"/>
              <a:t>Like </a:t>
            </a:r>
            <a:r>
              <a:rPr lang="en" sz="2400" dirty="0"/>
              <a:t>the Internet, Web, </a:t>
            </a:r>
            <a:r>
              <a:rPr lang="en" sz="2400" dirty="0" smtClean="0"/>
              <a:t>...</a:t>
            </a:r>
            <a:endParaRPr lang="en-US" sz="2400" dirty="0"/>
          </a:p>
          <a:p>
            <a:pPr lvl="0">
              <a:spcAft>
                <a:spcPts val="1200"/>
              </a:spcAft>
              <a:buNone/>
            </a:pPr>
            <a:r>
              <a:rPr lang="en" sz="2400" dirty="0"/>
              <a:t>Industry can provide the resources, but academia has to </a:t>
            </a:r>
            <a:r>
              <a:rPr lang="en-US" sz="2400" dirty="0" smtClean="0"/>
              <a:t>lead</a:t>
            </a:r>
            <a:endParaRPr lang="en" dirty="0"/>
          </a:p>
        </p:txBody>
      </p:sp>
    </p:spTree>
    <p:extLst>
      <p:ext uri="{BB962C8B-B14F-4D97-AF65-F5344CB8AC3E}">
        <p14:creationId xmlns:p14="http://schemas.microsoft.com/office/powerpoint/2010/main" val="732735496"/>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Concluding</a:t>
            </a:r>
          </a:p>
        </p:txBody>
      </p:sp>
      <p:sp>
        <p:nvSpPr>
          <p:cNvPr id="345" name="Shape 345"/>
          <p:cNvSpPr txBox="1">
            <a:spLocks noGrp="1"/>
          </p:cNvSpPr>
          <p:nvPr>
            <p:ph type="body" idx="1"/>
          </p:nvPr>
        </p:nvSpPr>
        <p:spPr>
          <a:xfrm>
            <a:off x="457200" y="1200150"/>
            <a:ext cx="8686800" cy="3725699"/>
          </a:xfrm>
          <a:prstGeom prst="rect">
            <a:avLst/>
          </a:prstGeom>
        </p:spPr>
        <p:txBody>
          <a:bodyPr lIns="91425" tIns="91425" rIns="91425" bIns="91425" anchor="t" anchorCtr="0">
            <a:noAutofit/>
          </a:bodyPr>
          <a:lstStyle/>
          <a:p>
            <a:pPr marL="457200" lvl="0" indent="-419100" rtl="0">
              <a:spcBef>
                <a:spcPts val="0"/>
              </a:spcBef>
              <a:spcAft>
                <a:spcPts val="1000"/>
              </a:spcAft>
              <a:buClr>
                <a:srgbClr val="888888"/>
              </a:buClr>
              <a:buSzPct val="100000"/>
              <a:buFont typeface="Roboto"/>
              <a:buChar char="-"/>
            </a:pPr>
            <a:r>
              <a:rPr lang="en-US" dirty="0" smtClean="0"/>
              <a:t>The story of Aldus</a:t>
            </a:r>
          </a:p>
          <a:p>
            <a:pPr marL="457200" lvl="0" indent="-419100" rtl="0">
              <a:spcBef>
                <a:spcPts val="0"/>
              </a:spcBef>
              <a:spcAft>
                <a:spcPts val="1000"/>
              </a:spcAft>
              <a:buClr>
                <a:srgbClr val="888888"/>
              </a:buClr>
              <a:buSzPct val="100000"/>
              <a:buFont typeface="Roboto"/>
              <a:buChar char="-"/>
            </a:pPr>
            <a:endParaRPr lang="en-US" dirty="0" smtClean="0"/>
          </a:p>
          <a:p>
            <a:pPr marL="457200" lvl="0" indent="-419100" rtl="0">
              <a:spcBef>
                <a:spcPts val="0"/>
              </a:spcBef>
              <a:spcAft>
                <a:spcPts val="1000"/>
              </a:spcAft>
              <a:buClr>
                <a:srgbClr val="888888"/>
              </a:buClr>
              <a:buSzPct val="100000"/>
              <a:buFont typeface="Roboto"/>
              <a:buChar char="-"/>
            </a:pPr>
            <a:r>
              <a:rPr lang="en-US" dirty="0" smtClean="0"/>
              <a:t>Empirical </a:t>
            </a:r>
            <a:r>
              <a:rPr lang="en" dirty="0" smtClean="0"/>
              <a:t>modelling</a:t>
            </a:r>
            <a:r>
              <a:rPr lang="en" dirty="0"/>
              <a:t>: next step in </a:t>
            </a:r>
            <a:r>
              <a:rPr lang="en" dirty="0" smtClean="0"/>
              <a:t>engineering</a:t>
            </a:r>
            <a:endParaRPr lang="en-US" dirty="0" smtClean="0"/>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a:spcBef>
                <a:spcPts val="0"/>
              </a:spcBef>
              <a:buNone/>
            </a:pPr>
            <a:r>
              <a:rPr lang="en"/>
              <a:t>Thank you  </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Data Commons hope</a:t>
            </a:r>
          </a:p>
        </p:txBody>
      </p:sp>
      <p:sp>
        <p:nvSpPr>
          <p:cNvPr id="339" name="Shape 3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dirty="0"/>
              <a:t>Data for these and many more problems</a:t>
            </a:r>
          </a:p>
          <a:p>
            <a:pPr marL="457200" lvl="0" indent="-419100" rtl="0">
              <a:spcBef>
                <a:spcPts val="0"/>
              </a:spcBef>
              <a:spcAft>
                <a:spcPts val="1000"/>
              </a:spcAft>
              <a:buClr>
                <a:srgbClr val="888888"/>
              </a:buClr>
              <a:buSzPct val="100000"/>
              <a:buFont typeface="Roboto"/>
              <a:buChar char="-"/>
            </a:pPr>
            <a:r>
              <a:rPr lang="en" dirty="0"/>
              <a:t>Contributors of data </a:t>
            </a:r>
          </a:p>
          <a:p>
            <a:pPr marL="457200" lvl="0" indent="-419100" rtl="0">
              <a:spcBef>
                <a:spcPts val="0"/>
              </a:spcBef>
              <a:spcAft>
                <a:spcPts val="1000"/>
              </a:spcAft>
              <a:buClr>
                <a:srgbClr val="888888"/>
              </a:buClr>
              <a:buSzPct val="100000"/>
              <a:buFont typeface="Roboto"/>
              <a:buChar char="-"/>
            </a:pPr>
            <a:r>
              <a:rPr lang="en" dirty="0"/>
              <a:t>Developers of tools</a:t>
            </a:r>
          </a:p>
          <a:p>
            <a:pPr marL="457200" lvl="0" indent="-419100" rtl="0">
              <a:spcBef>
                <a:spcPts val="0"/>
              </a:spcBef>
              <a:spcAft>
                <a:spcPts val="1000"/>
              </a:spcAft>
              <a:buClr>
                <a:srgbClr val="888888"/>
              </a:buClr>
              <a:buSzPct val="100000"/>
              <a:buFont typeface="Roboto"/>
              <a:buChar char="-"/>
            </a:pPr>
            <a:r>
              <a:rPr lang="en" dirty="0"/>
              <a:t>Students experimenting</a:t>
            </a:r>
          </a:p>
          <a:p>
            <a:pPr>
              <a:spcBef>
                <a:spcPts val="3000"/>
              </a:spcBef>
              <a:buNone/>
            </a:pPr>
            <a:r>
              <a:rPr lang="en" dirty="0"/>
              <a:t>Research on learning, systems,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Complex engineering</a:t>
            </a:r>
          </a:p>
        </p:txBody>
      </p:sp>
      <p:sp>
        <p:nvSpPr>
          <p:cNvPr id="83" name="Shape 83"/>
          <p:cNvSpPr txBox="1">
            <a:spLocks noGrp="1"/>
          </p:cNvSpPr>
          <p:nvPr>
            <p:ph type="body" idx="1"/>
          </p:nvPr>
        </p:nvSpPr>
        <p:spPr>
          <a:xfrm>
            <a:off x="457200" y="1237725"/>
            <a:ext cx="8229600" cy="680699"/>
          </a:xfrm>
          <a:prstGeom prst="rect">
            <a:avLst/>
          </a:prstGeom>
        </p:spPr>
        <p:txBody>
          <a:bodyPr lIns="91425" tIns="91425" rIns="91425" bIns="91425" anchor="t" anchorCtr="0">
            <a:noAutofit/>
          </a:bodyPr>
          <a:lstStyle/>
          <a:p>
            <a:pPr lvl="0" rtl="0">
              <a:spcBef>
                <a:spcPts val="0"/>
              </a:spcBef>
              <a:buNone/>
            </a:pPr>
            <a:r>
              <a:rPr lang="en" sz="2400" dirty="0"/>
              <a:t>Finite element methods for complex cases</a:t>
            </a:r>
          </a:p>
          <a:p>
            <a:pPr lvl="0" rtl="0">
              <a:spcBef>
                <a:spcPts val="0"/>
              </a:spcBef>
              <a:buNone/>
            </a:pPr>
            <a:endParaRPr dirty="0"/>
          </a:p>
          <a:p>
            <a:pPr lvl="0" rtl="0">
              <a:spcBef>
                <a:spcPts val="0"/>
              </a:spcBef>
              <a:buNone/>
            </a:pPr>
            <a:endParaRPr dirty="0"/>
          </a:p>
          <a:p>
            <a:pPr lvl="0" rtl="0">
              <a:spcBef>
                <a:spcPts val="0"/>
              </a:spcBef>
              <a:buClr>
                <a:schemeClr val="dk1"/>
              </a:buClr>
              <a:buFont typeface="Arial"/>
              <a:buNone/>
            </a:pPr>
            <a:endParaRPr dirty="0"/>
          </a:p>
          <a:p>
            <a:pPr>
              <a:spcBef>
                <a:spcPts val="0"/>
              </a:spcBef>
              <a:buNone/>
            </a:pPr>
            <a:endParaRPr dirty="0"/>
          </a:p>
        </p:txBody>
      </p:sp>
      <p:pic>
        <p:nvPicPr>
          <p:cNvPr id="85" name="Shape 85"/>
          <p:cNvPicPr preferRelativeResize="0"/>
          <p:nvPr/>
        </p:nvPicPr>
        <p:blipFill rotWithShape="1">
          <a:blip r:embed="rId3">
            <a:alphaModFix/>
          </a:blip>
          <a:srcRect r="14767" b="53617"/>
          <a:stretch/>
        </p:blipFill>
        <p:spPr>
          <a:xfrm>
            <a:off x="3724451" y="2039131"/>
            <a:ext cx="4288619" cy="1502174"/>
          </a:xfrm>
          <a:prstGeom prst="rect">
            <a:avLst/>
          </a:prstGeom>
          <a:noFill/>
          <a:ln>
            <a:noFill/>
          </a:ln>
        </p:spPr>
      </p:pic>
      <p:cxnSp>
        <p:nvCxnSpPr>
          <p:cNvPr id="86" name="Shape 86"/>
          <p:cNvCxnSpPr/>
          <p:nvPr/>
        </p:nvCxnSpPr>
        <p:spPr>
          <a:xfrm>
            <a:off x="2975475" y="2765514"/>
            <a:ext cx="707099" cy="0"/>
          </a:xfrm>
          <a:prstGeom prst="straightConnector1">
            <a:avLst/>
          </a:prstGeom>
          <a:noFill/>
          <a:ln w="38100" cap="flat">
            <a:solidFill>
              <a:schemeClr val="dk2"/>
            </a:solidFill>
            <a:prstDash val="solid"/>
            <a:round/>
            <a:headEnd type="none" w="lg" len="lg"/>
            <a:tailEnd type="triangle" w="lg" len="lg"/>
          </a:ln>
        </p:spPr>
      </p:cxnSp>
      <p:sp>
        <p:nvSpPr>
          <p:cNvPr id="87" name="Shape 87"/>
          <p:cNvSpPr txBox="1"/>
          <p:nvPr/>
        </p:nvSpPr>
        <p:spPr>
          <a:xfrm>
            <a:off x="457200" y="3305650"/>
            <a:ext cx="8229600" cy="1707599"/>
          </a:xfrm>
          <a:prstGeom prst="rect">
            <a:avLst/>
          </a:prstGeom>
          <a:noFill/>
          <a:ln>
            <a:noFill/>
          </a:ln>
        </p:spPr>
        <p:txBody>
          <a:bodyPr lIns="91425" tIns="91425" rIns="91425" bIns="91425" anchor="t" anchorCtr="0">
            <a:noAutofit/>
          </a:bodyPr>
          <a:lstStyle/>
          <a:p>
            <a:pPr lvl="0" rtl="0">
              <a:spcBef>
                <a:spcPts val="0"/>
              </a:spcBef>
              <a:spcAft>
                <a:spcPts val="1000"/>
              </a:spcAft>
              <a:buClr>
                <a:schemeClr val="dk1"/>
              </a:buClr>
              <a:buSzPct val="36666"/>
              <a:buFont typeface="Arial"/>
              <a:buNone/>
            </a:pPr>
            <a:endParaRPr lang="en-US" sz="3000" dirty="0" smtClean="0">
              <a:solidFill>
                <a:schemeClr val="dk1"/>
              </a:solidFill>
              <a:latin typeface="Roboto"/>
              <a:ea typeface="Roboto"/>
              <a:cs typeface="Roboto"/>
              <a:sym typeface="Roboto"/>
            </a:endParaRPr>
          </a:p>
          <a:p>
            <a:pPr lvl="0" rtl="0">
              <a:spcBef>
                <a:spcPts val="0"/>
              </a:spcBef>
              <a:spcAft>
                <a:spcPts val="1000"/>
              </a:spcAft>
              <a:buClr>
                <a:schemeClr val="dk1"/>
              </a:buClr>
              <a:buSzPct val="36666"/>
              <a:buFont typeface="Arial"/>
              <a:buNone/>
            </a:pPr>
            <a:r>
              <a:rPr lang="en-US" sz="2400" dirty="0" smtClean="0">
                <a:solidFill>
                  <a:schemeClr val="dk1"/>
                </a:solidFill>
                <a:latin typeface="Roboto"/>
                <a:ea typeface="Roboto"/>
                <a:cs typeface="Roboto"/>
                <a:sym typeface="Roboto"/>
              </a:rPr>
              <a:t>Manually built models using</a:t>
            </a:r>
            <a:r>
              <a:rPr lang="en" sz="2400" dirty="0" smtClean="0">
                <a:solidFill>
                  <a:schemeClr val="dk1"/>
                </a:solidFill>
                <a:latin typeface="Roboto"/>
                <a:ea typeface="Roboto"/>
                <a:cs typeface="Roboto"/>
                <a:sym typeface="Roboto"/>
              </a:rPr>
              <a:t> </a:t>
            </a:r>
            <a:r>
              <a:rPr lang="en" sz="2400" dirty="0">
                <a:solidFill>
                  <a:schemeClr val="dk1"/>
                </a:solidFill>
                <a:latin typeface="Roboto"/>
                <a:ea typeface="Roboto"/>
                <a:cs typeface="Roboto"/>
                <a:sym typeface="Roboto"/>
              </a:rPr>
              <a:t>small number of equations capturing underlying phenomenon</a:t>
            </a:r>
          </a:p>
        </p:txBody>
      </p:sp>
      <p:pic>
        <p:nvPicPr>
          <p:cNvPr id="89" name="Shape 89"/>
          <p:cNvPicPr preferRelativeResize="0"/>
          <p:nvPr/>
        </p:nvPicPr>
        <p:blipFill>
          <a:blip r:embed="rId4">
            <a:alphaModFix/>
          </a:blip>
          <a:stretch>
            <a:fillRect/>
          </a:stretch>
        </p:blipFill>
        <p:spPr>
          <a:xfrm>
            <a:off x="453900" y="3350044"/>
            <a:ext cx="1668049" cy="298350"/>
          </a:xfrm>
          <a:prstGeom prst="rect">
            <a:avLst/>
          </a:prstGeom>
          <a:noFill/>
          <a:ln>
            <a:noFill/>
          </a:ln>
        </p:spPr>
      </p:pic>
      <p:pic>
        <p:nvPicPr>
          <p:cNvPr id="2" name="Picture 1"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59" y="2186356"/>
            <a:ext cx="1249377" cy="938499"/>
          </a:xfrm>
          <a:prstGeom prst="rect">
            <a:avLst/>
          </a:prstGeom>
        </p:spPr>
      </p:pic>
      <p:cxnSp>
        <p:nvCxnSpPr>
          <p:cNvPr id="4" name="Straight Arrow Connector 3"/>
          <p:cNvCxnSpPr/>
          <p:nvPr/>
        </p:nvCxnSpPr>
        <p:spPr>
          <a:xfrm>
            <a:off x="8170190" y="2330367"/>
            <a:ext cx="13093" cy="97528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183283" y="2580848"/>
            <a:ext cx="569687" cy="369332"/>
          </a:xfrm>
          <a:prstGeom prst="rect">
            <a:avLst/>
          </a:prstGeom>
          <a:noFill/>
        </p:spPr>
        <p:txBody>
          <a:bodyPr wrap="none" rtlCol="0">
            <a:spAutoFit/>
          </a:bodyPr>
          <a:lstStyle/>
          <a:p>
            <a:r>
              <a:rPr lang="en-US" sz="1800" dirty="0" smtClean="0"/>
              <a:t>26ft</a:t>
            </a:r>
            <a:endParaRPr lang="en-US" sz="1800"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40472" y="3560704"/>
            <a:ext cx="1739613" cy="1303031"/>
          </a:xfrm>
          <a:prstGeom prst="rect">
            <a:avLst/>
          </a:prstGeom>
        </p:spPr>
      </p:pic>
      <p:pic>
        <p:nvPicPr>
          <p:cNvPr id="8" name="Picture 7"/>
          <p:cNvPicPr>
            <a:picLocks noChangeAspect="1"/>
          </p:cNvPicPr>
          <p:nvPr/>
        </p:nvPicPr>
        <p:blipFill>
          <a:blip r:embed="rId4"/>
          <a:stretch>
            <a:fillRect/>
          </a:stretch>
        </p:blipFill>
        <p:spPr>
          <a:xfrm>
            <a:off x="1264182" y="3386736"/>
            <a:ext cx="1803961" cy="1200454"/>
          </a:xfrm>
          <a:prstGeom prst="rect">
            <a:avLst/>
          </a:prstGeom>
        </p:spPr>
      </p:pic>
      <p:pic>
        <p:nvPicPr>
          <p:cNvPr id="6" name="Picture 5"/>
          <p:cNvPicPr>
            <a:picLocks noChangeAspect="1"/>
          </p:cNvPicPr>
          <p:nvPr/>
        </p:nvPicPr>
        <p:blipFill>
          <a:blip r:embed="rId5">
            <a:alphaModFix amt="39000"/>
          </a:blip>
          <a:stretch>
            <a:fillRect/>
          </a:stretch>
        </p:blipFill>
        <p:spPr>
          <a:xfrm>
            <a:off x="2498629" y="3986963"/>
            <a:ext cx="2916642" cy="1071420"/>
          </a:xfrm>
          <a:prstGeom prst="rect">
            <a:avLst/>
          </a:prstGeom>
        </p:spPr>
      </p:pic>
      <p:pic>
        <p:nvPicPr>
          <p:cNvPr id="5" name="Picture 4"/>
          <p:cNvPicPr>
            <a:picLocks noChangeAspect="1"/>
          </p:cNvPicPr>
          <p:nvPr/>
        </p:nvPicPr>
        <p:blipFill>
          <a:blip r:embed="rId6">
            <a:alphaModFix amt="53000"/>
          </a:blip>
          <a:stretch>
            <a:fillRect/>
          </a:stretch>
        </p:blipFill>
        <p:spPr>
          <a:xfrm>
            <a:off x="2349786" y="3597056"/>
            <a:ext cx="2411647" cy="389907"/>
          </a:xfrm>
          <a:prstGeom prst="rect">
            <a:avLst/>
          </a:prstGeom>
        </p:spPr>
      </p:pic>
      <p:pic>
        <p:nvPicPr>
          <p:cNvPr id="4" name="Picture 3"/>
          <p:cNvPicPr>
            <a:picLocks noChangeAspect="1"/>
          </p:cNvPicPr>
          <p:nvPr/>
        </p:nvPicPr>
        <p:blipFill>
          <a:blip r:embed="rId7"/>
          <a:stretch>
            <a:fillRect/>
          </a:stretch>
        </p:blipFill>
        <p:spPr>
          <a:xfrm>
            <a:off x="2860287" y="2211186"/>
            <a:ext cx="1860213" cy="1105900"/>
          </a:xfrm>
          <a:prstGeom prst="rect">
            <a:avLst/>
          </a:prstGeom>
        </p:spPr>
      </p:pic>
      <p:pic>
        <p:nvPicPr>
          <p:cNvPr id="2" name="Picture 1"/>
          <p:cNvPicPr>
            <a:picLocks noChangeAspect="1"/>
          </p:cNvPicPr>
          <p:nvPr/>
        </p:nvPicPr>
        <p:blipFill>
          <a:blip r:embed="rId8"/>
          <a:stretch>
            <a:fillRect/>
          </a:stretch>
        </p:blipFill>
        <p:spPr>
          <a:xfrm>
            <a:off x="2860287" y="4434546"/>
            <a:ext cx="2164502" cy="1216175"/>
          </a:xfrm>
          <a:prstGeom prst="rect">
            <a:avLst/>
          </a:prstGeom>
        </p:spPr>
      </p:pic>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Limits of Analytic models</a:t>
            </a:r>
          </a:p>
        </p:txBody>
      </p:sp>
      <p:sp>
        <p:nvSpPr>
          <p:cNvPr id="95" name="Shape 95"/>
          <p:cNvSpPr txBox="1">
            <a:spLocks noGrp="1"/>
          </p:cNvSpPr>
          <p:nvPr>
            <p:ph type="body" idx="1"/>
          </p:nvPr>
        </p:nvSpPr>
        <p:spPr>
          <a:xfrm>
            <a:off x="457200" y="1200150"/>
            <a:ext cx="8568599" cy="3725699"/>
          </a:xfrm>
          <a:prstGeom prst="rect">
            <a:avLst/>
          </a:prstGeom>
        </p:spPr>
        <p:txBody>
          <a:bodyPr lIns="91425" tIns="91425" rIns="91425" bIns="91425" anchor="t" anchorCtr="0">
            <a:noAutofit/>
          </a:bodyPr>
          <a:lstStyle/>
          <a:p>
            <a:pPr marL="0" indent="0" rtl="0">
              <a:spcBef>
                <a:spcPts val="0"/>
              </a:spcBef>
              <a:buNone/>
            </a:pPr>
            <a:r>
              <a:rPr lang="en" sz="2400" dirty="0"/>
              <a:t>We </a:t>
            </a:r>
            <a:r>
              <a:rPr lang="en" sz="2400" dirty="0" smtClean="0"/>
              <a:t>don’t </a:t>
            </a:r>
            <a:r>
              <a:rPr lang="en" sz="2400" dirty="0"/>
              <a:t>have ‘basic </a:t>
            </a:r>
            <a:r>
              <a:rPr lang="en" sz="2400" dirty="0" smtClean="0"/>
              <a:t>equations’</a:t>
            </a:r>
            <a:r>
              <a:rPr lang="en-US" sz="2400" dirty="0" smtClean="0"/>
              <a:t> for </a:t>
            </a:r>
            <a:r>
              <a:rPr lang="en" sz="2400" dirty="0" smtClean="0"/>
              <a:t>social</a:t>
            </a:r>
            <a:r>
              <a:rPr lang="en" sz="2400" dirty="0"/>
              <a:t>, medical, behavioral, </a:t>
            </a:r>
            <a:r>
              <a:rPr lang="en" sz="2400" dirty="0" smtClean="0"/>
              <a:t>economic</a:t>
            </a:r>
            <a:r>
              <a:rPr lang="en-US" sz="2400" dirty="0" smtClean="0"/>
              <a:t> and other complex</a:t>
            </a:r>
            <a:r>
              <a:rPr lang="en" sz="2400" dirty="0" smtClean="0"/>
              <a:t> </a:t>
            </a:r>
            <a:r>
              <a:rPr lang="en" sz="2400" dirty="0"/>
              <a:t>phenomena</a:t>
            </a:r>
          </a:p>
          <a:p>
            <a:pPr rtl="0">
              <a:spcBef>
                <a:spcPts val="0"/>
              </a:spcBef>
              <a:buNone/>
            </a:pPr>
            <a:endParaRPr dirty="0"/>
          </a:p>
          <a:p>
            <a:pPr>
              <a:spcBef>
                <a:spcPts val="0"/>
              </a:spcBef>
              <a:buNone/>
            </a:pPr>
            <a:endParaRPr dirty="0"/>
          </a:p>
        </p:txBody>
      </p:sp>
      <p:pic>
        <p:nvPicPr>
          <p:cNvPr id="96" name="Shape 96"/>
          <p:cNvPicPr preferRelativeResize="0"/>
          <p:nvPr/>
        </p:nvPicPr>
        <p:blipFill>
          <a:blip r:embed="rId9">
            <a:alphaModFix/>
          </a:blip>
          <a:stretch>
            <a:fillRect/>
          </a:stretch>
        </p:blipFill>
        <p:spPr>
          <a:xfrm>
            <a:off x="4720500" y="2334599"/>
            <a:ext cx="1938624" cy="1377400"/>
          </a:xfrm>
          <a:prstGeom prst="rect">
            <a:avLst/>
          </a:prstGeom>
          <a:noFill/>
          <a:ln>
            <a:noFill/>
          </a:ln>
        </p:spPr>
      </p:pic>
      <p:pic>
        <p:nvPicPr>
          <p:cNvPr id="98" name="Shape 98"/>
          <p:cNvPicPr preferRelativeResize="0"/>
          <p:nvPr/>
        </p:nvPicPr>
        <p:blipFill>
          <a:blip r:embed="rId10">
            <a:alphaModFix/>
          </a:blip>
          <a:stretch>
            <a:fillRect/>
          </a:stretch>
        </p:blipFill>
        <p:spPr>
          <a:xfrm>
            <a:off x="1153670" y="2334599"/>
            <a:ext cx="1867775" cy="1314950"/>
          </a:xfrm>
          <a:prstGeom prst="rect">
            <a:avLst/>
          </a:prstGeom>
          <a:noFill/>
          <a:ln>
            <a:noFill/>
          </a:ln>
        </p:spPr>
      </p:pic>
      <p:sp>
        <p:nvSpPr>
          <p:cNvPr id="7" name="TextBox 6"/>
          <p:cNvSpPr txBox="1"/>
          <p:nvPr/>
        </p:nvSpPr>
        <p:spPr>
          <a:xfrm>
            <a:off x="3458960" y="3549553"/>
            <a:ext cx="612593" cy="1015663"/>
          </a:xfrm>
          <a:prstGeom prst="rect">
            <a:avLst/>
          </a:prstGeom>
          <a:noFill/>
        </p:spPr>
        <p:txBody>
          <a:bodyPr wrap="none" rtlCol="0">
            <a:spAutoFit/>
          </a:bodyPr>
          <a:lstStyle/>
          <a:p>
            <a:r>
              <a:rPr lang="en-US" sz="6000" dirty="0" smtClean="0"/>
              <a:t>?</a:t>
            </a:r>
            <a:endParaRPr lang="en-US" sz="6000"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Empirical </a:t>
            </a:r>
            <a:r>
              <a:rPr lang="en" dirty="0" smtClean="0"/>
              <a:t>Modelling</a:t>
            </a:r>
            <a:endParaRPr lang="en" dirty="0"/>
          </a:p>
        </p:txBody>
      </p:sp>
      <p:sp>
        <p:nvSpPr>
          <p:cNvPr id="109" name="Shape 109"/>
          <p:cNvSpPr txBox="1">
            <a:spLocks noGrp="1"/>
          </p:cNvSpPr>
          <p:nvPr>
            <p:ph type="body" idx="1"/>
          </p:nvPr>
        </p:nvSpPr>
        <p:spPr>
          <a:xfrm>
            <a:off x="457200" y="1668501"/>
            <a:ext cx="8229600" cy="3943199"/>
          </a:xfrm>
          <a:prstGeom prst="rect">
            <a:avLst/>
          </a:prstGeom>
        </p:spPr>
        <p:txBody>
          <a:bodyPr lIns="91425" tIns="91425" rIns="91425" bIns="91425" anchor="t" anchorCtr="0">
            <a:noAutofit/>
          </a:bodyPr>
          <a:lstStyle/>
          <a:p>
            <a:pPr rtl="0">
              <a:spcBef>
                <a:spcPts val="0"/>
              </a:spcBef>
              <a:buNone/>
            </a:pPr>
            <a:r>
              <a:rPr lang="en" sz="2400" dirty="0"/>
              <a:t>Take lots of data and fit the curve … </a:t>
            </a:r>
            <a:endParaRPr lang="en-US" sz="2400" dirty="0" smtClean="0"/>
          </a:p>
          <a:p>
            <a:pPr marL="38100" lvl="0" rtl="0">
              <a:spcBef>
                <a:spcPts val="0"/>
              </a:spcBef>
              <a:buClr>
                <a:srgbClr val="888888"/>
              </a:buClr>
              <a:buSzPct val="100000"/>
              <a:buNone/>
            </a:pPr>
            <a:r>
              <a:rPr lang="en-US" sz="2400" dirty="0" smtClean="0"/>
              <a:t>	N</a:t>
            </a:r>
            <a:r>
              <a:rPr lang="en" sz="2400" dirty="0" smtClean="0"/>
              <a:t>o </a:t>
            </a:r>
            <a:r>
              <a:rPr lang="en-US" sz="2400" dirty="0" smtClean="0"/>
              <a:t>causal</a:t>
            </a:r>
            <a:r>
              <a:rPr lang="en" sz="2400" dirty="0" smtClean="0"/>
              <a:t> </a:t>
            </a:r>
            <a:r>
              <a:rPr lang="en" sz="2400" dirty="0"/>
              <a:t>equations </a:t>
            </a:r>
            <a:r>
              <a:rPr lang="en" sz="2400" dirty="0" smtClean="0"/>
              <a:t>required</a:t>
            </a:r>
            <a:endParaRPr lang="en-US" sz="2400" dirty="0" smtClean="0"/>
          </a:p>
          <a:p>
            <a:pPr marL="38100" lvl="0" rtl="0">
              <a:spcBef>
                <a:spcPts val="0"/>
              </a:spcBef>
              <a:buClr>
                <a:srgbClr val="888888"/>
              </a:buClr>
              <a:buSzPct val="100000"/>
              <a:buNone/>
            </a:pPr>
            <a:endParaRPr lang="en-US" sz="2400" dirty="0" smtClean="0"/>
          </a:p>
          <a:p>
            <a:pPr marL="38100" lvl="0" rtl="0">
              <a:spcBef>
                <a:spcPts val="0"/>
              </a:spcBef>
              <a:buClr>
                <a:srgbClr val="888888"/>
              </a:buClr>
              <a:buSzPct val="100000"/>
              <a:buNone/>
            </a:pPr>
            <a:r>
              <a:rPr lang="en-US" sz="2400" dirty="0" smtClean="0"/>
              <a:t>Lots of data and compute power</a:t>
            </a:r>
          </a:p>
          <a:p>
            <a:pPr marL="38100" lvl="0" rtl="0">
              <a:spcBef>
                <a:spcPts val="0"/>
              </a:spcBef>
              <a:buClr>
                <a:srgbClr val="888888"/>
              </a:buClr>
              <a:buSzPct val="100000"/>
              <a:buNone/>
            </a:pPr>
            <a:endParaRPr dirty="0"/>
          </a:p>
          <a:p>
            <a:pPr rtl="0">
              <a:spcBef>
                <a:spcPts val="0"/>
              </a:spcBef>
              <a:buNone/>
            </a:pPr>
            <a:r>
              <a:rPr lang="en" sz="2400" dirty="0"/>
              <a:t>Massively successful in the last 10 years</a:t>
            </a:r>
          </a:p>
          <a:p>
            <a:pPr marL="38100" lvl="0" rtl="0">
              <a:spcBef>
                <a:spcPts val="0"/>
              </a:spcBef>
              <a:buClr>
                <a:srgbClr val="888888"/>
              </a:buClr>
              <a:buSzPct val="100000"/>
              <a:buNone/>
            </a:pPr>
            <a:r>
              <a:rPr lang="en-US" sz="2400" dirty="0" smtClean="0"/>
              <a:t>	</a:t>
            </a:r>
            <a:endParaRPr lang="en-US" sz="2400" dirty="0" smtClean="0"/>
          </a:p>
          <a:p>
            <a:pPr marL="38100" lvl="0" rtl="0">
              <a:spcBef>
                <a:spcPts val="0"/>
              </a:spcBef>
              <a:buClr>
                <a:srgbClr val="888888"/>
              </a:buClr>
              <a:buSzPct val="100000"/>
              <a:buNone/>
            </a:pPr>
            <a:endParaRPr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Success of </a:t>
            </a:r>
            <a:r>
              <a:rPr lang="en-US" dirty="0" smtClean="0"/>
              <a:t>Empirical </a:t>
            </a:r>
            <a:r>
              <a:rPr lang="en" dirty="0" smtClean="0"/>
              <a:t>Modelling</a:t>
            </a:r>
            <a:endParaRPr lang="en" dirty="0"/>
          </a:p>
        </p:txBody>
      </p:sp>
      <p:sp>
        <p:nvSpPr>
          <p:cNvPr id="115" name="Shape 115"/>
          <p:cNvSpPr txBox="1">
            <a:spLocks noGrp="1"/>
          </p:cNvSpPr>
          <p:nvPr>
            <p:ph type="body" idx="1"/>
          </p:nvPr>
        </p:nvSpPr>
        <p:spPr>
          <a:xfrm>
            <a:off x="457200" y="1200150"/>
            <a:ext cx="8484174" cy="3725699"/>
          </a:xfrm>
          <a:prstGeom prst="rect">
            <a:avLst/>
          </a:prstGeom>
        </p:spPr>
        <p:txBody>
          <a:bodyPr lIns="91425" tIns="91425" rIns="91425" bIns="91425" anchor="t" anchorCtr="0">
            <a:noAutofit/>
          </a:bodyPr>
          <a:lstStyle/>
          <a:p>
            <a:pPr marL="38100" lvl="0" rtl="0">
              <a:spcBef>
                <a:spcPts val="0"/>
              </a:spcBef>
              <a:spcAft>
                <a:spcPts val="1000"/>
              </a:spcAft>
              <a:buClr>
                <a:srgbClr val="888888"/>
              </a:buClr>
              <a:buSzPct val="100000"/>
              <a:buNone/>
            </a:pPr>
            <a:endParaRPr lang="en-US" sz="2400" dirty="0" smtClean="0"/>
          </a:p>
          <a:p>
            <a:pPr marL="38100" lvl="0" rtl="0">
              <a:spcBef>
                <a:spcPts val="0"/>
              </a:spcBef>
              <a:spcAft>
                <a:spcPts val="1000"/>
              </a:spcAft>
              <a:buClr>
                <a:srgbClr val="888888"/>
              </a:buClr>
              <a:buSzPct val="100000"/>
              <a:buNone/>
            </a:pPr>
            <a:r>
              <a:rPr lang="en" sz="2400" dirty="0" smtClean="0"/>
              <a:t>Spell </a:t>
            </a:r>
            <a:r>
              <a:rPr lang="en" sz="2400" dirty="0"/>
              <a:t>Correction</a:t>
            </a:r>
          </a:p>
          <a:p>
            <a:pPr marL="38100" lvl="0" rtl="0">
              <a:spcBef>
                <a:spcPts val="0"/>
              </a:spcBef>
              <a:spcAft>
                <a:spcPts val="1000"/>
              </a:spcAft>
              <a:buClr>
                <a:srgbClr val="888888"/>
              </a:buClr>
              <a:buSzPct val="100000"/>
              <a:buNone/>
            </a:pPr>
            <a:r>
              <a:rPr lang="en" sz="2400" dirty="0"/>
              <a:t>Web search and </a:t>
            </a:r>
            <a:r>
              <a:rPr lang="en" sz="2400" dirty="0" smtClean="0"/>
              <a:t>advertising</a:t>
            </a:r>
            <a:endParaRPr lang="en-US" sz="2400" dirty="0" smtClean="0"/>
          </a:p>
          <a:p>
            <a:pPr marL="38100" lvl="0" rtl="0">
              <a:spcBef>
                <a:spcPts val="0"/>
              </a:spcBef>
              <a:spcAft>
                <a:spcPts val="1000"/>
              </a:spcAft>
              <a:buClr>
                <a:srgbClr val="888888"/>
              </a:buClr>
              <a:buSzPct val="100000"/>
              <a:buNone/>
            </a:pPr>
            <a:r>
              <a:rPr lang="en-US" sz="2400" dirty="0" smtClean="0"/>
              <a:t>News feed</a:t>
            </a:r>
            <a:endParaRPr lang="en" sz="2400" dirty="0"/>
          </a:p>
          <a:p>
            <a:pPr marL="38100" lvl="0" rtl="0">
              <a:spcBef>
                <a:spcPts val="0"/>
              </a:spcBef>
              <a:spcAft>
                <a:spcPts val="1000"/>
              </a:spcAft>
              <a:buClr>
                <a:srgbClr val="888888"/>
              </a:buClr>
              <a:buSzPct val="100000"/>
              <a:buNone/>
            </a:pPr>
            <a:r>
              <a:rPr lang="en" sz="2400" dirty="0"/>
              <a:t>Perception: Vision, </a:t>
            </a:r>
            <a:r>
              <a:rPr lang="en" sz="2400" dirty="0" smtClean="0"/>
              <a:t>speech</a:t>
            </a:r>
            <a:endParaRPr lang="en-US" sz="2400" dirty="0" smtClean="0"/>
          </a:p>
          <a:p>
            <a:pPr marL="38100" lvl="0" rtl="0">
              <a:spcBef>
                <a:spcPts val="0"/>
              </a:spcBef>
              <a:spcAft>
                <a:spcPts val="1000"/>
              </a:spcAft>
              <a:buClr>
                <a:srgbClr val="888888"/>
              </a:buClr>
              <a:buSzPct val="100000"/>
              <a:buNone/>
            </a:pPr>
            <a:endParaRPr lang="en-US" sz="2400" dirty="0"/>
          </a:p>
          <a:p>
            <a:pPr marL="38100" lvl="0" rtl="0">
              <a:spcBef>
                <a:spcPts val="0"/>
              </a:spcBef>
              <a:spcAft>
                <a:spcPts val="1000"/>
              </a:spcAft>
              <a:buClr>
                <a:srgbClr val="888888"/>
              </a:buClr>
              <a:buSzPct val="100000"/>
              <a:buNone/>
            </a:pPr>
            <a:r>
              <a:rPr lang="en-US" sz="2400" dirty="0" smtClean="0"/>
              <a:t>Mostly web-ecosystem products</a:t>
            </a:r>
            <a:endParaRPr lang="en" sz="2400" dirty="0"/>
          </a:p>
          <a:p>
            <a:pPr rtl="0">
              <a:spcBef>
                <a:spcPts val="0"/>
              </a:spcBef>
              <a:spcAft>
                <a:spcPts val="1000"/>
              </a:spcAft>
              <a:buNone/>
            </a:pPr>
            <a:endParaRPr dirty="0"/>
          </a:p>
          <a:p>
            <a:pPr rtl="0">
              <a:spcBef>
                <a:spcPts val="0"/>
              </a:spcBef>
              <a:buNone/>
            </a:pPr>
            <a:endParaRPr dirty="0"/>
          </a:p>
          <a:p>
            <a:pPr>
              <a:spcBef>
                <a:spcPts val="0"/>
              </a:spcBef>
              <a:buNone/>
            </a:pPr>
            <a:endParaRPr dirty="0"/>
          </a:p>
        </p:txBody>
      </p:sp>
      <p:pic>
        <p:nvPicPr>
          <p:cNvPr id="116" name="Shape 116"/>
          <p:cNvPicPr preferRelativeResize="0"/>
          <p:nvPr/>
        </p:nvPicPr>
        <p:blipFill>
          <a:blip r:embed="rId3">
            <a:alphaModFix/>
          </a:blip>
          <a:stretch>
            <a:fillRect/>
          </a:stretch>
        </p:blipFill>
        <p:spPr>
          <a:xfrm>
            <a:off x="5377338" y="1310081"/>
            <a:ext cx="3962400" cy="1152525"/>
          </a:xfrm>
          <a:prstGeom prst="rect">
            <a:avLst/>
          </a:prstGeom>
          <a:noFill/>
          <a:ln>
            <a:noFill/>
          </a:ln>
        </p:spPr>
      </p:pic>
      <p:pic>
        <p:nvPicPr>
          <p:cNvPr id="2" name="Picture 1"/>
          <p:cNvPicPr>
            <a:picLocks noChangeAspect="1"/>
          </p:cNvPicPr>
          <p:nvPr/>
        </p:nvPicPr>
        <p:blipFill>
          <a:blip r:embed="rId4"/>
          <a:stretch>
            <a:fillRect/>
          </a:stretch>
        </p:blipFill>
        <p:spPr>
          <a:xfrm>
            <a:off x="6305462" y="2585030"/>
            <a:ext cx="3034276" cy="1736791"/>
          </a:xfrm>
          <a:prstGeom prst="rect">
            <a:avLst/>
          </a:prstGeom>
        </p:spPr>
      </p:pic>
      <p:pic>
        <p:nvPicPr>
          <p:cNvPr id="3" name="Picture 2"/>
          <p:cNvPicPr>
            <a:picLocks noChangeAspect="1"/>
          </p:cNvPicPr>
          <p:nvPr/>
        </p:nvPicPr>
        <p:blipFill>
          <a:blip r:embed="rId5"/>
          <a:stretch>
            <a:fillRect/>
          </a:stretch>
        </p:blipFill>
        <p:spPr>
          <a:xfrm>
            <a:off x="6050438" y="3693949"/>
            <a:ext cx="3289300" cy="2463800"/>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13878</TotalTime>
  <Words>2897</Words>
  <Application>Microsoft Macintosh PowerPoint</Application>
  <PresentationFormat>On-screen Show (16:9)</PresentationFormat>
  <Paragraphs>532</Paragraphs>
  <Slides>58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Calibri</vt:lpstr>
      <vt:lpstr>Consolas</vt:lpstr>
      <vt:lpstr>Helvetica Neue</vt:lpstr>
      <vt:lpstr>ＭＳ Ｐゴシック</vt:lpstr>
      <vt:lpstr>Roboto</vt:lpstr>
      <vt:lpstr>Roboto Slab</vt:lpstr>
      <vt:lpstr>Verdana</vt:lpstr>
      <vt:lpstr>Wingdings</vt:lpstr>
      <vt:lpstr>Arial</vt:lpstr>
      <vt:lpstr>simple-light</vt:lpstr>
      <vt:lpstr>Empirical Modeling </vt:lpstr>
      <vt:lpstr>Outline</vt:lpstr>
      <vt:lpstr>Models</vt:lpstr>
      <vt:lpstr>Evolution of Models</vt:lpstr>
      <vt:lpstr>Analytic Models</vt:lpstr>
      <vt:lpstr>Complex engineering</vt:lpstr>
      <vt:lpstr>Limits of Analytic models</vt:lpstr>
      <vt:lpstr>Empirical Modelling</vt:lpstr>
      <vt:lpstr>Success of Empirical Modelling</vt:lpstr>
      <vt:lpstr>So much more can be done …</vt:lpstr>
      <vt:lpstr>Challenge Problem</vt:lpstr>
      <vt:lpstr>But ...</vt:lpstr>
      <vt:lpstr>Deep dives </vt:lpstr>
      <vt:lpstr>Two projects on building datasets</vt:lpstr>
      <vt:lpstr>Structured data and the web</vt:lpstr>
      <vt:lpstr>The Goal</vt:lpstr>
      <vt:lpstr>Timeline of efforts</vt:lpstr>
      <vt:lpstr>Schema.org</vt:lpstr>
      <vt:lpstr>PowerPoint Presentation</vt:lpstr>
      <vt:lpstr>PowerPoint Presentation</vt:lpstr>
      <vt:lpstr>Schema.org … the numbers</vt:lpstr>
      <vt:lpstr>Schema.org: Major sites</vt:lpstr>
      <vt:lpstr>Schema.org: next steps</vt:lpstr>
      <vt:lpstr>Reservations  Personal Assistant</vt:lpstr>
      <vt:lpstr>Web scale vertical search</vt:lpstr>
      <vt:lpstr>Why is Schema.org doing better?</vt:lpstr>
      <vt:lpstr>The Game of the Name</vt:lpstr>
      <vt:lpstr>Reference by Description</vt:lpstr>
      <vt:lpstr>Mathematical theory of  Communication Semantics?</vt:lpstr>
      <vt:lpstr>Reference By Description</vt:lpstr>
      <vt:lpstr>Communication Model</vt:lpstr>
      <vt:lpstr>Questions for such a theory</vt:lpstr>
      <vt:lpstr>Main Result</vt:lpstr>
      <vt:lpstr>Summary of results</vt:lpstr>
      <vt:lpstr>Teachable Learning Systems</vt:lpstr>
      <vt:lpstr>Todays learning systems</vt:lpstr>
      <vt:lpstr>Being taught vs discovering </vt:lpstr>
      <vt:lpstr>Teachable learning systems</vt:lpstr>
      <vt:lpstr>More expressive representations</vt:lpstr>
      <vt:lpstr>Embedding logic into vector spaces</vt:lpstr>
      <vt:lpstr>Outline</vt:lpstr>
      <vt:lpstr>Case for a Data Commons</vt:lpstr>
      <vt:lpstr>Data, Data, Data</vt:lpstr>
      <vt:lpstr>Using Datasets: current model  </vt:lpstr>
      <vt:lpstr>DataCommons.org</vt:lpstr>
      <vt:lpstr>Data Commons</vt:lpstr>
      <vt:lpstr>Derivative works</vt:lpstr>
      <vt:lpstr>Schema.org as training data</vt:lpstr>
      <vt:lpstr>Dataset: Schema.org</vt:lpstr>
      <vt:lpstr>Stitch</vt:lpstr>
      <vt:lpstr>Building abstractions</vt:lpstr>
      <vt:lpstr>Dataset: Location History</vt:lpstr>
      <vt:lpstr>Data Commons</vt:lpstr>
      <vt:lpstr>Lessons from the Web </vt:lpstr>
      <vt:lpstr>Internet  Data Commons</vt:lpstr>
      <vt:lpstr>Concluding</vt:lpstr>
      <vt:lpstr>Thank you  </vt:lpstr>
      <vt:lpstr>The Data Commons hope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Data Commons</dc:title>
  <cp:lastModifiedBy>Ramanathan Guha</cp:lastModifiedBy>
  <cp:revision>139</cp:revision>
  <dcterms:modified xsi:type="dcterms:W3CDTF">2016-03-02T17:38:54Z</dcterms:modified>
</cp:coreProperties>
</file>