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1" r:id="rId1"/>
  </p:sldMasterIdLst>
  <p:notesMasterIdLst>
    <p:notesMasterId r:id="rId9"/>
  </p:notesMasterIdLst>
  <p:handoutMasterIdLst>
    <p:handoutMasterId r:id="rId10"/>
  </p:handoutMasterIdLst>
  <p:sldIdLst>
    <p:sldId id="727" r:id="rId2"/>
    <p:sldId id="987" r:id="rId3"/>
    <p:sldId id="976" r:id="rId4"/>
    <p:sldId id="962" r:id="rId5"/>
    <p:sldId id="990" r:id="rId6"/>
    <p:sldId id="988" r:id="rId7"/>
    <p:sldId id="991" r:id="rId8"/>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charset="0"/>
        <a:ea typeface="MS PGothic" charset="0"/>
        <a:cs typeface="MS PGothic" charset="0"/>
      </a:defRPr>
    </a:lvl1pPr>
    <a:lvl2pPr marL="457200" algn="l" rtl="0" fontAlgn="base">
      <a:spcBef>
        <a:spcPct val="0"/>
      </a:spcBef>
      <a:spcAft>
        <a:spcPct val="0"/>
      </a:spcAft>
      <a:defRPr sz="2400" kern="1200">
        <a:solidFill>
          <a:schemeClr val="tx1"/>
        </a:solidFill>
        <a:latin typeface="Times New Roman" charset="0"/>
        <a:ea typeface="MS PGothic" charset="0"/>
        <a:cs typeface="MS PGothic" charset="0"/>
      </a:defRPr>
    </a:lvl2pPr>
    <a:lvl3pPr marL="914400" algn="l" rtl="0" fontAlgn="base">
      <a:spcBef>
        <a:spcPct val="0"/>
      </a:spcBef>
      <a:spcAft>
        <a:spcPct val="0"/>
      </a:spcAft>
      <a:defRPr sz="2400" kern="1200">
        <a:solidFill>
          <a:schemeClr val="tx1"/>
        </a:solidFill>
        <a:latin typeface="Times New Roman" charset="0"/>
        <a:ea typeface="MS PGothic" charset="0"/>
        <a:cs typeface="MS PGothic" charset="0"/>
      </a:defRPr>
    </a:lvl3pPr>
    <a:lvl4pPr marL="1371600" algn="l" rtl="0" fontAlgn="base">
      <a:spcBef>
        <a:spcPct val="0"/>
      </a:spcBef>
      <a:spcAft>
        <a:spcPct val="0"/>
      </a:spcAft>
      <a:defRPr sz="2400" kern="1200">
        <a:solidFill>
          <a:schemeClr val="tx1"/>
        </a:solidFill>
        <a:latin typeface="Times New Roman" charset="0"/>
        <a:ea typeface="MS PGothic" charset="0"/>
        <a:cs typeface="MS PGothic" charset="0"/>
      </a:defRPr>
    </a:lvl4pPr>
    <a:lvl5pPr marL="1828800" algn="l" rtl="0" fontAlgn="base">
      <a:spcBef>
        <a:spcPct val="0"/>
      </a:spcBef>
      <a:spcAft>
        <a:spcPct val="0"/>
      </a:spcAft>
      <a:defRPr sz="2400" kern="1200">
        <a:solidFill>
          <a:schemeClr val="tx1"/>
        </a:solidFill>
        <a:latin typeface="Times New Roman" charset="0"/>
        <a:ea typeface="MS PGothic" charset="0"/>
        <a:cs typeface="MS PGothic" charset="0"/>
      </a:defRPr>
    </a:lvl5pPr>
    <a:lvl6pPr marL="2286000" algn="l" defTabSz="457200" rtl="0" eaLnBrk="1" latinLnBrk="0" hangingPunct="1">
      <a:defRPr sz="2400" kern="1200">
        <a:solidFill>
          <a:schemeClr val="tx1"/>
        </a:solidFill>
        <a:latin typeface="Times New Roman" charset="0"/>
        <a:ea typeface="MS PGothic" charset="0"/>
        <a:cs typeface="MS PGothic" charset="0"/>
      </a:defRPr>
    </a:lvl6pPr>
    <a:lvl7pPr marL="2743200" algn="l" defTabSz="457200" rtl="0" eaLnBrk="1" latinLnBrk="0" hangingPunct="1">
      <a:defRPr sz="2400" kern="1200">
        <a:solidFill>
          <a:schemeClr val="tx1"/>
        </a:solidFill>
        <a:latin typeface="Times New Roman" charset="0"/>
        <a:ea typeface="MS PGothic" charset="0"/>
        <a:cs typeface="MS PGothic" charset="0"/>
      </a:defRPr>
    </a:lvl7pPr>
    <a:lvl8pPr marL="3200400" algn="l" defTabSz="457200" rtl="0" eaLnBrk="1" latinLnBrk="0" hangingPunct="1">
      <a:defRPr sz="2400" kern="1200">
        <a:solidFill>
          <a:schemeClr val="tx1"/>
        </a:solidFill>
        <a:latin typeface="Times New Roman" charset="0"/>
        <a:ea typeface="MS PGothic" charset="0"/>
        <a:cs typeface="MS PGothic" charset="0"/>
      </a:defRPr>
    </a:lvl8pPr>
    <a:lvl9pPr marL="3657600" algn="l" defTabSz="457200" rtl="0" eaLnBrk="1" latinLnBrk="0" hangingPunct="1">
      <a:defRPr sz="2400" kern="1200">
        <a:solidFill>
          <a:schemeClr val="tx1"/>
        </a:solidFill>
        <a:latin typeface="Times New Roman" charset="0"/>
        <a:ea typeface="MS PGothic" charset="0"/>
        <a:cs typeface="MS PGothic"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A891"/>
    <a:srgbClr val="9CA9FF"/>
    <a:srgbClr val="DDFFAB"/>
    <a:srgbClr val="008040"/>
    <a:srgbClr val="00FF00"/>
    <a:srgbClr val="FFFFFF"/>
    <a:srgbClr val="F3850D"/>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197" autoAdjust="0"/>
  </p:normalViewPr>
  <p:slideViewPr>
    <p:cSldViewPr snapToGrid="0">
      <p:cViewPr varScale="1">
        <p:scale>
          <a:sx n="90" d="100"/>
          <a:sy n="90" d="100"/>
        </p:scale>
        <p:origin x="80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3" d="100"/>
        <a:sy n="93" d="100"/>
      </p:scale>
      <p:origin x="0" y="0"/>
    </p:cViewPr>
  </p:sorterViewPr>
  <p:notesViewPr>
    <p:cSldViewPr snapToGrid="0">
      <p:cViewPr varScale="1">
        <p:scale>
          <a:sx n="104" d="100"/>
          <a:sy n="104" d="100"/>
        </p:scale>
        <p:origin x="-241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1" name="Rectangle 5"/>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0" tIns="46586" rIns="93170" bIns="46586" numCol="1" anchor="t" anchorCtr="0" compatLnSpc="1">
            <a:prstTxWarp prst="textNoShape">
              <a:avLst/>
            </a:prstTxWarp>
          </a:bodyPr>
          <a:lstStyle>
            <a:lvl1pPr algn="l" defTabSz="931863" eaLnBrk="0" hangingPunct="0">
              <a:defRPr sz="1200">
                <a:latin typeface="Arial" charset="0"/>
                <a:ea typeface="ＭＳ Ｐゴシック" pitchFamily="-112" charset="-128"/>
                <a:cs typeface="+mn-cs"/>
              </a:defRPr>
            </a:lvl1pPr>
          </a:lstStyle>
          <a:p>
            <a:pPr>
              <a:defRPr/>
            </a:pPr>
            <a:endParaRPr lang="en-US" dirty="0"/>
          </a:p>
        </p:txBody>
      </p:sp>
      <p:sp>
        <p:nvSpPr>
          <p:cNvPr id="4100" name="Rectangle 4"/>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0" tIns="46586" rIns="93170" bIns="46586" numCol="1" anchor="t" anchorCtr="0" compatLnSpc="1">
            <a:prstTxWarp prst="textNoShape">
              <a:avLst/>
            </a:prstTxWarp>
          </a:bodyPr>
          <a:lstStyle>
            <a:lvl1pPr algn="r" defTabSz="931863" eaLnBrk="0" hangingPunct="0">
              <a:defRPr sz="1200">
                <a:latin typeface="Arial" charset="0"/>
                <a:ea typeface="ＭＳ Ｐゴシック" pitchFamily="-112" charset="-128"/>
                <a:cs typeface="+mn-cs"/>
              </a:defRPr>
            </a:lvl1pPr>
          </a:lstStyle>
          <a:p>
            <a:pPr>
              <a:defRPr/>
            </a:pPr>
            <a:endParaRPr lang="en-US" dirty="0"/>
          </a:p>
        </p:txBody>
      </p:sp>
      <p:sp>
        <p:nvSpPr>
          <p:cNvPr id="4099" name="Rectangle 3"/>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0" tIns="46586" rIns="93170" bIns="46586" numCol="1" anchor="b" anchorCtr="0" compatLnSpc="1">
            <a:prstTxWarp prst="textNoShape">
              <a:avLst/>
            </a:prstTxWarp>
          </a:bodyPr>
          <a:lstStyle>
            <a:lvl1pPr algn="l" defTabSz="931863" eaLnBrk="0" hangingPunct="0">
              <a:defRPr sz="1200">
                <a:latin typeface="Arial" charset="0"/>
                <a:ea typeface="ＭＳ Ｐゴシック" pitchFamily="-112" charset="-128"/>
                <a:cs typeface="+mn-cs"/>
              </a:defRPr>
            </a:lvl1pPr>
          </a:lstStyle>
          <a:p>
            <a:pPr>
              <a:defRPr/>
            </a:pPr>
            <a:endParaRPr lang="en-US" dirty="0"/>
          </a:p>
        </p:txBody>
      </p:sp>
      <p:sp>
        <p:nvSpPr>
          <p:cNvPr id="4098" name="Rectangle 2"/>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0" tIns="46586" rIns="93170" bIns="46586" numCol="1" anchor="b" anchorCtr="0" compatLnSpc="1">
            <a:prstTxWarp prst="textNoShape">
              <a:avLst/>
            </a:prstTxWarp>
          </a:bodyPr>
          <a:lstStyle>
            <a:lvl1pPr algn="r" defTabSz="931863" eaLnBrk="0" hangingPunct="0">
              <a:defRPr sz="1200">
                <a:latin typeface="Arial" charset="0"/>
              </a:defRPr>
            </a:lvl1pPr>
          </a:lstStyle>
          <a:p>
            <a:pPr>
              <a:defRPr/>
            </a:pPr>
            <a:fld id="{E9DB7CAF-0416-AA47-9A18-BE5753426D97}" type="slidenum">
              <a:rPr lang="en-US"/>
              <a:pPr>
                <a:defRPr/>
              </a:pPr>
              <a:t>‹#›</a:t>
            </a:fld>
            <a:endParaRPr lang="en-US" dirty="0"/>
          </a:p>
        </p:txBody>
      </p:sp>
    </p:spTree>
    <p:extLst>
      <p:ext uri="{BB962C8B-B14F-4D97-AF65-F5344CB8AC3E}">
        <p14:creationId xmlns:p14="http://schemas.microsoft.com/office/powerpoint/2010/main" val="31744679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0" tIns="46586" rIns="93170" bIns="46586" numCol="1" anchor="t" anchorCtr="0" compatLnSpc="1">
            <a:prstTxWarp prst="textNoShape">
              <a:avLst/>
            </a:prstTxWarp>
          </a:bodyPr>
          <a:lstStyle>
            <a:lvl1pPr algn="l" defTabSz="931863" eaLnBrk="0" hangingPunct="0">
              <a:defRPr sz="1200">
                <a:latin typeface="Times" pitchFamily="18" charset="0"/>
                <a:ea typeface="ＭＳ Ｐゴシック" pitchFamily="-112" charset="-128"/>
                <a:cs typeface="+mn-cs"/>
              </a:defRPr>
            </a:lvl1pPr>
          </a:lstStyle>
          <a:p>
            <a:pPr>
              <a:defRPr/>
            </a:pPr>
            <a:endParaRPr lang="en-US" dirty="0"/>
          </a:p>
        </p:txBody>
      </p:sp>
      <p:sp>
        <p:nvSpPr>
          <p:cNvPr id="5123"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0" tIns="46586" rIns="93170" bIns="46586" numCol="1" anchor="t" anchorCtr="0" compatLnSpc="1">
            <a:prstTxWarp prst="textNoShape">
              <a:avLst/>
            </a:prstTxWarp>
          </a:bodyPr>
          <a:lstStyle>
            <a:lvl1pPr algn="r" defTabSz="931863" eaLnBrk="0" hangingPunct="0">
              <a:defRPr sz="1200">
                <a:latin typeface="Times" pitchFamily="18" charset="0"/>
                <a:ea typeface="ＭＳ Ｐゴシック" pitchFamily="-112" charset="-128"/>
                <a:cs typeface="+mn-cs"/>
              </a:defRPr>
            </a:lvl1pPr>
          </a:lstStyle>
          <a:p>
            <a:pPr>
              <a:defRPr/>
            </a:pPr>
            <a:endParaRPr lang="en-US" dirty="0"/>
          </a:p>
        </p:txBody>
      </p:sp>
      <p:sp>
        <p:nvSpPr>
          <p:cNvPr id="410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5125"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0" tIns="46586" rIns="93170" bIns="465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0" tIns="46586" rIns="93170" bIns="46586" numCol="1" anchor="b" anchorCtr="0" compatLnSpc="1">
            <a:prstTxWarp prst="textNoShape">
              <a:avLst/>
            </a:prstTxWarp>
          </a:bodyPr>
          <a:lstStyle>
            <a:lvl1pPr algn="l" defTabSz="931863" eaLnBrk="0" hangingPunct="0">
              <a:defRPr sz="1200">
                <a:latin typeface="Times" pitchFamily="18" charset="0"/>
                <a:ea typeface="ＭＳ Ｐゴシック" pitchFamily="-112" charset="-128"/>
                <a:cs typeface="+mn-cs"/>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0" tIns="46586" rIns="93170" bIns="46586" numCol="1" anchor="b" anchorCtr="0" compatLnSpc="1">
            <a:prstTxWarp prst="textNoShape">
              <a:avLst/>
            </a:prstTxWarp>
          </a:bodyPr>
          <a:lstStyle>
            <a:lvl1pPr algn="r" defTabSz="931863" eaLnBrk="0" hangingPunct="0">
              <a:defRPr sz="1200">
                <a:latin typeface="Times" charset="0"/>
              </a:defRPr>
            </a:lvl1pPr>
          </a:lstStyle>
          <a:p>
            <a:pPr>
              <a:defRPr/>
            </a:pPr>
            <a:fld id="{70CAFB33-C2F8-3645-972A-84CDC92D3E86}" type="slidenum">
              <a:rPr lang="en-US"/>
              <a:pPr>
                <a:defRPr/>
              </a:pPr>
              <a:t>‹#›</a:t>
            </a:fld>
            <a:endParaRPr lang="en-US" dirty="0"/>
          </a:p>
        </p:txBody>
      </p:sp>
    </p:spTree>
    <p:extLst>
      <p:ext uri="{BB962C8B-B14F-4D97-AF65-F5344CB8AC3E}">
        <p14:creationId xmlns:p14="http://schemas.microsoft.com/office/powerpoint/2010/main" val="34217530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charset="0"/>
        <a:ea typeface="MS PGothic"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Times" charset="0"/>
        <a:ea typeface="MS PGothic"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Times" charset="0"/>
        <a:ea typeface="MS PGothic"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Times" charset="0"/>
        <a:ea typeface="MS PGothic"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Times" charset="0"/>
        <a:ea typeface="MS PGothic" pitchFamily="34" charset="-128"/>
        <a:cs typeface="MS PGothic"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Hi. I’m Anita Nikolich</a:t>
            </a:r>
          </a:p>
          <a:p>
            <a:r>
              <a:rPr lang="en-US" dirty="0" smtClean="0"/>
              <a:t>I’m the NSF Program Director managing the cybersecurity</a:t>
            </a:r>
            <a:r>
              <a:rPr lang="en-US" baseline="0" dirty="0" smtClean="0"/>
              <a:t> program within the Division of Advanced Cyberinfrastructure.</a:t>
            </a:r>
            <a:endParaRPr lang="en-US" dirty="0" smtClean="0"/>
          </a:p>
          <a:p>
            <a:r>
              <a:rPr lang="en-US" dirty="0" smtClean="0"/>
              <a:t>Thanks for taking the time to join this webcast today</a:t>
            </a:r>
            <a:r>
              <a:rPr lang="en-US" baseline="0" dirty="0" smtClean="0"/>
              <a:t> </a:t>
            </a:r>
            <a:r>
              <a:rPr lang="en-US" baseline="0" dirty="0" smtClean="0"/>
              <a:t>to </a:t>
            </a:r>
            <a:r>
              <a:rPr lang="en-US" baseline="0" dirty="0" smtClean="0"/>
              <a:t>learn about the </a:t>
            </a:r>
            <a:r>
              <a:rPr lang="en-US" baseline="0" dirty="0" smtClean="0"/>
              <a:t>Cybersecurity Innovation for Cyberinfrastructure – or CICI - program</a:t>
            </a:r>
            <a:r>
              <a:rPr lang="en-US" baseline="0" dirty="0" smtClean="0"/>
              <a:t>, which is only in its second year of existence.</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70CAFB33-C2F8-3645-972A-84CDC92D3E86}" type="slidenum">
              <a:rPr lang="en-US" smtClean="0"/>
              <a:pPr>
                <a:defRPr/>
              </a:pPr>
              <a:t>1</a:t>
            </a:fld>
            <a:endParaRPr lang="en-US" dirty="0"/>
          </a:p>
        </p:txBody>
      </p:sp>
    </p:spTree>
    <p:extLst>
      <p:ext uri="{BB962C8B-B14F-4D97-AF65-F5344CB8AC3E}">
        <p14:creationId xmlns:p14="http://schemas.microsoft.com/office/powerpoint/2010/main" val="2807226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I’ll first give a</a:t>
            </a:r>
            <a:r>
              <a:rPr lang="en-US" baseline="0" dirty="0" smtClean="0"/>
              <a:t> description of the CICI solicitation, which, as I mentioned, is only in its second year of existence. CICI has a particular focus and scope, so I’ll go over this in detail. I’ll also cover the two areas of interest along with the due dates and specific requirements unique to this solicitation.</a:t>
            </a:r>
          </a:p>
          <a:p>
            <a:endParaRPr lang="en-US" dirty="0" smtClean="0"/>
          </a:p>
          <a:p>
            <a:r>
              <a:rPr lang="en-US" dirty="0" smtClean="0"/>
              <a:t>I </a:t>
            </a:r>
            <a:r>
              <a:rPr lang="en-US" dirty="0" smtClean="0"/>
              <a:t>will then open the floor to any questions from the audience.</a:t>
            </a:r>
            <a:r>
              <a:rPr lang="en-US" baseline="0" dirty="0" smtClean="0"/>
              <a:t> You can </a:t>
            </a:r>
            <a:r>
              <a:rPr lang="en-US" dirty="0" smtClean="0"/>
              <a:t>pose your questions anytime in the chat box during the presentation, and I will answer them during the Q&amp;A section.</a:t>
            </a:r>
          </a:p>
          <a:p>
            <a:endParaRPr lang="en-US" dirty="0"/>
          </a:p>
        </p:txBody>
      </p:sp>
      <p:sp>
        <p:nvSpPr>
          <p:cNvPr id="4" name="Slide Number Placeholder 3"/>
          <p:cNvSpPr>
            <a:spLocks noGrp="1"/>
          </p:cNvSpPr>
          <p:nvPr>
            <p:ph type="sldNum" sz="quarter" idx="10"/>
          </p:nvPr>
        </p:nvSpPr>
        <p:spPr/>
        <p:txBody>
          <a:bodyPr/>
          <a:lstStyle/>
          <a:p>
            <a:pPr>
              <a:defRPr/>
            </a:pPr>
            <a:fld id="{70CAFB33-C2F8-3645-972A-84CDC92D3E86}" type="slidenum">
              <a:rPr lang="en-US" smtClean="0"/>
              <a:pPr>
                <a:defRPr/>
              </a:pPr>
              <a:t>2</a:t>
            </a:fld>
            <a:endParaRPr lang="en-US" dirty="0"/>
          </a:p>
        </p:txBody>
      </p:sp>
    </p:spTree>
    <p:extLst>
      <p:ext uri="{BB962C8B-B14F-4D97-AF65-F5344CB8AC3E}">
        <p14:creationId xmlns:p14="http://schemas.microsoft.com/office/powerpoint/2010/main" val="3701544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solidFill>
                  <a:srgbClr val="A5300F"/>
                </a:solidFill>
                <a:latin typeface="Palatino" charset="0"/>
                <a:ea typeface="ＭＳ Ｐゴシック" charset="0"/>
                <a:cs typeface="Calibri" charset="0"/>
                <a:sym typeface="Calibri" charset="0"/>
              </a:rPr>
              <a:t>The</a:t>
            </a:r>
            <a:r>
              <a:rPr lang="en-US" baseline="0" dirty="0" smtClean="0">
                <a:solidFill>
                  <a:srgbClr val="A5300F"/>
                </a:solidFill>
                <a:latin typeface="Palatino" charset="0"/>
                <a:ea typeface="ＭＳ Ｐゴシック" charset="0"/>
                <a:cs typeface="Calibri" charset="0"/>
                <a:sym typeface="Calibri" charset="0"/>
              </a:rPr>
              <a:t> question that led to the </a:t>
            </a:r>
            <a:r>
              <a:rPr lang="en-US" baseline="0" dirty="0" smtClean="0">
                <a:solidFill>
                  <a:srgbClr val="A5300F"/>
                </a:solidFill>
                <a:latin typeface="Palatino" charset="0"/>
                <a:ea typeface="ＭＳ Ｐゴシック" charset="0"/>
                <a:cs typeface="Calibri" charset="0"/>
                <a:sym typeface="Calibri" charset="0"/>
              </a:rPr>
              <a:t>creation </a:t>
            </a:r>
            <a:r>
              <a:rPr lang="en-US" baseline="0" dirty="0" smtClean="0">
                <a:solidFill>
                  <a:srgbClr val="A5300F"/>
                </a:solidFill>
                <a:latin typeface="Palatino" charset="0"/>
                <a:ea typeface="ＭＳ Ｐゴシック" charset="0"/>
                <a:cs typeface="Calibri" charset="0"/>
                <a:sym typeface="Calibri" charset="0"/>
              </a:rPr>
              <a:t>of CICI was “Why Worry about Security in the Scientific </a:t>
            </a:r>
            <a:r>
              <a:rPr lang="en-US" baseline="0" dirty="0" smtClean="0">
                <a:solidFill>
                  <a:srgbClr val="A5300F"/>
                </a:solidFill>
                <a:latin typeface="Palatino" charset="0"/>
                <a:ea typeface="ＭＳ Ｐゴシック" charset="0"/>
                <a:cs typeface="Calibri" charset="0"/>
                <a:sym typeface="Calibri" charset="0"/>
              </a:rPr>
              <a:t>Environment”? Some of the answers to that question are listed here.</a:t>
            </a:r>
          </a:p>
          <a:p>
            <a:endParaRPr lang="en-US" baseline="0" dirty="0" smtClean="0">
              <a:solidFill>
                <a:srgbClr val="A5300F"/>
              </a:solidFill>
              <a:latin typeface="Palatino" charset="0"/>
              <a:ea typeface="ＭＳ Ｐゴシック" charset="0"/>
              <a:cs typeface="Calibri" charset="0"/>
              <a:sym typeface="Calibri" charset="0"/>
            </a:endParaRPr>
          </a:p>
          <a:p>
            <a:r>
              <a:rPr lang="en-US" baseline="0" dirty="0" smtClean="0">
                <a:solidFill>
                  <a:srgbClr val="A5300F"/>
                </a:solidFill>
                <a:latin typeface="Palatino" charset="0"/>
                <a:ea typeface="ＭＳ Ｐゴシック" charset="0"/>
                <a:cs typeface="Calibri" charset="0"/>
                <a:sym typeface="Calibri" charset="0"/>
              </a:rPr>
              <a:t>NSF, and ACI in particular, funds a tremendous amount of </a:t>
            </a:r>
            <a:r>
              <a:rPr lang="en-US" baseline="0" dirty="0" smtClean="0">
                <a:solidFill>
                  <a:srgbClr val="A5300F"/>
                </a:solidFill>
                <a:latin typeface="Palatino" charset="0"/>
                <a:ea typeface="ＭＳ Ｐゴシック" charset="0"/>
                <a:cs typeface="Calibri" charset="0"/>
                <a:sym typeface="Calibri" charset="0"/>
              </a:rPr>
              <a:t>cyberinfrastructure </a:t>
            </a:r>
            <a:r>
              <a:rPr lang="en-US" baseline="0" dirty="0" smtClean="0">
                <a:solidFill>
                  <a:srgbClr val="A5300F"/>
                </a:solidFill>
                <a:latin typeface="Palatino" charset="0"/>
                <a:ea typeface="ＭＳ Ｐゴシック" charset="0"/>
                <a:cs typeface="Calibri" charset="0"/>
                <a:sym typeface="Calibri" charset="0"/>
              </a:rPr>
              <a:t>to support the scientific community. Although the data </a:t>
            </a:r>
            <a:r>
              <a:rPr lang="en-US" baseline="0" dirty="0" smtClean="0">
                <a:solidFill>
                  <a:srgbClr val="A5300F"/>
                </a:solidFill>
                <a:latin typeface="Palatino" charset="0"/>
                <a:ea typeface="ＭＳ Ｐゴシック" charset="0"/>
                <a:cs typeface="Calibri" charset="0"/>
                <a:sym typeface="Calibri" charset="0"/>
              </a:rPr>
              <a:t>that </a:t>
            </a:r>
            <a:r>
              <a:rPr lang="en-US" baseline="0" dirty="0" smtClean="0">
                <a:solidFill>
                  <a:srgbClr val="A5300F"/>
                </a:solidFill>
                <a:latin typeface="Palatino" charset="0"/>
                <a:ea typeface="ＭＳ Ｐゴシック" charset="0"/>
                <a:cs typeface="Calibri" charset="0"/>
                <a:sym typeface="Calibri" charset="0"/>
              </a:rPr>
              <a:t>is collected and analyzed </a:t>
            </a:r>
            <a:r>
              <a:rPr lang="en-US" baseline="0" dirty="0" smtClean="0">
                <a:solidFill>
                  <a:srgbClr val="A5300F"/>
                </a:solidFill>
                <a:latin typeface="Palatino" charset="0"/>
                <a:ea typeface="ＭＳ Ｐゴシック" charset="0"/>
                <a:cs typeface="Calibri" charset="0"/>
                <a:sym typeface="Calibri" charset="0"/>
              </a:rPr>
              <a:t>is, </a:t>
            </a:r>
            <a:r>
              <a:rPr lang="en-US" baseline="0" dirty="0" smtClean="0">
                <a:solidFill>
                  <a:srgbClr val="A5300F"/>
                </a:solidFill>
                <a:latin typeface="Palatino" charset="0"/>
                <a:ea typeface="ＭＳ Ｐゴシック" charset="0"/>
                <a:cs typeface="Calibri" charset="0"/>
                <a:sym typeface="Calibri" charset="0"/>
              </a:rPr>
              <a:t>by and </a:t>
            </a:r>
            <a:r>
              <a:rPr lang="en-US" baseline="0" dirty="0" smtClean="0">
                <a:solidFill>
                  <a:srgbClr val="A5300F"/>
                </a:solidFill>
                <a:latin typeface="Palatino" charset="0"/>
                <a:ea typeface="ＭＳ Ｐゴシック" charset="0"/>
                <a:cs typeface="Calibri" charset="0"/>
                <a:sym typeface="Calibri" charset="0"/>
              </a:rPr>
              <a:t>large, </a:t>
            </a:r>
            <a:r>
              <a:rPr lang="en-US" baseline="0" dirty="0" smtClean="0">
                <a:solidFill>
                  <a:srgbClr val="A5300F"/>
                </a:solidFill>
                <a:latin typeface="Palatino" charset="0"/>
                <a:ea typeface="ＭＳ Ｐゴシック" charset="0"/>
                <a:cs typeface="Calibri" charset="0"/>
                <a:sym typeface="Calibri" charset="0"/>
              </a:rPr>
              <a:t>open, such data must retain its integrity. </a:t>
            </a:r>
            <a:r>
              <a:rPr lang="en-US" baseline="0" dirty="0" smtClean="0">
                <a:solidFill>
                  <a:srgbClr val="A5300F"/>
                </a:solidFill>
                <a:latin typeface="Palatino" charset="0"/>
                <a:ea typeface="ＭＳ Ｐゴシック" charset="0"/>
                <a:cs typeface="Calibri" charset="0"/>
                <a:sym typeface="Calibri" charset="0"/>
              </a:rPr>
              <a:t>In fact, accurate and reproducible results </a:t>
            </a:r>
            <a:r>
              <a:rPr lang="en-US" baseline="0" dirty="0" smtClean="0">
                <a:solidFill>
                  <a:srgbClr val="A5300F"/>
                </a:solidFill>
                <a:latin typeface="Palatino" charset="0"/>
                <a:ea typeface="ＭＳ Ｐゴシック" charset="0"/>
                <a:cs typeface="Calibri" charset="0"/>
                <a:sym typeface="Calibri" charset="0"/>
              </a:rPr>
              <a:t>depend on the the integrity of scientific data. </a:t>
            </a:r>
            <a:endParaRPr lang="en-US" baseline="0" dirty="0" smtClean="0">
              <a:solidFill>
                <a:srgbClr val="A5300F"/>
              </a:solidFill>
              <a:latin typeface="Palatino" charset="0"/>
              <a:ea typeface="ＭＳ Ｐゴシック" charset="0"/>
              <a:cs typeface="Calibri" charset="0"/>
              <a:sym typeface="Calibri" charset="0"/>
            </a:endParaRPr>
          </a:p>
          <a:p>
            <a:r>
              <a:rPr lang="en-US" baseline="0" dirty="0" smtClean="0">
                <a:solidFill>
                  <a:srgbClr val="A5300F"/>
                </a:solidFill>
                <a:latin typeface="Palatino" charset="0"/>
                <a:ea typeface="ＭＳ Ｐゴシック" charset="0"/>
                <a:cs typeface="Calibri" charset="0"/>
                <a:sym typeface="Calibri" charset="0"/>
              </a:rPr>
              <a:t>Scientific </a:t>
            </a:r>
            <a:r>
              <a:rPr lang="en-US" baseline="0" dirty="0" smtClean="0">
                <a:solidFill>
                  <a:srgbClr val="A5300F"/>
                </a:solidFill>
                <a:latin typeface="Palatino" charset="0"/>
                <a:ea typeface="ＭＳ Ｐゴシック" charset="0"/>
                <a:cs typeface="Calibri" charset="0"/>
                <a:sym typeface="Calibri" charset="0"/>
              </a:rPr>
              <a:t>instruments are </a:t>
            </a:r>
            <a:r>
              <a:rPr lang="en-US" baseline="0" dirty="0" smtClean="0">
                <a:solidFill>
                  <a:srgbClr val="A5300F"/>
                </a:solidFill>
                <a:latin typeface="Palatino" charset="0"/>
                <a:ea typeface="ＭＳ Ｐゴシック" charset="0"/>
                <a:cs typeface="Calibri" charset="0"/>
                <a:sym typeface="Calibri" charset="0"/>
              </a:rPr>
              <a:t>also high </a:t>
            </a:r>
            <a:r>
              <a:rPr lang="en-US" baseline="0" dirty="0" smtClean="0">
                <a:solidFill>
                  <a:srgbClr val="A5300F"/>
                </a:solidFill>
                <a:latin typeface="Palatino" charset="0"/>
                <a:ea typeface="ＭＳ Ｐゴシック" charset="0"/>
                <a:cs typeface="Calibri" charset="0"/>
                <a:sym typeface="Calibri" charset="0"/>
              </a:rPr>
              <a:t>value assets. Despite the fact that we don’t want to encumber scientists in their daily operations, we still want the assets and resulting data to retain its integrity. </a:t>
            </a:r>
          </a:p>
          <a:p>
            <a:endParaRPr lang="en-US" baseline="0" dirty="0" smtClean="0">
              <a:solidFill>
                <a:srgbClr val="A5300F"/>
              </a:solidFill>
              <a:latin typeface="Palatino" charset="0"/>
              <a:ea typeface="ＭＳ Ｐゴシック" charset="0"/>
              <a:cs typeface="Calibri" charset="0"/>
              <a:sym typeface="Calibri" charset="0"/>
            </a:endParaRPr>
          </a:p>
          <a:p>
            <a:r>
              <a:rPr lang="en-US" baseline="0" dirty="0" smtClean="0">
                <a:solidFill>
                  <a:srgbClr val="A5300F"/>
                </a:solidFill>
                <a:latin typeface="Palatino" charset="0"/>
                <a:ea typeface="ＭＳ Ｐゴシック" charset="0"/>
                <a:cs typeface="Calibri" charset="0"/>
                <a:sym typeface="Calibri" charset="0"/>
              </a:rPr>
              <a:t>As more instruments and sensors are connected to the network </a:t>
            </a:r>
            <a:r>
              <a:rPr lang="en-US" baseline="0" dirty="0" smtClean="0">
                <a:solidFill>
                  <a:srgbClr val="A5300F"/>
                </a:solidFill>
                <a:latin typeface="Palatino" charset="0"/>
                <a:ea typeface="ＭＳ Ｐゴシック" charset="0"/>
                <a:cs typeface="Calibri" charset="0"/>
                <a:sym typeface="Calibri" charset="0"/>
              </a:rPr>
              <a:t>and, in many cases, </a:t>
            </a:r>
            <a:r>
              <a:rPr lang="en-US" baseline="0" dirty="0" smtClean="0">
                <a:solidFill>
                  <a:srgbClr val="A5300F"/>
                </a:solidFill>
                <a:latin typeface="Palatino" charset="0"/>
                <a:ea typeface="ＭＳ Ｐゴシック" charset="0"/>
                <a:cs typeface="Calibri" charset="0"/>
                <a:sym typeface="Calibri" charset="0"/>
              </a:rPr>
              <a:t>accessible </a:t>
            </a:r>
            <a:r>
              <a:rPr lang="en-US" baseline="0" dirty="0" smtClean="0">
                <a:solidFill>
                  <a:srgbClr val="A5300F"/>
                </a:solidFill>
                <a:latin typeface="Palatino" charset="0"/>
                <a:ea typeface="ＭＳ Ｐゴシック" charset="0"/>
                <a:cs typeface="Calibri" charset="0"/>
                <a:sym typeface="Calibri" charset="0"/>
              </a:rPr>
              <a:t>globally, </a:t>
            </a:r>
            <a:r>
              <a:rPr lang="en-US" baseline="0" dirty="0" smtClean="0">
                <a:solidFill>
                  <a:srgbClr val="A5300F"/>
                </a:solidFill>
                <a:latin typeface="Palatino" charset="0"/>
                <a:ea typeface="ＭＳ Ｐゴシック" charset="0"/>
                <a:cs typeface="Calibri" charset="0"/>
                <a:sym typeface="Calibri" charset="0"/>
              </a:rPr>
              <a:t>they have become more vulnerable. As such, they are a target for either malicious use or accidental access and/or misconfiguration. </a:t>
            </a:r>
          </a:p>
          <a:p>
            <a:r>
              <a:rPr lang="en-US" baseline="0" dirty="0" smtClean="0">
                <a:solidFill>
                  <a:srgbClr val="A5300F"/>
                </a:solidFill>
                <a:latin typeface="Palatino" charset="0"/>
                <a:ea typeface="ＭＳ Ｐゴシック" charset="0"/>
                <a:cs typeface="Calibri" charset="0"/>
                <a:sym typeface="Calibri" charset="0"/>
              </a:rPr>
              <a:t>An increasing trend is that science is now conducted by non-traditional instruments that are not necessarily inside a lab or at a remote site. The use of distributed sensors on smartphones, drones, remote locations and urban areas, all of which collects data that is often brought back to hundreds of locations and analyzed by thousands of scientists shows that the scientific workflow has evolved and become more challenging to secure.</a:t>
            </a:r>
            <a:endParaRPr lang="en-US" dirty="0"/>
          </a:p>
        </p:txBody>
      </p:sp>
      <p:sp>
        <p:nvSpPr>
          <p:cNvPr id="4" name="Slide Number Placeholder 3"/>
          <p:cNvSpPr>
            <a:spLocks noGrp="1"/>
          </p:cNvSpPr>
          <p:nvPr>
            <p:ph type="sldNum" sz="quarter" idx="10"/>
          </p:nvPr>
        </p:nvSpPr>
        <p:spPr/>
        <p:txBody>
          <a:bodyPr/>
          <a:lstStyle/>
          <a:p>
            <a:pPr>
              <a:defRPr/>
            </a:pPr>
            <a:fld id="{70CAFB33-C2F8-3645-972A-84CDC92D3E86}" type="slidenum">
              <a:rPr lang="en-US" smtClean="0"/>
              <a:pPr>
                <a:defRPr/>
              </a:pPr>
              <a:t>3</a:t>
            </a:fld>
            <a:endParaRPr lang="en-US" dirty="0"/>
          </a:p>
        </p:txBody>
      </p:sp>
    </p:spTree>
    <p:extLst>
      <p:ext uri="{BB962C8B-B14F-4D97-AF65-F5344CB8AC3E}">
        <p14:creationId xmlns:p14="http://schemas.microsoft.com/office/powerpoint/2010/main" val="24308143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this </a:t>
            </a:r>
            <a:r>
              <a:rPr lang="en-US" dirty="0" smtClean="0"/>
              <a:t>discussion about how to best secure the scientific environment led us to create</a:t>
            </a:r>
            <a:r>
              <a:rPr lang="en-US" baseline="0" dirty="0" smtClean="0"/>
              <a:t> </a:t>
            </a:r>
            <a:r>
              <a:rPr lang="en-US" dirty="0" smtClean="0"/>
              <a:t>CICI</a:t>
            </a:r>
            <a:r>
              <a:rPr lang="en-US" dirty="0" smtClean="0"/>
              <a:t>, our</a:t>
            </a:r>
            <a:r>
              <a:rPr lang="en-US" baseline="0" dirty="0" smtClean="0"/>
              <a:t> acronym for Cybersecurity Innovation for Cyberinfrastructure. The CICI solicitation is in its second year of existence. To reiterate, our focus is on activities that impact the scientific workflow. </a:t>
            </a:r>
            <a:endParaRPr lang="en-US" baseline="0" dirty="0" smtClean="0"/>
          </a:p>
          <a:p>
            <a:endParaRPr lang="en-US" baseline="0" dirty="0" smtClean="0"/>
          </a:p>
          <a:p>
            <a:r>
              <a:rPr lang="en-US" baseline="0" dirty="0" smtClean="0"/>
              <a:t>This fiscal year we have roughly 7 million dollars available for CICI, which comprises two program areas, Secure and Resilient Architecture and Regional Cybersecurity Collaboration. The Architecture area has 1 million dollar awards for up to three years. The Regional Cybersecurity area will award five thousand dollar awards for up to two years</a:t>
            </a:r>
            <a:r>
              <a:rPr lang="en-US" baseline="0" dirty="0" smtClean="0"/>
              <a:t>. Proposals are due on April 19</a:t>
            </a:r>
            <a:r>
              <a:rPr lang="en-US" baseline="30000" dirty="0" smtClean="0"/>
              <a:t>th</a:t>
            </a:r>
            <a:r>
              <a:rPr lang="en-US" baseline="0" dirty="0" smtClean="0"/>
              <a:t>.</a:t>
            </a:r>
            <a:endParaRPr lang="en-US" baseline="0" dirty="0" smtClean="0"/>
          </a:p>
          <a:p>
            <a:endParaRPr lang="en-US" baseline="0" dirty="0" smtClean="0"/>
          </a:p>
          <a:p>
            <a:r>
              <a:rPr lang="en-US" baseline="0" dirty="0" smtClean="0"/>
              <a:t>It’s important to note that each organization has a limit of two proposals, so it’s imperative to coordinate submissions within your organization, as NSF will accept the first two proposals based on the date and time of submission if more than two are submitted by an organization</a:t>
            </a:r>
            <a:r>
              <a:rPr lang="en-US" baseline="0" dirty="0" smtClean="0"/>
              <a:t>.</a:t>
            </a:r>
            <a:endParaRPr lang="en-US" baseline="0" dirty="0" smtClean="0"/>
          </a:p>
        </p:txBody>
      </p:sp>
      <p:sp>
        <p:nvSpPr>
          <p:cNvPr id="4" name="Slide Number Placeholder 3"/>
          <p:cNvSpPr>
            <a:spLocks noGrp="1"/>
          </p:cNvSpPr>
          <p:nvPr>
            <p:ph type="sldNum" sz="quarter" idx="10"/>
          </p:nvPr>
        </p:nvSpPr>
        <p:spPr/>
        <p:txBody>
          <a:bodyPr/>
          <a:lstStyle/>
          <a:p>
            <a:pPr>
              <a:defRPr/>
            </a:pPr>
            <a:fld id="{70CAFB33-C2F8-3645-972A-84CDC92D3E86}" type="slidenum">
              <a:rPr lang="en-US" smtClean="0"/>
              <a:pPr>
                <a:defRPr/>
              </a:pPr>
              <a:t>4</a:t>
            </a:fld>
            <a:endParaRPr lang="en-US" dirty="0"/>
          </a:p>
        </p:txBody>
      </p:sp>
    </p:spTree>
    <p:extLst>
      <p:ext uri="{BB962C8B-B14F-4D97-AF65-F5344CB8AC3E}">
        <p14:creationId xmlns:p14="http://schemas.microsoft.com/office/powerpoint/2010/main" val="5613737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I’ll go into a little </a:t>
            </a:r>
            <a:r>
              <a:rPr lang="en-US" dirty="0" smtClean="0"/>
              <a:t>more detail </a:t>
            </a:r>
            <a:r>
              <a:rPr lang="en-US" dirty="0" smtClean="0"/>
              <a:t>about the two program areas and what NSF is looking for in terms</a:t>
            </a:r>
            <a:r>
              <a:rPr lang="en-US" baseline="0" dirty="0" smtClean="0"/>
              <a:t> of submissions</a:t>
            </a:r>
            <a:r>
              <a:rPr lang="en-US" baseline="0" dirty="0" smtClean="0"/>
              <a:t>. The Secure and Resilient Architecture area has a broad scope of interest, with the ultimate goal of a holistic security environment. The solicitation lists several areas of interest but please don’t feel like that is a complete nor comprehensive list, just suggestions and starting points to get you thinking about solutions. Some of the areas mentioned are secure and robust data transfer, substantive improvements to cyberinfrastructure services such as DNS and routing, and interesting use cases for Software Defined Networking and Network Function Virtualization. Again, this is not comprehensive.</a:t>
            </a:r>
          </a:p>
          <a:p>
            <a:endParaRPr lang="en-US" baseline="0" dirty="0" smtClean="0"/>
          </a:p>
          <a:p>
            <a:r>
              <a:rPr lang="en-US" baseline="0" dirty="0" smtClean="0"/>
              <a:t>The Regional Cybersecurity coordination area is focused on harnessing technical and personnel resources within a region in order to effect better security for all participants. As such, one example would be pooling resources to collectively mitigate network threats such as  Distributed Denial of Service – DDoS – attacks. Collectively analyzing security trends and attacks within a given region is another example. Finally, sharing resources among participants is one of the best ways to influence the collective security of the research and education enterprise.</a:t>
            </a:r>
          </a:p>
          <a:p>
            <a:endParaRPr lang="en-US" dirty="0"/>
          </a:p>
        </p:txBody>
      </p:sp>
      <p:sp>
        <p:nvSpPr>
          <p:cNvPr id="4" name="Slide Number Placeholder 3"/>
          <p:cNvSpPr>
            <a:spLocks noGrp="1"/>
          </p:cNvSpPr>
          <p:nvPr>
            <p:ph type="sldNum" sz="quarter" idx="10"/>
          </p:nvPr>
        </p:nvSpPr>
        <p:spPr/>
        <p:txBody>
          <a:bodyPr/>
          <a:lstStyle/>
          <a:p>
            <a:pPr>
              <a:defRPr/>
            </a:pPr>
            <a:fld id="{70CAFB33-C2F8-3645-972A-84CDC92D3E86}" type="slidenum">
              <a:rPr lang="en-US" smtClean="0"/>
              <a:pPr>
                <a:defRPr/>
              </a:pPr>
              <a:t>5</a:t>
            </a:fld>
            <a:endParaRPr lang="en-US" dirty="0"/>
          </a:p>
        </p:txBody>
      </p:sp>
    </p:spTree>
    <p:extLst>
      <p:ext uri="{BB962C8B-B14F-4D97-AF65-F5344CB8AC3E}">
        <p14:creationId xmlns:p14="http://schemas.microsoft.com/office/powerpoint/2010/main" val="15879236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It’s important to note the</a:t>
            </a:r>
            <a:r>
              <a:rPr lang="en-US" baseline="0" dirty="0" smtClean="0"/>
              <a:t> specific review criteria for CICI, as it differs from </a:t>
            </a:r>
            <a:r>
              <a:rPr lang="en-US" baseline="0" dirty="0" smtClean="0"/>
              <a:t>more basic research focused security </a:t>
            </a:r>
            <a:r>
              <a:rPr lang="en-US" baseline="0" dirty="0" smtClean="0"/>
              <a:t>solicitations</a:t>
            </a:r>
            <a:r>
              <a:rPr lang="en-US" baseline="0" dirty="0" smtClean="0"/>
              <a:t>. All submissions should be driven by science and engineering communities, which is our area of interest. Although security metrics in general are often imperfect and hard to quantify, NSF is encouraging proposers to think about what their metrics of success are for these areas.</a:t>
            </a:r>
          </a:p>
          <a:p>
            <a:endParaRPr lang="en-US" baseline="0" dirty="0" smtClean="0"/>
          </a:p>
          <a:p>
            <a:r>
              <a:rPr lang="en-US" baseline="0" dirty="0" smtClean="0"/>
              <a:t>NSF strongly encourages proofs of concept in the Secure and Resilient Architecture area. This is the most common question I get from potential submitters. </a:t>
            </a:r>
            <a:r>
              <a:rPr lang="en-US" baseline="0" dirty="0" smtClean="0"/>
              <a:t>We like to see later stage research implemented by means of a proof of concept. This is why we ask for a systems architecture document in which you explicitly draw out the logical and physical architecture and describe the interrelationships. These are uploaded as supplementary documents. A project plan helps organize your milestones and lets NSF know when you expect the proof of concept to be implemented.</a:t>
            </a:r>
          </a:p>
          <a:p>
            <a:endParaRPr lang="en-US" baseline="0" dirty="0" smtClean="0"/>
          </a:p>
          <a:p>
            <a:r>
              <a:rPr lang="en-US" baseline="0" dirty="0" smtClean="0"/>
              <a:t>Regional cybersecurity collaboration proposals also need a project plan. And an outcomes assessment planned for the end of the grant is encouraged. Thinking about how success is measured in this area is very important as NSF evaluates the sustainability of this approach to security. </a:t>
            </a:r>
            <a:endParaRPr lang="en-US" dirty="0"/>
          </a:p>
        </p:txBody>
      </p:sp>
      <p:sp>
        <p:nvSpPr>
          <p:cNvPr id="4" name="Slide Number Placeholder 3"/>
          <p:cNvSpPr>
            <a:spLocks noGrp="1"/>
          </p:cNvSpPr>
          <p:nvPr>
            <p:ph type="sldNum" sz="quarter" idx="10"/>
          </p:nvPr>
        </p:nvSpPr>
        <p:spPr/>
        <p:txBody>
          <a:bodyPr/>
          <a:lstStyle/>
          <a:p>
            <a:pPr>
              <a:defRPr/>
            </a:pPr>
            <a:fld id="{70CAFB33-C2F8-3645-972A-84CDC92D3E86}" type="slidenum">
              <a:rPr lang="en-US" smtClean="0"/>
              <a:pPr>
                <a:defRPr/>
              </a:pPr>
              <a:t>6</a:t>
            </a:fld>
            <a:endParaRPr lang="en-US" dirty="0"/>
          </a:p>
        </p:txBody>
      </p:sp>
    </p:spTree>
    <p:extLst>
      <p:ext uri="{BB962C8B-B14F-4D97-AF65-F5344CB8AC3E}">
        <p14:creationId xmlns:p14="http://schemas.microsoft.com/office/powerpoint/2010/main" val="13463522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0CAFB33-C2F8-3645-972A-84CDC92D3E86}" type="slidenum">
              <a:rPr lang="en-US" smtClean="0"/>
              <a:pPr>
                <a:defRPr/>
              </a:pPr>
              <a:t>7</a:t>
            </a:fld>
            <a:endParaRPr lang="en-US" dirty="0"/>
          </a:p>
        </p:txBody>
      </p:sp>
    </p:spTree>
    <p:extLst>
      <p:ext uri="{BB962C8B-B14F-4D97-AF65-F5344CB8AC3E}">
        <p14:creationId xmlns:p14="http://schemas.microsoft.com/office/powerpoint/2010/main" val="39662108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9" descr="template052003"/>
          <p:cNvPicPr>
            <a:picLocks noChangeAspect="1" noChangeArrowheads="1"/>
          </p:cNvPicPr>
          <p:nvPr/>
        </p:nvPicPr>
        <p:blipFill>
          <a:blip r:embed="rId2">
            <a:extLst>
              <a:ext uri="{28A0092B-C50C-407E-A947-70E740481C1C}">
                <a14:useLocalDpi xmlns:a14="http://schemas.microsoft.com/office/drawing/2010/main" val="0"/>
              </a:ext>
            </a:extLst>
          </a:blip>
          <a:srcRect l="3226"/>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4275" name="Rectangle 3"/>
          <p:cNvSpPr>
            <a:spLocks noGrp="1" noChangeArrowheads="1"/>
          </p:cNvSpPr>
          <p:nvPr>
            <p:ph type="ctrTitle"/>
          </p:nvPr>
        </p:nvSpPr>
        <p:spPr>
          <a:xfrm>
            <a:off x="685800" y="1905000"/>
            <a:ext cx="7772400" cy="1143000"/>
          </a:xfrm>
        </p:spPr>
        <p:txBody>
          <a:bodyPr/>
          <a:lstStyle>
            <a:lvl1pPr>
              <a:defRPr sz="4000"/>
            </a:lvl1pPr>
          </a:lstStyle>
          <a:p>
            <a:r>
              <a:rPr lang="en-US"/>
              <a:t>Click to edit Master title style</a:t>
            </a:r>
          </a:p>
        </p:txBody>
      </p:sp>
      <p:sp>
        <p:nvSpPr>
          <p:cNvPr id="54276" name="Rectangle 4"/>
          <p:cNvSpPr>
            <a:spLocks noGrp="1" noChangeArrowheads="1"/>
          </p:cNvSpPr>
          <p:nvPr>
            <p:ph type="subTitle" idx="1"/>
          </p:nvPr>
        </p:nvSpPr>
        <p:spPr>
          <a:xfrm>
            <a:off x="1371600" y="3886200"/>
            <a:ext cx="6400800" cy="1752600"/>
          </a:xfrm>
        </p:spPr>
        <p:txBody>
          <a:bodyPr/>
          <a:lstStyle>
            <a:lvl1pPr marL="0" indent="0" algn="ctr">
              <a:buFont typeface="Wingdings" charset="2"/>
              <a:buNone/>
              <a:defRPr/>
            </a:lvl1pPr>
          </a:lstStyle>
          <a:p>
            <a:r>
              <a:rPr lang="en-US"/>
              <a:t>Click to edit Master subtitle style</a:t>
            </a:r>
          </a:p>
        </p:txBody>
      </p:sp>
      <p:sp>
        <p:nvSpPr>
          <p:cNvPr id="5" name="Rectangle 5"/>
          <p:cNvSpPr>
            <a:spLocks noGrp="1" noChangeArrowheads="1"/>
          </p:cNvSpPr>
          <p:nvPr>
            <p:ph type="dt" sz="half" idx="10"/>
          </p:nvPr>
        </p:nvSpPr>
        <p:spPr bwMode="auto">
          <a:xfrm>
            <a:off x="6858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a:defRPr sz="1200">
                <a:latin typeface="Tahoma" pitchFamily="34" charset="0"/>
                <a:ea typeface="ＭＳ Ｐゴシック" pitchFamily="-112" charset="-128"/>
                <a:cs typeface="+mn-cs"/>
              </a:defRPr>
            </a:lvl1pPr>
          </a:lstStyle>
          <a:p>
            <a:pPr>
              <a:defRPr/>
            </a:pPr>
            <a:endParaRPr lang="en-US" dirty="0"/>
          </a:p>
        </p:txBody>
      </p:sp>
      <p:sp>
        <p:nvSpPr>
          <p:cNvPr id="6"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200">
                <a:latin typeface="Tahoma" pitchFamily="34" charset="0"/>
                <a:ea typeface="ＭＳ Ｐゴシック" pitchFamily="-112" charset="-128"/>
                <a:cs typeface="+mn-cs"/>
              </a:defRPr>
            </a:lvl1pPr>
          </a:lstStyle>
          <a:p>
            <a:pPr>
              <a:defRPr/>
            </a:pPr>
            <a:endParaRPr lang="en-US" dirty="0"/>
          </a:p>
        </p:txBody>
      </p:sp>
      <p:sp>
        <p:nvSpPr>
          <p:cNvPr id="7" name="Rectangle 7"/>
          <p:cNvSpPr>
            <a:spLocks noGrp="1" noChangeArrowheads="1"/>
          </p:cNvSpPr>
          <p:nvPr>
            <p:ph type="sldNum" sz="quarter" idx="12"/>
          </p:nvPr>
        </p:nvSpPr>
        <p:spPr bwMode="auto">
          <a:xfrm>
            <a:off x="65532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200">
                <a:latin typeface="Tahoma" charset="0"/>
              </a:defRPr>
            </a:lvl1pPr>
          </a:lstStyle>
          <a:p>
            <a:pPr>
              <a:defRPr/>
            </a:pPr>
            <a:fld id="{63769C40-7D46-5940-A027-DB64C2AFC099}" type="slidenum">
              <a:rPr lang="en-US"/>
              <a:pPr>
                <a:defRPr/>
              </a:pPr>
              <a:t>‹#›</a:t>
            </a:fld>
            <a:endParaRPr lang="en-US" dirty="0"/>
          </a:p>
        </p:txBody>
      </p:sp>
    </p:spTree>
    <p:extLst>
      <p:ext uri="{BB962C8B-B14F-4D97-AF65-F5344CB8AC3E}">
        <p14:creationId xmlns:p14="http://schemas.microsoft.com/office/powerpoint/2010/main" val="3151168707"/>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23785863"/>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08750" y="76200"/>
            <a:ext cx="1949450" cy="55054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57225" y="76200"/>
            <a:ext cx="5699125" cy="5505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56997461"/>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71172074"/>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165489662"/>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57225" y="14668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9625" y="14668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38858678"/>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1882962"/>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823665531"/>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83676546"/>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71404683"/>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387383865"/>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9" descr="template052003"/>
          <p:cNvPicPr>
            <a:picLocks noChangeAspect="1" noChangeArrowheads="1"/>
          </p:cNvPicPr>
          <p:nvPr/>
        </p:nvPicPr>
        <p:blipFill>
          <a:blip r:embed="rId13">
            <a:extLst>
              <a:ext uri="{28A0092B-C50C-407E-A947-70E740481C1C}">
                <a14:useLocalDpi xmlns:a14="http://schemas.microsoft.com/office/drawing/2010/main" val="0"/>
              </a:ext>
            </a:extLst>
          </a:blip>
          <a:srcRect l="3226"/>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7" name="Rectangle 3"/>
          <p:cNvSpPr>
            <a:spLocks noGrp="1" noChangeArrowheads="1"/>
          </p:cNvSpPr>
          <p:nvPr>
            <p:ph type="title"/>
          </p:nvPr>
        </p:nvSpPr>
        <p:spPr bwMode="auto">
          <a:xfrm>
            <a:off x="685800" y="76200"/>
            <a:ext cx="77724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4"/>
          <p:cNvSpPr>
            <a:spLocks noGrp="1" noChangeArrowheads="1"/>
          </p:cNvSpPr>
          <p:nvPr>
            <p:ph type="body" idx="1"/>
          </p:nvPr>
        </p:nvSpPr>
        <p:spPr bwMode="auto">
          <a:xfrm>
            <a:off x="657225" y="146685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3255" name="Text Box 7"/>
          <p:cNvSpPr txBox="1">
            <a:spLocks noChangeArrowheads="1"/>
          </p:cNvSpPr>
          <p:nvPr/>
        </p:nvSpPr>
        <p:spPr bwMode="auto">
          <a:xfrm>
            <a:off x="8382000" y="6400800"/>
            <a:ext cx="762000" cy="244475"/>
          </a:xfrm>
          <a:prstGeom prst="rect">
            <a:avLst/>
          </a:prstGeom>
          <a:noFill/>
          <a:ln w="9525">
            <a:noFill/>
            <a:miter lim="800000"/>
            <a:headEnd/>
            <a:tailEnd/>
          </a:ln>
          <a:effectLst/>
        </p:spPr>
        <p:txBody>
          <a:bodyPr>
            <a:spAutoFit/>
          </a:bodyPr>
          <a:lstStyle>
            <a:lvl1pPr eaLnBrk="0" hangingPunct="0">
              <a:defRPr sz="2400">
                <a:solidFill>
                  <a:schemeClr val="tx1"/>
                </a:solidFill>
                <a:latin typeface="Times New Roman" charset="0"/>
                <a:ea typeface="MS PGothic" charset="0"/>
                <a:cs typeface="MS PGothic" charset="0"/>
              </a:defRPr>
            </a:lvl1pPr>
            <a:lvl2pPr marL="742950" indent="-285750" eaLnBrk="0" hangingPunct="0">
              <a:defRPr sz="2400">
                <a:solidFill>
                  <a:schemeClr val="tx1"/>
                </a:solidFill>
                <a:latin typeface="Times New Roman" charset="0"/>
                <a:ea typeface="MS PGothic" charset="0"/>
                <a:cs typeface="MS PGothic" charset="0"/>
              </a:defRPr>
            </a:lvl2pPr>
            <a:lvl3pPr marL="1143000" indent="-228600" eaLnBrk="0" hangingPunct="0">
              <a:defRPr sz="2400">
                <a:solidFill>
                  <a:schemeClr val="tx1"/>
                </a:solidFill>
                <a:latin typeface="Times New Roman" charset="0"/>
                <a:ea typeface="MS PGothic" charset="0"/>
                <a:cs typeface="MS PGothic" charset="0"/>
              </a:defRPr>
            </a:lvl3pPr>
            <a:lvl4pPr marL="1600200" indent="-228600" eaLnBrk="0" hangingPunct="0">
              <a:defRPr sz="2400">
                <a:solidFill>
                  <a:schemeClr val="tx1"/>
                </a:solidFill>
                <a:latin typeface="Times New Roman" charset="0"/>
                <a:ea typeface="MS PGothic" charset="0"/>
                <a:cs typeface="MS PGothic" charset="0"/>
              </a:defRPr>
            </a:lvl4pPr>
            <a:lvl5pPr marL="2057400" indent="-228600" eaLnBrk="0" hangingPunct="0">
              <a:defRPr sz="24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Times New Roman" charset="0"/>
                <a:ea typeface="MS PGothic" charset="0"/>
                <a:cs typeface="MS PGothic" charset="0"/>
              </a:defRPr>
            </a:lvl9pPr>
          </a:lstStyle>
          <a:p>
            <a:pPr algn="ctr" eaLnBrk="1" hangingPunct="1">
              <a:spcBef>
                <a:spcPct val="50000"/>
              </a:spcBef>
              <a:defRPr/>
            </a:pPr>
            <a:fld id="{2AE0D82F-45DE-CD4E-AFA6-F90BA0BBC2DE}" type="slidenum">
              <a:rPr lang="en-US" sz="1000" smtClean="0">
                <a:solidFill>
                  <a:srgbClr val="DDDDDD"/>
                </a:solidFill>
                <a:latin typeface="Tahoma" charset="0"/>
              </a:rPr>
              <a:pPr algn="ctr" eaLnBrk="1" hangingPunct="1">
                <a:spcBef>
                  <a:spcPct val="50000"/>
                </a:spcBef>
                <a:defRPr/>
              </a:pPr>
              <a:t>‹#›</a:t>
            </a:fld>
            <a:endParaRPr lang="en-US" sz="1000" dirty="0" smtClean="0">
              <a:solidFill>
                <a:srgbClr val="DDDDDD"/>
              </a:solidFill>
              <a:latin typeface="Tahoma" charset="0"/>
            </a:endParaRPr>
          </a:p>
        </p:txBody>
      </p:sp>
      <p:pic>
        <p:nvPicPr>
          <p:cNvPr id="1030" name="Picture 12" descr="nsf4c"/>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5867400"/>
            <a:ext cx="9906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31" name="Text Box 13"/>
          <p:cNvSpPr txBox="1">
            <a:spLocks noChangeArrowheads="1"/>
          </p:cNvSpPr>
          <p:nvPr/>
        </p:nvSpPr>
        <p:spPr bwMode="auto">
          <a:xfrm>
            <a:off x="0" y="6638925"/>
            <a:ext cx="3730625"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defRPr/>
            </a:pPr>
            <a:endParaRPr lang="en-US" sz="1000" dirty="0" smtClean="0">
              <a:solidFill>
                <a:srgbClr val="FFFFFF"/>
              </a:solidFill>
              <a:latin typeface="Tahoma" charset="0"/>
            </a:endParaRPr>
          </a:p>
        </p:txBody>
      </p:sp>
    </p:spTree>
  </p:cSld>
  <p:clrMap bg1="lt1" tx1="dk1" bg2="lt2" tx2="dk2" accent1="accent1" accent2="accent2" accent3="accent3" accent4="accent4" accent5="accent5" accent6="accent6" hlink="hlink" folHlink="folHlink"/>
  <p:sldLayoutIdLst>
    <p:sldLayoutId id="2147484715" r:id="rId1"/>
    <p:sldLayoutId id="2147484705" r:id="rId2"/>
    <p:sldLayoutId id="2147484706" r:id="rId3"/>
    <p:sldLayoutId id="2147484707" r:id="rId4"/>
    <p:sldLayoutId id="2147484708" r:id="rId5"/>
    <p:sldLayoutId id="2147484709" r:id="rId6"/>
    <p:sldLayoutId id="2147484710" r:id="rId7"/>
    <p:sldLayoutId id="2147484711" r:id="rId8"/>
    <p:sldLayoutId id="2147484712" r:id="rId9"/>
    <p:sldLayoutId id="2147484713" r:id="rId10"/>
    <p:sldLayoutId id="2147484714" r:id="rId11"/>
  </p:sldLayoutIdLst>
  <p:transition spd="slow"/>
  <p:txStyles>
    <p:titleStyle>
      <a:lvl1pPr algn="ctr" rtl="0" eaLnBrk="0" fontAlgn="base" hangingPunct="0">
        <a:spcBef>
          <a:spcPct val="0"/>
        </a:spcBef>
        <a:spcAft>
          <a:spcPct val="0"/>
        </a:spcAft>
        <a:defRPr sz="3600">
          <a:solidFill>
            <a:srgbClr val="FFFF66"/>
          </a:solidFill>
          <a:latin typeface="+mj-lt"/>
          <a:ea typeface="MS PGothic" pitchFamily="34" charset="-128"/>
          <a:cs typeface="MS PGothic" charset="0"/>
        </a:defRPr>
      </a:lvl1pPr>
      <a:lvl2pPr algn="ctr" rtl="0" eaLnBrk="0" fontAlgn="base" hangingPunct="0">
        <a:spcBef>
          <a:spcPct val="0"/>
        </a:spcBef>
        <a:spcAft>
          <a:spcPct val="0"/>
        </a:spcAft>
        <a:defRPr sz="3600">
          <a:solidFill>
            <a:srgbClr val="FFFF66"/>
          </a:solidFill>
          <a:latin typeface="Tahoma" charset="0"/>
          <a:ea typeface="MS PGothic" pitchFamily="34" charset="-128"/>
          <a:cs typeface="MS PGothic" charset="0"/>
        </a:defRPr>
      </a:lvl2pPr>
      <a:lvl3pPr algn="ctr" rtl="0" eaLnBrk="0" fontAlgn="base" hangingPunct="0">
        <a:spcBef>
          <a:spcPct val="0"/>
        </a:spcBef>
        <a:spcAft>
          <a:spcPct val="0"/>
        </a:spcAft>
        <a:defRPr sz="3600">
          <a:solidFill>
            <a:srgbClr val="FFFF66"/>
          </a:solidFill>
          <a:latin typeface="Tahoma" charset="0"/>
          <a:ea typeface="MS PGothic" pitchFamily="34" charset="-128"/>
          <a:cs typeface="MS PGothic" charset="0"/>
        </a:defRPr>
      </a:lvl3pPr>
      <a:lvl4pPr algn="ctr" rtl="0" eaLnBrk="0" fontAlgn="base" hangingPunct="0">
        <a:spcBef>
          <a:spcPct val="0"/>
        </a:spcBef>
        <a:spcAft>
          <a:spcPct val="0"/>
        </a:spcAft>
        <a:defRPr sz="3600">
          <a:solidFill>
            <a:srgbClr val="FFFF66"/>
          </a:solidFill>
          <a:latin typeface="Tahoma" charset="0"/>
          <a:ea typeface="MS PGothic" pitchFamily="34" charset="-128"/>
          <a:cs typeface="MS PGothic" charset="0"/>
        </a:defRPr>
      </a:lvl4pPr>
      <a:lvl5pPr algn="ctr" rtl="0" eaLnBrk="0" fontAlgn="base" hangingPunct="0">
        <a:spcBef>
          <a:spcPct val="0"/>
        </a:spcBef>
        <a:spcAft>
          <a:spcPct val="0"/>
        </a:spcAft>
        <a:defRPr sz="3600">
          <a:solidFill>
            <a:srgbClr val="FFFF66"/>
          </a:solidFill>
          <a:latin typeface="Tahoma" charset="0"/>
          <a:ea typeface="MS PGothic" pitchFamily="34" charset="-128"/>
          <a:cs typeface="MS PGothic" charset="0"/>
        </a:defRPr>
      </a:lvl5pPr>
      <a:lvl6pPr marL="457200" algn="ctr" rtl="0" fontAlgn="base">
        <a:spcBef>
          <a:spcPct val="0"/>
        </a:spcBef>
        <a:spcAft>
          <a:spcPct val="0"/>
        </a:spcAft>
        <a:defRPr sz="3600">
          <a:solidFill>
            <a:srgbClr val="FFFF66"/>
          </a:solidFill>
          <a:latin typeface="Tahoma" charset="0"/>
        </a:defRPr>
      </a:lvl6pPr>
      <a:lvl7pPr marL="914400" algn="ctr" rtl="0" fontAlgn="base">
        <a:spcBef>
          <a:spcPct val="0"/>
        </a:spcBef>
        <a:spcAft>
          <a:spcPct val="0"/>
        </a:spcAft>
        <a:defRPr sz="3600">
          <a:solidFill>
            <a:srgbClr val="FFFF66"/>
          </a:solidFill>
          <a:latin typeface="Tahoma" charset="0"/>
        </a:defRPr>
      </a:lvl7pPr>
      <a:lvl8pPr marL="1371600" algn="ctr" rtl="0" fontAlgn="base">
        <a:spcBef>
          <a:spcPct val="0"/>
        </a:spcBef>
        <a:spcAft>
          <a:spcPct val="0"/>
        </a:spcAft>
        <a:defRPr sz="3600">
          <a:solidFill>
            <a:srgbClr val="FFFF66"/>
          </a:solidFill>
          <a:latin typeface="Tahoma" charset="0"/>
        </a:defRPr>
      </a:lvl8pPr>
      <a:lvl9pPr marL="1828800" algn="ctr" rtl="0" fontAlgn="base">
        <a:spcBef>
          <a:spcPct val="0"/>
        </a:spcBef>
        <a:spcAft>
          <a:spcPct val="0"/>
        </a:spcAft>
        <a:defRPr sz="3600">
          <a:solidFill>
            <a:srgbClr val="FFFF66"/>
          </a:solidFill>
          <a:latin typeface="Tahoma" charset="0"/>
        </a:defRPr>
      </a:lvl9pPr>
    </p:titleStyle>
    <p:bodyStyle>
      <a:lvl1pPr marL="342900" indent="-342900" algn="l" rtl="0" eaLnBrk="0" fontAlgn="base" hangingPunct="0">
        <a:spcBef>
          <a:spcPct val="20000"/>
        </a:spcBef>
        <a:spcAft>
          <a:spcPct val="0"/>
        </a:spcAft>
        <a:buClr>
          <a:srgbClr val="FF3300"/>
        </a:buClr>
        <a:buSzPct val="75000"/>
        <a:buFont typeface="Wingdings" charset="0"/>
        <a:buChar char="v"/>
        <a:defRPr sz="2800">
          <a:solidFill>
            <a:srgbClr val="EAEAEA"/>
          </a:solidFill>
          <a:latin typeface="+mn-lt"/>
          <a:ea typeface="MS PGothic" pitchFamily="34" charset="-128"/>
          <a:cs typeface="MS PGothic" charset="0"/>
        </a:defRPr>
      </a:lvl1pPr>
      <a:lvl2pPr marL="742950" indent="-285750" algn="l" rtl="0" eaLnBrk="0" fontAlgn="base" hangingPunct="0">
        <a:spcBef>
          <a:spcPct val="20000"/>
        </a:spcBef>
        <a:spcAft>
          <a:spcPct val="0"/>
        </a:spcAft>
        <a:buClr>
          <a:srgbClr val="66FFFF"/>
        </a:buClr>
        <a:buFont typeface="Wingdings" charset="0"/>
        <a:buChar char="Ø"/>
        <a:defRPr sz="2400">
          <a:solidFill>
            <a:srgbClr val="EAEAEA"/>
          </a:solidFill>
          <a:latin typeface="+mn-lt"/>
          <a:ea typeface="MS PGothic" pitchFamily="34" charset="-128"/>
          <a:cs typeface="MS PGothic" charset="0"/>
        </a:defRPr>
      </a:lvl2pPr>
      <a:lvl3pPr marL="1143000" indent="-228600" algn="l" rtl="0" eaLnBrk="0" fontAlgn="base" hangingPunct="0">
        <a:spcBef>
          <a:spcPct val="20000"/>
        </a:spcBef>
        <a:spcAft>
          <a:spcPct val="0"/>
        </a:spcAft>
        <a:buClr>
          <a:srgbClr val="FFFF00"/>
        </a:buClr>
        <a:buChar char="•"/>
        <a:defRPr sz="2200">
          <a:solidFill>
            <a:srgbClr val="EAEAEA"/>
          </a:solidFill>
          <a:latin typeface="+mn-lt"/>
          <a:ea typeface="MS PGothic" pitchFamily="34" charset="-128"/>
          <a:cs typeface="MS PGothic" charset="0"/>
        </a:defRPr>
      </a:lvl3pPr>
      <a:lvl4pPr marL="1600200" indent="-228600" algn="l" rtl="0" eaLnBrk="0" fontAlgn="base" hangingPunct="0">
        <a:spcBef>
          <a:spcPct val="20000"/>
        </a:spcBef>
        <a:spcAft>
          <a:spcPct val="0"/>
        </a:spcAft>
        <a:buChar char="–"/>
        <a:defRPr sz="2000">
          <a:solidFill>
            <a:srgbClr val="EAEAEA"/>
          </a:solidFill>
          <a:latin typeface="+mn-lt"/>
          <a:ea typeface="MS PGothic" pitchFamily="34" charset="-128"/>
          <a:cs typeface="MS PGothic" charset="0"/>
        </a:defRPr>
      </a:lvl4pPr>
      <a:lvl5pPr marL="2057400" indent="-228600" algn="l" rtl="0" eaLnBrk="0" fontAlgn="base" hangingPunct="0">
        <a:spcBef>
          <a:spcPct val="20000"/>
        </a:spcBef>
        <a:spcAft>
          <a:spcPct val="0"/>
        </a:spcAft>
        <a:buChar char="»"/>
        <a:defRPr sz="2000">
          <a:solidFill>
            <a:srgbClr val="EAEAEA"/>
          </a:solidFill>
          <a:latin typeface="+mn-lt"/>
          <a:ea typeface="MS PGothic" pitchFamily="34" charset="-128"/>
          <a:cs typeface="MS PGothic" charset="0"/>
        </a:defRPr>
      </a:lvl5pPr>
      <a:lvl6pPr marL="2514600" indent="-228600" algn="l" rtl="0" fontAlgn="base">
        <a:spcBef>
          <a:spcPct val="20000"/>
        </a:spcBef>
        <a:spcAft>
          <a:spcPct val="0"/>
        </a:spcAft>
        <a:buChar char="»"/>
        <a:defRPr>
          <a:solidFill>
            <a:srgbClr val="EAEAEA"/>
          </a:solidFill>
          <a:latin typeface="+mn-lt"/>
          <a:ea typeface="ＭＳ Ｐゴシック" charset="-128"/>
        </a:defRPr>
      </a:lvl6pPr>
      <a:lvl7pPr marL="2971800" indent="-228600" algn="l" rtl="0" fontAlgn="base">
        <a:spcBef>
          <a:spcPct val="20000"/>
        </a:spcBef>
        <a:spcAft>
          <a:spcPct val="0"/>
        </a:spcAft>
        <a:buChar char="»"/>
        <a:defRPr>
          <a:solidFill>
            <a:srgbClr val="EAEAEA"/>
          </a:solidFill>
          <a:latin typeface="+mn-lt"/>
          <a:ea typeface="ＭＳ Ｐゴシック" charset="-128"/>
        </a:defRPr>
      </a:lvl7pPr>
      <a:lvl8pPr marL="3429000" indent="-228600" algn="l" rtl="0" fontAlgn="base">
        <a:spcBef>
          <a:spcPct val="20000"/>
        </a:spcBef>
        <a:spcAft>
          <a:spcPct val="0"/>
        </a:spcAft>
        <a:buChar char="»"/>
        <a:defRPr>
          <a:solidFill>
            <a:srgbClr val="EAEAEA"/>
          </a:solidFill>
          <a:latin typeface="+mn-lt"/>
          <a:ea typeface="ＭＳ Ｐゴシック" charset="-128"/>
        </a:defRPr>
      </a:lvl8pPr>
      <a:lvl9pPr marL="3886200" indent="-228600" algn="l" rtl="0" fontAlgn="base">
        <a:spcBef>
          <a:spcPct val="20000"/>
        </a:spcBef>
        <a:spcAft>
          <a:spcPct val="0"/>
        </a:spcAft>
        <a:buChar char="»"/>
        <a:defRPr>
          <a:solidFill>
            <a:srgbClr val="EAEAEA"/>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nsf.gov/event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itle 3"/>
          <p:cNvSpPr>
            <a:spLocks noGrp="1"/>
          </p:cNvSpPr>
          <p:nvPr>
            <p:ph type="ctrTitle"/>
          </p:nvPr>
        </p:nvSpPr>
        <p:spPr/>
        <p:txBody>
          <a:bodyPr/>
          <a:lstStyle/>
          <a:p>
            <a:r>
              <a:rPr lang="en-US" sz="3600" dirty="0" smtClean="0">
                <a:latin typeface="Tahoma" charset="0"/>
                <a:ea typeface="MS PGothic" charset="0"/>
                <a:cs typeface="Arial" charset="0"/>
              </a:rPr>
              <a:t>Cybersecurity Innovation for Cyberinfrastructure (CICI)</a:t>
            </a:r>
            <a:br>
              <a:rPr lang="en-US" sz="3600" dirty="0" smtClean="0">
                <a:latin typeface="Tahoma" charset="0"/>
                <a:ea typeface="MS PGothic" charset="0"/>
                <a:cs typeface="Arial" charset="0"/>
              </a:rPr>
            </a:br>
            <a:r>
              <a:rPr lang="en-US" sz="3600" dirty="0" smtClean="0">
                <a:latin typeface="Tahoma" charset="0"/>
                <a:ea typeface="MS PGothic" charset="0"/>
                <a:cs typeface="Arial" charset="0"/>
              </a:rPr>
              <a:t>NSF 16-533</a:t>
            </a:r>
            <a:endParaRPr lang="en-US" sz="3600" dirty="0">
              <a:latin typeface="Tahoma" charset="0"/>
              <a:ea typeface="MS PGothic" charset="0"/>
              <a:cs typeface="Arial" charset="0"/>
            </a:endParaRPr>
          </a:p>
        </p:txBody>
      </p:sp>
      <p:sp>
        <p:nvSpPr>
          <p:cNvPr id="5122" name="Subtitle 4"/>
          <p:cNvSpPr>
            <a:spLocks noGrp="1"/>
          </p:cNvSpPr>
          <p:nvPr>
            <p:ph type="subTitle" idx="1"/>
          </p:nvPr>
        </p:nvSpPr>
        <p:spPr>
          <a:xfrm>
            <a:off x="787400" y="4002088"/>
            <a:ext cx="7478713" cy="1801812"/>
          </a:xfrm>
        </p:spPr>
        <p:txBody>
          <a:bodyPr/>
          <a:lstStyle/>
          <a:p>
            <a:pPr>
              <a:buFont typeface="Wingdings" charset="0"/>
              <a:buNone/>
            </a:pPr>
            <a:r>
              <a:rPr lang="en-US" sz="2400" dirty="0">
                <a:latin typeface="Tahoma" charset="0"/>
                <a:ea typeface="MS PGothic" charset="0"/>
              </a:rPr>
              <a:t>Anita Nikolich</a:t>
            </a:r>
          </a:p>
          <a:p>
            <a:pPr>
              <a:buFont typeface="Wingdings" charset="0"/>
              <a:buNone/>
            </a:pPr>
            <a:r>
              <a:rPr lang="en-US" sz="2400" dirty="0" smtClean="0">
                <a:latin typeface="Tahoma" charset="0"/>
                <a:ea typeface="MS PGothic" charset="0"/>
              </a:rPr>
              <a:t>Program </a:t>
            </a:r>
            <a:r>
              <a:rPr lang="en-US" sz="2400" dirty="0">
                <a:latin typeface="Tahoma" charset="0"/>
                <a:ea typeface="MS PGothic" charset="0"/>
              </a:rPr>
              <a:t>Director, Advanced </a:t>
            </a:r>
            <a:r>
              <a:rPr lang="en-US" sz="2400" dirty="0" smtClean="0">
                <a:latin typeface="Tahoma" charset="0"/>
                <a:ea typeface="MS PGothic" charset="0"/>
              </a:rPr>
              <a:t>Cyberinfrastructure</a:t>
            </a:r>
          </a:p>
          <a:p>
            <a:pPr>
              <a:buFont typeface="Wingdings" charset="0"/>
              <a:buNone/>
            </a:pPr>
            <a:r>
              <a:rPr lang="en-US" sz="2400" dirty="0" smtClean="0">
                <a:latin typeface="Tahoma" charset="0"/>
                <a:ea typeface="MS PGothic" charset="0"/>
              </a:rPr>
              <a:t>March 3, 2016</a:t>
            </a:r>
            <a:endParaRPr lang="en-US" sz="2400" dirty="0">
              <a:latin typeface="Tahoma" charset="0"/>
              <a:ea typeface="MS PGothic" charset="0"/>
            </a:endParaRPr>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a:xfrm>
            <a:off x="657225" y="953470"/>
            <a:ext cx="7772400" cy="4114800"/>
          </a:xfrm>
        </p:spPr>
        <p:txBody>
          <a:bodyPr/>
          <a:lstStyle/>
          <a:p>
            <a:pPr marL="0" indent="0">
              <a:buNone/>
            </a:pPr>
            <a:endParaRPr lang="en-US" dirty="0"/>
          </a:p>
          <a:p>
            <a:r>
              <a:rPr lang="en-US" dirty="0" smtClean="0"/>
              <a:t>CICI Solicitation Description</a:t>
            </a:r>
          </a:p>
          <a:p>
            <a:pPr lvl="1"/>
            <a:r>
              <a:rPr lang="en-US" dirty="0" smtClean="0"/>
              <a:t>Background </a:t>
            </a:r>
            <a:endParaRPr lang="en-US" dirty="0" smtClean="0"/>
          </a:p>
          <a:p>
            <a:pPr lvl="1"/>
            <a:r>
              <a:rPr lang="en-US" dirty="0" smtClean="0"/>
              <a:t>Program Areas</a:t>
            </a:r>
            <a:endParaRPr lang="en-US" dirty="0" smtClean="0"/>
          </a:p>
          <a:p>
            <a:pPr lvl="1"/>
            <a:r>
              <a:rPr lang="en-US" dirty="0" smtClean="0"/>
              <a:t>Review</a:t>
            </a:r>
            <a:r>
              <a:rPr lang="en-US" dirty="0" smtClean="0"/>
              <a:t> Criteria</a:t>
            </a:r>
            <a:endParaRPr lang="en-US" dirty="0" smtClean="0"/>
          </a:p>
          <a:p>
            <a:r>
              <a:rPr lang="en-US" dirty="0" smtClean="0"/>
              <a:t>Questions </a:t>
            </a:r>
            <a:r>
              <a:rPr lang="en-US" dirty="0" smtClean="0"/>
              <a:t>&amp; Answers</a:t>
            </a:r>
            <a:endParaRPr lang="en-US" dirty="0"/>
          </a:p>
        </p:txBody>
      </p:sp>
    </p:spTree>
    <p:extLst>
      <p:ext uri="{BB962C8B-B14F-4D97-AF65-F5344CB8AC3E}">
        <p14:creationId xmlns:p14="http://schemas.microsoft.com/office/powerpoint/2010/main" val="1452801413"/>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Worry about Security in the Scientific Environment?</a:t>
            </a:r>
            <a:endParaRPr lang="en-US" dirty="0"/>
          </a:p>
        </p:txBody>
      </p:sp>
      <p:sp>
        <p:nvSpPr>
          <p:cNvPr id="3" name="Content Placeholder 2"/>
          <p:cNvSpPr>
            <a:spLocks noGrp="1"/>
          </p:cNvSpPr>
          <p:nvPr>
            <p:ph idx="1"/>
          </p:nvPr>
        </p:nvSpPr>
        <p:spPr>
          <a:xfrm>
            <a:off x="684249" y="1713096"/>
            <a:ext cx="7772400" cy="4114800"/>
          </a:xfrm>
        </p:spPr>
        <p:txBody>
          <a:bodyPr/>
          <a:lstStyle/>
          <a:p>
            <a:r>
              <a:rPr lang="en-US" dirty="0" smtClean="0"/>
              <a:t>Integrity of data and results</a:t>
            </a:r>
          </a:p>
          <a:p>
            <a:r>
              <a:rPr lang="en-US" dirty="0" smtClean="0"/>
              <a:t>Embarrassment, damage to reputation</a:t>
            </a:r>
          </a:p>
          <a:p>
            <a:r>
              <a:rPr lang="en-US" dirty="0" smtClean="0"/>
              <a:t>High value assets – understand and manage risk</a:t>
            </a:r>
          </a:p>
          <a:p>
            <a:r>
              <a:rPr lang="en-US" dirty="0" smtClean="0">
                <a:solidFill>
                  <a:schemeClr val="bg1"/>
                </a:solidFill>
                <a:ea typeface="ＭＳ Ｐゴシック" charset="0"/>
                <a:cs typeface="Calibri" charset="0"/>
                <a:sym typeface="Calibri" charset="0"/>
              </a:rPr>
              <a:t>More instruments are network connected</a:t>
            </a:r>
          </a:p>
          <a:p>
            <a:r>
              <a:rPr lang="en-US" i="1" dirty="0" smtClean="0">
                <a:solidFill>
                  <a:schemeClr val="bg1"/>
                </a:solidFill>
                <a:ea typeface="ＭＳ Ｐゴシック" charset="0"/>
                <a:cs typeface="Calibri" charset="0"/>
                <a:sym typeface="Calibri" charset="0"/>
              </a:rPr>
              <a:t>Science </a:t>
            </a:r>
            <a:r>
              <a:rPr lang="en-US" i="1" dirty="0" smtClean="0">
                <a:solidFill>
                  <a:schemeClr val="bg1"/>
                </a:solidFill>
                <a:ea typeface="ＭＳ Ｐゴシック" charset="0"/>
                <a:cs typeface="Calibri" charset="0"/>
                <a:sym typeface="Calibri" charset="0"/>
              </a:rPr>
              <a:t>is increasingly being conducted using non-traditional instruments: drones, sensors, </a:t>
            </a:r>
            <a:r>
              <a:rPr lang="en-US" i="1" dirty="0" smtClean="0">
                <a:solidFill>
                  <a:schemeClr val="bg1"/>
                </a:solidFill>
                <a:ea typeface="ＭＳ Ｐゴシック" charset="0"/>
                <a:cs typeface="Calibri" charset="0"/>
                <a:sym typeface="Calibri" charset="0"/>
              </a:rPr>
              <a:t>smartphones, etc</a:t>
            </a:r>
            <a:endParaRPr lang="en-US" i="1" dirty="0" smtClean="0">
              <a:solidFill>
                <a:schemeClr val="bg1"/>
              </a:solidFill>
              <a:ea typeface="ＭＳ Ｐゴシック" charset="0"/>
              <a:cs typeface="Calibri" charset="0"/>
              <a:sym typeface="Calibri" charset="0"/>
            </a:endParaRPr>
          </a:p>
          <a:p>
            <a:pPr marL="0" indent="0">
              <a:buNone/>
            </a:pPr>
            <a:endParaRPr lang="en-US" dirty="0" smtClean="0">
              <a:solidFill>
                <a:schemeClr val="bg1"/>
              </a:solidFill>
            </a:endParaRPr>
          </a:p>
        </p:txBody>
      </p:sp>
    </p:spTree>
    <p:extLst>
      <p:ext uri="{BB962C8B-B14F-4D97-AF65-F5344CB8AC3E}">
        <p14:creationId xmlns:p14="http://schemas.microsoft.com/office/powerpoint/2010/main" val="617634831"/>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685799" y="76200"/>
            <a:ext cx="7961647" cy="1143000"/>
          </a:xfrm>
        </p:spPr>
        <p:txBody>
          <a:bodyPr/>
          <a:lstStyle/>
          <a:p>
            <a:r>
              <a:rPr lang="en-US" dirty="0" smtClean="0">
                <a:latin typeface="Tahoma" charset="0"/>
                <a:ea typeface="MS PGothic" charset="0"/>
              </a:rPr>
              <a:t>Cybersecurity Innovation for Cyberinfrastructure (CICI) NSF 16-533</a:t>
            </a:r>
            <a:endParaRPr lang="en-US" dirty="0">
              <a:latin typeface="Tahoma" charset="0"/>
              <a:ea typeface="MS PGothic" charset="0"/>
            </a:endParaRPr>
          </a:p>
        </p:txBody>
      </p:sp>
      <p:sp>
        <p:nvSpPr>
          <p:cNvPr id="19458" name="Content Placeholder 2"/>
          <p:cNvSpPr>
            <a:spLocks noGrp="1"/>
          </p:cNvSpPr>
          <p:nvPr>
            <p:ph idx="1"/>
          </p:nvPr>
        </p:nvSpPr>
        <p:spPr>
          <a:xfrm>
            <a:off x="751808" y="1432057"/>
            <a:ext cx="8300991" cy="4633921"/>
          </a:xfrm>
        </p:spPr>
        <p:txBody>
          <a:bodyPr/>
          <a:lstStyle/>
          <a:p>
            <a:pPr marL="0" indent="0" algn="ctr">
              <a:buNone/>
            </a:pPr>
            <a:r>
              <a:rPr lang="en-US" sz="2400" dirty="0" smtClean="0">
                <a:latin typeface="Tahoma" charset="0"/>
                <a:ea typeface="MS PGothic" charset="0"/>
              </a:rPr>
              <a:t>Activities </a:t>
            </a:r>
            <a:r>
              <a:rPr lang="en-US" sz="2400" dirty="0">
                <a:latin typeface="Tahoma" charset="0"/>
                <a:ea typeface="MS PGothic" charset="0"/>
              </a:rPr>
              <a:t>that </a:t>
            </a:r>
            <a:r>
              <a:rPr lang="en-US" sz="2400" dirty="0" smtClean="0">
                <a:latin typeface="Tahoma" charset="0"/>
                <a:ea typeface="MS PGothic" charset="0"/>
              </a:rPr>
              <a:t>impact the security of science</a:t>
            </a:r>
            <a:r>
              <a:rPr lang="en-US" sz="2400" dirty="0">
                <a:latin typeface="Tahoma" charset="0"/>
                <a:ea typeface="MS PGothic" charset="0"/>
              </a:rPr>
              <a:t>,</a:t>
            </a:r>
            <a:r>
              <a:rPr lang="en-US" sz="2400" dirty="0" smtClean="0">
                <a:latin typeface="Tahoma" charset="0"/>
                <a:ea typeface="MS PGothic" charset="0"/>
              </a:rPr>
              <a:t> </a:t>
            </a:r>
            <a:r>
              <a:rPr lang="en-US" sz="2400" dirty="0">
                <a:latin typeface="Tahoma" charset="0"/>
                <a:ea typeface="MS PGothic" charset="0"/>
              </a:rPr>
              <a:t>engineering and education </a:t>
            </a:r>
            <a:r>
              <a:rPr lang="en-US" sz="2400" dirty="0" smtClean="0">
                <a:latin typeface="Tahoma" charset="0"/>
                <a:ea typeface="MS PGothic" charset="0"/>
              </a:rPr>
              <a:t>environments – the scientific workflow</a:t>
            </a:r>
          </a:p>
          <a:p>
            <a:pPr marL="0" indent="0" algn="ctr">
              <a:buNone/>
            </a:pPr>
            <a:r>
              <a:rPr lang="en-US" sz="2400" dirty="0" smtClean="0">
                <a:latin typeface="Tahoma" charset="0"/>
                <a:ea typeface="MS PGothic" charset="0"/>
              </a:rPr>
              <a:t>Target community is operational cyberinfrastructure </a:t>
            </a:r>
            <a:endParaRPr lang="en-US" sz="2400" dirty="0">
              <a:latin typeface="Tahoma" charset="0"/>
              <a:ea typeface="MS PGothic" charset="0"/>
            </a:endParaRPr>
          </a:p>
          <a:p>
            <a:endParaRPr lang="en-US" sz="2400" dirty="0" smtClean="0">
              <a:latin typeface="Tahoma" charset="0"/>
              <a:ea typeface="MS PGothic" charset="0"/>
            </a:endParaRPr>
          </a:p>
          <a:p>
            <a:r>
              <a:rPr lang="en-US" sz="2400" dirty="0" smtClean="0">
                <a:latin typeface="Tahoma" charset="0"/>
                <a:ea typeface="MS PGothic" charset="0"/>
              </a:rPr>
              <a:t>Due April 19</a:t>
            </a:r>
          </a:p>
          <a:p>
            <a:r>
              <a:rPr lang="en-US" sz="2400" dirty="0" smtClean="0">
                <a:latin typeface="Tahoma" charset="0"/>
                <a:ea typeface="MS PGothic" charset="0"/>
              </a:rPr>
              <a:t>FY16 $</a:t>
            </a:r>
            <a:r>
              <a:rPr lang="en-US" sz="2400" dirty="0">
                <a:latin typeface="Tahoma" charset="0"/>
                <a:ea typeface="MS PGothic" charset="0"/>
              </a:rPr>
              <a:t>7</a:t>
            </a:r>
            <a:r>
              <a:rPr lang="en-US" sz="2400" dirty="0" smtClean="0">
                <a:latin typeface="Tahoma" charset="0"/>
                <a:ea typeface="MS PGothic" charset="0"/>
              </a:rPr>
              <a:t>M/7-9 awards</a:t>
            </a:r>
          </a:p>
          <a:p>
            <a:r>
              <a:rPr lang="en-US" sz="2400" dirty="0" smtClean="0">
                <a:latin typeface="Tahoma" charset="0"/>
                <a:ea typeface="MS PGothic" charset="0"/>
              </a:rPr>
              <a:t>Limit of 2 proposals per organization</a:t>
            </a:r>
          </a:p>
          <a:p>
            <a:r>
              <a:rPr lang="en-US" sz="2400" dirty="0" smtClean="0">
                <a:latin typeface="Tahoma" charset="0"/>
                <a:ea typeface="MS PGothic" charset="0"/>
              </a:rPr>
              <a:t>FY16 Program Areas:</a:t>
            </a:r>
            <a:endParaRPr lang="en-US" sz="2400" dirty="0">
              <a:latin typeface="Tahoma" charset="0"/>
              <a:ea typeface="MS PGothic" charset="0"/>
            </a:endParaRPr>
          </a:p>
          <a:p>
            <a:pPr lvl="1"/>
            <a:r>
              <a:rPr lang="en-US" dirty="0" smtClean="0">
                <a:latin typeface="Tahoma" charset="0"/>
                <a:ea typeface="MS PGothic" charset="0"/>
              </a:rPr>
              <a:t>Secure and Resilient Architecture</a:t>
            </a:r>
            <a:r>
              <a:rPr lang="en-US" dirty="0" smtClean="0">
                <a:solidFill>
                  <a:schemeClr val="bg1"/>
                </a:solidFill>
                <a:latin typeface="Tahoma" charset="0"/>
                <a:ea typeface="ＭＳ Ｐゴシック" charset="0"/>
                <a:cs typeface="ＭＳ Ｐゴシック" charset="0"/>
              </a:rPr>
              <a:t> </a:t>
            </a:r>
            <a:r>
              <a:rPr lang="en-US" dirty="0">
                <a:latin typeface="Tahoma" charset="0"/>
                <a:ea typeface="MS PGothic" charset="0"/>
              </a:rPr>
              <a:t>(</a:t>
            </a:r>
            <a:r>
              <a:rPr lang="en-US" dirty="0" smtClean="0">
                <a:latin typeface="Tahoma" charset="0"/>
                <a:ea typeface="MS PGothic" charset="0"/>
              </a:rPr>
              <a:t>$1M awards/3 year)</a:t>
            </a:r>
            <a:endParaRPr lang="en-US" dirty="0">
              <a:latin typeface="Tahoma" charset="0"/>
              <a:ea typeface="MS PGothic" charset="0"/>
            </a:endParaRPr>
          </a:p>
          <a:p>
            <a:pPr lvl="1"/>
            <a:r>
              <a:rPr lang="en-US" dirty="0" smtClean="0">
                <a:solidFill>
                  <a:schemeClr val="bg1"/>
                </a:solidFill>
                <a:latin typeface="Tahoma" charset="0"/>
                <a:ea typeface="ＭＳ Ｐゴシック" charset="0"/>
                <a:cs typeface="ＭＳ Ｐゴシック" charset="0"/>
              </a:rPr>
              <a:t>Regional Cybersecurity Collaboration ($500K awards/2 year)</a:t>
            </a:r>
            <a:endParaRPr lang="en-US" dirty="0">
              <a:solidFill>
                <a:schemeClr val="bg1"/>
              </a:solidFill>
              <a:latin typeface="Tahoma" charset="0"/>
              <a:ea typeface="ＭＳ Ｐゴシック" charset="0"/>
              <a:cs typeface="ＭＳ Ｐゴシック" charset="0"/>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CICI Program Areas</a:t>
            </a:r>
            <a:endParaRPr lang="en-US" dirty="0"/>
          </a:p>
        </p:txBody>
      </p:sp>
      <p:sp>
        <p:nvSpPr>
          <p:cNvPr id="3" name="Content Placeholder 2"/>
          <p:cNvSpPr>
            <a:spLocks noGrp="1"/>
          </p:cNvSpPr>
          <p:nvPr>
            <p:ph idx="1"/>
          </p:nvPr>
        </p:nvSpPr>
        <p:spPr>
          <a:xfrm>
            <a:off x="542924" y="1405890"/>
            <a:ext cx="8178165" cy="4175760"/>
          </a:xfrm>
        </p:spPr>
        <p:txBody>
          <a:bodyPr/>
          <a:lstStyle/>
          <a:p>
            <a:r>
              <a:rPr lang="en-US" dirty="0" smtClean="0"/>
              <a:t>Secure and Resilient Architecture</a:t>
            </a:r>
          </a:p>
          <a:p>
            <a:pPr lvl="1"/>
            <a:r>
              <a:rPr lang="en-US" dirty="0"/>
              <a:t>C</a:t>
            </a:r>
            <a:r>
              <a:rPr lang="en-US" dirty="0" smtClean="0"/>
              <a:t>reation </a:t>
            </a:r>
            <a:r>
              <a:rPr lang="en-US" dirty="0"/>
              <a:t>of a holistic, integrated security </a:t>
            </a:r>
            <a:r>
              <a:rPr lang="en-US" dirty="0" smtClean="0"/>
              <a:t>environment</a:t>
            </a:r>
          </a:p>
          <a:p>
            <a:pPr lvl="1"/>
            <a:r>
              <a:rPr lang="en-US" dirty="0" smtClean="0"/>
              <a:t>More secure data transfer</a:t>
            </a:r>
          </a:p>
          <a:p>
            <a:pPr lvl="1"/>
            <a:r>
              <a:rPr lang="en-US" dirty="0" smtClean="0"/>
              <a:t>Commercial/research secure cloud interoperability</a:t>
            </a:r>
          </a:p>
          <a:p>
            <a:pPr lvl="1"/>
            <a:r>
              <a:rPr lang="en-US" dirty="0" smtClean="0"/>
              <a:t>Interesting security uses for Software Defined Networking (SDN) and Network Function Virtualization (NFV)</a:t>
            </a:r>
            <a:endParaRPr lang="en-US" dirty="0" smtClean="0"/>
          </a:p>
          <a:p>
            <a:r>
              <a:rPr lang="en-US" dirty="0" smtClean="0"/>
              <a:t>Regional </a:t>
            </a:r>
            <a:r>
              <a:rPr lang="en-US" dirty="0" smtClean="0"/>
              <a:t>Cybersecurity </a:t>
            </a:r>
            <a:r>
              <a:rPr lang="en-US" dirty="0" smtClean="0"/>
              <a:t>Coordination</a:t>
            </a:r>
          </a:p>
          <a:p>
            <a:pPr lvl="1"/>
            <a:r>
              <a:rPr lang="en-US" dirty="0" smtClean="0"/>
              <a:t>Share best practices, review security designs</a:t>
            </a:r>
          </a:p>
          <a:p>
            <a:pPr lvl="1"/>
            <a:r>
              <a:rPr lang="en-US" dirty="0" smtClean="0"/>
              <a:t>Methodologies for collectively mitigating threats such as DDoS</a:t>
            </a:r>
          </a:p>
          <a:p>
            <a:pPr lvl="1"/>
            <a:r>
              <a:rPr lang="en-US" dirty="0" smtClean="0"/>
              <a:t>Trend analysis and metrics at regional level </a:t>
            </a:r>
          </a:p>
          <a:p>
            <a:pPr lvl="1"/>
            <a:endParaRPr lang="en-US" dirty="0"/>
          </a:p>
        </p:txBody>
      </p:sp>
    </p:spTree>
    <p:extLst>
      <p:ext uri="{BB962C8B-B14F-4D97-AF65-F5344CB8AC3E}">
        <p14:creationId xmlns:p14="http://schemas.microsoft.com/office/powerpoint/2010/main" val="2749762456"/>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CICI Solicitation Specific Review Criteria</a:t>
            </a:r>
            <a:endParaRPr lang="en-US" dirty="0"/>
          </a:p>
        </p:txBody>
      </p:sp>
      <p:sp>
        <p:nvSpPr>
          <p:cNvPr id="3" name="Content Placeholder 2"/>
          <p:cNvSpPr>
            <a:spLocks noGrp="1"/>
          </p:cNvSpPr>
          <p:nvPr>
            <p:ph idx="1"/>
          </p:nvPr>
        </p:nvSpPr>
        <p:spPr>
          <a:xfrm>
            <a:off x="441032" y="1405890"/>
            <a:ext cx="8508657" cy="4107179"/>
          </a:xfrm>
        </p:spPr>
        <p:txBody>
          <a:bodyPr/>
          <a:lstStyle/>
          <a:p>
            <a:r>
              <a:rPr lang="en-US" sz="1800" dirty="0" smtClean="0"/>
              <a:t>All proposals:</a:t>
            </a:r>
          </a:p>
          <a:p>
            <a:pPr lvl="1"/>
            <a:r>
              <a:rPr lang="en-US" sz="1800" dirty="0" smtClean="0"/>
              <a:t>Driven by needs of the science and engineering communities</a:t>
            </a:r>
            <a:endParaRPr lang="en-US" sz="1800" dirty="0" smtClean="0"/>
          </a:p>
          <a:p>
            <a:pPr lvl="1"/>
            <a:r>
              <a:rPr lang="en-US" sz="1800" dirty="0" smtClean="0"/>
              <a:t>Quantitative metrics on success are encouraged</a:t>
            </a:r>
            <a:endParaRPr lang="en-US" sz="1800" dirty="0" smtClean="0"/>
          </a:p>
          <a:p>
            <a:r>
              <a:rPr lang="en-US" sz="1800" dirty="0" smtClean="0"/>
              <a:t>Secure </a:t>
            </a:r>
            <a:r>
              <a:rPr lang="en-US" sz="1800" dirty="0" smtClean="0"/>
              <a:t>and Resilient </a:t>
            </a:r>
            <a:r>
              <a:rPr lang="en-US" sz="1800" dirty="0" smtClean="0"/>
              <a:t>Architecture</a:t>
            </a:r>
          </a:p>
          <a:p>
            <a:pPr lvl="1"/>
            <a:r>
              <a:rPr lang="en-US" sz="1800" dirty="0"/>
              <a:t>Technical proofs of concept </a:t>
            </a:r>
            <a:r>
              <a:rPr lang="en-US" sz="1800" i="1" dirty="0"/>
              <a:t>encouraged</a:t>
            </a:r>
          </a:p>
          <a:p>
            <a:pPr lvl="1"/>
            <a:r>
              <a:rPr lang="en-US" sz="1800" b="1" dirty="0" smtClean="0"/>
              <a:t>MUST</a:t>
            </a:r>
            <a:r>
              <a:rPr lang="en-US" sz="1800" dirty="0" smtClean="0"/>
              <a:t> </a:t>
            </a:r>
            <a:r>
              <a:rPr lang="en-US" sz="1800" dirty="0"/>
              <a:t>document explicit partnerships or collaborations with domain scientists, research groups or IT Organization</a:t>
            </a:r>
          </a:p>
          <a:p>
            <a:pPr lvl="1"/>
            <a:r>
              <a:rPr lang="en-US" sz="1800" b="1" dirty="0"/>
              <a:t>MUST</a:t>
            </a:r>
            <a:r>
              <a:rPr lang="en-US" sz="1800" dirty="0"/>
              <a:t> include a </a:t>
            </a:r>
            <a:r>
              <a:rPr lang="en-US" sz="1800" dirty="0" smtClean="0"/>
              <a:t>logical and physical Systems Architecture diagram or diagrams as supplementary document</a:t>
            </a:r>
            <a:endParaRPr lang="en-US" sz="1800" dirty="0"/>
          </a:p>
          <a:p>
            <a:pPr lvl="1"/>
            <a:r>
              <a:rPr lang="en-US" sz="1800" b="1" dirty="0"/>
              <a:t>MUST</a:t>
            </a:r>
            <a:r>
              <a:rPr lang="en-US" sz="1800" dirty="0"/>
              <a:t> include a project plan with goals and </a:t>
            </a:r>
            <a:r>
              <a:rPr lang="en-US" sz="1800" dirty="0" smtClean="0"/>
              <a:t>milestones</a:t>
            </a:r>
            <a:endParaRPr lang="en-US" sz="1800" dirty="0" smtClean="0"/>
          </a:p>
          <a:p>
            <a:r>
              <a:rPr lang="en-US" sz="1800" dirty="0" smtClean="0"/>
              <a:t>Regional Cybersecurity Collaboration</a:t>
            </a:r>
          </a:p>
          <a:p>
            <a:pPr lvl="1"/>
            <a:r>
              <a:rPr lang="en-US" sz="1800" dirty="0" smtClean="0"/>
              <a:t>Outcomes assessment/reportable success metrics are </a:t>
            </a:r>
            <a:r>
              <a:rPr lang="en-US" sz="1800" i="1" dirty="0" smtClean="0"/>
              <a:t>encouraged</a:t>
            </a:r>
          </a:p>
          <a:p>
            <a:pPr lvl="1"/>
            <a:r>
              <a:rPr lang="en-US" sz="1800" b="1" dirty="0" smtClean="0"/>
              <a:t>MUST</a:t>
            </a:r>
            <a:r>
              <a:rPr lang="en-US" sz="1800" dirty="0" smtClean="0"/>
              <a:t> </a:t>
            </a:r>
            <a:r>
              <a:rPr lang="en-US" sz="1800" dirty="0"/>
              <a:t>document explicit partnerships or collaborations with domain scientists, research groups or IT </a:t>
            </a:r>
            <a:r>
              <a:rPr lang="en-US" sz="1800" dirty="0" smtClean="0"/>
              <a:t>Organization</a:t>
            </a:r>
            <a:endParaRPr lang="en-US" sz="1800" b="1" dirty="0" smtClean="0"/>
          </a:p>
          <a:p>
            <a:pPr lvl="1"/>
            <a:r>
              <a:rPr lang="en-US" sz="1800" b="1" dirty="0" smtClean="0"/>
              <a:t>MUST</a:t>
            </a:r>
            <a:r>
              <a:rPr lang="en-US" sz="1800" dirty="0" smtClean="0"/>
              <a:t> </a:t>
            </a:r>
            <a:r>
              <a:rPr lang="en-US" sz="1800" dirty="0"/>
              <a:t>include a project plan with goals and milestones</a:t>
            </a:r>
          </a:p>
          <a:p>
            <a:pPr lvl="1"/>
            <a:endParaRPr lang="en-US" sz="1400" i="1" dirty="0" smtClean="0"/>
          </a:p>
          <a:p>
            <a:pPr lvl="1"/>
            <a:endParaRPr lang="en-US" sz="1400" i="1" dirty="0" smtClean="0"/>
          </a:p>
        </p:txBody>
      </p:sp>
    </p:spTree>
    <p:extLst>
      <p:ext uri="{BB962C8B-B14F-4D97-AF65-F5344CB8AC3E}">
        <p14:creationId xmlns:p14="http://schemas.microsoft.com/office/powerpoint/2010/main" val="1587835530"/>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800100"/>
            <a:ext cx="7772400" cy="4114800"/>
          </a:xfrm>
        </p:spPr>
        <p:txBody>
          <a:bodyPr/>
          <a:lstStyle/>
          <a:p>
            <a:pPr marL="0" indent="0" algn="ctr">
              <a:buNone/>
            </a:pPr>
            <a:r>
              <a:rPr lang="en-US" sz="3200" b="1" dirty="0">
                <a:solidFill>
                  <a:schemeClr val="bg1"/>
                </a:solidFill>
                <a:latin typeface="Arial" pitchFamily="34" charset="0"/>
                <a:cs typeface="Arial" pitchFamily="34" charset="0"/>
              </a:rPr>
              <a:t>Thank You!</a:t>
            </a:r>
            <a:br>
              <a:rPr lang="en-US" sz="3200" b="1" dirty="0">
                <a:solidFill>
                  <a:schemeClr val="bg1"/>
                </a:solidFill>
                <a:latin typeface="Arial" pitchFamily="34" charset="0"/>
                <a:cs typeface="Arial" pitchFamily="34" charset="0"/>
              </a:rPr>
            </a:br>
            <a:r>
              <a:rPr lang="en-US" sz="3200" b="1" dirty="0">
                <a:solidFill>
                  <a:schemeClr val="bg1"/>
                </a:solidFill>
                <a:latin typeface="Arial" pitchFamily="34" charset="0"/>
                <a:cs typeface="Arial" pitchFamily="34" charset="0"/>
              </a:rPr>
              <a:t/>
            </a:r>
            <a:br>
              <a:rPr lang="en-US" sz="3200" b="1" dirty="0">
                <a:solidFill>
                  <a:schemeClr val="bg1"/>
                </a:solidFill>
                <a:latin typeface="Arial" pitchFamily="34" charset="0"/>
                <a:cs typeface="Arial" pitchFamily="34" charset="0"/>
              </a:rPr>
            </a:br>
            <a:r>
              <a:rPr lang="en-US" sz="3200" b="1" dirty="0">
                <a:solidFill>
                  <a:schemeClr val="bg1"/>
                </a:solidFill>
                <a:latin typeface="Arial" pitchFamily="34" charset="0"/>
                <a:cs typeface="Arial" pitchFamily="34" charset="0"/>
              </a:rPr>
              <a:t/>
            </a:r>
            <a:br>
              <a:rPr lang="en-US" sz="3200" b="1" dirty="0">
                <a:solidFill>
                  <a:schemeClr val="bg1"/>
                </a:solidFill>
                <a:latin typeface="Arial" pitchFamily="34" charset="0"/>
                <a:cs typeface="Arial" pitchFamily="34" charset="0"/>
              </a:rPr>
            </a:br>
            <a:r>
              <a:rPr lang="en-US" dirty="0">
                <a:solidFill>
                  <a:srgbClr val="FFFFFF"/>
                </a:solidFill>
                <a:latin typeface="Arial"/>
                <a:cs typeface="Arial"/>
              </a:rPr>
              <a:t>These slides, an audio recording, and a transcript of this webinar will be available at </a:t>
            </a:r>
            <a:r>
              <a:rPr lang="en-US" dirty="0">
                <a:latin typeface="Arial"/>
                <a:cs typeface="Arial"/>
                <a:hlinkClick r:id="rId3"/>
              </a:rPr>
              <a:t>http://www.nsf.gov/events/</a:t>
            </a:r>
            <a:r>
              <a:rPr lang="en-US" dirty="0">
                <a:latin typeface="Arial"/>
                <a:cs typeface="Arial"/>
              </a:rPr>
              <a:t/>
            </a:r>
            <a:br>
              <a:rPr lang="en-US" dirty="0">
                <a:latin typeface="Arial"/>
                <a:cs typeface="Arial"/>
              </a:rPr>
            </a:br>
            <a:r>
              <a:rPr lang="en-US" sz="3200" b="1" dirty="0">
                <a:solidFill>
                  <a:schemeClr val="bg1"/>
                </a:solidFill>
                <a:latin typeface="Arial" pitchFamily="34" charset="0"/>
                <a:cs typeface="Arial" pitchFamily="34" charset="0"/>
              </a:rPr>
              <a:t/>
            </a:r>
            <a:br>
              <a:rPr lang="en-US" sz="3200" b="1" dirty="0">
                <a:solidFill>
                  <a:schemeClr val="bg1"/>
                </a:solidFill>
                <a:latin typeface="Arial" pitchFamily="34" charset="0"/>
                <a:cs typeface="Arial" pitchFamily="34" charset="0"/>
              </a:rPr>
            </a:br>
            <a:r>
              <a:rPr lang="en-US" sz="3200" b="1" dirty="0">
                <a:solidFill>
                  <a:schemeClr val="bg1"/>
                </a:solidFill>
                <a:latin typeface="Arial" pitchFamily="34" charset="0"/>
                <a:cs typeface="Arial" pitchFamily="34" charset="0"/>
              </a:rPr>
              <a:t/>
            </a:r>
            <a:br>
              <a:rPr lang="en-US" sz="3200" b="1" dirty="0">
                <a:solidFill>
                  <a:schemeClr val="bg1"/>
                </a:solidFill>
                <a:latin typeface="Arial" pitchFamily="34" charset="0"/>
                <a:cs typeface="Arial" pitchFamily="34" charset="0"/>
              </a:rPr>
            </a:br>
            <a:r>
              <a:rPr lang="en-US" sz="3200" dirty="0">
                <a:solidFill>
                  <a:schemeClr val="bg1"/>
                </a:solidFill>
                <a:latin typeface="Arial" pitchFamily="34" charset="0"/>
                <a:cs typeface="Arial" pitchFamily="34" charset="0"/>
              </a:rPr>
              <a:t>Questions</a:t>
            </a:r>
            <a:r>
              <a:rPr lang="en-US" sz="3200" dirty="0" smtClean="0">
                <a:solidFill>
                  <a:schemeClr val="bg1"/>
                </a:solidFill>
                <a:latin typeface="Arial" pitchFamily="34" charset="0"/>
                <a:cs typeface="Arial" pitchFamily="34" charset="0"/>
              </a:rPr>
              <a:t>?</a:t>
            </a:r>
          </a:p>
          <a:p>
            <a:pPr marL="0" indent="0" algn="ctr">
              <a:buNone/>
            </a:pPr>
            <a:r>
              <a:rPr lang="en-US" sz="3200" dirty="0" smtClean="0">
                <a:solidFill>
                  <a:schemeClr val="bg1"/>
                </a:solidFill>
                <a:latin typeface="Arial" pitchFamily="34" charset="0"/>
                <a:cs typeface="Arial" pitchFamily="34" charset="0"/>
              </a:rPr>
              <a:t>Email: anikolic@nsf.gov</a:t>
            </a:r>
            <a:endParaRPr lang="en-US" dirty="0"/>
          </a:p>
        </p:txBody>
      </p:sp>
    </p:spTree>
    <p:extLst>
      <p:ext uri="{BB962C8B-B14F-4D97-AF65-F5344CB8AC3E}">
        <p14:creationId xmlns:p14="http://schemas.microsoft.com/office/powerpoint/2010/main" val="3103025834"/>
      </p:ext>
    </p:extLst>
  </p:cSld>
  <p:clrMapOvr>
    <a:masterClrMapping/>
  </p:clrMapOvr>
  <p:transition spd="slow"/>
</p:sld>
</file>

<file path=ppt/theme/theme1.xml><?xml version="1.0" encoding="utf-8"?>
<a:theme xmlns:a="http://schemas.openxmlformats.org/drawingml/2006/main" name="CISE_blue">
  <a:themeElements>
    <a:clrScheme name="CISE_blu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fontScheme name="CISE_blu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CISE_blu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ISE_blu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ISE_blu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ISE_blu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ISE_blu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ISE_blu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ISE_blu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J:\WTSRV\Profiles\sjackson\Application Data\Microsoft\Templates\CISE_blue.pot</Template>
  <TotalTime>92672</TotalTime>
  <Words>1305</Words>
  <Application>Microsoft Office PowerPoint</Application>
  <PresentationFormat>On-screen Show (4:3)</PresentationFormat>
  <Paragraphs>85</Paragraphs>
  <Slides>7</Slides>
  <Notes>7</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7</vt:i4>
      </vt:variant>
    </vt:vector>
  </HeadingPairs>
  <TitlesOfParts>
    <vt:vector size="17" baseType="lpstr">
      <vt:lpstr>ＭＳ Ｐゴシック</vt:lpstr>
      <vt:lpstr>ＭＳ Ｐゴシック</vt:lpstr>
      <vt:lpstr>Arial</vt:lpstr>
      <vt:lpstr>Calibri</vt:lpstr>
      <vt:lpstr>Palatino</vt:lpstr>
      <vt:lpstr>Tahoma</vt:lpstr>
      <vt:lpstr>Times</vt:lpstr>
      <vt:lpstr>Times New Roman</vt:lpstr>
      <vt:lpstr>Wingdings</vt:lpstr>
      <vt:lpstr>CISE_blue</vt:lpstr>
      <vt:lpstr>Cybersecurity Innovation for Cyberinfrastructure (CICI) NSF 16-533</vt:lpstr>
      <vt:lpstr>Agenda</vt:lpstr>
      <vt:lpstr>Why Worry about Security in the Scientific Environment?</vt:lpstr>
      <vt:lpstr>Cybersecurity Innovation for Cyberinfrastructure (CICI) NSF 16-533</vt:lpstr>
      <vt:lpstr>CICI Program Areas</vt:lpstr>
      <vt:lpstr>CICI Solicitation Specific Review Criteria</vt:lpstr>
      <vt:lpstr>PowerPoint Presentation</vt:lpstr>
    </vt:vector>
  </TitlesOfParts>
  <Company>National Science Foundation</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OCI overiew</dc:title>
  <dc:creator>Jennifer M. Schopf</dc:creator>
  <dc:description>Presentation to CASC April 30, 2009</dc:description>
  <cp:lastModifiedBy>Nikolich, Anita</cp:lastModifiedBy>
  <cp:revision>1212</cp:revision>
  <cp:lastPrinted>2003-10-29T22:24:43Z</cp:lastPrinted>
  <dcterms:created xsi:type="dcterms:W3CDTF">2012-04-24T12:41:52Z</dcterms:created>
  <dcterms:modified xsi:type="dcterms:W3CDTF">2016-02-29T21:43:00Z</dcterms:modified>
</cp:coreProperties>
</file>