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300" r:id="rId3"/>
    <p:sldId id="291" r:id="rId4"/>
    <p:sldId id="290" r:id="rId5"/>
    <p:sldId id="301" r:id="rId6"/>
    <p:sldId id="310" r:id="rId7"/>
    <p:sldId id="311" r:id="rId8"/>
    <p:sldId id="314" r:id="rId9"/>
    <p:sldId id="312" r:id="rId10"/>
    <p:sldId id="313" r:id="rId11"/>
    <p:sldId id="315" r:id="rId12"/>
    <p:sldId id="292" r:id="rId13"/>
    <p:sldId id="306" r:id="rId14"/>
    <p:sldId id="309" r:id="rId15"/>
    <p:sldId id="303" r:id="rId16"/>
    <p:sldId id="307" r:id="rId17"/>
  </p:sldIdLst>
  <p:sldSz cx="9144000" cy="6858000" type="screen4x3"/>
  <p:notesSz cx="7053263" cy="9356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autoAdjust="0"/>
    <p:restoredTop sz="77423" autoAdjust="0"/>
  </p:normalViewPr>
  <p:slideViewPr>
    <p:cSldViewPr>
      <p:cViewPr>
        <p:scale>
          <a:sx n="75" d="100"/>
          <a:sy n="75" d="100"/>
        </p:scale>
        <p:origin x="-1488" y="-4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3" d="100"/>
          <a:sy n="83" d="100"/>
        </p:scale>
        <p:origin x="-2484" y="-102"/>
      </p:cViewPr>
      <p:guideLst>
        <p:guide orient="horz" pos="2947"/>
        <p:guide pos="2222"/>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5938" cy="468313"/>
          </a:xfrm>
          <a:prstGeom prst="rect">
            <a:avLst/>
          </a:prstGeom>
        </p:spPr>
        <p:txBody>
          <a:bodyPr vert="horz" lIns="91436" tIns="45718" rIns="91436" bIns="45718" rtlCol="0"/>
          <a:lstStyle>
            <a:lvl1pPr algn="l">
              <a:defRPr sz="1200"/>
            </a:lvl1pPr>
          </a:lstStyle>
          <a:p>
            <a:endParaRPr lang="en-US"/>
          </a:p>
        </p:txBody>
      </p:sp>
      <p:sp>
        <p:nvSpPr>
          <p:cNvPr id="3" name="Date Placeholder 2"/>
          <p:cNvSpPr>
            <a:spLocks noGrp="1"/>
          </p:cNvSpPr>
          <p:nvPr>
            <p:ph type="dt" idx="1"/>
          </p:nvPr>
        </p:nvSpPr>
        <p:spPr>
          <a:xfrm>
            <a:off x="3995738" y="0"/>
            <a:ext cx="3055937" cy="468313"/>
          </a:xfrm>
          <a:prstGeom prst="rect">
            <a:avLst/>
          </a:prstGeom>
        </p:spPr>
        <p:txBody>
          <a:bodyPr vert="horz" lIns="91436" tIns="45718" rIns="91436" bIns="45718" rtlCol="0"/>
          <a:lstStyle>
            <a:lvl1pPr algn="r">
              <a:defRPr sz="1200"/>
            </a:lvl1pPr>
          </a:lstStyle>
          <a:p>
            <a:fld id="{9F6D509A-88CD-4DC6-9BE7-6A5469EF76A7}" type="datetimeFigureOut">
              <a:rPr lang="en-US" smtClean="0"/>
              <a:t>2/24/16</a:t>
            </a:fld>
            <a:endParaRPr lang="en-US"/>
          </a:p>
        </p:txBody>
      </p:sp>
      <p:sp>
        <p:nvSpPr>
          <p:cNvPr id="4" name="Slide Image Placeholder 3"/>
          <p:cNvSpPr>
            <a:spLocks noGrp="1" noRot="1" noChangeAspect="1"/>
          </p:cNvSpPr>
          <p:nvPr>
            <p:ph type="sldImg" idx="2"/>
          </p:nvPr>
        </p:nvSpPr>
        <p:spPr>
          <a:xfrm>
            <a:off x="1189038" y="701675"/>
            <a:ext cx="4676775" cy="3508375"/>
          </a:xfrm>
          <a:prstGeom prst="rect">
            <a:avLst/>
          </a:prstGeom>
          <a:noFill/>
          <a:ln w="12700">
            <a:solidFill>
              <a:prstClr val="black"/>
            </a:solidFill>
          </a:ln>
        </p:spPr>
        <p:txBody>
          <a:bodyPr vert="horz" lIns="91436" tIns="45718" rIns="91436" bIns="45718" rtlCol="0" anchor="ctr"/>
          <a:lstStyle/>
          <a:p>
            <a:endParaRPr lang="en-US"/>
          </a:p>
        </p:txBody>
      </p:sp>
      <p:sp>
        <p:nvSpPr>
          <p:cNvPr id="5" name="Notes Placeholder 4"/>
          <p:cNvSpPr>
            <a:spLocks noGrp="1"/>
          </p:cNvSpPr>
          <p:nvPr>
            <p:ph type="body" sz="quarter" idx="3"/>
          </p:nvPr>
        </p:nvSpPr>
        <p:spPr>
          <a:xfrm>
            <a:off x="704851" y="4445001"/>
            <a:ext cx="5643563" cy="4210050"/>
          </a:xfrm>
          <a:prstGeom prst="rect">
            <a:avLst/>
          </a:prstGeom>
        </p:spPr>
        <p:txBody>
          <a:bodyPr vert="horz" lIns="91436" tIns="45718" rIns="91436" bIns="4571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86826"/>
            <a:ext cx="3055938" cy="468313"/>
          </a:xfrm>
          <a:prstGeom prst="rect">
            <a:avLst/>
          </a:prstGeom>
        </p:spPr>
        <p:txBody>
          <a:bodyPr vert="horz" lIns="91436" tIns="45718" rIns="91436" bIns="45718" rtlCol="0" anchor="b"/>
          <a:lstStyle>
            <a:lvl1pPr algn="l">
              <a:defRPr sz="1200"/>
            </a:lvl1pPr>
          </a:lstStyle>
          <a:p>
            <a:endParaRPr lang="en-US"/>
          </a:p>
        </p:txBody>
      </p:sp>
      <p:sp>
        <p:nvSpPr>
          <p:cNvPr id="7" name="Slide Number Placeholder 6"/>
          <p:cNvSpPr>
            <a:spLocks noGrp="1"/>
          </p:cNvSpPr>
          <p:nvPr>
            <p:ph type="sldNum" sz="quarter" idx="5"/>
          </p:nvPr>
        </p:nvSpPr>
        <p:spPr>
          <a:xfrm>
            <a:off x="3995738" y="8886826"/>
            <a:ext cx="3055937" cy="468313"/>
          </a:xfrm>
          <a:prstGeom prst="rect">
            <a:avLst/>
          </a:prstGeom>
        </p:spPr>
        <p:txBody>
          <a:bodyPr vert="horz" lIns="91436" tIns="45718" rIns="91436" bIns="45718" rtlCol="0" anchor="b"/>
          <a:lstStyle>
            <a:lvl1pPr algn="r">
              <a:defRPr sz="1200"/>
            </a:lvl1pPr>
          </a:lstStyle>
          <a:p>
            <a:fld id="{AFC45437-1F62-447E-A345-4F236404B7D4}" type="slidenum">
              <a:rPr lang="en-US" smtClean="0"/>
              <a:t>‹#›</a:t>
            </a:fld>
            <a:endParaRPr lang="en-US"/>
          </a:p>
        </p:txBody>
      </p:sp>
    </p:spTree>
    <p:extLst>
      <p:ext uri="{BB962C8B-B14F-4D97-AF65-F5344CB8AC3E}">
        <p14:creationId xmlns:p14="http://schemas.microsoft.com/office/powerpoint/2010/main" val="3972094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nsf.gov/pubs/2014/nsf14530/nsf14530.htm" TargetMode="External"/><Relationship Id="rId4" Type="http://schemas.openxmlformats.org/officeDocument/2006/relationships/hyperlink" Target="http://www.nsf.gov/publications/pub_summ.jsp?ods_key=gpg" TargetMode="External"/><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 Id="rId3" Type="http://schemas.openxmlformats.org/officeDocument/2006/relationships/hyperlink" Target="http://nsf.gov/bfa/dias/policy/merit_review/" TargetMode="Externa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 Id="rId3" Type="http://schemas.openxmlformats.org/officeDocument/2006/relationships/hyperlink" Target="mailto:DIBBsQueries@nsf.gov"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itchFamily="34" charset="0"/>
                <a:cs typeface="Arial" pitchFamily="34" charset="0"/>
              </a:rPr>
              <a:t>Good morning.  I’m Amy Walton, one of the NSF Program Directors managing the Data Infrastructure Building Blocks (DIBBS) solicitation.  Thank you for taking time to join us today.  In this webcast, I’ll provide a brief overview of the program and some of the most important things you need to know about submitting a proposal.</a:t>
            </a:r>
          </a:p>
          <a:p>
            <a:r>
              <a:rPr lang="en-US" dirty="0">
                <a:latin typeface="Arial" pitchFamily="34" charset="0"/>
                <a:cs typeface="Arial" pitchFamily="34" charset="0"/>
              </a:rPr>
              <a:t> </a:t>
            </a:r>
          </a:p>
        </p:txBody>
      </p:sp>
      <p:sp>
        <p:nvSpPr>
          <p:cNvPr id="4" name="Slide Number Placeholder 3"/>
          <p:cNvSpPr>
            <a:spLocks noGrp="1"/>
          </p:cNvSpPr>
          <p:nvPr>
            <p:ph type="sldNum" sz="quarter" idx="10"/>
          </p:nvPr>
        </p:nvSpPr>
        <p:spPr/>
        <p:txBody>
          <a:bodyPr/>
          <a:lstStyle/>
          <a:p>
            <a:fld id="{AFC45437-1F62-447E-A345-4F236404B7D4}" type="slidenum">
              <a:rPr lang="en-US" smtClean="0"/>
              <a:t>1</a:t>
            </a:fld>
            <a:endParaRPr lang="en-US"/>
          </a:p>
        </p:txBody>
      </p:sp>
    </p:spTree>
    <p:extLst>
      <p:ext uri="{BB962C8B-B14F-4D97-AF65-F5344CB8AC3E}">
        <p14:creationId xmlns:p14="http://schemas.microsoft.com/office/powerpoint/2010/main" val="830836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latin typeface="Arial"/>
                <a:cs typeface="Arial"/>
              </a:rPr>
              <a:t>In addition</a:t>
            </a:r>
            <a:r>
              <a:rPr lang="en-US" baseline="0" dirty="0" smtClean="0">
                <a:solidFill>
                  <a:srgbClr val="000000"/>
                </a:solidFill>
                <a:latin typeface="Arial"/>
                <a:cs typeface="Arial"/>
              </a:rPr>
              <a:t> to the Intellectual Merit and Broader Impacts criteria, there are review criteria that are specific to the DIBBs program.  Additional criteria that will be considered during peer-review for Pilot Demonstration awards </a:t>
            </a:r>
            <a:r>
              <a:rPr lang="en-US" sz="1200" kern="1200" dirty="0" smtClean="0">
                <a:solidFill>
                  <a:srgbClr val="000000"/>
                </a:solidFill>
                <a:effectLst/>
                <a:latin typeface="Arial"/>
                <a:ea typeface="+mn-ea"/>
                <a:cs typeface="Arial"/>
              </a:rPr>
              <a:t>include the following</a:t>
            </a:r>
            <a:r>
              <a:rPr lang="en-US" baseline="0" dirty="0" smtClean="0">
                <a:solidFill>
                  <a:srgbClr val="000000"/>
                </a:solidFill>
                <a:latin typeface="Arial"/>
                <a:cs typeface="Arial"/>
              </a:rPr>
              <a:t>:</a:t>
            </a:r>
          </a:p>
          <a:p>
            <a:pPr marL="171450" indent="-171450">
              <a:buFont typeface="Arial"/>
              <a:buChar char="•"/>
            </a:pPr>
            <a:r>
              <a:rPr lang="en-US" sz="1200" kern="1200" dirty="0" smtClean="0">
                <a:solidFill>
                  <a:schemeClr val="tx1"/>
                </a:solidFill>
                <a:effectLst/>
                <a:latin typeface="+mn-lt"/>
                <a:ea typeface="+mn-ea"/>
                <a:cs typeface="+mn-cs"/>
              </a:rPr>
              <a:t>Is there a clear description of the community data infrastructure development that will be met by this project? Is any prototype, pilot, platform or tool development  appropriately conceived for the intended outcomes of the project? What is the likelihood of successful creation and adoption of any product? How extensible is the technology or capability development?  Is the resource development modern, robust and responsive to community needs?</a:t>
            </a:r>
            <a:endParaRPr lang="en-US" dirty="0" smtClean="0"/>
          </a:p>
          <a:p>
            <a:pPr marL="171450" indent="-171450">
              <a:buFont typeface="Arial"/>
              <a:buChar char="•"/>
            </a:pPr>
            <a:r>
              <a:rPr lang="en-US" sz="1200" kern="1200" dirty="0" smtClean="0">
                <a:solidFill>
                  <a:schemeClr val="tx1"/>
                </a:solidFill>
                <a:effectLst/>
                <a:latin typeface="+mn-lt"/>
                <a:ea typeface="+mn-ea"/>
                <a:cs typeface="+mn-cs"/>
              </a:rPr>
              <a:t>Is the management plan and team appropriate for the goals of the project? What is the plan to demonstrate the proposed capability or resource? </a:t>
            </a:r>
            <a:endParaRPr lang="en-US" dirty="0" smtClean="0"/>
          </a:p>
          <a:p>
            <a:pPr marL="171450" indent="-171450">
              <a:buFont typeface="Arial"/>
              <a:buChar char="•"/>
            </a:pPr>
            <a:r>
              <a:rPr lang="en-US" sz="1200" kern="1200" dirty="0" smtClean="0">
                <a:solidFill>
                  <a:schemeClr val="tx1"/>
                </a:solidFill>
                <a:effectLst/>
                <a:latin typeface="+mn-lt"/>
                <a:ea typeface="+mn-ea"/>
                <a:cs typeface="+mn-cs"/>
              </a:rPr>
              <a:t>Characterize the community that will benefit from the project: How many researchers and which domains will benefit from the outcomes of the project? How does the project involve and serve more than one research field?  Are participants from appropriate science and engineering communities explicitly identified, and are their roles clear? How does the project clearly demonstrate end user involvement in development and use of a community capability? </a:t>
            </a:r>
            <a:endParaRPr lang="en-US" dirty="0" smtClean="0"/>
          </a:p>
        </p:txBody>
      </p:sp>
      <p:sp>
        <p:nvSpPr>
          <p:cNvPr id="4" name="Slide Number Placeholder 3"/>
          <p:cNvSpPr>
            <a:spLocks noGrp="1"/>
          </p:cNvSpPr>
          <p:nvPr>
            <p:ph type="sldNum" sz="quarter" idx="10"/>
          </p:nvPr>
        </p:nvSpPr>
        <p:spPr/>
        <p:txBody>
          <a:bodyPr/>
          <a:lstStyle/>
          <a:p>
            <a:fld id="{AFC45437-1F62-447E-A345-4F236404B7D4}" type="slidenum">
              <a:rPr lang="en-US" smtClean="0"/>
              <a:t>10</a:t>
            </a:fld>
            <a:endParaRPr lang="en-US"/>
          </a:p>
        </p:txBody>
      </p:sp>
    </p:spTree>
    <p:extLst>
      <p:ext uri="{BB962C8B-B14F-4D97-AF65-F5344CB8AC3E}">
        <p14:creationId xmlns:p14="http://schemas.microsoft.com/office/powerpoint/2010/main" val="1971911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latin typeface="Arial"/>
                <a:cs typeface="Arial"/>
              </a:rPr>
              <a:t>In addition</a:t>
            </a:r>
            <a:r>
              <a:rPr lang="en-US" baseline="0" dirty="0" smtClean="0">
                <a:solidFill>
                  <a:srgbClr val="000000"/>
                </a:solidFill>
                <a:latin typeface="Arial"/>
                <a:cs typeface="Arial"/>
              </a:rPr>
              <a:t> to the Intellectual Merit and Broader Impacts criteria, there are review criteria that are specific to the DIBBs program.  Additional criteria that will be considered during peer-review for Pilot Demonstration awards </a:t>
            </a:r>
            <a:r>
              <a:rPr lang="en-US" sz="1200" kern="1200" dirty="0" smtClean="0">
                <a:solidFill>
                  <a:srgbClr val="000000"/>
                </a:solidFill>
                <a:effectLst/>
                <a:latin typeface="Arial"/>
                <a:ea typeface="+mn-ea"/>
                <a:cs typeface="Arial"/>
              </a:rPr>
              <a:t>include the following</a:t>
            </a:r>
            <a:r>
              <a:rPr lang="en-US" baseline="0" dirty="0" smtClean="0">
                <a:solidFill>
                  <a:srgbClr val="000000"/>
                </a:solidFill>
                <a:latin typeface="Arial"/>
                <a:cs typeface="Arial"/>
              </a:rPr>
              <a:t>:</a:t>
            </a:r>
          </a:p>
          <a:p>
            <a:pPr marL="171450" indent="-171450">
              <a:buFont typeface="Arial"/>
              <a:buChar char="•"/>
            </a:pPr>
            <a:r>
              <a:rPr lang="en-US" sz="1200" kern="1200" dirty="0" smtClean="0">
                <a:solidFill>
                  <a:schemeClr val="tx1"/>
                </a:solidFill>
                <a:effectLst/>
                <a:latin typeface="+mn-lt"/>
                <a:ea typeface="+mn-ea"/>
                <a:cs typeface="+mn-cs"/>
              </a:rPr>
              <a:t>Indicate how the community would be represented in governance of the resulting capability, including data management and de-accession. A sustainability plan must be included for any </a:t>
            </a:r>
            <a:r>
              <a:rPr lang="en-US" sz="1200" kern="1200" dirty="0" err="1" smtClean="0">
                <a:solidFill>
                  <a:schemeClr val="tx1"/>
                </a:solidFill>
                <a:effectLst/>
                <a:latin typeface="+mn-lt"/>
                <a:ea typeface="+mn-ea"/>
                <a:cs typeface="+mn-cs"/>
              </a:rPr>
              <a:t>cyberinfrastructure</a:t>
            </a:r>
            <a:r>
              <a:rPr lang="en-US" sz="1200" kern="1200" dirty="0" smtClean="0">
                <a:solidFill>
                  <a:schemeClr val="tx1"/>
                </a:solidFill>
                <a:effectLst/>
                <a:latin typeface="+mn-lt"/>
                <a:ea typeface="+mn-ea"/>
                <a:cs typeface="+mn-cs"/>
              </a:rPr>
              <a:t> component of the project that is intended to continue. The sustainability plan must describe how the </a:t>
            </a:r>
            <a:r>
              <a:rPr lang="en-US" sz="1200" kern="1200" dirty="0" err="1" smtClean="0">
                <a:solidFill>
                  <a:schemeClr val="tx1"/>
                </a:solidFill>
                <a:effectLst/>
                <a:latin typeface="+mn-lt"/>
                <a:ea typeface="+mn-ea"/>
                <a:cs typeface="+mn-cs"/>
              </a:rPr>
              <a:t>cyberinfrastructure</a:t>
            </a:r>
            <a:r>
              <a:rPr lang="en-US" sz="1200" kern="1200" dirty="0" smtClean="0">
                <a:solidFill>
                  <a:schemeClr val="tx1"/>
                </a:solidFill>
                <a:effectLst/>
                <a:latin typeface="+mn-lt"/>
                <a:ea typeface="+mn-ea"/>
                <a:cs typeface="+mn-cs"/>
              </a:rPr>
              <a:t> will be supported beyond the award duration, and may include integration into long-term data or </a:t>
            </a:r>
            <a:r>
              <a:rPr lang="en-US" sz="1200" kern="1200" dirty="0" err="1" smtClean="0">
                <a:solidFill>
                  <a:schemeClr val="tx1"/>
                </a:solidFill>
                <a:effectLst/>
                <a:latin typeface="+mn-lt"/>
                <a:ea typeface="+mn-ea"/>
                <a:cs typeface="+mn-cs"/>
              </a:rPr>
              <a:t>cyberinfrastructure</a:t>
            </a:r>
            <a:r>
              <a:rPr lang="en-US" sz="1200" kern="1200" dirty="0" smtClean="0">
                <a:solidFill>
                  <a:schemeClr val="tx1"/>
                </a:solidFill>
                <a:effectLst/>
                <a:latin typeface="+mn-lt"/>
                <a:ea typeface="+mn-ea"/>
                <a:cs typeface="+mn-cs"/>
              </a:rPr>
              <a:t> resources either supported by NSF or other institutions, agencies or partners. Sustainability plans will be evaluated on the viability of the sustainable resource, community representation in governance, the fit to the infrastructure being developed and the likelihood of ingestion into the long-term system.</a:t>
            </a:r>
            <a:endParaRPr lang="en-US" dirty="0"/>
          </a:p>
        </p:txBody>
      </p:sp>
      <p:sp>
        <p:nvSpPr>
          <p:cNvPr id="4" name="Slide Number Placeholder 3"/>
          <p:cNvSpPr>
            <a:spLocks noGrp="1"/>
          </p:cNvSpPr>
          <p:nvPr>
            <p:ph type="sldNum" sz="quarter" idx="10"/>
          </p:nvPr>
        </p:nvSpPr>
        <p:spPr/>
        <p:txBody>
          <a:bodyPr/>
          <a:lstStyle/>
          <a:p>
            <a:fld id="{AFC45437-1F62-447E-A345-4F236404B7D4}" type="slidenum">
              <a:rPr lang="en-US" smtClean="0"/>
              <a:t>11</a:t>
            </a:fld>
            <a:endParaRPr lang="en-US"/>
          </a:p>
        </p:txBody>
      </p:sp>
    </p:spTree>
    <p:extLst>
      <p:ext uri="{BB962C8B-B14F-4D97-AF65-F5344CB8AC3E}">
        <p14:creationId xmlns:p14="http://schemas.microsoft.com/office/powerpoint/2010/main" val="1971911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latin typeface="Arial" panose="020B0604020202020204" pitchFamily="34" charset="0"/>
                <a:cs typeface="Arial" panose="020B0604020202020204" pitchFamily="34" charset="0"/>
              </a:rPr>
              <a:t>DIBBs</a:t>
            </a:r>
            <a:r>
              <a:rPr lang="en-US" baseline="0" dirty="0" smtClean="0">
                <a:solidFill>
                  <a:srgbClr val="000000"/>
                </a:solidFill>
                <a:latin typeface="Arial" panose="020B0604020202020204" pitchFamily="34" charset="0"/>
                <a:cs typeface="Arial" panose="020B0604020202020204" pitchFamily="34" charset="0"/>
              </a:rPr>
              <a:t> proposals will be due </a:t>
            </a:r>
            <a:r>
              <a:rPr lang="en-US" dirty="0" smtClean="0">
                <a:solidFill>
                  <a:srgbClr val="000000"/>
                </a:solidFill>
                <a:latin typeface="Arial" panose="020B0604020202020204" pitchFamily="34" charset="0"/>
                <a:cs typeface="Arial" panose="020B0604020202020204" pitchFamily="34" charset="0"/>
              </a:rPr>
              <a:t>April 4, 2016;</a:t>
            </a:r>
            <a:r>
              <a:rPr lang="en-US" baseline="0" dirty="0" smtClean="0">
                <a:solidFill>
                  <a:srgbClr val="000000"/>
                </a:solidFill>
                <a:latin typeface="Arial" panose="020B0604020202020204" pitchFamily="34" charset="0"/>
                <a:cs typeface="Arial" panose="020B0604020202020204" pitchFamily="34" charset="0"/>
              </a:rPr>
              <a:t> a</a:t>
            </a:r>
            <a:r>
              <a:rPr lang="en-US" dirty="0" smtClean="0">
                <a:solidFill>
                  <a:srgbClr val="000000"/>
                </a:solidFill>
                <a:latin typeface="Arial" panose="020B0604020202020204" pitchFamily="34" charset="0"/>
                <a:cs typeface="Arial" panose="020B0604020202020204" pitchFamily="34" charset="0"/>
              </a:rPr>
              <a:t>ward decisions</a:t>
            </a:r>
            <a:r>
              <a:rPr lang="en-US" baseline="0" dirty="0" smtClean="0">
                <a:solidFill>
                  <a:srgbClr val="000000"/>
                </a:solidFill>
                <a:latin typeface="Arial" panose="020B0604020202020204" pitchFamily="34" charset="0"/>
                <a:cs typeface="Arial" panose="020B0604020202020204" pitchFamily="34" charset="0"/>
              </a:rPr>
              <a:t> are </a:t>
            </a:r>
            <a:r>
              <a:rPr lang="en-US" dirty="0" smtClean="0">
                <a:solidFill>
                  <a:srgbClr val="000000"/>
                </a:solidFill>
                <a:latin typeface="Arial" panose="020B0604020202020204" pitchFamily="34" charset="0"/>
                <a:cs typeface="Arial" panose="020B0604020202020204" pitchFamily="34" charset="0"/>
              </a:rPr>
              <a:t>anticipated</a:t>
            </a:r>
            <a:r>
              <a:rPr lang="en-US" baseline="0" dirty="0" smtClean="0">
                <a:solidFill>
                  <a:srgbClr val="000000"/>
                </a:solidFill>
                <a:latin typeface="Arial" panose="020B0604020202020204" pitchFamily="34" charset="0"/>
                <a:cs typeface="Arial" panose="020B0604020202020204" pitchFamily="34" charset="0"/>
              </a:rPr>
              <a:t> in </a:t>
            </a:r>
            <a:r>
              <a:rPr lang="en-US" dirty="0" smtClean="0">
                <a:solidFill>
                  <a:srgbClr val="000000"/>
                </a:solidFill>
                <a:latin typeface="Arial" panose="020B0604020202020204" pitchFamily="34" charset="0"/>
                <a:cs typeface="Arial" panose="020B0604020202020204" pitchFamily="34" charset="0"/>
              </a:rPr>
              <a:t>August 2016.</a:t>
            </a:r>
          </a:p>
          <a:p>
            <a:pPr marL="0" indent="0">
              <a:buNone/>
            </a:pPr>
            <a:endParaRPr lang="en-US" dirty="0" smtClean="0">
              <a:solidFill>
                <a:srgbClr val="000000"/>
              </a:solidFill>
              <a:latin typeface="Arial" panose="020B0604020202020204" pitchFamily="34" charset="0"/>
              <a:cs typeface="Arial" panose="020B0604020202020204" pitchFamily="34" charset="0"/>
            </a:endParaRPr>
          </a:p>
          <a:p>
            <a:pPr marL="0" indent="0">
              <a:buNone/>
            </a:pPr>
            <a:r>
              <a:rPr lang="en-US" dirty="0" smtClean="0">
                <a:solidFill>
                  <a:srgbClr val="000000"/>
                </a:solidFill>
                <a:latin typeface="Arial" panose="020B0604020202020204" pitchFamily="34" charset="0"/>
                <a:cs typeface="Arial" panose="020B0604020202020204" pitchFamily="34" charset="0"/>
              </a:rPr>
              <a:t>Besides</a:t>
            </a:r>
            <a:r>
              <a:rPr lang="en-US" baseline="0" dirty="0" smtClean="0">
                <a:solidFill>
                  <a:srgbClr val="000000"/>
                </a:solidFill>
                <a:latin typeface="Arial" panose="020B0604020202020204" pitchFamily="34" charset="0"/>
                <a:cs typeface="Arial" panose="020B0604020202020204" pitchFamily="34" charset="0"/>
              </a:rPr>
              <a:t> the w</a:t>
            </a:r>
            <a:r>
              <a:rPr lang="en-US" dirty="0" smtClean="0">
                <a:solidFill>
                  <a:srgbClr val="000000"/>
                </a:solidFill>
                <a:latin typeface="Arial" panose="020B0604020202020204" pitchFamily="34" charset="0"/>
                <a:cs typeface="Arial" panose="020B0604020202020204" pitchFamily="34" charset="0"/>
              </a:rPr>
              <a:t>ebinar</a:t>
            </a:r>
            <a:r>
              <a:rPr lang="en-US" baseline="0" dirty="0" smtClean="0">
                <a:solidFill>
                  <a:srgbClr val="000000"/>
                </a:solidFill>
                <a:latin typeface="Arial" panose="020B0604020202020204" pitchFamily="34" charset="0"/>
                <a:cs typeface="Arial" panose="020B0604020202020204" pitchFamily="34" charset="0"/>
              </a:rPr>
              <a:t> being held today (</a:t>
            </a:r>
            <a:r>
              <a:rPr lang="en-US" dirty="0" smtClean="0">
                <a:solidFill>
                  <a:srgbClr val="000000"/>
                </a:solidFill>
                <a:latin typeface="Arial" panose="020B0604020202020204" pitchFamily="34" charset="0"/>
                <a:cs typeface="Arial" panose="020B0604020202020204" pitchFamily="34" charset="0"/>
              </a:rPr>
              <a:t>March 3, 2016), there are a number of sources of additional information.  The DIBBs Solicitation (NSF 14-530) can be found at: </a:t>
            </a:r>
          </a:p>
          <a:p>
            <a:pPr marL="0" indent="0">
              <a:buNone/>
            </a:pPr>
            <a:r>
              <a:rPr lang="en-US" dirty="0" smtClean="0">
                <a:solidFill>
                  <a:srgbClr val="000000"/>
                </a:solidFill>
                <a:latin typeface="Arial" panose="020B0604020202020204" pitchFamily="34" charset="0"/>
                <a:cs typeface="Arial" panose="020B0604020202020204" pitchFamily="34" charset="0"/>
                <a:hlinkClick r:id="rId3"/>
              </a:rPr>
              <a:t>http://www.nsf.gov/pubs/2016/nsf16530/nsf16530.htm</a:t>
            </a:r>
            <a:endParaRPr lang="en-US" dirty="0" smtClean="0">
              <a:solidFill>
                <a:srgbClr val="000000"/>
              </a:solidFill>
              <a:latin typeface="Arial" panose="020B0604020202020204" pitchFamily="34" charset="0"/>
              <a:cs typeface="Arial" panose="020B0604020202020204" pitchFamily="34" charset="0"/>
            </a:endParaRPr>
          </a:p>
          <a:p>
            <a:pPr marL="0" indent="0">
              <a:buNone/>
            </a:pPr>
            <a:r>
              <a:rPr lang="en-US" dirty="0" smtClean="0">
                <a:solidFill>
                  <a:srgbClr val="000000"/>
                </a:solidFill>
                <a:latin typeface="Arial" panose="020B0604020202020204" pitchFamily="34" charset="0"/>
                <a:cs typeface="Arial" panose="020B0604020202020204" pitchFamily="34" charset="0"/>
              </a:rPr>
              <a:t>and the NSF Grant Proposal Guide (GPG) is available at:</a:t>
            </a:r>
          </a:p>
          <a:p>
            <a:pPr marL="0" indent="0">
              <a:buNone/>
            </a:pPr>
            <a:r>
              <a:rPr lang="en-US" dirty="0" smtClean="0">
                <a:solidFill>
                  <a:srgbClr val="000000"/>
                </a:solidFill>
                <a:latin typeface="Arial" panose="020B0604020202020204" pitchFamily="34" charset="0"/>
                <a:cs typeface="Arial" panose="020B0604020202020204" pitchFamily="34" charset="0"/>
                <a:hlinkClick r:id="rId4"/>
              </a:rPr>
              <a:t>http://www.nsf.gov/publications/pub_summ.jsp?ods_key=gpg</a:t>
            </a:r>
            <a:endParaRPr lang="en-US" dirty="0" smtClean="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AFC45437-1F62-447E-A345-4F236404B7D4}" type="slidenum">
              <a:rPr lang="en-US" smtClean="0"/>
              <a:t>12</a:t>
            </a:fld>
            <a:endParaRPr lang="en-US"/>
          </a:p>
        </p:txBody>
      </p:sp>
    </p:spTree>
    <p:extLst>
      <p:ext uri="{BB962C8B-B14F-4D97-AF65-F5344CB8AC3E}">
        <p14:creationId xmlns:p14="http://schemas.microsoft.com/office/powerpoint/2010/main" val="20254288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000000"/>
                </a:solidFill>
                <a:latin typeface="Arial"/>
                <a:cs typeface="Arial"/>
              </a:rPr>
              <a:t>Section V-A of the DIBBs solicitation contains detailed proposal preparation instructions.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srgbClr val="000000"/>
              </a:solidFill>
              <a:latin typeface="Arial"/>
              <a:cs typeface="Arial"/>
            </a:endParaRPr>
          </a:p>
          <a:p>
            <a:r>
              <a:rPr lang="en-US" sz="1200" dirty="0" smtClean="0">
                <a:solidFill>
                  <a:srgbClr val="000000"/>
                </a:solidFill>
                <a:latin typeface="Arial"/>
                <a:cs typeface="Arial"/>
              </a:rPr>
              <a:t>The project description is limited to 15 pages.</a:t>
            </a:r>
          </a:p>
          <a:p>
            <a:endParaRPr lang="en-US" sz="1200" dirty="0" smtClean="0">
              <a:solidFill>
                <a:srgbClr val="000000"/>
              </a:solidFill>
              <a:latin typeface="Arial"/>
              <a:cs typeface="Arial"/>
            </a:endParaRPr>
          </a:p>
          <a:p>
            <a:r>
              <a:rPr lang="en-US" sz="1200" kern="1200" dirty="0" err="1" smtClean="0">
                <a:solidFill>
                  <a:srgbClr val="000000"/>
                </a:solidFill>
                <a:effectLst/>
                <a:latin typeface="Arial"/>
                <a:ea typeface="+mn-ea"/>
                <a:cs typeface="Arial"/>
              </a:rPr>
              <a:t>FastLane</a:t>
            </a:r>
            <a:r>
              <a:rPr lang="en-US" sz="1200" kern="1200" dirty="0" smtClean="0">
                <a:solidFill>
                  <a:srgbClr val="000000"/>
                </a:solidFill>
                <a:effectLst/>
                <a:latin typeface="Arial"/>
                <a:ea typeface="+mn-ea"/>
                <a:cs typeface="Arial"/>
              </a:rPr>
              <a:t> will check for required sections of the full proposal, in accordance with </a:t>
            </a:r>
            <a:r>
              <a:rPr lang="en-US" sz="1200" i="1" kern="1200" dirty="0" smtClean="0">
                <a:solidFill>
                  <a:srgbClr val="000000"/>
                </a:solidFill>
                <a:effectLst/>
                <a:latin typeface="Arial"/>
                <a:ea typeface="+mn-ea"/>
                <a:cs typeface="Arial"/>
              </a:rPr>
              <a:t>Grant Proposal Guide</a:t>
            </a:r>
            <a:r>
              <a:rPr lang="en-US" sz="1200" kern="1200" dirty="0" smtClean="0">
                <a:solidFill>
                  <a:srgbClr val="000000"/>
                </a:solidFill>
                <a:effectLst/>
                <a:latin typeface="Arial"/>
                <a:ea typeface="+mn-ea"/>
                <a:cs typeface="Arial"/>
              </a:rPr>
              <a:t> (GPG) instructions described in Chapter II.C.2. The GPG requires submission of: Project Summary; Project Description; References Cited; Biographical Sketch(</a:t>
            </a:r>
            <a:r>
              <a:rPr lang="en-US" sz="1200" kern="1200" dirty="0" err="1" smtClean="0">
                <a:solidFill>
                  <a:srgbClr val="000000"/>
                </a:solidFill>
                <a:effectLst/>
                <a:latin typeface="Arial"/>
                <a:ea typeface="+mn-ea"/>
                <a:cs typeface="Arial"/>
              </a:rPr>
              <a:t>es</a:t>
            </a:r>
            <a:r>
              <a:rPr lang="en-US" sz="1200" kern="1200" dirty="0" smtClean="0">
                <a:solidFill>
                  <a:srgbClr val="000000"/>
                </a:solidFill>
                <a:effectLst/>
                <a:latin typeface="Arial"/>
                <a:ea typeface="+mn-ea"/>
                <a:cs typeface="Arial"/>
              </a:rPr>
              <a:t>); Budget; Budget Justification; Current and Pending Support; Facilities, Equipment &amp; Other Resources; Data Management Plan; and Postdoctoral Mentoring Plan, if applicable. If a required section is missing, </a:t>
            </a:r>
            <a:r>
              <a:rPr lang="en-US" sz="1200" b="1" kern="1200" dirty="0" err="1" smtClean="0">
                <a:solidFill>
                  <a:srgbClr val="000000"/>
                </a:solidFill>
                <a:effectLst/>
                <a:latin typeface="Arial"/>
                <a:ea typeface="+mn-ea"/>
                <a:cs typeface="Arial"/>
              </a:rPr>
              <a:t>FastLane</a:t>
            </a:r>
            <a:r>
              <a:rPr lang="en-US" sz="1200" b="1" kern="1200" dirty="0" smtClean="0">
                <a:solidFill>
                  <a:srgbClr val="000000"/>
                </a:solidFill>
                <a:effectLst/>
                <a:latin typeface="Arial"/>
                <a:ea typeface="+mn-ea"/>
                <a:cs typeface="Arial"/>
              </a:rPr>
              <a:t> will not accept the proposal. </a:t>
            </a:r>
            <a:endParaRPr lang="en-US" sz="1200" dirty="0">
              <a:solidFill>
                <a:srgbClr val="000000"/>
              </a:solidFill>
              <a:latin typeface="Arial"/>
              <a:cs typeface="Arial"/>
            </a:endParaRPr>
          </a:p>
        </p:txBody>
      </p:sp>
      <p:sp>
        <p:nvSpPr>
          <p:cNvPr id="4" name="Slide Number Placeholder 3"/>
          <p:cNvSpPr>
            <a:spLocks noGrp="1"/>
          </p:cNvSpPr>
          <p:nvPr>
            <p:ph type="sldNum" sz="quarter" idx="10"/>
          </p:nvPr>
        </p:nvSpPr>
        <p:spPr/>
        <p:txBody>
          <a:bodyPr/>
          <a:lstStyle/>
          <a:p>
            <a:fld id="{AFC45437-1F62-447E-A345-4F236404B7D4}" type="slidenum">
              <a:rPr lang="en-US" smtClean="0"/>
              <a:t>13</a:t>
            </a:fld>
            <a:endParaRPr lang="en-US"/>
          </a:p>
        </p:txBody>
      </p:sp>
    </p:spTree>
    <p:extLst>
      <p:ext uri="{BB962C8B-B14F-4D97-AF65-F5344CB8AC3E}">
        <p14:creationId xmlns:p14="http://schemas.microsoft.com/office/powerpoint/2010/main" val="32040651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rgbClr val="000000"/>
                </a:solidFill>
                <a:effectLst/>
                <a:latin typeface="Arial"/>
                <a:ea typeface="+mn-ea"/>
                <a:cs typeface="Arial"/>
              </a:rPr>
              <a:t>he following items are the only items permitted as Supplementary Documentation:</a:t>
            </a:r>
            <a:endParaRPr lang="en-US" sz="1200" dirty="0" smtClean="0">
              <a:solidFill>
                <a:srgbClr val="000000"/>
              </a:solidFill>
              <a:latin typeface="Arial"/>
              <a:cs typeface="Arial"/>
            </a:endParaRPr>
          </a:p>
          <a:p>
            <a:r>
              <a:rPr lang="en-US" sz="1200" b="1" kern="1200" dirty="0" smtClean="0">
                <a:solidFill>
                  <a:srgbClr val="000000"/>
                </a:solidFill>
                <a:effectLst/>
                <a:latin typeface="Arial"/>
                <a:ea typeface="+mn-ea"/>
                <a:cs typeface="Arial"/>
              </a:rPr>
              <a:t>Project Management – System Architecture Diagram.  </a:t>
            </a:r>
            <a:r>
              <a:rPr lang="en-US" sz="1200" kern="1200" dirty="0" smtClean="0">
                <a:solidFill>
                  <a:srgbClr val="000000"/>
                </a:solidFill>
                <a:effectLst/>
                <a:latin typeface="Arial"/>
                <a:ea typeface="+mn-ea"/>
                <a:cs typeface="Arial"/>
              </a:rPr>
              <a:t>Proposals may include in Supplementary Documents a 1-page system architecture design diagram specifying all critical components, including hardware and/or software and any necessary dependencies affecting system use by the scientific community. The diagram should be referenced in the Project Description.</a:t>
            </a:r>
            <a:endParaRPr lang="en-US" sz="1200" dirty="0" smtClean="0">
              <a:solidFill>
                <a:srgbClr val="000000"/>
              </a:solidFill>
              <a:effectLst/>
              <a:latin typeface="Arial"/>
              <a:cs typeface="Arial"/>
            </a:endParaRPr>
          </a:p>
          <a:p>
            <a:r>
              <a:rPr lang="en-US" sz="1200" b="1" kern="1200" dirty="0" smtClean="0">
                <a:solidFill>
                  <a:srgbClr val="000000"/>
                </a:solidFill>
                <a:effectLst/>
                <a:latin typeface="Arial"/>
                <a:ea typeface="+mn-ea"/>
                <a:cs typeface="Arial"/>
              </a:rPr>
              <a:t>Letters of Collaboration</a:t>
            </a:r>
            <a:r>
              <a:rPr lang="en-US" sz="1200" kern="1200" dirty="0" smtClean="0">
                <a:solidFill>
                  <a:srgbClr val="000000"/>
                </a:solidFill>
                <a:effectLst/>
                <a:latin typeface="Arial"/>
                <a:ea typeface="+mn-ea"/>
                <a:cs typeface="Arial"/>
              </a:rPr>
              <a:t>: These must be provided for any organization or individuals mentioned in the Project Description and Management Plan but not receiving funds (i.e., mentioned in the proposal and not listed in any of the associated budgets). Letters of Collaboration must list the personnel participating in the project and their affiliations and describe the work that the unfunded collaborators will be conducting for the project.</a:t>
            </a:r>
            <a:endParaRPr lang="en-US" sz="1200" dirty="0" smtClean="0">
              <a:solidFill>
                <a:srgbClr val="000000"/>
              </a:solidFill>
              <a:effectLst/>
              <a:latin typeface="Arial"/>
              <a:cs typeface="Arial"/>
            </a:endParaRPr>
          </a:p>
          <a:p>
            <a:endParaRPr lang="en-US" sz="1200" b="1" kern="1200" dirty="0" smtClean="0">
              <a:solidFill>
                <a:srgbClr val="000000"/>
              </a:solidFill>
              <a:effectLst/>
              <a:latin typeface="Arial"/>
              <a:ea typeface="+mn-ea"/>
              <a:cs typeface="Arial"/>
            </a:endParaRPr>
          </a:p>
          <a:p>
            <a:r>
              <a:rPr lang="en-US" sz="1200" b="1" kern="1200" dirty="0" smtClean="0">
                <a:solidFill>
                  <a:srgbClr val="000000"/>
                </a:solidFill>
                <a:effectLst/>
                <a:latin typeface="Arial"/>
                <a:ea typeface="+mn-ea"/>
                <a:cs typeface="Arial"/>
              </a:rPr>
              <a:t>Single Copy Documents</a:t>
            </a:r>
            <a:r>
              <a:rPr lang="en-US" sz="1200" kern="1200" dirty="0" smtClean="0">
                <a:solidFill>
                  <a:srgbClr val="000000"/>
                </a:solidFill>
                <a:effectLst/>
                <a:latin typeface="Arial"/>
                <a:ea typeface="+mn-ea"/>
                <a:cs typeface="Arial"/>
              </a:rPr>
              <a:t>: The following information is required in addition to that included within the provisions of the GPG or NSF </a:t>
            </a:r>
            <a:r>
              <a:rPr lang="en-US" sz="1200" i="1" kern="1200" dirty="0" err="1" smtClean="0">
                <a:solidFill>
                  <a:srgbClr val="000000"/>
                </a:solidFill>
                <a:effectLst/>
                <a:latin typeface="Arial"/>
                <a:ea typeface="+mn-ea"/>
                <a:cs typeface="Arial"/>
              </a:rPr>
              <a:t>Grants.gov</a:t>
            </a:r>
            <a:r>
              <a:rPr lang="en-US" sz="1200" i="1" kern="1200" dirty="0" smtClean="0">
                <a:solidFill>
                  <a:srgbClr val="000000"/>
                </a:solidFill>
                <a:effectLst/>
                <a:latin typeface="Arial"/>
                <a:ea typeface="+mn-ea"/>
                <a:cs typeface="Arial"/>
              </a:rPr>
              <a:t> Application Guide</a:t>
            </a:r>
            <a:r>
              <a:rPr lang="en-US" sz="1200" kern="1200" dirty="0" smtClean="0">
                <a:solidFill>
                  <a:srgbClr val="000000"/>
                </a:solidFill>
                <a:effectLst/>
                <a:latin typeface="Arial"/>
                <a:ea typeface="+mn-ea"/>
                <a:cs typeface="Arial"/>
              </a:rPr>
              <a:t>:</a:t>
            </a:r>
            <a:endParaRPr lang="en-US" sz="1200" dirty="0" smtClean="0">
              <a:solidFill>
                <a:srgbClr val="000000"/>
              </a:solidFill>
              <a:effectLst/>
              <a:latin typeface="Arial"/>
              <a:cs typeface="Arial"/>
            </a:endParaRPr>
          </a:p>
          <a:p>
            <a:r>
              <a:rPr lang="en-US" sz="1200" b="1" kern="1200" dirty="0" smtClean="0">
                <a:solidFill>
                  <a:srgbClr val="000000"/>
                </a:solidFill>
                <a:effectLst/>
                <a:latin typeface="Arial"/>
                <a:ea typeface="+mn-ea"/>
                <a:cs typeface="Arial"/>
              </a:rPr>
              <a:t>Integrated Conflicts of Interests Lists</a:t>
            </a:r>
            <a:r>
              <a:rPr lang="en-US" sz="1200" kern="1200" dirty="0" smtClean="0">
                <a:solidFill>
                  <a:srgbClr val="000000"/>
                </a:solidFill>
                <a:effectLst/>
                <a:latin typeface="Arial"/>
                <a:ea typeface="+mn-ea"/>
                <a:cs typeface="Arial"/>
              </a:rPr>
              <a:t>: </a:t>
            </a:r>
          </a:p>
          <a:p>
            <a:r>
              <a:rPr lang="en-US" sz="1200" dirty="0" smtClean="0">
                <a:solidFill>
                  <a:srgbClr val="000000"/>
                </a:solidFill>
                <a:latin typeface="Arial"/>
                <a:cs typeface="Arial"/>
              </a:rPr>
              <a:t>1)</a:t>
            </a:r>
            <a:r>
              <a:rPr lang="en-US" sz="1200" i="1" dirty="0" smtClean="0">
                <a:solidFill>
                  <a:srgbClr val="000000"/>
                </a:solidFill>
                <a:latin typeface="Arial"/>
                <a:cs typeface="Arial"/>
              </a:rPr>
              <a:t> A list of Project Personnel and Partner Institutions:</a:t>
            </a:r>
            <a:br>
              <a:rPr lang="en-US" sz="1200" i="1" dirty="0" smtClean="0">
                <a:solidFill>
                  <a:srgbClr val="000000"/>
                </a:solidFill>
                <a:latin typeface="Arial"/>
                <a:cs typeface="Arial"/>
              </a:rPr>
            </a:br>
            <a:r>
              <a:rPr lang="en-US" sz="1200" i="1" dirty="0" smtClean="0">
                <a:solidFill>
                  <a:srgbClr val="000000"/>
                </a:solidFill>
                <a:latin typeface="Arial"/>
                <a:cs typeface="Arial"/>
              </a:rPr>
              <a:t>(2) A list of past and present Collaborators not related to this proposal:</a:t>
            </a:r>
            <a:endParaRPr lang="en-US" sz="1200" dirty="0" smtClean="0">
              <a:solidFill>
                <a:srgbClr val="000000"/>
              </a:solidFill>
              <a:latin typeface="Arial"/>
              <a:cs typeface="Arial"/>
            </a:endParaRPr>
          </a:p>
          <a:p>
            <a:endParaRPr lang="en-US" sz="1200" dirty="0">
              <a:solidFill>
                <a:srgbClr val="000000"/>
              </a:solidFill>
              <a:effectLst/>
              <a:latin typeface="Arial"/>
              <a:cs typeface="Arial"/>
            </a:endParaRPr>
          </a:p>
        </p:txBody>
      </p:sp>
      <p:sp>
        <p:nvSpPr>
          <p:cNvPr id="4" name="Slide Number Placeholder 3"/>
          <p:cNvSpPr>
            <a:spLocks noGrp="1"/>
          </p:cNvSpPr>
          <p:nvPr>
            <p:ph type="sldNum" sz="quarter" idx="10"/>
          </p:nvPr>
        </p:nvSpPr>
        <p:spPr/>
        <p:txBody>
          <a:bodyPr/>
          <a:lstStyle/>
          <a:p>
            <a:fld id="{AFC45437-1F62-447E-A345-4F236404B7D4}" type="slidenum">
              <a:rPr lang="en-US" smtClean="0"/>
              <a:t>14</a:t>
            </a:fld>
            <a:endParaRPr lang="en-US"/>
          </a:p>
        </p:txBody>
      </p:sp>
    </p:spTree>
    <p:extLst>
      <p:ext uri="{BB962C8B-B14F-4D97-AF65-F5344CB8AC3E}">
        <p14:creationId xmlns:p14="http://schemas.microsoft.com/office/powerpoint/2010/main" val="32040651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1" dirty="0" smtClean="0">
                <a:latin typeface="Arial" panose="020B0604020202020204" pitchFamily="34" charset="0"/>
                <a:cs typeface="Arial" panose="020B0604020202020204" pitchFamily="34" charset="0"/>
              </a:rPr>
              <a:t>As for</a:t>
            </a:r>
            <a:r>
              <a:rPr lang="en-US" sz="1200" b="1" baseline="0" dirty="0" smtClean="0">
                <a:latin typeface="Arial" panose="020B0604020202020204" pitchFamily="34" charset="0"/>
                <a:cs typeface="Arial" panose="020B0604020202020204" pitchFamily="34" charset="0"/>
              </a:rPr>
              <a:t> all proposals received by NSF, DIBBs reviewers and panelists will be asked to consider the intellectual merit and broader impact for each proposal for their reviews, panel discussions, and panel summaries.  In addition to these standard criteria, DIBBs reviewers and panelists will also be asked to consider additional review criteria that are unique to the DIBBs program.  (These DIBBs-specific criteria were discussed Slides 7 and 9).</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sz="1200" b="1" dirty="0" smtClean="0">
              <a:solidFill>
                <a:schemeClr val="bg1"/>
              </a:solidFill>
              <a:latin typeface="Arial" panose="020B0604020202020204" pitchFamily="34" charset="0"/>
              <a:cs typeface="Arial" panose="020B0604020202020204" pitchFamily="34" charset="0"/>
            </a:endParaRPr>
          </a:p>
          <a:p>
            <a:pPr marL="4572" marR="0" lvl="1" indent="0" algn="l" defTabSz="914400" rtl="0" eaLnBrk="1" fontAlgn="auto" latinLnBrk="0" hangingPunct="1">
              <a:lnSpc>
                <a:spcPct val="100000"/>
              </a:lnSpc>
              <a:spcBef>
                <a:spcPts val="432"/>
              </a:spcBef>
              <a:spcAft>
                <a:spcPts val="0"/>
              </a:spcAft>
              <a:buClrTx/>
              <a:buSzTx/>
              <a:buFont typeface="Arial" pitchFamily="34" charset="0"/>
              <a:buNone/>
              <a:tabLst/>
              <a:defRPr/>
            </a:pPr>
            <a:r>
              <a:rPr lang="en-US" sz="1200" b="1" dirty="0" smtClean="0"/>
              <a:t>A comprehensive description of the Foundation's merit review process is available on the NSF website at: </a:t>
            </a:r>
            <a:r>
              <a:rPr lang="en-US" sz="1200" b="1" dirty="0" smtClean="0">
                <a:hlinkClick r:id="rId3"/>
              </a:rPr>
              <a:t>http://nsf.gov/bfa/dias/policy/merit_review/</a:t>
            </a:r>
            <a:r>
              <a:rPr lang="en-US" sz="1200" b="1" dirty="0" smtClean="0"/>
              <a:t>.</a:t>
            </a:r>
          </a:p>
          <a:p>
            <a:pPr marL="4572" marR="0" lvl="1" indent="0" algn="l" defTabSz="914400" rtl="0" eaLnBrk="1" fontAlgn="auto" latinLnBrk="0" hangingPunct="1">
              <a:lnSpc>
                <a:spcPct val="100000"/>
              </a:lnSpc>
              <a:spcBef>
                <a:spcPts val="432"/>
              </a:spcBef>
              <a:spcAft>
                <a:spcPts val="0"/>
              </a:spcAft>
              <a:buClrTx/>
              <a:buSzTx/>
              <a:buFont typeface="Arial" pitchFamily="34" charset="0"/>
              <a:buNone/>
              <a:tabLst/>
              <a:defRPr/>
            </a:pPr>
            <a:endParaRPr lang="en-US" sz="1200" b="1" dirty="0" smtClean="0">
              <a:solidFill>
                <a:schemeClr val="bg1"/>
              </a:solidFill>
              <a:latin typeface="Arial" panose="020B0604020202020204" pitchFamily="34" charset="0"/>
              <a:ea typeface="Verdana" pitchFamily="34" charset="0"/>
              <a:cs typeface="Arial" panose="020B0604020202020204" pitchFamily="34" charset="0"/>
            </a:endParaRPr>
          </a:p>
          <a:p>
            <a:pPr marL="4572" lvl="1" indent="0">
              <a:lnSpc>
                <a:spcPct val="100000"/>
              </a:lnSpc>
              <a:spcBef>
                <a:spcPts val="432"/>
              </a:spcBef>
              <a:buFont typeface="Arial" pitchFamily="34" charset="0"/>
              <a:buNone/>
              <a:defRPr/>
            </a:pPr>
            <a:r>
              <a:rPr lang="en-US" sz="1200" b="1" dirty="0" smtClean="0">
                <a:solidFill>
                  <a:schemeClr val="bg1"/>
                </a:solidFill>
                <a:latin typeface="Arial" panose="020B0604020202020204" pitchFamily="34" charset="0"/>
                <a:ea typeface="Verdana" pitchFamily="34" charset="0"/>
                <a:cs typeface="Arial" panose="020B0604020202020204" pitchFamily="34" charset="0"/>
              </a:rPr>
              <a:t>When evaluating NSF proposals, reviewers will consider: </a:t>
            </a:r>
          </a:p>
          <a:p>
            <a:pPr marL="566547" lvl="3" indent="-285750">
              <a:spcBef>
                <a:spcPts val="432"/>
              </a:spcBef>
              <a:buFont typeface="Arial"/>
              <a:buChar char="•"/>
            </a:pPr>
            <a:r>
              <a:rPr lang="en-US" sz="1200" b="1" dirty="0" smtClean="0">
                <a:solidFill>
                  <a:schemeClr val="bg1"/>
                </a:solidFill>
                <a:latin typeface="Arial" panose="020B0604020202020204" pitchFamily="34" charset="0"/>
                <a:ea typeface="Verdana" pitchFamily="34" charset="0"/>
                <a:cs typeface="Arial" panose="020B0604020202020204" pitchFamily="34" charset="0"/>
              </a:rPr>
              <a:t>What the proposers want to do</a:t>
            </a:r>
          </a:p>
          <a:p>
            <a:pPr marL="566547" lvl="3" indent="-285750">
              <a:spcBef>
                <a:spcPts val="432"/>
              </a:spcBef>
              <a:buFont typeface="Arial"/>
              <a:buChar char="•"/>
            </a:pPr>
            <a:r>
              <a:rPr lang="en-US" sz="1200" b="1" dirty="0" smtClean="0">
                <a:solidFill>
                  <a:schemeClr val="bg1"/>
                </a:solidFill>
                <a:latin typeface="Arial" panose="020B0604020202020204" pitchFamily="34" charset="0"/>
                <a:ea typeface="Verdana" pitchFamily="34" charset="0"/>
                <a:cs typeface="Arial" panose="020B0604020202020204" pitchFamily="34" charset="0"/>
              </a:rPr>
              <a:t>Why they want to do it</a:t>
            </a:r>
          </a:p>
          <a:p>
            <a:pPr marL="566547" lvl="3" indent="-285750">
              <a:spcBef>
                <a:spcPts val="432"/>
              </a:spcBef>
              <a:buFont typeface="Arial"/>
              <a:buChar char="•"/>
            </a:pPr>
            <a:r>
              <a:rPr lang="en-US" sz="1200" b="1" dirty="0" smtClean="0">
                <a:solidFill>
                  <a:schemeClr val="bg1"/>
                </a:solidFill>
                <a:latin typeface="Arial" panose="020B0604020202020204" pitchFamily="34" charset="0"/>
                <a:ea typeface="Verdana" pitchFamily="34" charset="0"/>
                <a:cs typeface="Arial" panose="020B0604020202020204" pitchFamily="34" charset="0"/>
              </a:rPr>
              <a:t>How they plan to do it</a:t>
            </a:r>
          </a:p>
          <a:p>
            <a:pPr marL="566547" lvl="3" indent="-285750">
              <a:spcBef>
                <a:spcPts val="432"/>
              </a:spcBef>
              <a:buFont typeface="Arial"/>
              <a:buChar char="•"/>
            </a:pPr>
            <a:r>
              <a:rPr lang="en-US" sz="1200" b="1" dirty="0" smtClean="0">
                <a:solidFill>
                  <a:schemeClr val="bg1"/>
                </a:solidFill>
                <a:latin typeface="Arial" panose="020B0604020202020204" pitchFamily="34" charset="0"/>
                <a:ea typeface="Verdana" pitchFamily="34" charset="0"/>
                <a:cs typeface="Arial" panose="020B0604020202020204" pitchFamily="34" charset="0"/>
              </a:rPr>
              <a:t>How they will know if they succeed</a:t>
            </a:r>
          </a:p>
          <a:p>
            <a:pPr marL="566547" lvl="3" indent="-285750">
              <a:spcBef>
                <a:spcPts val="432"/>
              </a:spcBef>
              <a:buFont typeface="Arial"/>
              <a:buChar char="•"/>
            </a:pPr>
            <a:r>
              <a:rPr lang="en-US" sz="1200" b="1" dirty="0" smtClean="0">
                <a:solidFill>
                  <a:schemeClr val="bg1"/>
                </a:solidFill>
                <a:latin typeface="Arial" panose="020B0604020202020204" pitchFamily="34" charset="0"/>
                <a:ea typeface="Verdana" pitchFamily="34" charset="0"/>
                <a:cs typeface="Arial" panose="020B0604020202020204" pitchFamily="34" charset="0"/>
              </a:rPr>
              <a:t>What benefits would accrue if the project is successful</a:t>
            </a:r>
          </a:p>
          <a:p>
            <a:pPr marL="0" lvl="2" indent="-176403">
              <a:spcBef>
                <a:spcPts val="432"/>
              </a:spcBef>
              <a:buFont typeface="Arial"/>
              <a:buNone/>
            </a:pPr>
            <a:r>
              <a:rPr lang="en-US" sz="1200" b="1" dirty="0" smtClean="0">
                <a:solidFill>
                  <a:schemeClr val="bg1"/>
                </a:solidFill>
                <a:latin typeface="Arial" panose="020B0604020202020204" pitchFamily="34" charset="0"/>
                <a:ea typeface="Verdana" pitchFamily="34" charset="0"/>
                <a:cs typeface="Arial" panose="020B0604020202020204" pitchFamily="34" charset="0"/>
              </a:rPr>
              <a:t>These considerations apply both to the technical aspects of the proposal (intellectual merit) and the way in which the project may make broader contributions (broader impacts). </a:t>
            </a:r>
            <a:endParaRPr lang="en-US" sz="1200" b="1" baseline="0" dirty="0" smtClean="0">
              <a:solidFill>
                <a:schemeClr val="bg1"/>
              </a:solidFill>
              <a:latin typeface="Arial" panose="020B0604020202020204" pitchFamily="34" charset="0"/>
              <a:ea typeface="Verdana"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AFC45437-1F62-447E-A345-4F236404B7D4}" type="slidenum">
              <a:rPr lang="en-US" smtClean="0"/>
              <a:t>15</a:t>
            </a:fld>
            <a:endParaRPr lang="en-US"/>
          </a:p>
        </p:txBody>
      </p:sp>
    </p:spTree>
    <p:extLst>
      <p:ext uri="{BB962C8B-B14F-4D97-AF65-F5344CB8AC3E}">
        <p14:creationId xmlns:p14="http://schemas.microsoft.com/office/powerpoint/2010/main" val="19719116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rgbClr val="000000"/>
                </a:solidFill>
                <a:effectLst/>
                <a:latin typeface="Arial" panose="020B0604020202020204" pitchFamily="34" charset="0"/>
                <a:ea typeface="ＭＳ Ｐゴシック" charset="-128"/>
                <a:cs typeface="Arial" panose="020B0604020202020204" pitchFamily="34" charset="0"/>
              </a:rPr>
              <a:t>The slides and the transcript for this webcast, as well as an audio recording, will be available at http://www.nsf.gov/events/.  (On that web page, you’ll need to look for this webcast among the list of events).  I welcome your questions now, via email to </a:t>
            </a:r>
            <a:r>
              <a:rPr lang="en-US" sz="1200" dirty="0" smtClean="0">
                <a:solidFill>
                  <a:srgbClr val="000000"/>
                </a:solidFill>
                <a:latin typeface="Arial" panose="020B0604020202020204" pitchFamily="34" charset="0"/>
                <a:cs typeface="Arial" panose="020B0604020202020204" pitchFamily="34" charset="0"/>
                <a:hlinkClick r:id="rId3"/>
              </a:rPr>
              <a:t>DIBBsQueries@nsf.gov</a:t>
            </a:r>
            <a:r>
              <a:rPr lang="en-US" sz="1200" kern="1200" dirty="0" smtClean="0">
                <a:solidFill>
                  <a:srgbClr val="000000"/>
                </a:solidFill>
                <a:effectLst/>
                <a:latin typeface="Arial" panose="020B0604020202020204" pitchFamily="34" charset="0"/>
                <a:ea typeface="ＭＳ Ｐゴシック" charset="-128"/>
                <a:cs typeface="Arial" panose="020B0604020202020204" pitchFamily="34" charset="0"/>
              </a:rPr>
              <a:t>. </a:t>
            </a:r>
          </a:p>
        </p:txBody>
      </p:sp>
      <p:sp>
        <p:nvSpPr>
          <p:cNvPr id="4" name="Slide Number Placeholder 3"/>
          <p:cNvSpPr>
            <a:spLocks noGrp="1"/>
          </p:cNvSpPr>
          <p:nvPr>
            <p:ph type="sldNum" sz="quarter" idx="10"/>
          </p:nvPr>
        </p:nvSpPr>
        <p:spPr/>
        <p:txBody>
          <a:bodyPr/>
          <a:lstStyle/>
          <a:p>
            <a:fld id="{AFC45437-1F62-447E-A345-4F236404B7D4}" type="slidenum">
              <a:rPr lang="en-US" smtClean="0"/>
              <a:t>16</a:t>
            </a:fld>
            <a:endParaRPr lang="en-US"/>
          </a:p>
        </p:txBody>
      </p:sp>
    </p:spTree>
    <p:extLst>
      <p:ext uri="{BB962C8B-B14F-4D97-AF65-F5344CB8AC3E}">
        <p14:creationId xmlns:p14="http://schemas.microsoft.com/office/powerpoint/2010/main" val="3062739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panose="020B0604020202020204" pitchFamily="34" charset="0"/>
                <a:cs typeface="Arial" panose="020B0604020202020204" pitchFamily="34" charset="0"/>
              </a:rPr>
              <a:t>This</a:t>
            </a:r>
            <a:r>
              <a:rPr lang="en-US" baseline="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is the agenda for today’s presentation.  The presentation starts with an overview </a:t>
            </a:r>
            <a:r>
              <a:rPr lang="en-US" baseline="0" dirty="0" smtClean="0">
                <a:latin typeface="Arial" panose="020B0604020202020204" pitchFamily="34" charset="0"/>
                <a:cs typeface="Arial" panose="020B0604020202020204" pitchFamily="34" charset="0"/>
              </a:rPr>
              <a:t>of the NSF organizations involved in the development of this solicitation and the motivation for the DIBBs program.  Next, some important aspects of this solicitation -- the types of awards to be made, submission requirements, and deadlines – are presented.  Finally, I’ll address further questions from the audience, with help from my colleagues.</a:t>
            </a:r>
          </a:p>
        </p:txBody>
      </p:sp>
      <p:sp>
        <p:nvSpPr>
          <p:cNvPr id="4" name="Slide Number Placeholder 3"/>
          <p:cNvSpPr>
            <a:spLocks noGrp="1"/>
          </p:cNvSpPr>
          <p:nvPr>
            <p:ph type="sldNum" sz="quarter" idx="10"/>
          </p:nvPr>
        </p:nvSpPr>
        <p:spPr/>
        <p:txBody>
          <a:bodyPr/>
          <a:lstStyle/>
          <a:p>
            <a:fld id="{AFC45437-1F62-447E-A345-4F236404B7D4}" type="slidenum">
              <a:rPr lang="en-US" smtClean="0"/>
              <a:t>2</a:t>
            </a:fld>
            <a:endParaRPr lang="en-US"/>
          </a:p>
        </p:txBody>
      </p:sp>
    </p:spTree>
    <p:extLst>
      <p:ext uri="{BB962C8B-B14F-4D97-AF65-F5344CB8AC3E}">
        <p14:creationId xmlns:p14="http://schemas.microsoft.com/office/powerpoint/2010/main" val="3062739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Seven NSF Directorates, and </a:t>
            </a:r>
            <a:r>
              <a:rPr lang="en-US" dirty="0" smtClean="0">
                <a:latin typeface="Arial" panose="020B0604020202020204" pitchFamily="34" charset="0"/>
                <a:cs typeface="Arial" panose="020B0604020202020204" pitchFamily="34" charset="0"/>
              </a:rPr>
              <a:t>the International organization </a:t>
            </a:r>
            <a:r>
              <a:rPr lang="en-US" dirty="0">
                <a:latin typeface="Arial" panose="020B0604020202020204" pitchFamily="34" charset="0"/>
                <a:cs typeface="Arial" panose="020B0604020202020204" pitchFamily="34" charset="0"/>
              </a:rPr>
              <a:t>within the Office of the Director, have participated in the development of this solicitation.  The management team includes Program Directors from each of these organizations.  The names of my colleagues, and their organizational affiliations, are shown on this slide; several of these Program Directors are here today to help answer any questions you might have.</a:t>
            </a:r>
          </a:p>
        </p:txBody>
      </p:sp>
      <p:sp>
        <p:nvSpPr>
          <p:cNvPr id="4" name="Slide Number Placeholder 3"/>
          <p:cNvSpPr>
            <a:spLocks noGrp="1"/>
          </p:cNvSpPr>
          <p:nvPr>
            <p:ph type="sldNum" sz="quarter" idx="10"/>
          </p:nvPr>
        </p:nvSpPr>
        <p:spPr/>
        <p:txBody>
          <a:bodyPr/>
          <a:lstStyle/>
          <a:p>
            <a:fld id="{AFC45437-1F62-447E-A345-4F236404B7D4}" type="slidenum">
              <a:rPr lang="en-US" smtClean="0"/>
              <a:t>3</a:t>
            </a:fld>
            <a:endParaRPr lang="en-US"/>
          </a:p>
        </p:txBody>
      </p:sp>
    </p:spTree>
    <p:extLst>
      <p:ext uri="{BB962C8B-B14F-4D97-AF65-F5344CB8AC3E}">
        <p14:creationId xmlns:p14="http://schemas.microsoft.com/office/powerpoint/2010/main" val="3059845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54013" marR="0" lvl="1"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dirty="0" smtClean="0">
                <a:solidFill>
                  <a:schemeClr val="tx1"/>
                </a:solidFill>
                <a:latin typeface="Arial"/>
                <a:cs typeface="Arial"/>
              </a:rPr>
              <a:t>This</a:t>
            </a:r>
            <a:r>
              <a:rPr lang="en-US" baseline="0" dirty="0" smtClean="0">
                <a:solidFill>
                  <a:schemeClr val="tx1"/>
                </a:solidFill>
                <a:latin typeface="Arial"/>
                <a:cs typeface="Arial"/>
              </a:rPr>
              <a:t> solicitation s</a:t>
            </a:r>
            <a:r>
              <a:rPr lang="en-US" dirty="0" smtClean="0">
                <a:solidFill>
                  <a:schemeClr val="tx1"/>
                </a:solidFill>
                <a:latin typeface="Arial"/>
                <a:cs typeface="Arial"/>
              </a:rPr>
              <a:t>eeks proposals that explore innovative, use-inspired infrastructure options that contribute to future discovery and innovation across multiple disciplines.</a:t>
            </a:r>
            <a:r>
              <a:rPr lang="en-US" baseline="0" dirty="0" smtClean="0">
                <a:solidFill>
                  <a:schemeClr val="tx1"/>
                </a:solidFill>
                <a:latin typeface="Arial"/>
                <a:cs typeface="Arial"/>
              </a:rPr>
              <a:t>  These infrastructure options are:</a:t>
            </a:r>
            <a:endParaRPr lang="en-US" dirty="0" smtClean="0">
              <a:solidFill>
                <a:schemeClr val="tx1"/>
              </a:solidFill>
              <a:latin typeface="Arial"/>
              <a:cs typeface="Arial"/>
            </a:endParaRPr>
          </a:p>
          <a:p>
            <a:pPr marL="1316038" lvl="3" indent="-342900">
              <a:lnSpc>
                <a:spcPct val="100000"/>
              </a:lnSpc>
              <a:buFont typeface="Arial" pitchFamily="34" charset="0"/>
              <a:buChar char="•"/>
              <a:defRPr/>
            </a:pPr>
            <a:r>
              <a:rPr lang="en-US" dirty="0" smtClean="0">
                <a:solidFill>
                  <a:schemeClr val="tx1"/>
                </a:solidFill>
                <a:latin typeface="Arial"/>
                <a:cs typeface="Arial"/>
              </a:rPr>
              <a:t>Guided by science and engineering research priorities </a:t>
            </a:r>
          </a:p>
          <a:p>
            <a:pPr marL="1316038" lvl="3" indent="-342900">
              <a:lnSpc>
                <a:spcPct val="100000"/>
              </a:lnSpc>
              <a:buFont typeface="Arial" pitchFamily="34" charset="0"/>
              <a:buChar char="•"/>
              <a:defRPr/>
            </a:pPr>
            <a:r>
              <a:rPr lang="en-US" dirty="0" smtClean="0">
                <a:solidFill>
                  <a:schemeClr val="tx1"/>
                </a:solidFill>
                <a:latin typeface="Arial"/>
                <a:cs typeface="Arial"/>
              </a:rPr>
              <a:t>Built upon recognized community data collections</a:t>
            </a:r>
          </a:p>
          <a:p>
            <a:pPr marL="1316038" lvl="3" indent="-342900">
              <a:lnSpc>
                <a:spcPct val="100000"/>
              </a:lnSpc>
              <a:buFont typeface="Arial" pitchFamily="34" charset="0"/>
              <a:buChar char="•"/>
              <a:defRPr/>
            </a:pPr>
            <a:r>
              <a:rPr lang="en-US" sz="1200" kern="1200" dirty="0" smtClean="0">
                <a:solidFill>
                  <a:schemeClr val="tx1"/>
                </a:solidFill>
                <a:effectLst/>
                <a:latin typeface="Arial"/>
                <a:ea typeface="+mn-ea"/>
                <a:cs typeface="Arial"/>
              </a:rPr>
              <a:t>Result in clear, tangible </a:t>
            </a:r>
            <a:r>
              <a:rPr lang="en-US" sz="1200" kern="1200" dirty="0" err="1" smtClean="0">
                <a:solidFill>
                  <a:schemeClr val="tx1"/>
                </a:solidFill>
                <a:effectLst/>
                <a:latin typeface="Arial"/>
                <a:ea typeface="+mn-ea"/>
                <a:cs typeface="Arial"/>
              </a:rPr>
              <a:t>cyberinfrastructure</a:t>
            </a:r>
            <a:r>
              <a:rPr lang="en-US" sz="1200" kern="1200" dirty="0" smtClean="0">
                <a:solidFill>
                  <a:schemeClr val="tx1"/>
                </a:solidFill>
                <a:effectLst/>
                <a:latin typeface="Arial"/>
                <a:ea typeface="+mn-ea"/>
                <a:cs typeface="Arial"/>
              </a:rPr>
              <a:t> products -- early demonstrations of new or expanded capabilities, evaluated by relevant communities. </a:t>
            </a:r>
            <a:endParaRPr lang="en-US" dirty="0" smtClean="0">
              <a:solidFill>
                <a:schemeClr val="tx1"/>
              </a:solidFill>
              <a:latin typeface="Arial"/>
              <a:cs typeface="Arial"/>
            </a:endParaRPr>
          </a:p>
          <a:p>
            <a:pPr marL="1316038" lvl="3" indent="-342900">
              <a:lnSpc>
                <a:spcPct val="100000"/>
              </a:lnSpc>
              <a:buFont typeface="Arial" pitchFamily="34" charset="0"/>
              <a:buChar char="•"/>
              <a:defRPr/>
            </a:pPr>
            <a:r>
              <a:rPr lang="en-US" dirty="0" smtClean="0">
                <a:solidFill>
                  <a:schemeClr val="tx1"/>
                </a:solidFill>
                <a:latin typeface="Arial"/>
                <a:cs typeface="Arial"/>
              </a:rPr>
              <a:t>Implemented through collaborations between </a:t>
            </a:r>
            <a:r>
              <a:rPr lang="en-US" dirty="0" err="1" smtClean="0">
                <a:solidFill>
                  <a:schemeClr val="tx1"/>
                </a:solidFill>
                <a:latin typeface="Arial"/>
                <a:cs typeface="Arial"/>
              </a:rPr>
              <a:t>cyberinfrastructure</a:t>
            </a:r>
            <a:r>
              <a:rPr lang="en-US" dirty="0" smtClean="0">
                <a:solidFill>
                  <a:schemeClr val="tx1"/>
                </a:solidFill>
                <a:latin typeface="Arial"/>
                <a:cs typeface="Arial"/>
              </a:rPr>
              <a:t> experts and specific science and engineering research communities, to ensure continuing relevance</a:t>
            </a:r>
          </a:p>
          <a:p>
            <a:pPr marL="973138" lvl="3" indent="0">
              <a:lnSpc>
                <a:spcPct val="100000"/>
              </a:lnSpc>
              <a:buNone/>
              <a:defRPr/>
            </a:pPr>
            <a:r>
              <a:rPr lang="en-US" dirty="0" smtClean="0">
                <a:solidFill>
                  <a:schemeClr val="tx1"/>
                </a:solidFill>
                <a:latin typeface="Arial"/>
                <a:cs typeface="Arial"/>
              </a:rPr>
              <a:t> </a:t>
            </a:r>
          </a:p>
          <a:p>
            <a:pPr marL="354013" lvl="1" indent="0">
              <a:lnSpc>
                <a:spcPct val="100000"/>
              </a:lnSpc>
              <a:buFont typeface="Arial" pitchFamily="34" charset="0"/>
              <a:buNone/>
              <a:defRPr/>
            </a:pPr>
            <a:r>
              <a:rPr lang="en-US" sz="1200" kern="1200" baseline="0" dirty="0" smtClean="0">
                <a:solidFill>
                  <a:schemeClr val="tx1"/>
                </a:solidFill>
                <a:effectLst/>
                <a:latin typeface="Arial"/>
                <a:ea typeface="+mn-ea"/>
                <a:cs typeface="Arial"/>
              </a:rPr>
              <a:t>The resulting awards will be </a:t>
            </a:r>
            <a:r>
              <a:rPr lang="en-US" sz="1200" kern="1200" dirty="0" smtClean="0">
                <a:solidFill>
                  <a:schemeClr val="tx1"/>
                </a:solidFill>
                <a:effectLst/>
                <a:latin typeface="Arial"/>
                <a:ea typeface="+mn-ea"/>
                <a:cs typeface="Arial"/>
              </a:rPr>
              <a:t>demonstrations of </a:t>
            </a:r>
            <a:r>
              <a:rPr lang="en-US" dirty="0" smtClean="0">
                <a:solidFill>
                  <a:schemeClr val="tx1"/>
                </a:solidFill>
                <a:latin typeface="Arial"/>
                <a:cs typeface="Arial"/>
              </a:rPr>
              <a:t> ‘building block’</a:t>
            </a:r>
            <a:r>
              <a:rPr lang="en-US" baseline="0" dirty="0" smtClean="0">
                <a:solidFill>
                  <a:schemeClr val="tx1"/>
                </a:solidFill>
                <a:latin typeface="Arial"/>
                <a:cs typeface="Arial"/>
              </a:rPr>
              <a:t> capabilities, which </a:t>
            </a:r>
            <a:r>
              <a:rPr lang="en-US" sz="1200" kern="1200" dirty="0" smtClean="0">
                <a:solidFill>
                  <a:schemeClr val="tx1"/>
                </a:solidFill>
                <a:effectLst/>
                <a:latin typeface="Arial"/>
                <a:ea typeface="+mn-ea"/>
                <a:cs typeface="Arial"/>
              </a:rPr>
              <a:t>may be</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replicated</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and</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combined</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to</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build</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a</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robust,</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interoperable,</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(inter)national</a:t>
            </a:r>
            <a:r>
              <a:rPr lang="en-US" sz="1200" kern="1200" baseline="0" dirty="0" smtClean="0">
                <a:solidFill>
                  <a:schemeClr val="tx1"/>
                </a:solidFill>
                <a:effectLst/>
                <a:latin typeface="Arial"/>
                <a:ea typeface="+mn-ea"/>
                <a:cs typeface="Arial"/>
              </a:rPr>
              <a:t> </a:t>
            </a:r>
            <a:r>
              <a:rPr lang="en-US" sz="1200" kern="1200" dirty="0" smtClean="0">
                <a:solidFill>
                  <a:schemeClr val="tx1"/>
                </a:solidFill>
                <a:effectLst/>
                <a:latin typeface="Arial"/>
                <a:ea typeface="+mn-ea"/>
                <a:cs typeface="Arial"/>
              </a:rPr>
              <a:t>data infrastructure.</a:t>
            </a:r>
            <a:r>
              <a:rPr lang="en-US" sz="1200" kern="1200" baseline="0" dirty="0" smtClean="0">
                <a:solidFill>
                  <a:schemeClr val="tx1"/>
                </a:solidFill>
                <a:effectLst/>
                <a:latin typeface="Arial"/>
                <a:ea typeface="+mn-ea"/>
                <a:cs typeface="Arial"/>
              </a:rPr>
              <a:t>  The f</a:t>
            </a:r>
            <a:r>
              <a:rPr lang="en-US" dirty="0" smtClean="0">
                <a:solidFill>
                  <a:schemeClr val="tx1"/>
                </a:solidFill>
                <a:latin typeface="Arial"/>
                <a:cs typeface="Arial"/>
              </a:rPr>
              <a:t>ocus areas in this solicitation</a:t>
            </a:r>
            <a:r>
              <a:rPr lang="en-US" baseline="0" dirty="0" smtClean="0">
                <a:solidFill>
                  <a:schemeClr val="tx1"/>
                </a:solidFill>
                <a:latin typeface="Arial"/>
                <a:cs typeface="Arial"/>
              </a:rPr>
              <a:t> are</a:t>
            </a:r>
            <a:r>
              <a:rPr lang="en-US" dirty="0" smtClean="0">
                <a:solidFill>
                  <a:schemeClr val="tx1"/>
                </a:solidFill>
                <a:latin typeface="Arial"/>
                <a:cs typeface="Arial"/>
              </a:rPr>
              <a:t>:</a:t>
            </a:r>
          </a:p>
          <a:p>
            <a:pPr marL="1316038" marR="0" lvl="3"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solidFill>
                  <a:schemeClr val="tx1"/>
                </a:solidFill>
                <a:latin typeface="Arial"/>
                <a:cs typeface="Arial"/>
              </a:rPr>
              <a:t>Early Implementation Awards: </a:t>
            </a:r>
            <a:r>
              <a:rPr lang="en-US" sz="1200" dirty="0" smtClean="0">
                <a:solidFill>
                  <a:schemeClr val="tx1"/>
                </a:solidFill>
                <a:latin typeface="Arial"/>
                <a:cs typeface="Arial"/>
              </a:rPr>
              <a:t>up to 6 awards, each up to $1M</a:t>
            </a:r>
            <a:r>
              <a:rPr lang="en-US" sz="1200" baseline="0" dirty="0" smtClean="0">
                <a:solidFill>
                  <a:schemeClr val="tx1"/>
                </a:solidFill>
                <a:latin typeface="Arial"/>
                <a:cs typeface="Arial"/>
              </a:rPr>
              <a:t> total </a:t>
            </a:r>
            <a:r>
              <a:rPr lang="en-US" sz="1200" dirty="0" smtClean="0">
                <a:solidFill>
                  <a:schemeClr val="tx1"/>
                </a:solidFill>
                <a:latin typeface="Arial"/>
                <a:cs typeface="Arial"/>
              </a:rPr>
              <a:t>for up to 5 years</a:t>
            </a:r>
          </a:p>
          <a:p>
            <a:pPr marL="1316038" lvl="3" indent="-342900">
              <a:lnSpc>
                <a:spcPct val="100000"/>
              </a:lnSpc>
              <a:buFont typeface="Arial" pitchFamily="34" charset="0"/>
              <a:buChar char="•"/>
              <a:defRPr/>
            </a:pPr>
            <a:r>
              <a:rPr lang="en-US" dirty="0" smtClean="0">
                <a:solidFill>
                  <a:schemeClr val="tx1"/>
                </a:solidFill>
                <a:latin typeface="Arial"/>
                <a:cs typeface="Arial"/>
              </a:rPr>
              <a:t>Pilot Demonstrations: up to 6 awards, each up to $500K</a:t>
            </a:r>
            <a:r>
              <a:rPr lang="en-US" baseline="0" dirty="0" smtClean="0">
                <a:solidFill>
                  <a:schemeClr val="tx1"/>
                </a:solidFill>
                <a:latin typeface="Arial"/>
                <a:cs typeface="Arial"/>
              </a:rPr>
              <a:t> total</a:t>
            </a:r>
            <a:r>
              <a:rPr lang="en-US" dirty="0" smtClean="0">
                <a:solidFill>
                  <a:schemeClr val="tx1"/>
                </a:solidFill>
                <a:latin typeface="Arial"/>
                <a:cs typeface="Arial"/>
              </a:rPr>
              <a:t> for up to 3 years</a:t>
            </a:r>
          </a:p>
        </p:txBody>
      </p:sp>
      <p:sp>
        <p:nvSpPr>
          <p:cNvPr id="4" name="Slide Number Placeholder 3"/>
          <p:cNvSpPr>
            <a:spLocks noGrp="1"/>
          </p:cNvSpPr>
          <p:nvPr>
            <p:ph type="sldNum" sz="quarter" idx="10"/>
          </p:nvPr>
        </p:nvSpPr>
        <p:spPr/>
        <p:txBody>
          <a:bodyPr/>
          <a:lstStyle/>
          <a:p>
            <a:fld id="{AFC45437-1F62-447E-A345-4F236404B7D4}" type="slidenum">
              <a:rPr lang="en-US" smtClean="0"/>
              <a:t>4</a:t>
            </a:fld>
            <a:endParaRPr lang="en-US"/>
          </a:p>
        </p:txBody>
      </p:sp>
    </p:spTree>
    <p:extLst>
      <p:ext uri="{BB962C8B-B14F-4D97-AF65-F5344CB8AC3E}">
        <p14:creationId xmlns:p14="http://schemas.microsoft.com/office/powerpoint/2010/main" val="258133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latin typeface="Arial" panose="020B0604020202020204" pitchFamily="34" charset="0"/>
                <a:cs typeface="Arial" panose="020B0604020202020204" pitchFamily="34" charset="0"/>
              </a:rPr>
              <a:t>The program has incorporated lessons learned from the prior (2014) DIBBs solicitation.  </a:t>
            </a:r>
            <a:r>
              <a:rPr lang="en-US" b="1" i="1" dirty="0" smtClean="0">
                <a:solidFill>
                  <a:srgbClr val="000000"/>
                </a:solidFill>
                <a:latin typeface="Arial" panose="020B0604020202020204" pitchFamily="34" charset="0"/>
                <a:cs typeface="Arial" panose="020B0604020202020204" pitchFamily="34" charset="0"/>
              </a:rPr>
              <a:t>The current solicitation includes extensive involvement by NSF science, engineering, and education</a:t>
            </a:r>
            <a:r>
              <a:rPr lang="en-US" b="1" i="1" baseline="0" dirty="0" smtClean="0">
                <a:solidFill>
                  <a:srgbClr val="000000"/>
                </a:solidFill>
                <a:latin typeface="Arial" panose="020B0604020202020204" pitchFamily="34" charset="0"/>
                <a:cs typeface="Arial" panose="020B0604020202020204" pitchFamily="34" charset="0"/>
              </a:rPr>
              <a:t> directorates in solicitation development and proposal evaluation</a:t>
            </a:r>
            <a:r>
              <a:rPr lang="en-US" baseline="0" dirty="0" smtClean="0">
                <a:solidFill>
                  <a:srgbClr val="000000"/>
                </a:solidFill>
                <a:latin typeface="Arial" panose="020B0604020202020204" pitchFamily="34" charset="0"/>
                <a:cs typeface="Arial" panose="020B0604020202020204" pitchFamily="34" charset="0"/>
              </a:rPr>
              <a:t>:</a:t>
            </a:r>
          </a:p>
          <a:p>
            <a:pPr marL="285750" lvl="0" indent="-285750">
              <a:buFont typeface="Arial" panose="020B0604020202020204" pitchFamily="34" charset="0"/>
              <a:buChar char="•"/>
            </a:pPr>
            <a:r>
              <a:rPr lang="en-US" sz="1200" dirty="0" smtClean="0">
                <a:solidFill>
                  <a:srgbClr val="000000"/>
                </a:solidFill>
                <a:latin typeface="Arial" panose="020B0604020202020204" pitchFamily="34" charset="0"/>
                <a:cs typeface="Arial" panose="020B0604020202020204" pitchFamily="34" charset="0"/>
              </a:rPr>
              <a:t>Seven Directorates (BIO, CISE, EHR, ENG, GEO, MPS, SBE) and the Director’s Office of International Science and Engineering (OISE) have participated in the development of this solicitation, and will participate in the proposal review and evaluation process.</a:t>
            </a:r>
          </a:p>
          <a:p>
            <a:pPr marL="285750" lvl="0" indent="-285750">
              <a:buFont typeface="Arial" panose="020B0604020202020204" pitchFamily="34" charset="0"/>
              <a:buChar char="•"/>
            </a:pPr>
            <a:r>
              <a:rPr lang="en-US" sz="1200" dirty="0" smtClean="0">
                <a:solidFill>
                  <a:srgbClr val="000000"/>
                </a:solidFill>
                <a:latin typeface="Arial" panose="020B0604020202020204" pitchFamily="34" charset="0"/>
                <a:cs typeface="Arial" panose="020B0604020202020204" pitchFamily="34" charset="0"/>
              </a:rPr>
              <a:t>A Cognizant Program Officer from each organization is a member of the DIBBs solicitation management team.</a:t>
            </a:r>
          </a:p>
          <a:p>
            <a:pPr marL="285750" indent="-285750">
              <a:buFont typeface="Arial" panose="020B0604020202020204" pitchFamily="34" charset="0"/>
              <a:buChar char="•"/>
            </a:pPr>
            <a:r>
              <a:rPr lang="en-US" sz="1200" dirty="0" smtClean="0">
                <a:solidFill>
                  <a:srgbClr val="000000"/>
                </a:solidFill>
                <a:latin typeface="Arial" panose="020B0604020202020204" pitchFamily="34" charset="0"/>
                <a:cs typeface="Arial" panose="020B0604020202020204" pitchFamily="34" charset="0"/>
              </a:rPr>
              <a:t>Each Directorate developed a statement of domain-specific priorities and data problems.  The list is included in the Program Description section of the solicitation.</a:t>
            </a:r>
            <a:endParaRPr lang="en-US" sz="1200" i="1" dirty="0" smtClean="0">
              <a:solidFill>
                <a:srgbClr val="000000"/>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en-US" sz="1200" dirty="0" smtClean="0">
                <a:solidFill>
                  <a:srgbClr val="000000"/>
                </a:solidFill>
                <a:latin typeface="Arial" panose="020B0604020202020204" pitchFamily="34" charset="0"/>
                <a:cs typeface="Arial" panose="020B0604020202020204" pitchFamily="34" charset="0"/>
              </a:rPr>
              <a:t>The DIBBS program is guided by (and expects proposers to focus upon) innovative infrastructure addressing the research needs and priorities of these NSF science, engineering, and  education communities. </a:t>
            </a:r>
          </a:p>
          <a:p>
            <a:pPr marL="0" indent="0">
              <a:buFont typeface="Arial" panose="020B0604020202020204" pitchFamily="34" charset="0"/>
              <a:buNone/>
            </a:pPr>
            <a:endParaRPr lang="en-US" sz="1200" dirty="0" smtClean="0">
              <a:solidFill>
                <a:srgbClr val="000000"/>
              </a:solidFill>
              <a:latin typeface="Arial" panose="020B0604020202020204" pitchFamily="34" charset="0"/>
              <a:cs typeface="Arial" panose="020B0604020202020204" pitchFamily="34" charset="0"/>
            </a:endParaRPr>
          </a:p>
          <a:p>
            <a:r>
              <a:rPr lang="en-US" sz="1200" b="0" u="none" dirty="0" smtClean="0">
                <a:solidFill>
                  <a:srgbClr val="000000"/>
                </a:solidFill>
                <a:latin typeface="Arial" panose="020B0604020202020204" pitchFamily="34" charset="0"/>
                <a:cs typeface="Arial" panose="020B0604020202020204" pitchFamily="34" charset="0"/>
              </a:rPr>
              <a:t>The</a:t>
            </a:r>
            <a:r>
              <a:rPr lang="en-US" sz="1200" b="0" u="none" baseline="0" dirty="0" smtClean="0">
                <a:solidFill>
                  <a:srgbClr val="000000"/>
                </a:solidFill>
                <a:latin typeface="Arial" panose="020B0604020202020204" pitchFamily="34" charset="0"/>
                <a:cs typeface="Arial" panose="020B0604020202020204" pitchFamily="34" charset="0"/>
              </a:rPr>
              <a:t> current solicitation also includes a few modifications in the c</a:t>
            </a:r>
            <a:r>
              <a:rPr lang="en-US" sz="1200" b="0" u="none" dirty="0" smtClean="0">
                <a:solidFill>
                  <a:srgbClr val="000000"/>
                </a:solidFill>
                <a:latin typeface="Arial" panose="020B0604020202020204" pitchFamily="34" charset="0"/>
                <a:cs typeface="Arial" panose="020B0604020202020204" pitchFamily="34" charset="0"/>
              </a:rPr>
              <a:t>ategories of awards</a:t>
            </a:r>
            <a:r>
              <a:rPr lang="en-US" sz="1200" b="0" u="none" baseline="0" dirty="0" smtClean="0">
                <a:solidFill>
                  <a:srgbClr val="000000"/>
                </a:solidFill>
                <a:latin typeface="Arial" panose="020B0604020202020204" pitchFamily="34" charset="0"/>
                <a:cs typeface="Arial" panose="020B0604020202020204" pitchFamily="34" charset="0"/>
              </a:rPr>
              <a:t> it is seeking:</a:t>
            </a:r>
            <a:endParaRPr lang="en-US" sz="1200" b="0" u="none" dirty="0" smtClean="0">
              <a:solidFill>
                <a:srgbClr val="000000"/>
              </a:solidFill>
              <a:latin typeface="Arial" panose="020B0604020202020204" pitchFamily="34" charset="0"/>
              <a:cs typeface="Arial" panose="020B0604020202020204" pitchFamily="34" charset="0"/>
            </a:endParaRPr>
          </a:p>
          <a:p>
            <a:pPr marL="342900" indent="-342900">
              <a:lnSpc>
                <a:spcPct val="100000"/>
              </a:lnSpc>
              <a:buFont typeface="Arial" pitchFamily="34" charset="0"/>
              <a:buChar char="•"/>
              <a:defRPr/>
            </a:pPr>
            <a:r>
              <a:rPr lang="en-US" sz="1200" dirty="0" smtClean="0">
                <a:solidFill>
                  <a:srgbClr val="000000"/>
                </a:solidFill>
                <a:latin typeface="Arial" panose="020B0604020202020204" pitchFamily="34" charset="0"/>
                <a:cs typeface="Arial" panose="020B0604020202020204" pitchFamily="34" charset="0"/>
              </a:rPr>
              <a:t>This solicitation seeks two types of proposals: </a:t>
            </a:r>
          </a:p>
          <a:p>
            <a:pPr marL="800100" lvl="1" indent="-342900">
              <a:lnSpc>
                <a:spcPct val="100000"/>
              </a:lnSpc>
              <a:buFont typeface="Arial" pitchFamily="34" charset="0"/>
              <a:buChar char="•"/>
              <a:defRPr/>
            </a:pPr>
            <a:r>
              <a:rPr lang="en-US" sz="1200" dirty="0" smtClean="0">
                <a:solidFill>
                  <a:srgbClr val="000000"/>
                </a:solidFill>
                <a:latin typeface="Arial" panose="020B0604020202020204" pitchFamily="34" charset="0"/>
                <a:cs typeface="Arial" panose="020B0604020202020204" pitchFamily="34" charset="0"/>
              </a:rPr>
              <a:t>early implementations (</a:t>
            </a:r>
            <a:r>
              <a:rPr lang="en-US" sz="1200" kern="1200" dirty="0" smtClean="0">
                <a:solidFill>
                  <a:srgbClr val="000000"/>
                </a:solidFill>
                <a:effectLst/>
                <a:latin typeface="+mn-lt"/>
                <a:ea typeface="+mn-ea"/>
                <a:cs typeface="+mn-cs"/>
              </a:rPr>
              <a:t>large "at scale" evaluations, building upon </a:t>
            </a:r>
            <a:r>
              <a:rPr lang="en-US" sz="1200" kern="1200" dirty="0" err="1" smtClean="0">
                <a:solidFill>
                  <a:srgbClr val="000000"/>
                </a:solidFill>
                <a:effectLst/>
                <a:latin typeface="+mn-lt"/>
                <a:ea typeface="+mn-ea"/>
                <a:cs typeface="+mn-cs"/>
              </a:rPr>
              <a:t>cyberinfrastructure</a:t>
            </a:r>
            <a:r>
              <a:rPr lang="en-US" sz="1200" kern="1200" dirty="0" smtClean="0">
                <a:solidFill>
                  <a:srgbClr val="000000"/>
                </a:solidFill>
                <a:effectLst/>
                <a:latin typeface="+mn-lt"/>
                <a:ea typeface="+mn-ea"/>
                <a:cs typeface="+mn-cs"/>
              </a:rPr>
              <a:t> capabilities of existing research communities or recognized community data collections, and extending those data-focused </a:t>
            </a:r>
            <a:r>
              <a:rPr lang="en-US" sz="1200" kern="1200" dirty="0" err="1" smtClean="0">
                <a:solidFill>
                  <a:srgbClr val="000000"/>
                </a:solidFill>
                <a:effectLst/>
                <a:latin typeface="+mn-lt"/>
                <a:ea typeface="+mn-ea"/>
                <a:cs typeface="+mn-cs"/>
              </a:rPr>
              <a:t>cyberinfrastructure</a:t>
            </a:r>
            <a:r>
              <a:rPr lang="en-US" sz="1200" kern="1200" dirty="0" smtClean="0">
                <a:solidFill>
                  <a:srgbClr val="000000"/>
                </a:solidFill>
                <a:effectLst/>
                <a:latin typeface="+mn-lt"/>
                <a:ea typeface="+mn-ea"/>
                <a:cs typeface="+mn-cs"/>
              </a:rPr>
              <a:t> capabilities to additional research communities and domains with broad community engagement</a:t>
            </a:r>
            <a:r>
              <a:rPr lang="en-US" dirty="0" smtClean="0">
                <a:solidFill>
                  <a:srgbClr val="000000"/>
                </a:solidFill>
                <a:latin typeface="Arial" panose="020B0604020202020204" pitchFamily="34" charset="0"/>
                <a:cs typeface="Arial" panose="020B0604020202020204" pitchFamily="34" charset="0"/>
              </a:rPr>
              <a:t>),</a:t>
            </a:r>
            <a:r>
              <a:rPr lang="en-US" baseline="0" dirty="0" smtClean="0">
                <a:solidFill>
                  <a:srgbClr val="000000"/>
                </a:solidFill>
                <a:latin typeface="Arial" panose="020B0604020202020204" pitchFamily="34" charset="0"/>
                <a:cs typeface="Arial" panose="020B0604020202020204" pitchFamily="34" charset="0"/>
              </a:rPr>
              <a:t> and </a:t>
            </a:r>
          </a:p>
          <a:p>
            <a:pPr marL="800100" lvl="1" indent="-342900">
              <a:lnSpc>
                <a:spcPct val="100000"/>
              </a:lnSpc>
              <a:buFont typeface="Arial" pitchFamily="34" charset="0"/>
              <a:buChar char="•"/>
              <a:defRPr/>
            </a:pPr>
            <a:r>
              <a:rPr lang="en-US" sz="1200" dirty="0" smtClean="0">
                <a:solidFill>
                  <a:srgbClr val="000000"/>
                </a:solidFill>
                <a:latin typeface="Arial" panose="020B0604020202020204" pitchFamily="34" charset="0"/>
                <a:cs typeface="Arial" panose="020B0604020202020204" pitchFamily="34" charset="0"/>
              </a:rPr>
              <a:t>pilot demonstrations (systems </a:t>
            </a:r>
            <a:r>
              <a:rPr lang="en-US" sz="1200" kern="1200" dirty="0" smtClean="0">
                <a:solidFill>
                  <a:srgbClr val="000000"/>
                </a:solidFill>
                <a:effectLst/>
                <a:latin typeface="+mn-lt"/>
                <a:ea typeface="+mn-ea"/>
                <a:cs typeface="+mn-cs"/>
              </a:rPr>
              <a:t>addressing advanced </a:t>
            </a:r>
            <a:r>
              <a:rPr lang="en-US" sz="1200" kern="1200" dirty="0" err="1" smtClean="0">
                <a:solidFill>
                  <a:srgbClr val="000000"/>
                </a:solidFill>
                <a:effectLst/>
                <a:latin typeface="+mn-lt"/>
                <a:ea typeface="+mn-ea"/>
                <a:cs typeface="+mn-cs"/>
              </a:rPr>
              <a:t>cyberinfrastructure</a:t>
            </a:r>
            <a:r>
              <a:rPr lang="en-US" sz="1200" kern="1200" dirty="0" smtClean="0">
                <a:solidFill>
                  <a:srgbClr val="000000"/>
                </a:solidFill>
                <a:effectLst/>
                <a:latin typeface="+mn-lt"/>
                <a:ea typeface="+mn-ea"/>
                <a:cs typeface="+mn-cs"/>
              </a:rPr>
              <a:t> challenges across emerging research communities, building upon recognized community data collections and disciplinary research interests, to address specific challenges in science and engineering research</a:t>
            </a:r>
            <a:r>
              <a:rPr lang="en-US" dirty="0" smtClean="0">
                <a:solidFill>
                  <a:srgbClr val="000000"/>
                </a:solidFill>
                <a:latin typeface="Arial" panose="020B0604020202020204" pitchFamily="34" charset="0"/>
                <a:cs typeface="Arial" panose="020B0604020202020204" pitchFamily="34" charset="0"/>
              </a:rPr>
              <a:t>)</a:t>
            </a:r>
            <a:r>
              <a:rPr lang="en-US" sz="1200" dirty="0" smtClean="0">
                <a:solidFill>
                  <a:srgbClr val="000000"/>
                </a:solidFill>
                <a:latin typeface="Arial" panose="020B0604020202020204" pitchFamily="34" charset="0"/>
                <a:cs typeface="Arial" panose="020B0604020202020204" pitchFamily="34" charset="0"/>
              </a:rPr>
              <a:t>.</a:t>
            </a:r>
            <a:r>
              <a:rPr lang="en-US" sz="1200" baseline="0" dirty="0" smtClean="0">
                <a:solidFill>
                  <a:srgbClr val="000000"/>
                </a:solidFill>
                <a:latin typeface="Arial" panose="020B0604020202020204" pitchFamily="34" charset="0"/>
                <a:cs typeface="Arial" panose="020B0604020202020204" pitchFamily="34" charset="0"/>
              </a:rPr>
              <a:t>  </a:t>
            </a:r>
          </a:p>
          <a:p>
            <a:pPr marL="342900" indent="-342900">
              <a:lnSpc>
                <a:spcPct val="100000"/>
              </a:lnSpc>
              <a:buFont typeface="Arial" pitchFamily="34" charset="0"/>
              <a:buChar char="•"/>
              <a:defRPr/>
            </a:pPr>
            <a:r>
              <a:rPr lang="en-US" sz="1200" b="1" kern="1200" dirty="0" smtClean="0">
                <a:solidFill>
                  <a:srgbClr val="000000"/>
                </a:solidFill>
                <a:effectLst/>
                <a:latin typeface="+mn-lt"/>
                <a:ea typeface="+mn-ea"/>
                <a:cs typeface="+mn-cs"/>
              </a:rPr>
              <a:t>Not all directorates are inviting Pilot Demonstration proposals under this solicitation. </a:t>
            </a:r>
            <a:r>
              <a:rPr lang="en-US" sz="1200" kern="1200" dirty="0" smtClean="0">
                <a:solidFill>
                  <a:srgbClr val="000000"/>
                </a:solidFill>
                <a:effectLst/>
                <a:latin typeface="+mn-lt"/>
                <a:ea typeface="+mn-ea"/>
                <a:cs typeface="+mn-cs"/>
              </a:rPr>
              <a:t>Alternative funding mechanisms should be used where they currently exist. For example, </a:t>
            </a:r>
            <a:r>
              <a:rPr lang="en-US" sz="1200" kern="1200" dirty="0" err="1" smtClean="0">
                <a:solidFill>
                  <a:srgbClr val="000000"/>
                </a:solidFill>
                <a:effectLst/>
                <a:latin typeface="+mn-lt"/>
                <a:ea typeface="+mn-ea"/>
                <a:cs typeface="+mn-cs"/>
              </a:rPr>
              <a:t>EArly</a:t>
            </a:r>
            <a:r>
              <a:rPr lang="en-US" sz="1200" kern="1200" dirty="0" smtClean="0">
                <a:solidFill>
                  <a:srgbClr val="000000"/>
                </a:solidFill>
                <a:effectLst/>
                <a:latin typeface="+mn-lt"/>
                <a:ea typeface="+mn-ea"/>
                <a:cs typeface="+mn-cs"/>
              </a:rPr>
              <a:t>-concept Grants for Exploratory Research (EAGER) are available for untested, but potentially transformative, concepts and Research Coordination </a:t>
            </a:r>
            <a:r>
              <a:rPr lang="en-US" sz="1200" i="0" kern="1200" dirty="0" smtClean="0">
                <a:solidFill>
                  <a:srgbClr val="000000"/>
                </a:solidFill>
                <a:effectLst/>
                <a:latin typeface="+mn-lt"/>
                <a:ea typeface="+mn-ea"/>
                <a:cs typeface="+mn-cs"/>
              </a:rPr>
              <a:t>Networks </a:t>
            </a:r>
            <a:r>
              <a:rPr lang="en-US" sz="1200" kern="1200" dirty="0" smtClean="0">
                <a:solidFill>
                  <a:srgbClr val="000000"/>
                </a:solidFill>
                <a:effectLst/>
                <a:latin typeface="+mn-lt"/>
                <a:ea typeface="+mn-ea"/>
                <a:cs typeface="+mn-cs"/>
              </a:rPr>
              <a:t>(</a:t>
            </a:r>
            <a:r>
              <a:rPr lang="en-US" sz="1200" i="0" kern="1200" dirty="0" smtClean="0">
                <a:solidFill>
                  <a:srgbClr val="000000"/>
                </a:solidFill>
                <a:effectLst/>
                <a:latin typeface="+mn-lt"/>
                <a:ea typeface="+mn-ea"/>
                <a:cs typeface="+mn-cs"/>
              </a:rPr>
              <a:t>RCNs</a:t>
            </a:r>
            <a:r>
              <a:rPr lang="en-US" sz="1200" kern="1200" dirty="0" smtClean="0">
                <a:solidFill>
                  <a:srgbClr val="000000"/>
                </a:solidFill>
                <a:effectLst/>
                <a:latin typeface="+mn-lt"/>
                <a:ea typeface="+mn-ea"/>
                <a:cs typeface="+mn-cs"/>
              </a:rPr>
              <a:t>) may be used to advance a field or create new directions in research or education by supporting groups of investigators to communicate and coordinate their research, training and educational activities across disciplinary, organizational, geographic and international boundaries.  PIs with predominantly biological-sciences-related concepts should consider the Advances in Biological Informatics (ABI) solicitation, and PIs with predominantly geosciences-related concepts should consider the </a:t>
            </a:r>
            <a:r>
              <a:rPr lang="en-US" sz="1200" kern="1200" dirty="0" err="1" smtClean="0">
                <a:solidFill>
                  <a:srgbClr val="000000"/>
                </a:solidFill>
                <a:effectLst/>
                <a:latin typeface="+mn-lt"/>
                <a:ea typeface="+mn-ea"/>
                <a:cs typeface="+mn-cs"/>
              </a:rPr>
              <a:t>EarthCube</a:t>
            </a:r>
            <a:r>
              <a:rPr lang="en-US" sz="1200" kern="1200" dirty="0" smtClean="0">
                <a:solidFill>
                  <a:srgbClr val="000000"/>
                </a:solidFill>
                <a:effectLst/>
                <a:latin typeface="+mn-lt"/>
                <a:ea typeface="+mn-ea"/>
                <a:cs typeface="+mn-cs"/>
              </a:rPr>
              <a:t> Capabilities activity within the </a:t>
            </a:r>
            <a:r>
              <a:rPr lang="en-US" sz="1200" kern="1200" dirty="0" err="1" smtClean="0">
                <a:solidFill>
                  <a:srgbClr val="000000"/>
                </a:solidFill>
                <a:effectLst/>
                <a:latin typeface="+mn-lt"/>
                <a:ea typeface="+mn-ea"/>
                <a:cs typeface="+mn-cs"/>
              </a:rPr>
              <a:t>EarthCube</a:t>
            </a:r>
            <a:r>
              <a:rPr lang="en-US" sz="1200" kern="1200" dirty="0" smtClean="0">
                <a:solidFill>
                  <a:srgbClr val="000000"/>
                </a:solidFill>
                <a:effectLst/>
                <a:latin typeface="+mn-lt"/>
                <a:ea typeface="+mn-ea"/>
                <a:cs typeface="+mn-cs"/>
              </a:rPr>
              <a:t> solicitation.</a:t>
            </a:r>
            <a:r>
              <a:rPr lang="en-US" sz="1200" b="1" kern="1200" dirty="0" smtClean="0">
                <a:solidFill>
                  <a:srgbClr val="000000"/>
                </a:solidFill>
                <a:effectLst/>
                <a:latin typeface="+mn-lt"/>
                <a:ea typeface="+mn-ea"/>
                <a:cs typeface="+mn-cs"/>
              </a:rPr>
              <a:t>  Prospective PIs should consult with the Cognizant Program Officers in the relevant research area(s) prior to submitting any proposal</a:t>
            </a:r>
            <a:r>
              <a:rPr lang="en-US" sz="1200" kern="1200" dirty="0" smtClean="0">
                <a:solidFill>
                  <a:srgbClr val="000000"/>
                </a:solidFill>
                <a:effectLst/>
                <a:latin typeface="+mn-lt"/>
                <a:ea typeface="+mn-ea"/>
                <a:cs typeface="+mn-cs"/>
              </a:rPr>
              <a:t> </a:t>
            </a:r>
            <a:r>
              <a:rPr lang="en-US" sz="1200" b="1" kern="1200" dirty="0" smtClean="0">
                <a:solidFill>
                  <a:srgbClr val="000000"/>
                </a:solidFill>
                <a:effectLst/>
                <a:latin typeface="+mn-lt"/>
                <a:ea typeface="+mn-ea"/>
                <a:cs typeface="+mn-cs"/>
              </a:rPr>
              <a:t>to ascertain whether the focus and budget of the proposed work are appropriate for this solicitation</a:t>
            </a:r>
            <a:r>
              <a:rPr lang="en-US" sz="1200" kern="1200" dirty="0" smtClean="0">
                <a:solidFill>
                  <a:srgbClr val="000000"/>
                </a:solidFill>
                <a:effectLst/>
                <a:latin typeface="+mn-lt"/>
                <a:ea typeface="+mn-ea"/>
                <a:cs typeface="+mn-cs"/>
              </a:rPr>
              <a:t>. </a:t>
            </a:r>
          </a:p>
          <a:p>
            <a:pPr marL="342900" indent="-342900">
              <a:lnSpc>
                <a:spcPct val="100000"/>
              </a:lnSpc>
              <a:buFont typeface="Arial" pitchFamily="34" charset="0"/>
              <a:buChar char="•"/>
              <a:defRPr/>
            </a:pPr>
            <a:r>
              <a:rPr lang="en-US" sz="1200" dirty="0" smtClean="0">
                <a:solidFill>
                  <a:srgbClr val="000000"/>
                </a:solidFill>
                <a:latin typeface="Arial" panose="020B0604020202020204" pitchFamily="34" charset="0"/>
                <a:cs typeface="Arial" panose="020B0604020202020204" pitchFamily="34" charset="0"/>
              </a:rPr>
              <a:t>Awards will be standard/continuing</a:t>
            </a:r>
            <a:r>
              <a:rPr lang="en-US" sz="1200" baseline="0" dirty="0" smtClean="0">
                <a:solidFill>
                  <a:srgbClr val="000000"/>
                </a:solidFill>
                <a:latin typeface="Arial" panose="020B0604020202020204" pitchFamily="34" charset="0"/>
                <a:cs typeface="Arial" panose="020B0604020202020204" pitchFamily="34" charset="0"/>
              </a:rPr>
              <a:t> </a:t>
            </a:r>
            <a:r>
              <a:rPr lang="en-US" sz="1200" dirty="0" smtClean="0">
                <a:solidFill>
                  <a:srgbClr val="000000"/>
                </a:solidFill>
                <a:latin typeface="Arial" panose="020B0604020202020204" pitchFamily="34" charset="0"/>
                <a:cs typeface="Arial" panose="020B0604020202020204" pitchFamily="34" charset="0"/>
              </a:rPr>
              <a:t>awards, rather than cooperative agreements.</a:t>
            </a:r>
          </a:p>
          <a:p>
            <a:pPr marL="0" indent="0">
              <a:buFont typeface="Arial" panose="020B0604020202020204" pitchFamily="34" charset="0"/>
              <a:buNone/>
            </a:pPr>
            <a:endParaRPr lang="en-US" sz="1200" dirty="0" smtClean="0">
              <a:solidFill>
                <a:srgbClr val="000000"/>
              </a:solidFill>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1200" dirty="0" smtClean="0">
              <a:solidFill>
                <a:srgbClr val="000000"/>
              </a:solidFill>
              <a:latin typeface="Arial" panose="020B0604020202020204" pitchFamily="34" charset="0"/>
              <a:cs typeface="Arial" panose="020B0604020202020204" pitchFamily="34" charset="0"/>
            </a:endParaRPr>
          </a:p>
          <a:p>
            <a:pPr marL="0" lvl="0" indent="0">
              <a:buFont typeface="Arial" panose="020B0604020202020204" pitchFamily="34" charset="0"/>
              <a:buNone/>
            </a:pPr>
            <a:endParaRPr lang="en-US" sz="1200" dirty="0" smtClean="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AFC45437-1F62-447E-A345-4F236404B7D4}" type="slidenum">
              <a:rPr lang="en-US" smtClean="0"/>
              <a:t>5</a:t>
            </a:fld>
            <a:endParaRPr lang="en-US"/>
          </a:p>
        </p:txBody>
      </p:sp>
    </p:spTree>
    <p:extLst>
      <p:ext uri="{BB962C8B-B14F-4D97-AF65-F5344CB8AC3E}">
        <p14:creationId xmlns:p14="http://schemas.microsoft.com/office/powerpoint/2010/main" val="406595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rgbClr val="000000"/>
                </a:solidFill>
                <a:effectLst/>
                <a:latin typeface="Arial"/>
                <a:ea typeface="+mn-ea"/>
                <a:cs typeface="Arial"/>
              </a:rPr>
              <a:t>Early</a:t>
            </a:r>
            <a:r>
              <a:rPr lang="en-US" sz="1200" kern="1200" dirty="0" smtClean="0">
                <a:solidFill>
                  <a:srgbClr val="000000"/>
                </a:solidFill>
                <a:effectLst/>
                <a:latin typeface="Arial"/>
                <a:ea typeface="+mn-ea"/>
                <a:cs typeface="Arial"/>
              </a:rPr>
              <a:t> </a:t>
            </a:r>
            <a:r>
              <a:rPr lang="en-US" sz="1200" b="1" kern="1200" dirty="0" smtClean="0">
                <a:solidFill>
                  <a:srgbClr val="000000"/>
                </a:solidFill>
                <a:effectLst/>
                <a:latin typeface="Arial"/>
                <a:ea typeface="+mn-ea"/>
                <a:cs typeface="Arial"/>
              </a:rPr>
              <a:t>Implementation Awards</a:t>
            </a:r>
            <a:r>
              <a:rPr lang="en-US" sz="1200" kern="1200" dirty="0" smtClean="0">
                <a:solidFill>
                  <a:srgbClr val="000000"/>
                </a:solidFill>
                <a:effectLst/>
                <a:latin typeface="Arial"/>
                <a:ea typeface="+mn-ea"/>
                <a:cs typeface="Arial"/>
              </a:rPr>
              <a:t> are large "at scale" evaluations, building upon the data resource capabilities of existing research communities or recognized community data collections, enhancing and extending the capabilities with broad community engagement.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rgbClr val="000000"/>
              </a:solidFill>
              <a:effectLst/>
              <a:latin typeface="Arial"/>
              <a:ea typeface="+mn-ea"/>
              <a:cs typeface="Arial"/>
            </a:endParaRPr>
          </a:p>
          <a:p>
            <a:r>
              <a:rPr lang="en-US" sz="1200" b="1" i="1" kern="1200" dirty="0" smtClean="0">
                <a:solidFill>
                  <a:srgbClr val="000000"/>
                </a:solidFill>
                <a:effectLst/>
                <a:latin typeface="Arial"/>
                <a:ea typeface="+mn-ea"/>
                <a:cs typeface="Arial"/>
              </a:rPr>
              <a:t>Specific Requirements for Early</a:t>
            </a:r>
            <a:r>
              <a:rPr lang="en-US" sz="1200" i="1" kern="1200" dirty="0" smtClean="0">
                <a:solidFill>
                  <a:srgbClr val="000000"/>
                </a:solidFill>
                <a:effectLst/>
                <a:latin typeface="Arial"/>
                <a:ea typeface="+mn-ea"/>
                <a:cs typeface="Arial"/>
              </a:rPr>
              <a:t> </a:t>
            </a:r>
            <a:r>
              <a:rPr lang="en-US" sz="1200" b="1" i="1" kern="1200" dirty="0" smtClean="0">
                <a:solidFill>
                  <a:srgbClr val="000000"/>
                </a:solidFill>
                <a:effectLst/>
                <a:latin typeface="Arial"/>
                <a:ea typeface="+mn-ea"/>
                <a:cs typeface="Arial"/>
              </a:rPr>
              <a:t>Implementation Awards:</a:t>
            </a:r>
            <a:endParaRPr lang="en-US" dirty="0" smtClean="0">
              <a:solidFill>
                <a:srgbClr val="000000"/>
              </a:solidFill>
              <a:effectLst/>
              <a:latin typeface="Arial"/>
              <a:cs typeface="Arial"/>
            </a:endParaRPr>
          </a:p>
          <a:p>
            <a:r>
              <a:rPr lang="en-US" sz="1200" u="sng" kern="1200" dirty="0" smtClean="0">
                <a:solidFill>
                  <a:srgbClr val="000000"/>
                </a:solidFill>
                <a:effectLst/>
                <a:latin typeface="Arial"/>
                <a:ea typeface="+mn-ea"/>
                <a:cs typeface="Arial"/>
              </a:rPr>
              <a:t>Collaboration/Synergy</a:t>
            </a:r>
            <a:r>
              <a:rPr lang="en-US" sz="1200" b="1" kern="1200" dirty="0" smtClean="0">
                <a:solidFill>
                  <a:srgbClr val="000000"/>
                </a:solidFill>
                <a:effectLst/>
                <a:latin typeface="Arial"/>
                <a:ea typeface="+mn-ea"/>
                <a:cs typeface="Arial"/>
              </a:rPr>
              <a:t>: </a:t>
            </a:r>
            <a:r>
              <a:rPr lang="en-US" sz="1200" kern="1200" dirty="0" smtClean="0">
                <a:solidFill>
                  <a:srgbClr val="000000"/>
                </a:solidFill>
                <a:effectLst/>
                <a:latin typeface="Arial"/>
                <a:ea typeface="+mn-ea"/>
                <a:cs typeface="Arial"/>
              </a:rPr>
              <a:t> Early Implementations Awards will address data challenges by fostering collaborations between </a:t>
            </a:r>
            <a:r>
              <a:rPr lang="en-US" sz="1200" kern="1200" dirty="0" err="1" smtClean="0">
                <a:solidFill>
                  <a:srgbClr val="000000"/>
                </a:solidFill>
                <a:effectLst/>
                <a:latin typeface="Arial"/>
                <a:ea typeface="+mn-ea"/>
                <a:cs typeface="Arial"/>
              </a:rPr>
              <a:t>cyberinfrastructure</a:t>
            </a:r>
            <a:r>
              <a:rPr lang="en-US" sz="1200" kern="1200" dirty="0" smtClean="0">
                <a:solidFill>
                  <a:srgbClr val="000000"/>
                </a:solidFill>
                <a:effectLst/>
                <a:latin typeface="Arial"/>
                <a:ea typeface="+mn-ea"/>
                <a:cs typeface="Arial"/>
              </a:rPr>
              <a:t> experts and existing data resource efforts across scientific and engineering domains.  Proposals must identify specific scientific and engineering communities and data/</a:t>
            </a:r>
            <a:r>
              <a:rPr lang="en-US" sz="1200" kern="1200" dirty="0" err="1" smtClean="0">
                <a:solidFill>
                  <a:srgbClr val="000000"/>
                </a:solidFill>
                <a:effectLst/>
                <a:latin typeface="Arial"/>
                <a:ea typeface="+mn-ea"/>
                <a:cs typeface="Arial"/>
              </a:rPr>
              <a:t>cyberinfrastructure</a:t>
            </a:r>
            <a:r>
              <a:rPr lang="en-US" sz="1200" kern="1200" dirty="0" smtClean="0">
                <a:solidFill>
                  <a:srgbClr val="000000"/>
                </a:solidFill>
                <a:effectLst/>
                <a:latin typeface="Arial"/>
                <a:ea typeface="+mn-ea"/>
                <a:cs typeface="Arial"/>
              </a:rPr>
              <a:t> facilities that will participate in the efforts. Similarly, proposals must identify participating </a:t>
            </a:r>
            <a:r>
              <a:rPr lang="en-US" sz="1200" kern="1200" dirty="0" err="1" smtClean="0">
                <a:solidFill>
                  <a:srgbClr val="000000"/>
                </a:solidFill>
                <a:effectLst/>
                <a:latin typeface="Arial"/>
                <a:ea typeface="+mn-ea"/>
                <a:cs typeface="Arial"/>
              </a:rPr>
              <a:t>cyberinfrastructure</a:t>
            </a:r>
            <a:r>
              <a:rPr lang="en-US" sz="1200" kern="1200" dirty="0" smtClean="0">
                <a:solidFill>
                  <a:srgbClr val="000000"/>
                </a:solidFill>
                <a:effectLst/>
                <a:latin typeface="Arial"/>
                <a:ea typeface="+mn-ea"/>
                <a:cs typeface="Arial"/>
              </a:rPr>
              <a:t>, computer science, industry, international and agency partners.</a:t>
            </a:r>
            <a:endParaRPr lang="en-US" dirty="0" smtClean="0">
              <a:solidFill>
                <a:srgbClr val="000000"/>
              </a:solidFill>
              <a:latin typeface="Arial"/>
              <a:cs typeface="Arial"/>
            </a:endParaRPr>
          </a:p>
          <a:p>
            <a:r>
              <a:rPr lang="en-US" sz="1200" u="sng" kern="1200" dirty="0" smtClean="0">
                <a:solidFill>
                  <a:srgbClr val="000000"/>
                </a:solidFill>
                <a:effectLst/>
                <a:latin typeface="Arial"/>
                <a:ea typeface="+mn-ea"/>
                <a:cs typeface="Arial"/>
              </a:rPr>
              <a:t>Benefits to Research Communities</a:t>
            </a:r>
            <a:r>
              <a:rPr lang="en-US" sz="1200" b="1" kern="1200" dirty="0" smtClean="0">
                <a:solidFill>
                  <a:srgbClr val="000000"/>
                </a:solidFill>
                <a:effectLst/>
                <a:latin typeface="Arial"/>
                <a:ea typeface="+mn-ea"/>
                <a:cs typeface="Arial"/>
              </a:rPr>
              <a:t>:</a:t>
            </a:r>
            <a:r>
              <a:rPr lang="en-US" sz="1200" kern="1200" dirty="0" smtClean="0">
                <a:solidFill>
                  <a:srgbClr val="000000"/>
                </a:solidFill>
                <a:effectLst/>
                <a:latin typeface="Arial"/>
                <a:ea typeface="+mn-ea"/>
                <a:cs typeface="Arial"/>
              </a:rPr>
              <a:t>  Proposals should articulate the rationale for the proposed capability: its responsiveness to community needs, and the anticipated impact on advancing science, engineering, and education. Proposals should also describe the potential for extending the capabilities to other research communities. Proposals will be evaluated on the innovation and breadth of the science outcomes, as well as how other researchers will benefit from the developed capabilities. </a:t>
            </a:r>
            <a:endParaRPr lang="en-US" dirty="0" smtClean="0">
              <a:solidFill>
                <a:srgbClr val="000000"/>
              </a:solidFill>
              <a:latin typeface="Arial"/>
              <a:cs typeface="Arial"/>
            </a:endParaRPr>
          </a:p>
          <a:p>
            <a:r>
              <a:rPr lang="en-US" sz="1200" u="sng" kern="1200" dirty="0" smtClean="0">
                <a:solidFill>
                  <a:srgbClr val="000000"/>
                </a:solidFill>
                <a:effectLst/>
                <a:latin typeface="Arial"/>
                <a:ea typeface="+mn-ea"/>
                <a:cs typeface="Arial"/>
              </a:rPr>
              <a:t>Innovativeness of the </a:t>
            </a:r>
            <a:r>
              <a:rPr lang="en-US" sz="1200" u="sng" kern="1200" dirty="0" err="1" smtClean="0">
                <a:solidFill>
                  <a:srgbClr val="000000"/>
                </a:solidFill>
                <a:effectLst/>
                <a:latin typeface="Arial"/>
                <a:ea typeface="+mn-ea"/>
                <a:cs typeface="Arial"/>
              </a:rPr>
              <a:t>Cyberinfrastructure</a:t>
            </a:r>
            <a:r>
              <a:rPr lang="en-US" sz="1200" u="sng" kern="1200" dirty="0" smtClean="0">
                <a:solidFill>
                  <a:srgbClr val="000000"/>
                </a:solidFill>
                <a:effectLst/>
                <a:latin typeface="Arial"/>
                <a:ea typeface="+mn-ea"/>
                <a:cs typeface="Arial"/>
              </a:rPr>
              <a:t> Approach</a:t>
            </a:r>
            <a:r>
              <a:rPr lang="en-US" sz="1200" kern="1200" dirty="0" smtClean="0">
                <a:solidFill>
                  <a:srgbClr val="000000"/>
                </a:solidFill>
                <a:effectLst/>
                <a:latin typeface="Arial"/>
                <a:ea typeface="+mn-ea"/>
                <a:cs typeface="Arial"/>
              </a:rPr>
              <a:t>: </a:t>
            </a:r>
            <a:r>
              <a:rPr lang="en-US" sz="1200" i="0" kern="1200" dirty="0" smtClean="0">
                <a:solidFill>
                  <a:srgbClr val="000000"/>
                </a:solidFill>
                <a:effectLst/>
                <a:latin typeface="Arial"/>
                <a:ea typeface="+mn-ea"/>
                <a:cs typeface="Arial"/>
              </a:rPr>
              <a:t> Describe how the technology/</a:t>
            </a:r>
            <a:r>
              <a:rPr lang="en-US" sz="1200" i="0" kern="1200" dirty="0" err="1" smtClean="0">
                <a:solidFill>
                  <a:srgbClr val="000000"/>
                </a:solidFill>
                <a:effectLst/>
                <a:latin typeface="Arial"/>
                <a:ea typeface="+mn-ea"/>
                <a:cs typeface="Arial"/>
              </a:rPr>
              <a:t>cyberinfrastructure</a:t>
            </a:r>
            <a:r>
              <a:rPr lang="en-US" sz="1200" i="0" kern="1200" dirty="0" smtClean="0">
                <a:solidFill>
                  <a:srgbClr val="000000"/>
                </a:solidFill>
                <a:effectLst/>
                <a:latin typeface="Arial"/>
                <a:ea typeface="+mn-ea"/>
                <a:cs typeface="Arial"/>
              </a:rPr>
              <a:t> addresses data-related scientific and engineering challenges.  Provide evidence that the approach is a creative solution to community-wide, data-related issues and policies; including comparisons with alternative approaches.  </a:t>
            </a:r>
            <a:r>
              <a:rPr lang="en-US" sz="1200" kern="1200" dirty="0" smtClean="0">
                <a:solidFill>
                  <a:srgbClr val="000000"/>
                </a:solidFill>
                <a:effectLst/>
                <a:latin typeface="Arial"/>
                <a:ea typeface="+mn-ea"/>
                <a:cs typeface="Arial"/>
              </a:rPr>
              <a:t>Describe the approach for enhancing interoperability (access controls, discoverability, connectivity).  Discuss the ability to address challenges in data quality and assurance (data privacy, integrity, confidentiality, and security).  As applicable, include a rationale for the governance, platform architecture (network, cloud, reusability), and economic/operating models for archiving and </a:t>
            </a:r>
            <a:r>
              <a:rPr lang="en-US" sz="1200" kern="1200" dirty="0" err="1" smtClean="0">
                <a:solidFill>
                  <a:srgbClr val="000000"/>
                </a:solidFill>
                <a:effectLst/>
                <a:latin typeface="Arial"/>
                <a:ea typeface="+mn-ea"/>
                <a:cs typeface="Arial"/>
              </a:rPr>
              <a:t>curation</a:t>
            </a:r>
            <a:r>
              <a:rPr lang="en-US" sz="1200" kern="1200" dirty="0" smtClean="0">
                <a:solidFill>
                  <a:srgbClr val="000000"/>
                </a:solidFill>
                <a:effectLst/>
                <a:latin typeface="Arial"/>
                <a:ea typeface="+mn-ea"/>
                <a:cs typeface="Arial"/>
              </a:rPr>
              <a:t>.  Identify strategies for adapting to new opportunities and technologies</a:t>
            </a:r>
            <a:r>
              <a:rPr lang="en-US" sz="1200" i="0" kern="1200" dirty="0" smtClean="0">
                <a:solidFill>
                  <a:srgbClr val="000000"/>
                </a:solidFill>
                <a:effectLst/>
                <a:latin typeface="Arial"/>
                <a:ea typeface="+mn-ea"/>
                <a:cs typeface="Arial"/>
              </a:rPr>
              <a:t>, and plans for sustainability beyond the scope of the award.  </a:t>
            </a:r>
            <a:endParaRPr lang="en-US" dirty="0" smtClean="0">
              <a:solidFill>
                <a:srgbClr val="000000"/>
              </a:solidFill>
              <a:latin typeface="Arial"/>
              <a:cs typeface="Arial"/>
            </a:endParaRPr>
          </a:p>
          <a:p>
            <a:r>
              <a:rPr lang="en-US" sz="1200" u="sng" kern="1200" dirty="0" smtClean="0">
                <a:solidFill>
                  <a:srgbClr val="000000"/>
                </a:solidFill>
                <a:effectLst/>
                <a:latin typeface="Arial"/>
                <a:ea typeface="+mn-ea"/>
                <a:cs typeface="Arial"/>
              </a:rPr>
              <a:t>Management and metrics</a:t>
            </a:r>
            <a:r>
              <a:rPr lang="en-US" sz="1200" b="1" kern="1200" dirty="0" smtClean="0">
                <a:solidFill>
                  <a:srgbClr val="000000"/>
                </a:solidFill>
                <a:effectLst/>
                <a:latin typeface="Arial"/>
                <a:ea typeface="+mn-ea"/>
                <a:cs typeface="Arial"/>
              </a:rPr>
              <a:t>:</a:t>
            </a:r>
            <a:r>
              <a:rPr lang="en-US" sz="1200" kern="1200" dirty="0" smtClean="0">
                <a:solidFill>
                  <a:srgbClr val="000000"/>
                </a:solidFill>
                <a:effectLst/>
                <a:latin typeface="Arial"/>
                <a:ea typeface="+mn-ea"/>
                <a:cs typeface="Arial"/>
              </a:rPr>
              <a:t> Projects are expected to result in clear, tangible </a:t>
            </a:r>
            <a:r>
              <a:rPr lang="en-US" sz="1200" kern="1200" dirty="0" err="1" smtClean="0">
                <a:solidFill>
                  <a:srgbClr val="000000"/>
                </a:solidFill>
                <a:effectLst/>
                <a:latin typeface="Arial"/>
                <a:ea typeface="+mn-ea"/>
                <a:cs typeface="Arial"/>
              </a:rPr>
              <a:t>cyberinfrastructure</a:t>
            </a:r>
            <a:r>
              <a:rPr lang="en-US" sz="1200" kern="1200" dirty="0" smtClean="0">
                <a:solidFill>
                  <a:srgbClr val="000000"/>
                </a:solidFill>
                <a:effectLst/>
                <a:latin typeface="Arial"/>
                <a:ea typeface="+mn-ea"/>
                <a:cs typeface="Arial"/>
              </a:rPr>
              <a:t> outputs - new or expanded capabilities, evaluated by relevant communities.  Proposals must clearly articulate specific steps that will be taken to implement the proposed capabilities, how project outcome(s) relate to specific needs articulated by the scientific and engineering communities involved, and what mechanisms will be used to engage users, particularly those in other communities, in adopting the capability.  Early Implementation Awards must produce a yearly demonstration of technical capabilities, with an associated written document describing the capabilities that becomes a public, shared resource.  These demonstrations will give the broader community the opportunity to understand and assess capabilities and synergies. Proposals must discuss what will be demonstrated and evaluated. A discussion of a given  project's lifecycle/sustainability must be presented. Proposers should describe in their Management Plans how their anticipated structure, personnel, and work plan and management accommodate these responsibilities.</a:t>
            </a:r>
            <a:endParaRPr lang="en-US" dirty="0" smtClean="0">
              <a:solidFill>
                <a:srgbClr val="000000"/>
              </a:solidFill>
              <a:latin typeface="Arial"/>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rgbClr val="000000"/>
              </a:solidFill>
              <a:effectLst/>
              <a:latin typeface="Arial"/>
              <a:ea typeface="+mn-ea"/>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000000"/>
              </a:solidFill>
              <a:latin typeface="Arial"/>
              <a:cs typeface="Arial"/>
            </a:endParaRPr>
          </a:p>
        </p:txBody>
      </p:sp>
      <p:sp>
        <p:nvSpPr>
          <p:cNvPr id="4" name="Slide Number Placeholder 3"/>
          <p:cNvSpPr>
            <a:spLocks noGrp="1"/>
          </p:cNvSpPr>
          <p:nvPr>
            <p:ph type="sldNum" sz="quarter" idx="10"/>
          </p:nvPr>
        </p:nvSpPr>
        <p:spPr/>
        <p:txBody>
          <a:bodyPr/>
          <a:lstStyle/>
          <a:p>
            <a:fld id="{AFC45437-1F62-447E-A345-4F236404B7D4}" type="slidenum">
              <a:rPr lang="en-US" smtClean="0"/>
              <a:t>6</a:t>
            </a:fld>
            <a:endParaRPr lang="en-US"/>
          </a:p>
        </p:txBody>
      </p:sp>
    </p:spTree>
    <p:extLst>
      <p:ext uri="{BB962C8B-B14F-4D97-AF65-F5344CB8AC3E}">
        <p14:creationId xmlns:p14="http://schemas.microsoft.com/office/powerpoint/2010/main" val="1971911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latin typeface="Arial"/>
                <a:cs typeface="Arial"/>
              </a:rPr>
              <a:t>In addition</a:t>
            </a:r>
            <a:r>
              <a:rPr lang="en-US" baseline="0" dirty="0" smtClean="0">
                <a:solidFill>
                  <a:srgbClr val="000000"/>
                </a:solidFill>
                <a:latin typeface="Arial"/>
                <a:cs typeface="Arial"/>
              </a:rPr>
              <a:t> to the Intellectual Merit and Broader Impacts criteria, there are review criteria that are specific to the DIBBs program.  Additional criteria that will be considered during peer-review for Early Implementation awards </a:t>
            </a:r>
            <a:r>
              <a:rPr lang="en-US" sz="1200" kern="1200" dirty="0" smtClean="0">
                <a:solidFill>
                  <a:srgbClr val="000000"/>
                </a:solidFill>
                <a:effectLst/>
                <a:latin typeface="Arial"/>
                <a:ea typeface="+mn-ea"/>
                <a:cs typeface="Arial"/>
              </a:rPr>
              <a:t>include the following</a:t>
            </a:r>
            <a:r>
              <a:rPr lang="en-US" baseline="0" dirty="0" smtClean="0">
                <a:solidFill>
                  <a:srgbClr val="000000"/>
                </a:solidFill>
                <a:latin typeface="Arial"/>
                <a:cs typeface="Arial"/>
              </a:rPr>
              <a:t>:</a:t>
            </a:r>
          </a:p>
          <a:p>
            <a:pPr marL="171450" indent="-171450">
              <a:buFont typeface="Arial"/>
              <a:buChar char="•"/>
            </a:pPr>
            <a:r>
              <a:rPr lang="en-US" sz="1200" kern="1200" dirty="0" smtClean="0">
                <a:solidFill>
                  <a:schemeClr val="tx1"/>
                </a:solidFill>
                <a:effectLst/>
                <a:latin typeface="+mn-lt"/>
                <a:ea typeface="+mn-ea"/>
                <a:cs typeface="+mn-cs"/>
              </a:rPr>
              <a:t>What are the science outcomes described in the proposal? Are they innovative and made possible by the development?  How are outcomes tied to grand challenges, and of interest to and involving multiple science and engineering domains? Are the science outcomes possible given the team and work plan? </a:t>
            </a:r>
            <a:endParaRPr lang="en-US" dirty="0" smtClean="0"/>
          </a:p>
          <a:p>
            <a:pPr marL="171450" indent="-171450">
              <a:buFont typeface="Arial"/>
              <a:buChar char="•"/>
            </a:pPr>
            <a:r>
              <a:rPr lang="en-US" sz="1200" kern="1200" dirty="0" smtClean="0">
                <a:solidFill>
                  <a:schemeClr val="tx1"/>
                </a:solidFill>
                <a:effectLst/>
                <a:latin typeface="+mn-lt"/>
                <a:ea typeface="+mn-ea"/>
                <a:cs typeface="+mn-cs"/>
              </a:rPr>
              <a:t>How does the implementation expand and contribute to the set of resources that serve the community?  Are the components extensible and potentially useful to other communities? Is there a clear description of the data, software, or standards that will be produced by the project? (Software is intended in this instance to refer to scientific analysis, visualization or modeling tools necessary to achieve scientific outcomes).</a:t>
            </a:r>
            <a:endParaRPr lang="en-US" dirty="0" smtClean="0"/>
          </a:p>
          <a:p>
            <a:pPr marL="171450" indent="-171450">
              <a:buFont typeface="Arial"/>
              <a:buChar char="•"/>
            </a:pPr>
            <a:r>
              <a:rPr lang="en-US" sz="1200" kern="1200" dirty="0" smtClean="0">
                <a:solidFill>
                  <a:schemeClr val="tx1"/>
                </a:solidFill>
                <a:effectLst/>
                <a:latin typeface="+mn-lt"/>
                <a:ea typeface="+mn-ea"/>
                <a:cs typeface="+mn-cs"/>
              </a:rPr>
              <a:t>Is the management plan and team appropriate for the goals of the project? What is the plan to demonstrate the proposed capability or resource?  </a:t>
            </a:r>
            <a:endParaRPr lang="en-US" dirty="0" smtClean="0"/>
          </a:p>
        </p:txBody>
      </p:sp>
      <p:sp>
        <p:nvSpPr>
          <p:cNvPr id="4" name="Slide Number Placeholder 3"/>
          <p:cNvSpPr>
            <a:spLocks noGrp="1"/>
          </p:cNvSpPr>
          <p:nvPr>
            <p:ph type="sldNum" sz="quarter" idx="10"/>
          </p:nvPr>
        </p:nvSpPr>
        <p:spPr/>
        <p:txBody>
          <a:bodyPr/>
          <a:lstStyle/>
          <a:p>
            <a:fld id="{AFC45437-1F62-447E-A345-4F236404B7D4}" type="slidenum">
              <a:rPr lang="en-US" smtClean="0"/>
              <a:t>7</a:t>
            </a:fld>
            <a:endParaRPr lang="en-US"/>
          </a:p>
        </p:txBody>
      </p:sp>
    </p:spTree>
    <p:extLst>
      <p:ext uri="{BB962C8B-B14F-4D97-AF65-F5344CB8AC3E}">
        <p14:creationId xmlns:p14="http://schemas.microsoft.com/office/powerpoint/2010/main" val="1971911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latin typeface="Arial"/>
                <a:cs typeface="Arial"/>
              </a:rPr>
              <a:t>In addition</a:t>
            </a:r>
            <a:r>
              <a:rPr lang="en-US" baseline="0" dirty="0" smtClean="0">
                <a:solidFill>
                  <a:srgbClr val="000000"/>
                </a:solidFill>
                <a:latin typeface="Arial"/>
                <a:cs typeface="Arial"/>
              </a:rPr>
              <a:t> to the Intellectual Merit and Broader Impacts criteria, there are review criteria that are specific to the DIBBs program.  Additional criteria that will be considered during peer-review for Early Implementation awards </a:t>
            </a:r>
            <a:r>
              <a:rPr lang="en-US" sz="1200" kern="1200" dirty="0" smtClean="0">
                <a:solidFill>
                  <a:srgbClr val="000000"/>
                </a:solidFill>
                <a:effectLst/>
                <a:latin typeface="Arial"/>
                <a:ea typeface="+mn-ea"/>
                <a:cs typeface="Arial"/>
              </a:rPr>
              <a:t>include the following</a:t>
            </a:r>
            <a:r>
              <a:rPr lang="en-US" baseline="0" dirty="0" smtClean="0">
                <a:solidFill>
                  <a:srgbClr val="000000"/>
                </a:solidFill>
                <a:latin typeface="Arial"/>
                <a:cs typeface="Arial"/>
              </a:rPr>
              <a:t>:</a:t>
            </a:r>
          </a:p>
          <a:p>
            <a:pPr marL="171450" indent="-171450">
              <a:buFont typeface="Arial"/>
              <a:buChar char="•"/>
            </a:pPr>
            <a:r>
              <a:rPr lang="en-US" sz="1200" kern="1200" dirty="0" smtClean="0">
                <a:solidFill>
                  <a:schemeClr val="tx1"/>
                </a:solidFill>
                <a:effectLst/>
                <a:latin typeface="+mn-lt"/>
                <a:ea typeface="+mn-ea"/>
                <a:cs typeface="+mn-cs"/>
              </a:rPr>
              <a:t>Characterize the community that will benefit from the project: How many researchers and which domains will directly benefit from the outcomes of the project? How does the project involve and serve more than one research field?  Are participants from various communities explicitly identified, and are their roles clear? How does the project clearly demonstrate end user involvement in development and use of a community capability? </a:t>
            </a:r>
            <a:endParaRPr lang="en-US" dirty="0" smtClean="0"/>
          </a:p>
          <a:p>
            <a:pPr marL="171450" indent="-171450">
              <a:buFont typeface="Arial"/>
              <a:buChar char="•"/>
            </a:pPr>
            <a:r>
              <a:rPr lang="en-US" sz="1200" kern="1200" dirty="0" smtClean="0">
                <a:solidFill>
                  <a:schemeClr val="tx1"/>
                </a:solidFill>
                <a:effectLst/>
                <a:latin typeface="+mn-lt"/>
                <a:ea typeface="+mn-ea"/>
                <a:cs typeface="+mn-cs"/>
              </a:rPr>
              <a:t>Indicate how the community is represented in governance of the resulting capability, including data management and </a:t>
            </a:r>
            <a:r>
              <a:rPr lang="en-US" sz="1200" kern="1200" dirty="0" err="1" smtClean="0">
                <a:solidFill>
                  <a:schemeClr val="tx1"/>
                </a:solidFill>
                <a:effectLst/>
                <a:latin typeface="+mn-lt"/>
                <a:ea typeface="+mn-ea"/>
                <a:cs typeface="+mn-cs"/>
              </a:rPr>
              <a:t>deaccession</a:t>
            </a:r>
            <a:r>
              <a:rPr lang="en-US" sz="1200" kern="1200" dirty="0" smtClean="0">
                <a:solidFill>
                  <a:schemeClr val="tx1"/>
                </a:solidFill>
                <a:effectLst/>
                <a:latin typeface="+mn-lt"/>
                <a:ea typeface="+mn-ea"/>
                <a:cs typeface="+mn-cs"/>
              </a:rPr>
              <a:t>. A sustainability plan must be included describing how any capabilities developed by the implementation project could be supported beyond the award duration. This may include integration into long-term data or </a:t>
            </a:r>
            <a:r>
              <a:rPr lang="en-US" sz="1200" kern="1200" dirty="0" err="1" smtClean="0">
                <a:solidFill>
                  <a:schemeClr val="tx1"/>
                </a:solidFill>
                <a:effectLst/>
                <a:latin typeface="+mn-lt"/>
                <a:ea typeface="+mn-ea"/>
                <a:cs typeface="+mn-cs"/>
              </a:rPr>
              <a:t>cyberinfrastructure</a:t>
            </a:r>
            <a:r>
              <a:rPr lang="en-US" sz="1200" kern="1200" dirty="0" smtClean="0">
                <a:solidFill>
                  <a:schemeClr val="tx1"/>
                </a:solidFill>
                <a:effectLst/>
                <a:latin typeface="+mn-lt"/>
                <a:ea typeface="+mn-ea"/>
                <a:cs typeface="+mn-cs"/>
              </a:rPr>
              <a:t> resources either supported by NSF or other institutions, agencies or partners. Sustainability plans will be evaluated on the viability of the sustainable resource, community representation in governance, the fit to the infrastructure being developed, and the likelihood of ingestion into the long-term system.</a:t>
            </a:r>
            <a:endParaRPr lang="en-US" dirty="0"/>
          </a:p>
        </p:txBody>
      </p:sp>
      <p:sp>
        <p:nvSpPr>
          <p:cNvPr id="4" name="Slide Number Placeholder 3"/>
          <p:cNvSpPr>
            <a:spLocks noGrp="1"/>
          </p:cNvSpPr>
          <p:nvPr>
            <p:ph type="sldNum" sz="quarter" idx="10"/>
          </p:nvPr>
        </p:nvSpPr>
        <p:spPr/>
        <p:txBody>
          <a:bodyPr/>
          <a:lstStyle/>
          <a:p>
            <a:fld id="{AFC45437-1F62-447E-A345-4F236404B7D4}" type="slidenum">
              <a:rPr lang="en-US" smtClean="0"/>
              <a:t>8</a:t>
            </a:fld>
            <a:endParaRPr lang="en-US"/>
          </a:p>
        </p:txBody>
      </p:sp>
    </p:spTree>
    <p:extLst>
      <p:ext uri="{BB962C8B-B14F-4D97-AF65-F5344CB8AC3E}">
        <p14:creationId xmlns:p14="http://schemas.microsoft.com/office/powerpoint/2010/main" val="1971911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rgbClr val="000000"/>
                </a:solidFill>
                <a:effectLst/>
                <a:latin typeface="Arial"/>
                <a:ea typeface="+mn-ea"/>
                <a:cs typeface="Arial"/>
              </a:rPr>
              <a:t>Pilot</a:t>
            </a:r>
            <a:r>
              <a:rPr lang="en-US" sz="1200" kern="1200" dirty="0" smtClean="0">
                <a:solidFill>
                  <a:srgbClr val="000000"/>
                </a:solidFill>
                <a:effectLst/>
                <a:latin typeface="Arial"/>
                <a:ea typeface="+mn-ea"/>
                <a:cs typeface="Arial"/>
              </a:rPr>
              <a:t> </a:t>
            </a:r>
            <a:r>
              <a:rPr lang="en-US" sz="1200" b="1" kern="1200" dirty="0" smtClean="0">
                <a:solidFill>
                  <a:srgbClr val="000000"/>
                </a:solidFill>
                <a:effectLst/>
                <a:latin typeface="Arial"/>
                <a:ea typeface="+mn-ea"/>
                <a:cs typeface="Arial"/>
              </a:rPr>
              <a:t>Demonstration</a:t>
            </a:r>
            <a:r>
              <a:rPr lang="en-US" sz="1200" kern="1200" dirty="0" smtClean="0">
                <a:solidFill>
                  <a:srgbClr val="000000"/>
                </a:solidFill>
                <a:effectLst/>
                <a:latin typeface="Arial"/>
                <a:ea typeface="+mn-ea"/>
                <a:cs typeface="Arial"/>
              </a:rPr>
              <a:t> </a:t>
            </a:r>
            <a:r>
              <a:rPr lang="en-US" sz="1200" b="1" kern="1200" dirty="0" smtClean="0">
                <a:solidFill>
                  <a:srgbClr val="000000"/>
                </a:solidFill>
                <a:effectLst/>
                <a:latin typeface="Arial"/>
                <a:ea typeface="+mn-ea"/>
                <a:cs typeface="Arial"/>
              </a:rPr>
              <a:t>Awards</a:t>
            </a:r>
            <a:r>
              <a:rPr lang="en-US" sz="1200" kern="1200" dirty="0" smtClean="0">
                <a:solidFill>
                  <a:srgbClr val="000000"/>
                </a:solidFill>
                <a:effectLst/>
                <a:latin typeface="Arial"/>
                <a:ea typeface="+mn-ea"/>
                <a:cs typeface="Arial"/>
              </a:rPr>
              <a:t> address advanced </a:t>
            </a:r>
            <a:r>
              <a:rPr lang="en-US" sz="1200" kern="1200" dirty="0" err="1" smtClean="0">
                <a:solidFill>
                  <a:srgbClr val="000000"/>
                </a:solidFill>
                <a:effectLst/>
                <a:latin typeface="Arial"/>
                <a:ea typeface="+mn-ea"/>
                <a:cs typeface="Arial"/>
              </a:rPr>
              <a:t>cyberinfrastructure</a:t>
            </a:r>
            <a:r>
              <a:rPr lang="en-US" sz="1200" kern="1200" dirty="0" smtClean="0">
                <a:solidFill>
                  <a:srgbClr val="000000"/>
                </a:solidFill>
                <a:effectLst/>
                <a:latin typeface="Arial"/>
                <a:ea typeface="+mn-ea"/>
                <a:cs typeface="Arial"/>
              </a:rPr>
              <a:t> challenges across emerging research communities, building upon recognized community data collections and disciplinary research interests, to address specific challenges in science and engineering research.</a:t>
            </a:r>
            <a:endParaRPr lang="en-US" dirty="0" smtClean="0">
              <a:solidFill>
                <a:srgbClr val="000000"/>
              </a:solidFill>
              <a:effectLst/>
              <a:latin typeface="Arial"/>
              <a:cs typeface="Arial"/>
            </a:endParaRPr>
          </a:p>
          <a:p>
            <a:endParaRPr lang="en-US" sz="1200" kern="1200" dirty="0" smtClean="0">
              <a:solidFill>
                <a:srgbClr val="000000"/>
              </a:solidFill>
              <a:effectLst/>
              <a:latin typeface="Arial"/>
              <a:ea typeface="+mn-ea"/>
              <a:cs typeface="Arial"/>
            </a:endParaRPr>
          </a:p>
          <a:p>
            <a:r>
              <a:rPr lang="en-US" sz="1200" kern="1200" dirty="0" smtClean="0">
                <a:solidFill>
                  <a:srgbClr val="000000"/>
                </a:solidFill>
                <a:effectLst/>
                <a:latin typeface="Arial"/>
                <a:ea typeface="+mn-ea"/>
                <a:cs typeface="Arial"/>
              </a:rPr>
              <a:t>As noted in Slide 5:</a:t>
            </a:r>
            <a:r>
              <a:rPr lang="en-US" sz="1200" kern="1200" baseline="0" dirty="0" smtClean="0">
                <a:solidFill>
                  <a:srgbClr val="000000"/>
                </a:solidFill>
                <a:effectLst/>
                <a:latin typeface="Arial"/>
                <a:ea typeface="+mn-ea"/>
                <a:cs typeface="Arial"/>
              </a:rPr>
              <a:t>  </a:t>
            </a:r>
            <a:r>
              <a:rPr lang="en-US" sz="1200" b="1" kern="1200" dirty="0" smtClean="0">
                <a:solidFill>
                  <a:srgbClr val="000000"/>
                </a:solidFill>
                <a:effectLst/>
                <a:latin typeface="Arial"/>
                <a:ea typeface="+mn-ea"/>
                <a:cs typeface="Arial"/>
              </a:rPr>
              <a:t>Prospective PIs should consult with the Cognizant Program Officers in the relevant research area(s) prior to submitting any proposal</a:t>
            </a:r>
            <a:r>
              <a:rPr lang="en-US" sz="1200" kern="1200" dirty="0" smtClean="0">
                <a:solidFill>
                  <a:srgbClr val="000000"/>
                </a:solidFill>
                <a:effectLst/>
                <a:latin typeface="Arial"/>
                <a:ea typeface="+mn-ea"/>
                <a:cs typeface="Arial"/>
              </a:rPr>
              <a:t> </a:t>
            </a:r>
            <a:r>
              <a:rPr lang="en-US" sz="1200" b="1" kern="1200" dirty="0" smtClean="0">
                <a:solidFill>
                  <a:srgbClr val="000000"/>
                </a:solidFill>
                <a:effectLst/>
                <a:latin typeface="Arial"/>
                <a:ea typeface="+mn-ea"/>
                <a:cs typeface="Arial"/>
              </a:rPr>
              <a:t>to ascertain whether the focus and budget of the proposed work are appropriate for this solicitation</a:t>
            </a:r>
            <a:r>
              <a:rPr lang="en-US" sz="1200" kern="1200" dirty="0" smtClean="0">
                <a:solidFill>
                  <a:srgbClr val="000000"/>
                </a:solidFill>
                <a:effectLst/>
                <a:latin typeface="Arial"/>
                <a:ea typeface="+mn-ea"/>
                <a:cs typeface="Arial"/>
              </a:rPr>
              <a:t>. </a:t>
            </a:r>
            <a:endParaRPr lang="en-US" sz="1200" b="1" kern="1200" dirty="0" smtClean="0">
              <a:solidFill>
                <a:srgbClr val="000000"/>
              </a:solidFill>
              <a:effectLst/>
              <a:latin typeface="Arial"/>
              <a:ea typeface="+mn-ea"/>
              <a:cs typeface="Arial"/>
            </a:endParaRPr>
          </a:p>
          <a:p>
            <a:endParaRPr lang="en-US" sz="1200" b="1" kern="1200" dirty="0" smtClean="0">
              <a:solidFill>
                <a:srgbClr val="000000"/>
              </a:solidFill>
              <a:effectLst/>
              <a:latin typeface="Arial"/>
              <a:ea typeface="+mn-ea"/>
              <a:cs typeface="Arial"/>
            </a:endParaRPr>
          </a:p>
          <a:p>
            <a:r>
              <a:rPr lang="en-US" sz="1200" kern="1200" dirty="0" smtClean="0">
                <a:solidFill>
                  <a:srgbClr val="000000"/>
                </a:solidFill>
                <a:effectLst/>
                <a:latin typeface="Arial"/>
                <a:ea typeface="+mn-ea"/>
                <a:cs typeface="Arial"/>
              </a:rPr>
              <a:t>A small number of awards will be made in this category; awards will target small groups that create and deploy robust data capabilities for which there is a demonstrated need that will advance one or more significant areas of science and engineering. It is expected that the created capabilities will be designed so as to demonstrate potential for addressing issues of interoperability, usability, manageability, and sustainability, and will be disseminated into the community as reusable data resources. </a:t>
            </a:r>
          </a:p>
          <a:p>
            <a:endParaRPr lang="en-US" sz="1200" kern="1200" dirty="0" smtClean="0">
              <a:solidFill>
                <a:srgbClr val="000000"/>
              </a:solidFill>
              <a:effectLst/>
              <a:latin typeface="Arial"/>
              <a:ea typeface="+mn-ea"/>
              <a:cs typeface="Arial"/>
            </a:endParaRPr>
          </a:p>
          <a:p>
            <a:r>
              <a:rPr lang="en-US" sz="1200" b="1" i="1" kern="1200" dirty="0" smtClean="0">
                <a:solidFill>
                  <a:srgbClr val="000000"/>
                </a:solidFill>
                <a:effectLst/>
                <a:latin typeface="Arial"/>
                <a:ea typeface="+mn-ea"/>
                <a:cs typeface="Arial"/>
              </a:rPr>
              <a:t>Specific Requirements for Pilot Demonstration</a:t>
            </a:r>
            <a:r>
              <a:rPr lang="en-US" sz="1200" b="1" i="1" kern="1200" baseline="0" dirty="0" smtClean="0">
                <a:solidFill>
                  <a:srgbClr val="000000"/>
                </a:solidFill>
                <a:effectLst/>
                <a:latin typeface="Arial"/>
                <a:ea typeface="+mn-ea"/>
                <a:cs typeface="Arial"/>
              </a:rPr>
              <a:t> </a:t>
            </a:r>
            <a:r>
              <a:rPr lang="en-US" sz="1200" b="1" i="1" kern="1200" dirty="0" smtClean="0">
                <a:solidFill>
                  <a:srgbClr val="000000"/>
                </a:solidFill>
                <a:effectLst/>
                <a:latin typeface="Arial"/>
                <a:ea typeface="+mn-ea"/>
                <a:cs typeface="Arial"/>
              </a:rPr>
              <a:t>Awards:</a:t>
            </a:r>
            <a:endParaRPr lang="en-US" dirty="0" smtClean="0">
              <a:solidFill>
                <a:srgbClr val="000000"/>
              </a:solidFill>
              <a:effectLst/>
              <a:latin typeface="Arial"/>
              <a:cs typeface="Arial"/>
            </a:endParaRPr>
          </a:p>
          <a:p>
            <a:r>
              <a:rPr lang="en-US" sz="1200" u="sng" kern="1200" dirty="0" smtClean="0">
                <a:solidFill>
                  <a:srgbClr val="000000"/>
                </a:solidFill>
                <a:effectLst/>
                <a:latin typeface="Arial"/>
                <a:ea typeface="+mn-ea"/>
                <a:cs typeface="Arial"/>
              </a:rPr>
              <a:t>Collaboration</a:t>
            </a:r>
            <a:r>
              <a:rPr lang="en-US" sz="1200" b="1" kern="1200" dirty="0" smtClean="0">
                <a:solidFill>
                  <a:srgbClr val="000000"/>
                </a:solidFill>
                <a:effectLst/>
                <a:latin typeface="Arial"/>
                <a:ea typeface="+mn-ea"/>
                <a:cs typeface="Arial"/>
              </a:rPr>
              <a:t>: </a:t>
            </a:r>
            <a:r>
              <a:rPr lang="en-US" sz="1200" kern="1200" dirty="0" smtClean="0">
                <a:solidFill>
                  <a:srgbClr val="000000"/>
                </a:solidFill>
                <a:effectLst/>
                <a:latin typeface="Arial"/>
                <a:ea typeface="+mn-ea"/>
                <a:cs typeface="Arial"/>
              </a:rPr>
              <a:t> Pilot Demonstration Awards will address data challenges across emerging research communities by fostering collaborations between </a:t>
            </a:r>
            <a:r>
              <a:rPr lang="en-US" sz="1200" kern="1200" dirty="0" err="1" smtClean="0">
                <a:solidFill>
                  <a:srgbClr val="000000"/>
                </a:solidFill>
                <a:effectLst/>
                <a:latin typeface="Arial"/>
                <a:ea typeface="+mn-ea"/>
                <a:cs typeface="Arial"/>
              </a:rPr>
              <a:t>cyberinfrastructure</a:t>
            </a:r>
            <a:r>
              <a:rPr lang="en-US" sz="1200" kern="1200" dirty="0" smtClean="0">
                <a:solidFill>
                  <a:srgbClr val="000000"/>
                </a:solidFill>
                <a:effectLst/>
                <a:latin typeface="Arial"/>
                <a:ea typeface="+mn-ea"/>
                <a:cs typeface="Arial"/>
              </a:rPr>
              <a:t> experts and any existing data resource efforts in the scientific and engineering domains.  Proposals must identify specific scientific and engineering communities and data/</a:t>
            </a:r>
            <a:r>
              <a:rPr lang="en-US" sz="1200" kern="1200" dirty="0" err="1" smtClean="0">
                <a:solidFill>
                  <a:srgbClr val="000000"/>
                </a:solidFill>
                <a:effectLst/>
                <a:latin typeface="Arial"/>
                <a:ea typeface="+mn-ea"/>
                <a:cs typeface="Arial"/>
              </a:rPr>
              <a:t>cyberinfrastructure</a:t>
            </a:r>
            <a:r>
              <a:rPr lang="en-US" sz="1200" kern="1200" dirty="0" smtClean="0">
                <a:solidFill>
                  <a:srgbClr val="000000"/>
                </a:solidFill>
                <a:effectLst/>
                <a:latin typeface="Arial"/>
                <a:ea typeface="+mn-ea"/>
                <a:cs typeface="Arial"/>
              </a:rPr>
              <a:t> facilities that will participate in the efforts. Similarly, proposals must identify participating </a:t>
            </a:r>
            <a:r>
              <a:rPr lang="en-US" sz="1200" kern="1200" dirty="0" err="1" smtClean="0">
                <a:solidFill>
                  <a:srgbClr val="000000"/>
                </a:solidFill>
                <a:effectLst/>
                <a:latin typeface="Arial"/>
                <a:ea typeface="+mn-ea"/>
                <a:cs typeface="Arial"/>
              </a:rPr>
              <a:t>cyberinfrastructure</a:t>
            </a:r>
            <a:r>
              <a:rPr lang="en-US" sz="1200" kern="1200" dirty="0" smtClean="0">
                <a:solidFill>
                  <a:srgbClr val="000000"/>
                </a:solidFill>
                <a:effectLst/>
                <a:latin typeface="Arial"/>
                <a:ea typeface="+mn-ea"/>
                <a:cs typeface="Arial"/>
              </a:rPr>
              <a:t>, computer science, industry, international and agency partners.</a:t>
            </a:r>
            <a:endParaRPr lang="en-US" dirty="0" smtClean="0">
              <a:solidFill>
                <a:srgbClr val="000000"/>
              </a:solidFill>
              <a:latin typeface="Arial"/>
              <a:cs typeface="Arial"/>
            </a:endParaRPr>
          </a:p>
          <a:p>
            <a:r>
              <a:rPr lang="en-US" sz="1200" u="sng" kern="1200" dirty="0" smtClean="0">
                <a:solidFill>
                  <a:srgbClr val="000000"/>
                </a:solidFill>
                <a:effectLst/>
                <a:latin typeface="Arial"/>
                <a:ea typeface="+mn-ea"/>
                <a:cs typeface="Arial"/>
              </a:rPr>
              <a:t>Benefits to Research Communities</a:t>
            </a:r>
            <a:r>
              <a:rPr lang="en-US" sz="1200" b="1" kern="1200" dirty="0" smtClean="0">
                <a:solidFill>
                  <a:srgbClr val="000000"/>
                </a:solidFill>
                <a:effectLst/>
                <a:latin typeface="Arial"/>
                <a:ea typeface="+mn-ea"/>
                <a:cs typeface="Arial"/>
              </a:rPr>
              <a:t>:</a:t>
            </a:r>
            <a:r>
              <a:rPr lang="en-US" sz="1200" kern="1200" dirty="0" smtClean="0">
                <a:solidFill>
                  <a:srgbClr val="000000"/>
                </a:solidFill>
                <a:effectLst/>
                <a:latin typeface="Arial"/>
                <a:ea typeface="+mn-ea"/>
                <a:cs typeface="Arial"/>
              </a:rPr>
              <a:t>  Proposals should articulate the rationale for the proposed capability including its responsiveness to well-defined community needs and the anticipated impact on advancing science, engineering, and education. Proposals should also describe the potential for extending the capabilities to other research communities. Proposals will be evaluated on the innovation and breadth of the science outcomes, as well as how other researchers will benefit from the developed capabilities. </a:t>
            </a:r>
            <a:endParaRPr lang="en-US" dirty="0" smtClean="0">
              <a:solidFill>
                <a:srgbClr val="000000"/>
              </a:solidFill>
              <a:latin typeface="Arial"/>
              <a:cs typeface="Arial"/>
            </a:endParaRPr>
          </a:p>
          <a:p>
            <a:r>
              <a:rPr lang="en-US" sz="1200" u="sng" kern="1200" dirty="0" smtClean="0">
                <a:solidFill>
                  <a:srgbClr val="000000"/>
                </a:solidFill>
                <a:effectLst/>
                <a:latin typeface="Arial"/>
                <a:ea typeface="+mn-ea"/>
                <a:cs typeface="Arial"/>
              </a:rPr>
              <a:t>Innovativeness of the </a:t>
            </a:r>
            <a:r>
              <a:rPr lang="en-US" sz="1200" u="sng" kern="1200" dirty="0" err="1" smtClean="0">
                <a:solidFill>
                  <a:srgbClr val="000000"/>
                </a:solidFill>
                <a:effectLst/>
                <a:latin typeface="Arial"/>
                <a:ea typeface="+mn-ea"/>
                <a:cs typeface="Arial"/>
              </a:rPr>
              <a:t>Cyberinfrastructure</a:t>
            </a:r>
            <a:r>
              <a:rPr lang="en-US" sz="1200" u="sng" kern="1200" dirty="0" smtClean="0">
                <a:solidFill>
                  <a:srgbClr val="000000"/>
                </a:solidFill>
                <a:effectLst/>
                <a:latin typeface="Arial"/>
                <a:ea typeface="+mn-ea"/>
                <a:cs typeface="Arial"/>
              </a:rPr>
              <a:t> Approach</a:t>
            </a:r>
            <a:r>
              <a:rPr lang="en-US" sz="1200" kern="1200" dirty="0" smtClean="0">
                <a:solidFill>
                  <a:srgbClr val="000000"/>
                </a:solidFill>
                <a:effectLst/>
                <a:latin typeface="Arial"/>
                <a:ea typeface="+mn-ea"/>
                <a:cs typeface="Arial"/>
              </a:rPr>
              <a:t>: </a:t>
            </a:r>
            <a:r>
              <a:rPr lang="en-US" sz="1200" i="0" kern="1200" dirty="0" smtClean="0">
                <a:solidFill>
                  <a:srgbClr val="000000"/>
                </a:solidFill>
                <a:effectLst/>
                <a:latin typeface="Arial"/>
                <a:ea typeface="+mn-ea"/>
                <a:cs typeface="Arial"/>
              </a:rPr>
              <a:t> Describe how the technology/</a:t>
            </a:r>
            <a:r>
              <a:rPr lang="en-US" sz="1200" i="0" kern="1200" dirty="0" err="1" smtClean="0">
                <a:solidFill>
                  <a:srgbClr val="000000"/>
                </a:solidFill>
                <a:effectLst/>
                <a:latin typeface="Arial"/>
                <a:ea typeface="+mn-ea"/>
                <a:cs typeface="Arial"/>
              </a:rPr>
              <a:t>cyberinfrastructure</a:t>
            </a:r>
            <a:r>
              <a:rPr lang="en-US" sz="1200" i="0" kern="1200" dirty="0" smtClean="0">
                <a:solidFill>
                  <a:srgbClr val="000000"/>
                </a:solidFill>
                <a:effectLst/>
                <a:latin typeface="Arial"/>
                <a:ea typeface="+mn-ea"/>
                <a:cs typeface="Arial"/>
              </a:rPr>
              <a:t> addresses data-related scientific and engineering challenges.  Provide evidence that the approach is a creative solution to community-wide, data-related issues and policies including comparisons with alternative approaches. </a:t>
            </a:r>
            <a:endParaRPr lang="en-US" dirty="0" smtClean="0">
              <a:solidFill>
                <a:srgbClr val="000000"/>
              </a:solidFill>
              <a:latin typeface="Arial"/>
              <a:cs typeface="Arial"/>
            </a:endParaRPr>
          </a:p>
          <a:p>
            <a:r>
              <a:rPr lang="en-US" sz="1200" u="sng" kern="1200" dirty="0" smtClean="0">
                <a:solidFill>
                  <a:srgbClr val="000000"/>
                </a:solidFill>
                <a:effectLst/>
                <a:latin typeface="Arial"/>
                <a:ea typeface="+mn-ea"/>
                <a:cs typeface="Arial"/>
              </a:rPr>
              <a:t>Outcomes and metrics</a:t>
            </a:r>
            <a:r>
              <a:rPr lang="en-US" sz="1200" b="1" kern="1200" dirty="0" smtClean="0">
                <a:solidFill>
                  <a:srgbClr val="000000"/>
                </a:solidFill>
                <a:effectLst/>
                <a:latin typeface="Arial"/>
                <a:ea typeface="+mn-ea"/>
                <a:cs typeface="Arial"/>
              </a:rPr>
              <a:t>:</a:t>
            </a:r>
            <a:r>
              <a:rPr lang="en-US" sz="1200" kern="1200" dirty="0" smtClean="0">
                <a:solidFill>
                  <a:srgbClr val="000000"/>
                </a:solidFill>
                <a:effectLst/>
                <a:latin typeface="Arial"/>
                <a:ea typeface="+mn-ea"/>
                <a:cs typeface="Arial"/>
              </a:rPr>
              <a:t> Projects are expected to result in outputs -- new or expanded capabilities, evaluated by relevant communities.  Proposals must clearly articulate specific steps that will be taken to implement the proposed capabilities, how project outcome(s) relate to specific needs articulated by the scientific and engineering communities involved, and what mechanisms will be used engage users, particularly those in other communities, in adopting the capability.  Pilot Demonstration Awards must produce a yearly demonstration of technical capabilities, with an associated written document describing the capabilities that becomes a public, shared resource.  These demonstrations will give the broader community the opportunity to understand and assess capabilities and synergies. Proposals must discuss what will be demonstrated and evaluated. A discussion of a given project's lifecycle/sustainability must be presented. Proposers should describe in their Management Plans how their anticipated structure, personnel, and work plan and management accommodate these responsibilities.</a:t>
            </a:r>
            <a:endParaRPr lang="en-US" dirty="0">
              <a:solidFill>
                <a:srgbClr val="000000"/>
              </a:solidFill>
              <a:latin typeface="Arial"/>
              <a:cs typeface="Arial"/>
            </a:endParaRPr>
          </a:p>
        </p:txBody>
      </p:sp>
      <p:sp>
        <p:nvSpPr>
          <p:cNvPr id="4" name="Slide Number Placeholder 3"/>
          <p:cNvSpPr>
            <a:spLocks noGrp="1"/>
          </p:cNvSpPr>
          <p:nvPr>
            <p:ph type="sldNum" sz="quarter" idx="10"/>
          </p:nvPr>
        </p:nvSpPr>
        <p:spPr/>
        <p:txBody>
          <a:bodyPr/>
          <a:lstStyle/>
          <a:p>
            <a:fld id="{AFC45437-1F62-447E-A345-4F236404B7D4}" type="slidenum">
              <a:rPr lang="en-US" smtClean="0"/>
              <a:t>9</a:t>
            </a:fld>
            <a:endParaRPr lang="en-US"/>
          </a:p>
        </p:txBody>
      </p:sp>
    </p:spTree>
    <p:extLst>
      <p:ext uri="{BB962C8B-B14F-4D97-AF65-F5344CB8AC3E}">
        <p14:creationId xmlns:p14="http://schemas.microsoft.com/office/powerpoint/2010/main" val="1971911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cstate="print"/>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8FFBC74C-4CFC-4655-911E-135BD630FADC}" type="slidenum">
              <a:rPr lang="en-US" smtClean="0"/>
              <a:pPr/>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A5CC42F8-1047-4E59-A59A-3C5A900C0F9D}" type="datetimeFigureOut">
              <a:rPr lang="en-US" smtClean="0"/>
              <a:pPr/>
              <a:t>2/24/16</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A5CC42F8-1047-4E59-A59A-3C5A900C0F9D}" type="datetimeFigureOut">
              <a:rPr lang="en-US" smtClean="0"/>
              <a:pPr/>
              <a:t>2/24/16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CC42F8-1047-4E59-A59A-3C5A900C0F9D}" type="datetimeFigureOut">
              <a:rPr lang="en-US" smtClean="0"/>
              <a:pPr/>
              <a:t>2/24/16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cstate="print"/>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A5CC42F8-1047-4E59-A59A-3C5A900C0F9D}" type="datetimeFigureOut">
              <a:rPr lang="en-US" smtClean="0"/>
              <a:pPr/>
              <a:t>2/24/16</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8FFBC74C-4CFC-4655-911E-135BD630FADC}" type="slidenum">
              <a:rPr lang="en-US" smtClean="0"/>
              <a:pPr/>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A5CC42F8-1047-4E59-A59A-3C5A900C0F9D}" type="datetimeFigureOut">
              <a:rPr lang="en-US" smtClean="0"/>
              <a:pPr/>
              <a:t>2/24/16</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A5CC42F8-1047-4E59-A59A-3C5A900C0F9D}" type="datetimeFigureOut">
              <a:rPr lang="en-US" smtClean="0"/>
              <a:pPr/>
              <a:t>2/24/16</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5CC42F8-1047-4E59-A59A-3C5A900C0F9D}" type="datetimeFigureOut">
              <a:rPr lang="en-US" smtClean="0"/>
              <a:pPr/>
              <a:t>2/24/16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5CC42F8-1047-4E59-A59A-3C5A900C0F9D}" type="datetimeFigureOut">
              <a:rPr lang="en-US" smtClean="0"/>
              <a:pPr/>
              <a:t>2/24/16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5CC42F8-1047-4E59-A59A-3C5A900C0F9D}" type="datetimeFigureOut">
              <a:rPr lang="en-US" smtClean="0"/>
              <a:pPr/>
              <a:t>2/24/16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CC42F8-1047-4E59-A59A-3C5A900C0F9D}" type="datetimeFigureOut">
              <a:rPr lang="en-US" smtClean="0"/>
              <a:pPr/>
              <a:t>2/24/16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5CC42F8-1047-4E59-A59A-3C5A900C0F9D}" type="datetimeFigureOut">
              <a:rPr lang="en-US" smtClean="0"/>
              <a:pPr/>
              <a:t>2/24/16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A5CC42F8-1047-4E59-A59A-3C5A900C0F9D}" type="datetimeFigureOut">
              <a:rPr lang="en-US" smtClean="0"/>
              <a:pPr/>
              <a:t>2/24/16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FBC74C-4CFC-4655-911E-135BD630FADC}" type="slidenum">
              <a:rPr lang="en-US" smtClean="0"/>
              <a:pPr/>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5CC42F8-1047-4E59-A59A-3C5A900C0F9D}" type="datetimeFigureOut">
              <a:rPr lang="en-US" smtClean="0"/>
              <a:pPr/>
              <a:t>2/24/16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BC74C-4CFC-4655-911E-135BD630FADC}" type="slidenum">
              <a:rPr lang="en-US" smtClean="0"/>
              <a:pPr/>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5CC42F8-1047-4E59-A59A-3C5A900C0F9D}" type="datetimeFigureOut">
              <a:rPr lang="en-US" smtClean="0"/>
              <a:pPr/>
              <a:t>2/24/16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BC74C-4CFC-4655-911E-135BD630FADC}" type="slidenum">
              <a:rPr lang="en-US" smtClean="0"/>
              <a:pPr/>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A5CC42F8-1047-4E59-A59A-3C5A900C0F9D}" type="datetimeFigureOut">
              <a:rPr lang="en-US" smtClean="0"/>
              <a:pPr/>
              <a:t>2/24/16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BC74C-4CFC-4655-911E-135BD630FADC}" type="slidenum">
              <a:rPr lang="en-US" smtClean="0"/>
              <a:pPr/>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5CC42F8-1047-4E59-A59A-3C5A900C0F9D}" type="datetimeFigureOut">
              <a:rPr lang="en-US" smtClean="0"/>
              <a:pPr/>
              <a:t>2/24/16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FBC74C-4CFC-4655-911E-135BD630FAD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A5CC42F8-1047-4E59-A59A-3C5A900C0F9D}" type="datetimeFigureOut">
              <a:rPr lang="en-US" smtClean="0"/>
              <a:pPr/>
              <a:t>2/24/16</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8FFBC74C-4CFC-4655-911E-135BD630FAD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IBBsQueries@nsf.gov" TargetMode="External"/><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hyperlink" Target="http://www.nsf.gov/pubs/2014/nsf14530/nsf14530.htm" TargetMode="External"/><Relationship Id="rId5" Type="http://schemas.openxmlformats.org/officeDocument/2006/relationships/hyperlink" Target="http://www.nsf.gov/publications/pub_summ.jsp?ods_key=grantsgovguide" TargetMode="External"/><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hyperlink" Target="http://nsf.gov/bfa/dias/policy/merit_review/" TargetMode="External"/><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hyperlink" Target="http://www.nsf.gov/events/" TargetMode="External"/><Relationship Id="rId4" Type="http://schemas.openxmlformats.org/officeDocument/2006/relationships/hyperlink" Target="mailto:DIBBsQueries@nsf.gov" TargetMode="External"/><Relationship Id="rId5"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hyperlink" Target="mailto:DIBBsQueries@nsf.gov" TargetMode="Externa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hyperlink" Target="mailto:Marjorie.C.Cole@nasa.gov" TargetMode="Externa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09800"/>
            <a:ext cx="8229600" cy="2971800"/>
          </a:xfrm>
        </p:spPr>
        <p:txBody>
          <a:bodyPr>
            <a:normAutofit fontScale="90000"/>
          </a:bodyPr>
          <a:lstStyle/>
          <a:p>
            <a:pPr algn="ctr"/>
            <a:r>
              <a:rPr lang="en-US" sz="4000" dirty="0" smtClean="0">
                <a:latin typeface="Arial" pitchFamily="34" charset="0"/>
                <a:cs typeface="Arial" pitchFamily="34" charset="0"/>
              </a:rPr>
              <a:t/>
            </a:r>
            <a:br>
              <a:rPr lang="en-US" sz="4000" dirty="0" smtClean="0">
                <a:latin typeface="Arial" pitchFamily="34" charset="0"/>
                <a:cs typeface="Arial" pitchFamily="34" charset="0"/>
              </a:rPr>
            </a:br>
            <a:r>
              <a:rPr lang="en-US" sz="4000" dirty="0" smtClean="0">
                <a:latin typeface="Arial" pitchFamily="34" charset="0"/>
                <a:cs typeface="Arial" pitchFamily="34" charset="0"/>
              </a:rPr>
              <a:t/>
            </a:r>
            <a:br>
              <a:rPr lang="en-US" sz="4000" dirty="0" smtClean="0">
                <a:latin typeface="Arial" pitchFamily="34" charset="0"/>
                <a:cs typeface="Arial" pitchFamily="34" charset="0"/>
              </a:rPr>
            </a:br>
            <a:r>
              <a:rPr lang="en-US" sz="4000" dirty="0" smtClean="0">
                <a:latin typeface="Arial" pitchFamily="34" charset="0"/>
                <a:cs typeface="Arial" pitchFamily="34" charset="0"/>
              </a:rPr>
              <a:t/>
            </a:r>
            <a:br>
              <a:rPr lang="en-US" sz="4000" dirty="0" smtClean="0">
                <a:latin typeface="Arial" pitchFamily="34" charset="0"/>
                <a:cs typeface="Arial" pitchFamily="34" charset="0"/>
              </a:rPr>
            </a:br>
            <a:r>
              <a:rPr lang="en-US" sz="3600" dirty="0">
                <a:latin typeface="Arial" pitchFamily="34" charset="0"/>
                <a:cs typeface="Arial" pitchFamily="34" charset="0"/>
              </a:rPr>
              <a:t>Data Infrastructure Building </a:t>
            </a:r>
            <a:r>
              <a:rPr lang="en-US" sz="3600" dirty="0" smtClean="0">
                <a:latin typeface="Arial" pitchFamily="34" charset="0"/>
                <a:cs typeface="Arial" pitchFamily="34" charset="0"/>
              </a:rPr>
              <a:t>Blocks (DIBBS)</a:t>
            </a:r>
            <a:br>
              <a:rPr lang="en-US" sz="3600" dirty="0" smtClean="0">
                <a:latin typeface="Arial" pitchFamily="34" charset="0"/>
                <a:cs typeface="Arial" pitchFamily="34" charset="0"/>
              </a:rPr>
            </a:br>
            <a:r>
              <a:rPr lang="en-US" sz="3600" dirty="0">
                <a:latin typeface="Arial" pitchFamily="34" charset="0"/>
                <a:cs typeface="Arial" pitchFamily="34" charset="0"/>
              </a:rPr>
              <a:t/>
            </a:r>
            <a:br>
              <a:rPr lang="en-US" sz="3600" dirty="0">
                <a:latin typeface="Arial" pitchFamily="34" charset="0"/>
                <a:cs typeface="Arial" pitchFamily="34" charset="0"/>
              </a:rPr>
            </a:br>
            <a:r>
              <a:rPr lang="en-US" sz="2700" dirty="0" smtClean="0">
                <a:latin typeface="Arial" pitchFamily="34" charset="0"/>
                <a:cs typeface="Arial" pitchFamily="34" charset="0"/>
              </a:rPr>
              <a:t>NSF Solicitation 16-530</a:t>
            </a:r>
            <a:br>
              <a:rPr lang="en-US" sz="2700" dirty="0" smtClean="0">
                <a:latin typeface="Arial" pitchFamily="34" charset="0"/>
                <a:cs typeface="Arial" pitchFamily="34" charset="0"/>
              </a:rPr>
            </a:br>
            <a:r>
              <a:rPr lang="en-US" sz="2700" dirty="0" smtClean="0">
                <a:latin typeface="Arial" pitchFamily="34" charset="0"/>
                <a:cs typeface="Arial" pitchFamily="34" charset="0"/>
              </a:rPr>
              <a:t>Webinar  --  </a:t>
            </a:r>
            <a:r>
              <a:rPr lang="en-US" sz="2700" dirty="0" smtClean="0">
                <a:solidFill>
                  <a:srgbClr val="FFFFFF"/>
                </a:solidFill>
                <a:latin typeface="Arial" pitchFamily="34" charset="0"/>
                <a:cs typeface="Arial" pitchFamily="34" charset="0"/>
              </a:rPr>
              <a:t>March 3</a:t>
            </a:r>
            <a:r>
              <a:rPr lang="en-US" sz="2700" dirty="0" smtClean="0">
                <a:latin typeface="Arial" pitchFamily="34" charset="0"/>
                <a:cs typeface="Arial" pitchFamily="34" charset="0"/>
              </a:rPr>
              <a:t>, 2016</a:t>
            </a:r>
            <a:br>
              <a:rPr lang="en-US" sz="2700" dirty="0" smtClean="0">
                <a:latin typeface="Arial" pitchFamily="34" charset="0"/>
                <a:cs typeface="Arial" pitchFamily="34" charset="0"/>
              </a:rPr>
            </a:br>
            <a:r>
              <a:rPr lang="en-US" sz="4000" dirty="0" smtClean="0">
                <a:latin typeface="Arial" pitchFamily="34" charset="0"/>
                <a:cs typeface="Arial" pitchFamily="34" charset="0"/>
              </a:rPr>
              <a:t/>
            </a:r>
            <a:br>
              <a:rPr lang="en-US" sz="4000" dirty="0" smtClean="0">
                <a:latin typeface="Arial" pitchFamily="34" charset="0"/>
                <a:cs typeface="Arial" pitchFamily="34" charset="0"/>
              </a:rPr>
            </a:br>
            <a:endParaRPr lang="en-US" sz="4000" dirty="0">
              <a:latin typeface="Arial" pitchFamily="34" charset="0"/>
              <a:cs typeface="Arial" pitchFamily="34" charset="0"/>
            </a:endParaRPr>
          </a:p>
        </p:txBody>
      </p:sp>
      <p:sp>
        <p:nvSpPr>
          <p:cNvPr id="3" name="Subtitle 2"/>
          <p:cNvSpPr>
            <a:spLocks noGrp="1"/>
          </p:cNvSpPr>
          <p:nvPr>
            <p:ph type="subTitle" idx="1"/>
          </p:nvPr>
        </p:nvSpPr>
        <p:spPr>
          <a:xfrm>
            <a:off x="533400" y="5029200"/>
            <a:ext cx="8077200" cy="1752600"/>
          </a:xfrm>
        </p:spPr>
        <p:txBody>
          <a:bodyPr>
            <a:normAutofit/>
          </a:bodyPr>
          <a:lstStyle/>
          <a:p>
            <a:r>
              <a:rPr lang="en-US" sz="1600" dirty="0" smtClean="0">
                <a:latin typeface="Arial" pitchFamily="34" charset="0"/>
                <a:cs typeface="Arial" pitchFamily="34" charset="0"/>
              </a:rPr>
              <a:t>Amy Walton, Program Director</a:t>
            </a:r>
          </a:p>
          <a:p>
            <a:r>
              <a:rPr lang="en-US" sz="1600" dirty="0" smtClean="0">
                <a:latin typeface="Arial" pitchFamily="34" charset="0"/>
                <a:cs typeface="Arial" pitchFamily="34" charset="0"/>
              </a:rPr>
              <a:t>Advanced </a:t>
            </a:r>
            <a:r>
              <a:rPr lang="en-US" sz="1600" dirty="0" err="1" smtClean="0">
                <a:latin typeface="Arial" pitchFamily="34" charset="0"/>
                <a:cs typeface="Arial" pitchFamily="34" charset="0"/>
              </a:rPr>
              <a:t>Cyberinfrastructure</a:t>
            </a:r>
            <a:endParaRPr lang="en-US" sz="1600" dirty="0">
              <a:latin typeface="Arial" pitchFamily="34" charset="0"/>
              <a:cs typeface="Arial" pitchFamily="34" charset="0"/>
            </a:endParaRPr>
          </a:p>
          <a:p>
            <a:r>
              <a:rPr lang="en-US" sz="1600" dirty="0" smtClean="0">
                <a:latin typeface="Arial" pitchFamily="34" charset="0"/>
                <a:cs typeface="Arial" pitchFamily="34" charset="0"/>
              </a:rPr>
              <a:t>Questions:  </a:t>
            </a:r>
            <a:r>
              <a:rPr lang="en-US" sz="1600" dirty="0" smtClean="0">
                <a:latin typeface="Arial" pitchFamily="34" charset="0"/>
                <a:cs typeface="Arial" pitchFamily="34" charset="0"/>
                <a:hlinkClick r:id="rId3"/>
              </a:rPr>
              <a:t>DIBBsQueries@nsf.gov</a:t>
            </a:r>
            <a:r>
              <a:rPr lang="en-US" sz="1600" dirty="0" smtClean="0">
                <a:latin typeface="Arial" pitchFamily="34" charset="0"/>
                <a:cs typeface="Arial" pitchFamily="34" charset="0"/>
              </a:rPr>
              <a:t>                                    National Science Foundation</a:t>
            </a:r>
            <a:endParaRPr lang="en-US" sz="1600"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3100" y="228600"/>
            <a:ext cx="1879600" cy="189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304800"/>
            <a:ext cx="7543377" cy="609600"/>
          </a:xfrm>
        </p:spPr>
        <p:txBody>
          <a:bodyPr>
            <a:normAutofit fontScale="90000"/>
          </a:bodyPr>
          <a:lstStyle/>
          <a:p>
            <a:r>
              <a:rPr lang="en-US" sz="2400" b="1" dirty="0" smtClean="0">
                <a:latin typeface="Arial" pitchFamily="34" charset="0"/>
                <a:cs typeface="Arial" pitchFamily="34" charset="0"/>
              </a:rPr>
              <a:t>Review </a:t>
            </a:r>
            <a:r>
              <a:rPr lang="en-US" sz="2400" b="1" dirty="0">
                <a:latin typeface="Arial" pitchFamily="34" charset="0"/>
                <a:cs typeface="Arial" pitchFamily="34" charset="0"/>
              </a:rPr>
              <a:t>Criteria Specific to </a:t>
            </a:r>
            <a:r>
              <a:rPr lang="en-US" sz="2400" b="1" dirty="0" smtClean="0">
                <a:latin typeface="Arial" pitchFamily="34" charset="0"/>
                <a:cs typeface="Arial" pitchFamily="34" charset="0"/>
              </a:rPr>
              <a:t>Pilot Demonstrations (1)</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12192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342900" indent="-342900">
              <a:buFont typeface="Arial"/>
              <a:buChar char="•"/>
            </a:pPr>
            <a:r>
              <a:rPr lang="en-US" dirty="0">
                <a:solidFill>
                  <a:srgbClr val="FFFFFF"/>
                </a:solidFill>
                <a:latin typeface="Arial"/>
                <a:cs typeface="Arial"/>
              </a:rPr>
              <a:t>Is there a clear description of the community data infrastructure development that will be met by this project? Is any prototype, pilot, platform or tool development  appropriately conceived for the intended outcomes of the project? What is the likelihood of successful creation and adoption of any product? How extensible is the technology or capability development?  Is the resource development modern, robust and responsive to community needs</a:t>
            </a:r>
            <a:r>
              <a:rPr lang="en-US" dirty="0" smtClean="0">
                <a:solidFill>
                  <a:srgbClr val="FFFFFF"/>
                </a:solidFill>
                <a:latin typeface="Arial"/>
                <a:cs typeface="Arial"/>
              </a:rPr>
              <a:t>?</a:t>
            </a:r>
          </a:p>
          <a:p>
            <a:pPr marL="342900" indent="-342900">
              <a:buFont typeface="Arial"/>
              <a:buChar char="•"/>
            </a:pPr>
            <a:endParaRPr lang="en-US" dirty="0">
              <a:solidFill>
                <a:srgbClr val="FFFFFF"/>
              </a:solidFill>
              <a:latin typeface="Arial"/>
              <a:cs typeface="Arial"/>
            </a:endParaRPr>
          </a:p>
          <a:p>
            <a:pPr marL="342900" indent="-342900">
              <a:buFont typeface="Arial"/>
              <a:buChar char="•"/>
            </a:pPr>
            <a:r>
              <a:rPr lang="en-US" dirty="0">
                <a:solidFill>
                  <a:srgbClr val="FFFFFF"/>
                </a:solidFill>
                <a:latin typeface="Arial"/>
                <a:cs typeface="Arial"/>
              </a:rPr>
              <a:t>Is the management plan and team appropriate for the goals of the project? What is the plan to demonstrate the proposed capability or resource? </a:t>
            </a:r>
            <a:endParaRPr lang="en-US" dirty="0" smtClean="0">
              <a:solidFill>
                <a:srgbClr val="FFFFFF"/>
              </a:solidFill>
              <a:latin typeface="Arial"/>
              <a:cs typeface="Arial"/>
            </a:endParaRPr>
          </a:p>
          <a:p>
            <a:pPr marL="342900" indent="-342900">
              <a:buFont typeface="Arial"/>
              <a:buChar char="•"/>
            </a:pPr>
            <a:endParaRPr lang="en-US" dirty="0">
              <a:solidFill>
                <a:srgbClr val="FFFFFF"/>
              </a:solidFill>
              <a:latin typeface="Arial"/>
              <a:cs typeface="Arial"/>
            </a:endParaRPr>
          </a:p>
          <a:p>
            <a:pPr marL="342900" indent="-342900">
              <a:buFont typeface="Arial"/>
              <a:buChar char="•"/>
            </a:pPr>
            <a:r>
              <a:rPr lang="en-US" dirty="0">
                <a:solidFill>
                  <a:srgbClr val="FFFFFF"/>
                </a:solidFill>
                <a:latin typeface="Arial"/>
                <a:cs typeface="Arial"/>
              </a:rPr>
              <a:t>Characterize the community that will benefit from the project: How many researchers and which domains will benefit from the outcomes of the project? How does the project involve and serve more than one research field?  Are participants from appropriate science and engineering communities explicitly identified, and are their roles clear? How does the project clearly demonstrate end user involvement in development and use of a community capability? </a:t>
            </a:r>
          </a:p>
        </p:txBody>
      </p:sp>
    </p:spTree>
    <p:extLst>
      <p:ext uri="{BB962C8B-B14F-4D97-AF65-F5344CB8AC3E}">
        <p14:creationId xmlns:p14="http://schemas.microsoft.com/office/powerpoint/2010/main" val="414531112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304800"/>
            <a:ext cx="7543377" cy="609600"/>
          </a:xfrm>
        </p:spPr>
        <p:txBody>
          <a:bodyPr>
            <a:normAutofit fontScale="90000"/>
          </a:bodyPr>
          <a:lstStyle/>
          <a:p>
            <a:r>
              <a:rPr lang="en-US" sz="2400" b="1" dirty="0" smtClean="0">
                <a:latin typeface="Arial" pitchFamily="34" charset="0"/>
                <a:cs typeface="Arial" pitchFamily="34" charset="0"/>
              </a:rPr>
              <a:t>Review </a:t>
            </a:r>
            <a:r>
              <a:rPr lang="en-US" sz="2400" b="1" dirty="0">
                <a:latin typeface="Arial" pitchFamily="34" charset="0"/>
                <a:cs typeface="Arial" pitchFamily="34" charset="0"/>
              </a:rPr>
              <a:t>Criteria Specific to </a:t>
            </a:r>
            <a:r>
              <a:rPr lang="en-US" sz="2400" b="1" dirty="0" smtClean="0">
                <a:latin typeface="Arial" pitchFamily="34" charset="0"/>
                <a:cs typeface="Arial" pitchFamily="34" charset="0"/>
              </a:rPr>
              <a:t>Pilot Demonstrations (2)</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12192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342900" indent="-342900">
              <a:buFont typeface="Arial"/>
              <a:buChar char="•"/>
            </a:pPr>
            <a:r>
              <a:rPr lang="en-US" dirty="0" smtClean="0">
                <a:solidFill>
                  <a:srgbClr val="FFFFFF"/>
                </a:solidFill>
                <a:latin typeface="Arial"/>
                <a:cs typeface="Arial"/>
              </a:rPr>
              <a:t>Indicate how the community would be represented in governance of the resulting capability, including data management and de-accession. A sustainability plan must be included for any </a:t>
            </a:r>
            <a:r>
              <a:rPr lang="en-US" dirty="0" err="1" smtClean="0">
                <a:solidFill>
                  <a:srgbClr val="FFFFFF"/>
                </a:solidFill>
                <a:latin typeface="Arial"/>
                <a:cs typeface="Arial"/>
              </a:rPr>
              <a:t>cyberinfrastructure</a:t>
            </a:r>
            <a:r>
              <a:rPr lang="en-US" dirty="0" smtClean="0">
                <a:solidFill>
                  <a:srgbClr val="FFFFFF"/>
                </a:solidFill>
                <a:latin typeface="Arial"/>
                <a:cs typeface="Arial"/>
              </a:rPr>
              <a:t> component of the project that is intended to continue. The sustainability plan must describe how the </a:t>
            </a:r>
            <a:r>
              <a:rPr lang="en-US" dirty="0" err="1" smtClean="0">
                <a:solidFill>
                  <a:srgbClr val="FFFFFF"/>
                </a:solidFill>
                <a:latin typeface="Arial"/>
                <a:cs typeface="Arial"/>
              </a:rPr>
              <a:t>cyberinfrastructure</a:t>
            </a:r>
            <a:r>
              <a:rPr lang="en-US" dirty="0" smtClean="0">
                <a:solidFill>
                  <a:srgbClr val="FFFFFF"/>
                </a:solidFill>
                <a:latin typeface="Arial"/>
                <a:cs typeface="Arial"/>
              </a:rPr>
              <a:t> will be supported beyond the award duration, and may include integration into long-term data or </a:t>
            </a:r>
            <a:r>
              <a:rPr lang="en-US" dirty="0" err="1" smtClean="0">
                <a:solidFill>
                  <a:srgbClr val="FFFFFF"/>
                </a:solidFill>
                <a:latin typeface="Arial"/>
                <a:cs typeface="Arial"/>
              </a:rPr>
              <a:t>cyberinfrastructure</a:t>
            </a:r>
            <a:r>
              <a:rPr lang="en-US" dirty="0" smtClean="0">
                <a:solidFill>
                  <a:srgbClr val="FFFFFF"/>
                </a:solidFill>
                <a:latin typeface="Arial"/>
                <a:cs typeface="Arial"/>
              </a:rPr>
              <a:t> resources either supported by NSF or other institutions, agencies or partners. Sustainability plans will be evaluated on the viability of the sustainable resource, community representation in governance, the fit to the infrastructure being developed and the likelihood of ingestion into the long-term system.</a:t>
            </a:r>
            <a:endParaRPr lang="en-US" dirty="0">
              <a:solidFill>
                <a:srgbClr val="FFFFFF"/>
              </a:solidFill>
              <a:latin typeface="Arial"/>
              <a:cs typeface="Arial"/>
            </a:endParaRPr>
          </a:p>
        </p:txBody>
      </p:sp>
    </p:spTree>
    <p:extLst>
      <p:ext uri="{BB962C8B-B14F-4D97-AF65-F5344CB8AC3E}">
        <p14:creationId xmlns:p14="http://schemas.microsoft.com/office/powerpoint/2010/main" val="351321079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389" y="228600"/>
            <a:ext cx="7583487" cy="1044388"/>
          </a:xfrm>
        </p:spPr>
        <p:txBody>
          <a:bodyPr>
            <a:normAutofit/>
          </a:bodyPr>
          <a:lstStyle/>
          <a:p>
            <a:r>
              <a:rPr lang="en-US" sz="2400" b="1" dirty="0" smtClean="0">
                <a:latin typeface="Arial" pitchFamily="34" charset="0"/>
                <a:cs typeface="Arial" pitchFamily="34" charset="0"/>
              </a:rPr>
              <a:t>2016 </a:t>
            </a:r>
            <a:r>
              <a:rPr lang="en-US" sz="2400" b="1" dirty="0">
                <a:latin typeface="Arial" pitchFamily="34" charset="0"/>
                <a:cs typeface="Arial" pitchFamily="34" charset="0"/>
              </a:rPr>
              <a:t>DIBBS </a:t>
            </a:r>
            <a:r>
              <a:rPr lang="en-US" sz="2400" b="1" dirty="0" smtClean="0">
                <a:latin typeface="Arial" pitchFamily="34" charset="0"/>
                <a:cs typeface="Arial" pitchFamily="34" charset="0"/>
              </a:rPr>
              <a:t>Solicitation:</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Schedule and Further Information</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p:cNvSpPr>
            <a:spLocks noGrp="1"/>
          </p:cNvSpPr>
          <p:nvPr>
            <p:ph idx="1"/>
          </p:nvPr>
        </p:nvSpPr>
        <p:spPr>
          <a:xfrm>
            <a:off x="795125" y="1524000"/>
            <a:ext cx="7583487" cy="4343400"/>
          </a:xfrm>
        </p:spPr>
        <p:txBody>
          <a:bodyPr>
            <a:normAutofit fontScale="92500"/>
          </a:bodyPr>
          <a:lstStyle/>
          <a:p>
            <a:r>
              <a:rPr lang="en-US" dirty="0" smtClean="0">
                <a:latin typeface="Arial"/>
                <a:cs typeface="Arial"/>
              </a:rPr>
              <a:t>Webinar				</a:t>
            </a:r>
            <a:r>
              <a:rPr lang="en-US" dirty="0" smtClean="0">
                <a:solidFill>
                  <a:srgbClr val="FFFFFF"/>
                </a:solidFill>
                <a:latin typeface="Arial"/>
                <a:cs typeface="Arial"/>
              </a:rPr>
              <a:t>March 3</a:t>
            </a:r>
            <a:r>
              <a:rPr lang="en-US" dirty="0" smtClean="0">
                <a:latin typeface="Arial"/>
                <a:cs typeface="Arial"/>
              </a:rPr>
              <a:t>, 2016</a:t>
            </a:r>
          </a:p>
          <a:p>
            <a:r>
              <a:rPr lang="en-US" dirty="0" smtClean="0">
                <a:latin typeface="Arial"/>
                <a:cs typeface="Arial"/>
              </a:rPr>
              <a:t>Proposals </a:t>
            </a:r>
            <a:r>
              <a:rPr lang="en-US" dirty="0">
                <a:latin typeface="Arial"/>
                <a:cs typeface="Arial"/>
              </a:rPr>
              <a:t>Due			</a:t>
            </a:r>
            <a:r>
              <a:rPr lang="en-US" dirty="0" smtClean="0">
                <a:solidFill>
                  <a:srgbClr val="FFFFFF"/>
                </a:solidFill>
                <a:latin typeface="Arial"/>
                <a:cs typeface="Arial"/>
              </a:rPr>
              <a:t>April 4, 2016</a:t>
            </a:r>
            <a:r>
              <a:rPr lang="en-US" dirty="0" smtClean="0">
                <a:latin typeface="Arial"/>
                <a:cs typeface="Arial"/>
              </a:rPr>
              <a:t> </a:t>
            </a:r>
            <a:r>
              <a:rPr lang="en-US" dirty="0">
                <a:latin typeface="Arial"/>
                <a:cs typeface="Arial"/>
              </a:rPr>
              <a:t>	</a:t>
            </a:r>
          </a:p>
          <a:p>
            <a:r>
              <a:rPr lang="en-US" dirty="0" smtClean="0">
                <a:latin typeface="Arial"/>
                <a:cs typeface="Arial"/>
              </a:rPr>
              <a:t>Award Decision (anticipated)</a:t>
            </a:r>
            <a:r>
              <a:rPr lang="en-US" dirty="0">
                <a:latin typeface="Arial"/>
                <a:cs typeface="Arial"/>
              </a:rPr>
              <a:t>	</a:t>
            </a:r>
            <a:r>
              <a:rPr lang="en-US" dirty="0" smtClean="0">
                <a:latin typeface="Arial"/>
                <a:cs typeface="Arial"/>
              </a:rPr>
              <a:t>	August 2016</a:t>
            </a:r>
            <a:endParaRPr lang="en-US" dirty="0">
              <a:latin typeface="Arial"/>
              <a:cs typeface="Arial"/>
            </a:endParaRPr>
          </a:p>
          <a:p>
            <a:pPr marL="0" indent="0">
              <a:buNone/>
            </a:pPr>
            <a:endParaRPr lang="en-US" dirty="0" smtClean="0">
              <a:latin typeface="Arial"/>
              <a:cs typeface="Arial"/>
            </a:endParaRPr>
          </a:p>
          <a:p>
            <a:pPr marL="0" indent="0">
              <a:buNone/>
            </a:pPr>
            <a:r>
              <a:rPr lang="en-US" dirty="0" smtClean="0">
                <a:latin typeface="Arial"/>
                <a:cs typeface="Arial"/>
              </a:rPr>
              <a:t>DIBBs Solicitation (</a:t>
            </a:r>
            <a:r>
              <a:rPr lang="en-US" dirty="0" smtClean="0">
                <a:solidFill>
                  <a:srgbClr val="FFFFFF"/>
                </a:solidFill>
                <a:latin typeface="Arial"/>
                <a:cs typeface="Arial"/>
              </a:rPr>
              <a:t>NSF 16-530) </a:t>
            </a:r>
            <a:r>
              <a:rPr lang="en-US" dirty="0">
                <a:solidFill>
                  <a:srgbClr val="FFFFFF"/>
                </a:solidFill>
                <a:latin typeface="Arial"/>
                <a:cs typeface="Arial"/>
              </a:rPr>
              <a:t>available </a:t>
            </a:r>
            <a:r>
              <a:rPr lang="en-US" dirty="0">
                <a:latin typeface="Arial"/>
                <a:cs typeface="Arial"/>
              </a:rPr>
              <a:t>at: </a:t>
            </a:r>
            <a:endParaRPr lang="en-US" dirty="0" smtClean="0">
              <a:latin typeface="Arial"/>
              <a:cs typeface="Arial"/>
            </a:endParaRPr>
          </a:p>
          <a:p>
            <a:pPr marL="0" indent="0">
              <a:buNone/>
            </a:pPr>
            <a:r>
              <a:rPr lang="en-US" dirty="0" smtClean="0">
                <a:solidFill>
                  <a:srgbClr val="FF0000"/>
                </a:solidFill>
                <a:latin typeface="Arial"/>
                <a:cs typeface="Arial"/>
                <a:hlinkClick r:id="rId4"/>
              </a:rPr>
              <a:t>http</a:t>
            </a:r>
            <a:r>
              <a:rPr lang="en-US" dirty="0">
                <a:solidFill>
                  <a:srgbClr val="FF0000"/>
                </a:solidFill>
                <a:latin typeface="Arial"/>
                <a:cs typeface="Arial"/>
                <a:hlinkClick r:id="rId4"/>
              </a:rPr>
              <a:t>://www.nsf.gov/pubs/</a:t>
            </a:r>
            <a:r>
              <a:rPr lang="en-US" dirty="0" smtClean="0">
                <a:solidFill>
                  <a:srgbClr val="FF0000"/>
                </a:solidFill>
                <a:latin typeface="Arial"/>
                <a:cs typeface="Arial"/>
                <a:hlinkClick r:id="rId4"/>
              </a:rPr>
              <a:t>2016/nsf16530</a:t>
            </a:r>
            <a:r>
              <a:rPr lang="en-US" dirty="0">
                <a:solidFill>
                  <a:srgbClr val="FF0000"/>
                </a:solidFill>
                <a:latin typeface="Arial"/>
                <a:cs typeface="Arial"/>
                <a:hlinkClick r:id="rId4"/>
              </a:rPr>
              <a:t>/</a:t>
            </a:r>
            <a:r>
              <a:rPr lang="en-US" dirty="0" smtClean="0">
                <a:solidFill>
                  <a:srgbClr val="FF0000"/>
                </a:solidFill>
                <a:latin typeface="Arial"/>
                <a:cs typeface="Arial"/>
                <a:hlinkClick r:id="rId4"/>
              </a:rPr>
              <a:t>nsf16530</a:t>
            </a:r>
            <a:r>
              <a:rPr lang="en-US" dirty="0">
                <a:solidFill>
                  <a:srgbClr val="FF0000"/>
                </a:solidFill>
                <a:latin typeface="Arial"/>
                <a:cs typeface="Arial"/>
                <a:hlinkClick r:id="rId4"/>
              </a:rPr>
              <a:t>.</a:t>
            </a:r>
            <a:r>
              <a:rPr lang="en-US" dirty="0" smtClean="0">
                <a:solidFill>
                  <a:srgbClr val="FF0000"/>
                </a:solidFill>
                <a:latin typeface="Arial"/>
                <a:cs typeface="Arial"/>
                <a:hlinkClick r:id="rId4"/>
              </a:rPr>
              <a:t>htm</a:t>
            </a:r>
            <a:endParaRPr lang="en-US" dirty="0" smtClean="0">
              <a:solidFill>
                <a:srgbClr val="FF0000"/>
              </a:solidFill>
              <a:latin typeface="Arial"/>
              <a:cs typeface="Arial"/>
            </a:endParaRPr>
          </a:p>
          <a:p>
            <a:pPr marL="0" indent="0">
              <a:buNone/>
            </a:pPr>
            <a:r>
              <a:rPr lang="en-US" dirty="0">
                <a:latin typeface="Arial"/>
                <a:cs typeface="Arial"/>
              </a:rPr>
              <a:t>NSF Grant Proposal Guide (GPG</a:t>
            </a:r>
            <a:r>
              <a:rPr lang="en-US" dirty="0" smtClean="0">
                <a:latin typeface="Arial"/>
                <a:cs typeface="Arial"/>
              </a:rPr>
              <a:t>) available at:</a:t>
            </a:r>
          </a:p>
          <a:p>
            <a:pPr marL="0" indent="0">
              <a:buNone/>
            </a:pPr>
            <a:r>
              <a:rPr lang="en-US" dirty="0">
                <a:latin typeface="Arial"/>
                <a:cs typeface="Arial"/>
                <a:hlinkClick r:id="rId5"/>
              </a:rPr>
              <a:t>http://www.nsf.gov/publications/pub_summ.jsp?ods_key=</a:t>
            </a:r>
            <a:r>
              <a:rPr lang="en-US" dirty="0" smtClean="0">
                <a:latin typeface="Arial"/>
                <a:cs typeface="Arial"/>
                <a:hlinkClick r:id="rId5"/>
              </a:rPr>
              <a:t>gpg</a:t>
            </a:r>
            <a:endParaRPr lang="en-US" u="sng" dirty="0" smtClean="0">
              <a:solidFill>
                <a:srgbClr val="FFFFFF"/>
              </a:solidFill>
              <a:latin typeface="Arial"/>
              <a:cs typeface="Arial"/>
              <a:hlinkClick r:id="rId5"/>
            </a:endParaRPr>
          </a:p>
        </p:txBody>
      </p:sp>
    </p:spTree>
    <p:extLst>
      <p:ext uri="{BB962C8B-B14F-4D97-AF65-F5344CB8AC3E}">
        <p14:creationId xmlns:p14="http://schemas.microsoft.com/office/powerpoint/2010/main" val="159743574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304800"/>
            <a:ext cx="7543377" cy="609600"/>
          </a:xfrm>
        </p:spPr>
        <p:txBody>
          <a:bodyPr>
            <a:normAutofit/>
          </a:bodyPr>
          <a:lstStyle/>
          <a:p>
            <a:r>
              <a:rPr lang="en-US" sz="2400" b="1" dirty="0" smtClean="0">
                <a:latin typeface="Arial" pitchFamily="34" charset="0"/>
                <a:cs typeface="Arial" pitchFamily="34" charset="0"/>
              </a:rPr>
              <a:t>Proposal Preparation / Project Description</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10668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0" indent="0"/>
            <a:r>
              <a:rPr lang="en-US" sz="1800" dirty="0" smtClean="0">
                <a:solidFill>
                  <a:srgbClr val="FFFFFF"/>
                </a:solidFill>
                <a:latin typeface="Arial"/>
                <a:cs typeface="Arial"/>
              </a:rPr>
              <a:t>Section V-A of the DIBBs solicitation contains detailed proposal preparation instructions.</a:t>
            </a:r>
          </a:p>
          <a:p>
            <a:endParaRPr lang="en-US" sz="1800" dirty="0" smtClean="0">
              <a:solidFill>
                <a:srgbClr val="FFFFFF"/>
              </a:solidFill>
              <a:latin typeface="Arial"/>
              <a:cs typeface="Arial"/>
            </a:endParaRPr>
          </a:p>
          <a:p>
            <a:r>
              <a:rPr lang="en-US" sz="1800" dirty="0" smtClean="0">
                <a:solidFill>
                  <a:srgbClr val="FFFFFF"/>
                </a:solidFill>
                <a:latin typeface="Arial"/>
                <a:cs typeface="Arial"/>
              </a:rPr>
              <a:t>The </a:t>
            </a:r>
            <a:r>
              <a:rPr lang="en-US" sz="1800" dirty="0">
                <a:solidFill>
                  <a:srgbClr val="FFFFFF"/>
                </a:solidFill>
                <a:latin typeface="Arial"/>
                <a:cs typeface="Arial"/>
              </a:rPr>
              <a:t>project description is limited to </a:t>
            </a:r>
            <a:r>
              <a:rPr lang="en-US" sz="1800" dirty="0">
                <a:solidFill>
                  <a:srgbClr val="FFFF00"/>
                </a:solidFill>
                <a:latin typeface="Arial"/>
                <a:cs typeface="Arial"/>
              </a:rPr>
              <a:t>15</a:t>
            </a:r>
            <a:r>
              <a:rPr lang="en-US" sz="1800" dirty="0">
                <a:solidFill>
                  <a:srgbClr val="FFFFFF"/>
                </a:solidFill>
                <a:latin typeface="Arial"/>
                <a:cs typeface="Arial"/>
              </a:rPr>
              <a:t> </a:t>
            </a:r>
            <a:r>
              <a:rPr lang="en-US" sz="1800" dirty="0" smtClean="0">
                <a:solidFill>
                  <a:srgbClr val="FFFF00"/>
                </a:solidFill>
                <a:latin typeface="Arial"/>
                <a:cs typeface="Arial"/>
              </a:rPr>
              <a:t>pages</a:t>
            </a:r>
            <a:endParaRPr lang="en-US" sz="1800" dirty="0">
              <a:solidFill>
                <a:srgbClr val="FFFF00"/>
              </a:solidFill>
              <a:latin typeface="Arial"/>
              <a:cs typeface="Arial"/>
            </a:endParaRPr>
          </a:p>
          <a:p>
            <a:endParaRPr lang="en-US" sz="1800" dirty="0" smtClean="0">
              <a:solidFill>
                <a:srgbClr val="FFFF00"/>
              </a:solidFill>
              <a:latin typeface="Arial"/>
              <a:cs typeface="Arial"/>
            </a:endParaRPr>
          </a:p>
          <a:p>
            <a:pPr marL="0" indent="0"/>
            <a:r>
              <a:rPr lang="en-US" sz="1800" dirty="0" smtClean="0">
                <a:solidFill>
                  <a:srgbClr val="FFFFFF"/>
                </a:solidFill>
                <a:latin typeface="Arial"/>
                <a:cs typeface="Arial"/>
              </a:rPr>
              <a:t>If the proposal is missing any of the following, </a:t>
            </a:r>
            <a:r>
              <a:rPr lang="en-US" sz="1800" dirty="0" err="1" smtClean="0">
                <a:solidFill>
                  <a:srgbClr val="FFFFFF"/>
                </a:solidFill>
                <a:latin typeface="Arial"/>
                <a:cs typeface="Arial"/>
              </a:rPr>
              <a:t>FastLane</a:t>
            </a:r>
            <a:r>
              <a:rPr lang="en-US" sz="1800" dirty="0" smtClean="0">
                <a:solidFill>
                  <a:srgbClr val="FFFFFF"/>
                </a:solidFill>
                <a:latin typeface="Arial"/>
                <a:cs typeface="Arial"/>
              </a:rPr>
              <a:t> will not accept the proposal:</a:t>
            </a:r>
          </a:p>
          <a:p>
            <a:pPr marL="285750" indent="-285750">
              <a:buFont typeface="Arial"/>
              <a:buChar char="•"/>
            </a:pPr>
            <a:r>
              <a:rPr lang="en-US" sz="1800" dirty="0">
                <a:solidFill>
                  <a:srgbClr val="FFFFFF"/>
                </a:solidFill>
                <a:latin typeface="Arial"/>
                <a:cs typeface="Arial"/>
              </a:rPr>
              <a:t>Project Summary; </a:t>
            </a:r>
            <a:endParaRPr lang="en-US" sz="1800" dirty="0" smtClean="0">
              <a:solidFill>
                <a:srgbClr val="FFFFFF"/>
              </a:solidFill>
              <a:latin typeface="Arial"/>
              <a:cs typeface="Arial"/>
            </a:endParaRPr>
          </a:p>
          <a:p>
            <a:pPr marL="285750" indent="-285750">
              <a:buFont typeface="Arial"/>
              <a:buChar char="•"/>
            </a:pPr>
            <a:r>
              <a:rPr lang="en-US" sz="1800" dirty="0" smtClean="0">
                <a:solidFill>
                  <a:srgbClr val="FFFFFF"/>
                </a:solidFill>
                <a:latin typeface="Arial"/>
                <a:cs typeface="Arial"/>
              </a:rPr>
              <a:t>Project </a:t>
            </a:r>
            <a:r>
              <a:rPr lang="en-US" sz="1800" dirty="0">
                <a:solidFill>
                  <a:srgbClr val="FFFFFF"/>
                </a:solidFill>
                <a:latin typeface="Arial"/>
                <a:cs typeface="Arial"/>
              </a:rPr>
              <a:t>Description; </a:t>
            </a:r>
            <a:endParaRPr lang="en-US" sz="1800" dirty="0" smtClean="0">
              <a:solidFill>
                <a:srgbClr val="FFFFFF"/>
              </a:solidFill>
              <a:latin typeface="Arial"/>
              <a:cs typeface="Arial"/>
            </a:endParaRPr>
          </a:p>
          <a:p>
            <a:pPr marL="285750" indent="-285750">
              <a:buFont typeface="Arial"/>
              <a:buChar char="•"/>
            </a:pPr>
            <a:r>
              <a:rPr lang="en-US" sz="1800" dirty="0" smtClean="0">
                <a:solidFill>
                  <a:srgbClr val="FFFFFF"/>
                </a:solidFill>
                <a:latin typeface="Arial"/>
                <a:cs typeface="Arial"/>
              </a:rPr>
              <a:t>References </a:t>
            </a:r>
            <a:r>
              <a:rPr lang="en-US" sz="1800" dirty="0">
                <a:solidFill>
                  <a:srgbClr val="FFFFFF"/>
                </a:solidFill>
                <a:latin typeface="Arial"/>
                <a:cs typeface="Arial"/>
              </a:rPr>
              <a:t>Cited; </a:t>
            </a:r>
            <a:endParaRPr lang="en-US" sz="1800" dirty="0" smtClean="0">
              <a:solidFill>
                <a:srgbClr val="FFFFFF"/>
              </a:solidFill>
              <a:latin typeface="Arial"/>
              <a:cs typeface="Arial"/>
            </a:endParaRPr>
          </a:p>
          <a:p>
            <a:pPr marL="285750" indent="-285750">
              <a:buFont typeface="Arial"/>
              <a:buChar char="•"/>
            </a:pPr>
            <a:r>
              <a:rPr lang="en-US" sz="1800" dirty="0" smtClean="0">
                <a:solidFill>
                  <a:srgbClr val="FFFFFF"/>
                </a:solidFill>
                <a:latin typeface="Arial"/>
                <a:cs typeface="Arial"/>
              </a:rPr>
              <a:t>Biographical </a:t>
            </a:r>
            <a:r>
              <a:rPr lang="en-US" sz="1800" dirty="0">
                <a:solidFill>
                  <a:srgbClr val="FFFFFF"/>
                </a:solidFill>
                <a:latin typeface="Arial"/>
                <a:cs typeface="Arial"/>
              </a:rPr>
              <a:t>Sketch(</a:t>
            </a:r>
            <a:r>
              <a:rPr lang="en-US" sz="1800" dirty="0" err="1">
                <a:solidFill>
                  <a:srgbClr val="FFFFFF"/>
                </a:solidFill>
                <a:latin typeface="Arial"/>
                <a:cs typeface="Arial"/>
              </a:rPr>
              <a:t>es</a:t>
            </a:r>
            <a:r>
              <a:rPr lang="en-US" sz="1800" dirty="0">
                <a:solidFill>
                  <a:srgbClr val="FFFFFF"/>
                </a:solidFill>
                <a:latin typeface="Arial"/>
                <a:cs typeface="Arial"/>
              </a:rPr>
              <a:t>); </a:t>
            </a:r>
            <a:endParaRPr lang="en-US" sz="1800" dirty="0" smtClean="0">
              <a:solidFill>
                <a:srgbClr val="FFFFFF"/>
              </a:solidFill>
              <a:latin typeface="Arial"/>
              <a:cs typeface="Arial"/>
            </a:endParaRPr>
          </a:p>
          <a:p>
            <a:pPr marL="285750" indent="-285750">
              <a:buFont typeface="Arial"/>
              <a:buChar char="•"/>
            </a:pPr>
            <a:r>
              <a:rPr lang="en-US" sz="1800" dirty="0" smtClean="0">
                <a:solidFill>
                  <a:srgbClr val="FFFFFF"/>
                </a:solidFill>
                <a:latin typeface="Arial"/>
                <a:cs typeface="Arial"/>
              </a:rPr>
              <a:t>Budget</a:t>
            </a:r>
            <a:r>
              <a:rPr lang="en-US" sz="1800" dirty="0">
                <a:solidFill>
                  <a:srgbClr val="FFFFFF"/>
                </a:solidFill>
                <a:latin typeface="Arial"/>
                <a:cs typeface="Arial"/>
              </a:rPr>
              <a:t>; </a:t>
            </a:r>
            <a:endParaRPr lang="en-US" sz="1800" dirty="0" smtClean="0">
              <a:solidFill>
                <a:srgbClr val="FFFFFF"/>
              </a:solidFill>
              <a:latin typeface="Arial"/>
              <a:cs typeface="Arial"/>
            </a:endParaRPr>
          </a:p>
          <a:p>
            <a:pPr marL="285750" indent="-285750">
              <a:buFont typeface="Arial"/>
              <a:buChar char="•"/>
            </a:pPr>
            <a:r>
              <a:rPr lang="en-US" sz="1800" dirty="0" smtClean="0">
                <a:solidFill>
                  <a:srgbClr val="FFFFFF"/>
                </a:solidFill>
                <a:latin typeface="Arial"/>
                <a:cs typeface="Arial"/>
              </a:rPr>
              <a:t>Budget </a:t>
            </a:r>
            <a:r>
              <a:rPr lang="en-US" sz="1800" dirty="0">
                <a:solidFill>
                  <a:srgbClr val="FFFFFF"/>
                </a:solidFill>
                <a:latin typeface="Arial"/>
                <a:cs typeface="Arial"/>
              </a:rPr>
              <a:t>Justification; </a:t>
            </a:r>
            <a:endParaRPr lang="en-US" sz="1800" dirty="0" smtClean="0">
              <a:solidFill>
                <a:srgbClr val="FFFFFF"/>
              </a:solidFill>
              <a:latin typeface="Arial"/>
              <a:cs typeface="Arial"/>
            </a:endParaRPr>
          </a:p>
          <a:p>
            <a:pPr marL="285750" indent="-285750">
              <a:buFont typeface="Arial"/>
              <a:buChar char="•"/>
            </a:pPr>
            <a:r>
              <a:rPr lang="en-US" sz="1800" dirty="0" smtClean="0">
                <a:solidFill>
                  <a:srgbClr val="FFFFFF"/>
                </a:solidFill>
                <a:latin typeface="Arial"/>
                <a:cs typeface="Arial"/>
              </a:rPr>
              <a:t>Current </a:t>
            </a:r>
            <a:r>
              <a:rPr lang="en-US" sz="1800" dirty="0">
                <a:solidFill>
                  <a:srgbClr val="FFFFFF"/>
                </a:solidFill>
                <a:latin typeface="Arial"/>
                <a:cs typeface="Arial"/>
              </a:rPr>
              <a:t>and Pending Support</a:t>
            </a:r>
            <a:r>
              <a:rPr lang="en-US" sz="1800" dirty="0" smtClean="0">
                <a:solidFill>
                  <a:srgbClr val="FFFFFF"/>
                </a:solidFill>
                <a:latin typeface="Arial"/>
                <a:cs typeface="Arial"/>
              </a:rPr>
              <a:t>;</a:t>
            </a:r>
          </a:p>
          <a:p>
            <a:pPr marL="285750" indent="-285750">
              <a:buFont typeface="Arial"/>
              <a:buChar char="•"/>
            </a:pPr>
            <a:r>
              <a:rPr lang="en-US" sz="1800" dirty="0" smtClean="0">
                <a:solidFill>
                  <a:srgbClr val="FFFFFF"/>
                </a:solidFill>
                <a:latin typeface="Arial"/>
                <a:cs typeface="Arial"/>
              </a:rPr>
              <a:t>Facilities</a:t>
            </a:r>
            <a:r>
              <a:rPr lang="en-US" sz="1800" dirty="0">
                <a:solidFill>
                  <a:srgbClr val="FFFFFF"/>
                </a:solidFill>
                <a:latin typeface="Arial"/>
                <a:cs typeface="Arial"/>
              </a:rPr>
              <a:t>, Equipment &amp; Other Resources; </a:t>
            </a:r>
            <a:endParaRPr lang="en-US" sz="1800" dirty="0" smtClean="0">
              <a:solidFill>
                <a:srgbClr val="FFFFFF"/>
              </a:solidFill>
              <a:latin typeface="Arial"/>
              <a:cs typeface="Arial"/>
            </a:endParaRPr>
          </a:p>
          <a:p>
            <a:pPr marL="285750" indent="-285750">
              <a:buFont typeface="Arial"/>
              <a:buChar char="•"/>
            </a:pPr>
            <a:r>
              <a:rPr lang="en-US" sz="1800" dirty="0" smtClean="0">
                <a:solidFill>
                  <a:srgbClr val="FFFFFF"/>
                </a:solidFill>
                <a:latin typeface="Arial"/>
                <a:cs typeface="Arial"/>
              </a:rPr>
              <a:t>Data </a:t>
            </a:r>
            <a:r>
              <a:rPr lang="en-US" sz="1800" dirty="0">
                <a:solidFill>
                  <a:srgbClr val="FFFFFF"/>
                </a:solidFill>
                <a:latin typeface="Arial"/>
                <a:cs typeface="Arial"/>
              </a:rPr>
              <a:t>Management Plan; and </a:t>
            </a:r>
          </a:p>
          <a:p>
            <a:pPr marL="285750" indent="-285750">
              <a:buFont typeface="Arial"/>
              <a:buChar char="•"/>
            </a:pPr>
            <a:r>
              <a:rPr lang="en-US" sz="1800" dirty="0" smtClean="0">
                <a:solidFill>
                  <a:srgbClr val="FFFFFF"/>
                </a:solidFill>
                <a:latin typeface="Arial"/>
                <a:cs typeface="Arial"/>
              </a:rPr>
              <a:t>Postdoctoral </a:t>
            </a:r>
            <a:r>
              <a:rPr lang="en-US" sz="1800" dirty="0">
                <a:solidFill>
                  <a:srgbClr val="FFFFFF"/>
                </a:solidFill>
                <a:latin typeface="Arial"/>
                <a:cs typeface="Arial"/>
              </a:rPr>
              <a:t>Mentoring </a:t>
            </a:r>
            <a:r>
              <a:rPr lang="en-US" sz="1800" dirty="0" smtClean="0">
                <a:solidFill>
                  <a:srgbClr val="FFFFFF"/>
                </a:solidFill>
                <a:latin typeface="Arial"/>
                <a:cs typeface="Arial"/>
              </a:rPr>
              <a:t>Plan</a:t>
            </a:r>
            <a:r>
              <a:rPr lang="en-US" sz="1800" dirty="0">
                <a:solidFill>
                  <a:srgbClr val="FFFFFF"/>
                </a:solidFill>
                <a:latin typeface="Arial"/>
                <a:cs typeface="Arial"/>
              </a:rPr>
              <a:t> </a:t>
            </a:r>
            <a:r>
              <a:rPr lang="en-US" sz="1800" dirty="0" smtClean="0">
                <a:solidFill>
                  <a:srgbClr val="FFFFFF"/>
                </a:solidFill>
                <a:latin typeface="Arial"/>
                <a:cs typeface="Arial"/>
              </a:rPr>
              <a:t>(if applicable)</a:t>
            </a:r>
          </a:p>
          <a:p>
            <a:pPr marL="0" indent="0"/>
            <a:endParaRPr lang="en-US" sz="1800" dirty="0">
              <a:solidFill>
                <a:srgbClr val="FFFFFF"/>
              </a:solidFill>
              <a:latin typeface="Arial"/>
              <a:cs typeface="Arial"/>
            </a:endParaRPr>
          </a:p>
          <a:p>
            <a:pPr marL="0" indent="0"/>
            <a:endParaRPr lang="en-US" sz="1800" dirty="0">
              <a:solidFill>
                <a:srgbClr val="FFFFFF"/>
              </a:solidFill>
              <a:latin typeface="Arial"/>
              <a:cs typeface="Arial"/>
            </a:endParaRPr>
          </a:p>
        </p:txBody>
      </p:sp>
    </p:spTree>
    <p:extLst>
      <p:ext uri="{BB962C8B-B14F-4D97-AF65-F5344CB8AC3E}">
        <p14:creationId xmlns:p14="http://schemas.microsoft.com/office/powerpoint/2010/main" val="333291340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304800"/>
            <a:ext cx="7543377" cy="609600"/>
          </a:xfrm>
        </p:spPr>
        <p:txBody>
          <a:bodyPr>
            <a:normAutofit/>
          </a:bodyPr>
          <a:lstStyle/>
          <a:p>
            <a:r>
              <a:rPr lang="en-US" sz="2400" b="1" dirty="0" smtClean="0">
                <a:latin typeface="Arial" pitchFamily="34" charset="0"/>
                <a:cs typeface="Arial" pitchFamily="34" charset="0"/>
              </a:rPr>
              <a:t>Additional Documents</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10668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342900" indent="-342900">
              <a:buFont typeface="Arial"/>
              <a:buChar char="•"/>
            </a:pPr>
            <a:r>
              <a:rPr lang="en-US" b="1" dirty="0">
                <a:solidFill>
                  <a:srgbClr val="FFFFFF"/>
                </a:solidFill>
                <a:latin typeface="Arial"/>
                <a:cs typeface="Arial"/>
              </a:rPr>
              <a:t>Project Management – System Architecture </a:t>
            </a:r>
            <a:r>
              <a:rPr lang="en-US" b="1" dirty="0" smtClean="0">
                <a:solidFill>
                  <a:srgbClr val="FFFFFF"/>
                </a:solidFill>
                <a:latin typeface="Arial"/>
                <a:cs typeface="Arial"/>
              </a:rPr>
              <a:t>Diagram  </a:t>
            </a:r>
            <a:r>
              <a:rPr lang="en-US" dirty="0" smtClean="0">
                <a:solidFill>
                  <a:srgbClr val="FFFFFF"/>
                </a:solidFill>
                <a:latin typeface="Arial"/>
                <a:cs typeface="Arial"/>
              </a:rPr>
              <a:t>(optional)</a:t>
            </a:r>
            <a:endParaRPr lang="en-US" dirty="0">
              <a:solidFill>
                <a:srgbClr val="FFFFFF"/>
              </a:solidFill>
              <a:latin typeface="Arial"/>
              <a:cs typeface="Arial"/>
            </a:endParaRPr>
          </a:p>
          <a:p>
            <a:pPr marL="342900" indent="-342900">
              <a:buFont typeface="Arial"/>
              <a:buChar char="•"/>
            </a:pPr>
            <a:endParaRPr lang="en-US" b="1" dirty="0" smtClean="0">
              <a:solidFill>
                <a:srgbClr val="FFFFFF"/>
              </a:solidFill>
              <a:latin typeface="Arial"/>
              <a:cs typeface="Arial"/>
            </a:endParaRPr>
          </a:p>
          <a:p>
            <a:pPr marL="342900" indent="-342900">
              <a:buFont typeface="Arial"/>
              <a:buChar char="•"/>
            </a:pPr>
            <a:r>
              <a:rPr lang="en-US" b="1" dirty="0" smtClean="0">
                <a:solidFill>
                  <a:srgbClr val="FFFFFF"/>
                </a:solidFill>
                <a:latin typeface="Arial"/>
                <a:cs typeface="Arial"/>
              </a:rPr>
              <a:t>Letters </a:t>
            </a:r>
            <a:r>
              <a:rPr lang="en-US" b="1" dirty="0">
                <a:solidFill>
                  <a:srgbClr val="FFFFFF"/>
                </a:solidFill>
                <a:latin typeface="Arial"/>
                <a:cs typeface="Arial"/>
              </a:rPr>
              <a:t>of </a:t>
            </a:r>
            <a:r>
              <a:rPr lang="en-US" b="1" dirty="0" smtClean="0">
                <a:solidFill>
                  <a:srgbClr val="FFFFFF"/>
                </a:solidFill>
                <a:latin typeface="Arial"/>
                <a:cs typeface="Arial"/>
              </a:rPr>
              <a:t>Collaboration</a:t>
            </a:r>
            <a:endParaRPr lang="en-US" dirty="0" smtClean="0">
              <a:solidFill>
                <a:srgbClr val="FFFFFF"/>
              </a:solidFill>
              <a:latin typeface="Arial"/>
              <a:cs typeface="Arial"/>
            </a:endParaRPr>
          </a:p>
          <a:p>
            <a:pPr marL="342900" indent="-342900">
              <a:buFont typeface="Arial"/>
              <a:buChar char="•"/>
            </a:pPr>
            <a:endParaRPr lang="en-US" b="1" dirty="0" smtClean="0">
              <a:solidFill>
                <a:srgbClr val="FFFFFF"/>
              </a:solidFill>
              <a:latin typeface="Arial"/>
              <a:cs typeface="Arial"/>
            </a:endParaRPr>
          </a:p>
          <a:p>
            <a:pPr marL="342900" indent="-342900">
              <a:buFont typeface="Arial"/>
              <a:buChar char="•"/>
            </a:pPr>
            <a:r>
              <a:rPr lang="en-US" b="1" dirty="0" smtClean="0">
                <a:solidFill>
                  <a:srgbClr val="FFFFFF"/>
                </a:solidFill>
                <a:latin typeface="Arial"/>
                <a:cs typeface="Arial"/>
              </a:rPr>
              <a:t>Integrated </a:t>
            </a:r>
            <a:r>
              <a:rPr lang="en-US" b="1" dirty="0">
                <a:solidFill>
                  <a:srgbClr val="FFFFFF"/>
                </a:solidFill>
                <a:latin typeface="Arial"/>
                <a:cs typeface="Arial"/>
              </a:rPr>
              <a:t>Conflicts of Interests Lists</a:t>
            </a:r>
            <a:r>
              <a:rPr lang="en-US" dirty="0">
                <a:solidFill>
                  <a:srgbClr val="FFFFFF"/>
                </a:solidFill>
                <a:latin typeface="Arial"/>
                <a:cs typeface="Arial"/>
              </a:rPr>
              <a:t>: </a:t>
            </a:r>
          </a:p>
          <a:p>
            <a:pPr marL="811213" lvl="1" indent="-457200">
              <a:buFont typeface="+mj-lt"/>
              <a:buAutoNum type="arabicParenR"/>
            </a:pPr>
            <a:r>
              <a:rPr lang="en-US" i="1" dirty="0" smtClean="0">
                <a:solidFill>
                  <a:srgbClr val="FFFFFF"/>
                </a:solidFill>
                <a:latin typeface="Arial"/>
                <a:cs typeface="Arial"/>
              </a:rPr>
              <a:t>A </a:t>
            </a:r>
            <a:r>
              <a:rPr lang="en-US" i="1" dirty="0">
                <a:solidFill>
                  <a:srgbClr val="FFFFFF"/>
                </a:solidFill>
                <a:latin typeface="Arial"/>
                <a:cs typeface="Arial"/>
              </a:rPr>
              <a:t>list of Project Personnel and Partner </a:t>
            </a:r>
            <a:r>
              <a:rPr lang="en-US" i="1" dirty="0" smtClean="0">
                <a:solidFill>
                  <a:srgbClr val="FFFFFF"/>
                </a:solidFill>
                <a:latin typeface="Arial"/>
                <a:cs typeface="Arial"/>
              </a:rPr>
              <a:t>Institutions</a:t>
            </a:r>
            <a:endParaRPr lang="en-US" i="1" dirty="0">
              <a:solidFill>
                <a:srgbClr val="FFFFFF"/>
              </a:solidFill>
              <a:latin typeface="Arial"/>
              <a:cs typeface="Arial"/>
            </a:endParaRPr>
          </a:p>
          <a:p>
            <a:pPr marL="811213" lvl="1" indent="-457200">
              <a:buFont typeface="+mj-lt"/>
              <a:buAutoNum type="arabicParenR"/>
            </a:pPr>
            <a:r>
              <a:rPr lang="en-US" i="1" dirty="0" smtClean="0">
                <a:solidFill>
                  <a:srgbClr val="FFFFFF"/>
                </a:solidFill>
                <a:latin typeface="Arial"/>
                <a:cs typeface="Arial"/>
              </a:rPr>
              <a:t>A </a:t>
            </a:r>
            <a:r>
              <a:rPr lang="en-US" i="1" dirty="0">
                <a:solidFill>
                  <a:srgbClr val="FFFFFF"/>
                </a:solidFill>
                <a:latin typeface="Arial"/>
                <a:cs typeface="Arial"/>
              </a:rPr>
              <a:t>list of past and present Collaborators not related to this </a:t>
            </a:r>
            <a:r>
              <a:rPr lang="en-US" i="1" dirty="0" smtClean="0">
                <a:solidFill>
                  <a:srgbClr val="FFFFFF"/>
                </a:solidFill>
                <a:latin typeface="Arial"/>
                <a:cs typeface="Arial"/>
              </a:rPr>
              <a:t>proposal</a:t>
            </a:r>
            <a:endParaRPr lang="en-US" dirty="0">
              <a:solidFill>
                <a:srgbClr val="FFFFFF"/>
              </a:solidFill>
              <a:latin typeface="Arial"/>
              <a:cs typeface="Arial"/>
            </a:endParaRPr>
          </a:p>
        </p:txBody>
      </p:sp>
    </p:spTree>
    <p:extLst>
      <p:ext uri="{BB962C8B-B14F-4D97-AF65-F5344CB8AC3E}">
        <p14:creationId xmlns:p14="http://schemas.microsoft.com/office/powerpoint/2010/main" val="403308901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304800"/>
            <a:ext cx="7543377" cy="609600"/>
          </a:xfrm>
        </p:spPr>
        <p:txBody>
          <a:bodyPr>
            <a:normAutofit/>
          </a:bodyPr>
          <a:lstStyle/>
          <a:p>
            <a:r>
              <a:rPr lang="en-US" sz="2400" b="1" dirty="0" smtClean="0">
                <a:latin typeface="Arial" pitchFamily="34" charset="0"/>
                <a:cs typeface="Arial" pitchFamily="34" charset="0"/>
              </a:rPr>
              <a:t>Proposal Review</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9906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342900" indent="-342900">
              <a:lnSpc>
                <a:spcPct val="100000"/>
              </a:lnSpc>
              <a:buClrTx/>
              <a:buFont typeface="Arial" pitchFamily="34" charset="0"/>
              <a:buChar char="•"/>
              <a:defRPr/>
            </a:pPr>
            <a:r>
              <a:rPr lang="en-US" sz="1800" dirty="0" smtClean="0">
                <a:solidFill>
                  <a:schemeClr val="bg1"/>
                </a:solidFill>
                <a:latin typeface="Arial"/>
                <a:cs typeface="Arial"/>
              </a:rPr>
              <a:t>In their reviews, panel discussion, and panel summaries, reviewers and panel will address:</a:t>
            </a:r>
          </a:p>
          <a:p>
            <a:pPr marL="977900" lvl="2" indent="-342900">
              <a:lnSpc>
                <a:spcPct val="100000"/>
              </a:lnSpc>
              <a:buFont typeface="Arial" pitchFamily="34" charset="0"/>
              <a:buChar char="•"/>
              <a:defRPr/>
            </a:pPr>
            <a:r>
              <a:rPr lang="en-US" sz="1800" dirty="0" smtClean="0">
                <a:solidFill>
                  <a:schemeClr val="bg1"/>
                </a:solidFill>
                <a:latin typeface="Arial"/>
                <a:cs typeface="Arial"/>
              </a:rPr>
              <a:t>Intellectual Merit</a:t>
            </a:r>
          </a:p>
          <a:p>
            <a:pPr marL="977900" lvl="2" indent="-342900">
              <a:lnSpc>
                <a:spcPct val="100000"/>
              </a:lnSpc>
              <a:buFont typeface="Arial" pitchFamily="34" charset="0"/>
              <a:buChar char="•"/>
              <a:defRPr/>
            </a:pPr>
            <a:r>
              <a:rPr lang="en-US" sz="1800" dirty="0" smtClean="0">
                <a:solidFill>
                  <a:schemeClr val="bg1"/>
                </a:solidFill>
                <a:latin typeface="Arial"/>
                <a:cs typeface="Arial"/>
              </a:rPr>
              <a:t>Broader </a:t>
            </a:r>
            <a:r>
              <a:rPr lang="en-US" sz="1800" dirty="0" smtClean="0">
                <a:solidFill>
                  <a:srgbClr val="FFFFFF"/>
                </a:solidFill>
                <a:latin typeface="Arial"/>
                <a:cs typeface="Arial"/>
              </a:rPr>
              <a:t>Impacts, and</a:t>
            </a:r>
          </a:p>
          <a:p>
            <a:pPr marL="977900" lvl="2" indent="-342900">
              <a:lnSpc>
                <a:spcPct val="100000"/>
              </a:lnSpc>
              <a:buFont typeface="Arial" pitchFamily="34" charset="0"/>
              <a:buChar char="•"/>
              <a:defRPr/>
            </a:pPr>
            <a:r>
              <a:rPr lang="en-US" sz="1800" dirty="0" smtClean="0">
                <a:solidFill>
                  <a:srgbClr val="FFFFFF"/>
                </a:solidFill>
                <a:latin typeface="Arial"/>
                <a:cs typeface="Arial"/>
              </a:rPr>
              <a:t>DIBBs Additional Review Criteria</a:t>
            </a:r>
          </a:p>
          <a:p>
            <a:pPr marL="977900" lvl="2" indent="-342900">
              <a:lnSpc>
                <a:spcPct val="100000"/>
              </a:lnSpc>
              <a:buFont typeface="Arial" pitchFamily="34" charset="0"/>
              <a:buChar char="•"/>
              <a:defRPr/>
            </a:pPr>
            <a:endParaRPr lang="en-US" sz="900" dirty="0">
              <a:solidFill>
                <a:srgbClr val="FFFFFF"/>
              </a:solidFill>
              <a:latin typeface="Arial"/>
              <a:cs typeface="Arial"/>
            </a:endParaRPr>
          </a:p>
          <a:p>
            <a:pPr marL="347472" lvl="1" indent="-342900">
              <a:lnSpc>
                <a:spcPct val="100000"/>
              </a:lnSpc>
              <a:spcBef>
                <a:spcPts val="432"/>
              </a:spcBef>
              <a:buFont typeface="Arial" pitchFamily="34" charset="0"/>
              <a:buChar char="•"/>
              <a:defRPr/>
            </a:pPr>
            <a:r>
              <a:rPr lang="en-US" sz="1800" dirty="0">
                <a:solidFill>
                  <a:srgbClr val="FFFFFF"/>
                </a:solidFill>
                <a:latin typeface="Arial"/>
                <a:cs typeface="Arial"/>
              </a:rPr>
              <a:t>A comprehensive description of the Foundation's merit review process is available on the NSF website at: </a:t>
            </a:r>
            <a:r>
              <a:rPr lang="en-US" sz="1800" dirty="0">
                <a:solidFill>
                  <a:srgbClr val="FFFFFF"/>
                </a:solidFill>
                <a:latin typeface="Arial"/>
                <a:cs typeface="Arial"/>
                <a:hlinkClick r:id="rId4"/>
              </a:rPr>
              <a:t>http://nsf.gov/bfa/dias/policy/merit_review/</a:t>
            </a:r>
            <a:r>
              <a:rPr lang="en-US" sz="1800" dirty="0" smtClean="0">
                <a:solidFill>
                  <a:srgbClr val="FFFFFF"/>
                </a:solidFill>
                <a:latin typeface="Arial"/>
                <a:cs typeface="Arial"/>
              </a:rPr>
              <a:t>.</a:t>
            </a:r>
          </a:p>
          <a:p>
            <a:pPr marL="347472" lvl="1" indent="-342900">
              <a:lnSpc>
                <a:spcPct val="100000"/>
              </a:lnSpc>
              <a:spcBef>
                <a:spcPts val="432"/>
              </a:spcBef>
              <a:buFont typeface="Arial" pitchFamily="34" charset="0"/>
              <a:buChar char="•"/>
              <a:defRPr/>
            </a:pPr>
            <a:endParaRPr lang="en-US" sz="900" dirty="0" smtClean="0">
              <a:solidFill>
                <a:schemeClr val="bg1"/>
              </a:solidFill>
              <a:latin typeface="Arial"/>
              <a:ea typeface="Verdana" pitchFamily="34" charset="0"/>
              <a:cs typeface="Arial"/>
            </a:endParaRPr>
          </a:p>
          <a:p>
            <a:pPr marL="347472" lvl="1" indent="-342900">
              <a:lnSpc>
                <a:spcPct val="100000"/>
              </a:lnSpc>
              <a:spcBef>
                <a:spcPts val="432"/>
              </a:spcBef>
              <a:buFont typeface="Arial" pitchFamily="34" charset="0"/>
              <a:buChar char="•"/>
              <a:defRPr/>
            </a:pPr>
            <a:r>
              <a:rPr lang="en-US" sz="1800" dirty="0" smtClean="0">
                <a:solidFill>
                  <a:schemeClr val="bg1"/>
                </a:solidFill>
                <a:latin typeface="Arial"/>
                <a:ea typeface="Verdana" pitchFamily="34" charset="0"/>
                <a:cs typeface="Arial"/>
              </a:rPr>
              <a:t>When </a:t>
            </a:r>
            <a:r>
              <a:rPr lang="en-US" sz="1800" dirty="0">
                <a:solidFill>
                  <a:schemeClr val="bg1"/>
                </a:solidFill>
                <a:latin typeface="Arial"/>
                <a:ea typeface="Verdana" pitchFamily="34" charset="0"/>
                <a:cs typeface="Arial"/>
              </a:rPr>
              <a:t>evaluating NSF proposals, reviewers will consider: </a:t>
            </a:r>
          </a:p>
          <a:p>
            <a:pPr marL="1023747" lvl="4" indent="-285750">
              <a:spcBef>
                <a:spcPts val="432"/>
              </a:spcBef>
              <a:buFont typeface="Arial"/>
              <a:buChar char="•"/>
            </a:pPr>
            <a:r>
              <a:rPr lang="en-US" sz="1800" dirty="0">
                <a:solidFill>
                  <a:schemeClr val="bg1"/>
                </a:solidFill>
                <a:latin typeface="Arial"/>
                <a:ea typeface="Verdana" pitchFamily="34" charset="0"/>
                <a:cs typeface="Arial"/>
              </a:rPr>
              <a:t>W</a:t>
            </a:r>
            <a:r>
              <a:rPr lang="en-US" sz="1800" dirty="0" smtClean="0">
                <a:solidFill>
                  <a:schemeClr val="bg1"/>
                </a:solidFill>
                <a:latin typeface="Arial"/>
                <a:ea typeface="Verdana" pitchFamily="34" charset="0"/>
                <a:cs typeface="Arial"/>
              </a:rPr>
              <a:t>hat </a:t>
            </a:r>
            <a:r>
              <a:rPr lang="en-US" sz="1800" dirty="0">
                <a:solidFill>
                  <a:schemeClr val="bg1"/>
                </a:solidFill>
                <a:latin typeface="Arial"/>
                <a:ea typeface="Verdana" pitchFamily="34" charset="0"/>
                <a:cs typeface="Arial"/>
              </a:rPr>
              <a:t>the proposers want to do</a:t>
            </a:r>
          </a:p>
          <a:p>
            <a:pPr marL="1023747" lvl="4" indent="-285750">
              <a:spcBef>
                <a:spcPts val="432"/>
              </a:spcBef>
              <a:buFont typeface="Arial"/>
              <a:buChar char="•"/>
            </a:pPr>
            <a:r>
              <a:rPr lang="en-US" sz="1800" dirty="0" smtClean="0">
                <a:solidFill>
                  <a:schemeClr val="bg1"/>
                </a:solidFill>
                <a:latin typeface="Arial"/>
                <a:ea typeface="Verdana" pitchFamily="34" charset="0"/>
                <a:cs typeface="Arial"/>
              </a:rPr>
              <a:t>Why </a:t>
            </a:r>
            <a:r>
              <a:rPr lang="en-US" sz="1800" dirty="0">
                <a:solidFill>
                  <a:schemeClr val="bg1"/>
                </a:solidFill>
                <a:latin typeface="Arial"/>
                <a:ea typeface="Verdana" pitchFamily="34" charset="0"/>
                <a:cs typeface="Arial"/>
              </a:rPr>
              <a:t>they want to do it</a:t>
            </a:r>
          </a:p>
          <a:p>
            <a:pPr marL="1023747" lvl="4" indent="-285750">
              <a:spcBef>
                <a:spcPts val="432"/>
              </a:spcBef>
              <a:buFont typeface="Arial"/>
              <a:buChar char="•"/>
            </a:pPr>
            <a:r>
              <a:rPr lang="en-US" sz="1800" dirty="0" smtClean="0">
                <a:solidFill>
                  <a:schemeClr val="bg1"/>
                </a:solidFill>
                <a:latin typeface="Arial"/>
                <a:ea typeface="Verdana" pitchFamily="34" charset="0"/>
                <a:cs typeface="Arial"/>
              </a:rPr>
              <a:t>How </a:t>
            </a:r>
            <a:r>
              <a:rPr lang="en-US" sz="1800" dirty="0">
                <a:solidFill>
                  <a:schemeClr val="bg1"/>
                </a:solidFill>
                <a:latin typeface="Arial"/>
                <a:ea typeface="Verdana" pitchFamily="34" charset="0"/>
                <a:cs typeface="Arial"/>
              </a:rPr>
              <a:t>they plan to do it</a:t>
            </a:r>
          </a:p>
          <a:p>
            <a:pPr marL="1023747" lvl="4" indent="-285750">
              <a:spcBef>
                <a:spcPts val="432"/>
              </a:spcBef>
              <a:buFont typeface="Arial"/>
              <a:buChar char="•"/>
            </a:pPr>
            <a:r>
              <a:rPr lang="en-US" sz="1800" dirty="0" smtClean="0">
                <a:solidFill>
                  <a:schemeClr val="bg1"/>
                </a:solidFill>
                <a:latin typeface="Arial"/>
                <a:ea typeface="Verdana" pitchFamily="34" charset="0"/>
                <a:cs typeface="Arial"/>
              </a:rPr>
              <a:t>How </a:t>
            </a:r>
            <a:r>
              <a:rPr lang="en-US" sz="1800" dirty="0">
                <a:solidFill>
                  <a:schemeClr val="bg1"/>
                </a:solidFill>
                <a:latin typeface="Arial"/>
                <a:ea typeface="Verdana" pitchFamily="34" charset="0"/>
                <a:cs typeface="Arial"/>
              </a:rPr>
              <a:t>they will know if they succeed</a:t>
            </a:r>
          </a:p>
          <a:p>
            <a:pPr marL="1023747" lvl="4" indent="-285750">
              <a:spcBef>
                <a:spcPts val="432"/>
              </a:spcBef>
              <a:buFont typeface="Arial"/>
              <a:buChar char="•"/>
            </a:pPr>
            <a:r>
              <a:rPr lang="en-US" sz="1800" dirty="0" smtClean="0">
                <a:solidFill>
                  <a:schemeClr val="bg1"/>
                </a:solidFill>
                <a:latin typeface="Arial"/>
                <a:ea typeface="Verdana" pitchFamily="34" charset="0"/>
                <a:cs typeface="Arial"/>
              </a:rPr>
              <a:t>What </a:t>
            </a:r>
            <a:r>
              <a:rPr lang="en-US" sz="1800" dirty="0">
                <a:solidFill>
                  <a:schemeClr val="bg1"/>
                </a:solidFill>
                <a:latin typeface="Arial"/>
                <a:ea typeface="Verdana" pitchFamily="34" charset="0"/>
                <a:cs typeface="Arial"/>
              </a:rPr>
              <a:t>benefits would accrue if the project is </a:t>
            </a:r>
            <a:r>
              <a:rPr lang="en-US" sz="1800" dirty="0" smtClean="0">
                <a:solidFill>
                  <a:schemeClr val="bg1"/>
                </a:solidFill>
                <a:latin typeface="Arial"/>
                <a:ea typeface="Verdana" pitchFamily="34" charset="0"/>
                <a:cs typeface="Arial"/>
              </a:rPr>
              <a:t>successful</a:t>
            </a:r>
          </a:p>
          <a:p>
            <a:pPr marL="347472" lvl="2" indent="0">
              <a:spcBef>
                <a:spcPts val="432"/>
              </a:spcBef>
              <a:buNone/>
            </a:pPr>
            <a:r>
              <a:rPr lang="en-US" sz="1800" dirty="0" smtClean="0">
                <a:solidFill>
                  <a:schemeClr val="bg1"/>
                </a:solidFill>
                <a:latin typeface="Arial"/>
                <a:ea typeface="Verdana" pitchFamily="34" charset="0"/>
                <a:cs typeface="Arial"/>
              </a:rPr>
              <a:t>These considerations apply </a:t>
            </a:r>
            <a:r>
              <a:rPr lang="en-US" sz="1800" dirty="0">
                <a:solidFill>
                  <a:schemeClr val="bg1"/>
                </a:solidFill>
                <a:latin typeface="Arial"/>
                <a:ea typeface="Verdana" pitchFamily="34" charset="0"/>
                <a:cs typeface="Arial"/>
              </a:rPr>
              <a:t>both to the technical aspects of the proposal (intellectual merit) and the way in which the project may make broader contributions (broader impacts)</a:t>
            </a:r>
          </a:p>
        </p:txBody>
      </p:sp>
    </p:spTree>
    <p:extLst>
      <p:ext uri="{BB962C8B-B14F-4D97-AF65-F5344CB8AC3E}">
        <p14:creationId xmlns:p14="http://schemas.microsoft.com/office/powerpoint/2010/main" val="410482693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3" y="990600"/>
            <a:ext cx="7583487" cy="4419600"/>
          </a:xfrm>
        </p:spPr>
        <p:txBody>
          <a:bodyPr>
            <a:normAutofit/>
          </a:bodyPr>
          <a:lstStyle/>
          <a:p>
            <a:pPr lvl="3" algn="ctr" rtl="0">
              <a:spcBef>
                <a:spcPct val="0"/>
              </a:spcBef>
            </a:pPr>
            <a:r>
              <a:rPr lang="en-US" sz="2400" b="1" dirty="0" smtClean="0">
                <a:solidFill>
                  <a:schemeClr val="bg1"/>
                </a:solidFill>
                <a:latin typeface="Arial" pitchFamily="34" charset="0"/>
                <a:cs typeface="Arial" pitchFamily="34" charset="0"/>
              </a:rPr>
              <a:t>Thank You!</a:t>
            </a:r>
            <a:br>
              <a:rPr lang="en-US" sz="2400" b="1" dirty="0" smtClean="0">
                <a:solidFill>
                  <a:schemeClr val="bg1"/>
                </a:solidFill>
                <a:latin typeface="Arial" pitchFamily="34" charset="0"/>
                <a:cs typeface="Arial" pitchFamily="34" charset="0"/>
              </a:rPr>
            </a:br>
            <a:r>
              <a:rPr lang="en-US" sz="2400" b="1" dirty="0">
                <a:solidFill>
                  <a:schemeClr val="bg1"/>
                </a:solidFill>
                <a:latin typeface="Arial" pitchFamily="34" charset="0"/>
                <a:cs typeface="Arial" pitchFamily="34" charset="0"/>
              </a:rPr>
              <a:t/>
            </a:r>
            <a:br>
              <a:rPr lang="en-US" sz="2400" b="1" dirty="0">
                <a:solidFill>
                  <a:schemeClr val="bg1"/>
                </a:solidFill>
                <a:latin typeface="Arial" pitchFamily="34" charset="0"/>
                <a:cs typeface="Arial" pitchFamily="34" charset="0"/>
              </a:rPr>
            </a:br>
            <a:r>
              <a:rPr lang="en-US" sz="2400" b="1" dirty="0" smtClean="0">
                <a:solidFill>
                  <a:schemeClr val="bg1"/>
                </a:solidFill>
                <a:latin typeface="Arial" pitchFamily="34" charset="0"/>
                <a:cs typeface="Arial" pitchFamily="34" charset="0"/>
              </a:rPr>
              <a:t/>
            </a:r>
            <a:br>
              <a:rPr lang="en-US" sz="2400" b="1" dirty="0" smtClean="0">
                <a:solidFill>
                  <a:schemeClr val="bg1"/>
                </a:solidFill>
                <a:latin typeface="Arial" pitchFamily="34" charset="0"/>
                <a:cs typeface="Arial" pitchFamily="34" charset="0"/>
              </a:rPr>
            </a:br>
            <a:r>
              <a:rPr lang="en-US" sz="2000" b="0" dirty="0" smtClean="0">
                <a:solidFill>
                  <a:srgbClr val="FFFFFF"/>
                </a:solidFill>
                <a:latin typeface="Arial"/>
                <a:cs typeface="Arial"/>
              </a:rPr>
              <a:t>These slides, an audio recording, and a transcript of this webinar will be available at </a:t>
            </a:r>
            <a:r>
              <a:rPr lang="en-US" sz="2000" b="0" dirty="0" smtClean="0">
                <a:latin typeface="Arial"/>
                <a:cs typeface="Arial"/>
                <a:hlinkClick r:id="rId3"/>
              </a:rPr>
              <a:t>http://www.nsf.gov/events/</a:t>
            </a:r>
            <a:r>
              <a:rPr lang="en-US" sz="2000" b="0" dirty="0" smtClean="0">
                <a:latin typeface="Arial"/>
                <a:cs typeface="Arial"/>
              </a:rPr>
              <a:t/>
            </a:r>
            <a:br>
              <a:rPr lang="en-US" sz="2000" b="0" dirty="0" smtClean="0">
                <a:latin typeface="Arial"/>
                <a:cs typeface="Arial"/>
              </a:rPr>
            </a:br>
            <a:r>
              <a:rPr lang="en-US" sz="2400" b="1" dirty="0">
                <a:solidFill>
                  <a:schemeClr val="bg1"/>
                </a:solidFill>
                <a:latin typeface="Arial" pitchFamily="34" charset="0"/>
                <a:cs typeface="Arial" pitchFamily="34" charset="0"/>
              </a:rPr>
              <a:t/>
            </a:r>
            <a:br>
              <a:rPr lang="en-US" sz="2400" b="1" dirty="0">
                <a:solidFill>
                  <a:schemeClr val="bg1"/>
                </a:solidFill>
                <a:latin typeface="Arial" pitchFamily="34" charset="0"/>
                <a:cs typeface="Arial" pitchFamily="34" charset="0"/>
              </a:rPr>
            </a:br>
            <a:r>
              <a:rPr lang="en-US" sz="2400" b="1" dirty="0" smtClean="0">
                <a:solidFill>
                  <a:schemeClr val="bg1"/>
                </a:solidFill>
                <a:latin typeface="Arial" pitchFamily="34" charset="0"/>
                <a:cs typeface="Arial" pitchFamily="34" charset="0"/>
              </a:rPr>
              <a:t/>
            </a:r>
            <a:br>
              <a:rPr lang="en-US" sz="2400" b="1" dirty="0" smtClean="0">
                <a:solidFill>
                  <a:schemeClr val="bg1"/>
                </a:solidFill>
                <a:latin typeface="Arial" pitchFamily="34" charset="0"/>
                <a:cs typeface="Arial" pitchFamily="34" charset="0"/>
              </a:rPr>
            </a:br>
            <a:r>
              <a:rPr lang="en-US" sz="2400" b="1" dirty="0" smtClean="0">
                <a:solidFill>
                  <a:schemeClr val="bg1"/>
                </a:solidFill>
                <a:latin typeface="Arial" pitchFamily="34" charset="0"/>
                <a:cs typeface="Arial" pitchFamily="34" charset="0"/>
              </a:rPr>
              <a:t>Questions?</a:t>
            </a:r>
            <a:br>
              <a:rPr lang="en-US" sz="2400" b="1" dirty="0" smtClean="0">
                <a:solidFill>
                  <a:schemeClr val="bg1"/>
                </a:solidFill>
                <a:latin typeface="Arial" pitchFamily="34" charset="0"/>
                <a:cs typeface="Arial" pitchFamily="34" charset="0"/>
              </a:rPr>
            </a:br>
            <a:r>
              <a:rPr lang="en-US" sz="2400" b="1" dirty="0">
                <a:solidFill>
                  <a:schemeClr val="bg1"/>
                </a:solidFill>
                <a:latin typeface="Arial" pitchFamily="34" charset="0"/>
                <a:cs typeface="Arial" pitchFamily="34" charset="0"/>
              </a:rPr>
              <a:t/>
            </a:r>
            <a:br>
              <a:rPr lang="en-US" sz="2400" b="1" dirty="0">
                <a:solidFill>
                  <a:schemeClr val="bg1"/>
                </a:solidFill>
                <a:latin typeface="Arial" pitchFamily="34" charset="0"/>
                <a:cs typeface="Arial" pitchFamily="34" charset="0"/>
              </a:rPr>
            </a:br>
            <a:r>
              <a:rPr lang="en-US" sz="2000" dirty="0" smtClean="0">
                <a:solidFill>
                  <a:schemeClr val="bg1"/>
                </a:solidFill>
                <a:latin typeface="Arial" panose="020B0604020202020204" pitchFamily="34" charset="0"/>
                <a:cs typeface="Arial" panose="020B0604020202020204" pitchFamily="34" charset="0"/>
              </a:rPr>
              <a:t>Please send questions to:  </a:t>
            </a:r>
            <a:r>
              <a:rPr lang="en-US" sz="2000" dirty="0" smtClean="0">
                <a:latin typeface="Arial" panose="020B0604020202020204" pitchFamily="34" charset="0"/>
                <a:cs typeface="Arial" panose="020B0604020202020204" pitchFamily="34" charset="0"/>
                <a:hlinkClick r:id="rId4"/>
              </a:rPr>
              <a:t>DIBBsQueries@nsf.gov</a:t>
            </a:r>
            <a:r>
              <a:rPr lang="en-US" sz="2000" dirty="0" smtClean="0">
                <a:latin typeface="Arial" panose="020B0604020202020204" pitchFamily="34" charset="0"/>
                <a:cs typeface="Arial" panose="020B0604020202020204" pitchFamily="34" charset="0"/>
              </a:rPr>
              <a:t/>
            </a:r>
            <a:br>
              <a:rPr lang="en-US" sz="2000" dirty="0" smtClean="0">
                <a:latin typeface="Arial" panose="020B0604020202020204" pitchFamily="34" charset="0"/>
                <a:cs typeface="Arial" panose="020B0604020202020204" pitchFamily="34" charset="0"/>
              </a:rPr>
            </a:b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734581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389" y="228600"/>
            <a:ext cx="7583487" cy="1044388"/>
          </a:xfrm>
        </p:spPr>
        <p:txBody>
          <a:bodyPr>
            <a:normAutofit/>
          </a:bodyPr>
          <a:lstStyle/>
          <a:p>
            <a:r>
              <a:rPr lang="en-US" sz="2400" b="1" dirty="0" smtClean="0">
                <a:latin typeface="Arial" pitchFamily="34" charset="0"/>
                <a:cs typeface="Arial" pitchFamily="34" charset="0"/>
              </a:rPr>
              <a:t>Agenda</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p:cNvSpPr>
            <a:spLocks noGrp="1"/>
          </p:cNvSpPr>
          <p:nvPr>
            <p:ph idx="1"/>
          </p:nvPr>
        </p:nvSpPr>
        <p:spPr>
          <a:xfrm>
            <a:off x="795125" y="1524000"/>
            <a:ext cx="7583487" cy="4343400"/>
          </a:xfrm>
        </p:spPr>
        <p:txBody>
          <a:bodyPr>
            <a:noAutofit/>
          </a:bodyPr>
          <a:lstStyle/>
          <a:p>
            <a:r>
              <a:rPr lang="en-US" sz="2000" dirty="0" smtClean="0">
                <a:latin typeface="Arial" panose="020B0604020202020204" pitchFamily="34" charset="0"/>
                <a:cs typeface="Arial" panose="020B0604020202020204" pitchFamily="34" charset="0"/>
              </a:rPr>
              <a:t>Contacts</a:t>
            </a:r>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The DIBBS </a:t>
            </a:r>
            <a:r>
              <a:rPr lang="en-US" sz="2000" dirty="0">
                <a:latin typeface="Arial" panose="020B0604020202020204" pitchFamily="34" charset="0"/>
                <a:cs typeface="Arial" panose="020B0604020202020204" pitchFamily="34" charset="0"/>
              </a:rPr>
              <a:t>Solicitation</a:t>
            </a:r>
          </a:p>
          <a:p>
            <a:pPr lvl="2">
              <a:buFont typeface="Arial" panose="020B0604020202020204" pitchFamily="34" charset="0"/>
              <a:buChar char="•"/>
            </a:pPr>
            <a:r>
              <a:rPr lang="en-US" sz="2000" dirty="0" smtClean="0">
                <a:latin typeface="Arial" panose="020B0604020202020204" pitchFamily="34" charset="0"/>
                <a:cs typeface="Arial" panose="020B0604020202020204" pitchFamily="34" charset="0"/>
              </a:rPr>
              <a:t>Scope</a:t>
            </a:r>
            <a:endParaRPr lang="en-US" sz="2000" dirty="0">
              <a:latin typeface="Arial" panose="020B0604020202020204" pitchFamily="34" charset="0"/>
              <a:cs typeface="Arial" panose="020B0604020202020204" pitchFamily="34" charset="0"/>
            </a:endParaRPr>
          </a:p>
          <a:p>
            <a:pPr lvl="2">
              <a:buFont typeface="Arial" panose="020B0604020202020204" pitchFamily="34" charset="0"/>
              <a:buChar char="•"/>
            </a:pPr>
            <a:r>
              <a:rPr lang="en-US" sz="2000" dirty="0" smtClean="0">
                <a:latin typeface="Arial" panose="020B0604020202020204" pitchFamily="34" charset="0"/>
                <a:cs typeface="Arial" panose="020B0604020202020204" pitchFamily="34" charset="0"/>
              </a:rPr>
              <a:t>Focus Areas</a:t>
            </a:r>
            <a:endParaRPr lang="en-US" sz="2000" dirty="0">
              <a:latin typeface="Arial" panose="020B0604020202020204" pitchFamily="34" charset="0"/>
              <a:cs typeface="Arial" panose="020B0604020202020204" pitchFamily="34" charset="0"/>
            </a:endParaRPr>
          </a:p>
          <a:p>
            <a:pPr lvl="2">
              <a:buFont typeface="Arial" panose="020B0604020202020204" pitchFamily="34" charset="0"/>
              <a:buChar char="•"/>
            </a:pPr>
            <a:r>
              <a:rPr lang="en-US" sz="2000" dirty="0" smtClean="0">
                <a:latin typeface="Arial" panose="020B0604020202020204" pitchFamily="34" charset="0"/>
                <a:cs typeface="Arial" panose="020B0604020202020204" pitchFamily="34" charset="0"/>
              </a:rPr>
              <a:t>Changes since last solicitation</a:t>
            </a:r>
          </a:p>
          <a:p>
            <a:pPr lvl="2">
              <a:buFont typeface="Arial" panose="020B0604020202020204" pitchFamily="34" charset="0"/>
              <a:buChar char="•"/>
            </a:pPr>
            <a:r>
              <a:rPr lang="en-US" sz="2000" dirty="0" smtClean="0">
                <a:latin typeface="Arial" panose="020B0604020202020204" pitchFamily="34" charset="0"/>
                <a:cs typeface="Arial" panose="020B0604020202020204" pitchFamily="34" charset="0"/>
              </a:rPr>
              <a:t>Schedule and further information</a:t>
            </a:r>
          </a:p>
          <a:p>
            <a:pPr lvl="2">
              <a:buFont typeface="Arial" panose="020B0604020202020204" pitchFamily="34" charset="0"/>
              <a:buChar char="•"/>
            </a:pPr>
            <a:r>
              <a:rPr lang="en-US" sz="2000" dirty="0" smtClean="0">
                <a:latin typeface="Arial" panose="020B0604020202020204" pitchFamily="34" charset="0"/>
                <a:cs typeface="Arial" panose="020B0604020202020204" pitchFamily="34" charset="0"/>
              </a:rPr>
              <a:t>Proposal </a:t>
            </a:r>
            <a:r>
              <a:rPr lang="en-US" sz="2000" dirty="0">
                <a:latin typeface="Arial" panose="020B0604020202020204" pitchFamily="34" charset="0"/>
                <a:cs typeface="Arial" panose="020B0604020202020204" pitchFamily="34" charset="0"/>
              </a:rPr>
              <a:t>preparation and submission</a:t>
            </a:r>
          </a:p>
          <a:p>
            <a:pPr lvl="2">
              <a:buFont typeface="Arial" panose="020B0604020202020204" pitchFamily="34" charset="0"/>
              <a:buChar char="•"/>
            </a:pPr>
            <a:r>
              <a:rPr lang="en-US" sz="2000" dirty="0" smtClean="0">
                <a:latin typeface="Arial" panose="020B0604020202020204" pitchFamily="34" charset="0"/>
                <a:cs typeface="Arial" panose="020B0604020202020204" pitchFamily="34" charset="0"/>
              </a:rPr>
              <a:t>Proposal review </a:t>
            </a:r>
            <a:r>
              <a:rPr lang="en-US" sz="2000" dirty="0">
                <a:latin typeface="Arial" panose="020B0604020202020204" pitchFamily="34" charset="0"/>
                <a:cs typeface="Arial" panose="020B0604020202020204" pitchFamily="34" charset="0"/>
              </a:rPr>
              <a:t>p</a:t>
            </a:r>
            <a:r>
              <a:rPr lang="en-US" sz="2000" dirty="0" smtClean="0">
                <a:latin typeface="Arial" panose="020B0604020202020204" pitchFamily="34" charset="0"/>
                <a:cs typeface="Arial" panose="020B0604020202020204" pitchFamily="34" charset="0"/>
              </a:rPr>
              <a:t>rocess</a:t>
            </a:r>
          </a:p>
          <a:p>
            <a:r>
              <a:rPr lang="en-US" sz="2000" dirty="0" smtClean="0">
                <a:latin typeface="Arial" panose="020B0604020202020204" pitchFamily="34" charset="0"/>
                <a:cs typeface="Arial" panose="020B0604020202020204" pitchFamily="34" charset="0"/>
              </a:rPr>
              <a:t>Questions </a:t>
            </a:r>
            <a:r>
              <a:rPr lang="en-US" sz="2000" dirty="0">
                <a:latin typeface="Arial" panose="020B0604020202020204" pitchFamily="34" charset="0"/>
                <a:cs typeface="Arial" panose="020B0604020202020204" pitchFamily="34" charset="0"/>
              </a:rPr>
              <a:t>and </a:t>
            </a:r>
            <a:r>
              <a:rPr lang="en-US" sz="2000" dirty="0" smtClean="0">
                <a:latin typeface="Arial" panose="020B0604020202020204" pitchFamily="34" charset="0"/>
                <a:cs typeface="Arial" panose="020B0604020202020204" pitchFamily="34" charset="0"/>
              </a:rPr>
              <a:t>answers</a:t>
            </a:r>
          </a:p>
          <a:p>
            <a:pPr marL="860425" lvl="3" indent="0">
              <a:buNone/>
            </a:pPr>
            <a:r>
              <a:rPr lang="en-US" sz="2000" dirty="0" smtClean="0">
                <a:latin typeface="Arial" panose="020B0604020202020204" pitchFamily="34" charset="0"/>
                <a:cs typeface="Arial" panose="020B0604020202020204" pitchFamily="34" charset="0"/>
              </a:rPr>
              <a:t>Please send questions to:  </a:t>
            </a:r>
            <a:r>
              <a:rPr lang="en-US" sz="2000" dirty="0">
                <a:latin typeface="Arial" panose="020B0604020202020204" pitchFamily="34" charset="0"/>
                <a:cs typeface="Arial" panose="020B0604020202020204" pitchFamily="34" charset="0"/>
                <a:hlinkClick r:id="rId4"/>
              </a:rPr>
              <a:t>DIBBsQueries@nsf.gov</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68931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389" y="228600"/>
            <a:ext cx="7583487" cy="1044388"/>
          </a:xfrm>
        </p:spPr>
        <p:txBody>
          <a:bodyPr>
            <a:normAutofit/>
          </a:bodyPr>
          <a:lstStyle/>
          <a:p>
            <a:r>
              <a:rPr lang="en-US" sz="2400" b="1" dirty="0" smtClean="0">
                <a:latin typeface="Arial" pitchFamily="34" charset="0"/>
                <a:cs typeface="Arial" pitchFamily="34" charset="0"/>
              </a:rPr>
              <a:t>Contacts:  Cognizant Program Officers</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4"/>
          <p:cNvSpPr>
            <a:spLocks/>
          </p:cNvSpPr>
          <p:nvPr/>
        </p:nvSpPr>
        <p:spPr bwMode="auto">
          <a:xfrm>
            <a:off x="533400" y="1524000"/>
            <a:ext cx="7924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lIns="0" tIns="0" rIns="0" bIns="0"/>
          <a:lstStyle/>
          <a:p>
            <a:r>
              <a:rPr lang="en-US" sz="1800" u="sng" dirty="0" smtClean="0">
                <a:solidFill>
                  <a:schemeClr val="bg1"/>
                </a:solidFill>
                <a:latin typeface="Arial" pitchFamily="34" charset="0"/>
                <a:cs typeface="Arial" pitchFamily="34" charset="0"/>
                <a:sym typeface="Arial Bold" charset="0"/>
              </a:rPr>
              <a:t>Advanced </a:t>
            </a:r>
            <a:r>
              <a:rPr lang="en-US" sz="1800" u="sng" dirty="0" err="1" smtClean="0">
                <a:solidFill>
                  <a:schemeClr val="bg1"/>
                </a:solidFill>
                <a:latin typeface="Arial" pitchFamily="34" charset="0"/>
                <a:cs typeface="Arial" pitchFamily="34" charset="0"/>
                <a:sym typeface="Arial Bold" charset="0"/>
              </a:rPr>
              <a:t>Cyberinfrastructure</a:t>
            </a:r>
            <a:r>
              <a:rPr lang="en-US" sz="1800" dirty="0" smtClean="0">
                <a:solidFill>
                  <a:schemeClr val="bg1"/>
                </a:solidFill>
                <a:latin typeface="Arial" pitchFamily="34" charset="0"/>
                <a:cs typeface="Arial" pitchFamily="34" charset="0"/>
                <a:sym typeface="Arial Bold" charset="0"/>
              </a:rPr>
              <a:t>:</a:t>
            </a:r>
            <a:endParaRPr lang="en-US" sz="1800" dirty="0">
              <a:solidFill>
                <a:schemeClr val="bg1"/>
              </a:solidFill>
              <a:latin typeface="Arial" pitchFamily="34" charset="0"/>
              <a:cs typeface="Arial" pitchFamily="34" charset="0"/>
              <a:sym typeface="Arial Bold" charset="0"/>
            </a:endParaRPr>
          </a:p>
          <a:p>
            <a:r>
              <a:rPr lang="en-US" sz="1800" dirty="0" smtClean="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Amy Walton</a:t>
            </a:r>
          </a:p>
          <a:p>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 Robert </a:t>
            </a:r>
            <a:r>
              <a:rPr lang="en-US" sz="1800" dirty="0" smtClean="0">
                <a:solidFill>
                  <a:schemeClr val="bg1"/>
                </a:solidFill>
                <a:latin typeface="Arial" pitchFamily="34" charset="0"/>
                <a:cs typeface="Arial" pitchFamily="34" charset="0"/>
                <a:sym typeface="Arial Bold" charset="0"/>
              </a:rPr>
              <a:t>Chadduck</a:t>
            </a:r>
          </a:p>
          <a:p>
            <a:r>
              <a:rPr lang="en-US" dirty="0" smtClean="0">
                <a:solidFill>
                  <a:schemeClr val="bg1"/>
                </a:solidFill>
                <a:latin typeface="Arial" pitchFamily="34" charset="0"/>
                <a:cs typeface="Arial" pitchFamily="34" charset="0"/>
                <a:sym typeface="Arial Bold" charset="0"/>
              </a:rPr>
              <a:t>  Anita Nikolich</a:t>
            </a:r>
            <a:r>
              <a:rPr lang="en-US" sz="1800" dirty="0">
                <a:solidFill>
                  <a:schemeClr val="bg1"/>
                </a:solidFill>
                <a:latin typeface="Arial" pitchFamily="34" charset="0"/>
                <a:cs typeface="Arial" pitchFamily="34" charset="0"/>
                <a:sym typeface="Arial Bold" charset="0"/>
              </a:rPr>
              <a:t>	</a:t>
            </a:r>
          </a:p>
          <a:p>
            <a:pPr algn="l"/>
            <a:r>
              <a:rPr lang="en-US" sz="1800" dirty="0">
                <a:solidFill>
                  <a:schemeClr val="bg1"/>
                </a:solidFill>
                <a:latin typeface="Arial" pitchFamily="34" charset="0"/>
                <a:cs typeface="Arial" pitchFamily="34" charset="0"/>
                <a:sym typeface="Arial Bold" charset="0"/>
              </a:rPr>
              <a:t>		</a:t>
            </a:r>
            <a:endParaRPr lang="en-US" sz="1800" dirty="0" smtClean="0">
              <a:solidFill>
                <a:schemeClr val="bg1"/>
              </a:solidFill>
              <a:latin typeface="Arial" pitchFamily="34" charset="0"/>
              <a:cs typeface="Arial" pitchFamily="34" charset="0"/>
              <a:sym typeface="Arial Bold" charset="0"/>
              <a:hlinkClick r:id="rId4"/>
            </a:endParaRPr>
          </a:p>
          <a:p>
            <a:r>
              <a:rPr lang="en-US" u="sng" dirty="0" smtClean="0">
                <a:solidFill>
                  <a:schemeClr val="bg1"/>
                </a:solidFill>
                <a:latin typeface="Arial" pitchFamily="34" charset="0"/>
                <a:cs typeface="Arial" pitchFamily="34" charset="0"/>
                <a:sym typeface="Arial Bold" charset="0"/>
              </a:rPr>
              <a:t>Directorate / Office Team Members</a:t>
            </a:r>
            <a:r>
              <a:rPr lang="en-US" dirty="0" smtClean="0">
                <a:solidFill>
                  <a:schemeClr val="bg1"/>
                </a:solidFill>
                <a:latin typeface="Arial" pitchFamily="34" charset="0"/>
                <a:cs typeface="Arial" pitchFamily="34" charset="0"/>
                <a:sym typeface="Arial Bold" charset="0"/>
              </a:rPr>
              <a:t>:</a:t>
            </a:r>
            <a:endParaRPr lang="en-US" dirty="0">
              <a:solidFill>
                <a:schemeClr val="bg1"/>
              </a:solidFill>
              <a:latin typeface="Arial" pitchFamily="34" charset="0"/>
              <a:cs typeface="Arial" pitchFamily="34" charset="0"/>
              <a:sym typeface="Arial Bold" charset="0"/>
            </a:endParaRPr>
          </a:p>
          <a:p>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BIO			Peter McCartney	</a:t>
            </a:r>
            <a:r>
              <a:rPr lang="en-US" dirty="0">
                <a:solidFill>
                  <a:schemeClr val="bg1"/>
                </a:solidFill>
                <a:latin typeface="Arial" pitchFamily="34" charset="0"/>
                <a:cs typeface="Arial" pitchFamily="34" charset="0"/>
                <a:sym typeface="Arial Bold" charset="0"/>
              </a:rPr>
              <a:t>		</a:t>
            </a:r>
            <a:endParaRPr lang="en-US" dirty="0" smtClean="0">
              <a:solidFill>
                <a:schemeClr val="bg1"/>
              </a:solidFill>
              <a:latin typeface="Arial" pitchFamily="34" charset="0"/>
              <a:cs typeface="Arial" pitchFamily="34" charset="0"/>
              <a:sym typeface="Arial Bold" charset="0"/>
            </a:endParaRPr>
          </a:p>
          <a:p>
            <a:r>
              <a:rPr lang="en-US" dirty="0" smtClean="0">
                <a:solidFill>
                  <a:schemeClr val="bg1"/>
                </a:solidFill>
                <a:latin typeface="Arial" pitchFamily="34" charset="0"/>
                <a:cs typeface="Arial" pitchFamily="34" charset="0"/>
                <a:sym typeface="Arial Bold" charset="0"/>
              </a:rPr>
              <a:t>  CISE</a:t>
            </a:r>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	</a:t>
            </a:r>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Sylvia Spengler</a:t>
            </a:r>
            <a:r>
              <a:rPr lang="en-US" dirty="0">
                <a:solidFill>
                  <a:schemeClr val="bg1"/>
                </a:solidFill>
                <a:latin typeface="Arial" pitchFamily="34" charset="0"/>
                <a:cs typeface="Arial" pitchFamily="34" charset="0"/>
                <a:sym typeface="Arial Bold" charset="0"/>
              </a:rPr>
              <a:t>			</a:t>
            </a:r>
            <a:endParaRPr lang="en-US" dirty="0" smtClean="0">
              <a:solidFill>
                <a:schemeClr val="bg1"/>
              </a:solidFill>
              <a:latin typeface="Arial" pitchFamily="34" charset="0"/>
              <a:cs typeface="Arial" pitchFamily="34" charset="0"/>
              <a:sym typeface="Arial Bold" charset="0"/>
            </a:endParaRPr>
          </a:p>
          <a:p>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 EHR			</a:t>
            </a:r>
            <a:r>
              <a:rPr lang="en-US" dirty="0" smtClean="0">
                <a:solidFill>
                  <a:schemeClr val="bg1"/>
                </a:solidFill>
                <a:latin typeface="Arial" panose="020B0604020202020204" pitchFamily="34" charset="0"/>
                <a:cs typeface="Arial" panose="020B0604020202020204" pitchFamily="34" charset="0"/>
              </a:rPr>
              <a:t>John </a:t>
            </a:r>
            <a:r>
              <a:rPr lang="en-US" dirty="0" err="1" smtClean="0">
                <a:solidFill>
                  <a:schemeClr val="bg1"/>
                </a:solidFill>
                <a:latin typeface="Arial" panose="020B0604020202020204" pitchFamily="34" charset="0"/>
                <a:cs typeface="Arial" panose="020B0604020202020204" pitchFamily="34" charset="0"/>
              </a:rPr>
              <a:t>Cherniavsky</a:t>
            </a:r>
            <a:r>
              <a:rPr lang="en-US" dirty="0" smtClean="0">
                <a:solidFill>
                  <a:schemeClr val="bg1"/>
                </a:solidFill>
                <a:latin typeface="Arial" panose="020B0604020202020204" pitchFamily="34" charset="0"/>
                <a:cs typeface="Arial" panose="020B0604020202020204" pitchFamily="34" charset="0"/>
              </a:rPr>
              <a:t> 	</a:t>
            </a:r>
          </a:p>
          <a:p>
            <a:r>
              <a:rPr lang="en-US" dirty="0" smtClean="0">
                <a:solidFill>
                  <a:schemeClr val="bg1"/>
                </a:solidFill>
                <a:latin typeface="Arial" pitchFamily="34" charset="0"/>
                <a:cs typeface="Arial" pitchFamily="34" charset="0"/>
                <a:sym typeface="Arial Bold" charset="0"/>
              </a:rPr>
              <a:t>  ENG</a:t>
            </a:r>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		</a:t>
            </a:r>
            <a:r>
              <a:rPr lang="pt-BR" dirty="0" smtClean="0">
                <a:solidFill>
                  <a:schemeClr val="bg1"/>
                </a:solidFill>
                <a:latin typeface="Arial" panose="020B0604020202020204" pitchFamily="34" charset="0"/>
                <a:cs typeface="Arial" panose="020B0604020202020204" pitchFamily="34" charset="0"/>
              </a:rPr>
              <a:t>Dimitrios Papvassiliou</a:t>
            </a:r>
          </a:p>
          <a:p>
            <a:r>
              <a:rPr lang="pt-BR" dirty="0">
                <a:solidFill>
                  <a:schemeClr val="bg1"/>
                </a:solidFill>
                <a:latin typeface="Arial" panose="020B0604020202020204" pitchFamily="34" charset="0"/>
                <a:cs typeface="Arial" panose="020B0604020202020204" pitchFamily="34" charset="0"/>
              </a:rPr>
              <a:t>	</a:t>
            </a:r>
            <a:r>
              <a:rPr lang="pt-BR" dirty="0" smtClean="0">
                <a:solidFill>
                  <a:schemeClr val="bg1"/>
                </a:solidFill>
                <a:latin typeface="Arial" panose="020B0604020202020204" pitchFamily="34" charset="0"/>
                <a:cs typeface="Arial" panose="020B0604020202020204" pitchFamily="34" charset="0"/>
              </a:rPr>
              <a:t>		Joanne Culbertson	</a:t>
            </a:r>
          </a:p>
          <a:p>
            <a:r>
              <a:rPr lang="en-US" dirty="0" smtClean="0">
                <a:solidFill>
                  <a:schemeClr val="bg1"/>
                </a:solidFill>
                <a:latin typeface="Arial" pitchFamily="34" charset="0"/>
                <a:cs typeface="Arial" pitchFamily="34" charset="0"/>
                <a:sym typeface="Arial Bold" charset="0"/>
              </a:rPr>
              <a:t>  GEO</a:t>
            </a:r>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		</a:t>
            </a:r>
            <a:r>
              <a:rPr lang="en-US" dirty="0" smtClean="0">
                <a:solidFill>
                  <a:schemeClr val="bg1"/>
                </a:solidFill>
                <a:latin typeface="Arial" panose="020B0604020202020204" pitchFamily="34" charset="0"/>
                <a:cs typeface="Arial" panose="020B0604020202020204" pitchFamily="34" charset="0"/>
              </a:rPr>
              <a:t>Eva Zanzerkia		</a:t>
            </a:r>
          </a:p>
          <a:p>
            <a:r>
              <a:rPr lang="en-US" dirty="0" smtClean="0">
                <a:solidFill>
                  <a:schemeClr val="bg1"/>
                </a:solidFill>
                <a:latin typeface="Arial" pitchFamily="34" charset="0"/>
                <a:cs typeface="Arial" pitchFamily="34" charset="0"/>
                <a:sym typeface="Arial Bold" charset="0"/>
              </a:rPr>
              <a:t>  MPS</a:t>
            </a:r>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		Lin He</a:t>
            </a:r>
          </a:p>
          <a:p>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		</a:t>
            </a:r>
            <a:r>
              <a:rPr lang="en-US" dirty="0" err="1" smtClean="0">
                <a:solidFill>
                  <a:schemeClr val="bg1"/>
                </a:solidFill>
                <a:latin typeface="Arial" pitchFamily="34" charset="0"/>
                <a:cs typeface="Arial" pitchFamily="34" charset="0"/>
                <a:sym typeface="Arial Bold" charset="0"/>
              </a:rPr>
              <a:t>Bogdan</a:t>
            </a:r>
            <a:r>
              <a:rPr lang="en-US" dirty="0" smtClean="0">
                <a:solidFill>
                  <a:schemeClr val="bg1"/>
                </a:solidFill>
                <a:latin typeface="Arial" pitchFamily="34" charset="0"/>
                <a:cs typeface="Arial" pitchFamily="34" charset="0"/>
                <a:sym typeface="Arial Bold" charset="0"/>
              </a:rPr>
              <a:t> </a:t>
            </a:r>
            <a:r>
              <a:rPr lang="en-US" dirty="0" err="1" smtClean="0">
                <a:solidFill>
                  <a:schemeClr val="bg1"/>
                </a:solidFill>
                <a:latin typeface="Arial" pitchFamily="34" charset="0"/>
                <a:cs typeface="Arial" pitchFamily="34" charset="0"/>
                <a:sym typeface="Arial Bold" charset="0"/>
              </a:rPr>
              <a:t>Mihaila</a:t>
            </a:r>
            <a:r>
              <a:rPr lang="en-US" dirty="0">
                <a:solidFill>
                  <a:schemeClr val="bg1"/>
                </a:solidFill>
                <a:latin typeface="Arial" pitchFamily="34" charset="0"/>
                <a:cs typeface="Arial" pitchFamily="34" charset="0"/>
                <a:sym typeface="Arial Bold" charset="0"/>
              </a:rPr>
              <a:t>			</a:t>
            </a:r>
            <a:endParaRPr lang="en-US"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itchFamily="34" charset="0"/>
                <a:cs typeface="Arial" pitchFamily="34" charset="0"/>
                <a:sym typeface="Arial Bold" charset="0"/>
              </a:rPr>
              <a:t>  SBE</a:t>
            </a:r>
            <a:r>
              <a:rPr lang="en-US" dirty="0">
                <a:solidFill>
                  <a:schemeClr val="bg1"/>
                </a:solidFill>
                <a:latin typeface="Arial" pitchFamily="34" charset="0"/>
                <a:cs typeface="Arial" pitchFamily="34" charset="0"/>
                <a:sym typeface="Arial Bold" charset="0"/>
              </a:rPr>
              <a:t>	</a:t>
            </a:r>
            <a:r>
              <a:rPr lang="en-US" dirty="0" smtClean="0">
                <a:solidFill>
                  <a:schemeClr val="bg1"/>
                </a:solidFill>
                <a:latin typeface="Arial" pitchFamily="34" charset="0"/>
                <a:cs typeface="Arial" pitchFamily="34" charset="0"/>
                <a:sym typeface="Arial Bold" charset="0"/>
              </a:rPr>
              <a:t>		</a:t>
            </a:r>
            <a:r>
              <a:rPr lang="en-US" dirty="0" smtClean="0">
                <a:solidFill>
                  <a:schemeClr val="bg1"/>
                </a:solidFill>
                <a:latin typeface="Arial" panose="020B0604020202020204" pitchFamily="34" charset="0"/>
                <a:cs typeface="Arial" panose="020B0604020202020204" pitchFamily="34" charset="0"/>
              </a:rPr>
              <a:t>Cheryl </a:t>
            </a:r>
            <a:r>
              <a:rPr lang="en-US" dirty="0" err="1" smtClean="0">
                <a:solidFill>
                  <a:schemeClr val="bg1"/>
                </a:solidFill>
                <a:latin typeface="Arial" panose="020B0604020202020204" pitchFamily="34" charset="0"/>
                <a:cs typeface="Arial" panose="020B0604020202020204" pitchFamily="34" charset="0"/>
              </a:rPr>
              <a:t>Eavey</a:t>
            </a:r>
            <a:r>
              <a:rPr lang="en-US" dirty="0" smtClean="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OD/</a:t>
            </a:r>
            <a:r>
              <a:rPr lang="en-US" dirty="0">
                <a:solidFill>
                  <a:schemeClr val="bg1"/>
                </a:solidFill>
                <a:latin typeface="Arial" panose="020B0604020202020204" pitchFamily="34" charset="0"/>
                <a:cs typeface="Arial" panose="020B0604020202020204" pitchFamily="34" charset="0"/>
              </a:rPr>
              <a:t>O</a:t>
            </a:r>
            <a:r>
              <a:rPr lang="en-US" dirty="0" smtClean="0">
                <a:solidFill>
                  <a:schemeClr val="bg1"/>
                </a:solidFill>
                <a:latin typeface="Arial" panose="020B0604020202020204" pitchFamily="34" charset="0"/>
                <a:cs typeface="Arial" panose="020B0604020202020204" pitchFamily="34" charset="0"/>
              </a:rPr>
              <a:t>ISE</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Seta </a:t>
            </a:r>
            <a:r>
              <a:rPr lang="en-US" dirty="0" err="1" smtClean="0">
                <a:solidFill>
                  <a:schemeClr val="bg1"/>
                </a:solidFill>
                <a:latin typeface="Arial" panose="020B0604020202020204" pitchFamily="34" charset="0"/>
                <a:cs typeface="Arial" panose="020B0604020202020204" pitchFamily="34" charset="0"/>
              </a:rPr>
              <a:t>Bogosyan</a:t>
            </a:r>
            <a:r>
              <a:rPr lang="en-US" dirty="0">
                <a:solidFill>
                  <a:schemeClr val="bg1"/>
                </a:solidFill>
                <a:latin typeface="Arial" panose="020B0604020202020204" pitchFamily="34" charset="0"/>
                <a:cs typeface="Arial" panose="020B0604020202020204" pitchFamily="34" charset="0"/>
              </a:rPr>
              <a:t>	</a:t>
            </a:r>
            <a:endParaRPr lang="en-US" sz="1800" dirty="0">
              <a:solidFill>
                <a:schemeClr val="bg1"/>
              </a:solidFill>
              <a:latin typeface="Arial" pitchFamily="34" charset="0"/>
              <a:cs typeface="Arial" pitchFamily="34" charset="0"/>
              <a:sym typeface="Arial Bold" charset="0"/>
              <a:hlinkClick r:id="rId4"/>
            </a:endParaRPr>
          </a:p>
        </p:txBody>
      </p:sp>
    </p:spTree>
    <p:extLst>
      <p:ext uri="{BB962C8B-B14F-4D97-AF65-F5344CB8AC3E}">
        <p14:creationId xmlns:p14="http://schemas.microsoft.com/office/powerpoint/2010/main" val="216905979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19100" y="0"/>
            <a:ext cx="7543377" cy="1295400"/>
          </a:xfrm>
        </p:spPr>
        <p:txBody>
          <a:bodyPr anchor="ctr">
            <a:normAutofit/>
          </a:bodyPr>
          <a:lstStyle/>
          <a:p>
            <a:r>
              <a:rPr lang="en-US" sz="2400" b="1" dirty="0" smtClean="0">
                <a:latin typeface="Arial" pitchFamily="34" charset="0"/>
                <a:cs typeface="Arial" pitchFamily="34" charset="0"/>
              </a:rPr>
              <a:t>The DIBBs Solicitation</a:t>
            </a:r>
            <a:endParaRPr lang="en-US" sz="2400" b="1" dirty="0">
              <a:latin typeface="Arial" pitchFamily="34" charset="0"/>
              <a:cs typeface="Arial" pitchFamily="34" charset="0"/>
            </a:endParaRPr>
          </a:p>
        </p:txBody>
      </p:sp>
      <p:pic>
        <p:nvPicPr>
          <p:cNvPr id="5"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55600" y="12954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696913" lvl="1" indent="-342900">
              <a:lnSpc>
                <a:spcPct val="100000"/>
              </a:lnSpc>
              <a:buFont typeface="Arial" pitchFamily="34" charset="0"/>
              <a:buChar char="•"/>
              <a:defRPr/>
            </a:pPr>
            <a:r>
              <a:rPr lang="en-US" dirty="0" smtClean="0">
                <a:solidFill>
                  <a:schemeClr val="bg1"/>
                </a:solidFill>
                <a:latin typeface="Arial" panose="020B0604020202020204" pitchFamily="34" charset="0"/>
                <a:cs typeface="Arial" panose="020B0604020202020204" pitchFamily="34" charset="0"/>
              </a:rPr>
              <a:t>Seeks </a:t>
            </a:r>
            <a:r>
              <a:rPr lang="en-US" dirty="0" smtClean="0">
                <a:solidFill>
                  <a:schemeClr val="bg1"/>
                </a:solidFill>
                <a:latin typeface="Arial"/>
                <a:cs typeface="Arial"/>
              </a:rPr>
              <a:t>proposals that </a:t>
            </a:r>
            <a:r>
              <a:rPr lang="en-US" dirty="0">
                <a:solidFill>
                  <a:schemeClr val="bg1"/>
                </a:solidFill>
                <a:latin typeface="Arial"/>
                <a:cs typeface="Arial"/>
              </a:rPr>
              <a:t>develop </a:t>
            </a:r>
            <a:r>
              <a:rPr lang="en-US" dirty="0" smtClean="0">
                <a:solidFill>
                  <a:schemeClr val="bg1"/>
                </a:solidFill>
                <a:latin typeface="Arial"/>
                <a:cs typeface="Arial"/>
              </a:rPr>
              <a:t>robust</a:t>
            </a:r>
            <a:r>
              <a:rPr lang="en-US" dirty="0">
                <a:solidFill>
                  <a:schemeClr val="bg1"/>
                </a:solidFill>
                <a:latin typeface="Arial"/>
                <a:cs typeface="Arial"/>
              </a:rPr>
              <a:t>, scalable, well-designed </a:t>
            </a:r>
            <a:r>
              <a:rPr lang="en-US" dirty="0" err="1">
                <a:solidFill>
                  <a:schemeClr val="bg1"/>
                </a:solidFill>
                <a:latin typeface="Arial"/>
                <a:cs typeface="Arial"/>
              </a:rPr>
              <a:t>cyberinfrastructure</a:t>
            </a:r>
            <a:r>
              <a:rPr lang="en-US" dirty="0">
                <a:solidFill>
                  <a:schemeClr val="bg1"/>
                </a:solidFill>
                <a:latin typeface="Arial"/>
                <a:cs typeface="Arial"/>
              </a:rPr>
              <a:t> (the ‘building blocks’) contributing to future discovery and innovation across </a:t>
            </a:r>
            <a:r>
              <a:rPr lang="en-US" dirty="0" smtClean="0">
                <a:solidFill>
                  <a:schemeClr val="bg1"/>
                </a:solidFill>
                <a:latin typeface="Arial"/>
                <a:cs typeface="Arial"/>
              </a:rPr>
              <a:t>disciplines </a:t>
            </a:r>
          </a:p>
          <a:p>
            <a:pPr marL="1316038" lvl="3" indent="-342900">
              <a:lnSpc>
                <a:spcPct val="100000"/>
              </a:lnSpc>
              <a:buFont typeface="Arial" pitchFamily="34" charset="0"/>
              <a:buChar char="•"/>
              <a:defRPr/>
            </a:pPr>
            <a:r>
              <a:rPr lang="en-US" dirty="0" smtClean="0">
                <a:solidFill>
                  <a:schemeClr val="bg1"/>
                </a:solidFill>
                <a:latin typeface="Arial"/>
                <a:cs typeface="Arial"/>
              </a:rPr>
              <a:t>Guided by science and engineering research priorities </a:t>
            </a:r>
          </a:p>
          <a:p>
            <a:pPr marL="1316038" lvl="3" indent="-342900">
              <a:lnSpc>
                <a:spcPct val="100000"/>
              </a:lnSpc>
              <a:buFont typeface="Arial" pitchFamily="34" charset="0"/>
              <a:buChar char="•"/>
              <a:defRPr/>
            </a:pPr>
            <a:r>
              <a:rPr lang="en-US" dirty="0" smtClean="0">
                <a:solidFill>
                  <a:schemeClr val="bg1"/>
                </a:solidFill>
                <a:latin typeface="Arial"/>
                <a:cs typeface="Arial"/>
              </a:rPr>
              <a:t>Built upon recognized community data collections</a:t>
            </a:r>
          </a:p>
          <a:p>
            <a:pPr marL="1316038" lvl="3" indent="-342900">
              <a:lnSpc>
                <a:spcPct val="100000"/>
              </a:lnSpc>
              <a:buFont typeface="Arial" pitchFamily="34" charset="0"/>
              <a:buChar char="•"/>
              <a:defRPr/>
            </a:pPr>
            <a:r>
              <a:rPr lang="en-US" dirty="0" smtClean="0">
                <a:solidFill>
                  <a:schemeClr val="bg1"/>
                </a:solidFill>
                <a:latin typeface="Arial"/>
                <a:cs typeface="Arial"/>
              </a:rPr>
              <a:t>Result </a:t>
            </a:r>
            <a:r>
              <a:rPr lang="en-US" dirty="0">
                <a:solidFill>
                  <a:schemeClr val="bg1"/>
                </a:solidFill>
                <a:latin typeface="Arial"/>
                <a:cs typeface="Arial"/>
              </a:rPr>
              <a:t>in clear, tangible </a:t>
            </a:r>
            <a:r>
              <a:rPr lang="en-US" dirty="0" err="1">
                <a:solidFill>
                  <a:schemeClr val="bg1"/>
                </a:solidFill>
                <a:latin typeface="Arial"/>
                <a:cs typeface="Arial"/>
              </a:rPr>
              <a:t>cyberinfrastructure</a:t>
            </a:r>
            <a:r>
              <a:rPr lang="en-US" dirty="0">
                <a:solidFill>
                  <a:schemeClr val="bg1"/>
                </a:solidFill>
                <a:latin typeface="Arial"/>
                <a:cs typeface="Arial"/>
              </a:rPr>
              <a:t> </a:t>
            </a:r>
            <a:r>
              <a:rPr lang="en-US" dirty="0" smtClean="0">
                <a:solidFill>
                  <a:schemeClr val="bg1"/>
                </a:solidFill>
                <a:latin typeface="Arial"/>
                <a:cs typeface="Arial"/>
              </a:rPr>
              <a:t>products</a:t>
            </a:r>
          </a:p>
          <a:p>
            <a:pPr marL="1316038" lvl="3" indent="-342900">
              <a:lnSpc>
                <a:spcPct val="100000"/>
              </a:lnSpc>
              <a:buFont typeface="Arial" pitchFamily="34" charset="0"/>
              <a:buChar char="•"/>
              <a:defRPr/>
            </a:pPr>
            <a:r>
              <a:rPr lang="en-US" dirty="0" smtClean="0">
                <a:solidFill>
                  <a:schemeClr val="bg1"/>
                </a:solidFill>
                <a:latin typeface="Arial"/>
                <a:cs typeface="Arial"/>
              </a:rPr>
              <a:t>Implemented through collaborations between </a:t>
            </a:r>
            <a:r>
              <a:rPr lang="en-US" dirty="0" err="1" smtClean="0">
                <a:solidFill>
                  <a:schemeClr val="bg1"/>
                </a:solidFill>
                <a:latin typeface="Arial"/>
                <a:cs typeface="Arial"/>
              </a:rPr>
              <a:t>cyberinfrastructure</a:t>
            </a:r>
            <a:r>
              <a:rPr lang="en-US" dirty="0" smtClean="0">
                <a:solidFill>
                  <a:schemeClr val="bg1"/>
                </a:solidFill>
                <a:latin typeface="Arial"/>
                <a:cs typeface="Arial"/>
              </a:rPr>
              <a:t> experts and specific science and engineering research communities</a:t>
            </a:r>
          </a:p>
          <a:p>
            <a:pPr marL="973138" lvl="3" indent="0">
              <a:lnSpc>
                <a:spcPct val="100000"/>
              </a:lnSpc>
              <a:buNone/>
              <a:defRPr/>
            </a:pPr>
            <a:r>
              <a:rPr lang="en-US" dirty="0" smtClean="0">
                <a:solidFill>
                  <a:schemeClr val="bg1"/>
                </a:solidFill>
                <a:latin typeface="Arial"/>
                <a:cs typeface="Arial"/>
              </a:rPr>
              <a:t> </a:t>
            </a:r>
            <a:endParaRPr lang="en-US" dirty="0">
              <a:solidFill>
                <a:schemeClr val="bg1"/>
              </a:solidFill>
              <a:latin typeface="Arial"/>
              <a:cs typeface="Arial"/>
            </a:endParaRPr>
          </a:p>
          <a:p>
            <a:pPr marL="696913" lvl="1" indent="-342900">
              <a:lnSpc>
                <a:spcPct val="100000"/>
              </a:lnSpc>
              <a:buFont typeface="Arial" pitchFamily="34" charset="0"/>
              <a:buChar char="•"/>
              <a:defRPr/>
            </a:pPr>
            <a:r>
              <a:rPr lang="en-US" dirty="0" smtClean="0">
                <a:solidFill>
                  <a:schemeClr val="bg1"/>
                </a:solidFill>
                <a:latin typeface="Arial"/>
                <a:cs typeface="Arial"/>
              </a:rPr>
              <a:t>Focus areas:</a:t>
            </a:r>
          </a:p>
          <a:p>
            <a:pPr marL="1316038" lvl="3" indent="-342900">
              <a:lnSpc>
                <a:spcPct val="100000"/>
              </a:lnSpc>
              <a:buFont typeface="Arial" pitchFamily="34" charset="0"/>
              <a:buChar char="•"/>
              <a:defRPr/>
            </a:pPr>
            <a:r>
              <a:rPr lang="en-US" dirty="0">
                <a:solidFill>
                  <a:schemeClr val="bg1"/>
                </a:solidFill>
                <a:latin typeface="Arial"/>
                <a:cs typeface="Arial"/>
              </a:rPr>
              <a:t>Early Implementation Awards: up to </a:t>
            </a:r>
            <a:r>
              <a:rPr lang="en-US" dirty="0" smtClean="0">
                <a:solidFill>
                  <a:schemeClr val="bg1"/>
                </a:solidFill>
                <a:latin typeface="Arial"/>
                <a:cs typeface="Arial"/>
              </a:rPr>
              <a:t>6 </a:t>
            </a:r>
            <a:r>
              <a:rPr lang="en-US" dirty="0">
                <a:solidFill>
                  <a:schemeClr val="bg1"/>
                </a:solidFill>
                <a:latin typeface="Arial"/>
                <a:cs typeface="Arial"/>
              </a:rPr>
              <a:t>awards, each up to </a:t>
            </a:r>
            <a:r>
              <a:rPr lang="en-US" dirty="0" smtClean="0">
                <a:solidFill>
                  <a:schemeClr val="bg1"/>
                </a:solidFill>
                <a:latin typeface="Arial"/>
                <a:cs typeface="Arial"/>
              </a:rPr>
              <a:t>$4M total </a:t>
            </a:r>
            <a:r>
              <a:rPr lang="en-US" dirty="0">
                <a:solidFill>
                  <a:schemeClr val="bg1"/>
                </a:solidFill>
                <a:latin typeface="Arial"/>
                <a:cs typeface="Arial"/>
              </a:rPr>
              <a:t>for up to 5 years</a:t>
            </a:r>
          </a:p>
          <a:p>
            <a:pPr marL="1316038" lvl="3" indent="-342900">
              <a:lnSpc>
                <a:spcPct val="100000"/>
              </a:lnSpc>
              <a:buFont typeface="Arial" pitchFamily="34" charset="0"/>
              <a:buChar char="•"/>
              <a:defRPr/>
            </a:pPr>
            <a:r>
              <a:rPr lang="en-US" dirty="0" smtClean="0">
                <a:solidFill>
                  <a:schemeClr val="bg1"/>
                </a:solidFill>
                <a:latin typeface="Arial"/>
                <a:cs typeface="Arial"/>
              </a:rPr>
              <a:t>Pilot Demonstrations: up to 5 awards, each up to $500K</a:t>
            </a:r>
            <a:r>
              <a:rPr lang="en-US" dirty="0">
                <a:solidFill>
                  <a:schemeClr val="bg1"/>
                </a:solidFill>
                <a:latin typeface="Arial"/>
                <a:cs typeface="Arial"/>
              </a:rPr>
              <a:t> </a:t>
            </a:r>
            <a:r>
              <a:rPr lang="en-US" dirty="0" smtClean="0">
                <a:solidFill>
                  <a:schemeClr val="bg1"/>
                </a:solidFill>
                <a:latin typeface="Arial"/>
                <a:cs typeface="Arial"/>
              </a:rPr>
              <a:t>total for up to 3 years</a:t>
            </a:r>
            <a:endParaRPr lang="en-US" dirty="0">
              <a:solidFill>
                <a:schemeClr val="bg1"/>
              </a:solidFill>
              <a:latin typeface="Arial"/>
              <a:cs typeface="Arial"/>
            </a:endParaRPr>
          </a:p>
        </p:txBody>
      </p:sp>
    </p:spTree>
    <p:extLst>
      <p:ext uri="{BB962C8B-B14F-4D97-AF65-F5344CB8AC3E}">
        <p14:creationId xmlns:p14="http://schemas.microsoft.com/office/powerpoint/2010/main" val="364208832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799" y="304800"/>
            <a:ext cx="7543377" cy="685800"/>
          </a:xfrm>
        </p:spPr>
        <p:txBody>
          <a:bodyPr>
            <a:normAutofit/>
          </a:bodyPr>
          <a:lstStyle/>
          <a:p>
            <a:r>
              <a:rPr lang="en-US" sz="2400" b="1" dirty="0" smtClean="0">
                <a:latin typeface="Arial" pitchFamily="34" charset="0"/>
                <a:cs typeface="Arial" pitchFamily="34" charset="0"/>
              </a:rPr>
              <a:t>Lessons Learned from Prior (2014) Solicitation</a:t>
            </a:r>
            <a:endParaRPr lang="en-US" sz="2400" b="1" dirty="0">
              <a:latin typeface="Arial" pitchFamily="34" charset="0"/>
              <a:cs typeface="Arial" pitchFamily="34" charset="0"/>
            </a:endParaRPr>
          </a:p>
        </p:txBody>
      </p:sp>
      <p:pic>
        <p:nvPicPr>
          <p:cNvPr id="5"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1143000"/>
            <a:ext cx="838200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r>
              <a:rPr lang="en-US" sz="1800" b="1" u="sng" dirty="0" smtClean="0">
                <a:solidFill>
                  <a:schemeClr val="bg1"/>
                </a:solidFill>
                <a:latin typeface="Arial" panose="020B0604020202020204" pitchFamily="34" charset="0"/>
                <a:cs typeface="Arial" panose="020B0604020202020204" pitchFamily="34" charset="0"/>
              </a:rPr>
              <a:t>Participating </a:t>
            </a:r>
            <a:r>
              <a:rPr lang="en-US" sz="1800" b="1" u="sng" dirty="0">
                <a:solidFill>
                  <a:schemeClr val="bg1"/>
                </a:solidFill>
                <a:latin typeface="Arial" panose="020B0604020202020204" pitchFamily="34" charset="0"/>
                <a:cs typeface="Arial" panose="020B0604020202020204" pitchFamily="34" charset="0"/>
              </a:rPr>
              <a:t>Organizations</a:t>
            </a:r>
            <a:endParaRPr lang="en-US" sz="1800" u="sng" dirty="0">
              <a:solidFill>
                <a:schemeClr val="bg1"/>
              </a:solidFill>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sz="1800" dirty="0" smtClean="0">
                <a:solidFill>
                  <a:schemeClr val="bg1"/>
                </a:solidFill>
                <a:latin typeface="Arial" panose="020B0604020202020204" pitchFamily="34" charset="0"/>
                <a:cs typeface="Arial" panose="020B0604020202020204" pitchFamily="34" charset="0"/>
              </a:rPr>
              <a:t>Seven Directorates (BIO</a:t>
            </a:r>
            <a:r>
              <a:rPr lang="en-US" sz="1800" dirty="0">
                <a:solidFill>
                  <a:schemeClr val="bg1"/>
                </a:solidFill>
                <a:latin typeface="Arial" panose="020B0604020202020204" pitchFamily="34" charset="0"/>
                <a:cs typeface="Arial" panose="020B0604020202020204" pitchFamily="34" charset="0"/>
              </a:rPr>
              <a:t>, CISE, EHR, ENG, GEO, </a:t>
            </a:r>
            <a:r>
              <a:rPr lang="en-US" sz="1800" dirty="0" smtClean="0">
                <a:solidFill>
                  <a:schemeClr val="bg1"/>
                </a:solidFill>
                <a:latin typeface="Arial" panose="020B0604020202020204" pitchFamily="34" charset="0"/>
                <a:cs typeface="Arial" panose="020B0604020202020204" pitchFamily="34" charset="0"/>
              </a:rPr>
              <a:t>MPS SBE), and the Director’s Office of International Science and Engineering (OISE</a:t>
            </a:r>
            <a:r>
              <a:rPr lang="en-US" sz="1800" dirty="0">
                <a:solidFill>
                  <a:schemeClr val="bg1"/>
                </a:solidFill>
                <a:latin typeface="Arial" panose="020B0604020202020204" pitchFamily="34" charset="0"/>
                <a:cs typeface="Arial" panose="020B0604020202020204" pitchFamily="34" charset="0"/>
              </a:rPr>
              <a:t>), </a:t>
            </a:r>
            <a:r>
              <a:rPr lang="en-US" sz="1800" dirty="0" smtClean="0">
                <a:solidFill>
                  <a:schemeClr val="bg1"/>
                </a:solidFill>
                <a:latin typeface="Arial" panose="020B0604020202020204" pitchFamily="34" charset="0"/>
                <a:cs typeface="Arial" panose="020B0604020202020204" pitchFamily="34" charset="0"/>
              </a:rPr>
              <a:t>have participated in the development of this </a:t>
            </a:r>
            <a:r>
              <a:rPr lang="en-US" sz="1800" dirty="0">
                <a:solidFill>
                  <a:schemeClr val="bg1"/>
                </a:solidFill>
                <a:latin typeface="Arial" panose="020B0604020202020204" pitchFamily="34" charset="0"/>
                <a:cs typeface="Arial" panose="020B0604020202020204" pitchFamily="34" charset="0"/>
              </a:rPr>
              <a:t>solicitation, and </a:t>
            </a:r>
            <a:r>
              <a:rPr lang="en-US" sz="1800" dirty="0" smtClean="0">
                <a:solidFill>
                  <a:schemeClr val="bg1"/>
                </a:solidFill>
                <a:latin typeface="Arial" panose="020B0604020202020204" pitchFamily="34" charset="0"/>
                <a:cs typeface="Arial" panose="020B0604020202020204" pitchFamily="34" charset="0"/>
              </a:rPr>
              <a:t>will participate </a:t>
            </a:r>
            <a:r>
              <a:rPr lang="en-US" sz="1800" dirty="0">
                <a:solidFill>
                  <a:schemeClr val="bg1"/>
                </a:solidFill>
                <a:latin typeface="Arial" panose="020B0604020202020204" pitchFamily="34" charset="0"/>
                <a:cs typeface="Arial" panose="020B0604020202020204" pitchFamily="34" charset="0"/>
              </a:rPr>
              <a:t>in the </a:t>
            </a:r>
            <a:r>
              <a:rPr lang="en-US" sz="1800" dirty="0" smtClean="0">
                <a:solidFill>
                  <a:schemeClr val="bg1"/>
                </a:solidFill>
                <a:latin typeface="Arial" panose="020B0604020202020204" pitchFamily="34" charset="0"/>
                <a:cs typeface="Arial" panose="020B0604020202020204" pitchFamily="34" charset="0"/>
              </a:rPr>
              <a:t>proposal review and evaluation process</a:t>
            </a:r>
            <a:r>
              <a:rPr lang="en-US" sz="1800" dirty="0">
                <a:solidFill>
                  <a:schemeClr val="bg1"/>
                </a:solidFill>
                <a:latin typeface="Arial" panose="020B0604020202020204" pitchFamily="34" charset="0"/>
                <a:cs typeface="Arial" panose="020B0604020202020204" pitchFamily="34" charset="0"/>
              </a:rPr>
              <a:t>.</a:t>
            </a:r>
          </a:p>
          <a:p>
            <a:pPr marL="285750" lvl="0" indent="-285750">
              <a:buFont typeface="Arial" panose="020B0604020202020204" pitchFamily="34" charset="0"/>
              <a:buChar char="•"/>
            </a:pPr>
            <a:r>
              <a:rPr lang="en-US" sz="1800" dirty="0" smtClean="0">
                <a:solidFill>
                  <a:schemeClr val="bg1"/>
                </a:solidFill>
                <a:latin typeface="Arial" panose="020B0604020202020204" pitchFamily="34" charset="0"/>
                <a:cs typeface="Arial" panose="020B0604020202020204" pitchFamily="34" charset="0"/>
              </a:rPr>
              <a:t>A Cognizant </a:t>
            </a:r>
            <a:r>
              <a:rPr lang="en-US" sz="1800" dirty="0">
                <a:solidFill>
                  <a:schemeClr val="bg1"/>
                </a:solidFill>
                <a:latin typeface="Arial" panose="020B0604020202020204" pitchFamily="34" charset="0"/>
                <a:cs typeface="Arial" panose="020B0604020202020204" pitchFamily="34" charset="0"/>
              </a:rPr>
              <a:t>Program Officer </a:t>
            </a:r>
            <a:r>
              <a:rPr lang="en-US" sz="1800" dirty="0" smtClean="0">
                <a:solidFill>
                  <a:schemeClr val="bg1"/>
                </a:solidFill>
                <a:latin typeface="Arial" panose="020B0604020202020204" pitchFamily="34" charset="0"/>
                <a:cs typeface="Arial" panose="020B0604020202020204" pitchFamily="34" charset="0"/>
              </a:rPr>
              <a:t>from </a:t>
            </a:r>
            <a:r>
              <a:rPr lang="en-US" sz="1800" dirty="0">
                <a:solidFill>
                  <a:schemeClr val="bg1"/>
                </a:solidFill>
                <a:latin typeface="Arial" panose="020B0604020202020204" pitchFamily="34" charset="0"/>
                <a:cs typeface="Arial" panose="020B0604020202020204" pitchFamily="34" charset="0"/>
              </a:rPr>
              <a:t>each </a:t>
            </a:r>
            <a:r>
              <a:rPr lang="en-US" sz="1800" dirty="0" smtClean="0">
                <a:solidFill>
                  <a:schemeClr val="bg1"/>
                </a:solidFill>
                <a:latin typeface="Arial" panose="020B0604020202020204" pitchFamily="34" charset="0"/>
                <a:cs typeface="Arial" panose="020B0604020202020204" pitchFamily="34" charset="0"/>
              </a:rPr>
              <a:t>organization is a member of the DIBBs solicitation management team.</a:t>
            </a:r>
          </a:p>
          <a:p>
            <a:pPr marL="285750" lvl="0" indent="-285750">
              <a:buFont typeface="Arial" panose="020B0604020202020204" pitchFamily="34" charset="0"/>
              <a:buChar char="•"/>
            </a:pPr>
            <a:endParaRPr lang="en-US" sz="900" dirty="0">
              <a:solidFill>
                <a:schemeClr val="bg1"/>
              </a:solidFill>
              <a:latin typeface="Arial" panose="020B0604020202020204" pitchFamily="34" charset="0"/>
              <a:cs typeface="Arial" panose="020B0604020202020204" pitchFamily="34" charset="0"/>
            </a:endParaRPr>
          </a:p>
          <a:p>
            <a:r>
              <a:rPr lang="en-US" sz="1800" b="1" u="sng" dirty="0">
                <a:solidFill>
                  <a:schemeClr val="bg1"/>
                </a:solidFill>
                <a:latin typeface="Arial" panose="020B0604020202020204" pitchFamily="34" charset="0"/>
                <a:cs typeface="Arial" panose="020B0604020202020204" pitchFamily="34" charset="0"/>
              </a:rPr>
              <a:t>Directorate </a:t>
            </a:r>
            <a:r>
              <a:rPr lang="en-US" sz="1800" b="1" u="sng" dirty="0" smtClean="0">
                <a:solidFill>
                  <a:schemeClr val="bg1"/>
                </a:solidFill>
                <a:latin typeface="Arial" panose="020B0604020202020204" pitchFamily="34" charset="0"/>
                <a:cs typeface="Arial" panose="020B0604020202020204" pitchFamily="34" charset="0"/>
              </a:rPr>
              <a:t>Priorities</a:t>
            </a:r>
            <a:r>
              <a:rPr lang="en-US" sz="1800" b="1" dirty="0">
                <a:solidFill>
                  <a:schemeClr val="bg1"/>
                </a:solidFill>
                <a:latin typeface="Arial" panose="020B0604020202020204" pitchFamily="34" charset="0"/>
                <a:cs typeface="Arial" panose="020B0604020202020204" pitchFamily="34" charset="0"/>
              </a:rPr>
              <a:t>: </a:t>
            </a:r>
            <a:endParaRPr lang="en-US" sz="18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800" dirty="0">
                <a:solidFill>
                  <a:schemeClr val="bg1"/>
                </a:solidFill>
                <a:latin typeface="Arial" panose="020B0604020202020204" pitchFamily="34" charset="0"/>
                <a:cs typeface="Arial" panose="020B0604020202020204" pitchFamily="34" charset="0"/>
              </a:rPr>
              <a:t>E</a:t>
            </a:r>
            <a:r>
              <a:rPr lang="en-US" sz="1800" dirty="0" smtClean="0">
                <a:solidFill>
                  <a:schemeClr val="bg1"/>
                </a:solidFill>
                <a:latin typeface="Arial" panose="020B0604020202020204" pitchFamily="34" charset="0"/>
                <a:cs typeface="Arial" panose="020B0604020202020204" pitchFamily="34" charset="0"/>
              </a:rPr>
              <a:t>ach </a:t>
            </a:r>
            <a:r>
              <a:rPr lang="en-US" sz="1800" dirty="0">
                <a:solidFill>
                  <a:schemeClr val="bg1"/>
                </a:solidFill>
                <a:latin typeface="Arial" panose="020B0604020202020204" pitchFamily="34" charset="0"/>
                <a:cs typeface="Arial" panose="020B0604020202020204" pitchFamily="34" charset="0"/>
              </a:rPr>
              <a:t>Directorate </a:t>
            </a:r>
            <a:r>
              <a:rPr lang="en-US" sz="1800" dirty="0" smtClean="0">
                <a:solidFill>
                  <a:schemeClr val="bg1"/>
                </a:solidFill>
                <a:latin typeface="Arial" panose="020B0604020202020204" pitchFamily="34" charset="0"/>
                <a:cs typeface="Arial" panose="020B0604020202020204" pitchFamily="34" charset="0"/>
              </a:rPr>
              <a:t>developed a statement of domain-specific </a:t>
            </a:r>
            <a:r>
              <a:rPr lang="en-US" sz="1800" dirty="0">
                <a:solidFill>
                  <a:schemeClr val="bg1"/>
                </a:solidFill>
                <a:latin typeface="Arial" panose="020B0604020202020204" pitchFamily="34" charset="0"/>
                <a:cs typeface="Arial" panose="020B0604020202020204" pitchFamily="34" charset="0"/>
              </a:rPr>
              <a:t>priorities and data </a:t>
            </a:r>
            <a:r>
              <a:rPr lang="en-US" sz="1800" dirty="0" smtClean="0">
                <a:solidFill>
                  <a:schemeClr val="bg1"/>
                </a:solidFill>
                <a:latin typeface="Arial" panose="020B0604020202020204" pitchFamily="34" charset="0"/>
                <a:cs typeface="Arial" panose="020B0604020202020204" pitchFamily="34" charset="0"/>
              </a:rPr>
              <a:t>problems.  The list is included in the Program Description section of the solicitation.</a:t>
            </a:r>
            <a:endParaRPr lang="en-US" sz="1800" i="1"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800" dirty="0" smtClean="0">
                <a:solidFill>
                  <a:schemeClr val="bg1"/>
                </a:solidFill>
                <a:latin typeface="Arial" panose="020B0604020202020204" pitchFamily="34" charset="0"/>
                <a:cs typeface="Arial" panose="020B0604020202020204" pitchFamily="34" charset="0"/>
              </a:rPr>
              <a:t>The </a:t>
            </a:r>
            <a:r>
              <a:rPr lang="en-US" sz="1800" dirty="0">
                <a:solidFill>
                  <a:schemeClr val="bg1"/>
                </a:solidFill>
                <a:latin typeface="Arial" panose="020B0604020202020204" pitchFamily="34" charset="0"/>
                <a:cs typeface="Arial" panose="020B0604020202020204" pitchFamily="34" charset="0"/>
              </a:rPr>
              <a:t>DIBBS program is guided by </a:t>
            </a:r>
            <a:r>
              <a:rPr lang="en-US" sz="1800" dirty="0" smtClean="0">
                <a:solidFill>
                  <a:schemeClr val="bg1"/>
                </a:solidFill>
                <a:latin typeface="Arial" panose="020B0604020202020204" pitchFamily="34" charset="0"/>
                <a:cs typeface="Arial" panose="020B0604020202020204" pitchFamily="34" charset="0"/>
              </a:rPr>
              <a:t>(and expects proposers to focus upon) innovative infrastructure addressing the </a:t>
            </a:r>
            <a:r>
              <a:rPr lang="en-US" sz="1800" dirty="0">
                <a:solidFill>
                  <a:schemeClr val="bg1"/>
                </a:solidFill>
                <a:latin typeface="Arial" panose="020B0604020202020204" pitchFamily="34" charset="0"/>
                <a:cs typeface="Arial" panose="020B0604020202020204" pitchFamily="34" charset="0"/>
              </a:rPr>
              <a:t>research needs and priorities of </a:t>
            </a:r>
            <a:r>
              <a:rPr lang="en-US" sz="1800" dirty="0" smtClean="0">
                <a:solidFill>
                  <a:schemeClr val="bg1"/>
                </a:solidFill>
                <a:latin typeface="Arial" panose="020B0604020202020204" pitchFamily="34" charset="0"/>
                <a:cs typeface="Arial" panose="020B0604020202020204" pitchFamily="34" charset="0"/>
              </a:rPr>
              <a:t>these NSF science, engineering, and  education communities</a:t>
            </a:r>
            <a:r>
              <a:rPr lang="en-US" sz="1800" dirty="0">
                <a:solidFill>
                  <a:schemeClr val="bg1"/>
                </a:solidFill>
                <a:latin typeface="Arial" panose="020B0604020202020204" pitchFamily="34" charset="0"/>
                <a:cs typeface="Arial" panose="020B0604020202020204" pitchFamily="34" charset="0"/>
              </a:rPr>
              <a:t>. </a:t>
            </a:r>
            <a:endParaRPr lang="en-US" sz="1800" dirty="0" smtClean="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900" dirty="0">
              <a:solidFill>
                <a:schemeClr val="bg1"/>
              </a:solidFill>
              <a:latin typeface="Arial" panose="020B0604020202020204" pitchFamily="34" charset="0"/>
              <a:cs typeface="Arial" panose="020B0604020202020204" pitchFamily="34" charset="0"/>
            </a:endParaRPr>
          </a:p>
          <a:p>
            <a:r>
              <a:rPr lang="en-US" sz="1800" b="1" u="sng" dirty="0" smtClean="0">
                <a:solidFill>
                  <a:schemeClr val="bg1"/>
                </a:solidFill>
                <a:latin typeface="Arial" panose="020B0604020202020204" pitchFamily="34" charset="0"/>
                <a:cs typeface="Arial" panose="020B0604020202020204" pitchFamily="34" charset="0"/>
              </a:rPr>
              <a:t>Categories of Awards</a:t>
            </a:r>
            <a:r>
              <a:rPr lang="en-US" sz="1800" b="1" dirty="0" smtClean="0">
                <a:solidFill>
                  <a:schemeClr val="bg1"/>
                </a:solidFill>
                <a:latin typeface="Arial" panose="020B0604020202020204" pitchFamily="34" charset="0"/>
                <a:cs typeface="Arial" panose="020B0604020202020204" pitchFamily="34" charset="0"/>
              </a:rPr>
              <a:t>: </a:t>
            </a:r>
            <a:endParaRPr lang="en-US" sz="1800" dirty="0">
              <a:solidFill>
                <a:schemeClr val="bg1"/>
              </a:solidFill>
              <a:latin typeface="Arial" panose="020B0604020202020204" pitchFamily="34" charset="0"/>
              <a:cs typeface="Arial" panose="020B0604020202020204" pitchFamily="34" charset="0"/>
            </a:endParaRPr>
          </a:p>
          <a:p>
            <a:pPr marL="342900" indent="-342900">
              <a:lnSpc>
                <a:spcPct val="100000"/>
              </a:lnSpc>
              <a:buFont typeface="Arial" pitchFamily="34" charset="0"/>
              <a:buChar char="•"/>
              <a:defRPr/>
            </a:pPr>
            <a:r>
              <a:rPr lang="en-US" sz="1800" dirty="0" smtClean="0">
                <a:solidFill>
                  <a:schemeClr val="bg1"/>
                </a:solidFill>
                <a:latin typeface="Arial" panose="020B0604020202020204" pitchFamily="34" charset="0"/>
                <a:cs typeface="Arial" panose="020B0604020202020204" pitchFamily="34" charset="0"/>
              </a:rPr>
              <a:t>This </a:t>
            </a:r>
            <a:r>
              <a:rPr lang="en-US" sz="1800" dirty="0" smtClean="0">
                <a:solidFill>
                  <a:srgbClr val="FFFFFF"/>
                </a:solidFill>
                <a:latin typeface="Arial"/>
                <a:cs typeface="Arial"/>
              </a:rPr>
              <a:t>solicitation seeks two types of proposals: early implementations, and pilot demonstrations.</a:t>
            </a:r>
          </a:p>
          <a:p>
            <a:pPr marL="342900" indent="-342900">
              <a:lnSpc>
                <a:spcPct val="100000"/>
              </a:lnSpc>
              <a:buFont typeface="Arial" pitchFamily="34" charset="0"/>
              <a:buChar char="•"/>
              <a:defRPr/>
            </a:pPr>
            <a:r>
              <a:rPr lang="en-US" sz="1800" b="1" i="1" dirty="0">
                <a:solidFill>
                  <a:srgbClr val="FFFFFF"/>
                </a:solidFill>
                <a:latin typeface="Arial"/>
                <a:cs typeface="Arial"/>
              </a:rPr>
              <a:t>Not all directorates are inviting Pilot Demonstration </a:t>
            </a:r>
            <a:r>
              <a:rPr lang="en-US" sz="1800" b="1" i="1" dirty="0" smtClean="0">
                <a:solidFill>
                  <a:srgbClr val="FFFFFF"/>
                </a:solidFill>
                <a:latin typeface="Arial"/>
                <a:cs typeface="Arial"/>
              </a:rPr>
              <a:t>proposals</a:t>
            </a:r>
            <a:r>
              <a:rPr lang="en-US" sz="1800" b="1" dirty="0" smtClean="0">
                <a:solidFill>
                  <a:srgbClr val="FFFFFF"/>
                </a:solidFill>
                <a:latin typeface="Arial"/>
                <a:cs typeface="Arial"/>
              </a:rPr>
              <a:t>. </a:t>
            </a:r>
            <a:endParaRPr lang="en-US" sz="1800" dirty="0" smtClean="0">
              <a:solidFill>
                <a:srgbClr val="FFFFFF"/>
              </a:solidFill>
              <a:latin typeface="Arial"/>
              <a:cs typeface="Arial"/>
            </a:endParaRPr>
          </a:p>
          <a:p>
            <a:pPr marL="342900" indent="-342900">
              <a:lnSpc>
                <a:spcPct val="100000"/>
              </a:lnSpc>
              <a:buFont typeface="Arial" pitchFamily="34" charset="0"/>
              <a:buChar char="•"/>
              <a:defRPr/>
            </a:pPr>
            <a:r>
              <a:rPr lang="en-US" sz="1800" dirty="0" smtClean="0">
                <a:solidFill>
                  <a:srgbClr val="FFFFFF"/>
                </a:solidFill>
                <a:latin typeface="Arial"/>
                <a:cs typeface="Arial"/>
              </a:rPr>
              <a:t>Awards will be standard/continuing awards.</a:t>
            </a:r>
            <a:endParaRPr lang="en-US" sz="1800" dirty="0">
              <a:solidFill>
                <a:srgbClr val="FFFFFF"/>
              </a:solidFill>
              <a:latin typeface="Arial"/>
              <a:cs typeface="Arial"/>
            </a:endParaRPr>
          </a:p>
        </p:txBody>
      </p:sp>
    </p:spTree>
    <p:extLst>
      <p:ext uri="{BB962C8B-B14F-4D97-AF65-F5344CB8AC3E}">
        <p14:creationId xmlns:p14="http://schemas.microsoft.com/office/powerpoint/2010/main" val="11000075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304800"/>
            <a:ext cx="7543377" cy="609600"/>
          </a:xfrm>
        </p:spPr>
        <p:txBody>
          <a:bodyPr>
            <a:normAutofit/>
          </a:bodyPr>
          <a:lstStyle/>
          <a:p>
            <a:r>
              <a:rPr lang="en-US" sz="2400" b="1" dirty="0" smtClean="0">
                <a:latin typeface="Arial" pitchFamily="34" charset="0"/>
                <a:cs typeface="Arial" pitchFamily="34" charset="0"/>
              </a:rPr>
              <a:t>Early Implementation Awards</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11430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354013" lvl="1" indent="0">
              <a:lnSpc>
                <a:spcPct val="100000"/>
              </a:lnSpc>
              <a:buNone/>
              <a:defRPr/>
            </a:pPr>
            <a:r>
              <a:rPr lang="en-US" b="1" dirty="0">
                <a:solidFill>
                  <a:schemeClr val="bg1"/>
                </a:solidFill>
                <a:latin typeface="Arial"/>
                <a:cs typeface="Arial"/>
              </a:rPr>
              <a:t>Early</a:t>
            </a:r>
            <a:r>
              <a:rPr lang="en-US" dirty="0">
                <a:solidFill>
                  <a:schemeClr val="bg1"/>
                </a:solidFill>
                <a:latin typeface="Arial"/>
                <a:cs typeface="Arial"/>
              </a:rPr>
              <a:t> </a:t>
            </a:r>
            <a:r>
              <a:rPr lang="en-US" b="1" dirty="0">
                <a:solidFill>
                  <a:schemeClr val="bg1"/>
                </a:solidFill>
                <a:latin typeface="Arial"/>
                <a:cs typeface="Arial"/>
              </a:rPr>
              <a:t>Implementation Awards</a:t>
            </a:r>
            <a:r>
              <a:rPr lang="en-US" dirty="0">
                <a:solidFill>
                  <a:schemeClr val="bg1"/>
                </a:solidFill>
                <a:latin typeface="Arial"/>
                <a:cs typeface="Arial"/>
              </a:rPr>
              <a:t> are large "at scale" evaluations, building upon the data resource capabilities of existing research communities or recognized community data collections, enhancing and extending the capabilities with broad community engagement. </a:t>
            </a:r>
            <a:endParaRPr lang="en-US" dirty="0" smtClean="0">
              <a:solidFill>
                <a:schemeClr val="bg1"/>
              </a:solidFill>
              <a:latin typeface="Arial"/>
              <a:cs typeface="Arial"/>
            </a:endParaRPr>
          </a:p>
          <a:p>
            <a:pPr marL="354013" lvl="1" indent="0">
              <a:lnSpc>
                <a:spcPct val="100000"/>
              </a:lnSpc>
              <a:buNone/>
              <a:defRPr/>
            </a:pPr>
            <a:endParaRPr lang="en-US" dirty="0" smtClean="0">
              <a:solidFill>
                <a:schemeClr val="bg1"/>
              </a:solidFill>
              <a:latin typeface="Arial"/>
              <a:cs typeface="Arial"/>
            </a:endParaRPr>
          </a:p>
          <a:p>
            <a:pPr marL="354013" lvl="1" indent="0">
              <a:lnSpc>
                <a:spcPct val="100000"/>
              </a:lnSpc>
              <a:buNone/>
              <a:defRPr/>
            </a:pPr>
            <a:r>
              <a:rPr lang="en-US" dirty="0" smtClean="0">
                <a:solidFill>
                  <a:schemeClr val="bg1"/>
                </a:solidFill>
                <a:latin typeface="Arial"/>
                <a:cs typeface="Arial"/>
              </a:rPr>
              <a:t>Specific requirements for Early Implementation Awards:</a:t>
            </a:r>
          </a:p>
          <a:p>
            <a:pPr marL="696913" lvl="1" indent="-342900">
              <a:lnSpc>
                <a:spcPct val="100000"/>
              </a:lnSpc>
              <a:buFont typeface="Arial" pitchFamily="34" charset="0"/>
              <a:buChar char="•"/>
              <a:defRPr/>
            </a:pPr>
            <a:r>
              <a:rPr lang="en-US" dirty="0" smtClean="0">
                <a:solidFill>
                  <a:schemeClr val="bg1"/>
                </a:solidFill>
                <a:latin typeface="Arial"/>
                <a:cs typeface="Arial"/>
              </a:rPr>
              <a:t>Collaboration / Synergy</a:t>
            </a:r>
          </a:p>
          <a:p>
            <a:pPr marL="696913" lvl="1" indent="-342900">
              <a:lnSpc>
                <a:spcPct val="100000"/>
              </a:lnSpc>
              <a:buFont typeface="Arial" pitchFamily="34" charset="0"/>
              <a:buChar char="•"/>
              <a:defRPr/>
            </a:pPr>
            <a:r>
              <a:rPr lang="en-US" dirty="0" smtClean="0">
                <a:solidFill>
                  <a:schemeClr val="bg1"/>
                </a:solidFill>
                <a:latin typeface="Arial"/>
                <a:cs typeface="Arial"/>
              </a:rPr>
              <a:t>Benefits to Research Communities</a:t>
            </a:r>
          </a:p>
          <a:p>
            <a:pPr marL="696913" lvl="1" indent="-342900">
              <a:lnSpc>
                <a:spcPct val="100000"/>
              </a:lnSpc>
              <a:buFont typeface="Arial" pitchFamily="34" charset="0"/>
              <a:buChar char="•"/>
              <a:defRPr/>
            </a:pPr>
            <a:r>
              <a:rPr lang="en-US" dirty="0" smtClean="0">
                <a:solidFill>
                  <a:schemeClr val="bg1"/>
                </a:solidFill>
                <a:latin typeface="Arial"/>
                <a:cs typeface="Arial"/>
              </a:rPr>
              <a:t>Innovativeness of the </a:t>
            </a:r>
            <a:r>
              <a:rPr lang="en-US" dirty="0" err="1" smtClean="0">
                <a:solidFill>
                  <a:schemeClr val="bg1"/>
                </a:solidFill>
                <a:latin typeface="Arial"/>
                <a:cs typeface="Arial"/>
              </a:rPr>
              <a:t>CyberInfrastructure</a:t>
            </a:r>
            <a:r>
              <a:rPr lang="en-US" dirty="0" smtClean="0">
                <a:solidFill>
                  <a:schemeClr val="bg1"/>
                </a:solidFill>
                <a:latin typeface="Arial"/>
                <a:cs typeface="Arial"/>
              </a:rPr>
              <a:t> Approach</a:t>
            </a:r>
          </a:p>
          <a:p>
            <a:pPr marL="696913" lvl="1" indent="-342900">
              <a:lnSpc>
                <a:spcPct val="100000"/>
              </a:lnSpc>
              <a:buFont typeface="Arial" pitchFamily="34" charset="0"/>
              <a:buChar char="•"/>
              <a:defRPr/>
            </a:pPr>
            <a:r>
              <a:rPr lang="en-US" dirty="0" smtClean="0">
                <a:solidFill>
                  <a:schemeClr val="bg1"/>
                </a:solidFill>
                <a:latin typeface="Arial"/>
                <a:cs typeface="Arial"/>
              </a:rPr>
              <a:t>Management and Metrics</a:t>
            </a:r>
            <a:endParaRPr lang="en-US" dirty="0">
              <a:solidFill>
                <a:schemeClr val="bg1"/>
              </a:solidFill>
              <a:latin typeface="Arial"/>
              <a:cs typeface="Arial"/>
            </a:endParaRPr>
          </a:p>
        </p:txBody>
      </p:sp>
    </p:spTree>
    <p:extLst>
      <p:ext uri="{BB962C8B-B14F-4D97-AF65-F5344CB8AC3E}">
        <p14:creationId xmlns:p14="http://schemas.microsoft.com/office/powerpoint/2010/main" val="30089483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304800"/>
            <a:ext cx="7543377" cy="609600"/>
          </a:xfrm>
        </p:spPr>
        <p:txBody>
          <a:bodyPr>
            <a:normAutofit fontScale="90000"/>
          </a:bodyPr>
          <a:lstStyle/>
          <a:p>
            <a:r>
              <a:rPr lang="en-US" sz="2400" b="1" dirty="0" smtClean="0">
                <a:latin typeface="Arial" pitchFamily="34" charset="0"/>
                <a:cs typeface="Arial" pitchFamily="34" charset="0"/>
              </a:rPr>
              <a:t>Review </a:t>
            </a:r>
            <a:r>
              <a:rPr lang="en-US" sz="2400" b="1" dirty="0">
                <a:latin typeface="Arial" pitchFamily="34" charset="0"/>
                <a:cs typeface="Arial" pitchFamily="34" charset="0"/>
              </a:rPr>
              <a:t>Criteria Specific to </a:t>
            </a:r>
            <a:r>
              <a:rPr lang="en-US" sz="2400" b="1" dirty="0" smtClean="0">
                <a:latin typeface="Arial" pitchFamily="34" charset="0"/>
                <a:cs typeface="Arial" pitchFamily="34" charset="0"/>
              </a:rPr>
              <a:t>Early Implementations (1)</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12192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342900" indent="-342900">
              <a:buFont typeface="Arial"/>
              <a:buChar char="•"/>
            </a:pPr>
            <a:r>
              <a:rPr lang="en-US" dirty="0">
                <a:solidFill>
                  <a:schemeClr val="bg1"/>
                </a:solidFill>
                <a:latin typeface="Arial"/>
                <a:cs typeface="Arial"/>
              </a:rPr>
              <a:t>What are the science outcomes described in the proposal? Are they innovative and made possible by the development?  How are outcomes tied to grand challenges, and of interest to and involving multiple science and engineering domains? Are the science outcomes possible given the team and work plan? </a:t>
            </a:r>
            <a:endParaRPr lang="en-US" dirty="0" smtClean="0">
              <a:solidFill>
                <a:schemeClr val="bg1"/>
              </a:solidFill>
              <a:latin typeface="Arial"/>
              <a:cs typeface="Arial"/>
            </a:endParaRPr>
          </a:p>
          <a:p>
            <a:pPr marL="342900" indent="-342900">
              <a:buFont typeface="Arial"/>
              <a:buChar char="•"/>
            </a:pPr>
            <a:endParaRPr lang="en-US" dirty="0">
              <a:solidFill>
                <a:schemeClr val="bg1"/>
              </a:solidFill>
              <a:latin typeface="Arial"/>
              <a:cs typeface="Arial"/>
            </a:endParaRPr>
          </a:p>
          <a:p>
            <a:pPr marL="342900" indent="-342900">
              <a:buFont typeface="Arial"/>
              <a:buChar char="•"/>
            </a:pPr>
            <a:r>
              <a:rPr lang="en-US" dirty="0">
                <a:solidFill>
                  <a:schemeClr val="bg1"/>
                </a:solidFill>
                <a:latin typeface="Arial"/>
                <a:cs typeface="Arial"/>
              </a:rPr>
              <a:t>How does the implementation expand and contribute to the set of resources that serve the community?  Are the components extensible and potentially useful to other communities? Is there a clear description of the data, software, or standards that will be produced by the project? (Software is intended in this instance to refer to scientific analysis, visualization or modeling tools necessary to achieve scientific outcomes)</a:t>
            </a:r>
            <a:r>
              <a:rPr lang="en-US" dirty="0" smtClean="0">
                <a:solidFill>
                  <a:schemeClr val="bg1"/>
                </a:solidFill>
                <a:latin typeface="Arial"/>
                <a:cs typeface="Arial"/>
              </a:rPr>
              <a:t>.</a:t>
            </a:r>
          </a:p>
          <a:p>
            <a:pPr marL="342900" indent="-342900">
              <a:buFont typeface="Arial"/>
              <a:buChar char="•"/>
            </a:pPr>
            <a:endParaRPr lang="en-US" dirty="0">
              <a:solidFill>
                <a:schemeClr val="bg1"/>
              </a:solidFill>
              <a:latin typeface="Arial"/>
              <a:cs typeface="Arial"/>
            </a:endParaRPr>
          </a:p>
          <a:p>
            <a:pPr marL="342900" indent="-342900">
              <a:buFont typeface="Arial"/>
              <a:buChar char="•"/>
            </a:pPr>
            <a:r>
              <a:rPr lang="en-US" dirty="0">
                <a:solidFill>
                  <a:schemeClr val="bg1"/>
                </a:solidFill>
                <a:latin typeface="Arial"/>
                <a:cs typeface="Arial"/>
              </a:rPr>
              <a:t>Is the management plan and team appropriate for the goals of the project? What is the plan to demonstrate the proposed capability or resource?  </a:t>
            </a:r>
          </a:p>
        </p:txBody>
      </p:sp>
    </p:spTree>
    <p:extLst>
      <p:ext uri="{BB962C8B-B14F-4D97-AF65-F5344CB8AC3E}">
        <p14:creationId xmlns:p14="http://schemas.microsoft.com/office/powerpoint/2010/main" val="197938651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304800"/>
            <a:ext cx="7543377" cy="609600"/>
          </a:xfrm>
        </p:spPr>
        <p:txBody>
          <a:bodyPr>
            <a:normAutofit fontScale="90000"/>
          </a:bodyPr>
          <a:lstStyle/>
          <a:p>
            <a:r>
              <a:rPr lang="en-US" sz="2400" b="1" dirty="0" smtClean="0">
                <a:latin typeface="Arial" pitchFamily="34" charset="0"/>
                <a:cs typeface="Arial" pitchFamily="34" charset="0"/>
              </a:rPr>
              <a:t>Review </a:t>
            </a:r>
            <a:r>
              <a:rPr lang="en-US" sz="2400" b="1" dirty="0">
                <a:latin typeface="Arial" pitchFamily="34" charset="0"/>
                <a:cs typeface="Arial" pitchFamily="34" charset="0"/>
              </a:rPr>
              <a:t>Criteria Specific to </a:t>
            </a:r>
            <a:r>
              <a:rPr lang="en-US" sz="2400" b="1" dirty="0" smtClean="0">
                <a:latin typeface="Arial" pitchFamily="34" charset="0"/>
                <a:cs typeface="Arial" pitchFamily="34" charset="0"/>
              </a:rPr>
              <a:t>Early Implementations (2)</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12192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342900" indent="-342900">
              <a:buFont typeface="Arial"/>
              <a:buChar char="•"/>
            </a:pPr>
            <a:r>
              <a:rPr lang="en-US" dirty="0" smtClean="0">
                <a:solidFill>
                  <a:schemeClr val="bg1"/>
                </a:solidFill>
                <a:latin typeface="Arial"/>
                <a:cs typeface="Arial"/>
              </a:rPr>
              <a:t>Characterize </a:t>
            </a:r>
            <a:r>
              <a:rPr lang="en-US" dirty="0">
                <a:solidFill>
                  <a:schemeClr val="bg1"/>
                </a:solidFill>
                <a:latin typeface="Arial"/>
                <a:cs typeface="Arial"/>
              </a:rPr>
              <a:t>the community that will benefit from the project: How many researchers and which domains will directly benefit from the outcomes of the project? How does the project involve and serve more than one research field?  Are participants from various communities explicitly identified, and are their roles clear? How does the project clearly demonstrate end user involvement in development and use of a community capability</a:t>
            </a:r>
            <a:r>
              <a:rPr lang="en-US" dirty="0" smtClean="0">
                <a:solidFill>
                  <a:schemeClr val="bg1"/>
                </a:solidFill>
                <a:latin typeface="Arial"/>
                <a:cs typeface="Arial"/>
              </a:rPr>
              <a:t>?</a:t>
            </a:r>
          </a:p>
          <a:p>
            <a:pPr marL="342900" indent="-342900">
              <a:buFont typeface="Arial"/>
              <a:buChar char="•"/>
            </a:pPr>
            <a:endParaRPr lang="en-US" dirty="0">
              <a:solidFill>
                <a:schemeClr val="bg1"/>
              </a:solidFill>
              <a:latin typeface="Arial"/>
              <a:cs typeface="Arial"/>
            </a:endParaRPr>
          </a:p>
          <a:p>
            <a:pPr marL="342900" indent="-342900">
              <a:buFont typeface="Arial"/>
              <a:buChar char="•"/>
            </a:pPr>
            <a:r>
              <a:rPr lang="en-US" dirty="0">
                <a:solidFill>
                  <a:schemeClr val="bg1"/>
                </a:solidFill>
                <a:latin typeface="Arial"/>
                <a:cs typeface="Arial"/>
              </a:rPr>
              <a:t>Indicate how the community is represented in governance of the resulting capability, including data management and </a:t>
            </a:r>
            <a:r>
              <a:rPr lang="en-US" dirty="0" err="1">
                <a:solidFill>
                  <a:schemeClr val="bg1"/>
                </a:solidFill>
                <a:latin typeface="Arial"/>
                <a:cs typeface="Arial"/>
              </a:rPr>
              <a:t>deaccession</a:t>
            </a:r>
            <a:r>
              <a:rPr lang="en-US" dirty="0">
                <a:solidFill>
                  <a:schemeClr val="bg1"/>
                </a:solidFill>
                <a:latin typeface="Arial"/>
                <a:cs typeface="Arial"/>
              </a:rPr>
              <a:t>. A sustainability plan must be included describing how any capabilities developed by the implementation project could be supported beyond the award duration. This may include integration into long-term data or </a:t>
            </a:r>
            <a:r>
              <a:rPr lang="en-US" dirty="0" err="1">
                <a:solidFill>
                  <a:schemeClr val="bg1"/>
                </a:solidFill>
                <a:latin typeface="Arial"/>
                <a:cs typeface="Arial"/>
              </a:rPr>
              <a:t>cyberinfrastructure</a:t>
            </a:r>
            <a:r>
              <a:rPr lang="en-US" dirty="0">
                <a:solidFill>
                  <a:schemeClr val="bg1"/>
                </a:solidFill>
                <a:latin typeface="Arial"/>
                <a:cs typeface="Arial"/>
              </a:rPr>
              <a:t> resources either supported by NSF or other institutions, agencies or partners. Sustainability plans will be evaluated on the viability of the sustainable resource, community representation in governance, the fit to the infrastructure being developed, and the likelihood of ingestion into the long-term system.</a:t>
            </a:r>
          </a:p>
        </p:txBody>
      </p:sp>
    </p:spTree>
    <p:extLst>
      <p:ext uri="{BB962C8B-B14F-4D97-AF65-F5344CB8AC3E}">
        <p14:creationId xmlns:p14="http://schemas.microsoft.com/office/powerpoint/2010/main" val="148735503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304800"/>
            <a:ext cx="7543377" cy="609600"/>
          </a:xfrm>
        </p:spPr>
        <p:txBody>
          <a:bodyPr>
            <a:normAutofit/>
          </a:bodyPr>
          <a:lstStyle/>
          <a:p>
            <a:r>
              <a:rPr lang="en-US" sz="2400" b="1" dirty="0" smtClean="0">
                <a:latin typeface="Arial" pitchFamily="34" charset="0"/>
                <a:cs typeface="Arial" pitchFamily="34" charset="0"/>
              </a:rPr>
              <a:t>Pilot Demonstration Awards</a:t>
            </a:r>
            <a:endParaRPr lang="en-US" sz="2400" b="1" dirty="0">
              <a:latin typeface="Arial" pitchFamily="34" charset="0"/>
              <a:cs typeface="Arial" pitchFamily="34" charset="0"/>
            </a:endParaRPr>
          </a:p>
        </p:txBody>
      </p:sp>
      <p:pic>
        <p:nvPicPr>
          <p:cNvPr id="4" name="Picture 6" descr="G:\Apodaca Work Current\NSF logo\NEW NSF Logo Design\Final\BitmapLogo_NOLayers_F.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176" y="228600"/>
            <a:ext cx="106087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4"/>
          <p:cNvSpPr txBox="1">
            <a:spLocks/>
          </p:cNvSpPr>
          <p:nvPr/>
        </p:nvSpPr>
        <p:spPr>
          <a:xfrm>
            <a:off x="381000" y="1143000"/>
            <a:ext cx="8362950" cy="5026025"/>
          </a:xfrm>
          <a:prstGeom prst="rect">
            <a:avLst/>
          </a:prstGeom>
        </p:spPr>
        <p:txBody>
          <a:bodyPr/>
          <a:lstStyle>
            <a:lvl1pPr marL="282575" indent="-282575" algn="l" rtl="0" eaLnBrk="0" fontAlgn="base" hangingPunct="0">
              <a:lnSpc>
                <a:spcPct val="85000"/>
              </a:lnSpc>
              <a:spcBef>
                <a:spcPct val="20000"/>
              </a:spcBef>
              <a:spcAft>
                <a:spcPct val="0"/>
              </a:spcAft>
              <a:buClr>
                <a:schemeClr val="bg1"/>
              </a:buClr>
              <a:buFont typeface="Wingdings" charset="2"/>
              <a:defRPr sz="2000">
                <a:solidFill>
                  <a:schemeClr val="tx1"/>
                </a:solidFill>
                <a:latin typeface="+mn-lt"/>
                <a:ea typeface="ＭＳ Ｐゴシック" charset="-128"/>
                <a:cs typeface="ＭＳ Ｐゴシック" charset="-128"/>
              </a:defRPr>
            </a:lvl1pPr>
            <a:lvl2pPr marL="636588" indent="-239713" algn="l" rtl="0" eaLnBrk="0" fontAlgn="base" hangingPunct="0">
              <a:lnSpc>
                <a:spcPct val="85000"/>
              </a:lnSpc>
              <a:spcBef>
                <a:spcPct val="20000"/>
              </a:spcBef>
              <a:spcAft>
                <a:spcPct val="0"/>
              </a:spcAft>
              <a:buFont typeface="Times" charset="0"/>
              <a:buChar char="•"/>
              <a:defRPr sz="2000">
                <a:solidFill>
                  <a:schemeClr val="tx1"/>
                </a:solidFill>
                <a:latin typeface="+mn-lt"/>
                <a:ea typeface="ＭＳ Ｐゴシック"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charset="-128"/>
              </a:defRPr>
            </a:lvl9pPr>
          </a:lstStyle>
          <a:p>
            <a:pPr marL="354013" lvl="1" indent="0">
              <a:buNone/>
            </a:pPr>
            <a:r>
              <a:rPr lang="en-US" b="1" dirty="0">
                <a:solidFill>
                  <a:srgbClr val="FFFFFF"/>
                </a:solidFill>
                <a:latin typeface="Arial"/>
                <a:cs typeface="Arial"/>
              </a:rPr>
              <a:t>Pilot</a:t>
            </a:r>
            <a:r>
              <a:rPr lang="en-US" dirty="0">
                <a:solidFill>
                  <a:srgbClr val="FFFFFF"/>
                </a:solidFill>
                <a:latin typeface="Arial"/>
                <a:cs typeface="Arial"/>
              </a:rPr>
              <a:t> </a:t>
            </a:r>
            <a:r>
              <a:rPr lang="en-US" b="1" dirty="0">
                <a:solidFill>
                  <a:srgbClr val="FFFFFF"/>
                </a:solidFill>
                <a:latin typeface="Arial"/>
                <a:cs typeface="Arial"/>
              </a:rPr>
              <a:t>Demonstration</a:t>
            </a:r>
            <a:r>
              <a:rPr lang="en-US" dirty="0">
                <a:solidFill>
                  <a:srgbClr val="FFFFFF"/>
                </a:solidFill>
                <a:latin typeface="Arial"/>
                <a:cs typeface="Arial"/>
              </a:rPr>
              <a:t> </a:t>
            </a:r>
            <a:r>
              <a:rPr lang="en-US" b="1" dirty="0">
                <a:solidFill>
                  <a:srgbClr val="FFFFFF"/>
                </a:solidFill>
                <a:latin typeface="Arial"/>
                <a:cs typeface="Arial"/>
              </a:rPr>
              <a:t>Awards</a:t>
            </a:r>
            <a:r>
              <a:rPr lang="en-US" dirty="0">
                <a:solidFill>
                  <a:srgbClr val="FFFFFF"/>
                </a:solidFill>
                <a:latin typeface="Arial"/>
                <a:cs typeface="Arial"/>
              </a:rPr>
              <a:t> address advanced </a:t>
            </a:r>
            <a:r>
              <a:rPr lang="en-US" dirty="0" err="1">
                <a:solidFill>
                  <a:srgbClr val="FFFFFF"/>
                </a:solidFill>
                <a:latin typeface="Arial"/>
                <a:cs typeface="Arial"/>
              </a:rPr>
              <a:t>cyberinfrastructure</a:t>
            </a:r>
            <a:r>
              <a:rPr lang="en-US" dirty="0">
                <a:solidFill>
                  <a:srgbClr val="FFFFFF"/>
                </a:solidFill>
                <a:latin typeface="Arial"/>
                <a:cs typeface="Arial"/>
              </a:rPr>
              <a:t> challenges across emerging research communities, building upon recognized community data collections and disciplinary research interests, to address specific challenges in science and engineering </a:t>
            </a:r>
            <a:r>
              <a:rPr lang="en-US" dirty="0" smtClean="0">
                <a:solidFill>
                  <a:srgbClr val="FFFFFF"/>
                </a:solidFill>
                <a:latin typeface="Arial"/>
                <a:cs typeface="Arial"/>
              </a:rPr>
              <a:t>research</a:t>
            </a:r>
          </a:p>
          <a:p>
            <a:pPr marL="354013" lvl="1" indent="0"/>
            <a:endParaRPr lang="en-US" dirty="0">
              <a:solidFill>
                <a:srgbClr val="FFFFFF"/>
              </a:solidFill>
              <a:latin typeface="Arial"/>
              <a:cs typeface="Arial"/>
            </a:endParaRPr>
          </a:p>
          <a:p>
            <a:pPr marL="354013" lvl="1" indent="0">
              <a:buNone/>
            </a:pPr>
            <a:r>
              <a:rPr lang="en-US" dirty="0" smtClean="0">
                <a:solidFill>
                  <a:srgbClr val="FFFFFF"/>
                </a:solidFill>
                <a:latin typeface="Arial"/>
                <a:cs typeface="Arial"/>
              </a:rPr>
              <a:t>A </a:t>
            </a:r>
            <a:r>
              <a:rPr lang="en-US" dirty="0">
                <a:solidFill>
                  <a:srgbClr val="FFFFFF"/>
                </a:solidFill>
                <a:latin typeface="Arial"/>
                <a:cs typeface="Arial"/>
              </a:rPr>
              <a:t>small number of awards will be made in this category; awards will target small groups that create and deploy robust data capabilities for which there is a demonstrated need that will advance one or more significant areas of science and </a:t>
            </a:r>
            <a:r>
              <a:rPr lang="en-US" dirty="0" smtClean="0">
                <a:solidFill>
                  <a:srgbClr val="FFFFFF"/>
                </a:solidFill>
                <a:latin typeface="Arial"/>
                <a:cs typeface="Arial"/>
              </a:rPr>
              <a:t>engineering</a:t>
            </a:r>
          </a:p>
          <a:p>
            <a:pPr marL="354013" lvl="1" indent="0"/>
            <a:endParaRPr lang="en-US" dirty="0">
              <a:solidFill>
                <a:srgbClr val="FFFFFF"/>
              </a:solidFill>
              <a:latin typeface="Arial"/>
              <a:cs typeface="Arial"/>
            </a:endParaRPr>
          </a:p>
          <a:p>
            <a:pPr marL="354013" lvl="1" indent="0">
              <a:lnSpc>
                <a:spcPct val="100000"/>
              </a:lnSpc>
              <a:buNone/>
              <a:defRPr/>
            </a:pPr>
            <a:r>
              <a:rPr lang="en-US" dirty="0" smtClean="0">
                <a:solidFill>
                  <a:srgbClr val="FFFFFF"/>
                </a:solidFill>
                <a:latin typeface="Arial"/>
                <a:cs typeface="Arial"/>
              </a:rPr>
              <a:t>Specific requirements for Pilot Demonstration Awards:</a:t>
            </a:r>
          </a:p>
          <a:p>
            <a:pPr marL="696913" lvl="1" indent="-342900">
              <a:lnSpc>
                <a:spcPct val="100000"/>
              </a:lnSpc>
              <a:buFont typeface="Arial" pitchFamily="34" charset="0"/>
              <a:buChar char="•"/>
              <a:defRPr/>
            </a:pPr>
            <a:r>
              <a:rPr lang="en-US" dirty="0" smtClean="0">
                <a:solidFill>
                  <a:srgbClr val="FFFFFF"/>
                </a:solidFill>
                <a:latin typeface="Arial"/>
                <a:cs typeface="Arial"/>
              </a:rPr>
              <a:t>Collaboration</a:t>
            </a:r>
          </a:p>
          <a:p>
            <a:pPr marL="696913" lvl="1" indent="-342900">
              <a:lnSpc>
                <a:spcPct val="100000"/>
              </a:lnSpc>
              <a:buFont typeface="Arial" pitchFamily="34" charset="0"/>
              <a:buChar char="•"/>
              <a:defRPr/>
            </a:pPr>
            <a:r>
              <a:rPr lang="en-US" dirty="0" smtClean="0">
                <a:solidFill>
                  <a:schemeClr val="bg1"/>
                </a:solidFill>
                <a:latin typeface="Arial"/>
                <a:cs typeface="Arial"/>
              </a:rPr>
              <a:t>Benefits to Research Communities</a:t>
            </a:r>
          </a:p>
          <a:p>
            <a:pPr marL="696913" lvl="1" indent="-342900">
              <a:lnSpc>
                <a:spcPct val="100000"/>
              </a:lnSpc>
              <a:buFont typeface="Arial" pitchFamily="34" charset="0"/>
              <a:buChar char="•"/>
              <a:defRPr/>
            </a:pPr>
            <a:r>
              <a:rPr lang="en-US" dirty="0" smtClean="0">
                <a:solidFill>
                  <a:schemeClr val="bg1"/>
                </a:solidFill>
                <a:latin typeface="Arial"/>
                <a:cs typeface="Arial"/>
              </a:rPr>
              <a:t>Innovativeness of the </a:t>
            </a:r>
            <a:r>
              <a:rPr lang="en-US" dirty="0" err="1" smtClean="0">
                <a:solidFill>
                  <a:schemeClr val="bg1"/>
                </a:solidFill>
                <a:latin typeface="Arial"/>
                <a:cs typeface="Arial"/>
              </a:rPr>
              <a:t>CyberInfrastructure</a:t>
            </a:r>
            <a:r>
              <a:rPr lang="en-US" dirty="0" smtClean="0">
                <a:solidFill>
                  <a:schemeClr val="bg1"/>
                </a:solidFill>
                <a:latin typeface="Arial"/>
                <a:cs typeface="Arial"/>
              </a:rPr>
              <a:t> Approach</a:t>
            </a:r>
          </a:p>
          <a:p>
            <a:pPr marL="696913" lvl="1" indent="-342900">
              <a:lnSpc>
                <a:spcPct val="100000"/>
              </a:lnSpc>
              <a:buFont typeface="Arial" pitchFamily="34" charset="0"/>
              <a:buChar char="•"/>
              <a:defRPr/>
            </a:pPr>
            <a:r>
              <a:rPr lang="en-US" dirty="0" smtClean="0">
                <a:solidFill>
                  <a:schemeClr val="bg1"/>
                </a:solidFill>
                <a:latin typeface="Arial"/>
                <a:cs typeface="Arial"/>
              </a:rPr>
              <a:t>Outcomes and Metrics</a:t>
            </a:r>
            <a:endParaRPr lang="en-US" dirty="0">
              <a:solidFill>
                <a:schemeClr val="bg1"/>
              </a:solidFill>
              <a:latin typeface="Arial"/>
              <a:cs typeface="Arial"/>
            </a:endParaRPr>
          </a:p>
        </p:txBody>
      </p:sp>
    </p:spTree>
    <p:extLst>
      <p:ext uri="{BB962C8B-B14F-4D97-AF65-F5344CB8AC3E}">
        <p14:creationId xmlns:p14="http://schemas.microsoft.com/office/powerpoint/2010/main" val="381142352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5331</TotalTime>
  <Words>3569</Words>
  <Application>Microsoft Macintosh PowerPoint</Application>
  <PresentationFormat>On-screen Show (4:3)</PresentationFormat>
  <Paragraphs>244</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Revolution</vt:lpstr>
      <vt:lpstr>   Data Infrastructure Building Blocks (DIBBS)  NSF Solicitation 16-530 Webinar  --  March 3, 2016  </vt:lpstr>
      <vt:lpstr>Agenda</vt:lpstr>
      <vt:lpstr>Contacts:  Cognizant Program Officers</vt:lpstr>
      <vt:lpstr>The DIBBs Solicitation</vt:lpstr>
      <vt:lpstr>Lessons Learned from Prior (2014) Solicitation</vt:lpstr>
      <vt:lpstr>Early Implementation Awards</vt:lpstr>
      <vt:lpstr>Review Criteria Specific to Early Implementations (1)</vt:lpstr>
      <vt:lpstr>Review Criteria Specific to Early Implementations (2)</vt:lpstr>
      <vt:lpstr>Pilot Demonstration Awards</vt:lpstr>
      <vt:lpstr>Review Criteria Specific to Pilot Demonstrations (1)</vt:lpstr>
      <vt:lpstr>Review Criteria Specific to Pilot Demonstrations (2)</vt:lpstr>
      <vt:lpstr>2016 DIBBS Solicitation: Schedule and Further Information</vt:lpstr>
      <vt:lpstr>Proposal Preparation / Project Description</vt:lpstr>
      <vt:lpstr>Additional Documents</vt:lpstr>
      <vt:lpstr>Proposal Review</vt:lpstr>
      <vt:lpstr>Thank You!   These slides, an audio recording, and a transcript of this webinar will be available at http://www.nsf.gov/events/   Questions?  Please send questions to:  DIBBsQueries@nsf.gov </vt:lpstr>
    </vt:vector>
  </TitlesOfParts>
  <Company>National Science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BDSSG Domain Projects Subgroup Future Direction</dc:title>
  <dc:creator>tstatler</dc:creator>
  <cp:lastModifiedBy>Walton Amy</cp:lastModifiedBy>
  <cp:revision>357</cp:revision>
  <cp:lastPrinted>2014-01-16T01:04:36Z</cp:lastPrinted>
  <dcterms:created xsi:type="dcterms:W3CDTF">2012-10-10T22:23:48Z</dcterms:created>
  <dcterms:modified xsi:type="dcterms:W3CDTF">2016-02-25T01:36:10Z</dcterms:modified>
</cp:coreProperties>
</file>