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16" r:id="rId2"/>
    <p:sldId id="317" r:id="rId3"/>
    <p:sldId id="288" r:id="rId4"/>
    <p:sldId id="320" r:id="rId5"/>
    <p:sldId id="324" r:id="rId6"/>
    <p:sldId id="300" r:id="rId7"/>
    <p:sldId id="321" r:id="rId8"/>
    <p:sldId id="330" r:id="rId9"/>
    <p:sldId id="326" r:id="rId10"/>
    <p:sldId id="325" r:id="rId11"/>
    <p:sldId id="302" r:id="rId12"/>
    <p:sldId id="306" r:id="rId13"/>
    <p:sldId id="327" r:id="rId14"/>
    <p:sldId id="335" r:id="rId15"/>
    <p:sldId id="319" r:id="rId16"/>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04" autoAdjust="0"/>
  </p:normalViewPr>
  <p:slideViewPr>
    <p:cSldViewPr snapToGrid="0" snapToObjects="1">
      <p:cViewPr varScale="1">
        <p:scale>
          <a:sx n="71" d="100"/>
          <a:sy n="71" d="100"/>
        </p:scale>
        <p:origin x="1536" y="72"/>
      </p:cViewPr>
      <p:guideLst>
        <p:guide orient="horz" pos="2160"/>
        <p:guide pos="2880"/>
      </p:guideLst>
    </p:cSldViewPr>
  </p:slideViewPr>
  <p:notesTextViewPr>
    <p:cViewPr>
      <p:scale>
        <a:sx n="100" d="100"/>
        <a:sy n="100" d="100"/>
      </p:scale>
      <p:origin x="0" y="0"/>
    </p:cViewPr>
  </p:notesTextViewPr>
  <p:sorterViewPr>
    <p:cViewPr>
      <p:scale>
        <a:sx n="78" d="100"/>
        <a:sy n="78" d="100"/>
      </p:scale>
      <p:origin x="0" y="0"/>
    </p:cViewPr>
  </p:sorterViewPr>
  <p:notesViewPr>
    <p:cSldViewPr snapToGrid="0" snapToObjects="1">
      <p:cViewPr varScale="1">
        <p:scale>
          <a:sx n="157" d="100"/>
          <a:sy n="157" d="100"/>
        </p:scale>
        <p:origin x="-6216" y="-112"/>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001F7309-BD4A-504C-A650-62D21093C9A9}" type="datetimeFigureOut">
              <a:rPr lang="en-US" smtClean="0"/>
              <a:t>2/29/2016</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C458F7CF-B6F1-9048-B99D-7D513AD66803}" type="slidenum">
              <a:rPr lang="en-US" smtClean="0"/>
              <a:t>‹#›</a:t>
            </a:fld>
            <a:endParaRPr lang="en-US"/>
          </a:p>
        </p:txBody>
      </p:sp>
    </p:spTree>
    <p:extLst>
      <p:ext uri="{BB962C8B-B14F-4D97-AF65-F5344CB8AC3E}">
        <p14:creationId xmlns:p14="http://schemas.microsoft.com/office/powerpoint/2010/main" val="471472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C18D390D-0156-2C40-A13E-F6920D4F9E4E}" type="datetimeFigureOut">
              <a:rPr lang="en-US" smtClean="0"/>
              <a:pPr/>
              <a:t>2/29/2016</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13ACCB90-83EE-9749-85CB-FADF05577015}" type="slidenum">
              <a:rPr lang="en-US" smtClean="0"/>
              <a:pPr/>
              <a:t>‹#›</a:t>
            </a:fld>
            <a:endParaRPr lang="en-US"/>
          </a:p>
        </p:txBody>
      </p:sp>
    </p:spTree>
    <p:extLst>
      <p:ext uri="{BB962C8B-B14F-4D97-AF65-F5344CB8AC3E}">
        <p14:creationId xmlns:p14="http://schemas.microsoft.com/office/powerpoint/2010/main" val="8098386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day.  </a:t>
            </a:r>
            <a:r>
              <a:rPr lang="en-US" dirty="0" smtClean="0"/>
              <a:t>My</a:t>
            </a:r>
            <a:r>
              <a:rPr lang="en-US" baseline="0" dirty="0" smtClean="0"/>
              <a:t> name is</a:t>
            </a:r>
            <a:r>
              <a:rPr lang="en-US" dirty="0" smtClean="0"/>
              <a:t> </a:t>
            </a:r>
            <a:r>
              <a:rPr lang="en-US" dirty="0"/>
              <a:t>Ed Walker. </a:t>
            </a:r>
          </a:p>
          <a:p>
            <a:r>
              <a:rPr lang="en-US" dirty="0"/>
              <a:t>I’m the NSF Program </a:t>
            </a:r>
            <a:r>
              <a:rPr lang="en-US" dirty="0" smtClean="0"/>
              <a:t>Officer</a:t>
            </a:r>
            <a:r>
              <a:rPr lang="en-US" baseline="0" dirty="0" smtClean="0"/>
              <a:t> </a:t>
            </a:r>
            <a:r>
              <a:rPr lang="en-US" dirty="0" smtClean="0"/>
              <a:t>managing </a:t>
            </a:r>
            <a:r>
              <a:rPr lang="en-US" dirty="0"/>
              <a:t>the program </a:t>
            </a:r>
            <a:r>
              <a:rPr lang="en-US" b="1" dirty="0" err="1" smtClean="0"/>
              <a:t>Petascale</a:t>
            </a:r>
            <a:r>
              <a:rPr lang="en-US" b="1" dirty="0" smtClean="0"/>
              <a:t> Computing Resource Allocations </a:t>
            </a:r>
            <a:r>
              <a:rPr lang="en-US" dirty="0"/>
              <a:t>, or </a:t>
            </a:r>
            <a:r>
              <a:rPr lang="en-US" dirty="0" smtClean="0"/>
              <a:t>PRAC as we also like to call it. </a:t>
            </a:r>
            <a:endParaRPr lang="en-US" dirty="0"/>
          </a:p>
          <a:p>
            <a:r>
              <a:rPr lang="en-US" dirty="0"/>
              <a:t>Thanks for taking the time to join this webcast today.</a:t>
            </a:r>
          </a:p>
          <a:p>
            <a:r>
              <a:rPr lang="en-US" dirty="0"/>
              <a:t> </a:t>
            </a:r>
          </a:p>
          <a:p>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1</a:t>
            </a:fld>
            <a:endParaRPr lang="en-US"/>
          </a:p>
        </p:txBody>
      </p:sp>
    </p:spTree>
    <p:extLst>
      <p:ext uri="{BB962C8B-B14F-4D97-AF65-F5344CB8AC3E}">
        <p14:creationId xmlns:p14="http://schemas.microsoft.com/office/powerpoint/2010/main" val="2556038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to re-iterate its importance,</a:t>
            </a:r>
            <a:r>
              <a:rPr lang="en-US" baseline="0" dirty="0" smtClean="0"/>
              <a:t> </a:t>
            </a:r>
            <a:r>
              <a:rPr lang="en-US" dirty="0" smtClean="0"/>
              <a:t>here are the review criteria</a:t>
            </a:r>
            <a:r>
              <a:rPr lang="en-US" baseline="0" dirty="0" smtClean="0"/>
              <a:t> again in one slide</a:t>
            </a:r>
            <a:r>
              <a:rPr lang="en-US" dirty="0" smtClean="0"/>
              <a:t>. </a:t>
            </a:r>
          </a:p>
          <a:p>
            <a:endParaRPr lang="en-US" dirty="0" smtClean="0"/>
          </a:p>
          <a:p>
            <a:r>
              <a:rPr lang="en-US" dirty="0" smtClean="0"/>
              <a:t>Because</a:t>
            </a:r>
            <a:r>
              <a:rPr lang="en-US" baseline="0" dirty="0" smtClean="0"/>
              <a:t> this is a NSF proposal, the standard </a:t>
            </a:r>
            <a:r>
              <a:rPr lang="en-US" dirty="0" smtClean="0"/>
              <a:t>NSF review criteria applies:</a:t>
            </a:r>
            <a:r>
              <a:rPr lang="en-US" baseline="0" dirty="0" smtClean="0"/>
              <a:t> does the proposal have intellectual merit and will it achieve broader impact? Again, these two criteria apply to ANY NSF proposal. </a:t>
            </a:r>
          </a:p>
          <a:p>
            <a:endParaRPr lang="en-US" baseline="0" dirty="0" smtClean="0"/>
          </a:p>
          <a:p>
            <a:r>
              <a:rPr lang="en-US" baseline="0" dirty="0" smtClean="0"/>
              <a:t>Then there are two solicitation-specific criteria:</a:t>
            </a:r>
          </a:p>
          <a:p>
            <a:endParaRPr lang="en-US" baseline="0" dirty="0" smtClean="0"/>
          </a:p>
          <a:p>
            <a:pPr marL="233744" indent="-233744">
              <a:buFont typeface="+mj-lt"/>
              <a:buAutoNum type="arabicPeriod"/>
            </a:pPr>
            <a:r>
              <a:rPr lang="en-US" dirty="0" smtClean="0"/>
              <a:t>Is it the proposed computation research/experiment</a:t>
            </a:r>
            <a:r>
              <a:rPr lang="en-US" baseline="0" dirty="0" smtClean="0"/>
              <a:t> </a:t>
            </a:r>
            <a:r>
              <a:rPr lang="en-US" dirty="0" smtClean="0"/>
              <a:t>going to</a:t>
            </a:r>
            <a:r>
              <a:rPr lang="en-US" baseline="0" dirty="0" smtClean="0"/>
              <a:t> </a:t>
            </a:r>
            <a:r>
              <a:rPr lang="en-US" dirty="0" smtClean="0"/>
              <a:t>lead</a:t>
            </a:r>
            <a:r>
              <a:rPr lang="en-US" baseline="0" dirty="0" smtClean="0"/>
              <a:t> </a:t>
            </a:r>
            <a:r>
              <a:rPr lang="en-US" dirty="0" smtClean="0"/>
              <a:t>to breakthroughs in science and engineering?  </a:t>
            </a:r>
          </a:p>
          <a:p>
            <a:pPr marL="233744" indent="-233744">
              <a:buFont typeface="+mj-lt"/>
              <a:buAutoNum type="arabicPeriod"/>
            </a:pPr>
            <a:r>
              <a:rPr lang="en-US" dirty="0" smtClean="0"/>
              <a:t>Does the proposed</a:t>
            </a:r>
            <a:r>
              <a:rPr lang="en-US" baseline="0" dirty="0" smtClean="0"/>
              <a:t> computational activities </a:t>
            </a:r>
            <a:r>
              <a:rPr lang="en-US" dirty="0" smtClean="0"/>
              <a:t>really require the capabilities of Blue Waters?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10</a:t>
            </a:fld>
            <a:endParaRPr lang="en-US"/>
          </a:p>
        </p:txBody>
      </p:sp>
    </p:spTree>
    <p:extLst>
      <p:ext uri="{BB962C8B-B14F-4D97-AF65-F5344CB8AC3E}">
        <p14:creationId xmlns:p14="http://schemas.microsoft.com/office/powerpoint/2010/main" val="363719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I’ll answer some frequently asked questions about the PRAC program.</a:t>
            </a:r>
          </a:p>
          <a:p>
            <a:endParaRPr lang="en-US" dirty="0" smtClean="0"/>
          </a:p>
          <a:p>
            <a:pPr defTabSz="467487">
              <a:defRPr/>
            </a:pPr>
            <a:r>
              <a:rPr lang="en-US" b="0" dirty="0" smtClean="0"/>
              <a:t>The first one is: “</a:t>
            </a:r>
            <a:r>
              <a:rPr lang="en-US" dirty="0" smtClean="0"/>
              <a:t>How can I tell if my proposed is a good fit for the PRAC program?”</a:t>
            </a:r>
          </a:p>
          <a:p>
            <a:endParaRPr lang="en-US" b="0" dirty="0" smtClean="0"/>
          </a:p>
          <a:p>
            <a:r>
              <a:rPr lang="en-US" b="0" dirty="0" smtClean="0"/>
              <a:t>We have just discussed this.  </a:t>
            </a:r>
            <a:r>
              <a:rPr lang="en-US" dirty="0" smtClean="0"/>
              <a:t>A successful PRAC proposals shows that:</a:t>
            </a:r>
          </a:p>
          <a:p>
            <a:pPr marL="233744" indent="-233744">
              <a:buFont typeface="+mj-lt"/>
              <a:buAutoNum type="arabicPeriod"/>
            </a:pPr>
            <a:r>
              <a:rPr lang="en-US" dirty="0" smtClean="0"/>
              <a:t>You have a science or engineering research problem that requires </a:t>
            </a:r>
            <a:r>
              <a:rPr lang="en-US" dirty="0" err="1" smtClean="0"/>
              <a:t>petascale</a:t>
            </a:r>
            <a:r>
              <a:rPr lang="en-US" dirty="0" smtClean="0"/>
              <a:t> computing capabilities, and</a:t>
            </a:r>
          </a:p>
          <a:p>
            <a:pPr marL="233744" indent="-233744">
              <a:buFont typeface="+mj-lt"/>
              <a:buAutoNum type="arabicPeriod"/>
            </a:pPr>
            <a:r>
              <a:rPr lang="en-US" dirty="0" smtClean="0"/>
              <a:t>You</a:t>
            </a:r>
            <a:r>
              <a:rPr lang="en-US" baseline="0" dirty="0" smtClean="0"/>
              <a:t> have a solid plan to </a:t>
            </a:r>
            <a:r>
              <a:rPr lang="en-US" dirty="0" smtClean="0"/>
              <a:t>effectively exploit the capabilities offered by the Blue Waters machine.</a:t>
            </a:r>
          </a:p>
          <a:p>
            <a:endParaRPr lang="en-US" b="0" dirty="0" smtClean="0"/>
          </a:p>
        </p:txBody>
      </p:sp>
      <p:sp>
        <p:nvSpPr>
          <p:cNvPr id="4" name="Slide Number Placeholder 3"/>
          <p:cNvSpPr>
            <a:spLocks noGrp="1"/>
          </p:cNvSpPr>
          <p:nvPr>
            <p:ph type="sldNum" sz="quarter" idx="10"/>
          </p:nvPr>
        </p:nvSpPr>
        <p:spPr/>
        <p:txBody>
          <a:bodyPr/>
          <a:lstStyle/>
          <a:p>
            <a:fld id="{13ACCB90-83EE-9749-85CB-FADF05577015}" type="slidenum">
              <a:rPr lang="en-US" smtClean="0"/>
              <a:pPr/>
              <a:t>11</a:t>
            </a:fld>
            <a:endParaRPr lang="en-US"/>
          </a:p>
        </p:txBody>
      </p:sp>
    </p:spTree>
    <p:extLst>
      <p:ext uri="{BB962C8B-B14F-4D97-AF65-F5344CB8AC3E}">
        <p14:creationId xmlns:p14="http://schemas.microsoft.com/office/powerpoint/2010/main" val="636064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question: </a:t>
            </a:r>
            <a:r>
              <a:rPr lang="en-US" dirty="0" smtClean="0"/>
              <a:t>If PRAC does not fund the development of my</a:t>
            </a:r>
            <a:r>
              <a:rPr lang="en-US" baseline="0" dirty="0" smtClean="0"/>
              <a:t> </a:t>
            </a:r>
            <a:r>
              <a:rPr lang="en-US" dirty="0" smtClean="0"/>
              <a:t>computational application, who does?</a:t>
            </a:r>
          </a:p>
          <a:p>
            <a:endParaRPr lang="en-US" dirty="0" smtClean="0"/>
          </a:p>
          <a:p>
            <a:r>
              <a:rPr lang="en-US" dirty="0" smtClean="0"/>
              <a:t>The answer is that you will need to write a proposal to an NSF program or to another agency that sponsors research in your science domain. </a:t>
            </a:r>
          </a:p>
          <a:p>
            <a:r>
              <a:rPr lang="en-US" dirty="0" smtClean="0"/>
              <a:t>Once you get it funded, then you should consider writing a PRAC proposal.</a:t>
            </a:r>
          </a:p>
          <a:p>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12</a:t>
            </a:fld>
            <a:endParaRPr lang="en-US"/>
          </a:p>
        </p:txBody>
      </p:sp>
    </p:spTree>
    <p:extLst>
      <p:ext uri="{BB962C8B-B14F-4D97-AF65-F5344CB8AC3E}">
        <p14:creationId xmlns:p14="http://schemas.microsoft.com/office/powerpoint/2010/main" val="122765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question:  When is it</a:t>
            </a:r>
            <a:r>
              <a:rPr lang="en-US" baseline="0" dirty="0" smtClean="0"/>
              <a:t> </a:t>
            </a:r>
            <a:r>
              <a:rPr lang="en-US" dirty="0" smtClean="0"/>
              <a:t>better to request</a:t>
            </a:r>
            <a:r>
              <a:rPr lang="en-US" baseline="0" dirty="0" smtClean="0"/>
              <a:t> resources from an XSEDE-allocated machine?</a:t>
            </a:r>
          </a:p>
          <a:p>
            <a:endParaRPr lang="en-US" dirty="0" smtClean="0"/>
          </a:p>
          <a:p>
            <a:r>
              <a:rPr lang="en-US" baseline="0" dirty="0" smtClean="0"/>
              <a:t>You should request XSEDE instead of Blue Waters resources if y</a:t>
            </a:r>
            <a:r>
              <a:rPr lang="en-US" dirty="0" smtClean="0"/>
              <a:t>ou are only beginning to parallelize your code. In this case, request a startup allocation. This is fairly easy.</a:t>
            </a:r>
          </a:p>
          <a:p>
            <a:r>
              <a:rPr lang="en-US" dirty="0" smtClean="0"/>
              <a:t>If</a:t>
            </a:r>
            <a:r>
              <a:rPr lang="en-US" baseline="0" dirty="0" smtClean="0"/>
              <a:t> y</a:t>
            </a:r>
            <a:r>
              <a:rPr lang="en-US" dirty="0" smtClean="0"/>
              <a:t>ou don’t have funding for developing your application into an efficient parallel code, you should also consider XSEDE resources or, even, campus machines.</a:t>
            </a:r>
          </a:p>
          <a:p>
            <a:r>
              <a:rPr lang="en-US" dirty="0" smtClean="0"/>
              <a:t>A</a:t>
            </a:r>
            <a:r>
              <a:rPr lang="en-US" baseline="0" dirty="0" smtClean="0"/>
              <a:t> full XSEDE/XRAC proposal is appropriate if your</a:t>
            </a:r>
            <a:r>
              <a:rPr lang="en-US" dirty="0" smtClean="0"/>
              <a:t> code scales well, but does not need the massive capabilities of Blue Waters</a:t>
            </a:r>
          </a:p>
          <a:p>
            <a:pPr marL="175308" indent="-175308">
              <a:buFont typeface="Arial"/>
              <a:buChar char="•"/>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3ACCB90-83EE-9749-85CB-FADF05577015}" type="slidenum">
              <a:rPr lang="en-US" smtClean="0"/>
              <a:pPr/>
              <a:t>13</a:t>
            </a:fld>
            <a:endParaRPr lang="en-US"/>
          </a:p>
        </p:txBody>
      </p:sp>
    </p:spTree>
    <p:extLst>
      <p:ext uri="{BB962C8B-B14F-4D97-AF65-F5344CB8AC3E}">
        <p14:creationId xmlns:p14="http://schemas.microsoft.com/office/powerpoint/2010/main" val="122765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a:t>
            </a:r>
            <a:r>
              <a:rPr lang="en-US" baseline="0" dirty="0" smtClean="0"/>
              <a:t> question: what are the highlights in the recent revision of the solicitation?</a:t>
            </a:r>
          </a:p>
          <a:p>
            <a:endParaRPr lang="en-US" baseline="0" dirty="0" smtClean="0"/>
          </a:p>
          <a:p>
            <a:r>
              <a:rPr lang="en-US" baseline="0" dirty="0" smtClean="0"/>
              <a:t>There are 3 major items that were included in this newly revised solicitation.  The first is the new requirement that all current compute allocations, as well as requested and pending compute allocations, must be disclosed in a separate supplemental documentation.  The second is that the solicitation now requires that the total requested allocation be stated up front in the Project Summary.  Finally, the third addition is the added restriction that all allocation request should not exceed a duration of 2 years.</a:t>
            </a:r>
            <a:endParaRPr lang="en-US" dirty="0" smtClean="0"/>
          </a:p>
        </p:txBody>
      </p:sp>
      <p:sp>
        <p:nvSpPr>
          <p:cNvPr id="4" name="Slide Number Placeholder 3"/>
          <p:cNvSpPr>
            <a:spLocks noGrp="1"/>
          </p:cNvSpPr>
          <p:nvPr>
            <p:ph type="sldNum" sz="quarter" idx="10"/>
          </p:nvPr>
        </p:nvSpPr>
        <p:spPr/>
        <p:txBody>
          <a:bodyPr/>
          <a:lstStyle/>
          <a:p>
            <a:fld id="{13ACCB90-83EE-9749-85CB-FADF05577015}" type="slidenum">
              <a:rPr lang="en-US" smtClean="0"/>
              <a:pPr/>
              <a:t>14</a:t>
            </a:fld>
            <a:endParaRPr lang="en-US"/>
          </a:p>
        </p:txBody>
      </p:sp>
    </p:spTree>
    <p:extLst>
      <p:ext uri="{BB962C8B-B14F-4D97-AF65-F5344CB8AC3E}">
        <p14:creationId xmlns:p14="http://schemas.microsoft.com/office/powerpoint/2010/main" val="1916945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listening to my presentation.</a:t>
            </a:r>
          </a:p>
          <a:p>
            <a:endParaRPr lang="en-US" dirty="0" smtClean="0"/>
          </a:p>
          <a:p>
            <a:r>
              <a:rPr lang="en-US" dirty="0" smtClean="0"/>
              <a:t>Here is contact information. My</a:t>
            </a:r>
            <a:r>
              <a:rPr lang="en-US" baseline="0" dirty="0" smtClean="0"/>
              <a:t> email is edwalker@nsf.gov and my phone number is 703 292 4863</a:t>
            </a:r>
          </a:p>
          <a:p>
            <a:endParaRPr lang="en-US" dirty="0" smtClean="0"/>
          </a:p>
          <a:p>
            <a:r>
              <a:rPr lang="en-US" dirty="0" smtClean="0"/>
              <a:t> And</a:t>
            </a:r>
            <a:r>
              <a:rPr lang="en-US" baseline="0" dirty="0" smtClean="0"/>
              <a:t> now, </a:t>
            </a:r>
            <a:r>
              <a:rPr lang="en-US" dirty="0" smtClean="0"/>
              <a:t>let’s see if there are additional questions from the audience.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15</a:t>
            </a:fld>
            <a:endParaRPr lang="en-US"/>
          </a:p>
        </p:txBody>
      </p:sp>
    </p:spTree>
    <p:extLst>
      <p:ext uri="{BB962C8B-B14F-4D97-AF65-F5344CB8AC3E}">
        <p14:creationId xmlns:p14="http://schemas.microsoft.com/office/powerpoint/2010/main" val="255603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I will be structuring </a:t>
            </a:r>
            <a:r>
              <a:rPr lang="en-US" dirty="0" smtClean="0"/>
              <a:t>my</a:t>
            </a:r>
            <a:r>
              <a:rPr lang="en-US" baseline="0" dirty="0" smtClean="0"/>
              <a:t> </a:t>
            </a:r>
            <a:r>
              <a:rPr lang="en-US" dirty="0" smtClean="0"/>
              <a:t>presentation today.</a:t>
            </a:r>
            <a:endParaRPr lang="en-US" dirty="0"/>
          </a:p>
          <a:p>
            <a:endParaRPr lang="en-US" dirty="0" smtClean="0"/>
          </a:p>
          <a:p>
            <a:r>
              <a:rPr lang="en-US" dirty="0" smtClean="0"/>
              <a:t>I </a:t>
            </a:r>
            <a:r>
              <a:rPr lang="en-US" dirty="0"/>
              <a:t>will first give a brief overview of the PRAC program, including some of the </a:t>
            </a:r>
            <a:r>
              <a:rPr lang="en-US" dirty="0" smtClean="0"/>
              <a:t>more</a:t>
            </a:r>
            <a:r>
              <a:rPr lang="en-US" baseline="0" dirty="0" smtClean="0"/>
              <a:t> </a:t>
            </a:r>
            <a:r>
              <a:rPr lang="en-US" dirty="0" smtClean="0"/>
              <a:t>important </a:t>
            </a:r>
            <a:r>
              <a:rPr lang="en-US" dirty="0"/>
              <a:t>things you need to know about submitting a successful proposal. I will then present answers to some frequently asked questions, and then open the floor for further questions from the audience.  </a:t>
            </a:r>
          </a:p>
          <a:p>
            <a:endParaRPr lang="en-US" dirty="0" smtClean="0"/>
          </a:p>
          <a:p>
            <a:r>
              <a:rPr lang="en-US" dirty="0" smtClean="0"/>
              <a:t>If </a:t>
            </a:r>
            <a:r>
              <a:rPr lang="en-US" dirty="0"/>
              <a:t>you wish, you may pose your questions anytime in the chat box during the presentation, and I will answer them during the Q&amp;A section</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2</a:t>
            </a:fld>
            <a:endParaRPr lang="en-US"/>
          </a:p>
        </p:txBody>
      </p:sp>
    </p:spTree>
    <p:extLst>
      <p:ext uri="{BB962C8B-B14F-4D97-AF65-F5344CB8AC3E}">
        <p14:creationId xmlns:p14="http://schemas.microsoft.com/office/powerpoint/2010/main" val="295106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big-picture slide showing a version of the Branscomb Pyramid.</a:t>
            </a:r>
          </a:p>
          <a:p>
            <a:endParaRPr lang="en-US" baseline="0" dirty="0" smtClean="0"/>
          </a:p>
          <a:p>
            <a:r>
              <a:rPr lang="en-US" baseline="0" dirty="0" smtClean="0"/>
              <a:t>At the bottom of the pyramid represents the many campus level systems and clusters supported by NSF and other agencies, including state and local agencies.  Typically, local entities allocate compute time of these systems to their local constituency.</a:t>
            </a:r>
          </a:p>
          <a:p>
            <a:endParaRPr lang="en-US" baseline="0" dirty="0" smtClean="0"/>
          </a:p>
          <a:p>
            <a:r>
              <a:rPr lang="en-US" baseline="0" dirty="0" smtClean="0"/>
              <a:t>Higher up in the pyramid, in the middle tier, NSF also supports HPC systems that enable the vast majority of HPC activities that are not quite in the </a:t>
            </a:r>
            <a:r>
              <a:rPr lang="en-US" baseline="0" dirty="0" err="1" smtClean="0"/>
              <a:t>petascale</a:t>
            </a:r>
            <a:r>
              <a:rPr lang="en-US" baseline="0" dirty="0" smtClean="0"/>
              <a:t> range, but are still very important to our national scientific computing infrastructure.  The allocation of these systems is managed by the XSEDE virtual organization, and that activity is called the XRAC process.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Blue Waters is considered our NSF leadership-class system and it occupies the very top of our pyramid. To obtain computer time on Blue Waters,  science teams have to write an NSF PRAC proposal, and </a:t>
            </a:r>
            <a:r>
              <a:rPr lang="en-US" baseline="0" dirty="0" smtClean="0"/>
              <a:t>these proposals are </a:t>
            </a:r>
            <a:r>
              <a:rPr lang="en-US" baseline="0" dirty="0" smtClean="0"/>
              <a:t>peer-reviewed by the most rigorous standards.  This is because it is an important, and very expensive, national resource, and we want to ensure that it make the highest possible impact to science, and to our broader society.  </a:t>
            </a:r>
          </a:p>
          <a:p>
            <a:endParaRPr lang="en-US" baseline="0" dirty="0" smtClean="0"/>
          </a:p>
          <a:p>
            <a:r>
              <a:rPr lang="en-US" baseline="0" dirty="0" smtClean="0"/>
              <a:t>Our focus in this webcast is on the top tier.</a:t>
            </a:r>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3</a:t>
            </a:fld>
            <a:endParaRPr lang="en-US"/>
          </a:p>
        </p:txBody>
      </p:sp>
    </p:spTree>
    <p:extLst>
      <p:ext uri="{BB962C8B-B14F-4D97-AF65-F5344CB8AC3E}">
        <p14:creationId xmlns:p14="http://schemas.microsoft.com/office/powerpoint/2010/main" val="11940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leads us to solicitation 14-518. By submitting proposals to</a:t>
            </a:r>
            <a:r>
              <a:rPr lang="en-US" baseline="0" dirty="0" smtClean="0"/>
              <a:t> NSF in response to this solicitation, you are requesting resources on Blue Waters. The key to writing a successful proposal for this solicitation are two things.</a:t>
            </a:r>
          </a:p>
          <a:p>
            <a:endParaRPr lang="en-US" baseline="0" dirty="0" smtClean="0"/>
          </a:p>
          <a:p>
            <a:r>
              <a:rPr lang="en-US" dirty="0" smtClean="0"/>
              <a:t>First,</a:t>
            </a:r>
            <a:r>
              <a:rPr lang="en-US" baseline="0" dirty="0" smtClean="0"/>
              <a:t> y</a:t>
            </a:r>
            <a:r>
              <a:rPr lang="en-US" dirty="0" smtClean="0"/>
              <a:t>ou must demonstrate that you have a very important science or engineering research problem that requires </a:t>
            </a:r>
            <a:r>
              <a:rPr lang="en-US" dirty="0" err="1" smtClean="0"/>
              <a:t>petascale</a:t>
            </a:r>
            <a:r>
              <a:rPr lang="en-US" dirty="0" smtClean="0"/>
              <a:t> computing capabilities.</a:t>
            </a:r>
          </a:p>
          <a:p>
            <a:endParaRPr lang="en-US" baseline="0" dirty="0" smtClean="0"/>
          </a:p>
          <a:p>
            <a:r>
              <a:rPr lang="en-US" baseline="0" dirty="0" smtClean="0"/>
              <a:t>Second, you must show that y</a:t>
            </a:r>
            <a:r>
              <a:rPr lang="en-US" dirty="0" smtClean="0"/>
              <a:t>our code will effectively exploit the capabilities offered by Blue Waters. Note that the capabilities include more than just compute power. </a:t>
            </a:r>
            <a:r>
              <a:rPr lang="en-US" sz="1200" kern="1200" dirty="0" smtClean="0">
                <a:solidFill>
                  <a:schemeClr val="tx1"/>
                </a:solidFill>
                <a:effectLst/>
                <a:latin typeface="+mn-lt"/>
                <a:ea typeface="+mn-ea"/>
                <a:cs typeface="+mn-cs"/>
              </a:rPr>
              <a:t>It is equally important to effectively use the storage, I/O, and networking capabilities of the system. </a:t>
            </a:r>
            <a:r>
              <a:rPr lang="en-US" baseline="0" dirty="0" smtClean="0"/>
              <a:t>For example, if the proposal’s intention is to just run many serial jobs, and not use the high performance networking capabilities of the system, then that proposal MAY not be a good fit for this program.  The caveat is that if the proposal demonstrates that it has an important scientific merit, and its proposed computational experiments cannot be done anywhere else accept through the capabilities of Blue Waters, than that is also acceptable. </a:t>
            </a:r>
            <a:endParaRPr lang="en-US" dirty="0" smtClean="0"/>
          </a:p>
          <a:p>
            <a:endParaRPr lang="en-US" dirty="0" smtClean="0"/>
          </a:p>
          <a:p>
            <a:r>
              <a:rPr lang="en-US" dirty="0" smtClean="0"/>
              <a:t>Note that if you are a junior researcher, you should not feel that you are at a disadvantage. We welcome proposals</a:t>
            </a:r>
            <a:r>
              <a:rPr lang="en-US" baseline="0" dirty="0" smtClean="0"/>
              <a:t> </a:t>
            </a:r>
            <a:r>
              <a:rPr lang="en-US" sz="1200" kern="1200" dirty="0" smtClean="0">
                <a:solidFill>
                  <a:schemeClr val="tx1"/>
                </a:solidFill>
                <a:effectLst/>
                <a:latin typeface="+mn-lt"/>
                <a:ea typeface="+mn-ea"/>
                <a:cs typeface="+mn-cs"/>
              </a:rPr>
              <a:t>from PIs or co-PIs who are starting off their career</a:t>
            </a:r>
            <a:r>
              <a:rPr lang="en-US" baseline="0" dirty="0" smtClean="0"/>
              <a:t>.</a:t>
            </a:r>
          </a:p>
          <a:p>
            <a:endParaRPr lang="en-US" baseline="0" dirty="0" smtClean="0"/>
          </a:p>
          <a:p>
            <a:r>
              <a:rPr lang="en-US" baseline="0" dirty="0" smtClean="0"/>
              <a:t>The next PRAC deadline is coming up on Nov 13, 2015.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4</a:t>
            </a:fld>
            <a:endParaRPr lang="en-US"/>
          </a:p>
        </p:txBody>
      </p:sp>
    </p:spTree>
    <p:extLst>
      <p:ext uri="{BB962C8B-B14F-4D97-AF65-F5344CB8AC3E}">
        <p14:creationId xmlns:p14="http://schemas.microsoft.com/office/powerpoint/2010/main" val="325644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most NSF awards give you money, PRAC</a:t>
            </a:r>
            <a:r>
              <a:rPr lang="en-US" baseline="0" dirty="0" smtClean="0"/>
              <a:t> gives you primarily computation time.</a:t>
            </a:r>
          </a:p>
          <a:p>
            <a:endParaRPr lang="en-US" baseline="0" dirty="0" smtClean="0"/>
          </a:p>
          <a:p>
            <a:r>
              <a:rPr lang="en-US" baseline="0" dirty="0" smtClean="0"/>
              <a:t>Be aware, that Blue Waters represents a big investment by our Nation. Therefore what you get is precious and your proposal will be evaluated as carefully as any other NSF proposal. The review includes both the science and the suitability for execution on the Blue Waters machine.</a:t>
            </a:r>
          </a:p>
          <a:p>
            <a:endParaRPr lang="en-US" baseline="0" dirty="0" smtClean="0"/>
          </a:p>
          <a:p>
            <a:r>
              <a:rPr lang="en-US" baseline="0" dirty="0" smtClean="0"/>
              <a:t>In addition to computer time, you will also get free consulting by the Blue Waters team if you are awarded. So, you are not entirely on you own in developing and optimizing your computational application.</a:t>
            </a:r>
          </a:p>
          <a:p>
            <a:endParaRPr lang="en-US" baseline="0" dirty="0" smtClean="0"/>
          </a:p>
          <a:p>
            <a:r>
              <a:rPr lang="en-US" baseline="0" dirty="0" smtClean="0"/>
              <a:t>You can also request up to $15K per year of travel support – either for you or for the Blue Waters team to collaborate with you.</a:t>
            </a:r>
          </a:p>
          <a:p>
            <a:endParaRPr lang="en-US" baseline="0" dirty="0" smtClean="0"/>
          </a:p>
          <a:p>
            <a:r>
              <a:rPr lang="en-US" baseline="0" dirty="0" smtClean="0"/>
              <a:t>Overall, we expect that there will be 10 to 15 awards.</a:t>
            </a:r>
          </a:p>
          <a:p>
            <a:endParaRPr lang="en-US" baseline="0" dirty="0" smtClean="0"/>
          </a:p>
          <a:p>
            <a:r>
              <a:rPr lang="en-US" baseline="0" dirty="0" smtClean="0"/>
              <a:t>If you like to see example of previously successful allocation requests, please see the following URL for examples: </a:t>
            </a:r>
            <a:r>
              <a:rPr lang="en-US" baseline="0" dirty="0" err="1" smtClean="0"/>
              <a:t>bluewaters</a:t>
            </a:r>
            <a:r>
              <a:rPr lang="en-US" baseline="0" dirty="0" smtClean="0"/>
              <a:t> dot </a:t>
            </a:r>
            <a:r>
              <a:rPr lang="en-US" baseline="0" dirty="0" err="1" smtClean="0"/>
              <a:t>ncsa</a:t>
            </a:r>
            <a:r>
              <a:rPr lang="en-US" baseline="0" dirty="0" smtClean="0"/>
              <a:t> dot Illinois dot </a:t>
            </a:r>
            <a:r>
              <a:rPr lang="en-US" baseline="0" dirty="0" err="1" smtClean="0"/>
              <a:t>edu</a:t>
            </a:r>
            <a:r>
              <a:rPr lang="en-US" baseline="0" dirty="0" smtClean="0"/>
              <a:t> slash science teams.</a:t>
            </a:r>
          </a:p>
          <a:p>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5</a:t>
            </a:fld>
            <a:endParaRPr lang="en-US"/>
          </a:p>
        </p:txBody>
      </p:sp>
    </p:spTree>
    <p:extLst>
      <p:ext uri="{BB962C8B-B14F-4D97-AF65-F5344CB8AC3E}">
        <p14:creationId xmlns:p14="http://schemas.microsoft.com/office/powerpoint/2010/main" val="15825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4974" rtl="0" eaLnBrk="1" fontAlgn="auto" latinLnBrk="0" hangingPunct="1">
              <a:lnSpc>
                <a:spcPct val="100000"/>
              </a:lnSpc>
              <a:spcBef>
                <a:spcPts val="0"/>
              </a:spcBef>
              <a:spcAft>
                <a:spcPts val="0"/>
              </a:spcAft>
              <a:buClrTx/>
              <a:buSzTx/>
              <a:buFontTx/>
              <a:buNone/>
              <a:tabLst/>
              <a:defRPr/>
            </a:pPr>
            <a:r>
              <a:rPr lang="en-US" dirty="0" smtClean="0"/>
              <a:t>That completes </a:t>
            </a:r>
            <a:r>
              <a:rPr lang="en-US" baseline="0" dirty="0" smtClean="0"/>
              <a:t>the overview. Let’s now look at Blue Waters in a bit more detail.</a:t>
            </a:r>
          </a:p>
          <a:p>
            <a:pPr defTabSz="934974">
              <a:defRPr/>
            </a:pPr>
            <a:endParaRPr lang="en-US" dirty="0" smtClean="0">
              <a:latin typeface="Arial"/>
              <a:cs typeface="Arial"/>
            </a:endParaRPr>
          </a:p>
          <a:p>
            <a:pPr defTabSz="934974">
              <a:defRPr/>
            </a:pPr>
            <a:r>
              <a:rPr lang="en-US" dirty="0" smtClean="0">
                <a:latin typeface="Arial"/>
                <a:cs typeface="Arial"/>
              </a:rPr>
              <a:t>Here </a:t>
            </a:r>
            <a:r>
              <a:rPr lang="en-US" dirty="0">
                <a:latin typeface="Arial"/>
                <a:cs typeface="Arial"/>
              </a:rPr>
              <a:t>are some </a:t>
            </a:r>
            <a:r>
              <a:rPr lang="en-US" dirty="0" smtClean="0">
                <a:latin typeface="Arial"/>
                <a:cs typeface="Arial"/>
              </a:rPr>
              <a:t>specific </a:t>
            </a:r>
            <a:r>
              <a:rPr lang="en-US" dirty="0">
                <a:latin typeface="Arial"/>
                <a:cs typeface="Arial"/>
              </a:rPr>
              <a:t>features of the machine:</a:t>
            </a:r>
          </a:p>
          <a:p>
            <a:pPr defTabSz="934974">
              <a:defRPr/>
            </a:pPr>
            <a:endParaRPr lang="en-US" dirty="0">
              <a:latin typeface="Arial"/>
              <a:cs typeface="Arial"/>
            </a:endParaRPr>
          </a:p>
          <a:p>
            <a:pPr defTabSz="934963">
              <a:defRPr/>
            </a:pPr>
            <a:r>
              <a:rPr lang="en-US" dirty="0" smtClean="0">
                <a:latin typeface="Arial"/>
                <a:cs typeface="Arial"/>
              </a:rPr>
              <a:t>Blue Waters is Cray </a:t>
            </a:r>
            <a:r>
              <a:rPr lang="en-US" baseline="0" dirty="0" smtClean="0">
                <a:latin typeface="Arial"/>
                <a:cs typeface="Arial"/>
              </a:rPr>
              <a:t>system </a:t>
            </a:r>
            <a:r>
              <a:rPr lang="en-US" dirty="0" smtClean="0">
                <a:latin typeface="Arial"/>
                <a:cs typeface="Arial"/>
              </a:rPr>
              <a:t>with a peak rating of</a:t>
            </a:r>
            <a:r>
              <a:rPr lang="en-US" baseline="0" dirty="0" smtClean="0">
                <a:latin typeface="Arial"/>
                <a:cs typeface="Arial"/>
              </a:rPr>
              <a:t> 13 petaflops</a:t>
            </a:r>
            <a:r>
              <a:rPr lang="en-US" dirty="0" smtClean="0">
                <a:latin typeface="Arial"/>
                <a:cs typeface="Arial"/>
              </a:rPr>
              <a:t>.  The system is designed for sustaining petaflop</a:t>
            </a:r>
            <a:r>
              <a:rPr lang="en-US" baseline="0" dirty="0" smtClean="0">
                <a:latin typeface="Arial"/>
                <a:cs typeface="Arial"/>
              </a:rPr>
              <a:t> performance, t</a:t>
            </a:r>
            <a:r>
              <a:rPr lang="en-US" dirty="0" smtClean="0">
                <a:latin typeface="Arial"/>
                <a:cs typeface="Arial"/>
              </a:rPr>
              <a:t>hat is, we expect a single application should be able to compute in the petaflop range. </a:t>
            </a:r>
          </a:p>
          <a:p>
            <a:pPr defTabSz="934963">
              <a:defRPr/>
            </a:pPr>
            <a:endParaRPr lang="en-US" dirty="0" smtClean="0">
              <a:latin typeface="Arial"/>
              <a:cs typeface="Arial"/>
            </a:endParaRPr>
          </a:p>
          <a:p>
            <a:pPr defTabSz="934963">
              <a:defRPr/>
            </a:pPr>
            <a:r>
              <a:rPr lang="en-US" dirty="0" smtClean="0">
                <a:latin typeface="Arial"/>
                <a:cs typeface="Arial"/>
              </a:rPr>
              <a:t>It is deployed at the University of Illinois in Urbana Champaign, at NCSA.  On the slide are pictures of the system and the machine room.</a:t>
            </a:r>
          </a:p>
          <a:p>
            <a:pPr defTabSz="934963">
              <a:defRPr/>
            </a:pPr>
            <a:endParaRPr lang="en-US" dirty="0" smtClean="0">
              <a:latin typeface="Arial"/>
              <a:cs typeface="Arial"/>
            </a:endParaRPr>
          </a:p>
          <a:p>
            <a:pPr defTabSz="934963">
              <a:defRPr/>
            </a:pPr>
            <a:r>
              <a:rPr lang="en-US" dirty="0" smtClean="0">
                <a:latin typeface="Arial"/>
                <a:cs typeface="Arial"/>
              </a:rPr>
              <a:t>Very</a:t>
            </a:r>
            <a:r>
              <a:rPr lang="en-US" baseline="0" dirty="0" smtClean="0">
                <a:latin typeface="Arial"/>
                <a:cs typeface="Arial"/>
              </a:rPr>
              <a:t> broadly, t</a:t>
            </a:r>
            <a:r>
              <a:rPr lang="en-US" dirty="0" smtClean="0">
                <a:latin typeface="Arial"/>
                <a:cs typeface="Arial"/>
              </a:rPr>
              <a:t>he goal of Blue Waters is to allow researchers to tackle </a:t>
            </a:r>
            <a:r>
              <a:rPr lang="en-US" dirty="0" smtClean="0"/>
              <a:t>much larger and more complex research challenges, across as</a:t>
            </a:r>
            <a:r>
              <a:rPr lang="en-US" baseline="0" dirty="0" smtClean="0"/>
              <a:t> wide a </a:t>
            </a:r>
            <a:r>
              <a:rPr lang="en-US" dirty="0" smtClean="0"/>
              <a:t>spectrum of domains as possible. </a:t>
            </a:r>
          </a:p>
          <a:p>
            <a:pPr defTabSz="934963">
              <a:defRPr/>
            </a:pPr>
            <a:r>
              <a:rPr lang="en-US" dirty="0" smtClean="0"/>
              <a:t>The</a:t>
            </a:r>
            <a:r>
              <a:rPr lang="en-US" baseline="0" dirty="0" smtClean="0"/>
              <a:t> system is also </a:t>
            </a:r>
            <a:r>
              <a:rPr lang="en-US" dirty="0" smtClean="0"/>
              <a:t>expected to achieve significant impact in</a:t>
            </a:r>
            <a:r>
              <a:rPr lang="en-US" baseline="0" dirty="0" smtClean="0"/>
              <a:t> </a:t>
            </a:r>
            <a:r>
              <a:rPr lang="en-US" dirty="0" smtClean="0"/>
              <a:t>creating new knowledge about the natural world, in increasing industrial competitiveness, and/or</a:t>
            </a:r>
            <a:r>
              <a:rPr lang="en-US" baseline="0" dirty="0" smtClean="0"/>
              <a:t> </a:t>
            </a:r>
            <a:r>
              <a:rPr lang="en-US" dirty="0" smtClean="0"/>
              <a:t>in improving our national security. </a:t>
            </a:r>
            <a:r>
              <a:rPr lang="en-US" baseline="0" dirty="0" smtClean="0"/>
              <a:t> Therefore all proposals will be </a:t>
            </a:r>
            <a:r>
              <a:rPr lang="en-US" dirty="0" smtClean="0"/>
              <a:t>evaluated</a:t>
            </a:r>
            <a:r>
              <a:rPr lang="en-US" baseline="0" dirty="0" smtClean="0"/>
              <a:t> based on </a:t>
            </a:r>
            <a:r>
              <a:rPr lang="en-US" dirty="0" smtClean="0"/>
              <a:t>how well it meets this very high standard.</a:t>
            </a:r>
          </a:p>
          <a:p>
            <a:pPr defTabSz="934963">
              <a:defRPr/>
            </a:pPr>
            <a:endParaRPr lang="en-US" dirty="0" smtClean="0"/>
          </a:p>
          <a:p>
            <a:r>
              <a:rPr lang="en-US" dirty="0" smtClean="0"/>
              <a:t>Operationally, Blue Waters entered full-scale operation in 2013.  Its end date is expected to be early to mid 2018.  Therefore, we</a:t>
            </a:r>
            <a:r>
              <a:rPr lang="en-US" baseline="0" dirty="0" smtClean="0"/>
              <a:t> will not be allocating </a:t>
            </a:r>
            <a:r>
              <a:rPr lang="en-US" dirty="0" smtClean="0"/>
              <a:t>requests beyond</a:t>
            </a:r>
            <a:r>
              <a:rPr lang="en-US" baseline="0" dirty="0" smtClean="0"/>
              <a:t> 2 years</a:t>
            </a:r>
            <a:r>
              <a:rPr lang="en-US" dirty="0" smtClean="0"/>
              <a:t>.</a:t>
            </a:r>
          </a:p>
          <a:p>
            <a:pPr defTabSz="934963">
              <a:defRPr/>
            </a:pPr>
            <a:endParaRPr lang="en-US" dirty="0" smtClean="0"/>
          </a:p>
          <a:p>
            <a:pPr defTabSz="934974">
              <a:defRPr/>
            </a:pPr>
            <a:endParaRPr lang="en-US" dirty="0"/>
          </a:p>
          <a:p>
            <a:pPr defTabSz="934974">
              <a:defRPr/>
            </a:pPr>
            <a:endParaRPr lang="en-US" sz="2500" dirty="0"/>
          </a:p>
          <a:p>
            <a:pPr lvl="1"/>
            <a:endParaRPr lang="en-US" sz="1600" dirty="0"/>
          </a:p>
          <a:p>
            <a:pPr defTabSz="934974">
              <a:defRPr/>
            </a:pPr>
            <a:endParaRPr lang="en-US" sz="1600" dirty="0">
              <a:latin typeface="Arial"/>
              <a:cs typeface="Arial"/>
            </a:endParaRPr>
          </a:p>
        </p:txBody>
      </p:sp>
      <p:sp>
        <p:nvSpPr>
          <p:cNvPr id="4" name="Header Placeholder 3"/>
          <p:cNvSpPr>
            <a:spLocks noGrp="1"/>
          </p:cNvSpPr>
          <p:nvPr>
            <p:ph type="hdr" sz="quarter" idx="10"/>
          </p:nvPr>
        </p:nvSpPr>
        <p:spPr/>
        <p:txBody>
          <a:bodyPr/>
          <a:lstStyle/>
          <a:p>
            <a:r>
              <a:rPr lang="en-US" dirty="0" smtClean="0"/>
              <a:t>© 2011  Concert Pharmaceuticals, Inc.</a:t>
            </a:r>
            <a:endParaRPr lang="en-US" dirty="0"/>
          </a:p>
        </p:txBody>
      </p:sp>
      <p:sp>
        <p:nvSpPr>
          <p:cNvPr id="5" name="Date Placeholder 4"/>
          <p:cNvSpPr>
            <a:spLocks noGrp="1"/>
          </p:cNvSpPr>
          <p:nvPr>
            <p:ph type="dt" idx="11"/>
          </p:nvPr>
        </p:nvSpPr>
        <p:spPr/>
        <p:txBody>
          <a:bodyPr/>
          <a:lstStyle/>
          <a:p>
            <a:fld id="{E8B82CD1-F5FE-4CD6-A4DC-398BF6675B32}" type="datetime1">
              <a:rPr lang="en-US" smtClean="0"/>
              <a:pPr/>
              <a:t>2/29/2016</a:t>
            </a:fld>
            <a:endParaRPr lang="en-US" dirty="0"/>
          </a:p>
        </p:txBody>
      </p:sp>
      <p:sp>
        <p:nvSpPr>
          <p:cNvPr id="6" name="Footer Placeholder 5"/>
          <p:cNvSpPr>
            <a:spLocks noGrp="1"/>
          </p:cNvSpPr>
          <p:nvPr>
            <p:ph type="ftr" sz="quarter" idx="12"/>
          </p:nvPr>
        </p:nvSpPr>
        <p:spPr/>
        <p:txBody>
          <a:bodyPr/>
          <a:lstStyle/>
          <a:p>
            <a:r>
              <a:rPr lang="en-US" dirty="0" smtClean="0"/>
              <a:t>CONFIDENTIAL</a:t>
            </a:r>
            <a:endParaRPr lang="en-US" dirty="0"/>
          </a:p>
        </p:txBody>
      </p:sp>
      <p:sp>
        <p:nvSpPr>
          <p:cNvPr id="7" name="Slide Number Placeholder 6"/>
          <p:cNvSpPr>
            <a:spLocks noGrp="1"/>
          </p:cNvSpPr>
          <p:nvPr>
            <p:ph type="sldNum" sz="quarter" idx="13"/>
          </p:nvPr>
        </p:nvSpPr>
        <p:spPr/>
        <p:txBody>
          <a:bodyPr/>
          <a:lstStyle/>
          <a:p>
            <a:fld id="{C27D48C5-2576-485D-82DF-052ADE9E2BFC}" type="slidenum">
              <a:rPr lang="en-US" smtClean="0"/>
              <a:pPr/>
              <a:t>6</a:t>
            </a:fld>
            <a:endParaRPr lang="en-US" dirty="0"/>
          </a:p>
        </p:txBody>
      </p:sp>
    </p:spTree>
    <p:extLst>
      <p:ext uri="{BB962C8B-B14F-4D97-AF65-F5344CB8AC3E}">
        <p14:creationId xmlns:p14="http://schemas.microsoft.com/office/powerpoint/2010/main" val="84019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smtClean="0"/>
              <a:t>Here are some architectural features of the system.</a:t>
            </a:r>
          </a:p>
          <a:p>
            <a:pPr>
              <a:lnSpc>
                <a:spcPct val="120000"/>
              </a:lnSpc>
            </a:pPr>
            <a:endParaRPr lang="en-US" dirty="0" smtClean="0"/>
          </a:p>
          <a:p>
            <a:pPr>
              <a:lnSpc>
                <a:spcPct val="120000"/>
              </a:lnSpc>
            </a:pPr>
            <a:r>
              <a:rPr lang="en-US" dirty="0" smtClean="0"/>
              <a:t>Blue Waters has approximately 360,000 cores in total.  This is more than any other system in the US,</a:t>
            </a:r>
            <a:r>
              <a:rPr lang="en-US" baseline="0" dirty="0" smtClean="0"/>
              <a:t> including the DOE leadership class system, Titan.</a:t>
            </a:r>
            <a:endParaRPr lang="en-US" dirty="0" smtClean="0"/>
          </a:p>
          <a:p>
            <a:pPr>
              <a:lnSpc>
                <a:spcPct val="120000"/>
              </a:lnSpc>
            </a:pPr>
            <a:r>
              <a:rPr lang="en-US" dirty="0" smtClean="0"/>
              <a:t>22,000 of the nodes, called XE nodes, have two 8-core AMD processors each. </a:t>
            </a:r>
          </a:p>
          <a:p>
            <a:pPr>
              <a:lnSpc>
                <a:spcPct val="120000"/>
              </a:lnSpc>
            </a:pPr>
            <a:r>
              <a:rPr lang="en-US" dirty="0" smtClean="0"/>
              <a:t>There is another set of 4,000 nodes, called XK nodes, with one 8-core processor and a GPU each. The GPUs are NVIDIA G110 </a:t>
            </a:r>
            <a:r>
              <a:rPr lang="en-US" dirty="0" err="1" smtClean="0"/>
              <a:t>Keplers</a:t>
            </a:r>
            <a:r>
              <a:rPr lang="en-US" dirty="0" smtClean="0"/>
              <a:t>.</a:t>
            </a:r>
          </a:p>
          <a:p>
            <a:pPr>
              <a:lnSpc>
                <a:spcPct val="120000"/>
              </a:lnSpc>
            </a:pPr>
            <a:endParaRPr lang="en-US" dirty="0" smtClean="0"/>
          </a:p>
          <a:p>
            <a:pPr>
              <a:lnSpc>
                <a:spcPct val="120000"/>
              </a:lnSpc>
            </a:pPr>
            <a:r>
              <a:rPr lang="en-US" dirty="0" smtClean="0"/>
              <a:t>Also, Blue Waters has 1.66 petabytes of memory which gives</a:t>
            </a:r>
            <a:r>
              <a:rPr lang="en-US" baseline="0" dirty="0" smtClean="0"/>
              <a:t> </a:t>
            </a:r>
            <a:r>
              <a:rPr lang="en-US" dirty="0" smtClean="0"/>
              <a:t>it the largest memory capacity of any HPC system in the world.</a:t>
            </a:r>
          </a:p>
          <a:p>
            <a:pPr>
              <a:lnSpc>
                <a:spcPct val="120000"/>
              </a:lnSpc>
            </a:pPr>
            <a:endParaRPr lang="en-US" dirty="0" smtClean="0"/>
          </a:p>
          <a:p>
            <a:pPr>
              <a:lnSpc>
                <a:spcPct val="120000"/>
              </a:lnSpc>
            </a:pPr>
            <a:r>
              <a:rPr lang="en-US" dirty="0" smtClean="0"/>
              <a:t>The I/O system is a </a:t>
            </a:r>
            <a:r>
              <a:rPr lang="en-US" dirty="0" err="1" smtClean="0"/>
              <a:t>Lustre</a:t>
            </a:r>
            <a:r>
              <a:rPr lang="en-US" dirty="0" smtClean="0"/>
              <a:t> file system with a total storage capacity of 26 PB, and an</a:t>
            </a:r>
            <a:r>
              <a:rPr lang="en-US" baseline="0" dirty="0" smtClean="0"/>
              <a:t> aggregate </a:t>
            </a:r>
            <a:r>
              <a:rPr lang="en-US" dirty="0" smtClean="0"/>
              <a:t>bandwidth of more than 1 TB/s.</a:t>
            </a:r>
          </a:p>
          <a:p>
            <a:pPr>
              <a:lnSpc>
                <a:spcPct val="120000"/>
              </a:lnSpc>
            </a:pPr>
            <a:endParaRPr lang="en-US" dirty="0" smtClean="0"/>
          </a:p>
          <a:p>
            <a:pPr defTabSz="467482">
              <a:lnSpc>
                <a:spcPct val="120000"/>
              </a:lnSpc>
              <a:defRPr/>
            </a:pPr>
            <a:r>
              <a:rPr lang="en-US" dirty="0" smtClean="0"/>
              <a:t>The high speed interconnect is a Cray Gemini 3D Torus.</a:t>
            </a:r>
          </a:p>
          <a:p>
            <a:pPr marL="0" lvl="1" defTabSz="467482">
              <a:defRPr/>
            </a:pPr>
            <a:endParaRPr lang="en-US" dirty="0" smtClean="0"/>
          </a:p>
          <a:p>
            <a:pPr marL="0" lvl="1" defTabSz="467482">
              <a:defRPr/>
            </a:pPr>
            <a:r>
              <a:rPr lang="en-US" dirty="0" smtClean="0"/>
              <a:t>For more information, visit the URL shown on the slide: </a:t>
            </a:r>
            <a:r>
              <a:rPr lang="en-US" dirty="0" err="1" smtClean="0"/>
              <a:t>bluewaters</a:t>
            </a:r>
            <a:r>
              <a:rPr lang="en-US" dirty="0" smtClean="0"/>
              <a:t> dot </a:t>
            </a:r>
            <a:r>
              <a:rPr lang="en-US" dirty="0" err="1" smtClean="0"/>
              <a:t>ncsa</a:t>
            </a:r>
            <a:r>
              <a:rPr lang="en-US" dirty="0" smtClean="0"/>
              <a:t> dot Illinois dot </a:t>
            </a:r>
            <a:r>
              <a:rPr lang="en-US" dirty="0" err="1" smtClean="0"/>
              <a:t>edu</a:t>
            </a:r>
            <a:r>
              <a:rPr lang="en-US" dirty="0" smtClean="0"/>
              <a:t> slash hardware summary</a:t>
            </a:r>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7</a:t>
            </a:fld>
            <a:endParaRPr lang="en-US"/>
          </a:p>
        </p:txBody>
      </p:sp>
    </p:spTree>
    <p:extLst>
      <p:ext uri="{BB962C8B-B14F-4D97-AF65-F5344CB8AC3E}">
        <p14:creationId xmlns:p14="http://schemas.microsoft.com/office/powerpoint/2010/main" val="421076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optimization of code on Blue</a:t>
            </a:r>
            <a:r>
              <a:rPr lang="en-US" baseline="0" dirty="0" smtClean="0"/>
              <a:t> Waters is </a:t>
            </a:r>
            <a:r>
              <a:rPr lang="en-US" dirty="0" smtClean="0"/>
              <a:t>not trivial.</a:t>
            </a:r>
            <a:r>
              <a:rPr lang="en-US" baseline="0" dirty="0" smtClean="0"/>
              <a:t>   Therefore, we expect up to 2 years of preparation for teams to get their code in shape so that it will begin to scale to the degree expected on Blue Waters.</a:t>
            </a:r>
          </a:p>
          <a:p>
            <a:endParaRPr lang="en-US" baseline="0" dirty="0" smtClean="0"/>
          </a:p>
          <a:p>
            <a:r>
              <a:rPr lang="en-US" baseline="0" dirty="0" smtClean="0"/>
              <a:t>If you have just started developing the computational code, or if you have just started porting a serial code to a parallel machine, it would not be a good idea to write a PRAC proposal. You would use a campus machine, instead, or request an XSEDE allocation.</a:t>
            </a:r>
          </a:p>
          <a:p>
            <a:endParaRPr lang="en-US" baseline="0" dirty="0" smtClean="0"/>
          </a:p>
          <a:p>
            <a:r>
              <a:rPr lang="en-US" baseline="0" dirty="0" smtClean="0"/>
              <a:t>For computational applications that have already demonstrated high scalability, the Blue Waters team will then help you improve the scalability of your code further. But, you will need to bring in substantial expertise and staff for this job as well. </a:t>
            </a:r>
          </a:p>
          <a:p>
            <a:endParaRPr lang="en-US" baseline="0" dirty="0" smtClean="0"/>
          </a:p>
          <a:p>
            <a:r>
              <a:rPr lang="en-US" baseline="0" dirty="0" smtClean="0"/>
              <a:t>Your proposal must present a solid plan for your code development on Blue Waters. Your plan may entail the following:</a:t>
            </a:r>
          </a:p>
          <a:p>
            <a:pPr marL="175306" indent="-175306">
              <a:buFont typeface="Arial"/>
              <a:buChar char="•"/>
            </a:pPr>
            <a:r>
              <a:rPr lang="en-US" baseline="0" dirty="0" smtClean="0"/>
              <a:t>A description of the current scalability of your code on machines you have used so far</a:t>
            </a:r>
          </a:p>
          <a:p>
            <a:pPr marL="175306" indent="-175306">
              <a:buFont typeface="Arial"/>
              <a:buChar char="•"/>
            </a:pPr>
            <a:r>
              <a:rPr lang="en-US" baseline="0" dirty="0" smtClean="0"/>
              <a:t>Your efforts in year 1 and year 2 to apply optimization to achieve scalability across the full system. </a:t>
            </a:r>
          </a:p>
          <a:p>
            <a:endParaRPr lang="en-US" baseline="0" dirty="0" smtClean="0"/>
          </a:p>
          <a:p>
            <a:r>
              <a:rPr lang="en-US" baseline="0" dirty="0" smtClean="0"/>
              <a:t>The Blue Waters team will assist you in executing this plan. You are encouraged to contact them during your proposal preparation as well.</a:t>
            </a:r>
          </a:p>
          <a:p>
            <a:r>
              <a:rPr lang="en-US" baseline="0" dirty="0" smtClean="0"/>
              <a:t>In the development plan you should indicate topics and tasks for which you need their help with.</a:t>
            </a:r>
          </a:p>
          <a:p>
            <a:endParaRPr lang="en-US" baseline="0" dirty="0" smtClean="0"/>
          </a:p>
          <a:p>
            <a:pPr defTabSz="467487">
              <a:defRPr/>
            </a:pPr>
            <a:r>
              <a:rPr lang="en-US" baseline="0" dirty="0" smtClean="0"/>
              <a:t>Finally, you also need you to disclose any resource allocations on other machines that you may have obtained (e.g., XRAC or DOE INSIGHT awards) in your development plan. This is taken very seriously.  Please remember to do this.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8</a:t>
            </a:fld>
            <a:endParaRPr lang="en-US"/>
          </a:p>
        </p:txBody>
      </p:sp>
    </p:spTree>
    <p:extLst>
      <p:ext uri="{BB962C8B-B14F-4D97-AF65-F5344CB8AC3E}">
        <p14:creationId xmlns:p14="http://schemas.microsoft.com/office/powerpoint/2010/main" val="870434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 few more specific tasks for your proposal writing:</a:t>
            </a:r>
          </a:p>
          <a:p>
            <a:endParaRPr lang="en-US" dirty="0" smtClean="0"/>
          </a:p>
          <a:p>
            <a:r>
              <a:rPr lang="en-US" dirty="0" smtClean="0"/>
              <a:t>There are 6 mandatory sections in the proposal</a:t>
            </a:r>
            <a:r>
              <a:rPr lang="en-US" baseline="0" dirty="0" smtClean="0"/>
              <a:t> description. </a:t>
            </a:r>
          </a:p>
          <a:p>
            <a:endParaRPr lang="en-US" dirty="0" smtClean="0"/>
          </a:p>
          <a:p>
            <a:r>
              <a:rPr lang="en-US" baseline="0" dirty="0" smtClean="0"/>
              <a:t>The first three involves explaining your target research problem, followed by the intellectual merit and broader impact of your proposed work.  The intellectual merit and broader impact of your proposal will be the scientific progress enabled by your proposed work and how it affects the broader community. These two areas are important in any NSF proposal.  PRAC is no exception.  Be clear in your intellectual merit and broader impact descriptions.</a:t>
            </a:r>
          </a:p>
          <a:p>
            <a:endParaRPr lang="en-US" baseline="0" dirty="0" smtClean="0"/>
          </a:p>
          <a:p>
            <a:r>
              <a:rPr lang="en-US" baseline="0" dirty="0" smtClean="0"/>
              <a:t>You will then need to describe your computational code, and any novel computational or data processing approaches you are using. Describe how your code will use the memory hierarchy, the network, etc.</a:t>
            </a:r>
          </a:p>
          <a:p>
            <a:r>
              <a:rPr lang="en-US" baseline="0" dirty="0" smtClean="0"/>
              <a:t>  </a:t>
            </a:r>
          </a:p>
          <a:p>
            <a:r>
              <a:rPr lang="en-US" baseline="0" dirty="0" smtClean="0"/>
              <a:t>This should then be followed by your development plan (i.e., how you will scale your code to </a:t>
            </a:r>
            <a:r>
              <a:rPr lang="en-US" baseline="0" dirty="0" err="1" smtClean="0"/>
              <a:t>petascale</a:t>
            </a:r>
            <a:r>
              <a:rPr lang="en-US" baseline="0" dirty="0" smtClean="0"/>
              <a:t> performance on Blue Waters), and the source of research funding that is enabling you to do this work.  This is very important: PRAC does NOT provide funding for developing your code. You need to show that you have separate funding for your science and code development.  </a:t>
            </a:r>
          </a:p>
          <a:p>
            <a:endParaRPr lang="en-US" baseline="0" dirty="0" smtClean="0"/>
          </a:p>
          <a:p>
            <a:r>
              <a:rPr lang="en-US" baseline="0" dirty="0" smtClean="0"/>
              <a:t>Finally describe the compute resources you need. They must include a description of the number and type of nodes needed, the anticipated memory usage, the number and duration of runs in each phase of your development plan.  You must a provide a table called “Summary of Resources Required”, with rows for each year of the project, and columns describing the node-hours requested for XE nodes, node hours requested for XK nodes, and your required storage if it is not the default amount.  Default is 1 TB home, 5 TB project, and 500 TB scratch.  </a:t>
            </a:r>
          </a:p>
          <a:p>
            <a:endParaRPr lang="en-US" baseline="0" dirty="0" smtClean="0"/>
          </a:p>
          <a:p>
            <a:r>
              <a:rPr lang="en-US" baseline="0" dirty="0" smtClean="0"/>
              <a:t>A node hour is one node that runs for one hour. You may need up to several million node hours to accomplish your experiments.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9</a:t>
            </a:fld>
            <a:endParaRPr lang="en-US"/>
          </a:p>
        </p:txBody>
      </p:sp>
    </p:spTree>
    <p:extLst>
      <p:ext uri="{BB962C8B-B14F-4D97-AF65-F5344CB8AC3E}">
        <p14:creationId xmlns:p14="http://schemas.microsoft.com/office/powerpoint/2010/main" val="2969643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CE1D43-35BF-D34C-8BDC-B67A929D7281}" type="datetime1">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A402-2C1F-2949-A3CE-8916F848B5BF}" type="slidenum">
              <a:rPr lang="en-US" smtClean="0"/>
              <a:pPr/>
              <a:t>‹#›</a:t>
            </a:fld>
            <a:endParaRPr lang="en-US"/>
          </a:p>
        </p:txBody>
      </p:sp>
    </p:spTree>
    <p:extLst>
      <p:ext uri="{BB962C8B-B14F-4D97-AF65-F5344CB8AC3E}">
        <p14:creationId xmlns:p14="http://schemas.microsoft.com/office/powerpoint/2010/main" val="246256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21A252-51F3-0B44-8370-273061CF1B85}" type="datetime1">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A402-2C1F-2949-A3CE-8916F848B5BF}" type="slidenum">
              <a:rPr lang="en-US" smtClean="0"/>
              <a:pPr/>
              <a:t>‹#›</a:t>
            </a:fld>
            <a:endParaRPr lang="en-US"/>
          </a:p>
        </p:txBody>
      </p:sp>
    </p:spTree>
    <p:extLst>
      <p:ext uri="{BB962C8B-B14F-4D97-AF65-F5344CB8AC3E}">
        <p14:creationId xmlns:p14="http://schemas.microsoft.com/office/powerpoint/2010/main" val="593296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BBDB98-0FE5-4540-AA77-52372316374A}" type="datetime1">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A402-2C1F-2949-A3CE-8916F848B5BF}" type="slidenum">
              <a:rPr lang="en-US" smtClean="0"/>
              <a:pPr/>
              <a:t>‹#›</a:t>
            </a:fld>
            <a:endParaRPr lang="en-US"/>
          </a:p>
        </p:txBody>
      </p:sp>
    </p:spTree>
    <p:extLst>
      <p:ext uri="{BB962C8B-B14F-4D97-AF65-F5344CB8AC3E}">
        <p14:creationId xmlns:p14="http://schemas.microsoft.com/office/powerpoint/2010/main" val="391217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A457C7-FE81-7447-B04B-979917DC9BA8}" type="datetime1">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A402-2C1F-2949-A3CE-8916F848B5BF}" type="slidenum">
              <a:rPr lang="en-US" smtClean="0"/>
              <a:pPr/>
              <a:t>‹#›</a:t>
            </a:fld>
            <a:endParaRPr lang="en-US"/>
          </a:p>
        </p:txBody>
      </p:sp>
      <p:pic>
        <p:nvPicPr>
          <p:cNvPr id="7" name="Picture 6" descr="nsf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9269" y="5765800"/>
            <a:ext cx="967741" cy="955675"/>
          </a:xfrm>
          <a:prstGeom prst="rect">
            <a:avLst/>
          </a:prstGeom>
        </p:spPr>
      </p:pic>
    </p:spTree>
    <p:extLst>
      <p:ext uri="{BB962C8B-B14F-4D97-AF65-F5344CB8AC3E}">
        <p14:creationId xmlns:p14="http://schemas.microsoft.com/office/powerpoint/2010/main" val="188221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D58AC7-26CF-1641-A691-A395689977E0}" type="datetime1">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CA402-2C1F-2949-A3CE-8916F848B5BF}" type="slidenum">
              <a:rPr lang="en-US" smtClean="0"/>
              <a:pPr/>
              <a:t>‹#›</a:t>
            </a:fld>
            <a:endParaRPr lang="en-US"/>
          </a:p>
        </p:txBody>
      </p:sp>
    </p:spTree>
    <p:extLst>
      <p:ext uri="{BB962C8B-B14F-4D97-AF65-F5344CB8AC3E}">
        <p14:creationId xmlns:p14="http://schemas.microsoft.com/office/powerpoint/2010/main" val="107000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FFAE7E-C7C5-4C42-A63D-A32AE821CBBD}" type="datetime1">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CA402-2C1F-2949-A3CE-8916F848B5BF}" type="slidenum">
              <a:rPr lang="en-US" smtClean="0"/>
              <a:pPr/>
              <a:t>‹#›</a:t>
            </a:fld>
            <a:endParaRPr lang="en-US"/>
          </a:p>
        </p:txBody>
      </p:sp>
      <p:pic>
        <p:nvPicPr>
          <p:cNvPr id="8" name="Picture 7" descr="nsf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9269" y="5765800"/>
            <a:ext cx="967741" cy="955675"/>
          </a:xfrm>
          <a:prstGeom prst="rect">
            <a:avLst/>
          </a:prstGeom>
        </p:spPr>
      </p:pic>
    </p:spTree>
    <p:extLst>
      <p:ext uri="{BB962C8B-B14F-4D97-AF65-F5344CB8AC3E}">
        <p14:creationId xmlns:p14="http://schemas.microsoft.com/office/powerpoint/2010/main" val="123886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58EDEA3-DB54-6147-9D8A-CA0528EE710F}" type="datetime1">
              <a:rPr lang="en-US" smtClean="0"/>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CA402-2C1F-2949-A3CE-8916F848B5BF}" type="slidenum">
              <a:rPr lang="en-US" smtClean="0"/>
              <a:pPr/>
              <a:t>‹#›</a:t>
            </a:fld>
            <a:endParaRPr lang="en-US"/>
          </a:p>
        </p:txBody>
      </p:sp>
      <p:pic>
        <p:nvPicPr>
          <p:cNvPr id="10" name="Picture 9" descr="nsf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9269" y="5778500"/>
            <a:ext cx="967741" cy="955675"/>
          </a:xfrm>
          <a:prstGeom prst="rect">
            <a:avLst/>
          </a:prstGeom>
        </p:spPr>
      </p:pic>
    </p:spTree>
    <p:extLst>
      <p:ext uri="{BB962C8B-B14F-4D97-AF65-F5344CB8AC3E}">
        <p14:creationId xmlns:p14="http://schemas.microsoft.com/office/powerpoint/2010/main" val="320085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BDAE9CA-29DA-244B-8D0C-1B0AB3355030}" type="datetime1">
              <a:rPr lang="en-US" smtClean="0"/>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CA402-2C1F-2949-A3CE-8916F848B5BF}" type="slidenum">
              <a:rPr lang="en-US" smtClean="0"/>
              <a:pPr/>
              <a:t>‹#›</a:t>
            </a:fld>
            <a:endParaRPr lang="en-US"/>
          </a:p>
        </p:txBody>
      </p:sp>
    </p:spTree>
    <p:extLst>
      <p:ext uri="{BB962C8B-B14F-4D97-AF65-F5344CB8AC3E}">
        <p14:creationId xmlns:p14="http://schemas.microsoft.com/office/powerpoint/2010/main" val="32733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B514026-9FA6-E649-ACB5-EFC2F304A400}" type="datetime1">
              <a:rPr lang="en-US" smtClean="0"/>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CA402-2C1F-2949-A3CE-8916F848B5BF}" type="slidenum">
              <a:rPr lang="en-US" smtClean="0"/>
              <a:pPr/>
              <a:t>‹#›</a:t>
            </a:fld>
            <a:endParaRPr lang="en-US"/>
          </a:p>
        </p:txBody>
      </p:sp>
    </p:spTree>
    <p:extLst>
      <p:ext uri="{BB962C8B-B14F-4D97-AF65-F5344CB8AC3E}">
        <p14:creationId xmlns:p14="http://schemas.microsoft.com/office/powerpoint/2010/main" val="96786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103B0E-8CE3-5446-B113-F50B57406CCB}" type="datetime1">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CA402-2C1F-2949-A3CE-8916F848B5BF}" type="slidenum">
              <a:rPr lang="en-US" smtClean="0"/>
              <a:pPr/>
              <a:t>‹#›</a:t>
            </a:fld>
            <a:endParaRPr lang="en-US"/>
          </a:p>
        </p:txBody>
      </p:sp>
    </p:spTree>
    <p:extLst>
      <p:ext uri="{BB962C8B-B14F-4D97-AF65-F5344CB8AC3E}">
        <p14:creationId xmlns:p14="http://schemas.microsoft.com/office/powerpoint/2010/main" val="220699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300943-ABB7-1143-94BB-CAA30AB1E1B6}" type="datetime1">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CA402-2C1F-2949-A3CE-8916F848B5BF}" type="slidenum">
              <a:rPr lang="en-US" smtClean="0"/>
              <a:pPr/>
              <a:t>‹#›</a:t>
            </a:fld>
            <a:endParaRPr lang="en-US"/>
          </a:p>
        </p:txBody>
      </p:sp>
    </p:spTree>
    <p:extLst>
      <p:ext uri="{BB962C8B-B14F-4D97-AF65-F5344CB8AC3E}">
        <p14:creationId xmlns:p14="http://schemas.microsoft.com/office/powerpoint/2010/main" val="414257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8540" y="6356350"/>
            <a:ext cx="4910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CA402-2C1F-2949-A3CE-8916F848B5BF}" type="slidenum">
              <a:rPr lang="en-US" smtClean="0"/>
              <a:pPr/>
              <a:t>‹#›</a:t>
            </a:fld>
            <a:endParaRPr lang="en-US"/>
          </a:p>
        </p:txBody>
      </p:sp>
    </p:spTree>
    <p:extLst>
      <p:ext uri="{BB962C8B-B14F-4D97-AF65-F5344CB8AC3E}">
        <p14:creationId xmlns:p14="http://schemas.microsoft.com/office/powerpoint/2010/main" val="3665929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luewaters.ncsa.illinois.edu/science-team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hyperlink" Target="http://bluewaters.ncsa.illinois.edu/hardware-summa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2467" y="2279650"/>
            <a:ext cx="6053667" cy="1470025"/>
          </a:xfrm>
        </p:spPr>
        <p:txBody>
          <a:bodyPr>
            <a:normAutofit fontScale="90000"/>
          </a:bodyPr>
          <a:lstStyle/>
          <a:p>
            <a:r>
              <a:rPr lang="en-US" b="1" dirty="0" err="1"/>
              <a:t>Petascale</a:t>
            </a:r>
            <a:r>
              <a:rPr lang="en-US" b="1" dirty="0"/>
              <a:t> Computing Resource Allocations   </a:t>
            </a:r>
            <a:br>
              <a:rPr lang="en-US" b="1" dirty="0"/>
            </a:br>
            <a:r>
              <a:rPr lang="en-US" dirty="0" smtClean="0"/>
              <a:t>PRAC – NSF 14-518</a:t>
            </a:r>
            <a:endParaRPr lang="en-US" dirty="0"/>
          </a:p>
        </p:txBody>
      </p:sp>
      <p:sp>
        <p:nvSpPr>
          <p:cNvPr id="3" name="Subtitle 2"/>
          <p:cNvSpPr>
            <a:spLocks noGrp="1"/>
          </p:cNvSpPr>
          <p:nvPr>
            <p:ph type="subTitle" idx="1"/>
          </p:nvPr>
        </p:nvSpPr>
        <p:spPr>
          <a:xfrm>
            <a:off x="1371600" y="4233332"/>
            <a:ext cx="6400800" cy="1405467"/>
          </a:xfrm>
        </p:spPr>
        <p:txBody>
          <a:bodyPr>
            <a:normAutofit/>
          </a:bodyPr>
          <a:lstStyle/>
          <a:p>
            <a:r>
              <a:rPr lang="en-US" dirty="0" smtClean="0"/>
              <a:t>Ed Walker, NSF CISE/ACI</a:t>
            </a:r>
          </a:p>
          <a:p>
            <a:r>
              <a:rPr lang="en-US" dirty="0" smtClean="0"/>
              <a:t>March 3, 2016</a:t>
            </a:r>
            <a:endParaRPr lang="en-US" dirty="0"/>
          </a:p>
        </p:txBody>
      </p:sp>
      <p:pic>
        <p:nvPicPr>
          <p:cNvPr id="4" name="Picture 3" descr="nsf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4901" y="504825"/>
            <a:ext cx="1697565" cy="1676400"/>
          </a:xfrm>
          <a:prstGeom prst="rect">
            <a:avLst/>
          </a:prstGeom>
        </p:spPr>
      </p:pic>
      <p:sp>
        <p:nvSpPr>
          <p:cNvPr id="5" name="Slide Number Placeholder 4"/>
          <p:cNvSpPr>
            <a:spLocks noGrp="1"/>
          </p:cNvSpPr>
          <p:nvPr>
            <p:ph type="sldNum" sz="quarter" idx="12"/>
          </p:nvPr>
        </p:nvSpPr>
        <p:spPr/>
        <p:txBody>
          <a:bodyPr/>
          <a:lstStyle/>
          <a:p>
            <a:fld id="{489CA402-2C1F-2949-A3CE-8916F848B5BF}" type="slidenum">
              <a:rPr lang="en-US" smtClean="0"/>
              <a:pPr/>
              <a:t>1</a:t>
            </a:fld>
            <a:endParaRPr lang="en-US"/>
          </a:p>
        </p:txBody>
      </p:sp>
    </p:spTree>
    <p:extLst>
      <p:ext uri="{BB962C8B-B14F-4D97-AF65-F5344CB8AC3E}">
        <p14:creationId xmlns:p14="http://schemas.microsoft.com/office/powerpoint/2010/main" val="1161756893"/>
      </p:ext>
    </p:extLst>
  </p:cSld>
  <p:clrMapOvr>
    <a:masterClrMapping/>
  </p:clrMapOvr>
  <mc:AlternateContent xmlns:mc="http://schemas.openxmlformats.org/markup-compatibility/2006" xmlns:p14="http://schemas.microsoft.com/office/powerpoint/2010/main">
    <mc:Choice Requires="p14">
      <p:transition spd="slow" p14:dur="2000" advTm="36842"/>
    </mc:Choice>
    <mc:Fallback xmlns="">
      <p:transition xmlns:p14="http://schemas.microsoft.com/office/powerpoint/2010/main" spd="slow" advTm="3684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Criteria</a:t>
            </a:r>
            <a:endParaRPr lang="en-US" dirty="0"/>
          </a:p>
        </p:txBody>
      </p:sp>
      <p:sp>
        <p:nvSpPr>
          <p:cNvPr id="3" name="Content Placeholder 2"/>
          <p:cNvSpPr>
            <a:spLocks noGrp="1"/>
          </p:cNvSpPr>
          <p:nvPr>
            <p:ph idx="1"/>
          </p:nvPr>
        </p:nvSpPr>
        <p:spPr/>
        <p:txBody>
          <a:bodyPr/>
          <a:lstStyle/>
          <a:p>
            <a:r>
              <a:rPr lang="en-US" b="1" dirty="0" smtClean="0"/>
              <a:t>Intellectual Merit </a:t>
            </a:r>
            <a:r>
              <a:rPr lang="en-US" dirty="0" smtClean="0"/>
              <a:t>and </a:t>
            </a:r>
            <a:r>
              <a:rPr lang="en-US" b="1" dirty="0" smtClean="0"/>
              <a:t>Broader Impact</a:t>
            </a:r>
          </a:p>
          <a:p>
            <a:r>
              <a:rPr lang="en-US" dirty="0" smtClean="0"/>
              <a:t>Is the proposed computational research leading to breakthrough science and engineering?</a:t>
            </a:r>
          </a:p>
          <a:p>
            <a:r>
              <a:rPr lang="en-US" dirty="0" smtClean="0"/>
              <a:t>Does it require the capability of a resource such as Blue Waters?</a:t>
            </a:r>
            <a:endParaRPr lang="en-US" dirty="0"/>
          </a:p>
        </p:txBody>
      </p:sp>
      <p:sp>
        <p:nvSpPr>
          <p:cNvPr id="4" name="Slide Number Placeholder 3"/>
          <p:cNvSpPr>
            <a:spLocks noGrp="1"/>
          </p:cNvSpPr>
          <p:nvPr>
            <p:ph type="sldNum" sz="quarter" idx="12"/>
          </p:nvPr>
        </p:nvSpPr>
        <p:spPr/>
        <p:txBody>
          <a:bodyPr/>
          <a:lstStyle/>
          <a:p>
            <a:fld id="{489CA402-2C1F-2949-A3CE-8916F848B5BF}" type="slidenum">
              <a:rPr lang="en-US" smtClean="0"/>
              <a:pPr/>
              <a:t>10</a:t>
            </a:fld>
            <a:endParaRPr lang="en-US"/>
          </a:p>
        </p:txBody>
      </p:sp>
    </p:spTree>
    <p:extLst>
      <p:ext uri="{BB962C8B-B14F-4D97-AF65-F5344CB8AC3E}">
        <p14:creationId xmlns:p14="http://schemas.microsoft.com/office/powerpoint/2010/main" val="2560502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1</a:t>
            </a:r>
            <a:endParaRPr lang="en-US" dirty="0"/>
          </a:p>
        </p:txBody>
      </p:sp>
      <p:sp>
        <p:nvSpPr>
          <p:cNvPr id="3" name="Content Placeholder 2"/>
          <p:cNvSpPr>
            <a:spLocks noGrp="1"/>
          </p:cNvSpPr>
          <p:nvPr>
            <p:ph idx="1"/>
          </p:nvPr>
        </p:nvSpPr>
        <p:spPr/>
        <p:txBody>
          <a:bodyPr>
            <a:normAutofit lnSpcReduction="10000"/>
          </a:bodyPr>
          <a:lstStyle/>
          <a:p>
            <a:r>
              <a:rPr lang="en-US" dirty="0" smtClean="0"/>
              <a:t>Q</a:t>
            </a:r>
            <a:r>
              <a:rPr lang="en-US" dirty="0"/>
              <a:t>: How can I tell </a:t>
            </a:r>
            <a:r>
              <a:rPr lang="en-US" dirty="0" smtClean="0"/>
              <a:t>if my </a:t>
            </a:r>
            <a:r>
              <a:rPr lang="en-US" dirty="0"/>
              <a:t>proposed </a:t>
            </a:r>
            <a:r>
              <a:rPr lang="en-US" dirty="0" smtClean="0"/>
              <a:t>work is </a:t>
            </a:r>
            <a:r>
              <a:rPr lang="en-US" dirty="0"/>
              <a:t>a good fit for the </a:t>
            </a:r>
            <a:r>
              <a:rPr lang="en-US" dirty="0" smtClean="0"/>
              <a:t>PRAC program</a:t>
            </a:r>
            <a:r>
              <a:rPr lang="en-US" dirty="0"/>
              <a:t>?</a:t>
            </a:r>
          </a:p>
          <a:p>
            <a:endParaRPr lang="en-US" dirty="0"/>
          </a:p>
          <a:p>
            <a:r>
              <a:rPr lang="en-US" dirty="0" smtClean="0"/>
              <a:t>A: A successful PRAC proposal shows that </a:t>
            </a:r>
          </a:p>
          <a:p>
            <a:pPr lvl="1"/>
            <a:r>
              <a:rPr lang="en-US" dirty="0"/>
              <a:t>You have a </a:t>
            </a:r>
            <a:r>
              <a:rPr lang="en-US" dirty="0" smtClean="0"/>
              <a:t>very important science </a:t>
            </a:r>
            <a:r>
              <a:rPr lang="en-US" dirty="0"/>
              <a:t>or engineering research problem that requires </a:t>
            </a:r>
            <a:r>
              <a:rPr lang="en-US" dirty="0" err="1"/>
              <a:t>petascale</a:t>
            </a:r>
            <a:r>
              <a:rPr lang="en-US" dirty="0"/>
              <a:t> computing capabilities</a:t>
            </a:r>
          </a:p>
          <a:p>
            <a:pPr lvl="1"/>
            <a:r>
              <a:rPr lang="en-US" dirty="0" smtClean="0"/>
              <a:t>You have a solid plan to effectively </a:t>
            </a:r>
            <a:r>
              <a:rPr lang="en-US" dirty="0"/>
              <a:t>exploit the </a:t>
            </a:r>
            <a:r>
              <a:rPr lang="en-US" dirty="0" smtClean="0"/>
              <a:t>massive capabilities </a:t>
            </a:r>
            <a:r>
              <a:rPr lang="en-US" dirty="0"/>
              <a:t>offered by </a:t>
            </a:r>
            <a:r>
              <a:rPr lang="en-US" dirty="0" smtClean="0"/>
              <a:t>the Blue Waters</a:t>
            </a:r>
            <a:r>
              <a:rPr lang="en-US" dirty="0"/>
              <a:t> </a:t>
            </a:r>
            <a:r>
              <a:rPr lang="en-US" dirty="0" smtClean="0"/>
              <a:t>machine</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89CA402-2C1F-2949-A3CE-8916F848B5BF}" type="slidenum">
              <a:rPr lang="en-US" smtClean="0"/>
              <a:pPr/>
              <a:t>11</a:t>
            </a:fld>
            <a:endParaRPr lang="en-US"/>
          </a:p>
        </p:txBody>
      </p:sp>
    </p:spTree>
    <p:extLst>
      <p:ext uri="{BB962C8B-B14F-4D97-AF65-F5344CB8AC3E}">
        <p14:creationId xmlns:p14="http://schemas.microsoft.com/office/powerpoint/2010/main" val="1961019548"/>
      </p:ext>
    </p:extLst>
  </p:cSld>
  <p:clrMapOvr>
    <a:masterClrMapping/>
  </p:clrMapOvr>
  <mc:AlternateContent xmlns:mc="http://schemas.openxmlformats.org/markup-compatibility/2006" xmlns:p14="http://schemas.microsoft.com/office/powerpoint/2010/main">
    <mc:Choice Requires="p14">
      <p:transition spd="slow" p14:dur="2000" advTm="56002"/>
    </mc:Choice>
    <mc:Fallback xmlns="">
      <p:transition xmlns:p14="http://schemas.microsoft.com/office/powerpoint/2010/main" spd="slow" advTm="5600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a:t>
            </a:r>
            <a:r>
              <a:rPr lang="en-US" dirty="0"/>
              <a:t>2</a:t>
            </a:r>
          </a:p>
        </p:txBody>
      </p:sp>
      <p:sp>
        <p:nvSpPr>
          <p:cNvPr id="3" name="Content Placeholder 2"/>
          <p:cNvSpPr>
            <a:spLocks noGrp="1"/>
          </p:cNvSpPr>
          <p:nvPr>
            <p:ph idx="1"/>
          </p:nvPr>
        </p:nvSpPr>
        <p:spPr>
          <a:xfrm>
            <a:off x="457200" y="1417638"/>
            <a:ext cx="8229600" cy="4525963"/>
          </a:xfrm>
        </p:spPr>
        <p:txBody>
          <a:bodyPr>
            <a:normAutofit/>
          </a:bodyPr>
          <a:lstStyle/>
          <a:p>
            <a:r>
              <a:rPr lang="en-US" dirty="0" smtClean="0"/>
              <a:t>Q</a:t>
            </a:r>
            <a:r>
              <a:rPr lang="en-US" dirty="0"/>
              <a:t>: </a:t>
            </a:r>
            <a:r>
              <a:rPr lang="en-US" dirty="0" smtClean="0"/>
              <a:t>If PRAC does not fund the development of the computational application, who does?</a:t>
            </a:r>
            <a:endParaRPr lang="en-US" dirty="0"/>
          </a:p>
          <a:p>
            <a:endParaRPr lang="en-US" dirty="0"/>
          </a:p>
          <a:p>
            <a:r>
              <a:rPr lang="en-US" dirty="0"/>
              <a:t>A: </a:t>
            </a:r>
            <a:r>
              <a:rPr lang="en-US" dirty="0" smtClean="0"/>
              <a:t>You will need to write a proposal to an NSF directorate or another agency that sponsors research in your science domain. Once you get it funded, consider writing a PRAC proposal.</a:t>
            </a: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89CA402-2C1F-2949-A3CE-8916F848B5BF}" type="slidenum">
              <a:rPr lang="en-US" smtClean="0"/>
              <a:pPr/>
              <a:t>12</a:t>
            </a:fld>
            <a:endParaRPr lang="en-US"/>
          </a:p>
        </p:txBody>
      </p:sp>
    </p:spTree>
    <p:extLst>
      <p:ext uri="{BB962C8B-B14F-4D97-AF65-F5344CB8AC3E}">
        <p14:creationId xmlns:p14="http://schemas.microsoft.com/office/powerpoint/2010/main" val="1777015784"/>
      </p:ext>
    </p:extLst>
  </p:cSld>
  <p:clrMapOvr>
    <a:masterClrMapping/>
  </p:clrMapOvr>
  <mc:AlternateContent xmlns:mc="http://schemas.openxmlformats.org/markup-compatibility/2006" xmlns:p14="http://schemas.microsoft.com/office/powerpoint/2010/main">
    <mc:Choice Requires="p14">
      <p:transition spd="slow" p14:dur="2000" advTm="33826"/>
    </mc:Choice>
    <mc:Fallback xmlns="">
      <p:transition xmlns:p14="http://schemas.microsoft.com/office/powerpoint/2010/main" spd="slow" advTm="3382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a:t>
            </a:r>
            <a:r>
              <a:rPr lang="en-US" dirty="0"/>
              <a:t>3</a:t>
            </a: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smtClean="0"/>
              <a:t>Q</a:t>
            </a:r>
            <a:r>
              <a:rPr lang="en-US" dirty="0"/>
              <a:t>: </a:t>
            </a:r>
            <a:r>
              <a:rPr lang="en-US" dirty="0" smtClean="0"/>
              <a:t>Would it be better for me to write an XRAC proposal and send it to </a:t>
            </a:r>
            <a:r>
              <a:rPr lang="en-US" dirty="0" err="1" smtClean="0"/>
              <a:t>xsede.org</a:t>
            </a:r>
            <a:r>
              <a:rPr lang="en-US" dirty="0" smtClean="0"/>
              <a:t>?</a:t>
            </a:r>
          </a:p>
          <a:p>
            <a:endParaRPr lang="en-US" dirty="0"/>
          </a:p>
          <a:p>
            <a:r>
              <a:rPr lang="en-US" dirty="0"/>
              <a:t>A: </a:t>
            </a:r>
            <a:r>
              <a:rPr lang="en-US" dirty="0" smtClean="0"/>
              <a:t>Getting an XSEDE allocation is better if</a:t>
            </a:r>
          </a:p>
          <a:p>
            <a:pPr lvl="1"/>
            <a:r>
              <a:rPr lang="en-US" dirty="0" smtClean="0"/>
              <a:t>You are only beginning to parallelize your code. Request a startup allocation</a:t>
            </a:r>
          </a:p>
          <a:p>
            <a:pPr lvl="1"/>
            <a:r>
              <a:rPr lang="en-US" dirty="0" smtClean="0"/>
              <a:t>You don’t have funding for developing your application into an efficient parallel code</a:t>
            </a:r>
          </a:p>
          <a:p>
            <a:pPr lvl="1"/>
            <a:r>
              <a:rPr lang="en-US" dirty="0" smtClean="0"/>
              <a:t>Your code scales well, but does not need the massive capabilities of Blue Waters</a:t>
            </a:r>
            <a:endParaRPr lang="en-US" dirty="0"/>
          </a:p>
          <a:p>
            <a:pPr marL="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89CA402-2C1F-2949-A3CE-8916F848B5BF}" type="slidenum">
              <a:rPr lang="en-US" smtClean="0"/>
              <a:pPr/>
              <a:t>13</a:t>
            </a:fld>
            <a:endParaRPr lang="en-US"/>
          </a:p>
        </p:txBody>
      </p:sp>
    </p:spTree>
    <p:extLst>
      <p:ext uri="{BB962C8B-B14F-4D97-AF65-F5344CB8AC3E}">
        <p14:creationId xmlns:p14="http://schemas.microsoft.com/office/powerpoint/2010/main" val="3312499170"/>
      </p:ext>
    </p:extLst>
  </p:cSld>
  <p:clrMapOvr>
    <a:masterClrMapping/>
  </p:clrMapOvr>
  <mc:AlternateContent xmlns:mc="http://schemas.openxmlformats.org/markup-compatibility/2006" xmlns:p14="http://schemas.microsoft.com/office/powerpoint/2010/main">
    <mc:Choice Requires="p14">
      <p:transition spd="slow" p14:dur="2000" advTm="33826"/>
    </mc:Choice>
    <mc:Fallback xmlns="">
      <p:transition xmlns:p14="http://schemas.microsoft.com/office/powerpoint/2010/main" spd="slow" advTm="3382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a:t>
            </a:r>
            <a:r>
              <a:rPr lang="en-US" dirty="0"/>
              <a:t>4</a:t>
            </a:r>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smtClean="0"/>
              <a:t>Q: What are the highlights in the recent revision of the solicitation?</a:t>
            </a:r>
          </a:p>
          <a:p>
            <a:endParaRPr lang="en-US" dirty="0"/>
          </a:p>
          <a:p>
            <a:r>
              <a:rPr lang="en-US" dirty="0"/>
              <a:t>A</a:t>
            </a:r>
            <a:r>
              <a:rPr lang="en-US" dirty="0" smtClean="0"/>
              <a:t>: The new version revises the previous PRAC in the following ways:</a:t>
            </a:r>
          </a:p>
          <a:p>
            <a:pPr lvl="1"/>
            <a:r>
              <a:rPr lang="en-US" dirty="0" smtClean="0"/>
              <a:t>All current/pending compute allocations MUST be disclosed in </a:t>
            </a:r>
            <a:r>
              <a:rPr lang="en-US" i="1" dirty="0" smtClean="0"/>
              <a:t>supplemental documentation</a:t>
            </a:r>
          </a:p>
          <a:p>
            <a:pPr lvl="1"/>
            <a:r>
              <a:rPr lang="en-US" dirty="0" smtClean="0"/>
              <a:t>Total requested allocation must be stated in </a:t>
            </a:r>
            <a:r>
              <a:rPr lang="en-US" i="1" dirty="0" smtClean="0"/>
              <a:t>Project Summary</a:t>
            </a:r>
          </a:p>
          <a:p>
            <a:pPr lvl="1"/>
            <a:r>
              <a:rPr lang="en-US" dirty="0" smtClean="0"/>
              <a:t>Restricts allocation request to a maximum of TWO years</a:t>
            </a:r>
          </a:p>
          <a:p>
            <a:pPr lvl="1"/>
            <a:endParaRPr lang="en-US" dirty="0"/>
          </a:p>
          <a:p>
            <a:pPr marL="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89CA402-2C1F-2949-A3CE-8916F848B5BF}" type="slidenum">
              <a:rPr lang="en-US" smtClean="0"/>
              <a:pPr/>
              <a:t>14</a:t>
            </a:fld>
            <a:endParaRPr lang="en-US"/>
          </a:p>
        </p:txBody>
      </p:sp>
    </p:spTree>
    <p:extLst>
      <p:ext uri="{BB962C8B-B14F-4D97-AF65-F5344CB8AC3E}">
        <p14:creationId xmlns:p14="http://schemas.microsoft.com/office/powerpoint/2010/main" val="2842097863"/>
      </p:ext>
    </p:extLst>
  </p:cSld>
  <p:clrMapOvr>
    <a:masterClrMapping/>
  </p:clrMapOvr>
  <mc:AlternateContent xmlns:mc="http://schemas.openxmlformats.org/markup-compatibility/2006" xmlns:p14="http://schemas.microsoft.com/office/powerpoint/2010/main">
    <mc:Choice Requires="p14">
      <p:transition spd="slow" p14:dur="2000" advTm="33826"/>
    </mc:Choice>
    <mc:Fallback xmlns="">
      <p:transition spd="slow" advTm="3382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7" y="3700234"/>
            <a:ext cx="8212660" cy="1470025"/>
          </a:xfrm>
        </p:spPr>
        <p:txBody>
          <a:bodyPr>
            <a:noAutofit/>
          </a:bodyPr>
          <a:lstStyle/>
          <a:p>
            <a:r>
              <a:rPr lang="en-US" sz="2800" b="1" dirty="0" err="1"/>
              <a:t>Petascale</a:t>
            </a:r>
            <a:r>
              <a:rPr lang="en-US" sz="2800" b="1" dirty="0"/>
              <a:t> Computing Resource Allocations   (PRAC</a:t>
            </a:r>
            <a:r>
              <a:rPr lang="en-US" sz="2800" b="1" dirty="0" smtClean="0"/>
              <a:t>)</a:t>
            </a:r>
            <a:br>
              <a:rPr lang="en-US" sz="2800" b="1" dirty="0" smtClean="0"/>
            </a:br>
            <a:r>
              <a:rPr lang="en-US" sz="2800" dirty="0" smtClean="0"/>
              <a:t/>
            </a:r>
            <a:br>
              <a:rPr lang="en-US" sz="2800" dirty="0" smtClean="0"/>
            </a:br>
            <a:r>
              <a:rPr lang="en-US" sz="2800" dirty="0" smtClean="0"/>
              <a:t>Contact information:</a:t>
            </a:r>
            <a:br>
              <a:rPr lang="en-US" sz="2800" dirty="0" smtClean="0"/>
            </a:br>
            <a:r>
              <a:rPr lang="en-US" sz="2800" dirty="0" smtClean="0"/>
              <a:t>Ed Walker </a:t>
            </a:r>
            <a:br>
              <a:rPr lang="en-US" sz="2800" dirty="0" smtClean="0"/>
            </a:br>
            <a:r>
              <a:rPr lang="en-US" sz="2800" dirty="0" smtClean="0"/>
              <a:t>edwalker@nsf.gov, 703-292-4863</a:t>
            </a:r>
            <a:br>
              <a:rPr lang="en-US" sz="2800" dirty="0" smtClean="0"/>
            </a:br>
            <a:r>
              <a:rPr lang="en-US" sz="2800" dirty="0" smtClean="0"/>
              <a:t/>
            </a:r>
            <a:br>
              <a:rPr lang="en-US" sz="2800" dirty="0" smtClean="0"/>
            </a:br>
            <a:endParaRPr lang="en-US" sz="2800" dirty="0"/>
          </a:p>
        </p:txBody>
      </p:sp>
      <p:pic>
        <p:nvPicPr>
          <p:cNvPr id="4" name="Picture 3" descr="nsf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173" y="233896"/>
            <a:ext cx="2335224" cy="2306109"/>
          </a:xfrm>
          <a:prstGeom prst="rect">
            <a:avLst/>
          </a:prstGeom>
        </p:spPr>
      </p:pic>
      <p:sp>
        <p:nvSpPr>
          <p:cNvPr id="3" name="Slide Number Placeholder 2"/>
          <p:cNvSpPr>
            <a:spLocks noGrp="1"/>
          </p:cNvSpPr>
          <p:nvPr>
            <p:ph type="sldNum" sz="quarter" idx="12"/>
          </p:nvPr>
        </p:nvSpPr>
        <p:spPr/>
        <p:txBody>
          <a:bodyPr/>
          <a:lstStyle/>
          <a:p>
            <a:fld id="{489CA402-2C1F-2949-A3CE-8916F848B5BF}" type="slidenum">
              <a:rPr lang="en-US" smtClean="0"/>
              <a:pPr/>
              <a:t>15</a:t>
            </a:fld>
            <a:endParaRPr lang="en-US"/>
          </a:p>
        </p:txBody>
      </p:sp>
    </p:spTree>
    <p:extLst>
      <p:ext uri="{BB962C8B-B14F-4D97-AF65-F5344CB8AC3E}">
        <p14:creationId xmlns:p14="http://schemas.microsoft.com/office/powerpoint/2010/main" val="1104007107"/>
      </p:ext>
    </p:extLst>
  </p:cSld>
  <p:clrMapOvr>
    <a:masterClrMapping/>
  </p:clrMapOvr>
  <mc:AlternateContent xmlns:mc="http://schemas.openxmlformats.org/markup-compatibility/2006" xmlns:p14="http://schemas.microsoft.com/office/powerpoint/2010/main">
    <mc:Choice Requires="p14">
      <p:transition spd="slow" p14:dur="2000" advTm="36842"/>
    </mc:Choice>
    <mc:Fallback xmlns="">
      <p:transition xmlns:p14="http://schemas.microsoft.com/office/powerpoint/2010/main" spd="slow" advTm="3684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303866" y="2319867"/>
            <a:ext cx="7382933" cy="3806296"/>
          </a:xfrm>
        </p:spPr>
        <p:txBody>
          <a:bodyPr/>
          <a:lstStyle/>
          <a:p>
            <a:r>
              <a:rPr lang="en-US" dirty="0" smtClean="0"/>
              <a:t>Program description</a:t>
            </a:r>
          </a:p>
          <a:p>
            <a:r>
              <a:rPr lang="en-US" dirty="0" smtClean="0"/>
              <a:t>FAQs</a:t>
            </a:r>
          </a:p>
          <a:p>
            <a:r>
              <a:rPr lang="en-US" dirty="0" smtClean="0"/>
              <a:t>Questions and answers</a:t>
            </a:r>
            <a:endParaRPr lang="en-US" dirty="0"/>
          </a:p>
        </p:txBody>
      </p:sp>
      <p:sp>
        <p:nvSpPr>
          <p:cNvPr id="4" name="Slide Number Placeholder 3"/>
          <p:cNvSpPr>
            <a:spLocks noGrp="1"/>
          </p:cNvSpPr>
          <p:nvPr>
            <p:ph type="sldNum" sz="quarter" idx="12"/>
          </p:nvPr>
        </p:nvSpPr>
        <p:spPr/>
        <p:txBody>
          <a:bodyPr/>
          <a:lstStyle/>
          <a:p>
            <a:fld id="{489CA402-2C1F-2949-A3CE-8916F848B5BF}" type="slidenum">
              <a:rPr lang="en-US" smtClean="0"/>
              <a:pPr/>
              <a:t>2</a:t>
            </a:fld>
            <a:endParaRPr lang="en-US"/>
          </a:p>
        </p:txBody>
      </p:sp>
    </p:spTree>
    <p:extLst>
      <p:ext uri="{BB962C8B-B14F-4D97-AF65-F5344CB8AC3E}">
        <p14:creationId xmlns:p14="http://schemas.microsoft.com/office/powerpoint/2010/main" val="709615696"/>
      </p:ext>
    </p:extLst>
  </p:cSld>
  <p:clrMapOvr>
    <a:masterClrMapping/>
  </p:clrMapOvr>
  <mc:AlternateContent xmlns:mc="http://schemas.openxmlformats.org/markup-compatibility/2006" xmlns:p14="http://schemas.microsoft.com/office/powerpoint/2010/main">
    <mc:Choice Requires="p14">
      <p:transition spd="slow" p14:dur="2000" advTm="39432"/>
    </mc:Choice>
    <mc:Fallback xmlns="">
      <p:transition xmlns:p14="http://schemas.microsoft.com/office/powerpoint/2010/main" spd="slow" advTm="3943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34"/>
            <a:ext cx="8229600" cy="1143000"/>
          </a:xfrm>
        </p:spPr>
        <p:txBody>
          <a:bodyPr>
            <a:noAutofit/>
          </a:bodyPr>
          <a:lstStyle/>
          <a:p>
            <a:r>
              <a:rPr lang="en-US" sz="3200" b="1" dirty="0" smtClean="0">
                <a:ln w="1905"/>
                <a:solidFill>
                  <a:srgbClr val="000000"/>
                </a:solidFill>
                <a:effectLst>
                  <a:innerShdw blurRad="69850" dist="43180" dir="5400000">
                    <a:srgbClr val="000000">
                      <a:alpha val="65000"/>
                    </a:srgbClr>
                  </a:innerShdw>
                </a:effectLst>
                <a:cs typeface="Arial Black"/>
              </a:rPr>
              <a:t>Key Enabler of Science and Engineering:</a:t>
            </a:r>
            <a:br>
              <a:rPr lang="en-US" sz="3200" b="1" dirty="0" smtClean="0">
                <a:ln w="1905"/>
                <a:solidFill>
                  <a:srgbClr val="000000"/>
                </a:solidFill>
                <a:effectLst>
                  <a:innerShdw blurRad="69850" dist="43180" dir="5400000">
                    <a:srgbClr val="000000">
                      <a:alpha val="65000"/>
                    </a:srgbClr>
                  </a:innerShdw>
                </a:effectLst>
                <a:cs typeface="Arial Black"/>
              </a:rPr>
            </a:br>
            <a:r>
              <a:rPr lang="en-US" sz="3200" b="1" dirty="0" smtClean="0">
                <a:ln w="1905"/>
                <a:solidFill>
                  <a:srgbClr val="000000"/>
                </a:solidFill>
                <a:effectLst>
                  <a:innerShdw blurRad="69850" dist="43180" dir="5400000">
                    <a:srgbClr val="000000">
                      <a:alpha val="65000"/>
                    </a:srgbClr>
                  </a:innerShdw>
                </a:effectLst>
                <a:cs typeface="Arial Black"/>
              </a:rPr>
              <a:t>Community Access to </a:t>
            </a:r>
            <a:br>
              <a:rPr lang="en-US" sz="3200" b="1" dirty="0" smtClean="0">
                <a:ln w="1905"/>
                <a:solidFill>
                  <a:srgbClr val="000000"/>
                </a:solidFill>
                <a:effectLst>
                  <a:innerShdw blurRad="69850" dist="43180" dir="5400000">
                    <a:srgbClr val="000000">
                      <a:alpha val="65000"/>
                    </a:srgbClr>
                  </a:innerShdw>
                </a:effectLst>
                <a:cs typeface="Arial Black"/>
              </a:rPr>
            </a:br>
            <a:r>
              <a:rPr lang="en-US" sz="3200" b="1" dirty="0" smtClean="0">
                <a:ln w="1905"/>
                <a:solidFill>
                  <a:srgbClr val="000000"/>
                </a:solidFill>
                <a:effectLst>
                  <a:innerShdw blurRad="69850" dist="43180" dir="5400000">
                    <a:srgbClr val="000000">
                      <a:alpha val="65000"/>
                    </a:srgbClr>
                  </a:innerShdw>
                </a:effectLst>
                <a:cs typeface="Arial Black"/>
              </a:rPr>
              <a:t>Computational Capabilities</a:t>
            </a:r>
            <a:endParaRPr lang="en-US" sz="3200" b="1" dirty="0">
              <a:ln w="1905"/>
              <a:solidFill>
                <a:srgbClr val="000000"/>
              </a:solidFill>
              <a:effectLst>
                <a:innerShdw blurRad="69850" dist="43180" dir="5400000">
                  <a:srgbClr val="000000">
                    <a:alpha val="65000"/>
                  </a:srgbClr>
                </a:innerShdw>
              </a:effectLst>
              <a:cs typeface="Arial Black"/>
            </a:endParaRPr>
          </a:p>
        </p:txBody>
      </p:sp>
      <p:sp>
        <p:nvSpPr>
          <p:cNvPr id="3" name="Isosceles Triangle 2" descr="A pyramid is divided horizontally into three sections." title="Performance Pyramid"/>
          <p:cNvSpPr/>
          <p:nvPr/>
        </p:nvSpPr>
        <p:spPr>
          <a:xfrm>
            <a:off x="812807" y="2235195"/>
            <a:ext cx="3505200" cy="372533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116673" y="3183461"/>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57874" y="4453461"/>
            <a:ext cx="2065866"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31073" y="2118268"/>
            <a:ext cx="4194177" cy="1200328"/>
          </a:xfrm>
          <a:prstGeom prst="rect">
            <a:avLst/>
          </a:prstGeom>
          <a:noFill/>
        </p:spPr>
        <p:txBody>
          <a:bodyPr wrap="none" rtlCol="0">
            <a:spAutoFit/>
          </a:bodyPr>
          <a:lstStyle/>
          <a:p>
            <a:r>
              <a:rPr lang="en-US" sz="2400" dirty="0" smtClean="0"/>
              <a:t>Highest Sustained Performance: </a:t>
            </a:r>
          </a:p>
          <a:p>
            <a:r>
              <a:rPr lang="en-US" sz="2400" dirty="0" smtClean="0"/>
              <a:t>Blue Waters machine</a:t>
            </a:r>
          </a:p>
          <a:p>
            <a:r>
              <a:rPr lang="en-US" sz="2400" dirty="0" smtClean="0">
                <a:solidFill>
                  <a:srgbClr val="FF0000"/>
                </a:solidFill>
              </a:rPr>
              <a:t>PRAC Proposals to NSF</a:t>
            </a:r>
            <a:endParaRPr lang="en-US" sz="2400" dirty="0">
              <a:solidFill>
                <a:srgbClr val="FF0000"/>
              </a:solidFill>
            </a:endParaRPr>
          </a:p>
        </p:txBody>
      </p:sp>
      <p:sp>
        <p:nvSpPr>
          <p:cNvPr id="15" name="TextBox 14"/>
          <p:cNvSpPr txBox="1"/>
          <p:nvPr/>
        </p:nvSpPr>
        <p:spPr>
          <a:xfrm>
            <a:off x="3471340" y="3545295"/>
            <a:ext cx="5421677" cy="830997"/>
          </a:xfrm>
          <a:prstGeom prst="rect">
            <a:avLst/>
          </a:prstGeom>
          <a:noFill/>
        </p:spPr>
        <p:txBody>
          <a:bodyPr wrap="none" rtlCol="0">
            <a:spAutoFit/>
          </a:bodyPr>
          <a:lstStyle/>
          <a:p>
            <a:r>
              <a:rPr lang="en-US" sz="2400" dirty="0" smtClean="0"/>
              <a:t>National HPC systems : XSEDE Virtual Org.</a:t>
            </a:r>
          </a:p>
          <a:p>
            <a:r>
              <a:rPr lang="en-US" sz="2400" dirty="0" smtClean="0">
                <a:solidFill>
                  <a:srgbClr val="FF0000"/>
                </a:solidFill>
              </a:rPr>
              <a:t>XRAC proposals to </a:t>
            </a:r>
            <a:r>
              <a:rPr lang="en-US" sz="2400" dirty="0" err="1" smtClean="0">
                <a:solidFill>
                  <a:srgbClr val="FF0000"/>
                </a:solidFill>
              </a:rPr>
              <a:t>xsede.org</a:t>
            </a:r>
            <a:r>
              <a:rPr lang="en-US" sz="2400" dirty="0" smtClean="0">
                <a:solidFill>
                  <a:srgbClr val="FF0000"/>
                </a:solidFill>
              </a:rPr>
              <a:t> </a:t>
            </a:r>
            <a:endParaRPr lang="en-US" sz="2400" dirty="0">
              <a:solidFill>
                <a:srgbClr val="FF0000"/>
              </a:solidFill>
            </a:endParaRPr>
          </a:p>
        </p:txBody>
      </p:sp>
      <p:sp>
        <p:nvSpPr>
          <p:cNvPr id="16" name="TextBox 15"/>
          <p:cNvSpPr txBox="1"/>
          <p:nvPr/>
        </p:nvSpPr>
        <p:spPr>
          <a:xfrm>
            <a:off x="4165606" y="4764495"/>
            <a:ext cx="2446403" cy="461665"/>
          </a:xfrm>
          <a:prstGeom prst="rect">
            <a:avLst/>
          </a:prstGeom>
          <a:noFill/>
        </p:spPr>
        <p:txBody>
          <a:bodyPr wrap="none" rtlCol="0">
            <a:spAutoFit/>
          </a:bodyPr>
          <a:lstStyle/>
          <a:p>
            <a:r>
              <a:rPr lang="en-US" sz="2400" dirty="0" smtClean="0"/>
              <a:t>Campus machines</a:t>
            </a:r>
            <a:endParaRPr lang="en-US" sz="2400" dirty="0"/>
          </a:p>
        </p:txBody>
      </p:sp>
      <p:sp>
        <p:nvSpPr>
          <p:cNvPr id="4" name="TextBox 3"/>
          <p:cNvSpPr txBox="1"/>
          <p:nvPr/>
        </p:nvSpPr>
        <p:spPr>
          <a:xfrm>
            <a:off x="6020484" y="2867794"/>
            <a:ext cx="286121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&lt;= focus of this presentation</a:t>
            </a:r>
            <a:endParaRPr lang="en-US" dirty="0"/>
          </a:p>
        </p:txBody>
      </p:sp>
      <p:sp>
        <p:nvSpPr>
          <p:cNvPr id="5" name="Slide Number Placeholder 4"/>
          <p:cNvSpPr>
            <a:spLocks noGrp="1"/>
          </p:cNvSpPr>
          <p:nvPr>
            <p:ph type="sldNum" sz="quarter" idx="12"/>
          </p:nvPr>
        </p:nvSpPr>
        <p:spPr/>
        <p:txBody>
          <a:bodyPr/>
          <a:lstStyle/>
          <a:p>
            <a:fld id="{489CA402-2C1F-2949-A3CE-8916F848B5BF}" type="slidenum">
              <a:rPr lang="en-US" smtClean="0"/>
              <a:pPr/>
              <a:t>3</a:t>
            </a:fld>
            <a:endParaRPr lang="en-US"/>
          </a:p>
        </p:txBody>
      </p:sp>
    </p:spTree>
    <p:extLst>
      <p:ext uri="{BB962C8B-B14F-4D97-AF65-F5344CB8AC3E}">
        <p14:creationId xmlns:p14="http://schemas.microsoft.com/office/powerpoint/2010/main" val="276531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16 Solicitation  (NSF </a:t>
            </a:r>
            <a:r>
              <a:rPr lang="en-US" dirty="0"/>
              <a:t>14-</a:t>
            </a:r>
            <a:r>
              <a:rPr lang="en-US" dirty="0" smtClean="0"/>
              <a:t>518)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Request computing allocations on Blue Waters</a:t>
            </a:r>
            <a:endParaRPr lang="en-US" dirty="0"/>
          </a:p>
          <a:p>
            <a:r>
              <a:rPr lang="en-US" dirty="0" smtClean="0"/>
              <a:t>You must demonstrate that</a:t>
            </a:r>
          </a:p>
          <a:p>
            <a:pPr lvl="1"/>
            <a:r>
              <a:rPr lang="en-US" dirty="0" smtClean="0"/>
              <a:t>You have a breakthrough science </a:t>
            </a:r>
            <a:r>
              <a:rPr lang="en-US" dirty="0"/>
              <a:t>or engineering research problem </a:t>
            </a:r>
            <a:r>
              <a:rPr lang="en-US" dirty="0" smtClean="0"/>
              <a:t>that requires </a:t>
            </a:r>
            <a:r>
              <a:rPr lang="en-US" dirty="0" err="1" smtClean="0"/>
              <a:t>petascale</a:t>
            </a:r>
            <a:r>
              <a:rPr lang="en-US" dirty="0" smtClean="0"/>
              <a:t> </a:t>
            </a:r>
            <a:r>
              <a:rPr lang="en-US" dirty="0"/>
              <a:t>computing </a:t>
            </a:r>
            <a:r>
              <a:rPr lang="en-US" dirty="0" smtClean="0"/>
              <a:t>capabilities</a:t>
            </a:r>
          </a:p>
          <a:p>
            <a:pPr lvl="1"/>
            <a:r>
              <a:rPr lang="en-US" dirty="0" smtClean="0"/>
              <a:t>Your code requires and can </a:t>
            </a:r>
            <a:r>
              <a:rPr lang="en-US" dirty="0"/>
              <a:t>effectively exploit the </a:t>
            </a:r>
            <a:r>
              <a:rPr lang="en-US" dirty="0" smtClean="0"/>
              <a:t> capabilities offered </a:t>
            </a:r>
            <a:r>
              <a:rPr lang="en-US" dirty="0"/>
              <a:t>by Blue Waters. </a:t>
            </a:r>
            <a:endParaRPr lang="en-US" dirty="0" smtClean="0"/>
          </a:p>
          <a:p>
            <a:r>
              <a:rPr lang="en-US" dirty="0" smtClean="0"/>
              <a:t>Proposals </a:t>
            </a:r>
            <a:r>
              <a:rPr lang="en-US" dirty="0"/>
              <a:t>from or including </a:t>
            </a:r>
            <a:r>
              <a:rPr lang="en-US" dirty="0" smtClean="0"/>
              <a:t>junior researchers </a:t>
            </a:r>
            <a:r>
              <a:rPr lang="en-US" dirty="0"/>
              <a:t>are </a:t>
            </a:r>
            <a:r>
              <a:rPr lang="en-US" dirty="0" smtClean="0"/>
              <a:t>encouraged</a:t>
            </a:r>
          </a:p>
          <a:p>
            <a:r>
              <a:rPr lang="en-US" dirty="0" smtClean="0"/>
              <a:t>Next PRAC deadline is </a:t>
            </a:r>
            <a:r>
              <a:rPr lang="en-US" dirty="0" smtClean="0">
                <a:solidFill>
                  <a:srgbClr val="FF0000"/>
                </a:solidFill>
              </a:rPr>
              <a:t>April 4, 2016</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489CA402-2C1F-2949-A3CE-8916F848B5BF}" type="slidenum">
              <a:rPr lang="en-US" smtClean="0"/>
              <a:pPr/>
              <a:t>4</a:t>
            </a:fld>
            <a:endParaRPr lang="en-US"/>
          </a:p>
        </p:txBody>
      </p:sp>
    </p:spTree>
    <p:extLst>
      <p:ext uri="{BB962C8B-B14F-4D97-AF65-F5344CB8AC3E}">
        <p14:creationId xmlns:p14="http://schemas.microsoft.com/office/powerpoint/2010/main" val="4015239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Award</a:t>
            </a:r>
            <a:endParaRPr lang="en-US" dirty="0"/>
          </a:p>
        </p:txBody>
      </p:sp>
      <p:sp>
        <p:nvSpPr>
          <p:cNvPr id="3" name="Content Placeholder 2"/>
          <p:cNvSpPr>
            <a:spLocks noGrp="1"/>
          </p:cNvSpPr>
          <p:nvPr>
            <p:ph idx="1"/>
          </p:nvPr>
        </p:nvSpPr>
        <p:spPr>
          <a:xfrm>
            <a:off x="457200" y="1459971"/>
            <a:ext cx="8229600" cy="4525963"/>
          </a:xfrm>
        </p:spPr>
        <p:txBody>
          <a:bodyPr>
            <a:normAutofit fontScale="85000" lnSpcReduction="20000"/>
          </a:bodyPr>
          <a:lstStyle/>
          <a:p>
            <a:pPr>
              <a:lnSpc>
                <a:spcPct val="110000"/>
              </a:lnSpc>
            </a:pPr>
            <a:r>
              <a:rPr lang="en-US" dirty="0" smtClean="0"/>
              <a:t>Compute allocation: Up to 2 years</a:t>
            </a:r>
          </a:p>
          <a:p>
            <a:pPr marL="457200" lvl="1" indent="0">
              <a:lnSpc>
                <a:spcPct val="110000"/>
              </a:lnSpc>
              <a:buNone/>
            </a:pPr>
            <a:r>
              <a:rPr lang="en-US" dirty="0" smtClean="0"/>
              <a:t>Represents significant investment of NSF </a:t>
            </a:r>
          </a:p>
          <a:p>
            <a:pPr lvl="1">
              <a:lnSpc>
                <a:spcPct val="110000"/>
              </a:lnSpc>
              <a:buFont typeface="Symbol" charset="0"/>
              <a:buChar char=""/>
            </a:pPr>
            <a:r>
              <a:rPr lang="en-US" dirty="0" smtClean="0"/>
              <a:t>rigorous, competitive review of both the science and the  suitability for execution on Blue Waters</a:t>
            </a:r>
            <a:endParaRPr lang="en-US" dirty="0"/>
          </a:p>
          <a:p>
            <a:pPr>
              <a:lnSpc>
                <a:spcPct val="110000"/>
              </a:lnSpc>
            </a:pPr>
            <a:r>
              <a:rPr lang="en-US" dirty="0" smtClean="0"/>
              <a:t>Consulting expertise from the Blue Waters team</a:t>
            </a:r>
          </a:p>
          <a:p>
            <a:pPr>
              <a:lnSpc>
                <a:spcPct val="110000"/>
              </a:lnSpc>
            </a:pPr>
            <a:r>
              <a:rPr lang="en-US" dirty="0"/>
              <a:t>U</a:t>
            </a:r>
            <a:r>
              <a:rPr lang="en-US" dirty="0" smtClean="0"/>
              <a:t>p to $15,000 per year for travel by your team or the </a:t>
            </a:r>
            <a:r>
              <a:rPr lang="en-US" dirty="0"/>
              <a:t>Blue Waters </a:t>
            </a:r>
            <a:r>
              <a:rPr lang="en-US" dirty="0" smtClean="0"/>
              <a:t>team</a:t>
            </a:r>
            <a:endParaRPr lang="en-US" dirty="0"/>
          </a:p>
          <a:p>
            <a:pPr>
              <a:lnSpc>
                <a:spcPct val="110000"/>
              </a:lnSpc>
            </a:pPr>
            <a:r>
              <a:rPr lang="en-US" dirty="0" smtClean="0"/>
              <a:t>10-15 </a:t>
            </a:r>
            <a:r>
              <a:rPr lang="en-US" dirty="0"/>
              <a:t>awards </a:t>
            </a:r>
            <a:r>
              <a:rPr lang="en-US" dirty="0" smtClean="0"/>
              <a:t>anticipated</a:t>
            </a:r>
          </a:p>
          <a:p>
            <a:pPr>
              <a:lnSpc>
                <a:spcPct val="110000"/>
              </a:lnSpc>
            </a:pPr>
            <a:r>
              <a:rPr lang="en-US" dirty="0" smtClean="0"/>
              <a:t>Example of Blue Water projects:</a:t>
            </a:r>
          </a:p>
          <a:p>
            <a:pPr marL="0" indent="0">
              <a:lnSpc>
                <a:spcPct val="110000"/>
              </a:lnSpc>
              <a:buNone/>
            </a:pPr>
            <a:r>
              <a:rPr lang="en-US" dirty="0"/>
              <a:t>	</a:t>
            </a:r>
            <a:r>
              <a:rPr lang="en-US" dirty="0">
                <a:hlinkClick r:id="rId3"/>
              </a:rPr>
              <a:t>https://</a:t>
            </a:r>
            <a:r>
              <a:rPr lang="en-US" dirty="0" smtClean="0">
                <a:hlinkClick r:id="rId3"/>
              </a:rPr>
              <a:t>bluewaters.ncsa.illinois.edu/science-teams</a:t>
            </a:r>
            <a:r>
              <a:rPr lang="en-US" dirty="0" smtClean="0"/>
              <a:t> </a:t>
            </a:r>
            <a:endParaRPr lang="en-US" dirty="0"/>
          </a:p>
        </p:txBody>
      </p:sp>
      <p:sp>
        <p:nvSpPr>
          <p:cNvPr id="4" name="Slide Number Placeholder 3"/>
          <p:cNvSpPr>
            <a:spLocks noGrp="1"/>
          </p:cNvSpPr>
          <p:nvPr>
            <p:ph type="sldNum" sz="quarter" idx="12"/>
          </p:nvPr>
        </p:nvSpPr>
        <p:spPr/>
        <p:txBody>
          <a:bodyPr/>
          <a:lstStyle/>
          <a:p>
            <a:fld id="{489CA402-2C1F-2949-A3CE-8916F848B5BF}" type="slidenum">
              <a:rPr lang="en-US" smtClean="0"/>
              <a:pPr/>
              <a:t>5</a:t>
            </a:fld>
            <a:endParaRPr lang="en-US"/>
          </a:p>
        </p:txBody>
      </p:sp>
    </p:spTree>
    <p:extLst>
      <p:ext uri="{BB962C8B-B14F-4D97-AF65-F5344CB8AC3E}">
        <p14:creationId xmlns:p14="http://schemas.microsoft.com/office/powerpoint/2010/main" val="3260350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3396"/>
            <a:ext cx="5791199" cy="5503333"/>
          </a:xfrm>
        </p:spPr>
        <p:txBody>
          <a:bodyPr>
            <a:noAutofit/>
          </a:bodyPr>
          <a:lstStyle/>
          <a:p>
            <a:r>
              <a:rPr lang="en-US" sz="2400" dirty="0" smtClean="0"/>
              <a:t>Petascale system – sustained performance above 1 </a:t>
            </a:r>
            <a:r>
              <a:rPr lang="en-US" sz="2400" dirty="0" err="1" smtClean="0"/>
              <a:t>petaflop</a:t>
            </a:r>
            <a:r>
              <a:rPr lang="en-US" sz="2400" dirty="0" smtClean="0"/>
              <a:t>/s</a:t>
            </a:r>
          </a:p>
          <a:p>
            <a:r>
              <a:rPr lang="en-US" sz="2400" dirty="0"/>
              <a:t>D</a:t>
            </a:r>
            <a:r>
              <a:rPr lang="en-US" sz="2400" dirty="0" smtClean="0"/>
              <a:t>eployed </a:t>
            </a:r>
            <a:r>
              <a:rPr lang="en-US" sz="2400" dirty="0"/>
              <a:t>at the University of </a:t>
            </a:r>
            <a:r>
              <a:rPr lang="en-US" sz="2400" dirty="0" smtClean="0"/>
              <a:t>Illinois</a:t>
            </a:r>
          </a:p>
          <a:p>
            <a:r>
              <a:rPr lang="en-US" sz="2400" dirty="0"/>
              <a:t>T</a:t>
            </a:r>
            <a:r>
              <a:rPr lang="en-US" sz="2400" dirty="0" smtClean="0"/>
              <a:t>ackle </a:t>
            </a:r>
            <a:r>
              <a:rPr lang="en-US" sz="2400" dirty="0"/>
              <a:t>much larger and more complex research </a:t>
            </a:r>
            <a:r>
              <a:rPr lang="en-US" sz="2400" dirty="0" smtClean="0"/>
              <a:t>challenges than in the past, </a:t>
            </a:r>
            <a:r>
              <a:rPr lang="en-US" sz="2400" dirty="0"/>
              <a:t>across a wide spectrum of </a:t>
            </a:r>
            <a:r>
              <a:rPr lang="en-US" sz="2400" dirty="0" smtClean="0"/>
              <a:t>domains</a:t>
            </a:r>
          </a:p>
          <a:p>
            <a:r>
              <a:rPr lang="en-US" sz="2400" dirty="0" smtClean="0"/>
              <a:t>Achieve significant </a:t>
            </a:r>
            <a:r>
              <a:rPr lang="en-US" sz="2400" dirty="0"/>
              <a:t>impacts </a:t>
            </a:r>
            <a:r>
              <a:rPr lang="en-US" sz="2400" dirty="0" smtClean="0"/>
              <a:t>by</a:t>
            </a:r>
          </a:p>
          <a:p>
            <a:pPr lvl="1"/>
            <a:r>
              <a:rPr lang="en-US" sz="2000" dirty="0" smtClean="0"/>
              <a:t>creating new knowledge </a:t>
            </a:r>
            <a:r>
              <a:rPr lang="en-US" sz="2000" dirty="0"/>
              <a:t>about the natural </a:t>
            </a:r>
            <a:r>
              <a:rPr lang="en-US" sz="2000" dirty="0" smtClean="0"/>
              <a:t>world</a:t>
            </a:r>
          </a:p>
          <a:p>
            <a:pPr lvl="1"/>
            <a:r>
              <a:rPr lang="en-US" sz="2000" dirty="0" smtClean="0"/>
              <a:t>increasing industrial competitiveness </a:t>
            </a:r>
            <a:endParaRPr lang="en-US" sz="2000" dirty="0"/>
          </a:p>
          <a:p>
            <a:pPr lvl="1"/>
            <a:r>
              <a:rPr lang="en-US" sz="2000" dirty="0" smtClean="0"/>
              <a:t>improving national security</a:t>
            </a:r>
            <a:r>
              <a:rPr lang="en-US" sz="2000" dirty="0"/>
              <a:t>	</a:t>
            </a:r>
          </a:p>
          <a:p>
            <a:r>
              <a:rPr lang="en-US" sz="2400" b="1" dirty="0" smtClean="0"/>
              <a:t>Operational end date: expected early to mid 2018</a:t>
            </a:r>
          </a:p>
        </p:txBody>
      </p:sp>
      <p:sp>
        <p:nvSpPr>
          <p:cNvPr id="7" name="Title 1"/>
          <p:cNvSpPr txBox="1">
            <a:spLocks/>
          </p:cNvSpPr>
          <p:nvPr/>
        </p:nvSpPr>
        <p:spPr>
          <a:xfrm>
            <a:off x="457200" y="228600"/>
            <a:ext cx="83058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mj-lt"/>
                <a:ea typeface="+mj-ea"/>
                <a:cs typeface="Arial" pitchFamily="34" charset="0"/>
              </a:rPr>
              <a:t>The Blue Waters Machine</a:t>
            </a:r>
            <a:endParaRPr kumimoji="0" lang="en-US" sz="3200" b="1" i="0" u="none" strike="noStrike" kern="1200" cap="none" spc="0" normalizeH="0" baseline="0" noProof="0" dirty="0">
              <a:ln>
                <a:noFill/>
              </a:ln>
              <a:effectLst/>
              <a:uLnTx/>
              <a:uFillTx/>
              <a:latin typeface="+mj-lt"/>
              <a:ea typeface="+mj-ea"/>
              <a:cs typeface="Arial" pitchFamily="34" charset="0"/>
            </a:endParaRPr>
          </a:p>
        </p:txBody>
      </p:sp>
      <p:sp>
        <p:nvSpPr>
          <p:cNvPr id="2" name="Slide Number Placeholder 1"/>
          <p:cNvSpPr>
            <a:spLocks noGrp="1"/>
          </p:cNvSpPr>
          <p:nvPr>
            <p:ph type="sldNum" sz="quarter" idx="12"/>
          </p:nvPr>
        </p:nvSpPr>
        <p:spPr/>
        <p:txBody>
          <a:bodyPr/>
          <a:lstStyle/>
          <a:p>
            <a:fld id="{489CA402-2C1F-2949-A3CE-8916F848B5BF}" type="slidenum">
              <a:rPr lang="en-US" smtClean="0"/>
              <a:pPr/>
              <a:t>6</a:t>
            </a:fld>
            <a:endParaRPr lang="en-US"/>
          </a:p>
        </p:txBody>
      </p:sp>
      <p:pic>
        <p:nvPicPr>
          <p:cNvPr id="4" name="Picture 3"/>
          <p:cNvPicPr>
            <a:picLocks noChangeAspect="1"/>
          </p:cNvPicPr>
          <p:nvPr/>
        </p:nvPicPr>
        <p:blipFill>
          <a:blip r:embed="rId3"/>
          <a:stretch>
            <a:fillRect/>
          </a:stretch>
        </p:blipFill>
        <p:spPr>
          <a:xfrm>
            <a:off x="252012" y="5978388"/>
            <a:ext cx="7354922" cy="755924"/>
          </a:xfrm>
          <a:prstGeom prst="rect">
            <a:avLst/>
          </a:prstGeom>
        </p:spPr>
      </p:pic>
      <p:pic>
        <p:nvPicPr>
          <p:cNvPr id="8" name="Picture 7"/>
          <p:cNvPicPr>
            <a:picLocks noChangeAspect="1"/>
          </p:cNvPicPr>
          <p:nvPr/>
        </p:nvPicPr>
        <p:blipFill>
          <a:blip r:embed="rId4"/>
          <a:stretch>
            <a:fillRect/>
          </a:stretch>
        </p:blipFill>
        <p:spPr>
          <a:xfrm>
            <a:off x="6341526" y="1441939"/>
            <a:ext cx="2530816" cy="2206300"/>
          </a:xfrm>
          <a:prstGeom prst="rect">
            <a:avLst/>
          </a:prstGeom>
        </p:spPr>
      </p:pic>
      <p:sp>
        <p:nvSpPr>
          <p:cNvPr id="9" name="TextBox 8"/>
          <p:cNvSpPr txBox="1"/>
          <p:nvPr/>
        </p:nvSpPr>
        <p:spPr>
          <a:xfrm>
            <a:off x="6248399" y="3732478"/>
            <a:ext cx="2514601" cy="461665"/>
          </a:xfrm>
          <a:prstGeom prst="rect">
            <a:avLst/>
          </a:prstGeom>
          <a:noFill/>
        </p:spPr>
        <p:txBody>
          <a:bodyPr wrap="square" rtlCol="0">
            <a:spAutoFit/>
          </a:bodyPr>
          <a:lstStyle/>
          <a:p>
            <a:r>
              <a:rPr lang="en-US" sz="1200" b="1" dirty="0" smtClean="0"/>
              <a:t>Images courtesy of NCSA at the University of Illinois</a:t>
            </a:r>
            <a:endParaRPr lang="en-US" sz="1200" b="1" dirty="0"/>
          </a:p>
        </p:txBody>
      </p:sp>
    </p:spTree>
    <p:extLst>
      <p:ext uri="{BB962C8B-B14F-4D97-AF65-F5344CB8AC3E}">
        <p14:creationId xmlns:p14="http://schemas.microsoft.com/office/powerpoint/2010/main" val="2973529810"/>
      </p:ext>
    </p:extLst>
  </p:cSld>
  <p:clrMapOvr>
    <a:masterClrMapping/>
  </p:clrMapOvr>
  <p:transition advTm="4730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Blue Waters Architecture</a:t>
            </a:r>
            <a:endParaRPr lang="en-US" dirty="0"/>
          </a:p>
        </p:txBody>
      </p:sp>
      <p:sp>
        <p:nvSpPr>
          <p:cNvPr id="3" name="Content Placeholder 2"/>
          <p:cNvSpPr>
            <a:spLocks noGrp="1"/>
          </p:cNvSpPr>
          <p:nvPr>
            <p:ph idx="1"/>
          </p:nvPr>
        </p:nvSpPr>
        <p:spPr>
          <a:xfrm>
            <a:off x="457200" y="1248305"/>
            <a:ext cx="8466667" cy="4525963"/>
          </a:xfrm>
        </p:spPr>
        <p:txBody>
          <a:bodyPr>
            <a:noAutofit/>
          </a:bodyPr>
          <a:lstStyle/>
          <a:p>
            <a:pPr marL="0" indent="0">
              <a:buNone/>
            </a:pPr>
            <a:r>
              <a:rPr lang="en-US" sz="2400" dirty="0" smtClean="0"/>
              <a:t>Designed for sustained </a:t>
            </a:r>
            <a:r>
              <a:rPr lang="en-US" sz="2400" dirty="0" err="1"/>
              <a:t>petascale</a:t>
            </a:r>
            <a:r>
              <a:rPr lang="en-US" sz="2400" dirty="0"/>
              <a:t> </a:t>
            </a:r>
            <a:r>
              <a:rPr lang="en-US" sz="2400" dirty="0" smtClean="0"/>
              <a:t>performance on </a:t>
            </a:r>
            <a:r>
              <a:rPr lang="en-US" sz="2400" dirty="0"/>
              <a:t>several 100,000 </a:t>
            </a:r>
            <a:r>
              <a:rPr lang="en-US" sz="2400" dirty="0" smtClean="0"/>
              <a:t>cores</a:t>
            </a:r>
            <a:r>
              <a:rPr lang="en-US" sz="2400" dirty="0"/>
              <a:t> for a broad class of problems </a:t>
            </a:r>
          </a:p>
          <a:p>
            <a:r>
              <a:rPr lang="en-US" sz="2400" dirty="0" smtClean="0"/>
              <a:t>22,640 </a:t>
            </a:r>
            <a:r>
              <a:rPr lang="en-US" sz="2400" dirty="0"/>
              <a:t>XE6 compute </a:t>
            </a:r>
            <a:r>
              <a:rPr lang="en-US" sz="2400" dirty="0" smtClean="0"/>
              <a:t>nodes @ 16 AMD cores  = 362,240 cores</a:t>
            </a:r>
          </a:p>
          <a:p>
            <a:r>
              <a:rPr lang="en-US" sz="2400" dirty="0" smtClean="0"/>
              <a:t>4,224 XK compute nodes @ 8 cores + 1 NVIDIA </a:t>
            </a:r>
            <a:r>
              <a:rPr lang="en-US" sz="2400" dirty="0" err="1" smtClean="0"/>
              <a:t>Kepler</a:t>
            </a:r>
            <a:r>
              <a:rPr lang="en-US" sz="2400" dirty="0" smtClean="0"/>
              <a:t> GPU</a:t>
            </a:r>
          </a:p>
          <a:p>
            <a:r>
              <a:rPr lang="en-US" sz="2400" dirty="0" smtClean="0"/>
              <a:t>7.1  + 6.24 PF peak performance</a:t>
            </a:r>
          </a:p>
          <a:p>
            <a:r>
              <a:rPr lang="en-US" sz="2400" dirty="0" smtClean="0"/>
              <a:t>1.66 PB memory (Largest memory capacity of any HPC system!)</a:t>
            </a:r>
          </a:p>
          <a:p>
            <a:r>
              <a:rPr lang="en-US" sz="2400" dirty="0" smtClean="0"/>
              <a:t>I/O system:  &gt;1 TB/s bandwidth, 26.4 PB</a:t>
            </a:r>
            <a:endParaRPr lang="en-US" sz="2400" dirty="0"/>
          </a:p>
          <a:p>
            <a:r>
              <a:rPr lang="en-US" sz="2400" dirty="0" smtClean="0"/>
              <a:t>High-speed interconnect: 3D Torus, Cray Gemini</a:t>
            </a:r>
            <a:r>
              <a:rPr lang="en-US" sz="2400" dirty="0"/>
              <a:t>	</a:t>
            </a:r>
          </a:p>
          <a:p>
            <a:r>
              <a:rPr lang="en-US" sz="2400" dirty="0"/>
              <a:t>Supports visualization of large datasets produced by computations </a:t>
            </a:r>
          </a:p>
          <a:p>
            <a:r>
              <a:rPr lang="en-US" sz="2400" dirty="0" smtClean="0"/>
              <a:t>More info:  </a:t>
            </a:r>
            <a:r>
              <a:rPr lang="en-US" sz="2400" dirty="0" smtClean="0">
                <a:hlinkClick r:id="rId3"/>
              </a:rPr>
              <a:t>http://bluewaters.ncsa.illinois.edu/hardware-summary</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489CA402-2C1F-2949-A3CE-8916F848B5BF}" type="slidenum">
              <a:rPr lang="en-US" smtClean="0"/>
              <a:pPr/>
              <a:t>7</a:t>
            </a:fld>
            <a:endParaRPr lang="en-US"/>
          </a:p>
        </p:txBody>
      </p:sp>
    </p:spTree>
    <p:extLst>
      <p:ext uri="{BB962C8B-B14F-4D97-AF65-F5344CB8AC3E}">
        <p14:creationId xmlns:p14="http://schemas.microsoft.com/office/powerpoint/2010/main" val="828586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Development Plan</a:t>
            </a:r>
            <a:endParaRPr lang="en-US" baseline="-25000" dirty="0"/>
          </a:p>
        </p:txBody>
      </p:sp>
      <p:sp>
        <p:nvSpPr>
          <p:cNvPr id="3" name="Content Placeholder 2"/>
          <p:cNvSpPr>
            <a:spLocks noGrp="1"/>
          </p:cNvSpPr>
          <p:nvPr>
            <p:ph idx="1"/>
          </p:nvPr>
        </p:nvSpPr>
        <p:spPr>
          <a:xfrm>
            <a:off x="745066" y="1254655"/>
            <a:ext cx="7653868" cy="4639733"/>
          </a:xfrm>
        </p:spPr>
        <p:txBody>
          <a:bodyPr>
            <a:noAutofit/>
          </a:bodyPr>
          <a:lstStyle/>
          <a:p>
            <a:pPr marL="0" indent="0">
              <a:lnSpc>
                <a:spcPct val="90000"/>
              </a:lnSpc>
              <a:buNone/>
            </a:pPr>
            <a:r>
              <a:rPr lang="en-US" sz="2800" dirty="0" smtClean="0"/>
              <a:t>Several years </a:t>
            </a:r>
            <a:r>
              <a:rPr lang="en-US" sz="2800" dirty="0"/>
              <a:t>of </a:t>
            </a:r>
            <a:r>
              <a:rPr lang="en-US" sz="2800" dirty="0" smtClean="0"/>
              <a:t>preparation may be needed to be ready </a:t>
            </a:r>
            <a:r>
              <a:rPr lang="en-US" sz="2800" dirty="0"/>
              <a:t>to exploit a sustained </a:t>
            </a:r>
            <a:r>
              <a:rPr lang="en-US" sz="2800" dirty="0" smtClean="0"/>
              <a:t>petaflop system. </a:t>
            </a:r>
            <a:r>
              <a:rPr lang="en-US" sz="2800" dirty="0"/>
              <a:t>	</a:t>
            </a:r>
            <a:endParaRPr lang="en-US" sz="2800" dirty="0" smtClean="0"/>
          </a:p>
          <a:p>
            <a:pPr marL="0" indent="0">
              <a:lnSpc>
                <a:spcPct val="90000"/>
              </a:lnSpc>
              <a:buNone/>
            </a:pPr>
            <a:endParaRPr lang="en-US" sz="2800" dirty="0" smtClean="0"/>
          </a:p>
          <a:p>
            <a:pPr marL="0" indent="0">
              <a:lnSpc>
                <a:spcPct val="90000"/>
              </a:lnSpc>
              <a:buNone/>
            </a:pPr>
            <a:r>
              <a:rPr lang="en-US" sz="2800" dirty="0" smtClean="0"/>
              <a:t>Present a development plan, such as:</a:t>
            </a:r>
          </a:p>
          <a:p>
            <a:pPr lvl="1" indent="-342900">
              <a:lnSpc>
                <a:spcPct val="90000"/>
              </a:lnSpc>
            </a:pPr>
            <a:r>
              <a:rPr lang="en-US" sz="2400" dirty="0" smtClean="0"/>
              <a:t>Code scalability today</a:t>
            </a:r>
          </a:p>
          <a:p>
            <a:pPr lvl="1" indent="-342900">
              <a:lnSpc>
                <a:spcPct val="90000"/>
              </a:lnSpc>
            </a:pPr>
            <a:r>
              <a:rPr lang="en-US" sz="2400" dirty="0" smtClean="0"/>
              <a:t>Year 1: Optimizations for scalability to part of machine</a:t>
            </a:r>
          </a:p>
          <a:p>
            <a:pPr lvl="1" indent="-342900">
              <a:lnSpc>
                <a:spcPct val="90000"/>
              </a:lnSpc>
            </a:pPr>
            <a:r>
              <a:rPr lang="en-US" sz="2400" dirty="0" smtClean="0"/>
              <a:t>Year 2: Further optimizations for full scalability</a:t>
            </a:r>
          </a:p>
          <a:p>
            <a:pPr marL="400050" lvl="1" indent="0">
              <a:lnSpc>
                <a:spcPct val="90000"/>
              </a:lnSpc>
              <a:buNone/>
            </a:pPr>
            <a:endParaRPr lang="en-US" sz="2800" dirty="0"/>
          </a:p>
          <a:p>
            <a:pPr marL="0" indent="0">
              <a:lnSpc>
                <a:spcPct val="90000"/>
              </a:lnSpc>
              <a:buNone/>
            </a:pPr>
            <a:r>
              <a:rPr lang="en-US" sz="2800" dirty="0" smtClean="0"/>
              <a:t>The Blue Waters </a:t>
            </a:r>
            <a:r>
              <a:rPr lang="en-US" sz="2800" dirty="0"/>
              <a:t>team will provide </a:t>
            </a:r>
            <a:r>
              <a:rPr lang="en-US" sz="2800" dirty="0" smtClean="0"/>
              <a:t>consultation and support. Indicate </a:t>
            </a:r>
            <a:r>
              <a:rPr lang="en-US" sz="2800" dirty="0"/>
              <a:t>in the </a:t>
            </a:r>
            <a:r>
              <a:rPr lang="en-US" sz="2800" dirty="0" smtClean="0"/>
              <a:t>plan tasks </a:t>
            </a:r>
            <a:r>
              <a:rPr lang="en-US" sz="2800" dirty="0"/>
              <a:t>for which you need </a:t>
            </a:r>
            <a:r>
              <a:rPr lang="en-US" sz="2800" dirty="0" smtClean="0"/>
              <a:t>help </a:t>
            </a:r>
          </a:p>
          <a:p>
            <a:pPr marL="0" indent="0">
              <a:lnSpc>
                <a:spcPct val="90000"/>
              </a:lnSpc>
              <a:buNone/>
            </a:pPr>
            <a:r>
              <a:rPr lang="en-US" sz="2800" dirty="0" smtClean="0">
                <a:solidFill>
                  <a:srgbClr val="000090"/>
                </a:solidFill>
              </a:rPr>
              <a:t>http://bluewaters.ncsa.illinois.edu/contact-us</a:t>
            </a:r>
            <a:endParaRPr lang="en-US" sz="2800" dirty="0">
              <a:solidFill>
                <a:srgbClr val="000090"/>
              </a:solidFill>
            </a:endParaRPr>
          </a:p>
          <a:p>
            <a:pPr marL="0" indent="0">
              <a:lnSpc>
                <a:spcPct val="90000"/>
              </a:lnSpc>
              <a:buNone/>
            </a:pPr>
            <a:endParaRPr lang="en-US" sz="2400" dirty="0">
              <a:solidFill>
                <a:srgbClr val="000090"/>
              </a:solidFill>
            </a:endParaRPr>
          </a:p>
        </p:txBody>
      </p:sp>
      <p:sp>
        <p:nvSpPr>
          <p:cNvPr id="4" name="Slide Number Placeholder 3"/>
          <p:cNvSpPr>
            <a:spLocks noGrp="1"/>
          </p:cNvSpPr>
          <p:nvPr>
            <p:ph type="sldNum" sz="quarter" idx="12"/>
          </p:nvPr>
        </p:nvSpPr>
        <p:spPr/>
        <p:txBody>
          <a:bodyPr/>
          <a:lstStyle/>
          <a:p>
            <a:fld id="{489CA402-2C1F-2949-A3CE-8916F848B5BF}" type="slidenum">
              <a:rPr lang="en-US" smtClean="0"/>
              <a:pPr/>
              <a:t>8</a:t>
            </a:fld>
            <a:endParaRPr lang="en-US" dirty="0"/>
          </a:p>
        </p:txBody>
      </p:sp>
    </p:spTree>
    <p:extLst>
      <p:ext uri="{BB962C8B-B14F-4D97-AF65-F5344CB8AC3E}">
        <p14:creationId xmlns:p14="http://schemas.microsoft.com/office/powerpoint/2010/main" val="3371124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Description</a:t>
            </a:r>
          </a:p>
        </p:txBody>
      </p:sp>
      <p:sp>
        <p:nvSpPr>
          <p:cNvPr id="3" name="Content Placeholder 2"/>
          <p:cNvSpPr>
            <a:spLocks noGrp="1"/>
          </p:cNvSpPr>
          <p:nvPr>
            <p:ph idx="1"/>
          </p:nvPr>
        </p:nvSpPr>
        <p:spPr>
          <a:xfrm>
            <a:off x="457200" y="1600200"/>
            <a:ext cx="8229600" cy="5122333"/>
          </a:xfrm>
        </p:spPr>
        <p:txBody>
          <a:bodyPr>
            <a:noAutofit/>
          </a:bodyPr>
          <a:lstStyle/>
          <a:p>
            <a:r>
              <a:rPr lang="en-US" sz="2300" dirty="0" smtClean="0"/>
              <a:t>Target research problem</a:t>
            </a:r>
          </a:p>
          <a:p>
            <a:r>
              <a:rPr lang="en-US" sz="2300" dirty="0" smtClean="0"/>
              <a:t>Intellectual merit</a:t>
            </a:r>
          </a:p>
          <a:p>
            <a:r>
              <a:rPr lang="en-US" sz="2300" dirty="0" smtClean="0"/>
              <a:t>Broader impact</a:t>
            </a:r>
          </a:p>
          <a:p>
            <a:r>
              <a:rPr lang="en-US" sz="2300" dirty="0" smtClean="0"/>
              <a:t>Description of computational code(s)</a:t>
            </a:r>
          </a:p>
          <a:p>
            <a:r>
              <a:rPr lang="en-US" sz="2300" dirty="0" smtClean="0"/>
              <a:t>Development plan and source of funding</a:t>
            </a:r>
          </a:p>
          <a:p>
            <a:r>
              <a:rPr lang="en-US" sz="2300" dirty="0" smtClean="0"/>
              <a:t>Resources required</a:t>
            </a:r>
          </a:p>
          <a:p>
            <a:pPr lvl="1"/>
            <a:r>
              <a:rPr lang="en-US" sz="2300" dirty="0" smtClean="0"/>
              <a:t>Number and type of compute nodes</a:t>
            </a:r>
          </a:p>
          <a:p>
            <a:pPr lvl="1"/>
            <a:r>
              <a:rPr lang="en-US" sz="2300" dirty="0" smtClean="0"/>
              <a:t>Memory usage</a:t>
            </a:r>
          </a:p>
          <a:p>
            <a:pPr lvl="1"/>
            <a:r>
              <a:rPr lang="en-US" sz="2300" dirty="0" smtClean="0"/>
              <a:t>Number and duration of runs for each development phase</a:t>
            </a:r>
          </a:p>
          <a:p>
            <a:pPr lvl="1"/>
            <a:r>
              <a:rPr lang="en-US" sz="2300" dirty="0" smtClean="0"/>
              <a:t>Total number of node hours, I/O requirements</a:t>
            </a:r>
          </a:p>
          <a:p>
            <a:pPr marL="457200" lvl="1" indent="0">
              <a:buNone/>
            </a:pPr>
            <a:r>
              <a:rPr lang="en-US" sz="2300" dirty="0" smtClean="0"/>
              <a:t>Disclose resources allocated or proposed from other sources</a:t>
            </a:r>
          </a:p>
          <a:p>
            <a:pPr lvl="1"/>
            <a:endParaRPr lang="en-US" sz="2300" dirty="0" smtClean="0"/>
          </a:p>
          <a:p>
            <a:pPr lvl="1"/>
            <a:endParaRPr lang="en-US" sz="2300" dirty="0"/>
          </a:p>
        </p:txBody>
      </p:sp>
      <p:sp>
        <p:nvSpPr>
          <p:cNvPr id="4" name="Slide Number Placeholder 3"/>
          <p:cNvSpPr>
            <a:spLocks noGrp="1"/>
          </p:cNvSpPr>
          <p:nvPr>
            <p:ph type="sldNum" sz="quarter" idx="12"/>
          </p:nvPr>
        </p:nvSpPr>
        <p:spPr/>
        <p:txBody>
          <a:bodyPr/>
          <a:lstStyle/>
          <a:p>
            <a:fld id="{489CA402-2C1F-2949-A3CE-8916F848B5BF}" type="slidenum">
              <a:rPr lang="en-US" smtClean="0"/>
              <a:pPr/>
              <a:t>9</a:t>
            </a:fld>
            <a:endParaRPr lang="en-US"/>
          </a:p>
        </p:txBody>
      </p:sp>
    </p:spTree>
    <p:extLst>
      <p:ext uri="{BB962C8B-B14F-4D97-AF65-F5344CB8AC3E}">
        <p14:creationId xmlns:p14="http://schemas.microsoft.com/office/powerpoint/2010/main" val="1448501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24056</TotalTime>
  <Words>2947</Words>
  <Application>Microsoft Office PowerPoint</Application>
  <PresentationFormat>On-screen Show (4:3)</PresentationFormat>
  <Paragraphs>273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Symbol</vt:lpstr>
      <vt:lpstr>Office Theme</vt:lpstr>
      <vt:lpstr>Petascale Computing Resource Allocations    PRAC – NSF 14-518</vt:lpstr>
      <vt:lpstr>Agenda</vt:lpstr>
      <vt:lpstr>Key Enabler of Science and Engineering: Community Access to  Computational Capabilities</vt:lpstr>
      <vt:lpstr>FY 16 Solicitation  (NSF 14-518) </vt:lpstr>
      <vt:lpstr>Type of Award</vt:lpstr>
      <vt:lpstr>PowerPoint Presentation</vt:lpstr>
      <vt:lpstr>Blue Waters Architecture</vt:lpstr>
      <vt:lpstr>Development Plan</vt:lpstr>
      <vt:lpstr>Project Description</vt:lpstr>
      <vt:lpstr>Review Criteria</vt:lpstr>
      <vt:lpstr>FAQ 1</vt:lpstr>
      <vt:lpstr>FAQ 2</vt:lpstr>
      <vt:lpstr>FAQ 3</vt:lpstr>
      <vt:lpstr>FAQ 4</vt:lpstr>
      <vt:lpstr>Petascale Computing Resource Allocations   (PRAC)  Contact information: Ed Walker  edwalker@nsf.gov, 703-292-4863  </vt:lpstr>
    </vt:vector>
  </TitlesOfParts>
  <Company>National Science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 Zhao</dc:creator>
  <cp:lastModifiedBy>Walker, Edward</cp:lastModifiedBy>
  <cp:revision>308</cp:revision>
  <cp:lastPrinted>2015-10-23T16:10:31Z</cp:lastPrinted>
  <dcterms:created xsi:type="dcterms:W3CDTF">2012-10-22T19:50:04Z</dcterms:created>
  <dcterms:modified xsi:type="dcterms:W3CDTF">2016-02-29T14:56:43Z</dcterms:modified>
</cp:coreProperties>
</file>