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2" r:id="rId1"/>
  </p:sldMasterIdLst>
  <p:notesMasterIdLst>
    <p:notesMasterId r:id="rId24"/>
  </p:notesMasterIdLst>
  <p:handoutMasterIdLst>
    <p:handoutMasterId r:id="rId25"/>
  </p:handoutMasterIdLst>
  <p:sldIdLst>
    <p:sldId id="486" r:id="rId2"/>
    <p:sldId id="469" r:id="rId3"/>
    <p:sldId id="497" r:id="rId4"/>
    <p:sldId id="457" r:id="rId5"/>
    <p:sldId id="458" r:id="rId6"/>
    <p:sldId id="499" r:id="rId7"/>
    <p:sldId id="485" r:id="rId8"/>
    <p:sldId id="480" r:id="rId9"/>
    <p:sldId id="493" r:id="rId10"/>
    <p:sldId id="494" r:id="rId11"/>
    <p:sldId id="483" r:id="rId12"/>
    <p:sldId id="484" r:id="rId13"/>
    <p:sldId id="496" r:id="rId14"/>
    <p:sldId id="461" r:id="rId15"/>
    <p:sldId id="408" r:id="rId16"/>
    <p:sldId id="487" r:id="rId17"/>
    <p:sldId id="491" r:id="rId18"/>
    <p:sldId id="498" r:id="rId19"/>
    <p:sldId id="500" r:id="rId20"/>
    <p:sldId id="501" r:id="rId21"/>
    <p:sldId id="502" r:id="rId22"/>
    <p:sldId id="390" r:id="rId23"/>
  </p:sldIdLst>
  <p:sldSz cx="9144000" cy="6858000" type="screen4x3"/>
  <p:notesSz cx="7010400" cy="9296400"/>
  <p:defaultTextStyle>
    <a:defPPr>
      <a:defRPr lang="en-US"/>
    </a:defPPr>
    <a:lvl1pPr algn="ctr" rtl="0" fontAlgn="base">
      <a:spcBef>
        <a:spcPct val="0"/>
      </a:spcBef>
      <a:spcAft>
        <a:spcPct val="0"/>
      </a:spcAft>
      <a:defRPr sz="4000" b="1" kern="1200">
        <a:solidFill>
          <a:srgbClr val="333399"/>
        </a:solidFill>
        <a:latin typeface="Tahoma" charset="0"/>
        <a:ea typeface="ＭＳ Ｐゴシック" charset="-128"/>
        <a:cs typeface="+mn-cs"/>
      </a:defRPr>
    </a:lvl1pPr>
    <a:lvl2pPr marL="457200" algn="ctr" rtl="0" fontAlgn="base">
      <a:spcBef>
        <a:spcPct val="0"/>
      </a:spcBef>
      <a:spcAft>
        <a:spcPct val="0"/>
      </a:spcAft>
      <a:defRPr sz="4000" b="1" kern="1200">
        <a:solidFill>
          <a:srgbClr val="333399"/>
        </a:solidFill>
        <a:latin typeface="Tahoma" charset="0"/>
        <a:ea typeface="ＭＳ Ｐゴシック" charset="-128"/>
        <a:cs typeface="+mn-cs"/>
      </a:defRPr>
    </a:lvl2pPr>
    <a:lvl3pPr marL="914400" algn="ctr" rtl="0" fontAlgn="base">
      <a:spcBef>
        <a:spcPct val="0"/>
      </a:spcBef>
      <a:spcAft>
        <a:spcPct val="0"/>
      </a:spcAft>
      <a:defRPr sz="4000" b="1" kern="1200">
        <a:solidFill>
          <a:srgbClr val="333399"/>
        </a:solidFill>
        <a:latin typeface="Tahoma" charset="0"/>
        <a:ea typeface="ＭＳ Ｐゴシック" charset="-128"/>
        <a:cs typeface="+mn-cs"/>
      </a:defRPr>
    </a:lvl3pPr>
    <a:lvl4pPr marL="1371600" algn="ctr" rtl="0" fontAlgn="base">
      <a:spcBef>
        <a:spcPct val="0"/>
      </a:spcBef>
      <a:spcAft>
        <a:spcPct val="0"/>
      </a:spcAft>
      <a:defRPr sz="4000" b="1" kern="1200">
        <a:solidFill>
          <a:srgbClr val="333399"/>
        </a:solidFill>
        <a:latin typeface="Tahoma" charset="0"/>
        <a:ea typeface="ＭＳ Ｐゴシック" charset="-128"/>
        <a:cs typeface="+mn-cs"/>
      </a:defRPr>
    </a:lvl4pPr>
    <a:lvl5pPr marL="1828800" algn="ctr" rtl="0" fontAlgn="base">
      <a:spcBef>
        <a:spcPct val="0"/>
      </a:spcBef>
      <a:spcAft>
        <a:spcPct val="0"/>
      </a:spcAft>
      <a:defRPr sz="4000" b="1" kern="1200">
        <a:solidFill>
          <a:srgbClr val="333399"/>
        </a:solidFill>
        <a:latin typeface="Tahoma" charset="0"/>
        <a:ea typeface="ＭＳ Ｐゴシック" charset="-128"/>
        <a:cs typeface="+mn-cs"/>
      </a:defRPr>
    </a:lvl5pPr>
    <a:lvl6pPr marL="2286000" algn="l" defTabSz="914400" rtl="0" eaLnBrk="1" latinLnBrk="0" hangingPunct="1">
      <a:defRPr sz="4000" b="1" kern="1200">
        <a:solidFill>
          <a:srgbClr val="333399"/>
        </a:solidFill>
        <a:latin typeface="Tahoma" charset="0"/>
        <a:ea typeface="ＭＳ Ｐゴシック" charset="-128"/>
        <a:cs typeface="+mn-cs"/>
      </a:defRPr>
    </a:lvl6pPr>
    <a:lvl7pPr marL="2743200" algn="l" defTabSz="914400" rtl="0" eaLnBrk="1" latinLnBrk="0" hangingPunct="1">
      <a:defRPr sz="4000" b="1" kern="1200">
        <a:solidFill>
          <a:srgbClr val="333399"/>
        </a:solidFill>
        <a:latin typeface="Tahoma" charset="0"/>
        <a:ea typeface="ＭＳ Ｐゴシック" charset="-128"/>
        <a:cs typeface="+mn-cs"/>
      </a:defRPr>
    </a:lvl7pPr>
    <a:lvl8pPr marL="3200400" algn="l" defTabSz="914400" rtl="0" eaLnBrk="1" latinLnBrk="0" hangingPunct="1">
      <a:defRPr sz="4000" b="1" kern="1200">
        <a:solidFill>
          <a:srgbClr val="333399"/>
        </a:solidFill>
        <a:latin typeface="Tahoma" charset="0"/>
        <a:ea typeface="ＭＳ Ｐゴシック" charset="-128"/>
        <a:cs typeface="+mn-cs"/>
      </a:defRPr>
    </a:lvl8pPr>
    <a:lvl9pPr marL="3657600" algn="l" defTabSz="914400" rtl="0" eaLnBrk="1" latinLnBrk="0" hangingPunct="1">
      <a:defRPr sz="4000" b="1" kern="1200">
        <a:solidFill>
          <a:srgbClr val="333399"/>
        </a:solidFill>
        <a:latin typeface="Tahoma" charset="0"/>
        <a:ea typeface="ＭＳ Ｐゴシック"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jacobs" initials="cj" lastIdx="5"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3399"/>
    <a:srgbClr val="FFCC00"/>
    <a:srgbClr val="FF9966"/>
    <a:srgbClr val="B2B2B2"/>
    <a:srgbClr val="C0C0C0"/>
    <a:srgbClr val="DDDDDD"/>
    <a:srgbClr val="339933"/>
    <a:srgbClr val="99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946" autoAdjust="0"/>
  </p:normalViewPr>
  <p:slideViewPr>
    <p:cSldViewPr>
      <p:cViewPr varScale="1">
        <p:scale>
          <a:sx n="60" d="100"/>
          <a:sy n="60" d="100"/>
        </p:scale>
        <p:origin x="-1328"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0"/>
    </p:cViewPr>
  </p:sorterViewPr>
  <p:notesViewPr>
    <p:cSldViewPr>
      <p:cViewPr varScale="1">
        <p:scale>
          <a:sx n="57" d="100"/>
          <a:sy n="57" d="100"/>
        </p:scale>
        <p:origin x="-1794"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commentAuthors" Target="commentAuthors.xml"/><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6" tIns="46588" rIns="93176" bIns="46588" numCol="1" anchor="t" anchorCtr="0" compatLnSpc="1">
            <a:prstTxWarp prst="textNoShape">
              <a:avLst/>
            </a:prstTxWarp>
          </a:bodyPr>
          <a:lstStyle>
            <a:lvl1pPr algn="l" defTabSz="931863">
              <a:defRPr sz="1200" b="0">
                <a:solidFill>
                  <a:schemeClr val="tx1"/>
                </a:solidFill>
                <a:effectLst/>
                <a:latin typeface="Times New Roman" pitchFamily="18" charset="0"/>
                <a:ea typeface="+mn-ea"/>
              </a:defRPr>
            </a:lvl1pPr>
          </a:lstStyle>
          <a:p>
            <a:pPr>
              <a:defRPr/>
            </a:pPr>
            <a:endParaRPr lang="en-US"/>
          </a:p>
        </p:txBody>
      </p:sp>
      <p:sp>
        <p:nvSpPr>
          <p:cNvPr id="18435"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6" tIns="46588" rIns="93176" bIns="46588" numCol="1" anchor="t" anchorCtr="0" compatLnSpc="1">
            <a:prstTxWarp prst="textNoShape">
              <a:avLst/>
            </a:prstTxWarp>
          </a:bodyPr>
          <a:lstStyle>
            <a:lvl1pPr algn="r" defTabSz="931863">
              <a:defRPr sz="1200" b="0">
                <a:solidFill>
                  <a:schemeClr val="tx1"/>
                </a:solidFill>
                <a:effectLst/>
                <a:latin typeface="Times New Roman" pitchFamily="18" charset="0"/>
                <a:ea typeface="+mn-ea"/>
              </a:defRPr>
            </a:lvl1pPr>
          </a:lstStyle>
          <a:p>
            <a:pPr>
              <a:defRPr/>
            </a:pPr>
            <a:endParaRPr lang="en-US"/>
          </a:p>
        </p:txBody>
      </p:sp>
      <p:sp>
        <p:nvSpPr>
          <p:cNvPr id="18436"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6" tIns="46588" rIns="93176" bIns="46588" numCol="1" anchor="b" anchorCtr="0" compatLnSpc="1">
            <a:prstTxWarp prst="textNoShape">
              <a:avLst/>
            </a:prstTxWarp>
          </a:bodyPr>
          <a:lstStyle>
            <a:lvl1pPr algn="l" defTabSz="931863">
              <a:defRPr sz="1200" b="0">
                <a:solidFill>
                  <a:schemeClr val="tx1"/>
                </a:solidFill>
                <a:effectLst/>
                <a:latin typeface="Times New Roman" pitchFamily="18" charset="0"/>
                <a:ea typeface="+mn-ea"/>
              </a:defRPr>
            </a:lvl1pPr>
          </a:lstStyle>
          <a:p>
            <a:pPr>
              <a:defRPr/>
            </a:pPr>
            <a:endParaRPr lang="en-US"/>
          </a:p>
        </p:txBody>
      </p:sp>
      <p:sp>
        <p:nvSpPr>
          <p:cNvPr id="18437"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6" tIns="46588" rIns="93176" bIns="46588" numCol="1" anchor="b" anchorCtr="0" compatLnSpc="1">
            <a:prstTxWarp prst="textNoShape">
              <a:avLst/>
            </a:prstTxWarp>
          </a:bodyPr>
          <a:lstStyle>
            <a:lvl1pPr algn="r" defTabSz="931863">
              <a:defRPr sz="1200" b="0">
                <a:solidFill>
                  <a:schemeClr val="tx1"/>
                </a:solidFill>
                <a:latin typeface="Times New Roman" charset="0"/>
              </a:defRPr>
            </a:lvl1pPr>
          </a:lstStyle>
          <a:p>
            <a:fld id="{5747E6A9-1974-47E8-856F-790E7A4B32B8}" type="slidenum">
              <a:rPr lang="en-US"/>
              <a:pPr/>
              <a:t>‹#›</a:t>
            </a:fld>
            <a:endParaRPr lang="en-US"/>
          </a:p>
        </p:txBody>
      </p:sp>
    </p:spTree>
    <p:extLst>
      <p:ext uri="{BB962C8B-B14F-4D97-AF65-F5344CB8AC3E}">
        <p14:creationId xmlns:p14="http://schemas.microsoft.com/office/powerpoint/2010/main" val="32149323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Rectangle 2"/>
          <p:cNvSpPr>
            <a:spLocks noGrp="1" noChangeArrowheads="1"/>
          </p:cNvSpPr>
          <p:nvPr>
            <p:ph type="hdr" sz="quarter"/>
          </p:nvPr>
        </p:nvSpPr>
        <p:spPr bwMode="auto">
          <a:xfrm>
            <a:off x="0" y="0"/>
            <a:ext cx="3005138" cy="460375"/>
          </a:xfrm>
          <a:prstGeom prst="rect">
            <a:avLst/>
          </a:prstGeom>
          <a:noFill/>
          <a:ln w="9525">
            <a:noFill/>
            <a:miter lim="800000"/>
            <a:headEnd/>
            <a:tailEnd/>
          </a:ln>
          <a:effectLst/>
        </p:spPr>
        <p:txBody>
          <a:bodyPr vert="horz" wrap="square" lIns="92226" tIns="46113" rIns="92226" bIns="46113" numCol="1" anchor="t" anchorCtr="0" compatLnSpc="1">
            <a:prstTxWarp prst="textNoShape">
              <a:avLst/>
            </a:prstTxWarp>
          </a:bodyPr>
          <a:lstStyle>
            <a:lvl1pPr algn="l" defTabSz="922338">
              <a:defRPr sz="1200" b="0">
                <a:solidFill>
                  <a:schemeClr val="tx1"/>
                </a:solidFill>
                <a:effectLst/>
                <a:latin typeface="Times New Roman" pitchFamily="18" charset="0"/>
                <a:ea typeface="+mn-ea"/>
              </a:defRPr>
            </a:lvl1pPr>
          </a:lstStyle>
          <a:p>
            <a:pPr>
              <a:defRPr/>
            </a:pPr>
            <a:endParaRPr lang="en-US"/>
          </a:p>
        </p:txBody>
      </p:sp>
      <p:sp>
        <p:nvSpPr>
          <p:cNvPr id="91139" name="Rectangle 3"/>
          <p:cNvSpPr>
            <a:spLocks noGrp="1" noChangeArrowheads="1"/>
          </p:cNvSpPr>
          <p:nvPr>
            <p:ph type="dt" idx="1"/>
          </p:nvPr>
        </p:nvSpPr>
        <p:spPr bwMode="auto">
          <a:xfrm>
            <a:off x="4005263" y="0"/>
            <a:ext cx="3005137" cy="460375"/>
          </a:xfrm>
          <a:prstGeom prst="rect">
            <a:avLst/>
          </a:prstGeom>
          <a:noFill/>
          <a:ln w="9525">
            <a:noFill/>
            <a:miter lim="800000"/>
            <a:headEnd/>
            <a:tailEnd/>
          </a:ln>
          <a:effectLst/>
        </p:spPr>
        <p:txBody>
          <a:bodyPr vert="horz" wrap="square" lIns="92226" tIns="46113" rIns="92226" bIns="46113" numCol="1" anchor="t" anchorCtr="0" compatLnSpc="1">
            <a:prstTxWarp prst="textNoShape">
              <a:avLst/>
            </a:prstTxWarp>
          </a:bodyPr>
          <a:lstStyle>
            <a:lvl1pPr algn="r" defTabSz="922338">
              <a:defRPr sz="1200" b="0">
                <a:solidFill>
                  <a:schemeClr val="tx1"/>
                </a:solidFill>
                <a:effectLst/>
                <a:latin typeface="Times New Roman" pitchFamily="18" charset="0"/>
                <a:ea typeface="+mn-ea"/>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52525" y="690563"/>
            <a:ext cx="4705350" cy="3529012"/>
          </a:xfrm>
          <a:prstGeom prst="rect">
            <a:avLst/>
          </a:prstGeom>
          <a:noFill/>
          <a:ln w="9525">
            <a:solidFill>
              <a:srgbClr val="000000"/>
            </a:solidFill>
            <a:miter lim="800000"/>
            <a:headEnd/>
            <a:tailEnd/>
          </a:ln>
        </p:spPr>
      </p:sp>
      <p:sp>
        <p:nvSpPr>
          <p:cNvPr id="91141" name="Rectangle 5"/>
          <p:cNvSpPr>
            <a:spLocks noGrp="1" noChangeArrowheads="1"/>
          </p:cNvSpPr>
          <p:nvPr>
            <p:ph type="body" sz="quarter" idx="3"/>
          </p:nvPr>
        </p:nvSpPr>
        <p:spPr bwMode="auto">
          <a:xfrm>
            <a:off x="923925" y="4449763"/>
            <a:ext cx="5162550" cy="4143375"/>
          </a:xfrm>
          <a:prstGeom prst="rect">
            <a:avLst/>
          </a:prstGeom>
          <a:noFill/>
          <a:ln w="9525">
            <a:noFill/>
            <a:miter lim="800000"/>
            <a:headEnd/>
            <a:tailEnd/>
          </a:ln>
          <a:effectLst/>
        </p:spPr>
        <p:txBody>
          <a:bodyPr vert="horz" wrap="square" lIns="92226" tIns="46113" rIns="92226" bIns="4611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1142" name="Rectangle 6"/>
          <p:cNvSpPr>
            <a:spLocks noGrp="1" noChangeArrowheads="1"/>
          </p:cNvSpPr>
          <p:nvPr>
            <p:ph type="ftr" sz="quarter" idx="4"/>
          </p:nvPr>
        </p:nvSpPr>
        <p:spPr bwMode="auto">
          <a:xfrm>
            <a:off x="0" y="8823325"/>
            <a:ext cx="3005138" cy="460375"/>
          </a:xfrm>
          <a:prstGeom prst="rect">
            <a:avLst/>
          </a:prstGeom>
          <a:noFill/>
          <a:ln w="9525">
            <a:noFill/>
            <a:miter lim="800000"/>
            <a:headEnd/>
            <a:tailEnd/>
          </a:ln>
          <a:effectLst/>
        </p:spPr>
        <p:txBody>
          <a:bodyPr vert="horz" wrap="square" lIns="92226" tIns="46113" rIns="92226" bIns="46113" numCol="1" anchor="b" anchorCtr="0" compatLnSpc="1">
            <a:prstTxWarp prst="textNoShape">
              <a:avLst/>
            </a:prstTxWarp>
          </a:bodyPr>
          <a:lstStyle>
            <a:lvl1pPr algn="l" defTabSz="922338">
              <a:defRPr sz="1200" b="0">
                <a:solidFill>
                  <a:schemeClr val="tx1"/>
                </a:solidFill>
                <a:effectLst/>
                <a:latin typeface="Times New Roman" pitchFamily="18" charset="0"/>
                <a:ea typeface="+mn-ea"/>
              </a:defRPr>
            </a:lvl1pPr>
          </a:lstStyle>
          <a:p>
            <a:pPr>
              <a:defRPr/>
            </a:pPr>
            <a:endParaRPr lang="en-US"/>
          </a:p>
        </p:txBody>
      </p:sp>
      <p:sp>
        <p:nvSpPr>
          <p:cNvPr id="91143" name="Rectangle 7"/>
          <p:cNvSpPr>
            <a:spLocks noGrp="1" noChangeArrowheads="1"/>
          </p:cNvSpPr>
          <p:nvPr>
            <p:ph type="sldNum" sz="quarter" idx="5"/>
          </p:nvPr>
        </p:nvSpPr>
        <p:spPr bwMode="auto">
          <a:xfrm>
            <a:off x="4005263" y="8823325"/>
            <a:ext cx="3005137" cy="460375"/>
          </a:xfrm>
          <a:prstGeom prst="rect">
            <a:avLst/>
          </a:prstGeom>
          <a:noFill/>
          <a:ln w="9525">
            <a:noFill/>
            <a:miter lim="800000"/>
            <a:headEnd/>
            <a:tailEnd/>
          </a:ln>
          <a:effectLst/>
        </p:spPr>
        <p:txBody>
          <a:bodyPr vert="horz" wrap="square" lIns="92226" tIns="46113" rIns="92226" bIns="46113" numCol="1" anchor="b" anchorCtr="0" compatLnSpc="1">
            <a:prstTxWarp prst="textNoShape">
              <a:avLst/>
            </a:prstTxWarp>
          </a:bodyPr>
          <a:lstStyle>
            <a:lvl1pPr algn="r" defTabSz="922338">
              <a:defRPr sz="1200" b="0">
                <a:solidFill>
                  <a:schemeClr val="tx1"/>
                </a:solidFill>
                <a:latin typeface="Times New Roman" charset="0"/>
              </a:defRPr>
            </a:lvl1pPr>
          </a:lstStyle>
          <a:p>
            <a:fld id="{62F8A193-9A88-4C12-A131-3411C4BCE5F8}" type="slidenum">
              <a:rPr lang="en-US"/>
              <a:pPr/>
              <a:t>‹#›</a:t>
            </a:fld>
            <a:endParaRPr lang="en-US"/>
          </a:p>
        </p:txBody>
      </p:sp>
    </p:spTree>
    <p:extLst>
      <p:ext uri="{BB962C8B-B14F-4D97-AF65-F5344CB8AC3E}">
        <p14:creationId xmlns:p14="http://schemas.microsoft.com/office/powerpoint/2010/main" val="11638680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26AD95D1-1630-49A4-8ED8-8FAD3CEB5D87}" type="slidenum">
              <a:rPr lang="en-US"/>
              <a:pPr/>
              <a:t>1</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kern="1200" dirty="0" smtClean="0">
                <a:solidFill>
                  <a:schemeClr val="tx1"/>
                </a:solidFill>
                <a:effectLst/>
                <a:latin typeface="Times New Roman" pitchFamily="18" charset="0"/>
                <a:ea typeface="ＭＳ Ｐゴシック" charset="-128"/>
                <a:cs typeface="ＭＳ Ｐゴシック" charset="-128"/>
              </a:rPr>
              <a:t>Hi.  I’m Rajiv Ramnath from the NSF Division of Advanced Cyberinfrastructure</a:t>
            </a:r>
            <a:r>
              <a:rPr lang="en-US" sz="1200" kern="1200" baseline="0" dirty="0" smtClean="0">
                <a:solidFill>
                  <a:schemeClr val="tx1"/>
                </a:solidFill>
                <a:effectLst/>
                <a:latin typeface="Times New Roman" pitchFamily="18" charset="0"/>
                <a:ea typeface="ＭＳ Ｐゴシック" charset="-128"/>
                <a:cs typeface="ＭＳ Ｐゴシック" charset="-128"/>
              </a:rPr>
              <a:t> or ACI. I’m </a:t>
            </a:r>
            <a:r>
              <a:rPr lang="en-US" sz="1200" kern="1200" dirty="0" smtClean="0">
                <a:solidFill>
                  <a:schemeClr val="tx1"/>
                </a:solidFill>
                <a:effectLst/>
                <a:latin typeface="Times New Roman" pitchFamily="18" charset="0"/>
                <a:ea typeface="ＭＳ Ｐゴシック" charset="-128"/>
                <a:cs typeface="ＭＳ Ｐゴシック" charset="-128"/>
              </a:rPr>
              <a:t>the Program Director managing the Software Infrastructure</a:t>
            </a:r>
            <a:r>
              <a:rPr lang="en-US" sz="1200" kern="1200" baseline="0" dirty="0" smtClean="0">
                <a:solidFill>
                  <a:schemeClr val="tx1"/>
                </a:solidFill>
                <a:effectLst/>
                <a:latin typeface="Times New Roman" pitchFamily="18" charset="0"/>
                <a:ea typeface="ＭＳ Ｐゴシック" charset="-128"/>
                <a:cs typeface="ＭＳ Ｐゴシック" charset="-128"/>
              </a:rPr>
              <a:t> for Sustained Innovation </a:t>
            </a:r>
            <a:r>
              <a:rPr lang="en-US" sz="1200" kern="1200" dirty="0" smtClean="0">
                <a:solidFill>
                  <a:schemeClr val="tx1"/>
                </a:solidFill>
                <a:effectLst/>
                <a:latin typeface="Times New Roman" pitchFamily="18" charset="0"/>
                <a:ea typeface="ＭＳ Ｐゴシック" charset="-128"/>
                <a:cs typeface="ＭＳ Ｐゴシック" charset="-128"/>
              </a:rPr>
              <a:t>program</a:t>
            </a:r>
            <a:r>
              <a:rPr lang="en-US" sz="1200" kern="1200" baseline="0" dirty="0" smtClean="0">
                <a:solidFill>
                  <a:schemeClr val="tx1"/>
                </a:solidFill>
                <a:effectLst/>
                <a:latin typeface="Times New Roman" pitchFamily="18" charset="0"/>
                <a:ea typeface="ＭＳ Ｐゴシック" charset="-128"/>
                <a:cs typeface="ＭＳ Ｐゴシック" charset="-128"/>
              </a:rPr>
              <a:t>, or SI2</a:t>
            </a:r>
            <a:r>
              <a:rPr lang="en-US" sz="1200" kern="1200" dirty="0" smtClean="0">
                <a:solidFill>
                  <a:schemeClr val="tx1"/>
                </a:solidFill>
                <a:effectLst/>
                <a:latin typeface="Times New Roman" pitchFamily="18" charset="0"/>
                <a:ea typeface="ＭＳ Ｐゴシック" charset="-128"/>
                <a:cs typeface="ＭＳ Ｐゴシック" charset="-128"/>
              </a:rPr>
              <a:t>. In this webcast, I’ll give a brief overview of the SI2 program and describe some of the most important things you need to know about submitting a proposal.</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eligibility criteria for the SI2 program are as follows:</a:t>
            </a:r>
          </a:p>
          <a:p>
            <a:endParaRPr lang="en-US" baseline="0" dirty="0" smtClean="0"/>
          </a:p>
          <a:p>
            <a:r>
              <a:rPr lang="en-US" baseline="0" dirty="0" smtClean="0"/>
              <a:t>Proposals may only be submitted by universities and colleges or non-profit, non-academic organizations. Federally-funded research and development centers (FFRDCs) may not receive funds directly from NSF under this solicitation.</a:t>
            </a:r>
          </a:p>
          <a:p>
            <a:endParaRPr lang="en-US" baseline="0" dirty="0" smtClean="0"/>
          </a:p>
          <a:p>
            <a:r>
              <a:rPr lang="en-US" baseline="0" dirty="0" smtClean="0"/>
              <a:t>The number of proposals per principal investigator or co-principal investigator is limited to one.  An individual may participate in a proposal as a principal investigator, co-principal investigator, or other senior personnel in at most one full proposal for each pair of SSE/SSE competitions that occurs in a given calendar year.  In the case of multiple proposals that include the same individual, all but the earliest will be returned without review.</a:t>
            </a:r>
          </a:p>
          <a:p>
            <a:endParaRPr lang="en-US" baseline="0" dirty="0" smtClean="0"/>
          </a:p>
          <a:p>
            <a:r>
              <a:rPr lang="en-US" baseline="0" dirty="0" smtClean="0"/>
              <a:t>Please review the solicitation for details.</a:t>
            </a:r>
          </a:p>
        </p:txBody>
      </p:sp>
      <p:sp>
        <p:nvSpPr>
          <p:cNvPr id="4" name="Slide Number Placeholder 3"/>
          <p:cNvSpPr>
            <a:spLocks noGrp="1"/>
          </p:cNvSpPr>
          <p:nvPr>
            <p:ph type="sldNum" sz="quarter" idx="10"/>
          </p:nvPr>
        </p:nvSpPr>
        <p:spPr/>
        <p:txBody>
          <a:bodyPr/>
          <a:lstStyle/>
          <a:p>
            <a:fld id="{62F8A193-9A88-4C12-A131-3411C4BCE5F8}" type="slidenum">
              <a:rPr lang="en-US" smtClean="0"/>
              <a:pPr/>
              <a:t>10</a:t>
            </a:fld>
            <a:endParaRPr lang="en-US"/>
          </a:p>
        </p:txBody>
      </p:sp>
    </p:spTree>
    <p:extLst>
      <p:ext uri="{BB962C8B-B14F-4D97-AF65-F5344CB8AC3E}">
        <p14:creationId xmlns:p14="http://schemas.microsoft.com/office/powerpoint/2010/main" val="6398085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Next, solicitation requirements</a:t>
            </a:r>
            <a:endParaRPr lang="en-US" dirty="0"/>
          </a:p>
        </p:txBody>
      </p:sp>
      <p:sp>
        <p:nvSpPr>
          <p:cNvPr id="4" name="Slide Number Placeholder 3"/>
          <p:cNvSpPr>
            <a:spLocks noGrp="1"/>
          </p:cNvSpPr>
          <p:nvPr>
            <p:ph type="sldNum" sz="quarter" idx="10"/>
          </p:nvPr>
        </p:nvSpPr>
        <p:spPr/>
        <p:txBody>
          <a:bodyPr/>
          <a:lstStyle/>
          <a:p>
            <a:fld id="{62F8A193-9A88-4C12-A131-3411C4BCE5F8}" type="slidenum">
              <a:rPr lang="en-US" smtClean="0"/>
              <a:pPr/>
              <a:t>11</a:t>
            </a:fld>
            <a:endParaRPr lang="en-US"/>
          </a:p>
        </p:txBody>
      </p:sp>
    </p:spTree>
    <p:extLst>
      <p:ext uri="{BB962C8B-B14F-4D97-AF65-F5344CB8AC3E}">
        <p14:creationId xmlns:p14="http://schemas.microsoft.com/office/powerpoint/2010/main" val="19615469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8273C3CA-0874-4109-BDD1-07026DFE9BF5}" type="slidenum">
              <a:rPr lang="en-US"/>
              <a:pPr/>
              <a:t>12</a:t>
            </a:fld>
            <a:endParaRPr 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a:spcBef>
                <a:spcPct val="40000"/>
              </a:spcBef>
            </a:pPr>
            <a:r>
              <a:rPr lang="en-US" sz="1200" b="0" kern="1200" dirty="0" smtClean="0">
                <a:solidFill>
                  <a:srgbClr val="333399"/>
                </a:solidFill>
                <a:latin typeface="Verdana" pitchFamily="34" charset="0"/>
                <a:ea typeface="Verdana" pitchFamily="34" charset="0"/>
                <a:cs typeface="Verdana" pitchFamily="34" charset="0"/>
              </a:rPr>
              <a:t>SI</a:t>
            </a:r>
            <a:r>
              <a:rPr lang="en-US" sz="1200" b="0" kern="1200" baseline="30000" dirty="0" smtClean="0">
                <a:solidFill>
                  <a:srgbClr val="333399"/>
                </a:solidFill>
                <a:latin typeface="Verdana" pitchFamily="34" charset="0"/>
                <a:ea typeface="Verdana" pitchFamily="34" charset="0"/>
                <a:cs typeface="Verdana" pitchFamily="34" charset="0"/>
              </a:rPr>
              <a:t>2</a:t>
            </a:r>
            <a:r>
              <a:rPr lang="en-US" sz="1200" b="0" kern="1200" dirty="0" smtClean="0">
                <a:solidFill>
                  <a:srgbClr val="333399"/>
                </a:solidFill>
                <a:latin typeface="Verdana" pitchFamily="34" charset="0"/>
                <a:ea typeface="Verdana" pitchFamily="34" charset="0"/>
                <a:cs typeface="Verdana" pitchFamily="34" charset="0"/>
              </a:rPr>
              <a:t> Proposals should</a:t>
            </a:r>
          </a:p>
          <a:p>
            <a:pPr marL="171450" indent="-171450">
              <a:spcBef>
                <a:spcPct val="40000"/>
              </a:spcBef>
              <a:buFont typeface="Arial"/>
              <a:buChar char="•"/>
            </a:pPr>
            <a:r>
              <a:rPr lang="en-US" sz="1200" dirty="0" smtClean="0">
                <a:latin typeface="Verdana" pitchFamily="34" charset="0"/>
                <a:ea typeface="Verdana" pitchFamily="34" charset="0"/>
                <a:cs typeface="Verdana" pitchFamily="34" charset="0"/>
              </a:rPr>
              <a:t>Identify the areas of science and engineering where the software is needed</a:t>
            </a:r>
          </a:p>
          <a:p>
            <a:pPr marL="171450" indent="-171450">
              <a:spcBef>
                <a:spcPct val="40000"/>
              </a:spcBef>
              <a:buFont typeface="Arial"/>
              <a:buChar char="•"/>
            </a:pPr>
            <a:r>
              <a:rPr lang="en-US" sz="1200" dirty="0" smtClean="0">
                <a:latin typeface="Verdana" pitchFamily="34" charset="0"/>
                <a:ea typeface="Verdana" pitchFamily="34" charset="0"/>
                <a:cs typeface="Verdana" pitchFamily="34" charset="0"/>
              </a:rPr>
              <a:t>Compare the proposed approach to alternative or existing approaches</a:t>
            </a:r>
          </a:p>
          <a:p>
            <a:pPr marL="171450" indent="-171450">
              <a:spcBef>
                <a:spcPct val="40000"/>
              </a:spcBef>
              <a:buFont typeface="Arial"/>
              <a:buChar char="•"/>
            </a:pPr>
            <a:r>
              <a:rPr lang="en-US" sz="1200" dirty="0" smtClean="0">
                <a:latin typeface="Verdana" pitchFamily="34" charset="0"/>
                <a:ea typeface="Verdana" pitchFamily="34" charset="0"/>
                <a:cs typeface="Verdana" pitchFamily="34" charset="0"/>
              </a:rPr>
              <a:t>Describe the process to design, develop, release and disseminate the software.</a:t>
            </a:r>
          </a:p>
          <a:p>
            <a:pPr marL="171450" indent="-171450">
              <a:spcBef>
                <a:spcPct val="40000"/>
              </a:spcBef>
              <a:buFont typeface="Arial"/>
              <a:buChar char="•"/>
            </a:pPr>
            <a:r>
              <a:rPr lang="en-US" sz="1200" dirty="0" smtClean="0">
                <a:latin typeface="Verdana" pitchFamily="34" charset="0"/>
                <a:ea typeface="Verdana" pitchFamily="34" charset="0"/>
                <a:cs typeface="Verdana" pitchFamily="34" charset="0"/>
              </a:rPr>
              <a:t>Describe the innovation and research that have been integrated into the project activities.</a:t>
            </a:r>
          </a:p>
          <a:p>
            <a:pPr marL="171450" indent="-171450">
              <a:spcBef>
                <a:spcPct val="40000"/>
              </a:spcBef>
              <a:buFont typeface="Arial"/>
              <a:buChar char="•"/>
            </a:pPr>
            <a:r>
              <a:rPr lang="en-US" sz="1200" dirty="0" smtClean="0">
                <a:latin typeface="Verdana" pitchFamily="34" charset="0"/>
                <a:ea typeface="Verdana" pitchFamily="34" charset="0"/>
                <a:cs typeface="Verdana" pitchFamily="34" charset="0"/>
              </a:rPr>
              <a:t>Describe how security, trustworthiness, reproducibility, and usability are addressed in the software</a:t>
            </a:r>
          </a:p>
          <a:p>
            <a:pPr marL="171450" indent="-171450">
              <a:spcBef>
                <a:spcPct val="40000"/>
              </a:spcBef>
              <a:buFont typeface="Arial"/>
              <a:buChar char="•"/>
            </a:pPr>
            <a:r>
              <a:rPr lang="en-US" sz="1200" dirty="0" smtClean="0">
                <a:latin typeface="Verdana" pitchFamily="34" charset="0"/>
                <a:ea typeface="Verdana" pitchFamily="34" charset="0"/>
                <a:cs typeface="Verdana" pitchFamily="34" charset="0"/>
              </a:rPr>
              <a:t>Describe the impact of previously funded software efforts (if any)</a:t>
            </a:r>
          </a:p>
          <a:p>
            <a:pPr marL="171450" indent="-171450">
              <a:spcBef>
                <a:spcPct val="40000"/>
              </a:spcBef>
              <a:buFont typeface="Arial"/>
              <a:buChar char="•"/>
            </a:pPr>
            <a:r>
              <a:rPr lang="en-US" sz="1200" dirty="0" smtClean="0">
                <a:latin typeface="Verdana" pitchFamily="34" charset="0"/>
                <a:ea typeface="Verdana" pitchFamily="34" charset="0"/>
                <a:cs typeface="Verdana" pitchFamily="34" charset="0"/>
              </a:rPr>
              <a:t>State which license(s) will be used – expectation is a standard open source license</a:t>
            </a:r>
          </a:p>
          <a:p>
            <a:pPr marL="171450" indent="-171450">
              <a:spcBef>
                <a:spcPct val="40000"/>
              </a:spcBef>
              <a:buFont typeface="Arial"/>
              <a:buChar char="•"/>
            </a:pPr>
            <a:r>
              <a:rPr lang="en-US" sz="1200" dirty="0" smtClean="0">
                <a:latin typeface="Verdana" pitchFamily="34" charset="0"/>
                <a:ea typeface="Verdana" pitchFamily="34" charset="0"/>
                <a:cs typeface="Verdana" pitchFamily="34" charset="0"/>
              </a:rPr>
              <a:t>Provide a project plan with milestones</a:t>
            </a:r>
            <a:r>
              <a:rPr lang="en-US" sz="1200" baseline="0" dirty="0" smtClean="0">
                <a:latin typeface="Verdana" pitchFamily="34" charset="0"/>
                <a:ea typeface="Verdana" pitchFamily="34" charset="0"/>
                <a:cs typeface="Verdana" pitchFamily="34" charset="0"/>
              </a:rPr>
              <a:t> </a:t>
            </a:r>
            <a:r>
              <a:rPr lang="en-US" sz="1200" baseline="0" smtClean="0">
                <a:latin typeface="Verdana" pitchFamily="34" charset="0"/>
                <a:ea typeface="Verdana" pitchFamily="34" charset="0"/>
                <a:cs typeface="Verdana" pitchFamily="34" charset="0"/>
              </a:rPr>
              <a:t>and </a:t>
            </a:r>
            <a:r>
              <a:rPr lang="en-US" sz="1200" smtClean="0">
                <a:latin typeface="Verdana" pitchFamily="34" charset="0"/>
                <a:ea typeface="Verdana" pitchFamily="34" charset="0"/>
                <a:cs typeface="Verdana" pitchFamily="34" charset="0"/>
              </a:rPr>
              <a:t>tangible </a:t>
            </a:r>
            <a:r>
              <a:rPr lang="en-US" sz="1200" dirty="0" smtClean="0">
                <a:latin typeface="Verdana" pitchFamily="34" charset="0"/>
                <a:ea typeface="Verdana" pitchFamily="34" charset="0"/>
                <a:cs typeface="Verdana" pitchFamily="34" charset="0"/>
              </a:rPr>
              <a:t>metrics</a:t>
            </a:r>
          </a:p>
          <a:p>
            <a:pPr marL="171450" indent="-171450">
              <a:spcBef>
                <a:spcPct val="40000"/>
              </a:spcBef>
              <a:buFont typeface="Arial"/>
              <a:buChar char="•"/>
            </a:pPr>
            <a:r>
              <a:rPr lang="en-US" sz="1200" dirty="0" smtClean="0">
                <a:latin typeface="Verdana" pitchFamily="34" charset="0"/>
                <a:ea typeface="Verdana" pitchFamily="34" charset="0"/>
                <a:cs typeface="Verdana" pitchFamily="34" charset="0"/>
              </a:rPr>
              <a:t>Discuss the software’s potential to impact science and engineering</a:t>
            </a:r>
          </a:p>
          <a:p>
            <a:pPr marL="171450" indent="-171450">
              <a:spcBef>
                <a:spcPct val="40000"/>
              </a:spcBef>
              <a:buFont typeface="Arial"/>
              <a:buChar char="•"/>
            </a:pPr>
            <a:r>
              <a:rPr lang="en-US" sz="1200" dirty="0" smtClean="0">
                <a:latin typeface="Verdana" pitchFamily="34" charset="0"/>
                <a:ea typeface="Verdana" pitchFamily="34" charset="0"/>
                <a:cs typeface="Verdana" pitchFamily="34" charset="0"/>
              </a:rPr>
              <a:t>Identify a concomitant outreach and education program</a:t>
            </a:r>
          </a:p>
          <a:p>
            <a:pPr marL="171450" indent="-171450">
              <a:spcBef>
                <a:spcPct val="40000"/>
              </a:spcBef>
              <a:buFont typeface="Arial"/>
              <a:buChar char="•"/>
            </a:pPr>
            <a:r>
              <a:rPr lang="en-US" sz="1200" dirty="0" smtClean="0">
                <a:latin typeface="Verdana" pitchFamily="34" charset="0"/>
                <a:ea typeface="Verdana" pitchFamily="34" charset="0"/>
                <a:cs typeface="Verdana" pitchFamily="34" charset="0"/>
              </a:rPr>
              <a:t>Propose a sustainability plan</a:t>
            </a:r>
          </a:p>
          <a:p>
            <a:pPr marL="171450" indent="-171450">
              <a:spcBef>
                <a:spcPct val="40000"/>
              </a:spcBef>
              <a:buFont typeface="Arial"/>
              <a:buChar char="•"/>
            </a:pPr>
            <a:r>
              <a:rPr lang="en-US" sz="1200" dirty="0" smtClean="0">
                <a:latin typeface="Verdana" pitchFamily="34" charset="0"/>
                <a:ea typeface="Verdana" pitchFamily="34" charset="0"/>
                <a:cs typeface="Verdana" pitchFamily="34" charset="0"/>
              </a:rPr>
              <a:t>Describe how the proposed software leverages and interoperates with widely used tools by the community, and NSF and national cyberinfrastructure investments, as appropriate.</a:t>
            </a:r>
          </a:p>
          <a:p>
            <a:pPr>
              <a:spcBef>
                <a:spcPct val="40000"/>
              </a:spcBef>
            </a:pPr>
            <a:endParaRPr lang="en-US" sz="1200" dirty="0" smtClean="0">
              <a:latin typeface="Verdana" pitchFamily="34" charset="0"/>
              <a:ea typeface="Verdana" pitchFamily="34" charset="0"/>
              <a:cs typeface="Verdana" pitchFamily="34" charset="0"/>
            </a:endParaRPr>
          </a:p>
          <a:p>
            <a:pPr>
              <a:spcBef>
                <a:spcPct val="40000"/>
              </a:spcBef>
            </a:pPr>
            <a:r>
              <a:rPr lang="en-US" sz="1200" dirty="0" smtClean="0">
                <a:latin typeface="Verdana" pitchFamily="34" charset="0"/>
                <a:ea typeface="Verdana" pitchFamily="34" charset="0"/>
                <a:cs typeface="Verdana" pitchFamily="34" charset="0"/>
              </a:rPr>
              <a:t>On a related point, note</a:t>
            </a:r>
            <a:r>
              <a:rPr lang="en-US" sz="1200" baseline="0" dirty="0" smtClean="0">
                <a:latin typeface="Verdana" pitchFamily="34" charset="0"/>
                <a:ea typeface="Verdana" pitchFamily="34" charset="0"/>
                <a:cs typeface="Verdana" pitchFamily="34" charset="0"/>
              </a:rPr>
              <a:t> that the complete review criteria for SSE and SSI proposals are detailed and discussed later. </a:t>
            </a:r>
            <a:endParaRPr lang="en-US" sz="1200" dirty="0" smtClean="0">
              <a:latin typeface="Verdana" pitchFamily="34" charset="0"/>
              <a:ea typeface="Verdana" pitchFamily="34" charset="0"/>
              <a:cs typeface="Verdana" pitchFamily="34" charset="0"/>
            </a:endParaRPr>
          </a:p>
          <a:p>
            <a:pPr eaLnBrk="1" hangingPunct="1"/>
            <a:endParaRPr lang="en-US" dirty="0" smtClean="0">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Additional documents include:</a:t>
            </a:r>
          </a:p>
          <a:p>
            <a:endParaRPr lang="en-US" dirty="0" smtClean="0"/>
          </a:p>
          <a:p>
            <a:r>
              <a:rPr lang="en-US" sz="1800" kern="1200" dirty="0" smtClean="0">
                <a:latin typeface="Verdana" pitchFamily="34" charset="0"/>
                <a:ea typeface="Verdana" pitchFamily="34" charset="0"/>
                <a:cs typeface="Verdana" pitchFamily="34" charset="0"/>
              </a:rPr>
              <a:t>A data management plan and postdoctoral</a:t>
            </a:r>
            <a:r>
              <a:rPr lang="en-US" sz="1800" kern="1200" baseline="0" dirty="0" smtClean="0">
                <a:latin typeface="Verdana" pitchFamily="34" charset="0"/>
                <a:ea typeface="Verdana" pitchFamily="34" charset="0"/>
                <a:cs typeface="Verdana" pitchFamily="34" charset="0"/>
              </a:rPr>
              <a:t> trainee m</a:t>
            </a:r>
            <a:r>
              <a:rPr lang="en-US" sz="1800" kern="1200" dirty="0" smtClean="0">
                <a:latin typeface="Verdana" pitchFamily="34" charset="0"/>
                <a:ea typeface="Verdana" pitchFamily="34" charset="0"/>
                <a:cs typeface="Verdana" pitchFamily="34" charset="0"/>
              </a:rPr>
              <a:t>entoring plan (if the project includes such trainees).  This is a s</a:t>
            </a:r>
            <a:r>
              <a:rPr lang="en-US" sz="1400" kern="1200" dirty="0" smtClean="0">
                <a:latin typeface="Verdana" pitchFamily="34" charset="0"/>
                <a:ea typeface="Verdana" pitchFamily="34" charset="0"/>
                <a:cs typeface="Verdana" pitchFamily="34" charset="0"/>
              </a:rPr>
              <a:t>tandard NSF requirement.  SI2 reviewers pay close attention to the data management plan since software is data and the goal of SI2 is to produce well-used software.</a:t>
            </a:r>
          </a:p>
          <a:p>
            <a:endParaRPr lang="en-US" sz="1400" kern="1200" dirty="0" smtClean="0">
              <a:latin typeface="Verdana" pitchFamily="34" charset="0"/>
              <a:ea typeface="Verdana" pitchFamily="34" charset="0"/>
              <a:cs typeface="Verdana" pitchFamily="34" charset="0"/>
            </a:endParaRPr>
          </a:p>
          <a:p>
            <a:r>
              <a:rPr lang="en-US" sz="1800" kern="1200" dirty="0" smtClean="0">
                <a:latin typeface="Verdana" pitchFamily="34" charset="0"/>
                <a:ea typeface="Verdana" pitchFamily="34" charset="0"/>
                <a:cs typeface="Verdana" pitchFamily="34" charset="0"/>
              </a:rPr>
              <a:t>For SSI proposals, a management and coordination plan is also required.  T</a:t>
            </a:r>
            <a:r>
              <a:rPr lang="en-US" sz="1400" kern="1200" dirty="0" smtClean="0">
                <a:latin typeface="Verdana" pitchFamily="34" charset="0"/>
                <a:ea typeface="Verdana" pitchFamily="34" charset="0"/>
                <a:cs typeface="Verdana" pitchFamily="34" charset="0"/>
              </a:rPr>
              <a:t>he specific roles of the principal investigators, co-principal investigators, other senior personnel, and paid consultants at all institutions involved must be outlined.  Also, there must be a description of how the project will be managed across institutions and disciplines, identification of the specific coordination mechanisms that will enable cross-institution and/or cross-discipline scientific integration, and pointers to the budget line items that support these management and coordination mechanisms.</a:t>
            </a:r>
          </a:p>
          <a:p>
            <a:endParaRPr lang="en-US" sz="1400" kern="1200" dirty="0" smtClean="0">
              <a:latin typeface="Verdana" pitchFamily="34" charset="0"/>
              <a:ea typeface="Verdana" pitchFamily="34" charset="0"/>
              <a:cs typeface="Verdana" pitchFamily="34" charset="0"/>
            </a:endParaRPr>
          </a:p>
          <a:p>
            <a:r>
              <a:rPr lang="en-US" sz="1400" b="1" dirty="0" smtClean="0"/>
              <a:t>Letters of Collaboration (if</a:t>
            </a:r>
            <a:r>
              <a:rPr lang="en-US" sz="1400" b="1" baseline="0" dirty="0" smtClean="0"/>
              <a:t> any) should </a:t>
            </a:r>
            <a:r>
              <a:rPr lang="en-US" sz="1400" b="0" baseline="0" dirty="0" smtClean="0"/>
              <a:t>i</a:t>
            </a:r>
            <a:r>
              <a:rPr lang="en-US" sz="1400" dirty="0" smtClean="0"/>
              <a:t>nclude documentation of funded or unfunded collaborative arrangements of significance to the proposal (see GPG Chapter II.C.2.d(iv) for details). Letters of collaboration should be limited to stating the intent to collaborate and should not contain endorsements or evaluation of the proposed project. The REQUIRED format for letters of collaboration is in the GPG.</a:t>
            </a:r>
          </a:p>
          <a:p>
            <a:endParaRPr lang="en-US" sz="1400" kern="1200" dirty="0" smtClean="0">
              <a:latin typeface="Verdana" pitchFamily="34" charset="0"/>
              <a:ea typeface="Verdana" pitchFamily="34" charset="0"/>
              <a:cs typeface="Verdana" pitchFamily="34" charset="0"/>
            </a:endParaRPr>
          </a:p>
          <a:p>
            <a:endParaRPr lang="en-US" sz="1400" kern="1200" dirty="0" smtClean="0">
              <a:latin typeface="Verdana" pitchFamily="34" charset="0"/>
              <a:ea typeface="Verdana" pitchFamily="34" charset="0"/>
              <a:cs typeface="Verdana" pitchFamily="34" charset="0"/>
            </a:endParaRPr>
          </a:p>
          <a:p>
            <a:r>
              <a:rPr lang="en-US" sz="1800" kern="1200" dirty="0" smtClean="0">
                <a:latin typeface="Verdana" pitchFamily="34" charset="0"/>
                <a:ea typeface="Verdana" pitchFamily="34" charset="0"/>
                <a:cs typeface="Verdana" pitchFamily="34" charset="0"/>
              </a:rPr>
              <a:t>A list of project personnel is required that includes </a:t>
            </a:r>
            <a:r>
              <a:rPr lang="en-US" sz="1400" kern="1200" dirty="0" smtClean="0">
                <a:latin typeface="Verdana" pitchFamily="34" charset="0"/>
                <a:ea typeface="Verdana" pitchFamily="34" charset="0"/>
                <a:cs typeface="Verdana" pitchFamily="34" charset="0"/>
              </a:rPr>
              <a:t>all senior personnel,</a:t>
            </a:r>
            <a:r>
              <a:rPr lang="en-US" sz="1400" kern="1200" baseline="0" dirty="0" smtClean="0">
                <a:latin typeface="Verdana" pitchFamily="34" charset="0"/>
                <a:ea typeface="Verdana" pitchFamily="34" charset="0"/>
                <a:cs typeface="Verdana" pitchFamily="34" charset="0"/>
              </a:rPr>
              <a:t> i.e. </a:t>
            </a:r>
            <a:r>
              <a:rPr lang="en-US" sz="1400" kern="1200" dirty="0" smtClean="0">
                <a:latin typeface="Verdana" pitchFamily="34" charset="0"/>
                <a:ea typeface="Verdana" pitchFamily="34" charset="0"/>
                <a:cs typeface="Verdana" pitchFamily="34" charset="0"/>
              </a:rPr>
              <a:t>those with a </a:t>
            </a:r>
            <a:r>
              <a:rPr lang="en-US" sz="1400" kern="1200" dirty="0" err="1" smtClean="0">
                <a:latin typeface="Verdana" pitchFamily="34" charset="0"/>
                <a:ea typeface="Verdana" pitchFamily="34" charset="0"/>
                <a:cs typeface="Verdana" pitchFamily="34" charset="0"/>
              </a:rPr>
              <a:t>biosketch</a:t>
            </a:r>
            <a:r>
              <a:rPr lang="en-US" sz="1400" kern="1200" dirty="0" smtClean="0">
                <a:latin typeface="Verdana" pitchFamily="34" charset="0"/>
                <a:ea typeface="Verdana" pitchFamily="34" charset="0"/>
                <a:cs typeface="Verdana" pitchFamily="34" charset="0"/>
              </a:rPr>
              <a:t> in the proposal.</a:t>
            </a:r>
          </a:p>
          <a:p>
            <a:endParaRPr lang="en-US" sz="1400" kern="1200" dirty="0" smtClean="0">
              <a:latin typeface="Verdana" pitchFamily="34" charset="0"/>
              <a:ea typeface="Verdana" pitchFamily="34" charset="0"/>
              <a:cs typeface="Verdana" pitchFamily="34" charset="0"/>
            </a:endParaRPr>
          </a:p>
          <a:p>
            <a:r>
              <a:rPr lang="en-US" sz="1400" kern="1200" dirty="0" smtClean="0">
                <a:latin typeface="Verdana" pitchFamily="34" charset="0"/>
                <a:ea typeface="Verdana" pitchFamily="34" charset="0"/>
                <a:cs typeface="Verdana" pitchFamily="34" charset="0"/>
              </a:rPr>
              <a:t>And</a:t>
            </a:r>
            <a:r>
              <a:rPr lang="en-US" sz="1400" kern="1200" baseline="0" dirty="0" smtClean="0">
                <a:latin typeface="Verdana" pitchFamily="34" charset="0"/>
                <a:ea typeface="Verdana" pitchFamily="34" charset="0"/>
                <a:cs typeface="Verdana" pitchFamily="34" charset="0"/>
              </a:rPr>
              <a:t> finally, a l</a:t>
            </a:r>
            <a:r>
              <a:rPr lang="en-US" sz="1800" kern="1200" dirty="0" smtClean="0">
                <a:latin typeface="Verdana" pitchFamily="34" charset="0"/>
                <a:ea typeface="Verdana" pitchFamily="34" charset="0"/>
                <a:cs typeface="Verdana" pitchFamily="34" charset="0"/>
              </a:rPr>
              <a:t>ist of conflicts must be included f</a:t>
            </a:r>
            <a:r>
              <a:rPr lang="en-US" sz="1400" kern="1200" dirty="0" smtClean="0">
                <a:latin typeface="Verdana" pitchFamily="34" charset="0"/>
                <a:ea typeface="Verdana" pitchFamily="34" charset="0"/>
                <a:cs typeface="Verdana" pitchFamily="34" charset="0"/>
              </a:rPr>
              <a:t>or each senior person that outlines all conflicts-of-interest (as defined by NSF in the Grants and Proposals Guide).  This information is submitted through FastLane/Grants.gov and also as spreadsheet via email to si2@nsf.gov.</a:t>
            </a:r>
          </a:p>
          <a:p>
            <a:endParaRPr lang="en-US" dirty="0"/>
          </a:p>
        </p:txBody>
      </p:sp>
      <p:sp>
        <p:nvSpPr>
          <p:cNvPr id="4" name="Slide Number Placeholder 3"/>
          <p:cNvSpPr>
            <a:spLocks noGrp="1"/>
          </p:cNvSpPr>
          <p:nvPr>
            <p:ph type="sldNum" sz="quarter" idx="10"/>
          </p:nvPr>
        </p:nvSpPr>
        <p:spPr/>
        <p:txBody>
          <a:bodyPr/>
          <a:lstStyle/>
          <a:p>
            <a:fld id="{62F8A193-9A88-4C12-A131-3411C4BCE5F8}" type="slidenum">
              <a:rPr lang="en-US" smtClean="0"/>
              <a:pPr/>
              <a:t>13</a:t>
            </a:fld>
            <a:endParaRPr lang="en-US"/>
          </a:p>
        </p:txBody>
      </p:sp>
    </p:spTree>
    <p:extLst>
      <p:ext uri="{BB962C8B-B14F-4D97-AF65-F5344CB8AC3E}">
        <p14:creationId xmlns:p14="http://schemas.microsoft.com/office/powerpoint/2010/main" val="4842004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I will review</a:t>
            </a:r>
            <a:r>
              <a:rPr lang="en-US" baseline="0" dirty="0" smtClean="0"/>
              <a:t> the review criteria for SI2 proposals, with a specific focus on review criteria that are unique to this program.</a:t>
            </a:r>
            <a:endParaRPr lang="en-US" dirty="0"/>
          </a:p>
        </p:txBody>
      </p:sp>
      <p:sp>
        <p:nvSpPr>
          <p:cNvPr id="4" name="Slide Number Placeholder 3"/>
          <p:cNvSpPr>
            <a:spLocks noGrp="1"/>
          </p:cNvSpPr>
          <p:nvPr>
            <p:ph type="sldNum" sz="quarter" idx="10"/>
          </p:nvPr>
        </p:nvSpPr>
        <p:spPr/>
        <p:txBody>
          <a:bodyPr/>
          <a:lstStyle/>
          <a:p>
            <a:fld id="{62F8A193-9A88-4C12-A131-3411C4BCE5F8}" type="slidenum">
              <a:rPr lang="en-US" smtClean="0"/>
              <a:pPr/>
              <a:t>14</a:t>
            </a:fld>
            <a:endParaRPr lang="en-US"/>
          </a:p>
        </p:txBody>
      </p:sp>
    </p:spTree>
    <p:extLst>
      <p:ext uri="{BB962C8B-B14F-4D97-AF65-F5344CB8AC3E}">
        <p14:creationId xmlns:p14="http://schemas.microsoft.com/office/powerpoint/2010/main" val="29614399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56484E55-490B-4EE9-896E-E452EEF5E58A}" type="slidenum">
              <a:rPr lang="en-US"/>
              <a:pPr/>
              <a:t>15</a:t>
            </a:fld>
            <a:endParaRPr 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r>
              <a:rPr lang="en-US" dirty="0" smtClean="0">
                <a:latin typeface="Times New Roman" charset="0"/>
              </a:rPr>
              <a:t>As for</a:t>
            </a:r>
            <a:r>
              <a:rPr lang="en-US" baseline="0" dirty="0" smtClean="0">
                <a:latin typeface="Times New Roman" charset="0"/>
              </a:rPr>
              <a:t> all proposals received by NSF, SI2 reviewers and panelists will be asked to consider the intellectual merit and broader impact for each proposal for their reviews, panel discussions, and panel summaries.  In addition to these standard criteria, SI2 reviewers and panelists will also be asked to consider additional review criteria that are unique to the SI2 program.  More on this in a few moments.</a:t>
            </a:r>
            <a:endParaRPr lang="en-US" dirty="0" smtClean="0">
              <a:latin typeface="Times New Roman"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Since 14 January 2013,</a:t>
            </a:r>
            <a:r>
              <a:rPr lang="en-US" baseline="0" dirty="0" smtClean="0"/>
              <a:t> the intellectual merit and broader impacts review criteria for NSF proposals have been changed.  When evaluating NSF proposals, reviewers are now asked to consider:</a:t>
            </a:r>
          </a:p>
          <a:p>
            <a:endParaRPr lang="en-US" baseline="0" dirty="0" smtClean="0"/>
          </a:p>
          <a:p>
            <a:pPr marL="171450" indent="-171450">
              <a:spcBef>
                <a:spcPct val="0"/>
              </a:spcBef>
              <a:buFont typeface="Arial" panose="020B0604020202020204" pitchFamily="34" charset="0"/>
              <a:buChar char="•"/>
            </a:pPr>
            <a:r>
              <a:rPr lang="en-US" sz="1200" dirty="0" smtClean="0">
                <a:latin typeface="Verdana" pitchFamily="34" charset="0"/>
                <a:ea typeface="Verdana" pitchFamily="34" charset="0"/>
                <a:cs typeface="Verdana" pitchFamily="34" charset="0"/>
              </a:rPr>
              <a:t>what the proposers want to do</a:t>
            </a:r>
          </a:p>
          <a:p>
            <a:pPr marL="171450" indent="-171450">
              <a:spcBef>
                <a:spcPct val="0"/>
              </a:spcBef>
              <a:buFont typeface="Arial" panose="020B0604020202020204" pitchFamily="34" charset="0"/>
              <a:buChar char="•"/>
            </a:pPr>
            <a:r>
              <a:rPr lang="en-US" sz="1200" dirty="0" smtClean="0">
                <a:latin typeface="Verdana" pitchFamily="34" charset="0"/>
                <a:ea typeface="Verdana" pitchFamily="34" charset="0"/>
                <a:cs typeface="Verdana" pitchFamily="34" charset="0"/>
              </a:rPr>
              <a:t>why they want to do it</a:t>
            </a:r>
          </a:p>
          <a:p>
            <a:pPr marL="171450" indent="-171450">
              <a:spcBef>
                <a:spcPct val="0"/>
              </a:spcBef>
              <a:buFont typeface="Arial" panose="020B0604020202020204" pitchFamily="34" charset="0"/>
              <a:buChar char="•"/>
            </a:pPr>
            <a:r>
              <a:rPr lang="en-US" sz="1200" dirty="0" smtClean="0">
                <a:latin typeface="Verdana" pitchFamily="34" charset="0"/>
                <a:ea typeface="Verdana" pitchFamily="34" charset="0"/>
                <a:cs typeface="Verdana" pitchFamily="34" charset="0"/>
              </a:rPr>
              <a:t>how they plan to do it</a:t>
            </a:r>
          </a:p>
          <a:p>
            <a:pPr marL="171450" indent="-171450">
              <a:spcBef>
                <a:spcPct val="0"/>
              </a:spcBef>
              <a:buFont typeface="Arial" panose="020B0604020202020204" pitchFamily="34" charset="0"/>
              <a:buChar char="•"/>
            </a:pPr>
            <a:r>
              <a:rPr lang="en-US" sz="1200" dirty="0" smtClean="0">
                <a:latin typeface="Verdana" pitchFamily="34" charset="0"/>
                <a:ea typeface="Verdana" pitchFamily="34" charset="0"/>
                <a:cs typeface="Verdana" pitchFamily="34" charset="0"/>
              </a:rPr>
              <a:t>how they will know if they succeed</a:t>
            </a:r>
          </a:p>
          <a:p>
            <a:pPr marL="171450" indent="-171450">
              <a:spcBef>
                <a:spcPct val="0"/>
              </a:spcBef>
              <a:buFont typeface="Arial" panose="020B0604020202020204" pitchFamily="34" charset="0"/>
              <a:buChar char="•"/>
            </a:pPr>
            <a:r>
              <a:rPr lang="en-US" sz="1200" dirty="0" smtClean="0">
                <a:latin typeface="Verdana" pitchFamily="34" charset="0"/>
                <a:ea typeface="Verdana" pitchFamily="34" charset="0"/>
                <a:cs typeface="Verdana" pitchFamily="34" charset="0"/>
              </a:rPr>
              <a:t>what benefits would accrue if the project is successful</a:t>
            </a:r>
          </a:p>
          <a:p>
            <a:pPr marL="171450" indent="-171450">
              <a:spcBef>
                <a:spcPct val="0"/>
              </a:spcBef>
              <a:buFont typeface="Arial" panose="020B0604020202020204" pitchFamily="34" charset="0"/>
              <a:buChar char="•"/>
            </a:pPr>
            <a:endParaRPr lang="en-US" sz="1200" dirty="0" smtClean="0">
              <a:latin typeface="Verdana" pitchFamily="34" charset="0"/>
              <a:ea typeface="Verdana" pitchFamily="34" charset="0"/>
              <a:cs typeface="Verdana" pitchFamily="34" charset="0"/>
            </a:endParaRPr>
          </a:p>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defRPr/>
            </a:pPr>
            <a:r>
              <a:rPr lang="en-US" sz="1200" dirty="0" smtClean="0">
                <a:solidFill>
                  <a:srgbClr val="333399"/>
                </a:solidFill>
                <a:latin typeface="Verdana" pitchFamily="34" charset="0"/>
                <a:ea typeface="Verdana" pitchFamily="34" charset="0"/>
                <a:cs typeface="Verdana" pitchFamily="34" charset="0"/>
              </a:rPr>
              <a:t>These issues apply both to the technical aspects of the proposal (the intellectual merits) and the way in which the project may make broader contributions (the broader</a:t>
            </a:r>
            <a:r>
              <a:rPr lang="en-US" sz="1200" baseline="0" dirty="0" smtClean="0">
                <a:solidFill>
                  <a:srgbClr val="333399"/>
                </a:solidFill>
                <a:latin typeface="Verdana" pitchFamily="34" charset="0"/>
                <a:ea typeface="Verdana" pitchFamily="34" charset="0"/>
                <a:cs typeface="Verdana" pitchFamily="34" charset="0"/>
              </a:rPr>
              <a:t> impacts)</a:t>
            </a:r>
            <a:r>
              <a:rPr lang="en-US" sz="1200" dirty="0" smtClean="0">
                <a:solidFill>
                  <a:srgbClr val="333399"/>
                </a:solidFill>
                <a:latin typeface="Verdana" pitchFamily="34" charset="0"/>
                <a:ea typeface="Verdana" pitchFamily="34" charset="0"/>
                <a:cs typeface="Verdana" pitchFamily="34" charset="0"/>
              </a:rPr>
              <a:t>.</a:t>
            </a:r>
            <a:endParaRPr lang="en-US" sz="1050" dirty="0" smtClean="0">
              <a:solidFill>
                <a:srgbClr val="333399"/>
              </a:solidFill>
              <a:latin typeface="Verdana" pitchFamily="34" charset="0"/>
              <a:ea typeface="Verdana" pitchFamily="34" charset="0"/>
              <a:cs typeface="Verdana" pitchFamily="34" charset="0"/>
            </a:endParaRPr>
          </a:p>
        </p:txBody>
      </p:sp>
      <p:sp>
        <p:nvSpPr>
          <p:cNvPr id="4" name="Slide Number Placeholder 3"/>
          <p:cNvSpPr>
            <a:spLocks noGrp="1"/>
          </p:cNvSpPr>
          <p:nvPr>
            <p:ph type="sldNum" sz="quarter" idx="10"/>
          </p:nvPr>
        </p:nvSpPr>
        <p:spPr/>
        <p:txBody>
          <a:bodyPr/>
          <a:lstStyle/>
          <a:p>
            <a:fld id="{62F8A193-9A88-4C12-A131-3411C4BCE5F8}" type="slidenum">
              <a:rPr lang="en-US" smtClean="0"/>
              <a:pPr/>
              <a:t>16</a:t>
            </a:fld>
            <a:endParaRPr lang="en-US"/>
          </a:p>
        </p:txBody>
      </p:sp>
    </p:spTree>
    <p:extLst>
      <p:ext uri="{BB962C8B-B14F-4D97-AF65-F5344CB8AC3E}">
        <p14:creationId xmlns:p14="http://schemas.microsoft.com/office/powerpoint/2010/main" val="27222314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addition</a:t>
            </a:r>
            <a:r>
              <a:rPr lang="en-US" baseline="0" dirty="0" smtClean="0"/>
              <a:t> to the Intellectual Merit and Broader Impacts criteria, there are review criteria that are specific to the SI2 program.  Additional criteria and questions will be considered during peer-review. These have been broken up across two slides. The first set of criteria includes:</a:t>
            </a:r>
          </a:p>
          <a:p>
            <a:pPr marL="171450" indent="-171450">
              <a:spcBef>
                <a:spcPts val="1400"/>
              </a:spcBef>
              <a:buFont typeface="Arial"/>
              <a:buChar char="•"/>
            </a:pPr>
            <a:r>
              <a:rPr lang="en-US" sz="1200" kern="1200" dirty="0" smtClean="0">
                <a:solidFill>
                  <a:schemeClr val="tx1"/>
                </a:solidFill>
                <a:latin typeface="Times New Roman" pitchFamily="18" charset="0"/>
                <a:ea typeface="ＭＳ Ｐゴシック" charset="-128"/>
                <a:cs typeface="ＭＳ Ｐゴシック" charset="-128"/>
              </a:rPr>
              <a:t>To what extent does the proposed software fill a recognized need and advance research capability within a significant area (or areas) of science and engineering?</a:t>
            </a:r>
          </a:p>
          <a:p>
            <a:pPr marL="171450" indent="-171450">
              <a:spcBef>
                <a:spcPts val="1400"/>
              </a:spcBef>
              <a:buFont typeface="Arial"/>
              <a:buChar char="•"/>
            </a:pPr>
            <a:r>
              <a:rPr lang="en-US" sz="1200" kern="1200" dirty="0" smtClean="0">
                <a:solidFill>
                  <a:schemeClr val="tx1"/>
                </a:solidFill>
                <a:latin typeface="Times New Roman" pitchFamily="18" charset="0"/>
                <a:ea typeface="ＭＳ Ｐゴシック" charset="-128"/>
                <a:cs typeface="ＭＳ Ｐゴシック" charset="-128"/>
              </a:rPr>
              <a:t>To what extent does the project integrate innovation and research into the project activities?</a:t>
            </a:r>
          </a:p>
          <a:p>
            <a:pPr marL="171450" indent="-171450">
              <a:spcBef>
                <a:spcPts val="1400"/>
              </a:spcBef>
              <a:buFont typeface="Arial"/>
              <a:buChar char="•"/>
            </a:pPr>
            <a:r>
              <a:rPr lang="en-US" sz="1200" kern="1200" dirty="0" smtClean="0">
                <a:solidFill>
                  <a:schemeClr val="tx1"/>
                </a:solidFill>
                <a:latin typeface="Times New Roman" pitchFamily="18" charset="0"/>
                <a:ea typeface="ＭＳ Ｐゴシック" charset="-128"/>
                <a:cs typeface="ＭＳ Ｐゴシック" charset="-128"/>
              </a:rPr>
              <a:t>How well does the proposal present and discuss the project plan and timeline, including proof-of-concept demonstrations of key software elements and the steps necessary to take the software from prototype to dissemination into the community as reusable software resources?</a:t>
            </a:r>
          </a:p>
          <a:p>
            <a:pPr marL="171450" indent="-171450">
              <a:spcBef>
                <a:spcPts val="1400"/>
              </a:spcBef>
              <a:buFont typeface="Arial"/>
              <a:buChar char="•"/>
            </a:pPr>
            <a:r>
              <a:rPr lang="en-US" sz="1200" kern="1200" dirty="0" smtClean="0">
                <a:solidFill>
                  <a:schemeClr val="tx1"/>
                </a:solidFill>
                <a:latin typeface="Times New Roman" pitchFamily="18" charset="0"/>
                <a:ea typeface="ＭＳ Ｐゴシック" charset="-128"/>
                <a:cs typeface="ＭＳ Ｐゴシック" charset="-128"/>
              </a:rPr>
              <a:t>Does the proposal state the software license to be used and is the choice both suitably justified and appropriate, given the goals of the project?</a:t>
            </a:r>
          </a:p>
          <a:p>
            <a:pPr marL="171450" indent="-171450">
              <a:spcBef>
                <a:spcPts val="1400"/>
              </a:spcBef>
              <a:buFont typeface="Arial"/>
              <a:buChar char="•"/>
            </a:pPr>
            <a:r>
              <a:rPr lang="en-US" sz="1200" kern="1200" dirty="0" smtClean="0">
                <a:solidFill>
                  <a:schemeClr val="tx1"/>
                </a:solidFill>
                <a:latin typeface="Times New Roman" pitchFamily="18" charset="0"/>
                <a:ea typeface="ＭＳ Ｐゴシック" charset="-128"/>
                <a:cs typeface="ＭＳ Ｐゴシック" charset="-128"/>
              </a:rPr>
              <a:t>If the proposers claim to have previously developed widely-used software, particularly if funded under an SSE or SSI award, how significant was the use and impact of the previously funded software, as shown by the quantifiable evidence in the proposal, and is the software properly listed in the appropriate proposers' </a:t>
            </a:r>
            <a:r>
              <a:rPr lang="en-US" sz="1200" kern="1200" dirty="0" err="1" smtClean="0">
                <a:solidFill>
                  <a:schemeClr val="tx1"/>
                </a:solidFill>
                <a:latin typeface="Times New Roman" pitchFamily="18" charset="0"/>
                <a:ea typeface="ＭＳ Ｐゴシック" charset="-128"/>
                <a:cs typeface="ＭＳ Ｐゴシック" charset="-128"/>
              </a:rPr>
              <a:t>biosketches</a:t>
            </a:r>
            <a:r>
              <a:rPr lang="en-US" sz="1200" kern="1200" dirty="0" smtClean="0">
                <a:solidFill>
                  <a:schemeClr val="tx1"/>
                </a:solidFill>
                <a:latin typeface="Times New Roman" pitchFamily="18" charset="0"/>
                <a:ea typeface="ＭＳ Ｐゴシック" charset="-128"/>
                <a:cs typeface="ＭＳ Ｐゴシック" charset="-128"/>
              </a:rPr>
              <a:t>?</a:t>
            </a:r>
          </a:p>
          <a:p>
            <a:pPr marL="171450" indent="-171450">
              <a:spcBef>
                <a:spcPts val="1400"/>
              </a:spcBef>
              <a:buFont typeface="Arial"/>
              <a:buChar char="•"/>
            </a:pPr>
            <a:r>
              <a:rPr lang="en-US" sz="1200" dirty="0" smtClean="0"/>
              <a:t>Are tangible metrics described to measure the success of any software that may be developed? How appropriate are these metrics?</a:t>
            </a:r>
            <a:br>
              <a:rPr lang="en-US" sz="1200" dirty="0" smtClean="0"/>
            </a:br>
            <a:endParaRPr lang="en-US" sz="1200" kern="1200" dirty="0" smtClean="0">
              <a:latin typeface="Times New Roman" pitchFamily="18" charset="0"/>
              <a:ea typeface="ＭＳ Ｐゴシック" charset="-128"/>
              <a:cs typeface="Verdana" pitchFamily="34" charset="0"/>
            </a:endParaRPr>
          </a:p>
          <a:p>
            <a:pPr>
              <a:spcBef>
                <a:spcPts val="1400"/>
              </a:spcBef>
            </a:pPr>
            <a:r>
              <a:rPr lang="en-US" sz="1200" kern="1200" dirty="0" smtClean="0">
                <a:latin typeface="Times New Roman" pitchFamily="18" charset="0"/>
                <a:ea typeface="ＭＳ Ｐゴシック" charset="-128"/>
                <a:cs typeface="Verdana" pitchFamily="34" charset="0"/>
              </a:rPr>
              <a:t>Note that reviewers will</a:t>
            </a:r>
            <a:r>
              <a:rPr lang="en-US" sz="1200" kern="1200" baseline="0" dirty="0" smtClean="0">
                <a:latin typeface="Times New Roman" pitchFamily="18" charset="0"/>
                <a:ea typeface="ＭＳ Ｐゴシック" charset="-128"/>
                <a:cs typeface="Verdana" pitchFamily="34" charset="0"/>
              </a:rPr>
              <a:t> be asked to comment on all of these criteria, and to explain their opinions, not just say yes or no, the proposal does or does not address the criteria.</a:t>
            </a:r>
            <a:endParaRPr lang="en-US" sz="1200" kern="1200" dirty="0" smtClean="0">
              <a:latin typeface="Verdana" pitchFamily="34" charset="0"/>
              <a:ea typeface="Verdana" pitchFamily="34" charset="0"/>
              <a:cs typeface="Verdana" pitchFamily="34" charset="0"/>
            </a:endParaRPr>
          </a:p>
        </p:txBody>
      </p:sp>
      <p:sp>
        <p:nvSpPr>
          <p:cNvPr id="4" name="Slide Number Placeholder 3"/>
          <p:cNvSpPr>
            <a:spLocks noGrp="1"/>
          </p:cNvSpPr>
          <p:nvPr>
            <p:ph type="sldNum" sz="quarter" idx="10"/>
          </p:nvPr>
        </p:nvSpPr>
        <p:spPr/>
        <p:txBody>
          <a:bodyPr/>
          <a:lstStyle/>
          <a:p>
            <a:fld id="{62F8A193-9A88-4C12-A131-3411C4BCE5F8}" type="slidenum">
              <a:rPr lang="en-US" smtClean="0"/>
              <a:pPr/>
              <a:t>17</a:t>
            </a:fld>
            <a:endParaRPr lang="en-US"/>
          </a:p>
        </p:txBody>
      </p:sp>
    </p:spTree>
    <p:extLst>
      <p:ext uri="{BB962C8B-B14F-4D97-AF65-F5344CB8AC3E}">
        <p14:creationId xmlns:p14="http://schemas.microsoft.com/office/powerpoint/2010/main" val="2975108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Bef>
                <a:spcPts val="1400"/>
              </a:spcBef>
              <a:buFont typeface="Arial"/>
              <a:buNone/>
            </a:pPr>
            <a:r>
              <a:rPr lang="en-US" sz="1200" dirty="0" smtClean="0"/>
              <a:t>The second set of solicitation specific</a:t>
            </a:r>
            <a:r>
              <a:rPr lang="en-US" sz="1200" baseline="0" dirty="0" smtClean="0"/>
              <a:t> criteria includes:</a:t>
            </a:r>
            <a:endParaRPr lang="en-US" sz="1200" dirty="0" smtClean="0"/>
          </a:p>
          <a:p>
            <a:pPr marL="171450" indent="-171450">
              <a:spcBef>
                <a:spcPts val="1400"/>
              </a:spcBef>
              <a:buFont typeface="Arial"/>
              <a:buChar char="•"/>
            </a:pPr>
            <a:r>
              <a:rPr lang="en-US" sz="1200" dirty="0" smtClean="0"/>
              <a:t>How well does the software engineering and development plan include and/or enable the integration of relevant activities to ensure the software is responsive to new computing developments?</a:t>
            </a:r>
          </a:p>
          <a:p>
            <a:pPr marL="171450" indent="-171450">
              <a:spcBef>
                <a:spcPts val="1400"/>
              </a:spcBef>
              <a:buFont typeface="Arial"/>
              <a:buChar char="•"/>
            </a:pPr>
            <a:r>
              <a:rPr lang="en-US" sz="1200" dirty="0" smtClean="0"/>
              <a:t>To what extent are issues of security, trustworthiness, reproducibility, and usability addressed and integrated into the proposed software?</a:t>
            </a:r>
          </a:p>
          <a:p>
            <a:pPr marL="171450" indent="-171450">
              <a:spcBef>
                <a:spcPts val="1400"/>
              </a:spcBef>
              <a:buFont typeface="Arial"/>
              <a:buChar char="•"/>
            </a:pPr>
            <a:r>
              <a:rPr lang="en-US" sz="1200" dirty="0" smtClean="0"/>
              <a:t>To what extent is adaptability to new technologies and changing requirements addressed by the project and built into the proposed software system?</a:t>
            </a:r>
          </a:p>
          <a:p>
            <a:pPr marL="171450" indent="-171450">
              <a:spcBef>
                <a:spcPts val="1400"/>
              </a:spcBef>
              <a:buFont typeface="Arial"/>
              <a:buChar char="•"/>
            </a:pPr>
            <a:r>
              <a:rPr lang="en-US" sz="1200" dirty="0" smtClean="0"/>
              <a:t>How well does the project plan include user interaction, a community-driven approach, and a timeline of new feature releases? Is there a strong plan to extend the work to additional user communities?</a:t>
            </a:r>
          </a:p>
          <a:p>
            <a:pPr marL="171450" indent="-171450">
              <a:spcBef>
                <a:spcPts val="1400"/>
              </a:spcBef>
              <a:buFont typeface="Arial"/>
              <a:buChar char="•"/>
            </a:pPr>
            <a:r>
              <a:rPr lang="en-US" sz="1200" dirty="0" smtClean="0"/>
              <a:t>How well does the project address the sustainability of the developed software beyond the lifetime of the award?</a:t>
            </a:r>
          </a:p>
          <a:p>
            <a:pPr marL="171450" indent="-171450">
              <a:spcBef>
                <a:spcPts val="1400"/>
              </a:spcBef>
              <a:buFont typeface="Arial"/>
              <a:buChar char="•"/>
            </a:pPr>
            <a:r>
              <a:rPr lang="en-US" sz="1200" dirty="0" smtClean="0"/>
              <a:t>To what extent does the proposed software leverage, and to what extent is it interoperable with, widely used tools by the community, and NSF and national cyberinfrastructure investments, as appropriate?</a:t>
            </a:r>
            <a:endParaRPr lang="en-US" sz="1200" kern="1200" dirty="0" smtClean="0">
              <a:latin typeface="Verdana" pitchFamily="34" charset="0"/>
              <a:ea typeface="Verdana" pitchFamily="34" charset="0"/>
              <a:cs typeface="Verdana" pitchFamily="34" charset="0"/>
            </a:endParaRPr>
          </a:p>
          <a:p>
            <a:pPr>
              <a:spcBef>
                <a:spcPts val="1400"/>
              </a:spcBef>
            </a:pPr>
            <a:endParaRPr lang="en-US" sz="1200" kern="1200" dirty="0" smtClean="0">
              <a:latin typeface="Times New Roman" pitchFamily="18" charset="0"/>
              <a:ea typeface="ＭＳ Ｐゴシック" charset="-128"/>
              <a:cs typeface="Verdana" pitchFamily="34" charset="0"/>
            </a:endParaRPr>
          </a:p>
          <a:p>
            <a:pPr>
              <a:spcBef>
                <a:spcPts val="1400"/>
              </a:spcBef>
            </a:pPr>
            <a:r>
              <a:rPr lang="en-US" sz="1200" kern="1200" dirty="0" smtClean="0">
                <a:latin typeface="Times New Roman" pitchFamily="18" charset="0"/>
                <a:ea typeface="ＭＳ Ｐゴシック" charset="-128"/>
                <a:cs typeface="Verdana" pitchFamily="34" charset="0"/>
              </a:rPr>
              <a:t>Once again note that the reviewers will</a:t>
            </a:r>
            <a:r>
              <a:rPr lang="en-US" sz="1200" kern="1200" baseline="0" dirty="0" smtClean="0">
                <a:latin typeface="Times New Roman" pitchFamily="18" charset="0"/>
                <a:ea typeface="ＭＳ Ｐゴシック" charset="-128"/>
                <a:cs typeface="Verdana" pitchFamily="34" charset="0"/>
              </a:rPr>
              <a:t> be asked to comment on all of these criteria, and to explain their opinions, not just say yes or no, the proposal does or does not address the criteria.</a:t>
            </a:r>
            <a:endParaRPr lang="en-US" sz="1200" kern="1200" dirty="0" smtClean="0">
              <a:latin typeface="Verdana" pitchFamily="34" charset="0"/>
              <a:ea typeface="Verdana" pitchFamily="34" charset="0"/>
              <a:cs typeface="Verdana" pitchFamily="34" charset="0"/>
            </a:endParaRPr>
          </a:p>
        </p:txBody>
      </p:sp>
      <p:sp>
        <p:nvSpPr>
          <p:cNvPr id="4" name="Slide Number Placeholder 3"/>
          <p:cNvSpPr>
            <a:spLocks noGrp="1"/>
          </p:cNvSpPr>
          <p:nvPr>
            <p:ph type="sldNum" sz="quarter" idx="10"/>
          </p:nvPr>
        </p:nvSpPr>
        <p:spPr/>
        <p:txBody>
          <a:bodyPr/>
          <a:lstStyle/>
          <a:p>
            <a:fld id="{62F8A193-9A88-4C12-A131-3411C4BCE5F8}" type="slidenum">
              <a:rPr lang="en-US" smtClean="0"/>
              <a:pPr/>
              <a:t>18</a:t>
            </a:fld>
            <a:endParaRPr lang="en-US"/>
          </a:p>
        </p:txBody>
      </p:sp>
    </p:spTree>
    <p:extLst>
      <p:ext uri="{BB962C8B-B14F-4D97-AF65-F5344CB8AC3E}">
        <p14:creationId xmlns:p14="http://schemas.microsoft.com/office/powerpoint/2010/main" val="2975108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wanted</a:t>
            </a:r>
            <a:r>
              <a:rPr lang="en-US" baseline="0" dirty="0" smtClean="0"/>
              <a:t> to close the SI2 segment of the webinar with some thoughts on potential future directions that SI2, or an equivalent software program may take.</a:t>
            </a:r>
            <a:endParaRPr lang="en-US" dirty="0"/>
          </a:p>
        </p:txBody>
      </p:sp>
      <p:sp>
        <p:nvSpPr>
          <p:cNvPr id="4" name="Slide Number Placeholder 3"/>
          <p:cNvSpPr>
            <a:spLocks noGrp="1"/>
          </p:cNvSpPr>
          <p:nvPr>
            <p:ph type="sldNum" sz="quarter" idx="10"/>
          </p:nvPr>
        </p:nvSpPr>
        <p:spPr/>
        <p:txBody>
          <a:bodyPr/>
          <a:lstStyle/>
          <a:p>
            <a:fld id="{62F8A193-9A88-4C12-A131-3411C4BCE5F8}" type="slidenum">
              <a:rPr lang="en-US" smtClean="0"/>
              <a:pPr/>
              <a:t>19</a:t>
            </a:fld>
            <a:endParaRPr lang="en-US"/>
          </a:p>
        </p:txBody>
      </p:sp>
    </p:spTree>
    <p:extLst>
      <p:ext uri="{BB962C8B-B14F-4D97-AF65-F5344CB8AC3E}">
        <p14:creationId xmlns:p14="http://schemas.microsoft.com/office/powerpoint/2010/main" val="24945460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webinar in intended to orient the research community that is interested in the SI2 competition, review program and peer-review criterion, answer questions, and ultimately improve the quality of proposals.</a:t>
            </a:r>
            <a:endParaRPr lang="en-US" dirty="0"/>
          </a:p>
        </p:txBody>
      </p:sp>
      <p:sp>
        <p:nvSpPr>
          <p:cNvPr id="4" name="Slide Number Placeholder 3"/>
          <p:cNvSpPr>
            <a:spLocks noGrp="1"/>
          </p:cNvSpPr>
          <p:nvPr>
            <p:ph type="sldNum" sz="quarter" idx="10"/>
          </p:nvPr>
        </p:nvSpPr>
        <p:spPr/>
        <p:txBody>
          <a:bodyPr/>
          <a:lstStyle/>
          <a:p>
            <a:fld id="{62F8A193-9A88-4C12-A131-3411C4BCE5F8}" type="slidenum">
              <a:rPr lang="en-US" smtClean="0"/>
              <a:pPr/>
              <a:t>2</a:t>
            </a:fld>
            <a:endParaRPr lang="en-US"/>
          </a:p>
        </p:txBody>
      </p:sp>
    </p:spTree>
    <p:extLst>
      <p:ext uri="{BB962C8B-B14F-4D97-AF65-F5344CB8AC3E}">
        <p14:creationId xmlns:p14="http://schemas.microsoft.com/office/powerpoint/2010/main" val="33352083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smtClean="0"/>
              <a:t>Software</a:t>
            </a:r>
            <a:r>
              <a:rPr lang="en-US" sz="2000" baseline="0" dirty="0" smtClean="0"/>
              <a:t> will become extremely important in addressing </a:t>
            </a:r>
            <a:r>
              <a:rPr lang="en-US" sz="2000" dirty="0" smtClean="0"/>
              <a:t>societal grand challenges,</a:t>
            </a:r>
            <a:r>
              <a:rPr lang="en-US" sz="2000" baseline="0" dirty="0" smtClean="0"/>
              <a:t> such as:</a:t>
            </a:r>
            <a:endParaRPr lang="en-US" sz="2000" dirty="0" smtClean="0"/>
          </a:p>
          <a:p>
            <a:pPr lvl="1"/>
            <a:r>
              <a:rPr lang="en-US" sz="1600" dirty="0" smtClean="0"/>
              <a:t>Disaster scenarios imposed by climate change</a:t>
            </a:r>
          </a:p>
          <a:p>
            <a:pPr lvl="1"/>
            <a:r>
              <a:rPr lang="en-US" sz="1600" dirty="0" smtClean="0"/>
              <a:t>Sustainable provisioning of food, water and energy</a:t>
            </a:r>
          </a:p>
          <a:p>
            <a:pPr lvl="1"/>
            <a:r>
              <a:rPr lang="en-US" sz="1600" dirty="0" smtClean="0"/>
              <a:t>Economic shifts imposed by a decentralized world order</a:t>
            </a:r>
          </a:p>
          <a:p>
            <a:pPr lvl="1"/>
            <a:r>
              <a:rPr lang="en-US" sz="1600" dirty="0" smtClean="0"/>
              <a:t>Education for all</a:t>
            </a:r>
          </a:p>
          <a:p>
            <a:r>
              <a:rPr lang="en-US" sz="2000" dirty="0" smtClean="0"/>
              <a:t>Research will</a:t>
            </a:r>
            <a:r>
              <a:rPr lang="en-US" sz="2000" baseline="0" dirty="0" smtClean="0"/>
              <a:t> become</a:t>
            </a:r>
            <a:r>
              <a:rPr lang="en-US" sz="2000" dirty="0" smtClean="0"/>
              <a:t>: </a:t>
            </a:r>
          </a:p>
          <a:p>
            <a:pPr lvl="1"/>
            <a:r>
              <a:rPr lang="en-US" sz="1600" dirty="0" smtClean="0"/>
              <a:t>Distributed, dynamic, multi-disciplinary collaborations, where</a:t>
            </a:r>
          </a:p>
          <a:p>
            <a:pPr lvl="1"/>
            <a:r>
              <a:rPr lang="en-US" sz="1600" dirty="0" smtClean="0"/>
              <a:t>Lots of research is “in the wild” in situ with the objects of research, and is</a:t>
            </a:r>
          </a:p>
          <a:p>
            <a:pPr lvl="1"/>
            <a:r>
              <a:rPr lang="en-US" sz="1600" dirty="0" smtClean="0"/>
              <a:t>Data-driven, integrative over multiple scales, with data</a:t>
            </a:r>
            <a:r>
              <a:rPr lang="en-US" sz="1600" baseline="0" dirty="0" smtClean="0"/>
              <a:t> and computation drawn </a:t>
            </a:r>
            <a:r>
              <a:rPr lang="en-US" sz="1600" dirty="0" smtClean="0"/>
              <a:t>from “dual-use” sources, and involving </a:t>
            </a:r>
          </a:p>
          <a:p>
            <a:pPr lvl="1"/>
            <a:r>
              <a:rPr lang="en-US" sz="1600" dirty="0" smtClean="0"/>
              <a:t>A wide spectrum of stakeholders and participants – from scientists to citizens to industry organizations.</a:t>
            </a:r>
          </a:p>
          <a:p>
            <a:r>
              <a:rPr lang="en-US" sz="2000" dirty="0" smtClean="0"/>
              <a:t>Thus</a:t>
            </a:r>
            <a:r>
              <a:rPr lang="en-US" sz="2000" baseline="0" dirty="0" smtClean="0"/>
              <a:t> the processes by which </a:t>
            </a:r>
            <a:r>
              <a:rPr lang="en-US" sz="2000" dirty="0" smtClean="0"/>
              <a:t>Research is done will need to be dynamic: </a:t>
            </a:r>
          </a:p>
          <a:p>
            <a:pPr lvl="1"/>
            <a:r>
              <a:rPr lang="en-US" sz="1600" dirty="0" smtClean="0"/>
              <a:t>Ranging from explorations to repeatable workflows and back. </a:t>
            </a:r>
          </a:p>
          <a:p>
            <a:pPr lvl="1"/>
            <a:r>
              <a:rPr lang="en-US" sz="1600" dirty="0" smtClean="0"/>
              <a:t>Using research methods ranging from quantitative to qualitative,</a:t>
            </a:r>
            <a:r>
              <a:rPr lang="en-US" sz="1600" baseline="0" dirty="0" smtClean="0"/>
              <a:t> </a:t>
            </a:r>
            <a:r>
              <a:rPr lang="en-US" sz="1600" dirty="0" smtClean="0"/>
              <a:t>drawn from across disciplines and then integrated.</a:t>
            </a:r>
          </a:p>
          <a:p>
            <a:pPr lvl="1"/>
            <a:r>
              <a:rPr lang="en-US" sz="1600" dirty="0" smtClean="0"/>
              <a:t>Participants will engage and disengage depending upon the stage of the research,</a:t>
            </a:r>
            <a:r>
              <a:rPr lang="en-US" sz="1600" baseline="0" dirty="0" smtClean="0"/>
              <a:t> and</a:t>
            </a:r>
            <a:endParaRPr lang="en-US" sz="1600" dirty="0" smtClean="0"/>
          </a:p>
          <a:p>
            <a:pPr lvl="1"/>
            <a:r>
              <a:rPr lang="en-US" sz="1600" dirty="0" smtClean="0"/>
              <a:t>Datasets, instruments and computation will be brought in and utilized as and when needed. </a:t>
            </a:r>
          </a:p>
          <a:p>
            <a:endParaRPr lang="en-US" dirty="0"/>
          </a:p>
        </p:txBody>
      </p:sp>
      <p:sp>
        <p:nvSpPr>
          <p:cNvPr id="4" name="Slide Number Placeholder 3"/>
          <p:cNvSpPr>
            <a:spLocks noGrp="1"/>
          </p:cNvSpPr>
          <p:nvPr>
            <p:ph type="sldNum" sz="quarter" idx="10"/>
          </p:nvPr>
        </p:nvSpPr>
        <p:spPr/>
        <p:txBody>
          <a:bodyPr/>
          <a:lstStyle/>
          <a:p>
            <a:fld id="{29EC7708-C69F-4F4E-9E53-8C8812BEA7C6}" type="slidenum">
              <a:rPr lang="en-US" smtClean="0">
                <a:solidFill>
                  <a:prstClr val="black"/>
                </a:solidFill>
              </a:rPr>
              <a:pPr/>
              <a:t>20</a:t>
            </a:fld>
            <a:endParaRPr lang="en-US">
              <a:solidFill>
                <a:prstClr val="black"/>
              </a:solidFill>
            </a:endParaRPr>
          </a:p>
        </p:txBody>
      </p:sp>
    </p:spTree>
    <p:extLst>
      <p:ext uri="{BB962C8B-B14F-4D97-AF65-F5344CB8AC3E}">
        <p14:creationId xmlns:p14="http://schemas.microsoft.com/office/powerpoint/2010/main" val="39276574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Thus,</a:t>
            </a:r>
            <a:r>
              <a:rPr lang="en-US" baseline="0" dirty="0" smtClean="0"/>
              <a:t> cyber-infrastructure will need to support </a:t>
            </a:r>
            <a:r>
              <a:rPr lang="en-US" sz="1200" baseline="0" dirty="0" smtClean="0"/>
              <a:t>d</a:t>
            </a:r>
            <a:r>
              <a:rPr lang="en-US" sz="1200" dirty="0" smtClean="0"/>
              <a:t>ynamic CI Processes on Interoperable,</a:t>
            </a:r>
            <a:r>
              <a:rPr lang="en-US" sz="1200" baseline="0" dirty="0" smtClean="0"/>
              <a:t> c</a:t>
            </a:r>
            <a:r>
              <a:rPr lang="en-US" sz="1200" dirty="0" smtClean="0"/>
              <a:t>onfigurable CI, comprising:</a:t>
            </a:r>
            <a:endParaRPr lang="en-US" baseline="0" dirty="0" smtClean="0"/>
          </a:p>
          <a:p>
            <a:pPr marL="171450" indent="-171450">
              <a:buFont typeface="Arial"/>
              <a:buChar char="•"/>
            </a:pPr>
            <a:r>
              <a:rPr lang="en-US" sz="1200" dirty="0" smtClean="0"/>
              <a:t>Toolboxes of composable computational research methods</a:t>
            </a:r>
          </a:p>
          <a:p>
            <a:pPr marL="171450" indent="-171450">
              <a:buFont typeface="Arial"/>
              <a:buChar char="•"/>
            </a:pPr>
            <a:r>
              <a:rPr lang="en-US" sz="1200" dirty="0" smtClean="0"/>
              <a:t>Workflows that adapt to data and humans-in-the-loop. </a:t>
            </a:r>
          </a:p>
          <a:p>
            <a:pPr marL="171450" indent="-171450">
              <a:buFont typeface="Arial"/>
              <a:buChar char="•"/>
            </a:pPr>
            <a:r>
              <a:rPr lang="en-US" sz="1200" dirty="0" smtClean="0"/>
              <a:t>Dynamically configurable systems, software and networks (software defined everything, software injection, parameterized components)</a:t>
            </a:r>
          </a:p>
          <a:p>
            <a:pPr marL="171450" indent="-171450">
              <a:buFont typeface="Arial"/>
              <a:buChar char="•"/>
            </a:pPr>
            <a:r>
              <a:rPr lang="en-US" sz="1200" dirty="0" smtClean="0"/>
              <a:t>That utilize security, access, reproducibility and trustworthiness techniques for dynamic situations (with the human back in the loop). </a:t>
            </a:r>
          </a:p>
          <a:p>
            <a:pPr marL="171450" indent="-171450">
              <a:buFont typeface="Arial"/>
              <a:buChar char="•"/>
            </a:pPr>
            <a:r>
              <a:rPr lang="en-US" sz="1200" dirty="0" smtClean="0"/>
              <a:t>Interact with humans</a:t>
            </a:r>
            <a:r>
              <a:rPr lang="en-US" sz="1200" baseline="0" dirty="0" smtClean="0"/>
              <a:t> via Human Computer Interfaces</a:t>
            </a:r>
            <a:r>
              <a:rPr lang="en-US" sz="1200" dirty="0" smtClean="0"/>
              <a:t> that evolves</a:t>
            </a:r>
          </a:p>
          <a:p>
            <a:pPr marL="171450" indent="-171450">
              <a:buFont typeface="Arial"/>
              <a:buChar char="•"/>
            </a:pPr>
            <a:r>
              <a:rPr lang="en-US" sz="1200" dirty="0" smtClean="0"/>
              <a:t>Business models may change</a:t>
            </a:r>
            <a:r>
              <a:rPr lang="en-US" sz="1200" baseline="0" dirty="0" smtClean="0"/>
              <a:t> from static models to models that are built on </a:t>
            </a:r>
            <a:r>
              <a:rPr lang="en-US" sz="1200" dirty="0" smtClean="0"/>
              <a:t>"on-demand negotiation”, such as through auctions.</a:t>
            </a:r>
          </a:p>
          <a:p>
            <a:pPr marL="171450" indent="-171450">
              <a:buFont typeface="Arial"/>
              <a:buChar char="•"/>
            </a:pPr>
            <a:r>
              <a:rPr lang="en-US" sz="1200" dirty="0" smtClean="0"/>
              <a:t>Learning and</a:t>
            </a:r>
            <a:r>
              <a:rPr lang="en-US" sz="1200" baseline="0" dirty="0" smtClean="0"/>
              <a:t> workforce development may also have to change – and be </a:t>
            </a:r>
            <a:r>
              <a:rPr lang="en-US" sz="1200" dirty="0" smtClean="0"/>
              <a:t>aimed towards “integrative</a:t>
            </a:r>
            <a:r>
              <a:rPr lang="en-US" sz="1200" i="1" dirty="0" smtClean="0"/>
              <a:t> </a:t>
            </a:r>
            <a:r>
              <a:rPr lang="en-US" sz="1200" dirty="0" smtClean="0"/>
              <a:t>synthesis” rather than disciplinary depth.</a:t>
            </a:r>
          </a:p>
          <a:p>
            <a:endParaRPr lang="en-US" dirty="0"/>
          </a:p>
        </p:txBody>
      </p:sp>
      <p:sp>
        <p:nvSpPr>
          <p:cNvPr id="4" name="Slide Number Placeholder 3"/>
          <p:cNvSpPr>
            <a:spLocks noGrp="1"/>
          </p:cNvSpPr>
          <p:nvPr>
            <p:ph type="sldNum" sz="quarter" idx="10"/>
          </p:nvPr>
        </p:nvSpPr>
        <p:spPr/>
        <p:txBody>
          <a:bodyPr/>
          <a:lstStyle/>
          <a:p>
            <a:fld id="{62F8A193-9A88-4C12-A131-3411C4BCE5F8}" type="slidenum">
              <a:rPr lang="en-US" smtClean="0"/>
              <a:pPr/>
              <a:t>21</a:t>
            </a:fld>
            <a:endParaRPr lang="en-US"/>
          </a:p>
        </p:txBody>
      </p:sp>
    </p:spTree>
    <p:extLst>
      <p:ext uri="{BB962C8B-B14F-4D97-AF65-F5344CB8AC3E}">
        <p14:creationId xmlns:p14="http://schemas.microsoft.com/office/powerpoint/2010/main" val="37729135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D7B37C89-2A4D-41DE-9B32-0156D98AD2DE}" type="slidenum">
              <a:rPr lang="en-US"/>
              <a:pPr/>
              <a:t>22</a:t>
            </a:fld>
            <a:endParaRPr lang="en-US"/>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Times New Roman" pitchFamily="18" charset="0"/>
                <a:ea typeface="ＭＳ Ｐゴシック" charset="-128"/>
                <a:cs typeface="ＭＳ Ｐゴシック" charset="-128"/>
              </a:rPr>
              <a:t>The slides and the script for this webcast, as well as an audio recording, will be available at http://www.nsf.gov/events/.  On that page, you’ll need to look for this webcast among the list of events.  I invite your questions now, via email to </a:t>
            </a:r>
            <a:r>
              <a:rPr lang="en-US" sz="1200" kern="1200" dirty="0" err="1" smtClean="0">
                <a:solidFill>
                  <a:schemeClr val="tx1"/>
                </a:solidFill>
                <a:effectLst/>
                <a:latin typeface="Times New Roman" pitchFamily="18" charset="0"/>
                <a:ea typeface="ＭＳ Ｐゴシック" charset="-128"/>
                <a:cs typeface="ＭＳ Ｐゴシック" charset="-128"/>
              </a:rPr>
              <a:t>rramnath@nsf.gov</a:t>
            </a:r>
            <a:r>
              <a:rPr lang="en-US" sz="1200" kern="1200" dirty="0" smtClean="0">
                <a:solidFill>
                  <a:schemeClr val="tx1"/>
                </a:solidFill>
                <a:effectLst/>
                <a:latin typeface="Times New Roman" pitchFamily="18" charset="0"/>
                <a:ea typeface="ＭＳ Ｐゴシック" charset="-128"/>
                <a:cs typeface="ＭＳ Ｐゴシック" charset="-128"/>
              </a:rPr>
              <a:t>, or</a:t>
            </a:r>
            <a:r>
              <a:rPr lang="en-US" sz="1200" kern="1200" baseline="0" dirty="0" smtClean="0">
                <a:solidFill>
                  <a:schemeClr val="tx1"/>
                </a:solidFill>
                <a:effectLst/>
                <a:latin typeface="Times New Roman" pitchFamily="18" charset="0"/>
                <a:ea typeface="ＭＳ Ｐゴシック" charset="-128"/>
                <a:cs typeface="ＭＳ Ｐゴシック" charset="-128"/>
              </a:rPr>
              <a:t> via telephone to 703-292-4776</a:t>
            </a:r>
            <a:r>
              <a:rPr lang="en-US" sz="1200" kern="1200" dirty="0" smtClean="0">
                <a:solidFill>
                  <a:schemeClr val="tx1"/>
                </a:solidFill>
                <a:effectLst/>
                <a:latin typeface="Times New Roman" pitchFamily="18" charset="0"/>
                <a:ea typeface="ＭＳ Ｐゴシック" charset="-128"/>
                <a:cs typeface="ＭＳ Ｐゴシック" charset="-128"/>
              </a:rPr>
              <a:t>.  You can also find contact</a:t>
            </a:r>
            <a:r>
              <a:rPr lang="en-US" sz="1200" kern="1200" baseline="0" dirty="0" smtClean="0">
                <a:solidFill>
                  <a:schemeClr val="tx1"/>
                </a:solidFill>
                <a:effectLst/>
                <a:latin typeface="Times New Roman" pitchFamily="18" charset="0"/>
                <a:ea typeface="ＭＳ Ｐゴシック" charset="-128"/>
                <a:cs typeface="ＭＳ Ｐゴシック" charset="-128"/>
              </a:rPr>
              <a:t> details for program officers from other NSF Directorates who are involved in the SI2 program on the solicitation web page http://</a:t>
            </a:r>
            <a:r>
              <a:rPr lang="en-US" sz="1200" kern="1200" baseline="0" dirty="0" err="1" smtClean="0">
                <a:solidFill>
                  <a:schemeClr val="tx1"/>
                </a:solidFill>
                <a:effectLst/>
                <a:latin typeface="Times New Roman" pitchFamily="18" charset="0"/>
                <a:ea typeface="ＭＳ Ｐゴシック" charset="-128"/>
                <a:cs typeface="ＭＳ Ｐゴシック" charset="-128"/>
              </a:rPr>
              <a:t>www.nsf.gov</a:t>
            </a:r>
            <a:r>
              <a:rPr lang="en-US" sz="1200" kern="1200" baseline="0" dirty="0" smtClean="0">
                <a:solidFill>
                  <a:schemeClr val="tx1"/>
                </a:solidFill>
                <a:effectLst/>
                <a:latin typeface="Times New Roman" pitchFamily="18" charset="0"/>
                <a:ea typeface="ＭＳ Ｐゴシック" charset="-128"/>
                <a:cs typeface="ＭＳ Ｐゴシック" charset="-128"/>
              </a:rPr>
              <a:t>/pubs/2016/nsf16532/nsf16532.htm</a:t>
            </a:r>
            <a:r>
              <a:rPr lang="en-US" sz="1200" b="0" dirty="0" smtClean="0">
                <a:solidFill>
                  <a:srgbClr val="333399"/>
                </a:solidFill>
                <a:latin typeface="Verdana" pitchFamily="34" charset="0"/>
                <a:ea typeface="Verdana" pitchFamily="34" charset="0"/>
                <a:cs typeface="Verdana" pitchFamily="34" charset="0"/>
              </a:rPr>
              <a:t>.</a:t>
            </a:r>
            <a:endParaRPr lang="en-US" sz="1200" kern="1200" dirty="0" smtClean="0">
              <a:solidFill>
                <a:schemeClr val="tx1"/>
              </a:solidFill>
              <a:effectLst/>
              <a:latin typeface="Times New Roman" pitchFamily="18" charset="0"/>
              <a:ea typeface="ＭＳ Ｐゴシック" charset="-128"/>
              <a:cs typeface="ＭＳ Ｐゴシック" charset="-128"/>
            </a:endParaRPr>
          </a:p>
          <a:p>
            <a:pPr eaLnBrk="1" hangingPunct="1"/>
            <a:endParaRPr lang="en-US" dirty="0" smtClean="0">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smtClean="0"/>
              <a:t>Software Infrastructure for Sustained Innovation </a:t>
            </a:r>
            <a:r>
              <a:rPr lang="en-US" baseline="0" dirty="0" smtClean="0"/>
              <a:t>is a crosscutting program that involves program officers from every NSF Directorate. Participating program officers are listed here, and can be reviewed on solicitation web page at: </a:t>
            </a:r>
          </a:p>
          <a:p>
            <a:endParaRPr lang="en-US" baseline="0" dirty="0" smtClean="0"/>
          </a:p>
          <a:p>
            <a:r>
              <a:rPr lang="en-US" baseline="0" dirty="0" smtClean="0"/>
              <a:t>http://</a:t>
            </a:r>
            <a:r>
              <a:rPr lang="en-US" baseline="0" dirty="0" err="1" smtClean="0"/>
              <a:t>www.nsf.gov</a:t>
            </a:r>
            <a:r>
              <a:rPr lang="en-US" baseline="0" dirty="0" smtClean="0"/>
              <a:t>/pubs/2016/nsf16532/nsf16532.htm</a:t>
            </a:r>
            <a:endParaRPr lang="en-US" dirty="0"/>
          </a:p>
        </p:txBody>
      </p:sp>
      <p:sp>
        <p:nvSpPr>
          <p:cNvPr id="4" name="Slide Number Placeholder 3"/>
          <p:cNvSpPr>
            <a:spLocks noGrp="1"/>
          </p:cNvSpPr>
          <p:nvPr>
            <p:ph type="sldNum" sz="quarter" idx="10"/>
          </p:nvPr>
        </p:nvSpPr>
        <p:spPr/>
        <p:txBody>
          <a:bodyPr/>
          <a:lstStyle/>
          <a:p>
            <a:fld id="{62F8A193-9A88-4C12-A131-3411C4BCE5F8}" type="slidenum">
              <a:rPr lang="en-US" smtClean="0"/>
              <a:pPr/>
              <a:t>3</a:t>
            </a:fld>
            <a:endParaRPr lang="en-US"/>
          </a:p>
        </p:txBody>
      </p:sp>
    </p:spTree>
    <p:extLst>
      <p:ext uri="{BB962C8B-B14F-4D97-AF65-F5344CB8AC3E}">
        <p14:creationId xmlns:p14="http://schemas.microsoft.com/office/powerpoint/2010/main" val="31238514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Here is the agenda for today’s presentation.  I’ll start by</a:t>
            </a:r>
            <a:r>
              <a:rPr lang="en-US" baseline="0" dirty="0" smtClean="0"/>
              <a:t> discussing the goals of the SI2 program and how SI2 is structured to achieve those goals.  Next, I’ll briefly cover some important aspects of the solicitation including the types of awards to be made, submission requirements, and deadlines.  I will then survey the review criteria, with a particular focus on those review criteria that are unique to the SI2 program.  Finally, I’ll cover a few frequently asked questions, and invite further questions from you, the audience, that I will try to answer.</a:t>
            </a:r>
          </a:p>
          <a:p>
            <a:endParaRPr lang="en-US" dirty="0"/>
          </a:p>
        </p:txBody>
      </p:sp>
      <p:sp>
        <p:nvSpPr>
          <p:cNvPr id="4" name="Slide Number Placeholder 3"/>
          <p:cNvSpPr>
            <a:spLocks noGrp="1"/>
          </p:cNvSpPr>
          <p:nvPr>
            <p:ph type="sldNum" sz="quarter" idx="10"/>
          </p:nvPr>
        </p:nvSpPr>
        <p:spPr/>
        <p:txBody>
          <a:bodyPr/>
          <a:lstStyle/>
          <a:p>
            <a:fld id="{62F8A193-9A88-4C12-A131-3411C4BCE5F8}" type="slidenum">
              <a:rPr lang="en-US" smtClean="0"/>
              <a:pPr/>
              <a:t>4</a:t>
            </a:fld>
            <a:endParaRPr lang="en-US"/>
          </a:p>
        </p:txBody>
      </p:sp>
    </p:spTree>
    <p:extLst>
      <p:ext uri="{BB962C8B-B14F-4D97-AF65-F5344CB8AC3E}">
        <p14:creationId xmlns:p14="http://schemas.microsoft.com/office/powerpoint/2010/main" val="1874219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 goals and</a:t>
            </a:r>
            <a:r>
              <a:rPr lang="en-US" baseline="0" dirty="0" smtClean="0"/>
              <a:t> implementation strategies for SI2</a:t>
            </a:r>
            <a:endParaRPr lang="en-US" dirty="0"/>
          </a:p>
        </p:txBody>
      </p:sp>
      <p:sp>
        <p:nvSpPr>
          <p:cNvPr id="4" name="Slide Number Placeholder 3"/>
          <p:cNvSpPr>
            <a:spLocks noGrp="1"/>
          </p:cNvSpPr>
          <p:nvPr>
            <p:ph type="sldNum" sz="quarter" idx="10"/>
          </p:nvPr>
        </p:nvSpPr>
        <p:spPr/>
        <p:txBody>
          <a:bodyPr/>
          <a:lstStyle/>
          <a:p>
            <a:fld id="{62F8A193-9A88-4C12-A131-3411C4BCE5F8}" type="slidenum">
              <a:rPr lang="en-US" smtClean="0"/>
              <a:pPr/>
              <a:t>5</a:t>
            </a:fld>
            <a:endParaRPr lang="en-US"/>
          </a:p>
        </p:txBody>
      </p:sp>
    </p:spTree>
    <p:extLst>
      <p:ext uri="{BB962C8B-B14F-4D97-AF65-F5344CB8AC3E}">
        <p14:creationId xmlns:p14="http://schemas.microsoft.com/office/powerpoint/2010/main" val="7888113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smtClean="0">
                <a:solidFill>
                  <a:srgbClr val="333399"/>
                </a:solidFill>
                <a:latin typeface="Verdana" pitchFamily="34" charset="0"/>
                <a:ea typeface="Verdana" pitchFamily="34" charset="0"/>
                <a:cs typeface="Verdana" pitchFamily="34" charset="0"/>
              </a:rPr>
              <a:t>NSF program provides a framework for software development and support to advance NSF research in science and engineering via</a:t>
            </a:r>
            <a:r>
              <a:rPr lang="en-US" sz="1200" baseline="0" dirty="0" smtClean="0">
                <a:solidFill>
                  <a:srgbClr val="333399"/>
                </a:solidFill>
                <a:latin typeface="Verdana" pitchFamily="34" charset="0"/>
                <a:ea typeface="Verdana" pitchFamily="34" charset="0"/>
                <a:cs typeface="Verdana" pitchFamily="34" charset="0"/>
              </a:rPr>
              <a:t> a national cyberinfrastructure ecosystem</a:t>
            </a:r>
            <a:r>
              <a:rPr lang="en-US" sz="1200" dirty="0" smtClean="0">
                <a:solidFill>
                  <a:srgbClr val="333399"/>
                </a:solidFill>
                <a:latin typeface="Verdana" pitchFamily="34" charset="0"/>
                <a:ea typeface="Verdana" pitchFamily="34" charset="0"/>
                <a:cs typeface="Verdana" pitchFamily="34" charset="0"/>
              </a:rPr>
              <a:t>. Thus, its priorities are to support, encourage</a:t>
            </a:r>
            <a:r>
              <a:rPr lang="en-US" sz="1200" baseline="0" dirty="0" smtClean="0">
                <a:solidFill>
                  <a:srgbClr val="333399"/>
                </a:solidFill>
                <a:latin typeface="Verdana" pitchFamily="34" charset="0"/>
                <a:ea typeface="Verdana" pitchFamily="34" charset="0"/>
                <a:cs typeface="Verdana" pitchFamily="34" charset="0"/>
              </a:rPr>
              <a:t> and incentivize:</a:t>
            </a:r>
            <a:endParaRPr lang="en-US" sz="1200" dirty="0" smtClean="0"/>
          </a:p>
          <a:p>
            <a:pPr marL="171450" indent="-171450">
              <a:buFont typeface="Arial"/>
              <a:buChar char="•"/>
            </a:pPr>
            <a:r>
              <a:rPr lang="en-US" sz="1200" dirty="0" smtClean="0"/>
              <a:t>The creation of robust and reliable multidisciplinary and </a:t>
            </a:r>
            <a:r>
              <a:rPr lang="en-US" sz="1200" dirty="0" err="1" smtClean="0"/>
              <a:t>omni</a:t>
            </a:r>
            <a:r>
              <a:rPr lang="en-US" sz="1200" dirty="0" smtClean="0"/>
              <a:t>-disciplinary software </a:t>
            </a:r>
          </a:p>
          <a:p>
            <a:pPr marL="171450" indent="-171450">
              <a:buFont typeface="Arial"/>
              <a:buChar char="•"/>
            </a:pPr>
            <a:r>
              <a:rPr lang="en-US" sz="1200" dirty="0" smtClean="0"/>
              <a:t>That builds on other ongoing NSF-supported programs</a:t>
            </a:r>
          </a:p>
          <a:p>
            <a:pPr marL="171450" indent="-171450">
              <a:buFont typeface="Arial"/>
              <a:buChar char="•"/>
            </a:pPr>
            <a:r>
              <a:rPr lang="en-US" sz="1200" dirty="0" smtClean="0"/>
              <a:t>Using techniques, tools and processes for rapid integration of software that reduces cost of custom solutions and custom integrations</a:t>
            </a:r>
          </a:p>
          <a:p>
            <a:pPr marL="171450" indent="-171450">
              <a:buFont typeface="Arial"/>
              <a:buChar char="•"/>
            </a:pPr>
            <a:r>
              <a:rPr lang="en-US" sz="1200" dirty="0" smtClean="0"/>
              <a:t>Incorporation of software engineering processes that work for different communities</a:t>
            </a:r>
          </a:p>
          <a:p>
            <a:pPr marL="171450" indent="-171450">
              <a:buFont typeface="Arial"/>
              <a:buChar char="•"/>
            </a:pPr>
            <a:r>
              <a:rPr lang="en-US" sz="1200" dirty="0" smtClean="0"/>
              <a:t>That includes balanced</a:t>
            </a:r>
            <a:r>
              <a:rPr lang="en-US" sz="1200" baseline="0" dirty="0" smtClean="0"/>
              <a:t> </a:t>
            </a:r>
            <a:r>
              <a:rPr lang="en-US" sz="1200" dirty="0" smtClean="0"/>
              <a:t>innovation and research on the development, effectiveness, usability, adoption, and organizational aspects of the software and the project,</a:t>
            </a:r>
            <a:r>
              <a:rPr lang="en-US" sz="1200" baseline="0" dirty="0" smtClean="0"/>
              <a:t> and embedded into the software development, deployment and support.</a:t>
            </a:r>
            <a:endParaRPr lang="en-US" sz="1200" dirty="0" smtClean="0"/>
          </a:p>
          <a:p>
            <a:pPr marL="171450" indent="-171450">
              <a:buFont typeface="Arial"/>
              <a:buChar char="•"/>
            </a:pPr>
            <a:r>
              <a:rPr lang="en-US" sz="1200" dirty="0" smtClean="0"/>
              <a:t>Serious considerations of security, trustworthiness and reproducibility,</a:t>
            </a:r>
            <a:r>
              <a:rPr lang="en-US" sz="1200" baseline="0" dirty="0" smtClean="0"/>
              <a:t> </a:t>
            </a:r>
            <a:endParaRPr lang="en-US" sz="1200" dirty="0" smtClean="0"/>
          </a:p>
          <a:p>
            <a:pPr marL="171450" indent="-171450">
              <a:buFont typeface="Arial"/>
              <a:buChar char="•"/>
            </a:pPr>
            <a:r>
              <a:rPr lang="en-US" sz="1200" dirty="0" smtClean="0"/>
              <a:t>Comprehensive, innovative approaches to sustainability (e.g. SAAS, incorporation into university offerings, commercialization),</a:t>
            </a:r>
          </a:p>
          <a:p>
            <a:pPr marL="171450" indent="-171450">
              <a:buFont typeface="Arial"/>
              <a:buChar char="•"/>
            </a:pPr>
            <a:r>
              <a:rPr lang="en-US" sz="1200" dirty="0" smtClean="0"/>
              <a:t>Science-inspired education and LWD, all measured by</a:t>
            </a:r>
          </a:p>
          <a:p>
            <a:pPr marL="171450" indent="-171450">
              <a:buFont typeface="Arial"/>
              <a:buChar char="•"/>
            </a:pPr>
            <a:r>
              <a:rPr lang="en-US" sz="1200" dirty="0" smtClean="0"/>
              <a:t>Comprehensive metrics (ideally of impact)</a:t>
            </a:r>
            <a:endParaRPr lang="en-US" sz="1200" dirty="0"/>
          </a:p>
        </p:txBody>
      </p:sp>
      <p:sp>
        <p:nvSpPr>
          <p:cNvPr id="4" name="Slide Number Placeholder 3"/>
          <p:cNvSpPr>
            <a:spLocks noGrp="1"/>
          </p:cNvSpPr>
          <p:nvPr>
            <p:ph type="sldNum" sz="quarter" idx="10"/>
          </p:nvPr>
        </p:nvSpPr>
        <p:spPr/>
        <p:txBody>
          <a:bodyPr/>
          <a:lstStyle/>
          <a:p>
            <a:fld id="{62F8A193-9A88-4C12-A131-3411C4BCE5F8}" type="slidenum">
              <a:rPr lang="en-US" smtClean="0"/>
              <a:pPr/>
              <a:t>6</a:t>
            </a:fld>
            <a:endParaRPr lang="en-US"/>
          </a:p>
        </p:txBody>
      </p:sp>
    </p:spTree>
    <p:extLst>
      <p:ext uri="{BB962C8B-B14F-4D97-AF65-F5344CB8AC3E}">
        <p14:creationId xmlns:p14="http://schemas.microsoft.com/office/powerpoint/2010/main" val="41011782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Ultimately,</a:t>
            </a:r>
            <a:r>
              <a:rPr lang="en-US" baseline="0" dirty="0" smtClean="0"/>
              <a:t> NSF</a:t>
            </a:r>
            <a:r>
              <a:rPr lang="en-US" dirty="0" smtClean="0"/>
              <a:t> seeks to create a software ecosystem</a:t>
            </a:r>
            <a:r>
              <a:rPr lang="en-US" baseline="0" dirty="0" smtClean="0"/>
              <a:t> that scales from individual or small groups of software innovators to large hubs of software excellence.  To create this ecosystem, we</a:t>
            </a:r>
            <a:r>
              <a:rPr lang="en-US" dirty="0" smtClean="0"/>
              <a:t> will use three interlocking levels of funding.</a:t>
            </a:r>
          </a:p>
          <a:p>
            <a:endParaRPr lang="en-US" baseline="0" dirty="0" smtClean="0"/>
          </a:p>
          <a:p>
            <a:r>
              <a:rPr lang="en-US" baseline="0" dirty="0" smtClean="0"/>
              <a:t>First is Software Elements, which map to SI2 Scientific Software Elements (SSEs), covered by this solicitation. SSE proposals focus on projects led by a small number of investigators, and can cost up to $500,000 over up to three years.</a:t>
            </a:r>
          </a:p>
          <a:p>
            <a:endParaRPr lang="en-US" baseline="0" dirty="0" smtClean="0"/>
          </a:p>
          <a:p>
            <a:r>
              <a:rPr lang="en-US" baseline="0" dirty="0" smtClean="0"/>
              <a:t>Next is Software Frameworks, which map to SI2 Scientific Software Integrations (SSIs) , covered by this solicitation. SSI Proposals are for focused groups, and can cost between $200,000 and $1,000,000 per year for three to five years. Software frameworks can integrate multiple Software Elements, whether funded by NSF or not.</a:t>
            </a:r>
          </a:p>
          <a:p>
            <a:endParaRPr lang="en-US" baseline="0" dirty="0" smtClean="0"/>
          </a:p>
          <a:p>
            <a:r>
              <a:rPr lang="en-US" baseline="0" dirty="0" smtClean="0"/>
              <a:t>As the research ecosystem grows to include entire communities, support will be provided for software institutes, which will work on issues that support software development at all levels.</a:t>
            </a:r>
          </a:p>
          <a:p>
            <a:endParaRPr lang="en-US" baseline="0" dirty="0" smtClean="0"/>
          </a:p>
          <a:p>
            <a:r>
              <a:rPr lang="en-US" baseline="0" dirty="0" smtClean="0"/>
              <a:t>Projects at all levels are expected to impact the research done by communities, and the impacted communities for SSIs should be larger than for SSEs.</a:t>
            </a:r>
          </a:p>
          <a:p>
            <a:endParaRPr lang="en-US" baseline="0" dirty="0" smtClean="0"/>
          </a:p>
          <a:p>
            <a:r>
              <a:rPr lang="en-US" baseline="0" dirty="0" smtClean="0"/>
              <a:t>NSF’s intent is that all the software developed under SI2 will be reusable outside the SI2 program as well as inside it.</a:t>
            </a:r>
            <a:endParaRPr lang="en-US" dirty="0"/>
          </a:p>
        </p:txBody>
      </p:sp>
      <p:sp>
        <p:nvSpPr>
          <p:cNvPr id="4" name="Slide Number Placeholder 3"/>
          <p:cNvSpPr>
            <a:spLocks noGrp="1"/>
          </p:cNvSpPr>
          <p:nvPr>
            <p:ph type="sldNum" sz="quarter" idx="10"/>
          </p:nvPr>
        </p:nvSpPr>
        <p:spPr/>
        <p:txBody>
          <a:bodyPr/>
          <a:lstStyle/>
          <a:p>
            <a:fld id="{62F8A193-9A88-4C12-A131-3411C4BCE5F8}" type="slidenum">
              <a:rPr lang="en-US" smtClean="0"/>
              <a:pPr/>
              <a:t>7</a:t>
            </a:fld>
            <a:endParaRPr lang="en-US"/>
          </a:p>
        </p:txBody>
      </p:sp>
    </p:spTree>
    <p:extLst>
      <p:ext uri="{BB962C8B-B14F-4D97-AF65-F5344CB8AC3E}">
        <p14:creationId xmlns:p14="http://schemas.microsoft.com/office/powerpoint/2010/main" val="16221870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The current SI2 solicitation, NSF 16-552, can be found</a:t>
            </a:r>
            <a:r>
              <a:rPr lang="en-US" baseline="0" dirty="0" smtClean="0"/>
              <a:t> at </a:t>
            </a:r>
            <a:r>
              <a:rPr lang="en-US" sz="1200" b="0" dirty="0" smtClean="0">
                <a:solidFill>
                  <a:srgbClr val="333399"/>
                </a:solidFill>
                <a:latin typeface="Verdana" pitchFamily="34" charset="0"/>
                <a:ea typeface="Verdana" pitchFamily="34" charset="0"/>
                <a:cs typeface="Verdana" pitchFamily="34" charset="0"/>
              </a:rPr>
              <a:t>http://</a:t>
            </a:r>
            <a:r>
              <a:rPr lang="en-US" sz="1200" b="0" dirty="0" err="1" smtClean="0">
                <a:solidFill>
                  <a:srgbClr val="333399"/>
                </a:solidFill>
                <a:latin typeface="Verdana" pitchFamily="34" charset="0"/>
                <a:ea typeface="Verdana" pitchFamily="34" charset="0"/>
                <a:cs typeface="Verdana" pitchFamily="34" charset="0"/>
              </a:rPr>
              <a:t>www.nsf.gov</a:t>
            </a:r>
            <a:r>
              <a:rPr lang="en-US" sz="1200" b="0" dirty="0" smtClean="0">
                <a:solidFill>
                  <a:srgbClr val="333399"/>
                </a:solidFill>
                <a:latin typeface="Verdana" pitchFamily="34" charset="0"/>
                <a:ea typeface="Verdana" pitchFamily="34" charset="0"/>
                <a:cs typeface="Verdana" pitchFamily="34" charset="0"/>
              </a:rPr>
              <a:t>/pubs/2016/nsf16532/nsf16532.htm.  This solicitation includes</a:t>
            </a:r>
            <a:r>
              <a:rPr lang="en-US" sz="1200" b="0" baseline="0" dirty="0" smtClean="0">
                <a:solidFill>
                  <a:srgbClr val="333399"/>
                </a:solidFill>
                <a:latin typeface="Verdana" pitchFamily="34" charset="0"/>
                <a:ea typeface="Verdana" pitchFamily="34" charset="0"/>
                <a:cs typeface="Verdana" pitchFamily="34" charset="0"/>
              </a:rPr>
              <a:t> information on SSE awards that target small groups that will create and deploy robust software elements for which there is a demonstrated need, encapsulating innovation in science and engineering.  Information is also provided for SSI awards that target larger groups of principal investigators organized around common research problems as well as common software infrastructure, and that will result in a sustainable community software framework.</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b="0" baseline="0" dirty="0" smtClean="0">
              <a:solidFill>
                <a:srgbClr val="333399"/>
              </a:solidFill>
              <a:latin typeface="Verdana" pitchFamily="34" charset="0"/>
              <a:ea typeface="Verdana" pitchFamily="34" charset="0"/>
              <a:cs typeface="Verdana"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Note that as per the solicitation, each SSE award shall not exceed a total of $500,000 and 3 years duration. Each SSI award shall range from $200,000 to $1,000,000 per year, and shall be 3 to 5 years in duration. Projects in the upper portion of this range must be exceptional in terms of scientific impact, and as with all proposals, should be discussed with program officers from the divisions that fund the researchers that would be impacted.</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It is strongly recommended that prospective PIs contact Cognizant Program Officers in the division(s) closest to the major disciplinary impact of the proposed work to ascertain whether the scientific focus and budget of the proposed work are appropriate for this solicitation.</a:t>
            </a:r>
            <a:endParaRPr lang="en-US" dirty="0"/>
          </a:p>
        </p:txBody>
      </p:sp>
      <p:sp>
        <p:nvSpPr>
          <p:cNvPr id="4" name="Slide Number Placeholder 3"/>
          <p:cNvSpPr>
            <a:spLocks noGrp="1"/>
          </p:cNvSpPr>
          <p:nvPr>
            <p:ph type="sldNum" sz="quarter" idx="10"/>
          </p:nvPr>
        </p:nvSpPr>
        <p:spPr/>
        <p:txBody>
          <a:bodyPr/>
          <a:lstStyle/>
          <a:p>
            <a:fld id="{62F8A193-9A88-4C12-A131-3411C4BCE5F8}" type="slidenum">
              <a:rPr lang="en-US" smtClean="0"/>
              <a:pPr/>
              <a:t>8</a:t>
            </a:fld>
            <a:endParaRPr lang="en-US"/>
          </a:p>
        </p:txBody>
      </p:sp>
    </p:spTree>
    <p:extLst>
      <p:ext uri="{BB962C8B-B14F-4D97-AF65-F5344CB8AC3E}">
        <p14:creationId xmlns:p14="http://schemas.microsoft.com/office/powerpoint/2010/main" val="68791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Several changes</a:t>
            </a:r>
            <a:r>
              <a:rPr lang="en-US" baseline="0" dirty="0" smtClean="0"/>
              <a:t> from the fiscal year 2014 SI2 solicitation have been made to the SI2 solicitation for fiscal year 2016.  Firstly, the </a:t>
            </a:r>
            <a:r>
              <a:rPr lang="en-US" sz="1200" b="0" kern="0" dirty="0" smtClean="0">
                <a:solidFill>
                  <a:srgbClr val="333399"/>
                </a:solidFill>
                <a:latin typeface="Verdana" pitchFamily="34" charset="0"/>
                <a:ea typeface="Verdana" pitchFamily="34" charset="0"/>
                <a:cs typeface="Verdana" pitchFamily="34" charset="0"/>
              </a:rPr>
              <a:t>SSE due date for 2016 is now in April (rather than February, as used to be the case). Note that this is for the first year of the solicitation</a:t>
            </a:r>
            <a:r>
              <a:rPr lang="en-US" sz="1200" b="0" kern="0" baseline="0" dirty="0" smtClean="0">
                <a:solidFill>
                  <a:srgbClr val="333399"/>
                </a:solidFill>
                <a:latin typeface="Verdana" pitchFamily="34" charset="0"/>
                <a:ea typeface="Verdana" pitchFamily="34" charset="0"/>
                <a:cs typeface="Verdana" pitchFamily="34" charset="0"/>
              </a:rPr>
              <a:t> only</a:t>
            </a:r>
            <a:r>
              <a:rPr lang="en-US" sz="1200" b="0" kern="0" dirty="0" smtClean="0">
                <a:solidFill>
                  <a:srgbClr val="333399"/>
                </a:solidFill>
                <a:latin typeface="Verdana" pitchFamily="34" charset="0"/>
                <a:ea typeface="Verdana" pitchFamily="34" charset="0"/>
                <a:cs typeface="Verdana" pitchFamily="34" charset="0"/>
              </a:rPr>
              <a:t>.</a:t>
            </a:r>
            <a:r>
              <a:rPr lang="en-US" sz="1200" b="0" kern="0" baseline="0" dirty="0" smtClean="0">
                <a:solidFill>
                  <a:srgbClr val="333399"/>
                </a:solidFill>
                <a:latin typeface="Verdana" pitchFamily="34" charset="0"/>
                <a:ea typeface="Verdana" pitchFamily="34" charset="0"/>
                <a:cs typeface="Verdana" pitchFamily="34" charset="0"/>
              </a:rPr>
              <a:t> Also, </a:t>
            </a:r>
            <a:r>
              <a:rPr lang="en-US" sz="1200" b="0" kern="0" dirty="0" smtClean="0">
                <a:solidFill>
                  <a:srgbClr val="333399"/>
                </a:solidFill>
                <a:latin typeface="Verdana" pitchFamily="34" charset="0"/>
                <a:ea typeface="Verdana" pitchFamily="34" charset="0"/>
                <a:cs typeface="Verdana" pitchFamily="34" charset="0"/>
              </a:rPr>
              <a:t>SSI due dates and start of decision process have been moved to September</a:t>
            </a:r>
            <a:r>
              <a:rPr lang="en-US" sz="1200" b="0" kern="1200" baseline="0" dirty="0" smtClean="0">
                <a:solidFill>
                  <a:schemeClr val="tx1"/>
                </a:solidFill>
                <a:latin typeface="Times New Roman" pitchFamily="18" charset="0"/>
                <a:ea typeface="ＭＳ Ｐゴシック" charset="-128"/>
                <a:cs typeface="ＭＳ Ｐゴシック" charset="-128"/>
              </a:rPr>
              <a:t>.</a:t>
            </a:r>
            <a:r>
              <a:rPr lang="en-US" baseline="0" dirty="0" smtClean="0"/>
              <a:t>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Also, </a:t>
            </a:r>
            <a:r>
              <a:rPr lang="en-US" sz="1200" b="0" kern="0" baseline="0" dirty="0" smtClean="0">
                <a:solidFill>
                  <a:srgbClr val="333399"/>
                </a:solidFill>
                <a:latin typeface="Verdana" pitchFamily="34" charset="0"/>
                <a:ea typeface="Verdana" pitchFamily="34" charset="0"/>
                <a:cs typeface="Verdana" pitchFamily="34" charset="0"/>
              </a:rPr>
              <a:t>s</a:t>
            </a:r>
            <a:r>
              <a:rPr lang="en-US" sz="1200" b="0" kern="0" dirty="0" smtClean="0">
                <a:solidFill>
                  <a:srgbClr val="333399"/>
                </a:solidFill>
                <a:latin typeface="Verdana" pitchFamily="34" charset="0"/>
                <a:ea typeface="Verdana" pitchFamily="34" charset="0"/>
                <a:cs typeface="Verdana" pitchFamily="34" charset="0"/>
              </a:rPr>
              <a:t>everal solicitation specific review criteria have been added, and existing criteria have been</a:t>
            </a:r>
            <a:r>
              <a:rPr lang="en-US" sz="1200" b="0" kern="0" baseline="0" dirty="0" smtClean="0">
                <a:solidFill>
                  <a:srgbClr val="333399"/>
                </a:solidFill>
                <a:latin typeface="Verdana" pitchFamily="34" charset="0"/>
                <a:ea typeface="Verdana" pitchFamily="34" charset="0"/>
                <a:cs typeface="Verdana" pitchFamily="34" charset="0"/>
              </a:rPr>
              <a:t> refined.</a:t>
            </a:r>
            <a:endParaRPr lang="en-US" sz="1200" b="0" kern="0" dirty="0" smtClean="0">
              <a:solidFill>
                <a:srgbClr val="333399"/>
              </a:solidFill>
              <a:latin typeface="Verdana" pitchFamily="34" charset="0"/>
              <a:ea typeface="Verdana" pitchFamily="34" charset="0"/>
              <a:cs typeface="Verdana"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Please visit </a:t>
            </a:r>
            <a:r>
              <a:rPr lang="en-US" sz="1200" b="0" dirty="0" smtClean="0">
                <a:solidFill>
                  <a:srgbClr val="333399"/>
                </a:solidFill>
                <a:latin typeface="Verdana" pitchFamily="34" charset="0"/>
                <a:ea typeface="Verdana" pitchFamily="34" charset="0"/>
                <a:cs typeface="Verdana" pitchFamily="34" charset="0"/>
              </a:rPr>
              <a:t>http://</a:t>
            </a:r>
            <a:r>
              <a:rPr lang="en-US" sz="1200" b="0" dirty="0" err="1" smtClean="0">
                <a:solidFill>
                  <a:srgbClr val="333399"/>
                </a:solidFill>
                <a:latin typeface="Verdana" pitchFamily="34" charset="0"/>
                <a:ea typeface="Verdana" pitchFamily="34" charset="0"/>
                <a:cs typeface="Verdana" pitchFamily="34" charset="0"/>
              </a:rPr>
              <a:t>www.nsf.gov</a:t>
            </a:r>
            <a:r>
              <a:rPr lang="en-US" sz="1200" b="0" dirty="0" smtClean="0">
                <a:solidFill>
                  <a:srgbClr val="333399"/>
                </a:solidFill>
                <a:latin typeface="Verdana" pitchFamily="34" charset="0"/>
                <a:ea typeface="Verdana" pitchFamily="34" charset="0"/>
                <a:cs typeface="Verdana" pitchFamily="34" charset="0"/>
              </a:rPr>
              <a:t>/pubs/2016/nsf16532/nsf16532.htm </a:t>
            </a:r>
            <a:r>
              <a:rPr lang="en-US" sz="1200" b="0" baseline="0" dirty="0" smtClean="0">
                <a:solidFill>
                  <a:srgbClr val="333399"/>
                </a:solidFill>
                <a:latin typeface="Verdana" pitchFamily="34" charset="0"/>
                <a:ea typeface="Verdana" pitchFamily="34" charset="0"/>
                <a:cs typeface="Verdana" pitchFamily="34" charset="0"/>
              </a:rPr>
              <a:t>for more information on specific due dates</a:t>
            </a:r>
            <a:r>
              <a:rPr lang="en-US" sz="1200" b="0" baseline="0" dirty="0" smtClean="0">
                <a:solidFill>
                  <a:schemeClr val="tx1"/>
                </a:solidFill>
                <a:latin typeface="Times New Roman" pitchFamily="18" charset="0"/>
                <a:ea typeface="ＭＳ Ｐゴシック" charset="-128"/>
                <a:cs typeface="ＭＳ Ｐゴシック" charset="-128"/>
              </a:rPr>
              <a:t> and the revised solicitation review criteria.</a:t>
            </a:r>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Also note several important changes in the Grant Proposal Guide: </a:t>
            </a:r>
            <a:r>
              <a:rPr lang="en-US" sz="1200" b="0" kern="0" dirty="0" smtClean="0">
                <a:solidFill>
                  <a:srgbClr val="333399"/>
                </a:solidFill>
                <a:latin typeface="Verdana" pitchFamily="34" charset="0"/>
                <a:ea typeface="Verdana" pitchFamily="34" charset="0"/>
                <a:cs typeface="Verdana" pitchFamily="34" charset="0"/>
              </a:rPr>
              <a:t>http://</a:t>
            </a:r>
            <a:r>
              <a:rPr lang="en-US" sz="1200" b="0" kern="0" dirty="0" err="1" smtClean="0">
                <a:solidFill>
                  <a:srgbClr val="333399"/>
                </a:solidFill>
                <a:latin typeface="Verdana" pitchFamily="34" charset="0"/>
                <a:ea typeface="Verdana" pitchFamily="34" charset="0"/>
                <a:cs typeface="Verdana" pitchFamily="34" charset="0"/>
              </a:rPr>
              <a:t>www.nsf.gov</a:t>
            </a:r>
            <a:r>
              <a:rPr lang="en-US" sz="1200" b="0" kern="0" dirty="0" smtClean="0">
                <a:solidFill>
                  <a:srgbClr val="333399"/>
                </a:solidFill>
                <a:latin typeface="Verdana" pitchFamily="34" charset="0"/>
                <a:ea typeface="Verdana" pitchFamily="34" charset="0"/>
                <a:cs typeface="Verdana" pitchFamily="34" charset="0"/>
              </a:rPr>
              <a:t>/pubs/</a:t>
            </a:r>
            <a:r>
              <a:rPr lang="en-US" sz="1200" b="0" kern="0" dirty="0" err="1" smtClean="0">
                <a:solidFill>
                  <a:srgbClr val="333399"/>
                </a:solidFill>
                <a:latin typeface="Verdana" pitchFamily="34" charset="0"/>
                <a:ea typeface="Verdana" pitchFamily="34" charset="0"/>
                <a:cs typeface="Verdana" pitchFamily="34" charset="0"/>
              </a:rPr>
              <a:t>policydocs</a:t>
            </a:r>
            <a:r>
              <a:rPr lang="en-US" sz="1200" b="0" kern="0" dirty="0" smtClean="0">
                <a:solidFill>
                  <a:srgbClr val="333399"/>
                </a:solidFill>
                <a:latin typeface="Verdana" pitchFamily="34" charset="0"/>
                <a:ea typeface="Verdana" pitchFamily="34" charset="0"/>
                <a:cs typeface="Verdana" pitchFamily="34" charset="0"/>
              </a:rPr>
              <a:t>/</a:t>
            </a:r>
            <a:r>
              <a:rPr lang="en-US" sz="1200" b="0" kern="0" dirty="0" err="1" smtClean="0">
                <a:solidFill>
                  <a:srgbClr val="333399"/>
                </a:solidFill>
                <a:latin typeface="Verdana" pitchFamily="34" charset="0"/>
                <a:ea typeface="Verdana" pitchFamily="34" charset="0"/>
                <a:cs typeface="Verdana" pitchFamily="34" charset="0"/>
              </a:rPr>
              <a:t>pappguide</a:t>
            </a:r>
            <a:r>
              <a:rPr lang="en-US" sz="1200" b="0" kern="0" dirty="0" smtClean="0">
                <a:solidFill>
                  <a:srgbClr val="333399"/>
                </a:solidFill>
                <a:latin typeface="Verdana" pitchFamily="34" charset="0"/>
                <a:ea typeface="Verdana" pitchFamily="34" charset="0"/>
                <a:cs typeface="Verdana" pitchFamily="34" charset="0"/>
              </a:rPr>
              <a:t>/nsf16001/</a:t>
            </a:r>
            <a:r>
              <a:rPr lang="en-US" sz="1200" b="0" kern="0" dirty="0" err="1" smtClean="0">
                <a:solidFill>
                  <a:srgbClr val="333399"/>
                </a:solidFill>
                <a:latin typeface="Verdana" pitchFamily="34" charset="0"/>
                <a:ea typeface="Verdana" pitchFamily="34" charset="0"/>
                <a:cs typeface="Verdana" pitchFamily="34" charset="0"/>
              </a:rPr>
              <a:t>sigchanges.jsp</a:t>
            </a:r>
            <a:r>
              <a:rPr lang="en-US" sz="1200" b="0" kern="0" dirty="0" smtClean="0">
                <a:solidFill>
                  <a:srgbClr val="333399"/>
                </a:solidFill>
                <a:latin typeface="Verdana" pitchFamily="34" charset="0"/>
                <a:ea typeface="Verdana" pitchFamily="34" charset="0"/>
                <a:cs typeface="Verdana" pitchFamily="34" charset="0"/>
              </a:rPr>
              <a:t>. Two key changes are that failure to submit by 5 p.m. submitter’s local time will result in the proposal not being accepted. Also, an Authorized Organizational Representative (AOR) must provide the proposal certifications - concurrently with submission of the proposal.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62F8A193-9A88-4C12-A131-3411C4BCE5F8}" type="slidenum">
              <a:rPr lang="en-US" smtClean="0"/>
              <a:pPr/>
              <a:t>9</a:t>
            </a:fld>
            <a:endParaRPr lang="en-US"/>
          </a:p>
        </p:txBody>
      </p:sp>
    </p:spTree>
    <p:extLst>
      <p:ext uri="{BB962C8B-B14F-4D97-AF65-F5344CB8AC3E}">
        <p14:creationId xmlns:p14="http://schemas.microsoft.com/office/powerpoint/2010/main" val="15333446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00200" y="274638"/>
            <a:ext cx="7086600" cy="1143000"/>
          </a:xfrm>
          <a:prstGeom prst="rect">
            <a:avLst/>
          </a:prstGeom>
        </p:spPr>
        <p:txBody>
          <a:bodyPr/>
          <a:lstStyle>
            <a:lvl1pPr algn="l">
              <a:defRPr sz="3800">
                <a:solidFill>
                  <a:srgbClr val="0070C0"/>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1600200" y="1600200"/>
            <a:ext cx="7086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0" descr="G:\Speeches\2006\AB\NSF_All_Hands\design\Strategic-Plan-SecondarySlide-V1.jpg"/>
          <p:cNvPicPr>
            <a:picLocks noChangeAspect="1" noChangeArrowheads="1"/>
          </p:cNvPicPr>
          <p:nvPr/>
        </p:nvPicPr>
        <p:blipFill>
          <a:blip r:embed="rId13" cstate="email">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ft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pitchFamily="-84" charset="-128"/>
        </a:defRPr>
      </a:lvl2pPr>
      <a:lvl3pPr marL="1143000" indent="-228600" algn="l" rtl="0" eaLnBrk="1" fontAlgn="base" hangingPunct="1">
        <a:spcBef>
          <a:spcPct val="20000"/>
        </a:spcBef>
        <a:spcAft>
          <a:spcPct val="0"/>
        </a:spcAft>
        <a:buChar char="•"/>
        <a:defRPr sz="2400">
          <a:solidFill>
            <a:schemeClr val="tx1"/>
          </a:solidFill>
          <a:latin typeface="+mn-lt"/>
          <a:ea typeface="ＭＳ Ｐゴシック" pitchFamily="-84" charset="-128"/>
        </a:defRPr>
      </a:lvl3pPr>
      <a:lvl4pPr marL="1600200" indent="-228600" algn="l" rtl="0" eaLnBrk="1" fontAlgn="base" hangingPunct="1">
        <a:spcBef>
          <a:spcPct val="20000"/>
        </a:spcBef>
        <a:spcAft>
          <a:spcPct val="0"/>
        </a:spcAft>
        <a:buChar char="–"/>
        <a:defRPr sz="2000">
          <a:solidFill>
            <a:schemeClr val="tx1"/>
          </a:solidFill>
          <a:latin typeface="+mn-lt"/>
          <a:ea typeface="ＭＳ Ｐゴシック" pitchFamily="-84" charset="-128"/>
        </a:defRPr>
      </a:lvl4pPr>
      <a:lvl5pPr marL="2057400" indent="-228600" algn="l" rtl="0" eaLnBrk="1" fontAlgn="base" hangingPunct="1">
        <a:spcBef>
          <a:spcPct val="20000"/>
        </a:spcBef>
        <a:spcAft>
          <a:spcPct val="0"/>
        </a:spcAft>
        <a:buChar char="»"/>
        <a:defRPr sz="2000">
          <a:solidFill>
            <a:schemeClr val="tx1"/>
          </a:solidFill>
          <a:latin typeface="+mn-lt"/>
          <a:ea typeface="ＭＳ Ｐゴシック" pitchFamily="-84" charset="-128"/>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3" Type="http://schemas.openxmlformats.org/officeDocument/2006/relationships/hyperlink" Target="http://www.nsf.gov/events/" TargetMode="External"/><Relationship Id="rId4" Type="http://schemas.openxmlformats.org/officeDocument/2006/relationships/hyperlink" Target="mailto:dkatz@nsf.gov" TargetMode="External"/><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 Id="rId6" Type="http://schemas.openxmlformats.org/officeDocument/2006/relationships/image" Target="../media/image6.png"/><Relationship Id="rId7" Type="http://schemas.openxmlformats.org/officeDocument/2006/relationships/image" Target="../media/image7.png"/><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Strategic-Plan-CoverSlide-V1.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w="9525">
            <a:noFill/>
            <a:miter lim="800000"/>
            <a:headEnd/>
            <a:tailEnd/>
          </a:ln>
        </p:spPr>
      </p:pic>
      <p:sp>
        <p:nvSpPr>
          <p:cNvPr id="6" name="Title 1"/>
          <p:cNvSpPr>
            <a:spLocks noGrp="1"/>
          </p:cNvSpPr>
          <p:nvPr>
            <p:ph type="ctrTitle"/>
          </p:nvPr>
        </p:nvSpPr>
        <p:spPr>
          <a:xfrm>
            <a:off x="1905000" y="1577975"/>
            <a:ext cx="7239000" cy="1470025"/>
          </a:xfrm>
        </p:spPr>
        <p:txBody>
          <a:bodyPr>
            <a:noAutofit/>
          </a:bodyPr>
          <a:lstStyle/>
          <a:p>
            <a:r>
              <a:rPr lang="en-US" sz="2800" dirty="0" smtClean="0">
                <a:solidFill>
                  <a:schemeClr val="accent6"/>
                </a:solidFill>
                <a:effectLst/>
                <a:latin typeface="Verdana" pitchFamily="34" charset="0"/>
                <a:ea typeface="Verdana" pitchFamily="34" charset="0"/>
                <a:cs typeface="Verdana" pitchFamily="34" charset="0"/>
              </a:rPr>
              <a:t>Software Infrastructure for Sustained Innovation (SI</a:t>
            </a:r>
            <a:r>
              <a:rPr lang="en-US" sz="2800" baseline="30000" dirty="0" smtClean="0">
                <a:solidFill>
                  <a:schemeClr val="accent6"/>
                </a:solidFill>
                <a:effectLst/>
                <a:latin typeface="Verdana" pitchFamily="34" charset="0"/>
                <a:ea typeface="Verdana" pitchFamily="34" charset="0"/>
                <a:cs typeface="Verdana" pitchFamily="34" charset="0"/>
              </a:rPr>
              <a:t>2</a:t>
            </a:r>
            <a:r>
              <a:rPr lang="en-US" sz="2800" dirty="0" smtClean="0">
                <a:solidFill>
                  <a:schemeClr val="accent6"/>
                </a:solidFill>
                <a:effectLst/>
                <a:latin typeface="Verdana" pitchFamily="34" charset="0"/>
                <a:ea typeface="Verdana" pitchFamily="34" charset="0"/>
                <a:cs typeface="Verdana" pitchFamily="34" charset="0"/>
              </a:rPr>
              <a:t>) </a:t>
            </a:r>
            <a:br>
              <a:rPr lang="en-US" sz="2800" dirty="0" smtClean="0">
                <a:solidFill>
                  <a:schemeClr val="accent6"/>
                </a:solidFill>
                <a:effectLst/>
                <a:latin typeface="Verdana" pitchFamily="34" charset="0"/>
                <a:ea typeface="Verdana" pitchFamily="34" charset="0"/>
                <a:cs typeface="Verdana" pitchFamily="34" charset="0"/>
              </a:rPr>
            </a:br>
            <a:r>
              <a:rPr lang="en-US" sz="2800" dirty="0" smtClean="0">
                <a:solidFill>
                  <a:schemeClr val="accent6"/>
                </a:solidFill>
                <a:effectLst/>
                <a:latin typeface="Verdana" pitchFamily="34" charset="0"/>
                <a:ea typeface="Verdana" pitchFamily="34" charset="0"/>
                <a:cs typeface="Verdana" pitchFamily="34" charset="0"/>
              </a:rPr>
              <a:t>NSF 16-552</a:t>
            </a:r>
            <a:endParaRPr lang="en-US" sz="2800" dirty="0">
              <a:solidFill>
                <a:schemeClr val="accent6"/>
              </a:solidFill>
              <a:effectLst/>
              <a:latin typeface="Verdana" pitchFamily="34" charset="0"/>
              <a:ea typeface="Verdana" pitchFamily="34" charset="0"/>
              <a:cs typeface="Verdana" pitchFamily="34" charset="0"/>
            </a:endParaRPr>
          </a:p>
        </p:txBody>
      </p:sp>
      <p:sp>
        <p:nvSpPr>
          <p:cNvPr id="7" name="Subtitle 2"/>
          <p:cNvSpPr>
            <a:spLocks noGrp="1"/>
          </p:cNvSpPr>
          <p:nvPr>
            <p:ph type="subTitle" idx="1"/>
          </p:nvPr>
        </p:nvSpPr>
        <p:spPr>
          <a:xfrm>
            <a:off x="1981200" y="3200400"/>
            <a:ext cx="7162800" cy="838200"/>
          </a:xfrm>
        </p:spPr>
        <p:txBody>
          <a:bodyPr>
            <a:normAutofit/>
          </a:bodyPr>
          <a:lstStyle/>
          <a:p>
            <a:r>
              <a:rPr lang="en-US" sz="2000" dirty="0" smtClean="0">
                <a:solidFill>
                  <a:schemeClr val="tx1"/>
                </a:solidFill>
                <a:latin typeface="Verdana" pitchFamily="34" charset="0"/>
                <a:ea typeface="Verdana" pitchFamily="34" charset="0"/>
                <a:cs typeface="Verdana" pitchFamily="34" charset="0"/>
              </a:rPr>
              <a:t>WEBINAR</a:t>
            </a:r>
          </a:p>
          <a:p>
            <a:r>
              <a:rPr lang="en-US" sz="2000" dirty="0" smtClean="0">
                <a:solidFill>
                  <a:schemeClr val="tx1"/>
                </a:solidFill>
                <a:latin typeface="Verdana" pitchFamily="34" charset="0"/>
                <a:ea typeface="Verdana" pitchFamily="34" charset="0"/>
                <a:cs typeface="Verdana" pitchFamily="34" charset="0"/>
              </a:rPr>
              <a:t>March 3, 2016</a:t>
            </a:r>
          </a:p>
        </p:txBody>
      </p:sp>
      <p:sp>
        <p:nvSpPr>
          <p:cNvPr id="2" name="Rectangle 1"/>
          <p:cNvSpPr/>
          <p:nvPr/>
        </p:nvSpPr>
        <p:spPr>
          <a:xfrm>
            <a:off x="3276600" y="4191000"/>
            <a:ext cx="4572000" cy="707886"/>
          </a:xfrm>
          <a:prstGeom prst="rect">
            <a:avLst/>
          </a:prstGeom>
        </p:spPr>
        <p:txBody>
          <a:bodyPr>
            <a:spAutoFit/>
          </a:bodyPr>
          <a:lstStyle/>
          <a:p>
            <a:r>
              <a:rPr lang="en-US" sz="2000" b="0" smtClean="0">
                <a:solidFill>
                  <a:schemeClr val="accent6"/>
                </a:solidFill>
                <a:latin typeface="Verdana" pitchFamily="34" charset="0"/>
                <a:ea typeface="Verdana" pitchFamily="34" charset="0"/>
                <a:cs typeface="Verdana" pitchFamily="34" charset="0"/>
              </a:rPr>
              <a:t>Rajiv Ramnath</a:t>
            </a:r>
            <a:endParaRPr lang="en-US" sz="2000" b="0" dirty="0" smtClean="0">
              <a:solidFill>
                <a:schemeClr val="accent6">
                  <a:lumMod val="40000"/>
                  <a:lumOff val="60000"/>
                </a:schemeClr>
              </a:solidFill>
              <a:latin typeface="Verdana" pitchFamily="34" charset="0"/>
              <a:ea typeface="Verdana" pitchFamily="34" charset="0"/>
              <a:cs typeface="Verdana" pitchFamily="34" charset="0"/>
            </a:endParaRPr>
          </a:p>
          <a:p>
            <a:r>
              <a:rPr lang="en-US" sz="2000" b="0" dirty="0" smtClean="0">
                <a:solidFill>
                  <a:schemeClr val="accent6"/>
                </a:solidFill>
                <a:latin typeface="Verdana" pitchFamily="34" charset="0"/>
                <a:ea typeface="Verdana" pitchFamily="34" charset="0"/>
                <a:cs typeface="Verdana" pitchFamily="34" charset="0"/>
              </a:rPr>
              <a:t>NSF CISE/ACI</a:t>
            </a:r>
            <a:endParaRPr lang="en-US" sz="2000" b="0" dirty="0">
              <a:solidFill>
                <a:schemeClr val="accent6"/>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71822317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bwMode="auto">
          <a:xfrm>
            <a:off x="1447800" y="0"/>
            <a:ext cx="7696200" cy="121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mj-lt"/>
                <a:ea typeface="ＭＳ Ｐゴシック" charset="-128"/>
                <a:cs typeface="ＭＳ Ｐゴシック" charset="-128"/>
              </a:defRPr>
            </a:lvl1pPr>
            <a:lvl2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2pPr>
            <a:lvl3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3pPr>
            <a:lvl4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4pPr>
            <a:lvl5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5pPr>
            <a:lvl6pPr marL="4572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6pPr>
            <a:lvl7pPr marL="9144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7pPr>
            <a:lvl8pPr marL="13716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8pPr>
            <a:lvl9pPr marL="18288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9pPr>
          </a:lstStyle>
          <a:p>
            <a:r>
              <a:rPr lang="en-US" sz="3000" dirty="0" smtClean="0">
                <a:effectLst/>
                <a:latin typeface="Verdana" pitchFamily="34" charset="0"/>
                <a:ea typeface="Verdana" pitchFamily="34" charset="0"/>
                <a:cs typeface="Verdana" pitchFamily="34" charset="0"/>
              </a:rPr>
              <a:t>FY16 SI</a:t>
            </a:r>
            <a:r>
              <a:rPr lang="en-US" sz="3000" baseline="30000" dirty="0" smtClean="0">
                <a:effectLst/>
                <a:latin typeface="Verdana" pitchFamily="34" charset="0"/>
                <a:ea typeface="Verdana" pitchFamily="34" charset="0"/>
                <a:cs typeface="Verdana" pitchFamily="34" charset="0"/>
              </a:rPr>
              <a:t>2</a:t>
            </a:r>
            <a:r>
              <a:rPr lang="en-US" sz="3000" dirty="0" smtClean="0">
                <a:effectLst/>
                <a:latin typeface="Verdana" pitchFamily="34" charset="0"/>
                <a:ea typeface="Verdana" pitchFamily="34" charset="0"/>
                <a:cs typeface="Verdana" pitchFamily="34" charset="0"/>
              </a:rPr>
              <a:t> Competition: SSE &amp; SSI</a:t>
            </a:r>
          </a:p>
          <a:p>
            <a:r>
              <a:rPr lang="en-US" sz="3000" dirty="0" smtClean="0">
                <a:effectLst/>
                <a:latin typeface="Verdana" pitchFamily="34" charset="0"/>
                <a:ea typeface="Verdana" pitchFamily="34" charset="0"/>
                <a:cs typeface="Verdana" pitchFamily="34" charset="0"/>
              </a:rPr>
              <a:t>Eligibility</a:t>
            </a:r>
            <a:endParaRPr lang="en-US" sz="3000" dirty="0">
              <a:effectLst/>
              <a:latin typeface="Verdana" pitchFamily="34" charset="0"/>
              <a:ea typeface="Verdana" pitchFamily="34" charset="0"/>
              <a:cs typeface="Verdana" pitchFamily="34" charset="0"/>
            </a:endParaRPr>
          </a:p>
        </p:txBody>
      </p:sp>
      <p:sp>
        <p:nvSpPr>
          <p:cNvPr id="4" name="Content Placeholder 2"/>
          <p:cNvSpPr txBox="1">
            <a:spLocks/>
          </p:cNvSpPr>
          <p:nvPr/>
        </p:nvSpPr>
        <p:spPr>
          <a:xfrm>
            <a:off x="1447800" y="1600200"/>
            <a:ext cx="7696200" cy="5029200"/>
          </a:xfrm>
          <a:prstGeom prst="rect">
            <a:avLst/>
          </a:prstGeom>
        </p:spPr>
        <p:txBody>
          <a:bodyPr>
            <a:norm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pitchFamily="-84" charset="-128"/>
              </a:defRPr>
            </a:lvl2pPr>
            <a:lvl3pPr marL="1143000" indent="-228600" algn="l" rtl="0" eaLnBrk="1" fontAlgn="base" hangingPunct="1">
              <a:spcBef>
                <a:spcPct val="20000"/>
              </a:spcBef>
              <a:spcAft>
                <a:spcPct val="0"/>
              </a:spcAft>
              <a:buChar char="•"/>
              <a:defRPr sz="2400">
                <a:solidFill>
                  <a:schemeClr val="tx1"/>
                </a:solidFill>
                <a:latin typeface="+mn-lt"/>
                <a:ea typeface="ＭＳ Ｐゴシック" pitchFamily="-84" charset="-128"/>
              </a:defRPr>
            </a:lvl3pPr>
            <a:lvl4pPr marL="1600200" indent="-228600" algn="l" rtl="0" eaLnBrk="1" fontAlgn="base" hangingPunct="1">
              <a:spcBef>
                <a:spcPct val="20000"/>
              </a:spcBef>
              <a:spcAft>
                <a:spcPct val="0"/>
              </a:spcAft>
              <a:buChar char="–"/>
              <a:defRPr sz="2000">
                <a:solidFill>
                  <a:schemeClr val="tx1"/>
                </a:solidFill>
                <a:latin typeface="+mn-lt"/>
                <a:ea typeface="ＭＳ Ｐゴシック" pitchFamily="-84" charset="-128"/>
              </a:defRPr>
            </a:lvl4pPr>
            <a:lvl5pPr marL="2057400" indent="-228600" algn="l" rtl="0" eaLnBrk="1" fontAlgn="base" hangingPunct="1">
              <a:spcBef>
                <a:spcPct val="20000"/>
              </a:spcBef>
              <a:spcAft>
                <a:spcPct val="0"/>
              </a:spcAft>
              <a:buChar char="»"/>
              <a:defRPr sz="2000">
                <a:solidFill>
                  <a:schemeClr val="tx1"/>
                </a:solidFill>
                <a:latin typeface="+mn-lt"/>
                <a:ea typeface="ＭＳ Ｐゴシック" pitchFamily="-84" charset="-128"/>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lnSpc>
                <a:spcPct val="120000"/>
              </a:lnSpc>
            </a:pPr>
            <a:r>
              <a:rPr lang="en-US" sz="2000" b="0" kern="0" dirty="0">
                <a:solidFill>
                  <a:srgbClr val="333399"/>
                </a:solidFill>
                <a:latin typeface="Verdana" pitchFamily="34" charset="0"/>
                <a:ea typeface="Verdana" pitchFamily="34" charset="0"/>
                <a:cs typeface="Verdana" pitchFamily="34" charset="0"/>
              </a:rPr>
              <a:t>Proposals may only be submitted </a:t>
            </a:r>
            <a:r>
              <a:rPr lang="en-US" sz="2000" b="0" kern="0" dirty="0" smtClean="0">
                <a:solidFill>
                  <a:srgbClr val="333399"/>
                </a:solidFill>
                <a:latin typeface="Verdana" pitchFamily="34" charset="0"/>
                <a:ea typeface="Verdana" pitchFamily="34" charset="0"/>
                <a:cs typeface="Verdana" pitchFamily="34" charset="0"/>
              </a:rPr>
              <a:t>by:</a:t>
            </a:r>
            <a:endParaRPr lang="en-US" sz="2000" b="0" kern="0" dirty="0">
              <a:solidFill>
                <a:srgbClr val="333399"/>
              </a:solidFill>
              <a:latin typeface="Verdana" pitchFamily="34" charset="0"/>
              <a:ea typeface="Verdana" pitchFamily="34" charset="0"/>
              <a:cs typeface="Verdana" pitchFamily="34" charset="0"/>
            </a:endParaRPr>
          </a:p>
          <a:p>
            <a:pPr lvl="1">
              <a:lnSpc>
                <a:spcPct val="120000"/>
              </a:lnSpc>
            </a:pPr>
            <a:r>
              <a:rPr lang="en-US" sz="1600" b="0" kern="0" dirty="0">
                <a:solidFill>
                  <a:srgbClr val="333399"/>
                </a:solidFill>
                <a:latin typeface="Verdana" pitchFamily="34" charset="0"/>
                <a:ea typeface="Verdana" pitchFamily="34" charset="0"/>
                <a:cs typeface="Verdana" pitchFamily="34" charset="0"/>
              </a:rPr>
              <a:t>Universities and </a:t>
            </a:r>
            <a:r>
              <a:rPr lang="en-US" sz="1600" b="0" kern="0" dirty="0" smtClean="0">
                <a:solidFill>
                  <a:srgbClr val="333399"/>
                </a:solidFill>
                <a:latin typeface="Verdana" pitchFamily="34" charset="0"/>
                <a:ea typeface="Verdana" pitchFamily="34" charset="0"/>
                <a:cs typeface="Verdana" pitchFamily="34" charset="0"/>
              </a:rPr>
              <a:t>Colleges</a:t>
            </a:r>
            <a:endParaRPr lang="en-US" sz="1600" b="0" kern="0" dirty="0">
              <a:solidFill>
                <a:srgbClr val="333399"/>
              </a:solidFill>
              <a:latin typeface="Verdana" pitchFamily="34" charset="0"/>
              <a:ea typeface="Verdana" pitchFamily="34" charset="0"/>
              <a:cs typeface="Verdana" pitchFamily="34" charset="0"/>
            </a:endParaRPr>
          </a:p>
          <a:p>
            <a:pPr lvl="1">
              <a:lnSpc>
                <a:spcPct val="120000"/>
              </a:lnSpc>
            </a:pPr>
            <a:r>
              <a:rPr lang="en-US" sz="1600" b="0" kern="0" dirty="0">
                <a:solidFill>
                  <a:srgbClr val="333399"/>
                </a:solidFill>
                <a:latin typeface="Verdana" pitchFamily="34" charset="0"/>
                <a:ea typeface="Verdana" pitchFamily="34" charset="0"/>
                <a:cs typeface="Verdana" pitchFamily="34" charset="0"/>
              </a:rPr>
              <a:t>Non-profit, non-academic </a:t>
            </a:r>
            <a:r>
              <a:rPr lang="en-US" sz="1600" b="0" kern="0" dirty="0" smtClean="0">
                <a:solidFill>
                  <a:srgbClr val="333399"/>
                </a:solidFill>
                <a:latin typeface="Verdana" pitchFamily="34" charset="0"/>
                <a:ea typeface="Verdana" pitchFamily="34" charset="0"/>
                <a:cs typeface="Verdana" pitchFamily="34" charset="0"/>
              </a:rPr>
              <a:t>organizations</a:t>
            </a:r>
            <a:endParaRPr lang="en-US" sz="1600" b="0" kern="0" dirty="0">
              <a:solidFill>
                <a:srgbClr val="333399"/>
              </a:solidFill>
              <a:latin typeface="Verdana" pitchFamily="34" charset="0"/>
              <a:ea typeface="Verdana" pitchFamily="34" charset="0"/>
              <a:cs typeface="Verdana" pitchFamily="34" charset="0"/>
            </a:endParaRPr>
          </a:p>
          <a:p>
            <a:pPr lvl="1">
              <a:lnSpc>
                <a:spcPct val="120000"/>
              </a:lnSpc>
            </a:pPr>
            <a:r>
              <a:rPr lang="en-US" sz="1600" b="0" kern="0" dirty="0">
                <a:solidFill>
                  <a:srgbClr val="333399"/>
                </a:solidFill>
                <a:latin typeface="Verdana" pitchFamily="34" charset="0"/>
                <a:ea typeface="Verdana" pitchFamily="34" charset="0"/>
                <a:cs typeface="Verdana" pitchFamily="34" charset="0"/>
              </a:rPr>
              <a:t>FFRDCs may not receive funds directly from NSF under this </a:t>
            </a:r>
            <a:r>
              <a:rPr lang="en-US" sz="1600" b="0" kern="0" dirty="0" smtClean="0">
                <a:solidFill>
                  <a:srgbClr val="333399"/>
                </a:solidFill>
                <a:latin typeface="Verdana" pitchFamily="34" charset="0"/>
                <a:ea typeface="Verdana" pitchFamily="34" charset="0"/>
                <a:cs typeface="Verdana" pitchFamily="34" charset="0"/>
              </a:rPr>
              <a:t>solicitation</a:t>
            </a:r>
            <a:endParaRPr lang="en-US" sz="1600" b="0" kern="0" dirty="0">
              <a:solidFill>
                <a:srgbClr val="333399"/>
              </a:solidFill>
              <a:latin typeface="Verdana" pitchFamily="34" charset="0"/>
              <a:ea typeface="Verdana" pitchFamily="34" charset="0"/>
              <a:cs typeface="Verdana" pitchFamily="34" charset="0"/>
            </a:endParaRPr>
          </a:p>
          <a:p>
            <a:pPr>
              <a:lnSpc>
                <a:spcPct val="120000"/>
              </a:lnSpc>
            </a:pPr>
            <a:r>
              <a:rPr lang="en-US" sz="2000" b="0" kern="0" dirty="0" smtClean="0">
                <a:solidFill>
                  <a:srgbClr val="333399"/>
                </a:solidFill>
                <a:latin typeface="Verdana" pitchFamily="34" charset="0"/>
                <a:ea typeface="Verdana" pitchFamily="34" charset="0"/>
                <a:cs typeface="Verdana" pitchFamily="34" charset="0"/>
              </a:rPr>
              <a:t>Limit </a:t>
            </a:r>
            <a:r>
              <a:rPr lang="en-US" sz="2000" b="0" kern="0" dirty="0">
                <a:solidFill>
                  <a:srgbClr val="333399"/>
                </a:solidFill>
                <a:latin typeface="Verdana" pitchFamily="34" charset="0"/>
                <a:ea typeface="Verdana" pitchFamily="34" charset="0"/>
                <a:cs typeface="Verdana" pitchFamily="34" charset="0"/>
              </a:rPr>
              <a:t>on Number of Proposals per PI or Co-PI: </a:t>
            </a:r>
            <a:r>
              <a:rPr lang="en-US" sz="2000" b="0" kern="0" dirty="0" smtClean="0">
                <a:solidFill>
                  <a:srgbClr val="333399"/>
                </a:solidFill>
                <a:latin typeface="Verdana" pitchFamily="34" charset="0"/>
                <a:ea typeface="Verdana" pitchFamily="34" charset="0"/>
                <a:cs typeface="Verdana" pitchFamily="34" charset="0"/>
              </a:rPr>
              <a:t>1</a:t>
            </a:r>
            <a:endParaRPr lang="en-US" sz="2000" b="0" kern="0" dirty="0">
              <a:solidFill>
                <a:srgbClr val="333399"/>
              </a:solidFill>
              <a:latin typeface="Verdana" pitchFamily="34" charset="0"/>
              <a:ea typeface="Verdana" pitchFamily="34" charset="0"/>
              <a:cs typeface="Verdana" pitchFamily="34" charset="0"/>
            </a:endParaRPr>
          </a:p>
          <a:p>
            <a:pPr lvl="1">
              <a:lnSpc>
                <a:spcPct val="120000"/>
              </a:lnSpc>
            </a:pPr>
            <a:r>
              <a:rPr lang="en-US" sz="1600" b="0" kern="0" dirty="0">
                <a:solidFill>
                  <a:srgbClr val="333399"/>
                </a:solidFill>
                <a:latin typeface="Verdana" pitchFamily="34" charset="0"/>
                <a:ea typeface="Verdana" pitchFamily="34" charset="0"/>
                <a:cs typeface="Verdana" pitchFamily="34" charset="0"/>
              </a:rPr>
              <a:t>An individual may participate as Principal Investigator, co-Principal Investigator or other Senior Personnel in at most one full proposal in the pair of SSE and SSI competitions that occurs in a given calendar </a:t>
            </a:r>
            <a:r>
              <a:rPr lang="en-US" sz="1600" b="0" kern="0" dirty="0" smtClean="0">
                <a:solidFill>
                  <a:srgbClr val="333399"/>
                </a:solidFill>
                <a:latin typeface="Verdana" pitchFamily="34" charset="0"/>
                <a:ea typeface="Verdana" pitchFamily="34" charset="0"/>
                <a:cs typeface="Verdana" pitchFamily="34" charset="0"/>
              </a:rPr>
              <a:t>year</a:t>
            </a:r>
          </a:p>
          <a:p>
            <a:pPr lvl="1">
              <a:lnSpc>
                <a:spcPct val="120000"/>
              </a:lnSpc>
            </a:pPr>
            <a:r>
              <a:rPr lang="en-US" sz="1600" b="0" kern="0" dirty="0" smtClean="0">
                <a:solidFill>
                  <a:srgbClr val="333399"/>
                </a:solidFill>
                <a:latin typeface="Verdana" pitchFamily="34" charset="0"/>
                <a:ea typeface="Verdana" pitchFamily="34" charset="0"/>
                <a:cs typeface="Verdana" pitchFamily="34" charset="0"/>
              </a:rPr>
              <a:t>In the case of multiple proposals that include the same individual, all but the earliest will be returned without review</a:t>
            </a:r>
          </a:p>
          <a:p>
            <a:pPr>
              <a:lnSpc>
                <a:spcPct val="120000"/>
              </a:lnSpc>
            </a:pPr>
            <a:r>
              <a:rPr lang="en-US" sz="2000" b="0" kern="0" dirty="0" smtClean="0">
                <a:solidFill>
                  <a:srgbClr val="333399"/>
                </a:solidFill>
                <a:latin typeface="Verdana" pitchFamily="34" charset="0"/>
                <a:ea typeface="Verdana" pitchFamily="34" charset="0"/>
                <a:cs typeface="Verdana" pitchFamily="34" charset="0"/>
              </a:rPr>
              <a:t>See solicitation for details</a:t>
            </a:r>
          </a:p>
        </p:txBody>
      </p:sp>
    </p:spTree>
    <p:extLst>
      <p:ext uri="{BB962C8B-B14F-4D97-AF65-F5344CB8AC3E}">
        <p14:creationId xmlns:p14="http://schemas.microsoft.com/office/powerpoint/2010/main" val="297761255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799" y="3886200"/>
            <a:ext cx="7696201" cy="1905000"/>
          </a:xfrm>
        </p:spPr>
        <p:txBody>
          <a:bodyPr/>
          <a:lstStyle/>
          <a:p>
            <a:r>
              <a:rPr lang="en-US" sz="3000" kern="1200" dirty="0">
                <a:solidFill>
                  <a:srgbClr val="333399"/>
                </a:solidFill>
                <a:latin typeface="Verdana" pitchFamily="34" charset="0"/>
                <a:ea typeface="Verdana" pitchFamily="34" charset="0"/>
                <a:cs typeface="Verdana" pitchFamily="34" charset="0"/>
              </a:rPr>
              <a:t>Solicitation </a:t>
            </a:r>
            <a:r>
              <a:rPr lang="en-US" sz="3000" kern="1200" dirty="0" err="1" smtClean="0">
                <a:solidFill>
                  <a:srgbClr val="333399"/>
                </a:solidFill>
                <a:latin typeface="Verdana" pitchFamily="34" charset="0"/>
                <a:ea typeface="Verdana" pitchFamily="34" charset="0"/>
                <a:cs typeface="Verdana" pitchFamily="34" charset="0"/>
              </a:rPr>
              <a:t>requirementS</a:t>
            </a:r>
            <a:endParaRPr lang="en-US" sz="3000" kern="1200" dirty="0">
              <a:solidFill>
                <a:srgbClr val="333399"/>
              </a:solidFill>
              <a:latin typeface="Verdana" pitchFamily="34" charset="0"/>
              <a:ea typeface="Verdana" pitchFamily="34" charset="0"/>
              <a:cs typeface="Verdana" pitchFamily="34" charset="0"/>
            </a:endParaRPr>
          </a:p>
        </p:txBody>
      </p:sp>
      <p:sp>
        <p:nvSpPr>
          <p:cNvPr id="3" name="Text Placeholder 2"/>
          <p:cNvSpPr>
            <a:spLocks noGrp="1"/>
          </p:cNvSpPr>
          <p:nvPr>
            <p:ph type="body" idx="1"/>
          </p:nvPr>
        </p:nvSpPr>
        <p:spPr>
          <a:xfrm>
            <a:off x="1447799" y="2057400"/>
            <a:ext cx="7696201" cy="1905000"/>
          </a:xfrm>
        </p:spPr>
        <p:txBody>
          <a:bodyPr/>
          <a:lstStyle/>
          <a:p>
            <a:r>
              <a:rPr lang="en-US" kern="1200" dirty="0">
                <a:solidFill>
                  <a:srgbClr val="333399"/>
                </a:solidFill>
                <a:latin typeface="Verdana" pitchFamily="34" charset="0"/>
                <a:ea typeface="Verdana" pitchFamily="34" charset="0"/>
                <a:cs typeface="Verdana" pitchFamily="34" charset="0"/>
              </a:rPr>
              <a:t>Context for meeting SI</a:t>
            </a:r>
            <a:r>
              <a:rPr lang="en-US" kern="1200" baseline="30000" dirty="0">
                <a:solidFill>
                  <a:srgbClr val="333399"/>
                </a:solidFill>
                <a:latin typeface="Verdana" pitchFamily="34" charset="0"/>
                <a:ea typeface="Verdana" pitchFamily="34" charset="0"/>
                <a:cs typeface="Verdana" pitchFamily="34" charset="0"/>
              </a:rPr>
              <a:t>2</a:t>
            </a:r>
            <a:r>
              <a:rPr lang="en-US" kern="1200" dirty="0">
                <a:solidFill>
                  <a:srgbClr val="333399"/>
                </a:solidFill>
                <a:latin typeface="Verdana" pitchFamily="34" charset="0"/>
                <a:ea typeface="Verdana" pitchFamily="34" charset="0"/>
                <a:cs typeface="Verdana" pitchFamily="34" charset="0"/>
              </a:rPr>
              <a:t> goals</a:t>
            </a:r>
          </a:p>
        </p:txBody>
      </p:sp>
    </p:spTree>
    <p:extLst>
      <p:ext uri="{BB962C8B-B14F-4D97-AF65-F5344CB8AC3E}">
        <p14:creationId xmlns:p14="http://schemas.microsoft.com/office/powerpoint/2010/main" val="93498694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a:xfrm>
            <a:off x="1447800" y="0"/>
            <a:ext cx="7696200" cy="1219200"/>
          </a:xfrm>
        </p:spPr>
        <p:txBody>
          <a:bodyPr/>
          <a:lstStyle/>
          <a:p>
            <a:pPr eaLnBrk="1" hangingPunct="1"/>
            <a:r>
              <a:rPr lang="en-US" sz="3000" b="1" kern="1200" dirty="0">
                <a:solidFill>
                  <a:srgbClr val="333399"/>
                </a:solidFill>
                <a:latin typeface="Verdana" pitchFamily="34" charset="0"/>
                <a:ea typeface="Verdana" pitchFamily="34" charset="0"/>
                <a:cs typeface="Verdana" pitchFamily="34" charset="0"/>
              </a:rPr>
              <a:t>SI</a:t>
            </a:r>
            <a:r>
              <a:rPr lang="en-US" sz="3000" b="1" kern="1200" baseline="30000" dirty="0">
                <a:solidFill>
                  <a:srgbClr val="333399"/>
                </a:solidFill>
                <a:latin typeface="Verdana" pitchFamily="34" charset="0"/>
                <a:ea typeface="Verdana" pitchFamily="34" charset="0"/>
                <a:cs typeface="Verdana" pitchFamily="34" charset="0"/>
              </a:rPr>
              <a:t>2</a:t>
            </a:r>
            <a:r>
              <a:rPr lang="en-US" sz="3000" b="1" kern="1200" dirty="0">
                <a:solidFill>
                  <a:srgbClr val="333399"/>
                </a:solidFill>
                <a:latin typeface="Verdana" pitchFamily="34" charset="0"/>
                <a:ea typeface="Verdana" pitchFamily="34" charset="0"/>
                <a:cs typeface="Verdana" pitchFamily="34" charset="0"/>
              </a:rPr>
              <a:t> </a:t>
            </a:r>
            <a:r>
              <a:rPr lang="en-US" sz="3000" b="1" kern="1200" dirty="0" smtClean="0">
                <a:solidFill>
                  <a:srgbClr val="333399"/>
                </a:solidFill>
                <a:latin typeface="Verdana" pitchFamily="34" charset="0"/>
                <a:ea typeface="Verdana" pitchFamily="34" charset="0"/>
                <a:cs typeface="Verdana" pitchFamily="34" charset="0"/>
              </a:rPr>
              <a:t>Proposals </a:t>
            </a:r>
            <a:r>
              <a:rPr lang="en-US" sz="3000" b="1" kern="1200" dirty="0">
                <a:solidFill>
                  <a:srgbClr val="333399"/>
                </a:solidFill>
                <a:latin typeface="Verdana" pitchFamily="34" charset="0"/>
                <a:ea typeface="Verdana" pitchFamily="34" charset="0"/>
                <a:cs typeface="Verdana" pitchFamily="34" charset="0"/>
              </a:rPr>
              <a:t>Should</a:t>
            </a:r>
          </a:p>
        </p:txBody>
      </p:sp>
      <p:sp>
        <p:nvSpPr>
          <p:cNvPr id="23555" name="Rectangle 3"/>
          <p:cNvSpPr>
            <a:spLocks noGrp="1" noChangeArrowheads="1"/>
          </p:cNvSpPr>
          <p:nvPr>
            <p:ph type="body" idx="1"/>
          </p:nvPr>
        </p:nvSpPr>
        <p:spPr>
          <a:xfrm>
            <a:off x="1447800" y="533400"/>
            <a:ext cx="7696200" cy="5410200"/>
          </a:xfrm>
        </p:spPr>
        <p:txBody>
          <a:bodyPr/>
          <a:lstStyle/>
          <a:p>
            <a:pPr>
              <a:spcBef>
                <a:spcPct val="40000"/>
              </a:spcBef>
            </a:pPr>
            <a:r>
              <a:rPr lang="en-US" sz="1600" dirty="0">
                <a:latin typeface="Verdana" pitchFamily="34" charset="0"/>
                <a:ea typeface="Verdana" pitchFamily="34" charset="0"/>
                <a:cs typeface="Verdana" pitchFamily="34" charset="0"/>
              </a:rPr>
              <a:t>Identify </a:t>
            </a:r>
            <a:r>
              <a:rPr lang="en-US" sz="1600" dirty="0" smtClean="0">
                <a:latin typeface="Verdana" pitchFamily="34" charset="0"/>
                <a:ea typeface="Verdana" pitchFamily="34" charset="0"/>
                <a:cs typeface="Verdana" pitchFamily="34" charset="0"/>
              </a:rPr>
              <a:t>the areas </a:t>
            </a:r>
            <a:r>
              <a:rPr lang="en-US" sz="1600" dirty="0">
                <a:latin typeface="Verdana" pitchFamily="34" charset="0"/>
                <a:ea typeface="Verdana" pitchFamily="34" charset="0"/>
                <a:cs typeface="Verdana" pitchFamily="34" charset="0"/>
              </a:rPr>
              <a:t>of science and engineering where the software is </a:t>
            </a:r>
            <a:r>
              <a:rPr lang="en-US" sz="1600" dirty="0" smtClean="0">
                <a:latin typeface="Verdana" pitchFamily="34" charset="0"/>
                <a:ea typeface="Verdana" pitchFamily="34" charset="0"/>
                <a:cs typeface="Verdana" pitchFamily="34" charset="0"/>
              </a:rPr>
              <a:t>needed</a:t>
            </a:r>
            <a:endParaRPr lang="en-US" sz="1600" dirty="0">
              <a:latin typeface="Verdana" pitchFamily="34" charset="0"/>
              <a:ea typeface="Verdana" pitchFamily="34" charset="0"/>
              <a:cs typeface="Verdana" pitchFamily="34" charset="0"/>
            </a:endParaRPr>
          </a:p>
          <a:p>
            <a:pPr>
              <a:spcBef>
                <a:spcPct val="40000"/>
              </a:spcBef>
            </a:pPr>
            <a:r>
              <a:rPr lang="en-US" sz="1600" dirty="0">
                <a:latin typeface="Verdana" pitchFamily="34" charset="0"/>
                <a:ea typeface="Verdana" pitchFamily="34" charset="0"/>
                <a:cs typeface="Verdana" pitchFamily="34" charset="0"/>
              </a:rPr>
              <a:t>Compare the proposed approach to alternative or existing approaches</a:t>
            </a:r>
          </a:p>
          <a:p>
            <a:pPr>
              <a:spcBef>
                <a:spcPct val="40000"/>
              </a:spcBef>
            </a:pPr>
            <a:r>
              <a:rPr lang="en-US" sz="1600" dirty="0" smtClean="0">
                <a:latin typeface="Verdana" pitchFamily="34" charset="0"/>
                <a:ea typeface="Verdana" pitchFamily="34" charset="0"/>
                <a:cs typeface="Verdana" pitchFamily="34" charset="0"/>
              </a:rPr>
              <a:t>Describe </a:t>
            </a:r>
            <a:r>
              <a:rPr lang="en-US" sz="1600" dirty="0">
                <a:latin typeface="Verdana" pitchFamily="34" charset="0"/>
                <a:ea typeface="Verdana" pitchFamily="34" charset="0"/>
                <a:cs typeface="Verdana" pitchFamily="34" charset="0"/>
              </a:rPr>
              <a:t>the process to </a:t>
            </a:r>
            <a:r>
              <a:rPr lang="en-US" sz="1600" dirty="0" smtClean="0">
                <a:latin typeface="Verdana" pitchFamily="34" charset="0"/>
                <a:ea typeface="Verdana" pitchFamily="34" charset="0"/>
                <a:cs typeface="Verdana" pitchFamily="34" charset="0"/>
              </a:rPr>
              <a:t>design, develop, release and disseminate the software.</a:t>
            </a:r>
          </a:p>
          <a:p>
            <a:pPr>
              <a:spcBef>
                <a:spcPct val="40000"/>
              </a:spcBef>
            </a:pPr>
            <a:r>
              <a:rPr lang="en-US" sz="1600" dirty="0" smtClean="0">
                <a:latin typeface="Verdana" pitchFamily="34" charset="0"/>
                <a:ea typeface="Verdana" pitchFamily="34" charset="0"/>
                <a:cs typeface="Verdana" pitchFamily="34" charset="0"/>
              </a:rPr>
              <a:t>Describe the innovation </a:t>
            </a:r>
            <a:r>
              <a:rPr lang="en-US" sz="1600" dirty="0">
                <a:latin typeface="Verdana" pitchFamily="34" charset="0"/>
                <a:ea typeface="Verdana" pitchFamily="34" charset="0"/>
                <a:cs typeface="Verdana" pitchFamily="34" charset="0"/>
              </a:rPr>
              <a:t>and </a:t>
            </a:r>
            <a:r>
              <a:rPr lang="en-US" sz="1600" dirty="0" smtClean="0">
                <a:latin typeface="Verdana" pitchFamily="34" charset="0"/>
                <a:ea typeface="Verdana" pitchFamily="34" charset="0"/>
                <a:cs typeface="Verdana" pitchFamily="34" charset="0"/>
              </a:rPr>
              <a:t>research that have been integrated </a:t>
            </a:r>
            <a:r>
              <a:rPr lang="en-US" sz="1600" dirty="0">
                <a:latin typeface="Verdana" pitchFamily="34" charset="0"/>
                <a:ea typeface="Verdana" pitchFamily="34" charset="0"/>
                <a:cs typeface="Verdana" pitchFamily="34" charset="0"/>
              </a:rPr>
              <a:t>into the project </a:t>
            </a:r>
            <a:r>
              <a:rPr lang="en-US" sz="1600" dirty="0" smtClean="0">
                <a:latin typeface="Verdana" pitchFamily="34" charset="0"/>
                <a:ea typeface="Verdana" pitchFamily="34" charset="0"/>
                <a:cs typeface="Verdana" pitchFamily="34" charset="0"/>
              </a:rPr>
              <a:t>activities.</a:t>
            </a:r>
          </a:p>
          <a:p>
            <a:pPr>
              <a:spcBef>
                <a:spcPct val="40000"/>
              </a:spcBef>
            </a:pPr>
            <a:r>
              <a:rPr lang="en-US" sz="1600" dirty="0">
                <a:latin typeface="Verdana" pitchFamily="34" charset="0"/>
                <a:ea typeface="Verdana" pitchFamily="34" charset="0"/>
                <a:cs typeface="Verdana" pitchFamily="34" charset="0"/>
              </a:rPr>
              <a:t>Describe </a:t>
            </a:r>
            <a:r>
              <a:rPr lang="en-US" sz="1600" dirty="0" smtClean="0">
                <a:latin typeface="Verdana" pitchFamily="34" charset="0"/>
                <a:ea typeface="Verdana" pitchFamily="34" charset="0"/>
                <a:cs typeface="Verdana" pitchFamily="34" charset="0"/>
              </a:rPr>
              <a:t>how </a:t>
            </a:r>
            <a:r>
              <a:rPr lang="en-US" sz="1600" dirty="0">
                <a:latin typeface="Verdana" pitchFamily="34" charset="0"/>
                <a:ea typeface="Verdana" pitchFamily="34" charset="0"/>
                <a:cs typeface="Verdana" pitchFamily="34" charset="0"/>
              </a:rPr>
              <a:t>security, trustworthiness, reproducibility, and </a:t>
            </a:r>
            <a:r>
              <a:rPr lang="en-US" sz="1600" dirty="0" smtClean="0">
                <a:latin typeface="Verdana" pitchFamily="34" charset="0"/>
                <a:ea typeface="Verdana" pitchFamily="34" charset="0"/>
                <a:cs typeface="Verdana" pitchFamily="34" charset="0"/>
              </a:rPr>
              <a:t>usability are addressed in the software</a:t>
            </a:r>
          </a:p>
          <a:p>
            <a:pPr>
              <a:spcBef>
                <a:spcPct val="40000"/>
              </a:spcBef>
            </a:pPr>
            <a:r>
              <a:rPr lang="en-US" sz="1600" dirty="0" smtClean="0">
                <a:latin typeface="Verdana" pitchFamily="34" charset="0"/>
                <a:ea typeface="Verdana" pitchFamily="34" charset="0"/>
                <a:cs typeface="Verdana" pitchFamily="34" charset="0"/>
              </a:rPr>
              <a:t>Describe the impact of previously funded software efforts (if any)</a:t>
            </a:r>
            <a:endParaRPr lang="en-US" sz="1600" dirty="0">
              <a:latin typeface="Verdana" pitchFamily="34" charset="0"/>
              <a:ea typeface="Verdana" pitchFamily="34" charset="0"/>
              <a:cs typeface="Verdana" pitchFamily="34" charset="0"/>
            </a:endParaRPr>
          </a:p>
          <a:p>
            <a:pPr>
              <a:spcBef>
                <a:spcPct val="40000"/>
              </a:spcBef>
            </a:pPr>
            <a:r>
              <a:rPr lang="en-US" sz="1600" dirty="0">
                <a:latin typeface="Verdana" pitchFamily="34" charset="0"/>
                <a:ea typeface="Verdana" pitchFamily="34" charset="0"/>
                <a:cs typeface="Verdana" pitchFamily="34" charset="0"/>
              </a:rPr>
              <a:t>State which license(s) will be used – expectation is a standard open source license</a:t>
            </a:r>
          </a:p>
          <a:p>
            <a:pPr>
              <a:spcBef>
                <a:spcPct val="40000"/>
              </a:spcBef>
            </a:pPr>
            <a:r>
              <a:rPr lang="en-US" sz="1600" dirty="0" smtClean="0">
                <a:latin typeface="Verdana" pitchFamily="34" charset="0"/>
                <a:ea typeface="Verdana" pitchFamily="34" charset="0"/>
                <a:cs typeface="Verdana" pitchFamily="34" charset="0"/>
              </a:rPr>
              <a:t>Provide </a:t>
            </a:r>
            <a:r>
              <a:rPr lang="en-US" sz="1600" dirty="0">
                <a:latin typeface="Verdana" pitchFamily="34" charset="0"/>
                <a:ea typeface="Verdana" pitchFamily="34" charset="0"/>
                <a:cs typeface="Verdana" pitchFamily="34" charset="0"/>
              </a:rPr>
              <a:t>a project plan with </a:t>
            </a:r>
            <a:r>
              <a:rPr lang="en-US" sz="1600" dirty="0" smtClean="0">
                <a:latin typeface="Verdana" pitchFamily="34" charset="0"/>
                <a:ea typeface="Verdana" pitchFamily="34" charset="0"/>
                <a:cs typeface="Verdana" pitchFamily="34" charset="0"/>
              </a:rPr>
              <a:t>milestones and </a:t>
            </a:r>
            <a:r>
              <a:rPr lang="en-US" sz="1600" dirty="0">
                <a:latin typeface="Verdana" pitchFamily="34" charset="0"/>
                <a:ea typeface="Verdana" pitchFamily="34" charset="0"/>
                <a:cs typeface="Verdana" pitchFamily="34" charset="0"/>
              </a:rPr>
              <a:t>tangible metrics</a:t>
            </a:r>
          </a:p>
          <a:p>
            <a:pPr>
              <a:spcBef>
                <a:spcPct val="40000"/>
              </a:spcBef>
            </a:pPr>
            <a:r>
              <a:rPr lang="en-US" sz="1600" dirty="0" smtClean="0">
                <a:latin typeface="Verdana" pitchFamily="34" charset="0"/>
                <a:ea typeface="Verdana" pitchFamily="34" charset="0"/>
                <a:cs typeface="Verdana" pitchFamily="34" charset="0"/>
              </a:rPr>
              <a:t>Discuss the software’s potential to impact science and engineering</a:t>
            </a:r>
          </a:p>
          <a:p>
            <a:pPr>
              <a:spcBef>
                <a:spcPct val="40000"/>
              </a:spcBef>
            </a:pPr>
            <a:r>
              <a:rPr lang="en-US" sz="1600" dirty="0" smtClean="0">
                <a:latin typeface="Verdana" pitchFamily="34" charset="0"/>
                <a:ea typeface="Verdana" pitchFamily="34" charset="0"/>
                <a:cs typeface="Verdana" pitchFamily="34" charset="0"/>
              </a:rPr>
              <a:t>Identify a </a:t>
            </a:r>
            <a:r>
              <a:rPr lang="en-US" sz="1600" dirty="0">
                <a:latin typeface="Verdana" pitchFamily="34" charset="0"/>
                <a:ea typeface="Verdana" pitchFamily="34" charset="0"/>
                <a:cs typeface="Verdana" pitchFamily="34" charset="0"/>
              </a:rPr>
              <a:t>concomitant outreach and education program</a:t>
            </a:r>
          </a:p>
          <a:p>
            <a:pPr>
              <a:spcBef>
                <a:spcPct val="40000"/>
              </a:spcBef>
            </a:pPr>
            <a:r>
              <a:rPr lang="en-US" sz="1600" dirty="0" smtClean="0">
                <a:latin typeface="Verdana" pitchFamily="34" charset="0"/>
                <a:ea typeface="Verdana" pitchFamily="34" charset="0"/>
                <a:cs typeface="Verdana" pitchFamily="34" charset="0"/>
              </a:rPr>
              <a:t>Propose </a:t>
            </a:r>
            <a:r>
              <a:rPr lang="en-US" sz="1600" dirty="0">
                <a:latin typeface="Verdana" pitchFamily="34" charset="0"/>
                <a:ea typeface="Verdana" pitchFamily="34" charset="0"/>
                <a:cs typeface="Verdana" pitchFamily="34" charset="0"/>
              </a:rPr>
              <a:t>a sustainability </a:t>
            </a:r>
            <a:r>
              <a:rPr lang="en-US" sz="1600" dirty="0" smtClean="0">
                <a:latin typeface="Verdana" pitchFamily="34" charset="0"/>
                <a:ea typeface="Verdana" pitchFamily="34" charset="0"/>
                <a:cs typeface="Verdana" pitchFamily="34" charset="0"/>
              </a:rPr>
              <a:t>plan</a:t>
            </a:r>
          </a:p>
          <a:p>
            <a:pPr>
              <a:spcBef>
                <a:spcPct val="40000"/>
              </a:spcBef>
            </a:pPr>
            <a:r>
              <a:rPr lang="en-US" sz="1600" dirty="0" smtClean="0">
                <a:latin typeface="Verdana" pitchFamily="34" charset="0"/>
                <a:ea typeface="Verdana" pitchFamily="34" charset="0"/>
                <a:cs typeface="Verdana" pitchFamily="34" charset="0"/>
              </a:rPr>
              <a:t>Describe how the </a:t>
            </a:r>
            <a:r>
              <a:rPr lang="en-US" sz="1600" dirty="0">
                <a:latin typeface="Verdana" pitchFamily="34" charset="0"/>
                <a:ea typeface="Verdana" pitchFamily="34" charset="0"/>
                <a:cs typeface="Verdana" pitchFamily="34" charset="0"/>
              </a:rPr>
              <a:t>proposed software </a:t>
            </a:r>
            <a:r>
              <a:rPr lang="en-US" sz="1600" dirty="0" smtClean="0">
                <a:latin typeface="Verdana" pitchFamily="34" charset="0"/>
                <a:ea typeface="Verdana" pitchFamily="34" charset="0"/>
                <a:cs typeface="Verdana" pitchFamily="34" charset="0"/>
              </a:rPr>
              <a:t>leverages and interoperates with widely </a:t>
            </a:r>
            <a:r>
              <a:rPr lang="en-US" sz="1600" dirty="0">
                <a:latin typeface="Verdana" pitchFamily="34" charset="0"/>
                <a:ea typeface="Verdana" pitchFamily="34" charset="0"/>
                <a:cs typeface="Verdana" pitchFamily="34" charset="0"/>
              </a:rPr>
              <a:t>used tools by the community, and NSF and national cyberinfrastructure investments, as </a:t>
            </a:r>
            <a:r>
              <a:rPr lang="en-US" sz="1600" dirty="0" smtClean="0">
                <a:latin typeface="Verdana" pitchFamily="34" charset="0"/>
                <a:ea typeface="Verdana" pitchFamily="34" charset="0"/>
                <a:cs typeface="Verdana" pitchFamily="34" charset="0"/>
              </a:rPr>
              <a:t>appropriate.</a:t>
            </a:r>
          </a:p>
          <a:p>
            <a:pPr>
              <a:spcBef>
                <a:spcPct val="40000"/>
              </a:spcBef>
            </a:pPr>
            <a:endParaRPr lang="en-US" sz="16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2352394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447800" y="0"/>
            <a:ext cx="7620000" cy="121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mj-lt"/>
                <a:ea typeface="ＭＳ Ｐゴシック" charset="-128"/>
                <a:cs typeface="ＭＳ Ｐゴシック" charset="-128"/>
              </a:defRPr>
            </a:lvl1pPr>
            <a:lvl2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2pPr>
            <a:lvl3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3pPr>
            <a:lvl4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4pPr>
            <a:lvl5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5pPr>
            <a:lvl6pPr marL="4572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6pPr>
            <a:lvl7pPr marL="9144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7pPr>
            <a:lvl8pPr marL="13716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8pPr>
            <a:lvl9pPr marL="18288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9pPr>
          </a:lstStyle>
          <a:p>
            <a:r>
              <a:rPr lang="en-US" sz="3000" dirty="0" smtClean="0">
                <a:effectLst/>
                <a:latin typeface="Verdana" pitchFamily="34" charset="0"/>
                <a:ea typeface="Verdana" pitchFamily="34" charset="0"/>
                <a:cs typeface="Verdana" pitchFamily="34" charset="0"/>
              </a:rPr>
              <a:t>Additional Documents</a:t>
            </a:r>
            <a:endParaRPr lang="en-US" sz="3000" dirty="0">
              <a:effectLst/>
              <a:latin typeface="Verdana" pitchFamily="34" charset="0"/>
              <a:ea typeface="Verdana" pitchFamily="34" charset="0"/>
              <a:cs typeface="Verdana" pitchFamily="34" charset="0"/>
            </a:endParaRPr>
          </a:p>
        </p:txBody>
      </p:sp>
      <p:sp>
        <p:nvSpPr>
          <p:cNvPr id="5" name="Content Placeholder 2"/>
          <p:cNvSpPr>
            <a:spLocks noGrp="1"/>
          </p:cNvSpPr>
          <p:nvPr>
            <p:ph idx="1"/>
          </p:nvPr>
        </p:nvSpPr>
        <p:spPr>
          <a:xfrm>
            <a:off x="1447800" y="1066800"/>
            <a:ext cx="7696200" cy="5029200"/>
          </a:xfrm>
        </p:spPr>
        <p:txBody>
          <a:bodyPr/>
          <a:lstStyle/>
          <a:p>
            <a:r>
              <a:rPr lang="en-US" sz="1800" kern="1200" dirty="0" smtClean="0">
                <a:latin typeface="Verdana" pitchFamily="34" charset="0"/>
                <a:ea typeface="Verdana" pitchFamily="34" charset="0"/>
                <a:cs typeface="Verdana" pitchFamily="34" charset="0"/>
              </a:rPr>
              <a:t>Data Management Plan &amp; Postdoctoral Trainee </a:t>
            </a:r>
            <a:r>
              <a:rPr lang="en-US" sz="1800" kern="1200" dirty="0">
                <a:latin typeface="Verdana" pitchFamily="34" charset="0"/>
                <a:ea typeface="Verdana" pitchFamily="34" charset="0"/>
                <a:cs typeface="Verdana" pitchFamily="34" charset="0"/>
              </a:rPr>
              <a:t>Mentoring </a:t>
            </a:r>
            <a:r>
              <a:rPr lang="en-US" sz="1800" kern="1200" dirty="0" smtClean="0">
                <a:latin typeface="Verdana" pitchFamily="34" charset="0"/>
                <a:ea typeface="Verdana" pitchFamily="34" charset="0"/>
                <a:cs typeface="Verdana" pitchFamily="34" charset="0"/>
              </a:rPr>
              <a:t>Plan (if project includes such trainees)</a:t>
            </a:r>
          </a:p>
          <a:p>
            <a:pPr lvl="1"/>
            <a:r>
              <a:rPr lang="en-US" sz="1400" kern="1200" dirty="0">
                <a:latin typeface="Verdana" pitchFamily="34" charset="0"/>
                <a:ea typeface="Verdana" pitchFamily="34" charset="0"/>
                <a:cs typeface="Verdana" pitchFamily="34" charset="0"/>
              </a:rPr>
              <a:t>Standard NSF </a:t>
            </a:r>
            <a:r>
              <a:rPr lang="en-US" sz="1400" kern="1200" dirty="0" smtClean="0">
                <a:latin typeface="Verdana" pitchFamily="34" charset="0"/>
                <a:ea typeface="Verdana" pitchFamily="34" charset="0"/>
                <a:cs typeface="Verdana" pitchFamily="34" charset="0"/>
              </a:rPr>
              <a:t>requirement</a:t>
            </a:r>
          </a:p>
          <a:p>
            <a:pPr lvl="1"/>
            <a:r>
              <a:rPr lang="en-US" sz="1400" kern="1200" dirty="0" smtClean="0">
                <a:latin typeface="Verdana" pitchFamily="34" charset="0"/>
                <a:ea typeface="Verdana" pitchFamily="34" charset="0"/>
                <a:cs typeface="Verdana" pitchFamily="34" charset="0"/>
              </a:rPr>
              <a:t>SI2 reviewers pay close attention to data management plan, since software is data, and the goal of SI2 is to produce well-used software</a:t>
            </a:r>
          </a:p>
          <a:p>
            <a:r>
              <a:rPr lang="en-US" sz="1800" kern="1200" dirty="0" smtClean="0">
                <a:latin typeface="Verdana" pitchFamily="34" charset="0"/>
                <a:ea typeface="Verdana" pitchFamily="34" charset="0"/>
                <a:cs typeface="Verdana" pitchFamily="34" charset="0"/>
              </a:rPr>
              <a:t>For SSI proposals, Management </a:t>
            </a:r>
            <a:r>
              <a:rPr lang="en-US" sz="1800" kern="1200" dirty="0">
                <a:latin typeface="Verdana" pitchFamily="34" charset="0"/>
                <a:ea typeface="Verdana" pitchFamily="34" charset="0"/>
                <a:cs typeface="Verdana" pitchFamily="34" charset="0"/>
              </a:rPr>
              <a:t>and Coordination </a:t>
            </a:r>
            <a:r>
              <a:rPr lang="en-US" sz="1800" kern="1200" dirty="0" smtClean="0">
                <a:latin typeface="Verdana" pitchFamily="34" charset="0"/>
                <a:ea typeface="Verdana" pitchFamily="34" charset="0"/>
                <a:cs typeface="Verdana" pitchFamily="34" charset="0"/>
              </a:rPr>
              <a:t>Plan:</a:t>
            </a:r>
            <a:endParaRPr lang="en-US" sz="1800" kern="1200" dirty="0">
              <a:latin typeface="Verdana" pitchFamily="34" charset="0"/>
              <a:ea typeface="Verdana" pitchFamily="34" charset="0"/>
              <a:cs typeface="Verdana" pitchFamily="34" charset="0"/>
            </a:endParaRPr>
          </a:p>
          <a:p>
            <a:pPr lvl="1"/>
            <a:r>
              <a:rPr lang="en-US" sz="1400" kern="1200" dirty="0" smtClean="0">
                <a:latin typeface="Verdana" pitchFamily="34" charset="0"/>
                <a:ea typeface="Verdana" pitchFamily="34" charset="0"/>
                <a:cs typeface="Verdana" pitchFamily="34" charset="0"/>
              </a:rPr>
              <a:t>the </a:t>
            </a:r>
            <a:r>
              <a:rPr lang="en-US" sz="1400" kern="1200" dirty="0">
                <a:latin typeface="Verdana" pitchFamily="34" charset="0"/>
                <a:ea typeface="Verdana" pitchFamily="34" charset="0"/>
                <a:cs typeface="Verdana" pitchFamily="34" charset="0"/>
              </a:rPr>
              <a:t>specific roles of the PI, co-PIs, other senior personnel and paid consultants at all institutions involved</a:t>
            </a:r>
          </a:p>
          <a:p>
            <a:pPr lvl="1"/>
            <a:r>
              <a:rPr lang="en-US" sz="1400" kern="1200" dirty="0">
                <a:latin typeface="Verdana" pitchFamily="34" charset="0"/>
                <a:ea typeface="Verdana" pitchFamily="34" charset="0"/>
                <a:cs typeface="Verdana" pitchFamily="34" charset="0"/>
              </a:rPr>
              <a:t>how the project will be managed across institutions and disciplines</a:t>
            </a:r>
          </a:p>
          <a:p>
            <a:pPr lvl="1"/>
            <a:r>
              <a:rPr lang="en-US" sz="1400" kern="1200" dirty="0">
                <a:latin typeface="Verdana" pitchFamily="34" charset="0"/>
                <a:ea typeface="Verdana" pitchFamily="34" charset="0"/>
                <a:cs typeface="Verdana" pitchFamily="34" charset="0"/>
              </a:rPr>
              <a:t>identification of the specific coordination mechanisms that will enable cross-institution and/or cross-discipline scientific integration</a:t>
            </a:r>
          </a:p>
          <a:p>
            <a:pPr lvl="1"/>
            <a:r>
              <a:rPr lang="en-US" sz="1400" kern="1200" dirty="0">
                <a:latin typeface="Verdana" pitchFamily="34" charset="0"/>
                <a:ea typeface="Verdana" pitchFamily="34" charset="0"/>
                <a:cs typeface="Verdana" pitchFamily="34" charset="0"/>
              </a:rPr>
              <a:t>pointers to the budget line items that support these management and coordination </a:t>
            </a:r>
            <a:r>
              <a:rPr lang="en-US" sz="1400" kern="1200" dirty="0" smtClean="0">
                <a:latin typeface="Verdana" pitchFamily="34" charset="0"/>
                <a:ea typeface="Verdana" pitchFamily="34" charset="0"/>
                <a:cs typeface="Verdana" pitchFamily="34" charset="0"/>
              </a:rPr>
              <a:t>mechanisms</a:t>
            </a:r>
          </a:p>
          <a:p>
            <a:r>
              <a:rPr lang="en-US" sz="1800" kern="1200" dirty="0" smtClean="0">
                <a:latin typeface="Verdana" pitchFamily="34" charset="0"/>
                <a:ea typeface="Verdana" pitchFamily="34" charset="0"/>
                <a:cs typeface="Verdana" pitchFamily="34" charset="0"/>
              </a:rPr>
              <a:t>Letters of collaboration, if any</a:t>
            </a:r>
          </a:p>
          <a:p>
            <a:r>
              <a:rPr lang="en-US" sz="1800" kern="1200" dirty="0" smtClean="0">
                <a:latin typeface="Verdana" pitchFamily="34" charset="0"/>
                <a:ea typeface="Verdana" pitchFamily="34" charset="0"/>
                <a:cs typeface="Verdana" pitchFamily="34" charset="0"/>
              </a:rPr>
              <a:t>List of Project </a:t>
            </a:r>
            <a:r>
              <a:rPr lang="en-US" sz="1800" kern="1200" dirty="0">
                <a:latin typeface="Verdana" pitchFamily="34" charset="0"/>
                <a:ea typeface="Verdana" pitchFamily="34" charset="0"/>
                <a:cs typeface="Verdana" pitchFamily="34" charset="0"/>
              </a:rPr>
              <a:t>Personnel</a:t>
            </a:r>
          </a:p>
          <a:p>
            <a:pPr lvl="1"/>
            <a:r>
              <a:rPr lang="en-US" sz="1400" kern="1200" dirty="0">
                <a:latin typeface="Verdana" pitchFamily="34" charset="0"/>
                <a:ea typeface="Verdana" pitchFamily="34" charset="0"/>
                <a:cs typeface="Verdana" pitchFamily="34" charset="0"/>
              </a:rPr>
              <a:t>List of all senior personnel (those with a </a:t>
            </a:r>
            <a:r>
              <a:rPr lang="en-US" sz="1400" kern="1200" dirty="0" err="1">
                <a:latin typeface="Verdana" pitchFamily="34" charset="0"/>
                <a:ea typeface="Verdana" pitchFamily="34" charset="0"/>
                <a:cs typeface="Verdana" pitchFamily="34" charset="0"/>
              </a:rPr>
              <a:t>biosketch</a:t>
            </a:r>
            <a:r>
              <a:rPr lang="en-US" sz="1400" kern="1200" dirty="0">
                <a:latin typeface="Verdana" pitchFamily="34" charset="0"/>
                <a:ea typeface="Verdana" pitchFamily="34" charset="0"/>
                <a:cs typeface="Verdana" pitchFamily="34" charset="0"/>
              </a:rPr>
              <a:t> in the proposal)</a:t>
            </a:r>
          </a:p>
          <a:p>
            <a:r>
              <a:rPr lang="en-US" sz="1800" kern="1200" dirty="0">
                <a:latin typeface="Verdana" pitchFamily="34" charset="0"/>
                <a:ea typeface="Verdana" pitchFamily="34" charset="0"/>
                <a:cs typeface="Verdana" pitchFamily="34" charset="0"/>
              </a:rPr>
              <a:t>List of Conflicts</a:t>
            </a:r>
          </a:p>
          <a:p>
            <a:pPr lvl="1"/>
            <a:r>
              <a:rPr lang="en-US" sz="1400" kern="1200" dirty="0">
                <a:latin typeface="Verdana" pitchFamily="34" charset="0"/>
                <a:ea typeface="Verdana" pitchFamily="34" charset="0"/>
                <a:cs typeface="Verdana" pitchFamily="34" charset="0"/>
              </a:rPr>
              <a:t>For each senior person, all COIs (as defined by NSF in the GPG)</a:t>
            </a:r>
          </a:p>
          <a:p>
            <a:pPr lvl="1"/>
            <a:r>
              <a:rPr lang="en-US" sz="1400" kern="1200" dirty="0">
                <a:latin typeface="Verdana" pitchFamily="34" charset="0"/>
                <a:ea typeface="Verdana" pitchFamily="34" charset="0"/>
                <a:cs typeface="Verdana" pitchFamily="34" charset="0"/>
              </a:rPr>
              <a:t>Submitted through </a:t>
            </a:r>
            <a:r>
              <a:rPr lang="en-US" sz="1400" kern="1200" dirty="0" err="1">
                <a:latin typeface="Verdana" pitchFamily="34" charset="0"/>
                <a:ea typeface="Verdana" pitchFamily="34" charset="0"/>
                <a:cs typeface="Verdana" pitchFamily="34" charset="0"/>
              </a:rPr>
              <a:t>FastLane</a:t>
            </a:r>
            <a:r>
              <a:rPr lang="en-US" sz="1400" kern="1200" dirty="0">
                <a:latin typeface="Verdana" pitchFamily="34" charset="0"/>
                <a:ea typeface="Verdana" pitchFamily="34" charset="0"/>
                <a:cs typeface="Verdana" pitchFamily="34" charset="0"/>
              </a:rPr>
              <a:t>/</a:t>
            </a:r>
            <a:r>
              <a:rPr lang="en-US" sz="1400" kern="1200" dirty="0" err="1">
                <a:latin typeface="Verdana" pitchFamily="34" charset="0"/>
                <a:ea typeface="Verdana" pitchFamily="34" charset="0"/>
                <a:cs typeface="Verdana" pitchFamily="34" charset="0"/>
              </a:rPr>
              <a:t>Grants.gov</a:t>
            </a:r>
            <a:endParaRPr lang="en-US" sz="1400" kern="1200" dirty="0">
              <a:latin typeface="Verdana" pitchFamily="34" charset="0"/>
              <a:ea typeface="Verdana" pitchFamily="34" charset="0"/>
              <a:cs typeface="Verdana" pitchFamily="34" charset="0"/>
            </a:endParaRPr>
          </a:p>
          <a:p>
            <a:pPr lvl="1"/>
            <a:r>
              <a:rPr lang="en-US" sz="1400" kern="1200" dirty="0">
                <a:latin typeface="Verdana" pitchFamily="34" charset="0"/>
                <a:ea typeface="Verdana" pitchFamily="34" charset="0"/>
                <a:cs typeface="Verdana" pitchFamily="34" charset="0"/>
              </a:rPr>
              <a:t>Also as spreadsheet via email to si2@</a:t>
            </a:r>
            <a:r>
              <a:rPr lang="en-US" sz="1400" kern="1200" dirty="0" smtClean="0">
                <a:latin typeface="Verdana" pitchFamily="34" charset="0"/>
                <a:ea typeface="Verdana" pitchFamily="34" charset="0"/>
                <a:cs typeface="Verdana" pitchFamily="34" charset="0"/>
              </a:rPr>
              <a:t>nsf.gov</a:t>
            </a:r>
            <a:endParaRPr lang="en-US" sz="1400" kern="1200" dirty="0">
              <a:latin typeface="Verdana" pitchFamily="34" charset="0"/>
              <a:ea typeface="Verdana" pitchFamily="34" charset="0"/>
              <a:cs typeface="Verdana" pitchFamily="34" charset="0"/>
            </a:endParaRPr>
          </a:p>
          <a:p>
            <a:pPr marL="0" indent="0">
              <a:buNone/>
            </a:pPr>
            <a:endParaRPr lang="en-US" sz="1800" kern="12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52682227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3352799"/>
            <a:ext cx="7315201" cy="1828800"/>
          </a:xfrm>
        </p:spPr>
        <p:txBody>
          <a:bodyPr/>
          <a:lstStyle/>
          <a:p>
            <a:r>
              <a:rPr lang="en-US" sz="3000" kern="1200" dirty="0">
                <a:solidFill>
                  <a:srgbClr val="333399"/>
                </a:solidFill>
                <a:latin typeface="Verdana" pitchFamily="34" charset="0"/>
                <a:ea typeface="Verdana" pitchFamily="34" charset="0"/>
                <a:cs typeface="Verdana" pitchFamily="34" charset="0"/>
              </a:rPr>
              <a:t>Review criteria</a:t>
            </a:r>
          </a:p>
        </p:txBody>
      </p:sp>
      <p:sp>
        <p:nvSpPr>
          <p:cNvPr id="3" name="Text Placeholder 2"/>
          <p:cNvSpPr>
            <a:spLocks noGrp="1"/>
          </p:cNvSpPr>
          <p:nvPr>
            <p:ph type="body" idx="1"/>
          </p:nvPr>
        </p:nvSpPr>
        <p:spPr>
          <a:xfrm>
            <a:off x="1447800" y="1524000"/>
            <a:ext cx="7315201" cy="1828799"/>
          </a:xfrm>
        </p:spPr>
        <p:txBody>
          <a:bodyPr/>
          <a:lstStyle/>
          <a:p>
            <a:r>
              <a:rPr lang="en-US" kern="1200" dirty="0">
                <a:solidFill>
                  <a:srgbClr val="333399"/>
                </a:solidFill>
                <a:latin typeface="Verdana" pitchFamily="34" charset="0"/>
                <a:ea typeface="Verdana" pitchFamily="34" charset="0"/>
                <a:cs typeface="Verdana" pitchFamily="34" charset="0"/>
              </a:rPr>
              <a:t>NSF standard and solicitation-specific criteria</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447800" y="0"/>
            <a:ext cx="7620000" cy="121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mj-lt"/>
                <a:ea typeface="ＭＳ Ｐゴシック" charset="-128"/>
                <a:cs typeface="ＭＳ Ｐゴシック" charset="-128"/>
              </a:defRPr>
            </a:lvl1pPr>
            <a:lvl2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2pPr>
            <a:lvl3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3pPr>
            <a:lvl4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4pPr>
            <a:lvl5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5pPr>
            <a:lvl6pPr marL="4572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6pPr>
            <a:lvl7pPr marL="9144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7pPr>
            <a:lvl8pPr marL="13716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8pPr>
            <a:lvl9pPr marL="18288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9pPr>
          </a:lstStyle>
          <a:p>
            <a:r>
              <a:rPr lang="en-US" sz="3000" dirty="0" smtClean="0">
                <a:effectLst/>
                <a:latin typeface="Verdana" pitchFamily="34" charset="0"/>
                <a:ea typeface="Verdana" pitchFamily="34" charset="0"/>
                <a:cs typeface="Verdana" pitchFamily="34" charset="0"/>
              </a:rPr>
              <a:t>SI</a:t>
            </a:r>
            <a:r>
              <a:rPr lang="en-US" sz="3000" baseline="30000" dirty="0" smtClean="0">
                <a:effectLst/>
                <a:latin typeface="Verdana" pitchFamily="34" charset="0"/>
                <a:ea typeface="Verdana" pitchFamily="34" charset="0"/>
                <a:cs typeface="Verdana" pitchFamily="34" charset="0"/>
              </a:rPr>
              <a:t>2</a:t>
            </a:r>
            <a:r>
              <a:rPr lang="en-US" sz="3000" dirty="0" smtClean="0">
                <a:effectLst/>
                <a:latin typeface="Verdana" pitchFamily="34" charset="0"/>
                <a:ea typeface="Verdana" pitchFamily="34" charset="0"/>
                <a:cs typeface="Verdana" pitchFamily="34" charset="0"/>
              </a:rPr>
              <a:t> review criteria</a:t>
            </a:r>
            <a:endParaRPr lang="en-US" sz="3000" dirty="0">
              <a:effectLst/>
              <a:latin typeface="Verdana" pitchFamily="34" charset="0"/>
              <a:ea typeface="Verdana" pitchFamily="34" charset="0"/>
              <a:cs typeface="Verdana" pitchFamily="34" charset="0"/>
            </a:endParaRPr>
          </a:p>
        </p:txBody>
      </p:sp>
      <p:sp>
        <p:nvSpPr>
          <p:cNvPr id="29699" name="Rectangle 3"/>
          <p:cNvSpPr>
            <a:spLocks noGrp="1" noChangeArrowheads="1"/>
          </p:cNvSpPr>
          <p:nvPr>
            <p:ph idx="1"/>
          </p:nvPr>
        </p:nvSpPr>
        <p:spPr>
          <a:xfrm>
            <a:off x="1447800" y="1600200"/>
            <a:ext cx="7696200" cy="5029200"/>
          </a:xfrm>
        </p:spPr>
        <p:txBody>
          <a:bodyPr/>
          <a:lstStyle/>
          <a:p>
            <a:pPr marL="0" indent="0" eaLnBrk="1" hangingPunct="1">
              <a:lnSpc>
                <a:spcPts val="3600"/>
              </a:lnSpc>
              <a:spcBef>
                <a:spcPct val="0"/>
              </a:spcBef>
              <a:buNone/>
            </a:pPr>
            <a:r>
              <a:rPr lang="en-US" sz="2500" dirty="0" smtClean="0">
                <a:solidFill>
                  <a:srgbClr val="333399"/>
                </a:solidFill>
                <a:latin typeface="Verdana" pitchFamily="34" charset="0"/>
                <a:ea typeface="Verdana" pitchFamily="34" charset="0"/>
                <a:cs typeface="Verdana" pitchFamily="34" charset="0"/>
              </a:rPr>
              <a:t>Reviewers and panel will </a:t>
            </a:r>
            <a:r>
              <a:rPr lang="en-US" sz="2500" dirty="0">
                <a:solidFill>
                  <a:srgbClr val="333399"/>
                </a:solidFill>
                <a:latin typeface="Verdana" pitchFamily="34" charset="0"/>
                <a:ea typeface="Verdana" pitchFamily="34" charset="0"/>
                <a:cs typeface="Verdana" pitchFamily="34" charset="0"/>
              </a:rPr>
              <a:t>address:</a:t>
            </a:r>
          </a:p>
          <a:p>
            <a:pPr marL="0" indent="0" eaLnBrk="1" hangingPunct="1">
              <a:lnSpc>
                <a:spcPts val="3600"/>
              </a:lnSpc>
              <a:spcBef>
                <a:spcPct val="0"/>
              </a:spcBef>
              <a:buNone/>
            </a:pPr>
            <a:endParaRPr lang="en-US" sz="2500" dirty="0">
              <a:latin typeface="Verdana" pitchFamily="34" charset="0"/>
              <a:ea typeface="Verdana" pitchFamily="34" charset="0"/>
              <a:cs typeface="Verdana" pitchFamily="34" charset="0"/>
            </a:endParaRPr>
          </a:p>
          <a:p>
            <a:pPr eaLnBrk="1" hangingPunct="1">
              <a:lnSpc>
                <a:spcPts val="3600"/>
              </a:lnSpc>
              <a:spcBef>
                <a:spcPct val="0"/>
              </a:spcBef>
              <a:buFont typeface="Arial" pitchFamily="34" charset="0"/>
              <a:buChar char="•"/>
            </a:pPr>
            <a:r>
              <a:rPr lang="en-US" sz="2000" dirty="0">
                <a:latin typeface="Verdana" pitchFamily="34" charset="0"/>
                <a:ea typeface="Verdana" pitchFamily="34" charset="0"/>
                <a:cs typeface="Verdana" pitchFamily="34" charset="0"/>
              </a:rPr>
              <a:t>Intellectual Merit, </a:t>
            </a:r>
          </a:p>
          <a:p>
            <a:pPr eaLnBrk="1" hangingPunct="1">
              <a:lnSpc>
                <a:spcPts val="3600"/>
              </a:lnSpc>
              <a:spcBef>
                <a:spcPct val="0"/>
              </a:spcBef>
              <a:buFont typeface="Arial" pitchFamily="34" charset="0"/>
              <a:buChar char="•"/>
            </a:pPr>
            <a:r>
              <a:rPr lang="en-US" sz="2000" dirty="0">
                <a:latin typeface="Verdana" pitchFamily="34" charset="0"/>
                <a:ea typeface="Verdana" pitchFamily="34" charset="0"/>
                <a:cs typeface="Verdana" pitchFamily="34" charset="0"/>
              </a:rPr>
              <a:t>Broader Impacts, and </a:t>
            </a:r>
          </a:p>
          <a:p>
            <a:pPr eaLnBrk="1" hangingPunct="1">
              <a:lnSpc>
                <a:spcPts val="3600"/>
              </a:lnSpc>
              <a:spcBef>
                <a:spcPct val="0"/>
              </a:spcBef>
              <a:buFont typeface="Arial" pitchFamily="34" charset="0"/>
              <a:buChar char="•"/>
            </a:pPr>
            <a:r>
              <a:rPr lang="en-US" sz="2000" dirty="0">
                <a:solidFill>
                  <a:srgbClr val="FF0000"/>
                </a:solidFill>
                <a:latin typeface="Verdana" pitchFamily="34" charset="0"/>
                <a:ea typeface="Verdana" pitchFamily="34" charset="0"/>
                <a:cs typeface="Verdana" pitchFamily="34" charset="0"/>
              </a:rPr>
              <a:t>SI</a:t>
            </a:r>
            <a:r>
              <a:rPr lang="en-US" sz="2000" baseline="30000" dirty="0">
                <a:solidFill>
                  <a:srgbClr val="FF0000"/>
                </a:solidFill>
                <a:latin typeface="Verdana" pitchFamily="34" charset="0"/>
                <a:ea typeface="Verdana" pitchFamily="34" charset="0"/>
                <a:cs typeface="Verdana" pitchFamily="34" charset="0"/>
              </a:rPr>
              <a:t>2</a:t>
            </a:r>
            <a:r>
              <a:rPr lang="en-US" sz="2000" dirty="0">
                <a:solidFill>
                  <a:srgbClr val="FF0000"/>
                </a:solidFill>
                <a:latin typeface="Verdana" pitchFamily="34" charset="0"/>
                <a:ea typeface="Verdana" pitchFamily="34" charset="0"/>
                <a:cs typeface="Verdana" pitchFamily="34" charset="0"/>
              </a:rPr>
              <a:t> Additional Review Criteria</a:t>
            </a:r>
          </a:p>
          <a:p>
            <a:pPr marL="0" indent="0" eaLnBrk="1" hangingPunct="1">
              <a:lnSpc>
                <a:spcPts val="3600"/>
              </a:lnSpc>
              <a:spcBef>
                <a:spcPct val="0"/>
              </a:spcBef>
              <a:buNone/>
            </a:pPr>
            <a:endParaRPr lang="en-US" sz="2500" dirty="0">
              <a:latin typeface="Verdana" pitchFamily="34" charset="0"/>
              <a:ea typeface="Verdana" pitchFamily="34" charset="0"/>
              <a:cs typeface="Verdana" pitchFamily="34" charset="0"/>
            </a:endParaRPr>
          </a:p>
          <a:p>
            <a:pPr marL="0" indent="0" eaLnBrk="1" hangingPunct="1">
              <a:lnSpc>
                <a:spcPts val="3600"/>
              </a:lnSpc>
              <a:spcBef>
                <a:spcPct val="0"/>
              </a:spcBef>
              <a:buNone/>
            </a:pPr>
            <a:r>
              <a:rPr lang="en-US" sz="2500" dirty="0">
                <a:solidFill>
                  <a:srgbClr val="333399"/>
                </a:solidFill>
                <a:latin typeface="Verdana" pitchFamily="34" charset="0"/>
                <a:ea typeface="Verdana" pitchFamily="34" charset="0"/>
                <a:cs typeface="Verdana" pitchFamily="34" charset="0"/>
              </a:rPr>
              <a:t>in </a:t>
            </a:r>
            <a:r>
              <a:rPr lang="en-US" sz="2500" dirty="0" smtClean="0">
                <a:solidFill>
                  <a:srgbClr val="333399"/>
                </a:solidFill>
                <a:latin typeface="Verdana" pitchFamily="34" charset="0"/>
                <a:ea typeface="Verdana" pitchFamily="34" charset="0"/>
                <a:cs typeface="Verdana" pitchFamily="34" charset="0"/>
              </a:rPr>
              <a:t>their reviews</a:t>
            </a:r>
            <a:r>
              <a:rPr lang="en-US" sz="2500" dirty="0">
                <a:solidFill>
                  <a:srgbClr val="333399"/>
                </a:solidFill>
                <a:latin typeface="Verdana" pitchFamily="34" charset="0"/>
                <a:ea typeface="Verdana" pitchFamily="34" charset="0"/>
                <a:cs typeface="Verdana" pitchFamily="34" charset="0"/>
              </a:rPr>
              <a:t>, panel discussions, and panel </a:t>
            </a:r>
            <a:r>
              <a:rPr lang="en-US" sz="2500" dirty="0" smtClean="0">
                <a:solidFill>
                  <a:srgbClr val="333399"/>
                </a:solidFill>
                <a:latin typeface="Verdana" pitchFamily="34" charset="0"/>
                <a:ea typeface="Verdana" pitchFamily="34" charset="0"/>
                <a:cs typeface="Verdana" pitchFamily="34" charset="0"/>
              </a:rPr>
              <a:t>summaries</a:t>
            </a:r>
            <a:endParaRPr lang="en-US" sz="2500" dirty="0">
              <a:solidFill>
                <a:srgbClr val="333399"/>
              </a:solidFill>
              <a:latin typeface="Verdana" pitchFamily="34" charset="0"/>
              <a:ea typeface="Verdana" pitchFamily="34" charset="0"/>
              <a:cs typeface="Verdana" pitchFamily="34" charset="0"/>
            </a:endParaRPr>
          </a:p>
        </p:txBody>
      </p:sp>
      <p:sp>
        <p:nvSpPr>
          <p:cNvPr id="2" name="Left Arrow Callout 1"/>
          <p:cNvSpPr/>
          <p:nvPr/>
        </p:nvSpPr>
        <p:spPr>
          <a:xfrm>
            <a:off x="5791200" y="3276600"/>
            <a:ext cx="2057400" cy="1066800"/>
          </a:xfrm>
          <a:prstGeom prst="leftArrowCallout">
            <a:avLst/>
          </a:prstGeom>
          <a:solidFill>
            <a:schemeClr val="bg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FF0000"/>
                </a:solidFill>
              </a:rPr>
              <a:t>SI</a:t>
            </a:r>
            <a:r>
              <a:rPr lang="en-US" baseline="30000" dirty="0" smtClean="0">
                <a:solidFill>
                  <a:srgbClr val="FF0000"/>
                </a:solidFill>
              </a:rPr>
              <a:t>2</a:t>
            </a:r>
            <a:endParaRPr lang="en-US" baseline="30000" dirty="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1447800" y="0"/>
            <a:ext cx="7620000" cy="121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mj-lt"/>
                <a:ea typeface="ＭＳ Ｐゴシック" charset="-128"/>
                <a:cs typeface="ＭＳ Ｐゴシック" charset="-128"/>
              </a:defRPr>
            </a:lvl1pPr>
            <a:lvl2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2pPr>
            <a:lvl3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3pPr>
            <a:lvl4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4pPr>
            <a:lvl5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5pPr>
            <a:lvl6pPr marL="4572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6pPr>
            <a:lvl7pPr marL="9144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7pPr>
            <a:lvl8pPr marL="13716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8pPr>
            <a:lvl9pPr marL="18288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9pPr>
          </a:lstStyle>
          <a:p>
            <a:r>
              <a:rPr lang="en-US" sz="3000" dirty="0" smtClean="0">
                <a:effectLst/>
                <a:latin typeface="Verdana" pitchFamily="34" charset="0"/>
                <a:ea typeface="Verdana" pitchFamily="34" charset="0"/>
                <a:cs typeface="Verdana" pitchFamily="34" charset="0"/>
              </a:rPr>
              <a:t>SI</a:t>
            </a:r>
            <a:r>
              <a:rPr lang="en-US" sz="3000" baseline="30000" dirty="0" smtClean="0">
                <a:effectLst/>
                <a:latin typeface="Verdana" pitchFamily="34" charset="0"/>
                <a:ea typeface="Verdana" pitchFamily="34" charset="0"/>
                <a:cs typeface="Verdana" pitchFamily="34" charset="0"/>
              </a:rPr>
              <a:t>2</a:t>
            </a:r>
            <a:r>
              <a:rPr lang="en-US" sz="3000" dirty="0" smtClean="0">
                <a:effectLst/>
                <a:latin typeface="Verdana" pitchFamily="34" charset="0"/>
                <a:ea typeface="Verdana" pitchFamily="34" charset="0"/>
                <a:cs typeface="Verdana" pitchFamily="34" charset="0"/>
              </a:rPr>
              <a:t> review criteria</a:t>
            </a:r>
            <a:endParaRPr lang="en-US" sz="3000" dirty="0">
              <a:effectLst/>
              <a:latin typeface="Verdana" pitchFamily="34" charset="0"/>
              <a:ea typeface="Verdana" pitchFamily="34" charset="0"/>
              <a:cs typeface="Verdana" pitchFamily="34" charset="0"/>
            </a:endParaRPr>
          </a:p>
        </p:txBody>
      </p:sp>
      <p:sp>
        <p:nvSpPr>
          <p:cNvPr id="6" name="Rectangle 3"/>
          <p:cNvSpPr>
            <a:spLocks noGrp="1" noChangeArrowheads="1"/>
          </p:cNvSpPr>
          <p:nvPr>
            <p:ph idx="1"/>
          </p:nvPr>
        </p:nvSpPr>
        <p:spPr>
          <a:xfrm>
            <a:off x="1447800" y="1600200"/>
            <a:ext cx="7696200" cy="5029200"/>
          </a:xfrm>
        </p:spPr>
        <p:txBody>
          <a:bodyPr/>
          <a:lstStyle/>
          <a:p>
            <a:pPr marL="0" indent="0">
              <a:spcBef>
                <a:spcPct val="0"/>
              </a:spcBef>
              <a:buNone/>
            </a:pPr>
            <a:r>
              <a:rPr lang="en-US" sz="2000" dirty="0" smtClean="0">
                <a:solidFill>
                  <a:srgbClr val="333399"/>
                </a:solidFill>
                <a:latin typeface="Verdana" pitchFamily="34" charset="0"/>
                <a:ea typeface="Verdana" pitchFamily="34" charset="0"/>
                <a:cs typeface="Verdana" pitchFamily="34" charset="0"/>
              </a:rPr>
              <a:t>Please </a:t>
            </a:r>
            <a:r>
              <a:rPr lang="en-US" sz="2000" dirty="0">
                <a:solidFill>
                  <a:srgbClr val="333399"/>
                </a:solidFill>
                <a:latin typeface="Verdana" pitchFamily="34" charset="0"/>
                <a:ea typeface="Verdana" pitchFamily="34" charset="0"/>
                <a:cs typeface="Verdana" pitchFamily="34" charset="0"/>
              </a:rPr>
              <a:t>note that, since 14 January 2013, the Intellectual Merit and Broader Impacts elements have new </a:t>
            </a:r>
            <a:r>
              <a:rPr lang="en-US" sz="2000" dirty="0" smtClean="0">
                <a:solidFill>
                  <a:srgbClr val="333399"/>
                </a:solidFill>
                <a:latin typeface="Verdana" pitchFamily="34" charset="0"/>
                <a:ea typeface="Verdana" pitchFamily="34" charset="0"/>
                <a:cs typeface="Verdana" pitchFamily="34" charset="0"/>
              </a:rPr>
              <a:t>guidance</a:t>
            </a:r>
          </a:p>
          <a:p>
            <a:pPr marL="0" indent="0">
              <a:spcBef>
                <a:spcPct val="0"/>
              </a:spcBef>
              <a:buNone/>
            </a:pPr>
            <a:endParaRPr lang="en-US" sz="2000" dirty="0">
              <a:latin typeface="Verdana" pitchFamily="34" charset="0"/>
              <a:ea typeface="Verdana" pitchFamily="34" charset="0"/>
              <a:cs typeface="Verdana" pitchFamily="34" charset="0"/>
            </a:endParaRPr>
          </a:p>
          <a:p>
            <a:pPr marL="0" indent="0">
              <a:spcBef>
                <a:spcPct val="0"/>
              </a:spcBef>
              <a:buNone/>
            </a:pPr>
            <a:r>
              <a:rPr lang="en-US" sz="2000" dirty="0">
                <a:solidFill>
                  <a:srgbClr val="333399"/>
                </a:solidFill>
                <a:latin typeface="Verdana" pitchFamily="34" charset="0"/>
                <a:ea typeface="Verdana" pitchFamily="34" charset="0"/>
                <a:cs typeface="Verdana" pitchFamily="34" charset="0"/>
              </a:rPr>
              <a:t>When evaluating NSF proposals, reviewers </a:t>
            </a:r>
            <a:r>
              <a:rPr lang="en-US" sz="2000" dirty="0" smtClean="0">
                <a:solidFill>
                  <a:srgbClr val="333399"/>
                </a:solidFill>
                <a:latin typeface="Verdana" pitchFamily="34" charset="0"/>
                <a:ea typeface="Verdana" pitchFamily="34" charset="0"/>
                <a:cs typeface="Verdana" pitchFamily="34" charset="0"/>
              </a:rPr>
              <a:t>will consider</a:t>
            </a:r>
            <a:r>
              <a:rPr lang="en-US" sz="2000" dirty="0">
                <a:solidFill>
                  <a:srgbClr val="333399"/>
                </a:solidFill>
                <a:latin typeface="Verdana" pitchFamily="34" charset="0"/>
                <a:ea typeface="Verdana" pitchFamily="34" charset="0"/>
                <a:cs typeface="Verdana" pitchFamily="34" charset="0"/>
              </a:rPr>
              <a:t>: </a:t>
            </a:r>
          </a:p>
          <a:p>
            <a:pPr marL="0" indent="0">
              <a:spcBef>
                <a:spcPct val="0"/>
              </a:spcBef>
              <a:buNone/>
            </a:pPr>
            <a:endParaRPr lang="en-US" sz="2000" dirty="0">
              <a:latin typeface="Verdana" pitchFamily="34" charset="0"/>
              <a:ea typeface="Verdana" pitchFamily="34" charset="0"/>
              <a:cs typeface="Verdana" pitchFamily="34" charset="0"/>
            </a:endParaRPr>
          </a:p>
          <a:p>
            <a:pPr>
              <a:spcBef>
                <a:spcPct val="0"/>
              </a:spcBef>
            </a:pPr>
            <a:r>
              <a:rPr lang="en-US" sz="2000" dirty="0">
                <a:latin typeface="Verdana" pitchFamily="34" charset="0"/>
                <a:ea typeface="Verdana" pitchFamily="34" charset="0"/>
                <a:cs typeface="Verdana" pitchFamily="34" charset="0"/>
              </a:rPr>
              <a:t>what the proposers want to </a:t>
            </a:r>
            <a:r>
              <a:rPr lang="en-US" sz="2000" dirty="0" smtClean="0">
                <a:latin typeface="Verdana" pitchFamily="34" charset="0"/>
                <a:ea typeface="Verdana" pitchFamily="34" charset="0"/>
                <a:cs typeface="Verdana" pitchFamily="34" charset="0"/>
              </a:rPr>
              <a:t>do</a:t>
            </a:r>
            <a:endParaRPr lang="en-US" sz="2000" dirty="0">
              <a:latin typeface="Verdana" pitchFamily="34" charset="0"/>
              <a:ea typeface="Verdana" pitchFamily="34" charset="0"/>
              <a:cs typeface="Verdana" pitchFamily="34" charset="0"/>
            </a:endParaRPr>
          </a:p>
          <a:p>
            <a:pPr>
              <a:spcBef>
                <a:spcPct val="0"/>
              </a:spcBef>
            </a:pPr>
            <a:r>
              <a:rPr lang="en-US" sz="2000" dirty="0">
                <a:latin typeface="Verdana" pitchFamily="34" charset="0"/>
                <a:ea typeface="Verdana" pitchFamily="34" charset="0"/>
                <a:cs typeface="Verdana" pitchFamily="34" charset="0"/>
              </a:rPr>
              <a:t>why they want to do </a:t>
            </a:r>
            <a:r>
              <a:rPr lang="en-US" sz="2000" dirty="0" smtClean="0">
                <a:latin typeface="Verdana" pitchFamily="34" charset="0"/>
                <a:ea typeface="Verdana" pitchFamily="34" charset="0"/>
                <a:cs typeface="Verdana" pitchFamily="34" charset="0"/>
              </a:rPr>
              <a:t>it</a:t>
            </a:r>
            <a:endParaRPr lang="en-US" sz="2000" dirty="0">
              <a:latin typeface="Verdana" pitchFamily="34" charset="0"/>
              <a:ea typeface="Verdana" pitchFamily="34" charset="0"/>
              <a:cs typeface="Verdana" pitchFamily="34" charset="0"/>
            </a:endParaRPr>
          </a:p>
          <a:p>
            <a:pPr>
              <a:spcBef>
                <a:spcPct val="0"/>
              </a:spcBef>
            </a:pPr>
            <a:r>
              <a:rPr lang="en-US" sz="2000" dirty="0">
                <a:latin typeface="Verdana" pitchFamily="34" charset="0"/>
                <a:ea typeface="Verdana" pitchFamily="34" charset="0"/>
                <a:cs typeface="Verdana" pitchFamily="34" charset="0"/>
              </a:rPr>
              <a:t>how they plan to do </a:t>
            </a:r>
            <a:r>
              <a:rPr lang="en-US" sz="2000" dirty="0" smtClean="0">
                <a:latin typeface="Verdana" pitchFamily="34" charset="0"/>
                <a:ea typeface="Verdana" pitchFamily="34" charset="0"/>
                <a:cs typeface="Verdana" pitchFamily="34" charset="0"/>
              </a:rPr>
              <a:t>it</a:t>
            </a:r>
            <a:endParaRPr lang="en-US" sz="2000" dirty="0">
              <a:latin typeface="Verdana" pitchFamily="34" charset="0"/>
              <a:ea typeface="Verdana" pitchFamily="34" charset="0"/>
              <a:cs typeface="Verdana" pitchFamily="34" charset="0"/>
            </a:endParaRPr>
          </a:p>
          <a:p>
            <a:pPr>
              <a:spcBef>
                <a:spcPct val="0"/>
              </a:spcBef>
            </a:pPr>
            <a:r>
              <a:rPr lang="en-US" sz="2000" dirty="0">
                <a:latin typeface="Verdana" pitchFamily="34" charset="0"/>
                <a:ea typeface="Verdana" pitchFamily="34" charset="0"/>
                <a:cs typeface="Verdana" pitchFamily="34" charset="0"/>
              </a:rPr>
              <a:t>how they will know if they </a:t>
            </a:r>
            <a:r>
              <a:rPr lang="en-US" sz="2000" dirty="0" smtClean="0">
                <a:latin typeface="Verdana" pitchFamily="34" charset="0"/>
                <a:ea typeface="Verdana" pitchFamily="34" charset="0"/>
                <a:cs typeface="Verdana" pitchFamily="34" charset="0"/>
              </a:rPr>
              <a:t>succeed</a:t>
            </a:r>
            <a:endParaRPr lang="en-US" sz="2000" dirty="0">
              <a:latin typeface="Verdana" pitchFamily="34" charset="0"/>
              <a:ea typeface="Verdana" pitchFamily="34" charset="0"/>
              <a:cs typeface="Verdana" pitchFamily="34" charset="0"/>
            </a:endParaRPr>
          </a:p>
          <a:p>
            <a:pPr>
              <a:spcBef>
                <a:spcPct val="0"/>
              </a:spcBef>
            </a:pPr>
            <a:r>
              <a:rPr lang="en-US" sz="2000" dirty="0">
                <a:latin typeface="Verdana" pitchFamily="34" charset="0"/>
                <a:ea typeface="Verdana" pitchFamily="34" charset="0"/>
                <a:cs typeface="Verdana" pitchFamily="34" charset="0"/>
              </a:rPr>
              <a:t>what benefits would accrue if the project is </a:t>
            </a:r>
            <a:r>
              <a:rPr lang="en-US" sz="2000" dirty="0" smtClean="0">
                <a:latin typeface="Verdana" pitchFamily="34" charset="0"/>
                <a:ea typeface="Verdana" pitchFamily="34" charset="0"/>
                <a:cs typeface="Verdana" pitchFamily="34" charset="0"/>
              </a:rPr>
              <a:t>successful</a:t>
            </a:r>
            <a:endParaRPr lang="en-US" sz="2000" dirty="0">
              <a:latin typeface="Verdana" pitchFamily="34" charset="0"/>
              <a:ea typeface="Verdana" pitchFamily="34" charset="0"/>
              <a:cs typeface="Verdana" pitchFamily="34" charset="0"/>
            </a:endParaRPr>
          </a:p>
          <a:p>
            <a:pPr marL="0" indent="0">
              <a:spcBef>
                <a:spcPct val="0"/>
              </a:spcBef>
              <a:buNone/>
            </a:pPr>
            <a:endParaRPr lang="en-US" sz="2000" dirty="0">
              <a:latin typeface="Verdana" pitchFamily="34" charset="0"/>
              <a:ea typeface="Verdana" pitchFamily="34" charset="0"/>
              <a:cs typeface="Verdana" pitchFamily="34" charset="0"/>
            </a:endParaRPr>
          </a:p>
          <a:p>
            <a:pPr marL="0" indent="0">
              <a:spcBef>
                <a:spcPct val="0"/>
              </a:spcBef>
              <a:buNone/>
            </a:pPr>
            <a:r>
              <a:rPr lang="en-US" sz="2000" dirty="0">
                <a:solidFill>
                  <a:srgbClr val="333399"/>
                </a:solidFill>
                <a:latin typeface="Verdana" pitchFamily="34" charset="0"/>
                <a:ea typeface="Verdana" pitchFamily="34" charset="0"/>
                <a:cs typeface="Verdana" pitchFamily="34" charset="0"/>
              </a:rPr>
              <a:t>These issues apply both to the technical aspects of the proposal </a:t>
            </a:r>
            <a:r>
              <a:rPr lang="en-US" sz="2000" dirty="0" smtClean="0">
                <a:solidFill>
                  <a:srgbClr val="333399"/>
                </a:solidFill>
                <a:latin typeface="Verdana" pitchFamily="34" charset="0"/>
                <a:ea typeface="Verdana" pitchFamily="34" charset="0"/>
                <a:cs typeface="Verdana" pitchFamily="34" charset="0"/>
              </a:rPr>
              <a:t>(intellectual merit) and </a:t>
            </a:r>
            <a:r>
              <a:rPr lang="en-US" sz="2000" dirty="0">
                <a:solidFill>
                  <a:srgbClr val="333399"/>
                </a:solidFill>
                <a:latin typeface="Verdana" pitchFamily="34" charset="0"/>
                <a:ea typeface="Verdana" pitchFamily="34" charset="0"/>
                <a:cs typeface="Verdana" pitchFamily="34" charset="0"/>
              </a:rPr>
              <a:t>the way in which the project may make broader </a:t>
            </a:r>
            <a:r>
              <a:rPr lang="en-US" sz="2000" dirty="0" smtClean="0">
                <a:solidFill>
                  <a:srgbClr val="333399"/>
                </a:solidFill>
                <a:latin typeface="Verdana" pitchFamily="34" charset="0"/>
                <a:ea typeface="Verdana" pitchFamily="34" charset="0"/>
                <a:cs typeface="Verdana" pitchFamily="34" charset="0"/>
              </a:rPr>
              <a:t>contributions (broader impacts)</a:t>
            </a:r>
            <a:endParaRPr lang="en-US" sz="1500" dirty="0">
              <a:solidFill>
                <a:srgbClr val="333399"/>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03917836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7514" y="990600"/>
            <a:ext cx="7696200" cy="8229600"/>
          </a:xfrm>
        </p:spPr>
        <p:txBody>
          <a:bodyPr/>
          <a:lstStyle/>
          <a:p>
            <a:pPr>
              <a:spcBef>
                <a:spcPts val="1400"/>
              </a:spcBef>
            </a:pPr>
            <a:r>
              <a:rPr lang="en-US" sz="1600" dirty="0">
                <a:latin typeface="+mj-lt"/>
              </a:rPr>
              <a:t>To what extent does the proposed software fill a recognized need and advance research capability within a significant area (or areas) of science and engineering</a:t>
            </a:r>
            <a:r>
              <a:rPr lang="en-US" sz="1600" dirty="0" smtClean="0">
                <a:latin typeface="+mj-lt"/>
              </a:rPr>
              <a:t>?</a:t>
            </a:r>
          </a:p>
          <a:p>
            <a:pPr>
              <a:spcBef>
                <a:spcPts val="1400"/>
              </a:spcBef>
            </a:pPr>
            <a:r>
              <a:rPr lang="en-US" sz="1600" dirty="0" smtClean="0">
                <a:latin typeface="+mj-lt"/>
              </a:rPr>
              <a:t>To </a:t>
            </a:r>
            <a:r>
              <a:rPr lang="en-US" sz="1600" dirty="0">
                <a:latin typeface="+mj-lt"/>
              </a:rPr>
              <a:t>what extent does the project integrate innovation and research into the project activities</a:t>
            </a:r>
            <a:r>
              <a:rPr lang="en-US" sz="1600" dirty="0" smtClean="0">
                <a:latin typeface="+mj-lt"/>
              </a:rPr>
              <a:t>?</a:t>
            </a:r>
          </a:p>
          <a:p>
            <a:pPr>
              <a:spcBef>
                <a:spcPts val="1400"/>
              </a:spcBef>
            </a:pPr>
            <a:r>
              <a:rPr lang="en-US" sz="1600" dirty="0" smtClean="0">
                <a:latin typeface="+mj-lt"/>
              </a:rPr>
              <a:t>How </a:t>
            </a:r>
            <a:r>
              <a:rPr lang="en-US" sz="1600" dirty="0">
                <a:latin typeface="+mj-lt"/>
              </a:rPr>
              <a:t>well does the proposal present and discuss the project plan and timeline, including proof-of-concept demonstrations of key software elements and the steps necessary to take the software from prototype to dissemination into the community as reusable software resources</a:t>
            </a:r>
            <a:r>
              <a:rPr lang="en-US" sz="1600" dirty="0" smtClean="0">
                <a:latin typeface="+mj-lt"/>
              </a:rPr>
              <a:t>?</a:t>
            </a:r>
          </a:p>
          <a:p>
            <a:pPr>
              <a:spcBef>
                <a:spcPts val="1400"/>
              </a:spcBef>
            </a:pPr>
            <a:r>
              <a:rPr lang="en-US" sz="1600" dirty="0" smtClean="0">
                <a:latin typeface="+mj-lt"/>
              </a:rPr>
              <a:t>Does </a:t>
            </a:r>
            <a:r>
              <a:rPr lang="en-US" sz="1600" dirty="0">
                <a:latin typeface="+mj-lt"/>
              </a:rPr>
              <a:t>the proposal state the software license to be used and is the choice both suitably justified and appropriate, given the goals of the project</a:t>
            </a:r>
            <a:r>
              <a:rPr lang="en-US" sz="1600" dirty="0" smtClean="0">
                <a:latin typeface="+mj-lt"/>
              </a:rPr>
              <a:t>?</a:t>
            </a:r>
          </a:p>
          <a:p>
            <a:pPr>
              <a:spcBef>
                <a:spcPts val="1400"/>
              </a:spcBef>
            </a:pPr>
            <a:r>
              <a:rPr lang="en-US" sz="1600" dirty="0" smtClean="0">
                <a:latin typeface="+mj-lt"/>
              </a:rPr>
              <a:t>If </a:t>
            </a:r>
            <a:r>
              <a:rPr lang="en-US" sz="1600" dirty="0">
                <a:latin typeface="+mj-lt"/>
              </a:rPr>
              <a:t>the proposers claim to have previously developed widely-used software, particularly if funded under an SSE or SSI award, how significant was the use and impact of the previously funded software, as shown by the quantifiable evidence in the proposal, and is the software properly listed in the appropriate proposers' </a:t>
            </a:r>
            <a:r>
              <a:rPr lang="en-US" sz="1600" dirty="0" err="1">
                <a:latin typeface="+mj-lt"/>
              </a:rPr>
              <a:t>biosketches</a:t>
            </a:r>
            <a:r>
              <a:rPr lang="en-US" sz="1600" dirty="0" smtClean="0">
                <a:latin typeface="+mj-lt"/>
              </a:rPr>
              <a:t>?</a:t>
            </a:r>
          </a:p>
          <a:p>
            <a:pPr>
              <a:spcBef>
                <a:spcPts val="1400"/>
              </a:spcBef>
            </a:pPr>
            <a:r>
              <a:rPr lang="en-US" sz="1600" dirty="0"/>
              <a:t>Are tangible metrics described to measure the success of any software that may be developed? How appropriate are these metrics?</a:t>
            </a:r>
            <a:br>
              <a:rPr lang="en-US" sz="1600" dirty="0"/>
            </a:br>
            <a:endParaRPr lang="en-US" sz="1600" dirty="0"/>
          </a:p>
          <a:p>
            <a:pPr>
              <a:spcBef>
                <a:spcPts val="1400"/>
              </a:spcBef>
            </a:pPr>
            <a:endParaRPr lang="en-US" sz="1500" dirty="0" smtClean="0">
              <a:latin typeface="+mj-lt"/>
            </a:endParaRPr>
          </a:p>
        </p:txBody>
      </p:sp>
      <p:sp>
        <p:nvSpPr>
          <p:cNvPr id="4" name="Title 1"/>
          <p:cNvSpPr txBox="1">
            <a:spLocks/>
          </p:cNvSpPr>
          <p:nvPr/>
        </p:nvSpPr>
        <p:spPr bwMode="auto">
          <a:xfrm>
            <a:off x="1447800" y="0"/>
            <a:ext cx="7620000" cy="121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mj-lt"/>
                <a:ea typeface="ＭＳ Ｐゴシック" charset="-128"/>
                <a:cs typeface="ＭＳ Ｐゴシック" charset="-128"/>
              </a:defRPr>
            </a:lvl1pPr>
            <a:lvl2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2pPr>
            <a:lvl3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3pPr>
            <a:lvl4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4pPr>
            <a:lvl5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5pPr>
            <a:lvl6pPr marL="4572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6pPr>
            <a:lvl7pPr marL="9144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7pPr>
            <a:lvl8pPr marL="13716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8pPr>
            <a:lvl9pPr marL="18288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9pPr>
          </a:lstStyle>
          <a:p>
            <a:r>
              <a:rPr lang="en-US" sz="3000" dirty="0" smtClean="0">
                <a:effectLst/>
                <a:latin typeface="Verdana" pitchFamily="34" charset="0"/>
                <a:ea typeface="Verdana" pitchFamily="34" charset="0"/>
                <a:cs typeface="Verdana" pitchFamily="34" charset="0"/>
              </a:rPr>
              <a:t>SI</a:t>
            </a:r>
            <a:r>
              <a:rPr lang="en-US" sz="3000" baseline="30000" dirty="0" smtClean="0">
                <a:effectLst/>
                <a:latin typeface="Verdana" pitchFamily="34" charset="0"/>
                <a:ea typeface="Verdana" pitchFamily="34" charset="0"/>
                <a:cs typeface="Verdana" pitchFamily="34" charset="0"/>
              </a:rPr>
              <a:t>2</a:t>
            </a:r>
            <a:r>
              <a:rPr lang="en-US" sz="3000" dirty="0" smtClean="0">
                <a:effectLst/>
                <a:latin typeface="Verdana" pitchFamily="34" charset="0"/>
                <a:ea typeface="Verdana" pitchFamily="34" charset="0"/>
                <a:cs typeface="Verdana" pitchFamily="34" charset="0"/>
              </a:rPr>
              <a:t> SSE &amp; SSI specific criteria - 1</a:t>
            </a:r>
            <a:endParaRPr lang="en-US" sz="3000" dirty="0">
              <a:effectLst/>
              <a:latin typeface="Verdana" pitchFamily="34" charset="0"/>
              <a:ea typeface="Verdana" pitchFamily="34" charset="0"/>
              <a:cs typeface="Verdana" pitchFamily="34" charset="0"/>
            </a:endParaRPr>
          </a:p>
        </p:txBody>
      </p:sp>
      <p:sp>
        <p:nvSpPr>
          <p:cNvPr id="5" name="Left Arrow Callout 4"/>
          <p:cNvSpPr/>
          <p:nvPr/>
        </p:nvSpPr>
        <p:spPr>
          <a:xfrm>
            <a:off x="-76200" y="2362200"/>
            <a:ext cx="1371600" cy="1066800"/>
          </a:xfrm>
          <a:prstGeom prst="leftArrowCallout">
            <a:avLst>
              <a:gd name="adj1" fmla="val 0"/>
              <a:gd name="adj2" fmla="val 22355"/>
              <a:gd name="adj3" fmla="val 0"/>
              <a:gd name="adj4" fmla="val 81717"/>
            </a:avLst>
          </a:prstGeom>
          <a:solidFill>
            <a:schemeClr val="bg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FF0000"/>
                </a:solidFill>
              </a:rPr>
              <a:t>SI</a:t>
            </a:r>
            <a:r>
              <a:rPr lang="en-US" baseline="30000" dirty="0" smtClean="0">
                <a:solidFill>
                  <a:srgbClr val="FF0000"/>
                </a:solidFill>
              </a:rPr>
              <a:t>2</a:t>
            </a:r>
            <a:endParaRPr lang="en-US" baseline="30000" dirty="0">
              <a:solidFill>
                <a:srgbClr val="FF0000"/>
              </a:solidFill>
            </a:endParaRPr>
          </a:p>
        </p:txBody>
      </p:sp>
      <p:sp>
        <p:nvSpPr>
          <p:cNvPr id="6" name="Left Arrow Callout 5"/>
          <p:cNvSpPr/>
          <p:nvPr/>
        </p:nvSpPr>
        <p:spPr>
          <a:xfrm>
            <a:off x="-76200" y="3886200"/>
            <a:ext cx="1371600" cy="1066800"/>
          </a:xfrm>
          <a:prstGeom prst="leftArrowCallout">
            <a:avLst>
              <a:gd name="adj1" fmla="val 0"/>
              <a:gd name="adj2" fmla="val 22355"/>
              <a:gd name="adj3" fmla="val 0"/>
              <a:gd name="adj4" fmla="val 81717"/>
            </a:avLst>
          </a:prstGeom>
          <a:solidFill>
            <a:schemeClr val="bg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solidFill>
                  <a:srgbClr val="FF0000"/>
                </a:solidFill>
              </a:rPr>
              <a:t>Not yes/no</a:t>
            </a:r>
            <a:endParaRPr lang="en-US" sz="2000" baseline="30000" dirty="0">
              <a:solidFill>
                <a:srgbClr val="FF0000"/>
              </a:solidFill>
            </a:endParaRPr>
          </a:p>
        </p:txBody>
      </p:sp>
    </p:spTree>
    <p:extLst>
      <p:ext uri="{BB962C8B-B14F-4D97-AF65-F5344CB8AC3E}">
        <p14:creationId xmlns:p14="http://schemas.microsoft.com/office/powerpoint/2010/main" val="270302313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7514" y="1295400"/>
            <a:ext cx="7696200" cy="8229600"/>
          </a:xfrm>
        </p:spPr>
        <p:txBody>
          <a:bodyPr/>
          <a:lstStyle/>
          <a:p>
            <a:pPr>
              <a:spcBef>
                <a:spcPts val="1400"/>
              </a:spcBef>
            </a:pPr>
            <a:r>
              <a:rPr lang="en-US" sz="1600" dirty="0" smtClean="0"/>
              <a:t>How </a:t>
            </a:r>
            <a:r>
              <a:rPr lang="en-US" sz="1600" dirty="0"/>
              <a:t>well does the software engineering and development plan include and/or enable the integration of relevant activities to ensure the software is responsive to new computing developments</a:t>
            </a:r>
            <a:r>
              <a:rPr lang="en-US" sz="1600" dirty="0" smtClean="0"/>
              <a:t>?</a:t>
            </a:r>
            <a:endParaRPr lang="en-US" sz="1600" dirty="0"/>
          </a:p>
          <a:p>
            <a:pPr>
              <a:spcBef>
                <a:spcPts val="1400"/>
              </a:spcBef>
            </a:pPr>
            <a:r>
              <a:rPr lang="en-US" sz="1600" dirty="0"/>
              <a:t>To what extent are issues of security, trustworthiness, reproducibility, and usability addressed and integrated into the proposed software</a:t>
            </a:r>
            <a:r>
              <a:rPr lang="en-US" sz="1600" dirty="0" smtClean="0"/>
              <a:t>?</a:t>
            </a:r>
            <a:endParaRPr lang="en-US" sz="1600" dirty="0"/>
          </a:p>
          <a:p>
            <a:pPr>
              <a:spcBef>
                <a:spcPts val="1400"/>
              </a:spcBef>
            </a:pPr>
            <a:r>
              <a:rPr lang="en-US" sz="1600" dirty="0"/>
              <a:t>To what extent is adaptability to new technologies and changing requirements addressed by the project and built into the proposed software system</a:t>
            </a:r>
            <a:r>
              <a:rPr lang="en-US" sz="1600" dirty="0" smtClean="0"/>
              <a:t>?</a:t>
            </a:r>
            <a:endParaRPr lang="en-US" sz="1600" dirty="0"/>
          </a:p>
          <a:p>
            <a:pPr>
              <a:spcBef>
                <a:spcPts val="1400"/>
              </a:spcBef>
            </a:pPr>
            <a:r>
              <a:rPr lang="en-US" sz="1600" dirty="0"/>
              <a:t>How well does the project plan include user interaction, a community-driven approach, and a timeline of new feature releases? Is there a strong plan to extend the work to additional user communities</a:t>
            </a:r>
            <a:r>
              <a:rPr lang="en-US" sz="1600" dirty="0" smtClean="0"/>
              <a:t>?</a:t>
            </a:r>
            <a:endParaRPr lang="en-US" sz="1600" dirty="0"/>
          </a:p>
          <a:p>
            <a:pPr>
              <a:spcBef>
                <a:spcPts val="1400"/>
              </a:spcBef>
            </a:pPr>
            <a:r>
              <a:rPr lang="en-US" sz="1600" dirty="0"/>
              <a:t>How well does the project address the sustainability of the developed software beyond the lifetime of the award</a:t>
            </a:r>
            <a:r>
              <a:rPr lang="en-US" sz="1600" dirty="0" smtClean="0"/>
              <a:t>?</a:t>
            </a:r>
            <a:endParaRPr lang="en-US" sz="1600" dirty="0"/>
          </a:p>
          <a:p>
            <a:pPr>
              <a:spcBef>
                <a:spcPts val="1400"/>
              </a:spcBef>
            </a:pPr>
            <a:r>
              <a:rPr lang="en-US" sz="1600" dirty="0"/>
              <a:t>To what extent does the proposed software leverage, and to what extent is it interoperable with, widely used tools by the community, and NSF and national cyberinfrastructure investments, as appropriate?</a:t>
            </a:r>
            <a:endParaRPr lang="en-US" sz="1600" kern="1200" dirty="0">
              <a:latin typeface="Verdana" pitchFamily="34" charset="0"/>
              <a:ea typeface="Verdana" pitchFamily="34" charset="0"/>
              <a:cs typeface="Verdana" pitchFamily="34" charset="0"/>
            </a:endParaRPr>
          </a:p>
        </p:txBody>
      </p:sp>
      <p:sp>
        <p:nvSpPr>
          <p:cNvPr id="4" name="Title 1"/>
          <p:cNvSpPr txBox="1">
            <a:spLocks/>
          </p:cNvSpPr>
          <p:nvPr/>
        </p:nvSpPr>
        <p:spPr bwMode="auto">
          <a:xfrm>
            <a:off x="1447800" y="0"/>
            <a:ext cx="7620000" cy="121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mj-lt"/>
                <a:ea typeface="ＭＳ Ｐゴシック" charset="-128"/>
                <a:cs typeface="ＭＳ Ｐゴシック" charset="-128"/>
              </a:defRPr>
            </a:lvl1pPr>
            <a:lvl2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2pPr>
            <a:lvl3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3pPr>
            <a:lvl4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4pPr>
            <a:lvl5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5pPr>
            <a:lvl6pPr marL="4572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6pPr>
            <a:lvl7pPr marL="9144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7pPr>
            <a:lvl8pPr marL="13716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8pPr>
            <a:lvl9pPr marL="18288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9pPr>
          </a:lstStyle>
          <a:p>
            <a:r>
              <a:rPr lang="en-US" sz="3000" dirty="0" smtClean="0">
                <a:effectLst/>
                <a:latin typeface="Verdana" pitchFamily="34" charset="0"/>
                <a:ea typeface="Verdana" pitchFamily="34" charset="0"/>
                <a:cs typeface="Verdana" pitchFamily="34" charset="0"/>
              </a:rPr>
              <a:t>SI</a:t>
            </a:r>
            <a:r>
              <a:rPr lang="en-US" sz="3000" baseline="30000" dirty="0" smtClean="0">
                <a:effectLst/>
                <a:latin typeface="Verdana" pitchFamily="34" charset="0"/>
                <a:ea typeface="Verdana" pitchFamily="34" charset="0"/>
                <a:cs typeface="Verdana" pitchFamily="34" charset="0"/>
              </a:rPr>
              <a:t>2</a:t>
            </a:r>
            <a:r>
              <a:rPr lang="en-US" sz="3000" dirty="0" smtClean="0">
                <a:effectLst/>
                <a:latin typeface="Verdana" pitchFamily="34" charset="0"/>
                <a:ea typeface="Verdana" pitchFamily="34" charset="0"/>
                <a:cs typeface="Verdana" pitchFamily="34" charset="0"/>
              </a:rPr>
              <a:t> SSE &amp; SSI specific criteria - 2</a:t>
            </a:r>
            <a:endParaRPr lang="en-US" sz="3000" dirty="0">
              <a:effectLst/>
              <a:latin typeface="Verdana" pitchFamily="34" charset="0"/>
              <a:ea typeface="Verdana" pitchFamily="34" charset="0"/>
              <a:cs typeface="Verdana" pitchFamily="34" charset="0"/>
            </a:endParaRPr>
          </a:p>
        </p:txBody>
      </p:sp>
      <p:sp>
        <p:nvSpPr>
          <p:cNvPr id="5" name="Left Arrow Callout 4"/>
          <p:cNvSpPr/>
          <p:nvPr/>
        </p:nvSpPr>
        <p:spPr>
          <a:xfrm>
            <a:off x="-76200" y="2362200"/>
            <a:ext cx="1371600" cy="1066800"/>
          </a:xfrm>
          <a:prstGeom prst="leftArrowCallout">
            <a:avLst>
              <a:gd name="adj1" fmla="val 0"/>
              <a:gd name="adj2" fmla="val 22355"/>
              <a:gd name="adj3" fmla="val 0"/>
              <a:gd name="adj4" fmla="val 81717"/>
            </a:avLst>
          </a:prstGeom>
          <a:solidFill>
            <a:schemeClr val="bg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FF0000"/>
                </a:solidFill>
              </a:rPr>
              <a:t>SI</a:t>
            </a:r>
            <a:r>
              <a:rPr lang="en-US" baseline="30000" dirty="0" smtClean="0">
                <a:solidFill>
                  <a:srgbClr val="FF0000"/>
                </a:solidFill>
              </a:rPr>
              <a:t>2</a:t>
            </a:r>
            <a:endParaRPr lang="en-US" baseline="30000" dirty="0">
              <a:solidFill>
                <a:srgbClr val="FF0000"/>
              </a:solidFill>
            </a:endParaRPr>
          </a:p>
        </p:txBody>
      </p:sp>
      <p:sp>
        <p:nvSpPr>
          <p:cNvPr id="6" name="Left Arrow Callout 5"/>
          <p:cNvSpPr/>
          <p:nvPr/>
        </p:nvSpPr>
        <p:spPr>
          <a:xfrm>
            <a:off x="-76200" y="3886200"/>
            <a:ext cx="1371600" cy="1066800"/>
          </a:xfrm>
          <a:prstGeom prst="leftArrowCallout">
            <a:avLst>
              <a:gd name="adj1" fmla="val 0"/>
              <a:gd name="adj2" fmla="val 22355"/>
              <a:gd name="adj3" fmla="val 0"/>
              <a:gd name="adj4" fmla="val 81717"/>
            </a:avLst>
          </a:prstGeom>
          <a:solidFill>
            <a:schemeClr val="bg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solidFill>
                  <a:srgbClr val="FF0000"/>
                </a:solidFill>
              </a:rPr>
              <a:t>Not yes/no</a:t>
            </a:r>
            <a:endParaRPr lang="en-US" sz="2000" baseline="30000" dirty="0">
              <a:solidFill>
                <a:srgbClr val="FF0000"/>
              </a:solidFill>
            </a:endParaRPr>
          </a:p>
        </p:txBody>
      </p:sp>
    </p:spTree>
    <p:extLst>
      <p:ext uri="{BB962C8B-B14F-4D97-AF65-F5344CB8AC3E}">
        <p14:creationId xmlns:p14="http://schemas.microsoft.com/office/powerpoint/2010/main" val="197184755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Thoughts on Future directions</a:t>
            </a:r>
            <a:endParaRPr lang="en-US" dirty="0"/>
          </a:p>
        </p:txBody>
      </p:sp>
    </p:spTree>
    <p:extLst>
      <p:ext uri="{BB962C8B-B14F-4D97-AF65-F5344CB8AC3E}">
        <p14:creationId xmlns:p14="http://schemas.microsoft.com/office/powerpoint/2010/main" val="283569370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0" y="1600200"/>
            <a:ext cx="7696200" cy="5029200"/>
          </a:xfrm>
        </p:spPr>
        <p:txBody>
          <a:bodyPr/>
          <a:lstStyle/>
          <a:p>
            <a:pPr>
              <a:buFont typeface="Arial" pitchFamily="34" charset="0"/>
              <a:buChar char="•"/>
            </a:pPr>
            <a:r>
              <a:rPr lang="en-US" sz="2500" dirty="0" smtClean="0">
                <a:solidFill>
                  <a:schemeClr val="tx1"/>
                </a:solidFill>
                <a:latin typeface="Verdana" pitchFamily="34" charset="0"/>
                <a:ea typeface="Verdana" pitchFamily="34" charset="0"/>
                <a:cs typeface="Verdana" pitchFamily="34" charset="0"/>
              </a:rPr>
              <a:t>Orient potential proposers for </a:t>
            </a:r>
            <a:r>
              <a:rPr lang="en-US" sz="2500" dirty="0">
                <a:solidFill>
                  <a:schemeClr val="tx1"/>
                </a:solidFill>
                <a:latin typeface="Verdana" pitchFamily="34" charset="0"/>
                <a:ea typeface="Verdana" pitchFamily="34" charset="0"/>
                <a:cs typeface="Verdana" pitchFamily="34" charset="0"/>
              </a:rPr>
              <a:t>the </a:t>
            </a:r>
            <a:r>
              <a:rPr lang="en-US" sz="2500" dirty="0" smtClean="0">
                <a:solidFill>
                  <a:schemeClr val="tx1"/>
                </a:solidFill>
                <a:latin typeface="Verdana" pitchFamily="34" charset="0"/>
                <a:ea typeface="Verdana" pitchFamily="34" charset="0"/>
                <a:cs typeface="Verdana" pitchFamily="34" charset="0"/>
              </a:rPr>
              <a:t>SI</a:t>
            </a:r>
            <a:r>
              <a:rPr lang="en-US" sz="2500" baseline="30000" dirty="0" smtClean="0">
                <a:solidFill>
                  <a:schemeClr val="tx1"/>
                </a:solidFill>
                <a:latin typeface="Verdana" pitchFamily="34" charset="0"/>
                <a:ea typeface="Verdana" pitchFamily="34" charset="0"/>
                <a:cs typeface="Verdana" pitchFamily="34" charset="0"/>
              </a:rPr>
              <a:t>2</a:t>
            </a:r>
            <a:r>
              <a:rPr lang="en-US" sz="2500" dirty="0" smtClean="0">
                <a:solidFill>
                  <a:schemeClr val="tx1"/>
                </a:solidFill>
                <a:latin typeface="Verdana" pitchFamily="34" charset="0"/>
                <a:ea typeface="Verdana" pitchFamily="34" charset="0"/>
                <a:cs typeface="Verdana" pitchFamily="34" charset="0"/>
              </a:rPr>
              <a:t> competition</a:t>
            </a:r>
          </a:p>
          <a:p>
            <a:pPr marL="0" indent="0">
              <a:buNone/>
            </a:pPr>
            <a:endParaRPr lang="en-US" sz="2500" dirty="0">
              <a:solidFill>
                <a:schemeClr val="tx1"/>
              </a:solidFill>
              <a:latin typeface="Verdana" pitchFamily="34" charset="0"/>
              <a:ea typeface="Verdana" pitchFamily="34" charset="0"/>
              <a:cs typeface="Verdana" pitchFamily="34" charset="0"/>
            </a:endParaRPr>
          </a:p>
          <a:p>
            <a:pPr>
              <a:buFont typeface="Arial" pitchFamily="34" charset="0"/>
              <a:buChar char="•"/>
            </a:pPr>
            <a:r>
              <a:rPr lang="en-US" sz="2500" dirty="0">
                <a:solidFill>
                  <a:schemeClr val="tx1"/>
                </a:solidFill>
                <a:latin typeface="Verdana" pitchFamily="34" charset="0"/>
                <a:ea typeface="Verdana" pitchFamily="34" charset="0"/>
                <a:cs typeface="Verdana" pitchFamily="34" charset="0"/>
              </a:rPr>
              <a:t>Review the program and review criterion, </a:t>
            </a:r>
            <a:r>
              <a:rPr lang="en-US" sz="2500" dirty="0" smtClean="0">
                <a:solidFill>
                  <a:schemeClr val="tx1"/>
                </a:solidFill>
                <a:latin typeface="Verdana" pitchFamily="34" charset="0"/>
                <a:ea typeface="Verdana" pitchFamily="34" charset="0"/>
                <a:cs typeface="Verdana" pitchFamily="34" charset="0"/>
              </a:rPr>
              <a:t>and answer questions</a:t>
            </a:r>
          </a:p>
          <a:p>
            <a:pPr marL="0" indent="0">
              <a:buNone/>
            </a:pPr>
            <a:endParaRPr lang="en-US" sz="2500" dirty="0">
              <a:solidFill>
                <a:schemeClr val="tx1"/>
              </a:solidFill>
              <a:latin typeface="Verdana" pitchFamily="34" charset="0"/>
              <a:ea typeface="Verdana" pitchFamily="34" charset="0"/>
              <a:cs typeface="Verdana" pitchFamily="34" charset="0"/>
            </a:endParaRPr>
          </a:p>
          <a:p>
            <a:pPr>
              <a:buFont typeface="Arial" pitchFamily="34" charset="0"/>
              <a:buChar char="•"/>
            </a:pPr>
            <a:r>
              <a:rPr lang="en-US" sz="2500" dirty="0">
                <a:solidFill>
                  <a:schemeClr val="tx1"/>
                </a:solidFill>
                <a:latin typeface="Verdana" pitchFamily="34" charset="0"/>
                <a:ea typeface="Verdana" pitchFamily="34" charset="0"/>
                <a:cs typeface="Verdana" pitchFamily="34" charset="0"/>
              </a:rPr>
              <a:t>Improve </a:t>
            </a:r>
            <a:r>
              <a:rPr lang="en-US" sz="2500" dirty="0" smtClean="0">
                <a:solidFill>
                  <a:schemeClr val="tx1"/>
                </a:solidFill>
                <a:latin typeface="Verdana" pitchFamily="34" charset="0"/>
                <a:ea typeface="Verdana" pitchFamily="34" charset="0"/>
                <a:cs typeface="Verdana" pitchFamily="34" charset="0"/>
              </a:rPr>
              <a:t>the quality of proposals</a:t>
            </a:r>
          </a:p>
          <a:p>
            <a:pPr marL="0" indent="0">
              <a:buNone/>
            </a:pPr>
            <a:endParaRPr lang="en-US" sz="2500" dirty="0" smtClean="0">
              <a:solidFill>
                <a:schemeClr val="tx1"/>
              </a:solidFill>
              <a:latin typeface="Verdana" pitchFamily="34" charset="0"/>
              <a:ea typeface="Verdana" pitchFamily="34" charset="0"/>
              <a:cs typeface="Verdana" pitchFamily="34" charset="0"/>
            </a:endParaRPr>
          </a:p>
        </p:txBody>
      </p:sp>
      <p:sp>
        <p:nvSpPr>
          <p:cNvPr id="4" name="Title 1"/>
          <p:cNvSpPr txBox="1">
            <a:spLocks/>
          </p:cNvSpPr>
          <p:nvPr/>
        </p:nvSpPr>
        <p:spPr bwMode="auto">
          <a:xfrm>
            <a:off x="1456899" y="0"/>
            <a:ext cx="7687101" cy="1295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mj-lt"/>
                <a:ea typeface="ＭＳ Ｐゴシック" charset="-128"/>
                <a:cs typeface="ＭＳ Ｐゴシック" charset="-128"/>
              </a:defRPr>
            </a:lvl1pPr>
            <a:lvl2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2pPr>
            <a:lvl3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3pPr>
            <a:lvl4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4pPr>
            <a:lvl5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5pPr>
            <a:lvl6pPr marL="4572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6pPr>
            <a:lvl7pPr marL="9144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7pPr>
            <a:lvl8pPr marL="13716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8pPr>
            <a:lvl9pPr marL="18288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9pPr>
          </a:lstStyle>
          <a:p>
            <a:r>
              <a:rPr lang="en-US" sz="3000" dirty="0" smtClean="0">
                <a:effectLst/>
                <a:latin typeface="Verdana" pitchFamily="34" charset="0"/>
                <a:ea typeface="Verdana" pitchFamily="34" charset="0"/>
                <a:cs typeface="Verdana" pitchFamily="34" charset="0"/>
              </a:rPr>
              <a:t>Purpose of this webinar</a:t>
            </a:r>
            <a:endParaRPr lang="en-US" sz="3000" dirty="0">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35283350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2026</a:t>
            </a:r>
            <a:endParaRPr lang="en-US" dirty="0"/>
          </a:p>
        </p:txBody>
      </p:sp>
      <p:sp>
        <p:nvSpPr>
          <p:cNvPr id="3" name="Content Placeholder 2"/>
          <p:cNvSpPr>
            <a:spLocks noGrp="1"/>
          </p:cNvSpPr>
          <p:nvPr>
            <p:ph idx="1"/>
          </p:nvPr>
        </p:nvSpPr>
        <p:spPr>
          <a:xfrm>
            <a:off x="1600200" y="838200"/>
            <a:ext cx="7086600" cy="6096000"/>
          </a:xfrm>
        </p:spPr>
        <p:txBody>
          <a:bodyPr/>
          <a:lstStyle/>
          <a:p>
            <a:r>
              <a:rPr lang="en-US" sz="2000" dirty="0" smtClean="0"/>
              <a:t>Example societal </a:t>
            </a:r>
            <a:r>
              <a:rPr lang="en-US" sz="2000" dirty="0"/>
              <a:t>grand </a:t>
            </a:r>
            <a:r>
              <a:rPr lang="en-US" sz="2000" dirty="0" smtClean="0"/>
              <a:t>challenges:</a:t>
            </a:r>
          </a:p>
          <a:p>
            <a:pPr lvl="1"/>
            <a:r>
              <a:rPr lang="en-US" sz="1600" dirty="0" smtClean="0"/>
              <a:t>Disaster scenarios imposed by climate change</a:t>
            </a:r>
            <a:endParaRPr lang="en-US" sz="1600" dirty="0"/>
          </a:p>
          <a:p>
            <a:pPr lvl="1"/>
            <a:r>
              <a:rPr lang="en-US" sz="1600" dirty="0" smtClean="0"/>
              <a:t>Sustainable provisioning of food, water and energy</a:t>
            </a:r>
            <a:endParaRPr lang="en-US" sz="1600" dirty="0"/>
          </a:p>
          <a:p>
            <a:pPr lvl="1"/>
            <a:r>
              <a:rPr lang="en-US" sz="1600" dirty="0"/>
              <a:t>E</a:t>
            </a:r>
            <a:r>
              <a:rPr lang="en-US" sz="1600" dirty="0" smtClean="0"/>
              <a:t>conomic </a:t>
            </a:r>
            <a:r>
              <a:rPr lang="en-US" sz="1600" dirty="0"/>
              <a:t>shifts imposed by a decentralized world </a:t>
            </a:r>
            <a:r>
              <a:rPr lang="en-US" sz="1600" dirty="0" smtClean="0"/>
              <a:t>order</a:t>
            </a:r>
          </a:p>
          <a:p>
            <a:pPr lvl="1"/>
            <a:r>
              <a:rPr lang="en-US" sz="1600" dirty="0" smtClean="0"/>
              <a:t>Education for all</a:t>
            </a:r>
          </a:p>
          <a:p>
            <a:r>
              <a:rPr lang="en-US" sz="2000" dirty="0"/>
              <a:t>R</a:t>
            </a:r>
            <a:r>
              <a:rPr lang="en-US" sz="2000" dirty="0" smtClean="0"/>
              <a:t>esearch needs: </a:t>
            </a:r>
          </a:p>
          <a:p>
            <a:pPr lvl="1"/>
            <a:r>
              <a:rPr lang="en-US" sz="1600" dirty="0" smtClean="0"/>
              <a:t>Distributed</a:t>
            </a:r>
            <a:r>
              <a:rPr lang="en-US" sz="1600" dirty="0"/>
              <a:t>, dynamic, m</a:t>
            </a:r>
            <a:r>
              <a:rPr lang="en-US" sz="1600" dirty="0" smtClean="0"/>
              <a:t>ulti</a:t>
            </a:r>
            <a:r>
              <a:rPr lang="en-US" sz="1600" dirty="0"/>
              <a:t>-</a:t>
            </a:r>
            <a:r>
              <a:rPr lang="en-US" sz="1600" dirty="0" smtClean="0"/>
              <a:t>disciplinary collaborations</a:t>
            </a:r>
          </a:p>
          <a:p>
            <a:pPr lvl="1"/>
            <a:r>
              <a:rPr lang="en-US" sz="1600" dirty="0" smtClean="0"/>
              <a:t>Lots of research “in the wild” in situ with the object of research</a:t>
            </a:r>
            <a:endParaRPr lang="en-US" sz="1600" dirty="0"/>
          </a:p>
          <a:p>
            <a:pPr lvl="1"/>
            <a:r>
              <a:rPr lang="en-US" sz="1600" dirty="0"/>
              <a:t>D</a:t>
            </a:r>
            <a:r>
              <a:rPr lang="en-US" sz="1600" dirty="0" smtClean="0"/>
              <a:t>ata</a:t>
            </a:r>
            <a:r>
              <a:rPr lang="en-US" sz="1600" dirty="0"/>
              <a:t>-driven, integrative over multiple </a:t>
            </a:r>
            <a:r>
              <a:rPr lang="en-US" sz="1600" dirty="0" smtClean="0"/>
              <a:t>scales, from “dual-use” sources </a:t>
            </a:r>
          </a:p>
          <a:p>
            <a:pPr lvl="1"/>
            <a:r>
              <a:rPr lang="en-US" sz="1600" dirty="0"/>
              <a:t>A</a:t>
            </a:r>
            <a:r>
              <a:rPr lang="en-US" sz="1600" dirty="0" smtClean="0"/>
              <a:t> </a:t>
            </a:r>
            <a:r>
              <a:rPr lang="en-US" sz="1600" dirty="0"/>
              <a:t>wide spectrum of </a:t>
            </a:r>
            <a:r>
              <a:rPr lang="en-US" sz="1600" dirty="0" smtClean="0"/>
              <a:t>stakeholders and participants </a:t>
            </a:r>
            <a:r>
              <a:rPr lang="en-US" sz="1600" dirty="0"/>
              <a:t>– from </a:t>
            </a:r>
            <a:r>
              <a:rPr lang="en-US" sz="1600" dirty="0" smtClean="0"/>
              <a:t>scientists to citizens </a:t>
            </a:r>
            <a:r>
              <a:rPr lang="en-US" sz="1600" dirty="0"/>
              <a:t>to industry organizations</a:t>
            </a:r>
            <a:r>
              <a:rPr lang="en-US" sz="1600" dirty="0" smtClean="0"/>
              <a:t>.</a:t>
            </a:r>
            <a:endParaRPr lang="en-US" sz="1600" dirty="0"/>
          </a:p>
          <a:p>
            <a:r>
              <a:rPr lang="en-US" sz="2000" dirty="0"/>
              <a:t>R</a:t>
            </a:r>
            <a:r>
              <a:rPr lang="en-US" sz="2000" dirty="0" smtClean="0"/>
              <a:t>esearch processes will need to be dynamic: </a:t>
            </a:r>
          </a:p>
          <a:p>
            <a:pPr lvl="1"/>
            <a:r>
              <a:rPr lang="en-US" sz="1600" dirty="0"/>
              <a:t>R</a:t>
            </a:r>
            <a:r>
              <a:rPr lang="en-US" sz="1600" dirty="0" smtClean="0"/>
              <a:t>ange from explorations </a:t>
            </a:r>
            <a:r>
              <a:rPr lang="en-US" sz="1600" dirty="0"/>
              <a:t>to repeatable workflows and back. </a:t>
            </a:r>
            <a:endParaRPr lang="en-US" sz="1600" dirty="0" smtClean="0"/>
          </a:p>
          <a:p>
            <a:pPr lvl="1"/>
            <a:r>
              <a:rPr lang="en-US" sz="1600" dirty="0"/>
              <a:t>Research methods – ranging from quantitative to qualitative - will need to be drawn from across disciplines and then integrated</a:t>
            </a:r>
            <a:r>
              <a:rPr lang="en-US" sz="1600" dirty="0" smtClean="0"/>
              <a:t>.</a:t>
            </a:r>
          </a:p>
          <a:p>
            <a:pPr lvl="1"/>
            <a:r>
              <a:rPr lang="en-US" sz="1600" dirty="0" smtClean="0"/>
              <a:t>Participants will </a:t>
            </a:r>
            <a:r>
              <a:rPr lang="en-US" sz="1600" dirty="0"/>
              <a:t>engage and disengage depending upon the stage of the research. </a:t>
            </a:r>
            <a:endParaRPr lang="en-US" sz="1600" dirty="0" smtClean="0"/>
          </a:p>
          <a:p>
            <a:pPr lvl="1"/>
            <a:r>
              <a:rPr lang="en-US" sz="1600" dirty="0" smtClean="0"/>
              <a:t>Datasets, instruments and computation </a:t>
            </a:r>
            <a:r>
              <a:rPr lang="en-US" sz="1600" dirty="0"/>
              <a:t>will be brought in </a:t>
            </a:r>
            <a:r>
              <a:rPr lang="en-US" sz="1600" dirty="0" smtClean="0"/>
              <a:t>and utilized as and when </a:t>
            </a:r>
            <a:r>
              <a:rPr lang="en-US" sz="1600" dirty="0"/>
              <a:t>needed. </a:t>
            </a:r>
            <a:endParaRPr lang="en-US" sz="1600" dirty="0" smtClean="0"/>
          </a:p>
        </p:txBody>
      </p:sp>
    </p:spTree>
    <p:extLst>
      <p:ext uri="{BB962C8B-B14F-4D97-AF65-F5344CB8AC3E}">
        <p14:creationId xmlns:p14="http://schemas.microsoft.com/office/powerpoint/2010/main" val="179165784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Dynamic CI Processes on Interoperable, Configurable CI</a:t>
            </a:r>
            <a:endParaRPr lang="en-US" sz="2800" dirty="0"/>
          </a:p>
        </p:txBody>
      </p:sp>
      <p:sp>
        <p:nvSpPr>
          <p:cNvPr id="3" name="Content Placeholder 2"/>
          <p:cNvSpPr>
            <a:spLocks noGrp="1"/>
          </p:cNvSpPr>
          <p:nvPr>
            <p:ph idx="1"/>
          </p:nvPr>
        </p:nvSpPr>
        <p:spPr>
          <a:xfrm>
            <a:off x="1600200" y="1752600"/>
            <a:ext cx="7086600" cy="4648200"/>
          </a:xfrm>
        </p:spPr>
        <p:txBody>
          <a:bodyPr>
            <a:noAutofit/>
          </a:bodyPr>
          <a:lstStyle/>
          <a:p>
            <a:r>
              <a:rPr lang="en-US" sz="2000" dirty="0" smtClean="0"/>
              <a:t>Toolboxes of composable computational research methods</a:t>
            </a:r>
          </a:p>
          <a:p>
            <a:r>
              <a:rPr lang="en-US" sz="2000" dirty="0" smtClean="0"/>
              <a:t>Workflows that adapt to data </a:t>
            </a:r>
            <a:r>
              <a:rPr lang="en-US" sz="2000" dirty="0"/>
              <a:t>and </a:t>
            </a:r>
            <a:r>
              <a:rPr lang="en-US" sz="2000" dirty="0" smtClean="0"/>
              <a:t>humans-</a:t>
            </a:r>
            <a:r>
              <a:rPr lang="en-US" sz="2000" dirty="0"/>
              <a:t>in-the-</a:t>
            </a:r>
            <a:r>
              <a:rPr lang="en-US" sz="2000" dirty="0" smtClean="0"/>
              <a:t>loop. </a:t>
            </a:r>
          </a:p>
          <a:p>
            <a:r>
              <a:rPr lang="en-US" sz="2000" dirty="0" smtClean="0"/>
              <a:t>Use dynamically configurable systems, software </a:t>
            </a:r>
            <a:r>
              <a:rPr lang="en-US" sz="2000" dirty="0"/>
              <a:t>and </a:t>
            </a:r>
            <a:r>
              <a:rPr lang="en-US" sz="2000" dirty="0" smtClean="0"/>
              <a:t>networks (software defined everything, software injection, parameterized components)</a:t>
            </a:r>
            <a:endParaRPr lang="en-US" sz="2000" dirty="0"/>
          </a:p>
          <a:p>
            <a:r>
              <a:rPr lang="en-US" sz="2000" dirty="0" smtClean="0"/>
              <a:t>Need security</a:t>
            </a:r>
            <a:r>
              <a:rPr lang="en-US" sz="2000" dirty="0"/>
              <a:t>, </a:t>
            </a:r>
            <a:r>
              <a:rPr lang="en-US" sz="2000" dirty="0" smtClean="0"/>
              <a:t>access, reproducibility </a:t>
            </a:r>
            <a:r>
              <a:rPr lang="en-US" sz="2000" dirty="0"/>
              <a:t>and trustworthiness techniques </a:t>
            </a:r>
            <a:r>
              <a:rPr lang="en-US" sz="2000" dirty="0" smtClean="0"/>
              <a:t>for dynamic situations (human back in the loop?). </a:t>
            </a:r>
            <a:endParaRPr lang="en-US" sz="2000" dirty="0"/>
          </a:p>
          <a:p>
            <a:r>
              <a:rPr lang="en-US" sz="2000" dirty="0" smtClean="0"/>
              <a:t>HCI that evolves</a:t>
            </a:r>
            <a:endParaRPr lang="en-US" sz="2000" dirty="0"/>
          </a:p>
          <a:p>
            <a:r>
              <a:rPr lang="en-US" sz="2000" dirty="0" smtClean="0"/>
              <a:t>Business models for "</a:t>
            </a:r>
            <a:r>
              <a:rPr lang="en-US" sz="2000" dirty="0"/>
              <a:t>on-demand </a:t>
            </a:r>
            <a:r>
              <a:rPr lang="en-US" sz="2000" dirty="0" smtClean="0"/>
              <a:t>negotiation”</a:t>
            </a:r>
            <a:endParaRPr lang="en-US" sz="2000" dirty="0"/>
          </a:p>
          <a:p>
            <a:r>
              <a:rPr lang="en-US" sz="2000" dirty="0" smtClean="0"/>
              <a:t>Learning aimed towards “integrative</a:t>
            </a:r>
            <a:r>
              <a:rPr lang="en-US" sz="2000" i="1" dirty="0" smtClean="0"/>
              <a:t> </a:t>
            </a:r>
            <a:r>
              <a:rPr lang="en-US" sz="2000" dirty="0" smtClean="0"/>
              <a:t>synthesis” rather than disciplinary depth.</a:t>
            </a:r>
            <a:endParaRPr lang="en-US" sz="2000" dirty="0"/>
          </a:p>
        </p:txBody>
      </p:sp>
    </p:spTree>
    <p:extLst>
      <p:ext uri="{BB962C8B-B14F-4D97-AF65-F5344CB8AC3E}">
        <p14:creationId xmlns:p14="http://schemas.microsoft.com/office/powerpoint/2010/main" val="2597051153"/>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3"/>
          <p:cNvSpPr>
            <a:spLocks noGrp="1" noChangeArrowheads="1"/>
          </p:cNvSpPr>
          <p:nvPr>
            <p:ph idx="1"/>
          </p:nvPr>
        </p:nvSpPr>
        <p:spPr>
          <a:xfrm>
            <a:off x="1828800" y="685800"/>
            <a:ext cx="6400800" cy="5486400"/>
          </a:xfrm>
        </p:spPr>
        <p:txBody>
          <a:bodyPr/>
          <a:lstStyle/>
          <a:p>
            <a:pPr marL="0" indent="0" eaLnBrk="1" hangingPunct="1">
              <a:lnSpc>
                <a:spcPct val="90000"/>
              </a:lnSpc>
              <a:buFont typeface="Wingdings 2" charset="2"/>
              <a:buNone/>
            </a:pPr>
            <a:r>
              <a:rPr lang="en-US" sz="3000" b="1" kern="1200" dirty="0">
                <a:solidFill>
                  <a:srgbClr val="333399"/>
                </a:solidFill>
                <a:latin typeface="Verdana" pitchFamily="34" charset="0"/>
                <a:ea typeface="Verdana" pitchFamily="34" charset="0"/>
                <a:cs typeface="Verdana" pitchFamily="34" charset="0"/>
              </a:rPr>
              <a:t>On behalf of the </a:t>
            </a:r>
            <a:r>
              <a:rPr lang="en-US" sz="3000" b="1" kern="1200" dirty="0" smtClean="0">
                <a:solidFill>
                  <a:srgbClr val="333399"/>
                </a:solidFill>
                <a:latin typeface="Verdana" pitchFamily="34" charset="0"/>
                <a:ea typeface="Verdana" pitchFamily="34" charset="0"/>
                <a:cs typeface="Verdana" pitchFamily="34" charset="0"/>
              </a:rPr>
              <a:t>National </a:t>
            </a:r>
            <a:r>
              <a:rPr lang="en-US" sz="3000" b="1" kern="1200" dirty="0">
                <a:solidFill>
                  <a:srgbClr val="333399"/>
                </a:solidFill>
                <a:latin typeface="Verdana" pitchFamily="34" charset="0"/>
                <a:ea typeface="Verdana" pitchFamily="34" charset="0"/>
                <a:cs typeface="Verdana" pitchFamily="34" charset="0"/>
              </a:rPr>
              <a:t>Science </a:t>
            </a:r>
            <a:r>
              <a:rPr lang="en-US" sz="3000" b="1" kern="1200" dirty="0" smtClean="0">
                <a:solidFill>
                  <a:srgbClr val="333399"/>
                </a:solidFill>
                <a:latin typeface="Verdana" pitchFamily="34" charset="0"/>
                <a:ea typeface="Verdana" pitchFamily="34" charset="0"/>
                <a:cs typeface="Verdana" pitchFamily="34" charset="0"/>
              </a:rPr>
              <a:t>Foundation and the SI</a:t>
            </a:r>
            <a:r>
              <a:rPr lang="en-US" sz="3000" b="1" kern="1200" baseline="30000" dirty="0" smtClean="0">
                <a:solidFill>
                  <a:srgbClr val="333399"/>
                </a:solidFill>
                <a:latin typeface="Verdana" pitchFamily="34" charset="0"/>
                <a:ea typeface="Verdana" pitchFamily="34" charset="0"/>
                <a:cs typeface="Verdana" pitchFamily="34" charset="0"/>
              </a:rPr>
              <a:t>2</a:t>
            </a:r>
            <a:r>
              <a:rPr lang="en-US" sz="3000" b="1" kern="1200" dirty="0" smtClean="0">
                <a:solidFill>
                  <a:srgbClr val="333399"/>
                </a:solidFill>
                <a:latin typeface="Verdana" pitchFamily="34" charset="0"/>
                <a:ea typeface="Verdana" pitchFamily="34" charset="0"/>
                <a:cs typeface="Verdana" pitchFamily="34" charset="0"/>
              </a:rPr>
              <a:t> team</a:t>
            </a:r>
            <a:endParaRPr lang="en-US" sz="3000" b="1" kern="1200" dirty="0">
              <a:solidFill>
                <a:srgbClr val="333399"/>
              </a:solidFill>
              <a:latin typeface="Verdana" pitchFamily="34" charset="0"/>
              <a:ea typeface="Verdana" pitchFamily="34" charset="0"/>
              <a:cs typeface="Verdana" pitchFamily="34" charset="0"/>
            </a:endParaRPr>
          </a:p>
          <a:p>
            <a:pPr marL="0" indent="0" eaLnBrk="1" hangingPunct="1">
              <a:lnSpc>
                <a:spcPct val="90000"/>
              </a:lnSpc>
              <a:buNone/>
            </a:pPr>
            <a:r>
              <a:rPr lang="en-US" sz="3000" dirty="0" smtClean="0">
                <a:latin typeface="Verdana" pitchFamily="34" charset="0"/>
                <a:ea typeface="Verdana" pitchFamily="34" charset="0"/>
                <a:cs typeface="Verdana" pitchFamily="34" charset="0"/>
              </a:rPr>
              <a:t> </a:t>
            </a:r>
            <a:endParaRPr lang="en-US" sz="3000" b="1" cap="all" dirty="0">
              <a:latin typeface="Verdana" pitchFamily="34" charset="0"/>
              <a:ea typeface="Verdana" pitchFamily="34" charset="0"/>
              <a:cs typeface="Verdana" pitchFamily="34" charset="0"/>
            </a:endParaRPr>
          </a:p>
          <a:p>
            <a:pPr algn="ctr" eaLnBrk="1" hangingPunct="1">
              <a:lnSpc>
                <a:spcPct val="90000"/>
              </a:lnSpc>
              <a:buFont typeface="Wingdings 2" charset="2"/>
              <a:buNone/>
            </a:pPr>
            <a:r>
              <a:rPr lang="en-US" sz="3000" b="1" cap="all" dirty="0">
                <a:solidFill>
                  <a:srgbClr val="FF0000"/>
                </a:solidFill>
                <a:latin typeface="Verdana" pitchFamily="34" charset="0"/>
                <a:ea typeface="Verdana" pitchFamily="34" charset="0"/>
                <a:cs typeface="Verdana" pitchFamily="34" charset="0"/>
              </a:rPr>
              <a:t>THANK YOU!</a:t>
            </a:r>
          </a:p>
        </p:txBody>
      </p:sp>
      <p:sp>
        <p:nvSpPr>
          <p:cNvPr id="4" name="Rectangle 3"/>
          <p:cNvSpPr txBox="1">
            <a:spLocks noChangeArrowheads="1"/>
          </p:cNvSpPr>
          <p:nvPr/>
        </p:nvSpPr>
        <p:spPr>
          <a:xfrm>
            <a:off x="1447800" y="3429000"/>
            <a:ext cx="7696200" cy="2743200"/>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pitchFamily="-84" charset="-128"/>
              </a:defRPr>
            </a:lvl2pPr>
            <a:lvl3pPr marL="1143000" indent="-228600" algn="l" rtl="0" eaLnBrk="1" fontAlgn="base" hangingPunct="1">
              <a:spcBef>
                <a:spcPct val="20000"/>
              </a:spcBef>
              <a:spcAft>
                <a:spcPct val="0"/>
              </a:spcAft>
              <a:buChar char="•"/>
              <a:defRPr sz="2400">
                <a:solidFill>
                  <a:schemeClr val="tx1"/>
                </a:solidFill>
                <a:latin typeface="+mn-lt"/>
                <a:ea typeface="ＭＳ Ｐゴシック" pitchFamily="-84" charset="-128"/>
              </a:defRPr>
            </a:lvl3pPr>
            <a:lvl4pPr marL="1600200" indent="-228600" algn="l" rtl="0" eaLnBrk="1" fontAlgn="base" hangingPunct="1">
              <a:spcBef>
                <a:spcPct val="20000"/>
              </a:spcBef>
              <a:spcAft>
                <a:spcPct val="0"/>
              </a:spcAft>
              <a:buChar char="–"/>
              <a:defRPr sz="2000">
                <a:solidFill>
                  <a:schemeClr val="tx1"/>
                </a:solidFill>
                <a:latin typeface="+mn-lt"/>
                <a:ea typeface="ＭＳ Ｐゴシック" pitchFamily="-84" charset="-128"/>
              </a:defRPr>
            </a:lvl4pPr>
            <a:lvl5pPr marL="2057400" indent="-228600" algn="l" rtl="0" eaLnBrk="1" fontAlgn="base" hangingPunct="1">
              <a:spcBef>
                <a:spcPct val="20000"/>
              </a:spcBef>
              <a:spcAft>
                <a:spcPct val="0"/>
              </a:spcAft>
              <a:buChar char="»"/>
              <a:defRPr sz="2000">
                <a:solidFill>
                  <a:schemeClr val="tx1"/>
                </a:solidFill>
                <a:latin typeface="+mn-lt"/>
                <a:ea typeface="ＭＳ Ｐゴシック" pitchFamily="-84" charset="-128"/>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spcBef>
                <a:spcPct val="0"/>
              </a:spcBef>
              <a:buFontTx/>
              <a:buNone/>
            </a:pPr>
            <a:r>
              <a:rPr lang="en-US" sz="3000" b="0" dirty="0" smtClean="0">
                <a:latin typeface="Calibri" panose="020F0502020204030204" pitchFamily="34" charset="0"/>
              </a:rPr>
              <a:t>These slides, an audio recording, </a:t>
            </a:r>
            <a:r>
              <a:rPr lang="en-US" sz="3000" b="0" dirty="0">
                <a:latin typeface="Calibri" panose="020F0502020204030204" pitchFamily="34" charset="0"/>
              </a:rPr>
              <a:t>and a script </a:t>
            </a:r>
            <a:r>
              <a:rPr lang="en-US" sz="3000" b="0" dirty="0" smtClean="0">
                <a:latin typeface="Calibri" panose="020F0502020204030204" pitchFamily="34" charset="0"/>
              </a:rPr>
              <a:t>of this webinar are available at </a:t>
            </a:r>
            <a:r>
              <a:rPr lang="en-US" sz="3000" b="0" dirty="0" smtClean="0">
                <a:latin typeface="Calibri" panose="020F0502020204030204" pitchFamily="34" charset="0"/>
                <a:hlinkClick r:id="rId3"/>
              </a:rPr>
              <a:t>http</a:t>
            </a:r>
            <a:r>
              <a:rPr lang="en-US" sz="3000" b="0" dirty="0">
                <a:latin typeface="Calibri" panose="020F0502020204030204" pitchFamily="34" charset="0"/>
                <a:hlinkClick r:id="rId3"/>
              </a:rPr>
              <a:t>://www.nsf.gov/events</a:t>
            </a:r>
            <a:r>
              <a:rPr lang="en-US" sz="3000" b="0" dirty="0" smtClean="0">
                <a:latin typeface="Calibri" panose="020F0502020204030204" pitchFamily="34" charset="0"/>
                <a:hlinkClick r:id="rId3"/>
              </a:rPr>
              <a:t>/</a:t>
            </a:r>
            <a:endParaRPr lang="en-US" sz="3000" b="0" dirty="0" smtClean="0">
              <a:latin typeface="Calibri" panose="020F0502020204030204" pitchFamily="34" charset="0"/>
            </a:endParaRPr>
          </a:p>
          <a:p>
            <a:pPr marL="0" indent="0">
              <a:spcBef>
                <a:spcPct val="0"/>
              </a:spcBef>
              <a:buFontTx/>
              <a:buNone/>
            </a:pPr>
            <a:endParaRPr lang="en-US" sz="3000" b="0" kern="0" dirty="0">
              <a:solidFill>
                <a:srgbClr val="333399"/>
              </a:solidFill>
              <a:latin typeface="Calibri" panose="020F0502020204030204" pitchFamily="34" charset="0"/>
              <a:ea typeface="Verdana" pitchFamily="34" charset="0"/>
              <a:cs typeface="Verdana" pitchFamily="34" charset="0"/>
            </a:endParaRPr>
          </a:p>
          <a:p>
            <a:pPr marL="0" indent="0">
              <a:spcBef>
                <a:spcPct val="0"/>
              </a:spcBef>
              <a:buFontTx/>
              <a:buNone/>
            </a:pPr>
            <a:r>
              <a:rPr lang="en-US" sz="3000" b="0" dirty="0">
                <a:latin typeface="Calibri" panose="020F0502020204030204" pitchFamily="34" charset="0"/>
              </a:rPr>
              <a:t>Questions? </a:t>
            </a:r>
            <a:r>
              <a:rPr lang="en-US" sz="3000" b="0" dirty="0" smtClean="0">
                <a:latin typeface="Calibri" panose="020F0502020204030204" pitchFamily="34" charset="0"/>
              </a:rPr>
              <a:t>Now, </a:t>
            </a:r>
            <a:r>
              <a:rPr lang="en-US" sz="3000" b="0" kern="0" dirty="0" smtClean="0">
                <a:solidFill>
                  <a:srgbClr val="333399"/>
                </a:solidFill>
                <a:latin typeface="Calibri" panose="020F0502020204030204" pitchFamily="34" charset="0"/>
                <a:ea typeface="Verdana" pitchFamily="34" charset="0"/>
                <a:cs typeface="Verdana" pitchFamily="34" charset="0"/>
                <a:hlinkClick r:id="rId4"/>
              </a:rPr>
              <a:t>rramnath@nsf.gov</a:t>
            </a:r>
            <a:r>
              <a:rPr lang="en-US" sz="3000" b="0" dirty="0">
                <a:latin typeface="Calibri" panose="020F0502020204030204" pitchFamily="34" charset="0"/>
              </a:rPr>
              <a:t>, or 703-292</a:t>
            </a:r>
            <a:r>
              <a:rPr lang="en-US" sz="3000" b="0" dirty="0" smtClean="0">
                <a:latin typeface="Calibri" panose="020F0502020204030204" pitchFamily="34" charset="0"/>
              </a:rPr>
              <a:t>-4776.</a:t>
            </a:r>
            <a:endParaRPr lang="en-US" sz="3000" b="0" dirty="0">
              <a:latin typeface="Calibri" panose="020F0502020204030204"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1447800" y="1219200"/>
            <a:ext cx="7696200" cy="5410200"/>
          </a:xfrm>
        </p:spPr>
        <p:txBody>
          <a:bodyPr numCol="2">
            <a:normAutofit lnSpcReduction="10000"/>
          </a:bodyPr>
          <a:lstStyle/>
          <a:p>
            <a:pPr marL="0" indent="0">
              <a:buNone/>
            </a:pPr>
            <a:r>
              <a:rPr lang="en-US" sz="1200" b="1" dirty="0" smtClean="0">
                <a:latin typeface="Verdana" pitchFamily="34" charset="0"/>
                <a:ea typeface="Verdana" pitchFamily="34" charset="0"/>
                <a:cs typeface="Verdana" pitchFamily="34" charset="0"/>
              </a:rPr>
              <a:t>Directorate </a:t>
            </a:r>
            <a:r>
              <a:rPr lang="en-US" sz="1200" b="1" dirty="0">
                <a:latin typeface="Verdana" pitchFamily="34" charset="0"/>
                <a:ea typeface="Verdana" pitchFamily="34" charset="0"/>
                <a:cs typeface="Verdana" pitchFamily="34" charset="0"/>
              </a:rPr>
              <a:t>for Biological </a:t>
            </a:r>
            <a:r>
              <a:rPr lang="en-US" sz="1200" b="1" dirty="0" smtClean="0">
                <a:latin typeface="Verdana" pitchFamily="34" charset="0"/>
                <a:ea typeface="Verdana" pitchFamily="34" charset="0"/>
                <a:cs typeface="Verdana" pitchFamily="34" charset="0"/>
              </a:rPr>
              <a:t>Sciences</a:t>
            </a:r>
          </a:p>
          <a:p>
            <a:r>
              <a:rPr lang="en-US" sz="1200" dirty="0" smtClean="0">
                <a:latin typeface="Verdana" pitchFamily="34" charset="0"/>
                <a:ea typeface="Verdana" pitchFamily="34" charset="0"/>
                <a:cs typeface="Verdana" pitchFamily="34" charset="0"/>
              </a:rPr>
              <a:t>Division of Biological Infrastructure</a:t>
            </a:r>
          </a:p>
          <a:p>
            <a:pPr lvl="1"/>
            <a:r>
              <a:rPr lang="en-US" sz="1200" dirty="0" smtClean="0"/>
              <a:t>Peter McCartney</a:t>
            </a:r>
          </a:p>
          <a:p>
            <a:pPr marL="0" indent="0">
              <a:buNone/>
            </a:pPr>
            <a:endParaRPr lang="en-US" sz="1000" dirty="0"/>
          </a:p>
          <a:p>
            <a:pPr marL="0" indent="0">
              <a:buNone/>
            </a:pPr>
            <a:r>
              <a:rPr lang="en-US" sz="1200" b="1" dirty="0" smtClean="0">
                <a:latin typeface="Verdana" pitchFamily="34" charset="0"/>
                <a:ea typeface="Verdana" pitchFamily="34" charset="0"/>
                <a:cs typeface="Verdana" pitchFamily="34" charset="0"/>
              </a:rPr>
              <a:t>Directorate </a:t>
            </a:r>
            <a:r>
              <a:rPr lang="en-US" sz="1200" b="1" dirty="0">
                <a:latin typeface="Verdana" pitchFamily="34" charset="0"/>
                <a:ea typeface="Verdana" pitchFamily="34" charset="0"/>
                <a:cs typeface="Verdana" pitchFamily="34" charset="0"/>
              </a:rPr>
              <a:t>for Computer &amp; Information Science &amp; </a:t>
            </a:r>
            <a:r>
              <a:rPr lang="en-US" sz="1200" b="1" dirty="0" smtClean="0">
                <a:latin typeface="Verdana" pitchFamily="34" charset="0"/>
                <a:ea typeface="Verdana" pitchFamily="34" charset="0"/>
                <a:cs typeface="Verdana" pitchFamily="34" charset="0"/>
              </a:rPr>
              <a:t>Engineering</a:t>
            </a:r>
          </a:p>
          <a:p>
            <a:r>
              <a:rPr lang="en-US" sz="1200" dirty="0">
                <a:latin typeface="Verdana" pitchFamily="34" charset="0"/>
                <a:ea typeface="Verdana" pitchFamily="34" charset="0"/>
                <a:cs typeface="Verdana" pitchFamily="34" charset="0"/>
              </a:rPr>
              <a:t>Division of Advanced </a:t>
            </a:r>
            <a:r>
              <a:rPr lang="en-US" sz="1200" dirty="0" smtClean="0">
                <a:latin typeface="Verdana" pitchFamily="34" charset="0"/>
                <a:ea typeface="Verdana" pitchFamily="34" charset="0"/>
                <a:cs typeface="Verdana" pitchFamily="34" charset="0"/>
              </a:rPr>
              <a:t>Cyberinfrastructure</a:t>
            </a:r>
          </a:p>
          <a:p>
            <a:pPr lvl="1"/>
            <a:r>
              <a:rPr lang="en-US" sz="1200" dirty="0" smtClean="0"/>
              <a:t>Rajiv Ramnath</a:t>
            </a:r>
          </a:p>
          <a:p>
            <a:pPr lvl="1"/>
            <a:r>
              <a:rPr lang="en-US" sz="1200" dirty="0" smtClean="0"/>
              <a:t>Dan Katz (till 3/25)</a:t>
            </a:r>
            <a:endParaRPr lang="en-US" sz="1200" dirty="0"/>
          </a:p>
          <a:p>
            <a:r>
              <a:rPr lang="en-US" sz="1200" dirty="0" smtClean="0">
                <a:latin typeface="Verdana" pitchFamily="34" charset="0"/>
                <a:ea typeface="Verdana" pitchFamily="34" charset="0"/>
                <a:cs typeface="Verdana" pitchFamily="34" charset="0"/>
              </a:rPr>
              <a:t>Division of Computing and Communication Foundations</a:t>
            </a:r>
          </a:p>
          <a:p>
            <a:pPr lvl="1"/>
            <a:r>
              <a:rPr lang="en-US" sz="1200" dirty="0" smtClean="0"/>
              <a:t>Sol </a:t>
            </a:r>
            <a:r>
              <a:rPr lang="en-US" sz="1200" dirty="0"/>
              <a:t>Greenspan </a:t>
            </a:r>
            <a:endParaRPr lang="en-US" sz="1200" dirty="0" smtClean="0"/>
          </a:p>
          <a:p>
            <a:pPr lvl="1"/>
            <a:r>
              <a:rPr lang="en-US" sz="1200" dirty="0" err="1"/>
              <a:t>Almadena</a:t>
            </a:r>
            <a:r>
              <a:rPr lang="en-US" sz="1200" dirty="0"/>
              <a:t> </a:t>
            </a:r>
            <a:r>
              <a:rPr lang="en-US" sz="1200" dirty="0" err="1" smtClean="0"/>
              <a:t>Chtchelkanova</a:t>
            </a:r>
            <a:endParaRPr lang="en-US" sz="1200" b="1" dirty="0" smtClean="0">
              <a:latin typeface="Verdana" pitchFamily="34" charset="0"/>
              <a:ea typeface="Verdana" pitchFamily="34" charset="0"/>
              <a:cs typeface="Verdana" pitchFamily="34" charset="0"/>
            </a:endParaRPr>
          </a:p>
          <a:p>
            <a:pPr marL="0" indent="0">
              <a:buNone/>
            </a:pPr>
            <a:endParaRPr lang="en-US" sz="1200" b="1" dirty="0" smtClean="0">
              <a:latin typeface="Verdana" pitchFamily="34" charset="0"/>
              <a:ea typeface="Verdana" pitchFamily="34" charset="0"/>
              <a:cs typeface="Verdana" pitchFamily="34" charset="0"/>
            </a:endParaRPr>
          </a:p>
          <a:p>
            <a:pPr marL="0" indent="0">
              <a:buNone/>
            </a:pPr>
            <a:r>
              <a:rPr lang="en-US" sz="1200" b="1" dirty="0" smtClean="0">
                <a:latin typeface="Verdana" pitchFamily="34" charset="0"/>
                <a:ea typeface="Verdana" pitchFamily="34" charset="0"/>
                <a:cs typeface="Verdana" pitchFamily="34" charset="0"/>
              </a:rPr>
              <a:t>Directorate </a:t>
            </a:r>
            <a:r>
              <a:rPr lang="en-US" sz="1200" b="1" dirty="0">
                <a:latin typeface="Verdana" pitchFamily="34" charset="0"/>
                <a:ea typeface="Verdana" pitchFamily="34" charset="0"/>
                <a:cs typeface="Verdana" pitchFamily="34" charset="0"/>
              </a:rPr>
              <a:t>for </a:t>
            </a:r>
            <a:r>
              <a:rPr lang="en-US" sz="1200" b="1" dirty="0" smtClean="0">
                <a:latin typeface="Verdana" pitchFamily="34" charset="0"/>
                <a:ea typeface="Verdana" pitchFamily="34" charset="0"/>
                <a:cs typeface="Verdana" pitchFamily="34" charset="0"/>
              </a:rPr>
              <a:t>Engineering</a:t>
            </a:r>
          </a:p>
          <a:p>
            <a:pPr fontAlgn="ctr"/>
            <a:r>
              <a:rPr lang="en-US" sz="1200" dirty="0" smtClean="0">
                <a:latin typeface="Verdana" pitchFamily="34" charset="0"/>
                <a:ea typeface="Verdana" pitchFamily="34" charset="0"/>
                <a:cs typeface="Verdana" pitchFamily="34" charset="0"/>
              </a:rPr>
              <a:t>Division </a:t>
            </a:r>
            <a:r>
              <a:rPr lang="en-US" sz="1200" dirty="0">
                <a:latin typeface="Verdana" pitchFamily="34" charset="0"/>
                <a:ea typeface="Verdana" pitchFamily="34" charset="0"/>
                <a:cs typeface="Verdana" pitchFamily="34" charset="0"/>
              </a:rPr>
              <a:t>of Civil, Mechanical and Manufacturing </a:t>
            </a:r>
            <a:r>
              <a:rPr lang="en-US" sz="1200" dirty="0" smtClean="0">
                <a:latin typeface="Verdana" pitchFamily="34" charset="0"/>
                <a:ea typeface="Verdana" pitchFamily="34" charset="0"/>
                <a:cs typeface="Verdana" pitchFamily="34" charset="0"/>
              </a:rPr>
              <a:t>Innovation (CMMI)</a:t>
            </a:r>
            <a:endParaRPr lang="en-US" sz="1200" dirty="0">
              <a:latin typeface="Verdana" pitchFamily="34" charset="0"/>
              <a:ea typeface="Verdana" pitchFamily="34" charset="0"/>
              <a:cs typeface="Verdana" pitchFamily="34" charset="0"/>
            </a:endParaRPr>
          </a:p>
          <a:p>
            <a:pPr lvl="1"/>
            <a:r>
              <a:rPr lang="en-US" sz="1200" dirty="0"/>
              <a:t>Joanne D. Culbertson</a:t>
            </a:r>
            <a:r>
              <a:rPr lang="en-US" sz="1200" dirty="0" smtClean="0"/>
              <a:t>,</a:t>
            </a:r>
            <a:endParaRPr lang="en-US" sz="1200" dirty="0"/>
          </a:p>
          <a:p>
            <a:pPr fontAlgn="ctr"/>
            <a:r>
              <a:rPr lang="en-US" sz="1300" dirty="0" smtClean="0">
                <a:ea typeface="Verdana" pitchFamily="34" charset="0"/>
                <a:cs typeface="Verdana" pitchFamily="34" charset="0"/>
              </a:rPr>
              <a:t>Division of Chemical</a:t>
            </a:r>
            <a:r>
              <a:rPr lang="en-US" sz="1300" dirty="0">
                <a:ea typeface="Verdana" pitchFamily="34" charset="0"/>
                <a:cs typeface="Verdana" pitchFamily="34" charset="0"/>
              </a:rPr>
              <a:t>, Bioengineering, Environmental, and Transport </a:t>
            </a:r>
            <a:r>
              <a:rPr lang="en-US" sz="1300" dirty="0" smtClean="0">
                <a:ea typeface="Verdana" pitchFamily="34" charset="0"/>
                <a:cs typeface="Verdana" pitchFamily="34" charset="0"/>
              </a:rPr>
              <a:t>Systems (CBET)</a:t>
            </a:r>
            <a:endParaRPr lang="en-US" sz="1200" dirty="0" smtClean="0">
              <a:ea typeface="Verdana" pitchFamily="34" charset="0"/>
              <a:cs typeface="Verdana" pitchFamily="34" charset="0"/>
            </a:endParaRPr>
          </a:p>
          <a:p>
            <a:pPr lvl="1" fontAlgn="ctr"/>
            <a:r>
              <a:rPr lang="en-US" sz="1200" dirty="0" err="1">
                <a:ea typeface="Verdana" pitchFamily="34" charset="0"/>
                <a:cs typeface="Verdana" pitchFamily="34" charset="0"/>
              </a:rPr>
              <a:t>Dimitrios</a:t>
            </a:r>
            <a:r>
              <a:rPr lang="en-US" sz="1200" dirty="0">
                <a:ea typeface="Verdana" pitchFamily="34" charset="0"/>
                <a:cs typeface="Verdana" pitchFamily="34" charset="0"/>
              </a:rPr>
              <a:t>  V. </a:t>
            </a:r>
            <a:r>
              <a:rPr lang="en-US" sz="1200" dirty="0" err="1">
                <a:ea typeface="Verdana" pitchFamily="34" charset="0"/>
                <a:cs typeface="Verdana" pitchFamily="34" charset="0"/>
              </a:rPr>
              <a:t>Papavassiliou</a:t>
            </a:r>
            <a:endParaRPr lang="en-US" sz="1200" dirty="0">
              <a:ea typeface="Verdana" pitchFamily="34" charset="0"/>
              <a:cs typeface="Verdana" pitchFamily="34" charset="0"/>
            </a:endParaRPr>
          </a:p>
          <a:p>
            <a:pPr fontAlgn="ctr"/>
            <a:r>
              <a:rPr lang="en-US" sz="1200" dirty="0" smtClean="0">
                <a:latin typeface="Verdana" pitchFamily="34" charset="0"/>
                <a:ea typeface="Verdana" pitchFamily="34" charset="0"/>
                <a:cs typeface="Verdana" pitchFamily="34" charset="0"/>
              </a:rPr>
              <a:t>Division </a:t>
            </a:r>
            <a:r>
              <a:rPr lang="en-US" sz="1200" dirty="0">
                <a:latin typeface="Verdana" pitchFamily="34" charset="0"/>
                <a:ea typeface="Verdana" pitchFamily="34" charset="0"/>
                <a:cs typeface="Verdana" pitchFamily="34" charset="0"/>
              </a:rPr>
              <a:t>of </a:t>
            </a:r>
            <a:r>
              <a:rPr lang="en-US" sz="1200" dirty="0" smtClean="0">
                <a:latin typeface="Verdana" pitchFamily="34" charset="0"/>
                <a:ea typeface="Verdana" pitchFamily="34" charset="0"/>
                <a:cs typeface="Verdana" pitchFamily="34" charset="0"/>
              </a:rPr>
              <a:t>Electrical, Communications and Cyber Systems (ECCS)</a:t>
            </a:r>
            <a:endParaRPr lang="en-US" sz="1200" dirty="0">
              <a:latin typeface="Verdana" pitchFamily="34" charset="0"/>
              <a:ea typeface="Verdana" pitchFamily="34" charset="0"/>
              <a:cs typeface="Verdana" pitchFamily="34" charset="0"/>
            </a:endParaRPr>
          </a:p>
          <a:p>
            <a:pPr lvl="1"/>
            <a:r>
              <a:rPr lang="en-US" sz="1200" dirty="0" err="1"/>
              <a:t>Hao</a:t>
            </a:r>
            <a:r>
              <a:rPr lang="en-US" sz="1200" dirty="0"/>
              <a:t> </a:t>
            </a:r>
            <a:r>
              <a:rPr lang="en-US" sz="1200" dirty="0" smtClean="0"/>
              <a:t>Ling</a:t>
            </a:r>
            <a:endParaRPr lang="en-US" sz="1200" b="1" dirty="0">
              <a:latin typeface="Verdana" pitchFamily="34" charset="0"/>
              <a:ea typeface="Verdana" pitchFamily="34" charset="0"/>
              <a:cs typeface="Verdana" pitchFamily="34" charset="0"/>
            </a:endParaRPr>
          </a:p>
          <a:p>
            <a:pPr marL="0" indent="0">
              <a:buNone/>
            </a:pPr>
            <a:endParaRPr lang="en-US" sz="1200" b="1" dirty="0" smtClean="0">
              <a:latin typeface="Verdana" pitchFamily="34" charset="0"/>
              <a:ea typeface="Verdana" pitchFamily="34" charset="0"/>
              <a:cs typeface="Verdana" pitchFamily="34" charset="0"/>
            </a:endParaRPr>
          </a:p>
          <a:p>
            <a:pPr marL="0" indent="0">
              <a:buNone/>
            </a:pPr>
            <a:endParaRPr lang="en-US" sz="1200" b="1" dirty="0">
              <a:latin typeface="Verdana" pitchFamily="34" charset="0"/>
              <a:ea typeface="Verdana" pitchFamily="34" charset="0"/>
              <a:cs typeface="Verdana" pitchFamily="34" charset="0"/>
            </a:endParaRPr>
          </a:p>
          <a:p>
            <a:pPr marL="0" indent="0">
              <a:buNone/>
            </a:pPr>
            <a:endParaRPr lang="en-US" sz="1200" b="1" dirty="0" smtClean="0">
              <a:latin typeface="Verdana" pitchFamily="34" charset="0"/>
              <a:ea typeface="Verdana" pitchFamily="34" charset="0"/>
              <a:cs typeface="Verdana" pitchFamily="34" charset="0"/>
            </a:endParaRPr>
          </a:p>
          <a:p>
            <a:pPr marL="0" indent="0">
              <a:buNone/>
            </a:pPr>
            <a:r>
              <a:rPr lang="en-US" sz="1200" b="1" dirty="0" smtClean="0">
                <a:latin typeface="Verdana" pitchFamily="34" charset="0"/>
                <a:ea typeface="Verdana" pitchFamily="34" charset="0"/>
                <a:cs typeface="Verdana" pitchFamily="34" charset="0"/>
              </a:rPr>
              <a:t>Directorate </a:t>
            </a:r>
            <a:r>
              <a:rPr lang="en-US" sz="1200" b="1" dirty="0">
                <a:latin typeface="Verdana" pitchFamily="34" charset="0"/>
                <a:ea typeface="Verdana" pitchFamily="34" charset="0"/>
                <a:cs typeface="Verdana" pitchFamily="34" charset="0"/>
              </a:rPr>
              <a:t>for Social, Behavioral &amp; Economic </a:t>
            </a:r>
            <a:r>
              <a:rPr lang="en-US" sz="1200" b="1" dirty="0" smtClean="0">
                <a:latin typeface="Verdana" pitchFamily="34" charset="0"/>
                <a:ea typeface="Verdana" pitchFamily="34" charset="0"/>
                <a:cs typeface="Verdana" pitchFamily="34" charset="0"/>
              </a:rPr>
              <a:t>Sciences</a:t>
            </a:r>
          </a:p>
          <a:p>
            <a:r>
              <a:rPr lang="en-US" sz="1200" dirty="0">
                <a:latin typeface="Verdana" pitchFamily="34" charset="0"/>
                <a:ea typeface="Verdana" pitchFamily="34" charset="0"/>
                <a:cs typeface="Verdana" pitchFamily="34" charset="0"/>
              </a:rPr>
              <a:t>All </a:t>
            </a:r>
            <a:r>
              <a:rPr lang="en-US" sz="1200" dirty="0" smtClean="0">
                <a:latin typeface="Verdana" pitchFamily="34" charset="0"/>
                <a:ea typeface="Verdana" pitchFamily="34" charset="0"/>
                <a:cs typeface="Verdana" pitchFamily="34" charset="0"/>
              </a:rPr>
              <a:t>divisions</a:t>
            </a:r>
            <a:endParaRPr lang="en-US" sz="1200" b="1" dirty="0">
              <a:latin typeface="Verdana" pitchFamily="34" charset="0"/>
              <a:ea typeface="Verdana" pitchFamily="34" charset="0"/>
              <a:cs typeface="Verdana" pitchFamily="34" charset="0"/>
            </a:endParaRPr>
          </a:p>
          <a:p>
            <a:pPr lvl="1" fontAlgn="ctr"/>
            <a:r>
              <a:rPr lang="en-US" sz="1200" dirty="0" smtClean="0"/>
              <a:t>Cheryl </a:t>
            </a:r>
            <a:r>
              <a:rPr lang="en-US" sz="1200" dirty="0" err="1" smtClean="0"/>
              <a:t>Eavey</a:t>
            </a:r>
            <a:endParaRPr lang="en-US" sz="1200" b="1" dirty="0">
              <a:latin typeface="Verdana" pitchFamily="34" charset="0"/>
              <a:ea typeface="Verdana" pitchFamily="34" charset="0"/>
              <a:cs typeface="Verdana" pitchFamily="34" charset="0"/>
            </a:endParaRPr>
          </a:p>
          <a:p>
            <a:pPr lvl="1"/>
            <a:endParaRPr lang="en-US" sz="1200" b="1" dirty="0" smtClean="0">
              <a:latin typeface="Verdana" pitchFamily="34" charset="0"/>
              <a:ea typeface="Verdana" pitchFamily="34" charset="0"/>
              <a:cs typeface="Verdana" pitchFamily="34" charset="0"/>
            </a:endParaRPr>
          </a:p>
          <a:p>
            <a:pPr marL="0" indent="0">
              <a:buNone/>
            </a:pPr>
            <a:r>
              <a:rPr lang="en-US" sz="1200" b="1" dirty="0" smtClean="0">
                <a:latin typeface="Verdana" pitchFamily="34" charset="0"/>
                <a:ea typeface="Verdana" pitchFamily="34" charset="0"/>
                <a:cs typeface="Verdana" pitchFamily="34" charset="0"/>
              </a:rPr>
              <a:t>Directorate </a:t>
            </a:r>
            <a:r>
              <a:rPr lang="en-US" sz="1200" b="1" dirty="0">
                <a:latin typeface="Verdana" pitchFamily="34" charset="0"/>
                <a:ea typeface="Verdana" pitchFamily="34" charset="0"/>
                <a:cs typeface="Verdana" pitchFamily="34" charset="0"/>
              </a:rPr>
              <a:t>for Education &amp; Human </a:t>
            </a:r>
            <a:r>
              <a:rPr lang="en-US" sz="1200" b="1" dirty="0" smtClean="0">
                <a:latin typeface="Verdana" pitchFamily="34" charset="0"/>
                <a:ea typeface="Verdana" pitchFamily="34" charset="0"/>
                <a:cs typeface="Verdana" pitchFamily="34" charset="0"/>
              </a:rPr>
              <a:t>Resources</a:t>
            </a:r>
            <a:endParaRPr lang="en-US" sz="1200" b="1" dirty="0">
              <a:latin typeface="Verdana" pitchFamily="34" charset="0"/>
              <a:ea typeface="Verdana" pitchFamily="34" charset="0"/>
              <a:cs typeface="Verdana" pitchFamily="34" charset="0"/>
            </a:endParaRPr>
          </a:p>
          <a:p>
            <a:r>
              <a:rPr lang="en-US" sz="1200" dirty="0" smtClean="0">
                <a:latin typeface="Verdana" pitchFamily="34" charset="0"/>
                <a:ea typeface="Verdana" pitchFamily="34" charset="0"/>
                <a:cs typeface="Verdana" pitchFamily="34" charset="0"/>
              </a:rPr>
              <a:t>All divisions</a:t>
            </a:r>
            <a:endParaRPr lang="en-US" sz="1200" dirty="0">
              <a:latin typeface="Verdana" pitchFamily="34" charset="0"/>
              <a:ea typeface="Verdana" pitchFamily="34" charset="0"/>
              <a:cs typeface="Verdana" pitchFamily="34" charset="0"/>
            </a:endParaRPr>
          </a:p>
          <a:p>
            <a:pPr lvl="1"/>
            <a:r>
              <a:rPr lang="en-US" sz="1200" dirty="0"/>
              <a:t>John C. </a:t>
            </a:r>
            <a:r>
              <a:rPr lang="en-US" sz="1200" dirty="0" err="1"/>
              <a:t>Cherniavsky</a:t>
            </a:r>
            <a:endParaRPr lang="en-US" sz="1200" dirty="0"/>
          </a:p>
          <a:p>
            <a:pPr marL="57150" indent="0" fontAlgn="ctr">
              <a:buNone/>
            </a:pPr>
            <a:endParaRPr lang="en-US" sz="1200" b="1" dirty="0" smtClean="0">
              <a:latin typeface="Verdana" pitchFamily="34" charset="0"/>
              <a:ea typeface="Verdana" pitchFamily="34" charset="0"/>
              <a:cs typeface="Verdana" pitchFamily="34" charset="0"/>
            </a:endParaRPr>
          </a:p>
          <a:p>
            <a:pPr marL="57150" indent="0" fontAlgn="ctr">
              <a:buNone/>
            </a:pPr>
            <a:r>
              <a:rPr lang="en-US" sz="1200" b="1" dirty="0" smtClean="0">
                <a:latin typeface="Verdana" pitchFamily="34" charset="0"/>
                <a:ea typeface="Verdana" pitchFamily="34" charset="0"/>
                <a:cs typeface="Verdana" pitchFamily="34" charset="0"/>
              </a:rPr>
              <a:t>Directorate </a:t>
            </a:r>
            <a:r>
              <a:rPr lang="en-US" sz="1200" b="1" dirty="0">
                <a:latin typeface="Verdana" pitchFamily="34" charset="0"/>
                <a:ea typeface="Verdana" pitchFamily="34" charset="0"/>
                <a:cs typeface="Verdana" pitchFamily="34" charset="0"/>
              </a:rPr>
              <a:t>for </a:t>
            </a:r>
            <a:r>
              <a:rPr lang="en-US" sz="1200" b="1" dirty="0" smtClean="0">
                <a:latin typeface="Verdana" pitchFamily="34" charset="0"/>
                <a:ea typeface="Verdana" pitchFamily="34" charset="0"/>
                <a:cs typeface="Verdana" pitchFamily="34" charset="0"/>
              </a:rPr>
              <a:t>Geosciences</a:t>
            </a:r>
          </a:p>
          <a:p>
            <a:r>
              <a:rPr lang="en-US" sz="1200">
                <a:latin typeface="Verdana" pitchFamily="34" charset="0"/>
                <a:ea typeface="Verdana" pitchFamily="34" charset="0"/>
                <a:cs typeface="Verdana" pitchFamily="34" charset="0"/>
              </a:rPr>
              <a:t>All divisions</a:t>
            </a:r>
          </a:p>
          <a:p>
            <a:pPr lvl="1" fontAlgn="ctr"/>
            <a:r>
              <a:rPr lang="en-US" sz="1200" smtClean="0">
                <a:latin typeface="Verdana"/>
                <a:cs typeface="Verdana"/>
              </a:rPr>
              <a:t>Eva </a:t>
            </a:r>
            <a:r>
              <a:rPr lang="en-US" sz="1200" dirty="0" err="1" smtClean="0">
                <a:latin typeface="Verdana"/>
                <a:cs typeface="Verdana"/>
              </a:rPr>
              <a:t>Zanzerkia</a:t>
            </a:r>
            <a:endParaRPr lang="en-US" sz="1200" dirty="0">
              <a:latin typeface="Verdana"/>
              <a:cs typeface="Verdana"/>
            </a:endParaRPr>
          </a:p>
          <a:p>
            <a:pPr marL="0" indent="0">
              <a:buNone/>
            </a:pPr>
            <a:endParaRPr lang="en-US" sz="1200" b="1" dirty="0" smtClean="0">
              <a:latin typeface="Verdana" pitchFamily="34" charset="0"/>
              <a:ea typeface="Verdana" pitchFamily="34" charset="0"/>
              <a:cs typeface="Verdana" pitchFamily="34" charset="0"/>
            </a:endParaRPr>
          </a:p>
          <a:p>
            <a:pPr marL="0" indent="0">
              <a:buNone/>
            </a:pPr>
            <a:r>
              <a:rPr lang="en-US" sz="1200" b="1" dirty="0" smtClean="0">
                <a:latin typeface="Verdana" pitchFamily="34" charset="0"/>
                <a:ea typeface="Verdana" pitchFamily="34" charset="0"/>
                <a:cs typeface="Verdana" pitchFamily="34" charset="0"/>
              </a:rPr>
              <a:t>Directorate </a:t>
            </a:r>
            <a:r>
              <a:rPr lang="en-US" sz="1200" b="1" dirty="0">
                <a:latin typeface="Verdana" pitchFamily="34" charset="0"/>
                <a:ea typeface="Verdana" pitchFamily="34" charset="0"/>
                <a:cs typeface="Verdana" pitchFamily="34" charset="0"/>
              </a:rPr>
              <a:t>for Mathematical &amp; Physical Sciences</a:t>
            </a:r>
          </a:p>
          <a:p>
            <a:pPr fontAlgn="ctr"/>
            <a:r>
              <a:rPr lang="en-US" sz="1200" dirty="0">
                <a:latin typeface="Verdana" pitchFamily="34" charset="0"/>
                <a:ea typeface="Verdana" pitchFamily="34" charset="0"/>
                <a:cs typeface="Verdana" pitchFamily="34" charset="0"/>
              </a:rPr>
              <a:t>Division of Physics</a:t>
            </a:r>
          </a:p>
          <a:p>
            <a:pPr lvl="1" fontAlgn="ctr"/>
            <a:r>
              <a:rPr lang="en-US" sz="1200" dirty="0" err="1" smtClean="0"/>
              <a:t>Bogdan</a:t>
            </a:r>
            <a:r>
              <a:rPr lang="en-US" sz="1200" dirty="0" smtClean="0"/>
              <a:t> </a:t>
            </a:r>
            <a:r>
              <a:rPr lang="en-US" sz="1200" dirty="0" err="1" smtClean="0"/>
              <a:t>Mihaila</a:t>
            </a:r>
            <a:endParaRPr lang="en-US" sz="1200" dirty="0"/>
          </a:p>
          <a:p>
            <a:pPr fontAlgn="ctr"/>
            <a:r>
              <a:rPr lang="en-US" sz="1200" dirty="0" smtClean="0">
                <a:latin typeface="Verdana" pitchFamily="34" charset="0"/>
                <a:ea typeface="Verdana" pitchFamily="34" charset="0"/>
                <a:cs typeface="Verdana" pitchFamily="34" charset="0"/>
              </a:rPr>
              <a:t>Division </a:t>
            </a:r>
            <a:r>
              <a:rPr lang="en-US" sz="1200" dirty="0">
                <a:latin typeface="Verdana" pitchFamily="34" charset="0"/>
                <a:ea typeface="Verdana" pitchFamily="34" charset="0"/>
                <a:cs typeface="Verdana" pitchFamily="34" charset="0"/>
              </a:rPr>
              <a:t>of Materials Research</a:t>
            </a:r>
          </a:p>
          <a:p>
            <a:pPr lvl="1" fontAlgn="ctr"/>
            <a:r>
              <a:rPr lang="en-US" sz="1200" dirty="0"/>
              <a:t>Daryl W. Hess</a:t>
            </a:r>
          </a:p>
          <a:p>
            <a:pPr fontAlgn="ctr"/>
            <a:r>
              <a:rPr lang="en-US" sz="1200" dirty="0">
                <a:latin typeface="Verdana" pitchFamily="34" charset="0"/>
                <a:ea typeface="Verdana" pitchFamily="34" charset="0"/>
                <a:cs typeface="Verdana" pitchFamily="34" charset="0"/>
              </a:rPr>
              <a:t>Division of Mathematical Sciences</a:t>
            </a:r>
          </a:p>
          <a:p>
            <a:pPr lvl="1" fontAlgn="ctr"/>
            <a:r>
              <a:rPr lang="en-US" sz="1200" dirty="0"/>
              <a:t>Andrew </a:t>
            </a:r>
            <a:r>
              <a:rPr lang="en-US" sz="1200" dirty="0" err="1"/>
              <a:t>Pollington</a:t>
            </a:r>
            <a:endParaRPr lang="en-US" sz="1200" dirty="0"/>
          </a:p>
          <a:p>
            <a:pPr fontAlgn="ctr"/>
            <a:r>
              <a:rPr lang="en-US" sz="1200" dirty="0">
                <a:latin typeface="Verdana" pitchFamily="34" charset="0"/>
                <a:ea typeface="Verdana" pitchFamily="34" charset="0"/>
                <a:cs typeface="Verdana" pitchFamily="34" charset="0"/>
              </a:rPr>
              <a:t>Division of Chemistry</a:t>
            </a:r>
          </a:p>
          <a:p>
            <a:pPr lvl="1" fontAlgn="ctr"/>
            <a:r>
              <a:rPr lang="en-US" sz="1200" dirty="0"/>
              <a:t>Evelyn Goldfield</a:t>
            </a:r>
          </a:p>
          <a:p>
            <a:pPr fontAlgn="ctr"/>
            <a:r>
              <a:rPr lang="en-US" sz="1200" dirty="0">
                <a:latin typeface="Verdana" pitchFamily="34" charset="0"/>
                <a:ea typeface="Verdana" pitchFamily="34" charset="0"/>
                <a:cs typeface="Verdana" pitchFamily="34" charset="0"/>
              </a:rPr>
              <a:t>Division of Astronomy</a:t>
            </a:r>
          </a:p>
          <a:p>
            <a:pPr lvl="1" fontAlgn="ctr"/>
            <a:r>
              <a:rPr lang="en-US" sz="1200" dirty="0"/>
              <a:t>Nigel Sharp </a:t>
            </a:r>
          </a:p>
          <a:p>
            <a:pPr marL="0" indent="0">
              <a:buNone/>
            </a:pPr>
            <a:endParaRPr lang="en-US" sz="1200" dirty="0">
              <a:ea typeface="ＭＳ Ｐゴシック" pitchFamily="-84" charset="-128"/>
            </a:endParaRPr>
          </a:p>
        </p:txBody>
      </p:sp>
      <p:sp>
        <p:nvSpPr>
          <p:cNvPr id="6" name="Title 1"/>
          <p:cNvSpPr txBox="1">
            <a:spLocks/>
          </p:cNvSpPr>
          <p:nvPr/>
        </p:nvSpPr>
        <p:spPr bwMode="auto">
          <a:xfrm>
            <a:off x="1447800" y="0"/>
            <a:ext cx="7696200" cy="121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mj-lt"/>
                <a:ea typeface="ＭＳ Ｐゴシック" charset="-128"/>
                <a:cs typeface="ＭＳ Ｐゴシック" charset="-128"/>
              </a:defRPr>
            </a:lvl1pPr>
            <a:lvl2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2pPr>
            <a:lvl3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3pPr>
            <a:lvl4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4pPr>
            <a:lvl5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5pPr>
            <a:lvl6pPr marL="4572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6pPr>
            <a:lvl7pPr marL="9144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7pPr>
            <a:lvl8pPr marL="13716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8pPr>
            <a:lvl9pPr marL="18288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9pPr>
          </a:lstStyle>
          <a:p>
            <a:r>
              <a:rPr lang="en-US" sz="2400" dirty="0">
                <a:effectLst/>
                <a:latin typeface="Verdana" pitchFamily="34" charset="0"/>
                <a:ea typeface="Verdana" pitchFamily="34" charset="0"/>
                <a:cs typeface="Verdana" pitchFamily="34" charset="0"/>
              </a:rPr>
              <a:t>Participating </a:t>
            </a:r>
            <a:r>
              <a:rPr lang="en-US" sz="2400" dirty="0" smtClean="0">
                <a:effectLst/>
                <a:latin typeface="Verdana" pitchFamily="34" charset="0"/>
                <a:ea typeface="Verdana" pitchFamily="34" charset="0"/>
                <a:cs typeface="Verdana" pitchFamily="34" charset="0"/>
              </a:rPr>
              <a:t>NSF Divisions and Program Officers</a:t>
            </a:r>
            <a:endParaRPr lang="en-US" sz="2400" dirty="0">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44095926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0" y="1143000"/>
            <a:ext cx="7696200" cy="5486400"/>
          </a:xfrm>
        </p:spPr>
        <p:txBody>
          <a:bodyPr/>
          <a:lstStyle/>
          <a:p>
            <a:pPr>
              <a:buFont typeface="Arial" pitchFamily="34" charset="0"/>
              <a:buChar char="•"/>
            </a:pPr>
            <a:r>
              <a:rPr lang="en-US" sz="2500" dirty="0" smtClean="0">
                <a:latin typeface="Verdana" pitchFamily="34" charset="0"/>
                <a:ea typeface="Verdana" pitchFamily="34" charset="0"/>
                <a:cs typeface="Verdana" pitchFamily="34" charset="0"/>
              </a:rPr>
              <a:t>SI</a:t>
            </a:r>
            <a:r>
              <a:rPr lang="en-US" sz="2500" baseline="30000" dirty="0" smtClean="0">
                <a:latin typeface="Verdana" pitchFamily="34" charset="0"/>
                <a:ea typeface="Verdana" pitchFamily="34" charset="0"/>
                <a:cs typeface="Verdana" pitchFamily="34" charset="0"/>
              </a:rPr>
              <a:t>2</a:t>
            </a:r>
            <a:r>
              <a:rPr lang="en-US" sz="2500" dirty="0" smtClean="0">
                <a:latin typeface="Verdana" pitchFamily="34" charset="0"/>
                <a:ea typeface="Verdana" pitchFamily="34" charset="0"/>
                <a:cs typeface="Verdana" pitchFamily="34" charset="0"/>
              </a:rPr>
              <a:t> goals and implementation</a:t>
            </a:r>
          </a:p>
          <a:p>
            <a:pPr marL="0" indent="0">
              <a:buNone/>
            </a:pPr>
            <a:endParaRPr lang="en-US" sz="2500" dirty="0" smtClean="0">
              <a:latin typeface="Verdana" pitchFamily="34" charset="0"/>
              <a:ea typeface="Verdana" pitchFamily="34" charset="0"/>
              <a:cs typeface="Verdana" pitchFamily="34" charset="0"/>
            </a:endParaRPr>
          </a:p>
          <a:p>
            <a:pPr>
              <a:buFont typeface="Arial" pitchFamily="34" charset="0"/>
              <a:buChar char="•"/>
            </a:pPr>
            <a:r>
              <a:rPr lang="en-US" sz="2500" dirty="0" smtClean="0">
                <a:latin typeface="Verdana" pitchFamily="34" charset="0"/>
                <a:ea typeface="Verdana" pitchFamily="34" charset="0"/>
                <a:cs typeface="Verdana" pitchFamily="34" charset="0"/>
              </a:rPr>
              <a:t>Solicitation requirements</a:t>
            </a:r>
          </a:p>
          <a:p>
            <a:pPr marL="0" indent="0">
              <a:buNone/>
            </a:pPr>
            <a:endParaRPr lang="en-US" sz="2500" dirty="0" smtClean="0">
              <a:latin typeface="Verdana" pitchFamily="34" charset="0"/>
              <a:ea typeface="Verdana" pitchFamily="34" charset="0"/>
              <a:cs typeface="Verdana" pitchFamily="34" charset="0"/>
            </a:endParaRPr>
          </a:p>
          <a:p>
            <a:pPr>
              <a:buFont typeface="Arial" pitchFamily="34" charset="0"/>
              <a:buChar char="•"/>
            </a:pPr>
            <a:r>
              <a:rPr lang="en-US" sz="2500" dirty="0" smtClean="0">
                <a:latin typeface="Verdana" pitchFamily="34" charset="0"/>
                <a:ea typeface="Verdana" pitchFamily="34" charset="0"/>
                <a:cs typeface="Verdana" pitchFamily="34" charset="0"/>
              </a:rPr>
              <a:t>Review criteria</a:t>
            </a:r>
          </a:p>
          <a:p>
            <a:pPr marL="0" indent="0">
              <a:buNone/>
            </a:pPr>
            <a:endParaRPr lang="en-US" sz="2500" dirty="0" smtClean="0">
              <a:latin typeface="Verdana" pitchFamily="34" charset="0"/>
              <a:ea typeface="Verdana" pitchFamily="34" charset="0"/>
              <a:cs typeface="Verdana" pitchFamily="34" charset="0"/>
            </a:endParaRPr>
          </a:p>
        </p:txBody>
      </p:sp>
      <p:sp>
        <p:nvSpPr>
          <p:cNvPr id="4" name="Title 1"/>
          <p:cNvSpPr txBox="1">
            <a:spLocks/>
          </p:cNvSpPr>
          <p:nvPr/>
        </p:nvSpPr>
        <p:spPr bwMode="auto">
          <a:xfrm>
            <a:off x="1447800" y="0"/>
            <a:ext cx="7696200" cy="121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mj-lt"/>
                <a:ea typeface="ＭＳ Ｐゴシック" charset="-128"/>
                <a:cs typeface="ＭＳ Ｐゴシック" charset="-128"/>
              </a:defRPr>
            </a:lvl1pPr>
            <a:lvl2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2pPr>
            <a:lvl3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3pPr>
            <a:lvl4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4pPr>
            <a:lvl5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5pPr>
            <a:lvl6pPr marL="4572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6pPr>
            <a:lvl7pPr marL="9144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7pPr>
            <a:lvl8pPr marL="13716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8pPr>
            <a:lvl9pPr marL="18288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9pPr>
          </a:lstStyle>
          <a:p>
            <a:r>
              <a:rPr lang="en-US" sz="3000" dirty="0" smtClean="0">
                <a:effectLst/>
                <a:latin typeface="Verdana" pitchFamily="34" charset="0"/>
                <a:ea typeface="Verdana" pitchFamily="34" charset="0"/>
                <a:cs typeface="Verdana" pitchFamily="34" charset="0"/>
              </a:rPr>
              <a:t>Outline</a:t>
            </a:r>
            <a:endParaRPr lang="en-US" sz="3000" dirty="0">
              <a:effectLst/>
              <a:latin typeface="Verdana" pitchFamily="34" charset="0"/>
              <a:ea typeface="Verdana" pitchFamily="34" charset="0"/>
              <a:cs typeface="Verdana"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3124199"/>
            <a:ext cx="6781800" cy="1828800"/>
          </a:xfrm>
        </p:spPr>
        <p:txBody>
          <a:bodyPr/>
          <a:lstStyle/>
          <a:p>
            <a:r>
              <a:rPr lang="en-US" sz="3000" kern="1200" dirty="0" smtClean="0">
                <a:solidFill>
                  <a:srgbClr val="333399"/>
                </a:solidFill>
                <a:latin typeface="Verdana" pitchFamily="34" charset="0"/>
                <a:ea typeface="Verdana" pitchFamily="34" charset="0"/>
                <a:cs typeface="Verdana" pitchFamily="34" charset="0"/>
              </a:rPr>
              <a:t>Goals and </a:t>
            </a:r>
            <a:r>
              <a:rPr lang="en-US" sz="3000" kern="1200" dirty="0">
                <a:solidFill>
                  <a:srgbClr val="333399"/>
                </a:solidFill>
                <a:latin typeface="Verdana" pitchFamily="34" charset="0"/>
                <a:ea typeface="Verdana" pitchFamily="34" charset="0"/>
                <a:cs typeface="Verdana" pitchFamily="34" charset="0"/>
              </a:rPr>
              <a:t>implementation</a:t>
            </a:r>
          </a:p>
        </p:txBody>
      </p:sp>
      <p:sp>
        <p:nvSpPr>
          <p:cNvPr id="3" name="Text Placeholder 2"/>
          <p:cNvSpPr>
            <a:spLocks noGrp="1"/>
          </p:cNvSpPr>
          <p:nvPr>
            <p:ph type="body" idx="1"/>
          </p:nvPr>
        </p:nvSpPr>
        <p:spPr>
          <a:xfrm>
            <a:off x="1447800" y="1295400"/>
            <a:ext cx="6781800" cy="1828799"/>
          </a:xfrm>
        </p:spPr>
        <p:txBody>
          <a:bodyPr/>
          <a:lstStyle/>
          <a:p>
            <a:r>
              <a:rPr lang="en-US" kern="1200" dirty="0">
                <a:solidFill>
                  <a:srgbClr val="333399"/>
                </a:solidFill>
                <a:latin typeface="Verdana" pitchFamily="34" charset="0"/>
                <a:ea typeface="Verdana" pitchFamily="34" charset="0"/>
                <a:cs typeface="Verdana" pitchFamily="34" charset="0"/>
              </a:rPr>
              <a:t>NSF </a:t>
            </a:r>
            <a:r>
              <a:rPr lang="en-US" kern="1200" dirty="0" smtClean="0">
                <a:solidFill>
                  <a:srgbClr val="333399"/>
                </a:solidFill>
                <a:latin typeface="Verdana" pitchFamily="34" charset="0"/>
                <a:ea typeface="Verdana" pitchFamily="34" charset="0"/>
                <a:cs typeface="Verdana" pitchFamily="34" charset="0"/>
              </a:rPr>
              <a:t>SI</a:t>
            </a:r>
            <a:r>
              <a:rPr lang="en-US" kern="1200" baseline="30000" dirty="0" smtClean="0">
                <a:solidFill>
                  <a:srgbClr val="333399"/>
                </a:solidFill>
                <a:latin typeface="Verdana" pitchFamily="34" charset="0"/>
                <a:ea typeface="Verdana" pitchFamily="34" charset="0"/>
                <a:cs typeface="Verdana" pitchFamily="34" charset="0"/>
              </a:rPr>
              <a:t>2</a:t>
            </a:r>
            <a:r>
              <a:rPr lang="en-US" kern="1200" dirty="0" smtClean="0">
                <a:solidFill>
                  <a:srgbClr val="333399"/>
                </a:solidFill>
                <a:latin typeface="Verdana" pitchFamily="34" charset="0"/>
                <a:ea typeface="Verdana" pitchFamily="34" charset="0"/>
                <a:cs typeface="Verdana" pitchFamily="34" charset="0"/>
              </a:rPr>
              <a:t>: </a:t>
            </a:r>
            <a:r>
              <a:rPr lang="en-US" kern="1200" dirty="0">
                <a:solidFill>
                  <a:srgbClr val="333399"/>
                </a:solidFill>
                <a:latin typeface="Verdana" pitchFamily="34" charset="0"/>
                <a:ea typeface="Verdana" pitchFamily="34" charset="0"/>
                <a:cs typeface="Verdana" pitchFamily="34" charset="0"/>
              </a:rPr>
              <a:t>a </a:t>
            </a:r>
            <a:r>
              <a:rPr lang="en-US" kern="1200" dirty="0" smtClean="0">
                <a:solidFill>
                  <a:srgbClr val="333399"/>
                </a:solidFill>
                <a:latin typeface="Verdana" pitchFamily="34" charset="0"/>
                <a:ea typeface="Verdana" pitchFamily="34" charset="0"/>
                <a:cs typeface="Verdana" pitchFamily="34" charset="0"/>
              </a:rPr>
              <a:t>multi-year initiative</a:t>
            </a:r>
            <a:endParaRPr lang="en-US" kern="1200" dirty="0">
              <a:solidFill>
                <a:srgbClr val="333399"/>
              </a:solidFill>
              <a:latin typeface="Verdana" pitchFamily="34" charset="0"/>
              <a:ea typeface="Verdana" pitchFamily="34" charset="0"/>
              <a:cs typeface="Verdana"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71442"/>
            <a:ext cx="7086600" cy="1143000"/>
          </a:xfrm>
        </p:spPr>
        <p:txBody>
          <a:bodyPr/>
          <a:lstStyle/>
          <a:p>
            <a:r>
              <a:rPr lang="en-US" sz="2800" dirty="0" smtClean="0"/>
              <a:t>Current SI2 </a:t>
            </a:r>
            <a:r>
              <a:rPr lang="en-US" sz="2800" dirty="0"/>
              <a:t>Priorities - Towards a National Cyberinfrastructure Ecosystem</a:t>
            </a:r>
            <a:br>
              <a:rPr lang="en-US" sz="2800" dirty="0"/>
            </a:br>
            <a:endParaRPr lang="en-US" sz="2800" dirty="0"/>
          </a:p>
        </p:txBody>
      </p:sp>
      <p:sp>
        <p:nvSpPr>
          <p:cNvPr id="3" name="Content Placeholder 2"/>
          <p:cNvSpPr>
            <a:spLocks noGrp="1"/>
          </p:cNvSpPr>
          <p:nvPr>
            <p:ph idx="1"/>
          </p:nvPr>
        </p:nvSpPr>
        <p:spPr>
          <a:xfrm>
            <a:off x="1143000" y="1066800"/>
            <a:ext cx="8229600" cy="5511795"/>
          </a:xfrm>
        </p:spPr>
        <p:txBody>
          <a:bodyPr>
            <a:noAutofit/>
          </a:bodyPr>
          <a:lstStyle/>
          <a:p>
            <a:r>
              <a:rPr lang="en-US" sz="2000" dirty="0" smtClean="0"/>
              <a:t>Robust and reliable multidisciplinary </a:t>
            </a:r>
            <a:r>
              <a:rPr lang="en-US" sz="2000" dirty="0"/>
              <a:t>and </a:t>
            </a:r>
            <a:r>
              <a:rPr lang="en-US" sz="2000" dirty="0" err="1"/>
              <a:t>omni</a:t>
            </a:r>
            <a:r>
              <a:rPr lang="en-US" sz="2000" dirty="0"/>
              <a:t>-disciplinary software </a:t>
            </a:r>
            <a:endParaRPr lang="en-US" sz="2000" dirty="0" smtClean="0"/>
          </a:p>
          <a:p>
            <a:r>
              <a:rPr lang="en-US" sz="2000" dirty="0"/>
              <a:t>T</a:t>
            </a:r>
            <a:r>
              <a:rPr lang="en-US" sz="2000" dirty="0" smtClean="0"/>
              <a:t>hat builds </a:t>
            </a:r>
            <a:r>
              <a:rPr lang="en-US" sz="2000" dirty="0"/>
              <a:t>on other ongoing </a:t>
            </a:r>
            <a:r>
              <a:rPr lang="en-US" sz="2000" dirty="0" smtClean="0"/>
              <a:t>NSF-</a:t>
            </a:r>
            <a:r>
              <a:rPr lang="en-US" sz="2000" dirty="0"/>
              <a:t>supported </a:t>
            </a:r>
            <a:r>
              <a:rPr lang="en-US" sz="2000" dirty="0" smtClean="0"/>
              <a:t>programs</a:t>
            </a:r>
          </a:p>
          <a:p>
            <a:r>
              <a:rPr lang="en-US" sz="2000" dirty="0" smtClean="0"/>
              <a:t>Using techniques, tools and processes for rapid integration of software that reduces </a:t>
            </a:r>
            <a:r>
              <a:rPr lang="en-US" sz="2000" dirty="0"/>
              <a:t>cost of custom solutions and custom </a:t>
            </a:r>
            <a:r>
              <a:rPr lang="en-US" sz="2000" dirty="0" smtClean="0"/>
              <a:t>integrations</a:t>
            </a:r>
          </a:p>
          <a:p>
            <a:r>
              <a:rPr lang="en-US" sz="2000" dirty="0"/>
              <a:t>I</a:t>
            </a:r>
            <a:r>
              <a:rPr lang="en-US" sz="2000" dirty="0" smtClean="0"/>
              <a:t>ncorporation </a:t>
            </a:r>
            <a:r>
              <a:rPr lang="en-US" sz="2000" dirty="0"/>
              <a:t>of software engineering processes that work for different communities</a:t>
            </a:r>
          </a:p>
          <a:p>
            <a:r>
              <a:rPr lang="en-US" sz="2000" dirty="0" smtClean="0"/>
              <a:t>Balancing innovation </a:t>
            </a:r>
            <a:r>
              <a:rPr lang="en-US" sz="2000" dirty="0"/>
              <a:t>and </a:t>
            </a:r>
            <a:r>
              <a:rPr lang="en-US" sz="2000" dirty="0" smtClean="0"/>
              <a:t>research into and along with </a:t>
            </a:r>
            <a:r>
              <a:rPr lang="en-US" sz="2000" dirty="0"/>
              <a:t>the development, effectiveness, usability, </a:t>
            </a:r>
            <a:r>
              <a:rPr lang="en-US" sz="2000" dirty="0" smtClean="0"/>
              <a:t>adoption, and organizational aspects </a:t>
            </a:r>
            <a:r>
              <a:rPr lang="en-US" sz="2000" dirty="0"/>
              <a:t>of the </a:t>
            </a:r>
            <a:r>
              <a:rPr lang="en-US" sz="2000" dirty="0" smtClean="0"/>
              <a:t>software and the project. </a:t>
            </a:r>
            <a:endParaRPr lang="en-US" sz="2000" dirty="0"/>
          </a:p>
          <a:p>
            <a:r>
              <a:rPr lang="en-US" sz="2000" dirty="0"/>
              <a:t>Serious considerations of security, trustworthiness and reproducibility. </a:t>
            </a:r>
          </a:p>
          <a:p>
            <a:r>
              <a:rPr lang="en-US" sz="2000" dirty="0"/>
              <a:t>Comprehensive, innovative approaches to sustainability (e.g. SAAS, incorporation into university offerings, commercialization)</a:t>
            </a:r>
          </a:p>
          <a:p>
            <a:r>
              <a:rPr lang="en-US" sz="2000" dirty="0"/>
              <a:t>Science</a:t>
            </a:r>
            <a:r>
              <a:rPr lang="en-US" sz="2000" dirty="0" smtClean="0"/>
              <a:t>-inspired </a:t>
            </a:r>
            <a:r>
              <a:rPr lang="en-US" sz="2000" dirty="0"/>
              <a:t>education and </a:t>
            </a:r>
            <a:r>
              <a:rPr lang="en-US" sz="2000" dirty="0" smtClean="0"/>
              <a:t>LWD</a:t>
            </a:r>
          </a:p>
          <a:p>
            <a:r>
              <a:rPr lang="en-US" sz="2000" dirty="0" smtClean="0"/>
              <a:t>Comprehensive metrics (ideally of impact)</a:t>
            </a:r>
            <a:endParaRPr lang="en-US" sz="2000" dirty="0"/>
          </a:p>
          <a:p>
            <a:endParaRPr lang="en-US" sz="1800" dirty="0" smtClean="0"/>
          </a:p>
        </p:txBody>
      </p:sp>
    </p:spTree>
    <p:extLst>
      <p:ext uri="{BB962C8B-B14F-4D97-AF65-F5344CB8AC3E}">
        <p14:creationId xmlns:p14="http://schemas.microsoft.com/office/powerpoint/2010/main" val="174785450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304800" y="2657209"/>
            <a:ext cx="5669947" cy="2441529"/>
            <a:chOff x="304800" y="2657209"/>
            <a:chExt cx="5669947" cy="2441529"/>
          </a:xfrm>
        </p:grpSpPr>
        <p:pic>
          <p:nvPicPr>
            <p:cNvPr id="3" name="Picture 2" descr="TieredSoftwareApproach_Figure_v10_1.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542362" y="2657209"/>
              <a:ext cx="2432385" cy="2441529"/>
            </a:xfrm>
            <a:prstGeom prst="rect">
              <a:avLst/>
            </a:prstGeom>
          </p:spPr>
        </p:pic>
        <p:grpSp>
          <p:nvGrpSpPr>
            <p:cNvPr id="9" name="Group 8"/>
            <p:cNvGrpSpPr/>
            <p:nvPr/>
          </p:nvGrpSpPr>
          <p:grpSpPr>
            <a:xfrm>
              <a:off x="304800" y="2743200"/>
              <a:ext cx="2743200" cy="609600"/>
              <a:chOff x="1381407" y="2783057"/>
              <a:chExt cx="1437996" cy="1103142"/>
            </a:xfrm>
          </p:grpSpPr>
          <p:sp>
            <p:nvSpPr>
              <p:cNvPr id="10" name="Rectangle 9"/>
              <p:cNvSpPr/>
              <p:nvPr/>
            </p:nvSpPr>
            <p:spPr>
              <a:xfrm>
                <a:off x="1381407" y="2783057"/>
                <a:ext cx="1437996" cy="110314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1" name="Rectangle 10"/>
              <p:cNvSpPr/>
              <p:nvPr/>
            </p:nvSpPr>
            <p:spPr>
              <a:xfrm>
                <a:off x="1621073" y="2783057"/>
                <a:ext cx="1198330" cy="1103142"/>
              </a:xfrm>
              <a:prstGeom prst="rect">
                <a:avLst/>
              </a:prstGeom>
              <a:ln w="19050" cmpd="sng">
                <a:solidFill>
                  <a:srgbClr val="FF0000"/>
                </a:solidFill>
              </a:ln>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663" tIns="0" rIns="0" bIns="0" numCol="1" spcCol="1270" anchor="t" anchorCtr="0">
                <a:noAutofit/>
              </a:bodyPr>
              <a:lstStyle/>
              <a:p>
                <a:pPr lvl="0" algn="l" defTabSz="533400">
                  <a:lnSpc>
                    <a:spcPct val="90000"/>
                  </a:lnSpc>
                  <a:spcBef>
                    <a:spcPct val="0"/>
                  </a:spcBef>
                  <a:spcAft>
                    <a:spcPct val="35000"/>
                  </a:spcAft>
                </a:pPr>
                <a:r>
                  <a:rPr lang="en-US" sz="1200" b="1" kern="1200" dirty="0" smtClean="0">
                    <a:solidFill>
                      <a:srgbClr val="000000"/>
                    </a:solidFill>
                    <a:latin typeface="Verdana" pitchFamily="34" charset="0"/>
                    <a:ea typeface="Verdana" pitchFamily="34" charset="0"/>
                    <a:cs typeface="Verdana" pitchFamily="34" charset="0"/>
                  </a:rPr>
                  <a:t>Scientific Software Elements (SSE) </a:t>
                </a:r>
              </a:p>
              <a:p>
                <a:pPr lvl="0" algn="l" defTabSz="533400">
                  <a:lnSpc>
                    <a:spcPct val="90000"/>
                  </a:lnSpc>
                  <a:spcBef>
                    <a:spcPct val="0"/>
                  </a:spcBef>
                  <a:spcAft>
                    <a:spcPct val="35000"/>
                  </a:spcAft>
                </a:pPr>
                <a:r>
                  <a:rPr lang="en-US" sz="1200" b="0" kern="1200" dirty="0" smtClean="0">
                    <a:solidFill>
                      <a:srgbClr val="000000"/>
                    </a:solidFill>
                    <a:latin typeface="Verdana" pitchFamily="34" charset="0"/>
                    <a:ea typeface="Verdana" pitchFamily="34" charset="0"/>
                    <a:cs typeface="Verdana" pitchFamily="34" charset="0"/>
                  </a:rPr>
                  <a:t>1–2 PIs, &lt;$500k, 3 years</a:t>
                </a:r>
              </a:p>
            </p:txBody>
          </p:sp>
        </p:grpSp>
      </p:grpSp>
      <p:grpSp>
        <p:nvGrpSpPr>
          <p:cNvPr id="13" name="Group 12"/>
          <p:cNvGrpSpPr/>
          <p:nvPr/>
        </p:nvGrpSpPr>
        <p:grpSpPr>
          <a:xfrm>
            <a:off x="762000" y="2557768"/>
            <a:ext cx="6310063" cy="2715859"/>
            <a:chOff x="762000" y="2557768"/>
            <a:chExt cx="6310063" cy="2715859"/>
          </a:xfrm>
        </p:grpSpPr>
        <p:pic>
          <p:nvPicPr>
            <p:cNvPr id="4" name="Picture 3" descr="TieredSoftwareApproach_Figure_v10_2.pn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450918" y="2557768"/>
              <a:ext cx="3621145" cy="2715859"/>
            </a:xfrm>
            <a:prstGeom prst="rect">
              <a:avLst/>
            </a:prstGeom>
          </p:spPr>
        </p:pic>
        <p:sp>
          <p:nvSpPr>
            <p:cNvPr id="12" name="Rectangle 11"/>
            <p:cNvSpPr/>
            <p:nvPr/>
          </p:nvSpPr>
          <p:spPr>
            <a:xfrm>
              <a:off x="762000" y="3512403"/>
              <a:ext cx="2286000" cy="1015663"/>
            </a:xfrm>
            <a:prstGeom prst="rect">
              <a:avLst/>
            </a:prstGeom>
            <a:ln w="19050" cmpd="sng">
              <a:solidFill>
                <a:srgbClr val="FF0000"/>
              </a:solidFill>
            </a:ln>
          </p:spPr>
          <p:txBody>
            <a:bodyPr wrap="square">
              <a:spAutoFit/>
            </a:bodyPr>
            <a:lstStyle/>
            <a:p>
              <a:pPr lvl="0" algn="l"/>
              <a:r>
                <a:rPr lang="en-US" sz="1200" dirty="0">
                  <a:solidFill>
                    <a:srgbClr val="000000"/>
                  </a:solidFill>
                  <a:latin typeface="Verdana" pitchFamily="34" charset="0"/>
                  <a:ea typeface="Verdana" pitchFamily="34" charset="0"/>
                  <a:cs typeface="Verdana" pitchFamily="34" charset="0"/>
                </a:rPr>
                <a:t>Scientific Software </a:t>
              </a:r>
              <a:r>
                <a:rPr lang="en-US" sz="1200" dirty="0" smtClean="0">
                  <a:solidFill>
                    <a:srgbClr val="000000"/>
                  </a:solidFill>
                  <a:latin typeface="Verdana" pitchFamily="34" charset="0"/>
                  <a:ea typeface="Verdana" pitchFamily="34" charset="0"/>
                  <a:cs typeface="Verdana" pitchFamily="34" charset="0"/>
                </a:rPr>
                <a:t>Integration (SSI)</a:t>
              </a:r>
              <a:endParaRPr lang="en-US" sz="1200" dirty="0">
                <a:solidFill>
                  <a:srgbClr val="000000"/>
                </a:solidFill>
                <a:latin typeface="Verdana" pitchFamily="34" charset="0"/>
                <a:ea typeface="Verdana" pitchFamily="34" charset="0"/>
                <a:cs typeface="Verdana" pitchFamily="34" charset="0"/>
              </a:endParaRPr>
            </a:p>
            <a:p>
              <a:pPr lvl="0" algn="l"/>
              <a:r>
                <a:rPr lang="en-US" sz="1200" b="0" i="1" dirty="0">
                  <a:solidFill>
                    <a:srgbClr val="000000"/>
                  </a:solidFill>
                  <a:latin typeface="Verdana" pitchFamily="34" charset="0"/>
                  <a:ea typeface="Verdana" pitchFamily="34" charset="0"/>
                  <a:cs typeface="Verdana" pitchFamily="34" charset="0"/>
                </a:rPr>
                <a:t>For focused groups</a:t>
              </a:r>
            </a:p>
            <a:p>
              <a:pPr lvl="0" algn="l"/>
              <a:r>
                <a:rPr lang="en-US" sz="1200" b="0" dirty="0" smtClean="0">
                  <a:solidFill>
                    <a:srgbClr val="000000"/>
                  </a:solidFill>
                  <a:latin typeface="Verdana" pitchFamily="34" charset="0"/>
                  <a:ea typeface="Verdana" pitchFamily="34" charset="0"/>
                  <a:cs typeface="Verdana" pitchFamily="34" charset="0"/>
                </a:rPr>
                <a:t>$200k - $</a:t>
              </a:r>
              <a:r>
                <a:rPr lang="en-US" sz="1200" b="0" dirty="0">
                  <a:solidFill>
                    <a:srgbClr val="000000"/>
                  </a:solidFill>
                  <a:latin typeface="Verdana" pitchFamily="34" charset="0"/>
                  <a:ea typeface="Verdana" pitchFamily="34" charset="0"/>
                  <a:cs typeface="Verdana" pitchFamily="34" charset="0"/>
                </a:rPr>
                <a:t>1M per </a:t>
              </a:r>
              <a:r>
                <a:rPr lang="en-US" sz="1200" b="0" dirty="0" smtClean="0">
                  <a:solidFill>
                    <a:srgbClr val="000000"/>
                  </a:solidFill>
                  <a:latin typeface="Verdana" pitchFamily="34" charset="0"/>
                  <a:ea typeface="Verdana" pitchFamily="34" charset="0"/>
                  <a:cs typeface="Verdana" pitchFamily="34" charset="0"/>
                </a:rPr>
                <a:t>year, 3</a:t>
              </a:r>
              <a:r>
                <a:rPr lang="en-US" sz="1200" b="0" dirty="0">
                  <a:solidFill>
                    <a:srgbClr val="000000"/>
                  </a:solidFill>
                  <a:latin typeface="Verdana" pitchFamily="34" charset="0"/>
                  <a:ea typeface="Verdana" pitchFamily="34" charset="0"/>
                  <a:cs typeface="Verdana" pitchFamily="34" charset="0"/>
                </a:rPr>
                <a:t>–5 years</a:t>
              </a:r>
            </a:p>
          </p:txBody>
        </p:sp>
      </p:grpSp>
      <p:pic>
        <p:nvPicPr>
          <p:cNvPr id="5" name="Picture 4" descr="TieredSoftwareApproach_Figure_v10_3.png"/>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450918" y="2549389"/>
            <a:ext cx="4873915" cy="2749388"/>
          </a:xfrm>
          <a:prstGeom prst="rect">
            <a:avLst/>
          </a:prstGeom>
        </p:spPr>
      </p:pic>
      <p:pic>
        <p:nvPicPr>
          <p:cNvPr id="6" name="Picture 5" descr="TieredSoftwareApproach_Figure_v10_4.png"/>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3450923" y="2549389"/>
            <a:ext cx="4873915" cy="3054198"/>
          </a:xfrm>
          <a:prstGeom prst="rect">
            <a:avLst/>
          </a:prstGeom>
        </p:spPr>
      </p:pic>
      <p:pic>
        <p:nvPicPr>
          <p:cNvPr id="7" name="Picture 6" descr="TieredSoftwareApproach_Figure_v10_5.png"/>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2764331" y="1740250"/>
            <a:ext cx="6151069" cy="4736750"/>
          </a:xfrm>
          <a:prstGeom prst="rect">
            <a:avLst/>
          </a:prstGeom>
        </p:spPr>
      </p:pic>
      <p:sp>
        <p:nvSpPr>
          <p:cNvPr id="2" name="Title 1"/>
          <p:cNvSpPr>
            <a:spLocks noGrp="1"/>
          </p:cNvSpPr>
          <p:nvPr>
            <p:ph type="title"/>
          </p:nvPr>
        </p:nvSpPr>
        <p:spPr>
          <a:xfrm>
            <a:off x="1447800" y="152400"/>
            <a:ext cx="7239000" cy="914400"/>
          </a:xfrm>
        </p:spPr>
        <p:txBody>
          <a:bodyPr/>
          <a:lstStyle/>
          <a:p>
            <a:pPr algn="l"/>
            <a:r>
              <a:rPr lang="en-US" sz="3000" b="1" kern="1200" dirty="0">
                <a:solidFill>
                  <a:srgbClr val="333399"/>
                </a:solidFill>
                <a:latin typeface="Verdana" pitchFamily="34" charset="0"/>
                <a:ea typeface="Verdana" pitchFamily="34" charset="0"/>
                <a:cs typeface="Verdana" pitchFamily="34" charset="0"/>
              </a:rPr>
              <a:t>SI</a:t>
            </a:r>
            <a:r>
              <a:rPr lang="en-US" sz="3000" b="1" kern="1200" baseline="30000" dirty="0">
                <a:solidFill>
                  <a:srgbClr val="333399"/>
                </a:solidFill>
                <a:latin typeface="Verdana" pitchFamily="34" charset="0"/>
                <a:ea typeface="Verdana" pitchFamily="34" charset="0"/>
                <a:cs typeface="Verdana" pitchFamily="34" charset="0"/>
              </a:rPr>
              <a:t>2</a:t>
            </a:r>
            <a:r>
              <a:rPr lang="en-US" sz="3000" b="1" kern="1200" dirty="0">
                <a:solidFill>
                  <a:srgbClr val="333399"/>
                </a:solidFill>
                <a:latin typeface="Verdana" pitchFamily="34" charset="0"/>
                <a:ea typeface="Verdana" pitchFamily="34" charset="0"/>
                <a:cs typeface="Verdana" pitchFamily="34" charset="0"/>
              </a:rPr>
              <a:t> Mechanisms</a:t>
            </a:r>
            <a:br>
              <a:rPr lang="en-US" sz="3000" b="1" kern="1200" dirty="0">
                <a:solidFill>
                  <a:srgbClr val="333399"/>
                </a:solidFill>
                <a:latin typeface="Verdana" pitchFamily="34" charset="0"/>
                <a:ea typeface="Verdana" pitchFamily="34" charset="0"/>
                <a:cs typeface="Verdana" pitchFamily="34" charset="0"/>
              </a:rPr>
            </a:br>
            <a:endParaRPr lang="en-US" sz="3000" b="1" kern="1200" dirty="0">
              <a:solidFill>
                <a:srgbClr val="333399"/>
              </a:solidFill>
              <a:latin typeface="Verdana" pitchFamily="34" charset="0"/>
              <a:ea typeface="Verdana" pitchFamily="34" charset="0"/>
              <a:cs typeface="Verdana" pitchFamily="34" charset="0"/>
            </a:endParaRPr>
          </a:p>
        </p:txBody>
      </p:sp>
      <p:sp>
        <p:nvSpPr>
          <p:cNvPr id="8" name="Rectangle 2"/>
          <p:cNvSpPr txBox="1">
            <a:spLocks noChangeArrowheads="1"/>
          </p:cNvSpPr>
          <p:nvPr/>
        </p:nvSpPr>
        <p:spPr bwMode="auto">
          <a:xfrm>
            <a:off x="3810000" y="762000"/>
            <a:ext cx="4191000" cy="1524000"/>
          </a:xfrm>
          <a:prstGeom prst="rect">
            <a:avLst/>
          </a:prstGeom>
          <a:solidFill>
            <a:schemeClr val="bg1"/>
          </a:solidFill>
          <a:ln w="25400">
            <a:solidFill>
              <a:schemeClr val="accent6"/>
            </a:solidFill>
            <a:headEnd/>
            <a:tailEnd/>
          </a:ln>
        </p:spPr>
        <p:style>
          <a:lnRef idx="1">
            <a:schemeClr val="accent2"/>
          </a:lnRef>
          <a:fillRef idx="2">
            <a:schemeClr val="accent2"/>
          </a:fillRef>
          <a:effectRef idx="1">
            <a:schemeClr val="accent2"/>
          </a:effectRef>
          <a:fontRef idx="minor">
            <a:schemeClr val="dk1"/>
          </a:fontRef>
        </p:style>
        <p:txBody>
          <a:bodyPr/>
          <a:lstStyle/>
          <a:p>
            <a:pPr marL="285750" indent="-285750" algn="l" eaLnBrk="0" hangingPunct="0">
              <a:spcBef>
                <a:spcPct val="20000"/>
              </a:spcBef>
              <a:buClr>
                <a:srgbClr val="FF3300"/>
              </a:buClr>
              <a:buSzPct val="75000"/>
              <a:buFont typeface="Arial" pitchFamily="34" charset="0"/>
              <a:buChar char="•"/>
              <a:defRPr/>
            </a:pPr>
            <a:r>
              <a:rPr lang="en-US" sz="1700" b="0" dirty="0">
                <a:latin typeface="Verdana" pitchFamily="34" charset="0"/>
                <a:ea typeface="Verdana" pitchFamily="34" charset="0"/>
                <a:cs typeface="Verdana" pitchFamily="34" charset="0"/>
              </a:rPr>
              <a:t>Create a software ecosystem that scales from individual or small groups of software innovators to large hubs of software </a:t>
            </a:r>
            <a:r>
              <a:rPr lang="en-US" sz="1700" b="0" dirty="0" smtClean="0">
                <a:latin typeface="Verdana" pitchFamily="34" charset="0"/>
                <a:ea typeface="Verdana" pitchFamily="34" charset="0"/>
                <a:cs typeface="Verdana" pitchFamily="34" charset="0"/>
              </a:rPr>
              <a:t>excellence</a:t>
            </a:r>
            <a:endParaRPr lang="en-US" sz="1700" b="0" dirty="0">
              <a:latin typeface="Verdana" pitchFamily="34" charset="0"/>
              <a:ea typeface="Verdana" pitchFamily="34" charset="0"/>
              <a:cs typeface="Verdana" pitchFamily="34" charset="0"/>
              <a:sym typeface="Handwriting - Dakota" charset="0"/>
            </a:endParaRPr>
          </a:p>
          <a:p>
            <a:pPr marL="285750" indent="-285750" algn="l" eaLnBrk="0" hangingPunct="0">
              <a:spcBef>
                <a:spcPct val="20000"/>
              </a:spcBef>
              <a:buClr>
                <a:srgbClr val="FF3300"/>
              </a:buClr>
              <a:buSzPct val="75000"/>
              <a:buFont typeface="Arial" pitchFamily="34" charset="0"/>
              <a:buChar char="•"/>
              <a:defRPr/>
            </a:pPr>
            <a:r>
              <a:rPr lang="en-US" sz="1700" b="0" dirty="0" smtClean="0">
                <a:latin typeface="Verdana" pitchFamily="34" charset="0"/>
                <a:ea typeface="Verdana" pitchFamily="34" charset="0"/>
                <a:cs typeface="Verdana" pitchFamily="34" charset="0"/>
                <a:sym typeface="Handwriting - Dakota" charset="0"/>
              </a:rPr>
              <a:t>3 </a:t>
            </a:r>
            <a:r>
              <a:rPr lang="en-US" sz="1700" b="0" dirty="0">
                <a:latin typeface="Verdana" pitchFamily="34" charset="0"/>
                <a:ea typeface="Verdana" pitchFamily="34" charset="0"/>
                <a:cs typeface="Verdana" pitchFamily="34" charset="0"/>
                <a:sym typeface="Handwriting - Dakota" charset="0"/>
              </a:rPr>
              <a:t>interlocking levels of funding</a:t>
            </a:r>
          </a:p>
        </p:txBody>
      </p:sp>
    </p:spTree>
    <p:extLst>
      <p:ext uri="{BB962C8B-B14F-4D97-AF65-F5344CB8AC3E}">
        <p14:creationId xmlns:p14="http://schemas.microsoft.com/office/powerpoint/2010/main" val="355187033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dissolv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ssolv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ssolv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dissolv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dissolve">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bwMode="auto">
          <a:xfrm>
            <a:off x="1447800" y="0"/>
            <a:ext cx="7696200" cy="121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mj-lt"/>
                <a:ea typeface="ＭＳ Ｐゴシック" charset="-128"/>
                <a:cs typeface="ＭＳ Ｐゴシック" charset="-128"/>
              </a:defRPr>
            </a:lvl1pPr>
            <a:lvl2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2pPr>
            <a:lvl3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3pPr>
            <a:lvl4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4pPr>
            <a:lvl5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5pPr>
            <a:lvl6pPr marL="4572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6pPr>
            <a:lvl7pPr marL="9144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7pPr>
            <a:lvl8pPr marL="13716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8pPr>
            <a:lvl9pPr marL="18288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9pPr>
          </a:lstStyle>
          <a:p>
            <a:r>
              <a:rPr lang="en-US" sz="3000" dirty="0" smtClean="0">
                <a:effectLst/>
                <a:latin typeface="Verdana" pitchFamily="34" charset="0"/>
                <a:ea typeface="Verdana" pitchFamily="34" charset="0"/>
                <a:cs typeface="Verdana" pitchFamily="34" charset="0"/>
              </a:rPr>
              <a:t>FY16 SI</a:t>
            </a:r>
            <a:r>
              <a:rPr lang="en-US" sz="3000" baseline="30000" dirty="0" smtClean="0">
                <a:effectLst/>
                <a:latin typeface="Verdana" pitchFamily="34" charset="0"/>
                <a:ea typeface="Verdana" pitchFamily="34" charset="0"/>
                <a:cs typeface="Verdana" pitchFamily="34" charset="0"/>
              </a:rPr>
              <a:t>2</a:t>
            </a:r>
            <a:r>
              <a:rPr lang="en-US" sz="3000" dirty="0" smtClean="0">
                <a:effectLst/>
                <a:latin typeface="Verdana" pitchFamily="34" charset="0"/>
                <a:ea typeface="Verdana" pitchFamily="34" charset="0"/>
                <a:cs typeface="Verdana" pitchFamily="34" charset="0"/>
              </a:rPr>
              <a:t> Competition: SSE &amp; SSI</a:t>
            </a:r>
            <a:endParaRPr lang="en-US" sz="3000" dirty="0">
              <a:effectLst/>
              <a:latin typeface="Verdana" pitchFamily="34" charset="0"/>
              <a:ea typeface="Verdana" pitchFamily="34" charset="0"/>
              <a:cs typeface="Verdana" pitchFamily="34" charset="0"/>
            </a:endParaRPr>
          </a:p>
        </p:txBody>
      </p:sp>
      <p:sp>
        <p:nvSpPr>
          <p:cNvPr id="4" name="Content Placeholder 2"/>
          <p:cNvSpPr txBox="1">
            <a:spLocks/>
          </p:cNvSpPr>
          <p:nvPr/>
        </p:nvSpPr>
        <p:spPr>
          <a:xfrm>
            <a:off x="1447800" y="1600200"/>
            <a:ext cx="7696200" cy="5029200"/>
          </a:xfrm>
          <a:prstGeom prst="rect">
            <a:avLst/>
          </a:prstGeom>
        </p:spPr>
        <p:txBody>
          <a:bodyPr>
            <a:normAutofit fontScale="92500" lnSpcReduction="10000"/>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pitchFamily="-84" charset="-128"/>
              </a:defRPr>
            </a:lvl2pPr>
            <a:lvl3pPr marL="1143000" indent="-228600" algn="l" rtl="0" eaLnBrk="1" fontAlgn="base" hangingPunct="1">
              <a:spcBef>
                <a:spcPct val="20000"/>
              </a:spcBef>
              <a:spcAft>
                <a:spcPct val="0"/>
              </a:spcAft>
              <a:buChar char="•"/>
              <a:defRPr sz="2400">
                <a:solidFill>
                  <a:schemeClr val="tx1"/>
                </a:solidFill>
                <a:latin typeface="+mn-lt"/>
                <a:ea typeface="ＭＳ Ｐゴシック" pitchFamily="-84" charset="-128"/>
              </a:defRPr>
            </a:lvl3pPr>
            <a:lvl4pPr marL="1600200" indent="-228600" algn="l" rtl="0" eaLnBrk="1" fontAlgn="base" hangingPunct="1">
              <a:spcBef>
                <a:spcPct val="20000"/>
              </a:spcBef>
              <a:spcAft>
                <a:spcPct val="0"/>
              </a:spcAft>
              <a:buChar char="–"/>
              <a:defRPr sz="2000">
                <a:solidFill>
                  <a:schemeClr val="tx1"/>
                </a:solidFill>
                <a:latin typeface="+mn-lt"/>
                <a:ea typeface="ＭＳ Ｐゴシック" pitchFamily="-84" charset="-128"/>
              </a:defRPr>
            </a:lvl4pPr>
            <a:lvl5pPr marL="2057400" indent="-228600" algn="l" rtl="0" eaLnBrk="1" fontAlgn="base" hangingPunct="1">
              <a:spcBef>
                <a:spcPct val="20000"/>
              </a:spcBef>
              <a:spcAft>
                <a:spcPct val="0"/>
              </a:spcAft>
              <a:buChar char="»"/>
              <a:defRPr sz="2000">
                <a:solidFill>
                  <a:schemeClr val="tx1"/>
                </a:solidFill>
                <a:latin typeface="+mn-lt"/>
                <a:ea typeface="ＭＳ Ｐゴシック" pitchFamily="-84" charset="-128"/>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lnSpc>
                <a:spcPct val="120000"/>
              </a:lnSpc>
              <a:buNone/>
            </a:pPr>
            <a:r>
              <a:rPr lang="en-US" sz="2500" dirty="0" smtClean="0">
                <a:solidFill>
                  <a:srgbClr val="333399"/>
                </a:solidFill>
                <a:latin typeface="Verdana" pitchFamily="34" charset="0"/>
                <a:ea typeface="Verdana" pitchFamily="34" charset="0"/>
                <a:cs typeface="Verdana" pitchFamily="34" charset="0"/>
              </a:rPr>
              <a:t>16-552 Solicitation</a:t>
            </a:r>
          </a:p>
          <a:p>
            <a:pPr>
              <a:lnSpc>
                <a:spcPct val="120000"/>
              </a:lnSpc>
            </a:pPr>
            <a:r>
              <a:rPr lang="en-US" sz="1800" b="0" dirty="0">
                <a:solidFill>
                  <a:srgbClr val="333399"/>
                </a:solidFill>
                <a:latin typeface="Verdana" pitchFamily="34" charset="0"/>
                <a:ea typeface="Verdana" pitchFamily="34" charset="0"/>
                <a:cs typeface="Verdana" pitchFamily="34" charset="0"/>
              </a:rPr>
              <a:t>http://</a:t>
            </a:r>
            <a:r>
              <a:rPr lang="en-US" sz="1800" b="0" dirty="0" err="1">
                <a:solidFill>
                  <a:srgbClr val="333399"/>
                </a:solidFill>
                <a:latin typeface="Verdana" pitchFamily="34" charset="0"/>
                <a:ea typeface="Verdana" pitchFamily="34" charset="0"/>
                <a:cs typeface="Verdana" pitchFamily="34" charset="0"/>
              </a:rPr>
              <a:t>www.nsf.gov</a:t>
            </a:r>
            <a:r>
              <a:rPr lang="en-US" sz="1800" b="0" dirty="0">
                <a:solidFill>
                  <a:srgbClr val="333399"/>
                </a:solidFill>
                <a:latin typeface="Verdana" pitchFamily="34" charset="0"/>
                <a:ea typeface="Verdana" pitchFamily="34" charset="0"/>
                <a:cs typeface="Verdana" pitchFamily="34" charset="0"/>
              </a:rPr>
              <a:t>/pubs/2016/nsf16532/nsf16532.htm</a:t>
            </a:r>
            <a:endParaRPr lang="en-US" sz="2500" dirty="0">
              <a:solidFill>
                <a:srgbClr val="333399"/>
              </a:solidFill>
              <a:latin typeface="Verdana" pitchFamily="34" charset="0"/>
              <a:ea typeface="Verdana" pitchFamily="34" charset="0"/>
              <a:cs typeface="Verdana" pitchFamily="34" charset="0"/>
            </a:endParaRPr>
          </a:p>
          <a:p>
            <a:pPr marL="0" indent="0">
              <a:lnSpc>
                <a:spcPct val="120000"/>
              </a:lnSpc>
              <a:buNone/>
            </a:pPr>
            <a:r>
              <a:rPr lang="en-US" sz="2500" dirty="0" smtClean="0">
                <a:solidFill>
                  <a:srgbClr val="333399"/>
                </a:solidFill>
                <a:latin typeface="Verdana" pitchFamily="34" charset="0"/>
                <a:ea typeface="Verdana" pitchFamily="34" charset="0"/>
                <a:cs typeface="Verdana" pitchFamily="34" charset="0"/>
              </a:rPr>
              <a:t>Scientific </a:t>
            </a:r>
            <a:r>
              <a:rPr lang="en-US" sz="2500" dirty="0">
                <a:solidFill>
                  <a:srgbClr val="333399"/>
                </a:solidFill>
                <a:latin typeface="Verdana" pitchFamily="34" charset="0"/>
                <a:ea typeface="Verdana" pitchFamily="34" charset="0"/>
                <a:cs typeface="Verdana" pitchFamily="34" charset="0"/>
              </a:rPr>
              <a:t>Software Elements (SSE</a:t>
            </a:r>
            <a:r>
              <a:rPr lang="en-US" sz="2500" dirty="0" smtClean="0">
                <a:solidFill>
                  <a:srgbClr val="333399"/>
                </a:solidFill>
                <a:latin typeface="Verdana" pitchFamily="34" charset="0"/>
                <a:ea typeface="Verdana" pitchFamily="34" charset="0"/>
                <a:cs typeface="Verdana" pitchFamily="34" charset="0"/>
              </a:rPr>
              <a:t>)</a:t>
            </a:r>
          </a:p>
          <a:p>
            <a:pPr>
              <a:lnSpc>
                <a:spcPct val="120000"/>
              </a:lnSpc>
            </a:pPr>
            <a:r>
              <a:rPr lang="en-US" sz="2000" b="0" kern="0" dirty="0" smtClean="0">
                <a:solidFill>
                  <a:srgbClr val="333399"/>
                </a:solidFill>
                <a:latin typeface="Verdana" pitchFamily="34" charset="0"/>
                <a:ea typeface="Verdana" pitchFamily="34" charset="0"/>
                <a:cs typeface="Verdana" pitchFamily="34" charset="0"/>
              </a:rPr>
              <a:t>SSE </a:t>
            </a:r>
            <a:r>
              <a:rPr lang="en-US" sz="2000" b="0" kern="0" dirty="0">
                <a:solidFill>
                  <a:srgbClr val="333399"/>
                </a:solidFill>
                <a:latin typeface="Verdana" pitchFamily="34" charset="0"/>
                <a:ea typeface="Verdana" pitchFamily="34" charset="0"/>
                <a:cs typeface="Verdana" pitchFamily="34" charset="0"/>
              </a:rPr>
              <a:t>awards target small groups that will create and deploy </a:t>
            </a:r>
            <a:r>
              <a:rPr lang="en-US" sz="2000" b="0" kern="0" dirty="0">
                <a:solidFill>
                  <a:srgbClr val="FF0000"/>
                </a:solidFill>
                <a:latin typeface="Verdana" pitchFamily="34" charset="0"/>
                <a:ea typeface="Verdana" pitchFamily="34" charset="0"/>
                <a:cs typeface="Verdana" pitchFamily="34" charset="0"/>
              </a:rPr>
              <a:t>robust software elements</a:t>
            </a:r>
            <a:r>
              <a:rPr lang="en-US" sz="2000" kern="0" dirty="0">
                <a:solidFill>
                  <a:schemeClr val="accent6">
                    <a:lumMod val="50000"/>
                  </a:schemeClr>
                </a:solidFill>
                <a:latin typeface="Verdana" pitchFamily="34" charset="0"/>
                <a:ea typeface="Verdana" pitchFamily="34" charset="0"/>
                <a:cs typeface="Verdana" pitchFamily="34" charset="0"/>
              </a:rPr>
              <a:t> </a:t>
            </a:r>
            <a:r>
              <a:rPr lang="en-US" sz="2000" b="0" kern="0" dirty="0">
                <a:solidFill>
                  <a:srgbClr val="333399"/>
                </a:solidFill>
                <a:latin typeface="Verdana" pitchFamily="34" charset="0"/>
                <a:ea typeface="Verdana" pitchFamily="34" charset="0"/>
                <a:cs typeface="Verdana" pitchFamily="34" charset="0"/>
              </a:rPr>
              <a:t>for which there is a demonstrated need, encapsulating innovation in science and engineering. </a:t>
            </a:r>
          </a:p>
          <a:p>
            <a:pPr marL="0" indent="0">
              <a:lnSpc>
                <a:spcPct val="120000"/>
              </a:lnSpc>
              <a:buNone/>
            </a:pPr>
            <a:endParaRPr lang="en-US" sz="2000" b="0" kern="0" dirty="0">
              <a:solidFill>
                <a:srgbClr val="333399"/>
              </a:solidFill>
              <a:latin typeface="Verdana" pitchFamily="34" charset="0"/>
              <a:ea typeface="Verdana" pitchFamily="34" charset="0"/>
              <a:cs typeface="Verdana" pitchFamily="34" charset="0"/>
            </a:endParaRPr>
          </a:p>
          <a:p>
            <a:pPr marL="0" indent="0">
              <a:lnSpc>
                <a:spcPct val="120000"/>
              </a:lnSpc>
              <a:buNone/>
            </a:pPr>
            <a:r>
              <a:rPr lang="en-US" sz="2500" dirty="0">
                <a:solidFill>
                  <a:srgbClr val="333399"/>
                </a:solidFill>
                <a:latin typeface="Verdana" pitchFamily="34" charset="0"/>
                <a:ea typeface="Verdana" pitchFamily="34" charset="0"/>
                <a:cs typeface="Verdana" pitchFamily="34" charset="0"/>
              </a:rPr>
              <a:t>Scientific Software Integration (SSI</a:t>
            </a:r>
            <a:r>
              <a:rPr lang="en-US" sz="2500" dirty="0" smtClean="0">
                <a:solidFill>
                  <a:srgbClr val="333399"/>
                </a:solidFill>
                <a:latin typeface="Verdana" pitchFamily="34" charset="0"/>
                <a:ea typeface="Verdana" pitchFamily="34" charset="0"/>
                <a:cs typeface="Verdana" pitchFamily="34" charset="0"/>
              </a:rPr>
              <a:t>)</a:t>
            </a:r>
          </a:p>
          <a:p>
            <a:pPr>
              <a:lnSpc>
                <a:spcPct val="120000"/>
              </a:lnSpc>
            </a:pPr>
            <a:r>
              <a:rPr lang="en-US" sz="2000" b="0" kern="0" dirty="0" smtClean="0">
                <a:solidFill>
                  <a:srgbClr val="333399"/>
                </a:solidFill>
                <a:latin typeface="Verdana" pitchFamily="34" charset="0"/>
                <a:ea typeface="Verdana" pitchFamily="34" charset="0"/>
                <a:cs typeface="Verdana" pitchFamily="34" charset="0"/>
              </a:rPr>
              <a:t>SSI </a:t>
            </a:r>
            <a:r>
              <a:rPr lang="en-US" sz="2000" b="0" kern="0" dirty="0">
                <a:solidFill>
                  <a:srgbClr val="333399"/>
                </a:solidFill>
                <a:latin typeface="Verdana" pitchFamily="34" charset="0"/>
                <a:ea typeface="Verdana" pitchFamily="34" charset="0"/>
                <a:cs typeface="Verdana" pitchFamily="34" charset="0"/>
              </a:rPr>
              <a:t>awards target larger groups of PIs organized around common research problems as well as common software infrastructure, and will result in a sustainable </a:t>
            </a:r>
            <a:r>
              <a:rPr lang="en-US" sz="2000" b="0" kern="0" dirty="0">
                <a:solidFill>
                  <a:srgbClr val="FF0000"/>
                </a:solidFill>
                <a:latin typeface="Verdana" pitchFamily="34" charset="0"/>
                <a:ea typeface="Verdana" pitchFamily="34" charset="0"/>
                <a:cs typeface="Verdana" pitchFamily="34" charset="0"/>
              </a:rPr>
              <a:t>community software framework</a:t>
            </a:r>
            <a:r>
              <a:rPr lang="en-US" sz="2000" b="0" kern="0" dirty="0">
                <a:solidFill>
                  <a:srgbClr val="333399"/>
                </a:solidFill>
                <a:latin typeface="Verdana" pitchFamily="34" charset="0"/>
                <a:ea typeface="Verdana" pitchFamily="34" charset="0"/>
                <a:cs typeface="Verdana" pitchFamily="34" charset="0"/>
              </a:rPr>
              <a:t>. </a:t>
            </a:r>
          </a:p>
        </p:txBody>
      </p:sp>
    </p:spTree>
    <p:extLst>
      <p:ext uri="{BB962C8B-B14F-4D97-AF65-F5344CB8AC3E}">
        <p14:creationId xmlns:p14="http://schemas.microsoft.com/office/powerpoint/2010/main" val="384541157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bwMode="auto">
          <a:xfrm>
            <a:off x="1447800" y="0"/>
            <a:ext cx="7696200" cy="121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mj-lt"/>
                <a:ea typeface="ＭＳ Ｐゴシック" charset="-128"/>
                <a:cs typeface="ＭＳ Ｐゴシック" charset="-128"/>
              </a:defRPr>
            </a:lvl1pPr>
            <a:lvl2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2pPr>
            <a:lvl3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3pPr>
            <a:lvl4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4pPr>
            <a:lvl5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5pPr>
            <a:lvl6pPr marL="4572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6pPr>
            <a:lvl7pPr marL="9144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7pPr>
            <a:lvl8pPr marL="13716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8pPr>
            <a:lvl9pPr marL="18288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9pPr>
          </a:lstStyle>
          <a:p>
            <a:r>
              <a:rPr lang="en-US" sz="3000" dirty="0" smtClean="0">
                <a:effectLst/>
                <a:latin typeface="Verdana" pitchFamily="34" charset="0"/>
                <a:ea typeface="Verdana" pitchFamily="34" charset="0"/>
                <a:cs typeface="Verdana" pitchFamily="34" charset="0"/>
              </a:rPr>
              <a:t>FY16 SI</a:t>
            </a:r>
            <a:r>
              <a:rPr lang="en-US" sz="3000" baseline="30000" dirty="0" smtClean="0">
                <a:effectLst/>
                <a:latin typeface="Verdana" pitchFamily="34" charset="0"/>
                <a:ea typeface="Verdana" pitchFamily="34" charset="0"/>
                <a:cs typeface="Verdana" pitchFamily="34" charset="0"/>
              </a:rPr>
              <a:t>2</a:t>
            </a:r>
            <a:r>
              <a:rPr lang="en-US" sz="3000" dirty="0" smtClean="0">
                <a:effectLst/>
                <a:latin typeface="Verdana" pitchFamily="34" charset="0"/>
                <a:ea typeface="Verdana" pitchFamily="34" charset="0"/>
                <a:cs typeface="Verdana" pitchFamily="34" charset="0"/>
              </a:rPr>
              <a:t> Competition: SSE &amp; SSI</a:t>
            </a:r>
          </a:p>
          <a:p>
            <a:r>
              <a:rPr lang="en-US" sz="3000" dirty="0" smtClean="0">
                <a:effectLst/>
                <a:latin typeface="Verdana" pitchFamily="34" charset="0"/>
                <a:ea typeface="Verdana" pitchFamily="34" charset="0"/>
                <a:cs typeface="Verdana" pitchFamily="34" charset="0"/>
              </a:rPr>
              <a:t>Changes from FY14</a:t>
            </a:r>
            <a:endParaRPr lang="en-US" sz="3000" dirty="0">
              <a:effectLst/>
              <a:latin typeface="Verdana" pitchFamily="34" charset="0"/>
              <a:ea typeface="Verdana" pitchFamily="34" charset="0"/>
              <a:cs typeface="Verdana" pitchFamily="34" charset="0"/>
            </a:endParaRPr>
          </a:p>
        </p:txBody>
      </p:sp>
      <p:sp>
        <p:nvSpPr>
          <p:cNvPr id="4" name="Content Placeholder 2"/>
          <p:cNvSpPr txBox="1">
            <a:spLocks/>
          </p:cNvSpPr>
          <p:nvPr/>
        </p:nvSpPr>
        <p:spPr>
          <a:xfrm>
            <a:off x="1447800" y="1600200"/>
            <a:ext cx="7696200" cy="5029200"/>
          </a:xfrm>
          <a:prstGeom prst="rect">
            <a:avLst/>
          </a:prstGeom>
        </p:spPr>
        <p:txBody>
          <a:bodyPr>
            <a:norm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pitchFamily="-84" charset="-128"/>
              </a:defRPr>
            </a:lvl2pPr>
            <a:lvl3pPr marL="1143000" indent="-228600" algn="l" rtl="0" eaLnBrk="1" fontAlgn="base" hangingPunct="1">
              <a:spcBef>
                <a:spcPct val="20000"/>
              </a:spcBef>
              <a:spcAft>
                <a:spcPct val="0"/>
              </a:spcAft>
              <a:buChar char="•"/>
              <a:defRPr sz="2400">
                <a:solidFill>
                  <a:schemeClr val="tx1"/>
                </a:solidFill>
                <a:latin typeface="+mn-lt"/>
                <a:ea typeface="ＭＳ Ｐゴシック" pitchFamily="-84" charset="-128"/>
              </a:defRPr>
            </a:lvl3pPr>
            <a:lvl4pPr marL="1600200" indent="-228600" algn="l" rtl="0" eaLnBrk="1" fontAlgn="base" hangingPunct="1">
              <a:spcBef>
                <a:spcPct val="20000"/>
              </a:spcBef>
              <a:spcAft>
                <a:spcPct val="0"/>
              </a:spcAft>
              <a:buChar char="–"/>
              <a:defRPr sz="2000">
                <a:solidFill>
                  <a:schemeClr val="tx1"/>
                </a:solidFill>
                <a:latin typeface="+mn-lt"/>
                <a:ea typeface="ＭＳ Ｐゴシック" pitchFamily="-84" charset="-128"/>
              </a:defRPr>
            </a:lvl4pPr>
            <a:lvl5pPr marL="2057400" indent="-228600" algn="l" rtl="0" eaLnBrk="1" fontAlgn="base" hangingPunct="1">
              <a:spcBef>
                <a:spcPct val="20000"/>
              </a:spcBef>
              <a:spcAft>
                <a:spcPct val="0"/>
              </a:spcAft>
              <a:buChar char="»"/>
              <a:defRPr sz="2000">
                <a:solidFill>
                  <a:schemeClr val="tx1"/>
                </a:solidFill>
                <a:latin typeface="+mn-lt"/>
                <a:ea typeface="ＭＳ Ｐゴシック" pitchFamily="-84" charset="-128"/>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lnSpc>
                <a:spcPct val="120000"/>
              </a:lnSpc>
            </a:pPr>
            <a:r>
              <a:rPr lang="en-US" sz="2000" b="0" kern="0" dirty="0" smtClean="0">
                <a:solidFill>
                  <a:srgbClr val="333399"/>
                </a:solidFill>
                <a:latin typeface="Verdana" pitchFamily="34" charset="0"/>
                <a:ea typeface="Verdana" pitchFamily="34" charset="0"/>
                <a:cs typeface="Verdana" pitchFamily="34" charset="0"/>
              </a:rPr>
              <a:t>SSE due date for first year now in April</a:t>
            </a:r>
          </a:p>
          <a:p>
            <a:pPr>
              <a:lnSpc>
                <a:spcPct val="120000"/>
              </a:lnSpc>
            </a:pPr>
            <a:r>
              <a:rPr lang="en-US" sz="2000" b="0" kern="0" dirty="0" smtClean="0">
                <a:solidFill>
                  <a:srgbClr val="333399"/>
                </a:solidFill>
                <a:latin typeface="Verdana" pitchFamily="34" charset="0"/>
                <a:ea typeface="Verdana" pitchFamily="34" charset="0"/>
                <a:cs typeface="Verdana" pitchFamily="34" charset="0"/>
              </a:rPr>
              <a:t>SSI </a:t>
            </a:r>
            <a:r>
              <a:rPr lang="en-US" sz="2000" b="0" kern="0" dirty="0">
                <a:solidFill>
                  <a:srgbClr val="333399"/>
                </a:solidFill>
                <a:latin typeface="Verdana" pitchFamily="34" charset="0"/>
                <a:ea typeface="Verdana" pitchFamily="34" charset="0"/>
                <a:cs typeface="Verdana" pitchFamily="34" charset="0"/>
              </a:rPr>
              <a:t>due dates and </a:t>
            </a:r>
            <a:r>
              <a:rPr lang="en-US" sz="2000" b="0" kern="0" dirty="0" smtClean="0">
                <a:solidFill>
                  <a:srgbClr val="333399"/>
                </a:solidFill>
                <a:latin typeface="Verdana" pitchFamily="34" charset="0"/>
                <a:ea typeface="Verdana" pitchFamily="34" charset="0"/>
                <a:cs typeface="Verdana" pitchFamily="34" charset="0"/>
              </a:rPr>
              <a:t>start of decision </a:t>
            </a:r>
            <a:r>
              <a:rPr lang="en-US" sz="2000" b="0" kern="0" dirty="0">
                <a:solidFill>
                  <a:srgbClr val="333399"/>
                </a:solidFill>
                <a:latin typeface="Verdana" pitchFamily="34" charset="0"/>
                <a:ea typeface="Verdana" pitchFamily="34" charset="0"/>
                <a:cs typeface="Verdana" pitchFamily="34" charset="0"/>
              </a:rPr>
              <a:t>process </a:t>
            </a:r>
            <a:r>
              <a:rPr lang="en-US" sz="2000" b="0" kern="0" dirty="0" smtClean="0">
                <a:solidFill>
                  <a:srgbClr val="333399"/>
                </a:solidFill>
                <a:latin typeface="Verdana" pitchFamily="34" charset="0"/>
                <a:ea typeface="Verdana" pitchFamily="34" charset="0"/>
                <a:cs typeface="Verdana" pitchFamily="34" charset="0"/>
              </a:rPr>
              <a:t>moved to September</a:t>
            </a:r>
            <a:endParaRPr lang="en-US" sz="2000" b="0" kern="0" dirty="0">
              <a:solidFill>
                <a:srgbClr val="333399"/>
              </a:solidFill>
              <a:latin typeface="Verdana" pitchFamily="34" charset="0"/>
              <a:ea typeface="Verdana" pitchFamily="34" charset="0"/>
              <a:cs typeface="Verdana" pitchFamily="34" charset="0"/>
            </a:endParaRPr>
          </a:p>
          <a:p>
            <a:pPr>
              <a:lnSpc>
                <a:spcPct val="120000"/>
              </a:lnSpc>
            </a:pPr>
            <a:r>
              <a:rPr lang="en-US" sz="2000" b="0" kern="0" dirty="0" smtClean="0">
                <a:solidFill>
                  <a:srgbClr val="333399"/>
                </a:solidFill>
                <a:latin typeface="Verdana" pitchFamily="34" charset="0"/>
                <a:ea typeface="Verdana" pitchFamily="34" charset="0"/>
                <a:cs typeface="Verdana" pitchFamily="34" charset="0"/>
              </a:rPr>
              <a:t>Several solicitation specific review criteria added</a:t>
            </a:r>
          </a:p>
          <a:p>
            <a:pPr marL="0" indent="0">
              <a:lnSpc>
                <a:spcPct val="120000"/>
              </a:lnSpc>
              <a:buNone/>
            </a:pPr>
            <a:endParaRPr lang="en-US" sz="2000" b="0" kern="0" dirty="0" smtClean="0">
              <a:solidFill>
                <a:srgbClr val="333399"/>
              </a:solidFill>
              <a:latin typeface="Verdana" pitchFamily="34" charset="0"/>
              <a:ea typeface="Verdana" pitchFamily="34" charset="0"/>
              <a:cs typeface="Verdana" pitchFamily="34" charset="0"/>
            </a:endParaRPr>
          </a:p>
          <a:p>
            <a:pPr>
              <a:lnSpc>
                <a:spcPct val="120000"/>
              </a:lnSpc>
            </a:pPr>
            <a:r>
              <a:rPr lang="en-US" sz="2000" b="0" kern="0" dirty="0" smtClean="0">
                <a:solidFill>
                  <a:srgbClr val="333399"/>
                </a:solidFill>
                <a:latin typeface="Verdana" pitchFamily="34" charset="0"/>
                <a:ea typeface="Verdana" pitchFamily="34" charset="0"/>
                <a:cs typeface="Verdana" pitchFamily="34" charset="0"/>
              </a:rPr>
              <a:t>Also note Grant Proposal Guide changes:</a:t>
            </a:r>
          </a:p>
          <a:p>
            <a:pPr lvl="1">
              <a:lnSpc>
                <a:spcPct val="120000"/>
              </a:lnSpc>
            </a:pPr>
            <a:r>
              <a:rPr lang="en-US" sz="1600" b="0" kern="0" dirty="0" smtClean="0">
                <a:solidFill>
                  <a:srgbClr val="333399"/>
                </a:solidFill>
                <a:latin typeface="Verdana" pitchFamily="34" charset="0"/>
                <a:ea typeface="Verdana" pitchFamily="34" charset="0"/>
                <a:cs typeface="Verdana" pitchFamily="34" charset="0"/>
              </a:rPr>
              <a:t>Failure </a:t>
            </a:r>
            <a:r>
              <a:rPr lang="en-US" sz="1600" b="0" kern="0" dirty="0">
                <a:solidFill>
                  <a:srgbClr val="333399"/>
                </a:solidFill>
                <a:latin typeface="Verdana" pitchFamily="34" charset="0"/>
                <a:ea typeface="Verdana" pitchFamily="34" charset="0"/>
                <a:cs typeface="Verdana" pitchFamily="34" charset="0"/>
              </a:rPr>
              <a:t>to submit by 5 p.m. submitter’s local time will result in the proposal not being </a:t>
            </a:r>
            <a:r>
              <a:rPr lang="en-US" sz="1600" b="0" kern="0" dirty="0" smtClean="0">
                <a:solidFill>
                  <a:srgbClr val="333399"/>
                </a:solidFill>
                <a:latin typeface="Verdana" pitchFamily="34" charset="0"/>
                <a:ea typeface="Verdana" pitchFamily="34" charset="0"/>
                <a:cs typeface="Verdana" pitchFamily="34" charset="0"/>
              </a:rPr>
              <a:t>accepted</a:t>
            </a:r>
          </a:p>
          <a:p>
            <a:pPr lvl="1">
              <a:lnSpc>
                <a:spcPct val="120000"/>
              </a:lnSpc>
            </a:pPr>
            <a:r>
              <a:rPr lang="en-US" sz="1600" b="0" kern="0" dirty="0" smtClean="0">
                <a:solidFill>
                  <a:srgbClr val="333399"/>
                </a:solidFill>
                <a:latin typeface="Verdana" pitchFamily="34" charset="0"/>
                <a:ea typeface="Verdana" pitchFamily="34" charset="0"/>
                <a:cs typeface="Verdana" pitchFamily="34" charset="0"/>
              </a:rPr>
              <a:t>An Authorized </a:t>
            </a:r>
            <a:r>
              <a:rPr lang="en-US" sz="1600" b="0" kern="0" dirty="0">
                <a:solidFill>
                  <a:srgbClr val="333399"/>
                </a:solidFill>
                <a:latin typeface="Verdana" pitchFamily="34" charset="0"/>
                <a:ea typeface="Verdana" pitchFamily="34" charset="0"/>
                <a:cs typeface="Verdana" pitchFamily="34" charset="0"/>
              </a:rPr>
              <a:t>Organizational Representative (AOR) must provide the proposal certifications concurrently with submission of the proposal. </a:t>
            </a:r>
            <a:endParaRPr lang="en-US" sz="1600" b="0" kern="0" dirty="0" smtClean="0">
              <a:solidFill>
                <a:srgbClr val="333399"/>
              </a:solidFill>
              <a:latin typeface="Verdana" pitchFamily="34" charset="0"/>
              <a:ea typeface="Verdana" pitchFamily="34" charset="0"/>
              <a:cs typeface="Verdana" pitchFamily="34" charset="0"/>
            </a:endParaRPr>
          </a:p>
          <a:p>
            <a:pPr lvl="1">
              <a:lnSpc>
                <a:spcPct val="120000"/>
              </a:lnSpc>
            </a:pPr>
            <a:r>
              <a:rPr lang="en-US" sz="1600" b="0" kern="0" dirty="0" smtClean="0">
                <a:solidFill>
                  <a:srgbClr val="333399"/>
                </a:solidFill>
                <a:latin typeface="Verdana" pitchFamily="34" charset="0"/>
                <a:ea typeface="Verdana" pitchFamily="34" charset="0"/>
                <a:cs typeface="Verdana" pitchFamily="34" charset="0"/>
              </a:rPr>
              <a:t>And others. </a:t>
            </a:r>
            <a:r>
              <a:rPr lang="en-US" sz="1600" b="0" kern="0" dirty="0">
                <a:solidFill>
                  <a:srgbClr val="333399"/>
                </a:solidFill>
                <a:latin typeface="Verdana" pitchFamily="34" charset="0"/>
                <a:ea typeface="Verdana" pitchFamily="34" charset="0"/>
                <a:cs typeface="Verdana" pitchFamily="34" charset="0"/>
              </a:rPr>
              <a:t>See: http://</a:t>
            </a:r>
            <a:r>
              <a:rPr lang="en-US" sz="1600" b="0" kern="0" dirty="0" err="1">
                <a:solidFill>
                  <a:srgbClr val="333399"/>
                </a:solidFill>
                <a:latin typeface="Verdana" pitchFamily="34" charset="0"/>
                <a:ea typeface="Verdana" pitchFamily="34" charset="0"/>
                <a:cs typeface="Verdana" pitchFamily="34" charset="0"/>
              </a:rPr>
              <a:t>www.nsf.gov</a:t>
            </a:r>
            <a:r>
              <a:rPr lang="en-US" sz="1600" b="0" kern="0" dirty="0">
                <a:solidFill>
                  <a:srgbClr val="333399"/>
                </a:solidFill>
                <a:latin typeface="Verdana" pitchFamily="34" charset="0"/>
                <a:ea typeface="Verdana" pitchFamily="34" charset="0"/>
                <a:cs typeface="Verdana" pitchFamily="34" charset="0"/>
              </a:rPr>
              <a:t>/pubs/</a:t>
            </a:r>
            <a:r>
              <a:rPr lang="en-US" sz="1600" b="0" kern="0" dirty="0" err="1">
                <a:solidFill>
                  <a:srgbClr val="333399"/>
                </a:solidFill>
                <a:latin typeface="Verdana" pitchFamily="34" charset="0"/>
                <a:ea typeface="Verdana" pitchFamily="34" charset="0"/>
                <a:cs typeface="Verdana" pitchFamily="34" charset="0"/>
              </a:rPr>
              <a:t>policydocs</a:t>
            </a:r>
            <a:r>
              <a:rPr lang="en-US" sz="1600" b="0" kern="0" dirty="0">
                <a:solidFill>
                  <a:srgbClr val="333399"/>
                </a:solidFill>
                <a:latin typeface="Verdana" pitchFamily="34" charset="0"/>
                <a:ea typeface="Verdana" pitchFamily="34" charset="0"/>
                <a:cs typeface="Verdana" pitchFamily="34" charset="0"/>
              </a:rPr>
              <a:t>/</a:t>
            </a:r>
            <a:r>
              <a:rPr lang="en-US" sz="1600" b="0" kern="0" dirty="0" err="1">
                <a:solidFill>
                  <a:srgbClr val="333399"/>
                </a:solidFill>
                <a:latin typeface="Verdana" pitchFamily="34" charset="0"/>
                <a:ea typeface="Verdana" pitchFamily="34" charset="0"/>
                <a:cs typeface="Verdana" pitchFamily="34" charset="0"/>
              </a:rPr>
              <a:t>pappguide</a:t>
            </a:r>
            <a:r>
              <a:rPr lang="en-US" sz="1600" b="0" kern="0" dirty="0">
                <a:solidFill>
                  <a:srgbClr val="333399"/>
                </a:solidFill>
                <a:latin typeface="Verdana" pitchFamily="34" charset="0"/>
                <a:ea typeface="Verdana" pitchFamily="34" charset="0"/>
                <a:cs typeface="Verdana" pitchFamily="34" charset="0"/>
              </a:rPr>
              <a:t>/nsf16001/</a:t>
            </a:r>
            <a:r>
              <a:rPr lang="en-US" sz="1600" b="0" kern="0" dirty="0" err="1">
                <a:solidFill>
                  <a:srgbClr val="333399"/>
                </a:solidFill>
                <a:latin typeface="Verdana" pitchFamily="34" charset="0"/>
                <a:ea typeface="Verdana" pitchFamily="34" charset="0"/>
                <a:cs typeface="Verdana" pitchFamily="34" charset="0"/>
              </a:rPr>
              <a:t>sigchanges.jsp</a:t>
            </a:r>
            <a:endParaRPr lang="en-US" sz="1600" b="0" kern="0" dirty="0">
              <a:solidFill>
                <a:srgbClr val="333399"/>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409583980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CI - DK body">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9240</TotalTime>
  <Words>4692</Words>
  <Application>Microsoft Macintosh PowerPoint</Application>
  <PresentationFormat>On-screen Show (4:3)</PresentationFormat>
  <Paragraphs>364</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OCI - DK body</vt:lpstr>
      <vt:lpstr>Software Infrastructure for Sustained Innovation (SI2)  NSF 16-552</vt:lpstr>
      <vt:lpstr>PowerPoint Presentation</vt:lpstr>
      <vt:lpstr>PowerPoint Presentation</vt:lpstr>
      <vt:lpstr>PowerPoint Presentation</vt:lpstr>
      <vt:lpstr>Goals and implementation</vt:lpstr>
      <vt:lpstr>Current SI2 Priorities - Towards a National Cyberinfrastructure Ecosystem </vt:lpstr>
      <vt:lpstr>SI2 Mechanisms </vt:lpstr>
      <vt:lpstr>PowerPoint Presentation</vt:lpstr>
      <vt:lpstr>PowerPoint Presentation</vt:lpstr>
      <vt:lpstr>PowerPoint Presentation</vt:lpstr>
      <vt:lpstr>Solicitation requirementS</vt:lpstr>
      <vt:lpstr>SI2 Proposals Should</vt:lpstr>
      <vt:lpstr>PowerPoint Presentation</vt:lpstr>
      <vt:lpstr>Review criteria</vt:lpstr>
      <vt:lpstr>PowerPoint Presentation</vt:lpstr>
      <vt:lpstr>PowerPoint Presentation</vt:lpstr>
      <vt:lpstr>PowerPoint Presentation</vt:lpstr>
      <vt:lpstr>PowerPoint Presentation</vt:lpstr>
      <vt:lpstr>Some Thoughts on Future directions</vt:lpstr>
      <vt:lpstr>In 2026</vt:lpstr>
      <vt:lpstr>Dynamic CI Processes on Interoperable, Configurable CI</vt:lpstr>
      <vt:lpstr>PowerPoint Presentation</vt:lpstr>
    </vt:vector>
  </TitlesOfParts>
  <Company>University of Sydney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FY2010 full proposal panel orientation</dc:title>
  <dc:creator>Proctor, David</dc:creator>
  <cp:lastModifiedBy>Rajiv Ramnath</cp:lastModifiedBy>
  <cp:revision>239</cp:revision>
  <cp:lastPrinted>2014-01-08T17:11:12Z</cp:lastPrinted>
  <dcterms:created xsi:type="dcterms:W3CDTF">2010-07-09T18:28:08Z</dcterms:created>
  <dcterms:modified xsi:type="dcterms:W3CDTF">2016-03-07T17:40:55Z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Category">
    <vt:lpwstr>Presentations</vt:lpwstr>
  </property>
</Properties>
</file>