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3672" r:id="rId2"/>
  </p:sldMasterIdLst>
  <p:notesMasterIdLst>
    <p:notesMasterId r:id="rId18"/>
  </p:notesMasterIdLst>
  <p:sldIdLst>
    <p:sldId id="322" r:id="rId3"/>
    <p:sldId id="338" r:id="rId4"/>
    <p:sldId id="339" r:id="rId5"/>
    <p:sldId id="340" r:id="rId6"/>
    <p:sldId id="342" r:id="rId7"/>
    <p:sldId id="341" r:id="rId8"/>
    <p:sldId id="343" r:id="rId9"/>
    <p:sldId id="344" r:id="rId10"/>
    <p:sldId id="345" r:id="rId11"/>
    <p:sldId id="346" r:id="rId12"/>
    <p:sldId id="347" r:id="rId13"/>
    <p:sldId id="349" r:id="rId14"/>
    <p:sldId id="350" r:id="rId15"/>
    <p:sldId id="335" r:id="rId16"/>
    <p:sldId id="336" r:id="rId17"/>
  </p:sldIdLst>
  <p:sldSz cx="9144000" cy="6858000" type="screen4x3"/>
  <p:notesSz cx="701675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1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608" autoAdjust="0"/>
  </p:normalViewPr>
  <p:slideViewPr>
    <p:cSldViewPr snapToGrid="0" snapToObjects="1">
      <p:cViewPr varScale="1">
        <p:scale>
          <a:sx n="60" d="100"/>
          <a:sy n="60" d="100"/>
        </p:scale>
        <p:origin x="802" y="43"/>
      </p:cViewPr>
      <p:guideLst>
        <p:guide orient="horz" pos="2160"/>
        <p:guide pos="2880"/>
      </p:guideLst>
    </p:cSldViewPr>
  </p:slideViewPr>
  <p:notesTextViewPr>
    <p:cViewPr>
      <p:scale>
        <a:sx n="100" d="100"/>
        <a:sy n="100" d="100"/>
      </p:scale>
      <p:origin x="0" y="0"/>
    </p:cViewPr>
  </p:notesTextViewPr>
  <p:sorterViewPr>
    <p:cViewPr>
      <p:scale>
        <a:sx n="78" d="100"/>
        <a:sy n="78" d="100"/>
      </p:scale>
      <p:origin x="0" y="-1272"/>
    </p:cViewPr>
  </p:sorterViewPr>
  <p:notesViewPr>
    <p:cSldViewPr snapToGrid="0" snapToObjects="1">
      <p:cViewPr varScale="1">
        <p:scale>
          <a:sx n="95" d="100"/>
          <a:sy n="95" d="100"/>
        </p:scale>
        <p:origin x="-3666" y="-114"/>
      </p:cViewPr>
      <p:guideLst>
        <p:guide orient="horz" pos="2932"/>
        <p:guide pos="221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0592" cy="465455"/>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4534" y="0"/>
            <a:ext cx="3040592" cy="465455"/>
          </a:xfrm>
          <a:prstGeom prst="rect">
            <a:avLst/>
          </a:prstGeom>
        </p:spPr>
        <p:txBody>
          <a:bodyPr vert="horz" lIns="93287" tIns="46644" rIns="93287" bIns="46644" rtlCol="0"/>
          <a:lstStyle>
            <a:lvl1pPr algn="r">
              <a:defRPr sz="1200"/>
            </a:lvl1pPr>
          </a:lstStyle>
          <a:p>
            <a:fld id="{C18D390D-0156-2C40-A13E-F6920D4F9E4E}" type="datetimeFigureOut">
              <a:rPr lang="en-US" smtClean="0"/>
              <a:pPr/>
              <a:t>3/2/2016</a:t>
            </a:fld>
            <a:endParaRPr lang="en-US"/>
          </a:p>
        </p:txBody>
      </p:sp>
      <p:sp>
        <p:nvSpPr>
          <p:cNvPr id="4" name="Slide Image Placeholder 3"/>
          <p:cNvSpPr>
            <a:spLocks noGrp="1" noRot="1" noChangeAspect="1"/>
          </p:cNvSpPr>
          <p:nvPr>
            <p:ph type="sldImg" idx="2"/>
          </p:nvPr>
        </p:nvSpPr>
        <p:spPr>
          <a:xfrm>
            <a:off x="1181100" y="698500"/>
            <a:ext cx="4654550" cy="3490913"/>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675" y="4421823"/>
            <a:ext cx="5613400" cy="4189095"/>
          </a:xfrm>
          <a:prstGeom prst="rect">
            <a:avLst/>
          </a:prstGeom>
        </p:spPr>
        <p:txBody>
          <a:bodyPr vert="horz" lIns="93287" tIns="46644" rIns="93287" bIns="4664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0592" cy="465455"/>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4534" y="8842029"/>
            <a:ext cx="3040592" cy="465455"/>
          </a:xfrm>
          <a:prstGeom prst="rect">
            <a:avLst/>
          </a:prstGeom>
        </p:spPr>
        <p:txBody>
          <a:bodyPr vert="horz" lIns="93287" tIns="46644" rIns="93287" bIns="46644" rtlCol="0" anchor="b"/>
          <a:lstStyle>
            <a:lvl1pPr algn="r">
              <a:defRPr sz="1200"/>
            </a:lvl1pPr>
          </a:lstStyle>
          <a:p>
            <a:fld id="{13ACCB90-83EE-9749-85CB-FADF05577015}" type="slidenum">
              <a:rPr lang="en-US" smtClean="0"/>
              <a:pPr/>
              <a:t>‹#›</a:t>
            </a:fld>
            <a:endParaRPr lang="en-US"/>
          </a:p>
        </p:txBody>
      </p:sp>
    </p:spTree>
    <p:extLst>
      <p:ext uri="{BB962C8B-B14F-4D97-AF65-F5344CB8AC3E}">
        <p14:creationId xmlns:p14="http://schemas.microsoft.com/office/powerpoint/2010/main" val="80983867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morning.</a:t>
            </a:r>
            <a:r>
              <a:rPr lang="en-US" baseline="0" dirty="0" smtClean="0"/>
              <a:t>  My name is Amy Friedlander, and I am delighted to welcome you to our webinar on ACI and upcoming solicitations that may be of interest to you</a:t>
            </a:r>
            <a:r>
              <a:rPr lang="en-US" baseline="0" dirty="0" smtClean="0"/>
              <a:t>. </a:t>
            </a:r>
            <a:r>
              <a:rPr lang="en-US" sz="1200" kern="1200" dirty="0" smtClean="0">
                <a:solidFill>
                  <a:schemeClr val="tx1"/>
                </a:solidFill>
                <a:effectLst/>
                <a:latin typeface="+mn-lt"/>
                <a:ea typeface="+mn-ea"/>
                <a:cs typeface="+mn-cs"/>
              </a:rPr>
              <a:t>We will post the slides and the audio file on</a:t>
            </a:r>
            <a:r>
              <a:rPr lang="en-US" sz="1200" kern="1200" baseline="0" dirty="0" smtClean="0">
                <a:solidFill>
                  <a:schemeClr val="tx1"/>
                </a:solidFill>
                <a:effectLst/>
                <a:latin typeface="+mn-lt"/>
                <a:ea typeface="+mn-ea"/>
                <a:cs typeface="+mn-cs"/>
              </a:rPr>
              <a:t> the Event Page </a:t>
            </a:r>
            <a:r>
              <a:rPr lang="en-US" sz="1200" kern="1200" dirty="0" smtClean="0">
                <a:solidFill>
                  <a:schemeClr val="tx1"/>
                </a:solidFill>
                <a:effectLst/>
                <a:latin typeface="+mn-lt"/>
                <a:ea typeface="+mn-ea"/>
                <a:cs typeface="+mn-cs"/>
              </a:rPr>
              <a:t>so that if you miss any of the presentations or wish to refer back, the information will be available for you.  The URL will be provided at the end of this presentation.</a:t>
            </a:r>
            <a:endParaRPr lang="en-US" dirty="0"/>
          </a:p>
        </p:txBody>
      </p:sp>
      <p:sp>
        <p:nvSpPr>
          <p:cNvPr id="4" name="Slide Number Placeholder 3"/>
          <p:cNvSpPr>
            <a:spLocks noGrp="1"/>
          </p:cNvSpPr>
          <p:nvPr>
            <p:ph type="sldNum" sz="quarter" idx="10"/>
          </p:nvPr>
        </p:nvSpPr>
        <p:spPr/>
        <p:txBody>
          <a:bodyPr/>
          <a:lstStyle/>
          <a:p>
            <a:fld id="{13ACCB90-83EE-9749-85CB-FADF05577015}" type="slidenum">
              <a:rPr lang="en-US" smtClean="0"/>
              <a:pPr/>
              <a:t>1</a:t>
            </a:fld>
            <a:endParaRPr lang="en-US"/>
          </a:p>
        </p:txBody>
      </p:sp>
    </p:spTree>
    <p:extLst>
      <p:ext uri="{BB962C8B-B14F-4D97-AF65-F5344CB8AC3E}">
        <p14:creationId xmlns:p14="http://schemas.microsoft.com/office/powerpoint/2010/main" val="1432986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NSF-PAR has been up and running since December 2015, and over</a:t>
            </a:r>
            <a:r>
              <a:rPr lang="en-US" baseline="0" dirty="0" smtClean="0"/>
              <a:t> 100 individuals have voluntarily deposited papers, not including people who were part of the pilot. One of the goals of the system has been to minimize burden on the PI community by streamlining the way publications are reported.  Data from the repository is automatically pre-populated in annual and final reports and the reports will provide a cumulative listing of all products.</a:t>
            </a:r>
          </a:p>
          <a:p>
            <a:endParaRPr lang="en-US" baseline="0" dirty="0" smtClean="0"/>
          </a:p>
          <a:p>
            <a:r>
              <a:rPr lang="en-US" baseline="0" dirty="0" smtClean="0"/>
              <a:t>Let me emphasize that the automatic pre-population of reports only applies to new awards that must comply with the public access requirement.  Those of you who may have existing awards are not subject to the new requirement and will report the way you always have.</a:t>
            </a:r>
            <a:endParaRPr lang="en-US" dirty="0"/>
          </a:p>
        </p:txBody>
      </p:sp>
      <p:sp>
        <p:nvSpPr>
          <p:cNvPr id="4" name="Slide Number Placeholder 3"/>
          <p:cNvSpPr>
            <a:spLocks noGrp="1"/>
          </p:cNvSpPr>
          <p:nvPr>
            <p:ph type="sldNum" sz="quarter" idx="10"/>
          </p:nvPr>
        </p:nvSpPr>
        <p:spPr/>
        <p:txBody>
          <a:bodyPr/>
          <a:lstStyle/>
          <a:p>
            <a:fld id="{13ACCB90-83EE-9749-85CB-FADF05577015}" type="slidenum">
              <a:rPr lang="en-US" smtClean="0"/>
              <a:pPr/>
              <a:t>10</a:t>
            </a:fld>
            <a:endParaRPr lang="en-US"/>
          </a:p>
        </p:txBody>
      </p:sp>
    </p:spTree>
    <p:extLst>
      <p:ext uri="{BB962C8B-B14F-4D97-AF65-F5344CB8AC3E}">
        <p14:creationId xmlns:p14="http://schemas.microsoft.com/office/powerpoint/2010/main" val="722995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change concerns automated compliance checking.</a:t>
            </a:r>
          </a:p>
          <a:p>
            <a:endParaRPr lang="en-US" dirty="0" smtClean="0"/>
          </a:p>
          <a:p>
            <a:r>
              <a:rPr lang="en-US" dirty="0" smtClean="0"/>
              <a:t>The </a:t>
            </a:r>
            <a:r>
              <a:rPr lang="en-US" dirty="0"/>
              <a:t>list specifies which checks are run depending on type of submission (GPG, Program Description, Program Announcement, or Program Solicitation) and funding mechanism (Research, RAPID, EAGER, Ideas Lab, Conference, Equipment, International Travel, Facility/Center, or Fellowship). It also specifies whether the check triggers a “warning” or “error” message for non-compliant proposals. </a:t>
            </a:r>
            <a:endParaRPr lang="en-US" dirty="0" smtClean="0"/>
          </a:p>
          <a:p>
            <a:endParaRPr lang="en-US" dirty="0" smtClean="0"/>
          </a:p>
          <a:p>
            <a:r>
              <a:rPr lang="en-US" dirty="0" smtClean="0"/>
              <a:t>Grants.gov</a:t>
            </a:r>
            <a:r>
              <a:rPr lang="en-US" baseline="0" dirty="0" smtClean="0"/>
              <a:t> does </a:t>
            </a:r>
            <a:r>
              <a:rPr lang="en-US" u="sng" baseline="0" dirty="0" smtClean="0"/>
              <a:t>not</a:t>
            </a:r>
            <a:r>
              <a:rPr lang="en-US" u="none" baseline="0" dirty="0" smtClean="0"/>
              <a:t> perform any of these checks and may allow a proposal to be submitted only for it to be returned without review once it hits NSF.</a:t>
            </a:r>
            <a:endParaRPr lang="en-US" dirty="0" smtClean="0"/>
          </a:p>
        </p:txBody>
      </p:sp>
      <p:sp>
        <p:nvSpPr>
          <p:cNvPr id="4" name="Slide Number Placeholder 3"/>
          <p:cNvSpPr>
            <a:spLocks noGrp="1"/>
          </p:cNvSpPr>
          <p:nvPr>
            <p:ph type="sldNum" sz="quarter" idx="10"/>
          </p:nvPr>
        </p:nvSpPr>
        <p:spPr/>
        <p:txBody>
          <a:bodyPr/>
          <a:lstStyle/>
          <a:p>
            <a:fld id="{525AB94D-C929-4682-96C4-FFA3D3DB8747}" type="slidenum">
              <a:rPr lang="en-US" smtClean="0"/>
              <a:t>11</a:t>
            </a:fld>
            <a:endParaRPr lang="en-US"/>
          </a:p>
        </p:txBody>
      </p:sp>
    </p:spTree>
    <p:extLst>
      <p:ext uri="{BB962C8B-B14F-4D97-AF65-F5344CB8AC3E}">
        <p14:creationId xmlns:p14="http://schemas.microsoft.com/office/powerpoint/2010/main" val="3117546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 will stop here with</a:t>
            </a:r>
            <a:r>
              <a:rPr lang="en-US" baseline="0" dirty="0" smtClean="0"/>
              <a:t> a few pointers to some key documents: The PAPPG; the budget request; the strategic plan; the NSB report on merit review; some pointers to Public Access resources; and of course, the division website.</a:t>
            </a:r>
            <a:endParaRPr lang="en-US" dirty="0"/>
          </a:p>
        </p:txBody>
      </p:sp>
      <p:sp>
        <p:nvSpPr>
          <p:cNvPr id="4" name="Slide Number Placeholder 3"/>
          <p:cNvSpPr>
            <a:spLocks noGrp="1"/>
          </p:cNvSpPr>
          <p:nvPr>
            <p:ph type="sldNum" sz="quarter" idx="10"/>
          </p:nvPr>
        </p:nvSpPr>
        <p:spPr/>
        <p:txBody>
          <a:bodyPr/>
          <a:lstStyle/>
          <a:p>
            <a:fld id="{13ACCB90-83EE-9749-85CB-FADF05577015}" type="slidenum">
              <a:rPr lang="en-US" smtClean="0"/>
              <a:pPr/>
              <a:t>12</a:t>
            </a:fld>
            <a:endParaRPr lang="en-US"/>
          </a:p>
        </p:txBody>
      </p:sp>
    </p:spTree>
    <p:extLst>
      <p:ext uri="{BB962C8B-B14F-4D97-AF65-F5344CB8AC3E}">
        <p14:creationId xmlns:p14="http://schemas.microsoft.com/office/powerpoint/2010/main" val="7160026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you can review this presentation at the Event page at this URL.  </a:t>
            </a:r>
            <a:endParaRPr lang="en-US" dirty="0"/>
          </a:p>
        </p:txBody>
      </p:sp>
      <p:sp>
        <p:nvSpPr>
          <p:cNvPr id="4" name="Slide Number Placeholder 3"/>
          <p:cNvSpPr>
            <a:spLocks noGrp="1"/>
          </p:cNvSpPr>
          <p:nvPr>
            <p:ph type="sldNum" sz="quarter" idx="10"/>
          </p:nvPr>
        </p:nvSpPr>
        <p:spPr/>
        <p:txBody>
          <a:bodyPr/>
          <a:lstStyle/>
          <a:p>
            <a:fld id="{13ACCB90-83EE-9749-85CB-FADF05577015}" type="slidenum">
              <a:rPr lang="en-US" smtClean="0"/>
              <a:pPr/>
              <a:t>13</a:t>
            </a:fld>
            <a:endParaRPr lang="en-US"/>
          </a:p>
        </p:txBody>
      </p:sp>
    </p:spTree>
    <p:extLst>
      <p:ext uri="{BB962C8B-B14F-4D97-AF65-F5344CB8AC3E}">
        <p14:creationId xmlns:p14="http://schemas.microsoft.com/office/powerpoint/2010/main" val="21861959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a:t>
            </a:r>
            <a:endParaRPr lang="en-US" dirty="0"/>
          </a:p>
        </p:txBody>
      </p:sp>
      <p:sp>
        <p:nvSpPr>
          <p:cNvPr id="4" name="Slide Number Placeholder 3"/>
          <p:cNvSpPr>
            <a:spLocks noGrp="1"/>
          </p:cNvSpPr>
          <p:nvPr>
            <p:ph type="sldNum" sz="quarter" idx="10"/>
          </p:nvPr>
        </p:nvSpPr>
        <p:spPr/>
        <p:txBody>
          <a:bodyPr/>
          <a:lstStyle/>
          <a:p>
            <a:fld id="{13ACCB90-83EE-9749-85CB-FADF05577015}" type="slidenum">
              <a:rPr lang="en-US" smtClean="0"/>
              <a:pPr/>
              <a:t>14</a:t>
            </a:fld>
            <a:endParaRPr lang="en-US"/>
          </a:p>
        </p:txBody>
      </p:sp>
    </p:spTree>
    <p:extLst>
      <p:ext uri="{BB962C8B-B14F-4D97-AF65-F5344CB8AC3E}">
        <p14:creationId xmlns:p14="http://schemas.microsoft.com/office/powerpoint/2010/main" val="38830902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FD28B8-678F-4F26-B6AC-5DCEFDBC113C}" type="slidenum">
              <a:rPr lang="en-US" smtClean="0"/>
              <a:pPr/>
              <a:t>15</a:t>
            </a:fld>
            <a:endParaRPr lang="en-US" dirty="0"/>
          </a:p>
        </p:txBody>
      </p:sp>
    </p:spTree>
    <p:extLst>
      <p:ext uri="{BB962C8B-B14F-4D97-AF65-F5344CB8AC3E}">
        <p14:creationId xmlns:p14="http://schemas.microsoft.com/office/powerpoint/2010/main" val="2326707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colleagues in the</a:t>
            </a:r>
            <a:r>
              <a:rPr lang="en-US" baseline="0" dirty="0" smtClean="0"/>
              <a:t> programs are here to discuss specific opportunities in the areas we support.  However, before we get to their presentations, t</a:t>
            </a:r>
            <a:r>
              <a:rPr lang="en-US" dirty="0" smtClean="0"/>
              <a:t>he goals of my brief</a:t>
            </a:r>
            <a:r>
              <a:rPr lang="en-US" baseline="0" dirty="0" smtClean="0"/>
              <a:t> presentation are to: (1) tell you a little about NSF and ACI and to provide context for our programs; (2) call attention to several changes in NSF-wide policies and procedures that will affect the way you develop and submit your proposals; and (3) point you to some resources that can help you prepare your proposals.</a:t>
            </a:r>
            <a:endParaRPr lang="en-US" dirty="0"/>
          </a:p>
        </p:txBody>
      </p:sp>
      <p:sp>
        <p:nvSpPr>
          <p:cNvPr id="4" name="Slide Number Placeholder 3"/>
          <p:cNvSpPr>
            <a:spLocks noGrp="1"/>
          </p:cNvSpPr>
          <p:nvPr>
            <p:ph type="sldNum" sz="quarter" idx="10"/>
          </p:nvPr>
        </p:nvSpPr>
        <p:spPr/>
        <p:txBody>
          <a:bodyPr/>
          <a:lstStyle/>
          <a:p>
            <a:fld id="{13ACCB90-83EE-9749-85CB-FADF05577015}" type="slidenum">
              <a:rPr lang="en-US" smtClean="0"/>
              <a:pPr/>
              <a:t>2</a:t>
            </a:fld>
            <a:endParaRPr lang="en-US"/>
          </a:p>
        </p:txBody>
      </p:sp>
    </p:spTree>
    <p:extLst>
      <p:ext uri="{BB962C8B-B14F-4D97-AF65-F5344CB8AC3E}">
        <p14:creationId xmlns:p14="http://schemas.microsoft.com/office/powerpoint/2010/main" val="3419940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r>
              <a:rPr lang="en-US" dirty="0" smtClean="0"/>
              <a:t>As many of you may know, NSF has</a:t>
            </a:r>
            <a:r>
              <a:rPr lang="en-US" baseline="0" dirty="0" smtClean="0"/>
              <a:t> a broad mission to advance basic research in science, technology, and engineering and the education.  The foundation is</a:t>
            </a:r>
            <a:r>
              <a:rPr lang="en-US" dirty="0" smtClean="0"/>
              <a:t> organized into seven directorates and the Office</a:t>
            </a:r>
            <a:r>
              <a:rPr lang="en-US" baseline="0" dirty="0" smtClean="0"/>
              <a:t> of International Science and Engineering and the Office of Integrative Activities. The directorates correspond to the broad disciplinary areas of science, engineering, and education: Biological Sciences, Engineering, Mathematics and Physical Sciences, Computer and Information Science and Engineering, Geosciences, Education and Human Resources; Social, Behavioral, and Economic Sciences. </a:t>
            </a:r>
          </a:p>
          <a:p>
            <a:endParaRPr lang="en-US" dirty="0" smtClean="0"/>
          </a:p>
          <a:p>
            <a:r>
              <a:rPr lang="en-US" dirty="0" smtClean="0"/>
              <a:t>CREDITS:</a:t>
            </a:r>
          </a:p>
          <a:p>
            <a:r>
              <a:rPr lang="en-US" dirty="0" smtClean="0"/>
              <a:t>Top</a:t>
            </a:r>
            <a:r>
              <a:rPr lang="en-US" baseline="0" dirty="0" smtClean="0"/>
              <a:t> row (left to right): </a:t>
            </a:r>
          </a:p>
          <a:p>
            <a:r>
              <a:rPr lang="en-US" dirty="0" smtClean="0"/>
              <a:t>Cancer cell and lymphocytes;</a:t>
            </a:r>
            <a:r>
              <a:rPr lang="en-US" baseline="0" dirty="0" smtClean="0"/>
              <a:t> </a:t>
            </a:r>
          </a:p>
          <a:p>
            <a:r>
              <a:rPr lang="en-US" baseline="0" dirty="0" smtClean="0"/>
              <a:t>Credit: Thinkstock</a:t>
            </a:r>
          </a:p>
          <a:p>
            <a:endParaRPr lang="en-US" baseline="0" dirty="0" smtClean="0"/>
          </a:p>
          <a:p>
            <a:r>
              <a:rPr lang="en-US" dirty="0"/>
              <a:t>Stampede is a world-class supercomputer with comprehensive simulation and data analysis capabilities</a:t>
            </a:r>
          </a:p>
          <a:p>
            <a:r>
              <a:rPr lang="en-US" dirty="0"/>
              <a:t>Credit: TACC</a:t>
            </a:r>
          </a:p>
          <a:p>
            <a:endParaRPr lang="en-US" i="0" dirty="0" smtClean="0"/>
          </a:p>
          <a:p>
            <a:pPr defTabSz="466618">
              <a:defRPr/>
            </a:pPr>
            <a:r>
              <a:rPr lang="en-US" dirty="0"/>
              <a:t>Two students work on a research project as part of Rutgers' I</a:t>
            </a:r>
            <a:r>
              <a:rPr lang="en-US" baseline="30000" dirty="0"/>
              <a:t>3</a:t>
            </a:r>
            <a:r>
              <a:rPr lang="en-US" dirty="0"/>
              <a:t> effort. Rutgers' goal is to develop a model that will recruit, retain, mentor and educate graduate students to become leading scientists in the nation</a:t>
            </a:r>
          </a:p>
          <a:p>
            <a:pPr defTabSz="466618">
              <a:defRPr/>
            </a:pPr>
            <a:r>
              <a:rPr lang="en-US" dirty="0"/>
              <a:t>Credit: Nick </a:t>
            </a:r>
            <a:r>
              <a:rPr lang="en-US" dirty="0" err="1"/>
              <a:t>Romanenko</a:t>
            </a:r>
            <a:endParaRPr lang="en-US" dirty="0"/>
          </a:p>
          <a:p>
            <a:pPr defTabSz="466618">
              <a:defRPr/>
            </a:pPr>
            <a:endParaRPr lang="en-US" dirty="0"/>
          </a:p>
          <a:p>
            <a:r>
              <a:rPr lang="en-US" dirty="0"/>
              <a:t>A carbon nanotube (shown in illustration) can produce a very rapid wave of power when it is coated by a layer of fuel and ignited, so that heat travels along the tube. The previously unknown phenomenon was discovered by a team of scientists at the Massachusetts Institute of Technology </a:t>
            </a:r>
          </a:p>
          <a:p>
            <a:r>
              <a:rPr lang="en-US" dirty="0"/>
              <a:t>Credit: Christine </a:t>
            </a:r>
            <a:r>
              <a:rPr lang="en-US" dirty="0" err="1"/>
              <a:t>Daniloff</a:t>
            </a:r>
            <a:endParaRPr lang="en-US" dirty="0"/>
          </a:p>
          <a:p>
            <a:endParaRPr lang="en-US" dirty="0"/>
          </a:p>
          <a:p>
            <a:pPr defTabSz="466618">
              <a:defRPr/>
            </a:pPr>
            <a:r>
              <a:rPr lang="en-US" u="none" dirty="0" smtClean="0"/>
              <a:t>Bottom</a:t>
            </a:r>
            <a:r>
              <a:rPr lang="en-US" u="none" baseline="0" dirty="0" smtClean="0"/>
              <a:t> row (left to right): </a:t>
            </a:r>
          </a:p>
          <a:p>
            <a:pPr defTabSz="466618">
              <a:defRPr/>
            </a:pPr>
            <a:r>
              <a:rPr lang="en-US" u="none" dirty="0" smtClean="0"/>
              <a:t>Ice </a:t>
            </a:r>
            <a:r>
              <a:rPr lang="en-US" dirty="0" smtClean="0"/>
              <a:t>on the Ellsworth Range in Antarctica as seen from the </a:t>
            </a:r>
            <a:r>
              <a:rPr lang="en-US" dirty="0" err="1" smtClean="0"/>
              <a:t>IceBridge</a:t>
            </a:r>
            <a:r>
              <a:rPr lang="en-US" dirty="0" smtClean="0"/>
              <a:t> DC-8 on Oct. 22, 2012. NASA's Operation </a:t>
            </a:r>
            <a:r>
              <a:rPr lang="en-US" dirty="0" err="1" smtClean="0"/>
              <a:t>IceBridge</a:t>
            </a:r>
            <a:r>
              <a:rPr lang="en-US" dirty="0" smtClean="0"/>
              <a:t> is an airborne science mission to study Earth's polar ice Credit: James </a:t>
            </a:r>
            <a:r>
              <a:rPr lang="en-US" dirty="0" err="1" smtClean="0"/>
              <a:t>Yungel</a:t>
            </a:r>
            <a:r>
              <a:rPr lang="en-US" dirty="0" smtClean="0"/>
              <a:t>/NASA </a:t>
            </a:r>
            <a:r>
              <a:rPr lang="en-US" dirty="0" err="1" smtClean="0"/>
              <a:t>IceBridge</a:t>
            </a:r>
            <a:r>
              <a:rPr lang="en-US" dirty="0" smtClean="0"/>
              <a:t>, National Science Foundation</a:t>
            </a:r>
          </a:p>
          <a:p>
            <a:pPr defTabSz="466618">
              <a:defRPr/>
            </a:pPr>
            <a:endParaRPr lang="en-US" dirty="0" smtClean="0"/>
          </a:p>
          <a:p>
            <a:pPr defTabSz="466618">
              <a:defRPr/>
            </a:pPr>
            <a:r>
              <a:rPr lang="en-US" dirty="0" smtClean="0">
                <a:effectLst/>
              </a:rPr>
              <a:t>Artist's rendering of a possible exoplanetary system with a gas-giant planet orbiting close to his parent star which is more massive than our sun. </a:t>
            </a:r>
          </a:p>
          <a:p>
            <a:pPr defTabSz="466618">
              <a:defRPr/>
            </a:pPr>
            <a:r>
              <a:rPr lang="en-US" dirty="0" smtClean="0">
                <a:effectLst/>
              </a:rPr>
              <a:t>Credit: Artwork by Lynette Cook</a:t>
            </a:r>
          </a:p>
          <a:p>
            <a:pPr defTabSz="466618">
              <a:defRPr/>
            </a:pPr>
            <a:endParaRPr lang="en-US" dirty="0" smtClean="0">
              <a:effectLst/>
            </a:endParaRPr>
          </a:p>
          <a:p>
            <a:pPr defTabSz="466618">
              <a:defRPr/>
            </a:pPr>
            <a:r>
              <a:rPr lang="en-US" i="0" u="none" dirty="0" smtClean="0">
                <a:effectLst/>
              </a:rPr>
              <a:t>Crowd of people</a:t>
            </a:r>
          </a:p>
          <a:p>
            <a:pPr defTabSz="466618">
              <a:defRPr/>
            </a:pPr>
            <a:r>
              <a:rPr lang="en-US" i="0" u="none" dirty="0" smtClean="0">
                <a:effectLst/>
              </a:rPr>
              <a:t>Credit: Thinkstock</a:t>
            </a:r>
          </a:p>
          <a:p>
            <a:pPr defTabSz="466618">
              <a:defRPr/>
            </a:pPr>
            <a:endParaRPr lang="en-US" i="0" u="none" dirty="0" smtClean="0">
              <a:effectLst/>
            </a:endParaRPr>
          </a:p>
          <a:p>
            <a:pPr defTabSz="466618">
              <a:defRPr/>
            </a:pPr>
            <a:r>
              <a:rPr lang="en-US" dirty="0" smtClean="0"/>
              <a:t>Earth with stars, digitally generated image</a:t>
            </a:r>
          </a:p>
          <a:p>
            <a:pPr defTabSz="466618">
              <a:defRPr/>
            </a:pPr>
            <a:r>
              <a:rPr lang="en-US" dirty="0" smtClean="0"/>
              <a:t>Credit: </a:t>
            </a:r>
            <a:r>
              <a:rPr lang="en-US" dirty="0" err="1" smtClean="0"/>
              <a:t>iStock</a:t>
            </a:r>
            <a:endParaRPr lang="en-US" i="0" u="none" dirty="0" smtClean="0"/>
          </a:p>
          <a:p>
            <a:endParaRPr lang="en-US" i="0" dirty="0"/>
          </a:p>
        </p:txBody>
      </p:sp>
      <p:sp>
        <p:nvSpPr>
          <p:cNvPr id="4" name="Slide Number Placeholder 3"/>
          <p:cNvSpPr>
            <a:spLocks noGrp="1"/>
          </p:cNvSpPr>
          <p:nvPr>
            <p:ph type="sldNum" sz="quarter" idx="10"/>
          </p:nvPr>
        </p:nvSpPr>
        <p:spPr/>
        <p:txBody>
          <a:bodyPr/>
          <a:lstStyle/>
          <a:p>
            <a:fld id="{67D187E5-EC04-7843-BDB4-C45F3589AC25}"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860743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Division of Advanced Cyberinfrastructure is located with the CISE directorate, and is one of four divisions: ACI, Computing</a:t>
            </a:r>
            <a:r>
              <a:rPr lang="en-US" baseline="0" dirty="0" smtClean="0"/>
              <a:t> and Communications Foundations, Computer and Network Systems, and Information and Intelligent Systems.  Each of these divisions is further sub-divided into topical clusters or areas as you can see in this organization chart.</a:t>
            </a:r>
            <a:endParaRPr lang="en-US" dirty="0"/>
          </a:p>
        </p:txBody>
      </p:sp>
      <p:sp>
        <p:nvSpPr>
          <p:cNvPr id="4" name="Slide Number Placeholder 3"/>
          <p:cNvSpPr>
            <a:spLocks noGrp="1"/>
          </p:cNvSpPr>
          <p:nvPr>
            <p:ph type="sldNum" sz="quarter" idx="10"/>
          </p:nvPr>
        </p:nvSpPr>
        <p:spPr/>
        <p:txBody>
          <a:bodyPr/>
          <a:lstStyle/>
          <a:p>
            <a:fld id="{13ACCB90-83EE-9749-85CB-FADF05577015}" type="slidenum">
              <a:rPr lang="en-US" smtClean="0"/>
              <a:pPr/>
              <a:t>4</a:t>
            </a:fld>
            <a:endParaRPr lang="en-US"/>
          </a:p>
        </p:txBody>
      </p:sp>
    </p:spTree>
    <p:extLst>
      <p:ext uri="{BB962C8B-B14F-4D97-AF65-F5344CB8AC3E}">
        <p14:creationId xmlns:p14="http://schemas.microsoft.com/office/powerpoint/2010/main" val="2791375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701675"/>
            <a:ext cx="4654550" cy="3490913"/>
          </a:xfrm>
        </p:spPr>
      </p:sp>
      <p:sp>
        <p:nvSpPr>
          <p:cNvPr id="3" name="Notes Placeholder 2"/>
          <p:cNvSpPr>
            <a:spLocks noGrp="1"/>
          </p:cNvSpPr>
          <p:nvPr>
            <p:ph type="body" idx="1"/>
          </p:nvPr>
        </p:nvSpPr>
        <p:spPr/>
        <p:txBody>
          <a:bodyPr>
            <a:normAutofit/>
          </a:bodyPr>
          <a:lstStyle/>
          <a:p>
            <a:r>
              <a:rPr lang="en-US" dirty="0" smtClean="0"/>
              <a:t>This</a:t>
            </a:r>
            <a:r>
              <a:rPr lang="en-US" baseline="0" dirty="0" smtClean="0"/>
              <a:t> slide presents a little more detail on CISE, based on 2015 data.  We made just under 1900 awards for a total of $933M.  Most awards are made through competitive merit review, meaning that the directorate organized 342 panels.  A total of 17,868 individuals are supported; the largest categories are senior researchers and graduate students.  However, we are also pleased about the approximately 2,300 undergraduate students who are also supported.</a:t>
            </a:r>
          </a:p>
          <a:p>
            <a:endParaRPr lang="en-US" baseline="0" dirty="0" smtClean="0"/>
          </a:p>
          <a:p>
            <a:r>
              <a:rPr lang="en-US" baseline="0" dirty="0" smtClean="0"/>
              <a:t>Let’s look a little more closely at ACI.</a:t>
            </a:r>
            <a:endParaRPr lang="en-US" dirty="0"/>
          </a:p>
        </p:txBody>
      </p:sp>
      <p:sp>
        <p:nvSpPr>
          <p:cNvPr id="4" name="Slide Number Placeholder 3"/>
          <p:cNvSpPr>
            <a:spLocks noGrp="1"/>
          </p:cNvSpPr>
          <p:nvPr>
            <p:ph type="sldNum" sz="quarter" idx="10"/>
          </p:nvPr>
        </p:nvSpPr>
        <p:spPr/>
        <p:txBody>
          <a:bodyPr/>
          <a:lstStyle/>
          <a:p>
            <a:fld id="{BEFD28B8-678F-4F26-B6AC-5DCEFDBC113C}" type="slidenum">
              <a:rPr lang="en-US" smtClean="0"/>
              <a:pPr/>
              <a:t>5</a:t>
            </a:fld>
            <a:endParaRPr lang="en-US" dirty="0"/>
          </a:p>
        </p:txBody>
      </p:sp>
    </p:spTree>
    <p:extLst>
      <p:ext uri="{BB962C8B-B14F-4D97-AF65-F5344CB8AC3E}">
        <p14:creationId xmlns:p14="http://schemas.microsoft.com/office/powerpoint/2010/main" val="514244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698500"/>
            <a:ext cx="4641850" cy="3481388"/>
          </a:xfrm>
        </p:spPr>
      </p:sp>
      <p:sp>
        <p:nvSpPr>
          <p:cNvPr id="3" name="Notes Placeholder 2"/>
          <p:cNvSpPr>
            <a:spLocks noGrp="1"/>
          </p:cNvSpPr>
          <p:nvPr>
            <p:ph type="body" idx="1"/>
          </p:nvPr>
        </p:nvSpPr>
        <p:spPr/>
        <p:txBody>
          <a:bodyPr/>
          <a:lstStyle/>
          <a:p>
            <a:r>
              <a:rPr lang="en-US" dirty="0" smtClean="0"/>
              <a:t>ACI is grouped into five</a:t>
            </a:r>
            <a:r>
              <a:rPr lang="en-US" baseline="0" dirty="0" smtClean="0"/>
              <a:t> thematic areas or clusters:  High Performance Computing, Networking and Cybersecurity; Software; Data; and Learning and Workforce Development.  </a:t>
            </a:r>
          </a:p>
          <a:p>
            <a:endParaRPr lang="en-US" baseline="0" dirty="0" smtClean="0"/>
          </a:p>
          <a:p>
            <a:r>
              <a:rPr lang="en-US" baseline="0" dirty="0" smtClean="0"/>
              <a:t>ACI both provisions the advanced research cyberinfrastructure on campuses and undertakes use-inspired research on the cyberinfrastructure itself.  This means that we interact with all of the NSF directorates as well as other agencies, industry, and international partners and make investments that seek to build communities and maximize the impact of other </a:t>
            </a:r>
            <a:r>
              <a:rPr lang="en-US" baseline="0" dirty="0" smtClean="0"/>
              <a:t>investments </a:t>
            </a:r>
            <a:r>
              <a:rPr lang="en-US" baseline="0" dirty="0" smtClean="0"/>
              <a:t>as well as  our own.  In addition to the importance of supporting advanced research, what sets ACI apart from other NSF programs is the focus on integrated activities, interdisciplinary research and applications; and attention to sustainability and community development. This means we invest in the people who build, operate, and use the cyberinfrastructure together with high performance </a:t>
            </a:r>
            <a:r>
              <a:rPr lang="en-US" baseline="0" dirty="0" smtClean="0"/>
              <a:t>computing, </a:t>
            </a:r>
            <a:r>
              <a:rPr lang="en-US" baseline="0" dirty="0" smtClean="0"/>
              <a:t>advanced networking and cybersecurity, data, and software.</a:t>
            </a:r>
          </a:p>
          <a:p>
            <a:endParaRPr lang="en-US" baseline="0" dirty="0" smtClean="0"/>
          </a:p>
          <a:p>
            <a:r>
              <a:rPr lang="en-US" baseline="0" dirty="0" smtClean="0"/>
              <a:t>My colleagues will talk about their programs, so let me move on to some highlights of changes to the PAPPG.</a:t>
            </a:r>
            <a:endParaRPr lang="en-US" dirty="0"/>
          </a:p>
        </p:txBody>
      </p:sp>
      <p:sp>
        <p:nvSpPr>
          <p:cNvPr id="4" name="Slide Number Placeholder 3"/>
          <p:cNvSpPr>
            <a:spLocks noGrp="1"/>
          </p:cNvSpPr>
          <p:nvPr>
            <p:ph type="sldNum" sz="quarter" idx="10"/>
          </p:nvPr>
        </p:nvSpPr>
        <p:spPr/>
        <p:txBody>
          <a:bodyPr/>
          <a:lstStyle/>
          <a:p>
            <a:fld id="{B9553250-DF85-204F-ABAC-69EF49189E00}" type="slidenum">
              <a:rPr lang="en-US" smtClean="0">
                <a:solidFill>
                  <a:prstClr val="black"/>
                </a:solidFill>
                <a:latin typeface="Calibri"/>
              </a:rPr>
              <a:pPr/>
              <a:t>6</a:t>
            </a:fld>
            <a:endParaRPr lang="en-US">
              <a:solidFill>
                <a:prstClr val="black"/>
              </a:solidFill>
              <a:latin typeface="Calibri"/>
            </a:endParaRPr>
          </a:p>
        </p:txBody>
      </p:sp>
    </p:spTree>
    <p:extLst>
      <p:ext uri="{BB962C8B-B14F-4D97-AF65-F5344CB8AC3E}">
        <p14:creationId xmlns:p14="http://schemas.microsoft.com/office/powerpoint/2010/main" val="2053077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 year, NSF updates</a:t>
            </a:r>
            <a:r>
              <a:rPr lang="en-US" baseline="0" dirty="0" smtClean="0"/>
              <a:t> the Proposal and Award Policies and Procedures Guide through a public notification, comment, and review process published in the Federal Register. This process began in April, 2015 and was concluded in October.  The effective date for these changes is January 25, 2016. For a summary of them, you should check the page entitled “Significant Changes and Clarifications to the PAPPG”; I have provided the URL. </a:t>
            </a:r>
            <a:endParaRPr lang="en-US" dirty="0"/>
          </a:p>
        </p:txBody>
      </p:sp>
      <p:sp>
        <p:nvSpPr>
          <p:cNvPr id="4" name="Slide Number Placeholder 3"/>
          <p:cNvSpPr>
            <a:spLocks noGrp="1"/>
          </p:cNvSpPr>
          <p:nvPr>
            <p:ph type="sldNum" sz="quarter" idx="10"/>
          </p:nvPr>
        </p:nvSpPr>
        <p:spPr/>
        <p:txBody>
          <a:bodyPr/>
          <a:lstStyle/>
          <a:p>
            <a:fld id="{13ACCB90-83EE-9749-85CB-FADF05577015}" type="slidenum">
              <a:rPr lang="en-US" smtClean="0"/>
              <a:pPr/>
              <a:t>7</a:t>
            </a:fld>
            <a:endParaRPr lang="en-US"/>
          </a:p>
        </p:txBody>
      </p:sp>
    </p:spTree>
    <p:extLst>
      <p:ext uri="{BB962C8B-B14F-4D97-AF65-F5344CB8AC3E}">
        <p14:creationId xmlns:p14="http://schemas.microsoft.com/office/powerpoint/2010/main" val="8216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(or your sponsored research office) should become familiar with all of these changes, which affect both the submission of your proposal as well as the eventual management of the award, if your proposal is successful.  For now, </a:t>
            </a:r>
            <a:r>
              <a:rPr lang="en-US" baseline="0" dirty="0" smtClean="0"/>
              <a:t>let me </a:t>
            </a:r>
            <a:r>
              <a:rPr lang="en-US" baseline="0" dirty="0" smtClean="0"/>
              <a:t>just highlight a couple of the changes for you:</a:t>
            </a:r>
          </a:p>
          <a:p>
            <a:endParaRPr lang="en-US" baseline="0" dirty="0" smtClean="0"/>
          </a:p>
          <a:p>
            <a:pPr marL="457200" lvl="1" indent="-457200" fontAlgn="base">
              <a:spcAft>
                <a:spcPct val="0"/>
              </a:spcAft>
              <a:buClr>
                <a:schemeClr val="tx2"/>
              </a:buClr>
              <a:buSzPct val="125000"/>
              <a:buFont typeface="Arial" pitchFamily="34" charset="0"/>
              <a:buChar char="•"/>
              <a:tabLst>
                <a:tab pos="1959233" algn="l"/>
              </a:tabLst>
            </a:pPr>
            <a:r>
              <a:rPr lang="en-US" sz="2400" dirty="0" smtClean="0"/>
              <a:t>5 p.m. submitter’s local time is standard for all submissions, including proposals submitted in response to solicitations.</a:t>
            </a:r>
          </a:p>
          <a:p>
            <a:pPr marL="457200" lvl="1" indent="-457200" fontAlgn="base">
              <a:spcAft>
                <a:spcPct val="0"/>
              </a:spcAft>
              <a:buClr>
                <a:schemeClr val="tx2"/>
              </a:buClr>
              <a:buSzPct val="125000"/>
              <a:buFont typeface="Arial" pitchFamily="34" charset="0"/>
              <a:buChar char="•"/>
              <a:tabLst>
                <a:tab pos="1959233" algn="l"/>
              </a:tabLst>
            </a:pPr>
            <a:r>
              <a:rPr lang="en-US" sz="2400" dirty="0" smtClean="0"/>
              <a:t>If the word “must” (rather than “should”) has been used, please note that this is a </a:t>
            </a:r>
            <a:r>
              <a:rPr lang="en-US" sz="2400" i="1" u="sng" dirty="0" smtClean="0"/>
              <a:t>requirement</a:t>
            </a:r>
            <a:r>
              <a:rPr lang="en-US" sz="2400" dirty="0" smtClean="0"/>
              <a:t>. Proposals that do not have required elements may be returned without review. This includes use of special characters, formatting, and organization of documents uploaded separately as well as collaboration plans, data management plans, and other elements required by solicitation or the Grant Proposal Guide.</a:t>
            </a:r>
          </a:p>
          <a:p>
            <a:endParaRPr lang="en-US" dirty="0"/>
          </a:p>
        </p:txBody>
      </p:sp>
      <p:sp>
        <p:nvSpPr>
          <p:cNvPr id="4" name="Slide Number Placeholder 3"/>
          <p:cNvSpPr>
            <a:spLocks noGrp="1"/>
          </p:cNvSpPr>
          <p:nvPr>
            <p:ph type="sldNum" sz="quarter" idx="10"/>
          </p:nvPr>
        </p:nvSpPr>
        <p:spPr/>
        <p:txBody>
          <a:bodyPr/>
          <a:lstStyle/>
          <a:p>
            <a:fld id="{13ACCB90-83EE-9749-85CB-FADF05577015}" type="slidenum">
              <a:rPr lang="en-US" smtClean="0"/>
              <a:pPr/>
              <a:t>8</a:t>
            </a:fld>
            <a:endParaRPr lang="en-US"/>
          </a:p>
        </p:txBody>
      </p:sp>
    </p:spTree>
    <p:extLst>
      <p:ext uri="{BB962C8B-B14F-4D97-AF65-F5344CB8AC3E}">
        <p14:creationId xmlns:p14="http://schemas.microsoft.com/office/powerpoint/2010/main" val="1362911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NSF employs two foundation-wide</a:t>
            </a:r>
            <a:r>
              <a:rPr lang="en-US" baseline="0" dirty="0" smtClean="0"/>
              <a:t> merit review criteria (in addition to any solicitation-specific criteria). These criteria are intellectual merit and broader impacts. Please pay attention to new requirements for broader impacts in your proposals: That is, </a:t>
            </a:r>
            <a:r>
              <a:rPr lang="en-US" sz="1200" dirty="0" smtClean="0"/>
              <a:t>“</a:t>
            </a:r>
            <a:r>
              <a:rPr lang="en-US" sz="1200" b="1" dirty="0" smtClean="0"/>
              <a:t>The Project Description must contain, as a separate section within the narrative, a section labeled "Broader Impacts"</a:t>
            </a:r>
            <a:r>
              <a:rPr lang="en-US" sz="1200" dirty="0" smtClean="0"/>
              <a:t>. </a:t>
            </a:r>
          </a:p>
          <a:p>
            <a:endParaRPr lang="en-US" sz="1200" dirty="0" smtClean="0"/>
          </a:p>
          <a:p>
            <a:r>
              <a:rPr lang="en-US" sz="1200" dirty="0" smtClean="0"/>
              <a:t>Also pay attention to changes and</a:t>
            </a:r>
            <a:r>
              <a:rPr lang="en-US" sz="1200" baseline="0" dirty="0" smtClean="0"/>
              <a:t> </a:t>
            </a:r>
            <a:r>
              <a:rPr lang="en-US" sz="1200" dirty="0" smtClean="0"/>
              <a:t>new formatting requirements for:</a:t>
            </a:r>
            <a:endParaRPr lang="en-US" sz="2400" dirty="0" smtClean="0"/>
          </a:p>
          <a:p>
            <a:pPr marL="742950" lvl="2" indent="-342900">
              <a:buFont typeface="Arial" panose="020B0604020202020204" pitchFamily="34" charset="0"/>
              <a:buChar char="•"/>
            </a:pPr>
            <a:r>
              <a:rPr lang="en-US" sz="2000" dirty="0" smtClean="0"/>
              <a:t>Results from Prior NSF Support</a:t>
            </a:r>
          </a:p>
          <a:p>
            <a:pPr marL="742950" lvl="2" indent="-342900">
              <a:buFont typeface="Arial" panose="020B0604020202020204" pitchFamily="34" charset="0"/>
              <a:buChar char="•"/>
            </a:pPr>
            <a:r>
              <a:rPr lang="en-US" sz="2000" dirty="0" smtClean="0"/>
              <a:t>Biographical Sketches</a:t>
            </a:r>
          </a:p>
          <a:p>
            <a:pPr marL="742950" lvl="2" indent="-342900">
              <a:buFont typeface="Arial" panose="020B0604020202020204" pitchFamily="34" charset="0"/>
              <a:buChar char="•"/>
            </a:pPr>
            <a:r>
              <a:rPr lang="en-US" sz="2000" dirty="0" smtClean="0"/>
              <a:t>Current and Pending Support </a:t>
            </a:r>
          </a:p>
          <a:p>
            <a:endParaRPr lang="en-US" dirty="0" smtClean="0"/>
          </a:p>
          <a:p>
            <a:r>
              <a:rPr lang="en-US" dirty="0" smtClean="0"/>
              <a:t>Finally, a word about public access.  NSF</a:t>
            </a:r>
            <a:r>
              <a:rPr lang="en-US" baseline="0" dirty="0" smtClean="0"/>
              <a:t> has had a data sharing policy for many years and a data management plan requirement since 2011.  In March 2015, we released our public access plan (NSF 15-52), and the requirement has gone into effect for awards made for proposals submitted or due on or after January 25, 2016, the effective date of the PAPPG. Copies of journal articles and juried conference papers supported wholly or part from these awards must be deposited in the NSF Public </a:t>
            </a:r>
            <a:r>
              <a:rPr lang="en-US" baseline="0" dirty="0" smtClean="0"/>
              <a:t>Access Repository</a:t>
            </a:r>
            <a:endParaRPr lang="en-US" dirty="0"/>
          </a:p>
        </p:txBody>
      </p:sp>
      <p:sp>
        <p:nvSpPr>
          <p:cNvPr id="4" name="Slide Number Placeholder 3"/>
          <p:cNvSpPr>
            <a:spLocks noGrp="1"/>
          </p:cNvSpPr>
          <p:nvPr>
            <p:ph type="sldNum" sz="quarter" idx="10"/>
          </p:nvPr>
        </p:nvSpPr>
        <p:spPr/>
        <p:txBody>
          <a:bodyPr/>
          <a:lstStyle/>
          <a:p>
            <a:fld id="{13ACCB90-83EE-9749-85CB-FADF05577015}" type="slidenum">
              <a:rPr lang="en-US" smtClean="0"/>
              <a:pPr/>
              <a:t>9</a:t>
            </a:fld>
            <a:endParaRPr lang="en-US"/>
          </a:p>
        </p:txBody>
      </p:sp>
    </p:spTree>
    <p:extLst>
      <p:ext uri="{BB962C8B-B14F-4D97-AF65-F5344CB8AC3E}">
        <p14:creationId xmlns:p14="http://schemas.microsoft.com/office/powerpoint/2010/main" val="39753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80CECBA-CD19-4568-A679-ED03EFB80B8A}" type="datetime1">
              <a:rPr lang="en-US" smtClean="0">
                <a:solidFill>
                  <a:prstClr val="black">
                    <a:tint val="75000"/>
                  </a:prstClr>
                </a:solidFill>
              </a:rPr>
              <a:t>3/2/2016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C399A49-C8AA-4C44-A860-ECA6A4C42E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005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BE6B61-4F47-45EB-ACF3-C5DB3E7C0793}" type="datetime1">
              <a:rPr lang="en-US" smtClean="0">
                <a:solidFill>
                  <a:prstClr val="black">
                    <a:tint val="75000"/>
                  </a:prstClr>
                </a:solidFill>
              </a:rPr>
              <a:t>3/2/2016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C399A49-C8AA-4C44-A860-ECA6A4C42E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8748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E481BF-D53E-4B77-B7EF-66F38A9C24F6}" type="datetime1">
              <a:rPr lang="en-US" smtClean="0">
                <a:solidFill>
                  <a:prstClr val="black">
                    <a:tint val="75000"/>
                  </a:prstClr>
                </a:solidFill>
              </a:rPr>
              <a:t>3/2/2016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C399A49-C8AA-4C44-A860-ECA6A4C42E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4408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B38C7C-C3EE-41CC-9189-7A64DA54DE64}" type="datetime1">
              <a:rPr lang="en-US" smtClean="0">
                <a:solidFill>
                  <a:prstClr val="black">
                    <a:tint val="75000"/>
                  </a:prstClr>
                </a:solidFill>
              </a:rPr>
              <a:t>3/2/2016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44006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98E1D-A6BD-40C1-B240-7ACBF228004C}" type="datetime1">
              <a:rPr lang="en-US" smtClean="0">
                <a:solidFill>
                  <a:prstClr val="black">
                    <a:tint val="75000"/>
                  </a:prstClr>
                </a:solidFill>
              </a:rPr>
              <a:t>3/2/2016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42249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C39C51-E185-4D6F-82A6-5F5A4406F488}" type="datetime1">
              <a:rPr lang="en-US" smtClean="0">
                <a:solidFill>
                  <a:prstClr val="black">
                    <a:tint val="75000"/>
                  </a:prstClr>
                </a:solidFill>
              </a:rPr>
              <a:t>3/2/2016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2401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CFEFCB-BF5A-4D94-AA2C-BD4FD713B172}" type="datetime1">
              <a:rPr lang="en-US" smtClean="0">
                <a:solidFill>
                  <a:prstClr val="black">
                    <a:tint val="75000"/>
                  </a:prstClr>
                </a:solidFill>
              </a:rPr>
              <a:t>3/2/2016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428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5B38B2-46CC-468A-BECC-E272FA55731E}" type="datetime1">
              <a:rPr lang="en-US" smtClean="0">
                <a:solidFill>
                  <a:prstClr val="black">
                    <a:tint val="75000"/>
                  </a:prstClr>
                </a:solidFill>
              </a:rPr>
              <a:t>3/2/2016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3068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BE1EF8-9B26-42AF-B2E7-2B2F2AB16E04}" type="datetime1">
              <a:rPr lang="en-US" smtClean="0">
                <a:solidFill>
                  <a:prstClr val="black">
                    <a:tint val="75000"/>
                  </a:prstClr>
                </a:solidFill>
              </a:rPr>
              <a:t>3/2/2016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78498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3419FB-A83A-4004-A4FB-3287816CAA2C}" type="datetime1">
              <a:rPr lang="en-US" smtClean="0">
                <a:solidFill>
                  <a:prstClr val="black">
                    <a:tint val="75000"/>
                  </a:prstClr>
                </a:solidFill>
              </a:rPr>
              <a:t>3/2/2016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5454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386D47-CAF0-480A-B6FC-033EAF7DCE0B}" type="datetime1">
              <a:rPr lang="en-US" smtClean="0">
                <a:solidFill>
                  <a:prstClr val="black">
                    <a:tint val="75000"/>
                  </a:prstClr>
                </a:solidFill>
              </a:rPr>
              <a:t>3/2/2016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6702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389380-88C5-447F-8CF3-9D949A883E86}" type="datetime1">
              <a:rPr lang="en-US" smtClean="0">
                <a:solidFill>
                  <a:prstClr val="black">
                    <a:tint val="75000"/>
                  </a:prstClr>
                </a:solidFill>
              </a:rPr>
              <a:t>3/2/2016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C399A49-C8AA-4C44-A860-ECA6A4C42E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8682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1E6EDF-F2C5-4138-85E5-C7659815D327}" type="datetime1">
              <a:rPr lang="en-US" smtClean="0">
                <a:solidFill>
                  <a:prstClr val="black">
                    <a:tint val="75000"/>
                  </a:prstClr>
                </a:solidFill>
              </a:rPr>
              <a:t>3/2/2016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13562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BAD390-AC02-4EFC-B8A4-DC29B32E3EF1}" type="datetime1">
              <a:rPr lang="en-US" smtClean="0">
                <a:solidFill>
                  <a:prstClr val="black">
                    <a:tint val="75000"/>
                  </a:prstClr>
                </a:solidFill>
              </a:rPr>
              <a:t>3/2/2016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87253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A4BEC7-F8D5-4C77-9721-396282235ACC}" type="datetime1">
              <a:rPr lang="en-US" smtClean="0">
                <a:solidFill>
                  <a:prstClr val="black">
                    <a:tint val="75000"/>
                  </a:prstClr>
                </a:solidFill>
              </a:rPr>
              <a:t>3/2/2016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6352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B114BD-B7DA-4B54-A964-171C7DAFC3B2}" type="datetime1">
              <a:rPr lang="en-US" smtClean="0">
                <a:solidFill>
                  <a:prstClr val="black">
                    <a:tint val="75000"/>
                  </a:prstClr>
                </a:solidFill>
              </a:rPr>
              <a:t>3/2/2016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C399A49-C8AA-4C44-A860-ECA6A4C42E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5207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833730-77AF-4BA9-AE99-675C92893944}" type="datetime1">
              <a:rPr lang="en-US" smtClean="0">
                <a:solidFill>
                  <a:prstClr val="black">
                    <a:tint val="75000"/>
                  </a:prstClr>
                </a:solidFill>
              </a:rPr>
              <a:t>3/2/2016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C399A49-C8AA-4C44-A860-ECA6A4C42E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0789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5BC88F-428B-4D79-AF5C-016EEC76E78A}" type="datetime1">
              <a:rPr lang="en-US" smtClean="0">
                <a:solidFill>
                  <a:prstClr val="black">
                    <a:tint val="75000"/>
                  </a:prstClr>
                </a:solidFill>
              </a:rPr>
              <a:t>3/2/2016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C399A49-C8AA-4C44-A860-ECA6A4C42E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7258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7C5E0C-AC0D-4B02-A9F8-5D39A34C2D0C}" type="datetime1">
              <a:rPr lang="en-US" smtClean="0">
                <a:solidFill>
                  <a:prstClr val="black">
                    <a:tint val="75000"/>
                  </a:prstClr>
                </a:solidFill>
              </a:rPr>
              <a:t>3/2/2016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C399A49-C8AA-4C44-A860-ECA6A4C42E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7466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49C9EC-69FA-4276-A23D-2A5E8F21B139}" type="datetime1">
              <a:rPr lang="en-US" smtClean="0">
                <a:solidFill>
                  <a:prstClr val="black">
                    <a:tint val="75000"/>
                  </a:prstClr>
                </a:solidFill>
              </a:rPr>
              <a:t>3/2/2016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C399A49-C8AA-4C44-A860-ECA6A4C42E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552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C7D407-00AE-4E97-BCAF-C68C1732C6D2}" type="datetime1">
              <a:rPr lang="en-US" smtClean="0">
                <a:solidFill>
                  <a:prstClr val="black">
                    <a:tint val="75000"/>
                  </a:prstClr>
                </a:solidFill>
              </a:rPr>
              <a:t>3/2/2016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C399A49-C8AA-4C44-A860-ECA6A4C42E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2184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0D7492-7DFE-4529-A1A8-2E891772459B}" type="datetime1">
              <a:rPr lang="en-US" smtClean="0">
                <a:solidFill>
                  <a:prstClr val="black">
                    <a:tint val="75000"/>
                  </a:prstClr>
                </a:solidFill>
              </a:rPr>
              <a:t>3/2/2016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C399A49-C8AA-4C44-A860-ECA6A4C42E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5713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3674335B-48AA-44E5-8E7A-872476A42FEF}" type="datetime1">
              <a:rPr lang="en-US" smtClean="0">
                <a:solidFill>
                  <a:prstClr val="black">
                    <a:tint val="75000"/>
                  </a:prstClr>
                </a:solidFill>
              </a:rPr>
              <a:t>3/2/2016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5C399A49-C8AA-4C44-A860-ECA6A4C42E74}"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5760614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5EB67EFE-CBB0-4B1B-AE85-6A6F4ACFD5C7}" type="datetime1">
              <a:rPr lang="en-US" smtClean="0">
                <a:solidFill>
                  <a:prstClr val="black">
                    <a:tint val="75000"/>
                  </a:prstClr>
                </a:solidFill>
              </a:rPr>
              <a:t>3/2/2016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6F15528-21DE-4FAA-801E-634DDDAF4B2B}"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9972677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hyperlink" Target="http://www.nsf.gov/bfa/dias/policy/autocheck/compliancechecks_july15.pdf"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a://www.research.gov/" TargetMode="External"/><Relationship Id="rId3" Type="http://schemas.openxmlformats.org/officeDocument/2006/relationships/hyperlink" Target="http://www.nsf.gov/publications/pub_summ.jsp?ods_key=papp" TargetMode="External"/><Relationship Id="rId7" Type="http://schemas.openxmlformats.org/officeDocument/2006/relationships/hyperlink" Target="http://www.nsf.gov/news/special_reports/public_access/index.jsp"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hyperlink" Target="http://www.nsf.gov/nsb/publications/pub_summ.jsp?ods_key=nsb1333" TargetMode="External"/><Relationship Id="rId5" Type="http://schemas.openxmlformats.org/officeDocument/2006/relationships/hyperlink" Target="http://www.nsf.gov/publications/pub_summ.jsp?ods_key=nsf14043" TargetMode="External"/><Relationship Id="rId4" Type="http://schemas.openxmlformats.org/officeDocument/2006/relationships/hyperlink" Target="http://www.nsf.gov/about/budget/fy2015/index.jsp" TargetMode="External"/><Relationship Id="rId9" Type="http://schemas.openxmlformats.org/officeDocument/2006/relationships/hyperlink" Target="http://www.nsf.gov/div/index.jsp?div=ACI"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nsf.gov/events/event_summ.jsp?cntn_id=137798&amp;org=CISE" TargetMode="External"/><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ciseitsupport@nsf.gov"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commons.wikimedia.org/wiki/Commons:GNU_Free_Documentation_Licens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5.jpeg"/><Relationship Id="rId11" Type="http://schemas.openxmlformats.org/officeDocument/2006/relationships/image" Target="../media/image10.jp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16.png"/><Relationship Id="rId5" Type="http://schemas.openxmlformats.org/officeDocument/2006/relationships/image" Target="../media/image15.jpeg"/><Relationship Id="rId10" Type="http://schemas.openxmlformats.org/officeDocument/2006/relationships/image" Target="../media/image20.png"/><Relationship Id="rId4" Type="http://schemas.openxmlformats.org/officeDocument/2006/relationships/image" Target="../media/image14.jpe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www.nsf.gov/pubs/policydocs/pappguide/nsf16001/sigchanges.jsp"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hyperlink" Target="http://par.nsf.gov/"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130425"/>
            <a:ext cx="8229600" cy="1470025"/>
          </a:xfrm>
        </p:spPr>
        <p:txBody>
          <a:bodyPr>
            <a:normAutofit fontScale="90000"/>
          </a:bodyPr>
          <a:lstStyle/>
          <a:p>
            <a:r>
              <a:rPr lang="en-US" dirty="0" smtClean="0">
                <a:latin typeface="Berlin Sans FB Demi" panose="020E0802020502020306" pitchFamily="34" charset="0"/>
              </a:rPr>
              <a:t>Introduction to Webinar on Upcoming ACI Solicitations </a:t>
            </a:r>
            <a:br>
              <a:rPr lang="en-US" dirty="0" smtClean="0">
                <a:latin typeface="Berlin Sans FB Demi" panose="020E0802020502020306" pitchFamily="34" charset="0"/>
              </a:rPr>
            </a:br>
            <a:r>
              <a:rPr lang="en-US" dirty="0" smtClean="0">
                <a:latin typeface="Berlin Sans FB Demi" panose="020E0802020502020306" pitchFamily="34" charset="0"/>
              </a:rPr>
              <a:t>March 3, 2016</a:t>
            </a:r>
            <a:endParaRPr lang="en-US" dirty="0">
              <a:latin typeface="Berlin Sans FB Demi" panose="020E0802020502020306" pitchFamily="34" charset="0"/>
            </a:endParaRPr>
          </a:p>
        </p:txBody>
      </p:sp>
      <p:sp>
        <p:nvSpPr>
          <p:cNvPr id="3" name="Subtitle 2"/>
          <p:cNvSpPr>
            <a:spLocks noGrp="1"/>
          </p:cNvSpPr>
          <p:nvPr>
            <p:ph type="subTitle" idx="1"/>
          </p:nvPr>
        </p:nvSpPr>
        <p:spPr>
          <a:xfrm>
            <a:off x="2743200" y="4800600"/>
            <a:ext cx="6400800" cy="1752600"/>
          </a:xfrm>
        </p:spPr>
        <p:txBody>
          <a:bodyPr>
            <a:normAutofit/>
          </a:bodyPr>
          <a:lstStyle/>
          <a:p>
            <a:r>
              <a:rPr lang="en-US" sz="2400" dirty="0" smtClean="0">
                <a:latin typeface="Berlin Sans FB" panose="020E0602020502020306" pitchFamily="34" charset="0"/>
              </a:rPr>
              <a:t>Amy Friedlander</a:t>
            </a:r>
          </a:p>
          <a:p>
            <a:r>
              <a:rPr lang="en-US" sz="2400" dirty="0" smtClean="0">
                <a:latin typeface="Berlin Sans FB" panose="020E0602020502020306" pitchFamily="34" charset="0"/>
              </a:rPr>
              <a:t>Deputy Division </a:t>
            </a:r>
            <a:r>
              <a:rPr lang="en-US" sz="2400" dirty="0" smtClean="0">
                <a:latin typeface="Berlin Sans FB" panose="020E0602020502020306" pitchFamily="34" charset="0"/>
              </a:rPr>
              <a:t>Director</a:t>
            </a:r>
          </a:p>
          <a:p>
            <a:r>
              <a:rPr lang="en-US" sz="2400" dirty="0" smtClean="0">
                <a:latin typeface="Berlin Sans FB" panose="020E0602020502020306" pitchFamily="34" charset="0"/>
              </a:rPr>
              <a:t>Division of Advanced </a:t>
            </a:r>
            <a:r>
              <a:rPr lang="en-US" sz="2400" dirty="0" smtClean="0">
                <a:latin typeface="Berlin Sans FB" panose="020E0602020502020306" pitchFamily="34" charset="0"/>
              </a:rPr>
              <a:t>Cyberinfrastructure/NSF</a:t>
            </a:r>
            <a:endParaRPr lang="en-US" sz="2400" dirty="0">
              <a:latin typeface="Berlin Sans FB" panose="020E0602020502020306" pitchFamily="34"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152400"/>
            <a:ext cx="19050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4635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Berlin Sans FB Demi" panose="020E0802020502020306" pitchFamily="34" charset="0"/>
              </a:rPr>
              <a:t>NSF Public Access: Project Reporting</a:t>
            </a:r>
            <a:endParaRPr lang="en-US" sz="3600" dirty="0">
              <a:latin typeface="Berlin Sans FB Demi" panose="020E0802020502020306" pitchFamily="34" charset="0"/>
            </a:endParaRPr>
          </a:p>
        </p:txBody>
      </p:sp>
      <p:sp>
        <p:nvSpPr>
          <p:cNvPr id="3" name="Content Placeholder 2"/>
          <p:cNvSpPr>
            <a:spLocks noGrp="1"/>
          </p:cNvSpPr>
          <p:nvPr>
            <p:ph idx="1"/>
          </p:nvPr>
        </p:nvSpPr>
        <p:spPr/>
        <p:txBody>
          <a:bodyPr>
            <a:normAutofit fontScale="92500" lnSpcReduction="20000"/>
          </a:bodyPr>
          <a:lstStyle/>
          <a:p>
            <a:pPr marL="514350" indent="-457200"/>
            <a:r>
              <a:rPr lang="en-US" altLang="en-US" dirty="0" smtClean="0"/>
              <a:t>Reduce </a:t>
            </a:r>
            <a:r>
              <a:rPr lang="en-US" altLang="en-US" dirty="0"/>
              <a:t>burden on PIs by automatically ingesting publication information submitted through NSF-PAR into annual and final project reports</a:t>
            </a:r>
          </a:p>
          <a:p>
            <a:pPr marL="514350" indent="-457200"/>
            <a:r>
              <a:rPr lang="en-US" altLang="en-US" dirty="0"/>
              <a:t>Cumulative listing of all products</a:t>
            </a:r>
          </a:p>
          <a:p>
            <a:pPr marL="514350" indent="-457200"/>
            <a:r>
              <a:rPr lang="en-US" altLang="en-US" dirty="0"/>
              <a:t>Simplify reporting of products</a:t>
            </a:r>
          </a:p>
          <a:p>
            <a:pPr marL="514350" indent="-457200"/>
            <a:r>
              <a:rPr lang="en-US" altLang="en-US" dirty="0"/>
              <a:t>Automatic ingest will only happen for awards that must comply with the new Public Access policy</a:t>
            </a:r>
          </a:p>
          <a:p>
            <a:pPr marL="514350" indent="-457200"/>
            <a:r>
              <a:rPr lang="en-US" altLang="en-US" dirty="0"/>
              <a:t>NSF </a:t>
            </a:r>
            <a:r>
              <a:rPr lang="en-US" altLang="en-US" dirty="0" smtClean="0"/>
              <a:t>has worked with </a:t>
            </a:r>
            <a:r>
              <a:rPr lang="en-US" altLang="en-US" dirty="0"/>
              <a:t>a small group of PIs </a:t>
            </a:r>
            <a:r>
              <a:rPr lang="en-US" altLang="en-US" dirty="0" smtClean="0"/>
              <a:t>to voluntarily </a:t>
            </a:r>
            <a:r>
              <a:rPr lang="en-US" altLang="en-US" dirty="0"/>
              <a:t>deposit publications in NSF PAR to test the automatic ingest process </a:t>
            </a:r>
            <a:r>
              <a:rPr lang="en-US" altLang="en-US" dirty="0" smtClean="0"/>
              <a:t> </a:t>
            </a:r>
            <a:endParaRPr lang="en-US" altLang="en-US" dirty="0"/>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10</a:t>
            </a:fld>
            <a:endParaRPr lang="en-US">
              <a:solidFill>
                <a:prstClr val="black">
                  <a:tint val="75000"/>
                </a:prstClr>
              </a:solidFill>
            </a:endParaRPr>
          </a:p>
        </p:txBody>
      </p:sp>
    </p:spTree>
    <p:extLst>
      <p:ext uri="{BB962C8B-B14F-4D97-AF65-F5344CB8AC3E}">
        <p14:creationId xmlns:p14="http://schemas.microsoft.com/office/powerpoint/2010/main" val="1748790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latin typeface="Berlin Sans FB Demi" panose="020E0802020502020306" pitchFamily="34" charset="0"/>
              </a:rPr>
              <a:t>Automated </a:t>
            </a:r>
            <a:r>
              <a:rPr lang="en-US" dirty="0">
                <a:latin typeface="Berlin Sans FB Demi" panose="020E0802020502020306" pitchFamily="34" charset="0"/>
              </a:rPr>
              <a:t>Compliance Checking </a:t>
            </a:r>
          </a:p>
        </p:txBody>
      </p:sp>
      <p:pic>
        <p:nvPicPr>
          <p:cNvPr id="4" name="Picture 3"/>
          <p:cNvPicPr>
            <a:picLocks noChangeAspect="1"/>
          </p:cNvPicPr>
          <p:nvPr/>
        </p:nvPicPr>
        <p:blipFill>
          <a:blip r:embed="rId3"/>
          <a:stretch>
            <a:fillRect/>
          </a:stretch>
        </p:blipFill>
        <p:spPr>
          <a:xfrm>
            <a:off x="990600" y="1147618"/>
            <a:ext cx="6934200" cy="4654035"/>
          </a:xfrm>
          <a:prstGeom prst="rect">
            <a:avLst/>
          </a:prstGeom>
        </p:spPr>
      </p:pic>
      <p:sp>
        <p:nvSpPr>
          <p:cNvPr id="5" name="Rectangle 4"/>
          <p:cNvSpPr/>
          <p:nvPr/>
        </p:nvSpPr>
        <p:spPr>
          <a:xfrm>
            <a:off x="723900" y="5769326"/>
            <a:ext cx="7696200" cy="369332"/>
          </a:xfrm>
          <a:prstGeom prst="rect">
            <a:avLst/>
          </a:prstGeom>
        </p:spPr>
        <p:txBody>
          <a:bodyPr wrap="square">
            <a:spAutoFit/>
          </a:bodyPr>
          <a:lstStyle/>
          <a:p>
            <a:r>
              <a:rPr lang="en-US" dirty="0">
                <a:latin typeface="Arial" panose="020B0604020202020204" pitchFamily="34" charset="0"/>
                <a:cs typeface="Arial" panose="020B0604020202020204" pitchFamily="34" charset="0"/>
                <a:hlinkClick r:id="rId4"/>
              </a:rPr>
              <a:t>http://</a:t>
            </a:r>
            <a:r>
              <a:rPr lang="en-US" dirty="0" smtClean="0">
                <a:latin typeface="Arial" panose="020B0604020202020204" pitchFamily="34" charset="0"/>
                <a:cs typeface="Arial" panose="020B0604020202020204" pitchFamily="34" charset="0"/>
                <a:hlinkClick r:id="rId4"/>
              </a:rPr>
              <a:t>www.nsf.gov/bfa/dias/policy/autocheck/compliancechecks_july15.pdf</a:t>
            </a:r>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11</a:t>
            </a:fld>
            <a:endParaRPr lang="en-US">
              <a:solidFill>
                <a:prstClr val="black">
                  <a:tint val="75000"/>
                </a:prstClr>
              </a:solidFill>
            </a:endParaRPr>
          </a:p>
        </p:txBody>
      </p:sp>
    </p:spTree>
    <p:extLst>
      <p:ext uri="{BB962C8B-B14F-4D97-AF65-F5344CB8AC3E}">
        <p14:creationId xmlns:p14="http://schemas.microsoft.com/office/powerpoint/2010/main" val="42758301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a:latin typeface="Berlin Sans FB Demi" panose="020E0802020502020306" pitchFamily="34" charset="0"/>
              </a:rPr>
              <a:t>Key </a:t>
            </a:r>
            <a:r>
              <a:rPr lang="en-US" b="1" dirty="0" smtClean="0">
                <a:latin typeface="Berlin Sans FB Demi" panose="020E0802020502020306" pitchFamily="34" charset="0"/>
              </a:rPr>
              <a:t>Documents</a:t>
            </a:r>
            <a:endParaRPr lang="en-US" dirty="0"/>
          </a:p>
        </p:txBody>
      </p:sp>
      <p:sp>
        <p:nvSpPr>
          <p:cNvPr id="5" name="Content Placeholder 4"/>
          <p:cNvSpPr>
            <a:spLocks noGrp="1"/>
          </p:cNvSpPr>
          <p:nvPr>
            <p:ph idx="1"/>
          </p:nvPr>
        </p:nvSpPr>
        <p:spPr>
          <a:xfrm>
            <a:off x="232012" y="1417638"/>
            <a:ext cx="8911988" cy="5105992"/>
          </a:xfrm>
        </p:spPr>
        <p:txBody>
          <a:bodyPr>
            <a:noAutofit/>
          </a:bodyPr>
          <a:lstStyle/>
          <a:p>
            <a:pPr>
              <a:lnSpc>
                <a:spcPts val="2300"/>
              </a:lnSpc>
            </a:pPr>
            <a:r>
              <a:rPr lang="en-US" sz="2400" dirty="0"/>
              <a:t>Proposal &amp; Award Policies &amp; Procedures </a:t>
            </a:r>
            <a:r>
              <a:rPr lang="en-US" sz="2400" dirty="0" smtClean="0"/>
              <a:t>Guide</a:t>
            </a:r>
          </a:p>
          <a:p>
            <a:pPr marL="400050" lvl="1" indent="0">
              <a:lnSpc>
                <a:spcPts val="2300"/>
              </a:lnSpc>
              <a:buNone/>
            </a:pPr>
            <a:r>
              <a:rPr lang="en-US" sz="2400" dirty="0" smtClean="0">
                <a:cs typeface="Arial" panose="020B0604020202020204" pitchFamily="34" charset="0"/>
                <a:hlinkClick r:id="rId3"/>
              </a:rPr>
              <a:t>nsf.gov/publications/</a:t>
            </a:r>
            <a:r>
              <a:rPr lang="en-US" sz="2400" dirty="0" err="1" smtClean="0">
                <a:cs typeface="Arial" panose="020B0604020202020204" pitchFamily="34" charset="0"/>
                <a:hlinkClick r:id="rId3"/>
              </a:rPr>
              <a:t>pub_summ.jsp?ods_key</a:t>
            </a:r>
            <a:r>
              <a:rPr lang="en-US" sz="2400" dirty="0" smtClean="0">
                <a:cs typeface="Arial" panose="020B0604020202020204" pitchFamily="34" charset="0"/>
                <a:hlinkClick r:id="rId3"/>
              </a:rPr>
              <a:t>=</a:t>
            </a:r>
            <a:r>
              <a:rPr lang="en-US" sz="2400" dirty="0" err="1" smtClean="0">
                <a:cs typeface="Arial" panose="020B0604020202020204" pitchFamily="34" charset="0"/>
                <a:hlinkClick r:id="rId3"/>
              </a:rPr>
              <a:t>papp</a:t>
            </a:r>
            <a:endParaRPr lang="en-US" sz="2400" dirty="0" smtClean="0">
              <a:cs typeface="Arial" panose="020B0604020202020204" pitchFamily="34" charset="0"/>
            </a:endParaRPr>
          </a:p>
          <a:p>
            <a:pPr>
              <a:lnSpc>
                <a:spcPts val="2300"/>
              </a:lnSpc>
            </a:pPr>
            <a:r>
              <a:rPr lang="en-US" sz="2400" dirty="0"/>
              <a:t>Fiscal Year 2016 Budget </a:t>
            </a:r>
            <a:r>
              <a:rPr lang="en-US" sz="2400" dirty="0" smtClean="0"/>
              <a:t>Request</a:t>
            </a:r>
          </a:p>
          <a:p>
            <a:pPr marL="400050" lvl="1" indent="0">
              <a:lnSpc>
                <a:spcPts val="2300"/>
              </a:lnSpc>
              <a:buNone/>
            </a:pPr>
            <a:r>
              <a:rPr lang="en-US" sz="2400" dirty="0" smtClean="0">
                <a:cs typeface="Arial" panose="020B0604020202020204" pitchFamily="34" charset="0"/>
                <a:hlinkClick r:id="rId4"/>
              </a:rPr>
              <a:t>nsf.gov/about/budget/fy2016/</a:t>
            </a:r>
            <a:r>
              <a:rPr lang="en-US" sz="2400" dirty="0" err="1" smtClean="0">
                <a:cs typeface="Arial" panose="020B0604020202020204" pitchFamily="34" charset="0"/>
                <a:hlinkClick r:id="rId4"/>
              </a:rPr>
              <a:t>index.jsp</a:t>
            </a:r>
            <a:endParaRPr lang="en-US" sz="2400" dirty="0"/>
          </a:p>
          <a:p>
            <a:pPr>
              <a:lnSpc>
                <a:spcPts val="2300"/>
              </a:lnSpc>
            </a:pPr>
            <a:r>
              <a:rPr lang="en-US" sz="2400" dirty="0"/>
              <a:t>NSF Strategic Plan for Fiscal Years </a:t>
            </a:r>
            <a:r>
              <a:rPr lang="en-US" sz="2400" dirty="0" smtClean="0"/>
              <a:t>2014-2018</a:t>
            </a:r>
          </a:p>
          <a:p>
            <a:pPr marL="400050" lvl="1" indent="0">
              <a:lnSpc>
                <a:spcPts val="2300"/>
              </a:lnSpc>
              <a:buNone/>
            </a:pPr>
            <a:r>
              <a:rPr lang="en-US" sz="2400" u="sng" dirty="0" smtClean="0">
                <a:solidFill>
                  <a:srgbClr val="0000FF"/>
                </a:solidFill>
                <a:ea typeface="Calibri"/>
                <a:cs typeface="Arial" panose="020B0604020202020204" pitchFamily="34" charset="0"/>
                <a:hlinkClick r:id="rId5"/>
              </a:rPr>
              <a:t>nsf.gov/publications/</a:t>
            </a:r>
            <a:r>
              <a:rPr lang="en-US" sz="2400" u="sng" dirty="0" err="1" smtClean="0">
                <a:solidFill>
                  <a:srgbClr val="0000FF"/>
                </a:solidFill>
                <a:ea typeface="Calibri"/>
                <a:cs typeface="Arial" panose="020B0604020202020204" pitchFamily="34" charset="0"/>
                <a:hlinkClick r:id="rId5"/>
              </a:rPr>
              <a:t>pub_summ.jsp?ods_key</a:t>
            </a:r>
            <a:r>
              <a:rPr lang="en-US" sz="2400" u="sng" dirty="0" smtClean="0">
                <a:solidFill>
                  <a:srgbClr val="0000FF"/>
                </a:solidFill>
                <a:ea typeface="Calibri"/>
                <a:cs typeface="Arial" panose="020B0604020202020204" pitchFamily="34" charset="0"/>
                <a:hlinkClick r:id="rId5"/>
              </a:rPr>
              <a:t>=nsf14043</a:t>
            </a:r>
            <a:endParaRPr lang="en-US" sz="2400" dirty="0" smtClean="0"/>
          </a:p>
          <a:p>
            <a:pPr>
              <a:lnSpc>
                <a:spcPts val="2300"/>
              </a:lnSpc>
            </a:pPr>
            <a:r>
              <a:rPr lang="en-US" sz="2400" dirty="0"/>
              <a:t>NSB Report on Merit </a:t>
            </a:r>
            <a:r>
              <a:rPr lang="en-US" sz="2400" dirty="0" smtClean="0"/>
              <a:t>Review</a:t>
            </a:r>
          </a:p>
          <a:p>
            <a:pPr marL="400050" lvl="1" indent="0">
              <a:lnSpc>
                <a:spcPts val="2300"/>
              </a:lnSpc>
              <a:buNone/>
            </a:pPr>
            <a:r>
              <a:rPr lang="en-US" sz="2400" dirty="0" smtClean="0">
                <a:cs typeface="Arial" panose="020B0604020202020204" pitchFamily="34" charset="0"/>
                <a:hlinkClick r:id="rId6"/>
              </a:rPr>
              <a:t>nsf.gov/</a:t>
            </a:r>
            <a:r>
              <a:rPr lang="en-US" sz="2400" dirty="0" err="1" smtClean="0">
                <a:cs typeface="Arial" panose="020B0604020202020204" pitchFamily="34" charset="0"/>
                <a:hlinkClick r:id="rId6"/>
              </a:rPr>
              <a:t>nsb</a:t>
            </a:r>
            <a:r>
              <a:rPr lang="en-US" sz="2400" dirty="0" smtClean="0">
                <a:cs typeface="Arial" panose="020B0604020202020204" pitchFamily="34" charset="0"/>
                <a:hlinkClick r:id="rId6"/>
              </a:rPr>
              <a:t>/publications/</a:t>
            </a:r>
            <a:r>
              <a:rPr lang="en-US" sz="2400" dirty="0" err="1" smtClean="0">
                <a:cs typeface="Arial" panose="020B0604020202020204" pitchFamily="34" charset="0"/>
                <a:hlinkClick r:id="rId6"/>
              </a:rPr>
              <a:t>pub_summ.jsp?ods_key</a:t>
            </a:r>
            <a:r>
              <a:rPr lang="en-US" sz="2400" dirty="0" smtClean="0">
                <a:cs typeface="Arial" panose="020B0604020202020204" pitchFamily="34" charset="0"/>
                <a:hlinkClick r:id="rId6"/>
              </a:rPr>
              <a:t>=nsb1333</a:t>
            </a:r>
            <a:endParaRPr lang="en-US" sz="2400" dirty="0" smtClean="0"/>
          </a:p>
          <a:p>
            <a:pPr>
              <a:lnSpc>
                <a:spcPts val="2300"/>
              </a:lnSpc>
            </a:pPr>
            <a:r>
              <a:rPr lang="en-US" sz="2400" dirty="0" smtClean="0"/>
              <a:t>Public Access</a:t>
            </a:r>
          </a:p>
          <a:p>
            <a:pPr lvl="1">
              <a:lnSpc>
                <a:spcPts val="2300"/>
              </a:lnSpc>
              <a:buFont typeface="Arial" panose="020B0604020202020204" pitchFamily="34" charset="0"/>
              <a:buChar char="•"/>
            </a:pPr>
            <a:r>
              <a:rPr lang="en-US" sz="2400" dirty="0" smtClean="0"/>
              <a:t>Plan (NSF 15-52)</a:t>
            </a:r>
          </a:p>
          <a:p>
            <a:pPr marL="857250" lvl="2" indent="0">
              <a:lnSpc>
                <a:spcPts val="2300"/>
              </a:lnSpc>
              <a:buNone/>
            </a:pPr>
            <a:r>
              <a:rPr lang="en-US" dirty="0" smtClean="0">
                <a:hlinkClick r:id="rId7"/>
              </a:rPr>
              <a:t>www.nsf.gov/news/special_reports/public_access/index.jsp</a:t>
            </a:r>
            <a:endParaRPr lang="en-US" dirty="0" smtClean="0"/>
          </a:p>
          <a:p>
            <a:pPr lvl="1">
              <a:lnSpc>
                <a:spcPts val="2300"/>
              </a:lnSpc>
              <a:buFont typeface="Arial" panose="020B0604020202020204" pitchFamily="34" charset="0"/>
              <a:buChar char="•"/>
            </a:pPr>
            <a:r>
              <a:rPr lang="en-US" sz="2400" dirty="0" smtClean="0"/>
              <a:t>Research.gov (</a:t>
            </a:r>
            <a:r>
              <a:rPr lang="en-US" sz="2400" dirty="0" smtClean="0">
                <a:hlinkClick r:id="rId8"/>
              </a:rPr>
              <a:t>www.research.gov</a:t>
            </a:r>
            <a:r>
              <a:rPr lang="en-US" sz="2400" dirty="0" smtClean="0"/>
              <a:t>), About Public Access</a:t>
            </a:r>
          </a:p>
          <a:p>
            <a:pPr>
              <a:lnSpc>
                <a:spcPts val="2300"/>
              </a:lnSpc>
            </a:pPr>
            <a:r>
              <a:rPr lang="en-US" sz="2400" dirty="0"/>
              <a:t>ACI website, </a:t>
            </a:r>
            <a:r>
              <a:rPr lang="en-US" sz="2400" dirty="0" smtClean="0">
                <a:hlinkClick r:id="rId9"/>
              </a:rPr>
              <a:t>www.nsf.gov/div/index.jsp?div=ACI</a:t>
            </a:r>
            <a:endParaRPr lang="en-US" sz="2400" dirty="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12</a:t>
            </a:fld>
            <a:endParaRPr lang="en-US">
              <a:solidFill>
                <a:prstClr val="black">
                  <a:tint val="75000"/>
                </a:prstClr>
              </a:solidFill>
            </a:endParaRPr>
          </a:p>
        </p:txBody>
      </p:sp>
    </p:spTree>
    <p:extLst>
      <p:ext uri="{BB962C8B-B14F-4D97-AF65-F5344CB8AC3E}">
        <p14:creationId xmlns:p14="http://schemas.microsoft.com/office/powerpoint/2010/main" val="36409750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13</a:t>
            </a:fld>
            <a:endParaRPr lang="en-US">
              <a:solidFill>
                <a:prstClr val="black">
                  <a:tint val="75000"/>
                </a:prstClr>
              </a:solidFill>
            </a:endParaRPr>
          </a:p>
        </p:txBody>
      </p:sp>
      <p:sp>
        <p:nvSpPr>
          <p:cNvPr id="5" name="TextBox 4"/>
          <p:cNvSpPr txBox="1"/>
          <p:nvPr/>
        </p:nvSpPr>
        <p:spPr>
          <a:xfrm>
            <a:off x="165100" y="2209800"/>
            <a:ext cx="8801100" cy="1261884"/>
          </a:xfrm>
          <a:prstGeom prst="rect">
            <a:avLst/>
          </a:prstGeom>
          <a:noFill/>
        </p:spPr>
        <p:txBody>
          <a:bodyPr wrap="square" rtlCol="0">
            <a:spAutoFit/>
          </a:bodyPr>
          <a:lstStyle/>
          <a:p>
            <a:pPr algn="ctr"/>
            <a:r>
              <a:rPr lang="en-US" sz="3200" dirty="0" smtClean="0">
                <a:latin typeface="Berlin Sans FB Demi" panose="020E0802020502020306" pitchFamily="34" charset="0"/>
              </a:rPr>
              <a:t>Find our presentation at:</a:t>
            </a:r>
          </a:p>
          <a:p>
            <a:pPr algn="ctr"/>
            <a:endParaRPr lang="en-US" sz="2400" dirty="0" smtClean="0">
              <a:latin typeface="Berlin Sans FB Demi" panose="020E0802020502020306" pitchFamily="34" charset="0"/>
            </a:endParaRPr>
          </a:p>
          <a:p>
            <a:pPr algn="ctr"/>
            <a:r>
              <a:rPr lang="en-US" sz="2000" dirty="0" smtClean="0">
                <a:latin typeface="Berlin Sans FB Demi" panose="020E0802020502020306" pitchFamily="34" charset="0"/>
                <a:hlinkClick r:id="rId3"/>
              </a:rPr>
              <a:t>http</a:t>
            </a:r>
            <a:r>
              <a:rPr lang="en-US" sz="2000" dirty="0">
                <a:latin typeface="Berlin Sans FB Demi" panose="020E0802020502020306" pitchFamily="34" charset="0"/>
                <a:hlinkClick r:id="rId3"/>
              </a:rPr>
              <a:t>://www.nsf.gov/events/event_summ.jsp?cntn_id=137798&amp;org=CISE</a:t>
            </a:r>
            <a:endParaRPr lang="en-US" sz="2000" dirty="0">
              <a:latin typeface="Berlin Sans FB Demi" panose="020E0802020502020306" pitchFamily="34" charset="0"/>
            </a:endParaRPr>
          </a:p>
        </p:txBody>
      </p:sp>
    </p:spTree>
    <p:extLst>
      <p:ext uri="{BB962C8B-B14F-4D97-AF65-F5344CB8AC3E}">
        <p14:creationId xmlns:p14="http://schemas.microsoft.com/office/powerpoint/2010/main" val="16776712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02000"/>
            <a:ext cx="8229600" cy="2824163"/>
          </a:xfrm>
        </p:spPr>
        <p:txBody>
          <a:bodyPr/>
          <a:lstStyle/>
          <a:p>
            <a:pPr marL="0" indent="0" algn="ctr">
              <a:buNone/>
            </a:pPr>
            <a:r>
              <a:rPr lang="en-US" dirty="0" smtClean="0">
                <a:latin typeface="Berlin Sans FB Demi" panose="020E0802020502020306" pitchFamily="34" charset="0"/>
              </a:rPr>
              <a:t>Thank you</a:t>
            </a:r>
            <a:endParaRPr lang="en-US" dirty="0">
              <a:latin typeface="Berlin Sans FB Demi" panose="020E0802020502020306" pitchFamily="34" charset="0"/>
            </a:endParaRPr>
          </a:p>
        </p:txBody>
      </p:sp>
      <p:sp>
        <p:nvSpPr>
          <p:cNvPr id="2" name="Slide Number Placeholder 1"/>
          <p:cNvSpPr>
            <a:spLocks noGrp="1"/>
          </p:cNvSpPr>
          <p:nvPr>
            <p:ph type="sldNum" sz="quarter" idx="12"/>
          </p:nvPr>
        </p:nvSpPr>
        <p:spPr/>
        <p:txBody>
          <a:bodyPr/>
          <a:lstStyle/>
          <a:p>
            <a:fld id="{5C399A49-C8AA-4C44-A860-ECA6A4C42E74}" type="slidenum">
              <a:rPr lang="en-US" smtClean="0">
                <a:solidFill>
                  <a:prstClr val="black">
                    <a:tint val="75000"/>
                  </a:prstClr>
                </a:solidFill>
              </a:rPr>
              <a:pPr/>
              <a:t>14</a:t>
            </a:fld>
            <a:endParaRPr lang="en-US">
              <a:solidFill>
                <a:prstClr val="black">
                  <a:tint val="75000"/>
                </a:prstClr>
              </a:solidFill>
            </a:endParaRPr>
          </a:p>
        </p:txBody>
      </p:sp>
    </p:spTree>
    <p:extLst>
      <p:ext uri="{BB962C8B-B14F-4D97-AF65-F5344CB8AC3E}">
        <p14:creationId xmlns:p14="http://schemas.microsoft.com/office/powerpoint/2010/main" val="28413533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4" name="Rectangle 3"/>
          <p:cNvSpPr>
            <a:spLocks noChangeArrowheads="1"/>
          </p:cNvSpPr>
          <p:nvPr/>
        </p:nvSpPr>
        <p:spPr bwMode="auto">
          <a:xfrm>
            <a:off x="685800" y="1447800"/>
            <a:ext cx="7772400" cy="4953000"/>
          </a:xfrm>
          <a:prstGeom prst="rect">
            <a:avLst/>
          </a:prstGeom>
          <a:noFill/>
          <a:ln w="9525">
            <a:noFill/>
            <a:miter lim="800000"/>
            <a:headEnd/>
            <a:tailEnd/>
          </a:ln>
        </p:spPr>
        <p:txBody>
          <a:bodyPr/>
          <a:lstStyle/>
          <a:p>
            <a:pPr marL="282575" indent="-282575">
              <a:spcBef>
                <a:spcPct val="20000"/>
              </a:spcBef>
              <a:buFontTx/>
              <a:buChar char="•"/>
            </a:pPr>
            <a:r>
              <a:rPr lang="en-US" sz="1600" dirty="0">
                <a:latin typeface="Arial"/>
                <a:cs typeface="Arial"/>
              </a:rPr>
              <a:t>Copyrighted material used under Fair Use.  If you are the copyright holder and believe your material has been used unfairly, or if you have any suggestions, feedback, or support, please contact: </a:t>
            </a:r>
            <a:r>
              <a:rPr lang="en-US" sz="1600" dirty="0">
                <a:latin typeface="Arial"/>
                <a:cs typeface="Arial"/>
                <a:hlinkClick r:id="rId3"/>
              </a:rPr>
              <a:t>ciseitsupport@</a:t>
            </a:r>
            <a:r>
              <a:rPr lang="en-US" sz="1600" dirty="0" smtClean="0">
                <a:latin typeface="Arial"/>
                <a:cs typeface="Arial"/>
                <a:hlinkClick r:id="rId3"/>
              </a:rPr>
              <a:t>nsf.gov</a:t>
            </a:r>
            <a:r>
              <a:rPr lang="en-US" sz="1600" dirty="0" smtClean="0">
                <a:latin typeface="Arial"/>
                <a:cs typeface="Arial"/>
              </a:rPr>
              <a:t>. </a:t>
            </a:r>
            <a:endParaRPr lang="en-US" sz="1600" dirty="0">
              <a:latin typeface="Arial"/>
              <a:cs typeface="Arial"/>
            </a:endParaRPr>
          </a:p>
          <a:p>
            <a:pPr marL="282575" indent="-282575">
              <a:spcBef>
                <a:spcPct val="20000"/>
              </a:spcBef>
              <a:buFontTx/>
              <a:buChar char="•"/>
            </a:pPr>
            <a:endParaRPr lang="en-US" sz="1600" dirty="0">
              <a:latin typeface="Arial"/>
              <a:cs typeface="Arial"/>
            </a:endParaRPr>
          </a:p>
          <a:p>
            <a:pPr marL="282575" indent="-282575">
              <a:spcBef>
                <a:spcPct val="20000"/>
              </a:spcBef>
              <a:buFontTx/>
              <a:buChar char="•"/>
            </a:pPr>
            <a:r>
              <a:rPr lang="en-US" sz="1600" dirty="0">
                <a:latin typeface="Arial"/>
                <a:cs typeface="Arial"/>
              </a:rPr>
              <a:t>Except where otherwise indicated, permission is granted to copy, distribute, and/or modify all images in this document under the terms of the GNU Free Documentation license, Version 1.2 or any later version published by the Free Software Foundation; with no Invariant Sections, no Front-Cover Texts, and no Back-Cover Texts.  A copy of the license is included in the section entitled “GNU Free Documentation license</a:t>
            </a:r>
            <a:r>
              <a:rPr lang="en-US" sz="1600" dirty="0" smtClean="0">
                <a:latin typeface="Arial"/>
                <a:cs typeface="Arial"/>
              </a:rPr>
              <a:t>” at          </a:t>
            </a:r>
          </a:p>
          <a:p>
            <a:pPr marL="284163">
              <a:spcBef>
                <a:spcPct val="20000"/>
              </a:spcBef>
            </a:pPr>
            <a:r>
              <a:rPr lang="en-US" sz="1400" dirty="0" smtClean="0">
                <a:latin typeface="Arial"/>
                <a:cs typeface="Arial"/>
                <a:hlinkClick r:id="rId4"/>
              </a:rPr>
              <a:t>http://commons.wikimedia.org/wiki/Commons:GNU_Free_Documentation_License</a:t>
            </a:r>
            <a:r>
              <a:rPr lang="en-US" sz="1400" dirty="0" smtClean="0">
                <a:latin typeface="Arial"/>
                <a:cs typeface="Arial"/>
              </a:rPr>
              <a:t>.</a:t>
            </a:r>
          </a:p>
          <a:p>
            <a:pPr marL="282575" indent="-282575">
              <a:spcBef>
                <a:spcPct val="20000"/>
              </a:spcBef>
              <a:buFontTx/>
              <a:buChar char="•"/>
            </a:pPr>
            <a:endParaRPr lang="en-US" sz="1600" dirty="0">
              <a:latin typeface="Arial"/>
              <a:cs typeface="Arial"/>
            </a:endParaRPr>
          </a:p>
          <a:p>
            <a:pPr marL="282575" indent="-282575">
              <a:spcBef>
                <a:spcPct val="20000"/>
              </a:spcBef>
              <a:buFontTx/>
              <a:buChar char="•"/>
            </a:pPr>
            <a:r>
              <a:rPr lang="en-US" sz="1600" dirty="0">
                <a:latin typeface="Arial"/>
                <a:cs typeface="Arial"/>
              </a:rPr>
              <a:t>The inclusion of a logo does not express or imply the endorsement by NSF of the entities'  products, </a:t>
            </a:r>
            <a:r>
              <a:rPr lang="en-US" sz="1600" dirty="0" smtClean="0">
                <a:latin typeface="Arial"/>
                <a:cs typeface="Arial"/>
              </a:rPr>
              <a:t>services, </a:t>
            </a:r>
            <a:r>
              <a:rPr lang="en-US" sz="1600" dirty="0">
                <a:latin typeface="Arial"/>
                <a:cs typeface="Arial"/>
              </a:rPr>
              <a:t>or enterprises.</a:t>
            </a:r>
          </a:p>
        </p:txBody>
      </p:sp>
      <p:sp>
        <p:nvSpPr>
          <p:cNvPr id="4" name="Rectangle 2"/>
          <p:cNvSpPr>
            <a:spLocks noGrp="1" noChangeArrowheads="1"/>
          </p:cNvSpPr>
          <p:nvPr>
            <p:ph type="title"/>
          </p:nvPr>
        </p:nvSpPr>
        <p:spPr>
          <a:xfrm>
            <a:off x="457200" y="0"/>
            <a:ext cx="8229600" cy="1143000"/>
          </a:xfrm>
        </p:spPr>
        <p:txBody>
          <a:bodyPr>
            <a:normAutofit/>
          </a:bodyPr>
          <a:lstStyle/>
          <a:p>
            <a:pPr algn="ctr"/>
            <a:r>
              <a:rPr lang="en-US" b="1" dirty="0" smtClean="0">
                <a:latin typeface="Arial"/>
                <a:cs typeface="Arial"/>
              </a:rPr>
              <a:t>Credits</a:t>
            </a:r>
          </a:p>
        </p:txBody>
      </p:sp>
      <p:sp>
        <p:nvSpPr>
          <p:cNvPr id="2" name="Slide Number Placeholder 1"/>
          <p:cNvSpPr>
            <a:spLocks noGrp="1"/>
          </p:cNvSpPr>
          <p:nvPr>
            <p:ph type="sldNum" sz="quarter" idx="12"/>
          </p:nvPr>
        </p:nvSpPr>
        <p:spPr/>
        <p:txBody>
          <a:bodyPr/>
          <a:lstStyle/>
          <a:p>
            <a:fld id="{5C399A49-C8AA-4C44-A860-ECA6A4C42E74}" type="slidenum">
              <a:rPr lang="en-US" smtClean="0">
                <a:solidFill>
                  <a:prstClr val="black">
                    <a:tint val="75000"/>
                  </a:prstClr>
                </a:solidFill>
              </a:rPr>
              <a:pPr/>
              <a:t>15</a:t>
            </a:fld>
            <a:endParaRPr lang="en-US">
              <a:solidFill>
                <a:prstClr val="black">
                  <a:tint val="75000"/>
                </a:prstClr>
              </a:solidFill>
            </a:endParaRPr>
          </a:p>
        </p:txBody>
      </p:sp>
    </p:spTree>
    <p:extLst>
      <p:ext uri="{BB962C8B-B14F-4D97-AF65-F5344CB8AC3E}">
        <p14:creationId xmlns:p14="http://schemas.microsoft.com/office/powerpoint/2010/main" val="24708543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erlin Sans FB Demi" panose="020E0802020502020306" pitchFamily="34" charset="0"/>
              </a:rPr>
              <a:t>Goals for this presentation</a:t>
            </a:r>
            <a:endParaRPr lang="en-US" dirty="0">
              <a:latin typeface="Berlin Sans FB Demi" panose="020E0802020502020306" pitchFamily="34" charset="0"/>
            </a:endParaRPr>
          </a:p>
        </p:txBody>
      </p:sp>
      <p:sp>
        <p:nvSpPr>
          <p:cNvPr id="3" name="Content Placeholder 2"/>
          <p:cNvSpPr>
            <a:spLocks noGrp="1"/>
          </p:cNvSpPr>
          <p:nvPr>
            <p:ph idx="1"/>
          </p:nvPr>
        </p:nvSpPr>
        <p:spPr/>
        <p:txBody>
          <a:bodyPr/>
          <a:lstStyle/>
          <a:p>
            <a:r>
              <a:rPr lang="en-US" dirty="0" smtClean="0"/>
              <a:t>Provide context for the programs</a:t>
            </a:r>
          </a:p>
          <a:p>
            <a:r>
              <a:rPr lang="en-US" dirty="0" smtClean="0"/>
              <a:t>Call attention to several changes in NSF-wide policies and procedures</a:t>
            </a:r>
          </a:p>
          <a:p>
            <a:r>
              <a:rPr lang="en-US" dirty="0" smtClean="0"/>
              <a:t>Point to resources that can help you prepare your proposals and understand the merit review process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2</a:t>
            </a:fld>
            <a:endParaRPr lang="en-US">
              <a:solidFill>
                <a:prstClr val="black">
                  <a:tint val="75000"/>
                </a:prstClr>
              </a:solidFill>
            </a:endParaRPr>
          </a:p>
        </p:txBody>
      </p:sp>
    </p:spTree>
    <p:extLst>
      <p:ext uri="{BB962C8B-B14F-4D97-AF65-F5344CB8AC3E}">
        <p14:creationId xmlns:p14="http://schemas.microsoft.com/office/powerpoint/2010/main" val="2668497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101_2ndary.jp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146175" y="865505"/>
            <a:ext cx="6858001" cy="5143500"/>
          </a:xfrm>
          <a:prstGeom prst="rect">
            <a:avLst/>
          </a:prstGeom>
        </p:spPr>
      </p:pic>
      <p:sp>
        <p:nvSpPr>
          <p:cNvPr id="2" name="Rectangle 1"/>
          <p:cNvSpPr/>
          <p:nvPr/>
        </p:nvSpPr>
        <p:spPr>
          <a:xfrm>
            <a:off x="1574800" y="1869624"/>
            <a:ext cx="6000750" cy="4082143"/>
          </a:xfrm>
          <a:prstGeom prst="rect">
            <a:avLst/>
          </a:prstGeom>
          <a:gradFill>
            <a:gsLst>
              <a:gs pos="0">
                <a:srgbClr val="92D050"/>
              </a:gs>
              <a:gs pos="100000">
                <a:schemeClr val="accent3">
                  <a:lumMod val="50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endParaRPr>
          </a:p>
        </p:txBody>
      </p:sp>
      <p:grpSp>
        <p:nvGrpSpPr>
          <p:cNvPr id="23" name="Group 22"/>
          <p:cNvGrpSpPr/>
          <p:nvPr/>
        </p:nvGrpSpPr>
        <p:grpSpPr>
          <a:xfrm>
            <a:off x="1697078" y="3325172"/>
            <a:ext cx="1645920" cy="1165860"/>
            <a:chOff x="1195164" y="3417804"/>
            <a:chExt cx="1335506" cy="1196940"/>
          </a:xfrm>
        </p:grpSpPr>
        <p:sp>
          <p:nvSpPr>
            <p:cNvPr id="4" name="Rectangle 3"/>
            <p:cNvSpPr/>
            <p:nvPr/>
          </p:nvSpPr>
          <p:spPr>
            <a:xfrm>
              <a:off x="1195165" y="4088863"/>
              <a:ext cx="1335505" cy="52588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125" b="1" dirty="0">
                  <a:solidFill>
                    <a:prstClr val="black"/>
                  </a:solidFill>
                </a:rPr>
                <a:t>Computer &amp; Information Science &amp; Engineering</a:t>
              </a:r>
            </a:p>
          </p:txBody>
        </p:sp>
        <p:pic>
          <p:nvPicPr>
            <p:cNvPr id="1030" name="Picture 6" descr="G:\CISE Brochure\Image research\Stampede3.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195164" y="3417804"/>
              <a:ext cx="1335504" cy="690012"/>
            </a:xfrm>
            <a:prstGeom prst="rect">
              <a:avLst/>
            </a:prstGeom>
            <a:noFill/>
            <a:ln>
              <a:solidFill>
                <a:schemeClr val="tx2">
                  <a:lumMod val="75000"/>
                </a:schemeClr>
              </a:solidFill>
            </a:ln>
            <a:extLst>
              <a:ext uri="{909E8E84-426E-40dd-AFC4-6F175D3DCCD1}">
                <a14:hiddenFill xmlns:a14="http://schemas.microsoft.com/office/drawing/2010/main" xmlns="">
                  <a:solidFill>
                    <a:srgbClr val="FFFFFF"/>
                  </a:solidFill>
                </a14:hiddenFill>
              </a:ext>
            </a:extLst>
          </p:spPr>
        </p:pic>
      </p:grpSp>
      <p:grpSp>
        <p:nvGrpSpPr>
          <p:cNvPr id="25" name="Group 24"/>
          <p:cNvGrpSpPr/>
          <p:nvPr/>
        </p:nvGrpSpPr>
        <p:grpSpPr>
          <a:xfrm>
            <a:off x="1710732" y="4652207"/>
            <a:ext cx="1645920" cy="1165860"/>
            <a:chOff x="4749421" y="1943856"/>
            <a:chExt cx="1336155" cy="1234842"/>
          </a:xfrm>
        </p:grpSpPr>
        <p:sp>
          <p:nvSpPr>
            <p:cNvPr id="5" name="Rectangle 4"/>
            <p:cNvSpPr/>
            <p:nvPr/>
          </p:nvSpPr>
          <p:spPr>
            <a:xfrm>
              <a:off x="4750071" y="2643342"/>
              <a:ext cx="1335505" cy="53535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b="1" dirty="0">
                  <a:solidFill>
                    <a:prstClr val="black"/>
                  </a:solidFill>
                </a:rPr>
                <a:t>Education &amp; Human Resources</a:t>
              </a:r>
            </a:p>
          </p:txBody>
        </p:sp>
        <p:pic>
          <p:nvPicPr>
            <p:cNvPr id="1032" name="Picture 8" descr="G:\EHR_Brochure_2013\image_research\MMG Pix\i3_7_f.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4749421" y="1943856"/>
              <a:ext cx="1336154" cy="708964"/>
            </a:xfrm>
            <a:prstGeom prst="rect">
              <a:avLst/>
            </a:prstGeom>
            <a:noFill/>
            <a:ln>
              <a:solidFill>
                <a:schemeClr val="tx2">
                  <a:lumMod val="75000"/>
                </a:schemeClr>
              </a:solidFill>
            </a:ln>
            <a:extLst>
              <a:ext uri="{909E8E84-426E-40dd-AFC4-6F175D3DCCD1}">
                <a14:hiddenFill xmlns:a14="http://schemas.microsoft.com/office/drawing/2010/main" xmlns="">
                  <a:solidFill>
                    <a:srgbClr val="FFFFFF"/>
                  </a:solidFill>
                </a14:hiddenFill>
              </a:ext>
            </a:extLst>
          </p:spPr>
        </p:pic>
      </p:grpSp>
      <p:grpSp>
        <p:nvGrpSpPr>
          <p:cNvPr id="26" name="Group 25"/>
          <p:cNvGrpSpPr/>
          <p:nvPr/>
        </p:nvGrpSpPr>
        <p:grpSpPr>
          <a:xfrm>
            <a:off x="3695618" y="1982275"/>
            <a:ext cx="1645920" cy="1165860"/>
            <a:chOff x="6465924" y="1943855"/>
            <a:chExt cx="1343930" cy="1253797"/>
          </a:xfrm>
        </p:grpSpPr>
        <p:sp>
          <p:nvSpPr>
            <p:cNvPr id="6" name="Rectangle 5"/>
            <p:cNvSpPr/>
            <p:nvPr/>
          </p:nvSpPr>
          <p:spPr>
            <a:xfrm>
              <a:off x="6466976" y="2662295"/>
              <a:ext cx="1335505" cy="53535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b="1" dirty="0">
                  <a:solidFill>
                    <a:prstClr val="black"/>
                  </a:solidFill>
                </a:rPr>
                <a:t>Engineering</a:t>
              </a:r>
            </a:p>
          </p:txBody>
        </p:sp>
        <p:pic>
          <p:nvPicPr>
            <p:cNvPr id="1033" name="Picture 9" descr="G:\ENG_brochure\image research\PF2431_201_f.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6465924" y="1943855"/>
              <a:ext cx="1343930" cy="718441"/>
            </a:xfrm>
            <a:prstGeom prst="rect">
              <a:avLst/>
            </a:prstGeom>
            <a:noFill/>
            <a:ln>
              <a:solidFill>
                <a:schemeClr val="tx2">
                  <a:lumMod val="75000"/>
                </a:schemeClr>
              </a:solidFill>
            </a:ln>
            <a:extLst>
              <a:ext uri="{909E8E84-426E-40dd-AFC4-6F175D3DCCD1}">
                <a14:hiddenFill xmlns:a14="http://schemas.microsoft.com/office/drawing/2010/main" xmlns="">
                  <a:solidFill>
                    <a:srgbClr val="FFFFFF"/>
                  </a:solidFill>
                </a14:hiddenFill>
              </a:ext>
            </a:extLst>
          </p:spPr>
        </p:pic>
      </p:grpSp>
      <p:grpSp>
        <p:nvGrpSpPr>
          <p:cNvPr id="20" name="Group 19"/>
          <p:cNvGrpSpPr/>
          <p:nvPr/>
        </p:nvGrpSpPr>
        <p:grpSpPr>
          <a:xfrm>
            <a:off x="3693232" y="3325178"/>
            <a:ext cx="1645920" cy="1165860"/>
            <a:chOff x="1345129" y="3811226"/>
            <a:chExt cx="1338651" cy="1231684"/>
          </a:xfrm>
        </p:grpSpPr>
        <p:sp>
          <p:nvSpPr>
            <p:cNvPr id="8" name="Rectangle 7"/>
            <p:cNvSpPr/>
            <p:nvPr/>
          </p:nvSpPr>
          <p:spPr>
            <a:xfrm>
              <a:off x="1348275" y="4510713"/>
              <a:ext cx="1335505" cy="53219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b="1" dirty="0">
                  <a:solidFill>
                    <a:prstClr val="black"/>
                  </a:solidFill>
                </a:rPr>
                <a:t>Geosciences</a:t>
              </a:r>
            </a:p>
          </p:txBody>
        </p:sp>
        <p:pic>
          <p:nvPicPr>
            <p:cNvPr id="1035" name="Picture 11" descr="Ice covers a mountain range."/>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1345129" y="3811226"/>
              <a:ext cx="1338650" cy="699488"/>
            </a:xfrm>
            <a:prstGeom prst="rect">
              <a:avLst/>
            </a:prstGeom>
            <a:noFill/>
            <a:ln>
              <a:solidFill>
                <a:schemeClr val="tx2">
                  <a:lumMod val="75000"/>
                </a:schemeClr>
              </a:solidFill>
            </a:ln>
            <a:extLst>
              <a:ext uri="{909E8E84-426E-40dd-AFC4-6F175D3DCCD1}">
                <a14:hiddenFill xmlns:a14="http://schemas.microsoft.com/office/drawing/2010/main" xmlns="">
                  <a:solidFill>
                    <a:srgbClr val="FFFFFF"/>
                  </a:solidFill>
                </a14:hiddenFill>
              </a:ext>
            </a:extLst>
          </p:spPr>
        </p:pic>
      </p:grpSp>
      <p:grpSp>
        <p:nvGrpSpPr>
          <p:cNvPr id="17" name="Group 16"/>
          <p:cNvGrpSpPr/>
          <p:nvPr/>
        </p:nvGrpSpPr>
        <p:grpSpPr>
          <a:xfrm>
            <a:off x="5695734" y="1995338"/>
            <a:ext cx="1645920" cy="1165860"/>
            <a:chOff x="3053055" y="3811226"/>
            <a:chExt cx="1338650" cy="1229041"/>
          </a:xfrm>
        </p:grpSpPr>
        <p:sp>
          <p:nvSpPr>
            <p:cNvPr id="9" name="Rectangle 8"/>
            <p:cNvSpPr/>
            <p:nvPr/>
          </p:nvSpPr>
          <p:spPr>
            <a:xfrm>
              <a:off x="3054628" y="4510715"/>
              <a:ext cx="1335505" cy="52955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b="1" dirty="0">
                  <a:solidFill>
                    <a:prstClr val="black"/>
                  </a:solidFill>
                </a:rPr>
                <a:t>Mathematical &amp; Physical Sciences</a:t>
              </a:r>
            </a:p>
          </p:txBody>
        </p:sp>
        <p:pic>
          <p:nvPicPr>
            <p:cNvPr id="1036" name="Picture 12" descr="G:\MPS Brochure\image research\exoplanet\fig2_full_sml.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3053055" y="3811226"/>
              <a:ext cx="1338650" cy="699488"/>
            </a:xfrm>
            <a:prstGeom prst="rect">
              <a:avLst/>
            </a:prstGeom>
            <a:noFill/>
            <a:ln>
              <a:solidFill>
                <a:schemeClr val="tx2">
                  <a:lumMod val="75000"/>
                </a:schemeClr>
              </a:solidFill>
            </a:ln>
            <a:extLst>
              <a:ext uri="{909E8E84-426E-40dd-AFC4-6F175D3DCCD1}">
                <a14:hiddenFill xmlns:a14="http://schemas.microsoft.com/office/drawing/2010/main" xmlns="">
                  <a:solidFill>
                    <a:srgbClr val="FFFFFF"/>
                  </a:solidFill>
                </a14:hiddenFill>
              </a:ext>
            </a:extLst>
          </p:spPr>
        </p:pic>
      </p:grpSp>
      <p:grpSp>
        <p:nvGrpSpPr>
          <p:cNvPr id="18" name="Group 17"/>
          <p:cNvGrpSpPr/>
          <p:nvPr/>
        </p:nvGrpSpPr>
        <p:grpSpPr>
          <a:xfrm>
            <a:off x="3694016" y="4651058"/>
            <a:ext cx="1645920" cy="1165860"/>
            <a:chOff x="4757098" y="3792272"/>
            <a:chExt cx="1336556" cy="1254311"/>
          </a:xfrm>
        </p:grpSpPr>
        <p:sp>
          <p:nvSpPr>
            <p:cNvPr id="10" name="Rectangle 9"/>
            <p:cNvSpPr/>
            <p:nvPr/>
          </p:nvSpPr>
          <p:spPr>
            <a:xfrm>
              <a:off x="4757099" y="4510714"/>
              <a:ext cx="1335505" cy="53586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b="1" dirty="0">
                  <a:solidFill>
                    <a:prstClr val="black"/>
                  </a:solidFill>
                </a:rPr>
                <a:t>Social, Behavioral &amp; Economic Sciences</a:t>
              </a:r>
            </a:p>
          </p:txBody>
        </p:sp>
        <p:pic>
          <p:nvPicPr>
            <p:cNvPr id="1038" name="Picture 14" descr="G:\SBE Brochure\Design\Cover\Cover Images\154247727.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4757098" y="3792272"/>
              <a:ext cx="1336556" cy="718442"/>
            </a:xfrm>
            <a:prstGeom prst="rect">
              <a:avLst/>
            </a:prstGeom>
            <a:noFill/>
            <a:ln>
              <a:solidFill>
                <a:schemeClr val="tx2">
                  <a:lumMod val="75000"/>
                </a:schemeClr>
              </a:solidFill>
            </a:ln>
            <a:extLst>
              <a:ext uri="{909E8E84-426E-40dd-AFC4-6F175D3DCCD1}">
                <a14:hiddenFill xmlns:a14="http://schemas.microsoft.com/office/drawing/2010/main" xmlns="">
                  <a:solidFill>
                    <a:srgbClr val="FFFFFF"/>
                  </a:solidFill>
                </a14:hiddenFill>
              </a:ext>
            </a:extLst>
          </p:spPr>
        </p:pic>
      </p:grpSp>
      <p:grpSp>
        <p:nvGrpSpPr>
          <p:cNvPr id="16" name="Group 15"/>
          <p:cNvGrpSpPr/>
          <p:nvPr/>
        </p:nvGrpSpPr>
        <p:grpSpPr>
          <a:xfrm>
            <a:off x="5709684" y="4651056"/>
            <a:ext cx="1645920" cy="1165860"/>
            <a:chOff x="6465925" y="3801750"/>
            <a:chExt cx="1344528" cy="1241673"/>
          </a:xfrm>
        </p:grpSpPr>
        <p:sp>
          <p:nvSpPr>
            <p:cNvPr id="19" name="Rectangle 18"/>
            <p:cNvSpPr/>
            <p:nvPr/>
          </p:nvSpPr>
          <p:spPr>
            <a:xfrm>
              <a:off x="6465925" y="4510713"/>
              <a:ext cx="1335505" cy="53271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b="1" dirty="0">
                  <a:solidFill>
                    <a:prstClr val="black"/>
                  </a:solidFill>
                </a:rPr>
                <a:t>International Science and Engineering</a:t>
              </a:r>
            </a:p>
          </p:txBody>
        </p:sp>
        <p:pic>
          <p:nvPicPr>
            <p:cNvPr id="2050" name="Picture 2" descr="G:\Speeches\2015\Cordova\Chile\Image research\iStock_000020209126_Small.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a:stretch/>
          </p:blipFill>
          <p:spPr bwMode="auto">
            <a:xfrm>
              <a:off x="6466523" y="3801750"/>
              <a:ext cx="1343930" cy="718442"/>
            </a:xfrm>
            <a:prstGeom prst="rect">
              <a:avLst/>
            </a:prstGeom>
            <a:noFill/>
            <a:ln>
              <a:solidFill>
                <a:schemeClr val="accent1"/>
              </a:solidFill>
            </a:ln>
            <a:extLst>
              <a:ext uri="{909E8E84-426E-40dd-AFC4-6F175D3DCCD1}">
                <a14:hiddenFill xmlns:a14="http://schemas.microsoft.com/office/drawing/2010/main" xmlns="">
                  <a:solidFill>
                    <a:srgbClr val="FFFFFF"/>
                  </a:solidFill>
                </a14:hiddenFill>
              </a:ext>
            </a:extLst>
          </p:spPr>
        </p:pic>
      </p:grpSp>
      <p:grpSp>
        <p:nvGrpSpPr>
          <p:cNvPr id="15" name="Group 14"/>
          <p:cNvGrpSpPr/>
          <p:nvPr/>
        </p:nvGrpSpPr>
        <p:grpSpPr>
          <a:xfrm>
            <a:off x="5698094" y="3325175"/>
            <a:ext cx="1645920" cy="1165860"/>
            <a:chOff x="8978138" y="3417804"/>
            <a:chExt cx="1335505" cy="1264895"/>
          </a:xfrm>
        </p:grpSpPr>
        <p:pic>
          <p:nvPicPr>
            <p:cNvPr id="11" name="Picture 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987161" y="3417804"/>
              <a:ext cx="1326482" cy="760367"/>
            </a:xfrm>
            <a:prstGeom prst="rect">
              <a:avLst/>
            </a:prstGeom>
            <a:ln>
              <a:solidFill>
                <a:schemeClr val="accent1"/>
              </a:solidFill>
            </a:ln>
          </p:spPr>
        </p:pic>
        <p:sp>
          <p:nvSpPr>
            <p:cNvPr id="24" name="Rectangle 23"/>
            <p:cNvSpPr/>
            <p:nvPr/>
          </p:nvSpPr>
          <p:spPr>
            <a:xfrm>
              <a:off x="8978138" y="4144184"/>
              <a:ext cx="1335505" cy="53851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b="1" dirty="0">
                  <a:solidFill>
                    <a:prstClr val="black"/>
                  </a:solidFill>
                </a:rPr>
                <a:t>Integrative Activities</a:t>
              </a:r>
            </a:p>
          </p:txBody>
        </p:sp>
      </p:grpSp>
      <p:grpSp>
        <p:nvGrpSpPr>
          <p:cNvPr id="22" name="Group 21"/>
          <p:cNvGrpSpPr/>
          <p:nvPr/>
        </p:nvGrpSpPr>
        <p:grpSpPr>
          <a:xfrm>
            <a:off x="1697081" y="1989387"/>
            <a:ext cx="1645920" cy="1165860"/>
            <a:chOff x="1345128" y="1953333"/>
            <a:chExt cx="1335505" cy="1222207"/>
          </a:xfrm>
        </p:grpSpPr>
        <p:sp>
          <p:nvSpPr>
            <p:cNvPr id="3" name="Rectangle 2"/>
            <p:cNvSpPr/>
            <p:nvPr/>
          </p:nvSpPr>
          <p:spPr>
            <a:xfrm>
              <a:off x="1345128" y="2643343"/>
              <a:ext cx="1335505" cy="53219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b="1" dirty="0">
                  <a:solidFill>
                    <a:prstClr val="black"/>
                  </a:solidFill>
                </a:rPr>
                <a:t>Biological</a:t>
              </a:r>
            </a:p>
            <a:p>
              <a:pPr algn="ctr"/>
              <a:r>
                <a:rPr lang="en-US" sz="1200" b="1" dirty="0">
                  <a:solidFill>
                    <a:prstClr val="black"/>
                  </a:solidFill>
                </a:rPr>
                <a:t>Sciences</a:t>
              </a:r>
            </a:p>
          </p:txBody>
        </p:sp>
        <p:pic>
          <p:nvPicPr>
            <p:cNvPr id="1027" name="Picture 3" descr="G:\BIO Brochure\Design\SELECTS\177043830_thinkstock.jp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a:stretch/>
          </p:blipFill>
          <p:spPr bwMode="auto">
            <a:xfrm>
              <a:off x="1345128" y="1953333"/>
              <a:ext cx="1335504" cy="690011"/>
            </a:xfrm>
            <a:prstGeom prst="rect">
              <a:avLst/>
            </a:prstGeom>
            <a:noFill/>
            <a:ln>
              <a:solidFill>
                <a:schemeClr val="tx2">
                  <a:lumMod val="75000"/>
                </a:schemeClr>
              </a:solidFill>
            </a:ln>
            <a:extLst>
              <a:ext uri="{909E8E84-426E-40dd-AFC4-6F175D3DCCD1}">
                <a14:hiddenFill xmlns:a14="http://schemas.microsoft.com/office/drawing/2010/main" xmlns="">
                  <a:solidFill>
                    <a:srgbClr val="FFFFFF"/>
                  </a:solidFill>
                </a14:hiddenFill>
              </a:ext>
            </a:extLst>
          </p:spPr>
        </p:pic>
      </p:grpSp>
      <p:sp>
        <p:nvSpPr>
          <p:cNvPr id="13" name="Title 12"/>
          <p:cNvSpPr>
            <a:spLocks noGrp="1"/>
          </p:cNvSpPr>
          <p:nvPr>
            <p:ph type="title"/>
          </p:nvPr>
        </p:nvSpPr>
        <p:spPr>
          <a:xfrm>
            <a:off x="1489074" y="967797"/>
            <a:ext cx="6172200" cy="857250"/>
          </a:xfrm>
        </p:spPr>
        <p:txBody>
          <a:bodyPr>
            <a:noAutofit/>
          </a:bodyPr>
          <a:lstStyle/>
          <a:p>
            <a:r>
              <a:rPr lang="en-US" sz="2400" dirty="0">
                <a:solidFill>
                  <a:prstClr val="white"/>
                </a:solidFill>
              </a:rPr>
              <a:t>NSF Champions Research and Education Across All Fields of Science and Engineering </a:t>
            </a:r>
            <a:endParaRPr lang="en-US" sz="2400" dirty="0"/>
          </a:p>
        </p:txBody>
      </p:sp>
      <p:grpSp>
        <p:nvGrpSpPr>
          <p:cNvPr id="32" name="Group 31"/>
          <p:cNvGrpSpPr/>
          <p:nvPr/>
        </p:nvGrpSpPr>
        <p:grpSpPr>
          <a:xfrm>
            <a:off x="1196471" y="974346"/>
            <a:ext cx="388427" cy="407549"/>
            <a:chOff x="0" y="0"/>
            <a:chExt cx="919253" cy="907739"/>
          </a:xfrm>
        </p:grpSpPr>
        <p:sp>
          <p:nvSpPr>
            <p:cNvPr id="33" name="Shape 3"/>
            <p:cNvSpPr/>
            <p:nvPr/>
          </p:nvSpPr>
          <p:spPr>
            <a:xfrm>
              <a:off x="266756" y="305138"/>
              <a:ext cx="356956" cy="3492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cap="flat">
              <a:solidFill>
                <a:srgbClr val="FFC000"/>
              </a:solidFill>
              <a:prstDash val="solid"/>
              <a:miter lim="800000"/>
            </a:ln>
            <a:effectLst/>
          </p:spPr>
          <p:txBody>
            <a:bodyPr wrap="square" lIns="48767" tIns="48767" rIns="48767" bIns="48767" numCol="1" anchor="ctr">
              <a:noAutofit/>
            </a:bodyPr>
            <a:lstStyle/>
            <a:p>
              <a:pPr defTabSz="342900">
                <a:defRPr sz="2400">
                  <a:solidFill>
                    <a:srgbClr val="FFFFFF"/>
                  </a:solidFill>
                  <a:latin typeface="Arial"/>
                  <a:ea typeface="Arial"/>
                  <a:cs typeface="Arial"/>
                  <a:sym typeface="Arial"/>
                </a:defRPr>
              </a:pPr>
              <a:endParaRPr dirty="0">
                <a:solidFill>
                  <a:srgbClr val="FFFFFF"/>
                </a:solidFill>
                <a:latin typeface="Arial"/>
                <a:ea typeface="Arial"/>
                <a:cs typeface="Arial"/>
                <a:sym typeface="Arial"/>
              </a:endParaRPr>
            </a:p>
          </p:txBody>
        </p:sp>
        <p:pic>
          <p:nvPicPr>
            <p:cNvPr id="34" name="image1.png"/>
            <p:cNvPicPr/>
            <p:nvPr/>
          </p:nvPicPr>
          <p:blipFill>
            <a:blip r:embed="rId13" cstate="print">
              <a:extLst>
                <a:ext uri="{28A0092B-C50C-407E-A947-70E740481C1C}">
                  <a14:useLocalDpi xmlns:a14="http://schemas.microsoft.com/office/drawing/2010/main" val="0"/>
                </a:ext>
              </a:extLst>
            </a:blip>
            <a:stretch>
              <a:fillRect/>
            </a:stretch>
          </p:blipFill>
          <p:spPr>
            <a:xfrm>
              <a:off x="0" y="0"/>
              <a:ext cx="919254" cy="907740"/>
            </a:xfrm>
            <a:prstGeom prst="rect">
              <a:avLst/>
            </a:prstGeom>
            <a:ln w="12700" cap="flat">
              <a:noFill/>
              <a:miter lim="400000"/>
            </a:ln>
            <a:effectLst/>
          </p:spPr>
        </p:pic>
      </p:gr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3</a:t>
            </a:fld>
            <a:endParaRPr lang="en-US">
              <a:solidFill>
                <a:prstClr val="black">
                  <a:tint val="75000"/>
                </a:prstClr>
              </a:solidFill>
            </a:endParaRPr>
          </a:p>
        </p:txBody>
      </p:sp>
    </p:spTree>
    <p:extLst>
      <p:ext uri="{BB962C8B-B14F-4D97-AF65-F5344CB8AC3E}">
        <p14:creationId xmlns:p14="http://schemas.microsoft.com/office/powerpoint/2010/main" val="5061691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00251" y="416524"/>
            <a:ext cx="6048375" cy="714375"/>
          </a:xfrm>
          <a:prstGeom prst="rect">
            <a:avLst/>
          </a:prstGeom>
        </p:spPr>
        <p:txBody>
          <a:bodyPr vert="horz" lIns="57119" tIns="28559" rIns="57119" bIns="28559" rtlCol="0" anchor="ctr">
            <a:noAutofit/>
          </a:bodyPr>
          <a:lstStyle/>
          <a:p>
            <a:pPr>
              <a:spcBef>
                <a:spcPct val="0"/>
              </a:spcBef>
              <a:defRPr/>
            </a:pPr>
            <a:r>
              <a:rPr lang="en-US" sz="3600" dirty="0">
                <a:latin typeface="Berlin Sans FB Demi" panose="020E0802020502020306" pitchFamily="34" charset="0"/>
                <a:ea typeface="+mj-ea"/>
                <a:cs typeface="Arial"/>
              </a:rPr>
              <a:t>CISE Organization</a:t>
            </a:r>
          </a:p>
        </p:txBody>
      </p:sp>
      <p:sp>
        <p:nvSpPr>
          <p:cNvPr id="10" name="Freeform 9"/>
          <p:cNvSpPr/>
          <p:nvPr/>
        </p:nvSpPr>
        <p:spPr>
          <a:xfrm>
            <a:off x="3768251" y="1642780"/>
            <a:ext cx="1576555" cy="628165"/>
          </a:xfrm>
          <a:custGeom>
            <a:avLst/>
            <a:gdLst>
              <a:gd name="connsiteX0" fmla="*/ 0 w 2897366"/>
              <a:gd name="connsiteY0" fmla="*/ 0 h 908041"/>
              <a:gd name="connsiteX1" fmla="*/ 2897366 w 2897366"/>
              <a:gd name="connsiteY1" fmla="*/ 0 h 908041"/>
              <a:gd name="connsiteX2" fmla="*/ 2897366 w 2897366"/>
              <a:gd name="connsiteY2" fmla="*/ 908041 h 908041"/>
              <a:gd name="connsiteX3" fmla="*/ 0 w 2897366"/>
              <a:gd name="connsiteY3" fmla="*/ 908041 h 908041"/>
              <a:gd name="connsiteX4" fmla="*/ 0 w 2897366"/>
              <a:gd name="connsiteY4" fmla="*/ 0 h 908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7366" h="908041">
                <a:moveTo>
                  <a:pt x="0" y="0"/>
                </a:moveTo>
                <a:lnTo>
                  <a:pt x="2897366" y="0"/>
                </a:lnTo>
                <a:lnTo>
                  <a:pt x="2897366" y="908041"/>
                </a:lnTo>
                <a:lnTo>
                  <a:pt x="0" y="908041"/>
                </a:lnTo>
                <a:lnTo>
                  <a:pt x="0" y="0"/>
                </a:lnTo>
                <a:close/>
              </a:path>
            </a:pathLst>
          </a:custGeom>
          <a:solidFill>
            <a:srgbClr val="4F81BD"/>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algn="ctr" defTabSz="311044">
              <a:lnSpc>
                <a:spcPct val="90000"/>
              </a:lnSpc>
              <a:spcBef>
                <a:spcPct val="0"/>
              </a:spcBef>
              <a:spcAft>
                <a:spcPct val="35000"/>
              </a:spcAft>
            </a:pPr>
            <a:r>
              <a:rPr lang="en-US" sz="875" b="1" dirty="0">
                <a:latin typeface="Arial" pitchFamily="34" charset="0"/>
                <a:cs typeface="Arial" pitchFamily="34" charset="0"/>
              </a:rPr>
              <a:t>CISE Directorate</a:t>
            </a:r>
          </a:p>
          <a:p>
            <a:pPr algn="ctr" defTabSz="311044">
              <a:spcBef>
                <a:spcPct val="0"/>
              </a:spcBef>
              <a:spcAft>
                <a:spcPct val="35000"/>
              </a:spcAft>
            </a:pPr>
            <a:r>
              <a:rPr lang="en-US" sz="688" b="1" dirty="0">
                <a:latin typeface="Arial" pitchFamily="34" charset="0"/>
                <a:cs typeface="Arial" pitchFamily="34" charset="0"/>
              </a:rPr>
              <a:t> </a:t>
            </a:r>
            <a:r>
              <a:rPr lang="en-US" sz="875" i="1" dirty="0">
                <a:latin typeface="Arial" pitchFamily="34" charset="0"/>
                <a:cs typeface="Arial" pitchFamily="34" charset="0"/>
              </a:rPr>
              <a:t>Jim Kurose, AD</a:t>
            </a:r>
          </a:p>
          <a:p>
            <a:pPr algn="ctr" defTabSz="311044">
              <a:spcBef>
                <a:spcPct val="0"/>
              </a:spcBef>
              <a:spcAft>
                <a:spcPct val="35000"/>
              </a:spcAft>
            </a:pPr>
            <a:r>
              <a:rPr lang="en-US" sz="875" i="1" dirty="0">
                <a:latin typeface="Arial" pitchFamily="34" charset="0"/>
                <a:cs typeface="Arial" pitchFamily="34" charset="0"/>
              </a:rPr>
              <a:t>Erwin </a:t>
            </a:r>
            <a:r>
              <a:rPr lang="en-US" sz="875" i="1" dirty="0" err="1">
                <a:latin typeface="Arial" pitchFamily="34" charset="0"/>
                <a:cs typeface="Arial" pitchFamily="34" charset="0"/>
              </a:rPr>
              <a:t>Gianchandani</a:t>
            </a:r>
            <a:r>
              <a:rPr lang="en-US" sz="875" i="1" dirty="0">
                <a:latin typeface="Arial" pitchFamily="34" charset="0"/>
                <a:cs typeface="Arial" pitchFamily="34" charset="0"/>
              </a:rPr>
              <a:t>, Acting DAD</a:t>
            </a:r>
          </a:p>
        </p:txBody>
      </p:sp>
      <p:grpSp>
        <p:nvGrpSpPr>
          <p:cNvPr id="11" name="Group 10"/>
          <p:cNvGrpSpPr/>
          <p:nvPr/>
        </p:nvGrpSpPr>
        <p:grpSpPr>
          <a:xfrm>
            <a:off x="940125" y="2733533"/>
            <a:ext cx="1415147" cy="2837254"/>
            <a:chOff x="710120" y="2397473"/>
            <a:chExt cx="1548664" cy="3601089"/>
          </a:xfrm>
          <a:solidFill>
            <a:srgbClr val="4F81BD"/>
          </a:solidFill>
        </p:grpSpPr>
        <p:grpSp>
          <p:nvGrpSpPr>
            <p:cNvPr id="14" name="Group 13"/>
            <p:cNvGrpSpPr/>
            <p:nvPr/>
          </p:nvGrpSpPr>
          <p:grpSpPr>
            <a:xfrm>
              <a:off x="812713" y="3081605"/>
              <a:ext cx="1446071" cy="2916957"/>
              <a:chOff x="918544" y="2589132"/>
              <a:chExt cx="1446071" cy="2916957"/>
            </a:xfrm>
            <a:grpFill/>
          </p:grpSpPr>
          <p:grpSp>
            <p:nvGrpSpPr>
              <p:cNvPr id="15" name="Group 14"/>
              <p:cNvGrpSpPr/>
              <p:nvPr/>
            </p:nvGrpSpPr>
            <p:grpSpPr>
              <a:xfrm>
                <a:off x="918544" y="2589132"/>
                <a:ext cx="238954" cy="2736801"/>
                <a:chOff x="918544" y="2589132"/>
                <a:chExt cx="238954" cy="2736801"/>
              </a:xfrm>
              <a:grpFill/>
            </p:grpSpPr>
            <p:cxnSp>
              <p:nvCxnSpPr>
                <p:cNvPr id="21" name="Straight Connector 20"/>
                <p:cNvCxnSpPr/>
                <p:nvPr/>
              </p:nvCxnSpPr>
              <p:spPr>
                <a:xfrm>
                  <a:off x="925476" y="2589132"/>
                  <a:ext cx="0" cy="2736801"/>
                </a:xfrm>
                <a:prstGeom prst="line">
                  <a:avLst/>
                </a:prstGeom>
                <a:grp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925476" y="5320774"/>
                  <a:ext cx="232022" cy="0"/>
                </a:xfrm>
                <a:prstGeom prst="line">
                  <a:avLst/>
                </a:prstGeom>
                <a:grp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918544" y="4653049"/>
                  <a:ext cx="232022" cy="0"/>
                </a:xfrm>
                <a:prstGeom prst="line">
                  <a:avLst/>
                </a:prstGeom>
                <a:grp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920984" y="3886909"/>
                  <a:ext cx="232022" cy="0"/>
                </a:xfrm>
                <a:prstGeom prst="line">
                  <a:avLst/>
                </a:prstGeom>
                <a:grp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923424" y="3120769"/>
                  <a:ext cx="232022" cy="0"/>
                </a:xfrm>
                <a:prstGeom prst="line">
                  <a:avLst/>
                </a:prstGeom>
                <a:grpFill/>
                <a:ln/>
              </p:spPr>
              <p:style>
                <a:lnRef idx="2">
                  <a:schemeClr val="accent1"/>
                </a:lnRef>
                <a:fillRef idx="0">
                  <a:schemeClr val="accent1"/>
                </a:fillRef>
                <a:effectRef idx="1">
                  <a:schemeClr val="accent1"/>
                </a:effectRef>
                <a:fontRef idx="minor">
                  <a:schemeClr val="tx1"/>
                </a:fontRef>
              </p:style>
            </p:cxnSp>
          </p:grpSp>
          <p:grpSp>
            <p:nvGrpSpPr>
              <p:cNvPr id="16" name="Group 15"/>
              <p:cNvGrpSpPr/>
              <p:nvPr/>
            </p:nvGrpSpPr>
            <p:grpSpPr>
              <a:xfrm>
                <a:off x="1038596" y="2839089"/>
                <a:ext cx="1326019" cy="2667000"/>
                <a:chOff x="1905000" y="2819400"/>
                <a:chExt cx="1326019" cy="2667000"/>
              </a:xfrm>
              <a:grpFill/>
            </p:grpSpPr>
            <p:sp>
              <p:nvSpPr>
                <p:cNvPr id="17" name="Freeform 16"/>
                <p:cNvSpPr/>
                <p:nvPr/>
              </p:nvSpPr>
              <p:spPr>
                <a:xfrm>
                  <a:off x="1905000" y="2819400"/>
                  <a:ext cx="1295400" cy="533400"/>
                </a:xfrm>
                <a:custGeom>
                  <a:avLst/>
                  <a:gdLst>
                    <a:gd name="connsiteX0" fmla="*/ 0 w 1999342"/>
                    <a:gd name="connsiteY0" fmla="*/ 0 h 1019544"/>
                    <a:gd name="connsiteX1" fmla="*/ 1999342 w 1999342"/>
                    <a:gd name="connsiteY1" fmla="*/ 0 h 1019544"/>
                    <a:gd name="connsiteX2" fmla="*/ 1999342 w 1999342"/>
                    <a:gd name="connsiteY2" fmla="*/ 1019544 h 1019544"/>
                    <a:gd name="connsiteX3" fmla="*/ 0 w 1999342"/>
                    <a:gd name="connsiteY3" fmla="*/ 1019544 h 1019544"/>
                    <a:gd name="connsiteX4" fmla="*/ 0 w 1999342"/>
                    <a:gd name="connsiteY4" fmla="*/ 0 h 1019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9342" h="1019544">
                      <a:moveTo>
                        <a:pt x="0" y="0"/>
                      </a:moveTo>
                      <a:lnTo>
                        <a:pt x="1999342" y="0"/>
                      </a:lnTo>
                      <a:lnTo>
                        <a:pt x="1999342" y="1019544"/>
                      </a:lnTo>
                      <a:lnTo>
                        <a:pt x="0" y="1019544"/>
                      </a:lnTo>
                      <a:lnTo>
                        <a:pt x="0" y="0"/>
                      </a:lnTo>
                      <a:close/>
                    </a:path>
                  </a:pathLst>
                </a:custGeom>
                <a:grp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7144" tIns="7144" rIns="7144" bIns="7144" numCol="1" spcCol="1270" anchor="ctr" anchorCtr="0">
                  <a:noAutofit/>
                </a:bodyPr>
                <a:lstStyle/>
                <a:p>
                  <a:pPr algn="ctr" defTabSz="349925">
                    <a:lnSpc>
                      <a:spcPct val="90000"/>
                    </a:lnSpc>
                    <a:spcBef>
                      <a:spcPct val="0"/>
                    </a:spcBef>
                    <a:spcAft>
                      <a:spcPct val="35000"/>
                    </a:spcAft>
                  </a:pPr>
                  <a:endParaRPr lang="en-US" sz="1000" b="1" dirty="0"/>
                </a:p>
                <a:p>
                  <a:pPr algn="ctr" defTabSz="349925">
                    <a:lnSpc>
                      <a:spcPct val="90000"/>
                    </a:lnSpc>
                    <a:spcBef>
                      <a:spcPct val="0"/>
                    </a:spcBef>
                    <a:spcAft>
                      <a:spcPct val="35000"/>
                    </a:spcAft>
                  </a:pPr>
                  <a:r>
                    <a:rPr lang="en-US" sz="1000" b="1" dirty="0"/>
                    <a:t>Data</a:t>
                  </a:r>
                </a:p>
                <a:p>
                  <a:pPr algn="ctr" defTabSz="349925">
                    <a:lnSpc>
                      <a:spcPct val="90000"/>
                    </a:lnSpc>
                    <a:spcBef>
                      <a:spcPct val="0"/>
                    </a:spcBef>
                    <a:spcAft>
                      <a:spcPct val="35000"/>
                    </a:spcAft>
                  </a:pPr>
                  <a:endParaRPr lang="en-US" sz="1000" b="1" dirty="0"/>
                </a:p>
              </p:txBody>
            </p:sp>
            <p:sp>
              <p:nvSpPr>
                <p:cNvPr id="18" name="Freeform 17"/>
                <p:cNvSpPr/>
                <p:nvPr/>
              </p:nvSpPr>
              <p:spPr>
                <a:xfrm>
                  <a:off x="1905001" y="3505200"/>
                  <a:ext cx="1295400" cy="685800"/>
                </a:xfrm>
                <a:custGeom>
                  <a:avLst/>
                  <a:gdLst>
                    <a:gd name="connsiteX0" fmla="*/ 0 w 1999342"/>
                    <a:gd name="connsiteY0" fmla="*/ 0 h 644038"/>
                    <a:gd name="connsiteX1" fmla="*/ 1999342 w 1999342"/>
                    <a:gd name="connsiteY1" fmla="*/ 0 h 644038"/>
                    <a:gd name="connsiteX2" fmla="*/ 1999342 w 1999342"/>
                    <a:gd name="connsiteY2" fmla="*/ 644038 h 644038"/>
                    <a:gd name="connsiteX3" fmla="*/ 0 w 1999342"/>
                    <a:gd name="connsiteY3" fmla="*/ 644038 h 644038"/>
                    <a:gd name="connsiteX4" fmla="*/ 0 w 1999342"/>
                    <a:gd name="connsiteY4" fmla="*/ 0 h 644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9342" h="644038">
                      <a:moveTo>
                        <a:pt x="0" y="0"/>
                      </a:moveTo>
                      <a:lnTo>
                        <a:pt x="1999342" y="0"/>
                      </a:lnTo>
                      <a:lnTo>
                        <a:pt x="1999342" y="644038"/>
                      </a:lnTo>
                      <a:lnTo>
                        <a:pt x="0" y="644038"/>
                      </a:lnTo>
                      <a:lnTo>
                        <a:pt x="0" y="0"/>
                      </a:lnTo>
                      <a:close/>
                    </a:path>
                  </a:pathLst>
                </a:custGeom>
                <a:grp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7144" tIns="7144" rIns="7144" bIns="7144" numCol="1" spcCol="1270" anchor="ctr" anchorCtr="0">
                  <a:noAutofit/>
                </a:bodyPr>
                <a:lstStyle/>
                <a:p>
                  <a:pPr algn="ctr" defTabSz="349925">
                    <a:lnSpc>
                      <a:spcPct val="90000"/>
                    </a:lnSpc>
                    <a:spcBef>
                      <a:spcPct val="0"/>
                    </a:spcBef>
                    <a:spcAft>
                      <a:spcPct val="35000"/>
                    </a:spcAft>
                  </a:pPr>
                  <a:r>
                    <a:rPr lang="en-US" sz="1000" b="1" dirty="0"/>
                    <a:t>High Performance Computing</a:t>
                  </a:r>
                </a:p>
              </p:txBody>
            </p:sp>
            <p:sp>
              <p:nvSpPr>
                <p:cNvPr id="19" name="Freeform 18"/>
                <p:cNvSpPr/>
                <p:nvPr/>
              </p:nvSpPr>
              <p:spPr>
                <a:xfrm>
                  <a:off x="1929251" y="4343400"/>
                  <a:ext cx="1301768" cy="533400"/>
                </a:xfrm>
                <a:custGeom>
                  <a:avLst/>
                  <a:gdLst>
                    <a:gd name="connsiteX0" fmla="*/ 0 w 1999342"/>
                    <a:gd name="connsiteY0" fmla="*/ 0 h 509542"/>
                    <a:gd name="connsiteX1" fmla="*/ 1999342 w 1999342"/>
                    <a:gd name="connsiteY1" fmla="*/ 0 h 509542"/>
                    <a:gd name="connsiteX2" fmla="*/ 1999342 w 1999342"/>
                    <a:gd name="connsiteY2" fmla="*/ 509542 h 509542"/>
                    <a:gd name="connsiteX3" fmla="*/ 0 w 1999342"/>
                    <a:gd name="connsiteY3" fmla="*/ 509542 h 509542"/>
                    <a:gd name="connsiteX4" fmla="*/ 0 w 1999342"/>
                    <a:gd name="connsiteY4" fmla="*/ 0 h 509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9342" h="509542">
                      <a:moveTo>
                        <a:pt x="0" y="0"/>
                      </a:moveTo>
                      <a:lnTo>
                        <a:pt x="1999342" y="0"/>
                      </a:lnTo>
                      <a:lnTo>
                        <a:pt x="1999342" y="509542"/>
                      </a:lnTo>
                      <a:lnTo>
                        <a:pt x="0" y="509542"/>
                      </a:lnTo>
                      <a:lnTo>
                        <a:pt x="0" y="0"/>
                      </a:lnTo>
                      <a:close/>
                    </a:path>
                  </a:pathLst>
                </a:custGeom>
                <a:grp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7144" tIns="7144" rIns="7144" bIns="7144" numCol="1" spcCol="1270" anchor="ctr" anchorCtr="0">
                  <a:noAutofit/>
                </a:bodyPr>
                <a:lstStyle/>
                <a:p>
                  <a:pPr algn="ctr" defTabSz="349925">
                    <a:lnSpc>
                      <a:spcPct val="90000"/>
                    </a:lnSpc>
                    <a:spcBef>
                      <a:spcPct val="0"/>
                    </a:spcBef>
                    <a:spcAft>
                      <a:spcPct val="35000"/>
                    </a:spcAft>
                  </a:pPr>
                  <a:r>
                    <a:rPr lang="en-US" sz="1000" b="1" dirty="0"/>
                    <a:t>Networking/ Cybersecurity</a:t>
                  </a:r>
                </a:p>
              </p:txBody>
            </p:sp>
            <p:sp>
              <p:nvSpPr>
                <p:cNvPr id="20" name="Freeform 19"/>
                <p:cNvSpPr/>
                <p:nvPr/>
              </p:nvSpPr>
              <p:spPr>
                <a:xfrm>
                  <a:off x="1929251" y="5029200"/>
                  <a:ext cx="1301768" cy="457200"/>
                </a:xfrm>
                <a:custGeom>
                  <a:avLst/>
                  <a:gdLst>
                    <a:gd name="connsiteX0" fmla="*/ 0 w 1912590"/>
                    <a:gd name="connsiteY0" fmla="*/ 0 h 600662"/>
                    <a:gd name="connsiteX1" fmla="*/ 1912590 w 1912590"/>
                    <a:gd name="connsiteY1" fmla="*/ 0 h 600662"/>
                    <a:gd name="connsiteX2" fmla="*/ 1912590 w 1912590"/>
                    <a:gd name="connsiteY2" fmla="*/ 600662 h 600662"/>
                    <a:gd name="connsiteX3" fmla="*/ 0 w 1912590"/>
                    <a:gd name="connsiteY3" fmla="*/ 600662 h 600662"/>
                    <a:gd name="connsiteX4" fmla="*/ 0 w 1912590"/>
                    <a:gd name="connsiteY4" fmla="*/ 0 h 600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2590" h="600662">
                      <a:moveTo>
                        <a:pt x="0" y="0"/>
                      </a:moveTo>
                      <a:lnTo>
                        <a:pt x="1912590" y="0"/>
                      </a:lnTo>
                      <a:lnTo>
                        <a:pt x="1912590" y="600662"/>
                      </a:lnTo>
                      <a:lnTo>
                        <a:pt x="0" y="600662"/>
                      </a:lnTo>
                      <a:lnTo>
                        <a:pt x="0" y="0"/>
                      </a:lnTo>
                      <a:close/>
                    </a:path>
                  </a:pathLst>
                </a:custGeom>
                <a:grp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7144" tIns="7144" rIns="7144" bIns="7144" numCol="1" spcCol="1270" anchor="ctr" anchorCtr="0">
                  <a:noAutofit/>
                </a:bodyPr>
                <a:lstStyle/>
                <a:p>
                  <a:pPr algn="ctr" defTabSz="349925">
                    <a:lnSpc>
                      <a:spcPct val="90000"/>
                    </a:lnSpc>
                    <a:spcBef>
                      <a:spcPct val="0"/>
                    </a:spcBef>
                    <a:spcAft>
                      <a:spcPct val="35000"/>
                    </a:spcAft>
                  </a:pPr>
                  <a:r>
                    <a:rPr lang="en-US" sz="1000" b="1" dirty="0"/>
                    <a:t>Software</a:t>
                  </a:r>
                </a:p>
              </p:txBody>
            </p:sp>
          </p:grpSp>
        </p:grpSp>
        <p:sp>
          <p:nvSpPr>
            <p:cNvPr id="13" name="Freeform 12"/>
            <p:cNvSpPr/>
            <p:nvPr/>
          </p:nvSpPr>
          <p:spPr>
            <a:xfrm>
              <a:off x="710120" y="2397473"/>
              <a:ext cx="1524000" cy="762000"/>
            </a:xfrm>
            <a:custGeom>
              <a:avLst/>
              <a:gdLst>
                <a:gd name="connsiteX0" fmla="*/ 0 w 1999342"/>
                <a:gd name="connsiteY0" fmla="*/ 0 h 999671"/>
                <a:gd name="connsiteX1" fmla="*/ 1999342 w 1999342"/>
                <a:gd name="connsiteY1" fmla="*/ 0 h 999671"/>
                <a:gd name="connsiteX2" fmla="*/ 1999342 w 1999342"/>
                <a:gd name="connsiteY2" fmla="*/ 999671 h 999671"/>
                <a:gd name="connsiteX3" fmla="*/ 0 w 1999342"/>
                <a:gd name="connsiteY3" fmla="*/ 999671 h 999671"/>
                <a:gd name="connsiteX4" fmla="*/ 0 w 1999342"/>
                <a:gd name="connsiteY4" fmla="*/ 0 h 999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9342" h="999671">
                  <a:moveTo>
                    <a:pt x="0" y="0"/>
                  </a:moveTo>
                  <a:lnTo>
                    <a:pt x="1999342" y="0"/>
                  </a:lnTo>
                  <a:lnTo>
                    <a:pt x="1999342" y="999671"/>
                  </a:lnTo>
                  <a:lnTo>
                    <a:pt x="0" y="999671"/>
                  </a:lnTo>
                  <a:lnTo>
                    <a:pt x="0" y="0"/>
                  </a:lnTo>
                  <a:close/>
                </a:path>
              </a:pathLst>
            </a:custGeom>
            <a:solidFill>
              <a:schemeClr val="accent1"/>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algn="ctr" defTabSz="311044">
                <a:lnSpc>
                  <a:spcPct val="90000"/>
                </a:lnSpc>
                <a:spcBef>
                  <a:spcPct val="0"/>
                </a:spcBef>
                <a:spcAft>
                  <a:spcPct val="35000"/>
                </a:spcAft>
              </a:pPr>
              <a:r>
                <a:rPr lang="en-US" sz="875" b="1" dirty="0">
                  <a:latin typeface="Arial"/>
                  <a:cs typeface="Arial"/>
                </a:rPr>
                <a:t>Advanced </a:t>
              </a:r>
              <a:r>
                <a:rPr lang="en-US" sz="875" b="1" dirty="0" err="1">
                  <a:latin typeface="Arial"/>
                  <a:cs typeface="Arial"/>
                </a:rPr>
                <a:t>Cyberinfrastructure</a:t>
              </a:r>
              <a:r>
                <a:rPr lang="en-US" sz="875" b="1" dirty="0">
                  <a:latin typeface="Arial"/>
                  <a:cs typeface="Arial"/>
                </a:rPr>
                <a:t> (ACI)</a:t>
              </a:r>
            </a:p>
            <a:p>
              <a:pPr algn="ctr" defTabSz="311044">
                <a:lnSpc>
                  <a:spcPct val="90000"/>
                </a:lnSpc>
                <a:spcBef>
                  <a:spcPct val="0"/>
                </a:spcBef>
                <a:spcAft>
                  <a:spcPct val="35000"/>
                </a:spcAft>
              </a:pPr>
              <a:r>
                <a:rPr lang="en-US" sz="875" i="1" dirty="0">
                  <a:latin typeface="Arial"/>
                  <a:cs typeface="Arial"/>
                </a:rPr>
                <a:t>Irene </a:t>
              </a:r>
              <a:r>
                <a:rPr lang="en-US" sz="875" i="1" dirty="0" err="1">
                  <a:latin typeface="Arial"/>
                  <a:cs typeface="Arial"/>
                </a:rPr>
                <a:t>Qualters</a:t>
              </a:r>
              <a:r>
                <a:rPr lang="en-US" sz="875" i="1" dirty="0">
                  <a:latin typeface="Arial"/>
                  <a:cs typeface="Arial"/>
                </a:rPr>
                <a:t>, DD</a:t>
              </a:r>
            </a:p>
          </p:txBody>
        </p:sp>
      </p:grpSp>
      <p:grpSp>
        <p:nvGrpSpPr>
          <p:cNvPr id="26" name="Group 25"/>
          <p:cNvGrpSpPr/>
          <p:nvPr/>
        </p:nvGrpSpPr>
        <p:grpSpPr>
          <a:xfrm>
            <a:off x="2707258" y="2737069"/>
            <a:ext cx="1596852" cy="2476310"/>
            <a:chOff x="2769971" y="2397473"/>
            <a:chExt cx="1543901" cy="3124201"/>
          </a:xfrm>
          <a:solidFill>
            <a:srgbClr val="4F81BD"/>
          </a:solidFill>
        </p:grpSpPr>
        <p:grpSp>
          <p:nvGrpSpPr>
            <p:cNvPr id="29" name="Group 28"/>
            <p:cNvGrpSpPr/>
            <p:nvPr/>
          </p:nvGrpSpPr>
          <p:grpSpPr>
            <a:xfrm>
              <a:off x="2858349" y="3093412"/>
              <a:ext cx="1455523" cy="2428262"/>
              <a:chOff x="2964180" y="2600939"/>
              <a:chExt cx="1455523" cy="2428262"/>
            </a:xfrm>
            <a:grpFill/>
          </p:grpSpPr>
          <p:grpSp>
            <p:nvGrpSpPr>
              <p:cNvPr id="30" name="Group 29"/>
              <p:cNvGrpSpPr/>
              <p:nvPr/>
            </p:nvGrpSpPr>
            <p:grpSpPr>
              <a:xfrm>
                <a:off x="2964180" y="2600939"/>
                <a:ext cx="236902" cy="2063917"/>
                <a:chOff x="2964180" y="2600939"/>
                <a:chExt cx="236902" cy="2063917"/>
              </a:xfrm>
              <a:grpFill/>
            </p:grpSpPr>
            <p:cxnSp>
              <p:nvCxnSpPr>
                <p:cNvPr id="35" name="Straight Connector 34"/>
                <p:cNvCxnSpPr/>
                <p:nvPr/>
              </p:nvCxnSpPr>
              <p:spPr>
                <a:xfrm>
                  <a:off x="2971112" y="2600939"/>
                  <a:ext cx="0" cy="2062056"/>
                </a:xfrm>
                <a:prstGeom prst="line">
                  <a:avLst/>
                </a:prstGeom>
                <a:grp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2964180" y="4664856"/>
                  <a:ext cx="232022" cy="0"/>
                </a:xfrm>
                <a:prstGeom prst="line">
                  <a:avLst/>
                </a:prstGeom>
                <a:grp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2966620" y="3898716"/>
                  <a:ext cx="232022" cy="0"/>
                </a:xfrm>
                <a:prstGeom prst="line">
                  <a:avLst/>
                </a:prstGeom>
                <a:grp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2969060" y="3132576"/>
                  <a:ext cx="232022" cy="0"/>
                </a:xfrm>
                <a:prstGeom prst="line">
                  <a:avLst/>
                </a:prstGeom>
                <a:grpFill/>
                <a:ln/>
              </p:spPr>
              <p:style>
                <a:lnRef idx="2">
                  <a:schemeClr val="accent1"/>
                </a:lnRef>
                <a:fillRef idx="0">
                  <a:schemeClr val="accent1"/>
                </a:fillRef>
                <a:effectRef idx="1">
                  <a:schemeClr val="accent1"/>
                </a:effectRef>
                <a:fontRef idx="minor">
                  <a:schemeClr val="tx1"/>
                </a:fontRef>
              </p:style>
            </p:cxnSp>
          </p:grpSp>
          <p:grpSp>
            <p:nvGrpSpPr>
              <p:cNvPr id="31" name="Group 30"/>
              <p:cNvGrpSpPr/>
              <p:nvPr/>
            </p:nvGrpSpPr>
            <p:grpSpPr>
              <a:xfrm>
                <a:off x="3113960" y="2819400"/>
                <a:ext cx="1305743" cy="2209801"/>
                <a:chOff x="3429000" y="2819400"/>
                <a:chExt cx="1305743" cy="2209801"/>
              </a:xfrm>
              <a:grpFill/>
            </p:grpSpPr>
            <p:sp>
              <p:nvSpPr>
                <p:cNvPr id="32" name="Freeform 31"/>
                <p:cNvSpPr/>
                <p:nvPr/>
              </p:nvSpPr>
              <p:spPr>
                <a:xfrm>
                  <a:off x="3429000" y="2819400"/>
                  <a:ext cx="1297220" cy="533400"/>
                </a:xfrm>
                <a:custGeom>
                  <a:avLst/>
                  <a:gdLst>
                    <a:gd name="connsiteX0" fmla="*/ 0 w 1999342"/>
                    <a:gd name="connsiteY0" fmla="*/ 0 h 999671"/>
                    <a:gd name="connsiteX1" fmla="*/ 1999342 w 1999342"/>
                    <a:gd name="connsiteY1" fmla="*/ 0 h 999671"/>
                    <a:gd name="connsiteX2" fmla="*/ 1999342 w 1999342"/>
                    <a:gd name="connsiteY2" fmla="*/ 999671 h 999671"/>
                    <a:gd name="connsiteX3" fmla="*/ 0 w 1999342"/>
                    <a:gd name="connsiteY3" fmla="*/ 999671 h 999671"/>
                    <a:gd name="connsiteX4" fmla="*/ 0 w 1999342"/>
                    <a:gd name="connsiteY4" fmla="*/ 0 h 999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9342" h="999671">
                      <a:moveTo>
                        <a:pt x="0" y="0"/>
                      </a:moveTo>
                      <a:lnTo>
                        <a:pt x="1999342" y="0"/>
                      </a:lnTo>
                      <a:lnTo>
                        <a:pt x="1999342" y="999671"/>
                      </a:lnTo>
                      <a:lnTo>
                        <a:pt x="0" y="999671"/>
                      </a:lnTo>
                      <a:lnTo>
                        <a:pt x="0" y="0"/>
                      </a:lnTo>
                      <a:close/>
                    </a:path>
                  </a:pathLst>
                </a:custGeom>
                <a:grp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7144" tIns="7144" rIns="7144" bIns="7144" numCol="1" spcCol="1270" anchor="ctr" anchorCtr="0">
                  <a:noAutofit/>
                </a:bodyPr>
                <a:lstStyle/>
                <a:p>
                  <a:pPr algn="ctr" defTabSz="349925">
                    <a:lnSpc>
                      <a:spcPct val="90000"/>
                    </a:lnSpc>
                    <a:spcBef>
                      <a:spcPct val="0"/>
                    </a:spcBef>
                    <a:spcAft>
                      <a:spcPct val="35000"/>
                    </a:spcAft>
                  </a:pPr>
                  <a:r>
                    <a:rPr lang="en-US" sz="1000" b="1" dirty="0"/>
                    <a:t>Algorithmic </a:t>
                  </a:r>
                </a:p>
                <a:p>
                  <a:pPr algn="ctr" defTabSz="349925">
                    <a:lnSpc>
                      <a:spcPct val="90000"/>
                    </a:lnSpc>
                    <a:spcBef>
                      <a:spcPct val="0"/>
                    </a:spcBef>
                    <a:spcAft>
                      <a:spcPct val="35000"/>
                    </a:spcAft>
                  </a:pPr>
                  <a:r>
                    <a:rPr lang="en-US" sz="1000" b="1" dirty="0"/>
                    <a:t>Foundations</a:t>
                  </a:r>
                </a:p>
              </p:txBody>
            </p:sp>
            <p:sp>
              <p:nvSpPr>
                <p:cNvPr id="33" name="Freeform 32"/>
                <p:cNvSpPr/>
                <p:nvPr/>
              </p:nvSpPr>
              <p:spPr>
                <a:xfrm>
                  <a:off x="3430666" y="3505200"/>
                  <a:ext cx="1304077" cy="685799"/>
                </a:xfrm>
                <a:custGeom>
                  <a:avLst/>
                  <a:gdLst>
                    <a:gd name="connsiteX0" fmla="*/ 0 w 1999342"/>
                    <a:gd name="connsiteY0" fmla="*/ 0 h 999671"/>
                    <a:gd name="connsiteX1" fmla="*/ 1999342 w 1999342"/>
                    <a:gd name="connsiteY1" fmla="*/ 0 h 999671"/>
                    <a:gd name="connsiteX2" fmla="*/ 1999342 w 1999342"/>
                    <a:gd name="connsiteY2" fmla="*/ 999671 h 999671"/>
                    <a:gd name="connsiteX3" fmla="*/ 0 w 1999342"/>
                    <a:gd name="connsiteY3" fmla="*/ 999671 h 999671"/>
                    <a:gd name="connsiteX4" fmla="*/ 0 w 1999342"/>
                    <a:gd name="connsiteY4" fmla="*/ 0 h 999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9342" h="999671">
                      <a:moveTo>
                        <a:pt x="0" y="0"/>
                      </a:moveTo>
                      <a:lnTo>
                        <a:pt x="1999342" y="0"/>
                      </a:lnTo>
                      <a:lnTo>
                        <a:pt x="1999342" y="999671"/>
                      </a:lnTo>
                      <a:lnTo>
                        <a:pt x="0" y="999671"/>
                      </a:lnTo>
                      <a:lnTo>
                        <a:pt x="0" y="0"/>
                      </a:lnTo>
                      <a:close/>
                    </a:path>
                  </a:pathLst>
                </a:custGeom>
                <a:grp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7144" tIns="7144" rIns="7144" bIns="7144" numCol="1" spcCol="1270" anchor="ctr" anchorCtr="0">
                  <a:noAutofit/>
                </a:bodyPr>
                <a:lstStyle/>
                <a:p>
                  <a:pPr algn="ctr" defTabSz="349925">
                    <a:lnSpc>
                      <a:spcPct val="90000"/>
                    </a:lnSpc>
                    <a:spcBef>
                      <a:spcPct val="0"/>
                    </a:spcBef>
                    <a:spcAft>
                      <a:spcPct val="35000"/>
                    </a:spcAft>
                  </a:pPr>
                  <a:r>
                    <a:rPr lang="en-US" sz="1000" b="1" dirty="0"/>
                    <a:t>Communication and Information Foundations</a:t>
                  </a:r>
                </a:p>
              </p:txBody>
            </p:sp>
            <p:sp>
              <p:nvSpPr>
                <p:cNvPr id="34" name="Freeform 33"/>
                <p:cNvSpPr/>
                <p:nvPr/>
              </p:nvSpPr>
              <p:spPr>
                <a:xfrm>
                  <a:off x="3430665" y="4343401"/>
                  <a:ext cx="1304077" cy="685800"/>
                </a:xfrm>
                <a:custGeom>
                  <a:avLst/>
                  <a:gdLst>
                    <a:gd name="connsiteX0" fmla="*/ 0 w 1999342"/>
                    <a:gd name="connsiteY0" fmla="*/ 0 h 999671"/>
                    <a:gd name="connsiteX1" fmla="*/ 1999342 w 1999342"/>
                    <a:gd name="connsiteY1" fmla="*/ 0 h 999671"/>
                    <a:gd name="connsiteX2" fmla="*/ 1999342 w 1999342"/>
                    <a:gd name="connsiteY2" fmla="*/ 999671 h 999671"/>
                    <a:gd name="connsiteX3" fmla="*/ 0 w 1999342"/>
                    <a:gd name="connsiteY3" fmla="*/ 999671 h 999671"/>
                    <a:gd name="connsiteX4" fmla="*/ 0 w 1999342"/>
                    <a:gd name="connsiteY4" fmla="*/ 0 h 999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9342" h="999671">
                      <a:moveTo>
                        <a:pt x="0" y="0"/>
                      </a:moveTo>
                      <a:lnTo>
                        <a:pt x="1999342" y="0"/>
                      </a:lnTo>
                      <a:lnTo>
                        <a:pt x="1999342" y="999671"/>
                      </a:lnTo>
                      <a:lnTo>
                        <a:pt x="0" y="999671"/>
                      </a:lnTo>
                      <a:lnTo>
                        <a:pt x="0" y="0"/>
                      </a:lnTo>
                      <a:close/>
                    </a:path>
                  </a:pathLst>
                </a:custGeom>
                <a:grp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7144" tIns="7144" rIns="7144" bIns="7144" numCol="1" spcCol="1270" anchor="ctr" anchorCtr="0">
                  <a:noAutofit/>
                </a:bodyPr>
                <a:lstStyle/>
                <a:p>
                  <a:pPr algn="ctr" defTabSz="349925">
                    <a:lnSpc>
                      <a:spcPct val="90000"/>
                    </a:lnSpc>
                    <a:spcBef>
                      <a:spcPct val="0"/>
                    </a:spcBef>
                    <a:spcAft>
                      <a:spcPct val="35000"/>
                    </a:spcAft>
                  </a:pPr>
                  <a:r>
                    <a:rPr lang="en-US" sz="1000" b="1" dirty="0"/>
                    <a:t>Software and Hardware Foundations</a:t>
                  </a:r>
                </a:p>
              </p:txBody>
            </p:sp>
          </p:grpSp>
        </p:grpSp>
        <p:sp>
          <p:nvSpPr>
            <p:cNvPr id="28" name="Freeform 27"/>
            <p:cNvSpPr/>
            <p:nvPr/>
          </p:nvSpPr>
          <p:spPr>
            <a:xfrm>
              <a:off x="2769971" y="2397473"/>
              <a:ext cx="1521549" cy="761999"/>
            </a:xfrm>
            <a:custGeom>
              <a:avLst/>
              <a:gdLst>
                <a:gd name="connsiteX0" fmla="*/ 0 w 2190639"/>
                <a:gd name="connsiteY0" fmla="*/ 0 h 999671"/>
                <a:gd name="connsiteX1" fmla="*/ 2190639 w 2190639"/>
                <a:gd name="connsiteY1" fmla="*/ 0 h 999671"/>
                <a:gd name="connsiteX2" fmla="*/ 2190639 w 2190639"/>
                <a:gd name="connsiteY2" fmla="*/ 999671 h 999671"/>
                <a:gd name="connsiteX3" fmla="*/ 0 w 2190639"/>
                <a:gd name="connsiteY3" fmla="*/ 999671 h 999671"/>
                <a:gd name="connsiteX4" fmla="*/ 0 w 2190639"/>
                <a:gd name="connsiteY4" fmla="*/ 0 h 999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639" h="999671">
                  <a:moveTo>
                    <a:pt x="0" y="0"/>
                  </a:moveTo>
                  <a:lnTo>
                    <a:pt x="2190639" y="0"/>
                  </a:lnTo>
                  <a:lnTo>
                    <a:pt x="2190639" y="999671"/>
                  </a:lnTo>
                  <a:lnTo>
                    <a:pt x="0" y="999671"/>
                  </a:lnTo>
                  <a:lnTo>
                    <a:pt x="0" y="0"/>
                  </a:lnTo>
                  <a:close/>
                </a:path>
              </a:pathLst>
            </a:custGeom>
            <a:grp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algn="ctr" defTabSz="311044">
                <a:lnSpc>
                  <a:spcPct val="90000"/>
                </a:lnSpc>
                <a:spcBef>
                  <a:spcPct val="0"/>
                </a:spcBef>
                <a:spcAft>
                  <a:spcPct val="35000"/>
                </a:spcAft>
              </a:pPr>
              <a:r>
                <a:rPr lang="en-US" altLang="en-US" sz="875" b="1" dirty="0">
                  <a:latin typeface="Arial"/>
                  <a:cs typeface="Arial"/>
                </a:rPr>
                <a:t>Computing and Communications Foundations (CCF)</a:t>
              </a:r>
            </a:p>
            <a:p>
              <a:pPr algn="ctr" defTabSz="311044">
                <a:lnSpc>
                  <a:spcPct val="90000"/>
                </a:lnSpc>
                <a:spcBef>
                  <a:spcPct val="0"/>
                </a:spcBef>
                <a:spcAft>
                  <a:spcPct val="35000"/>
                </a:spcAft>
              </a:pPr>
              <a:r>
                <a:rPr lang="en-US" altLang="en-US" sz="875" i="1" dirty="0" err="1">
                  <a:latin typeface="Arial"/>
                  <a:cs typeface="Arial"/>
                </a:rPr>
                <a:t>Rao</a:t>
              </a:r>
              <a:r>
                <a:rPr lang="en-US" altLang="en-US" sz="875" i="1" dirty="0">
                  <a:latin typeface="Arial"/>
                  <a:cs typeface="Arial"/>
                </a:rPr>
                <a:t> </a:t>
              </a:r>
              <a:r>
                <a:rPr lang="en-US" altLang="en-US" sz="875" i="1" dirty="0" err="1">
                  <a:latin typeface="Arial"/>
                  <a:cs typeface="Arial"/>
                </a:rPr>
                <a:t>Kosaraju</a:t>
              </a:r>
              <a:r>
                <a:rPr lang="en-US" altLang="en-US" sz="875" i="1" dirty="0">
                  <a:latin typeface="Arial"/>
                  <a:cs typeface="Arial"/>
                </a:rPr>
                <a:t>, DD</a:t>
              </a:r>
            </a:p>
          </p:txBody>
        </p:sp>
      </p:grpSp>
      <p:grpSp>
        <p:nvGrpSpPr>
          <p:cNvPr id="39" name="Group 38"/>
          <p:cNvGrpSpPr/>
          <p:nvPr/>
        </p:nvGrpSpPr>
        <p:grpSpPr>
          <a:xfrm>
            <a:off x="4872214" y="2737962"/>
            <a:ext cx="1489880" cy="2362786"/>
            <a:chOff x="4748720" y="2397473"/>
            <a:chExt cx="1523999" cy="3073321"/>
          </a:xfrm>
          <a:solidFill>
            <a:srgbClr val="4F81BD"/>
          </a:solidFill>
        </p:grpSpPr>
        <p:grpSp>
          <p:nvGrpSpPr>
            <p:cNvPr id="42" name="Group 41"/>
            <p:cNvGrpSpPr/>
            <p:nvPr/>
          </p:nvGrpSpPr>
          <p:grpSpPr>
            <a:xfrm>
              <a:off x="4835773" y="3063041"/>
              <a:ext cx="1427715" cy="2407753"/>
              <a:chOff x="4941604" y="2570568"/>
              <a:chExt cx="1427715" cy="2407753"/>
            </a:xfrm>
            <a:grpFill/>
          </p:grpSpPr>
          <p:grpSp>
            <p:nvGrpSpPr>
              <p:cNvPr id="43" name="Group 42"/>
              <p:cNvGrpSpPr/>
              <p:nvPr/>
            </p:nvGrpSpPr>
            <p:grpSpPr>
              <a:xfrm>
                <a:off x="4941604" y="2570568"/>
                <a:ext cx="244193" cy="2124965"/>
                <a:chOff x="4941604" y="2570568"/>
                <a:chExt cx="244193" cy="2124965"/>
              </a:xfrm>
              <a:grpFill/>
            </p:grpSpPr>
            <p:cxnSp>
              <p:nvCxnSpPr>
                <p:cNvPr id="48" name="Straight Connector 47"/>
                <p:cNvCxnSpPr/>
                <p:nvPr/>
              </p:nvCxnSpPr>
              <p:spPr>
                <a:xfrm flipH="1">
                  <a:off x="4942740" y="2570568"/>
                  <a:ext cx="13087" cy="2124965"/>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4951335" y="3868345"/>
                  <a:ext cx="232022" cy="0"/>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4953775" y="3102205"/>
                  <a:ext cx="232022" cy="0"/>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4941604" y="4688547"/>
                  <a:ext cx="232022" cy="0"/>
                </a:xfrm>
                <a:prstGeom prst="line">
                  <a:avLst/>
                </a:prstGeom>
                <a:ln/>
              </p:spPr>
              <p:style>
                <a:lnRef idx="2">
                  <a:schemeClr val="accent1"/>
                </a:lnRef>
                <a:fillRef idx="0">
                  <a:schemeClr val="accent1"/>
                </a:fillRef>
                <a:effectRef idx="1">
                  <a:schemeClr val="accent1"/>
                </a:effectRef>
                <a:fontRef idx="minor">
                  <a:schemeClr val="tx1"/>
                </a:fontRef>
              </p:style>
            </p:cxnSp>
          </p:grpSp>
          <p:grpSp>
            <p:nvGrpSpPr>
              <p:cNvPr id="44" name="Group 43"/>
              <p:cNvGrpSpPr/>
              <p:nvPr/>
            </p:nvGrpSpPr>
            <p:grpSpPr>
              <a:xfrm>
                <a:off x="5038201" y="2819400"/>
                <a:ext cx="1331118" cy="2158921"/>
                <a:chOff x="4988976" y="2819400"/>
                <a:chExt cx="1331118" cy="2158921"/>
              </a:xfrm>
              <a:grpFill/>
            </p:grpSpPr>
            <p:sp>
              <p:nvSpPr>
                <p:cNvPr id="45" name="Freeform 44"/>
                <p:cNvSpPr/>
                <p:nvPr/>
              </p:nvSpPr>
              <p:spPr>
                <a:xfrm>
                  <a:off x="5012137" y="2819400"/>
                  <a:ext cx="1307957" cy="533399"/>
                </a:xfrm>
                <a:custGeom>
                  <a:avLst/>
                  <a:gdLst>
                    <a:gd name="connsiteX0" fmla="*/ 0 w 1999342"/>
                    <a:gd name="connsiteY0" fmla="*/ 0 h 999671"/>
                    <a:gd name="connsiteX1" fmla="*/ 1999342 w 1999342"/>
                    <a:gd name="connsiteY1" fmla="*/ 0 h 999671"/>
                    <a:gd name="connsiteX2" fmla="*/ 1999342 w 1999342"/>
                    <a:gd name="connsiteY2" fmla="*/ 999671 h 999671"/>
                    <a:gd name="connsiteX3" fmla="*/ 0 w 1999342"/>
                    <a:gd name="connsiteY3" fmla="*/ 999671 h 999671"/>
                    <a:gd name="connsiteX4" fmla="*/ 0 w 1999342"/>
                    <a:gd name="connsiteY4" fmla="*/ 0 h 999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9342" h="999671">
                      <a:moveTo>
                        <a:pt x="0" y="0"/>
                      </a:moveTo>
                      <a:lnTo>
                        <a:pt x="1999342" y="0"/>
                      </a:lnTo>
                      <a:lnTo>
                        <a:pt x="1999342" y="999671"/>
                      </a:lnTo>
                      <a:lnTo>
                        <a:pt x="0" y="999671"/>
                      </a:lnTo>
                      <a:lnTo>
                        <a:pt x="0" y="0"/>
                      </a:lnTo>
                      <a:close/>
                    </a:path>
                  </a:pathLst>
                </a:custGeom>
                <a:grp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7144" tIns="7144" rIns="7144" bIns="7144" numCol="1" spcCol="1270" anchor="ctr" anchorCtr="0">
                  <a:noAutofit/>
                </a:bodyPr>
                <a:lstStyle/>
                <a:p>
                  <a:pPr algn="ctr" defTabSz="349925">
                    <a:lnSpc>
                      <a:spcPct val="90000"/>
                    </a:lnSpc>
                    <a:spcBef>
                      <a:spcPct val="0"/>
                    </a:spcBef>
                    <a:spcAft>
                      <a:spcPct val="35000"/>
                    </a:spcAft>
                  </a:pPr>
                  <a:r>
                    <a:rPr lang="en-US" sz="1000" b="1" dirty="0"/>
                    <a:t>Computer Systems Research</a:t>
                  </a:r>
                </a:p>
              </p:txBody>
            </p:sp>
            <p:sp>
              <p:nvSpPr>
                <p:cNvPr id="46" name="Freeform 45"/>
                <p:cNvSpPr/>
                <p:nvPr/>
              </p:nvSpPr>
              <p:spPr>
                <a:xfrm>
                  <a:off x="4988976" y="3493621"/>
                  <a:ext cx="1299434" cy="685800"/>
                </a:xfrm>
                <a:custGeom>
                  <a:avLst/>
                  <a:gdLst>
                    <a:gd name="connsiteX0" fmla="*/ 0 w 1999342"/>
                    <a:gd name="connsiteY0" fmla="*/ 0 h 999671"/>
                    <a:gd name="connsiteX1" fmla="*/ 1999342 w 1999342"/>
                    <a:gd name="connsiteY1" fmla="*/ 0 h 999671"/>
                    <a:gd name="connsiteX2" fmla="*/ 1999342 w 1999342"/>
                    <a:gd name="connsiteY2" fmla="*/ 999671 h 999671"/>
                    <a:gd name="connsiteX3" fmla="*/ 0 w 1999342"/>
                    <a:gd name="connsiteY3" fmla="*/ 999671 h 999671"/>
                    <a:gd name="connsiteX4" fmla="*/ 0 w 1999342"/>
                    <a:gd name="connsiteY4" fmla="*/ 0 h 999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9342" h="999671">
                      <a:moveTo>
                        <a:pt x="0" y="0"/>
                      </a:moveTo>
                      <a:lnTo>
                        <a:pt x="1999342" y="0"/>
                      </a:lnTo>
                      <a:lnTo>
                        <a:pt x="1999342" y="999671"/>
                      </a:lnTo>
                      <a:lnTo>
                        <a:pt x="0" y="999671"/>
                      </a:lnTo>
                      <a:lnTo>
                        <a:pt x="0" y="0"/>
                      </a:lnTo>
                      <a:close/>
                    </a:path>
                  </a:pathLst>
                </a:custGeom>
                <a:grp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7144" tIns="7144" rIns="7144" bIns="7144" numCol="1" spcCol="1270" anchor="ctr" anchorCtr="0">
                  <a:noAutofit/>
                </a:bodyPr>
                <a:lstStyle/>
                <a:p>
                  <a:pPr algn="ctr" defTabSz="349925">
                    <a:lnSpc>
                      <a:spcPct val="90000"/>
                    </a:lnSpc>
                    <a:spcBef>
                      <a:spcPct val="0"/>
                    </a:spcBef>
                    <a:spcAft>
                      <a:spcPct val="35000"/>
                    </a:spcAft>
                  </a:pPr>
                  <a:r>
                    <a:rPr lang="en-US" sz="1000" b="1" dirty="0"/>
                    <a:t>Networking Technology and Systems</a:t>
                  </a:r>
                </a:p>
              </p:txBody>
            </p:sp>
            <p:sp>
              <p:nvSpPr>
                <p:cNvPr id="47" name="Freeform 46"/>
                <p:cNvSpPr/>
                <p:nvPr/>
              </p:nvSpPr>
              <p:spPr>
                <a:xfrm>
                  <a:off x="5001727" y="4292521"/>
                  <a:ext cx="1299434" cy="685800"/>
                </a:xfrm>
                <a:custGeom>
                  <a:avLst/>
                  <a:gdLst>
                    <a:gd name="connsiteX0" fmla="*/ 0 w 1999342"/>
                    <a:gd name="connsiteY0" fmla="*/ 0 h 999671"/>
                    <a:gd name="connsiteX1" fmla="*/ 1999342 w 1999342"/>
                    <a:gd name="connsiteY1" fmla="*/ 0 h 999671"/>
                    <a:gd name="connsiteX2" fmla="*/ 1999342 w 1999342"/>
                    <a:gd name="connsiteY2" fmla="*/ 999671 h 999671"/>
                    <a:gd name="connsiteX3" fmla="*/ 0 w 1999342"/>
                    <a:gd name="connsiteY3" fmla="*/ 999671 h 999671"/>
                    <a:gd name="connsiteX4" fmla="*/ 0 w 1999342"/>
                    <a:gd name="connsiteY4" fmla="*/ 0 h 999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9342" h="999671">
                      <a:moveTo>
                        <a:pt x="0" y="0"/>
                      </a:moveTo>
                      <a:lnTo>
                        <a:pt x="1999342" y="0"/>
                      </a:lnTo>
                      <a:lnTo>
                        <a:pt x="1999342" y="999671"/>
                      </a:lnTo>
                      <a:lnTo>
                        <a:pt x="0" y="999671"/>
                      </a:lnTo>
                      <a:lnTo>
                        <a:pt x="0" y="0"/>
                      </a:lnTo>
                      <a:close/>
                    </a:path>
                  </a:pathLst>
                </a:custGeom>
                <a:grp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7144" tIns="7144" rIns="7144" bIns="7144" numCol="1" spcCol="1270" anchor="ctr" anchorCtr="0">
                  <a:noAutofit/>
                </a:bodyPr>
                <a:lstStyle/>
                <a:p>
                  <a:pPr algn="ctr" defTabSz="349925">
                    <a:lnSpc>
                      <a:spcPct val="90000"/>
                    </a:lnSpc>
                    <a:spcBef>
                      <a:spcPct val="0"/>
                    </a:spcBef>
                    <a:spcAft>
                      <a:spcPct val="35000"/>
                    </a:spcAft>
                  </a:pPr>
                  <a:r>
                    <a:rPr lang="en-US" sz="1000" b="1" dirty="0"/>
                    <a:t>CS Education and Workforce</a:t>
                  </a:r>
                </a:p>
              </p:txBody>
            </p:sp>
          </p:grpSp>
        </p:grpSp>
        <p:sp>
          <p:nvSpPr>
            <p:cNvPr id="41" name="Freeform 40"/>
            <p:cNvSpPr/>
            <p:nvPr/>
          </p:nvSpPr>
          <p:spPr>
            <a:xfrm>
              <a:off x="4748720" y="2397473"/>
              <a:ext cx="1523999" cy="761999"/>
            </a:xfrm>
            <a:custGeom>
              <a:avLst/>
              <a:gdLst>
                <a:gd name="connsiteX0" fmla="*/ 0 w 1999342"/>
                <a:gd name="connsiteY0" fmla="*/ 0 h 999671"/>
                <a:gd name="connsiteX1" fmla="*/ 1999342 w 1999342"/>
                <a:gd name="connsiteY1" fmla="*/ 0 h 999671"/>
                <a:gd name="connsiteX2" fmla="*/ 1999342 w 1999342"/>
                <a:gd name="connsiteY2" fmla="*/ 999671 h 999671"/>
                <a:gd name="connsiteX3" fmla="*/ 0 w 1999342"/>
                <a:gd name="connsiteY3" fmla="*/ 999671 h 999671"/>
                <a:gd name="connsiteX4" fmla="*/ 0 w 1999342"/>
                <a:gd name="connsiteY4" fmla="*/ 0 h 999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9342" h="999671">
                  <a:moveTo>
                    <a:pt x="0" y="0"/>
                  </a:moveTo>
                  <a:lnTo>
                    <a:pt x="1999342" y="0"/>
                  </a:lnTo>
                  <a:lnTo>
                    <a:pt x="1999342" y="999671"/>
                  </a:lnTo>
                  <a:lnTo>
                    <a:pt x="0" y="999671"/>
                  </a:lnTo>
                  <a:lnTo>
                    <a:pt x="0" y="0"/>
                  </a:lnTo>
                  <a:close/>
                </a:path>
              </a:pathLst>
            </a:custGeom>
            <a:grp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algn="ctr" defTabSz="311044">
                <a:lnSpc>
                  <a:spcPct val="90000"/>
                </a:lnSpc>
                <a:spcBef>
                  <a:spcPct val="0"/>
                </a:spcBef>
                <a:spcAft>
                  <a:spcPct val="35000"/>
                </a:spcAft>
              </a:pPr>
              <a:r>
                <a:rPr lang="en-US" altLang="en-US" sz="875" b="1" dirty="0">
                  <a:latin typeface="Arial"/>
                  <a:cs typeface="Arial"/>
                </a:rPr>
                <a:t>Computer and           Network Systems (CNS)</a:t>
              </a:r>
            </a:p>
            <a:p>
              <a:pPr algn="ctr">
                <a:lnSpc>
                  <a:spcPct val="90000"/>
                </a:lnSpc>
              </a:pPr>
              <a:r>
                <a:rPr lang="en-US" altLang="en-US" sz="875" i="1" dirty="0">
                  <a:solidFill>
                    <a:schemeClr val="bg1"/>
                  </a:solidFill>
                  <a:latin typeface="Arial"/>
                  <a:cs typeface="Arial"/>
                </a:rPr>
                <a:t>Peter </a:t>
              </a:r>
              <a:r>
                <a:rPr lang="en-US" altLang="en-US" sz="875" i="1" dirty="0" err="1">
                  <a:solidFill>
                    <a:schemeClr val="bg1"/>
                  </a:solidFill>
                  <a:latin typeface="Arial"/>
                  <a:cs typeface="Arial"/>
                </a:rPr>
                <a:t>Arzberger</a:t>
              </a:r>
              <a:r>
                <a:rPr lang="en-US" altLang="en-US" sz="875" i="1" dirty="0">
                  <a:solidFill>
                    <a:schemeClr val="bg1"/>
                  </a:solidFill>
                  <a:latin typeface="Arial"/>
                  <a:cs typeface="Arial"/>
                </a:rPr>
                <a:t>, Acting DD</a:t>
              </a:r>
              <a:endParaRPr lang="en-US" altLang="en-US" sz="875" i="1" dirty="0">
                <a:latin typeface="Arial"/>
                <a:cs typeface="Arial"/>
              </a:endParaRPr>
            </a:p>
          </p:txBody>
        </p:sp>
      </p:grpSp>
      <p:grpSp>
        <p:nvGrpSpPr>
          <p:cNvPr id="52" name="Group 51"/>
          <p:cNvGrpSpPr/>
          <p:nvPr/>
        </p:nvGrpSpPr>
        <p:grpSpPr>
          <a:xfrm>
            <a:off x="6898448" y="2741770"/>
            <a:ext cx="1572213" cy="2358982"/>
            <a:chOff x="6729920" y="2397473"/>
            <a:chExt cx="1524642" cy="2971800"/>
          </a:xfrm>
          <a:solidFill>
            <a:srgbClr val="4F81BD"/>
          </a:solidFill>
        </p:grpSpPr>
        <p:grpSp>
          <p:nvGrpSpPr>
            <p:cNvPr id="55" name="Group 54"/>
            <p:cNvGrpSpPr/>
            <p:nvPr/>
          </p:nvGrpSpPr>
          <p:grpSpPr>
            <a:xfrm>
              <a:off x="6827779" y="3032670"/>
              <a:ext cx="1426783" cy="2336603"/>
              <a:chOff x="6933610" y="2540197"/>
              <a:chExt cx="1426783" cy="2336603"/>
            </a:xfrm>
            <a:grpFill/>
          </p:grpSpPr>
          <p:grpSp>
            <p:nvGrpSpPr>
              <p:cNvPr id="56" name="Group 55"/>
              <p:cNvGrpSpPr/>
              <p:nvPr/>
            </p:nvGrpSpPr>
            <p:grpSpPr>
              <a:xfrm>
                <a:off x="6933610" y="2540197"/>
                <a:ext cx="236902" cy="2063917"/>
                <a:chOff x="6933610" y="2540197"/>
                <a:chExt cx="236902" cy="2063917"/>
              </a:xfrm>
              <a:grpFill/>
            </p:grpSpPr>
            <p:cxnSp>
              <p:nvCxnSpPr>
                <p:cNvPr id="61" name="Straight Connector 60"/>
                <p:cNvCxnSpPr/>
                <p:nvPr/>
              </p:nvCxnSpPr>
              <p:spPr>
                <a:xfrm>
                  <a:off x="6940542" y="2540197"/>
                  <a:ext cx="0" cy="2061874"/>
                </a:xfrm>
                <a:prstGeom prst="line">
                  <a:avLst/>
                </a:prstGeom>
                <a:grpFill/>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6933610" y="4604114"/>
                  <a:ext cx="232022" cy="0"/>
                </a:xfrm>
                <a:prstGeom prst="line">
                  <a:avLst/>
                </a:prstGeom>
                <a:grpFill/>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6936050" y="3837974"/>
                  <a:ext cx="232022" cy="0"/>
                </a:xfrm>
                <a:prstGeom prst="line">
                  <a:avLst/>
                </a:prstGeom>
                <a:grpFill/>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6938490" y="3071834"/>
                  <a:ext cx="232022" cy="0"/>
                </a:xfrm>
                <a:prstGeom prst="line">
                  <a:avLst/>
                </a:prstGeom>
                <a:grpFill/>
                <a:ln/>
              </p:spPr>
              <p:style>
                <a:lnRef idx="2">
                  <a:schemeClr val="accent1"/>
                </a:lnRef>
                <a:fillRef idx="0">
                  <a:schemeClr val="accent1"/>
                </a:fillRef>
                <a:effectRef idx="1">
                  <a:schemeClr val="accent1"/>
                </a:effectRef>
                <a:fontRef idx="minor">
                  <a:schemeClr val="tx1"/>
                </a:fontRef>
              </p:style>
            </p:cxnSp>
          </p:grpSp>
          <p:grpSp>
            <p:nvGrpSpPr>
              <p:cNvPr id="57" name="Group 56"/>
              <p:cNvGrpSpPr/>
              <p:nvPr/>
            </p:nvGrpSpPr>
            <p:grpSpPr>
              <a:xfrm>
                <a:off x="7051260" y="2819401"/>
                <a:ext cx="1309133" cy="2057399"/>
                <a:chOff x="6805135" y="2819401"/>
                <a:chExt cx="1309133" cy="2057399"/>
              </a:xfrm>
              <a:grpFill/>
            </p:grpSpPr>
            <p:sp>
              <p:nvSpPr>
                <p:cNvPr id="58" name="Freeform 57"/>
                <p:cNvSpPr/>
                <p:nvPr/>
              </p:nvSpPr>
              <p:spPr>
                <a:xfrm>
                  <a:off x="6805135" y="2819401"/>
                  <a:ext cx="1296348" cy="533399"/>
                </a:xfrm>
                <a:custGeom>
                  <a:avLst/>
                  <a:gdLst>
                    <a:gd name="connsiteX0" fmla="*/ 0 w 1999342"/>
                    <a:gd name="connsiteY0" fmla="*/ 0 h 999671"/>
                    <a:gd name="connsiteX1" fmla="*/ 1999342 w 1999342"/>
                    <a:gd name="connsiteY1" fmla="*/ 0 h 999671"/>
                    <a:gd name="connsiteX2" fmla="*/ 1999342 w 1999342"/>
                    <a:gd name="connsiteY2" fmla="*/ 999671 h 999671"/>
                    <a:gd name="connsiteX3" fmla="*/ 0 w 1999342"/>
                    <a:gd name="connsiteY3" fmla="*/ 999671 h 999671"/>
                    <a:gd name="connsiteX4" fmla="*/ 0 w 1999342"/>
                    <a:gd name="connsiteY4" fmla="*/ 0 h 999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9342" h="999671">
                      <a:moveTo>
                        <a:pt x="0" y="0"/>
                      </a:moveTo>
                      <a:lnTo>
                        <a:pt x="1999342" y="0"/>
                      </a:lnTo>
                      <a:lnTo>
                        <a:pt x="1999342" y="999671"/>
                      </a:lnTo>
                      <a:lnTo>
                        <a:pt x="0" y="999671"/>
                      </a:lnTo>
                      <a:lnTo>
                        <a:pt x="0" y="0"/>
                      </a:lnTo>
                      <a:close/>
                    </a:path>
                  </a:pathLst>
                </a:custGeom>
                <a:grp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7144" tIns="7144" rIns="7144" bIns="7144" numCol="1" spcCol="1270" anchor="ctr" anchorCtr="0">
                  <a:noAutofit/>
                </a:bodyPr>
                <a:lstStyle/>
                <a:p>
                  <a:pPr algn="ctr" defTabSz="349925">
                    <a:lnSpc>
                      <a:spcPct val="90000"/>
                    </a:lnSpc>
                    <a:spcBef>
                      <a:spcPct val="0"/>
                    </a:spcBef>
                    <a:spcAft>
                      <a:spcPct val="35000"/>
                    </a:spcAft>
                  </a:pPr>
                  <a:r>
                    <a:rPr lang="en-US" sz="1000" b="1" dirty="0"/>
                    <a:t>Cyber Human Systems</a:t>
                  </a:r>
                </a:p>
              </p:txBody>
            </p:sp>
            <p:sp>
              <p:nvSpPr>
                <p:cNvPr id="59" name="Freeform 58"/>
                <p:cNvSpPr/>
                <p:nvPr/>
              </p:nvSpPr>
              <p:spPr>
                <a:xfrm>
                  <a:off x="6810375" y="3505201"/>
                  <a:ext cx="1295369" cy="685800"/>
                </a:xfrm>
                <a:custGeom>
                  <a:avLst/>
                  <a:gdLst>
                    <a:gd name="connsiteX0" fmla="*/ 0 w 1999342"/>
                    <a:gd name="connsiteY0" fmla="*/ 0 h 999671"/>
                    <a:gd name="connsiteX1" fmla="*/ 1999342 w 1999342"/>
                    <a:gd name="connsiteY1" fmla="*/ 0 h 999671"/>
                    <a:gd name="connsiteX2" fmla="*/ 1999342 w 1999342"/>
                    <a:gd name="connsiteY2" fmla="*/ 999671 h 999671"/>
                    <a:gd name="connsiteX3" fmla="*/ 0 w 1999342"/>
                    <a:gd name="connsiteY3" fmla="*/ 999671 h 999671"/>
                    <a:gd name="connsiteX4" fmla="*/ 0 w 1999342"/>
                    <a:gd name="connsiteY4" fmla="*/ 0 h 999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9342" h="999671">
                      <a:moveTo>
                        <a:pt x="0" y="0"/>
                      </a:moveTo>
                      <a:lnTo>
                        <a:pt x="1999342" y="0"/>
                      </a:lnTo>
                      <a:lnTo>
                        <a:pt x="1999342" y="999671"/>
                      </a:lnTo>
                      <a:lnTo>
                        <a:pt x="0" y="999671"/>
                      </a:lnTo>
                      <a:lnTo>
                        <a:pt x="0" y="0"/>
                      </a:lnTo>
                      <a:close/>
                    </a:path>
                  </a:pathLst>
                </a:custGeom>
                <a:grp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7144" tIns="7144" rIns="7144" bIns="7144" numCol="1" spcCol="1270" anchor="ctr" anchorCtr="0">
                  <a:noAutofit/>
                </a:bodyPr>
                <a:lstStyle/>
                <a:p>
                  <a:pPr algn="ctr" defTabSz="349925">
                    <a:lnSpc>
                      <a:spcPct val="90000"/>
                    </a:lnSpc>
                    <a:spcBef>
                      <a:spcPct val="0"/>
                    </a:spcBef>
                    <a:spcAft>
                      <a:spcPct val="35000"/>
                    </a:spcAft>
                  </a:pPr>
                  <a:r>
                    <a:rPr lang="en-US" sz="1000" b="1" dirty="0"/>
                    <a:t>Information Integration and Informatics</a:t>
                  </a:r>
                </a:p>
              </p:txBody>
            </p:sp>
            <p:sp>
              <p:nvSpPr>
                <p:cNvPr id="60" name="Freeform 59"/>
                <p:cNvSpPr/>
                <p:nvPr/>
              </p:nvSpPr>
              <p:spPr>
                <a:xfrm>
                  <a:off x="6810375" y="4343401"/>
                  <a:ext cx="1303893" cy="533399"/>
                </a:xfrm>
                <a:custGeom>
                  <a:avLst/>
                  <a:gdLst>
                    <a:gd name="connsiteX0" fmla="*/ 0 w 1999342"/>
                    <a:gd name="connsiteY0" fmla="*/ 0 h 999671"/>
                    <a:gd name="connsiteX1" fmla="*/ 1999342 w 1999342"/>
                    <a:gd name="connsiteY1" fmla="*/ 0 h 999671"/>
                    <a:gd name="connsiteX2" fmla="*/ 1999342 w 1999342"/>
                    <a:gd name="connsiteY2" fmla="*/ 999671 h 999671"/>
                    <a:gd name="connsiteX3" fmla="*/ 0 w 1999342"/>
                    <a:gd name="connsiteY3" fmla="*/ 999671 h 999671"/>
                    <a:gd name="connsiteX4" fmla="*/ 0 w 1999342"/>
                    <a:gd name="connsiteY4" fmla="*/ 0 h 999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9342" h="999671">
                      <a:moveTo>
                        <a:pt x="0" y="0"/>
                      </a:moveTo>
                      <a:lnTo>
                        <a:pt x="1999342" y="0"/>
                      </a:lnTo>
                      <a:lnTo>
                        <a:pt x="1999342" y="999671"/>
                      </a:lnTo>
                      <a:lnTo>
                        <a:pt x="0" y="999671"/>
                      </a:lnTo>
                      <a:lnTo>
                        <a:pt x="0" y="0"/>
                      </a:lnTo>
                      <a:close/>
                    </a:path>
                  </a:pathLst>
                </a:custGeom>
                <a:grp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7144" tIns="7144" rIns="7144" bIns="7144" numCol="1" spcCol="1270" anchor="ctr" anchorCtr="0">
                  <a:noAutofit/>
                </a:bodyPr>
                <a:lstStyle/>
                <a:p>
                  <a:pPr algn="ctr" defTabSz="349925">
                    <a:lnSpc>
                      <a:spcPct val="90000"/>
                    </a:lnSpc>
                    <a:spcBef>
                      <a:spcPct val="0"/>
                    </a:spcBef>
                    <a:spcAft>
                      <a:spcPct val="35000"/>
                    </a:spcAft>
                  </a:pPr>
                  <a:r>
                    <a:rPr lang="en-US" sz="1000" b="1" dirty="0"/>
                    <a:t>Robust Intelligence</a:t>
                  </a:r>
                </a:p>
              </p:txBody>
            </p:sp>
          </p:grpSp>
        </p:grpSp>
        <p:sp>
          <p:nvSpPr>
            <p:cNvPr id="54" name="Freeform 53"/>
            <p:cNvSpPr/>
            <p:nvPr/>
          </p:nvSpPr>
          <p:spPr>
            <a:xfrm>
              <a:off x="6729920" y="2397473"/>
              <a:ext cx="1523999" cy="761999"/>
            </a:xfrm>
            <a:custGeom>
              <a:avLst/>
              <a:gdLst>
                <a:gd name="connsiteX0" fmla="*/ 0 w 1999342"/>
                <a:gd name="connsiteY0" fmla="*/ 0 h 999671"/>
                <a:gd name="connsiteX1" fmla="*/ 1999342 w 1999342"/>
                <a:gd name="connsiteY1" fmla="*/ 0 h 999671"/>
                <a:gd name="connsiteX2" fmla="*/ 1999342 w 1999342"/>
                <a:gd name="connsiteY2" fmla="*/ 999671 h 999671"/>
                <a:gd name="connsiteX3" fmla="*/ 0 w 1999342"/>
                <a:gd name="connsiteY3" fmla="*/ 999671 h 999671"/>
                <a:gd name="connsiteX4" fmla="*/ 0 w 1999342"/>
                <a:gd name="connsiteY4" fmla="*/ 0 h 999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9342" h="999671">
                  <a:moveTo>
                    <a:pt x="0" y="0"/>
                  </a:moveTo>
                  <a:lnTo>
                    <a:pt x="1999342" y="0"/>
                  </a:lnTo>
                  <a:lnTo>
                    <a:pt x="1999342" y="999671"/>
                  </a:lnTo>
                  <a:lnTo>
                    <a:pt x="0" y="999671"/>
                  </a:lnTo>
                  <a:lnTo>
                    <a:pt x="0" y="0"/>
                  </a:lnTo>
                  <a:close/>
                </a:path>
              </a:pathLst>
            </a:custGeom>
            <a:grp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algn="ctr" defTabSz="311044">
                <a:lnSpc>
                  <a:spcPct val="90000"/>
                </a:lnSpc>
                <a:spcBef>
                  <a:spcPct val="0"/>
                </a:spcBef>
                <a:spcAft>
                  <a:spcPct val="35000"/>
                </a:spcAft>
              </a:pPr>
              <a:r>
                <a:rPr lang="en-US" altLang="en-US" sz="875" b="1" dirty="0">
                  <a:latin typeface="Arial"/>
                  <a:cs typeface="Arial"/>
                </a:rPr>
                <a:t>Information and          Intelligent Systems (IIS)</a:t>
              </a:r>
            </a:p>
            <a:p>
              <a:pPr algn="ctr" defTabSz="311044">
                <a:lnSpc>
                  <a:spcPct val="90000"/>
                </a:lnSpc>
                <a:spcBef>
                  <a:spcPct val="0"/>
                </a:spcBef>
                <a:spcAft>
                  <a:spcPct val="35000"/>
                </a:spcAft>
              </a:pPr>
              <a:r>
                <a:rPr lang="en-US" altLang="en-US" sz="875" i="1" dirty="0">
                  <a:latin typeface="Arial"/>
                  <a:cs typeface="Arial"/>
                </a:rPr>
                <a:t>Lynne Parker, DD</a:t>
              </a:r>
            </a:p>
          </p:txBody>
        </p:sp>
      </p:grpSp>
      <p:pic>
        <p:nvPicPr>
          <p:cNvPr id="70" name="Picture 69"/>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167161" y="1642780"/>
            <a:ext cx="618089" cy="624250"/>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72" name="Picture 71" descr="ev Oliver, University of Minnesota, receiving the First Place Headwaters Prize, to include a $1,000 travel award."/>
          <p:cNvPicPr/>
          <p:nvPr/>
        </p:nvPicPr>
        <p:blipFill rotWithShape="1">
          <a:blip r:embed="rId4" cstate="print">
            <a:extLst>
              <a:ext uri="{28A0092B-C50C-407E-A947-70E740481C1C}">
                <a14:useLocalDpi xmlns:a14="http://schemas.microsoft.com/office/drawing/2010/main"/>
              </a:ext>
            </a:extLst>
          </a:blip>
          <a:srcRect/>
          <a:stretch/>
        </p:blipFill>
        <p:spPr bwMode="auto">
          <a:xfrm>
            <a:off x="5299814" y="1642780"/>
            <a:ext cx="680913" cy="631327"/>
          </a:xfrm>
          <a:prstGeom prst="rect">
            <a:avLst/>
          </a:prstGeom>
          <a:noFill/>
          <a:ln>
            <a:noFill/>
          </a:ln>
          <a:effectLst>
            <a:outerShdw blurRad="50800" dist="38100" dir="2700000" algn="tl" rotWithShape="0">
              <a:srgbClr val="000000">
                <a:alpha val="43000"/>
              </a:srgbClr>
            </a:outerShdw>
          </a:effectLst>
          <a:extLst>
            <a:ext uri="{53640926-AAD7-44d8-BBD7-CCE9431645EC}">
              <a14:shadowObscured xmlns="" xmlns:a14="http://schemas.microsoft.com/office/drawing/2010/main"/>
            </a:ext>
          </a:extLst>
        </p:spPr>
      </p:pic>
      <p:pic>
        <p:nvPicPr>
          <p:cNvPr id="65" name="Picture 64" descr="C:\Users\janderso\Desktop\cutmypic.png"/>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8175768" y="2322174"/>
            <a:ext cx="586903" cy="592534"/>
          </a:xfrm>
          <a:prstGeom prst="rect">
            <a:avLst/>
          </a:prstGeom>
          <a:solidFill>
            <a:srgbClr val="4F81BD"/>
          </a:solidFill>
          <a:effectLst>
            <a:outerShdw blurRad="50800" dist="38100" dir="2700000" algn="tl" rotWithShape="0">
              <a:srgbClr val="000000">
                <a:alpha val="43000"/>
              </a:srgbClr>
            </a:outerShdw>
          </a:effectLst>
          <a:extLst/>
        </p:spPr>
      </p:pic>
      <p:pic>
        <p:nvPicPr>
          <p:cNvPr id="66" name="Picture 65"/>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2411801" y="2323579"/>
            <a:ext cx="604599" cy="627218"/>
          </a:xfrm>
          <a:prstGeom prst="rect">
            <a:avLst/>
          </a:prstGeom>
          <a:solidFill>
            <a:srgbClr val="4F81BD"/>
          </a:solidFill>
          <a:effectLst>
            <a:outerShdw blurRad="50800" dist="38100" dir="2700000" algn="tl" rotWithShape="0">
              <a:srgbClr val="000000">
                <a:alpha val="43000"/>
              </a:srgbClr>
            </a:outerShdw>
          </a:effectLst>
        </p:spPr>
      </p:pic>
      <p:pic>
        <p:nvPicPr>
          <p:cNvPr id="67" name="Picture 66"/>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650511" y="2323578"/>
            <a:ext cx="564922" cy="591130"/>
          </a:xfrm>
          <a:prstGeom prst="rect">
            <a:avLst/>
          </a:prstGeom>
          <a:solidFill>
            <a:srgbClr val="4F81BD"/>
          </a:solidFill>
          <a:effectLst>
            <a:outerShdw blurRad="50800" dist="38100" dir="2700000" algn="tl" rotWithShape="0">
              <a:srgbClr val="000000">
                <a:alpha val="43000"/>
              </a:srgbClr>
            </a:outerShdw>
          </a:effectLst>
        </p:spPr>
      </p:pic>
      <p:pic>
        <p:nvPicPr>
          <p:cNvPr id="71" name="Picture 70"/>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6082905" y="2322174"/>
            <a:ext cx="576844" cy="592534"/>
          </a:xfrm>
          <a:prstGeom prst="rect">
            <a:avLst/>
          </a:prstGeom>
          <a:solidFill>
            <a:srgbClr val="4F81BD"/>
          </a:solidFill>
          <a:ln w="38100" cap="sq">
            <a:noFill/>
            <a:prstDash val="solid"/>
            <a:miter lim="800000"/>
          </a:ln>
          <a:effectLst>
            <a:outerShdw blurRad="50800" dist="38100" dir="2700000" algn="tl" rotWithShape="0">
              <a:srgbClr val="000000">
                <a:alpha val="43000"/>
              </a:srgbClr>
            </a:outerShdw>
          </a:effectLst>
        </p:spPr>
      </p:pic>
      <p:sp>
        <p:nvSpPr>
          <p:cNvPr id="73" name="Freeform 72"/>
          <p:cNvSpPr/>
          <p:nvPr/>
        </p:nvSpPr>
        <p:spPr>
          <a:xfrm>
            <a:off x="6316390" y="1344504"/>
            <a:ext cx="1397247" cy="445770"/>
          </a:xfrm>
          <a:custGeom>
            <a:avLst/>
            <a:gdLst>
              <a:gd name="connsiteX0" fmla="*/ 0 w 1999342"/>
              <a:gd name="connsiteY0" fmla="*/ 0 h 999671"/>
              <a:gd name="connsiteX1" fmla="*/ 1999342 w 1999342"/>
              <a:gd name="connsiteY1" fmla="*/ 0 h 999671"/>
              <a:gd name="connsiteX2" fmla="*/ 1999342 w 1999342"/>
              <a:gd name="connsiteY2" fmla="*/ 999671 h 999671"/>
              <a:gd name="connsiteX3" fmla="*/ 0 w 1999342"/>
              <a:gd name="connsiteY3" fmla="*/ 999671 h 999671"/>
              <a:gd name="connsiteX4" fmla="*/ 0 w 1999342"/>
              <a:gd name="connsiteY4" fmla="*/ 0 h 999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9342" h="999671">
                <a:moveTo>
                  <a:pt x="0" y="0"/>
                </a:moveTo>
                <a:lnTo>
                  <a:pt x="1999342" y="0"/>
                </a:lnTo>
                <a:lnTo>
                  <a:pt x="1999342" y="999671"/>
                </a:lnTo>
                <a:lnTo>
                  <a:pt x="0" y="999671"/>
                </a:lnTo>
                <a:lnTo>
                  <a:pt x="0" y="0"/>
                </a:lnTo>
                <a:close/>
              </a:path>
            </a:pathLst>
          </a:custGeom>
          <a:solidFill>
            <a:srgbClr val="4F81BD"/>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algn="ctr">
              <a:lnSpc>
                <a:spcPct val="80000"/>
              </a:lnSpc>
            </a:pPr>
            <a:r>
              <a:rPr lang="en-US" sz="875" b="1" dirty="0">
                <a:solidFill>
                  <a:schemeClr val="bg1"/>
                </a:solidFill>
                <a:latin typeface="Arial"/>
                <a:cs typeface="Arial"/>
              </a:rPr>
              <a:t>Senior Advisor for </a:t>
            </a:r>
          </a:p>
          <a:p>
            <a:pPr algn="ctr">
              <a:lnSpc>
                <a:spcPct val="80000"/>
              </a:lnSpc>
            </a:pPr>
            <a:r>
              <a:rPr lang="en-US" sz="875" b="1" dirty="0">
                <a:solidFill>
                  <a:schemeClr val="bg1"/>
                </a:solidFill>
                <a:latin typeface="Arial"/>
                <a:cs typeface="Arial"/>
              </a:rPr>
              <a:t>Research </a:t>
            </a:r>
            <a:r>
              <a:rPr lang="en-US" sz="875" b="1" dirty="0" err="1">
                <a:solidFill>
                  <a:schemeClr val="bg1"/>
                </a:solidFill>
                <a:latin typeface="Arial"/>
                <a:cs typeface="Arial"/>
              </a:rPr>
              <a:t>Cyberinfrastructure</a:t>
            </a:r>
            <a:endParaRPr lang="en-US" sz="875" b="1" dirty="0">
              <a:solidFill>
                <a:schemeClr val="bg1"/>
              </a:solidFill>
              <a:latin typeface="Arial"/>
              <a:cs typeface="Arial"/>
            </a:endParaRPr>
          </a:p>
          <a:p>
            <a:pPr algn="ctr">
              <a:lnSpc>
                <a:spcPct val="80000"/>
              </a:lnSpc>
            </a:pPr>
            <a:r>
              <a:rPr lang="en-US" altLang="en-US" sz="875" i="1" dirty="0">
                <a:solidFill>
                  <a:schemeClr val="bg1"/>
                </a:solidFill>
                <a:latin typeface="Arial"/>
                <a:cs typeface="Arial"/>
              </a:rPr>
              <a:t>Peter </a:t>
            </a:r>
            <a:r>
              <a:rPr lang="en-US" altLang="en-US" sz="875" i="1" dirty="0" err="1">
                <a:solidFill>
                  <a:schemeClr val="bg1"/>
                </a:solidFill>
                <a:latin typeface="Arial"/>
                <a:cs typeface="Arial"/>
              </a:rPr>
              <a:t>Arzberger</a:t>
            </a:r>
            <a:endParaRPr lang="en-US" altLang="en-US" sz="875" i="1" dirty="0">
              <a:latin typeface="Arial"/>
              <a:cs typeface="Arial"/>
            </a:endParaRPr>
          </a:p>
        </p:txBody>
      </p:sp>
      <p:sp>
        <p:nvSpPr>
          <p:cNvPr id="74" name="Freeform 73"/>
          <p:cNvSpPr/>
          <p:nvPr/>
        </p:nvSpPr>
        <p:spPr>
          <a:xfrm>
            <a:off x="6317468" y="1825175"/>
            <a:ext cx="1396169" cy="445770"/>
          </a:xfrm>
          <a:custGeom>
            <a:avLst/>
            <a:gdLst>
              <a:gd name="connsiteX0" fmla="*/ 0 w 1999342"/>
              <a:gd name="connsiteY0" fmla="*/ 0 h 999671"/>
              <a:gd name="connsiteX1" fmla="*/ 1999342 w 1999342"/>
              <a:gd name="connsiteY1" fmla="*/ 0 h 999671"/>
              <a:gd name="connsiteX2" fmla="*/ 1999342 w 1999342"/>
              <a:gd name="connsiteY2" fmla="*/ 999671 h 999671"/>
              <a:gd name="connsiteX3" fmla="*/ 0 w 1999342"/>
              <a:gd name="connsiteY3" fmla="*/ 999671 h 999671"/>
              <a:gd name="connsiteX4" fmla="*/ 0 w 1999342"/>
              <a:gd name="connsiteY4" fmla="*/ 0 h 999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9342" h="999671">
                <a:moveTo>
                  <a:pt x="0" y="0"/>
                </a:moveTo>
                <a:lnTo>
                  <a:pt x="1999342" y="0"/>
                </a:lnTo>
                <a:lnTo>
                  <a:pt x="1999342" y="999671"/>
                </a:lnTo>
                <a:lnTo>
                  <a:pt x="0" y="999671"/>
                </a:lnTo>
                <a:lnTo>
                  <a:pt x="0" y="0"/>
                </a:lnTo>
                <a:close/>
              </a:path>
            </a:pathLst>
          </a:custGeom>
          <a:solidFill>
            <a:srgbClr val="4F81BD"/>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algn="ctr">
              <a:lnSpc>
                <a:spcPct val="80000"/>
              </a:lnSpc>
            </a:pPr>
            <a:r>
              <a:rPr lang="en-US" sz="875" b="1" dirty="0">
                <a:solidFill>
                  <a:schemeClr val="bg1"/>
                </a:solidFill>
                <a:latin typeface="Arial"/>
                <a:cs typeface="Arial"/>
              </a:rPr>
              <a:t>Senior Advisor for </a:t>
            </a:r>
          </a:p>
          <a:p>
            <a:pPr algn="ctr">
              <a:lnSpc>
                <a:spcPct val="80000"/>
              </a:lnSpc>
            </a:pPr>
            <a:r>
              <a:rPr lang="en-US" sz="875" b="1" dirty="0">
                <a:solidFill>
                  <a:schemeClr val="bg1"/>
                </a:solidFill>
                <a:latin typeface="Arial"/>
                <a:cs typeface="Arial"/>
              </a:rPr>
              <a:t>Data Science</a:t>
            </a:r>
          </a:p>
          <a:p>
            <a:pPr algn="ctr">
              <a:lnSpc>
                <a:spcPct val="80000"/>
              </a:lnSpc>
            </a:pPr>
            <a:r>
              <a:rPr lang="en-US" altLang="en-US" sz="875" i="1" dirty="0" err="1">
                <a:solidFill>
                  <a:schemeClr val="bg1"/>
                </a:solidFill>
                <a:latin typeface="Arial"/>
                <a:cs typeface="Arial"/>
              </a:rPr>
              <a:t>Chaitan</a:t>
            </a:r>
            <a:r>
              <a:rPr lang="en-US" altLang="en-US" sz="875" i="1" dirty="0">
                <a:solidFill>
                  <a:schemeClr val="bg1"/>
                </a:solidFill>
                <a:latin typeface="Arial"/>
                <a:cs typeface="Arial"/>
              </a:rPr>
              <a:t> </a:t>
            </a:r>
            <a:r>
              <a:rPr lang="en-US" altLang="en-US" sz="875" i="1" dirty="0" err="1">
                <a:solidFill>
                  <a:schemeClr val="bg1"/>
                </a:solidFill>
                <a:latin typeface="Arial"/>
                <a:cs typeface="Arial"/>
              </a:rPr>
              <a:t>Baru</a:t>
            </a:r>
            <a:endParaRPr lang="en-US" altLang="en-US" sz="875" i="1" dirty="0">
              <a:latin typeface="Arial"/>
              <a:cs typeface="Arial"/>
            </a:endParaRPr>
          </a:p>
        </p:txBody>
      </p:sp>
      <p:pic>
        <p:nvPicPr>
          <p:cNvPr id="68" name="Picture 67"/>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7585239" y="1151524"/>
            <a:ext cx="457200" cy="519870"/>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69" name="Picture 68"/>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7585239" y="1931020"/>
            <a:ext cx="457200" cy="516069"/>
          </a:xfrm>
          <a:prstGeom prst="rect">
            <a:avLst/>
          </a:prstGeom>
          <a:effectLst>
            <a:outerShdw blurRad="50800" dist="38100" dir="2700000" algn="tl" rotWithShape="0">
              <a:srgbClr val="000000">
                <a:alpha val="43000"/>
              </a:srgbClr>
            </a:outerShdw>
          </a:effectLst>
        </p:spPr>
      </p:pic>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tint val="75000"/>
                  </a:prstClr>
                </a:solidFill>
              </a:rPr>
              <a:pPr/>
              <a:t>4</a:t>
            </a:fld>
            <a:endParaRPr lang="en-US">
              <a:solidFill>
                <a:prstClr val="black">
                  <a:tint val="75000"/>
                </a:prstClr>
              </a:solidFill>
            </a:endParaRPr>
          </a:p>
        </p:txBody>
      </p:sp>
    </p:spTree>
    <p:extLst>
      <p:ext uri="{BB962C8B-B14F-4D97-AF65-F5344CB8AC3E}">
        <p14:creationId xmlns:p14="http://schemas.microsoft.com/office/powerpoint/2010/main" val="35969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par>
                                <p:cTn id="8" presetID="22" presetClass="entr" presetSubtype="1" fill="hold" nodeType="withEffect">
                                  <p:stCondLst>
                                    <p:cond delay="0"/>
                                  </p:stCondLst>
                                  <p:childTnLst>
                                    <p:set>
                                      <p:cBhvr>
                                        <p:cTn id="9" dur="1" fill="hold">
                                          <p:stCondLst>
                                            <p:cond delay="0"/>
                                          </p:stCondLst>
                                        </p:cTn>
                                        <p:tgtEl>
                                          <p:spTgt spid="67"/>
                                        </p:tgtEl>
                                        <p:attrNameLst>
                                          <p:attrName>style.visibility</p:attrName>
                                        </p:attrNameLst>
                                      </p:cBhvr>
                                      <p:to>
                                        <p:strVal val="visible"/>
                                      </p:to>
                                    </p:set>
                                    <p:animEffect transition="in" filter="wipe(up)">
                                      <p:cBhvr>
                                        <p:cTn id="10" dur="500"/>
                                        <p:tgtEl>
                                          <p:spTgt spid="6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66"/>
                                        </p:tgtEl>
                                        <p:attrNameLst>
                                          <p:attrName>style.visibility</p:attrName>
                                        </p:attrNameLst>
                                      </p:cBhvr>
                                      <p:to>
                                        <p:strVal val="visible"/>
                                      </p:to>
                                    </p:set>
                                    <p:animEffect transition="in" filter="wipe(up)">
                                      <p:cBhvr>
                                        <p:cTn id="15" dur="500"/>
                                        <p:tgtEl>
                                          <p:spTgt spid="66"/>
                                        </p:tgtEl>
                                      </p:cBhvr>
                                    </p:animEffect>
                                  </p:childTnLst>
                                </p:cTn>
                              </p:par>
                              <p:par>
                                <p:cTn id="16" presetID="22" presetClass="entr" presetSubtype="1"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up)">
                                      <p:cBhvr>
                                        <p:cTn id="18" dur="500"/>
                                        <p:tgtEl>
                                          <p:spTgt spid="26"/>
                                        </p:tgtEl>
                                      </p:cBhvr>
                                    </p:animEffect>
                                  </p:childTnLst>
                                </p:cTn>
                              </p:par>
                              <p:par>
                                <p:cTn id="19" presetID="1" presetClass="exit" presetSubtype="0" fill="hold" nodeType="withEffect">
                                  <p:stCondLst>
                                    <p:cond delay="0"/>
                                  </p:stCondLst>
                                  <p:childTnLst>
                                    <p:set>
                                      <p:cBhvr>
                                        <p:cTn id="20" dur="1" fill="hold">
                                          <p:stCondLst>
                                            <p:cond delay="0"/>
                                          </p:stCondLst>
                                        </p:cTn>
                                        <p:tgtEl>
                                          <p:spTgt spid="6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up)">
                                      <p:cBhvr>
                                        <p:cTn id="25" dur="500"/>
                                        <p:tgtEl>
                                          <p:spTgt spid="39"/>
                                        </p:tgtEl>
                                      </p:cBhvr>
                                    </p:animEffect>
                                  </p:childTnLst>
                                </p:cTn>
                              </p:par>
                              <p:par>
                                <p:cTn id="26" presetID="1" presetClass="exit" presetSubtype="0" fill="hold" nodeType="withEffect">
                                  <p:stCondLst>
                                    <p:cond delay="0"/>
                                  </p:stCondLst>
                                  <p:childTnLst>
                                    <p:set>
                                      <p:cBhvr>
                                        <p:cTn id="27" dur="1" fill="hold">
                                          <p:stCondLst>
                                            <p:cond delay="0"/>
                                          </p:stCondLst>
                                        </p:cTn>
                                        <p:tgtEl>
                                          <p:spTgt spid="66"/>
                                        </p:tgtEl>
                                        <p:attrNameLst>
                                          <p:attrName>style.visibility</p:attrName>
                                        </p:attrNameLst>
                                      </p:cBhvr>
                                      <p:to>
                                        <p:strVal val="hidden"/>
                                      </p:to>
                                    </p:set>
                                  </p:childTnLst>
                                </p:cTn>
                              </p:par>
                              <p:par>
                                <p:cTn id="28" presetID="22" presetClass="entr" presetSubtype="1" fill="hold" nodeType="with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wipe(up)">
                                      <p:cBhvr>
                                        <p:cTn id="30" dur="500"/>
                                        <p:tgtEl>
                                          <p:spTgt spid="7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wipe(up)">
                                      <p:cBhvr>
                                        <p:cTn id="35" dur="500"/>
                                        <p:tgtEl>
                                          <p:spTgt spid="52"/>
                                        </p:tgtEl>
                                      </p:cBhvr>
                                    </p:animEffect>
                                  </p:childTnLst>
                                </p:cTn>
                              </p:par>
                              <p:par>
                                <p:cTn id="36" presetID="22" presetClass="entr" presetSubtype="1" fill="hold" nodeType="withEffect">
                                  <p:stCondLst>
                                    <p:cond delay="0"/>
                                  </p:stCondLst>
                                  <p:childTnLst>
                                    <p:set>
                                      <p:cBhvr>
                                        <p:cTn id="37" dur="1" fill="hold">
                                          <p:stCondLst>
                                            <p:cond delay="0"/>
                                          </p:stCondLst>
                                        </p:cTn>
                                        <p:tgtEl>
                                          <p:spTgt spid="65"/>
                                        </p:tgtEl>
                                        <p:attrNameLst>
                                          <p:attrName>style.visibility</p:attrName>
                                        </p:attrNameLst>
                                      </p:cBhvr>
                                      <p:to>
                                        <p:strVal val="visible"/>
                                      </p:to>
                                    </p:set>
                                    <p:animEffect transition="in" filter="wipe(up)">
                                      <p:cBhvr>
                                        <p:cTn id="38" dur="500"/>
                                        <p:tgtEl>
                                          <p:spTgt spid="65"/>
                                        </p:tgtEl>
                                      </p:cBhvr>
                                    </p:animEffect>
                                  </p:childTnLst>
                                </p:cTn>
                              </p:par>
                              <p:par>
                                <p:cTn id="39" presetID="1" presetClass="exit" presetSubtype="0" fill="hold" nodeType="withEffect">
                                  <p:stCondLst>
                                    <p:cond delay="0"/>
                                  </p:stCondLst>
                                  <p:childTnLst>
                                    <p:set>
                                      <p:cBhvr>
                                        <p:cTn id="40" dur="1" fill="hold">
                                          <p:stCondLst>
                                            <p:cond delay="0"/>
                                          </p:stCondLst>
                                        </p:cTn>
                                        <p:tgtEl>
                                          <p:spTgt spid="71"/>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65"/>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70"/>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72"/>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7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0100"/>
            <a:ext cx="8229600" cy="857250"/>
          </a:xfrm>
        </p:spPr>
        <p:txBody>
          <a:bodyPr>
            <a:normAutofit/>
          </a:bodyPr>
          <a:lstStyle/>
          <a:p>
            <a:r>
              <a:rPr lang="en-US" sz="3600" b="1" dirty="0">
                <a:latin typeface="Berlin Sans FB Demi" panose="020E0802020502020306" pitchFamily="34" charset="0"/>
              </a:rPr>
              <a:t>Snapshot of CISE FY 2015 Activities</a:t>
            </a:r>
          </a:p>
        </p:txBody>
      </p:sp>
      <p:graphicFrame>
        <p:nvGraphicFramePr>
          <p:cNvPr id="5" name="Content Placeholder 3"/>
          <p:cNvGraphicFramePr>
            <a:graphicFrameLocks noGrp="1"/>
          </p:cNvGraphicFramePr>
          <p:nvPr>
            <p:ph idx="1"/>
            <p:extLst/>
          </p:nvPr>
        </p:nvGraphicFramePr>
        <p:xfrm>
          <a:off x="5144153" y="3489311"/>
          <a:ext cx="3733800" cy="2193993"/>
        </p:xfrm>
        <a:graphic>
          <a:graphicData uri="http://schemas.openxmlformats.org/drawingml/2006/table">
            <a:tbl>
              <a:tblPr firstRow="1" bandRow="1">
                <a:tableStyleId>{5C22544A-7EE6-4342-B048-85BDC9FD1C3A}</a:tableStyleId>
              </a:tblPr>
              <a:tblGrid>
                <a:gridCol w="2743200"/>
                <a:gridCol w="990600"/>
              </a:tblGrid>
              <a:tr h="297180">
                <a:tc>
                  <a:txBody>
                    <a:bodyPr/>
                    <a:lstStyle/>
                    <a:p>
                      <a:endParaRPr lang="en-US" sz="1500" dirty="0">
                        <a:latin typeface="Arial"/>
                        <a:cs typeface="Arial"/>
                      </a:endParaRPr>
                    </a:p>
                  </a:txBody>
                  <a:tcPr marT="34290" marB="34290"/>
                </a:tc>
                <a:tc>
                  <a:txBody>
                    <a:bodyPr/>
                    <a:lstStyle/>
                    <a:p>
                      <a:pPr algn="ctr"/>
                      <a:r>
                        <a:rPr lang="en-US" sz="1500" dirty="0" smtClean="0">
                          <a:latin typeface="Arial"/>
                          <a:cs typeface="Arial"/>
                        </a:rPr>
                        <a:t>CISE</a:t>
                      </a:r>
                      <a:endParaRPr lang="en-US" sz="1500" dirty="0">
                        <a:latin typeface="Arial"/>
                        <a:cs typeface="Arial"/>
                      </a:endParaRPr>
                    </a:p>
                  </a:txBody>
                  <a:tcPr marT="34290" marB="34290"/>
                </a:tc>
              </a:tr>
              <a:tr h="326464">
                <a:tc>
                  <a:txBody>
                    <a:bodyPr/>
                    <a:lstStyle/>
                    <a:p>
                      <a:r>
                        <a:rPr lang="en-US" sz="1400" dirty="0" smtClean="0">
                          <a:latin typeface="Arial"/>
                          <a:cs typeface="Arial"/>
                        </a:rPr>
                        <a:t>Senior Researchers</a:t>
                      </a:r>
                    </a:p>
                  </a:txBody>
                  <a:tcPr marT="34290" marB="34290" anchor="ctr"/>
                </a:tc>
                <a:tc>
                  <a:txBody>
                    <a:bodyPr/>
                    <a:lstStyle/>
                    <a:p>
                      <a:pPr algn="ctr"/>
                      <a:r>
                        <a:rPr lang="en-US" sz="1400" dirty="0" smtClean="0">
                          <a:latin typeface="Arial"/>
                          <a:cs typeface="Arial"/>
                        </a:rPr>
                        <a:t> 7,302</a:t>
                      </a:r>
                      <a:endParaRPr lang="en-US" sz="1400" dirty="0">
                        <a:latin typeface="Arial"/>
                        <a:cs typeface="Arial"/>
                      </a:endParaRPr>
                    </a:p>
                  </a:txBody>
                  <a:tcPr marT="34290" marB="34290"/>
                </a:tc>
              </a:tr>
              <a:tr h="326464">
                <a:tc>
                  <a:txBody>
                    <a:bodyPr/>
                    <a:lstStyle/>
                    <a:p>
                      <a:r>
                        <a:rPr lang="en-US" sz="1400" dirty="0" smtClean="0">
                          <a:latin typeface="Arial"/>
                          <a:cs typeface="Arial"/>
                        </a:rPr>
                        <a:t>Other Professionals</a:t>
                      </a:r>
                      <a:endParaRPr lang="en-US" sz="1400" dirty="0">
                        <a:latin typeface="Arial"/>
                        <a:cs typeface="Arial"/>
                      </a:endParaRPr>
                    </a:p>
                  </a:txBody>
                  <a:tcPr marT="34290" marB="34290" anchor="ctr"/>
                </a:tc>
                <a:tc>
                  <a:txBody>
                    <a:bodyPr/>
                    <a:lstStyle/>
                    <a:p>
                      <a:pPr algn="ctr"/>
                      <a:r>
                        <a:rPr lang="en-US" sz="1400" dirty="0" smtClean="0">
                          <a:latin typeface="Arial"/>
                          <a:cs typeface="Arial"/>
                        </a:rPr>
                        <a:t>  1,278</a:t>
                      </a:r>
                      <a:endParaRPr lang="en-US" sz="1400" dirty="0">
                        <a:latin typeface="Arial"/>
                        <a:cs typeface="Arial"/>
                      </a:endParaRPr>
                    </a:p>
                  </a:txBody>
                  <a:tcPr marT="34290" marB="34290"/>
                </a:tc>
              </a:tr>
              <a:tr h="411434">
                <a:tc>
                  <a:txBody>
                    <a:bodyPr/>
                    <a:lstStyle/>
                    <a:p>
                      <a:r>
                        <a:rPr lang="en-US" sz="1400" dirty="0" smtClean="0">
                          <a:latin typeface="Arial"/>
                          <a:cs typeface="Arial"/>
                        </a:rPr>
                        <a:t>Postdoctoral Associates</a:t>
                      </a:r>
                      <a:endParaRPr lang="en-US" sz="1400" dirty="0">
                        <a:latin typeface="Arial"/>
                        <a:cs typeface="Arial"/>
                      </a:endParaRPr>
                    </a:p>
                  </a:txBody>
                  <a:tcPr marT="34290" marB="34290" anchor="ctr"/>
                </a:tc>
                <a:tc>
                  <a:txBody>
                    <a:bodyPr/>
                    <a:lstStyle/>
                    <a:p>
                      <a:pPr algn="ctr"/>
                      <a:r>
                        <a:rPr lang="en-US" sz="1400" dirty="0" smtClean="0">
                          <a:latin typeface="Arial"/>
                          <a:cs typeface="Arial"/>
                        </a:rPr>
                        <a:t>   </a:t>
                      </a:r>
                      <a:r>
                        <a:rPr lang="en-US" sz="1400" baseline="0" dirty="0" smtClean="0">
                          <a:latin typeface="Arial"/>
                          <a:cs typeface="Arial"/>
                        </a:rPr>
                        <a:t>  </a:t>
                      </a:r>
                      <a:r>
                        <a:rPr lang="en-US" sz="1400" dirty="0" smtClean="0">
                          <a:latin typeface="Arial"/>
                          <a:cs typeface="Arial"/>
                        </a:rPr>
                        <a:t>498</a:t>
                      </a:r>
                      <a:endParaRPr lang="en-US" sz="1400" dirty="0">
                        <a:latin typeface="Arial"/>
                        <a:cs typeface="Arial"/>
                      </a:endParaRPr>
                    </a:p>
                  </a:txBody>
                  <a:tcPr marT="34290" marB="34290"/>
                </a:tc>
              </a:tr>
              <a:tr h="326464">
                <a:tc>
                  <a:txBody>
                    <a:bodyPr/>
                    <a:lstStyle/>
                    <a:p>
                      <a:r>
                        <a:rPr lang="en-US" sz="1400" dirty="0" smtClean="0">
                          <a:latin typeface="Arial"/>
                          <a:cs typeface="Arial"/>
                        </a:rPr>
                        <a:t>Graduate Students</a:t>
                      </a:r>
                      <a:endParaRPr lang="en-US" sz="1400" dirty="0">
                        <a:latin typeface="Arial"/>
                        <a:cs typeface="Arial"/>
                      </a:endParaRPr>
                    </a:p>
                  </a:txBody>
                  <a:tcPr marT="34290" marB="34290" anchor="ctr"/>
                </a:tc>
                <a:tc>
                  <a:txBody>
                    <a:bodyPr/>
                    <a:lstStyle/>
                    <a:p>
                      <a:pPr algn="ctr"/>
                      <a:r>
                        <a:rPr lang="en-US" sz="1400" dirty="0" smtClean="0">
                          <a:latin typeface="Arial"/>
                          <a:cs typeface="Arial"/>
                        </a:rPr>
                        <a:t> 6,423</a:t>
                      </a:r>
                      <a:endParaRPr lang="en-US" sz="1400" dirty="0">
                        <a:latin typeface="Arial"/>
                        <a:cs typeface="Arial"/>
                      </a:endParaRPr>
                    </a:p>
                  </a:txBody>
                  <a:tcPr marT="34290" marB="34290"/>
                </a:tc>
              </a:tr>
              <a:tr h="505987">
                <a:tc>
                  <a:txBody>
                    <a:bodyPr/>
                    <a:lstStyle/>
                    <a:p>
                      <a:r>
                        <a:rPr lang="en-US" sz="1400" dirty="0" smtClean="0">
                          <a:latin typeface="Arial"/>
                          <a:cs typeface="Arial"/>
                        </a:rPr>
                        <a:t>Undergraduate</a:t>
                      </a:r>
                      <a:r>
                        <a:rPr lang="en-US" sz="1400" baseline="0" dirty="0" smtClean="0">
                          <a:latin typeface="Arial"/>
                          <a:cs typeface="Arial"/>
                        </a:rPr>
                        <a:t> Students</a:t>
                      </a:r>
                      <a:endParaRPr lang="en-US" sz="1400" dirty="0">
                        <a:latin typeface="Arial"/>
                        <a:cs typeface="Arial"/>
                      </a:endParaRPr>
                    </a:p>
                  </a:txBody>
                  <a:tcPr marT="34290" marB="34290" anchor="ctr"/>
                </a:tc>
                <a:tc>
                  <a:txBody>
                    <a:bodyPr/>
                    <a:lstStyle/>
                    <a:p>
                      <a:pPr algn="ctr"/>
                      <a:r>
                        <a:rPr lang="en-US" sz="1400" dirty="0" smtClean="0">
                          <a:latin typeface="Arial"/>
                          <a:cs typeface="Arial"/>
                        </a:rPr>
                        <a:t>  2,367</a:t>
                      </a:r>
                      <a:endParaRPr lang="en-US" sz="1400" dirty="0">
                        <a:latin typeface="Arial"/>
                        <a:cs typeface="Arial"/>
                      </a:endParaRPr>
                    </a:p>
                  </a:txBody>
                  <a:tcPr marT="34290" marB="34290"/>
                </a:tc>
              </a:tr>
            </a:tbl>
          </a:graphicData>
        </a:graphic>
      </p:graphicFrame>
      <p:graphicFrame>
        <p:nvGraphicFramePr>
          <p:cNvPr id="4" name="Content Placeholder 3"/>
          <p:cNvGraphicFramePr>
            <a:graphicFrameLocks/>
          </p:cNvGraphicFramePr>
          <p:nvPr>
            <p:extLst/>
          </p:nvPr>
        </p:nvGraphicFramePr>
        <p:xfrm>
          <a:off x="392156" y="1986158"/>
          <a:ext cx="3962400" cy="2956560"/>
        </p:xfrm>
        <a:graphic>
          <a:graphicData uri="http://schemas.openxmlformats.org/drawingml/2006/table">
            <a:tbl>
              <a:tblPr firstRow="1" bandRow="1">
                <a:tableStyleId>{5C22544A-7EE6-4342-B048-85BDC9FD1C3A}</a:tableStyleId>
              </a:tblPr>
              <a:tblGrid>
                <a:gridCol w="2641600"/>
                <a:gridCol w="1320800"/>
              </a:tblGrid>
              <a:tr h="297180">
                <a:tc>
                  <a:txBody>
                    <a:bodyPr/>
                    <a:lstStyle/>
                    <a:p>
                      <a:endParaRPr lang="en-US" sz="1500" dirty="0">
                        <a:latin typeface="Arial"/>
                        <a:cs typeface="Arial"/>
                      </a:endParaRPr>
                    </a:p>
                  </a:txBody>
                  <a:tcPr marT="34290" marB="34290"/>
                </a:tc>
                <a:tc>
                  <a:txBody>
                    <a:bodyPr/>
                    <a:lstStyle/>
                    <a:p>
                      <a:pPr algn="ctr"/>
                      <a:r>
                        <a:rPr lang="en-US" sz="1500" dirty="0" smtClean="0">
                          <a:latin typeface="Arial"/>
                          <a:cs typeface="Arial"/>
                        </a:rPr>
                        <a:t>CISE</a:t>
                      </a:r>
                      <a:endParaRPr lang="en-US" sz="1500" dirty="0">
                        <a:latin typeface="Arial"/>
                        <a:cs typeface="Arial"/>
                      </a:endParaRPr>
                    </a:p>
                  </a:txBody>
                  <a:tcPr marT="34290" marB="34290"/>
                </a:tc>
              </a:tr>
              <a:tr h="287655">
                <a:tc>
                  <a:txBody>
                    <a:bodyPr/>
                    <a:lstStyle/>
                    <a:p>
                      <a:r>
                        <a:rPr lang="en-US" sz="1400" dirty="0" smtClean="0">
                          <a:latin typeface="Arial"/>
                          <a:cs typeface="Arial"/>
                        </a:rPr>
                        <a:t>Research Budget</a:t>
                      </a:r>
                      <a:endParaRPr lang="en-US" sz="1400" dirty="0">
                        <a:latin typeface="Arial"/>
                        <a:cs typeface="Arial"/>
                      </a:endParaRPr>
                    </a:p>
                  </a:txBody>
                  <a:tcPr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Arial"/>
                          <a:cs typeface="Arial"/>
                        </a:rPr>
                        <a:t>$933M</a:t>
                      </a:r>
                    </a:p>
                  </a:txBody>
                  <a:tcPr marT="34290" marB="34290" anchor="ctr"/>
                </a:tc>
              </a:tr>
              <a:tr h="2876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a:cs typeface="Arial"/>
                        </a:rPr>
                        <a:t>Number</a:t>
                      </a:r>
                      <a:r>
                        <a:rPr lang="en-US" sz="1400" baseline="0" dirty="0" smtClean="0">
                          <a:latin typeface="Arial"/>
                          <a:cs typeface="Arial"/>
                        </a:rPr>
                        <a:t> of Proposals</a:t>
                      </a:r>
                      <a:endParaRPr lang="en-US" sz="1400" dirty="0" smtClean="0">
                        <a:latin typeface="Arial"/>
                        <a:cs typeface="Arial"/>
                      </a:endParaRPr>
                    </a:p>
                  </a:txBody>
                  <a:tcPr marT="34290" marB="34290" anchor="ctr"/>
                </a:tc>
                <a:tc>
                  <a:txBody>
                    <a:bodyPr/>
                    <a:lstStyle/>
                    <a:p>
                      <a:pPr algn="ctr"/>
                      <a:r>
                        <a:rPr lang="en-US" sz="1400" dirty="0" smtClean="0">
                          <a:latin typeface="Arial"/>
                          <a:cs typeface="Arial"/>
                        </a:rPr>
                        <a:t>8,038</a:t>
                      </a:r>
                      <a:endParaRPr lang="en-US" sz="1400" dirty="0">
                        <a:latin typeface="Arial"/>
                        <a:cs typeface="Arial"/>
                      </a:endParaRPr>
                    </a:p>
                  </a:txBody>
                  <a:tcPr marT="34290" marB="34290" anchor="ctr"/>
                </a:tc>
              </a:tr>
              <a:tr h="2876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a:cs typeface="Arial"/>
                        </a:rPr>
                        <a:t>Number of Awards</a:t>
                      </a:r>
                    </a:p>
                  </a:txBody>
                  <a:tcPr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Arial"/>
                          <a:cs typeface="Arial"/>
                        </a:rPr>
                        <a:t>1,887</a:t>
                      </a:r>
                    </a:p>
                  </a:txBody>
                  <a:tcPr marT="34290" marB="34290" anchor="ctr"/>
                </a:tc>
              </a:tr>
              <a:tr h="2876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a:cs typeface="Arial"/>
                        </a:rPr>
                        <a:t>Success Rate</a:t>
                      </a:r>
                    </a:p>
                  </a:txBody>
                  <a:tcPr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Arial"/>
                          <a:cs typeface="Arial"/>
                        </a:rPr>
                        <a:t>~23%</a:t>
                      </a:r>
                    </a:p>
                  </a:txBody>
                  <a:tcPr marT="34290" marB="34290" anchor="ctr"/>
                </a:tc>
              </a:tr>
              <a:tr h="502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a:cs typeface="Arial"/>
                        </a:rPr>
                        <a:t>Average Annualized Award</a:t>
                      </a:r>
                    </a:p>
                  </a:txBody>
                  <a:tcPr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Arial"/>
                          <a:cs typeface="Arial"/>
                        </a:rPr>
                        <a:t>$187K</a:t>
                      </a:r>
                    </a:p>
                  </a:txBody>
                  <a:tcPr marT="34290" marB="34290" anchor="ctr"/>
                </a:tc>
              </a:tr>
              <a:tr h="502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a:cs typeface="Arial"/>
                        </a:rPr>
                        <a:t>Number of Panels</a:t>
                      </a:r>
                      <a:r>
                        <a:rPr lang="en-US" sz="1400" baseline="0" dirty="0" smtClean="0">
                          <a:latin typeface="Arial"/>
                          <a:cs typeface="Arial"/>
                        </a:rPr>
                        <a:t> Held</a:t>
                      </a:r>
                      <a:endParaRPr lang="en-US" sz="1400" dirty="0" smtClean="0">
                        <a:latin typeface="Arial"/>
                        <a:cs typeface="Arial"/>
                      </a:endParaRPr>
                    </a:p>
                  </a:txBody>
                  <a:tcPr marT="34290" marB="34290" anchor="ctr"/>
                </a:tc>
                <a:tc>
                  <a:txBody>
                    <a:bodyPr/>
                    <a:lstStyle/>
                    <a:p>
                      <a:pPr algn="ctr"/>
                      <a:r>
                        <a:rPr lang="en-US" sz="1400" dirty="0" smtClean="0">
                          <a:solidFill>
                            <a:schemeClr val="tx1"/>
                          </a:solidFill>
                          <a:latin typeface="Arial"/>
                          <a:cs typeface="Arial"/>
                        </a:rPr>
                        <a:t>342</a:t>
                      </a:r>
                      <a:endParaRPr lang="en-US" sz="1400" dirty="0">
                        <a:solidFill>
                          <a:schemeClr val="tx1"/>
                        </a:solidFill>
                        <a:latin typeface="Arial"/>
                        <a:cs typeface="Arial"/>
                      </a:endParaRPr>
                    </a:p>
                  </a:txBody>
                  <a:tcPr marT="34290" marB="34290" anchor="ctr"/>
                </a:tc>
              </a:tr>
              <a:tr h="502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a:cs typeface="Arial"/>
                        </a:rPr>
                        <a:t>Number of People Supported</a:t>
                      </a:r>
                    </a:p>
                  </a:txBody>
                  <a:tcPr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Arial"/>
                          <a:cs typeface="Arial"/>
                        </a:rPr>
                        <a:t>17,868</a:t>
                      </a:r>
                    </a:p>
                  </a:txBody>
                  <a:tcPr marT="34290" marB="34290" anchor="ctr"/>
                </a:tc>
              </a:tr>
            </a:tbl>
          </a:graphicData>
        </a:graphic>
      </p:graphicFrame>
      <p:sp>
        <p:nvSpPr>
          <p:cNvPr id="3" name="Right Arrow 2"/>
          <p:cNvSpPr/>
          <p:nvPr/>
        </p:nvSpPr>
        <p:spPr>
          <a:xfrm>
            <a:off x="4354686" y="4472686"/>
            <a:ext cx="762000" cy="457200"/>
          </a:xfrm>
          <a:prstGeom prst="rightArrow">
            <a:avLst/>
          </a:prstGeom>
          <a:solidFill>
            <a:schemeClr val="tx2"/>
          </a:solidFill>
          <a:ln>
            <a:solidFill>
              <a:schemeClr val="bg1"/>
            </a:solidFill>
          </a:ln>
        </p:spPr>
        <p:style>
          <a:lnRef idx="1">
            <a:schemeClr val="accent1"/>
          </a:lnRef>
          <a:fillRef idx="3">
            <a:schemeClr val="accent1"/>
          </a:fillRef>
          <a:effectRef idx="2">
            <a:schemeClr val="accent1"/>
          </a:effectRef>
          <a:fontRef idx="minor">
            <a:schemeClr val="lt1"/>
          </a:fontRef>
        </p:style>
        <p:txBody>
          <a:bodyPr lIns="81597" tIns="40799" rIns="81597" bIns="40799" rtlCol="0" anchor="ctr"/>
          <a:lstStyle/>
          <a:p>
            <a:pPr algn="ctr"/>
            <a:endParaRPr lang="en-US" sz="1125" dirty="0">
              <a:solidFill>
                <a:schemeClr val="bg1"/>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5</a:t>
            </a:fld>
            <a:endParaRPr lang="en-US">
              <a:solidFill>
                <a:prstClr val="black">
                  <a:tint val="75000"/>
                </a:prstClr>
              </a:solidFill>
            </a:endParaRPr>
          </a:p>
        </p:txBody>
      </p:sp>
    </p:spTree>
    <p:extLst>
      <p:ext uri="{BB962C8B-B14F-4D97-AF65-F5344CB8AC3E}">
        <p14:creationId xmlns:p14="http://schemas.microsoft.com/office/powerpoint/2010/main" val="360856121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671052" y="669543"/>
            <a:ext cx="6536710" cy="1032163"/>
          </a:xfrm>
        </p:spPr>
        <p:txBody>
          <a:bodyPr>
            <a:noAutofit/>
          </a:bodyPr>
          <a:lstStyle/>
          <a:p>
            <a:r>
              <a:rPr lang="en-US" sz="3200" b="1" dirty="0">
                <a:solidFill>
                  <a:sysClr val="windowText" lastClr="000000"/>
                </a:solidFill>
                <a:latin typeface="Berlin Sans FB Demi" panose="020E0802020502020306" pitchFamily="34" charset="0"/>
              </a:rPr>
              <a:t>ACI: Operational View</a:t>
            </a:r>
            <a:br>
              <a:rPr lang="en-US" sz="3200" b="1" dirty="0">
                <a:solidFill>
                  <a:sysClr val="windowText" lastClr="000000"/>
                </a:solidFill>
                <a:latin typeface="Berlin Sans FB Demi" panose="020E0802020502020306" pitchFamily="34" charset="0"/>
              </a:rPr>
            </a:br>
            <a:r>
              <a:rPr lang="en-US" sz="1800" i="1" dirty="0">
                <a:solidFill>
                  <a:sysClr val="windowText" lastClr="000000"/>
                </a:solidFill>
                <a:latin typeface="Berlin Sans FB Demi" panose="020E0802020502020306" pitchFamily="34" charset="0"/>
              </a:rPr>
              <a:t>Supporting advance CI to accelerate discovery and innovation</a:t>
            </a:r>
            <a:endParaRPr lang="en-US" sz="2400" i="1" dirty="0">
              <a:solidFill>
                <a:sysClr val="windowText" lastClr="000000"/>
              </a:solidFill>
              <a:latin typeface="Berlin Sans FB Demi" panose="020E0802020502020306" pitchFamily="34" charset="0"/>
            </a:endParaRPr>
          </a:p>
        </p:txBody>
      </p:sp>
      <p:sp>
        <p:nvSpPr>
          <p:cNvPr id="23" name="Rounded Rectangle 22"/>
          <p:cNvSpPr/>
          <p:nvPr/>
        </p:nvSpPr>
        <p:spPr>
          <a:xfrm>
            <a:off x="1541361" y="5044021"/>
            <a:ext cx="3824743" cy="54088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685629"/>
            <a:r>
              <a:rPr lang="en-US" sz="1500" dirty="0">
                <a:solidFill>
                  <a:prstClr val="black"/>
                </a:solidFill>
                <a:latin typeface="Calibri"/>
              </a:rPr>
              <a:t>NSF Directorates, NSF-Wide Initiatives,</a:t>
            </a:r>
            <a:br>
              <a:rPr lang="en-US" sz="1500" dirty="0">
                <a:solidFill>
                  <a:prstClr val="black"/>
                </a:solidFill>
                <a:latin typeface="Calibri"/>
              </a:rPr>
            </a:br>
            <a:r>
              <a:rPr lang="en-US" sz="1500" dirty="0">
                <a:solidFill>
                  <a:prstClr val="black"/>
                </a:solidFill>
                <a:latin typeface="Calibri"/>
              </a:rPr>
              <a:t>Industry, Agencies, International</a:t>
            </a:r>
          </a:p>
        </p:txBody>
      </p:sp>
      <p:grpSp>
        <p:nvGrpSpPr>
          <p:cNvPr id="39" name="Group 38"/>
          <p:cNvGrpSpPr/>
          <p:nvPr/>
        </p:nvGrpSpPr>
        <p:grpSpPr>
          <a:xfrm>
            <a:off x="2110751" y="4551656"/>
            <a:ext cx="2753054" cy="399736"/>
            <a:chOff x="1208280" y="4636806"/>
            <a:chExt cx="2589191" cy="440623"/>
          </a:xfrm>
        </p:grpSpPr>
        <p:sp>
          <p:nvSpPr>
            <p:cNvPr id="20" name="Up-Down Arrow 19"/>
            <p:cNvSpPr/>
            <p:nvPr/>
          </p:nvSpPr>
          <p:spPr>
            <a:xfrm>
              <a:off x="1208280" y="4647724"/>
              <a:ext cx="185260" cy="429705"/>
            </a:xfrm>
            <a:prstGeom prst="up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685629"/>
              <a:endParaRPr lang="en-US" sz="1350">
                <a:solidFill>
                  <a:prstClr val="white"/>
                </a:solidFill>
                <a:latin typeface="Calibri"/>
              </a:endParaRPr>
            </a:p>
          </p:txBody>
        </p:sp>
        <p:sp>
          <p:nvSpPr>
            <p:cNvPr id="26" name="Up-Down Arrow 25"/>
            <p:cNvSpPr/>
            <p:nvPr/>
          </p:nvSpPr>
          <p:spPr>
            <a:xfrm>
              <a:off x="2401427" y="4642265"/>
              <a:ext cx="185260" cy="429705"/>
            </a:xfrm>
            <a:prstGeom prst="up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685629"/>
              <a:endParaRPr lang="en-US" sz="1350">
                <a:solidFill>
                  <a:prstClr val="white"/>
                </a:solidFill>
                <a:latin typeface="Calibri"/>
              </a:endParaRPr>
            </a:p>
          </p:txBody>
        </p:sp>
        <p:sp>
          <p:nvSpPr>
            <p:cNvPr id="27" name="Up-Down Arrow 26"/>
            <p:cNvSpPr/>
            <p:nvPr/>
          </p:nvSpPr>
          <p:spPr>
            <a:xfrm>
              <a:off x="3612211" y="4636806"/>
              <a:ext cx="185260" cy="429705"/>
            </a:xfrm>
            <a:prstGeom prst="up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685629"/>
              <a:endParaRPr lang="en-US" sz="1350">
                <a:solidFill>
                  <a:prstClr val="white"/>
                </a:solidFill>
                <a:latin typeface="Calibri"/>
              </a:endParaRPr>
            </a:p>
          </p:txBody>
        </p:sp>
      </p:grpSp>
      <p:grpSp>
        <p:nvGrpSpPr>
          <p:cNvPr id="34" name="Group 33"/>
          <p:cNvGrpSpPr/>
          <p:nvPr/>
        </p:nvGrpSpPr>
        <p:grpSpPr>
          <a:xfrm>
            <a:off x="1983226" y="1910036"/>
            <a:ext cx="3092204" cy="920771"/>
            <a:chOff x="897014" y="1595006"/>
            <a:chExt cx="3305963" cy="1341867"/>
          </a:xfrm>
        </p:grpSpPr>
        <p:sp>
          <p:nvSpPr>
            <p:cNvPr id="33" name="Freeform 32"/>
            <p:cNvSpPr/>
            <p:nvPr/>
          </p:nvSpPr>
          <p:spPr>
            <a:xfrm>
              <a:off x="1623907" y="2522979"/>
              <a:ext cx="362837" cy="403189"/>
            </a:xfrm>
            <a:custGeom>
              <a:avLst/>
              <a:gdLst>
                <a:gd name="connsiteX0" fmla="*/ 0 w 362837"/>
                <a:gd name="connsiteY0" fmla="*/ 0 h 403189"/>
                <a:gd name="connsiteX1" fmla="*/ 151182 w 362837"/>
                <a:gd name="connsiteY1" fmla="*/ 0 h 403189"/>
                <a:gd name="connsiteX2" fmla="*/ 362837 w 362837"/>
                <a:gd name="connsiteY2" fmla="*/ 403189 h 403189"/>
              </a:gdLst>
              <a:ahLst/>
              <a:cxnLst>
                <a:cxn ang="0">
                  <a:pos x="connsiteX0" y="connsiteY0"/>
                </a:cxn>
                <a:cxn ang="0">
                  <a:pos x="connsiteX1" y="connsiteY1"/>
                </a:cxn>
                <a:cxn ang="0">
                  <a:pos x="connsiteX2" y="connsiteY2"/>
                </a:cxn>
              </a:cxnLst>
              <a:rect l="l" t="t" r="r" b="b"/>
              <a:pathLst>
                <a:path w="362837" h="403189">
                  <a:moveTo>
                    <a:pt x="0" y="0"/>
                  </a:moveTo>
                  <a:lnTo>
                    <a:pt x="151182" y="0"/>
                  </a:lnTo>
                  <a:lnTo>
                    <a:pt x="362837" y="403189"/>
                  </a:lnTo>
                </a:path>
              </a:pathLst>
            </a:custGeom>
            <a:ln w="31750">
              <a:solidFill>
                <a:schemeClr val="accent4">
                  <a:lumMod val="75000"/>
                </a:schemeClr>
              </a:solidFill>
              <a:tailEnd type="triangle" w="lg" len="lg"/>
            </a:ln>
          </p:spPr>
          <p:style>
            <a:lnRef idx="2">
              <a:schemeClr val="accent1"/>
            </a:lnRef>
            <a:fillRef idx="0">
              <a:schemeClr val="accent1"/>
            </a:fillRef>
            <a:effectRef idx="1">
              <a:schemeClr val="accent1"/>
            </a:effectRef>
            <a:fontRef idx="minor">
              <a:schemeClr val="tx1"/>
            </a:fontRef>
          </p:style>
          <p:txBody>
            <a:bodyPr rtlCol="0" anchor="ctr"/>
            <a:lstStyle/>
            <a:p>
              <a:pPr algn="ctr" defTabSz="685629"/>
              <a:endParaRPr lang="en-US" sz="1350" i="1">
                <a:solidFill>
                  <a:prstClr val="black"/>
                </a:solidFill>
                <a:latin typeface="Calibri"/>
              </a:endParaRPr>
            </a:p>
          </p:txBody>
        </p:sp>
        <p:sp>
          <p:nvSpPr>
            <p:cNvPr id="41" name="Freeform 40"/>
            <p:cNvSpPr/>
            <p:nvPr/>
          </p:nvSpPr>
          <p:spPr>
            <a:xfrm flipH="1">
              <a:off x="2914087" y="2453614"/>
              <a:ext cx="362837" cy="403188"/>
            </a:xfrm>
            <a:custGeom>
              <a:avLst/>
              <a:gdLst>
                <a:gd name="connsiteX0" fmla="*/ 0 w 362837"/>
                <a:gd name="connsiteY0" fmla="*/ 0 h 403189"/>
                <a:gd name="connsiteX1" fmla="*/ 151182 w 362837"/>
                <a:gd name="connsiteY1" fmla="*/ 0 h 403189"/>
                <a:gd name="connsiteX2" fmla="*/ 362837 w 362837"/>
                <a:gd name="connsiteY2" fmla="*/ 403189 h 403189"/>
              </a:gdLst>
              <a:ahLst/>
              <a:cxnLst>
                <a:cxn ang="0">
                  <a:pos x="connsiteX0" y="connsiteY0"/>
                </a:cxn>
                <a:cxn ang="0">
                  <a:pos x="connsiteX1" y="connsiteY1"/>
                </a:cxn>
                <a:cxn ang="0">
                  <a:pos x="connsiteX2" y="connsiteY2"/>
                </a:cxn>
              </a:cxnLst>
              <a:rect l="l" t="t" r="r" b="b"/>
              <a:pathLst>
                <a:path w="362837" h="403189">
                  <a:moveTo>
                    <a:pt x="0" y="0"/>
                  </a:moveTo>
                  <a:lnTo>
                    <a:pt x="151182" y="0"/>
                  </a:lnTo>
                  <a:lnTo>
                    <a:pt x="362837" y="403189"/>
                  </a:lnTo>
                </a:path>
              </a:pathLst>
            </a:custGeom>
            <a:ln w="31750">
              <a:solidFill>
                <a:schemeClr val="accent4">
                  <a:lumMod val="75000"/>
                </a:schemeClr>
              </a:solidFill>
              <a:tailEnd type="triangle" w="lg" len="lg"/>
            </a:ln>
          </p:spPr>
          <p:style>
            <a:lnRef idx="2">
              <a:schemeClr val="accent1"/>
            </a:lnRef>
            <a:fillRef idx="0">
              <a:schemeClr val="accent1"/>
            </a:fillRef>
            <a:effectRef idx="1">
              <a:schemeClr val="accent1"/>
            </a:effectRef>
            <a:fontRef idx="minor">
              <a:schemeClr val="tx1"/>
            </a:fontRef>
          </p:style>
          <p:txBody>
            <a:bodyPr rtlCol="0" anchor="ctr"/>
            <a:lstStyle/>
            <a:p>
              <a:pPr algn="ctr" defTabSz="685629"/>
              <a:endParaRPr lang="en-US" sz="1350" i="1">
                <a:solidFill>
                  <a:prstClr val="black"/>
                </a:solidFill>
                <a:latin typeface="Calibri"/>
              </a:endParaRPr>
            </a:p>
          </p:txBody>
        </p:sp>
        <p:sp>
          <p:nvSpPr>
            <p:cNvPr id="43" name="Freeform 42"/>
            <p:cNvSpPr/>
            <p:nvPr/>
          </p:nvSpPr>
          <p:spPr>
            <a:xfrm flipH="1">
              <a:off x="2625585" y="2119790"/>
              <a:ext cx="362837" cy="403188"/>
            </a:xfrm>
            <a:custGeom>
              <a:avLst/>
              <a:gdLst>
                <a:gd name="connsiteX0" fmla="*/ 0 w 362837"/>
                <a:gd name="connsiteY0" fmla="*/ 0 h 403189"/>
                <a:gd name="connsiteX1" fmla="*/ 151182 w 362837"/>
                <a:gd name="connsiteY1" fmla="*/ 0 h 403189"/>
                <a:gd name="connsiteX2" fmla="*/ 362837 w 362837"/>
                <a:gd name="connsiteY2" fmla="*/ 403189 h 403189"/>
              </a:gdLst>
              <a:ahLst/>
              <a:cxnLst>
                <a:cxn ang="0">
                  <a:pos x="connsiteX0" y="connsiteY0"/>
                </a:cxn>
                <a:cxn ang="0">
                  <a:pos x="connsiteX1" y="connsiteY1"/>
                </a:cxn>
                <a:cxn ang="0">
                  <a:pos x="connsiteX2" y="connsiteY2"/>
                </a:cxn>
              </a:cxnLst>
              <a:rect l="l" t="t" r="r" b="b"/>
              <a:pathLst>
                <a:path w="362837" h="403189">
                  <a:moveTo>
                    <a:pt x="0" y="0"/>
                  </a:moveTo>
                  <a:lnTo>
                    <a:pt x="151182" y="0"/>
                  </a:lnTo>
                  <a:lnTo>
                    <a:pt x="362837" y="403189"/>
                  </a:lnTo>
                </a:path>
              </a:pathLst>
            </a:custGeom>
            <a:ln w="31750">
              <a:solidFill>
                <a:schemeClr val="accent4">
                  <a:lumMod val="75000"/>
                </a:schemeClr>
              </a:solidFill>
              <a:tailEnd type="triangle" w="lg" len="lg"/>
            </a:ln>
          </p:spPr>
          <p:style>
            <a:lnRef idx="2">
              <a:schemeClr val="accent1"/>
            </a:lnRef>
            <a:fillRef idx="0">
              <a:schemeClr val="accent1"/>
            </a:fillRef>
            <a:effectRef idx="1">
              <a:schemeClr val="accent1"/>
            </a:effectRef>
            <a:fontRef idx="minor">
              <a:schemeClr val="tx1"/>
            </a:fontRef>
          </p:style>
          <p:txBody>
            <a:bodyPr rtlCol="0" anchor="ctr"/>
            <a:lstStyle/>
            <a:p>
              <a:pPr algn="ctr" defTabSz="685629"/>
              <a:endParaRPr lang="en-US" sz="1350" i="1">
                <a:solidFill>
                  <a:prstClr val="black"/>
                </a:solidFill>
                <a:latin typeface="Calibri"/>
              </a:endParaRPr>
            </a:p>
          </p:txBody>
        </p:sp>
        <p:sp>
          <p:nvSpPr>
            <p:cNvPr id="44" name="Freeform 43"/>
            <p:cNvSpPr/>
            <p:nvPr/>
          </p:nvSpPr>
          <p:spPr>
            <a:xfrm>
              <a:off x="1948518" y="2152338"/>
              <a:ext cx="362837" cy="403188"/>
            </a:xfrm>
            <a:custGeom>
              <a:avLst/>
              <a:gdLst>
                <a:gd name="connsiteX0" fmla="*/ 0 w 362837"/>
                <a:gd name="connsiteY0" fmla="*/ 0 h 403189"/>
                <a:gd name="connsiteX1" fmla="*/ 151182 w 362837"/>
                <a:gd name="connsiteY1" fmla="*/ 0 h 403189"/>
                <a:gd name="connsiteX2" fmla="*/ 362837 w 362837"/>
                <a:gd name="connsiteY2" fmla="*/ 403189 h 403189"/>
              </a:gdLst>
              <a:ahLst/>
              <a:cxnLst>
                <a:cxn ang="0">
                  <a:pos x="connsiteX0" y="connsiteY0"/>
                </a:cxn>
                <a:cxn ang="0">
                  <a:pos x="connsiteX1" y="connsiteY1"/>
                </a:cxn>
                <a:cxn ang="0">
                  <a:pos x="connsiteX2" y="connsiteY2"/>
                </a:cxn>
              </a:cxnLst>
              <a:rect l="l" t="t" r="r" b="b"/>
              <a:pathLst>
                <a:path w="362837" h="403189">
                  <a:moveTo>
                    <a:pt x="0" y="0"/>
                  </a:moveTo>
                  <a:lnTo>
                    <a:pt x="151182" y="0"/>
                  </a:lnTo>
                  <a:lnTo>
                    <a:pt x="362837" y="403189"/>
                  </a:lnTo>
                </a:path>
              </a:pathLst>
            </a:custGeom>
            <a:ln w="31750">
              <a:solidFill>
                <a:schemeClr val="accent4">
                  <a:lumMod val="75000"/>
                </a:schemeClr>
              </a:solidFill>
              <a:tailEnd type="triangle" w="lg" len="lg"/>
            </a:ln>
          </p:spPr>
          <p:style>
            <a:lnRef idx="2">
              <a:schemeClr val="accent1"/>
            </a:lnRef>
            <a:fillRef idx="0">
              <a:schemeClr val="accent1"/>
            </a:fillRef>
            <a:effectRef idx="1">
              <a:schemeClr val="accent1"/>
            </a:effectRef>
            <a:fontRef idx="minor">
              <a:schemeClr val="tx1"/>
            </a:fontRef>
          </p:style>
          <p:txBody>
            <a:bodyPr rtlCol="0" anchor="ctr"/>
            <a:lstStyle/>
            <a:p>
              <a:pPr algn="ctr" defTabSz="685629"/>
              <a:endParaRPr lang="en-US" sz="1350" i="1">
                <a:solidFill>
                  <a:prstClr val="black"/>
                </a:solidFill>
                <a:latin typeface="Calibri"/>
              </a:endParaRPr>
            </a:p>
          </p:txBody>
        </p:sp>
        <p:sp>
          <p:nvSpPr>
            <p:cNvPr id="19" name="Freeform 18"/>
            <p:cNvSpPr/>
            <p:nvPr/>
          </p:nvSpPr>
          <p:spPr>
            <a:xfrm>
              <a:off x="3205061" y="2310678"/>
              <a:ext cx="997916" cy="615490"/>
            </a:xfrm>
            <a:custGeom>
              <a:avLst/>
              <a:gdLst>
                <a:gd name="connsiteX0" fmla="*/ 0 w 1837467"/>
                <a:gd name="connsiteY0" fmla="*/ 146997 h 1469973"/>
                <a:gd name="connsiteX1" fmla="*/ 146997 w 1837467"/>
                <a:gd name="connsiteY1" fmla="*/ 0 h 1469973"/>
                <a:gd name="connsiteX2" fmla="*/ 1690470 w 1837467"/>
                <a:gd name="connsiteY2" fmla="*/ 0 h 1469973"/>
                <a:gd name="connsiteX3" fmla="*/ 1837467 w 1837467"/>
                <a:gd name="connsiteY3" fmla="*/ 146997 h 1469973"/>
                <a:gd name="connsiteX4" fmla="*/ 1837467 w 1837467"/>
                <a:gd name="connsiteY4" fmla="*/ 1322976 h 1469973"/>
                <a:gd name="connsiteX5" fmla="*/ 1690470 w 1837467"/>
                <a:gd name="connsiteY5" fmla="*/ 1469973 h 1469973"/>
                <a:gd name="connsiteX6" fmla="*/ 146997 w 1837467"/>
                <a:gd name="connsiteY6" fmla="*/ 1469973 h 1469973"/>
                <a:gd name="connsiteX7" fmla="*/ 0 w 1837467"/>
                <a:gd name="connsiteY7" fmla="*/ 1322976 h 1469973"/>
                <a:gd name="connsiteX8" fmla="*/ 0 w 1837467"/>
                <a:gd name="connsiteY8" fmla="*/ 146997 h 1469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7467" h="1469973">
                  <a:moveTo>
                    <a:pt x="0" y="146997"/>
                  </a:moveTo>
                  <a:cubicBezTo>
                    <a:pt x="0" y="65813"/>
                    <a:pt x="65813" y="0"/>
                    <a:pt x="146997" y="0"/>
                  </a:cubicBezTo>
                  <a:lnTo>
                    <a:pt x="1690470" y="0"/>
                  </a:lnTo>
                  <a:cubicBezTo>
                    <a:pt x="1771654" y="0"/>
                    <a:pt x="1837467" y="65813"/>
                    <a:pt x="1837467" y="146997"/>
                  </a:cubicBezTo>
                  <a:lnTo>
                    <a:pt x="1837467" y="1322976"/>
                  </a:lnTo>
                  <a:cubicBezTo>
                    <a:pt x="1837467" y="1404160"/>
                    <a:pt x="1771654" y="1469973"/>
                    <a:pt x="1690470" y="1469973"/>
                  </a:cubicBezTo>
                  <a:lnTo>
                    <a:pt x="146997" y="1469973"/>
                  </a:lnTo>
                  <a:cubicBezTo>
                    <a:pt x="65813" y="1469973"/>
                    <a:pt x="0" y="1404160"/>
                    <a:pt x="0" y="1322976"/>
                  </a:cubicBezTo>
                  <a:lnTo>
                    <a:pt x="0" y="146997"/>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62294" tIns="62294" rIns="62294" bIns="62294" numCol="1" spcCol="1270" anchor="ctr" anchorCtr="0">
              <a:noAutofit/>
            </a:bodyPr>
            <a:lstStyle/>
            <a:p>
              <a:pPr algn="ctr" defTabSz="700088">
                <a:lnSpc>
                  <a:spcPct val="90000"/>
                </a:lnSpc>
                <a:spcBef>
                  <a:spcPct val="0"/>
                </a:spcBef>
                <a:spcAft>
                  <a:spcPct val="35000"/>
                </a:spcAft>
              </a:pPr>
              <a:r>
                <a:rPr lang="en-US" sz="1350" i="1" dirty="0">
                  <a:solidFill>
                    <a:schemeClr val="tx2"/>
                  </a:solidFill>
                  <a:latin typeface="Calibri"/>
                </a:rPr>
                <a:t>INFEWS</a:t>
              </a:r>
            </a:p>
          </p:txBody>
        </p:sp>
        <p:sp>
          <p:nvSpPr>
            <p:cNvPr id="36" name="Freeform 35"/>
            <p:cNvSpPr/>
            <p:nvPr/>
          </p:nvSpPr>
          <p:spPr>
            <a:xfrm>
              <a:off x="2832147" y="1603883"/>
              <a:ext cx="908424" cy="615490"/>
            </a:xfrm>
            <a:custGeom>
              <a:avLst/>
              <a:gdLst>
                <a:gd name="connsiteX0" fmla="*/ 0 w 1837467"/>
                <a:gd name="connsiteY0" fmla="*/ 146997 h 1469973"/>
                <a:gd name="connsiteX1" fmla="*/ 146997 w 1837467"/>
                <a:gd name="connsiteY1" fmla="*/ 0 h 1469973"/>
                <a:gd name="connsiteX2" fmla="*/ 1690470 w 1837467"/>
                <a:gd name="connsiteY2" fmla="*/ 0 h 1469973"/>
                <a:gd name="connsiteX3" fmla="*/ 1837467 w 1837467"/>
                <a:gd name="connsiteY3" fmla="*/ 146997 h 1469973"/>
                <a:gd name="connsiteX4" fmla="*/ 1837467 w 1837467"/>
                <a:gd name="connsiteY4" fmla="*/ 1322976 h 1469973"/>
                <a:gd name="connsiteX5" fmla="*/ 1690470 w 1837467"/>
                <a:gd name="connsiteY5" fmla="*/ 1469973 h 1469973"/>
                <a:gd name="connsiteX6" fmla="*/ 146997 w 1837467"/>
                <a:gd name="connsiteY6" fmla="*/ 1469973 h 1469973"/>
                <a:gd name="connsiteX7" fmla="*/ 0 w 1837467"/>
                <a:gd name="connsiteY7" fmla="*/ 1322976 h 1469973"/>
                <a:gd name="connsiteX8" fmla="*/ 0 w 1837467"/>
                <a:gd name="connsiteY8" fmla="*/ 146997 h 1469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7467" h="1469973">
                  <a:moveTo>
                    <a:pt x="0" y="146997"/>
                  </a:moveTo>
                  <a:cubicBezTo>
                    <a:pt x="0" y="65813"/>
                    <a:pt x="65813" y="0"/>
                    <a:pt x="146997" y="0"/>
                  </a:cubicBezTo>
                  <a:lnTo>
                    <a:pt x="1690470" y="0"/>
                  </a:lnTo>
                  <a:cubicBezTo>
                    <a:pt x="1771654" y="0"/>
                    <a:pt x="1837467" y="65813"/>
                    <a:pt x="1837467" y="146997"/>
                  </a:cubicBezTo>
                  <a:lnTo>
                    <a:pt x="1837467" y="1322976"/>
                  </a:lnTo>
                  <a:cubicBezTo>
                    <a:pt x="1837467" y="1404160"/>
                    <a:pt x="1771654" y="1469973"/>
                    <a:pt x="1690470" y="1469973"/>
                  </a:cubicBezTo>
                  <a:lnTo>
                    <a:pt x="146997" y="1469973"/>
                  </a:lnTo>
                  <a:cubicBezTo>
                    <a:pt x="65813" y="1469973"/>
                    <a:pt x="0" y="1404160"/>
                    <a:pt x="0" y="1322976"/>
                  </a:cubicBezTo>
                  <a:lnTo>
                    <a:pt x="0" y="146997"/>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62294" tIns="62294" rIns="62294" bIns="62294" numCol="1" spcCol="1270" anchor="ctr" anchorCtr="0">
              <a:noAutofit/>
            </a:bodyPr>
            <a:lstStyle/>
            <a:p>
              <a:pPr algn="ctr" defTabSz="700088">
                <a:lnSpc>
                  <a:spcPct val="90000"/>
                </a:lnSpc>
                <a:spcBef>
                  <a:spcPct val="0"/>
                </a:spcBef>
                <a:spcAft>
                  <a:spcPct val="35000"/>
                </a:spcAft>
              </a:pPr>
              <a:r>
                <a:rPr lang="en-US" sz="1350" i="1" dirty="0">
                  <a:solidFill>
                    <a:schemeClr val="tx2"/>
                  </a:solidFill>
                  <a:latin typeface="Calibri"/>
                </a:rPr>
                <a:t>Facilities</a:t>
              </a:r>
            </a:p>
          </p:txBody>
        </p:sp>
        <p:sp>
          <p:nvSpPr>
            <p:cNvPr id="37" name="Freeform 36"/>
            <p:cNvSpPr/>
            <p:nvPr/>
          </p:nvSpPr>
          <p:spPr>
            <a:xfrm>
              <a:off x="1090948" y="1595006"/>
              <a:ext cx="1065918" cy="615490"/>
            </a:xfrm>
            <a:custGeom>
              <a:avLst/>
              <a:gdLst>
                <a:gd name="connsiteX0" fmla="*/ 0 w 1837467"/>
                <a:gd name="connsiteY0" fmla="*/ 146997 h 1469973"/>
                <a:gd name="connsiteX1" fmla="*/ 146997 w 1837467"/>
                <a:gd name="connsiteY1" fmla="*/ 0 h 1469973"/>
                <a:gd name="connsiteX2" fmla="*/ 1690470 w 1837467"/>
                <a:gd name="connsiteY2" fmla="*/ 0 h 1469973"/>
                <a:gd name="connsiteX3" fmla="*/ 1837467 w 1837467"/>
                <a:gd name="connsiteY3" fmla="*/ 146997 h 1469973"/>
                <a:gd name="connsiteX4" fmla="*/ 1837467 w 1837467"/>
                <a:gd name="connsiteY4" fmla="*/ 1322976 h 1469973"/>
                <a:gd name="connsiteX5" fmla="*/ 1690470 w 1837467"/>
                <a:gd name="connsiteY5" fmla="*/ 1469973 h 1469973"/>
                <a:gd name="connsiteX6" fmla="*/ 146997 w 1837467"/>
                <a:gd name="connsiteY6" fmla="*/ 1469973 h 1469973"/>
                <a:gd name="connsiteX7" fmla="*/ 0 w 1837467"/>
                <a:gd name="connsiteY7" fmla="*/ 1322976 h 1469973"/>
                <a:gd name="connsiteX8" fmla="*/ 0 w 1837467"/>
                <a:gd name="connsiteY8" fmla="*/ 146997 h 1469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7467" h="1469973">
                  <a:moveTo>
                    <a:pt x="0" y="146997"/>
                  </a:moveTo>
                  <a:cubicBezTo>
                    <a:pt x="0" y="65813"/>
                    <a:pt x="65813" y="0"/>
                    <a:pt x="146997" y="0"/>
                  </a:cubicBezTo>
                  <a:lnTo>
                    <a:pt x="1690470" y="0"/>
                  </a:lnTo>
                  <a:cubicBezTo>
                    <a:pt x="1771654" y="0"/>
                    <a:pt x="1837467" y="65813"/>
                    <a:pt x="1837467" y="146997"/>
                  </a:cubicBezTo>
                  <a:lnTo>
                    <a:pt x="1837467" y="1322976"/>
                  </a:lnTo>
                  <a:cubicBezTo>
                    <a:pt x="1837467" y="1404160"/>
                    <a:pt x="1771654" y="1469973"/>
                    <a:pt x="1690470" y="1469973"/>
                  </a:cubicBezTo>
                  <a:lnTo>
                    <a:pt x="146997" y="1469973"/>
                  </a:lnTo>
                  <a:cubicBezTo>
                    <a:pt x="65813" y="1469973"/>
                    <a:pt x="0" y="1404160"/>
                    <a:pt x="0" y="1322976"/>
                  </a:cubicBezTo>
                  <a:lnTo>
                    <a:pt x="0" y="146997"/>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62294" tIns="62294" rIns="62294" bIns="62294" numCol="1" spcCol="1270" anchor="ctr" anchorCtr="0">
              <a:noAutofit/>
            </a:bodyPr>
            <a:lstStyle/>
            <a:p>
              <a:pPr algn="ctr" defTabSz="700088">
                <a:lnSpc>
                  <a:spcPct val="90000"/>
                </a:lnSpc>
                <a:spcBef>
                  <a:spcPct val="0"/>
                </a:spcBef>
                <a:spcAft>
                  <a:spcPct val="35000"/>
                </a:spcAft>
              </a:pPr>
              <a:r>
                <a:rPr lang="en-US" sz="1350" i="1" dirty="0">
                  <a:solidFill>
                    <a:schemeClr val="tx2"/>
                  </a:solidFill>
                  <a:latin typeface="Calibri"/>
                </a:rPr>
                <a:t>Materials Genome</a:t>
              </a:r>
            </a:p>
          </p:txBody>
        </p:sp>
        <p:sp>
          <p:nvSpPr>
            <p:cNvPr id="38" name="Freeform 37"/>
            <p:cNvSpPr/>
            <p:nvPr/>
          </p:nvSpPr>
          <p:spPr>
            <a:xfrm>
              <a:off x="897014" y="2321383"/>
              <a:ext cx="797448" cy="615490"/>
            </a:xfrm>
            <a:custGeom>
              <a:avLst/>
              <a:gdLst>
                <a:gd name="connsiteX0" fmla="*/ 0 w 1837467"/>
                <a:gd name="connsiteY0" fmla="*/ 146997 h 1469973"/>
                <a:gd name="connsiteX1" fmla="*/ 146997 w 1837467"/>
                <a:gd name="connsiteY1" fmla="*/ 0 h 1469973"/>
                <a:gd name="connsiteX2" fmla="*/ 1690470 w 1837467"/>
                <a:gd name="connsiteY2" fmla="*/ 0 h 1469973"/>
                <a:gd name="connsiteX3" fmla="*/ 1837467 w 1837467"/>
                <a:gd name="connsiteY3" fmla="*/ 146997 h 1469973"/>
                <a:gd name="connsiteX4" fmla="*/ 1837467 w 1837467"/>
                <a:gd name="connsiteY4" fmla="*/ 1322976 h 1469973"/>
                <a:gd name="connsiteX5" fmla="*/ 1690470 w 1837467"/>
                <a:gd name="connsiteY5" fmla="*/ 1469973 h 1469973"/>
                <a:gd name="connsiteX6" fmla="*/ 146997 w 1837467"/>
                <a:gd name="connsiteY6" fmla="*/ 1469973 h 1469973"/>
                <a:gd name="connsiteX7" fmla="*/ 0 w 1837467"/>
                <a:gd name="connsiteY7" fmla="*/ 1322976 h 1469973"/>
                <a:gd name="connsiteX8" fmla="*/ 0 w 1837467"/>
                <a:gd name="connsiteY8" fmla="*/ 146997 h 1469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7467" h="1469973">
                  <a:moveTo>
                    <a:pt x="0" y="146997"/>
                  </a:moveTo>
                  <a:cubicBezTo>
                    <a:pt x="0" y="65813"/>
                    <a:pt x="65813" y="0"/>
                    <a:pt x="146997" y="0"/>
                  </a:cubicBezTo>
                  <a:lnTo>
                    <a:pt x="1690470" y="0"/>
                  </a:lnTo>
                  <a:cubicBezTo>
                    <a:pt x="1771654" y="0"/>
                    <a:pt x="1837467" y="65813"/>
                    <a:pt x="1837467" y="146997"/>
                  </a:cubicBezTo>
                  <a:lnTo>
                    <a:pt x="1837467" y="1322976"/>
                  </a:lnTo>
                  <a:cubicBezTo>
                    <a:pt x="1837467" y="1404160"/>
                    <a:pt x="1771654" y="1469973"/>
                    <a:pt x="1690470" y="1469973"/>
                  </a:cubicBezTo>
                  <a:lnTo>
                    <a:pt x="146997" y="1469973"/>
                  </a:lnTo>
                  <a:cubicBezTo>
                    <a:pt x="65813" y="1469973"/>
                    <a:pt x="0" y="1404160"/>
                    <a:pt x="0" y="1322976"/>
                  </a:cubicBezTo>
                  <a:lnTo>
                    <a:pt x="0" y="146997"/>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62294" tIns="62294" rIns="62294" bIns="62294" numCol="1" spcCol="1270" anchor="ctr" anchorCtr="0">
              <a:noAutofit/>
            </a:bodyPr>
            <a:lstStyle/>
            <a:p>
              <a:pPr algn="ctr" defTabSz="700088">
                <a:lnSpc>
                  <a:spcPct val="90000"/>
                </a:lnSpc>
                <a:spcBef>
                  <a:spcPct val="0"/>
                </a:spcBef>
                <a:spcAft>
                  <a:spcPct val="35000"/>
                </a:spcAft>
              </a:pPr>
              <a:r>
                <a:rPr lang="en-US" sz="788" i="1" dirty="0">
                  <a:solidFill>
                    <a:schemeClr val="tx2"/>
                  </a:solidFill>
                  <a:latin typeface="Calibri"/>
                </a:rPr>
                <a:t>Understanding the </a:t>
              </a:r>
              <a:r>
                <a:rPr lang="en-US" sz="1350" i="1" dirty="0">
                  <a:solidFill>
                    <a:schemeClr val="tx2"/>
                  </a:solidFill>
                  <a:latin typeface="Calibri"/>
                </a:rPr>
                <a:t>Brain</a:t>
              </a:r>
            </a:p>
          </p:txBody>
        </p:sp>
        <p:sp>
          <p:nvSpPr>
            <p:cNvPr id="32" name="TextBox 31"/>
            <p:cNvSpPr txBox="1"/>
            <p:nvPr/>
          </p:nvSpPr>
          <p:spPr>
            <a:xfrm>
              <a:off x="2332029" y="1700912"/>
              <a:ext cx="325969" cy="437318"/>
            </a:xfrm>
            <a:prstGeom prst="rect">
              <a:avLst/>
            </a:prstGeom>
            <a:noFill/>
          </p:spPr>
          <p:txBody>
            <a:bodyPr wrap="none" rtlCol="0">
              <a:spAutoFit/>
            </a:bodyPr>
            <a:lstStyle/>
            <a:p>
              <a:pPr algn="ctr" defTabSz="685629"/>
              <a:r>
                <a:rPr lang="en-US" sz="1350" i="1" dirty="0">
                  <a:solidFill>
                    <a:srgbClr val="000090"/>
                  </a:solidFill>
                  <a:latin typeface="Calibri"/>
                </a:rPr>
                <a:t>…</a:t>
              </a:r>
            </a:p>
          </p:txBody>
        </p:sp>
      </p:grpSp>
      <p:sp>
        <p:nvSpPr>
          <p:cNvPr id="35" name="TextBox 34"/>
          <p:cNvSpPr txBox="1"/>
          <p:nvPr/>
        </p:nvSpPr>
        <p:spPr>
          <a:xfrm>
            <a:off x="5712051" y="3260754"/>
            <a:ext cx="2146158" cy="1169551"/>
          </a:xfrm>
          <a:prstGeom prst="rect">
            <a:avLst/>
          </a:prstGeom>
          <a:noFill/>
        </p:spPr>
        <p:txBody>
          <a:bodyPr wrap="square" rtlCol="0">
            <a:spAutoFit/>
          </a:bodyPr>
          <a:lstStyle/>
          <a:p>
            <a:pPr algn="ctr" defTabSz="685629">
              <a:lnSpc>
                <a:spcPts val="1545"/>
              </a:lnSpc>
              <a:spcBef>
                <a:spcPts val="900"/>
              </a:spcBef>
            </a:pPr>
            <a:r>
              <a:rPr lang="en-US" b="1" i="1" dirty="0">
                <a:solidFill>
                  <a:srgbClr val="000090"/>
                </a:solidFill>
                <a:latin typeface="Calibri"/>
              </a:rPr>
              <a:t>ACI investments</a:t>
            </a:r>
            <a:endParaRPr lang="en-US" i="1" dirty="0">
              <a:solidFill>
                <a:srgbClr val="000090"/>
              </a:solidFill>
              <a:latin typeface="Calibri"/>
            </a:endParaRPr>
          </a:p>
          <a:p>
            <a:pPr algn="ctr" defTabSz="685629">
              <a:lnSpc>
                <a:spcPts val="1545"/>
              </a:lnSpc>
              <a:spcBef>
                <a:spcPts val="900"/>
              </a:spcBef>
            </a:pPr>
            <a:r>
              <a:rPr lang="en-US" sz="1500" i="1" dirty="0">
                <a:solidFill>
                  <a:srgbClr val="000090"/>
                </a:solidFill>
                <a:latin typeface="Calibri"/>
              </a:rPr>
              <a:t>Convergent investments in technologies and communities </a:t>
            </a:r>
            <a:br>
              <a:rPr lang="en-US" sz="1500" i="1" dirty="0">
                <a:solidFill>
                  <a:srgbClr val="000090"/>
                </a:solidFill>
                <a:latin typeface="Calibri"/>
              </a:rPr>
            </a:br>
            <a:r>
              <a:rPr lang="en-US" sz="1500" i="1" dirty="0">
                <a:solidFill>
                  <a:srgbClr val="000090"/>
                </a:solidFill>
                <a:latin typeface="Calibri"/>
              </a:rPr>
              <a:t>to maximize impact</a:t>
            </a:r>
          </a:p>
        </p:txBody>
      </p:sp>
      <p:grpSp>
        <p:nvGrpSpPr>
          <p:cNvPr id="4" name="Group 3"/>
          <p:cNvGrpSpPr/>
          <p:nvPr/>
        </p:nvGrpSpPr>
        <p:grpSpPr>
          <a:xfrm>
            <a:off x="1502960" y="3097265"/>
            <a:ext cx="3949880" cy="1365782"/>
            <a:chOff x="1406666" y="2594879"/>
            <a:chExt cx="5266506" cy="1821042"/>
          </a:xfrm>
        </p:grpSpPr>
        <p:sp>
          <p:nvSpPr>
            <p:cNvPr id="3" name="Rectangle 2"/>
            <p:cNvSpPr/>
            <p:nvPr/>
          </p:nvSpPr>
          <p:spPr>
            <a:xfrm>
              <a:off x="1430530" y="2608566"/>
              <a:ext cx="2178397" cy="681798"/>
            </a:xfrm>
            <a:prstGeom prst="rect">
              <a:avLst/>
            </a:prstGeom>
            <a:solidFill>
              <a:schemeClr val="bg2">
                <a:lumMod val="9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tx2"/>
                  </a:solidFill>
                </a:rPr>
                <a:t>High Performance</a:t>
              </a:r>
              <a:br>
                <a:rPr lang="en-US" sz="1500" b="1" dirty="0">
                  <a:solidFill>
                    <a:schemeClr val="tx2"/>
                  </a:solidFill>
                </a:rPr>
              </a:br>
              <a:r>
                <a:rPr lang="en-US" sz="1500" b="1" dirty="0">
                  <a:solidFill>
                    <a:schemeClr val="tx2"/>
                  </a:solidFill>
                </a:rPr>
                <a:t>Computing</a:t>
              </a:r>
            </a:p>
          </p:txBody>
        </p:sp>
        <p:sp>
          <p:nvSpPr>
            <p:cNvPr id="42" name="Rectangle 41"/>
            <p:cNvSpPr/>
            <p:nvPr/>
          </p:nvSpPr>
          <p:spPr>
            <a:xfrm>
              <a:off x="4494774" y="2594879"/>
              <a:ext cx="2178397" cy="681798"/>
            </a:xfrm>
            <a:prstGeom prst="rect">
              <a:avLst/>
            </a:prstGeom>
            <a:solidFill>
              <a:schemeClr val="bg2">
                <a:lumMod val="9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tx2"/>
                  </a:solidFill>
                </a:rPr>
                <a:t>Data</a:t>
              </a:r>
            </a:p>
          </p:txBody>
        </p:sp>
        <p:sp>
          <p:nvSpPr>
            <p:cNvPr id="47" name="Rectangle 46"/>
            <p:cNvSpPr/>
            <p:nvPr/>
          </p:nvSpPr>
          <p:spPr>
            <a:xfrm>
              <a:off x="1406666" y="3734123"/>
              <a:ext cx="2178397" cy="681798"/>
            </a:xfrm>
            <a:prstGeom prst="rect">
              <a:avLst/>
            </a:prstGeom>
            <a:solidFill>
              <a:schemeClr val="bg2">
                <a:lumMod val="9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tx2"/>
                  </a:solidFill>
                </a:rPr>
                <a:t>Networking and </a:t>
              </a:r>
              <a:br>
                <a:rPr lang="en-US" sz="1500" b="1" dirty="0">
                  <a:solidFill>
                    <a:schemeClr val="tx2"/>
                  </a:solidFill>
                </a:rPr>
              </a:br>
              <a:r>
                <a:rPr lang="en-US" sz="1500" b="1" dirty="0">
                  <a:solidFill>
                    <a:schemeClr val="tx2"/>
                  </a:solidFill>
                </a:rPr>
                <a:t>Cybersecurity</a:t>
              </a:r>
            </a:p>
          </p:txBody>
        </p:sp>
        <p:sp>
          <p:nvSpPr>
            <p:cNvPr id="53" name="Rectangle 52"/>
            <p:cNvSpPr/>
            <p:nvPr/>
          </p:nvSpPr>
          <p:spPr>
            <a:xfrm>
              <a:off x="4494775" y="3732825"/>
              <a:ext cx="2178397" cy="681798"/>
            </a:xfrm>
            <a:prstGeom prst="rect">
              <a:avLst/>
            </a:prstGeom>
            <a:solidFill>
              <a:schemeClr val="bg2">
                <a:lumMod val="9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tx2"/>
                  </a:solidFill>
                </a:rPr>
                <a:t>Software</a:t>
              </a:r>
            </a:p>
          </p:txBody>
        </p:sp>
        <p:sp>
          <p:nvSpPr>
            <p:cNvPr id="54" name="Oval 53"/>
            <p:cNvSpPr/>
            <p:nvPr/>
          </p:nvSpPr>
          <p:spPr>
            <a:xfrm>
              <a:off x="3188339" y="3093396"/>
              <a:ext cx="1801955" cy="865761"/>
            </a:xfrm>
            <a:prstGeom prst="ellipse">
              <a:avLst/>
            </a:prstGeom>
            <a:solidFill>
              <a:schemeClr val="bg2">
                <a:lumMod val="9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tx2"/>
                  </a:solidFill>
                </a:rPr>
                <a:t>People</a:t>
              </a:r>
            </a:p>
            <a:p>
              <a:pPr algn="ctr"/>
              <a:r>
                <a:rPr lang="en-US" sz="1500" b="1" dirty="0">
                  <a:solidFill>
                    <a:schemeClr val="tx2"/>
                  </a:solidFill>
                </a:rPr>
                <a:t>(LWD)</a:t>
              </a:r>
            </a:p>
          </p:txBody>
        </p:sp>
      </p:grpSp>
      <p:sp>
        <p:nvSpPr>
          <p:cNvPr id="58" name="TextBox 57"/>
          <p:cNvSpPr txBox="1"/>
          <p:nvPr/>
        </p:nvSpPr>
        <p:spPr>
          <a:xfrm>
            <a:off x="6008045" y="4822899"/>
            <a:ext cx="1554171" cy="900246"/>
          </a:xfrm>
          <a:prstGeom prst="rect">
            <a:avLst/>
          </a:prstGeom>
          <a:noFill/>
        </p:spPr>
        <p:txBody>
          <a:bodyPr wrap="square" rtlCol="0">
            <a:spAutoFit/>
          </a:bodyPr>
          <a:lstStyle>
            <a:defPPr>
              <a:defRPr lang="en-US"/>
            </a:defPPr>
            <a:lvl1pPr algn="ctr" defTabSz="914172">
              <a:lnSpc>
                <a:spcPts val="2060"/>
              </a:lnSpc>
              <a:defRPr sz="2000" i="1">
                <a:solidFill>
                  <a:srgbClr val="000090"/>
                </a:solidFill>
                <a:latin typeface="Calibri"/>
              </a:defRPr>
            </a:lvl1pPr>
          </a:lstStyle>
          <a:p>
            <a:r>
              <a:rPr lang="en-US" sz="1800" b="1" dirty="0"/>
              <a:t>Leadership,</a:t>
            </a:r>
          </a:p>
          <a:p>
            <a:r>
              <a:rPr lang="en-US" sz="1800" b="1" dirty="0"/>
              <a:t>Coordination, Partnership </a:t>
            </a:r>
          </a:p>
        </p:txBody>
      </p:sp>
      <p:sp>
        <p:nvSpPr>
          <p:cNvPr id="28" name="TextBox 27"/>
          <p:cNvSpPr txBox="1"/>
          <p:nvPr/>
        </p:nvSpPr>
        <p:spPr>
          <a:xfrm>
            <a:off x="5712051" y="1887634"/>
            <a:ext cx="2146158" cy="977191"/>
          </a:xfrm>
          <a:prstGeom prst="rect">
            <a:avLst/>
          </a:prstGeom>
          <a:noFill/>
        </p:spPr>
        <p:txBody>
          <a:bodyPr wrap="square" rtlCol="0">
            <a:spAutoFit/>
          </a:bodyPr>
          <a:lstStyle/>
          <a:p>
            <a:pPr algn="ctr" defTabSz="685629">
              <a:lnSpc>
                <a:spcPts val="1545"/>
              </a:lnSpc>
              <a:spcBef>
                <a:spcPts val="900"/>
              </a:spcBef>
            </a:pPr>
            <a:r>
              <a:rPr lang="en-US" b="1" i="1" dirty="0">
                <a:solidFill>
                  <a:srgbClr val="000090"/>
                </a:solidFill>
                <a:latin typeface="Calibri"/>
              </a:rPr>
              <a:t>Science Drivers</a:t>
            </a:r>
            <a:endParaRPr lang="en-US" i="1" dirty="0">
              <a:solidFill>
                <a:srgbClr val="000090"/>
              </a:solidFill>
              <a:latin typeface="Calibri"/>
            </a:endParaRPr>
          </a:p>
          <a:p>
            <a:pPr algn="ctr" defTabSz="685629">
              <a:lnSpc>
                <a:spcPts val="1545"/>
              </a:lnSpc>
              <a:spcBef>
                <a:spcPts val="900"/>
              </a:spcBef>
            </a:pPr>
            <a:r>
              <a:rPr lang="en-US" sz="1500" i="1" dirty="0">
                <a:solidFill>
                  <a:srgbClr val="000090"/>
                </a:solidFill>
                <a:latin typeface="Calibri"/>
              </a:rPr>
              <a:t>Constant exchange with NSF Directorates, Divisions and Programs</a:t>
            </a: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tint val="75000"/>
                  </a:prstClr>
                </a:solidFill>
              </a:rPr>
              <a:pPr/>
              <a:t>6</a:t>
            </a:fld>
            <a:endParaRPr lang="en-US">
              <a:solidFill>
                <a:prstClr val="black">
                  <a:tint val="75000"/>
                </a:prstClr>
              </a:solidFill>
            </a:endParaRPr>
          </a:p>
        </p:txBody>
      </p:sp>
    </p:spTree>
    <p:extLst>
      <p:ext uri="{BB962C8B-B14F-4D97-AF65-F5344CB8AC3E}">
        <p14:creationId xmlns:p14="http://schemas.microsoft.com/office/powerpoint/2010/main" val="26995551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erlin Sans FB Demi" panose="020E0802020502020306" pitchFamily="34" charset="0"/>
              </a:rPr>
              <a:t>Changes in NSF Policies</a:t>
            </a:r>
            <a:endParaRPr lang="en-US" dirty="0">
              <a:latin typeface="Berlin Sans FB Demi" panose="020E0802020502020306" pitchFamily="34" charset="0"/>
            </a:endParaRPr>
          </a:p>
        </p:txBody>
      </p:sp>
      <p:sp>
        <p:nvSpPr>
          <p:cNvPr id="3" name="Content Placeholder 2"/>
          <p:cNvSpPr>
            <a:spLocks noGrp="1"/>
          </p:cNvSpPr>
          <p:nvPr>
            <p:ph idx="1"/>
          </p:nvPr>
        </p:nvSpPr>
        <p:spPr/>
        <p:txBody>
          <a:bodyPr>
            <a:normAutofit/>
          </a:bodyPr>
          <a:lstStyle/>
          <a:p>
            <a:r>
              <a:rPr lang="en-US" dirty="0" smtClean="0"/>
              <a:t>Proposal &amp; Award Policies &amp; Procedures Guide</a:t>
            </a:r>
          </a:p>
          <a:p>
            <a:pPr lvl="1"/>
            <a:r>
              <a:rPr lang="en-US" dirty="0" smtClean="0"/>
              <a:t>9 months review and comment beginning in April 2015</a:t>
            </a:r>
          </a:p>
          <a:p>
            <a:pPr lvl="1"/>
            <a:r>
              <a:rPr lang="en-US" dirty="0" smtClean="0"/>
              <a:t>Effective date, January 25, 2016</a:t>
            </a:r>
          </a:p>
          <a:p>
            <a:pPr lvl="1"/>
            <a:r>
              <a:rPr lang="en-US" dirty="0" smtClean="0"/>
              <a:t>Significant Changes and Clarifications </a:t>
            </a:r>
            <a:r>
              <a:rPr lang="en-US" dirty="0"/>
              <a:t>to the PAPPG: </a:t>
            </a:r>
            <a:r>
              <a:rPr lang="en-US" dirty="0">
                <a:hlinkClick r:id="rId3"/>
              </a:rPr>
              <a:t>http://</a:t>
            </a:r>
            <a:r>
              <a:rPr lang="en-US" dirty="0" smtClean="0">
                <a:hlinkClick r:id="rId3"/>
              </a:rPr>
              <a:t>www.nsf.gov/pubs/policydocs/pappguide/nsf16001/sigchanges.jsp</a:t>
            </a:r>
            <a:endParaRPr lang="en-US" dirty="0" smtClean="0"/>
          </a:p>
          <a:p>
            <a:pPr marL="457200" lvl="1" indent="0">
              <a:buNone/>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7</a:t>
            </a:fld>
            <a:endParaRPr lang="en-US">
              <a:solidFill>
                <a:prstClr val="black">
                  <a:tint val="75000"/>
                </a:prstClr>
              </a:solidFill>
            </a:endParaRPr>
          </a:p>
        </p:txBody>
      </p:sp>
    </p:spTree>
    <p:extLst>
      <p:ext uri="{BB962C8B-B14F-4D97-AF65-F5344CB8AC3E}">
        <p14:creationId xmlns:p14="http://schemas.microsoft.com/office/powerpoint/2010/main" val="2512979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erlin Sans FB Demi" panose="020E0802020502020306" pitchFamily="34" charset="0"/>
              </a:rPr>
              <a:t>Some of the notable changes</a:t>
            </a:r>
            <a:endParaRPr lang="en-US" dirty="0">
              <a:latin typeface="Berlin Sans FB Demi" panose="020E0802020502020306" pitchFamily="34" charset="0"/>
            </a:endParaRPr>
          </a:p>
        </p:txBody>
      </p:sp>
      <p:sp>
        <p:nvSpPr>
          <p:cNvPr id="3" name="Content Placeholder 2"/>
          <p:cNvSpPr>
            <a:spLocks noGrp="1"/>
          </p:cNvSpPr>
          <p:nvPr>
            <p:ph idx="1"/>
          </p:nvPr>
        </p:nvSpPr>
        <p:spPr/>
        <p:txBody>
          <a:bodyPr>
            <a:noAutofit/>
          </a:bodyPr>
          <a:lstStyle/>
          <a:p>
            <a:pPr marL="457200" lvl="1" indent="-457200" fontAlgn="base">
              <a:spcAft>
                <a:spcPct val="0"/>
              </a:spcAft>
              <a:buClr>
                <a:schemeClr val="tx2"/>
              </a:buClr>
              <a:buSzPct val="125000"/>
              <a:buFont typeface="Arial" pitchFamily="34" charset="0"/>
              <a:buChar char="•"/>
              <a:tabLst>
                <a:tab pos="1959233" algn="l"/>
              </a:tabLst>
            </a:pPr>
            <a:r>
              <a:rPr lang="en-US" sz="2400" dirty="0"/>
              <a:t>5 p.m. submitter’s local time is standard for all submissions, including proposals submitted in response to solicitations</a:t>
            </a:r>
            <a:r>
              <a:rPr lang="en-US" sz="2400" dirty="0" smtClean="0"/>
              <a:t>.</a:t>
            </a:r>
          </a:p>
          <a:p>
            <a:pPr marL="457200" lvl="1" indent="-457200" fontAlgn="base">
              <a:spcAft>
                <a:spcPct val="0"/>
              </a:spcAft>
              <a:buClr>
                <a:schemeClr val="tx2"/>
              </a:buClr>
              <a:buSzPct val="125000"/>
              <a:buFont typeface="Arial" pitchFamily="34" charset="0"/>
              <a:buChar char="•"/>
              <a:tabLst>
                <a:tab pos="1959233" algn="l"/>
              </a:tabLst>
            </a:pPr>
            <a:r>
              <a:rPr lang="en-US" sz="2400" dirty="0" smtClean="0"/>
              <a:t>If the word “must” (rather than “should”) has been used, please note that this is a </a:t>
            </a:r>
            <a:r>
              <a:rPr lang="en-US" sz="2400" i="1" u="sng" dirty="0" smtClean="0"/>
              <a:t>requirement</a:t>
            </a:r>
            <a:r>
              <a:rPr lang="en-US" sz="2400" dirty="0" smtClean="0"/>
              <a:t>. Proposals that do not have required elements may be returned without review. This includes use of special characters, formatting, and organization of documents uploaded separately as well as collaboration plans, data management plans, and other elements required by solicitation or the Grant Proposal Guide.</a:t>
            </a: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8</a:t>
            </a:fld>
            <a:endParaRPr lang="en-US">
              <a:solidFill>
                <a:prstClr val="black">
                  <a:tint val="75000"/>
                </a:prstClr>
              </a:solidFill>
            </a:endParaRPr>
          </a:p>
        </p:txBody>
      </p:sp>
    </p:spTree>
    <p:extLst>
      <p:ext uri="{BB962C8B-B14F-4D97-AF65-F5344CB8AC3E}">
        <p14:creationId xmlns:p14="http://schemas.microsoft.com/office/powerpoint/2010/main" val="522991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erlin Sans FB Demi" panose="020E0802020502020306" pitchFamily="34" charset="0"/>
              </a:rPr>
              <a:t>Some of the notable </a:t>
            </a:r>
            <a:r>
              <a:rPr lang="en-US" dirty="0" smtClean="0">
                <a:latin typeface="Berlin Sans FB Demi" panose="020E0802020502020306" pitchFamily="34" charset="0"/>
              </a:rPr>
              <a:t>changes, 2</a:t>
            </a:r>
            <a:endParaRPr lang="en-US" dirty="0"/>
          </a:p>
        </p:txBody>
      </p:sp>
      <p:sp>
        <p:nvSpPr>
          <p:cNvPr id="3" name="Content Placeholder 2"/>
          <p:cNvSpPr>
            <a:spLocks noGrp="1"/>
          </p:cNvSpPr>
          <p:nvPr>
            <p:ph idx="1"/>
          </p:nvPr>
        </p:nvSpPr>
        <p:spPr/>
        <p:txBody>
          <a:bodyPr>
            <a:normAutofit fontScale="92500" lnSpcReduction="20000"/>
          </a:bodyPr>
          <a:lstStyle/>
          <a:p>
            <a:pPr marL="342900" lvl="1" indent="-342900">
              <a:buFont typeface="Arial" panose="020B0604020202020204" pitchFamily="34" charset="0"/>
              <a:buChar char="•"/>
            </a:pPr>
            <a:r>
              <a:rPr lang="en-US" sz="2400" dirty="0"/>
              <a:t>Broader impacts. “</a:t>
            </a:r>
            <a:r>
              <a:rPr lang="en-US" sz="2400" b="1" dirty="0"/>
              <a:t>The Project Description must contain, as a separate section within the narrative, a section labeled "Broader Impacts"</a:t>
            </a:r>
            <a:r>
              <a:rPr lang="en-US" sz="2400" dirty="0"/>
              <a:t>.  </a:t>
            </a:r>
            <a:r>
              <a:rPr lang="en-US" sz="2400" dirty="0" smtClean="0"/>
              <a:t>GPG </a:t>
            </a:r>
            <a:r>
              <a:rPr lang="en-US" sz="2400" dirty="0"/>
              <a:t>II.C.2.d(</a:t>
            </a:r>
            <a:r>
              <a:rPr lang="en-US" sz="2400" dirty="0" err="1"/>
              <a:t>i</a:t>
            </a:r>
            <a:r>
              <a:rPr lang="en-US" sz="2400" dirty="0" smtClean="0"/>
              <a:t>)</a:t>
            </a:r>
          </a:p>
          <a:p>
            <a:pPr marL="342900" lvl="1" indent="-342900">
              <a:buFont typeface="Arial" panose="020B0604020202020204" pitchFamily="34" charset="0"/>
              <a:buChar char="•"/>
            </a:pPr>
            <a:r>
              <a:rPr lang="en-US" sz="2400" dirty="0" smtClean="0"/>
              <a:t>Pay attention to changes in:</a:t>
            </a:r>
          </a:p>
          <a:p>
            <a:pPr marL="742950" lvl="2" indent="-342900"/>
            <a:r>
              <a:rPr lang="en-US" sz="2000" dirty="0" smtClean="0"/>
              <a:t>Results from Prior NSF Support</a:t>
            </a:r>
          </a:p>
          <a:p>
            <a:pPr marL="742950" lvl="2" indent="-342900"/>
            <a:r>
              <a:rPr lang="en-US" sz="2000" dirty="0" smtClean="0"/>
              <a:t>Biographical Sketches</a:t>
            </a:r>
          </a:p>
          <a:p>
            <a:pPr marL="742950" lvl="2" indent="-342900"/>
            <a:r>
              <a:rPr lang="en-US" sz="2000" dirty="0" smtClean="0"/>
              <a:t>Current and Pending Support </a:t>
            </a:r>
          </a:p>
          <a:p>
            <a:pPr marL="457200" lvl="1" indent="-457200">
              <a:buFont typeface="Arial" panose="020B0604020202020204" pitchFamily="34" charset="0"/>
              <a:buChar char="•"/>
            </a:pPr>
            <a:r>
              <a:rPr lang="en-US" u="sng" dirty="0" smtClean="0"/>
              <a:t>Public Access </a:t>
            </a:r>
            <a:r>
              <a:rPr lang="en-US" dirty="0" smtClean="0"/>
              <a:t>requirement will apply to peer-reviewed journal articles and juried conference papers resulting from awards made from proposals submitted after January 2016.</a:t>
            </a:r>
          </a:p>
          <a:p>
            <a:pPr marL="857250" lvl="2" indent="-457200"/>
            <a:r>
              <a:rPr lang="en-US" dirty="0" smtClean="0"/>
              <a:t>NSF Public Access Repository (NSF-PAR), </a:t>
            </a:r>
            <a:r>
              <a:rPr lang="en-US" dirty="0" smtClean="0">
                <a:hlinkClick r:id="rId3"/>
              </a:rPr>
              <a:t>par.nsf.gov</a:t>
            </a:r>
            <a:endParaRPr lang="en-US" dirty="0" smtClean="0"/>
          </a:p>
          <a:p>
            <a:pPr marL="857250" lvl="2" indent="-457200"/>
            <a:r>
              <a:rPr lang="en-US" dirty="0" smtClean="0"/>
              <a:t>Voluntary deposit to NSF-PAR is possible.</a:t>
            </a:r>
            <a:endParaRPr lang="en-US" dirty="0"/>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9</a:t>
            </a:fld>
            <a:endParaRPr lang="en-US">
              <a:solidFill>
                <a:prstClr val="black">
                  <a:tint val="75000"/>
                </a:prstClr>
              </a:solidFill>
            </a:endParaRPr>
          </a:p>
        </p:txBody>
      </p:sp>
    </p:spTree>
    <p:extLst>
      <p:ext uri="{BB962C8B-B14F-4D97-AF65-F5344CB8AC3E}">
        <p14:creationId xmlns:p14="http://schemas.microsoft.com/office/powerpoint/2010/main" val="245063434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21216</TotalTime>
  <Words>2387</Words>
  <Application>Microsoft Office PowerPoint</Application>
  <PresentationFormat>On-screen Show (4:3)</PresentationFormat>
  <Paragraphs>239</Paragraphs>
  <Slides>15</Slides>
  <Notes>15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Arial</vt:lpstr>
      <vt:lpstr>Berlin Sans FB</vt:lpstr>
      <vt:lpstr>Berlin Sans FB Demi</vt:lpstr>
      <vt:lpstr>Calibri</vt:lpstr>
      <vt:lpstr>1_Office Theme</vt:lpstr>
      <vt:lpstr>2_Office Theme</vt:lpstr>
      <vt:lpstr>Introduction to Webinar on Upcoming ACI Solicitations  March 3, 2016</vt:lpstr>
      <vt:lpstr>Goals for this presentation</vt:lpstr>
      <vt:lpstr>NSF Champions Research and Education Across All Fields of Science and Engineering </vt:lpstr>
      <vt:lpstr>PowerPoint Presentation</vt:lpstr>
      <vt:lpstr>Snapshot of CISE FY 2015 Activities</vt:lpstr>
      <vt:lpstr>ACI: Operational View Supporting advance CI to accelerate discovery and innovation</vt:lpstr>
      <vt:lpstr>Changes in NSF Policies</vt:lpstr>
      <vt:lpstr>Some of the notable changes</vt:lpstr>
      <vt:lpstr>Some of the notable changes, 2</vt:lpstr>
      <vt:lpstr>NSF Public Access: Project Reporting</vt:lpstr>
      <vt:lpstr>Automated Compliance Checking </vt:lpstr>
      <vt:lpstr>Key Documents</vt:lpstr>
      <vt:lpstr>PowerPoint Presentation</vt:lpstr>
      <vt:lpstr>PowerPoint Presentation</vt:lpstr>
      <vt:lpstr>Credits</vt:lpstr>
    </vt:vector>
  </TitlesOfParts>
  <Company>National Science Foundation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Fen Zhao</dc:creator>
  <cp:lastModifiedBy>Friedlander, Amy</cp:lastModifiedBy>
  <cp:revision>190</cp:revision>
  <cp:lastPrinted>2014-01-27T14:21:41Z</cp:lastPrinted>
  <dcterms:created xsi:type="dcterms:W3CDTF">2012-10-22T19:50:04Z</dcterms:created>
  <dcterms:modified xsi:type="dcterms:W3CDTF">2016-03-02T22:45:42Z</dcterms:modified>
</cp:coreProperties>
</file>