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handoutMasterIdLst>
    <p:handoutMasterId r:id="rId42"/>
  </p:handoutMasterIdLst>
  <p:sldIdLst>
    <p:sldId id="256" r:id="rId5"/>
    <p:sldId id="297" r:id="rId6"/>
    <p:sldId id="298" r:id="rId7"/>
    <p:sldId id="300" r:id="rId8"/>
    <p:sldId id="261" r:id="rId9"/>
    <p:sldId id="262" r:id="rId10"/>
    <p:sldId id="307" r:id="rId11"/>
    <p:sldId id="279" r:id="rId12"/>
    <p:sldId id="275" r:id="rId13"/>
    <p:sldId id="277" r:id="rId14"/>
    <p:sldId id="287" r:id="rId15"/>
    <p:sldId id="284" r:id="rId16"/>
    <p:sldId id="288" r:id="rId17"/>
    <p:sldId id="278" r:id="rId18"/>
    <p:sldId id="263" r:id="rId19"/>
    <p:sldId id="283" r:id="rId20"/>
    <p:sldId id="264" r:id="rId21"/>
    <p:sldId id="272" r:id="rId22"/>
    <p:sldId id="273" r:id="rId23"/>
    <p:sldId id="274" r:id="rId24"/>
    <p:sldId id="265" r:id="rId25"/>
    <p:sldId id="266" r:id="rId26"/>
    <p:sldId id="267" r:id="rId27"/>
    <p:sldId id="268" r:id="rId28"/>
    <p:sldId id="269" r:id="rId29"/>
    <p:sldId id="270" r:id="rId30"/>
    <p:sldId id="271" r:id="rId31"/>
    <p:sldId id="280" r:id="rId32"/>
    <p:sldId id="276" r:id="rId33"/>
    <p:sldId id="289" r:id="rId34"/>
    <p:sldId id="290" r:id="rId35"/>
    <p:sldId id="291" r:id="rId36"/>
    <p:sldId id="292" r:id="rId37"/>
    <p:sldId id="293" r:id="rId38"/>
    <p:sldId id="294" r:id="rId39"/>
    <p:sldId id="304"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81" autoAdjust="0"/>
  </p:normalViewPr>
  <p:slideViewPr>
    <p:cSldViewPr>
      <p:cViewPr>
        <p:scale>
          <a:sx n="113" d="100"/>
          <a:sy n="113" d="100"/>
        </p:scale>
        <p:origin x="1600" y="136"/>
      </p:cViewPr>
      <p:guideLst>
        <p:guide orient="horz" pos="2160"/>
        <p:guide pos="2880"/>
      </p:guideLst>
    </p:cSldViewPr>
  </p:slideViewPr>
  <p:outlineViewPr>
    <p:cViewPr>
      <p:scale>
        <a:sx n="33" d="100"/>
        <a:sy n="33" d="100"/>
      </p:scale>
      <p:origin x="0" y="5082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p:scale>
          <a:sx n="150" d="100"/>
          <a:sy n="150" d="100"/>
        </p:scale>
        <p:origin x="-2056" y="-8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27A58B-8928-4772-8489-386E07A5C881}" type="datetimeFigureOut">
              <a:rPr lang="en-US" smtClean="0"/>
              <a:t>2/25/16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B684396-2FB8-41F9-852E-438C96722F78}" type="slidenum">
              <a:rPr lang="en-US" smtClean="0"/>
              <a:t>‹#›</a:t>
            </a:fld>
            <a:endParaRPr lang="en-US" dirty="0"/>
          </a:p>
        </p:txBody>
      </p:sp>
    </p:spTree>
    <p:extLst>
      <p:ext uri="{BB962C8B-B14F-4D97-AF65-F5344CB8AC3E}">
        <p14:creationId xmlns:p14="http://schemas.microsoft.com/office/powerpoint/2010/main" val="138925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3859BC7-1F3E-4D4A-926A-18E5BFBEC8AD}" type="datetimeFigureOut">
              <a:rPr lang="en-US" smtClean="0"/>
              <a:t>2/25/16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E622802-CD6F-4E5A-A14F-EC5ED47354E4}" type="slidenum">
              <a:rPr lang="en-US" smtClean="0"/>
              <a:t>‹#›</a:t>
            </a:fld>
            <a:endParaRPr lang="en-US" dirty="0"/>
          </a:p>
        </p:txBody>
      </p:sp>
    </p:spTree>
    <p:extLst>
      <p:ext uri="{BB962C8B-B14F-4D97-AF65-F5344CB8AC3E}">
        <p14:creationId xmlns:p14="http://schemas.microsoft.com/office/powerpoint/2010/main" val="1756059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us Bob Russell.  I am one of a number</a:t>
            </a:r>
            <a:r>
              <a:rPr lang="en-US" baseline="0" dirty="0" smtClean="0"/>
              <a:t> of program officers within the National Science Foundation</a:t>
            </a:r>
            <a:r>
              <a:rPr lang="en-US" dirty="0" smtClean="0"/>
              <a:t> </a:t>
            </a:r>
            <a:r>
              <a:rPr lang="en-US" baseline="0" dirty="0" smtClean="0"/>
              <a:t>who are managing the review process for the Maker Dear Colleague Letter.</a:t>
            </a:r>
            <a:r>
              <a:rPr lang="en-US" dirty="0" smtClean="0"/>
              <a:t> </a:t>
            </a:r>
            <a:r>
              <a:rPr lang="en-US" baseline="0" dirty="0" smtClean="0"/>
              <a:t>In this webinar, I will walk you through the basics of serving as an NSF reviewer. By now you should have received an</a:t>
            </a:r>
            <a:r>
              <a:rPr lang="en-US" dirty="0" smtClean="0"/>
              <a:t> email from NSF including the basic information you need to register as a reviewer, access proposals and complete your reviews.</a:t>
            </a:r>
            <a:r>
              <a:rPr lang="en-US" baseline="0" dirty="0" smtClean="0"/>
              <a:t> If you should have further  questions concerning the proposal review itself, please contact the program officer managing the panel on which you are serving.  If you are having technical issues with Fastlane, such as signing in or uploading your reviews, please call Fastlane.  </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a:t>
            </a:fld>
            <a:endParaRPr lang="en-US" dirty="0"/>
          </a:p>
        </p:txBody>
      </p:sp>
    </p:spTree>
    <p:extLst>
      <p:ext uri="{BB962C8B-B14F-4D97-AF65-F5344CB8AC3E}">
        <p14:creationId xmlns:p14="http://schemas.microsoft.com/office/powerpoint/2010/main" val="387783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a:t>
            </a:r>
            <a:r>
              <a:rPr lang="en-US" dirty="0" smtClean="0"/>
              <a:t> example of explaining a review comment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10</a:t>
            </a:fld>
            <a:endParaRPr lang="en-US" dirty="0"/>
          </a:p>
        </p:txBody>
      </p:sp>
    </p:spTree>
    <p:extLst>
      <p:ext uri="{BB962C8B-B14F-4D97-AF65-F5344CB8AC3E}">
        <p14:creationId xmlns:p14="http://schemas.microsoft.com/office/powerpoint/2010/main" val="184282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Note that both provide further explanation of the rationale underlying the critique.</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11</a:t>
            </a:fld>
            <a:endParaRPr lang="en-US" dirty="0"/>
          </a:p>
        </p:txBody>
      </p:sp>
    </p:spTree>
    <p:extLst>
      <p:ext uri="{BB962C8B-B14F-4D97-AF65-F5344CB8AC3E}">
        <p14:creationId xmlns:p14="http://schemas.microsoft.com/office/powerpoint/2010/main" val="158705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relevant when the proposal has a post-doc, the plan should discuss if the plan adequately supports the career development of the post-doc or specify in what ways it doesn’t</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12</a:t>
            </a:fld>
            <a:endParaRPr lang="en-US" dirty="0"/>
          </a:p>
        </p:txBody>
      </p:sp>
    </p:spTree>
    <p:extLst>
      <p:ext uri="{BB962C8B-B14F-4D97-AF65-F5344CB8AC3E}">
        <p14:creationId xmlns:p14="http://schemas.microsoft.com/office/powerpoint/2010/main" val="2125912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comment on whether the PI provided a good discussion of prior NSF support.</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13</a:t>
            </a:fld>
            <a:endParaRPr lang="en-US" dirty="0"/>
          </a:p>
        </p:txBody>
      </p:sp>
    </p:spTree>
    <p:extLst>
      <p:ext uri="{BB962C8B-B14F-4D97-AF65-F5344CB8AC3E}">
        <p14:creationId xmlns:p14="http://schemas.microsoft.com/office/powerpoint/2010/main" val="3190139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try to get your reviews in as far in advance of the review session as you can.</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14</a:t>
            </a:fld>
            <a:endParaRPr lang="en-US" dirty="0"/>
          </a:p>
        </p:txBody>
      </p:sp>
    </p:spTree>
    <p:extLst>
      <p:ext uri="{BB962C8B-B14F-4D97-AF65-F5344CB8AC3E}">
        <p14:creationId xmlns:p14="http://schemas.microsoft.com/office/powerpoint/2010/main" val="375916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Reviews are the starting point and provide the foundation for the consideration of funding of a proposal.</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15</a:t>
            </a:fld>
            <a:endParaRPr lang="en-US" dirty="0"/>
          </a:p>
        </p:txBody>
      </p:sp>
    </p:spTree>
    <p:extLst>
      <p:ext uri="{BB962C8B-B14F-4D97-AF65-F5344CB8AC3E}">
        <p14:creationId xmlns:p14="http://schemas.microsoft.com/office/powerpoint/2010/main" val="731584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should note if the proposal adequately addresses these criteria overall or note in what specific ways the plan was inadequate.</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16</a:t>
            </a:fld>
            <a:endParaRPr lang="en-US" dirty="0"/>
          </a:p>
        </p:txBody>
      </p:sp>
    </p:spTree>
    <p:extLst>
      <p:ext uri="{BB962C8B-B14F-4D97-AF65-F5344CB8AC3E}">
        <p14:creationId xmlns:p14="http://schemas.microsoft.com/office/powerpoint/2010/main" val="2388012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PI’s receive a lot of feedback regarding their proposal.</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17</a:t>
            </a:fld>
            <a:endParaRPr lang="en-US" dirty="0"/>
          </a:p>
        </p:txBody>
      </p:sp>
    </p:spTree>
    <p:extLst>
      <p:ext uri="{BB962C8B-B14F-4D97-AF65-F5344CB8AC3E}">
        <p14:creationId xmlns:p14="http://schemas.microsoft.com/office/powerpoint/2010/main" val="3806151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have biases that are important for  you to recognize as you complete your reviews.</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18</a:t>
            </a:fld>
            <a:endParaRPr lang="en-US" dirty="0"/>
          </a:p>
        </p:txBody>
      </p:sp>
    </p:spTree>
    <p:extLst>
      <p:ext uri="{BB962C8B-B14F-4D97-AF65-F5344CB8AC3E}">
        <p14:creationId xmlns:p14="http://schemas.microsoft.com/office/powerpoint/2010/main" val="556150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19</a:t>
            </a:fld>
            <a:endParaRPr lang="en-US" dirty="0"/>
          </a:p>
        </p:txBody>
      </p:sp>
    </p:spTree>
    <p:extLst>
      <p:ext uri="{BB962C8B-B14F-4D97-AF65-F5344CB8AC3E}">
        <p14:creationId xmlns:p14="http://schemas.microsoft.com/office/powerpoint/2010/main" val="339355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04850"/>
            <a:ext cx="4648200" cy="3486150"/>
          </a:xfrm>
        </p:spPr>
      </p:sp>
      <p:sp>
        <p:nvSpPr>
          <p:cNvPr id="3" name="Notes Placeholder 2"/>
          <p:cNvSpPr>
            <a:spLocks noGrp="1"/>
          </p:cNvSpPr>
          <p:nvPr>
            <p:ph type="body" idx="1"/>
          </p:nvPr>
        </p:nvSpPr>
        <p:spPr/>
        <p:txBody>
          <a:bodyPr>
            <a:normAutofit/>
          </a:bodyPr>
          <a:lstStyle/>
          <a:p>
            <a:pPr defTabSz="916503">
              <a:defRPr/>
            </a:pPr>
            <a:r>
              <a:rPr lang="en-US" dirty="0" smtClean="0"/>
              <a:t>The Dear Colleague letter encouraged exploratory/early stage projects </a:t>
            </a:r>
            <a:r>
              <a:rPr lang="en-US" dirty="0" smtClean="0"/>
              <a:t>researching</a:t>
            </a:r>
            <a:r>
              <a:rPr lang="en-US" baseline="0" dirty="0" smtClean="0"/>
              <a:t> learning through Making or in Maker spaces, </a:t>
            </a:r>
            <a:r>
              <a:rPr lang="en-US" dirty="0" smtClean="0"/>
              <a:t>developing new ways </a:t>
            </a:r>
            <a:r>
              <a:rPr lang="en-US" dirty="0" smtClean="0"/>
              <a:t>of leveraging making as learning pathways in STEM, developing new tools, resources &amp; approaches to supporting innovative projects developed in Maker spaces, and developing links between informal and formal learning focused on Making.</a:t>
            </a:r>
            <a:endParaRPr lang="en-US" dirty="0"/>
          </a:p>
        </p:txBody>
      </p:sp>
      <p:sp>
        <p:nvSpPr>
          <p:cNvPr id="4" name="Slide Number Placeholder 3"/>
          <p:cNvSpPr>
            <a:spLocks noGrp="1"/>
          </p:cNvSpPr>
          <p:nvPr>
            <p:ph type="sldNum" sz="quarter" idx="10"/>
          </p:nvPr>
        </p:nvSpPr>
        <p:spPr/>
        <p:txBody>
          <a:bodyPr/>
          <a:lstStyle/>
          <a:p>
            <a:fld id="{86078D13-B9B8-404D-AA89-C22717CE456D}" type="slidenum">
              <a:rPr lang="en-US" smtClean="0"/>
              <a:pPr/>
              <a:t>2</a:t>
            </a:fld>
            <a:endParaRPr lang="en-US" dirty="0"/>
          </a:p>
        </p:txBody>
      </p:sp>
    </p:spTree>
    <p:extLst>
      <p:ext uri="{BB962C8B-B14F-4D97-AF65-F5344CB8AC3E}">
        <p14:creationId xmlns:p14="http://schemas.microsoft.com/office/powerpoint/2010/main" val="895534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Reviews are best when they use the NSF review criteria and are based on specific evidence rather than global judgments.</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20</a:t>
            </a:fld>
            <a:endParaRPr lang="en-US" dirty="0"/>
          </a:p>
        </p:txBody>
      </p:sp>
    </p:spTree>
    <p:extLst>
      <p:ext uri="{BB962C8B-B14F-4D97-AF65-F5344CB8AC3E}">
        <p14:creationId xmlns:p14="http://schemas.microsoft.com/office/powerpoint/2010/main" val="329019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types of conflicts of interest, Institutional, Individual and Appearance. </a:t>
            </a:r>
            <a:r>
              <a:rPr lang="en-US" dirty="0" smtClean="0"/>
              <a:t>Avoiding </a:t>
            </a:r>
            <a:r>
              <a:rPr lang="en-US" dirty="0" smtClean="0"/>
              <a:t>COI’s assures that the review process </a:t>
            </a:r>
            <a:r>
              <a:rPr lang="en-US" dirty="0" smtClean="0"/>
              <a:t>maintains</a:t>
            </a:r>
            <a:r>
              <a:rPr lang="en-US" baseline="0" dirty="0" smtClean="0"/>
              <a:t> its integrity by being </a:t>
            </a:r>
            <a:r>
              <a:rPr lang="en-US" dirty="0" smtClean="0"/>
              <a:t>as </a:t>
            </a:r>
            <a:r>
              <a:rPr lang="en-US" dirty="0" smtClean="0"/>
              <a:t>fair and objective as is humanly possible.</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21</a:t>
            </a:fld>
            <a:endParaRPr lang="en-US" dirty="0"/>
          </a:p>
        </p:txBody>
      </p:sp>
    </p:spTree>
    <p:extLst>
      <p:ext uri="{BB962C8B-B14F-4D97-AF65-F5344CB8AC3E}">
        <p14:creationId xmlns:p14="http://schemas.microsoft.com/office/powerpoint/2010/main" val="1439065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22802-CD6F-4E5A-A14F-EC5ED47354E4}" type="slidenum">
              <a:rPr lang="en-US" smtClean="0"/>
              <a:t>22</a:t>
            </a:fld>
            <a:endParaRPr lang="en-US" dirty="0"/>
          </a:p>
        </p:txBody>
      </p:sp>
    </p:spTree>
    <p:extLst>
      <p:ext uri="{BB962C8B-B14F-4D97-AF65-F5344CB8AC3E}">
        <p14:creationId xmlns:p14="http://schemas.microsoft.com/office/powerpoint/2010/main" val="214445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22802-CD6F-4E5A-A14F-EC5ED47354E4}" type="slidenum">
              <a:rPr lang="en-US" smtClean="0"/>
              <a:t>23</a:t>
            </a:fld>
            <a:endParaRPr lang="en-US" dirty="0"/>
          </a:p>
        </p:txBody>
      </p:sp>
    </p:spTree>
    <p:extLst>
      <p:ext uri="{BB962C8B-B14F-4D97-AF65-F5344CB8AC3E}">
        <p14:creationId xmlns:p14="http://schemas.microsoft.com/office/powerpoint/2010/main" val="890308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22802-CD6F-4E5A-A14F-EC5ED47354E4}" type="slidenum">
              <a:rPr lang="en-US" smtClean="0"/>
              <a:t>24</a:t>
            </a:fld>
            <a:endParaRPr lang="en-US" dirty="0"/>
          </a:p>
        </p:txBody>
      </p:sp>
    </p:spTree>
    <p:extLst>
      <p:ext uri="{BB962C8B-B14F-4D97-AF65-F5344CB8AC3E}">
        <p14:creationId xmlns:p14="http://schemas.microsoft.com/office/powerpoint/2010/main" val="969957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scan and return the 1230P Conflict of Interest form you should have received (or inform the PO managing the panel that you did not receive the form).</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25</a:t>
            </a:fld>
            <a:endParaRPr lang="en-US" dirty="0"/>
          </a:p>
        </p:txBody>
      </p:sp>
    </p:spTree>
    <p:extLst>
      <p:ext uri="{BB962C8B-B14F-4D97-AF65-F5344CB8AC3E}">
        <p14:creationId xmlns:p14="http://schemas.microsoft.com/office/powerpoint/2010/main" val="893304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22802-CD6F-4E5A-A14F-EC5ED47354E4}" type="slidenum">
              <a:rPr lang="en-US" smtClean="0"/>
              <a:t>26</a:t>
            </a:fld>
            <a:endParaRPr lang="en-US" dirty="0"/>
          </a:p>
        </p:txBody>
      </p:sp>
    </p:spTree>
    <p:extLst>
      <p:ext uri="{BB962C8B-B14F-4D97-AF65-F5344CB8AC3E}">
        <p14:creationId xmlns:p14="http://schemas.microsoft.com/office/powerpoint/2010/main" val="849587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all proposal information confidential and delete/destroy any copies of proposals you have, once we have completed the review sessions.</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27</a:t>
            </a:fld>
            <a:endParaRPr lang="en-US" dirty="0"/>
          </a:p>
        </p:txBody>
      </p:sp>
    </p:spTree>
    <p:extLst>
      <p:ext uri="{BB962C8B-B14F-4D97-AF65-F5344CB8AC3E}">
        <p14:creationId xmlns:p14="http://schemas.microsoft.com/office/powerpoint/2010/main" val="1552985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also keep confidential your participation in this specific panel and the names of other reviewers.  You can of course list on your resume that you served as an NSF reviewer in 2016 without identifying the specific program.</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28</a:t>
            </a:fld>
            <a:endParaRPr lang="en-US" dirty="0"/>
          </a:p>
        </p:txBody>
      </p:sp>
    </p:spTree>
    <p:extLst>
      <p:ext uri="{BB962C8B-B14F-4D97-AF65-F5344CB8AC3E}">
        <p14:creationId xmlns:p14="http://schemas.microsoft.com/office/powerpoint/2010/main" val="4008221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29</a:t>
            </a:fld>
            <a:endParaRPr lang="en-US" dirty="0"/>
          </a:p>
        </p:txBody>
      </p:sp>
    </p:spTree>
    <p:extLst>
      <p:ext uri="{BB962C8B-B14F-4D97-AF65-F5344CB8AC3E}">
        <p14:creationId xmlns:p14="http://schemas.microsoft.com/office/powerpoint/2010/main" val="217604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6078D13-B9B8-404D-AA89-C22717CE456D}" type="slidenum">
              <a:rPr lang="en-US" smtClean="0"/>
              <a:pPr/>
              <a:t>3</a:t>
            </a:fld>
            <a:endParaRPr lang="en-US" dirty="0"/>
          </a:p>
        </p:txBody>
      </p:sp>
    </p:spTree>
    <p:extLst>
      <p:ext uri="{BB962C8B-B14F-4D97-AF65-F5344CB8AC3E}">
        <p14:creationId xmlns:p14="http://schemas.microsoft.com/office/powerpoint/2010/main" val="2932370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30</a:t>
            </a:fld>
            <a:endParaRPr lang="en-US" dirty="0"/>
          </a:p>
        </p:txBody>
      </p:sp>
    </p:spTree>
    <p:extLst>
      <p:ext uri="{BB962C8B-B14F-4D97-AF65-F5344CB8AC3E}">
        <p14:creationId xmlns:p14="http://schemas.microsoft.com/office/powerpoint/2010/main" val="1388970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C37384-6EB2-4B8A-8C63-A309FEC22713}" type="slidenum">
              <a:rPr lang="en-US" smtClean="0"/>
              <a:pPr/>
              <a:t>31</a:t>
            </a:fld>
            <a:endParaRPr lang="en-US" dirty="0"/>
          </a:p>
        </p:txBody>
      </p:sp>
    </p:spTree>
    <p:extLst>
      <p:ext uri="{BB962C8B-B14F-4D97-AF65-F5344CB8AC3E}">
        <p14:creationId xmlns:p14="http://schemas.microsoft.com/office/powerpoint/2010/main" val="3123966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32</a:t>
            </a:fld>
            <a:endParaRPr lang="en-US" dirty="0"/>
          </a:p>
        </p:txBody>
      </p:sp>
    </p:spTree>
    <p:extLst>
      <p:ext uri="{BB962C8B-B14F-4D97-AF65-F5344CB8AC3E}">
        <p14:creationId xmlns:p14="http://schemas.microsoft.com/office/powerpoint/2010/main" val="1048162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33</a:t>
            </a:fld>
            <a:endParaRPr lang="en-US" dirty="0"/>
          </a:p>
        </p:txBody>
      </p:sp>
    </p:spTree>
    <p:extLst>
      <p:ext uri="{BB962C8B-B14F-4D97-AF65-F5344CB8AC3E}">
        <p14:creationId xmlns:p14="http://schemas.microsoft.com/office/powerpoint/2010/main" val="3782288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34</a:t>
            </a:fld>
            <a:endParaRPr lang="en-US" dirty="0"/>
          </a:p>
        </p:txBody>
      </p:sp>
    </p:spTree>
    <p:extLst>
      <p:ext uri="{BB962C8B-B14F-4D97-AF65-F5344CB8AC3E}">
        <p14:creationId xmlns:p14="http://schemas.microsoft.com/office/powerpoint/2010/main" val="2507575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35</a:t>
            </a:fld>
            <a:endParaRPr lang="en-US" dirty="0"/>
          </a:p>
        </p:txBody>
      </p:sp>
    </p:spTree>
    <p:extLst>
      <p:ext uri="{BB962C8B-B14F-4D97-AF65-F5344CB8AC3E}">
        <p14:creationId xmlns:p14="http://schemas.microsoft.com/office/powerpoint/2010/main" val="3086366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36</a:t>
            </a:fld>
            <a:endParaRPr lang="en-US" dirty="0"/>
          </a:p>
        </p:txBody>
      </p:sp>
    </p:spTree>
    <p:extLst>
      <p:ext uri="{BB962C8B-B14F-4D97-AF65-F5344CB8AC3E}">
        <p14:creationId xmlns:p14="http://schemas.microsoft.com/office/powerpoint/2010/main" val="65781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Maker EAGER proposals must explain why the project is appropriate for EAGER and why it wouldn’t fit well in regular programs.</a:t>
            </a:r>
            <a:endParaRPr lang="en-US" dirty="0"/>
          </a:p>
        </p:txBody>
      </p:sp>
      <p:sp>
        <p:nvSpPr>
          <p:cNvPr id="4" name="Slide Number Placeholder 3"/>
          <p:cNvSpPr>
            <a:spLocks noGrp="1"/>
          </p:cNvSpPr>
          <p:nvPr>
            <p:ph type="sldNum" sz="quarter" idx="10"/>
          </p:nvPr>
        </p:nvSpPr>
        <p:spPr/>
        <p:txBody>
          <a:bodyPr/>
          <a:lstStyle/>
          <a:p>
            <a:fld id="{86078D13-B9B8-404D-AA89-C22717CE456D}" type="slidenum">
              <a:rPr lang="en-US" smtClean="0"/>
              <a:pPr/>
              <a:t>4</a:t>
            </a:fld>
            <a:endParaRPr lang="en-US" dirty="0"/>
          </a:p>
        </p:txBody>
      </p:sp>
    </p:spTree>
    <p:extLst>
      <p:ext uri="{BB962C8B-B14F-4D97-AF65-F5344CB8AC3E}">
        <p14:creationId xmlns:p14="http://schemas.microsoft.com/office/powerpoint/2010/main" val="183119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NSF has two broad, Merit Review criteria, Intellectual Merit and Broader Impact.  Intellectual Merit refers to how a project may develop new knowledge.  Broader Impacts refers to how the project may benefit society.</a:t>
            </a:r>
            <a:endParaRPr lang="en-US" dirty="0"/>
          </a:p>
        </p:txBody>
      </p:sp>
      <p:sp>
        <p:nvSpPr>
          <p:cNvPr id="4" name="Slide Number Placeholder 3"/>
          <p:cNvSpPr>
            <a:spLocks noGrp="1"/>
          </p:cNvSpPr>
          <p:nvPr>
            <p:ph type="sldNum" sz="quarter" idx="10"/>
          </p:nvPr>
        </p:nvSpPr>
        <p:spPr/>
        <p:txBody>
          <a:bodyPr/>
          <a:lstStyle/>
          <a:p>
            <a:fld id="{598AE092-D694-476B-B59A-F86C70BE9545}" type="slidenum">
              <a:rPr lang="en-US" smtClean="0"/>
              <a:pPr/>
              <a:t>5</a:t>
            </a:fld>
            <a:endParaRPr lang="en-US" dirty="0"/>
          </a:p>
        </p:txBody>
      </p:sp>
    </p:spTree>
    <p:extLst>
      <p:ext uri="{BB962C8B-B14F-4D97-AF65-F5344CB8AC3E}">
        <p14:creationId xmlns:p14="http://schemas.microsoft.com/office/powerpoint/2010/main" val="247997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As a reviewer, you are asked to use these five </a:t>
            </a:r>
            <a:r>
              <a:rPr lang="en-US" dirty="0"/>
              <a:t>review elements </a:t>
            </a:r>
            <a:r>
              <a:rPr lang="en-US" dirty="0" smtClean="0"/>
              <a:t>to guide your critique of proposals, in relation to Intellectual Merit and Broader Impacts. </a:t>
            </a:r>
            <a:endParaRPr lang="en-US" baseline="0" dirty="0" smtClean="0"/>
          </a:p>
        </p:txBody>
      </p:sp>
      <p:sp>
        <p:nvSpPr>
          <p:cNvPr id="4" name="Slide Number Placeholder 3"/>
          <p:cNvSpPr>
            <a:spLocks noGrp="1"/>
          </p:cNvSpPr>
          <p:nvPr>
            <p:ph type="sldNum" sz="quarter" idx="10"/>
          </p:nvPr>
        </p:nvSpPr>
        <p:spPr/>
        <p:txBody>
          <a:bodyPr/>
          <a:lstStyle/>
          <a:p>
            <a:fld id="{598AE092-D694-476B-B59A-F86C70BE9545}" type="slidenum">
              <a:rPr lang="en-US" smtClean="0"/>
              <a:pPr/>
              <a:t>6</a:t>
            </a:fld>
            <a:endParaRPr lang="en-US" dirty="0"/>
          </a:p>
        </p:txBody>
      </p:sp>
    </p:spTree>
    <p:extLst>
      <p:ext uri="{BB962C8B-B14F-4D97-AF65-F5344CB8AC3E}">
        <p14:creationId xmlns:p14="http://schemas.microsoft.com/office/powerpoint/2010/main" val="377126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a:t>
            </a:r>
            <a:r>
              <a:rPr lang="en-US" dirty="0" err="1" smtClean="0"/>
              <a:t>Fastlane</a:t>
            </a:r>
            <a:r>
              <a:rPr lang="en-US" dirty="0" smtClean="0"/>
              <a:t> system, you should fill in the box for Specific Review Criteria, addressing the two items on this slide.</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7</a:t>
            </a:fld>
            <a:endParaRPr lang="en-US" dirty="0"/>
          </a:p>
        </p:txBody>
      </p:sp>
    </p:spTree>
    <p:extLst>
      <p:ext uri="{BB962C8B-B14F-4D97-AF65-F5344CB8AC3E}">
        <p14:creationId xmlns:p14="http://schemas.microsoft.com/office/powerpoint/2010/main" val="132196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Fastlane</a:t>
            </a:r>
            <a:r>
              <a:rPr lang="en-US" dirty="0" smtClean="0"/>
              <a:t>, you should rate each proposal by selecting one rating from Poor to Excellent.  Ratings of “Good” or above indicate that you believe the project is worthy of funding.</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8</a:t>
            </a:fld>
            <a:endParaRPr lang="en-US" dirty="0"/>
          </a:p>
        </p:txBody>
      </p:sp>
    </p:spTree>
    <p:extLst>
      <p:ext uri="{BB962C8B-B14F-4D97-AF65-F5344CB8AC3E}">
        <p14:creationId xmlns:p14="http://schemas.microsoft.com/office/powerpoint/2010/main" val="130779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reviews are advisory to NSF.  You should provide review comments that have some explanation and not just state “the proposal had XXX.” Your review comments should be civil, even if they criticize the proposal.  Your summary should briefly re-cap your key comments, but should not raise any new points.  Overall, your comments should be consistent with your proposal rating.</a:t>
            </a:r>
            <a:endParaRPr lang="en-US" dirty="0"/>
          </a:p>
        </p:txBody>
      </p:sp>
      <p:sp>
        <p:nvSpPr>
          <p:cNvPr id="4" name="Slide Number Placeholder 3"/>
          <p:cNvSpPr>
            <a:spLocks noGrp="1"/>
          </p:cNvSpPr>
          <p:nvPr>
            <p:ph type="sldNum" sz="quarter" idx="10"/>
          </p:nvPr>
        </p:nvSpPr>
        <p:spPr/>
        <p:txBody>
          <a:bodyPr/>
          <a:lstStyle/>
          <a:p>
            <a:fld id="{FE622802-CD6F-4E5A-A14F-EC5ED47354E4}" type="slidenum">
              <a:rPr lang="en-US" smtClean="0"/>
              <a:t>9</a:t>
            </a:fld>
            <a:endParaRPr lang="en-US" dirty="0"/>
          </a:p>
        </p:txBody>
      </p:sp>
    </p:spTree>
    <p:extLst>
      <p:ext uri="{BB962C8B-B14F-4D97-AF65-F5344CB8AC3E}">
        <p14:creationId xmlns:p14="http://schemas.microsoft.com/office/powerpoint/2010/main" val="125808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151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055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195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700088"/>
            <a:ext cx="8763000" cy="44291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96900" y="1384300"/>
            <a:ext cx="4083050" cy="4940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32350" y="1384300"/>
            <a:ext cx="4083050" cy="49403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8610600" y="6416675"/>
            <a:ext cx="457200" cy="365125"/>
          </a:xfrm>
          <a:prstGeom prst="rect">
            <a:avLst/>
          </a:prstGeom>
        </p:spPr>
        <p:txBody>
          <a:bodyPr/>
          <a:lstStyle>
            <a:lvl1pPr>
              <a:defRPr/>
            </a:lvl1pPr>
          </a:lstStyle>
          <a:p>
            <a:pPr>
              <a:defRPr/>
            </a:pPr>
            <a:fld id="{D2DAD569-993E-4122-8842-C5709BAC0C80}" type="slidenum">
              <a:rPr lang="en-US">
                <a:solidFill>
                  <a:srgbClr val="000000"/>
                </a:solidFill>
              </a:rPr>
              <a:pPr>
                <a:defRPr/>
              </a:pPr>
              <a:t>‹#›</a:t>
            </a:fld>
            <a:endParaRPr lang="en-US" sz="1400" dirty="0">
              <a:solidFill>
                <a:srgbClr val="000000"/>
              </a:solidFill>
              <a:latin typeface="Book Antiqua" pitchFamily="18" charset="0"/>
            </a:endParaRPr>
          </a:p>
        </p:txBody>
      </p:sp>
    </p:spTree>
    <p:extLst>
      <p:ext uri="{BB962C8B-B14F-4D97-AF65-F5344CB8AC3E}">
        <p14:creationId xmlns:p14="http://schemas.microsoft.com/office/powerpoint/2010/main" val="783610280"/>
      </p:ext>
    </p:extLst>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74800"/>
            <a:ext cx="8229600" cy="4551363"/>
          </a:xfrm>
          <a:prstGeom prst="rect">
            <a:avLst/>
          </a:prstGeom>
        </p:spPr>
        <p:txBody>
          <a:bodyPr/>
          <a:lstStyle>
            <a:lvl1pPr marL="282575" indent="-282575">
              <a:buClrTx/>
              <a:buSzPct val="80000"/>
              <a:buFont typeface="Wingdings" pitchFamily="2" charset="2"/>
              <a:buChar char="§"/>
              <a:defRPr>
                <a:solidFill>
                  <a:schemeClr val="tx1"/>
                </a:solidFill>
              </a:defRPr>
            </a:lvl1pPr>
            <a:lvl2pPr>
              <a:buClrTx/>
              <a:buSzPct val="80000"/>
              <a:buFont typeface="Arial" pitchFamily="34" charset="0"/>
              <a:buChar char="•"/>
              <a:defRPr>
                <a:solidFill>
                  <a:schemeClr val="tx1"/>
                </a:solidFill>
              </a:defRPr>
            </a:lvl2pPr>
            <a:lvl3pPr>
              <a:buClrTx/>
              <a:buSzPct val="80000"/>
              <a:buFont typeface="Wingdings" pitchFamily="2" charset="2"/>
              <a:buChar char="§"/>
              <a:defRPr>
                <a:solidFill>
                  <a:schemeClr val="tx1"/>
                </a:solidFill>
              </a:defRPr>
            </a:lvl3pPr>
            <a:lvl4pPr>
              <a:buClrTx/>
              <a:buSzPct val="80000"/>
              <a:buFont typeface="Arial" pitchFamily="34" charset="0"/>
              <a:buChar char="•"/>
              <a:defRPr>
                <a:solidFill>
                  <a:schemeClr val="tx1"/>
                </a:solidFill>
              </a:defRPr>
            </a:lvl4pPr>
            <a:lvl5pPr>
              <a:buClrTx/>
              <a:buSzPct val="80000"/>
              <a:buFont typeface="Wingdings"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4"/>
          <p:cNvSpPr>
            <a:spLocks noGrp="1" noChangeArrowheads="1"/>
          </p:cNvSpPr>
          <p:nvPr>
            <p:ph type="dt" sz="half" idx="10"/>
          </p:nvPr>
        </p:nvSpPr>
        <p:spPr>
          <a:xfrm>
            <a:off x="5791200" y="6404984"/>
            <a:ext cx="3044952" cy="365760"/>
          </a:xfrm>
          <a:prstGeom prst="rect">
            <a:avLst/>
          </a:prstGeom>
          <a:ln/>
        </p:spPr>
        <p:txBody>
          <a:bodyPr/>
          <a:lstStyle>
            <a:lvl1pPr>
              <a:defRPr sz="1200">
                <a:solidFill>
                  <a:schemeClr val="accent2">
                    <a:lumMod val="75000"/>
                  </a:schemeClr>
                </a:solidFill>
              </a:defRPr>
            </a:lvl1pPr>
          </a:lstStyle>
          <a:p>
            <a:endParaRPr lang="en-US" dirty="0">
              <a:solidFill>
                <a:srgbClr val="333399">
                  <a:lumMod val="75000"/>
                </a:srgbClr>
              </a:solidFill>
            </a:endParaRPr>
          </a:p>
        </p:txBody>
      </p:sp>
      <p:sp>
        <p:nvSpPr>
          <p:cNvPr id="4" name="Rectangle 5"/>
          <p:cNvSpPr>
            <a:spLocks noGrp="1" noChangeArrowheads="1"/>
          </p:cNvSpPr>
          <p:nvPr>
            <p:ph type="ftr" sz="quarter" idx="11"/>
          </p:nvPr>
        </p:nvSpPr>
        <p:spPr>
          <a:xfrm>
            <a:off x="304800" y="6410848"/>
            <a:ext cx="3581400" cy="365760"/>
          </a:xfrm>
          <a:prstGeom prst="rect">
            <a:avLst/>
          </a:prstGeom>
          <a:ln/>
        </p:spPr>
        <p:txBody>
          <a:bodyPr/>
          <a:lstStyle>
            <a:lvl1pPr>
              <a:defRPr sz="1200">
                <a:solidFill>
                  <a:schemeClr val="accent2">
                    <a:lumMod val="75000"/>
                  </a:schemeClr>
                </a:solidFill>
              </a:defRPr>
            </a:lvl1pPr>
          </a:lstStyle>
          <a:p>
            <a:pPr>
              <a:defRPr/>
            </a:pPr>
            <a:endParaRPr lang="en-US" dirty="0">
              <a:solidFill>
                <a:srgbClr val="333399">
                  <a:lumMod val="75000"/>
                </a:srgbClr>
              </a:solidFill>
            </a:endParaRPr>
          </a:p>
        </p:txBody>
      </p:sp>
      <p:sp>
        <p:nvSpPr>
          <p:cNvPr id="7" name="Title Placeholder 21"/>
          <p:cNvSpPr>
            <a:spLocks noGrp="1"/>
          </p:cNvSpPr>
          <p:nvPr>
            <p:ph type="title" idx="13"/>
          </p:nvPr>
        </p:nvSpPr>
        <p:spPr>
          <a:xfrm>
            <a:off x="215900" y="228600"/>
            <a:ext cx="7899400" cy="787400"/>
          </a:xfrm>
          <a:prstGeom prst="rect">
            <a:avLst/>
          </a:prstGeom>
        </p:spPr>
        <p:txBody>
          <a:bodyPr vert="horz" anchor="b">
            <a:noAutofit/>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7173825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15962"/>
            <a:ext cx="8229600" cy="808038"/>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1741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47393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67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674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2501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54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715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8637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NSF_PresoDesign_v01a.jpg"/>
          <p:cNvPicPr>
            <a:picLocks noChangeAspect="1"/>
          </p:cNvPicPr>
          <p:nvPr userDrawn="1"/>
        </p:nvPicPr>
        <p:blipFill>
          <a:blip r:embed="rId15" cstate="print"/>
          <a:stretch>
            <a:fillRect/>
          </a:stretch>
        </p:blipFill>
        <p:spPr>
          <a:xfrm>
            <a:off x="6085" y="3043"/>
            <a:ext cx="9135887" cy="6854957"/>
          </a:xfrm>
          <a:prstGeom prst="rect">
            <a:avLst/>
          </a:prstGeom>
        </p:spPr>
      </p:pic>
    </p:spTree>
    <p:extLst>
      <p:ext uri="{BB962C8B-B14F-4D97-AF65-F5344CB8AC3E}">
        <p14:creationId xmlns:p14="http://schemas.microsoft.com/office/powerpoint/2010/main" val="2401983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hyperlink" Target="http://www.nsf.gov/pubs/policydocs/pappguide/nsf10_1/gpg_2.jsp#IID2" TargetMode="External"/><Relationship Id="rId6"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image" Target="../media/image2.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2.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2.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image" Target="../media/image2.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0.xml"/><Relationship Id="rId5" Type="http://schemas.openxmlformats.org/officeDocument/2006/relationships/image" Target="../media/image2.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2.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2.png"/><Relationship Id="rId1" Type="http://schemas.microsoft.com/office/2007/relationships/media" Target="../media/media32.m4a"/><Relationship Id="rId2" Type="http://schemas.openxmlformats.org/officeDocument/2006/relationships/audio" Target="../media/media32.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2.png"/><Relationship Id="rId1" Type="http://schemas.microsoft.com/office/2007/relationships/media" Target="../media/media33.m4a"/><Relationship Id="rId2" Type="http://schemas.openxmlformats.org/officeDocument/2006/relationships/audio" Target="../media/media33.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4.xml"/><Relationship Id="rId5" Type="http://schemas.openxmlformats.org/officeDocument/2006/relationships/image" Target="../media/image2.png"/><Relationship Id="rId1" Type="http://schemas.microsoft.com/office/2007/relationships/media" Target="../media/media34.m4a"/><Relationship Id="rId2" Type="http://schemas.openxmlformats.org/officeDocument/2006/relationships/audio"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5.xml"/><Relationship Id="rId5" Type="http://schemas.openxmlformats.org/officeDocument/2006/relationships/image" Target="../media/image2.png"/><Relationship Id="rId1" Type="http://schemas.microsoft.com/office/2007/relationships/media" Target="../media/media35.m4a"/><Relationship Id="rId2" Type="http://schemas.openxmlformats.org/officeDocument/2006/relationships/audio"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6.xml"/><Relationship Id="rId5" Type="http://schemas.openxmlformats.org/officeDocument/2006/relationships/image" Target="../media/image2.png"/><Relationship Id="rId1" Type="http://schemas.microsoft.com/office/2007/relationships/media" Target="../media/media36.m4a"/><Relationship Id="rId2" Type="http://schemas.openxmlformats.org/officeDocument/2006/relationships/audio" Target="../media/media36.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hyperlink" Target="http://www.nsf.gov/funding/pgm_summ.jsp?pims_id=504924" TargetMode="External"/><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917575"/>
          </a:xfrm>
        </p:spPr>
        <p:txBody>
          <a:bodyPr/>
          <a:lstStyle/>
          <a:p>
            <a:r>
              <a:rPr lang="en-US" b="1" dirty="0" smtClean="0">
                <a:latin typeface="Arial" panose="020B0604020202020204" pitchFamily="34" charset="0"/>
                <a:cs typeface="Arial" panose="020B0604020202020204" pitchFamily="34" charset="0"/>
              </a:rPr>
              <a:t>Reviewer Instructions</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81000" y="3200400"/>
            <a:ext cx="8534400" cy="2895600"/>
          </a:xfrm>
        </p:spPr>
        <p:txBody>
          <a:bodyPr/>
          <a:lstStyle/>
          <a:p>
            <a:r>
              <a:rPr lang="en-US" sz="2800" b="1" dirty="0">
                <a:solidFill>
                  <a:schemeClr val="accent4"/>
                </a:solidFill>
                <a:latin typeface="Arial" panose="020B0604020202020204" pitchFamily="34" charset="0"/>
                <a:cs typeface="Arial" panose="020B0604020202020204" pitchFamily="34" charset="0"/>
              </a:rPr>
              <a:t>Dear Colleague Letter: Enabling the Future of Making to Catalyze New Approaches in STEM Learning and Innovation</a:t>
            </a:r>
            <a:br>
              <a:rPr lang="en-US" sz="2800" b="1" dirty="0">
                <a:solidFill>
                  <a:schemeClr val="accent4"/>
                </a:solidFill>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
            </a:r>
            <a:br>
              <a:rPr lang="en-US" sz="2800" b="1" dirty="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Maker DCL: </a:t>
            </a:r>
            <a:r>
              <a:rPr lang="en-US" sz="2800" b="1" dirty="0" smtClean="0">
                <a:solidFill>
                  <a:schemeClr val="accent4"/>
                </a:solidFill>
                <a:latin typeface="Arial" panose="020B0604020202020204" pitchFamily="34" charset="0"/>
                <a:cs typeface="Arial" panose="020B0604020202020204" pitchFamily="34" charset="0"/>
              </a:rPr>
              <a:t>NSF 15-086 </a:t>
            </a:r>
            <a:endParaRPr lang="en-US" b="1" dirty="0">
              <a:latin typeface="Arial" panose="020B0604020202020204" pitchFamily="34" charset="0"/>
              <a:cs typeface="Arial" panose="020B0604020202020204" pitchFamily="34" charset="0"/>
            </a:endParaRPr>
          </a:p>
        </p:txBody>
      </p:sp>
      <p:sp>
        <p:nvSpPr>
          <p:cNvPr id="5" name="TextBox 4"/>
          <p:cNvSpPr txBox="1"/>
          <p:nvPr/>
        </p:nvSpPr>
        <p:spPr>
          <a:xfrm>
            <a:off x="5069840" y="-121920"/>
            <a:ext cx="184731" cy="369332"/>
          </a:xfrm>
          <a:prstGeom prst="rect">
            <a:avLst/>
          </a:prstGeom>
          <a:noFill/>
        </p:spPr>
        <p:txBody>
          <a:bodyPr wrap="none" rtlCol="0">
            <a:spAutoFit/>
          </a:bodyPr>
          <a:lstStyle/>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82945784"/>
      </p:ext>
    </p:extLst>
  </p:cSld>
  <p:clrMapOvr>
    <a:masterClrMapping/>
  </p:clrMapOvr>
  <mc:AlternateContent xmlns:mc="http://schemas.openxmlformats.org/markup-compatibility/2006">
    <mc:Choice xmlns:p14="http://schemas.microsoft.com/office/powerpoint/2010/main" Requires="p14">
      <p:transition spd="slow" p14:dur="2000" advTm="37109"/>
    </mc:Choice>
    <mc:Fallback>
      <p:transition spd="slow" advTm="3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Your reviews (Cont.)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00200"/>
            <a:ext cx="8534400" cy="4525963"/>
          </a:xfrm>
        </p:spPr>
        <p:txBody>
          <a:bodyPr/>
          <a:lstStyle/>
          <a:p>
            <a:r>
              <a:rPr lang="en-US" sz="2600" dirty="0" smtClean="0">
                <a:latin typeface="Arial" panose="020B0604020202020204" pitchFamily="34" charset="0"/>
                <a:cs typeface="Arial" panose="020B0604020202020204" pitchFamily="34" charset="0"/>
              </a:rPr>
              <a:t>Less helpful reviews</a:t>
            </a:r>
          </a:p>
          <a:p>
            <a:pPr lvl="1"/>
            <a:r>
              <a:rPr lang="en-US" sz="2600" dirty="0" smtClean="0">
                <a:latin typeface="Arial" panose="020B0604020202020204" pitchFamily="34" charset="0"/>
                <a:cs typeface="Arial" panose="020B0604020202020204" pitchFamily="34" charset="0"/>
              </a:rPr>
              <a:t>Describe what the proposed work will be, but does not evaluate it as a strength or weakness and does not provide a rationale for this evaluation.</a:t>
            </a:r>
          </a:p>
          <a:p>
            <a:pPr lvl="2"/>
            <a:r>
              <a:rPr lang="en-US" sz="2600" dirty="0" smtClean="0">
                <a:latin typeface="Arial" panose="020B0604020202020204" pitchFamily="34" charset="0"/>
                <a:cs typeface="Arial" panose="020B0604020202020204" pitchFamily="34" charset="0"/>
              </a:rPr>
              <a:t>Example: The PI will collect data from 25 students.</a:t>
            </a:r>
          </a:p>
          <a:p>
            <a:pPr lvl="2"/>
            <a:r>
              <a:rPr lang="en-US" sz="2600" dirty="0" smtClean="0">
                <a:latin typeface="Arial" panose="020B0604020202020204" pitchFamily="34" charset="0"/>
                <a:cs typeface="Arial" panose="020B0604020202020204" pitchFamily="34" charset="0"/>
              </a:rPr>
              <a:t>More helpful: The PI’s plan to collect data from 25 students is a strength because the power analysis suggests that 25 students is sufficient to detect an effect with reasonable assumptions. </a:t>
            </a:r>
            <a:endParaRPr lang="en-US" sz="26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6123912"/>
      </p:ext>
    </p:extLst>
  </p:cSld>
  <p:clrMapOvr>
    <a:masterClrMapping/>
  </p:clrMapOvr>
  <mc:AlternateContent xmlns:mc="http://schemas.openxmlformats.org/markup-compatibility/2006">
    <mc:Choice xmlns:p14="http://schemas.microsoft.com/office/powerpoint/2010/main" Requires="p14">
      <p:transition spd="slow" p14:dur="2000" advTm="20757"/>
    </mc:Choice>
    <mc:Fallback>
      <p:transition spd="slow" advTm="2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Your reviews (Cont.)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sz="2500" dirty="0" smtClean="0">
                <a:latin typeface="Arial" panose="020B0604020202020204" pitchFamily="34" charset="0"/>
                <a:cs typeface="Arial" panose="020B0604020202020204" pitchFamily="34" charset="0"/>
              </a:rPr>
              <a:t>You should attend to the Merit Review Elements for Broader Impacts explicitly in your reviews.</a:t>
            </a:r>
          </a:p>
          <a:p>
            <a:pPr lvl="1"/>
            <a:r>
              <a:rPr lang="en-US" sz="2500" dirty="0" smtClean="0">
                <a:latin typeface="Arial" panose="020B0604020202020204" pitchFamily="34" charset="0"/>
                <a:cs typeface="Arial" panose="020B0604020202020204" pitchFamily="34" charset="0"/>
              </a:rPr>
              <a:t>Example: The project will include students from underrepresented groups in the sample.</a:t>
            </a:r>
          </a:p>
          <a:p>
            <a:pPr lvl="1"/>
            <a:r>
              <a:rPr lang="en-US" sz="2500" dirty="0" smtClean="0">
                <a:latin typeface="Arial" panose="020B0604020202020204" pitchFamily="34" charset="0"/>
                <a:cs typeface="Arial" panose="020B0604020202020204" pitchFamily="34" charset="0"/>
              </a:rPr>
              <a:t>More helpful: While the project will include students from underrepresented groups in the sample, there is no plan to specifically address the needs of these students, nor does the proposal cite the relevant literature on design of instructional materials that are relevant to the targeted groups. This is a weakness of the proposal.</a:t>
            </a:r>
            <a:endParaRPr lang="en-US" sz="25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9992084"/>
      </p:ext>
    </p:extLst>
  </p:cSld>
  <p:clrMapOvr>
    <a:masterClrMapping/>
  </p:clrMapOvr>
  <mc:AlternateContent xmlns:mc="http://schemas.openxmlformats.org/markup-compatibility/2006">
    <mc:Choice xmlns:p14="http://schemas.microsoft.com/office/powerpoint/2010/main" Requires="p14">
      <p:transition spd="slow" p14:dur="2000" advTm="26324"/>
    </mc:Choice>
    <mc:Fallback>
      <p:transition spd="slow" advTm="2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Postdoctoral Mentoring Plan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600200"/>
            <a:ext cx="8686800" cy="4525963"/>
          </a:xfrm>
        </p:spPr>
        <p:txBody>
          <a:bodyPr/>
          <a:lstStyle/>
          <a:p>
            <a:r>
              <a:rPr lang="en-US" sz="2200" dirty="0" smtClean="0">
                <a:latin typeface="Arial" panose="020B0604020202020204" pitchFamily="34" charset="0"/>
                <a:cs typeface="Arial" panose="020B0604020202020204" pitchFamily="34" charset="0"/>
              </a:rPr>
              <a:t>Should be evaluated under broader impacts</a:t>
            </a:r>
          </a:p>
          <a:p>
            <a:r>
              <a:rPr lang="en-US" sz="2200" dirty="0" smtClean="0">
                <a:latin typeface="Arial" panose="020B0604020202020204" pitchFamily="34" charset="0"/>
                <a:cs typeface="Arial" panose="020B0604020202020204" pitchFamily="34" charset="0"/>
              </a:rPr>
              <a:t>Should evaluate the plans for mentoring activities that will be provided to postdoctoral researchers, including but not limited to:</a:t>
            </a:r>
          </a:p>
          <a:p>
            <a:pPr lvl="1"/>
            <a:r>
              <a:rPr lang="en-US" sz="2200" dirty="0" smtClean="0">
                <a:latin typeface="Arial" panose="020B0604020202020204" pitchFamily="34" charset="0"/>
                <a:cs typeface="Arial" panose="020B0604020202020204" pitchFamily="34" charset="0"/>
              </a:rPr>
              <a:t>Career counseling</a:t>
            </a:r>
          </a:p>
          <a:p>
            <a:pPr lvl="1"/>
            <a:r>
              <a:rPr lang="en-US" sz="2200" dirty="0" smtClean="0">
                <a:latin typeface="Arial" panose="020B0604020202020204" pitchFamily="34" charset="0"/>
                <a:cs typeface="Arial" panose="020B0604020202020204" pitchFamily="34" charset="0"/>
              </a:rPr>
              <a:t>Training in preparation of grant proposals, publications, and presentations</a:t>
            </a:r>
          </a:p>
          <a:p>
            <a:pPr lvl="1"/>
            <a:r>
              <a:rPr lang="en-US" sz="2200" dirty="0" smtClean="0">
                <a:latin typeface="Arial" panose="020B0604020202020204" pitchFamily="34" charset="0"/>
                <a:cs typeface="Arial" panose="020B0604020202020204" pitchFamily="34" charset="0"/>
              </a:rPr>
              <a:t>Guidance on ways to improve teaching and mentoring skills</a:t>
            </a:r>
          </a:p>
          <a:p>
            <a:pPr lvl="1"/>
            <a:r>
              <a:rPr lang="en-US" sz="2200" dirty="0" smtClean="0">
                <a:latin typeface="Arial" panose="020B0604020202020204" pitchFamily="34" charset="0"/>
                <a:cs typeface="Arial" panose="020B0604020202020204" pitchFamily="34" charset="0"/>
              </a:rPr>
              <a:t>Guidance on how to effectively collaborate with researchers from diverse backgrounds and disciplinary areas</a:t>
            </a:r>
          </a:p>
          <a:p>
            <a:pPr lvl="1"/>
            <a:r>
              <a:rPr lang="en-US" sz="2200" dirty="0" smtClean="0">
                <a:latin typeface="Arial" panose="020B0604020202020204" pitchFamily="34" charset="0"/>
                <a:cs typeface="Arial" panose="020B0604020202020204" pitchFamily="34" charset="0"/>
              </a:rPr>
              <a:t>Training in responsible professional practices</a:t>
            </a:r>
            <a:endParaRPr lang="en-US" sz="2200"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17249445"/>
      </p:ext>
    </p:extLst>
  </p:cSld>
  <p:clrMapOvr>
    <a:masterClrMapping/>
  </p:clrMapOvr>
  <mc:AlternateContent xmlns:mc="http://schemas.openxmlformats.org/markup-compatibility/2006">
    <mc:Choice xmlns:p14="http://schemas.microsoft.com/office/powerpoint/2010/main" Requires="p14">
      <p:transition spd="slow" p14:dur="2000" advTm="27998"/>
    </mc:Choice>
    <mc:Fallback>
      <p:transition spd="slow" advTm="2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Prior NSF Support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sz="2800" dirty="0" smtClean="0">
                <a:latin typeface="Arial" panose="020B0604020202020204" pitchFamily="34" charset="0"/>
                <a:cs typeface="Arial" panose="020B0604020202020204" pitchFamily="34" charset="0"/>
              </a:rPr>
              <a:t>These requirements only apply to prior NSF support. While prior support from other agencies or sources might be in evidence, the </a:t>
            </a:r>
            <a:r>
              <a:rPr lang="en-US" sz="2800" u="sng" dirty="0" smtClean="0">
                <a:latin typeface="Arial" panose="020B0604020202020204" pitchFamily="34" charset="0"/>
                <a:cs typeface="Arial" panose="020B0604020202020204" pitchFamily="34" charset="0"/>
              </a:rPr>
              <a:t>GPG requires the PI to provide specific information about prior NSF support.</a:t>
            </a:r>
          </a:p>
          <a:p>
            <a:r>
              <a:rPr lang="en-US" sz="2800" dirty="0">
                <a:latin typeface="Arial" panose="020B0604020202020204" pitchFamily="34" charset="0"/>
                <a:cs typeface="Arial" panose="020B0604020202020204" pitchFamily="34" charset="0"/>
              </a:rPr>
              <a:t>Reviewers </a:t>
            </a:r>
            <a:r>
              <a:rPr lang="en-US" sz="2800" dirty="0" smtClean="0">
                <a:latin typeface="Arial" panose="020B0604020202020204" pitchFamily="34" charset="0"/>
                <a:cs typeface="Arial" panose="020B0604020202020204" pitchFamily="34" charset="0"/>
              </a:rPr>
              <a:t>are to </a:t>
            </a:r>
            <a:r>
              <a:rPr lang="en-US" sz="2800" dirty="0">
                <a:latin typeface="Arial" panose="020B0604020202020204" pitchFamily="34" charset="0"/>
                <a:cs typeface="Arial" panose="020B0604020202020204" pitchFamily="34" charset="0"/>
              </a:rPr>
              <a:t>comment on the quality of the </a:t>
            </a:r>
            <a:r>
              <a:rPr lang="en-US" sz="2800" u="sng" dirty="0" smtClean="0">
                <a:latin typeface="Arial" panose="020B0604020202020204" pitchFamily="34" charset="0"/>
                <a:cs typeface="Arial" panose="020B0604020202020204" pitchFamily="34" charset="0"/>
              </a:rPr>
              <a:t>relevant prior </a:t>
            </a:r>
            <a:r>
              <a:rPr lang="en-US" sz="2800" dirty="0">
                <a:latin typeface="Arial" panose="020B0604020202020204" pitchFamily="34" charset="0"/>
                <a:cs typeface="Arial" panose="020B0604020202020204" pitchFamily="34" charset="0"/>
              </a:rPr>
              <a:t>work described in this section of the </a:t>
            </a:r>
            <a:r>
              <a:rPr lang="en-US" sz="2800" dirty="0" smtClean="0">
                <a:latin typeface="Arial" panose="020B0604020202020204" pitchFamily="34" charset="0"/>
                <a:cs typeface="Arial" panose="020B0604020202020204" pitchFamily="34" charset="0"/>
              </a:rPr>
              <a:t>proposal under both Intellectual Merit and Broader Impacts.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90844344"/>
      </p:ext>
    </p:extLst>
  </p:cSld>
  <p:clrMapOvr>
    <a:masterClrMapping/>
  </p:clrMapOvr>
  <mc:AlternateContent xmlns:mc="http://schemas.openxmlformats.org/markup-compatibility/2006">
    <mc:Choice xmlns:p14="http://schemas.microsoft.com/office/powerpoint/2010/main" Requires="p14">
      <p:transition spd="slow" p14:dur="2000" advTm="23029"/>
    </mc:Choice>
    <mc:Fallback>
      <p:transition spd="slow" advTm="23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Review submission timeline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Reviewers submit reviews at least 2 days before the panel begins</a:t>
            </a:r>
          </a:p>
          <a:p>
            <a:pPr lvl="1"/>
            <a:r>
              <a:rPr lang="en-US" dirty="0" smtClean="0">
                <a:latin typeface="Arial" panose="020B0604020202020204" pitchFamily="34" charset="0"/>
                <a:cs typeface="Arial" panose="020B0604020202020204" pitchFamily="34" charset="0"/>
              </a:rPr>
              <a:t>Allows the PO to order the panel discussion on the panel, including proposals that are eligible to not be discussed.</a:t>
            </a:r>
          </a:p>
          <a:p>
            <a:pPr lvl="1"/>
            <a:r>
              <a:rPr lang="en-US" dirty="0" smtClean="0">
                <a:latin typeface="Arial" panose="020B0604020202020204" pitchFamily="34" charset="0"/>
                <a:cs typeface="Arial" panose="020B0604020202020204" pitchFamily="34" charset="0"/>
              </a:rPr>
              <a:t>Also allows the PO to provide feedback on any potential problems in the review</a:t>
            </a:r>
          </a:p>
          <a:p>
            <a:pPr lvl="1"/>
            <a:r>
              <a:rPr lang="en-US" dirty="0" smtClean="0">
                <a:latin typeface="Arial" panose="020B0604020202020204" pitchFamily="34" charset="0"/>
                <a:cs typeface="Arial" panose="020B0604020202020204" pitchFamily="34" charset="0"/>
              </a:rPr>
              <a:t>Allows the reviewer to ensure there are no hidden COIs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9925938"/>
      </p:ext>
    </p:extLst>
  </p:cSld>
  <p:clrMapOvr>
    <a:masterClrMapping/>
  </p:clrMapOvr>
  <mc:AlternateContent xmlns:mc="http://schemas.openxmlformats.org/markup-compatibility/2006">
    <mc:Choice xmlns:p14="http://schemas.microsoft.com/office/powerpoint/2010/main" Requires="p14">
      <p:transition spd="slow" p14:dur="2000" advTm="12303"/>
    </mc:Choice>
    <mc:Fallback>
      <p:transition spd="slow" advTm="1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77" y="762000"/>
            <a:ext cx="8458200" cy="1143000"/>
          </a:xfrm>
        </p:spPr>
        <p:txBody>
          <a:bodyPr>
            <a:noAutofit/>
          </a:bodyPr>
          <a:lstStyle/>
          <a:p>
            <a:r>
              <a:rPr lang="en-US" sz="3600" dirty="0" smtClean="0">
                <a:latin typeface="Arial" panose="020B0604020202020204" pitchFamily="34" charset="0"/>
                <a:cs typeface="Arial" panose="020B0604020202020204" pitchFamily="34" charset="0"/>
              </a:rPr>
              <a:t>Standard Proposal Review Process &amp; Timeline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None/>
            </a:pP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8" name="Text Box 4"/>
          <p:cNvSpPr txBox="1">
            <a:spLocks noChangeArrowheads="1"/>
          </p:cNvSpPr>
          <p:nvPr/>
        </p:nvSpPr>
        <p:spPr bwMode="auto">
          <a:xfrm>
            <a:off x="609600" y="2286000"/>
            <a:ext cx="1255713" cy="1169551"/>
          </a:xfrm>
          <a:prstGeom prst="rect">
            <a:avLst/>
          </a:prstGeom>
          <a:noFill/>
          <a:ln w="12700">
            <a:noFill/>
            <a:miter lim="800000"/>
            <a:headEnd type="none" w="sm" len="sm"/>
            <a:tailEnd type="none" w="sm" len="sm"/>
          </a:ln>
          <a:effectLst/>
        </p:spPr>
        <p:txBody>
          <a:bodyPr>
            <a:spAutoFit/>
          </a:bodyPr>
          <a:lstStyle/>
          <a:p>
            <a:pPr algn="ctr"/>
            <a:r>
              <a:rPr lang="en-US" altLang="en-US" sz="1400" b="1" dirty="0">
                <a:solidFill>
                  <a:schemeClr val="accent2"/>
                </a:solidFill>
                <a:latin typeface="Arial Narrow" pitchFamily="34" charset="0"/>
              </a:rPr>
              <a:t>Organization </a:t>
            </a:r>
          </a:p>
          <a:p>
            <a:pPr algn="ctr"/>
            <a:r>
              <a:rPr lang="en-US" altLang="en-US" sz="1400" b="1" dirty="0">
                <a:solidFill>
                  <a:schemeClr val="accent2"/>
                </a:solidFill>
                <a:latin typeface="Arial Narrow" pitchFamily="34" charset="0"/>
              </a:rPr>
              <a:t>submits</a:t>
            </a:r>
          </a:p>
          <a:p>
            <a:pPr algn="ctr"/>
            <a:r>
              <a:rPr lang="en-US" altLang="en-US" sz="1400" b="1" dirty="0">
                <a:solidFill>
                  <a:schemeClr val="accent2"/>
                </a:solidFill>
                <a:latin typeface="Arial Narrow" pitchFamily="34" charset="0"/>
              </a:rPr>
              <a:t>via</a:t>
            </a:r>
          </a:p>
          <a:p>
            <a:pPr algn="ctr">
              <a:buClr>
                <a:schemeClr val="hlink"/>
              </a:buClr>
              <a:buSzPct val="60000"/>
              <a:buFont typeface="Monotype Sorts" pitchFamily="2" charset="2"/>
              <a:buNone/>
            </a:pPr>
            <a:r>
              <a:rPr lang="en-US" altLang="en-US" sz="1400" b="1" dirty="0" smtClean="0">
                <a:solidFill>
                  <a:schemeClr val="accent2"/>
                </a:solidFill>
                <a:latin typeface="Arial Narrow" pitchFamily="34" charset="0"/>
              </a:rPr>
              <a:t>Fast Lane</a:t>
            </a:r>
            <a:endParaRPr lang="en-US" altLang="en-US" sz="1400" b="1" dirty="0">
              <a:solidFill>
                <a:schemeClr val="accent2"/>
              </a:solidFill>
              <a:latin typeface="Arial Narrow" pitchFamily="34" charset="0"/>
            </a:endParaRPr>
          </a:p>
          <a:p>
            <a:pPr algn="ctr">
              <a:buClr>
                <a:schemeClr val="hlink"/>
              </a:buClr>
              <a:buSzPct val="60000"/>
              <a:buFont typeface="Monotype Sorts" pitchFamily="2" charset="2"/>
              <a:buNone/>
            </a:pPr>
            <a:endParaRPr lang="en-US" altLang="en-US" sz="1400" b="1" dirty="0">
              <a:latin typeface="Arial Narrow" pitchFamily="34" charset="0"/>
            </a:endParaRPr>
          </a:p>
        </p:txBody>
      </p:sp>
      <p:sp>
        <p:nvSpPr>
          <p:cNvPr id="39" name="Rectangle 5"/>
          <p:cNvSpPr>
            <a:spLocks noChangeArrowheads="1"/>
          </p:cNvSpPr>
          <p:nvPr/>
        </p:nvSpPr>
        <p:spPr bwMode="auto">
          <a:xfrm>
            <a:off x="1905000" y="2514600"/>
            <a:ext cx="1295400" cy="1524000"/>
          </a:xfrm>
          <a:prstGeom prst="rect">
            <a:avLst/>
          </a:prstGeom>
          <a:solidFill>
            <a:schemeClr val="bg2"/>
          </a:solidFill>
          <a:ln w="12700">
            <a:solidFill>
              <a:schemeClr val="tx1"/>
            </a:solidFill>
            <a:miter lim="800000"/>
            <a:headEnd type="none" w="sm" len="sm"/>
            <a:tailEnd type="none" w="sm" len="sm"/>
          </a:ln>
          <a:effectLst/>
        </p:spPr>
        <p:txBody>
          <a:bodyPr wrap="none" anchor="ctr"/>
          <a:lstStyle/>
          <a:p>
            <a:endParaRPr lang="en-US" altLang="en-US" sz="2800" b="1" dirty="0">
              <a:effectLst>
                <a:outerShdw blurRad="38100" dist="38100" dir="2700000" algn="tl">
                  <a:srgbClr val="FFFFFF"/>
                </a:outerShdw>
              </a:effectLst>
              <a:latin typeface="Arial Narrow" pitchFamily="34" charset="0"/>
            </a:endParaRPr>
          </a:p>
        </p:txBody>
      </p:sp>
      <p:sp>
        <p:nvSpPr>
          <p:cNvPr id="40" name="Rectangle 6"/>
          <p:cNvSpPr>
            <a:spLocks noChangeArrowheads="1"/>
          </p:cNvSpPr>
          <p:nvPr/>
        </p:nvSpPr>
        <p:spPr bwMode="auto">
          <a:xfrm>
            <a:off x="1981200" y="2819400"/>
            <a:ext cx="1219200" cy="990600"/>
          </a:xfrm>
          <a:prstGeom prst="rect">
            <a:avLst/>
          </a:prstGeom>
          <a:solidFill>
            <a:schemeClr val="bg2"/>
          </a:solidFill>
          <a:ln w="12700">
            <a:noFill/>
            <a:miter lim="800000"/>
            <a:headEnd type="none" w="sm" len="sm"/>
            <a:tailEnd type="none" w="sm" len="sm"/>
          </a:ln>
          <a:effectLst/>
        </p:spPr>
        <p:txBody>
          <a:bodyPr wrap="none" anchor="ctr"/>
          <a:lstStyle/>
          <a:p>
            <a:pPr algn="ctr"/>
            <a:r>
              <a:rPr lang="en-US" altLang="en-US" sz="2000" b="1" dirty="0" smtClean="0">
                <a:solidFill>
                  <a:schemeClr val="tx2"/>
                </a:solidFill>
                <a:latin typeface="Arial Narrow" pitchFamily="34" charset="0"/>
              </a:rPr>
              <a:t>MAKER </a:t>
            </a:r>
          </a:p>
          <a:p>
            <a:pPr algn="ctr"/>
            <a:r>
              <a:rPr lang="en-US" altLang="en-US" sz="2000" b="1" dirty="0" smtClean="0">
                <a:solidFill>
                  <a:schemeClr val="tx2"/>
                </a:solidFill>
                <a:latin typeface="Arial Narrow" pitchFamily="34" charset="0"/>
              </a:rPr>
              <a:t>DCL</a:t>
            </a:r>
            <a:endParaRPr lang="en-US" altLang="en-US" sz="2000" b="1" dirty="0">
              <a:solidFill>
                <a:schemeClr val="tx2"/>
              </a:solidFill>
              <a:latin typeface="Arial Narrow" pitchFamily="34" charset="0"/>
            </a:endParaRPr>
          </a:p>
        </p:txBody>
      </p:sp>
      <p:sp>
        <p:nvSpPr>
          <p:cNvPr id="41" name="Rectangle 7"/>
          <p:cNvSpPr>
            <a:spLocks noChangeArrowheads="1"/>
          </p:cNvSpPr>
          <p:nvPr/>
        </p:nvSpPr>
        <p:spPr bwMode="auto">
          <a:xfrm>
            <a:off x="5105400" y="2438400"/>
            <a:ext cx="762000" cy="16764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400" b="1" dirty="0">
                <a:latin typeface="Arial Narrow" pitchFamily="34" charset="0"/>
              </a:rPr>
              <a:t>Program</a:t>
            </a:r>
          </a:p>
          <a:p>
            <a:pPr algn="ctr"/>
            <a:r>
              <a:rPr lang="en-US" altLang="en-US" sz="1400" b="1" dirty="0">
                <a:latin typeface="Arial Narrow" pitchFamily="34" charset="0"/>
              </a:rPr>
              <a:t>Officers</a:t>
            </a:r>
          </a:p>
          <a:p>
            <a:pPr algn="ctr"/>
            <a:endParaRPr lang="en-US" altLang="en-US" sz="1300" b="1" dirty="0">
              <a:latin typeface="Arial Narrow" pitchFamily="34" charset="0"/>
            </a:endParaRPr>
          </a:p>
        </p:txBody>
      </p:sp>
      <p:sp>
        <p:nvSpPr>
          <p:cNvPr id="42" name="Rectangle 8"/>
          <p:cNvSpPr>
            <a:spLocks noChangeArrowheads="1"/>
          </p:cNvSpPr>
          <p:nvPr/>
        </p:nvSpPr>
        <p:spPr bwMode="auto">
          <a:xfrm>
            <a:off x="7010400" y="2971800"/>
            <a:ext cx="685800" cy="8382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400" b="1" dirty="0">
                <a:solidFill>
                  <a:schemeClr val="tx2"/>
                </a:solidFill>
                <a:latin typeface="Arial Narrow" pitchFamily="34" charset="0"/>
              </a:rPr>
              <a:t>Division</a:t>
            </a:r>
          </a:p>
          <a:p>
            <a:pPr algn="ctr"/>
            <a:r>
              <a:rPr lang="en-US" altLang="en-US" sz="1400" b="1" dirty="0">
                <a:solidFill>
                  <a:schemeClr val="tx2"/>
                </a:solidFill>
                <a:latin typeface="Arial Narrow" pitchFamily="34" charset="0"/>
              </a:rPr>
              <a:t>Director</a:t>
            </a:r>
          </a:p>
          <a:p>
            <a:pPr algn="ctr"/>
            <a:r>
              <a:rPr lang="en-US" altLang="en-US" sz="1400" b="1" dirty="0">
                <a:solidFill>
                  <a:schemeClr val="tx2"/>
                </a:solidFill>
                <a:latin typeface="Arial Narrow" pitchFamily="34" charset="0"/>
              </a:rPr>
              <a:t>Concur</a:t>
            </a:r>
            <a:endParaRPr lang="en-US" altLang="en-US" sz="1400" b="1" dirty="0">
              <a:solidFill>
                <a:schemeClr val="tx2"/>
              </a:solidFill>
              <a:effectLst>
                <a:outerShdw blurRad="38100" dist="38100" dir="2700000" algn="tl">
                  <a:srgbClr val="FFFFFF"/>
                </a:outerShdw>
              </a:effectLst>
              <a:latin typeface="Arial Narrow" pitchFamily="34" charset="0"/>
            </a:endParaRPr>
          </a:p>
        </p:txBody>
      </p:sp>
      <p:sp>
        <p:nvSpPr>
          <p:cNvPr id="43" name="Rectangle 10"/>
          <p:cNvSpPr>
            <a:spLocks noChangeArrowheads="1"/>
          </p:cNvSpPr>
          <p:nvPr/>
        </p:nvSpPr>
        <p:spPr bwMode="auto">
          <a:xfrm>
            <a:off x="7848600" y="4267200"/>
            <a:ext cx="1143000" cy="6858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400" b="1" dirty="0">
                <a:solidFill>
                  <a:schemeClr val="tx2"/>
                </a:solidFill>
                <a:latin typeface="Arial Narrow" pitchFamily="34" charset="0"/>
              </a:rPr>
              <a:t>Organization</a:t>
            </a:r>
          </a:p>
        </p:txBody>
      </p:sp>
      <p:sp>
        <p:nvSpPr>
          <p:cNvPr id="44" name="Rectangle 16"/>
          <p:cNvSpPr>
            <a:spLocks noChangeArrowheads="1"/>
          </p:cNvSpPr>
          <p:nvPr/>
        </p:nvSpPr>
        <p:spPr bwMode="auto">
          <a:xfrm>
            <a:off x="3733800" y="2590800"/>
            <a:ext cx="990600" cy="3048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600" b="1" dirty="0">
                <a:solidFill>
                  <a:schemeClr val="tx2"/>
                </a:solidFill>
                <a:latin typeface="Arial Narrow" pitchFamily="34" charset="0"/>
              </a:rPr>
              <a:t>Ad hoc</a:t>
            </a:r>
          </a:p>
        </p:txBody>
      </p:sp>
      <p:sp>
        <p:nvSpPr>
          <p:cNvPr id="45" name="Rectangle 17"/>
          <p:cNvSpPr>
            <a:spLocks noChangeArrowheads="1"/>
          </p:cNvSpPr>
          <p:nvPr/>
        </p:nvSpPr>
        <p:spPr bwMode="auto">
          <a:xfrm>
            <a:off x="3733800" y="3733800"/>
            <a:ext cx="990600" cy="3048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600" b="1" dirty="0">
                <a:solidFill>
                  <a:schemeClr val="tx2"/>
                </a:solidFill>
                <a:latin typeface="Arial Narrow" pitchFamily="34" charset="0"/>
              </a:rPr>
              <a:t>Panel</a:t>
            </a:r>
          </a:p>
        </p:txBody>
      </p:sp>
      <p:sp>
        <p:nvSpPr>
          <p:cNvPr id="46" name="Text Box 18"/>
          <p:cNvSpPr txBox="1">
            <a:spLocks noChangeArrowheads="1"/>
          </p:cNvSpPr>
          <p:nvPr/>
        </p:nvSpPr>
        <p:spPr bwMode="auto">
          <a:xfrm>
            <a:off x="7931150" y="3016250"/>
            <a:ext cx="831850" cy="336550"/>
          </a:xfrm>
          <a:prstGeom prst="rect">
            <a:avLst/>
          </a:prstGeom>
          <a:noFill/>
          <a:ln w="12700">
            <a:noFill/>
            <a:miter lim="800000"/>
            <a:headEnd type="none" w="sm" len="sm"/>
            <a:tailEnd type="none" w="sm" len="sm"/>
          </a:ln>
          <a:effectLst/>
        </p:spPr>
        <p:txBody>
          <a:bodyPr>
            <a:spAutoFit/>
          </a:bodyPr>
          <a:lstStyle/>
          <a:p>
            <a:r>
              <a:rPr lang="en-US" altLang="en-US" sz="1600" b="1" dirty="0">
                <a:solidFill>
                  <a:schemeClr val="accent2"/>
                </a:solidFill>
                <a:latin typeface="Arial Narrow" pitchFamily="34" charset="0"/>
              </a:rPr>
              <a:t>Award</a:t>
            </a:r>
          </a:p>
        </p:txBody>
      </p:sp>
      <p:sp>
        <p:nvSpPr>
          <p:cNvPr id="47" name="Text Box 20"/>
          <p:cNvSpPr txBox="1">
            <a:spLocks noChangeArrowheads="1"/>
          </p:cNvSpPr>
          <p:nvPr/>
        </p:nvSpPr>
        <p:spPr bwMode="auto">
          <a:xfrm>
            <a:off x="6943725" y="4267200"/>
            <a:ext cx="780983" cy="338554"/>
          </a:xfrm>
          <a:prstGeom prst="rect">
            <a:avLst/>
          </a:prstGeom>
          <a:noFill/>
          <a:ln w="12700">
            <a:noFill/>
            <a:miter lim="800000"/>
            <a:headEnd type="none" w="sm" len="sm"/>
            <a:tailEnd type="none" w="sm" len="sm"/>
          </a:ln>
          <a:effectLst/>
        </p:spPr>
        <p:txBody>
          <a:bodyPr wrap="none">
            <a:spAutoFit/>
          </a:bodyPr>
          <a:lstStyle/>
          <a:p>
            <a:r>
              <a:rPr lang="en-US" altLang="en-US" sz="1600" b="1" dirty="0">
                <a:solidFill>
                  <a:schemeClr val="accent2"/>
                </a:solidFill>
                <a:latin typeface="Arial Narrow" pitchFamily="34" charset="0"/>
              </a:rPr>
              <a:t>Decline</a:t>
            </a:r>
          </a:p>
        </p:txBody>
      </p:sp>
      <p:sp>
        <p:nvSpPr>
          <p:cNvPr id="48" name="Line 21"/>
          <p:cNvSpPr>
            <a:spLocks noChangeShapeType="1"/>
          </p:cNvSpPr>
          <p:nvPr/>
        </p:nvSpPr>
        <p:spPr bwMode="auto">
          <a:xfrm>
            <a:off x="8305800" y="3276600"/>
            <a:ext cx="0" cy="99060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49" name="Line 22"/>
          <p:cNvSpPr>
            <a:spLocks noChangeShapeType="1"/>
          </p:cNvSpPr>
          <p:nvPr/>
        </p:nvSpPr>
        <p:spPr bwMode="auto">
          <a:xfrm>
            <a:off x="5867400" y="3352800"/>
            <a:ext cx="1143000" cy="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50" name="Line 23"/>
          <p:cNvSpPr>
            <a:spLocks noChangeShapeType="1"/>
          </p:cNvSpPr>
          <p:nvPr/>
        </p:nvSpPr>
        <p:spPr bwMode="auto">
          <a:xfrm flipV="1">
            <a:off x="7315200" y="2133600"/>
            <a:ext cx="0" cy="838200"/>
          </a:xfrm>
          <a:prstGeom prst="line">
            <a:avLst/>
          </a:prstGeom>
          <a:noFill/>
          <a:ln w="25400">
            <a:solidFill>
              <a:schemeClr val="tx1"/>
            </a:solidFill>
            <a:round/>
            <a:headEnd type="none" w="sm" len="sm"/>
            <a:tailEnd type="none" w="sm" len="sm"/>
          </a:ln>
          <a:effectLst/>
        </p:spPr>
        <p:txBody>
          <a:bodyPr wrap="none" anchor="ctr"/>
          <a:lstStyle/>
          <a:p>
            <a:endParaRPr lang="en-US" dirty="0">
              <a:latin typeface="Arial Narrow" pitchFamily="34" charset="0"/>
            </a:endParaRPr>
          </a:p>
        </p:txBody>
      </p:sp>
      <p:sp>
        <p:nvSpPr>
          <p:cNvPr id="51" name="Line 24"/>
          <p:cNvSpPr>
            <a:spLocks noChangeShapeType="1"/>
          </p:cNvSpPr>
          <p:nvPr/>
        </p:nvSpPr>
        <p:spPr bwMode="auto">
          <a:xfrm>
            <a:off x="7315200" y="2133600"/>
            <a:ext cx="533400" cy="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52" name="Line 25"/>
          <p:cNvSpPr>
            <a:spLocks noChangeShapeType="1"/>
          </p:cNvSpPr>
          <p:nvPr/>
        </p:nvSpPr>
        <p:spPr bwMode="auto">
          <a:xfrm>
            <a:off x="7315200" y="3810000"/>
            <a:ext cx="0" cy="533400"/>
          </a:xfrm>
          <a:prstGeom prst="line">
            <a:avLst/>
          </a:prstGeom>
          <a:noFill/>
          <a:ln w="25400">
            <a:solidFill>
              <a:schemeClr val="tx1"/>
            </a:solidFill>
            <a:round/>
            <a:headEnd type="none" w="sm" len="sm"/>
            <a:tailEnd type="none" w="sm" len="sm"/>
          </a:ln>
          <a:effectLst/>
        </p:spPr>
        <p:txBody>
          <a:bodyPr wrap="none" anchor="ctr"/>
          <a:lstStyle/>
          <a:p>
            <a:endParaRPr lang="en-US" dirty="0">
              <a:latin typeface="Arial Narrow" pitchFamily="34" charset="0"/>
            </a:endParaRPr>
          </a:p>
        </p:txBody>
      </p:sp>
      <p:sp>
        <p:nvSpPr>
          <p:cNvPr id="53" name="Line 26"/>
          <p:cNvSpPr>
            <a:spLocks noChangeShapeType="1"/>
          </p:cNvSpPr>
          <p:nvPr/>
        </p:nvSpPr>
        <p:spPr bwMode="auto">
          <a:xfrm>
            <a:off x="838200" y="3352800"/>
            <a:ext cx="990600" cy="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54" name="Line 27"/>
          <p:cNvSpPr>
            <a:spLocks noChangeShapeType="1"/>
          </p:cNvSpPr>
          <p:nvPr/>
        </p:nvSpPr>
        <p:spPr bwMode="auto">
          <a:xfrm flipV="1">
            <a:off x="3200400" y="2971800"/>
            <a:ext cx="533400" cy="381000"/>
          </a:xfrm>
          <a:prstGeom prst="line">
            <a:avLst/>
          </a:prstGeom>
          <a:noFill/>
          <a:ln w="25400">
            <a:solidFill>
              <a:schemeClr val="tx1"/>
            </a:solidFill>
            <a:prstDash val="sysDot"/>
            <a:round/>
            <a:headEnd type="none" w="sm" len="sm"/>
            <a:tailEnd type="triangle" w="sm" len="sm"/>
          </a:ln>
          <a:effectLst/>
        </p:spPr>
        <p:txBody>
          <a:bodyPr wrap="none" anchor="ctr"/>
          <a:lstStyle/>
          <a:p>
            <a:endParaRPr lang="en-US" dirty="0">
              <a:latin typeface="Arial Narrow" pitchFamily="34" charset="0"/>
            </a:endParaRPr>
          </a:p>
        </p:txBody>
      </p:sp>
      <p:sp>
        <p:nvSpPr>
          <p:cNvPr id="55" name="Line 28"/>
          <p:cNvSpPr>
            <a:spLocks noChangeShapeType="1"/>
          </p:cNvSpPr>
          <p:nvPr/>
        </p:nvSpPr>
        <p:spPr bwMode="auto">
          <a:xfrm>
            <a:off x="7696200" y="4495800"/>
            <a:ext cx="152400" cy="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57" name="Text Box 30"/>
          <p:cNvSpPr txBox="1">
            <a:spLocks noChangeArrowheads="1"/>
          </p:cNvSpPr>
          <p:nvPr/>
        </p:nvSpPr>
        <p:spPr bwMode="auto">
          <a:xfrm>
            <a:off x="7010400" y="6096000"/>
            <a:ext cx="855663" cy="307777"/>
          </a:xfrm>
          <a:prstGeom prst="rect">
            <a:avLst/>
          </a:prstGeom>
          <a:noFill/>
          <a:ln w="12700">
            <a:noFill/>
            <a:miter lim="800000"/>
            <a:headEnd type="none" w="sm" len="sm"/>
            <a:tailEnd type="none" w="sm" len="sm"/>
          </a:ln>
          <a:effectLst/>
        </p:spPr>
        <p:txBody>
          <a:bodyPr wrap="square">
            <a:spAutoFit/>
          </a:bodyPr>
          <a:lstStyle/>
          <a:p>
            <a:r>
              <a:rPr lang="en-US" altLang="en-US" sz="1400" b="1" dirty="0">
                <a:latin typeface="Arial Narrow" pitchFamily="34" charset="0"/>
              </a:rPr>
              <a:t>30 Days</a:t>
            </a:r>
            <a:endParaRPr lang="en-US" altLang="en-US" sz="3600" b="1" dirty="0">
              <a:latin typeface="Arial Narrow" pitchFamily="34" charset="0"/>
            </a:endParaRPr>
          </a:p>
        </p:txBody>
      </p:sp>
      <p:sp>
        <p:nvSpPr>
          <p:cNvPr id="58" name="Line 31"/>
          <p:cNvSpPr>
            <a:spLocks noChangeShapeType="1"/>
          </p:cNvSpPr>
          <p:nvPr/>
        </p:nvSpPr>
        <p:spPr bwMode="auto">
          <a:xfrm>
            <a:off x="1752600" y="6400800"/>
            <a:ext cx="6248400" cy="0"/>
          </a:xfrm>
          <a:prstGeom prst="line">
            <a:avLst/>
          </a:prstGeom>
          <a:noFill/>
          <a:ln w="34925">
            <a:solidFill>
              <a:schemeClr val="tx1"/>
            </a:solidFill>
            <a:round/>
            <a:headEnd type="none" w="sm" len="sm"/>
            <a:tailEnd type="none" w="sm" len="sm"/>
          </a:ln>
          <a:effectLst/>
        </p:spPr>
        <p:txBody>
          <a:bodyPr wrap="none" anchor="ctr"/>
          <a:lstStyle/>
          <a:p>
            <a:endParaRPr lang="en-US" dirty="0">
              <a:latin typeface="Arial Narrow" pitchFamily="34" charset="0"/>
            </a:endParaRPr>
          </a:p>
        </p:txBody>
      </p:sp>
      <p:sp>
        <p:nvSpPr>
          <p:cNvPr id="59" name="Text Box 32"/>
          <p:cNvSpPr txBox="1">
            <a:spLocks noChangeArrowheads="1"/>
          </p:cNvSpPr>
          <p:nvPr/>
        </p:nvSpPr>
        <p:spPr bwMode="auto">
          <a:xfrm>
            <a:off x="838200" y="5667375"/>
            <a:ext cx="2057400" cy="581025"/>
          </a:xfrm>
          <a:prstGeom prst="rect">
            <a:avLst/>
          </a:prstGeom>
          <a:noFill/>
          <a:ln w="12700">
            <a:noFill/>
            <a:miter lim="800000"/>
            <a:headEnd type="none" w="sm" len="sm"/>
            <a:tailEnd type="none" w="sm" len="sm"/>
          </a:ln>
          <a:effectLst/>
        </p:spPr>
        <p:txBody>
          <a:bodyPr>
            <a:spAutoFit/>
          </a:bodyPr>
          <a:lstStyle/>
          <a:p>
            <a:pPr algn="ctr"/>
            <a:r>
              <a:rPr lang="en-US" altLang="en-US" sz="1600" b="1" dirty="0">
                <a:solidFill>
                  <a:schemeClr val="accent2"/>
                </a:solidFill>
                <a:latin typeface="Arial Narrow" pitchFamily="34" charset="0"/>
              </a:rPr>
              <a:t>Proposal Receipt</a:t>
            </a:r>
          </a:p>
          <a:p>
            <a:pPr algn="ctr"/>
            <a:r>
              <a:rPr lang="en-US" altLang="en-US" sz="1600" b="1" dirty="0">
                <a:solidFill>
                  <a:schemeClr val="accent2"/>
                </a:solidFill>
                <a:latin typeface="Arial Narrow" pitchFamily="34" charset="0"/>
              </a:rPr>
              <a:t>at NSF</a:t>
            </a:r>
          </a:p>
        </p:txBody>
      </p:sp>
      <p:sp>
        <p:nvSpPr>
          <p:cNvPr id="60" name="Text Box 33"/>
          <p:cNvSpPr txBox="1">
            <a:spLocks noChangeArrowheads="1"/>
          </p:cNvSpPr>
          <p:nvPr/>
        </p:nvSpPr>
        <p:spPr bwMode="auto">
          <a:xfrm>
            <a:off x="5867400" y="5867400"/>
            <a:ext cx="1063112" cy="338554"/>
          </a:xfrm>
          <a:prstGeom prst="rect">
            <a:avLst/>
          </a:prstGeom>
          <a:noFill/>
          <a:ln w="12700">
            <a:noFill/>
            <a:miter lim="800000"/>
            <a:headEnd type="none" w="sm" len="sm"/>
            <a:tailEnd type="none" w="sm" len="sm"/>
          </a:ln>
          <a:effectLst/>
        </p:spPr>
        <p:txBody>
          <a:bodyPr wrap="none">
            <a:spAutoFit/>
          </a:bodyPr>
          <a:lstStyle/>
          <a:p>
            <a:r>
              <a:rPr lang="en-US" altLang="en-US" sz="1600" b="1" dirty="0">
                <a:solidFill>
                  <a:schemeClr val="accent2"/>
                </a:solidFill>
                <a:latin typeface="Arial Narrow" pitchFamily="34" charset="0"/>
              </a:rPr>
              <a:t>DD Concur</a:t>
            </a:r>
          </a:p>
        </p:txBody>
      </p:sp>
      <p:sp>
        <p:nvSpPr>
          <p:cNvPr id="61" name="Line 35"/>
          <p:cNvSpPr>
            <a:spLocks noChangeShapeType="1"/>
          </p:cNvSpPr>
          <p:nvPr/>
        </p:nvSpPr>
        <p:spPr bwMode="auto">
          <a:xfrm flipV="1">
            <a:off x="1752600" y="6248400"/>
            <a:ext cx="0" cy="152400"/>
          </a:xfrm>
          <a:prstGeom prst="line">
            <a:avLst/>
          </a:prstGeom>
          <a:noFill/>
          <a:ln w="34925">
            <a:solidFill>
              <a:schemeClr val="tx1"/>
            </a:solidFill>
            <a:round/>
            <a:headEnd type="none" w="sm" len="sm"/>
            <a:tailEnd type="oval" w="sm" len="sm"/>
          </a:ln>
          <a:effectLst/>
        </p:spPr>
        <p:txBody>
          <a:bodyPr wrap="none" anchor="ctr"/>
          <a:lstStyle/>
          <a:p>
            <a:endParaRPr lang="en-US" dirty="0">
              <a:latin typeface="Arial Narrow" pitchFamily="34" charset="0"/>
            </a:endParaRPr>
          </a:p>
        </p:txBody>
      </p:sp>
      <p:sp>
        <p:nvSpPr>
          <p:cNvPr id="62" name="Line 36"/>
          <p:cNvSpPr>
            <a:spLocks noChangeShapeType="1"/>
          </p:cNvSpPr>
          <p:nvPr/>
        </p:nvSpPr>
        <p:spPr bwMode="auto">
          <a:xfrm flipV="1">
            <a:off x="6477000" y="6172200"/>
            <a:ext cx="0" cy="228600"/>
          </a:xfrm>
          <a:prstGeom prst="line">
            <a:avLst/>
          </a:prstGeom>
          <a:noFill/>
          <a:ln w="31750">
            <a:solidFill>
              <a:schemeClr val="tx1"/>
            </a:solidFill>
            <a:round/>
            <a:headEnd type="none" w="sm" len="sm"/>
            <a:tailEnd type="oval" w="sm" len="sm"/>
          </a:ln>
          <a:effectLst/>
        </p:spPr>
        <p:txBody>
          <a:bodyPr wrap="none" anchor="ctr"/>
          <a:lstStyle/>
          <a:p>
            <a:endParaRPr lang="en-US" dirty="0">
              <a:latin typeface="Arial Narrow" pitchFamily="34" charset="0"/>
            </a:endParaRPr>
          </a:p>
        </p:txBody>
      </p:sp>
      <p:sp>
        <p:nvSpPr>
          <p:cNvPr id="63" name="Line 37"/>
          <p:cNvSpPr>
            <a:spLocks noChangeShapeType="1"/>
          </p:cNvSpPr>
          <p:nvPr/>
        </p:nvSpPr>
        <p:spPr bwMode="auto">
          <a:xfrm flipV="1">
            <a:off x="8001000" y="6248400"/>
            <a:ext cx="0" cy="152400"/>
          </a:xfrm>
          <a:prstGeom prst="line">
            <a:avLst/>
          </a:prstGeom>
          <a:noFill/>
          <a:ln w="31750">
            <a:solidFill>
              <a:schemeClr val="tx1"/>
            </a:solidFill>
            <a:round/>
            <a:headEnd type="none" w="sm" len="sm"/>
            <a:tailEnd type="oval" w="sm" len="sm"/>
          </a:ln>
          <a:effectLst/>
        </p:spPr>
        <p:txBody>
          <a:bodyPr wrap="none" anchor="ctr"/>
          <a:lstStyle/>
          <a:p>
            <a:endParaRPr lang="en-US" dirty="0">
              <a:latin typeface="Arial Narrow" pitchFamily="34" charset="0"/>
            </a:endParaRPr>
          </a:p>
        </p:txBody>
      </p:sp>
      <p:sp>
        <p:nvSpPr>
          <p:cNvPr id="64" name="Text Box 38"/>
          <p:cNvSpPr txBox="1">
            <a:spLocks noChangeArrowheads="1"/>
          </p:cNvSpPr>
          <p:nvPr/>
        </p:nvSpPr>
        <p:spPr bwMode="auto">
          <a:xfrm>
            <a:off x="5888271" y="3048000"/>
            <a:ext cx="1067920" cy="307777"/>
          </a:xfrm>
          <a:prstGeom prst="rect">
            <a:avLst/>
          </a:prstGeom>
          <a:noFill/>
          <a:ln w="12700">
            <a:noFill/>
            <a:miter lim="800000"/>
            <a:headEnd type="none" w="sm" len="sm"/>
            <a:tailEnd type="none" w="sm" len="sm"/>
          </a:ln>
          <a:effectLst/>
        </p:spPr>
        <p:txBody>
          <a:bodyPr wrap="none">
            <a:spAutoFit/>
          </a:bodyPr>
          <a:lstStyle/>
          <a:p>
            <a:pPr algn="ctr" eaLnBrk="0" hangingPunct="0"/>
            <a:r>
              <a:rPr lang="en-US" altLang="en-US" sz="1400" b="1" dirty="0">
                <a:solidFill>
                  <a:schemeClr val="accent2"/>
                </a:solidFill>
                <a:latin typeface="Arial Narrow" pitchFamily="34" charset="0"/>
              </a:rPr>
              <a:t>Recommend</a:t>
            </a:r>
          </a:p>
        </p:txBody>
      </p:sp>
      <p:sp>
        <p:nvSpPr>
          <p:cNvPr id="65" name="Line 42"/>
          <p:cNvSpPr>
            <a:spLocks noChangeShapeType="1"/>
          </p:cNvSpPr>
          <p:nvPr/>
        </p:nvSpPr>
        <p:spPr bwMode="auto">
          <a:xfrm>
            <a:off x="3200400" y="3429000"/>
            <a:ext cx="533400" cy="45720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66" name="Line 43"/>
          <p:cNvSpPr>
            <a:spLocks noChangeShapeType="1"/>
          </p:cNvSpPr>
          <p:nvPr/>
        </p:nvSpPr>
        <p:spPr bwMode="auto">
          <a:xfrm flipV="1">
            <a:off x="4724400" y="2743200"/>
            <a:ext cx="381000" cy="0"/>
          </a:xfrm>
          <a:prstGeom prst="line">
            <a:avLst/>
          </a:prstGeom>
          <a:noFill/>
          <a:ln w="25400">
            <a:solidFill>
              <a:schemeClr val="tx1"/>
            </a:solidFill>
            <a:prstDash val="sysDot"/>
            <a:round/>
            <a:headEnd type="none" w="sm" len="sm"/>
            <a:tailEnd type="triangle" w="sm" len="sm"/>
          </a:ln>
          <a:effectLst/>
        </p:spPr>
        <p:txBody>
          <a:bodyPr wrap="none" anchor="ctr"/>
          <a:lstStyle/>
          <a:p>
            <a:endParaRPr lang="en-US" dirty="0">
              <a:latin typeface="Arial Narrow" pitchFamily="34" charset="0"/>
            </a:endParaRPr>
          </a:p>
        </p:txBody>
      </p:sp>
      <p:sp>
        <p:nvSpPr>
          <p:cNvPr id="67" name="Line 44"/>
          <p:cNvSpPr>
            <a:spLocks noChangeShapeType="1"/>
          </p:cNvSpPr>
          <p:nvPr/>
        </p:nvSpPr>
        <p:spPr bwMode="auto">
          <a:xfrm flipV="1">
            <a:off x="4724400" y="3886200"/>
            <a:ext cx="381000" cy="0"/>
          </a:xfrm>
          <a:prstGeom prst="line">
            <a:avLst/>
          </a:prstGeom>
          <a:noFill/>
          <a:ln w="25400">
            <a:solidFill>
              <a:schemeClr val="tx1"/>
            </a:solidFill>
            <a:round/>
            <a:headEnd type="none" w="sm" len="sm"/>
            <a:tailEnd type="triangle" w="sm" len="sm"/>
          </a:ln>
          <a:effectLst/>
        </p:spPr>
        <p:txBody>
          <a:bodyPr wrap="none" anchor="ctr"/>
          <a:lstStyle/>
          <a:p>
            <a:endParaRPr lang="en-US" dirty="0">
              <a:latin typeface="Arial Narrow" pitchFamily="34" charset="0"/>
            </a:endParaRPr>
          </a:p>
        </p:txBody>
      </p:sp>
      <p:sp>
        <p:nvSpPr>
          <p:cNvPr id="68" name="Line 45"/>
          <p:cNvSpPr>
            <a:spLocks noChangeShapeType="1"/>
          </p:cNvSpPr>
          <p:nvPr/>
        </p:nvSpPr>
        <p:spPr bwMode="auto">
          <a:xfrm>
            <a:off x="3886200" y="2895600"/>
            <a:ext cx="0" cy="838200"/>
          </a:xfrm>
          <a:prstGeom prst="line">
            <a:avLst/>
          </a:prstGeom>
          <a:noFill/>
          <a:ln w="25400">
            <a:solidFill>
              <a:schemeClr val="tx1"/>
            </a:solidFill>
            <a:prstDash val="sysDot"/>
            <a:round/>
            <a:headEnd type="none" w="sm" len="sm"/>
            <a:tailEnd type="triangle" w="sm" len="sm"/>
          </a:ln>
          <a:effectLst/>
        </p:spPr>
        <p:txBody>
          <a:bodyPr wrap="none" anchor="ctr"/>
          <a:lstStyle/>
          <a:p>
            <a:endParaRPr lang="en-US" dirty="0">
              <a:latin typeface="Arial Narrow" pitchFamily="34" charset="0"/>
            </a:endParaRPr>
          </a:p>
        </p:txBody>
      </p:sp>
      <p:sp>
        <p:nvSpPr>
          <p:cNvPr id="69" name="Line 46"/>
          <p:cNvSpPr>
            <a:spLocks noChangeShapeType="1"/>
          </p:cNvSpPr>
          <p:nvPr/>
        </p:nvSpPr>
        <p:spPr bwMode="auto">
          <a:xfrm flipV="1">
            <a:off x="8305800" y="2590800"/>
            <a:ext cx="0" cy="533400"/>
          </a:xfrm>
          <a:prstGeom prst="line">
            <a:avLst/>
          </a:prstGeom>
          <a:noFill/>
          <a:ln w="25400">
            <a:solidFill>
              <a:schemeClr val="tx1"/>
            </a:solidFill>
            <a:round/>
            <a:headEnd type="none" w="sm" len="sm"/>
            <a:tailEnd type="none" w="sm" len="sm"/>
          </a:ln>
          <a:effectLst/>
        </p:spPr>
        <p:txBody>
          <a:bodyPr wrap="none" anchor="ctr"/>
          <a:lstStyle/>
          <a:p>
            <a:endParaRPr lang="en-US" dirty="0">
              <a:latin typeface="Arial Narrow" pitchFamily="34" charset="0"/>
            </a:endParaRPr>
          </a:p>
        </p:txBody>
      </p:sp>
      <p:sp>
        <p:nvSpPr>
          <p:cNvPr id="70" name="Text Box 48"/>
          <p:cNvSpPr txBox="1">
            <a:spLocks noChangeArrowheads="1"/>
          </p:cNvSpPr>
          <p:nvPr/>
        </p:nvSpPr>
        <p:spPr bwMode="auto">
          <a:xfrm>
            <a:off x="4038600" y="3048000"/>
            <a:ext cx="838200" cy="304800"/>
          </a:xfrm>
          <a:prstGeom prst="rect">
            <a:avLst/>
          </a:prstGeom>
          <a:noFill/>
          <a:ln w="12700">
            <a:noFill/>
            <a:miter lim="800000"/>
            <a:headEnd type="none" w="sm" len="sm"/>
            <a:tailEnd type="none" w="sm" len="sm"/>
          </a:ln>
          <a:effectLst/>
        </p:spPr>
        <p:txBody>
          <a:bodyPr>
            <a:spAutoFit/>
          </a:bodyPr>
          <a:lstStyle/>
          <a:p>
            <a:pPr algn="ctr" eaLnBrk="0" hangingPunct="0"/>
            <a:r>
              <a:rPr lang="en-US" altLang="en-US" sz="1400" b="1" dirty="0">
                <a:solidFill>
                  <a:schemeClr val="accent2"/>
                </a:solidFill>
                <a:latin typeface="Arial Narrow" pitchFamily="34" charset="0"/>
              </a:rPr>
              <a:t>Advise</a:t>
            </a:r>
          </a:p>
        </p:txBody>
      </p:sp>
      <p:sp>
        <p:nvSpPr>
          <p:cNvPr id="37" name="Rectangle 10"/>
          <p:cNvSpPr>
            <a:spLocks noChangeArrowheads="1"/>
          </p:cNvSpPr>
          <p:nvPr/>
        </p:nvSpPr>
        <p:spPr bwMode="auto">
          <a:xfrm>
            <a:off x="7848600" y="1905000"/>
            <a:ext cx="1066800" cy="685800"/>
          </a:xfrm>
          <a:prstGeom prst="rect">
            <a:avLst/>
          </a:prstGeom>
          <a:solidFill>
            <a:schemeClr val="bg2"/>
          </a:solidFill>
          <a:ln w="12700">
            <a:solidFill>
              <a:schemeClr val="tx1"/>
            </a:solidFill>
            <a:miter lim="800000"/>
            <a:headEnd type="none" w="sm" len="sm"/>
            <a:tailEnd type="none" w="sm" len="sm"/>
          </a:ln>
          <a:effectLst/>
        </p:spPr>
        <p:txBody>
          <a:bodyPr wrap="none" anchor="ctr"/>
          <a:lstStyle/>
          <a:p>
            <a:pPr algn="ctr"/>
            <a:r>
              <a:rPr lang="en-US" altLang="en-US" sz="1400" b="1" dirty="0" smtClean="0">
                <a:solidFill>
                  <a:schemeClr val="tx2"/>
                </a:solidFill>
                <a:latin typeface="Arial Narrow" pitchFamily="34" charset="0"/>
              </a:rPr>
              <a:t>DGA Review</a:t>
            </a:r>
            <a:endParaRPr lang="en-US" altLang="en-US" sz="1400" b="1" dirty="0">
              <a:solidFill>
                <a:schemeClr val="tx2"/>
              </a:solidFill>
              <a:latin typeface="Arial Narrow"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9803973"/>
      </p:ext>
    </p:extLst>
  </p:cSld>
  <p:clrMapOvr>
    <a:masterClrMapping/>
  </p:clrMapOvr>
  <mc:AlternateContent xmlns:mc="http://schemas.openxmlformats.org/markup-compatibility/2006">
    <mc:Choice xmlns:p14="http://schemas.microsoft.com/office/powerpoint/2010/main" Requires="p14">
      <p:transition spd="slow" p14:dur="2000" advTm="96506"/>
    </mc:Choice>
    <mc:Fallback>
      <p:transition spd="slow" advTm="9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Data Management Plan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600200"/>
            <a:ext cx="8610600" cy="4525963"/>
          </a:xfrm>
        </p:spPr>
        <p:txBody>
          <a:bodyPr/>
          <a:lstStyle/>
          <a:p>
            <a:r>
              <a:rPr lang="en-US" sz="2200" dirty="0" smtClean="0">
                <a:latin typeface="Arial" panose="020B0604020202020204" pitchFamily="34" charset="0"/>
                <a:cs typeface="Arial" panose="020B0604020202020204" pitchFamily="34" charset="0"/>
              </a:rPr>
              <a:t>Address the strengths and weaknesses of the data management plan under intellectual merit and broader impacts, as appropriate</a:t>
            </a:r>
          </a:p>
          <a:p>
            <a:pPr lvl="1"/>
            <a:r>
              <a:rPr lang="en-US" sz="2200" dirty="0" smtClean="0">
                <a:latin typeface="Arial" panose="020B0604020202020204" pitchFamily="34" charset="0"/>
                <a:cs typeface="Arial" panose="020B0604020202020204" pitchFamily="34" charset="0"/>
              </a:rPr>
              <a:t>Types of data, software, curriculum materials, and other materials to be produced</a:t>
            </a:r>
          </a:p>
          <a:p>
            <a:pPr lvl="1"/>
            <a:r>
              <a:rPr lang="en-US" sz="2200" dirty="0" smtClean="0">
                <a:latin typeface="Arial" panose="020B0604020202020204" pitchFamily="34" charset="0"/>
                <a:cs typeface="Arial" panose="020B0604020202020204" pitchFamily="34" charset="0"/>
              </a:rPr>
              <a:t>Standards to be used for data and metadata format and content</a:t>
            </a:r>
          </a:p>
          <a:p>
            <a:pPr lvl="1"/>
            <a:r>
              <a:rPr lang="en-US" sz="2200" dirty="0" smtClean="0">
                <a:latin typeface="Arial" panose="020B0604020202020204" pitchFamily="34" charset="0"/>
                <a:cs typeface="Arial" panose="020B0604020202020204" pitchFamily="34" charset="0"/>
              </a:rPr>
              <a:t>Policies for access and sharing including provisions for appropriate protection of privacy, confidentiality, security, intellectual property, etc.</a:t>
            </a:r>
          </a:p>
          <a:p>
            <a:pPr lvl="1"/>
            <a:r>
              <a:rPr lang="en-US" sz="2200" dirty="0" smtClean="0">
                <a:latin typeface="Arial" panose="020B0604020202020204" pitchFamily="34" charset="0"/>
                <a:cs typeface="Arial" panose="020B0604020202020204" pitchFamily="34" charset="0"/>
              </a:rPr>
              <a:t>Policies and provisions for re-use, re-distribution, and the production of derivatives</a:t>
            </a:r>
          </a:p>
          <a:p>
            <a:pPr lvl="1"/>
            <a:r>
              <a:rPr lang="en-US" sz="2200" dirty="0" smtClean="0">
                <a:latin typeface="Arial" panose="020B0604020202020204" pitchFamily="34" charset="0"/>
                <a:cs typeface="Arial" panose="020B0604020202020204" pitchFamily="34" charset="0"/>
              </a:rPr>
              <a:t>Plans for archiving data, samples, and other research products and for preservation of access to them</a:t>
            </a:r>
            <a:endParaRPr lang="en-US" sz="2200"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41582830"/>
      </p:ext>
    </p:extLst>
  </p:cSld>
  <p:clrMapOvr>
    <a:masterClrMapping/>
  </p:clrMapOvr>
  <mc:AlternateContent xmlns:mc="http://schemas.openxmlformats.org/markup-compatibility/2006">
    <mc:Choice xmlns:p14="http://schemas.microsoft.com/office/powerpoint/2010/main" Requires="p14">
      <p:transition spd="slow" p14:dur="2000" advTm="56239"/>
    </mc:Choice>
    <mc:Fallback>
      <p:transition spd="slow" advTm="5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PI Receives </a:t>
            </a:r>
            <a:endParaRPr lang="en-US" dirty="0">
              <a:latin typeface="Arial" panose="020B0604020202020204" pitchFamily="34" charset="0"/>
              <a:cs typeface="Arial" panose="020B0604020202020204" pitchFamily="34" charset="0"/>
            </a:endParaRPr>
          </a:p>
        </p:txBody>
      </p:sp>
      <p:sp>
        <p:nvSpPr>
          <p:cNvPr id="5" name="Rectangle 5"/>
          <p:cNvSpPr>
            <a:spLocks noGrp="1" noChangeArrowheads="1"/>
          </p:cNvSpPr>
          <p:nvPr>
            <p:ph idx="1"/>
          </p:nvPr>
        </p:nvSpPr>
        <p:spPr bwMode="auto">
          <a:xfrm>
            <a:off x="609600" y="2514600"/>
            <a:ext cx="1295400" cy="1828800"/>
          </a:xfrm>
          <a:prstGeom prst="rect">
            <a:avLst/>
          </a:prstGeom>
          <a:solidFill>
            <a:srgbClr val="FFFFFF"/>
          </a:solidFill>
          <a:ln w="12700">
            <a:solidFill>
              <a:schemeClr val="tx1"/>
            </a:solidFill>
            <a:miter lim="800000"/>
            <a:headEnd type="none" w="sm" len="sm"/>
            <a:tailEnd type="none" w="sm" len="sm"/>
          </a:ln>
          <a:effectLst/>
        </p:spPr>
        <p:txBody>
          <a:bodyPr wrap="none" anchor="ctr"/>
          <a:lstStyle/>
          <a:p>
            <a:pPr>
              <a:buNone/>
            </a:pP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6" name="Rectangle 5"/>
          <p:cNvSpPr txBox="1">
            <a:spLocks noChangeArrowheads="1"/>
          </p:cNvSpPr>
          <p:nvPr/>
        </p:nvSpPr>
        <p:spPr bwMode="auto">
          <a:xfrm>
            <a:off x="762000" y="2286000"/>
            <a:ext cx="1295400" cy="18288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5"/>
          <p:cNvSpPr txBox="1">
            <a:spLocks noChangeArrowheads="1"/>
          </p:cNvSpPr>
          <p:nvPr/>
        </p:nvSpPr>
        <p:spPr bwMode="auto">
          <a:xfrm>
            <a:off x="990600" y="2133600"/>
            <a:ext cx="1219200" cy="17526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5"/>
          <p:cNvSpPr txBox="1">
            <a:spLocks noChangeArrowheads="1"/>
          </p:cNvSpPr>
          <p:nvPr/>
        </p:nvSpPr>
        <p:spPr bwMode="auto">
          <a:xfrm>
            <a:off x="3505200" y="2514600"/>
            <a:ext cx="1219200" cy="1676400"/>
          </a:xfrm>
          <a:prstGeom prst="rect">
            <a:avLst/>
          </a:prstGeom>
          <a:solidFill>
            <a:srgbClr val="FFFFFF"/>
          </a:solidFill>
          <a:ln w="12700">
            <a:solidFill>
              <a:schemeClr val="tx1"/>
            </a:solidFill>
            <a:miter lim="800000"/>
            <a:headEnd type="none" w="sm" len="sm"/>
            <a:tailEnd type="none" w="sm" len="sm"/>
          </a:ln>
          <a:effectLst/>
        </p:spPr>
        <p:txBody>
          <a:bodyPr vert="horz" wrap="none" lIns="91440" tIns="45720" rIns="91440" bIns="45720" rtlCol="0" anchor="ct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9" name="Group 12"/>
          <p:cNvGrpSpPr>
            <a:grpSpLocks/>
          </p:cNvGrpSpPr>
          <p:nvPr/>
        </p:nvGrpSpPr>
        <p:grpSpPr bwMode="auto">
          <a:xfrm>
            <a:off x="5715000" y="2286000"/>
            <a:ext cx="1143000" cy="1524000"/>
            <a:chOff x="3552" y="528"/>
            <a:chExt cx="720" cy="960"/>
          </a:xfrm>
        </p:grpSpPr>
        <p:sp>
          <p:nvSpPr>
            <p:cNvPr id="10" name="Rectangle 13"/>
            <p:cNvSpPr>
              <a:spLocks noChangeArrowheads="1"/>
            </p:cNvSpPr>
            <p:nvPr/>
          </p:nvSpPr>
          <p:spPr bwMode="auto">
            <a:xfrm>
              <a:off x="3552" y="528"/>
              <a:ext cx="720" cy="96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dirty="0"/>
            </a:p>
          </p:txBody>
        </p:sp>
        <p:sp>
          <p:nvSpPr>
            <p:cNvPr id="11" name="Text Box 14"/>
            <p:cNvSpPr txBox="1">
              <a:spLocks noChangeArrowheads="1"/>
            </p:cNvSpPr>
            <p:nvPr/>
          </p:nvSpPr>
          <p:spPr bwMode="auto">
            <a:xfrm>
              <a:off x="3768" y="1008"/>
              <a:ext cx="288" cy="288"/>
            </a:xfrm>
            <a:prstGeom prst="rect">
              <a:avLst/>
            </a:prstGeom>
            <a:noFill/>
            <a:ln w="12700">
              <a:noFill/>
              <a:miter lim="800000"/>
              <a:headEnd type="none" w="sm" len="sm"/>
              <a:tailEnd type="none" w="sm" len="sm"/>
            </a:ln>
            <a:effectLst/>
          </p:spPr>
          <p:txBody>
            <a:bodyPr>
              <a:spAutoFit/>
            </a:bodyPr>
            <a:lstStyle/>
            <a:p>
              <a:pPr algn="ctr" eaLnBrk="0" hangingPunct="0"/>
              <a:r>
                <a:rPr lang="en-US" sz="2400" dirty="0"/>
                <a:t>$</a:t>
              </a:r>
            </a:p>
          </p:txBody>
        </p:sp>
        <p:sp>
          <p:nvSpPr>
            <p:cNvPr id="12" name="Text Box 15"/>
            <p:cNvSpPr txBox="1">
              <a:spLocks noChangeArrowheads="1"/>
            </p:cNvSpPr>
            <p:nvPr/>
          </p:nvSpPr>
          <p:spPr bwMode="auto">
            <a:xfrm>
              <a:off x="3552" y="576"/>
              <a:ext cx="720" cy="400"/>
            </a:xfrm>
            <a:prstGeom prst="rect">
              <a:avLst/>
            </a:prstGeom>
            <a:noFill/>
            <a:ln w="12700">
              <a:noFill/>
              <a:miter lim="800000"/>
              <a:headEnd type="none" w="sm" len="sm"/>
              <a:tailEnd type="none" w="sm" len="sm"/>
            </a:ln>
            <a:effectLst/>
          </p:spPr>
          <p:txBody>
            <a:bodyPr>
              <a:spAutoFit/>
            </a:bodyPr>
            <a:lstStyle/>
            <a:p>
              <a:pPr algn="ctr" eaLnBrk="0" hangingPunct="0"/>
              <a:r>
                <a:rPr lang="en-US" sz="400" dirty="0"/>
                <a:t>NATIONAL SCIENCE FOUNDATION</a:t>
              </a:r>
            </a:p>
            <a:p>
              <a:pPr algn="ctr" eaLnBrk="0" hangingPunct="0"/>
              <a:r>
                <a:rPr lang="en-US" sz="400" dirty="0"/>
                <a:t>4201 Wilson Boulevard</a:t>
              </a:r>
            </a:p>
            <a:p>
              <a:pPr algn="ctr" eaLnBrk="0" hangingPunct="0"/>
              <a:r>
                <a:rPr lang="en-US" sz="400" dirty="0"/>
                <a:t>Arlington, Virginia  22230</a:t>
              </a:r>
            </a:p>
            <a:p>
              <a:pPr eaLnBrk="0" hangingPunct="0"/>
              <a:endParaRPr lang="en-US" sz="400" dirty="0"/>
            </a:p>
            <a:p>
              <a:pPr eaLnBrk="0" hangingPunct="0"/>
              <a:r>
                <a:rPr lang="en-US" sz="400" dirty="0"/>
                <a:t>Dear Dr. Doe,</a:t>
              </a:r>
            </a:p>
            <a:p>
              <a:pPr eaLnBrk="0" hangingPunct="0"/>
              <a:endParaRPr lang="en-US" sz="400" dirty="0"/>
            </a:p>
            <a:p>
              <a:pPr eaLnBrk="0" hangingPunct="0"/>
              <a:r>
                <a:rPr lang="en-US" sz="400" dirty="0"/>
                <a:t>The National Science Foundation hereby awards a grant of... </a:t>
              </a:r>
            </a:p>
            <a:p>
              <a:pPr algn="ctr" eaLnBrk="0" hangingPunct="0"/>
              <a:endParaRPr lang="en-US" sz="400" dirty="0"/>
            </a:p>
          </p:txBody>
        </p:sp>
      </p:grpSp>
      <p:grpSp>
        <p:nvGrpSpPr>
          <p:cNvPr id="13" name="Group 16"/>
          <p:cNvGrpSpPr>
            <a:grpSpLocks/>
          </p:cNvGrpSpPr>
          <p:nvPr/>
        </p:nvGrpSpPr>
        <p:grpSpPr bwMode="auto">
          <a:xfrm>
            <a:off x="7162800" y="2971800"/>
            <a:ext cx="1143000" cy="1524000"/>
            <a:chOff x="4608" y="912"/>
            <a:chExt cx="720" cy="960"/>
          </a:xfrm>
        </p:grpSpPr>
        <p:sp>
          <p:nvSpPr>
            <p:cNvPr id="14" name="Rectangle 17"/>
            <p:cNvSpPr>
              <a:spLocks noChangeArrowheads="1"/>
            </p:cNvSpPr>
            <p:nvPr/>
          </p:nvSpPr>
          <p:spPr bwMode="auto">
            <a:xfrm>
              <a:off x="4608" y="912"/>
              <a:ext cx="720" cy="960"/>
            </a:xfrm>
            <a:prstGeom prst="rect">
              <a:avLst/>
            </a:prstGeom>
            <a:solidFill>
              <a:srgbClr val="FFFFFF"/>
            </a:solidFill>
            <a:ln w="12700">
              <a:solidFill>
                <a:schemeClr val="tx1"/>
              </a:solidFill>
              <a:miter lim="800000"/>
              <a:headEnd type="none" w="sm" len="sm"/>
              <a:tailEnd type="none" w="sm" len="sm"/>
            </a:ln>
            <a:effectLst/>
          </p:spPr>
          <p:txBody>
            <a:bodyPr wrap="none" anchor="ctr"/>
            <a:lstStyle/>
            <a:p>
              <a:endParaRPr lang="en-US" dirty="0"/>
            </a:p>
          </p:txBody>
        </p:sp>
        <p:sp>
          <p:nvSpPr>
            <p:cNvPr id="15" name="Text Box 18"/>
            <p:cNvSpPr txBox="1">
              <a:spLocks noChangeArrowheads="1"/>
            </p:cNvSpPr>
            <p:nvPr/>
          </p:nvSpPr>
          <p:spPr bwMode="auto">
            <a:xfrm>
              <a:off x="4608" y="960"/>
              <a:ext cx="720" cy="476"/>
            </a:xfrm>
            <a:prstGeom prst="rect">
              <a:avLst/>
            </a:prstGeom>
            <a:noFill/>
            <a:ln w="12700">
              <a:noFill/>
              <a:miter lim="800000"/>
              <a:headEnd type="none" w="sm" len="sm"/>
              <a:tailEnd type="none" w="sm" len="sm"/>
            </a:ln>
            <a:effectLst/>
          </p:spPr>
          <p:txBody>
            <a:bodyPr>
              <a:spAutoFit/>
            </a:bodyPr>
            <a:lstStyle/>
            <a:p>
              <a:pPr algn="ctr" eaLnBrk="0" hangingPunct="0"/>
              <a:r>
                <a:rPr lang="en-US" sz="400" dirty="0"/>
                <a:t>NATIONAL SCIENCE FOUNDATION</a:t>
              </a:r>
            </a:p>
            <a:p>
              <a:pPr algn="ctr" eaLnBrk="0" hangingPunct="0"/>
              <a:r>
                <a:rPr lang="en-US" sz="400" dirty="0"/>
                <a:t>4201 Wilson Boulevard</a:t>
              </a:r>
            </a:p>
            <a:p>
              <a:pPr algn="ctr" eaLnBrk="0" hangingPunct="0"/>
              <a:r>
                <a:rPr lang="en-US" sz="400" dirty="0"/>
                <a:t>Arlington, Virginia  22230</a:t>
              </a:r>
            </a:p>
            <a:p>
              <a:pPr eaLnBrk="0" hangingPunct="0"/>
              <a:endParaRPr lang="en-US" sz="400" dirty="0"/>
            </a:p>
            <a:p>
              <a:pPr eaLnBrk="0" hangingPunct="0"/>
              <a:r>
                <a:rPr lang="en-US" sz="400" dirty="0"/>
                <a:t>Dear Dr. Doe,</a:t>
              </a:r>
            </a:p>
            <a:p>
              <a:pPr eaLnBrk="0" hangingPunct="0"/>
              <a:endParaRPr lang="en-US" sz="400" dirty="0"/>
            </a:p>
            <a:p>
              <a:pPr eaLnBrk="0" hangingPunct="0"/>
              <a:r>
                <a:rPr lang="en-US" sz="400" dirty="0"/>
                <a:t>I regret to inform you that the National Science Foundation is unable to support your proposal referenced above...</a:t>
              </a:r>
            </a:p>
            <a:p>
              <a:pPr eaLnBrk="0" hangingPunct="0"/>
              <a:endParaRPr lang="en-US" sz="400" dirty="0"/>
            </a:p>
            <a:p>
              <a:pPr algn="ctr" eaLnBrk="0" hangingPunct="0"/>
              <a:endParaRPr lang="en-US" sz="400" dirty="0"/>
            </a:p>
          </p:txBody>
        </p:sp>
      </p:grpSp>
      <p:sp>
        <p:nvSpPr>
          <p:cNvPr id="16" name="Line 10"/>
          <p:cNvSpPr>
            <a:spLocks noChangeShapeType="1"/>
          </p:cNvSpPr>
          <p:nvPr/>
        </p:nvSpPr>
        <p:spPr bwMode="auto">
          <a:xfrm flipH="1">
            <a:off x="6934200" y="2438400"/>
            <a:ext cx="152400" cy="1752600"/>
          </a:xfrm>
          <a:prstGeom prst="line">
            <a:avLst/>
          </a:prstGeom>
          <a:noFill/>
          <a:ln w="38100">
            <a:solidFill>
              <a:schemeClr val="tx1"/>
            </a:solidFill>
            <a:round/>
            <a:headEnd type="none" w="sm" len="sm"/>
            <a:tailEnd type="none" w="sm" len="sm"/>
          </a:ln>
          <a:effectLst/>
        </p:spPr>
        <p:txBody>
          <a:bodyPr/>
          <a:lstStyle/>
          <a:p>
            <a:endParaRPr lang="en-US" dirty="0"/>
          </a:p>
        </p:txBody>
      </p:sp>
      <p:sp>
        <p:nvSpPr>
          <p:cNvPr id="17" name="TextBox 16"/>
          <p:cNvSpPr txBox="1"/>
          <p:nvPr/>
        </p:nvSpPr>
        <p:spPr>
          <a:xfrm>
            <a:off x="228600" y="4876800"/>
            <a:ext cx="2438400" cy="984885"/>
          </a:xfrm>
          <a:prstGeom prst="rect">
            <a:avLst/>
          </a:prstGeom>
          <a:noFill/>
        </p:spPr>
        <p:txBody>
          <a:bodyPr wrap="square" rtlCol="0">
            <a:spAutoFit/>
          </a:bodyPr>
          <a:lstStyle/>
          <a:p>
            <a:pPr algn="ctr"/>
            <a:r>
              <a:rPr lang="en-US" sz="2400" b="1" dirty="0" smtClean="0">
                <a:latin typeface="Arial Narrow" pitchFamily="34" charset="0"/>
              </a:rPr>
              <a:t>Your reviews</a:t>
            </a:r>
            <a:r>
              <a:rPr lang="en-US" sz="2400" dirty="0" smtClean="0">
                <a:latin typeface="Arial Narrow" pitchFamily="34" charset="0"/>
              </a:rPr>
              <a:t> </a:t>
            </a:r>
            <a:r>
              <a:rPr lang="en-US" sz="1600" b="1" dirty="0" smtClean="0">
                <a:latin typeface="Arial Narrow" pitchFamily="34" charset="0"/>
              </a:rPr>
              <a:t>(verbatim &amp; anonymous)</a:t>
            </a:r>
          </a:p>
          <a:p>
            <a:endParaRPr lang="en-US" dirty="0">
              <a:latin typeface="Arial Narrow" pitchFamily="34" charset="0"/>
            </a:endParaRPr>
          </a:p>
        </p:txBody>
      </p:sp>
      <p:sp>
        <p:nvSpPr>
          <p:cNvPr id="18" name="TextBox 17"/>
          <p:cNvSpPr txBox="1"/>
          <p:nvPr/>
        </p:nvSpPr>
        <p:spPr>
          <a:xfrm>
            <a:off x="2819400" y="4876800"/>
            <a:ext cx="2743200" cy="1107996"/>
          </a:xfrm>
          <a:prstGeom prst="rect">
            <a:avLst/>
          </a:prstGeom>
          <a:noFill/>
        </p:spPr>
        <p:txBody>
          <a:bodyPr wrap="square" rtlCol="0">
            <a:spAutoFit/>
          </a:bodyPr>
          <a:lstStyle/>
          <a:p>
            <a:pPr algn="ctr"/>
            <a:r>
              <a:rPr lang="en-US" sz="2400" b="1" dirty="0" smtClean="0">
                <a:latin typeface="Arial Narrow" pitchFamily="34" charset="0"/>
              </a:rPr>
              <a:t>Panel Summary, if any</a:t>
            </a:r>
            <a:r>
              <a:rPr lang="en-US" sz="2400" dirty="0" smtClean="0">
                <a:latin typeface="Arial Narrow" pitchFamily="34" charset="0"/>
              </a:rPr>
              <a:t> </a:t>
            </a:r>
            <a:r>
              <a:rPr lang="en-US" sz="1600" b="1" dirty="0" smtClean="0">
                <a:latin typeface="Arial Narrow" pitchFamily="34" charset="0"/>
              </a:rPr>
              <a:t>(verbatim &amp; anonymous)</a:t>
            </a:r>
          </a:p>
          <a:p>
            <a:endParaRPr lang="en-US" dirty="0">
              <a:latin typeface="Arial Narrow" pitchFamily="34" charset="0"/>
            </a:endParaRPr>
          </a:p>
        </p:txBody>
      </p:sp>
      <p:sp>
        <p:nvSpPr>
          <p:cNvPr id="19" name="TextBox 18"/>
          <p:cNvSpPr txBox="1"/>
          <p:nvPr/>
        </p:nvSpPr>
        <p:spPr>
          <a:xfrm>
            <a:off x="5638800" y="4876800"/>
            <a:ext cx="2895600" cy="707886"/>
          </a:xfrm>
          <a:prstGeom prst="rect">
            <a:avLst/>
          </a:prstGeom>
          <a:noFill/>
        </p:spPr>
        <p:txBody>
          <a:bodyPr wrap="square" rtlCol="0">
            <a:spAutoFit/>
          </a:bodyPr>
          <a:lstStyle/>
          <a:p>
            <a:pPr algn="ctr"/>
            <a:r>
              <a:rPr lang="en-US" sz="2200" b="1" dirty="0" smtClean="0">
                <a:latin typeface="Arial Narrow" pitchFamily="34" charset="0"/>
              </a:rPr>
              <a:t>Award/declination letter</a:t>
            </a:r>
          </a:p>
          <a:p>
            <a:endParaRPr lang="en-US" dirty="0">
              <a:latin typeface="Arial Narrow" pitchFamily="34"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40706855"/>
      </p:ext>
    </p:extLst>
  </p:cSld>
  <p:clrMapOvr>
    <a:masterClrMapping/>
  </p:clrMapOvr>
  <mc:AlternateContent xmlns:mc="http://schemas.openxmlformats.org/markup-compatibility/2006">
    <mc:Choice xmlns:p14="http://schemas.microsoft.com/office/powerpoint/2010/main" Requires="p14">
      <p:transition spd="slow" p14:dur="2000" advTm="10617"/>
    </mc:Choice>
    <mc:Fallback>
      <p:transition spd="slow" advTm="1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Avoiding </a:t>
            </a:r>
            <a:r>
              <a:rPr lang="en-US" b="1" dirty="0" smtClean="0">
                <a:latin typeface="Arial" panose="020B0604020202020204" pitchFamily="34" charset="0"/>
                <a:cs typeface="Arial" panose="020B0604020202020204" pitchFamily="34" charset="0"/>
              </a:rPr>
              <a:t>Bias</a:t>
            </a:r>
            <a:r>
              <a:rPr lang="en-US" dirty="0" smtClean="0">
                <a:latin typeface="Arial" panose="020B0604020202020204" pitchFamily="34" charset="0"/>
                <a:cs typeface="Arial" panose="020B0604020202020204" pitchFamily="34" charset="0"/>
              </a:rPr>
              <a:t> in Review</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lvl="0"/>
            <a:r>
              <a:rPr lang="en-US" sz="3000" dirty="0">
                <a:latin typeface="Arial" panose="020B0604020202020204" pitchFamily="34" charset="0"/>
                <a:cs typeface="Arial" panose="020B0604020202020204" pitchFamily="34" charset="0"/>
              </a:rPr>
              <a:t>Hypotheses/stereotypes about a group, often about competence, may be implicit or </a:t>
            </a:r>
            <a:r>
              <a:rPr lang="en-US" sz="3000" dirty="0" smtClean="0">
                <a:latin typeface="Arial" panose="020B0604020202020204" pitchFamily="34" charset="0"/>
                <a:cs typeface="Arial" panose="020B0604020202020204" pitchFamily="34" charset="0"/>
              </a:rPr>
              <a:t>unconscious</a:t>
            </a:r>
            <a:endParaRPr lang="en-US" sz="3000" b="1" dirty="0" smtClean="0">
              <a:latin typeface="Arial" panose="020B0604020202020204" pitchFamily="34" charset="0"/>
              <a:cs typeface="Arial" panose="020B0604020202020204" pitchFamily="34" charset="0"/>
            </a:endParaRPr>
          </a:p>
          <a:p>
            <a:r>
              <a:rPr lang="en-US" sz="3000" dirty="0" smtClean="0">
                <a:latin typeface="Arial" panose="020B0604020202020204" pitchFamily="34" charset="0"/>
                <a:cs typeface="Arial" panose="020B0604020202020204" pitchFamily="34" charset="0"/>
              </a:rPr>
              <a:t>Accumulation </a:t>
            </a:r>
            <a:r>
              <a:rPr lang="en-US" sz="3000" dirty="0">
                <a:latin typeface="Arial" panose="020B0604020202020204" pitchFamily="34" charset="0"/>
                <a:cs typeface="Arial" panose="020B0604020202020204" pitchFamily="34" charset="0"/>
              </a:rPr>
              <a:t>of disadvantage</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Small bias in same direction has large effect over time</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Very small differences in treatment can have major consequences in salary, promotion and prestige </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Valian, 1998</a:t>
            </a:r>
            <a:r>
              <a:rPr lang="en-US" sz="3000" i="1" dirty="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a:p>
            <a:endParaRPr lang="en-US" sz="3000"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8041561"/>
      </p:ext>
    </p:extLst>
  </p:cSld>
  <p:clrMapOvr>
    <a:masterClrMapping/>
  </p:clrMapOvr>
  <mc:AlternateContent xmlns:mc="http://schemas.openxmlformats.org/markup-compatibility/2006">
    <mc:Choice xmlns:p14="http://schemas.microsoft.com/office/powerpoint/2010/main" Requires="p14">
      <p:transition spd="slow" p14:dur="2000" advTm="28298"/>
    </mc:Choice>
    <mc:Fallback>
      <p:transition spd="slow" advTm="2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Avoiding </a:t>
            </a:r>
            <a:r>
              <a:rPr lang="en-US" sz="4000" b="1" dirty="0" smtClean="0">
                <a:latin typeface="Arial" panose="020B0604020202020204" pitchFamily="34" charset="0"/>
                <a:cs typeface="Arial" panose="020B0604020202020204" pitchFamily="34" charset="0"/>
              </a:rPr>
              <a:t>Implicit Bias </a:t>
            </a:r>
            <a:r>
              <a:rPr lang="en-US" sz="4000" dirty="0" smtClean="0">
                <a:latin typeface="Arial" panose="020B0604020202020204" pitchFamily="34" charset="0"/>
                <a:cs typeface="Arial" panose="020B0604020202020204" pitchFamily="34" charset="0"/>
              </a:rPr>
              <a:t>in Review</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lvl="0"/>
            <a:r>
              <a:rPr lang="en-US" sz="2600" dirty="0" smtClean="0">
                <a:latin typeface="Arial" panose="020B0604020202020204" pitchFamily="34" charset="0"/>
                <a:cs typeface="Arial" panose="020B0604020202020204" pitchFamily="34" charset="0"/>
              </a:rPr>
              <a:t>Widely </a:t>
            </a:r>
            <a:r>
              <a:rPr lang="en-US" sz="2600" dirty="0">
                <a:latin typeface="Arial" panose="020B0604020202020204" pitchFamily="34" charset="0"/>
                <a:cs typeface="Arial" panose="020B0604020202020204" pitchFamily="34" charset="0"/>
              </a:rPr>
              <a:t>culturally shared</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All people, even members of under-represented groups, hold implicit biases about these groups </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People are often not aware of them</a:t>
            </a:r>
          </a:p>
          <a:p>
            <a:pPr lvl="0"/>
            <a:r>
              <a:rPr lang="en-US" sz="2600" dirty="0" smtClean="0">
                <a:latin typeface="Arial" panose="020B0604020202020204" pitchFamily="34" charset="0"/>
                <a:cs typeface="Arial" panose="020B0604020202020204" pitchFamily="34" charset="0"/>
              </a:rPr>
              <a:t>Applied </a:t>
            </a:r>
            <a:r>
              <a:rPr lang="en-US" sz="2600" dirty="0">
                <a:latin typeface="Arial" panose="020B0604020202020204" pitchFamily="34" charset="0"/>
                <a:cs typeface="Arial" panose="020B0604020202020204" pitchFamily="34" charset="0"/>
              </a:rPr>
              <a:t>more under circumstances of:</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Lack of information</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Stress from competing tasks</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Time pressure</a:t>
            </a:r>
          </a:p>
          <a:p>
            <a:pPr lvl="1">
              <a:buFont typeface="Arial" panose="020B0604020202020204" pitchFamily="34" charset="0"/>
              <a:buChar char="‒"/>
            </a:pPr>
            <a:r>
              <a:rPr lang="en-US" sz="2600" dirty="0">
                <a:latin typeface="Arial" panose="020B0604020202020204" pitchFamily="34" charset="0"/>
                <a:cs typeface="Arial" panose="020B0604020202020204" pitchFamily="34" charset="0"/>
              </a:rPr>
              <a:t>Lack of critical mass</a:t>
            </a:r>
          </a:p>
          <a:p>
            <a:endParaRPr lang="en-US" dirty="0">
              <a:latin typeface="Arial" panose="020B0604020202020204" pitchFamily="34" charset="0"/>
              <a:cs typeface="Arial" panose="020B0604020202020204" pitchFamily="34" charset="0"/>
            </a:endParaRPr>
          </a:p>
        </p:txBody>
      </p:sp>
      <p:sp>
        <p:nvSpPr>
          <p:cNvPr id="6" name="TextBox 5"/>
          <p:cNvSpPr txBox="1"/>
          <p:nvPr/>
        </p:nvSpPr>
        <p:spPr>
          <a:xfrm>
            <a:off x="838200" y="6019800"/>
            <a:ext cx="7772400" cy="338554"/>
          </a:xfrm>
          <a:prstGeom prst="rect">
            <a:avLst/>
          </a:prstGeom>
          <a:noFill/>
        </p:spPr>
        <p:txBody>
          <a:bodyPr wrap="square" rtlCol="0">
            <a:spAutoFit/>
          </a:bodyPr>
          <a:lstStyle/>
          <a:p>
            <a:pPr algn="ctr"/>
            <a:r>
              <a:rPr lang="en-US" sz="1600" dirty="0" smtClean="0">
                <a:cs typeface="Arial" charset="0"/>
              </a:rPr>
              <a:t>Fiske (2002). </a:t>
            </a:r>
            <a:r>
              <a:rPr lang="en-US" sz="1600" i="1" dirty="0" smtClean="0">
                <a:cs typeface="Arial" charset="0"/>
              </a:rPr>
              <a:t>Current Directions in Psychological Science, 11</a:t>
            </a:r>
            <a:r>
              <a:rPr lang="en-US" sz="1600" dirty="0" smtClean="0">
                <a:cs typeface="Arial" charset="0"/>
              </a:rPr>
              <a:t>, 123-128</a:t>
            </a:r>
            <a:endParaRPr lang="en-US" sz="16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8711236"/>
      </p:ext>
    </p:extLst>
  </p:cSld>
  <p:clrMapOvr>
    <a:masterClrMapping/>
  </p:clrMapOvr>
  <mc:AlternateContent xmlns:mc="http://schemas.openxmlformats.org/markup-compatibility/2006">
    <mc:Choice xmlns:p14="http://schemas.microsoft.com/office/powerpoint/2010/main" Requires="p14">
      <p:transition spd="slow" p14:dur="2000" advTm="15668"/>
    </mc:Choice>
    <mc:Fallback>
      <p:transition spd="slow" advTm="15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71600"/>
            <a:ext cx="8915400" cy="5105400"/>
          </a:xfrm>
        </p:spPr>
        <p:txBody>
          <a:bodyPr>
            <a:normAutofit lnSpcReduction="10000"/>
          </a:bodyPr>
          <a:lstStyle/>
          <a:p>
            <a:pPr>
              <a:spcBef>
                <a:spcPts val="600"/>
              </a:spcBef>
            </a:pPr>
            <a:r>
              <a:rPr lang="en-US" sz="2400" dirty="0" smtClean="0"/>
              <a:t>Encourages </a:t>
            </a:r>
            <a:r>
              <a:rPr lang="en-US" sz="2400" dirty="0">
                <a:hlinkClick r:id="rId5"/>
              </a:rPr>
              <a:t>EAGER</a:t>
            </a:r>
            <a:r>
              <a:rPr lang="en-US" sz="2400" dirty="0"/>
              <a:t> proposals to conduct exploratory work in its early stages on untested, but potentially transformative, research ideas or approaches that advance the frontier of knowledge with respect to STEM learning and design thinking. </a:t>
            </a:r>
            <a:endParaRPr lang="en-US" sz="2400" dirty="0" smtClean="0"/>
          </a:p>
          <a:p>
            <a:pPr>
              <a:spcBef>
                <a:spcPts val="600"/>
              </a:spcBef>
            </a:pPr>
            <a:r>
              <a:rPr lang="en-US" sz="2400" dirty="0"/>
              <a:t>NSF challenges and encourages the community to submit innovative proposals for fundamental research or the integration of research and education that</a:t>
            </a:r>
            <a:r>
              <a:rPr lang="en-US" sz="2400" dirty="0" smtClean="0"/>
              <a:t>:</a:t>
            </a:r>
          </a:p>
          <a:p>
            <a:pPr marL="457200" lvl="1" indent="0">
              <a:spcBef>
                <a:spcPts val="600"/>
              </a:spcBef>
              <a:buNone/>
            </a:pPr>
            <a:r>
              <a:rPr lang="en-US" sz="2000" dirty="0" smtClean="0"/>
              <a:t>1. Elucidate </a:t>
            </a:r>
            <a:r>
              <a:rPr lang="en-US" sz="2000" dirty="0"/>
              <a:t>the processes and potential benefits of learning, e.g. design thinking, in the </a:t>
            </a:r>
            <a:r>
              <a:rPr lang="en-US" sz="2000" i="1" dirty="0"/>
              <a:t>Maker </a:t>
            </a:r>
            <a:r>
              <a:rPr lang="en-US" sz="2000" dirty="0"/>
              <a:t>context; </a:t>
            </a:r>
            <a:endParaRPr lang="en-US" sz="2000" dirty="0" smtClean="0"/>
          </a:p>
          <a:p>
            <a:pPr marL="457200" lvl="1" indent="0">
              <a:spcBef>
                <a:spcPts val="600"/>
              </a:spcBef>
              <a:buNone/>
            </a:pPr>
            <a:endParaRPr lang="en-US" sz="2000" dirty="0" smtClean="0"/>
          </a:p>
          <a:p>
            <a:pPr marL="457200" lvl="1" indent="0">
              <a:spcBef>
                <a:spcPts val="600"/>
              </a:spcBef>
              <a:buNone/>
            </a:pPr>
            <a:r>
              <a:rPr lang="en-US" sz="2000" dirty="0" smtClean="0"/>
              <a:t>2. Leverage </a:t>
            </a:r>
            <a:r>
              <a:rPr lang="en-US" sz="2000" i="1" dirty="0"/>
              <a:t>Making </a:t>
            </a:r>
            <a:r>
              <a:rPr lang="en-US" sz="2000" dirty="0"/>
              <a:t>to develop and test its role in improving the effectiveness of formal and informal learning pathways for increasing retention and broadening participation in STEM for students and faculty; </a:t>
            </a:r>
          </a:p>
          <a:p>
            <a:pPr lvl="1">
              <a:spcBef>
                <a:spcPts val="600"/>
              </a:spcBef>
            </a:pPr>
            <a:endParaRPr lang="en-US" sz="2000" dirty="0"/>
          </a:p>
          <a:p>
            <a:pPr>
              <a:spcBef>
                <a:spcPts val="600"/>
              </a:spcBef>
            </a:pPr>
            <a:endParaRPr lang="en-US" sz="2800" dirty="0"/>
          </a:p>
          <a:p>
            <a:pPr>
              <a:spcBef>
                <a:spcPts val="600"/>
              </a:spcBef>
            </a:pPr>
            <a:endParaRPr lang="en-US" sz="2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685800"/>
            <a:ext cx="9144000" cy="868362"/>
          </a:xfrm>
        </p:spPr>
        <p:txBody>
          <a:bodyPr>
            <a:normAutofit/>
          </a:bodyPr>
          <a:lstStyle/>
          <a:p>
            <a:r>
              <a:rPr lang="en-US" dirty="0" smtClean="0">
                <a:latin typeface="Arial" panose="020B0604020202020204" pitchFamily="34" charset="0"/>
                <a:cs typeface="Arial" panose="020B0604020202020204" pitchFamily="34" charset="0"/>
              </a:rPr>
              <a:t>Maker DCL</a:t>
            </a:r>
            <a:endParaRPr lang="en-US" dirty="0">
              <a:latin typeface="Arial" panose="020B0604020202020204" pitchFamily="34" charset="0"/>
              <a:cs typeface="Arial" panose="020B0604020202020204" pitchFamily="34" charset="0"/>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85129903"/>
      </p:ext>
    </p:extLst>
  </p:cSld>
  <p:clrMapOvr>
    <a:masterClrMapping/>
  </p:clrMapOvr>
  <mc:AlternateContent xmlns:mc="http://schemas.openxmlformats.org/markup-compatibility/2006">
    <mc:Choice xmlns:p14="http://schemas.microsoft.com/office/powerpoint/2010/main" Requires="p14">
      <p:transition spd="slow" p14:dur="2000" advTm="28860"/>
    </mc:Choice>
    <mc:Fallback>
      <p:transition spd="slow" advTm="2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Ways to Mitigate Evaluation Bias</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4267200"/>
          </a:xfrm>
        </p:spPr>
        <p:txBody>
          <a:bodyPr>
            <a:normAutofit lnSpcReduction="10000"/>
          </a:bodyPr>
          <a:lstStyle/>
          <a:p>
            <a:pPr marL="914400" lvl="1" indent="-914400">
              <a:spcBef>
                <a:spcPts val="0"/>
              </a:spcBef>
              <a:buFont typeface="+mj-lt"/>
              <a:buAutoNum type="arabicParenR"/>
            </a:pPr>
            <a:r>
              <a:rPr lang="en-US" sz="3200" dirty="0" smtClean="0">
                <a:latin typeface="Arial" panose="020B0604020202020204" pitchFamily="34" charset="0"/>
                <a:cs typeface="Arial" panose="020B0604020202020204" pitchFamily="34" charset="0"/>
              </a:rPr>
              <a:t>Increase awareness of how implicit bias might affect evaluation</a:t>
            </a:r>
          </a:p>
          <a:p>
            <a:pPr marL="914400" lvl="1" indent="-914400">
              <a:spcBef>
                <a:spcPts val="0"/>
              </a:spcBef>
              <a:buFont typeface="+mj-lt"/>
              <a:buAutoNum type="arabicParenR"/>
            </a:pPr>
            <a:r>
              <a:rPr lang="en-US" sz="3200" dirty="0" smtClean="0">
                <a:latin typeface="Arial" panose="020B0604020202020204" pitchFamily="34" charset="0"/>
                <a:cs typeface="Arial" panose="020B0604020202020204" pitchFamily="34" charset="0"/>
              </a:rPr>
              <a:t>Decrease time pressure and distractions in proposal evaluation process</a:t>
            </a:r>
          </a:p>
          <a:p>
            <a:pPr marL="914400" lvl="1" indent="-914400">
              <a:spcBef>
                <a:spcPts val="0"/>
              </a:spcBef>
              <a:buFont typeface="+mj-lt"/>
              <a:buAutoNum type="arabicParenR"/>
            </a:pPr>
            <a:r>
              <a:rPr lang="en-US" sz="3200" dirty="0" smtClean="0">
                <a:latin typeface="Arial" panose="020B0604020202020204" pitchFamily="34" charset="0"/>
                <a:cs typeface="Arial" panose="020B0604020202020204" pitchFamily="34" charset="0"/>
              </a:rPr>
              <a:t>Rate </a:t>
            </a:r>
            <a:r>
              <a:rPr lang="en-US" sz="3200" dirty="0">
                <a:latin typeface="Arial" panose="020B0604020202020204" pitchFamily="34" charset="0"/>
                <a:cs typeface="Arial" panose="020B0604020202020204" pitchFamily="34" charset="0"/>
              </a:rPr>
              <a:t>on explicit </a:t>
            </a:r>
            <a:r>
              <a:rPr lang="en-US" sz="3200" dirty="0" smtClean="0">
                <a:latin typeface="Arial" panose="020B0604020202020204" pitchFamily="34" charset="0"/>
                <a:cs typeface="Arial" panose="020B0604020202020204" pitchFamily="34" charset="0"/>
              </a:rPr>
              <a:t>criteria rather than global judgments</a:t>
            </a:r>
            <a:endParaRPr lang="en-US" sz="3200" dirty="0">
              <a:latin typeface="Arial" panose="020B0604020202020204" pitchFamily="34" charset="0"/>
              <a:cs typeface="Arial" panose="020B0604020202020204" pitchFamily="34" charset="0"/>
            </a:endParaRPr>
          </a:p>
          <a:p>
            <a:pPr marL="914400" lvl="1" indent="-914400">
              <a:spcBef>
                <a:spcPts val="0"/>
              </a:spcBef>
              <a:buFont typeface="+mj-lt"/>
              <a:buAutoNum type="arabicParenR"/>
            </a:pPr>
            <a:r>
              <a:rPr lang="en-US" sz="3200" dirty="0">
                <a:latin typeface="Arial" panose="020B0604020202020204" pitchFamily="34" charset="0"/>
                <a:cs typeface="Arial" panose="020B0604020202020204" pitchFamily="34" charset="0"/>
              </a:rPr>
              <a:t>Point to specific evidence supporting judgments</a:t>
            </a:r>
          </a:p>
          <a:p>
            <a:pPr lvl="1">
              <a:buNone/>
            </a:pPr>
            <a:endParaRPr lang="en-US" dirty="0" smtClean="0">
              <a:latin typeface="Arial" panose="020B0604020202020204" pitchFamily="34" charset="0"/>
              <a:cs typeface="Arial" panose="020B0604020202020204" pitchFamily="34" charset="0"/>
            </a:endParaRPr>
          </a:p>
          <a:p>
            <a:pPr lvl="1" algn="ctr">
              <a:buNone/>
            </a:pPr>
            <a:endParaRPr lang="en-US" dirty="0" smtClean="0">
              <a:latin typeface="Arial" panose="020B0604020202020204" pitchFamily="34" charset="0"/>
              <a:cs typeface="Arial" panose="020B0604020202020204" pitchFamily="34" charset="0"/>
            </a:endParaRPr>
          </a:p>
        </p:txBody>
      </p:sp>
      <p:sp>
        <p:nvSpPr>
          <p:cNvPr id="5" name="TextBox 4"/>
          <p:cNvSpPr txBox="1"/>
          <p:nvPr/>
        </p:nvSpPr>
        <p:spPr>
          <a:xfrm>
            <a:off x="381000" y="5791200"/>
            <a:ext cx="8382000" cy="584775"/>
          </a:xfrm>
          <a:prstGeom prst="rect">
            <a:avLst/>
          </a:prstGeom>
          <a:noFill/>
        </p:spPr>
        <p:txBody>
          <a:bodyPr wrap="square" rtlCol="0">
            <a:spAutoFit/>
          </a:bodyPr>
          <a:lstStyle/>
          <a:p>
            <a:pPr algn="ctr"/>
            <a:r>
              <a:rPr lang="en-US" sz="3200" b="1" i="1" dirty="0" smtClean="0">
                <a:latin typeface="Arial Narrow" pitchFamily="34" charset="0"/>
              </a:rPr>
              <a:t>**Please incorporate 3 &amp; 4 in your reviews**</a:t>
            </a:r>
          </a:p>
        </p:txBody>
      </p:sp>
      <p:sp>
        <p:nvSpPr>
          <p:cNvPr id="6" name="TextBox 5"/>
          <p:cNvSpPr txBox="1"/>
          <p:nvPr/>
        </p:nvSpPr>
        <p:spPr>
          <a:xfrm>
            <a:off x="457200" y="5181600"/>
            <a:ext cx="8382000" cy="338554"/>
          </a:xfrm>
          <a:prstGeom prst="rect">
            <a:avLst/>
          </a:prstGeom>
          <a:noFill/>
        </p:spPr>
        <p:txBody>
          <a:bodyPr wrap="square" rtlCol="0">
            <a:spAutoFit/>
          </a:bodyPr>
          <a:lstStyle/>
          <a:p>
            <a:pPr lvl="1" algn="r">
              <a:buNone/>
            </a:pPr>
            <a:r>
              <a:rPr lang="en-US" sz="1600" dirty="0" smtClean="0">
                <a:latin typeface="Arial Narrow" pitchFamily="34" charset="0"/>
              </a:rPr>
              <a:t>Bauer &amp; Baltes, 2002, </a:t>
            </a:r>
            <a:r>
              <a:rPr lang="en-US" sz="1600" i="1" dirty="0" smtClean="0">
                <a:latin typeface="Arial Narrow" pitchFamily="34" charset="0"/>
              </a:rPr>
              <a:t>Sex Roles, 47</a:t>
            </a:r>
            <a:r>
              <a:rPr lang="en-US" sz="1600" dirty="0" smtClean="0">
                <a:latin typeface="Arial Narrow" pitchFamily="34" charset="0"/>
              </a:rPr>
              <a:t> (9/10), 465-476</a:t>
            </a:r>
            <a:endParaRPr lang="en-US" sz="1600" dirty="0">
              <a:latin typeface="Arial Narrow" pitchFamily="34" charset="0"/>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2631661"/>
      </p:ext>
    </p:extLst>
  </p:cSld>
  <p:clrMapOvr>
    <a:masterClrMapping/>
  </p:clrMapOvr>
  <mc:AlternateContent xmlns:mc="http://schemas.openxmlformats.org/markup-compatibility/2006">
    <mc:Choice xmlns:p14="http://schemas.microsoft.com/office/powerpoint/2010/main" Requires="p14">
      <p:transition spd="slow" p14:dur="2000" advTm="26490"/>
    </mc:Choice>
    <mc:Fallback>
      <p:transition spd="slow" advTm="2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Conflicts of Interest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447800"/>
            <a:ext cx="8686800" cy="5105400"/>
          </a:xfrm>
        </p:spPr>
        <p:txBody>
          <a:bodyPr>
            <a:noAutofit/>
          </a:bodyPr>
          <a:lstStyle/>
          <a:p>
            <a:pPr>
              <a:spcBef>
                <a:spcPts val="600"/>
              </a:spcBef>
              <a:buNone/>
            </a:pPr>
            <a:r>
              <a:rPr lang="en-US" sz="2000" dirty="0" smtClean="0">
                <a:latin typeface="Arial" panose="020B0604020202020204" pitchFamily="34" charset="0"/>
                <a:cs typeface="Arial" panose="020B0604020202020204" pitchFamily="34" charset="0"/>
              </a:rPr>
              <a:t>There are three types of conflicts of interest: </a:t>
            </a:r>
            <a:r>
              <a:rPr lang="en-US" sz="2000" b="1" dirty="0" smtClean="0">
                <a:latin typeface="Arial" panose="020B0604020202020204" pitchFamily="34" charset="0"/>
                <a:cs typeface="Arial" panose="020B0604020202020204" pitchFamily="34" charset="0"/>
              </a:rPr>
              <a:t>Institutional,  Individual &amp; Appearance</a:t>
            </a:r>
          </a:p>
          <a:p>
            <a:pPr>
              <a:spcBef>
                <a:spcPts val="600"/>
              </a:spcBef>
              <a:buNone/>
            </a:pPr>
            <a:r>
              <a:rPr lang="en-US" sz="2000" i="1" dirty="0" smtClean="0">
                <a:latin typeface="Arial" panose="020B0604020202020204" pitchFamily="34" charset="0"/>
                <a:cs typeface="Arial" panose="020B0604020202020204" pitchFamily="34" charset="0"/>
              </a:rPr>
              <a:t>By law, you may not work on an NSF matter that you know will affect your own financial interests, the interests of your spouse, minor children, or any organization for which you serve as an officer, director, employee, trustee, or are seeking employment.</a:t>
            </a:r>
            <a:endParaRPr lang="en-US" sz="2000" b="1" i="1" dirty="0" smtClean="0">
              <a:latin typeface="Arial" panose="020B0604020202020204" pitchFamily="34" charset="0"/>
              <a:cs typeface="Arial" panose="020B0604020202020204" pitchFamily="34" charset="0"/>
            </a:endParaRPr>
          </a:p>
          <a:p>
            <a:pPr>
              <a:spcBef>
                <a:spcPts val="600"/>
              </a:spcBef>
              <a:buNone/>
            </a:pPr>
            <a:r>
              <a:rPr lang="en-US" sz="2000" b="1" dirty="0" smtClean="0">
                <a:latin typeface="Arial" panose="020B0604020202020204" pitchFamily="34" charset="0"/>
                <a:cs typeface="Arial" panose="020B0604020202020204" pitchFamily="34" charset="0"/>
              </a:rPr>
              <a:t>COI policies exist to: </a:t>
            </a:r>
          </a:p>
          <a:p>
            <a:pPr lvl="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 Remove or limit the influence (or appearance of influence) of ties to an applicant institution or investigator that could affect reviewer advice.</a:t>
            </a:r>
          </a:p>
          <a:p>
            <a:pPr lvl="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Preserve the trust of the scientific community, Congress, and the general public in the integrity, effectiveness, and evenhandedness of NSF’s peer review process.</a:t>
            </a:r>
          </a:p>
          <a:p>
            <a:pPr lvl="0">
              <a:spcBef>
                <a:spcPts val="600"/>
              </a:spcBef>
              <a:buFont typeface="Wingdings" pitchFamily="2" charset="2"/>
              <a:buChar char="Ø"/>
            </a:pPr>
            <a:endParaRPr lang="en-US" sz="2000" dirty="0" smtClean="0">
              <a:latin typeface="Arial" panose="020B0604020202020204" pitchFamily="34" charset="0"/>
              <a:cs typeface="Arial" panose="020B0604020202020204" pitchFamily="34" charset="0"/>
            </a:endParaRPr>
          </a:p>
          <a:p>
            <a:pPr algn="ctr">
              <a:spcBef>
                <a:spcPts val="600"/>
              </a:spcBef>
              <a:buNone/>
            </a:pPr>
            <a:r>
              <a:rPr lang="en-US" sz="2000" dirty="0" smtClean="0">
                <a:latin typeface="Arial" panose="020B0604020202020204" pitchFamily="34" charset="0"/>
                <a:cs typeface="Arial" panose="020B0604020202020204" pitchFamily="34" charset="0"/>
              </a:rPr>
              <a:t>Avoidance of conflicts of interest (including appearance of COI) is essential to the integrity of the review process.</a:t>
            </a:r>
          </a:p>
          <a:p>
            <a:pPr>
              <a:spcBef>
                <a:spcPts val="600"/>
              </a:spcBef>
              <a:buNone/>
            </a:pPr>
            <a:endParaRPr lang="en-US" sz="2000" i="1" dirty="0" smtClean="0">
              <a:latin typeface="Arial" panose="020B0604020202020204" pitchFamily="34" charset="0"/>
              <a:cs typeface="Arial" panose="020B0604020202020204" pitchFamily="34" charset="0"/>
            </a:endParaRPr>
          </a:p>
          <a:p>
            <a:pPr lvl="1">
              <a:spcBef>
                <a:spcPts val="600"/>
              </a:spcBef>
              <a:buNone/>
            </a:pPr>
            <a:endParaRPr lang="en-US" sz="2000" dirty="0">
              <a:latin typeface="Arial" panose="020B0604020202020204" pitchFamily="34" charset="0"/>
              <a:cs typeface="Arial" panose="020B0604020202020204" pitchFamily="34" charset="0"/>
            </a:endParaRPr>
          </a:p>
          <a:p>
            <a:pPr>
              <a:spcBef>
                <a:spcPts val="600"/>
              </a:spcBef>
              <a:buNone/>
            </a:pPr>
            <a:endParaRPr lang="en-US" sz="2000" dirty="0">
              <a:latin typeface="Arial" panose="020B0604020202020204" pitchFamily="34" charset="0"/>
              <a:cs typeface="Arial" panose="020B0604020202020204" pitchFamily="34" charset="0"/>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79257302"/>
      </p:ext>
    </p:extLst>
  </p:cSld>
  <p:clrMapOvr>
    <a:masterClrMapping/>
  </p:clrMapOvr>
  <mc:AlternateContent xmlns:mc="http://schemas.openxmlformats.org/markup-compatibility/2006">
    <mc:Choice xmlns:p14="http://schemas.microsoft.com/office/powerpoint/2010/main" Requires="p14">
      <p:transition spd="slow" p14:dur="2000" advTm="23750"/>
    </mc:Choice>
    <mc:Fallback>
      <p:transition spd="slow" advTm="2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Common Examples of COI</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371600"/>
            <a:ext cx="8686800" cy="5105400"/>
          </a:xfrm>
        </p:spPr>
        <p:txBody>
          <a:bodyPr>
            <a:noAutofit/>
          </a:bodyPr>
          <a:lstStyle/>
          <a:p>
            <a:pPr lvl="0">
              <a:spcBef>
                <a:spcPts val="600"/>
              </a:spcBef>
              <a:buNone/>
            </a:pPr>
            <a:r>
              <a:rPr lang="en-US" sz="1500" b="1" dirty="0" smtClean="0">
                <a:latin typeface="Arial" panose="020B0604020202020204" pitchFamily="34" charset="0"/>
                <a:cs typeface="Arial" panose="020B0604020202020204" pitchFamily="34" charset="0"/>
              </a:rPr>
              <a:t>Conflicts of interest include, but are not limited to, the following: </a:t>
            </a:r>
          </a:p>
          <a:p>
            <a:pPr lvl="0">
              <a:spcBef>
                <a:spcPts val="600"/>
              </a:spcBef>
              <a:buNone/>
            </a:pPr>
            <a:r>
              <a:rPr lang="en-US" sz="1500" b="1" cap="small" dirty="0" smtClean="0">
                <a:solidFill>
                  <a:srgbClr val="FF0000"/>
                </a:solidFill>
                <a:latin typeface="Arial" panose="020B0604020202020204" pitchFamily="34" charset="0"/>
                <a:cs typeface="Arial" panose="020B0604020202020204" pitchFamily="34" charset="0"/>
              </a:rPr>
              <a:t>Your Affiliations with an Applicant Institution. </a:t>
            </a:r>
          </a:p>
          <a:p>
            <a:pPr marL="0" indent="0">
              <a:spcBef>
                <a:spcPts val="600"/>
              </a:spcBef>
              <a:buNone/>
            </a:pPr>
            <a:r>
              <a:rPr lang="en-US" sz="1500" dirty="0" smtClean="0">
                <a:latin typeface="Arial" panose="020B0604020202020204" pitchFamily="34" charset="0"/>
                <a:cs typeface="Arial" panose="020B0604020202020204" pitchFamily="34" charset="0"/>
              </a:rPr>
              <a:t>You </a:t>
            </a:r>
            <a:r>
              <a:rPr lang="en-US" sz="1500" dirty="0">
                <a:latin typeface="Arial" panose="020B0604020202020204" pitchFamily="34" charset="0"/>
                <a:cs typeface="Arial" panose="020B0604020202020204" pitchFamily="34" charset="0"/>
              </a:rPr>
              <a:t>may have a conflict if you have/hold/are:</a:t>
            </a:r>
          </a:p>
          <a:p>
            <a:pPr>
              <a:spcBef>
                <a:spcPts val="600"/>
              </a:spcBef>
            </a:pPr>
            <a:r>
              <a:rPr lang="en-US" sz="1500" dirty="0" smtClean="0">
                <a:latin typeface="Arial" panose="020B0604020202020204" pitchFamily="34" charset="0"/>
                <a:cs typeface="Arial" panose="020B0604020202020204" pitchFamily="34" charset="0"/>
              </a:rPr>
              <a:t> </a:t>
            </a:r>
            <a:r>
              <a:rPr lang="en-US" sz="1500" i="1" dirty="0" smtClean="0">
                <a:latin typeface="Arial" panose="020B0604020202020204" pitchFamily="34" charset="0"/>
                <a:cs typeface="Arial" panose="020B0604020202020204" pitchFamily="34" charset="0"/>
              </a:rPr>
              <a:t>Current employment at the institution as a professor, adjunct professor, visiting professor, or similar position.</a:t>
            </a:r>
            <a:endParaRPr lang="en-US" sz="1500" dirty="0" smtClean="0">
              <a:latin typeface="Arial" panose="020B0604020202020204" pitchFamily="34" charset="0"/>
              <a:cs typeface="Arial" panose="020B0604020202020204" pitchFamily="34" charset="0"/>
            </a:endParaRPr>
          </a:p>
          <a:p>
            <a:pPr lvl="0">
              <a:spcBef>
                <a:spcPts val="600"/>
              </a:spcBef>
            </a:pPr>
            <a:r>
              <a:rPr lang="en-US" sz="1500" i="1" dirty="0" smtClean="0">
                <a:latin typeface="Arial" panose="020B0604020202020204" pitchFamily="34" charset="0"/>
                <a:cs typeface="Arial" panose="020B0604020202020204" pitchFamily="34" charset="0"/>
              </a:rPr>
              <a:t>Other </a:t>
            </a:r>
            <a:r>
              <a:rPr lang="en-US" sz="1500" i="1" dirty="0">
                <a:latin typeface="Arial" panose="020B0604020202020204" pitchFamily="34" charset="0"/>
                <a:cs typeface="Arial" panose="020B0604020202020204" pitchFamily="34" charset="0"/>
              </a:rPr>
              <a:t>current employment with the institution (such as consulting or an advisory arrangement).</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Previous employment with the institution within the last 12 months.</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Being considered for employment at the institution.</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Formal or informal reemployment arrangement with the institution.</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Ownership of securities of firms involved in the proposal or application.</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Current membership on a visiting committee or similar body at the institution. (This is a conflict only for proposals or applications that originate from the department, school, or facility that the visiting committee or similar body advises.)</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Any office, governing board membership, or relevant committee chairpersonship in the institution. (Ordinary membership in a professional society or association is not considered an office.)</a:t>
            </a:r>
            <a:endParaRPr lang="en-US" sz="1500" dirty="0">
              <a:latin typeface="Arial" panose="020B0604020202020204" pitchFamily="34" charset="0"/>
              <a:cs typeface="Arial" panose="020B0604020202020204" pitchFamily="34" charset="0"/>
            </a:endParaRPr>
          </a:p>
          <a:p>
            <a:pPr lvl="0">
              <a:spcBef>
                <a:spcPts val="600"/>
              </a:spcBef>
            </a:pPr>
            <a:r>
              <a:rPr lang="en-US" sz="1500" i="1" dirty="0">
                <a:latin typeface="Arial" panose="020B0604020202020204" pitchFamily="34" charset="0"/>
                <a:cs typeface="Arial" panose="020B0604020202020204" pitchFamily="34" charset="0"/>
              </a:rPr>
              <a:t>Current enrollment as a student. (Only a conflict for proposals or applications that originate from the department or school in which one is a student.)</a:t>
            </a:r>
            <a:endParaRPr lang="en-US" sz="1500" dirty="0">
              <a:latin typeface="Arial" panose="020B0604020202020204" pitchFamily="34" charset="0"/>
              <a:cs typeface="Arial" panose="020B0604020202020204" pitchFamily="34" charset="0"/>
            </a:endParaRPr>
          </a:p>
          <a:p>
            <a:pPr lvl="0">
              <a:spcBef>
                <a:spcPts val="600"/>
              </a:spcBef>
            </a:pPr>
            <a:r>
              <a:rPr lang="en-US" sz="1500" dirty="0">
                <a:latin typeface="Arial" panose="020B0604020202020204" pitchFamily="34" charset="0"/>
                <a:cs typeface="Arial" panose="020B0604020202020204" pitchFamily="34" charset="0"/>
              </a:rPr>
              <a:t>Received and retained an honorarium or award from the institution within the last 12 </a:t>
            </a:r>
            <a:r>
              <a:rPr lang="en-US" sz="1500" dirty="0" smtClean="0">
                <a:latin typeface="Arial" panose="020B0604020202020204" pitchFamily="34" charset="0"/>
                <a:cs typeface="Arial" panose="020B0604020202020204" pitchFamily="34" charset="0"/>
              </a:rPr>
              <a:t>months</a:t>
            </a:r>
            <a:endParaRPr lang="en-US" sz="15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7370713"/>
      </p:ext>
    </p:extLst>
  </p:cSld>
  <p:clrMapOvr>
    <a:masterClrMapping/>
  </p:clrMapOvr>
  <mc:AlternateContent xmlns:mc="http://schemas.openxmlformats.org/markup-compatibility/2006">
    <mc:Choice xmlns:p14="http://schemas.microsoft.com/office/powerpoint/2010/main" Requires="p14">
      <p:transition spd="slow" p14:dur="2000" advTm="37031"/>
    </mc:Choice>
    <mc:Fallback>
      <p:transition spd="slow" advTm="3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Common Examples of COI</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458200" cy="4525963"/>
          </a:xfrm>
        </p:spPr>
        <p:txBody>
          <a:bodyPr>
            <a:normAutofit fontScale="55000" lnSpcReduction="20000"/>
          </a:bodyPr>
          <a:lstStyle/>
          <a:p>
            <a:pPr lvl="0">
              <a:buNone/>
            </a:pPr>
            <a:r>
              <a:rPr lang="en-US" sz="3600" b="1" dirty="0">
                <a:latin typeface="Arial" panose="020B0604020202020204" pitchFamily="34" charset="0"/>
                <a:cs typeface="Arial" panose="020B0604020202020204" pitchFamily="34" charset="0"/>
              </a:rPr>
              <a:t>Conflicts of interest include, but are not limited to, the following: </a:t>
            </a:r>
          </a:p>
          <a:p>
            <a:pPr lvl="0">
              <a:buNone/>
            </a:pPr>
            <a:endParaRPr lang="en-US" sz="5100" b="1" dirty="0">
              <a:latin typeface="Arial" panose="020B0604020202020204" pitchFamily="34" charset="0"/>
              <a:cs typeface="Arial" panose="020B0604020202020204" pitchFamily="34" charset="0"/>
            </a:endParaRPr>
          </a:p>
          <a:p>
            <a:pPr lvl="0">
              <a:buNone/>
            </a:pPr>
            <a:r>
              <a:rPr lang="en-US" sz="3600" b="1" cap="small" dirty="0">
                <a:solidFill>
                  <a:srgbClr val="FF0000"/>
                </a:solidFill>
                <a:latin typeface="Arial" panose="020B0604020202020204" pitchFamily="34" charset="0"/>
                <a:cs typeface="Arial" panose="020B0604020202020204" pitchFamily="34" charset="0"/>
              </a:rPr>
              <a:t>YOUR RELATIONSHIP WITH AN INVESTIGATOR, PROJECT DIRECTOR, OR OTHER PERSON WHO HAS A PERSONAL INTEREST IN THE PROPOSAL OR OTHER APPLICATION</a:t>
            </a:r>
          </a:p>
          <a:p>
            <a:pPr lvl="0">
              <a:buNone/>
            </a:pP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may have a conflict if you have/hold/are:</a:t>
            </a:r>
          </a:p>
          <a:p>
            <a:pPr marL="0" indent="0">
              <a:buNone/>
            </a:pP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Known family relationship as spouse, child, sibling, or parent.</a:t>
            </a:r>
          </a:p>
          <a:p>
            <a:pPr lvl="0"/>
            <a:r>
              <a:rPr lang="en-US" i="1" dirty="0">
                <a:latin typeface="Arial" panose="020B0604020202020204" pitchFamily="34" charset="0"/>
                <a:cs typeface="Arial" panose="020B0604020202020204" pitchFamily="34" charset="0"/>
              </a:rPr>
              <a:t>Business or professional partnership.</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Past or present association as thesis advisor or thesis student.</a:t>
            </a:r>
          </a:p>
          <a:p>
            <a:pPr lvl="0"/>
            <a:r>
              <a:rPr lang="en-US" dirty="0">
                <a:latin typeface="Arial" panose="020B0604020202020204" pitchFamily="34" charset="0"/>
                <a:cs typeface="Arial" panose="020B0604020202020204" pitchFamily="34" charset="0"/>
              </a:rPr>
              <a:t>Collaboration on a project or on a book, article, report, or paper within the last 48 months.</a:t>
            </a:r>
          </a:p>
          <a:p>
            <a:pPr lvl="0"/>
            <a:r>
              <a:rPr lang="en-US" dirty="0">
                <a:latin typeface="Arial" panose="020B0604020202020204" pitchFamily="34" charset="0"/>
                <a:cs typeface="Arial" panose="020B0604020202020204" pitchFamily="34" charset="0"/>
              </a:rPr>
              <a:t>Co-editing of a journal, compendium, or conference proceedings within the last 24 months.</a:t>
            </a:r>
          </a:p>
          <a:p>
            <a:pPr lvl="0">
              <a:buNone/>
            </a:pPr>
            <a:endParaRPr lang="en-US" dirty="0" smtClean="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95178903"/>
      </p:ext>
    </p:extLst>
  </p:cSld>
  <p:clrMapOvr>
    <a:masterClrMapping/>
  </p:clrMapOvr>
  <mc:AlternateContent xmlns:mc="http://schemas.openxmlformats.org/markup-compatibility/2006">
    <mc:Choice xmlns:p14="http://schemas.microsoft.com/office/powerpoint/2010/main" Requires="p14">
      <p:transition spd="slow" p14:dur="2000" advTm="37204"/>
    </mc:Choice>
    <mc:Fallback>
      <p:transition spd="slow" advTm="37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Common Examples of COI</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55000" lnSpcReduction="20000"/>
          </a:bodyPr>
          <a:lstStyle/>
          <a:p>
            <a:pPr lvl="0">
              <a:buNone/>
            </a:pPr>
            <a:r>
              <a:rPr lang="en-US" sz="5100" b="1" dirty="0" smtClean="0">
                <a:latin typeface="Arial" panose="020B0604020202020204" pitchFamily="34" charset="0"/>
                <a:cs typeface="Arial" panose="020B0604020202020204" pitchFamily="34" charset="0"/>
              </a:rPr>
              <a:t>Conflicts of interest include, but are not limited to, the following: </a:t>
            </a:r>
          </a:p>
          <a:p>
            <a:pPr lvl="0">
              <a:buNone/>
            </a:pPr>
            <a:endParaRPr lang="en-US" sz="5100" b="1" dirty="0">
              <a:latin typeface="Arial" panose="020B0604020202020204" pitchFamily="34" charset="0"/>
              <a:cs typeface="Arial" panose="020B0604020202020204" pitchFamily="34" charset="0"/>
            </a:endParaRPr>
          </a:p>
          <a:p>
            <a:pPr lvl="0">
              <a:buNone/>
            </a:pPr>
            <a:r>
              <a:rPr lang="en-US" b="1" cap="small" dirty="0">
                <a:solidFill>
                  <a:srgbClr val="FF0000"/>
                </a:solidFill>
                <a:latin typeface="Arial" panose="020B0604020202020204" pitchFamily="34" charset="0"/>
                <a:cs typeface="Arial" panose="020B0604020202020204" pitchFamily="34" charset="0"/>
              </a:rPr>
              <a:t>YOUR OTHER AFFILIATIONS OR RELATIONSHIPS</a:t>
            </a:r>
          </a:p>
          <a:p>
            <a:pPr marL="0" indent="0">
              <a:buNone/>
            </a:pPr>
            <a:endParaRPr lang="en-US" b="1" cap="small" dirty="0" smtClean="0">
              <a:solidFill>
                <a:srgbClr val="FF0000"/>
              </a:solidFill>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You </a:t>
            </a:r>
            <a:r>
              <a:rPr lang="en-US" dirty="0">
                <a:latin typeface="Arial" panose="020B0604020202020204" pitchFamily="34" charset="0"/>
                <a:cs typeface="Arial" panose="020B0604020202020204" pitchFamily="34" charset="0"/>
              </a:rPr>
              <a:t>may have a conflict if you have/hold/are:</a:t>
            </a:r>
          </a:p>
          <a:p>
            <a:pPr marL="0" indent="0">
              <a:buNone/>
            </a:pPr>
            <a:r>
              <a:rPr lang="en-US" dirty="0">
                <a:latin typeface="Arial" panose="020B0604020202020204" pitchFamily="34" charset="0"/>
                <a:cs typeface="Arial" panose="020B0604020202020204" pitchFamily="34" charset="0"/>
              </a:rPr>
              <a:t> </a:t>
            </a:r>
          </a:p>
          <a:p>
            <a:pPr lvl="0"/>
            <a:r>
              <a:rPr lang="en-US" dirty="0">
                <a:latin typeface="Arial" panose="020B0604020202020204" pitchFamily="34" charset="0"/>
                <a:cs typeface="Arial" panose="020B0604020202020204" pitchFamily="34" charset="0"/>
              </a:rPr>
              <a:t>Interests of the following persons are to be treated as if they were yours:  Any affiliation or relationship of your spouse, of your minor child, of a relative living in your immediate household or of anyone who is legally your partner that you are aware of</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that would be covered by any italicized items  on previous slides.</a:t>
            </a:r>
            <a:endParaRPr lang="en-US" dirty="0">
              <a:latin typeface="Arial" panose="020B0604020202020204" pitchFamily="34" charset="0"/>
              <a:cs typeface="Arial" panose="020B0604020202020204" pitchFamily="34" charset="0"/>
            </a:endParaRPr>
          </a:p>
          <a:p>
            <a:pPr lvl="0"/>
            <a:r>
              <a:rPr lang="en-US" dirty="0">
                <a:latin typeface="Arial" panose="020B0604020202020204" pitchFamily="34" charset="0"/>
                <a:cs typeface="Arial" panose="020B0604020202020204" pitchFamily="34" charset="0"/>
              </a:rPr>
              <a:t>Other relationship, such as close personal friendship, that you think might tend to affect your judgment or be seen as doing so by a reasonable person familiar with the relationship.</a:t>
            </a:r>
          </a:p>
          <a:p>
            <a:pPr lvl="0">
              <a:buNone/>
            </a:pPr>
            <a:endParaRPr lang="en-US" dirty="0" smtClean="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05972204"/>
      </p:ext>
    </p:extLst>
  </p:cSld>
  <p:clrMapOvr>
    <a:masterClrMapping/>
  </p:clrMapOvr>
  <mc:AlternateContent xmlns:mc="http://schemas.openxmlformats.org/markup-compatibility/2006">
    <mc:Choice xmlns:p14="http://schemas.microsoft.com/office/powerpoint/2010/main" Requires="p14">
      <p:transition spd="slow" p14:dur="2000" advTm="46973"/>
    </mc:Choice>
    <mc:Fallback>
      <p:transition spd="slow" advTm="4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COI Policies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371600"/>
            <a:ext cx="8686800" cy="4876800"/>
          </a:xfrm>
        </p:spPr>
        <p:txBody>
          <a:bodyPr>
            <a:noAutofit/>
          </a:bodyPr>
          <a:lstStyle/>
          <a:p>
            <a:pPr marL="0" lvl="0" indent="0">
              <a:lnSpc>
                <a:spcPct val="110000"/>
              </a:lnSpc>
              <a:buNone/>
            </a:pPr>
            <a:r>
              <a:rPr lang="en-US" sz="2200" dirty="0" smtClean="0">
                <a:latin typeface="Arial" panose="020B0604020202020204" pitchFamily="34" charset="0"/>
                <a:cs typeface="Arial" panose="020B0604020202020204" pitchFamily="34" charset="0"/>
              </a:rPr>
              <a:t>If determined by OGC or a COI official, a conflicted panelist must leave </a:t>
            </a:r>
            <a:r>
              <a:rPr lang="en-US" sz="2200" dirty="0">
                <a:latin typeface="Arial" panose="020B0604020202020204" pitchFamily="34" charset="0"/>
                <a:cs typeface="Arial" panose="020B0604020202020204" pitchFamily="34" charset="0"/>
              </a:rPr>
              <a:t>the room for the discussions of any proposals for which </a:t>
            </a:r>
            <a:r>
              <a:rPr lang="en-US" sz="2200" dirty="0" smtClean="0">
                <a:latin typeface="Arial" panose="020B0604020202020204" pitchFamily="34" charset="0"/>
                <a:cs typeface="Arial" panose="020B0604020202020204" pitchFamily="34" charset="0"/>
              </a:rPr>
              <a:t>they have conflicts </a:t>
            </a:r>
            <a:r>
              <a:rPr lang="en-US" sz="2200" i="1" dirty="0" smtClean="0">
                <a:latin typeface="Arial" panose="020B0604020202020204" pitchFamily="34" charset="0"/>
                <a:cs typeface="Arial" panose="020B0604020202020204" pitchFamily="34" charset="0"/>
              </a:rPr>
              <a:t>(**note** not every conflict can be managed by leaving the room</a:t>
            </a:r>
            <a:r>
              <a:rPr lang="en-US" sz="2200" dirty="0" smtClean="0">
                <a:latin typeface="Arial" panose="020B0604020202020204" pitchFamily="34" charset="0"/>
                <a:cs typeface="Arial" panose="020B0604020202020204" pitchFamily="34" charset="0"/>
              </a:rPr>
              <a:t>)</a:t>
            </a:r>
          </a:p>
          <a:p>
            <a:pPr lvl="1">
              <a:lnSpc>
                <a:spcPct val="110000"/>
              </a:lnSpc>
              <a:buFont typeface="Arial" panose="020B0604020202020204" pitchFamily="34" charset="0"/>
              <a:buChar char="•"/>
            </a:pPr>
            <a:r>
              <a:rPr lang="en-US" sz="2200" dirty="0" smtClean="0">
                <a:latin typeface="Arial" panose="020B0604020202020204" pitchFamily="34" charset="0"/>
                <a:cs typeface="Arial" panose="020B0604020202020204" pitchFamily="34" charset="0"/>
              </a:rPr>
              <a:t>You may not examine any documents (jackets or other matters) with which you have a known conflict-of-interest.</a:t>
            </a:r>
          </a:p>
          <a:p>
            <a:pPr lvl="1">
              <a:lnSpc>
                <a:spcPct val="110000"/>
              </a:lnSpc>
              <a:buFont typeface="Arial" panose="020B0604020202020204" pitchFamily="34" charset="0"/>
              <a:buChar char="•"/>
            </a:pPr>
            <a:r>
              <a:rPr lang="en-US" sz="2200" dirty="0" smtClean="0">
                <a:latin typeface="Arial" panose="020B0604020202020204" pitchFamily="34" charset="0"/>
                <a:cs typeface="Arial" panose="020B0604020202020204" pitchFamily="34" charset="0"/>
              </a:rPr>
              <a:t>You may not participate in any discussion of documents with which you have a known conflict-of-interest.</a:t>
            </a:r>
          </a:p>
          <a:p>
            <a:pPr lvl="1">
              <a:lnSpc>
                <a:spcPct val="110000"/>
              </a:lnSpc>
              <a:buFont typeface="Arial" panose="020B0604020202020204" pitchFamily="34" charset="0"/>
              <a:buChar char="•"/>
            </a:pPr>
            <a:r>
              <a:rPr lang="en-US" sz="2200" dirty="0" smtClean="0">
                <a:latin typeface="Arial" panose="020B0604020202020204" pitchFamily="34" charset="0"/>
                <a:cs typeface="Arial" panose="020B0604020202020204" pitchFamily="34" charset="0"/>
              </a:rPr>
              <a:t>You may not offer advice on any matter with which you have a known conflict-of-interest.</a:t>
            </a:r>
          </a:p>
          <a:p>
            <a:pPr lvl="1">
              <a:lnSpc>
                <a:spcPct val="110000"/>
              </a:lnSpc>
              <a:buFont typeface="Arial" panose="020B0604020202020204" pitchFamily="34" charset="0"/>
              <a:buChar char="•"/>
            </a:pPr>
            <a:r>
              <a:rPr lang="en-US" sz="2200" dirty="0" smtClean="0">
                <a:latin typeface="Arial" panose="020B0604020202020204" pitchFamily="34" charset="0"/>
                <a:cs typeface="Arial" panose="020B0604020202020204" pitchFamily="34" charset="0"/>
              </a:rPr>
              <a:t>You should not even be present at any discussion of documents with which you have a known conflict-of-interest.</a:t>
            </a:r>
          </a:p>
          <a:p>
            <a:pPr marL="0" indent="0">
              <a:lnSpc>
                <a:spcPct val="110000"/>
              </a:lnSpc>
              <a:buNone/>
            </a:pPr>
            <a:r>
              <a:rPr lang="en-US" sz="2200" b="1" dirty="0" smtClean="0">
                <a:latin typeface="Arial" panose="020B0604020202020204" pitchFamily="34" charset="0"/>
                <a:cs typeface="Arial" panose="020B0604020202020204" pitchFamily="34" charset="0"/>
              </a:rPr>
              <a:t>Every panelist must sign and turn in the 1230P Form</a:t>
            </a:r>
          </a:p>
          <a:p>
            <a:pPr lvl="0">
              <a:buFont typeface="Calibri" pitchFamily="34" charset="0"/>
              <a:buChar char="◊"/>
            </a:pP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71852045"/>
      </p:ext>
    </p:extLst>
  </p:cSld>
  <p:clrMapOvr>
    <a:masterClrMapping/>
  </p:clrMapOvr>
  <mc:AlternateContent xmlns:mc="http://schemas.openxmlformats.org/markup-compatibility/2006">
    <mc:Choice xmlns:p14="http://schemas.microsoft.com/office/powerpoint/2010/main" Requires="p14">
      <p:transition spd="slow" p14:dur="2000" advTm="33750"/>
    </mc:Choice>
    <mc:Fallback>
      <p:transition spd="slow" advTm="3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Avoid any discussion of:</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smtClean="0">
                <a:latin typeface="Arial" panose="020B0604020202020204" pitchFamily="34" charset="0"/>
                <a:cs typeface="Arial" panose="020B0604020202020204" pitchFamily="34" charset="0"/>
              </a:rPr>
              <a:t>Personalities of PIs or reviewers</a:t>
            </a:r>
          </a:p>
          <a:p>
            <a:r>
              <a:rPr lang="en-US" dirty="0" smtClean="0">
                <a:latin typeface="Arial" panose="020B0604020202020204" pitchFamily="34" charset="0"/>
                <a:cs typeface="Arial" panose="020B0604020202020204" pitchFamily="34" charset="0"/>
              </a:rPr>
              <a:t>Charges of impropriety, fraud, plagiarism, academic misconduct, dishonesty, etc.</a:t>
            </a:r>
          </a:p>
          <a:p>
            <a:r>
              <a:rPr lang="en-US" dirty="0" smtClean="0">
                <a:latin typeface="Arial" panose="020B0604020202020204" pitchFamily="34" charset="0"/>
                <a:cs typeface="Arial" panose="020B0604020202020204" pitchFamily="34" charset="0"/>
              </a:rPr>
              <a:t>Non-professional inter-personal issues</a:t>
            </a:r>
          </a:p>
          <a:p>
            <a:endParaRPr lang="en-US" dirty="0" smtClean="0">
              <a:latin typeface="Arial" panose="020B0604020202020204" pitchFamily="34" charset="0"/>
              <a:cs typeface="Arial" panose="020B0604020202020204" pitchFamily="34" charset="0"/>
            </a:endParaRPr>
          </a:p>
          <a:p>
            <a:pPr algn="ctr">
              <a:buNone/>
            </a:pPr>
            <a:r>
              <a:rPr lang="en-US" dirty="0" smtClean="0">
                <a:latin typeface="Arial" panose="020B0604020202020204" pitchFamily="34" charset="0"/>
                <a:cs typeface="Arial" panose="020B0604020202020204" pitchFamily="34" charset="0"/>
              </a:rPr>
              <a:t>**Panelists should discuss issues of this type privately with a Program Officer**</a:t>
            </a:r>
          </a:p>
          <a:p>
            <a:endParaRPr lang="en-US"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01689290"/>
      </p:ext>
    </p:extLst>
  </p:cSld>
  <p:clrMapOvr>
    <a:masterClrMapping/>
  </p:clrMapOvr>
  <mc:AlternateContent xmlns:mc="http://schemas.openxmlformats.org/markup-compatibility/2006">
    <mc:Choice xmlns:p14="http://schemas.microsoft.com/office/powerpoint/2010/main" Requires="p14">
      <p:transition spd="slow" p14:dur="2000" advTm="29503"/>
    </mc:Choice>
    <mc:Fallback>
      <p:transition spd="slow" advTm="29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0"/>
            <a:ext cx="8229600" cy="838200"/>
          </a:xfrm>
        </p:spPr>
        <p:txBody>
          <a:bodyPr/>
          <a:lstStyle/>
          <a:p>
            <a:r>
              <a:rPr lang="en-US" dirty="0" smtClean="0">
                <a:latin typeface="Arial" panose="020B0604020202020204" pitchFamily="34" charset="0"/>
                <a:cs typeface="Arial" panose="020B0604020202020204" pitchFamily="34" charset="0"/>
              </a:rPr>
              <a:t>Confidentiality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371600"/>
            <a:ext cx="8839200" cy="5181600"/>
          </a:xfrm>
        </p:spPr>
        <p:txBody>
          <a:bodyPr>
            <a:noAutofit/>
          </a:bodyPr>
          <a:lstStyle/>
          <a:p>
            <a:pPr lvl="0">
              <a:spcBef>
                <a:spcPts val="600"/>
              </a:spcBef>
              <a:buNone/>
            </a:pPr>
            <a:r>
              <a:rPr lang="en-US" sz="1900" b="1" dirty="0" smtClean="0">
                <a:latin typeface="Arial" panose="020B0604020202020204" pitchFamily="34" charset="0"/>
                <a:cs typeface="Arial" panose="020B0604020202020204" pitchFamily="34" charset="0"/>
              </a:rPr>
              <a:t>All reviews</a:t>
            </a:r>
            <a:r>
              <a:rPr lang="en-US" sz="1900" b="1" dirty="0">
                <a:latin typeface="Arial" panose="020B0604020202020204" pitchFamily="34" charset="0"/>
                <a:cs typeface="Arial" panose="020B0604020202020204" pitchFamily="34" charset="0"/>
              </a:rPr>
              <a:t>, panel discussions, and proposal contents </a:t>
            </a:r>
            <a:r>
              <a:rPr lang="en-US" sz="1900" b="1" dirty="0" smtClean="0">
                <a:latin typeface="Arial" panose="020B0604020202020204" pitchFamily="34" charset="0"/>
                <a:cs typeface="Arial" panose="020B0604020202020204" pitchFamily="34" charset="0"/>
              </a:rPr>
              <a:t>are confidential.</a:t>
            </a:r>
          </a:p>
          <a:p>
            <a:pPr lvl="0">
              <a:spcBef>
                <a:spcPts val="600"/>
              </a:spcBef>
              <a:buNone/>
            </a:pPr>
            <a:r>
              <a:rPr lang="en-US" sz="1900" b="1" dirty="0" smtClean="0">
                <a:latin typeface="Arial" panose="020B0604020202020204" pitchFamily="34" charset="0"/>
                <a:cs typeface="Arial" panose="020B0604020202020204" pitchFamily="34" charset="0"/>
              </a:rPr>
              <a:t>No use of “insider” information: </a:t>
            </a:r>
            <a:r>
              <a:rPr lang="en-US" sz="1900" dirty="0">
                <a:latin typeface="Arial" panose="020B0604020202020204" pitchFamily="34" charset="0"/>
                <a:cs typeface="Arial" panose="020B0604020202020204" pitchFamily="34" charset="0"/>
              </a:rPr>
              <a:t>If your designation gives you access to information not generally available to the public, you must not use that information for your personal benefit or make it available for the personal benefit of any other individual or organization. This is to be distinguished from the entirely appropriate general benefit of learning more about the Foundation, learning from other panel members, or becoming better acquainted with the state of a given </a:t>
            </a:r>
            <a:r>
              <a:rPr lang="en-US" sz="1900" dirty="0" smtClean="0">
                <a:latin typeface="Arial" panose="020B0604020202020204" pitchFamily="34" charset="0"/>
                <a:cs typeface="Arial" panose="020B0604020202020204" pitchFamily="34" charset="0"/>
              </a:rPr>
              <a:t>discipline</a:t>
            </a:r>
          </a:p>
          <a:p>
            <a:pPr>
              <a:spcBef>
                <a:spcPts val="600"/>
              </a:spcBef>
              <a:buNone/>
            </a:pPr>
            <a:r>
              <a:rPr lang="en-US" sz="1900" b="1" dirty="0">
                <a:latin typeface="Arial" panose="020B0604020202020204" pitchFamily="34" charset="0"/>
                <a:cs typeface="Arial" panose="020B0604020202020204" pitchFamily="34" charset="0"/>
              </a:rPr>
              <a:t>Your Obligation to Maintain the Confidentiality of Proposals and </a:t>
            </a:r>
            <a:r>
              <a:rPr lang="en-US" sz="1900" b="1" dirty="0" smtClean="0">
                <a:latin typeface="Arial" panose="020B0604020202020204" pitchFamily="34" charset="0"/>
                <a:cs typeface="Arial" panose="020B0604020202020204" pitchFamily="34" charset="0"/>
              </a:rPr>
              <a:t>Applicants: </a:t>
            </a:r>
            <a:r>
              <a:rPr lang="en-US" sz="1900" dirty="0">
                <a:latin typeface="Arial" panose="020B0604020202020204" pitchFamily="34" charset="0"/>
                <a:cs typeface="Arial" panose="020B0604020202020204" pitchFamily="34" charset="0"/>
              </a:rPr>
              <a:t>The Foundation receives proposals in confidence and protects the confidentiality of their contents. For this reason, you must not copy, quote, or otherwise use or disclose to anyone, including your graduate students or post-doctoral or research associates, any material from any proposal you are asked to review. If you believe a colleague can make a substantial contribution to the review, please obtain permission from the NSF program officer </a:t>
            </a:r>
            <a:r>
              <a:rPr lang="en-US" sz="1900" i="1" dirty="0">
                <a:latin typeface="Arial" panose="020B0604020202020204" pitchFamily="34" charset="0"/>
                <a:cs typeface="Arial" panose="020B0604020202020204" pitchFamily="34" charset="0"/>
              </a:rPr>
              <a:t>before</a:t>
            </a:r>
            <a:r>
              <a:rPr lang="en-US" sz="1900" dirty="0">
                <a:latin typeface="Arial" panose="020B0604020202020204" pitchFamily="34" charset="0"/>
                <a:cs typeface="Arial" panose="020B0604020202020204" pitchFamily="34" charset="0"/>
              </a:rPr>
              <a:t> disclosing either the contents of the proposal or the name of any applicant or principal investigator</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05175714"/>
      </p:ext>
    </p:extLst>
  </p:cSld>
  <p:clrMapOvr>
    <a:masterClrMapping/>
  </p:clrMapOvr>
  <mc:AlternateContent xmlns:mc="http://schemas.openxmlformats.org/markup-compatibility/2006">
    <mc:Choice xmlns:p14="http://schemas.microsoft.com/office/powerpoint/2010/main" Requires="p14">
      <p:transition spd="slow" p14:dur="2000" advTm="53276"/>
    </mc:Choice>
    <mc:Fallback>
      <p:transition spd="slow" advTm="5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Confidentiality (Cont.)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None/>
            </a:pPr>
            <a:r>
              <a:rPr lang="en-US" sz="2400" b="1" dirty="0">
                <a:latin typeface="Arial" panose="020B0604020202020204" pitchFamily="34" charset="0"/>
                <a:cs typeface="Arial" panose="020B0604020202020204" pitchFamily="34" charset="0"/>
              </a:rPr>
              <a:t>Confidentiality of the Review Process and Reviewer Names: </a:t>
            </a:r>
            <a:r>
              <a:rPr lang="en-US" sz="2400" dirty="0">
                <a:latin typeface="Arial" panose="020B0604020202020204" pitchFamily="34" charset="0"/>
                <a:cs typeface="Arial" panose="020B0604020202020204" pitchFamily="34" charset="0"/>
              </a:rPr>
              <a:t>NSF keeps reviews and your identity as a reviewer of specific proposals confidential to the maximum extent possible, except that we routinely send to principal investigators (PI’s) reviews of their own proposals without your name, affiliation, or other identifying information. Please respect the confidentiality of all principal investigators and of other reviewers. Do not disclose their identities, the relative assessments or rankings of proposals by a peer review panel, or other details about the peer review of proposals.</a:t>
            </a:r>
          </a:p>
          <a:p>
            <a:pPr lvl="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78299701"/>
      </p:ext>
    </p:extLst>
  </p:cSld>
  <p:clrMapOvr>
    <a:masterClrMapping/>
  </p:clrMapOvr>
  <mc:AlternateContent xmlns:mc="http://schemas.openxmlformats.org/markup-compatibility/2006">
    <mc:Choice xmlns:p14="http://schemas.microsoft.com/office/powerpoint/2010/main" Requires="p14">
      <p:transition spd="slow" p14:dur="2000" advTm="14326"/>
    </mc:Choice>
    <mc:Fallback>
      <p:transition spd="slow" advTm="14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Confidentiality (Cont.)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2400" y="1447800"/>
            <a:ext cx="8763000" cy="4525963"/>
          </a:xfrm>
        </p:spPr>
        <p:txBody>
          <a:bodyPr>
            <a:noAutofit/>
          </a:bodyPr>
          <a:lstStyle/>
          <a:p>
            <a:pPr lvl="0">
              <a:buNone/>
            </a:pPr>
            <a:r>
              <a:rPr lang="en-US" sz="2400" dirty="0" smtClean="0">
                <a:latin typeface="Arial" panose="020B0604020202020204" pitchFamily="34" charset="0"/>
                <a:cs typeface="Arial" panose="020B0604020202020204" pitchFamily="34" charset="0"/>
              </a:rPr>
              <a:t>As a reviewer, you must: </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Not copy, distribute or quote from them.</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Delete all electronic copies.</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Not disclose identities of your fellow reviewers, or of people associated with proposals (PI, Co-PIs, Consultants, etc.)</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Not discuss results or recommendations with other people.</a:t>
            </a:r>
          </a:p>
          <a:p>
            <a:pPr lvl="1">
              <a:buFont typeface="Arial" panose="020B0604020202020204" pitchFamily="34" charset="0"/>
              <a:buChar char="•"/>
            </a:pPr>
            <a:r>
              <a:rPr lang="en-US" sz="2400" dirty="0" smtClean="0">
                <a:latin typeface="Arial" panose="020B0604020202020204" pitchFamily="34" charset="0"/>
                <a:cs typeface="Arial" panose="020B0604020202020204" pitchFamily="34" charset="0"/>
              </a:rPr>
              <a:t>Not use names of other reviewers in your review or Panel Summary (if you are the Scribe).</a:t>
            </a:r>
          </a:p>
          <a:p>
            <a:pPr marL="57150" indent="0" algn="ctr">
              <a:buNone/>
            </a:pPr>
            <a:r>
              <a:rPr lang="en-US" sz="2400" b="1" dirty="0" smtClean="0">
                <a:latin typeface="Arial" panose="020B0604020202020204" pitchFamily="34" charset="0"/>
                <a:cs typeface="Arial" panose="020B0604020202020204" pitchFamily="34" charset="0"/>
              </a:rPr>
              <a:t>*You may certainly indicate (e.g., on a resume) that you served NSF on a review panel – but please do not identify the specific panel(s).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0920777"/>
      </p:ext>
    </p:extLst>
  </p:cSld>
  <p:clrMapOvr>
    <a:masterClrMapping/>
  </p:clrMapOvr>
  <mc:AlternateContent xmlns:mc="http://schemas.openxmlformats.org/markup-compatibility/2006">
    <mc:Choice xmlns:p14="http://schemas.microsoft.com/office/powerpoint/2010/main" Requires="p14">
      <p:transition spd="slow" p14:dur="2000" advTm="27869"/>
    </mc:Choice>
    <mc:Fallback>
      <p:transition spd="slow" advTm="2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8991600" cy="4525963"/>
          </a:xfrm>
        </p:spPr>
        <p:txBody>
          <a:bodyPr>
            <a:noAutofit/>
          </a:bodyPr>
          <a:lstStyle/>
          <a:p>
            <a:pPr marL="457200" lvl="1" indent="0">
              <a:buNone/>
            </a:pPr>
            <a:r>
              <a:rPr lang="en-US" sz="2000" dirty="0" smtClean="0"/>
              <a:t>3. Explore </a:t>
            </a:r>
            <a:r>
              <a:rPr lang="en-US" sz="2000" dirty="0"/>
              <a:t>new ideas and models of formal and informal STEM learning by leveraging existing knowledge in </a:t>
            </a:r>
            <a:r>
              <a:rPr lang="en-US" sz="2000" i="1" dirty="0"/>
              <a:t>Making</a:t>
            </a:r>
            <a:r>
              <a:rPr lang="en-US" sz="2000" dirty="0" smtClean="0"/>
              <a:t>;</a:t>
            </a:r>
          </a:p>
          <a:p>
            <a:pPr marL="457200" lvl="1" indent="0">
              <a:buNone/>
            </a:pPr>
            <a:r>
              <a:rPr lang="en-US" sz="2000" dirty="0" smtClean="0"/>
              <a:t> </a:t>
            </a:r>
            <a:endParaRPr lang="en-US" sz="2000" dirty="0"/>
          </a:p>
          <a:p>
            <a:pPr marL="457200" lvl="1" indent="0">
              <a:buNone/>
            </a:pPr>
            <a:r>
              <a:rPr lang="en-US" sz="2000" dirty="0" smtClean="0"/>
              <a:t>4. Investigate </a:t>
            </a:r>
            <a:r>
              <a:rPr lang="en-US" sz="2000" dirty="0"/>
              <a:t>and test effectiveness of new approaches to design and innovation enabled by </a:t>
            </a:r>
            <a:r>
              <a:rPr lang="en-US" sz="2000" i="1" dirty="0"/>
              <a:t>Maker </a:t>
            </a:r>
            <a:r>
              <a:rPr lang="en-US" sz="2000" dirty="0"/>
              <a:t>spaces and practices; </a:t>
            </a:r>
          </a:p>
          <a:p>
            <a:pPr marL="457200" lvl="1" indent="0">
              <a:buNone/>
            </a:pPr>
            <a:endParaRPr lang="en-US" sz="2000" dirty="0" smtClean="0"/>
          </a:p>
          <a:p>
            <a:pPr marL="457200" lvl="1" indent="0">
              <a:buNone/>
            </a:pPr>
            <a:r>
              <a:rPr lang="en-US" sz="2000" dirty="0" smtClean="0"/>
              <a:t>5. Enable </a:t>
            </a:r>
            <a:r>
              <a:rPr lang="en-US" sz="2000" dirty="0"/>
              <a:t>new tools and knowledge for design and prototyping across all disciplines that can significantly increase </a:t>
            </a:r>
            <a:r>
              <a:rPr lang="en-US" sz="2000" i="1" dirty="0"/>
              <a:t>Making</a:t>
            </a:r>
            <a:r>
              <a:rPr lang="en-US" sz="2000" dirty="0"/>
              <a:t> capabilities; and </a:t>
            </a:r>
          </a:p>
          <a:p>
            <a:pPr marL="457200" lvl="1" indent="0">
              <a:buNone/>
            </a:pPr>
            <a:endParaRPr lang="en-US" sz="2000" dirty="0" smtClean="0"/>
          </a:p>
          <a:p>
            <a:pPr marL="457200" lvl="1" indent="0">
              <a:buNone/>
            </a:pPr>
            <a:r>
              <a:rPr lang="en-US" sz="2000" dirty="0" smtClean="0"/>
              <a:t>6. Further </a:t>
            </a:r>
            <a:r>
              <a:rPr lang="en-US" sz="2000" dirty="0"/>
              <a:t>the understanding of innovation processes from prototypes through their transition to products that have greater societal and economic impact through enhanced marketability and large-scale market adoption. </a:t>
            </a:r>
          </a:p>
          <a:p>
            <a:pPr marL="514350" indent="-401638">
              <a:spcBef>
                <a:spcPts val="600"/>
              </a:spcBef>
            </a:pPr>
            <a:endParaRPr lang="en-US"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762000"/>
            <a:ext cx="9144000" cy="868362"/>
          </a:xfrm>
        </p:spPr>
        <p:txBody>
          <a:bodyPr/>
          <a:lstStyle/>
          <a:p>
            <a:r>
              <a:rPr lang="en-US" dirty="0" smtClean="0">
                <a:latin typeface="Arial" panose="020B0604020202020204" pitchFamily="34" charset="0"/>
                <a:cs typeface="Arial" panose="020B0604020202020204" pitchFamily="34" charset="0"/>
              </a:rPr>
              <a:t>Maker DCL</a:t>
            </a:r>
            <a:endParaRPr lang="en-US"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7696820"/>
      </p:ext>
    </p:extLst>
  </p:cSld>
  <p:clrMapOvr>
    <a:masterClrMapping/>
  </p:clrMapOvr>
  <mc:AlternateContent xmlns:mc="http://schemas.openxmlformats.org/markup-compatibility/2006">
    <mc:Choice xmlns:p14="http://schemas.microsoft.com/office/powerpoint/2010/main" Requires="p14">
      <p:transition spd="slow" p14:dur="2000" advTm="8218"/>
    </mc:Choice>
    <mc:Fallback>
      <p:transition spd="slow" advTm="8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Role of Panels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dirty="0" smtClean="0">
                <a:latin typeface="Arial" panose="020B0604020202020204" pitchFamily="34" charset="0"/>
                <a:cs typeface="Arial" panose="020B0604020202020204" pitchFamily="34" charset="0"/>
              </a:rPr>
              <a:t>Panels open the NSF proposal review process to the scientific community. </a:t>
            </a:r>
          </a:p>
          <a:p>
            <a:r>
              <a:rPr lang="en-US" dirty="0" smtClean="0">
                <a:latin typeface="Arial" panose="020B0604020202020204" pitchFamily="34" charset="0"/>
                <a:cs typeface="Arial" panose="020B0604020202020204" pitchFamily="34" charset="0"/>
              </a:rPr>
              <a:t>Panels provide a broad range of experience. </a:t>
            </a:r>
          </a:p>
          <a:p>
            <a:r>
              <a:rPr lang="en-US" dirty="0" smtClean="0">
                <a:latin typeface="Arial" panose="020B0604020202020204" pitchFamily="34" charset="0"/>
                <a:cs typeface="Arial" panose="020B0604020202020204" pitchFamily="34" charset="0"/>
              </a:rPr>
              <a:t>Panels provide in-depth review/analysis of proposals and evaluate reviewer feedback</a:t>
            </a:r>
          </a:p>
          <a:p>
            <a:r>
              <a:rPr lang="en-US" dirty="0" smtClean="0">
                <a:latin typeface="Arial" panose="020B0604020202020204" pitchFamily="34" charset="0"/>
                <a:cs typeface="Arial" panose="020B0604020202020204" pitchFamily="34" charset="0"/>
              </a:rPr>
              <a:t>Panels advise the Program on funding decisions</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55722557"/>
      </p:ext>
    </p:extLst>
  </p:cSld>
  <p:clrMapOvr>
    <a:masterClrMapping/>
  </p:clrMapOvr>
  <mc:AlternateContent xmlns:mc="http://schemas.openxmlformats.org/markup-compatibility/2006">
    <mc:Choice xmlns:p14="http://schemas.microsoft.com/office/powerpoint/2010/main" Requires="p14">
      <p:transition spd="slow" p14:dur="2000" advTm="18555"/>
    </mc:Choice>
    <mc:Fallback>
      <p:transition spd="slow" advTm="1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Goals of the Panels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nSpc>
                <a:spcPct val="105000"/>
              </a:lnSpc>
              <a:buFont typeface="Wingdings 2" pitchFamily="18" charset="2"/>
              <a:buNone/>
            </a:pPr>
            <a:r>
              <a:rPr lang="en-US" sz="2400" dirty="0" smtClean="0">
                <a:latin typeface="Arial" panose="020B0604020202020204" pitchFamily="34" charset="0"/>
                <a:cs typeface="Arial" panose="020B0604020202020204" pitchFamily="34" charset="0"/>
              </a:rPr>
              <a:t>TO: </a:t>
            </a:r>
          </a:p>
          <a:p>
            <a:pPr>
              <a:lnSpc>
                <a:spcPct val="105000"/>
              </a:lnSpc>
            </a:pPr>
            <a:r>
              <a:rPr lang="en-US" sz="2400" dirty="0" smtClean="0">
                <a:latin typeface="Arial" panose="020B0604020202020204" pitchFamily="34" charset="0"/>
                <a:cs typeface="Arial" panose="020B0604020202020204" pitchFamily="34" charset="0"/>
              </a:rPr>
              <a:t>Help NSF decide which proposals</a:t>
            </a:r>
          </a:p>
          <a:p>
            <a:pPr lvl="1">
              <a:lnSpc>
                <a:spcPct val="105000"/>
              </a:lnSpc>
            </a:pPr>
            <a:r>
              <a:rPr lang="en-US" sz="2400" dirty="0" smtClean="0">
                <a:latin typeface="Arial" panose="020B0604020202020204" pitchFamily="34" charset="0"/>
                <a:cs typeface="Arial" panose="020B0604020202020204" pitchFamily="34" charset="0"/>
              </a:rPr>
              <a:t>meet review criteria, and </a:t>
            </a:r>
          </a:p>
          <a:p>
            <a:pPr lvl="1">
              <a:lnSpc>
                <a:spcPct val="105000"/>
              </a:lnSpc>
            </a:pPr>
            <a:r>
              <a:rPr lang="en-US" sz="2400" dirty="0" smtClean="0">
                <a:latin typeface="Arial" panose="020B0604020202020204" pitchFamily="34" charset="0"/>
                <a:cs typeface="Arial" panose="020B0604020202020204" pitchFamily="34" charset="0"/>
              </a:rPr>
              <a:t>potentially achieve goals</a:t>
            </a:r>
          </a:p>
          <a:p>
            <a:pPr>
              <a:lnSpc>
                <a:spcPct val="105000"/>
              </a:lnSpc>
            </a:pPr>
            <a:r>
              <a:rPr lang="en-US" sz="2400" dirty="0" smtClean="0">
                <a:latin typeface="Arial" panose="020B0604020202020204" pitchFamily="34" charset="0"/>
                <a:cs typeface="Arial" panose="020B0604020202020204" pitchFamily="34" charset="0"/>
              </a:rPr>
              <a:t>Provide researchers with substantive reviews and panel summaries</a:t>
            </a:r>
          </a:p>
          <a:p>
            <a:pPr>
              <a:lnSpc>
                <a:spcPct val="105000"/>
              </a:lnSpc>
              <a:spcBef>
                <a:spcPct val="50000"/>
              </a:spcBef>
              <a:buFont typeface="Wingdings 2" pitchFamily="18" charset="2"/>
              <a:buNone/>
            </a:pPr>
            <a:r>
              <a:rPr lang="en-US" sz="2400" dirty="0" smtClean="0">
                <a:latin typeface="Arial" panose="020B0604020202020204" pitchFamily="34" charset="0"/>
                <a:cs typeface="Arial" panose="020B0604020202020204" pitchFamily="34" charset="0"/>
              </a:rPr>
              <a:t>NOT</a:t>
            </a:r>
            <a:r>
              <a:rPr lang="en-US" sz="2400" dirty="0" smtClean="0">
                <a:solidFill>
                  <a:srgbClr val="FF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TO: </a:t>
            </a:r>
          </a:p>
          <a:p>
            <a:pPr>
              <a:lnSpc>
                <a:spcPct val="105000"/>
              </a:lnSpc>
            </a:pPr>
            <a:r>
              <a:rPr lang="en-US" sz="2400" dirty="0" smtClean="0">
                <a:latin typeface="Arial" panose="020B0604020202020204" pitchFamily="34" charset="0"/>
                <a:cs typeface="Arial" panose="020B0604020202020204" pitchFamily="34" charset="0"/>
              </a:rPr>
              <a:t>Make funding decisions</a:t>
            </a:r>
          </a:p>
          <a:p>
            <a:pPr>
              <a:buNone/>
            </a:pPr>
            <a:endParaRPr lang="en-US"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54984716"/>
      </p:ext>
    </p:extLst>
  </p:cSld>
  <p:clrMapOvr>
    <a:masterClrMapping/>
  </p:clrMapOvr>
  <mc:AlternateContent xmlns:mc="http://schemas.openxmlformats.org/markup-compatibility/2006">
    <mc:Choice xmlns:p14="http://schemas.microsoft.com/office/powerpoint/2010/main" Requires="p14">
      <p:transition spd="slow" p14:dur="2000" advTm="2703"/>
    </mc:Choice>
    <mc:Fallback>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Panel Procedure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371600"/>
            <a:ext cx="8686800" cy="4800600"/>
          </a:xfrm>
        </p:spPr>
        <p:txBody>
          <a:bodyPr>
            <a:noAutofit/>
          </a:bodyPr>
          <a:lstStyle/>
          <a:p>
            <a:pPr marL="0" indent="0">
              <a:lnSpc>
                <a:spcPct val="105000"/>
              </a:lnSpc>
              <a:spcBef>
                <a:spcPts val="800"/>
              </a:spcBef>
              <a:buNone/>
            </a:pPr>
            <a:r>
              <a:rPr lang="en-US" sz="2600" dirty="0" smtClean="0">
                <a:latin typeface="Arial" panose="020B0604020202020204" pitchFamily="34" charset="0"/>
                <a:cs typeface="Arial" panose="020B0604020202020204" pitchFamily="34" charset="0"/>
              </a:rPr>
              <a:t>For each proposal:</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Primary panelists leads the discussion, summarizes, and then comments on proposal</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Primary panelist represents ad hoc reviews (if any) </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Secondary panelists discuss their comments in turn</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After all secondary panelists have finished sharing their perspective, the floor is then open for panel discussion</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The primary panelist takes notes on discussion and drafts panel summary</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Everyone reviews all of the panel summaries</a:t>
            </a:r>
          </a:p>
          <a:p>
            <a:pPr lvl="1">
              <a:lnSpc>
                <a:spcPct val="105000"/>
              </a:lnSpc>
              <a:spcBef>
                <a:spcPts val="200"/>
              </a:spcBef>
              <a:buFont typeface="Arial" panose="020B0604020202020204" pitchFamily="34" charset="0"/>
              <a:buChar char="•"/>
            </a:pPr>
            <a:r>
              <a:rPr lang="en-US" sz="2600" dirty="0" smtClean="0">
                <a:latin typeface="Arial" panose="020B0604020202020204" pitchFamily="34" charset="0"/>
                <a:cs typeface="Arial" panose="020B0604020202020204" pitchFamily="34" charset="0"/>
              </a:rPr>
              <a:t>The program officer approves panel summaries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54573210"/>
      </p:ext>
    </p:extLst>
  </p:cSld>
  <p:clrMapOvr>
    <a:masterClrMapping/>
  </p:clrMapOvr>
  <mc:AlternateContent xmlns:mc="http://schemas.openxmlformats.org/markup-compatibility/2006">
    <mc:Choice xmlns:p14="http://schemas.microsoft.com/office/powerpoint/2010/main" Requires="p14">
      <p:transition spd="slow" p14:dur="2000" advTm="42106"/>
    </mc:Choice>
    <mc:Fallback>
      <p:transition spd="slow" advTm="4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Writing a Panel Summary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371600"/>
            <a:ext cx="8686800" cy="4525963"/>
          </a:xfrm>
        </p:spPr>
        <p:txBody>
          <a:bodyPr>
            <a:noAutofit/>
          </a:bodyPr>
          <a:lstStyle/>
          <a:p>
            <a:pPr>
              <a:spcBef>
                <a:spcPts val="600"/>
              </a:spcBef>
            </a:pPr>
            <a:r>
              <a:rPr lang="en-US" sz="1900" dirty="0" smtClean="0">
                <a:latin typeface="Arial" panose="020B0604020202020204" pitchFamily="34" charset="0"/>
                <a:cs typeface="Arial" panose="020B0604020202020204" pitchFamily="34" charset="0"/>
              </a:rPr>
              <a:t>Each panel summary must address: </a:t>
            </a:r>
          </a:p>
          <a:p>
            <a:pPr marL="971550" lvl="2">
              <a:spcBef>
                <a:spcPts val="600"/>
              </a:spcBef>
              <a:buFont typeface="Wingdings" pitchFamily="2" charset="2"/>
              <a:buChar char="§"/>
            </a:pPr>
            <a:r>
              <a:rPr lang="en-US" sz="1900" b="1" i="1" dirty="0" smtClean="0">
                <a:latin typeface="Arial" panose="020B0604020202020204" pitchFamily="34" charset="0"/>
                <a:cs typeface="Arial" panose="020B0604020202020204" pitchFamily="34" charset="0"/>
              </a:rPr>
              <a:t>Intellectual merit</a:t>
            </a:r>
            <a:r>
              <a:rPr lang="en-US" sz="1900" dirty="0" smtClean="0">
                <a:latin typeface="Arial" panose="020B0604020202020204" pitchFamily="34" charset="0"/>
                <a:cs typeface="Arial" panose="020B0604020202020204" pitchFamily="34" charset="0"/>
              </a:rPr>
              <a:t>  (strengths and weaknesses)</a:t>
            </a:r>
          </a:p>
          <a:p>
            <a:pPr marL="971550" lvl="2">
              <a:spcBef>
                <a:spcPts val="600"/>
              </a:spcBef>
              <a:buFont typeface="Wingdings" pitchFamily="2" charset="2"/>
              <a:buChar char="§"/>
            </a:pPr>
            <a:r>
              <a:rPr lang="en-US" sz="1900" b="1" i="1" dirty="0" smtClean="0">
                <a:latin typeface="Arial" panose="020B0604020202020204" pitchFamily="34" charset="0"/>
                <a:cs typeface="Arial" panose="020B0604020202020204" pitchFamily="34" charset="0"/>
              </a:rPr>
              <a:t>Broader impact</a:t>
            </a:r>
            <a:r>
              <a:rPr lang="en-US" sz="1900" dirty="0" smtClean="0">
                <a:latin typeface="Arial" panose="020B0604020202020204" pitchFamily="34" charset="0"/>
                <a:cs typeface="Arial" panose="020B0604020202020204" pitchFamily="34" charset="0"/>
              </a:rPr>
              <a:t>  (strengths and weaknesses)</a:t>
            </a:r>
          </a:p>
          <a:p>
            <a:pPr marL="971550" lvl="2">
              <a:spcBef>
                <a:spcPts val="600"/>
              </a:spcBef>
              <a:buFont typeface="Wingdings" pitchFamily="2" charset="2"/>
              <a:buChar char="§"/>
            </a:pPr>
            <a:r>
              <a:rPr lang="en-US" sz="1900" dirty="0" smtClean="0">
                <a:latin typeface="Arial" panose="020B0604020202020204" pitchFamily="34" charset="0"/>
                <a:cs typeface="Arial" panose="020B0604020202020204" pitchFamily="34" charset="0"/>
              </a:rPr>
              <a:t>Program specific criteria  (strengths and weaknesses)</a:t>
            </a:r>
          </a:p>
          <a:p>
            <a:pPr marL="971550" lvl="2">
              <a:spcBef>
                <a:spcPts val="600"/>
              </a:spcBef>
              <a:buFont typeface="Wingdings" pitchFamily="2" charset="2"/>
              <a:buChar char="§"/>
            </a:pPr>
            <a:r>
              <a:rPr lang="en-US" sz="1900" dirty="0" smtClean="0">
                <a:latin typeface="Arial" panose="020B0604020202020204" pitchFamily="34" charset="0"/>
                <a:cs typeface="Arial" panose="020B0604020202020204" pitchFamily="34" charset="0"/>
              </a:rPr>
              <a:t>Panel recommendation and rationale</a:t>
            </a:r>
          </a:p>
          <a:p>
            <a:pPr>
              <a:spcBef>
                <a:spcPts val="600"/>
              </a:spcBef>
            </a:pPr>
            <a:r>
              <a:rPr lang="en-US" sz="1900" dirty="0" smtClean="0">
                <a:latin typeface="Arial" panose="020B0604020202020204" pitchFamily="34" charset="0"/>
                <a:cs typeface="Arial" panose="020B0604020202020204" pitchFamily="34" charset="0"/>
              </a:rPr>
              <a:t>Capture the total </a:t>
            </a:r>
            <a:r>
              <a:rPr lang="en-US" sz="1900" i="1" dirty="0" smtClean="0">
                <a:latin typeface="Arial" panose="020B0604020202020204" pitchFamily="34" charset="0"/>
                <a:cs typeface="Arial" panose="020B0604020202020204" pitchFamily="34" charset="0"/>
              </a:rPr>
              <a:t>discussion</a:t>
            </a:r>
            <a:r>
              <a:rPr lang="en-US" sz="1900" dirty="0" smtClean="0">
                <a:latin typeface="Arial" panose="020B0604020202020204" pitchFamily="34" charset="0"/>
                <a:cs typeface="Arial" panose="020B0604020202020204" pitchFamily="34" charset="0"/>
              </a:rPr>
              <a:t>, summarizing the main points (especially those not covered in the written reviews), but not bringing up comments that are in reviews but that were not discussed by the panel.</a:t>
            </a:r>
            <a:endParaRPr lang="en-US" sz="1900" i="1" dirty="0" smtClean="0">
              <a:latin typeface="Arial" panose="020B0604020202020204" pitchFamily="34" charset="0"/>
              <a:cs typeface="Arial" panose="020B0604020202020204" pitchFamily="34" charset="0"/>
            </a:endParaRPr>
          </a:p>
          <a:p>
            <a:pPr>
              <a:spcBef>
                <a:spcPts val="600"/>
              </a:spcBef>
            </a:pPr>
            <a:r>
              <a:rPr lang="en-US" sz="1900" dirty="0" smtClean="0">
                <a:latin typeface="Arial" panose="020B0604020202020204" pitchFamily="34" charset="0"/>
                <a:cs typeface="Arial" panose="020B0604020202020204" pitchFamily="34" charset="0"/>
              </a:rPr>
              <a:t>Make sure the text is congruent with the overall ranking </a:t>
            </a:r>
          </a:p>
          <a:p>
            <a:pPr>
              <a:spcBef>
                <a:spcPts val="600"/>
              </a:spcBef>
            </a:pPr>
            <a:r>
              <a:rPr lang="en-US" sz="1900" dirty="0" smtClean="0">
                <a:latin typeface="Arial" panose="020B0604020202020204" pitchFamily="34" charset="0"/>
                <a:cs typeface="Arial" panose="020B0604020202020204" pitchFamily="34" charset="0"/>
              </a:rPr>
              <a:t>Give constructive, informative, and civil feedback and specific guidance</a:t>
            </a:r>
          </a:p>
          <a:p>
            <a:pPr>
              <a:spcBef>
                <a:spcPts val="600"/>
              </a:spcBef>
            </a:pPr>
            <a:r>
              <a:rPr lang="en-US" sz="1900" dirty="0" smtClean="0">
                <a:latin typeface="Arial" panose="020B0604020202020204" pitchFamily="34" charset="0"/>
                <a:cs typeface="Arial" panose="020B0604020202020204" pitchFamily="34" charset="0"/>
              </a:rPr>
              <a:t>Say whether results of prior NSF support was discussed</a:t>
            </a:r>
          </a:p>
          <a:p>
            <a:pPr>
              <a:spcBef>
                <a:spcPts val="600"/>
              </a:spcBef>
            </a:pPr>
            <a:r>
              <a:rPr lang="en-US" sz="1900" dirty="0" smtClean="0">
                <a:latin typeface="Arial" panose="020B0604020202020204" pitchFamily="34" charset="0"/>
                <a:cs typeface="Arial" panose="020B0604020202020204" pitchFamily="34" charset="0"/>
              </a:rPr>
              <a:t>Do NOT write a panel summary for proposals that were triaged.</a:t>
            </a:r>
            <a:endParaRPr lang="en-US" sz="19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61952671"/>
      </p:ext>
    </p:extLst>
  </p:cSld>
  <p:clrMapOvr>
    <a:masterClrMapping/>
  </p:clrMapOvr>
  <mc:AlternateContent xmlns:mc="http://schemas.openxmlformats.org/markup-compatibility/2006">
    <mc:Choice xmlns:p14="http://schemas.microsoft.com/office/powerpoint/2010/main" Requires="p14">
      <p:transition spd="slow" p14:dur="2000" advTm="36909"/>
    </mc:Choice>
    <mc:Fallback>
      <p:transition spd="slow" advTm="36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15962"/>
            <a:ext cx="8686800" cy="808038"/>
          </a:xfrm>
        </p:spPr>
        <p:txBody>
          <a:bodyPr/>
          <a:lstStyle/>
          <a:p>
            <a:r>
              <a:rPr lang="en-US" dirty="0" smtClean="0">
                <a:latin typeface="Arial" panose="020B0604020202020204" pitchFamily="34" charset="0"/>
                <a:cs typeface="Arial" panose="020B0604020202020204" pitchFamily="34" charset="0"/>
              </a:rPr>
              <a:t>Writing a Panel Summary (Cont.)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buFont typeface="Arial" charset="0"/>
              <a:buChar char="•"/>
            </a:pPr>
            <a:r>
              <a:rPr lang="en-US" dirty="0" smtClean="0">
                <a:latin typeface="Arial" panose="020B0604020202020204" pitchFamily="34" charset="0"/>
                <a:cs typeface="Arial" panose="020B0604020202020204" pitchFamily="34" charset="0"/>
              </a:rPr>
              <a:t>Each panel summary should accurately reflect the panel's discussion and consensus on the proposal. The panel should review the summary, and the panel summary should conclude with the statement: </a:t>
            </a:r>
            <a:r>
              <a:rPr lang="en-US" b="1" i="1" dirty="0" smtClean="0">
                <a:latin typeface="Arial" panose="020B0604020202020204" pitchFamily="34" charset="0"/>
                <a:cs typeface="Arial" panose="020B0604020202020204" pitchFamily="34" charset="0"/>
              </a:rPr>
              <a:t>"The summary was read by/to the panel and the panel concurred that the summary accurately reflects the panel discussion.“</a:t>
            </a:r>
          </a:p>
          <a:p>
            <a:pPr>
              <a:buFont typeface="Arial" charset="0"/>
              <a:buChar char="•"/>
            </a:pPr>
            <a:endParaRPr lang="en-US" b="1" i="1"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52158547"/>
      </p:ext>
    </p:extLst>
  </p:cSld>
  <p:clrMapOvr>
    <a:masterClrMapping/>
  </p:clrMapOvr>
  <mc:AlternateContent xmlns:mc="http://schemas.openxmlformats.org/markup-compatibility/2006">
    <mc:Choice xmlns:p14="http://schemas.microsoft.com/office/powerpoint/2010/main" Requires="p14">
      <p:transition spd="slow" p14:dur="2000" advTm="7461"/>
    </mc:Choice>
    <mc:Fallback>
      <p:transition spd="slow" advTm="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473200"/>
            <a:ext cx="8229600" cy="5003800"/>
          </a:xfrm>
        </p:spPr>
        <p:txBody>
          <a:bodyPr>
            <a:normAutofit/>
          </a:bodyPr>
          <a:lstStyle/>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Intellectual Merit</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Strengths</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Weaknesses</a:t>
            </a:r>
          </a:p>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Broader Impact</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Strengths</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Weaknesses</a:t>
            </a:r>
          </a:p>
          <a:p>
            <a:pPr>
              <a:buFont typeface="Arial" panose="020B0604020202020204" pitchFamily="34" charset="0"/>
              <a:buChar char="•"/>
            </a:pPr>
            <a:r>
              <a:rPr lang="en-US" sz="1400" dirty="0">
                <a:latin typeface="Arial" panose="020B0604020202020204" pitchFamily="34" charset="0"/>
                <a:cs typeface="Arial" panose="020B0604020202020204" pitchFamily="34" charset="0"/>
              </a:rPr>
              <a:t>DCL Specific Review </a:t>
            </a:r>
            <a:r>
              <a:rPr lang="en-US" sz="1400" dirty="0" smtClean="0">
                <a:latin typeface="Arial" panose="020B0604020202020204" pitchFamily="34" charset="0"/>
                <a:cs typeface="Arial" panose="020B0604020202020204" pitchFamily="34" charset="0"/>
              </a:rPr>
              <a:t>Criteria</a:t>
            </a:r>
          </a:p>
          <a:p>
            <a:pPr lvl="1">
              <a:buFont typeface="Arial" pitchFamily="34" charset="0"/>
              <a:buChar char="‒"/>
            </a:pPr>
            <a:r>
              <a:rPr lang="en-US" sz="1400" dirty="0">
                <a:latin typeface="Arial" panose="020B0604020202020204" pitchFamily="34" charset="0"/>
                <a:cs typeface="Arial" panose="020B0604020202020204" pitchFamily="34" charset="0"/>
              </a:rPr>
              <a:t>Strengths</a:t>
            </a:r>
          </a:p>
          <a:p>
            <a:pPr lvl="1">
              <a:buFont typeface="Arial" pitchFamily="34" charset="0"/>
              <a:buChar char="‒"/>
            </a:pPr>
            <a:r>
              <a:rPr lang="en-US" sz="1400" dirty="0">
                <a:latin typeface="Arial" panose="020B0604020202020204" pitchFamily="34" charset="0"/>
                <a:cs typeface="Arial" panose="020B0604020202020204" pitchFamily="34" charset="0"/>
              </a:rPr>
              <a:t>Weaknesses</a:t>
            </a:r>
          </a:p>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Data Management Plan</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Strengths</a:t>
            </a:r>
          </a:p>
          <a:p>
            <a:pPr lvl="1">
              <a:buFont typeface="Arial" panose="020B0604020202020204" pitchFamily="34" charset="0"/>
              <a:buChar char="‒"/>
            </a:pPr>
            <a:r>
              <a:rPr lang="en-US" sz="1400" dirty="0" smtClean="0">
                <a:latin typeface="Arial" panose="020B0604020202020204" pitchFamily="34" charset="0"/>
                <a:cs typeface="Arial" panose="020B0604020202020204" pitchFamily="34" charset="0"/>
              </a:rPr>
              <a:t>Weaknesses</a:t>
            </a:r>
          </a:p>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Post-doctoral Mentoring Plan (if necessary)</a:t>
            </a:r>
          </a:p>
          <a:p>
            <a:pPr lvl="1">
              <a:buFont typeface="Arial" panose="020B0604020202020204" pitchFamily="34" charset="0"/>
              <a:buChar char="‒"/>
            </a:pPr>
            <a:r>
              <a:rPr lang="en-US" sz="1400" dirty="0">
                <a:latin typeface="Arial" panose="020B0604020202020204" pitchFamily="34" charset="0"/>
                <a:cs typeface="Arial" panose="020B0604020202020204" pitchFamily="34" charset="0"/>
              </a:rPr>
              <a:t>Strengths</a:t>
            </a:r>
          </a:p>
          <a:p>
            <a:pPr lvl="1">
              <a:buFont typeface="Arial" panose="020B0604020202020204" pitchFamily="34" charset="0"/>
              <a:buChar char="‒"/>
            </a:pPr>
            <a:r>
              <a:rPr lang="en-US" sz="1400" dirty="0">
                <a:latin typeface="Arial" panose="020B0604020202020204" pitchFamily="34" charset="0"/>
                <a:cs typeface="Arial" panose="020B0604020202020204" pitchFamily="34" charset="0"/>
              </a:rPr>
              <a:t>Weaknesses</a:t>
            </a:r>
          </a:p>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Prior NSF Support (if applicable)</a:t>
            </a:r>
          </a:p>
          <a:p>
            <a:pPr>
              <a:buFont typeface="Arial" panose="020B0604020202020204" pitchFamily="34" charset="0"/>
              <a:buChar char="•"/>
            </a:pPr>
            <a:r>
              <a:rPr lang="en-US" sz="1400" dirty="0" smtClean="0">
                <a:latin typeface="Arial" panose="020B0604020202020204" pitchFamily="34" charset="0"/>
                <a:cs typeface="Arial" panose="020B0604020202020204" pitchFamily="34" charset="0"/>
              </a:rPr>
              <a:t>Summary</a:t>
            </a:r>
          </a:p>
          <a:p>
            <a:pPr>
              <a:buFont typeface="Arial" panose="020B0604020202020204" pitchFamily="34" charset="0"/>
              <a:buChar char="•"/>
            </a:pPr>
            <a:r>
              <a:rPr lang="en-US" sz="1400" i="1" dirty="0" smtClean="0">
                <a:latin typeface="Arial" panose="020B0604020202020204" pitchFamily="34" charset="0"/>
                <a:cs typeface="Arial" panose="020B0604020202020204" pitchFamily="34" charset="0"/>
              </a:rPr>
              <a:t>The summary was read by/to the panel and the panel concurred that the summary accurately reflects the panel discussion. </a:t>
            </a:r>
            <a:r>
              <a:rPr lang="en-US" sz="1400" dirty="0" smtClean="0">
                <a:latin typeface="Arial" panose="020B0604020202020204" pitchFamily="34" charset="0"/>
                <a:cs typeface="Arial" panose="020B0604020202020204" pitchFamily="34" charset="0"/>
              </a:rPr>
              <a:t>Include this statement in the Summary.)</a:t>
            </a:r>
            <a:endParaRPr lang="en-US" sz="1400" dirty="0">
              <a:latin typeface="Arial" panose="020B0604020202020204" pitchFamily="34" charset="0"/>
              <a:cs typeface="Arial" panose="020B0604020202020204" pitchFamily="34" charset="0"/>
            </a:endParaRPr>
          </a:p>
        </p:txBody>
      </p:sp>
      <p:sp>
        <p:nvSpPr>
          <p:cNvPr id="4" name="Title 3"/>
          <p:cNvSpPr>
            <a:spLocks noGrp="1"/>
          </p:cNvSpPr>
          <p:nvPr>
            <p:ph type="title" idx="13"/>
          </p:nvPr>
        </p:nvSpPr>
        <p:spPr>
          <a:xfrm>
            <a:off x="228600" y="685800"/>
            <a:ext cx="7899400" cy="787400"/>
          </a:xfrm>
        </p:spPr>
        <p:txBody>
          <a:bodyPr/>
          <a:lstStyle/>
          <a:p>
            <a:r>
              <a:rPr lang="en-US" b="1" dirty="0" smtClean="0">
                <a:latin typeface="Arial" panose="020B0604020202020204" pitchFamily="34" charset="0"/>
                <a:cs typeface="Arial" panose="020B0604020202020204" pitchFamily="34" charset="0"/>
              </a:rPr>
              <a:t>Panel Summary Format</a:t>
            </a:r>
            <a:endParaRPr lang="en-US" b="1" dirty="0">
              <a:latin typeface="Arial" panose="020B0604020202020204" pitchFamily="34" charset="0"/>
              <a:cs typeface="Arial" panose="020B0604020202020204" pitchFamily="34"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12303582"/>
      </p:ext>
    </p:extLst>
  </p:cSld>
  <p:clrMapOvr>
    <a:masterClrMapping/>
  </p:clrMapOvr>
  <p:transition advTm="92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28799"/>
            <a:ext cx="8229600" cy="3657601"/>
          </a:xfrm>
        </p:spPr>
        <p:txBody>
          <a:bodyPr/>
          <a:lstStyle/>
          <a:p>
            <a:pPr marL="0" indent="0">
              <a:buNone/>
            </a:pPr>
            <a:r>
              <a:rPr lang="en-US" dirty="0" smtClean="0">
                <a:latin typeface="Arial" panose="020B0604020202020204" pitchFamily="34" charset="0"/>
                <a:cs typeface="Arial" panose="020B0604020202020204" pitchFamily="34" charset="0"/>
              </a:rPr>
              <a:t>If you have specific questions, please contact the program officer and/or program specialist/assistant who has already communicated with you about panel review.</a:t>
            </a:r>
            <a:endParaRPr lang="en-US"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96777323"/>
      </p:ext>
    </p:extLst>
  </p:cSld>
  <p:clrMapOvr>
    <a:masterClrMapping/>
  </p:clrMapOvr>
  <p:transition advTm="602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spcBef>
                <a:spcPts val="600"/>
              </a:spcBef>
            </a:pPr>
            <a:r>
              <a:rPr lang="en-US" sz="2800" b="1" u="sng" dirty="0" smtClean="0">
                <a:latin typeface="Arial" panose="020B0604020202020204" pitchFamily="34" charset="0"/>
                <a:cs typeface="Arial" panose="020B0604020202020204" pitchFamily="34" charset="0"/>
              </a:rPr>
              <a:t>Maker DCL projects are</a:t>
            </a:r>
            <a:r>
              <a:rPr lang="en-US" sz="2800" b="1" dirty="0" smtClean="0">
                <a:latin typeface="Arial" panose="020B0604020202020204" pitchFamily="34" charset="0"/>
                <a:cs typeface="Arial" panose="020B0604020202020204" pitchFamily="34" charset="0"/>
              </a:rPr>
              <a:t>: EAGER submissions. </a:t>
            </a:r>
          </a:p>
          <a:p>
            <a:pPr lvl="1">
              <a:spcBef>
                <a:spcPts val="600"/>
              </a:spcBef>
            </a:pPr>
            <a:r>
              <a:rPr lang="en-US" sz="2400" b="1" dirty="0" smtClean="0">
                <a:solidFill>
                  <a:srgbClr val="FF0000"/>
                </a:solidFill>
                <a:latin typeface="Arial" panose="020B0604020202020204" pitchFamily="34" charset="0"/>
                <a:cs typeface="Arial" panose="020B0604020202020204" pitchFamily="34" charset="0"/>
              </a:rPr>
              <a:t>Project description is limited to 8 pages.</a:t>
            </a:r>
          </a:p>
          <a:p>
            <a:pPr lvl="1">
              <a:spcBef>
                <a:spcPts val="600"/>
              </a:spcBef>
            </a:pPr>
            <a:r>
              <a:rPr lang="en-US" sz="2400" b="1" dirty="0">
                <a:solidFill>
                  <a:srgbClr val="FF0000"/>
                </a:solidFill>
                <a:latin typeface="Arial" panose="020B0604020202020204" pitchFamily="34" charset="0"/>
                <a:cs typeface="Arial" panose="020B0604020202020204" pitchFamily="34" charset="0"/>
              </a:rPr>
              <a:t>Requests may be for up to $300K and of up to two years duration. </a:t>
            </a:r>
            <a:endParaRPr lang="en-US" sz="2400" b="1" dirty="0" smtClean="0">
              <a:solidFill>
                <a:srgbClr val="FF0000"/>
              </a:solidFill>
              <a:latin typeface="Arial" panose="020B0604020202020204" pitchFamily="34" charset="0"/>
              <a:cs typeface="Arial" panose="020B0604020202020204" pitchFamily="34" charset="0"/>
            </a:endParaRPr>
          </a:p>
          <a:p>
            <a:pPr lvl="1">
              <a:spcBef>
                <a:spcPts val="600"/>
              </a:spcBef>
            </a:pPr>
            <a:r>
              <a:rPr lang="en-US" sz="2400" b="1" dirty="0">
                <a:solidFill>
                  <a:srgbClr val="FF0000"/>
                </a:solidFill>
                <a:latin typeface="Arial" panose="020B0604020202020204" pitchFamily="34" charset="0"/>
                <a:cs typeface="Arial" panose="020B0604020202020204" pitchFamily="34" charset="0"/>
              </a:rPr>
              <a:t>Project description must include clear statements as to why the project is appropriate for EAGER funding, including why it does not “fit” into existing programs and why it is a “good fit” for EAGER. </a:t>
            </a:r>
          </a:p>
          <a:p>
            <a:pPr>
              <a:lnSpc>
                <a:spcPct val="120000"/>
              </a:lnSpc>
            </a:pPr>
            <a:r>
              <a:rPr lang="en-US" sz="2800" b="1" u="sng" dirty="0" smtClean="0">
                <a:latin typeface="Arial" panose="020B0604020202020204" pitchFamily="34" charset="0"/>
                <a:cs typeface="Arial" panose="020B0604020202020204" pitchFamily="34" charset="0"/>
              </a:rPr>
              <a:t>Maker DCL Website:</a:t>
            </a:r>
            <a:endParaRPr lang="en-US" sz="2800" b="1" u="sng" dirty="0">
              <a:latin typeface="Arial" panose="020B0604020202020204" pitchFamily="34" charset="0"/>
              <a:cs typeface="Arial" panose="020B0604020202020204" pitchFamily="34" charset="0"/>
            </a:endParaRPr>
          </a:p>
          <a:p>
            <a:pPr marL="118872" indent="0">
              <a:lnSpc>
                <a:spcPct val="120000"/>
              </a:lnSpc>
              <a:buNone/>
            </a:pPr>
            <a:r>
              <a:rPr lang="en-US" sz="2800" u="sng" dirty="0" smtClean="0">
                <a:solidFill>
                  <a:schemeClr val="accent2"/>
                </a:solidFill>
                <a:latin typeface="Arial" panose="020B0604020202020204" pitchFamily="34" charset="0"/>
                <a:cs typeface="Arial" panose="020B0604020202020204" pitchFamily="34" charset="0"/>
                <a:hlinkClick r:id="rId5"/>
              </a:rPr>
              <a:t>http</a:t>
            </a:r>
            <a:r>
              <a:rPr lang="en-US" sz="2800" u="sng" dirty="0">
                <a:solidFill>
                  <a:schemeClr val="accent2"/>
                </a:solidFill>
                <a:latin typeface="Arial" panose="020B0604020202020204" pitchFamily="34" charset="0"/>
                <a:cs typeface="Arial" panose="020B0604020202020204" pitchFamily="34" charset="0"/>
                <a:hlinkClick r:id="rId5"/>
              </a:rPr>
              <a:t>://www.nsf.gov/pubs/2015/nsf15086/nsf15086.jsp</a:t>
            </a:r>
          </a:p>
          <a:p>
            <a:pPr lvl="1">
              <a:spcBef>
                <a:spcPts val="600"/>
              </a:spcBef>
            </a:pPr>
            <a:endParaRPr lang="en-US" dirty="0" smtClean="0">
              <a:latin typeface="Arial" panose="020B0604020202020204" pitchFamily="34" charset="0"/>
              <a:cs typeface="Arial" panose="020B0604020202020204" pitchFamily="34" charset="0"/>
            </a:endParaRPr>
          </a:p>
          <a:p>
            <a:pPr>
              <a:spcBef>
                <a:spcPts val="600"/>
              </a:spcBef>
            </a:pPr>
            <a:endParaRPr lang="en-US" dirty="0">
              <a:latin typeface="Arial" panose="020B0604020202020204" pitchFamily="34" charset="0"/>
              <a:cs typeface="Arial" panose="020B0604020202020204" pitchFamily="34" charset="0"/>
            </a:endParaRPr>
          </a:p>
          <a:p>
            <a:pPr>
              <a:spcBef>
                <a:spcPts val="600"/>
              </a:spcBef>
            </a:pPr>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Maker DCL</a:t>
            </a:r>
            <a:endParaRPr lang="en-US" dirty="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12075202"/>
      </p:ext>
    </p:extLst>
  </p:cSld>
  <p:clrMapOvr>
    <a:masterClrMapping/>
  </p:clrMapOvr>
  <mc:AlternateContent xmlns:mc="http://schemas.openxmlformats.org/markup-compatibility/2006">
    <mc:Choice xmlns:p14="http://schemas.microsoft.com/office/powerpoint/2010/main" Requires="p14">
      <p:transition spd="slow" p14:dur="2000" advTm="13345"/>
    </mc:Choice>
    <mc:Fallback>
      <p:transition spd="slow" advTm="1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sz="3800" dirty="0" smtClean="0">
                <a:latin typeface="Arial" panose="020B0604020202020204" pitchFamily="34" charset="0"/>
                <a:cs typeface="Arial" panose="020B0604020202020204" pitchFamily="34" charset="0"/>
              </a:rPr>
              <a:t>NSB Report on Merit Review Criteria: </a:t>
            </a:r>
            <a:br>
              <a:rPr lang="en-US" sz="3800" dirty="0" smtClean="0">
                <a:latin typeface="Arial" panose="020B0604020202020204" pitchFamily="34" charset="0"/>
                <a:cs typeface="Arial" panose="020B0604020202020204" pitchFamily="34" charset="0"/>
              </a:rPr>
            </a:br>
            <a:r>
              <a:rPr lang="en-US" sz="3800" dirty="0" smtClean="0">
                <a:latin typeface="Arial" panose="020B0604020202020204" pitchFamily="34" charset="0"/>
                <a:cs typeface="Arial" panose="020B0604020202020204" pitchFamily="34" charset="0"/>
              </a:rPr>
              <a:t>Two Review Criteria</a:t>
            </a:r>
            <a:endParaRPr lang="en-US" sz="3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951037"/>
            <a:ext cx="8610600" cy="3916363"/>
          </a:xfrm>
        </p:spPr>
        <p:txBody>
          <a:bodyPr>
            <a:noAutofit/>
          </a:bodyPr>
          <a:lstStyle/>
          <a:p>
            <a:pPr marL="0" indent="0">
              <a:spcAft>
                <a:spcPts val="1800"/>
              </a:spcAft>
              <a:buNone/>
            </a:pPr>
            <a:r>
              <a:rPr lang="en-US" sz="2200" dirty="0" smtClean="0">
                <a:latin typeface="Arial" panose="020B0604020202020204" pitchFamily="34" charset="0"/>
                <a:cs typeface="Arial" panose="020B0604020202020204" pitchFamily="34" charset="0"/>
              </a:rPr>
              <a:t>When evaluating NSF proposals, reviewers should consider what the proposers want to do, why they want to do it, how they plan to do it, how they will know if they succeed, and what benefits would accrue if the project is successful. These issues apply both to the technical aspects of the proposal and the way in which the project may make broader contributions. To that end, reviewers are asked to evaluate all proposals against two criteria:</a:t>
            </a:r>
          </a:p>
          <a:p>
            <a:pPr>
              <a:buSzPct val="125000"/>
            </a:pPr>
            <a:r>
              <a:rPr lang="en-US" sz="2200" b="1" dirty="0" smtClean="0">
                <a:latin typeface="Arial" panose="020B0604020202020204" pitchFamily="34" charset="0"/>
                <a:cs typeface="Arial" panose="020B0604020202020204" pitchFamily="34" charset="0"/>
              </a:rPr>
              <a:t>Intellectual Merit: </a:t>
            </a:r>
            <a:r>
              <a:rPr lang="en-US" sz="2200" dirty="0" smtClean="0">
                <a:latin typeface="Arial" panose="020B0604020202020204" pitchFamily="34" charset="0"/>
                <a:cs typeface="Arial" panose="020B0604020202020204" pitchFamily="34" charset="0"/>
              </a:rPr>
              <a:t>The intellectual Merit criterion encompasses the potential to advance knowledge; and</a:t>
            </a:r>
          </a:p>
          <a:p>
            <a:pPr>
              <a:buSzPct val="125000"/>
            </a:pPr>
            <a:r>
              <a:rPr lang="en-US" sz="2200" b="1" dirty="0" smtClean="0">
                <a:latin typeface="Arial" panose="020B0604020202020204" pitchFamily="34" charset="0"/>
                <a:cs typeface="Arial" panose="020B0604020202020204" pitchFamily="34" charset="0"/>
              </a:rPr>
              <a:t>Broader Impacts: </a:t>
            </a:r>
            <a:r>
              <a:rPr lang="en-US" sz="2200" dirty="0" smtClean="0">
                <a:latin typeface="Arial" panose="020B0604020202020204" pitchFamily="34" charset="0"/>
                <a:cs typeface="Arial" panose="020B0604020202020204" pitchFamily="34" charset="0"/>
              </a:rPr>
              <a:t>The Broader Impacts criterion encompasses the potential to benefit society and contribute to the achievement of specific, desired societal outcomes.</a:t>
            </a:r>
          </a:p>
          <a:p>
            <a:pPr>
              <a:spcBef>
                <a:spcPts val="1800"/>
              </a:spcBef>
              <a:buSzPct val="125000"/>
              <a:buNone/>
            </a:pPr>
            <a:endParaRPr lang="en-US" sz="2200" dirty="0" smtClean="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11015448"/>
      </p:ext>
    </p:extLst>
  </p:cSld>
  <p:clrMapOvr>
    <a:masterClrMapping/>
  </p:clrMapOvr>
  <mc:AlternateContent xmlns:mc="http://schemas.openxmlformats.org/markup-compatibility/2006">
    <mc:Choice xmlns:p14="http://schemas.microsoft.com/office/powerpoint/2010/main" Requires="p14">
      <p:transition spd="slow" p14:dur="2000" advTm="29314"/>
    </mc:Choice>
    <mc:Fallback>
      <p:transition spd="slow" advTm="2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sz="3800" dirty="0" smtClean="0">
                <a:latin typeface="Arial" panose="020B0604020202020204" pitchFamily="34" charset="0"/>
                <a:cs typeface="Arial" panose="020B0604020202020204" pitchFamily="34" charset="0"/>
              </a:rPr>
              <a:t>NSB Report on Merit Review Criteria: </a:t>
            </a:r>
            <a:br>
              <a:rPr lang="en-US" sz="3800" dirty="0" smtClean="0">
                <a:latin typeface="Arial" panose="020B0604020202020204" pitchFamily="34" charset="0"/>
                <a:cs typeface="Arial" panose="020B0604020202020204" pitchFamily="34" charset="0"/>
              </a:rPr>
            </a:br>
            <a:r>
              <a:rPr lang="en-US" sz="3800" dirty="0" smtClean="0">
                <a:latin typeface="Arial" panose="020B0604020202020204" pitchFamily="34" charset="0"/>
                <a:cs typeface="Arial" panose="020B0604020202020204" pitchFamily="34" charset="0"/>
              </a:rPr>
              <a:t>Five Review Elements</a:t>
            </a:r>
            <a:endParaRPr lang="en-US" sz="3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0" y="1828800"/>
            <a:ext cx="8686800" cy="3916363"/>
          </a:xfrm>
        </p:spPr>
        <p:txBody>
          <a:bodyPr>
            <a:noAutofit/>
          </a:bodyPr>
          <a:lstStyle/>
          <a:p>
            <a:pPr marL="0" indent="0">
              <a:buNone/>
            </a:pPr>
            <a:r>
              <a:rPr lang="en-US" sz="1900" dirty="0" smtClean="0">
                <a:latin typeface="Arial" panose="020B0604020202020204" pitchFamily="34" charset="0"/>
                <a:cs typeface="Arial" panose="020B0604020202020204" pitchFamily="34" charset="0"/>
              </a:rPr>
              <a:t>The following elements should be considered in the review for </a:t>
            </a:r>
            <a:r>
              <a:rPr lang="en-US" sz="1900" b="1" dirty="0" smtClean="0">
                <a:latin typeface="Arial" panose="020B0604020202020204" pitchFamily="34" charset="0"/>
                <a:cs typeface="Arial" panose="020B0604020202020204" pitchFamily="34" charset="0"/>
              </a:rPr>
              <a:t>both criteria</a:t>
            </a:r>
            <a:r>
              <a:rPr lang="en-US" sz="1900" dirty="0" smtClean="0">
                <a:latin typeface="Arial" panose="020B0604020202020204" pitchFamily="34" charset="0"/>
                <a:cs typeface="Arial" panose="020B0604020202020204" pitchFamily="34" charset="0"/>
              </a:rPr>
              <a:t>:</a:t>
            </a:r>
          </a:p>
          <a:p>
            <a:pPr>
              <a:buNone/>
            </a:pPr>
            <a:r>
              <a:rPr lang="en-US" sz="1900" dirty="0" smtClean="0">
                <a:latin typeface="Arial" panose="020B0604020202020204" pitchFamily="34" charset="0"/>
                <a:cs typeface="Arial" panose="020B0604020202020204" pitchFamily="34" charset="0"/>
              </a:rPr>
              <a:t>1. What is the potential for the proposed activity to:</a:t>
            </a:r>
          </a:p>
          <a:p>
            <a:pPr marL="976313" indent="-511175">
              <a:buNone/>
            </a:pPr>
            <a:r>
              <a:rPr lang="en-US" sz="1900" dirty="0" smtClean="0">
                <a:latin typeface="Arial" panose="020B0604020202020204" pitchFamily="34" charset="0"/>
                <a:cs typeface="Arial" panose="020B0604020202020204" pitchFamily="34" charset="0"/>
              </a:rPr>
              <a:t>a. advance knowledge and understanding within its own field or across different fields (Intellectual Merit); and</a:t>
            </a:r>
          </a:p>
          <a:p>
            <a:pPr marL="976313" indent="-511175">
              <a:buNone/>
            </a:pPr>
            <a:r>
              <a:rPr lang="en-US" sz="1900" dirty="0" smtClean="0">
                <a:latin typeface="Arial" panose="020B0604020202020204" pitchFamily="34" charset="0"/>
                <a:cs typeface="Arial" panose="020B0604020202020204" pitchFamily="34" charset="0"/>
              </a:rPr>
              <a:t>b. benefit society or advance desired societal outcomes (Broader Impacts)?</a:t>
            </a:r>
          </a:p>
          <a:p>
            <a:pPr>
              <a:buNone/>
            </a:pPr>
            <a:r>
              <a:rPr lang="en-US" sz="1900" dirty="0" smtClean="0">
                <a:latin typeface="Arial" panose="020B0604020202020204" pitchFamily="34" charset="0"/>
                <a:cs typeface="Arial" panose="020B0604020202020204" pitchFamily="34" charset="0"/>
              </a:rPr>
              <a:t>2. To what extent do the proposed activities suggest and explore creative, original, or potentially transformative concepts?</a:t>
            </a:r>
          </a:p>
          <a:p>
            <a:pPr>
              <a:buNone/>
            </a:pPr>
            <a:r>
              <a:rPr lang="en-US" sz="1900" dirty="0" smtClean="0">
                <a:latin typeface="Arial" panose="020B0604020202020204" pitchFamily="34" charset="0"/>
                <a:cs typeface="Arial" panose="020B0604020202020204" pitchFamily="34" charset="0"/>
              </a:rPr>
              <a:t>3. Is the plan for carrying out the proposed activities well-reasoned, well-organized, and based on a sound rationale? Does the plan incorporate a mechanism to assess success?</a:t>
            </a:r>
          </a:p>
          <a:p>
            <a:pPr>
              <a:buNone/>
            </a:pPr>
            <a:r>
              <a:rPr lang="en-US" sz="1900" dirty="0" smtClean="0">
                <a:latin typeface="Arial" panose="020B0604020202020204" pitchFamily="34" charset="0"/>
                <a:cs typeface="Arial" panose="020B0604020202020204" pitchFamily="34" charset="0"/>
              </a:rPr>
              <a:t>4. How well qualified is the individual, team, or institution to conduct the proposed activities?</a:t>
            </a:r>
          </a:p>
          <a:p>
            <a:pPr>
              <a:buNone/>
            </a:pPr>
            <a:r>
              <a:rPr lang="en-US" sz="1900" dirty="0" smtClean="0">
                <a:latin typeface="Arial" panose="020B0604020202020204" pitchFamily="34" charset="0"/>
                <a:cs typeface="Arial" panose="020B0604020202020204" pitchFamily="34" charset="0"/>
              </a:rPr>
              <a:t>5. Are there adequate resources available to the PI (either at the home institution or through collaborations) to carry out the proposed activities?</a:t>
            </a:r>
          </a:p>
          <a:p>
            <a:pPr>
              <a:spcBef>
                <a:spcPts val="1800"/>
              </a:spcBef>
              <a:buSzPct val="125000"/>
              <a:buNone/>
            </a:pPr>
            <a:endParaRPr lang="en-US" sz="1900" dirty="0" smtClean="0">
              <a:latin typeface="Arial" panose="020B0604020202020204" pitchFamily="34" charset="0"/>
              <a:cs typeface="Arial" panose="020B0604020202020204" pitchFamily="34" charset="0"/>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82940690"/>
      </p:ext>
    </p:extLst>
  </p:cSld>
  <p:clrMapOvr>
    <a:masterClrMapping/>
  </p:clrMapOvr>
  <mc:AlternateContent xmlns:mc="http://schemas.openxmlformats.org/markup-compatibility/2006">
    <mc:Choice xmlns:p14="http://schemas.microsoft.com/office/powerpoint/2010/main" Requires="p14">
      <p:transition spd="slow" p14:dur="2000" advTm="12017"/>
    </mc:Choice>
    <mc:Fallback>
      <p:transition spd="slow" advTm="12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DCL Specific Review Criteria</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Does the proposal have a making/maker project as its central focus?</a:t>
            </a:r>
          </a:p>
          <a:p>
            <a:r>
              <a:rPr lang="en-US" dirty="0" smtClean="0"/>
              <a:t>Does the proposal satisfy EAGER submission requirements?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809443"/>
      </p:ext>
    </p:extLst>
  </p:cSld>
  <p:clrMapOvr>
    <a:masterClrMapping/>
  </p:clrMapOvr>
  <mc:AlternateContent xmlns:mc="http://schemas.openxmlformats.org/markup-compatibility/2006">
    <mc:Choice xmlns:p14="http://schemas.microsoft.com/office/powerpoint/2010/main" Requires="p14">
      <p:transition spd="slow" p14:dur="2000" advTm="18126"/>
    </mc:Choice>
    <mc:Fallback>
      <p:transition spd="slow" advTm="1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Ratings – </a:t>
            </a:r>
            <a:r>
              <a:rPr lang="en-US" b="1" u="sng" dirty="0" smtClean="0">
                <a:latin typeface="Arial" panose="020B0604020202020204" pitchFamily="34" charset="0"/>
                <a:cs typeface="Arial" panose="020B0604020202020204" pitchFamily="34" charset="0"/>
              </a:rPr>
              <a:t>select only one</a:t>
            </a:r>
            <a:endParaRPr lang="en-US" b="1"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sz="2800" b="1" dirty="0">
                <a:latin typeface="Arial" panose="020B0604020202020204" pitchFamily="34" charset="0"/>
                <a:cs typeface="Arial" panose="020B0604020202020204" pitchFamily="34" charset="0"/>
              </a:rPr>
              <a:t>Excellent, Very Good, Good, Fair, Poor </a:t>
            </a:r>
          </a:p>
          <a:p>
            <a:r>
              <a:rPr lang="en-US" sz="2800" b="1" dirty="0" smtClean="0">
                <a:latin typeface="Arial" panose="020B0604020202020204" pitchFamily="34" charset="0"/>
                <a:cs typeface="Arial" panose="020B0604020202020204" pitchFamily="34" charset="0"/>
              </a:rPr>
              <a:t>Excellent </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Outstanding proposal in all respects; deserves highest priority for support. </a:t>
            </a:r>
          </a:p>
          <a:p>
            <a:r>
              <a:rPr lang="en-US" sz="2800" b="1" dirty="0" smtClean="0">
                <a:latin typeface="Arial" panose="020B0604020202020204" pitchFamily="34" charset="0"/>
                <a:cs typeface="Arial" panose="020B0604020202020204" pitchFamily="34" charset="0"/>
              </a:rPr>
              <a:t>Very </a:t>
            </a:r>
            <a:r>
              <a:rPr lang="en-US" sz="2800" b="1" dirty="0">
                <a:latin typeface="Arial" panose="020B0604020202020204" pitchFamily="34" charset="0"/>
                <a:cs typeface="Arial" panose="020B0604020202020204" pitchFamily="34" charset="0"/>
              </a:rPr>
              <a:t>Good - </a:t>
            </a:r>
            <a:r>
              <a:rPr lang="en-US" sz="2800" dirty="0">
                <a:latin typeface="Arial" panose="020B0604020202020204" pitchFamily="34" charset="0"/>
                <a:cs typeface="Arial" panose="020B0604020202020204" pitchFamily="34" charset="0"/>
              </a:rPr>
              <a:t>High quality proposal in nearly all respects; should be supported if at all possible. </a:t>
            </a:r>
          </a:p>
          <a:p>
            <a:r>
              <a:rPr lang="en-US" sz="2800" b="1" dirty="0" smtClean="0">
                <a:latin typeface="Arial" panose="020B0604020202020204" pitchFamily="34" charset="0"/>
                <a:cs typeface="Arial" panose="020B0604020202020204" pitchFamily="34" charset="0"/>
              </a:rPr>
              <a:t>Good </a:t>
            </a:r>
            <a:r>
              <a:rPr lang="en-US" sz="2800" dirty="0">
                <a:latin typeface="Arial" panose="020B0604020202020204" pitchFamily="34" charset="0"/>
                <a:cs typeface="Arial" panose="020B0604020202020204" pitchFamily="34" charset="0"/>
              </a:rPr>
              <a:t>- A quality proposal, worthy of support. </a:t>
            </a:r>
          </a:p>
          <a:p>
            <a:r>
              <a:rPr lang="en-US" sz="2800" b="1" dirty="0" smtClean="0">
                <a:latin typeface="Arial" panose="020B0604020202020204" pitchFamily="34" charset="0"/>
                <a:cs typeface="Arial" panose="020B0604020202020204" pitchFamily="34" charset="0"/>
              </a:rPr>
              <a:t>Fair </a:t>
            </a:r>
            <a:r>
              <a:rPr lang="en-US" sz="2800" dirty="0">
                <a:latin typeface="Arial" panose="020B0604020202020204" pitchFamily="34" charset="0"/>
                <a:cs typeface="Arial" panose="020B0604020202020204" pitchFamily="34" charset="0"/>
              </a:rPr>
              <a:t>- Proposal lacking in one or more critical aspects; key issues need to be addressed. </a:t>
            </a:r>
          </a:p>
          <a:p>
            <a:r>
              <a:rPr lang="en-US" sz="2800" b="1" dirty="0" smtClean="0">
                <a:latin typeface="Arial" panose="020B0604020202020204" pitchFamily="34" charset="0"/>
                <a:cs typeface="Arial" panose="020B0604020202020204" pitchFamily="34" charset="0"/>
              </a:rPr>
              <a:t>Poor </a:t>
            </a:r>
            <a:r>
              <a:rPr lang="en-US" sz="2800" dirty="0">
                <a:latin typeface="Arial" panose="020B0604020202020204" pitchFamily="34" charset="0"/>
                <a:cs typeface="Arial" panose="020B0604020202020204" pitchFamily="34" charset="0"/>
              </a:rPr>
              <a:t>- Proposal has serious deficiencies.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79780239"/>
      </p:ext>
    </p:extLst>
  </p:cSld>
  <p:clrMapOvr>
    <a:masterClrMapping/>
  </p:clrMapOvr>
  <mc:AlternateContent xmlns:mc="http://schemas.openxmlformats.org/markup-compatibility/2006">
    <mc:Choice xmlns:p14="http://schemas.microsoft.com/office/powerpoint/2010/main" Requires="p14">
      <p:transition spd="slow" p14:dur="2000" advTm="10860"/>
    </mc:Choice>
    <mc:Fallback>
      <p:transition spd="slow" advTm="10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Your reviews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417637"/>
            <a:ext cx="8534400" cy="4525963"/>
          </a:xfrm>
        </p:spPr>
        <p:txBody>
          <a:bodyPr>
            <a:noAutofit/>
          </a:bodyPr>
          <a:lstStyle/>
          <a:p>
            <a:r>
              <a:rPr lang="en-US" sz="2200" dirty="0" smtClean="0">
                <a:latin typeface="Arial" panose="020B0604020202020204" pitchFamily="34" charset="0"/>
                <a:cs typeface="Arial" panose="020B0604020202020204" pitchFamily="34" charset="0"/>
              </a:rPr>
              <a:t>Reviews are advisory to NSF, and to the PI, and we both want the best advice you can give</a:t>
            </a:r>
          </a:p>
          <a:p>
            <a:r>
              <a:rPr lang="en-US" sz="2200" dirty="0" smtClean="0">
                <a:latin typeface="Arial" panose="020B0604020202020204" pitchFamily="34" charset="0"/>
                <a:cs typeface="Arial" panose="020B0604020202020204" pitchFamily="34" charset="0"/>
              </a:rPr>
              <a:t>Things to do in a review:</a:t>
            </a:r>
          </a:p>
          <a:p>
            <a:pPr lvl="1"/>
            <a:r>
              <a:rPr lang="en-US" sz="2200" dirty="0" smtClean="0">
                <a:latin typeface="Arial" panose="020B0604020202020204" pitchFamily="34" charset="0"/>
                <a:cs typeface="Arial" panose="020B0604020202020204" pitchFamily="34" charset="0"/>
              </a:rPr>
              <a:t>There is no need to summarize the proposal</a:t>
            </a:r>
          </a:p>
          <a:p>
            <a:pPr lvl="1"/>
            <a:r>
              <a:rPr lang="en-US" sz="2200" dirty="0" smtClean="0">
                <a:latin typeface="Arial" panose="020B0604020202020204" pitchFamily="34" charset="0"/>
                <a:cs typeface="Arial" panose="020B0604020202020204" pitchFamily="34" charset="0"/>
              </a:rPr>
              <a:t>Detail the strengths and weaknesses, including </a:t>
            </a:r>
            <a:r>
              <a:rPr lang="en-US" sz="2200" b="1" dirty="0" smtClean="0">
                <a:latin typeface="Arial" panose="020B0604020202020204" pitchFamily="34" charset="0"/>
                <a:cs typeface="Arial" panose="020B0604020202020204" pitchFamily="34" charset="0"/>
              </a:rPr>
              <a:t>why</a:t>
            </a:r>
            <a:r>
              <a:rPr lang="en-US" sz="2200" dirty="0" smtClean="0">
                <a:latin typeface="Arial" panose="020B0604020202020204" pitchFamily="34" charset="0"/>
                <a:cs typeface="Arial" panose="020B0604020202020204" pitchFamily="34" charset="0"/>
              </a:rPr>
              <a:t> they are strengths or weaknesses</a:t>
            </a:r>
          </a:p>
          <a:p>
            <a:pPr lvl="1"/>
            <a:r>
              <a:rPr lang="en-US" sz="2200" dirty="0" smtClean="0">
                <a:latin typeface="Arial" panose="020B0604020202020204" pitchFamily="34" charset="0"/>
                <a:cs typeface="Arial" panose="020B0604020202020204" pitchFamily="34" charset="0"/>
              </a:rPr>
              <a:t>Provide specific information that supports your rating, referring to each of the merit review criteria.</a:t>
            </a:r>
          </a:p>
          <a:p>
            <a:pPr lvl="1"/>
            <a:r>
              <a:rPr lang="en-US" sz="2200" dirty="0" smtClean="0">
                <a:latin typeface="Arial" panose="020B0604020202020204" pitchFamily="34" charset="0"/>
                <a:cs typeface="Arial" panose="020B0604020202020204" pitchFamily="34" charset="0"/>
              </a:rPr>
              <a:t>The summary statement should provide a justification for how you arrived at your overall rating based on how you weighted the two merit review criteria, intellectual merit and broader impacts. Do not introduce new information in the summary statement.</a:t>
            </a:r>
          </a:p>
          <a:p>
            <a:pPr lvl="1"/>
            <a:r>
              <a:rPr lang="en-US" sz="2200" dirty="0" smtClean="0">
                <a:latin typeface="Arial" panose="020B0604020202020204" pitchFamily="34" charset="0"/>
                <a:cs typeface="Arial" panose="020B0604020202020204" pitchFamily="34" charset="0"/>
              </a:rPr>
              <a:t>Your narrative should be consistent with the rating given</a:t>
            </a:r>
            <a:endParaRPr lang="en-US" sz="2200" dirty="0">
              <a:latin typeface="Arial" panose="020B0604020202020204" pitchFamily="34" charset="0"/>
              <a:cs typeface="Arial" panose="020B0604020202020204" pitchFamily="34"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66849533"/>
      </p:ext>
    </p:extLst>
  </p:cSld>
  <p:clrMapOvr>
    <a:masterClrMapping/>
  </p:clrMapOvr>
  <mc:AlternateContent xmlns:mc="http://schemas.openxmlformats.org/markup-compatibility/2006">
    <mc:Choice xmlns:p14="http://schemas.microsoft.com/office/powerpoint/2010/main" Requires="p14">
      <p:transition spd="slow" p14:dur="2000" advTm="43239"/>
    </mc:Choice>
    <mc:Fallback>
      <p:transition spd="slow" advTm="43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20000"/>
          </a:lnSpc>
          <a:spcBef>
            <a:spcPct val="20000"/>
          </a:spcBef>
          <a:spcAft>
            <a:spcPct val="2500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89350D0D3F3849B4C961F56EDA2BF6" ma:contentTypeVersion="0" ma:contentTypeDescription="Create a new document." ma:contentTypeScope="" ma:versionID="e30013bf8bec1e3f540f477ac6aec4da">
  <xsd:schema xmlns:xsd="http://www.w3.org/2001/XMLSchema" xmlns:xs="http://www.w3.org/2001/XMLSchema" xmlns:p="http://schemas.microsoft.com/office/2006/metadata/properties" targetNamespace="http://schemas.microsoft.com/office/2006/metadata/properties" ma:root="true" ma:fieldsID="c1256f0b4415844347645893a57b755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8C8AED-C588-4B27-A74A-A32BB00FFDF1}">
  <ds:schemaRefs>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http://purl.org/dc/dcmitype/"/>
    <ds:schemaRef ds:uri="http://www.w3.org/XML/1998/namespace"/>
  </ds:schemaRefs>
</ds:datastoreItem>
</file>

<file path=customXml/itemProps2.xml><?xml version="1.0" encoding="utf-8"?>
<ds:datastoreItem xmlns:ds="http://schemas.openxmlformats.org/officeDocument/2006/customXml" ds:itemID="{22035771-2E07-43A0-A85A-A6AE06C21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A76F71E-140D-4BA2-BF84-8ADCC1FDA9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2816</TotalTime>
  <Words>3672</Words>
  <Application>Microsoft Macintosh PowerPoint</Application>
  <PresentationFormat>On-screen Show (4:3)</PresentationFormat>
  <Paragraphs>341</Paragraphs>
  <Slides>36</Slides>
  <Notes>36</Notes>
  <HiddenSlides>0</HiddenSlides>
  <MMClips>36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 Narrow</vt:lpstr>
      <vt:lpstr>Book Antiqua</vt:lpstr>
      <vt:lpstr>Calibri</vt:lpstr>
      <vt:lpstr>Monotype Sorts</vt:lpstr>
      <vt:lpstr>Wingdings</vt:lpstr>
      <vt:lpstr>Wingdings 2</vt:lpstr>
      <vt:lpstr>Arial</vt:lpstr>
      <vt:lpstr>Default Design</vt:lpstr>
      <vt:lpstr>Reviewer Instructions</vt:lpstr>
      <vt:lpstr>Maker DCL</vt:lpstr>
      <vt:lpstr>Maker DCL</vt:lpstr>
      <vt:lpstr>Maker DCL</vt:lpstr>
      <vt:lpstr>NSB Report on Merit Review Criteria:  Two Review Criteria</vt:lpstr>
      <vt:lpstr>NSB Report on Merit Review Criteria:  Five Review Elements</vt:lpstr>
      <vt:lpstr>DCL Specific Review Criteria</vt:lpstr>
      <vt:lpstr>Ratings – select only one</vt:lpstr>
      <vt:lpstr>Your reviews</vt:lpstr>
      <vt:lpstr>Your reviews (Cont.)</vt:lpstr>
      <vt:lpstr>Your reviews (Cont.)</vt:lpstr>
      <vt:lpstr>Postdoctoral Mentoring Plan</vt:lpstr>
      <vt:lpstr>Prior NSF Support </vt:lpstr>
      <vt:lpstr>Review submission timeline</vt:lpstr>
      <vt:lpstr>Standard Proposal Review Process &amp; Timeline</vt:lpstr>
      <vt:lpstr>Data Management Plan</vt:lpstr>
      <vt:lpstr>The PI Receives </vt:lpstr>
      <vt:lpstr>Avoiding Bias in Review</vt:lpstr>
      <vt:lpstr>Avoiding Implicit Bias in Review</vt:lpstr>
      <vt:lpstr>Ways to Mitigate Evaluation Bias</vt:lpstr>
      <vt:lpstr>Conflicts of Interest</vt:lpstr>
      <vt:lpstr>Common Examples of COI</vt:lpstr>
      <vt:lpstr>Common Examples of COI</vt:lpstr>
      <vt:lpstr>Common Examples of COI</vt:lpstr>
      <vt:lpstr>COI Policies</vt:lpstr>
      <vt:lpstr>Avoid any discussion of:</vt:lpstr>
      <vt:lpstr>Confidentiality</vt:lpstr>
      <vt:lpstr>Confidentiality (Cont.)</vt:lpstr>
      <vt:lpstr>Confidentiality (Cont.)</vt:lpstr>
      <vt:lpstr>Role of Panels</vt:lpstr>
      <vt:lpstr>Goals of the Panels</vt:lpstr>
      <vt:lpstr>Panel Procedure</vt:lpstr>
      <vt:lpstr>Writing a Panel Summary</vt:lpstr>
      <vt:lpstr>Writing a Panel Summary (Cont.)</vt:lpstr>
      <vt:lpstr>Panel Summary Format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King, Karen D.</dc:creator>
  <cp:lastModifiedBy>Robert Russell</cp:lastModifiedBy>
  <cp:revision>61</cp:revision>
  <cp:lastPrinted>2016-02-25T17:47:04Z</cp:lastPrinted>
  <dcterms:created xsi:type="dcterms:W3CDTF">2014-10-07T20:21:38Z</dcterms:created>
  <dcterms:modified xsi:type="dcterms:W3CDTF">2016-02-25T20:09:14Z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0x0101005F89350D0D3F3849B4C961F56EDA2BF6</vt:lpwstr>
  </property>
</Properties>
</file>