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
  </p:handoutMasterIdLst>
  <p:sldIdLst>
    <p:sldId id="256" r:id="rId2"/>
  </p:sldIdLst>
  <p:sldSz cx="9144000" cy="6858000" type="screen4x3"/>
  <p:notesSz cx="7019925" cy="9305925"/>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300"/>
    <a:srgbClr val="F9D107"/>
    <a:srgbClr val="CC3300"/>
    <a:srgbClr val="FFFF00"/>
    <a:srgbClr val="009900"/>
    <a:srgbClr val="FF6600"/>
    <a:srgbClr val="FF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snapToGrid="0">
      <p:cViewPr>
        <p:scale>
          <a:sx n="114" d="100"/>
          <a:sy n="114" d="100"/>
        </p:scale>
        <p:origin x="-800"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78437" cy="461450"/>
          </a:xfrm>
          <a:prstGeom prst="rect">
            <a:avLst/>
          </a:prstGeom>
          <a:noFill/>
          <a:ln w="9525">
            <a:noFill/>
            <a:miter lim="800000"/>
            <a:headEnd/>
            <a:tailEnd/>
          </a:ln>
          <a:effectLst/>
        </p:spPr>
        <p:txBody>
          <a:bodyPr vert="horz" wrap="square" lIns="92805" tIns="46401" rIns="92805" bIns="46401" numCol="1" anchor="t" anchorCtr="0" compatLnSpc="1">
            <a:prstTxWarp prst="textNoShape">
              <a:avLst/>
            </a:prstTxWarp>
          </a:bodyPr>
          <a:lstStyle>
            <a:lvl1pPr defTabSz="929681">
              <a:defRPr sz="1200"/>
            </a:lvl1pPr>
          </a:lstStyle>
          <a:p>
            <a:endParaRPr lang="en-US"/>
          </a:p>
        </p:txBody>
      </p:sp>
      <p:sp>
        <p:nvSpPr>
          <p:cNvPr id="5123" name="Rectangle 1027"/>
          <p:cNvSpPr>
            <a:spLocks noGrp="1" noChangeArrowheads="1"/>
          </p:cNvSpPr>
          <p:nvPr>
            <p:ph type="dt" sz="quarter" idx="1"/>
          </p:nvPr>
        </p:nvSpPr>
        <p:spPr bwMode="auto">
          <a:xfrm>
            <a:off x="4000845" y="0"/>
            <a:ext cx="3001436" cy="461450"/>
          </a:xfrm>
          <a:prstGeom prst="rect">
            <a:avLst/>
          </a:prstGeom>
          <a:noFill/>
          <a:ln w="9525">
            <a:noFill/>
            <a:miter lim="800000"/>
            <a:headEnd/>
            <a:tailEnd/>
          </a:ln>
          <a:effectLst/>
        </p:spPr>
        <p:txBody>
          <a:bodyPr vert="horz" wrap="square" lIns="92805" tIns="46401" rIns="92805" bIns="46401" numCol="1" anchor="t" anchorCtr="0" compatLnSpc="1">
            <a:prstTxWarp prst="textNoShape">
              <a:avLst/>
            </a:prstTxWarp>
          </a:bodyPr>
          <a:lstStyle>
            <a:lvl1pPr algn="r" defTabSz="929681">
              <a:defRPr sz="1200"/>
            </a:lvl1pPr>
          </a:lstStyle>
          <a:p>
            <a:endParaRPr lang="en-US"/>
          </a:p>
        </p:txBody>
      </p:sp>
      <p:sp>
        <p:nvSpPr>
          <p:cNvPr id="5124" name="Rectangle 1028"/>
          <p:cNvSpPr>
            <a:spLocks noGrp="1" noChangeArrowheads="1"/>
          </p:cNvSpPr>
          <p:nvPr>
            <p:ph type="ftr" sz="quarter" idx="2"/>
          </p:nvPr>
        </p:nvSpPr>
        <p:spPr bwMode="auto">
          <a:xfrm>
            <a:off x="0" y="8825248"/>
            <a:ext cx="3078437" cy="459849"/>
          </a:xfrm>
          <a:prstGeom prst="rect">
            <a:avLst/>
          </a:prstGeom>
          <a:noFill/>
          <a:ln w="9525">
            <a:noFill/>
            <a:miter lim="800000"/>
            <a:headEnd/>
            <a:tailEnd/>
          </a:ln>
          <a:effectLst/>
        </p:spPr>
        <p:txBody>
          <a:bodyPr vert="horz" wrap="square" lIns="92805" tIns="46401" rIns="92805" bIns="46401" numCol="1" anchor="b" anchorCtr="0" compatLnSpc="1">
            <a:prstTxWarp prst="textNoShape">
              <a:avLst/>
            </a:prstTxWarp>
          </a:bodyPr>
          <a:lstStyle>
            <a:lvl1pPr defTabSz="929681">
              <a:defRPr sz="1200"/>
            </a:lvl1pPr>
          </a:lstStyle>
          <a:p>
            <a:endParaRPr lang="en-US"/>
          </a:p>
        </p:txBody>
      </p:sp>
      <p:sp>
        <p:nvSpPr>
          <p:cNvPr id="5125" name="Rectangle 1029"/>
          <p:cNvSpPr>
            <a:spLocks noGrp="1" noChangeArrowheads="1"/>
          </p:cNvSpPr>
          <p:nvPr>
            <p:ph type="sldNum" sz="quarter" idx="3"/>
          </p:nvPr>
        </p:nvSpPr>
        <p:spPr bwMode="auto">
          <a:xfrm>
            <a:off x="4000845" y="8825248"/>
            <a:ext cx="3001436" cy="459849"/>
          </a:xfrm>
          <a:prstGeom prst="rect">
            <a:avLst/>
          </a:prstGeom>
          <a:noFill/>
          <a:ln w="9525">
            <a:noFill/>
            <a:miter lim="800000"/>
            <a:headEnd/>
            <a:tailEnd/>
          </a:ln>
          <a:effectLst/>
        </p:spPr>
        <p:txBody>
          <a:bodyPr vert="horz" wrap="square" lIns="92805" tIns="46401" rIns="92805" bIns="46401" numCol="1" anchor="b" anchorCtr="0" compatLnSpc="1">
            <a:prstTxWarp prst="textNoShape">
              <a:avLst/>
            </a:prstTxWarp>
          </a:bodyPr>
          <a:lstStyle>
            <a:lvl1pPr algn="r" defTabSz="929681">
              <a:defRPr sz="1200"/>
            </a:lvl1pPr>
          </a:lstStyle>
          <a:p>
            <a:fld id="{51228FFE-CC72-4D0E-9A5E-3FAB00C299A1}" type="slidenum">
              <a:rPr lang="en-US"/>
              <a:pPr/>
              <a:t>‹#›</a:t>
            </a:fld>
            <a:endParaRPr lang="en-US"/>
          </a:p>
        </p:txBody>
      </p:sp>
    </p:spTree>
    <p:extLst>
      <p:ext uri="{BB962C8B-B14F-4D97-AF65-F5344CB8AC3E}">
        <p14:creationId xmlns:p14="http://schemas.microsoft.com/office/powerpoint/2010/main" val="34195504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720F6F-7766-4BF2-9B6D-FCAEE7ECDFB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D43EE7-6330-41EE-9708-D4FE482ED6E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7859C6-FD27-439A-B13B-02E21A18B01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CD7587-5583-4AFB-9506-1BC80DC658C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3FB424-3468-4DC8-A445-EFC11A92B45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9D59B1-B224-4ADE-B02D-D584D11B611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21A7ACD-2041-49DB-83C0-BB4E961966E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FC35DC3-0667-45BA-83D7-F44AFEFDE29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D252A1-450E-4B73-95C5-58C8EF49B94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B58586-08C2-431C-A363-86F96E323F6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EEA070-2558-432F-B94C-D2D5F12A174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2CEB4A-79D1-451F-9FA3-D130A0B162F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4699000" y="83833"/>
            <a:ext cx="4558097" cy="1634635"/>
          </a:xfrm>
          <a:prstGeom prst="rect">
            <a:avLst/>
          </a:prstGeom>
          <a:noFill/>
          <a:ln w="9525">
            <a:noFill/>
            <a:miter lim="800000"/>
            <a:headEnd/>
            <a:tailEnd/>
          </a:ln>
          <a:effectLst/>
        </p:spPr>
        <p:txBody>
          <a:bodyPr wrap="square">
            <a:spAutoFit/>
          </a:bodyPr>
          <a:lstStyle/>
          <a:p>
            <a:pPr algn="ctr">
              <a:lnSpc>
                <a:spcPts val="2000"/>
              </a:lnSpc>
            </a:pPr>
            <a:r>
              <a:rPr lang="en-US" sz="2400" dirty="0" smtClean="0">
                <a:latin typeface="+mn-lt"/>
              </a:rPr>
              <a:t>34th  </a:t>
            </a:r>
            <a:r>
              <a:rPr lang="en-US" sz="2400" dirty="0" smtClean="0">
                <a:latin typeface="+mn-lt"/>
              </a:rPr>
              <a:t>WATCH:</a:t>
            </a:r>
            <a:r>
              <a:rPr lang="en-US" sz="800" dirty="0" smtClean="0">
                <a:latin typeface="+mn-lt"/>
              </a:rPr>
              <a:t> </a:t>
            </a:r>
            <a:endParaRPr lang="en-US" sz="2400" dirty="0" smtClean="0">
              <a:latin typeface="+mn-lt"/>
            </a:endParaRPr>
          </a:p>
          <a:p>
            <a:pPr algn="ctr">
              <a:lnSpc>
                <a:spcPts val="2000"/>
              </a:lnSpc>
            </a:pPr>
            <a:endParaRPr lang="en-US" sz="1800" dirty="0" smtClean="0"/>
          </a:p>
          <a:p>
            <a:pPr algn="ctr">
              <a:lnSpc>
                <a:spcPts val="2000"/>
              </a:lnSpc>
            </a:pPr>
            <a:r>
              <a:rPr lang="en-US" sz="1800" dirty="0" smtClean="0"/>
              <a:t>The Moral Character of Cryptographic Work</a:t>
            </a:r>
            <a:endParaRPr lang="en-US" sz="1800" dirty="0" smtClean="0"/>
          </a:p>
          <a:p>
            <a:pPr algn="ctr">
              <a:lnSpc>
                <a:spcPts val="2000"/>
              </a:lnSpc>
            </a:pPr>
            <a:r>
              <a:rPr lang="en-US" sz="1800" b="1" dirty="0" smtClean="0"/>
              <a:t>Phillip </a:t>
            </a:r>
            <a:r>
              <a:rPr lang="en-US" sz="1800" b="1" dirty="0" err="1" smtClean="0"/>
              <a:t>Rogaway</a:t>
            </a:r>
            <a:endParaRPr lang="en-US" sz="1800" b="1" dirty="0" smtClean="0"/>
          </a:p>
          <a:p>
            <a:pPr algn="ctr">
              <a:lnSpc>
                <a:spcPts val="2000"/>
              </a:lnSpc>
            </a:pPr>
            <a:r>
              <a:rPr lang="en-US" sz="1400" dirty="0" smtClean="0"/>
              <a:t>University of California, </a:t>
            </a:r>
            <a:r>
              <a:rPr lang="en-US" sz="1400" dirty="0" smtClean="0"/>
              <a:t>Davis</a:t>
            </a:r>
            <a:endParaRPr lang="en-US" sz="1400" dirty="0" smtClean="0"/>
          </a:p>
          <a:p>
            <a:pPr algn="ctr">
              <a:lnSpc>
                <a:spcPts val="2000"/>
              </a:lnSpc>
            </a:pPr>
            <a:r>
              <a:rPr lang="en-US" sz="1800" b="1" dirty="0" smtClean="0">
                <a:solidFill>
                  <a:srgbClr val="000000"/>
                </a:solidFill>
                <a:latin typeface="+mn-lt"/>
                <a:cs typeface="Calibri"/>
              </a:rPr>
              <a:t>Thursday March </a:t>
            </a:r>
            <a:r>
              <a:rPr lang="en-US" sz="1800" b="1" dirty="0" smtClean="0">
                <a:solidFill>
                  <a:srgbClr val="000000"/>
                </a:solidFill>
                <a:latin typeface="+mn-lt"/>
                <a:cs typeface="Calibri"/>
              </a:rPr>
              <a:t>24</a:t>
            </a:r>
            <a:r>
              <a:rPr lang="en-US" sz="1800" b="1" dirty="0" smtClean="0">
                <a:latin typeface="+mn-lt"/>
                <a:cs typeface="Calibri"/>
              </a:rPr>
              <a:t>, </a:t>
            </a:r>
            <a:r>
              <a:rPr lang="en-US" sz="1800" b="1" dirty="0" smtClean="0">
                <a:latin typeface="+mn-lt"/>
                <a:cs typeface="Calibri"/>
              </a:rPr>
              <a:t>Noon, Room </a:t>
            </a:r>
            <a:r>
              <a:rPr lang="en-US" sz="1800" b="1" dirty="0">
                <a:latin typeface="+mn-lt"/>
                <a:cs typeface="Calibri"/>
              </a:rPr>
              <a:t>110</a:t>
            </a:r>
          </a:p>
        </p:txBody>
      </p:sp>
      <p:pic>
        <p:nvPicPr>
          <p:cNvPr id="1026" name="Picture 2" descr="C:\Documents and Settings\alasalle\Local Settings\Temp\Temporary Internet Files\Content.IE5\BUMT7NDT\MP900448626[1].jpg"/>
          <p:cNvPicPr>
            <a:picLocks noChangeAspect="1" noChangeArrowheads="1"/>
          </p:cNvPicPr>
          <p:nvPr/>
        </p:nvPicPr>
        <p:blipFill>
          <a:blip r:embed="rId2" cstate="print">
            <a:lum bright="66000" contrast="22000"/>
          </a:blip>
          <a:srcRect/>
          <a:stretch>
            <a:fillRect/>
          </a:stretch>
        </p:blipFill>
        <p:spPr bwMode="auto">
          <a:xfrm>
            <a:off x="153257" y="289249"/>
            <a:ext cx="3222172" cy="2416629"/>
          </a:xfrm>
          <a:prstGeom prst="rect">
            <a:avLst/>
          </a:prstGeom>
          <a:noFill/>
        </p:spPr>
      </p:pic>
      <p:sp>
        <p:nvSpPr>
          <p:cNvPr id="2050" name="Rectangle 2"/>
          <p:cNvSpPr>
            <a:spLocks noGrp="1" noChangeArrowheads="1"/>
          </p:cNvSpPr>
          <p:nvPr>
            <p:ph type="title"/>
          </p:nvPr>
        </p:nvSpPr>
        <p:spPr>
          <a:xfrm>
            <a:off x="-10" y="215900"/>
            <a:ext cx="3162301" cy="2590800"/>
          </a:xfrm>
          <a:noFill/>
          <a:ln/>
        </p:spPr>
        <p:txBody>
          <a:bodyPr/>
          <a:lstStyle/>
          <a:p>
            <a:pPr algn="l"/>
            <a:r>
              <a:rPr lang="en-US" sz="3200" b="1" i="1" dirty="0" smtClean="0">
                <a:solidFill>
                  <a:schemeClr val="accent2"/>
                </a:solidFill>
                <a:latin typeface="Lucida Sans Typewriter" pitchFamily="49" charset="0"/>
                <a:cs typeface="Tahoma" pitchFamily="34" charset="0"/>
              </a:rPr>
              <a:t>W</a:t>
            </a:r>
            <a:r>
              <a:rPr lang="en-US" sz="600" b="1" i="1" dirty="0" smtClean="0">
                <a:solidFill>
                  <a:schemeClr val="accent2"/>
                </a:solidFill>
                <a:latin typeface="Lucida Sans Typewriter" pitchFamily="49" charset="0"/>
                <a:cs typeface="Tahoma" pitchFamily="34" charset="0"/>
              </a:rPr>
              <a:t> </a:t>
            </a:r>
            <a:r>
              <a:rPr lang="en-US" sz="3200" b="1" i="1" dirty="0" err="1" smtClean="0">
                <a:solidFill>
                  <a:schemeClr val="tx1"/>
                </a:solidFill>
                <a:latin typeface="Lucida Sans Typewriter" pitchFamily="49" charset="0"/>
                <a:cs typeface="Tahoma" pitchFamily="34" charset="0"/>
              </a:rPr>
              <a:t>ashington</a:t>
            </a:r>
            <a:r>
              <a:rPr lang="en-US" sz="3200" b="1" i="1" dirty="0">
                <a:solidFill>
                  <a:schemeClr val="bg1"/>
                </a:solidFill>
                <a:latin typeface="Lucida Sans Typewriter" pitchFamily="49" charset="0"/>
                <a:cs typeface="Tahoma" pitchFamily="34" charset="0"/>
              </a:rPr>
              <a:t/>
            </a:r>
            <a:br>
              <a:rPr lang="en-US" sz="3200" b="1" i="1" dirty="0">
                <a:solidFill>
                  <a:schemeClr val="bg1"/>
                </a:solidFill>
                <a:latin typeface="Lucida Sans Typewriter" pitchFamily="49" charset="0"/>
                <a:cs typeface="Tahoma" pitchFamily="34" charset="0"/>
              </a:rPr>
            </a:br>
            <a:r>
              <a:rPr lang="en-US" sz="3200" b="1" i="1" dirty="0" smtClean="0">
                <a:solidFill>
                  <a:schemeClr val="accent2"/>
                </a:solidFill>
                <a:latin typeface="Lucida Sans Typewriter" pitchFamily="49" charset="0"/>
                <a:cs typeface="Tahoma" pitchFamily="34" charset="0"/>
              </a:rPr>
              <a:t>A</a:t>
            </a:r>
            <a:r>
              <a:rPr lang="en-US" sz="600" b="1" i="1" dirty="0" smtClean="0">
                <a:solidFill>
                  <a:schemeClr val="accent2"/>
                </a:solidFill>
                <a:latin typeface="Lucida Sans Typewriter" pitchFamily="49" charset="0"/>
                <a:cs typeface="Tahoma" pitchFamily="34" charset="0"/>
              </a:rPr>
              <a:t> </a:t>
            </a:r>
            <a:r>
              <a:rPr lang="en-US" sz="3200" b="1" i="1" dirty="0" err="1" smtClean="0">
                <a:solidFill>
                  <a:schemeClr val="tx1"/>
                </a:solidFill>
                <a:latin typeface="Lucida Sans Typewriter" pitchFamily="49" charset="0"/>
                <a:cs typeface="Tahoma" pitchFamily="34" charset="0"/>
              </a:rPr>
              <a:t>rea</a:t>
            </a:r>
            <a:r>
              <a:rPr lang="en-US" sz="3200" b="1" i="1" dirty="0">
                <a:solidFill>
                  <a:schemeClr val="bg1"/>
                </a:solidFill>
                <a:latin typeface="Lucida Sans Typewriter" pitchFamily="49" charset="0"/>
                <a:cs typeface="Tahoma" pitchFamily="34" charset="0"/>
              </a:rPr>
              <a:t/>
            </a:r>
            <a:br>
              <a:rPr lang="en-US" sz="3200" b="1" i="1" dirty="0">
                <a:solidFill>
                  <a:schemeClr val="bg1"/>
                </a:solidFill>
                <a:latin typeface="Lucida Sans Typewriter" pitchFamily="49" charset="0"/>
                <a:cs typeface="Tahoma" pitchFamily="34" charset="0"/>
              </a:rPr>
            </a:br>
            <a:r>
              <a:rPr lang="en-US" sz="3200" b="1" i="1" dirty="0" smtClean="0">
                <a:solidFill>
                  <a:schemeClr val="accent2"/>
                </a:solidFill>
                <a:latin typeface="Lucida Sans Typewriter" pitchFamily="49" charset="0"/>
                <a:cs typeface="Tahoma" pitchFamily="34" charset="0"/>
              </a:rPr>
              <a:t>T</a:t>
            </a:r>
            <a:r>
              <a:rPr lang="en-US" sz="600" b="1" i="1" dirty="0" smtClean="0">
                <a:solidFill>
                  <a:schemeClr val="accent2"/>
                </a:solidFill>
                <a:latin typeface="Lucida Sans Typewriter" pitchFamily="49" charset="0"/>
                <a:cs typeface="Tahoma" pitchFamily="34" charset="0"/>
              </a:rPr>
              <a:t> </a:t>
            </a:r>
            <a:r>
              <a:rPr lang="en-US" sz="3200" b="1" i="1" dirty="0" err="1" smtClean="0">
                <a:solidFill>
                  <a:schemeClr val="tx1"/>
                </a:solidFill>
                <a:latin typeface="Lucida Sans Typewriter" pitchFamily="49" charset="0"/>
                <a:cs typeface="Tahoma" pitchFamily="34" charset="0"/>
              </a:rPr>
              <a:t>rustworthy</a:t>
            </a:r>
            <a:r>
              <a:rPr lang="en-US" sz="3200" b="1" i="1" dirty="0">
                <a:solidFill>
                  <a:schemeClr val="tx1"/>
                </a:solidFill>
                <a:latin typeface="Lucida Sans Typewriter" pitchFamily="49" charset="0"/>
                <a:cs typeface="Tahoma" pitchFamily="34" charset="0"/>
              </a:rPr>
              <a:t/>
            </a:r>
            <a:br>
              <a:rPr lang="en-US" sz="3200" b="1" i="1" dirty="0">
                <a:solidFill>
                  <a:schemeClr val="tx1"/>
                </a:solidFill>
                <a:latin typeface="Lucida Sans Typewriter" pitchFamily="49" charset="0"/>
                <a:cs typeface="Tahoma" pitchFamily="34" charset="0"/>
              </a:rPr>
            </a:br>
            <a:r>
              <a:rPr lang="en-US" sz="3200" b="1" i="1" dirty="0" smtClean="0">
                <a:solidFill>
                  <a:schemeClr val="accent2"/>
                </a:solidFill>
                <a:latin typeface="Lucida Sans Typewriter" pitchFamily="49" charset="0"/>
                <a:cs typeface="Tahoma" pitchFamily="34" charset="0"/>
              </a:rPr>
              <a:t>C</a:t>
            </a:r>
            <a:r>
              <a:rPr lang="en-US" sz="600" b="1" i="1" dirty="0" smtClean="0">
                <a:solidFill>
                  <a:schemeClr val="accent2"/>
                </a:solidFill>
                <a:latin typeface="Lucida Sans Typewriter" pitchFamily="49" charset="0"/>
                <a:cs typeface="Tahoma" pitchFamily="34" charset="0"/>
              </a:rPr>
              <a:t> </a:t>
            </a:r>
            <a:r>
              <a:rPr lang="en-US" sz="3200" b="1" i="1" dirty="0" err="1" smtClean="0">
                <a:solidFill>
                  <a:schemeClr val="tx1"/>
                </a:solidFill>
                <a:latin typeface="Lucida Sans Typewriter" pitchFamily="49" charset="0"/>
                <a:cs typeface="Tahoma" pitchFamily="34" charset="0"/>
              </a:rPr>
              <a:t>omputing</a:t>
            </a:r>
            <a:r>
              <a:rPr lang="en-US" sz="3200" b="1" i="1" dirty="0" smtClean="0">
                <a:solidFill>
                  <a:schemeClr val="bg1"/>
                </a:solidFill>
                <a:latin typeface="Lucida Sans Typewriter" pitchFamily="49" charset="0"/>
                <a:cs typeface="Tahoma" pitchFamily="34" charset="0"/>
              </a:rPr>
              <a:t> </a:t>
            </a:r>
            <a:r>
              <a:rPr lang="en-US" sz="3200" b="1" i="1" dirty="0">
                <a:solidFill>
                  <a:schemeClr val="bg1"/>
                </a:solidFill>
                <a:latin typeface="Lucida Sans Typewriter" pitchFamily="49" charset="0"/>
                <a:cs typeface="Tahoma" pitchFamily="34" charset="0"/>
              </a:rPr>
              <a:t/>
            </a:r>
            <a:br>
              <a:rPr lang="en-US" sz="3200" b="1" i="1" dirty="0">
                <a:solidFill>
                  <a:schemeClr val="bg1"/>
                </a:solidFill>
                <a:latin typeface="Lucida Sans Typewriter" pitchFamily="49" charset="0"/>
                <a:cs typeface="Tahoma" pitchFamily="34" charset="0"/>
              </a:rPr>
            </a:br>
            <a:r>
              <a:rPr lang="en-US" sz="3200" b="1" i="1" dirty="0" smtClean="0">
                <a:solidFill>
                  <a:schemeClr val="accent2"/>
                </a:solidFill>
                <a:latin typeface="Lucida Sans Typewriter" pitchFamily="49" charset="0"/>
                <a:cs typeface="Tahoma" pitchFamily="34" charset="0"/>
              </a:rPr>
              <a:t>H</a:t>
            </a:r>
            <a:r>
              <a:rPr lang="en-US" sz="600" b="1" i="1" dirty="0" smtClean="0">
                <a:solidFill>
                  <a:schemeClr val="accent2"/>
                </a:solidFill>
                <a:latin typeface="Lucida Sans Typewriter" pitchFamily="49" charset="0"/>
                <a:cs typeface="Tahoma" pitchFamily="34" charset="0"/>
              </a:rPr>
              <a:t> </a:t>
            </a:r>
            <a:r>
              <a:rPr lang="en-US" sz="3200" b="1" i="1" dirty="0" smtClean="0">
                <a:solidFill>
                  <a:schemeClr val="tx1"/>
                </a:solidFill>
                <a:latin typeface="Lucida Sans Typewriter" pitchFamily="49" charset="0"/>
                <a:cs typeface="Tahoma" pitchFamily="34" charset="0"/>
              </a:rPr>
              <a:t>our</a:t>
            </a:r>
            <a:endParaRPr lang="en-US" sz="3200" i="1" dirty="0">
              <a:solidFill>
                <a:schemeClr val="tx1"/>
              </a:solidFill>
              <a:latin typeface="Lucida Sans Typewriter" pitchFamily="49" charset="0"/>
              <a:cs typeface="Tahoma" pitchFamily="34" charset="0"/>
            </a:endParaRPr>
          </a:p>
        </p:txBody>
      </p:sp>
      <p:sp>
        <p:nvSpPr>
          <p:cNvPr id="2052" name="Text Box 4"/>
          <p:cNvSpPr txBox="1">
            <a:spLocks noChangeArrowheads="1"/>
          </p:cNvSpPr>
          <p:nvPr/>
        </p:nvSpPr>
        <p:spPr bwMode="auto">
          <a:xfrm>
            <a:off x="101597" y="6127411"/>
            <a:ext cx="3268136" cy="827960"/>
          </a:xfrm>
          <a:prstGeom prst="rect">
            <a:avLst/>
          </a:prstGeom>
          <a:noFill/>
          <a:ln w="9525">
            <a:noFill/>
            <a:miter lim="800000"/>
            <a:headEnd/>
            <a:tailEnd/>
          </a:ln>
          <a:effectLst/>
        </p:spPr>
        <p:txBody>
          <a:bodyPr wrap="square">
            <a:normAutofit/>
          </a:bodyPr>
          <a:lstStyle/>
          <a:p>
            <a:pPr>
              <a:lnSpc>
                <a:spcPts val="1900"/>
              </a:lnSpc>
              <a:tabLst>
                <a:tab pos="344488" algn="l"/>
              </a:tabLst>
            </a:pPr>
            <a:r>
              <a:rPr lang="en-US" sz="1600" b="1" dirty="0" smtClean="0">
                <a:latin typeface="Calibri" pitchFamily="34" charset="0"/>
              </a:rPr>
              <a:t>NSF </a:t>
            </a:r>
            <a:r>
              <a:rPr lang="en-US" sz="1600" b="1" dirty="0">
                <a:latin typeface="Calibri" pitchFamily="34" charset="0"/>
              </a:rPr>
              <a:t>Stafford I </a:t>
            </a:r>
            <a:r>
              <a:rPr lang="en-US" sz="1600" b="1" dirty="0" smtClean="0">
                <a:latin typeface="Calibri" pitchFamily="34" charset="0"/>
              </a:rPr>
              <a:t>Room </a:t>
            </a:r>
            <a:r>
              <a:rPr lang="en-US" sz="1600" b="1" dirty="0">
                <a:latin typeface="Calibri" pitchFamily="34" charset="0"/>
              </a:rPr>
              <a:t>110, </a:t>
            </a:r>
            <a:r>
              <a:rPr lang="en-US" sz="1600" b="1" dirty="0" smtClean="0">
                <a:latin typeface="Calibri" pitchFamily="34" charset="0"/>
              </a:rPr>
              <a:t>Noon              </a:t>
            </a:r>
          </a:p>
          <a:p>
            <a:pPr>
              <a:lnSpc>
                <a:spcPts val="1900"/>
              </a:lnSpc>
              <a:tabLst>
                <a:tab pos="344488" algn="l"/>
              </a:tabLst>
            </a:pPr>
            <a:r>
              <a:rPr lang="en-US" sz="1600" b="1" dirty="0" smtClean="0">
                <a:latin typeface="Calibri" pitchFamily="34" charset="0"/>
              </a:rPr>
              <a:t>Public Invited</a:t>
            </a:r>
            <a:endParaRPr lang="en-US" sz="1200" b="1" dirty="0" smtClean="0">
              <a:latin typeface="Calibri" pitchFamily="34" charset="0"/>
            </a:endParaRPr>
          </a:p>
          <a:p>
            <a:pPr>
              <a:lnSpc>
                <a:spcPts val="1900"/>
              </a:lnSpc>
              <a:tabLst>
                <a:tab pos="344488" algn="l"/>
              </a:tabLst>
            </a:pPr>
            <a:endParaRPr lang="en-US" sz="1600" b="1" dirty="0">
              <a:latin typeface="Calibri" pitchFamily="34" charset="0"/>
            </a:endParaRPr>
          </a:p>
        </p:txBody>
      </p:sp>
      <p:sp>
        <p:nvSpPr>
          <p:cNvPr id="2055" name="Text Box 7"/>
          <p:cNvSpPr txBox="1">
            <a:spLocks noChangeArrowheads="1"/>
          </p:cNvSpPr>
          <p:nvPr/>
        </p:nvSpPr>
        <p:spPr bwMode="auto">
          <a:xfrm>
            <a:off x="-7362" y="2677613"/>
            <a:ext cx="3377095" cy="2303961"/>
          </a:xfrm>
          <a:prstGeom prst="rect">
            <a:avLst/>
          </a:prstGeom>
          <a:noFill/>
          <a:ln w="9525">
            <a:noFill/>
            <a:miter lim="800000"/>
            <a:headEnd/>
            <a:tailEnd/>
          </a:ln>
          <a:effectLst/>
        </p:spPr>
        <p:txBody>
          <a:bodyPr wrap="square">
            <a:spAutoFit/>
          </a:bodyPr>
          <a:lstStyle/>
          <a:p>
            <a:endParaRPr lang="en-US" sz="1000" b="1" dirty="0" smtClean="0">
              <a:latin typeface="Calibri" pitchFamily="34" charset="0"/>
            </a:endParaRPr>
          </a:p>
          <a:p>
            <a:r>
              <a:rPr lang="en-US" sz="1000" b="1" dirty="0" smtClean="0">
                <a:latin typeface="Calibri" pitchFamily="34" charset="0"/>
              </a:rPr>
              <a:t>About the WATCH series:</a:t>
            </a:r>
          </a:p>
          <a:p>
            <a:pPr>
              <a:lnSpc>
                <a:spcPts val="1100"/>
              </a:lnSpc>
            </a:pPr>
            <a:r>
              <a:rPr lang="en-US" sz="1000" dirty="0" smtClean="0">
                <a:solidFill>
                  <a:schemeClr val="tx1">
                    <a:lumMod val="75000"/>
                    <a:lumOff val="25000"/>
                  </a:schemeClr>
                </a:solidFill>
                <a:latin typeface="Calibri" pitchFamily="34" charset="0"/>
              </a:rPr>
              <a:t>Transforming today’s trusted but untrustworthy </a:t>
            </a:r>
            <a:r>
              <a:rPr lang="en-US" sz="1000" dirty="0" err="1" smtClean="0">
                <a:solidFill>
                  <a:schemeClr val="tx1">
                    <a:lumMod val="75000"/>
                    <a:lumOff val="25000"/>
                  </a:schemeClr>
                </a:solidFill>
                <a:latin typeface="Calibri" pitchFamily="34" charset="0"/>
              </a:rPr>
              <a:t>cyberinfrastructure</a:t>
            </a:r>
            <a:r>
              <a:rPr lang="en-US" sz="1000" dirty="0" smtClean="0">
                <a:solidFill>
                  <a:schemeClr val="tx1">
                    <a:lumMod val="75000"/>
                    <a:lumOff val="25000"/>
                  </a:schemeClr>
                </a:solidFill>
                <a:latin typeface="Calibri" pitchFamily="34" charset="0"/>
              </a:rPr>
              <a:t> into one that can meet society’s growing demands requires both technical advances and improved understanding of  how people and organizations of many backgrounds perceive, decide to adopt,  and  actually use technology.  WATCH aims to provide thought-provoking talks by innovative thinkers with ideas that illuminate these challenges and provide signposts toward solutions.  The series is jointly organized by NSF’s Computer Science and Engineering (CISE) and Social, Behavioral, and Economic (SBE) Directorates  and sponsored by the CISE Secure and Trustworthy Cyberspace (</a:t>
            </a:r>
            <a:r>
              <a:rPr lang="en-US" sz="1000" dirty="0" err="1" smtClean="0">
                <a:solidFill>
                  <a:schemeClr val="tx1">
                    <a:lumMod val="75000"/>
                    <a:lumOff val="25000"/>
                  </a:schemeClr>
                </a:solidFill>
                <a:latin typeface="Calibri" pitchFamily="34" charset="0"/>
              </a:rPr>
              <a:t>SaTC</a:t>
            </a:r>
            <a:r>
              <a:rPr lang="en-US" sz="1000" dirty="0" smtClean="0">
                <a:solidFill>
                  <a:schemeClr val="tx1">
                    <a:lumMod val="75000"/>
                    <a:lumOff val="25000"/>
                  </a:schemeClr>
                </a:solidFill>
                <a:latin typeface="Calibri" pitchFamily="34" charset="0"/>
              </a:rPr>
              <a:t>) Program. Talks will be recorded and made available over the Internet.</a:t>
            </a:r>
            <a:endParaRPr lang="en-US" sz="1000" dirty="0">
              <a:solidFill>
                <a:schemeClr val="tx1">
                  <a:lumMod val="75000"/>
                  <a:lumOff val="25000"/>
                </a:schemeClr>
              </a:solidFill>
              <a:latin typeface="Calibri" pitchFamily="34" charset="0"/>
            </a:endParaRPr>
          </a:p>
        </p:txBody>
      </p:sp>
      <p:sp>
        <p:nvSpPr>
          <p:cNvPr id="2108" name="Freeform 60"/>
          <p:cNvSpPr>
            <a:spLocks/>
          </p:cNvSpPr>
          <p:nvPr/>
        </p:nvSpPr>
        <p:spPr bwMode="auto">
          <a:xfrm>
            <a:off x="5955301" y="26174"/>
            <a:ext cx="759824" cy="377331"/>
          </a:xfrm>
          <a:custGeom>
            <a:avLst/>
            <a:gdLst/>
            <a:ahLst/>
            <a:cxnLst>
              <a:cxn ang="0">
                <a:pos x="411" y="0"/>
              </a:cxn>
              <a:cxn ang="0">
                <a:pos x="219" y="88"/>
              </a:cxn>
              <a:cxn ang="0">
                <a:pos x="147" y="120"/>
              </a:cxn>
              <a:cxn ang="0">
                <a:pos x="43" y="168"/>
              </a:cxn>
              <a:cxn ang="0">
                <a:pos x="19" y="184"/>
              </a:cxn>
              <a:cxn ang="0">
                <a:pos x="3" y="232"/>
              </a:cxn>
              <a:cxn ang="0">
                <a:pos x="19" y="304"/>
              </a:cxn>
              <a:cxn ang="0">
                <a:pos x="323" y="376"/>
              </a:cxn>
              <a:cxn ang="0">
                <a:pos x="467" y="384"/>
              </a:cxn>
              <a:cxn ang="0">
                <a:pos x="707" y="320"/>
              </a:cxn>
              <a:cxn ang="0">
                <a:pos x="739" y="248"/>
              </a:cxn>
              <a:cxn ang="0">
                <a:pos x="587" y="120"/>
              </a:cxn>
              <a:cxn ang="0">
                <a:pos x="475" y="80"/>
              </a:cxn>
              <a:cxn ang="0">
                <a:pos x="291" y="56"/>
              </a:cxn>
              <a:cxn ang="0">
                <a:pos x="251" y="48"/>
              </a:cxn>
              <a:cxn ang="0">
                <a:pos x="195" y="40"/>
              </a:cxn>
            </a:cxnLst>
            <a:rect l="0" t="0" r="r" b="b"/>
            <a:pathLst>
              <a:path w="739" h="384">
                <a:moveTo>
                  <a:pt x="411" y="0"/>
                </a:moveTo>
                <a:cubicBezTo>
                  <a:pt x="374" y="56"/>
                  <a:pt x="281" y="67"/>
                  <a:pt x="219" y="88"/>
                </a:cubicBezTo>
                <a:cubicBezTo>
                  <a:pt x="193" y="97"/>
                  <a:pt x="173" y="112"/>
                  <a:pt x="147" y="120"/>
                </a:cubicBezTo>
                <a:cubicBezTo>
                  <a:pt x="101" y="133"/>
                  <a:pt x="86" y="139"/>
                  <a:pt x="43" y="168"/>
                </a:cubicBezTo>
                <a:cubicBezTo>
                  <a:pt x="35" y="173"/>
                  <a:pt x="19" y="184"/>
                  <a:pt x="19" y="184"/>
                </a:cubicBezTo>
                <a:cubicBezTo>
                  <a:pt x="14" y="200"/>
                  <a:pt x="0" y="215"/>
                  <a:pt x="3" y="232"/>
                </a:cubicBezTo>
                <a:cubicBezTo>
                  <a:pt x="7" y="256"/>
                  <a:pt x="2" y="287"/>
                  <a:pt x="19" y="304"/>
                </a:cubicBezTo>
                <a:cubicBezTo>
                  <a:pt x="90" y="375"/>
                  <a:pt x="245" y="369"/>
                  <a:pt x="323" y="376"/>
                </a:cubicBezTo>
                <a:cubicBezTo>
                  <a:pt x="371" y="380"/>
                  <a:pt x="419" y="381"/>
                  <a:pt x="467" y="384"/>
                </a:cubicBezTo>
                <a:cubicBezTo>
                  <a:pt x="541" y="377"/>
                  <a:pt x="642" y="364"/>
                  <a:pt x="707" y="320"/>
                </a:cubicBezTo>
                <a:cubicBezTo>
                  <a:pt x="716" y="294"/>
                  <a:pt x="730" y="274"/>
                  <a:pt x="739" y="248"/>
                </a:cubicBezTo>
                <a:cubicBezTo>
                  <a:pt x="723" y="153"/>
                  <a:pt x="671" y="145"/>
                  <a:pt x="587" y="120"/>
                </a:cubicBezTo>
                <a:cubicBezTo>
                  <a:pt x="549" y="109"/>
                  <a:pt x="513" y="90"/>
                  <a:pt x="475" y="80"/>
                </a:cubicBezTo>
                <a:cubicBezTo>
                  <a:pt x="415" y="65"/>
                  <a:pt x="352" y="62"/>
                  <a:pt x="291" y="56"/>
                </a:cubicBezTo>
                <a:cubicBezTo>
                  <a:pt x="278" y="53"/>
                  <a:pt x="264" y="50"/>
                  <a:pt x="251" y="48"/>
                </a:cubicBezTo>
                <a:cubicBezTo>
                  <a:pt x="232" y="45"/>
                  <a:pt x="195" y="40"/>
                  <a:pt x="195" y="40"/>
                </a:cubicBezTo>
              </a:path>
            </a:pathLst>
          </a:custGeom>
          <a:noFill/>
          <a:ln w="38100" cap="flat" cmpd="sng">
            <a:solidFill>
              <a:srgbClr val="FF3300"/>
            </a:solidFill>
            <a:prstDash val="sysDot"/>
            <a:round/>
            <a:headEnd/>
            <a:tailEnd/>
          </a:ln>
          <a:effectLst/>
        </p:spPr>
        <p:txBody>
          <a:bodyPr wrap="none" anchor="ctr"/>
          <a:lstStyle/>
          <a:p>
            <a:endParaRPr lang="en-US"/>
          </a:p>
        </p:txBody>
      </p:sp>
      <p:sp>
        <p:nvSpPr>
          <p:cNvPr id="2051" name="Rectangle 3"/>
          <p:cNvSpPr>
            <a:spLocks noChangeArrowheads="1"/>
          </p:cNvSpPr>
          <p:nvPr/>
        </p:nvSpPr>
        <p:spPr bwMode="auto">
          <a:xfrm>
            <a:off x="135689" y="288324"/>
            <a:ext cx="329513" cy="2426301"/>
          </a:xfrm>
          <a:prstGeom prst="rect">
            <a:avLst/>
          </a:prstGeom>
          <a:solidFill>
            <a:srgbClr val="FF3300">
              <a:alpha val="19000"/>
            </a:srgbClr>
          </a:solidFill>
          <a:ln w="28575">
            <a:noFill/>
            <a:miter lim="800000"/>
            <a:headEnd/>
            <a:tailEnd/>
          </a:ln>
          <a:effectLst/>
        </p:spPr>
        <p:txBody>
          <a:bodyPr wrap="none" anchor="ctr"/>
          <a:lstStyle/>
          <a:p>
            <a:endParaRPr lang="en-US" dirty="0">
              <a:latin typeface="Castellar" pitchFamily="18" charset="0"/>
            </a:endParaRPr>
          </a:p>
        </p:txBody>
      </p:sp>
      <p:sp>
        <p:nvSpPr>
          <p:cNvPr id="12" name="TextBox 11"/>
          <p:cNvSpPr txBox="1"/>
          <p:nvPr/>
        </p:nvSpPr>
        <p:spPr>
          <a:xfrm>
            <a:off x="0" y="5714995"/>
            <a:ext cx="9144000" cy="461665"/>
          </a:xfrm>
          <a:prstGeom prst="rect">
            <a:avLst/>
          </a:prstGeom>
          <a:noFill/>
        </p:spPr>
        <p:txBody>
          <a:bodyPr wrap="square" rtlCol="0">
            <a:spAutoFit/>
          </a:bodyPr>
          <a:lstStyle/>
          <a:p>
            <a:r>
              <a:rPr lang="en-US" sz="1200" b="1" dirty="0" smtClean="0">
                <a:latin typeface="Calibri" pitchFamily="34" charset="0"/>
              </a:rPr>
              <a:t>Questions/comments about WATCH? </a:t>
            </a:r>
          </a:p>
          <a:p>
            <a:r>
              <a:rPr lang="en-US" sz="1200" b="1" dirty="0" smtClean="0">
                <a:latin typeface="Calibri" pitchFamily="34" charset="0"/>
              </a:rPr>
              <a:t>Contact Nina </a:t>
            </a:r>
            <a:r>
              <a:rPr lang="en-US" sz="1200" b="1" dirty="0" err="1" smtClean="0">
                <a:latin typeface="Calibri" pitchFamily="34" charset="0"/>
              </a:rPr>
              <a:t>Amla</a:t>
            </a:r>
            <a:r>
              <a:rPr lang="en-US" sz="1200" b="1" dirty="0" smtClean="0">
                <a:latin typeface="Calibri" pitchFamily="34" charset="0"/>
              </a:rPr>
              <a:t> (</a:t>
            </a:r>
            <a:r>
              <a:rPr lang="en-US" sz="1200" b="1" dirty="0" err="1" smtClean="0">
                <a:latin typeface="Calibri" pitchFamily="34" charset="0"/>
              </a:rPr>
              <a:t>namla@nsf.gov</a:t>
            </a:r>
            <a:r>
              <a:rPr lang="en-US" sz="1200" b="1" dirty="0" smtClean="0">
                <a:latin typeface="Calibri" pitchFamily="34" charset="0"/>
              </a:rPr>
              <a:t>)</a:t>
            </a:r>
          </a:p>
        </p:txBody>
      </p:sp>
      <p:sp>
        <p:nvSpPr>
          <p:cNvPr id="13" name="TextBox 12"/>
          <p:cNvSpPr txBox="1"/>
          <p:nvPr/>
        </p:nvSpPr>
        <p:spPr>
          <a:xfrm>
            <a:off x="164021" y="5122330"/>
            <a:ext cx="2698175" cy="400110"/>
          </a:xfrm>
          <a:prstGeom prst="rect">
            <a:avLst/>
          </a:prstGeom>
          <a:noFill/>
        </p:spPr>
        <p:txBody>
          <a:bodyPr wrap="none" rtlCol="0">
            <a:spAutoFit/>
          </a:bodyPr>
          <a:lstStyle/>
          <a:p>
            <a:r>
              <a:rPr lang="en-US" sz="2000" b="1" dirty="0" smtClean="0">
                <a:latin typeface="Calibri"/>
                <a:cs typeface="Calibri"/>
              </a:rPr>
              <a:t>Thursday, Mar </a:t>
            </a:r>
            <a:r>
              <a:rPr lang="en-US" sz="2000" b="1" dirty="0" smtClean="0">
                <a:latin typeface="Calibri"/>
                <a:cs typeface="Calibri"/>
              </a:rPr>
              <a:t>24, </a:t>
            </a:r>
            <a:r>
              <a:rPr lang="en-US" sz="2000" b="1" dirty="0" smtClean="0">
                <a:latin typeface="Calibri"/>
                <a:cs typeface="Calibri"/>
              </a:rPr>
              <a:t>2016</a:t>
            </a:r>
            <a:endParaRPr lang="en-US" sz="2000" b="1" dirty="0">
              <a:latin typeface="Calibri"/>
              <a:cs typeface="Calibri"/>
            </a:endParaRPr>
          </a:p>
        </p:txBody>
      </p:sp>
      <p:sp>
        <p:nvSpPr>
          <p:cNvPr id="14" name="Freeform 60"/>
          <p:cNvSpPr>
            <a:spLocks/>
          </p:cNvSpPr>
          <p:nvPr/>
        </p:nvSpPr>
        <p:spPr bwMode="auto">
          <a:xfrm>
            <a:off x="28615" y="4829176"/>
            <a:ext cx="3220527" cy="828674"/>
          </a:xfrm>
          <a:custGeom>
            <a:avLst/>
            <a:gdLst/>
            <a:ahLst/>
            <a:cxnLst>
              <a:cxn ang="0">
                <a:pos x="411" y="0"/>
              </a:cxn>
              <a:cxn ang="0">
                <a:pos x="219" y="88"/>
              </a:cxn>
              <a:cxn ang="0">
                <a:pos x="147" y="120"/>
              </a:cxn>
              <a:cxn ang="0">
                <a:pos x="43" y="168"/>
              </a:cxn>
              <a:cxn ang="0">
                <a:pos x="19" y="184"/>
              </a:cxn>
              <a:cxn ang="0">
                <a:pos x="3" y="232"/>
              </a:cxn>
              <a:cxn ang="0">
                <a:pos x="19" y="304"/>
              </a:cxn>
              <a:cxn ang="0">
                <a:pos x="323" y="376"/>
              </a:cxn>
              <a:cxn ang="0">
                <a:pos x="467" y="384"/>
              </a:cxn>
              <a:cxn ang="0">
                <a:pos x="707" y="320"/>
              </a:cxn>
              <a:cxn ang="0">
                <a:pos x="739" y="248"/>
              </a:cxn>
              <a:cxn ang="0">
                <a:pos x="587" y="120"/>
              </a:cxn>
              <a:cxn ang="0">
                <a:pos x="475" y="80"/>
              </a:cxn>
              <a:cxn ang="0">
                <a:pos x="291" y="56"/>
              </a:cxn>
              <a:cxn ang="0">
                <a:pos x="251" y="48"/>
              </a:cxn>
              <a:cxn ang="0">
                <a:pos x="195" y="40"/>
              </a:cxn>
            </a:cxnLst>
            <a:rect l="0" t="0" r="r" b="b"/>
            <a:pathLst>
              <a:path w="739" h="384">
                <a:moveTo>
                  <a:pt x="411" y="0"/>
                </a:moveTo>
                <a:cubicBezTo>
                  <a:pt x="374" y="56"/>
                  <a:pt x="281" y="67"/>
                  <a:pt x="219" y="88"/>
                </a:cubicBezTo>
                <a:cubicBezTo>
                  <a:pt x="193" y="97"/>
                  <a:pt x="173" y="112"/>
                  <a:pt x="147" y="120"/>
                </a:cubicBezTo>
                <a:cubicBezTo>
                  <a:pt x="101" y="133"/>
                  <a:pt x="86" y="139"/>
                  <a:pt x="43" y="168"/>
                </a:cubicBezTo>
                <a:cubicBezTo>
                  <a:pt x="35" y="173"/>
                  <a:pt x="19" y="184"/>
                  <a:pt x="19" y="184"/>
                </a:cubicBezTo>
                <a:cubicBezTo>
                  <a:pt x="14" y="200"/>
                  <a:pt x="0" y="215"/>
                  <a:pt x="3" y="232"/>
                </a:cubicBezTo>
                <a:cubicBezTo>
                  <a:pt x="7" y="256"/>
                  <a:pt x="2" y="287"/>
                  <a:pt x="19" y="304"/>
                </a:cubicBezTo>
                <a:cubicBezTo>
                  <a:pt x="90" y="375"/>
                  <a:pt x="245" y="369"/>
                  <a:pt x="323" y="376"/>
                </a:cubicBezTo>
                <a:cubicBezTo>
                  <a:pt x="371" y="380"/>
                  <a:pt x="419" y="381"/>
                  <a:pt x="467" y="384"/>
                </a:cubicBezTo>
                <a:cubicBezTo>
                  <a:pt x="541" y="377"/>
                  <a:pt x="642" y="364"/>
                  <a:pt x="707" y="320"/>
                </a:cubicBezTo>
                <a:cubicBezTo>
                  <a:pt x="716" y="294"/>
                  <a:pt x="730" y="274"/>
                  <a:pt x="739" y="248"/>
                </a:cubicBezTo>
                <a:cubicBezTo>
                  <a:pt x="723" y="153"/>
                  <a:pt x="671" y="145"/>
                  <a:pt x="587" y="120"/>
                </a:cubicBezTo>
                <a:cubicBezTo>
                  <a:pt x="549" y="109"/>
                  <a:pt x="513" y="90"/>
                  <a:pt x="475" y="80"/>
                </a:cubicBezTo>
                <a:cubicBezTo>
                  <a:pt x="415" y="65"/>
                  <a:pt x="352" y="62"/>
                  <a:pt x="291" y="56"/>
                </a:cubicBezTo>
                <a:cubicBezTo>
                  <a:pt x="278" y="53"/>
                  <a:pt x="264" y="50"/>
                  <a:pt x="251" y="48"/>
                </a:cubicBezTo>
                <a:cubicBezTo>
                  <a:pt x="232" y="45"/>
                  <a:pt x="195" y="40"/>
                  <a:pt x="195" y="40"/>
                </a:cubicBezTo>
              </a:path>
            </a:pathLst>
          </a:custGeom>
          <a:noFill/>
          <a:ln w="38100" cap="flat" cmpd="sng">
            <a:solidFill>
              <a:srgbClr val="FF3300"/>
            </a:solidFill>
            <a:prstDash val="sysDot"/>
            <a:round/>
            <a:headEnd/>
            <a:tailEnd/>
          </a:ln>
          <a:effectLst/>
        </p:spPr>
        <p:txBody>
          <a:bodyPr wrap="none" anchor="ctr"/>
          <a:lstStyle/>
          <a:p>
            <a:endParaRPr lang="en-US"/>
          </a:p>
        </p:txBody>
      </p:sp>
      <p:sp>
        <p:nvSpPr>
          <p:cNvPr id="2054" name="Text Box 6"/>
          <p:cNvSpPr txBox="1">
            <a:spLocks noChangeArrowheads="1"/>
          </p:cNvSpPr>
          <p:nvPr/>
        </p:nvSpPr>
        <p:spPr bwMode="auto">
          <a:xfrm>
            <a:off x="3264322" y="2031253"/>
            <a:ext cx="5879678" cy="3508652"/>
          </a:xfrm>
          <a:prstGeom prst="rect">
            <a:avLst/>
          </a:prstGeom>
          <a:noFill/>
          <a:ln w="9525">
            <a:noFill/>
            <a:miter lim="800000"/>
            <a:headEnd/>
            <a:tailEnd/>
          </a:ln>
          <a:effectLst/>
        </p:spPr>
        <p:txBody>
          <a:bodyPr wrap="square">
            <a:spAutoFit/>
          </a:bodyPr>
          <a:lstStyle/>
          <a:p>
            <a:pPr algn="r"/>
            <a:r>
              <a:rPr lang="en-US" sz="1200" b="1" dirty="0" smtClean="0">
                <a:latin typeface="Calibri"/>
                <a:cs typeface="Calibri"/>
              </a:rPr>
              <a:t>Abstract</a:t>
            </a:r>
          </a:p>
          <a:p>
            <a:pPr algn="r"/>
            <a:r>
              <a:rPr lang="en-US" sz="1200" dirty="0"/>
              <a:t>Cryptography rearranges power: it configures who can do</a:t>
            </a:r>
          </a:p>
          <a:p>
            <a:pPr algn="r"/>
            <a:r>
              <a:rPr lang="en-US" sz="1200" dirty="0"/>
              <a:t>what, from what. This makes cryptography an inherently political tool,</a:t>
            </a:r>
          </a:p>
          <a:p>
            <a:pPr algn="r"/>
            <a:r>
              <a:rPr lang="en-US" sz="1200" dirty="0"/>
              <a:t>and it confers on the field an intrinsically moral dimension. The Snowden</a:t>
            </a:r>
          </a:p>
          <a:p>
            <a:pPr algn="r"/>
            <a:r>
              <a:rPr lang="en-US" sz="1200" dirty="0"/>
              <a:t>revelations motivate a reassessment of the political and moral positioning</a:t>
            </a:r>
          </a:p>
          <a:p>
            <a:pPr algn="r"/>
            <a:r>
              <a:rPr lang="en-US" sz="1200" dirty="0"/>
              <a:t>of cryptography. They lead one to ask if my community's inability to effectively</a:t>
            </a:r>
          </a:p>
          <a:p>
            <a:pPr algn="r"/>
            <a:r>
              <a:rPr lang="en-US" sz="1200" dirty="0"/>
              <a:t>address mass surveillance constitutes a failure of our field. I believe that</a:t>
            </a:r>
          </a:p>
          <a:p>
            <a:pPr algn="r"/>
            <a:r>
              <a:rPr lang="en-US" sz="1200" dirty="0"/>
              <a:t>it does. I call for a community-wide effort to develop more effective means</a:t>
            </a:r>
          </a:p>
          <a:p>
            <a:pPr algn="r"/>
            <a:r>
              <a:rPr lang="en-US" sz="1200" dirty="0"/>
              <a:t>to resist mass surveillance. I plead for a reinvention of our disciplinary</a:t>
            </a:r>
          </a:p>
          <a:p>
            <a:pPr algn="r"/>
            <a:r>
              <a:rPr lang="en-US" sz="1200" dirty="0"/>
              <a:t>culture to attend not only to puzzles and math, but, also, to the societal</a:t>
            </a:r>
          </a:p>
          <a:p>
            <a:pPr algn="r"/>
            <a:r>
              <a:rPr lang="en-US" sz="1200" dirty="0"/>
              <a:t>implications of our work.</a:t>
            </a:r>
            <a:endParaRPr lang="en-US" sz="1200" b="1" dirty="0" smtClean="0">
              <a:latin typeface="Calibri" pitchFamily="34" charset="0"/>
            </a:endParaRPr>
          </a:p>
          <a:p>
            <a:pPr algn="r">
              <a:lnSpc>
                <a:spcPts val="1200"/>
              </a:lnSpc>
            </a:pPr>
            <a:endParaRPr lang="en-US" sz="1200" b="1" dirty="0" smtClean="0">
              <a:latin typeface="Calibri" pitchFamily="34" charset="0"/>
            </a:endParaRPr>
          </a:p>
          <a:p>
            <a:pPr algn="r">
              <a:lnSpc>
                <a:spcPts val="1200"/>
              </a:lnSpc>
            </a:pPr>
            <a:endParaRPr lang="en-US" sz="1200" b="1" dirty="0" smtClean="0">
              <a:latin typeface="Calibri" pitchFamily="34" charset="0"/>
            </a:endParaRPr>
          </a:p>
          <a:p>
            <a:pPr algn="r">
              <a:lnSpc>
                <a:spcPts val="1200"/>
              </a:lnSpc>
            </a:pPr>
            <a:r>
              <a:rPr lang="en-US" sz="1200" b="1" dirty="0" smtClean="0">
                <a:latin typeface="Calibri" pitchFamily="34" charset="0"/>
              </a:rPr>
              <a:t>Speaker</a:t>
            </a:r>
            <a:endParaRPr lang="en-US" sz="1200" b="1" dirty="0" smtClean="0">
              <a:latin typeface="Calibri" pitchFamily="34" charset="0"/>
            </a:endParaRPr>
          </a:p>
          <a:p>
            <a:pPr algn="r"/>
            <a:r>
              <a:rPr lang="en-US" sz="1200" dirty="0"/>
              <a:t>Phillip </a:t>
            </a:r>
            <a:r>
              <a:rPr lang="en-US" sz="1200" dirty="0" err="1"/>
              <a:t>Rogaway</a:t>
            </a:r>
            <a:r>
              <a:rPr lang="en-US" sz="1200" dirty="0"/>
              <a:t> studied cryptography at MIT (1991), then worked as a security</a:t>
            </a:r>
          </a:p>
          <a:p>
            <a:pPr algn="r"/>
            <a:r>
              <a:rPr lang="en-US" sz="1200" dirty="0"/>
              <a:t>architect for IBM before joining the faculty at the University of California,</a:t>
            </a:r>
          </a:p>
          <a:p>
            <a:pPr algn="r"/>
            <a:r>
              <a:rPr lang="en-US" sz="1200" dirty="0"/>
              <a:t>Davis in 1994. Co-inventor of “practice-oriented provable security,” </a:t>
            </a:r>
            <a:r>
              <a:rPr lang="en-US" sz="1200" dirty="0" err="1"/>
              <a:t>Rogaway’s</a:t>
            </a:r>
            <a:endParaRPr lang="en-US" sz="1200" dirty="0"/>
          </a:p>
          <a:p>
            <a:pPr algn="r"/>
            <a:r>
              <a:rPr lang="en-US" sz="1200" dirty="0"/>
              <a:t>work seeks to meld cryptographic theory and cryptographic practice in a</a:t>
            </a:r>
          </a:p>
          <a:p>
            <a:pPr algn="r"/>
            <a:r>
              <a:rPr lang="en-US" sz="1200" dirty="0"/>
              <a:t>mutually beneficial way.</a:t>
            </a:r>
            <a:endParaRPr lang="en-US" sz="1200" b="1" dirty="0" smtClean="0">
              <a:latin typeface="Calibri" pitchFamily="34" charset="0"/>
            </a:endParaRPr>
          </a:p>
        </p:txBody>
      </p:sp>
      <p:pic>
        <p:nvPicPr>
          <p:cNvPr id="3" name="Picture 2" descr="ph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671" y="155959"/>
            <a:ext cx="1805621" cy="1685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3600</TotalTime>
  <Words>358</Words>
  <Application>Microsoft Macintosh PowerPoint</Application>
  <PresentationFormat>On-screen Show (4:3)</PresentationFormat>
  <Paragraphs>34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W ashington A rea T rustworthy C omputing  H our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Area Trustworthy Systems  Hour</dc:title>
  <dc:creator>Carl Landwehr</dc:creator>
  <cp:lastModifiedBy>Geary, Karen L.</cp:lastModifiedBy>
  <cp:revision>234</cp:revision>
  <cp:lastPrinted>2016-02-25T16:24:47Z</cp:lastPrinted>
  <dcterms:created xsi:type="dcterms:W3CDTF">2012-02-27T15:18:26Z</dcterms:created>
  <dcterms:modified xsi:type="dcterms:W3CDTF">2016-03-08T22:30:46Z</dcterms:modified>
</cp:coreProperties>
</file>