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61"/>
  </p:notesMasterIdLst>
  <p:handoutMasterIdLst>
    <p:handoutMasterId r:id="rId62"/>
  </p:handoutMasterIdLst>
  <p:sldIdLst>
    <p:sldId id="270" r:id="rId3"/>
    <p:sldId id="290" r:id="rId4"/>
    <p:sldId id="291" r:id="rId5"/>
    <p:sldId id="331" r:id="rId6"/>
    <p:sldId id="356" r:id="rId7"/>
    <p:sldId id="333" r:id="rId8"/>
    <p:sldId id="332" r:id="rId9"/>
    <p:sldId id="355" r:id="rId10"/>
    <p:sldId id="292" r:id="rId11"/>
    <p:sldId id="296" r:id="rId12"/>
    <p:sldId id="353" r:id="rId13"/>
    <p:sldId id="357" r:id="rId14"/>
    <p:sldId id="358" r:id="rId15"/>
    <p:sldId id="299" r:id="rId16"/>
    <p:sldId id="302" r:id="rId17"/>
    <p:sldId id="359" r:id="rId18"/>
    <p:sldId id="363" r:id="rId19"/>
    <p:sldId id="364" r:id="rId20"/>
    <p:sldId id="383" r:id="rId21"/>
    <p:sldId id="303" r:id="rId22"/>
    <p:sldId id="365" r:id="rId23"/>
    <p:sldId id="304" r:id="rId24"/>
    <p:sldId id="366" r:id="rId25"/>
    <p:sldId id="367" r:id="rId26"/>
    <p:sldId id="313" r:id="rId27"/>
    <p:sldId id="314" r:id="rId28"/>
    <p:sldId id="309" r:id="rId29"/>
    <p:sldId id="319" r:id="rId30"/>
    <p:sldId id="368" r:id="rId31"/>
    <p:sldId id="369" r:id="rId32"/>
    <p:sldId id="317" r:id="rId33"/>
    <p:sldId id="305" r:id="rId34"/>
    <p:sldId id="318" r:id="rId35"/>
    <p:sldId id="360" r:id="rId36"/>
    <p:sldId id="371" r:id="rId37"/>
    <p:sldId id="337" r:id="rId38"/>
    <p:sldId id="338" r:id="rId39"/>
    <p:sldId id="370" r:id="rId40"/>
    <p:sldId id="372" r:id="rId41"/>
    <p:sldId id="373" r:id="rId42"/>
    <p:sldId id="321" r:id="rId43"/>
    <p:sldId id="323" r:id="rId44"/>
    <p:sldId id="374" r:id="rId45"/>
    <p:sldId id="375" r:id="rId46"/>
    <p:sldId id="376" r:id="rId47"/>
    <p:sldId id="326" r:id="rId48"/>
    <p:sldId id="377" r:id="rId49"/>
    <p:sldId id="327" r:id="rId50"/>
    <p:sldId id="328" r:id="rId51"/>
    <p:sldId id="329" r:id="rId52"/>
    <p:sldId id="378" r:id="rId53"/>
    <p:sldId id="379" r:id="rId54"/>
    <p:sldId id="381" r:id="rId55"/>
    <p:sldId id="343" r:id="rId56"/>
    <p:sldId id="345" r:id="rId57"/>
    <p:sldId id="346" r:id="rId58"/>
    <p:sldId id="382" r:id="rId59"/>
    <p:sldId id="334"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A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75" autoAdjust="0"/>
  </p:normalViewPr>
  <p:slideViewPr>
    <p:cSldViewPr>
      <p:cViewPr varScale="1">
        <p:scale>
          <a:sx n="115" d="100"/>
          <a:sy n="115" d="100"/>
        </p:scale>
        <p:origin x="1494" y="120"/>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C11260-44AF-47BF-B23A-FA09E29332EF}" type="datetimeFigureOut">
              <a:rPr lang="en-US" smtClean="0"/>
              <a:pPr/>
              <a:t>08/29/2016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87E40BE-367C-4B37-9657-EF54473D94ED}" type="slidenum">
              <a:rPr lang="en-US" smtClean="0"/>
              <a:pPr/>
              <a:t>‹#›</a:t>
            </a:fld>
            <a:endParaRPr lang="en-US"/>
          </a:p>
        </p:txBody>
      </p:sp>
    </p:spTree>
    <p:extLst>
      <p:ext uri="{BB962C8B-B14F-4D97-AF65-F5344CB8AC3E}">
        <p14:creationId xmlns:p14="http://schemas.microsoft.com/office/powerpoint/2010/main" val="1123516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8C9579-46AF-46B3-9C19-50A178864991}" type="datetimeFigureOut">
              <a:rPr lang="en-US" smtClean="0"/>
              <a:pPr/>
              <a:t>08/29/2016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4C9B48-783B-46E5-AA89-054FF5DFA727}" type="slidenum">
              <a:rPr lang="en-US" smtClean="0"/>
              <a:pPr/>
              <a:t>‹#›</a:t>
            </a:fld>
            <a:endParaRPr lang="en-US"/>
          </a:p>
        </p:txBody>
      </p:sp>
    </p:spTree>
    <p:extLst>
      <p:ext uri="{BB962C8B-B14F-4D97-AF65-F5344CB8AC3E}">
        <p14:creationId xmlns:p14="http://schemas.microsoft.com/office/powerpoint/2010/main" val="34524279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4C9B48-783B-46E5-AA89-054FF5DFA727}" type="slidenum">
              <a:rPr lang="en-US" smtClean="0"/>
              <a:pPr/>
              <a:t>1</a:t>
            </a:fld>
            <a:endParaRPr lang="en-US"/>
          </a:p>
        </p:txBody>
      </p:sp>
    </p:spTree>
    <p:extLst>
      <p:ext uri="{BB962C8B-B14F-4D97-AF65-F5344CB8AC3E}">
        <p14:creationId xmlns:p14="http://schemas.microsoft.com/office/powerpoint/2010/main" val="144382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be modified for a fully virtual panel</a:t>
            </a:r>
            <a:endParaRPr lang="en-US" dirty="0"/>
          </a:p>
        </p:txBody>
      </p:sp>
      <p:sp>
        <p:nvSpPr>
          <p:cNvPr id="4" name="Slide Number Placeholder 3"/>
          <p:cNvSpPr>
            <a:spLocks noGrp="1"/>
          </p:cNvSpPr>
          <p:nvPr>
            <p:ph type="sldNum" sz="quarter" idx="10"/>
          </p:nvPr>
        </p:nvSpPr>
        <p:spPr/>
        <p:txBody>
          <a:bodyPr/>
          <a:lstStyle/>
          <a:p>
            <a:fld id="{A8387C3F-74F3-43BE-BBE8-516D3DD3CBC1}" type="slidenum">
              <a:rPr lang="en-US" smtClean="0"/>
              <a:t>5</a:t>
            </a:fld>
            <a:endParaRPr lang="en-US"/>
          </a:p>
        </p:txBody>
      </p:sp>
    </p:spTree>
    <p:extLst>
      <p:ext uri="{BB962C8B-B14F-4D97-AF65-F5344CB8AC3E}">
        <p14:creationId xmlns:p14="http://schemas.microsoft.com/office/powerpoint/2010/main" val="33511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8AE092-D694-476B-B59A-F86C70BE9545}" type="slidenum">
              <a:rPr lang="en-US" smtClean="0"/>
              <a:pPr/>
              <a:t>17</a:t>
            </a:fld>
            <a:endParaRPr lang="en-US"/>
          </a:p>
        </p:txBody>
      </p:sp>
    </p:spTree>
    <p:extLst>
      <p:ext uri="{BB962C8B-B14F-4D97-AF65-F5344CB8AC3E}">
        <p14:creationId xmlns:p14="http://schemas.microsoft.com/office/powerpoint/2010/main" val="4077858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The five review elements apply to both criteria, whereas, before they were separate elements.</a:t>
            </a:r>
          </a:p>
          <a:p>
            <a:endParaRPr lang="en-US" baseline="0" dirty="0" smtClean="0"/>
          </a:p>
        </p:txBody>
      </p:sp>
      <p:sp>
        <p:nvSpPr>
          <p:cNvPr id="4" name="Slide Number Placeholder 3"/>
          <p:cNvSpPr>
            <a:spLocks noGrp="1"/>
          </p:cNvSpPr>
          <p:nvPr>
            <p:ph type="sldNum" sz="quarter" idx="10"/>
          </p:nvPr>
        </p:nvSpPr>
        <p:spPr/>
        <p:txBody>
          <a:bodyPr/>
          <a:lstStyle/>
          <a:p>
            <a:fld id="{598AE092-D694-476B-B59A-F86C70BE9545}" type="slidenum">
              <a:rPr lang="en-US" smtClean="0"/>
              <a:pPr/>
              <a:t>18</a:t>
            </a:fld>
            <a:endParaRPr lang="en-US"/>
          </a:p>
        </p:txBody>
      </p:sp>
    </p:spTree>
    <p:extLst>
      <p:ext uri="{BB962C8B-B14F-4D97-AF65-F5344CB8AC3E}">
        <p14:creationId xmlns:p14="http://schemas.microsoft.com/office/powerpoint/2010/main" val="181978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come</a:t>
            </a:r>
            <a:r>
              <a:rPr lang="en-US" baseline="0" dirty="0" smtClean="0"/>
              <a:t> up with different kinds </a:t>
            </a:r>
            <a:r>
              <a:rPr lang="en-US" baseline="0" smtClean="0"/>
              <a:t>of examples. </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23</a:t>
            </a:fld>
            <a:endParaRPr lang="en-US"/>
          </a:p>
        </p:txBody>
      </p:sp>
    </p:spTree>
    <p:extLst>
      <p:ext uri="{BB962C8B-B14F-4D97-AF65-F5344CB8AC3E}">
        <p14:creationId xmlns:p14="http://schemas.microsoft.com/office/powerpoint/2010/main" val="184282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guidelines are not review criteria, but can be helpful in providing common vocabulary and in structuring comments about the proposed work, particularly for intellectual merit of the project. </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38</a:t>
            </a:fld>
            <a:endParaRPr lang="en-US"/>
          </a:p>
        </p:txBody>
      </p:sp>
    </p:spTree>
    <p:extLst>
      <p:ext uri="{BB962C8B-B14F-4D97-AF65-F5344CB8AC3E}">
        <p14:creationId xmlns:p14="http://schemas.microsoft.com/office/powerpoint/2010/main" val="2872026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40</a:t>
            </a:fld>
            <a:endParaRPr lang="en-US"/>
          </a:p>
        </p:txBody>
      </p:sp>
    </p:spTree>
    <p:extLst>
      <p:ext uri="{BB962C8B-B14F-4D97-AF65-F5344CB8AC3E}">
        <p14:creationId xmlns:p14="http://schemas.microsoft.com/office/powerpoint/2010/main" val="339355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700088"/>
            <a:ext cx="8763000" cy="44291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1384300"/>
            <a:ext cx="4083050" cy="4940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32350" y="1384300"/>
            <a:ext cx="4083050" cy="4940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8610600" y="6416675"/>
            <a:ext cx="457200" cy="365125"/>
          </a:xfrm>
          <a:prstGeom prst="rect">
            <a:avLst/>
          </a:prstGeom>
        </p:spPr>
        <p:txBody>
          <a:bodyPr/>
          <a:lstStyle>
            <a:lvl1pPr>
              <a:defRPr/>
            </a:lvl1pPr>
          </a:lstStyle>
          <a:p>
            <a:pPr>
              <a:defRPr/>
            </a:pPr>
            <a:fld id="{D2DAD569-993E-4122-8842-C5709BAC0C80}" type="slidenum">
              <a:rPr lang="en-US"/>
              <a:pPr>
                <a:defRPr/>
              </a:pPr>
              <a:t>‹#›</a:t>
            </a:fld>
            <a:endParaRPr lang="en-US" sz="1400" dirty="0">
              <a:latin typeface="Book Antiqua" pitchFamily="18" charset="0"/>
            </a:endParaRPr>
          </a:p>
        </p:txBody>
      </p:sp>
    </p:spTree>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74800"/>
            <a:ext cx="8229600" cy="4551363"/>
          </a:xfrm>
          <a:prstGeom prst="rect">
            <a:avLst/>
          </a:prstGeom>
        </p:spPr>
        <p:txBody>
          <a:bodyPr/>
          <a:lstStyle>
            <a:lvl1pPr marL="282575" indent="-282575">
              <a:buClrTx/>
              <a:buSzPct val="80000"/>
              <a:buFont typeface="Wingdings" pitchFamily="2" charset="2"/>
              <a:buChar char="§"/>
              <a:defRPr>
                <a:solidFill>
                  <a:schemeClr val="tx1"/>
                </a:solidFill>
              </a:defRPr>
            </a:lvl1pPr>
            <a:lvl2pPr>
              <a:buClrTx/>
              <a:buSzPct val="80000"/>
              <a:buFont typeface="Arial" pitchFamily="34" charset="0"/>
              <a:buChar char="•"/>
              <a:defRPr>
                <a:solidFill>
                  <a:schemeClr val="tx1"/>
                </a:solidFill>
              </a:defRPr>
            </a:lvl2pPr>
            <a:lvl3pPr>
              <a:buClrTx/>
              <a:buSzPct val="80000"/>
              <a:buFont typeface="Wingdings" pitchFamily="2" charset="2"/>
              <a:buChar char="§"/>
              <a:defRPr>
                <a:solidFill>
                  <a:schemeClr val="tx1"/>
                </a:solidFill>
              </a:defRPr>
            </a:lvl3pPr>
            <a:lvl4pPr>
              <a:buClrTx/>
              <a:buSzPct val="80000"/>
              <a:buFont typeface="Arial" pitchFamily="34" charset="0"/>
              <a:buChar char="•"/>
              <a:defRPr>
                <a:solidFill>
                  <a:schemeClr val="tx1"/>
                </a:solidFill>
              </a:defRPr>
            </a:lvl4pPr>
            <a:lvl5pPr>
              <a:buClrTx/>
              <a:buSzPct val="80000"/>
              <a:buFont typeface="Wingdings"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dt" sz="half" idx="10"/>
          </p:nvPr>
        </p:nvSpPr>
        <p:spPr>
          <a:xfrm>
            <a:off x="5791200" y="6404984"/>
            <a:ext cx="3044952" cy="365760"/>
          </a:xfrm>
          <a:prstGeom prst="rect">
            <a:avLst/>
          </a:prstGeom>
          <a:ln/>
        </p:spPr>
        <p:txBody>
          <a:bodyPr/>
          <a:lstStyle>
            <a:lvl1pPr>
              <a:defRPr sz="1200">
                <a:solidFill>
                  <a:schemeClr val="accent2">
                    <a:lumMod val="75000"/>
                  </a:schemeClr>
                </a:solidFill>
              </a:defRPr>
            </a:lvl1pPr>
          </a:lstStyle>
          <a:p>
            <a:fld id="{4BD37B4B-E685-4123-9BCA-906FDA173147}" type="datetime1">
              <a:rPr lang="en-US" smtClean="0">
                <a:solidFill>
                  <a:srgbClr val="333399">
                    <a:lumMod val="75000"/>
                  </a:srgbClr>
                </a:solidFill>
              </a:rPr>
              <a:pPr/>
              <a:t>08/29/2016</a:t>
            </a:fld>
            <a:endParaRPr lang="en-US" dirty="0">
              <a:solidFill>
                <a:srgbClr val="333399">
                  <a:lumMod val="75000"/>
                </a:srgbClr>
              </a:solidFill>
            </a:endParaRPr>
          </a:p>
        </p:txBody>
      </p:sp>
      <p:sp>
        <p:nvSpPr>
          <p:cNvPr id="4" name="Rectangle 5"/>
          <p:cNvSpPr>
            <a:spLocks noGrp="1" noChangeArrowheads="1"/>
          </p:cNvSpPr>
          <p:nvPr>
            <p:ph type="ftr" sz="quarter" idx="11"/>
          </p:nvPr>
        </p:nvSpPr>
        <p:spPr>
          <a:xfrm>
            <a:off x="304800" y="6410848"/>
            <a:ext cx="3581400" cy="365760"/>
          </a:xfrm>
          <a:prstGeom prst="rect">
            <a:avLst/>
          </a:prstGeom>
          <a:ln/>
        </p:spPr>
        <p:txBody>
          <a:bodyPr/>
          <a:lstStyle>
            <a:lvl1pPr>
              <a:defRPr sz="1200">
                <a:solidFill>
                  <a:schemeClr val="accent2">
                    <a:lumMod val="75000"/>
                  </a:schemeClr>
                </a:solidFill>
              </a:defRPr>
            </a:lvl1pPr>
          </a:lstStyle>
          <a:p>
            <a:pPr>
              <a:defRPr/>
            </a:pPr>
            <a:endParaRPr lang="en-US" dirty="0">
              <a:solidFill>
                <a:srgbClr val="333399">
                  <a:lumMod val="75000"/>
                </a:srgbClr>
              </a:solidFill>
            </a:endParaRPr>
          </a:p>
        </p:txBody>
      </p:sp>
      <p:sp>
        <p:nvSpPr>
          <p:cNvPr id="7" name="Title Placeholder 21"/>
          <p:cNvSpPr>
            <a:spLocks noGrp="1"/>
          </p:cNvSpPr>
          <p:nvPr>
            <p:ph type="title" idx="13"/>
          </p:nvPr>
        </p:nvSpPr>
        <p:spPr>
          <a:xfrm>
            <a:off x="215900" y="228600"/>
            <a:ext cx="7899400" cy="787400"/>
          </a:xfrm>
          <a:prstGeom prst="rect">
            <a:avLst/>
          </a:prstGeom>
        </p:spPr>
        <p:txBody>
          <a:bodyPr vert="horz"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3349076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8080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4381E39-AF51-46B8-B04E-947172197504}"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a.jpg"/>
          <p:cNvPicPr>
            <a:picLocks noChangeAspect="1"/>
          </p:cNvPicPr>
          <p:nvPr userDrawn="1"/>
        </p:nvPicPr>
        <p:blipFill>
          <a:blip r:embed="rId15" cstate="print"/>
          <a:stretch>
            <a:fillRect/>
          </a:stretch>
        </p:blipFill>
        <p:spPr>
          <a:xfrm>
            <a:off x="6085" y="3043"/>
            <a:ext cx="9135887" cy="6854957"/>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8"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jpg"/>
          <p:cNvPicPr>
            <a:picLocks noChangeAspect="1"/>
          </p:cNvPicPr>
          <p:nvPr userDrawn="1"/>
        </p:nvPicPr>
        <p:blipFill>
          <a:blip r:embed="rId15" cstate="print"/>
          <a:stretch>
            <a:fillRect/>
          </a:stretch>
        </p:blipFill>
        <p:spPr>
          <a:xfrm>
            <a:off x="2028" y="0"/>
            <a:ext cx="9135885" cy="685495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www.nsf.gov/pubs/2013/nsf13127/nsf13127.pdf" TargetMode="External"/><Relationship Id="rId5" Type="http://schemas.openxmlformats.org/officeDocument/2006/relationships/hyperlink" Target="http://www.nsf.gov/pubs/2013/nsf13126/nsf13126.pdf" TargetMode="External"/><Relationship Id="rId4"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hyperlink" Target="http://www.fastlane.nsf.gov/" TargetMode="Externa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lueabstract_a.jpg"/>
          <p:cNvPicPr>
            <a:picLocks noChangeAspect="1"/>
          </p:cNvPicPr>
          <p:nvPr/>
        </p:nvPicPr>
        <p:blipFill>
          <a:blip r:embed="rId5" cstate="print"/>
          <a:stretch>
            <a:fillRect/>
          </a:stretch>
        </p:blipFill>
        <p:spPr>
          <a:xfrm>
            <a:off x="0" y="-11007"/>
            <a:ext cx="9144000" cy="6858000"/>
          </a:xfrm>
          <a:prstGeom prst="rect">
            <a:avLst/>
          </a:prstGeom>
        </p:spPr>
      </p:pic>
      <p:sp>
        <p:nvSpPr>
          <p:cNvPr id="6" name="Title 5"/>
          <p:cNvSpPr txBox="1">
            <a:spLocks/>
          </p:cNvSpPr>
          <p:nvPr/>
        </p:nvSpPr>
        <p:spPr>
          <a:xfrm>
            <a:off x="29523" y="17161"/>
            <a:ext cx="6498712" cy="465173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800" kern="1200">
                <a:solidFill>
                  <a:schemeClr val="tx2">
                    <a:lumMod val="75000"/>
                  </a:schemeClr>
                </a:solidFill>
                <a:latin typeface="Arial" pitchFamily="34" charset="0"/>
                <a:ea typeface="+mj-ea"/>
                <a:cs typeface="Arial" pitchFamily="34" charset="0"/>
              </a:defRPr>
            </a:lvl1pPr>
          </a:lstStyle>
          <a:p>
            <a:pPr>
              <a:defRPr/>
            </a:pPr>
            <a:r>
              <a:rPr lang="en-US" sz="6000" b="1" dirty="0" smtClean="0">
                <a:solidFill>
                  <a:srgbClr val="FFFF00"/>
                </a:solidFill>
                <a:latin typeface="Garamond" pitchFamily="18" charset="0"/>
              </a:rPr>
              <a:t>I</a:t>
            </a:r>
            <a:r>
              <a:rPr lang="en-US" sz="5400" dirty="0" smtClean="0">
                <a:solidFill>
                  <a:schemeClr val="bg1"/>
                </a:solidFill>
                <a:latin typeface="Garamond" pitchFamily="18" charset="0"/>
              </a:rPr>
              <a:t>nnovative</a:t>
            </a:r>
          </a:p>
          <a:p>
            <a:pPr>
              <a:defRPr/>
            </a:pPr>
            <a:r>
              <a:rPr lang="en-US" sz="5400" dirty="0" smtClean="0">
                <a:solidFill>
                  <a:schemeClr val="bg1"/>
                </a:solidFill>
                <a:latin typeface="Garamond" pitchFamily="18" charset="0"/>
              </a:rPr>
              <a:t>    </a:t>
            </a:r>
            <a:r>
              <a:rPr lang="en-US" sz="6000" b="1" dirty="0" smtClean="0">
                <a:solidFill>
                  <a:srgbClr val="FFFF00"/>
                </a:solidFill>
                <a:latin typeface="Garamond" pitchFamily="18" charset="0"/>
              </a:rPr>
              <a:t>T</a:t>
            </a:r>
            <a:r>
              <a:rPr lang="en-US" sz="5400" dirty="0" smtClean="0">
                <a:solidFill>
                  <a:schemeClr val="bg1"/>
                </a:solidFill>
                <a:latin typeface="Garamond" pitchFamily="18" charset="0"/>
              </a:rPr>
              <a:t>echnology</a:t>
            </a:r>
          </a:p>
          <a:p>
            <a:pPr>
              <a:defRPr/>
            </a:pPr>
            <a:r>
              <a:rPr lang="en-US" sz="5400" dirty="0" smtClean="0">
                <a:solidFill>
                  <a:schemeClr val="bg1"/>
                </a:solidFill>
                <a:latin typeface="Garamond" pitchFamily="18" charset="0"/>
              </a:rPr>
              <a:t>        </a:t>
            </a:r>
            <a:r>
              <a:rPr lang="en-US" sz="6000" b="1" dirty="0" smtClean="0">
                <a:solidFill>
                  <a:srgbClr val="FFFF00"/>
                </a:solidFill>
                <a:latin typeface="Garamond" pitchFamily="18" charset="0"/>
              </a:rPr>
              <a:t>E</a:t>
            </a:r>
            <a:r>
              <a:rPr lang="en-US" sz="5400" dirty="0" smtClean="0">
                <a:solidFill>
                  <a:schemeClr val="bg1"/>
                </a:solidFill>
                <a:latin typeface="Garamond" pitchFamily="18" charset="0"/>
              </a:rPr>
              <a:t>xperiences for</a:t>
            </a:r>
          </a:p>
          <a:p>
            <a:pPr>
              <a:defRPr/>
            </a:pPr>
            <a:r>
              <a:rPr lang="en-US" sz="5400" dirty="0" smtClean="0">
                <a:solidFill>
                  <a:schemeClr val="bg1"/>
                </a:solidFill>
                <a:latin typeface="Garamond" pitchFamily="18" charset="0"/>
              </a:rPr>
              <a:t>            </a:t>
            </a:r>
            <a:r>
              <a:rPr lang="en-US" sz="6000" b="1" dirty="0" smtClean="0">
                <a:solidFill>
                  <a:srgbClr val="FFFF00"/>
                </a:solidFill>
                <a:latin typeface="Garamond" pitchFamily="18" charset="0"/>
              </a:rPr>
              <a:t>S</a:t>
            </a:r>
            <a:r>
              <a:rPr lang="en-US" sz="5400" dirty="0" smtClean="0">
                <a:solidFill>
                  <a:schemeClr val="bg1"/>
                </a:solidFill>
                <a:latin typeface="Garamond" pitchFamily="18" charset="0"/>
              </a:rPr>
              <a:t>tudents and</a:t>
            </a:r>
          </a:p>
          <a:p>
            <a:pPr>
              <a:defRPr/>
            </a:pPr>
            <a:r>
              <a:rPr lang="en-US" sz="5400" dirty="0" smtClean="0">
                <a:solidFill>
                  <a:schemeClr val="bg1"/>
                </a:solidFill>
                <a:latin typeface="Garamond" pitchFamily="18" charset="0"/>
              </a:rPr>
              <a:t>                </a:t>
            </a:r>
            <a:r>
              <a:rPr lang="en-US" sz="6000" b="1" dirty="0" smtClean="0">
                <a:solidFill>
                  <a:srgbClr val="FFFF00"/>
                </a:solidFill>
                <a:latin typeface="Garamond" pitchFamily="18" charset="0"/>
              </a:rPr>
              <a:t>T</a:t>
            </a:r>
            <a:r>
              <a:rPr lang="en-US" sz="5400" dirty="0" smtClean="0">
                <a:solidFill>
                  <a:schemeClr val="bg1"/>
                </a:solidFill>
                <a:latin typeface="Garamond" pitchFamily="18" charset="0"/>
              </a:rPr>
              <a:t>eachers</a:t>
            </a:r>
          </a:p>
        </p:txBody>
      </p:sp>
      <p:sp>
        <p:nvSpPr>
          <p:cNvPr id="7" name="Subtitle 6"/>
          <p:cNvSpPr txBox="1">
            <a:spLocks/>
          </p:cNvSpPr>
          <p:nvPr/>
        </p:nvSpPr>
        <p:spPr>
          <a:xfrm>
            <a:off x="5867400" y="5791200"/>
            <a:ext cx="2410688" cy="7188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600" dirty="0" smtClean="0">
                <a:solidFill>
                  <a:srgbClr val="FFFF00"/>
                </a:solidFill>
                <a:latin typeface="Garamond" pitchFamily="18" charset="0"/>
              </a:rPr>
              <a:t>NSF 15-599</a:t>
            </a:r>
          </a:p>
        </p:txBody>
      </p:sp>
      <p:pic>
        <p:nvPicPr>
          <p:cNvPr id="8" name="Picture 7" descr="G:\Apodaca Work Current\NSF logo\NEW NSF Logo Design\Final\BitmapLogo_NOLayers_F.png"/>
          <p:cNvPicPr>
            <a:picLocks noChangeAspect="1" noChangeArrowheads="1"/>
          </p:cNvPicPr>
          <p:nvPr/>
        </p:nvPicPr>
        <p:blipFill>
          <a:blip r:embed="rId6" cstate="print"/>
          <a:srcRect/>
          <a:stretch>
            <a:fillRect/>
          </a:stretch>
        </p:blipFill>
        <p:spPr bwMode="auto">
          <a:xfrm>
            <a:off x="4097337" y="5750972"/>
            <a:ext cx="949325" cy="954628"/>
          </a:xfrm>
          <a:prstGeom prst="rect">
            <a:avLst/>
          </a:prstGeom>
          <a:noFill/>
          <a:ln w="9525">
            <a:noFill/>
            <a:miter lim="800000"/>
            <a:headEnd/>
            <a:tailEnd/>
          </a:ln>
        </p:spPr>
      </p:pic>
      <p:sp>
        <p:nvSpPr>
          <p:cNvPr id="9" name="Subtitle 2"/>
          <p:cNvSpPr txBox="1">
            <a:spLocks/>
          </p:cNvSpPr>
          <p:nvPr/>
        </p:nvSpPr>
        <p:spPr>
          <a:xfrm>
            <a:off x="6019800" y="5334000"/>
            <a:ext cx="3048000" cy="13716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10" name="TextBox 9"/>
          <p:cNvSpPr txBox="1"/>
          <p:nvPr/>
        </p:nvSpPr>
        <p:spPr>
          <a:xfrm>
            <a:off x="304800" y="5867400"/>
            <a:ext cx="3581400" cy="646331"/>
          </a:xfrm>
          <a:prstGeom prst="rect">
            <a:avLst/>
          </a:prstGeom>
          <a:noFill/>
        </p:spPr>
        <p:txBody>
          <a:bodyPr wrap="square" rtlCol="0">
            <a:spAutoFit/>
          </a:bodyPr>
          <a:lstStyle/>
          <a:p>
            <a:r>
              <a:rPr lang="en-US" sz="3600" dirty="0" smtClean="0">
                <a:solidFill>
                  <a:srgbClr val="FFFF00"/>
                </a:solidFill>
                <a:latin typeface="Garamond" pitchFamily="18" charset="0"/>
              </a:rPr>
              <a:t>Reviewer Webinar</a:t>
            </a:r>
          </a:p>
        </p:txBody>
      </p:sp>
      <p:pic>
        <p:nvPicPr>
          <p:cNvPr id="11" name="Picture 10" descr="NSFbuildin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942" y="116624"/>
            <a:ext cx="2717209" cy="1752600"/>
          </a:xfrm>
          <a:prstGeom prst="rect">
            <a:avLst/>
          </a:prstGeom>
        </p:spPr>
      </p:pic>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85"/>
    </mc:Choice>
    <mc:Fallback xmlns="">
      <p:transition xmlns:p14="http://schemas.microsoft.com/office/powerpoint/2010/main" spd="slow" advTm="3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2162"/>
            <a:ext cx="9144000" cy="808038"/>
          </a:xfrm>
        </p:spPr>
        <p:txBody>
          <a:bodyPr/>
          <a:lstStyle/>
          <a:p>
            <a:r>
              <a:rPr lang="en-US" sz="3600" b="1" dirty="0">
                <a:latin typeface="Cambria"/>
                <a:cs typeface="Cambria"/>
              </a:rPr>
              <a:t>Two Types of </a:t>
            </a:r>
            <a:r>
              <a:rPr lang="en-US" sz="3600" b="1" dirty="0" smtClean="0">
                <a:latin typeface="Cambria"/>
                <a:cs typeface="Cambria"/>
              </a:rPr>
              <a:t>ITEST Projects </a:t>
            </a:r>
            <a:r>
              <a:rPr lang="en-US" sz="3600" b="1" dirty="0">
                <a:latin typeface="Cambria"/>
                <a:cs typeface="Cambria"/>
              </a:rPr>
              <a:t>Supported</a:t>
            </a:r>
          </a:p>
        </p:txBody>
      </p:sp>
      <p:sp>
        <p:nvSpPr>
          <p:cNvPr id="3" name="Content Placeholder 2"/>
          <p:cNvSpPr>
            <a:spLocks noGrp="1"/>
          </p:cNvSpPr>
          <p:nvPr>
            <p:ph idx="1"/>
          </p:nvPr>
        </p:nvSpPr>
        <p:spPr>
          <a:xfrm>
            <a:off x="457200" y="1828800"/>
            <a:ext cx="8229600" cy="4525963"/>
          </a:xfrm>
        </p:spPr>
        <p:txBody>
          <a:bodyPr/>
          <a:lstStyle/>
          <a:p>
            <a:pPr marL="0" indent="0">
              <a:buNone/>
            </a:pPr>
            <a:r>
              <a:rPr lang="en-US" sz="2400" b="1" i="1" dirty="0">
                <a:latin typeface="Cambria"/>
                <a:cs typeface="Cambria"/>
              </a:rPr>
              <a:t>Strategies</a:t>
            </a:r>
            <a:r>
              <a:rPr lang="en-US" sz="2400" dirty="0">
                <a:latin typeface="Cambria"/>
                <a:cs typeface="Cambria"/>
              </a:rPr>
              <a:t>  projects that address the creation and implementation of innovative workforce-related activities or programs.</a:t>
            </a:r>
          </a:p>
          <a:p>
            <a:pPr lvl="1">
              <a:spcBef>
                <a:spcPts val="1000"/>
              </a:spcBef>
            </a:pPr>
            <a:r>
              <a:rPr lang="en-US" sz="2000" dirty="0">
                <a:latin typeface="Cambria"/>
                <a:cs typeface="Cambria"/>
              </a:rPr>
              <a:t>Awards for up to $1.2M for projects lasting up to 3 years.</a:t>
            </a:r>
          </a:p>
          <a:p>
            <a:pPr lvl="1">
              <a:spcBef>
                <a:spcPts val="1000"/>
              </a:spcBef>
            </a:pPr>
            <a:r>
              <a:rPr lang="en-US" sz="2000" dirty="0">
                <a:latin typeface="Cambria"/>
                <a:cs typeface="Cambria"/>
              </a:rPr>
              <a:t>Approximately 15-20 projects to be supported.</a:t>
            </a:r>
          </a:p>
          <a:p>
            <a:pPr marL="0" indent="0">
              <a:spcBef>
                <a:spcPts val="1200"/>
              </a:spcBef>
              <a:buNone/>
            </a:pPr>
            <a:r>
              <a:rPr lang="en-US" sz="2400" b="1" i="1" dirty="0" err="1">
                <a:latin typeface="Cambria"/>
                <a:cs typeface="Cambria"/>
              </a:rPr>
              <a:t>SPrEaD</a:t>
            </a:r>
            <a:r>
              <a:rPr lang="en-US" sz="2400" dirty="0">
                <a:latin typeface="Cambria"/>
                <a:cs typeface="Cambria"/>
              </a:rPr>
              <a:t> (</a:t>
            </a:r>
            <a:r>
              <a:rPr lang="en-US" sz="2400" b="1" dirty="0">
                <a:latin typeface="Cambria"/>
                <a:cs typeface="Cambria"/>
              </a:rPr>
              <a:t>S</a:t>
            </a:r>
            <a:r>
              <a:rPr lang="en-US" sz="2400" dirty="0">
                <a:latin typeface="Cambria"/>
                <a:cs typeface="Cambria"/>
              </a:rPr>
              <a:t>uccessful </a:t>
            </a:r>
            <a:r>
              <a:rPr lang="en-US" sz="2400" b="1" dirty="0">
                <a:latin typeface="Cambria"/>
                <a:cs typeface="Cambria"/>
              </a:rPr>
              <a:t>Pr</a:t>
            </a:r>
            <a:r>
              <a:rPr lang="en-US" sz="2400" dirty="0">
                <a:latin typeface="Cambria"/>
                <a:cs typeface="Cambria"/>
              </a:rPr>
              <a:t>oject </a:t>
            </a:r>
            <a:r>
              <a:rPr lang="en-US" sz="2400" b="1" dirty="0">
                <a:latin typeface="Cambria"/>
                <a:cs typeface="Cambria"/>
              </a:rPr>
              <a:t>E</a:t>
            </a:r>
            <a:r>
              <a:rPr lang="en-US" sz="2400" dirty="0">
                <a:latin typeface="Cambria"/>
                <a:cs typeface="Cambria"/>
              </a:rPr>
              <a:t>xpansion </a:t>
            </a:r>
            <a:r>
              <a:rPr lang="en-US" sz="2400" b="1" dirty="0">
                <a:latin typeface="Cambria"/>
                <a:cs typeface="Cambria"/>
              </a:rPr>
              <a:t>a</a:t>
            </a:r>
            <a:r>
              <a:rPr lang="en-US" sz="2400" dirty="0">
                <a:latin typeface="Cambria"/>
                <a:cs typeface="Cambria"/>
              </a:rPr>
              <a:t>nd </a:t>
            </a:r>
            <a:r>
              <a:rPr lang="en-US" sz="2400" b="1" dirty="0">
                <a:latin typeface="Cambria"/>
                <a:cs typeface="Cambria"/>
              </a:rPr>
              <a:t>D</a:t>
            </a:r>
            <a:r>
              <a:rPr lang="en-US" sz="2400" dirty="0">
                <a:latin typeface="Cambria"/>
                <a:cs typeface="Cambria"/>
              </a:rPr>
              <a:t>issemination) projects that support the wider and broader dissemination and examination of innovative strategies.</a:t>
            </a:r>
          </a:p>
          <a:p>
            <a:pPr lvl="1">
              <a:spcBef>
                <a:spcPts val="1000"/>
              </a:spcBef>
            </a:pPr>
            <a:r>
              <a:rPr lang="en-US" sz="2000" dirty="0">
                <a:latin typeface="Cambria"/>
                <a:cs typeface="Cambria"/>
              </a:rPr>
              <a:t>Awards for up to $2M for projects lasting 3-5 years.</a:t>
            </a:r>
          </a:p>
          <a:p>
            <a:pPr lvl="1">
              <a:spcBef>
                <a:spcPts val="1000"/>
              </a:spcBef>
            </a:pPr>
            <a:r>
              <a:rPr lang="en-US" sz="2000" dirty="0">
                <a:latin typeface="Cambria"/>
                <a:cs typeface="Cambria"/>
              </a:rPr>
              <a:t>Approximately 5-10 projects to be supported</a:t>
            </a:r>
            <a:r>
              <a:rPr lang="en-US" sz="2000" dirty="0"/>
              <a: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61237478"/>
      </p:ext>
    </p:extLst>
  </p:cSld>
  <p:clrMapOvr>
    <a:masterClrMapping/>
  </p:clrMapOvr>
  <mc:AlternateContent xmlns:mc="http://schemas.openxmlformats.org/markup-compatibility/2006" xmlns:p14="http://schemas.microsoft.com/office/powerpoint/2010/main">
    <mc:Choice Requires="p14">
      <p:transition spd="slow" p14:dur="2000" advTm="80292"/>
    </mc:Choice>
    <mc:Fallback xmlns="">
      <p:transition xmlns:p14="http://schemas.microsoft.com/office/powerpoint/2010/main" spd="slow" advTm="8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024"/>
          <p:cNvGraphicFramePr>
            <a:graphicFrameLocks noChangeAspect="1"/>
          </p:cNvGraphicFramePr>
          <p:nvPr>
            <p:extLst>
              <p:ext uri="{D42A27DB-BD31-4B8C-83A1-F6EECF244321}">
                <p14:modId xmlns:p14="http://schemas.microsoft.com/office/powerpoint/2010/main" val="4221531967"/>
              </p:ext>
            </p:extLst>
          </p:nvPr>
        </p:nvGraphicFramePr>
        <p:xfrm>
          <a:off x="136525" y="2971800"/>
          <a:ext cx="549275" cy="990600"/>
        </p:xfrm>
        <a:graphic>
          <a:graphicData uri="http://schemas.openxmlformats.org/presentationml/2006/ole">
            <mc:AlternateContent xmlns:mc="http://schemas.openxmlformats.org/markup-compatibility/2006">
              <mc:Choice xmlns:v="urn:schemas-microsoft-com:vml" Requires="v">
                <p:oleObj spid="_x0000_s1077" name="Clip" r:id="rId5" imgW="1269720" imgH="2286000" progId="">
                  <p:embed/>
                </p:oleObj>
              </mc:Choice>
              <mc:Fallback>
                <p:oleObj name="Clip" r:id="rId5" imgW="1269720" imgH="2286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 y="2971800"/>
                        <a:ext cx="549275" cy="990600"/>
                      </a:xfrm>
                      <a:prstGeom prst="rect">
                        <a:avLst/>
                      </a:prstGeom>
                      <a:noFill/>
                      <a:ln w="2857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ext Box 3"/>
          <p:cNvSpPr txBox="1">
            <a:spLocks noChangeArrowheads="1"/>
          </p:cNvSpPr>
          <p:nvPr/>
        </p:nvSpPr>
        <p:spPr bwMode="auto">
          <a:xfrm>
            <a:off x="457200" y="2438400"/>
            <a:ext cx="1408113" cy="1169551"/>
          </a:xfrm>
          <a:prstGeom prst="rect">
            <a:avLst/>
          </a:prstGeom>
          <a:noFill/>
          <a:ln w="12700">
            <a:noFill/>
            <a:miter lim="800000"/>
            <a:headEnd type="none" w="sm" len="sm"/>
            <a:tailEnd type="none" w="sm" len="sm"/>
          </a:ln>
        </p:spPr>
        <p:txBody>
          <a:bodyPr wrap="square">
            <a:spAutoFit/>
          </a:bodyPr>
          <a:lstStyle/>
          <a:p>
            <a:pPr algn="ctr"/>
            <a:r>
              <a:rPr lang="en-US" sz="1400" b="1" dirty="0">
                <a:solidFill>
                  <a:schemeClr val="accent2"/>
                </a:solidFill>
              </a:rPr>
              <a:t>Organization </a:t>
            </a:r>
          </a:p>
          <a:p>
            <a:pPr algn="ctr"/>
            <a:r>
              <a:rPr lang="en-US" sz="1400" b="1" dirty="0">
                <a:solidFill>
                  <a:schemeClr val="accent2"/>
                </a:solidFill>
              </a:rPr>
              <a:t>submits</a:t>
            </a:r>
          </a:p>
          <a:p>
            <a:pPr algn="ctr"/>
            <a:r>
              <a:rPr lang="en-US" sz="1400" b="1" dirty="0">
                <a:solidFill>
                  <a:schemeClr val="accent2"/>
                </a:solidFill>
              </a:rPr>
              <a:t>via</a:t>
            </a:r>
          </a:p>
          <a:p>
            <a:pPr algn="ctr">
              <a:buClr>
                <a:schemeClr val="hlink"/>
              </a:buClr>
              <a:buSzPct val="60000"/>
              <a:buFont typeface="Monotype Sorts"/>
              <a:buNone/>
            </a:pPr>
            <a:r>
              <a:rPr lang="en-US" sz="1400" b="1" dirty="0">
                <a:solidFill>
                  <a:schemeClr val="accent2"/>
                </a:solidFill>
              </a:rPr>
              <a:t>FastLane</a:t>
            </a:r>
          </a:p>
          <a:p>
            <a:pPr algn="ctr">
              <a:buClr>
                <a:schemeClr val="hlink"/>
              </a:buClr>
              <a:buSzPct val="60000"/>
              <a:buFont typeface="Monotype Sorts"/>
              <a:buNone/>
            </a:pPr>
            <a:endParaRPr lang="en-US" sz="1400" b="1" dirty="0"/>
          </a:p>
        </p:txBody>
      </p:sp>
      <p:sp>
        <p:nvSpPr>
          <p:cNvPr id="6" name="Rectangle 4"/>
          <p:cNvSpPr>
            <a:spLocks noChangeArrowheads="1"/>
          </p:cNvSpPr>
          <p:nvPr/>
        </p:nvSpPr>
        <p:spPr bwMode="auto">
          <a:xfrm>
            <a:off x="1905000" y="2667000"/>
            <a:ext cx="1295400" cy="15240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defRPr/>
            </a:pPr>
            <a:endParaRPr lang="en-US" sz="2800" b="1" dirty="0">
              <a:effectLst>
                <a:outerShdw blurRad="38100" dist="38100" dir="2700000" algn="tl">
                  <a:srgbClr val="FFFFFF"/>
                </a:outerShdw>
              </a:effectLst>
            </a:endParaRPr>
          </a:p>
        </p:txBody>
      </p:sp>
      <p:sp>
        <p:nvSpPr>
          <p:cNvPr id="7" name="Rectangle 5"/>
          <p:cNvSpPr>
            <a:spLocks noChangeArrowheads="1"/>
          </p:cNvSpPr>
          <p:nvPr/>
        </p:nvSpPr>
        <p:spPr bwMode="auto">
          <a:xfrm>
            <a:off x="1981200" y="2971800"/>
            <a:ext cx="1219200" cy="990600"/>
          </a:xfrm>
          <a:prstGeom prst="rect">
            <a:avLst/>
          </a:prstGeom>
          <a:solidFill>
            <a:schemeClr val="bg2"/>
          </a:solidFill>
          <a:ln w="12700">
            <a:noFill/>
            <a:miter lim="800000"/>
            <a:headEnd type="none" w="sm" len="sm"/>
            <a:tailEnd type="none" w="sm" len="sm"/>
          </a:ln>
        </p:spPr>
        <p:txBody>
          <a:bodyPr wrap="none" anchor="ctr"/>
          <a:lstStyle/>
          <a:p>
            <a:pPr algn="ctr"/>
            <a:r>
              <a:rPr lang="en-US" sz="2000" b="1" dirty="0" smtClean="0">
                <a:solidFill>
                  <a:schemeClr val="tx2"/>
                </a:solidFill>
              </a:rPr>
              <a:t>ITEST</a:t>
            </a:r>
            <a:endParaRPr lang="en-US" sz="2000" b="1" dirty="0">
              <a:solidFill>
                <a:schemeClr val="tx2"/>
              </a:solidFill>
            </a:endParaRPr>
          </a:p>
          <a:p>
            <a:pPr algn="ctr"/>
            <a:r>
              <a:rPr lang="en-US" sz="2000" b="1" dirty="0" smtClean="0">
                <a:solidFill>
                  <a:schemeClr val="tx2"/>
                </a:solidFill>
              </a:rPr>
              <a:t>Program</a:t>
            </a:r>
          </a:p>
          <a:p>
            <a:pPr algn="ctr"/>
            <a:r>
              <a:rPr lang="en-US" sz="2000" b="1" dirty="0" smtClean="0">
                <a:solidFill>
                  <a:schemeClr val="tx2"/>
                </a:solidFill>
              </a:rPr>
              <a:t>Team</a:t>
            </a:r>
            <a:endParaRPr lang="en-US" sz="1800" b="1" dirty="0">
              <a:solidFill>
                <a:schemeClr val="tx2"/>
              </a:solidFill>
            </a:endParaRPr>
          </a:p>
        </p:txBody>
      </p:sp>
      <p:sp>
        <p:nvSpPr>
          <p:cNvPr id="8" name="Rectangle 6"/>
          <p:cNvSpPr>
            <a:spLocks noChangeArrowheads="1"/>
          </p:cNvSpPr>
          <p:nvPr/>
        </p:nvSpPr>
        <p:spPr bwMode="auto">
          <a:xfrm>
            <a:off x="5105400" y="2590800"/>
            <a:ext cx="762000" cy="1676400"/>
          </a:xfrm>
          <a:prstGeom prst="rect">
            <a:avLst/>
          </a:prstGeom>
          <a:solidFill>
            <a:schemeClr val="bg2"/>
          </a:solidFill>
          <a:ln w="12700">
            <a:solidFill>
              <a:schemeClr val="tx1"/>
            </a:solidFill>
            <a:miter lim="800000"/>
            <a:headEnd type="none" w="sm" len="sm"/>
            <a:tailEnd type="none" w="sm" len="sm"/>
          </a:ln>
        </p:spPr>
        <p:txBody>
          <a:bodyPr wrap="none" anchor="ctr"/>
          <a:lstStyle/>
          <a:p>
            <a:pPr algn="ctr"/>
            <a:r>
              <a:rPr lang="en-US" sz="1400" b="1" dirty="0"/>
              <a:t>Program</a:t>
            </a:r>
          </a:p>
          <a:p>
            <a:pPr algn="ctr"/>
            <a:r>
              <a:rPr lang="en-US" sz="1400" b="1" dirty="0"/>
              <a:t>Officers</a:t>
            </a:r>
          </a:p>
          <a:p>
            <a:pPr algn="ctr"/>
            <a:endParaRPr lang="en-US" sz="1300" b="1" dirty="0"/>
          </a:p>
        </p:txBody>
      </p:sp>
      <p:sp>
        <p:nvSpPr>
          <p:cNvPr id="9" name="Rectangle 7"/>
          <p:cNvSpPr>
            <a:spLocks noChangeArrowheads="1"/>
          </p:cNvSpPr>
          <p:nvPr/>
        </p:nvSpPr>
        <p:spPr bwMode="auto">
          <a:xfrm>
            <a:off x="7010400" y="3124200"/>
            <a:ext cx="685800" cy="8382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defRPr/>
            </a:pPr>
            <a:r>
              <a:rPr lang="en-US" sz="1400" b="1" dirty="0">
                <a:solidFill>
                  <a:schemeClr val="tx2"/>
                </a:solidFill>
              </a:rPr>
              <a:t>Division</a:t>
            </a:r>
          </a:p>
          <a:p>
            <a:pPr algn="ctr">
              <a:defRPr/>
            </a:pPr>
            <a:r>
              <a:rPr lang="en-US" sz="1400" b="1" dirty="0">
                <a:solidFill>
                  <a:schemeClr val="tx2"/>
                </a:solidFill>
              </a:rPr>
              <a:t>Director</a:t>
            </a:r>
          </a:p>
          <a:p>
            <a:pPr algn="ctr">
              <a:defRPr/>
            </a:pPr>
            <a:r>
              <a:rPr lang="en-US" sz="1400" b="1" dirty="0">
                <a:solidFill>
                  <a:schemeClr val="tx2"/>
                </a:solidFill>
              </a:rPr>
              <a:t>Concur</a:t>
            </a:r>
            <a:endParaRPr lang="en-US" sz="1400" b="1" dirty="0">
              <a:solidFill>
                <a:schemeClr val="tx2"/>
              </a:solidFill>
              <a:effectLst>
                <a:outerShdw blurRad="38100" dist="38100" dir="2700000" algn="tl">
                  <a:srgbClr val="FFFFFF"/>
                </a:outerShdw>
              </a:effectLst>
            </a:endParaRPr>
          </a:p>
        </p:txBody>
      </p:sp>
      <p:sp>
        <p:nvSpPr>
          <p:cNvPr id="10" name="Rectangle 8"/>
          <p:cNvSpPr>
            <a:spLocks noChangeArrowheads="1"/>
          </p:cNvSpPr>
          <p:nvPr/>
        </p:nvSpPr>
        <p:spPr bwMode="auto">
          <a:xfrm>
            <a:off x="7848600" y="2057400"/>
            <a:ext cx="838200" cy="6858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defRPr/>
            </a:pPr>
            <a:r>
              <a:rPr lang="en-US" sz="1200" b="1" dirty="0">
                <a:solidFill>
                  <a:schemeClr val="tx2"/>
                </a:solidFill>
              </a:rPr>
              <a:t>DGA</a:t>
            </a:r>
            <a:endParaRPr lang="en-US" sz="1200" b="1" dirty="0">
              <a:solidFill>
                <a:schemeClr val="bg2"/>
              </a:solidFill>
              <a:effectLst>
                <a:outerShdw blurRad="38100" dist="38100" dir="2700000" algn="tl">
                  <a:srgbClr val="000000"/>
                </a:outerShdw>
              </a:effectLst>
            </a:endParaRPr>
          </a:p>
        </p:txBody>
      </p:sp>
      <p:sp>
        <p:nvSpPr>
          <p:cNvPr id="11" name="Rectangle 9"/>
          <p:cNvSpPr>
            <a:spLocks noChangeArrowheads="1"/>
          </p:cNvSpPr>
          <p:nvPr/>
        </p:nvSpPr>
        <p:spPr bwMode="auto">
          <a:xfrm>
            <a:off x="7848600" y="4419600"/>
            <a:ext cx="1143000" cy="685800"/>
          </a:xfrm>
          <a:prstGeom prst="rect">
            <a:avLst/>
          </a:prstGeom>
          <a:solidFill>
            <a:schemeClr val="bg2"/>
          </a:solidFill>
          <a:ln w="12700">
            <a:solidFill>
              <a:schemeClr val="tx1"/>
            </a:solidFill>
            <a:miter lim="800000"/>
            <a:headEnd type="none" w="sm" len="sm"/>
            <a:tailEnd type="none" w="sm" len="sm"/>
          </a:ln>
        </p:spPr>
        <p:txBody>
          <a:bodyPr wrap="none" anchor="ctr"/>
          <a:lstStyle/>
          <a:p>
            <a:pPr algn="ctr"/>
            <a:r>
              <a:rPr lang="en-US" sz="1400" b="1" dirty="0">
                <a:solidFill>
                  <a:schemeClr val="tx2"/>
                </a:solidFill>
              </a:rPr>
              <a:t>Organization</a:t>
            </a:r>
          </a:p>
        </p:txBody>
      </p:sp>
      <p:sp>
        <p:nvSpPr>
          <p:cNvPr id="12" name="Rectangle 10"/>
          <p:cNvSpPr>
            <a:spLocks noChangeArrowheads="1"/>
          </p:cNvSpPr>
          <p:nvPr/>
        </p:nvSpPr>
        <p:spPr bwMode="auto">
          <a:xfrm>
            <a:off x="3733800" y="2743200"/>
            <a:ext cx="990600" cy="304800"/>
          </a:xfrm>
          <a:prstGeom prst="rect">
            <a:avLst/>
          </a:prstGeom>
          <a:solidFill>
            <a:schemeClr val="bg2"/>
          </a:solidFill>
          <a:ln w="12700">
            <a:solidFill>
              <a:schemeClr val="tx1"/>
            </a:solidFill>
            <a:miter lim="800000"/>
            <a:headEnd type="none" w="sm" len="sm"/>
            <a:tailEnd type="none" w="sm" len="sm"/>
          </a:ln>
        </p:spPr>
        <p:txBody>
          <a:bodyPr wrap="none" anchor="ctr"/>
          <a:lstStyle/>
          <a:p>
            <a:pPr algn="ctr"/>
            <a:r>
              <a:rPr lang="en-US" sz="1600" b="1" dirty="0">
                <a:solidFill>
                  <a:schemeClr val="tx2"/>
                </a:solidFill>
              </a:rPr>
              <a:t>Ad hoc</a:t>
            </a:r>
          </a:p>
        </p:txBody>
      </p:sp>
      <p:sp>
        <p:nvSpPr>
          <p:cNvPr id="13" name="Rectangle 11"/>
          <p:cNvSpPr>
            <a:spLocks noChangeArrowheads="1"/>
          </p:cNvSpPr>
          <p:nvPr/>
        </p:nvSpPr>
        <p:spPr bwMode="auto">
          <a:xfrm>
            <a:off x="3733800" y="3886200"/>
            <a:ext cx="990600" cy="304800"/>
          </a:xfrm>
          <a:prstGeom prst="rect">
            <a:avLst/>
          </a:prstGeom>
          <a:solidFill>
            <a:schemeClr val="bg2"/>
          </a:solidFill>
          <a:ln w="12700">
            <a:solidFill>
              <a:schemeClr val="tx1"/>
            </a:solidFill>
            <a:miter lim="800000"/>
            <a:headEnd type="none" w="sm" len="sm"/>
            <a:tailEnd type="none" w="sm" len="sm"/>
          </a:ln>
        </p:spPr>
        <p:txBody>
          <a:bodyPr wrap="none" anchor="ctr"/>
          <a:lstStyle/>
          <a:p>
            <a:pPr algn="ctr"/>
            <a:r>
              <a:rPr lang="en-US" sz="1600" b="1" dirty="0">
                <a:solidFill>
                  <a:schemeClr val="tx2"/>
                </a:solidFill>
              </a:rPr>
              <a:t>Panel</a:t>
            </a:r>
          </a:p>
        </p:txBody>
      </p:sp>
      <p:sp>
        <p:nvSpPr>
          <p:cNvPr id="14" name="Text Box 12"/>
          <p:cNvSpPr txBox="1">
            <a:spLocks noChangeArrowheads="1"/>
          </p:cNvSpPr>
          <p:nvPr/>
        </p:nvSpPr>
        <p:spPr bwMode="auto">
          <a:xfrm>
            <a:off x="7931150" y="3168650"/>
            <a:ext cx="831850" cy="336550"/>
          </a:xfrm>
          <a:prstGeom prst="rect">
            <a:avLst/>
          </a:prstGeom>
          <a:noFill/>
          <a:ln w="12700">
            <a:noFill/>
            <a:miter lim="800000"/>
            <a:headEnd type="none" w="sm" len="sm"/>
            <a:tailEnd type="none" w="sm" len="sm"/>
          </a:ln>
        </p:spPr>
        <p:txBody>
          <a:bodyPr>
            <a:spAutoFit/>
          </a:bodyPr>
          <a:lstStyle/>
          <a:p>
            <a:r>
              <a:rPr lang="en-US" sz="1600" b="1" dirty="0">
                <a:solidFill>
                  <a:schemeClr val="accent2"/>
                </a:solidFill>
              </a:rPr>
              <a:t>Award</a:t>
            </a:r>
          </a:p>
        </p:txBody>
      </p:sp>
      <p:sp>
        <p:nvSpPr>
          <p:cNvPr id="15" name="Text Box 13"/>
          <p:cNvSpPr txBox="1">
            <a:spLocks noChangeArrowheads="1"/>
          </p:cNvSpPr>
          <p:nvPr/>
        </p:nvSpPr>
        <p:spPr bwMode="auto">
          <a:xfrm>
            <a:off x="0" y="739914"/>
            <a:ext cx="9144000" cy="646331"/>
          </a:xfrm>
          <a:prstGeom prst="rect">
            <a:avLst/>
          </a:prstGeom>
          <a:noFill/>
          <a:ln w="12700">
            <a:noFill/>
            <a:miter lim="800000"/>
            <a:headEnd type="none" w="sm" len="sm"/>
            <a:tailEnd type="none" w="sm" len="sm"/>
          </a:ln>
          <a:effectLst/>
        </p:spPr>
        <p:txBody>
          <a:bodyPr wrap="square">
            <a:spAutoFit/>
          </a:bodyPr>
          <a:lstStyle/>
          <a:p>
            <a:pPr algn="ctr">
              <a:defRPr/>
            </a:pPr>
            <a:r>
              <a:rPr lang="en-US" sz="3600" b="1" dirty="0">
                <a:solidFill>
                  <a:schemeClr val="tx2"/>
                </a:solidFill>
                <a:latin typeface="Cambria"/>
                <a:ea typeface="+mj-ea"/>
                <a:cs typeface="Cambria"/>
              </a:rPr>
              <a:t>Proposal Review Process and Timeline</a:t>
            </a:r>
          </a:p>
        </p:txBody>
      </p:sp>
      <p:sp>
        <p:nvSpPr>
          <p:cNvPr id="16" name="Text Box 14"/>
          <p:cNvSpPr txBox="1">
            <a:spLocks noChangeArrowheads="1"/>
          </p:cNvSpPr>
          <p:nvPr/>
        </p:nvSpPr>
        <p:spPr bwMode="auto">
          <a:xfrm>
            <a:off x="6943725" y="4419600"/>
            <a:ext cx="827088" cy="336550"/>
          </a:xfrm>
          <a:prstGeom prst="rect">
            <a:avLst/>
          </a:prstGeom>
          <a:noFill/>
          <a:ln w="12700">
            <a:noFill/>
            <a:miter lim="800000"/>
            <a:headEnd type="none" w="sm" len="sm"/>
            <a:tailEnd type="none" w="sm" len="sm"/>
          </a:ln>
        </p:spPr>
        <p:txBody>
          <a:bodyPr wrap="none">
            <a:spAutoFit/>
          </a:bodyPr>
          <a:lstStyle/>
          <a:p>
            <a:r>
              <a:rPr lang="en-US" sz="1600" b="1" dirty="0">
                <a:solidFill>
                  <a:schemeClr val="accent2"/>
                </a:solidFill>
              </a:rPr>
              <a:t>Decline</a:t>
            </a:r>
          </a:p>
        </p:txBody>
      </p:sp>
      <p:sp>
        <p:nvSpPr>
          <p:cNvPr id="17" name="Line 15"/>
          <p:cNvSpPr>
            <a:spLocks noChangeShapeType="1"/>
          </p:cNvSpPr>
          <p:nvPr/>
        </p:nvSpPr>
        <p:spPr bwMode="auto">
          <a:xfrm>
            <a:off x="8305800" y="3429000"/>
            <a:ext cx="0" cy="99060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18" name="Line 16"/>
          <p:cNvSpPr>
            <a:spLocks noChangeShapeType="1"/>
          </p:cNvSpPr>
          <p:nvPr/>
        </p:nvSpPr>
        <p:spPr bwMode="auto">
          <a:xfrm>
            <a:off x="5867400" y="3505200"/>
            <a:ext cx="1143000" cy="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19" name="Line 17"/>
          <p:cNvSpPr>
            <a:spLocks noChangeShapeType="1"/>
          </p:cNvSpPr>
          <p:nvPr/>
        </p:nvSpPr>
        <p:spPr bwMode="auto">
          <a:xfrm flipV="1">
            <a:off x="7315200" y="2286000"/>
            <a:ext cx="0" cy="838200"/>
          </a:xfrm>
          <a:prstGeom prst="line">
            <a:avLst/>
          </a:prstGeom>
          <a:noFill/>
          <a:ln w="25400">
            <a:solidFill>
              <a:schemeClr val="tx1"/>
            </a:solidFill>
            <a:round/>
            <a:headEnd type="none" w="sm" len="sm"/>
            <a:tailEnd type="none" w="sm" len="sm"/>
          </a:ln>
        </p:spPr>
        <p:txBody>
          <a:bodyPr wrap="none" anchor="ctr"/>
          <a:lstStyle/>
          <a:p>
            <a:endParaRPr lang="en-US" dirty="0"/>
          </a:p>
        </p:txBody>
      </p:sp>
      <p:sp>
        <p:nvSpPr>
          <p:cNvPr id="20" name="Line 18"/>
          <p:cNvSpPr>
            <a:spLocks noChangeShapeType="1"/>
          </p:cNvSpPr>
          <p:nvPr/>
        </p:nvSpPr>
        <p:spPr bwMode="auto">
          <a:xfrm>
            <a:off x="7315200" y="2286000"/>
            <a:ext cx="533400" cy="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21" name="Line 19"/>
          <p:cNvSpPr>
            <a:spLocks noChangeShapeType="1"/>
          </p:cNvSpPr>
          <p:nvPr/>
        </p:nvSpPr>
        <p:spPr bwMode="auto">
          <a:xfrm>
            <a:off x="7315200" y="3962400"/>
            <a:ext cx="0" cy="533400"/>
          </a:xfrm>
          <a:prstGeom prst="line">
            <a:avLst/>
          </a:prstGeom>
          <a:noFill/>
          <a:ln w="25400">
            <a:solidFill>
              <a:schemeClr val="tx1"/>
            </a:solidFill>
            <a:round/>
            <a:headEnd type="none" w="sm" len="sm"/>
            <a:tailEnd type="none" w="sm" len="sm"/>
          </a:ln>
        </p:spPr>
        <p:txBody>
          <a:bodyPr wrap="none" anchor="ctr"/>
          <a:lstStyle/>
          <a:p>
            <a:endParaRPr lang="en-US" dirty="0"/>
          </a:p>
        </p:txBody>
      </p:sp>
      <p:sp>
        <p:nvSpPr>
          <p:cNvPr id="22" name="Line 20"/>
          <p:cNvSpPr>
            <a:spLocks noChangeShapeType="1"/>
          </p:cNvSpPr>
          <p:nvPr/>
        </p:nvSpPr>
        <p:spPr bwMode="auto">
          <a:xfrm>
            <a:off x="838200" y="3505200"/>
            <a:ext cx="990600" cy="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23" name="Line 21"/>
          <p:cNvSpPr>
            <a:spLocks noChangeShapeType="1"/>
          </p:cNvSpPr>
          <p:nvPr/>
        </p:nvSpPr>
        <p:spPr bwMode="auto">
          <a:xfrm flipV="1">
            <a:off x="3200400" y="3124200"/>
            <a:ext cx="533400" cy="381000"/>
          </a:xfrm>
          <a:prstGeom prst="line">
            <a:avLst/>
          </a:prstGeom>
          <a:noFill/>
          <a:ln w="25400">
            <a:solidFill>
              <a:schemeClr val="tx1"/>
            </a:solidFill>
            <a:prstDash val="sysDot"/>
            <a:round/>
            <a:headEnd type="none" w="sm" len="sm"/>
            <a:tailEnd type="triangle" w="sm" len="sm"/>
          </a:ln>
        </p:spPr>
        <p:txBody>
          <a:bodyPr wrap="none" anchor="ctr"/>
          <a:lstStyle/>
          <a:p>
            <a:endParaRPr lang="en-US" dirty="0"/>
          </a:p>
        </p:txBody>
      </p:sp>
      <p:sp>
        <p:nvSpPr>
          <p:cNvPr id="24" name="Line 22"/>
          <p:cNvSpPr>
            <a:spLocks noChangeShapeType="1"/>
          </p:cNvSpPr>
          <p:nvPr/>
        </p:nvSpPr>
        <p:spPr bwMode="auto">
          <a:xfrm>
            <a:off x="7696200" y="4648200"/>
            <a:ext cx="152400" cy="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25" name="Text Box 23"/>
          <p:cNvSpPr txBox="1">
            <a:spLocks noChangeArrowheads="1"/>
          </p:cNvSpPr>
          <p:nvPr/>
        </p:nvSpPr>
        <p:spPr bwMode="auto">
          <a:xfrm>
            <a:off x="4891088" y="5867400"/>
            <a:ext cx="900112" cy="304800"/>
          </a:xfrm>
          <a:prstGeom prst="rect">
            <a:avLst/>
          </a:prstGeom>
          <a:noFill/>
          <a:ln w="12700">
            <a:noFill/>
            <a:miter lim="800000"/>
            <a:headEnd type="none" w="sm" len="sm"/>
            <a:tailEnd type="none" w="sm" len="sm"/>
          </a:ln>
        </p:spPr>
        <p:txBody>
          <a:bodyPr wrap="none">
            <a:spAutoFit/>
          </a:bodyPr>
          <a:lstStyle/>
          <a:p>
            <a:r>
              <a:rPr lang="en-US" sz="1400" b="1" dirty="0"/>
              <a:t>6 Months</a:t>
            </a:r>
          </a:p>
        </p:txBody>
      </p:sp>
      <p:sp>
        <p:nvSpPr>
          <p:cNvPr id="26" name="Text Box 24"/>
          <p:cNvSpPr txBox="1">
            <a:spLocks noChangeArrowheads="1"/>
          </p:cNvSpPr>
          <p:nvPr/>
        </p:nvSpPr>
        <p:spPr bwMode="auto">
          <a:xfrm>
            <a:off x="7848600" y="5867400"/>
            <a:ext cx="855663" cy="304800"/>
          </a:xfrm>
          <a:prstGeom prst="rect">
            <a:avLst/>
          </a:prstGeom>
          <a:noFill/>
          <a:ln w="12700">
            <a:noFill/>
            <a:miter lim="800000"/>
            <a:headEnd type="none" w="sm" len="sm"/>
            <a:tailEnd type="none" w="sm" len="sm"/>
          </a:ln>
        </p:spPr>
        <p:txBody>
          <a:bodyPr>
            <a:spAutoFit/>
          </a:bodyPr>
          <a:lstStyle/>
          <a:p>
            <a:r>
              <a:rPr lang="en-US" sz="1400" b="1" dirty="0"/>
              <a:t>30 Days</a:t>
            </a:r>
            <a:endParaRPr lang="en-US" sz="3600" b="1" dirty="0"/>
          </a:p>
        </p:txBody>
      </p:sp>
      <p:sp>
        <p:nvSpPr>
          <p:cNvPr id="27" name="Line 25"/>
          <p:cNvSpPr>
            <a:spLocks noChangeShapeType="1"/>
          </p:cNvSpPr>
          <p:nvPr/>
        </p:nvSpPr>
        <p:spPr bwMode="auto">
          <a:xfrm>
            <a:off x="2590800" y="6172200"/>
            <a:ext cx="6248400" cy="0"/>
          </a:xfrm>
          <a:prstGeom prst="line">
            <a:avLst/>
          </a:prstGeom>
          <a:noFill/>
          <a:ln w="34925">
            <a:solidFill>
              <a:schemeClr val="tx1"/>
            </a:solidFill>
            <a:round/>
            <a:headEnd type="none" w="sm" len="sm"/>
            <a:tailEnd type="none" w="sm" len="sm"/>
          </a:ln>
        </p:spPr>
        <p:txBody>
          <a:bodyPr wrap="none" anchor="ctr"/>
          <a:lstStyle/>
          <a:p>
            <a:endParaRPr lang="en-US" dirty="0"/>
          </a:p>
        </p:txBody>
      </p:sp>
      <p:sp>
        <p:nvSpPr>
          <p:cNvPr id="28" name="Text Box 26"/>
          <p:cNvSpPr txBox="1">
            <a:spLocks noChangeArrowheads="1"/>
          </p:cNvSpPr>
          <p:nvPr/>
        </p:nvSpPr>
        <p:spPr bwMode="auto">
          <a:xfrm>
            <a:off x="1676400" y="5362575"/>
            <a:ext cx="2057400" cy="581025"/>
          </a:xfrm>
          <a:prstGeom prst="rect">
            <a:avLst/>
          </a:prstGeom>
          <a:noFill/>
          <a:ln w="12700">
            <a:noFill/>
            <a:miter lim="800000"/>
            <a:headEnd type="none" w="sm" len="sm"/>
            <a:tailEnd type="none" w="sm" len="sm"/>
          </a:ln>
        </p:spPr>
        <p:txBody>
          <a:bodyPr>
            <a:spAutoFit/>
          </a:bodyPr>
          <a:lstStyle/>
          <a:p>
            <a:pPr algn="ctr"/>
            <a:r>
              <a:rPr lang="en-US" sz="1600" b="1" dirty="0">
                <a:solidFill>
                  <a:schemeClr val="accent2"/>
                </a:solidFill>
              </a:rPr>
              <a:t>Proposal Receipt</a:t>
            </a:r>
          </a:p>
          <a:p>
            <a:pPr algn="ctr"/>
            <a:r>
              <a:rPr lang="en-US" sz="1600" b="1" dirty="0">
                <a:solidFill>
                  <a:schemeClr val="accent2"/>
                </a:solidFill>
              </a:rPr>
              <a:t>at NSF</a:t>
            </a:r>
          </a:p>
        </p:txBody>
      </p:sp>
      <p:sp>
        <p:nvSpPr>
          <p:cNvPr id="29" name="Text Box 27"/>
          <p:cNvSpPr txBox="1">
            <a:spLocks noChangeArrowheads="1"/>
          </p:cNvSpPr>
          <p:nvPr/>
        </p:nvSpPr>
        <p:spPr bwMode="auto">
          <a:xfrm>
            <a:off x="6705600" y="5562600"/>
            <a:ext cx="1182688" cy="336550"/>
          </a:xfrm>
          <a:prstGeom prst="rect">
            <a:avLst/>
          </a:prstGeom>
          <a:noFill/>
          <a:ln w="12700">
            <a:noFill/>
            <a:miter lim="800000"/>
            <a:headEnd type="none" w="sm" len="sm"/>
            <a:tailEnd type="none" w="sm" len="sm"/>
          </a:ln>
        </p:spPr>
        <p:txBody>
          <a:bodyPr wrap="none">
            <a:spAutoFit/>
          </a:bodyPr>
          <a:lstStyle/>
          <a:p>
            <a:r>
              <a:rPr lang="en-US" sz="1600" b="1" dirty="0">
                <a:solidFill>
                  <a:schemeClr val="accent2"/>
                </a:solidFill>
              </a:rPr>
              <a:t>DD Concur</a:t>
            </a:r>
          </a:p>
        </p:txBody>
      </p:sp>
      <p:sp>
        <p:nvSpPr>
          <p:cNvPr id="30" name="Text Box 28"/>
          <p:cNvSpPr txBox="1">
            <a:spLocks noChangeArrowheads="1"/>
          </p:cNvSpPr>
          <p:nvPr/>
        </p:nvSpPr>
        <p:spPr bwMode="auto">
          <a:xfrm>
            <a:off x="8382000" y="5334000"/>
            <a:ext cx="782638" cy="581025"/>
          </a:xfrm>
          <a:prstGeom prst="rect">
            <a:avLst/>
          </a:prstGeom>
          <a:noFill/>
          <a:ln w="12700">
            <a:noFill/>
            <a:miter lim="800000"/>
            <a:headEnd type="none" w="sm" len="sm"/>
            <a:tailEnd type="none" w="sm" len="sm"/>
          </a:ln>
        </p:spPr>
        <p:txBody>
          <a:bodyPr wrap="none">
            <a:spAutoFit/>
          </a:bodyPr>
          <a:lstStyle/>
          <a:p>
            <a:pPr algn="ctr"/>
            <a:r>
              <a:rPr lang="en-US" sz="1600" b="1" dirty="0">
                <a:solidFill>
                  <a:schemeClr val="accent2"/>
                </a:solidFill>
              </a:rPr>
              <a:t>DGA</a:t>
            </a:r>
          </a:p>
          <a:p>
            <a:pPr algn="ctr"/>
            <a:r>
              <a:rPr lang="en-US" sz="1600" b="1" dirty="0">
                <a:solidFill>
                  <a:schemeClr val="accent2"/>
                </a:solidFill>
              </a:rPr>
              <a:t>Award</a:t>
            </a:r>
          </a:p>
        </p:txBody>
      </p:sp>
      <p:sp>
        <p:nvSpPr>
          <p:cNvPr id="31" name="Line 29"/>
          <p:cNvSpPr>
            <a:spLocks noChangeShapeType="1"/>
          </p:cNvSpPr>
          <p:nvPr/>
        </p:nvSpPr>
        <p:spPr bwMode="auto">
          <a:xfrm flipV="1">
            <a:off x="2590800" y="6019800"/>
            <a:ext cx="0" cy="152400"/>
          </a:xfrm>
          <a:prstGeom prst="line">
            <a:avLst/>
          </a:prstGeom>
          <a:noFill/>
          <a:ln w="34925">
            <a:solidFill>
              <a:schemeClr val="tx1"/>
            </a:solidFill>
            <a:round/>
            <a:headEnd type="none" w="sm" len="sm"/>
            <a:tailEnd type="oval" w="sm" len="sm"/>
          </a:ln>
        </p:spPr>
        <p:txBody>
          <a:bodyPr wrap="none" anchor="ctr"/>
          <a:lstStyle/>
          <a:p>
            <a:endParaRPr lang="en-US" dirty="0"/>
          </a:p>
        </p:txBody>
      </p:sp>
      <p:sp>
        <p:nvSpPr>
          <p:cNvPr id="32" name="Line 30"/>
          <p:cNvSpPr>
            <a:spLocks noChangeShapeType="1"/>
          </p:cNvSpPr>
          <p:nvPr/>
        </p:nvSpPr>
        <p:spPr bwMode="auto">
          <a:xfrm flipV="1">
            <a:off x="7315200" y="6019800"/>
            <a:ext cx="0" cy="152400"/>
          </a:xfrm>
          <a:prstGeom prst="line">
            <a:avLst/>
          </a:prstGeom>
          <a:noFill/>
          <a:ln w="31750">
            <a:solidFill>
              <a:schemeClr val="tx1"/>
            </a:solidFill>
            <a:round/>
            <a:headEnd type="none" w="sm" len="sm"/>
            <a:tailEnd type="oval" w="sm" len="sm"/>
          </a:ln>
        </p:spPr>
        <p:txBody>
          <a:bodyPr wrap="none" anchor="ctr"/>
          <a:lstStyle/>
          <a:p>
            <a:endParaRPr lang="en-US" dirty="0"/>
          </a:p>
        </p:txBody>
      </p:sp>
      <p:sp>
        <p:nvSpPr>
          <p:cNvPr id="33" name="Line 31"/>
          <p:cNvSpPr>
            <a:spLocks noChangeShapeType="1"/>
          </p:cNvSpPr>
          <p:nvPr/>
        </p:nvSpPr>
        <p:spPr bwMode="auto">
          <a:xfrm flipV="1">
            <a:off x="8839200" y="6019800"/>
            <a:ext cx="0" cy="152400"/>
          </a:xfrm>
          <a:prstGeom prst="line">
            <a:avLst/>
          </a:prstGeom>
          <a:noFill/>
          <a:ln w="31750">
            <a:solidFill>
              <a:schemeClr val="tx1"/>
            </a:solidFill>
            <a:round/>
            <a:headEnd type="none" w="sm" len="sm"/>
            <a:tailEnd type="oval" w="sm" len="sm"/>
          </a:ln>
        </p:spPr>
        <p:txBody>
          <a:bodyPr wrap="none" anchor="ctr"/>
          <a:lstStyle/>
          <a:p>
            <a:endParaRPr lang="en-US" dirty="0"/>
          </a:p>
        </p:txBody>
      </p:sp>
      <p:sp>
        <p:nvSpPr>
          <p:cNvPr id="34" name="Text Box 32"/>
          <p:cNvSpPr txBox="1">
            <a:spLocks noChangeArrowheads="1"/>
          </p:cNvSpPr>
          <p:nvPr/>
        </p:nvSpPr>
        <p:spPr bwMode="auto">
          <a:xfrm>
            <a:off x="5856288" y="3200400"/>
            <a:ext cx="1131887" cy="304800"/>
          </a:xfrm>
          <a:prstGeom prst="rect">
            <a:avLst/>
          </a:prstGeom>
          <a:noFill/>
          <a:ln w="12700">
            <a:noFill/>
            <a:miter lim="800000"/>
            <a:headEnd type="none" w="sm" len="sm"/>
            <a:tailEnd type="none" w="sm" len="sm"/>
          </a:ln>
        </p:spPr>
        <p:txBody>
          <a:bodyPr wrap="none">
            <a:spAutoFit/>
          </a:bodyPr>
          <a:lstStyle/>
          <a:p>
            <a:pPr algn="ctr" eaLnBrk="0" hangingPunct="0"/>
            <a:r>
              <a:rPr lang="en-US" sz="1400" b="1" dirty="0">
                <a:solidFill>
                  <a:schemeClr val="accent2"/>
                </a:solidFill>
              </a:rPr>
              <a:t>Recommend</a:t>
            </a:r>
          </a:p>
        </p:txBody>
      </p:sp>
      <p:sp>
        <p:nvSpPr>
          <p:cNvPr id="35" name="Line 33"/>
          <p:cNvSpPr>
            <a:spLocks noChangeShapeType="1"/>
          </p:cNvSpPr>
          <p:nvPr/>
        </p:nvSpPr>
        <p:spPr bwMode="auto">
          <a:xfrm>
            <a:off x="3200400" y="3581400"/>
            <a:ext cx="533400" cy="45720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36" name="Line 34"/>
          <p:cNvSpPr>
            <a:spLocks noChangeShapeType="1"/>
          </p:cNvSpPr>
          <p:nvPr/>
        </p:nvSpPr>
        <p:spPr bwMode="auto">
          <a:xfrm flipV="1">
            <a:off x="4724400" y="3048000"/>
            <a:ext cx="381000" cy="0"/>
          </a:xfrm>
          <a:prstGeom prst="line">
            <a:avLst/>
          </a:prstGeom>
          <a:noFill/>
          <a:ln w="25400">
            <a:solidFill>
              <a:schemeClr val="tx1"/>
            </a:solidFill>
            <a:prstDash val="sysDot"/>
            <a:round/>
            <a:headEnd type="none" w="sm" len="sm"/>
            <a:tailEnd type="triangle" w="sm" len="sm"/>
          </a:ln>
        </p:spPr>
        <p:txBody>
          <a:bodyPr wrap="none" anchor="ctr"/>
          <a:lstStyle/>
          <a:p>
            <a:endParaRPr lang="en-US" dirty="0"/>
          </a:p>
        </p:txBody>
      </p:sp>
      <p:sp>
        <p:nvSpPr>
          <p:cNvPr id="37" name="Line 35"/>
          <p:cNvSpPr>
            <a:spLocks noChangeShapeType="1"/>
          </p:cNvSpPr>
          <p:nvPr/>
        </p:nvSpPr>
        <p:spPr bwMode="auto">
          <a:xfrm flipV="1">
            <a:off x="4724400" y="4038600"/>
            <a:ext cx="381000" cy="0"/>
          </a:xfrm>
          <a:prstGeom prst="line">
            <a:avLst/>
          </a:prstGeom>
          <a:noFill/>
          <a:ln w="25400">
            <a:solidFill>
              <a:schemeClr val="tx1"/>
            </a:solidFill>
            <a:round/>
            <a:headEnd type="none" w="sm" len="sm"/>
            <a:tailEnd type="triangle" w="sm" len="sm"/>
          </a:ln>
        </p:spPr>
        <p:txBody>
          <a:bodyPr wrap="none" anchor="ctr"/>
          <a:lstStyle/>
          <a:p>
            <a:endParaRPr lang="en-US" dirty="0"/>
          </a:p>
        </p:txBody>
      </p:sp>
      <p:sp>
        <p:nvSpPr>
          <p:cNvPr id="38" name="Line 36"/>
          <p:cNvSpPr>
            <a:spLocks noChangeShapeType="1"/>
          </p:cNvSpPr>
          <p:nvPr/>
        </p:nvSpPr>
        <p:spPr bwMode="auto">
          <a:xfrm>
            <a:off x="3886200" y="3048000"/>
            <a:ext cx="0" cy="838200"/>
          </a:xfrm>
          <a:prstGeom prst="line">
            <a:avLst/>
          </a:prstGeom>
          <a:noFill/>
          <a:ln w="25400">
            <a:solidFill>
              <a:schemeClr val="tx1"/>
            </a:solidFill>
            <a:prstDash val="sysDot"/>
            <a:round/>
            <a:headEnd type="none" w="sm" len="sm"/>
            <a:tailEnd type="triangle" w="sm" len="sm"/>
          </a:ln>
        </p:spPr>
        <p:txBody>
          <a:bodyPr wrap="none" anchor="ctr"/>
          <a:lstStyle/>
          <a:p>
            <a:endParaRPr lang="en-US" dirty="0"/>
          </a:p>
        </p:txBody>
      </p:sp>
      <p:sp>
        <p:nvSpPr>
          <p:cNvPr id="39" name="Line 37"/>
          <p:cNvSpPr>
            <a:spLocks noChangeShapeType="1"/>
          </p:cNvSpPr>
          <p:nvPr/>
        </p:nvSpPr>
        <p:spPr bwMode="auto">
          <a:xfrm flipV="1">
            <a:off x="8305800" y="2743200"/>
            <a:ext cx="0" cy="533400"/>
          </a:xfrm>
          <a:prstGeom prst="line">
            <a:avLst/>
          </a:prstGeom>
          <a:noFill/>
          <a:ln w="25400">
            <a:solidFill>
              <a:schemeClr val="tx1"/>
            </a:solidFill>
            <a:round/>
            <a:headEnd type="none" w="sm" len="sm"/>
            <a:tailEnd type="none" w="sm" len="sm"/>
          </a:ln>
        </p:spPr>
        <p:txBody>
          <a:bodyPr wrap="none" anchor="ctr"/>
          <a:lstStyle/>
          <a:p>
            <a:endParaRPr lang="en-US" dirty="0"/>
          </a:p>
        </p:txBody>
      </p:sp>
      <p:sp>
        <p:nvSpPr>
          <p:cNvPr id="40" name="Text Box 38"/>
          <p:cNvSpPr txBox="1">
            <a:spLocks noChangeArrowheads="1"/>
          </p:cNvSpPr>
          <p:nvPr/>
        </p:nvSpPr>
        <p:spPr bwMode="auto">
          <a:xfrm>
            <a:off x="4038600" y="3200400"/>
            <a:ext cx="838200" cy="304800"/>
          </a:xfrm>
          <a:prstGeom prst="rect">
            <a:avLst/>
          </a:prstGeom>
          <a:noFill/>
          <a:ln w="12700">
            <a:noFill/>
            <a:miter lim="800000"/>
            <a:headEnd type="none" w="sm" len="sm"/>
            <a:tailEnd type="none" w="sm" len="sm"/>
          </a:ln>
        </p:spPr>
        <p:txBody>
          <a:bodyPr>
            <a:spAutoFit/>
          </a:bodyPr>
          <a:lstStyle/>
          <a:p>
            <a:pPr algn="ctr" eaLnBrk="0" hangingPunct="0"/>
            <a:r>
              <a:rPr lang="en-US" sz="1400" b="1" dirty="0">
                <a:solidFill>
                  <a:schemeClr val="accent2"/>
                </a:solidFill>
              </a:rPr>
              <a:t>Advise</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41208916"/>
      </p:ext>
    </p:extLst>
  </p:cSld>
  <p:clrMapOvr>
    <a:masterClrMapping/>
  </p:clrMapOvr>
  <mc:AlternateContent xmlns:mc="http://schemas.openxmlformats.org/markup-compatibility/2006" xmlns:p14="http://schemas.microsoft.com/office/powerpoint/2010/main">
    <mc:Choice Requires="p14">
      <p:transition spd="slow" p14:dur="2000" advTm="106034"/>
    </mc:Choice>
    <mc:Fallback xmlns="">
      <p:transition xmlns:p14="http://schemas.microsoft.com/office/powerpoint/2010/main" spd="slow" advTm="10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What The PI Receives </a:t>
            </a:r>
            <a:endParaRPr lang="en-US" sz="3600" b="1" dirty="0">
              <a:latin typeface="Cambria"/>
              <a:cs typeface="Cambria"/>
            </a:endParaRPr>
          </a:p>
        </p:txBody>
      </p:sp>
      <p:sp>
        <p:nvSpPr>
          <p:cNvPr id="5" name="Rectangle 5"/>
          <p:cNvSpPr>
            <a:spLocks noGrp="1" noChangeArrowheads="1"/>
          </p:cNvSpPr>
          <p:nvPr>
            <p:ph idx="1"/>
          </p:nvPr>
        </p:nvSpPr>
        <p:spPr bwMode="auto">
          <a:xfrm>
            <a:off x="609600" y="2514600"/>
            <a:ext cx="1295400" cy="18288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buNone/>
            </a:pPr>
            <a:r>
              <a:rPr lang="en-US" dirty="0" smtClean="0"/>
              <a:t> </a:t>
            </a:r>
            <a:endParaRPr lang="en-US" dirty="0"/>
          </a:p>
        </p:txBody>
      </p:sp>
      <p:sp>
        <p:nvSpPr>
          <p:cNvPr id="6" name="Rectangle 5"/>
          <p:cNvSpPr txBox="1">
            <a:spLocks noChangeArrowheads="1"/>
          </p:cNvSpPr>
          <p:nvPr/>
        </p:nvSpPr>
        <p:spPr bwMode="auto">
          <a:xfrm>
            <a:off x="762000" y="2286000"/>
            <a:ext cx="1295400" cy="18288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5"/>
          <p:cNvSpPr txBox="1">
            <a:spLocks noChangeArrowheads="1"/>
          </p:cNvSpPr>
          <p:nvPr/>
        </p:nvSpPr>
        <p:spPr bwMode="auto">
          <a:xfrm>
            <a:off x="990600" y="2133600"/>
            <a:ext cx="1219200" cy="17526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5"/>
          <p:cNvSpPr txBox="1">
            <a:spLocks noChangeArrowheads="1"/>
          </p:cNvSpPr>
          <p:nvPr/>
        </p:nvSpPr>
        <p:spPr bwMode="auto">
          <a:xfrm>
            <a:off x="3505200" y="2514600"/>
            <a:ext cx="1219200" cy="16764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9" name="Group 12"/>
          <p:cNvGrpSpPr>
            <a:grpSpLocks/>
          </p:cNvGrpSpPr>
          <p:nvPr/>
        </p:nvGrpSpPr>
        <p:grpSpPr bwMode="auto">
          <a:xfrm>
            <a:off x="5715000" y="2286000"/>
            <a:ext cx="1143000" cy="1524000"/>
            <a:chOff x="3552" y="528"/>
            <a:chExt cx="720" cy="960"/>
          </a:xfrm>
        </p:grpSpPr>
        <p:sp>
          <p:nvSpPr>
            <p:cNvPr id="10" name="Rectangle 13"/>
            <p:cNvSpPr>
              <a:spLocks noChangeArrowheads="1"/>
            </p:cNvSpPr>
            <p:nvPr/>
          </p:nvSpPr>
          <p:spPr bwMode="auto">
            <a:xfrm>
              <a:off x="3552" y="528"/>
              <a:ext cx="720" cy="96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sp>
          <p:nvSpPr>
            <p:cNvPr id="11" name="Text Box 14"/>
            <p:cNvSpPr txBox="1">
              <a:spLocks noChangeArrowheads="1"/>
            </p:cNvSpPr>
            <p:nvPr/>
          </p:nvSpPr>
          <p:spPr bwMode="auto">
            <a:xfrm>
              <a:off x="3768" y="1008"/>
              <a:ext cx="288" cy="288"/>
            </a:xfrm>
            <a:prstGeom prst="rect">
              <a:avLst/>
            </a:prstGeom>
            <a:noFill/>
            <a:ln w="12700">
              <a:noFill/>
              <a:miter lim="800000"/>
              <a:headEnd type="none" w="sm" len="sm"/>
              <a:tailEnd type="none" w="sm" len="sm"/>
            </a:ln>
            <a:effectLst/>
          </p:spPr>
          <p:txBody>
            <a:bodyPr>
              <a:spAutoFit/>
            </a:bodyPr>
            <a:lstStyle/>
            <a:p>
              <a:pPr algn="ctr" eaLnBrk="0" hangingPunct="0"/>
              <a:r>
                <a:rPr lang="en-US" sz="2400" dirty="0"/>
                <a:t>$</a:t>
              </a:r>
            </a:p>
          </p:txBody>
        </p:sp>
        <p:sp>
          <p:nvSpPr>
            <p:cNvPr id="12" name="Text Box 15"/>
            <p:cNvSpPr txBox="1">
              <a:spLocks noChangeArrowheads="1"/>
            </p:cNvSpPr>
            <p:nvPr/>
          </p:nvSpPr>
          <p:spPr bwMode="auto">
            <a:xfrm>
              <a:off x="3552" y="576"/>
              <a:ext cx="720" cy="400"/>
            </a:xfrm>
            <a:prstGeom prst="rect">
              <a:avLst/>
            </a:prstGeom>
            <a:noFill/>
            <a:ln w="12700">
              <a:noFill/>
              <a:miter lim="800000"/>
              <a:headEnd type="none" w="sm" len="sm"/>
              <a:tailEnd type="none" w="sm" len="sm"/>
            </a:ln>
            <a:effectLst/>
          </p:spPr>
          <p:txBody>
            <a:bodyPr>
              <a:spAutoFit/>
            </a:bodyPr>
            <a:lstStyle/>
            <a:p>
              <a:pPr algn="ctr" eaLnBrk="0" hangingPunct="0"/>
              <a:r>
                <a:rPr lang="en-US" sz="400"/>
                <a:t>NATIONAL SCIENCE FOUNDATION</a:t>
              </a:r>
            </a:p>
            <a:p>
              <a:pPr algn="ctr" eaLnBrk="0" hangingPunct="0"/>
              <a:r>
                <a:rPr lang="en-US" sz="400"/>
                <a:t>4201 Wilson Boulevard</a:t>
              </a:r>
            </a:p>
            <a:p>
              <a:pPr algn="ctr" eaLnBrk="0" hangingPunct="0"/>
              <a:r>
                <a:rPr lang="en-US" sz="400"/>
                <a:t>Arlington, Virginia  22230</a:t>
              </a:r>
            </a:p>
            <a:p>
              <a:pPr eaLnBrk="0" hangingPunct="0"/>
              <a:endParaRPr lang="en-US" sz="400"/>
            </a:p>
            <a:p>
              <a:pPr eaLnBrk="0" hangingPunct="0"/>
              <a:r>
                <a:rPr lang="en-US" sz="400"/>
                <a:t>Dear Dr. Doe,</a:t>
              </a:r>
            </a:p>
            <a:p>
              <a:pPr eaLnBrk="0" hangingPunct="0"/>
              <a:endParaRPr lang="en-US" sz="400"/>
            </a:p>
            <a:p>
              <a:pPr eaLnBrk="0" hangingPunct="0"/>
              <a:r>
                <a:rPr lang="en-US" sz="400"/>
                <a:t>The National Science Foundation hereby awards a grant of... </a:t>
              </a:r>
            </a:p>
            <a:p>
              <a:pPr algn="ctr" eaLnBrk="0" hangingPunct="0"/>
              <a:endParaRPr lang="en-US" sz="400"/>
            </a:p>
          </p:txBody>
        </p:sp>
      </p:grpSp>
      <p:grpSp>
        <p:nvGrpSpPr>
          <p:cNvPr id="13" name="Group 16"/>
          <p:cNvGrpSpPr>
            <a:grpSpLocks/>
          </p:cNvGrpSpPr>
          <p:nvPr/>
        </p:nvGrpSpPr>
        <p:grpSpPr bwMode="auto">
          <a:xfrm>
            <a:off x="7162800" y="2971800"/>
            <a:ext cx="1143000" cy="1524000"/>
            <a:chOff x="4608" y="912"/>
            <a:chExt cx="720" cy="960"/>
          </a:xfrm>
        </p:grpSpPr>
        <p:sp>
          <p:nvSpPr>
            <p:cNvPr id="14" name="Rectangle 17"/>
            <p:cNvSpPr>
              <a:spLocks noChangeArrowheads="1"/>
            </p:cNvSpPr>
            <p:nvPr/>
          </p:nvSpPr>
          <p:spPr bwMode="auto">
            <a:xfrm>
              <a:off x="4608" y="912"/>
              <a:ext cx="720" cy="96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sp>
          <p:nvSpPr>
            <p:cNvPr id="15" name="Text Box 18"/>
            <p:cNvSpPr txBox="1">
              <a:spLocks noChangeArrowheads="1"/>
            </p:cNvSpPr>
            <p:nvPr/>
          </p:nvSpPr>
          <p:spPr bwMode="auto">
            <a:xfrm>
              <a:off x="4608" y="960"/>
              <a:ext cx="720" cy="476"/>
            </a:xfrm>
            <a:prstGeom prst="rect">
              <a:avLst/>
            </a:prstGeom>
            <a:noFill/>
            <a:ln w="12700">
              <a:noFill/>
              <a:miter lim="800000"/>
              <a:headEnd type="none" w="sm" len="sm"/>
              <a:tailEnd type="none" w="sm" len="sm"/>
            </a:ln>
            <a:effectLst/>
          </p:spPr>
          <p:txBody>
            <a:bodyPr>
              <a:spAutoFit/>
            </a:bodyPr>
            <a:lstStyle/>
            <a:p>
              <a:pPr algn="ctr" eaLnBrk="0" hangingPunct="0"/>
              <a:r>
                <a:rPr lang="en-US" sz="400"/>
                <a:t>NATIONAL SCIENCE FOUNDATION</a:t>
              </a:r>
            </a:p>
            <a:p>
              <a:pPr algn="ctr" eaLnBrk="0" hangingPunct="0"/>
              <a:r>
                <a:rPr lang="en-US" sz="400"/>
                <a:t>4201 Wilson Boulevard</a:t>
              </a:r>
            </a:p>
            <a:p>
              <a:pPr algn="ctr" eaLnBrk="0" hangingPunct="0"/>
              <a:r>
                <a:rPr lang="en-US" sz="400"/>
                <a:t>Arlington, Virginia  22230</a:t>
              </a:r>
            </a:p>
            <a:p>
              <a:pPr eaLnBrk="0" hangingPunct="0"/>
              <a:endParaRPr lang="en-US" sz="400"/>
            </a:p>
            <a:p>
              <a:pPr eaLnBrk="0" hangingPunct="0"/>
              <a:r>
                <a:rPr lang="en-US" sz="400"/>
                <a:t>Dear Dr. Doe,</a:t>
              </a:r>
            </a:p>
            <a:p>
              <a:pPr eaLnBrk="0" hangingPunct="0"/>
              <a:endParaRPr lang="en-US" sz="400"/>
            </a:p>
            <a:p>
              <a:pPr eaLnBrk="0" hangingPunct="0"/>
              <a:r>
                <a:rPr lang="en-US" sz="400"/>
                <a:t>I regret to inform you that the National Science Foundation is unable to support your proposal referenced above...</a:t>
              </a:r>
            </a:p>
            <a:p>
              <a:pPr eaLnBrk="0" hangingPunct="0"/>
              <a:endParaRPr lang="en-US" sz="400"/>
            </a:p>
            <a:p>
              <a:pPr algn="ctr" eaLnBrk="0" hangingPunct="0"/>
              <a:endParaRPr lang="en-US" sz="400"/>
            </a:p>
          </p:txBody>
        </p:sp>
      </p:grpSp>
      <p:sp>
        <p:nvSpPr>
          <p:cNvPr id="16" name="Line 10"/>
          <p:cNvSpPr>
            <a:spLocks noChangeShapeType="1"/>
          </p:cNvSpPr>
          <p:nvPr/>
        </p:nvSpPr>
        <p:spPr bwMode="auto">
          <a:xfrm flipH="1">
            <a:off x="6934200" y="2438400"/>
            <a:ext cx="152400" cy="1752600"/>
          </a:xfrm>
          <a:prstGeom prst="line">
            <a:avLst/>
          </a:prstGeom>
          <a:noFill/>
          <a:ln w="38100">
            <a:solidFill>
              <a:schemeClr val="tx1"/>
            </a:solidFill>
            <a:round/>
            <a:headEnd type="none" w="sm" len="sm"/>
            <a:tailEnd type="none" w="sm" len="sm"/>
          </a:ln>
          <a:effectLst/>
        </p:spPr>
        <p:txBody>
          <a:bodyPr/>
          <a:lstStyle/>
          <a:p>
            <a:endParaRPr lang="en-US"/>
          </a:p>
        </p:txBody>
      </p:sp>
      <p:sp>
        <p:nvSpPr>
          <p:cNvPr id="17" name="TextBox 16"/>
          <p:cNvSpPr txBox="1"/>
          <p:nvPr/>
        </p:nvSpPr>
        <p:spPr>
          <a:xfrm>
            <a:off x="228600" y="4876800"/>
            <a:ext cx="2438400" cy="1015663"/>
          </a:xfrm>
          <a:prstGeom prst="rect">
            <a:avLst/>
          </a:prstGeom>
          <a:noFill/>
        </p:spPr>
        <p:txBody>
          <a:bodyPr wrap="square" rtlCol="0">
            <a:spAutoFit/>
          </a:bodyPr>
          <a:lstStyle/>
          <a:p>
            <a:pPr algn="ctr"/>
            <a:r>
              <a:rPr lang="en-US" sz="2400" b="1" dirty="0" smtClean="0">
                <a:latin typeface="Cambria"/>
                <a:cs typeface="Cambria"/>
              </a:rPr>
              <a:t>Your reviews</a:t>
            </a:r>
            <a:r>
              <a:rPr lang="en-US" sz="2400" dirty="0" smtClean="0">
                <a:latin typeface="Cambria"/>
                <a:cs typeface="Cambria"/>
              </a:rPr>
              <a:t> </a:t>
            </a:r>
            <a:r>
              <a:rPr lang="en-US" b="1" dirty="0" smtClean="0">
                <a:latin typeface="Arial Narrow" pitchFamily="34" charset="0"/>
              </a:rPr>
              <a:t>(verbatim &amp; anonymous)</a:t>
            </a:r>
          </a:p>
          <a:p>
            <a:endParaRPr lang="en-US" dirty="0">
              <a:latin typeface="Arial Narrow" pitchFamily="34" charset="0"/>
            </a:endParaRPr>
          </a:p>
        </p:txBody>
      </p:sp>
      <p:sp>
        <p:nvSpPr>
          <p:cNvPr id="18" name="TextBox 17"/>
          <p:cNvSpPr txBox="1"/>
          <p:nvPr/>
        </p:nvSpPr>
        <p:spPr>
          <a:xfrm>
            <a:off x="2895600" y="4876800"/>
            <a:ext cx="2438400" cy="1015663"/>
          </a:xfrm>
          <a:prstGeom prst="rect">
            <a:avLst/>
          </a:prstGeom>
          <a:noFill/>
        </p:spPr>
        <p:txBody>
          <a:bodyPr wrap="square" rtlCol="0">
            <a:spAutoFit/>
          </a:bodyPr>
          <a:lstStyle/>
          <a:p>
            <a:pPr algn="ctr"/>
            <a:r>
              <a:rPr lang="en-US" sz="2400" b="1" dirty="0" smtClean="0">
                <a:latin typeface="Cambria"/>
                <a:cs typeface="Cambria"/>
              </a:rPr>
              <a:t>Panel Summary</a:t>
            </a:r>
            <a:r>
              <a:rPr lang="en-US" sz="2400" dirty="0" smtClean="0">
                <a:latin typeface="Cambria"/>
                <a:cs typeface="Cambria"/>
              </a:rPr>
              <a:t> </a:t>
            </a:r>
            <a:r>
              <a:rPr lang="en-US" b="1" dirty="0" smtClean="0">
                <a:latin typeface="Arial Narrow" pitchFamily="34" charset="0"/>
              </a:rPr>
              <a:t>(verbatim &amp; anonymous</a:t>
            </a:r>
            <a:r>
              <a:rPr lang="en-US" sz="1600" b="1" dirty="0" smtClean="0">
                <a:latin typeface="Arial Narrow" pitchFamily="34" charset="0"/>
              </a:rPr>
              <a:t>)</a:t>
            </a:r>
          </a:p>
          <a:p>
            <a:endParaRPr lang="en-US" dirty="0">
              <a:latin typeface="Arial Narrow" pitchFamily="34" charset="0"/>
            </a:endParaRPr>
          </a:p>
        </p:txBody>
      </p:sp>
      <p:sp>
        <p:nvSpPr>
          <p:cNvPr id="19" name="TextBox 18"/>
          <p:cNvSpPr txBox="1"/>
          <p:nvPr/>
        </p:nvSpPr>
        <p:spPr>
          <a:xfrm>
            <a:off x="6019800" y="4876800"/>
            <a:ext cx="3124200" cy="1846659"/>
          </a:xfrm>
          <a:prstGeom prst="rect">
            <a:avLst/>
          </a:prstGeom>
          <a:noFill/>
        </p:spPr>
        <p:txBody>
          <a:bodyPr wrap="square" rtlCol="0">
            <a:spAutoFit/>
          </a:bodyPr>
          <a:lstStyle/>
          <a:p>
            <a:pPr algn="ctr"/>
            <a:r>
              <a:rPr lang="en-US" sz="2400" b="1" dirty="0" smtClean="0">
                <a:latin typeface="Arial Narrow" pitchFamily="34" charset="0"/>
              </a:rPr>
              <a:t>Context statement, award/declination letter, and Program Officer comments if declined</a:t>
            </a:r>
          </a:p>
          <a:p>
            <a:endParaRPr lang="en-US" dirty="0">
              <a:latin typeface="Arial Narrow" pitchFamily="34"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7218183"/>
      </p:ext>
    </p:extLst>
  </p:cSld>
  <p:clrMapOvr>
    <a:masterClrMapping/>
  </p:clrMapOvr>
  <mc:AlternateContent xmlns:mc="http://schemas.openxmlformats.org/markup-compatibility/2006" xmlns:p14="http://schemas.microsoft.com/office/powerpoint/2010/main">
    <mc:Choice Requires="p14">
      <p:transition spd="slow" p14:dur="2000" advTm="24893"/>
    </mc:Choice>
    <mc:Fallback xmlns="">
      <p:transition xmlns:p14="http://schemas.microsoft.com/office/powerpoint/2010/main" spd="slow" advTm="2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Roles of Panels: </a:t>
            </a:r>
            <a:endParaRPr lang="en-US" sz="3600" b="1" dirty="0">
              <a:latin typeface="Cambria"/>
              <a:cs typeface="Cambria"/>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Cambria"/>
                <a:cs typeface="Cambria"/>
              </a:rPr>
              <a:t>Panels engage the broader communities of practice and research in the review process. </a:t>
            </a:r>
          </a:p>
          <a:p>
            <a:r>
              <a:rPr lang="en-US" dirty="0" smtClean="0">
                <a:latin typeface="Cambria"/>
                <a:cs typeface="Cambria"/>
              </a:rPr>
              <a:t>Panels provide a broad range of experiences, expertise, and perspectives in reviewing and rating proposals. </a:t>
            </a:r>
          </a:p>
          <a:p>
            <a:r>
              <a:rPr lang="en-US" dirty="0" smtClean="0">
                <a:latin typeface="Cambria"/>
                <a:cs typeface="Cambria"/>
              </a:rPr>
              <a:t>Panels prepare substantive reviews and summaries of panel discussions to inform the review process and feedback for researchers.</a:t>
            </a:r>
          </a:p>
          <a:p>
            <a:r>
              <a:rPr lang="en-US" dirty="0" smtClean="0">
                <a:latin typeface="Cambria"/>
                <a:cs typeface="Cambria"/>
              </a:rPr>
              <a:t>Panels advise ITEST Program Directors of the competitiveness of each proposal.</a:t>
            </a:r>
          </a:p>
          <a:p>
            <a:r>
              <a:rPr lang="en-US" dirty="0" smtClean="0">
                <a:latin typeface="Cambria"/>
                <a:cs typeface="Cambria"/>
              </a:rPr>
              <a:t>Panels do not make funding decisions.</a:t>
            </a:r>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80693782"/>
      </p:ext>
    </p:extLst>
  </p:cSld>
  <p:clrMapOvr>
    <a:masterClrMapping/>
  </p:clrMapOvr>
  <mc:AlternateContent xmlns:mc="http://schemas.openxmlformats.org/markup-compatibility/2006" xmlns:p14="http://schemas.microsoft.com/office/powerpoint/2010/main">
    <mc:Choice Requires="p14">
      <p:transition spd="slow" p14:dur="2000" advTm="64175"/>
    </mc:Choice>
    <mc:Fallback xmlns="">
      <p:transition xmlns:p14="http://schemas.microsoft.com/office/powerpoint/2010/main" spd="slow" advTm="64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Panel Organization</a:t>
            </a:r>
            <a:endParaRPr lang="en-US" sz="3600" b="1" dirty="0">
              <a:latin typeface="Cambria"/>
              <a:cs typeface="Cambria"/>
            </a:endParaRPr>
          </a:p>
        </p:txBody>
      </p:sp>
      <p:sp>
        <p:nvSpPr>
          <p:cNvPr id="3" name="Content Placeholder 2"/>
          <p:cNvSpPr>
            <a:spLocks noGrp="1"/>
          </p:cNvSpPr>
          <p:nvPr>
            <p:ph idx="1"/>
          </p:nvPr>
        </p:nvSpPr>
        <p:spPr>
          <a:xfrm>
            <a:off x="457200" y="1905001"/>
            <a:ext cx="8229600" cy="3657599"/>
          </a:xfrm>
        </p:spPr>
        <p:txBody>
          <a:bodyPr/>
          <a:lstStyle/>
          <a:p>
            <a:r>
              <a:rPr lang="en-US" dirty="0">
                <a:latin typeface="Cambria"/>
                <a:cs typeface="Cambria"/>
              </a:rPr>
              <a:t>Panels were organized primarily according to </a:t>
            </a:r>
            <a:r>
              <a:rPr lang="en-US" dirty="0" smtClean="0">
                <a:latin typeface="Cambria"/>
                <a:cs typeface="Cambria"/>
              </a:rPr>
              <a:t>the disciplinary content areas and target populations.</a:t>
            </a:r>
            <a:endParaRPr lang="en-US" dirty="0">
              <a:latin typeface="Cambria"/>
              <a:cs typeface="Cambria"/>
            </a:endParaRPr>
          </a:p>
          <a:p>
            <a:r>
              <a:rPr lang="en-US" dirty="0" smtClean="0">
                <a:latin typeface="Cambria"/>
                <a:cs typeface="Cambria"/>
              </a:rPr>
              <a:t>Most </a:t>
            </a:r>
            <a:r>
              <a:rPr lang="en-US" dirty="0">
                <a:latin typeface="Cambria"/>
                <a:cs typeface="Cambria"/>
              </a:rPr>
              <a:t>panels include </a:t>
            </a:r>
            <a:r>
              <a:rPr lang="en-US" dirty="0" smtClean="0">
                <a:latin typeface="Cambria"/>
                <a:cs typeface="Cambria"/>
              </a:rPr>
              <a:t>either Strategies proposals or </a:t>
            </a:r>
            <a:r>
              <a:rPr lang="en-US" dirty="0" err="1" smtClean="0">
                <a:latin typeface="Cambria"/>
                <a:cs typeface="Cambria"/>
              </a:rPr>
              <a:t>SPrEaD</a:t>
            </a:r>
            <a:r>
              <a:rPr lang="en-US" dirty="0" smtClean="0">
                <a:latin typeface="Cambria"/>
                <a:cs typeface="Cambria"/>
              </a:rPr>
              <a:t> proposals, though a panel may have a blend of proposals to consider. </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897300"/>
      </p:ext>
    </p:extLst>
  </p:cSld>
  <p:clrMapOvr>
    <a:masterClrMapping/>
  </p:clrMapOvr>
  <mc:AlternateContent xmlns:mc="http://schemas.openxmlformats.org/markup-compatibility/2006" xmlns:p14="http://schemas.microsoft.com/office/powerpoint/2010/main">
    <mc:Choice Requires="p14">
      <p:transition spd="slow" p14:dur="2000" advTm="19823"/>
    </mc:Choice>
    <mc:Fallback xmlns="">
      <p:transition xmlns:p14="http://schemas.microsoft.com/office/powerpoint/2010/main" spd="slow" advTm="1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Reviewer Responsibilities</a:t>
            </a:r>
            <a:endParaRPr lang="en-US" sz="3600" b="1" dirty="0">
              <a:latin typeface="Cambria"/>
              <a:cs typeface="Cambria"/>
            </a:endParaRPr>
          </a:p>
        </p:txBody>
      </p:sp>
      <p:sp>
        <p:nvSpPr>
          <p:cNvPr id="3" name="Content Placeholder 2"/>
          <p:cNvSpPr>
            <a:spLocks noGrp="1"/>
          </p:cNvSpPr>
          <p:nvPr>
            <p:ph idx="1"/>
          </p:nvPr>
        </p:nvSpPr>
        <p:spPr/>
        <p:txBody>
          <a:bodyPr/>
          <a:lstStyle/>
          <a:p>
            <a:r>
              <a:rPr lang="en-US" sz="2800" dirty="0">
                <a:solidFill>
                  <a:srgbClr val="FF0000"/>
                </a:solidFill>
                <a:latin typeface="Cambria"/>
                <a:cs typeface="Cambria"/>
              </a:rPr>
              <a:t>Primary </a:t>
            </a:r>
            <a:r>
              <a:rPr lang="en-US" sz="2800" dirty="0" smtClean="0">
                <a:solidFill>
                  <a:srgbClr val="FF0000"/>
                </a:solidFill>
                <a:latin typeface="Cambria"/>
                <a:cs typeface="Cambria"/>
              </a:rPr>
              <a:t>panelists </a:t>
            </a:r>
            <a:r>
              <a:rPr lang="en-US" sz="2800" dirty="0">
                <a:latin typeface="Cambria"/>
                <a:cs typeface="Cambria"/>
              </a:rPr>
              <a:t>read and write reviews on assigned proposals. They introduce the </a:t>
            </a:r>
            <a:r>
              <a:rPr lang="en-US" sz="2800" dirty="0" smtClean="0">
                <a:latin typeface="Cambria"/>
                <a:cs typeface="Cambria"/>
              </a:rPr>
              <a:t>proposals </a:t>
            </a:r>
            <a:r>
              <a:rPr lang="en-US" sz="2800" dirty="0">
                <a:latin typeface="Cambria"/>
                <a:cs typeface="Cambria"/>
              </a:rPr>
              <a:t>at the panel </a:t>
            </a:r>
            <a:r>
              <a:rPr lang="en-US" sz="2800" dirty="0" smtClean="0">
                <a:latin typeface="Cambria"/>
                <a:cs typeface="Cambria"/>
              </a:rPr>
              <a:t>meeting, and they write </a:t>
            </a:r>
            <a:r>
              <a:rPr lang="en-US" sz="2800" dirty="0">
                <a:latin typeface="Cambria"/>
                <a:cs typeface="Cambria"/>
              </a:rPr>
              <a:t>the </a:t>
            </a:r>
            <a:r>
              <a:rPr lang="en-US" sz="2800" dirty="0" smtClean="0">
                <a:latin typeface="Cambria"/>
                <a:cs typeface="Cambria"/>
              </a:rPr>
              <a:t>summaries of the panel discussions (Scribe). </a:t>
            </a:r>
            <a:endParaRPr lang="en-US" sz="2800" dirty="0">
              <a:latin typeface="Cambria"/>
              <a:cs typeface="Cambria"/>
            </a:endParaRPr>
          </a:p>
          <a:p>
            <a:r>
              <a:rPr lang="en-US" sz="2800" dirty="0" smtClean="0">
                <a:solidFill>
                  <a:srgbClr val="FF0000"/>
                </a:solidFill>
                <a:latin typeface="Cambria"/>
                <a:cs typeface="Cambria"/>
              </a:rPr>
              <a:t>Secondary panelists </a:t>
            </a:r>
            <a:r>
              <a:rPr lang="en-US" sz="2800" dirty="0">
                <a:latin typeface="Cambria"/>
                <a:cs typeface="Cambria"/>
              </a:rPr>
              <a:t>read and write reviews on assigned proposals and contribute to the panel </a:t>
            </a:r>
            <a:r>
              <a:rPr lang="en-US" sz="2800" dirty="0" smtClean="0">
                <a:latin typeface="Cambria"/>
                <a:cs typeface="Cambria"/>
              </a:rPr>
              <a:t>discussions. </a:t>
            </a:r>
            <a:endParaRPr lang="en-US" sz="2800" dirty="0">
              <a:latin typeface="Cambria"/>
              <a:cs typeface="Cambria"/>
            </a:endParaRPr>
          </a:p>
          <a:p>
            <a:r>
              <a:rPr lang="en-US" sz="2800" dirty="0" smtClean="0">
                <a:solidFill>
                  <a:srgbClr val="FF0000"/>
                </a:solidFill>
                <a:latin typeface="Cambria"/>
                <a:cs typeface="Cambria"/>
              </a:rPr>
              <a:t>Panelists</a:t>
            </a:r>
            <a:r>
              <a:rPr lang="en-US" sz="2800" dirty="0" smtClean="0">
                <a:latin typeface="Cambria"/>
                <a:cs typeface="Cambria"/>
              </a:rPr>
              <a:t> are encouraged </a:t>
            </a:r>
            <a:r>
              <a:rPr lang="en-US" sz="2800" dirty="0">
                <a:latin typeface="Cambria"/>
                <a:cs typeface="Cambria"/>
              </a:rPr>
              <a:t>to read all </a:t>
            </a:r>
            <a:r>
              <a:rPr lang="en-US" sz="2800" dirty="0" smtClean="0">
                <a:latin typeface="Cambria"/>
                <a:cs typeface="Cambria"/>
              </a:rPr>
              <a:t>proposals, so </a:t>
            </a:r>
            <a:r>
              <a:rPr lang="en-US" sz="2800" dirty="0">
                <a:latin typeface="Cambria"/>
                <a:cs typeface="Cambria"/>
              </a:rPr>
              <a:t>long as there </a:t>
            </a:r>
            <a:r>
              <a:rPr lang="en-US" sz="2800" dirty="0" smtClean="0">
                <a:latin typeface="Cambria"/>
                <a:cs typeface="Cambria"/>
              </a:rPr>
              <a:t>are </a:t>
            </a:r>
            <a:r>
              <a:rPr lang="en-US" sz="2800" dirty="0">
                <a:latin typeface="Cambria"/>
                <a:cs typeface="Cambria"/>
              </a:rPr>
              <a:t>no </a:t>
            </a:r>
            <a:r>
              <a:rPr lang="en-US" sz="2800" dirty="0" smtClean="0">
                <a:latin typeface="Cambria"/>
                <a:cs typeface="Cambria"/>
              </a:rPr>
              <a:t>Conflicts </a:t>
            </a:r>
            <a:r>
              <a:rPr lang="en-US" sz="2800" dirty="0">
                <a:latin typeface="Cambria"/>
                <a:cs typeface="Cambria"/>
              </a:rPr>
              <a:t>of </a:t>
            </a:r>
            <a:r>
              <a:rPr lang="en-US" sz="2800" dirty="0" smtClean="0">
                <a:latin typeface="Cambria"/>
                <a:cs typeface="Cambria"/>
              </a:rPr>
              <a:t>Interest, and may contribute to the panel discussions. </a:t>
            </a:r>
            <a:endParaRPr lang="en-US" sz="28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73106209"/>
      </p:ext>
    </p:extLst>
  </p:cSld>
  <p:clrMapOvr>
    <a:masterClrMapping/>
  </p:clrMapOvr>
  <mc:AlternateContent xmlns:mc="http://schemas.openxmlformats.org/markup-compatibility/2006" xmlns:p14="http://schemas.microsoft.com/office/powerpoint/2010/main">
    <mc:Choice Requires="p14">
      <p:transition spd="slow" p14:dur="2000" advTm="85530"/>
    </mc:Choice>
    <mc:Fallback xmlns="">
      <p:transition xmlns:p14="http://schemas.microsoft.com/office/powerpoint/2010/main" spd="slow" advTm="8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normAutofit/>
          </a:bodyPr>
          <a:lstStyle/>
          <a:p>
            <a:r>
              <a:rPr lang="en-US" sz="3600" b="1" dirty="0" smtClean="0">
                <a:latin typeface="Cambria"/>
                <a:cs typeface="Cambria"/>
              </a:rPr>
              <a:t>General Panel Procedure</a:t>
            </a:r>
            <a:endParaRPr lang="en-US" sz="3600" b="1" dirty="0">
              <a:latin typeface="Cambria"/>
              <a:cs typeface="Cambria"/>
            </a:endParaRPr>
          </a:p>
        </p:txBody>
      </p:sp>
      <p:sp>
        <p:nvSpPr>
          <p:cNvPr id="3" name="Content Placeholder 2"/>
          <p:cNvSpPr>
            <a:spLocks noGrp="1"/>
          </p:cNvSpPr>
          <p:nvPr>
            <p:ph idx="1"/>
          </p:nvPr>
        </p:nvSpPr>
        <p:spPr>
          <a:xfrm>
            <a:off x="457200" y="1600200"/>
            <a:ext cx="8229600" cy="4572000"/>
          </a:xfrm>
        </p:spPr>
        <p:txBody>
          <a:bodyPr>
            <a:normAutofit fontScale="92500" lnSpcReduction="10000"/>
          </a:bodyPr>
          <a:lstStyle/>
          <a:p>
            <a:pPr marL="0" indent="0">
              <a:lnSpc>
                <a:spcPct val="105000"/>
              </a:lnSpc>
              <a:spcBef>
                <a:spcPts val="800"/>
              </a:spcBef>
              <a:buNone/>
            </a:pPr>
            <a:r>
              <a:rPr lang="en-US" sz="3100" dirty="0" smtClean="0"/>
              <a:t>For each proposal:</a:t>
            </a:r>
          </a:p>
          <a:p>
            <a:pPr lvl="1">
              <a:lnSpc>
                <a:spcPct val="105000"/>
              </a:lnSpc>
              <a:spcBef>
                <a:spcPts val="200"/>
              </a:spcBef>
              <a:buFont typeface="Arial"/>
              <a:buChar char="•"/>
            </a:pPr>
            <a:r>
              <a:rPr lang="en-US" sz="2600" dirty="0" smtClean="0"/>
              <a:t>Primary panelist leads the discussion, summarizes, and then comments on the proposal.</a:t>
            </a:r>
          </a:p>
          <a:p>
            <a:pPr lvl="1">
              <a:lnSpc>
                <a:spcPct val="105000"/>
              </a:lnSpc>
              <a:spcBef>
                <a:spcPts val="200"/>
              </a:spcBef>
              <a:buFont typeface="Arial"/>
              <a:buChar char="•"/>
            </a:pPr>
            <a:r>
              <a:rPr lang="en-US" sz="2600" dirty="0" smtClean="0"/>
              <a:t>Primary panelist represents ad hoc reviews (if any). </a:t>
            </a:r>
          </a:p>
          <a:p>
            <a:pPr lvl="1">
              <a:lnSpc>
                <a:spcPct val="105000"/>
              </a:lnSpc>
              <a:spcBef>
                <a:spcPts val="200"/>
              </a:spcBef>
              <a:buFont typeface="Arial"/>
              <a:buChar char="•"/>
            </a:pPr>
            <a:r>
              <a:rPr lang="en-US" sz="2600" dirty="0" smtClean="0"/>
              <a:t>Secondary panelists discuss their comments in turn.</a:t>
            </a:r>
          </a:p>
          <a:p>
            <a:pPr lvl="1">
              <a:lnSpc>
                <a:spcPct val="105000"/>
              </a:lnSpc>
              <a:spcBef>
                <a:spcPts val="200"/>
              </a:spcBef>
              <a:buFont typeface="Arial"/>
              <a:buChar char="•"/>
            </a:pPr>
            <a:r>
              <a:rPr lang="en-US" sz="2600" dirty="0" smtClean="0"/>
              <a:t>After all secondary panelists have finished sharing their perspectives, the floor is open for general panel discussion.</a:t>
            </a:r>
          </a:p>
          <a:p>
            <a:pPr lvl="1">
              <a:lnSpc>
                <a:spcPct val="105000"/>
              </a:lnSpc>
              <a:spcBef>
                <a:spcPts val="200"/>
              </a:spcBef>
              <a:buFont typeface="Arial"/>
              <a:buChar char="•"/>
            </a:pPr>
            <a:r>
              <a:rPr lang="en-US" sz="2600" dirty="0" smtClean="0"/>
              <a:t>The primary panelist takes notes on the discussion and drafts a panel summary.</a:t>
            </a:r>
          </a:p>
          <a:p>
            <a:pPr lvl="1">
              <a:lnSpc>
                <a:spcPct val="105000"/>
              </a:lnSpc>
              <a:spcBef>
                <a:spcPts val="200"/>
              </a:spcBef>
              <a:buFont typeface="Arial"/>
              <a:buChar char="•"/>
            </a:pPr>
            <a:r>
              <a:rPr lang="en-US" sz="2600" dirty="0" smtClean="0"/>
              <a:t>Everyone reviews all of the panel summaries.</a:t>
            </a:r>
          </a:p>
          <a:p>
            <a:pPr lvl="1">
              <a:lnSpc>
                <a:spcPct val="105000"/>
              </a:lnSpc>
              <a:spcBef>
                <a:spcPts val="200"/>
              </a:spcBef>
              <a:buFont typeface="Arial"/>
              <a:buChar char="•"/>
            </a:pPr>
            <a:r>
              <a:rPr lang="en-US" sz="2600" dirty="0" smtClean="0"/>
              <a:t>The panel summaries are approved in turn.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6668828"/>
      </p:ext>
    </p:extLst>
  </p:cSld>
  <p:clrMapOvr>
    <a:masterClrMapping/>
  </p:clrMapOvr>
  <mc:AlternateContent xmlns:mc="http://schemas.openxmlformats.org/markup-compatibility/2006" xmlns:p14="http://schemas.microsoft.com/office/powerpoint/2010/main">
    <mc:Choice Requires="p14">
      <p:transition spd="slow" p14:dur="2000" advTm="92992"/>
    </mc:Choice>
    <mc:Fallback xmlns="">
      <p:transition xmlns:p14="http://schemas.microsoft.com/office/powerpoint/2010/main" spd="slow" advTm="9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962"/>
            <a:ext cx="9144000" cy="1112838"/>
          </a:xfrm>
          <a:prstGeom prst="rect">
            <a:avLst/>
          </a:prstGeom>
        </p:spPr>
        <p:txBody>
          <a:bodyPr>
            <a:normAutofit/>
          </a:bodyPr>
          <a:lstStyle/>
          <a:p>
            <a:r>
              <a:rPr lang="en-US" sz="2400" b="1" dirty="0" smtClean="0">
                <a:latin typeface="Cambria"/>
                <a:cs typeface="Cambria"/>
              </a:rPr>
              <a:t>National Science Board Report on Merit Review Criteria</a:t>
            </a:r>
            <a:r>
              <a:rPr lang="en-US" sz="2700" b="1" dirty="0" smtClean="0">
                <a:latin typeface="Cambria"/>
                <a:cs typeface="Cambria"/>
              </a:rPr>
              <a:t>: </a:t>
            </a:r>
            <a:r>
              <a:rPr lang="en-US" sz="3800" b="1" dirty="0" smtClean="0">
                <a:latin typeface="Cambria"/>
                <a:cs typeface="Cambria"/>
              </a:rPr>
              <a:t/>
            </a:r>
            <a:br>
              <a:rPr lang="en-US" sz="3800" b="1" dirty="0" smtClean="0">
                <a:latin typeface="Cambria"/>
                <a:cs typeface="Cambria"/>
              </a:rPr>
            </a:br>
            <a:r>
              <a:rPr lang="en-US" sz="3600" b="1" dirty="0" smtClean="0">
                <a:latin typeface="Cambria"/>
                <a:cs typeface="Cambria"/>
              </a:rPr>
              <a:t>Two Review Criteria</a:t>
            </a:r>
            <a:endParaRPr lang="en-US" sz="3600" b="1" dirty="0">
              <a:latin typeface="Cambria"/>
              <a:cs typeface="Cambria"/>
            </a:endParaRPr>
          </a:p>
        </p:txBody>
      </p:sp>
      <p:sp>
        <p:nvSpPr>
          <p:cNvPr id="3" name="Content Placeholder 2"/>
          <p:cNvSpPr>
            <a:spLocks noGrp="1"/>
          </p:cNvSpPr>
          <p:nvPr>
            <p:ph idx="1"/>
          </p:nvPr>
        </p:nvSpPr>
        <p:spPr>
          <a:xfrm>
            <a:off x="381000" y="1828800"/>
            <a:ext cx="8229600" cy="4724400"/>
          </a:xfrm>
        </p:spPr>
        <p:txBody>
          <a:bodyPr>
            <a:normAutofit fontScale="85000" lnSpcReduction="20000"/>
          </a:bodyPr>
          <a:lstStyle/>
          <a:p>
            <a:pPr marL="0" indent="0">
              <a:spcAft>
                <a:spcPts val="1800"/>
              </a:spcAft>
              <a:buNone/>
            </a:pPr>
            <a:r>
              <a:rPr lang="en-US" sz="2800" dirty="0" smtClean="0">
                <a:latin typeface="Cambria"/>
                <a:cs typeface="Cambria"/>
              </a:rPr>
              <a:t>When evaluating NSF proposals, reviewers should consider what the proposers want to do, why they want to do it, how they plan to do it, how they will know if they succeed, and what benefits would accrue if the project is successful. These issues apply both to the technical aspects of the proposal and the way in which the project may make broader contributions. To that end, reviewers are asked to evaluate all proposals against two criteria:</a:t>
            </a:r>
          </a:p>
          <a:p>
            <a:pPr>
              <a:buSzPct val="125000"/>
            </a:pPr>
            <a:r>
              <a:rPr lang="en-US" sz="3100" b="1" dirty="0" smtClean="0">
                <a:latin typeface="Cambria"/>
                <a:cs typeface="Cambria"/>
              </a:rPr>
              <a:t>Intellectual Merit: </a:t>
            </a:r>
            <a:r>
              <a:rPr lang="en-US" sz="3100" dirty="0" smtClean="0">
                <a:latin typeface="Cambria"/>
                <a:cs typeface="Cambria"/>
              </a:rPr>
              <a:t>The intellectual Merit criterion encompasses the potential to advance knowledge; and</a:t>
            </a:r>
          </a:p>
          <a:p>
            <a:pPr>
              <a:buSzPct val="125000"/>
            </a:pPr>
            <a:r>
              <a:rPr lang="en-US" sz="3100" b="1" dirty="0" smtClean="0">
                <a:latin typeface="Cambria"/>
                <a:cs typeface="Cambria"/>
              </a:rPr>
              <a:t>Broader Impacts: </a:t>
            </a:r>
            <a:r>
              <a:rPr lang="en-US" sz="3100" dirty="0" smtClean="0">
                <a:latin typeface="Cambria"/>
                <a:cs typeface="Cambria"/>
              </a:rPr>
              <a:t>The Broader Impacts criterion encompasses the potential to benefit society and contribute to the achievement of specific, desired societal outcomes.</a:t>
            </a:r>
          </a:p>
          <a:p>
            <a:pPr>
              <a:spcBef>
                <a:spcPts val="1800"/>
              </a:spcBef>
              <a:buSzPct val="125000"/>
              <a:buNone/>
            </a:pPr>
            <a:endParaRPr lang="en-US" sz="2800"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51057536"/>
      </p:ext>
    </p:extLst>
  </p:cSld>
  <p:clrMapOvr>
    <a:masterClrMapping/>
  </p:clrMapOvr>
  <mc:AlternateContent xmlns:mc="http://schemas.openxmlformats.org/markup-compatibility/2006" xmlns:p14="http://schemas.microsoft.com/office/powerpoint/2010/main">
    <mc:Choice Requires="p14">
      <p:transition spd="slow" p14:dur="2000" advTm="68139"/>
    </mc:Choice>
    <mc:Fallback xmlns="">
      <p:transition xmlns:p14="http://schemas.microsoft.com/office/powerpoint/2010/main" spd="slow" advTm="6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1036638"/>
          </a:xfrm>
          <a:prstGeom prst="rect">
            <a:avLst/>
          </a:prstGeom>
        </p:spPr>
        <p:txBody>
          <a:bodyPr>
            <a:normAutofit fontScale="90000"/>
          </a:bodyPr>
          <a:lstStyle/>
          <a:p>
            <a:r>
              <a:rPr lang="en-US" sz="2700" b="1" dirty="0" smtClean="0">
                <a:latin typeface="Cambria"/>
                <a:cs typeface="Cambria"/>
              </a:rPr>
              <a:t>National Science Board Report on Merit Review Criteria: </a:t>
            </a:r>
            <a:r>
              <a:rPr lang="en-US" sz="3800" b="1" dirty="0" smtClean="0">
                <a:latin typeface="Cambria"/>
                <a:cs typeface="Cambria"/>
              </a:rPr>
              <a:t/>
            </a:r>
            <a:br>
              <a:rPr lang="en-US" sz="3800" b="1" dirty="0" smtClean="0">
                <a:latin typeface="Cambria"/>
                <a:cs typeface="Cambria"/>
              </a:rPr>
            </a:br>
            <a:r>
              <a:rPr lang="en-US" sz="4000" b="1" dirty="0" smtClean="0">
                <a:latin typeface="Cambria"/>
                <a:cs typeface="Cambria"/>
              </a:rPr>
              <a:t>Five Review Elements</a:t>
            </a:r>
            <a:endParaRPr lang="en-US" sz="4000" b="1" dirty="0">
              <a:latin typeface="Cambria"/>
              <a:cs typeface="Cambria"/>
            </a:endParaRPr>
          </a:p>
        </p:txBody>
      </p:sp>
      <p:sp>
        <p:nvSpPr>
          <p:cNvPr id="3" name="Content Placeholder 2"/>
          <p:cNvSpPr>
            <a:spLocks noGrp="1"/>
          </p:cNvSpPr>
          <p:nvPr>
            <p:ph idx="1"/>
          </p:nvPr>
        </p:nvSpPr>
        <p:spPr>
          <a:xfrm>
            <a:off x="381000" y="1828800"/>
            <a:ext cx="8534400" cy="4800600"/>
          </a:xfrm>
        </p:spPr>
        <p:txBody>
          <a:bodyPr>
            <a:normAutofit fontScale="70000" lnSpcReduction="20000"/>
          </a:bodyPr>
          <a:lstStyle/>
          <a:p>
            <a:pPr marL="0" indent="0">
              <a:buNone/>
            </a:pPr>
            <a:r>
              <a:rPr lang="en-US" sz="2900" dirty="0" smtClean="0">
                <a:latin typeface="Cambria"/>
                <a:cs typeface="Cambria"/>
              </a:rPr>
              <a:t>The following elements should be considered in the review for </a:t>
            </a:r>
            <a:r>
              <a:rPr lang="en-US" sz="2900" b="1" dirty="0" smtClean="0">
                <a:latin typeface="Cambria"/>
                <a:cs typeface="Cambria"/>
              </a:rPr>
              <a:t>both criteria</a:t>
            </a:r>
            <a:r>
              <a:rPr lang="en-US" sz="2900" dirty="0" smtClean="0">
                <a:latin typeface="Cambria"/>
                <a:cs typeface="Cambria"/>
              </a:rPr>
              <a:t>:</a:t>
            </a:r>
          </a:p>
          <a:p>
            <a:pPr>
              <a:buNone/>
            </a:pPr>
            <a:r>
              <a:rPr lang="en-US" sz="2900" dirty="0" smtClean="0">
                <a:latin typeface="Cambria"/>
                <a:cs typeface="Cambria"/>
              </a:rPr>
              <a:t>1. What is the potential for the proposed activity to:</a:t>
            </a:r>
          </a:p>
          <a:p>
            <a:pPr marL="976313" indent="-511175">
              <a:buNone/>
            </a:pPr>
            <a:r>
              <a:rPr lang="en-US" sz="2900" dirty="0" smtClean="0">
                <a:latin typeface="Cambria"/>
                <a:cs typeface="Cambria"/>
              </a:rPr>
              <a:t>a. advance knowledge and understanding within its own field or across different fields (Intellectual Merit); and</a:t>
            </a:r>
          </a:p>
          <a:p>
            <a:pPr marL="976313" indent="-511175">
              <a:buNone/>
            </a:pPr>
            <a:r>
              <a:rPr lang="en-US" sz="2900" dirty="0" smtClean="0">
                <a:latin typeface="Cambria"/>
                <a:cs typeface="Cambria"/>
              </a:rPr>
              <a:t>b. benefit society or advance desired societal outcomes (Broader Impacts)?</a:t>
            </a:r>
          </a:p>
          <a:p>
            <a:pPr>
              <a:buNone/>
            </a:pPr>
            <a:r>
              <a:rPr lang="en-US" sz="2900" dirty="0" smtClean="0">
                <a:latin typeface="Cambria"/>
                <a:cs typeface="Cambria"/>
              </a:rPr>
              <a:t>2. To what extent do the proposed activities suggest and explore creative, original, or potentially transformative concepts?</a:t>
            </a:r>
          </a:p>
          <a:p>
            <a:pPr>
              <a:buNone/>
            </a:pPr>
            <a:r>
              <a:rPr lang="en-US" sz="2900" dirty="0" smtClean="0">
                <a:latin typeface="Cambria"/>
                <a:cs typeface="Cambria"/>
              </a:rPr>
              <a:t>3. Is the plan for carrying out the proposed activities well-reasoned, well-organized, and based on a sound rationale? Does the plan incorporate a mechanism to assess success?</a:t>
            </a:r>
          </a:p>
          <a:p>
            <a:pPr>
              <a:buNone/>
            </a:pPr>
            <a:r>
              <a:rPr lang="en-US" sz="2900" dirty="0" smtClean="0">
                <a:latin typeface="Cambria"/>
                <a:cs typeface="Cambria"/>
              </a:rPr>
              <a:t>4. How well qualified is the individual, team, or institution to conduct the proposed activities?</a:t>
            </a:r>
          </a:p>
          <a:p>
            <a:pPr>
              <a:buNone/>
            </a:pPr>
            <a:r>
              <a:rPr lang="en-US" sz="2900" dirty="0" smtClean="0">
                <a:latin typeface="Cambria"/>
                <a:cs typeface="Cambria"/>
              </a:rPr>
              <a:t>5. Are there adequate resources available to the PI (either at the home institution or through collaborations) to carry out the proposed activities?</a:t>
            </a:r>
          </a:p>
          <a:p>
            <a:pPr>
              <a:spcBef>
                <a:spcPts val="1800"/>
              </a:spcBef>
              <a:buSzPct val="125000"/>
              <a:buNone/>
            </a:pPr>
            <a:endParaRPr lang="en-US" sz="2800"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5303067"/>
      </p:ext>
    </p:extLst>
  </p:cSld>
  <p:clrMapOvr>
    <a:masterClrMapping/>
  </p:clrMapOvr>
  <mc:AlternateContent xmlns:mc="http://schemas.openxmlformats.org/markup-compatibility/2006" xmlns:p14="http://schemas.microsoft.com/office/powerpoint/2010/main">
    <mc:Choice Requires="p14">
      <p:transition spd="slow" p14:dur="2000" advTm="189099"/>
    </mc:Choice>
    <mc:Fallback xmlns="">
      <p:transition xmlns:p14="http://schemas.microsoft.com/office/powerpoint/2010/main" spd="slow" advTm="18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lstStyle/>
          <a:p>
            <a:r>
              <a:rPr lang="en-US" sz="3600" b="1" dirty="0" smtClean="0">
                <a:latin typeface="Cambria"/>
                <a:cs typeface="Cambria"/>
              </a:rPr>
              <a:t>Special Review Criteria</a:t>
            </a:r>
            <a:endParaRPr lang="en-US" sz="3600" b="1" dirty="0">
              <a:latin typeface="Cambria"/>
              <a:cs typeface="Cambria"/>
            </a:endParaRPr>
          </a:p>
        </p:txBody>
      </p:sp>
      <p:sp>
        <p:nvSpPr>
          <p:cNvPr id="3" name="Content Placeholder 2"/>
          <p:cNvSpPr>
            <a:spLocks noGrp="1"/>
          </p:cNvSpPr>
          <p:nvPr>
            <p:ph idx="1"/>
          </p:nvPr>
        </p:nvSpPr>
        <p:spPr>
          <a:xfrm>
            <a:off x="228600" y="1447800"/>
            <a:ext cx="8610600" cy="5105400"/>
          </a:xfrm>
        </p:spPr>
        <p:txBody>
          <a:bodyPr/>
          <a:lstStyle/>
          <a:p>
            <a:r>
              <a:rPr lang="en-US" sz="2400" dirty="0" smtClean="0"/>
              <a:t>Does </a:t>
            </a:r>
            <a:r>
              <a:rPr lang="en-US" sz="2400" dirty="0"/>
              <a:t>the proposal include explicit strategies for recruiting and selecting participants from identified groups </a:t>
            </a:r>
            <a:r>
              <a:rPr lang="en-US" sz="2400" dirty="0" smtClean="0"/>
              <a:t>currently underrepresented </a:t>
            </a:r>
            <a:r>
              <a:rPr lang="en-US" sz="2400" dirty="0"/>
              <a:t>in STEM professions, careers, or education pathways?</a:t>
            </a:r>
          </a:p>
          <a:p>
            <a:r>
              <a:rPr lang="en-US" sz="2400" dirty="0" smtClean="0"/>
              <a:t>Does </a:t>
            </a:r>
            <a:r>
              <a:rPr lang="en-US" sz="2400" dirty="0"/>
              <a:t>the proposal identify the specific needs of the underrepresented groups to be served, and does it include specific </a:t>
            </a:r>
            <a:r>
              <a:rPr lang="en-US" sz="2400" dirty="0" smtClean="0"/>
              <a:t>plans or </a:t>
            </a:r>
            <a:r>
              <a:rPr lang="en-US" sz="2400" dirty="0"/>
              <a:t>strategies for addressing or </a:t>
            </a:r>
            <a:r>
              <a:rPr lang="en-US" sz="2400" dirty="0" smtClean="0"/>
              <a:t>accommodating </a:t>
            </a:r>
            <a:r>
              <a:rPr lang="en-US" sz="2400" dirty="0"/>
              <a:t>the particular needs of participants of the identified underrepresented groups?</a:t>
            </a:r>
          </a:p>
          <a:p>
            <a:r>
              <a:rPr lang="en-US" sz="2400" dirty="0" smtClean="0"/>
              <a:t>Do </a:t>
            </a:r>
            <a:r>
              <a:rPr lang="en-US" sz="2400" dirty="0"/>
              <a:t>the planned activities of the proposed project include explicit attention to strategies appropriate to participants’ </a:t>
            </a:r>
            <a:r>
              <a:rPr lang="en-US" sz="2400" dirty="0" smtClean="0"/>
              <a:t>experiences for </a:t>
            </a:r>
            <a:r>
              <a:rPr lang="en-US" sz="2400" dirty="0"/>
              <a:t>promoting awareness, interest, or readiness for STEM careers or STEM education pathways?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0958556"/>
      </p:ext>
    </p:extLst>
  </p:cSld>
  <p:clrMapOvr>
    <a:masterClrMapping/>
  </p:clrMapOvr>
  <mc:AlternateContent xmlns:mc="http://schemas.openxmlformats.org/markup-compatibility/2006" xmlns:p14="http://schemas.microsoft.com/office/powerpoint/2010/main">
    <mc:Choice Requires="p14">
      <p:transition spd="slow" p14:dur="2000" advTm="113357"/>
    </mc:Choice>
    <mc:Fallback xmlns="">
      <p:transition xmlns:p14="http://schemas.microsoft.com/office/powerpoint/2010/main" spd="slow" advTm="11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First, Thanks!</a:t>
            </a:r>
            <a:endParaRPr lang="en-US" sz="3600" b="1" dirty="0">
              <a:latin typeface="Cambria"/>
              <a:cs typeface="Cambria"/>
            </a:endParaRPr>
          </a:p>
        </p:txBody>
      </p:sp>
      <p:sp>
        <p:nvSpPr>
          <p:cNvPr id="3" name="Content Placeholder 2"/>
          <p:cNvSpPr>
            <a:spLocks noGrp="1"/>
          </p:cNvSpPr>
          <p:nvPr>
            <p:ph idx="1"/>
          </p:nvPr>
        </p:nvSpPr>
        <p:spPr>
          <a:xfrm>
            <a:off x="381000" y="1600200"/>
            <a:ext cx="8382000" cy="4525963"/>
          </a:xfrm>
        </p:spPr>
        <p:txBody>
          <a:bodyPr/>
          <a:lstStyle/>
          <a:p>
            <a:pPr>
              <a:buFont typeface="Arial"/>
              <a:buChar char="•"/>
            </a:pPr>
            <a:r>
              <a:rPr lang="en-US" dirty="0" smtClean="0">
                <a:latin typeface="Cambria"/>
                <a:cs typeface="Cambria"/>
              </a:rPr>
              <a:t>Your contributions of time and your insights are immensely important to us.</a:t>
            </a:r>
          </a:p>
          <a:p>
            <a:pPr>
              <a:buFont typeface="Arial"/>
              <a:buChar char="•"/>
            </a:pPr>
            <a:r>
              <a:rPr lang="en-US" dirty="0" smtClean="0">
                <a:latin typeface="Cambria"/>
                <a:cs typeface="Cambria"/>
              </a:rPr>
              <a:t>You have each been recruited for specific reasons; express yourself.</a:t>
            </a:r>
          </a:p>
          <a:p>
            <a:pPr>
              <a:buFont typeface="Arial"/>
              <a:buChar char="•"/>
            </a:pPr>
            <a:r>
              <a:rPr lang="en-US" dirty="0" smtClean="0">
                <a:latin typeface="Cambria"/>
                <a:cs typeface="Cambria"/>
              </a:rPr>
              <a:t>Our aim is (mostly) not consensus building; but to hear from a range of perspectives.</a:t>
            </a:r>
            <a:endParaRPr lang="en-US" dirty="0">
              <a:latin typeface="Cambria"/>
              <a:cs typeface="Cambria"/>
            </a:endParaRPr>
          </a:p>
          <a:p>
            <a:r>
              <a:rPr lang="en-US" dirty="0" smtClean="0">
                <a:latin typeface="Cambria"/>
                <a:cs typeface="Cambria"/>
              </a:rPr>
              <a:t>We do hope you’ll find the panel experience interesting and rewarding.</a:t>
            </a:r>
            <a:endParaRPr lang="en-US" dirty="0">
              <a:latin typeface="Cambria"/>
              <a:cs typeface="Cambria"/>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9832135"/>
      </p:ext>
    </p:extLst>
  </p:cSld>
  <p:clrMapOvr>
    <a:masterClrMapping/>
  </p:clrMapOvr>
  <mc:AlternateContent xmlns:mc="http://schemas.openxmlformats.org/markup-compatibility/2006" xmlns:p14="http://schemas.microsoft.com/office/powerpoint/2010/main">
    <mc:Choice Requires="p14">
      <p:transition spd="slow" p14:dur="2000" advTm="41261"/>
    </mc:Choice>
    <mc:Fallback xmlns="">
      <p:transition xmlns:p14="http://schemas.microsoft.com/office/powerpoint/2010/main" spd="slow" advTm="4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55638"/>
          </a:xfrm>
        </p:spPr>
        <p:txBody>
          <a:bodyPr/>
          <a:lstStyle/>
          <a:p>
            <a:r>
              <a:rPr lang="en-US" sz="3600" b="1" dirty="0" smtClean="0">
                <a:latin typeface="Cambria"/>
                <a:cs typeface="Cambria"/>
              </a:rPr>
              <a:t>Parts of an Individual Review</a:t>
            </a:r>
            <a:endParaRPr lang="en-US" sz="3600" b="1" dirty="0">
              <a:latin typeface="Cambria"/>
              <a:cs typeface="Cambria"/>
            </a:endParaRPr>
          </a:p>
        </p:txBody>
      </p:sp>
      <p:sp>
        <p:nvSpPr>
          <p:cNvPr id="3" name="Content Placeholder 2"/>
          <p:cNvSpPr>
            <a:spLocks noGrp="1"/>
          </p:cNvSpPr>
          <p:nvPr>
            <p:ph idx="1"/>
          </p:nvPr>
        </p:nvSpPr>
        <p:spPr>
          <a:xfrm>
            <a:off x="152400" y="1066800"/>
            <a:ext cx="8839200" cy="5486400"/>
          </a:xfrm>
        </p:spPr>
        <p:txBody>
          <a:bodyPr/>
          <a:lstStyle/>
          <a:p>
            <a:r>
              <a:rPr lang="en-US" dirty="0" smtClean="0">
                <a:latin typeface="Cambria"/>
                <a:cs typeface="Cambria"/>
              </a:rPr>
              <a:t>Rating</a:t>
            </a:r>
            <a:r>
              <a:rPr lang="en-US" sz="3600" dirty="0" smtClean="0">
                <a:latin typeface="Cambria"/>
                <a:cs typeface="Cambria"/>
              </a:rPr>
              <a:t> </a:t>
            </a:r>
            <a:endParaRPr lang="en-US" sz="3600" dirty="0">
              <a:latin typeface="Cambria"/>
              <a:cs typeface="Cambria"/>
            </a:endParaRPr>
          </a:p>
          <a:p>
            <a:r>
              <a:rPr lang="en-US" dirty="0" smtClean="0">
                <a:latin typeface="Cambria"/>
                <a:cs typeface="Cambria"/>
              </a:rPr>
              <a:t>Intellectual Merit </a:t>
            </a:r>
            <a:r>
              <a:rPr lang="en-US" sz="2800" dirty="0" smtClean="0">
                <a:latin typeface="Cambria"/>
                <a:cs typeface="Cambria"/>
              </a:rPr>
              <a:t>(Strengths &amp; Weaknesses)</a:t>
            </a:r>
          </a:p>
          <a:p>
            <a:pPr lvl="1"/>
            <a:r>
              <a:rPr lang="en-US" dirty="0" smtClean="0">
                <a:latin typeface="Cambria"/>
                <a:cs typeface="Cambria"/>
              </a:rPr>
              <a:t>Should address research &amp; evaluation plans</a:t>
            </a:r>
          </a:p>
          <a:p>
            <a:pPr lvl="1"/>
            <a:r>
              <a:rPr lang="en-US" dirty="0" smtClean="0">
                <a:solidFill>
                  <a:srgbClr val="0000FF"/>
                </a:solidFill>
                <a:latin typeface="Cambria"/>
                <a:cs typeface="Cambria"/>
              </a:rPr>
              <a:t>Prior NSF funding </a:t>
            </a:r>
            <a:r>
              <a:rPr lang="en-US" dirty="0" smtClean="0">
                <a:latin typeface="Cambria"/>
                <a:cs typeface="Cambria"/>
              </a:rPr>
              <a:t>(nature &amp; quality if applicable) </a:t>
            </a:r>
            <a:endParaRPr lang="en-US" dirty="0">
              <a:latin typeface="Cambria"/>
              <a:cs typeface="Cambria"/>
            </a:endParaRPr>
          </a:p>
          <a:p>
            <a:r>
              <a:rPr lang="en-US" dirty="0" smtClean="0">
                <a:latin typeface="Cambria"/>
                <a:cs typeface="Cambria"/>
              </a:rPr>
              <a:t>Broader </a:t>
            </a:r>
            <a:r>
              <a:rPr lang="en-US" dirty="0">
                <a:latin typeface="Cambria"/>
                <a:cs typeface="Cambria"/>
              </a:rPr>
              <a:t>Impacts </a:t>
            </a:r>
            <a:r>
              <a:rPr lang="en-US" sz="2800" dirty="0" smtClean="0">
                <a:latin typeface="Cambria"/>
                <a:cs typeface="Cambria"/>
              </a:rPr>
              <a:t>(Strengths &amp; Weaknesses)</a:t>
            </a:r>
          </a:p>
          <a:p>
            <a:pPr lvl="1"/>
            <a:r>
              <a:rPr lang="en-US" dirty="0" smtClean="0">
                <a:latin typeface="Cambria"/>
                <a:cs typeface="Cambria"/>
              </a:rPr>
              <a:t>Consider </a:t>
            </a:r>
            <a:r>
              <a:rPr lang="en-US" dirty="0" smtClean="0">
                <a:solidFill>
                  <a:srgbClr val="0000FF"/>
                </a:solidFill>
                <a:latin typeface="Cambria"/>
                <a:cs typeface="Cambria"/>
              </a:rPr>
              <a:t>Post-Doctoral Mentoring Plan </a:t>
            </a:r>
            <a:r>
              <a:rPr lang="en-US" dirty="0" smtClean="0">
                <a:latin typeface="Cambria"/>
                <a:cs typeface="Cambria"/>
              </a:rPr>
              <a:t>if applicable</a:t>
            </a:r>
          </a:p>
          <a:p>
            <a:pPr lvl="1"/>
            <a:r>
              <a:rPr lang="en-US" dirty="0" smtClean="0">
                <a:latin typeface="Cambria"/>
                <a:cs typeface="Cambria"/>
              </a:rPr>
              <a:t>Consider </a:t>
            </a:r>
            <a:r>
              <a:rPr lang="en-US" dirty="0" smtClean="0">
                <a:solidFill>
                  <a:srgbClr val="0000FF"/>
                </a:solidFill>
                <a:latin typeface="Cambria"/>
                <a:cs typeface="Cambria"/>
              </a:rPr>
              <a:t>Data Management Plan</a:t>
            </a:r>
          </a:p>
          <a:p>
            <a:r>
              <a:rPr lang="en-US" sz="3600" dirty="0" smtClean="0">
                <a:latin typeface="Cambria"/>
                <a:cs typeface="Cambria"/>
              </a:rPr>
              <a:t>Spec</a:t>
            </a:r>
            <a:r>
              <a:rPr lang="en-US" dirty="0" smtClean="0">
                <a:latin typeface="Cambria"/>
                <a:cs typeface="Cambria"/>
              </a:rPr>
              <a:t>ial Review Criteria </a:t>
            </a:r>
            <a:r>
              <a:rPr lang="en-US" sz="2800" dirty="0" smtClean="0">
                <a:latin typeface="Cambria"/>
                <a:cs typeface="Cambria"/>
              </a:rPr>
              <a:t>(3 questions relating to broadening participation)</a:t>
            </a:r>
            <a:endParaRPr lang="en-US" sz="3600" dirty="0" smtClean="0">
              <a:latin typeface="Cambria"/>
              <a:cs typeface="Cambria"/>
            </a:endParaRPr>
          </a:p>
          <a:p>
            <a:r>
              <a:rPr lang="en-US" dirty="0" smtClean="0">
                <a:latin typeface="Cambria"/>
                <a:cs typeface="Cambria"/>
              </a:rPr>
              <a:t>Summary </a:t>
            </a:r>
            <a:r>
              <a:rPr lang="en-US" dirty="0">
                <a:latin typeface="Cambria"/>
                <a:cs typeface="Cambria"/>
              </a:rPr>
              <a:t>Statement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1975337"/>
      </p:ext>
    </p:extLst>
  </p:cSld>
  <p:clrMapOvr>
    <a:masterClrMapping/>
  </p:clrMapOvr>
  <mc:AlternateContent xmlns:mc="http://schemas.openxmlformats.org/markup-compatibility/2006" xmlns:p14="http://schemas.microsoft.com/office/powerpoint/2010/main">
    <mc:Choice Requires="p14">
      <p:transition spd="slow" p14:dur="2000" advTm="227117"/>
    </mc:Choice>
    <mc:Fallback xmlns="">
      <p:transition xmlns:p14="http://schemas.microsoft.com/office/powerpoint/2010/main" spd="slow" advTm="22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Your Reviews</a:t>
            </a:r>
            <a:endParaRPr lang="en-US" sz="3600" b="1" dirty="0">
              <a:latin typeface="Cambria"/>
              <a:cs typeface="Cambria"/>
            </a:endParaRPr>
          </a:p>
        </p:txBody>
      </p:sp>
      <p:sp>
        <p:nvSpPr>
          <p:cNvPr id="3" name="Content Placeholder 2"/>
          <p:cNvSpPr>
            <a:spLocks noGrp="1"/>
          </p:cNvSpPr>
          <p:nvPr>
            <p:ph idx="1"/>
          </p:nvPr>
        </p:nvSpPr>
        <p:spPr>
          <a:xfrm>
            <a:off x="457200" y="1447800"/>
            <a:ext cx="8229600" cy="5105400"/>
          </a:xfrm>
        </p:spPr>
        <p:txBody>
          <a:bodyPr>
            <a:normAutofit fontScale="92500" lnSpcReduction="20000"/>
          </a:bodyPr>
          <a:lstStyle/>
          <a:p>
            <a:r>
              <a:rPr lang="en-US" dirty="0" smtClean="0">
                <a:latin typeface="Cambria"/>
                <a:cs typeface="Cambria"/>
              </a:rPr>
              <a:t>Reviews are advisory to NSF, and to the PI, and we both want the best advice you can give.</a:t>
            </a:r>
          </a:p>
          <a:p>
            <a:r>
              <a:rPr lang="en-US" dirty="0" smtClean="0">
                <a:latin typeface="Cambria"/>
                <a:cs typeface="Cambria"/>
              </a:rPr>
              <a:t>Things to do in a review:</a:t>
            </a:r>
          </a:p>
          <a:p>
            <a:pPr lvl="1"/>
            <a:r>
              <a:rPr lang="en-US" dirty="0" smtClean="0">
                <a:latin typeface="Cambria"/>
                <a:cs typeface="Cambria"/>
              </a:rPr>
              <a:t>There is no need to summarize the proposal.</a:t>
            </a:r>
          </a:p>
          <a:p>
            <a:pPr lvl="1"/>
            <a:r>
              <a:rPr lang="en-US" dirty="0" smtClean="0">
                <a:latin typeface="Cambria"/>
                <a:cs typeface="Cambria"/>
              </a:rPr>
              <a:t>Detail the strengths and weaknesses, including </a:t>
            </a:r>
            <a:r>
              <a:rPr lang="en-US" b="1" dirty="0" smtClean="0">
                <a:latin typeface="Cambria"/>
                <a:cs typeface="Cambria"/>
              </a:rPr>
              <a:t>why</a:t>
            </a:r>
            <a:r>
              <a:rPr lang="en-US" dirty="0" smtClean="0">
                <a:latin typeface="Cambria"/>
                <a:cs typeface="Cambria"/>
              </a:rPr>
              <a:t> they are strengths or weaknesses.</a:t>
            </a:r>
          </a:p>
          <a:p>
            <a:pPr lvl="1"/>
            <a:r>
              <a:rPr lang="en-US" dirty="0" smtClean="0">
                <a:latin typeface="Cambria"/>
                <a:cs typeface="Cambria"/>
              </a:rPr>
              <a:t>Provide </a:t>
            </a:r>
            <a:r>
              <a:rPr lang="en-US" b="1" dirty="0" smtClean="0">
                <a:latin typeface="Cambria"/>
                <a:cs typeface="Cambria"/>
              </a:rPr>
              <a:t>specific information </a:t>
            </a:r>
            <a:r>
              <a:rPr lang="en-US" dirty="0" smtClean="0">
                <a:latin typeface="Cambria"/>
                <a:cs typeface="Cambria"/>
              </a:rPr>
              <a:t>that supports your rating, referring to each of the merit review criteria.</a:t>
            </a:r>
          </a:p>
          <a:p>
            <a:pPr lvl="1"/>
            <a:r>
              <a:rPr lang="en-US" dirty="0" smtClean="0">
                <a:latin typeface="Cambria"/>
                <a:cs typeface="Cambria"/>
              </a:rPr>
              <a:t>The summary statement should provide a justification for how you arrived at your overall rating based on how you weighted the two merit review criteria: intellectual merit and broader impacts.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7045152"/>
      </p:ext>
    </p:extLst>
  </p:cSld>
  <p:clrMapOvr>
    <a:masterClrMapping/>
  </p:clrMapOvr>
  <mc:AlternateContent xmlns:mc="http://schemas.openxmlformats.org/markup-compatibility/2006" xmlns:p14="http://schemas.microsoft.com/office/powerpoint/2010/main">
    <mc:Choice Requires="p14">
      <p:transition spd="slow" p14:dur="2000" advTm="92079"/>
    </mc:Choice>
    <mc:Fallback xmlns="">
      <p:transition xmlns:p14="http://schemas.microsoft.com/office/powerpoint/2010/main" spd="slow" advTm="9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Ratings – select only one</a:t>
            </a:r>
            <a:endParaRPr lang="en-US" sz="3600" b="1" dirty="0">
              <a:latin typeface="Cambria"/>
              <a:cs typeface="Cambria"/>
            </a:endParaRPr>
          </a:p>
        </p:txBody>
      </p:sp>
      <p:sp>
        <p:nvSpPr>
          <p:cNvPr id="3" name="Content Placeholder 2"/>
          <p:cNvSpPr>
            <a:spLocks noGrp="1"/>
          </p:cNvSpPr>
          <p:nvPr>
            <p:ph idx="1"/>
          </p:nvPr>
        </p:nvSpPr>
        <p:spPr/>
        <p:txBody>
          <a:bodyPr/>
          <a:lstStyle/>
          <a:p>
            <a:pPr marL="0" indent="0">
              <a:buNone/>
            </a:pPr>
            <a:r>
              <a:rPr lang="en-US" sz="2800" b="1" dirty="0">
                <a:latin typeface="Cambria"/>
                <a:cs typeface="Cambria"/>
              </a:rPr>
              <a:t>Excellent, Very Good, Good, Fair, Poor </a:t>
            </a:r>
          </a:p>
          <a:p>
            <a:r>
              <a:rPr lang="en-US" sz="2800" b="1" dirty="0" smtClean="0">
                <a:latin typeface="Cambria"/>
                <a:cs typeface="Cambria"/>
              </a:rPr>
              <a:t>Excellent </a:t>
            </a:r>
            <a:r>
              <a:rPr lang="en-US" sz="2800" b="1" dirty="0">
                <a:latin typeface="Cambria"/>
                <a:cs typeface="Cambria"/>
              </a:rPr>
              <a:t>- </a:t>
            </a:r>
            <a:r>
              <a:rPr lang="en-US" sz="2800" dirty="0">
                <a:latin typeface="Cambria"/>
                <a:cs typeface="Cambria"/>
              </a:rPr>
              <a:t>Outstanding proposal in all respects; deserves </a:t>
            </a:r>
            <a:r>
              <a:rPr lang="en-US" sz="2800" i="1" dirty="0">
                <a:latin typeface="Cambria"/>
                <a:cs typeface="Cambria"/>
              </a:rPr>
              <a:t>highest priority for support</a:t>
            </a:r>
            <a:r>
              <a:rPr lang="en-US" sz="2800" dirty="0">
                <a:latin typeface="Cambria"/>
                <a:cs typeface="Cambria"/>
              </a:rPr>
              <a:t>. </a:t>
            </a:r>
          </a:p>
          <a:p>
            <a:r>
              <a:rPr lang="en-US" sz="2800" b="1" dirty="0" smtClean="0">
                <a:latin typeface="Cambria"/>
                <a:cs typeface="Cambria"/>
              </a:rPr>
              <a:t>Very </a:t>
            </a:r>
            <a:r>
              <a:rPr lang="en-US" sz="2800" b="1" dirty="0">
                <a:latin typeface="Cambria"/>
                <a:cs typeface="Cambria"/>
              </a:rPr>
              <a:t>Good - </a:t>
            </a:r>
            <a:r>
              <a:rPr lang="en-US" sz="2800" dirty="0">
                <a:latin typeface="Cambria"/>
                <a:cs typeface="Cambria"/>
              </a:rPr>
              <a:t>High quality proposal in nearly all respects; should </a:t>
            </a:r>
            <a:r>
              <a:rPr lang="en-US" sz="2800" i="1" dirty="0">
                <a:latin typeface="Cambria"/>
                <a:cs typeface="Cambria"/>
              </a:rPr>
              <a:t>be supported if at all possible</a:t>
            </a:r>
            <a:r>
              <a:rPr lang="en-US" sz="2800" dirty="0">
                <a:latin typeface="Cambria"/>
                <a:cs typeface="Cambria"/>
              </a:rPr>
              <a:t>. </a:t>
            </a:r>
          </a:p>
          <a:p>
            <a:r>
              <a:rPr lang="en-US" sz="2800" b="1" dirty="0" smtClean="0">
                <a:latin typeface="Cambria"/>
                <a:cs typeface="Cambria"/>
              </a:rPr>
              <a:t>Good </a:t>
            </a:r>
            <a:r>
              <a:rPr lang="en-US" sz="2800" dirty="0">
                <a:latin typeface="Cambria"/>
                <a:cs typeface="Cambria"/>
              </a:rPr>
              <a:t>- A quality proposal, </a:t>
            </a:r>
            <a:r>
              <a:rPr lang="en-US" sz="2800" i="1" dirty="0">
                <a:latin typeface="Cambria"/>
                <a:cs typeface="Cambria"/>
              </a:rPr>
              <a:t>worthy of support</a:t>
            </a:r>
            <a:r>
              <a:rPr lang="en-US" sz="2800" dirty="0">
                <a:latin typeface="Cambria"/>
                <a:cs typeface="Cambria"/>
              </a:rPr>
              <a:t>. </a:t>
            </a:r>
          </a:p>
          <a:p>
            <a:r>
              <a:rPr lang="en-US" sz="2800" b="1" dirty="0" smtClean="0">
                <a:latin typeface="Cambria"/>
                <a:cs typeface="Cambria"/>
              </a:rPr>
              <a:t>Fair </a:t>
            </a:r>
            <a:r>
              <a:rPr lang="en-US" sz="2800" dirty="0">
                <a:latin typeface="Cambria"/>
                <a:cs typeface="Cambria"/>
              </a:rPr>
              <a:t>- Proposal lacking in one or more critical aspects; key issues need to be addressed. </a:t>
            </a:r>
          </a:p>
          <a:p>
            <a:r>
              <a:rPr lang="en-US" sz="2800" b="1" dirty="0" smtClean="0">
                <a:latin typeface="Cambria"/>
                <a:cs typeface="Cambria"/>
              </a:rPr>
              <a:t>Poor </a:t>
            </a:r>
            <a:r>
              <a:rPr lang="en-US" sz="2800" dirty="0">
                <a:latin typeface="Cambria"/>
                <a:cs typeface="Cambria"/>
              </a:rPr>
              <a:t>- Proposal has serious deficiencies. </a:t>
            </a:r>
          </a:p>
        </p:txBody>
      </p:sp>
      <p:cxnSp>
        <p:nvCxnSpPr>
          <p:cNvPr id="5" name="Straight Connector 4"/>
          <p:cNvCxnSpPr/>
          <p:nvPr/>
        </p:nvCxnSpPr>
        <p:spPr bwMode="auto">
          <a:xfrm>
            <a:off x="228600" y="4572000"/>
            <a:ext cx="8610600" cy="0"/>
          </a:xfrm>
          <a:prstGeom prst="line">
            <a:avLst/>
          </a:prstGeom>
          <a:ln w="28575" cmpd="sng">
            <a:solidFill>
              <a:srgbClr val="0000FF"/>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780698"/>
      </p:ext>
    </p:extLst>
  </p:cSld>
  <p:clrMapOvr>
    <a:masterClrMapping/>
  </p:clrMapOvr>
  <mc:AlternateContent xmlns:mc="http://schemas.openxmlformats.org/markup-compatibility/2006" xmlns:p14="http://schemas.microsoft.com/office/powerpoint/2010/main">
    <mc:Choice Requires="p14">
      <p:transition spd="slow" p14:dur="2000" advTm="61064"/>
    </mc:Choice>
    <mc:Fallback xmlns="">
      <p:transition xmlns:p14="http://schemas.microsoft.com/office/powerpoint/2010/main" spd="slow" advTm="6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8229600" cy="808038"/>
          </a:xfrm>
        </p:spPr>
        <p:txBody>
          <a:bodyPr/>
          <a:lstStyle/>
          <a:p>
            <a:r>
              <a:rPr lang="en-US" sz="3600" b="1" dirty="0" smtClean="0">
                <a:latin typeface="Cambria"/>
                <a:cs typeface="Cambria"/>
              </a:rPr>
              <a:t>Make Your Reviews Helpful</a:t>
            </a:r>
            <a:endParaRPr lang="en-US" sz="3600" b="1" dirty="0">
              <a:latin typeface="Cambria"/>
              <a:cs typeface="Cambria"/>
            </a:endParaRPr>
          </a:p>
        </p:txBody>
      </p:sp>
      <p:sp>
        <p:nvSpPr>
          <p:cNvPr id="3" name="Content Placeholder 2"/>
          <p:cNvSpPr>
            <a:spLocks noGrp="1"/>
          </p:cNvSpPr>
          <p:nvPr>
            <p:ph idx="1"/>
          </p:nvPr>
        </p:nvSpPr>
        <p:spPr>
          <a:xfrm>
            <a:off x="0" y="1905000"/>
            <a:ext cx="8915400" cy="5029200"/>
          </a:xfrm>
        </p:spPr>
        <p:txBody>
          <a:bodyPr/>
          <a:lstStyle/>
          <a:p>
            <a:pPr marL="457200" lvl="1" indent="0">
              <a:buNone/>
            </a:pPr>
            <a:r>
              <a:rPr lang="en-US" dirty="0" smtClean="0">
                <a:latin typeface="Cambria"/>
                <a:cs typeface="Cambria"/>
              </a:rPr>
              <a:t>Less helpful reviews describe what the proposed work will be, but do not evaluate strengths or weaknesses and do not provide rationales for the evaluations.</a:t>
            </a:r>
          </a:p>
          <a:p>
            <a:pPr lvl="2"/>
            <a:r>
              <a:rPr lang="en-US" sz="2800" dirty="0" smtClean="0">
                <a:latin typeface="Cambria"/>
                <a:cs typeface="Cambria"/>
              </a:rPr>
              <a:t>Example: The PI will collect data from 25 students.</a:t>
            </a:r>
          </a:p>
          <a:p>
            <a:pPr lvl="2"/>
            <a:r>
              <a:rPr lang="en-US" sz="2800" dirty="0" smtClean="0">
                <a:latin typeface="Cambria"/>
                <a:cs typeface="Cambria"/>
              </a:rPr>
              <a:t>More helpful: The PI’s plan to collect data from 25 students is a strength because the power analysis suggests that 25 students is sufficient to detect an effect with reasonable assumptions. </a:t>
            </a:r>
            <a:endParaRPr lang="en-US" sz="28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24215412"/>
      </p:ext>
    </p:extLst>
  </p:cSld>
  <p:clrMapOvr>
    <a:masterClrMapping/>
  </p:clrMapOvr>
  <mc:AlternateContent xmlns:mc="http://schemas.openxmlformats.org/markup-compatibility/2006" xmlns:p14="http://schemas.microsoft.com/office/powerpoint/2010/main">
    <mc:Choice Requires="p14">
      <p:transition spd="slow" p14:dur="2000" advTm="63062"/>
    </mc:Choice>
    <mc:Fallback xmlns="">
      <p:transition xmlns:p14="http://schemas.microsoft.com/office/powerpoint/2010/main" spd="slow" advTm="6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Be Explicit About Broader Impacts</a:t>
            </a:r>
            <a:endParaRPr lang="en-US" sz="3600" b="1" dirty="0">
              <a:latin typeface="Cambria"/>
              <a:cs typeface="Cambria"/>
            </a:endParaRPr>
          </a:p>
        </p:txBody>
      </p:sp>
      <p:sp>
        <p:nvSpPr>
          <p:cNvPr id="3" name="Content Placeholder 2"/>
          <p:cNvSpPr>
            <a:spLocks noGrp="1"/>
          </p:cNvSpPr>
          <p:nvPr>
            <p:ph idx="1"/>
          </p:nvPr>
        </p:nvSpPr>
        <p:spPr/>
        <p:txBody>
          <a:bodyPr/>
          <a:lstStyle/>
          <a:p>
            <a:pPr marL="0" indent="0">
              <a:buNone/>
            </a:pPr>
            <a:r>
              <a:rPr lang="en-US" sz="2800" dirty="0" smtClean="0">
                <a:latin typeface="Cambria"/>
                <a:cs typeface="Cambria"/>
              </a:rPr>
              <a:t>You should attend to the Merit Review Elements for Broader Impacts explicitly in your reviews.</a:t>
            </a:r>
          </a:p>
          <a:p>
            <a:pPr lvl="1"/>
            <a:r>
              <a:rPr lang="en-US" sz="2400" dirty="0" smtClean="0">
                <a:latin typeface="Cambria"/>
                <a:cs typeface="Cambria"/>
              </a:rPr>
              <a:t>Example: The project will include students from underrepresented groups, in the sample.</a:t>
            </a:r>
          </a:p>
          <a:p>
            <a:pPr lvl="1"/>
            <a:r>
              <a:rPr lang="en-US" sz="2400" dirty="0" smtClean="0">
                <a:latin typeface="Cambria"/>
                <a:cs typeface="Cambria"/>
              </a:rPr>
              <a:t>More helpful: While the project will include students from underrepresented groups in the sample, there is no plan to specifically address the needs of these students, nor does the proposal cite the relevant literature on design of instructional materials that are relevant to the targeted groups. This is a weakness of the proposal.</a:t>
            </a:r>
            <a:endParaRPr lang="en-US" sz="24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57589716"/>
      </p:ext>
    </p:extLst>
  </p:cSld>
  <p:clrMapOvr>
    <a:masterClrMapping/>
  </p:clrMapOvr>
  <mc:AlternateContent xmlns:mc="http://schemas.openxmlformats.org/markup-compatibility/2006" xmlns:p14="http://schemas.microsoft.com/office/powerpoint/2010/main">
    <mc:Choice Requires="p14">
      <p:transition spd="slow" p14:dur="2000" advTm="53243"/>
    </mc:Choice>
    <mc:Fallback xmlns="">
      <p:transition xmlns:p14="http://schemas.microsoft.com/office/powerpoint/2010/main" spd="slow" advTm="5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685800"/>
            <a:ext cx="9143999" cy="685800"/>
          </a:xfrm>
        </p:spPr>
        <p:txBody>
          <a:bodyPr/>
          <a:lstStyle/>
          <a:p>
            <a:r>
              <a:rPr lang="en-US" sz="3200" b="1" dirty="0" smtClean="0">
                <a:effectLst/>
                <a:latin typeface="Cambria"/>
                <a:cs typeface="Cambria"/>
              </a:rPr>
              <a:t>Independent (“External”) Project Evaluation</a:t>
            </a:r>
            <a:endParaRPr lang="en-US" sz="3200" b="1" dirty="0">
              <a:latin typeface="Cambria"/>
              <a:cs typeface="Cambria"/>
            </a:endParaRPr>
          </a:p>
        </p:txBody>
      </p:sp>
      <p:sp>
        <p:nvSpPr>
          <p:cNvPr id="7" name="Content Placeholder 2"/>
          <p:cNvSpPr>
            <a:spLocks noGrp="1"/>
          </p:cNvSpPr>
          <p:nvPr>
            <p:ph idx="1"/>
          </p:nvPr>
        </p:nvSpPr>
        <p:spPr>
          <a:xfrm>
            <a:off x="533400" y="1295400"/>
            <a:ext cx="7924800" cy="5334000"/>
          </a:xfrm>
        </p:spPr>
        <p:txBody>
          <a:bodyPr/>
          <a:lstStyle/>
          <a:p>
            <a:pPr marL="0" indent="0">
              <a:buNone/>
            </a:pPr>
            <a:r>
              <a:rPr lang="en-US" sz="2400" dirty="0" smtClean="0">
                <a:latin typeface="Cambria"/>
                <a:cs typeface="Cambria"/>
              </a:rPr>
              <a:t>A </a:t>
            </a:r>
            <a:r>
              <a:rPr lang="en-US" sz="2400" dirty="0">
                <a:latin typeface="Cambria"/>
                <a:cs typeface="Cambria"/>
              </a:rPr>
              <a:t>proposal must </a:t>
            </a:r>
            <a:r>
              <a:rPr lang="en-US" sz="2400" dirty="0" smtClean="0">
                <a:latin typeface="Cambria"/>
                <a:cs typeface="Cambria"/>
              </a:rPr>
              <a:t>describe </a:t>
            </a:r>
            <a:r>
              <a:rPr lang="en-US" sz="2400" dirty="0">
                <a:latin typeface="Cambria"/>
                <a:cs typeface="Cambria"/>
              </a:rPr>
              <a:t>appropriate project-specific </a:t>
            </a:r>
            <a:r>
              <a:rPr lang="en-US" sz="2400" dirty="0" smtClean="0">
                <a:latin typeface="Cambria"/>
                <a:cs typeface="Cambria"/>
              </a:rPr>
              <a:t>independent </a:t>
            </a:r>
            <a:r>
              <a:rPr lang="en-US" sz="2400" dirty="0">
                <a:latin typeface="Cambria"/>
                <a:cs typeface="Cambria"/>
              </a:rPr>
              <a:t>review and feedback </a:t>
            </a:r>
            <a:r>
              <a:rPr lang="en-US" sz="2400" dirty="0" smtClean="0">
                <a:latin typeface="Cambria"/>
                <a:cs typeface="Cambria"/>
              </a:rPr>
              <a:t>processes to guide and gauge the success of the project in meeting its goals. </a:t>
            </a:r>
          </a:p>
          <a:p>
            <a:r>
              <a:rPr lang="en-US" sz="2400" dirty="0" smtClean="0">
                <a:latin typeface="Cambria"/>
                <a:cs typeface="Cambria"/>
              </a:rPr>
              <a:t>The  review </a:t>
            </a:r>
            <a:r>
              <a:rPr lang="en-US" sz="2400" dirty="0">
                <a:latin typeface="Cambria"/>
                <a:cs typeface="Cambria"/>
              </a:rPr>
              <a:t>might include an external review panel or advisory board </a:t>
            </a:r>
            <a:r>
              <a:rPr lang="en-US" sz="2400" dirty="0" smtClean="0">
                <a:latin typeface="Cambria"/>
                <a:cs typeface="Cambria"/>
              </a:rPr>
              <a:t>or </a:t>
            </a:r>
            <a:r>
              <a:rPr lang="en-US" sz="2400" dirty="0">
                <a:latin typeface="Cambria"/>
                <a:cs typeface="Cambria"/>
              </a:rPr>
              <a:t>a third-party evaluator. </a:t>
            </a:r>
            <a:endParaRPr lang="en-US" sz="2400" dirty="0" smtClean="0">
              <a:latin typeface="Cambria"/>
              <a:cs typeface="Cambria"/>
            </a:endParaRPr>
          </a:p>
          <a:p>
            <a:r>
              <a:rPr lang="en-US" sz="2400" dirty="0" smtClean="0">
                <a:latin typeface="Cambria"/>
                <a:cs typeface="Cambria"/>
              </a:rPr>
              <a:t>The review must be independent </a:t>
            </a:r>
            <a:r>
              <a:rPr lang="en-US" sz="2400" dirty="0">
                <a:latin typeface="Cambria"/>
                <a:cs typeface="Cambria"/>
              </a:rPr>
              <a:t>and </a:t>
            </a:r>
            <a:r>
              <a:rPr lang="en-US" sz="2400" dirty="0" smtClean="0">
                <a:latin typeface="Cambria"/>
                <a:cs typeface="Cambria"/>
              </a:rPr>
              <a:t>rigorous. </a:t>
            </a:r>
          </a:p>
          <a:p>
            <a:r>
              <a:rPr lang="en-US" sz="2400" dirty="0" smtClean="0">
                <a:latin typeface="Cambria"/>
                <a:cs typeface="Cambria"/>
              </a:rPr>
              <a:t>The proposal must  </a:t>
            </a:r>
          </a:p>
          <a:p>
            <a:pPr lvl="1"/>
            <a:r>
              <a:rPr lang="en-US" sz="2000" dirty="0" smtClean="0">
                <a:latin typeface="Cambria"/>
                <a:cs typeface="Cambria"/>
              </a:rPr>
              <a:t>Describe the </a:t>
            </a:r>
            <a:r>
              <a:rPr lang="en-US" sz="2000" dirty="0">
                <a:latin typeface="Cambria"/>
                <a:cs typeface="Cambria"/>
              </a:rPr>
              <a:t>expertise of the external reviewer(s</a:t>
            </a:r>
            <a:r>
              <a:rPr lang="en-US" sz="2000" dirty="0" smtClean="0">
                <a:latin typeface="Cambria"/>
                <a:cs typeface="Cambria"/>
              </a:rPr>
              <a:t>);</a:t>
            </a:r>
          </a:p>
          <a:p>
            <a:pPr lvl="1"/>
            <a:r>
              <a:rPr lang="en-US" sz="2000" dirty="0" smtClean="0">
                <a:latin typeface="Cambria"/>
                <a:cs typeface="Cambria"/>
              </a:rPr>
              <a:t>Explain </a:t>
            </a:r>
            <a:r>
              <a:rPr lang="en-US" sz="2000" dirty="0">
                <a:latin typeface="Cambria"/>
                <a:cs typeface="Cambria"/>
              </a:rPr>
              <a:t>how that expertise relates to the goals and objectives of the proposal; </a:t>
            </a:r>
            <a:endParaRPr lang="en-US" sz="2000" dirty="0" smtClean="0">
              <a:latin typeface="Cambria"/>
              <a:cs typeface="Cambria"/>
            </a:endParaRPr>
          </a:p>
          <a:p>
            <a:pPr lvl="1"/>
            <a:r>
              <a:rPr lang="en-US" sz="2000" dirty="0" smtClean="0">
                <a:latin typeface="Cambria"/>
                <a:cs typeface="Cambria"/>
              </a:rPr>
              <a:t>specify </a:t>
            </a:r>
            <a:r>
              <a:rPr lang="en-US" sz="2000" dirty="0">
                <a:latin typeface="Cambria"/>
                <a:cs typeface="Cambria"/>
              </a:rPr>
              <a:t>how the PI will report and use results of the project's external, critical review process</a:t>
            </a:r>
            <a:r>
              <a:rPr lang="en-US" sz="2000" dirty="0" smtClean="0">
                <a:latin typeface="Cambria"/>
                <a:cs typeface="Cambria"/>
              </a:rPr>
              <a:t>.</a:t>
            </a:r>
          </a:p>
          <a:p>
            <a:r>
              <a:rPr lang="en-US" sz="2400" dirty="0" smtClean="0">
                <a:latin typeface="Cambria"/>
                <a:cs typeface="Cambria"/>
              </a:rPr>
              <a:t>There can be different groups providing formative and summative evaluation.</a:t>
            </a:r>
            <a:endParaRPr lang="en-US" sz="2400" dirty="0">
              <a:latin typeface="Cambria"/>
              <a:cs typeface="Cambria"/>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7775542"/>
      </p:ext>
    </p:extLst>
  </p:cSld>
  <p:clrMapOvr>
    <a:masterClrMapping/>
  </p:clrMapOvr>
  <mc:AlternateContent xmlns:mc="http://schemas.openxmlformats.org/markup-compatibility/2006" xmlns:p14="http://schemas.microsoft.com/office/powerpoint/2010/main">
    <mc:Choice Requires="p14">
      <p:transition spd="slow" p14:dur="2000" advTm="93083"/>
    </mc:Choice>
    <mc:Fallback xmlns="">
      <p:transition xmlns:p14="http://schemas.microsoft.com/office/powerpoint/2010/main" spd="slow" advTm="9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08038"/>
          </a:xfrm>
        </p:spPr>
        <p:txBody>
          <a:bodyPr/>
          <a:lstStyle/>
          <a:p>
            <a:r>
              <a:rPr lang="en-US" sz="3600" b="1" dirty="0" smtClean="0">
                <a:latin typeface="Cambria"/>
                <a:cs typeface="Cambria"/>
              </a:rPr>
              <a:t>Dissemination Plan</a:t>
            </a:r>
            <a:endParaRPr lang="en-US" sz="3600" b="1" dirty="0">
              <a:latin typeface="Cambria"/>
              <a:cs typeface="Cambria"/>
            </a:endParaRPr>
          </a:p>
        </p:txBody>
      </p:sp>
      <p:sp>
        <p:nvSpPr>
          <p:cNvPr id="3" name="Content Placeholder 2"/>
          <p:cNvSpPr>
            <a:spLocks noGrp="1"/>
          </p:cNvSpPr>
          <p:nvPr>
            <p:ph idx="1"/>
          </p:nvPr>
        </p:nvSpPr>
        <p:spPr>
          <a:xfrm>
            <a:off x="457200" y="1646237"/>
            <a:ext cx="8229600" cy="4525963"/>
          </a:xfrm>
        </p:spPr>
        <p:txBody>
          <a:bodyPr/>
          <a:lstStyle/>
          <a:p>
            <a:r>
              <a:rPr lang="en-US" dirty="0" smtClean="0">
                <a:latin typeface="Cambria"/>
                <a:cs typeface="Cambria"/>
              </a:rPr>
              <a:t>Proposals </a:t>
            </a:r>
            <a:r>
              <a:rPr lang="en-US" dirty="0">
                <a:latin typeface="Cambria"/>
                <a:cs typeface="Cambria"/>
              </a:rPr>
              <a:t>should include plans </a:t>
            </a:r>
            <a:r>
              <a:rPr lang="en-US" dirty="0" smtClean="0">
                <a:latin typeface="Cambria"/>
                <a:cs typeface="Cambria"/>
              </a:rPr>
              <a:t>for creative and effective </a:t>
            </a:r>
            <a:r>
              <a:rPr lang="en-US" dirty="0">
                <a:latin typeface="Cambria"/>
                <a:cs typeface="Cambria"/>
              </a:rPr>
              <a:t>dissemination of </a:t>
            </a:r>
            <a:r>
              <a:rPr lang="en-US" dirty="0" smtClean="0">
                <a:latin typeface="Cambria"/>
                <a:cs typeface="Cambria"/>
              </a:rPr>
              <a:t>findings </a:t>
            </a:r>
            <a:r>
              <a:rPr lang="en-US" dirty="0">
                <a:latin typeface="Cambria"/>
                <a:cs typeface="Cambria"/>
              </a:rPr>
              <a:t>to researchers, policymakers</a:t>
            </a:r>
            <a:r>
              <a:rPr lang="en-US" dirty="0" smtClean="0">
                <a:latin typeface="Cambria"/>
                <a:cs typeface="Cambria"/>
              </a:rPr>
              <a:t>, practitioners, or other relevant constituency groups. </a:t>
            </a:r>
            <a:endParaRPr lang="en-US" dirty="0">
              <a:latin typeface="Cambria"/>
              <a:cs typeface="Cambria"/>
            </a:endParaRPr>
          </a:p>
          <a:p>
            <a:r>
              <a:rPr lang="en-US" dirty="0" smtClean="0">
                <a:latin typeface="Cambria"/>
                <a:cs typeface="Cambria"/>
              </a:rPr>
              <a:t>Applicants </a:t>
            </a:r>
            <a:r>
              <a:rPr lang="en-US" dirty="0">
                <a:latin typeface="Cambria"/>
                <a:cs typeface="Cambria"/>
              </a:rPr>
              <a:t>are encouraged to bring the same levels of insight and creativity to the dissemination aspect of their proposal as </a:t>
            </a:r>
            <a:r>
              <a:rPr lang="en-US" dirty="0" smtClean="0">
                <a:latin typeface="Cambria"/>
                <a:cs typeface="Cambria"/>
              </a:rPr>
              <a:t>other activities. </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35697084"/>
      </p:ext>
    </p:extLst>
  </p:cSld>
  <p:clrMapOvr>
    <a:masterClrMapping/>
  </p:clrMapOvr>
  <mc:AlternateContent xmlns:mc="http://schemas.openxmlformats.org/markup-compatibility/2006" xmlns:p14="http://schemas.microsoft.com/office/powerpoint/2010/main">
    <mc:Choice Requires="p14">
      <p:transition spd="slow" p14:dur="2000" advTm="47818"/>
    </mc:Choice>
    <mc:Fallback xmlns="">
      <p:transition xmlns:p14="http://schemas.microsoft.com/office/powerpoint/2010/main" spd="slow" advTm="4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08038"/>
          </a:xfrm>
        </p:spPr>
        <p:txBody>
          <a:bodyPr/>
          <a:lstStyle/>
          <a:p>
            <a:r>
              <a:rPr lang="en-US" sz="3600" b="1" dirty="0">
                <a:latin typeface="Cambria"/>
                <a:cs typeface="Cambria"/>
              </a:rPr>
              <a:t>Results of </a:t>
            </a:r>
            <a:r>
              <a:rPr lang="en-US" sz="3600" b="1" dirty="0" smtClean="0">
                <a:latin typeface="Cambria"/>
                <a:cs typeface="Cambria"/>
              </a:rPr>
              <a:t>Prior </a:t>
            </a:r>
            <a:r>
              <a:rPr lang="en-US" sz="3600" b="1" dirty="0">
                <a:latin typeface="Cambria"/>
                <a:cs typeface="Cambria"/>
              </a:rPr>
              <a:t>Research</a:t>
            </a:r>
            <a:r>
              <a:rPr lang="en-US" b="1" dirty="0">
                <a:latin typeface="Cambria"/>
                <a:cs typeface="Cambria"/>
              </a:rPr>
              <a:t/>
            </a:r>
            <a:br>
              <a:rPr lang="en-US" b="1" dirty="0">
                <a:latin typeface="Cambria"/>
                <a:cs typeface="Cambria"/>
              </a:rPr>
            </a:br>
            <a:r>
              <a:rPr lang="en-US" b="1" dirty="0">
                <a:latin typeface="Cambria"/>
                <a:cs typeface="Cambria"/>
              </a:rPr>
              <a:t/>
            </a:r>
            <a:br>
              <a:rPr lang="en-US" b="1" dirty="0">
                <a:latin typeface="Cambria"/>
                <a:cs typeface="Cambria"/>
              </a:rPr>
            </a:br>
            <a:endParaRPr lang="en-US" b="1" dirty="0">
              <a:latin typeface="Cambria"/>
              <a:cs typeface="Cambria"/>
            </a:endParaRPr>
          </a:p>
        </p:txBody>
      </p:sp>
      <p:sp>
        <p:nvSpPr>
          <p:cNvPr id="3" name="Content Placeholder 2"/>
          <p:cNvSpPr>
            <a:spLocks noGrp="1"/>
          </p:cNvSpPr>
          <p:nvPr>
            <p:ph idx="1"/>
          </p:nvPr>
        </p:nvSpPr>
        <p:spPr>
          <a:xfrm>
            <a:off x="533400" y="1600200"/>
            <a:ext cx="8229600" cy="4800600"/>
          </a:xfrm>
        </p:spPr>
        <p:txBody>
          <a:bodyPr/>
          <a:lstStyle/>
          <a:p>
            <a:r>
              <a:rPr lang="en-US" sz="2600" dirty="0" smtClean="0">
                <a:latin typeface="Cambria"/>
                <a:cs typeface="Cambria"/>
              </a:rPr>
              <a:t>Does </a:t>
            </a:r>
            <a:r>
              <a:rPr lang="en-US" sz="2600" dirty="0">
                <a:latin typeface="Cambria"/>
                <a:cs typeface="Cambria"/>
              </a:rPr>
              <a:t>this project build on the results of related </a:t>
            </a:r>
            <a:r>
              <a:rPr lang="en-US" sz="2600" dirty="0" smtClean="0">
                <a:latin typeface="Cambria"/>
                <a:cs typeface="Cambria"/>
              </a:rPr>
              <a:t>prior NSF-funded projects </a:t>
            </a:r>
            <a:r>
              <a:rPr lang="en-US" sz="2600" dirty="0">
                <a:latin typeface="Cambria"/>
                <a:cs typeface="Cambria"/>
              </a:rPr>
              <a:t>by the </a:t>
            </a:r>
            <a:r>
              <a:rPr lang="en-US" sz="2600" dirty="0" smtClean="0">
                <a:latin typeface="Cambria"/>
                <a:cs typeface="Cambria"/>
              </a:rPr>
              <a:t>PI?  The Grant Proposal Guide requires PIs to provide specific information about </a:t>
            </a:r>
            <a:r>
              <a:rPr lang="en-US" sz="2600" b="1" dirty="0" smtClean="0">
                <a:latin typeface="Cambria"/>
                <a:cs typeface="Cambria"/>
              </a:rPr>
              <a:t>relevan</a:t>
            </a:r>
            <a:r>
              <a:rPr lang="en-US" sz="2600" dirty="0" smtClean="0">
                <a:latin typeface="Cambria"/>
                <a:cs typeface="Cambria"/>
              </a:rPr>
              <a:t>t prior NSF support. </a:t>
            </a:r>
            <a:endParaRPr lang="en-US" sz="2600" dirty="0">
              <a:latin typeface="Cambria"/>
              <a:cs typeface="Cambria"/>
            </a:endParaRPr>
          </a:p>
          <a:p>
            <a:r>
              <a:rPr lang="en-US" sz="2600" dirty="0" smtClean="0">
                <a:latin typeface="Cambria"/>
                <a:cs typeface="Cambria"/>
              </a:rPr>
              <a:t>If yes, </a:t>
            </a:r>
            <a:r>
              <a:rPr lang="en-US" sz="2600" dirty="0">
                <a:latin typeface="Cambria"/>
                <a:cs typeface="Cambria"/>
              </a:rPr>
              <a:t>is there evidence provided about the </a:t>
            </a:r>
            <a:r>
              <a:rPr lang="en-US" sz="2600" dirty="0" smtClean="0">
                <a:latin typeface="Cambria"/>
                <a:cs typeface="Cambria"/>
              </a:rPr>
              <a:t>intellectual merit and broader impacts of the prior project(s)? </a:t>
            </a:r>
            <a:endParaRPr lang="en-US" sz="2600" dirty="0">
              <a:latin typeface="Cambria"/>
              <a:cs typeface="Cambria"/>
            </a:endParaRPr>
          </a:p>
          <a:p>
            <a:r>
              <a:rPr lang="en-US" sz="2600" dirty="0" smtClean="0">
                <a:latin typeface="Cambria"/>
                <a:cs typeface="Cambria"/>
              </a:rPr>
              <a:t>How </a:t>
            </a:r>
            <a:r>
              <a:rPr lang="en-US" sz="2600" dirty="0">
                <a:latin typeface="Cambria"/>
                <a:cs typeface="Cambria"/>
              </a:rPr>
              <a:t>has the prior </a:t>
            </a:r>
            <a:r>
              <a:rPr lang="en-US" sz="2600" dirty="0" smtClean="0">
                <a:latin typeface="Cambria"/>
                <a:cs typeface="Cambria"/>
              </a:rPr>
              <a:t>project </a:t>
            </a:r>
            <a:r>
              <a:rPr lang="en-US" sz="2600" dirty="0">
                <a:latin typeface="Cambria"/>
                <a:cs typeface="Cambria"/>
              </a:rPr>
              <a:t>influenced this project? </a:t>
            </a:r>
            <a:endParaRPr lang="en-US" sz="2600" dirty="0" smtClean="0">
              <a:latin typeface="Cambria"/>
              <a:cs typeface="Cambria"/>
            </a:endParaRPr>
          </a:p>
          <a:p>
            <a:r>
              <a:rPr lang="en-US" sz="2600" dirty="0" smtClean="0">
                <a:latin typeface="Cambria"/>
                <a:cs typeface="Cambria"/>
              </a:rPr>
              <a:t>Please include in your reviews any contributions of previously funded projects to the Intellectual Merit or Broader Impacts of proposals being reviewed.</a:t>
            </a:r>
            <a:endParaRPr lang="en-US" sz="26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43897814"/>
      </p:ext>
    </p:extLst>
  </p:cSld>
  <p:clrMapOvr>
    <a:masterClrMapping/>
  </p:clrMapOvr>
  <mc:AlternateContent xmlns:mc="http://schemas.openxmlformats.org/markup-compatibility/2006" xmlns:p14="http://schemas.microsoft.com/office/powerpoint/2010/main">
    <mc:Choice Requires="p14">
      <p:transition spd="slow" p14:dur="2000" advTm="91824"/>
    </mc:Choice>
    <mc:Fallback xmlns="">
      <p:transition xmlns:p14="http://schemas.microsoft.com/office/powerpoint/2010/main" spd="slow" advTm="9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Supplementary Documents</a:t>
            </a:r>
            <a:endParaRPr lang="en-US" sz="3600" b="1" dirty="0">
              <a:latin typeface="Cambria"/>
              <a:cs typeface="Cambria"/>
            </a:endParaRPr>
          </a:p>
        </p:txBody>
      </p:sp>
      <p:sp>
        <p:nvSpPr>
          <p:cNvPr id="3" name="Content Placeholder 2"/>
          <p:cNvSpPr>
            <a:spLocks noGrp="1"/>
          </p:cNvSpPr>
          <p:nvPr>
            <p:ph idx="1"/>
          </p:nvPr>
        </p:nvSpPr>
        <p:spPr>
          <a:xfrm>
            <a:off x="457200" y="1600200"/>
            <a:ext cx="8382000" cy="4525963"/>
          </a:xfrm>
        </p:spPr>
        <p:txBody>
          <a:bodyPr/>
          <a:lstStyle/>
          <a:p>
            <a:r>
              <a:rPr lang="en-US" sz="2800" dirty="0" smtClean="0">
                <a:latin typeface="Cambria"/>
                <a:cs typeface="Cambria"/>
              </a:rPr>
              <a:t>The only items required as Supplementary Documents are the Data Management Plan and, if applicable, the Postdoctoral Researcher Mentoring Plan.  Please review these documents. </a:t>
            </a:r>
          </a:p>
          <a:p>
            <a:pPr>
              <a:spcBef>
                <a:spcPts val="672"/>
              </a:spcBef>
            </a:pPr>
            <a:r>
              <a:rPr lang="en-US" sz="2800" dirty="0" smtClean="0">
                <a:latin typeface="Cambria"/>
                <a:cs typeface="Cambria"/>
              </a:rPr>
              <a:t>Letters of </a:t>
            </a:r>
            <a:r>
              <a:rPr lang="en-US" sz="2800" i="1" dirty="0" smtClean="0">
                <a:latin typeface="Cambria"/>
                <a:cs typeface="Cambria"/>
              </a:rPr>
              <a:t>collaboration/commitment </a:t>
            </a:r>
            <a:r>
              <a:rPr lang="en-US" sz="2800" dirty="0" smtClean="0">
                <a:latin typeface="Cambria"/>
                <a:cs typeface="Cambria"/>
              </a:rPr>
              <a:t>are allowed.</a:t>
            </a:r>
            <a:endParaRPr lang="en-US" sz="2800" dirty="0">
              <a:latin typeface="Cambria"/>
              <a:cs typeface="Cambria"/>
            </a:endParaRPr>
          </a:p>
          <a:p>
            <a:pPr>
              <a:spcBef>
                <a:spcPts val="672"/>
              </a:spcBef>
            </a:pPr>
            <a:r>
              <a:rPr lang="en-US" sz="2800" dirty="0" smtClean="0">
                <a:latin typeface="Cambria"/>
                <a:cs typeface="Cambria"/>
              </a:rPr>
              <a:t>In the case of ITEST letters of commitment , you </a:t>
            </a:r>
            <a:r>
              <a:rPr lang="en-US" sz="2800" dirty="0">
                <a:latin typeface="Cambria"/>
                <a:cs typeface="Cambria"/>
              </a:rPr>
              <a:t>may indicate that additional letters of commitment should be obtained if negotiations go forward.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9166857"/>
      </p:ext>
    </p:extLst>
  </p:cSld>
  <p:clrMapOvr>
    <a:masterClrMapping/>
  </p:clrMapOvr>
  <mc:AlternateContent xmlns:mc="http://schemas.openxmlformats.org/markup-compatibility/2006" xmlns:p14="http://schemas.microsoft.com/office/powerpoint/2010/main">
    <mc:Choice Requires="p14">
      <p:transition spd="slow" p14:dur="2000" advTm="85524"/>
    </mc:Choice>
    <mc:Fallback xmlns="">
      <p:transition xmlns:p14="http://schemas.microsoft.com/office/powerpoint/2010/main" spd="slow" advTm="8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Data Management Plan</a:t>
            </a:r>
            <a:endParaRPr lang="en-US" sz="3600" b="1" dirty="0">
              <a:latin typeface="Cambria"/>
              <a:cs typeface="Cambria"/>
            </a:endParaRPr>
          </a:p>
        </p:txBody>
      </p:sp>
      <p:sp>
        <p:nvSpPr>
          <p:cNvPr id="3" name="Content Placeholder 2"/>
          <p:cNvSpPr>
            <a:spLocks noGrp="1"/>
          </p:cNvSpPr>
          <p:nvPr>
            <p:ph idx="1"/>
          </p:nvPr>
        </p:nvSpPr>
        <p:spPr/>
        <p:txBody>
          <a:bodyPr/>
          <a:lstStyle/>
          <a:p>
            <a:pPr marL="0" indent="0">
              <a:buNone/>
            </a:pPr>
            <a:r>
              <a:rPr lang="en-US" sz="2400" dirty="0" smtClean="0">
                <a:latin typeface="Cambria"/>
                <a:cs typeface="Cambria"/>
              </a:rPr>
              <a:t>Address the strengths and weaknesses of the data management plan under intellectual merit and broader impacts, as appropriate</a:t>
            </a:r>
          </a:p>
          <a:p>
            <a:pPr lvl="1"/>
            <a:r>
              <a:rPr lang="en-US" sz="2000" dirty="0" smtClean="0">
                <a:latin typeface="Cambria"/>
                <a:cs typeface="Cambria"/>
              </a:rPr>
              <a:t>Types of data, software, curriculum materials, and other materials to be produced.</a:t>
            </a:r>
          </a:p>
          <a:p>
            <a:pPr lvl="1"/>
            <a:r>
              <a:rPr lang="en-US" sz="2000" dirty="0" smtClean="0">
                <a:latin typeface="Cambria"/>
                <a:cs typeface="Cambria"/>
              </a:rPr>
              <a:t>Standards to be used for data and metadata format and content.</a:t>
            </a:r>
          </a:p>
          <a:p>
            <a:pPr lvl="1"/>
            <a:r>
              <a:rPr lang="en-US" sz="2000" dirty="0" smtClean="0">
                <a:latin typeface="Cambria"/>
                <a:cs typeface="Cambria"/>
              </a:rPr>
              <a:t>Policies for access and sharing including provisions for appropriate protection of privacy, confidentiality, security, intellectual property, etc.</a:t>
            </a:r>
          </a:p>
          <a:p>
            <a:pPr lvl="1"/>
            <a:r>
              <a:rPr lang="en-US" sz="2000" dirty="0" smtClean="0">
                <a:latin typeface="Cambria"/>
                <a:cs typeface="Cambria"/>
              </a:rPr>
              <a:t>Policies and provisions for re-use, re-distribution, and the production of derivatives.</a:t>
            </a:r>
          </a:p>
          <a:p>
            <a:pPr lvl="1"/>
            <a:r>
              <a:rPr lang="en-US" sz="2000" dirty="0" smtClean="0">
                <a:latin typeface="Cambria"/>
                <a:cs typeface="Cambria"/>
              </a:rPr>
              <a:t>Plans for archiving data, samples, and other research products and for preservation of access to them.</a:t>
            </a:r>
            <a:endParaRPr lang="en-US" sz="20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9659192"/>
      </p:ext>
    </p:extLst>
  </p:cSld>
  <p:clrMapOvr>
    <a:masterClrMapping/>
  </p:clrMapOvr>
  <mc:AlternateContent xmlns:mc="http://schemas.openxmlformats.org/markup-compatibility/2006" xmlns:p14="http://schemas.microsoft.com/office/powerpoint/2010/main">
    <mc:Choice Requires="p14">
      <p:transition spd="slow" p14:dur="2000" advTm="64503"/>
    </mc:Choice>
    <mc:Fallback xmlns="">
      <p:transition xmlns:p14="http://schemas.microsoft.com/office/powerpoint/2010/main" spd="slow" advTm="6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Overview of Webinar</a:t>
            </a:r>
            <a:endParaRPr lang="en-US" sz="3600" b="1" dirty="0">
              <a:latin typeface="Cambria"/>
              <a:cs typeface="Cambria"/>
            </a:endParaRPr>
          </a:p>
        </p:txBody>
      </p:sp>
      <p:sp>
        <p:nvSpPr>
          <p:cNvPr id="3" name="Content Placeholder 2"/>
          <p:cNvSpPr>
            <a:spLocks noGrp="1"/>
          </p:cNvSpPr>
          <p:nvPr>
            <p:ph idx="1"/>
          </p:nvPr>
        </p:nvSpPr>
        <p:spPr>
          <a:xfrm>
            <a:off x="457200" y="1646237"/>
            <a:ext cx="8229600" cy="4525963"/>
          </a:xfrm>
        </p:spPr>
        <p:txBody>
          <a:bodyPr/>
          <a:lstStyle/>
          <a:p>
            <a:r>
              <a:rPr lang="en-US" sz="3600" dirty="0" err="1" smtClean="0">
                <a:latin typeface="Cambria"/>
                <a:cs typeface="Cambria"/>
              </a:rPr>
              <a:t>FastLane</a:t>
            </a:r>
            <a:r>
              <a:rPr lang="en-US" sz="3600" dirty="0">
                <a:latin typeface="Cambria"/>
                <a:cs typeface="Cambria"/>
              </a:rPr>
              <a:t> </a:t>
            </a:r>
            <a:r>
              <a:rPr lang="en-US" sz="3600" dirty="0" smtClean="0">
                <a:latin typeface="Cambria"/>
                <a:cs typeface="Cambria"/>
              </a:rPr>
              <a:t>&amp; Arranging Travel</a:t>
            </a:r>
          </a:p>
          <a:p>
            <a:r>
              <a:rPr lang="en-US" sz="3600" dirty="0" smtClean="0">
                <a:latin typeface="Cambria"/>
                <a:cs typeface="Cambria"/>
              </a:rPr>
              <a:t>The panel process and preparing reviews</a:t>
            </a:r>
          </a:p>
          <a:p>
            <a:r>
              <a:rPr lang="en-US" sz="3600" dirty="0" smtClean="0">
                <a:latin typeface="Cambria"/>
                <a:cs typeface="Cambria"/>
              </a:rPr>
              <a:t>Avoiding implicit bias</a:t>
            </a:r>
          </a:p>
          <a:p>
            <a:r>
              <a:rPr lang="en-US" sz="3600" dirty="0" smtClean="0">
                <a:latin typeface="Cambria"/>
                <a:cs typeface="Cambria"/>
              </a:rPr>
              <a:t>Conflicts of Interests and Confidentiality</a:t>
            </a:r>
          </a:p>
          <a:p>
            <a:r>
              <a:rPr lang="en-US" sz="3600" dirty="0" smtClean="0">
                <a:latin typeface="Cambria"/>
                <a:cs typeface="Cambria"/>
              </a:rPr>
              <a:t>Some procedural details</a:t>
            </a:r>
            <a:endParaRPr lang="en-US" sz="3600" dirty="0">
              <a:latin typeface="Cambria"/>
              <a:cs typeface="Cambria"/>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4781414"/>
      </p:ext>
    </p:extLst>
  </p:cSld>
  <p:clrMapOvr>
    <a:masterClrMapping/>
  </p:clrMapOvr>
  <mc:AlternateContent xmlns:mc="http://schemas.openxmlformats.org/markup-compatibility/2006" xmlns:p14="http://schemas.microsoft.com/office/powerpoint/2010/main">
    <mc:Choice Requires="p14">
      <p:transition spd="slow" p14:dur="2000" advTm="34058"/>
    </mc:Choice>
    <mc:Fallback xmlns="">
      <p:transition xmlns:p14="http://schemas.microsoft.com/office/powerpoint/2010/main" spd="slow" advTm="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8229600" cy="808038"/>
          </a:xfrm>
        </p:spPr>
        <p:txBody>
          <a:bodyPr/>
          <a:lstStyle/>
          <a:p>
            <a:r>
              <a:rPr lang="en-US" sz="3600" b="1" dirty="0" smtClean="0">
                <a:latin typeface="Cambria"/>
                <a:cs typeface="Cambria"/>
              </a:rPr>
              <a:t>Postdoctoral Mentoring Plan</a:t>
            </a:r>
            <a:endParaRPr lang="en-US" sz="3600" b="1" dirty="0">
              <a:latin typeface="Cambria"/>
              <a:cs typeface="Cambria"/>
            </a:endParaRPr>
          </a:p>
        </p:txBody>
      </p:sp>
      <p:sp>
        <p:nvSpPr>
          <p:cNvPr id="3" name="Content Placeholder 2"/>
          <p:cNvSpPr>
            <a:spLocks noGrp="1"/>
          </p:cNvSpPr>
          <p:nvPr>
            <p:ph idx="1"/>
          </p:nvPr>
        </p:nvSpPr>
        <p:spPr>
          <a:xfrm>
            <a:off x="457200" y="1752600"/>
            <a:ext cx="8229600" cy="4495800"/>
          </a:xfrm>
        </p:spPr>
        <p:txBody>
          <a:bodyPr/>
          <a:lstStyle/>
          <a:p>
            <a:r>
              <a:rPr lang="en-US" sz="2400" dirty="0" smtClean="0">
                <a:latin typeface="Cambria"/>
                <a:cs typeface="Cambria"/>
              </a:rPr>
              <a:t>Should be evaluated under broader impacts.</a:t>
            </a:r>
          </a:p>
          <a:p>
            <a:r>
              <a:rPr lang="en-US" sz="2400" dirty="0" smtClean="0">
                <a:latin typeface="Cambria"/>
                <a:cs typeface="Cambria"/>
              </a:rPr>
              <a:t>Should evaluate the plans for mentoring activities that will be provided to postdoctoral researchers, including but not limited to:</a:t>
            </a:r>
          </a:p>
          <a:p>
            <a:pPr lvl="1"/>
            <a:r>
              <a:rPr lang="en-US" sz="2000" dirty="0" smtClean="0">
                <a:latin typeface="Cambria"/>
                <a:cs typeface="Cambria"/>
              </a:rPr>
              <a:t>Career counseling</a:t>
            </a:r>
          </a:p>
          <a:p>
            <a:pPr lvl="1"/>
            <a:r>
              <a:rPr lang="en-US" sz="2000" dirty="0" smtClean="0">
                <a:latin typeface="Cambria"/>
                <a:cs typeface="Cambria"/>
              </a:rPr>
              <a:t>Training in preparation of grant proposals, publications, and presentations</a:t>
            </a:r>
          </a:p>
          <a:p>
            <a:pPr lvl="1"/>
            <a:r>
              <a:rPr lang="en-US" sz="2000" dirty="0" smtClean="0">
                <a:latin typeface="Cambria"/>
                <a:cs typeface="Cambria"/>
              </a:rPr>
              <a:t>Guidance on ways to improve teaching and mentoring skills</a:t>
            </a:r>
          </a:p>
          <a:p>
            <a:pPr lvl="1"/>
            <a:r>
              <a:rPr lang="en-US" sz="2000" dirty="0" smtClean="0">
                <a:latin typeface="Cambria"/>
                <a:cs typeface="Cambria"/>
              </a:rPr>
              <a:t>Guidance on how to effectively collaborate with researchers from diverse backgrounds and disciplinary areas</a:t>
            </a:r>
          </a:p>
          <a:p>
            <a:pPr lvl="1"/>
            <a:r>
              <a:rPr lang="en-US" sz="2000" dirty="0" smtClean="0">
                <a:latin typeface="Cambria"/>
                <a:cs typeface="Cambria"/>
              </a:rPr>
              <a:t>Training in responsible professional practices</a:t>
            </a:r>
            <a:endParaRPr lang="en-US" sz="20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33577351"/>
      </p:ext>
    </p:extLst>
  </p:cSld>
  <p:clrMapOvr>
    <a:masterClrMapping/>
  </p:clrMapOvr>
  <mc:AlternateContent xmlns:mc="http://schemas.openxmlformats.org/markup-compatibility/2006" xmlns:p14="http://schemas.microsoft.com/office/powerpoint/2010/main">
    <mc:Choice Requires="p14">
      <p:transition spd="slow" p14:dur="2000" advTm="32711"/>
    </mc:Choice>
    <mc:Fallback xmlns="">
      <p:transition xmlns:p14="http://schemas.microsoft.com/office/powerpoint/2010/main" spd="slow" advTm="3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2"/>
            <a:ext cx="8229600" cy="808038"/>
          </a:xfrm>
        </p:spPr>
        <p:txBody>
          <a:bodyPr/>
          <a:lstStyle/>
          <a:p>
            <a:r>
              <a:rPr lang="en-US" sz="3600" b="1" dirty="0" smtClean="0">
                <a:latin typeface="Cambria"/>
                <a:cs typeface="Cambria"/>
              </a:rPr>
              <a:t>Summary Statement of the Review</a:t>
            </a:r>
            <a:endParaRPr lang="en-US" sz="3600" b="1" dirty="0">
              <a:latin typeface="Cambria"/>
              <a:cs typeface="Cambria"/>
            </a:endParaRPr>
          </a:p>
        </p:txBody>
      </p:sp>
      <p:sp>
        <p:nvSpPr>
          <p:cNvPr id="3" name="Content Placeholder 2"/>
          <p:cNvSpPr>
            <a:spLocks noGrp="1"/>
          </p:cNvSpPr>
          <p:nvPr>
            <p:ph idx="1"/>
          </p:nvPr>
        </p:nvSpPr>
        <p:spPr>
          <a:xfrm>
            <a:off x="457200" y="1905000"/>
            <a:ext cx="8229600" cy="4525963"/>
          </a:xfrm>
        </p:spPr>
        <p:txBody>
          <a:bodyPr/>
          <a:lstStyle/>
          <a:p>
            <a:r>
              <a:rPr lang="en-US" dirty="0">
                <a:latin typeface="Cambria"/>
                <a:cs typeface="Cambria"/>
              </a:rPr>
              <a:t>The summary should </a:t>
            </a:r>
            <a:r>
              <a:rPr lang="en-US" dirty="0" smtClean="0">
                <a:latin typeface="Cambria"/>
                <a:cs typeface="Cambria"/>
              </a:rPr>
              <a:t>be a succinct statement of </a:t>
            </a:r>
            <a:r>
              <a:rPr lang="en-US" dirty="0">
                <a:latin typeface="Cambria"/>
                <a:cs typeface="Cambria"/>
              </a:rPr>
              <a:t>your overall analysis of the strengths and weaknesses of the intellectual merit and broader impacts of the </a:t>
            </a:r>
            <a:r>
              <a:rPr lang="en-US" dirty="0" smtClean="0">
                <a:latin typeface="Cambria"/>
                <a:cs typeface="Cambria"/>
              </a:rPr>
              <a:t>proposal. </a:t>
            </a:r>
          </a:p>
          <a:p>
            <a:r>
              <a:rPr lang="en-US" dirty="0" smtClean="0">
                <a:latin typeface="Cambria"/>
                <a:cs typeface="Cambria"/>
              </a:rPr>
              <a:t>Do not omit this section.</a:t>
            </a:r>
          </a:p>
          <a:p>
            <a:r>
              <a:rPr lang="en-US" dirty="0" smtClean="0">
                <a:latin typeface="Cambria"/>
                <a:cs typeface="Cambria"/>
              </a:rPr>
              <a:t>Do not summarize the </a:t>
            </a:r>
            <a:r>
              <a:rPr lang="en-US" dirty="0">
                <a:latin typeface="Cambria"/>
                <a:cs typeface="Cambria"/>
              </a:rPr>
              <a:t>proposal itself in this section. </a:t>
            </a:r>
            <a:endParaRPr lang="en-US" dirty="0" smtClean="0">
              <a:latin typeface="Cambria"/>
              <a:cs typeface="Cambria"/>
            </a:endParaRPr>
          </a:p>
          <a:p>
            <a:r>
              <a:rPr lang="en-US" dirty="0" smtClean="0">
                <a:latin typeface="Cambria"/>
                <a:cs typeface="Cambria"/>
              </a:rPr>
              <a:t>Do not add new information in this section.</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86804609"/>
      </p:ext>
    </p:extLst>
  </p:cSld>
  <p:clrMapOvr>
    <a:masterClrMapping/>
  </p:clrMapOvr>
  <mc:AlternateContent xmlns:mc="http://schemas.openxmlformats.org/markup-compatibility/2006" xmlns:p14="http://schemas.microsoft.com/office/powerpoint/2010/main">
    <mc:Choice Requires="p14">
      <p:transition spd="slow" p14:dur="2000" advTm="31249"/>
    </mc:Choice>
    <mc:Fallback xmlns="">
      <p:transition xmlns:p14="http://schemas.microsoft.com/office/powerpoint/2010/mai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Double Check Rating &amp; Review</a:t>
            </a:r>
            <a:endParaRPr lang="en-US" sz="3600" b="1" dirty="0">
              <a:latin typeface="Cambria"/>
              <a:cs typeface="Cambria"/>
            </a:endParaRPr>
          </a:p>
        </p:txBody>
      </p:sp>
      <p:sp>
        <p:nvSpPr>
          <p:cNvPr id="3" name="Content Placeholder 2"/>
          <p:cNvSpPr>
            <a:spLocks noGrp="1"/>
          </p:cNvSpPr>
          <p:nvPr>
            <p:ph idx="1"/>
          </p:nvPr>
        </p:nvSpPr>
        <p:spPr/>
        <p:txBody>
          <a:bodyPr/>
          <a:lstStyle/>
          <a:p>
            <a:r>
              <a:rPr lang="en-US" sz="2800" dirty="0" smtClean="0">
                <a:latin typeface="Cambria"/>
                <a:cs typeface="Cambria"/>
              </a:rPr>
              <a:t>Make </a:t>
            </a:r>
            <a:r>
              <a:rPr lang="en-US" sz="2800" dirty="0">
                <a:latin typeface="Cambria"/>
                <a:cs typeface="Cambria"/>
              </a:rPr>
              <a:t>sure your rating is consistent with your written </a:t>
            </a:r>
            <a:r>
              <a:rPr lang="en-US" sz="2800" dirty="0" smtClean="0">
                <a:latin typeface="Cambria"/>
                <a:cs typeface="Cambria"/>
              </a:rPr>
              <a:t>review. </a:t>
            </a:r>
            <a:endParaRPr lang="en-US" sz="2800" dirty="0">
              <a:latin typeface="Cambria"/>
              <a:cs typeface="Cambria"/>
            </a:endParaRPr>
          </a:p>
          <a:p>
            <a:r>
              <a:rPr lang="en-US" sz="2800" dirty="0" smtClean="0">
                <a:latin typeface="Cambria"/>
                <a:cs typeface="Cambria"/>
              </a:rPr>
              <a:t>You </a:t>
            </a:r>
            <a:r>
              <a:rPr lang="en-US" sz="2800" dirty="0">
                <a:latin typeface="Cambria"/>
                <a:cs typeface="Cambria"/>
              </a:rPr>
              <a:t>may change your rating and edit the written review </a:t>
            </a:r>
            <a:r>
              <a:rPr lang="en-US" sz="2800" dirty="0" smtClean="0">
                <a:latin typeface="Cambria"/>
                <a:cs typeface="Cambria"/>
              </a:rPr>
              <a:t>anytime prior to the conclusion of the panel. </a:t>
            </a:r>
            <a:endParaRPr lang="en-US" sz="2800" dirty="0">
              <a:latin typeface="Cambria"/>
              <a:cs typeface="Cambria"/>
            </a:endParaRPr>
          </a:p>
          <a:p>
            <a:r>
              <a:rPr lang="en-US" sz="2800" dirty="0">
                <a:solidFill>
                  <a:srgbClr val="FF0000"/>
                </a:solidFill>
                <a:latin typeface="Cambria"/>
                <a:cs typeface="Cambria"/>
              </a:rPr>
              <a:t>I</a:t>
            </a:r>
            <a:r>
              <a:rPr lang="en-US" sz="2800" b="1" dirty="0" smtClean="0">
                <a:solidFill>
                  <a:srgbClr val="FF0000"/>
                </a:solidFill>
                <a:latin typeface="Cambria"/>
                <a:cs typeface="Cambria"/>
              </a:rPr>
              <a:t>t </a:t>
            </a:r>
            <a:r>
              <a:rPr lang="en-US" sz="2800" b="1" dirty="0">
                <a:solidFill>
                  <a:srgbClr val="FF0000"/>
                </a:solidFill>
                <a:latin typeface="Cambria"/>
                <a:cs typeface="Cambria"/>
              </a:rPr>
              <a:t>is imperative </a:t>
            </a:r>
            <a:r>
              <a:rPr lang="en-US" sz="2800" dirty="0">
                <a:latin typeface="Cambria"/>
                <a:cs typeface="Cambria"/>
              </a:rPr>
              <a:t>that your </a:t>
            </a:r>
            <a:r>
              <a:rPr lang="en-US" sz="2800" dirty="0" smtClean="0">
                <a:latin typeface="Cambria"/>
                <a:cs typeface="Cambria"/>
              </a:rPr>
              <a:t>ratings and reviews </a:t>
            </a:r>
            <a:r>
              <a:rPr lang="en-US" sz="2800" dirty="0">
                <a:latin typeface="Cambria"/>
                <a:cs typeface="Cambria"/>
              </a:rPr>
              <a:t>are entered into </a:t>
            </a:r>
            <a:r>
              <a:rPr lang="en-US" sz="2800" dirty="0" err="1" smtClean="0">
                <a:latin typeface="Cambria"/>
                <a:cs typeface="Cambria"/>
              </a:rPr>
              <a:t>FastLane</a:t>
            </a:r>
            <a:r>
              <a:rPr lang="en-US" sz="2800" dirty="0" smtClean="0">
                <a:latin typeface="Cambria"/>
                <a:cs typeface="Cambria"/>
              </a:rPr>
              <a:t> prior </a:t>
            </a:r>
            <a:r>
              <a:rPr lang="en-US" sz="2800" dirty="0">
                <a:latin typeface="Cambria"/>
                <a:cs typeface="Cambria"/>
              </a:rPr>
              <a:t>to the panel meeting</a:t>
            </a:r>
            <a:r>
              <a:rPr lang="en-US" sz="2800" dirty="0" smtClean="0">
                <a:latin typeface="Cambria"/>
                <a:cs typeface="Cambria"/>
              </a:rPr>
              <a:t>.  We strongly encourage you to upload your reviews at least two days prior to the panel meeting.</a:t>
            </a:r>
            <a:endParaRPr lang="en-US" sz="28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31057753"/>
      </p:ext>
    </p:extLst>
  </p:cSld>
  <p:clrMapOvr>
    <a:masterClrMapping/>
  </p:clrMapOvr>
  <mc:AlternateContent xmlns:mc="http://schemas.openxmlformats.org/markup-compatibility/2006" xmlns:p14="http://schemas.microsoft.com/office/powerpoint/2010/main">
    <mc:Choice Requires="p14">
      <p:transition spd="slow" p14:dur="2000" advTm="63216"/>
    </mc:Choice>
    <mc:Fallback xmlns="">
      <p:transition xmlns:p14="http://schemas.microsoft.com/office/powerpoint/2010/main" spd="slow" advTm="6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8229600" cy="808038"/>
          </a:xfrm>
        </p:spPr>
        <p:txBody>
          <a:bodyPr/>
          <a:lstStyle/>
          <a:p>
            <a:r>
              <a:rPr lang="en-US" sz="3600" b="1" dirty="0" smtClean="0">
                <a:latin typeface="Cambria"/>
                <a:cs typeface="Cambria"/>
              </a:rPr>
              <a:t>What makes a Good Review?</a:t>
            </a:r>
            <a:endParaRPr lang="en-US" sz="3600" b="1" dirty="0">
              <a:latin typeface="Cambria"/>
              <a:cs typeface="Cambria"/>
            </a:endParaRPr>
          </a:p>
        </p:txBody>
      </p:sp>
      <p:sp>
        <p:nvSpPr>
          <p:cNvPr id="3" name="Content Placeholder 2"/>
          <p:cNvSpPr>
            <a:spLocks noGrp="1"/>
          </p:cNvSpPr>
          <p:nvPr>
            <p:ph idx="1"/>
          </p:nvPr>
        </p:nvSpPr>
        <p:spPr>
          <a:xfrm>
            <a:off x="457200" y="1752600"/>
            <a:ext cx="8229600" cy="4267200"/>
          </a:xfrm>
        </p:spPr>
        <p:txBody>
          <a:bodyPr/>
          <a:lstStyle/>
          <a:p>
            <a:r>
              <a:rPr lang="en-US" dirty="0">
                <a:latin typeface="Cambria"/>
                <a:cs typeface="Cambria"/>
              </a:rPr>
              <a:t>Analytic and not just </a:t>
            </a:r>
            <a:r>
              <a:rPr lang="en-US" dirty="0" smtClean="0">
                <a:latin typeface="Cambria"/>
                <a:cs typeface="Cambria"/>
              </a:rPr>
              <a:t>descriptive. </a:t>
            </a:r>
            <a:endParaRPr lang="en-US" dirty="0">
              <a:latin typeface="Cambria"/>
              <a:cs typeface="Cambria"/>
            </a:endParaRPr>
          </a:p>
          <a:p>
            <a:r>
              <a:rPr lang="en-US" dirty="0" smtClean="0">
                <a:latin typeface="Cambria"/>
                <a:cs typeface="Cambria"/>
              </a:rPr>
              <a:t>Uses </a:t>
            </a:r>
            <a:r>
              <a:rPr lang="en-US" dirty="0">
                <a:latin typeface="Cambria"/>
                <a:cs typeface="Cambria"/>
              </a:rPr>
              <a:t>criteria consistent with the </a:t>
            </a:r>
            <a:r>
              <a:rPr lang="en-US" dirty="0" smtClean="0">
                <a:latin typeface="Cambria"/>
                <a:cs typeface="Cambria"/>
              </a:rPr>
              <a:t>solicitation. </a:t>
            </a:r>
            <a:endParaRPr lang="en-US" dirty="0">
              <a:latin typeface="Cambria"/>
              <a:cs typeface="Cambria"/>
            </a:endParaRPr>
          </a:p>
          <a:p>
            <a:r>
              <a:rPr lang="en-US" dirty="0" smtClean="0">
                <a:latin typeface="Cambria"/>
                <a:cs typeface="Cambria"/>
              </a:rPr>
              <a:t>Adheres </a:t>
            </a:r>
            <a:r>
              <a:rPr lang="en-US" dirty="0">
                <a:latin typeface="Cambria"/>
                <a:cs typeface="Cambria"/>
              </a:rPr>
              <a:t>to the </a:t>
            </a:r>
            <a:r>
              <a:rPr lang="en-US" dirty="0" smtClean="0">
                <a:latin typeface="Cambria"/>
                <a:cs typeface="Cambria"/>
              </a:rPr>
              <a:t>Merit Review criteria. </a:t>
            </a:r>
            <a:endParaRPr lang="en-US" dirty="0">
              <a:latin typeface="Cambria"/>
              <a:cs typeface="Cambria"/>
            </a:endParaRPr>
          </a:p>
          <a:p>
            <a:r>
              <a:rPr lang="en-US" dirty="0" smtClean="0">
                <a:latin typeface="Cambria"/>
                <a:cs typeface="Cambria"/>
              </a:rPr>
              <a:t>Uses </a:t>
            </a:r>
            <a:r>
              <a:rPr lang="en-US" dirty="0">
                <a:latin typeface="Cambria"/>
                <a:cs typeface="Cambria"/>
              </a:rPr>
              <a:t>grammatically correct form whether done in paragraphs </a:t>
            </a:r>
            <a:r>
              <a:rPr lang="en-US" dirty="0" smtClean="0">
                <a:latin typeface="Cambria"/>
                <a:cs typeface="Cambria"/>
              </a:rPr>
              <a:t>or a </a:t>
            </a:r>
            <a:r>
              <a:rPr lang="en-US" dirty="0">
                <a:latin typeface="Cambria"/>
                <a:cs typeface="Cambria"/>
              </a:rPr>
              <a:t>bullet </a:t>
            </a:r>
            <a:r>
              <a:rPr lang="en-US" dirty="0" smtClean="0">
                <a:latin typeface="Cambria"/>
                <a:cs typeface="Cambria"/>
              </a:rPr>
              <a:t>format. </a:t>
            </a:r>
            <a:endParaRPr lang="en-US" dirty="0">
              <a:latin typeface="Cambria"/>
              <a:cs typeface="Cambria"/>
            </a:endParaRPr>
          </a:p>
          <a:p>
            <a:r>
              <a:rPr lang="en-US" dirty="0" smtClean="0">
                <a:latin typeface="Cambria"/>
                <a:cs typeface="Cambria"/>
              </a:rPr>
              <a:t>Usually </a:t>
            </a:r>
            <a:r>
              <a:rPr lang="en-US" dirty="0">
                <a:latin typeface="Cambria"/>
                <a:cs typeface="Cambria"/>
              </a:rPr>
              <a:t>one to two </a:t>
            </a:r>
            <a:r>
              <a:rPr lang="en-US" dirty="0" smtClean="0">
                <a:latin typeface="Cambria"/>
                <a:cs typeface="Cambria"/>
              </a:rPr>
              <a:t>pages; succinct but substantive. </a:t>
            </a:r>
            <a:endParaRPr lang="en-US" dirty="0">
              <a:latin typeface="Cambria"/>
              <a:cs typeface="Cambria"/>
            </a:endParaRP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40110509"/>
      </p:ext>
    </p:extLst>
  </p:cSld>
  <p:clrMapOvr>
    <a:masterClrMapping/>
  </p:clrMapOvr>
  <mc:AlternateContent xmlns:mc="http://schemas.openxmlformats.org/markup-compatibility/2006" xmlns:p14="http://schemas.microsoft.com/office/powerpoint/2010/main">
    <mc:Choice Requires="p14">
      <p:transition spd="slow" p14:dur="2000" advTm="43777"/>
    </mc:Choice>
    <mc:Fallback xmlns="">
      <p:transition xmlns:p14="http://schemas.microsoft.com/office/powerpoint/2010/main" spd="slow" advTm="4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a:cs typeface="Cambria"/>
              </a:rPr>
              <a:t>Things to Avoid</a:t>
            </a:r>
            <a:endParaRPr lang="en-US" b="1" dirty="0">
              <a:latin typeface="Cambria"/>
              <a:cs typeface="Cambria"/>
            </a:endParaRPr>
          </a:p>
        </p:txBody>
      </p:sp>
      <p:sp>
        <p:nvSpPr>
          <p:cNvPr id="3" name="Content Placeholder 2"/>
          <p:cNvSpPr>
            <a:spLocks noGrp="1"/>
          </p:cNvSpPr>
          <p:nvPr>
            <p:ph idx="1"/>
          </p:nvPr>
        </p:nvSpPr>
        <p:spPr/>
        <p:txBody>
          <a:bodyPr/>
          <a:lstStyle/>
          <a:p>
            <a:r>
              <a:rPr lang="en-US" dirty="0" smtClean="0">
                <a:latin typeface="Cambria"/>
                <a:cs typeface="Cambria"/>
              </a:rPr>
              <a:t>Please do not indicate that a proposal should or should not be funded or supported.</a:t>
            </a:r>
          </a:p>
          <a:p>
            <a:r>
              <a:rPr lang="en-US" dirty="0" smtClean="0">
                <a:latin typeface="Cambria"/>
                <a:cs typeface="Cambria"/>
              </a:rPr>
              <a:t>Please do not say in the narrative of your review that a proposal is competitive, highly competitive, or not competitive.</a:t>
            </a:r>
          </a:p>
          <a:p>
            <a:r>
              <a:rPr lang="en-US" dirty="0" smtClean="0">
                <a:latin typeface="Cambria"/>
                <a:cs typeface="Cambria"/>
              </a:rPr>
              <a:t>Please do not mention any reviewer name in your reviews.</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4857996"/>
      </p:ext>
    </p:extLst>
  </p:cSld>
  <p:clrMapOvr>
    <a:masterClrMapping/>
  </p:clrMapOvr>
  <mc:AlternateContent xmlns:mc="http://schemas.openxmlformats.org/markup-compatibility/2006" xmlns:p14="http://schemas.microsoft.com/office/powerpoint/2010/main">
    <mc:Choice Requires="p14">
      <p:transition spd="slow" p14:dur="2000" advTm="17031"/>
    </mc:Choice>
    <mc:Fallback xmlns="">
      <p:transition xmlns:p14="http://schemas.microsoft.com/office/powerpoint/2010/main" spd="slow" advTm="1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Review Submission </a:t>
            </a:r>
            <a:r>
              <a:rPr lang="en-US" sz="3600" b="1" dirty="0">
                <a:latin typeface="Cambria"/>
                <a:cs typeface="Cambria"/>
              </a:rPr>
              <a:t>T</a:t>
            </a:r>
            <a:r>
              <a:rPr lang="en-US" sz="3600" b="1" dirty="0" smtClean="0">
                <a:latin typeface="Cambria"/>
                <a:cs typeface="Cambria"/>
              </a:rPr>
              <a:t>imeline</a:t>
            </a:r>
            <a:endParaRPr lang="en-US" sz="3600" b="1" dirty="0">
              <a:latin typeface="Cambria"/>
              <a:cs typeface="Cambria"/>
            </a:endParaRPr>
          </a:p>
        </p:txBody>
      </p:sp>
      <p:sp>
        <p:nvSpPr>
          <p:cNvPr id="3" name="Content Placeholder 2"/>
          <p:cNvSpPr>
            <a:spLocks noGrp="1"/>
          </p:cNvSpPr>
          <p:nvPr>
            <p:ph idx="1"/>
          </p:nvPr>
        </p:nvSpPr>
        <p:spPr/>
        <p:txBody>
          <a:bodyPr/>
          <a:lstStyle/>
          <a:p>
            <a:pPr marL="0" indent="0">
              <a:buNone/>
            </a:pPr>
            <a:r>
              <a:rPr lang="en-US" dirty="0" smtClean="0">
                <a:latin typeface="Cambria"/>
                <a:cs typeface="Cambria"/>
              </a:rPr>
              <a:t>Reviewers submit reviews </a:t>
            </a:r>
            <a:r>
              <a:rPr lang="en-US" b="1" dirty="0" smtClean="0">
                <a:latin typeface="Cambria"/>
                <a:cs typeface="Cambria"/>
              </a:rPr>
              <a:t>at least </a:t>
            </a:r>
            <a:r>
              <a:rPr lang="en-US" dirty="0" smtClean="0">
                <a:latin typeface="Cambria"/>
                <a:cs typeface="Cambria"/>
              </a:rPr>
              <a:t>1 day before the panel begins</a:t>
            </a:r>
          </a:p>
          <a:p>
            <a:pPr lvl="1"/>
            <a:r>
              <a:rPr lang="en-US" dirty="0" smtClean="0">
                <a:latin typeface="Cambria"/>
                <a:cs typeface="Cambria"/>
              </a:rPr>
              <a:t>Allows the Program Director to set the order of discussion on the panel, including proposals that are eligible to not be discussed.</a:t>
            </a:r>
          </a:p>
          <a:p>
            <a:pPr lvl="1"/>
            <a:r>
              <a:rPr lang="en-US" dirty="0" smtClean="0">
                <a:latin typeface="Cambria"/>
                <a:cs typeface="Cambria"/>
              </a:rPr>
              <a:t>Allows the Program Director to provide feedback on any potential problems in reviews.</a:t>
            </a:r>
          </a:p>
          <a:p>
            <a:pPr lvl="1"/>
            <a:r>
              <a:rPr lang="en-US" dirty="0" smtClean="0">
                <a:latin typeface="Cambria"/>
                <a:cs typeface="Cambria"/>
              </a:rPr>
              <a:t>Enables reviewers to ensure there are no hidden COIs to be addressed.</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6855147"/>
      </p:ext>
    </p:extLst>
  </p:cSld>
  <p:clrMapOvr>
    <a:masterClrMapping/>
  </p:clrMapOvr>
  <mc:AlternateContent xmlns:mc="http://schemas.openxmlformats.org/markup-compatibility/2006" xmlns:p14="http://schemas.microsoft.com/office/powerpoint/2010/main">
    <mc:Choice Requires="p14">
      <p:transition spd="slow" p14:dur="2000" advTm="2236"/>
    </mc:Choice>
    <mc:Fallback xmlns="">
      <p:transition xmlns:p14="http://schemas.microsoft.com/office/powerpoint/2010/main" spd="slow" advTm="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1265238"/>
          </a:xfrm>
        </p:spPr>
        <p:txBody>
          <a:bodyPr/>
          <a:lstStyle/>
          <a:p>
            <a:r>
              <a:rPr lang="en-US" sz="3600" b="1" dirty="0" smtClean="0">
                <a:latin typeface="Cambria"/>
                <a:cs typeface="Cambria"/>
              </a:rPr>
              <a:t>Common Guidelines for Education Research and Development</a:t>
            </a:r>
            <a:endParaRPr lang="en-US" sz="3600" b="1" dirty="0">
              <a:latin typeface="Cambria"/>
              <a:cs typeface="Cambria"/>
            </a:endParaRPr>
          </a:p>
        </p:txBody>
      </p:sp>
      <p:sp>
        <p:nvSpPr>
          <p:cNvPr id="3" name="Content Placeholder 2"/>
          <p:cNvSpPr>
            <a:spLocks noGrp="1"/>
          </p:cNvSpPr>
          <p:nvPr>
            <p:ph idx="1"/>
          </p:nvPr>
        </p:nvSpPr>
        <p:spPr>
          <a:xfrm>
            <a:off x="457200" y="2133600"/>
            <a:ext cx="8229600" cy="3992563"/>
          </a:xfrm>
        </p:spPr>
        <p:txBody>
          <a:bodyPr/>
          <a:lstStyle/>
          <a:p>
            <a:r>
              <a:rPr lang="en-US" sz="2400" dirty="0">
                <a:latin typeface="Cambria"/>
                <a:cs typeface="Cambria"/>
              </a:rPr>
              <a:t>This </a:t>
            </a:r>
            <a:r>
              <a:rPr lang="en-US" sz="2400" dirty="0" smtClean="0">
                <a:latin typeface="Cambria"/>
                <a:cs typeface="Cambria"/>
              </a:rPr>
              <a:t>solicitation incorporates language in the publication jointly developed and issued </a:t>
            </a:r>
            <a:r>
              <a:rPr lang="en-US" sz="2400" dirty="0">
                <a:latin typeface="Cambria"/>
                <a:cs typeface="Cambria"/>
              </a:rPr>
              <a:t>by the National Science Foundation and the Institute of Education Sciences in the U.S. Department of </a:t>
            </a:r>
            <a:r>
              <a:rPr lang="en-US" sz="2400" dirty="0" smtClean="0">
                <a:latin typeface="Cambria"/>
                <a:cs typeface="Cambria"/>
              </a:rPr>
              <a:t>Education. </a:t>
            </a:r>
          </a:p>
          <a:p>
            <a:r>
              <a:rPr lang="en-US" sz="2400" dirty="0" smtClean="0">
                <a:latin typeface="Cambria"/>
                <a:cs typeface="Cambria"/>
              </a:rPr>
              <a:t>The Guidelines are just that, “guidelines.”  They are intended to be helpful for PIs, but they are not to be used as review criteria.  For purposes of the review process, awareness of the guidelines may help you judge the appropriateness of methodologies being proposed if the language of the guidelines is being used.</a:t>
            </a:r>
            <a:endParaRPr lang="en-US" sz="24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0816469"/>
      </p:ext>
    </p:extLst>
  </p:cSld>
  <p:clrMapOvr>
    <a:masterClrMapping/>
  </p:clrMapOvr>
  <mc:AlternateContent xmlns:mc="http://schemas.openxmlformats.org/markup-compatibility/2006" xmlns:p14="http://schemas.microsoft.com/office/powerpoint/2010/main">
    <mc:Choice Requires="p14">
      <p:transition spd="slow" p14:dur="2000" advTm="41399"/>
    </mc:Choice>
    <mc:Fallback xmlns="">
      <p:transition xmlns:p14="http://schemas.microsoft.com/office/powerpoint/2010/main" spd="slow" advTm="4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Research Described in the </a:t>
            </a:r>
            <a:r>
              <a:rPr lang="en-US" sz="3600" b="1" i="1" dirty="0" smtClean="0">
                <a:latin typeface="Cambria"/>
                <a:cs typeface="Cambria"/>
              </a:rPr>
              <a:t>Guidelines</a:t>
            </a:r>
            <a:endParaRPr lang="en-US" sz="3600" b="1" i="1" dirty="0">
              <a:latin typeface="Cambria"/>
              <a:cs typeface="Cambria"/>
            </a:endParaRPr>
          </a:p>
        </p:txBody>
      </p:sp>
      <p:sp>
        <p:nvSpPr>
          <p:cNvPr id="3" name="Content Placeholder 2"/>
          <p:cNvSpPr>
            <a:spLocks noGrp="1"/>
          </p:cNvSpPr>
          <p:nvPr>
            <p:ph idx="1"/>
          </p:nvPr>
        </p:nvSpPr>
        <p:spPr/>
        <p:txBody>
          <a:bodyPr/>
          <a:lstStyle/>
          <a:p>
            <a:r>
              <a:rPr lang="en-US" dirty="0">
                <a:latin typeface="Cambria"/>
                <a:cs typeface="Cambria"/>
              </a:rPr>
              <a:t>The </a:t>
            </a:r>
            <a:r>
              <a:rPr lang="en-US" i="1" dirty="0">
                <a:latin typeface="Cambria"/>
                <a:cs typeface="Cambria"/>
              </a:rPr>
              <a:t>Guidelines</a:t>
            </a:r>
            <a:r>
              <a:rPr lang="en-US" dirty="0">
                <a:latin typeface="Cambria"/>
                <a:cs typeface="Cambria"/>
              </a:rPr>
              <a:t> describe six types of research studies that can generate evidence about how to increase student </a:t>
            </a:r>
            <a:r>
              <a:rPr lang="en-US" dirty="0" smtClean="0">
                <a:latin typeface="Cambria"/>
                <a:cs typeface="Cambria"/>
              </a:rPr>
              <a:t>learning or achieve other outcomes. </a:t>
            </a:r>
          </a:p>
          <a:p>
            <a:r>
              <a:rPr lang="en-US" dirty="0" smtClean="0">
                <a:latin typeface="Cambria"/>
                <a:cs typeface="Cambria"/>
              </a:rPr>
              <a:t>For </a:t>
            </a:r>
            <a:r>
              <a:rPr lang="en-US" dirty="0">
                <a:latin typeface="Cambria"/>
                <a:cs typeface="Cambria"/>
              </a:rPr>
              <a:t>each research type, there is a description of the purpose and the expected empirical </a:t>
            </a:r>
            <a:r>
              <a:rPr lang="en-US" dirty="0" smtClean="0">
                <a:latin typeface="Cambria"/>
                <a:cs typeface="Cambria"/>
              </a:rPr>
              <a:t>or </a:t>
            </a:r>
            <a:r>
              <a:rPr lang="en-US" dirty="0">
                <a:latin typeface="Cambria"/>
                <a:cs typeface="Cambria"/>
              </a:rPr>
              <a:t>theoretical justifications, types of project outcomes, and quality of evidence</a:t>
            </a:r>
            <a:r>
              <a:rPr lang="en-US" dirty="0" smtClean="0">
                <a:latin typeface="Cambria"/>
                <a:cs typeface="Cambria"/>
              </a:rPr>
              <a:t>.</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5591846"/>
      </p:ext>
    </p:extLst>
  </p:cSld>
  <p:clrMapOvr>
    <a:masterClrMapping/>
  </p:clrMapOvr>
  <mc:AlternateContent xmlns:mc="http://schemas.openxmlformats.org/markup-compatibility/2006" xmlns:p14="http://schemas.microsoft.com/office/powerpoint/2010/main">
    <mc:Choice Requires="p14">
      <p:transition spd="slow" p14:dur="2000" advTm="18179"/>
    </mc:Choice>
    <mc:Fallback xmlns="">
      <p:transition xmlns:p14="http://schemas.microsoft.com/office/powerpoint/2010/main" spd="slow" advTm="1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Accessing The Common Guidelines</a:t>
            </a:r>
            <a:endParaRPr lang="en-US" sz="3600" b="1" dirty="0">
              <a:latin typeface="Cambria"/>
              <a:cs typeface="Cambria"/>
            </a:endParaRPr>
          </a:p>
        </p:txBody>
      </p:sp>
      <p:sp>
        <p:nvSpPr>
          <p:cNvPr id="3" name="Content Placeholder 2"/>
          <p:cNvSpPr>
            <a:spLocks noGrp="1"/>
          </p:cNvSpPr>
          <p:nvPr>
            <p:ph idx="1"/>
          </p:nvPr>
        </p:nvSpPr>
        <p:spPr>
          <a:xfrm>
            <a:off x="457200" y="1600200"/>
            <a:ext cx="8229600" cy="4724400"/>
          </a:xfrm>
        </p:spPr>
        <p:txBody>
          <a:bodyPr/>
          <a:lstStyle/>
          <a:p>
            <a:r>
              <a:rPr lang="en-US" sz="2800" dirty="0" smtClean="0">
                <a:latin typeface="Cambria"/>
                <a:cs typeface="Cambria"/>
              </a:rPr>
              <a:t>“Grant </a:t>
            </a:r>
            <a:r>
              <a:rPr lang="en-US" sz="2800" dirty="0">
                <a:latin typeface="Cambria"/>
                <a:cs typeface="Cambria"/>
              </a:rPr>
              <a:t>proposal writers and PIs are encouraged to familiarize themselves with both documents and use the information therein to help in the preparation of proposals to NSF</a:t>
            </a:r>
            <a:r>
              <a:rPr lang="en-US" sz="2800" dirty="0" smtClean="0">
                <a:latin typeface="Cambria"/>
                <a:cs typeface="Cambria"/>
              </a:rPr>
              <a:t>.”</a:t>
            </a:r>
          </a:p>
          <a:p>
            <a:r>
              <a:rPr lang="en-US" sz="2800" i="1" dirty="0" smtClean="0">
                <a:latin typeface="Cambria"/>
                <a:cs typeface="Cambria"/>
              </a:rPr>
              <a:t>Guidelines</a:t>
            </a:r>
            <a:r>
              <a:rPr lang="en-US" sz="2800" dirty="0" smtClean="0">
                <a:latin typeface="Cambria"/>
                <a:cs typeface="Cambria"/>
              </a:rPr>
              <a:t> NSF </a:t>
            </a:r>
            <a:r>
              <a:rPr lang="en-US" sz="2800" dirty="0">
                <a:latin typeface="Cambria"/>
                <a:cs typeface="Cambria"/>
              </a:rPr>
              <a:t>13-126  </a:t>
            </a:r>
            <a:r>
              <a:rPr lang="en-US" sz="2800" dirty="0" smtClean="0">
                <a:latin typeface="Cambria"/>
                <a:cs typeface="Cambria"/>
              </a:rPr>
              <a:t>                                          </a:t>
            </a:r>
            <a:r>
              <a:rPr lang="en-US" sz="2800" dirty="0" smtClean="0">
                <a:latin typeface="Cambria"/>
                <a:cs typeface="Cambria"/>
                <a:hlinkClick r:id="rId5"/>
              </a:rPr>
              <a:t>http</a:t>
            </a:r>
            <a:r>
              <a:rPr lang="en-US" sz="2800" dirty="0">
                <a:latin typeface="Cambria"/>
                <a:cs typeface="Cambria"/>
                <a:hlinkClick r:id="rId5"/>
              </a:rPr>
              <a:t>://www.nsf.gov/pubs/2013/nsf13126/nsf13126.</a:t>
            </a:r>
            <a:r>
              <a:rPr lang="en-US" sz="2800" dirty="0" smtClean="0">
                <a:latin typeface="Cambria"/>
                <a:cs typeface="Cambria"/>
                <a:hlinkClick r:id="rId5"/>
              </a:rPr>
              <a:t>pdf</a:t>
            </a:r>
            <a:r>
              <a:rPr lang="en-US" sz="2800" dirty="0" smtClean="0">
                <a:latin typeface="Cambria"/>
                <a:cs typeface="Cambria"/>
              </a:rPr>
              <a:t> </a:t>
            </a:r>
          </a:p>
          <a:p>
            <a:r>
              <a:rPr lang="en-US" sz="2800" dirty="0" smtClean="0">
                <a:latin typeface="Cambria"/>
                <a:cs typeface="Cambria"/>
              </a:rPr>
              <a:t>FAQs NSF </a:t>
            </a:r>
            <a:r>
              <a:rPr lang="en-US" sz="2800" dirty="0">
                <a:latin typeface="Cambria"/>
                <a:cs typeface="Cambria"/>
              </a:rPr>
              <a:t>13-</a:t>
            </a:r>
            <a:r>
              <a:rPr lang="en-US" sz="2800" dirty="0" smtClean="0">
                <a:latin typeface="Cambria"/>
                <a:cs typeface="Cambria"/>
              </a:rPr>
              <a:t>127</a:t>
            </a:r>
            <a:r>
              <a:rPr lang="en-US" sz="2800" dirty="0" smtClean="0">
                <a:latin typeface="Cambria"/>
                <a:cs typeface="Cambria"/>
                <a:hlinkClick r:id="rId6"/>
              </a:rPr>
              <a:t>http</a:t>
            </a:r>
            <a:r>
              <a:rPr lang="en-US" sz="2800" dirty="0">
                <a:latin typeface="Cambria"/>
                <a:cs typeface="Cambria"/>
                <a:hlinkClick r:id="rId6"/>
              </a:rPr>
              <a:t>://www.nsf.gov/pubs/2013/nsf13127/nsf13127.</a:t>
            </a:r>
            <a:r>
              <a:rPr lang="en-US" sz="2800" dirty="0" smtClean="0">
                <a:latin typeface="Cambria"/>
                <a:cs typeface="Cambria"/>
                <a:hlinkClick r:id="rId6"/>
              </a:rPr>
              <a:t>pdf</a:t>
            </a:r>
            <a:endParaRPr lang="en-US" sz="28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06017053"/>
      </p:ext>
    </p:extLst>
  </p:cSld>
  <p:clrMapOvr>
    <a:masterClrMapping/>
  </p:clrMapOvr>
  <mc:AlternateContent xmlns:mc="http://schemas.openxmlformats.org/markup-compatibility/2006" xmlns:p14="http://schemas.microsoft.com/office/powerpoint/2010/main">
    <mc:Choice Requires="p14">
      <p:transition spd="slow" p14:dur="2000" advTm="18882"/>
    </mc:Choice>
    <mc:Fallback xmlns="">
      <p:transition xmlns:p14="http://schemas.microsoft.com/office/powerpoint/2010/main" spd="slow" advTm="1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Being Mindful of Bias</a:t>
            </a:r>
            <a:endParaRPr lang="en-US" sz="3600" b="1" dirty="0">
              <a:latin typeface="Cambria"/>
              <a:cs typeface="Cambria"/>
            </a:endParaRPr>
          </a:p>
        </p:txBody>
      </p:sp>
      <p:sp>
        <p:nvSpPr>
          <p:cNvPr id="3" name="Content Placeholder 2"/>
          <p:cNvSpPr>
            <a:spLocks noGrp="1"/>
          </p:cNvSpPr>
          <p:nvPr>
            <p:ph idx="1"/>
          </p:nvPr>
        </p:nvSpPr>
        <p:spPr>
          <a:xfrm>
            <a:off x="457200" y="1722437"/>
            <a:ext cx="8229600" cy="4525963"/>
          </a:xfrm>
        </p:spPr>
        <p:txBody>
          <a:bodyPr>
            <a:normAutofit fontScale="92500" lnSpcReduction="10000"/>
          </a:bodyPr>
          <a:lstStyle/>
          <a:p>
            <a:pPr lvl="0"/>
            <a:r>
              <a:rPr lang="en-US" dirty="0" smtClean="0">
                <a:latin typeface="Cambria"/>
                <a:cs typeface="Cambria"/>
              </a:rPr>
              <a:t>Hypotheses or stereotypes </a:t>
            </a:r>
            <a:r>
              <a:rPr lang="en-US" dirty="0">
                <a:latin typeface="Cambria"/>
                <a:cs typeface="Cambria"/>
              </a:rPr>
              <a:t>about a group, often about competence, may be implicit or </a:t>
            </a:r>
            <a:r>
              <a:rPr lang="en-US" dirty="0" smtClean="0">
                <a:latin typeface="Cambria"/>
                <a:cs typeface="Cambria"/>
              </a:rPr>
              <a:t>unconscious.</a:t>
            </a:r>
            <a:endParaRPr lang="en-US" dirty="0">
              <a:latin typeface="Cambria"/>
              <a:cs typeface="Cambria"/>
            </a:endParaRPr>
          </a:p>
          <a:p>
            <a:endParaRPr lang="en-US" b="1" dirty="0" smtClean="0">
              <a:latin typeface="Cambria"/>
              <a:cs typeface="Cambria"/>
            </a:endParaRPr>
          </a:p>
          <a:p>
            <a:r>
              <a:rPr lang="en-US" dirty="0" smtClean="0">
                <a:latin typeface="Cambria"/>
                <a:cs typeface="Cambria"/>
              </a:rPr>
              <a:t>Accumulation </a:t>
            </a:r>
            <a:r>
              <a:rPr lang="en-US" dirty="0">
                <a:latin typeface="Cambria"/>
                <a:cs typeface="Cambria"/>
              </a:rPr>
              <a:t>of disadvantage</a:t>
            </a:r>
          </a:p>
          <a:p>
            <a:pPr lvl="1">
              <a:buFont typeface="Courier New" pitchFamily="49" charset="0"/>
              <a:buChar char="o"/>
            </a:pPr>
            <a:r>
              <a:rPr lang="en-US" dirty="0">
                <a:latin typeface="Cambria"/>
                <a:cs typeface="Cambria"/>
              </a:rPr>
              <a:t>Small bias in same direction has large effect over </a:t>
            </a:r>
            <a:r>
              <a:rPr lang="en-US" dirty="0" smtClean="0">
                <a:latin typeface="Cambria"/>
                <a:cs typeface="Cambria"/>
              </a:rPr>
              <a:t>time.</a:t>
            </a:r>
            <a:endParaRPr lang="en-US" dirty="0">
              <a:latin typeface="Cambria"/>
              <a:cs typeface="Cambria"/>
            </a:endParaRPr>
          </a:p>
          <a:p>
            <a:pPr lvl="1">
              <a:buFont typeface="Courier New" pitchFamily="49" charset="0"/>
              <a:buChar char="o"/>
            </a:pPr>
            <a:r>
              <a:rPr lang="en-US" dirty="0">
                <a:latin typeface="Cambria"/>
                <a:cs typeface="Cambria"/>
              </a:rPr>
              <a:t>Very small differences in treatment can have major consequences in salary, promotion and </a:t>
            </a:r>
            <a:r>
              <a:rPr lang="en-US" dirty="0" smtClean="0">
                <a:latin typeface="Cambria"/>
                <a:cs typeface="Cambria"/>
              </a:rPr>
              <a:t>prestige.    (</a:t>
            </a:r>
            <a:r>
              <a:rPr lang="en-US" i="1" dirty="0" err="1" smtClean="0">
                <a:latin typeface="Cambria"/>
                <a:cs typeface="Cambria"/>
              </a:rPr>
              <a:t>Valian</a:t>
            </a:r>
            <a:r>
              <a:rPr lang="en-US" i="1" dirty="0" smtClean="0">
                <a:latin typeface="Cambria"/>
                <a:cs typeface="Cambria"/>
              </a:rPr>
              <a:t>, 1998</a:t>
            </a:r>
            <a:r>
              <a:rPr lang="en-US" i="1" dirty="0">
                <a:latin typeface="Cambria"/>
                <a:cs typeface="Cambria"/>
              </a:rPr>
              <a:t>)</a:t>
            </a:r>
            <a:endParaRPr lang="en-US" dirty="0">
              <a:latin typeface="Cambria"/>
              <a:cs typeface="Cambria"/>
            </a:endParaRP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9029429"/>
      </p:ext>
    </p:extLst>
  </p:cSld>
  <p:clrMapOvr>
    <a:masterClrMapping/>
  </p:clrMapOvr>
  <mc:AlternateContent xmlns:mc="http://schemas.openxmlformats.org/markup-compatibility/2006" xmlns:p14="http://schemas.microsoft.com/office/powerpoint/2010/main">
    <mc:Choice Requires="p14">
      <p:transition spd="slow" p14:dur="2000" advTm="75287"/>
    </mc:Choice>
    <mc:Fallback xmlns="">
      <p:transition xmlns:p14="http://schemas.microsoft.com/office/powerpoint/2010/main" spd="slow" advTm="7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b="1" dirty="0" smtClean="0">
                <a:latin typeface="Cambria"/>
                <a:cs typeface="Cambria"/>
              </a:rPr>
              <a:t>Getting Set Up in </a:t>
            </a:r>
            <a:r>
              <a:rPr lang="en-US" sz="3600" b="1" dirty="0" err="1" smtClean="0">
                <a:latin typeface="Cambria"/>
                <a:cs typeface="Cambria"/>
              </a:rPr>
              <a:t>FastLane</a:t>
            </a:r>
            <a:endParaRPr lang="en-US" sz="3600" b="1" dirty="0">
              <a:latin typeface="Cambria"/>
              <a:cs typeface="Cambria"/>
            </a:endParaRPr>
          </a:p>
        </p:txBody>
      </p:sp>
      <p:sp>
        <p:nvSpPr>
          <p:cNvPr id="4" name="Content Placeholder 3"/>
          <p:cNvSpPr>
            <a:spLocks noGrp="1"/>
          </p:cNvSpPr>
          <p:nvPr>
            <p:ph idx="1"/>
          </p:nvPr>
        </p:nvSpPr>
        <p:spPr/>
        <p:txBody>
          <a:bodyPr/>
          <a:lstStyle/>
          <a:p>
            <a:r>
              <a:rPr lang="en-US" sz="3600" dirty="0" smtClean="0">
                <a:latin typeface="Cambria"/>
                <a:cs typeface="Cambria"/>
              </a:rPr>
              <a:t>Log </a:t>
            </a:r>
            <a:r>
              <a:rPr lang="en-US" sz="3600" dirty="0">
                <a:latin typeface="Cambria"/>
                <a:cs typeface="Cambria"/>
              </a:rPr>
              <a:t>in and </a:t>
            </a:r>
            <a:r>
              <a:rPr lang="en-US" sz="3600" dirty="0" smtClean="0">
                <a:latin typeface="Cambria"/>
                <a:cs typeface="Cambria"/>
              </a:rPr>
              <a:t>Change </a:t>
            </a:r>
            <a:r>
              <a:rPr lang="en-US" sz="3600" dirty="0">
                <a:latin typeface="Cambria"/>
                <a:cs typeface="Cambria"/>
              </a:rPr>
              <a:t>Password </a:t>
            </a:r>
          </a:p>
          <a:p>
            <a:r>
              <a:rPr lang="en-US" sz="3600" dirty="0" smtClean="0">
                <a:latin typeface="Cambria"/>
                <a:cs typeface="Cambria"/>
              </a:rPr>
              <a:t>Update </a:t>
            </a:r>
            <a:r>
              <a:rPr lang="en-US" sz="3600" dirty="0">
                <a:latin typeface="Cambria"/>
                <a:cs typeface="Cambria"/>
              </a:rPr>
              <a:t>Personal Information </a:t>
            </a:r>
          </a:p>
          <a:p>
            <a:r>
              <a:rPr lang="en-US" sz="3600" dirty="0" smtClean="0">
                <a:latin typeface="Cambria"/>
                <a:cs typeface="Cambria"/>
              </a:rPr>
              <a:t>Provide Banking </a:t>
            </a:r>
            <a:r>
              <a:rPr lang="en-US" sz="3600" dirty="0">
                <a:latin typeface="Cambria"/>
                <a:cs typeface="Cambria"/>
              </a:rPr>
              <a:t>information </a:t>
            </a:r>
            <a:endParaRPr lang="en-US" sz="3600" dirty="0" smtClean="0">
              <a:latin typeface="Cambria"/>
              <a:cs typeface="Cambria"/>
            </a:endParaRPr>
          </a:p>
          <a:p>
            <a:r>
              <a:rPr lang="en-US" sz="3600" dirty="0" smtClean="0">
                <a:latin typeface="Cambria"/>
                <a:cs typeface="Cambria"/>
              </a:rPr>
              <a:t>Print</a:t>
            </a:r>
            <a:r>
              <a:rPr lang="en-US" sz="3600" dirty="0">
                <a:latin typeface="Cambria"/>
                <a:cs typeface="Cambria"/>
              </a:rPr>
              <a:t>-On-Demand Option </a:t>
            </a:r>
            <a:endParaRPr lang="en-US" sz="3600" dirty="0" smtClean="0">
              <a:latin typeface="Cambria"/>
              <a:cs typeface="Cambria"/>
            </a:endParaRPr>
          </a:p>
          <a:p>
            <a:r>
              <a:rPr lang="en-US" sz="3600" dirty="0" smtClean="0">
                <a:latin typeface="Cambria"/>
                <a:cs typeface="Cambria"/>
              </a:rPr>
              <a:t>Access Your Proposals </a:t>
            </a:r>
          </a:p>
          <a:p>
            <a:r>
              <a:rPr lang="en-US" sz="3600" dirty="0" smtClean="0">
                <a:latin typeface="Cambria"/>
                <a:cs typeface="Cambria"/>
              </a:rPr>
              <a:t>Interactive Panel System</a:t>
            </a:r>
            <a:endParaRPr lang="en-US" sz="3600" dirty="0">
              <a:latin typeface="Cambria"/>
              <a:cs typeface="Cambria"/>
            </a:endParaRPr>
          </a:p>
          <a:p>
            <a:endParaRPr lang="en-US" sz="3600" dirty="0">
              <a:latin typeface="Cambria"/>
              <a:cs typeface="Cambria"/>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8400763"/>
      </p:ext>
    </p:extLst>
  </p:cSld>
  <p:clrMapOvr>
    <a:masterClrMapping/>
  </p:clrMapOvr>
  <mc:AlternateContent xmlns:mc="http://schemas.openxmlformats.org/markup-compatibility/2006" xmlns:p14="http://schemas.microsoft.com/office/powerpoint/2010/main">
    <mc:Choice Requires="p14">
      <p:transition spd="slow" p14:dur="2000" advTm="112267"/>
    </mc:Choice>
    <mc:Fallback xmlns="">
      <p:transition xmlns:p14="http://schemas.microsoft.com/office/powerpoint/2010/main" spd="slow" advTm="11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Sources of </a:t>
            </a:r>
            <a:r>
              <a:rPr lang="en-US" sz="3600" b="1" i="1" dirty="0" smtClean="0">
                <a:latin typeface="Cambria"/>
                <a:cs typeface="Cambria"/>
              </a:rPr>
              <a:t>Implicit Bias</a:t>
            </a:r>
            <a:endParaRPr lang="en-US" sz="3600" b="1" dirty="0">
              <a:latin typeface="Cambria"/>
              <a:cs typeface="Cambria"/>
            </a:endParaRPr>
          </a:p>
        </p:txBody>
      </p:sp>
      <p:sp>
        <p:nvSpPr>
          <p:cNvPr id="3" name="Content Placeholder 2"/>
          <p:cNvSpPr>
            <a:spLocks noGrp="1"/>
          </p:cNvSpPr>
          <p:nvPr>
            <p:ph idx="1"/>
          </p:nvPr>
        </p:nvSpPr>
        <p:spPr>
          <a:xfrm>
            <a:off x="457200" y="1600201"/>
            <a:ext cx="8229600" cy="4343400"/>
          </a:xfrm>
        </p:spPr>
        <p:txBody>
          <a:bodyPr>
            <a:normAutofit/>
          </a:bodyPr>
          <a:lstStyle/>
          <a:p>
            <a:pPr lvl="0"/>
            <a:r>
              <a:rPr lang="en-US" sz="2600" dirty="0" smtClean="0">
                <a:latin typeface="Cambria"/>
                <a:cs typeface="Cambria"/>
              </a:rPr>
              <a:t>Widely </a:t>
            </a:r>
            <a:r>
              <a:rPr lang="en-US" sz="2600" dirty="0">
                <a:latin typeface="Cambria"/>
                <a:cs typeface="Cambria"/>
              </a:rPr>
              <a:t>culturally </a:t>
            </a:r>
            <a:r>
              <a:rPr lang="en-US" sz="2600" dirty="0" smtClean="0">
                <a:latin typeface="Cambria"/>
                <a:cs typeface="Cambria"/>
              </a:rPr>
              <a:t>shared:</a:t>
            </a:r>
            <a:endParaRPr lang="en-US" sz="2600" dirty="0">
              <a:latin typeface="Cambria"/>
              <a:cs typeface="Cambria"/>
            </a:endParaRPr>
          </a:p>
          <a:p>
            <a:pPr lvl="1">
              <a:buFont typeface="Courier New" pitchFamily="49" charset="0"/>
              <a:buChar char="o"/>
            </a:pPr>
            <a:r>
              <a:rPr lang="en-US" sz="2600" dirty="0">
                <a:latin typeface="Cambria"/>
                <a:cs typeface="Cambria"/>
              </a:rPr>
              <a:t>All people, even members of under-represented groups, hold implicit biases about these </a:t>
            </a:r>
            <a:r>
              <a:rPr lang="en-US" sz="2600" dirty="0" smtClean="0">
                <a:latin typeface="Cambria"/>
                <a:cs typeface="Cambria"/>
              </a:rPr>
              <a:t>groups. </a:t>
            </a:r>
            <a:endParaRPr lang="en-US" sz="2600" dirty="0">
              <a:latin typeface="Cambria"/>
              <a:cs typeface="Cambria"/>
            </a:endParaRPr>
          </a:p>
          <a:p>
            <a:pPr lvl="1">
              <a:buFont typeface="Courier New" pitchFamily="49" charset="0"/>
              <a:buChar char="o"/>
            </a:pPr>
            <a:r>
              <a:rPr lang="en-US" sz="2600" dirty="0">
                <a:latin typeface="Cambria"/>
                <a:cs typeface="Cambria"/>
              </a:rPr>
              <a:t>People are often not aware of </a:t>
            </a:r>
            <a:r>
              <a:rPr lang="en-US" sz="2600" dirty="0" smtClean="0">
                <a:latin typeface="Cambria"/>
                <a:cs typeface="Cambria"/>
              </a:rPr>
              <a:t>their biases.</a:t>
            </a:r>
            <a:endParaRPr lang="en-US" sz="2600" dirty="0">
              <a:latin typeface="Cambria"/>
              <a:cs typeface="Cambria"/>
            </a:endParaRPr>
          </a:p>
          <a:p>
            <a:pPr lvl="0"/>
            <a:r>
              <a:rPr lang="en-US" sz="2600" dirty="0" smtClean="0">
                <a:latin typeface="Cambria"/>
                <a:cs typeface="Cambria"/>
              </a:rPr>
              <a:t>Applied </a:t>
            </a:r>
            <a:r>
              <a:rPr lang="en-US" sz="2600" dirty="0">
                <a:latin typeface="Cambria"/>
                <a:cs typeface="Cambria"/>
              </a:rPr>
              <a:t>more under circumstances of:</a:t>
            </a:r>
          </a:p>
          <a:p>
            <a:pPr lvl="1">
              <a:buFont typeface="Courier New" pitchFamily="49" charset="0"/>
              <a:buChar char="o"/>
            </a:pPr>
            <a:r>
              <a:rPr lang="en-US" sz="2600" dirty="0">
                <a:latin typeface="Cambria"/>
                <a:cs typeface="Cambria"/>
              </a:rPr>
              <a:t>Lack of </a:t>
            </a:r>
            <a:r>
              <a:rPr lang="en-US" sz="2600" dirty="0" smtClean="0">
                <a:latin typeface="Cambria"/>
                <a:cs typeface="Cambria"/>
              </a:rPr>
              <a:t>information.</a:t>
            </a:r>
            <a:endParaRPr lang="en-US" sz="2600" dirty="0">
              <a:latin typeface="Cambria"/>
              <a:cs typeface="Cambria"/>
            </a:endParaRPr>
          </a:p>
          <a:p>
            <a:pPr lvl="1">
              <a:buFont typeface="Courier New" pitchFamily="49" charset="0"/>
              <a:buChar char="o"/>
            </a:pPr>
            <a:r>
              <a:rPr lang="en-US" sz="2600" dirty="0">
                <a:latin typeface="Cambria"/>
                <a:cs typeface="Cambria"/>
              </a:rPr>
              <a:t>Stress from competing </a:t>
            </a:r>
            <a:r>
              <a:rPr lang="en-US" sz="2600" dirty="0" smtClean="0">
                <a:latin typeface="Cambria"/>
                <a:cs typeface="Cambria"/>
              </a:rPr>
              <a:t>tasks.</a:t>
            </a:r>
            <a:endParaRPr lang="en-US" sz="2600" dirty="0">
              <a:latin typeface="Cambria"/>
              <a:cs typeface="Cambria"/>
            </a:endParaRPr>
          </a:p>
          <a:p>
            <a:pPr lvl="1">
              <a:buFont typeface="Courier New" pitchFamily="49" charset="0"/>
              <a:buChar char="o"/>
            </a:pPr>
            <a:r>
              <a:rPr lang="en-US" sz="2600" dirty="0">
                <a:latin typeface="Cambria"/>
                <a:cs typeface="Cambria"/>
              </a:rPr>
              <a:t>Time </a:t>
            </a:r>
            <a:r>
              <a:rPr lang="en-US" sz="2600" dirty="0" smtClean="0">
                <a:latin typeface="Cambria"/>
                <a:cs typeface="Cambria"/>
              </a:rPr>
              <a:t>pressure.</a:t>
            </a:r>
            <a:endParaRPr lang="en-US" sz="2600" dirty="0">
              <a:latin typeface="Cambria"/>
              <a:cs typeface="Cambria"/>
            </a:endParaRPr>
          </a:p>
          <a:p>
            <a:pPr lvl="1">
              <a:buFont typeface="Courier New" pitchFamily="49" charset="0"/>
              <a:buChar char="o"/>
            </a:pPr>
            <a:r>
              <a:rPr lang="en-US" sz="2600" dirty="0">
                <a:latin typeface="Cambria"/>
                <a:cs typeface="Cambria"/>
              </a:rPr>
              <a:t>Lack of critical </a:t>
            </a:r>
            <a:r>
              <a:rPr lang="en-US" sz="2600" dirty="0" smtClean="0">
                <a:latin typeface="Cambria"/>
                <a:cs typeface="Cambria"/>
              </a:rPr>
              <a:t>mass.</a:t>
            </a:r>
            <a:endParaRPr lang="en-US" sz="2600" dirty="0">
              <a:latin typeface="Cambria"/>
              <a:cs typeface="Cambria"/>
            </a:endParaRPr>
          </a:p>
          <a:p>
            <a:endParaRPr lang="en-US" dirty="0"/>
          </a:p>
        </p:txBody>
      </p:sp>
      <p:sp>
        <p:nvSpPr>
          <p:cNvPr id="6" name="TextBox 5"/>
          <p:cNvSpPr txBox="1"/>
          <p:nvPr/>
        </p:nvSpPr>
        <p:spPr>
          <a:xfrm>
            <a:off x="685800" y="6019800"/>
            <a:ext cx="7772400" cy="369332"/>
          </a:xfrm>
          <a:prstGeom prst="rect">
            <a:avLst/>
          </a:prstGeom>
          <a:noFill/>
        </p:spPr>
        <p:txBody>
          <a:bodyPr wrap="square" rtlCol="0">
            <a:spAutoFit/>
          </a:bodyPr>
          <a:lstStyle/>
          <a:p>
            <a:pPr algn="ctr"/>
            <a:r>
              <a:rPr lang="en-US" dirty="0" smtClean="0">
                <a:latin typeface="Cambria"/>
                <a:cs typeface="Cambria"/>
              </a:rPr>
              <a:t>Fiske (2002). </a:t>
            </a:r>
            <a:r>
              <a:rPr lang="en-US" i="1" dirty="0" smtClean="0">
                <a:latin typeface="Cambria"/>
                <a:cs typeface="Cambria"/>
              </a:rPr>
              <a:t>Current Directions in Psychological Science, 11</a:t>
            </a:r>
            <a:r>
              <a:rPr lang="en-US" dirty="0" smtClean="0">
                <a:latin typeface="Cambria"/>
                <a:cs typeface="Cambria"/>
              </a:rPr>
              <a:t>, 123-128</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26323340"/>
      </p:ext>
    </p:extLst>
  </p:cSld>
  <p:clrMapOvr>
    <a:masterClrMapping/>
  </p:clrMapOvr>
  <mc:AlternateContent xmlns:mc="http://schemas.openxmlformats.org/markup-compatibility/2006" xmlns:p14="http://schemas.microsoft.com/office/powerpoint/2010/main">
    <mc:Choice Requires="p14">
      <p:transition spd="slow" p14:dur="2000" advTm="36637"/>
    </mc:Choice>
    <mc:Fallback xmlns="">
      <p:transition xmlns:p14="http://schemas.microsoft.com/office/powerpoint/2010/main" spd="slow" advTm="3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a:latin typeface="Cambria"/>
                <a:cs typeface="Cambria"/>
              </a:rPr>
              <a:t>Minimizing Bias in </a:t>
            </a:r>
            <a:r>
              <a:rPr lang="en-US" sz="3600" b="1" dirty="0" smtClean="0">
                <a:latin typeface="Cambria"/>
                <a:cs typeface="Cambria"/>
              </a:rPr>
              <a:t>Your Reviews</a:t>
            </a:r>
            <a:endParaRPr lang="en-US" sz="3600" b="1" dirty="0">
              <a:latin typeface="Cambria"/>
              <a:cs typeface="Cambria"/>
            </a:endParaRPr>
          </a:p>
        </p:txBody>
      </p:sp>
      <p:sp>
        <p:nvSpPr>
          <p:cNvPr id="3" name="Content Placeholder 2"/>
          <p:cNvSpPr>
            <a:spLocks noGrp="1"/>
          </p:cNvSpPr>
          <p:nvPr>
            <p:ph idx="1"/>
          </p:nvPr>
        </p:nvSpPr>
        <p:spPr>
          <a:xfrm>
            <a:off x="457200" y="1600200"/>
            <a:ext cx="8229600" cy="4419600"/>
          </a:xfrm>
        </p:spPr>
        <p:txBody>
          <a:bodyPr/>
          <a:lstStyle/>
          <a:p>
            <a:pPr marL="0" indent="0">
              <a:buNone/>
            </a:pPr>
            <a:r>
              <a:rPr lang="en-US" sz="2800" b="1" dirty="0" smtClean="0">
                <a:latin typeface="Cambria"/>
                <a:cs typeface="Cambria"/>
              </a:rPr>
              <a:t>In </a:t>
            </a:r>
            <a:r>
              <a:rPr lang="en-US" sz="2800" b="1" dirty="0">
                <a:latin typeface="Cambria"/>
                <a:cs typeface="Cambria"/>
              </a:rPr>
              <a:t>your consideration of </a:t>
            </a:r>
            <a:r>
              <a:rPr lang="en-US" sz="2800" b="1" dirty="0" smtClean="0">
                <a:latin typeface="Cambria"/>
                <a:cs typeface="Cambria"/>
              </a:rPr>
              <a:t>ITEST </a:t>
            </a:r>
            <a:r>
              <a:rPr lang="en-US" sz="2800" b="1" dirty="0">
                <a:latin typeface="Cambria"/>
                <a:cs typeface="Cambria"/>
              </a:rPr>
              <a:t>Proposals, try to: </a:t>
            </a:r>
            <a:endParaRPr lang="en-US" sz="2800" dirty="0">
              <a:latin typeface="Cambria"/>
              <a:cs typeface="Cambria"/>
            </a:endParaRPr>
          </a:p>
          <a:p>
            <a:pPr lvl="1"/>
            <a:r>
              <a:rPr lang="en-US" dirty="0" smtClean="0">
                <a:latin typeface="Cambria"/>
                <a:cs typeface="Cambria"/>
              </a:rPr>
              <a:t>Remain aware of </a:t>
            </a:r>
            <a:r>
              <a:rPr lang="en-US" dirty="0">
                <a:latin typeface="Cambria"/>
                <a:cs typeface="Cambria"/>
              </a:rPr>
              <a:t>how implicit biases might affect </a:t>
            </a:r>
            <a:r>
              <a:rPr lang="en-US" dirty="0" smtClean="0">
                <a:latin typeface="Cambria"/>
                <a:cs typeface="Cambria"/>
              </a:rPr>
              <a:t>your review. </a:t>
            </a:r>
            <a:endParaRPr lang="en-US" dirty="0">
              <a:latin typeface="Cambria"/>
              <a:cs typeface="Cambria"/>
            </a:endParaRPr>
          </a:p>
          <a:p>
            <a:pPr lvl="1"/>
            <a:r>
              <a:rPr lang="en-US" dirty="0" smtClean="0">
                <a:latin typeface="Cambria"/>
                <a:cs typeface="Cambria"/>
              </a:rPr>
              <a:t>Decrease </a:t>
            </a:r>
            <a:r>
              <a:rPr lang="en-US" dirty="0">
                <a:latin typeface="Cambria"/>
                <a:cs typeface="Cambria"/>
              </a:rPr>
              <a:t>time pressure and distractions </a:t>
            </a:r>
            <a:r>
              <a:rPr lang="en-US" dirty="0" smtClean="0">
                <a:latin typeface="Cambria"/>
                <a:cs typeface="Cambria"/>
              </a:rPr>
              <a:t>during the review process. </a:t>
            </a:r>
            <a:endParaRPr lang="en-US" dirty="0">
              <a:latin typeface="Cambria"/>
              <a:cs typeface="Cambria"/>
            </a:endParaRPr>
          </a:p>
          <a:p>
            <a:pPr lvl="1"/>
            <a:r>
              <a:rPr lang="en-US" dirty="0" smtClean="0">
                <a:latin typeface="Cambria"/>
                <a:cs typeface="Cambria"/>
              </a:rPr>
              <a:t>Rate </a:t>
            </a:r>
            <a:r>
              <a:rPr lang="en-US" dirty="0">
                <a:latin typeface="Cambria"/>
                <a:cs typeface="Cambria"/>
              </a:rPr>
              <a:t>on explicit criteria rather than global </a:t>
            </a:r>
            <a:r>
              <a:rPr lang="en-US" dirty="0" smtClean="0">
                <a:latin typeface="Cambria"/>
                <a:cs typeface="Cambria"/>
              </a:rPr>
              <a:t>judgments.  (Incorporate into your reviews)</a:t>
            </a:r>
            <a:endParaRPr lang="en-US" dirty="0">
              <a:latin typeface="Cambria"/>
              <a:cs typeface="Cambria"/>
            </a:endParaRPr>
          </a:p>
          <a:p>
            <a:pPr lvl="1"/>
            <a:r>
              <a:rPr lang="en-US" dirty="0" smtClean="0">
                <a:latin typeface="Cambria"/>
                <a:cs typeface="Cambria"/>
              </a:rPr>
              <a:t>Point </a:t>
            </a:r>
            <a:r>
              <a:rPr lang="en-US" dirty="0">
                <a:latin typeface="Cambria"/>
                <a:cs typeface="Cambria"/>
              </a:rPr>
              <a:t>to specific evidence supporting </a:t>
            </a:r>
            <a:r>
              <a:rPr lang="en-US" dirty="0" smtClean="0">
                <a:latin typeface="Cambria"/>
                <a:cs typeface="Cambria"/>
              </a:rPr>
              <a:t>judgments.  (Incorporate into your reviews)</a:t>
            </a:r>
            <a:endParaRPr lang="en-US" dirty="0">
              <a:latin typeface="Cambria"/>
              <a:cs typeface="Cambria"/>
            </a:endParaRPr>
          </a:p>
          <a:p>
            <a:endParaRPr lang="en-US" dirty="0"/>
          </a:p>
        </p:txBody>
      </p:sp>
      <p:sp>
        <p:nvSpPr>
          <p:cNvPr id="4" name="TextBox 3"/>
          <p:cNvSpPr txBox="1"/>
          <p:nvPr/>
        </p:nvSpPr>
        <p:spPr>
          <a:xfrm>
            <a:off x="381000" y="6019800"/>
            <a:ext cx="8382000" cy="369332"/>
          </a:xfrm>
          <a:prstGeom prst="rect">
            <a:avLst/>
          </a:prstGeom>
          <a:noFill/>
        </p:spPr>
        <p:txBody>
          <a:bodyPr wrap="square" rtlCol="0">
            <a:spAutoFit/>
          </a:bodyPr>
          <a:lstStyle/>
          <a:p>
            <a:pPr lvl="1" algn="r">
              <a:buNone/>
            </a:pPr>
            <a:r>
              <a:rPr lang="en-US" kern="1200" dirty="0" smtClean="0">
                <a:latin typeface="Cambria"/>
                <a:cs typeface="Cambria"/>
              </a:rPr>
              <a:t>Bauer &amp; </a:t>
            </a:r>
            <a:r>
              <a:rPr lang="en-US" kern="1200" dirty="0" err="1" smtClean="0">
                <a:latin typeface="Cambria"/>
                <a:cs typeface="Cambria"/>
              </a:rPr>
              <a:t>Baltes</a:t>
            </a:r>
            <a:r>
              <a:rPr lang="en-US" kern="1200" dirty="0" smtClean="0">
                <a:latin typeface="Cambria"/>
                <a:cs typeface="Cambria"/>
              </a:rPr>
              <a:t>, 2002, </a:t>
            </a:r>
            <a:r>
              <a:rPr lang="en-US" i="1" kern="1200" dirty="0" smtClean="0">
                <a:latin typeface="Cambria"/>
                <a:cs typeface="Cambria"/>
              </a:rPr>
              <a:t>Sex Roles, 47</a:t>
            </a:r>
            <a:r>
              <a:rPr lang="en-US" kern="1200" dirty="0" smtClean="0">
                <a:latin typeface="Cambria"/>
                <a:cs typeface="Cambria"/>
              </a:rPr>
              <a:t> (9/10), 465-476</a:t>
            </a:r>
            <a:endParaRPr lang="en-US" kern="1200" dirty="0">
              <a:latin typeface="Cambria"/>
              <a:cs typeface="Cambria"/>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041347"/>
      </p:ext>
    </p:extLst>
  </p:cSld>
  <p:clrMapOvr>
    <a:masterClrMapping/>
  </p:clrMapOvr>
  <mc:AlternateContent xmlns:mc="http://schemas.openxmlformats.org/markup-compatibility/2006" xmlns:p14="http://schemas.microsoft.com/office/powerpoint/2010/main">
    <mc:Choice Requires="p14">
      <p:transition spd="slow" p14:dur="2000" advTm="47130"/>
    </mc:Choice>
    <mc:Fallback xmlns="">
      <p:transition xmlns:p14="http://schemas.microsoft.com/office/powerpoint/2010/main" spd="slow" advTm="4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76400"/>
            <a:ext cx="9144000" cy="1446550"/>
          </a:xfrm>
          <a:prstGeom prst="rect">
            <a:avLst/>
          </a:prstGeom>
        </p:spPr>
        <p:txBody>
          <a:bodyPr wrap="square">
            <a:spAutoFit/>
          </a:bodyPr>
          <a:lstStyle/>
          <a:p>
            <a:pPr algn="ctr"/>
            <a:r>
              <a:rPr lang="en-US" sz="4400" i="1" dirty="0">
                <a:solidFill>
                  <a:srgbClr val="0099FF"/>
                </a:solidFill>
                <a:latin typeface="Cambria"/>
                <a:cs typeface="Cambria"/>
              </a:rPr>
              <a:t>Conflicts of Interest and </a:t>
            </a:r>
            <a:br>
              <a:rPr lang="en-US" sz="4400" i="1" dirty="0">
                <a:solidFill>
                  <a:srgbClr val="0099FF"/>
                </a:solidFill>
                <a:latin typeface="Cambria"/>
                <a:cs typeface="Cambria"/>
              </a:rPr>
            </a:br>
            <a:r>
              <a:rPr lang="en-US" sz="4400" i="1" dirty="0">
                <a:solidFill>
                  <a:srgbClr val="0099FF"/>
                </a:solidFill>
                <a:latin typeface="Cambria"/>
                <a:cs typeface="Cambria"/>
              </a:rPr>
              <a:t>Confidentiality</a:t>
            </a:r>
            <a:endParaRPr lang="en-US" sz="4400" dirty="0">
              <a:latin typeface="Cambria"/>
              <a:cs typeface="Cambria"/>
            </a:endParaRPr>
          </a:p>
        </p:txBody>
      </p:sp>
      <p:sp>
        <p:nvSpPr>
          <p:cNvPr id="7" name="TextBox 6"/>
          <p:cNvSpPr txBox="1"/>
          <p:nvPr/>
        </p:nvSpPr>
        <p:spPr>
          <a:xfrm>
            <a:off x="0" y="4724400"/>
            <a:ext cx="9135661" cy="1077218"/>
          </a:xfrm>
          <a:prstGeom prst="rect">
            <a:avLst/>
          </a:prstGeom>
          <a:noFill/>
        </p:spPr>
        <p:txBody>
          <a:bodyPr wrap="square" rtlCol="0">
            <a:spAutoFit/>
          </a:bodyPr>
          <a:lstStyle/>
          <a:p>
            <a:pPr algn="ctr"/>
            <a:r>
              <a:rPr lang="en-US" sz="3200" i="1" dirty="0" smtClean="0">
                <a:solidFill>
                  <a:srgbClr val="800000"/>
                </a:solidFill>
                <a:latin typeface="Cambria"/>
                <a:cs typeface="Cambria"/>
              </a:rPr>
              <a:t>There is nothing wrong with having </a:t>
            </a:r>
          </a:p>
          <a:p>
            <a:pPr algn="ctr"/>
            <a:r>
              <a:rPr lang="en-US" sz="3200" i="1" dirty="0" smtClean="0">
                <a:solidFill>
                  <a:srgbClr val="800000"/>
                </a:solidFill>
                <a:latin typeface="Cambria"/>
                <a:cs typeface="Cambria"/>
              </a:rPr>
              <a:t>conflicts of interests</a:t>
            </a:r>
            <a:r>
              <a:rPr lang="en-US" sz="3200" i="1" dirty="0" smtClean="0">
                <a:solidFill>
                  <a:srgbClr val="800000"/>
                </a:solidFill>
                <a:latin typeface="+mj-lt"/>
              </a:rPr>
              <a:t>.</a:t>
            </a:r>
            <a:endParaRPr lang="en-US" sz="3200" i="1" dirty="0">
              <a:latin typeface="+mj-lt"/>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72561712"/>
      </p:ext>
    </p:extLst>
  </p:cSld>
  <p:clrMapOvr>
    <a:masterClrMapping/>
  </p:clrMapOvr>
  <mc:AlternateContent xmlns:mc="http://schemas.openxmlformats.org/markup-compatibility/2006" xmlns:p14="http://schemas.microsoft.com/office/powerpoint/2010/main">
    <mc:Choice Requires="p14">
      <p:transition spd="slow" p14:dur="2000" advTm="27213"/>
    </mc:Choice>
    <mc:Fallback xmlns="">
      <p:transition xmlns:p14="http://schemas.microsoft.com/office/powerpoint/2010/main" spd="slow" advTm="2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655638"/>
          </a:xfrm>
        </p:spPr>
        <p:txBody>
          <a:bodyPr/>
          <a:lstStyle/>
          <a:p>
            <a:r>
              <a:rPr lang="en-US" sz="3600" b="1" dirty="0" smtClean="0">
                <a:latin typeface="Cambria"/>
                <a:cs typeface="Cambria"/>
              </a:rPr>
              <a:t>Conflicts of Interests</a:t>
            </a:r>
            <a:endParaRPr lang="en-US" sz="3600" b="1" dirty="0">
              <a:latin typeface="Cambria"/>
              <a:cs typeface="Cambria"/>
            </a:endParaRPr>
          </a:p>
        </p:txBody>
      </p:sp>
      <p:sp>
        <p:nvSpPr>
          <p:cNvPr id="3" name="Content Placeholder 2"/>
          <p:cNvSpPr>
            <a:spLocks noGrp="1"/>
          </p:cNvSpPr>
          <p:nvPr>
            <p:ph idx="1"/>
          </p:nvPr>
        </p:nvSpPr>
        <p:spPr>
          <a:xfrm>
            <a:off x="457200" y="1447800"/>
            <a:ext cx="8229600" cy="5105400"/>
          </a:xfrm>
        </p:spPr>
        <p:txBody>
          <a:bodyPr>
            <a:normAutofit fontScale="85000" lnSpcReduction="20000"/>
          </a:bodyPr>
          <a:lstStyle/>
          <a:p>
            <a:pPr>
              <a:buFont typeface="Wingdings" charset="2"/>
              <a:buChar char="Ø"/>
            </a:pPr>
            <a:r>
              <a:rPr lang="en-US" sz="2800" dirty="0" smtClean="0">
                <a:latin typeface="Cambria"/>
                <a:cs typeface="Cambria"/>
              </a:rPr>
              <a:t>There are three types of conflicts of interests: </a:t>
            </a:r>
            <a:r>
              <a:rPr lang="en-US" sz="2800" b="1" dirty="0" smtClean="0">
                <a:latin typeface="Cambria"/>
                <a:cs typeface="Cambria"/>
              </a:rPr>
              <a:t>Institutional,  Individual &amp; Appearance</a:t>
            </a:r>
          </a:p>
          <a:p>
            <a:pPr marL="0" indent="0">
              <a:buNone/>
            </a:pPr>
            <a:endParaRPr lang="en-US" sz="2800" b="1" dirty="0" smtClean="0">
              <a:latin typeface="Cambria"/>
              <a:cs typeface="Cambria"/>
            </a:endParaRPr>
          </a:p>
          <a:p>
            <a:pPr>
              <a:lnSpc>
                <a:spcPct val="90000"/>
              </a:lnSpc>
              <a:buFont typeface="Wingdings" charset="2"/>
              <a:buChar char="Ø"/>
            </a:pPr>
            <a:r>
              <a:rPr lang="en-US" sz="2400" i="1" dirty="0" smtClean="0">
                <a:latin typeface="Cambria"/>
                <a:cs typeface="Cambria"/>
              </a:rPr>
              <a:t>By law, you may not work on an NSF matter that you know will affect your own financial interests, the interests of your spouse, minor children, or any organization for which you serve as an officer, director, employee, trustee, or are seeking employment.</a:t>
            </a:r>
          </a:p>
          <a:p>
            <a:pPr>
              <a:buNone/>
            </a:pPr>
            <a:endParaRPr lang="en-US" sz="2400" b="1" i="1" dirty="0" smtClean="0">
              <a:latin typeface="Cambria"/>
              <a:cs typeface="Cambria"/>
            </a:endParaRPr>
          </a:p>
          <a:p>
            <a:pPr>
              <a:buNone/>
            </a:pPr>
            <a:r>
              <a:rPr lang="en-US" sz="2800" b="1" dirty="0" smtClean="0">
                <a:latin typeface="Cambria"/>
                <a:cs typeface="Cambria"/>
              </a:rPr>
              <a:t>COI policies exist to: </a:t>
            </a:r>
          </a:p>
          <a:p>
            <a:pPr lvl="0">
              <a:lnSpc>
                <a:spcPct val="110000"/>
              </a:lnSpc>
              <a:buFont typeface="Wingdings" pitchFamily="2" charset="2"/>
              <a:buChar char="Ø"/>
            </a:pPr>
            <a:r>
              <a:rPr lang="en-US" sz="2400" dirty="0" smtClean="0">
                <a:latin typeface="Cambria"/>
                <a:cs typeface="Cambria"/>
              </a:rPr>
              <a:t>Remove or limit the influence (or appearance of influence) of ties to an applicant institution or investigator that could affect reviewer advice.</a:t>
            </a:r>
          </a:p>
          <a:p>
            <a:pPr lvl="0">
              <a:lnSpc>
                <a:spcPct val="110000"/>
              </a:lnSpc>
              <a:buFont typeface="Wingdings" pitchFamily="2" charset="2"/>
              <a:buChar char="Ø"/>
            </a:pPr>
            <a:r>
              <a:rPr lang="en-US" sz="2400" dirty="0" smtClean="0">
                <a:latin typeface="Cambria"/>
                <a:cs typeface="Cambria"/>
              </a:rPr>
              <a:t>Preserve the trust of the scientific community, Congress, and the general public in the integrity, effectiveness, and evenhandedness of NSF’s peer review process.</a:t>
            </a:r>
          </a:p>
          <a:p>
            <a:pPr lvl="0">
              <a:lnSpc>
                <a:spcPct val="110000"/>
              </a:lnSpc>
              <a:buFont typeface="Wingdings" pitchFamily="2" charset="2"/>
              <a:buChar char="Ø"/>
            </a:pPr>
            <a:endParaRPr lang="en-US" sz="2400" dirty="0" smtClean="0">
              <a:latin typeface="Cambria"/>
              <a:cs typeface="Cambria"/>
            </a:endParaRPr>
          </a:p>
          <a:p>
            <a:pPr algn="ctr">
              <a:lnSpc>
                <a:spcPct val="110000"/>
              </a:lnSpc>
              <a:buNone/>
            </a:pPr>
            <a:r>
              <a:rPr lang="en-US" sz="2400" b="1" dirty="0" smtClean="0">
                <a:latin typeface="Cambria"/>
                <a:cs typeface="Cambria"/>
              </a:rPr>
              <a:t>Avoidance of conflicts of interest (including appearance of COI) is essential to the integrity of the review process.</a:t>
            </a:r>
          </a:p>
          <a:p>
            <a:pPr>
              <a:buNone/>
            </a:pPr>
            <a:endParaRPr lang="en-US" sz="2400" i="1" dirty="0" smtClean="0"/>
          </a:p>
          <a:p>
            <a:pPr lvl="1">
              <a:buNone/>
            </a:pPr>
            <a:endParaRPr lang="en-US" dirty="0"/>
          </a:p>
          <a:p>
            <a:pPr>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1929776"/>
      </p:ext>
    </p:extLst>
  </p:cSld>
  <p:clrMapOvr>
    <a:masterClrMapping/>
  </p:clrMapOvr>
  <mc:AlternateContent xmlns:mc="http://schemas.openxmlformats.org/markup-compatibility/2006" xmlns:p14="http://schemas.microsoft.com/office/powerpoint/2010/main">
    <mc:Choice Requires="p14">
      <p:transition spd="slow" p14:dur="2000" advTm="37822"/>
    </mc:Choice>
    <mc:Fallback xmlns="">
      <p:transition xmlns:p14="http://schemas.microsoft.com/office/powerpoint/2010/main" spd="slow" advTm="3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962"/>
            <a:ext cx="9144000" cy="655638"/>
          </a:xfrm>
        </p:spPr>
        <p:txBody>
          <a:bodyPr/>
          <a:lstStyle/>
          <a:p>
            <a:r>
              <a:rPr lang="en-US" sz="3200" b="1" dirty="0" smtClean="0">
                <a:latin typeface="Cambria"/>
                <a:cs typeface="Cambria"/>
              </a:rPr>
              <a:t>Common Examples of COI With An Institution</a:t>
            </a:r>
            <a:endParaRPr lang="en-US" sz="3200" b="1" dirty="0">
              <a:latin typeface="Cambria"/>
              <a:cs typeface="Cambria"/>
            </a:endParaRPr>
          </a:p>
        </p:txBody>
      </p:sp>
      <p:sp>
        <p:nvSpPr>
          <p:cNvPr id="3" name="Content Placeholder 2"/>
          <p:cNvSpPr>
            <a:spLocks noGrp="1"/>
          </p:cNvSpPr>
          <p:nvPr>
            <p:ph idx="1"/>
          </p:nvPr>
        </p:nvSpPr>
        <p:spPr>
          <a:xfrm>
            <a:off x="304800" y="1295400"/>
            <a:ext cx="8686800" cy="5257800"/>
          </a:xfrm>
        </p:spPr>
        <p:txBody>
          <a:bodyPr>
            <a:noAutofit/>
          </a:bodyPr>
          <a:lstStyle/>
          <a:p>
            <a:pPr marL="0" indent="0">
              <a:buNone/>
            </a:pPr>
            <a:r>
              <a:rPr lang="en-US" sz="1800" dirty="0" smtClean="0">
                <a:latin typeface="Cambria"/>
                <a:cs typeface="Cambria"/>
              </a:rPr>
              <a:t>You </a:t>
            </a:r>
            <a:r>
              <a:rPr lang="en-US" sz="1800" dirty="0">
                <a:latin typeface="Cambria"/>
                <a:cs typeface="Cambria"/>
              </a:rPr>
              <a:t>may have a conflict if you have/hold/are:</a:t>
            </a:r>
          </a:p>
          <a:p>
            <a:pPr marL="0" indent="0">
              <a:buNone/>
            </a:pPr>
            <a:r>
              <a:rPr lang="en-US" sz="800" dirty="0">
                <a:latin typeface="Cambria"/>
                <a:cs typeface="Cambria"/>
              </a:rPr>
              <a:t> </a:t>
            </a:r>
          </a:p>
          <a:p>
            <a:pPr lvl="0"/>
            <a:r>
              <a:rPr lang="en-US" sz="1600" i="1" dirty="0">
                <a:latin typeface="Cambria"/>
                <a:cs typeface="Cambria"/>
              </a:rPr>
              <a:t>Current employment at the institution as a professor, adjunct professor, visiting professor, or similar position.</a:t>
            </a:r>
            <a:endParaRPr lang="en-US" sz="1600" dirty="0">
              <a:latin typeface="Cambria"/>
              <a:cs typeface="Cambria"/>
            </a:endParaRPr>
          </a:p>
          <a:p>
            <a:pPr lvl="0"/>
            <a:r>
              <a:rPr lang="en-US" sz="1600" i="1" dirty="0">
                <a:latin typeface="Cambria"/>
                <a:cs typeface="Cambria"/>
              </a:rPr>
              <a:t>Other current employment with the institution (such as consulting or an advisory arrangement).</a:t>
            </a:r>
            <a:endParaRPr lang="en-US" sz="1600" dirty="0">
              <a:latin typeface="Cambria"/>
              <a:cs typeface="Cambria"/>
            </a:endParaRPr>
          </a:p>
          <a:p>
            <a:pPr lvl="0"/>
            <a:r>
              <a:rPr lang="en-US" sz="1600" i="1" dirty="0">
                <a:latin typeface="Cambria"/>
                <a:cs typeface="Cambria"/>
              </a:rPr>
              <a:t>Previous employment with the institution within the last 12 months.</a:t>
            </a:r>
            <a:endParaRPr lang="en-US" sz="1600" dirty="0">
              <a:latin typeface="Cambria"/>
              <a:cs typeface="Cambria"/>
            </a:endParaRPr>
          </a:p>
          <a:p>
            <a:pPr lvl="0"/>
            <a:r>
              <a:rPr lang="en-US" sz="1600" i="1" dirty="0">
                <a:latin typeface="Cambria"/>
                <a:cs typeface="Cambria"/>
              </a:rPr>
              <a:t>Being considered for employment at the institution.</a:t>
            </a:r>
            <a:endParaRPr lang="en-US" sz="1600" dirty="0">
              <a:latin typeface="Cambria"/>
              <a:cs typeface="Cambria"/>
            </a:endParaRPr>
          </a:p>
          <a:p>
            <a:pPr lvl="0"/>
            <a:r>
              <a:rPr lang="en-US" sz="1600" i="1" dirty="0">
                <a:latin typeface="Cambria"/>
                <a:cs typeface="Cambria"/>
              </a:rPr>
              <a:t>Formal or informal reemployment arrangement with the institution.</a:t>
            </a:r>
            <a:endParaRPr lang="en-US" sz="1600" dirty="0">
              <a:latin typeface="Cambria"/>
              <a:cs typeface="Cambria"/>
            </a:endParaRPr>
          </a:p>
          <a:p>
            <a:pPr lvl="0"/>
            <a:r>
              <a:rPr lang="en-US" sz="1600" i="1" dirty="0">
                <a:latin typeface="Cambria"/>
                <a:cs typeface="Cambria"/>
              </a:rPr>
              <a:t>Ownership of securities of firms involved in the proposal or application.</a:t>
            </a:r>
            <a:endParaRPr lang="en-US" sz="1600" dirty="0">
              <a:latin typeface="Cambria"/>
              <a:cs typeface="Cambria"/>
            </a:endParaRPr>
          </a:p>
          <a:p>
            <a:pPr lvl="0"/>
            <a:r>
              <a:rPr lang="en-US" sz="1600" i="1" dirty="0">
                <a:latin typeface="Cambria"/>
                <a:cs typeface="Cambria"/>
              </a:rPr>
              <a:t>Current membership on a visiting committee or similar body at the institution. (This is a conflict only for proposals or applications that originate from the department, school, or facility that the visiting committee or similar body advises.)</a:t>
            </a:r>
            <a:endParaRPr lang="en-US" sz="1600" dirty="0">
              <a:latin typeface="Cambria"/>
              <a:cs typeface="Cambria"/>
            </a:endParaRPr>
          </a:p>
          <a:p>
            <a:pPr lvl="0"/>
            <a:r>
              <a:rPr lang="en-US" sz="1600" i="1" dirty="0">
                <a:latin typeface="Cambria"/>
                <a:cs typeface="Cambria"/>
              </a:rPr>
              <a:t>Any office, governing board membership, or relevant committee chairpersonship in the institution. (Ordinary membership in a professional society or association is not considered an office.)</a:t>
            </a:r>
            <a:endParaRPr lang="en-US" sz="1600" dirty="0">
              <a:latin typeface="Cambria"/>
              <a:cs typeface="Cambria"/>
            </a:endParaRPr>
          </a:p>
          <a:p>
            <a:pPr lvl="0"/>
            <a:r>
              <a:rPr lang="en-US" sz="1600" i="1" dirty="0">
                <a:latin typeface="Cambria"/>
                <a:cs typeface="Cambria"/>
              </a:rPr>
              <a:t>Current enrollment as a student. (Only a conflict for proposals or applications that originate from the department or school in which one is a student.)</a:t>
            </a:r>
            <a:endParaRPr lang="en-US" sz="1600" dirty="0">
              <a:latin typeface="Cambria"/>
              <a:cs typeface="Cambria"/>
            </a:endParaRPr>
          </a:p>
          <a:p>
            <a:pPr lvl="0"/>
            <a:r>
              <a:rPr lang="en-US" sz="1600" dirty="0">
                <a:latin typeface="Cambria"/>
                <a:cs typeface="Cambria"/>
              </a:rPr>
              <a:t>Received and retained an honorarium or award from the institution within the last 12 </a:t>
            </a:r>
            <a:r>
              <a:rPr lang="en-US" sz="1600" dirty="0" smtClean="0">
                <a:latin typeface="Cambria"/>
                <a:cs typeface="Cambria"/>
              </a:rPr>
              <a:t>months</a:t>
            </a:r>
            <a:endParaRPr lang="en-US" sz="16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42585098"/>
      </p:ext>
    </p:extLst>
  </p:cSld>
  <p:clrMapOvr>
    <a:masterClrMapping/>
  </p:clrMapOvr>
  <mc:AlternateContent xmlns:mc="http://schemas.openxmlformats.org/markup-compatibility/2006" xmlns:p14="http://schemas.microsoft.com/office/powerpoint/2010/main">
    <mc:Choice Requires="p14">
      <p:transition spd="slow" p14:dur="2000" advTm="49792"/>
    </mc:Choice>
    <mc:Fallback xmlns="">
      <p:transition xmlns:p14="http://schemas.microsoft.com/office/powerpoint/2010/main" spd="slow" advTm="4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962"/>
            <a:ext cx="9144000" cy="808038"/>
          </a:xfrm>
        </p:spPr>
        <p:txBody>
          <a:bodyPr/>
          <a:lstStyle/>
          <a:p>
            <a:r>
              <a:rPr lang="en-US" sz="3200" b="1" dirty="0" smtClean="0">
                <a:latin typeface="Cambria"/>
                <a:cs typeface="Cambria"/>
              </a:rPr>
              <a:t>Common Examples of COIs With Individuals</a:t>
            </a:r>
            <a:endParaRPr lang="en-US" sz="3200" b="1" dirty="0">
              <a:latin typeface="Cambria"/>
              <a:cs typeface="Cambria"/>
            </a:endParaRPr>
          </a:p>
        </p:txBody>
      </p:sp>
      <p:sp>
        <p:nvSpPr>
          <p:cNvPr id="3" name="Content Placeholder 2"/>
          <p:cNvSpPr>
            <a:spLocks noGrp="1"/>
          </p:cNvSpPr>
          <p:nvPr>
            <p:ph idx="1"/>
          </p:nvPr>
        </p:nvSpPr>
        <p:spPr>
          <a:xfrm>
            <a:off x="457200" y="1524000"/>
            <a:ext cx="8229600" cy="4953000"/>
          </a:xfrm>
        </p:spPr>
        <p:txBody>
          <a:bodyPr>
            <a:normAutofit fontScale="62500" lnSpcReduction="20000"/>
          </a:bodyPr>
          <a:lstStyle/>
          <a:p>
            <a:pPr marL="0" indent="0">
              <a:buNone/>
            </a:pPr>
            <a:r>
              <a:rPr lang="en-US" sz="3800" dirty="0" smtClean="0">
                <a:latin typeface="Cambria"/>
                <a:cs typeface="Cambria"/>
              </a:rPr>
              <a:t>You </a:t>
            </a:r>
            <a:r>
              <a:rPr lang="en-US" sz="3800" dirty="0">
                <a:latin typeface="Cambria"/>
                <a:cs typeface="Cambria"/>
              </a:rPr>
              <a:t>may have a conflict if you have/hold/are:</a:t>
            </a:r>
          </a:p>
          <a:p>
            <a:pPr marL="0" indent="0">
              <a:buNone/>
            </a:pPr>
            <a:r>
              <a:rPr lang="en-US" sz="4400" dirty="0">
                <a:latin typeface="Cambria"/>
                <a:cs typeface="Cambria"/>
              </a:rPr>
              <a:t> </a:t>
            </a:r>
          </a:p>
          <a:p>
            <a:pPr lvl="0"/>
            <a:r>
              <a:rPr lang="en-US" sz="4400" dirty="0">
                <a:latin typeface="Cambria"/>
                <a:cs typeface="Cambria"/>
              </a:rPr>
              <a:t>Interests of the following persons are to be treated as if they were yours:  Any affiliation or relationship of your spouse, of your minor child, of a relative living in your immediate household or of anyone who is legally your partner that you are aware of</a:t>
            </a:r>
            <a:r>
              <a:rPr lang="en-US" sz="4400" dirty="0" smtClean="0">
                <a:latin typeface="Cambria"/>
                <a:cs typeface="Cambria"/>
              </a:rPr>
              <a:t>, </a:t>
            </a:r>
            <a:r>
              <a:rPr lang="en-US" sz="4400" i="1" dirty="0" smtClean="0">
                <a:latin typeface="Cambria"/>
                <a:cs typeface="Cambria"/>
              </a:rPr>
              <a:t>that would be covered by any italicized items  on previous slides.</a:t>
            </a:r>
            <a:endParaRPr lang="en-US" sz="4400" dirty="0">
              <a:latin typeface="Cambria"/>
              <a:cs typeface="Cambria"/>
            </a:endParaRPr>
          </a:p>
          <a:p>
            <a:pPr lvl="0"/>
            <a:r>
              <a:rPr lang="en-US" sz="4400" dirty="0">
                <a:latin typeface="Cambria"/>
                <a:cs typeface="Cambria"/>
              </a:rPr>
              <a:t>Other relationship, such as close personal friendship, that you think might tend to affect your judgment or be seen as doing so by a reasonable person familiar with the relationship</a:t>
            </a:r>
            <a:r>
              <a:rPr lang="en-US" sz="4400" dirty="0" smtClean="0">
                <a:latin typeface="Cambria"/>
                <a:cs typeface="Cambria"/>
              </a:rPr>
              <a:t>.</a:t>
            </a:r>
            <a:endParaRPr lang="en-US" sz="44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83375798"/>
      </p:ext>
    </p:extLst>
  </p:cSld>
  <p:clrMapOvr>
    <a:masterClrMapping/>
  </p:clrMapOvr>
  <mc:AlternateContent xmlns:mc="http://schemas.openxmlformats.org/markup-compatibility/2006" xmlns:p14="http://schemas.microsoft.com/office/powerpoint/2010/main">
    <mc:Choice Requires="p14">
      <p:transition spd="slow" p14:dur="2000" advTm="28667"/>
    </mc:Choice>
    <mc:Fallback xmlns="">
      <p:transition xmlns:p14="http://schemas.microsoft.com/office/powerpoint/2010/main" spd="slow" advTm="2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Specific Examples</a:t>
            </a:r>
            <a:endParaRPr lang="en-US" sz="3600" b="1" dirty="0">
              <a:latin typeface="Cambria"/>
              <a:cs typeface="Cambria"/>
            </a:endParaRPr>
          </a:p>
        </p:txBody>
      </p:sp>
      <p:sp>
        <p:nvSpPr>
          <p:cNvPr id="3" name="Content Placeholder 2"/>
          <p:cNvSpPr>
            <a:spLocks noGrp="1"/>
          </p:cNvSpPr>
          <p:nvPr>
            <p:ph idx="1"/>
          </p:nvPr>
        </p:nvSpPr>
        <p:spPr>
          <a:xfrm>
            <a:off x="457200" y="1600200"/>
            <a:ext cx="8458200" cy="4800600"/>
          </a:xfrm>
        </p:spPr>
        <p:txBody>
          <a:bodyPr/>
          <a:lstStyle/>
          <a:p>
            <a:pPr marL="0" indent="0">
              <a:buNone/>
            </a:pPr>
            <a:r>
              <a:rPr lang="en-US" b="1" dirty="0">
                <a:latin typeface="Cambria"/>
                <a:cs typeface="Cambria"/>
              </a:rPr>
              <a:t>You have a Conflict of </a:t>
            </a:r>
            <a:r>
              <a:rPr lang="en-US" b="1" dirty="0" smtClean="0">
                <a:latin typeface="Cambria"/>
                <a:cs typeface="Cambria"/>
              </a:rPr>
              <a:t>Interests </a:t>
            </a:r>
            <a:r>
              <a:rPr lang="en-US" b="1" dirty="0">
                <a:latin typeface="Cambria"/>
                <a:cs typeface="Cambria"/>
              </a:rPr>
              <a:t>with </a:t>
            </a:r>
            <a:endParaRPr lang="en-US" dirty="0">
              <a:latin typeface="Cambria"/>
              <a:cs typeface="Cambria"/>
            </a:endParaRPr>
          </a:p>
          <a:p>
            <a:r>
              <a:rPr lang="en-US" dirty="0" smtClean="0">
                <a:latin typeface="Cambria"/>
                <a:cs typeface="Cambria"/>
              </a:rPr>
              <a:t>Your </a:t>
            </a:r>
            <a:r>
              <a:rPr lang="en-US" dirty="0">
                <a:latin typeface="Cambria"/>
                <a:cs typeface="Cambria"/>
              </a:rPr>
              <a:t>thesis advisor: lifetime COI </a:t>
            </a:r>
          </a:p>
          <a:p>
            <a:r>
              <a:rPr lang="en-US" dirty="0" smtClean="0">
                <a:latin typeface="Cambria"/>
                <a:cs typeface="Cambria"/>
              </a:rPr>
              <a:t>Your </a:t>
            </a:r>
            <a:r>
              <a:rPr lang="en-US" dirty="0">
                <a:latin typeface="Cambria"/>
                <a:cs typeface="Cambria"/>
              </a:rPr>
              <a:t>thesis student: lifetime COI </a:t>
            </a:r>
          </a:p>
          <a:p>
            <a:r>
              <a:rPr lang="en-US" dirty="0" smtClean="0">
                <a:latin typeface="Cambria"/>
                <a:cs typeface="Cambria"/>
              </a:rPr>
              <a:t>A </a:t>
            </a:r>
            <a:r>
              <a:rPr lang="en-US" dirty="0">
                <a:latin typeface="Cambria"/>
                <a:cs typeface="Cambria"/>
              </a:rPr>
              <a:t>co-author: within the last 48 months </a:t>
            </a:r>
          </a:p>
          <a:p>
            <a:r>
              <a:rPr lang="en-US" dirty="0" smtClean="0">
                <a:latin typeface="Cambria"/>
                <a:cs typeface="Cambria"/>
              </a:rPr>
              <a:t>A </a:t>
            </a:r>
            <a:r>
              <a:rPr lang="en-US" dirty="0">
                <a:latin typeface="Cambria"/>
                <a:cs typeface="Cambria"/>
              </a:rPr>
              <a:t>co-editor: within the last 24 months </a:t>
            </a:r>
          </a:p>
          <a:p>
            <a:r>
              <a:rPr lang="en-US" dirty="0" smtClean="0">
                <a:latin typeface="Cambria"/>
                <a:cs typeface="Cambria"/>
              </a:rPr>
              <a:t>Close </a:t>
            </a:r>
            <a:r>
              <a:rPr lang="en-US" dirty="0">
                <a:latin typeface="Cambria"/>
                <a:cs typeface="Cambria"/>
              </a:rPr>
              <a:t>personal friend </a:t>
            </a:r>
          </a:p>
          <a:p>
            <a:r>
              <a:rPr lang="en-US" dirty="0" smtClean="0">
                <a:latin typeface="Cambria"/>
                <a:cs typeface="Cambria"/>
              </a:rPr>
              <a:t>If </a:t>
            </a:r>
            <a:r>
              <a:rPr lang="en-US" dirty="0">
                <a:latin typeface="Cambria"/>
                <a:cs typeface="Cambria"/>
              </a:rPr>
              <a:t>you feel you cannot be impartial </a:t>
            </a:r>
          </a:p>
          <a:p>
            <a:pPr marL="0" indent="0">
              <a:buNone/>
            </a:pPr>
            <a:r>
              <a:rPr lang="en-US" i="1" dirty="0" smtClean="0">
                <a:latin typeface="Cambria"/>
                <a:cs typeface="Cambria"/>
              </a:rPr>
              <a:t>Not </a:t>
            </a:r>
            <a:r>
              <a:rPr lang="en-US" i="1" dirty="0">
                <a:latin typeface="Cambria"/>
                <a:cs typeface="Cambria"/>
              </a:rPr>
              <a:t>sure? </a:t>
            </a:r>
            <a:r>
              <a:rPr lang="en-US" dirty="0">
                <a:latin typeface="Cambria"/>
                <a:cs typeface="Cambria"/>
              </a:rPr>
              <a:t>Check with your Program </a:t>
            </a:r>
            <a:r>
              <a:rPr lang="en-US" dirty="0" smtClean="0">
                <a:latin typeface="Cambria"/>
                <a:cs typeface="Cambria"/>
              </a:rPr>
              <a:t>Director. </a:t>
            </a:r>
            <a:endParaRPr lang="en-US" dirty="0">
              <a:latin typeface="Cambria"/>
              <a:cs typeface="Cambria"/>
            </a:endParaRPr>
          </a:p>
          <a:p>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87179"/>
      </p:ext>
    </p:extLst>
  </p:cSld>
  <p:clrMapOvr>
    <a:masterClrMapping/>
  </p:clrMapOvr>
  <mc:AlternateContent xmlns:mc="http://schemas.openxmlformats.org/markup-compatibility/2006" xmlns:p14="http://schemas.microsoft.com/office/powerpoint/2010/main">
    <mc:Choice Requires="p14">
      <p:transition spd="slow" p14:dur="2000" advTm="43897"/>
    </mc:Choice>
    <mc:Fallback xmlns="">
      <p:transition xmlns:p14="http://schemas.microsoft.com/office/powerpoint/2010/main" spd="slow" advTm="4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655638"/>
          </a:xfrm>
        </p:spPr>
        <p:txBody>
          <a:bodyPr/>
          <a:lstStyle/>
          <a:p>
            <a:r>
              <a:rPr lang="en-US" sz="3600" b="1" dirty="0" smtClean="0">
                <a:latin typeface="Cambria"/>
                <a:cs typeface="Cambria"/>
              </a:rPr>
              <a:t>COI Policies</a:t>
            </a:r>
            <a:endParaRPr lang="en-US" sz="3600" b="1" dirty="0">
              <a:latin typeface="Cambria"/>
              <a:cs typeface="Cambria"/>
            </a:endParaRPr>
          </a:p>
        </p:txBody>
      </p:sp>
      <p:sp>
        <p:nvSpPr>
          <p:cNvPr id="3" name="Content Placeholder 2"/>
          <p:cNvSpPr>
            <a:spLocks noGrp="1"/>
          </p:cNvSpPr>
          <p:nvPr>
            <p:ph idx="1"/>
          </p:nvPr>
        </p:nvSpPr>
        <p:spPr>
          <a:xfrm>
            <a:off x="381000" y="1600200"/>
            <a:ext cx="8229600" cy="4648200"/>
          </a:xfrm>
        </p:spPr>
        <p:txBody>
          <a:bodyPr>
            <a:normAutofit fontScale="25000" lnSpcReduction="20000"/>
          </a:bodyPr>
          <a:lstStyle/>
          <a:p>
            <a:pPr lvl="0">
              <a:lnSpc>
                <a:spcPct val="110000"/>
              </a:lnSpc>
              <a:buFont typeface="Arial"/>
              <a:buChar char="•"/>
            </a:pPr>
            <a:r>
              <a:rPr lang="en-US" sz="8800" dirty="0" smtClean="0">
                <a:latin typeface="Cambria"/>
                <a:cs typeface="Cambria"/>
              </a:rPr>
              <a:t>If determined by OGC or a COI official, a conflicted panelist must leave </a:t>
            </a:r>
            <a:r>
              <a:rPr lang="en-US" sz="8800" dirty="0">
                <a:latin typeface="Cambria"/>
                <a:cs typeface="Cambria"/>
              </a:rPr>
              <a:t>the room for the discussions of any proposals for which </a:t>
            </a:r>
            <a:r>
              <a:rPr lang="en-US" sz="8800" dirty="0" smtClean="0">
                <a:latin typeface="Cambria"/>
                <a:cs typeface="Cambria"/>
              </a:rPr>
              <a:t>they have conflicts </a:t>
            </a:r>
            <a:r>
              <a:rPr lang="en-US" sz="8800" i="1" dirty="0" smtClean="0">
                <a:latin typeface="Cambria"/>
                <a:cs typeface="Cambria"/>
              </a:rPr>
              <a:t>(**note** not every conflict can be managed by leaving the room</a:t>
            </a:r>
            <a:r>
              <a:rPr lang="en-US" sz="8800" dirty="0" smtClean="0">
                <a:latin typeface="Cambria"/>
                <a:cs typeface="Cambria"/>
              </a:rPr>
              <a:t>)</a:t>
            </a:r>
          </a:p>
          <a:p>
            <a:pPr lvl="1">
              <a:lnSpc>
                <a:spcPct val="110000"/>
              </a:lnSpc>
              <a:buFont typeface="Wingdings" charset="2"/>
              <a:buChar char="§"/>
            </a:pPr>
            <a:r>
              <a:rPr lang="en-US" sz="8800" dirty="0" smtClean="0">
                <a:latin typeface="Cambria"/>
                <a:cs typeface="Cambria"/>
              </a:rPr>
              <a:t>You may not examine any documents (jackets or other matters) with which you have a known conflict-of-interest.</a:t>
            </a:r>
          </a:p>
          <a:p>
            <a:pPr lvl="1">
              <a:lnSpc>
                <a:spcPct val="110000"/>
              </a:lnSpc>
              <a:buFont typeface="Wingdings" charset="2"/>
              <a:buChar char="§"/>
            </a:pPr>
            <a:r>
              <a:rPr lang="en-US" sz="8800" dirty="0" smtClean="0">
                <a:latin typeface="Cambria"/>
                <a:cs typeface="Cambria"/>
              </a:rPr>
              <a:t>You may not participate in any discussion of documents with which you have a known conflict-of-interest.</a:t>
            </a:r>
          </a:p>
          <a:p>
            <a:pPr lvl="1">
              <a:lnSpc>
                <a:spcPct val="110000"/>
              </a:lnSpc>
              <a:buFont typeface="Wingdings" charset="2"/>
              <a:buChar char="§"/>
            </a:pPr>
            <a:r>
              <a:rPr lang="en-US" sz="8800" dirty="0" smtClean="0">
                <a:latin typeface="Cambria"/>
                <a:cs typeface="Cambria"/>
              </a:rPr>
              <a:t>You may not offer advice on any matter with which you have a known conflict-of-interest.</a:t>
            </a:r>
          </a:p>
          <a:p>
            <a:pPr lvl="1">
              <a:lnSpc>
                <a:spcPct val="110000"/>
              </a:lnSpc>
              <a:buFont typeface="Wingdings" charset="2"/>
              <a:buChar char="§"/>
            </a:pPr>
            <a:r>
              <a:rPr lang="en-US" sz="8800" dirty="0" smtClean="0">
                <a:latin typeface="Cambria"/>
                <a:cs typeface="Cambria"/>
              </a:rPr>
              <a:t>You should not even be present at any discussion of documents with which you have a known conflict-of-interest.</a:t>
            </a:r>
          </a:p>
          <a:p>
            <a:pPr>
              <a:lnSpc>
                <a:spcPct val="110000"/>
              </a:lnSpc>
              <a:buFont typeface="Arial"/>
              <a:buChar char="•"/>
            </a:pPr>
            <a:r>
              <a:rPr lang="en-US" sz="8800" dirty="0" smtClean="0">
                <a:latin typeface="Cambria"/>
                <a:cs typeface="Cambria"/>
              </a:rPr>
              <a:t>Every panelist must sign and turn in the 1230P Form</a:t>
            </a:r>
          </a:p>
          <a:p>
            <a:pPr lvl="0">
              <a:buFont typeface="Calibri" pitchFamily="34" charset="0"/>
              <a:buChar char="◊"/>
            </a:pPr>
            <a:endParaRPr lang="en-US" sz="6800"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11380742"/>
      </p:ext>
    </p:extLst>
  </p:cSld>
  <p:clrMapOvr>
    <a:masterClrMapping/>
  </p:clrMapOvr>
  <mc:AlternateContent xmlns:mc="http://schemas.openxmlformats.org/markup-compatibility/2006" xmlns:p14="http://schemas.microsoft.com/office/powerpoint/2010/main">
    <mc:Choice Requires="p14">
      <p:transition spd="slow" p14:dur="2000" advTm="88319"/>
    </mc:Choice>
    <mc:Fallback xmlns="">
      <p:transition xmlns:p14="http://schemas.microsoft.com/office/powerpoint/2010/main" spd="slow" advTm="8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08038"/>
          </a:xfrm>
        </p:spPr>
        <p:txBody>
          <a:bodyPr/>
          <a:lstStyle/>
          <a:p>
            <a:r>
              <a:rPr lang="en-US" sz="3600" b="1" dirty="0" smtClean="0">
                <a:latin typeface="Cambria"/>
                <a:cs typeface="Cambria"/>
              </a:rPr>
              <a:t>Not a COI</a:t>
            </a:r>
            <a:endParaRPr lang="en-US" sz="3600" b="1" dirty="0">
              <a:latin typeface="Cambria"/>
              <a:cs typeface="Cambria"/>
            </a:endParaRPr>
          </a:p>
        </p:txBody>
      </p:sp>
      <p:sp>
        <p:nvSpPr>
          <p:cNvPr id="3" name="Content Placeholder 2"/>
          <p:cNvSpPr>
            <a:spLocks noGrp="1"/>
          </p:cNvSpPr>
          <p:nvPr>
            <p:ph idx="1"/>
          </p:nvPr>
        </p:nvSpPr>
        <p:spPr>
          <a:xfrm>
            <a:off x="457200" y="2057400"/>
            <a:ext cx="8229600" cy="4525963"/>
          </a:xfrm>
        </p:spPr>
        <p:txBody>
          <a:bodyPr/>
          <a:lstStyle/>
          <a:p>
            <a:pPr marL="0" indent="0">
              <a:buNone/>
            </a:pPr>
            <a:r>
              <a:rPr lang="en-US" b="1" dirty="0">
                <a:latin typeface="Cambria"/>
                <a:cs typeface="Cambria"/>
              </a:rPr>
              <a:t>“Professional friends</a:t>
            </a:r>
            <a:r>
              <a:rPr lang="en-US" b="1" dirty="0" smtClean="0">
                <a:latin typeface="Cambria"/>
                <a:cs typeface="Cambria"/>
              </a:rPr>
              <a:t>”</a:t>
            </a:r>
          </a:p>
          <a:p>
            <a:pPr marL="0" indent="0">
              <a:buNone/>
            </a:pPr>
            <a:endParaRPr lang="en-US" b="1" dirty="0">
              <a:latin typeface="Cambria"/>
              <a:cs typeface="Cambria"/>
            </a:endParaRPr>
          </a:p>
          <a:p>
            <a:pPr marL="0" indent="0">
              <a:buNone/>
            </a:pPr>
            <a:r>
              <a:rPr lang="en-US" b="1" dirty="0" smtClean="0">
                <a:latin typeface="Cambria"/>
                <a:cs typeface="Cambria"/>
              </a:rPr>
              <a:t>You </a:t>
            </a:r>
            <a:r>
              <a:rPr lang="en-US" b="1" dirty="0">
                <a:latin typeface="Cambria"/>
                <a:cs typeface="Cambria"/>
              </a:rPr>
              <a:t>may know many </a:t>
            </a:r>
            <a:r>
              <a:rPr lang="en-US" b="1" dirty="0" smtClean="0">
                <a:latin typeface="Cambria"/>
                <a:cs typeface="Cambria"/>
              </a:rPr>
              <a:t>individuals identified </a:t>
            </a:r>
            <a:r>
              <a:rPr lang="en-US" b="1" dirty="0">
                <a:latin typeface="Cambria"/>
                <a:cs typeface="Cambria"/>
              </a:rPr>
              <a:t>in the proposals. In general, that is fine, and usually is not a COI. We need your expertise and knowledge of your field to review the proposals.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67627378"/>
      </p:ext>
    </p:extLst>
  </p:cSld>
  <p:clrMapOvr>
    <a:masterClrMapping/>
  </p:clrMapOvr>
  <mc:AlternateContent xmlns:mc="http://schemas.openxmlformats.org/markup-compatibility/2006" xmlns:p14="http://schemas.microsoft.com/office/powerpoint/2010/main">
    <mc:Choice Requires="p14">
      <p:transition spd="slow" p14:dur="2000" advTm="26761"/>
    </mc:Choice>
    <mc:Fallback xmlns="">
      <p:transition xmlns:p14="http://schemas.microsoft.com/office/powerpoint/2010/main" spd="slow" advTm="2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If you have a COI</a:t>
            </a:r>
            <a:endParaRPr lang="en-US" sz="3600" b="1" dirty="0">
              <a:latin typeface="Cambria"/>
              <a:cs typeface="Cambria"/>
            </a:endParaRPr>
          </a:p>
        </p:txBody>
      </p:sp>
      <p:sp>
        <p:nvSpPr>
          <p:cNvPr id="3" name="Content Placeholder 2"/>
          <p:cNvSpPr>
            <a:spLocks noGrp="1"/>
          </p:cNvSpPr>
          <p:nvPr>
            <p:ph idx="1"/>
          </p:nvPr>
        </p:nvSpPr>
        <p:spPr/>
        <p:txBody>
          <a:bodyPr/>
          <a:lstStyle/>
          <a:p>
            <a:r>
              <a:rPr lang="en-US" sz="2800" dirty="0" smtClean="0">
                <a:latin typeface="Cambria"/>
                <a:cs typeface="Cambria"/>
              </a:rPr>
              <a:t>Please check for COI’s when you receive the proposals.</a:t>
            </a:r>
          </a:p>
          <a:p>
            <a:r>
              <a:rPr lang="en-US" sz="2800" dirty="0" smtClean="0">
                <a:latin typeface="Cambria"/>
                <a:cs typeface="Cambria"/>
              </a:rPr>
              <a:t>Contact </a:t>
            </a:r>
            <a:r>
              <a:rPr lang="en-US" sz="2800" dirty="0">
                <a:latin typeface="Cambria"/>
                <a:cs typeface="Cambria"/>
              </a:rPr>
              <a:t>the Program </a:t>
            </a:r>
            <a:r>
              <a:rPr lang="en-US" sz="2800" dirty="0" smtClean="0">
                <a:latin typeface="Cambria"/>
                <a:cs typeface="Cambria"/>
              </a:rPr>
              <a:t>Director </a:t>
            </a:r>
            <a:r>
              <a:rPr lang="en-US" sz="2800" dirty="0">
                <a:latin typeface="Cambria"/>
                <a:cs typeface="Cambria"/>
              </a:rPr>
              <a:t>in charge of your panel right </a:t>
            </a:r>
            <a:r>
              <a:rPr lang="en-US" sz="2800" dirty="0" smtClean="0">
                <a:latin typeface="Cambria"/>
                <a:cs typeface="Cambria"/>
              </a:rPr>
              <a:t>away. </a:t>
            </a:r>
            <a:endParaRPr lang="en-US" sz="2800" dirty="0">
              <a:latin typeface="Cambria"/>
              <a:cs typeface="Cambria"/>
            </a:endParaRPr>
          </a:p>
          <a:p>
            <a:r>
              <a:rPr lang="en-US" sz="2800" dirty="0" smtClean="0">
                <a:latin typeface="Cambria"/>
                <a:cs typeface="Cambria"/>
              </a:rPr>
              <a:t>Do </a:t>
            </a:r>
            <a:r>
              <a:rPr lang="en-US" sz="2800" dirty="0">
                <a:latin typeface="Cambria"/>
                <a:cs typeface="Cambria"/>
              </a:rPr>
              <a:t>not read or review the </a:t>
            </a:r>
            <a:r>
              <a:rPr lang="en-US" sz="2800" dirty="0" smtClean="0">
                <a:latin typeface="Cambria"/>
                <a:cs typeface="Cambria"/>
              </a:rPr>
              <a:t>proposal. </a:t>
            </a:r>
            <a:endParaRPr lang="en-US" sz="2800" dirty="0">
              <a:latin typeface="Cambria"/>
              <a:cs typeface="Cambria"/>
            </a:endParaRPr>
          </a:p>
          <a:p>
            <a:r>
              <a:rPr lang="en-US" sz="2800" dirty="0" smtClean="0">
                <a:latin typeface="Cambria"/>
                <a:cs typeface="Cambria"/>
              </a:rPr>
              <a:t>In </a:t>
            </a:r>
            <a:r>
              <a:rPr lang="en-US" sz="2800" dirty="0" err="1">
                <a:latin typeface="Cambria"/>
                <a:cs typeface="Cambria"/>
              </a:rPr>
              <a:t>FastLane</a:t>
            </a:r>
            <a:r>
              <a:rPr lang="en-US" sz="2800" dirty="0">
                <a:latin typeface="Cambria"/>
                <a:cs typeface="Cambria"/>
              </a:rPr>
              <a:t> check </a:t>
            </a:r>
            <a:r>
              <a:rPr lang="en-US" sz="2800" dirty="0" smtClean="0">
                <a:latin typeface="Cambria"/>
                <a:cs typeface="Cambria"/>
              </a:rPr>
              <a:t>, “I </a:t>
            </a:r>
            <a:r>
              <a:rPr lang="en-US" sz="2800" dirty="0">
                <a:latin typeface="Cambria"/>
                <a:cs typeface="Cambria"/>
              </a:rPr>
              <a:t>am declining to review this </a:t>
            </a:r>
            <a:r>
              <a:rPr lang="en-US" sz="2800" dirty="0" smtClean="0">
                <a:latin typeface="Cambria"/>
                <a:cs typeface="Cambria"/>
              </a:rPr>
              <a:t>proposal” on the review form, </a:t>
            </a:r>
            <a:r>
              <a:rPr lang="en-US" sz="2800" dirty="0">
                <a:latin typeface="Cambria"/>
                <a:cs typeface="Cambria"/>
              </a:rPr>
              <a:t>and </a:t>
            </a:r>
          </a:p>
          <a:p>
            <a:r>
              <a:rPr lang="en-US" sz="2800" dirty="0" smtClean="0">
                <a:latin typeface="Cambria"/>
                <a:cs typeface="Cambria"/>
              </a:rPr>
              <a:t>Enter </a:t>
            </a:r>
            <a:r>
              <a:rPr lang="en-US" sz="2800" dirty="0">
                <a:latin typeface="Cambria"/>
                <a:cs typeface="Cambria"/>
              </a:rPr>
              <a:t>a statement that you have a COI in the box at the bottom of the review form.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0618821"/>
      </p:ext>
    </p:extLst>
  </p:cSld>
  <p:clrMapOvr>
    <a:masterClrMapping/>
  </p:clrMapOvr>
  <mc:AlternateContent xmlns:mc="http://schemas.openxmlformats.org/markup-compatibility/2006" xmlns:p14="http://schemas.microsoft.com/office/powerpoint/2010/main">
    <mc:Choice Requires="p14">
      <p:transition spd="slow" p14:dur="2000" advTm="31100"/>
    </mc:Choice>
    <mc:Fallback xmlns="">
      <p:transition xmlns:p14="http://schemas.microsoft.com/office/powerpoint/2010/main" spd="slow" advTm="3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5962"/>
            <a:ext cx="9144000" cy="808038"/>
          </a:xfrm>
        </p:spPr>
        <p:txBody>
          <a:bodyPr>
            <a:noAutofit/>
          </a:bodyPr>
          <a:lstStyle/>
          <a:p>
            <a:r>
              <a:rPr lang="en-US" sz="3600" b="1" dirty="0" smtClean="0">
                <a:latin typeface="Cambria"/>
                <a:cs typeface="Cambria"/>
              </a:rPr>
              <a:t>Remuneration and Travel Information</a:t>
            </a:r>
            <a:endParaRPr lang="en-US" sz="3600" b="1" dirty="0">
              <a:latin typeface="Cambria"/>
              <a:cs typeface="Cambria"/>
            </a:endParaRPr>
          </a:p>
        </p:txBody>
      </p:sp>
      <p:sp>
        <p:nvSpPr>
          <p:cNvPr id="3" name="Content Placeholder 2"/>
          <p:cNvSpPr>
            <a:spLocks noGrp="1"/>
          </p:cNvSpPr>
          <p:nvPr>
            <p:ph idx="1"/>
          </p:nvPr>
        </p:nvSpPr>
        <p:spPr>
          <a:xfrm>
            <a:off x="457200" y="1524000"/>
            <a:ext cx="8229600" cy="4953000"/>
          </a:xfrm>
        </p:spPr>
        <p:txBody>
          <a:bodyPr>
            <a:normAutofit fontScale="92500" lnSpcReduction="20000"/>
          </a:bodyPr>
          <a:lstStyle/>
          <a:p>
            <a:pPr marL="0" indent="0">
              <a:buNone/>
            </a:pPr>
            <a:r>
              <a:rPr lang="en-US" sz="2400" dirty="0" smtClean="0">
                <a:latin typeface="Cambria"/>
                <a:cs typeface="Cambria"/>
              </a:rPr>
              <a:t>Travel Details:</a:t>
            </a:r>
          </a:p>
          <a:p>
            <a:pPr lvl="1"/>
            <a:r>
              <a:rPr lang="en-US" sz="2400" dirty="0" smtClean="0">
                <a:latin typeface="Cambria"/>
                <a:cs typeface="Cambria"/>
              </a:rPr>
              <a:t> Travel must be arranged through </a:t>
            </a:r>
            <a:r>
              <a:rPr lang="en-US" sz="2400" dirty="0">
                <a:latin typeface="Cambria"/>
                <a:cs typeface="Cambria"/>
              </a:rPr>
              <a:t>ADTRAV </a:t>
            </a:r>
            <a:r>
              <a:rPr lang="en-US" sz="2400" dirty="0" smtClean="0">
                <a:latin typeface="Cambria"/>
                <a:cs typeface="Cambria"/>
              </a:rPr>
              <a:t>.</a:t>
            </a:r>
          </a:p>
          <a:p>
            <a:pPr lvl="1"/>
            <a:r>
              <a:rPr lang="en-US" sz="2400" dirty="0" smtClean="0">
                <a:latin typeface="Cambria"/>
                <a:cs typeface="Cambria"/>
              </a:rPr>
              <a:t> Those who drive should complete an auto travel form.</a:t>
            </a:r>
          </a:p>
          <a:p>
            <a:pPr lvl="1"/>
            <a:r>
              <a:rPr lang="en-US" sz="2400" dirty="0" smtClean="0">
                <a:latin typeface="Cambria"/>
                <a:cs typeface="Cambria"/>
              </a:rPr>
              <a:t> Federal employees must save receipts.</a:t>
            </a:r>
          </a:p>
          <a:p>
            <a:pPr>
              <a:lnSpc>
                <a:spcPct val="90000"/>
              </a:lnSpc>
              <a:buNone/>
            </a:pPr>
            <a:endParaRPr lang="en-US" sz="2200" dirty="0" smtClean="0">
              <a:latin typeface="Cambria"/>
              <a:cs typeface="Cambria"/>
            </a:endParaRPr>
          </a:p>
          <a:p>
            <a:pPr>
              <a:lnSpc>
                <a:spcPct val="90000"/>
              </a:lnSpc>
              <a:buNone/>
            </a:pPr>
            <a:r>
              <a:rPr lang="en-US" sz="2400" dirty="0" smtClean="0">
                <a:latin typeface="Cambria"/>
                <a:cs typeface="Cambria"/>
              </a:rPr>
              <a:t>Electronic Funds Transfer (EFT): </a:t>
            </a:r>
          </a:p>
          <a:p>
            <a:pPr lvl="1">
              <a:lnSpc>
                <a:spcPct val="90000"/>
              </a:lnSpc>
              <a:buFont typeface="Calibri" pitchFamily="34" charset="0"/>
              <a:buChar char="◊"/>
            </a:pPr>
            <a:r>
              <a:rPr lang="en-US" sz="2400" dirty="0" smtClean="0">
                <a:latin typeface="Cambria"/>
                <a:cs typeface="Cambria"/>
              </a:rPr>
              <a:t>Information is entered into FastLane by US panelists. </a:t>
            </a:r>
          </a:p>
          <a:p>
            <a:pPr lvl="1">
              <a:lnSpc>
                <a:spcPct val="90000"/>
              </a:lnSpc>
              <a:buFont typeface="Calibri" pitchFamily="34" charset="0"/>
              <a:buChar char="◊"/>
            </a:pPr>
            <a:r>
              <a:rPr lang="en-US" sz="2400" dirty="0">
                <a:latin typeface="Cambria"/>
                <a:cs typeface="Cambria"/>
              </a:rPr>
              <a:t>E</a:t>
            </a:r>
            <a:r>
              <a:rPr lang="en-US" sz="2400" dirty="0" smtClean="0">
                <a:latin typeface="Cambria"/>
                <a:cs typeface="Cambria"/>
              </a:rPr>
              <a:t>nsures your remuneration.</a:t>
            </a:r>
          </a:p>
          <a:p>
            <a:pPr lvl="1">
              <a:lnSpc>
                <a:spcPct val="90000"/>
              </a:lnSpc>
              <a:buFont typeface="Calibri" pitchFamily="34" charset="0"/>
              <a:buChar char="◊"/>
            </a:pPr>
            <a:r>
              <a:rPr lang="en-US" sz="2400" dirty="0" smtClean="0">
                <a:latin typeface="Cambria"/>
                <a:cs typeface="Cambria"/>
              </a:rPr>
              <a:t>Must be done before the meeting.</a:t>
            </a:r>
          </a:p>
          <a:p>
            <a:pPr lvl="1">
              <a:lnSpc>
                <a:spcPct val="90000"/>
              </a:lnSpc>
              <a:buFont typeface="Calibri" pitchFamily="34" charset="0"/>
              <a:buChar char="◊"/>
            </a:pPr>
            <a:r>
              <a:rPr lang="en-US" sz="2400" dirty="0">
                <a:latin typeface="Cambria"/>
                <a:cs typeface="Cambria"/>
              </a:rPr>
              <a:t>N</a:t>
            </a:r>
            <a:r>
              <a:rPr lang="en-US" sz="2400" dirty="0" smtClean="0">
                <a:latin typeface="Cambria"/>
                <a:cs typeface="Cambria"/>
              </a:rPr>
              <a:t>ot necessary for international panelists.</a:t>
            </a:r>
          </a:p>
          <a:p>
            <a:pPr lvl="1">
              <a:lnSpc>
                <a:spcPct val="90000"/>
              </a:lnSpc>
              <a:buFont typeface="Calibri" pitchFamily="34" charset="0"/>
              <a:buChar char="◊"/>
            </a:pPr>
            <a:r>
              <a:rPr lang="en-US" sz="2400" dirty="0" smtClean="0">
                <a:latin typeface="Cambria"/>
                <a:cs typeface="Cambria"/>
              </a:rPr>
              <a:t>Remuneration will appear without notice to your specified financial institution and account (“U.S. Treasury”; does not reference NSF).</a:t>
            </a:r>
          </a:p>
          <a:p>
            <a:pPr lvl="1">
              <a:lnSpc>
                <a:spcPct val="90000"/>
              </a:lnSpc>
              <a:buFont typeface="Calibri" pitchFamily="34" charset="0"/>
              <a:buChar char="◊"/>
            </a:pPr>
            <a:r>
              <a:rPr lang="en-US" sz="2400" dirty="0" smtClean="0">
                <a:latin typeface="Cambria"/>
                <a:cs typeface="Cambria"/>
              </a:rPr>
              <a:t>Remuneration is considered taxable.</a:t>
            </a:r>
          </a:p>
          <a:p>
            <a:pPr lvl="1">
              <a:lnSpc>
                <a:spcPct val="90000"/>
              </a:lnSpc>
              <a:buFont typeface="Calibri" pitchFamily="34" charset="0"/>
              <a:buChar char="◊"/>
            </a:pPr>
            <a:r>
              <a:rPr lang="en-US" sz="2400" dirty="0" smtClean="0">
                <a:latin typeface="Cambria"/>
                <a:cs typeface="Cambria"/>
              </a:rPr>
              <a:t>NSF automatically sends a Form 1099 if $600 or greater is paid to a reviewer per calendar year.</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03354888"/>
      </p:ext>
    </p:extLst>
  </p:cSld>
  <p:clrMapOvr>
    <a:masterClrMapping/>
  </p:clrMapOvr>
  <mc:AlternateContent xmlns:mc="http://schemas.openxmlformats.org/markup-compatibility/2006" xmlns:p14="http://schemas.microsoft.com/office/powerpoint/2010/main">
    <mc:Choice Requires="p14">
      <p:transition spd="slow" p14:dur="2000" advTm="105249"/>
    </mc:Choice>
    <mc:Fallback xmlns="">
      <p:transition xmlns:p14="http://schemas.microsoft.com/office/powerpoint/2010/main" spd="slow" advTm="10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Confidentiality Overview</a:t>
            </a:r>
            <a:endParaRPr lang="en-US" sz="3600" b="1" dirty="0">
              <a:latin typeface="Cambria"/>
              <a:cs typeface="Cambria"/>
            </a:endParaRPr>
          </a:p>
        </p:txBody>
      </p:sp>
      <p:sp>
        <p:nvSpPr>
          <p:cNvPr id="3" name="Content Placeholder 2"/>
          <p:cNvSpPr>
            <a:spLocks noGrp="1"/>
          </p:cNvSpPr>
          <p:nvPr>
            <p:ph idx="1"/>
          </p:nvPr>
        </p:nvSpPr>
        <p:spPr>
          <a:xfrm>
            <a:off x="457200" y="1600200"/>
            <a:ext cx="8229600" cy="5029200"/>
          </a:xfrm>
        </p:spPr>
        <p:txBody>
          <a:bodyPr/>
          <a:lstStyle/>
          <a:p>
            <a:r>
              <a:rPr lang="en-US" sz="2400" dirty="0" smtClean="0">
                <a:latin typeface="Cambria"/>
                <a:cs typeface="Cambria"/>
              </a:rPr>
              <a:t>All panel </a:t>
            </a:r>
            <a:r>
              <a:rPr lang="en-US" sz="2400" dirty="0">
                <a:latin typeface="Cambria"/>
                <a:cs typeface="Cambria"/>
              </a:rPr>
              <a:t>discussions are confidential. </a:t>
            </a:r>
          </a:p>
          <a:p>
            <a:r>
              <a:rPr lang="en-US" sz="2400" dirty="0" smtClean="0">
                <a:latin typeface="Cambria"/>
                <a:cs typeface="Cambria"/>
              </a:rPr>
              <a:t>Other panels will be meeting. </a:t>
            </a:r>
            <a:r>
              <a:rPr lang="en-US" sz="2400" dirty="0">
                <a:latin typeface="Cambria"/>
                <a:cs typeface="Cambria"/>
              </a:rPr>
              <a:t>Keep </a:t>
            </a:r>
            <a:r>
              <a:rPr lang="en-US" sz="2400" dirty="0" smtClean="0">
                <a:latin typeface="Cambria"/>
                <a:cs typeface="Cambria"/>
              </a:rPr>
              <a:t>discussions of proposals </a:t>
            </a:r>
            <a:r>
              <a:rPr lang="en-US" sz="2400" dirty="0">
                <a:latin typeface="Cambria"/>
                <a:cs typeface="Cambria"/>
              </a:rPr>
              <a:t>confidential </a:t>
            </a:r>
            <a:r>
              <a:rPr lang="en-US" sz="2400" dirty="0" smtClean="0">
                <a:latin typeface="Cambria"/>
                <a:cs typeface="Cambria"/>
              </a:rPr>
              <a:t>within the panel room,  </a:t>
            </a:r>
            <a:r>
              <a:rPr lang="en-US" sz="2400" dirty="0">
                <a:latin typeface="Cambria"/>
                <a:cs typeface="Cambria"/>
              </a:rPr>
              <a:t>a</a:t>
            </a:r>
            <a:r>
              <a:rPr lang="en-US" sz="2400" dirty="0" smtClean="0">
                <a:latin typeface="Cambria"/>
                <a:cs typeface="Cambria"/>
              </a:rPr>
              <a:t>nd </a:t>
            </a:r>
            <a:r>
              <a:rPr lang="en-US" sz="2400" b="1" dirty="0" smtClean="0">
                <a:latin typeface="Cambria"/>
                <a:cs typeface="Cambria"/>
              </a:rPr>
              <a:t>please</a:t>
            </a:r>
            <a:r>
              <a:rPr lang="en-US" sz="2400" dirty="0" smtClean="0">
                <a:latin typeface="Cambria"/>
                <a:cs typeface="Cambria"/>
              </a:rPr>
              <a:t>: No </a:t>
            </a:r>
            <a:r>
              <a:rPr lang="en-US" sz="2400" dirty="0">
                <a:latin typeface="Cambria"/>
                <a:cs typeface="Cambria"/>
              </a:rPr>
              <a:t>Photos, Tweeting, </a:t>
            </a:r>
            <a:r>
              <a:rPr lang="en-US" sz="2400" dirty="0" err="1">
                <a:latin typeface="Cambria"/>
                <a:cs typeface="Cambria"/>
              </a:rPr>
              <a:t>Slideshare</a:t>
            </a:r>
            <a:r>
              <a:rPr lang="en-US" sz="2400" dirty="0">
                <a:latin typeface="Cambria"/>
                <a:cs typeface="Cambria"/>
              </a:rPr>
              <a:t>, Flickr or Facebook posts about the panel or proposals. </a:t>
            </a:r>
          </a:p>
          <a:p>
            <a:r>
              <a:rPr lang="en-US" sz="2400" dirty="0" smtClean="0">
                <a:latin typeface="Cambria"/>
                <a:cs typeface="Cambria"/>
              </a:rPr>
              <a:t>Take </a:t>
            </a:r>
            <a:r>
              <a:rPr lang="en-US" sz="2400" dirty="0">
                <a:latin typeface="Cambria"/>
                <a:cs typeface="Cambria"/>
              </a:rPr>
              <a:t>care when discussing with fellow panelists in case someone has a COI. </a:t>
            </a:r>
          </a:p>
          <a:p>
            <a:r>
              <a:rPr lang="en-US" sz="2400" dirty="0" smtClean="0">
                <a:latin typeface="Cambria"/>
                <a:cs typeface="Cambria"/>
              </a:rPr>
              <a:t>Leave </a:t>
            </a:r>
            <a:r>
              <a:rPr lang="en-US" sz="2400" dirty="0">
                <a:latin typeface="Cambria"/>
                <a:cs typeface="Cambria"/>
              </a:rPr>
              <a:t>all documents at </a:t>
            </a:r>
            <a:r>
              <a:rPr lang="en-US" sz="2400" dirty="0" smtClean="0">
                <a:latin typeface="Cambria"/>
                <a:cs typeface="Cambria"/>
              </a:rPr>
              <a:t>NSF and destroy any you left at home. </a:t>
            </a:r>
            <a:endParaRPr lang="en-US" sz="2400" dirty="0">
              <a:latin typeface="Cambria"/>
              <a:cs typeface="Cambria"/>
            </a:endParaRPr>
          </a:p>
          <a:p>
            <a:r>
              <a:rPr lang="en-US" sz="2400" dirty="0" smtClean="0">
                <a:latin typeface="Cambria"/>
                <a:cs typeface="Cambria"/>
              </a:rPr>
              <a:t>Remember</a:t>
            </a:r>
            <a:r>
              <a:rPr lang="en-US" sz="2400" dirty="0">
                <a:latin typeface="Cambria"/>
                <a:cs typeface="Cambria"/>
              </a:rPr>
              <a:t>: Panels make recommendations. The final </a:t>
            </a:r>
            <a:r>
              <a:rPr lang="en-US" sz="2400" dirty="0" smtClean="0">
                <a:latin typeface="Cambria"/>
                <a:cs typeface="Cambria"/>
              </a:rPr>
              <a:t>funding decision </a:t>
            </a:r>
            <a:r>
              <a:rPr lang="en-US" sz="2400" dirty="0">
                <a:latin typeface="Cambria"/>
                <a:cs typeface="Cambria"/>
              </a:rPr>
              <a:t>may be </a:t>
            </a:r>
            <a:r>
              <a:rPr lang="en-US" sz="2400" dirty="0" smtClean="0">
                <a:latin typeface="Cambria"/>
                <a:cs typeface="Cambria"/>
              </a:rPr>
              <a:t>different than anticipated. </a:t>
            </a:r>
            <a:endParaRPr lang="en-US" sz="2400" dirty="0">
              <a:latin typeface="Cambria"/>
              <a:cs typeface="Cambria"/>
            </a:endParaRPr>
          </a:p>
          <a:p>
            <a:r>
              <a:rPr lang="en-US" sz="2400" dirty="0" smtClean="0">
                <a:latin typeface="Cambria"/>
                <a:cs typeface="Cambria"/>
              </a:rPr>
              <a:t>Identities </a:t>
            </a:r>
            <a:r>
              <a:rPr lang="en-US" sz="2400" dirty="0">
                <a:latin typeface="Cambria"/>
                <a:cs typeface="Cambria"/>
              </a:rPr>
              <a:t>of panelists and reviewers are confidential</a:t>
            </a:r>
            <a:r>
              <a:rPr lang="en-US" sz="2800" dirty="0">
                <a:latin typeface="Cambria"/>
                <a:cs typeface="Cambria"/>
              </a:rPr>
              <a:t>.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2867554"/>
      </p:ext>
    </p:extLst>
  </p:cSld>
  <p:clrMapOvr>
    <a:masterClrMapping/>
  </p:clrMapOvr>
  <mc:AlternateContent xmlns:mc="http://schemas.openxmlformats.org/markup-compatibility/2006" xmlns:p14="http://schemas.microsoft.com/office/powerpoint/2010/main">
    <mc:Choice Requires="p14">
      <p:transition spd="slow" p14:dur="2000" advTm="132836"/>
    </mc:Choice>
    <mc:Fallback xmlns="">
      <p:transition xmlns:p14="http://schemas.microsoft.com/office/powerpoint/2010/main" spd="slow" advTm="1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808038"/>
          </a:xfrm>
        </p:spPr>
        <p:txBody>
          <a:bodyPr/>
          <a:lstStyle/>
          <a:p>
            <a:r>
              <a:rPr lang="en-US" sz="3600" b="1" dirty="0" smtClean="0">
                <a:latin typeface="Cambria"/>
                <a:cs typeface="Cambria"/>
              </a:rPr>
              <a:t>Avoid any discussion of:</a:t>
            </a:r>
            <a:endParaRPr lang="en-US" sz="3600" b="1" dirty="0">
              <a:latin typeface="Cambria"/>
              <a:cs typeface="Cambria"/>
            </a:endParaRPr>
          </a:p>
        </p:txBody>
      </p:sp>
      <p:sp>
        <p:nvSpPr>
          <p:cNvPr id="3" name="Content Placeholder 2"/>
          <p:cNvSpPr>
            <a:spLocks noGrp="1"/>
          </p:cNvSpPr>
          <p:nvPr>
            <p:ph idx="1"/>
          </p:nvPr>
        </p:nvSpPr>
        <p:spPr/>
        <p:txBody>
          <a:bodyPr/>
          <a:lstStyle/>
          <a:p>
            <a:r>
              <a:rPr lang="en-US" dirty="0" smtClean="0">
                <a:latin typeface="Cambria"/>
                <a:cs typeface="Cambria"/>
              </a:rPr>
              <a:t>Personalities of PIs or reviewers.</a:t>
            </a:r>
          </a:p>
          <a:p>
            <a:r>
              <a:rPr lang="en-US" dirty="0" smtClean="0">
                <a:latin typeface="Cambria"/>
                <a:cs typeface="Cambria"/>
              </a:rPr>
              <a:t>Charges of impropriety, fraud, plagiarism, academic misconduct, dishonesty, etc.</a:t>
            </a:r>
          </a:p>
          <a:p>
            <a:r>
              <a:rPr lang="en-US" dirty="0" smtClean="0">
                <a:latin typeface="Cambria"/>
                <a:cs typeface="Cambria"/>
              </a:rPr>
              <a:t>Non-professional inter-personal issues.</a:t>
            </a:r>
          </a:p>
          <a:p>
            <a:endParaRPr lang="en-US" dirty="0" smtClean="0">
              <a:latin typeface="Cambria"/>
              <a:cs typeface="Cambria"/>
            </a:endParaRPr>
          </a:p>
          <a:p>
            <a:pPr algn="ctr">
              <a:buNone/>
            </a:pPr>
            <a:r>
              <a:rPr lang="en-US" dirty="0" smtClean="0">
                <a:latin typeface="Cambria"/>
                <a:cs typeface="Cambria"/>
              </a:rPr>
              <a:t>**Panelists should discuss issues of this type privately with a Program Officer**</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5711965"/>
      </p:ext>
    </p:extLst>
  </p:cSld>
  <p:clrMapOvr>
    <a:masterClrMapping/>
  </p:clrMapOvr>
  <mc:AlternateContent xmlns:mc="http://schemas.openxmlformats.org/markup-compatibility/2006" xmlns:p14="http://schemas.microsoft.com/office/powerpoint/2010/main">
    <mc:Choice Requires="p14">
      <p:transition spd="slow" p14:dur="2000" advTm="45129"/>
    </mc:Choice>
    <mc:Fallback xmlns="">
      <p:transition xmlns:p14="http://schemas.microsoft.com/office/powerpoint/2010/main" spd="slow" advTm="4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838200"/>
          </a:xfrm>
        </p:spPr>
        <p:txBody>
          <a:bodyPr/>
          <a:lstStyle/>
          <a:p>
            <a:r>
              <a:rPr lang="en-US" sz="3600" b="1" dirty="0" smtClean="0">
                <a:latin typeface="Cambria"/>
                <a:cs typeface="Cambria"/>
              </a:rPr>
              <a:t>Confidentiality of Information</a:t>
            </a:r>
            <a:endParaRPr lang="en-US" sz="3600" b="1" dirty="0">
              <a:latin typeface="Cambria"/>
              <a:cs typeface="Cambria"/>
            </a:endParaRPr>
          </a:p>
        </p:txBody>
      </p:sp>
      <p:sp>
        <p:nvSpPr>
          <p:cNvPr id="3" name="Content Placeholder 2"/>
          <p:cNvSpPr>
            <a:spLocks noGrp="1"/>
          </p:cNvSpPr>
          <p:nvPr>
            <p:ph idx="1"/>
          </p:nvPr>
        </p:nvSpPr>
        <p:spPr>
          <a:xfrm>
            <a:off x="457200" y="1600200"/>
            <a:ext cx="8458200" cy="5181600"/>
          </a:xfrm>
        </p:spPr>
        <p:txBody>
          <a:bodyPr>
            <a:normAutofit/>
          </a:bodyPr>
          <a:lstStyle/>
          <a:p>
            <a:pPr lvl="0">
              <a:buNone/>
            </a:pPr>
            <a:r>
              <a:rPr lang="en-US" sz="1600" b="1" dirty="0" smtClean="0">
                <a:latin typeface="Cambria"/>
                <a:cs typeface="Cambria"/>
              </a:rPr>
              <a:t>All reviews</a:t>
            </a:r>
            <a:r>
              <a:rPr lang="en-US" sz="1600" b="1" dirty="0">
                <a:latin typeface="Cambria"/>
                <a:cs typeface="Cambria"/>
              </a:rPr>
              <a:t>, panel discussions, and proposal contents </a:t>
            </a:r>
            <a:r>
              <a:rPr lang="en-US" sz="1600" b="1" dirty="0" smtClean="0">
                <a:latin typeface="Cambria"/>
                <a:cs typeface="Cambria"/>
              </a:rPr>
              <a:t>are confidential.</a:t>
            </a:r>
          </a:p>
          <a:p>
            <a:pPr lvl="0">
              <a:buNone/>
            </a:pPr>
            <a:endParaRPr lang="en-US" sz="800" b="1" dirty="0" smtClean="0">
              <a:latin typeface="Cambria"/>
              <a:cs typeface="Cambria"/>
            </a:endParaRPr>
          </a:p>
          <a:p>
            <a:pPr lvl="0">
              <a:buNone/>
            </a:pPr>
            <a:r>
              <a:rPr lang="en-US" sz="1800" b="1" dirty="0" smtClean="0">
                <a:latin typeface="Cambria"/>
                <a:cs typeface="Cambria"/>
              </a:rPr>
              <a:t>No use of “insider” information: </a:t>
            </a:r>
            <a:r>
              <a:rPr lang="en-US" sz="1800" dirty="0">
                <a:latin typeface="Cambria"/>
                <a:cs typeface="Cambria"/>
              </a:rPr>
              <a:t>If your </a:t>
            </a:r>
            <a:r>
              <a:rPr lang="en-US" sz="1800" dirty="0" smtClean="0">
                <a:latin typeface="Cambria"/>
                <a:cs typeface="Cambria"/>
              </a:rPr>
              <a:t>panel participation gives </a:t>
            </a:r>
            <a:r>
              <a:rPr lang="en-US" sz="1800" dirty="0">
                <a:latin typeface="Cambria"/>
                <a:cs typeface="Cambria"/>
              </a:rPr>
              <a:t>you access to information not generally available to the public, you must not use that information for your personal benefit or make it available for the personal benefit of any other individual or organization. This is to be distinguished from the entirely appropriate general benefit of learning more about the Foundation, learning from other panel members, or becoming better acquainted with the state of a given </a:t>
            </a:r>
            <a:r>
              <a:rPr lang="en-US" sz="1800" dirty="0" smtClean="0">
                <a:latin typeface="Cambria"/>
                <a:cs typeface="Cambria"/>
              </a:rPr>
              <a:t>discipline</a:t>
            </a:r>
          </a:p>
          <a:p>
            <a:pPr>
              <a:buNone/>
            </a:pPr>
            <a:r>
              <a:rPr lang="en-US" sz="1800" b="1" dirty="0">
                <a:latin typeface="Cambria"/>
                <a:cs typeface="Cambria"/>
              </a:rPr>
              <a:t>Your Obligation to Maintain the Confidentiality of Proposals and </a:t>
            </a:r>
            <a:r>
              <a:rPr lang="en-US" sz="1800" b="1" dirty="0" smtClean="0">
                <a:latin typeface="Cambria"/>
                <a:cs typeface="Cambria"/>
              </a:rPr>
              <a:t>Applicants: </a:t>
            </a:r>
            <a:r>
              <a:rPr lang="en-US" sz="1800" dirty="0">
                <a:latin typeface="Cambria"/>
                <a:cs typeface="Cambria"/>
              </a:rPr>
              <a:t>The Foundation receives proposals in confidence and protects the confidentiality of their contents. For this reason, you must not copy, quote, or otherwise use or disclose to anyone, including your graduate students or post-doctoral or research associates, any material from any proposal you are asked to review. If you believe a colleague can make a substantial contribution to the review, please obtain permission from the NSF p</a:t>
            </a:r>
            <a:r>
              <a:rPr lang="en-US" sz="1800" dirty="0" smtClean="0">
                <a:latin typeface="Cambria"/>
                <a:cs typeface="Cambria"/>
              </a:rPr>
              <a:t>rogram </a:t>
            </a:r>
            <a:r>
              <a:rPr lang="en-US" sz="1800" dirty="0">
                <a:latin typeface="Cambria"/>
                <a:cs typeface="Cambria"/>
              </a:rPr>
              <a:t>o</a:t>
            </a:r>
            <a:r>
              <a:rPr lang="en-US" sz="1800" dirty="0" smtClean="0">
                <a:latin typeface="Cambria"/>
                <a:cs typeface="Cambria"/>
              </a:rPr>
              <a:t>fficer </a:t>
            </a:r>
            <a:r>
              <a:rPr lang="en-US" sz="1800" i="1" dirty="0">
                <a:latin typeface="Cambria"/>
                <a:cs typeface="Cambria"/>
              </a:rPr>
              <a:t>before</a:t>
            </a:r>
            <a:r>
              <a:rPr lang="en-US" sz="1800" dirty="0">
                <a:latin typeface="Cambria"/>
                <a:cs typeface="Cambria"/>
              </a:rPr>
              <a:t> disclosing either the contents of the proposal or the name of any applicant or principal investigator</a:t>
            </a:r>
            <a:r>
              <a:rPr lang="en-US" sz="1800" dirty="0" smtClean="0">
                <a:latin typeface="Cambria"/>
                <a:cs typeface="Cambria"/>
              </a:rPr>
              <a:t>.</a:t>
            </a:r>
            <a:endParaRPr lang="en-US" sz="18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6529659"/>
      </p:ext>
    </p:extLst>
  </p:cSld>
  <p:clrMapOvr>
    <a:masterClrMapping/>
  </p:clrMapOvr>
  <mc:AlternateContent xmlns:mc="http://schemas.openxmlformats.org/markup-compatibility/2006" xmlns:p14="http://schemas.microsoft.com/office/powerpoint/2010/main">
    <mc:Choice Requires="p14">
      <p:transition spd="slow" p14:dur="2000" advTm="60276"/>
    </mc:Choice>
    <mc:Fallback xmlns="">
      <p:transition xmlns:p14="http://schemas.microsoft.com/office/powerpoint/2010/main" spd="slow" advTm="6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Confidentiality Checklist</a:t>
            </a:r>
            <a:endParaRPr lang="en-US" sz="3600" b="1" dirty="0">
              <a:latin typeface="Cambria"/>
              <a:cs typeface="Cambria"/>
            </a:endParaRPr>
          </a:p>
        </p:txBody>
      </p:sp>
      <p:sp>
        <p:nvSpPr>
          <p:cNvPr id="3" name="Content Placeholder 2"/>
          <p:cNvSpPr>
            <a:spLocks noGrp="1"/>
          </p:cNvSpPr>
          <p:nvPr>
            <p:ph idx="1"/>
          </p:nvPr>
        </p:nvSpPr>
        <p:spPr/>
        <p:txBody>
          <a:bodyPr>
            <a:noAutofit/>
          </a:bodyPr>
          <a:lstStyle/>
          <a:p>
            <a:pPr lvl="0">
              <a:buNone/>
            </a:pPr>
            <a:r>
              <a:rPr lang="en-US" sz="2200" dirty="0" smtClean="0">
                <a:latin typeface="Cambria"/>
                <a:cs typeface="Cambria"/>
              </a:rPr>
              <a:t>As a reviewer, you must: </a:t>
            </a:r>
          </a:p>
          <a:p>
            <a:pPr lvl="1">
              <a:buFont typeface="Wingdings" pitchFamily="2" charset="2"/>
              <a:buChar char="Ø"/>
            </a:pPr>
            <a:r>
              <a:rPr lang="en-US" sz="2200" dirty="0" smtClean="0">
                <a:latin typeface="Cambria"/>
                <a:cs typeface="Cambria"/>
              </a:rPr>
              <a:t>Not copy, distribute or quote from proposals.</a:t>
            </a:r>
          </a:p>
          <a:p>
            <a:pPr lvl="1">
              <a:buFont typeface="Wingdings" pitchFamily="2" charset="2"/>
              <a:buChar char="Ø"/>
            </a:pPr>
            <a:r>
              <a:rPr lang="en-US" sz="2200" dirty="0" smtClean="0">
                <a:latin typeface="Cambria"/>
                <a:cs typeface="Cambria"/>
              </a:rPr>
              <a:t>Delete all electronic copies when the panel is over.</a:t>
            </a:r>
          </a:p>
          <a:p>
            <a:pPr lvl="1">
              <a:buFont typeface="Wingdings" pitchFamily="2" charset="2"/>
              <a:buChar char="Ø"/>
            </a:pPr>
            <a:r>
              <a:rPr lang="en-US" sz="2200" dirty="0" smtClean="0">
                <a:latin typeface="Cambria"/>
                <a:cs typeface="Cambria"/>
              </a:rPr>
              <a:t>Not disclose identities of your fellow reviewers, or of people associated with proposals (PI, Co-PIs, Consultants, etc.)</a:t>
            </a:r>
          </a:p>
          <a:p>
            <a:pPr lvl="1">
              <a:buFont typeface="Wingdings" pitchFamily="2" charset="2"/>
              <a:buChar char="Ø"/>
            </a:pPr>
            <a:r>
              <a:rPr lang="en-US" sz="2200" dirty="0" smtClean="0">
                <a:latin typeface="Cambria"/>
                <a:cs typeface="Cambria"/>
              </a:rPr>
              <a:t>Not discuss results or recommendations with other people.</a:t>
            </a:r>
          </a:p>
          <a:p>
            <a:pPr lvl="1">
              <a:buFont typeface="Wingdings" pitchFamily="2" charset="2"/>
              <a:buChar char="Ø"/>
            </a:pPr>
            <a:r>
              <a:rPr lang="en-US" sz="2200" dirty="0" smtClean="0">
                <a:latin typeface="Cambria"/>
                <a:cs typeface="Cambria"/>
              </a:rPr>
              <a:t>Not use names of other reviewers in your review or Panel Summary (if you are the Scribe).</a:t>
            </a:r>
          </a:p>
          <a:p>
            <a:pPr marL="57150" indent="0">
              <a:buNone/>
            </a:pPr>
            <a:r>
              <a:rPr lang="en-US" sz="2200" dirty="0" smtClean="0">
                <a:latin typeface="Cambria"/>
                <a:cs typeface="Cambria"/>
              </a:rPr>
              <a:t>*You may certainly indicate (e.g., on a resume) that you served NSF on a review panel – but please do not identify the specific panel(s) or dates.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40131035"/>
      </p:ext>
    </p:extLst>
  </p:cSld>
  <p:clrMapOvr>
    <a:masterClrMapping/>
  </p:clrMapOvr>
  <mc:AlternateContent xmlns:mc="http://schemas.openxmlformats.org/markup-compatibility/2006" xmlns:p14="http://schemas.microsoft.com/office/powerpoint/2010/main">
    <mc:Choice Requires="p14">
      <p:transition spd="slow" p14:dur="2000" advTm="10168"/>
    </mc:Choice>
    <mc:Fallback xmlns="">
      <p:transition xmlns:p14="http://schemas.microsoft.com/office/powerpoint/2010/main" spd="slow" advTm="1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a:xfrm>
            <a:off x="457200" y="792162"/>
            <a:ext cx="8229600" cy="808038"/>
          </a:xfrm>
        </p:spPr>
        <p:txBody>
          <a:bodyPr/>
          <a:lstStyle/>
          <a:p>
            <a:pPr eaLnBrk="1" hangingPunct="1"/>
            <a:r>
              <a:rPr lang="en-US" sz="3600" b="1" dirty="0" smtClean="0">
                <a:solidFill>
                  <a:schemeClr val="tx1"/>
                </a:solidFill>
                <a:latin typeface="Cambria"/>
                <a:cs typeface="Cambria"/>
              </a:rPr>
              <a:t>Getting Reviews into </a:t>
            </a:r>
            <a:r>
              <a:rPr lang="en-US" sz="3600" b="1" dirty="0" err="1" smtClean="0">
                <a:solidFill>
                  <a:schemeClr val="tx1"/>
                </a:solidFill>
                <a:latin typeface="Cambria"/>
                <a:cs typeface="Cambria"/>
              </a:rPr>
              <a:t>FastLane</a:t>
            </a:r>
            <a:endParaRPr lang="en-US" sz="3600" b="1" dirty="0" smtClean="0">
              <a:solidFill>
                <a:schemeClr val="tx1"/>
              </a:solidFill>
              <a:latin typeface="Cambria"/>
              <a:cs typeface="Cambria"/>
            </a:endParaRPr>
          </a:p>
        </p:txBody>
      </p:sp>
      <p:sp>
        <p:nvSpPr>
          <p:cNvPr id="13315" name="Content Placeholder 5"/>
          <p:cNvSpPr>
            <a:spLocks noGrp="1"/>
          </p:cNvSpPr>
          <p:nvPr>
            <p:ph idx="1"/>
          </p:nvPr>
        </p:nvSpPr>
        <p:spPr/>
        <p:txBody>
          <a:bodyPr/>
          <a:lstStyle/>
          <a:p>
            <a:pPr eaLnBrk="1" hangingPunct="1"/>
            <a:r>
              <a:rPr lang="en-US" dirty="0" smtClean="0">
                <a:latin typeface="Cambria"/>
                <a:cs typeface="Cambria"/>
              </a:rPr>
              <a:t>All NSF grant proposals are submitted and reviewed using the </a:t>
            </a:r>
            <a:r>
              <a:rPr lang="en-US" dirty="0" err="1" smtClean="0">
                <a:latin typeface="Cambria"/>
                <a:cs typeface="Cambria"/>
              </a:rPr>
              <a:t>FastLane</a:t>
            </a:r>
            <a:r>
              <a:rPr lang="en-US" dirty="0" smtClean="0">
                <a:latin typeface="Cambria"/>
                <a:cs typeface="Cambria"/>
              </a:rPr>
              <a:t> system.</a:t>
            </a:r>
          </a:p>
          <a:p>
            <a:pPr eaLnBrk="1" hangingPunct="1"/>
            <a:r>
              <a:rPr lang="en-US" dirty="0" smtClean="0">
                <a:latin typeface="Cambria"/>
                <a:cs typeface="Cambria"/>
              </a:rPr>
              <a:t>You have received an email with your access and log-in information.</a:t>
            </a:r>
          </a:p>
          <a:p>
            <a:pPr eaLnBrk="1" hangingPunct="1"/>
            <a:r>
              <a:rPr lang="en-US" dirty="0" smtClean="0">
                <a:latin typeface="Cambria"/>
                <a:cs typeface="Cambria"/>
              </a:rPr>
              <a:t>A demonstration version of </a:t>
            </a:r>
            <a:r>
              <a:rPr lang="en-US" dirty="0" err="1" smtClean="0">
                <a:latin typeface="Cambria"/>
                <a:cs typeface="Cambria"/>
              </a:rPr>
              <a:t>FastLane</a:t>
            </a:r>
            <a:r>
              <a:rPr lang="en-US" dirty="0" smtClean="0">
                <a:latin typeface="Cambria"/>
                <a:cs typeface="Cambria"/>
              </a:rPr>
              <a:t> is available online.</a:t>
            </a:r>
          </a:p>
          <a:p>
            <a:pPr lvl="1" eaLnBrk="1" hangingPunct="1"/>
            <a:r>
              <a:rPr lang="en-US" dirty="0" smtClean="0">
                <a:latin typeface="Cambria"/>
                <a:cs typeface="Cambria"/>
              </a:rPr>
              <a:t>Go to:  </a:t>
            </a:r>
            <a:r>
              <a:rPr lang="en-US" dirty="0" smtClean="0">
                <a:latin typeface="Cambria"/>
                <a:cs typeface="Cambria"/>
                <a:hlinkClick r:id="rId4"/>
              </a:rPr>
              <a:t>www.FastLane.nsf.gov</a:t>
            </a:r>
            <a:r>
              <a:rPr lang="en-US" dirty="0" smtClean="0">
                <a:latin typeface="Cambria"/>
                <a:cs typeface="Cambria"/>
              </a:rPr>
              <a:t> </a:t>
            </a:r>
          </a:p>
          <a:p>
            <a:pPr lvl="1" eaLnBrk="1" hangingPunct="1"/>
            <a:r>
              <a:rPr lang="en-US" dirty="0" smtClean="0">
                <a:latin typeface="Cambria"/>
                <a:cs typeface="Cambria"/>
              </a:rPr>
              <a:t>Find menu button on lower left column.</a:t>
            </a:r>
          </a:p>
        </p:txBody>
      </p:sp>
      <p:pic>
        <p:nvPicPr>
          <p:cNvPr id="24578" name="Picture 2" descr="Check Mark on Tablet"/>
          <p:cNvPicPr>
            <a:picLocks noChangeAspect="1" noChangeArrowheads="1"/>
          </p:cNvPicPr>
          <p:nvPr/>
        </p:nvPicPr>
        <p:blipFill>
          <a:blip r:embed="rId5" cstate="print"/>
          <a:srcRect/>
          <a:stretch>
            <a:fillRect/>
          </a:stretch>
        </p:blipFill>
        <p:spPr bwMode="auto">
          <a:xfrm>
            <a:off x="7239228" y="4648428"/>
            <a:ext cx="1828572" cy="1828572"/>
          </a:xfrm>
          <a:prstGeom prst="rect">
            <a:avLst/>
          </a:prstGeom>
          <a:noFill/>
        </p:spPr>
      </p:pic>
      <p:sp>
        <p:nvSpPr>
          <p:cNvPr id="6" name="Slide Number Placeholder 5"/>
          <p:cNvSpPr>
            <a:spLocks noGrp="1"/>
          </p:cNvSpPr>
          <p:nvPr>
            <p:ph type="sldNum" sz="quarter" idx="4294967295"/>
          </p:nvPr>
        </p:nvSpPr>
        <p:spPr>
          <a:xfrm>
            <a:off x="8647272" y="6407944"/>
            <a:ext cx="365760" cy="365125"/>
          </a:xfrm>
          <a:prstGeom prst="rect">
            <a:avLst/>
          </a:prstGeom>
        </p:spPr>
        <p:txBody>
          <a:bodyPr/>
          <a:lstStyle/>
          <a:p>
            <a:fld id="{34D2B1E4-760C-41B4-BD6D-7A917E8E8432}" type="slidenum">
              <a:rPr lang="en-US" smtClean="0"/>
              <a:pPr/>
              <a:t>54</a:t>
            </a:fld>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9783078"/>
      </p:ext>
    </p:extLst>
  </p:cSld>
  <p:clrMapOvr>
    <a:masterClrMapping/>
  </p:clrMapOvr>
  <mc:AlternateContent xmlns:mc="http://schemas.openxmlformats.org/markup-compatibility/2006" xmlns:p14="http://schemas.microsoft.com/office/powerpoint/2010/main">
    <mc:Choice Requires="p14">
      <p:transition spd="slow" p14:dur="2000" advTm="40885"/>
    </mc:Choice>
    <mc:Fallback xmlns="">
      <p:transition xmlns:p14="http://schemas.microsoft.com/office/powerpoint/2010/main" spd="slow" advTm="4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grpSp>
        <p:nvGrpSpPr>
          <p:cNvPr id="4" name="Group 4"/>
          <p:cNvGrpSpPr>
            <a:grpSpLocks/>
          </p:cNvGrpSpPr>
          <p:nvPr/>
        </p:nvGrpSpPr>
        <p:grpSpPr bwMode="auto">
          <a:xfrm>
            <a:off x="0" y="-7938"/>
            <a:ext cx="914400" cy="6865938"/>
            <a:chOff x="0" y="-5"/>
            <a:chExt cx="576" cy="4325"/>
          </a:xfrm>
        </p:grpSpPr>
        <p:sp>
          <p:nvSpPr>
            <p:cNvPr id="5" name="Rectangle 5"/>
            <p:cNvSpPr>
              <a:spLocks noChangeArrowheads="1"/>
            </p:cNvSpPr>
            <p:nvPr/>
          </p:nvSpPr>
          <p:spPr bwMode="auto">
            <a:xfrm>
              <a:off x="0" y="0"/>
              <a:ext cx="576" cy="4320"/>
            </a:xfrm>
            <a:prstGeom prst="rect">
              <a:avLst/>
            </a:prstGeom>
            <a:solidFill>
              <a:srgbClr val="9999FF"/>
            </a:solidFill>
            <a:ln w="9525">
              <a:noFill/>
              <a:miter lim="800000"/>
              <a:headEnd/>
              <a:tailEnd/>
            </a:ln>
            <a:effectLst/>
          </p:spPr>
          <p:txBody>
            <a:bodyPr wrap="none" anchor="ctr"/>
            <a:lstStyle/>
            <a:p>
              <a:endParaRPr lang="en-US"/>
            </a:p>
          </p:txBody>
        </p:sp>
        <p:sp>
          <p:nvSpPr>
            <p:cNvPr id="6" name="Rectangle 6"/>
            <p:cNvSpPr>
              <a:spLocks noChangeArrowheads="1"/>
            </p:cNvSpPr>
            <p:nvPr/>
          </p:nvSpPr>
          <p:spPr bwMode="auto">
            <a:xfrm>
              <a:off x="112" y="48"/>
              <a:ext cx="384" cy="4224"/>
            </a:xfrm>
            <a:prstGeom prst="rect">
              <a:avLst/>
            </a:prstGeom>
            <a:gradFill rotWithShape="0">
              <a:gsLst>
                <a:gs pos="0">
                  <a:srgbClr val="0640F3">
                    <a:gamma/>
                    <a:shade val="29804"/>
                    <a:invGamma/>
                  </a:srgbClr>
                </a:gs>
                <a:gs pos="100000">
                  <a:srgbClr val="0640F3"/>
                </a:gs>
              </a:gsLst>
              <a:lin ang="5400000" scaled="1"/>
            </a:gradFill>
            <a:ln w="9525">
              <a:noFill/>
              <a:miter lim="800000"/>
              <a:headEnd/>
              <a:tailEnd/>
            </a:ln>
            <a:effectLst/>
          </p:spPr>
          <p:txBody>
            <a:bodyPr wrap="none" anchor="ctr"/>
            <a:lstStyle/>
            <a:p>
              <a:endParaRPr lang="en-US"/>
            </a:p>
          </p:txBody>
        </p:sp>
        <p:pic>
          <p:nvPicPr>
            <p:cNvPr id="7" name="Picture 7"/>
            <p:cNvPicPr>
              <a:picLocks noChangeArrowheads="1"/>
            </p:cNvPicPr>
            <p:nvPr/>
          </p:nvPicPr>
          <p:blipFill>
            <a:blip r:embed="rId4" cstate="print"/>
            <a:srcRect/>
            <a:stretch>
              <a:fillRect/>
            </a:stretch>
          </p:blipFill>
          <p:spPr bwMode="auto">
            <a:xfrm>
              <a:off x="115" y="3881"/>
              <a:ext cx="380" cy="385"/>
            </a:xfrm>
            <a:prstGeom prst="rect">
              <a:avLst/>
            </a:prstGeom>
            <a:noFill/>
            <a:ln w="9525">
              <a:noFill/>
              <a:miter lim="800000"/>
              <a:headEnd/>
              <a:tailEnd/>
            </a:ln>
            <a:effectLst/>
          </p:spPr>
        </p:pic>
        <p:sp>
          <p:nvSpPr>
            <p:cNvPr id="8" name="Rectangle 8"/>
            <p:cNvSpPr>
              <a:spLocks noChangeArrowheads="1"/>
            </p:cNvSpPr>
            <p:nvPr/>
          </p:nvSpPr>
          <p:spPr bwMode="auto">
            <a:xfrm rot="16200000">
              <a:off x="-1152" y="1296"/>
              <a:ext cx="2890" cy="288"/>
            </a:xfrm>
            <a:prstGeom prst="rect">
              <a:avLst/>
            </a:prstGeom>
            <a:noFill/>
            <a:ln w="9525">
              <a:noFill/>
              <a:miter lim="800000"/>
              <a:headEnd/>
              <a:tailEnd/>
            </a:ln>
            <a:effectLst/>
          </p:spPr>
          <p:txBody>
            <a:bodyPr lIns="92075" tIns="46038" rIns="92075" bIns="46038">
              <a:spAutoFit/>
            </a:bodyPr>
            <a:lstStyle/>
            <a:p>
              <a:pPr eaLnBrk="0" hangingPunct="0"/>
              <a:r>
                <a:rPr lang="en-US" sz="2400" b="1">
                  <a:solidFill>
                    <a:srgbClr val="618FFD"/>
                  </a:solidFill>
                </a:rPr>
                <a:t>National Science Foundation</a:t>
              </a:r>
            </a:p>
          </p:txBody>
        </p:sp>
      </p:grpSp>
      <p:pic>
        <p:nvPicPr>
          <p:cNvPr id="9" name="Picture 9"/>
          <p:cNvPicPr>
            <a:picLocks noChangeAspect="1" noChangeArrowheads="1"/>
          </p:cNvPicPr>
          <p:nvPr/>
        </p:nvPicPr>
        <p:blipFill>
          <a:blip r:embed="rId5" cstate="print"/>
          <a:srcRect/>
          <a:stretch>
            <a:fillRect/>
          </a:stretch>
        </p:blipFill>
        <p:spPr bwMode="auto">
          <a:xfrm>
            <a:off x="990600" y="228600"/>
            <a:ext cx="8001000" cy="5410200"/>
          </a:xfrm>
          <a:prstGeom prst="rect">
            <a:avLst/>
          </a:prstGeom>
          <a:noFill/>
          <a:ln w="9525">
            <a:noFill/>
            <a:miter lim="800000"/>
            <a:headEnd/>
            <a:tailEnd/>
          </a:ln>
          <a:effectLst/>
        </p:spPr>
      </p:pic>
      <p:sp>
        <p:nvSpPr>
          <p:cNvPr id="10" name="Text Box 12"/>
          <p:cNvSpPr txBox="1">
            <a:spLocks noChangeArrowheads="1"/>
          </p:cNvSpPr>
          <p:nvPr/>
        </p:nvSpPr>
        <p:spPr bwMode="auto">
          <a:xfrm>
            <a:off x="1219200" y="5791200"/>
            <a:ext cx="7543800" cy="641350"/>
          </a:xfrm>
          <a:prstGeom prst="rect">
            <a:avLst/>
          </a:prstGeom>
          <a:noFill/>
          <a:ln w="9525">
            <a:noFill/>
            <a:miter lim="800000"/>
            <a:headEnd/>
            <a:tailEnd/>
          </a:ln>
          <a:effectLst/>
        </p:spPr>
        <p:txBody>
          <a:bodyPr>
            <a:spAutoFit/>
          </a:bodyPr>
          <a:lstStyle/>
          <a:p>
            <a:pPr>
              <a:spcBef>
                <a:spcPct val="50000"/>
              </a:spcBef>
            </a:pPr>
            <a:r>
              <a:rPr lang="en-US" dirty="0">
                <a:latin typeface="Cambria"/>
                <a:cs typeface="Cambria"/>
              </a:rPr>
              <a:t>https://</a:t>
            </a:r>
            <a:r>
              <a:rPr lang="en-US" dirty="0" err="1">
                <a:latin typeface="Cambria"/>
                <a:cs typeface="Cambria"/>
              </a:rPr>
              <a:t>www.fastlane.nsf.gov</a:t>
            </a:r>
            <a:r>
              <a:rPr lang="en-US" dirty="0">
                <a:latin typeface="Cambria"/>
                <a:cs typeface="Cambria"/>
              </a:rPr>
              <a:t>/</a:t>
            </a:r>
            <a:r>
              <a:rPr lang="en-US" dirty="0" err="1">
                <a:latin typeface="Cambria"/>
                <a:cs typeface="Cambria"/>
              </a:rPr>
              <a:t>NSFHelp</a:t>
            </a:r>
            <a:r>
              <a:rPr lang="en-US" dirty="0">
                <a:latin typeface="Cambria"/>
                <a:cs typeface="Cambria"/>
              </a:rPr>
              <a:t>/</a:t>
            </a:r>
            <a:r>
              <a:rPr lang="en-US" dirty="0" err="1">
                <a:latin typeface="Cambria"/>
                <a:cs typeface="Cambria"/>
              </a:rPr>
              <a:t>flashhelp</a:t>
            </a:r>
            <a:r>
              <a:rPr lang="en-US" dirty="0">
                <a:latin typeface="Cambria"/>
                <a:cs typeface="Cambria"/>
              </a:rPr>
              <a:t>/</a:t>
            </a:r>
            <a:r>
              <a:rPr lang="en-US" dirty="0" err="1">
                <a:latin typeface="Cambria"/>
                <a:cs typeface="Cambria"/>
              </a:rPr>
              <a:t>fastlane</a:t>
            </a:r>
            <a:r>
              <a:rPr lang="en-US" dirty="0">
                <a:latin typeface="Cambria"/>
                <a:cs typeface="Cambria"/>
              </a:rPr>
              <a:t>/</a:t>
            </a:r>
            <a:r>
              <a:rPr lang="en-US" dirty="0" err="1">
                <a:latin typeface="Cambria"/>
                <a:cs typeface="Cambria"/>
              </a:rPr>
              <a:t>FastLane_Help</a:t>
            </a:r>
            <a:r>
              <a:rPr lang="en-US" dirty="0">
                <a:latin typeface="Cambria"/>
                <a:cs typeface="Cambria"/>
              </a:rPr>
              <a:t>/</a:t>
            </a:r>
            <a:r>
              <a:rPr lang="en-US" dirty="0" err="1">
                <a:latin typeface="Cambria"/>
                <a:cs typeface="Cambria"/>
              </a:rPr>
              <a:t>fastlane_help.htm#introduction_to_fastlane.htm</a:t>
            </a:r>
            <a:endParaRPr lang="en-US" dirty="0">
              <a:latin typeface="Cambria"/>
              <a:cs typeface="Cambria"/>
            </a:endParaRPr>
          </a:p>
        </p:txBody>
      </p:sp>
      <p:sp>
        <p:nvSpPr>
          <p:cNvPr id="11" name="Oval 13"/>
          <p:cNvSpPr>
            <a:spLocks noChangeArrowheads="1"/>
          </p:cNvSpPr>
          <p:nvPr/>
        </p:nvSpPr>
        <p:spPr bwMode="auto">
          <a:xfrm>
            <a:off x="6019800" y="1066800"/>
            <a:ext cx="1066800" cy="228600"/>
          </a:xfrm>
          <a:prstGeom prst="ellipse">
            <a:avLst/>
          </a:prstGeom>
          <a:noFill/>
          <a:ln w="15875">
            <a:solidFill>
              <a:srgbClr val="FF0000"/>
            </a:solidFill>
            <a:round/>
            <a:headEnd/>
            <a:tailEnd/>
          </a:ln>
          <a:effectLst/>
        </p:spPr>
        <p:txBody>
          <a:bodyPr wrap="none" anchor="ctr"/>
          <a:lstStyle/>
          <a:p>
            <a:endParaRPr lang="en-US"/>
          </a:p>
        </p:txBody>
      </p:sp>
      <p:sp>
        <p:nvSpPr>
          <p:cNvPr id="12" name="Line 15"/>
          <p:cNvSpPr>
            <a:spLocks noChangeShapeType="1"/>
          </p:cNvSpPr>
          <p:nvPr/>
        </p:nvSpPr>
        <p:spPr bwMode="auto">
          <a:xfrm flipV="1">
            <a:off x="3733800" y="1219200"/>
            <a:ext cx="2362200" cy="4572000"/>
          </a:xfrm>
          <a:prstGeom prst="line">
            <a:avLst/>
          </a:prstGeom>
          <a:noFill/>
          <a:ln w="15875">
            <a:solidFill>
              <a:srgbClr val="FF0000"/>
            </a:solidFill>
            <a:round/>
            <a:headEnd/>
            <a:tailEnd type="triangle" w="med" len="med"/>
          </a:ln>
          <a:effectLst/>
        </p:spPr>
        <p:txBody>
          <a:bodyPr/>
          <a:lstStyle/>
          <a:p>
            <a:endParaRPr lang="en-US"/>
          </a:p>
        </p:txBody>
      </p:sp>
      <p:sp>
        <p:nvSpPr>
          <p:cNvPr id="13" name="Slide Number Placeholder 12"/>
          <p:cNvSpPr>
            <a:spLocks noGrp="1"/>
          </p:cNvSpPr>
          <p:nvPr>
            <p:ph type="sldNum" sz="quarter" idx="4294967295"/>
          </p:nvPr>
        </p:nvSpPr>
        <p:spPr>
          <a:xfrm>
            <a:off x="8647272" y="6407944"/>
            <a:ext cx="365760" cy="365125"/>
          </a:xfrm>
          <a:prstGeom prst="rect">
            <a:avLst/>
          </a:prstGeom>
        </p:spPr>
        <p:txBody>
          <a:bodyPr/>
          <a:lstStyle/>
          <a:p>
            <a:fld id="{34D2B1E4-760C-41B4-BD6D-7A917E8E8432}" type="slidenum">
              <a:rPr lang="en-US" smtClean="0"/>
              <a:pPr/>
              <a:t>55</a:t>
            </a:fld>
            <a:endParaRPr lang="en-US"/>
          </a:p>
        </p:txBody>
      </p:sp>
      <p:pic>
        <p:nvPicPr>
          <p:cNvPr id="14" name="Soun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576440"/>
      </p:ext>
    </p:extLst>
  </p:cSld>
  <p:clrMapOvr>
    <a:masterClrMapping/>
  </p:clrMapOvr>
  <mc:AlternateContent xmlns:mc="http://schemas.openxmlformats.org/markup-compatibility/2006" xmlns:p14="http://schemas.microsoft.com/office/powerpoint/2010/main">
    <mc:Choice Requires="p14">
      <p:transition spd="slow" p14:dur="2000" advTm="8781"/>
    </mc:Choice>
    <mc:Fallback xmlns="">
      <p:transition xmlns:p14="http://schemas.microsoft.com/office/powerpoint/2010/main" spd="slow" advTm="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8647272" y="6407944"/>
            <a:ext cx="365760" cy="365125"/>
          </a:xfrm>
          <a:prstGeom prst="rect">
            <a:avLst/>
          </a:prstGeom>
        </p:spPr>
        <p:txBody>
          <a:bodyPr/>
          <a:lstStyle/>
          <a:p>
            <a:fld id="{34D2B1E4-760C-41B4-BD6D-7A917E8E8432}" type="slidenum">
              <a:rPr lang="en-US" smtClean="0"/>
              <a:pPr/>
              <a:t>56</a:t>
            </a:fld>
            <a:endParaRPr lang="en-US"/>
          </a:p>
        </p:txBody>
      </p:sp>
      <p:grpSp>
        <p:nvGrpSpPr>
          <p:cNvPr id="4" name="Group 2"/>
          <p:cNvGrpSpPr>
            <a:grpSpLocks/>
          </p:cNvGrpSpPr>
          <p:nvPr/>
        </p:nvGrpSpPr>
        <p:grpSpPr bwMode="auto">
          <a:xfrm>
            <a:off x="0" y="0"/>
            <a:ext cx="914400" cy="6865938"/>
            <a:chOff x="0" y="-5"/>
            <a:chExt cx="576" cy="4325"/>
          </a:xfrm>
        </p:grpSpPr>
        <p:sp>
          <p:nvSpPr>
            <p:cNvPr id="5" name="Rectangle 3"/>
            <p:cNvSpPr>
              <a:spLocks noChangeArrowheads="1"/>
            </p:cNvSpPr>
            <p:nvPr/>
          </p:nvSpPr>
          <p:spPr bwMode="auto">
            <a:xfrm>
              <a:off x="0" y="0"/>
              <a:ext cx="576" cy="4320"/>
            </a:xfrm>
            <a:prstGeom prst="rect">
              <a:avLst/>
            </a:prstGeom>
            <a:solidFill>
              <a:srgbClr val="9999FF"/>
            </a:solidFill>
            <a:ln w="9525">
              <a:noFill/>
              <a:miter lim="800000"/>
              <a:headEnd/>
              <a:tailEnd/>
            </a:ln>
            <a:effectLst/>
          </p:spPr>
          <p:txBody>
            <a:bodyPr wrap="none" anchor="ctr"/>
            <a:lstStyle/>
            <a:p>
              <a:endParaRPr lang="en-US"/>
            </a:p>
          </p:txBody>
        </p:sp>
        <p:sp>
          <p:nvSpPr>
            <p:cNvPr id="6" name="Rectangle 4"/>
            <p:cNvSpPr>
              <a:spLocks noChangeArrowheads="1"/>
            </p:cNvSpPr>
            <p:nvPr/>
          </p:nvSpPr>
          <p:spPr bwMode="auto">
            <a:xfrm>
              <a:off x="112" y="48"/>
              <a:ext cx="384" cy="4224"/>
            </a:xfrm>
            <a:prstGeom prst="rect">
              <a:avLst/>
            </a:prstGeom>
            <a:gradFill rotWithShape="0">
              <a:gsLst>
                <a:gs pos="0">
                  <a:srgbClr val="0640F3">
                    <a:gamma/>
                    <a:shade val="29804"/>
                    <a:invGamma/>
                  </a:srgbClr>
                </a:gs>
                <a:gs pos="100000">
                  <a:srgbClr val="0640F3"/>
                </a:gs>
              </a:gsLst>
              <a:lin ang="5400000" scaled="1"/>
            </a:gradFill>
            <a:ln w="9525">
              <a:noFill/>
              <a:miter lim="800000"/>
              <a:headEnd/>
              <a:tailEnd/>
            </a:ln>
            <a:effectLst/>
          </p:spPr>
          <p:txBody>
            <a:bodyPr wrap="none" anchor="ctr"/>
            <a:lstStyle/>
            <a:p>
              <a:endParaRPr lang="en-US"/>
            </a:p>
          </p:txBody>
        </p:sp>
        <p:pic>
          <p:nvPicPr>
            <p:cNvPr id="7" name="Picture 5"/>
            <p:cNvPicPr>
              <a:picLocks noChangeArrowheads="1"/>
            </p:cNvPicPr>
            <p:nvPr/>
          </p:nvPicPr>
          <p:blipFill>
            <a:blip r:embed="rId4" cstate="print"/>
            <a:srcRect/>
            <a:stretch>
              <a:fillRect/>
            </a:stretch>
          </p:blipFill>
          <p:spPr bwMode="auto">
            <a:xfrm>
              <a:off x="115" y="3881"/>
              <a:ext cx="380" cy="385"/>
            </a:xfrm>
            <a:prstGeom prst="rect">
              <a:avLst/>
            </a:prstGeom>
            <a:noFill/>
            <a:ln w="9525">
              <a:noFill/>
              <a:miter lim="800000"/>
              <a:headEnd/>
              <a:tailEnd/>
            </a:ln>
            <a:effectLst/>
          </p:spPr>
        </p:pic>
        <p:sp>
          <p:nvSpPr>
            <p:cNvPr id="8" name="Rectangle 6"/>
            <p:cNvSpPr>
              <a:spLocks noChangeArrowheads="1"/>
            </p:cNvSpPr>
            <p:nvPr/>
          </p:nvSpPr>
          <p:spPr bwMode="auto">
            <a:xfrm rot="16200000">
              <a:off x="-1152" y="1296"/>
              <a:ext cx="2890" cy="288"/>
            </a:xfrm>
            <a:prstGeom prst="rect">
              <a:avLst/>
            </a:prstGeom>
            <a:noFill/>
            <a:ln w="9525">
              <a:noFill/>
              <a:miter lim="800000"/>
              <a:headEnd/>
              <a:tailEnd/>
            </a:ln>
            <a:effectLst/>
          </p:spPr>
          <p:txBody>
            <a:bodyPr lIns="92075" tIns="46038" rIns="92075" bIns="46038">
              <a:spAutoFit/>
            </a:bodyPr>
            <a:lstStyle/>
            <a:p>
              <a:pPr eaLnBrk="0" hangingPunct="0"/>
              <a:r>
                <a:rPr lang="en-US" sz="2400" b="1">
                  <a:solidFill>
                    <a:srgbClr val="618FFD"/>
                  </a:solidFill>
                </a:rPr>
                <a:t>National Science Foundation</a:t>
              </a:r>
            </a:p>
          </p:txBody>
        </p:sp>
      </p:grpSp>
      <p:pic>
        <p:nvPicPr>
          <p:cNvPr id="9" name="Picture 9" descr="prepareview"/>
          <p:cNvPicPr>
            <a:picLocks noChangeAspect="1" noChangeArrowheads="1"/>
          </p:cNvPicPr>
          <p:nvPr/>
        </p:nvPicPr>
        <p:blipFill>
          <a:blip r:embed="rId5" cstate="print"/>
          <a:srcRect/>
          <a:stretch>
            <a:fillRect/>
          </a:stretch>
        </p:blipFill>
        <p:spPr bwMode="auto">
          <a:xfrm>
            <a:off x="685800" y="2209800"/>
            <a:ext cx="8229600" cy="3868738"/>
          </a:xfrm>
          <a:prstGeom prst="rect">
            <a:avLst/>
          </a:prstGeom>
          <a:noFill/>
        </p:spPr>
      </p:pic>
      <p:pic>
        <p:nvPicPr>
          <p:cNvPr id="10" name="Picture 11" descr="image134"/>
          <p:cNvPicPr>
            <a:picLocks noChangeAspect="1" noChangeArrowheads="1"/>
          </p:cNvPicPr>
          <p:nvPr/>
        </p:nvPicPr>
        <p:blipFill>
          <a:blip r:embed="rId6" cstate="print"/>
          <a:srcRect/>
          <a:stretch>
            <a:fillRect/>
          </a:stretch>
        </p:blipFill>
        <p:spPr bwMode="auto">
          <a:xfrm>
            <a:off x="914400" y="1066800"/>
            <a:ext cx="7696200" cy="1165225"/>
          </a:xfrm>
          <a:prstGeom prst="rect">
            <a:avLst/>
          </a:prstGeom>
          <a:noFill/>
        </p:spPr>
      </p:pic>
      <p:sp>
        <p:nvSpPr>
          <p:cNvPr id="11" name="Text Box 14"/>
          <p:cNvSpPr txBox="1">
            <a:spLocks noChangeArrowheads="1"/>
          </p:cNvSpPr>
          <p:nvPr/>
        </p:nvSpPr>
        <p:spPr bwMode="auto">
          <a:xfrm>
            <a:off x="1600200" y="609600"/>
            <a:ext cx="6400800" cy="579438"/>
          </a:xfrm>
          <a:prstGeom prst="rect">
            <a:avLst/>
          </a:prstGeom>
          <a:noFill/>
          <a:ln w="9525">
            <a:noFill/>
            <a:miter lim="800000"/>
            <a:headEnd/>
            <a:tailEnd/>
          </a:ln>
          <a:effectLst/>
        </p:spPr>
        <p:txBody>
          <a:bodyPr>
            <a:spAutoFit/>
          </a:bodyPr>
          <a:lstStyle/>
          <a:p>
            <a:pPr algn="ctr">
              <a:spcBef>
                <a:spcPct val="50000"/>
              </a:spcBef>
            </a:pPr>
            <a:r>
              <a:rPr lang="en-US" sz="3200" dirty="0"/>
              <a:t>Panel Review System</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29520354"/>
      </p:ext>
    </p:extLst>
  </p:cSld>
  <p:clrMapOvr>
    <a:masterClrMapping/>
  </p:clrMapOvr>
  <mc:AlternateContent xmlns:mc="http://schemas.openxmlformats.org/markup-compatibility/2006" xmlns:p14="http://schemas.microsoft.com/office/powerpoint/2010/main">
    <mc:Choice Requires="p14">
      <p:transition spd="slow" p14:dur="2000" advTm="7967"/>
    </mc:Choice>
    <mc:Fallback xmlns="">
      <p:transition xmlns:p14="http://schemas.microsoft.com/office/powerpoint/2010/main" spd="slow" advTm="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600200"/>
            <a:ext cx="8229600" cy="4953000"/>
          </a:xfrm>
        </p:spPr>
        <p:txBody>
          <a:bodyPr>
            <a:normAutofit/>
          </a:bodyPr>
          <a:lstStyle/>
          <a:p>
            <a:r>
              <a:rPr lang="en-US" dirty="0" smtClean="0">
                <a:latin typeface="Cambria"/>
                <a:cs typeface="Cambria"/>
              </a:rPr>
              <a:t>Intellectual Merit (Strengths &amp; Weaknesses)</a:t>
            </a:r>
          </a:p>
          <a:p>
            <a:r>
              <a:rPr lang="en-US" dirty="0" smtClean="0">
                <a:latin typeface="Cambria"/>
                <a:cs typeface="Cambria"/>
              </a:rPr>
              <a:t>Broader </a:t>
            </a:r>
            <a:r>
              <a:rPr lang="en-US" dirty="0">
                <a:latin typeface="Cambria"/>
                <a:cs typeface="Cambria"/>
              </a:rPr>
              <a:t>Impact (Strengths &amp; Weaknesses</a:t>
            </a:r>
            <a:r>
              <a:rPr lang="en-US" dirty="0" smtClean="0">
                <a:latin typeface="Cambria"/>
                <a:cs typeface="Cambria"/>
              </a:rPr>
              <a:t>)</a:t>
            </a:r>
          </a:p>
          <a:p>
            <a:r>
              <a:rPr lang="en-US" dirty="0">
                <a:latin typeface="Cambria"/>
                <a:cs typeface="Cambria"/>
              </a:rPr>
              <a:t>Special Review </a:t>
            </a:r>
            <a:r>
              <a:rPr lang="en-US" dirty="0" smtClean="0">
                <a:latin typeface="Cambria"/>
                <a:cs typeface="Cambria"/>
              </a:rPr>
              <a:t>Criteria </a:t>
            </a:r>
            <a:endParaRPr lang="en-US" dirty="0">
              <a:latin typeface="Cambria"/>
              <a:cs typeface="Cambria"/>
            </a:endParaRPr>
          </a:p>
          <a:p>
            <a:r>
              <a:rPr lang="en-US" dirty="0" smtClean="0">
                <a:latin typeface="Cambria"/>
                <a:cs typeface="Cambria"/>
              </a:rPr>
              <a:t>Prior </a:t>
            </a:r>
            <a:r>
              <a:rPr lang="en-US" dirty="0">
                <a:latin typeface="Cambria"/>
                <a:cs typeface="Cambria"/>
              </a:rPr>
              <a:t>NSF support (if applicable</a:t>
            </a:r>
            <a:r>
              <a:rPr lang="en-US" dirty="0" smtClean="0">
                <a:latin typeface="Cambria"/>
                <a:cs typeface="Cambria"/>
              </a:rPr>
              <a:t>)</a:t>
            </a:r>
            <a:endParaRPr lang="en-US" dirty="0">
              <a:latin typeface="Cambria"/>
              <a:cs typeface="Cambria"/>
            </a:endParaRPr>
          </a:p>
          <a:p>
            <a:r>
              <a:rPr lang="en-US" dirty="0" smtClean="0">
                <a:latin typeface="Cambria"/>
                <a:cs typeface="Cambria"/>
              </a:rPr>
              <a:t>Data Management Plan</a:t>
            </a:r>
          </a:p>
          <a:p>
            <a:pPr>
              <a:buFont typeface="Wingdings" charset="2"/>
              <a:buChar char="§"/>
            </a:pPr>
            <a:r>
              <a:rPr lang="en-US" dirty="0" smtClean="0">
                <a:latin typeface="Cambria"/>
                <a:cs typeface="Cambria"/>
              </a:rPr>
              <a:t>Post-doctoral Mentoring Plan (if applicable)</a:t>
            </a:r>
            <a:r>
              <a:rPr lang="en-US" dirty="0">
                <a:latin typeface="Cambria"/>
                <a:cs typeface="Cambria"/>
              </a:rPr>
              <a:t> </a:t>
            </a:r>
            <a:r>
              <a:rPr lang="en-US" dirty="0" smtClean="0">
                <a:latin typeface="Cambria"/>
                <a:cs typeface="Cambria"/>
              </a:rPr>
              <a:t>Summary</a:t>
            </a:r>
          </a:p>
          <a:p>
            <a:pPr marL="0" indent="0">
              <a:buNone/>
            </a:pPr>
            <a:r>
              <a:rPr lang="en-US" sz="2600" i="1" dirty="0" smtClean="0">
                <a:latin typeface="Cambria"/>
                <a:cs typeface="Cambria"/>
              </a:rPr>
              <a:t>This </a:t>
            </a:r>
            <a:r>
              <a:rPr lang="en-US" sz="2600" i="1" dirty="0">
                <a:latin typeface="Cambria"/>
                <a:cs typeface="Cambria"/>
              </a:rPr>
              <a:t>summary was read by panel members, and they concurred that the summary reflects the panel discussion</a:t>
            </a:r>
            <a:r>
              <a:rPr lang="en-US" sz="2600" dirty="0" smtClean="0">
                <a:latin typeface="Cambria"/>
                <a:cs typeface="Cambria"/>
              </a:rPr>
              <a:t>.</a:t>
            </a:r>
            <a:endParaRPr lang="en-US" sz="2600" dirty="0">
              <a:latin typeface="Cambria"/>
              <a:cs typeface="Cambria"/>
            </a:endParaRPr>
          </a:p>
        </p:txBody>
      </p:sp>
      <p:sp>
        <p:nvSpPr>
          <p:cNvPr id="4" name="Title 3"/>
          <p:cNvSpPr>
            <a:spLocks noGrp="1"/>
          </p:cNvSpPr>
          <p:nvPr>
            <p:ph type="title" idx="13"/>
          </p:nvPr>
        </p:nvSpPr>
        <p:spPr>
          <a:xfrm>
            <a:off x="609600" y="609600"/>
            <a:ext cx="7899400" cy="787400"/>
          </a:xfrm>
        </p:spPr>
        <p:txBody>
          <a:bodyPr/>
          <a:lstStyle/>
          <a:p>
            <a:r>
              <a:rPr lang="en-US" sz="3600" b="1" dirty="0" smtClean="0">
                <a:latin typeface="Cambria"/>
                <a:cs typeface="Cambria"/>
              </a:rPr>
              <a:t>Panel Summary Format</a:t>
            </a:r>
            <a:endParaRPr lang="en-US" sz="3600" b="1" dirty="0">
              <a:latin typeface="Cambria"/>
              <a:cs typeface="Cambria"/>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78625369"/>
      </p:ext>
    </p:extLst>
  </p:cSld>
  <p:clrMapOvr>
    <a:masterClrMapping/>
  </p:clrMapOvr>
  <p:transition advTm="1044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a:cs typeface="Cambria"/>
              </a:rPr>
              <a:t>Thank You!</a:t>
            </a:r>
            <a:endParaRPr lang="en-US" b="1" dirty="0">
              <a:latin typeface="Cambria"/>
              <a:cs typeface="Cambria"/>
            </a:endParaRPr>
          </a:p>
        </p:txBody>
      </p:sp>
      <p:sp>
        <p:nvSpPr>
          <p:cNvPr id="3" name="Content Placeholder 2"/>
          <p:cNvSpPr>
            <a:spLocks noGrp="1"/>
          </p:cNvSpPr>
          <p:nvPr>
            <p:ph idx="1"/>
          </p:nvPr>
        </p:nvSpPr>
        <p:spPr/>
        <p:txBody>
          <a:bodyPr/>
          <a:lstStyle/>
          <a:p>
            <a:pPr marL="0" indent="0">
              <a:buNone/>
            </a:pPr>
            <a:r>
              <a:rPr lang="en-US" b="1" dirty="0" smtClean="0">
                <a:latin typeface="Cambria"/>
                <a:cs typeface="Cambria"/>
              </a:rPr>
              <a:t>If you have more questions…….</a:t>
            </a:r>
          </a:p>
          <a:p>
            <a:pPr marL="0" indent="0">
              <a:buNone/>
            </a:pPr>
            <a:endParaRPr lang="en-US" b="1" dirty="0" smtClean="0">
              <a:latin typeface="Cambria"/>
              <a:cs typeface="Cambria"/>
            </a:endParaRPr>
          </a:p>
          <a:p>
            <a:pPr marL="0" indent="0">
              <a:buNone/>
            </a:pPr>
            <a:r>
              <a:rPr lang="en-US" b="1" dirty="0" smtClean="0">
                <a:latin typeface="Cambria"/>
                <a:cs typeface="Cambria"/>
              </a:rPr>
              <a:t>Contact</a:t>
            </a:r>
            <a:r>
              <a:rPr lang="en-US" b="1" dirty="0">
                <a:latin typeface="Cambria"/>
                <a:cs typeface="Cambria"/>
              </a:rPr>
              <a:t>: </a:t>
            </a:r>
            <a:endParaRPr lang="en-US" dirty="0">
              <a:latin typeface="Cambria"/>
              <a:cs typeface="Cambria"/>
            </a:endParaRPr>
          </a:p>
          <a:p>
            <a:pPr marL="800100" lvl="2" indent="0">
              <a:buNone/>
            </a:pPr>
            <a:r>
              <a:rPr lang="en-US" dirty="0">
                <a:latin typeface="Cambria"/>
                <a:cs typeface="Cambria"/>
              </a:rPr>
              <a:t>Y</a:t>
            </a:r>
            <a:r>
              <a:rPr lang="en-US" dirty="0" smtClean="0">
                <a:latin typeface="Cambria"/>
                <a:cs typeface="Cambria"/>
              </a:rPr>
              <a:t>our </a:t>
            </a:r>
            <a:r>
              <a:rPr lang="en-US" dirty="0">
                <a:latin typeface="Cambria"/>
                <a:cs typeface="Cambria"/>
              </a:rPr>
              <a:t>P</a:t>
            </a:r>
            <a:r>
              <a:rPr lang="en-US" dirty="0" smtClean="0">
                <a:latin typeface="Cambria"/>
                <a:cs typeface="Cambria"/>
              </a:rPr>
              <a:t>anel Program Director </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01227422"/>
      </p:ext>
    </p:extLst>
  </p:cSld>
  <p:clrMapOvr>
    <a:masterClrMapping/>
  </p:clrMapOvr>
  <mc:AlternateContent xmlns:mc="http://schemas.openxmlformats.org/markup-compatibility/2006" xmlns:p14="http://schemas.microsoft.com/office/powerpoint/2010/main">
    <mc:Choice Requires="p14">
      <p:transition spd="slow" p14:dur="2000" advTm="35821"/>
    </mc:Choice>
    <mc:Fallback xmlns="">
      <p:transition xmlns:p14="http://schemas.microsoft.com/office/powerpoint/2010/main" spd="slow" advTm="3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2"/>
            <a:ext cx="8229600" cy="808038"/>
          </a:xfrm>
        </p:spPr>
        <p:txBody>
          <a:bodyPr/>
          <a:lstStyle/>
          <a:p>
            <a:r>
              <a:rPr lang="en-US" sz="3600" b="1" dirty="0" smtClean="0">
                <a:latin typeface="Cambria"/>
                <a:cs typeface="Cambria"/>
              </a:rPr>
              <a:t>Flat Rate Fee</a:t>
            </a:r>
            <a:endParaRPr lang="en-US" sz="3600" b="1" dirty="0">
              <a:latin typeface="Cambria"/>
              <a:cs typeface="Cambria"/>
            </a:endParaRPr>
          </a:p>
        </p:txBody>
      </p:sp>
      <p:sp>
        <p:nvSpPr>
          <p:cNvPr id="3" name="Content Placeholder 2"/>
          <p:cNvSpPr>
            <a:spLocks noGrp="1"/>
          </p:cNvSpPr>
          <p:nvPr>
            <p:ph idx="1"/>
          </p:nvPr>
        </p:nvSpPr>
        <p:spPr>
          <a:xfrm>
            <a:off x="457200" y="1874837"/>
            <a:ext cx="8229600" cy="4144963"/>
          </a:xfrm>
        </p:spPr>
        <p:txBody>
          <a:bodyPr/>
          <a:lstStyle/>
          <a:p>
            <a:r>
              <a:rPr lang="en-US" sz="2800" dirty="0" smtClean="0">
                <a:latin typeface="Cambria"/>
                <a:cs typeface="Cambria"/>
              </a:rPr>
              <a:t>Out </a:t>
            </a:r>
            <a:r>
              <a:rPr lang="en-US" sz="2800" dirty="0">
                <a:latin typeface="Cambria"/>
                <a:cs typeface="Cambria"/>
              </a:rPr>
              <a:t>of area: A flat rate of $480 for 2 meeting days attended and </a:t>
            </a:r>
            <a:r>
              <a:rPr lang="en-US" sz="2800" dirty="0" smtClean="0">
                <a:latin typeface="Cambria"/>
                <a:cs typeface="Cambria"/>
              </a:rPr>
              <a:t>1 </a:t>
            </a:r>
            <a:r>
              <a:rPr lang="en-US" sz="2800" dirty="0">
                <a:latin typeface="Cambria"/>
                <a:cs typeface="Cambria"/>
              </a:rPr>
              <a:t>travel </a:t>
            </a:r>
            <a:r>
              <a:rPr lang="en-US" sz="2800" dirty="0" smtClean="0">
                <a:latin typeface="Cambria"/>
                <a:cs typeface="Cambria"/>
              </a:rPr>
              <a:t>day </a:t>
            </a:r>
            <a:r>
              <a:rPr lang="en-US" sz="2800" dirty="0">
                <a:latin typeface="Cambria"/>
                <a:cs typeface="Cambria"/>
              </a:rPr>
              <a:t>at $280 per day</a:t>
            </a:r>
            <a:r>
              <a:rPr lang="en-US" sz="2800" i="1" dirty="0">
                <a:latin typeface="Cambria"/>
                <a:cs typeface="Cambria"/>
              </a:rPr>
              <a:t>. </a:t>
            </a:r>
            <a:endParaRPr lang="en-US" sz="2800" dirty="0">
              <a:latin typeface="Cambria"/>
              <a:cs typeface="Cambria"/>
            </a:endParaRPr>
          </a:p>
          <a:p>
            <a:r>
              <a:rPr lang="en-US" sz="2800" dirty="0" smtClean="0">
                <a:latin typeface="Cambria"/>
                <a:cs typeface="Cambria"/>
              </a:rPr>
              <a:t>Local area and virtual panelists: </a:t>
            </a:r>
            <a:r>
              <a:rPr lang="en-US" sz="2800" dirty="0">
                <a:latin typeface="Cambria"/>
                <a:cs typeface="Cambria"/>
              </a:rPr>
              <a:t>$</a:t>
            </a:r>
            <a:r>
              <a:rPr lang="en-US" sz="2800" dirty="0" smtClean="0">
                <a:latin typeface="Cambria"/>
                <a:cs typeface="Cambria"/>
              </a:rPr>
              <a:t>200 </a:t>
            </a:r>
            <a:r>
              <a:rPr lang="en-US" sz="2800" dirty="0">
                <a:latin typeface="Cambria"/>
                <a:cs typeface="Cambria"/>
              </a:rPr>
              <a:t>for each full meeting day attended. </a:t>
            </a:r>
          </a:p>
          <a:p>
            <a:r>
              <a:rPr lang="en-US" sz="2800" dirty="0" smtClean="0">
                <a:latin typeface="Cambria"/>
                <a:cs typeface="Cambria"/>
              </a:rPr>
              <a:t>This </a:t>
            </a:r>
            <a:r>
              <a:rPr lang="en-US" sz="2800" dirty="0">
                <a:latin typeface="Cambria"/>
                <a:cs typeface="Cambria"/>
              </a:rPr>
              <a:t>fee is meant to cover all expenses, and an IRS 1099 will be generated at the end of the </a:t>
            </a:r>
            <a:r>
              <a:rPr lang="en-US" sz="2800" dirty="0" smtClean="0">
                <a:latin typeface="Cambria"/>
                <a:cs typeface="Cambria"/>
              </a:rPr>
              <a:t>year (so save your receipts for tax purposes). </a:t>
            </a:r>
            <a:endParaRPr lang="en-US" sz="2800" dirty="0">
              <a:latin typeface="Cambria"/>
              <a:cs typeface="Cambria"/>
            </a:endParaRPr>
          </a:p>
          <a:p>
            <a:r>
              <a:rPr lang="en-US" sz="2800" dirty="0" smtClean="0">
                <a:latin typeface="Cambria"/>
                <a:cs typeface="Cambria"/>
              </a:rPr>
              <a:t>All </a:t>
            </a:r>
            <a:r>
              <a:rPr lang="en-US" sz="2800" dirty="0">
                <a:latin typeface="Cambria"/>
                <a:cs typeface="Cambria"/>
              </a:rPr>
              <a:t>payments to panelists are made by direct deposit. </a:t>
            </a:r>
            <a:endParaRPr lang="en-US" sz="2800" dirty="0" smtClean="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9764508"/>
      </p:ext>
    </p:extLst>
  </p:cSld>
  <p:clrMapOvr>
    <a:masterClrMapping/>
  </p:clrMapOvr>
  <mc:AlternateContent xmlns:mc="http://schemas.openxmlformats.org/markup-compatibility/2006" xmlns:p14="http://schemas.microsoft.com/office/powerpoint/2010/main">
    <mc:Choice Requires="p14">
      <p:transition spd="slow" p14:dur="2000" advTm="53942"/>
    </mc:Choice>
    <mc:Fallback xmlns="">
      <p:transition xmlns:p14="http://schemas.microsoft.com/office/powerpoint/2010/main" spd="slow" advTm="53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2"/>
            <a:ext cx="8229600" cy="808038"/>
          </a:xfrm>
        </p:spPr>
        <p:txBody>
          <a:bodyPr/>
          <a:lstStyle/>
          <a:p>
            <a:r>
              <a:rPr lang="en-US" sz="3600" b="1" dirty="0" smtClean="0">
                <a:latin typeface="Cambria"/>
                <a:cs typeface="Cambria"/>
              </a:rPr>
              <a:t>Lodging Accommodations</a:t>
            </a:r>
            <a:endParaRPr lang="en-US" sz="3600" b="1" dirty="0">
              <a:latin typeface="Cambria"/>
              <a:cs typeface="Cambria"/>
            </a:endParaRPr>
          </a:p>
        </p:txBody>
      </p:sp>
      <p:sp>
        <p:nvSpPr>
          <p:cNvPr id="3" name="Content Placeholder 2"/>
          <p:cNvSpPr>
            <a:spLocks noGrp="1"/>
          </p:cNvSpPr>
          <p:nvPr>
            <p:ph idx="1"/>
          </p:nvPr>
        </p:nvSpPr>
        <p:spPr>
          <a:xfrm>
            <a:off x="457200" y="1905000"/>
            <a:ext cx="8229600" cy="4648200"/>
          </a:xfrm>
        </p:spPr>
        <p:txBody>
          <a:bodyPr/>
          <a:lstStyle/>
          <a:p>
            <a:pPr marL="0" indent="0">
              <a:buNone/>
            </a:pPr>
            <a:r>
              <a:rPr lang="en-US" dirty="0" smtClean="0">
                <a:latin typeface="Cambria"/>
                <a:cs typeface="Cambria"/>
              </a:rPr>
              <a:t>Please arrange lodging accommodations on your own, or contact Accommodations </a:t>
            </a:r>
            <a:r>
              <a:rPr lang="en-US" dirty="0">
                <a:latin typeface="Cambria"/>
                <a:cs typeface="Cambria"/>
              </a:rPr>
              <a:t>Unlimited at (703) 385-5680 or toll free (800) 201-4005</a:t>
            </a:r>
            <a:r>
              <a:rPr lang="en-US" dirty="0" smtClean="0">
                <a:latin typeface="Cambria"/>
                <a:cs typeface="Cambria"/>
              </a:rPr>
              <a:t>.   </a:t>
            </a:r>
          </a:p>
          <a:p>
            <a:pPr marL="0" indent="0">
              <a:buNone/>
            </a:pPr>
            <a:endParaRPr lang="en-US" dirty="0">
              <a:latin typeface="Cambria"/>
              <a:cs typeface="Cambria"/>
            </a:endParaRPr>
          </a:p>
          <a:p>
            <a:pPr marL="0" indent="0">
              <a:buNone/>
            </a:pPr>
            <a:r>
              <a:rPr lang="en-US" dirty="0" smtClean="0">
                <a:latin typeface="Cambria"/>
                <a:cs typeface="Cambria"/>
              </a:rPr>
              <a:t>NSF is located near the Ballston Metro Station in Arlington, VA, and there are five hotels in the immediate area.</a:t>
            </a:r>
            <a:endParaRPr lang="en-US"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55688847"/>
      </p:ext>
    </p:extLst>
  </p:cSld>
  <p:clrMapOvr>
    <a:masterClrMapping/>
  </p:clrMapOvr>
  <mc:AlternateContent xmlns:mc="http://schemas.openxmlformats.org/markup-compatibility/2006" xmlns:p14="http://schemas.microsoft.com/office/powerpoint/2010/main">
    <mc:Choice Requires="p14">
      <p:transition spd="slow" p14:dur="2000" advTm="46074"/>
    </mc:Choice>
    <mc:Fallback xmlns="">
      <p:transition xmlns:p14="http://schemas.microsoft.com/office/powerpoint/2010/main" spd="slow" advTm="4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Cambria"/>
                <a:cs typeface="Cambria"/>
              </a:rPr>
              <a:t>Reminder</a:t>
            </a:r>
            <a:endParaRPr lang="en-US" sz="3600" b="1" dirty="0">
              <a:latin typeface="Cambria"/>
              <a:cs typeface="Cambria"/>
            </a:endParaRPr>
          </a:p>
        </p:txBody>
      </p:sp>
      <p:sp>
        <p:nvSpPr>
          <p:cNvPr id="3" name="Content Placeholder 2"/>
          <p:cNvSpPr>
            <a:spLocks noGrp="1"/>
          </p:cNvSpPr>
          <p:nvPr>
            <p:ph idx="1"/>
          </p:nvPr>
        </p:nvSpPr>
        <p:spPr/>
        <p:txBody>
          <a:bodyPr/>
          <a:lstStyle/>
          <a:p>
            <a:r>
              <a:rPr lang="en-US" dirty="0" smtClean="0">
                <a:latin typeface="Cambria"/>
                <a:cs typeface="Cambria"/>
              </a:rPr>
              <a:t>Sign NSF Form 1230P</a:t>
            </a:r>
          </a:p>
          <a:p>
            <a:pPr lvl="1"/>
            <a:r>
              <a:rPr lang="en-US" sz="3200" dirty="0" smtClean="0">
                <a:latin typeface="Cambria"/>
                <a:cs typeface="Cambria"/>
              </a:rPr>
              <a:t>COI</a:t>
            </a:r>
          </a:p>
          <a:p>
            <a:pPr lvl="1"/>
            <a:r>
              <a:rPr lang="en-US" sz="3200" dirty="0" smtClean="0">
                <a:latin typeface="Cambria"/>
                <a:cs typeface="Cambria"/>
              </a:rPr>
              <a:t>Confidentiality</a:t>
            </a:r>
          </a:p>
          <a:p>
            <a:pPr lvl="1"/>
            <a:r>
              <a:rPr lang="en-US" sz="3200" dirty="0" smtClean="0">
                <a:latin typeface="Cambria"/>
                <a:cs typeface="Cambria"/>
              </a:rPr>
              <a:t>We encourage you to indicate </a:t>
            </a:r>
            <a:r>
              <a:rPr lang="en-US" sz="3200" dirty="0">
                <a:latin typeface="Cambria"/>
                <a:cs typeface="Cambria"/>
              </a:rPr>
              <a:t>your race/ethnicity &amp; gender on the confidential form</a:t>
            </a:r>
          </a:p>
          <a:p>
            <a:pPr lvl="1"/>
            <a:r>
              <a:rPr lang="en-US" sz="3200" dirty="0">
                <a:latin typeface="Cambria"/>
                <a:cs typeface="Cambria"/>
              </a:rPr>
              <a:t>Please check and add/update your institution</a:t>
            </a:r>
          </a:p>
          <a:p>
            <a:pPr lvl="1"/>
            <a:endParaRPr lang="en-US" sz="3600" dirty="0">
              <a:latin typeface="Cambria"/>
              <a:cs typeface="Cambri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26302672"/>
      </p:ext>
    </p:extLst>
  </p:cSld>
  <p:clrMapOvr>
    <a:masterClrMapping/>
  </p:clrMapOvr>
  <mc:AlternateContent xmlns:mc="http://schemas.openxmlformats.org/markup-compatibility/2006" xmlns:p14="http://schemas.microsoft.com/office/powerpoint/2010/main">
    <mc:Choice Requires="p14">
      <p:transition spd="slow" p14:dur="2000" advTm="83948"/>
    </mc:Choice>
    <mc:Fallback xmlns="">
      <p:transition xmlns:p14="http://schemas.microsoft.com/office/powerpoint/2010/main" spd="slow" advTm="8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8229600" cy="808038"/>
          </a:xfrm>
        </p:spPr>
        <p:txBody>
          <a:bodyPr/>
          <a:lstStyle/>
          <a:p>
            <a:r>
              <a:rPr lang="en-US" sz="3600" b="1" dirty="0" smtClean="0">
                <a:latin typeface="Cambria"/>
                <a:cs typeface="Cambria"/>
              </a:rPr>
              <a:t>Before You Review</a:t>
            </a:r>
            <a:endParaRPr lang="en-US" sz="3600" b="1" dirty="0">
              <a:latin typeface="Cambria"/>
              <a:cs typeface="Cambria"/>
            </a:endParaRPr>
          </a:p>
        </p:txBody>
      </p:sp>
      <p:sp>
        <p:nvSpPr>
          <p:cNvPr id="3" name="Content Placeholder 2"/>
          <p:cNvSpPr>
            <a:spLocks noGrp="1"/>
          </p:cNvSpPr>
          <p:nvPr>
            <p:ph idx="1"/>
          </p:nvPr>
        </p:nvSpPr>
        <p:spPr/>
        <p:txBody>
          <a:bodyPr/>
          <a:lstStyle/>
          <a:p>
            <a:pPr marL="0" indent="0">
              <a:buNone/>
            </a:pPr>
            <a:endParaRPr lang="en-US" dirty="0">
              <a:latin typeface="Cambria"/>
              <a:cs typeface="Cambria"/>
            </a:endParaRPr>
          </a:p>
          <a:p>
            <a:pPr marL="0" indent="0" algn="ctr">
              <a:buNone/>
            </a:pPr>
            <a:r>
              <a:rPr lang="en-US" dirty="0" smtClean="0">
                <a:latin typeface="Cambria"/>
                <a:cs typeface="Cambria"/>
              </a:rPr>
              <a:t>If you haven’t yet done so, </a:t>
            </a:r>
          </a:p>
          <a:p>
            <a:pPr marL="0" indent="0" algn="ctr">
              <a:buNone/>
            </a:pPr>
            <a:r>
              <a:rPr lang="en-US" dirty="0">
                <a:latin typeface="Cambria"/>
                <a:cs typeface="Cambria"/>
              </a:rPr>
              <a:t>p</a:t>
            </a:r>
            <a:r>
              <a:rPr lang="en-US" dirty="0" smtClean="0">
                <a:latin typeface="Cambria"/>
                <a:cs typeface="Cambria"/>
              </a:rPr>
              <a:t>lease read the Solicitation!</a:t>
            </a:r>
          </a:p>
          <a:p>
            <a:pPr marL="0" indent="0" algn="ctr">
              <a:buNone/>
            </a:pPr>
            <a:endParaRPr lang="en-US" dirty="0" smtClean="0">
              <a:latin typeface="Cambria"/>
              <a:cs typeface="Cambria"/>
            </a:endParaRPr>
          </a:p>
          <a:p>
            <a:pPr marL="0" indent="0" algn="ctr">
              <a:buNone/>
            </a:pPr>
            <a:r>
              <a:rPr lang="en-US" dirty="0" smtClean="0">
                <a:latin typeface="Cambria"/>
                <a:cs typeface="Cambria"/>
              </a:rPr>
              <a:t>ITEST Program Solicitation</a:t>
            </a:r>
          </a:p>
          <a:p>
            <a:pPr marL="0" indent="0" algn="ctr">
              <a:buNone/>
            </a:pPr>
            <a:r>
              <a:rPr lang="en-US" dirty="0" smtClean="0">
                <a:latin typeface="Cambria"/>
                <a:cs typeface="Cambria"/>
              </a:rPr>
              <a:t>NSF 15-599</a:t>
            </a:r>
          </a:p>
          <a:p>
            <a:pPr marL="0" indent="0" algn="ctr">
              <a:buNone/>
            </a:pP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00350803"/>
      </p:ext>
    </p:extLst>
  </p:cSld>
  <p:clrMapOvr>
    <a:masterClrMapping/>
  </p:clrMapOvr>
  <mc:AlternateContent xmlns:mc="http://schemas.openxmlformats.org/markup-compatibility/2006" xmlns:p14="http://schemas.microsoft.com/office/powerpoint/2010/main">
    <mc:Choice Requires="p14">
      <p:transition spd="slow" p14:dur="2000" advTm="39187"/>
    </mc:Choice>
    <mc:Fallback xmlns="">
      <p:transition xmlns:p14="http://schemas.microsoft.com/office/powerpoint/2010/main" spd="slow" advTm="39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2315</TotalTime>
  <Words>4057</Words>
  <Application>Microsoft Office PowerPoint</Application>
  <PresentationFormat>On-screen Show (4:3)</PresentationFormat>
  <Paragraphs>403</Paragraphs>
  <Slides>58</Slides>
  <Notes>7</Notes>
  <HiddenSlides>0</HiddenSlides>
  <MMClips>58</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70" baseType="lpstr">
      <vt:lpstr>Arial</vt:lpstr>
      <vt:lpstr>Arial Narrow</vt:lpstr>
      <vt:lpstr>Book Antiqua</vt:lpstr>
      <vt:lpstr>Calibri</vt:lpstr>
      <vt:lpstr>Cambria</vt:lpstr>
      <vt:lpstr>Courier New</vt:lpstr>
      <vt:lpstr>Garamond</vt:lpstr>
      <vt:lpstr>Monotype Sorts</vt:lpstr>
      <vt:lpstr>Wingdings</vt:lpstr>
      <vt:lpstr>Default Design</vt:lpstr>
      <vt:lpstr>1_Default Design</vt:lpstr>
      <vt:lpstr>Clip</vt:lpstr>
      <vt:lpstr>PowerPoint Presentation</vt:lpstr>
      <vt:lpstr>First, Thanks!</vt:lpstr>
      <vt:lpstr>Overview of Webinar</vt:lpstr>
      <vt:lpstr>Getting Set Up in FastLane</vt:lpstr>
      <vt:lpstr>Remuneration and Travel Information</vt:lpstr>
      <vt:lpstr>Flat Rate Fee</vt:lpstr>
      <vt:lpstr>Lodging Accommodations</vt:lpstr>
      <vt:lpstr>Reminder</vt:lpstr>
      <vt:lpstr>Before You Review</vt:lpstr>
      <vt:lpstr>Two Types of ITEST Projects Supported</vt:lpstr>
      <vt:lpstr>PowerPoint Presentation</vt:lpstr>
      <vt:lpstr>What The PI Receives </vt:lpstr>
      <vt:lpstr>Roles of Panels: </vt:lpstr>
      <vt:lpstr>Panel Organization</vt:lpstr>
      <vt:lpstr>Reviewer Responsibilities</vt:lpstr>
      <vt:lpstr>General Panel Procedure</vt:lpstr>
      <vt:lpstr>National Science Board Report on Merit Review Criteria:  Two Review Criteria</vt:lpstr>
      <vt:lpstr>National Science Board Report on Merit Review Criteria:  Five Review Elements</vt:lpstr>
      <vt:lpstr>Special Review Criteria</vt:lpstr>
      <vt:lpstr>Parts of an Individual Review</vt:lpstr>
      <vt:lpstr>Your Reviews</vt:lpstr>
      <vt:lpstr>Ratings – select only one</vt:lpstr>
      <vt:lpstr>Make Your Reviews Helpful</vt:lpstr>
      <vt:lpstr>Be Explicit About Broader Impacts</vt:lpstr>
      <vt:lpstr>Independent (“External”) Project Evaluation</vt:lpstr>
      <vt:lpstr>Dissemination Plan</vt:lpstr>
      <vt:lpstr>Results of Prior Research  </vt:lpstr>
      <vt:lpstr>Supplementary Documents</vt:lpstr>
      <vt:lpstr>Data Management Plan</vt:lpstr>
      <vt:lpstr>Postdoctoral Mentoring Plan</vt:lpstr>
      <vt:lpstr>Summary Statement of the Review</vt:lpstr>
      <vt:lpstr>Double Check Rating &amp; Review</vt:lpstr>
      <vt:lpstr>What makes a Good Review?</vt:lpstr>
      <vt:lpstr>Things to Avoid</vt:lpstr>
      <vt:lpstr>Review Submission Timeline</vt:lpstr>
      <vt:lpstr>Common Guidelines for Education Research and Development</vt:lpstr>
      <vt:lpstr>Research Described in the Guidelines</vt:lpstr>
      <vt:lpstr>Accessing The Common Guidelines</vt:lpstr>
      <vt:lpstr>Being Mindful of Bias</vt:lpstr>
      <vt:lpstr>Sources of Implicit Bias</vt:lpstr>
      <vt:lpstr>Minimizing Bias in Your Reviews</vt:lpstr>
      <vt:lpstr>PowerPoint Presentation</vt:lpstr>
      <vt:lpstr>Conflicts of Interests</vt:lpstr>
      <vt:lpstr>Common Examples of COI With An Institution</vt:lpstr>
      <vt:lpstr>Common Examples of COIs With Individuals</vt:lpstr>
      <vt:lpstr>Specific Examples</vt:lpstr>
      <vt:lpstr>COI Policies</vt:lpstr>
      <vt:lpstr>Not a COI</vt:lpstr>
      <vt:lpstr>If you have a COI</vt:lpstr>
      <vt:lpstr>Confidentiality Overview</vt:lpstr>
      <vt:lpstr>Avoid any discussion of:</vt:lpstr>
      <vt:lpstr>Confidentiality of Information</vt:lpstr>
      <vt:lpstr>Confidentiality Checklist</vt:lpstr>
      <vt:lpstr>Getting Reviews into FastLane</vt:lpstr>
      <vt:lpstr>PowerPoint Presentation</vt:lpstr>
      <vt:lpstr>PowerPoint Presentation</vt:lpstr>
      <vt:lpstr>Panel Summary Format</vt:lpstr>
      <vt:lpstr>Thank You!</vt:lpstr>
    </vt:vector>
  </TitlesOfParts>
  <Company>National Science Foundation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Merit Review  Criteria Revision   Background</dc:title>
  <dc:creator>jleffler</dc:creator>
  <cp:lastModifiedBy>Neufeld, William P.</cp:lastModifiedBy>
  <cp:revision>197</cp:revision>
  <cp:lastPrinted>2014-01-15T21:50:16Z</cp:lastPrinted>
  <dcterms:created xsi:type="dcterms:W3CDTF">2012-09-14T18:42:58Z</dcterms:created>
  <dcterms:modified xsi:type="dcterms:W3CDTF">2016-08-29T14:40:43Z</dcterms:modified>
</cp:coreProperties>
</file>