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27"/>
  </p:notesMasterIdLst>
  <p:handoutMasterIdLst>
    <p:handoutMasterId r:id="rId28"/>
  </p:handoutMasterIdLst>
  <p:sldIdLst>
    <p:sldId id="256" r:id="rId2"/>
    <p:sldId id="270" r:id="rId3"/>
    <p:sldId id="296" r:id="rId4"/>
    <p:sldId id="302" r:id="rId5"/>
    <p:sldId id="304" r:id="rId6"/>
    <p:sldId id="318" r:id="rId7"/>
    <p:sldId id="305" r:id="rId8"/>
    <p:sldId id="319" r:id="rId9"/>
    <p:sldId id="262" r:id="rId10"/>
    <p:sldId id="299" r:id="rId11"/>
    <p:sldId id="320" r:id="rId12"/>
    <p:sldId id="297" r:id="rId13"/>
    <p:sldId id="308" r:id="rId14"/>
    <p:sldId id="314" r:id="rId15"/>
    <p:sldId id="315" r:id="rId16"/>
    <p:sldId id="321" r:id="rId17"/>
    <p:sldId id="279" r:id="rId18"/>
    <p:sldId id="301" r:id="rId19"/>
    <p:sldId id="322" r:id="rId20"/>
    <p:sldId id="327" r:id="rId21"/>
    <p:sldId id="311" r:id="rId22"/>
    <p:sldId id="323" r:id="rId23"/>
    <p:sldId id="324" r:id="rId24"/>
    <p:sldId id="328" r:id="rId25"/>
    <p:sldId id="326"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SF"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86541" autoAdjust="0"/>
  </p:normalViewPr>
  <p:slideViewPr>
    <p:cSldViewPr snapToGrid="0">
      <p:cViewPr varScale="1">
        <p:scale>
          <a:sx n="62" d="100"/>
          <a:sy n="62" d="100"/>
        </p:scale>
        <p:origin x="-104" y="-1648"/>
      </p:cViewPr>
      <p:guideLst>
        <p:guide orient="horz" pos="450"/>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49B88F2-4249-4E17-B49D-11F8ED1284C0}" type="datetimeFigureOut">
              <a:rPr lang="en-US" smtClean="0"/>
              <a:t>10/19/16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2B16ACC-0DFA-48D4-A713-D89C037918E1}" type="slidenum">
              <a:rPr lang="en-US" smtClean="0"/>
              <a:t>‹#›</a:t>
            </a:fld>
            <a:endParaRPr lang="en-US"/>
          </a:p>
        </p:txBody>
      </p:sp>
    </p:spTree>
    <p:extLst>
      <p:ext uri="{BB962C8B-B14F-4D97-AF65-F5344CB8AC3E}">
        <p14:creationId xmlns:p14="http://schemas.microsoft.com/office/powerpoint/2010/main" val="724696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23370A1-5387-4F5E-B505-D59BE1526584}" type="datetimeFigureOut">
              <a:rPr lang="en-US" smtClean="0"/>
              <a:t>10/19/16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213E385-D679-4CC2-9995-FFD40086961B}" type="slidenum">
              <a:rPr lang="en-US" smtClean="0"/>
              <a:t>‹#›</a:t>
            </a:fld>
            <a:endParaRPr lang="en-US"/>
          </a:p>
        </p:txBody>
      </p:sp>
    </p:spTree>
    <p:extLst>
      <p:ext uri="{BB962C8B-B14F-4D97-AF65-F5344CB8AC3E}">
        <p14:creationId xmlns:p14="http://schemas.microsoft.com/office/powerpoint/2010/main" val="159079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13E385-D679-4CC2-9995-FFD40086961B}" type="slidenum">
              <a:rPr lang="en-US" smtClean="0"/>
              <a:t>1</a:t>
            </a:fld>
            <a:endParaRPr lang="en-US"/>
          </a:p>
        </p:txBody>
      </p:sp>
    </p:spTree>
    <p:extLst>
      <p:ext uri="{BB962C8B-B14F-4D97-AF65-F5344CB8AC3E}">
        <p14:creationId xmlns:p14="http://schemas.microsoft.com/office/powerpoint/2010/main" val="2677518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13E385-D679-4CC2-9995-FFD40086961B}" type="slidenum">
              <a:rPr lang="en-US" smtClean="0"/>
              <a:t>4</a:t>
            </a:fld>
            <a:endParaRPr lang="en-US"/>
          </a:p>
        </p:txBody>
      </p:sp>
    </p:spTree>
    <p:extLst>
      <p:ext uri="{BB962C8B-B14F-4D97-AF65-F5344CB8AC3E}">
        <p14:creationId xmlns:p14="http://schemas.microsoft.com/office/powerpoint/2010/main" val="4099402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13E385-D679-4CC2-9995-FFD40086961B}" type="slidenum">
              <a:rPr lang="en-US" smtClean="0"/>
              <a:t>9</a:t>
            </a:fld>
            <a:endParaRPr lang="en-US"/>
          </a:p>
        </p:txBody>
      </p:sp>
    </p:spTree>
    <p:extLst>
      <p:ext uri="{BB962C8B-B14F-4D97-AF65-F5344CB8AC3E}">
        <p14:creationId xmlns:p14="http://schemas.microsoft.com/office/powerpoint/2010/main" val="22007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13E385-D679-4CC2-9995-FFD40086961B}" type="slidenum">
              <a:rPr lang="en-US" smtClean="0"/>
              <a:t>19</a:t>
            </a:fld>
            <a:endParaRPr lang="en-US"/>
          </a:p>
        </p:txBody>
      </p:sp>
    </p:spTree>
    <p:extLst>
      <p:ext uri="{BB962C8B-B14F-4D97-AF65-F5344CB8AC3E}">
        <p14:creationId xmlns:p14="http://schemas.microsoft.com/office/powerpoint/2010/main" val="353688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13E385-D679-4CC2-9995-FFD40086961B}" type="slidenum">
              <a:rPr lang="en-US" smtClean="0"/>
              <a:t>22</a:t>
            </a:fld>
            <a:endParaRPr lang="en-US"/>
          </a:p>
        </p:txBody>
      </p:sp>
    </p:spTree>
    <p:extLst>
      <p:ext uri="{BB962C8B-B14F-4D97-AF65-F5344CB8AC3E}">
        <p14:creationId xmlns:p14="http://schemas.microsoft.com/office/powerpoint/2010/main" val="2822802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237DDA-692B-4218-ADF3-6E334D9CF2DD}" type="datetime1">
              <a:rPr lang="en-US" smtClean="0"/>
              <a:t>10/19/16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457081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C8D8D-CEF7-4890-B0DA-7C7F5E2FB90A}" type="datetime1">
              <a:rPr lang="en-US" smtClean="0"/>
              <a:t>10/19/16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2572190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890AE-83B2-4D7D-A9FA-F370232BD0CC}" type="datetime1">
              <a:rPr lang="en-US" smtClean="0"/>
              <a:t>10/19/16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193947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4568AF-D156-4956-B02D-A799C5CA4F93}" type="datetime1">
              <a:rPr lang="en-US" smtClean="0"/>
              <a:t>10/19/16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8FA9-EA7F-41A1-B87E-B0CDC804B755}" type="slidenum">
              <a:rPr lang="en-US" smtClean="0"/>
              <a:t>‹#›</a:t>
            </a:fld>
            <a:endParaRPr lang="en-US"/>
          </a:p>
        </p:txBody>
      </p:sp>
      <p:pic>
        <p:nvPicPr>
          <p:cNvPr id="7" name="Picture 16" descr="http://www.nsf.gov/images/logos/nsf1.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09946" y="5769428"/>
            <a:ext cx="1082053" cy="1088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90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4DEC6F-72CF-4832-85CA-2403E9C285D1}" type="datetime1">
              <a:rPr lang="en-US" smtClean="0"/>
              <a:t>10/19/16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39825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4025E8-6584-445A-A951-18B37CC3241B}" type="datetime1">
              <a:rPr lang="en-US" smtClean="0"/>
              <a:t>10/19/16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227246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B2F0F7-8BCC-4F06-81CE-A9A921B4C543}" type="datetime1">
              <a:rPr lang="en-US" smtClean="0"/>
              <a:t>10/19/16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2055999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AC24DC-18B9-4313-BA94-8366D5BC87E4}" type="datetime1">
              <a:rPr lang="en-US" smtClean="0"/>
              <a:t>10/19/16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345272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AA32F-A753-41BA-963A-2D009DA1387E}" type="datetime1">
              <a:rPr lang="en-US" smtClean="0"/>
              <a:t>10/19/16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1820302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04EE0-F50C-41C4-8976-13AFB2803CC4}" type="datetime1">
              <a:rPr lang="en-US" smtClean="0"/>
              <a:t>10/19/16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3326464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A4A3-ACE5-455E-BA07-BEF8D61730AB}" type="datetime1">
              <a:rPr lang="en-US" smtClean="0"/>
              <a:t>10/19/16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8FA9-EA7F-41A1-B87E-B0CDC804B755}" type="slidenum">
              <a:rPr lang="en-US" smtClean="0"/>
              <a:t>‹#›</a:t>
            </a:fld>
            <a:endParaRPr lang="en-US"/>
          </a:p>
        </p:txBody>
      </p:sp>
    </p:spTree>
    <p:extLst>
      <p:ext uri="{BB962C8B-B14F-4D97-AF65-F5344CB8AC3E}">
        <p14:creationId xmlns:p14="http://schemas.microsoft.com/office/powerpoint/2010/main" val="7955523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91A8821-994E-4476-970B-BD6BBF8A1D4D}" type="datetime1">
              <a:rPr lang="en-US" smtClean="0"/>
              <a:t>10/19/16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B30045F-C53A-4DD2-9D68-52B260664715}" type="slidenum">
              <a:rPr lang="en-US" smtClean="0"/>
              <a:pPr>
                <a:defRPr/>
              </a:pPr>
              <a:t>‹#›</a:t>
            </a:fld>
            <a:endParaRPr lang="en-US" dirty="0"/>
          </a:p>
        </p:txBody>
      </p:sp>
    </p:spTree>
    <p:extLst>
      <p:ext uri="{BB962C8B-B14F-4D97-AF65-F5344CB8AC3E}">
        <p14:creationId xmlns:p14="http://schemas.microsoft.com/office/powerpoint/2010/main" val="3597431383"/>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nsf.gov/pubs/2015/nsf15527/nsf15527.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sf.gov/publications/pub_summ.jsp?ods_key=nsf1600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sf.gov/publications/pub_summ.jsp?ods_key=nsf1600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nsf.gov/cise/collab/"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nanderso@nsf.gov" TargetMode="External"/><Relationship Id="rId4" Type="http://schemas.openxmlformats.org/officeDocument/2006/relationships/hyperlink" Target="mailto:rbaheti@nsf.gov" TargetMode="External"/><Relationship Id="rId5" Type="http://schemas.openxmlformats.org/officeDocument/2006/relationships/hyperlink" Target="mailto:jchernia@nsf.gov" TargetMode="External"/><Relationship Id="rId6" Type="http://schemas.openxmlformats.org/officeDocument/2006/relationships/hyperlink" Target="mailto:bhamilto@nsf.gov" TargetMode="External"/><Relationship Id="rId7" Type="http://schemas.openxmlformats.org/officeDocument/2006/relationships/hyperlink" Target="mailto:skiesler@nsf.gov" TargetMode="External"/><Relationship Id="rId8" Type="http://schemas.openxmlformats.org/officeDocument/2006/relationships/hyperlink" Target="mailto:mendonca@nsf.gov" TargetMode="External"/><Relationship Id="rId9" Type="http://schemas.openxmlformats.org/officeDocument/2006/relationships/hyperlink" Target="mailto:snarumal@nsf.gov" TargetMode="External"/><Relationship Id="rId10" Type="http://schemas.openxmlformats.org/officeDocument/2006/relationships/hyperlink" Target="mailto:wnilsen@nsf.gov" TargetMode="External"/><Relationship Id="rId11" Type="http://schemas.openxmlformats.org/officeDocument/2006/relationships/hyperlink" Target="mailto:rshah@nsf.gov" TargetMode="External"/><Relationship Id="rId1" Type="http://schemas.openxmlformats.org/officeDocument/2006/relationships/slideLayout" Target="../slideLayouts/slideLayout2.xml"/><Relationship Id="rId2" Type="http://schemas.openxmlformats.org/officeDocument/2006/relationships/hyperlink" Target="mailto:dcorman@nsf.gov"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nsf.gov/pubs/2016/nsf16610/nsf16610.htm" TargetMode="External"/><Relationship Id="rId4" Type="http://schemas.openxmlformats.org/officeDocument/2006/relationships/hyperlink" Target="http://www.nsf.gov/scc" TargetMode="External"/><Relationship Id="rId5" Type="http://schemas.openxmlformats.org/officeDocument/2006/relationships/hyperlink" Target="mailto:sccquestions@nsf.gov"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nsf.gov/pubs/policydocs/pappguide/nsf16001/" TargetMode="External"/><Relationship Id="rId3" Type="http://schemas.openxmlformats.org/officeDocument/2006/relationships/hyperlink" Target="http://www.nsf.gov/pubs/policydocs/pappguide/nsf16001/nsf16_1.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nsf.gov/funding/pgm_summ.jsp?pims_id=505277" TargetMode="External"/><Relationship Id="rId4" Type="http://schemas.openxmlformats.org/officeDocument/2006/relationships/hyperlink" Target="https://www.nsf.gov/funding/pgm_summ.jsp?pims_id=504709" TargetMode="External"/><Relationship Id="rId5" Type="http://schemas.openxmlformats.org/officeDocument/2006/relationships/hyperlink" Target="https://www.nsf.gov/funding/pgm_summ.jsp?pims_id=505241" TargetMode="External"/><Relationship Id="rId6" Type="http://schemas.openxmlformats.org/officeDocument/2006/relationships/hyperlink" Target="https://www.nsf.gov/funding/pgm_summ.jsp?pims_id=504958" TargetMode="External"/><Relationship Id="rId1" Type="http://schemas.openxmlformats.org/officeDocument/2006/relationships/slideLayout" Target="../slideLayouts/slideLayout2.xml"/><Relationship Id="rId2" Type="http://schemas.openxmlformats.org/officeDocument/2006/relationships/hyperlink" Target="https://www.nsf.gov/funding/pgm_summ.jsp?pims_id=503286"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9713" y="1990664"/>
            <a:ext cx="10363200" cy="1470025"/>
          </a:xfrm>
        </p:spPr>
        <p:txBody>
          <a:bodyPr>
            <a:normAutofit fontScale="90000"/>
          </a:bodyPr>
          <a:lstStyle/>
          <a:p>
            <a:pPr algn="l"/>
            <a:r>
              <a:rPr lang="en-US" dirty="0" smtClean="0"/>
              <a:t>WEBINAR: </a:t>
            </a:r>
            <a:br>
              <a:rPr lang="en-US" dirty="0" smtClean="0"/>
            </a:br>
            <a:r>
              <a:rPr lang="en-US" dirty="0" smtClean="0"/>
              <a:t>2016 Smart and Connected Communities (S&amp;CC) Program Solicitation (16-610)</a:t>
            </a:r>
            <a:endParaRPr lang="en-US" dirty="0"/>
          </a:p>
        </p:txBody>
      </p:sp>
      <p:sp>
        <p:nvSpPr>
          <p:cNvPr id="3" name="Subtitle 2"/>
          <p:cNvSpPr>
            <a:spLocks noGrp="1"/>
          </p:cNvSpPr>
          <p:nvPr>
            <p:ph type="subTitle" idx="1"/>
          </p:nvPr>
        </p:nvSpPr>
        <p:spPr>
          <a:xfrm>
            <a:off x="1306284" y="3660743"/>
            <a:ext cx="10493830" cy="2416275"/>
          </a:xfrm>
        </p:spPr>
        <p:txBody>
          <a:bodyPr>
            <a:noAutofit/>
          </a:bodyPr>
          <a:lstStyle/>
          <a:p>
            <a:pPr algn="l">
              <a:spcBef>
                <a:spcPts val="0"/>
              </a:spcBef>
              <a:spcAft>
                <a:spcPts val="1200"/>
              </a:spcAft>
            </a:pPr>
            <a:r>
              <a:rPr lang="en-US" sz="1800" b="1" dirty="0" smtClean="0"/>
              <a:t>Computer and Information Science and Engineering (CISE): </a:t>
            </a:r>
            <a:r>
              <a:rPr lang="en-US" sz="1800" dirty="0" smtClean="0"/>
              <a:t>David Corman (CNS</a:t>
            </a:r>
            <a:r>
              <a:rPr lang="en-US" sz="1800" dirty="0"/>
              <a:t>), Wendy </a:t>
            </a:r>
            <a:r>
              <a:rPr lang="en-US" sz="1800" dirty="0" smtClean="0"/>
              <a:t>Nilsen (IIS), </a:t>
            </a:r>
            <a:r>
              <a:rPr lang="en-US" sz="1800" dirty="0"/>
              <a:t>Tatiana </a:t>
            </a:r>
            <a:r>
              <a:rPr lang="en-US" sz="1800" dirty="0" err="1"/>
              <a:t>Korelsky</a:t>
            </a:r>
            <a:r>
              <a:rPr lang="en-US" sz="1800" dirty="0"/>
              <a:t> </a:t>
            </a:r>
            <a:r>
              <a:rPr lang="en-US" sz="1800" dirty="0" smtClean="0"/>
              <a:t>(IIS</a:t>
            </a:r>
            <a:r>
              <a:rPr lang="en-US" sz="1800" dirty="0"/>
              <a:t>),</a:t>
            </a:r>
            <a:r>
              <a:rPr lang="en-US" sz="1800" dirty="0" smtClean="0"/>
              <a:t> </a:t>
            </a:r>
            <a:r>
              <a:rPr lang="en-US" sz="1800" dirty="0"/>
              <a:t>Rahul Shah </a:t>
            </a:r>
            <a:r>
              <a:rPr lang="en-US" sz="1800" dirty="0" smtClean="0"/>
              <a:t>(CCF</a:t>
            </a:r>
            <a:r>
              <a:rPr lang="en-US" sz="1800" dirty="0"/>
              <a:t>)</a:t>
            </a:r>
          </a:p>
          <a:p>
            <a:pPr algn="l">
              <a:spcBef>
                <a:spcPts val="0"/>
              </a:spcBef>
              <a:spcAft>
                <a:spcPts val="1200"/>
              </a:spcAft>
            </a:pPr>
            <a:r>
              <a:rPr lang="en-US" sz="1800" b="1" dirty="0" smtClean="0"/>
              <a:t>Education and Human Resources (EHR): </a:t>
            </a:r>
            <a:r>
              <a:rPr lang="en-US" sz="1800" dirty="0"/>
              <a:t>John Cherniavsky </a:t>
            </a:r>
            <a:r>
              <a:rPr lang="en-US" sz="1800" dirty="0" smtClean="0"/>
              <a:t>(DRL)</a:t>
            </a:r>
          </a:p>
          <a:p>
            <a:pPr algn="l">
              <a:spcBef>
                <a:spcPts val="0"/>
              </a:spcBef>
              <a:spcAft>
                <a:spcPts val="1200"/>
              </a:spcAft>
            </a:pPr>
            <a:r>
              <a:rPr lang="en-US" sz="1800" b="1" dirty="0" smtClean="0"/>
              <a:t>Engineering (ENG): </a:t>
            </a:r>
            <a:r>
              <a:rPr lang="en-US" sz="1800" dirty="0"/>
              <a:t>David Mendonca (</a:t>
            </a:r>
            <a:r>
              <a:rPr lang="en-US" sz="1800" dirty="0" smtClean="0"/>
              <a:t>CMMI)</a:t>
            </a:r>
            <a:r>
              <a:rPr lang="en-US" sz="1800" b="1" dirty="0" smtClean="0"/>
              <a:t>, </a:t>
            </a:r>
            <a:r>
              <a:rPr lang="en-US" sz="1800" dirty="0" err="1" smtClean="0"/>
              <a:t>Radhakishan</a:t>
            </a:r>
            <a:r>
              <a:rPr lang="en-US" sz="1800" dirty="0" smtClean="0"/>
              <a:t> </a:t>
            </a:r>
            <a:r>
              <a:rPr lang="en-US" sz="1800" dirty="0"/>
              <a:t>Baheti </a:t>
            </a:r>
            <a:r>
              <a:rPr lang="en-US" sz="1800" dirty="0" smtClean="0"/>
              <a:t>(ECCS</a:t>
            </a:r>
            <a:r>
              <a:rPr lang="en-US" sz="1800" dirty="0"/>
              <a:t>), Bruce Hamilton (</a:t>
            </a:r>
            <a:r>
              <a:rPr lang="en-US" sz="1800" dirty="0" smtClean="0"/>
              <a:t>CBET) </a:t>
            </a:r>
          </a:p>
          <a:p>
            <a:pPr algn="l">
              <a:spcBef>
                <a:spcPts val="0"/>
              </a:spcBef>
              <a:spcAft>
                <a:spcPts val="1200"/>
              </a:spcAft>
            </a:pPr>
            <a:r>
              <a:rPr lang="en-US" sz="1800" b="1" dirty="0" smtClean="0"/>
              <a:t>Geosciences (GEO): </a:t>
            </a:r>
            <a:r>
              <a:rPr lang="en-US" sz="1800" dirty="0" smtClean="0"/>
              <a:t>Nicholas Anderson (AGS)</a:t>
            </a:r>
          </a:p>
          <a:p>
            <a:pPr algn="l">
              <a:spcBef>
                <a:spcPts val="0"/>
              </a:spcBef>
              <a:spcAft>
                <a:spcPts val="1200"/>
              </a:spcAft>
            </a:pPr>
            <a:r>
              <a:rPr lang="en-US" sz="1800" b="1" dirty="0" smtClean="0"/>
              <a:t>Social, Behavior and Economic Sciences (SBE): </a:t>
            </a:r>
            <a:r>
              <a:rPr lang="en-US" sz="1800" dirty="0"/>
              <a:t>Sunil Narumalani (</a:t>
            </a:r>
            <a:r>
              <a:rPr lang="en-US" sz="1800" dirty="0" smtClean="0"/>
              <a:t>BCS), Sara Kiesler (SES)</a:t>
            </a:r>
          </a:p>
        </p:txBody>
      </p:sp>
      <p:sp>
        <p:nvSpPr>
          <p:cNvPr id="4" name="TextBox 3"/>
          <p:cNvSpPr txBox="1"/>
          <p:nvPr/>
        </p:nvSpPr>
        <p:spPr>
          <a:xfrm>
            <a:off x="3655690" y="6077019"/>
            <a:ext cx="5309755" cy="400110"/>
          </a:xfrm>
          <a:prstGeom prst="rect">
            <a:avLst/>
          </a:prstGeom>
          <a:noFill/>
        </p:spPr>
        <p:txBody>
          <a:bodyPr wrap="square" rtlCol="0">
            <a:spAutoFit/>
          </a:bodyPr>
          <a:lstStyle/>
          <a:p>
            <a:pPr algn="ctr"/>
            <a:r>
              <a:rPr lang="en-US" sz="2000" b="1" dirty="0" smtClean="0">
                <a:solidFill>
                  <a:srgbClr val="215968"/>
                </a:solidFill>
                <a:latin typeface="Arial" pitchFamily="34" charset="0"/>
                <a:ea typeface="+mj-ea"/>
                <a:cs typeface="Arial" pitchFamily="34" charset="0"/>
              </a:rPr>
              <a:t>October 20, 2016</a:t>
            </a:r>
            <a:endParaRPr lang="en-US" sz="2000" b="1" dirty="0">
              <a:solidFill>
                <a:srgbClr val="215968"/>
              </a:solidFill>
              <a:latin typeface="Arial" pitchFamily="34" charset="0"/>
              <a:ea typeface="+mj-ea"/>
              <a:cs typeface="Arial" pitchFamily="34" charset="0"/>
            </a:endParaRPr>
          </a:p>
        </p:txBody>
      </p:sp>
      <p:sp>
        <p:nvSpPr>
          <p:cNvPr id="6" name="AutoShape 6" descr="http://www.google.com/url?sa=i&amp;source=images&amp;cd=&amp;docid=bsiQTWETCguUnM&amp;tbnid=AQVXK6hzDnnxJM&amp;ved=0CAUQjBw&amp;url=http%3A%2F%2Fwww.ooi.washington.edu%2Ffiles%2Fnsf1.png&amp;ei=N3I5U5ThIs6j0gG67IBA&amp;psig=AFQjCNGhLPmip_n6LPbO-9Ey8Kq5pUwEBQ&amp;ust=1396360119643632"/>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http://www.google.com/url?sa=i&amp;source=images&amp;cd=&amp;docid=bsiQTWETCguUnM&amp;tbnid=AQVXK6hzDnnxJM&amp;ved=0CAUQjBw&amp;url=http%3A%2F%2Fwww.ooi.washington.edu%2Ffiles%2Fnsf1.png&amp;ei=N3I5U5ThIs6j0gG67IBA&amp;psig=AFQjCNGhLPmip_n6LPbO-9Ey8Kq5pUwEBQ&amp;ust=1396360119643632"/>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descr="http://www.google.com/url?sa=i&amp;source=images&amp;cd=&amp;docid=bsiQTWETCguUnM&amp;tbnid=AQVXK6hzDnnxJM&amp;ved=0CAUQjBw&amp;url=http%3A%2F%2Fwww.ooi.washington.edu%2Ffiles%2Fnsf1.png&amp;ei=N3I5U5ThIs6j0gG67IBA&amp;psig=AFQjCNGhLPmip_n6LPbO-9Ey8Kq5pUwEBQ&amp;ust=1396360119643632"/>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2" descr="http://www.google.com/url?sa=i&amp;source=images&amp;cd=&amp;docid=bsiQTWETCguUnM&amp;tbnid=AQVXK6hzDnnxJM&amp;ved=0CAUQjBw&amp;url=http%3A%2F%2Fwww.ooi.washington.edu%2Ffiles%2Fnsf1.png&amp;ei=N3I5U5ThIs6j0gG67IBA&amp;psig=AFQjCNGhLPmip_n6LPbO-9Ey8Kq5pUwEBQ&amp;ust=1396360119643632"/>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4" descr="http://www.google.com/url?sa=i&amp;source=images&amp;cd=&amp;docid=bsiQTWETCguUnM&amp;tbnid=AQVXK6hzDnnxJM&amp;ved=0CAUQjBw&amp;url=http%3A%2F%2Fwww.ooi.washington.edu%2Ffiles%2Fnsf1.png&amp;ei=cnI5U-_sB-y40QHJ34CIDw&amp;psig=AFQjCNFUDp3Ort3UdCUVq5j0mobcpMN_1A&amp;ust=1396360178159386"/>
          <p:cNvSpPr>
            <a:spLocks noChangeAspect="1" noChangeArrowheads="1"/>
          </p:cNvSpPr>
          <p:nvPr/>
        </p:nvSpPr>
        <p:spPr bwMode="auto">
          <a:xfrm>
            <a:off x="673100" y="473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40" name="Picture 16" descr="http://www.nsf.gov/images/logos/nsf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6979" y="168275"/>
            <a:ext cx="2171307" cy="2184387"/>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vert="horz" lIns="91440" tIns="45720" rIns="91440" bIns="45720" rtlCol="0" anchor="ctr"/>
          <a:lstStyle/>
          <a:p>
            <a:fld id="{32DB8FA9-EA7F-41A1-B87E-B0CDC804B755}" type="slidenum">
              <a:rPr lang="en-US" sz="2000" b="1"/>
              <a:pPr/>
              <a:t>1</a:t>
            </a:fld>
            <a:endParaRPr lang="en-US" sz="2000" b="1"/>
          </a:p>
        </p:txBody>
      </p:sp>
    </p:spTree>
    <p:extLst>
      <p:ext uri="{BB962C8B-B14F-4D97-AF65-F5344CB8AC3E}">
        <p14:creationId xmlns:p14="http://schemas.microsoft.com/office/powerpoint/2010/main" val="32070289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96240" y="137478"/>
            <a:ext cx="11795760" cy="1143000"/>
          </a:xfrm>
        </p:spPr>
        <p:txBody>
          <a:bodyPr/>
          <a:lstStyle/>
          <a:p>
            <a:pPr algn="ctr"/>
            <a:r>
              <a:rPr lang="en-US" sz="3200" b="1" dirty="0" smtClean="0">
                <a:latin typeface="Cambria"/>
                <a:cs typeface="Cambria"/>
              </a:rPr>
              <a:t>S&amp;CC Proposal Category: Research Coordination Networks</a:t>
            </a:r>
            <a:br>
              <a:rPr lang="en-US" sz="3200" b="1" dirty="0" smtClean="0">
                <a:latin typeface="Cambria"/>
                <a:cs typeface="Cambria"/>
              </a:rPr>
            </a:br>
            <a:r>
              <a:rPr lang="en-US" sz="2800" dirty="0" smtClean="0">
                <a:latin typeface="Cambria"/>
                <a:cs typeface="Cambria"/>
              </a:rPr>
              <a:t>(Does </a:t>
            </a:r>
            <a:r>
              <a:rPr lang="en-US" sz="2800" u="sng" dirty="0">
                <a:latin typeface="Cambria"/>
                <a:cs typeface="Cambria"/>
              </a:rPr>
              <a:t>N</a:t>
            </a:r>
            <a:r>
              <a:rPr lang="en-US" sz="2800" u="sng" dirty="0" smtClean="0">
                <a:latin typeface="Cambria"/>
                <a:cs typeface="Cambria"/>
              </a:rPr>
              <a:t>ot </a:t>
            </a:r>
            <a:r>
              <a:rPr lang="en-US" sz="2800" dirty="0">
                <a:latin typeface="Cambria"/>
                <a:cs typeface="Cambria"/>
              </a:rPr>
              <a:t>R</a:t>
            </a:r>
            <a:r>
              <a:rPr lang="en-US" sz="2800" dirty="0" smtClean="0">
                <a:latin typeface="Cambria"/>
                <a:cs typeface="Cambria"/>
              </a:rPr>
              <a:t>equire a Preliminary </a:t>
            </a:r>
            <a:r>
              <a:rPr lang="en-US" sz="2800" dirty="0">
                <a:latin typeface="Cambria"/>
                <a:cs typeface="Cambria"/>
              </a:rPr>
              <a:t>P</a:t>
            </a:r>
            <a:r>
              <a:rPr lang="en-US" sz="2800" dirty="0" smtClean="0">
                <a:latin typeface="Cambria"/>
                <a:cs typeface="Cambria"/>
              </a:rPr>
              <a:t>roposal) </a:t>
            </a:r>
            <a:endParaRPr lang="en-US" sz="2800" dirty="0">
              <a:latin typeface="Cambria"/>
              <a:cs typeface="Cambria"/>
            </a:endParaRPr>
          </a:p>
        </p:txBody>
      </p:sp>
      <p:sp>
        <p:nvSpPr>
          <p:cNvPr id="3" name="Content Placeholder 2"/>
          <p:cNvSpPr>
            <a:spLocks noGrp="1"/>
          </p:cNvSpPr>
          <p:nvPr>
            <p:ph idx="1"/>
          </p:nvPr>
        </p:nvSpPr>
        <p:spPr>
          <a:xfrm>
            <a:off x="609600" y="1280478"/>
            <a:ext cx="10972800" cy="4746525"/>
          </a:xfrm>
        </p:spPr>
        <p:txBody>
          <a:bodyPr anchor="t">
            <a:normAutofit/>
          </a:bodyPr>
          <a:lstStyle/>
          <a:p>
            <a:r>
              <a:rPr lang="en-US" b="1" dirty="0" smtClean="0"/>
              <a:t>Research </a:t>
            </a:r>
            <a:r>
              <a:rPr lang="en-US" b="1" dirty="0"/>
              <a:t>Coordination Networks (</a:t>
            </a:r>
            <a:r>
              <a:rPr lang="en-US" b="1" dirty="0" smtClean="0"/>
              <a:t>RCN)</a:t>
            </a:r>
          </a:p>
          <a:p>
            <a:pPr lvl="1"/>
            <a:r>
              <a:rPr lang="en-US" dirty="0" smtClean="0"/>
              <a:t>Goal is to nurture and grow the S&amp;CC research and education ecosystem, cultivate new research directions in this area and/or otherwise advance the field through communication and sharing of ideas.</a:t>
            </a:r>
          </a:p>
          <a:p>
            <a:pPr lvl="1"/>
            <a:r>
              <a:rPr lang="en-US" dirty="0" smtClean="0"/>
              <a:t>Awards </a:t>
            </a:r>
            <a:r>
              <a:rPr lang="en-US" dirty="0"/>
              <a:t>in this category support the establishment of a network of multidisciplinary researchers and others who will collectively and significantly advance S&amp;CC research through active exchange of ideas, development of fundamental research directions, and other approaches</a:t>
            </a:r>
            <a:r>
              <a:rPr lang="en-US" dirty="0" smtClean="0"/>
              <a:t>.</a:t>
            </a:r>
          </a:p>
          <a:p>
            <a:pPr lvl="1"/>
            <a:r>
              <a:rPr lang="en-US" dirty="0" smtClean="0"/>
              <a:t>Awards </a:t>
            </a:r>
            <a:r>
              <a:rPr lang="en-US" dirty="0"/>
              <a:t>will provide four or five years of support for projects at a level not to exceed $500,000 for the total budget. </a:t>
            </a:r>
            <a:endParaRPr lang="en-US" dirty="0" smtClean="0"/>
          </a:p>
          <a:p>
            <a:pPr lvl="1"/>
            <a:r>
              <a:rPr lang="en-US" dirty="0"/>
              <a:t>More information about the RCN concept and mechanism can be found at </a:t>
            </a:r>
            <a:r>
              <a:rPr lang="en-US" dirty="0">
                <a:hlinkClick r:id="rId2"/>
              </a:rPr>
              <a:t>NSF 15-527</a:t>
            </a:r>
            <a:r>
              <a:rPr lang="en-US" dirty="0"/>
              <a:t>. </a:t>
            </a:r>
          </a:p>
          <a:p>
            <a:pPr marL="457200" lvl="1" indent="0">
              <a:buNone/>
            </a:pPr>
            <a:endParaRPr lang="en-US" dirty="0" smtClean="0"/>
          </a:p>
          <a:p>
            <a:pPr marL="457200" lvl="1" indent="0">
              <a:buNone/>
            </a:pPr>
            <a:endParaRPr lang="en-US" dirty="0" smtClean="0"/>
          </a:p>
          <a:p>
            <a:pPr lvl="1"/>
            <a:endParaRPr lang="en-US" dirty="0" smtClean="0"/>
          </a:p>
          <a:p>
            <a:pPr lvl="1"/>
            <a:endParaRPr lang="en-US" dirty="0" smtClean="0"/>
          </a:p>
          <a:p>
            <a:pPr lvl="1"/>
            <a:endParaRPr lang="en-US" dirty="0"/>
          </a:p>
          <a:p>
            <a:endParaRPr lang="en-US" b="1" dirty="0" smtClean="0"/>
          </a:p>
          <a:p>
            <a:pPr marL="0" indent="0">
              <a:buNone/>
            </a:pPr>
            <a:endParaRPr lang="en-US" dirty="0"/>
          </a:p>
        </p:txBody>
      </p:sp>
      <p:sp>
        <p:nvSpPr>
          <p:cNvPr id="5" name="Slide Number Placeholder 4"/>
          <p:cNvSpPr>
            <a:spLocks noGrp="1"/>
          </p:cNvSpPr>
          <p:nvPr>
            <p:ph type="sldNum" sz="quarter" idx="12"/>
          </p:nvPr>
        </p:nvSpPr>
        <p:spPr>
          <a:xfrm>
            <a:off x="8374626" y="6371098"/>
            <a:ext cx="2743200" cy="365125"/>
          </a:xfrm>
        </p:spPr>
        <p:txBody>
          <a:bodyPr vert="horz" lIns="91440" tIns="45720" rIns="91440" bIns="45720" rtlCol="0" anchor="ctr"/>
          <a:lstStyle/>
          <a:p>
            <a:fld id="{32DB8FA9-EA7F-41A1-B87E-B0CDC804B755}" type="slidenum">
              <a:rPr lang="en-US" sz="2000" b="1"/>
              <a:pPr/>
              <a:t>10</a:t>
            </a:fld>
            <a:endParaRPr lang="en-US" sz="2000" b="1"/>
          </a:p>
        </p:txBody>
      </p:sp>
    </p:spTree>
    <p:extLst>
      <p:ext uri="{BB962C8B-B14F-4D97-AF65-F5344CB8AC3E}">
        <p14:creationId xmlns:p14="http://schemas.microsoft.com/office/powerpoint/2010/main" val="32284265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96240" y="137478"/>
            <a:ext cx="11795760" cy="1143000"/>
          </a:xfrm>
        </p:spPr>
        <p:txBody>
          <a:bodyPr/>
          <a:lstStyle/>
          <a:p>
            <a:pPr algn="ctr"/>
            <a:r>
              <a:rPr lang="en-US" sz="3200" b="1" dirty="0" smtClean="0">
                <a:latin typeface="Cambria"/>
                <a:cs typeface="Cambria"/>
              </a:rPr>
              <a:t>S&amp;CC Proposal Category: Planning Grants</a:t>
            </a:r>
            <a:br>
              <a:rPr lang="en-US" sz="3200" b="1" dirty="0" smtClean="0">
                <a:latin typeface="Cambria"/>
                <a:cs typeface="Cambria"/>
              </a:rPr>
            </a:br>
            <a:r>
              <a:rPr lang="en-US" sz="2800" dirty="0" smtClean="0">
                <a:latin typeface="Cambria"/>
                <a:cs typeface="Cambria"/>
              </a:rPr>
              <a:t>(Does </a:t>
            </a:r>
            <a:r>
              <a:rPr lang="en-US" sz="2800" u="sng" dirty="0" smtClean="0">
                <a:latin typeface="Cambria"/>
                <a:cs typeface="Cambria"/>
              </a:rPr>
              <a:t>Not</a:t>
            </a:r>
            <a:r>
              <a:rPr lang="en-US" sz="2800" dirty="0" smtClean="0">
                <a:latin typeface="Cambria"/>
                <a:cs typeface="Cambria"/>
              </a:rPr>
              <a:t> Require Preliminary Proposal) </a:t>
            </a:r>
            <a:endParaRPr lang="en-US" sz="3200" dirty="0">
              <a:latin typeface="Cambria"/>
              <a:cs typeface="Cambria"/>
            </a:endParaRPr>
          </a:p>
        </p:txBody>
      </p:sp>
      <p:sp>
        <p:nvSpPr>
          <p:cNvPr id="3" name="Content Placeholder 2"/>
          <p:cNvSpPr>
            <a:spLocks noGrp="1"/>
          </p:cNvSpPr>
          <p:nvPr>
            <p:ph idx="1"/>
          </p:nvPr>
        </p:nvSpPr>
        <p:spPr>
          <a:xfrm>
            <a:off x="609600" y="1280478"/>
            <a:ext cx="10972800" cy="4746525"/>
          </a:xfrm>
        </p:spPr>
        <p:txBody>
          <a:bodyPr anchor="t">
            <a:normAutofit/>
          </a:bodyPr>
          <a:lstStyle/>
          <a:p>
            <a:pPr marL="457200" lvl="1" indent="0">
              <a:buNone/>
            </a:pPr>
            <a:endParaRPr lang="en-US" dirty="0"/>
          </a:p>
          <a:p>
            <a:r>
              <a:rPr lang="en-US" b="1" dirty="0" smtClean="0"/>
              <a:t>S&amp;CC </a:t>
            </a:r>
            <a:r>
              <a:rPr lang="en-US" b="1" dirty="0"/>
              <a:t>Planning </a:t>
            </a:r>
            <a:r>
              <a:rPr lang="en-US" b="1" dirty="0" smtClean="0"/>
              <a:t>Grants</a:t>
            </a:r>
          </a:p>
          <a:p>
            <a:pPr lvl="1"/>
            <a:r>
              <a:rPr lang="en-US" dirty="0"/>
              <a:t>Goal is to stimulate and enable a future high-impact project that can contribute to the S&amp;CC vision.</a:t>
            </a:r>
          </a:p>
          <a:p>
            <a:pPr lvl="1"/>
            <a:r>
              <a:rPr lang="en-US" dirty="0" smtClean="0"/>
              <a:t>Planning grants must address how local community engagement will inform the planning activities and are not meant to support research on the proposed concepts. </a:t>
            </a:r>
          </a:p>
          <a:p>
            <a:pPr lvl="1"/>
            <a:r>
              <a:rPr lang="en-US" dirty="0" smtClean="0"/>
              <a:t>Awards </a:t>
            </a:r>
            <a:r>
              <a:rPr lang="en-US" dirty="0"/>
              <a:t>in this category will provide one year of support to stimulate research capacity through multidisciplinary team-building and the development of high-impact, fundamental research concepts. </a:t>
            </a:r>
            <a:endParaRPr lang="en-US" dirty="0" smtClean="0"/>
          </a:p>
          <a:p>
            <a:pPr lvl="1"/>
            <a:r>
              <a:rPr lang="en-US" dirty="0" smtClean="0"/>
              <a:t>Awards </a:t>
            </a:r>
            <a:r>
              <a:rPr lang="en-US" dirty="0"/>
              <a:t>will be at a level not to exceed $100,000 for the total </a:t>
            </a:r>
            <a:r>
              <a:rPr lang="en-US" dirty="0" smtClean="0"/>
              <a:t>budget.</a:t>
            </a:r>
          </a:p>
          <a:p>
            <a:pPr lvl="1"/>
            <a:endParaRPr lang="en-US" b="1" dirty="0"/>
          </a:p>
        </p:txBody>
      </p:sp>
      <p:sp>
        <p:nvSpPr>
          <p:cNvPr id="5" name="Slide Number Placeholder 4"/>
          <p:cNvSpPr>
            <a:spLocks noGrp="1"/>
          </p:cNvSpPr>
          <p:nvPr>
            <p:ph type="sldNum" sz="quarter" idx="12"/>
          </p:nvPr>
        </p:nvSpPr>
        <p:spPr>
          <a:xfrm>
            <a:off x="8359878" y="6371098"/>
            <a:ext cx="2743200" cy="365125"/>
          </a:xfrm>
        </p:spPr>
        <p:txBody>
          <a:bodyPr vert="horz" lIns="91440" tIns="45720" rIns="91440" bIns="45720" rtlCol="0" anchor="ctr"/>
          <a:lstStyle/>
          <a:p>
            <a:fld id="{32DB8FA9-EA7F-41A1-B87E-B0CDC804B755}" type="slidenum">
              <a:rPr lang="en-US" sz="2000" b="1"/>
              <a:pPr/>
              <a:t>11</a:t>
            </a:fld>
            <a:endParaRPr lang="en-US" sz="2000" b="1" dirty="0"/>
          </a:p>
        </p:txBody>
      </p:sp>
    </p:spTree>
    <p:extLst>
      <p:ext uri="{BB962C8B-B14F-4D97-AF65-F5344CB8AC3E}">
        <p14:creationId xmlns:p14="http://schemas.microsoft.com/office/powerpoint/2010/main" val="1537456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sz="3200" b="1" dirty="0" smtClean="0">
                <a:latin typeface="Cambria"/>
                <a:cs typeface="Cambria"/>
              </a:rPr>
              <a:t>S&amp;CC Award Information</a:t>
            </a:r>
            <a:endParaRPr lang="en-US" sz="3200" b="1" dirty="0">
              <a:latin typeface="Cambria"/>
              <a:cs typeface="Cambria"/>
            </a:endParaRPr>
          </a:p>
        </p:txBody>
      </p:sp>
      <p:sp>
        <p:nvSpPr>
          <p:cNvPr id="3" name="Content Placeholder 2"/>
          <p:cNvSpPr>
            <a:spLocks noGrp="1"/>
          </p:cNvSpPr>
          <p:nvPr>
            <p:ph idx="1"/>
          </p:nvPr>
        </p:nvSpPr>
        <p:spPr/>
        <p:txBody>
          <a:bodyPr>
            <a:normAutofit fontScale="85000" lnSpcReduction="20000"/>
          </a:bodyPr>
          <a:lstStyle/>
          <a:p>
            <a:pPr>
              <a:spcBef>
                <a:spcPts val="0"/>
              </a:spcBef>
              <a:spcAft>
                <a:spcPts val="1200"/>
              </a:spcAft>
            </a:pPr>
            <a:r>
              <a:rPr lang="en-US" dirty="0" smtClean="0"/>
              <a:t>Anticipated Funding: $18,500,000</a:t>
            </a:r>
          </a:p>
          <a:p>
            <a:pPr>
              <a:spcBef>
                <a:spcPts val="0"/>
              </a:spcBef>
              <a:spcAft>
                <a:spcPts val="1200"/>
              </a:spcAft>
            </a:pPr>
            <a:r>
              <a:rPr lang="en-US" dirty="0" smtClean="0"/>
              <a:t>Estimated Number of Awards: 18-29</a:t>
            </a:r>
          </a:p>
          <a:p>
            <a:pPr>
              <a:spcBef>
                <a:spcPts val="0"/>
              </a:spcBef>
              <a:spcAft>
                <a:spcPts val="1200"/>
              </a:spcAft>
            </a:pPr>
            <a:r>
              <a:rPr lang="en-US" dirty="0" smtClean="0"/>
              <a:t>The number of awards in each category will be dependent on the overall mix of proposals and the degree to which they meet the solicitation goals, NSF Merit Review Criteria and Solicitation Specific Review Criteria. </a:t>
            </a:r>
          </a:p>
          <a:p>
            <a:pPr>
              <a:spcBef>
                <a:spcPts val="0"/>
              </a:spcBef>
              <a:spcAft>
                <a:spcPts val="1200"/>
              </a:spcAft>
            </a:pPr>
            <a:r>
              <a:rPr lang="en-US" dirty="0" smtClean="0"/>
              <a:t>NSF anticipates up to approximately:</a:t>
            </a:r>
          </a:p>
          <a:p>
            <a:pPr lvl="1">
              <a:spcBef>
                <a:spcPts val="0"/>
              </a:spcBef>
              <a:spcAft>
                <a:spcPts val="1200"/>
              </a:spcAft>
            </a:pPr>
            <a:r>
              <a:rPr lang="en-US" dirty="0" smtClean="0"/>
              <a:t>One to three Integrative Research Grants (IRG) Track 1 awards;</a:t>
            </a:r>
          </a:p>
          <a:p>
            <a:pPr lvl="1">
              <a:spcBef>
                <a:spcPts val="0"/>
              </a:spcBef>
              <a:spcAft>
                <a:spcPts val="1200"/>
              </a:spcAft>
            </a:pPr>
            <a:r>
              <a:rPr lang="en-US" dirty="0" smtClean="0"/>
              <a:t>Five to eight Integrative Research Grants (IRG) Track 2 awards;</a:t>
            </a:r>
          </a:p>
          <a:p>
            <a:pPr lvl="1">
              <a:spcBef>
                <a:spcPts val="0"/>
              </a:spcBef>
              <a:spcAft>
                <a:spcPts val="1200"/>
              </a:spcAft>
            </a:pPr>
            <a:r>
              <a:rPr lang="en-US" dirty="0" smtClean="0"/>
              <a:t>Two to three Research Coordination Networks (RCN) awards; and</a:t>
            </a:r>
          </a:p>
          <a:p>
            <a:pPr lvl="1">
              <a:spcBef>
                <a:spcPts val="0"/>
              </a:spcBef>
              <a:spcAft>
                <a:spcPts val="1200"/>
              </a:spcAft>
            </a:pPr>
            <a:r>
              <a:rPr lang="en-US" dirty="0" smtClean="0"/>
              <a:t>10 to 15 Planning Grants.</a:t>
            </a:r>
          </a:p>
          <a:p>
            <a:pPr>
              <a:spcBef>
                <a:spcPts val="0"/>
              </a:spcBef>
              <a:spcAft>
                <a:spcPts val="1200"/>
              </a:spcAft>
            </a:pPr>
            <a:r>
              <a:rPr lang="en-US" dirty="0"/>
              <a:t>Note: Future program commitments will depend on the availability of funds.</a:t>
            </a:r>
          </a:p>
          <a:p>
            <a:pPr lvl="1">
              <a:spcBef>
                <a:spcPts val="0"/>
              </a:spcBef>
              <a:spcAft>
                <a:spcPts val="1200"/>
              </a:spcAft>
            </a:pPr>
            <a:endParaRPr lang="en-US" dirty="0"/>
          </a:p>
        </p:txBody>
      </p:sp>
      <p:sp>
        <p:nvSpPr>
          <p:cNvPr id="2" name="Slide Number Placeholder 1"/>
          <p:cNvSpPr>
            <a:spLocks noGrp="1"/>
          </p:cNvSpPr>
          <p:nvPr>
            <p:ph type="sldNum" sz="quarter" idx="12"/>
          </p:nvPr>
        </p:nvSpPr>
        <p:spPr>
          <a:xfrm>
            <a:off x="8389374" y="6311900"/>
            <a:ext cx="2743200" cy="365125"/>
          </a:xfrm>
        </p:spPr>
        <p:txBody>
          <a:bodyPr vert="horz" lIns="91440" tIns="45720" rIns="91440" bIns="45720" rtlCol="0" anchor="ctr"/>
          <a:lstStyle/>
          <a:p>
            <a:fld id="{32DB8FA9-EA7F-41A1-B87E-B0CDC804B755}" type="slidenum">
              <a:rPr lang="en-US" sz="2000" b="1"/>
              <a:pPr/>
              <a:t>12</a:t>
            </a:fld>
            <a:endParaRPr lang="en-US" sz="2000" b="1"/>
          </a:p>
        </p:txBody>
      </p:sp>
    </p:spTree>
    <p:extLst>
      <p:ext uri="{BB962C8B-B14F-4D97-AF65-F5344CB8AC3E}">
        <p14:creationId xmlns:p14="http://schemas.microsoft.com/office/powerpoint/2010/main" val="862128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sz="3200" b="1" dirty="0" smtClean="0">
                <a:latin typeface="Cambria"/>
                <a:cs typeface="Cambria"/>
              </a:rPr>
              <a:t>S&amp;CC Eligibility Information </a:t>
            </a:r>
            <a:endParaRPr lang="en-US" sz="3200" b="1" dirty="0">
              <a:latin typeface="Cambria"/>
              <a:cs typeface="Cambria"/>
            </a:endParaRPr>
          </a:p>
        </p:txBody>
      </p:sp>
      <p:sp>
        <p:nvSpPr>
          <p:cNvPr id="3" name="Content Placeholder 2"/>
          <p:cNvSpPr>
            <a:spLocks noGrp="1"/>
          </p:cNvSpPr>
          <p:nvPr>
            <p:ph idx="1"/>
          </p:nvPr>
        </p:nvSpPr>
        <p:spPr>
          <a:xfrm>
            <a:off x="838199" y="1390227"/>
            <a:ext cx="10515600" cy="4351338"/>
          </a:xfrm>
        </p:spPr>
        <p:txBody>
          <a:bodyPr>
            <a:normAutofit fontScale="85000" lnSpcReduction="10000"/>
          </a:bodyPr>
          <a:lstStyle/>
          <a:p>
            <a:r>
              <a:rPr lang="en-US" dirty="0" smtClean="0"/>
              <a:t>Limit on number of proposals per PI or Co-PI:</a:t>
            </a:r>
          </a:p>
          <a:p>
            <a:pPr lvl="1"/>
            <a:r>
              <a:rPr lang="en-US" dirty="0"/>
              <a:t>Integrative Research Grants Track </a:t>
            </a:r>
            <a:r>
              <a:rPr lang="en-US" dirty="0" smtClean="0"/>
              <a:t>1 or </a:t>
            </a:r>
            <a:r>
              <a:rPr lang="en-US" dirty="0"/>
              <a:t>Track </a:t>
            </a:r>
            <a:r>
              <a:rPr lang="en-US" dirty="0" smtClean="0"/>
              <a:t>2 </a:t>
            </a:r>
            <a:r>
              <a:rPr lang="en-US" dirty="0" smtClean="0">
                <a:sym typeface="Wingdings" panose="05000000000000000000" pitchFamily="2" charset="2"/>
              </a:rPr>
              <a:t>are limited to </a:t>
            </a:r>
            <a:r>
              <a:rPr lang="en-US" b="1" dirty="0" smtClean="0"/>
              <a:t>1 Proposal.</a:t>
            </a:r>
            <a:endParaRPr lang="en-US" sz="2200" b="1" dirty="0"/>
          </a:p>
          <a:p>
            <a:pPr lvl="1"/>
            <a:r>
              <a:rPr lang="en-US" dirty="0"/>
              <a:t>Research Coordination </a:t>
            </a:r>
            <a:r>
              <a:rPr lang="en-US" dirty="0" smtClean="0"/>
              <a:t>Networks</a:t>
            </a:r>
            <a:r>
              <a:rPr lang="en-US" dirty="0"/>
              <a:t> </a:t>
            </a:r>
            <a:r>
              <a:rPr lang="en-US" dirty="0" smtClean="0">
                <a:sym typeface="Wingdings" panose="05000000000000000000" pitchFamily="2" charset="2"/>
              </a:rPr>
              <a:t>are limited to </a:t>
            </a:r>
            <a:r>
              <a:rPr lang="en-US" b="1" dirty="0" smtClean="0">
                <a:sym typeface="Wingdings" panose="05000000000000000000" pitchFamily="2" charset="2"/>
              </a:rPr>
              <a:t>2 Proposals.</a:t>
            </a:r>
            <a:endParaRPr lang="en-US" sz="2200" b="1" dirty="0"/>
          </a:p>
          <a:p>
            <a:pPr lvl="1"/>
            <a:r>
              <a:rPr lang="en-US" dirty="0"/>
              <a:t>Planning </a:t>
            </a:r>
            <a:r>
              <a:rPr lang="en-US" dirty="0" smtClean="0"/>
              <a:t>Grants</a:t>
            </a:r>
            <a:r>
              <a:rPr lang="en-US" dirty="0"/>
              <a:t> </a:t>
            </a:r>
            <a:r>
              <a:rPr lang="en-US" dirty="0" smtClean="0">
                <a:sym typeface="Wingdings" panose="05000000000000000000" pitchFamily="2" charset="2"/>
              </a:rPr>
              <a:t>are limited to </a:t>
            </a:r>
            <a:r>
              <a:rPr lang="en-US" b="1" dirty="0" smtClean="0">
                <a:sym typeface="Wingdings" panose="05000000000000000000" pitchFamily="2" charset="2"/>
              </a:rPr>
              <a:t>1 Proposal.</a:t>
            </a:r>
            <a:endParaRPr lang="en-US" b="1" dirty="0"/>
          </a:p>
          <a:p>
            <a:r>
              <a:rPr lang="en-US" dirty="0" smtClean="0"/>
              <a:t>There are no restrictions or limits to who may serve as PI.</a:t>
            </a:r>
          </a:p>
          <a:p>
            <a:r>
              <a:rPr lang="en-US" dirty="0" smtClean="0"/>
              <a:t>There are no restrictions or limits on number of proposals per organization.</a:t>
            </a:r>
            <a:r>
              <a:rPr lang="en-US" dirty="0"/>
              <a:t> </a:t>
            </a:r>
            <a:endParaRPr lang="en-US" dirty="0" smtClean="0"/>
          </a:p>
          <a:p>
            <a:r>
              <a:rPr lang="en-US" dirty="0" smtClean="0"/>
              <a:t>For </a:t>
            </a:r>
            <a:r>
              <a:rPr lang="en-US" dirty="0"/>
              <a:t>collaborative proposals involving multiple institutions, the proposal must be submitted by one lead institution with funding for all other participating institutions made through </a:t>
            </a:r>
            <a:r>
              <a:rPr lang="en-US" dirty="0" err="1"/>
              <a:t>subawards</a:t>
            </a:r>
            <a:r>
              <a:rPr lang="en-US" dirty="0"/>
              <a:t>.</a:t>
            </a:r>
          </a:p>
          <a:p>
            <a:r>
              <a:rPr lang="en-US" dirty="0"/>
              <a:t>For U.S. universities and two- and four-year colleges with overseas campuses, this solicitation restricts eligibility to research activities using the facilities, equipment, and other resources of the campus(</a:t>
            </a:r>
            <a:r>
              <a:rPr lang="en-US" dirty="0" err="1"/>
              <a:t>es</a:t>
            </a:r>
            <a:r>
              <a:rPr lang="en-US" dirty="0"/>
              <a:t>) located in the U.S. only. </a:t>
            </a:r>
          </a:p>
          <a:p>
            <a:endParaRPr lang="en-US" dirty="0" smtClean="0"/>
          </a:p>
          <a:p>
            <a:endParaRPr lang="en-US" dirty="0"/>
          </a:p>
        </p:txBody>
      </p:sp>
      <p:sp>
        <p:nvSpPr>
          <p:cNvPr id="2" name="Slide Number Placeholder 1"/>
          <p:cNvSpPr>
            <a:spLocks noGrp="1"/>
          </p:cNvSpPr>
          <p:nvPr>
            <p:ph type="sldNum" sz="quarter" idx="12"/>
          </p:nvPr>
        </p:nvSpPr>
        <p:spPr>
          <a:xfrm>
            <a:off x="8423787" y="6426623"/>
            <a:ext cx="2743200" cy="365125"/>
          </a:xfrm>
        </p:spPr>
        <p:txBody>
          <a:bodyPr vert="horz" lIns="91440" tIns="45720" rIns="91440" bIns="45720" rtlCol="0" anchor="ctr"/>
          <a:lstStyle/>
          <a:p>
            <a:fld id="{32DB8FA9-EA7F-41A1-B87E-B0CDC804B755}" type="slidenum">
              <a:rPr lang="en-US" sz="2000" b="1"/>
              <a:pPr/>
              <a:t>13</a:t>
            </a:fld>
            <a:endParaRPr lang="en-US" sz="2000" b="1"/>
          </a:p>
        </p:txBody>
      </p:sp>
      <p:sp>
        <p:nvSpPr>
          <p:cNvPr id="4" name="Rectangle 3"/>
          <p:cNvSpPr/>
          <p:nvPr/>
        </p:nvSpPr>
        <p:spPr>
          <a:xfrm>
            <a:off x="838199" y="5924126"/>
            <a:ext cx="9768349" cy="685059"/>
          </a:xfrm>
          <a:prstGeom prst="rect">
            <a:avLst/>
          </a:prstGeom>
        </p:spPr>
        <p:txBody>
          <a:bodyPr wrap="square">
            <a:spAutoFit/>
          </a:bodyPr>
          <a:lstStyle/>
          <a:p>
            <a:pPr>
              <a:lnSpc>
                <a:spcPct val="107000"/>
              </a:lnSpc>
              <a:spcAft>
                <a:spcPts val="800"/>
              </a:spcAft>
            </a:pPr>
            <a:r>
              <a:rPr lang="en-US" dirty="0" smtClean="0">
                <a:latin typeface="Arial" panose="020B0604020202020204" pitchFamily="34" charset="0"/>
                <a:ea typeface="Times New Roman" panose="02020603050405020304" pitchFamily="18" charset="0"/>
                <a:cs typeface="Times New Roman" panose="02020603050405020304" pitchFamily="18" charset="0"/>
              </a:rPr>
              <a:t>Note: See NSF’s</a:t>
            </a:r>
            <a:r>
              <a:rPr lang="en-US" i="1" dirty="0" smtClean="0">
                <a:latin typeface="Arial" panose="020B0604020202020204" pitchFamily="34" charset="0"/>
                <a:ea typeface="Times New Roman" panose="02020603050405020304" pitchFamily="18" charset="0"/>
                <a:cs typeface="Times New Roman" panose="02020603050405020304" pitchFamily="18" charset="0"/>
              </a:rPr>
              <a:t> </a:t>
            </a:r>
            <a:r>
              <a:rPr lang="en-US" i="1" dirty="0">
                <a:latin typeface="Arial" panose="020B0604020202020204" pitchFamily="34" charset="0"/>
                <a:ea typeface="Times New Roman" panose="02020603050405020304" pitchFamily="18" charset="0"/>
                <a:cs typeface="Times New Roman" panose="02020603050405020304" pitchFamily="18" charset="0"/>
              </a:rPr>
              <a:t>Proposal &amp; Award Policies &amp; Procedures Guide</a:t>
            </a:r>
            <a:r>
              <a:rPr lang="en-US" dirty="0">
                <a:latin typeface="Arial" panose="020B0604020202020204" pitchFamily="34" charset="0"/>
                <a:ea typeface="Times New Roman" panose="02020603050405020304" pitchFamily="18" charset="0"/>
                <a:cs typeface="Times New Roman" panose="02020603050405020304" pitchFamily="18" charset="0"/>
              </a:rPr>
              <a:t> (PAPPG; </a:t>
            </a:r>
            <a:r>
              <a:rPr lang="en-US" dirty="0">
                <a:solidFill>
                  <a:srgbClr val="0C72B5"/>
                </a:solidFill>
                <a:latin typeface="Arial" panose="020B0604020202020204" pitchFamily="34" charset="0"/>
                <a:ea typeface="Times New Roman" panose="02020603050405020304" pitchFamily="18" charset="0"/>
                <a:cs typeface="Times New Roman" panose="02020603050405020304" pitchFamily="18" charset="0"/>
                <a:hlinkClick r:id="rId2"/>
              </a:rPr>
              <a:t>NSF 16-1</a:t>
            </a:r>
            <a:r>
              <a:rPr lang="en-US" dirty="0" smtClean="0">
                <a:latin typeface="Arial" panose="020B0604020202020204" pitchFamily="34" charset="0"/>
                <a:ea typeface="Times New Roman" panose="02020603050405020304" pitchFamily="18" charset="0"/>
                <a:cs typeface="Times New Roman" panose="02020603050405020304" pitchFamily="18" charset="0"/>
              </a:rPr>
              <a:t>) for </a:t>
            </a:r>
            <a:r>
              <a:rPr lang="en-US" dirty="0">
                <a:latin typeface="Arial" panose="020B0604020202020204" pitchFamily="34" charset="0"/>
                <a:ea typeface="Times New Roman" panose="02020603050405020304" pitchFamily="18" charset="0"/>
                <a:cs typeface="Times New Roman" panose="02020603050405020304" pitchFamily="18" charset="0"/>
              </a:rPr>
              <a:t>additional information.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4892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08000" y="129495"/>
            <a:ext cx="10972800" cy="1143000"/>
          </a:xfrm>
        </p:spPr>
        <p:txBody>
          <a:bodyPr/>
          <a:lstStyle/>
          <a:p>
            <a:pPr algn="ctr"/>
            <a:r>
              <a:rPr lang="en-US" sz="3200" b="1" dirty="0" smtClean="0">
                <a:latin typeface="Cambria"/>
                <a:cs typeface="Cambria"/>
              </a:rPr>
              <a:t>S&amp;CC: Proposal Preparation Instructions-</a:t>
            </a:r>
            <a:br>
              <a:rPr lang="en-US" sz="3200" b="1" dirty="0" smtClean="0">
                <a:latin typeface="Cambria"/>
                <a:cs typeface="Cambria"/>
              </a:rPr>
            </a:br>
            <a:r>
              <a:rPr lang="en-US" sz="3200" b="1" dirty="0" smtClean="0">
                <a:latin typeface="Cambria"/>
                <a:cs typeface="Cambria"/>
              </a:rPr>
              <a:t>Preliminary Proposals </a:t>
            </a:r>
            <a:endParaRPr lang="en-US" sz="2800" b="1" dirty="0">
              <a:latin typeface="Cambria"/>
              <a:cs typeface="Cambria"/>
            </a:endParaRPr>
          </a:p>
        </p:txBody>
      </p:sp>
      <p:sp>
        <p:nvSpPr>
          <p:cNvPr id="3" name="Content Placeholder 2"/>
          <p:cNvSpPr>
            <a:spLocks noGrp="1"/>
          </p:cNvSpPr>
          <p:nvPr>
            <p:ph idx="1"/>
          </p:nvPr>
        </p:nvSpPr>
        <p:spPr>
          <a:xfrm>
            <a:off x="609600" y="1272495"/>
            <a:ext cx="10972800" cy="4815113"/>
          </a:xfrm>
        </p:spPr>
        <p:txBody>
          <a:bodyPr>
            <a:normAutofit fontScale="92500" lnSpcReduction="10000"/>
          </a:bodyPr>
          <a:lstStyle/>
          <a:p>
            <a:r>
              <a:rPr lang="en-US" sz="2400" dirty="0" smtClean="0"/>
              <a:t>Preliminary </a:t>
            </a:r>
            <a:r>
              <a:rPr lang="en-US" sz="2400" dirty="0"/>
              <a:t>proposals are </a:t>
            </a:r>
            <a:r>
              <a:rPr lang="en-US" sz="2400" b="1" u="sng" dirty="0" smtClean="0"/>
              <a:t>REQUIRED</a:t>
            </a:r>
            <a:r>
              <a:rPr lang="en-US" sz="2400" dirty="0" smtClean="0"/>
              <a:t> </a:t>
            </a:r>
            <a:r>
              <a:rPr lang="en-US" sz="2400" b="1" dirty="0" smtClean="0"/>
              <a:t>ONLY</a:t>
            </a:r>
            <a:r>
              <a:rPr lang="en-US" sz="2400" dirty="0" smtClean="0"/>
              <a:t> </a:t>
            </a:r>
            <a:r>
              <a:rPr lang="en-US" sz="2400" dirty="0"/>
              <a:t>for S&amp;CC Integrative Research Grants (IRG) Tracks 1 and </a:t>
            </a:r>
            <a:r>
              <a:rPr lang="en-US" sz="2400" dirty="0" smtClean="0"/>
              <a:t>2. </a:t>
            </a:r>
          </a:p>
          <a:p>
            <a:pPr lvl="1"/>
            <a:r>
              <a:rPr lang="en-US" sz="2200" b="1" dirty="0" smtClean="0"/>
              <a:t>Must be submitted via the NSF </a:t>
            </a:r>
            <a:r>
              <a:rPr lang="en-US" sz="2200" b="1" u="sng" dirty="0" smtClean="0"/>
              <a:t>Fastlane</a:t>
            </a:r>
            <a:r>
              <a:rPr lang="en-US" sz="2200" b="1" dirty="0" smtClean="0"/>
              <a:t> system</a:t>
            </a:r>
            <a:r>
              <a:rPr lang="en-US" sz="2200" dirty="0" smtClean="0"/>
              <a:t>.</a:t>
            </a:r>
          </a:p>
          <a:p>
            <a:r>
              <a:rPr lang="en-US" sz="2400" dirty="0" smtClean="0"/>
              <a:t>Preliminary Proposals submitted in response to this solicitation should be submitted in accordance with the NSF </a:t>
            </a:r>
            <a:r>
              <a:rPr lang="en-US" sz="2400" i="1" dirty="0" smtClean="0"/>
              <a:t>PAPPG </a:t>
            </a:r>
            <a:r>
              <a:rPr lang="en-US" sz="2400" dirty="0" smtClean="0"/>
              <a:t>(</a:t>
            </a:r>
            <a:r>
              <a:rPr lang="en-US" sz="2400" dirty="0" smtClean="0">
                <a:hlinkClick r:id="rId2"/>
              </a:rPr>
              <a:t>NSF 16-1</a:t>
            </a:r>
            <a:r>
              <a:rPr lang="en-US" sz="2400" dirty="0" smtClean="0"/>
              <a:t>), and follow the instructions in this solicitation. </a:t>
            </a:r>
          </a:p>
          <a:p>
            <a:r>
              <a:rPr lang="en-US" sz="2400" dirty="0" smtClean="0"/>
              <a:t>Preliminary </a:t>
            </a:r>
            <a:r>
              <a:rPr lang="en-US" sz="2400" dirty="0"/>
              <a:t>proposals should consist of four elements as </a:t>
            </a:r>
            <a:r>
              <a:rPr lang="en-US" sz="2400" dirty="0" smtClean="0"/>
              <a:t>follows; no </a:t>
            </a:r>
            <a:r>
              <a:rPr lang="en-US" sz="2400" dirty="0"/>
              <a:t>other sections are </a:t>
            </a:r>
            <a:r>
              <a:rPr lang="en-US" sz="2400" dirty="0" smtClean="0"/>
              <a:t>permitted and page limitations will be strictly enforced:</a:t>
            </a:r>
          </a:p>
          <a:p>
            <a:pPr lvl="1"/>
            <a:r>
              <a:rPr lang="en-US" dirty="0"/>
              <a:t>Cover </a:t>
            </a:r>
            <a:r>
              <a:rPr lang="en-US" dirty="0" smtClean="0"/>
              <a:t>Sheet (1 page)</a:t>
            </a:r>
          </a:p>
          <a:p>
            <a:pPr lvl="2"/>
            <a:r>
              <a:rPr lang="en-US" dirty="0" smtClean="0"/>
              <a:t>“S&amp;CC-IRG </a:t>
            </a:r>
            <a:r>
              <a:rPr lang="en-US" dirty="0"/>
              <a:t>Preliminary Proposal Track (1 or 2)", followed by a colon, and </a:t>
            </a:r>
            <a:r>
              <a:rPr lang="en-US" dirty="0" smtClean="0"/>
              <a:t>the </a:t>
            </a:r>
            <a:r>
              <a:rPr lang="en-US" dirty="0"/>
              <a:t>project </a:t>
            </a:r>
            <a:r>
              <a:rPr lang="en-US" dirty="0" smtClean="0"/>
              <a:t>title.</a:t>
            </a:r>
          </a:p>
          <a:p>
            <a:pPr lvl="1"/>
            <a:r>
              <a:rPr lang="en-US" dirty="0" smtClean="0"/>
              <a:t>Project Summary (limited to 1 page)</a:t>
            </a:r>
          </a:p>
          <a:p>
            <a:pPr lvl="2"/>
            <a:r>
              <a:rPr lang="en-US" dirty="0" smtClean="0"/>
              <a:t>Overview, Intellectual Merit, Broader Impacts.</a:t>
            </a:r>
          </a:p>
          <a:p>
            <a:pPr lvl="1"/>
            <a:r>
              <a:rPr lang="en-US" dirty="0" smtClean="0"/>
              <a:t>Project Description (limited to 4 pages)</a:t>
            </a:r>
          </a:p>
          <a:p>
            <a:pPr lvl="2"/>
            <a:r>
              <a:rPr lang="en-US" dirty="0" smtClean="0"/>
              <a:t>Vision and Goals, Integrative Research Approach, Research Capacity-Building, Integration and Multi-Disciplinary Context, Management, and Budget and </a:t>
            </a:r>
            <a:r>
              <a:rPr lang="en-US" dirty="0" err="1" smtClean="0"/>
              <a:t>Subawardees</a:t>
            </a:r>
            <a:r>
              <a:rPr lang="en-US" dirty="0" smtClean="0"/>
              <a:t>.</a:t>
            </a:r>
          </a:p>
          <a:p>
            <a:pPr lvl="1"/>
            <a:r>
              <a:rPr lang="en-US" dirty="0" smtClean="0"/>
              <a:t>Project </a:t>
            </a:r>
            <a:r>
              <a:rPr lang="en-US" dirty="0"/>
              <a:t>Personnel and Partner </a:t>
            </a:r>
            <a:r>
              <a:rPr lang="en-US" dirty="0" smtClean="0"/>
              <a:t>Institutions (limited to 1 page)</a:t>
            </a:r>
            <a:endParaRPr lang="en-US" dirty="0"/>
          </a:p>
          <a:p>
            <a:endParaRPr lang="en-US" dirty="0"/>
          </a:p>
        </p:txBody>
      </p:sp>
      <p:sp>
        <p:nvSpPr>
          <p:cNvPr id="2" name="Slide Number Placeholder 1"/>
          <p:cNvSpPr>
            <a:spLocks noGrp="1"/>
          </p:cNvSpPr>
          <p:nvPr>
            <p:ph type="sldNum" sz="quarter" idx="12"/>
          </p:nvPr>
        </p:nvSpPr>
        <p:spPr>
          <a:xfrm>
            <a:off x="8359878" y="6371099"/>
            <a:ext cx="2743200" cy="365125"/>
          </a:xfrm>
        </p:spPr>
        <p:txBody>
          <a:bodyPr vert="horz" lIns="91440" tIns="45720" rIns="91440" bIns="45720" rtlCol="0" anchor="ctr"/>
          <a:lstStyle/>
          <a:p>
            <a:fld id="{32DB8FA9-EA7F-41A1-B87E-B0CDC804B755}" type="slidenum">
              <a:rPr lang="en-US" sz="2000" b="1"/>
              <a:pPr/>
              <a:t>14</a:t>
            </a:fld>
            <a:endParaRPr lang="en-US" sz="2000" b="1"/>
          </a:p>
        </p:txBody>
      </p:sp>
    </p:spTree>
    <p:extLst>
      <p:ext uri="{BB962C8B-B14F-4D97-AF65-F5344CB8AC3E}">
        <p14:creationId xmlns:p14="http://schemas.microsoft.com/office/powerpoint/2010/main" val="525875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sz="3200" b="1" dirty="0" smtClean="0">
                <a:latin typeface="Cambria"/>
                <a:cs typeface="Cambria"/>
              </a:rPr>
              <a:t>S&amp;CC: Proposal Preparation Instructions-</a:t>
            </a:r>
            <a:br>
              <a:rPr lang="en-US" sz="3200" b="1" dirty="0" smtClean="0">
                <a:latin typeface="Cambria"/>
                <a:cs typeface="Cambria"/>
              </a:rPr>
            </a:br>
            <a:r>
              <a:rPr lang="en-US" sz="3200" b="1" dirty="0" smtClean="0">
                <a:latin typeface="Cambria"/>
                <a:cs typeface="Cambria"/>
              </a:rPr>
              <a:t>Full Proposals </a:t>
            </a:r>
            <a:endParaRPr lang="en-US" sz="2800" b="1" dirty="0">
              <a:latin typeface="Cambria"/>
              <a:cs typeface="Cambria"/>
            </a:endParaRPr>
          </a:p>
        </p:txBody>
      </p:sp>
      <p:sp>
        <p:nvSpPr>
          <p:cNvPr id="3" name="Content Placeholder 2"/>
          <p:cNvSpPr>
            <a:spLocks noGrp="1"/>
          </p:cNvSpPr>
          <p:nvPr>
            <p:ph idx="1"/>
          </p:nvPr>
        </p:nvSpPr>
        <p:spPr>
          <a:xfrm>
            <a:off x="609600" y="1704846"/>
            <a:ext cx="10972800" cy="4566686"/>
          </a:xfrm>
        </p:spPr>
        <p:txBody>
          <a:bodyPr>
            <a:normAutofit/>
          </a:bodyPr>
          <a:lstStyle/>
          <a:p>
            <a:pPr>
              <a:spcBef>
                <a:spcPts val="0"/>
              </a:spcBef>
              <a:spcAft>
                <a:spcPts val="1200"/>
              </a:spcAft>
            </a:pPr>
            <a:r>
              <a:rPr lang="en-US" dirty="0" smtClean="0"/>
              <a:t>Proposers must follow the most current version of </a:t>
            </a:r>
            <a:r>
              <a:rPr lang="en-US" i="1" dirty="0" smtClean="0"/>
              <a:t>NSF PAPPG </a:t>
            </a:r>
            <a:r>
              <a:rPr lang="en-US" dirty="0" smtClean="0"/>
              <a:t>for guidance on the required sections of a full research proposal submitted to NSF. </a:t>
            </a:r>
          </a:p>
          <a:p>
            <a:pPr>
              <a:spcBef>
                <a:spcPts val="0"/>
              </a:spcBef>
              <a:spcAft>
                <a:spcPts val="1200"/>
              </a:spcAft>
            </a:pPr>
            <a:r>
              <a:rPr lang="en-US" dirty="0" smtClean="0"/>
              <a:t>NSF </a:t>
            </a:r>
            <a:r>
              <a:rPr lang="en-US" dirty="0"/>
              <a:t>anticipates release of the revised </a:t>
            </a:r>
            <a:r>
              <a:rPr lang="en-US" i="1" dirty="0"/>
              <a:t>PAPPG</a:t>
            </a:r>
            <a:r>
              <a:rPr lang="en-US" dirty="0"/>
              <a:t> in the Fall of 2016 and it will be effective for proposals submitted, or due, on or after January 30, 2017</a:t>
            </a:r>
            <a:r>
              <a:rPr lang="en-US" dirty="0" smtClean="0"/>
              <a:t>.</a:t>
            </a:r>
          </a:p>
          <a:p>
            <a:pPr>
              <a:spcBef>
                <a:spcPts val="0"/>
              </a:spcBef>
              <a:spcAft>
                <a:spcPts val="1200"/>
              </a:spcAft>
            </a:pPr>
            <a:r>
              <a:rPr lang="en-US" dirty="0" smtClean="0"/>
              <a:t>Proposers of Full Proposals have the option to </a:t>
            </a:r>
            <a:r>
              <a:rPr lang="en-US" dirty="0"/>
              <a:t>submit </a:t>
            </a:r>
            <a:r>
              <a:rPr lang="en-US" dirty="0" smtClean="0"/>
              <a:t>in </a:t>
            </a:r>
            <a:r>
              <a:rPr lang="en-US" dirty="0"/>
              <a:t>response to </a:t>
            </a:r>
            <a:r>
              <a:rPr lang="en-US" dirty="0" smtClean="0"/>
              <a:t>the S&amp;CC </a:t>
            </a:r>
            <a:r>
              <a:rPr lang="en-US" dirty="0"/>
              <a:t>Program Solicitation via Grants.gov or </a:t>
            </a:r>
            <a:r>
              <a:rPr lang="en-US" dirty="0" smtClean="0"/>
              <a:t>the </a:t>
            </a:r>
            <a:r>
              <a:rPr lang="en-US" dirty="0"/>
              <a:t>NSF </a:t>
            </a:r>
            <a:r>
              <a:rPr lang="en-US" dirty="0" err="1"/>
              <a:t>FastLane</a:t>
            </a:r>
            <a:r>
              <a:rPr lang="en-US" dirty="0"/>
              <a:t> </a:t>
            </a:r>
            <a:r>
              <a:rPr lang="en-US" dirty="0" smtClean="0"/>
              <a:t>system.</a:t>
            </a:r>
          </a:p>
        </p:txBody>
      </p:sp>
      <p:sp>
        <p:nvSpPr>
          <p:cNvPr id="2" name="Slide Number Placeholder 1"/>
          <p:cNvSpPr>
            <a:spLocks noGrp="1"/>
          </p:cNvSpPr>
          <p:nvPr>
            <p:ph type="sldNum" sz="quarter" idx="12"/>
          </p:nvPr>
        </p:nvSpPr>
        <p:spPr>
          <a:xfrm>
            <a:off x="8315633" y="6271532"/>
            <a:ext cx="2743200" cy="365125"/>
          </a:xfrm>
        </p:spPr>
        <p:txBody>
          <a:bodyPr vert="horz" lIns="91440" tIns="45720" rIns="91440" bIns="45720" rtlCol="0" anchor="ctr"/>
          <a:lstStyle/>
          <a:p>
            <a:fld id="{32DB8FA9-EA7F-41A1-B87E-B0CDC804B755}" type="slidenum">
              <a:rPr lang="en-US" sz="2000" b="1"/>
              <a:pPr/>
              <a:t>15</a:t>
            </a:fld>
            <a:endParaRPr lang="en-US" sz="2000" b="1"/>
          </a:p>
        </p:txBody>
      </p:sp>
    </p:spTree>
    <p:extLst>
      <p:ext uri="{BB962C8B-B14F-4D97-AF65-F5344CB8AC3E}">
        <p14:creationId xmlns:p14="http://schemas.microsoft.com/office/powerpoint/2010/main" val="2495738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sz="3200" b="1" dirty="0" smtClean="0">
                <a:latin typeface="Cambria"/>
                <a:cs typeface="Cambria"/>
              </a:rPr>
              <a:t>S&amp;CC: Proposal Preparation Instructions-</a:t>
            </a:r>
            <a:br>
              <a:rPr lang="en-US" sz="3200" b="1" dirty="0" smtClean="0">
                <a:latin typeface="Cambria"/>
                <a:cs typeface="Cambria"/>
              </a:rPr>
            </a:br>
            <a:r>
              <a:rPr lang="en-US" sz="3200" b="1" dirty="0" smtClean="0">
                <a:latin typeface="Cambria"/>
                <a:cs typeface="Cambria"/>
              </a:rPr>
              <a:t>Full Proposals </a:t>
            </a:r>
            <a:endParaRPr lang="en-US" sz="2800" b="1" dirty="0">
              <a:latin typeface="Cambria"/>
              <a:cs typeface="Cambria"/>
            </a:endParaRPr>
          </a:p>
        </p:txBody>
      </p:sp>
      <p:sp>
        <p:nvSpPr>
          <p:cNvPr id="3" name="Content Placeholder 2"/>
          <p:cNvSpPr>
            <a:spLocks noGrp="1"/>
          </p:cNvSpPr>
          <p:nvPr>
            <p:ph idx="1"/>
          </p:nvPr>
        </p:nvSpPr>
        <p:spPr>
          <a:xfrm>
            <a:off x="609600" y="1456419"/>
            <a:ext cx="10972800" cy="4815113"/>
          </a:xfrm>
        </p:spPr>
        <p:txBody>
          <a:bodyPr>
            <a:normAutofit fontScale="77500" lnSpcReduction="20000"/>
          </a:bodyPr>
          <a:lstStyle/>
          <a:p>
            <a:pPr>
              <a:spcBef>
                <a:spcPts val="600"/>
              </a:spcBef>
              <a:spcAft>
                <a:spcPts val="600"/>
              </a:spcAft>
            </a:pPr>
            <a:r>
              <a:rPr lang="en-US" dirty="0" smtClean="0"/>
              <a:t>Cover Page</a:t>
            </a:r>
          </a:p>
          <a:p>
            <a:pPr>
              <a:spcBef>
                <a:spcPts val="600"/>
              </a:spcBef>
              <a:spcAft>
                <a:spcPts val="600"/>
              </a:spcAft>
            </a:pPr>
            <a:r>
              <a:rPr lang="en-US" dirty="0" smtClean="0"/>
              <a:t>Project Description</a:t>
            </a:r>
          </a:p>
          <a:p>
            <a:pPr lvl="1">
              <a:spcBef>
                <a:spcPts val="600"/>
              </a:spcBef>
              <a:spcAft>
                <a:spcPts val="600"/>
              </a:spcAft>
            </a:pPr>
            <a:r>
              <a:rPr lang="en-US" dirty="0" smtClean="0"/>
              <a:t>S&amp;CC Integrative Research Grants Tracks 1 and 2 (limited to 15 pages)</a:t>
            </a:r>
          </a:p>
          <a:p>
            <a:pPr lvl="1">
              <a:spcBef>
                <a:spcPts val="600"/>
              </a:spcBef>
              <a:spcAft>
                <a:spcPts val="600"/>
              </a:spcAft>
            </a:pPr>
            <a:r>
              <a:rPr lang="en-US" dirty="0" smtClean="0"/>
              <a:t>S&amp;CC Research Coordination Networks (limited to 15 pages)</a:t>
            </a:r>
          </a:p>
          <a:p>
            <a:pPr lvl="1">
              <a:spcBef>
                <a:spcPts val="600"/>
              </a:spcBef>
              <a:spcAft>
                <a:spcPts val="600"/>
              </a:spcAft>
            </a:pPr>
            <a:r>
              <a:rPr lang="en-US" dirty="0" smtClean="0"/>
              <a:t>S&amp;CC Planning Grants (limited to 5 pages)</a:t>
            </a:r>
          </a:p>
          <a:p>
            <a:pPr>
              <a:spcBef>
                <a:spcPts val="600"/>
              </a:spcBef>
              <a:spcAft>
                <a:spcPts val="600"/>
              </a:spcAft>
            </a:pPr>
            <a:r>
              <a:rPr lang="en-US" dirty="0" smtClean="0"/>
              <a:t>Collaborators and Other Affiliations Information – submitted as a Single Copy Document.</a:t>
            </a:r>
          </a:p>
          <a:p>
            <a:pPr lvl="1">
              <a:spcBef>
                <a:spcPts val="600"/>
              </a:spcBef>
              <a:spcAft>
                <a:spcPts val="600"/>
              </a:spcAft>
            </a:pPr>
            <a:r>
              <a:rPr lang="en-US" dirty="0"/>
              <a:t>T</a:t>
            </a:r>
            <a:r>
              <a:rPr lang="en-US" dirty="0" smtClean="0"/>
              <a:t>emplate found at </a:t>
            </a:r>
            <a:r>
              <a:rPr lang="en-US" dirty="0" smtClean="0">
                <a:hlinkClick r:id="rId2"/>
              </a:rPr>
              <a:t>https://www.nsf.gov/cise/collab/</a:t>
            </a:r>
            <a:r>
              <a:rPr lang="en-US" dirty="0" smtClean="0"/>
              <a:t>. </a:t>
            </a:r>
          </a:p>
          <a:p>
            <a:pPr>
              <a:spcBef>
                <a:spcPts val="600"/>
              </a:spcBef>
              <a:spcAft>
                <a:spcPts val="600"/>
              </a:spcAft>
            </a:pPr>
            <a:r>
              <a:rPr lang="en-US" dirty="0" smtClean="0"/>
              <a:t>Supplementary Documents</a:t>
            </a:r>
          </a:p>
          <a:p>
            <a:pPr lvl="1">
              <a:spcBef>
                <a:spcPts val="600"/>
              </a:spcBef>
              <a:spcAft>
                <a:spcPts val="600"/>
              </a:spcAft>
            </a:pPr>
            <a:r>
              <a:rPr lang="en-US" dirty="0" smtClean="0"/>
              <a:t>Project Personnel and Partner Institutions (required for all award categories)</a:t>
            </a:r>
          </a:p>
          <a:p>
            <a:pPr lvl="1">
              <a:spcBef>
                <a:spcPts val="600"/>
              </a:spcBef>
              <a:spcAft>
                <a:spcPts val="600"/>
              </a:spcAft>
            </a:pPr>
            <a:r>
              <a:rPr lang="en-US" dirty="0" smtClean="0"/>
              <a:t>Integration and Management Plan (Integrative Research Grants Tracks 1 and 2 only)</a:t>
            </a:r>
          </a:p>
          <a:p>
            <a:pPr lvl="1">
              <a:spcBef>
                <a:spcPts val="600"/>
              </a:spcBef>
              <a:spcAft>
                <a:spcPts val="600"/>
              </a:spcAft>
            </a:pPr>
            <a:r>
              <a:rPr lang="en-US" dirty="0" smtClean="0"/>
              <a:t>Letters of Collaboration</a:t>
            </a:r>
          </a:p>
          <a:p>
            <a:pPr lvl="1">
              <a:spcBef>
                <a:spcPts val="600"/>
              </a:spcBef>
              <a:spcAft>
                <a:spcPts val="600"/>
              </a:spcAft>
            </a:pPr>
            <a:r>
              <a:rPr lang="en-US" dirty="0" smtClean="0"/>
              <a:t>Human Subjects Protection</a:t>
            </a:r>
          </a:p>
          <a:p>
            <a:pPr lvl="1">
              <a:spcBef>
                <a:spcPts val="0"/>
              </a:spcBef>
              <a:spcAft>
                <a:spcPts val="1200"/>
              </a:spcAft>
            </a:pPr>
            <a:endParaRPr lang="en-US" dirty="0" smtClean="0"/>
          </a:p>
        </p:txBody>
      </p:sp>
      <p:sp>
        <p:nvSpPr>
          <p:cNvPr id="2" name="Slide Number Placeholder 1"/>
          <p:cNvSpPr>
            <a:spLocks noGrp="1"/>
          </p:cNvSpPr>
          <p:nvPr>
            <p:ph type="sldNum" sz="quarter" idx="12"/>
          </p:nvPr>
        </p:nvSpPr>
        <p:spPr>
          <a:xfrm>
            <a:off x="8359877" y="6385846"/>
            <a:ext cx="2743200" cy="365125"/>
          </a:xfrm>
        </p:spPr>
        <p:txBody>
          <a:bodyPr vert="horz" lIns="91440" tIns="45720" rIns="91440" bIns="45720" rtlCol="0" anchor="ctr"/>
          <a:lstStyle/>
          <a:p>
            <a:fld id="{32DB8FA9-EA7F-41A1-B87E-B0CDC804B755}" type="slidenum">
              <a:rPr lang="en-US" sz="2000" b="1"/>
              <a:pPr/>
              <a:t>16</a:t>
            </a:fld>
            <a:endParaRPr lang="en-US" sz="2000" b="1"/>
          </a:p>
        </p:txBody>
      </p:sp>
    </p:spTree>
    <p:extLst>
      <p:ext uri="{BB962C8B-B14F-4D97-AF65-F5344CB8AC3E}">
        <p14:creationId xmlns:p14="http://schemas.microsoft.com/office/powerpoint/2010/main" val="493594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pPr algn="ctr"/>
            <a:r>
              <a:rPr lang="en-US" sz="3200" b="1" dirty="0" smtClean="0">
                <a:latin typeface="Cambria"/>
                <a:cs typeface="Cambria"/>
              </a:rPr>
              <a:t>S&amp;CC: Due Dates</a:t>
            </a:r>
            <a:endParaRPr lang="en-US" sz="3200" b="1" dirty="0">
              <a:latin typeface="Cambria"/>
              <a:cs typeface="Cambria"/>
            </a:endParaRPr>
          </a:p>
        </p:txBody>
      </p:sp>
      <p:sp>
        <p:nvSpPr>
          <p:cNvPr id="6" name="Content Placeholder 2"/>
          <p:cNvSpPr>
            <a:spLocks noGrp="1"/>
          </p:cNvSpPr>
          <p:nvPr>
            <p:ph idx="1"/>
          </p:nvPr>
        </p:nvSpPr>
        <p:spPr>
          <a:xfrm>
            <a:off x="508000" y="1909198"/>
            <a:ext cx="10972800" cy="3823946"/>
          </a:xfrm>
        </p:spPr>
        <p:txBody>
          <a:bodyPr anchor="t">
            <a:normAutofit/>
          </a:bodyPr>
          <a:lstStyle/>
          <a:p>
            <a:pPr algn="ctr"/>
            <a:endParaRPr lang="en-US" dirty="0" smtClean="0"/>
          </a:p>
          <a:p>
            <a:pPr marL="0" indent="0" algn="ctr">
              <a:buNone/>
            </a:pPr>
            <a:r>
              <a:rPr lang="en-US" b="1" dirty="0" smtClean="0"/>
              <a:t>Preliminary Proposal Due Date  </a:t>
            </a:r>
          </a:p>
          <a:p>
            <a:pPr marL="457200" lvl="1" indent="0" algn="ctr">
              <a:buNone/>
            </a:pPr>
            <a:r>
              <a:rPr lang="en-US" dirty="0" smtClean="0"/>
              <a:t>November 30, 2016*</a:t>
            </a:r>
          </a:p>
          <a:p>
            <a:pPr lvl="1" algn="ctr"/>
            <a:endParaRPr lang="en-US" dirty="0"/>
          </a:p>
          <a:p>
            <a:pPr marL="457200" lvl="1" indent="0" algn="ctr">
              <a:buNone/>
            </a:pPr>
            <a:endParaRPr lang="en-US" dirty="0" smtClean="0"/>
          </a:p>
          <a:p>
            <a:pPr marL="0" indent="0" algn="ctr">
              <a:buNone/>
            </a:pPr>
            <a:r>
              <a:rPr lang="en-US" b="1" dirty="0" smtClean="0"/>
              <a:t>Full Proposal Deadline</a:t>
            </a:r>
          </a:p>
          <a:p>
            <a:pPr marL="457200" lvl="1" indent="0" algn="ctr">
              <a:buNone/>
            </a:pPr>
            <a:r>
              <a:rPr lang="en-US" dirty="0" smtClean="0"/>
              <a:t>February 16, 2017* </a:t>
            </a:r>
          </a:p>
          <a:p>
            <a:pPr marL="0" indent="0" algn="ctr">
              <a:buNone/>
            </a:pPr>
            <a:endParaRPr lang="en-US" dirty="0" smtClean="0"/>
          </a:p>
          <a:p>
            <a:pPr marL="0" indent="0" algn="ctr">
              <a:buNone/>
            </a:pPr>
            <a:endParaRPr lang="en-US" dirty="0" smtClean="0"/>
          </a:p>
        </p:txBody>
      </p:sp>
      <p:sp>
        <p:nvSpPr>
          <p:cNvPr id="7" name="Content Placeholder 2"/>
          <p:cNvSpPr txBox="1">
            <a:spLocks/>
          </p:cNvSpPr>
          <p:nvPr/>
        </p:nvSpPr>
        <p:spPr bwMode="auto">
          <a:xfrm>
            <a:off x="3625996" y="4811147"/>
            <a:ext cx="10972800" cy="114050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1" fontAlgn="base" hangingPunct="1">
              <a:spcBef>
                <a:spcPct val="20000"/>
              </a:spcBef>
              <a:spcAft>
                <a:spcPct val="0"/>
              </a:spcAft>
              <a:buFont typeface="Arial" charset="0"/>
              <a:buChar char="•"/>
              <a:defRPr sz="26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2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endParaRPr lang="en-US" dirty="0" smtClean="0"/>
          </a:p>
          <a:p>
            <a:pPr marL="0" indent="0" algn="ctr">
              <a:buFont typeface="Arial" charset="0"/>
              <a:buNone/>
            </a:pPr>
            <a:endParaRPr lang="en-US" dirty="0" smtClean="0"/>
          </a:p>
          <a:p>
            <a:pPr marL="0" indent="0">
              <a:buFont typeface="Arial" charset="0"/>
              <a:buNone/>
            </a:pPr>
            <a:r>
              <a:rPr lang="en-US" sz="2200" dirty="0" smtClean="0"/>
              <a:t>*Proposals due by 5 pm submitter’s local time</a:t>
            </a:r>
          </a:p>
        </p:txBody>
      </p:sp>
      <p:sp>
        <p:nvSpPr>
          <p:cNvPr id="2" name="Slide Number Placeholder 1"/>
          <p:cNvSpPr>
            <a:spLocks noGrp="1"/>
          </p:cNvSpPr>
          <p:nvPr>
            <p:ph type="sldNum" sz="quarter" idx="12"/>
          </p:nvPr>
        </p:nvSpPr>
        <p:spPr>
          <a:xfrm>
            <a:off x="8360229" y="6346690"/>
            <a:ext cx="2743200" cy="365125"/>
          </a:xfrm>
        </p:spPr>
        <p:txBody>
          <a:bodyPr vert="horz" lIns="91440" tIns="45720" rIns="91440" bIns="45720" rtlCol="0" anchor="ctr"/>
          <a:lstStyle/>
          <a:p>
            <a:fld id="{32DB8FA9-EA7F-41A1-B87E-B0CDC804B755}" type="slidenum">
              <a:rPr lang="en-US" sz="2000" b="1"/>
              <a:pPr/>
              <a:t>17</a:t>
            </a:fld>
            <a:endParaRPr lang="en-US" sz="2000" b="1" dirty="0"/>
          </a:p>
        </p:txBody>
      </p:sp>
    </p:spTree>
    <p:extLst>
      <p:ext uri="{BB962C8B-B14F-4D97-AF65-F5344CB8AC3E}">
        <p14:creationId xmlns:p14="http://schemas.microsoft.com/office/powerpoint/2010/main" val="5055405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pPr algn="ctr"/>
            <a:r>
              <a:rPr lang="en-US" sz="3200" b="1" dirty="0" smtClean="0">
                <a:latin typeface="Cambria"/>
                <a:cs typeface="Cambria"/>
              </a:rPr>
              <a:t>S&amp;CC: Program Contacts</a:t>
            </a:r>
            <a:endParaRPr lang="en-US" sz="3200" b="1" dirty="0">
              <a:latin typeface="Cambria"/>
              <a:cs typeface="Cambria"/>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06374585"/>
              </p:ext>
            </p:extLst>
          </p:nvPr>
        </p:nvGraphicFramePr>
        <p:xfrm>
          <a:off x="609600" y="1542143"/>
          <a:ext cx="10971888" cy="4206240"/>
        </p:xfrm>
        <a:graphic>
          <a:graphicData uri="http://schemas.openxmlformats.org/drawingml/2006/table">
            <a:tbl>
              <a:tblPr firstRow="1" bandRow="1">
                <a:tableStyleId>{F5AB1C69-6EDB-4FF4-983F-18BD219EF322}</a:tableStyleId>
              </a:tblPr>
              <a:tblGrid>
                <a:gridCol w="5442175"/>
                <a:gridCol w="2597068"/>
                <a:gridCol w="2932645"/>
              </a:tblGrid>
              <a:tr h="339574">
                <a:tc>
                  <a:txBody>
                    <a:bodyPr/>
                    <a:lstStyle/>
                    <a:p>
                      <a:r>
                        <a:rPr lang="en-US" sz="1700" dirty="0" smtClean="0"/>
                        <a:t>Point of Contact</a:t>
                      </a:r>
                      <a:endParaRPr lang="en-US" sz="1700" dirty="0"/>
                    </a:p>
                  </a:txBody>
                  <a:tcPr marL="91919" marR="91919"/>
                </a:tc>
                <a:tc>
                  <a:txBody>
                    <a:bodyPr/>
                    <a:lstStyle/>
                    <a:p>
                      <a:r>
                        <a:rPr lang="en-US" sz="1700" dirty="0" smtClean="0"/>
                        <a:t>Email</a:t>
                      </a:r>
                      <a:endParaRPr lang="en-US" sz="1700" dirty="0"/>
                    </a:p>
                  </a:txBody>
                  <a:tcPr marL="91919" marR="91919"/>
                </a:tc>
                <a:tc>
                  <a:txBody>
                    <a:bodyPr/>
                    <a:lstStyle/>
                    <a:p>
                      <a:r>
                        <a:rPr lang="en-US" sz="1700" dirty="0" smtClean="0"/>
                        <a:t>Telephone</a:t>
                      </a:r>
                      <a:endParaRPr lang="en-US" sz="1700" dirty="0"/>
                    </a:p>
                  </a:txBody>
                  <a:tcPr marL="91919" marR="91919"/>
                </a:tc>
              </a:tr>
              <a:tr h="339574">
                <a:tc>
                  <a:txBody>
                    <a:bodyPr/>
                    <a:lstStyle/>
                    <a:p>
                      <a:r>
                        <a:rPr lang="en-US" sz="1700" dirty="0" smtClean="0"/>
                        <a:t>David Corman, Program Director, CISE/CNS</a:t>
                      </a:r>
                      <a:endParaRPr lang="en-US" sz="1700" dirty="0"/>
                    </a:p>
                  </a:txBody>
                  <a:tcPr marL="91919" marR="91919"/>
                </a:tc>
                <a:tc>
                  <a:txBody>
                    <a:bodyPr/>
                    <a:lstStyle/>
                    <a:p>
                      <a:r>
                        <a:rPr lang="en-US" sz="1700" dirty="0" smtClean="0">
                          <a:hlinkClick r:id="rId2"/>
                        </a:rPr>
                        <a:t>dcorman@nsf.gov</a:t>
                      </a:r>
                      <a:r>
                        <a:rPr lang="en-US" sz="1700" dirty="0" smtClean="0"/>
                        <a:t> </a:t>
                      </a:r>
                      <a:endParaRPr lang="en-US" sz="1700" dirty="0"/>
                    </a:p>
                  </a:txBody>
                  <a:tcPr marL="91919" marR="91919"/>
                </a:tc>
                <a:tc>
                  <a:txBody>
                    <a:bodyPr/>
                    <a:lstStyle/>
                    <a:p>
                      <a:r>
                        <a:rPr lang="en-US" sz="1700" dirty="0" smtClean="0"/>
                        <a:t>(703) 292-8754</a:t>
                      </a:r>
                      <a:endParaRPr lang="en-US" sz="1700" dirty="0"/>
                    </a:p>
                  </a:txBody>
                  <a:tcPr marL="91919" marR="91919"/>
                </a:tc>
              </a:tr>
              <a:tr h="339574">
                <a:tc>
                  <a:txBody>
                    <a:bodyPr/>
                    <a:lstStyle/>
                    <a:p>
                      <a:r>
                        <a:rPr lang="en-US" sz="1700" dirty="0" smtClean="0"/>
                        <a:t>Nicholas Anderson, Program Director, GEO/AGS</a:t>
                      </a:r>
                      <a:endParaRPr lang="en-US" sz="1700" dirty="0"/>
                    </a:p>
                  </a:txBody>
                  <a:tcPr marL="91919" marR="91919"/>
                </a:tc>
                <a:tc>
                  <a:txBody>
                    <a:bodyPr/>
                    <a:lstStyle/>
                    <a:p>
                      <a:r>
                        <a:rPr lang="en-US" sz="1700" dirty="0" smtClean="0">
                          <a:hlinkClick r:id="rId3"/>
                        </a:rPr>
                        <a:t>nanderso@nsf.gov</a:t>
                      </a:r>
                      <a:r>
                        <a:rPr lang="en-US" sz="1700" dirty="0" smtClean="0"/>
                        <a:t> </a:t>
                      </a:r>
                      <a:endParaRPr lang="en-US" sz="1700" dirty="0"/>
                    </a:p>
                  </a:txBody>
                  <a:tcPr marL="91919" marR="91919"/>
                </a:tc>
                <a:tc>
                  <a:txBody>
                    <a:bodyPr/>
                    <a:lstStyle/>
                    <a:p>
                      <a:r>
                        <a:rPr lang="en-US" sz="1700" dirty="0" smtClean="0"/>
                        <a:t>(703) 292-4715</a:t>
                      </a:r>
                      <a:endParaRPr lang="en-US" sz="1700" dirty="0"/>
                    </a:p>
                  </a:txBody>
                  <a:tcPr marL="91919" marR="91919"/>
                </a:tc>
              </a:tr>
              <a:tr h="339574">
                <a:tc>
                  <a:txBody>
                    <a:bodyPr/>
                    <a:lstStyle/>
                    <a:p>
                      <a:r>
                        <a:rPr lang="en-US" sz="1700" dirty="0" err="1" smtClean="0"/>
                        <a:t>Radhakishan</a:t>
                      </a:r>
                      <a:r>
                        <a:rPr lang="en-US" sz="1700" dirty="0" smtClean="0"/>
                        <a:t> </a:t>
                      </a:r>
                      <a:r>
                        <a:rPr lang="en-US" sz="1700" dirty="0" err="1" smtClean="0"/>
                        <a:t>Baheti</a:t>
                      </a:r>
                      <a:r>
                        <a:rPr lang="en-US" sz="1700" dirty="0" smtClean="0"/>
                        <a:t>, Program Director, ENG/ECCS</a:t>
                      </a:r>
                      <a:endParaRPr lang="en-US" sz="1700" dirty="0"/>
                    </a:p>
                  </a:txBody>
                  <a:tcPr marL="91919" marR="91919"/>
                </a:tc>
                <a:tc>
                  <a:txBody>
                    <a:bodyPr/>
                    <a:lstStyle/>
                    <a:p>
                      <a:r>
                        <a:rPr lang="en-US" sz="1700" dirty="0" smtClean="0">
                          <a:hlinkClick r:id="rId4"/>
                        </a:rPr>
                        <a:t>rbaheti@nsf.gov</a:t>
                      </a:r>
                      <a:r>
                        <a:rPr lang="en-US" sz="1700" dirty="0" smtClean="0"/>
                        <a:t> </a:t>
                      </a:r>
                      <a:endParaRPr lang="en-US" sz="1700" dirty="0"/>
                    </a:p>
                  </a:txBody>
                  <a:tcPr marL="91919" marR="91919"/>
                </a:tc>
                <a:tc>
                  <a:txBody>
                    <a:bodyPr/>
                    <a:lstStyle/>
                    <a:p>
                      <a:r>
                        <a:rPr lang="en-US" sz="1700" dirty="0" smtClean="0"/>
                        <a:t>(703) 292-8339</a:t>
                      </a:r>
                      <a:endParaRPr lang="en-US" sz="1700" dirty="0"/>
                    </a:p>
                  </a:txBody>
                  <a:tcPr marL="91919" marR="91919"/>
                </a:tc>
              </a:tr>
              <a:tr h="339574">
                <a:tc>
                  <a:txBody>
                    <a:bodyPr/>
                    <a:lstStyle/>
                    <a:p>
                      <a:r>
                        <a:rPr lang="en-US" sz="1700" dirty="0" smtClean="0"/>
                        <a:t>John Cherniavsky, Program Director, EHR/DRL</a:t>
                      </a:r>
                      <a:endParaRPr lang="en-US" sz="1700" dirty="0"/>
                    </a:p>
                  </a:txBody>
                  <a:tcPr marL="91919" marR="91919"/>
                </a:tc>
                <a:tc>
                  <a:txBody>
                    <a:bodyPr/>
                    <a:lstStyle/>
                    <a:p>
                      <a:r>
                        <a:rPr lang="en-US" sz="1700" dirty="0" smtClean="0">
                          <a:hlinkClick r:id="rId5"/>
                        </a:rPr>
                        <a:t>jchernia@nsf.gov</a:t>
                      </a:r>
                      <a:r>
                        <a:rPr lang="en-US" sz="1700" dirty="0" smtClean="0"/>
                        <a:t> </a:t>
                      </a:r>
                      <a:endParaRPr lang="en-US" sz="1700" dirty="0"/>
                    </a:p>
                  </a:txBody>
                  <a:tcPr marL="91919" marR="91919"/>
                </a:tc>
                <a:tc>
                  <a:txBody>
                    <a:bodyPr/>
                    <a:lstStyle/>
                    <a:p>
                      <a:r>
                        <a:rPr lang="en-US" sz="1700" dirty="0" smtClean="0"/>
                        <a:t>(703) 292-5136</a:t>
                      </a:r>
                      <a:endParaRPr lang="en-US" sz="1700" dirty="0"/>
                    </a:p>
                  </a:txBody>
                  <a:tcPr marL="91919" marR="91919"/>
                </a:tc>
              </a:tr>
              <a:tr h="339574">
                <a:tc>
                  <a:txBody>
                    <a:bodyPr/>
                    <a:lstStyle/>
                    <a:p>
                      <a:r>
                        <a:rPr lang="en-US" sz="1700" dirty="0" smtClean="0"/>
                        <a:t>Bruce Hamilton, Program Director, ENG/CBET</a:t>
                      </a:r>
                      <a:endParaRPr lang="en-US" sz="1700" dirty="0"/>
                    </a:p>
                  </a:txBody>
                  <a:tcPr marL="91919" marR="91919"/>
                </a:tc>
                <a:tc>
                  <a:txBody>
                    <a:bodyPr/>
                    <a:lstStyle/>
                    <a:p>
                      <a:r>
                        <a:rPr lang="en-US" sz="1700" dirty="0" smtClean="0">
                          <a:hlinkClick r:id="rId6"/>
                        </a:rPr>
                        <a:t>bhamilto@nsf.gov</a:t>
                      </a:r>
                      <a:endParaRPr lang="en-US" sz="1700" dirty="0"/>
                    </a:p>
                  </a:txBody>
                  <a:tcPr marL="91919" marR="91919"/>
                </a:tc>
                <a:tc>
                  <a:txBody>
                    <a:bodyPr/>
                    <a:lstStyle/>
                    <a:p>
                      <a:r>
                        <a:rPr lang="en-US" sz="1700" dirty="0" smtClean="0"/>
                        <a:t>(703) 292-9054</a:t>
                      </a:r>
                      <a:endParaRPr lang="en-US" sz="1700" dirty="0"/>
                    </a:p>
                  </a:txBody>
                  <a:tcPr marL="91919" marR="91919"/>
                </a:tc>
              </a:tr>
              <a:tr h="339574">
                <a:tc>
                  <a:txBody>
                    <a:bodyPr/>
                    <a:lstStyle/>
                    <a:p>
                      <a:r>
                        <a:rPr lang="pt-BR" sz="1700" dirty="0" smtClean="0"/>
                        <a:t>Sara Kiesler, Program Director, SBE/SES</a:t>
                      </a:r>
                      <a:endParaRPr lang="en-US" sz="1700" dirty="0"/>
                    </a:p>
                  </a:txBody>
                  <a:tcPr marL="91919" marR="91919"/>
                </a:tc>
                <a:tc>
                  <a:txBody>
                    <a:bodyPr/>
                    <a:lstStyle/>
                    <a:p>
                      <a:r>
                        <a:rPr lang="en-US" sz="1700" dirty="0" smtClean="0">
                          <a:hlinkClick r:id="rId7"/>
                        </a:rPr>
                        <a:t>skiesler@nsf.gov</a:t>
                      </a:r>
                      <a:r>
                        <a:rPr lang="en-US" sz="1700" dirty="0" smtClean="0"/>
                        <a:t> </a:t>
                      </a:r>
                      <a:endParaRPr lang="en-US" sz="1700" dirty="0"/>
                    </a:p>
                  </a:txBody>
                  <a:tcPr marL="91919" marR="91919"/>
                </a:tc>
                <a:tc>
                  <a:txBody>
                    <a:bodyPr/>
                    <a:lstStyle/>
                    <a:p>
                      <a:r>
                        <a:rPr lang="en-US" sz="1700" dirty="0" smtClean="0"/>
                        <a:t>(703) 292-8643</a:t>
                      </a:r>
                      <a:endParaRPr lang="en-US" sz="1700" dirty="0"/>
                    </a:p>
                  </a:txBody>
                  <a:tcPr marL="91919" marR="91919"/>
                </a:tc>
              </a:tr>
              <a:tr h="339574">
                <a:tc>
                  <a:txBody>
                    <a:bodyPr/>
                    <a:lstStyle/>
                    <a:p>
                      <a:r>
                        <a:rPr lang="pt-BR" sz="1700" dirty="0" smtClean="0"/>
                        <a:t>Tatiana Korelsky, Program Director, CISE/IIS</a:t>
                      </a:r>
                      <a:endParaRPr lang="en-US" sz="1700" dirty="0"/>
                    </a:p>
                  </a:txBody>
                  <a:tcPr marL="91919" marR="91919"/>
                </a:tc>
                <a:tc>
                  <a:txBody>
                    <a:bodyPr/>
                    <a:lstStyle/>
                    <a:p>
                      <a:r>
                        <a:rPr lang="en-US" sz="1700" dirty="0" smtClean="0">
                          <a:hlinkClick r:id="rId7"/>
                        </a:rPr>
                        <a:t>skiesler@nsf.gov</a:t>
                      </a:r>
                      <a:r>
                        <a:rPr lang="en-US" sz="1700" dirty="0" smtClean="0"/>
                        <a:t> </a:t>
                      </a:r>
                      <a:endParaRPr lang="en-US" sz="1700" dirty="0"/>
                    </a:p>
                  </a:txBody>
                  <a:tcPr marL="91919" marR="91919"/>
                </a:tc>
                <a:tc>
                  <a:txBody>
                    <a:bodyPr/>
                    <a:lstStyle/>
                    <a:p>
                      <a:r>
                        <a:rPr lang="en-US" sz="1700" dirty="0" smtClean="0"/>
                        <a:t>(703) 292-8643</a:t>
                      </a:r>
                      <a:endParaRPr lang="en-US" sz="1700" dirty="0"/>
                    </a:p>
                  </a:txBody>
                  <a:tcPr marL="91919" marR="91919"/>
                </a:tc>
              </a:tr>
              <a:tr h="339574">
                <a:tc>
                  <a:txBody>
                    <a:bodyPr/>
                    <a:lstStyle/>
                    <a:p>
                      <a:r>
                        <a:rPr lang="pt-BR" sz="1700" dirty="0" smtClean="0"/>
                        <a:t>David Mendonca, Program Director, ENG/CMMI</a:t>
                      </a:r>
                      <a:endParaRPr lang="en-US" sz="1700" dirty="0"/>
                    </a:p>
                  </a:txBody>
                  <a:tcPr marL="91919" marR="91919"/>
                </a:tc>
                <a:tc>
                  <a:txBody>
                    <a:bodyPr/>
                    <a:lstStyle/>
                    <a:p>
                      <a:r>
                        <a:rPr lang="en-US" sz="1700" dirty="0" smtClean="0">
                          <a:hlinkClick r:id="rId8"/>
                        </a:rPr>
                        <a:t>mendonca@nsf.gov</a:t>
                      </a:r>
                      <a:r>
                        <a:rPr lang="en-US" sz="1700" dirty="0" smtClean="0"/>
                        <a:t> </a:t>
                      </a:r>
                      <a:endParaRPr lang="en-US" sz="1700" dirty="0"/>
                    </a:p>
                  </a:txBody>
                  <a:tcPr marL="91919" marR="91919"/>
                </a:tc>
                <a:tc>
                  <a:txBody>
                    <a:bodyPr/>
                    <a:lstStyle/>
                    <a:p>
                      <a:r>
                        <a:rPr lang="en-US" sz="1700" dirty="0" smtClean="0"/>
                        <a:t>(703) 292-7081</a:t>
                      </a:r>
                      <a:endParaRPr lang="en-US" sz="1700" dirty="0"/>
                    </a:p>
                  </a:txBody>
                  <a:tcPr marL="91919" marR="91919"/>
                </a:tc>
              </a:tr>
              <a:tr h="339574">
                <a:tc>
                  <a:txBody>
                    <a:bodyPr/>
                    <a:lstStyle/>
                    <a:p>
                      <a:r>
                        <a:rPr lang="pt-BR" sz="1700" dirty="0" smtClean="0"/>
                        <a:t>Sunil Narumalani, Program Director, SBE/BCS</a:t>
                      </a:r>
                      <a:endParaRPr lang="en-US" sz="1700" dirty="0"/>
                    </a:p>
                  </a:txBody>
                  <a:tcPr marL="91919" marR="91919"/>
                </a:tc>
                <a:tc>
                  <a:txBody>
                    <a:bodyPr/>
                    <a:lstStyle/>
                    <a:p>
                      <a:r>
                        <a:rPr lang="en-US" sz="1700" dirty="0" smtClean="0">
                          <a:hlinkClick r:id="rId9"/>
                        </a:rPr>
                        <a:t>snarumal@nsf.gov</a:t>
                      </a:r>
                      <a:r>
                        <a:rPr lang="en-US" sz="1700" dirty="0" smtClean="0"/>
                        <a:t> </a:t>
                      </a:r>
                      <a:endParaRPr lang="en-US" sz="1700" dirty="0"/>
                    </a:p>
                  </a:txBody>
                  <a:tcPr marL="91919" marR="91919"/>
                </a:tc>
                <a:tc>
                  <a:txBody>
                    <a:bodyPr/>
                    <a:lstStyle/>
                    <a:p>
                      <a:r>
                        <a:rPr lang="en-US" sz="1700" dirty="0" smtClean="0"/>
                        <a:t>(703) 292-4995</a:t>
                      </a:r>
                      <a:endParaRPr lang="en-US" sz="1700" dirty="0"/>
                    </a:p>
                  </a:txBody>
                  <a:tcPr marL="91919" marR="91919"/>
                </a:tc>
              </a:tr>
              <a:tr h="339574">
                <a:tc>
                  <a:txBody>
                    <a:bodyPr/>
                    <a:lstStyle/>
                    <a:p>
                      <a:r>
                        <a:rPr lang="en-US" sz="1700" dirty="0" smtClean="0"/>
                        <a:t>Wendy Nilsen, Program Director, CISE/IIS</a:t>
                      </a:r>
                      <a:endParaRPr lang="en-US" sz="1700" dirty="0"/>
                    </a:p>
                  </a:txBody>
                  <a:tcPr marL="91919" marR="91919"/>
                </a:tc>
                <a:tc>
                  <a:txBody>
                    <a:bodyPr/>
                    <a:lstStyle/>
                    <a:p>
                      <a:r>
                        <a:rPr lang="en-US" sz="1700" dirty="0" smtClean="0">
                          <a:hlinkClick r:id="rId10"/>
                        </a:rPr>
                        <a:t>wnilsen@nsf.gov</a:t>
                      </a:r>
                      <a:r>
                        <a:rPr lang="en-US" sz="1700" dirty="0" smtClean="0"/>
                        <a:t> </a:t>
                      </a:r>
                      <a:endParaRPr lang="en-US" sz="1700" dirty="0"/>
                    </a:p>
                  </a:txBody>
                  <a:tcPr marL="91919" marR="91919"/>
                </a:tc>
                <a:tc>
                  <a:txBody>
                    <a:bodyPr/>
                    <a:lstStyle/>
                    <a:p>
                      <a:r>
                        <a:rPr lang="en-US" sz="1700" dirty="0" smtClean="0"/>
                        <a:t>(703) 292-2568</a:t>
                      </a:r>
                      <a:endParaRPr lang="en-US" sz="1700" dirty="0"/>
                    </a:p>
                  </a:txBody>
                  <a:tcPr marL="91919" marR="91919"/>
                </a:tc>
              </a:tr>
              <a:tr h="339574">
                <a:tc>
                  <a:txBody>
                    <a:bodyPr/>
                    <a:lstStyle/>
                    <a:p>
                      <a:r>
                        <a:rPr lang="en-US" sz="1700" dirty="0" smtClean="0"/>
                        <a:t>Rahul T. Shah, Program Director, CISE/CCF</a:t>
                      </a:r>
                      <a:endParaRPr lang="en-US" sz="1700" dirty="0"/>
                    </a:p>
                  </a:txBody>
                  <a:tcPr marL="91919" marR="91919"/>
                </a:tc>
                <a:tc>
                  <a:txBody>
                    <a:bodyPr/>
                    <a:lstStyle/>
                    <a:p>
                      <a:r>
                        <a:rPr lang="en-US" sz="1700" dirty="0" smtClean="0">
                          <a:hlinkClick r:id="rId11"/>
                        </a:rPr>
                        <a:t>rshah@nsf.gov</a:t>
                      </a:r>
                      <a:r>
                        <a:rPr lang="en-US" sz="1700" dirty="0" smtClean="0"/>
                        <a:t> </a:t>
                      </a:r>
                      <a:endParaRPr lang="en-US" sz="1700" dirty="0"/>
                    </a:p>
                  </a:txBody>
                  <a:tcPr marL="91919" marR="91919"/>
                </a:tc>
                <a:tc>
                  <a:txBody>
                    <a:bodyPr/>
                    <a:lstStyle/>
                    <a:p>
                      <a:r>
                        <a:rPr lang="en-US" sz="1700" dirty="0" smtClean="0"/>
                        <a:t>(703) 292-2709</a:t>
                      </a:r>
                      <a:endParaRPr lang="en-US" sz="1700" dirty="0"/>
                    </a:p>
                  </a:txBody>
                  <a:tcPr marL="91919" marR="91919"/>
                </a:tc>
              </a:tr>
            </a:tbl>
          </a:graphicData>
        </a:graphic>
      </p:graphicFrame>
      <p:sp>
        <p:nvSpPr>
          <p:cNvPr id="2" name="Slide Number Placeholder 1"/>
          <p:cNvSpPr>
            <a:spLocks noGrp="1"/>
          </p:cNvSpPr>
          <p:nvPr>
            <p:ph type="sldNum" sz="quarter" idx="12"/>
          </p:nvPr>
        </p:nvSpPr>
        <p:spPr>
          <a:xfrm>
            <a:off x="8345129" y="6385847"/>
            <a:ext cx="2743200" cy="365125"/>
          </a:xfrm>
        </p:spPr>
        <p:txBody>
          <a:bodyPr vert="horz" lIns="91440" tIns="45720" rIns="91440" bIns="45720" rtlCol="0" anchor="ctr"/>
          <a:lstStyle/>
          <a:p>
            <a:fld id="{32DB8FA9-EA7F-41A1-B87E-B0CDC804B755}" type="slidenum">
              <a:rPr lang="en-US" sz="2000" b="1"/>
              <a:pPr/>
              <a:t>18</a:t>
            </a:fld>
            <a:endParaRPr lang="en-US" sz="2000" b="1"/>
          </a:p>
        </p:txBody>
      </p:sp>
    </p:spTree>
    <p:extLst>
      <p:ext uri="{BB962C8B-B14F-4D97-AF65-F5344CB8AC3E}">
        <p14:creationId xmlns:p14="http://schemas.microsoft.com/office/powerpoint/2010/main" val="688985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568" y="1145593"/>
            <a:ext cx="6431813" cy="5490719"/>
          </a:xfrm>
        </p:spPr>
        <p:txBody>
          <a:bodyPr>
            <a:normAutofit fontScale="92500"/>
          </a:bodyPr>
          <a:lstStyle/>
          <a:p>
            <a:r>
              <a:rPr lang="en-US" sz="2300" b="1" dirty="0" smtClean="0"/>
              <a:t>Goal: </a:t>
            </a:r>
            <a:r>
              <a:rPr lang="en-US" sz="2300" dirty="0" smtClean="0"/>
              <a:t>To </a:t>
            </a:r>
            <a:r>
              <a:rPr lang="en-US" sz="2300" dirty="0"/>
              <a:t>pursue research and research capacity-building activities that integrate multiple disciplinary perspectives and undertake meaningful community </a:t>
            </a:r>
            <a:r>
              <a:rPr lang="en-US" sz="2300" dirty="0" smtClean="0"/>
              <a:t>engagement</a:t>
            </a:r>
          </a:p>
          <a:p>
            <a:r>
              <a:rPr lang="en-US" sz="2300" b="1" dirty="0" smtClean="0"/>
              <a:t>Components: </a:t>
            </a:r>
            <a:r>
              <a:rPr lang="en-US" sz="2300" dirty="0" smtClean="0"/>
              <a:t>Integrative Research, Research Capacity-Building, Community Engagement (for all tracks; the level of each depends upon the track) </a:t>
            </a:r>
          </a:p>
          <a:p>
            <a:r>
              <a:rPr lang="en-US" sz="2300" dirty="0" smtClean="0"/>
              <a:t>Limit on PI Submissions: yes, see solicitation for details</a:t>
            </a:r>
          </a:p>
          <a:p>
            <a:r>
              <a:rPr lang="en-US" sz="2300" dirty="0" smtClean="0"/>
              <a:t>Total funding: $18.5M across 18-29 awards, subject to the availability of funds</a:t>
            </a:r>
          </a:p>
          <a:p>
            <a:r>
              <a:rPr lang="en-US" sz="2300" dirty="0" smtClean="0"/>
              <a:t>Participating directorates: CISE, ENG, SBE, EHR, GEO</a:t>
            </a:r>
          </a:p>
          <a:p>
            <a:r>
              <a:rPr lang="en-US" sz="2300" dirty="0" smtClean="0"/>
              <a:t>Read the solicitation carefully (</a:t>
            </a:r>
            <a:r>
              <a:rPr lang="en-US" sz="2300" dirty="0" smtClean="0">
                <a:solidFill>
                  <a:srgbClr val="000000"/>
                </a:solidFill>
                <a:latin typeface="Calibri"/>
                <a:cs typeface="Calibri"/>
                <a:hlinkClick r:id="rId3"/>
              </a:rPr>
              <a:t>NSF </a:t>
            </a:r>
            <a:r>
              <a:rPr lang="en-US" sz="2300" dirty="0">
                <a:solidFill>
                  <a:srgbClr val="000000"/>
                </a:solidFill>
                <a:latin typeface="Calibri"/>
                <a:cs typeface="Calibri"/>
                <a:hlinkClick r:id="rId3"/>
              </a:rPr>
              <a:t>16-</a:t>
            </a:r>
            <a:r>
              <a:rPr lang="en-US" sz="2300" dirty="0" smtClean="0">
                <a:solidFill>
                  <a:srgbClr val="000000"/>
                </a:solidFill>
                <a:latin typeface="Calibri"/>
                <a:cs typeface="Calibri"/>
                <a:hlinkClick r:id="rId3"/>
              </a:rPr>
              <a:t>610</a:t>
            </a:r>
            <a:r>
              <a:rPr lang="en-US" sz="2300" dirty="0" smtClean="0">
                <a:solidFill>
                  <a:srgbClr val="000000"/>
                </a:solidFill>
                <a:latin typeface="Calibri"/>
                <a:cs typeface="Calibri"/>
              </a:rPr>
              <a:t>)</a:t>
            </a:r>
            <a:r>
              <a:rPr lang="en-US" sz="2300" dirty="0" smtClean="0"/>
              <a:t> and visit </a:t>
            </a:r>
            <a:r>
              <a:rPr lang="en-US" sz="2300" dirty="0" smtClean="0">
                <a:hlinkClick r:id="rId4"/>
              </a:rPr>
              <a:t>www.nsf.gov/scc </a:t>
            </a:r>
            <a:r>
              <a:rPr lang="en-US" sz="2300" dirty="0" smtClean="0"/>
              <a:t>for more info about NSF’s investments</a:t>
            </a:r>
          </a:p>
          <a:p>
            <a:r>
              <a:rPr lang="en-US" sz="2300" dirty="0"/>
              <a:t>C</a:t>
            </a:r>
            <a:r>
              <a:rPr lang="en-US" sz="2300" dirty="0" smtClean="0"/>
              <a:t>ontact </a:t>
            </a:r>
            <a:r>
              <a:rPr lang="en-US" sz="2300" dirty="0" smtClean="0">
                <a:hlinkClick r:id="rId5"/>
              </a:rPr>
              <a:t>SCCquestions@nsf.gov</a:t>
            </a:r>
            <a:r>
              <a:rPr lang="en-US" sz="2300" dirty="0" smtClean="0"/>
              <a:t> with additional questions</a:t>
            </a:r>
          </a:p>
        </p:txBody>
      </p:sp>
      <p:sp>
        <p:nvSpPr>
          <p:cNvPr id="6" name="Rectangle 5"/>
          <p:cNvSpPr/>
          <p:nvPr/>
        </p:nvSpPr>
        <p:spPr>
          <a:xfrm>
            <a:off x="0" y="0"/>
            <a:ext cx="12192000" cy="1077218"/>
          </a:xfrm>
          <a:prstGeom prst="rect">
            <a:avLst/>
          </a:prstGeom>
        </p:spPr>
        <p:txBody>
          <a:bodyPr wrap="square">
            <a:spAutoFit/>
          </a:bodyPr>
          <a:lstStyle/>
          <a:p>
            <a:pPr algn="ctr"/>
            <a:r>
              <a:rPr lang="en-US" sz="3200" b="1" dirty="0" smtClean="0">
                <a:solidFill>
                  <a:srgbClr val="000000"/>
                </a:solidFill>
                <a:latin typeface="Cambria"/>
                <a:cs typeface="Cambria"/>
              </a:rPr>
              <a:t>Thank You </a:t>
            </a:r>
          </a:p>
          <a:p>
            <a:pPr algn="ctr"/>
            <a:r>
              <a:rPr lang="en-US" sz="3200" b="1" dirty="0" smtClean="0">
                <a:solidFill>
                  <a:srgbClr val="000000"/>
                </a:solidFill>
                <a:latin typeface="Cambria"/>
                <a:cs typeface="Cambria"/>
              </a:rPr>
              <a:t>S&amp;CC At a Glance</a:t>
            </a:r>
            <a:endParaRPr lang="en-US" sz="3600" b="1" dirty="0">
              <a:solidFill>
                <a:srgbClr val="000000"/>
              </a:solidFill>
              <a:latin typeface="Cambria"/>
              <a:cs typeface="Cambria"/>
            </a:endParaRPr>
          </a:p>
        </p:txBody>
      </p:sp>
      <p:graphicFrame>
        <p:nvGraphicFramePr>
          <p:cNvPr id="7" name="Table 6"/>
          <p:cNvGraphicFramePr>
            <a:graphicFrameLocks noGrp="1"/>
          </p:cNvGraphicFramePr>
          <p:nvPr>
            <p:extLst>
              <p:ext uri="{D42A27DB-BD31-4B8C-83A1-F6EECF244321}">
                <p14:modId xmlns:p14="http://schemas.microsoft.com/office/powerpoint/2010/main" val="2755430457"/>
              </p:ext>
            </p:extLst>
          </p:nvPr>
        </p:nvGraphicFramePr>
        <p:xfrm>
          <a:off x="7055772" y="1095658"/>
          <a:ext cx="5136228" cy="5686539"/>
        </p:xfrm>
        <a:graphic>
          <a:graphicData uri="http://schemas.openxmlformats.org/drawingml/2006/table">
            <a:tbl>
              <a:tblPr firstRow="1" bandRow="1">
                <a:tableStyleId>{69C7853C-536D-4A76-A0AE-DD22124D55A5}</a:tableStyleId>
              </a:tblPr>
              <a:tblGrid>
                <a:gridCol w="2265354"/>
                <a:gridCol w="1741302"/>
                <a:gridCol w="1129572"/>
              </a:tblGrid>
              <a:tr h="1461791">
                <a:tc>
                  <a:txBody>
                    <a:bodyPr/>
                    <a:lstStyle/>
                    <a:p>
                      <a:pPr algn="ctr"/>
                      <a:r>
                        <a:rPr lang="en-US" dirty="0" smtClean="0"/>
                        <a:t>Award Category</a:t>
                      </a:r>
                      <a:endParaRPr lang="en-US" dirty="0"/>
                    </a:p>
                  </a:txBody>
                  <a:tcPr anchor="ctr"/>
                </a:tc>
                <a:tc>
                  <a:txBody>
                    <a:bodyPr/>
                    <a:lstStyle/>
                    <a:p>
                      <a:pPr algn="ctr"/>
                      <a:r>
                        <a:rPr lang="en-US" dirty="0" smtClean="0"/>
                        <a:t>Preliminary Proposal Required/Deadline</a:t>
                      </a:r>
                      <a:endParaRPr lang="en-US" dirty="0"/>
                    </a:p>
                  </a:txBody>
                  <a:tcPr anchor="ctr"/>
                </a:tc>
                <a:tc>
                  <a:txBody>
                    <a:bodyPr/>
                    <a:lstStyle/>
                    <a:p>
                      <a:pPr algn="ctr"/>
                      <a:r>
                        <a:rPr lang="en-US" dirty="0" smtClean="0"/>
                        <a:t>Proposal Deadline</a:t>
                      </a:r>
                      <a:endParaRPr lang="en-US" dirty="0"/>
                    </a:p>
                  </a:txBody>
                  <a:tcPr anchor="ctr"/>
                </a:tc>
              </a:tr>
              <a:tr h="1124455">
                <a:tc>
                  <a:txBody>
                    <a:bodyPr/>
                    <a:lstStyle/>
                    <a:p>
                      <a:r>
                        <a:rPr lang="en-US" dirty="0" smtClean="0"/>
                        <a:t>Integrative Research Grants</a:t>
                      </a:r>
                      <a:r>
                        <a:rPr lang="en-US" baseline="0" dirty="0" smtClean="0"/>
                        <a:t> Track 1: 3-5 </a:t>
                      </a:r>
                      <a:r>
                        <a:rPr lang="en-US" baseline="0" dirty="0" err="1" smtClean="0"/>
                        <a:t>yrs</a:t>
                      </a:r>
                      <a:r>
                        <a:rPr lang="en-US" baseline="0" dirty="0" smtClean="0"/>
                        <a:t>; up to $5M</a:t>
                      </a:r>
                      <a:endParaRPr lang="en-US" dirty="0"/>
                    </a:p>
                  </a:txBody>
                  <a:tcPr/>
                </a:tc>
                <a:tc>
                  <a:txBody>
                    <a:bodyPr/>
                    <a:lstStyle/>
                    <a:p>
                      <a:r>
                        <a:rPr lang="en-US" dirty="0" smtClean="0"/>
                        <a:t>Yes;</a:t>
                      </a:r>
                      <a:r>
                        <a:rPr lang="en-US" baseline="0" dirty="0" smtClean="0"/>
                        <a:t> </a:t>
                      </a:r>
                      <a:r>
                        <a:rPr lang="en-US" dirty="0" smtClean="0"/>
                        <a:t>11/30/2016</a:t>
                      </a:r>
                      <a:endParaRPr lang="en-US" dirty="0"/>
                    </a:p>
                  </a:txBody>
                  <a:tcPr/>
                </a:tc>
                <a:tc>
                  <a:txBody>
                    <a:bodyPr/>
                    <a:lstStyle/>
                    <a:p>
                      <a:r>
                        <a:rPr lang="en-US" dirty="0" smtClean="0"/>
                        <a:t>2/16/17</a:t>
                      </a:r>
                    </a:p>
                  </a:txBody>
                  <a:tcPr/>
                </a:tc>
              </a:tr>
              <a:tr h="11244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Integrative Research Grants</a:t>
                      </a:r>
                      <a:r>
                        <a:rPr lang="en-US" baseline="0" dirty="0" smtClean="0"/>
                        <a:t> Track 2: 3-4 </a:t>
                      </a:r>
                      <a:r>
                        <a:rPr lang="en-US" baseline="0" dirty="0" err="1" smtClean="0"/>
                        <a:t>yrs</a:t>
                      </a:r>
                      <a:r>
                        <a:rPr lang="en-US" baseline="0" dirty="0" smtClean="0"/>
                        <a:t>; up to $1M</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 11/30/2016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2/16/17</a:t>
                      </a:r>
                    </a:p>
                  </a:txBody>
                  <a:tcPr/>
                </a:tc>
              </a:tr>
              <a:tr h="1124455">
                <a:tc>
                  <a:txBody>
                    <a:bodyPr/>
                    <a:lstStyle/>
                    <a:p>
                      <a:r>
                        <a:rPr lang="en-US" dirty="0" smtClean="0"/>
                        <a:t>Researc</a:t>
                      </a:r>
                      <a:r>
                        <a:rPr lang="en-US" baseline="0" dirty="0" smtClean="0"/>
                        <a:t>h Coordination Network: up to 5 </a:t>
                      </a:r>
                      <a:r>
                        <a:rPr lang="en-US" baseline="0" dirty="0" err="1" smtClean="0"/>
                        <a:t>yrs</a:t>
                      </a:r>
                      <a:r>
                        <a:rPr lang="en-US" baseline="0" dirty="0" smtClean="0"/>
                        <a:t>; up to $500k</a:t>
                      </a:r>
                      <a:endParaRPr lang="en-US" dirty="0"/>
                    </a:p>
                  </a:txBody>
                  <a:tcPr/>
                </a:tc>
                <a:tc>
                  <a:txBody>
                    <a:bodyPr/>
                    <a:lstStyle/>
                    <a:p>
                      <a:r>
                        <a:rPr lang="en-US" dirty="0" smtClean="0"/>
                        <a:t>No; 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2/16/17</a:t>
                      </a:r>
                    </a:p>
                  </a:txBody>
                  <a:tcPr/>
                </a:tc>
              </a:tr>
              <a:tr h="787118">
                <a:tc>
                  <a:txBody>
                    <a:bodyPr/>
                    <a:lstStyle/>
                    <a:p>
                      <a:r>
                        <a:rPr lang="en-US" dirty="0" smtClean="0"/>
                        <a:t>Planning Grants: 1</a:t>
                      </a:r>
                      <a:r>
                        <a:rPr lang="en-US" baseline="0" dirty="0" smtClean="0"/>
                        <a:t> year; up to $100k</a:t>
                      </a:r>
                      <a:endParaRPr lang="en-US" dirty="0"/>
                    </a:p>
                  </a:txBody>
                  <a:tcPr/>
                </a:tc>
                <a:tc>
                  <a:txBody>
                    <a:bodyPr/>
                    <a:lstStyle/>
                    <a:p>
                      <a:r>
                        <a:rPr lang="en-US" dirty="0" smtClean="0"/>
                        <a:t>No; 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2/16/17</a:t>
                      </a:r>
                    </a:p>
                  </a:txBody>
                  <a:tcPr/>
                </a:tc>
              </a:tr>
            </a:tbl>
          </a:graphicData>
        </a:graphic>
      </p:graphicFrame>
    </p:spTree>
    <p:extLst>
      <p:ext uri="{BB962C8B-B14F-4D97-AF65-F5344CB8AC3E}">
        <p14:creationId xmlns:p14="http://schemas.microsoft.com/office/powerpoint/2010/main" val="1126811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sz="3200" b="1" dirty="0" smtClean="0">
                <a:latin typeface="Cambria"/>
                <a:cs typeface="Cambria"/>
              </a:rPr>
              <a:t>Smart and Connected Communities (S&amp;CC): Welcome</a:t>
            </a:r>
            <a:endParaRPr lang="en-US" sz="3200" b="1" dirty="0">
              <a:latin typeface="Cambria"/>
              <a:cs typeface="Cambria"/>
            </a:endParaRPr>
          </a:p>
        </p:txBody>
      </p:sp>
      <p:sp>
        <p:nvSpPr>
          <p:cNvPr id="3" name="Content Placeholder 2"/>
          <p:cNvSpPr>
            <a:spLocks noGrp="1"/>
          </p:cNvSpPr>
          <p:nvPr>
            <p:ph idx="1"/>
          </p:nvPr>
        </p:nvSpPr>
        <p:spPr/>
        <p:txBody>
          <a:bodyPr anchor="t">
            <a:normAutofit/>
          </a:bodyPr>
          <a:lstStyle/>
          <a:p>
            <a:pPr marL="0" indent="0">
              <a:buNone/>
            </a:pPr>
            <a:r>
              <a:rPr lang="en-US" b="1" dirty="0" smtClean="0"/>
              <a:t>David Corman</a:t>
            </a:r>
            <a:r>
              <a:rPr lang="en-US" dirty="0" smtClean="0"/>
              <a:t> </a:t>
            </a:r>
            <a:r>
              <a:rPr lang="en-US" dirty="0"/>
              <a:t>– </a:t>
            </a:r>
            <a:r>
              <a:rPr lang="en-US" dirty="0" smtClean="0"/>
              <a:t>NSF Program Director for Computer </a:t>
            </a:r>
            <a:r>
              <a:rPr lang="en-US" dirty="0"/>
              <a:t>and Information Science and </a:t>
            </a:r>
            <a:r>
              <a:rPr lang="en-US" dirty="0" smtClean="0"/>
              <a:t>Engineering, Division of Computer &amp; Network Systems.</a:t>
            </a:r>
          </a:p>
          <a:p>
            <a:pPr marL="0" indent="0">
              <a:buNone/>
            </a:pPr>
            <a:endParaRPr lang="en-US" dirty="0"/>
          </a:p>
          <a:p>
            <a:pPr marL="0" indent="0">
              <a:buNone/>
            </a:pPr>
            <a:r>
              <a:rPr lang="en-US" b="1" dirty="0" smtClean="0"/>
              <a:t>David Mendonca </a:t>
            </a:r>
            <a:r>
              <a:rPr lang="en-US" dirty="0" smtClean="0"/>
              <a:t>– NSF Program Director for Engineering, Division of Civil, Mechanical &amp; Manufacturing Innovation.</a:t>
            </a:r>
          </a:p>
          <a:p>
            <a:pPr marL="0" indent="0">
              <a:buNone/>
            </a:pPr>
            <a:endParaRPr lang="en-US" dirty="0" smtClean="0"/>
          </a:p>
          <a:p>
            <a:pPr marL="0" indent="0">
              <a:buNone/>
            </a:pPr>
            <a:r>
              <a:rPr lang="en-US" b="1" dirty="0"/>
              <a:t>Sunil Narumalani </a:t>
            </a:r>
            <a:r>
              <a:rPr lang="en-US" dirty="0"/>
              <a:t>– NSF </a:t>
            </a:r>
            <a:r>
              <a:rPr lang="en-US" dirty="0" smtClean="0"/>
              <a:t>Program Director for Social, Behavioral &amp; Economic Sciences, Division of Behavioral &amp; Cognitive Sciences.</a:t>
            </a:r>
            <a:endParaRPr lang="en-US" b="1" dirty="0"/>
          </a:p>
        </p:txBody>
      </p:sp>
      <p:sp>
        <p:nvSpPr>
          <p:cNvPr id="2" name="Slide Number Placeholder 1"/>
          <p:cNvSpPr>
            <a:spLocks noGrp="1"/>
          </p:cNvSpPr>
          <p:nvPr>
            <p:ph type="sldNum" sz="quarter" idx="12"/>
          </p:nvPr>
        </p:nvSpPr>
        <p:spPr>
          <a:xfrm>
            <a:off x="8315632" y="6311900"/>
            <a:ext cx="2743200" cy="365125"/>
          </a:xfrm>
        </p:spPr>
        <p:txBody>
          <a:bodyPr/>
          <a:lstStyle/>
          <a:p>
            <a:fld id="{32DB8FA9-EA7F-41A1-B87E-B0CDC804B755}" type="slidenum">
              <a:rPr lang="en-US" sz="2000" b="1" smtClean="0"/>
              <a:t>2</a:t>
            </a:fld>
            <a:endParaRPr lang="en-US" sz="2000" b="1" dirty="0"/>
          </a:p>
        </p:txBody>
      </p:sp>
    </p:spTree>
    <p:extLst>
      <p:ext uri="{BB962C8B-B14F-4D97-AF65-F5344CB8AC3E}">
        <p14:creationId xmlns:p14="http://schemas.microsoft.com/office/powerpoint/2010/main" val="226448019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ambria"/>
                <a:cs typeface="Cambria"/>
              </a:rPr>
              <a:t>Key Takeaways</a:t>
            </a:r>
            <a:endParaRPr lang="en-US" b="1" dirty="0">
              <a:latin typeface="Cambria"/>
              <a:cs typeface="Cambria"/>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This solicitation supports use-inspired </a:t>
            </a:r>
            <a:r>
              <a:rPr lang="en-US" b="1" dirty="0" smtClean="0"/>
              <a:t>fundamental research.</a:t>
            </a:r>
          </a:p>
          <a:p>
            <a:pPr marL="514350" indent="-514350">
              <a:buFont typeface="+mj-lt"/>
              <a:buAutoNum type="arabicPeriod"/>
            </a:pPr>
            <a:r>
              <a:rPr lang="en-US" dirty="0" smtClean="0"/>
              <a:t>A critical requirement </a:t>
            </a:r>
            <a:r>
              <a:rPr lang="en-US" dirty="0"/>
              <a:t>and distinguishing feature of this </a:t>
            </a:r>
            <a:r>
              <a:rPr lang="en-US" dirty="0" smtClean="0"/>
              <a:t>solicitation is </a:t>
            </a:r>
            <a:r>
              <a:rPr lang="en-US" b="1" dirty="0" smtClean="0"/>
              <a:t>community </a:t>
            </a:r>
            <a:r>
              <a:rPr lang="en-US" b="1" dirty="0"/>
              <a:t>e</a:t>
            </a:r>
            <a:r>
              <a:rPr lang="en-US" b="1" dirty="0" smtClean="0"/>
              <a:t>ngagement</a:t>
            </a:r>
            <a:r>
              <a:rPr lang="en-US" dirty="0" smtClean="0"/>
              <a:t> – see solicitation for details.</a:t>
            </a:r>
          </a:p>
          <a:p>
            <a:pPr marL="514350" indent="-514350">
              <a:buFont typeface="+mj-lt"/>
              <a:buAutoNum type="arabicPeriod"/>
            </a:pPr>
            <a:r>
              <a:rPr lang="en-US" dirty="0" smtClean="0"/>
              <a:t>Who may </a:t>
            </a:r>
            <a:r>
              <a:rPr lang="en-US" b="1" dirty="0" smtClean="0"/>
              <a:t>submit</a:t>
            </a:r>
            <a:r>
              <a:rPr lang="en-US" dirty="0"/>
              <a:t>:</a:t>
            </a:r>
            <a:endParaRPr lang="en-US" dirty="0" smtClean="0"/>
          </a:p>
          <a:p>
            <a:pPr lvl="1"/>
            <a:r>
              <a:rPr lang="en-US" dirty="0" smtClean="0"/>
              <a:t>Universities </a:t>
            </a:r>
            <a:r>
              <a:rPr lang="en-US" dirty="0"/>
              <a:t>and </a:t>
            </a:r>
            <a:r>
              <a:rPr lang="en-US" dirty="0" smtClean="0"/>
              <a:t>Colleges, non</a:t>
            </a:r>
            <a:r>
              <a:rPr lang="en-US" dirty="0"/>
              <a:t>-</a:t>
            </a:r>
            <a:r>
              <a:rPr lang="en-US" dirty="0" smtClean="0"/>
              <a:t>profits, for</a:t>
            </a:r>
            <a:r>
              <a:rPr lang="en-US" dirty="0"/>
              <a:t>-profit </a:t>
            </a:r>
            <a:r>
              <a:rPr lang="en-US" dirty="0" smtClean="0"/>
              <a:t>organizations, </a:t>
            </a:r>
            <a:r>
              <a:rPr lang="en-US" dirty="0"/>
              <a:t>s</a:t>
            </a:r>
            <a:r>
              <a:rPr lang="en-US" dirty="0" smtClean="0"/>
              <a:t>tate </a:t>
            </a:r>
            <a:r>
              <a:rPr lang="en-US" dirty="0"/>
              <a:t>and </a:t>
            </a:r>
            <a:r>
              <a:rPr lang="en-US" dirty="0" smtClean="0"/>
              <a:t>local </a:t>
            </a:r>
            <a:r>
              <a:rPr lang="en-US" dirty="0"/>
              <a:t>g</a:t>
            </a:r>
            <a:r>
              <a:rPr lang="en-US" dirty="0" smtClean="0"/>
              <a:t>overnments, etc. in compliance with NSF </a:t>
            </a:r>
            <a:r>
              <a:rPr lang="en-US" i="1" dirty="0" smtClean="0"/>
              <a:t>PAPPG;</a:t>
            </a:r>
            <a:endParaRPr lang="en-US" dirty="0"/>
          </a:p>
          <a:p>
            <a:pPr lvl="1"/>
            <a:r>
              <a:rPr lang="en-US" dirty="0"/>
              <a:t>U.S. institutions may propose collaborative work with partners in foreign </a:t>
            </a:r>
            <a:r>
              <a:rPr lang="en-US" dirty="0" smtClean="0"/>
              <a:t>countries;</a:t>
            </a:r>
          </a:p>
          <a:p>
            <a:pPr lvl="1"/>
            <a:r>
              <a:rPr lang="en-US" dirty="0" smtClean="0"/>
              <a:t>The number of proposals per PI or Co-PI is limited.</a:t>
            </a:r>
          </a:p>
          <a:p>
            <a:pPr marL="514350" indent="-514350">
              <a:buFont typeface="+mj-lt"/>
              <a:buAutoNum type="arabicPeriod"/>
            </a:pPr>
            <a:r>
              <a:rPr lang="en-US" dirty="0" smtClean="0"/>
              <a:t>Multi-institution proposals must </a:t>
            </a:r>
            <a:r>
              <a:rPr lang="en-US" dirty="0"/>
              <a:t>be submitted by </a:t>
            </a:r>
            <a:r>
              <a:rPr lang="en-US" b="1" dirty="0" smtClean="0"/>
              <a:t>one lead institution using </a:t>
            </a:r>
            <a:r>
              <a:rPr lang="en-US" b="1" dirty="0" err="1" smtClean="0"/>
              <a:t>subawards</a:t>
            </a:r>
            <a:r>
              <a:rPr lang="en-US" b="1" dirty="0" smtClean="0"/>
              <a:t> </a:t>
            </a:r>
            <a:r>
              <a:rPr lang="en-US" dirty="0" smtClean="0"/>
              <a:t>for funding all </a:t>
            </a:r>
            <a:r>
              <a:rPr lang="en-US" dirty="0"/>
              <a:t>other participating </a:t>
            </a:r>
            <a:r>
              <a:rPr lang="en-US" dirty="0" smtClean="0"/>
              <a:t>institutions.</a:t>
            </a:r>
          </a:p>
          <a:p>
            <a:pPr marL="514350" indent="-514350">
              <a:buFont typeface="+mj-lt"/>
              <a:buAutoNum type="arabicPeriod"/>
            </a:pPr>
            <a:r>
              <a:rPr lang="en-US" b="1" dirty="0"/>
              <a:t>R</a:t>
            </a:r>
            <a:r>
              <a:rPr lang="en-US" b="1" dirty="0" smtClean="0"/>
              <a:t>ead </a:t>
            </a:r>
            <a:r>
              <a:rPr lang="en-US" b="1" dirty="0"/>
              <a:t>the </a:t>
            </a:r>
            <a:r>
              <a:rPr lang="en-US" b="1" dirty="0" smtClean="0"/>
              <a:t>solicitation carefully.</a:t>
            </a:r>
          </a:p>
        </p:txBody>
      </p:sp>
      <p:sp>
        <p:nvSpPr>
          <p:cNvPr id="4" name="Slide Number Placeholder 3"/>
          <p:cNvSpPr>
            <a:spLocks noGrp="1"/>
          </p:cNvSpPr>
          <p:nvPr>
            <p:ph type="sldNum" sz="quarter" idx="12"/>
          </p:nvPr>
        </p:nvSpPr>
        <p:spPr/>
        <p:txBody>
          <a:bodyPr/>
          <a:lstStyle/>
          <a:p>
            <a:fld id="{32DB8FA9-EA7F-41A1-B87E-B0CDC804B755}" type="slidenum">
              <a:rPr lang="en-US" smtClean="0"/>
              <a:t>20</a:t>
            </a:fld>
            <a:endParaRPr lang="en-US"/>
          </a:p>
        </p:txBody>
      </p:sp>
    </p:spTree>
    <p:extLst>
      <p:ext uri="{BB962C8B-B14F-4D97-AF65-F5344CB8AC3E}">
        <p14:creationId xmlns:p14="http://schemas.microsoft.com/office/powerpoint/2010/main" val="2051265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US" sz="3200" b="1" dirty="0">
                <a:latin typeface="Cambria"/>
                <a:cs typeface="Cambria"/>
              </a:rPr>
              <a:t>S&amp;CC </a:t>
            </a:r>
            <a:r>
              <a:rPr lang="en-US" sz="3200" b="1" dirty="0" smtClean="0">
                <a:latin typeface="Cambria"/>
                <a:cs typeface="Cambria"/>
              </a:rPr>
              <a:t>FAQ</a:t>
            </a:r>
            <a:endParaRPr lang="en-US" sz="3200" b="1" dirty="0">
              <a:latin typeface="Cambria"/>
              <a:cs typeface="Cambria"/>
            </a:endParaRPr>
          </a:p>
        </p:txBody>
      </p:sp>
      <p:sp>
        <p:nvSpPr>
          <p:cNvPr id="3" name="Content Placeholder 2"/>
          <p:cNvSpPr>
            <a:spLocks noGrp="1"/>
          </p:cNvSpPr>
          <p:nvPr>
            <p:ph idx="1"/>
          </p:nvPr>
        </p:nvSpPr>
        <p:spPr>
          <a:xfrm>
            <a:off x="838200" y="1470958"/>
            <a:ext cx="10515600" cy="5043285"/>
          </a:xfrm>
        </p:spPr>
        <p:txBody>
          <a:bodyPr anchor="t">
            <a:normAutofit fontScale="92500" lnSpcReduction="10000"/>
          </a:bodyPr>
          <a:lstStyle/>
          <a:p>
            <a:pPr marL="0" indent="0">
              <a:buNone/>
            </a:pPr>
            <a:r>
              <a:rPr lang="en-US" b="1" dirty="0"/>
              <a:t>H</a:t>
            </a:r>
            <a:r>
              <a:rPr lang="en-US" b="1" dirty="0" smtClean="0"/>
              <a:t>ow </a:t>
            </a:r>
            <a:r>
              <a:rPr lang="en-US" b="1" dirty="0"/>
              <a:t>is a “community” defined and how many communities are required for partnership? </a:t>
            </a:r>
            <a:endParaRPr lang="en-US" dirty="0" smtClean="0"/>
          </a:p>
          <a:p>
            <a:pPr marL="457200" lvl="1" indent="0">
              <a:buNone/>
            </a:pPr>
            <a:r>
              <a:rPr lang="en-US" sz="2800" dirty="0" smtClean="0"/>
              <a:t>For </a:t>
            </a:r>
            <a:r>
              <a:rPr lang="en-US" sz="2800" dirty="0"/>
              <a:t>the purpose of this solicitation, communities are physical, geographically-defined entities, such as towns, cities, or incorporated rural areas, often consisting of various populations, with a governance structure and an ability to engage in meaningful ways with the proposed research</a:t>
            </a:r>
            <a:r>
              <a:rPr lang="en-US" sz="2800" dirty="0" smtClean="0"/>
              <a:t>.</a:t>
            </a:r>
          </a:p>
          <a:p>
            <a:pPr marL="457200" lvl="1" indent="0">
              <a:buNone/>
            </a:pPr>
            <a:r>
              <a:rPr lang="en-US" sz="2800" dirty="0" smtClean="0"/>
              <a:t> </a:t>
            </a:r>
            <a:endParaRPr lang="en-US" sz="2800" dirty="0"/>
          </a:p>
          <a:p>
            <a:pPr marL="457200" lvl="1" indent="0">
              <a:buNone/>
            </a:pPr>
            <a:r>
              <a:rPr lang="en-US" sz="2800" dirty="0"/>
              <a:t>Proposers must define the community and reflect how the community will </a:t>
            </a:r>
            <a:r>
              <a:rPr lang="en-US" sz="2800" dirty="0" smtClean="0"/>
              <a:t>engage </a:t>
            </a:r>
            <a:r>
              <a:rPr lang="en-US" sz="2800" dirty="0"/>
              <a:t>in meaningful ways with the proposed activities</a:t>
            </a:r>
            <a:r>
              <a:rPr lang="en-US" sz="2800" dirty="0" smtClean="0"/>
              <a:t>.</a:t>
            </a:r>
          </a:p>
          <a:p>
            <a:pPr marL="457200" lvl="1" indent="0">
              <a:buNone/>
            </a:pPr>
            <a:endParaRPr lang="en-US" sz="2800" dirty="0"/>
          </a:p>
          <a:p>
            <a:pPr marL="457200" lvl="1" indent="0">
              <a:buNone/>
            </a:pPr>
            <a:r>
              <a:rPr lang="en-US" sz="2800" dirty="0"/>
              <a:t>Participation of at least one community is required. It is expected that this participation will be undertaken through collaboration with one or more community </a:t>
            </a:r>
            <a:r>
              <a:rPr lang="en-US" sz="2800" dirty="0" smtClean="0"/>
              <a:t>partners</a:t>
            </a:r>
            <a:r>
              <a:rPr lang="en-US" sz="2800" dirty="0"/>
              <a:t>.</a:t>
            </a:r>
          </a:p>
          <a:p>
            <a:endParaRPr lang="en-US" sz="2800" dirty="0"/>
          </a:p>
        </p:txBody>
      </p:sp>
      <p:sp>
        <p:nvSpPr>
          <p:cNvPr id="2" name="Slide Number Placeholder 1"/>
          <p:cNvSpPr>
            <a:spLocks noGrp="1"/>
          </p:cNvSpPr>
          <p:nvPr>
            <p:ph type="sldNum" sz="quarter" idx="12"/>
          </p:nvPr>
        </p:nvSpPr>
        <p:spPr>
          <a:xfrm>
            <a:off x="8315632" y="6311900"/>
            <a:ext cx="2743200" cy="365125"/>
          </a:xfrm>
        </p:spPr>
        <p:txBody>
          <a:bodyPr vert="horz" lIns="91440" tIns="45720" rIns="91440" bIns="45720" rtlCol="0" anchor="ctr"/>
          <a:lstStyle/>
          <a:p>
            <a:fld id="{32DB8FA9-EA7F-41A1-B87E-B0CDC804B755}" type="slidenum">
              <a:rPr lang="en-US" sz="2000" b="1"/>
              <a:pPr/>
              <a:t>21</a:t>
            </a:fld>
            <a:endParaRPr lang="en-US" sz="2000" b="1" dirty="0"/>
          </a:p>
        </p:txBody>
      </p:sp>
    </p:spTree>
    <p:extLst>
      <p:ext uri="{BB962C8B-B14F-4D97-AF65-F5344CB8AC3E}">
        <p14:creationId xmlns:p14="http://schemas.microsoft.com/office/powerpoint/2010/main" val="77179540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US" sz="3200" b="1" dirty="0">
                <a:latin typeface="Cambria"/>
                <a:cs typeface="Cambria"/>
              </a:rPr>
              <a:t>S&amp;CC </a:t>
            </a:r>
            <a:r>
              <a:rPr lang="en-US" sz="3200" b="1" dirty="0" smtClean="0">
                <a:latin typeface="Cambria"/>
                <a:cs typeface="Cambria"/>
              </a:rPr>
              <a:t>FAQ</a:t>
            </a:r>
            <a:endParaRPr lang="en-US" sz="3200" b="1" dirty="0">
              <a:latin typeface="Cambria"/>
              <a:cs typeface="Cambria"/>
            </a:endParaRPr>
          </a:p>
        </p:txBody>
      </p:sp>
      <p:sp>
        <p:nvSpPr>
          <p:cNvPr id="3" name="Content Placeholder 2"/>
          <p:cNvSpPr>
            <a:spLocks noGrp="1"/>
          </p:cNvSpPr>
          <p:nvPr>
            <p:ph idx="1"/>
          </p:nvPr>
        </p:nvSpPr>
        <p:spPr>
          <a:xfrm>
            <a:off x="838200" y="1525776"/>
            <a:ext cx="10515600" cy="4906239"/>
          </a:xfrm>
        </p:spPr>
        <p:txBody>
          <a:bodyPr anchor="t">
            <a:normAutofit/>
          </a:bodyPr>
          <a:lstStyle/>
          <a:p>
            <a:pPr marL="0" lvl="0" indent="0">
              <a:buNone/>
            </a:pPr>
            <a:r>
              <a:rPr lang="en-US" b="1" dirty="0"/>
              <a:t>What is a community partner, and who might be a community partner for my research</a:t>
            </a:r>
            <a:r>
              <a:rPr lang="en-US" b="1" dirty="0" smtClean="0"/>
              <a:t>?</a:t>
            </a:r>
            <a:endParaRPr lang="en-US" b="1" dirty="0"/>
          </a:p>
          <a:p>
            <a:pPr marL="457200" lvl="1" indent="0">
              <a:buNone/>
            </a:pPr>
            <a:r>
              <a:rPr lang="en-US" sz="2800" dirty="0"/>
              <a:t>Community partners are those collaborators who are directly linked to the </a:t>
            </a:r>
            <a:r>
              <a:rPr lang="en-US" sz="2800" dirty="0" smtClean="0"/>
              <a:t>community.</a:t>
            </a:r>
          </a:p>
          <a:p>
            <a:pPr marL="457200" lvl="1" indent="0">
              <a:buNone/>
            </a:pPr>
            <a:endParaRPr lang="en-US" sz="2800" dirty="0"/>
          </a:p>
          <a:p>
            <a:pPr marL="457200" lvl="1" indent="0">
              <a:buNone/>
            </a:pPr>
            <a:r>
              <a:rPr lang="en-US" sz="2800" dirty="0"/>
              <a:t>As described in the solicitation, examples of community partner organizations and anchor institutions include but are not limited to governments including government departments, schools, libraries, health and social service providers, non-profits, cultural organizations, and businesses.</a:t>
            </a:r>
          </a:p>
          <a:p>
            <a:endParaRPr lang="en-US" sz="2800" dirty="0"/>
          </a:p>
        </p:txBody>
      </p:sp>
      <p:sp>
        <p:nvSpPr>
          <p:cNvPr id="2" name="Slide Number Placeholder 1"/>
          <p:cNvSpPr>
            <a:spLocks noGrp="1"/>
          </p:cNvSpPr>
          <p:nvPr>
            <p:ph type="sldNum" sz="quarter" idx="12"/>
          </p:nvPr>
        </p:nvSpPr>
        <p:spPr>
          <a:xfrm>
            <a:off x="8315632" y="6311900"/>
            <a:ext cx="2743200" cy="365125"/>
          </a:xfrm>
        </p:spPr>
        <p:txBody>
          <a:bodyPr vert="horz" lIns="91440" tIns="45720" rIns="91440" bIns="45720" rtlCol="0" anchor="ctr"/>
          <a:lstStyle/>
          <a:p>
            <a:fld id="{32DB8FA9-EA7F-41A1-B87E-B0CDC804B755}" type="slidenum">
              <a:rPr lang="en-US" sz="2000" b="1"/>
              <a:pPr/>
              <a:t>22</a:t>
            </a:fld>
            <a:endParaRPr lang="en-US" sz="2000" b="1" dirty="0"/>
          </a:p>
        </p:txBody>
      </p:sp>
    </p:spTree>
    <p:extLst>
      <p:ext uri="{BB962C8B-B14F-4D97-AF65-F5344CB8AC3E}">
        <p14:creationId xmlns:p14="http://schemas.microsoft.com/office/powerpoint/2010/main" val="114517446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US" sz="3200" b="1" dirty="0">
                <a:latin typeface="Cambria"/>
                <a:cs typeface="Cambria"/>
              </a:rPr>
              <a:t>S&amp;CC </a:t>
            </a:r>
            <a:r>
              <a:rPr lang="en-US" sz="3200" b="1" dirty="0" smtClean="0">
                <a:latin typeface="Cambria"/>
                <a:cs typeface="Cambria"/>
              </a:rPr>
              <a:t>FAQ</a:t>
            </a:r>
            <a:endParaRPr lang="en-US" sz="3200" b="1" dirty="0">
              <a:latin typeface="Cambria"/>
              <a:cs typeface="Cambria"/>
            </a:endParaRPr>
          </a:p>
        </p:txBody>
      </p:sp>
      <p:sp>
        <p:nvSpPr>
          <p:cNvPr id="3" name="Content Placeholder 2"/>
          <p:cNvSpPr>
            <a:spLocks noGrp="1"/>
          </p:cNvSpPr>
          <p:nvPr>
            <p:ph idx="1"/>
          </p:nvPr>
        </p:nvSpPr>
        <p:spPr/>
        <p:txBody>
          <a:bodyPr anchor="t">
            <a:normAutofit/>
          </a:bodyPr>
          <a:lstStyle/>
          <a:p>
            <a:pPr marL="0" lvl="0" indent="0">
              <a:buNone/>
            </a:pPr>
            <a:r>
              <a:rPr lang="en-US" b="1" dirty="0"/>
              <a:t>When must a letter of collaboration be included in the proposal</a:t>
            </a:r>
            <a:r>
              <a:rPr lang="en-US" b="1" dirty="0" smtClean="0"/>
              <a:t>?</a:t>
            </a:r>
            <a:endParaRPr lang="en-US" b="1" dirty="0"/>
          </a:p>
          <a:p>
            <a:pPr marL="457200" lvl="1" indent="0">
              <a:buNone/>
            </a:pPr>
            <a:r>
              <a:rPr lang="en-US" sz="2800" dirty="0" smtClean="0"/>
              <a:t>Please </a:t>
            </a:r>
            <a:r>
              <a:rPr lang="en-US" sz="2800" dirty="0"/>
              <a:t>see </a:t>
            </a:r>
            <a:r>
              <a:rPr lang="en-US" sz="2800" i="1" u="sng" dirty="0">
                <a:hlinkClick r:id="rId2"/>
              </a:rPr>
              <a:t>PAPPG</a:t>
            </a:r>
            <a:r>
              <a:rPr lang="en-US" sz="2800" dirty="0"/>
              <a:t> Chapter II.C.2.d(iv) </a:t>
            </a:r>
            <a:r>
              <a:rPr lang="en-US" sz="2800" u="sng" dirty="0">
                <a:hlinkClick r:id="rId3"/>
              </a:rPr>
              <a:t>NSF 16-1</a:t>
            </a:r>
            <a:r>
              <a:rPr lang="en-US" sz="2800" dirty="0"/>
              <a:t> for </a:t>
            </a:r>
            <a:r>
              <a:rPr lang="en-US" sz="2800" dirty="0" smtClean="0"/>
              <a:t>information regarding </a:t>
            </a:r>
            <a:r>
              <a:rPr lang="en-US" sz="2800" dirty="0"/>
              <a:t>letters of collaboration from unfunded collaborators. </a:t>
            </a:r>
            <a:r>
              <a:rPr lang="en-US" sz="2800" dirty="0" smtClean="0"/>
              <a:t>A letter </a:t>
            </a:r>
            <a:r>
              <a:rPr lang="en-US" sz="2800" dirty="0"/>
              <a:t>of collaboration, for example, may be used to </a:t>
            </a:r>
            <a:r>
              <a:rPr lang="en-US" sz="2800" dirty="0" smtClean="0"/>
              <a:t>demonstrate community </a:t>
            </a:r>
            <a:r>
              <a:rPr lang="en-US" sz="2800" dirty="0"/>
              <a:t>engagement from unfunded partners. In addition</a:t>
            </a:r>
            <a:r>
              <a:rPr lang="en-US" sz="2800" dirty="0" smtClean="0"/>
              <a:t>, that </a:t>
            </a:r>
            <a:r>
              <a:rPr lang="en-US" sz="2800" dirty="0"/>
              <a:t>engagement should be detailed in the proposal as outlined </a:t>
            </a:r>
            <a:r>
              <a:rPr lang="en-US" sz="2800" dirty="0" smtClean="0"/>
              <a:t>in </a:t>
            </a:r>
            <a:r>
              <a:rPr lang="en-US" sz="2800" dirty="0"/>
              <a:t>the solicitation.</a:t>
            </a:r>
          </a:p>
          <a:p>
            <a:endParaRPr lang="en-US" sz="2800" dirty="0"/>
          </a:p>
        </p:txBody>
      </p:sp>
      <p:sp>
        <p:nvSpPr>
          <p:cNvPr id="2" name="Slide Number Placeholder 1"/>
          <p:cNvSpPr>
            <a:spLocks noGrp="1"/>
          </p:cNvSpPr>
          <p:nvPr>
            <p:ph type="sldNum" sz="quarter" idx="12"/>
          </p:nvPr>
        </p:nvSpPr>
        <p:spPr>
          <a:xfrm>
            <a:off x="8315632" y="6311900"/>
            <a:ext cx="2743200" cy="365125"/>
          </a:xfrm>
        </p:spPr>
        <p:txBody>
          <a:bodyPr vert="horz" lIns="91440" tIns="45720" rIns="91440" bIns="45720" rtlCol="0" anchor="ctr"/>
          <a:lstStyle/>
          <a:p>
            <a:fld id="{32DB8FA9-EA7F-41A1-B87E-B0CDC804B755}" type="slidenum">
              <a:rPr lang="en-US" sz="2000" b="1"/>
              <a:pPr/>
              <a:t>23</a:t>
            </a:fld>
            <a:endParaRPr lang="en-US" sz="2000" b="1" dirty="0"/>
          </a:p>
        </p:txBody>
      </p:sp>
    </p:spTree>
    <p:extLst>
      <p:ext uri="{BB962C8B-B14F-4D97-AF65-F5344CB8AC3E}">
        <p14:creationId xmlns:p14="http://schemas.microsoft.com/office/powerpoint/2010/main" val="16316871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US" sz="3200" b="1" dirty="0">
                <a:latin typeface="Cambria"/>
                <a:cs typeface="Cambria"/>
              </a:rPr>
              <a:t>S&amp;CC </a:t>
            </a:r>
            <a:r>
              <a:rPr lang="en-US" sz="3200" b="1" dirty="0" smtClean="0">
                <a:latin typeface="Cambria"/>
                <a:cs typeface="Cambria"/>
              </a:rPr>
              <a:t>FAQ</a:t>
            </a:r>
            <a:endParaRPr lang="en-US" sz="3200" b="1" dirty="0">
              <a:latin typeface="Cambria"/>
              <a:cs typeface="Cambria"/>
            </a:endParaRPr>
          </a:p>
        </p:txBody>
      </p:sp>
      <p:sp>
        <p:nvSpPr>
          <p:cNvPr id="3" name="Content Placeholder 2"/>
          <p:cNvSpPr>
            <a:spLocks noGrp="1"/>
          </p:cNvSpPr>
          <p:nvPr>
            <p:ph idx="1"/>
          </p:nvPr>
        </p:nvSpPr>
        <p:spPr/>
        <p:txBody>
          <a:bodyPr anchor="t">
            <a:normAutofit/>
          </a:bodyPr>
          <a:lstStyle/>
          <a:p>
            <a:pPr marL="0" lvl="0" indent="0">
              <a:buNone/>
            </a:pPr>
            <a:r>
              <a:rPr lang="en-US" b="1" dirty="0"/>
              <a:t>How is the S&amp;CC solicitation distinguished from other solicitations</a:t>
            </a:r>
            <a:r>
              <a:rPr lang="en-US" b="1" dirty="0" smtClean="0"/>
              <a:t>?</a:t>
            </a:r>
            <a:endParaRPr lang="en-US" b="1" dirty="0"/>
          </a:p>
          <a:p>
            <a:pPr marL="457200" lvl="1" indent="0">
              <a:buNone/>
            </a:pPr>
            <a:r>
              <a:rPr lang="en-US" sz="2800" dirty="0"/>
              <a:t>A central distinguishing feature of the S&amp;CC solicitation is the requirement to incorporate community engagement and integrative research, whereas these elements are not required (although may be present) in several other programs [e.g., </a:t>
            </a:r>
            <a:r>
              <a:rPr lang="en-US" sz="2800" u="sng" dirty="0">
                <a:hlinkClick r:id="rId2"/>
              </a:rPr>
              <a:t>Cyber-Physical Systems</a:t>
            </a:r>
            <a:r>
              <a:rPr lang="en-US" sz="2800" dirty="0"/>
              <a:t> (CPS), </a:t>
            </a:r>
            <a:r>
              <a:rPr lang="en-US" sz="2800" u="sng" dirty="0">
                <a:hlinkClick r:id="rId3"/>
              </a:rPr>
              <a:t>Critical Resilient Interdependent Infrastructure Systems</a:t>
            </a:r>
            <a:r>
              <a:rPr lang="en-US" sz="2800" dirty="0"/>
              <a:t> (CRISP), </a:t>
            </a:r>
            <a:r>
              <a:rPr lang="en-US" sz="2800" u="sng" dirty="0">
                <a:hlinkClick r:id="rId4"/>
              </a:rPr>
              <a:t>Secure and Trustworthy Cyberspace</a:t>
            </a:r>
            <a:r>
              <a:rPr lang="en-US" sz="2800" dirty="0"/>
              <a:t> (</a:t>
            </a:r>
            <a:r>
              <a:rPr lang="en-US" sz="2800" dirty="0" err="1"/>
              <a:t>SaTC</a:t>
            </a:r>
            <a:r>
              <a:rPr lang="en-US" sz="2800" dirty="0"/>
              <a:t>), </a:t>
            </a:r>
            <a:r>
              <a:rPr lang="en-US" sz="2800" u="sng" dirty="0">
                <a:hlinkClick r:id="rId5"/>
              </a:rPr>
              <a:t>Innovations at the Nexus of Food, Energy, and Water Systems</a:t>
            </a:r>
            <a:r>
              <a:rPr lang="en-US" sz="2800" dirty="0"/>
              <a:t> (INFEWS), </a:t>
            </a:r>
            <a:r>
              <a:rPr lang="en-US" sz="2800" u="sng" dirty="0">
                <a:hlinkClick r:id="rId6"/>
              </a:rPr>
              <a:t>Cyber-Human Systems</a:t>
            </a:r>
            <a:r>
              <a:rPr lang="en-US" sz="2800" dirty="0"/>
              <a:t> (CHS), and other NSF core programs].</a:t>
            </a:r>
          </a:p>
          <a:p>
            <a:endParaRPr lang="en-US" sz="2800" dirty="0"/>
          </a:p>
        </p:txBody>
      </p:sp>
      <p:sp>
        <p:nvSpPr>
          <p:cNvPr id="2" name="Slide Number Placeholder 1"/>
          <p:cNvSpPr>
            <a:spLocks noGrp="1"/>
          </p:cNvSpPr>
          <p:nvPr>
            <p:ph type="sldNum" sz="quarter" idx="12"/>
          </p:nvPr>
        </p:nvSpPr>
        <p:spPr>
          <a:xfrm>
            <a:off x="8315632" y="6311900"/>
            <a:ext cx="2743200" cy="365125"/>
          </a:xfrm>
        </p:spPr>
        <p:txBody>
          <a:bodyPr vert="horz" lIns="91440" tIns="45720" rIns="91440" bIns="45720" rtlCol="0" anchor="ctr"/>
          <a:lstStyle/>
          <a:p>
            <a:fld id="{32DB8FA9-EA7F-41A1-B87E-B0CDC804B755}" type="slidenum">
              <a:rPr lang="en-US" sz="2000" b="1"/>
              <a:pPr/>
              <a:t>24</a:t>
            </a:fld>
            <a:endParaRPr lang="en-US" sz="2000" b="1" dirty="0"/>
          </a:p>
        </p:txBody>
      </p:sp>
    </p:spTree>
    <p:extLst>
      <p:ext uri="{BB962C8B-B14F-4D97-AF65-F5344CB8AC3E}">
        <p14:creationId xmlns:p14="http://schemas.microsoft.com/office/powerpoint/2010/main" val="349296999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US" sz="3200" b="1" dirty="0">
                <a:latin typeface="Cambria"/>
                <a:cs typeface="Cambria"/>
              </a:rPr>
              <a:t>S&amp;CC </a:t>
            </a:r>
            <a:r>
              <a:rPr lang="en-US" sz="3200" b="1" dirty="0" smtClean="0">
                <a:latin typeface="Cambria"/>
                <a:cs typeface="Cambria"/>
              </a:rPr>
              <a:t>FAQ</a:t>
            </a:r>
            <a:endParaRPr lang="en-US" sz="3200" b="1" dirty="0">
              <a:latin typeface="Cambria"/>
              <a:cs typeface="Cambria"/>
            </a:endParaRPr>
          </a:p>
        </p:txBody>
      </p:sp>
      <p:sp>
        <p:nvSpPr>
          <p:cNvPr id="3" name="Content Placeholder 2"/>
          <p:cNvSpPr>
            <a:spLocks noGrp="1"/>
          </p:cNvSpPr>
          <p:nvPr>
            <p:ph idx="1"/>
          </p:nvPr>
        </p:nvSpPr>
        <p:spPr>
          <a:xfrm>
            <a:off x="838200" y="1525777"/>
            <a:ext cx="10515600" cy="4787466"/>
          </a:xfrm>
        </p:spPr>
        <p:txBody>
          <a:bodyPr anchor="t">
            <a:normAutofit/>
          </a:bodyPr>
          <a:lstStyle/>
          <a:p>
            <a:pPr marL="0" lvl="0" indent="0">
              <a:buNone/>
            </a:pPr>
            <a:r>
              <a:rPr lang="en-US" b="1" dirty="0"/>
              <a:t>Is a preliminary proposal </a:t>
            </a:r>
            <a:r>
              <a:rPr lang="en-US" b="1" dirty="0" smtClean="0"/>
              <a:t>required? </a:t>
            </a:r>
          </a:p>
          <a:p>
            <a:pPr marL="0" lvl="0" indent="0">
              <a:buNone/>
            </a:pPr>
            <a:endParaRPr lang="en-US" b="1" dirty="0" smtClean="0"/>
          </a:p>
          <a:p>
            <a:pPr marL="0" lvl="0" indent="0">
              <a:buNone/>
            </a:pPr>
            <a:endParaRPr lang="en-US" b="1" dirty="0"/>
          </a:p>
          <a:p>
            <a:pPr marL="0" lvl="0" indent="0">
              <a:buNone/>
            </a:pPr>
            <a:endParaRPr lang="en-US" b="1" dirty="0" smtClean="0"/>
          </a:p>
          <a:p>
            <a:pPr marL="0" lvl="0" indent="0">
              <a:buNone/>
            </a:pPr>
            <a:endParaRPr lang="en-US" b="1" dirty="0"/>
          </a:p>
          <a:p>
            <a:pPr marL="0" lvl="0" indent="0">
              <a:buNone/>
            </a:pPr>
            <a:endParaRPr lang="en-US" b="1" dirty="0"/>
          </a:p>
          <a:p>
            <a:pPr marL="0" lvl="0" indent="0">
              <a:buNone/>
            </a:pPr>
            <a:r>
              <a:rPr lang="en-US" b="1" dirty="0" smtClean="0"/>
              <a:t>Can an IRG full proposal be submitted if a preliminary proposal is not submitted?</a:t>
            </a:r>
          </a:p>
          <a:p>
            <a:pPr marL="457200" lvl="1" indent="0">
              <a:buNone/>
            </a:pPr>
            <a:r>
              <a:rPr lang="en-US" dirty="0" smtClean="0"/>
              <a:t>No. A full proposal can only be submitted if a preliminary proposal is received by the deadline specified in the solicitation (November 30, 2016).</a:t>
            </a:r>
          </a:p>
          <a:p>
            <a:endParaRPr lang="en-US" dirty="0" smtClean="0"/>
          </a:p>
          <a:p>
            <a:endParaRPr lang="en-US" dirty="0" smtClean="0"/>
          </a:p>
          <a:p>
            <a:endParaRPr lang="en-US" sz="2800" dirty="0"/>
          </a:p>
        </p:txBody>
      </p:sp>
      <p:sp>
        <p:nvSpPr>
          <p:cNvPr id="2" name="Slide Number Placeholder 1"/>
          <p:cNvSpPr>
            <a:spLocks noGrp="1"/>
          </p:cNvSpPr>
          <p:nvPr>
            <p:ph type="sldNum" sz="quarter" idx="12"/>
          </p:nvPr>
        </p:nvSpPr>
        <p:spPr>
          <a:xfrm>
            <a:off x="8315632" y="6311900"/>
            <a:ext cx="2743200" cy="365125"/>
          </a:xfrm>
        </p:spPr>
        <p:txBody>
          <a:bodyPr vert="horz" lIns="91440" tIns="45720" rIns="91440" bIns="45720" rtlCol="0" anchor="ctr"/>
          <a:lstStyle/>
          <a:p>
            <a:fld id="{32DB8FA9-EA7F-41A1-B87E-B0CDC804B755}" type="slidenum">
              <a:rPr lang="en-US" sz="2000" b="1"/>
              <a:pPr/>
              <a:t>25</a:t>
            </a:fld>
            <a:endParaRPr lang="en-US" sz="2000" b="1" dirty="0"/>
          </a:p>
        </p:txBody>
      </p:sp>
      <p:graphicFrame>
        <p:nvGraphicFramePr>
          <p:cNvPr id="6" name="Table 5"/>
          <p:cNvGraphicFramePr>
            <a:graphicFrameLocks noGrp="1"/>
          </p:cNvGraphicFramePr>
          <p:nvPr>
            <p:extLst>
              <p:ext uri="{D42A27DB-BD31-4B8C-83A1-F6EECF244321}">
                <p14:modId xmlns:p14="http://schemas.microsoft.com/office/powerpoint/2010/main" val="73895379"/>
              </p:ext>
            </p:extLst>
          </p:nvPr>
        </p:nvGraphicFramePr>
        <p:xfrm>
          <a:off x="558445" y="2223826"/>
          <a:ext cx="11156456" cy="2123440"/>
        </p:xfrm>
        <a:graphic>
          <a:graphicData uri="http://schemas.openxmlformats.org/drawingml/2006/table">
            <a:tbl>
              <a:tblPr firstRow="1" bandRow="1">
                <a:tableStyleId>{69C7853C-536D-4A76-A0AE-DD22124D55A5}</a:tableStyleId>
              </a:tblPr>
              <a:tblGrid>
                <a:gridCol w="5556579"/>
                <a:gridCol w="3146322"/>
                <a:gridCol w="2453555"/>
              </a:tblGrid>
              <a:tr h="370840">
                <a:tc>
                  <a:txBody>
                    <a:bodyPr/>
                    <a:lstStyle/>
                    <a:p>
                      <a:r>
                        <a:rPr lang="en-US" dirty="0" smtClean="0"/>
                        <a:t>Award Category</a:t>
                      </a:r>
                      <a:endParaRPr lang="en-US" dirty="0"/>
                    </a:p>
                  </a:txBody>
                  <a:tcPr/>
                </a:tc>
                <a:tc>
                  <a:txBody>
                    <a:bodyPr/>
                    <a:lstStyle/>
                    <a:p>
                      <a:r>
                        <a:rPr lang="en-US" dirty="0" smtClean="0"/>
                        <a:t>Preliminary Proposal Required/Deadline</a:t>
                      </a:r>
                      <a:endParaRPr lang="en-US" dirty="0"/>
                    </a:p>
                  </a:txBody>
                  <a:tcPr/>
                </a:tc>
                <a:tc>
                  <a:txBody>
                    <a:bodyPr/>
                    <a:lstStyle/>
                    <a:p>
                      <a:r>
                        <a:rPr lang="en-US" dirty="0" smtClean="0"/>
                        <a:t>Proposal </a:t>
                      </a:r>
                      <a:r>
                        <a:rPr lang="en-US" dirty="0" smtClean="0"/>
                        <a:t>Deadline</a:t>
                      </a:r>
                      <a:endParaRPr lang="en-US" dirty="0"/>
                    </a:p>
                  </a:txBody>
                  <a:tcPr/>
                </a:tc>
              </a:tr>
              <a:tr h="370840">
                <a:tc>
                  <a:txBody>
                    <a:bodyPr/>
                    <a:lstStyle/>
                    <a:p>
                      <a:r>
                        <a:rPr lang="en-US" dirty="0" smtClean="0"/>
                        <a:t>Integrative Research Grants</a:t>
                      </a:r>
                      <a:r>
                        <a:rPr lang="en-US" baseline="0" dirty="0" smtClean="0"/>
                        <a:t> Track 1: 3-5 </a:t>
                      </a:r>
                      <a:r>
                        <a:rPr lang="en-US" baseline="0" dirty="0" err="1" smtClean="0"/>
                        <a:t>yrs</a:t>
                      </a:r>
                      <a:r>
                        <a:rPr lang="en-US" baseline="0" dirty="0" smtClean="0"/>
                        <a:t>; up to $5M</a:t>
                      </a:r>
                      <a:endParaRPr lang="en-US" dirty="0"/>
                    </a:p>
                  </a:txBody>
                  <a:tcPr/>
                </a:tc>
                <a:tc>
                  <a:txBody>
                    <a:bodyPr/>
                    <a:lstStyle/>
                    <a:p>
                      <a:r>
                        <a:rPr lang="en-US" dirty="0" smtClean="0"/>
                        <a:t>Yes;</a:t>
                      </a:r>
                      <a:r>
                        <a:rPr lang="en-US" baseline="0" dirty="0" smtClean="0"/>
                        <a:t> </a:t>
                      </a:r>
                      <a:r>
                        <a:rPr lang="en-US" dirty="0" smtClean="0"/>
                        <a:t>11/30/2016</a:t>
                      </a:r>
                      <a:endParaRPr lang="en-US" dirty="0"/>
                    </a:p>
                  </a:txBody>
                  <a:tcPr/>
                </a:tc>
                <a:tc>
                  <a:txBody>
                    <a:bodyPr/>
                    <a:lstStyle/>
                    <a:p>
                      <a:r>
                        <a:rPr lang="en-US" dirty="0" smtClean="0"/>
                        <a:t>2/16/17</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Integrative Research Grants</a:t>
                      </a:r>
                      <a:r>
                        <a:rPr lang="en-US" baseline="0" dirty="0" smtClean="0"/>
                        <a:t> Track 2: 3-4 </a:t>
                      </a:r>
                      <a:r>
                        <a:rPr lang="en-US" baseline="0" dirty="0" err="1" smtClean="0"/>
                        <a:t>yrs</a:t>
                      </a:r>
                      <a:r>
                        <a:rPr lang="en-US" baseline="0" dirty="0" smtClean="0"/>
                        <a:t>; up to $1M</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 11/30/2016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2/16/17</a:t>
                      </a:r>
                    </a:p>
                  </a:txBody>
                  <a:tcPr/>
                </a:tc>
              </a:tr>
              <a:tr h="370840">
                <a:tc>
                  <a:txBody>
                    <a:bodyPr/>
                    <a:lstStyle/>
                    <a:p>
                      <a:r>
                        <a:rPr lang="en-US" dirty="0" smtClean="0"/>
                        <a:t>Researc</a:t>
                      </a:r>
                      <a:r>
                        <a:rPr lang="en-US" baseline="0" dirty="0" smtClean="0"/>
                        <a:t>h Coordination Network: up to 5 </a:t>
                      </a:r>
                      <a:r>
                        <a:rPr lang="en-US" baseline="0" dirty="0" err="1" smtClean="0"/>
                        <a:t>yrs</a:t>
                      </a:r>
                      <a:r>
                        <a:rPr lang="en-US" baseline="0" dirty="0" smtClean="0"/>
                        <a:t>; up to $500k</a:t>
                      </a:r>
                      <a:endParaRPr lang="en-US" dirty="0"/>
                    </a:p>
                  </a:txBody>
                  <a:tcPr/>
                </a:tc>
                <a:tc>
                  <a:txBody>
                    <a:bodyPr/>
                    <a:lstStyle/>
                    <a:p>
                      <a:r>
                        <a:rPr lang="en-US" dirty="0" smtClean="0"/>
                        <a:t>No; 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2/16/17</a:t>
                      </a:r>
                    </a:p>
                  </a:txBody>
                  <a:tcPr/>
                </a:tc>
              </a:tr>
              <a:tr h="370840">
                <a:tc>
                  <a:txBody>
                    <a:bodyPr/>
                    <a:lstStyle/>
                    <a:p>
                      <a:r>
                        <a:rPr lang="en-US" dirty="0" smtClean="0"/>
                        <a:t>Planning Grants: 1</a:t>
                      </a:r>
                      <a:r>
                        <a:rPr lang="en-US" baseline="0" dirty="0" smtClean="0"/>
                        <a:t> year; up to $100k</a:t>
                      </a:r>
                      <a:endParaRPr lang="en-US" dirty="0"/>
                    </a:p>
                  </a:txBody>
                  <a:tcPr/>
                </a:tc>
                <a:tc>
                  <a:txBody>
                    <a:bodyPr/>
                    <a:lstStyle/>
                    <a:p>
                      <a:r>
                        <a:rPr lang="en-US" dirty="0" smtClean="0"/>
                        <a:t>No; 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2/16/17</a:t>
                      </a:r>
                    </a:p>
                  </a:txBody>
                  <a:tcPr/>
                </a:tc>
              </a:tr>
            </a:tbl>
          </a:graphicData>
        </a:graphic>
      </p:graphicFrame>
    </p:spTree>
    <p:extLst>
      <p:ext uri="{BB962C8B-B14F-4D97-AF65-F5344CB8AC3E}">
        <p14:creationId xmlns:p14="http://schemas.microsoft.com/office/powerpoint/2010/main" val="7183426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sz="3200" b="1" dirty="0" smtClean="0">
                <a:latin typeface="Cambria"/>
                <a:cs typeface="Cambria"/>
              </a:rPr>
              <a:t>S&amp;CC: A </a:t>
            </a:r>
            <a:r>
              <a:rPr lang="en-US" sz="3200" b="1" dirty="0">
                <a:latin typeface="Cambria"/>
                <a:cs typeface="Cambria"/>
              </a:rPr>
              <a:t>Vision for the 21</a:t>
            </a:r>
            <a:r>
              <a:rPr lang="en-US" sz="3200" b="1" baseline="30000" dirty="0">
                <a:latin typeface="Cambria"/>
                <a:cs typeface="Cambria"/>
              </a:rPr>
              <a:t>st</a:t>
            </a:r>
            <a:r>
              <a:rPr lang="en-US" sz="3200" b="1" dirty="0">
                <a:latin typeface="Cambria"/>
                <a:cs typeface="Cambria"/>
              </a:rPr>
              <a:t> Century</a:t>
            </a:r>
          </a:p>
        </p:txBody>
      </p:sp>
      <p:sp>
        <p:nvSpPr>
          <p:cNvPr id="3" name="Content Placeholder 2"/>
          <p:cNvSpPr>
            <a:spLocks noGrp="1"/>
          </p:cNvSpPr>
          <p:nvPr>
            <p:ph idx="1"/>
          </p:nvPr>
        </p:nvSpPr>
        <p:spPr>
          <a:xfrm>
            <a:off x="838200" y="1690688"/>
            <a:ext cx="10639097" cy="4695004"/>
          </a:xfrm>
        </p:spPr>
        <p:txBody>
          <a:bodyPr anchor="t">
            <a:normAutofit/>
          </a:bodyPr>
          <a:lstStyle/>
          <a:p>
            <a:r>
              <a:rPr lang="en-US" dirty="0" smtClean="0"/>
              <a:t>NSF is a leader in advancing fundamental science research, innovation, and education. </a:t>
            </a:r>
          </a:p>
          <a:p>
            <a:r>
              <a:rPr lang="en-US" dirty="0" smtClean="0"/>
              <a:t>NSF investments in S&amp;CC align with the Smart Cities Initiative and include participation from five NSF Directorates.</a:t>
            </a:r>
          </a:p>
          <a:p>
            <a:pPr marL="228600" lvl="1">
              <a:spcBef>
                <a:spcPts val="1000"/>
              </a:spcBef>
            </a:pPr>
            <a:r>
              <a:rPr lang="en-US" dirty="0" smtClean="0"/>
              <a:t>NSF </a:t>
            </a:r>
            <a:r>
              <a:rPr lang="en-US" dirty="0"/>
              <a:t>is also working with other agencies across the federal government interested in S&amp;CC, along with private and international </a:t>
            </a:r>
            <a:r>
              <a:rPr lang="en-US" dirty="0" smtClean="0"/>
              <a:t>partners. </a:t>
            </a:r>
          </a:p>
          <a:p>
            <a:pPr marL="685800" lvl="2">
              <a:spcBef>
                <a:spcPts val="1000"/>
              </a:spcBef>
            </a:pPr>
            <a:r>
              <a:rPr lang="en-US" sz="2400" dirty="0" smtClean="0"/>
              <a:t>Complementary to the Advanced </a:t>
            </a:r>
            <a:r>
              <a:rPr lang="en-US" sz="2400" dirty="0"/>
              <a:t>Wireless Research </a:t>
            </a:r>
            <a:r>
              <a:rPr lang="en-US" sz="2400" dirty="0" smtClean="0"/>
              <a:t>Initiative.</a:t>
            </a:r>
            <a:endParaRPr lang="en-US" sz="2400" dirty="0"/>
          </a:p>
          <a:p>
            <a:pPr lvl="2"/>
            <a:r>
              <a:rPr lang="en-US" dirty="0" smtClean="0"/>
              <a:t>$50 million to support 4 new city-scale wireless research platforms (i.e., PAWR).</a:t>
            </a:r>
          </a:p>
          <a:p>
            <a:pPr lvl="2"/>
            <a:r>
              <a:rPr lang="en-US" dirty="0" smtClean="0"/>
              <a:t>$350 million to support fundamental wireless research that will utilize new platforms.</a:t>
            </a:r>
            <a:endParaRPr lang="en-US" dirty="0"/>
          </a:p>
        </p:txBody>
      </p:sp>
      <p:sp>
        <p:nvSpPr>
          <p:cNvPr id="2" name="Slide Number Placeholder 1"/>
          <p:cNvSpPr>
            <a:spLocks noGrp="1"/>
          </p:cNvSpPr>
          <p:nvPr>
            <p:ph type="sldNum" sz="quarter" idx="12"/>
          </p:nvPr>
        </p:nvSpPr>
        <p:spPr>
          <a:xfrm>
            <a:off x="8345129" y="6385692"/>
            <a:ext cx="2743200" cy="365125"/>
          </a:xfrm>
        </p:spPr>
        <p:txBody>
          <a:bodyPr vert="horz" lIns="91440" tIns="45720" rIns="91440" bIns="45720" rtlCol="0" anchor="ctr"/>
          <a:lstStyle/>
          <a:p>
            <a:fld id="{32DB8FA9-EA7F-41A1-B87E-B0CDC804B755}" type="slidenum">
              <a:rPr lang="en-US" sz="2000" b="1"/>
              <a:pPr/>
              <a:t>3</a:t>
            </a:fld>
            <a:endParaRPr lang="en-US" sz="2000" b="1"/>
          </a:p>
        </p:txBody>
      </p:sp>
    </p:spTree>
    <p:extLst>
      <p:ext uri="{BB962C8B-B14F-4D97-AF65-F5344CB8AC3E}">
        <p14:creationId xmlns:p14="http://schemas.microsoft.com/office/powerpoint/2010/main" val="40392101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pPr algn="ctr"/>
            <a:r>
              <a:rPr lang="en-US" sz="3200" b="1" dirty="0" smtClean="0">
                <a:latin typeface="Cambria"/>
                <a:cs typeface="Cambria"/>
              </a:rPr>
              <a:t>S&amp;CC Overview</a:t>
            </a:r>
            <a:endParaRPr lang="en-US" sz="3200" b="1" dirty="0">
              <a:latin typeface="Cambria"/>
              <a:cs typeface="Cambria"/>
            </a:endParaRPr>
          </a:p>
        </p:txBody>
      </p:sp>
      <p:sp>
        <p:nvSpPr>
          <p:cNvPr id="3" name="Content Placeholder 2"/>
          <p:cNvSpPr>
            <a:spLocks noGrp="1"/>
          </p:cNvSpPr>
          <p:nvPr>
            <p:ph idx="1"/>
          </p:nvPr>
        </p:nvSpPr>
        <p:spPr>
          <a:xfrm>
            <a:off x="838200" y="1690688"/>
            <a:ext cx="10515600" cy="4486275"/>
          </a:xfrm>
        </p:spPr>
        <p:txBody>
          <a:bodyPr anchor="t">
            <a:normAutofit/>
          </a:bodyPr>
          <a:lstStyle/>
          <a:p>
            <a:r>
              <a:rPr lang="en-US" dirty="0" smtClean="0"/>
              <a:t>What is the goal of the S&amp;CC solicitation?</a:t>
            </a:r>
          </a:p>
          <a:p>
            <a:pPr lvl="1"/>
            <a:r>
              <a:rPr lang="en-US" dirty="0" smtClean="0"/>
              <a:t>To </a:t>
            </a:r>
            <a:r>
              <a:rPr lang="en-US" dirty="0"/>
              <a:t>support strongly interdisciplinary, integrative research and research capacity-building activities that will improve understanding of smart and connected communities and lead to discoveries that enable sustainable change to enhance community functioning. </a:t>
            </a:r>
            <a:endParaRPr lang="en-US" dirty="0" smtClean="0"/>
          </a:p>
          <a:p>
            <a:r>
              <a:rPr lang="en-US" dirty="0" smtClean="0"/>
              <a:t>What are the expectations of the S&amp;CC solicitation?</a:t>
            </a:r>
          </a:p>
          <a:p>
            <a:pPr lvl="1"/>
            <a:r>
              <a:rPr lang="en-US" dirty="0" smtClean="0"/>
              <a:t>To </a:t>
            </a:r>
            <a:r>
              <a:rPr lang="en-US" dirty="0"/>
              <a:t>pursue </a:t>
            </a:r>
            <a:r>
              <a:rPr lang="en-US" dirty="0" smtClean="0"/>
              <a:t>integrative research </a:t>
            </a:r>
            <a:r>
              <a:rPr lang="en-US" dirty="0"/>
              <a:t>and research capacity-building activities that integrate multiple disciplinary perspectives and undertake meaningful community </a:t>
            </a:r>
            <a:r>
              <a:rPr lang="en-US" dirty="0" smtClean="0"/>
              <a:t>engagement.</a:t>
            </a:r>
          </a:p>
          <a:p>
            <a:pPr marL="0" indent="0">
              <a:buNone/>
            </a:pPr>
            <a:endParaRPr lang="en-US" dirty="0" smtClean="0"/>
          </a:p>
        </p:txBody>
      </p:sp>
      <p:sp>
        <p:nvSpPr>
          <p:cNvPr id="2" name="Slide Number Placeholder 1"/>
          <p:cNvSpPr>
            <a:spLocks noGrp="1"/>
          </p:cNvSpPr>
          <p:nvPr>
            <p:ph type="sldNum" sz="quarter" idx="12"/>
          </p:nvPr>
        </p:nvSpPr>
        <p:spPr>
          <a:xfrm>
            <a:off x="8330381" y="6311900"/>
            <a:ext cx="2743200" cy="365125"/>
          </a:xfrm>
        </p:spPr>
        <p:txBody>
          <a:bodyPr vert="horz" lIns="91440" tIns="45720" rIns="91440" bIns="45720" rtlCol="0" anchor="ctr"/>
          <a:lstStyle/>
          <a:p>
            <a:fld id="{32DB8FA9-EA7F-41A1-B87E-B0CDC804B755}" type="slidenum">
              <a:rPr lang="en-US" sz="2000" b="1"/>
              <a:pPr/>
              <a:t>4</a:t>
            </a:fld>
            <a:endParaRPr lang="en-US" sz="2000" b="1"/>
          </a:p>
        </p:txBody>
      </p:sp>
    </p:spTree>
    <p:extLst>
      <p:ext uri="{BB962C8B-B14F-4D97-AF65-F5344CB8AC3E}">
        <p14:creationId xmlns:p14="http://schemas.microsoft.com/office/powerpoint/2010/main" val="24854523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pPr algn="ctr"/>
            <a:r>
              <a:rPr lang="en-US" sz="3200" b="1" dirty="0" smtClean="0">
                <a:latin typeface="Cambria"/>
                <a:cs typeface="Cambria"/>
              </a:rPr>
              <a:t>S&amp;CC Overview</a:t>
            </a:r>
            <a:endParaRPr lang="en-US" sz="3200" b="1" dirty="0">
              <a:latin typeface="Cambria"/>
              <a:cs typeface="Cambria"/>
            </a:endParaRPr>
          </a:p>
        </p:txBody>
      </p:sp>
      <p:sp>
        <p:nvSpPr>
          <p:cNvPr id="3" name="Content Placeholder 2"/>
          <p:cNvSpPr>
            <a:spLocks noGrp="1"/>
          </p:cNvSpPr>
          <p:nvPr>
            <p:ph idx="1"/>
          </p:nvPr>
        </p:nvSpPr>
        <p:spPr>
          <a:xfrm>
            <a:off x="838200" y="1596820"/>
            <a:ext cx="10515600" cy="4509011"/>
          </a:xfrm>
        </p:spPr>
        <p:txBody>
          <a:bodyPr anchor="t">
            <a:normAutofit fontScale="92500" lnSpcReduction="20000"/>
          </a:bodyPr>
          <a:lstStyle/>
          <a:p>
            <a:pPr>
              <a:spcBef>
                <a:spcPts val="0"/>
              </a:spcBef>
              <a:spcAft>
                <a:spcPts val="1200"/>
              </a:spcAft>
            </a:pPr>
            <a:r>
              <a:rPr lang="en-US" dirty="0" smtClean="0"/>
              <a:t>What are communities?</a:t>
            </a:r>
          </a:p>
          <a:p>
            <a:pPr lvl="1">
              <a:spcBef>
                <a:spcPts val="0"/>
              </a:spcBef>
              <a:spcAft>
                <a:spcPts val="1200"/>
              </a:spcAft>
            </a:pPr>
            <a:r>
              <a:rPr lang="en-US" dirty="0" smtClean="0"/>
              <a:t>Physical</a:t>
            </a:r>
            <a:r>
              <a:rPr lang="en-US" dirty="0"/>
              <a:t>, geographically-defined entities, such as towns, cities, or incorporated rural </a:t>
            </a:r>
            <a:r>
              <a:rPr lang="en-US" dirty="0" smtClean="0"/>
              <a:t>areas;</a:t>
            </a:r>
          </a:p>
          <a:p>
            <a:pPr lvl="1">
              <a:spcBef>
                <a:spcPts val="0"/>
              </a:spcBef>
              <a:spcAft>
                <a:spcPts val="1200"/>
              </a:spcAft>
            </a:pPr>
            <a:r>
              <a:rPr lang="en-US" dirty="0" smtClean="0"/>
              <a:t>Diverse and varied populations</a:t>
            </a:r>
            <a:r>
              <a:rPr lang="en-US" dirty="0"/>
              <a:t>;</a:t>
            </a:r>
            <a:endParaRPr lang="en-US" dirty="0" smtClean="0"/>
          </a:p>
          <a:p>
            <a:pPr lvl="1">
              <a:spcBef>
                <a:spcPts val="0"/>
              </a:spcBef>
              <a:spcAft>
                <a:spcPts val="1200"/>
              </a:spcAft>
            </a:pPr>
            <a:r>
              <a:rPr lang="en-US" dirty="0" smtClean="0"/>
              <a:t>Governance structure; and</a:t>
            </a:r>
          </a:p>
          <a:p>
            <a:pPr lvl="1">
              <a:spcBef>
                <a:spcPts val="0"/>
              </a:spcBef>
              <a:spcAft>
                <a:spcPts val="1200"/>
              </a:spcAft>
            </a:pPr>
            <a:r>
              <a:rPr lang="en-US" dirty="0"/>
              <a:t>A</a:t>
            </a:r>
            <a:r>
              <a:rPr lang="en-US" dirty="0" smtClean="0"/>
              <a:t>bility </a:t>
            </a:r>
            <a:r>
              <a:rPr lang="en-US" dirty="0"/>
              <a:t>to engage in meaningful ways with the proposed research.</a:t>
            </a:r>
          </a:p>
          <a:p>
            <a:pPr>
              <a:spcBef>
                <a:spcPts val="0"/>
              </a:spcBef>
              <a:spcAft>
                <a:spcPts val="1200"/>
              </a:spcAft>
            </a:pPr>
            <a:r>
              <a:rPr lang="en-US" dirty="0" smtClean="0"/>
              <a:t>Proposals must integrate across both social and technological research dimensions.</a:t>
            </a:r>
          </a:p>
          <a:p>
            <a:pPr lvl="1">
              <a:spcBef>
                <a:spcPts val="0"/>
              </a:spcBef>
              <a:spcAft>
                <a:spcPts val="1200"/>
              </a:spcAft>
            </a:pPr>
            <a:r>
              <a:rPr lang="en-US" dirty="0" smtClean="0"/>
              <a:t>Social, Behavioral, and Economic Sciences (SBE) and/or Education and Human Resources portfolios (EHR); with</a:t>
            </a:r>
          </a:p>
          <a:p>
            <a:pPr lvl="1">
              <a:spcBef>
                <a:spcPts val="0"/>
              </a:spcBef>
              <a:spcAft>
                <a:spcPts val="1200"/>
              </a:spcAft>
            </a:pPr>
            <a:r>
              <a:rPr lang="en-US" dirty="0" smtClean="0"/>
              <a:t>Computer and Information Science and Engineering (CISE) and/or Engineering (ENG). </a:t>
            </a:r>
          </a:p>
          <a:p>
            <a:pPr lvl="1">
              <a:spcBef>
                <a:spcPts val="0"/>
              </a:spcBef>
              <a:spcAft>
                <a:spcPts val="1200"/>
              </a:spcAft>
            </a:pPr>
            <a:r>
              <a:rPr lang="en-US" dirty="0" smtClean="0"/>
              <a:t>May also include other NSF Directorates, e.g., Geosciences (GEO).</a:t>
            </a:r>
          </a:p>
        </p:txBody>
      </p:sp>
      <p:sp>
        <p:nvSpPr>
          <p:cNvPr id="2" name="Slide Number Placeholder 1"/>
          <p:cNvSpPr>
            <a:spLocks noGrp="1"/>
          </p:cNvSpPr>
          <p:nvPr>
            <p:ph type="sldNum" sz="quarter" idx="12"/>
          </p:nvPr>
        </p:nvSpPr>
        <p:spPr>
          <a:xfrm>
            <a:off x="8404123" y="6356350"/>
            <a:ext cx="2743200" cy="365125"/>
          </a:xfrm>
        </p:spPr>
        <p:txBody>
          <a:bodyPr vert="horz" lIns="91440" tIns="45720" rIns="91440" bIns="45720" rtlCol="0" anchor="ctr"/>
          <a:lstStyle/>
          <a:p>
            <a:fld id="{32DB8FA9-EA7F-41A1-B87E-B0CDC804B755}" type="slidenum">
              <a:rPr lang="en-US" sz="2000" b="1"/>
              <a:pPr/>
              <a:t>5</a:t>
            </a:fld>
            <a:endParaRPr lang="en-US" sz="2000" b="1"/>
          </a:p>
        </p:txBody>
      </p:sp>
    </p:spTree>
    <p:extLst>
      <p:ext uri="{BB962C8B-B14F-4D97-AF65-F5344CB8AC3E}">
        <p14:creationId xmlns:p14="http://schemas.microsoft.com/office/powerpoint/2010/main" val="563668185"/>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pPr algn="ctr"/>
            <a:r>
              <a:rPr lang="en-US" sz="3200" b="1" dirty="0" smtClean="0">
                <a:latin typeface="Cambria"/>
                <a:cs typeface="Cambria"/>
              </a:rPr>
              <a:t>S&amp;CC Component: Integrative Research</a:t>
            </a:r>
            <a:endParaRPr lang="en-US" sz="3200" b="1" dirty="0">
              <a:latin typeface="Cambria"/>
              <a:cs typeface="Cambria"/>
            </a:endParaRPr>
          </a:p>
        </p:txBody>
      </p:sp>
      <p:sp>
        <p:nvSpPr>
          <p:cNvPr id="3" name="Content Placeholder 2"/>
          <p:cNvSpPr>
            <a:spLocks noGrp="1"/>
          </p:cNvSpPr>
          <p:nvPr>
            <p:ph idx="1"/>
          </p:nvPr>
        </p:nvSpPr>
        <p:spPr>
          <a:xfrm>
            <a:off x="838200" y="1690688"/>
            <a:ext cx="10515600" cy="4486275"/>
          </a:xfrm>
        </p:spPr>
        <p:txBody>
          <a:bodyPr anchor="t">
            <a:normAutofit fontScale="85000" lnSpcReduction="10000"/>
          </a:bodyPr>
          <a:lstStyle/>
          <a:p>
            <a:r>
              <a:rPr lang="en-US" dirty="0" smtClean="0"/>
              <a:t>Encompasses </a:t>
            </a:r>
            <a:r>
              <a:rPr lang="en-US" dirty="0"/>
              <a:t>innovation that addresses combined social and technological aspects of smart and connected communities</a:t>
            </a:r>
            <a:r>
              <a:rPr lang="en-US" dirty="0" smtClean="0"/>
              <a:t>.</a:t>
            </a:r>
          </a:p>
          <a:p>
            <a:r>
              <a:rPr lang="en-US" dirty="0" smtClean="0"/>
              <a:t>Social Considerations</a:t>
            </a:r>
          </a:p>
          <a:p>
            <a:pPr lvl="1"/>
            <a:r>
              <a:rPr lang="en-US" dirty="0" smtClean="0"/>
              <a:t>Attitudes</a:t>
            </a:r>
            <a:r>
              <a:rPr lang="en-US" dirty="0"/>
              <a:t>, behaviors, and other characteristics of community inhabitants, groups and organizations within the </a:t>
            </a:r>
            <a:r>
              <a:rPr lang="en-US" dirty="0" smtClean="0"/>
              <a:t>community.</a:t>
            </a:r>
          </a:p>
          <a:p>
            <a:pPr lvl="1"/>
            <a:r>
              <a:rPr lang="en-US" dirty="0" smtClean="0"/>
              <a:t>Relationships with </a:t>
            </a:r>
            <a:r>
              <a:rPr lang="en-US" dirty="0"/>
              <a:t>other communities or the larger environment and </a:t>
            </a:r>
            <a:r>
              <a:rPr lang="en-US" dirty="0" smtClean="0"/>
              <a:t>institutions.</a:t>
            </a:r>
          </a:p>
          <a:p>
            <a:pPr lvl="1"/>
            <a:r>
              <a:rPr lang="en-US" dirty="0" smtClean="0"/>
              <a:t>Processes </a:t>
            </a:r>
            <a:r>
              <a:rPr lang="en-US" dirty="0"/>
              <a:t>of learning, adaptation, interaction, and </a:t>
            </a:r>
            <a:r>
              <a:rPr lang="en-US" dirty="0" smtClean="0"/>
              <a:t>collaboration.</a:t>
            </a:r>
          </a:p>
          <a:p>
            <a:pPr lvl="1"/>
            <a:r>
              <a:rPr lang="en-US" dirty="0" smtClean="0"/>
              <a:t>Economic </a:t>
            </a:r>
            <a:r>
              <a:rPr lang="en-US" dirty="0"/>
              <a:t>impacts on the </a:t>
            </a:r>
            <a:r>
              <a:rPr lang="en-US" dirty="0" smtClean="0"/>
              <a:t>community and future opportunities for growth.</a:t>
            </a:r>
          </a:p>
          <a:p>
            <a:r>
              <a:rPr lang="en-US" dirty="0" smtClean="0"/>
              <a:t>Technological Considerations</a:t>
            </a:r>
          </a:p>
          <a:p>
            <a:pPr lvl="1"/>
            <a:r>
              <a:rPr lang="en-US" dirty="0" smtClean="0"/>
              <a:t>Data </a:t>
            </a:r>
            <a:r>
              <a:rPr lang="en-US" dirty="0"/>
              <a:t>integration and </a:t>
            </a:r>
            <a:r>
              <a:rPr lang="en-US" dirty="0" smtClean="0"/>
              <a:t>management.</a:t>
            </a:r>
          </a:p>
          <a:p>
            <a:pPr lvl="1"/>
            <a:r>
              <a:rPr lang="en-US" dirty="0" smtClean="0"/>
              <a:t>New </a:t>
            </a:r>
            <a:r>
              <a:rPr lang="en-US" dirty="0"/>
              <a:t>algorithms and modeling frameworks for understanding and exploiting high volumes of diverse and complex </a:t>
            </a:r>
            <a:r>
              <a:rPr lang="en-US" dirty="0" smtClean="0"/>
              <a:t>data.</a:t>
            </a:r>
          </a:p>
          <a:p>
            <a:pPr lvl="1"/>
            <a:r>
              <a:rPr lang="en-US" dirty="0" smtClean="0"/>
              <a:t>Security </a:t>
            </a:r>
            <a:r>
              <a:rPr lang="en-US" dirty="0"/>
              <a:t>and </a:t>
            </a:r>
            <a:r>
              <a:rPr lang="en-US" dirty="0" smtClean="0"/>
              <a:t>privacy.</a:t>
            </a:r>
          </a:p>
          <a:p>
            <a:pPr lvl="1"/>
            <a:r>
              <a:rPr lang="en-US" dirty="0"/>
              <a:t>I</a:t>
            </a:r>
            <a:r>
              <a:rPr lang="en-US" dirty="0" smtClean="0"/>
              <a:t>nnovations </a:t>
            </a:r>
            <a:r>
              <a:rPr lang="en-US" dirty="0"/>
              <a:t>in the design and engineering of materials, sensors, structures, and </a:t>
            </a:r>
            <a:r>
              <a:rPr lang="en-US" dirty="0" smtClean="0"/>
              <a:t>systems.</a:t>
            </a:r>
            <a:endParaRPr lang="en-US" dirty="0"/>
          </a:p>
        </p:txBody>
      </p:sp>
      <p:sp>
        <p:nvSpPr>
          <p:cNvPr id="2" name="Slide Number Placeholder 1"/>
          <p:cNvSpPr>
            <a:spLocks noGrp="1"/>
          </p:cNvSpPr>
          <p:nvPr>
            <p:ph type="sldNum" sz="quarter" idx="12"/>
          </p:nvPr>
        </p:nvSpPr>
        <p:spPr>
          <a:xfrm>
            <a:off x="8404122" y="6371098"/>
            <a:ext cx="2743200" cy="365125"/>
          </a:xfrm>
        </p:spPr>
        <p:txBody>
          <a:bodyPr vert="horz" lIns="91440" tIns="45720" rIns="91440" bIns="45720" rtlCol="0" anchor="ctr"/>
          <a:lstStyle/>
          <a:p>
            <a:fld id="{32DB8FA9-EA7F-41A1-B87E-B0CDC804B755}" type="slidenum">
              <a:rPr lang="en-US" sz="2000" b="1"/>
              <a:pPr/>
              <a:t>6</a:t>
            </a:fld>
            <a:endParaRPr lang="en-US" sz="2000" b="1"/>
          </a:p>
        </p:txBody>
      </p:sp>
    </p:spTree>
    <p:extLst>
      <p:ext uri="{BB962C8B-B14F-4D97-AF65-F5344CB8AC3E}">
        <p14:creationId xmlns:p14="http://schemas.microsoft.com/office/powerpoint/2010/main" val="26651616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pPr algn="ctr"/>
            <a:r>
              <a:rPr lang="en-US" sz="3200" b="1" dirty="0" smtClean="0">
                <a:latin typeface="Cambria"/>
                <a:cs typeface="Cambria"/>
              </a:rPr>
              <a:t>S&amp;CC Component: Research Capacity-Building</a:t>
            </a:r>
            <a:endParaRPr lang="en-US" sz="3200" b="1" dirty="0">
              <a:latin typeface="Cambria"/>
              <a:cs typeface="Cambria"/>
            </a:endParaRPr>
          </a:p>
        </p:txBody>
      </p:sp>
      <p:sp>
        <p:nvSpPr>
          <p:cNvPr id="3" name="Content Placeholder 2"/>
          <p:cNvSpPr>
            <a:spLocks noGrp="1"/>
          </p:cNvSpPr>
          <p:nvPr>
            <p:ph idx="1"/>
          </p:nvPr>
        </p:nvSpPr>
        <p:spPr/>
        <p:txBody>
          <a:bodyPr anchor="t">
            <a:normAutofit/>
          </a:bodyPr>
          <a:lstStyle/>
          <a:p>
            <a:r>
              <a:rPr lang="en-US" dirty="0" smtClean="0"/>
              <a:t>Goal is to develop and attract research talent to address S&amp;CC integrative research challenges through training, collaborations, networks, seminars, or other approaches.</a:t>
            </a:r>
          </a:p>
          <a:p>
            <a:r>
              <a:rPr lang="en-US" dirty="0" smtClean="0"/>
              <a:t>Includes activities </a:t>
            </a:r>
            <a:r>
              <a:rPr lang="en-US" dirty="0"/>
              <a:t>that further develop the interdisciplinary teams and team members that can contribute to </a:t>
            </a:r>
            <a:r>
              <a:rPr lang="en-US" dirty="0" smtClean="0"/>
              <a:t>S&amp;CC research </a:t>
            </a:r>
            <a:r>
              <a:rPr lang="en-US" dirty="0"/>
              <a:t>and </a:t>
            </a:r>
            <a:r>
              <a:rPr lang="en-US" dirty="0" smtClean="0"/>
              <a:t>applications.</a:t>
            </a:r>
          </a:p>
          <a:p>
            <a:pPr lvl="1"/>
            <a:r>
              <a:rPr lang="en-US" dirty="0" smtClean="0"/>
              <a:t>Organized </a:t>
            </a:r>
            <a:r>
              <a:rPr lang="en-US" dirty="0"/>
              <a:t>around strongly multidisciplinary, integrative theme(s</a:t>
            </a:r>
            <a:r>
              <a:rPr lang="en-US" dirty="0" smtClean="0"/>
              <a:t>), </a:t>
            </a:r>
            <a:r>
              <a:rPr lang="en-US" dirty="0"/>
              <a:t>and with close community engagement.</a:t>
            </a:r>
          </a:p>
          <a:p>
            <a:endParaRPr lang="en-US" dirty="0" smtClean="0"/>
          </a:p>
          <a:p>
            <a:pPr lvl="1"/>
            <a:endParaRPr lang="en-US" dirty="0"/>
          </a:p>
        </p:txBody>
      </p:sp>
      <p:sp>
        <p:nvSpPr>
          <p:cNvPr id="2" name="Slide Number Placeholder 1"/>
          <p:cNvSpPr>
            <a:spLocks noGrp="1"/>
          </p:cNvSpPr>
          <p:nvPr>
            <p:ph type="sldNum" sz="quarter" idx="12"/>
          </p:nvPr>
        </p:nvSpPr>
        <p:spPr>
          <a:xfrm>
            <a:off x="8374625" y="6311900"/>
            <a:ext cx="2743200" cy="365125"/>
          </a:xfrm>
        </p:spPr>
        <p:txBody>
          <a:bodyPr vert="horz" lIns="91440" tIns="45720" rIns="91440" bIns="45720" rtlCol="0" anchor="ctr"/>
          <a:lstStyle/>
          <a:p>
            <a:fld id="{32DB8FA9-EA7F-41A1-B87E-B0CDC804B755}" type="slidenum">
              <a:rPr lang="en-US" sz="2000" b="1"/>
              <a:pPr/>
              <a:t>7</a:t>
            </a:fld>
            <a:endParaRPr lang="en-US" sz="2000" b="1"/>
          </a:p>
        </p:txBody>
      </p:sp>
    </p:spTree>
    <p:extLst>
      <p:ext uri="{BB962C8B-B14F-4D97-AF65-F5344CB8AC3E}">
        <p14:creationId xmlns:p14="http://schemas.microsoft.com/office/powerpoint/2010/main" val="24857448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pPr algn="ctr"/>
            <a:r>
              <a:rPr lang="en-US" sz="3200" b="1" dirty="0" smtClean="0">
                <a:latin typeface="Cambria"/>
                <a:cs typeface="Cambria"/>
              </a:rPr>
              <a:t>S&amp;CC Component: Community Engagement</a:t>
            </a:r>
            <a:endParaRPr lang="en-US" sz="3200" b="1" dirty="0">
              <a:latin typeface="Cambria"/>
              <a:cs typeface="Cambria"/>
            </a:endParaRPr>
          </a:p>
        </p:txBody>
      </p:sp>
      <p:sp>
        <p:nvSpPr>
          <p:cNvPr id="3" name="Content Placeholder 2"/>
          <p:cNvSpPr>
            <a:spLocks noGrp="1"/>
          </p:cNvSpPr>
          <p:nvPr>
            <p:ph idx="1"/>
          </p:nvPr>
        </p:nvSpPr>
        <p:spPr/>
        <p:txBody>
          <a:bodyPr anchor="t">
            <a:normAutofit/>
          </a:bodyPr>
          <a:lstStyle/>
          <a:p>
            <a:r>
              <a:rPr lang="en-US" dirty="0" smtClean="0"/>
              <a:t>Essential </a:t>
            </a:r>
            <a:r>
              <a:rPr lang="en-US" dirty="0"/>
              <a:t>component of both integrative research and research </a:t>
            </a:r>
            <a:r>
              <a:rPr lang="en-US" dirty="0" smtClean="0"/>
              <a:t>capacity-building. </a:t>
            </a:r>
          </a:p>
          <a:p>
            <a:r>
              <a:rPr lang="en-US" dirty="0" smtClean="0"/>
              <a:t>Refers </a:t>
            </a:r>
            <a:r>
              <a:rPr lang="en-US" dirty="0"/>
              <a:t>to substantive interaction with individuals, institutions, and other organizations in target </a:t>
            </a:r>
            <a:r>
              <a:rPr lang="en-US" dirty="0" smtClean="0"/>
              <a:t>communities.</a:t>
            </a:r>
          </a:p>
          <a:p>
            <a:r>
              <a:rPr lang="en-US" dirty="0"/>
              <a:t>Investigators and community partners are encouraged to work closely to develop and evaluate creative approaches to achieving meaningful engagement for mutual </a:t>
            </a:r>
            <a:r>
              <a:rPr lang="en-US" dirty="0" smtClean="0"/>
              <a:t>benefit.</a:t>
            </a:r>
          </a:p>
          <a:p>
            <a:pPr lvl="1"/>
            <a:endParaRPr lang="en-US" b="1" dirty="0"/>
          </a:p>
          <a:p>
            <a:pPr lvl="1"/>
            <a:endParaRPr lang="en-US" dirty="0"/>
          </a:p>
        </p:txBody>
      </p:sp>
      <p:sp>
        <p:nvSpPr>
          <p:cNvPr id="2" name="Slide Number Placeholder 1"/>
          <p:cNvSpPr>
            <a:spLocks noGrp="1"/>
          </p:cNvSpPr>
          <p:nvPr>
            <p:ph type="sldNum" sz="quarter" idx="12"/>
          </p:nvPr>
        </p:nvSpPr>
        <p:spPr>
          <a:xfrm>
            <a:off x="8359878" y="6311900"/>
            <a:ext cx="2743200" cy="365125"/>
          </a:xfrm>
        </p:spPr>
        <p:txBody>
          <a:bodyPr vert="horz" lIns="91440" tIns="45720" rIns="91440" bIns="45720" rtlCol="0" anchor="ctr"/>
          <a:lstStyle/>
          <a:p>
            <a:fld id="{32DB8FA9-EA7F-41A1-B87E-B0CDC804B755}" type="slidenum">
              <a:rPr lang="en-US" sz="2000" b="1"/>
              <a:pPr/>
              <a:t>8</a:t>
            </a:fld>
            <a:endParaRPr lang="en-US" sz="2000" b="1"/>
          </a:p>
        </p:txBody>
      </p:sp>
    </p:spTree>
    <p:extLst>
      <p:ext uri="{BB962C8B-B14F-4D97-AF65-F5344CB8AC3E}">
        <p14:creationId xmlns:p14="http://schemas.microsoft.com/office/powerpoint/2010/main" val="391771887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198438"/>
            <a:ext cx="12192000" cy="1143000"/>
          </a:xfrm>
        </p:spPr>
        <p:txBody>
          <a:bodyPr>
            <a:normAutofit fontScale="90000"/>
          </a:bodyPr>
          <a:lstStyle/>
          <a:p>
            <a:pPr algn="ctr"/>
            <a:r>
              <a:rPr lang="en-US" sz="3100" b="1" dirty="0" smtClean="0">
                <a:latin typeface="Cambria"/>
                <a:cs typeface="Cambria"/>
              </a:rPr>
              <a:t>S&amp;CC Proposal Category: Integrative Research Grants Track 1 &amp; Track 2</a:t>
            </a:r>
            <a:br>
              <a:rPr lang="en-US" sz="3100" b="1" dirty="0" smtClean="0">
                <a:latin typeface="Cambria"/>
                <a:cs typeface="Cambria"/>
              </a:rPr>
            </a:br>
            <a:r>
              <a:rPr lang="en-US" sz="3100" dirty="0" smtClean="0">
                <a:latin typeface="Cambria"/>
                <a:cs typeface="Cambria"/>
              </a:rPr>
              <a:t>(Does Require a </a:t>
            </a:r>
            <a:r>
              <a:rPr lang="en-US" sz="3100" dirty="0">
                <a:latin typeface="Cambria"/>
                <a:cs typeface="Cambria"/>
              </a:rPr>
              <a:t>P</a:t>
            </a:r>
            <a:r>
              <a:rPr lang="en-US" sz="3100" dirty="0" smtClean="0">
                <a:latin typeface="Cambria"/>
                <a:cs typeface="Cambria"/>
              </a:rPr>
              <a:t>reliminary </a:t>
            </a:r>
            <a:r>
              <a:rPr lang="en-US" sz="3100" dirty="0">
                <a:latin typeface="Cambria"/>
                <a:cs typeface="Cambria"/>
              </a:rPr>
              <a:t>P</a:t>
            </a:r>
            <a:r>
              <a:rPr lang="en-US" sz="3100" dirty="0" smtClean="0">
                <a:latin typeface="Cambria"/>
                <a:cs typeface="Cambria"/>
              </a:rPr>
              <a:t>roposal)</a:t>
            </a:r>
            <a:endParaRPr lang="en-US" sz="3100" dirty="0">
              <a:latin typeface="Cambria"/>
              <a:cs typeface="Cambria"/>
            </a:endParaRPr>
          </a:p>
        </p:txBody>
      </p:sp>
      <p:sp>
        <p:nvSpPr>
          <p:cNvPr id="3" name="Content Placeholder 2"/>
          <p:cNvSpPr>
            <a:spLocks noGrp="1"/>
          </p:cNvSpPr>
          <p:nvPr>
            <p:ph idx="1"/>
          </p:nvPr>
        </p:nvSpPr>
        <p:spPr>
          <a:xfrm>
            <a:off x="609600" y="1447801"/>
            <a:ext cx="10972800" cy="4658031"/>
          </a:xfrm>
        </p:spPr>
        <p:txBody>
          <a:bodyPr anchor="t">
            <a:normAutofit fontScale="92500" lnSpcReduction="20000"/>
          </a:bodyPr>
          <a:lstStyle/>
          <a:p>
            <a:r>
              <a:rPr lang="en-US" dirty="0"/>
              <a:t>G</a:t>
            </a:r>
            <a:r>
              <a:rPr lang="en-US" dirty="0" smtClean="0"/>
              <a:t>oal is to develop integrative research understanding in aspects of S&amp;CC meaningful to communities, and by example point the broader research community toward S&amp;CC research frontiers.</a:t>
            </a:r>
          </a:p>
          <a:p>
            <a:r>
              <a:rPr lang="en-US" dirty="0" smtClean="0"/>
              <a:t>Awards in this category will support fundamental, integrative research and the building of research capacity with substantive community engagement. </a:t>
            </a:r>
          </a:p>
          <a:p>
            <a:r>
              <a:rPr lang="en-US" b="1" dirty="0" smtClean="0"/>
              <a:t>Integrative </a:t>
            </a:r>
            <a:r>
              <a:rPr lang="en-US" b="1" dirty="0"/>
              <a:t>Research </a:t>
            </a:r>
            <a:r>
              <a:rPr lang="en-US" b="1" dirty="0" smtClean="0"/>
              <a:t>Grants (IRG) –Track 1</a:t>
            </a:r>
          </a:p>
          <a:p>
            <a:pPr lvl="1"/>
            <a:r>
              <a:rPr lang="en-US" dirty="0" smtClean="0"/>
              <a:t>Awards </a:t>
            </a:r>
            <a:r>
              <a:rPr lang="en-US" dirty="0"/>
              <a:t>will provide three to five years of support for projects at a level not to exceed $5,000,000 for the total budget. </a:t>
            </a:r>
          </a:p>
          <a:p>
            <a:r>
              <a:rPr lang="en-US" b="1" dirty="0" smtClean="0"/>
              <a:t>Integrative </a:t>
            </a:r>
            <a:r>
              <a:rPr lang="en-US" b="1" dirty="0"/>
              <a:t>Research </a:t>
            </a:r>
            <a:r>
              <a:rPr lang="en-US" b="1" dirty="0" smtClean="0"/>
              <a:t>Grants (IRG) –Track 2</a:t>
            </a:r>
          </a:p>
          <a:p>
            <a:pPr lvl="1">
              <a:spcBef>
                <a:spcPts val="600"/>
              </a:spcBef>
              <a:spcAft>
                <a:spcPts val="600"/>
              </a:spcAft>
            </a:pPr>
            <a:r>
              <a:rPr lang="en-US" dirty="0"/>
              <a:t>A</a:t>
            </a:r>
            <a:r>
              <a:rPr lang="en-US" dirty="0" smtClean="0"/>
              <a:t>wards </a:t>
            </a:r>
            <a:r>
              <a:rPr lang="en-US" dirty="0"/>
              <a:t>will provide three or four years of support for projects at a level not to exceed $1,000,000 for the total budget. </a:t>
            </a:r>
            <a:endParaRPr lang="en-US" dirty="0" smtClean="0"/>
          </a:p>
          <a:p>
            <a:pPr marL="457200" lvl="1" indent="0">
              <a:spcBef>
                <a:spcPts val="600"/>
              </a:spcBef>
              <a:spcAft>
                <a:spcPts val="600"/>
              </a:spcAft>
              <a:buNone/>
            </a:pPr>
            <a:endParaRPr lang="en-US" dirty="0"/>
          </a:p>
          <a:p>
            <a:pPr marL="0" indent="0">
              <a:buNone/>
            </a:pPr>
            <a:r>
              <a:rPr lang="en-US" sz="2600" dirty="0" smtClean="0"/>
              <a:t>Note: It </a:t>
            </a:r>
            <a:r>
              <a:rPr lang="en-US" sz="2600" dirty="0"/>
              <a:t>is anticipated that Track 1 and 2 proposals will be distinguished by the sizes of the teams, as well </a:t>
            </a:r>
            <a:r>
              <a:rPr lang="en-US" sz="2600" dirty="0" smtClean="0"/>
              <a:t>as </a:t>
            </a:r>
            <a:r>
              <a:rPr lang="en-US" sz="2600" dirty="0"/>
              <a:t>the scope and duration of the proposed activities</a:t>
            </a:r>
            <a:r>
              <a:rPr lang="en-US" sz="2600" dirty="0" smtClean="0"/>
              <a:t>.</a:t>
            </a:r>
            <a:r>
              <a:rPr lang="en-US" sz="2200" b="1" dirty="0" smtClean="0"/>
              <a:t> </a:t>
            </a:r>
          </a:p>
          <a:p>
            <a:pPr marL="457200" lvl="1" indent="0">
              <a:spcBef>
                <a:spcPts val="600"/>
              </a:spcBef>
              <a:spcAft>
                <a:spcPts val="600"/>
              </a:spcAft>
              <a:buNone/>
            </a:pPr>
            <a:endParaRPr lang="en-US" dirty="0"/>
          </a:p>
          <a:p>
            <a:pPr marL="457200" lvl="1" indent="0">
              <a:spcBef>
                <a:spcPts val="600"/>
              </a:spcBef>
              <a:spcAft>
                <a:spcPts val="600"/>
              </a:spcAft>
              <a:buNone/>
            </a:pPr>
            <a:endParaRPr lang="en-US" dirty="0"/>
          </a:p>
        </p:txBody>
      </p:sp>
      <p:sp>
        <p:nvSpPr>
          <p:cNvPr id="4" name="Slide Number Placeholder 3"/>
          <p:cNvSpPr>
            <a:spLocks noGrp="1"/>
          </p:cNvSpPr>
          <p:nvPr>
            <p:ph type="sldNum" sz="quarter" idx="12"/>
          </p:nvPr>
        </p:nvSpPr>
        <p:spPr>
          <a:xfrm>
            <a:off x="8374625" y="6371098"/>
            <a:ext cx="2743200" cy="365125"/>
          </a:xfrm>
        </p:spPr>
        <p:txBody>
          <a:bodyPr vert="horz" lIns="91440" tIns="45720" rIns="91440" bIns="45720" rtlCol="0" anchor="ctr"/>
          <a:lstStyle/>
          <a:p>
            <a:fld id="{32DB8FA9-EA7F-41A1-B87E-B0CDC804B755}" type="slidenum">
              <a:rPr lang="en-US" sz="2000" b="1"/>
              <a:pPr/>
              <a:t>9</a:t>
            </a:fld>
            <a:endParaRPr lang="en-US" sz="2000" b="1" dirty="0"/>
          </a:p>
        </p:txBody>
      </p:sp>
    </p:spTree>
    <p:extLst>
      <p:ext uri="{BB962C8B-B14F-4D97-AF65-F5344CB8AC3E}">
        <p14:creationId xmlns:p14="http://schemas.microsoft.com/office/powerpoint/2010/main" val="5411427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12838</TotalTime>
  <Words>2976</Words>
  <Application>Microsoft Macintosh PowerPoint</Application>
  <PresentationFormat>Custom</PresentationFormat>
  <Paragraphs>284</Paragraphs>
  <Slides>25</Slides>
  <Notes>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WEBINAR:  2016 Smart and Connected Communities (S&amp;CC) Program Solicitation (16-610)</vt:lpstr>
      <vt:lpstr>Smart and Connected Communities (S&amp;CC): Welcome</vt:lpstr>
      <vt:lpstr>S&amp;CC: A Vision for the 21st Century</vt:lpstr>
      <vt:lpstr>S&amp;CC Overview</vt:lpstr>
      <vt:lpstr>S&amp;CC Overview</vt:lpstr>
      <vt:lpstr>S&amp;CC Component: Integrative Research</vt:lpstr>
      <vt:lpstr>S&amp;CC Component: Research Capacity-Building</vt:lpstr>
      <vt:lpstr>S&amp;CC Component: Community Engagement</vt:lpstr>
      <vt:lpstr>S&amp;CC Proposal Category: Integrative Research Grants Track 1 &amp; Track 2 (Does Require a Preliminary Proposal)</vt:lpstr>
      <vt:lpstr>S&amp;CC Proposal Category: Research Coordination Networks (Does Not Require a Preliminary Proposal) </vt:lpstr>
      <vt:lpstr>S&amp;CC Proposal Category: Planning Grants (Does Not Require Preliminary Proposal) </vt:lpstr>
      <vt:lpstr>S&amp;CC Award Information</vt:lpstr>
      <vt:lpstr>S&amp;CC Eligibility Information </vt:lpstr>
      <vt:lpstr>S&amp;CC: Proposal Preparation Instructions- Preliminary Proposals </vt:lpstr>
      <vt:lpstr>S&amp;CC: Proposal Preparation Instructions- Full Proposals </vt:lpstr>
      <vt:lpstr>S&amp;CC: Proposal Preparation Instructions- Full Proposals </vt:lpstr>
      <vt:lpstr>S&amp;CC: Due Dates</vt:lpstr>
      <vt:lpstr>S&amp;CC: Program Contacts</vt:lpstr>
      <vt:lpstr>PowerPoint Presentation</vt:lpstr>
      <vt:lpstr>Key Takeaways</vt:lpstr>
      <vt:lpstr>S&amp;CC FAQ</vt:lpstr>
      <vt:lpstr>S&amp;CC FAQ</vt:lpstr>
      <vt:lpstr>S&amp;CC FAQ</vt:lpstr>
      <vt:lpstr>S&amp;CC FAQ</vt:lpstr>
      <vt:lpstr>S&amp;CC FAQ</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2014 Cyber-Physical Systems (CPS) Program</dc:title>
  <dc:creator>Tho</dc:creator>
  <cp:lastModifiedBy>Ryan Locicero</cp:lastModifiedBy>
  <cp:revision>208</cp:revision>
  <cp:lastPrinted>2016-09-27T13:30:30Z</cp:lastPrinted>
  <dcterms:created xsi:type="dcterms:W3CDTF">2014-03-30T18:25:34Z</dcterms:created>
  <dcterms:modified xsi:type="dcterms:W3CDTF">2016-10-20T14:27:34Z</dcterms:modified>
</cp:coreProperties>
</file>