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75" r:id="rId2"/>
  </p:sldMasterIdLst>
  <p:notesMasterIdLst>
    <p:notesMasterId r:id="rId42"/>
  </p:notesMasterIdLst>
  <p:handoutMasterIdLst>
    <p:handoutMasterId r:id="rId43"/>
  </p:handoutMasterIdLst>
  <p:sldIdLst>
    <p:sldId id="486" r:id="rId3"/>
    <p:sldId id="469" r:id="rId4"/>
    <p:sldId id="457" r:id="rId5"/>
    <p:sldId id="503" r:id="rId6"/>
    <p:sldId id="504" r:id="rId7"/>
    <p:sldId id="507" r:id="rId8"/>
    <p:sldId id="509" r:id="rId9"/>
    <p:sldId id="520" r:id="rId10"/>
    <p:sldId id="523" r:id="rId11"/>
    <p:sldId id="525" r:id="rId12"/>
    <p:sldId id="524" r:id="rId13"/>
    <p:sldId id="499" r:id="rId14"/>
    <p:sldId id="526" r:id="rId15"/>
    <p:sldId id="527" r:id="rId16"/>
    <p:sldId id="528" r:id="rId17"/>
    <p:sldId id="519" r:id="rId18"/>
    <p:sldId id="508" r:id="rId19"/>
    <p:sldId id="514" r:id="rId20"/>
    <p:sldId id="515" r:id="rId21"/>
    <p:sldId id="516" r:id="rId22"/>
    <p:sldId id="517" r:id="rId23"/>
    <p:sldId id="518" r:id="rId24"/>
    <p:sldId id="485" r:id="rId25"/>
    <p:sldId id="493" r:id="rId26"/>
    <p:sldId id="494" r:id="rId27"/>
    <p:sldId id="483" r:id="rId28"/>
    <p:sldId id="505" r:id="rId29"/>
    <p:sldId id="511" r:id="rId30"/>
    <p:sldId id="510" r:id="rId31"/>
    <p:sldId id="496" r:id="rId32"/>
    <p:sldId id="512" r:id="rId33"/>
    <p:sldId id="513" r:id="rId34"/>
    <p:sldId id="461" r:id="rId35"/>
    <p:sldId id="408" r:id="rId36"/>
    <p:sldId id="487" r:id="rId37"/>
    <p:sldId id="491" r:id="rId38"/>
    <p:sldId id="498" r:id="rId39"/>
    <p:sldId id="506" r:id="rId40"/>
    <p:sldId id="390" r:id="rId41"/>
  </p:sldIdLst>
  <p:sldSz cx="9144000" cy="6858000" type="screen4x3"/>
  <p:notesSz cx="7010400" cy="9296400"/>
  <p:defaultTextStyle>
    <a:defPPr>
      <a:defRPr lang="en-US"/>
    </a:defPPr>
    <a:lvl1pPr algn="ctr" rtl="0" fontAlgn="base">
      <a:spcBef>
        <a:spcPct val="0"/>
      </a:spcBef>
      <a:spcAft>
        <a:spcPct val="0"/>
      </a:spcAft>
      <a:defRPr sz="4000" b="1" kern="1200">
        <a:solidFill>
          <a:srgbClr val="333399"/>
        </a:solidFill>
        <a:latin typeface="Tahoma" charset="0"/>
        <a:ea typeface="ＭＳ Ｐゴシック" charset="-128"/>
        <a:cs typeface="+mn-cs"/>
      </a:defRPr>
    </a:lvl1pPr>
    <a:lvl2pPr marL="457200" algn="ctr" rtl="0" fontAlgn="base">
      <a:spcBef>
        <a:spcPct val="0"/>
      </a:spcBef>
      <a:spcAft>
        <a:spcPct val="0"/>
      </a:spcAft>
      <a:defRPr sz="4000" b="1" kern="1200">
        <a:solidFill>
          <a:srgbClr val="333399"/>
        </a:solidFill>
        <a:latin typeface="Tahoma" charset="0"/>
        <a:ea typeface="ＭＳ Ｐゴシック" charset="-128"/>
        <a:cs typeface="+mn-cs"/>
      </a:defRPr>
    </a:lvl2pPr>
    <a:lvl3pPr marL="914400" algn="ctr" rtl="0" fontAlgn="base">
      <a:spcBef>
        <a:spcPct val="0"/>
      </a:spcBef>
      <a:spcAft>
        <a:spcPct val="0"/>
      </a:spcAft>
      <a:defRPr sz="4000" b="1" kern="1200">
        <a:solidFill>
          <a:srgbClr val="333399"/>
        </a:solidFill>
        <a:latin typeface="Tahoma" charset="0"/>
        <a:ea typeface="ＭＳ Ｐゴシック" charset="-128"/>
        <a:cs typeface="+mn-cs"/>
      </a:defRPr>
    </a:lvl3pPr>
    <a:lvl4pPr marL="1371600" algn="ctr" rtl="0" fontAlgn="base">
      <a:spcBef>
        <a:spcPct val="0"/>
      </a:spcBef>
      <a:spcAft>
        <a:spcPct val="0"/>
      </a:spcAft>
      <a:defRPr sz="4000" b="1" kern="1200">
        <a:solidFill>
          <a:srgbClr val="333399"/>
        </a:solidFill>
        <a:latin typeface="Tahoma" charset="0"/>
        <a:ea typeface="ＭＳ Ｐゴシック" charset="-128"/>
        <a:cs typeface="+mn-cs"/>
      </a:defRPr>
    </a:lvl4pPr>
    <a:lvl5pPr marL="1828800" algn="ctr" rtl="0" fontAlgn="base">
      <a:spcBef>
        <a:spcPct val="0"/>
      </a:spcBef>
      <a:spcAft>
        <a:spcPct val="0"/>
      </a:spcAft>
      <a:defRPr sz="4000" b="1" kern="1200">
        <a:solidFill>
          <a:srgbClr val="333399"/>
        </a:solidFill>
        <a:latin typeface="Tahoma" charset="0"/>
        <a:ea typeface="ＭＳ Ｐゴシック" charset="-128"/>
        <a:cs typeface="+mn-cs"/>
      </a:defRPr>
    </a:lvl5pPr>
    <a:lvl6pPr marL="2286000" algn="l" defTabSz="914400" rtl="0" eaLnBrk="1" latinLnBrk="0" hangingPunct="1">
      <a:defRPr sz="4000" b="1" kern="1200">
        <a:solidFill>
          <a:srgbClr val="333399"/>
        </a:solidFill>
        <a:latin typeface="Tahoma" charset="0"/>
        <a:ea typeface="ＭＳ Ｐゴシック" charset="-128"/>
        <a:cs typeface="+mn-cs"/>
      </a:defRPr>
    </a:lvl6pPr>
    <a:lvl7pPr marL="2743200" algn="l" defTabSz="914400" rtl="0" eaLnBrk="1" latinLnBrk="0" hangingPunct="1">
      <a:defRPr sz="4000" b="1" kern="1200">
        <a:solidFill>
          <a:srgbClr val="333399"/>
        </a:solidFill>
        <a:latin typeface="Tahoma" charset="0"/>
        <a:ea typeface="ＭＳ Ｐゴシック" charset="-128"/>
        <a:cs typeface="+mn-cs"/>
      </a:defRPr>
    </a:lvl7pPr>
    <a:lvl8pPr marL="3200400" algn="l" defTabSz="914400" rtl="0" eaLnBrk="1" latinLnBrk="0" hangingPunct="1">
      <a:defRPr sz="4000" b="1" kern="1200">
        <a:solidFill>
          <a:srgbClr val="333399"/>
        </a:solidFill>
        <a:latin typeface="Tahoma" charset="0"/>
        <a:ea typeface="ＭＳ Ｐゴシック" charset="-128"/>
        <a:cs typeface="+mn-cs"/>
      </a:defRPr>
    </a:lvl8pPr>
    <a:lvl9pPr marL="3657600" algn="l" defTabSz="914400" rtl="0" eaLnBrk="1" latinLnBrk="0" hangingPunct="1">
      <a:defRPr sz="4000" b="1" kern="1200">
        <a:solidFill>
          <a:srgbClr val="333399"/>
        </a:solidFill>
        <a:latin typeface="Tahom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jacobs" initials="cj" lastIdx="5" clrIdx="0"/>
  <p:cmAuthor id="1" name="Craig Jackson" initials="" lastIdx="2" clrIdx="1"/>
  <p:cmAuthor id="2" name="Von Welch"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CC00"/>
    <a:srgbClr val="FF9966"/>
    <a:srgbClr val="B2B2B2"/>
    <a:srgbClr val="C0C0C0"/>
    <a:srgbClr val="DDDDDD"/>
    <a:srgbClr val="339933"/>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60625" autoAdjust="0"/>
  </p:normalViewPr>
  <p:slideViewPr>
    <p:cSldViewPr>
      <p:cViewPr varScale="1">
        <p:scale>
          <a:sx n="55" d="100"/>
          <a:sy n="55" d="100"/>
        </p:scale>
        <p:origin x="172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57" d="100"/>
          <a:sy n="57" d="100"/>
        </p:scale>
        <p:origin x="-179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commentAuthors" Target="commentAuthors.xml"/><Relationship Id="rId4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idx="1">
    <p:pos x="6000" y="100"/>
    <p:text>I've updated with text from FacSec presentation.</p:text>
  </p:cm>
  <p:cm authorId="1" idx="2">
    <p:pos x="6000" y="0"/>
    <p:text>made "program" plural</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l" defTabSz="931863">
              <a:defRPr sz="1200" b="0">
                <a:solidFill>
                  <a:schemeClr val="tx1"/>
                </a:solidFill>
                <a:effectLst/>
                <a:latin typeface="Times New Roman" pitchFamily="18" charset="0"/>
                <a:ea typeface="+mn-ea"/>
              </a:defRPr>
            </a:lvl1pPr>
          </a:lstStyle>
          <a:p>
            <a:pPr>
              <a:defRPr/>
            </a:pPr>
            <a:endParaRPr lang="en-US"/>
          </a:p>
        </p:txBody>
      </p:sp>
      <p:sp>
        <p:nvSpPr>
          <p:cNvPr id="1843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863">
              <a:defRPr sz="1200" b="0">
                <a:solidFill>
                  <a:schemeClr val="tx1"/>
                </a:solidFill>
                <a:effectLst/>
                <a:latin typeface="Times New Roman" pitchFamily="18" charset="0"/>
                <a:ea typeface="+mn-ea"/>
              </a:defRPr>
            </a:lvl1pPr>
          </a:lstStyle>
          <a:p>
            <a:pPr>
              <a:defRPr/>
            </a:pPr>
            <a:endParaRPr lang="en-US"/>
          </a:p>
        </p:txBody>
      </p:sp>
      <p:sp>
        <p:nvSpPr>
          <p:cNvPr id="1843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l" defTabSz="931863">
              <a:defRPr sz="1200" b="0">
                <a:solidFill>
                  <a:schemeClr val="tx1"/>
                </a:solidFill>
                <a:effectLst/>
                <a:latin typeface="Times New Roman" pitchFamily="18" charset="0"/>
                <a:ea typeface="+mn-ea"/>
              </a:defRPr>
            </a:lvl1pPr>
          </a:lstStyle>
          <a:p>
            <a:pPr>
              <a:defRPr/>
            </a:pPr>
            <a:endParaRPr lang="en-US"/>
          </a:p>
        </p:txBody>
      </p:sp>
      <p:sp>
        <p:nvSpPr>
          <p:cNvPr id="1843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863">
              <a:defRPr sz="1200" b="0">
                <a:solidFill>
                  <a:schemeClr val="tx1"/>
                </a:solidFill>
                <a:latin typeface="Times New Roman" charset="0"/>
              </a:defRPr>
            </a:lvl1pPr>
          </a:lstStyle>
          <a:p>
            <a:fld id="{5747E6A9-1974-47E8-856F-790E7A4B32B8}" type="slidenum">
              <a:rPr lang="en-US"/>
              <a:pPr/>
              <a:t>‹#›</a:t>
            </a:fld>
            <a:endParaRPr lang="en-US"/>
          </a:p>
        </p:txBody>
      </p:sp>
    </p:spTree>
    <p:extLst>
      <p:ext uri="{BB962C8B-B14F-4D97-AF65-F5344CB8AC3E}">
        <p14:creationId xmlns:p14="http://schemas.microsoft.com/office/powerpoint/2010/main" val="3214932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algn="l" defTabSz="922338">
              <a:defRPr sz="1200" b="0">
                <a:solidFill>
                  <a:schemeClr val="tx1"/>
                </a:solidFill>
                <a:effectLst/>
                <a:latin typeface="Times New Roman" pitchFamily="18" charset="0"/>
                <a:ea typeface="+mn-ea"/>
              </a:defRPr>
            </a:lvl1pPr>
          </a:lstStyle>
          <a:p>
            <a:pPr>
              <a:defRPr/>
            </a:pPr>
            <a:endParaRPr lang="en-US"/>
          </a:p>
        </p:txBody>
      </p:sp>
      <p:sp>
        <p:nvSpPr>
          <p:cNvPr id="91139" name="Rectangle 3"/>
          <p:cNvSpPr>
            <a:spLocks noGrp="1" noChangeArrowheads="1"/>
          </p:cNvSpPr>
          <p:nvPr>
            <p:ph type="dt" idx="1"/>
          </p:nvPr>
        </p:nvSpPr>
        <p:spPr bwMode="auto">
          <a:xfrm>
            <a:off x="4005263" y="0"/>
            <a:ext cx="3005137" cy="460375"/>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algn="r" defTabSz="922338">
              <a:defRPr sz="1200" b="0">
                <a:solidFill>
                  <a:schemeClr val="tx1"/>
                </a:solidFill>
                <a:effectLst/>
                <a:latin typeface="Times New Roman" pitchFamily="18" charset="0"/>
                <a:ea typeface="+mn-e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52525" y="690563"/>
            <a:ext cx="4705350" cy="3529012"/>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923925" y="4449763"/>
            <a:ext cx="5162550" cy="4143375"/>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8823325"/>
            <a:ext cx="3005138" cy="460375"/>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algn="l" defTabSz="922338">
              <a:defRPr sz="1200" b="0">
                <a:solidFill>
                  <a:schemeClr val="tx1"/>
                </a:solidFill>
                <a:effectLst/>
                <a:latin typeface="Times New Roman" pitchFamily="18" charset="0"/>
                <a:ea typeface="+mn-ea"/>
              </a:defRPr>
            </a:lvl1pPr>
          </a:lstStyle>
          <a:p>
            <a:pPr>
              <a:defRPr/>
            </a:pPr>
            <a:endParaRPr lang="en-US"/>
          </a:p>
        </p:txBody>
      </p:sp>
      <p:sp>
        <p:nvSpPr>
          <p:cNvPr id="91143" name="Rectangle 7"/>
          <p:cNvSpPr>
            <a:spLocks noGrp="1" noChangeArrowheads="1"/>
          </p:cNvSpPr>
          <p:nvPr>
            <p:ph type="sldNum" sz="quarter" idx="5"/>
          </p:nvPr>
        </p:nvSpPr>
        <p:spPr bwMode="auto">
          <a:xfrm>
            <a:off x="4005263" y="8823325"/>
            <a:ext cx="3005137" cy="460375"/>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algn="r" defTabSz="922338">
              <a:defRPr sz="1200" b="0">
                <a:solidFill>
                  <a:schemeClr val="tx1"/>
                </a:solidFill>
                <a:latin typeface="Times New Roman" charset="0"/>
              </a:defRPr>
            </a:lvl1pPr>
          </a:lstStyle>
          <a:p>
            <a:fld id="{62F8A193-9A88-4C12-A131-3411C4BCE5F8}" type="slidenum">
              <a:rPr lang="en-US"/>
              <a:pPr/>
              <a:t>‹#›</a:t>
            </a:fld>
            <a:endParaRPr lang="en-US"/>
          </a:p>
        </p:txBody>
      </p:sp>
    </p:spTree>
    <p:extLst>
      <p:ext uri="{BB962C8B-B14F-4D97-AF65-F5344CB8AC3E}">
        <p14:creationId xmlns:p14="http://schemas.microsoft.com/office/powerpoint/2010/main" val="1163868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ciencegateways.org/" TargetMode="External"/><Relationship Id="rId4" Type="http://schemas.openxmlformats.org/officeDocument/2006/relationships/hyperlink" Target="http://molssi.org/)" TargetMode="External"/><Relationship Id="rId5" Type="http://schemas.openxmlformats.org/officeDocument/2006/relationships/hyperlink" Target="http://trustedci.org/)" TargetMode="External"/><Relationship Id="rId6" Type="http://schemas.openxmlformats.org/officeDocument/2006/relationships/hyperlink" Target="http://www.xsede.org/"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www.nsf.gov/nsci/"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www.nsf.gov/cgi-bin/goodbye?http://xsede.or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sf.gov/publications/pub_summ.jsp?ods_key=nsf15582" TargetMode="External"/><Relationship Id="rId4" Type="http://schemas.openxmlformats.org/officeDocument/2006/relationships/hyperlink" Target="https://www.nsf.gov/sbe/sbe_2020/"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sf.gov/publications/pub_summ.jsp?ods_key=nsf16613" TargetMode="External"/><Relationship Id="rId4" Type="http://schemas.openxmlformats.org/officeDocument/2006/relationships/hyperlink" Target="https://www.nsf.gov/publications/pub_summ.jsp?ods_key=nsf16093"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mailto:vipchaud@nsf.gov"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sf.gov/cgi-bin/goodbye?https://continuousassurance.org/" TargetMode="External"/><Relationship Id="rId4" Type="http://schemas.openxmlformats.org/officeDocument/2006/relationships/hyperlink" Target="https://www.nsf.gov/cgi-bin/goodbye?https://software-carpentry.org/" TargetMode="External"/><Relationship Id="rId5" Type="http://schemas.openxmlformats.org/officeDocument/2006/relationships/hyperlink" Target="https://www.nsf.gov/cgi-bin/goodbye?http://trustedci.org/"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6AD95D1-1630-49A4-8ED8-8FAD3CEB5D8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ＭＳ Ｐゴシック" charset="-128"/>
                <a:cs typeface="ＭＳ Ｐゴシック" charset="-128"/>
              </a:rPr>
              <a:t>Hi.  We’re Rajiv Ramnath and Vipin Chaudhary from the NSF Division of Advanced Cyberinfrastructure</a:t>
            </a:r>
            <a:r>
              <a:rPr lang="en-US" sz="1200" kern="1200" baseline="0" dirty="0" smtClean="0">
                <a:solidFill>
                  <a:schemeClr val="tx1"/>
                </a:solidFill>
                <a:effectLst/>
                <a:latin typeface="Times New Roman" pitchFamily="18" charset="0"/>
                <a:ea typeface="ＭＳ Ｐゴシック" charset="-128"/>
                <a:cs typeface="ＭＳ Ｐゴシック" charset="-128"/>
              </a:rPr>
              <a:t> or ACI. </a:t>
            </a:r>
            <a:r>
              <a:rPr lang="en-US" sz="1200" kern="1200" baseline="0" dirty="0" smtClean="0">
                <a:solidFill>
                  <a:schemeClr val="tx1"/>
                </a:solidFill>
                <a:effectLst/>
                <a:latin typeface="Times New Roman" pitchFamily="18" charset="0"/>
                <a:ea typeface="ＭＳ Ｐゴシック" charset="-128"/>
                <a:cs typeface="ＭＳ Ｐゴシック" charset="-128"/>
              </a:rPr>
              <a:t>We’re </a:t>
            </a:r>
            <a:r>
              <a:rPr lang="en-US" sz="1200" kern="1200" dirty="0" smtClean="0">
                <a:solidFill>
                  <a:schemeClr val="tx1"/>
                </a:solidFill>
                <a:effectLst/>
                <a:latin typeface="Times New Roman" pitchFamily="18" charset="0"/>
                <a:ea typeface="ＭＳ Ｐゴシック" charset="-128"/>
                <a:cs typeface="ＭＳ Ｐゴシック" charset="-128"/>
              </a:rPr>
              <a:t>the Program Directors managing the Software Infrastructure</a:t>
            </a:r>
            <a:r>
              <a:rPr lang="en-US" sz="1200" kern="1200" baseline="0" dirty="0" smtClean="0">
                <a:solidFill>
                  <a:schemeClr val="tx1"/>
                </a:solidFill>
                <a:effectLst/>
                <a:latin typeface="Times New Roman" pitchFamily="18" charset="0"/>
                <a:ea typeface="ＭＳ Ｐゴシック" charset="-128"/>
                <a:cs typeface="ＭＳ Ｐゴシック" charset="-128"/>
              </a:rPr>
              <a:t> for Sustained Innovation </a:t>
            </a:r>
            <a:r>
              <a:rPr lang="en-US" sz="1200" kern="1200" dirty="0" smtClean="0">
                <a:solidFill>
                  <a:schemeClr val="tx1"/>
                </a:solidFill>
                <a:effectLst/>
                <a:latin typeface="Times New Roman" pitchFamily="18" charset="0"/>
                <a:ea typeface="ＭＳ Ｐゴシック" charset="-128"/>
                <a:cs typeface="ＭＳ Ｐゴシック" charset="-128"/>
              </a:rPr>
              <a:t>program</a:t>
            </a:r>
            <a:r>
              <a:rPr lang="en-US" sz="1200" kern="1200" baseline="0" dirty="0" smtClean="0">
                <a:solidFill>
                  <a:schemeClr val="tx1"/>
                </a:solidFill>
                <a:effectLst/>
                <a:latin typeface="Times New Roman" pitchFamily="18" charset="0"/>
                <a:ea typeface="ＭＳ Ｐゴシック" charset="-128"/>
                <a:cs typeface="ＭＳ Ｐゴシック" charset="-128"/>
              </a:rPr>
              <a:t>, or SI2</a:t>
            </a:r>
            <a:r>
              <a:rPr lang="en-US" sz="1200" kern="1200" dirty="0" smtClean="0">
                <a:solidFill>
                  <a:schemeClr val="tx1"/>
                </a:solidFill>
                <a:effectLst/>
                <a:latin typeface="Times New Roman" pitchFamily="18" charset="0"/>
                <a:ea typeface="ＭＳ Ｐゴシック" charset="-128"/>
                <a:cs typeface="ＭＳ Ｐゴシック" charset="-128"/>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ＭＳ Ｐゴシック" charset="-128"/>
              <a:cs typeface="ＭＳ Ｐゴシック"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ＭＳ Ｐゴシック" charset="-128"/>
                <a:cs typeface="ＭＳ Ｐゴシック" charset="-128"/>
              </a:rPr>
              <a:t>In this webcast, we’ll provide a brief overview of the SI2 program and describe some of the most important things you need to know about submitting a proposal.</a:t>
            </a:r>
          </a:p>
        </p:txBody>
      </p:sp>
    </p:spTree>
    <p:extLst>
      <p:ext uri="{BB962C8B-B14F-4D97-AF65-F5344CB8AC3E}">
        <p14:creationId xmlns:p14="http://schemas.microsoft.com/office/powerpoint/2010/main" val="111955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ＭＳ Ｐゴシック" charset="-128"/>
                <a:cs typeface="ＭＳ Ｐゴシック" charset="-128"/>
              </a:rPr>
              <a:t>Current </a:t>
            </a:r>
            <a:r>
              <a:rPr lang="en-US" sz="1200" kern="1200" dirty="0" err="1" smtClean="0">
                <a:solidFill>
                  <a:schemeClr val="tx1"/>
                </a:solidFill>
                <a:effectLst/>
                <a:latin typeface="Times New Roman" pitchFamily="18" charset="0"/>
                <a:ea typeface="ＭＳ Ｐゴシック" charset="-128"/>
                <a:cs typeface="ＭＳ Ｐゴシック" charset="-128"/>
              </a:rPr>
              <a:t>vectorizing</a:t>
            </a:r>
            <a:r>
              <a:rPr lang="en-US" sz="1200" kern="1200" dirty="0" smtClean="0">
                <a:solidFill>
                  <a:schemeClr val="tx1"/>
                </a:solidFill>
                <a:effectLst/>
                <a:latin typeface="Times New Roman" pitchFamily="18" charset="0"/>
                <a:ea typeface="ＭＳ Ｐゴシック" charset="-128"/>
                <a:cs typeface="ＭＳ Ｐゴシック" charset="-128"/>
              </a:rPr>
              <a:t> compilers realize only a small fraction  of achievable performance. This project will </a:t>
            </a:r>
            <a:r>
              <a:rPr lang="en-US" sz="1200" kern="1200" dirty="0" smtClean="0">
                <a:solidFill>
                  <a:schemeClr val="tx1"/>
                </a:solidFill>
                <a:effectLst/>
                <a:latin typeface="Times New Roman" pitchFamily="18" charset="0"/>
                <a:ea typeface="ＭＳ Ｐゴシック" charset="-128"/>
                <a:cs typeface="ＭＳ Ｐゴシック" charset="-128"/>
              </a:rPr>
              <a:t>incorporate</a:t>
            </a:r>
            <a:r>
              <a:rPr lang="en-US" sz="1200" kern="1200" baseline="0" dirty="0" smtClean="0">
                <a:solidFill>
                  <a:schemeClr val="tx1"/>
                </a:solidFill>
                <a:effectLst/>
                <a:latin typeface="Times New Roman" pitchFamily="18" charset="0"/>
                <a:ea typeface="ＭＳ Ｐゴシック" charset="-128"/>
                <a:cs typeface="ＭＳ Ｐゴシック" charset="-128"/>
              </a:rPr>
              <a:t> </a:t>
            </a:r>
            <a:r>
              <a:rPr lang="en-US" sz="1200" kern="1200" dirty="0" smtClean="0">
                <a:solidFill>
                  <a:schemeClr val="tx1"/>
                </a:solidFill>
                <a:effectLst/>
                <a:latin typeface="Times New Roman" pitchFamily="18" charset="0"/>
                <a:ea typeface="ＭＳ Ｐゴシック" charset="-128"/>
                <a:cs typeface="ＭＳ Ｐゴシック" charset="-128"/>
              </a:rPr>
              <a:t>recent research advances in </a:t>
            </a:r>
            <a:r>
              <a:rPr lang="en-US" sz="1200" kern="1200" dirty="0" smtClean="0">
                <a:solidFill>
                  <a:schemeClr val="tx1"/>
                </a:solidFill>
                <a:effectLst/>
                <a:latin typeface="Times New Roman" pitchFamily="18" charset="0"/>
                <a:ea typeface="ＭＳ Ｐゴシック" charset="-128"/>
                <a:cs typeface="ＭＳ Ｐゴシック" charset="-128"/>
              </a:rPr>
              <a:t>improving </a:t>
            </a:r>
            <a:r>
              <a:rPr lang="en-US" sz="1200" kern="1200" dirty="0" err="1" smtClean="0">
                <a:solidFill>
                  <a:schemeClr val="tx1"/>
                </a:solidFill>
                <a:effectLst/>
                <a:latin typeface="Times New Roman" pitchFamily="18" charset="0"/>
                <a:ea typeface="ＭＳ Ｐゴシック" charset="-128"/>
                <a:cs typeface="ＭＳ Ｐゴシック" charset="-128"/>
              </a:rPr>
              <a:t>vectorization</a:t>
            </a:r>
            <a:r>
              <a:rPr lang="en-US" sz="1200" kern="1200" dirty="0" smtClean="0">
                <a:solidFill>
                  <a:schemeClr val="tx1"/>
                </a:solidFill>
                <a:effectLst/>
                <a:latin typeface="Times New Roman" pitchFamily="18" charset="0"/>
                <a:ea typeface="ＭＳ Ｐゴシック" charset="-128"/>
                <a:cs typeface="ＭＳ Ｐゴシック" charset="-128"/>
              </a:rPr>
              <a:t> </a:t>
            </a:r>
            <a:r>
              <a:rPr lang="en-US" sz="1200" kern="1200" dirty="0" smtClean="0">
                <a:solidFill>
                  <a:schemeClr val="tx1"/>
                </a:solidFill>
                <a:effectLst/>
                <a:latin typeface="Times New Roman" pitchFamily="18" charset="0"/>
                <a:ea typeface="ＭＳ Ｐゴシック" charset="-128"/>
                <a:cs typeface="ＭＳ Ｐゴシック" charset="-128"/>
              </a:rPr>
              <a:t>into </a:t>
            </a:r>
            <a:r>
              <a:rPr lang="en-US" sz="1200" kern="1200" dirty="0" smtClean="0">
                <a:solidFill>
                  <a:schemeClr val="tx1"/>
                </a:solidFill>
                <a:effectLst/>
                <a:latin typeface="Times New Roman" pitchFamily="18" charset="0"/>
                <a:ea typeface="ＭＳ Ｐゴシック" charset="-128"/>
                <a:cs typeface="ＭＳ Ｐゴシック" charset="-128"/>
              </a:rPr>
              <a:t>the open-source </a:t>
            </a:r>
            <a:r>
              <a:rPr lang="en-US" sz="1200" kern="1200" dirty="0" smtClean="0">
                <a:solidFill>
                  <a:schemeClr val="tx1"/>
                </a:solidFill>
                <a:effectLst/>
                <a:latin typeface="Times New Roman" pitchFamily="18" charset="0"/>
                <a:ea typeface="ＭＳ Ｐゴシック" charset="-128"/>
                <a:cs typeface="ＭＳ Ｐゴシック" charset="-128"/>
              </a:rPr>
              <a:t>LLVM/Clang,</a:t>
            </a:r>
            <a:r>
              <a:rPr lang="en-US" sz="1200" kern="1200" baseline="0" dirty="0" smtClean="0">
                <a:solidFill>
                  <a:schemeClr val="tx1"/>
                </a:solidFill>
                <a:effectLst/>
                <a:latin typeface="Times New Roman" pitchFamily="18" charset="0"/>
                <a:ea typeface="ＭＳ Ｐゴシック" charset="-128"/>
                <a:cs typeface="ＭＳ Ｐゴシック" charset="-128"/>
              </a:rPr>
              <a:t> and make these available to users</a:t>
            </a:r>
            <a:endParaRPr lang="en-US" sz="1200" kern="1200" dirty="0" smtClean="0">
              <a:solidFill>
                <a:schemeClr val="tx1"/>
              </a:solidFill>
              <a:effectLst/>
              <a:latin typeface="Times New Roman" pitchFamily="18" charset="0"/>
              <a:ea typeface="ＭＳ Ｐゴシック" charset="-128"/>
              <a:cs typeface="ＭＳ Ｐゴシック" charset="-128"/>
            </a:endParaRPr>
          </a:p>
          <a:p>
            <a:endParaRPr lang="en-US" sz="1200" kern="1200" dirty="0" smtClean="0">
              <a:solidFill>
                <a:schemeClr val="tx1"/>
              </a:solidFill>
              <a:effectLst/>
              <a:latin typeface="Times New Roman" pitchFamily="18"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the innovation is </a:t>
            </a:r>
            <a:r>
              <a:rPr lang="en-US" baseline="0" dirty="0" smtClean="0"/>
              <a:t> a software tools innovation, </a:t>
            </a:r>
            <a:r>
              <a:rPr lang="en-US" dirty="0" smtClean="0"/>
              <a:t>aimed</a:t>
            </a:r>
            <a:r>
              <a:rPr lang="en-US" baseline="0" dirty="0" smtClean="0"/>
              <a:t> at improving the scalability and performance of a popular compiler.</a:t>
            </a:r>
            <a:endParaRPr lang="en-US" dirty="0" smtClean="0"/>
          </a:p>
          <a:p>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10</a:t>
            </a:fld>
            <a:endParaRPr lang="en-US"/>
          </a:p>
        </p:txBody>
      </p:sp>
    </p:spTree>
    <p:extLst>
      <p:ext uri="{BB962C8B-B14F-4D97-AF65-F5344CB8AC3E}">
        <p14:creationId xmlns:p14="http://schemas.microsoft.com/office/powerpoint/2010/main" val="47752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SI2-SSI: Distributed Workflow Management Research and Software in Support of Science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ＭＳ Ｐゴシック" charset="-128"/>
                <a:cs typeface="ＭＳ Ｐゴシック" charset="-128"/>
              </a:rPr>
              <a:t>In order to support a researcher’s productivity and his/her focus on scientific questions rather than on details of the underlining infrastructure, planning and execution tools are needed. The</a:t>
            </a:r>
            <a:r>
              <a:rPr lang="en-US" sz="1200" kern="1200" baseline="0" dirty="0" smtClean="0">
                <a:solidFill>
                  <a:schemeClr val="tx1"/>
                </a:solidFill>
                <a:effectLst/>
                <a:latin typeface="Times New Roman" pitchFamily="18" charset="0"/>
                <a:ea typeface="ＭＳ Ｐゴシック" charset="-128"/>
                <a:cs typeface="ＭＳ Ｐゴシック" charset="-128"/>
              </a:rPr>
              <a:t> Pegasus Workflow Management System </a:t>
            </a:r>
            <a:r>
              <a:rPr lang="en-US" sz="1200" kern="1200" dirty="0" smtClean="0">
                <a:solidFill>
                  <a:schemeClr val="tx1"/>
                </a:solidFill>
                <a:effectLst/>
                <a:latin typeface="Times New Roman" pitchFamily="18" charset="0"/>
                <a:ea typeface="ＭＳ Ｐゴシック" charset="-128"/>
                <a:cs typeface="ＭＳ Ｐゴシック" charset="-128"/>
              </a:rPr>
              <a:t>provides tools  that translate a high-level description of the computation into a detailed execution plan and reliably executes that plan. Pegasus allows users to declaratively describe their workflow definition, then makes a plan that maps this description onto the available execution resources and executes the plans. This approach is scalable, reliable, and supports applications running on campus resources, clouds, and national cyberinfrastructure. Pegasus has been serving scientists from a broad range of disciplines: astronomy, bioinformatics, earthquake science, gravitational wave physics, limnology, and others.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ＭＳ Ｐゴシック" charset="-128"/>
                <a:cs typeface="ＭＳ Ｐゴシック" charset="-128"/>
              </a:rPr>
              <a:t>The innovation in this project is the enhanced productivity it</a:t>
            </a:r>
            <a:r>
              <a:rPr lang="en-US" sz="1200" kern="1200" baseline="0" dirty="0" smtClean="0">
                <a:solidFill>
                  <a:schemeClr val="tx1"/>
                </a:solidFill>
                <a:effectLst/>
                <a:latin typeface="Times New Roman" pitchFamily="18" charset="0"/>
                <a:ea typeface="ＭＳ Ｐゴシック" charset="-128"/>
                <a:cs typeface="ＭＳ Ｐゴシック" charset="-128"/>
              </a:rPr>
              <a:t> brings </a:t>
            </a:r>
            <a:r>
              <a:rPr lang="en-US" sz="1200" kern="1200" dirty="0" smtClean="0">
                <a:solidFill>
                  <a:schemeClr val="tx1"/>
                </a:solidFill>
                <a:effectLst/>
                <a:latin typeface="Times New Roman" pitchFamily="18" charset="0"/>
                <a:ea typeface="ＭＳ Ｐゴシック" charset="-128"/>
                <a:cs typeface="ＭＳ Ｐゴシック" charset="-128"/>
              </a:rPr>
              <a:t>to scientists.</a:t>
            </a:r>
            <a:endParaRPr lang="en-US" dirty="0"/>
          </a:p>
        </p:txBody>
      </p:sp>
      <p:sp>
        <p:nvSpPr>
          <p:cNvPr id="4" name="Slide Number Placeholder 3"/>
          <p:cNvSpPr>
            <a:spLocks noGrp="1"/>
          </p:cNvSpPr>
          <p:nvPr>
            <p:ph type="sldNum" sz="quarter" idx="10"/>
          </p:nvPr>
        </p:nvSpPr>
        <p:spPr/>
        <p:txBody>
          <a:bodyPr/>
          <a:lstStyle/>
          <a:p>
            <a:fld id="{29EC7708-C69F-4F4E-9E53-8C8812BEA7C6}" type="slidenum">
              <a:rPr lang="en-US" smtClean="0"/>
              <a:t>11</a:t>
            </a:fld>
            <a:endParaRPr lang="en-US"/>
          </a:p>
        </p:txBody>
      </p:sp>
    </p:spTree>
    <p:extLst>
      <p:ext uri="{BB962C8B-B14F-4D97-AF65-F5344CB8AC3E}">
        <p14:creationId xmlns:p14="http://schemas.microsoft.com/office/powerpoint/2010/main" val="169622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Key SI2 Priority is</a:t>
            </a:r>
            <a:r>
              <a:rPr lang="en-US" sz="1200" baseline="0" dirty="0" smtClean="0"/>
              <a:t> making progress</a:t>
            </a:r>
            <a:r>
              <a:rPr lang="en-US" sz="1200" dirty="0" smtClean="0"/>
              <a:t> towards a National Cyberinfrastructure Ecosystem. Thus the SI2</a:t>
            </a:r>
            <a:r>
              <a:rPr lang="en-US" sz="1200" baseline="0" dirty="0" smtClean="0"/>
              <a:t> program </a:t>
            </a:r>
            <a:r>
              <a:rPr lang="en-US" sz="1200" baseline="0" dirty="0" smtClean="0"/>
              <a:t>encourages proposals that seek to deliver:</a:t>
            </a:r>
            <a:endParaRPr lang="en-US" sz="1200" dirty="0" smtClean="0"/>
          </a:p>
          <a:p>
            <a:pPr marL="171450" indent="-171450">
              <a:buFont typeface="Arial" charset="0"/>
              <a:buChar char="•"/>
            </a:pPr>
            <a:r>
              <a:rPr lang="en-US" sz="1200" dirty="0" smtClean="0"/>
              <a:t>Robust and reliable multidisciplinary and </a:t>
            </a:r>
            <a:r>
              <a:rPr lang="en-US" sz="1200" dirty="0" err="1" smtClean="0"/>
              <a:t>omni</a:t>
            </a:r>
            <a:r>
              <a:rPr lang="en-US" sz="1200" dirty="0" smtClean="0"/>
              <a:t>-disciplinary software </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sz="1200" dirty="0" smtClean="0"/>
              <a:t>That builds on other ongoing NSF-supported programs by leveraging and being interoperable with widely used tools by the community (including commercial software), and with NSF and national cyberinfrastructure investments, as appropriate.</a:t>
            </a:r>
          </a:p>
          <a:p>
            <a:pPr marL="628650" marR="0" lvl="2"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sz="1200" dirty="0" smtClean="0"/>
              <a:t>For example: Software Institutes: Science Gateways Community Institute (SGCI, </a:t>
            </a:r>
            <a:r>
              <a:rPr lang="en-US" sz="1200" dirty="0" smtClean="0">
                <a:hlinkClick r:id="rId3"/>
              </a:rPr>
              <a:t>http://www.sciencegateways.org</a:t>
            </a:r>
            <a:r>
              <a:rPr lang="en-US" sz="1200" dirty="0" smtClean="0"/>
              <a:t>) and the Molecular Science Software Institute (MolSSI - </a:t>
            </a:r>
            <a:r>
              <a:rPr lang="en-US" sz="1200" dirty="0" smtClean="0">
                <a:hlinkClick r:id="rId4"/>
              </a:rPr>
              <a:t>http://molssi.org/)</a:t>
            </a:r>
            <a:r>
              <a:rPr lang="en-US" sz="1200" dirty="0" smtClean="0"/>
              <a:t>, Center for Trustworthy Scientific Cyberinfrastructure (CTSC - </a:t>
            </a:r>
            <a:r>
              <a:rPr lang="en-US" sz="1200" dirty="0" smtClean="0">
                <a:hlinkClick r:id="rId5"/>
              </a:rPr>
              <a:t>http://trustedci.org/)</a:t>
            </a:r>
            <a:r>
              <a:rPr lang="en-US" sz="1200" dirty="0" smtClean="0"/>
              <a:t>, XSEDE (</a:t>
            </a:r>
            <a:r>
              <a:rPr lang="en-US" sz="1200" dirty="0" smtClean="0">
                <a:hlinkClick r:id="rId6"/>
              </a:rPr>
              <a:t>http://www.xsede.org</a:t>
            </a:r>
            <a:r>
              <a:rPr lang="en-US" sz="1200" dirty="0" smtClean="0"/>
              <a:t>)</a:t>
            </a:r>
          </a:p>
          <a:p>
            <a:pPr marL="171450" indent="-171450">
              <a:buFont typeface="Arial" charset="0"/>
              <a:buChar char="•"/>
            </a:pPr>
            <a:r>
              <a:rPr lang="en-US" sz="1200" dirty="0" smtClean="0"/>
              <a:t>Thus reducing</a:t>
            </a:r>
            <a:r>
              <a:rPr lang="en-US" sz="1200" baseline="0" dirty="0" smtClean="0"/>
              <a:t> the</a:t>
            </a:r>
            <a:r>
              <a:rPr lang="en-US" sz="1200" dirty="0" smtClean="0"/>
              <a:t> cost of custom solutions and custom </a:t>
            </a:r>
            <a:r>
              <a:rPr lang="en-US" sz="1200" dirty="0" smtClean="0"/>
              <a:t>integrations,</a:t>
            </a:r>
            <a:r>
              <a:rPr lang="en-US" sz="1200" baseline="0" dirty="0" smtClean="0"/>
              <a:t> with</a:t>
            </a:r>
            <a:endParaRPr lang="en-US" sz="1200" dirty="0" smtClean="0"/>
          </a:p>
          <a:p>
            <a:pPr marL="171450" indent="-171450">
              <a:buFont typeface="Arial" charset="0"/>
              <a:buChar char="•"/>
            </a:pPr>
            <a:r>
              <a:rPr lang="en-US" sz="1200" dirty="0" smtClean="0"/>
              <a:t>Comprehensive, innovative approaches to sustainability (e.g. SAAS, incorporation into university offerings, commercialization)</a:t>
            </a:r>
          </a:p>
        </p:txBody>
      </p:sp>
      <p:sp>
        <p:nvSpPr>
          <p:cNvPr id="4" name="Slide Number Placeholder 3"/>
          <p:cNvSpPr>
            <a:spLocks noGrp="1"/>
          </p:cNvSpPr>
          <p:nvPr>
            <p:ph type="sldNum" sz="quarter" idx="10"/>
          </p:nvPr>
        </p:nvSpPr>
        <p:spPr/>
        <p:txBody>
          <a:bodyPr/>
          <a:lstStyle/>
          <a:p>
            <a:fld id="{62F8A193-9A88-4C12-A131-3411C4BCE5F8}" type="slidenum">
              <a:rPr lang="en-US" smtClean="0"/>
              <a:pPr/>
              <a:t>12</a:t>
            </a:fld>
            <a:endParaRPr lang="en-US"/>
          </a:p>
        </p:txBody>
      </p:sp>
    </p:spTree>
    <p:extLst>
      <p:ext uri="{BB962C8B-B14F-4D97-AF65-F5344CB8AC3E}">
        <p14:creationId xmlns:p14="http://schemas.microsoft.com/office/powerpoint/2010/main" val="410117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charset="0"/>
              <a:buNone/>
            </a:pPr>
            <a:r>
              <a:rPr lang="en-US" sz="1200" b="0" kern="1200" dirty="0" smtClean="0">
                <a:solidFill>
                  <a:schemeClr val="tx1"/>
                </a:solidFill>
                <a:effectLst/>
                <a:latin typeface="Times New Roman" charset="0"/>
                <a:ea typeface="Times New Roman" charset="0"/>
                <a:cs typeface="Times New Roman" charset="0"/>
              </a:rPr>
              <a:t>The </a:t>
            </a:r>
            <a:r>
              <a:rPr lang="en-US" sz="1200" b="0" dirty="0" smtClean="0">
                <a:latin typeface="Times New Roman" charset="0"/>
                <a:ea typeface="Times New Roman" charset="0"/>
                <a:cs typeface="Times New Roman" charset="0"/>
              </a:rPr>
              <a:t>Science Gateways Community Institute will</a:t>
            </a:r>
            <a:r>
              <a:rPr lang="en-US" sz="1200" b="0" baseline="0" dirty="0" smtClean="0">
                <a:latin typeface="Times New Roman" charset="0"/>
                <a:ea typeface="Times New Roman" charset="0"/>
                <a:cs typeface="Times New Roman" charset="0"/>
              </a:rPr>
              <a:t> serve as a community hub to assist the gateway development and user community, across all science areas. It will provide </a:t>
            </a:r>
            <a:r>
              <a:rPr lang="en-US" sz="1200" b="0" kern="1200" dirty="0" smtClean="0">
                <a:solidFill>
                  <a:schemeClr val="tx1"/>
                </a:solidFill>
                <a:effectLst/>
                <a:latin typeface="Times New Roman" charset="0"/>
                <a:ea typeface="Times New Roman" charset="0"/>
                <a:cs typeface="Times New Roman" charset="0"/>
              </a:rPr>
              <a:t>business planning,</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dirty="0" smtClean="0">
                <a:solidFill>
                  <a:schemeClr val="tx1"/>
                </a:solidFill>
                <a:effectLst/>
                <a:latin typeface="Times New Roman" charset="0"/>
                <a:ea typeface="Times New Roman" charset="0"/>
                <a:cs typeface="Times New Roman" charset="0"/>
              </a:rPr>
              <a:t>hands-on technical support to research teams wishing to develop or enhance science gateways, and access</a:t>
            </a:r>
            <a:r>
              <a:rPr lang="en-US" sz="1200" b="0" kern="1200" baseline="0" dirty="0" smtClean="0">
                <a:solidFill>
                  <a:schemeClr val="tx1"/>
                </a:solidFill>
                <a:effectLst/>
                <a:latin typeface="Times New Roman" charset="0"/>
                <a:ea typeface="Times New Roman" charset="0"/>
                <a:cs typeface="Times New Roman" charset="0"/>
              </a:rPr>
              <a:t> to</a:t>
            </a:r>
            <a:r>
              <a:rPr lang="en-US" sz="1200" b="0" kern="1200" dirty="0" smtClean="0">
                <a:solidFill>
                  <a:schemeClr val="tx1"/>
                </a:solidFill>
                <a:effectLst/>
                <a:latin typeface="Times New Roman" charset="0"/>
                <a:ea typeface="Times New Roman" charset="0"/>
                <a:cs typeface="Times New Roman" charset="0"/>
              </a:rPr>
              <a:t> software</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dirty="0" smtClean="0">
                <a:solidFill>
                  <a:schemeClr val="tx1"/>
                </a:solidFill>
                <a:effectLst/>
                <a:latin typeface="Times New Roman" charset="0"/>
                <a:ea typeface="Times New Roman" charset="0"/>
                <a:cs typeface="Times New Roman" charset="0"/>
              </a:rPr>
              <a:t>frameworks that will be used to provide end-to-end software solutions for building gateways, as well as</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dirty="0" smtClean="0">
                <a:solidFill>
                  <a:schemeClr val="tx1"/>
                </a:solidFill>
                <a:effectLst/>
                <a:latin typeface="Times New Roman" charset="0"/>
                <a:ea typeface="Times New Roman" charset="0"/>
                <a:cs typeface="Times New Roman" charset="0"/>
              </a:rPr>
              <a:t>serving as a focal point for the gateway community, and as a science gateways training facility.</a:t>
            </a:r>
            <a:endParaRPr lang="en-US" b="0"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87ED7226-1859-4213-873E-6BB164B8F9E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3798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Molecular Sciences</a:t>
            </a:r>
            <a:r>
              <a:rPr lang="en-US" baseline="0" dirty="0" smtClean="0"/>
              <a:t> Software Institute seeks to serve as a community software hub for the Molecular Sciences research community.</a:t>
            </a:r>
            <a:endParaRPr lang="en-US" dirty="0" smtClean="0"/>
          </a:p>
          <a:p>
            <a:pPr marL="171450" indent="-171450">
              <a:buFont typeface="Arial" charset="0"/>
              <a:buChar char="•"/>
            </a:pPr>
            <a:r>
              <a:rPr lang="en-US" dirty="0" smtClean="0"/>
              <a:t>Software Scientists will serve as consultants, trainers,</a:t>
            </a:r>
            <a:r>
              <a:rPr lang="en-US" baseline="0" dirty="0" smtClean="0"/>
              <a:t> software developers</a:t>
            </a:r>
          </a:p>
          <a:p>
            <a:pPr marL="171450" indent="-171450">
              <a:buFont typeface="Arial" charset="0"/>
              <a:buChar char="•"/>
            </a:pPr>
            <a:r>
              <a:rPr lang="en-US" baseline="0" dirty="0" smtClean="0"/>
              <a:t>Software Fellows trained by MolSSI will seed community institutions</a:t>
            </a:r>
          </a:p>
          <a:p>
            <a:pPr marL="171450" indent="-171450">
              <a:buFont typeface="Arial" charset="0"/>
              <a:buChar char="•"/>
            </a:pPr>
            <a:r>
              <a:rPr lang="en-US" baseline="0" dirty="0" smtClean="0"/>
              <a:t>Educational programs will provide a path to sustainability</a:t>
            </a:r>
            <a:endParaRPr lang="en-US" dirty="0"/>
          </a:p>
        </p:txBody>
      </p:sp>
      <p:sp>
        <p:nvSpPr>
          <p:cNvPr id="4" name="Slide Number Placeholder 3"/>
          <p:cNvSpPr>
            <a:spLocks noGrp="1"/>
          </p:cNvSpPr>
          <p:nvPr>
            <p:ph type="sldNum" sz="quarter" idx="10"/>
          </p:nvPr>
        </p:nvSpPr>
        <p:spPr/>
        <p:txBody>
          <a:bodyPr/>
          <a:lstStyle/>
          <a:p>
            <a:fld id="{29EC7708-C69F-4F4E-9E53-8C8812BEA7C6}" type="slidenum">
              <a:rPr lang="en-US" smtClean="0"/>
              <a:t>14</a:t>
            </a:fld>
            <a:endParaRPr lang="en-US"/>
          </a:p>
        </p:txBody>
      </p:sp>
    </p:spTree>
    <p:extLst>
      <p:ext uri="{BB962C8B-B14F-4D97-AF65-F5344CB8AC3E}">
        <p14:creationId xmlns:p14="http://schemas.microsoft.com/office/powerpoint/2010/main" val="204084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lvl="0">
              <a:spcBef>
                <a:spcPts val="0"/>
              </a:spcBef>
              <a:buNone/>
            </a:pPr>
            <a:r>
              <a:rPr lang="en-US" sz="1200" dirty="0" smtClean="0"/>
              <a:t>The mission of CTSC is to provide the NSF community with a coherent understanding of cybersecurity, its importance to computational science, and what is needed to achieve and maintain an appropriate cybersecurity program.</a:t>
            </a:r>
            <a:endParaRPr dirty="0"/>
          </a:p>
        </p:txBody>
      </p:sp>
    </p:spTree>
    <p:extLst>
      <p:ext uri="{BB962C8B-B14F-4D97-AF65-F5344CB8AC3E}">
        <p14:creationId xmlns:p14="http://schemas.microsoft.com/office/powerpoint/2010/main" val="1473901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open </a:t>
            </a:r>
            <a:r>
              <a:rPr lang="en-US" sz="1000" dirty="0" smtClean="0"/>
              <a:t>source community has excellent cultures of code reuse, where there is effectively low-friction collaboration through the use of </a:t>
            </a:r>
            <a:r>
              <a:rPr lang="en-US" sz="1000" dirty="0" smtClean="0"/>
              <a:t>repositories.</a:t>
            </a:r>
            <a:r>
              <a:rPr lang="en-US" sz="1000" baseline="0" dirty="0" smtClean="0"/>
              <a:t> </a:t>
            </a:r>
            <a:r>
              <a:rPr lang="en-US" sz="1000" dirty="0" smtClean="0"/>
              <a:t>This </a:t>
            </a:r>
            <a:r>
              <a:rPr lang="en-US" sz="1000" dirty="0" smtClean="0"/>
              <a:t>has generally not happened in scientific </a:t>
            </a:r>
            <a:r>
              <a:rPr lang="en-US" sz="1000" dirty="0" smtClean="0"/>
              <a:t>software. So with that, what</a:t>
            </a:r>
            <a:r>
              <a:rPr lang="en-US" sz="1000" baseline="0" dirty="0" smtClean="0"/>
              <a:t> </a:t>
            </a:r>
            <a:r>
              <a:rPr lang="en-US" sz="1000" baseline="0" dirty="0" smtClean="0"/>
              <a:t>are some </a:t>
            </a:r>
            <a:r>
              <a:rPr lang="en-US" sz="1000" baseline="0" dirty="0" smtClean="0"/>
              <a:t>potential models for </a:t>
            </a:r>
            <a:r>
              <a:rPr lang="en-US" sz="1000" baseline="0" dirty="0" smtClean="0"/>
              <a:t>sustainability?</a:t>
            </a:r>
            <a:endParaRPr lang="en-US" sz="1000" dirty="0" smtClean="0"/>
          </a:p>
          <a:p>
            <a:r>
              <a:rPr lang="en-US" sz="1000" dirty="0" smtClean="0"/>
              <a:t>Community supported:</a:t>
            </a:r>
          </a:p>
          <a:p>
            <a:pPr lvl="1"/>
            <a:r>
              <a:rPr lang="en-US" sz="1000" dirty="0" smtClean="0"/>
              <a:t>Open source licensing (of various types)</a:t>
            </a:r>
          </a:p>
          <a:p>
            <a:pPr lvl="1"/>
            <a:r>
              <a:rPr lang="en-US" sz="1000" dirty="0" smtClean="0"/>
              <a:t>Supported by volunteer efforts by community</a:t>
            </a:r>
          </a:p>
          <a:p>
            <a:pPr lvl="1"/>
            <a:r>
              <a:rPr lang="en-US" sz="1000" dirty="0" smtClean="0"/>
              <a:t>“Club” i.e. consortium fees</a:t>
            </a:r>
          </a:p>
          <a:p>
            <a:pPr lvl="1"/>
            <a:r>
              <a:rPr lang="en-US" sz="1000" dirty="0" smtClean="0"/>
              <a:t>Institutes</a:t>
            </a:r>
          </a:p>
          <a:p>
            <a:r>
              <a:rPr lang="en-US" sz="1000" dirty="0" smtClean="0"/>
              <a:t>Research Organizations (e.g. Universities):</a:t>
            </a:r>
          </a:p>
          <a:p>
            <a:pPr lvl="1"/>
            <a:r>
              <a:rPr lang="en-US" sz="1000" dirty="0" smtClean="0"/>
              <a:t>Direct support of research infrastructure (like any other infrastructure)</a:t>
            </a:r>
          </a:p>
          <a:p>
            <a:pPr lvl="1"/>
            <a:r>
              <a:rPr lang="en-US" sz="1000" dirty="0" smtClean="0"/>
              <a:t>Usage paid for via indirect costs on projects</a:t>
            </a:r>
          </a:p>
          <a:p>
            <a:pPr lvl="1"/>
            <a:r>
              <a:rPr lang="en-US" sz="1000" dirty="0" smtClean="0"/>
              <a:t>Incorporation into curriculum (and paid for by tuition $$)</a:t>
            </a:r>
          </a:p>
          <a:p>
            <a:r>
              <a:rPr lang="en-US" sz="1000" dirty="0" smtClean="0"/>
              <a:t>NSF/Funding Agencies:</a:t>
            </a:r>
          </a:p>
          <a:p>
            <a:pPr lvl="1"/>
            <a:r>
              <a:rPr lang="en-US" sz="1000" dirty="0" smtClean="0"/>
              <a:t>Institutes</a:t>
            </a:r>
          </a:p>
          <a:p>
            <a:pPr lvl="1"/>
            <a:r>
              <a:rPr lang="en-US" sz="1000" dirty="0" smtClean="0"/>
              <a:t>Budgeted into research </a:t>
            </a:r>
            <a:r>
              <a:rPr lang="en-US" sz="1000" dirty="0" smtClean="0"/>
              <a:t>projects</a:t>
            </a:r>
          </a:p>
          <a:p>
            <a:pPr lvl="2"/>
            <a:r>
              <a:rPr lang="en-US" sz="1000" dirty="0" smtClean="0"/>
              <a:t>E.g. Software “credits” to projects </a:t>
            </a:r>
            <a:r>
              <a:rPr lang="en-US" sz="1000" dirty="0" smtClean="0"/>
              <a:t>(like</a:t>
            </a:r>
            <a:r>
              <a:rPr lang="en-US" sz="1000" baseline="0" dirty="0" smtClean="0"/>
              <a:t> an XRAC allocation</a:t>
            </a:r>
            <a:r>
              <a:rPr lang="en-US" sz="1000" dirty="0" smtClean="0"/>
              <a:t>)</a:t>
            </a:r>
            <a:endParaRPr lang="en-US" sz="1000" dirty="0" smtClean="0"/>
          </a:p>
          <a:p>
            <a:pPr lvl="2"/>
            <a:r>
              <a:rPr lang="en-US" sz="1000" dirty="0" smtClean="0"/>
              <a:t>E.g. Direct budget line item</a:t>
            </a:r>
          </a:p>
          <a:p>
            <a:r>
              <a:rPr lang="en-US" sz="1000" dirty="0" smtClean="0"/>
              <a:t>Commercialization</a:t>
            </a:r>
          </a:p>
          <a:p>
            <a:pPr lvl="1"/>
            <a:r>
              <a:rPr lang="en-US" sz="1000" dirty="0" smtClean="0"/>
              <a:t>License fees, royalties</a:t>
            </a:r>
          </a:p>
          <a:p>
            <a:r>
              <a:rPr lang="en-US" sz="1000" dirty="0" smtClean="0"/>
              <a:t>Hybrids of the </a:t>
            </a:r>
            <a:r>
              <a:rPr lang="en-US" sz="1000" dirty="0" smtClean="0"/>
              <a:t>above</a:t>
            </a:r>
            <a:endParaRPr lang="en-US" sz="1000" dirty="0" smtClean="0"/>
          </a:p>
        </p:txBody>
      </p:sp>
      <p:sp>
        <p:nvSpPr>
          <p:cNvPr id="4" name="Slide Number Placeholder 3"/>
          <p:cNvSpPr>
            <a:spLocks noGrp="1"/>
          </p:cNvSpPr>
          <p:nvPr>
            <p:ph type="sldNum" sz="quarter" idx="10"/>
          </p:nvPr>
        </p:nvSpPr>
        <p:spPr/>
        <p:txBody>
          <a:bodyPr/>
          <a:lstStyle/>
          <a:p>
            <a:fld id="{29EC7708-C69F-4F4E-9E53-8C8812BEA7C6}" type="slidenum">
              <a:rPr lang="en-US" smtClean="0"/>
              <a:t>16</a:t>
            </a:fld>
            <a:endParaRPr lang="en-US"/>
          </a:p>
        </p:txBody>
      </p:sp>
    </p:spTree>
    <p:extLst>
      <p:ext uri="{BB962C8B-B14F-4D97-AF65-F5344CB8AC3E}">
        <p14:creationId xmlns:p14="http://schemas.microsoft.com/office/powerpoint/2010/main" val="869589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SI</a:t>
            </a:r>
            <a:r>
              <a:rPr lang="en-US" sz="1200" baseline="30000" dirty="0" smtClean="0"/>
              <a:t>2</a:t>
            </a:r>
            <a:r>
              <a:rPr lang="en-US" sz="1200" dirty="0" smtClean="0"/>
              <a:t> solicitation welcomes proposals that advance the objectives of the National Strategic Computing Initiative (NSCI), an effort aimed at sustaining and enhancing the U.S. scientific, technological, and economic leadership position in high-performance computing (HPC) research, development, and deployment. Information about the NSCI together with the strategic plans, results of community workshops, background studies and other relevant resources, which suggest priority areas in both the domain sciences and the HPC and software infrastructure, are available at </a:t>
            </a:r>
            <a:r>
              <a:rPr lang="en-US" sz="1200" dirty="0" smtClean="0">
                <a:hlinkClick r:id="rId3"/>
              </a:rPr>
              <a:t>https://www.nsf.gov/nsci/</a:t>
            </a:r>
            <a:r>
              <a:rPr lang="en-US" sz="1200" dirty="0" smtClean="0"/>
              <a:t>. Proposers are encouraged to review these materials for priority areas identified by the research community.</a:t>
            </a:r>
          </a:p>
          <a:p>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17</a:t>
            </a:fld>
            <a:endParaRPr lang="en-US"/>
          </a:p>
        </p:txBody>
      </p:sp>
    </p:spTree>
    <p:extLst>
      <p:ext uri="{BB962C8B-B14F-4D97-AF65-F5344CB8AC3E}">
        <p14:creationId xmlns:p14="http://schemas.microsoft.com/office/powerpoint/2010/main" val="96330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Some NSF directorates have additional specific information about their participation in this program, as follows:</a:t>
            </a:r>
          </a:p>
          <a:p>
            <a:r>
              <a:rPr lang="en-US" sz="1000" dirty="0" smtClean="0"/>
              <a:t>Within the Directorate for Computer &amp; Information Science &amp; Engineering (CISE) </a:t>
            </a:r>
          </a:p>
          <a:p>
            <a:pPr lvl="0"/>
            <a:r>
              <a:rPr lang="en-US" sz="1000" dirty="0" smtClean="0"/>
              <a:t>The Division of Advanced Cyberinfrastructure (ACI) manages the SI</a:t>
            </a:r>
            <a:r>
              <a:rPr lang="en-US" sz="1000" baseline="30000" dirty="0" smtClean="0"/>
              <a:t>2</a:t>
            </a:r>
            <a:r>
              <a:rPr lang="en-US" sz="1000" dirty="0" smtClean="0"/>
              <a:t> program, and is especially interested in proposals that: </a:t>
            </a:r>
          </a:p>
          <a:p>
            <a:pPr marL="171450" lvl="0" indent="-171450">
              <a:buFont typeface="Arial" charset="0"/>
              <a:buChar char="•"/>
            </a:pPr>
            <a:r>
              <a:rPr lang="en-US" sz="1000" dirty="0" smtClean="0"/>
              <a:t>Seek to develop, deploy and sustain foundational infrastructure components, and multidisciplinary and </a:t>
            </a:r>
            <a:r>
              <a:rPr lang="en-US" sz="1000" dirty="0" err="1" smtClean="0"/>
              <a:t>omni</a:t>
            </a:r>
            <a:r>
              <a:rPr lang="en-US" sz="1000" dirty="0" smtClean="0"/>
              <a:t>-disciplinary computational tools and components.</a:t>
            </a:r>
          </a:p>
          <a:p>
            <a:pPr marL="171450" lvl="0" indent="-171450">
              <a:buFont typeface="Arial" charset="0"/>
              <a:buChar char="•"/>
            </a:pPr>
            <a:r>
              <a:rPr lang="en-US" sz="1000" dirty="0" smtClean="0"/>
              <a:t>Advance the objectives of the NSCI, particularly objectives 2 and 4, by situating the above-referenced tools and components within an ecosystem architecture that is positioned for future advancements in science and engineering;</a:t>
            </a:r>
          </a:p>
          <a:p>
            <a:pPr marL="171450" lvl="0" indent="-171450">
              <a:buFont typeface="Arial" charset="0"/>
              <a:buChar char="•"/>
            </a:pPr>
            <a:r>
              <a:rPr lang="en-US" sz="1000" dirty="0" smtClean="0"/>
              <a:t>Meaningfully leverage or complement other community cyberinfrastructure (CI) projects - such as the </a:t>
            </a:r>
            <a:r>
              <a:rPr lang="en-US" sz="1000" dirty="0" err="1" smtClean="0"/>
              <a:t>eXtreme</a:t>
            </a:r>
            <a:r>
              <a:rPr lang="en-US" sz="1000" dirty="0" smtClean="0"/>
              <a:t> Digital (XD) project (</a:t>
            </a:r>
            <a:r>
              <a:rPr lang="en-US" sz="1000" dirty="0" smtClean="0">
                <a:hlinkClick r:id="rId3"/>
              </a:rPr>
              <a:t>http://xsede.org</a:t>
            </a:r>
            <a:r>
              <a:rPr lang="en-US" sz="1000" dirty="0" smtClean="0"/>
              <a:t>) - and projects funded under NSF programs such as Campus Cyberinfrastructure - Data, Networking, and Innovation (CC*DNI), and Cyber-security Innovation for Cyberinfrastructure (CICI) and prior programs such as Data Infrastructure Building Blocks (DIBBs) – and build on existing community CI services and software, to enable new science and engineering not previously possible; and</a:t>
            </a:r>
          </a:p>
          <a:p>
            <a:pPr marL="171450" lvl="0" indent="-171450">
              <a:buFont typeface="Arial" charset="0"/>
              <a:buChar char="•"/>
            </a:pPr>
            <a:r>
              <a:rPr lang="en-US" sz="1000" dirty="0" smtClean="0"/>
              <a:t>Contain innovation and empirical research as an integral component of the project. Such research might encompass reproducibility, provenance, effectiveness, usability, and adoption of the software, its adaptability to new technologies and to changing requirements, and the software development lifecycle processes used in the project;</a:t>
            </a:r>
          </a:p>
        </p:txBody>
      </p:sp>
      <p:sp>
        <p:nvSpPr>
          <p:cNvPr id="4" name="Slide Number Placeholder 3"/>
          <p:cNvSpPr>
            <a:spLocks noGrp="1"/>
          </p:cNvSpPr>
          <p:nvPr>
            <p:ph type="sldNum" sz="quarter" idx="10"/>
          </p:nvPr>
        </p:nvSpPr>
        <p:spPr/>
        <p:txBody>
          <a:bodyPr/>
          <a:lstStyle/>
          <a:p>
            <a:fld id="{62F8A193-9A88-4C12-A131-3411C4BCE5F8}" type="slidenum">
              <a:rPr lang="en-US" smtClean="0"/>
              <a:pPr/>
              <a:t>18</a:t>
            </a:fld>
            <a:endParaRPr lang="en-US"/>
          </a:p>
        </p:txBody>
      </p:sp>
    </p:spTree>
    <p:extLst>
      <p:ext uri="{BB962C8B-B14F-4D97-AF65-F5344CB8AC3E}">
        <p14:creationId xmlns:p14="http://schemas.microsoft.com/office/powerpoint/2010/main" val="91960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Divisions of Computing and Communication Foundations (CCF), Computer and Network Systems (CNS), and Information and Intelligent Systems (IIS) are interested in supporting SSE and SSI proposals that advance software infrastructure in support of CISE research areas; integrate CISE research areas (e.g., programming languages and high-performance computing) into new </a:t>
            </a:r>
            <a:r>
              <a:rPr lang="en-US" dirty="0" err="1" smtClean="0"/>
              <a:t>cyberinfrastucture</a:t>
            </a:r>
            <a:r>
              <a:rPr lang="en-US" dirty="0" smtClean="0"/>
              <a:t>; or advance and adapt software engineering research to impact the software sustainability needs of scientific disciplines.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19</a:t>
            </a:fld>
            <a:endParaRPr lang="en-US"/>
          </a:p>
        </p:txBody>
      </p:sp>
    </p:spTree>
    <p:extLst>
      <p:ext uri="{BB962C8B-B14F-4D97-AF65-F5344CB8AC3E}">
        <p14:creationId xmlns:p14="http://schemas.microsoft.com/office/powerpoint/2010/main" val="17220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webinar in intended to orient the research community for the SI2 competition, review the program and peer-review criteria, and answer </a:t>
            </a:r>
            <a:r>
              <a:rPr lang="en-US" baseline="0" dirty="0" smtClean="0"/>
              <a:t>questions, with the goal being to improve </a:t>
            </a:r>
            <a:r>
              <a:rPr lang="en-US" baseline="0" dirty="0" smtClean="0"/>
              <a:t>the quality of your proposals.</a:t>
            </a:r>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2</a:t>
            </a:fld>
            <a:endParaRPr lang="en-US"/>
          </a:p>
        </p:txBody>
      </p:sp>
    </p:spTree>
    <p:extLst>
      <p:ext uri="{BB962C8B-B14F-4D97-AF65-F5344CB8AC3E}">
        <p14:creationId xmlns:p14="http://schemas.microsoft.com/office/powerpoint/2010/main" val="3335208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000" dirty="0" smtClean="0"/>
              <a:t>The Directorate for Biological Sciences (BIO) is primarily interested in the SI</a:t>
            </a:r>
            <a:r>
              <a:rPr lang="en-US" sz="1000" baseline="30000" dirty="0" smtClean="0"/>
              <a:t>2</a:t>
            </a:r>
            <a:r>
              <a:rPr lang="en-US" sz="1000" dirty="0" smtClean="0"/>
              <a:t> program as a means to collaborate with other NSF directorates to support proposals that impact a multi-disciplinary community that includes BIO-supported researchers. PIs wishing to submit software development projects that focus primarily on biological sciences should submit to Advances in Biological Informatics (ABI; </a:t>
            </a:r>
            <a:r>
              <a:rPr lang="en-US" sz="1000" dirty="0" smtClean="0">
                <a:hlinkClick r:id="rId3"/>
              </a:rPr>
              <a:t>NSF 15-582</a:t>
            </a:r>
            <a:r>
              <a:rPr lang="en-US" sz="1000" dirty="0" smtClean="0"/>
              <a:t>).</a:t>
            </a:r>
          </a:p>
          <a:p>
            <a:pPr marL="171450" indent="-171450">
              <a:buFont typeface="Arial" charset="0"/>
              <a:buChar char="•"/>
            </a:pPr>
            <a:r>
              <a:rPr lang="en-US" sz="1000" dirty="0" smtClean="0"/>
              <a:t>The Directorate for Education and Human Resources (EHR) is interested in proposals that focus on innovative software infrastructure that supports the directorate’s research areas, namely STEM learning and learning environments, STEM workforce development, and broadening participation in STEM. For example, EHR is interested in research studies on how software tools foster STEM learning.</a:t>
            </a:r>
          </a:p>
          <a:p>
            <a:pPr marL="171450" indent="-171450">
              <a:buFont typeface="Arial" charset="0"/>
              <a:buChar char="•"/>
            </a:pPr>
            <a:r>
              <a:rPr lang="en-US" sz="1000" dirty="0" smtClean="0"/>
              <a:t>The Directorate for Engineering (ENG) is primarily interested in proposals that focus on innovative computational tools that enable advances and scientific discovery in the research areas supported by its divisions of Chemical, Bioengineering, Environmental, and Transport Systems (CBET), Civil, Mechanical and Manufacturing Innovation (CMMI), and Electrical, Communications and Cyber Systems (ECCS). SSE proposals that are planned to become part of larger SSI-type integrated software systems, leading to increased community involvement, will be given priority in SSE funding decisions.</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sz="1000" dirty="0" smtClean="0"/>
              <a:t>The Directorate for Social, Behavioral &amp; Economic Sciences (SBE) is interested in proposals that focus on innovative software infrastructure that supports the directorate’s research priorities, such as those outlined in SBE 2020 (</a:t>
            </a:r>
            <a:r>
              <a:rPr lang="en-US" sz="1000" dirty="0" smtClean="0">
                <a:hlinkClick r:id="rId4"/>
              </a:rPr>
              <a:t>https://www.nsf.gov/sbe/sbe_2020/</a:t>
            </a:r>
            <a:r>
              <a:rPr lang="en-US" sz="1000" dirty="0" smtClean="0"/>
              <a:t>). In particular, SBE is interested in proposals that will further the goals of SBE and at least one of the other directorates participating in this solicitation.</a:t>
            </a:r>
          </a:p>
          <a:p>
            <a:endParaRPr lang="en-US" sz="1000" dirty="0" smtClean="0"/>
          </a:p>
        </p:txBody>
      </p:sp>
      <p:sp>
        <p:nvSpPr>
          <p:cNvPr id="4" name="Slide Number Placeholder 3"/>
          <p:cNvSpPr>
            <a:spLocks noGrp="1"/>
          </p:cNvSpPr>
          <p:nvPr>
            <p:ph type="sldNum" sz="quarter" idx="10"/>
          </p:nvPr>
        </p:nvSpPr>
        <p:spPr/>
        <p:txBody>
          <a:bodyPr/>
          <a:lstStyle/>
          <a:p>
            <a:fld id="{62F8A193-9A88-4C12-A131-3411C4BCE5F8}" type="slidenum">
              <a:rPr lang="en-US" smtClean="0"/>
              <a:pPr/>
              <a:t>20</a:t>
            </a:fld>
            <a:endParaRPr lang="en-US"/>
          </a:p>
        </p:txBody>
      </p:sp>
    </p:spTree>
    <p:extLst>
      <p:ext uri="{BB962C8B-B14F-4D97-AF65-F5344CB8AC3E}">
        <p14:creationId xmlns:p14="http://schemas.microsoft.com/office/powerpoint/2010/main" val="143048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Directorate for Geosciences (GEO) is interested in software development projects that serve the academic geosciences (atmospheric, geospatial, ocean, earth and polar sciences). Projects must demonstrate strong connections with geosciences end-users and their research needs. Understanding of and integration with GEO and/or NSF investments in cyberinfrastructure, participation in </a:t>
            </a:r>
            <a:r>
              <a:rPr lang="en-US" dirty="0" err="1" smtClean="0"/>
              <a:t>EarthCube</a:t>
            </a:r>
            <a:r>
              <a:rPr lang="en-US" dirty="0" smtClean="0"/>
              <a:t> and interaction between geo- and cyber/computer scientists will be considered in prioritizing funding of SSI and SSE projects. PIs should contact and consult with both the SI</a:t>
            </a:r>
            <a:r>
              <a:rPr lang="en-US" baseline="30000" dirty="0" smtClean="0"/>
              <a:t>2</a:t>
            </a:r>
            <a:r>
              <a:rPr lang="en-US" dirty="0" smtClean="0"/>
              <a:t> GEO Program Officer as well as Program Officers in the relevant geosciences domains.</a:t>
            </a:r>
          </a:p>
        </p:txBody>
      </p:sp>
      <p:sp>
        <p:nvSpPr>
          <p:cNvPr id="4" name="Slide Number Placeholder 3"/>
          <p:cNvSpPr>
            <a:spLocks noGrp="1"/>
          </p:cNvSpPr>
          <p:nvPr>
            <p:ph type="sldNum" sz="quarter" idx="10"/>
          </p:nvPr>
        </p:nvSpPr>
        <p:spPr/>
        <p:txBody>
          <a:bodyPr/>
          <a:lstStyle/>
          <a:p>
            <a:fld id="{62F8A193-9A88-4C12-A131-3411C4BCE5F8}" type="slidenum">
              <a:rPr lang="en-US" smtClean="0"/>
              <a:pPr/>
              <a:t>21</a:t>
            </a:fld>
            <a:endParaRPr lang="en-US"/>
          </a:p>
        </p:txBody>
      </p:sp>
    </p:spTree>
    <p:extLst>
      <p:ext uri="{BB962C8B-B14F-4D97-AF65-F5344CB8AC3E}">
        <p14:creationId xmlns:p14="http://schemas.microsoft.com/office/powerpoint/2010/main" val="529547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Within the Directorate for Mathematics and Physical Sciences (MPS): </a:t>
            </a:r>
          </a:p>
          <a:p>
            <a:pPr marL="171450" lvl="0" indent="-171450">
              <a:buFont typeface="Arial" charset="0"/>
              <a:buChar char="•"/>
            </a:pPr>
            <a:r>
              <a:rPr lang="en-US" sz="900" dirty="0" smtClean="0"/>
              <a:t>The Division of Astronomical Sciences (AST) is interested in proposals to support the development and dissemination of sustainable software that enables progress on key questions in astronomy and astrophysics.</a:t>
            </a:r>
          </a:p>
          <a:p>
            <a:pPr marL="171450" lvl="0" indent="-171450">
              <a:buFont typeface="Arial" charset="0"/>
              <a:buChar char="•"/>
            </a:pPr>
            <a:r>
              <a:rPr lang="en-US" sz="900" dirty="0" smtClean="0"/>
              <a:t>The Division of Chemistry (CHE) encourages proposals that focus on innovative software tools that enable advances in the division’s research areas and at the interface of chemistry and other research domains, including software to enable scientific advances in NSF priority areas. This division encourages the development of software tools that support multiscale modeling of multiple and diverse interactions in complex chemical networks. It also encourages software that enables data-driven discovery in molecular science.</a:t>
            </a:r>
          </a:p>
          <a:p>
            <a:pPr marL="171450" lvl="0" indent="-171450">
              <a:buFont typeface="Arial" charset="0"/>
              <a:buChar char="•"/>
            </a:pPr>
            <a:r>
              <a:rPr lang="en-US" sz="900" dirty="0" smtClean="0"/>
              <a:t>The Division of Materials Research (DMR) encourages proposals that focus on innovative software tools that enable advances in the division’s research areas and at the interfaces of materials research with other research domains. The division is particularly interested in projects that develop software tools to enable and support research under the Materials Genome Initiative, such as Designing Materials to Revolutionize and Engineer our Future (DMREF; </a:t>
            </a:r>
            <a:r>
              <a:rPr lang="en-US" sz="900" dirty="0" smtClean="0">
                <a:hlinkClick r:id="rId3"/>
              </a:rPr>
              <a:t>NSF 16-613</a:t>
            </a:r>
            <a:r>
              <a:rPr lang="en-US" sz="900" dirty="0" smtClean="0"/>
              <a:t>), and under Sustainable Chemistry, Engineering, and Materials (</a:t>
            </a:r>
            <a:r>
              <a:rPr lang="en-US" sz="900" dirty="0" err="1" smtClean="0"/>
              <a:t>SusChEM</a:t>
            </a:r>
            <a:r>
              <a:rPr lang="en-US" sz="900" dirty="0" smtClean="0"/>
              <a:t>; </a:t>
            </a:r>
            <a:r>
              <a:rPr lang="en-US" sz="900" dirty="0" smtClean="0">
                <a:hlinkClick r:id="rId4"/>
              </a:rPr>
              <a:t>NSF 16-093</a:t>
            </a:r>
            <a:r>
              <a:rPr lang="en-US" sz="900" dirty="0" smtClean="0"/>
              <a:t>).</a:t>
            </a:r>
          </a:p>
          <a:p>
            <a:pPr marL="171450" lvl="0" indent="-171450">
              <a:buFont typeface="Arial" charset="0"/>
              <a:buChar char="•"/>
            </a:pPr>
            <a:r>
              <a:rPr lang="en-US" sz="900" dirty="0" smtClean="0"/>
              <a:t>The Division of Mathematical Sciences (DMS) welcomes proposals building computational tools that have broad application in mathematical sciences and related areas.</a:t>
            </a:r>
          </a:p>
          <a:p>
            <a:pPr marL="171450" lvl="0" indent="-171450">
              <a:buFont typeface="Arial" charset="0"/>
              <a:buChar char="•"/>
            </a:pPr>
            <a:r>
              <a:rPr lang="en-US" sz="900" dirty="0" smtClean="0"/>
              <a:t>The Division of Physics (PHY) will consider proposals that focus on innovative computational tools that enable advances in the division's research areas.</a:t>
            </a:r>
          </a:p>
          <a:p>
            <a:pPr marL="171450" lvl="0" indent="-171450">
              <a:buFont typeface="Arial" charset="0"/>
              <a:buChar char="•"/>
            </a:pPr>
            <a:r>
              <a:rPr lang="en-US" sz="900" dirty="0" smtClean="0"/>
              <a:t>MPS also supports education and community development in cyberinfrastructure, for example, through proposals that include visitor support (particularly for graduate students and postdoctoral researchers), postdoctoral opportunities, or short training courses that increase interactions of domain scientists and software and/or cyberinfrastructure specialists.</a:t>
            </a:r>
          </a:p>
        </p:txBody>
      </p:sp>
      <p:sp>
        <p:nvSpPr>
          <p:cNvPr id="4" name="Slide Number Placeholder 3"/>
          <p:cNvSpPr>
            <a:spLocks noGrp="1"/>
          </p:cNvSpPr>
          <p:nvPr>
            <p:ph type="sldNum" sz="quarter" idx="10"/>
          </p:nvPr>
        </p:nvSpPr>
        <p:spPr/>
        <p:txBody>
          <a:bodyPr/>
          <a:lstStyle/>
          <a:p>
            <a:fld id="{62F8A193-9A88-4C12-A131-3411C4BCE5F8}" type="slidenum">
              <a:rPr lang="en-US" smtClean="0"/>
              <a:pPr/>
              <a:t>22</a:t>
            </a:fld>
            <a:endParaRPr lang="en-US"/>
          </a:p>
        </p:txBody>
      </p:sp>
    </p:spTree>
    <p:extLst>
      <p:ext uri="{BB962C8B-B14F-4D97-AF65-F5344CB8AC3E}">
        <p14:creationId xmlns:p14="http://schemas.microsoft.com/office/powerpoint/2010/main" val="669866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charset="0"/>
                <a:ea typeface="Times New Roman" charset="0"/>
                <a:cs typeface="Times New Roman" charset="0"/>
              </a:rPr>
              <a:t>Ultimately,</a:t>
            </a:r>
            <a:r>
              <a:rPr lang="en-US" sz="1000" baseline="0" dirty="0" smtClean="0">
                <a:latin typeface="Times New Roman" charset="0"/>
                <a:ea typeface="Times New Roman" charset="0"/>
                <a:cs typeface="Times New Roman" charset="0"/>
              </a:rPr>
              <a:t> NSF</a:t>
            </a:r>
            <a:r>
              <a:rPr lang="en-US" sz="1000" dirty="0" smtClean="0">
                <a:latin typeface="Times New Roman" charset="0"/>
                <a:ea typeface="Times New Roman" charset="0"/>
                <a:cs typeface="Times New Roman" charset="0"/>
              </a:rPr>
              <a:t> seeks to create a software ecosystem</a:t>
            </a:r>
            <a:r>
              <a:rPr lang="en-US" sz="1000" baseline="0" dirty="0" smtClean="0">
                <a:latin typeface="Times New Roman" charset="0"/>
                <a:ea typeface="Times New Roman" charset="0"/>
                <a:cs typeface="Times New Roman" charset="0"/>
              </a:rPr>
              <a:t> that scales from individual or small groups of software innovators to large hubs of software excellence.  To create this ecosystem, SI2 </a:t>
            </a:r>
            <a:r>
              <a:rPr lang="en-US" sz="1000" dirty="0" smtClean="0">
                <a:latin typeface="Times New Roman" charset="0"/>
                <a:ea typeface="Times New Roman" charset="0"/>
                <a:cs typeface="Times New Roman" charset="0"/>
              </a:rPr>
              <a:t>uses three types of elements, with “interlocking” levels of funding.</a:t>
            </a:r>
          </a:p>
          <a:p>
            <a:endParaRPr lang="en-US" sz="1000" baseline="0" dirty="0" smtClean="0">
              <a:latin typeface="Times New Roman" charset="0"/>
              <a:ea typeface="Times New Roman" charset="0"/>
              <a:cs typeface="Times New Roman" charset="0"/>
            </a:endParaRPr>
          </a:p>
          <a:p>
            <a:r>
              <a:rPr lang="en-US" sz="1000" baseline="0" dirty="0" smtClean="0">
                <a:latin typeface="Times New Roman" charset="0"/>
                <a:ea typeface="Times New Roman" charset="0"/>
                <a:cs typeface="Times New Roman" charset="0"/>
              </a:rPr>
              <a:t>The first type is the SI2 Scientific Software Elements (SSEs). SSE proposals focus on projects led by a small number of investigators, and can cost up to $500,000 over up to three years.</a:t>
            </a:r>
          </a:p>
          <a:p>
            <a:endParaRPr lang="en-US" sz="1000" baseline="0" dirty="0" smtClean="0">
              <a:latin typeface="Times New Roman" charset="0"/>
              <a:ea typeface="Times New Roman" charset="0"/>
              <a:cs typeface="Times New Roman" charset="0"/>
            </a:endParaRPr>
          </a:p>
          <a:p>
            <a:r>
              <a:rPr lang="en-US" sz="1000" baseline="0" dirty="0" smtClean="0">
                <a:latin typeface="Times New Roman" charset="0"/>
                <a:ea typeface="Times New Roman" charset="0"/>
                <a:cs typeface="Times New Roman" charset="0"/>
              </a:rPr>
              <a:t>The next type of element is SI2 Scientific Software Integrations (SSIs, also known as Software Frameworks). SSI Proposals are for focused groups, and can cost between $200,000 and $1,000,000 per year for three to five years. Software frameworks can integrate multiple Software Elements, whether funded by NSF or not. Software Frameworks are typically aimed at creating a comprehensive set of software tools or capabilities that can assist a researcher across his or her science workflow.</a:t>
            </a:r>
          </a:p>
          <a:p>
            <a:endParaRPr lang="en-US" sz="1000" baseline="0" dirty="0" smtClean="0">
              <a:latin typeface="Times New Roman" charset="0"/>
              <a:ea typeface="Times New Roman" charset="0"/>
              <a:cs typeface="Times New Roman"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latin typeface="Times New Roman" charset="0"/>
                <a:ea typeface="Times New Roman" charset="0"/>
                <a:cs typeface="Times New Roman" charset="0"/>
              </a:rPr>
              <a:t>Projects at all levels are expected to impact the research done by communities. The impacted communities for SSIs should be larger than for SSEs.</a:t>
            </a:r>
          </a:p>
          <a:p>
            <a:endParaRPr lang="en-US" sz="1000" baseline="0" dirty="0" smtClean="0">
              <a:latin typeface="Times New Roman" charset="0"/>
              <a:ea typeface="Times New Roman" charset="0"/>
              <a:cs typeface="Times New Roman"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latin typeface="Times New Roman" charset="0"/>
                <a:ea typeface="Times New Roman" charset="0"/>
                <a:cs typeface="Times New Roman" charset="0"/>
              </a:rPr>
              <a:t>As the research ecosystem grows to include entire communities, support will be provided for software institutes (S2I2) - </a:t>
            </a:r>
            <a:r>
              <a:rPr lang="en-US" sz="1000" b="0" i="1" baseline="0" dirty="0" smtClean="0">
                <a:solidFill>
                  <a:srgbClr val="000000"/>
                </a:solidFill>
                <a:latin typeface="Times New Roman" charset="0"/>
                <a:ea typeface="Times New Roman" charset="0"/>
                <a:cs typeface="Times New Roman" charset="0"/>
              </a:rPr>
              <a:t>l</a:t>
            </a:r>
            <a:r>
              <a:rPr lang="en-US" sz="1000" b="0" i="1" dirty="0" smtClean="0">
                <a:solidFill>
                  <a:srgbClr val="000000"/>
                </a:solidFill>
                <a:latin typeface="Times New Roman" charset="0"/>
                <a:ea typeface="Times New Roman" charset="0"/>
                <a:cs typeface="Times New Roman" charset="0"/>
              </a:rPr>
              <a:t>ong-term hubs of excellence in software infrastructure and technologies. Note: Only Conceptualization proposals for </a:t>
            </a:r>
            <a:r>
              <a:rPr lang="en-US" sz="1000" dirty="0" smtClean="0">
                <a:solidFill>
                  <a:srgbClr val="000000"/>
                </a:solidFill>
                <a:latin typeface="Times New Roman" charset="0"/>
                <a:ea typeface="Times New Roman" charset="0"/>
                <a:cs typeface="Times New Roman" charset="0"/>
              </a:rPr>
              <a:t>Software Institutes are</a:t>
            </a:r>
            <a:r>
              <a:rPr lang="en-US" sz="1000" baseline="0" dirty="0" smtClean="0">
                <a:solidFill>
                  <a:srgbClr val="000000"/>
                </a:solidFill>
                <a:latin typeface="Times New Roman" charset="0"/>
                <a:ea typeface="Times New Roman" charset="0"/>
                <a:cs typeface="Times New Roman" charset="0"/>
              </a:rPr>
              <a:t> open for this solicitation.</a:t>
            </a:r>
            <a:endParaRPr lang="en-US" sz="1000" dirty="0" smtClean="0">
              <a:solidFill>
                <a:srgbClr val="000000"/>
              </a:solidFill>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23</a:t>
            </a:fld>
            <a:endParaRPr lang="en-US"/>
          </a:p>
        </p:txBody>
      </p:sp>
    </p:spTree>
    <p:extLst>
      <p:ext uri="{BB962C8B-B14F-4D97-AF65-F5344CB8AC3E}">
        <p14:creationId xmlns:p14="http://schemas.microsoft.com/office/powerpoint/2010/main" val="1622187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Times New Roman" charset="0"/>
                <a:ea typeface="Times New Roman" charset="0"/>
                <a:cs typeface="Times New Roman" charset="0"/>
              </a:rPr>
              <a:t>Several changes</a:t>
            </a:r>
            <a:r>
              <a:rPr lang="en-US" sz="1000" baseline="0" dirty="0" smtClean="0">
                <a:latin typeface="Times New Roman" charset="0"/>
                <a:ea typeface="Times New Roman" charset="0"/>
                <a:cs typeface="Times New Roman" charset="0"/>
              </a:rPr>
              <a:t> from the fiscal year 2016 SI2 solicitation have been made to the SI2 solicitation for fiscal year 2017.  </a:t>
            </a:r>
          </a:p>
          <a:p>
            <a:pPr marL="171450" indent="-171450">
              <a:lnSpc>
                <a:spcPct val="120000"/>
              </a:lnSpc>
              <a:buFont typeface="Arial" charset="0"/>
              <a:buChar char="•"/>
            </a:pPr>
            <a:r>
              <a:rPr lang="en-US" sz="1000" b="0" kern="0" dirty="0" smtClean="0">
                <a:solidFill>
                  <a:srgbClr val="333399"/>
                </a:solidFill>
                <a:latin typeface="Times New Roman" charset="0"/>
                <a:ea typeface="Times New Roman" charset="0"/>
                <a:cs typeface="Times New Roman" charset="0"/>
              </a:rPr>
              <a:t>The SSE due date is now in March. The SSI due date stays the same, and</a:t>
            </a:r>
            <a:r>
              <a:rPr lang="en-US" sz="1000" b="0" kern="0" baseline="0" dirty="0" smtClean="0">
                <a:solidFill>
                  <a:srgbClr val="333399"/>
                </a:solidFill>
                <a:latin typeface="Times New Roman" charset="0"/>
                <a:ea typeface="Times New Roman" charset="0"/>
                <a:cs typeface="Times New Roman" charset="0"/>
              </a:rPr>
              <a:t> is in September.</a:t>
            </a:r>
            <a:endParaRPr lang="en-US" sz="1000" b="0" kern="0" dirty="0" smtClean="0">
              <a:solidFill>
                <a:srgbClr val="333399"/>
              </a:solidFill>
              <a:latin typeface="Times New Roman" charset="0"/>
              <a:ea typeface="Times New Roman" charset="0"/>
              <a:cs typeface="Times New Roman" charset="0"/>
            </a:endParaRPr>
          </a:p>
          <a:p>
            <a:pPr marL="171450" indent="-171450">
              <a:buFont typeface="Arial" charset="0"/>
              <a:buChar char="•"/>
            </a:pPr>
            <a:r>
              <a:rPr lang="en-US" sz="1000" b="0" dirty="0" smtClean="0">
                <a:latin typeface="Times New Roman" charset="0"/>
                <a:ea typeface="Times New Roman" charset="0"/>
                <a:cs typeface="Times New Roman" charset="0"/>
              </a:rPr>
              <a:t>The Introduction section has been revised to state an interest in proposals that advance the National Strategic Computing Initiative (NSCI).</a:t>
            </a:r>
          </a:p>
          <a:p>
            <a:pPr marL="171450" indent="-171450">
              <a:buFont typeface="Arial" charset="0"/>
              <a:buChar char="•"/>
            </a:pPr>
            <a:r>
              <a:rPr lang="en-US" sz="1000" b="0" dirty="0" smtClean="0">
                <a:latin typeface="Times New Roman" charset="0"/>
                <a:ea typeface="Times New Roman" charset="0"/>
                <a:cs typeface="Times New Roman" charset="0"/>
              </a:rPr>
              <a:t>The paragraph on additional NSF unit-specific participation information within the section titled Synopsis of the Program has been revised to reflect the current priorities of these units, including, but not limited to, advancing the goals of the NSCI.</a:t>
            </a:r>
          </a:p>
          <a:p>
            <a:pPr marL="171450" indent="-171450">
              <a:buFont typeface="Arial" charset="0"/>
              <a:buChar char="•"/>
            </a:pPr>
            <a:r>
              <a:rPr lang="en-US" sz="1000" b="0" dirty="0" smtClean="0">
                <a:latin typeface="Times New Roman" charset="0"/>
                <a:ea typeface="Times New Roman" charset="0"/>
                <a:cs typeface="Times New Roman" charset="0"/>
              </a:rPr>
              <a:t>The section on solicitation-specific review criteria has been refined in the interest of greater clarity.</a:t>
            </a:r>
          </a:p>
          <a:p>
            <a:pPr marL="171450" indent="-171450">
              <a:buFont typeface="Arial" charset="0"/>
              <a:buChar char="•"/>
            </a:pPr>
            <a:r>
              <a:rPr lang="en-US" sz="1000" b="0" dirty="0" smtClean="0">
                <a:latin typeface="Times New Roman" charset="0"/>
                <a:ea typeface="Times New Roman" charset="0"/>
                <a:cs typeface="Times New Roman" charset="0"/>
              </a:rPr>
              <a:t>This solicitation now includes the option to submit S</a:t>
            </a:r>
            <a:r>
              <a:rPr lang="en-US" sz="1000" b="0" baseline="30000" dirty="0" smtClean="0">
                <a:latin typeface="Times New Roman" charset="0"/>
                <a:ea typeface="Times New Roman" charset="0"/>
                <a:cs typeface="Times New Roman" charset="0"/>
              </a:rPr>
              <a:t>2</a:t>
            </a:r>
            <a:r>
              <a:rPr lang="en-US" sz="1000" b="0" dirty="0" smtClean="0">
                <a:latin typeface="Times New Roman" charset="0"/>
                <a:ea typeface="Times New Roman" charset="0"/>
                <a:cs typeface="Times New Roman" charset="0"/>
              </a:rPr>
              <a:t>I</a:t>
            </a:r>
            <a:r>
              <a:rPr lang="en-US" sz="1000" b="0" baseline="30000" dirty="0" smtClean="0">
                <a:latin typeface="Times New Roman" charset="0"/>
                <a:ea typeface="Times New Roman" charset="0"/>
                <a:cs typeface="Times New Roman" charset="0"/>
              </a:rPr>
              <a:t>2</a:t>
            </a:r>
            <a:r>
              <a:rPr lang="en-US" sz="1000" b="0" dirty="0" smtClean="0">
                <a:latin typeface="Times New Roman" charset="0"/>
                <a:ea typeface="Times New Roman" charset="0"/>
                <a:cs typeface="Times New Roman" charset="0"/>
              </a:rPr>
              <a:t> Conceptualization proposals. These proposals are due in April.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latin typeface="Times New Roman" charset="0"/>
              <a:ea typeface="Times New Roman" charset="0"/>
              <a:cs typeface="Times New Roman"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latin typeface="Times New Roman" charset="0"/>
                <a:ea typeface="Times New Roman" charset="0"/>
                <a:cs typeface="Times New Roman" charset="0"/>
              </a:rPr>
              <a:t>Please visit </a:t>
            </a:r>
            <a:r>
              <a:rPr lang="en-US" sz="1000" b="0" dirty="0" smtClean="0">
                <a:solidFill>
                  <a:srgbClr val="FF0000"/>
                </a:solidFill>
                <a:latin typeface="Times New Roman" charset="0"/>
                <a:ea typeface="Times New Roman" charset="0"/>
                <a:cs typeface="Times New Roman" charset="0"/>
              </a:rPr>
              <a:t>https://</a:t>
            </a:r>
            <a:r>
              <a:rPr lang="en-US" sz="1000" b="0" dirty="0" err="1" smtClean="0">
                <a:solidFill>
                  <a:srgbClr val="FF0000"/>
                </a:solidFill>
                <a:latin typeface="Times New Roman" charset="0"/>
                <a:ea typeface="Times New Roman" charset="0"/>
                <a:cs typeface="Times New Roman" charset="0"/>
              </a:rPr>
              <a:t>www.nsf.gov</a:t>
            </a:r>
            <a:r>
              <a:rPr lang="en-US" sz="1000" b="0" dirty="0" smtClean="0">
                <a:solidFill>
                  <a:srgbClr val="FF0000"/>
                </a:solidFill>
                <a:latin typeface="Times New Roman" charset="0"/>
                <a:ea typeface="Times New Roman" charset="0"/>
                <a:cs typeface="Times New Roman" charset="0"/>
              </a:rPr>
              <a:t>/pubs/2017/nsf17526/nsf17526.htm</a:t>
            </a:r>
            <a:r>
              <a:rPr lang="en-US" sz="1000" b="0" baseline="0" dirty="0" smtClean="0">
                <a:solidFill>
                  <a:srgbClr val="FF0000"/>
                </a:solidFill>
                <a:latin typeface="Times New Roman" charset="0"/>
                <a:ea typeface="Times New Roman" charset="0"/>
                <a:cs typeface="Times New Roman" charset="0"/>
              </a:rPr>
              <a:t> at the bottom of the slide </a:t>
            </a:r>
            <a:r>
              <a:rPr lang="en-US" sz="1000" b="0" baseline="0" dirty="0" smtClean="0">
                <a:solidFill>
                  <a:srgbClr val="333399"/>
                </a:solidFill>
                <a:latin typeface="Times New Roman" charset="0"/>
                <a:ea typeface="Times New Roman" charset="0"/>
                <a:cs typeface="Times New Roman" charset="0"/>
              </a:rPr>
              <a:t>for more information on specific due dates</a:t>
            </a:r>
            <a:r>
              <a:rPr lang="en-US" sz="1000" b="0" baseline="0" dirty="0" smtClean="0">
                <a:solidFill>
                  <a:schemeClr val="tx1"/>
                </a:solidFill>
                <a:latin typeface="Times New Roman" charset="0"/>
                <a:ea typeface="Times New Roman" charset="0"/>
                <a:cs typeface="Times New Roman" charset="0"/>
              </a:rPr>
              <a:t> and the revised solicitation review criteria.</a:t>
            </a:r>
            <a:endParaRPr lang="en-US" sz="1000" baseline="0" dirty="0" smtClean="0">
              <a:latin typeface="Times New Roman" charset="0"/>
              <a:ea typeface="Times New Roman" charset="0"/>
              <a:cs typeface="Times New Roman"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latin typeface="Times New Roman" charset="0"/>
              <a:ea typeface="Times New Roman" charset="0"/>
              <a:cs typeface="Times New Roman"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latin typeface="Times New Roman" charset="0"/>
                <a:ea typeface="Times New Roman" charset="0"/>
                <a:cs typeface="Times New Roman" charset="0"/>
              </a:rPr>
              <a:t>Finally note Grant Proposal Guide (GPG) has been replaced with NSF Proposal &amp; Award Policies &amp; Procedures Guide (PAPPG), (NSF 17-1) which has been issued at: https://</a:t>
            </a:r>
            <a:r>
              <a:rPr lang="en-US" sz="1000" baseline="0" dirty="0" err="1" smtClean="0">
                <a:latin typeface="Times New Roman" charset="0"/>
                <a:ea typeface="Times New Roman" charset="0"/>
                <a:cs typeface="Times New Roman" charset="0"/>
              </a:rPr>
              <a:t>www.nsf.gov</a:t>
            </a:r>
            <a:r>
              <a:rPr lang="en-US" sz="1000" baseline="0" dirty="0" smtClean="0">
                <a:latin typeface="Times New Roman" charset="0"/>
                <a:ea typeface="Times New Roman" charset="0"/>
                <a:cs typeface="Times New Roman" charset="0"/>
              </a:rPr>
              <a:t>/pubs/</a:t>
            </a:r>
            <a:r>
              <a:rPr lang="en-US" sz="1000" baseline="0" dirty="0" err="1" smtClean="0">
                <a:latin typeface="Times New Roman" charset="0"/>
                <a:ea typeface="Times New Roman" charset="0"/>
                <a:cs typeface="Times New Roman" charset="0"/>
              </a:rPr>
              <a:t>policydocs</a:t>
            </a:r>
            <a:r>
              <a:rPr lang="en-US" sz="1000" baseline="0" dirty="0" smtClean="0">
                <a:latin typeface="Times New Roman" charset="0"/>
                <a:ea typeface="Times New Roman" charset="0"/>
                <a:cs typeface="Times New Roman" charset="0"/>
              </a:rPr>
              <a:t>/pappg17_1/</a:t>
            </a:r>
            <a:r>
              <a:rPr lang="en-US" sz="1000" baseline="0" dirty="0" err="1" smtClean="0">
                <a:latin typeface="Times New Roman" charset="0"/>
                <a:ea typeface="Times New Roman" charset="0"/>
                <a:cs typeface="Times New Roman" charset="0"/>
              </a:rPr>
              <a:t>index.jsp</a:t>
            </a:r>
            <a:endParaRPr lang="en-US" sz="1000"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24</a:t>
            </a:fld>
            <a:endParaRPr lang="en-US"/>
          </a:p>
        </p:txBody>
      </p:sp>
    </p:spTree>
    <p:extLst>
      <p:ext uri="{BB962C8B-B14F-4D97-AF65-F5344CB8AC3E}">
        <p14:creationId xmlns:p14="http://schemas.microsoft.com/office/powerpoint/2010/main" val="1533344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eligibility criteria for the SI2 program are as follows:</a:t>
            </a:r>
          </a:p>
          <a:p>
            <a:endParaRPr lang="en-US" baseline="0" dirty="0" smtClean="0"/>
          </a:p>
          <a:p>
            <a:r>
              <a:rPr lang="en-US" baseline="0" dirty="0" smtClean="0"/>
              <a:t>Proposals may only be submitted by universities and colleges or non-profit, non-academic organizations. Federally-funded research and development centers (FFRDCs) may not receive funds directly from NSF under this solicitation.</a:t>
            </a:r>
          </a:p>
          <a:p>
            <a:endParaRPr lang="en-US" baseline="0" dirty="0" smtClean="0"/>
          </a:p>
          <a:p>
            <a:r>
              <a:rPr lang="en-US" baseline="0" dirty="0" smtClean="0"/>
              <a:t>The number of proposals per principal investigator or co-principal investigator is limited to one.  An individual may participate in a proposal as a principal investigator, co-principal investigator, or other senior personnel in at most one full proposal for each pair of SSE/SSE competitions that occurs in a given calendar year.  In the case of multiple proposals that include the same individual, all but the earliest will be returned without review.</a:t>
            </a:r>
          </a:p>
          <a:p>
            <a:endParaRPr lang="en-US" baseline="0" dirty="0" smtClean="0"/>
          </a:p>
          <a:p>
            <a:r>
              <a:rPr lang="en-US" baseline="0" dirty="0" smtClean="0"/>
              <a:t>Please review the solicitation for details.</a:t>
            </a:r>
          </a:p>
        </p:txBody>
      </p:sp>
      <p:sp>
        <p:nvSpPr>
          <p:cNvPr id="4" name="Slide Number Placeholder 3"/>
          <p:cNvSpPr>
            <a:spLocks noGrp="1"/>
          </p:cNvSpPr>
          <p:nvPr>
            <p:ph type="sldNum" sz="quarter" idx="10"/>
          </p:nvPr>
        </p:nvSpPr>
        <p:spPr/>
        <p:txBody>
          <a:bodyPr/>
          <a:lstStyle/>
          <a:p>
            <a:fld id="{62F8A193-9A88-4C12-A131-3411C4BCE5F8}" type="slidenum">
              <a:rPr lang="en-US" smtClean="0"/>
              <a:pPr/>
              <a:t>25</a:t>
            </a:fld>
            <a:endParaRPr lang="en-US"/>
          </a:p>
        </p:txBody>
      </p:sp>
    </p:spTree>
    <p:extLst>
      <p:ext uri="{BB962C8B-B14F-4D97-AF65-F5344CB8AC3E}">
        <p14:creationId xmlns:p14="http://schemas.microsoft.com/office/powerpoint/2010/main" val="639808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solicitation requirements</a:t>
            </a:r>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26</a:t>
            </a:fld>
            <a:endParaRPr lang="en-US"/>
          </a:p>
        </p:txBody>
      </p:sp>
    </p:spTree>
    <p:extLst>
      <p:ext uri="{BB962C8B-B14F-4D97-AF65-F5344CB8AC3E}">
        <p14:creationId xmlns:p14="http://schemas.microsoft.com/office/powerpoint/2010/main" val="1961546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273C3CA-0874-4109-BDD1-07026DFE9BF5}" type="slidenum">
              <a:rPr lang="en-US"/>
              <a:pPr/>
              <a:t>27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a:spcBef>
                <a:spcPct val="40000"/>
              </a:spcBef>
            </a:pPr>
            <a:r>
              <a:rPr lang="en-US" sz="1000" b="0" kern="1200" dirty="0" smtClean="0">
                <a:solidFill>
                  <a:srgbClr val="333399"/>
                </a:solidFill>
                <a:latin typeface="Times New Roman" charset="0"/>
                <a:ea typeface="Times New Roman" charset="0"/>
                <a:cs typeface="Times New Roman" charset="0"/>
              </a:rPr>
              <a:t>SI</a:t>
            </a:r>
            <a:r>
              <a:rPr lang="en-US" sz="1000" b="0" kern="1200" baseline="30000" dirty="0" smtClean="0">
                <a:solidFill>
                  <a:srgbClr val="333399"/>
                </a:solidFill>
                <a:latin typeface="Times New Roman" charset="0"/>
                <a:ea typeface="Times New Roman" charset="0"/>
                <a:cs typeface="Times New Roman" charset="0"/>
              </a:rPr>
              <a:t>2</a:t>
            </a:r>
            <a:r>
              <a:rPr lang="en-US" sz="1000" b="0" kern="1200" dirty="0" smtClean="0">
                <a:solidFill>
                  <a:srgbClr val="333399"/>
                </a:solidFill>
                <a:latin typeface="Times New Roman" charset="0"/>
                <a:ea typeface="Times New Roman" charset="0"/>
                <a:cs typeface="Times New Roman" charset="0"/>
              </a:rPr>
              <a:t> Proposals should identify:</a:t>
            </a:r>
          </a:p>
          <a:p>
            <a:pPr marL="228600" indent="-228600">
              <a:buFont typeface="+mj-lt"/>
              <a:buAutoNum type="arabicPeriod"/>
            </a:pPr>
            <a:r>
              <a:rPr lang="en-US" sz="1000" dirty="0" smtClean="0">
                <a:latin typeface="Times New Roman" charset="0"/>
                <a:ea typeface="Times New Roman" charset="0"/>
                <a:cs typeface="Times New Roman" charset="0"/>
              </a:rPr>
              <a:t>How the proposed software will fill a recognized need and advance research capability within a significant area or areas of science and engineering. Provide a compelling discussion of the software's potential use by its intended and broader communities, preferably via use cases developed in concert with relevant domain scientists.</a:t>
            </a:r>
          </a:p>
          <a:p>
            <a:pPr marL="228600" indent="-228600">
              <a:buFont typeface="+mj-lt"/>
              <a:buAutoNum type="arabicPeriod"/>
            </a:pPr>
            <a:r>
              <a:rPr lang="en-US" sz="1000" dirty="0" smtClean="0">
                <a:latin typeface="Times New Roman" charset="0"/>
                <a:ea typeface="Times New Roman" charset="0"/>
                <a:cs typeface="Times New Roman" charset="0"/>
              </a:rPr>
              <a:t>How the project integrates innovation and discovery into the project activities.</a:t>
            </a:r>
          </a:p>
          <a:p>
            <a:pPr marL="228600" indent="-228600">
              <a:buFont typeface="+mj-lt"/>
              <a:buAutoNum type="arabicPeriod"/>
            </a:pPr>
            <a:r>
              <a:rPr lang="en-US" sz="1000" dirty="0" smtClean="0">
                <a:latin typeface="Times New Roman" charset="0"/>
                <a:ea typeface="Times New Roman" charset="0"/>
                <a:cs typeface="Times New Roman" charset="0"/>
              </a:rPr>
              <a:t>How the proposed software compares to alternative or existing elements (including other commercial and research solutions) and what are the limitations of these existing elements.</a:t>
            </a:r>
          </a:p>
          <a:p>
            <a:pPr marL="228600" indent="-228600">
              <a:buFont typeface="+mj-lt"/>
              <a:buAutoNum type="arabicPeriod"/>
            </a:pPr>
            <a:r>
              <a:rPr lang="en-US" sz="1000" dirty="0" smtClean="0">
                <a:latin typeface="Times New Roman" charset="0"/>
                <a:ea typeface="Times New Roman" charset="0"/>
                <a:cs typeface="Times New Roman" charset="0"/>
              </a:rPr>
              <a:t>If PIs have been previously funded under an SSE or SSI award,</a:t>
            </a:r>
            <a:r>
              <a:rPr lang="en-US" sz="1000" baseline="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quantifiable evidence of the use, impact and sustainability of the previously funded software, and a citation to the published software in their biographical sketches as one of their relevant products.</a:t>
            </a:r>
          </a:p>
          <a:p>
            <a:pPr marL="228600" indent="-228600">
              <a:buFont typeface="+mj-lt"/>
              <a:buAutoNum type="arabicPeriod"/>
            </a:pPr>
            <a:r>
              <a:rPr lang="en-US" sz="1000" dirty="0" smtClean="0">
                <a:latin typeface="Times New Roman" charset="0"/>
                <a:ea typeface="Times New Roman" charset="0"/>
                <a:cs typeface="Times New Roman" charset="0"/>
              </a:rPr>
              <a:t>The architecture of the software and the software engineering process to be used for the design, development, documentation, testing, validation and release of the software, its deployment and associated outreach to the end user community, and an acceptance and evaluation plan that involves end users.</a:t>
            </a:r>
          </a:p>
          <a:p>
            <a:pPr marL="228600" indent="-228600">
              <a:buFont typeface="+mj-lt"/>
              <a:buAutoNum type="arabicPeriod"/>
            </a:pPr>
            <a:r>
              <a:rPr lang="en-US" sz="1000" dirty="0" smtClean="0">
                <a:latin typeface="Times New Roman" charset="0"/>
                <a:ea typeface="Times New Roman" charset="0"/>
                <a:cs typeface="Times New Roman" charset="0"/>
              </a:rPr>
              <a:t>How security, trustworthiness, provenance, reproducibility, and usability will be addressed by the project and integrated into the proposed software system and the software engineering process.</a:t>
            </a:r>
          </a:p>
          <a:p>
            <a:pPr eaLnBrk="1" hangingPunct="1"/>
            <a:endParaRPr lang="en-US" sz="1000" dirty="0" smtClean="0">
              <a:latin typeface="Times New Roman" charset="0"/>
              <a:ea typeface="Times New Roman" charset="0"/>
              <a:cs typeface="Times New Roman" charset="0"/>
            </a:endParaRPr>
          </a:p>
          <a:p>
            <a:pPr eaLnBrk="1" hangingPunct="1"/>
            <a:r>
              <a:rPr lang="en-US" sz="1000" dirty="0" smtClean="0">
                <a:latin typeface="Times New Roman" charset="0"/>
                <a:ea typeface="Times New Roman" charset="0"/>
                <a:cs typeface="Times New Roman" charset="0"/>
              </a:rPr>
              <a:t>Continued on the next slide</a:t>
            </a:r>
          </a:p>
        </p:txBody>
      </p:sp>
    </p:spTree>
    <p:extLst>
      <p:ext uri="{BB962C8B-B14F-4D97-AF65-F5344CB8AC3E}">
        <p14:creationId xmlns:p14="http://schemas.microsoft.com/office/powerpoint/2010/main" val="2134559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273C3CA-0874-4109-BDD1-07026DFE9BF5}" type="slidenum">
              <a:rPr lang="en-US"/>
              <a:pPr/>
              <a:t>28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a:spcBef>
                <a:spcPct val="40000"/>
              </a:spcBef>
            </a:pPr>
            <a:r>
              <a:rPr lang="en-US" sz="900" b="0" kern="1200" dirty="0" smtClean="0">
                <a:solidFill>
                  <a:srgbClr val="333399"/>
                </a:solidFill>
                <a:latin typeface="Times New Roman" charset="0"/>
                <a:ea typeface="Times New Roman" charset="0"/>
                <a:cs typeface="Times New Roman" charset="0"/>
              </a:rPr>
              <a:t>SI</a:t>
            </a:r>
            <a:r>
              <a:rPr lang="en-US" sz="900" b="0" kern="1200" baseline="30000" dirty="0" smtClean="0">
                <a:solidFill>
                  <a:srgbClr val="333399"/>
                </a:solidFill>
                <a:latin typeface="Times New Roman" charset="0"/>
                <a:ea typeface="Times New Roman" charset="0"/>
                <a:cs typeface="Times New Roman" charset="0"/>
              </a:rPr>
              <a:t>2</a:t>
            </a:r>
            <a:r>
              <a:rPr lang="en-US" sz="900" b="0" kern="1200" dirty="0" smtClean="0">
                <a:solidFill>
                  <a:srgbClr val="333399"/>
                </a:solidFill>
                <a:latin typeface="Times New Roman" charset="0"/>
                <a:ea typeface="Times New Roman" charset="0"/>
                <a:cs typeface="Times New Roman" charset="0"/>
              </a:rPr>
              <a:t> Proposals should identify:</a:t>
            </a:r>
          </a:p>
          <a:p>
            <a:pPr>
              <a:buFont typeface="+mj-lt"/>
              <a:buAutoNum type="arabicPeriod" startAt="7"/>
            </a:pPr>
            <a:r>
              <a:rPr lang="en-US" sz="900" dirty="0" smtClean="0">
                <a:latin typeface="Times New Roman" charset="0"/>
                <a:ea typeface="Times New Roman" charset="0"/>
                <a:cs typeface="Times New Roman" charset="0"/>
              </a:rPr>
              <a:t>How adaptability to new technologies and changing requirements will be addressed by the project and built into the proposed software system.</a:t>
            </a:r>
          </a:p>
          <a:p>
            <a:pPr>
              <a:buFont typeface="+mj-lt"/>
              <a:buAutoNum type="arabicPeriod" startAt="7"/>
            </a:pPr>
            <a:r>
              <a:rPr lang="en-US" sz="900" dirty="0" smtClean="0">
                <a:latin typeface="Times New Roman" charset="0"/>
                <a:ea typeface="Times New Roman" charset="0"/>
                <a:cs typeface="Times New Roman" charset="0"/>
              </a:rPr>
              <a:t>Which software license will be used for the released software, and why this license has been chosen.</a:t>
            </a:r>
          </a:p>
          <a:p>
            <a:pPr>
              <a:buFont typeface="+mj-lt"/>
              <a:buAutoNum type="arabicPeriod" startAt="7"/>
            </a:pPr>
            <a:r>
              <a:rPr lang="en-US" sz="900" dirty="0" smtClean="0">
                <a:latin typeface="Times New Roman" charset="0"/>
                <a:ea typeface="Times New Roman" charset="0"/>
                <a:cs typeface="Times New Roman" charset="0"/>
              </a:rPr>
              <a:t>The project plan, including user interactions and a community-driven approach, and a timeline including a proof- of-concept demonstration of the key software components. The proposal must include a list of tangible metrics, with end user involvement, to be used to measure the success of the software element developed, especially the quantitative and qualitative definition of a "working prototype" against which that milestone will be judged, and the steps necessary to take the software element from prototype to dissemination into the community as reusable software resources.</a:t>
            </a:r>
          </a:p>
          <a:p>
            <a:pPr>
              <a:buFont typeface="+mj-lt"/>
              <a:buAutoNum type="arabicPeriod" startAt="7"/>
            </a:pPr>
            <a:r>
              <a:rPr lang="en-US" sz="900" dirty="0" smtClean="0">
                <a:latin typeface="Times New Roman" charset="0"/>
                <a:ea typeface="Times New Roman" charset="0"/>
                <a:cs typeface="Times New Roman" charset="0"/>
              </a:rPr>
              <a:t>The outreach and education plan for additional end user groups to take advantage of the proposed work, with the potential to have impact beyond the institution, including the possible adoption of approaches, curricula, and instructional material broadly within the relevant disciplines.</a:t>
            </a:r>
          </a:p>
          <a:p>
            <a:pPr>
              <a:buFont typeface="+mj-lt"/>
              <a:buAutoNum type="arabicPeriod" startAt="7"/>
            </a:pPr>
            <a:r>
              <a:rPr lang="en-US" sz="900" dirty="0" smtClean="0">
                <a:latin typeface="Times New Roman" charset="0"/>
                <a:ea typeface="Times New Roman" charset="0"/>
                <a:cs typeface="Times New Roman" charset="0"/>
              </a:rPr>
              <a:t>Sustainability of the developed software beyond the lifetime of the award.</a:t>
            </a:r>
          </a:p>
          <a:p>
            <a:pPr>
              <a:buFont typeface="+mj-lt"/>
              <a:buAutoNum type="arabicPeriod" startAt="7"/>
            </a:pPr>
            <a:r>
              <a:rPr lang="en-US" sz="900" dirty="0" smtClean="0">
                <a:latin typeface="Times New Roman" charset="0"/>
                <a:ea typeface="Times New Roman" charset="0"/>
                <a:cs typeface="Times New Roman" charset="0"/>
              </a:rPr>
              <a:t>How the proposed software will leverage and be interoperable with widely used tools by the community, and with NSF and national cyberinfrastructure investments, as appropriate.</a:t>
            </a:r>
          </a:p>
          <a:p>
            <a:pPr>
              <a:buFont typeface="+mj-lt"/>
              <a:buAutoNum type="arabicPeriod" startAt="7"/>
            </a:pPr>
            <a:r>
              <a:rPr lang="en-US" sz="900" dirty="0" smtClean="0">
                <a:latin typeface="Times New Roman" charset="0"/>
                <a:ea typeface="Times New Roman" charset="0"/>
                <a:cs typeface="Times New Roman" charset="0"/>
              </a:rPr>
              <a:t>If the proposal seeks to be considered as responsive to the NSCI, how it advances this initiative.</a:t>
            </a:r>
          </a:p>
          <a:p>
            <a:pPr>
              <a:spcBef>
                <a:spcPct val="40000"/>
              </a:spcBef>
            </a:pPr>
            <a:endParaRPr lang="en-US" sz="900" dirty="0" smtClean="0">
              <a:latin typeface="Times New Roman" charset="0"/>
              <a:ea typeface="Times New Roman" charset="0"/>
              <a:cs typeface="Times New Roman" charset="0"/>
            </a:endParaRPr>
          </a:p>
          <a:p>
            <a:pPr>
              <a:spcBef>
                <a:spcPct val="40000"/>
              </a:spcBef>
            </a:pPr>
            <a:r>
              <a:rPr lang="en-US" sz="900" dirty="0" smtClean="0">
                <a:latin typeface="Times New Roman" charset="0"/>
                <a:ea typeface="Times New Roman" charset="0"/>
                <a:cs typeface="Times New Roman" charset="0"/>
              </a:rPr>
              <a:t>On a related point, note</a:t>
            </a:r>
            <a:r>
              <a:rPr lang="en-US" sz="900" baseline="0" dirty="0" smtClean="0">
                <a:latin typeface="Times New Roman" charset="0"/>
                <a:ea typeface="Times New Roman" charset="0"/>
                <a:cs typeface="Times New Roman" charset="0"/>
              </a:rPr>
              <a:t> that the complete review criteria for SSE and SSI proposals are detailed and discussed later. </a:t>
            </a:r>
            <a:endParaRPr lang="en-US" sz="900" dirty="0" smtClean="0">
              <a:latin typeface="Times New Roman" charset="0"/>
              <a:ea typeface="Times New Roman" charset="0"/>
              <a:cs typeface="Times New Roman" charset="0"/>
            </a:endParaRPr>
          </a:p>
          <a:p>
            <a:pPr eaLnBrk="1" hangingPunct="1"/>
            <a:endParaRPr lang="en-US" sz="9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1391152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273C3CA-0874-4109-BDD1-07026DFE9BF5}" type="slidenum">
              <a:rPr lang="en-US"/>
              <a:pPr/>
              <a:t>29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a:buFont typeface="+mj-lt"/>
              <a:buNone/>
            </a:pPr>
            <a:r>
              <a:rPr lang="en-US" sz="900" b="1" kern="1200" dirty="0" smtClean="0">
                <a:solidFill>
                  <a:srgbClr val="333399"/>
                </a:solidFill>
                <a:latin typeface="Times New Roman" charset="0"/>
                <a:ea typeface="Times New Roman" charset="0"/>
                <a:cs typeface="Times New Roman" charset="0"/>
              </a:rPr>
              <a:t>S</a:t>
            </a:r>
            <a:r>
              <a:rPr lang="en-US" sz="900" b="1" kern="1200" baseline="30000" dirty="0" smtClean="0">
                <a:solidFill>
                  <a:srgbClr val="333399"/>
                </a:solidFill>
                <a:latin typeface="Times New Roman" charset="0"/>
                <a:ea typeface="Times New Roman" charset="0"/>
                <a:cs typeface="Times New Roman" charset="0"/>
              </a:rPr>
              <a:t>2</a:t>
            </a:r>
            <a:r>
              <a:rPr lang="en-US" sz="900" b="1" kern="1200" dirty="0" smtClean="0">
                <a:solidFill>
                  <a:srgbClr val="333399"/>
                </a:solidFill>
                <a:latin typeface="Times New Roman" charset="0"/>
                <a:ea typeface="Times New Roman" charset="0"/>
                <a:cs typeface="Times New Roman" charset="0"/>
              </a:rPr>
              <a:t>I</a:t>
            </a:r>
            <a:r>
              <a:rPr lang="en-US" sz="900" b="1" kern="1200" baseline="30000" dirty="0" smtClean="0">
                <a:solidFill>
                  <a:srgbClr val="333399"/>
                </a:solidFill>
                <a:latin typeface="Times New Roman" charset="0"/>
                <a:ea typeface="Times New Roman" charset="0"/>
                <a:cs typeface="Times New Roman" charset="0"/>
              </a:rPr>
              <a:t>2</a:t>
            </a:r>
            <a:r>
              <a:rPr lang="en-US" sz="900" b="1" kern="1200" dirty="0" smtClean="0">
                <a:solidFill>
                  <a:srgbClr val="333399"/>
                </a:solidFill>
                <a:latin typeface="Times New Roman" charset="0"/>
                <a:ea typeface="Times New Roman" charset="0"/>
                <a:cs typeface="Times New Roman" charset="0"/>
              </a:rPr>
              <a:t> Conceptualization Proposals Should Provide</a:t>
            </a:r>
            <a:endParaRPr lang="en-US" sz="900" dirty="0" smtClean="0">
              <a:latin typeface="Times New Roman" charset="0"/>
              <a:ea typeface="Times New Roman" charset="0"/>
              <a:cs typeface="Times New Roman" charset="0"/>
            </a:endParaRPr>
          </a:p>
          <a:p>
            <a:pPr marL="228600" lvl="0" indent="-228600">
              <a:buFont typeface="+mj-lt"/>
              <a:buAutoNum type="arabicPeriod"/>
            </a:pPr>
            <a:r>
              <a:rPr lang="en-US" sz="900" dirty="0" smtClean="0">
                <a:latin typeface="Times New Roman" charset="0"/>
                <a:ea typeface="Times New Roman" charset="0"/>
                <a:cs typeface="Times New Roman" charset="0"/>
              </a:rPr>
              <a:t>The rationale for the envisioned institute, its mission and goals, and its responsiveness to community needs and to programmatic areas of interest to the SI</a:t>
            </a:r>
            <a:r>
              <a:rPr lang="en-US" sz="900" baseline="30000" dirty="0" smtClean="0">
                <a:latin typeface="Times New Roman" charset="0"/>
                <a:ea typeface="Times New Roman" charset="0"/>
                <a:cs typeface="Times New Roman" charset="0"/>
              </a:rPr>
              <a:t>2</a:t>
            </a:r>
            <a:r>
              <a:rPr lang="en-US" sz="900" dirty="0" smtClean="0">
                <a:latin typeface="Times New Roman" charset="0"/>
                <a:ea typeface="Times New Roman" charset="0"/>
                <a:cs typeface="Times New Roman" charset="0"/>
              </a:rPr>
              <a:t> program and associated Dear Colleague Letters.</a:t>
            </a:r>
          </a:p>
          <a:p>
            <a:pPr marL="228600" lvl="0" indent="-228600">
              <a:buFont typeface="+mj-lt"/>
              <a:buAutoNum type="arabicPeriod"/>
            </a:pPr>
            <a:r>
              <a:rPr lang="en-US" sz="900" dirty="0" smtClean="0">
                <a:latin typeface="Times New Roman" charset="0"/>
                <a:ea typeface="Times New Roman" charset="0"/>
                <a:cs typeface="Times New Roman" charset="0"/>
              </a:rPr>
              <a:t>The scientific and engineering communities and software elements/frameworks targeted, and the specific software sustainability challenges that will be addressed.</a:t>
            </a:r>
          </a:p>
          <a:p>
            <a:pPr marL="228600" lvl="0" indent="-228600">
              <a:buFont typeface="+mj-lt"/>
              <a:buAutoNum type="arabicPeriod"/>
            </a:pPr>
            <a:r>
              <a:rPr lang="en-US" sz="900" dirty="0" smtClean="0">
                <a:latin typeface="Times New Roman" charset="0"/>
                <a:ea typeface="Times New Roman" charset="0"/>
                <a:cs typeface="Times New Roman" charset="0"/>
              </a:rPr>
              <a:t>Approaches for reaching out to the relevant communities and engaging them in the conceptual design process.</a:t>
            </a:r>
          </a:p>
          <a:p>
            <a:pPr marL="228600" lvl="0" indent="-228600">
              <a:buFont typeface="+mj-lt"/>
              <a:buAutoNum type="arabicPeriod"/>
            </a:pPr>
            <a:r>
              <a:rPr lang="en-US" sz="900" dirty="0" smtClean="0">
                <a:latin typeface="Times New Roman" charset="0"/>
                <a:ea typeface="Times New Roman" charset="0"/>
                <a:cs typeface="Times New Roman" charset="0"/>
              </a:rPr>
              <a:t>The anticipated impact to the scientific and engineering communities in terms of research, innovation and productivity.</a:t>
            </a:r>
          </a:p>
          <a:p>
            <a:pPr marL="228600" lvl="0" indent="-228600">
              <a:buFont typeface="+mj-lt"/>
              <a:buAutoNum type="arabicPeriod"/>
            </a:pPr>
            <a:r>
              <a:rPr lang="en-US" sz="900" dirty="0" smtClean="0">
                <a:latin typeface="Times New Roman" charset="0"/>
                <a:ea typeface="Times New Roman" charset="0"/>
                <a:cs typeface="Times New Roman" charset="0"/>
              </a:rPr>
              <a:t>The overarching approach as well as specific steps that will be taken towards the conceptual design of the envisioned institute.</a:t>
            </a:r>
          </a:p>
          <a:p>
            <a:pPr marL="228600" lvl="0" indent="-228600">
              <a:buFont typeface="+mj-lt"/>
              <a:buAutoNum type="arabicPeriod"/>
            </a:pPr>
            <a:r>
              <a:rPr lang="en-US" sz="900" dirty="0" smtClean="0">
                <a:latin typeface="Times New Roman" charset="0"/>
                <a:ea typeface="Times New Roman" charset="0"/>
                <a:cs typeface="Times New Roman" charset="0"/>
              </a:rPr>
              <a:t>The qualifications of the PIs to lead the conceptualization effort for the envisioned institute.</a:t>
            </a:r>
          </a:p>
          <a:p>
            <a:pPr marL="228600" lvl="0" indent="-228600">
              <a:buFont typeface="+mj-lt"/>
              <a:buAutoNum type="arabicPeriod"/>
            </a:pPr>
            <a:r>
              <a:rPr lang="en-US" sz="900" dirty="0" smtClean="0">
                <a:latin typeface="Times New Roman" charset="0"/>
                <a:ea typeface="Times New Roman" charset="0"/>
                <a:cs typeface="Times New Roman" charset="0"/>
              </a:rPr>
              <a:t>A steering committee comprising leading members of the targeted community that could assume key roles in the leadership and/or management of the envisioned institute. Brief biographies of the members of the steering committee and their role in the conceptualization process should be included.</a:t>
            </a:r>
          </a:p>
          <a:p>
            <a:pPr marL="228600" lvl="0" indent="-228600">
              <a:buFont typeface="+mj-lt"/>
              <a:buAutoNum type="arabicPeriod"/>
            </a:pPr>
            <a:r>
              <a:rPr lang="en-US" sz="900" dirty="0" smtClean="0">
                <a:latin typeface="Times New Roman" charset="0"/>
                <a:ea typeface="Times New Roman" charset="0"/>
                <a:cs typeface="Times New Roman" charset="0"/>
              </a:rPr>
              <a:t>If the proposal seeks to be considered as responsive to the NSCI, the relevance to this NSCI, in a clearly identifiable section.</a:t>
            </a:r>
          </a:p>
          <a:p>
            <a:pPr eaLnBrk="1" hangingPunct="1"/>
            <a:endParaRPr lang="en-US" sz="9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31128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the outline</a:t>
            </a:r>
            <a:r>
              <a:rPr lang="en-US" baseline="0" dirty="0" smtClean="0"/>
              <a:t> </a:t>
            </a:r>
            <a:r>
              <a:rPr lang="en-US" dirty="0" smtClean="0"/>
              <a:t>of today’s presentation.  We’ll start by</a:t>
            </a:r>
            <a:r>
              <a:rPr lang="en-US" baseline="0" dirty="0" smtClean="0"/>
              <a:t> discussing the goals of the SI2 program and how SI2 is structured to achieve those goals.  Next, we’ll briefly cover some important aspects of the solicitation including the 3 types of awards, submission requirements, and deadlines.  We will then survey the review criteria, with a particular focus </a:t>
            </a:r>
            <a:r>
              <a:rPr lang="en-US" baseline="0" dirty="0" smtClean="0"/>
              <a:t>on criteria specific to SI2. We’ll then take questions </a:t>
            </a:r>
            <a:r>
              <a:rPr lang="en-US" baseline="0" dirty="0" smtClean="0"/>
              <a:t>from </a:t>
            </a:r>
            <a:r>
              <a:rPr lang="en-US" baseline="0" dirty="0" smtClean="0"/>
              <a:t>you.</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3</a:t>
            </a:fld>
            <a:endParaRPr lang="en-US"/>
          </a:p>
        </p:txBody>
      </p:sp>
    </p:spTree>
    <p:extLst>
      <p:ext uri="{BB962C8B-B14F-4D97-AF65-F5344CB8AC3E}">
        <p14:creationId xmlns:p14="http://schemas.microsoft.com/office/powerpoint/2010/main" val="1874219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charset="0"/>
                <a:ea typeface="Times New Roman" charset="0"/>
                <a:cs typeface="Times New Roman" charset="0"/>
              </a:rPr>
              <a:t>Additional documents include:</a:t>
            </a:r>
          </a:p>
          <a:p>
            <a:endParaRPr lang="en-US" sz="1000" dirty="0" smtClean="0">
              <a:latin typeface="Times New Roman" charset="0"/>
              <a:ea typeface="Times New Roman" charset="0"/>
              <a:cs typeface="Times New Roman" charset="0"/>
            </a:endParaRPr>
          </a:p>
          <a:p>
            <a:r>
              <a:rPr lang="en-US" sz="1000" kern="1200" dirty="0" smtClean="0">
                <a:latin typeface="Times New Roman" charset="0"/>
                <a:ea typeface="Times New Roman" charset="0"/>
                <a:cs typeface="Times New Roman" charset="0"/>
              </a:rPr>
              <a:t>A data management plan and postdoctoral</a:t>
            </a:r>
            <a:r>
              <a:rPr lang="en-US" sz="1000" kern="1200" baseline="0" dirty="0" smtClean="0">
                <a:latin typeface="Times New Roman" charset="0"/>
                <a:ea typeface="Times New Roman" charset="0"/>
                <a:cs typeface="Times New Roman" charset="0"/>
              </a:rPr>
              <a:t> trainee m</a:t>
            </a:r>
            <a:r>
              <a:rPr lang="en-US" sz="1000" kern="1200" dirty="0" smtClean="0">
                <a:latin typeface="Times New Roman" charset="0"/>
                <a:ea typeface="Times New Roman" charset="0"/>
                <a:cs typeface="Times New Roman" charset="0"/>
              </a:rPr>
              <a:t>entoring plan (if the project includes such trainees).  This is a standard NSF requirement.  SI2 reviewers pay close attention to the data management plan since software is data and the goal of SI2 is to produce well-used software.</a:t>
            </a:r>
          </a:p>
          <a:p>
            <a:endParaRPr lang="en-US" sz="1000" kern="1200" dirty="0" smtClean="0">
              <a:latin typeface="Times New Roman" charset="0"/>
              <a:ea typeface="Times New Roman" charset="0"/>
              <a:cs typeface="Times New Roman" charset="0"/>
            </a:endParaRPr>
          </a:p>
          <a:p>
            <a:r>
              <a:rPr lang="en-US" sz="1000" kern="1200" dirty="0" smtClean="0">
                <a:latin typeface="Times New Roman" charset="0"/>
                <a:ea typeface="Times New Roman" charset="0"/>
                <a:cs typeface="Times New Roman" charset="0"/>
              </a:rPr>
              <a:t>For SSI proposals, a management and coordination plan is also required.  The specific roles of the principal investigators, co-principal investigators, other senior personnel, and paid consultants at all institutions involved must be outlined.  Also, there must be a description of how the project will be managed across institutions and disciplines, identification of the specific coordination mechanisms that will enable cross-institution and/or cross-discipline scientific integration, and pointers to the budget line items that support these management and coordination mechanisms.</a:t>
            </a:r>
          </a:p>
          <a:p>
            <a:endParaRPr lang="en-US" sz="1000" kern="1200" dirty="0" smtClean="0">
              <a:latin typeface="Times New Roman" charset="0"/>
              <a:ea typeface="Times New Roman" charset="0"/>
              <a:cs typeface="Times New Roman" charset="0"/>
            </a:endParaRPr>
          </a:p>
          <a:p>
            <a:r>
              <a:rPr lang="en-US" sz="1000" b="1" dirty="0" smtClean="0">
                <a:latin typeface="Times New Roman" charset="0"/>
                <a:ea typeface="Times New Roman" charset="0"/>
                <a:cs typeface="Times New Roman" charset="0"/>
              </a:rPr>
              <a:t>Letters of Collaboration (if</a:t>
            </a:r>
            <a:r>
              <a:rPr lang="en-US" sz="1000" b="1" baseline="0" dirty="0" smtClean="0">
                <a:latin typeface="Times New Roman" charset="0"/>
                <a:ea typeface="Times New Roman" charset="0"/>
                <a:cs typeface="Times New Roman" charset="0"/>
              </a:rPr>
              <a:t> any) should </a:t>
            </a:r>
            <a:r>
              <a:rPr lang="en-US" sz="1000" b="0" baseline="0" dirty="0" smtClean="0">
                <a:latin typeface="Times New Roman" charset="0"/>
                <a:ea typeface="Times New Roman" charset="0"/>
                <a:cs typeface="Times New Roman" charset="0"/>
              </a:rPr>
              <a:t>i</a:t>
            </a:r>
            <a:r>
              <a:rPr lang="en-US" sz="1000" dirty="0" smtClean="0">
                <a:latin typeface="Times New Roman" charset="0"/>
                <a:ea typeface="Times New Roman" charset="0"/>
                <a:cs typeface="Times New Roman" charset="0"/>
              </a:rPr>
              <a:t>nclude documentation of funded or unfunded collaborative arrangements of significance to the proposal (see </a:t>
            </a:r>
            <a:r>
              <a:rPr lang="en-US" sz="1000" dirty="0" smtClean="0">
                <a:latin typeface="Times New Roman" charset="0"/>
                <a:ea typeface="Times New Roman" charset="0"/>
                <a:cs typeface="Times New Roman" charset="0"/>
              </a:rPr>
              <a:t>PAPPG Chapter </a:t>
            </a:r>
            <a:r>
              <a:rPr lang="en-US" sz="1000" dirty="0" smtClean="0">
                <a:latin typeface="Times New Roman" charset="0"/>
                <a:ea typeface="Times New Roman" charset="0"/>
                <a:cs typeface="Times New Roman" charset="0"/>
              </a:rPr>
              <a:t>II.C.2.d(iv) for details). Letters of collaboration should be limited to stating the intent to collaborate and should not contain endorsements or evaluation of the proposed project. The REQUIRED format for letters of collaboration is in the </a:t>
            </a:r>
            <a:r>
              <a:rPr lang="en-US" sz="1000" b="0" dirty="0" smtClean="0">
                <a:latin typeface="Times New Roman" charset="0"/>
                <a:ea typeface="Times New Roman" charset="0"/>
                <a:cs typeface="Times New Roman" charset="0"/>
              </a:rPr>
              <a:t>NSF Proposal &amp; Award Policies &amp; Procedures Guide (PAPPG)</a:t>
            </a:r>
            <a:r>
              <a:rPr lang="en-US" sz="1000" dirty="0" smtClean="0">
                <a:latin typeface="Times New Roman" charset="0"/>
                <a:ea typeface="Times New Roman" charset="0"/>
                <a:cs typeface="Times New Roman" charset="0"/>
              </a:rPr>
              <a:t>.</a:t>
            </a:r>
          </a:p>
        </p:txBody>
      </p:sp>
      <p:sp>
        <p:nvSpPr>
          <p:cNvPr id="4" name="Slide Number Placeholder 3"/>
          <p:cNvSpPr>
            <a:spLocks noGrp="1"/>
          </p:cNvSpPr>
          <p:nvPr>
            <p:ph type="sldNum" sz="quarter" idx="10"/>
          </p:nvPr>
        </p:nvSpPr>
        <p:spPr/>
        <p:txBody>
          <a:bodyPr/>
          <a:lstStyle/>
          <a:p>
            <a:fld id="{62F8A193-9A88-4C12-A131-3411C4BCE5F8}" type="slidenum">
              <a:rPr lang="en-US" smtClean="0"/>
              <a:pPr/>
              <a:t>30</a:t>
            </a:fld>
            <a:endParaRPr lang="en-US"/>
          </a:p>
        </p:txBody>
      </p:sp>
    </p:spTree>
    <p:extLst>
      <p:ext uri="{BB962C8B-B14F-4D97-AF65-F5344CB8AC3E}">
        <p14:creationId xmlns:p14="http://schemas.microsoft.com/office/powerpoint/2010/main" val="484200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Additional documents include:</a:t>
            </a:r>
          </a:p>
          <a:p>
            <a:endParaRPr lang="en-US" sz="1200" b="0" dirty="0" smtClean="0"/>
          </a:p>
          <a:p>
            <a:r>
              <a:rPr lang="en-US" sz="1200" b="0" dirty="0" smtClean="0"/>
              <a:t>Project Personnel and Partner Institutions (required for all award categories): Provide current, accurate information for all personnel and institutions involved in the project. NSF staff will use this information in the merit review process to manage conflicts of interest. The list must include all PIs, Co-PIs, Senior Personnel, paid/unpaid Consultants or Collaborators, </a:t>
            </a:r>
            <a:r>
              <a:rPr lang="en-US" sz="1200" b="0" dirty="0" err="1" smtClean="0"/>
              <a:t>Subawardees</a:t>
            </a:r>
            <a:r>
              <a:rPr lang="en-US" sz="1200" b="0" dirty="0" smtClean="0"/>
              <a:t>, Postdocs, project-level advisory committee members, and writers of letters of support. See details</a:t>
            </a:r>
            <a:r>
              <a:rPr lang="en-US" sz="1200" b="0" baseline="0" dirty="0" smtClean="0"/>
              <a:t> in the solicitation.</a:t>
            </a:r>
            <a:endParaRPr lang="en-US" sz="1200" b="0"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31</a:t>
            </a:fld>
            <a:endParaRPr lang="en-US"/>
          </a:p>
        </p:txBody>
      </p:sp>
    </p:spTree>
    <p:extLst>
      <p:ext uri="{BB962C8B-B14F-4D97-AF65-F5344CB8AC3E}">
        <p14:creationId xmlns:p14="http://schemas.microsoft.com/office/powerpoint/2010/main" val="453895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Additional documents -</a:t>
            </a:r>
            <a:r>
              <a:rPr lang="en-US" sz="1200" baseline="0" dirty="0" smtClean="0"/>
              <a:t> </a:t>
            </a:r>
            <a:r>
              <a:rPr lang="en-US" sz="1200" b="0" dirty="0" smtClean="0"/>
              <a:t>Collaborators and Other Affiliations Information:</a:t>
            </a:r>
          </a:p>
          <a:p>
            <a:pPr marL="285750" lvl="0" indent="-285750">
              <a:buFont typeface="Arial" charset="0"/>
              <a:buChar char="•"/>
            </a:pPr>
            <a:r>
              <a:rPr lang="en-US" sz="1200" b="0" dirty="0" smtClean="0"/>
              <a:t>Collaborators &amp; Other Affiliations information specified in the PAPPG should be submitted using the spreadsheet template found at https://</a:t>
            </a:r>
            <a:r>
              <a:rPr lang="en-US" sz="1200" b="0" dirty="0" err="1" smtClean="0"/>
              <a:t>www.nsf.gov</a:t>
            </a:r>
            <a:r>
              <a:rPr lang="en-US" sz="1200" b="0" dirty="0" smtClean="0"/>
              <a:t>/</a:t>
            </a:r>
            <a:r>
              <a:rPr lang="en-US" sz="1200" b="0" dirty="0" err="1" smtClean="0"/>
              <a:t>cise</a:t>
            </a:r>
            <a:r>
              <a:rPr lang="en-US" sz="1200" b="0" dirty="0" smtClean="0"/>
              <a:t>/</a:t>
            </a:r>
            <a:r>
              <a:rPr lang="en-US" sz="1200" b="0" dirty="0" err="1" smtClean="0"/>
              <a:t>collab</a:t>
            </a:r>
            <a:r>
              <a:rPr lang="en-US" sz="1200" b="0" dirty="0" smtClean="0"/>
              <a:t>/. For each proposal, a completed spreadsheet for each PI, co-PI, or senior personnel must be uploaded directly into </a:t>
            </a:r>
            <a:r>
              <a:rPr lang="en-US" sz="1200" b="0" dirty="0" err="1" smtClean="0"/>
              <a:t>Fastlane</a:t>
            </a:r>
            <a:r>
              <a:rPr lang="en-US" sz="1200" b="0" dirty="0" smtClean="0"/>
              <a:t> in .</a:t>
            </a:r>
            <a:r>
              <a:rPr lang="en-US" sz="1200" b="0" dirty="0" err="1" smtClean="0"/>
              <a:t>xls</a:t>
            </a:r>
            <a:r>
              <a:rPr lang="en-US" sz="1200" b="0" dirty="0" smtClean="0"/>
              <a:t> or .</a:t>
            </a:r>
            <a:r>
              <a:rPr lang="en-US" sz="1200" b="0" dirty="0" err="1" smtClean="0"/>
              <a:t>xlsx</a:t>
            </a:r>
            <a:r>
              <a:rPr lang="en-US" sz="1200" b="0" dirty="0" smtClean="0"/>
              <a:t> format as a "Collaborator and Other Affiliations" Single Copy Document. </a:t>
            </a:r>
          </a:p>
          <a:p>
            <a:pPr marL="285750" lvl="0" indent="-285750">
              <a:buFont typeface="Arial" charset="0"/>
              <a:buChar char="•"/>
            </a:pPr>
            <a:r>
              <a:rPr lang="en-US" sz="1200" b="0" dirty="0" smtClean="0"/>
              <a:t>NSF staff use this information in the merit review process to help manage reviewer selection; the spreadsheet will ensure the Collaborator and Other Affiliations information has a common, searchable format.</a:t>
            </a:r>
          </a:p>
          <a:p>
            <a:pPr marL="285750" lvl="0" indent="-285750">
              <a:buFont typeface="Arial" charset="0"/>
              <a:buChar char="•"/>
            </a:pPr>
            <a:r>
              <a:rPr lang="en-US" sz="1200" b="0" dirty="0" smtClean="0"/>
              <a:t>Note the distinction to (2) above for Supplementary Documents: the listing of all project participants is collected by the project lead and entered as a Supplementary Document, which is then automatically included with all proposals in a project. The Collaborators and Other Affiliations (this document) are entered for each participant within each proposal and, as Single Copy Documents, are available only to NSF staff. </a:t>
            </a:r>
          </a:p>
          <a:p>
            <a:pPr marL="285750" lvl="0" indent="-285750">
              <a:buFont typeface="Arial" charset="0"/>
              <a:buChar char="•"/>
            </a:pPr>
            <a:endParaRPr lang="en-US" sz="1200" b="0" dirty="0" smtClean="0"/>
          </a:p>
          <a:p>
            <a:pPr marL="0" lvl="0" indent="0">
              <a:buFont typeface="Arial" charset="0"/>
              <a:buNone/>
            </a:pPr>
            <a:r>
              <a:rPr lang="en-US" sz="1200" b="0" dirty="0" smtClean="0"/>
              <a:t>See</a:t>
            </a:r>
            <a:r>
              <a:rPr lang="en-US" sz="1200" b="0" baseline="0" dirty="0" smtClean="0"/>
              <a:t> details in the solicitation</a:t>
            </a:r>
            <a:endParaRPr lang="en-US" sz="1200" b="0"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32</a:t>
            </a:fld>
            <a:endParaRPr lang="en-US"/>
          </a:p>
        </p:txBody>
      </p:sp>
    </p:spTree>
    <p:extLst>
      <p:ext uri="{BB962C8B-B14F-4D97-AF65-F5344CB8AC3E}">
        <p14:creationId xmlns:p14="http://schemas.microsoft.com/office/powerpoint/2010/main" val="832118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review</a:t>
            </a:r>
            <a:r>
              <a:rPr lang="en-US" baseline="0" dirty="0" smtClean="0"/>
              <a:t> the review criteria for SI2 proposals, with a specific focus on review criteria that are unique to this program.</a:t>
            </a:r>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33</a:t>
            </a:fld>
            <a:endParaRPr lang="en-US"/>
          </a:p>
        </p:txBody>
      </p:sp>
    </p:spTree>
    <p:extLst>
      <p:ext uri="{BB962C8B-B14F-4D97-AF65-F5344CB8AC3E}">
        <p14:creationId xmlns:p14="http://schemas.microsoft.com/office/powerpoint/2010/main" val="2961439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6484E55-490B-4EE9-896E-E452EEF5E58A}" type="slidenum">
              <a:rPr lang="en-US"/>
              <a:pPr/>
              <a:t>34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latin typeface="Times New Roman" charset="0"/>
              </a:rPr>
              <a:t>As for</a:t>
            </a:r>
            <a:r>
              <a:rPr lang="en-US" baseline="0" dirty="0" smtClean="0">
                <a:latin typeface="Times New Roman" charset="0"/>
              </a:rPr>
              <a:t> all proposals received by NSF, SI2 reviewers and panelists will be asked to consider the intellectual merit and broader impact for each proposal for their reviews, panel discussions, and panel summaries.  In addition to these standard criteria, SI2 reviewers and panelists will also be asked to consider additional review criteria that are unique to the SI2 program.  More on this in a few moments.</a:t>
            </a:r>
            <a:endParaRPr lang="en-US" dirty="0" smtClean="0">
              <a:latin typeface="Times New Roman" charset="0"/>
            </a:endParaRPr>
          </a:p>
        </p:txBody>
      </p:sp>
    </p:spTree>
    <p:extLst>
      <p:ext uri="{BB962C8B-B14F-4D97-AF65-F5344CB8AC3E}">
        <p14:creationId xmlns:p14="http://schemas.microsoft.com/office/powerpoint/2010/main" val="1557995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latin typeface="Times New Roman" charset="0"/>
                <a:ea typeface="Times New Roman" charset="0"/>
                <a:cs typeface="Times New Roman" charset="0"/>
              </a:rPr>
              <a:t>When evaluating NSF proposals, reviewers are asked to consider:</a:t>
            </a:r>
          </a:p>
          <a:p>
            <a:endParaRPr lang="en-US" sz="1000" baseline="0" dirty="0" smtClean="0">
              <a:latin typeface="Times New Roman" charset="0"/>
              <a:ea typeface="Times New Roman" charset="0"/>
              <a:cs typeface="Times New Roman" charset="0"/>
            </a:endParaRPr>
          </a:p>
          <a:p>
            <a:pPr marL="171450" indent="-171450">
              <a:spcBef>
                <a:spcPct val="0"/>
              </a:spcBef>
              <a:buFont typeface="Arial" panose="020B0604020202020204" pitchFamily="34" charset="0"/>
              <a:buChar char="•"/>
            </a:pPr>
            <a:r>
              <a:rPr lang="en-US" sz="1000" dirty="0" smtClean="0">
                <a:latin typeface="Times New Roman" charset="0"/>
                <a:ea typeface="Times New Roman" charset="0"/>
                <a:cs typeface="Times New Roman" charset="0"/>
              </a:rPr>
              <a:t>what the proposers want to do</a:t>
            </a:r>
          </a:p>
          <a:p>
            <a:pPr marL="171450" indent="-171450">
              <a:spcBef>
                <a:spcPct val="0"/>
              </a:spcBef>
              <a:buFont typeface="Arial" panose="020B0604020202020204" pitchFamily="34" charset="0"/>
              <a:buChar char="•"/>
            </a:pPr>
            <a:r>
              <a:rPr lang="en-US" sz="1000" dirty="0" smtClean="0">
                <a:latin typeface="Times New Roman" charset="0"/>
                <a:ea typeface="Times New Roman" charset="0"/>
                <a:cs typeface="Times New Roman" charset="0"/>
              </a:rPr>
              <a:t>why they want to do it</a:t>
            </a:r>
          </a:p>
          <a:p>
            <a:pPr marL="171450" indent="-171450">
              <a:spcBef>
                <a:spcPct val="0"/>
              </a:spcBef>
              <a:buFont typeface="Arial" panose="020B0604020202020204" pitchFamily="34" charset="0"/>
              <a:buChar char="•"/>
            </a:pPr>
            <a:r>
              <a:rPr lang="en-US" sz="1000" dirty="0" smtClean="0">
                <a:latin typeface="Times New Roman" charset="0"/>
                <a:ea typeface="Times New Roman" charset="0"/>
                <a:cs typeface="Times New Roman" charset="0"/>
              </a:rPr>
              <a:t>how they plan to do it</a:t>
            </a:r>
          </a:p>
          <a:p>
            <a:pPr marL="171450" indent="-171450">
              <a:spcBef>
                <a:spcPct val="0"/>
              </a:spcBef>
              <a:buFont typeface="Arial" panose="020B0604020202020204" pitchFamily="34" charset="0"/>
              <a:buChar char="•"/>
            </a:pPr>
            <a:r>
              <a:rPr lang="en-US" sz="1000" dirty="0" smtClean="0">
                <a:latin typeface="Times New Roman" charset="0"/>
                <a:ea typeface="Times New Roman" charset="0"/>
                <a:cs typeface="Times New Roman" charset="0"/>
              </a:rPr>
              <a:t>how they will know if they succeed</a:t>
            </a:r>
          </a:p>
          <a:p>
            <a:pPr marL="171450" indent="-171450">
              <a:spcBef>
                <a:spcPct val="0"/>
              </a:spcBef>
              <a:buFont typeface="Arial" panose="020B0604020202020204" pitchFamily="34" charset="0"/>
              <a:buChar char="•"/>
            </a:pPr>
            <a:r>
              <a:rPr lang="en-US" sz="1000" dirty="0" smtClean="0">
                <a:latin typeface="Times New Roman" charset="0"/>
                <a:ea typeface="Times New Roman" charset="0"/>
                <a:cs typeface="Times New Roman" charset="0"/>
              </a:rPr>
              <a:t>what benefits would accrue if the project is successful</a:t>
            </a:r>
          </a:p>
          <a:p>
            <a:pPr marL="171450" indent="-171450">
              <a:spcBef>
                <a:spcPct val="0"/>
              </a:spcBef>
              <a:buFont typeface="Arial" panose="020B0604020202020204" pitchFamily="34" charset="0"/>
              <a:buChar char="•"/>
            </a:pPr>
            <a:endParaRPr lang="en-US" sz="1000" dirty="0" smtClean="0">
              <a:latin typeface="Times New Roman" charset="0"/>
              <a:ea typeface="Times New Roman" charset="0"/>
              <a:cs typeface="Times New Roman" charset="0"/>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000" dirty="0" smtClean="0">
                <a:solidFill>
                  <a:srgbClr val="333399"/>
                </a:solidFill>
                <a:latin typeface="Times New Roman" charset="0"/>
                <a:ea typeface="Times New Roman" charset="0"/>
                <a:cs typeface="Times New Roman" charset="0"/>
              </a:rPr>
              <a:t>These issues apply both to the technical aspects of the proposal (the intellectual merits) and the way in which the project may make broader contributions (the broader</a:t>
            </a:r>
            <a:r>
              <a:rPr lang="en-US" sz="1000" baseline="0" dirty="0" smtClean="0">
                <a:solidFill>
                  <a:srgbClr val="333399"/>
                </a:solidFill>
                <a:latin typeface="Times New Roman" charset="0"/>
                <a:ea typeface="Times New Roman" charset="0"/>
                <a:cs typeface="Times New Roman" charset="0"/>
              </a:rPr>
              <a:t> impacts)</a:t>
            </a:r>
            <a:r>
              <a:rPr lang="en-US" sz="1000" dirty="0" smtClean="0">
                <a:solidFill>
                  <a:srgbClr val="333399"/>
                </a:solidFill>
                <a:latin typeface="Times New Roman" charset="0"/>
                <a:ea typeface="Times New Roman" charset="0"/>
                <a:cs typeface="Times New Roman" charset="0"/>
              </a:rPr>
              <a:t>.</a:t>
            </a:r>
          </a:p>
        </p:txBody>
      </p:sp>
      <p:sp>
        <p:nvSpPr>
          <p:cNvPr id="4" name="Slide Number Placeholder 3"/>
          <p:cNvSpPr>
            <a:spLocks noGrp="1"/>
          </p:cNvSpPr>
          <p:nvPr>
            <p:ph type="sldNum" sz="quarter" idx="10"/>
          </p:nvPr>
        </p:nvSpPr>
        <p:spPr/>
        <p:txBody>
          <a:bodyPr/>
          <a:lstStyle/>
          <a:p>
            <a:fld id="{62F8A193-9A88-4C12-A131-3411C4BCE5F8}" type="slidenum">
              <a:rPr lang="en-US" smtClean="0"/>
              <a:pPr/>
              <a:t>35</a:t>
            </a:fld>
            <a:endParaRPr lang="en-US"/>
          </a:p>
        </p:txBody>
      </p:sp>
    </p:spTree>
    <p:extLst>
      <p:ext uri="{BB962C8B-B14F-4D97-AF65-F5344CB8AC3E}">
        <p14:creationId xmlns:p14="http://schemas.microsoft.com/office/powerpoint/2010/main" val="2722231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In addition</a:t>
            </a:r>
            <a:r>
              <a:rPr lang="en-US" sz="900" baseline="0" dirty="0" smtClean="0"/>
              <a:t> to the Intellectual Merit and Broader Impacts criteria, there are review criteria that are specific to the SI2 program.  Additional criteria and questions will be considered during peer-review. These have been broken up across two slides. The first set of criteria includes:</a:t>
            </a:r>
          </a:p>
          <a:p>
            <a:pPr marL="171450" indent="-171450">
              <a:spcBef>
                <a:spcPts val="1400"/>
              </a:spcBef>
              <a:buFont typeface="Arial"/>
              <a:buChar char="•"/>
            </a:pPr>
            <a:r>
              <a:rPr lang="en-US" sz="900" kern="1200" dirty="0" smtClean="0">
                <a:solidFill>
                  <a:schemeClr val="tx1"/>
                </a:solidFill>
                <a:latin typeface="Times New Roman" pitchFamily="18" charset="0"/>
                <a:ea typeface="ＭＳ Ｐゴシック" charset="-128"/>
                <a:cs typeface="ＭＳ Ｐゴシック" charset="-128"/>
              </a:rPr>
              <a:t>To what extent does the proposed software fill a recognized need and advance research capability within a significant area (or areas) of science and engineering?</a:t>
            </a:r>
          </a:p>
          <a:p>
            <a:pPr marL="171450" indent="-171450">
              <a:spcBef>
                <a:spcPts val="1400"/>
              </a:spcBef>
              <a:buFont typeface="Arial"/>
              <a:buChar char="•"/>
            </a:pPr>
            <a:r>
              <a:rPr lang="en-US" sz="900" kern="1200" dirty="0" smtClean="0">
                <a:solidFill>
                  <a:schemeClr val="tx1"/>
                </a:solidFill>
                <a:latin typeface="Times New Roman" pitchFamily="18" charset="0"/>
                <a:ea typeface="ＭＳ Ｐゴシック" charset="-128"/>
                <a:cs typeface="ＭＳ Ｐゴシック" charset="-128"/>
              </a:rPr>
              <a:t>To what extent does the project integrate innovation and research into the project activities?</a:t>
            </a:r>
          </a:p>
          <a:p>
            <a:pPr marL="171450" indent="-171450">
              <a:spcBef>
                <a:spcPts val="1400"/>
              </a:spcBef>
              <a:buFont typeface="Arial"/>
              <a:buChar char="•"/>
            </a:pPr>
            <a:r>
              <a:rPr lang="en-US" sz="900" kern="1200" dirty="0" smtClean="0">
                <a:solidFill>
                  <a:schemeClr val="tx1"/>
                </a:solidFill>
                <a:latin typeface="Times New Roman" pitchFamily="18" charset="0"/>
                <a:ea typeface="ＭＳ Ｐゴシック" charset="-128"/>
                <a:cs typeface="ＭＳ Ｐゴシック" charset="-128"/>
              </a:rPr>
              <a:t>How well does the proposal present and discuss the project plan and timeline, including proof-of-concept demonstrations of key software elements and the steps necessary to take the software from prototype to dissemination into the community as reusable software resources?</a:t>
            </a:r>
          </a:p>
          <a:p>
            <a:pPr marL="171450" indent="-171450">
              <a:spcBef>
                <a:spcPts val="1400"/>
              </a:spcBef>
              <a:buFont typeface="Arial"/>
              <a:buChar char="•"/>
            </a:pPr>
            <a:r>
              <a:rPr lang="en-US" sz="900" kern="1200" dirty="0" smtClean="0">
                <a:solidFill>
                  <a:schemeClr val="tx1"/>
                </a:solidFill>
                <a:latin typeface="Times New Roman" pitchFamily="18" charset="0"/>
                <a:ea typeface="ＭＳ Ｐゴシック" charset="-128"/>
                <a:cs typeface="ＭＳ Ｐゴシック" charset="-128"/>
              </a:rPr>
              <a:t>Does the proposal state the software license to be used and is the choice both suitably justified and appropriate, given the goals of the project?</a:t>
            </a:r>
          </a:p>
          <a:p>
            <a:pPr marL="171450" indent="-171450">
              <a:spcBef>
                <a:spcPts val="1400"/>
              </a:spcBef>
              <a:buFont typeface="Arial"/>
              <a:buChar char="•"/>
            </a:pPr>
            <a:r>
              <a:rPr lang="en-US" sz="900" kern="1200" dirty="0" smtClean="0">
                <a:solidFill>
                  <a:schemeClr val="tx1"/>
                </a:solidFill>
                <a:latin typeface="Times New Roman" pitchFamily="18" charset="0"/>
                <a:ea typeface="ＭＳ Ｐゴシック" charset="-128"/>
                <a:cs typeface="ＭＳ Ｐゴシック" charset="-128"/>
              </a:rPr>
              <a:t>If the proposers claim to have previously developed widely-used software, particularly if funded under an SSE or SSI award, how significant was the use and impact of the previously funded software, as shown by the quantifiable evidence in the proposal, and is the software properly listed in the appropriate proposers' </a:t>
            </a:r>
            <a:r>
              <a:rPr lang="en-US" sz="900" kern="1200" dirty="0" err="1" smtClean="0">
                <a:solidFill>
                  <a:schemeClr val="tx1"/>
                </a:solidFill>
                <a:latin typeface="Times New Roman" pitchFamily="18" charset="0"/>
                <a:ea typeface="ＭＳ Ｐゴシック" charset="-128"/>
                <a:cs typeface="ＭＳ Ｐゴシック" charset="-128"/>
              </a:rPr>
              <a:t>biosketches</a:t>
            </a:r>
            <a:r>
              <a:rPr lang="en-US" sz="900" kern="1200" dirty="0" smtClean="0">
                <a:solidFill>
                  <a:schemeClr val="tx1"/>
                </a:solidFill>
                <a:latin typeface="Times New Roman" pitchFamily="18" charset="0"/>
                <a:ea typeface="ＭＳ Ｐゴシック" charset="-128"/>
                <a:cs typeface="ＭＳ Ｐゴシック" charset="-128"/>
              </a:rPr>
              <a:t>?</a:t>
            </a:r>
          </a:p>
          <a:p>
            <a:pPr marL="171450" indent="-171450">
              <a:spcBef>
                <a:spcPts val="1400"/>
              </a:spcBef>
              <a:buFont typeface="Arial"/>
              <a:buChar char="•"/>
            </a:pPr>
            <a:r>
              <a:rPr lang="en-US" sz="900" dirty="0" smtClean="0"/>
              <a:t>Are tangible metrics described to measure the success of any software that may be developed? How appropriate are these metrics</a:t>
            </a:r>
            <a:r>
              <a:rPr lang="en-US" sz="900" dirty="0" smtClean="0"/>
              <a:t>?</a:t>
            </a:r>
            <a:endParaRPr lang="en-US" sz="900" kern="1200" dirty="0" smtClean="0">
              <a:latin typeface="Times New Roman" pitchFamily="18" charset="0"/>
              <a:ea typeface="ＭＳ Ｐゴシック" charset="-128"/>
              <a:cs typeface="Verdana" pitchFamily="34" charset="0"/>
            </a:endParaRPr>
          </a:p>
          <a:p>
            <a:pPr>
              <a:spcBef>
                <a:spcPts val="1400"/>
              </a:spcBef>
            </a:pPr>
            <a:r>
              <a:rPr lang="en-US" sz="900" kern="1200" dirty="0" smtClean="0">
                <a:latin typeface="Times New Roman" pitchFamily="18" charset="0"/>
                <a:ea typeface="ＭＳ Ｐゴシック" charset="-128"/>
                <a:cs typeface="Verdana" pitchFamily="34" charset="0"/>
              </a:rPr>
              <a:t>Note that reviewers will</a:t>
            </a:r>
            <a:r>
              <a:rPr lang="en-US" sz="900" kern="1200" baseline="0" dirty="0" smtClean="0">
                <a:latin typeface="Times New Roman" pitchFamily="18" charset="0"/>
                <a:ea typeface="ＭＳ Ｐゴシック" charset="-128"/>
                <a:cs typeface="Verdana" pitchFamily="34" charset="0"/>
              </a:rPr>
              <a:t> be asked to comment on all of these criteria, and to explain their opinions, not just say yes or no, the proposal does or does not address the criteria.</a:t>
            </a:r>
            <a:endParaRPr lang="en-US" sz="900" kern="1200"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36</a:t>
            </a:fld>
            <a:endParaRPr lang="en-US"/>
          </a:p>
        </p:txBody>
      </p:sp>
    </p:spTree>
    <p:extLst>
      <p:ext uri="{BB962C8B-B14F-4D97-AF65-F5344CB8AC3E}">
        <p14:creationId xmlns:p14="http://schemas.microsoft.com/office/powerpoint/2010/main" val="297510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400"/>
              </a:spcBef>
              <a:buFont typeface="Arial"/>
              <a:buNone/>
            </a:pPr>
            <a:r>
              <a:rPr lang="en-US" sz="1000" dirty="0" smtClean="0">
                <a:latin typeface="Times New Roman" charset="0"/>
                <a:ea typeface="Times New Roman" charset="0"/>
                <a:cs typeface="Times New Roman" charset="0"/>
              </a:rPr>
              <a:t>The second set of solicitation specific</a:t>
            </a:r>
            <a:r>
              <a:rPr lang="en-US" sz="1000" baseline="0" dirty="0" smtClean="0">
                <a:latin typeface="Times New Roman" charset="0"/>
                <a:ea typeface="Times New Roman" charset="0"/>
                <a:cs typeface="Times New Roman" charset="0"/>
              </a:rPr>
              <a:t> criteria includes:</a:t>
            </a:r>
            <a:endParaRPr lang="en-US" sz="1000" dirty="0" smtClean="0">
              <a:latin typeface="Times New Roman" charset="0"/>
              <a:ea typeface="Times New Roman" charset="0"/>
              <a:cs typeface="Times New Roman" charset="0"/>
            </a:endParaRPr>
          </a:p>
          <a:p>
            <a:pPr marL="171450" indent="-171450">
              <a:spcBef>
                <a:spcPts val="1400"/>
              </a:spcBef>
              <a:buFont typeface="Arial"/>
              <a:buChar char="•"/>
            </a:pPr>
            <a:r>
              <a:rPr lang="en-US" sz="1000" dirty="0" smtClean="0">
                <a:latin typeface="Times New Roman" charset="0"/>
                <a:ea typeface="Times New Roman" charset="0"/>
                <a:cs typeface="Times New Roman" charset="0"/>
              </a:rPr>
              <a:t>How well does the software engineering and development plan include and/or enable the integration of relevant activities to ensure the software is responsive to new computing developments?</a:t>
            </a:r>
          </a:p>
          <a:p>
            <a:pPr marL="171450" indent="-171450">
              <a:spcBef>
                <a:spcPts val="1400"/>
              </a:spcBef>
              <a:buFont typeface="Arial"/>
              <a:buChar char="•"/>
            </a:pPr>
            <a:r>
              <a:rPr lang="en-US" sz="1000" dirty="0" smtClean="0">
                <a:latin typeface="Times New Roman" charset="0"/>
                <a:ea typeface="Times New Roman" charset="0"/>
                <a:cs typeface="Times New Roman" charset="0"/>
              </a:rPr>
              <a:t>To what extent are issues of security, trustworthiness, reproducibility, and usability addressed and integrated into the proposed software?</a:t>
            </a:r>
          </a:p>
          <a:p>
            <a:pPr marL="171450" indent="-171450">
              <a:spcBef>
                <a:spcPts val="1400"/>
              </a:spcBef>
              <a:buFont typeface="Arial"/>
              <a:buChar char="•"/>
            </a:pPr>
            <a:r>
              <a:rPr lang="en-US" sz="1000" dirty="0" smtClean="0">
                <a:latin typeface="Times New Roman" charset="0"/>
                <a:ea typeface="Times New Roman" charset="0"/>
                <a:cs typeface="Times New Roman" charset="0"/>
              </a:rPr>
              <a:t>To what extent is adaptability to new technologies and changing requirements addressed by the project and built into the proposed software system?</a:t>
            </a:r>
          </a:p>
          <a:p>
            <a:pPr marL="171450" indent="-171450">
              <a:spcBef>
                <a:spcPts val="1400"/>
              </a:spcBef>
              <a:buFont typeface="Arial"/>
              <a:buChar char="•"/>
            </a:pPr>
            <a:r>
              <a:rPr lang="en-US" sz="1000" dirty="0" smtClean="0">
                <a:latin typeface="Times New Roman" charset="0"/>
                <a:ea typeface="Times New Roman" charset="0"/>
                <a:cs typeface="Times New Roman" charset="0"/>
              </a:rPr>
              <a:t>How well does the project plan include user interaction, a community-driven approach, and a timeline of new feature releases? Is there a strong plan to extend the work to additional user communities?</a:t>
            </a:r>
          </a:p>
          <a:p>
            <a:pPr marL="171450" indent="-171450">
              <a:spcBef>
                <a:spcPts val="1400"/>
              </a:spcBef>
              <a:buFont typeface="Arial"/>
              <a:buChar char="•"/>
            </a:pPr>
            <a:r>
              <a:rPr lang="en-US" sz="1000" dirty="0" smtClean="0">
                <a:latin typeface="Times New Roman" charset="0"/>
                <a:ea typeface="Times New Roman" charset="0"/>
                <a:cs typeface="Times New Roman" charset="0"/>
              </a:rPr>
              <a:t>How well does the project address the sustainability of the developed software beyond the lifetime of the award?</a:t>
            </a:r>
          </a:p>
          <a:p>
            <a:pPr marL="171450" indent="-171450">
              <a:spcBef>
                <a:spcPts val="1400"/>
              </a:spcBef>
              <a:buFont typeface="Arial"/>
              <a:buChar char="•"/>
            </a:pPr>
            <a:r>
              <a:rPr lang="en-US" sz="1000" dirty="0" smtClean="0">
                <a:latin typeface="Times New Roman" charset="0"/>
                <a:ea typeface="Times New Roman" charset="0"/>
                <a:cs typeface="Times New Roman" charset="0"/>
              </a:rPr>
              <a:t>To what extent does the proposed software leverage, and to what extent is it interoperable with, widely used tools by the community, and NSF and national cyberinfrastructure investments, as appropriate</a:t>
            </a:r>
            <a:r>
              <a:rPr lang="en-US" sz="1000" dirty="0" smtClean="0">
                <a:latin typeface="Times New Roman" charset="0"/>
                <a:ea typeface="Times New Roman" charset="0"/>
                <a:cs typeface="Times New Roman" charset="0"/>
              </a:rPr>
              <a:t>?</a:t>
            </a:r>
            <a:endParaRPr lang="en-US" sz="1000" kern="1200" dirty="0" smtClean="0">
              <a:latin typeface="Times New Roman" charset="0"/>
              <a:ea typeface="Times New Roman" charset="0"/>
              <a:cs typeface="Times New Roman" charset="0"/>
            </a:endParaRPr>
          </a:p>
          <a:p>
            <a:pPr>
              <a:spcBef>
                <a:spcPts val="1400"/>
              </a:spcBef>
            </a:pPr>
            <a:r>
              <a:rPr lang="en-US" sz="1000" kern="1200" dirty="0" smtClean="0">
                <a:latin typeface="Times New Roman" charset="0"/>
                <a:ea typeface="Times New Roman" charset="0"/>
                <a:cs typeface="Times New Roman" charset="0"/>
              </a:rPr>
              <a:t>Once again note that the reviewers will</a:t>
            </a:r>
            <a:r>
              <a:rPr lang="en-US" sz="1000" kern="1200" baseline="0" dirty="0" smtClean="0">
                <a:latin typeface="Times New Roman" charset="0"/>
                <a:ea typeface="Times New Roman" charset="0"/>
                <a:cs typeface="Times New Roman" charset="0"/>
              </a:rPr>
              <a:t> be asked to comment on all of these criteria, and to explain their opinions, not just say yes or no, the proposal does or does not address the criteria.</a:t>
            </a:r>
            <a:endParaRPr lang="en-US" sz="1000" kern="1200" dirty="0" smtClean="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37</a:t>
            </a:fld>
            <a:endParaRPr lang="en-US"/>
          </a:p>
        </p:txBody>
      </p:sp>
    </p:spTree>
    <p:extLst>
      <p:ext uri="{BB962C8B-B14F-4D97-AF65-F5344CB8AC3E}">
        <p14:creationId xmlns:p14="http://schemas.microsoft.com/office/powerpoint/2010/main" val="297510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effectLst/>
                <a:latin typeface="Times New Roman" charset="0"/>
                <a:ea typeface="Times New Roman" charset="0"/>
                <a:cs typeface="Times New Roman" charset="0"/>
              </a:rPr>
              <a:t>S</a:t>
            </a:r>
            <a:r>
              <a:rPr lang="en-US" sz="1000" baseline="30000" dirty="0" smtClean="0">
                <a:effectLst/>
                <a:latin typeface="Times New Roman" charset="0"/>
                <a:ea typeface="Times New Roman" charset="0"/>
                <a:cs typeface="Times New Roman" charset="0"/>
              </a:rPr>
              <a:t>2</a:t>
            </a:r>
            <a:r>
              <a:rPr lang="en-US" sz="1000" dirty="0" smtClean="0">
                <a:effectLst/>
                <a:latin typeface="Times New Roman" charset="0"/>
                <a:ea typeface="Times New Roman" charset="0"/>
                <a:cs typeface="Times New Roman" charset="0"/>
              </a:rPr>
              <a:t>I</a:t>
            </a:r>
            <a:r>
              <a:rPr lang="en-US" sz="1000" baseline="30000" dirty="0" smtClean="0">
                <a:effectLst/>
                <a:latin typeface="Times New Roman" charset="0"/>
                <a:ea typeface="Times New Roman" charset="0"/>
                <a:cs typeface="Times New Roman" charset="0"/>
              </a:rPr>
              <a:t>2</a:t>
            </a:r>
            <a:r>
              <a:rPr lang="en-US" sz="1000" dirty="0" smtClean="0">
                <a:effectLst/>
                <a:latin typeface="Times New Roman" charset="0"/>
                <a:ea typeface="Times New Roman" charset="0"/>
                <a:cs typeface="Times New Roman" charset="0"/>
              </a:rPr>
              <a:t> Conceptualization solicitation specific criteria</a:t>
            </a:r>
          </a:p>
          <a:p>
            <a:pPr marL="171450" indent="-171450">
              <a:buFont typeface="Arial" charset="0"/>
              <a:buChar char="•"/>
            </a:pPr>
            <a:r>
              <a:rPr lang="en-US" sz="1000" dirty="0" smtClean="0">
                <a:latin typeface="Times New Roman" charset="0"/>
                <a:ea typeface="Times New Roman" charset="0"/>
                <a:cs typeface="Times New Roman" charset="0"/>
              </a:rPr>
              <a:t>How compelling is the rationale for the envisioned institute, its mission and goals, and its responsiveness to community needs and to programmatic areas of interest to the SI</a:t>
            </a:r>
            <a:r>
              <a:rPr lang="en-US" sz="1000" baseline="30000" dirty="0" smtClean="0">
                <a:latin typeface="Times New Roman" charset="0"/>
                <a:ea typeface="Times New Roman" charset="0"/>
                <a:cs typeface="Times New Roman" charset="0"/>
              </a:rPr>
              <a:t>2</a:t>
            </a:r>
            <a:r>
              <a:rPr lang="en-US" sz="1000" dirty="0" smtClean="0">
                <a:latin typeface="Times New Roman" charset="0"/>
                <a:ea typeface="Times New Roman" charset="0"/>
                <a:cs typeface="Times New Roman" charset="0"/>
              </a:rPr>
              <a:t> program and associated Dear Colleague Letters?</a:t>
            </a:r>
          </a:p>
          <a:p>
            <a:pPr marL="171450" indent="-171450">
              <a:buFont typeface="Arial" charset="0"/>
              <a:buChar char="•"/>
            </a:pPr>
            <a:r>
              <a:rPr lang="en-US" sz="1000" dirty="0" smtClean="0">
                <a:latin typeface="Times New Roman" charset="0"/>
                <a:ea typeface="Times New Roman" charset="0"/>
                <a:cs typeface="Times New Roman" charset="0"/>
              </a:rPr>
              <a:t>To what extent does the proposal describe the scientific and engineering communities and software elements/frameworks to be targeted, and the specific software sustainability challenges that will be addressed?</a:t>
            </a:r>
          </a:p>
          <a:p>
            <a:pPr marL="171450" indent="-171450">
              <a:buFont typeface="Arial" charset="0"/>
              <a:buChar char="•"/>
            </a:pPr>
            <a:r>
              <a:rPr lang="en-US" sz="1000" dirty="0" smtClean="0">
                <a:latin typeface="Times New Roman" charset="0"/>
                <a:ea typeface="Times New Roman" charset="0"/>
                <a:cs typeface="Times New Roman" charset="0"/>
              </a:rPr>
              <a:t>To what extent does the proposal describe approaches for reaching out to the relevant communities and engaging them in the conceptual design process?</a:t>
            </a:r>
          </a:p>
          <a:p>
            <a:pPr marL="171450" indent="-171450">
              <a:buFont typeface="Arial" charset="0"/>
              <a:buChar char="•"/>
            </a:pPr>
            <a:r>
              <a:rPr lang="en-US" sz="1000" dirty="0" smtClean="0">
                <a:latin typeface="Times New Roman" charset="0"/>
                <a:ea typeface="Times New Roman" charset="0"/>
                <a:cs typeface="Times New Roman" charset="0"/>
              </a:rPr>
              <a:t>To what extent does the proposal describe the anticipated impact to the scientific and engineering communities in terms of research, innovation and productivity?</a:t>
            </a:r>
          </a:p>
          <a:p>
            <a:pPr marL="171450" indent="-171450">
              <a:buFont typeface="Arial" charset="0"/>
              <a:buChar char="•"/>
            </a:pPr>
            <a:r>
              <a:rPr lang="en-US" sz="1000" dirty="0" smtClean="0">
                <a:latin typeface="Times New Roman" charset="0"/>
                <a:ea typeface="Times New Roman" charset="0"/>
                <a:cs typeface="Times New Roman" charset="0"/>
              </a:rPr>
              <a:t>To what extent does the proposal describe the overarching approach as well as specific steps that will be taken towards the conceptual design of the envisioned institute?</a:t>
            </a:r>
          </a:p>
          <a:p>
            <a:pPr marL="171450" indent="-171450">
              <a:buFont typeface="Arial" charset="0"/>
              <a:buChar char="•"/>
            </a:pPr>
            <a:r>
              <a:rPr lang="en-US" sz="1000" dirty="0" smtClean="0">
                <a:latin typeface="Times New Roman" charset="0"/>
                <a:ea typeface="Times New Roman" charset="0"/>
                <a:cs typeface="Times New Roman" charset="0"/>
              </a:rPr>
              <a:t>What qualifies the PIs to lead the conceptualization effort for the envisioned institute?</a:t>
            </a:r>
          </a:p>
          <a:p>
            <a:pPr marL="171450" indent="-171450">
              <a:buFont typeface="Arial" charset="0"/>
              <a:buChar char="•"/>
            </a:pPr>
            <a:r>
              <a:rPr lang="en-US" sz="1000" dirty="0" smtClean="0">
                <a:latin typeface="Times New Roman" charset="0"/>
                <a:ea typeface="Times New Roman" charset="0"/>
                <a:cs typeface="Times New Roman" charset="0"/>
              </a:rPr>
              <a:t>How qualified are the members of the steering committee in their ability to assume key roles in the leadership and/or management of the envisioned institute?</a:t>
            </a:r>
            <a:endParaRPr lang="en-US" sz="1000"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38</a:t>
            </a:fld>
            <a:endParaRPr lang="en-US"/>
          </a:p>
        </p:txBody>
      </p:sp>
    </p:spTree>
    <p:extLst>
      <p:ext uri="{BB962C8B-B14F-4D97-AF65-F5344CB8AC3E}">
        <p14:creationId xmlns:p14="http://schemas.microsoft.com/office/powerpoint/2010/main" val="2072527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7B37C89-2A4D-41DE-9B32-0156D98AD2DE}" type="slidenum">
              <a:rPr lang="en-US"/>
              <a:pPr/>
              <a:t>39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Times New Roman" charset="0"/>
                <a:ea typeface="Times New Roman" charset="0"/>
                <a:cs typeface="Times New Roman" charset="0"/>
              </a:rPr>
              <a:t>The slides and the script for this webcast, as well as an audio recording, will be available at http://www.nsf.gov/events/.  On that page, you’ll need to look for this webcast among the list of events.  I invite your questions now, via email to </a:t>
            </a:r>
            <a:r>
              <a:rPr lang="en-US" sz="1000" kern="1200" dirty="0" err="1" smtClean="0">
                <a:solidFill>
                  <a:schemeClr val="tx1"/>
                </a:solidFill>
                <a:effectLst/>
                <a:latin typeface="Times New Roman" charset="0"/>
                <a:ea typeface="Times New Roman" charset="0"/>
                <a:cs typeface="Times New Roman" charset="0"/>
              </a:rPr>
              <a:t>rramnath@nsf.gov</a:t>
            </a:r>
            <a:r>
              <a:rPr lang="en-US" sz="1000" kern="1200" dirty="0" smtClean="0">
                <a:solidFill>
                  <a:schemeClr val="tx1"/>
                </a:solidFill>
                <a:effectLst/>
                <a:latin typeface="Times New Roman" charset="0"/>
                <a:ea typeface="Times New Roman" charset="0"/>
                <a:cs typeface="Times New Roman" charset="0"/>
              </a:rPr>
              <a:t>, or</a:t>
            </a:r>
            <a:r>
              <a:rPr lang="en-US" sz="1000" kern="1200" baseline="0" dirty="0" smtClean="0">
                <a:solidFill>
                  <a:schemeClr val="tx1"/>
                </a:solidFill>
                <a:effectLst/>
                <a:latin typeface="Times New Roman" charset="0"/>
                <a:ea typeface="Times New Roman" charset="0"/>
                <a:cs typeface="Times New Roman" charset="0"/>
              </a:rPr>
              <a:t> via telephone to 703-292-4776, and </a:t>
            </a:r>
            <a:r>
              <a:rPr lang="en-US" sz="1000" b="0" dirty="0" smtClean="0">
                <a:latin typeface="Times New Roman" charset="0"/>
                <a:ea typeface="Times New Roman" charset="0"/>
                <a:cs typeface="Times New Roman" charset="0"/>
                <a:hlinkClick r:id="rId3"/>
              </a:rPr>
              <a:t>vipchaud@nsf.gov</a:t>
            </a:r>
            <a:r>
              <a:rPr lang="en-US" sz="1000" b="0" dirty="0" smtClean="0">
                <a:latin typeface="Times New Roman" charset="0"/>
                <a:ea typeface="Times New Roman" charset="0"/>
                <a:cs typeface="Times New Roman" charset="0"/>
              </a:rPr>
              <a:t>, or 703-292-2254</a:t>
            </a:r>
            <a:r>
              <a:rPr lang="en-US" sz="1000" kern="1200" dirty="0" smtClean="0">
                <a:solidFill>
                  <a:schemeClr val="tx1"/>
                </a:solidFill>
                <a:effectLst/>
                <a:latin typeface="Times New Roman" charset="0"/>
                <a:ea typeface="Times New Roman" charset="0"/>
                <a:cs typeface="Times New Roman" charset="0"/>
              </a:rPr>
              <a:t>.  You can also find contact</a:t>
            </a:r>
            <a:r>
              <a:rPr lang="en-US" sz="1000" kern="1200" baseline="0" dirty="0" smtClean="0">
                <a:solidFill>
                  <a:schemeClr val="tx1"/>
                </a:solidFill>
                <a:effectLst/>
                <a:latin typeface="Times New Roman" charset="0"/>
                <a:ea typeface="Times New Roman" charset="0"/>
                <a:cs typeface="Times New Roman" charset="0"/>
              </a:rPr>
              <a:t> details for program officers from other NSF Directorates who are involved in the SI2 program on the solicitation web page </a:t>
            </a:r>
            <a:r>
              <a:rPr lang="en-US" sz="1000" b="0" dirty="0" smtClean="0">
                <a:solidFill>
                  <a:schemeClr val="accent6"/>
                </a:solidFill>
                <a:latin typeface="Times New Roman" charset="0"/>
                <a:ea typeface="Times New Roman" charset="0"/>
                <a:cs typeface="Times New Roman" charset="0"/>
              </a:rPr>
              <a:t>https://</a:t>
            </a:r>
            <a:r>
              <a:rPr lang="en-US" sz="1000" b="0" dirty="0" err="1" smtClean="0">
                <a:solidFill>
                  <a:schemeClr val="accent6"/>
                </a:solidFill>
                <a:latin typeface="Times New Roman" charset="0"/>
                <a:ea typeface="Times New Roman" charset="0"/>
                <a:cs typeface="Times New Roman" charset="0"/>
              </a:rPr>
              <a:t>www.nsf.gov</a:t>
            </a:r>
            <a:r>
              <a:rPr lang="en-US" sz="1000" b="0" dirty="0" smtClean="0">
                <a:solidFill>
                  <a:schemeClr val="accent6"/>
                </a:solidFill>
                <a:latin typeface="Times New Roman" charset="0"/>
                <a:ea typeface="Times New Roman" charset="0"/>
                <a:cs typeface="Times New Roman" charset="0"/>
              </a:rPr>
              <a:t>/pubs/2017/nsf17526/nsf17526.htm</a:t>
            </a:r>
            <a:r>
              <a:rPr lang="en-US" sz="1000" b="0" dirty="0" smtClean="0">
                <a:solidFill>
                  <a:srgbClr val="333399"/>
                </a:solidFill>
                <a:latin typeface="Times New Roman" charset="0"/>
                <a:ea typeface="Times New Roman" charset="0"/>
                <a:cs typeface="Times New Roman" charset="0"/>
              </a:rPr>
              <a:t>.</a:t>
            </a:r>
            <a:endParaRPr lang="en-US" sz="1000" kern="1200" dirty="0" smtClean="0">
              <a:solidFill>
                <a:schemeClr val="tx1"/>
              </a:solidFill>
              <a:effectLst/>
              <a:latin typeface="Times New Roman" charset="0"/>
              <a:ea typeface="Times New Roman" charset="0"/>
              <a:cs typeface="Times New Roman" charset="0"/>
            </a:endParaRPr>
          </a:p>
          <a:p>
            <a:pPr eaLnBrk="1" hangingPunct="1"/>
            <a:endParaRPr lang="en-US" sz="10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26317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Software Infrastructure for Sustained Innovation </a:t>
            </a:r>
            <a:r>
              <a:rPr lang="en-US" baseline="0" dirty="0" smtClean="0"/>
              <a:t>is a crosscutting program that involves program officers from every NSF Directorate. Participating divisions and program officers are listed here, and can also be reviewed on solicitation web page at:  </a:t>
            </a:r>
            <a:r>
              <a:rPr lang="en-US" sz="1200" b="0" dirty="0" smtClean="0">
                <a:solidFill>
                  <a:schemeClr val="accent6"/>
                </a:solidFill>
                <a:latin typeface="Verdana" pitchFamily="34" charset="0"/>
                <a:ea typeface="Verdana" pitchFamily="34" charset="0"/>
                <a:cs typeface="Verdana" pitchFamily="34" charset="0"/>
              </a:rPr>
              <a:t>https://</a:t>
            </a:r>
            <a:r>
              <a:rPr lang="en-US" sz="1200" b="0" dirty="0" err="1" smtClean="0">
                <a:solidFill>
                  <a:schemeClr val="accent6"/>
                </a:solidFill>
                <a:latin typeface="Verdana" pitchFamily="34" charset="0"/>
                <a:ea typeface="Verdana" pitchFamily="34" charset="0"/>
                <a:cs typeface="Verdana" pitchFamily="34" charset="0"/>
              </a:rPr>
              <a:t>www.nsf.gov</a:t>
            </a:r>
            <a:r>
              <a:rPr lang="en-US" sz="1200" b="0" dirty="0" smtClean="0">
                <a:solidFill>
                  <a:schemeClr val="accent6"/>
                </a:solidFill>
                <a:latin typeface="Verdana" pitchFamily="34" charset="0"/>
                <a:ea typeface="Verdana" pitchFamily="34" charset="0"/>
                <a:cs typeface="Verdana" pitchFamily="34" charset="0"/>
              </a:rPr>
              <a:t>/pubs/2017/nsf17526/nsf17526.htm</a:t>
            </a:r>
            <a:endParaRPr lang="en-US" sz="1200" b="0"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4</a:t>
            </a:fld>
            <a:endParaRPr lang="en-US"/>
          </a:p>
        </p:txBody>
      </p:sp>
    </p:spTree>
    <p:extLst>
      <p:ext uri="{BB962C8B-B14F-4D97-AF65-F5344CB8AC3E}">
        <p14:creationId xmlns:p14="http://schemas.microsoft.com/office/powerpoint/2010/main" val="188762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will talk </a:t>
            </a:r>
            <a:r>
              <a:rPr lang="en-US" dirty="0" smtClean="0"/>
              <a:t>about the SI2 program, its priorities and goals and</a:t>
            </a:r>
            <a:r>
              <a:rPr lang="en-US" baseline="0" dirty="0" smtClean="0"/>
              <a:t> how we implement it.</a:t>
            </a:r>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5</a:t>
            </a:fld>
            <a:endParaRPr lang="en-US"/>
          </a:p>
        </p:txBody>
      </p:sp>
    </p:spTree>
    <p:extLst>
      <p:ext uri="{BB962C8B-B14F-4D97-AF65-F5344CB8AC3E}">
        <p14:creationId xmlns:p14="http://schemas.microsoft.com/office/powerpoint/2010/main" val="2914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SI</a:t>
            </a:r>
            <a:r>
              <a:rPr lang="en-US" sz="1200" baseline="30000" dirty="0" smtClean="0"/>
              <a:t>2 </a:t>
            </a:r>
            <a:r>
              <a:rPr lang="en-US" sz="1200" dirty="0" smtClean="0"/>
              <a:t>program focuses on supporting robust, reliable and sustainable software that will support and advance sustained scientific innovation and discovery. Thus, proposals are strongly encouraged to describe their approach to quality software development through a defined software engineering process that includes software testing, the appropriate use of analysis tools and capabilities such as those made available through the Software Assurance Marketplace (SWAMP, </a:t>
            </a:r>
            <a:r>
              <a:rPr lang="en-US" sz="1200" dirty="0" smtClean="0">
                <a:hlinkClick r:id="rId3"/>
              </a:rPr>
              <a:t>https://continuousassurance.org/</a:t>
            </a:r>
            <a:r>
              <a:rPr lang="en-US" sz="1200" dirty="0" smtClean="0"/>
              <a:t>), and collaborations with resources such as Software Carpentry (</a:t>
            </a:r>
            <a:r>
              <a:rPr lang="en-US" sz="1200" dirty="0" smtClean="0">
                <a:hlinkClick r:id="rId4"/>
              </a:rPr>
              <a:t>http://software-carpentry.org/</a:t>
            </a:r>
            <a:r>
              <a:rPr lang="en-US" sz="1200" dirty="0" smtClean="0"/>
              <a:t>) and the Center for Trustworthy Scientific Cyberinfrastructure (CTSC, </a:t>
            </a:r>
            <a:r>
              <a:rPr lang="en-US" sz="1200" dirty="0" smtClean="0">
                <a:hlinkClick r:id="rId5"/>
              </a:rPr>
              <a:t>http://trustedci.org/</a:t>
            </a:r>
            <a:r>
              <a:rPr lang="en-US" sz="1200" dirty="0" smtClean="0"/>
              <a:t>), in order to gain access to expertise where needed, such as in software design and engineering, as well as in cybersecurity.</a:t>
            </a:r>
          </a:p>
          <a:p>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6</a:t>
            </a:fld>
            <a:endParaRPr lang="en-US"/>
          </a:p>
        </p:txBody>
      </p:sp>
    </p:spTree>
    <p:extLst>
      <p:ext uri="{BB962C8B-B14F-4D97-AF65-F5344CB8AC3E}">
        <p14:creationId xmlns:p14="http://schemas.microsoft.com/office/powerpoint/2010/main" val="196895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The SI2 program is a software program with unique criteria, where successful projects will:</a:t>
            </a:r>
          </a:p>
          <a:p>
            <a:pPr marL="171450" indent="-171450">
              <a:spcBef>
                <a:spcPts val="1400"/>
              </a:spcBef>
              <a:buFont typeface="Arial" charset="0"/>
              <a:buChar char="•"/>
            </a:pPr>
            <a:r>
              <a:rPr lang="en-US" sz="1200" kern="1200" dirty="0" smtClean="0">
                <a:solidFill>
                  <a:schemeClr val="tx1"/>
                </a:solidFill>
                <a:latin typeface="Times New Roman" pitchFamily="18" charset="0"/>
                <a:ea typeface="ＭＳ Ｐゴシック" charset="-128"/>
                <a:cs typeface="ＭＳ Ｐゴシック" charset="-128"/>
              </a:rPr>
              <a:t>Fill a </a:t>
            </a:r>
            <a:r>
              <a:rPr lang="en-US" sz="1200" kern="1200" dirty="0" smtClean="0">
                <a:solidFill>
                  <a:srgbClr val="FF0000"/>
                </a:solidFill>
                <a:latin typeface="Times New Roman" pitchFamily="18" charset="0"/>
                <a:ea typeface="ＭＳ Ｐゴシック" charset="-128"/>
                <a:cs typeface="ＭＳ Ｐゴシック" charset="-128"/>
              </a:rPr>
              <a:t>recognized</a:t>
            </a:r>
            <a:r>
              <a:rPr lang="en-US" sz="1200" kern="1200" dirty="0" smtClean="0">
                <a:solidFill>
                  <a:schemeClr val="tx1"/>
                </a:solidFill>
                <a:latin typeface="Times New Roman" pitchFamily="18" charset="0"/>
                <a:ea typeface="ＭＳ Ｐゴシック" charset="-128"/>
                <a:cs typeface="ＭＳ Ｐゴシック" charset="-128"/>
              </a:rPr>
              <a:t> </a:t>
            </a:r>
            <a:r>
              <a:rPr lang="en-US" sz="1200" kern="1200" dirty="0" smtClean="0">
                <a:solidFill>
                  <a:srgbClr val="FF0000"/>
                </a:solidFill>
                <a:latin typeface="Times New Roman" pitchFamily="18" charset="0"/>
                <a:ea typeface="ＭＳ Ｐゴシック" charset="-128"/>
                <a:cs typeface="ＭＳ Ｐゴシック" charset="-128"/>
              </a:rPr>
              <a:t>need</a:t>
            </a:r>
            <a:r>
              <a:rPr lang="en-US" sz="1200" kern="1200" dirty="0" smtClean="0">
                <a:solidFill>
                  <a:schemeClr val="tx1"/>
                </a:solidFill>
                <a:latin typeface="Times New Roman" pitchFamily="18" charset="0"/>
                <a:ea typeface="ＭＳ Ｐゴシック" charset="-128"/>
                <a:cs typeface="ＭＳ Ｐゴシック" charset="-128"/>
              </a:rPr>
              <a:t> (in the science community)</a:t>
            </a:r>
          </a:p>
          <a:p>
            <a:pPr marL="171450" indent="-171450">
              <a:spcBef>
                <a:spcPts val="1400"/>
              </a:spcBef>
              <a:buFont typeface="Arial" charset="0"/>
              <a:buChar char="•"/>
            </a:pPr>
            <a:r>
              <a:rPr lang="en-US" sz="1200" kern="1200" dirty="0" smtClean="0">
                <a:solidFill>
                  <a:schemeClr val="tx1"/>
                </a:solidFill>
                <a:latin typeface="Times New Roman" pitchFamily="18" charset="0"/>
                <a:ea typeface="ＭＳ Ｐゴシック" charset="-128"/>
                <a:cs typeface="ＭＳ Ｐゴシック" charset="-128"/>
              </a:rPr>
              <a:t>Create </a:t>
            </a:r>
            <a:r>
              <a:rPr lang="en-US" sz="1200" kern="1200" dirty="0" smtClean="0">
                <a:solidFill>
                  <a:srgbClr val="FF0000"/>
                </a:solidFill>
                <a:latin typeface="Times New Roman" pitchFamily="18" charset="0"/>
                <a:ea typeface="ＭＳ Ｐゴシック" charset="-128"/>
                <a:cs typeface="ＭＳ Ｐゴシック" charset="-128"/>
              </a:rPr>
              <a:t>innovative,</a:t>
            </a:r>
            <a:r>
              <a:rPr lang="en-US" sz="1200" kern="1200" dirty="0" smtClean="0">
                <a:solidFill>
                  <a:schemeClr val="tx1"/>
                </a:solidFill>
                <a:latin typeface="Times New Roman" pitchFamily="18" charset="0"/>
                <a:ea typeface="ＭＳ Ｐゴシック" charset="-128"/>
                <a:cs typeface="ＭＳ Ｐゴシック" charset="-128"/>
              </a:rPr>
              <a:t> robust and reliable research </a:t>
            </a:r>
            <a:r>
              <a:rPr lang="en-US" sz="1200" kern="1200" dirty="0" smtClean="0">
                <a:solidFill>
                  <a:srgbClr val="FF0000"/>
                </a:solidFill>
                <a:latin typeface="Times New Roman" pitchFamily="18" charset="0"/>
                <a:ea typeface="ＭＳ Ｐゴシック" charset="-128"/>
                <a:cs typeface="ＭＳ Ｐゴシック" charset="-128"/>
              </a:rPr>
              <a:t>capabilities</a:t>
            </a:r>
            <a:r>
              <a:rPr lang="en-US" sz="1200" kern="1200" dirty="0" smtClean="0">
                <a:solidFill>
                  <a:schemeClr val="tx1"/>
                </a:solidFill>
                <a:latin typeface="Times New Roman" pitchFamily="18" charset="0"/>
                <a:ea typeface="ＭＳ Ｐゴシック" charset="-128"/>
                <a:cs typeface="ＭＳ Ｐゴシック" charset="-128"/>
              </a:rPr>
              <a:t> in science and engineering for (typical) </a:t>
            </a:r>
            <a:r>
              <a:rPr lang="en-US" sz="1200" kern="1200" dirty="0" smtClean="0">
                <a:solidFill>
                  <a:srgbClr val="FF0000"/>
                </a:solidFill>
                <a:latin typeface="Times New Roman" pitchFamily="18" charset="0"/>
                <a:ea typeface="ＭＳ Ｐゴシック" charset="-128"/>
                <a:cs typeface="ＭＳ Ｐゴシック" charset="-128"/>
              </a:rPr>
              <a:t>NSF-funded researchers</a:t>
            </a:r>
          </a:p>
          <a:p>
            <a:pPr marL="171450" indent="-171450">
              <a:spcBef>
                <a:spcPts val="1400"/>
              </a:spcBef>
              <a:buFont typeface="Arial" charset="0"/>
              <a:buChar char="•"/>
            </a:pPr>
            <a:r>
              <a:rPr lang="en-US" sz="1200" kern="1200" dirty="0" smtClean="0">
                <a:solidFill>
                  <a:srgbClr val="FF0000"/>
                </a:solidFill>
                <a:latin typeface="Times New Roman" pitchFamily="18" charset="0"/>
                <a:ea typeface="ＭＳ Ｐゴシック" charset="-128"/>
                <a:cs typeface="ＭＳ Ｐゴシック" charset="-128"/>
              </a:rPr>
              <a:t>Embed</a:t>
            </a:r>
            <a:r>
              <a:rPr lang="en-US" sz="1200" kern="1200" dirty="0" smtClean="0">
                <a:solidFill>
                  <a:schemeClr val="tx1"/>
                </a:solidFill>
                <a:latin typeface="Times New Roman" pitchFamily="18" charset="0"/>
                <a:ea typeface="ＭＳ Ｐゴシック" charset="-128"/>
                <a:cs typeface="ＭＳ Ｐゴシック" charset="-128"/>
              </a:rPr>
              <a:t> </a:t>
            </a:r>
            <a:r>
              <a:rPr lang="en-US" sz="1200" kern="1200" dirty="0" smtClean="0">
                <a:solidFill>
                  <a:srgbClr val="FF0000"/>
                </a:solidFill>
                <a:latin typeface="Times New Roman" pitchFamily="18" charset="0"/>
                <a:ea typeface="ＭＳ Ｐゴシック" charset="-128"/>
                <a:cs typeface="ＭＳ Ｐゴシック" charset="-128"/>
              </a:rPr>
              <a:t>research</a:t>
            </a:r>
            <a:r>
              <a:rPr lang="en-US" sz="1200" kern="1200" dirty="0" smtClean="0">
                <a:solidFill>
                  <a:schemeClr val="tx1"/>
                </a:solidFill>
                <a:latin typeface="Times New Roman" pitchFamily="18" charset="0"/>
                <a:ea typeface="ＭＳ Ｐゴシック" charset="-128"/>
                <a:cs typeface="ＭＳ Ｐゴシック" charset="-128"/>
              </a:rPr>
              <a:t> and innovation into the project activities</a:t>
            </a:r>
          </a:p>
          <a:p>
            <a:pPr marL="171450" indent="-171450">
              <a:spcBef>
                <a:spcPts val="1400"/>
              </a:spcBef>
              <a:buFont typeface="Arial" charset="0"/>
              <a:buChar char="•"/>
            </a:pPr>
            <a:r>
              <a:rPr lang="en-US" sz="1200" kern="1200" dirty="0" smtClean="0">
                <a:solidFill>
                  <a:schemeClr val="tx1"/>
                </a:solidFill>
                <a:latin typeface="Times New Roman" pitchFamily="18" charset="0"/>
                <a:ea typeface="ＭＳ Ｐゴシック" charset="-128"/>
                <a:cs typeface="ＭＳ Ｐゴシック" charset="-128"/>
              </a:rPr>
              <a:t>Use a </a:t>
            </a:r>
            <a:r>
              <a:rPr lang="en-US" sz="1200" kern="1200" dirty="0" smtClean="0">
                <a:solidFill>
                  <a:srgbClr val="FF0000"/>
                </a:solidFill>
                <a:latin typeface="Times New Roman" pitchFamily="18" charset="0"/>
                <a:ea typeface="ＭＳ Ｐゴシック" charset="-128"/>
                <a:cs typeface="ＭＳ Ｐゴシック" charset="-128"/>
              </a:rPr>
              <a:t>comprehensive</a:t>
            </a:r>
            <a:r>
              <a:rPr lang="en-US" sz="1200" kern="1200" dirty="0" smtClean="0">
                <a:solidFill>
                  <a:schemeClr val="tx1"/>
                </a:solidFill>
                <a:latin typeface="Times New Roman" pitchFamily="18" charset="0"/>
                <a:ea typeface="ＭＳ Ｐゴシック" charset="-128"/>
                <a:cs typeface="ＭＳ Ｐゴシック" charset="-128"/>
              </a:rPr>
              <a:t> user-engaged, dynamic, software engineering and </a:t>
            </a:r>
            <a:r>
              <a:rPr lang="en-US" sz="1200" dirty="0" smtClean="0">
                <a:solidFill>
                  <a:srgbClr val="FF0000"/>
                </a:solidFill>
              </a:rPr>
              <a:t>management </a:t>
            </a:r>
            <a:r>
              <a:rPr lang="en-US" sz="1200" kern="1200" dirty="0" smtClean="0">
                <a:solidFill>
                  <a:schemeClr val="tx1"/>
                </a:solidFill>
                <a:latin typeface="Times New Roman" pitchFamily="18" charset="0"/>
                <a:ea typeface="ＭＳ Ｐゴシック" charset="-128"/>
                <a:cs typeface="ＭＳ Ｐゴシック" charset="-128"/>
              </a:rPr>
              <a:t>processes, w/ operational and success metrics</a:t>
            </a:r>
          </a:p>
          <a:p>
            <a:pPr marL="171450" indent="-171450">
              <a:spcBef>
                <a:spcPts val="1400"/>
              </a:spcBef>
              <a:buFont typeface="Arial" charset="0"/>
              <a:buChar char="•"/>
            </a:pPr>
            <a:r>
              <a:rPr lang="en-US" sz="1200" kern="1200" dirty="0" smtClean="0">
                <a:solidFill>
                  <a:schemeClr val="tx1"/>
                </a:solidFill>
                <a:latin typeface="Times New Roman" pitchFamily="18" charset="0"/>
                <a:ea typeface="ＭＳ Ｐゴシック" charset="-128"/>
                <a:cs typeface="ＭＳ Ｐゴシック" charset="-128"/>
              </a:rPr>
              <a:t>Resourced by </a:t>
            </a:r>
            <a:r>
              <a:rPr lang="en-US" sz="1200" kern="1200" dirty="0" smtClean="0">
                <a:solidFill>
                  <a:srgbClr val="FF0000"/>
                </a:solidFill>
                <a:latin typeface="Times New Roman" pitchFamily="18" charset="0"/>
                <a:ea typeface="ＭＳ Ｐゴシック" charset="-128"/>
                <a:cs typeface="ＭＳ Ｐゴシック" charset="-128"/>
              </a:rPr>
              <a:t>teams</a:t>
            </a:r>
            <a:r>
              <a:rPr lang="en-US" sz="1200" kern="1200" dirty="0" smtClean="0">
                <a:solidFill>
                  <a:schemeClr val="tx1"/>
                </a:solidFill>
                <a:latin typeface="Times New Roman" pitchFamily="18" charset="0"/>
                <a:ea typeface="ＭＳ Ｐゴシック" charset="-128"/>
                <a:cs typeface="ＭＳ Ｐゴシック" charset="-128"/>
              </a:rPr>
              <a:t> with </a:t>
            </a:r>
            <a:r>
              <a:rPr lang="en-US" sz="1200" kern="1200" dirty="0" smtClean="0">
                <a:solidFill>
                  <a:srgbClr val="FF0000"/>
                </a:solidFill>
                <a:latin typeface="Times New Roman" pitchFamily="18" charset="0"/>
                <a:ea typeface="ＭＳ Ｐゴシック" charset="-128"/>
                <a:cs typeface="ＭＳ Ｐゴシック" charset="-128"/>
              </a:rPr>
              <a:t>credibility</a:t>
            </a:r>
            <a:r>
              <a:rPr lang="en-US" sz="1200" kern="1200" dirty="0" smtClean="0">
                <a:solidFill>
                  <a:schemeClr val="tx1"/>
                </a:solidFill>
                <a:latin typeface="Times New Roman" pitchFamily="18" charset="0"/>
                <a:ea typeface="ＭＳ Ｐゴシック" charset="-128"/>
                <a:cs typeface="ＭＳ Ｐゴシック" charset="-128"/>
              </a:rPr>
              <a:t> in </a:t>
            </a:r>
            <a:r>
              <a:rPr lang="en-US" sz="1200" kern="1200" dirty="0" smtClean="0">
                <a:solidFill>
                  <a:srgbClr val="FF0000"/>
                </a:solidFill>
                <a:latin typeface="Times New Roman" pitchFamily="18" charset="0"/>
                <a:ea typeface="ＭＳ Ｐゴシック" charset="-128"/>
                <a:cs typeface="ＭＳ Ｐゴシック" charset="-128"/>
              </a:rPr>
              <a:t>software</a:t>
            </a:r>
            <a:r>
              <a:rPr lang="en-US" sz="1200" kern="1200" dirty="0" smtClean="0">
                <a:solidFill>
                  <a:schemeClr val="tx1"/>
                </a:solidFill>
                <a:latin typeface="Times New Roman" pitchFamily="18" charset="0"/>
                <a:ea typeface="ＭＳ Ｐゴシック" charset="-128"/>
                <a:cs typeface="ＭＳ Ｐゴシック" charset="-128"/>
              </a:rPr>
              <a:t> practice, </a:t>
            </a:r>
            <a:r>
              <a:rPr lang="en-US" sz="1200" kern="1200" dirty="0" smtClean="0">
                <a:solidFill>
                  <a:srgbClr val="FF0000"/>
                </a:solidFill>
                <a:latin typeface="Times New Roman" pitchFamily="18" charset="0"/>
                <a:ea typeface="ＭＳ Ｐゴシック" charset="-128"/>
                <a:cs typeface="ＭＳ Ｐゴシック" charset="-128"/>
              </a:rPr>
              <a:t>and</a:t>
            </a:r>
            <a:r>
              <a:rPr lang="en-US" sz="1200" kern="1200" dirty="0" smtClean="0">
                <a:solidFill>
                  <a:schemeClr val="tx1"/>
                </a:solidFill>
                <a:latin typeface="Times New Roman" pitchFamily="18" charset="0"/>
                <a:ea typeface="ＭＳ Ｐゴシック" charset="-128"/>
                <a:cs typeface="ＭＳ Ｐゴシック" charset="-128"/>
              </a:rPr>
              <a:t> </a:t>
            </a:r>
            <a:r>
              <a:rPr lang="en-US" sz="1200" kern="1200" dirty="0" smtClean="0">
                <a:solidFill>
                  <a:srgbClr val="FF0000"/>
                </a:solidFill>
                <a:latin typeface="Times New Roman" pitchFamily="18" charset="0"/>
                <a:ea typeface="ＭＳ Ｐゴシック" charset="-128"/>
                <a:cs typeface="ＭＳ Ｐゴシック" charset="-128"/>
              </a:rPr>
              <a:t>science</a:t>
            </a:r>
          </a:p>
          <a:p>
            <a:pPr marL="171450" indent="-171450">
              <a:spcBef>
                <a:spcPts val="1400"/>
              </a:spcBef>
              <a:buFont typeface="Arial" charset="0"/>
              <a:buChar char="•"/>
            </a:pPr>
            <a:r>
              <a:rPr lang="en-US" sz="1200" kern="1200" dirty="0" smtClean="0">
                <a:solidFill>
                  <a:srgbClr val="FF0000"/>
                </a:solidFill>
                <a:latin typeface="Times New Roman" pitchFamily="18" charset="0"/>
                <a:ea typeface="ＭＳ Ｐゴシック" charset="-128"/>
                <a:cs typeface="ＭＳ Ｐゴシック" charset="-128"/>
              </a:rPr>
              <a:t>Build community</a:t>
            </a:r>
            <a:r>
              <a:rPr lang="en-US" sz="1200" kern="1200" dirty="0" smtClean="0">
                <a:solidFill>
                  <a:schemeClr val="tx1"/>
                </a:solidFill>
                <a:latin typeface="Times New Roman" pitchFamily="18" charset="0"/>
                <a:ea typeface="ＭＳ Ｐゴシック" charset="-128"/>
                <a:cs typeface="ＭＳ Ｐゴシック" charset="-128"/>
              </a:rPr>
              <a:t> through direct engagement</a:t>
            </a:r>
            <a:endParaRPr lang="en-US" sz="1200" dirty="0" smtClean="0"/>
          </a:p>
          <a:p>
            <a:pPr marL="171450" indent="-171450">
              <a:spcBef>
                <a:spcPts val="1400"/>
              </a:spcBef>
              <a:buFont typeface="Arial" charset="0"/>
              <a:buChar char="•"/>
            </a:pPr>
            <a:r>
              <a:rPr lang="en-US" sz="1200" kern="1200" dirty="0" smtClean="0">
                <a:solidFill>
                  <a:schemeClr val="tx1"/>
                </a:solidFill>
                <a:latin typeface="Times New Roman" pitchFamily="18" charset="0"/>
                <a:ea typeface="ＭＳ Ｐゴシック" charset="-128"/>
                <a:cs typeface="ＭＳ Ｐゴシック" charset="-128"/>
              </a:rPr>
              <a:t>Progress towards </a:t>
            </a:r>
            <a:r>
              <a:rPr lang="en-US" sz="1200" kern="1200" dirty="0" smtClean="0">
                <a:solidFill>
                  <a:srgbClr val="FF0000"/>
                </a:solidFill>
                <a:latin typeface="Times New Roman" pitchFamily="18" charset="0"/>
                <a:ea typeface="ＭＳ Ｐゴシック" charset="-128"/>
                <a:cs typeface="ＭＳ Ｐゴシック" charset="-128"/>
              </a:rPr>
              <a:t>sustainability</a:t>
            </a:r>
            <a:r>
              <a:rPr lang="en-US" sz="1200" kern="1200" dirty="0" smtClean="0">
                <a:solidFill>
                  <a:schemeClr val="tx1"/>
                </a:solidFill>
                <a:latin typeface="Times New Roman" pitchFamily="18" charset="0"/>
                <a:ea typeface="ＭＳ Ｐゴシック" charset="-128"/>
                <a:cs typeface="ＭＳ Ｐゴシック" charset="-128"/>
              </a:rPr>
              <a:t> after NSF funding has ended</a:t>
            </a:r>
          </a:p>
          <a:p>
            <a:pPr marL="171450" indent="-171450">
              <a:spcBef>
                <a:spcPts val="1400"/>
              </a:spcBef>
              <a:buFont typeface="Arial" charset="0"/>
              <a:buChar char="•"/>
            </a:pPr>
            <a:endParaRPr lang="en-US" sz="1200" kern="1200" dirty="0" smtClean="0">
              <a:solidFill>
                <a:schemeClr val="tx1"/>
              </a:solidFill>
              <a:latin typeface="Times New Roman" pitchFamily="18" charset="0"/>
              <a:ea typeface="ＭＳ Ｐゴシック" charset="-128"/>
              <a:cs typeface="ＭＳ Ｐゴシック" charset="-128"/>
            </a:endParaRPr>
          </a:p>
          <a:p>
            <a:pPr marL="0" marR="0" indent="0" algn="l" defTabSz="914400" rtl="0" eaLnBrk="0" fontAlgn="base" latinLnBrk="0" hangingPunct="0">
              <a:lnSpc>
                <a:spcPct val="100000"/>
              </a:lnSpc>
              <a:spcBef>
                <a:spcPts val="1400"/>
              </a:spcBef>
              <a:spcAft>
                <a:spcPct val="0"/>
              </a:spcAft>
              <a:buClrTx/>
              <a:buSzTx/>
              <a:buFont typeface="Arial" charset="0"/>
              <a:buNone/>
              <a:tabLst/>
              <a:defRPr/>
            </a:pPr>
            <a:r>
              <a:rPr lang="en-US" dirty="0" smtClean="0"/>
              <a:t>A question that we often get asked is: What does the SI2 program expect in terms of innovation. To assist you</a:t>
            </a:r>
            <a:r>
              <a:rPr lang="en-US" baseline="0" dirty="0" smtClean="0"/>
              <a:t> with answering that questions, we present several examples.</a:t>
            </a:r>
            <a:endParaRPr lang="en-US" dirty="0" smtClean="0"/>
          </a:p>
          <a:p>
            <a:pPr marL="171450" indent="-171450">
              <a:spcBef>
                <a:spcPts val="1400"/>
              </a:spcBef>
              <a:buFont typeface="Arial" charset="0"/>
              <a:buChar char="•"/>
            </a:pPr>
            <a:endParaRPr lang="en-US" sz="1200" kern="1200" dirty="0" smtClean="0">
              <a:solidFill>
                <a:schemeClr val="tx1"/>
              </a:solidFill>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7</a:t>
            </a:fld>
            <a:endParaRPr lang="en-US"/>
          </a:p>
        </p:txBody>
      </p:sp>
    </p:spTree>
    <p:extLst>
      <p:ext uri="{BB962C8B-B14F-4D97-AF65-F5344CB8AC3E}">
        <p14:creationId xmlns:p14="http://schemas.microsoft.com/office/powerpoint/2010/main" val="98850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ＭＳ Ｐゴシック" charset="-128"/>
                <a:cs typeface="ＭＳ Ｐゴシック" charset="-128"/>
              </a:rPr>
              <a:t>Current capabilities in modelling bio-molecular structures and motions have hit a saturation point in the size of systems that can be modeled and the length and time scales of physics-based simulations of these systems. This project seeks to advance algorithmic research in molecular biology through a platform of plug-and-play software elements that adapt robot motion planning algorithms to modeling molecular structures and motions. These elements will incorporate modular sophisticated energetic models and molecular representations into robotics-inspired algorithms and provide  cutting-edge benchmark metrics and tools for performance and other data analysis.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this</a:t>
            </a:r>
            <a:r>
              <a:rPr lang="en-US" baseline="0" dirty="0" smtClean="0"/>
              <a:t> </a:t>
            </a:r>
            <a:r>
              <a:rPr lang="en-US" dirty="0" smtClean="0"/>
              <a:t>case</a:t>
            </a:r>
            <a:r>
              <a:rPr lang="en-US" baseline="0" dirty="0" smtClean="0"/>
              <a:t> the innovation is that the software adds to the capabilities of a scientist in the molecular science domain - through</a:t>
            </a:r>
            <a:r>
              <a:rPr lang="en-US" dirty="0" smtClean="0"/>
              <a:t> computational techniques</a:t>
            </a:r>
            <a:r>
              <a:rPr lang="en-US" baseline="0" dirty="0" smtClean="0"/>
              <a:t> that seeks to increase the scale at which bio-molecular structures can be simulated, by bringing in algorithms from a different area - the area of robot motion planning techniques.</a:t>
            </a:r>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8</a:t>
            </a:fld>
            <a:endParaRPr lang="en-US"/>
          </a:p>
        </p:txBody>
      </p:sp>
    </p:spTree>
    <p:extLst>
      <p:ext uri="{BB962C8B-B14F-4D97-AF65-F5344CB8AC3E}">
        <p14:creationId xmlns:p14="http://schemas.microsoft.com/office/powerpoint/2010/main" val="196450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t>ASSISTments</a:t>
            </a:r>
            <a:r>
              <a:rPr lang="en-US" sz="1200" dirty="0" smtClean="0"/>
              <a:t> is a free, platform for randomized controlled student-focused trials (RCTs) to help increase the quality, speed, and reliability of K-12 education while not compromising student learning. This project will add Researcher accounts to </a:t>
            </a:r>
            <a:r>
              <a:rPr lang="en-US" sz="1200" dirty="0" err="1" smtClean="0"/>
              <a:t>ASSISTments</a:t>
            </a:r>
            <a:r>
              <a:rPr lang="en-US" sz="1200" dirty="0" smtClean="0"/>
              <a:t>. Researchers will create their own experiments with IRB approval for release to teachers, and get anonymized data. Its long-term goal is to have a community of hundreds of scientists that use this tool to do their studies.</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a:t>
            </a:r>
            <a:r>
              <a:rPr lang="en-US" sz="1200" baseline="0" dirty="0" smtClean="0"/>
              <a:t> innovation here is a new capability provided to education researchers </a:t>
            </a:r>
            <a:r>
              <a:rPr lang="mr-IN" sz="1200" baseline="0" dirty="0" smtClean="0"/>
              <a:t>–</a:t>
            </a:r>
            <a:r>
              <a:rPr lang="en-US" sz="1200" baseline="0" dirty="0" smtClean="0"/>
              <a:t> the ability to easily create randomized controlled studies at scale -</a:t>
            </a:r>
            <a:endParaRPr lang="en-US" dirty="0"/>
          </a:p>
        </p:txBody>
      </p:sp>
      <p:sp>
        <p:nvSpPr>
          <p:cNvPr id="4" name="Slide Number Placeholder 3"/>
          <p:cNvSpPr>
            <a:spLocks noGrp="1"/>
          </p:cNvSpPr>
          <p:nvPr>
            <p:ph type="sldNum" sz="quarter" idx="10"/>
          </p:nvPr>
        </p:nvSpPr>
        <p:spPr/>
        <p:txBody>
          <a:bodyPr/>
          <a:lstStyle/>
          <a:p>
            <a:fld id="{62F8A193-9A88-4C12-A131-3411C4BCE5F8}" type="slidenum">
              <a:rPr lang="en-US" smtClean="0"/>
              <a:pPr/>
              <a:t>9</a:t>
            </a:fld>
            <a:endParaRPr lang="en-US"/>
          </a:p>
        </p:txBody>
      </p:sp>
    </p:spTree>
    <p:extLst>
      <p:ext uri="{BB962C8B-B14F-4D97-AF65-F5344CB8AC3E}">
        <p14:creationId xmlns:p14="http://schemas.microsoft.com/office/powerpoint/2010/main" val="54722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895350" y="593826"/>
            <a:ext cx="7353300" cy="762001"/>
          </a:xfrm>
          <a:prstGeom prst="rect">
            <a:avLst/>
          </a:prstGeom>
          <a:ln>
            <a:solidFill>
              <a:srgbClr val="000000"/>
            </a:solidFill>
          </a:ln>
          <a:effectLst/>
        </p:spPr>
        <p:txBody>
          <a:bodyPr anchor="ctr"/>
          <a:lstStyle>
            <a:lvl1pPr marR="0" defTabSz="406400">
              <a:defRPr>
                <a:solidFill>
                  <a:srgbClr val="FFFFFF"/>
                </a:solidFill>
                <a:effectLst>
                  <a:outerShdw blurRad="127000" dist="76200" dir="2700000" rotWithShape="0">
                    <a:srgbClr val="000000">
                      <a:alpha val="75000"/>
                    </a:srgbClr>
                  </a:outerShdw>
                </a:effectLst>
                <a:uFillTx/>
              </a:defRPr>
            </a:lvl1pPr>
          </a:lstStyle>
          <a:p>
            <a:r>
              <a:t>Title Text</a:t>
            </a:r>
          </a:p>
        </p:txBody>
      </p:sp>
      <p:sp>
        <p:nvSpPr>
          <p:cNvPr id="12" name="Shape 12"/>
          <p:cNvSpPr>
            <a:spLocks noGrp="1"/>
          </p:cNvSpPr>
          <p:nvPr>
            <p:ph type="sldNum" sz="quarter" idx="2"/>
          </p:nvPr>
        </p:nvSpPr>
        <p:spPr>
          <a:xfrm>
            <a:off x="4432300" y="6489700"/>
            <a:ext cx="266700" cy="279400"/>
          </a:xfrm>
          <a:prstGeom prst="rect">
            <a:avLst/>
          </a:prstGeom>
        </p:spPr>
        <p:txBody>
          <a:bodyPr anchor="t"/>
          <a:lstStyle>
            <a:lvl1pPr defTabSz="406400">
              <a:defRPr>
                <a:uFillTx/>
                <a:latin typeface="Gill Sans"/>
                <a:ea typeface="Gill Sans"/>
                <a:cs typeface="Gill Sans"/>
                <a:sym typeface="Gill Sans"/>
              </a:defRPr>
            </a:lvl1pPr>
          </a:lstStyle>
          <a:p>
            <a:fld id="{86CB4B4D-7CA3-9044-876B-883B54F8677D}" type="slidenum">
              <a:rPr/>
              <a:pPr/>
              <a:t>‹#›</a:t>
            </a:fld>
            <a:endParaRPr/>
          </a:p>
        </p:txBody>
      </p:sp>
    </p:spTree>
    <p:extLst>
      <p:ext uri="{BB962C8B-B14F-4D97-AF65-F5344CB8AC3E}">
        <p14:creationId xmlns:p14="http://schemas.microsoft.com/office/powerpoint/2010/main" val="19153312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Intro ">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685800" y="2335544"/>
            <a:ext cx="7772400" cy="1470000"/>
          </a:xfrm>
          <a:prstGeom prst="rect">
            <a:avLst/>
          </a:prstGeom>
          <a:noFill/>
          <a:ln>
            <a:noFill/>
          </a:ln>
        </p:spPr>
        <p:txBody>
          <a:bodyPr lIns="91425" tIns="91425" rIns="91425" bIns="91425" anchor="ctr" anchorCtr="0"/>
          <a:lstStyle>
            <a:lvl1pPr marL="0" marR="0" lvl="0" indent="0" algn="ctr" rtl="0">
              <a:spcBef>
                <a:spcPts val="0"/>
              </a:spcBef>
              <a:buClr>
                <a:srgbClr val="F2F2F2"/>
              </a:buClr>
              <a:buSzPct val="100000"/>
              <a:buFont typeface="Calibri"/>
              <a:buNone/>
              <a:defRPr sz="4800" b="0" i="0" u="none" strike="noStrike" cap="none">
                <a:solidFill>
                  <a:srgbClr val="F2F2F2"/>
                </a:solidFill>
                <a:latin typeface="Calibri"/>
                <a:ea typeface="Calibri"/>
                <a:cs typeface="Calibri"/>
                <a:sym typeface="Calibri"/>
              </a:defRPr>
            </a:lvl1pPr>
            <a:lvl2pPr marL="0" marR="0" lvl="1" indent="0" algn="l" rtl="0">
              <a:spcBef>
                <a:spcPts val="0"/>
              </a:spcBef>
              <a:buFont typeface="Cambria"/>
              <a:defRPr>
                <a:latin typeface="Cambria"/>
                <a:ea typeface="Cambria"/>
                <a:cs typeface="Cambria"/>
                <a:sym typeface="Cambria"/>
              </a:defRPr>
            </a:lvl2pPr>
            <a:lvl3pPr marL="0" marR="0" lvl="2" indent="0" algn="l" rtl="0">
              <a:spcBef>
                <a:spcPts val="0"/>
              </a:spcBef>
              <a:buFont typeface="Cambria"/>
              <a:defRPr>
                <a:latin typeface="Cambria"/>
                <a:ea typeface="Cambria"/>
                <a:cs typeface="Cambria"/>
                <a:sym typeface="Cambria"/>
              </a:defRPr>
            </a:lvl3pPr>
            <a:lvl4pPr marL="0" marR="0" lvl="3" indent="0" algn="l" rtl="0">
              <a:spcBef>
                <a:spcPts val="0"/>
              </a:spcBef>
              <a:buFont typeface="Cambria"/>
              <a:defRPr>
                <a:latin typeface="Cambria"/>
                <a:ea typeface="Cambria"/>
                <a:cs typeface="Cambria"/>
                <a:sym typeface="Cambria"/>
              </a:defRPr>
            </a:lvl4pPr>
            <a:lvl5pPr marL="0" marR="0" lvl="4" indent="0" algn="l" rtl="0">
              <a:spcBef>
                <a:spcPts val="0"/>
              </a:spcBef>
              <a:buFont typeface="Cambria"/>
              <a:defRPr>
                <a:latin typeface="Cambria"/>
                <a:ea typeface="Cambria"/>
                <a:cs typeface="Cambria"/>
                <a:sym typeface="Cambria"/>
              </a:defRPr>
            </a:lvl5pPr>
            <a:lvl6pPr marL="0" marR="0" lvl="5" indent="0" algn="l" rtl="0">
              <a:spcBef>
                <a:spcPts val="0"/>
              </a:spcBef>
              <a:buFont typeface="Cambria"/>
              <a:defRPr>
                <a:latin typeface="Cambria"/>
                <a:ea typeface="Cambria"/>
                <a:cs typeface="Cambria"/>
                <a:sym typeface="Cambria"/>
              </a:defRPr>
            </a:lvl6pPr>
            <a:lvl7pPr marL="0" marR="0" lvl="6" indent="0" algn="l" rtl="0">
              <a:spcBef>
                <a:spcPts val="0"/>
              </a:spcBef>
              <a:buFont typeface="Cambria"/>
              <a:defRPr>
                <a:latin typeface="Cambria"/>
                <a:ea typeface="Cambria"/>
                <a:cs typeface="Cambria"/>
                <a:sym typeface="Cambria"/>
              </a:defRPr>
            </a:lvl7pPr>
            <a:lvl8pPr marL="0" marR="0" lvl="7" indent="0" algn="l" rtl="0">
              <a:spcBef>
                <a:spcPts val="0"/>
              </a:spcBef>
              <a:buFont typeface="Cambria"/>
              <a:defRPr>
                <a:latin typeface="Cambria"/>
                <a:ea typeface="Cambria"/>
                <a:cs typeface="Cambria"/>
                <a:sym typeface="Cambria"/>
              </a:defRPr>
            </a:lvl8pPr>
            <a:lvl9pPr marL="0" marR="0" lvl="8" indent="0" algn="l" rtl="0">
              <a:spcBef>
                <a:spcPts val="0"/>
              </a:spcBef>
              <a:buFont typeface="Cambria"/>
              <a:defRPr>
                <a:latin typeface="Cambria"/>
                <a:ea typeface="Cambria"/>
                <a:cs typeface="Cambria"/>
                <a:sym typeface="Cambria"/>
              </a:defRPr>
            </a:lvl9pPr>
          </a:lstStyle>
          <a:p>
            <a:endParaRPr/>
          </a:p>
        </p:txBody>
      </p:sp>
      <p:sp>
        <p:nvSpPr>
          <p:cNvPr id="53" name="Shape 53"/>
          <p:cNvSpPr txBox="1">
            <a:spLocks noGrp="1"/>
          </p:cNvSpPr>
          <p:nvPr>
            <p:ph type="subTitle" idx="1"/>
          </p:nvPr>
        </p:nvSpPr>
        <p:spPr>
          <a:xfrm>
            <a:off x="1371600" y="4156571"/>
            <a:ext cx="6400799" cy="1752600"/>
          </a:xfrm>
          <a:prstGeom prst="rect">
            <a:avLst/>
          </a:prstGeom>
          <a:noFill/>
          <a:ln>
            <a:noFill/>
          </a:ln>
        </p:spPr>
        <p:txBody>
          <a:bodyPr lIns="91425" tIns="91425" rIns="91425" bIns="91425" anchor="t" anchorCtr="0"/>
          <a:lstStyle>
            <a:lvl1pPr marL="0" marR="0" lvl="0" indent="0" algn="ctr" rtl="0">
              <a:spcBef>
                <a:spcPts val="480"/>
              </a:spcBef>
              <a:buClr>
                <a:srgbClr val="4A7DBB"/>
              </a:buClr>
              <a:buSzPct val="100000"/>
              <a:buFont typeface="Calibri"/>
              <a:buNone/>
              <a:defRPr sz="3600" b="0" i="0" u="none" strike="noStrike" cap="none">
                <a:solidFill>
                  <a:srgbClr val="4A7DBB"/>
                </a:solidFill>
                <a:latin typeface="Calibri"/>
                <a:ea typeface="Calibri"/>
                <a:cs typeface="Calibri"/>
                <a:sym typeface="Calibri"/>
              </a:defRPr>
            </a:lvl1pPr>
            <a:lvl2pPr marL="457200" marR="0" lvl="1" indent="0" algn="ctr" rtl="0">
              <a:spcBef>
                <a:spcPts val="480"/>
              </a:spcBef>
              <a:buClr>
                <a:srgbClr val="4A7DBB"/>
              </a:buClr>
              <a:buSzPct val="100000"/>
              <a:buFont typeface="Calibri"/>
              <a:buNone/>
              <a:defRPr sz="3600" b="0" i="0" u="none" strike="noStrike" cap="none">
                <a:solidFill>
                  <a:srgbClr val="4A7DBB"/>
                </a:solidFill>
                <a:latin typeface="Calibri"/>
                <a:ea typeface="Calibri"/>
                <a:cs typeface="Calibri"/>
                <a:sym typeface="Calibri"/>
              </a:defRPr>
            </a:lvl2pPr>
            <a:lvl3pPr marL="914400" marR="0" lvl="2" indent="0" algn="ctr" rtl="0">
              <a:spcBef>
                <a:spcPts val="440"/>
              </a:spcBef>
              <a:buClr>
                <a:srgbClr val="4A7DBB"/>
              </a:buClr>
              <a:buSzPct val="100000"/>
              <a:buFont typeface="Calibri"/>
              <a:buNone/>
              <a:defRPr sz="3600" b="0" i="0" u="none" strike="noStrike" cap="none">
                <a:solidFill>
                  <a:srgbClr val="4A7DBB"/>
                </a:solidFill>
                <a:latin typeface="Calibri"/>
                <a:ea typeface="Calibri"/>
                <a:cs typeface="Calibri"/>
                <a:sym typeface="Calibri"/>
              </a:defRPr>
            </a:lvl3pPr>
            <a:lvl4pPr marL="1371600" marR="0" lvl="3" indent="0" algn="ctr" rtl="0">
              <a:spcBef>
                <a:spcPts val="400"/>
              </a:spcBef>
              <a:buClr>
                <a:srgbClr val="4A7DBB"/>
              </a:buClr>
              <a:buSzPct val="100000"/>
              <a:buFont typeface="Calibri"/>
              <a:buNone/>
              <a:defRPr sz="3600" b="0" i="0" u="none" strike="noStrike" cap="none">
                <a:solidFill>
                  <a:srgbClr val="4A7DBB"/>
                </a:solidFill>
                <a:latin typeface="Calibri"/>
                <a:ea typeface="Calibri"/>
                <a:cs typeface="Calibri"/>
                <a:sym typeface="Calibri"/>
              </a:defRPr>
            </a:lvl4pPr>
            <a:lvl5pPr marL="1828800" marR="0" lvl="4" indent="0" algn="ctr" rtl="0">
              <a:spcBef>
                <a:spcPts val="400"/>
              </a:spcBef>
              <a:buClr>
                <a:srgbClr val="4A7DBB"/>
              </a:buClr>
              <a:buSzPct val="100000"/>
              <a:buFont typeface="Calibri"/>
              <a:buNone/>
              <a:defRPr sz="3600" b="0" i="0" u="none" strike="noStrike" cap="none">
                <a:solidFill>
                  <a:srgbClr val="4A7DBB"/>
                </a:solidFill>
                <a:latin typeface="Calibri"/>
                <a:ea typeface="Calibri"/>
                <a:cs typeface="Calibri"/>
                <a:sym typeface="Calibri"/>
              </a:defRPr>
            </a:lvl5pPr>
            <a:lvl6pPr marL="2286000" marR="0" lvl="5" indent="0" algn="ctr" rtl="0">
              <a:spcBef>
                <a:spcPts val="400"/>
              </a:spcBef>
              <a:buClr>
                <a:srgbClr val="4A7DBB"/>
              </a:buClr>
              <a:buSzPct val="100000"/>
              <a:buFont typeface="Calibri"/>
              <a:buNone/>
              <a:defRPr sz="3600" b="0" i="0" u="none" strike="noStrike" cap="none">
                <a:solidFill>
                  <a:srgbClr val="4A7DBB"/>
                </a:solidFill>
                <a:latin typeface="Calibri"/>
                <a:ea typeface="Calibri"/>
                <a:cs typeface="Calibri"/>
                <a:sym typeface="Calibri"/>
              </a:defRPr>
            </a:lvl6pPr>
            <a:lvl7pPr marL="2743200" marR="0" lvl="6" indent="0" algn="ctr" rtl="0">
              <a:spcBef>
                <a:spcPts val="400"/>
              </a:spcBef>
              <a:buClr>
                <a:srgbClr val="4A7DBB"/>
              </a:buClr>
              <a:buSzPct val="100000"/>
              <a:buFont typeface="Calibri"/>
              <a:buNone/>
              <a:defRPr sz="3600" b="0" i="0" u="none" strike="noStrike" cap="none">
                <a:solidFill>
                  <a:srgbClr val="4A7DBB"/>
                </a:solidFill>
                <a:latin typeface="Calibri"/>
                <a:ea typeface="Calibri"/>
                <a:cs typeface="Calibri"/>
                <a:sym typeface="Calibri"/>
              </a:defRPr>
            </a:lvl7pPr>
            <a:lvl8pPr marL="3200400" marR="0" lvl="7" indent="0" algn="ctr" rtl="0">
              <a:spcBef>
                <a:spcPts val="400"/>
              </a:spcBef>
              <a:buClr>
                <a:srgbClr val="4A7DBB"/>
              </a:buClr>
              <a:buSzPct val="100000"/>
              <a:buFont typeface="Calibri"/>
              <a:buNone/>
              <a:defRPr sz="3600" b="0" i="0" u="none" strike="noStrike" cap="none">
                <a:solidFill>
                  <a:srgbClr val="4A7DBB"/>
                </a:solidFill>
                <a:latin typeface="Calibri"/>
                <a:ea typeface="Calibri"/>
                <a:cs typeface="Calibri"/>
                <a:sym typeface="Calibri"/>
              </a:defRPr>
            </a:lvl8pPr>
            <a:lvl9pPr marL="3657600" marR="0" lvl="8" indent="0" algn="ctr" rtl="0">
              <a:spcBef>
                <a:spcPts val="400"/>
              </a:spcBef>
              <a:buClr>
                <a:srgbClr val="4A7DBB"/>
              </a:buClr>
              <a:buSzPct val="100000"/>
              <a:buFont typeface="Calibri"/>
              <a:buNone/>
              <a:defRPr sz="3600" b="0" i="0" u="none" strike="noStrike" cap="none">
                <a:solidFill>
                  <a:srgbClr val="4A7DBB"/>
                </a:solidFill>
                <a:latin typeface="Calibri"/>
                <a:ea typeface="Calibri"/>
                <a:cs typeface="Calibri"/>
                <a:sym typeface="Calibri"/>
              </a:defRPr>
            </a:lvl9pPr>
          </a:lstStyle>
          <a:p>
            <a:endParaRPr/>
          </a:p>
        </p:txBody>
      </p:sp>
      <p:cxnSp>
        <p:nvCxnSpPr>
          <p:cNvPr id="54" name="Shape 54"/>
          <p:cNvCxnSpPr/>
          <p:nvPr/>
        </p:nvCxnSpPr>
        <p:spPr>
          <a:xfrm>
            <a:off x="0" y="3886198"/>
            <a:ext cx="9144000" cy="0"/>
          </a:xfrm>
          <a:prstGeom prst="straightConnector1">
            <a:avLst/>
          </a:prstGeom>
          <a:noFill/>
          <a:ln w="28575" cap="flat" cmpd="sng">
            <a:solidFill>
              <a:srgbClr val="7EC242"/>
            </a:solidFill>
            <a:prstDash val="dot"/>
            <a:round/>
            <a:headEnd type="none" w="med" len="med"/>
            <a:tailEnd type="none" w="med" len="med"/>
          </a:ln>
        </p:spPr>
      </p:cxnSp>
      <p:pic>
        <p:nvPicPr>
          <p:cNvPr id="55" name="Shape 55"/>
          <p:cNvPicPr preferRelativeResize="0"/>
          <p:nvPr/>
        </p:nvPicPr>
        <p:blipFill>
          <a:blip r:embed="rId2">
            <a:alphaModFix/>
          </a:blip>
          <a:stretch>
            <a:fillRect/>
          </a:stretch>
        </p:blipFill>
        <p:spPr>
          <a:xfrm>
            <a:off x="3368942" y="231925"/>
            <a:ext cx="2406106" cy="2022975"/>
          </a:xfrm>
          <a:prstGeom prst="rect">
            <a:avLst/>
          </a:prstGeom>
          <a:noFill/>
          <a:ln>
            <a:noFill/>
          </a:ln>
        </p:spPr>
      </p:pic>
    </p:spTree>
    <p:extLst>
      <p:ext uri="{BB962C8B-B14F-4D97-AF65-F5344CB8AC3E}">
        <p14:creationId xmlns:p14="http://schemas.microsoft.com/office/powerpoint/2010/main" val="833658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Header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l" rtl="0">
              <a:spcBef>
                <a:spcPts val="0"/>
              </a:spcBef>
              <a:buClr>
                <a:schemeClr val="lt1"/>
              </a:buClr>
              <a:buNone/>
              <a:defRPr sz="3200">
                <a:solidFill>
                  <a:schemeClr val="lt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58" name="Shape 58"/>
          <p:cNvCxnSpPr/>
          <p:nvPr/>
        </p:nvCxnSpPr>
        <p:spPr>
          <a:xfrm>
            <a:off x="0" y="1503571"/>
            <a:ext cx="9144000" cy="0"/>
          </a:xfrm>
          <a:prstGeom prst="straightConnector1">
            <a:avLst/>
          </a:prstGeom>
          <a:noFill/>
          <a:ln w="28575" cap="flat" cmpd="sng">
            <a:solidFill>
              <a:srgbClr val="7EC242"/>
            </a:solidFill>
            <a:prstDash val="dot"/>
            <a:round/>
            <a:headEnd type="none" w="med" len="med"/>
            <a:tailEnd type="none" w="med" len="med"/>
          </a:ln>
        </p:spPr>
      </p:cxnSp>
      <p:pic>
        <p:nvPicPr>
          <p:cNvPr id="59" name="Shape 59"/>
          <p:cNvPicPr preferRelativeResize="0"/>
          <p:nvPr/>
        </p:nvPicPr>
        <p:blipFill>
          <a:blip r:embed="rId2">
            <a:alphaModFix/>
          </a:blip>
          <a:stretch>
            <a:fillRect/>
          </a:stretch>
        </p:blipFill>
        <p:spPr>
          <a:xfrm>
            <a:off x="8564225" y="6471475"/>
            <a:ext cx="579774" cy="386525"/>
          </a:xfrm>
          <a:prstGeom prst="rect">
            <a:avLst/>
          </a:prstGeom>
          <a:noFill/>
          <a:ln>
            <a:noFill/>
          </a:ln>
        </p:spPr>
      </p:pic>
      <p:sp>
        <p:nvSpPr>
          <p:cNvPr id="60" name="Shape 60"/>
          <p:cNvSpPr txBox="1">
            <a:spLocks noGrp="1"/>
          </p:cNvSpPr>
          <p:nvPr>
            <p:ph type="sldNum" idx="12"/>
          </p:nvPr>
        </p:nvSpPr>
        <p:spPr>
          <a:xfrm>
            <a:off x="8" y="6333009"/>
            <a:ext cx="548699" cy="524999"/>
          </a:xfrm>
          <a:prstGeom prst="rect">
            <a:avLst/>
          </a:prstGeom>
        </p:spPr>
        <p:txBody>
          <a:bodyPr lIns="91425" tIns="91425" rIns="91425" bIns="91425" anchor="b" anchorCtr="0">
            <a:noAutofit/>
          </a:bodyPr>
          <a:lstStyle/>
          <a:p>
            <a:fld id="{00000000-1234-1234-1234-123412341234}" type="slidenum">
              <a:rPr lang="en-US"/>
              <a:pPr/>
              <a:t>‹#›</a:t>
            </a:fld>
            <a:endParaRPr lang="en-US"/>
          </a:p>
        </p:txBody>
      </p:sp>
    </p:spTree>
    <p:extLst>
      <p:ext uri="{BB962C8B-B14F-4D97-AF65-F5344CB8AC3E}">
        <p14:creationId xmlns:p14="http://schemas.microsoft.com/office/powerpoint/2010/main" val="1742276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Header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327067"/>
            <a:ext cx="8229600" cy="1143000"/>
          </a:xfrm>
          <a:prstGeom prst="rect">
            <a:avLst/>
          </a:prstGeom>
          <a:noFill/>
          <a:ln>
            <a:noFill/>
          </a:ln>
        </p:spPr>
        <p:txBody>
          <a:bodyPr lIns="91425" tIns="91425" rIns="91425" bIns="91425" anchor="ctr" anchorCtr="0"/>
          <a:lstStyle>
            <a:lvl1pPr lvl="0" algn="ctr" rtl="0">
              <a:spcBef>
                <a:spcPts val="0"/>
              </a:spcBef>
              <a:buClr>
                <a:schemeClr val="lt1"/>
              </a:buClr>
              <a:buNone/>
              <a:defRPr sz="3200">
                <a:solidFill>
                  <a:schemeClr val="lt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63" name="Shape 63"/>
          <p:cNvCxnSpPr/>
          <p:nvPr/>
        </p:nvCxnSpPr>
        <p:spPr>
          <a:xfrm>
            <a:off x="0" y="3789571"/>
            <a:ext cx="9144000" cy="0"/>
          </a:xfrm>
          <a:prstGeom prst="straightConnector1">
            <a:avLst/>
          </a:prstGeom>
          <a:noFill/>
          <a:ln w="28575" cap="flat" cmpd="sng">
            <a:solidFill>
              <a:srgbClr val="7EC242"/>
            </a:solidFill>
            <a:prstDash val="dot"/>
            <a:round/>
            <a:headEnd type="none" w="med" len="med"/>
            <a:tailEnd type="none" w="med" len="med"/>
          </a:ln>
        </p:spPr>
      </p:cxnSp>
      <p:pic>
        <p:nvPicPr>
          <p:cNvPr id="64" name="Shape 64"/>
          <p:cNvPicPr preferRelativeResize="0"/>
          <p:nvPr/>
        </p:nvPicPr>
        <p:blipFill>
          <a:blip r:embed="rId2">
            <a:alphaModFix/>
          </a:blip>
          <a:stretch>
            <a:fillRect/>
          </a:stretch>
        </p:blipFill>
        <p:spPr>
          <a:xfrm>
            <a:off x="8564225" y="6471475"/>
            <a:ext cx="579774" cy="386525"/>
          </a:xfrm>
          <a:prstGeom prst="rect">
            <a:avLst/>
          </a:prstGeom>
          <a:noFill/>
          <a:ln>
            <a:noFill/>
          </a:ln>
        </p:spPr>
      </p:pic>
      <p:sp>
        <p:nvSpPr>
          <p:cNvPr id="65" name="Shape 65"/>
          <p:cNvSpPr txBox="1">
            <a:spLocks noGrp="1"/>
          </p:cNvSpPr>
          <p:nvPr>
            <p:ph type="sldNum" idx="12"/>
          </p:nvPr>
        </p:nvSpPr>
        <p:spPr>
          <a:xfrm>
            <a:off x="8" y="6333009"/>
            <a:ext cx="548699" cy="524999"/>
          </a:xfrm>
          <a:prstGeom prst="rect">
            <a:avLst/>
          </a:prstGeom>
        </p:spPr>
        <p:txBody>
          <a:bodyPr lIns="91425" tIns="91425" rIns="91425" bIns="91425" anchor="b" anchorCtr="0">
            <a:noAutofit/>
          </a:bodyPr>
          <a:lstStyle/>
          <a:p>
            <a:fld id="{00000000-1234-1234-1234-123412341234}" type="slidenum">
              <a:rPr lang="en-US"/>
              <a:pPr/>
              <a:t>‹#›</a:t>
            </a:fld>
            <a:endParaRPr lang="en-US"/>
          </a:p>
        </p:txBody>
      </p:sp>
    </p:spTree>
    <p:extLst>
      <p:ext uri="{BB962C8B-B14F-4D97-AF65-F5344CB8AC3E}">
        <p14:creationId xmlns:p14="http://schemas.microsoft.com/office/powerpoint/2010/main" val="332356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Header w/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l" rtl="0">
              <a:spcBef>
                <a:spcPts val="0"/>
              </a:spcBef>
              <a:buClr>
                <a:schemeClr val="lt1"/>
              </a:buClr>
              <a:buNone/>
              <a:defRPr sz="3200">
                <a:solidFill>
                  <a:schemeClr val="lt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body" idx="1"/>
          </p:nvPr>
        </p:nvSpPr>
        <p:spPr>
          <a:xfrm>
            <a:off x="457200" y="1600200"/>
            <a:ext cx="8229600" cy="3745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solidFill>
                  <a:srgbClr val="134486"/>
                </a:solidFill>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69" name="Shape 69"/>
          <p:cNvCxnSpPr/>
          <p:nvPr/>
        </p:nvCxnSpPr>
        <p:spPr>
          <a:xfrm>
            <a:off x="0" y="1503571"/>
            <a:ext cx="9144000" cy="0"/>
          </a:xfrm>
          <a:prstGeom prst="straightConnector1">
            <a:avLst/>
          </a:prstGeom>
          <a:noFill/>
          <a:ln w="28575" cap="flat" cmpd="sng">
            <a:solidFill>
              <a:srgbClr val="7EC242"/>
            </a:solidFill>
            <a:prstDash val="dot"/>
            <a:round/>
            <a:headEnd type="none" w="med" len="med"/>
            <a:tailEnd type="none" w="med" len="med"/>
          </a:ln>
        </p:spPr>
      </p:cxnSp>
      <p:pic>
        <p:nvPicPr>
          <p:cNvPr id="70" name="Shape 70"/>
          <p:cNvPicPr preferRelativeResize="0"/>
          <p:nvPr/>
        </p:nvPicPr>
        <p:blipFill>
          <a:blip r:embed="rId2">
            <a:alphaModFix/>
          </a:blip>
          <a:stretch>
            <a:fillRect/>
          </a:stretch>
        </p:blipFill>
        <p:spPr>
          <a:xfrm>
            <a:off x="8564225" y="6471475"/>
            <a:ext cx="579774" cy="386525"/>
          </a:xfrm>
          <a:prstGeom prst="rect">
            <a:avLst/>
          </a:prstGeom>
          <a:noFill/>
          <a:ln>
            <a:noFill/>
          </a:ln>
        </p:spPr>
      </p:pic>
      <p:sp>
        <p:nvSpPr>
          <p:cNvPr id="71" name="Shape 71"/>
          <p:cNvSpPr txBox="1">
            <a:spLocks noGrp="1"/>
          </p:cNvSpPr>
          <p:nvPr>
            <p:ph type="sldNum" idx="12"/>
          </p:nvPr>
        </p:nvSpPr>
        <p:spPr>
          <a:xfrm>
            <a:off x="8" y="6333009"/>
            <a:ext cx="548699" cy="524999"/>
          </a:xfrm>
          <a:prstGeom prst="rect">
            <a:avLst/>
          </a:prstGeom>
        </p:spPr>
        <p:txBody>
          <a:bodyPr lIns="91425" tIns="91425" rIns="91425" bIns="91425" anchor="b" anchorCtr="0">
            <a:noAutofit/>
          </a:bodyPr>
          <a:lstStyle/>
          <a:p>
            <a:fld id="{00000000-1234-1234-1234-123412341234}" type="slidenum">
              <a:rPr lang="en-US"/>
              <a:pPr/>
              <a:t>‹#›</a:t>
            </a:fld>
            <a:endParaRPr lang="en-US"/>
          </a:p>
        </p:txBody>
      </p:sp>
    </p:spTree>
    <p:extLst>
      <p:ext uri="{BB962C8B-B14F-4D97-AF65-F5344CB8AC3E}">
        <p14:creationId xmlns:p14="http://schemas.microsoft.com/office/powerpoint/2010/main" val="1226622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wo Column w/ Subheads">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a:off x="457200" y="1713300"/>
            <a:ext cx="4040099" cy="34101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75" name="Shape 75"/>
          <p:cNvSpPr txBox="1">
            <a:spLocks noGrp="1"/>
          </p:cNvSpPr>
          <p:nvPr>
            <p:ph type="body" idx="2"/>
          </p:nvPr>
        </p:nvSpPr>
        <p:spPr>
          <a:xfrm>
            <a:off x="4645025" y="1713300"/>
            <a:ext cx="4041900" cy="34101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cxnSp>
        <p:nvCxnSpPr>
          <p:cNvPr id="76" name="Shape 76"/>
          <p:cNvCxnSpPr/>
          <p:nvPr/>
        </p:nvCxnSpPr>
        <p:spPr>
          <a:xfrm>
            <a:off x="0" y="1503571"/>
            <a:ext cx="9144000" cy="0"/>
          </a:xfrm>
          <a:prstGeom prst="straightConnector1">
            <a:avLst/>
          </a:prstGeom>
          <a:noFill/>
          <a:ln w="28575" cap="flat" cmpd="sng">
            <a:solidFill>
              <a:srgbClr val="7EC242"/>
            </a:solidFill>
            <a:prstDash val="dot"/>
            <a:round/>
            <a:headEnd type="none" w="med" len="med"/>
            <a:tailEnd type="none" w="med" len="med"/>
          </a:ln>
        </p:spPr>
      </p:cxnSp>
      <p:pic>
        <p:nvPicPr>
          <p:cNvPr id="77" name="Shape 77"/>
          <p:cNvPicPr preferRelativeResize="0"/>
          <p:nvPr/>
        </p:nvPicPr>
        <p:blipFill>
          <a:blip r:embed="rId2">
            <a:alphaModFix/>
          </a:blip>
          <a:stretch>
            <a:fillRect/>
          </a:stretch>
        </p:blipFill>
        <p:spPr>
          <a:xfrm>
            <a:off x="8564225" y="6471475"/>
            <a:ext cx="579774" cy="386525"/>
          </a:xfrm>
          <a:prstGeom prst="rect">
            <a:avLst/>
          </a:prstGeom>
          <a:noFill/>
          <a:ln>
            <a:noFill/>
          </a:ln>
        </p:spPr>
      </p:pic>
      <p:sp>
        <p:nvSpPr>
          <p:cNvPr id="78" name="Shape 78"/>
          <p:cNvSpPr txBox="1">
            <a:spLocks noGrp="1"/>
          </p:cNvSpPr>
          <p:nvPr>
            <p:ph type="sldNum" idx="12"/>
          </p:nvPr>
        </p:nvSpPr>
        <p:spPr>
          <a:xfrm>
            <a:off x="8" y="6333009"/>
            <a:ext cx="548699" cy="524999"/>
          </a:xfrm>
          <a:prstGeom prst="rect">
            <a:avLst/>
          </a:prstGeom>
        </p:spPr>
        <p:txBody>
          <a:bodyPr lIns="91425" tIns="91425" rIns="91425" bIns="91425" anchor="b" anchorCtr="0">
            <a:noAutofit/>
          </a:bodyPr>
          <a:lstStyle/>
          <a:p>
            <a:fld id="{00000000-1234-1234-1234-123412341234}" type="slidenum">
              <a:rPr lang="en-US"/>
              <a:pPr/>
              <a:t>‹#›</a:t>
            </a:fld>
            <a:endParaRPr lang="en-US"/>
          </a:p>
        </p:txBody>
      </p:sp>
    </p:spTree>
    <p:extLst>
      <p:ext uri="{BB962C8B-B14F-4D97-AF65-F5344CB8AC3E}">
        <p14:creationId xmlns:p14="http://schemas.microsoft.com/office/powerpoint/2010/main" val="1192732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Empty ">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 y="6333009"/>
            <a:ext cx="548699" cy="524999"/>
          </a:xfrm>
          <a:prstGeom prst="rect">
            <a:avLst/>
          </a:prstGeom>
        </p:spPr>
        <p:txBody>
          <a:bodyPr lIns="91425" tIns="91425" rIns="91425" bIns="91425" anchor="b" anchorCtr="0">
            <a:noAutofit/>
          </a:bodyPr>
          <a:lstStyle/>
          <a:p>
            <a:fld id="{00000000-1234-1234-1234-123412341234}" type="slidenum">
              <a:rPr lang="en-US"/>
              <a:pPr/>
              <a:t>‹#›</a:t>
            </a:fld>
            <a:endParaRPr lang="en-US"/>
          </a:p>
        </p:txBody>
      </p:sp>
    </p:spTree>
    <p:extLst>
      <p:ext uri="{BB962C8B-B14F-4D97-AF65-F5344CB8AC3E}">
        <p14:creationId xmlns:p14="http://schemas.microsoft.com/office/powerpoint/2010/main" val="64598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a:prstGeom prst="rect">
            <a:avLst/>
          </a:prstGeom>
        </p:spPr>
        <p:txBody>
          <a:bodyPr/>
          <a:lstStyle>
            <a:lvl1pPr algn="l">
              <a:defRPr sz="3800">
                <a:solidFill>
                  <a:srgbClr val="0070C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00200"/>
            <a:ext cx="7086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
          <p:cNvSpPr>
            <a:spLocks noGrp="1"/>
          </p:cNvSpPr>
          <p:nvPr>
            <p:ph type="ftr" sz="quarter" idx="10"/>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2.xml"/><Relationship Id="rId8" Type="http://schemas.openxmlformats.org/officeDocument/2006/relationships/image" Target="../media/image3.jp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G:\Speeches\2006\AB\NSF_All_Hands\design\Strategic-Plan-SecondarySlide-V1.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Shape 46"/>
          <p:cNvPicPr preferRelativeResize="0"/>
          <p:nvPr/>
        </p:nvPicPr>
        <p:blipFill>
          <a:blip r:embed="rId8">
            <a:alphaModFix/>
          </a:blip>
          <a:stretch>
            <a:fillRect/>
          </a:stretch>
        </p:blipFill>
        <p:spPr>
          <a:xfrm>
            <a:off x="-12" y="0"/>
            <a:ext cx="9143998" cy="6857998"/>
          </a:xfrm>
          <a:prstGeom prst="rect">
            <a:avLst/>
          </a:prstGeom>
          <a:noFill/>
          <a:ln>
            <a:noFill/>
          </a:ln>
        </p:spPr>
      </p:pic>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F2F2F2"/>
              </a:buClr>
              <a:buFont typeface="Cambria"/>
              <a:buNone/>
              <a:defRPr sz="3200" b="0" i="0" u="none" strike="noStrike" cap="none">
                <a:solidFill>
                  <a:srgbClr val="F2F2F2"/>
                </a:solidFill>
                <a:latin typeface="Cambria"/>
                <a:ea typeface="Cambria"/>
                <a:cs typeface="Cambria"/>
                <a:sym typeface="Cambria"/>
              </a:defRPr>
            </a:lvl1pPr>
            <a:lvl2pPr marL="0" marR="0" lvl="1" indent="0" algn="l" rtl="0">
              <a:spcBef>
                <a:spcPts val="0"/>
              </a:spcBef>
              <a:buFont typeface="Cambria"/>
              <a:defRPr>
                <a:latin typeface="Cambria"/>
                <a:ea typeface="Cambria"/>
                <a:cs typeface="Cambria"/>
                <a:sym typeface="Cambria"/>
              </a:defRPr>
            </a:lvl2pPr>
            <a:lvl3pPr marL="0" marR="0" lvl="2" indent="0" algn="l" rtl="0">
              <a:spcBef>
                <a:spcPts val="0"/>
              </a:spcBef>
              <a:buFont typeface="Cambria"/>
              <a:defRPr>
                <a:latin typeface="Cambria"/>
                <a:ea typeface="Cambria"/>
                <a:cs typeface="Cambria"/>
                <a:sym typeface="Cambria"/>
              </a:defRPr>
            </a:lvl3pPr>
            <a:lvl4pPr marL="0" marR="0" lvl="3" indent="0" algn="l" rtl="0">
              <a:spcBef>
                <a:spcPts val="0"/>
              </a:spcBef>
              <a:buFont typeface="Cambria"/>
              <a:defRPr>
                <a:latin typeface="Cambria"/>
                <a:ea typeface="Cambria"/>
                <a:cs typeface="Cambria"/>
                <a:sym typeface="Cambria"/>
              </a:defRPr>
            </a:lvl4pPr>
            <a:lvl5pPr marL="0" marR="0" lvl="4" indent="0" algn="l" rtl="0">
              <a:spcBef>
                <a:spcPts val="0"/>
              </a:spcBef>
              <a:buFont typeface="Cambria"/>
              <a:defRPr>
                <a:latin typeface="Cambria"/>
                <a:ea typeface="Cambria"/>
                <a:cs typeface="Cambria"/>
                <a:sym typeface="Cambria"/>
              </a:defRPr>
            </a:lvl5pPr>
            <a:lvl6pPr marL="0" marR="0" lvl="5" indent="0" algn="l" rtl="0">
              <a:spcBef>
                <a:spcPts val="0"/>
              </a:spcBef>
              <a:buFont typeface="Cambria"/>
              <a:defRPr>
                <a:latin typeface="Cambria"/>
                <a:ea typeface="Cambria"/>
                <a:cs typeface="Cambria"/>
                <a:sym typeface="Cambria"/>
              </a:defRPr>
            </a:lvl6pPr>
            <a:lvl7pPr marL="0" marR="0" lvl="6" indent="0" algn="l" rtl="0">
              <a:spcBef>
                <a:spcPts val="0"/>
              </a:spcBef>
              <a:buFont typeface="Cambria"/>
              <a:defRPr>
                <a:latin typeface="Cambria"/>
                <a:ea typeface="Cambria"/>
                <a:cs typeface="Cambria"/>
                <a:sym typeface="Cambria"/>
              </a:defRPr>
            </a:lvl7pPr>
            <a:lvl8pPr marL="0" marR="0" lvl="7" indent="0" algn="l" rtl="0">
              <a:spcBef>
                <a:spcPts val="0"/>
              </a:spcBef>
              <a:buFont typeface="Cambria"/>
              <a:defRPr>
                <a:latin typeface="Cambria"/>
                <a:ea typeface="Cambria"/>
                <a:cs typeface="Cambria"/>
                <a:sym typeface="Cambria"/>
              </a:defRPr>
            </a:lvl8pPr>
            <a:lvl9pPr marL="0" marR="0" lvl="8" indent="0" algn="l" rtl="0">
              <a:spcBef>
                <a:spcPts val="0"/>
              </a:spcBef>
              <a:buFont typeface="Cambria"/>
              <a:defRPr>
                <a:latin typeface="Cambria"/>
                <a:ea typeface="Cambria"/>
                <a:cs typeface="Cambria"/>
                <a:sym typeface="Cambria"/>
              </a:defRPr>
            </a:lvl9pPr>
          </a:lstStyle>
          <a:p>
            <a:endParaRPr/>
          </a:p>
        </p:txBody>
      </p:sp>
      <p:sp>
        <p:nvSpPr>
          <p:cNvPr id="48" name="Shape 48"/>
          <p:cNvSpPr txBox="1">
            <a:spLocks noGrp="1"/>
          </p:cNvSpPr>
          <p:nvPr>
            <p:ph type="body" idx="1"/>
          </p:nvPr>
        </p:nvSpPr>
        <p:spPr>
          <a:xfrm>
            <a:off x="457200" y="1600200"/>
            <a:ext cx="8229600" cy="3745199"/>
          </a:xfrm>
          <a:prstGeom prst="rect">
            <a:avLst/>
          </a:prstGeom>
          <a:noFill/>
          <a:ln>
            <a:noFill/>
          </a:ln>
        </p:spPr>
        <p:txBody>
          <a:bodyPr lIns="91425" tIns="91425" rIns="91425" bIns="91425" anchor="t" anchorCtr="0"/>
          <a:lstStyle>
            <a:lvl1pPr marL="0" marR="0" lvl="0" indent="0" algn="l" rtl="0">
              <a:spcBef>
                <a:spcPts val="560"/>
              </a:spcBef>
              <a:buClr>
                <a:schemeClr val="lt1"/>
              </a:buClr>
              <a:buFont typeface="Calibri"/>
              <a:buNone/>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Font typeface="Calibri"/>
              <a:buChar char="▪"/>
              <a:defRPr sz="2400" b="0" i="0" u="none" strike="noStrike" cap="none">
                <a:solidFill>
                  <a:schemeClr val="lt1"/>
                </a:solidFill>
                <a:latin typeface="Calibri"/>
                <a:ea typeface="Calibri"/>
                <a:cs typeface="Calibri"/>
                <a:sym typeface="Calibri"/>
              </a:defRPr>
            </a:lvl2pPr>
            <a:lvl3pPr marL="1143000" marR="0" lvl="2" indent="-88900" algn="l" rtl="0">
              <a:spcBef>
                <a:spcPts val="440"/>
              </a:spcBef>
              <a:buClr>
                <a:schemeClr val="lt1"/>
              </a:buClr>
              <a:buFont typeface="Calibri"/>
              <a:buChar char="•"/>
              <a:defRPr sz="22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Font typeface="Calibri"/>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rgbClr val="D8D8D8"/>
              </a:buClr>
              <a:buFont typeface="Calibri"/>
              <a:buChar char="•"/>
              <a:defRPr sz="2000" b="0" i="0" u="none" strike="noStrike" cap="none">
                <a:solidFill>
                  <a:srgbClr val="D8D8D8"/>
                </a:solidFill>
                <a:latin typeface="Calibri"/>
                <a:ea typeface="Calibri"/>
                <a:cs typeface="Calibri"/>
                <a:sym typeface="Calibri"/>
              </a:defRPr>
            </a:lvl5pPr>
            <a:lvl6pPr marL="2514600" marR="0" lvl="5" indent="-101600" algn="l" rtl="0">
              <a:spcBef>
                <a:spcPts val="400"/>
              </a:spcBef>
              <a:buClr>
                <a:srgbClr val="888888"/>
              </a:buClr>
              <a:buFont typeface="Calibri"/>
              <a:buChar char="•"/>
              <a:defRPr sz="2000" b="0" i="0" u="none" strike="noStrike" cap="none">
                <a:solidFill>
                  <a:srgbClr val="888888"/>
                </a:solidFill>
                <a:latin typeface="Calibri"/>
                <a:ea typeface="Calibri"/>
                <a:cs typeface="Calibri"/>
                <a:sym typeface="Calibri"/>
              </a:defRPr>
            </a:lvl6pPr>
            <a:lvl7pPr marL="2971800" marR="0" lvl="6" indent="-101600" algn="l" rtl="0">
              <a:spcBef>
                <a:spcPts val="400"/>
              </a:spcBef>
              <a:buClr>
                <a:srgbClr val="888888"/>
              </a:buClr>
              <a:buFont typeface="Calibri"/>
              <a:buChar char="•"/>
              <a:defRPr sz="2000" b="0" i="0" u="none" strike="noStrike" cap="none">
                <a:solidFill>
                  <a:srgbClr val="888888"/>
                </a:solidFill>
                <a:latin typeface="Calibri"/>
                <a:ea typeface="Calibri"/>
                <a:cs typeface="Calibri"/>
                <a:sym typeface="Calibri"/>
              </a:defRPr>
            </a:lvl7pPr>
            <a:lvl8pPr marL="3429000" marR="0" lvl="7" indent="-101600" algn="l" rtl="0">
              <a:spcBef>
                <a:spcPts val="400"/>
              </a:spcBef>
              <a:buClr>
                <a:srgbClr val="888888"/>
              </a:buClr>
              <a:buFont typeface="Calibri"/>
              <a:buChar char="•"/>
              <a:defRPr sz="2000" b="0" i="0" u="none" strike="noStrike" cap="none">
                <a:solidFill>
                  <a:srgbClr val="888888"/>
                </a:solidFill>
                <a:latin typeface="Calibri"/>
                <a:ea typeface="Calibri"/>
                <a:cs typeface="Calibri"/>
                <a:sym typeface="Calibri"/>
              </a:defRPr>
            </a:lvl8pPr>
            <a:lvl9pPr marL="3886200" marR="0" lvl="8" indent="-101600" algn="l" rtl="0">
              <a:spcBef>
                <a:spcPts val="400"/>
              </a:spcBef>
              <a:buClr>
                <a:srgbClr val="888888"/>
              </a:buClr>
              <a:buFont typeface="Calibri"/>
              <a:buChar char="•"/>
              <a:defRPr sz="2000" b="0" i="0" u="none" strike="noStrike" cap="none">
                <a:solidFill>
                  <a:srgbClr val="888888"/>
                </a:solidFill>
                <a:latin typeface="Calibri"/>
                <a:ea typeface="Calibri"/>
                <a:cs typeface="Calibri"/>
                <a:sym typeface="Calibri"/>
              </a:defRPr>
            </a:lvl9pPr>
          </a:lstStyle>
          <a:p>
            <a:endParaRPr/>
          </a:p>
        </p:txBody>
      </p:sp>
      <p:sp>
        <p:nvSpPr>
          <p:cNvPr id="49" name="Shape 49"/>
          <p:cNvSpPr txBox="1"/>
          <p:nvPr/>
        </p:nvSpPr>
        <p:spPr>
          <a:xfrm>
            <a:off x="7763217" y="6201621"/>
            <a:ext cx="923700" cy="338699"/>
          </a:xfrm>
          <a:prstGeom prst="rect">
            <a:avLst/>
          </a:prstGeom>
          <a:noFill/>
          <a:ln>
            <a:noFill/>
          </a:ln>
        </p:spPr>
        <p:txBody>
          <a:bodyPr lIns="91425" tIns="45700" rIns="91425" bIns="45700" anchor="t" anchorCtr="0">
            <a:noAutofit/>
          </a:bodyPr>
          <a:lstStyle/>
          <a:p>
            <a:pPr algn="r" fontAlgn="auto">
              <a:spcBef>
                <a:spcPts val="0"/>
              </a:spcBef>
              <a:spcAft>
                <a:spcPts val="0"/>
              </a:spcAft>
            </a:pPr>
            <a:r>
              <a:rPr lang="en-US" sz="1400" b="0" kern="0">
                <a:solidFill>
                  <a:srgbClr val="000000"/>
                </a:solidFill>
                <a:latin typeface="Arial"/>
                <a:ea typeface="Arial"/>
                <a:cs typeface="Arial"/>
                <a:sym typeface="Arial"/>
              </a:rPr>
              <a:t> </a:t>
            </a:r>
          </a:p>
        </p:txBody>
      </p:sp>
      <p:sp>
        <p:nvSpPr>
          <p:cNvPr id="50" name="Shape 50"/>
          <p:cNvSpPr txBox="1">
            <a:spLocks noGrp="1"/>
          </p:cNvSpPr>
          <p:nvPr>
            <p:ph type="sldNum" idx="12"/>
          </p:nvPr>
        </p:nvSpPr>
        <p:spPr>
          <a:xfrm>
            <a:off x="8" y="6333009"/>
            <a:ext cx="548699" cy="524999"/>
          </a:xfrm>
          <a:prstGeom prst="rect">
            <a:avLst/>
          </a:prstGeom>
          <a:noFill/>
          <a:ln>
            <a:noFill/>
          </a:ln>
        </p:spPr>
        <p:txBody>
          <a:bodyPr lIns="91425" tIns="91425" rIns="91425" bIns="91425" anchor="b" anchorCtr="0">
            <a:noAutofit/>
          </a:bodyPr>
          <a:lstStyle/>
          <a:p>
            <a:pPr algn="l" fontAlgn="auto">
              <a:spcBef>
                <a:spcPts val="0"/>
              </a:spcBef>
              <a:spcAft>
                <a:spcPts val="0"/>
              </a:spcAft>
            </a:pPr>
            <a:fld id="{00000000-1234-1234-1234-123412341234}" type="slidenum">
              <a:rPr lang="en-US" sz="1300" b="0" kern="0">
                <a:solidFill>
                  <a:srgbClr val="FFFFFF"/>
                </a:solidFill>
                <a:latin typeface="Calibri"/>
                <a:ea typeface="Calibri"/>
                <a:cs typeface="Calibri"/>
                <a:sym typeface="Calibri"/>
              </a:rPr>
              <a:pPr algn="l" fontAlgn="auto">
                <a:spcBef>
                  <a:spcPts val="0"/>
                </a:spcBef>
                <a:spcAft>
                  <a:spcPts val="0"/>
                </a:spcAft>
              </a:pPr>
              <a:t>‹#›</a:t>
            </a:fld>
            <a:endParaRPr lang="en-US" sz="1300" b="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6530182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gateways.org/" TargetMode="External"/><Relationship Id="rId4" Type="http://schemas.openxmlformats.org/officeDocument/2006/relationships/hyperlink" Target="http://molssi.org/)" TargetMode="External"/><Relationship Id="rId5" Type="http://schemas.openxmlformats.org/officeDocument/2006/relationships/hyperlink" Target="http://trustedci.org/)" TargetMode="External"/><Relationship Id="rId6" Type="http://schemas.openxmlformats.org/officeDocument/2006/relationships/hyperlink" Target="http://www.xsede.or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sciencegateways.org/"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hyperlink" Target="http://molssi.org/)"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g"/><Relationship Id="rId7" Type="http://schemas.openxmlformats.org/officeDocument/2006/relationships/image" Target="../media/image23.png"/><Relationship Id="rId8" Type="http://schemas.openxmlformats.org/officeDocument/2006/relationships/comments" Target="../comments/comment1.xml"/><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nsf.gov/nsc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nsf.gov/nsc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nsf.gov/sbe/sbe_202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www.nsf.gov/pubs/policydocs/pappg17_1/index.js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mailto:dkatz@nsf.gov" TargetMode="External"/><Relationship Id="rId4" Type="http://schemas.openxmlformats.org/officeDocument/2006/relationships/hyperlink" Target="mailto:vipchaud@nsf.gov" TargetMode="External"/><Relationship Id="rId5" Type="http://schemas.openxmlformats.org/officeDocument/2006/relationships/hyperlink" Target="http://www.nsf.gov/events/"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nsf.gov/cgi-bin/goodbye?https://continuousassurance.org/" TargetMode="External"/><Relationship Id="rId4" Type="http://schemas.openxmlformats.org/officeDocument/2006/relationships/hyperlink" Target="https://www.nsf.gov/cgi-bin/goodbye?https://software-carpentry.org/" TargetMode="External"/><Relationship Id="rId5" Type="http://schemas.openxmlformats.org/officeDocument/2006/relationships/hyperlink" Target="http://trustedci.or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trategic-Plan-CoverSlide-V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ctrTitle"/>
          </p:nvPr>
        </p:nvSpPr>
        <p:spPr>
          <a:xfrm>
            <a:off x="1905000" y="1577975"/>
            <a:ext cx="7239000" cy="1470025"/>
          </a:xfrm>
        </p:spPr>
        <p:txBody>
          <a:bodyPr>
            <a:noAutofit/>
          </a:bodyPr>
          <a:lstStyle/>
          <a:p>
            <a:r>
              <a:rPr lang="en-US" sz="2800" dirty="0" smtClean="0">
                <a:solidFill>
                  <a:schemeClr val="accent6"/>
                </a:solidFill>
                <a:effectLst/>
                <a:latin typeface="Verdana" pitchFamily="34" charset="0"/>
                <a:ea typeface="Verdana" pitchFamily="34" charset="0"/>
                <a:cs typeface="Verdana" pitchFamily="34" charset="0"/>
              </a:rPr>
              <a:t>Software Infrastructure for Sustained Innovation (SI</a:t>
            </a:r>
            <a:r>
              <a:rPr lang="en-US" sz="2800" baseline="30000" dirty="0" smtClean="0">
                <a:solidFill>
                  <a:schemeClr val="accent6"/>
                </a:solidFill>
                <a:effectLst/>
                <a:latin typeface="Verdana" pitchFamily="34" charset="0"/>
                <a:ea typeface="Verdana" pitchFamily="34" charset="0"/>
                <a:cs typeface="Verdana" pitchFamily="34" charset="0"/>
              </a:rPr>
              <a:t>2</a:t>
            </a:r>
            <a:r>
              <a:rPr lang="en-US" sz="2800" dirty="0" smtClean="0">
                <a:solidFill>
                  <a:schemeClr val="accent6"/>
                </a:solidFill>
                <a:effectLst/>
                <a:latin typeface="Verdana" pitchFamily="34" charset="0"/>
                <a:ea typeface="Verdana" pitchFamily="34" charset="0"/>
                <a:cs typeface="Verdana" pitchFamily="34" charset="0"/>
              </a:rPr>
              <a:t>) </a:t>
            </a:r>
            <a:br>
              <a:rPr lang="en-US" sz="2800" dirty="0" smtClean="0">
                <a:solidFill>
                  <a:schemeClr val="accent6"/>
                </a:solidFill>
                <a:effectLst/>
                <a:latin typeface="Verdana" pitchFamily="34" charset="0"/>
                <a:ea typeface="Verdana" pitchFamily="34" charset="0"/>
                <a:cs typeface="Verdana" pitchFamily="34" charset="0"/>
              </a:rPr>
            </a:br>
            <a:r>
              <a:rPr lang="en-US" sz="2800" dirty="0" smtClean="0">
                <a:solidFill>
                  <a:schemeClr val="accent6"/>
                </a:solidFill>
                <a:effectLst/>
                <a:latin typeface="Verdana" pitchFamily="34" charset="0"/>
                <a:ea typeface="Verdana" pitchFamily="34" charset="0"/>
                <a:cs typeface="Verdana" pitchFamily="34" charset="0"/>
              </a:rPr>
              <a:t>NSF 17-526</a:t>
            </a:r>
            <a:br>
              <a:rPr lang="en-US" sz="2800" dirty="0" smtClean="0">
                <a:solidFill>
                  <a:schemeClr val="accent6"/>
                </a:solidFill>
                <a:effectLst/>
                <a:latin typeface="Verdana" pitchFamily="34" charset="0"/>
                <a:ea typeface="Verdana" pitchFamily="34" charset="0"/>
                <a:cs typeface="Verdana" pitchFamily="34" charset="0"/>
              </a:rPr>
            </a:br>
            <a:endParaRPr lang="en-US" sz="2800" dirty="0">
              <a:solidFill>
                <a:schemeClr val="accent6"/>
              </a:solidFill>
              <a:effectLst/>
              <a:latin typeface="Verdana" pitchFamily="34" charset="0"/>
              <a:ea typeface="Verdana" pitchFamily="34" charset="0"/>
              <a:cs typeface="Verdana" pitchFamily="34" charset="0"/>
            </a:endParaRPr>
          </a:p>
        </p:txBody>
      </p:sp>
      <p:sp>
        <p:nvSpPr>
          <p:cNvPr id="7" name="Subtitle 2"/>
          <p:cNvSpPr>
            <a:spLocks noGrp="1"/>
          </p:cNvSpPr>
          <p:nvPr>
            <p:ph type="subTitle" idx="1"/>
          </p:nvPr>
        </p:nvSpPr>
        <p:spPr>
          <a:xfrm>
            <a:off x="1981200" y="3200400"/>
            <a:ext cx="7162800" cy="838200"/>
          </a:xfrm>
        </p:spPr>
        <p:txBody>
          <a:bodyPr>
            <a:normAutofit/>
          </a:bodyPr>
          <a:lstStyle/>
          <a:p>
            <a:r>
              <a:rPr lang="en-US" sz="2000" dirty="0" smtClean="0">
                <a:solidFill>
                  <a:schemeClr val="tx1"/>
                </a:solidFill>
                <a:latin typeface="Verdana" pitchFamily="34" charset="0"/>
                <a:ea typeface="Verdana" pitchFamily="34" charset="0"/>
                <a:cs typeface="Verdana" pitchFamily="34" charset="0"/>
              </a:rPr>
              <a:t>WEBINAR</a:t>
            </a:r>
          </a:p>
          <a:p>
            <a:r>
              <a:rPr lang="en-US" sz="2000" dirty="0" smtClean="0">
                <a:solidFill>
                  <a:schemeClr val="tx1"/>
                </a:solidFill>
                <a:latin typeface="Verdana" pitchFamily="34" charset="0"/>
                <a:ea typeface="Verdana" pitchFamily="34" charset="0"/>
                <a:cs typeface="Verdana" pitchFamily="34" charset="0"/>
              </a:rPr>
              <a:t>December 13</a:t>
            </a:r>
            <a:r>
              <a:rPr lang="en-US" sz="2000" baseline="30000" dirty="0" smtClean="0">
                <a:solidFill>
                  <a:schemeClr val="tx1"/>
                </a:solidFill>
                <a:latin typeface="Verdana" pitchFamily="34" charset="0"/>
                <a:ea typeface="Verdana" pitchFamily="34" charset="0"/>
                <a:cs typeface="Verdana" pitchFamily="34" charset="0"/>
              </a:rPr>
              <a:t>th</a:t>
            </a:r>
            <a:r>
              <a:rPr lang="en-US" sz="2000" dirty="0" smtClean="0">
                <a:latin typeface="Verdana" pitchFamily="34" charset="0"/>
                <a:ea typeface="Verdana" pitchFamily="34" charset="0"/>
                <a:cs typeface="Verdana" pitchFamily="34" charset="0"/>
              </a:rPr>
              <a:t>, 2016</a:t>
            </a:r>
            <a:endParaRPr lang="en-US" sz="2000" dirty="0" smtClean="0">
              <a:solidFill>
                <a:schemeClr val="tx1"/>
              </a:solidFill>
              <a:latin typeface="Verdana" pitchFamily="34" charset="0"/>
              <a:ea typeface="Verdana" pitchFamily="34" charset="0"/>
              <a:cs typeface="Verdana" pitchFamily="34" charset="0"/>
            </a:endParaRPr>
          </a:p>
        </p:txBody>
      </p:sp>
      <p:sp>
        <p:nvSpPr>
          <p:cNvPr id="2" name="Rectangle 1"/>
          <p:cNvSpPr/>
          <p:nvPr/>
        </p:nvSpPr>
        <p:spPr>
          <a:xfrm>
            <a:off x="3276600" y="4191000"/>
            <a:ext cx="4572000" cy="707886"/>
          </a:xfrm>
          <a:prstGeom prst="rect">
            <a:avLst/>
          </a:prstGeom>
        </p:spPr>
        <p:txBody>
          <a:bodyPr>
            <a:spAutoFit/>
          </a:bodyPr>
          <a:lstStyle/>
          <a:p>
            <a:r>
              <a:rPr lang="en-US" sz="2000" b="0" smtClean="0">
                <a:solidFill>
                  <a:schemeClr val="accent6"/>
                </a:solidFill>
                <a:latin typeface="Verdana" pitchFamily="34" charset="0"/>
                <a:ea typeface="Verdana" pitchFamily="34" charset="0"/>
                <a:cs typeface="Verdana" pitchFamily="34" charset="0"/>
              </a:rPr>
              <a:t>Rajiv Ramnath</a:t>
            </a:r>
            <a:endParaRPr lang="en-US" sz="2000" b="0" dirty="0" smtClean="0">
              <a:solidFill>
                <a:schemeClr val="accent6">
                  <a:lumMod val="40000"/>
                  <a:lumOff val="60000"/>
                </a:schemeClr>
              </a:solidFill>
              <a:latin typeface="Verdana" pitchFamily="34" charset="0"/>
              <a:ea typeface="Verdana" pitchFamily="34" charset="0"/>
              <a:cs typeface="Verdana" pitchFamily="34" charset="0"/>
            </a:endParaRPr>
          </a:p>
          <a:p>
            <a:r>
              <a:rPr lang="en-US" sz="2000" b="0" dirty="0" smtClean="0">
                <a:solidFill>
                  <a:schemeClr val="accent6"/>
                </a:solidFill>
                <a:latin typeface="Verdana" pitchFamily="34" charset="0"/>
                <a:ea typeface="Verdana" pitchFamily="34" charset="0"/>
                <a:cs typeface="Verdana" pitchFamily="34" charset="0"/>
              </a:rPr>
              <a:t>NSF CISE/ACI</a:t>
            </a:r>
            <a:endParaRPr lang="en-US" sz="2000" b="0" dirty="0">
              <a:solidFill>
                <a:schemeClr val="accent6"/>
              </a:solidFill>
              <a:latin typeface="Verdana" pitchFamily="34" charset="0"/>
              <a:ea typeface="Verdana" pitchFamily="34" charset="0"/>
              <a:cs typeface="Verdana" pitchFamily="34" charset="0"/>
            </a:endParaRPr>
          </a:p>
        </p:txBody>
      </p:sp>
      <p:sp>
        <p:nvSpPr>
          <p:cNvPr id="3" name="TextBox 2"/>
          <p:cNvSpPr txBox="1"/>
          <p:nvPr/>
        </p:nvSpPr>
        <p:spPr>
          <a:xfrm>
            <a:off x="3046946" y="6172200"/>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
        <p:nvSpPr>
          <p:cNvPr id="8" name="Footer Placeholder 1"/>
          <p:cNvSpPr>
            <a:spLocks noGrp="1"/>
          </p:cNvSpPr>
          <p:nvPr>
            <p:ph type="ftr" sz="quarter" idx="3"/>
          </p:nvPr>
        </p:nvSpPr>
        <p:spPr>
          <a:xfrm>
            <a:off x="304800" y="6172200"/>
            <a:ext cx="476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9939B7-1CF8-4449-A477-1CA433BB3B6B}" type="slidenum">
              <a:rPr lang="en-US" smtClean="0"/>
              <a:pPr/>
              <a:t>1</a:t>
            </a:fld>
            <a:endParaRPr lang="en-US" dirty="0"/>
          </a:p>
        </p:txBody>
      </p:sp>
    </p:spTree>
    <p:extLst>
      <p:ext uri="{BB962C8B-B14F-4D97-AF65-F5344CB8AC3E}">
        <p14:creationId xmlns:p14="http://schemas.microsoft.com/office/powerpoint/2010/main" val="3718223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0025"/>
            <a:ext cx="9144000" cy="1083175"/>
          </a:xfrm>
        </p:spPr>
        <p:txBody>
          <a:bodyPr>
            <a:normAutofit/>
          </a:bodyPr>
          <a:lstStyle/>
          <a:p>
            <a:pPr algn="ctr"/>
            <a:r>
              <a:rPr lang="en-US" sz="3200" dirty="0" smtClean="0"/>
              <a:t>SSE</a:t>
            </a:r>
            <a:r>
              <a:rPr lang="en-US" sz="3200" dirty="0"/>
              <a:t>: Improving </a:t>
            </a:r>
            <a:r>
              <a:rPr lang="en-US" sz="3200" dirty="0" err="1" smtClean="0"/>
              <a:t>Vectorization</a:t>
            </a:r>
            <a:endParaRPr lang="en-US" sz="3200" dirty="0"/>
          </a:p>
        </p:txBody>
      </p:sp>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1295400" y="4537710"/>
            <a:ext cx="7083425" cy="1786890"/>
          </a:xfrm>
          <a:prstGeom prst="rect">
            <a:avLst/>
          </a:prstGeom>
          <a:noFill/>
          <a:ln>
            <a:noFill/>
          </a:ln>
          <a:extLst>
            <a:ext uri="{FAA26D3D-D897-4be2-8F04-BA451C77F1D7}">
              <ma14:placeholderFlag xmlns:ma14="http://schemas.microsoft.com/office/mac/drawingml/2011/main"/>
            </a:ext>
          </a:extLst>
        </p:spPr>
      </p:pic>
      <p:sp>
        <p:nvSpPr>
          <p:cNvPr id="9" name="Content Placeholder 2"/>
          <p:cNvSpPr>
            <a:spLocks noGrp="1"/>
          </p:cNvSpPr>
          <p:nvPr>
            <p:ph idx="1"/>
          </p:nvPr>
        </p:nvSpPr>
        <p:spPr>
          <a:xfrm>
            <a:off x="762000" y="1524000"/>
            <a:ext cx="8229600" cy="4876800"/>
          </a:xfrm>
        </p:spPr>
        <p:txBody>
          <a:bodyPr>
            <a:normAutofit/>
          </a:bodyPr>
          <a:lstStyle/>
          <a:p>
            <a:pPr marL="0" indent="0" algn="just">
              <a:buNone/>
            </a:pPr>
            <a:r>
              <a:rPr lang="en-US" sz="2800" kern="1200" dirty="0">
                <a:latin typeface="Times New Roman" pitchFamily="18" charset="0"/>
                <a:ea typeface="ＭＳ Ｐゴシック" charset="-128"/>
                <a:cs typeface="ＭＳ Ｐゴシック" charset="-128"/>
              </a:rPr>
              <a:t>Current </a:t>
            </a:r>
            <a:r>
              <a:rPr lang="en-US" sz="2800" kern="1200" dirty="0" err="1">
                <a:latin typeface="Times New Roman" pitchFamily="18" charset="0"/>
                <a:ea typeface="ＭＳ Ｐゴシック" charset="-128"/>
                <a:cs typeface="ＭＳ Ｐゴシック" charset="-128"/>
              </a:rPr>
              <a:t>vectorizing</a:t>
            </a:r>
            <a:r>
              <a:rPr lang="en-US" sz="2800" kern="1200" dirty="0">
                <a:latin typeface="Times New Roman" pitchFamily="18" charset="0"/>
                <a:ea typeface="ＭＳ Ｐゴシック" charset="-128"/>
                <a:cs typeface="ＭＳ Ｐゴシック" charset="-128"/>
              </a:rPr>
              <a:t> compilers realize only a small </a:t>
            </a:r>
            <a:r>
              <a:rPr lang="en-US" sz="2800" kern="1200" dirty="0" smtClean="0">
                <a:latin typeface="Times New Roman" pitchFamily="18" charset="0"/>
                <a:ea typeface="ＭＳ Ｐゴシック" charset="-128"/>
                <a:cs typeface="ＭＳ Ｐゴシック" charset="-128"/>
              </a:rPr>
              <a:t>fraction</a:t>
            </a:r>
            <a:r>
              <a:rPr lang="en-US" sz="2800" kern="1200" dirty="0">
                <a:latin typeface="Times New Roman" pitchFamily="18" charset="0"/>
                <a:ea typeface="ＭＳ Ｐゴシック" charset="-128"/>
                <a:cs typeface="ＭＳ Ｐゴシック" charset="-128"/>
              </a:rPr>
              <a:t> </a:t>
            </a:r>
            <a:r>
              <a:rPr lang="en-US" sz="2800" kern="1200" dirty="0" smtClean="0">
                <a:latin typeface="Times New Roman" pitchFamily="18" charset="0"/>
                <a:ea typeface="ＭＳ Ｐゴシック" charset="-128"/>
                <a:cs typeface="ＭＳ Ｐゴシック" charset="-128"/>
              </a:rPr>
              <a:t>of </a:t>
            </a:r>
            <a:r>
              <a:rPr lang="en-US" sz="2800" kern="1200" dirty="0">
                <a:latin typeface="Times New Roman" pitchFamily="18" charset="0"/>
                <a:ea typeface="ＭＳ Ｐゴシック" charset="-128"/>
                <a:cs typeface="ＭＳ Ｐゴシック" charset="-128"/>
              </a:rPr>
              <a:t>achievable performance. This project will make robust recent research on improving </a:t>
            </a:r>
            <a:r>
              <a:rPr lang="en-US" sz="2800" kern="1200" dirty="0" err="1">
                <a:latin typeface="Times New Roman" pitchFamily="18" charset="0"/>
                <a:ea typeface="ＭＳ Ｐゴシック" charset="-128"/>
                <a:cs typeface="ＭＳ Ｐゴシック" charset="-128"/>
              </a:rPr>
              <a:t>vectorization</a:t>
            </a:r>
            <a:r>
              <a:rPr lang="en-US" sz="2800" kern="1200" dirty="0">
                <a:latin typeface="Times New Roman" pitchFamily="18" charset="0"/>
                <a:ea typeface="ＭＳ Ｐゴシック" charset="-128"/>
                <a:cs typeface="ＭＳ Ｐゴシック" charset="-128"/>
              </a:rPr>
              <a:t> and incorporate the advances into the open-source LLVM/Clang. This work will advance the state-of-the art in automatic </a:t>
            </a:r>
            <a:r>
              <a:rPr lang="en-US" sz="2800" kern="1200" dirty="0" err="1">
                <a:latin typeface="Times New Roman" pitchFamily="18" charset="0"/>
                <a:ea typeface="ＭＳ Ｐゴシック" charset="-128"/>
                <a:cs typeface="ＭＳ Ｐゴシック" charset="-128"/>
              </a:rPr>
              <a:t>vectorization</a:t>
            </a:r>
            <a:r>
              <a:rPr lang="en-US" sz="2800" kern="1200" dirty="0" smtClean="0">
                <a:latin typeface="Times New Roman" pitchFamily="18" charset="0"/>
                <a:ea typeface="ＭＳ Ｐゴシック" charset="-128"/>
                <a:cs typeface="ＭＳ Ｐゴシック" charset="-128"/>
              </a:rPr>
              <a:t>.</a:t>
            </a:r>
            <a:r>
              <a:rPr lang="en-US" sz="2800" dirty="0" smtClean="0"/>
              <a:t>. </a:t>
            </a:r>
            <a:endParaRPr lang="en-US" sz="2800" dirty="0"/>
          </a:p>
        </p:txBody>
      </p:sp>
      <p:sp>
        <p:nvSpPr>
          <p:cNvPr id="10" name="TextBox 9"/>
          <p:cNvSpPr txBox="1"/>
          <p:nvPr/>
        </p:nvSpPr>
        <p:spPr>
          <a:xfrm>
            <a:off x="25400" y="1136355"/>
            <a:ext cx="9144000" cy="307777"/>
          </a:xfrm>
          <a:prstGeom prst="rect">
            <a:avLst/>
          </a:prstGeom>
          <a:noFill/>
        </p:spPr>
        <p:txBody>
          <a:bodyPr wrap="square" rtlCol="0">
            <a:spAutoFit/>
          </a:bodyPr>
          <a:lstStyle/>
          <a:p>
            <a:pPr algn="ctr"/>
            <a:r>
              <a:rPr lang="en-US" sz="1400" b="1" dirty="0" smtClean="0">
                <a:cs typeface="Andale Mono"/>
              </a:rPr>
              <a:t>Award 1440749 </a:t>
            </a:r>
          </a:p>
        </p:txBody>
      </p:sp>
      <p:sp>
        <p:nvSpPr>
          <p:cNvPr id="11" name="TextBox 10"/>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306300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1494"/>
            <a:ext cx="7696200" cy="1214042"/>
          </a:xfrm>
        </p:spPr>
        <p:txBody>
          <a:bodyPr>
            <a:normAutofit/>
          </a:bodyPr>
          <a:lstStyle/>
          <a:p>
            <a:pPr algn="ctr"/>
            <a:r>
              <a:rPr lang="en-US" sz="2000" dirty="0"/>
              <a:t>SI2-SSI: Distributed Workflow Management Research and Software in Support of Science</a:t>
            </a:r>
          </a:p>
        </p:txBody>
      </p:sp>
      <p:sp>
        <p:nvSpPr>
          <p:cNvPr id="4" name="TextBox 3"/>
          <p:cNvSpPr txBox="1"/>
          <p:nvPr/>
        </p:nvSpPr>
        <p:spPr>
          <a:xfrm>
            <a:off x="4597144" y="5638800"/>
            <a:ext cx="184730" cy="1015663"/>
          </a:xfrm>
          <a:prstGeom prst="rect">
            <a:avLst/>
          </a:prstGeom>
          <a:noFill/>
        </p:spPr>
        <p:txBody>
          <a:bodyPr wrap="none" rtlCol="0">
            <a:spAutoFit/>
          </a:bodyPr>
          <a:lstStyle/>
          <a:p>
            <a:endParaRPr lang="en-US" sz="2000" dirty="0">
              <a:solidFill>
                <a:srgbClr val="FF0000"/>
              </a:solidFill>
            </a:endParaRPr>
          </a:p>
          <a:p>
            <a:endParaRPr lang="en-US" dirty="0"/>
          </a:p>
        </p:txBody>
      </p:sp>
      <p:sp>
        <p:nvSpPr>
          <p:cNvPr id="7" name="TextBox 6"/>
          <p:cNvSpPr txBox="1"/>
          <p:nvPr/>
        </p:nvSpPr>
        <p:spPr>
          <a:xfrm>
            <a:off x="2476500" y="990600"/>
            <a:ext cx="5638800" cy="307777"/>
          </a:xfrm>
          <a:prstGeom prst="rect">
            <a:avLst/>
          </a:prstGeom>
          <a:noFill/>
        </p:spPr>
        <p:txBody>
          <a:bodyPr wrap="square" rtlCol="0">
            <a:spAutoFit/>
          </a:bodyPr>
          <a:lstStyle/>
          <a:p>
            <a:pPr algn="ctr"/>
            <a:r>
              <a:rPr lang="en-US" sz="1400" b="1" dirty="0" smtClean="0">
                <a:cs typeface="Andale Mono"/>
              </a:rPr>
              <a:t>Award </a:t>
            </a:r>
            <a:r>
              <a:rPr lang="is-IS" sz="1400" b="1" dirty="0" smtClean="0"/>
              <a:t>1148515</a:t>
            </a:r>
            <a:endParaRPr lang="is-IS" sz="1400" dirty="0"/>
          </a:p>
        </p:txBody>
      </p:sp>
      <p:sp>
        <p:nvSpPr>
          <p:cNvPr id="8" name="TextBox 7"/>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pic>
        <p:nvPicPr>
          <p:cNvPr id="5" name="Picture 4"/>
          <p:cNvPicPr>
            <a:picLocks noChangeAspect="1"/>
          </p:cNvPicPr>
          <p:nvPr/>
        </p:nvPicPr>
        <p:blipFill>
          <a:blip r:embed="rId3"/>
          <a:stretch>
            <a:fillRect/>
          </a:stretch>
        </p:blipFill>
        <p:spPr>
          <a:xfrm>
            <a:off x="5105400" y="1298377"/>
            <a:ext cx="3898900" cy="3086100"/>
          </a:xfrm>
          <a:prstGeom prst="rect">
            <a:avLst/>
          </a:prstGeom>
        </p:spPr>
      </p:pic>
      <p:sp>
        <p:nvSpPr>
          <p:cNvPr id="9" name="TextBox 8"/>
          <p:cNvSpPr txBox="1"/>
          <p:nvPr/>
        </p:nvSpPr>
        <p:spPr>
          <a:xfrm>
            <a:off x="990600" y="1425324"/>
            <a:ext cx="7752928" cy="5201424"/>
          </a:xfrm>
          <a:prstGeom prst="rect">
            <a:avLst/>
          </a:prstGeom>
          <a:noFill/>
        </p:spPr>
        <p:txBody>
          <a:bodyPr wrap="square" rtlCol="0">
            <a:spAutoFit/>
          </a:bodyPr>
          <a:lstStyle/>
          <a:p>
            <a:pPr algn="just"/>
            <a:r>
              <a:rPr lang="en-US" sz="1800" b="0" dirty="0">
                <a:solidFill>
                  <a:schemeClr val="tx1"/>
                </a:solidFill>
                <a:latin typeface="Times New Roman" pitchFamily="18" charset="0"/>
                <a:cs typeface="ＭＳ Ｐゴシック" charset="-128"/>
              </a:rPr>
              <a:t>In order to support a researcher’s productivity </a:t>
            </a:r>
            <a:endParaRPr lang="en-US" sz="1800" b="0" dirty="0" smtClean="0">
              <a:solidFill>
                <a:schemeClr val="tx1"/>
              </a:solidFill>
              <a:latin typeface="Times New Roman" pitchFamily="18" charset="0"/>
              <a:cs typeface="ＭＳ Ｐゴシック" charset="-128"/>
            </a:endParaRPr>
          </a:p>
          <a:p>
            <a:pPr algn="just"/>
            <a:r>
              <a:rPr lang="en-US" sz="1800" b="0" dirty="0" smtClean="0">
                <a:solidFill>
                  <a:schemeClr val="tx1"/>
                </a:solidFill>
                <a:latin typeface="Times New Roman" pitchFamily="18" charset="0"/>
                <a:cs typeface="ＭＳ Ｐゴシック" charset="-128"/>
              </a:rPr>
              <a:t>and </a:t>
            </a:r>
            <a:r>
              <a:rPr lang="en-US" sz="1800" b="0" dirty="0">
                <a:solidFill>
                  <a:schemeClr val="tx1"/>
                </a:solidFill>
                <a:latin typeface="Times New Roman" pitchFamily="18" charset="0"/>
                <a:cs typeface="ＭＳ Ｐゴシック" charset="-128"/>
              </a:rPr>
              <a:t>his/her focus on scientific questions </a:t>
            </a:r>
            <a:r>
              <a:rPr lang="en-US" sz="1800" b="0" dirty="0" smtClean="0">
                <a:solidFill>
                  <a:schemeClr val="tx1"/>
                </a:solidFill>
                <a:latin typeface="Times New Roman" pitchFamily="18" charset="0"/>
                <a:cs typeface="ＭＳ Ｐゴシック" charset="-128"/>
              </a:rPr>
              <a:t>rather</a:t>
            </a:r>
          </a:p>
          <a:p>
            <a:pPr algn="just"/>
            <a:r>
              <a:rPr lang="en-US" sz="1800" b="0" dirty="0" smtClean="0">
                <a:solidFill>
                  <a:schemeClr val="tx1"/>
                </a:solidFill>
                <a:latin typeface="Times New Roman" pitchFamily="18" charset="0"/>
                <a:cs typeface="ＭＳ Ｐゴシック" charset="-128"/>
              </a:rPr>
              <a:t> </a:t>
            </a:r>
            <a:r>
              <a:rPr lang="en-US" sz="1800" b="0" dirty="0">
                <a:solidFill>
                  <a:schemeClr val="tx1"/>
                </a:solidFill>
                <a:latin typeface="Times New Roman" pitchFamily="18" charset="0"/>
                <a:cs typeface="ＭＳ Ｐゴシック" charset="-128"/>
              </a:rPr>
              <a:t>than on details of the underlining infrastructure, </a:t>
            </a:r>
            <a:endParaRPr lang="en-US" sz="1800" b="0" dirty="0" smtClean="0">
              <a:solidFill>
                <a:schemeClr val="tx1"/>
              </a:solidFill>
              <a:latin typeface="Times New Roman" pitchFamily="18" charset="0"/>
              <a:cs typeface="ＭＳ Ｐゴシック" charset="-128"/>
            </a:endParaRPr>
          </a:p>
          <a:p>
            <a:pPr algn="just"/>
            <a:r>
              <a:rPr lang="en-US" sz="1800" b="0" dirty="0" smtClean="0">
                <a:solidFill>
                  <a:schemeClr val="tx1"/>
                </a:solidFill>
                <a:latin typeface="Times New Roman" pitchFamily="18" charset="0"/>
                <a:cs typeface="ＭＳ Ｐゴシック" charset="-128"/>
              </a:rPr>
              <a:t>planning </a:t>
            </a:r>
            <a:r>
              <a:rPr lang="en-US" sz="1800" b="0" dirty="0">
                <a:solidFill>
                  <a:schemeClr val="tx1"/>
                </a:solidFill>
                <a:latin typeface="Times New Roman" pitchFamily="18" charset="0"/>
                <a:cs typeface="ＭＳ Ｐゴシック" charset="-128"/>
              </a:rPr>
              <a:t>and execution tools </a:t>
            </a:r>
            <a:r>
              <a:rPr lang="en-US" sz="1800" b="0" dirty="0" smtClean="0">
                <a:solidFill>
                  <a:schemeClr val="tx1"/>
                </a:solidFill>
                <a:latin typeface="Times New Roman" pitchFamily="18" charset="0"/>
                <a:cs typeface="ＭＳ Ｐゴシック" charset="-128"/>
              </a:rPr>
              <a:t>are </a:t>
            </a:r>
            <a:r>
              <a:rPr lang="en-US" sz="1800" b="0" dirty="0">
                <a:solidFill>
                  <a:schemeClr val="tx1"/>
                </a:solidFill>
                <a:latin typeface="Times New Roman" pitchFamily="18" charset="0"/>
                <a:cs typeface="ＭＳ Ｐゴシック" charset="-128"/>
              </a:rPr>
              <a:t>needed. The </a:t>
            </a:r>
            <a:endParaRPr lang="en-US" sz="1800" b="0" dirty="0" smtClean="0">
              <a:solidFill>
                <a:schemeClr val="tx1"/>
              </a:solidFill>
              <a:latin typeface="Times New Roman" pitchFamily="18" charset="0"/>
              <a:cs typeface="ＭＳ Ｐゴシック" charset="-128"/>
            </a:endParaRPr>
          </a:p>
          <a:p>
            <a:pPr algn="just"/>
            <a:r>
              <a:rPr lang="en-US" sz="1800" b="0" dirty="0" smtClean="0">
                <a:solidFill>
                  <a:schemeClr val="tx1"/>
                </a:solidFill>
                <a:latin typeface="Times New Roman" pitchFamily="18" charset="0"/>
                <a:cs typeface="ＭＳ Ｐゴシック" charset="-128"/>
              </a:rPr>
              <a:t>Pegasus </a:t>
            </a:r>
            <a:r>
              <a:rPr lang="en-US" sz="1800" b="0" dirty="0">
                <a:solidFill>
                  <a:schemeClr val="tx1"/>
                </a:solidFill>
                <a:latin typeface="Times New Roman" pitchFamily="18" charset="0"/>
                <a:cs typeface="ＭＳ Ｐゴシック" charset="-128"/>
              </a:rPr>
              <a:t>Workflow </a:t>
            </a:r>
            <a:r>
              <a:rPr lang="en-US" sz="1800" b="0" dirty="0" smtClean="0">
                <a:solidFill>
                  <a:schemeClr val="tx1"/>
                </a:solidFill>
                <a:latin typeface="Times New Roman" pitchFamily="18" charset="0"/>
                <a:cs typeface="ＭＳ Ｐゴシック" charset="-128"/>
              </a:rPr>
              <a:t>Management </a:t>
            </a:r>
            <a:r>
              <a:rPr lang="en-US" sz="1800" b="0" dirty="0">
                <a:solidFill>
                  <a:schemeClr val="tx1"/>
                </a:solidFill>
                <a:latin typeface="Times New Roman" pitchFamily="18" charset="0"/>
                <a:cs typeface="ＭＳ Ｐゴシック" charset="-128"/>
              </a:rPr>
              <a:t>System </a:t>
            </a:r>
            <a:endParaRPr lang="en-US" sz="1800" b="0" dirty="0" smtClean="0">
              <a:solidFill>
                <a:schemeClr val="tx1"/>
              </a:solidFill>
              <a:latin typeface="Times New Roman" pitchFamily="18" charset="0"/>
              <a:cs typeface="ＭＳ Ｐゴシック" charset="-128"/>
            </a:endParaRPr>
          </a:p>
          <a:p>
            <a:pPr algn="just"/>
            <a:r>
              <a:rPr lang="en-US" sz="1800" b="0" dirty="0" smtClean="0">
                <a:solidFill>
                  <a:schemeClr val="tx1"/>
                </a:solidFill>
                <a:latin typeface="Times New Roman" pitchFamily="18" charset="0"/>
                <a:cs typeface="ＭＳ Ｐゴシック" charset="-128"/>
              </a:rPr>
              <a:t>provides </a:t>
            </a:r>
            <a:r>
              <a:rPr lang="en-US" sz="1800" b="0" dirty="0">
                <a:solidFill>
                  <a:schemeClr val="tx1"/>
                </a:solidFill>
                <a:latin typeface="Times New Roman" pitchFamily="18" charset="0"/>
                <a:cs typeface="ＭＳ Ｐゴシック" charset="-128"/>
              </a:rPr>
              <a:t>tools  that </a:t>
            </a:r>
            <a:r>
              <a:rPr lang="en-US" sz="1800" b="0" dirty="0" smtClean="0">
                <a:solidFill>
                  <a:schemeClr val="tx1"/>
                </a:solidFill>
                <a:latin typeface="Times New Roman" pitchFamily="18" charset="0"/>
                <a:cs typeface="ＭＳ Ｐゴシック" charset="-128"/>
              </a:rPr>
              <a:t>translate </a:t>
            </a:r>
            <a:r>
              <a:rPr lang="en-US" sz="1800" b="0" dirty="0">
                <a:solidFill>
                  <a:schemeClr val="tx1"/>
                </a:solidFill>
                <a:latin typeface="Times New Roman" pitchFamily="18" charset="0"/>
                <a:cs typeface="ＭＳ Ｐゴシック" charset="-128"/>
              </a:rPr>
              <a:t>a high-level </a:t>
            </a:r>
            <a:endParaRPr lang="en-US" sz="1800" b="0" dirty="0" smtClean="0">
              <a:solidFill>
                <a:schemeClr val="tx1"/>
              </a:solidFill>
              <a:latin typeface="Times New Roman" pitchFamily="18" charset="0"/>
              <a:cs typeface="ＭＳ Ｐゴシック" charset="-128"/>
            </a:endParaRPr>
          </a:p>
          <a:p>
            <a:pPr algn="just"/>
            <a:r>
              <a:rPr lang="en-US" sz="1800" b="0" dirty="0" smtClean="0">
                <a:solidFill>
                  <a:schemeClr val="tx1"/>
                </a:solidFill>
                <a:latin typeface="Times New Roman" pitchFamily="18" charset="0"/>
                <a:cs typeface="ＭＳ Ｐゴシック" charset="-128"/>
              </a:rPr>
              <a:t>description </a:t>
            </a:r>
            <a:r>
              <a:rPr lang="en-US" sz="1800" b="0" dirty="0">
                <a:solidFill>
                  <a:schemeClr val="tx1"/>
                </a:solidFill>
                <a:latin typeface="Times New Roman" pitchFamily="18" charset="0"/>
                <a:cs typeface="ＭＳ Ｐゴシック" charset="-128"/>
              </a:rPr>
              <a:t>of the </a:t>
            </a:r>
            <a:r>
              <a:rPr lang="en-US" sz="1800" b="0" dirty="0" smtClean="0">
                <a:solidFill>
                  <a:schemeClr val="tx1"/>
                </a:solidFill>
                <a:latin typeface="Times New Roman" pitchFamily="18" charset="0"/>
                <a:cs typeface="ＭＳ Ｐゴシック" charset="-128"/>
              </a:rPr>
              <a:t>computation </a:t>
            </a:r>
            <a:r>
              <a:rPr lang="en-US" sz="1800" b="0" dirty="0">
                <a:solidFill>
                  <a:schemeClr val="tx1"/>
                </a:solidFill>
                <a:latin typeface="Times New Roman" pitchFamily="18" charset="0"/>
                <a:cs typeface="ＭＳ Ｐゴシック" charset="-128"/>
              </a:rPr>
              <a:t>into a </a:t>
            </a:r>
            <a:endParaRPr lang="en-US" sz="1800" b="0" dirty="0" smtClean="0">
              <a:solidFill>
                <a:schemeClr val="tx1"/>
              </a:solidFill>
              <a:latin typeface="Times New Roman" pitchFamily="18" charset="0"/>
              <a:cs typeface="ＭＳ Ｐゴシック" charset="-128"/>
            </a:endParaRPr>
          </a:p>
          <a:p>
            <a:pPr algn="just"/>
            <a:r>
              <a:rPr lang="en-US" sz="1800" b="0" dirty="0" smtClean="0">
                <a:solidFill>
                  <a:schemeClr val="tx1"/>
                </a:solidFill>
                <a:latin typeface="Times New Roman" pitchFamily="18" charset="0"/>
                <a:cs typeface="ＭＳ Ｐゴシック" charset="-128"/>
              </a:rPr>
              <a:t>detailed </a:t>
            </a:r>
            <a:r>
              <a:rPr lang="en-US" sz="1800" b="0" dirty="0">
                <a:solidFill>
                  <a:schemeClr val="tx1"/>
                </a:solidFill>
                <a:latin typeface="Times New Roman" pitchFamily="18" charset="0"/>
                <a:cs typeface="ＭＳ Ｐゴシック" charset="-128"/>
              </a:rPr>
              <a:t>execution plan </a:t>
            </a:r>
            <a:r>
              <a:rPr lang="en-US" sz="1800" b="0" dirty="0" smtClean="0">
                <a:solidFill>
                  <a:schemeClr val="tx1"/>
                </a:solidFill>
                <a:latin typeface="Times New Roman" pitchFamily="18" charset="0"/>
                <a:cs typeface="ＭＳ Ｐゴシック" charset="-128"/>
              </a:rPr>
              <a:t>and </a:t>
            </a:r>
            <a:r>
              <a:rPr lang="en-US" sz="1800" b="0" dirty="0">
                <a:solidFill>
                  <a:schemeClr val="tx1"/>
                </a:solidFill>
                <a:latin typeface="Times New Roman" pitchFamily="18" charset="0"/>
                <a:cs typeface="ＭＳ Ｐゴシック" charset="-128"/>
              </a:rPr>
              <a:t>reliably executes </a:t>
            </a:r>
            <a:endParaRPr lang="en-US" sz="1800" b="0" dirty="0" smtClean="0">
              <a:solidFill>
                <a:schemeClr val="tx1"/>
              </a:solidFill>
              <a:latin typeface="Times New Roman" pitchFamily="18" charset="0"/>
              <a:cs typeface="ＭＳ Ｐゴシック" charset="-128"/>
            </a:endParaRPr>
          </a:p>
          <a:p>
            <a:pPr algn="just"/>
            <a:r>
              <a:rPr lang="en-US" sz="1800" b="0" dirty="0" smtClean="0">
                <a:solidFill>
                  <a:schemeClr val="tx1"/>
                </a:solidFill>
                <a:latin typeface="Times New Roman" pitchFamily="18" charset="0"/>
                <a:cs typeface="ＭＳ Ｐゴシック" charset="-128"/>
              </a:rPr>
              <a:t>that </a:t>
            </a:r>
            <a:r>
              <a:rPr lang="en-US" sz="1800" b="0" dirty="0">
                <a:solidFill>
                  <a:schemeClr val="tx1"/>
                </a:solidFill>
                <a:latin typeface="Times New Roman" pitchFamily="18" charset="0"/>
                <a:cs typeface="ＭＳ Ｐゴシック" charset="-128"/>
              </a:rPr>
              <a:t>plan. Pegasus </a:t>
            </a:r>
            <a:r>
              <a:rPr lang="en-US" sz="1800" b="0" dirty="0" smtClean="0">
                <a:solidFill>
                  <a:schemeClr val="tx1"/>
                </a:solidFill>
                <a:latin typeface="Times New Roman" pitchFamily="18" charset="0"/>
                <a:cs typeface="ＭＳ Ｐゴシック" charset="-128"/>
              </a:rPr>
              <a:t>allows </a:t>
            </a:r>
            <a:r>
              <a:rPr lang="en-US" sz="1800" b="0" dirty="0">
                <a:solidFill>
                  <a:schemeClr val="tx1"/>
                </a:solidFill>
                <a:latin typeface="Times New Roman" pitchFamily="18" charset="0"/>
                <a:cs typeface="ＭＳ Ｐゴシック" charset="-128"/>
              </a:rPr>
              <a:t>users to declaratively </a:t>
            </a:r>
            <a:endParaRPr lang="en-US" sz="1800" b="0" dirty="0" smtClean="0">
              <a:solidFill>
                <a:schemeClr val="tx1"/>
              </a:solidFill>
              <a:latin typeface="Times New Roman" pitchFamily="18" charset="0"/>
              <a:cs typeface="ＭＳ Ｐゴシック" charset="-128"/>
            </a:endParaRPr>
          </a:p>
          <a:p>
            <a:pPr algn="just"/>
            <a:r>
              <a:rPr lang="en-US" sz="1800" b="0" dirty="0" smtClean="0">
                <a:solidFill>
                  <a:schemeClr val="tx1"/>
                </a:solidFill>
                <a:latin typeface="Times New Roman" pitchFamily="18" charset="0"/>
                <a:cs typeface="ＭＳ Ｐゴシック" charset="-128"/>
              </a:rPr>
              <a:t>describe </a:t>
            </a:r>
            <a:r>
              <a:rPr lang="en-US" sz="1800" b="0" dirty="0">
                <a:solidFill>
                  <a:schemeClr val="tx1"/>
                </a:solidFill>
                <a:latin typeface="Times New Roman" pitchFamily="18" charset="0"/>
                <a:cs typeface="ＭＳ Ｐゴシック" charset="-128"/>
              </a:rPr>
              <a:t>their </a:t>
            </a:r>
            <a:r>
              <a:rPr lang="en-US" sz="1800" b="0" dirty="0" smtClean="0">
                <a:solidFill>
                  <a:schemeClr val="tx1"/>
                </a:solidFill>
                <a:latin typeface="Times New Roman" pitchFamily="18" charset="0"/>
                <a:cs typeface="ＭＳ Ｐゴシック" charset="-128"/>
              </a:rPr>
              <a:t>workflow definition</a:t>
            </a:r>
            <a:r>
              <a:rPr lang="en-US" sz="1800" b="0" dirty="0">
                <a:solidFill>
                  <a:schemeClr val="tx1"/>
                </a:solidFill>
                <a:latin typeface="Times New Roman" pitchFamily="18" charset="0"/>
                <a:cs typeface="ＭＳ Ｐゴシック" charset="-128"/>
              </a:rPr>
              <a:t>, then makes </a:t>
            </a:r>
            <a:endParaRPr lang="en-US" sz="1800" b="0" dirty="0" smtClean="0">
              <a:solidFill>
                <a:schemeClr val="tx1"/>
              </a:solidFill>
              <a:latin typeface="Times New Roman" pitchFamily="18" charset="0"/>
              <a:cs typeface="ＭＳ Ｐゴシック" charset="-128"/>
            </a:endParaRPr>
          </a:p>
          <a:p>
            <a:pPr algn="just"/>
            <a:r>
              <a:rPr lang="en-US" sz="1800" b="0" dirty="0" smtClean="0">
                <a:solidFill>
                  <a:schemeClr val="tx1"/>
                </a:solidFill>
                <a:latin typeface="Times New Roman" pitchFamily="18" charset="0"/>
                <a:cs typeface="ＭＳ Ｐゴシック" charset="-128"/>
              </a:rPr>
              <a:t>a </a:t>
            </a:r>
            <a:r>
              <a:rPr lang="en-US" sz="1800" b="0" dirty="0">
                <a:solidFill>
                  <a:schemeClr val="tx1"/>
                </a:solidFill>
                <a:latin typeface="Times New Roman" pitchFamily="18" charset="0"/>
                <a:cs typeface="ＭＳ Ｐゴシック" charset="-128"/>
              </a:rPr>
              <a:t>plan that maps this </a:t>
            </a:r>
            <a:r>
              <a:rPr lang="en-US" sz="1800" b="0" dirty="0" smtClean="0">
                <a:solidFill>
                  <a:schemeClr val="tx1"/>
                </a:solidFill>
                <a:latin typeface="Times New Roman" pitchFamily="18" charset="0"/>
                <a:cs typeface="ＭＳ Ｐゴシック" charset="-128"/>
              </a:rPr>
              <a:t>description </a:t>
            </a:r>
            <a:r>
              <a:rPr lang="en-US" sz="1800" b="0" dirty="0">
                <a:solidFill>
                  <a:schemeClr val="tx1"/>
                </a:solidFill>
                <a:latin typeface="Times New Roman" pitchFamily="18" charset="0"/>
                <a:cs typeface="ＭＳ Ｐゴシック" charset="-128"/>
              </a:rPr>
              <a:t>onto the available execution resources </a:t>
            </a:r>
            <a:r>
              <a:rPr lang="en-US" sz="1800" b="0" dirty="0" smtClean="0">
                <a:solidFill>
                  <a:schemeClr val="tx1"/>
                </a:solidFill>
                <a:latin typeface="Times New Roman" pitchFamily="18" charset="0"/>
                <a:cs typeface="ＭＳ Ｐゴシック" charset="-128"/>
              </a:rPr>
              <a:t>and </a:t>
            </a:r>
            <a:r>
              <a:rPr lang="en-US" sz="1800" b="0" dirty="0">
                <a:solidFill>
                  <a:schemeClr val="tx1"/>
                </a:solidFill>
                <a:latin typeface="Times New Roman" pitchFamily="18" charset="0"/>
                <a:cs typeface="ＭＳ Ｐゴシック" charset="-128"/>
              </a:rPr>
              <a:t>executes the plans. This </a:t>
            </a:r>
            <a:r>
              <a:rPr lang="en-US" sz="1800" b="0" dirty="0" smtClean="0">
                <a:solidFill>
                  <a:schemeClr val="tx1"/>
                </a:solidFill>
                <a:latin typeface="Times New Roman" pitchFamily="18" charset="0"/>
                <a:cs typeface="ＭＳ Ｐゴシック" charset="-128"/>
              </a:rPr>
              <a:t>approach </a:t>
            </a:r>
            <a:r>
              <a:rPr lang="en-US" sz="1800" b="0" dirty="0">
                <a:solidFill>
                  <a:schemeClr val="tx1"/>
                </a:solidFill>
                <a:latin typeface="Times New Roman" pitchFamily="18" charset="0"/>
                <a:cs typeface="ＭＳ Ｐゴシック" charset="-128"/>
              </a:rPr>
              <a:t>is scalable, reliable, and supports applications running on campus resources, clouds, and national cyberinfrastructure. Pegasus has been serving scientists from a broad range of disciplines: astronomy, bioinformatics, earthquake science, gravitational wave physics, limnology, and others. </a:t>
            </a:r>
          </a:p>
          <a:p>
            <a:endParaRPr lang="en-US" sz="4400" dirty="0"/>
          </a:p>
        </p:txBody>
      </p:sp>
    </p:spTree>
    <p:extLst>
      <p:ext uri="{BB962C8B-B14F-4D97-AF65-F5344CB8AC3E}">
        <p14:creationId xmlns:p14="http://schemas.microsoft.com/office/powerpoint/2010/main" val="273663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1442"/>
            <a:ext cx="7086600" cy="1143000"/>
          </a:xfrm>
        </p:spPr>
        <p:txBody>
          <a:bodyPr/>
          <a:lstStyle/>
          <a:p>
            <a:r>
              <a:rPr lang="en-US" sz="2800" dirty="0" smtClean="0"/>
              <a:t>Key SI2 Priority </a:t>
            </a:r>
            <a:r>
              <a:rPr lang="en-US" sz="2800" dirty="0"/>
              <a:t>- Towards a National Cyberinfrastructure Ecosystem</a:t>
            </a:r>
            <a:br>
              <a:rPr lang="en-US" sz="2800" dirty="0"/>
            </a:br>
            <a:endParaRPr lang="en-US" sz="2800" dirty="0"/>
          </a:p>
        </p:txBody>
      </p:sp>
      <p:sp>
        <p:nvSpPr>
          <p:cNvPr id="3" name="Content Placeholder 2"/>
          <p:cNvSpPr>
            <a:spLocks noGrp="1"/>
          </p:cNvSpPr>
          <p:nvPr>
            <p:ph idx="1"/>
          </p:nvPr>
        </p:nvSpPr>
        <p:spPr>
          <a:xfrm>
            <a:off x="1143000" y="1066800"/>
            <a:ext cx="7772400" cy="5532120"/>
          </a:xfrm>
        </p:spPr>
        <p:txBody>
          <a:bodyPr>
            <a:noAutofit/>
          </a:bodyPr>
          <a:lstStyle/>
          <a:p>
            <a:r>
              <a:rPr lang="en-US" sz="2000" dirty="0" smtClean="0"/>
              <a:t>Robust and reliable multidisciplinary </a:t>
            </a:r>
            <a:r>
              <a:rPr lang="en-US" sz="2000" dirty="0"/>
              <a:t>and </a:t>
            </a:r>
            <a:r>
              <a:rPr lang="en-US" sz="2000" dirty="0" err="1" smtClean="0"/>
              <a:t>omni</a:t>
            </a:r>
            <a:r>
              <a:rPr lang="en-US" sz="2000" dirty="0" smtClean="0"/>
              <a:t>-disciplinary </a:t>
            </a:r>
            <a:r>
              <a:rPr lang="en-US" sz="2000" dirty="0"/>
              <a:t>software </a:t>
            </a:r>
            <a:endParaRPr lang="en-US" sz="2000" dirty="0" smtClean="0"/>
          </a:p>
          <a:p>
            <a:r>
              <a:rPr lang="en-US" sz="2000" dirty="0" smtClean="0"/>
              <a:t>Building on, leveraging and interoperating with other </a:t>
            </a:r>
            <a:r>
              <a:rPr lang="en-US" sz="2000" dirty="0"/>
              <a:t>ongoing </a:t>
            </a:r>
            <a:r>
              <a:rPr lang="en-US" sz="2000" dirty="0" smtClean="0"/>
              <a:t>NSF-</a:t>
            </a:r>
            <a:r>
              <a:rPr lang="en-US" sz="2000" dirty="0"/>
              <a:t>supported </a:t>
            </a:r>
            <a:r>
              <a:rPr lang="en-US" sz="2000" dirty="0" smtClean="0"/>
              <a:t>programs and widely </a:t>
            </a:r>
            <a:r>
              <a:rPr lang="en-US" sz="2000" dirty="0"/>
              <a:t>used tools by the </a:t>
            </a:r>
            <a:r>
              <a:rPr lang="en-US" sz="2000" dirty="0" smtClean="0"/>
              <a:t>community (including commercial software) and </a:t>
            </a:r>
            <a:r>
              <a:rPr lang="en-US" sz="2000" dirty="0"/>
              <a:t>national cyberinfrastructure </a:t>
            </a:r>
            <a:r>
              <a:rPr lang="en-US" sz="2000" dirty="0" smtClean="0"/>
              <a:t>investments.</a:t>
            </a:r>
          </a:p>
          <a:p>
            <a:pPr lvl="1"/>
            <a:r>
              <a:rPr lang="en-US" sz="1800" dirty="0" smtClean="0"/>
              <a:t>For example: Software Institutes: Science Gateways Community Institute (SGCI, </a:t>
            </a:r>
            <a:r>
              <a:rPr lang="en-US" sz="1800" dirty="0" smtClean="0">
                <a:hlinkClick r:id="rId3"/>
              </a:rPr>
              <a:t>http://www.sciencegateways.org</a:t>
            </a:r>
            <a:r>
              <a:rPr lang="en-US" sz="1800" dirty="0" smtClean="0"/>
              <a:t>) and the Molecular Science Software Institute </a:t>
            </a:r>
            <a:r>
              <a:rPr lang="en-US" sz="1800" dirty="0"/>
              <a:t>(MolSSI - </a:t>
            </a:r>
            <a:r>
              <a:rPr lang="en-US" sz="1800" dirty="0">
                <a:hlinkClick r:id="rId4"/>
              </a:rPr>
              <a:t>http://molssi.org</a:t>
            </a:r>
            <a:r>
              <a:rPr lang="en-US" sz="1800" dirty="0" smtClean="0">
                <a:hlinkClick r:id="rId4"/>
              </a:rPr>
              <a:t>/)</a:t>
            </a:r>
            <a:r>
              <a:rPr lang="en-US" sz="1800" dirty="0" smtClean="0"/>
              <a:t>, Center </a:t>
            </a:r>
            <a:r>
              <a:rPr lang="en-US" sz="1800" dirty="0"/>
              <a:t>for Trustworthy Scientific </a:t>
            </a:r>
            <a:r>
              <a:rPr lang="en-US" sz="1800" dirty="0" smtClean="0"/>
              <a:t>Cyberinfrastructure </a:t>
            </a:r>
            <a:r>
              <a:rPr lang="en-US" sz="1800" dirty="0"/>
              <a:t>(CTSC - </a:t>
            </a:r>
            <a:r>
              <a:rPr lang="en-US" sz="1800" dirty="0">
                <a:hlinkClick r:id="rId5"/>
              </a:rPr>
              <a:t>http://trustedci.org</a:t>
            </a:r>
            <a:r>
              <a:rPr lang="en-US" sz="1800" dirty="0" smtClean="0">
                <a:hlinkClick r:id="rId5"/>
              </a:rPr>
              <a:t>/)</a:t>
            </a:r>
            <a:r>
              <a:rPr lang="en-US" sz="1800" dirty="0" smtClean="0"/>
              <a:t>, XSEDE (</a:t>
            </a:r>
            <a:r>
              <a:rPr lang="en-US" sz="1800" dirty="0" smtClean="0">
                <a:hlinkClick r:id="rId6"/>
              </a:rPr>
              <a:t>http://www.xsede.org</a:t>
            </a:r>
            <a:r>
              <a:rPr lang="en-US" sz="1800" dirty="0" smtClean="0"/>
              <a:t>)</a:t>
            </a:r>
          </a:p>
          <a:p>
            <a:r>
              <a:rPr lang="en-US" sz="2000" dirty="0" smtClean="0"/>
              <a:t>Reducing cost of custom solutions and custom integrations</a:t>
            </a:r>
          </a:p>
          <a:p>
            <a:r>
              <a:rPr lang="en-US" sz="2000" dirty="0" smtClean="0"/>
              <a:t>Comprehensively addressing sustainability post NSF-funding (using innovative </a:t>
            </a:r>
            <a:r>
              <a:rPr lang="en-US" sz="2000" dirty="0"/>
              <a:t>approaches to sustainability </a:t>
            </a:r>
            <a:r>
              <a:rPr lang="en-US" sz="2000" dirty="0" smtClean="0"/>
              <a:t>- SAAS</a:t>
            </a:r>
            <a:r>
              <a:rPr lang="en-US" sz="2000" dirty="0"/>
              <a:t>, incorporation into university offerings, </a:t>
            </a:r>
            <a:r>
              <a:rPr lang="en-US" sz="2000" dirty="0" smtClean="0"/>
              <a:t>commercialization etc.)</a:t>
            </a:r>
          </a:p>
          <a:p>
            <a:endParaRPr lang="en-US" sz="1600" dirty="0" smtClean="0"/>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1747854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697" y="211522"/>
            <a:ext cx="7266903" cy="474278"/>
          </a:xfrm>
        </p:spPr>
        <p:txBody>
          <a:bodyPr anchor="b">
            <a:normAutofit fontScale="90000"/>
          </a:bodyPr>
          <a:lstStyle/>
          <a:p>
            <a:r>
              <a:rPr lang="en-US" sz="2800" dirty="0" smtClean="0"/>
              <a:t>Science Gateways Community Institute</a:t>
            </a:r>
            <a:endParaRPr lang="en-US" sz="1400" i="1" dirty="0"/>
          </a:p>
        </p:txBody>
      </p:sp>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2511917" y="1295400"/>
            <a:ext cx="4613276" cy="4613276"/>
          </a:xfrm>
        </p:spPr>
      </p:pic>
      <p:sp>
        <p:nvSpPr>
          <p:cNvPr id="4" name="TextBox 3"/>
          <p:cNvSpPr txBox="1"/>
          <p:nvPr/>
        </p:nvSpPr>
        <p:spPr>
          <a:xfrm>
            <a:off x="3200400" y="5950962"/>
            <a:ext cx="3775394" cy="276999"/>
          </a:xfrm>
          <a:prstGeom prst="rect">
            <a:avLst/>
          </a:prstGeom>
          <a:noFill/>
        </p:spPr>
        <p:txBody>
          <a:bodyPr wrap="none" rtlCol="0">
            <a:spAutoFit/>
          </a:bodyPr>
          <a:lstStyle/>
          <a:p>
            <a:r>
              <a:rPr lang="en-US" sz="1200" dirty="0" smtClean="0"/>
              <a:t>Acknowledgement: Nancy Wilkins-</a:t>
            </a:r>
            <a:r>
              <a:rPr lang="en-US" sz="1200" dirty="0" err="1" smtClean="0"/>
              <a:t>Diehr</a:t>
            </a:r>
            <a:r>
              <a:rPr lang="en-US" sz="1200" dirty="0" smtClean="0"/>
              <a:t>, SGCI</a:t>
            </a:r>
            <a:endParaRPr lang="en-US" sz="1200" dirty="0"/>
          </a:p>
        </p:txBody>
      </p:sp>
      <p:sp>
        <p:nvSpPr>
          <p:cNvPr id="7" name="TextBox 6"/>
          <p:cNvSpPr txBox="1"/>
          <p:nvPr/>
        </p:nvSpPr>
        <p:spPr>
          <a:xfrm>
            <a:off x="2039570" y="6227961"/>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
        <p:nvSpPr>
          <p:cNvPr id="5" name="Rectangle 4"/>
          <p:cNvSpPr/>
          <p:nvPr/>
        </p:nvSpPr>
        <p:spPr>
          <a:xfrm>
            <a:off x="1548148" y="685800"/>
            <a:ext cx="6858000" cy="400110"/>
          </a:xfrm>
          <a:prstGeom prst="rect">
            <a:avLst/>
          </a:prstGeom>
        </p:spPr>
        <p:txBody>
          <a:bodyPr wrap="square">
            <a:spAutoFit/>
          </a:bodyPr>
          <a:lstStyle/>
          <a:p>
            <a:r>
              <a:rPr lang="en-US" sz="2000" b="0" dirty="0">
                <a:hlinkClick r:id="rId4"/>
              </a:rPr>
              <a:t>http://www.sciencegateways.org</a:t>
            </a:r>
            <a:endParaRPr lang="en-US" sz="2000" b="0" dirty="0"/>
          </a:p>
        </p:txBody>
      </p:sp>
    </p:spTree>
    <p:extLst>
      <p:ext uri="{BB962C8B-B14F-4D97-AF65-F5344CB8AC3E}">
        <p14:creationId xmlns:p14="http://schemas.microsoft.com/office/powerpoint/2010/main" val="1780744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1003968" y="1066800"/>
            <a:ext cx="7466264" cy="5304986"/>
          </a:xfrm>
          <a:prstGeom prst="rect">
            <a:avLst/>
          </a:prstGeom>
          <a:gradFill>
            <a:gsLst>
              <a:gs pos="0">
                <a:srgbClr val="0C2A5C"/>
              </a:gs>
              <a:gs pos="100000">
                <a:srgbClr val="58596B"/>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lgn="ctr" defTabSz="406400" fontAlgn="auto" hangingPunct="0">
              <a:spcBef>
                <a:spcPts val="0"/>
              </a:spcBef>
              <a:spcAft>
                <a:spcPts val="0"/>
              </a:spcAft>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132"/>
          <p:cNvSpPr>
            <a:spLocks noGrp="1"/>
          </p:cNvSpPr>
          <p:nvPr>
            <p:ph type="title"/>
          </p:nvPr>
        </p:nvSpPr>
        <p:spPr>
          <a:xfrm>
            <a:off x="1078775" y="152400"/>
            <a:ext cx="7455625" cy="557386"/>
          </a:xfrm>
          <a:prstGeom prst="rect">
            <a:avLst/>
          </a:prstGeom>
          <a:ln>
            <a:noFill/>
          </a:ln>
        </p:spPr>
        <p:txBody>
          <a:bodyPr/>
          <a:lstStyle>
            <a:lvl1pPr>
              <a:defRPr sz="2800"/>
            </a:lvl1pPr>
          </a:lstStyle>
          <a:p>
            <a:r>
              <a:rPr lang="en-US" dirty="0">
                <a:solidFill>
                  <a:schemeClr val="tx1"/>
                </a:solidFill>
              </a:rPr>
              <a:t>The Molecular Sciences Software Institute</a:t>
            </a:r>
            <a:endParaRPr dirty="0">
              <a:solidFill>
                <a:schemeClr val="tx1"/>
              </a:solidFill>
            </a:endParaRPr>
          </a:p>
        </p:txBody>
      </p:sp>
      <p:pic>
        <p:nvPicPr>
          <p:cNvPr id="134" name="MolSSI 1.png"/>
          <p:cNvPicPr>
            <a:picLocks noChangeAspect="1"/>
          </p:cNvPicPr>
          <p:nvPr/>
        </p:nvPicPr>
        <p:blipFill>
          <a:blip r:embed="rId3">
            <a:extLst/>
          </a:blip>
          <a:stretch>
            <a:fillRect/>
          </a:stretch>
        </p:blipFill>
        <p:spPr>
          <a:xfrm>
            <a:off x="1516266" y="1287121"/>
            <a:ext cx="6492468" cy="5005643"/>
          </a:xfrm>
          <a:prstGeom prst="rect">
            <a:avLst/>
          </a:prstGeom>
          <a:ln w="12700">
            <a:miter lim="400000"/>
          </a:ln>
        </p:spPr>
      </p:pic>
      <p:pic>
        <p:nvPicPr>
          <p:cNvPr id="135" name="MolSSI 2.png"/>
          <p:cNvPicPr>
            <a:picLocks noChangeAspect="1"/>
          </p:cNvPicPr>
          <p:nvPr/>
        </p:nvPicPr>
        <p:blipFill>
          <a:blip r:embed="rId4">
            <a:extLst/>
          </a:blip>
          <a:stretch>
            <a:fillRect/>
          </a:stretch>
        </p:blipFill>
        <p:spPr>
          <a:xfrm>
            <a:off x="1517650" y="1288187"/>
            <a:ext cx="6489700" cy="5003511"/>
          </a:xfrm>
          <a:prstGeom prst="rect">
            <a:avLst/>
          </a:prstGeom>
          <a:ln w="12700">
            <a:miter lim="400000"/>
          </a:ln>
        </p:spPr>
      </p:pic>
      <p:pic>
        <p:nvPicPr>
          <p:cNvPr id="136" name="MolSSI 3.png"/>
          <p:cNvPicPr>
            <a:picLocks noChangeAspect="1"/>
          </p:cNvPicPr>
          <p:nvPr/>
        </p:nvPicPr>
        <p:blipFill>
          <a:blip r:embed="rId5">
            <a:extLst/>
          </a:blip>
          <a:stretch>
            <a:fillRect/>
          </a:stretch>
        </p:blipFill>
        <p:spPr>
          <a:xfrm>
            <a:off x="1517650" y="1288187"/>
            <a:ext cx="6489700" cy="5003511"/>
          </a:xfrm>
          <a:prstGeom prst="rect">
            <a:avLst/>
          </a:prstGeom>
          <a:ln w="12700">
            <a:miter lim="400000"/>
          </a:ln>
        </p:spPr>
      </p:pic>
      <p:pic>
        <p:nvPicPr>
          <p:cNvPr id="137" name="MolSSI 4.png"/>
          <p:cNvPicPr>
            <a:picLocks noChangeAspect="1"/>
          </p:cNvPicPr>
          <p:nvPr/>
        </p:nvPicPr>
        <p:blipFill>
          <a:blip r:embed="rId6">
            <a:extLst/>
          </a:blip>
          <a:stretch>
            <a:fillRect/>
          </a:stretch>
        </p:blipFill>
        <p:spPr>
          <a:xfrm>
            <a:off x="1517650" y="1288187"/>
            <a:ext cx="6489700" cy="5003511"/>
          </a:xfrm>
          <a:prstGeom prst="rect">
            <a:avLst/>
          </a:prstGeom>
          <a:ln w="12700">
            <a:miter lim="400000"/>
          </a:ln>
        </p:spPr>
      </p:pic>
      <p:pic>
        <p:nvPicPr>
          <p:cNvPr id="138" name="MolSSI 5.png"/>
          <p:cNvPicPr>
            <a:picLocks noChangeAspect="1"/>
          </p:cNvPicPr>
          <p:nvPr/>
        </p:nvPicPr>
        <p:blipFill>
          <a:blip r:embed="rId7">
            <a:extLst/>
          </a:blip>
          <a:stretch>
            <a:fillRect/>
          </a:stretch>
        </p:blipFill>
        <p:spPr>
          <a:xfrm>
            <a:off x="1517650" y="1288187"/>
            <a:ext cx="6489700" cy="5003511"/>
          </a:xfrm>
          <a:prstGeom prst="rect">
            <a:avLst/>
          </a:prstGeom>
          <a:ln w="12700">
            <a:miter lim="400000"/>
          </a:ln>
        </p:spPr>
      </p:pic>
      <p:pic>
        <p:nvPicPr>
          <p:cNvPr id="139" name="MolSSI 6.png"/>
          <p:cNvPicPr>
            <a:picLocks noChangeAspect="1"/>
          </p:cNvPicPr>
          <p:nvPr/>
        </p:nvPicPr>
        <p:blipFill>
          <a:blip r:embed="rId8">
            <a:extLst/>
          </a:blip>
          <a:stretch>
            <a:fillRect/>
          </a:stretch>
        </p:blipFill>
        <p:spPr>
          <a:xfrm>
            <a:off x="1517650" y="1288187"/>
            <a:ext cx="6489700" cy="5003511"/>
          </a:xfrm>
          <a:prstGeom prst="rect">
            <a:avLst/>
          </a:prstGeom>
          <a:ln w="12700">
            <a:miter lim="400000"/>
          </a:ln>
        </p:spPr>
      </p:pic>
      <p:pic>
        <p:nvPicPr>
          <p:cNvPr id="140" name="MolSSI 7.png"/>
          <p:cNvPicPr>
            <a:picLocks noChangeAspect="1"/>
          </p:cNvPicPr>
          <p:nvPr/>
        </p:nvPicPr>
        <p:blipFill>
          <a:blip r:embed="rId9">
            <a:extLst/>
          </a:blip>
          <a:stretch>
            <a:fillRect/>
          </a:stretch>
        </p:blipFill>
        <p:spPr>
          <a:xfrm>
            <a:off x="1517650" y="1288187"/>
            <a:ext cx="6489700" cy="5003511"/>
          </a:xfrm>
          <a:prstGeom prst="rect">
            <a:avLst/>
          </a:prstGeom>
          <a:ln w="12700">
            <a:miter lim="400000"/>
          </a:ln>
        </p:spPr>
      </p:pic>
      <p:sp>
        <p:nvSpPr>
          <p:cNvPr id="141" name="Shape 141"/>
          <p:cNvSpPr/>
          <p:nvPr/>
        </p:nvSpPr>
        <p:spPr>
          <a:xfrm>
            <a:off x="1997617" y="1677599"/>
            <a:ext cx="1444241"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Baskerville"/>
                <a:ea typeface="Baskerville"/>
                <a:cs typeface="Baskerville"/>
                <a:sym typeface="Baskerville"/>
              </a:defRPr>
            </a:lvl1pPr>
          </a:lstStyle>
          <a:p>
            <a:pPr defTabSz="457200" fontAlgn="auto" hangingPunct="0">
              <a:spcBef>
                <a:spcPts val="0"/>
              </a:spcBef>
              <a:spcAft>
                <a:spcPts val="0"/>
              </a:spcAft>
            </a:pPr>
            <a:r>
              <a:rPr kern="0">
                <a:solidFill>
                  <a:srgbClr val="000000"/>
                </a:solidFill>
              </a:rPr>
              <a:t>Software Scientists</a:t>
            </a:r>
          </a:p>
        </p:txBody>
      </p:sp>
      <p:sp>
        <p:nvSpPr>
          <p:cNvPr id="142" name="Shape 142"/>
          <p:cNvSpPr/>
          <p:nvPr/>
        </p:nvSpPr>
        <p:spPr>
          <a:xfrm>
            <a:off x="5599036" y="2203127"/>
            <a:ext cx="1466293"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Baskerville"/>
                <a:ea typeface="Baskerville"/>
                <a:cs typeface="Baskerville"/>
                <a:sym typeface="Baskerville"/>
              </a:defRPr>
            </a:lvl1pPr>
          </a:lstStyle>
          <a:p>
            <a:pPr defTabSz="457200" fontAlgn="auto" hangingPunct="0">
              <a:spcBef>
                <a:spcPts val="0"/>
              </a:spcBef>
              <a:spcAft>
                <a:spcPts val="0"/>
              </a:spcAft>
            </a:pPr>
            <a:r>
              <a:rPr kern="0">
                <a:solidFill>
                  <a:srgbClr val="000000"/>
                </a:solidFill>
              </a:rPr>
              <a:t>Board of Directors</a:t>
            </a:r>
          </a:p>
        </p:txBody>
      </p:sp>
      <p:sp>
        <p:nvSpPr>
          <p:cNvPr id="143" name="Shape 143"/>
          <p:cNvSpPr/>
          <p:nvPr/>
        </p:nvSpPr>
        <p:spPr>
          <a:xfrm>
            <a:off x="6310635" y="4090783"/>
            <a:ext cx="154425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fontAlgn="auto" hangingPunct="0">
              <a:spcBef>
                <a:spcPts val="0"/>
              </a:spcBef>
              <a:spcAft>
                <a:spcPts val="0"/>
              </a:spcAft>
              <a:defRPr sz="1400">
                <a:latin typeface="Baskerville"/>
                <a:ea typeface="Baskerville"/>
                <a:cs typeface="Baskerville"/>
                <a:sym typeface="Baskerville"/>
              </a:defRPr>
            </a:pPr>
            <a:r>
              <a:rPr sz="1400" kern="0">
                <a:solidFill>
                  <a:srgbClr val="000000"/>
                </a:solidFill>
                <a:latin typeface="Baskerville"/>
                <a:ea typeface="Baskerville"/>
                <a:cs typeface="Baskerville"/>
                <a:sym typeface="Baskerville"/>
              </a:rPr>
              <a:t>Science &amp; Software</a:t>
            </a:r>
          </a:p>
          <a:p>
            <a:pPr algn="ctr" defTabSz="457200" fontAlgn="auto" hangingPunct="0">
              <a:spcBef>
                <a:spcPts val="0"/>
              </a:spcBef>
              <a:spcAft>
                <a:spcPts val="0"/>
              </a:spcAft>
              <a:defRPr sz="1400">
                <a:latin typeface="Baskerville"/>
                <a:ea typeface="Baskerville"/>
                <a:cs typeface="Baskerville"/>
                <a:sym typeface="Baskerville"/>
              </a:defRPr>
            </a:pPr>
            <a:r>
              <a:rPr sz="1400" kern="0">
                <a:solidFill>
                  <a:srgbClr val="000000"/>
                </a:solidFill>
                <a:latin typeface="Baskerville"/>
                <a:ea typeface="Baskerville"/>
                <a:cs typeface="Baskerville"/>
                <a:sym typeface="Baskerville"/>
              </a:rPr>
              <a:t>Advisory Board</a:t>
            </a:r>
          </a:p>
        </p:txBody>
      </p:sp>
      <p:sp>
        <p:nvSpPr>
          <p:cNvPr id="144" name="Shape 144"/>
          <p:cNvSpPr/>
          <p:nvPr/>
        </p:nvSpPr>
        <p:spPr>
          <a:xfrm>
            <a:off x="5497958" y="5630681"/>
            <a:ext cx="977777"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Baskerville"/>
                <a:ea typeface="Baskerville"/>
                <a:cs typeface="Baskerville"/>
                <a:sym typeface="Baskerville"/>
              </a:defRPr>
            </a:lvl1pPr>
          </a:lstStyle>
          <a:p>
            <a:pPr defTabSz="457200" fontAlgn="auto" hangingPunct="0">
              <a:spcBef>
                <a:spcPts val="0"/>
              </a:spcBef>
              <a:spcAft>
                <a:spcPts val="0"/>
              </a:spcAft>
            </a:pPr>
            <a:r>
              <a:rPr kern="0">
                <a:solidFill>
                  <a:srgbClr val="000000"/>
                </a:solidFill>
              </a:rPr>
              <a:t>Community</a:t>
            </a:r>
          </a:p>
        </p:txBody>
      </p:sp>
      <p:sp>
        <p:nvSpPr>
          <p:cNvPr id="145" name="Shape 145"/>
          <p:cNvSpPr/>
          <p:nvPr/>
        </p:nvSpPr>
        <p:spPr>
          <a:xfrm>
            <a:off x="1759823" y="5857313"/>
            <a:ext cx="1303512"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Baskerville"/>
                <a:ea typeface="Baskerville"/>
                <a:cs typeface="Baskerville"/>
                <a:sym typeface="Baskerville"/>
              </a:defRPr>
            </a:lvl1pPr>
          </a:lstStyle>
          <a:p>
            <a:pPr defTabSz="457200" fontAlgn="auto" hangingPunct="0">
              <a:spcBef>
                <a:spcPts val="0"/>
              </a:spcBef>
              <a:spcAft>
                <a:spcPts val="0"/>
              </a:spcAft>
            </a:pPr>
            <a:r>
              <a:rPr kern="0">
                <a:solidFill>
                  <a:srgbClr val="000000"/>
                </a:solidFill>
              </a:rPr>
              <a:t>Software Fellows</a:t>
            </a:r>
          </a:p>
        </p:txBody>
      </p:sp>
      <p:sp>
        <p:nvSpPr>
          <p:cNvPr id="146" name="Shape 146"/>
          <p:cNvSpPr/>
          <p:nvPr/>
        </p:nvSpPr>
        <p:spPr>
          <a:xfrm>
            <a:off x="2095133" y="2078095"/>
            <a:ext cx="73606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fontAlgn="auto" hangingPunct="0">
              <a:spcBef>
                <a:spcPts val="0"/>
              </a:spcBef>
              <a:spcAft>
                <a:spcPts val="0"/>
              </a:spcAft>
              <a:defRPr sz="1100">
                <a:latin typeface="Baskerville"/>
                <a:ea typeface="Baskerville"/>
                <a:cs typeface="Baskerville"/>
                <a:sym typeface="Baskerville"/>
              </a:defRPr>
            </a:pPr>
            <a:r>
              <a:rPr sz="1100" kern="0">
                <a:solidFill>
                  <a:srgbClr val="000000"/>
                </a:solidFill>
                <a:latin typeface="Baskerville"/>
                <a:ea typeface="Baskerville"/>
                <a:cs typeface="Baskerville"/>
                <a:sym typeface="Baskerville"/>
              </a:rPr>
              <a:t>Dev Team</a:t>
            </a:r>
          </a:p>
          <a:p>
            <a:pPr algn="ctr" defTabSz="457200" fontAlgn="auto" hangingPunct="0">
              <a:spcBef>
                <a:spcPts val="0"/>
              </a:spcBef>
              <a:spcAft>
                <a:spcPts val="0"/>
              </a:spcAft>
              <a:defRPr sz="1100">
                <a:latin typeface="Baskerville"/>
                <a:ea typeface="Baskerville"/>
                <a:cs typeface="Baskerville"/>
                <a:sym typeface="Baskerville"/>
              </a:defRPr>
            </a:pPr>
            <a:r>
              <a:rPr sz="1100" kern="0">
                <a:solidFill>
                  <a:srgbClr val="000000"/>
                </a:solidFill>
                <a:latin typeface="Baskerville"/>
                <a:ea typeface="Baskerville"/>
                <a:cs typeface="Baskerville"/>
                <a:sym typeface="Baskerville"/>
              </a:rPr>
              <a:t>#1</a:t>
            </a:r>
          </a:p>
        </p:txBody>
      </p:sp>
      <p:sp>
        <p:nvSpPr>
          <p:cNvPr id="147" name="Shape 147"/>
          <p:cNvSpPr/>
          <p:nvPr/>
        </p:nvSpPr>
        <p:spPr>
          <a:xfrm>
            <a:off x="3729313" y="2288613"/>
            <a:ext cx="736061"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fontAlgn="auto" hangingPunct="0">
              <a:spcBef>
                <a:spcPts val="0"/>
              </a:spcBef>
              <a:spcAft>
                <a:spcPts val="0"/>
              </a:spcAft>
              <a:defRPr sz="1100">
                <a:latin typeface="Baskerville"/>
                <a:ea typeface="Baskerville"/>
                <a:cs typeface="Baskerville"/>
                <a:sym typeface="Baskerville"/>
              </a:defRPr>
            </a:pPr>
            <a:r>
              <a:rPr sz="1100" kern="0">
                <a:solidFill>
                  <a:srgbClr val="000000"/>
                </a:solidFill>
                <a:latin typeface="Baskerville"/>
                <a:ea typeface="Baskerville"/>
                <a:cs typeface="Baskerville"/>
                <a:sym typeface="Baskerville"/>
              </a:rPr>
              <a:t>Dev Team</a:t>
            </a:r>
          </a:p>
          <a:p>
            <a:pPr algn="ctr" defTabSz="457200" fontAlgn="auto" hangingPunct="0">
              <a:spcBef>
                <a:spcPts val="0"/>
              </a:spcBef>
              <a:spcAft>
                <a:spcPts val="0"/>
              </a:spcAft>
              <a:defRPr sz="1100">
                <a:latin typeface="Baskerville"/>
                <a:ea typeface="Baskerville"/>
                <a:cs typeface="Baskerville"/>
                <a:sym typeface="Baskerville"/>
              </a:defRPr>
            </a:pPr>
            <a:r>
              <a:rPr sz="1100" kern="0">
                <a:solidFill>
                  <a:srgbClr val="000000"/>
                </a:solidFill>
                <a:latin typeface="Baskerville"/>
                <a:ea typeface="Baskerville"/>
                <a:cs typeface="Baskerville"/>
                <a:sym typeface="Baskerville"/>
              </a:rPr>
              <a:t>#2</a:t>
            </a:r>
          </a:p>
        </p:txBody>
      </p:sp>
      <p:sp>
        <p:nvSpPr>
          <p:cNvPr id="148" name="Shape 148"/>
          <p:cNvSpPr/>
          <p:nvPr/>
        </p:nvSpPr>
        <p:spPr>
          <a:xfrm>
            <a:off x="2398949" y="3942304"/>
            <a:ext cx="73606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fontAlgn="auto" hangingPunct="0">
              <a:spcBef>
                <a:spcPts val="0"/>
              </a:spcBef>
              <a:spcAft>
                <a:spcPts val="0"/>
              </a:spcAft>
              <a:defRPr sz="1100">
                <a:latin typeface="Baskerville"/>
                <a:ea typeface="Baskerville"/>
                <a:cs typeface="Baskerville"/>
                <a:sym typeface="Baskerville"/>
              </a:defRPr>
            </a:pPr>
            <a:r>
              <a:rPr sz="1100" kern="0">
                <a:solidFill>
                  <a:srgbClr val="000000"/>
                </a:solidFill>
                <a:latin typeface="Baskerville"/>
                <a:ea typeface="Baskerville"/>
                <a:cs typeface="Baskerville"/>
                <a:sym typeface="Baskerville"/>
              </a:rPr>
              <a:t>Dev Team</a:t>
            </a:r>
          </a:p>
          <a:p>
            <a:pPr algn="ctr" defTabSz="457200" fontAlgn="auto" hangingPunct="0">
              <a:spcBef>
                <a:spcPts val="0"/>
              </a:spcBef>
              <a:spcAft>
                <a:spcPts val="0"/>
              </a:spcAft>
              <a:defRPr sz="1100">
                <a:latin typeface="Baskerville"/>
                <a:ea typeface="Baskerville"/>
                <a:cs typeface="Baskerville"/>
                <a:sym typeface="Baskerville"/>
              </a:defRPr>
            </a:pPr>
            <a:r>
              <a:rPr sz="1100" kern="0">
                <a:solidFill>
                  <a:srgbClr val="000000"/>
                </a:solidFill>
                <a:latin typeface="Baskerville"/>
                <a:ea typeface="Baskerville"/>
                <a:cs typeface="Baskerville"/>
                <a:sym typeface="Baskerville"/>
              </a:rPr>
              <a:t>#3</a:t>
            </a:r>
          </a:p>
        </p:txBody>
      </p:sp>
      <p:sp>
        <p:nvSpPr>
          <p:cNvPr id="21" name="TextBox 20"/>
          <p:cNvSpPr txBox="1"/>
          <p:nvPr/>
        </p:nvSpPr>
        <p:spPr>
          <a:xfrm>
            <a:off x="4032959" y="5950587"/>
            <a:ext cx="3170483" cy="276999"/>
          </a:xfrm>
          <a:prstGeom prst="rect">
            <a:avLst/>
          </a:prstGeom>
          <a:noFill/>
        </p:spPr>
        <p:txBody>
          <a:bodyPr wrap="none" rtlCol="0">
            <a:spAutoFit/>
          </a:bodyPr>
          <a:lstStyle/>
          <a:p>
            <a:r>
              <a:rPr lang="en-US" sz="1200" b="0" dirty="0" smtClean="0"/>
              <a:t>Acknowledgement: Daniel Crawford, MolSSI</a:t>
            </a:r>
            <a:endParaRPr lang="en-US" sz="1200" b="0" dirty="0"/>
          </a:p>
        </p:txBody>
      </p:sp>
      <p:sp>
        <p:nvSpPr>
          <p:cNvPr id="3" name="Rectangle 2"/>
          <p:cNvSpPr/>
          <p:nvPr/>
        </p:nvSpPr>
        <p:spPr>
          <a:xfrm>
            <a:off x="2095133" y="672570"/>
            <a:ext cx="4572000" cy="400110"/>
          </a:xfrm>
          <a:prstGeom prst="rect">
            <a:avLst/>
          </a:prstGeom>
        </p:spPr>
        <p:txBody>
          <a:bodyPr>
            <a:spAutoFit/>
          </a:bodyPr>
          <a:lstStyle/>
          <a:p>
            <a:r>
              <a:rPr lang="en-US" sz="2000" b="0" dirty="0">
                <a:hlinkClick r:id="rId10"/>
              </a:rPr>
              <a:t>http://molssi.org/</a:t>
            </a:r>
            <a:endParaRPr lang="en-US" sz="2000" b="0" dirty="0"/>
          </a:p>
        </p:txBody>
      </p:sp>
    </p:spTree>
    <p:extLst>
      <p:ext uri="{BB962C8B-B14F-4D97-AF65-F5344CB8AC3E}">
        <p14:creationId xmlns:p14="http://schemas.microsoft.com/office/powerpoint/2010/main" val="192164501"/>
      </p:ext>
    </p:extLst>
  </p:cSld>
  <p:clrMapOvr>
    <a:masterClrMapping/>
  </p:clrMapOvr>
  <mc:AlternateContent xmlns:mc="http://schemas.openxmlformats.org/markup-compatibility/2006" xmlns:p14="http://schemas.microsoft.com/office/powerpoint/2010/main">
    <mc:Choice Requires="p14">
      <p:transition spd="slow" p14:dur="1250">
        <p:dissolv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p:nvPr/>
        </p:nvSpPr>
        <p:spPr>
          <a:xfrm>
            <a:off x="-13475" y="4351925"/>
            <a:ext cx="9157500" cy="1791899"/>
          </a:xfrm>
          <a:prstGeom prst="rect">
            <a:avLst/>
          </a:prstGeom>
          <a:solidFill>
            <a:schemeClr val="lt1"/>
          </a:solid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algn="l" fontAlgn="auto">
              <a:spcBef>
                <a:spcPts val="0"/>
              </a:spcBef>
              <a:spcAft>
                <a:spcPts val="0"/>
              </a:spcAft>
            </a:pPr>
            <a:endParaRPr sz="1400" b="0" kern="0">
              <a:solidFill>
                <a:srgbClr val="000000"/>
              </a:solidFill>
              <a:latin typeface="Arial"/>
              <a:ea typeface="Arial"/>
              <a:cs typeface="Arial"/>
              <a:sym typeface="Arial"/>
            </a:endParaRPr>
          </a:p>
        </p:txBody>
      </p:sp>
      <p:sp>
        <p:nvSpPr>
          <p:cNvPr id="93" name="Shape 9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Center for Trustworthy Cyberinfrastructure</a:t>
            </a:r>
          </a:p>
        </p:txBody>
      </p:sp>
      <p:sp>
        <p:nvSpPr>
          <p:cNvPr id="94" name="Shape 94"/>
          <p:cNvSpPr txBox="1">
            <a:spLocks noGrp="1"/>
          </p:cNvSpPr>
          <p:nvPr>
            <p:ph type="body" idx="4294967295"/>
          </p:nvPr>
        </p:nvSpPr>
        <p:spPr>
          <a:xfrm>
            <a:off x="457200" y="1600200"/>
            <a:ext cx="8229600" cy="3745199"/>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US" sz="3000" dirty="0"/>
              <a:t>The mission of CTSC is to provide the NSF community with a coherent understanding of cybersecurity, its importance to computational science, and what is needed to achieve and maintain an appropriate cybersecurity program.</a:t>
            </a:r>
          </a:p>
        </p:txBody>
      </p:sp>
      <p:pic>
        <p:nvPicPr>
          <p:cNvPr id="95" name="Shape 95"/>
          <p:cNvPicPr preferRelativeResize="0"/>
          <p:nvPr/>
        </p:nvPicPr>
        <p:blipFill rotWithShape="1">
          <a:blip r:embed="rId3">
            <a:alphaModFix/>
          </a:blip>
          <a:srcRect/>
          <a:stretch/>
        </p:blipFill>
        <p:spPr>
          <a:xfrm>
            <a:off x="2730060" y="4896275"/>
            <a:ext cx="996599" cy="719400"/>
          </a:xfrm>
          <a:prstGeom prst="rect">
            <a:avLst/>
          </a:prstGeom>
          <a:noFill/>
          <a:ln>
            <a:noFill/>
          </a:ln>
        </p:spPr>
      </p:pic>
      <p:pic>
        <p:nvPicPr>
          <p:cNvPr id="96" name="Shape 96"/>
          <p:cNvPicPr preferRelativeResize="0"/>
          <p:nvPr/>
        </p:nvPicPr>
        <p:blipFill rotWithShape="1">
          <a:blip r:embed="rId4">
            <a:alphaModFix/>
          </a:blip>
          <a:srcRect/>
          <a:stretch/>
        </p:blipFill>
        <p:spPr>
          <a:xfrm>
            <a:off x="4115158" y="4696671"/>
            <a:ext cx="1985400" cy="496500"/>
          </a:xfrm>
          <a:prstGeom prst="rect">
            <a:avLst/>
          </a:prstGeom>
          <a:noFill/>
          <a:ln>
            <a:noFill/>
          </a:ln>
        </p:spPr>
      </p:pic>
      <p:pic>
        <p:nvPicPr>
          <p:cNvPr id="97" name="Shape 97"/>
          <p:cNvPicPr preferRelativeResize="0"/>
          <p:nvPr/>
        </p:nvPicPr>
        <p:blipFill rotWithShape="1">
          <a:blip r:embed="rId5">
            <a:alphaModFix/>
          </a:blip>
          <a:srcRect l="8142" r="8084" b="22666"/>
          <a:stretch/>
        </p:blipFill>
        <p:spPr>
          <a:xfrm>
            <a:off x="321400" y="4446621"/>
            <a:ext cx="2128774" cy="996600"/>
          </a:xfrm>
          <a:prstGeom prst="rect">
            <a:avLst/>
          </a:prstGeom>
          <a:noFill/>
          <a:ln>
            <a:noFill/>
          </a:ln>
        </p:spPr>
      </p:pic>
      <p:pic>
        <p:nvPicPr>
          <p:cNvPr id="98" name="Shape 98"/>
          <p:cNvPicPr preferRelativeResize="0"/>
          <p:nvPr/>
        </p:nvPicPr>
        <p:blipFill>
          <a:blip r:embed="rId6">
            <a:alphaModFix/>
          </a:blip>
          <a:stretch>
            <a:fillRect/>
          </a:stretch>
        </p:blipFill>
        <p:spPr>
          <a:xfrm>
            <a:off x="8028817" y="4446621"/>
            <a:ext cx="996599" cy="996599"/>
          </a:xfrm>
          <a:prstGeom prst="rect">
            <a:avLst/>
          </a:prstGeom>
          <a:noFill/>
          <a:ln>
            <a:noFill/>
          </a:ln>
        </p:spPr>
      </p:pic>
      <p:sp>
        <p:nvSpPr>
          <p:cNvPr id="99" name="Shape 99"/>
          <p:cNvSpPr txBox="1">
            <a:spLocks noGrp="1"/>
          </p:cNvSpPr>
          <p:nvPr>
            <p:ph type="sldNum" idx="12"/>
          </p:nvPr>
        </p:nvSpPr>
        <p:spPr>
          <a:xfrm>
            <a:off x="8" y="6333009"/>
            <a:ext cx="548699" cy="524999"/>
          </a:xfrm>
          <a:prstGeom prst="rect">
            <a:avLst/>
          </a:prstGeom>
        </p:spPr>
        <p:txBody>
          <a:bodyPr lIns="91425" tIns="91425" rIns="91425" bIns="91425" anchor="b" anchorCtr="0">
            <a:noAutofit/>
          </a:bodyPr>
          <a:lstStyle/>
          <a:p>
            <a:fld id="{00000000-1234-1234-1234-123412341234}" type="slidenum">
              <a:rPr lang="en-US"/>
              <a:pPr/>
              <a:t>15</a:t>
            </a:fld>
            <a:endParaRPr lang="en-US"/>
          </a:p>
        </p:txBody>
      </p:sp>
      <p:pic>
        <p:nvPicPr>
          <p:cNvPr id="100" name="Shape 100"/>
          <p:cNvPicPr preferRelativeResize="0"/>
          <p:nvPr/>
        </p:nvPicPr>
        <p:blipFill rotWithShape="1">
          <a:blip r:embed="rId7">
            <a:alphaModFix/>
          </a:blip>
          <a:srcRect/>
          <a:stretch/>
        </p:blipFill>
        <p:spPr>
          <a:xfrm>
            <a:off x="6448344" y="4656125"/>
            <a:ext cx="1232699" cy="1199699"/>
          </a:xfrm>
          <a:prstGeom prst="rect">
            <a:avLst/>
          </a:prstGeom>
          <a:noFill/>
          <a:ln>
            <a:noFill/>
          </a:ln>
        </p:spPr>
      </p:pic>
    </p:spTree>
    <p:extLst>
      <p:ext uri="{BB962C8B-B14F-4D97-AF65-F5344CB8AC3E}">
        <p14:creationId xmlns:p14="http://schemas.microsoft.com/office/powerpoint/2010/main" val="1569269981"/>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lstStyle/>
          <a:p>
            <a:r>
              <a:rPr lang="en-US" sz="1800" dirty="0"/>
              <a:t>Key SI2 Priority </a:t>
            </a:r>
            <a:r>
              <a:rPr lang="mr-IN" sz="1800" dirty="0" smtClean="0"/>
              <a:t>–</a:t>
            </a:r>
            <a:r>
              <a:rPr lang="en-US" sz="1800" dirty="0" smtClean="0"/>
              <a:t> Sustainability and Potential Sustainability Models</a:t>
            </a:r>
            <a:endParaRPr lang="en-US" sz="1800" dirty="0"/>
          </a:p>
        </p:txBody>
      </p:sp>
      <p:sp>
        <p:nvSpPr>
          <p:cNvPr id="3" name="Content Placeholder 2"/>
          <p:cNvSpPr>
            <a:spLocks noGrp="1"/>
          </p:cNvSpPr>
          <p:nvPr>
            <p:ph idx="1"/>
          </p:nvPr>
        </p:nvSpPr>
        <p:spPr>
          <a:xfrm>
            <a:off x="1600200" y="533400"/>
            <a:ext cx="7086600" cy="6096000"/>
          </a:xfrm>
        </p:spPr>
        <p:txBody>
          <a:bodyPr/>
          <a:lstStyle/>
          <a:p>
            <a:r>
              <a:rPr lang="en-US" sz="1600" dirty="0"/>
              <a:t>Community supported:</a:t>
            </a:r>
          </a:p>
          <a:p>
            <a:pPr lvl="1"/>
            <a:r>
              <a:rPr lang="en-US" sz="1600" dirty="0"/>
              <a:t>Open source licensing (of various types)</a:t>
            </a:r>
          </a:p>
          <a:p>
            <a:pPr lvl="1"/>
            <a:r>
              <a:rPr lang="en-US" sz="1600" dirty="0" smtClean="0"/>
              <a:t>Supported </a:t>
            </a:r>
            <a:r>
              <a:rPr lang="en-US" sz="1600" dirty="0"/>
              <a:t>by volunteer efforts by community</a:t>
            </a:r>
          </a:p>
          <a:p>
            <a:pPr lvl="1"/>
            <a:r>
              <a:rPr lang="en-US" sz="1600" dirty="0"/>
              <a:t>“Club” i.e. consortium </a:t>
            </a:r>
            <a:r>
              <a:rPr lang="en-US" sz="1600" dirty="0" smtClean="0"/>
              <a:t>fees</a:t>
            </a:r>
          </a:p>
          <a:p>
            <a:pPr lvl="1"/>
            <a:r>
              <a:rPr lang="en-US" sz="1600" dirty="0" smtClean="0"/>
              <a:t>Institutes</a:t>
            </a:r>
          </a:p>
          <a:p>
            <a:r>
              <a:rPr lang="en-US" sz="1600" dirty="0" smtClean="0"/>
              <a:t>Research Organizations (e.g. Universities):</a:t>
            </a:r>
          </a:p>
          <a:p>
            <a:pPr lvl="1"/>
            <a:r>
              <a:rPr lang="en-US" sz="1600" dirty="0" smtClean="0"/>
              <a:t>Direct support of research infrastructure (like any other infrastructure)</a:t>
            </a:r>
          </a:p>
          <a:p>
            <a:pPr lvl="1"/>
            <a:r>
              <a:rPr lang="en-US" sz="1600" dirty="0" smtClean="0"/>
              <a:t>Usage paid for via indirect costs on projects</a:t>
            </a:r>
          </a:p>
          <a:p>
            <a:pPr lvl="1"/>
            <a:r>
              <a:rPr lang="en-US" sz="1600" dirty="0" smtClean="0"/>
              <a:t>Incorporation </a:t>
            </a:r>
            <a:r>
              <a:rPr lang="en-US" sz="1600" dirty="0"/>
              <a:t>into curriculum (and paid for by </a:t>
            </a:r>
            <a:r>
              <a:rPr lang="en-US" sz="1600" dirty="0" smtClean="0"/>
              <a:t>tuition $$)</a:t>
            </a:r>
          </a:p>
          <a:p>
            <a:r>
              <a:rPr lang="en-US" sz="1600" dirty="0" smtClean="0"/>
              <a:t>NSF/Funding Agencies:</a:t>
            </a:r>
          </a:p>
          <a:p>
            <a:pPr lvl="1"/>
            <a:r>
              <a:rPr lang="en-US" sz="1600" dirty="0" smtClean="0"/>
              <a:t>Institutes</a:t>
            </a:r>
            <a:endParaRPr lang="en-US" sz="1600" dirty="0"/>
          </a:p>
          <a:p>
            <a:pPr lvl="1"/>
            <a:r>
              <a:rPr lang="en-US" sz="1600" dirty="0" smtClean="0"/>
              <a:t>CI line item on research projects</a:t>
            </a:r>
          </a:p>
          <a:p>
            <a:pPr lvl="2"/>
            <a:r>
              <a:rPr lang="en-US" sz="1600" dirty="0" smtClean="0"/>
              <a:t>E.g. </a:t>
            </a:r>
            <a:r>
              <a:rPr lang="en-US" sz="1600" dirty="0"/>
              <a:t>S</a:t>
            </a:r>
            <a:r>
              <a:rPr lang="en-US" sz="1600" dirty="0" smtClean="0"/>
              <a:t>oftware “credits</a:t>
            </a:r>
            <a:r>
              <a:rPr lang="en-US" sz="1600" dirty="0"/>
              <a:t>” to projects </a:t>
            </a:r>
            <a:r>
              <a:rPr lang="en-US" sz="1600" dirty="0" smtClean="0"/>
              <a:t>(like a computation </a:t>
            </a:r>
            <a:r>
              <a:rPr lang="en-US" sz="1600" dirty="0"/>
              <a:t>allocation </a:t>
            </a:r>
            <a:r>
              <a:rPr lang="en-US" sz="1600" dirty="0" smtClean="0"/>
              <a:t>to HPC</a:t>
            </a:r>
            <a:r>
              <a:rPr lang="en-US" sz="1600" dirty="0"/>
              <a:t>/</a:t>
            </a:r>
            <a:r>
              <a:rPr lang="en-US" sz="1600" dirty="0" smtClean="0"/>
              <a:t>XSEDE)</a:t>
            </a:r>
            <a:r>
              <a:rPr lang="en-US" sz="1600" dirty="0"/>
              <a:t> </a:t>
            </a:r>
            <a:r>
              <a:rPr lang="en-US" sz="1600" dirty="0" smtClean="0"/>
              <a:t>coupled with long-term funding of foundation projects</a:t>
            </a:r>
          </a:p>
          <a:p>
            <a:pPr lvl="2"/>
            <a:r>
              <a:rPr lang="en-US" sz="1600" dirty="0" smtClean="0"/>
              <a:t>E.g. Direct budget line item</a:t>
            </a:r>
          </a:p>
          <a:p>
            <a:r>
              <a:rPr lang="en-US" sz="1600" dirty="0" smtClean="0"/>
              <a:t>Commercialization</a:t>
            </a:r>
          </a:p>
          <a:p>
            <a:pPr lvl="1"/>
            <a:r>
              <a:rPr lang="en-US" sz="1600" dirty="0" smtClean="0"/>
              <a:t>License fees, royalties</a:t>
            </a:r>
          </a:p>
          <a:p>
            <a:r>
              <a:rPr lang="en-US" sz="1600" dirty="0" smtClean="0"/>
              <a:t>Hybrids of the above</a:t>
            </a:r>
          </a:p>
          <a:p>
            <a:pPr marL="0" indent="0">
              <a:buNone/>
            </a:pPr>
            <a:endParaRPr lang="en-US" sz="1600" dirty="0"/>
          </a:p>
        </p:txBody>
      </p:sp>
      <p:sp>
        <p:nvSpPr>
          <p:cNvPr id="4" name="TextBox 3"/>
          <p:cNvSpPr txBox="1"/>
          <p:nvPr/>
        </p:nvSpPr>
        <p:spPr>
          <a:xfrm>
            <a:off x="1980146" y="6400800"/>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860476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Key SI2 Priority </a:t>
            </a:r>
            <a:r>
              <a:rPr lang="en-US" sz="4000" dirty="0" smtClean="0"/>
              <a:t>- </a:t>
            </a:r>
            <a:r>
              <a:rPr lang="en-US" dirty="0" smtClean="0"/>
              <a:t>NSCI</a:t>
            </a:r>
            <a:endParaRPr lang="en-US" dirty="0"/>
          </a:p>
        </p:txBody>
      </p:sp>
      <p:sp>
        <p:nvSpPr>
          <p:cNvPr id="3" name="Content Placeholder 2"/>
          <p:cNvSpPr>
            <a:spLocks noGrp="1"/>
          </p:cNvSpPr>
          <p:nvPr>
            <p:ph idx="1"/>
          </p:nvPr>
        </p:nvSpPr>
        <p:spPr>
          <a:xfrm>
            <a:off x="1447800" y="1189037"/>
            <a:ext cx="7086600" cy="4525963"/>
          </a:xfrm>
        </p:spPr>
        <p:txBody>
          <a:bodyPr/>
          <a:lstStyle/>
          <a:p>
            <a:r>
              <a:rPr lang="en-US" sz="2400" dirty="0" smtClean="0"/>
              <a:t>NSCI is an </a:t>
            </a:r>
            <a:r>
              <a:rPr lang="en-US" sz="2400" dirty="0"/>
              <a:t>effort aimed at sustaining and enhancing the U.S. scientific, technological, and economic leadership position in high-performance computing (HPC) research, development, and deployment.</a:t>
            </a:r>
          </a:p>
          <a:p>
            <a:r>
              <a:rPr lang="en-US" sz="2400" dirty="0" smtClean="0"/>
              <a:t>Proposals </a:t>
            </a:r>
            <a:r>
              <a:rPr lang="en-US" sz="2400" dirty="0"/>
              <a:t>that advance the objectives of the </a:t>
            </a:r>
            <a:r>
              <a:rPr lang="en-US" sz="2400" dirty="0" smtClean="0"/>
              <a:t>NSCI are welcomed (in addition to other proposals)</a:t>
            </a:r>
          </a:p>
          <a:p>
            <a:r>
              <a:rPr lang="en-US" sz="2400" dirty="0" smtClean="0"/>
              <a:t>Information </a:t>
            </a:r>
            <a:r>
              <a:rPr lang="en-US" sz="2400" dirty="0"/>
              <a:t>about the NSCI </a:t>
            </a:r>
            <a:r>
              <a:rPr lang="en-US" sz="2400" dirty="0" smtClean="0"/>
              <a:t>are </a:t>
            </a:r>
            <a:r>
              <a:rPr lang="en-US" sz="2400" dirty="0"/>
              <a:t>available at </a:t>
            </a:r>
            <a:r>
              <a:rPr lang="en-US" sz="2400" dirty="0">
                <a:hlinkClick r:id="rId3"/>
              </a:rPr>
              <a:t>https://www.nsf.gov/nsci/</a:t>
            </a:r>
            <a:r>
              <a:rPr lang="en-US" sz="2400" dirty="0"/>
              <a:t>. </a:t>
            </a:r>
            <a:endParaRPr lang="en-US" sz="2400" dirty="0" smtClean="0"/>
          </a:p>
          <a:p>
            <a:r>
              <a:rPr lang="en-US" sz="2400" dirty="0" smtClean="0"/>
              <a:t>Please review NSCI materials </a:t>
            </a:r>
            <a:r>
              <a:rPr lang="en-US" sz="2400" dirty="0"/>
              <a:t>for priority </a:t>
            </a:r>
            <a:r>
              <a:rPr lang="en-US" sz="2400" dirty="0" smtClean="0"/>
              <a:t>areas.</a:t>
            </a:r>
            <a:endParaRPr lang="en-US" sz="2400" dirty="0"/>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1818580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Directorate Specific Priorities - ACI</a:t>
            </a:r>
            <a:endParaRPr lang="en-US" dirty="0"/>
          </a:p>
        </p:txBody>
      </p:sp>
      <p:sp>
        <p:nvSpPr>
          <p:cNvPr id="3" name="Content Placeholder 2"/>
          <p:cNvSpPr>
            <a:spLocks noGrp="1"/>
          </p:cNvSpPr>
          <p:nvPr>
            <p:ph idx="1"/>
          </p:nvPr>
        </p:nvSpPr>
        <p:spPr>
          <a:xfrm>
            <a:off x="1600200" y="1798637"/>
            <a:ext cx="7086600" cy="4525963"/>
          </a:xfrm>
        </p:spPr>
        <p:txBody>
          <a:bodyPr/>
          <a:lstStyle/>
          <a:p>
            <a:pPr marL="457200"/>
            <a:r>
              <a:rPr lang="en-US" sz="2000" dirty="0"/>
              <a:t>F</a:t>
            </a:r>
            <a:r>
              <a:rPr lang="en-US" sz="2000" dirty="0" smtClean="0"/>
              <a:t>oundational </a:t>
            </a:r>
            <a:r>
              <a:rPr lang="en-US" sz="2000" dirty="0"/>
              <a:t>infrastructure </a:t>
            </a:r>
            <a:r>
              <a:rPr lang="en-US" sz="2000" dirty="0" smtClean="0"/>
              <a:t>components.</a:t>
            </a:r>
          </a:p>
          <a:p>
            <a:pPr marL="457200"/>
            <a:r>
              <a:rPr lang="en-US" sz="2000" dirty="0"/>
              <a:t>M</a:t>
            </a:r>
            <a:r>
              <a:rPr lang="en-US" sz="2000" dirty="0" smtClean="0"/>
              <a:t>ultidisciplinary </a:t>
            </a:r>
            <a:r>
              <a:rPr lang="en-US" sz="2000" dirty="0"/>
              <a:t>and </a:t>
            </a:r>
            <a:r>
              <a:rPr lang="en-US" sz="2000" dirty="0" err="1" smtClean="0"/>
              <a:t>omnidisciplinary</a:t>
            </a:r>
            <a:r>
              <a:rPr lang="en-US" sz="2000" dirty="0"/>
              <a:t> </a:t>
            </a:r>
            <a:r>
              <a:rPr lang="en-US" sz="2000" dirty="0" smtClean="0"/>
              <a:t>components</a:t>
            </a:r>
            <a:r>
              <a:rPr lang="en-US" sz="2000" dirty="0"/>
              <a:t>.</a:t>
            </a:r>
          </a:p>
          <a:p>
            <a:pPr marL="457200"/>
            <a:r>
              <a:rPr lang="en-US" sz="2000" dirty="0" smtClean="0"/>
              <a:t>NSCI objectives </a:t>
            </a:r>
            <a:r>
              <a:rPr lang="en-US" sz="2000" dirty="0"/>
              <a:t>2 and </a:t>
            </a:r>
            <a:r>
              <a:rPr lang="en-US" sz="2000" dirty="0" smtClean="0"/>
              <a:t>4 </a:t>
            </a:r>
            <a:r>
              <a:rPr lang="mr-IN" sz="2000" dirty="0" smtClean="0"/>
              <a:t>–</a:t>
            </a:r>
            <a:r>
              <a:rPr lang="en-US" sz="2000" dirty="0" smtClean="0"/>
              <a:t> via an </a:t>
            </a:r>
            <a:r>
              <a:rPr lang="en-US" sz="2000" dirty="0"/>
              <a:t>ecosystem architecture </a:t>
            </a:r>
            <a:r>
              <a:rPr lang="en-US" sz="2000" dirty="0" smtClean="0"/>
              <a:t>for future needs (</a:t>
            </a:r>
            <a:r>
              <a:rPr lang="en-US" sz="2000" dirty="0">
                <a:hlinkClick r:id="rId3"/>
              </a:rPr>
              <a:t>https://www.nsf.gov/nsci</a:t>
            </a:r>
            <a:r>
              <a:rPr lang="en-US" sz="2000" dirty="0" smtClean="0">
                <a:hlinkClick r:id="rId3"/>
              </a:rPr>
              <a:t>/</a:t>
            </a:r>
            <a:r>
              <a:rPr lang="en-US" sz="2000" dirty="0" smtClean="0"/>
              <a:t>).</a:t>
            </a:r>
            <a:endParaRPr lang="en-US" sz="2000" dirty="0"/>
          </a:p>
          <a:p>
            <a:pPr marL="457200"/>
            <a:r>
              <a:rPr lang="en-US" sz="2000" dirty="0" smtClean="0"/>
              <a:t>Leverage cyberinfrastructure projects in other ACI programs </a:t>
            </a:r>
            <a:r>
              <a:rPr lang="mr-IN" sz="2000" dirty="0" smtClean="0"/>
              <a:t>–</a:t>
            </a:r>
            <a:r>
              <a:rPr lang="en-US" sz="2000" dirty="0" smtClean="0"/>
              <a:t> XD</a:t>
            </a:r>
            <a:r>
              <a:rPr lang="en-US" sz="2000" dirty="0"/>
              <a:t> </a:t>
            </a:r>
            <a:r>
              <a:rPr lang="en-US" sz="2000" dirty="0" smtClean="0"/>
              <a:t>(XSEDE), CC*DNI, CICI, DIBBs</a:t>
            </a:r>
          </a:p>
          <a:p>
            <a:pPr marL="457200"/>
            <a:r>
              <a:rPr lang="en-US" sz="2000" dirty="0"/>
              <a:t>B</a:t>
            </a:r>
            <a:r>
              <a:rPr lang="en-US" sz="2000" dirty="0" smtClean="0"/>
              <a:t>uild </a:t>
            </a:r>
            <a:r>
              <a:rPr lang="en-US" sz="2000" dirty="0"/>
              <a:t>on existing community CI services and </a:t>
            </a:r>
            <a:r>
              <a:rPr lang="en-US" sz="2000" dirty="0" smtClean="0"/>
              <a:t>software</a:t>
            </a:r>
            <a:r>
              <a:rPr lang="en-US" sz="2000" dirty="0"/>
              <a:t>.</a:t>
            </a:r>
            <a:endParaRPr lang="en-US" sz="2000" dirty="0" smtClean="0"/>
          </a:p>
          <a:p>
            <a:pPr marL="457200"/>
            <a:r>
              <a:rPr lang="en-US" sz="2000" dirty="0"/>
              <a:t>E</a:t>
            </a:r>
            <a:r>
              <a:rPr lang="en-US" sz="2000" dirty="0" smtClean="0"/>
              <a:t>nable </a:t>
            </a:r>
            <a:r>
              <a:rPr lang="en-US" sz="2000" dirty="0"/>
              <a:t>new science and engineering not previously possible; and</a:t>
            </a:r>
          </a:p>
          <a:p>
            <a:pPr marL="457200"/>
            <a:r>
              <a:rPr lang="en-US" sz="2000" dirty="0"/>
              <a:t>Contain innovation and empirical research as an integral component of the </a:t>
            </a:r>
            <a:r>
              <a:rPr lang="en-US" sz="2000" dirty="0" smtClean="0"/>
              <a:t>project.</a:t>
            </a:r>
            <a:endParaRPr lang="en-US" sz="2000" dirty="0"/>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145396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Directorate Specific Priorities </a:t>
            </a:r>
            <a:r>
              <a:rPr lang="mr-IN" sz="3200" dirty="0" smtClean="0"/>
              <a:t>–</a:t>
            </a:r>
            <a:r>
              <a:rPr lang="en-US" sz="3200" dirty="0" smtClean="0"/>
              <a:t> Science Domains </a:t>
            </a:r>
            <a:r>
              <a:rPr lang="mr-IN" sz="3200" dirty="0" smtClean="0"/>
              <a:t>–</a:t>
            </a:r>
            <a:r>
              <a:rPr lang="en-US" sz="3200" dirty="0" smtClean="0"/>
              <a:t> CISE </a:t>
            </a:r>
            <a:r>
              <a:rPr lang="en-US" sz="3200" dirty="0"/>
              <a:t/>
            </a:r>
            <a:br>
              <a:rPr lang="en-US" sz="3200" dirty="0"/>
            </a:br>
            <a:endParaRPr lang="en-US" sz="3200" dirty="0"/>
          </a:p>
        </p:txBody>
      </p:sp>
      <p:sp>
        <p:nvSpPr>
          <p:cNvPr id="3" name="Content Placeholder 2"/>
          <p:cNvSpPr>
            <a:spLocks noGrp="1"/>
          </p:cNvSpPr>
          <p:nvPr>
            <p:ph idx="1"/>
          </p:nvPr>
        </p:nvSpPr>
        <p:spPr>
          <a:xfrm>
            <a:off x="1600200" y="1493837"/>
            <a:ext cx="7086600" cy="4678363"/>
          </a:xfrm>
        </p:spPr>
        <p:txBody>
          <a:bodyPr/>
          <a:lstStyle/>
          <a:p>
            <a:r>
              <a:rPr lang="en-US" dirty="0"/>
              <a:t>Primary CISE divisions: </a:t>
            </a:r>
            <a:r>
              <a:rPr lang="en-US" dirty="0" smtClean="0"/>
              <a:t>CCF</a:t>
            </a:r>
            <a:r>
              <a:rPr lang="en-US" dirty="0"/>
              <a:t>, </a:t>
            </a:r>
            <a:r>
              <a:rPr lang="en-US" dirty="0" smtClean="0"/>
              <a:t>CNS, IIS</a:t>
            </a:r>
          </a:p>
          <a:p>
            <a:r>
              <a:rPr lang="en-US" dirty="0" smtClean="0"/>
              <a:t>Creating software </a:t>
            </a:r>
            <a:r>
              <a:rPr lang="en-US" dirty="0"/>
              <a:t>infrastructure </a:t>
            </a:r>
            <a:r>
              <a:rPr lang="en-US" dirty="0" smtClean="0"/>
              <a:t>in support of </a:t>
            </a:r>
            <a:r>
              <a:rPr lang="en-US" dirty="0"/>
              <a:t>CISE research </a:t>
            </a:r>
            <a:r>
              <a:rPr lang="en-US" dirty="0" smtClean="0"/>
              <a:t>areas Integrating </a:t>
            </a:r>
            <a:r>
              <a:rPr lang="en-US" dirty="0"/>
              <a:t>CISE research areas </a:t>
            </a:r>
            <a:r>
              <a:rPr lang="en-US" dirty="0" smtClean="0"/>
              <a:t>into </a:t>
            </a:r>
            <a:r>
              <a:rPr lang="en-US" dirty="0"/>
              <a:t>new </a:t>
            </a:r>
            <a:r>
              <a:rPr lang="en-US" dirty="0" err="1" smtClean="0"/>
              <a:t>cyberinfrastucture</a:t>
            </a:r>
            <a:endParaRPr lang="en-US" dirty="0" smtClean="0"/>
          </a:p>
          <a:p>
            <a:r>
              <a:rPr lang="en-US" dirty="0" smtClean="0"/>
              <a:t>Advancing </a:t>
            </a:r>
            <a:r>
              <a:rPr lang="en-US" dirty="0"/>
              <a:t>and </a:t>
            </a:r>
            <a:r>
              <a:rPr lang="en-US" dirty="0" smtClean="0"/>
              <a:t>adapting </a:t>
            </a:r>
            <a:r>
              <a:rPr lang="en-US" dirty="0"/>
              <a:t>software engineering </a:t>
            </a:r>
            <a:r>
              <a:rPr lang="en-US" dirty="0" smtClean="0"/>
              <a:t>research through CI projects.</a:t>
            </a:r>
            <a:endParaRPr lang="en-US" dirty="0"/>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50203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00200"/>
            <a:ext cx="7696200" cy="5029200"/>
          </a:xfrm>
        </p:spPr>
        <p:txBody>
          <a:bodyPr/>
          <a:lstStyle/>
          <a:p>
            <a:pPr>
              <a:buFont typeface="Arial" pitchFamily="34" charset="0"/>
              <a:buChar char="•"/>
            </a:pPr>
            <a:r>
              <a:rPr lang="en-US" sz="2500" dirty="0" smtClean="0">
                <a:solidFill>
                  <a:schemeClr val="tx1"/>
                </a:solidFill>
                <a:latin typeface="Verdana" pitchFamily="34" charset="0"/>
                <a:ea typeface="Verdana" pitchFamily="34" charset="0"/>
                <a:cs typeface="Verdana" pitchFamily="34" charset="0"/>
              </a:rPr>
              <a:t>Orient potential proposers for </a:t>
            </a:r>
            <a:r>
              <a:rPr lang="en-US" sz="2500" dirty="0">
                <a:solidFill>
                  <a:schemeClr val="tx1"/>
                </a:solidFill>
                <a:latin typeface="Verdana" pitchFamily="34" charset="0"/>
                <a:ea typeface="Verdana" pitchFamily="34" charset="0"/>
                <a:cs typeface="Verdana" pitchFamily="34" charset="0"/>
              </a:rPr>
              <a:t>the </a:t>
            </a:r>
            <a:r>
              <a:rPr lang="en-US" sz="2500" dirty="0" smtClean="0">
                <a:solidFill>
                  <a:schemeClr val="tx1"/>
                </a:solidFill>
                <a:latin typeface="Verdana" pitchFamily="34" charset="0"/>
                <a:ea typeface="Verdana" pitchFamily="34" charset="0"/>
                <a:cs typeface="Verdana" pitchFamily="34" charset="0"/>
              </a:rPr>
              <a:t>SI</a:t>
            </a:r>
            <a:r>
              <a:rPr lang="en-US" sz="2500" baseline="30000" dirty="0" smtClean="0">
                <a:solidFill>
                  <a:schemeClr val="tx1"/>
                </a:solidFill>
                <a:latin typeface="Verdana" pitchFamily="34" charset="0"/>
                <a:ea typeface="Verdana" pitchFamily="34" charset="0"/>
                <a:cs typeface="Verdana" pitchFamily="34" charset="0"/>
              </a:rPr>
              <a:t>2</a:t>
            </a:r>
            <a:r>
              <a:rPr lang="en-US" sz="2500" dirty="0" smtClean="0">
                <a:solidFill>
                  <a:schemeClr val="tx1"/>
                </a:solidFill>
                <a:latin typeface="Verdana" pitchFamily="34" charset="0"/>
                <a:ea typeface="Verdana" pitchFamily="34" charset="0"/>
                <a:cs typeface="Verdana" pitchFamily="34" charset="0"/>
              </a:rPr>
              <a:t> competition</a:t>
            </a:r>
          </a:p>
          <a:p>
            <a:pPr marL="0" indent="0">
              <a:buNone/>
            </a:pPr>
            <a:endParaRPr lang="en-US" sz="2500" dirty="0">
              <a:solidFill>
                <a:schemeClr val="tx1"/>
              </a:solidFill>
              <a:latin typeface="Verdana" pitchFamily="34" charset="0"/>
              <a:ea typeface="Verdana" pitchFamily="34" charset="0"/>
              <a:cs typeface="Verdana" pitchFamily="34" charset="0"/>
            </a:endParaRPr>
          </a:p>
          <a:p>
            <a:pPr>
              <a:buFont typeface="Arial" pitchFamily="34" charset="0"/>
              <a:buChar char="•"/>
            </a:pPr>
            <a:r>
              <a:rPr lang="en-US" sz="2500" dirty="0">
                <a:solidFill>
                  <a:schemeClr val="tx1"/>
                </a:solidFill>
                <a:latin typeface="Verdana" pitchFamily="34" charset="0"/>
                <a:ea typeface="Verdana" pitchFamily="34" charset="0"/>
                <a:cs typeface="Verdana" pitchFamily="34" charset="0"/>
              </a:rPr>
              <a:t>Review the program and review criterion, </a:t>
            </a:r>
            <a:r>
              <a:rPr lang="en-US" sz="2500" dirty="0" smtClean="0">
                <a:solidFill>
                  <a:schemeClr val="tx1"/>
                </a:solidFill>
                <a:latin typeface="Verdana" pitchFamily="34" charset="0"/>
                <a:ea typeface="Verdana" pitchFamily="34" charset="0"/>
                <a:cs typeface="Verdana" pitchFamily="34" charset="0"/>
              </a:rPr>
              <a:t>and answer questions</a:t>
            </a:r>
          </a:p>
          <a:p>
            <a:pPr marL="0" indent="0">
              <a:buNone/>
            </a:pPr>
            <a:endParaRPr lang="en-US" sz="2500" dirty="0">
              <a:solidFill>
                <a:schemeClr val="tx1"/>
              </a:solidFill>
              <a:latin typeface="Verdana" pitchFamily="34" charset="0"/>
              <a:ea typeface="Verdana" pitchFamily="34" charset="0"/>
              <a:cs typeface="Verdana" pitchFamily="34" charset="0"/>
            </a:endParaRPr>
          </a:p>
          <a:p>
            <a:pPr>
              <a:buFont typeface="Arial" pitchFamily="34" charset="0"/>
              <a:buChar char="•"/>
            </a:pPr>
            <a:r>
              <a:rPr lang="en-US" sz="2500" dirty="0">
                <a:solidFill>
                  <a:schemeClr val="tx1"/>
                </a:solidFill>
                <a:latin typeface="Verdana" pitchFamily="34" charset="0"/>
                <a:ea typeface="Verdana" pitchFamily="34" charset="0"/>
                <a:cs typeface="Verdana" pitchFamily="34" charset="0"/>
              </a:rPr>
              <a:t>Improve </a:t>
            </a:r>
            <a:r>
              <a:rPr lang="en-US" sz="2500" dirty="0" smtClean="0">
                <a:solidFill>
                  <a:schemeClr val="tx1"/>
                </a:solidFill>
                <a:latin typeface="Verdana" pitchFamily="34" charset="0"/>
                <a:ea typeface="Verdana" pitchFamily="34" charset="0"/>
                <a:cs typeface="Verdana" pitchFamily="34" charset="0"/>
              </a:rPr>
              <a:t>the quality of proposals</a:t>
            </a:r>
          </a:p>
          <a:p>
            <a:pPr marL="0" indent="0">
              <a:buNone/>
            </a:pPr>
            <a:endParaRPr lang="en-US" sz="2500" dirty="0" smtClean="0">
              <a:solidFill>
                <a:schemeClr val="tx1"/>
              </a:solidFill>
              <a:latin typeface="Verdana" pitchFamily="34" charset="0"/>
              <a:ea typeface="Verdana" pitchFamily="34" charset="0"/>
              <a:cs typeface="Verdana" pitchFamily="34" charset="0"/>
            </a:endParaRPr>
          </a:p>
        </p:txBody>
      </p:sp>
      <p:sp>
        <p:nvSpPr>
          <p:cNvPr id="4" name="Title 1"/>
          <p:cNvSpPr txBox="1">
            <a:spLocks/>
          </p:cNvSpPr>
          <p:nvPr/>
        </p:nvSpPr>
        <p:spPr bwMode="auto">
          <a:xfrm>
            <a:off x="1456899" y="0"/>
            <a:ext cx="7687101"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Purpose of this webinar</a:t>
            </a:r>
            <a:endParaRPr lang="en-US" sz="3000" dirty="0">
              <a:effectLst/>
              <a:latin typeface="Verdana" pitchFamily="34" charset="0"/>
              <a:ea typeface="Verdana" pitchFamily="34" charset="0"/>
              <a:cs typeface="Verdana" pitchFamily="34" charset="0"/>
            </a:endParaRPr>
          </a:p>
        </p:txBody>
      </p:sp>
      <p:sp>
        <p:nvSpPr>
          <p:cNvPr id="5" name="TextBox 4"/>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3352833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Directorate Specific Priorities </a:t>
            </a:r>
            <a:r>
              <a:rPr lang="mr-IN" sz="2800" dirty="0" smtClean="0"/>
              <a:t>–</a:t>
            </a:r>
            <a:r>
              <a:rPr lang="en-US" sz="2800" dirty="0" smtClean="0"/>
              <a:t> Science Domains </a:t>
            </a:r>
            <a:r>
              <a:rPr lang="mr-IN" sz="2800" dirty="0" smtClean="0"/>
              <a:t>–</a:t>
            </a:r>
            <a:r>
              <a:rPr lang="en-US" sz="2800" dirty="0" smtClean="0"/>
              <a:t> BIO, EHR, ENG, SBE</a:t>
            </a:r>
            <a:r>
              <a:rPr lang="en-US" sz="2800" dirty="0"/>
              <a:t/>
            </a:r>
            <a:br>
              <a:rPr lang="en-US" sz="2800" dirty="0"/>
            </a:br>
            <a:endParaRPr lang="en-US" sz="2800" dirty="0"/>
          </a:p>
        </p:txBody>
      </p:sp>
      <p:sp>
        <p:nvSpPr>
          <p:cNvPr id="3" name="Content Placeholder 2"/>
          <p:cNvSpPr>
            <a:spLocks noGrp="1"/>
          </p:cNvSpPr>
          <p:nvPr>
            <p:ph idx="1"/>
          </p:nvPr>
        </p:nvSpPr>
        <p:spPr>
          <a:xfrm>
            <a:off x="1600200" y="1722437"/>
            <a:ext cx="7086600" cy="3840163"/>
          </a:xfrm>
        </p:spPr>
        <p:txBody>
          <a:bodyPr/>
          <a:lstStyle/>
          <a:p>
            <a:r>
              <a:rPr lang="en-US" sz="2000" dirty="0" smtClean="0"/>
              <a:t>BIO: Proposals </a:t>
            </a:r>
            <a:r>
              <a:rPr lang="en-US" sz="2000" dirty="0"/>
              <a:t>that impact a multi-disciplinary community that includes BIO-supported </a:t>
            </a:r>
            <a:r>
              <a:rPr lang="en-US" sz="2000" dirty="0" smtClean="0"/>
              <a:t>researchers.</a:t>
            </a:r>
          </a:p>
          <a:p>
            <a:r>
              <a:rPr lang="en-US" sz="2000" dirty="0" smtClean="0"/>
              <a:t>EHR: Science, Technology, Engineering and Mathematics (STEM) learning </a:t>
            </a:r>
            <a:r>
              <a:rPr lang="en-US" sz="2000" dirty="0"/>
              <a:t>and learning environments, </a:t>
            </a:r>
            <a:r>
              <a:rPr lang="en-US" sz="2000" dirty="0" smtClean="0"/>
              <a:t>workforce </a:t>
            </a:r>
            <a:r>
              <a:rPr lang="en-US" sz="2000" dirty="0"/>
              <a:t>development, and broadening </a:t>
            </a:r>
            <a:r>
              <a:rPr lang="en-US" sz="2000" dirty="0" smtClean="0"/>
              <a:t>participation.</a:t>
            </a:r>
          </a:p>
          <a:p>
            <a:r>
              <a:rPr lang="en-US" sz="2000" dirty="0" smtClean="0"/>
              <a:t>ENG: Computational </a:t>
            </a:r>
            <a:r>
              <a:rPr lang="en-US" sz="2000" dirty="0"/>
              <a:t>tools </a:t>
            </a:r>
            <a:r>
              <a:rPr lang="en-US" sz="2000" dirty="0" smtClean="0"/>
              <a:t>for CBET, CMMI, and ECCS research. </a:t>
            </a:r>
            <a:r>
              <a:rPr lang="en-US" sz="2000" dirty="0"/>
              <a:t>SSE proposals that </a:t>
            </a:r>
            <a:r>
              <a:rPr lang="en-US" sz="2000" dirty="0" smtClean="0"/>
              <a:t>become part of integrated </a:t>
            </a:r>
            <a:r>
              <a:rPr lang="en-US" sz="2000" dirty="0"/>
              <a:t>software </a:t>
            </a:r>
            <a:r>
              <a:rPr lang="en-US" sz="2000" dirty="0" smtClean="0"/>
              <a:t>systems</a:t>
            </a:r>
          </a:p>
          <a:p>
            <a:r>
              <a:rPr lang="en-US" sz="2000" dirty="0" smtClean="0"/>
              <a:t>SBE: SBE 2020 research priorities (</a:t>
            </a:r>
            <a:r>
              <a:rPr lang="en-US" sz="2000" dirty="0">
                <a:hlinkClick r:id="rId3"/>
              </a:rPr>
              <a:t>https://www.nsf.gov/sbe/sbe_2020</a:t>
            </a:r>
            <a:r>
              <a:rPr lang="en-US" sz="2000" dirty="0" smtClean="0">
                <a:hlinkClick r:id="rId3"/>
              </a:rPr>
              <a:t>/</a:t>
            </a:r>
            <a:r>
              <a:rPr lang="en-US" sz="2000" dirty="0" smtClean="0"/>
              <a:t>), and projects aimed at SBE + one other directorate</a:t>
            </a:r>
            <a:endParaRPr lang="en-US" sz="2000" dirty="0"/>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209556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Directorate Specific Priorities </a:t>
            </a:r>
            <a:r>
              <a:rPr lang="mr-IN" sz="3200" dirty="0" smtClean="0"/>
              <a:t>–</a:t>
            </a:r>
            <a:r>
              <a:rPr lang="en-US" sz="3200" dirty="0" smtClean="0"/>
              <a:t> Science Domains </a:t>
            </a:r>
            <a:r>
              <a:rPr lang="mr-IN" sz="3200" dirty="0" smtClean="0"/>
              <a:t>–</a:t>
            </a:r>
            <a:r>
              <a:rPr lang="en-US" sz="3200" dirty="0" smtClean="0"/>
              <a:t> GEO</a:t>
            </a:r>
            <a:endParaRPr lang="en-US" sz="3200" dirty="0"/>
          </a:p>
        </p:txBody>
      </p:sp>
      <p:sp>
        <p:nvSpPr>
          <p:cNvPr id="3" name="Content Placeholder 2"/>
          <p:cNvSpPr>
            <a:spLocks noGrp="1"/>
          </p:cNvSpPr>
          <p:nvPr>
            <p:ph idx="1"/>
          </p:nvPr>
        </p:nvSpPr>
        <p:spPr>
          <a:xfrm>
            <a:off x="1600200" y="1570037"/>
            <a:ext cx="7086600" cy="4525963"/>
          </a:xfrm>
        </p:spPr>
        <p:txBody>
          <a:bodyPr/>
          <a:lstStyle/>
          <a:p>
            <a:r>
              <a:rPr lang="en-US" sz="2400" dirty="0" smtClean="0"/>
              <a:t>Academic </a:t>
            </a:r>
            <a:r>
              <a:rPr lang="en-US" sz="2400" dirty="0"/>
              <a:t>geosciences (atmospheric, geospatial, ocean, earth and polar </a:t>
            </a:r>
            <a:r>
              <a:rPr lang="en-US" sz="2400" dirty="0" smtClean="0"/>
              <a:t>sciences)</a:t>
            </a:r>
          </a:p>
          <a:p>
            <a:r>
              <a:rPr lang="en-US" sz="2400" dirty="0" smtClean="0"/>
              <a:t>Strong </a:t>
            </a:r>
            <a:r>
              <a:rPr lang="en-US" sz="2400" dirty="0"/>
              <a:t>connections with geosciences </a:t>
            </a:r>
            <a:r>
              <a:rPr lang="en-US" sz="2400" dirty="0" smtClean="0"/>
              <a:t>end-users. </a:t>
            </a:r>
          </a:p>
          <a:p>
            <a:r>
              <a:rPr lang="en-US" sz="2400" dirty="0" smtClean="0"/>
              <a:t>Integration </a:t>
            </a:r>
            <a:r>
              <a:rPr lang="en-US" sz="2400" dirty="0"/>
              <a:t>with GEO and/or NSF </a:t>
            </a:r>
            <a:r>
              <a:rPr lang="en-US" sz="2400" dirty="0" smtClean="0"/>
              <a:t>investments (EARTHCUBE), interaction </a:t>
            </a:r>
            <a:r>
              <a:rPr lang="en-US" sz="2400" dirty="0"/>
              <a:t>between geo- and cyber/computer </a:t>
            </a:r>
            <a:r>
              <a:rPr lang="en-US" sz="2400" dirty="0" smtClean="0"/>
              <a:t>scientists</a:t>
            </a:r>
          </a:p>
          <a:p>
            <a:r>
              <a:rPr lang="en-US" sz="2400" dirty="0"/>
              <a:t>C</a:t>
            </a:r>
            <a:r>
              <a:rPr lang="en-US" sz="2400" dirty="0" smtClean="0"/>
              <a:t>ontact </a:t>
            </a:r>
            <a:r>
              <a:rPr lang="en-US" sz="2400" dirty="0"/>
              <a:t>and consult with both the SI</a:t>
            </a:r>
            <a:r>
              <a:rPr lang="en-US" sz="2400" baseline="30000" dirty="0"/>
              <a:t>2</a:t>
            </a:r>
            <a:r>
              <a:rPr lang="en-US" sz="2400" dirty="0"/>
              <a:t> GEO Program Officer as well as Program Officers in the relevant geosciences domains.</a:t>
            </a:r>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85828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Directorate Specific Priorities </a:t>
            </a:r>
            <a:r>
              <a:rPr lang="mr-IN" sz="3200" dirty="0" smtClean="0"/>
              <a:t>–</a:t>
            </a:r>
            <a:r>
              <a:rPr lang="en-US" sz="3200" dirty="0" smtClean="0"/>
              <a:t> Science Domains </a:t>
            </a:r>
            <a:r>
              <a:rPr lang="mr-IN" sz="3200" dirty="0" smtClean="0"/>
              <a:t>–</a:t>
            </a:r>
            <a:r>
              <a:rPr lang="en-US" sz="3200" dirty="0" smtClean="0"/>
              <a:t> MPS</a:t>
            </a:r>
            <a:endParaRPr lang="en-US" sz="3200" dirty="0"/>
          </a:p>
        </p:txBody>
      </p:sp>
      <p:sp>
        <p:nvSpPr>
          <p:cNvPr id="3" name="Content Placeholder 2"/>
          <p:cNvSpPr>
            <a:spLocks noGrp="1"/>
          </p:cNvSpPr>
          <p:nvPr>
            <p:ph idx="1"/>
          </p:nvPr>
        </p:nvSpPr>
        <p:spPr>
          <a:xfrm>
            <a:off x="1600200" y="1798637"/>
            <a:ext cx="7086600" cy="4525963"/>
          </a:xfrm>
        </p:spPr>
        <p:txBody>
          <a:bodyPr/>
          <a:lstStyle/>
          <a:p>
            <a:pPr marL="628650" lvl="1" indent="-171450">
              <a:buFont typeface="Arial" charset="0"/>
              <a:buChar char="•"/>
            </a:pPr>
            <a:r>
              <a:rPr lang="en-US" sz="2000" dirty="0" smtClean="0"/>
              <a:t>AST: Enabling progress on key </a:t>
            </a:r>
            <a:r>
              <a:rPr lang="en-US" sz="2000" dirty="0"/>
              <a:t>questions in astronomy and astrophysics.</a:t>
            </a:r>
          </a:p>
          <a:p>
            <a:pPr marL="628650" lvl="1" indent="-171450">
              <a:buFont typeface="Arial" charset="0"/>
              <a:buChar char="•"/>
            </a:pPr>
            <a:r>
              <a:rPr lang="en-US" sz="2000" dirty="0" smtClean="0"/>
              <a:t>CHE: Core research </a:t>
            </a:r>
            <a:r>
              <a:rPr lang="en-US" sz="2000" dirty="0"/>
              <a:t>areas </a:t>
            </a:r>
            <a:r>
              <a:rPr lang="en-US" sz="2000" dirty="0" smtClean="0"/>
              <a:t>+ interface </a:t>
            </a:r>
            <a:r>
              <a:rPr lang="en-US" sz="2000" dirty="0"/>
              <a:t>of chemistry and other research </a:t>
            </a:r>
            <a:r>
              <a:rPr lang="en-US" sz="2000" dirty="0" smtClean="0"/>
              <a:t>domains, multiscale modeling, data-driven </a:t>
            </a:r>
            <a:r>
              <a:rPr lang="en-US" sz="2000" dirty="0"/>
              <a:t>discovery in molecular science.</a:t>
            </a:r>
          </a:p>
          <a:p>
            <a:pPr marL="628650" lvl="1" indent="-171450">
              <a:buFont typeface="Arial" charset="0"/>
              <a:buChar char="•"/>
            </a:pPr>
            <a:r>
              <a:rPr lang="en-US" sz="2000" dirty="0" smtClean="0"/>
              <a:t>DMR: Core research areas, interfaces </a:t>
            </a:r>
            <a:r>
              <a:rPr lang="en-US" sz="2000" dirty="0"/>
              <a:t>of materials research with other research </a:t>
            </a:r>
            <a:r>
              <a:rPr lang="en-US" sz="2000" dirty="0" smtClean="0"/>
              <a:t>domains, Materials </a:t>
            </a:r>
            <a:r>
              <a:rPr lang="en-US" sz="2000" dirty="0"/>
              <a:t>Genome </a:t>
            </a:r>
            <a:r>
              <a:rPr lang="en-US" sz="2000" dirty="0" smtClean="0"/>
              <a:t>Initiative </a:t>
            </a:r>
            <a:r>
              <a:rPr lang="mr-IN" sz="2000" dirty="0" smtClean="0"/>
              <a:t>–</a:t>
            </a:r>
            <a:r>
              <a:rPr lang="en-US" sz="2000" dirty="0" smtClean="0"/>
              <a:t> DMREF </a:t>
            </a:r>
            <a:r>
              <a:rPr lang="en-US" sz="2000" dirty="0" err="1" smtClean="0"/>
              <a:t>SusChEM</a:t>
            </a:r>
            <a:endParaRPr lang="en-US" sz="2000" dirty="0" smtClean="0"/>
          </a:p>
          <a:p>
            <a:pPr marL="628650" lvl="1" indent="-171450">
              <a:buFont typeface="Arial" charset="0"/>
              <a:buChar char="•"/>
            </a:pPr>
            <a:r>
              <a:rPr lang="en-US" sz="2000" dirty="0" smtClean="0"/>
              <a:t>DMS: </a:t>
            </a:r>
            <a:r>
              <a:rPr lang="en-US" sz="2000" dirty="0"/>
              <a:t>T</a:t>
            </a:r>
            <a:r>
              <a:rPr lang="en-US" sz="2000" dirty="0" smtClean="0"/>
              <a:t>ools </a:t>
            </a:r>
            <a:r>
              <a:rPr lang="en-US" sz="2000" dirty="0"/>
              <a:t>that have broad </a:t>
            </a:r>
            <a:r>
              <a:rPr lang="en-US" sz="2000" dirty="0" smtClean="0"/>
              <a:t>application</a:t>
            </a:r>
          </a:p>
          <a:p>
            <a:pPr marL="628650" lvl="1" indent="-171450">
              <a:buFont typeface="Arial" charset="0"/>
              <a:buChar char="•"/>
            </a:pPr>
            <a:r>
              <a:rPr lang="en-US" sz="2000" dirty="0" smtClean="0"/>
              <a:t>PHY: Core research </a:t>
            </a:r>
            <a:r>
              <a:rPr lang="en-US" sz="2000" dirty="0"/>
              <a:t>areas.</a:t>
            </a:r>
          </a:p>
          <a:p>
            <a:pPr marL="628650" lvl="1" indent="-171450">
              <a:buFont typeface="Arial" charset="0"/>
              <a:buChar char="•"/>
            </a:pPr>
            <a:r>
              <a:rPr lang="en-US" sz="2000" dirty="0" smtClean="0"/>
              <a:t>All: Education </a:t>
            </a:r>
            <a:r>
              <a:rPr lang="en-US" sz="2000" dirty="0"/>
              <a:t>and community development in </a:t>
            </a:r>
            <a:r>
              <a:rPr lang="en-US" sz="2000" dirty="0" smtClean="0"/>
              <a:t>cyberinfrastructure</a:t>
            </a:r>
            <a:endParaRPr lang="en-US" sz="1800" dirty="0"/>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448012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4800" y="2657209"/>
            <a:ext cx="5669947" cy="2441529"/>
            <a:chOff x="304800" y="2657209"/>
            <a:chExt cx="5669947" cy="2441529"/>
          </a:xfrm>
        </p:grpSpPr>
        <p:pic>
          <p:nvPicPr>
            <p:cNvPr id="3" name="Picture 2" descr="TieredSoftwareApproach_Figure_v10_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2362" y="2657209"/>
              <a:ext cx="2432385" cy="2441529"/>
            </a:xfrm>
            <a:prstGeom prst="rect">
              <a:avLst/>
            </a:prstGeom>
          </p:spPr>
        </p:pic>
        <p:grpSp>
          <p:nvGrpSpPr>
            <p:cNvPr id="9" name="Group 8"/>
            <p:cNvGrpSpPr/>
            <p:nvPr/>
          </p:nvGrpSpPr>
          <p:grpSpPr>
            <a:xfrm>
              <a:off x="304800" y="2743200"/>
              <a:ext cx="2743200" cy="609600"/>
              <a:chOff x="1381407" y="2783057"/>
              <a:chExt cx="1437996" cy="1103142"/>
            </a:xfrm>
          </p:grpSpPr>
          <p:sp>
            <p:nvSpPr>
              <p:cNvPr id="10" name="Rectangle 9"/>
              <p:cNvSpPr/>
              <p:nvPr/>
            </p:nvSpPr>
            <p:spPr>
              <a:xfrm>
                <a:off x="1381407" y="2783057"/>
                <a:ext cx="1437996" cy="11031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621073" y="2783057"/>
                <a:ext cx="1198330" cy="1103142"/>
              </a:xfrm>
              <a:prstGeom prst="rect">
                <a:avLst/>
              </a:prstGeom>
              <a:ln w="19050" cmpd="sng">
                <a:solidFill>
                  <a:srgbClr val="FF0000"/>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663"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000000"/>
                    </a:solidFill>
                    <a:latin typeface="Verdana" pitchFamily="34" charset="0"/>
                    <a:ea typeface="Verdana" pitchFamily="34" charset="0"/>
                    <a:cs typeface="Verdana" pitchFamily="34" charset="0"/>
                  </a:rPr>
                  <a:t>Scientific Software Elements (SSE) </a:t>
                </a:r>
              </a:p>
              <a:p>
                <a:pPr lvl="0" algn="l" defTabSz="533400">
                  <a:lnSpc>
                    <a:spcPct val="90000"/>
                  </a:lnSpc>
                  <a:spcBef>
                    <a:spcPct val="0"/>
                  </a:spcBef>
                  <a:spcAft>
                    <a:spcPct val="35000"/>
                  </a:spcAft>
                </a:pPr>
                <a:r>
                  <a:rPr lang="en-US" sz="1200" b="0" kern="1200" dirty="0" smtClean="0">
                    <a:solidFill>
                      <a:srgbClr val="000000"/>
                    </a:solidFill>
                    <a:latin typeface="Verdana" pitchFamily="34" charset="0"/>
                    <a:ea typeface="Verdana" pitchFamily="34" charset="0"/>
                    <a:cs typeface="Verdana" pitchFamily="34" charset="0"/>
                  </a:rPr>
                  <a:t>1–2 PIs, &lt;$500k, 3 years</a:t>
                </a:r>
              </a:p>
            </p:txBody>
          </p:sp>
        </p:grpSp>
      </p:grpSp>
      <p:pic>
        <p:nvPicPr>
          <p:cNvPr id="4" name="Picture 3" descr="TieredSoftwareApproach_Figure_v10_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0918" y="2557768"/>
            <a:ext cx="3621145" cy="2715859"/>
          </a:xfrm>
          <a:prstGeom prst="rect">
            <a:avLst/>
          </a:prstGeom>
        </p:spPr>
      </p:pic>
      <p:sp>
        <p:nvSpPr>
          <p:cNvPr id="12" name="Rectangle 11"/>
          <p:cNvSpPr/>
          <p:nvPr/>
        </p:nvSpPr>
        <p:spPr>
          <a:xfrm>
            <a:off x="762000" y="3512403"/>
            <a:ext cx="2286000" cy="1015663"/>
          </a:xfrm>
          <a:prstGeom prst="rect">
            <a:avLst/>
          </a:prstGeom>
          <a:ln w="19050" cmpd="sng">
            <a:solidFill>
              <a:srgbClr val="FF0000"/>
            </a:solidFill>
          </a:ln>
        </p:spPr>
        <p:txBody>
          <a:bodyPr wrap="square">
            <a:spAutoFit/>
          </a:bodyPr>
          <a:lstStyle/>
          <a:p>
            <a:pPr lvl="0" algn="l"/>
            <a:r>
              <a:rPr lang="en-US" sz="1200" dirty="0">
                <a:solidFill>
                  <a:srgbClr val="000000"/>
                </a:solidFill>
                <a:latin typeface="Verdana" pitchFamily="34" charset="0"/>
                <a:ea typeface="Verdana" pitchFamily="34" charset="0"/>
                <a:cs typeface="Verdana" pitchFamily="34" charset="0"/>
              </a:rPr>
              <a:t>Scientific Software </a:t>
            </a:r>
            <a:r>
              <a:rPr lang="en-US" sz="1200" dirty="0" smtClean="0">
                <a:solidFill>
                  <a:srgbClr val="000000"/>
                </a:solidFill>
                <a:latin typeface="Verdana" pitchFamily="34" charset="0"/>
                <a:ea typeface="Verdana" pitchFamily="34" charset="0"/>
                <a:cs typeface="Verdana" pitchFamily="34" charset="0"/>
              </a:rPr>
              <a:t>Integration (SSI)</a:t>
            </a:r>
            <a:endParaRPr lang="en-US" sz="1200" dirty="0">
              <a:solidFill>
                <a:srgbClr val="000000"/>
              </a:solidFill>
              <a:latin typeface="Verdana" pitchFamily="34" charset="0"/>
              <a:ea typeface="Verdana" pitchFamily="34" charset="0"/>
              <a:cs typeface="Verdana" pitchFamily="34" charset="0"/>
            </a:endParaRPr>
          </a:p>
          <a:p>
            <a:pPr lvl="0" algn="l"/>
            <a:r>
              <a:rPr lang="en-US" sz="1200" b="0" i="1" dirty="0">
                <a:solidFill>
                  <a:srgbClr val="000000"/>
                </a:solidFill>
                <a:latin typeface="Verdana" pitchFamily="34" charset="0"/>
                <a:ea typeface="Verdana" pitchFamily="34" charset="0"/>
                <a:cs typeface="Verdana" pitchFamily="34" charset="0"/>
              </a:rPr>
              <a:t>For focused groups</a:t>
            </a:r>
          </a:p>
          <a:p>
            <a:pPr lvl="0" algn="l"/>
            <a:r>
              <a:rPr lang="en-US" sz="1200" b="0" dirty="0" smtClean="0">
                <a:solidFill>
                  <a:srgbClr val="000000"/>
                </a:solidFill>
                <a:latin typeface="Verdana" pitchFamily="34" charset="0"/>
                <a:ea typeface="Verdana" pitchFamily="34" charset="0"/>
                <a:cs typeface="Verdana" pitchFamily="34" charset="0"/>
              </a:rPr>
              <a:t>$200k - $</a:t>
            </a:r>
            <a:r>
              <a:rPr lang="en-US" sz="1200" b="0" dirty="0">
                <a:solidFill>
                  <a:srgbClr val="000000"/>
                </a:solidFill>
                <a:latin typeface="Verdana" pitchFamily="34" charset="0"/>
                <a:ea typeface="Verdana" pitchFamily="34" charset="0"/>
                <a:cs typeface="Verdana" pitchFamily="34" charset="0"/>
              </a:rPr>
              <a:t>1M per </a:t>
            </a:r>
            <a:r>
              <a:rPr lang="en-US" sz="1200" b="0" dirty="0" smtClean="0">
                <a:solidFill>
                  <a:srgbClr val="000000"/>
                </a:solidFill>
                <a:latin typeface="Verdana" pitchFamily="34" charset="0"/>
                <a:ea typeface="Verdana" pitchFamily="34" charset="0"/>
                <a:cs typeface="Verdana" pitchFamily="34" charset="0"/>
              </a:rPr>
              <a:t>year, 3</a:t>
            </a:r>
            <a:r>
              <a:rPr lang="en-US" sz="1200" b="0" dirty="0">
                <a:solidFill>
                  <a:srgbClr val="000000"/>
                </a:solidFill>
                <a:latin typeface="Verdana" pitchFamily="34" charset="0"/>
                <a:ea typeface="Verdana" pitchFamily="34" charset="0"/>
                <a:cs typeface="Verdana" pitchFamily="34" charset="0"/>
              </a:rPr>
              <a:t>–5 years</a:t>
            </a:r>
          </a:p>
        </p:txBody>
      </p:sp>
      <p:pic>
        <p:nvPicPr>
          <p:cNvPr id="5" name="Picture 4" descr="TieredSoftwareApproach_Figure_v10_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0918" y="2549389"/>
            <a:ext cx="4873915" cy="2749388"/>
          </a:xfrm>
          <a:prstGeom prst="rect">
            <a:avLst/>
          </a:prstGeom>
        </p:spPr>
      </p:pic>
      <p:pic>
        <p:nvPicPr>
          <p:cNvPr id="6" name="Picture 5" descr="TieredSoftwareApproach_Figure_v10_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0923" y="2549389"/>
            <a:ext cx="4873915" cy="3054198"/>
          </a:xfrm>
          <a:prstGeom prst="rect">
            <a:avLst/>
          </a:prstGeom>
        </p:spPr>
      </p:pic>
      <p:pic>
        <p:nvPicPr>
          <p:cNvPr id="7" name="Picture 6" descr="TieredSoftwareApproach_Figure_v10_5.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64331" y="1740250"/>
            <a:ext cx="6151069" cy="4736750"/>
          </a:xfrm>
          <a:prstGeom prst="rect">
            <a:avLst/>
          </a:prstGeom>
        </p:spPr>
      </p:pic>
      <p:sp>
        <p:nvSpPr>
          <p:cNvPr id="2" name="Title 1"/>
          <p:cNvSpPr>
            <a:spLocks noGrp="1"/>
          </p:cNvSpPr>
          <p:nvPr>
            <p:ph type="title"/>
          </p:nvPr>
        </p:nvSpPr>
        <p:spPr>
          <a:xfrm>
            <a:off x="1447800" y="152400"/>
            <a:ext cx="7239000" cy="914400"/>
          </a:xfrm>
        </p:spPr>
        <p:txBody>
          <a:bodyPr/>
          <a:lstStyle/>
          <a:p>
            <a:pPr algn="l"/>
            <a:r>
              <a:rPr lang="en-US" sz="3000" b="1" kern="1200" dirty="0">
                <a:solidFill>
                  <a:srgbClr val="333399"/>
                </a:solidFill>
                <a:latin typeface="Verdana" pitchFamily="34" charset="0"/>
                <a:ea typeface="Verdana" pitchFamily="34" charset="0"/>
                <a:cs typeface="Verdana" pitchFamily="34" charset="0"/>
              </a:rPr>
              <a:t>SI</a:t>
            </a:r>
            <a:r>
              <a:rPr lang="en-US" sz="3000" b="1" kern="1200" baseline="30000" dirty="0">
                <a:solidFill>
                  <a:srgbClr val="333399"/>
                </a:solidFill>
                <a:latin typeface="Verdana" pitchFamily="34" charset="0"/>
                <a:ea typeface="Verdana" pitchFamily="34" charset="0"/>
                <a:cs typeface="Verdana" pitchFamily="34" charset="0"/>
              </a:rPr>
              <a:t>2</a:t>
            </a:r>
            <a:r>
              <a:rPr lang="en-US" sz="3000" b="1" kern="1200" dirty="0">
                <a:solidFill>
                  <a:srgbClr val="333399"/>
                </a:solidFill>
                <a:latin typeface="Verdana" pitchFamily="34" charset="0"/>
                <a:ea typeface="Verdana" pitchFamily="34" charset="0"/>
                <a:cs typeface="Verdana" pitchFamily="34" charset="0"/>
              </a:rPr>
              <a:t> Mechanisms</a:t>
            </a:r>
            <a:br>
              <a:rPr lang="en-US" sz="3000" b="1" kern="1200" dirty="0">
                <a:solidFill>
                  <a:srgbClr val="333399"/>
                </a:solidFill>
                <a:latin typeface="Verdana" pitchFamily="34" charset="0"/>
                <a:ea typeface="Verdana" pitchFamily="34" charset="0"/>
                <a:cs typeface="Verdana" pitchFamily="34" charset="0"/>
              </a:rPr>
            </a:br>
            <a:endParaRPr lang="en-US" sz="3000" b="1" kern="1200" dirty="0">
              <a:solidFill>
                <a:srgbClr val="333399"/>
              </a:solidFill>
              <a:latin typeface="Verdana" pitchFamily="34" charset="0"/>
              <a:ea typeface="Verdana" pitchFamily="34" charset="0"/>
              <a:cs typeface="Verdana" pitchFamily="34" charset="0"/>
            </a:endParaRPr>
          </a:p>
        </p:txBody>
      </p:sp>
      <p:sp>
        <p:nvSpPr>
          <p:cNvPr id="8" name="Rectangle 2"/>
          <p:cNvSpPr txBox="1">
            <a:spLocks noChangeArrowheads="1"/>
          </p:cNvSpPr>
          <p:nvPr/>
        </p:nvSpPr>
        <p:spPr bwMode="auto">
          <a:xfrm>
            <a:off x="3810000" y="762000"/>
            <a:ext cx="4191000" cy="1524000"/>
          </a:xfrm>
          <a:prstGeom prst="rect">
            <a:avLst/>
          </a:prstGeom>
          <a:solidFill>
            <a:schemeClr val="bg1"/>
          </a:solidFill>
          <a:ln w="25400">
            <a:solidFill>
              <a:schemeClr val="accent6"/>
            </a:solidFill>
            <a:headEnd/>
            <a:tailEnd/>
          </a:ln>
        </p:spPr>
        <p:style>
          <a:lnRef idx="1">
            <a:schemeClr val="accent2"/>
          </a:lnRef>
          <a:fillRef idx="2">
            <a:schemeClr val="accent2"/>
          </a:fillRef>
          <a:effectRef idx="1">
            <a:schemeClr val="accent2"/>
          </a:effectRef>
          <a:fontRef idx="minor">
            <a:schemeClr val="dk1"/>
          </a:fontRef>
        </p:style>
        <p:txBody>
          <a:bodyPr/>
          <a:lstStyle/>
          <a:p>
            <a:pPr marL="285750" indent="-285750" algn="l" eaLnBrk="0" hangingPunct="0">
              <a:spcBef>
                <a:spcPct val="20000"/>
              </a:spcBef>
              <a:buClr>
                <a:srgbClr val="FF3300"/>
              </a:buClr>
              <a:buSzPct val="75000"/>
              <a:buFont typeface="Arial" pitchFamily="34" charset="0"/>
              <a:buChar char="•"/>
              <a:defRPr/>
            </a:pPr>
            <a:r>
              <a:rPr lang="en-US" sz="1700" b="0" dirty="0">
                <a:latin typeface="Verdana" pitchFamily="34" charset="0"/>
                <a:ea typeface="Verdana" pitchFamily="34" charset="0"/>
                <a:cs typeface="Verdana" pitchFamily="34" charset="0"/>
              </a:rPr>
              <a:t>Create a software ecosystem that scales from individual or small groups of software innovators to large hubs of software </a:t>
            </a:r>
            <a:r>
              <a:rPr lang="en-US" sz="1700" b="0" dirty="0" smtClean="0">
                <a:latin typeface="Verdana" pitchFamily="34" charset="0"/>
                <a:ea typeface="Verdana" pitchFamily="34" charset="0"/>
                <a:cs typeface="Verdana" pitchFamily="34" charset="0"/>
              </a:rPr>
              <a:t>excellence</a:t>
            </a:r>
            <a:endParaRPr lang="en-US" sz="1700" b="0" dirty="0">
              <a:latin typeface="Verdana" pitchFamily="34" charset="0"/>
              <a:ea typeface="Verdana" pitchFamily="34" charset="0"/>
              <a:cs typeface="Verdana" pitchFamily="34" charset="0"/>
              <a:sym typeface="Handwriting - Dakota" charset="0"/>
            </a:endParaRPr>
          </a:p>
          <a:p>
            <a:pPr marL="285750" indent="-285750" algn="l" eaLnBrk="0" hangingPunct="0">
              <a:spcBef>
                <a:spcPct val="20000"/>
              </a:spcBef>
              <a:buClr>
                <a:srgbClr val="FF3300"/>
              </a:buClr>
              <a:buSzPct val="75000"/>
              <a:buFont typeface="Arial" pitchFamily="34" charset="0"/>
              <a:buChar char="•"/>
              <a:defRPr/>
            </a:pPr>
            <a:r>
              <a:rPr lang="en-US" sz="1700" b="0" dirty="0" smtClean="0">
                <a:latin typeface="Verdana" pitchFamily="34" charset="0"/>
                <a:ea typeface="Verdana" pitchFamily="34" charset="0"/>
                <a:cs typeface="Verdana" pitchFamily="34" charset="0"/>
                <a:sym typeface="Handwriting - Dakota" charset="0"/>
              </a:rPr>
              <a:t>3 </a:t>
            </a:r>
            <a:r>
              <a:rPr lang="en-US" sz="1700" b="0" dirty="0">
                <a:latin typeface="Verdana" pitchFamily="34" charset="0"/>
                <a:ea typeface="Verdana" pitchFamily="34" charset="0"/>
                <a:cs typeface="Verdana" pitchFamily="34" charset="0"/>
                <a:sym typeface="Handwriting - Dakota" charset="0"/>
              </a:rPr>
              <a:t>interlocking levels of funding</a:t>
            </a:r>
          </a:p>
        </p:txBody>
      </p:sp>
      <p:sp>
        <p:nvSpPr>
          <p:cNvPr id="15" name="TextBox 14"/>
          <p:cNvSpPr txBox="1"/>
          <p:nvPr/>
        </p:nvSpPr>
        <p:spPr>
          <a:xfrm>
            <a:off x="1447800" y="6347335"/>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
        <p:nvSpPr>
          <p:cNvPr id="16" name="Rectangle 15"/>
          <p:cNvSpPr/>
          <p:nvPr/>
        </p:nvSpPr>
        <p:spPr>
          <a:xfrm>
            <a:off x="762000" y="4775537"/>
            <a:ext cx="2286000" cy="1569660"/>
          </a:xfrm>
          <a:prstGeom prst="rect">
            <a:avLst/>
          </a:prstGeom>
          <a:ln w="19050" cmpd="sng">
            <a:solidFill>
              <a:srgbClr val="FF0000"/>
            </a:solidFill>
          </a:ln>
        </p:spPr>
        <p:txBody>
          <a:bodyPr wrap="square">
            <a:spAutoFit/>
          </a:bodyPr>
          <a:lstStyle/>
          <a:p>
            <a:pPr lvl="0" algn="l"/>
            <a:r>
              <a:rPr lang="en-US" sz="1200" dirty="0" smtClean="0">
                <a:solidFill>
                  <a:srgbClr val="000000"/>
                </a:solidFill>
                <a:latin typeface="Verdana" pitchFamily="34" charset="0"/>
                <a:ea typeface="Verdana" pitchFamily="34" charset="0"/>
                <a:cs typeface="Verdana" pitchFamily="34" charset="0"/>
              </a:rPr>
              <a:t>Software Institutes (S2I2) </a:t>
            </a:r>
            <a:r>
              <a:rPr lang="mr-IN" sz="1200" dirty="0" smtClean="0">
                <a:solidFill>
                  <a:srgbClr val="000000"/>
                </a:solidFill>
                <a:latin typeface="Verdana" pitchFamily="34" charset="0"/>
                <a:ea typeface="Verdana" pitchFamily="34" charset="0"/>
                <a:cs typeface="Verdana" pitchFamily="34" charset="0"/>
              </a:rPr>
              <a:t>–</a:t>
            </a:r>
            <a:r>
              <a:rPr lang="en-US" sz="1200" dirty="0" smtClean="0">
                <a:solidFill>
                  <a:srgbClr val="000000"/>
                </a:solidFill>
                <a:latin typeface="Verdana" pitchFamily="34" charset="0"/>
                <a:ea typeface="Verdana" pitchFamily="34" charset="0"/>
                <a:cs typeface="Verdana" pitchFamily="34" charset="0"/>
              </a:rPr>
              <a:t> Conceptualizations only </a:t>
            </a:r>
            <a:endParaRPr lang="en-US" sz="1200" dirty="0">
              <a:solidFill>
                <a:srgbClr val="000000"/>
              </a:solidFill>
              <a:latin typeface="Verdana" pitchFamily="34" charset="0"/>
              <a:ea typeface="Verdana" pitchFamily="34" charset="0"/>
              <a:cs typeface="Verdana" pitchFamily="34" charset="0"/>
            </a:endParaRPr>
          </a:p>
          <a:p>
            <a:pPr lvl="0" algn="l"/>
            <a:r>
              <a:rPr lang="en-US" sz="1200" b="0" i="1" dirty="0" smtClean="0">
                <a:solidFill>
                  <a:srgbClr val="000000"/>
                </a:solidFill>
                <a:latin typeface="Verdana" pitchFamily="34" charset="0"/>
                <a:ea typeface="Verdana" pitchFamily="34" charset="0"/>
                <a:cs typeface="Verdana" pitchFamily="34" charset="0"/>
              </a:rPr>
              <a:t>Long-term </a:t>
            </a:r>
            <a:r>
              <a:rPr lang="en-US" sz="1200" b="0" i="1" dirty="0">
                <a:solidFill>
                  <a:srgbClr val="000000"/>
                </a:solidFill>
                <a:latin typeface="Verdana" pitchFamily="34" charset="0"/>
                <a:ea typeface="Verdana" pitchFamily="34" charset="0"/>
                <a:cs typeface="Verdana" pitchFamily="34" charset="0"/>
              </a:rPr>
              <a:t>hubs of excellence in software infrastructure and </a:t>
            </a:r>
            <a:r>
              <a:rPr lang="en-US" sz="1200" b="0" i="1" dirty="0" smtClean="0">
                <a:solidFill>
                  <a:srgbClr val="000000"/>
                </a:solidFill>
                <a:latin typeface="Verdana" pitchFamily="34" charset="0"/>
                <a:ea typeface="Verdana" pitchFamily="34" charset="0"/>
                <a:cs typeface="Verdana" pitchFamily="34" charset="0"/>
              </a:rPr>
              <a:t>technologies. $</a:t>
            </a:r>
            <a:r>
              <a:rPr lang="en-US" sz="1200" b="0" i="1" smtClean="0">
                <a:solidFill>
                  <a:srgbClr val="000000"/>
                </a:solidFill>
                <a:latin typeface="Verdana" pitchFamily="34" charset="0"/>
                <a:ea typeface="Verdana" pitchFamily="34" charset="0"/>
                <a:cs typeface="Verdana" pitchFamily="34" charset="0"/>
              </a:rPr>
              <a:t>500K - 3 years</a:t>
            </a:r>
            <a:endParaRPr lang="en-US" sz="1200" b="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5187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447800" y="0"/>
            <a:ext cx="76962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FY17 SI</a:t>
            </a:r>
            <a:r>
              <a:rPr lang="en-US" sz="3000" baseline="30000" dirty="0" smtClean="0">
                <a:effectLst/>
                <a:latin typeface="Verdana" pitchFamily="34" charset="0"/>
                <a:ea typeface="Verdana" pitchFamily="34" charset="0"/>
                <a:cs typeface="Verdana" pitchFamily="34" charset="0"/>
              </a:rPr>
              <a:t>2</a:t>
            </a:r>
            <a:r>
              <a:rPr lang="en-US" sz="3000" dirty="0" smtClean="0">
                <a:effectLst/>
                <a:latin typeface="Verdana" pitchFamily="34" charset="0"/>
                <a:ea typeface="Verdana" pitchFamily="34" charset="0"/>
                <a:cs typeface="Verdana" pitchFamily="34" charset="0"/>
              </a:rPr>
              <a:t> Competition: Changes from FY16</a:t>
            </a:r>
            <a:endParaRPr lang="en-US" sz="3000" dirty="0">
              <a:effectLst/>
              <a:latin typeface="Verdana" pitchFamily="34" charset="0"/>
              <a:ea typeface="Verdana" pitchFamily="34" charset="0"/>
              <a:cs typeface="Verdana" pitchFamily="34" charset="0"/>
            </a:endParaRPr>
          </a:p>
        </p:txBody>
      </p:sp>
      <p:sp>
        <p:nvSpPr>
          <p:cNvPr id="4" name="Content Placeholder 2"/>
          <p:cNvSpPr txBox="1">
            <a:spLocks/>
          </p:cNvSpPr>
          <p:nvPr/>
        </p:nvSpPr>
        <p:spPr>
          <a:xfrm>
            <a:off x="1447800" y="1143000"/>
            <a:ext cx="7696200" cy="5029200"/>
          </a:xfrm>
          <a:prstGeom prst="rect">
            <a:avLst/>
          </a:prstGeom>
        </p:spPr>
        <p:txBody>
          <a:bodyPr>
            <a:normAutofit fontScale="85000" lnSpcReduction="10000"/>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20000"/>
              </a:lnSpc>
            </a:pPr>
            <a:r>
              <a:rPr lang="en-US" sz="2000" b="0" dirty="0"/>
              <a:t>SSE due date now in </a:t>
            </a:r>
            <a:r>
              <a:rPr lang="en-US" sz="2000" b="0" dirty="0" smtClean="0"/>
              <a:t>March</a:t>
            </a:r>
          </a:p>
          <a:p>
            <a:pPr>
              <a:lnSpc>
                <a:spcPct val="120000"/>
              </a:lnSpc>
            </a:pPr>
            <a:r>
              <a:rPr lang="en-US" sz="2000" b="0" dirty="0" smtClean="0"/>
              <a:t>S2I2 Conceptualization proposals due in April</a:t>
            </a:r>
            <a:endParaRPr lang="en-US" sz="2000" b="0" dirty="0"/>
          </a:p>
          <a:p>
            <a:pPr>
              <a:lnSpc>
                <a:spcPct val="120000"/>
              </a:lnSpc>
            </a:pPr>
            <a:r>
              <a:rPr lang="en-US" sz="2000" b="0" dirty="0"/>
              <a:t>The Introduction section has been revised to state an interest in proposals that advance the National Strategic Computing Initiative (NSCI).</a:t>
            </a:r>
          </a:p>
          <a:p>
            <a:pPr>
              <a:lnSpc>
                <a:spcPct val="120000"/>
              </a:lnSpc>
            </a:pPr>
            <a:r>
              <a:rPr lang="en-US" sz="2000" b="0" dirty="0"/>
              <a:t>The paragraph on additional NSF unit-specific participation information within the section titled Synopsis of the Program has been revised to reflect the current priorities of these units, including, but not limited to, advancing the goals of the NSCI.</a:t>
            </a:r>
          </a:p>
          <a:p>
            <a:pPr>
              <a:lnSpc>
                <a:spcPct val="120000"/>
              </a:lnSpc>
            </a:pPr>
            <a:r>
              <a:rPr lang="en-US" sz="2000" b="0" dirty="0"/>
              <a:t>The section on solicitation-specific review criteria has been refined in the interest of greater clarity.</a:t>
            </a:r>
          </a:p>
          <a:p>
            <a:pPr>
              <a:lnSpc>
                <a:spcPct val="120000"/>
              </a:lnSpc>
            </a:pPr>
            <a:r>
              <a:rPr lang="en-US" sz="2000" b="0" dirty="0"/>
              <a:t>This solicitation now includes the option to submit S2I2 Conceptualization proposals</a:t>
            </a:r>
            <a:r>
              <a:rPr lang="en-US" sz="2000" b="0" dirty="0" smtClean="0"/>
              <a:t>.</a:t>
            </a:r>
          </a:p>
          <a:p>
            <a:pPr>
              <a:lnSpc>
                <a:spcPct val="120000"/>
              </a:lnSpc>
            </a:pPr>
            <a:r>
              <a:rPr lang="en-US" sz="2000" b="0" dirty="0" smtClean="0"/>
              <a:t>Grant </a:t>
            </a:r>
            <a:r>
              <a:rPr lang="en-US" sz="2000" b="0" dirty="0"/>
              <a:t>Proposal Guide (GPG) has been replaced with NSF Proposal &amp; Award Policies &amp; Procedures Guide (PAPPG), (NSF 17-1</a:t>
            </a:r>
            <a:r>
              <a:rPr lang="en-US" sz="2000" b="0" dirty="0" smtClean="0"/>
              <a:t>): </a:t>
            </a:r>
            <a:r>
              <a:rPr lang="en-US" sz="2000" b="0" dirty="0">
                <a:hlinkClick r:id="rId3"/>
              </a:rPr>
              <a:t>https://</a:t>
            </a:r>
            <a:r>
              <a:rPr lang="en-US" sz="2000" b="0" dirty="0" smtClean="0">
                <a:hlinkClick r:id="rId3"/>
              </a:rPr>
              <a:t>www.nsf.gov/pubs/policydocs/pappg17_1/index.jsp</a:t>
            </a:r>
            <a:r>
              <a:rPr lang="en-US" sz="2000" b="0" dirty="0" smtClean="0"/>
              <a:t>. </a:t>
            </a:r>
            <a:r>
              <a:rPr lang="en-US" sz="2000" b="0" smtClean="0"/>
              <a:t>To be released January 30</a:t>
            </a:r>
            <a:r>
              <a:rPr lang="en-US" sz="2000" b="0" baseline="30000" smtClean="0"/>
              <a:t>th</a:t>
            </a:r>
            <a:r>
              <a:rPr lang="en-US" sz="2000" b="0"/>
              <a:t> </a:t>
            </a:r>
            <a:r>
              <a:rPr lang="en-US" sz="2000" b="0" smtClean="0"/>
              <a:t>2017.</a:t>
            </a:r>
            <a:endParaRPr lang="en-US" sz="2000" b="0" dirty="0"/>
          </a:p>
          <a:p>
            <a:pPr>
              <a:lnSpc>
                <a:spcPct val="120000"/>
              </a:lnSpc>
            </a:pPr>
            <a:endParaRPr lang="en-US" sz="2000" b="0" dirty="0"/>
          </a:p>
          <a:p>
            <a:pPr>
              <a:lnSpc>
                <a:spcPct val="120000"/>
              </a:lnSpc>
            </a:pPr>
            <a:endParaRPr lang="en-US" sz="2000" b="0" dirty="0"/>
          </a:p>
        </p:txBody>
      </p:sp>
      <p:sp>
        <p:nvSpPr>
          <p:cNvPr id="5" name="TextBox 4"/>
          <p:cNvSpPr txBox="1"/>
          <p:nvPr/>
        </p:nvSpPr>
        <p:spPr>
          <a:xfrm>
            <a:off x="1827746" y="629084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4095839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447800" y="0"/>
            <a:ext cx="76962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FY17 SI</a:t>
            </a:r>
            <a:r>
              <a:rPr lang="en-US" sz="3000" baseline="30000" dirty="0" smtClean="0">
                <a:effectLst/>
                <a:latin typeface="Verdana" pitchFamily="34" charset="0"/>
                <a:ea typeface="Verdana" pitchFamily="34" charset="0"/>
                <a:cs typeface="Verdana" pitchFamily="34" charset="0"/>
              </a:rPr>
              <a:t>2</a:t>
            </a:r>
            <a:r>
              <a:rPr lang="en-US" sz="3000" dirty="0" smtClean="0">
                <a:effectLst/>
                <a:latin typeface="Verdana" pitchFamily="34" charset="0"/>
                <a:ea typeface="Verdana" pitchFamily="34" charset="0"/>
                <a:cs typeface="Verdana" pitchFamily="34" charset="0"/>
              </a:rPr>
              <a:t> Competition:</a:t>
            </a:r>
          </a:p>
          <a:p>
            <a:r>
              <a:rPr lang="en-US" sz="3000" dirty="0" smtClean="0">
                <a:effectLst/>
                <a:latin typeface="Verdana" pitchFamily="34" charset="0"/>
                <a:ea typeface="Verdana" pitchFamily="34" charset="0"/>
                <a:cs typeface="Verdana" pitchFamily="34" charset="0"/>
              </a:rPr>
              <a:t>Eligibility</a:t>
            </a:r>
            <a:endParaRPr lang="en-US" sz="3000" dirty="0">
              <a:effectLst/>
              <a:latin typeface="Verdana" pitchFamily="34" charset="0"/>
              <a:ea typeface="Verdana" pitchFamily="34" charset="0"/>
              <a:cs typeface="Verdana" pitchFamily="34" charset="0"/>
            </a:endParaRPr>
          </a:p>
        </p:txBody>
      </p:sp>
      <p:sp>
        <p:nvSpPr>
          <p:cNvPr id="4" name="Content Placeholder 2"/>
          <p:cNvSpPr txBox="1">
            <a:spLocks/>
          </p:cNvSpPr>
          <p:nvPr/>
        </p:nvSpPr>
        <p:spPr>
          <a:xfrm>
            <a:off x="1447800" y="1600200"/>
            <a:ext cx="7696200" cy="5029200"/>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20000"/>
              </a:lnSpc>
            </a:pPr>
            <a:r>
              <a:rPr lang="en-US" sz="2000" b="0" kern="0" dirty="0">
                <a:solidFill>
                  <a:srgbClr val="333399"/>
                </a:solidFill>
                <a:latin typeface="Verdana" pitchFamily="34" charset="0"/>
                <a:ea typeface="Verdana" pitchFamily="34" charset="0"/>
                <a:cs typeface="Verdana" pitchFamily="34" charset="0"/>
              </a:rPr>
              <a:t>Proposals may only be submitted </a:t>
            </a:r>
            <a:r>
              <a:rPr lang="en-US" sz="2000" b="0" kern="0" dirty="0" smtClean="0">
                <a:solidFill>
                  <a:srgbClr val="333399"/>
                </a:solidFill>
                <a:latin typeface="Verdana" pitchFamily="34" charset="0"/>
                <a:ea typeface="Verdana" pitchFamily="34" charset="0"/>
                <a:cs typeface="Verdana" pitchFamily="34" charset="0"/>
              </a:rPr>
              <a:t>by:</a:t>
            </a:r>
            <a:endParaRPr lang="en-US" sz="2000" b="0" kern="0" dirty="0">
              <a:solidFill>
                <a:srgbClr val="333399"/>
              </a:solidFill>
              <a:latin typeface="Verdana" pitchFamily="34" charset="0"/>
              <a:ea typeface="Verdana" pitchFamily="34" charset="0"/>
              <a:cs typeface="Verdana" pitchFamily="34" charset="0"/>
            </a:endParaRPr>
          </a:p>
          <a:p>
            <a:pPr lvl="1">
              <a:lnSpc>
                <a:spcPct val="120000"/>
              </a:lnSpc>
            </a:pPr>
            <a:r>
              <a:rPr lang="en-US" sz="1600" b="0" kern="0" dirty="0">
                <a:solidFill>
                  <a:srgbClr val="333399"/>
                </a:solidFill>
                <a:latin typeface="Verdana" pitchFamily="34" charset="0"/>
                <a:ea typeface="Verdana" pitchFamily="34" charset="0"/>
                <a:cs typeface="Verdana" pitchFamily="34" charset="0"/>
              </a:rPr>
              <a:t>Universities and </a:t>
            </a:r>
            <a:r>
              <a:rPr lang="en-US" sz="1600" b="0" kern="0" dirty="0" smtClean="0">
                <a:solidFill>
                  <a:srgbClr val="333399"/>
                </a:solidFill>
                <a:latin typeface="Verdana" pitchFamily="34" charset="0"/>
                <a:ea typeface="Verdana" pitchFamily="34" charset="0"/>
                <a:cs typeface="Verdana" pitchFamily="34" charset="0"/>
              </a:rPr>
              <a:t>Colleges</a:t>
            </a:r>
            <a:endParaRPr lang="en-US" sz="1600" b="0" kern="0" dirty="0">
              <a:solidFill>
                <a:srgbClr val="333399"/>
              </a:solidFill>
              <a:latin typeface="Verdana" pitchFamily="34" charset="0"/>
              <a:ea typeface="Verdana" pitchFamily="34" charset="0"/>
              <a:cs typeface="Verdana" pitchFamily="34" charset="0"/>
            </a:endParaRPr>
          </a:p>
          <a:p>
            <a:pPr lvl="1">
              <a:lnSpc>
                <a:spcPct val="120000"/>
              </a:lnSpc>
            </a:pPr>
            <a:r>
              <a:rPr lang="en-US" sz="1600" b="0" kern="0" dirty="0">
                <a:solidFill>
                  <a:srgbClr val="333399"/>
                </a:solidFill>
                <a:latin typeface="Verdana" pitchFamily="34" charset="0"/>
                <a:ea typeface="Verdana" pitchFamily="34" charset="0"/>
                <a:cs typeface="Verdana" pitchFamily="34" charset="0"/>
              </a:rPr>
              <a:t>Non-profit, non-academic </a:t>
            </a:r>
            <a:r>
              <a:rPr lang="en-US" sz="1600" b="0" kern="0" dirty="0" smtClean="0">
                <a:solidFill>
                  <a:srgbClr val="333399"/>
                </a:solidFill>
                <a:latin typeface="Verdana" pitchFamily="34" charset="0"/>
                <a:ea typeface="Verdana" pitchFamily="34" charset="0"/>
                <a:cs typeface="Verdana" pitchFamily="34" charset="0"/>
              </a:rPr>
              <a:t>organizations</a:t>
            </a:r>
            <a:endParaRPr lang="en-US" sz="1600" b="0" kern="0" dirty="0">
              <a:solidFill>
                <a:srgbClr val="333399"/>
              </a:solidFill>
              <a:latin typeface="Verdana" pitchFamily="34" charset="0"/>
              <a:ea typeface="Verdana" pitchFamily="34" charset="0"/>
              <a:cs typeface="Verdana" pitchFamily="34" charset="0"/>
            </a:endParaRPr>
          </a:p>
          <a:p>
            <a:pPr>
              <a:lnSpc>
                <a:spcPct val="120000"/>
              </a:lnSpc>
            </a:pPr>
            <a:r>
              <a:rPr lang="en-US" sz="2000" b="0" kern="0" dirty="0" smtClean="0">
                <a:solidFill>
                  <a:srgbClr val="333399"/>
                </a:solidFill>
                <a:latin typeface="Verdana" pitchFamily="34" charset="0"/>
                <a:ea typeface="Verdana" pitchFamily="34" charset="0"/>
                <a:cs typeface="Verdana" pitchFamily="34" charset="0"/>
              </a:rPr>
              <a:t>FFRDCs may not receive funds directly from NSF under this solicitation</a:t>
            </a:r>
          </a:p>
          <a:p>
            <a:pPr>
              <a:lnSpc>
                <a:spcPct val="120000"/>
              </a:lnSpc>
            </a:pPr>
            <a:r>
              <a:rPr lang="en-US" sz="2000" b="0" kern="0" dirty="0" smtClean="0">
                <a:solidFill>
                  <a:srgbClr val="333399"/>
                </a:solidFill>
                <a:latin typeface="Verdana" pitchFamily="34" charset="0"/>
                <a:ea typeface="Verdana" pitchFamily="34" charset="0"/>
                <a:cs typeface="Verdana" pitchFamily="34" charset="0"/>
              </a:rPr>
              <a:t>Limit on Number of Proposals per PI or Co-PI: 1</a:t>
            </a:r>
          </a:p>
          <a:p>
            <a:pPr lvl="1">
              <a:lnSpc>
                <a:spcPct val="120000"/>
              </a:lnSpc>
            </a:pPr>
            <a:r>
              <a:rPr lang="en-US" sz="1600" b="0" kern="0" dirty="0" smtClean="0">
                <a:solidFill>
                  <a:srgbClr val="333399"/>
                </a:solidFill>
                <a:latin typeface="Verdana" pitchFamily="34" charset="0"/>
                <a:ea typeface="Verdana" pitchFamily="34" charset="0"/>
                <a:cs typeface="Verdana" pitchFamily="34" charset="0"/>
              </a:rPr>
              <a:t>An </a:t>
            </a:r>
            <a:r>
              <a:rPr lang="en-US" sz="1600" b="0" kern="0" dirty="0">
                <a:solidFill>
                  <a:srgbClr val="333399"/>
                </a:solidFill>
                <a:latin typeface="Verdana" pitchFamily="34" charset="0"/>
                <a:ea typeface="Verdana" pitchFamily="34" charset="0"/>
                <a:cs typeface="Verdana" pitchFamily="34" charset="0"/>
              </a:rPr>
              <a:t>individual may participate as Principal Investigator, co-Principal Investigator or other Senior Personnel in at most one full proposal in the pair of SSE and SSI competitions that occurs in a given calendar </a:t>
            </a:r>
            <a:r>
              <a:rPr lang="en-US" sz="1600" b="0" kern="0" dirty="0" smtClean="0">
                <a:solidFill>
                  <a:srgbClr val="333399"/>
                </a:solidFill>
                <a:latin typeface="Verdana" pitchFamily="34" charset="0"/>
                <a:ea typeface="Verdana" pitchFamily="34" charset="0"/>
                <a:cs typeface="Verdana" pitchFamily="34" charset="0"/>
              </a:rPr>
              <a:t>year</a:t>
            </a:r>
          </a:p>
          <a:p>
            <a:pPr lvl="1">
              <a:lnSpc>
                <a:spcPct val="120000"/>
              </a:lnSpc>
            </a:pPr>
            <a:r>
              <a:rPr lang="en-US" sz="1600" b="0" kern="0" dirty="0" smtClean="0">
                <a:solidFill>
                  <a:srgbClr val="333399"/>
                </a:solidFill>
                <a:latin typeface="Verdana" pitchFamily="34" charset="0"/>
                <a:ea typeface="Verdana" pitchFamily="34" charset="0"/>
                <a:cs typeface="Verdana" pitchFamily="34" charset="0"/>
              </a:rPr>
              <a:t>In the case of multiple proposals that include the same individual, all but the earliest will be returned without review</a:t>
            </a:r>
          </a:p>
          <a:p>
            <a:pPr>
              <a:lnSpc>
                <a:spcPct val="120000"/>
              </a:lnSpc>
            </a:pPr>
            <a:r>
              <a:rPr lang="en-US" sz="2000" b="0" kern="0" dirty="0" smtClean="0">
                <a:solidFill>
                  <a:srgbClr val="333399"/>
                </a:solidFill>
                <a:latin typeface="Verdana" pitchFamily="34" charset="0"/>
                <a:ea typeface="Verdana" pitchFamily="34" charset="0"/>
                <a:cs typeface="Verdana" pitchFamily="34" charset="0"/>
              </a:rPr>
              <a:t>See solicitation for details</a:t>
            </a:r>
          </a:p>
        </p:txBody>
      </p:sp>
      <p:sp>
        <p:nvSpPr>
          <p:cNvPr id="5" name="TextBox 4"/>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2977612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99" y="3886200"/>
            <a:ext cx="7696201" cy="1905000"/>
          </a:xfrm>
        </p:spPr>
        <p:txBody>
          <a:bodyPr/>
          <a:lstStyle/>
          <a:p>
            <a:r>
              <a:rPr lang="en-US" sz="3000" kern="1200" dirty="0">
                <a:solidFill>
                  <a:srgbClr val="333399"/>
                </a:solidFill>
                <a:latin typeface="Verdana" pitchFamily="34" charset="0"/>
                <a:ea typeface="Verdana" pitchFamily="34" charset="0"/>
                <a:cs typeface="Verdana" pitchFamily="34" charset="0"/>
              </a:rPr>
              <a:t>Solicitation </a:t>
            </a:r>
            <a:r>
              <a:rPr lang="en-US" sz="3000" kern="1200" dirty="0" err="1" smtClean="0">
                <a:solidFill>
                  <a:srgbClr val="333399"/>
                </a:solidFill>
                <a:latin typeface="Verdana" pitchFamily="34" charset="0"/>
                <a:ea typeface="Verdana" pitchFamily="34" charset="0"/>
                <a:cs typeface="Verdana" pitchFamily="34" charset="0"/>
              </a:rPr>
              <a:t>requirementS</a:t>
            </a:r>
            <a:endParaRPr lang="en-US" sz="3000" kern="1200" dirty="0">
              <a:solidFill>
                <a:srgbClr val="333399"/>
              </a:solidFill>
              <a:latin typeface="Verdana" pitchFamily="34" charset="0"/>
              <a:ea typeface="Verdana" pitchFamily="34" charset="0"/>
              <a:cs typeface="Verdana" pitchFamily="34" charset="0"/>
            </a:endParaRPr>
          </a:p>
        </p:txBody>
      </p:sp>
      <p:sp>
        <p:nvSpPr>
          <p:cNvPr id="3" name="Text Placeholder 2"/>
          <p:cNvSpPr>
            <a:spLocks noGrp="1"/>
          </p:cNvSpPr>
          <p:nvPr>
            <p:ph type="body" idx="1"/>
          </p:nvPr>
        </p:nvSpPr>
        <p:spPr>
          <a:xfrm>
            <a:off x="1447799" y="2057400"/>
            <a:ext cx="7696201" cy="1905000"/>
          </a:xfrm>
        </p:spPr>
        <p:txBody>
          <a:bodyPr/>
          <a:lstStyle/>
          <a:p>
            <a:r>
              <a:rPr lang="en-US" kern="1200" dirty="0">
                <a:solidFill>
                  <a:srgbClr val="333399"/>
                </a:solidFill>
                <a:latin typeface="Verdana" pitchFamily="34" charset="0"/>
                <a:ea typeface="Verdana" pitchFamily="34" charset="0"/>
                <a:cs typeface="Verdana" pitchFamily="34" charset="0"/>
              </a:rPr>
              <a:t>Context for meeting SI</a:t>
            </a:r>
            <a:r>
              <a:rPr lang="en-US" kern="1200" baseline="30000" dirty="0">
                <a:solidFill>
                  <a:srgbClr val="333399"/>
                </a:solidFill>
                <a:latin typeface="Verdana" pitchFamily="34" charset="0"/>
                <a:ea typeface="Verdana" pitchFamily="34" charset="0"/>
                <a:cs typeface="Verdana" pitchFamily="34" charset="0"/>
              </a:rPr>
              <a:t>2</a:t>
            </a:r>
            <a:r>
              <a:rPr lang="en-US" kern="1200" dirty="0">
                <a:solidFill>
                  <a:srgbClr val="333399"/>
                </a:solidFill>
                <a:latin typeface="Verdana" pitchFamily="34" charset="0"/>
                <a:ea typeface="Verdana" pitchFamily="34" charset="0"/>
                <a:cs typeface="Verdana" pitchFamily="34" charset="0"/>
              </a:rPr>
              <a:t> goals</a:t>
            </a:r>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934986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447800" y="0"/>
            <a:ext cx="7696200" cy="1219200"/>
          </a:xfrm>
        </p:spPr>
        <p:txBody>
          <a:bodyPr/>
          <a:lstStyle/>
          <a:p>
            <a:pPr eaLnBrk="1" hangingPunct="1"/>
            <a:r>
              <a:rPr lang="en-US" sz="3000" b="1" kern="1200" dirty="0">
                <a:solidFill>
                  <a:srgbClr val="333399"/>
                </a:solidFill>
                <a:latin typeface="Verdana" pitchFamily="34" charset="0"/>
                <a:ea typeface="Verdana" pitchFamily="34" charset="0"/>
                <a:cs typeface="Verdana" pitchFamily="34" charset="0"/>
              </a:rPr>
              <a:t>SI</a:t>
            </a:r>
            <a:r>
              <a:rPr lang="en-US" sz="3000" b="1" kern="1200" baseline="30000" dirty="0">
                <a:solidFill>
                  <a:srgbClr val="333399"/>
                </a:solidFill>
                <a:latin typeface="Verdana" pitchFamily="34" charset="0"/>
                <a:ea typeface="Verdana" pitchFamily="34" charset="0"/>
                <a:cs typeface="Verdana" pitchFamily="34" charset="0"/>
              </a:rPr>
              <a:t>2</a:t>
            </a:r>
            <a:r>
              <a:rPr lang="en-US" sz="3000" b="1" kern="1200" dirty="0">
                <a:solidFill>
                  <a:srgbClr val="333399"/>
                </a:solidFill>
                <a:latin typeface="Verdana" pitchFamily="34" charset="0"/>
                <a:ea typeface="Verdana" pitchFamily="34" charset="0"/>
                <a:cs typeface="Verdana" pitchFamily="34" charset="0"/>
              </a:rPr>
              <a:t> </a:t>
            </a:r>
            <a:r>
              <a:rPr lang="en-US" sz="3000" b="1" kern="1200" dirty="0" smtClean="0">
                <a:solidFill>
                  <a:srgbClr val="333399"/>
                </a:solidFill>
                <a:latin typeface="Verdana" pitchFamily="34" charset="0"/>
                <a:ea typeface="Verdana" pitchFamily="34" charset="0"/>
                <a:cs typeface="Verdana" pitchFamily="34" charset="0"/>
              </a:rPr>
              <a:t>SSE and SSI Proposal Elements</a:t>
            </a:r>
            <a:endParaRPr lang="en-US" sz="3000" b="1" kern="1200" dirty="0">
              <a:solidFill>
                <a:srgbClr val="333399"/>
              </a:solidFill>
              <a:latin typeface="Verdana" pitchFamily="34" charset="0"/>
              <a:ea typeface="Verdana" pitchFamily="34" charset="0"/>
              <a:cs typeface="Verdana" pitchFamily="34" charset="0"/>
            </a:endParaRPr>
          </a:p>
        </p:txBody>
      </p:sp>
      <p:sp>
        <p:nvSpPr>
          <p:cNvPr id="23555" name="Rectangle 3"/>
          <p:cNvSpPr>
            <a:spLocks noGrp="1" noChangeArrowheads="1"/>
          </p:cNvSpPr>
          <p:nvPr>
            <p:ph type="body" idx="1"/>
          </p:nvPr>
        </p:nvSpPr>
        <p:spPr>
          <a:xfrm>
            <a:off x="1447800" y="914400"/>
            <a:ext cx="7696200" cy="5410200"/>
          </a:xfrm>
        </p:spPr>
        <p:txBody>
          <a:bodyPr/>
          <a:lstStyle/>
          <a:p>
            <a:pPr marL="228600" indent="-228600">
              <a:buFont typeface="+mj-lt"/>
              <a:buAutoNum type="arabicPeriod"/>
            </a:pPr>
            <a:r>
              <a:rPr lang="en-US" sz="1600" dirty="0"/>
              <a:t>How the proposed software will fill a recognized need and advance research capability within a significant area or areas of science and engineering. Provide a compelling discussion of the software's potential use by its intended and broader communities, preferably via use cases developed in concert with relevant domain scientists.</a:t>
            </a:r>
          </a:p>
          <a:p>
            <a:pPr marL="228600" indent="-228600">
              <a:buFont typeface="+mj-lt"/>
              <a:buAutoNum type="arabicPeriod"/>
            </a:pPr>
            <a:r>
              <a:rPr lang="en-US" sz="1600" dirty="0"/>
              <a:t>How the project integrates innovation and discovery into the project activities.</a:t>
            </a:r>
          </a:p>
          <a:p>
            <a:pPr marL="228600" indent="-228600">
              <a:buFont typeface="+mj-lt"/>
              <a:buAutoNum type="arabicPeriod"/>
            </a:pPr>
            <a:r>
              <a:rPr lang="en-US" sz="1600" dirty="0"/>
              <a:t>How the proposed software compares to alternative or existing elements (including other commercial and research solutions) and what are the limitations of these existing elements.</a:t>
            </a:r>
          </a:p>
          <a:p>
            <a:pPr marL="228600" indent="-228600">
              <a:buFont typeface="+mj-lt"/>
              <a:buAutoNum type="arabicPeriod"/>
            </a:pPr>
            <a:r>
              <a:rPr lang="en-US" sz="1600" dirty="0" smtClean="0"/>
              <a:t>If PIs have </a:t>
            </a:r>
            <a:r>
              <a:rPr lang="en-US" sz="1600" dirty="0"/>
              <a:t>been previously funded under an SSE or SSI </a:t>
            </a:r>
            <a:r>
              <a:rPr lang="en-US" sz="1600" dirty="0" smtClean="0"/>
              <a:t>award, they </a:t>
            </a:r>
            <a:r>
              <a:rPr lang="en-US" sz="1600" dirty="0"/>
              <a:t>should show quantifiable evidence of the use, impact and sustainability of the previously funded software, and should also include a citation to the published software in their biographical sketches as one of their relevant products.</a:t>
            </a:r>
          </a:p>
          <a:p>
            <a:pPr marL="228600" indent="-228600">
              <a:buFont typeface="+mj-lt"/>
              <a:buAutoNum type="arabicPeriod"/>
            </a:pPr>
            <a:r>
              <a:rPr lang="en-US" sz="1600" dirty="0"/>
              <a:t>The architecture of the software and the software engineering process to be used for the design, development, documentation, testing, validation and release of the software, its deployment and associated outreach to the end user community, and an acceptance and evaluation plan that involves end users.</a:t>
            </a:r>
          </a:p>
          <a:p>
            <a:pPr marL="228600" indent="-228600">
              <a:buFont typeface="+mj-lt"/>
              <a:buAutoNum type="arabicPeriod"/>
            </a:pPr>
            <a:r>
              <a:rPr lang="en-US" sz="1600" dirty="0"/>
              <a:t>How security, trustworthiness, provenance, reproducibility, and usability will be addressed by the project and integrated into the proposed software system and the software engineering process</a:t>
            </a:r>
            <a:r>
              <a:rPr lang="en-US" sz="1600" dirty="0" smtClean="0"/>
              <a:t>.</a:t>
            </a:r>
            <a:endParaRPr lang="en-US" sz="1600" dirty="0"/>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50355328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447800" y="0"/>
            <a:ext cx="7696200" cy="1219200"/>
          </a:xfrm>
        </p:spPr>
        <p:txBody>
          <a:bodyPr/>
          <a:lstStyle/>
          <a:p>
            <a:pPr eaLnBrk="1" hangingPunct="1"/>
            <a:r>
              <a:rPr lang="en-US" sz="2400" b="1" kern="1200" dirty="0">
                <a:solidFill>
                  <a:srgbClr val="333399"/>
                </a:solidFill>
                <a:latin typeface="Verdana" pitchFamily="34" charset="0"/>
                <a:ea typeface="Verdana" pitchFamily="34" charset="0"/>
                <a:cs typeface="Verdana" pitchFamily="34" charset="0"/>
              </a:rPr>
              <a:t>SI</a:t>
            </a:r>
            <a:r>
              <a:rPr lang="en-US" sz="2400" b="1" kern="1200" baseline="30000" dirty="0">
                <a:solidFill>
                  <a:srgbClr val="333399"/>
                </a:solidFill>
                <a:latin typeface="Verdana" pitchFamily="34" charset="0"/>
                <a:ea typeface="Verdana" pitchFamily="34" charset="0"/>
                <a:cs typeface="Verdana" pitchFamily="34" charset="0"/>
              </a:rPr>
              <a:t>2</a:t>
            </a:r>
            <a:r>
              <a:rPr lang="en-US" sz="2400" b="1" kern="1200" dirty="0">
                <a:solidFill>
                  <a:srgbClr val="333399"/>
                </a:solidFill>
                <a:latin typeface="Verdana" pitchFamily="34" charset="0"/>
                <a:ea typeface="Verdana" pitchFamily="34" charset="0"/>
                <a:cs typeface="Verdana" pitchFamily="34" charset="0"/>
              </a:rPr>
              <a:t> </a:t>
            </a:r>
            <a:r>
              <a:rPr lang="en-US" sz="2400" b="1" kern="1200" dirty="0" smtClean="0">
                <a:solidFill>
                  <a:srgbClr val="333399"/>
                </a:solidFill>
                <a:latin typeface="Verdana" pitchFamily="34" charset="0"/>
                <a:ea typeface="Verdana" pitchFamily="34" charset="0"/>
                <a:cs typeface="Verdana" pitchFamily="34" charset="0"/>
              </a:rPr>
              <a:t>SSE and SSI Proposal Elements (continued) </a:t>
            </a:r>
            <a:endParaRPr lang="en-US" sz="2400" b="1" kern="1200" dirty="0">
              <a:solidFill>
                <a:srgbClr val="333399"/>
              </a:solidFill>
              <a:latin typeface="Verdana" pitchFamily="34" charset="0"/>
              <a:ea typeface="Verdana" pitchFamily="34" charset="0"/>
              <a:cs typeface="Verdana" pitchFamily="34" charset="0"/>
            </a:endParaRPr>
          </a:p>
        </p:txBody>
      </p:sp>
      <p:sp>
        <p:nvSpPr>
          <p:cNvPr id="23555" name="Rectangle 3"/>
          <p:cNvSpPr>
            <a:spLocks noGrp="1" noChangeArrowheads="1"/>
          </p:cNvSpPr>
          <p:nvPr>
            <p:ph type="body" idx="1"/>
          </p:nvPr>
        </p:nvSpPr>
        <p:spPr>
          <a:xfrm>
            <a:off x="1447800" y="819686"/>
            <a:ext cx="7696200" cy="5410200"/>
          </a:xfrm>
        </p:spPr>
        <p:txBody>
          <a:bodyPr/>
          <a:lstStyle/>
          <a:p>
            <a:pPr>
              <a:buFont typeface="+mj-lt"/>
              <a:buAutoNum type="arabicPeriod" startAt="7"/>
            </a:pPr>
            <a:r>
              <a:rPr lang="en-US" sz="1500" dirty="0" smtClean="0"/>
              <a:t>How </a:t>
            </a:r>
            <a:r>
              <a:rPr lang="en-US" sz="1500" dirty="0"/>
              <a:t>adaptability to new technologies and changing requirements will be addressed by the project and built into the proposed software system.</a:t>
            </a:r>
          </a:p>
          <a:p>
            <a:pPr>
              <a:buFont typeface="+mj-lt"/>
              <a:buAutoNum type="arabicPeriod" startAt="7"/>
            </a:pPr>
            <a:r>
              <a:rPr lang="en-US" sz="1500" dirty="0"/>
              <a:t>Which software license will be used for the released software, and why this license has been chosen.</a:t>
            </a:r>
          </a:p>
          <a:p>
            <a:pPr>
              <a:buFont typeface="+mj-lt"/>
              <a:buAutoNum type="arabicPeriod" startAt="7"/>
            </a:pPr>
            <a:r>
              <a:rPr lang="en-US" sz="1500" dirty="0"/>
              <a:t>The project plan, including user interactions and a community-driven approach, and a timeline including a proof- of-concept demonstration of the key software components. The proposal must include a list of tangible metrics, with end user involvement, to be used to measure the success of the software element developed, especially the quantitative and qualitative definition of a "working prototype" against which that milestone will be judged, and the steps necessary to take the software element from prototype to dissemination into the community as reusable software resources.</a:t>
            </a:r>
          </a:p>
          <a:p>
            <a:pPr>
              <a:buFont typeface="+mj-lt"/>
              <a:buAutoNum type="arabicPeriod" startAt="7"/>
            </a:pPr>
            <a:r>
              <a:rPr lang="en-US" sz="1500" dirty="0"/>
              <a:t>The outreach and education plan for additional end user groups to take advantage of the proposed work, with the potential to have impact beyond the institution, including the possible adoption of approaches, curricula, and instructional material broadly within the relevant disciplines.</a:t>
            </a:r>
          </a:p>
          <a:p>
            <a:pPr>
              <a:buFont typeface="+mj-lt"/>
              <a:buAutoNum type="arabicPeriod" startAt="7"/>
            </a:pPr>
            <a:r>
              <a:rPr lang="en-US" sz="1500" dirty="0"/>
              <a:t>Sustainability of the developed software beyond the lifetime of the award.</a:t>
            </a:r>
          </a:p>
          <a:p>
            <a:pPr>
              <a:buFont typeface="+mj-lt"/>
              <a:buAutoNum type="arabicPeriod" startAt="7"/>
            </a:pPr>
            <a:r>
              <a:rPr lang="en-US" sz="1500" dirty="0"/>
              <a:t>How the proposed software will leverage and be interoperable with widely used tools by the community, and with NSF and national cyberinfrastructure investments, as appropriate.</a:t>
            </a:r>
          </a:p>
          <a:p>
            <a:pPr>
              <a:buFont typeface="+mj-lt"/>
              <a:buAutoNum type="arabicPeriod" startAt="7"/>
            </a:pPr>
            <a:r>
              <a:rPr lang="en-US" sz="1500" dirty="0"/>
              <a:t>H</a:t>
            </a:r>
            <a:r>
              <a:rPr lang="en-US" sz="1500" dirty="0" smtClean="0"/>
              <a:t>ow </a:t>
            </a:r>
            <a:r>
              <a:rPr lang="en-US" sz="1500" dirty="0"/>
              <a:t>it advances the </a:t>
            </a:r>
            <a:r>
              <a:rPr lang="en-US" sz="1500" dirty="0" smtClean="0"/>
              <a:t>NSCI, in a clearly identifiable section  (for proposals that seek to </a:t>
            </a:r>
            <a:r>
              <a:rPr lang="en-US" sz="1500" dirty="0"/>
              <a:t>be considered as responsive to the </a:t>
            </a:r>
            <a:r>
              <a:rPr lang="en-US" sz="1500" dirty="0" smtClean="0"/>
              <a:t>NSCI).</a:t>
            </a:r>
            <a:endParaRPr lang="en-US" sz="1500" dirty="0"/>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57237879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447800" y="0"/>
            <a:ext cx="7696200" cy="1219200"/>
          </a:xfrm>
        </p:spPr>
        <p:txBody>
          <a:bodyPr/>
          <a:lstStyle/>
          <a:p>
            <a:r>
              <a:rPr lang="en-US" sz="2000" b="1" kern="1200" dirty="0" smtClean="0">
                <a:solidFill>
                  <a:srgbClr val="333399"/>
                </a:solidFill>
                <a:latin typeface="Verdana" pitchFamily="34" charset="0"/>
                <a:ea typeface="Verdana" pitchFamily="34" charset="0"/>
                <a:cs typeface="Verdana" pitchFamily="34" charset="0"/>
              </a:rPr>
              <a:t>S</a:t>
            </a:r>
            <a:r>
              <a:rPr lang="en-US" sz="2000" b="1" kern="1200" baseline="30000" dirty="0">
                <a:solidFill>
                  <a:srgbClr val="333399"/>
                </a:solidFill>
                <a:latin typeface="Verdana" pitchFamily="34" charset="0"/>
                <a:ea typeface="Verdana" pitchFamily="34" charset="0"/>
                <a:cs typeface="Verdana" pitchFamily="34" charset="0"/>
              </a:rPr>
              <a:t>2</a:t>
            </a:r>
            <a:r>
              <a:rPr lang="en-US" sz="2000" b="1" kern="1200" dirty="0" smtClean="0">
                <a:solidFill>
                  <a:srgbClr val="333399"/>
                </a:solidFill>
                <a:latin typeface="Verdana" pitchFamily="34" charset="0"/>
                <a:ea typeface="Verdana" pitchFamily="34" charset="0"/>
                <a:cs typeface="Verdana" pitchFamily="34" charset="0"/>
              </a:rPr>
              <a:t>I</a:t>
            </a:r>
            <a:r>
              <a:rPr lang="en-US" sz="2000" b="1" kern="1200" baseline="30000" dirty="0" smtClean="0">
                <a:solidFill>
                  <a:srgbClr val="333399"/>
                </a:solidFill>
                <a:latin typeface="Verdana" pitchFamily="34" charset="0"/>
                <a:ea typeface="Verdana" pitchFamily="34" charset="0"/>
                <a:cs typeface="Verdana" pitchFamily="34" charset="0"/>
              </a:rPr>
              <a:t>2</a:t>
            </a:r>
            <a:r>
              <a:rPr lang="en-US" sz="2000" b="1" kern="1200" dirty="0" smtClean="0">
                <a:solidFill>
                  <a:srgbClr val="333399"/>
                </a:solidFill>
                <a:latin typeface="Verdana" pitchFamily="34" charset="0"/>
                <a:ea typeface="Verdana" pitchFamily="34" charset="0"/>
                <a:cs typeface="Verdana" pitchFamily="34" charset="0"/>
              </a:rPr>
              <a:t> Conceptualization Proposal Elements</a:t>
            </a:r>
            <a:endParaRPr lang="en-US" sz="2000" b="1" kern="1200" dirty="0">
              <a:solidFill>
                <a:srgbClr val="333399"/>
              </a:solidFill>
              <a:latin typeface="Verdana" pitchFamily="34" charset="0"/>
              <a:ea typeface="Verdana" pitchFamily="34" charset="0"/>
              <a:cs typeface="Verdana" pitchFamily="34" charset="0"/>
            </a:endParaRPr>
          </a:p>
        </p:txBody>
      </p:sp>
      <p:sp>
        <p:nvSpPr>
          <p:cNvPr id="23555" name="Rectangle 3"/>
          <p:cNvSpPr>
            <a:spLocks noGrp="1" noChangeArrowheads="1"/>
          </p:cNvSpPr>
          <p:nvPr>
            <p:ph type="body" idx="1"/>
          </p:nvPr>
        </p:nvSpPr>
        <p:spPr>
          <a:xfrm>
            <a:off x="1447800" y="533400"/>
            <a:ext cx="7696200" cy="5410200"/>
          </a:xfrm>
        </p:spPr>
        <p:txBody>
          <a:bodyPr/>
          <a:lstStyle/>
          <a:p>
            <a:pPr>
              <a:buFont typeface="+mj-lt"/>
              <a:buAutoNum type="arabicPeriod"/>
            </a:pPr>
            <a:r>
              <a:rPr lang="en-US" sz="1600" dirty="0"/>
              <a:t>The rationale for the envisioned institute, its mission and goals, and its responsiveness to community needs and to programmatic areas of interest to the SI</a:t>
            </a:r>
            <a:r>
              <a:rPr lang="en-US" sz="1600" baseline="30000" dirty="0"/>
              <a:t>2</a:t>
            </a:r>
            <a:r>
              <a:rPr lang="en-US" sz="1600" dirty="0"/>
              <a:t> program and associated Dear Colleague Letters.</a:t>
            </a:r>
          </a:p>
          <a:p>
            <a:pPr>
              <a:buFont typeface="+mj-lt"/>
              <a:buAutoNum type="arabicPeriod"/>
            </a:pPr>
            <a:r>
              <a:rPr lang="en-US" sz="1600" dirty="0"/>
              <a:t>The scientific and engineering communities and software elements/frameworks targeted, and the specific software sustainability challenges that will be addressed.</a:t>
            </a:r>
          </a:p>
          <a:p>
            <a:pPr>
              <a:buFont typeface="+mj-lt"/>
              <a:buAutoNum type="arabicPeriod"/>
            </a:pPr>
            <a:r>
              <a:rPr lang="en-US" sz="1600" dirty="0"/>
              <a:t>Approaches for reaching out to the relevant communities and engaging them in the conceptual design process.</a:t>
            </a:r>
          </a:p>
          <a:p>
            <a:pPr>
              <a:buFont typeface="+mj-lt"/>
              <a:buAutoNum type="arabicPeriod"/>
            </a:pPr>
            <a:r>
              <a:rPr lang="en-US" sz="1600" dirty="0"/>
              <a:t>The anticipated impact to the scientific and engineering communities in terms of research, innovation and productivity.</a:t>
            </a:r>
          </a:p>
          <a:p>
            <a:pPr>
              <a:buFont typeface="+mj-lt"/>
              <a:buAutoNum type="arabicPeriod"/>
            </a:pPr>
            <a:r>
              <a:rPr lang="en-US" sz="1600" dirty="0"/>
              <a:t>The overarching approach as well as specific steps that will be taken towards the conceptual design of the envisioned institute.</a:t>
            </a:r>
          </a:p>
          <a:p>
            <a:pPr>
              <a:buFont typeface="+mj-lt"/>
              <a:buAutoNum type="arabicPeriod"/>
            </a:pPr>
            <a:r>
              <a:rPr lang="en-US" sz="1600" dirty="0"/>
              <a:t>The qualifications of the PIs to lead the conceptualization effort for the envisioned institute.</a:t>
            </a:r>
          </a:p>
          <a:p>
            <a:pPr>
              <a:buFont typeface="+mj-lt"/>
              <a:buAutoNum type="arabicPeriod"/>
            </a:pPr>
            <a:r>
              <a:rPr lang="en-US" sz="1600" dirty="0"/>
              <a:t>A steering committee comprising leading members of the targeted community that could assume key roles in the leadership and/or management of the envisioned institute. Brief biographies of the members of the steering committee and their role in the conceptualization process should be included.</a:t>
            </a:r>
          </a:p>
          <a:p>
            <a:pPr>
              <a:buFont typeface="+mj-lt"/>
              <a:buAutoNum type="arabicPeriod" startAt="7"/>
            </a:pPr>
            <a:r>
              <a:rPr lang="en-US" sz="1600" dirty="0"/>
              <a:t>How it advances the NSCI, in a clearly identifiable section  (for proposals that seek to be considered as responsive to the NSCI</a:t>
            </a:r>
            <a:r>
              <a:rPr lang="en-US" sz="1600" dirty="0" smtClean="0"/>
              <a:t>).</a:t>
            </a:r>
            <a:endParaRPr lang="en-US" sz="1600" dirty="0"/>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14400221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143000"/>
            <a:ext cx="7696200" cy="5486400"/>
          </a:xfrm>
        </p:spPr>
        <p:txBody>
          <a:bodyPr/>
          <a:lstStyle/>
          <a:p>
            <a:pPr>
              <a:buFont typeface="Arial" pitchFamily="34" charset="0"/>
              <a:buChar char="•"/>
            </a:pPr>
            <a:r>
              <a:rPr lang="en-US" sz="2500" dirty="0" smtClean="0">
                <a:latin typeface="Verdana" pitchFamily="34" charset="0"/>
                <a:ea typeface="Verdana" pitchFamily="34" charset="0"/>
                <a:cs typeface="Verdana" pitchFamily="34" charset="0"/>
              </a:rPr>
              <a:t>Participating directorates and divisions</a:t>
            </a:r>
          </a:p>
          <a:p>
            <a:pPr>
              <a:buFont typeface="Arial" pitchFamily="34" charset="0"/>
              <a:buChar char="•"/>
            </a:pPr>
            <a:endParaRPr lang="en-US" sz="2500" dirty="0" smtClean="0">
              <a:latin typeface="Verdana" pitchFamily="34" charset="0"/>
              <a:ea typeface="Verdana" pitchFamily="34" charset="0"/>
              <a:cs typeface="Verdana" pitchFamily="34" charset="0"/>
            </a:endParaRPr>
          </a:p>
          <a:p>
            <a:pPr>
              <a:buFont typeface="Arial" pitchFamily="34" charset="0"/>
              <a:buChar char="•"/>
            </a:pPr>
            <a:r>
              <a:rPr lang="en-US" sz="2500" dirty="0" smtClean="0">
                <a:latin typeface="Verdana" pitchFamily="34" charset="0"/>
                <a:ea typeface="Verdana" pitchFamily="34" charset="0"/>
                <a:cs typeface="Verdana" pitchFamily="34" charset="0"/>
              </a:rPr>
              <a:t>SI</a:t>
            </a:r>
            <a:r>
              <a:rPr lang="en-US" sz="2500" baseline="30000" dirty="0" smtClean="0">
                <a:latin typeface="Verdana" pitchFamily="34" charset="0"/>
                <a:ea typeface="Verdana" pitchFamily="34" charset="0"/>
                <a:cs typeface="Verdana" pitchFamily="34" charset="0"/>
              </a:rPr>
              <a:t>2</a:t>
            </a:r>
            <a:r>
              <a:rPr lang="en-US" sz="2500" dirty="0" smtClean="0">
                <a:latin typeface="Verdana" pitchFamily="34" charset="0"/>
                <a:ea typeface="Verdana" pitchFamily="34" charset="0"/>
                <a:cs typeface="Verdana" pitchFamily="34" charset="0"/>
              </a:rPr>
              <a:t> goals and implementation</a:t>
            </a:r>
          </a:p>
          <a:p>
            <a:pPr marL="0" indent="0">
              <a:buNone/>
            </a:pPr>
            <a:endParaRPr lang="en-US" sz="2500" dirty="0" smtClean="0">
              <a:latin typeface="Verdana" pitchFamily="34" charset="0"/>
              <a:ea typeface="Verdana" pitchFamily="34" charset="0"/>
              <a:cs typeface="Verdana" pitchFamily="34" charset="0"/>
            </a:endParaRPr>
          </a:p>
          <a:p>
            <a:pPr>
              <a:buFont typeface="Arial" pitchFamily="34" charset="0"/>
              <a:buChar char="•"/>
            </a:pPr>
            <a:r>
              <a:rPr lang="en-US" sz="2500" dirty="0" smtClean="0">
                <a:latin typeface="Verdana" pitchFamily="34" charset="0"/>
                <a:ea typeface="Verdana" pitchFamily="34" charset="0"/>
                <a:cs typeface="Verdana" pitchFamily="34" charset="0"/>
              </a:rPr>
              <a:t>Solicitation requirements</a:t>
            </a:r>
          </a:p>
          <a:p>
            <a:pPr marL="0" indent="0">
              <a:buNone/>
            </a:pPr>
            <a:endParaRPr lang="en-US" sz="2500" dirty="0" smtClean="0">
              <a:latin typeface="Verdana" pitchFamily="34" charset="0"/>
              <a:ea typeface="Verdana" pitchFamily="34" charset="0"/>
              <a:cs typeface="Verdana" pitchFamily="34" charset="0"/>
            </a:endParaRPr>
          </a:p>
          <a:p>
            <a:pPr>
              <a:buFont typeface="Arial" pitchFamily="34" charset="0"/>
              <a:buChar char="•"/>
            </a:pPr>
            <a:r>
              <a:rPr lang="en-US" sz="2500" dirty="0" smtClean="0">
                <a:latin typeface="Verdana" pitchFamily="34" charset="0"/>
                <a:ea typeface="Verdana" pitchFamily="34" charset="0"/>
                <a:cs typeface="Verdana" pitchFamily="34" charset="0"/>
              </a:rPr>
              <a:t>Review criteria</a:t>
            </a:r>
          </a:p>
          <a:p>
            <a:pPr>
              <a:buFont typeface="Arial" pitchFamily="34" charset="0"/>
              <a:buChar char="•"/>
            </a:pPr>
            <a:endParaRPr lang="en-US" sz="2500" dirty="0">
              <a:latin typeface="Verdana" pitchFamily="34" charset="0"/>
              <a:ea typeface="Verdana" pitchFamily="34" charset="0"/>
              <a:cs typeface="Verdana" pitchFamily="34" charset="0"/>
            </a:endParaRPr>
          </a:p>
          <a:p>
            <a:pPr>
              <a:buFont typeface="Arial" pitchFamily="34" charset="0"/>
              <a:buChar char="•"/>
            </a:pPr>
            <a:r>
              <a:rPr lang="en-US" sz="2500" dirty="0" smtClean="0">
                <a:latin typeface="Verdana" pitchFamily="34" charset="0"/>
                <a:ea typeface="Verdana" pitchFamily="34" charset="0"/>
                <a:cs typeface="Verdana" pitchFamily="34" charset="0"/>
              </a:rPr>
              <a:t>Q&amp;A</a:t>
            </a:r>
          </a:p>
          <a:p>
            <a:pPr marL="0" indent="0">
              <a:buNone/>
            </a:pPr>
            <a:endParaRPr lang="en-US" sz="2500" dirty="0" smtClean="0">
              <a:latin typeface="Verdana" pitchFamily="34" charset="0"/>
              <a:ea typeface="Verdana" pitchFamily="34" charset="0"/>
              <a:cs typeface="Verdana" pitchFamily="34" charset="0"/>
            </a:endParaRPr>
          </a:p>
        </p:txBody>
      </p:sp>
      <p:sp>
        <p:nvSpPr>
          <p:cNvPr id="4" name="Title 1"/>
          <p:cNvSpPr txBox="1">
            <a:spLocks/>
          </p:cNvSpPr>
          <p:nvPr/>
        </p:nvSpPr>
        <p:spPr bwMode="auto">
          <a:xfrm>
            <a:off x="1447800" y="0"/>
            <a:ext cx="76962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Outline</a:t>
            </a:r>
            <a:endParaRPr lang="en-US" sz="3000" dirty="0">
              <a:effectLst/>
              <a:latin typeface="Verdana" pitchFamily="34" charset="0"/>
              <a:ea typeface="Verdana" pitchFamily="34" charset="0"/>
              <a:cs typeface="Verdana" pitchFamily="34" charset="0"/>
            </a:endParaRPr>
          </a:p>
        </p:txBody>
      </p:sp>
      <p:sp>
        <p:nvSpPr>
          <p:cNvPr id="5" name="TextBox 4"/>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47800" y="0"/>
            <a:ext cx="7620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Additional Documents</a:t>
            </a:r>
            <a:endParaRPr lang="en-US" sz="3000" dirty="0">
              <a:effectLst/>
              <a:latin typeface="Verdana" pitchFamily="34" charset="0"/>
              <a:ea typeface="Verdana" pitchFamily="34" charset="0"/>
              <a:cs typeface="Verdana" pitchFamily="34" charset="0"/>
            </a:endParaRPr>
          </a:p>
        </p:txBody>
      </p:sp>
      <p:sp>
        <p:nvSpPr>
          <p:cNvPr id="5" name="Content Placeholder 2"/>
          <p:cNvSpPr>
            <a:spLocks noGrp="1"/>
          </p:cNvSpPr>
          <p:nvPr>
            <p:ph idx="1"/>
          </p:nvPr>
        </p:nvSpPr>
        <p:spPr>
          <a:xfrm>
            <a:off x="1447800" y="1066800"/>
            <a:ext cx="7696200" cy="5029200"/>
          </a:xfrm>
        </p:spPr>
        <p:txBody>
          <a:bodyPr/>
          <a:lstStyle/>
          <a:p>
            <a:r>
              <a:rPr lang="en-US" sz="2000" kern="1200" dirty="0" smtClean="0">
                <a:latin typeface="Verdana" pitchFamily="34" charset="0"/>
                <a:ea typeface="Verdana" pitchFamily="34" charset="0"/>
                <a:cs typeface="Verdana" pitchFamily="34" charset="0"/>
              </a:rPr>
              <a:t>Data Management Plan &amp; Postdoctoral Trainee </a:t>
            </a:r>
            <a:r>
              <a:rPr lang="en-US" sz="2000" kern="1200" dirty="0">
                <a:latin typeface="Verdana" pitchFamily="34" charset="0"/>
                <a:ea typeface="Verdana" pitchFamily="34" charset="0"/>
                <a:cs typeface="Verdana" pitchFamily="34" charset="0"/>
              </a:rPr>
              <a:t>Mentoring </a:t>
            </a:r>
            <a:r>
              <a:rPr lang="en-US" sz="2000" kern="1200" dirty="0" smtClean="0">
                <a:latin typeface="Verdana" pitchFamily="34" charset="0"/>
                <a:ea typeface="Verdana" pitchFamily="34" charset="0"/>
                <a:cs typeface="Verdana" pitchFamily="34" charset="0"/>
              </a:rPr>
              <a:t>Plan (if project includes such trainees)</a:t>
            </a:r>
          </a:p>
          <a:p>
            <a:pPr lvl="1"/>
            <a:r>
              <a:rPr lang="en-US" sz="1600" kern="1200" dirty="0">
                <a:latin typeface="Verdana" pitchFamily="34" charset="0"/>
                <a:ea typeface="Verdana" pitchFamily="34" charset="0"/>
                <a:cs typeface="Verdana" pitchFamily="34" charset="0"/>
              </a:rPr>
              <a:t>Standard NSF </a:t>
            </a:r>
            <a:r>
              <a:rPr lang="en-US" sz="1600" kern="1200" dirty="0" smtClean="0">
                <a:latin typeface="Verdana" pitchFamily="34" charset="0"/>
                <a:ea typeface="Verdana" pitchFamily="34" charset="0"/>
                <a:cs typeface="Verdana" pitchFamily="34" charset="0"/>
              </a:rPr>
              <a:t>requirement</a:t>
            </a:r>
          </a:p>
          <a:p>
            <a:pPr lvl="1"/>
            <a:r>
              <a:rPr lang="en-US" sz="1600" kern="1200" dirty="0" smtClean="0">
                <a:latin typeface="Verdana" pitchFamily="34" charset="0"/>
                <a:ea typeface="Verdana" pitchFamily="34" charset="0"/>
                <a:cs typeface="Verdana" pitchFamily="34" charset="0"/>
              </a:rPr>
              <a:t>SI2 reviewers pay close attention to data management plan, since software is data, and the goal of SI2 is to produce well-used software</a:t>
            </a:r>
          </a:p>
          <a:p>
            <a:r>
              <a:rPr lang="en-US" sz="2000" kern="1200" dirty="0" smtClean="0">
                <a:latin typeface="Verdana" pitchFamily="34" charset="0"/>
                <a:ea typeface="Verdana" pitchFamily="34" charset="0"/>
                <a:cs typeface="Verdana" pitchFamily="34" charset="0"/>
              </a:rPr>
              <a:t>For SSI proposals, Management </a:t>
            </a:r>
            <a:r>
              <a:rPr lang="en-US" sz="2000" kern="1200" dirty="0">
                <a:latin typeface="Verdana" pitchFamily="34" charset="0"/>
                <a:ea typeface="Verdana" pitchFamily="34" charset="0"/>
                <a:cs typeface="Verdana" pitchFamily="34" charset="0"/>
              </a:rPr>
              <a:t>and Coordination </a:t>
            </a:r>
            <a:r>
              <a:rPr lang="en-US" sz="2000" kern="1200" dirty="0" smtClean="0">
                <a:latin typeface="Verdana" pitchFamily="34" charset="0"/>
                <a:ea typeface="Verdana" pitchFamily="34" charset="0"/>
                <a:cs typeface="Verdana" pitchFamily="34" charset="0"/>
              </a:rPr>
              <a:t>Plan:</a:t>
            </a:r>
            <a:endParaRPr lang="en-US" sz="2000" kern="1200" dirty="0">
              <a:latin typeface="Verdana" pitchFamily="34" charset="0"/>
              <a:ea typeface="Verdana" pitchFamily="34" charset="0"/>
              <a:cs typeface="Verdana" pitchFamily="34" charset="0"/>
            </a:endParaRPr>
          </a:p>
          <a:p>
            <a:pPr lvl="1"/>
            <a:r>
              <a:rPr lang="en-US" sz="1600" kern="1200" dirty="0" smtClean="0">
                <a:latin typeface="Verdana" pitchFamily="34" charset="0"/>
                <a:ea typeface="Verdana" pitchFamily="34" charset="0"/>
                <a:cs typeface="Verdana" pitchFamily="34" charset="0"/>
              </a:rPr>
              <a:t>the </a:t>
            </a:r>
            <a:r>
              <a:rPr lang="en-US" sz="1600" kern="1200" dirty="0">
                <a:latin typeface="Verdana" pitchFamily="34" charset="0"/>
                <a:ea typeface="Verdana" pitchFamily="34" charset="0"/>
                <a:cs typeface="Verdana" pitchFamily="34" charset="0"/>
              </a:rPr>
              <a:t>specific roles of the PI, co-PIs, other senior personnel and paid consultants at all institutions involved</a:t>
            </a:r>
          </a:p>
          <a:p>
            <a:pPr lvl="1"/>
            <a:r>
              <a:rPr lang="en-US" sz="1600" kern="1200" dirty="0">
                <a:latin typeface="Verdana" pitchFamily="34" charset="0"/>
                <a:ea typeface="Verdana" pitchFamily="34" charset="0"/>
                <a:cs typeface="Verdana" pitchFamily="34" charset="0"/>
              </a:rPr>
              <a:t>how the project will be managed across institutions and disciplines</a:t>
            </a:r>
          </a:p>
          <a:p>
            <a:pPr lvl="1"/>
            <a:r>
              <a:rPr lang="en-US" sz="1600" kern="1200" dirty="0">
                <a:latin typeface="Verdana" pitchFamily="34" charset="0"/>
                <a:ea typeface="Verdana" pitchFamily="34" charset="0"/>
                <a:cs typeface="Verdana" pitchFamily="34" charset="0"/>
              </a:rPr>
              <a:t>identification of the specific coordination mechanisms that will enable cross-institution and/or cross-discipline scientific integration</a:t>
            </a:r>
          </a:p>
          <a:p>
            <a:pPr lvl="1"/>
            <a:r>
              <a:rPr lang="en-US" sz="1600" kern="1200" dirty="0">
                <a:latin typeface="Verdana" pitchFamily="34" charset="0"/>
                <a:ea typeface="Verdana" pitchFamily="34" charset="0"/>
                <a:cs typeface="Verdana" pitchFamily="34" charset="0"/>
              </a:rPr>
              <a:t>pointers to the budget line items that support these management and coordination </a:t>
            </a:r>
            <a:r>
              <a:rPr lang="en-US" sz="1600" kern="1200" dirty="0" smtClean="0">
                <a:latin typeface="Verdana" pitchFamily="34" charset="0"/>
                <a:ea typeface="Verdana" pitchFamily="34" charset="0"/>
                <a:cs typeface="Verdana" pitchFamily="34" charset="0"/>
              </a:rPr>
              <a:t>mechanisms</a:t>
            </a:r>
          </a:p>
          <a:p>
            <a:r>
              <a:rPr lang="en-US" sz="2000" kern="1200" dirty="0" smtClean="0">
                <a:latin typeface="Verdana" pitchFamily="34" charset="0"/>
                <a:ea typeface="Verdana" pitchFamily="34" charset="0"/>
                <a:cs typeface="Verdana" pitchFamily="34" charset="0"/>
              </a:rPr>
              <a:t>Letters of collaboration, if any</a:t>
            </a:r>
          </a:p>
          <a:p>
            <a:pPr marL="0" indent="0">
              <a:buNone/>
            </a:pPr>
            <a:endParaRPr lang="en-US" sz="2000" kern="1200" dirty="0">
              <a:latin typeface="Verdana" pitchFamily="34" charset="0"/>
              <a:ea typeface="Verdana" pitchFamily="34" charset="0"/>
              <a:cs typeface="Verdana" pitchFamily="34" charset="0"/>
            </a:endParaRPr>
          </a:p>
        </p:txBody>
      </p:sp>
      <p:sp>
        <p:nvSpPr>
          <p:cNvPr id="6" name="TextBox 5"/>
          <p:cNvSpPr txBox="1"/>
          <p:nvPr/>
        </p:nvSpPr>
        <p:spPr>
          <a:xfrm>
            <a:off x="1828800" y="6248400"/>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3526822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47800" y="0"/>
            <a:ext cx="7620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Additional Documents </a:t>
            </a:r>
            <a:r>
              <a:rPr lang="mr-IN" sz="3000" dirty="0" smtClean="0">
                <a:effectLst/>
                <a:latin typeface="Verdana" pitchFamily="34" charset="0"/>
                <a:ea typeface="Verdana" pitchFamily="34" charset="0"/>
                <a:cs typeface="Verdana" pitchFamily="34" charset="0"/>
              </a:rPr>
              <a:t>–</a:t>
            </a:r>
            <a:r>
              <a:rPr lang="en-US" sz="3000" dirty="0" smtClean="0">
                <a:effectLst/>
                <a:latin typeface="Verdana" pitchFamily="34" charset="0"/>
                <a:ea typeface="Verdana" pitchFamily="34" charset="0"/>
                <a:cs typeface="Verdana" pitchFamily="34" charset="0"/>
              </a:rPr>
              <a:t> </a:t>
            </a:r>
            <a:r>
              <a:rPr lang="en-US" sz="3200" dirty="0"/>
              <a:t>Project Personnel and Partner Institutions</a:t>
            </a:r>
            <a:endParaRPr lang="en-US" sz="3000" dirty="0">
              <a:effectLst/>
              <a:latin typeface="Verdana" pitchFamily="34" charset="0"/>
              <a:ea typeface="Verdana" pitchFamily="34" charset="0"/>
              <a:cs typeface="Verdana" pitchFamily="34" charset="0"/>
            </a:endParaRPr>
          </a:p>
        </p:txBody>
      </p:sp>
      <p:sp>
        <p:nvSpPr>
          <p:cNvPr id="5" name="Content Placeholder 2"/>
          <p:cNvSpPr>
            <a:spLocks noGrp="1"/>
          </p:cNvSpPr>
          <p:nvPr>
            <p:ph idx="1"/>
          </p:nvPr>
        </p:nvSpPr>
        <p:spPr>
          <a:xfrm>
            <a:off x="1447800" y="1371600"/>
            <a:ext cx="7696200" cy="5029200"/>
          </a:xfrm>
        </p:spPr>
        <p:txBody>
          <a:bodyPr/>
          <a:lstStyle/>
          <a:p>
            <a:r>
              <a:rPr lang="en-US" sz="2400" dirty="0" smtClean="0"/>
              <a:t>Provide </a:t>
            </a:r>
            <a:r>
              <a:rPr lang="en-US" sz="2400" dirty="0"/>
              <a:t>current, accurate information for all personnel and institutions involved in the project. </a:t>
            </a:r>
            <a:endParaRPr lang="en-US" sz="2400" dirty="0" smtClean="0"/>
          </a:p>
          <a:p>
            <a:r>
              <a:rPr lang="en-US" sz="2400" dirty="0" smtClean="0"/>
              <a:t>The </a:t>
            </a:r>
            <a:r>
              <a:rPr lang="en-US" sz="2400" dirty="0"/>
              <a:t>list must include all PIs, Co-PIs, Senior Personnel, </a:t>
            </a:r>
            <a:r>
              <a:rPr lang="en-US" sz="2400" dirty="0" smtClean="0"/>
              <a:t>Consultants, Collaborators</a:t>
            </a:r>
            <a:r>
              <a:rPr lang="en-US" sz="2400" dirty="0"/>
              <a:t>, </a:t>
            </a:r>
            <a:r>
              <a:rPr lang="en-US" sz="2400" dirty="0" err="1"/>
              <a:t>Subawardees</a:t>
            </a:r>
            <a:r>
              <a:rPr lang="en-US" sz="2400" dirty="0"/>
              <a:t>, Postdocs, </a:t>
            </a:r>
            <a:r>
              <a:rPr lang="en-US" sz="2400" dirty="0" smtClean="0"/>
              <a:t>advisory </a:t>
            </a:r>
            <a:r>
              <a:rPr lang="en-US" sz="2400" dirty="0"/>
              <a:t>committee members, and writers of letters of </a:t>
            </a:r>
            <a:r>
              <a:rPr lang="en-US" sz="2400" dirty="0" smtClean="0"/>
              <a:t>collaboration. </a:t>
            </a:r>
          </a:p>
          <a:p>
            <a:r>
              <a:rPr lang="en-US" sz="2400" dirty="0"/>
              <a:t>NSF staff will use this information in the merit review process to manage conflicts of interest. </a:t>
            </a:r>
          </a:p>
          <a:p>
            <a:r>
              <a:rPr lang="en-US" sz="2400" dirty="0" smtClean="0"/>
              <a:t>See </a:t>
            </a:r>
            <a:r>
              <a:rPr lang="en-US" sz="2400" dirty="0"/>
              <a:t>details in the solicitation</a:t>
            </a:r>
            <a:r>
              <a:rPr lang="en-US" sz="2400" dirty="0" smtClean="0"/>
              <a:t>.</a:t>
            </a:r>
            <a:r>
              <a:rPr lang="en-US" sz="2400" dirty="0"/>
              <a:t/>
            </a:r>
            <a:br>
              <a:rPr lang="en-US" sz="2400" dirty="0"/>
            </a:br>
            <a:endParaRPr lang="en-US" sz="2400" dirty="0"/>
          </a:p>
          <a:p>
            <a:pPr marL="0" indent="0">
              <a:buNone/>
            </a:pPr>
            <a:endParaRPr lang="en-US" sz="2400" kern="1200" dirty="0">
              <a:latin typeface="Verdana" pitchFamily="34" charset="0"/>
              <a:ea typeface="Verdana" pitchFamily="34" charset="0"/>
              <a:cs typeface="Verdana" pitchFamily="34" charset="0"/>
            </a:endParaRPr>
          </a:p>
        </p:txBody>
      </p:sp>
      <p:sp>
        <p:nvSpPr>
          <p:cNvPr id="6" name="TextBox 5"/>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974297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47800" y="0"/>
            <a:ext cx="7620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Additional Documents </a:t>
            </a:r>
            <a:r>
              <a:rPr lang="mr-IN" sz="3000" dirty="0" smtClean="0">
                <a:effectLst/>
                <a:latin typeface="Verdana" pitchFamily="34" charset="0"/>
                <a:ea typeface="Verdana" pitchFamily="34" charset="0"/>
                <a:cs typeface="Verdana" pitchFamily="34" charset="0"/>
              </a:rPr>
              <a:t>–</a:t>
            </a:r>
            <a:r>
              <a:rPr lang="en-US" sz="3000" dirty="0" smtClean="0">
                <a:effectLst/>
                <a:latin typeface="Verdana" pitchFamily="34" charset="0"/>
                <a:ea typeface="Verdana" pitchFamily="34" charset="0"/>
                <a:cs typeface="Verdana" pitchFamily="34" charset="0"/>
              </a:rPr>
              <a:t> </a:t>
            </a:r>
            <a:r>
              <a:rPr lang="en-US" sz="3200" b="0" dirty="0"/>
              <a:t>Collaborators and Other </a:t>
            </a:r>
            <a:r>
              <a:rPr lang="en-US" sz="3200" b="0" dirty="0" smtClean="0"/>
              <a:t>Affiliations</a:t>
            </a:r>
            <a:endParaRPr lang="en-US" sz="3000" dirty="0">
              <a:effectLst/>
              <a:latin typeface="Verdana" pitchFamily="34" charset="0"/>
              <a:ea typeface="Verdana" pitchFamily="34" charset="0"/>
              <a:cs typeface="Verdana" pitchFamily="34" charset="0"/>
            </a:endParaRPr>
          </a:p>
        </p:txBody>
      </p:sp>
      <p:sp>
        <p:nvSpPr>
          <p:cNvPr id="5" name="Content Placeholder 2"/>
          <p:cNvSpPr>
            <a:spLocks noGrp="1"/>
          </p:cNvSpPr>
          <p:nvPr>
            <p:ph idx="1"/>
          </p:nvPr>
        </p:nvSpPr>
        <p:spPr>
          <a:xfrm>
            <a:off x="1447800" y="1066800"/>
            <a:ext cx="7696200" cy="5029200"/>
          </a:xfrm>
        </p:spPr>
        <p:txBody>
          <a:bodyPr/>
          <a:lstStyle/>
          <a:p>
            <a:r>
              <a:rPr lang="en-US" sz="2800" dirty="0"/>
              <a:t>Collaborators &amp; Other Affiliations information </a:t>
            </a:r>
            <a:r>
              <a:rPr lang="en-US" sz="2800" dirty="0" smtClean="0"/>
              <a:t>as specified </a:t>
            </a:r>
            <a:r>
              <a:rPr lang="en-US" sz="2800" dirty="0"/>
              <a:t>in the PAPPG </a:t>
            </a:r>
            <a:r>
              <a:rPr lang="en-US" sz="2800" dirty="0" smtClean="0"/>
              <a:t>. </a:t>
            </a:r>
          </a:p>
          <a:p>
            <a:r>
              <a:rPr lang="en-US" sz="2800" dirty="0" smtClean="0"/>
              <a:t>A </a:t>
            </a:r>
            <a:r>
              <a:rPr lang="en-US" sz="2800" dirty="0"/>
              <a:t>completed spreadsheet for each PI, co-PI, or senior personnel </a:t>
            </a:r>
            <a:r>
              <a:rPr lang="en-US" sz="2800" dirty="0" smtClean="0"/>
              <a:t>. </a:t>
            </a:r>
          </a:p>
          <a:p>
            <a:r>
              <a:rPr lang="en-US" sz="2800" dirty="0"/>
              <a:t>NSF staff use this information in the merit review process to help manage reviewer selection</a:t>
            </a:r>
            <a:r>
              <a:rPr lang="en-US" sz="2800" dirty="0" smtClean="0"/>
              <a:t>. </a:t>
            </a:r>
          </a:p>
          <a:p>
            <a:r>
              <a:rPr lang="en-US" sz="2800" dirty="0"/>
              <a:t>Note the distinction </a:t>
            </a:r>
            <a:r>
              <a:rPr lang="en-US" sz="2800" dirty="0" smtClean="0"/>
              <a:t>from requirement on previous slide on Additional Documents</a:t>
            </a:r>
            <a:endParaRPr lang="en-US" sz="2800" dirty="0"/>
          </a:p>
          <a:p>
            <a:r>
              <a:rPr lang="en-US" sz="2800" dirty="0" smtClean="0"/>
              <a:t>See </a:t>
            </a:r>
            <a:r>
              <a:rPr lang="en-US" sz="2800" dirty="0"/>
              <a:t>details in the solicitation</a:t>
            </a:r>
            <a:r>
              <a:rPr lang="en-US" sz="2800" dirty="0" smtClean="0"/>
              <a:t>.</a:t>
            </a:r>
            <a:r>
              <a:rPr lang="en-US" sz="2200" dirty="0"/>
              <a:t/>
            </a:r>
            <a:br>
              <a:rPr lang="en-US" sz="2200" dirty="0"/>
            </a:br>
            <a:endParaRPr lang="en-US" sz="2200" dirty="0"/>
          </a:p>
          <a:p>
            <a:pPr marL="0" indent="0">
              <a:buNone/>
            </a:pPr>
            <a:endParaRPr lang="en-US" sz="1800" kern="1200" dirty="0">
              <a:latin typeface="Verdana" pitchFamily="34" charset="0"/>
              <a:ea typeface="Verdana" pitchFamily="34" charset="0"/>
              <a:cs typeface="Verdana" pitchFamily="34" charset="0"/>
            </a:endParaRPr>
          </a:p>
        </p:txBody>
      </p:sp>
      <p:sp>
        <p:nvSpPr>
          <p:cNvPr id="6" name="TextBox 5"/>
          <p:cNvSpPr txBox="1"/>
          <p:nvPr/>
        </p:nvSpPr>
        <p:spPr>
          <a:xfrm>
            <a:off x="1828800" y="6248400"/>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139961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352799"/>
            <a:ext cx="7315201" cy="1828800"/>
          </a:xfrm>
        </p:spPr>
        <p:txBody>
          <a:bodyPr/>
          <a:lstStyle/>
          <a:p>
            <a:r>
              <a:rPr lang="en-US" sz="3000" kern="1200" dirty="0">
                <a:solidFill>
                  <a:srgbClr val="333399"/>
                </a:solidFill>
                <a:latin typeface="Verdana" pitchFamily="34" charset="0"/>
                <a:ea typeface="Verdana" pitchFamily="34" charset="0"/>
                <a:cs typeface="Verdana" pitchFamily="34" charset="0"/>
              </a:rPr>
              <a:t>Review criteria</a:t>
            </a:r>
          </a:p>
        </p:txBody>
      </p:sp>
      <p:sp>
        <p:nvSpPr>
          <p:cNvPr id="3" name="Text Placeholder 2"/>
          <p:cNvSpPr>
            <a:spLocks noGrp="1"/>
          </p:cNvSpPr>
          <p:nvPr>
            <p:ph type="body" idx="1"/>
          </p:nvPr>
        </p:nvSpPr>
        <p:spPr>
          <a:xfrm>
            <a:off x="1447800" y="1524000"/>
            <a:ext cx="7315201" cy="1828799"/>
          </a:xfrm>
        </p:spPr>
        <p:txBody>
          <a:bodyPr/>
          <a:lstStyle/>
          <a:p>
            <a:r>
              <a:rPr lang="en-US" kern="1200" dirty="0">
                <a:solidFill>
                  <a:srgbClr val="333399"/>
                </a:solidFill>
                <a:latin typeface="Verdana" pitchFamily="34" charset="0"/>
                <a:ea typeface="Verdana" pitchFamily="34" charset="0"/>
                <a:cs typeface="Verdana" pitchFamily="34" charset="0"/>
              </a:rPr>
              <a:t>NSF standard and solicitation-specific criteria</a:t>
            </a:r>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47800" y="0"/>
            <a:ext cx="7620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SI</a:t>
            </a:r>
            <a:r>
              <a:rPr lang="en-US" sz="3000" baseline="30000" dirty="0" smtClean="0">
                <a:effectLst/>
                <a:latin typeface="Verdana" pitchFamily="34" charset="0"/>
                <a:ea typeface="Verdana" pitchFamily="34" charset="0"/>
                <a:cs typeface="Verdana" pitchFamily="34" charset="0"/>
              </a:rPr>
              <a:t>2</a:t>
            </a:r>
            <a:r>
              <a:rPr lang="en-US" sz="3000" dirty="0" smtClean="0">
                <a:effectLst/>
                <a:latin typeface="Verdana" pitchFamily="34" charset="0"/>
                <a:ea typeface="Verdana" pitchFamily="34" charset="0"/>
                <a:cs typeface="Verdana" pitchFamily="34" charset="0"/>
              </a:rPr>
              <a:t> review criteria</a:t>
            </a:r>
            <a:endParaRPr lang="en-US" sz="3000" dirty="0">
              <a:effectLst/>
              <a:latin typeface="Verdana" pitchFamily="34" charset="0"/>
              <a:ea typeface="Verdana" pitchFamily="34" charset="0"/>
              <a:cs typeface="Verdana" pitchFamily="34" charset="0"/>
            </a:endParaRPr>
          </a:p>
        </p:txBody>
      </p:sp>
      <p:sp>
        <p:nvSpPr>
          <p:cNvPr id="29699" name="Rectangle 3"/>
          <p:cNvSpPr>
            <a:spLocks noGrp="1" noChangeArrowheads="1"/>
          </p:cNvSpPr>
          <p:nvPr>
            <p:ph idx="1"/>
          </p:nvPr>
        </p:nvSpPr>
        <p:spPr>
          <a:xfrm>
            <a:off x="1447800" y="1600200"/>
            <a:ext cx="7696200" cy="5029200"/>
          </a:xfrm>
        </p:spPr>
        <p:txBody>
          <a:bodyPr/>
          <a:lstStyle/>
          <a:p>
            <a:pPr marL="0" indent="0" eaLnBrk="1" hangingPunct="1">
              <a:lnSpc>
                <a:spcPts val="3600"/>
              </a:lnSpc>
              <a:spcBef>
                <a:spcPct val="0"/>
              </a:spcBef>
              <a:buNone/>
            </a:pPr>
            <a:r>
              <a:rPr lang="en-US" sz="2500" dirty="0" smtClean="0">
                <a:solidFill>
                  <a:srgbClr val="333399"/>
                </a:solidFill>
                <a:latin typeface="Verdana" pitchFamily="34" charset="0"/>
                <a:ea typeface="Verdana" pitchFamily="34" charset="0"/>
                <a:cs typeface="Verdana" pitchFamily="34" charset="0"/>
              </a:rPr>
              <a:t>Reviewers and panel will </a:t>
            </a:r>
            <a:r>
              <a:rPr lang="en-US" sz="2500" dirty="0">
                <a:solidFill>
                  <a:srgbClr val="333399"/>
                </a:solidFill>
                <a:latin typeface="Verdana" pitchFamily="34" charset="0"/>
                <a:ea typeface="Verdana" pitchFamily="34" charset="0"/>
                <a:cs typeface="Verdana" pitchFamily="34" charset="0"/>
              </a:rPr>
              <a:t>address:</a:t>
            </a:r>
          </a:p>
          <a:p>
            <a:pPr marL="0" indent="0" eaLnBrk="1" hangingPunct="1">
              <a:lnSpc>
                <a:spcPts val="3600"/>
              </a:lnSpc>
              <a:spcBef>
                <a:spcPct val="0"/>
              </a:spcBef>
              <a:buNone/>
            </a:pPr>
            <a:endParaRPr lang="en-US" sz="2500" dirty="0">
              <a:latin typeface="Verdana" pitchFamily="34" charset="0"/>
              <a:ea typeface="Verdana" pitchFamily="34" charset="0"/>
              <a:cs typeface="Verdana" pitchFamily="34" charset="0"/>
            </a:endParaRPr>
          </a:p>
          <a:p>
            <a:pPr eaLnBrk="1" hangingPunct="1">
              <a:lnSpc>
                <a:spcPts val="3600"/>
              </a:lnSpc>
              <a:spcBef>
                <a:spcPct val="0"/>
              </a:spcBef>
              <a:buFont typeface="Arial" pitchFamily="34" charset="0"/>
              <a:buChar char="•"/>
            </a:pPr>
            <a:r>
              <a:rPr lang="en-US" sz="2000" dirty="0">
                <a:latin typeface="Verdana" pitchFamily="34" charset="0"/>
                <a:ea typeface="Verdana" pitchFamily="34" charset="0"/>
                <a:cs typeface="Verdana" pitchFamily="34" charset="0"/>
              </a:rPr>
              <a:t>Intellectual Merit, </a:t>
            </a:r>
          </a:p>
          <a:p>
            <a:pPr eaLnBrk="1" hangingPunct="1">
              <a:lnSpc>
                <a:spcPts val="3600"/>
              </a:lnSpc>
              <a:spcBef>
                <a:spcPct val="0"/>
              </a:spcBef>
              <a:buFont typeface="Arial" pitchFamily="34" charset="0"/>
              <a:buChar char="•"/>
            </a:pPr>
            <a:r>
              <a:rPr lang="en-US" sz="2000" dirty="0">
                <a:latin typeface="Verdana" pitchFamily="34" charset="0"/>
                <a:ea typeface="Verdana" pitchFamily="34" charset="0"/>
                <a:cs typeface="Verdana" pitchFamily="34" charset="0"/>
              </a:rPr>
              <a:t>Broader Impacts, and </a:t>
            </a:r>
          </a:p>
          <a:p>
            <a:pPr eaLnBrk="1" hangingPunct="1">
              <a:lnSpc>
                <a:spcPts val="3600"/>
              </a:lnSpc>
              <a:spcBef>
                <a:spcPct val="0"/>
              </a:spcBef>
              <a:buFont typeface="Arial" pitchFamily="34" charset="0"/>
              <a:buChar char="•"/>
            </a:pPr>
            <a:r>
              <a:rPr lang="en-US" sz="2000" dirty="0">
                <a:solidFill>
                  <a:srgbClr val="FF0000"/>
                </a:solidFill>
                <a:latin typeface="Verdana" pitchFamily="34" charset="0"/>
                <a:ea typeface="Verdana" pitchFamily="34" charset="0"/>
                <a:cs typeface="Verdana" pitchFamily="34" charset="0"/>
              </a:rPr>
              <a:t>SI</a:t>
            </a:r>
            <a:r>
              <a:rPr lang="en-US" sz="2000" baseline="30000" dirty="0">
                <a:solidFill>
                  <a:srgbClr val="FF0000"/>
                </a:solidFill>
                <a:latin typeface="Verdana" pitchFamily="34" charset="0"/>
                <a:ea typeface="Verdana" pitchFamily="34" charset="0"/>
                <a:cs typeface="Verdana" pitchFamily="34" charset="0"/>
              </a:rPr>
              <a:t>2</a:t>
            </a:r>
            <a:r>
              <a:rPr lang="en-US" sz="2000" dirty="0">
                <a:solidFill>
                  <a:srgbClr val="FF0000"/>
                </a:solidFill>
                <a:latin typeface="Verdana" pitchFamily="34" charset="0"/>
                <a:ea typeface="Verdana" pitchFamily="34" charset="0"/>
                <a:cs typeface="Verdana" pitchFamily="34" charset="0"/>
              </a:rPr>
              <a:t> Additional Review Criteria</a:t>
            </a:r>
          </a:p>
          <a:p>
            <a:pPr marL="0" indent="0" eaLnBrk="1" hangingPunct="1">
              <a:lnSpc>
                <a:spcPts val="3600"/>
              </a:lnSpc>
              <a:spcBef>
                <a:spcPct val="0"/>
              </a:spcBef>
              <a:buNone/>
            </a:pPr>
            <a:endParaRPr lang="en-US" sz="2500" dirty="0">
              <a:latin typeface="Verdana" pitchFamily="34" charset="0"/>
              <a:ea typeface="Verdana" pitchFamily="34" charset="0"/>
              <a:cs typeface="Verdana" pitchFamily="34" charset="0"/>
            </a:endParaRPr>
          </a:p>
          <a:p>
            <a:pPr marL="0" indent="0" eaLnBrk="1" hangingPunct="1">
              <a:lnSpc>
                <a:spcPts val="3600"/>
              </a:lnSpc>
              <a:spcBef>
                <a:spcPct val="0"/>
              </a:spcBef>
              <a:buNone/>
            </a:pPr>
            <a:r>
              <a:rPr lang="en-US" sz="2500" dirty="0">
                <a:solidFill>
                  <a:srgbClr val="333399"/>
                </a:solidFill>
                <a:latin typeface="Verdana" pitchFamily="34" charset="0"/>
                <a:ea typeface="Verdana" pitchFamily="34" charset="0"/>
                <a:cs typeface="Verdana" pitchFamily="34" charset="0"/>
              </a:rPr>
              <a:t>in </a:t>
            </a:r>
            <a:r>
              <a:rPr lang="en-US" sz="2500" dirty="0" smtClean="0">
                <a:solidFill>
                  <a:srgbClr val="333399"/>
                </a:solidFill>
                <a:latin typeface="Verdana" pitchFamily="34" charset="0"/>
                <a:ea typeface="Verdana" pitchFamily="34" charset="0"/>
                <a:cs typeface="Verdana" pitchFamily="34" charset="0"/>
              </a:rPr>
              <a:t>their reviews</a:t>
            </a:r>
            <a:r>
              <a:rPr lang="en-US" sz="2500" dirty="0">
                <a:solidFill>
                  <a:srgbClr val="333399"/>
                </a:solidFill>
                <a:latin typeface="Verdana" pitchFamily="34" charset="0"/>
                <a:ea typeface="Verdana" pitchFamily="34" charset="0"/>
                <a:cs typeface="Verdana" pitchFamily="34" charset="0"/>
              </a:rPr>
              <a:t>, panel discussions, and panel </a:t>
            </a:r>
            <a:r>
              <a:rPr lang="en-US" sz="2500" dirty="0" smtClean="0">
                <a:solidFill>
                  <a:srgbClr val="333399"/>
                </a:solidFill>
                <a:latin typeface="Verdana" pitchFamily="34" charset="0"/>
                <a:ea typeface="Verdana" pitchFamily="34" charset="0"/>
                <a:cs typeface="Verdana" pitchFamily="34" charset="0"/>
              </a:rPr>
              <a:t>summaries</a:t>
            </a:r>
            <a:endParaRPr lang="en-US" sz="2500" dirty="0">
              <a:solidFill>
                <a:srgbClr val="333399"/>
              </a:solidFill>
              <a:latin typeface="Verdana" pitchFamily="34" charset="0"/>
              <a:ea typeface="Verdana" pitchFamily="34" charset="0"/>
              <a:cs typeface="Verdana" pitchFamily="34" charset="0"/>
            </a:endParaRPr>
          </a:p>
        </p:txBody>
      </p:sp>
      <p:sp>
        <p:nvSpPr>
          <p:cNvPr id="2" name="Left Arrow Callout 1"/>
          <p:cNvSpPr/>
          <p:nvPr/>
        </p:nvSpPr>
        <p:spPr>
          <a:xfrm>
            <a:off x="5791200" y="3276600"/>
            <a:ext cx="2057400" cy="1066800"/>
          </a:xfrm>
          <a:prstGeom prst="leftArrowCallou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SI</a:t>
            </a:r>
            <a:r>
              <a:rPr lang="en-US" baseline="30000" dirty="0" smtClean="0">
                <a:solidFill>
                  <a:srgbClr val="FF0000"/>
                </a:solidFill>
              </a:rPr>
              <a:t>2</a:t>
            </a:r>
            <a:endParaRPr lang="en-US" baseline="30000" dirty="0">
              <a:solidFill>
                <a:srgbClr val="FF0000"/>
              </a:solidFill>
            </a:endParaRPr>
          </a:p>
        </p:txBody>
      </p:sp>
      <p:sp>
        <p:nvSpPr>
          <p:cNvPr id="5" name="TextBox 4"/>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47800" y="0"/>
            <a:ext cx="7620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SI</a:t>
            </a:r>
            <a:r>
              <a:rPr lang="en-US" sz="3000" baseline="30000" dirty="0" smtClean="0">
                <a:effectLst/>
                <a:latin typeface="Verdana" pitchFamily="34" charset="0"/>
                <a:ea typeface="Verdana" pitchFamily="34" charset="0"/>
                <a:cs typeface="Verdana" pitchFamily="34" charset="0"/>
              </a:rPr>
              <a:t>2</a:t>
            </a:r>
            <a:r>
              <a:rPr lang="en-US" sz="3000" dirty="0" smtClean="0">
                <a:effectLst/>
                <a:latin typeface="Verdana" pitchFamily="34" charset="0"/>
                <a:ea typeface="Verdana" pitchFamily="34" charset="0"/>
                <a:cs typeface="Verdana" pitchFamily="34" charset="0"/>
              </a:rPr>
              <a:t> review criteria</a:t>
            </a:r>
            <a:endParaRPr lang="en-US" sz="3000" dirty="0">
              <a:effectLst/>
              <a:latin typeface="Verdana" pitchFamily="34" charset="0"/>
              <a:ea typeface="Verdana" pitchFamily="34" charset="0"/>
              <a:cs typeface="Verdana" pitchFamily="34" charset="0"/>
            </a:endParaRPr>
          </a:p>
        </p:txBody>
      </p:sp>
      <p:sp>
        <p:nvSpPr>
          <p:cNvPr id="6" name="Rectangle 3"/>
          <p:cNvSpPr>
            <a:spLocks noGrp="1" noChangeArrowheads="1"/>
          </p:cNvSpPr>
          <p:nvPr>
            <p:ph idx="1"/>
          </p:nvPr>
        </p:nvSpPr>
        <p:spPr>
          <a:xfrm>
            <a:off x="1447800" y="1600200"/>
            <a:ext cx="7696200" cy="5029200"/>
          </a:xfrm>
        </p:spPr>
        <p:txBody>
          <a:bodyPr/>
          <a:lstStyle/>
          <a:p>
            <a:pPr marL="0" indent="0">
              <a:spcBef>
                <a:spcPct val="0"/>
              </a:spcBef>
              <a:buNone/>
            </a:pPr>
            <a:r>
              <a:rPr lang="en-US" sz="2000" dirty="0" smtClean="0">
                <a:solidFill>
                  <a:srgbClr val="333399"/>
                </a:solidFill>
                <a:latin typeface="Verdana" pitchFamily="34" charset="0"/>
                <a:ea typeface="Verdana" pitchFamily="34" charset="0"/>
                <a:cs typeface="Verdana" pitchFamily="34" charset="0"/>
              </a:rPr>
              <a:t>When </a:t>
            </a:r>
            <a:r>
              <a:rPr lang="en-US" sz="2000" dirty="0">
                <a:solidFill>
                  <a:srgbClr val="333399"/>
                </a:solidFill>
                <a:latin typeface="Verdana" pitchFamily="34" charset="0"/>
                <a:ea typeface="Verdana" pitchFamily="34" charset="0"/>
                <a:cs typeface="Verdana" pitchFamily="34" charset="0"/>
              </a:rPr>
              <a:t>evaluating NSF proposals, reviewers </a:t>
            </a:r>
            <a:r>
              <a:rPr lang="en-US" sz="2000" dirty="0" smtClean="0">
                <a:solidFill>
                  <a:srgbClr val="333399"/>
                </a:solidFill>
                <a:latin typeface="Verdana" pitchFamily="34" charset="0"/>
                <a:ea typeface="Verdana" pitchFamily="34" charset="0"/>
                <a:cs typeface="Verdana" pitchFamily="34" charset="0"/>
              </a:rPr>
              <a:t>will consider</a:t>
            </a:r>
            <a:r>
              <a:rPr lang="en-US" sz="2000" dirty="0">
                <a:solidFill>
                  <a:srgbClr val="333399"/>
                </a:solidFill>
                <a:latin typeface="Verdana" pitchFamily="34" charset="0"/>
                <a:ea typeface="Verdana" pitchFamily="34" charset="0"/>
                <a:cs typeface="Verdana" pitchFamily="34" charset="0"/>
              </a:rPr>
              <a:t>: </a:t>
            </a:r>
          </a:p>
          <a:p>
            <a:pPr marL="0" indent="0">
              <a:spcBef>
                <a:spcPct val="0"/>
              </a:spcBef>
              <a:buNone/>
            </a:pPr>
            <a:endParaRPr lang="en-US" sz="2000" dirty="0">
              <a:latin typeface="Verdana" pitchFamily="34" charset="0"/>
              <a:ea typeface="Verdana" pitchFamily="34" charset="0"/>
              <a:cs typeface="Verdana" pitchFamily="34" charset="0"/>
            </a:endParaRPr>
          </a:p>
          <a:p>
            <a:pPr>
              <a:spcBef>
                <a:spcPct val="0"/>
              </a:spcBef>
            </a:pPr>
            <a:r>
              <a:rPr lang="en-US" sz="2000" dirty="0">
                <a:latin typeface="Verdana" pitchFamily="34" charset="0"/>
                <a:ea typeface="Verdana" pitchFamily="34" charset="0"/>
                <a:cs typeface="Verdana" pitchFamily="34" charset="0"/>
              </a:rPr>
              <a:t>what the proposers want to </a:t>
            </a:r>
            <a:r>
              <a:rPr lang="en-US" sz="2000" dirty="0" smtClean="0">
                <a:latin typeface="Verdana" pitchFamily="34" charset="0"/>
                <a:ea typeface="Verdana" pitchFamily="34" charset="0"/>
                <a:cs typeface="Verdana" pitchFamily="34" charset="0"/>
              </a:rPr>
              <a:t>do</a:t>
            </a:r>
            <a:endParaRPr lang="en-US" sz="2000" dirty="0">
              <a:latin typeface="Verdana" pitchFamily="34" charset="0"/>
              <a:ea typeface="Verdana" pitchFamily="34" charset="0"/>
              <a:cs typeface="Verdana" pitchFamily="34" charset="0"/>
            </a:endParaRPr>
          </a:p>
          <a:p>
            <a:pPr>
              <a:spcBef>
                <a:spcPct val="0"/>
              </a:spcBef>
            </a:pPr>
            <a:r>
              <a:rPr lang="en-US" sz="2000" dirty="0">
                <a:latin typeface="Verdana" pitchFamily="34" charset="0"/>
                <a:ea typeface="Verdana" pitchFamily="34" charset="0"/>
                <a:cs typeface="Verdana" pitchFamily="34" charset="0"/>
              </a:rPr>
              <a:t>why they want to do </a:t>
            </a:r>
            <a:r>
              <a:rPr lang="en-US" sz="2000" dirty="0" smtClean="0">
                <a:latin typeface="Verdana" pitchFamily="34" charset="0"/>
                <a:ea typeface="Verdana" pitchFamily="34" charset="0"/>
                <a:cs typeface="Verdana" pitchFamily="34" charset="0"/>
              </a:rPr>
              <a:t>it</a:t>
            </a:r>
            <a:endParaRPr lang="en-US" sz="2000" dirty="0">
              <a:latin typeface="Verdana" pitchFamily="34" charset="0"/>
              <a:ea typeface="Verdana" pitchFamily="34" charset="0"/>
              <a:cs typeface="Verdana" pitchFamily="34" charset="0"/>
            </a:endParaRPr>
          </a:p>
          <a:p>
            <a:pPr>
              <a:spcBef>
                <a:spcPct val="0"/>
              </a:spcBef>
            </a:pPr>
            <a:r>
              <a:rPr lang="en-US" sz="2000" dirty="0">
                <a:latin typeface="Verdana" pitchFamily="34" charset="0"/>
                <a:ea typeface="Verdana" pitchFamily="34" charset="0"/>
                <a:cs typeface="Verdana" pitchFamily="34" charset="0"/>
              </a:rPr>
              <a:t>how they plan to do </a:t>
            </a:r>
            <a:r>
              <a:rPr lang="en-US" sz="2000" dirty="0" smtClean="0">
                <a:latin typeface="Verdana" pitchFamily="34" charset="0"/>
                <a:ea typeface="Verdana" pitchFamily="34" charset="0"/>
                <a:cs typeface="Verdana" pitchFamily="34" charset="0"/>
              </a:rPr>
              <a:t>it</a:t>
            </a:r>
            <a:endParaRPr lang="en-US" sz="2000" dirty="0">
              <a:latin typeface="Verdana" pitchFamily="34" charset="0"/>
              <a:ea typeface="Verdana" pitchFamily="34" charset="0"/>
              <a:cs typeface="Verdana" pitchFamily="34" charset="0"/>
            </a:endParaRPr>
          </a:p>
          <a:p>
            <a:pPr>
              <a:spcBef>
                <a:spcPct val="0"/>
              </a:spcBef>
            </a:pPr>
            <a:r>
              <a:rPr lang="en-US" sz="2000" dirty="0">
                <a:latin typeface="Verdana" pitchFamily="34" charset="0"/>
                <a:ea typeface="Verdana" pitchFamily="34" charset="0"/>
                <a:cs typeface="Verdana" pitchFamily="34" charset="0"/>
              </a:rPr>
              <a:t>how they will know if they </a:t>
            </a:r>
            <a:r>
              <a:rPr lang="en-US" sz="2000" dirty="0" smtClean="0">
                <a:latin typeface="Verdana" pitchFamily="34" charset="0"/>
                <a:ea typeface="Verdana" pitchFamily="34" charset="0"/>
                <a:cs typeface="Verdana" pitchFamily="34" charset="0"/>
              </a:rPr>
              <a:t>succeed</a:t>
            </a:r>
            <a:endParaRPr lang="en-US" sz="2000" dirty="0">
              <a:latin typeface="Verdana" pitchFamily="34" charset="0"/>
              <a:ea typeface="Verdana" pitchFamily="34" charset="0"/>
              <a:cs typeface="Verdana" pitchFamily="34" charset="0"/>
            </a:endParaRPr>
          </a:p>
          <a:p>
            <a:pPr>
              <a:spcBef>
                <a:spcPct val="0"/>
              </a:spcBef>
            </a:pPr>
            <a:r>
              <a:rPr lang="en-US" sz="2000" dirty="0">
                <a:latin typeface="Verdana" pitchFamily="34" charset="0"/>
                <a:ea typeface="Verdana" pitchFamily="34" charset="0"/>
                <a:cs typeface="Verdana" pitchFamily="34" charset="0"/>
              </a:rPr>
              <a:t>what benefits would accrue if the project is </a:t>
            </a:r>
            <a:r>
              <a:rPr lang="en-US" sz="2000" dirty="0" smtClean="0">
                <a:latin typeface="Verdana" pitchFamily="34" charset="0"/>
                <a:ea typeface="Verdana" pitchFamily="34" charset="0"/>
                <a:cs typeface="Verdana" pitchFamily="34" charset="0"/>
              </a:rPr>
              <a:t>successful</a:t>
            </a:r>
            <a:endParaRPr lang="en-US" sz="2000" dirty="0">
              <a:latin typeface="Verdana" pitchFamily="34" charset="0"/>
              <a:ea typeface="Verdana" pitchFamily="34" charset="0"/>
              <a:cs typeface="Verdana" pitchFamily="34" charset="0"/>
            </a:endParaRPr>
          </a:p>
          <a:p>
            <a:pPr marL="0" indent="0">
              <a:spcBef>
                <a:spcPct val="0"/>
              </a:spcBef>
              <a:buNone/>
            </a:pPr>
            <a:endParaRPr lang="en-US" sz="2000" dirty="0">
              <a:latin typeface="Verdana" pitchFamily="34" charset="0"/>
              <a:ea typeface="Verdana" pitchFamily="34" charset="0"/>
              <a:cs typeface="Verdana" pitchFamily="34" charset="0"/>
            </a:endParaRPr>
          </a:p>
          <a:p>
            <a:pPr marL="0" indent="0">
              <a:spcBef>
                <a:spcPct val="0"/>
              </a:spcBef>
              <a:buNone/>
            </a:pPr>
            <a:r>
              <a:rPr lang="en-US" sz="2000" dirty="0">
                <a:solidFill>
                  <a:srgbClr val="333399"/>
                </a:solidFill>
                <a:latin typeface="Verdana" pitchFamily="34" charset="0"/>
                <a:ea typeface="Verdana" pitchFamily="34" charset="0"/>
                <a:cs typeface="Verdana" pitchFamily="34" charset="0"/>
              </a:rPr>
              <a:t>These issues apply both to the technical aspects of the proposal </a:t>
            </a:r>
            <a:r>
              <a:rPr lang="en-US" sz="2000" dirty="0" smtClean="0">
                <a:solidFill>
                  <a:srgbClr val="333399"/>
                </a:solidFill>
                <a:latin typeface="Verdana" pitchFamily="34" charset="0"/>
                <a:ea typeface="Verdana" pitchFamily="34" charset="0"/>
                <a:cs typeface="Verdana" pitchFamily="34" charset="0"/>
              </a:rPr>
              <a:t>(intellectual merit) and </a:t>
            </a:r>
            <a:r>
              <a:rPr lang="en-US" sz="2000" dirty="0">
                <a:solidFill>
                  <a:srgbClr val="333399"/>
                </a:solidFill>
                <a:latin typeface="Verdana" pitchFamily="34" charset="0"/>
                <a:ea typeface="Verdana" pitchFamily="34" charset="0"/>
                <a:cs typeface="Verdana" pitchFamily="34" charset="0"/>
              </a:rPr>
              <a:t>the way in which the project may make broader </a:t>
            </a:r>
            <a:r>
              <a:rPr lang="en-US" sz="2000" dirty="0" smtClean="0">
                <a:solidFill>
                  <a:srgbClr val="333399"/>
                </a:solidFill>
                <a:latin typeface="Verdana" pitchFamily="34" charset="0"/>
                <a:ea typeface="Verdana" pitchFamily="34" charset="0"/>
                <a:cs typeface="Verdana" pitchFamily="34" charset="0"/>
              </a:rPr>
              <a:t>contributions (broader impacts)</a:t>
            </a:r>
            <a:endParaRPr lang="en-US" sz="1500" dirty="0">
              <a:solidFill>
                <a:srgbClr val="333399"/>
              </a:solidFill>
              <a:latin typeface="Verdana" pitchFamily="34" charset="0"/>
              <a:ea typeface="Verdana" pitchFamily="34" charset="0"/>
              <a:cs typeface="Verdana" pitchFamily="34" charset="0"/>
            </a:endParaRPr>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1039178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514" y="914400"/>
            <a:ext cx="7696200" cy="8229600"/>
          </a:xfrm>
        </p:spPr>
        <p:txBody>
          <a:bodyPr/>
          <a:lstStyle/>
          <a:p>
            <a:pPr>
              <a:spcBef>
                <a:spcPts val="1400"/>
              </a:spcBef>
              <a:buFont typeface="+mj-lt"/>
              <a:buAutoNum type="arabicPeriod"/>
            </a:pPr>
            <a:r>
              <a:rPr lang="en-US" sz="1600" dirty="0">
                <a:latin typeface="+mj-lt"/>
              </a:rPr>
              <a:t>To what extent does the proposed software fill a recognized need and advance research capability within a significant area (or areas) of science and engineering</a:t>
            </a:r>
            <a:r>
              <a:rPr lang="en-US" sz="1600" dirty="0" smtClean="0">
                <a:latin typeface="+mj-lt"/>
              </a:rPr>
              <a:t>?</a:t>
            </a:r>
          </a:p>
          <a:p>
            <a:pPr>
              <a:spcBef>
                <a:spcPts val="1400"/>
              </a:spcBef>
              <a:buFont typeface="+mj-lt"/>
              <a:buAutoNum type="arabicPeriod"/>
            </a:pPr>
            <a:r>
              <a:rPr lang="en-US" sz="1600" dirty="0" smtClean="0">
                <a:latin typeface="+mj-lt"/>
              </a:rPr>
              <a:t>To </a:t>
            </a:r>
            <a:r>
              <a:rPr lang="en-US" sz="1600" dirty="0">
                <a:latin typeface="+mj-lt"/>
              </a:rPr>
              <a:t>what extent does the project integrate innovation and research into the project activities</a:t>
            </a:r>
            <a:r>
              <a:rPr lang="en-US" sz="1600" dirty="0" smtClean="0">
                <a:latin typeface="+mj-lt"/>
              </a:rPr>
              <a:t>?</a:t>
            </a:r>
          </a:p>
          <a:p>
            <a:pPr>
              <a:spcBef>
                <a:spcPts val="1400"/>
              </a:spcBef>
              <a:buFont typeface="+mj-lt"/>
              <a:buAutoNum type="arabicPeriod"/>
            </a:pPr>
            <a:r>
              <a:rPr lang="en-US" sz="1600" dirty="0" smtClean="0">
                <a:latin typeface="+mj-lt"/>
              </a:rPr>
              <a:t>How </a:t>
            </a:r>
            <a:r>
              <a:rPr lang="en-US" sz="1600" dirty="0">
                <a:latin typeface="+mj-lt"/>
              </a:rPr>
              <a:t>well does the proposal present and discuss the project plan and timeline, including proof-of-concept demonstrations of key software elements and the steps necessary to take the software from prototype to dissemination into the community as reusable software resources</a:t>
            </a:r>
            <a:r>
              <a:rPr lang="en-US" sz="1600" dirty="0" smtClean="0">
                <a:latin typeface="+mj-lt"/>
              </a:rPr>
              <a:t>?</a:t>
            </a:r>
          </a:p>
          <a:p>
            <a:pPr>
              <a:spcBef>
                <a:spcPts val="1400"/>
              </a:spcBef>
              <a:buFont typeface="+mj-lt"/>
              <a:buAutoNum type="arabicPeriod"/>
            </a:pPr>
            <a:r>
              <a:rPr lang="en-US" sz="1600" dirty="0" smtClean="0">
                <a:latin typeface="+mj-lt"/>
              </a:rPr>
              <a:t>Does </a:t>
            </a:r>
            <a:r>
              <a:rPr lang="en-US" sz="1600" dirty="0">
                <a:latin typeface="+mj-lt"/>
              </a:rPr>
              <a:t>the proposal state the software license to be used and is the choice both suitably justified and appropriate, given the goals of the project</a:t>
            </a:r>
            <a:r>
              <a:rPr lang="en-US" sz="1600" dirty="0" smtClean="0">
                <a:latin typeface="+mj-lt"/>
              </a:rPr>
              <a:t>?</a:t>
            </a:r>
          </a:p>
          <a:p>
            <a:pPr>
              <a:spcBef>
                <a:spcPts val="1400"/>
              </a:spcBef>
              <a:buFont typeface="+mj-lt"/>
              <a:buAutoNum type="arabicPeriod"/>
            </a:pPr>
            <a:r>
              <a:rPr lang="en-US" sz="1600" dirty="0" smtClean="0">
                <a:latin typeface="+mj-lt"/>
              </a:rPr>
              <a:t>If </a:t>
            </a:r>
            <a:r>
              <a:rPr lang="en-US" sz="1600" dirty="0">
                <a:latin typeface="+mj-lt"/>
              </a:rPr>
              <a:t>the proposers claim to have previously developed widely-used software, particularly if funded under an SSE or SSI award, how significant was the use and impact of the previously funded software, as shown by the quantifiable evidence in the proposal, and is the software properly listed in the appropriate proposers' </a:t>
            </a:r>
            <a:r>
              <a:rPr lang="en-US" sz="1600" dirty="0" err="1">
                <a:latin typeface="+mj-lt"/>
              </a:rPr>
              <a:t>biosketches</a:t>
            </a:r>
            <a:r>
              <a:rPr lang="en-US" sz="1600" dirty="0" smtClean="0">
                <a:latin typeface="+mj-lt"/>
              </a:rPr>
              <a:t>?</a:t>
            </a:r>
          </a:p>
          <a:p>
            <a:pPr>
              <a:spcBef>
                <a:spcPts val="1400"/>
              </a:spcBef>
              <a:buFont typeface="+mj-lt"/>
              <a:buAutoNum type="arabicPeriod"/>
            </a:pPr>
            <a:r>
              <a:rPr lang="en-US" sz="1600" dirty="0"/>
              <a:t>Are tangible metrics described to measure the success of any software that may be developed? How appropriate are these metrics?</a:t>
            </a:r>
            <a:br>
              <a:rPr lang="en-US" sz="1600" dirty="0"/>
            </a:br>
            <a:endParaRPr lang="en-US" sz="1600" dirty="0"/>
          </a:p>
          <a:p>
            <a:pPr>
              <a:spcBef>
                <a:spcPts val="1400"/>
              </a:spcBef>
            </a:pPr>
            <a:endParaRPr lang="en-US" sz="1500" dirty="0" smtClean="0">
              <a:latin typeface="+mj-lt"/>
            </a:endParaRPr>
          </a:p>
        </p:txBody>
      </p:sp>
      <p:sp>
        <p:nvSpPr>
          <p:cNvPr id="4" name="Title 1"/>
          <p:cNvSpPr txBox="1">
            <a:spLocks/>
          </p:cNvSpPr>
          <p:nvPr/>
        </p:nvSpPr>
        <p:spPr bwMode="auto">
          <a:xfrm>
            <a:off x="1447800" y="0"/>
            <a:ext cx="7620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SI</a:t>
            </a:r>
            <a:r>
              <a:rPr lang="en-US" sz="3000" baseline="30000" dirty="0" smtClean="0">
                <a:effectLst/>
                <a:latin typeface="Verdana" pitchFamily="34" charset="0"/>
                <a:ea typeface="Verdana" pitchFamily="34" charset="0"/>
                <a:cs typeface="Verdana" pitchFamily="34" charset="0"/>
              </a:rPr>
              <a:t>2</a:t>
            </a:r>
            <a:r>
              <a:rPr lang="en-US" sz="3000" dirty="0" smtClean="0">
                <a:effectLst/>
                <a:latin typeface="Verdana" pitchFamily="34" charset="0"/>
                <a:ea typeface="Verdana" pitchFamily="34" charset="0"/>
                <a:cs typeface="Verdana" pitchFamily="34" charset="0"/>
              </a:rPr>
              <a:t> SSE &amp; SSI specific criteria - 1</a:t>
            </a:r>
            <a:endParaRPr lang="en-US" sz="3000" dirty="0">
              <a:effectLst/>
              <a:latin typeface="Verdana" pitchFamily="34" charset="0"/>
              <a:ea typeface="Verdana" pitchFamily="34" charset="0"/>
              <a:cs typeface="Verdana" pitchFamily="34" charset="0"/>
            </a:endParaRPr>
          </a:p>
        </p:txBody>
      </p:sp>
      <p:sp>
        <p:nvSpPr>
          <p:cNvPr id="6" name="Left Arrow Callout 5"/>
          <p:cNvSpPr/>
          <p:nvPr/>
        </p:nvSpPr>
        <p:spPr>
          <a:xfrm>
            <a:off x="-76200" y="3886200"/>
            <a:ext cx="1371600" cy="1066800"/>
          </a:xfrm>
          <a:prstGeom prst="leftArrowCallout">
            <a:avLst>
              <a:gd name="adj1" fmla="val 0"/>
              <a:gd name="adj2" fmla="val 22355"/>
              <a:gd name="adj3" fmla="val 0"/>
              <a:gd name="adj4" fmla="val 81717"/>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0000"/>
                </a:solidFill>
              </a:rPr>
              <a:t>Not yes/no</a:t>
            </a:r>
            <a:endParaRPr lang="en-US" sz="2000" baseline="30000" dirty="0">
              <a:solidFill>
                <a:srgbClr val="FF0000"/>
              </a:solidFill>
            </a:endParaRPr>
          </a:p>
        </p:txBody>
      </p:sp>
      <p:sp>
        <p:nvSpPr>
          <p:cNvPr id="7" name="TextBox 6"/>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2703023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514" y="1295400"/>
            <a:ext cx="7696200" cy="8229600"/>
          </a:xfrm>
        </p:spPr>
        <p:txBody>
          <a:bodyPr/>
          <a:lstStyle/>
          <a:p>
            <a:pPr>
              <a:spcBef>
                <a:spcPts val="1400"/>
              </a:spcBef>
              <a:buFont typeface="+mj-lt"/>
              <a:buAutoNum type="arabicPeriod" startAt="7"/>
            </a:pPr>
            <a:r>
              <a:rPr lang="en-US" sz="1600" dirty="0" smtClean="0"/>
              <a:t>How </a:t>
            </a:r>
            <a:r>
              <a:rPr lang="en-US" sz="1600" dirty="0"/>
              <a:t>well does the software engineering and development plan include and/or enable the integration of relevant activities to ensure the software is responsive to new computing developments</a:t>
            </a:r>
            <a:r>
              <a:rPr lang="en-US" sz="1600" dirty="0" smtClean="0"/>
              <a:t>?</a:t>
            </a:r>
            <a:endParaRPr lang="en-US" sz="1600" dirty="0"/>
          </a:p>
          <a:p>
            <a:pPr>
              <a:spcBef>
                <a:spcPts val="1400"/>
              </a:spcBef>
              <a:buFont typeface="+mj-lt"/>
              <a:buAutoNum type="arabicPeriod" startAt="7"/>
            </a:pPr>
            <a:r>
              <a:rPr lang="en-US" sz="1600" dirty="0"/>
              <a:t>To what extent are issues of security, trustworthiness, reproducibility, and usability addressed and integrated into the proposed software</a:t>
            </a:r>
            <a:r>
              <a:rPr lang="en-US" sz="1600" dirty="0" smtClean="0"/>
              <a:t>?</a:t>
            </a:r>
            <a:endParaRPr lang="en-US" sz="1600" dirty="0"/>
          </a:p>
          <a:p>
            <a:pPr>
              <a:spcBef>
                <a:spcPts val="1400"/>
              </a:spcBef>
              <a:buFont typeface="+mj-lt"/>
              <a:buAutoNum type="arabicPeriod" startAt="7"/>
            </a:pPr>
            <a:r>
              <a:rPr lang="en-US" sz="1600" dirty="0"/>
              <a:t>To what extent is adaptability to new technologies and changing requirements addressed by the project and built into the proposed software system</a:t>
            </a:r>
            <a:r>
              <a:rPr lang="en-US" sz="1600" dirty="0" smtClean="0"/>
              <a:t>?</a:t>
            </a:r>
            <a:endParaRPr lang="en-US" sz="1600" dirty="0"/>
          </a:p>
          <a:p>
            <a:pPr>
              <a:spcBef>
                <a:spcPts val="1400"/>
              </a:spcBef>
              <a:buFont typeface="+mj-lt"/>
              <a:buAutoNum type="arabicPeriod" startAt="7"/>
            </a:pPr>
            <a:r>
              <a:rPr lang="en-US" sz="1600" dirty="0"/>
              <a:t>How well does the project plan include user interaction, a community-driven approach, and a timeline of new feature releases? Is there a strong plan to extend the work to additional user communities</a:t>
            </a:r>
            <a:r>
              <a:rPr lang="en-US" sz="1600" dirty="0" smtClean="0"/>
              <a:t>?</a:t>
            </a:r>
            <a:endParaRPr lang="en-US" sz="1600" dirty="0"/>
          </a:p>
          <a:p>
            <a:pPr>
              <a:spcBef>
                <a:spcPts val="1400"/>
              </a:spcBef>
              <a:buFont typeface="+mj-lt"/>
              <a:buAutoNum type="arabicPeriod" startAt="7"/>
            </a:pPr>
            <a:r>
              <a:rPr lang="en-US" sz="1600" dirty="0"/>
              <a:t>How well does the project address the sustainability of the developed software beyond the lifetime of the award</a:t>
            </a:r>
            <a:r>
              <a:rPr lang="en-US" sz="1600" dirty="0" smtClean="0"/>
              <a:t>?</a:t>
            </a:r>
            <a:endParaRPr lang="en-US" sz="1600" dirty="0"/>
          </a:p>
          <a:p>
            <a:pPr>
              <a:spcBef>
                <a:spcPts val="1400"/>
              </a:spcBef>
              <a:buFont typeface="+mj-lt"/>
              <a:buAutoNum type="arabicPeriod" startAt="7"/>
            </a:pPr>
            <a:r>
              <a:rPr lang="en-US" sz="1600" dirty="0"/>
              <a:t>To what extent does the proposed software leverage, and to what extent is it interoperable with, widely used tools by the community, and NSF and national cyberinfrastructure investments, as appropriate?</a:t>
            </a:r>
            <a:endParaRPr lang="en-US" sz="1600" kern="1200" dirty="0">
              <a:latin typeface="Verdana" pitchFamily="34" charset="0"/>
              <a:ea typeface="Verdana" pitchFamily="34" charset="0"/>
              <a:cs typeface="Verdana" pitchFamily="34" charset="0"/>
            </a:endParaRPr>
          </a:p>
        </p:txBody>
      </p:sp>
      <p:sp>
        <p:nvSpPr>
          <p:cNvPr id="4" name="Title 1"/>
          <p:cNvSpPr txBox="1">
            <a:spLocks/>
          </p:cNvSpPr>
          <p:nvPr/>
        </p:nvSpPr>
        <p:spPr bwMode="auto">
          <a:xfrm>
            <a:off x="1447800" y="0"/>
            <a:ext cx="7620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SI</a:t>
            </a:r>
            <a:r>
              <a:rPr lang="en-US" sz="3000" baseline="30000" dirty="0" smtClean="0">
                <a:effectLst/>
                <a:latin typeface="Verdana" pitchFamily="34" charset="0"/>
                <a:ea typeface="Verdana" pitchFamily="34" charset="0"/>
                <a:cs typeface="Verdana" pitchFamily="34" charset="0"/>
              </a:rPr>
              <a:t>2</a:t>
            </a:r>
            <a:r>
              <a:rPr lang="en-US" sz="3000" dirty="0" smtClean="0">
                <a:effectLst/>
                <a:latin typeface="Verdana" pitchFamily="34" charset="0"/>
                <a:ea typeface="Verdana" pitchFamily="34" charset="0"/>
                <a:cs typeface="Verdana" pitchFamily="34" charset="0"/>
              </a:rPr>
              <a:t> SSE &amp; SSI specific criteria - 2</a:t>
            </a:r>
            <a:endParaRPr lang="en-US" sz="3000" dirty="0">
              <a:effectLst/>
              <a:latin typeface="Verdana" pitchFamily="34" charset="0"/>
              <a:ea typeface="Verdana" pitchFamily="34" charset="0"/>
              <a:cs typeface="Verdana" pitchFamily="34" charset="0"/>
            </a:endParaRPr>
          </a:p>
        </p:txBody>
      </p:sp>
      <p:sp>
        <p:nvSpPr>
          <p:cNvPr id="6" name="Left Arrow Callout 5"/>
          <p:cNvSpPr/>
          <p:nvPr/>
        </p:nvSpPr>
        <p:spPr>
          <a:xfrm>
            <a:off x="-76200" y="3886200"/>
            <a:ext cx="1371600" cy="1066800"/>
          </a:xfrm>
          <a:prstGeom prst="leftArrowCallout">
            <a:avLst>
              <a:gd name="adj1" fmla="val 0"/>
              <a:gd name="adj2" fmla="val 22355"/>
              <a:gd name="adj3" fmla="val 0"/>
              <a:gd name="adj4" fmla="val 81717"/>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0000"/>
                </a:solidFill>
              </a:rPr>
              <a:t>Not yes/no</a:t>
            </a:r>
            <a:endParaRPr lang="en-US" sz="2000" baseline="30000" dirty="0">
              <a:solidFill>
                <a:srgbClr val="FF0000"/>
              </a:solidFill>
            </a:endParaRPr>
          </a:p>
        </p:txBody>
      </p:sp>
      <p:sp>
        <p:nvSpPr>
          <p:cNvPr id="7" name="TextBox 6"/>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1971847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514" y="1295400"/>
            <a:ext cx="7696200" cy="8229600"/>
          </a:xfrm>
        </p:spPr>
        <p:txBody>
          <a:bodyPr/>
          <a:lstStyle/>
          <a:p>
            <a:r>
              <a:rPr lang="en-US" sz="1600" dirty="0"/>
              <a:t>How compelling is the rationale for the envisioned institute, its mission and goals, and its responsiveness to community needs and to programmatic areas of interest to the SI</a:t>
            </a:r>
            <a:r>
              <a:rPr lang="en-US" sz="1600" baseline="30000" dirty="0"/>
              <a:t>2</a:t>
            </a:r>
            <a:r>
              <a:rPr lang="en-US" sz="1600" dirty="0"/>
              <a:t> program and associated Dear Colleague Letters?</a:t>
            </a:r>
          </a:p>
          <a:p>
            <a:r>
              <a:rPr lang="en-US" sz="1600" dirty="0"/>
              <a:t>To what extent does the proposal describe the scientific and engineering communities and software elements/frameworks to be targeted, and the specific software sustainability challenges that will be addressed?</a:t>
            </a:r>
          </a:p>
          <a:p>
            <a:r>
              <a:rPr lang="en-US" sz="1600" dirty="0"/>
              <a:t>To what extent does the proposal describe approaches for reaching out to the relevant communities and engaging them in the conceptual design process?</a:t>
            </a:r>
          </a:p>
          <a:p>
            <a:r>
              <a:rPr lang="en-US" sz="1600" dirty="0"/>
              <a:t>To what extent does the proposal describe the anticipated impact to the scientific and engineering communities in terms of research, innovation and productivity?</a:t>
            </a:r>
          </a:p>
          <a:p>
            <a:r>
              <a:rPr lang="en-US" sz="1600" dirty="0"/>
              <a:t>To what extent does the proposal describe the overarching approach as well as specific steps that will be taken towards the conceptual design of the envisioned institute?</a:t>
            </a:r>
          </a:p>
          <a:p>
            <a:r>
              <a:rPr lang="en-US" sz="1600" dirty="0"/>
              <a:t>What qualifies the PIs to lead the conceptualization effort for the envisioned institute?</a:t>
            </a:r>
          </a:p>
          <a:p>
            <a:r>
              <a:rPr lang="en-US" sz="1600" dirty="0"/>
              <a:t>How qualified are the members of the steering committee in their ability to assume key roles in the leadership and/or management of the envisioned institute</a:t>
            </a:r>
            <a:r>
              <a:rPr lang="en-US" sz="1600" dirty="0" smtClean="0"/>
              <a:t>?</a:t>
            </a:r>
            <a:endParaRPr lang="en-US" sz="1600" dirty="0"/>
          </a:p>
        </p:txBody>
      </p:sp>
      <p:sp>
        <p:nvSpPr>
          <p:cNvPr id="4" name="Title 1"/>
          <p:cNvSpPr txBox="1">
            <a:spLocks/>
          </p:cNvSpPr>
          <p:nvPr/>
        </p:nvSpPr>
        <p:spPr bwMode="auto">
          <a:xfrm>
            <a:off x="1447800" y="0"/>
            <a:ext cx="7620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000" dirty="0" smtClean="0">
                <a:effectLst/>
                <a:latin typeface="Verdana" pitchFamily="34" charset="0"/>
                <a:ea typeface="Verdana" pitchFamily="34" charset="0"/>
                <a:cs typeface="Verdana" pitchFamily="34" charset="0"/>
              </a:rPr>
              <a:t>S</a:t>
            </a:r>
            <a:r>
              <a:rPr lang="en-US" sz="3000" baseline="30000" dirty="0">
                <a:effectLst/>
                <a:latin typeface="Verdana" pitchFamily="34" charset="0"/>
                <a:ea typeface="Verdana" pitchFamily="34" charset="0"/>
                <a:cs typeface="Verdana" pitchFamily="34" charset="0"/>
              </a:rPr>
              <a:t>2</a:t>
            </a:r>
            <a:r>
              <a:rPr lang="en-US" sz="3000" dirty="0" smtClean="0">
                <a:effectLst/>
                <a:latin typeface="Verdana" pitchFamily="34" charset="0"/>
                <a:ea typeface="Verdana" pitchFamily="34" charset="0"/>
                <a:cs typeface="Verdana" pitchFamily="34" charset="0"/>
              </a:rPr>
              <a:t>I</a:t>
            </a:r>
            <a:r>
              <a:rPr lang="en-US" sz="3000" baseline="30000" dirty="0" smtClean="0">
                <a:effectLst/>
                <a:latin typeface="Verdana" pitchFamily="34" charset="0"/>
                <a:ea typeface="Verdana" pitchFamily="34" charset="0"/>
                <a:cs typeface="Verdana" pitchFamily="34" charset="0"/>
              </a:rPr>
              <a:t>2</a:t>
            </a:r>
            <a:r>
              <a:rPr lang="en-US" sz="3000" dirty="0" smtClean="0">
                <a:effectLst/>
                <a:latin typeface="Verdana" pitchFamily="34" charset="0"/>
                <a:ea typeface="Verdana" pitchFamily="34" charset="0"/>
                <a:cs typeface="Verdana" pitchFamily="34" charset="0"/>
              </a:rPr>
              <a:t> Conceptualization solicitation specific criteria</a:t>
            </a:r>
            <a:endParaRPr lang="en-US" sz="3000" dirty="0">
              <a:effectLst/>
              <a:latin typeface="Verdana" pitchFamily="34" charset="0"/>
              <a:ea typeface="Verdana" pitchFamily="34" charset="0"/>
              <a:cs typeface="Verdana" pitchFamily="34" charset="0"/>
            </a:endParaRPr>
          </a:p>
        </p:txBody>
      </p:sp>
      <p:sp>
        <p:nvSpPr>
          <p:cNvPr id="6" name="Left Arrow Callout 5"/>
          <p:cNvSpPr/>
          <p:nvPr/>
        </p:nvSpPr>
        <p:spPr>
          <a:xfrm>
            <a:off x="-76200" y="3886200"/>
            <a:ext cx="1371600" cy="1066800"/>
          </a:xfrm>
          <a:prstGeom prst="leftArrowCallout">
            <a:avLst>
              <a:gd name="adj1" fmla="val 0"/>
              <a:gd name="adj2" fmla="val 22355"/>
              <a:gd name="adj3" fmla="val 0"/>
              <a:gd name="adj4" fmla="val 81717"/>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0000"/>
                </a:solidFill>
              </a:rPr>
              <a:t>Not yes/no</a:t>
            </a:r>
            <a:endParaRPr lang="en-US" sz="2000" baseline="30000" dirty="0">
              <a:solidFill>
                <a:srgbClr val="FF0000"/>
              </a:solidFill>
            </a:endParaRPr>
          </a:p>
        </p:txBody>
      </p:sp>
      <p:sp>
        <p:nvSpPr>
          <p:cNvPr id="7" name="TextBox 6"/>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482211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1828800" y="228600"/>
            <a:ext cx="6400800" cy="5486400"/>
          </a:xfrm>
        </p:spPr>
        <p:txBody>
          <a:bodyPr/>
          <a:lstStyle/>
          <a:p>
            <a:pPr marL="0" indent="0" eaLnBrk="1" hangingPunct="1">
              <a:lnSpc>
                <a:spcPct val="90000"/>
              </a:lnSpc>
              <a:buFont typeface="Wingdings 2" charset="2"/>
              <a:buNone/>
            </a:pPr>
            <a:r>
              <a:rPr lang="en-US" sz="3000" b="1" kern="1200" dirty="0">
                <a:solidFill>
                  <a:srgbClr val="333399"/>
                </a:solidFill>
                <a:latin typeface="Verdana" pitchFamily="34" charset="0"/>
                <a:ea typeface="Verdana" pitchFamily="34" charset="0"/>
                <a:cs typeface="Verdana" pitchFamily="34" charset="0"/>
              </a:rPr>
              <a:t>On behalf of the </a:t>
            </a:r>
            <a:r>
              <a:rPr lang="en-US" sz="3000" b="1" kern="1200" dirty="0" smtClean="0">
                <a:solidFill>
                  <a:srgbClr val="333399"/>
                </a:solidFill>
                <a:latin typeface="Verdana" pitchFamily="34" charset="0"/>
                <a:ea typeface="Verdana" pitchFamily="34" charset="0"/>
                <a:cs typeface="Verdana" pitchFamily="34" charset="0"/>
              </a:rPr>
              <a:t>National </a:t>
            </a:r>
            <a:r>
              <a:rPr lang="en-US" sz="3000" b="1" kern="1200" dirty="0">
                <a:solidFill>
                  <a:srgbClr val="333399"/>
                </a:solidFill>
                <a:latin typeface="Verdana" pitchFamily="34" charset="0"/>
                <a:ea typeface="Verdana" pitchFamily="34" charset="0"/>
                <a:cs typeface="Verdana" pitchFamily="34" charset="0"/>
              </a:rPr>
              <a:t>Science </a:t>
            </a:r>
            <a:r>
              <a:rPr lang="en-US" sz="3000" b="1" kern="1200" dirty="0" smtClean="0">
                <a:solidFill>
                  <a:srgbClr val="333399"/>
                </a:solidFill>
                <a:latin typeface="Verdana" pitchFamily="34" charset="0"/>
                <a:ea typeface="Verdana" pitchFamily="34" charset="0"/>
                <a:cs typeface="Verdana" pitchFamily="34" charset="0"/>
              </a:rPr>
              <a:t>Foundation and the SI</a:t>
            </a:r>
            <a:r>
              <a:rPr lang="en-US" sz="3000" b="1" kern="1200" baseline="30000" dirty="0" smtClean="0">
                <a:solidFill>
                  <a:srgbClr val="333399"/>
                </a:solidFill>
                <a:latin typeface="Verdana" pitchFamily="34" charset="0"/>
                <a:ea typeface="Verdana" pitchFamily="34" charset="0"/>
                <a:cs typeface="Verdana" pitchFamily="34" charset="0"/>
              </a:rPr>
              <a:t>2</a:t>
            </a:r>
            <a:r>
              <a:rPr lang="en-US" sz="3000" b="1" kern="1200" dirty="0" smtClean="0">
                <a:solidFill>
                  <a:srgbClr val="333399"/>
                </a:solidFill>
                <a:latin typeface="Verdana" pitchFamily="34" charset="0"/>
                <a:ea typeface="Verdana" pitchFamily="34" charset="0"/>
                <a:cs typeface="Verdana" pitchFamily="34" charset="0"/>
              </a:rPr>
              <a:t> team</a:t>
            </a:r>
            <a:endParaRPr lang="en-US" sz="3000" b="1" kern="1200" dirty="0">
              <a:solidFill>
                <a:srgbClr val="333399"/>
              </a:solidFill>
              <a:latin typeface="Verdana" pitchFamily="34" charset="0"/>
              <a:ea typeface="Verdana" pitchFamily="34" charset="0"/>
              <a:cs typeface="Verdana" pitchFamily="34" charset="0"/>
            </a:endParaRPr>
          </a:p>
          <a:p>
            <a:pPr marL="0" indent="0" eaLnBrk="1" hangingPunct="1">
              <a:lnSpc>
                <a:spcPct val="90000"/>
              </a:lnSpc>
              <a:buNone/>
            </a:pPr>
            <a:r>
              <a:rPr lang="en-US" sz="3000" dirty="0" smtClean="0">
                <a:latin typeface="Verdana" pitchFamily="34" charset="0"/>
                <a:ea typeface="Verdana" pitchFamily="34" charset="0"/>
                <a:cs typeface="Verdana" pitchFamily="34" charset="0"/>
              </a:rPr>
              <a:t> </a:t>
            </a:r>
            <a:endParaRPr lang="en-US" sz="3000" b="1" cap="all" dirty="0">
              <a:latin typeface="Verdana" pitchFamily="34" charset="0"/>
              <a:ea typeface="Verdana" pitchFamily="34" charset="0"/>
              <a:cs typeface="Verdana" pitchFamily="34" charset="0"/>
            </a:endParaRPr>
          </a:p>
          <a:p>
            <a:pPr algn="ctr" eaLnBrk="1" hangingPunct="1">
              <a:lnSpc>
                <a:spcPct val="90000"/>
              </a:lnSpc>
              <a:buFont typeface="Wingdings 2" charset="2"/>
              <a:buNone/>
            </a:pPr>
            <a:r>
              <a:rPr lang="en-US" sz="3000" b="1" cap="all" dirty="0">
                <a:solidFill>
                  <a:srgbClr val="FF0000"/>
                </a:solidFill>
                <a:latin typeface="Verdana" pitchFamily="34" charset="0"/>
                <a:ea typeface="Verdana" pitchFamily="34" charset="0"/>
                <a:cs typeface="Verdana" pitchFamily="34" charset="0"/>
              </a:rPr>
              <a:t>THANK YOU!</a:t>
            </a:r>
          </a:p>
        </p:txBody>
      </p:sp>
      <p:sp>
        <p:nvSpPr>
          <p:cNvPr id="4" name="Rectangle 3"/>
          <p:cNvSpPr txBox="1">
            <a:spLocks noChangeArrowheads="1"/>
          </p:cNvSpPr>
          <p:nvPr/>
        </p:nvSpPr>
        <p:spPr>
          <a:xfrm>
            <a:off x="1447800" y="2819400"/>
            <a:ext cx="7696200" cy="2743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ct val="0"/>
              </a:spcBef>
              <a:buFontTx/>
              <a:buNone/>
            </a:pPr>
            <a:r>
              <a:rPr lang="en-US" sz="3000" b="0" dirty="0" smtClean="0">
                <a:latin typeface="Calibri" panose="020F0502020204030204" pitchFamily="34" charset="0"/>
              </a:rPr>
              <a:t>Questions</a:t>
            </a:r>
            <a:r>
              <a:rPr lang="en-US" sz="3000" b="0" dirty="0">
                <a:latin typeface="Calibri" panose="020F0502020204030204" pitchFamily="34" charset="0"/>
              </a:rPr>
              <a:t>? </a:t>
            </a:r>
            <a:endParaRPr lang="en-US" sz="3000" b="0" dirty="0" smtClean="0">
              <a:latin typeface="Calibri" panose="020F0502020204030204" pitchFamily="34" charset="0"/>
            </a:endParaRPr>
          </a:p>
          <a:p>
            <a:pPr>
              <a:spcBef>
                <a:spcPct val="0"/>
              </a:spcBef>
            </a:pPr>
            <a:r>
              <a:rPr lang="en-US" sz="3000" b="0" dirty="0" smtClean="0">
                <a:latin typeface="Calibri" panose="020F0502020204030204" pitchFamily="34" charset="0"/>
              </a:rPr>
              <a:t>Now</a:t>
            </a:r>
          </a:p>
          <a:p>
            <a:pPr>
              <a:spcBef>
                <a:spcPct val="0"/>
              </a:spcBef>
            </a:pPr>
            <a:r>
              <a:rPr lang="en-US" sz="3000" b="0" kern="0" dirty="0" smtClean="0">
                <a:solidFill>
                  <a:srgbClr val="333399"/>
                </a:solidFill>
                <a:latin typeface="Calibri" panose="020F0502020204030204" pitchFamily="34" charset="0"/>
                <a:ea typeface="Verdana" pitchFamily="34" charset="0"/>
                <a:cs typeface="Verdana" pitchFamily="34" charset="0"/>
                <a:hlinkClick r:id="rId3"/>
              </a:rPr>
              <a:t>rramnath@nsf.gov</a:t>
            </a:r>
            <a:r>
              <a:rPr lang="en-US" sz="3000" b="0" dirty="0">
                <a:latin typeface="Calibri" panose="020F0502020204030204" pitchFamily="34" charset="0"/>
              </a:rPr>
              <a:t>, or </a:t>
            </a:r>
            <a:r>
              <a:rPr lang="en-US" sz="3000" b="0" dirty="0" smtClean="0">
                <a:latin typeface="Calibri" panose="020F0502020204030204" pitchFamily="34" charset="0"/>
              </a:rPr>
              <a:t>703-292-4776</a:t>
            </a:r>
          </a:p>
          <a:p>
            <a:pPr>
              <a:spcBef>
                <a:spcPct val="0"/>
              </a:spcBef>
            </a:pPr>
            <a:r>
              <a:rPr lang="en-US" sz="3000" b="0" dirty="0" smtClean="0">
                <a:latin typeface="Calibri" panose="020F0502020204030204" pitchFamily="34" charset="0"/>
                <a:hlinkClick r:id="rId4"/>
              </a:rPr>
              <a:t>vipchaud@nsf.gov</a:t>
            </a:r>
            <a:r>
              <a:rPr lang="en-US" sz="3000" b="0" dirty="0" smtClean="0">
                <a:latin typeface="Calibri" panose="020F0502020204030204" pitchFamily="34" charset="0"/>
              </a:rPr>
              <a:t>, or 703-292-2254</a:t>
            </a:r>
          </a:p>
          <a:p>
            <a:pPr marL="0" indent="0">
              <a:spcBef>
                <a:spcPct val="0"/>
              </a:spcBef>
              <a:buNone/>
            </a:pPr>
            <a:endParaRPr lang="en-US" sz="3000" b="0" dirty="0" smtClean="0">
              <a:latin typeface="Calibri" panose="020F0502020204030204" pitchFamily="34" charset="0"/>
            </a:endParaRPr>
          </a:p>
          <a:p>
            <a:pPr marL="0" indent="0">
              <a:spcBef>
                <a:spcPct val="0"/>
              </a:spcBef>
              <a:buNone/>
            </a:pPr>
            <a:r>
              <a:rPr lang="en-US" sz="2400" b="0" dirty="0" smtClean="0">
                <a:latin typeface="Calibri" panose="020F0502020204030204" pitchFamily="34" charset="0"/>
              </a:rPr>
              <a:t>These </a:t>
            </a:r>
            <a:r>
              <a:rPr lang="en-US" sz="2400" b="0" dirty="0">
                <a:latin typeface="Calibri" panose="020F0502020204030204" pitchFamily="34" charset="0"/>
              </a:rPr>
              <a:t>slides, an audio recording, and a script of this webinar are available at </a:t>
            </a:r>
            <a:r>
              <a:rPr lang="en-US" sz="2400" b="0" dirty="0">
                <a:latin typeface="Calibri" panose="020F0502020204030204" pitchFamily="34" charset="0"/>
                <a:hlinkClick r:id="rId5"/>
              </a:rPr>
              <a:t>http://www.nsf.gov/events/</a:t>
            </a:r>
            <a:endParaRPr lang="en-US" sz="2400" b="0" kern="0" dirty="0">
              <a:solidFill>
                <a:srgbClr val="333399"/>
              </a:solidFill>
              <a:latin typeface="Calibri" panose="020F0502020204030204" pitchFamily="34" charset="0"/>
              <a:ea typeface="Verdana" pitchFamily="34" charset="0"/>
              <a:cs typeface="Verdana" pitchFamily="34" charset="0"/>
            </a:endParaRPr>
          </a:p>
          <a:p>
            <a:pPr>
              <a:spcBef>
                <a:spcPct val="0"/>
              </a:spcBef>
            </a:pPr>
            <a:endParaRPr lang="en-US" sz="3000" b="0" dirty="0">
              <a:latin typeface="Calibri" panose="020F0502020204030204" pitchFamily="34" charset="0"/>
            </a:endParaRPr>
          </a:p>
        </p:txBody>
      </p:sp>
      <p:sp>
        <p:nvSpPr>
          <p:cNvPr id="5" name="TextBox 4"/>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447800" y="1066800"/>
            <a:ext cx="7696200" cy="5410200"/>
          </a:xfrm>
        </p:spPr>
        <p:txBody>
          <a:bodyPr numCol="2">
            <a:normAutofit fontScale="92500" lnSpcReduction="20000"/>
          </a:bodyPr>
          <a:lstStyle/>
          <a:p>
            <a:pPr marL="0" indent="0">
              <a:buNone/>
            </a:pPr>
            <a:r>
              <a:rPr lang="en-US" sz="1400" b="1" dirty="0" smtClean="0">
                <a:latin typeface="Verdana" pitchFamily="34" charset="0"/>
                <a:ea typeface="Verdana" pitchFamily="34" charset="0"/>
                <a:cs typeface="Verdana" pitchFamily="34" charset="0"/>
              </a:rPr>
              <a:t>Directorate </a:t>
            </a:r>
            <a:r>
              <a:rPr lang="en-US" sz="1400" b="1" dirty="0">
                <a:latin typeface="Verdana" pitchFamily="34" charset="0"/>
                <a:ea typeface="Verdana" pitchFamily="34" charset="0"/>
                <a:cs typeface="Verdana" pitchFamily="34" charset="0"/>
              </a:rPr>
              <a:t>for Biological </a:t>
            </a:r>
            <a:r>
              <a:rPr lang="en-US" sz="1400" b="1" dirty="0" smtClean="0">
                <a:latin typeface="Verdana" pitchFamily="34" charset="0"/>
                <a:ea typeface="Verdana" pitchFamily="34" charset="0"/>
                <a:cs typeface="Verdana" pitchFamily="34" charset="0"/>
              </a:rPr>
              <a:t>Sciences</a:t>
            </a:r>
          </a:p>
          <a:p>
            <a:r>
              <a:rPr lang="en-US" sz="1400" dirty="0" smtClean="0">
                <a:latin typeface="Verdana" pitchFamily="34" charset="0"/>
                <a:ea typeface="Verdana" pitchFamily="34" charset="0"/>
                <a:cs typeface="Verdana" pitchFamily="34" charset="0"/>
              </a:rPr>
              <a:t>Division of Biological Infrastructure</a:t>
            </a:r>
          </a:p>
          <a:p>
            <a:pPr lvl="1"/>
            <a:r>
              <a:rPr lang="en-US" sz="1400" dirty="0" smtClean="0"/>
              <a:t>Peter McCartney</a:t>
            </a:r>
            <a:endParaRPr lang="en-US" sz="1400" dirty="0"/>
          </a:p>
          <a:p>
            <a:pPr marL="0" indent="0">
              <a:buNone/>
            </a:pPr>
            <a:r>
              <a:rPr lang="en-US" sz="1400" b="1" dirty="0" smtClean="0">
                <a:latin typeface="Verdana" pitchFamily="34" charset="0"/>
                <a:ea typeface="Verdana" pitchFamily="34" charset="0"/>
                <a:cs typeface="Verdana" pitchFamily="34" charset="0"/>
              </a:rPr>
              <a:t>Directorate </a:t>
            </a:r>
            <a:r>
              <a:rPr lang="en-US" sz="1400" b="1" dirty="0">
                <a:latin typeface="Verdana" pitchFamily="34" charset="0"/>
                <a:ea typeface="Verdana" pitchFamily="34" charset="0"/>
                <a:cs typeface="Verdana" pitchFamily="34" charset="0"/>
              </a:rPr>
              <a:t>for Computer &amp; Information Science &amp; </a:t>
            </a:r>
            <a:r>
              <a:rPr lang="en-US" sz="1400" b="1" dirty="0" smtClean="0">
                <a:latin typeface="Verdana" pitchFamily="34" charset="0"/>
                <a:ea typeface="Verdana" pitchFamily="34" charset="0"/>
                <a:cs typeface="Verdana" pitchFamily="34" charset="0"/>
              </a:rPr>
              <a:t>Engineering</a:t>
            </a:r>
          </a:p>
          <a:p>
            <a:r>
              <a:rPr lang="en-US" sz="1400" dirty="0">
                <a:latin typeface="Verdana" pitchFamily="34" charset="0"/>
                <a:ea typeface="Verdana" pitchFamily="34" charset="0"/>
                <a:cs typeface="Verdana" pitchFamily="34" charset="0"/>
              </a:rPr>
              <a:t>Division of Advanced </a:t>
            </a:r>
            <a:r>
              <a:rPr lang="en-US" sz="1400" dirty="0" smtClean="0">
                <a:latin typeface="Verdana" pitchFamily="34" charset="0"/>
                <a:ea typeface="Verdana" pitchFamily="34" charset="0"/>
                <a:cs typeface="Verdana" pitchFamily="34" charset="0"/>
              </a:rPr>
              <a:t>Cyberinfrastructure</a:t>
            </a:r>
          </a:p>
          <a:p>
            <a:pPr lvl="1"/>
            <a:r>
              <a:rPr lang="en-US" sz="1400" dirty="0" smtClean="0"/>
              <a:t>Rajiv Ramnath</a:t>
            </a:r>
          </a:p>
          <a:p>
            <a:pPr lvl="1"/>
            <a:r>
              <a:rPr lang="en-US" sz="1400" dirty="0" smtClean="0"/>
              <a:t>Vipin Chaudhary</a:t>
            </a:r>
            <a:endParaRPr lang="en-US" sz="1400" dirty="0"/>
          </a:p>
          <a:p>
            <a:r>
              <a:rPr lang="en-US" sz="1400" dirty="0" smtClean="0">
                <a:latin typeface="Verdana" pitchFamily="34" charset="0"/>
                <a:ea typeface="Verdana" pitchFamily="34" charset="0"/>
                <a:cs typeface="Verdana" pitchFamily="34" charset="0"/>
              </a:rPr>
              <a:t>Division of Computing and Communication Foundations</a:t>
            </a:r>
          </a:p>
          <a:p>
            <a:pPr lvl="1"/>
            <a:r>
              <a:rPr lang="en-US" sz="1400" dirty="0" smtClean="0"/>
              <a:t>Sol </a:t>
            </a:r>
            <a:r>
              <a:rPr lang="en-US" sz="1400" dirty="0"/>
              <a:t>Greenspan </a:t>
            </a:r>
            <a:endParaRPr lang="en-US" sz="1400" dirty="0" smtClean="0"/>
          </a:p>
          <a:p>
            <a:pPr lvl="1"/>
            <a:r>
              <a:rPr lang="en-US" sz="1400" dirty="0" err="1"/>
              <a:t>Almadena</a:t>
            </a:r>
            <a:r>
              <a:rPr lang="en-US" sz="1400" dirty="0"/>
              <a:t> </a:t>
            </a:r>
            <a:r>
              <a:rPr lang="en-US" sz="1400" dirty="0" err="1" smtClean="0"/>
              <a:t>Chtchelkanova</a:t>
            </a:r>
            <a:endParaRPr lang="en-US" sz="1400" b="1" dirty="0" smtClean="0">
              <a:latin typeface="Verdana" pitchFamily="34" charset="0"/>
              <a:ea typeface="Verdana" pitchFamily="34" charset="0"/>
              <a:cs typeface="Verdana" pitchFamily="34" charset="0"/>
            </a:endParaRPr>
          </a:p>
          <a:p>
            <a:pPr marL="0" indent="0">
              <a:buNone/>
            </a:pPr>
            <a:r>
              <a:rPr lang="en-US" sz="1400" b="1" dirty="0" smtClean="0">
                <a:latin typeface="Verdana" pitchFamily="34" charset="0"/>
                <a:ea typeface="Verdana" pitchFamily="34" charset="0"/>
                <a:cs typeface="Verdana" pitchFamily="34" charset="0"/>
              </a:rPr>
              <a:t>Directorate </a:t>
            </a:r>
            <a:r>
              <a:rPr lang="en-US" sz="1400" b="1" dirty="0">
                <a:latin typeface="Verdana" pitchFamily="34" charset="0"/>
                <a:ea typeface="Verdana" pitchFamily="34" charset="0"/>
                <a:cs typeface="Verdana" pitchFamily="34" charset="0"/>
              </a:rPr>
              <a:t>for </a:t>
            </a:r>
            <a:r>
              <a:rPr lang="en-US" sz="1400" b="1" dirty="0" smtClean="0">
                <a:latin typeface="Verdana" pitchFamily="34" charset="0"/>
                <a:ea typeface="Verdana" pitchFamily="34" charset="0"/>
                <a:cs typeface="Verdana" pitchFamily="34" charset="0"/>
              </a:rPr>
              <a:t>Engineering</a:t>
            </a:r>
          </a:p>
          <a:p>
            <a:pPr fontAlgn="ctr"/>
            <a:r>
              <a:rPr lang="en-US" sz="1400" dirty="0" smtClean="0">
                <a:latin typeface="Verdana" pitchFamily="34" charset="0"/>
                <a:ea typeface="Verdana" pitchFamily="34" charset="0"/>
                <a:cs typeface="Verdana" pitchFamily="34" charset="0"/>
              </a:rPr>
              <a:t>Division </a:t>
            </a:r>
            <a:r>
              <a:rPr lang="en-US" sz="1400" dirty="0">
                <a:latin typeface="Verdana" pitchFamily="34" charset="0"/>
                <a:ea typeface="Verdana" pitchFamily="34" charset="0"/>
                <a:cs typeface="Verdana" pitchFamily="34" charset="0"/>
              </a:rPr>
              <a:t>of Civil, Mechanical and Manufacturing </a:t>
            </a:r>
            <a:r>
              <a:rPr lang="en-US" sz="1400" dirty="0" smtClean="0">
                <a:latin typeface="Verdana" pitchFamily="34" charset="0"/>
                <a:ea typeface="Verdana" pitchFamily="34" charset="0"/>
                <a:cs typeface="Verdana" pitchFamily="34" charset="0"/>
              </a:rPr>
              <a:t>Innovation (CMMI)</a:t>
            </a:r>
            <a:endParaRPr lang="en-US" sz="1400" dirty="0">
              <a:latin typeface="Verdana" pitchFamily="34" charset="0"/>
              <a:ea typeface="Verdana" pitchFamily="34" charset="0"/>
              <a:cs typeface="Verdana" pitchFamily="34" charset="0"/>
            </a:endParaRPr>
          </a:p>
          <a:p>
            <a:pPr lvl="1"/>
            <a:r>
              <a:rPr lang="en-US" sz="1400" dirty="0"/>
              <a:t>Joanne D. Culbertson</a:t>
            </a:r>
            <a:r>
              <a:rPr lang="en-US" sz="1400" dirty="0" smtClean="0"/>
              <a:t>,</a:t>
            </a:r>
            <a:endParaRPr lang="en-US" sz="1400" dirty="0"/>
          </a:p>
          <a:p>
            <a:pPr fontAlgn="ctr"/>
            <a:r>
              <a:rPr lang="en-US" sz="1400" dirty="0" smtClean="0">
                <a:ea typeface="Verdana" pitchFamily="34" charset="0"/>
                <a:cs typeface="Verdana" pitchFamily="34" charset="0"/>
              </a:rPr>
              <a:t>Division of Chemical</a:t>
            </a:r>
            <a:r>
              <a:rPr lang="en-US" sz="1400" dirty="0">
                <a:ea typeface="Verdana" pitchFamily="34" charset="0"/>
                <a:cs typeface="Verdana" pitchFamily="34" charset="0"/>
              </a:rPr>
              <a:t>, Bioengineering, Environmental, and Transport </a:t>
            </a:r>
            <a:r>
              <a:rPr lang="en-US" sz="1400" dirty="0" smtClean="0">
                <a:ea typeface="Verdana" pitchFamily="34" charset="0"/>
                <a:cs typeface="Verdana" pitchFamily="34" charset="0"/>
              </a:rPr>
              <a:t>Systems (CBET)</a:t>
            </a:r>
          </a:p>
          <a:p>
            <a:pPr lvl="1" fontAlgn="ctr"/>
            <a:r>
              <a:rPr lang="en-US" sz="1400" dirty="0" smtClean="0">
                <a:ea typeface="Verdana" pitchFamily="34" charset="0"/>
                <a:cs typeface="Verdana" pitchFamily="34" charset="0"/>
              </a:rPr>
              <a:t>Ronald </a:t>
            </a:r>
            <a:r>
              <a:rPr lang="en-US" sz="1400" dirty="0" err="1" smtClean="0">
                <a:ea typeface="Verdana" pitchFamily="34" charset="0"/>
                <a:cs typeface="Verdana" pitchFamily="34" charset="0"/>
              </a:rPr>
              <a:t>Joslin</a:t>
            </a:r>
            <a:endParaRPr lang="en-US" sz="1400" dirty="0">
              <a:ea typeface="Verdana" pitchFamily="34" charset="0"/>
              <a:cs typeface="Verdana" pitchFamily="34" charset="0"/>
            </a:endParaRPr>
          </a:p>
          <a:p>
            <a:pPr fontAlgn="ctr"/>
            <a:r>
              <a:rPr lang="en-US" sz="1400" dirty="0" smtClean="0">
                <a:latin typeface="Verdana" pitchFamily="34" charset="0"/>
                <a:ea typeface="Verdana" pitchFamily="34" charset="0"/>
                <a:cs typeface="Verdana" pitchFamily="34" charset="0"/>
              </a:rPr>
              <a:t>Division </a:t>
            </a:r>
            <a:r>
              <a:rPr lang="en-US" sz="1400" dirty="0">
                <a:latin typeface="Verdana" pitchFamily="34" charset="0"/>
                <a:ea typeface="Verdana" pitchFamily="34" charset="0"/>
                <a:cs typeface="Verdana" pitchFamily="34" charset="0"/>
              </a:rPr>
              <a:t>of </a:t>
            </a:r>
            <a:r>
              <a:rPr lang="en-US" sz="1400" dirty="0" smtClean="0">
                <a:latin typeface="Verdana" pitchFamily="34" charset="0"/>
                <a:ea typeface="Verdana" pitchFamily="34" charset="0"/>
                <a:cs typeface="Verdana" pitchFamily="34" charset="0"/>
              </a:rPr>
              <a:t>Electrical, Communications and Cyber Systems (ECCS)</a:t>
            </a:r>
            <a:endParaRPr lang="en-US" sz="1400" dirty="0">
              <a:latin typeface="Verdana" pitchFamily="34" charset="0"/>
              <a:ea typeface="Verdana" pitchFamily="34" charset="0"/>
              <a:cs typeface="Verdana" pitchFamily="34" charset="0"/>
            </a:endParaRPr>
          </a:p>
          <a:p>
            <a:pPr lvl="1"/>
            <a:r>
              <a:rPr lang="en-US" sz="1400" dirty="0" err="1"/>
              <a:t>Hao</a:t>
            </a:r>
            <a:r>
              <a:rPr lang="en-US" sz="1400" dirty="0"/>
              <a:t> </a:t>
            </a:r>
            <a:r>
              <a:rPr lang="en-US" sz="1400" dirty="0" smtClean="0"/>
              <a:t>Ling</a:t>
            </a:r>
            <a:endParaRPr lang="en-US" sz="1400" b="1" dirty="0" smtClean="0">
              <a:latin typeface="Verdana" pitchFamily="34" charset="0"/>
              <a:ea typeface="Verdana" pitchFamily="34" charset="0"/>
              <a:cs typeface="Verdana" pitchFamily="34" charset="0"/>
            </a:endParaRPr>
          </a:p>
          <a:p>
            <a:pPr marL="0" indent="0">
              <a:buNone/>
            </a:pPr>
            <a:r>
              <a:rPr lang="en-US" sz="1400" b="1" dirty="0" smtClean="0">
                <a:latin typeface="Verdana" pitchFamily="34" charset="0"/>
                <a:ea typeface="Verdana" pitchFamily="34" charset="0"/>
                <a:cs typeface="Verdana" pitchFamily="34" charset="0"/>
              </a:rPr>
              <a:t>Directorate </a:t>
            </a:r>
            <a:r>
              <a:rPr lang="en-US" sz="1400" b="1" dirty="0">
                <a:latin typeface="Verdana" pitchFamily="34" charset="0"/>
                <a:ea typeface="Verdana" pitchFamily="34" charset="0"/>
                <a:cs typeface="Verdana" pitchFamily="34" charset="0"/>
              </a:rPr>
              <a:t>for Social, Behavioral &amp; Economic Sciences</a:t>
            </a:r>
          </a:p>
          <a:p>
            <a:r>
              <a:rPr lang="en-US" sz="1400" dirty="0">
                <a:latin typeface="Verdana" pitchFamily="34" charset="0"/>
                <a:ea typeface="Verdana" pitchFamily="34" charset="0"/>
                <a:cs typeface="Verdana" pitchFamily="34" charset="0"/>
              </a:rPr>
              <a:t>Division of Social and Economic Sciences</a:t>
            </a:r>
          </a:p>
          <a:p>
            <a:pPr lvl="1" fontAlgn="ctr"/>
            <a:r>
              <a:rPr lang="en-US" sz="1400" dirty="0"/>
              <a:t>Cheryl </a:t>
            </a:r>
            <a:r>
              <a:rPr lang="en-US" sz="1400" dirty="0" err="1" smtClean="0"/>
              <a:t>Eavey</a:t>
            </a:r>
            <a:endParaRPr lang="en-US" sz="1400" b="1" dirty="0" smtClean="0">
              <a:latin typeface="Verdana" pitchFamily="34" charset="0"/>
              <a:ea typeface="Verdana" pitchFamily="34" charset="0"/>
              <a:cs typeface="Verdana" pitchFamily="34" charset="0"/>
            </a:endParaRPr>
          </a:p>
          <a:p>
            <a:pPr marL="0" indent="0">
              <a:buNone/>
            </a:pPr>
            <a:endParaRPr lang="en-US" sz="1400" b="1" dirty="0" smtClean="0">
              <a:latin typeface="Verdana" pitchFamily="34" charset="0"/>
              <a:ea typeface="Verdana" pitchFamily="34" charset="0"/>
              <a:cs typeface="Verdana" pitchFamily="34" charset="0"/>
            </a:endParaRPr>
          </a:p>
          <a:p>
            <a:pPr marL="0" indent="0">
              <a:buNone/>
            </a:pPr>
            <a:r>
              <a:rPr lang="en-US" sz="1400" b="1" dirty="0" smtClean="0">
                <a:latin typeface="Verdana" pitchFamily="34" charset="0"/>
                <a:ea typeface="Verdana" pitchFamily="34" charset="0"/>
                <a:cs typeface="Verdana" pitchFamily="34" charset="0"/>
              </a:rPr>
              <a:t>Directorate </a:t>
            </a:r>
            <a:r>
              <a:rPr lang="en-US" sz="1400" b="1" dirty="0">
                <a:latin typeface="Verdana" pitchFamily="34" charset="0"/>
                <a:ea typeface="Verdana" pitchFamily="34" charset="0"/>
                <a:cs typeface="Verdana" pitchFamily="34" charset="0"/>
              </a:rPr>
              <a:t>for Education &amp; Human </a:t>
            </a:r>
            <a:r>
              <a:rPr lang="en-US" sz="1400" b="1" dirty="0" smtClean="0">
                <a:latin typeface="Verdana" pitchFamily="34" charset="0"/>
                <a:ea typeface="Verdana" pitchFamily="34" charset="0"/>
                <a:cs typeface="Verdana" pitchFamily="34" charset="0"/>
              </a:rPr>
              <a:t>Resources</a:t>
            </a:r>
            <a:endParaRPr lang="en-US" sz="1400" b="1"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Division of Research on Learning in Formal and Informal Settings</a:t>
            </a:r>
          </a:p>
          <a:p>
            <a:pPr lvl="1"/>
            <a:r>
              <a:rPr lang="en-US" sz="1400" dirty="0"/>
              <a:t>John C. </a:t>
            </a:r>
            <a:r>
              <a:rPr lang="en-US" sz="1400" dirty="0" err="1" smtClean="0"/>
              <a:t>Cherniavsky</a:t>
            </a:r>
            <a:endParaRPr lang="en-US" sz="1400" dirty="0"/>
          </a:p>
          <a:p>
            <a:pPr lvl="1"/>
            <a:endParaRPr lang="en-US" sz="1400" b="1" dirty="0" smtClean="0">
              <a:latin typeface="Verdana" pitchFamily="34" charset="0"/>
              <a:ea typeface="Verdana" pitchFamily="34" charset="0"/>
              <a:cs typeface="Verdana" pitchFamily="34" charset="0"/>
            </a:endParaRPr>
          </a:p>
          <a:p>
            <a:pPr marL="57150" indent="0" fontAlgn="ctr">
              <a:buNone/>
            </a:pPr>
            <a:r>
              <a:rPr lang="en-US" sz="1400" b="1" dirty="0" smtClean="0">
                <a:latin typeface="Verdana" pitchFamily="34" charset="0"/>
                <a:ea typeface="Verdana" pitchFamily="34" charset="0"/>
                <a:cs typeface="Verdana" pitchFamily="34" charset="0"/>
              </a:rPr>
              <a:t>Directorate </a:t>
            </a:r>
            <a:r>
              <a:rPr lang="en-US" sz="1400" b="1" dirty="0">
                <a:latin typeface="Verdana" pitchFamily="34" charset="0"/>
                <a:ea typeface="Verdana" pitchFamily="34" charset="0"/>
                <a:cs typeface="Verdana" pitchFamily="34" charset="0"/>
              </a:rPr>
              <a:t>for </a:t>
            </a:r>
            <a:r>
              <a:rPr lang="en-US" sz="1400" b="1" dirty="0" smtClean="0">
                <a:latin typeface="Verdana" pitchFamily="34" charset="0"/>
                <a:ea typeface="Verdana" pitchFamily="34" charset="0"/>
                <a:cs typeface="Verdana" pitchFamily="34" charset="0"/>
              </a:rPr>
              <a:t>Geosciences</a:t>
            </a:r>
          </a:p>
          <a:p>
            <a:pPr indent="-285750" fontAlgn="ctr"/>
            <a:r>
              <a:rPr lang="en-US" sz="1400" dirty="0">
                <a:latin typeface="Verdana"/>
                <a:ea typeface="Verdana" pitchFamily="34" charset="0"/>
                <a:cs typeface="Verdana"/>
              </a:rPr>
              <a:t>Division of Earth Sciences  (</a:t>
            </a:r>
            <a:r>
              <a:rPr lang="en-US" sz="1400" dirty="0" smtClean="0">
                <a:latin typeface="Verdana"/>
                <a:ea typeface="Verdana" pitchFamily="34" charset="0"/>
                <a:cs typeface="Verdana"/>
              </a:rPr>
              <a:t>GEO/EAR)</a:t>
            </a:r>
            <a:endParaRPr lang="en-US" sz="1400" b="1" dirty="0" smtClean="0">
              <a:latin typeface="Verdana"/>
              <a:ea typeface="Verdana" pitchFamily="34" charset="0"/>
              <a:cs typeface="Verdana"/>
            </a:endParaRPr>
          </a:p>
          <a:p>
            <a:pPr lvl="1" fontAlgn="ctr"/>
            <a:r>
              <a:rPr lang="en-US" sz="1400" dirty="0" smtClean="0">
                <a:latin typeface="Verdana"/>
                <a:cs typeface="Verdana"/>
              </a:rPr>
              <a:t>Marc Stieglitz</a:t>
            </a:r>
            <a:endParaRPr lang="en-US" sz="1400" dirty="0">
              <a:latin typeface="Verdana"/>
              <a:cs typeface="Verdana"/>
            </a:endParaRPr>
          </a:p>
          <a:p>
            <a:pPr marL="0" indent="0">
              <a:buNone/>
            </a:pPr>
            <a:endParaRPr lang="en-US" sz="1400" b="1" dirty="0" smtClean="0">
              <a:latin typeface="Verdana" pitchFamily="34" charset="0"/>
              <a:ea typeface="Verdana" pitchFamily="34" charset="0"/>
              <a:cs typeface="Verdana" pitchFamily="34" charset="0"/>
            </a:endParaRPr>
          </a:p>
          <a:p>
            <a:pPr marL="0" indent="0">
              <a:buNone/>
            </a:pPr>
            <a:r>
              <a:rPr lang="en-US" sz="1400" b="1" dirty="0" smtClean="0">
                <a:latin typeface="Verdana" pitchFamily="34" charset="0"/>
                <a:ea typeface="Verdana" pitchFamily="34" charset="0"/>
                <a:cs typeface="Verdana" pitchFamily="34" charset="0"/>
              </a:rPr>
              <a:t>Directorate </a:t>
            </a:r>
            <a:r>
              <a:rPr lang="en-US" sz="1400" b="1" dirty="0">
                <a:latin typeface="Verdana" pitchFamily="34" charset="0"/>
                <a:ea typeface="Verdana" pitchFamily="34" charset="0"/>
                <a:cs typeface="Verdana" pitchFamily="34" charset="0"/>
              </a:rPr>
              <a:t>for Mathematical &amp; Physical Sciences</a:t>
            </a:r>
          </a:p>
          <a:p>
            <a:pPr fontAlgn="ctr"/>
            <a:r>
              <a:rPr lang="en-US" sz="1400" dirty="0">
                <a:latin typeface="Verdana" pitchFamily="34" charset="0"/>
                <a:ea typeface="Verdana" pitchFamily="34" charset="0"/>
                <a:cs typeface="Verdana" pitchFamily="34" charset="0"/>
              </a:rPr>
              <a:t>Division of Physics</a:t>
            </a:r>
          </a:p>
          <a:p>
            <a:pPr lvl="1" fontAlgn="ctr"/>
            <a:r>
              <a:rPr lang="en-US" sz="1400" dirty="0" smtClean="0"/>
              <a:t>Bogdan Mihaila</a:t>
            </a:r>
            <a:endParaRPr lang="en-US" sz="1400" dirty="0"/>
          </a:p>
          <a:p>
            <a:pPr fontAlgn="ctr"/>
            <a:r>
              <a:rPr lang="en-US" sz="1400" dirty="0" smtClean="0">
                <a:latin typeface="Verdana" pitchFamily="34" charset="0"/>
                <a:ea typeface="Verdana" pitchFamily="34" charset="0"/>
                <a:cs typeface="Verdana" pitchFamily="34" charset="0"/>
              </a:rPr>
              <a:t>Division </a:t>
            </a:r>
            <a:r>
              <a:rPr lang="en-US" sz="1400" dirty="0">
                <a:latin typeface="Verdana" pitchFamily="34" charset="0"/>
                <a:ea typeface="Verdana" pitchFamily="34" charset="0"/>
                <a:cs typeface="Verdana" pitchFamily="34" charset="0"/>
              </a:rPr>
              <a:t>of Materials Research</a:t>
            </a:r>
          </a:p>
          <a:p>
            <a:pPr lvl="1" fontAlgn="ctr"/>
            <a:r>
              <a:rPr lang="en-US" sz="1400" dirty="0"/>
              <a:t>Daryl W. Hess</a:t>
            </a:r>
          </a:p>
          <a:p>
            <a:pPr fontAlgn="ctr"/>
            <a:r>
              <a:rPr lang="en-US" sz="1400" dirty="0">
                <a:latin typeface="Verdana" pitchFamily="34" charset="0"/>
                <a:ea typeface="Verdana" pitchFamily="34" charset="0"/>
                <a:cs typeface="Verdana" pitchFamily="34" charset="0"/>
              </a:rPr>
              <a:t>Division of Mathematical Sciences</a:t>
            </a:r>
          </a:p>
          <a:p>
            <a:pPr lvl="1" fontAlgn="ctr"/>
            <a:r>
              <a:rPr lang="en-US" sz="1400" dirty="0" smtClean="0"/>
              <a:t>Christopher Stark</a:t>
            </a:r>
          </a:p>
          <a:p>
            <a:pPr lvl="1" fontAlgn="ctr"/>
            <a:r>
              <a:rPr lang="en-US" sz="1400" dirty="0" smtClean="0"/>
              <a:t>Yong Zheng</a:t>
            </a:r>
            <a:endParaRPr lang="en-US" sz="1400" dirty="0"/>
          </a:p>
          <a:p>
            <a:pPr fontAlgn="ctr"/>
            <a:r>
              <a:rPr lang="en-US" sz="1400" dirty="0">
                <a:latin typeface="Verdana" pitchFamily="34" charset="0"/>
                <a:ea typeface="Verdana" pitchFamily="34" charset="0"/>
                <a:cs typeface="Verdana" pitchFamily="34" charset="0"/>
              </a:rPr>
              <a:t>Division of Chemistry</a:t>
            </a:r>
          </a:p>
          <a:p>
            <a:pPr lvl="1" fontAlgn="ctr"/>
            <a:r>
              <a:rPr lang="en-US" sz="1400" dirty="0"/>
              <a:t>Evelyn Goldfield</a:t>
            </a:r>
          </a:p>
          <a:p>
            <a:pPr fontAlgn="ctr"/>
            <a:r>
              <a:rPr lang="en-US" sz="1400" dirty="0">
                <a:latin typeface="Verdana" pitchFamily="34" charset="0"/>
                <a:ea typeface="Verdana" pitchFamily="34" charset="0"/>
                <a:cs typeface="Verdana" pitchFamily="34" charset="0"/>
              </a:rPr>
              <a:t>Division of Astronomy</a:t>
            </a:r>
          </a:p>
          <a:p>
            <a:pPr lvl="1" fontAlgn="ctr"/>
            <a:r>
              <a:rPr lang="en-US" sz="1400" dirty="0"/>
              <a:t>Nigel Sharp </a:t>
            </a:r>
          </a:p>
          <a:p>
            <a:pPr marL="0" indent="0">
              <a:buNone/>
            </a:pPr>
            <a:endParaRPr lang="en-US" sz="1200" dirty="0">
              <a:ea typeface="ＭＳ Ｐゴシック" pitchFamily="-84" charset="-128"/>
            </a:endParaRPr>
          </a:p>
        </p:txBody>
      </p:sp>
      <p:sp>
        <p:nvSpPr>
          <p:cNvPr id="6" name="Title 1"/>
          <p:cNvSpPr txBox="1">
            <a:spLocks/>
          </p:cNvSpPr>
          <p:nvPr/>
        </p:nvSpPr>
        <p:spPr bwMode="auto">
          <a:xfrm>
            <a:off x="1447800" y="0"/>
            <a:ext cx="76962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2400" dirty="0" smtClean="0">
                <a:effectLst/>
                <a:latin typeface="Verdana" pitchFamily="34" charset="0"/>
                <a:ea typeface="Verdana" pitchFamily="34" charset="0"/>
                <a:cs typeface="Verdana" pitchFamily="34" charset="0"/>
              </a:rPr>
              <a:t>Participating NSF Divisions and Program Officers</a:t>
            </a:r>
            <a:endParaRPr lang="en-US" sz="2400" dirty="0">
              <a:effectLst/>
              <a:latin typeface="Verdana" pitchFamily="34" charset="0"/>
              <a:ea typeface="Verdana" pitchFamily="34" charset="0"/>
              <a:cs typeface="Verdana" pitchFamily="34" charset="0"/>
            </a:endParaRPr>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912540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124199"/>
            <a:ext cx="6781800" cy="1828800"/>
          </a:xfrm>
        </p:spPr>
        <p:txBody>
          <a:bodyPr/>
          <a:lstStyle/>
          <a:p>
            <a:r>
              <a:rPr lang="en-US" sz="3000" kern="1200" dirty="0" smtClean="0">
                <a:solidFill>
                  <a:srgbClr val="333399"/>
                </a:solidFill>
                <a:latin typeface="Verdana" pitchFamily="34" charset="0"/>
                <a:ea typeface="Verdana" pitchFamily="34" charset="0"/>
                <a:cs typeface="Verdana" pitchFamily="34" charset="0"/>
              </a:rPr>
              <a:t>Program, priorities, Goals and </a:t>
            </a:r>
            <a:r>
              <a:rPr lang="en-US" sz="3000" kern="1200" dirty="0">
                <a:solidFill>
                  <a:srgbClr val="333399"/>
                </a:solidFill>
                <a:latin typeface="Verdana" pitchFamily="34" charset="0"/>
                <a:ea typeface="Verdana" pitchFamily="34" charset="0"/>
                <a:cs typeface="Verdana" pitchFamily="34" charset="0"/>
              </a:rPr>
              <a:t>implementation</a:t>
            </a:r>
          </a:p>
        </p:txBody>
      </p:sp>
      <p:sp>
        <p:nvSpPr>
          <p:cNvPr id="3" name="Text Placeholder 2"/>
          <p:cNvSpPr>
            <a:spLocks noGrp="1"/>
          </p:cNvSpPr>
          <p:nvPr>
            <p:ph type="body" idx="1"/>
          </p:nvPr>
        </p:nvSpPr>
        <p:spPr>
          <a:xfrm>
            <a:off x="1447800" y="1295400"/>
            <a:ext cx="6781800" cy="1828799"/>
          </a:xfrm>
        </p:spPr>
        <p:txBody>
          <a:bodyPr/>
          <a:lstStyle/>
          <a:p>
            <a:r>
              <a:rPr lang="en-US" kern="1200" dirty="0">
                <a:solidFill>
                  <a:srgbClr val="333399"/>
                </a:solidFill>
                <a:latin typeface="Verdana" pitchFamily="34" charset="0"/>
                <a:ea typeface="Verdana" pitchFamily="34" charset="0"/>
                <a:cs typeface="Verdana" pitchFamily="34" charset="0"/>
              </a:rPr>
              <a:t>NSF </a:t>
            </a:r>
            <a:r>
              <a:rPr lang="en-US" kern="1200" dirty="0" smtClean="0">
                <a:solidFill>
                  <a:srgbClr val="333399"/>
                </a:solidFill>
                <a:latin typeface="Verdana" pitchFamily="34" charset="0"/>
                <a:ea typeface="Verdana" pitchFamily="34" charset="0"/>
                <a:cs typeface="Verdana" pitchFamily="34" charset="0"/>
              </a:rPr>
              <a:t>SI</a:t>
            </a:r>
            <a:r>
              <a:rPr lang="en-US" kern="1200" baseline="30000" dirty="0" smtClean="0">
                <a:solidFill>
                  <a:srgbClr val="333399"/>
                </a:solidFill>
                <a:latin typeface="Verdana" pitchFamily="34" charset="0"/>
                <a:ea typeface="Verdana" pitchFamily="34" charset="0"/>
                <a:cs typeface="Verdana" pitchFamily="34" charset="0"/>
              </a:rPr>
              <a:t>2</a:t>
            </a:r>
            <a:r>
              <a:rPr lang="en-US" kern="1200" dirty="0" smtClean="0">
                <a:solidFill>
                  <a:srgbClr val="333399"/>
                </a:solidFill>
                <a:latin typeface="Verdana" pitchFamily="34" charset="0"/>
                <a:ea typeface="Verdana" pitchFamily="34" charset="0"/>
                <a:cs typeface="Verdana" pitchFamily="34" charset="0"/>
              </a:rPr>
              <a:t>: </a:t>
            </a:r>
            <a:r>
              <a:rPr lang="en-US" kern="1200" dirty="0">
                <a:solidFill>
                  <a:srgbClr val="333399"/>
                </a:solidFill>
                <a:latin typeface="Verdana" pitchFamily="34" charset="0"/>
                <a:ea typeface="Verdana" pitchFamily="34" charset="0"/>
                <a:cs typeface="Verdana" pitchFamily="34" charset="0"/>
              </a:rPr>
              <a:t>a </a:t>
            </a:r>
            <a:r>
              <a:rPr lang="en-US" kern="1200" dirty="0" smtClean="0">
                <a:solidFill>
                  <a:srgbClr val="333399"/>
                </a:solidFill>
                <a:latin typeface="Verdana" pitchFamily="34" charset="0"/>
                <a:ea typeface="Verdana" pitchFamily="34" charset="0"/>
                <a:cs typeface="Verdana" pitchFamily="34" charset="0"/>
              </a:rPr>
              <a:t>multi-year initiative</a:t>
            </a:r>
            <a:endParaRPr lang="en-US" kern="1200" dirty="0">
              <a:solidFill>
                <a:srgbClr val="333399"/>
              </a:solidFill>
              <a:latin typeface="Verdana" pitchFamily="34" charset="0"/>
              <a:ea typeface="Verdana" pitchFamily="34" charset="0"/>
              <a:cs typeface="Verdana" pitchFamily="34" charset="0"/>
            </a:endParaRPr>
          </a:p>
        </p:txBody>
      </p:sp>
      <p:sp>
        <p:nvSpPr>
          <p:cNvPr id="4" name="TextBox 3"/>
          <p:cNvSpPr txBox="1"/>
          <p:nvPr/>
        </p:nvSpPr>
        <p:spPr>
          <a:xfrm>
            <a:off x="1828800" y="6248400"/>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984493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SI</a:t>
            </a:r>
            <a:r>
              <a:rPr lang="en-US" sz="2800" baseline="30000" dirty="0"/>
              <a:t>2 </a:t>
            </a:r>
            <a:r>
              <a:rPr lang="en-US" sz="2800" dirty="0" smtClean="0"/>
              <a:t>Program Goal </a:t>
            </a:r>
            <a:r>
              <a:rPr lang="mr-IN" sz="2800" dirty="0" smtClean="0"/>
              <a:t>–</a:t>
            </a:r>
            <a:r>
              <a:rPr lang="en-US" sz="2800" dirty="0" smtClean="0"/>
              <a:t> Innovative, Robust, Reliable </a:t>
            </a:r>
            <a:r>
              <a:rPr lang="en-US" sz="2800" i="1" dirty="0" smtClean="0"/>
              <a:t>Software</a:t>
            </a:r>
            <a:endParaRPr lang="en-US" sz="2800" i="1" dirty="0"/>
          </a:p>
        </p:txBody>
      </p:sp>
      <p:sp>
        <p:nvSpPr>
          <p:cNvPr id="3" name="Content Placeholder 2"/>
          <p:cNvSpPr>
            <a:spLocks noGrp="1"/>
          </p:cNvSpPr>
          <p:nvPr>
            <p:ph idx="1"/>
          </p:nvPr>
        </p:nvSpPr>
        <p:spPr>
          <a:xfrm>
            <a:off x="1600200" y="1570037"/>
            <a:ext cx="7086600" cy="4525963"/>
          </a:xfrm>
        </p:spPr>
        <p:txBody>
          <a:bodyPr/>
          <a:lstStyle/>
          <a:p>
            <a:r>
              <a:rPr lang="en-US" sz="2000" dirty="0"/>
              <a:t>The SI</a:t>
            </a:r>
            <a:r>
              <a:rPr lang="en-US" sz="2000" baseline="30000" dirty="0"/>
              <a:t>2 </a:t>
            </a:r>
            <a:r>
              <a:rPr lang="en-US" sz="2000" dirty="0"/>
              <a:t>program </a:t>
            </a:r>
            <a:r>
              <a:rPr lang="en-US" sz="2000" dirty="0" smtClean="0"/>
              <a:t>supports the development and deployment of robust</a:t>
            </a:r>
            <a:r>
              <a:rPr lang="en-US" sz="2000" dirty="0"/>
              <a:t>, reliable and sustainable software </a:t>
            </a:r>
            <a:endParaRPr lang="en-US" sz="2000" dirty="0" smtClean="0"/>
          </a:p>
          <a:p>
            <a:r>
              <a:rPr lang="en-US" sz="2000" dirty="0"/>
              <a:t>T</a:t>
            </a:r>
            <a:r>
              <a:rPr lang="en-US" sz="2000" dirty="0" smtClean="0"/>
              <a:t>hat brings innovative capabilities towards sustained </a:t>
            </a:r>
            <a:r>
              <a:rPr lang="en-US" sz="2000" dirty="0"/>
              <a:t>scientific innovation and discovery. </a:t>
            </a:r>
            <a:endParaRPr lang="en-US" sz="2000" dirty="0" smtClean="0"/>
          </a:p>
          <a:p>
            <a:r>
              <a:rPr lang="en-US" sz="2000" dirty="0" smtClean="0"/>
              <a:t>Through quality </a:t>
            </a:r>
            <a:r>
              <a:rPr lang="en-US" sz="2000" dirty="0"/>
              <a:t>software development through a defined software engineering </a:t>
            </a:r>
            <a:r>
              <a:rPr lang="en-US" sz="2000" dirty="0" smtClean="0"/>
              <a:t>process</a:t>
            </a:r>
          </a:p>
          <a:p>
            <a:r>
              <a:rPr lang="en-US" sz="2000" dirty="0"/>
              <a:t>I</a:t>
            </a:r>
            <a:r>
              <a:rPr lang="en-US" sz="2000" dirty="0" smtClean="0"/>
              <a:t>ncludes </a:t>
            </a:r>
            <a:r>
              <a:rPr lang="en-US" sz="2000" dirty="0"/>
              <a:t>software testing, </a:t>
            </a:r>
            <a:r>
              <a:rPr lang="en-US" sz="2000" dirty="0" smtClean="0"/>
              <a:t>analysis </a:t>
            </a:r>
            <a:r>
              <a:rPr lang="en-US" sz="2000" dirty="0"/>
              <a:t>tools and capabilities </a:t>
            </a:r>
            <a:endParaRPr lang="en-US" sz="2000" dirty="0" smtClean="0"/>
          </a:p>
          <a:p>
            <a:pPr lvl="1"/>
            <a:r>
              <a:rPr lang="en-US" sz="1600" dirty="0" smtClean="0"/>
              <a:t>Leverage resources, as needed, </a:t>
            </a:r>
            <a:r>
              <a:rPr lang="en-US" sz="1600" dirty="0"/>
              <a:t>such as (see SWAMP, </a:t>
            </a:r>
            <a:r>
              <a:rPr lang="en-US" sz="1600" dirty="0">
                <a:hlinkClick r:id="rId3"/>
              </a:rPr>
              <a:t>https://continuousassurance.org/</a:t>
            </a:r>
            <a:r>
              <a:rPr lang="en-US" sz="1600" dirty="0"/>
              <a:t>), </a:t>
            </a:r>
            <a:r>
              <a:rPr lang="en-US" sz="1600" dirty="0" smtClean="0"/>
              <a:t>Software </a:t>
            </a:r>
            <a:r>
              <a:rPr lang="en-US" sz="1600" dirty="0"/>
              <a:t>Carpentry (</a:t>
            </a:r>
            <a:r>
              <a:rPr lang="en-US" sz="1600" dirty="0">
                <a:hlinkClick r:id="rId4"/>
              </a:rPr>
              <a:t>http://software-carpentry.org/</a:t>
            </a:r>
            <a:r>
              <a:rPr lang="en-US" sz="1600" dirty="0"/>
              <a:t>) and the Center for Trustworthy Scientific Cyberinfrastructure (CTSC, </a:t>
            </a:r>
            <a:r>
              <a:rPr lang="en-US" sz="1600" dirty="0">
                <a:hlinkClick r:id="rId5"/>
              </a:rPr>
              <a:t>http://trustedci.org</a:t>
            </a:r>
            <a:r>
              <a:rPr lang="en-US" sz="1600" dirty="0" smtClean="0">
                <a:hlinkClick r:id="rId5"/>
              </a:rPr>
              <a:t>/)</a:t>
            </a:r>
            <a:endParaRPr lang="en-US" sz="1600" dirty="0"/>
          </a:p>
        </p:txBody>
      </p:sp>
      <p:sp>
        <p:nvSpPr>
          <p:cNvPr id="4" name="TextBox 3"/>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153481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066800"/>
            <a:ext cx="7696200" cy="4800600"/>
          </a:xfrm>
        </p:spPr>
        <p:txBody>
          <a:bodyPr/>
          <a:lstStyle/>
          <a:p>
            <a:pPr marL="0" indent="0">
              <a:spcBef>
                <a:spcPts val="1400"/>
              </a:spcBef>
              <a:buNone/>
            </a:pPr>
            <a:r>
              <a:rPr lang="en-US" sz="2000" dirty="0" smtClean="0">
                <a:latin typeface="+mj-lt"/>
              </a:rPr>
              <a:t>This is a SOFTWARE program. Successful projects will:</a:t>
            </a:r>
          </a:p>
          <a:p>
            <a:pPr>
              <a:spcBef>
                <a:spcPts val="1400"/>
              </a:spcBef>
            </a:pPr>
            <a:r>
              <a:rPr lang="en-US" sz="2000" dirty="0" smtClean="0">
                <a:latin typeface="+mj-lt"/>
              </a:rPr>
              <a:t>Fill a </a:t>
            </a:r>
            <a:r>
              <a:rPr lang="en-US" sz="2000" dirty="0" smtClean="0">
                <a:solidFill>
                  <a:srgbClr val="FF0000"/>
                </a:solidFill>
                <a:latin typeface="+mj-lt"/>
              </a:rPr>
              <a:t>recognized</a:t>
            </a:r>
            <a:r>
              <a:rPr lang="en-US" sz="2000" dirty="0" smtClean="0">
                <a:latin typeface="+mj-lt"/>
              </a:rPr>
              <a:t> </a:t>
            </a:r>
            <a:r>
              <a:rPr lang="en-US" sz="2000" dirty="0" smtClean="0">
                <a:solidFill>
                  <a:srgbClr val="FF0000"/>
                </a:solidFill>
                <a:latin typeface="+mj-lt"/>
              </a:rPr>
              <a:t>need</a:t>
            </a:r>
            <a:r>
              <a:rPr lang="en-US" sz="2000" dirty="0" smtClean="0">
                <a:latin typeface="+mj-lt"/>
              </a:rPr>
              <a:t> (in the science community)</a:t>
            </a:r>
          </a:p>
          <a:p>
            <a:pPr>
              <a:spcBef>
                <a:spcPts val="1400"/>
              </a:spcBef>
            </a:pPr>
            <a:r>
              <a:rPr lang="en-US" sz="2000" dirty="0" smtClean="0">
                <a:latin typeface="+mj-lt"/>
              </a:rPr>
              <a:t>Create </a:t>
            </a:r>
            <a:r>
              <a:rPr lang="en-US" sz="2000" dirty="0" smtClean="0">
                <a:solidFill>
                  <a:srgbClr val="FF0000"/>
                </a:solidFill>
                <a:latin typeface="+mj-lt"/>
              </a:rPr>
              <a:t>innovative,</a:t>
            </a:r>
            <a:r>
              <a:rPr lang="en-US" sz="2000" dirty="0" smtClean="0">
                <a:latin typeface="+mj-lt"/>
              </a:rPr>
              <a:t> robust and reliable research </a:t>
            </a:r>
            <a:r>
              <a:rPr lang="en-US" sz="2000" dirty="0" smtClean="0">
                <a:solidFill>
                  <a:srgbClr val="FF0000"/>
                </a:solidFill>
                <a:latin typeface="+mj-lt"/>
              </a:rPr>
              <a:t>capabilities</a:t>
            </a:r>
            <a:r>
              <a:rPr lang="en-US" sz="2000" dirty="0" smtClean="0">
                <a:latin typeface="+mj-lt"/>
              </a:rPr>
              <a:t> in science </a:t>
            </a:r>
            <a:r>
              <a:rPr lang="en-US" sz="2000" dirty="0">
                <a:latin typeface="+mj-lt"/>
              </a:rPr>
              <a:t>and </a:t>
            </a:r>
            <a:r>
              <a:rPr lang="en-US" sz="2000" dirty="0" smtClean="0">
                <a:latin typeface="+mj-lt"/>
              </a:rPr>
              <a:t>engineering for typically </a:t>
            </a:r>
            <a:r>
              <a:rPr lang="en-US" sz="2000" dirty="0" smtClean="0">
                <a:solidFill>
                  <a:srgbClr val="FF0000"/>
                </a:solidFill>
                <a:latin typeface="+mj-lt"/>
              </a:rPr>
              <a:t>NSF-funded researchers</a:t>
            </a:r>
          </a:p>
          <a:p>
            <a:pPr>
              <a:spcBef>
                <a:spcPts val="1400"/>
              </a:spcBef>
            </a:pPr>
            <a:r>
              <a:rPr lang="en-US" sz="2000" dirty="0" smtClean="0">
                <a:solidFill>
                  <a:srgbClr val="FF0000"/>
                </a:solidFill>
                <a:latin typeface="+mj-lt"/>
              </a:rPr>
              <a:t>Embed</a:t>
            </a:r>
            <a:r>
              <a:rPr lang="en-US" sz="2000" dirty="0" smtClean="0">
                <a:latin typeface="+mj-lt"/>
              </a:rPr>
              <a:t> </a:t>
            </a:r>
            <a:r>
              <a:rPr lang="en-US" sz="2000" dirty="0" smtClean="0">
                <a:solidFill>
                  <a:srgbClr val="FF0000"/>
                </a:solidFill>
                <a:latin typeface="+mj-lt"/>
              </a:rPr>
              <a:t>research</a:t>
            </a:r>
            <a:r>
              <a:rPr lang="en-US" sz="2000" dirty="0" smtClean="0">
                <a:latin typeface="+mj-lt"/>
              </a:rPr>
              <a:t> and innovation into </a:t>
            </a:r>
            <a:r>
              <a:rPr lang="en-US" sz="2000" dirty="0">
                <a:latin typeface="+mj-lt"/>
              </a:rPr>
              <a:t>the project </a:t>
            </a:r>
            <a:r>
              <a:rPr lang="en-US" sz="2000" dirty="0" smtClean="0">
                <a:latin typeface="+mj-lt"/>
              </a:rPr>
              <a:t>activities</a:t>
            </a:r>
          </a:p>
          <a:p>
            <a:pPr>
              <a:spcBef>
                <a:spcPts val="1400"/>
              </a:spcBef>
            </a:pPr>
            <a:r>
              <a:rPr lang="en-US" sz="2000" dirty="0" smtClean="0">
                <a:latin typeface="+mj-lt"/>
              </a:rPr>
              <a:t>Use </a:t>
            </a:r>
            <a:r>
              <a:rPr lang="en-US" sz="2000" dirty="0" smtClean="0">
                <a:solidFill>
                  <a:srgbClr val="FF0000"/>
                </a:solidFill>
                <a:latin typeface="+mj-lt"/>
              </a:rPr>
              <a:t>comprehensive</a:t>
            </a:r>
            <a:r>
              <a:rPr lang="en-US" sz="2000" dirty="0" smtClean="0">
                <a:latin typeface="+mj-lt"/>
              </a:rPr>
              <a:t> user-engaged, dynamic, software engineering and </a:t>
            </a:r>
            <a:r>
              <a:rPr lang="en-US" sz="2000" dirty="0">
                <a:solidFill>
                  <a:srgbClr val="FF0000"/>
                </a:solidFill>
              </a:rPr>
              <a:t>management </a:t>
            </a:r>
            <a:r>
              <a:rPr lang="en-US" sz="2000" dirty="0" smtClean="0">
                <a:latin typeface="+mj-lt"/>
              </a:rPr>
              <a:t>processes, w/ operational and success metrics</a:t>
            </a:r>
          </a:p>
          <a:p>
            <a:pPr>
              <a:spcBef>
                <a:spcPts val="1400"/>
              </a:spcBef>
            </a:pPr>
            <a:r>
              <a:rPr lang="en-US" sz="2000" dirty="0" smtClean="0">
                <a:latin typeface="+mj-lt"/>
              </a:rPr>
              <a:t>Be resourced by </a:t>
            </a:r>
            <a:r>
              <a:rPr lang="en-US" sz="2000" dirty="0" smtClean="0">
                <a:solidFill>
                  <a:srgbClr val="FF0000"/>
                </a:solidFill>
                <a:latin typeface="+mj-lt"/>
              </a:rPr>
              <a:t>teams</a:t>
            </a:r>
            <a:r>
              <a:rPr lang="en-US" sz="2000" dirty="0" smtClean="0">
                <a:latin typeface="+mj-lt"/>
              </a:rPr>
              <a:t> with </a:t>
            </a:r>
            <a:r>
              <a:rPr lang="en-US" sz="2000" dirty="0" smtClean="0">
                <a:solidFill>
                  <a:srgbClr val="FF0000"/>
                </a:solidFill>
                <a:latin typeface="+mj-lt"/>
              </a:rPr>
              <a:t>credibility</a:t>
            </a:r>
            <a:r>
              <a:rPr lang="en-US" sz="2000" dirty="0" smtClean="0">
                <a:latin typeface="+mj-lt"/>
              </a:rPr>
              <a:t> in </a:t>
            </a:r>
            <a:r>
              <a:rPr lang="en-US" sz="2000" dirty="0" smtClean="0">
                <a:solidFill>
                  <a:srgbClr val="FF0000"/>
                </a:solidFill>
                <a:latin typeface="+mj-lt"/>
              </a:rPr>
              <a:t>software</a:t>
            </a:r>
            <a:r>
              <a:rPr lang="en-US" sz="2000" dirty="0" smtClean="0">
                <a:latin typeface="+mj-lt"/>
              </a:rPr>
              <a:t> practice, </a:t>
            </a:r>
            <a:r>
              <a:rPr lang="en-US" sz="2000" dirty="0" smtClean="0">
                <a:solidFill>
                  <a:srgbClr val="FF0000"/>
                </a:solidFill>
                <a:latin typeface="+mj-lt"/>
              </a:rPr>
              <a:t>and</a:t>
            </a:r>
            <a:r>
              <a:rPr lang="en-US" sz="2000" dirty="0" smtClean="0">
                <a:latin typeface="+mj-lt"/>
              </a:rPr>
              <a:t> </a:t>
            </a:r>
            <a:r>
              <a:rPr lang="en-US" sz="2000" dirty="0" smtClean="0">
                <a:solidFill>
                  <a:srgbClr val="FF0000"/>
                </a:solidFill>
                <a:latin typeface="+mj-lt"/>
              </a:rPr>
              <a:t>science</a:t>
            </a:r>
          </a:p>
          <a:p>
            <a:pPr>
              <a:spcBef>
                <a:spcPts val="1400"/>
              </a:spcBef>
            </a:pPr>
            <a:r>
              <a:rPr lang="en-US" sz="2000" dirty="0" smtClean="0">
                <a:solidFill>
                  <a:srgbClr val="FF0000"/>
                </a:solidFill>
                <a:latin typeface="+mj-lt"/>
              </a:rPr>
              <a:t>Build community</a:t>
            </a:r>
            <a:r>
              <a:rPr lang="en-US" sz="2000" dirty="0" smtClean="0">
                <a:latin typeface="+mj-lt"/>
              </a:rPr>
              <a:t> through direct engagement</a:t>
            </a:r>
            <a:endParaRPr lang="en-US" sz="2000" dirty="0"/>
          </a:p>
          <a:p>
            <a:pPr>
              <a:spcBef>
                <a:spcPts val="1400"/>
              </a:spcBef>
            </a:pPr>
            <a:r>
              <a:rPr lang="en-US" sz="2000" dirty="0" smtClean="0">
                <a:latin typeface="+mj-lt"/>
              </a:rPr>
              <a:t>Progress towards </a:t>
            </a:r>
            <a:r>
              <a:rPr lang="en-US" sz="2000" dirty="0">
                <a:solidFill>
                  <a:srgbClr val="FF0000"/>
                </a:solidFill>
                <a:latin typeface="+mj-lt"/>
              </a:rPr>
              <a:t>s</a:t>
            </a:r>
            <a:r>
              <a:rPr lang="en-US" sz="2000" dirty="0" smtClean="0">
                <a:solidFill>
                  <a:srgbClr val="FF0000"/>
                </a:solidFill>
                <a:latin typeface="+mj-lt"/>
              </a:rPr>
              <a:t>ustainability</a:t>
            </a:r>
            <a:r>
              <a:rPr lang="en-US" sz="2000" dirty="0" smtClean="0">
                <a:latin typeface="+mj-lt"/>
              </a:rPr>
              <a:t> after NSF funding has ended</a:t>
            </a:r>
          </a:p>
        </p:txBody>
      </p:sp>
      <p:sp>
        <p:nvSpPr>
          <p:cNvPr id="4" name="Title 1"/>
          <p:cNvSpPr txBox="1">
            <a:spLocks/>
          </p:cNvSpPr>
          <p:nvPr/>
        </p:nvSpPr>
        <p:spPr bwMode="auto">
          <a:xfrm>
            <a:off x="1447800" y="0"/>
            <a:ext cx="7620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2800" b="0" dirty="0" smtClean="0">
                <a:ln w="0"/>
                <a:solidFill>
                  <a:schemeClr val="tx1"/>
                </a:solidFill>
                <a:effectLst>
                  <a:outerShdw blurRad="38100" dist="19050" dir="2700000" algn="tl" rotWithShape="0">
                    <a:schemeClr val="dk1">
                      <a:alpha val="40000"/>
                    </a:schemeClr>
                  </a:outerShdw>
                </a:effectLst>
                <a:latin typeface="Verdana" pitchFamily="34" charset="0"/>
                <a:ea typeface="Verdana" pitchFamily="34" charset="0"/>
                <a:cs typeface="Verdana" pitchFamily="34" charset="0"/>
              </a:rPr>
              <a:t>Unique Criteria for the SI2 Program</a:t>
            </a:r>
            <a:endParaRPr lang="en-US" sz="2800" b="0" dirty="0">
              <a:ln w="0"/>
              <a:solidFill>
                <a:schemeClr val="tx1"/>
              </a:solidFill>
              <a:effectLst>
                <a:outerShdw blurRad="38100" dist="19050" dir="2700000" algn="tl" rotWithShape="0">
                  <a:schemeClr val="dk1">
                    <a:alpha val="40000"/>
                  </a:schemeClr>
                </a:outerShdw>
              </a:effectLst>
              <a:latin typeface="Verdana" pitchFamily="34" charset="0"/>
              <a:ea typeface="Verdana" pitchFamily="34" charset="0"/>
              <a:cs typeface="Verdana" pitchFamily="34" charset="0"/>
            </a:endParaRPr>
          </a:p>
        </p:txBody>
      </p:sp>
      <p:sp>
        <p:nvSpPr>
          <p:cNvPr id="5" name="TextBox 4"/>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619375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9226"/>
            <a:ext cx="9144000" cy="1083175"/>
          </a:xfrm>
        </p:spPr>
        <p:txBody>
          <a:bodyPr>
            <a:normAutofit fontScale="90000"/>
          </a:bodyPr>
          <a:lstStyle/>
          <a:p>
            <a:pPr algn="ctr"/>
            <a:r>
              <a:rPr lang="en-US" sz="2800" dirty="0" smtClean="0"/>
              <a:t>SSE: </a:t>
            </a:r>
            <a:r>
              <a:rPr lang="en-US" sz="2800" dirty="0"/>
              <a:t>A plug-and-play software platform of robotics-inspired algorithms for modeling </a:t>
            </a:r>
            <a:r>
              <a:rPr lang="en-US" sz="2800" dirty="0" smtClean="0"/>
              <a:t>bio-molecular </a:t>
            </a:r>
            <a:r>
              <a:rPr lang="en-US" sz="2800" dirty="0"/>
              <a:t>structures and motions</a:t>
            </a:r>
          </a:p>
        </p:txBody>
      </p:sp>
      <p:sp>
        <p:nvSpPr>
          <p:cNvPr id="6" name="TextBox 5"/>
          <p:cNvSpPr txBox="1"/>
          <p:nvPr/>
        </p:nvSpPr>
        <p:spPr>
          <a:xfrm>
            <a:off x="0" y="1265407"/>
            <a:ext cx="9144000" cy="307777"/>
          </a:xfrm>
          <a:prstGeom prst="rect">
            <a:avLst/>
          </a:prstGeom>
          <a:noFill/>
        </p:spPr>
        <p:txBody>
          <a:bodyPr wrap="square" rtlCol="0">
            <a:spAutoFit/>
          </a:bodyPr>
          <a:lstStyle/>
          <a:p>
            <a:pPr algn="ctr"/>
            <a:r>
              <a:rPr lang="en-US" sz="1400" b="1" dirty="0" smtClean="0">
                <a:cs typeface="Andale Mono"/>
              </a:rPr>
              <a:t>Award: 1440581</a:t>
            </a:r>
          </a:p>
        </p:txBody>
      </p:sp>
      <p:sp>
        <p:nvSpPr>
          <p:cNvPr id="7" name="TextBox 6"/>
          <p:cNvSpPr txBox="1"/>
          <p:nvPr/>
        </p:nvSpPr>
        <p:spPr>
          <a:xfrm>
            <a:off x="685800" y="1543883"/>
            <a:ext cx="8305800" cy="4524315"/>
          </a:xfrm>
          <a:prstGeom prst="rect">
            <a:avLst/>
          </a:prstGeom>
          <a:noFill/>
        </p:spPr>
        <p:txBody>
          <a:bodyPr wrap="square" rtlCol="0">
            <a:spAutoFit/>
          </a:bodyPr>
          <a:lstStyle/>
          <a:p>
            <a:pPr algn="l"/>
            <a:r>
              <a:rPr lang="en-US" sz="1800" b="0" dirty="0"/>
              <a:t>Current capabilities in </a:t>
            </a:r>
            <a:endParaRPr lang="en-US" sz="1800" b="0" dirty="0" smtClean="0"/>
          </a:p>
          <a:p>
            <a:pPr algn="l"/>
            <a:r>
              <a:rPr lang="en-US" sz="1800" b="0" dirty="0" smtClean="0"/>
              <a:t>Modelling bio-molecular </a:t>
            </a:r>
          </a:p>
          <a:p>
            <a:pPr algn="l"/>
            <a:r>
              <a:rPr lang="en-US" sz="1800" b="0" dirty="0" smtClean="0"/>
              <a:t>structures </a:t>
            </a:r>
            <a:r>
              <a:rPr lang="en-US" sz="1800" b="0" dirty="0"/>
              <a:t>and </a:t>
            </a:r>
            <a:r>
              <a:rPr lang="en-US" sz="1800" b="0" dirty="0" smtClean="0"/>
              <a:t>motions </a:t>
            </a:r>
            <a:r>
              <a:rPr lang="en-US" sz="1800" b="0" dirty="0"/>
              <a:t>have </a:t>
            </a:r>
            <a:endParaRPr lang="en-US" sz="1800" b="0" dirty="0" smtClean="0"/>
          </a:p>
          <a:p>
            <a:pPr algn="l"/>
            <a:r>
              <a:rPr lang="en-US" sz="1800" b="0" dirty="0" smtClean="0"/>
              <a:t>hit </a:t>
            </a:r>
            <a:r>
              <a:rPr lang="en-US" sz="1800" b="0" dirty="0"/>
              <a:t>a saturation </a:t>
            </a:r>
            <a:r>
              <a:rPr lang="en-US" sz="1800" b="0" dirty="0" smtClean="0"/>
              <a:t>point </a:t>
            </a:r>
            <a:r>
              <a:rPr lang="en-US" sz="1800" b="0" dirty="0"/>
              <a:t>in the </a:t>
            </a:r>
            <a:endParaRPr lang="en-US" sz="1800" b="0" dirty="0" smtClean="0"/>
          </a:p>
          <a:p>
            <a:pPr algn="l"/>
            <a:r>
              <a:rPr lang="en-US" sz="1800" b="0" dirty="0" smtClean="0"/>
              <a:t>size </a:t>
            </a:r>
            <a:r>
              <a:rPr lang="en-US" sz="1800" b="0" dirty="0"/>
              <a:t>of </a:t>
            </a:r>
            <a:r>
              <a:rPr lang="en-US" sz="1800" b="0" dirty="0" smtClean="0"/>
              <a:t>systems that can </a:t>
            </a:r>
            <a:r>
              <a:rPr lang="en-US" sz="1800" b="0" dirty="0"/>
              <a:t>be </a:t>
            </a:r>
            <a:endParaRPr lang="en-US" sz="1800" b="0" dirty="0" smtClean="0"/>
          </a:p>
          <a:p>
            <a:pPr algn="l"/>
            <a:r>
              <a:rPr lang="en-US" sz="1800" b="0" dirty="0" smtClean="0"/>
              <a:t>modeled </a:t>
            </a:r>
            <a:r>
              <a:rPr lang="en-US" sz="1800" b="0" dirty="0"/>
              <a:t>and the length </a:t>
            </a:r>
            <a:r>
              <a:rPr lang="en-US" sz="1800" b="0" dirty="0" smtClean="0"/>
              <a:t>and </a:t>
            </a:r>
          </a:p>
          <a:p>
            <a:pPr algn="l"/>
            <a:r>
              <a:rPr lang="en-US" sz="1800" b="0" dirty="0" smtClean="0"/>
              <a:t>time </a:t>
            </a:r>
            <a:r>
              <a:rPr lang="en-US" sz="1800" b="0" dirty="0"/>
              <a:t>scales of </a:t>
            </a:r>
            <a:r>
              <a:rPr lang="en-US" sz="1800" b="0" dirty="0" smtClean="0"/>
              <a:t>physics-based</a:t>
            </a:r>
          </a:p>
          <a:p>
            <a:pPr algn="l"/>
            <a:r>
              <a:rPr lang="en-US" sz="1800" b="0" dirty="0" smtClean="0"/>
              <a:t>simulations</a:t>
            </a:r>
            <a:r>
              <a:rPr lang="en-US" sz="1800" b="0" dirty="0"/>
              <a:t> </a:t>
            </a:r>
            <a:r>
              <a:rPr lang="en-US" sz="1800" b="0" dirty="0" smtClean="0"/>
              <a:t>of these </a:t>
            </a:r>
            <a:r>
              <a:rPr lang="en-US" sz="1800" b="0" dirty="0"/>
              <a:t>systems. </a:t>
            </a:r>
            <a:endParaRPr lang="en-US" sz="1800" b="0" dirty="0" smtClean="0"/>
          </a:p>
          <a:p>
            <a:pPr algn="l"/>
            <a:r>
              <a:rPr lang="en-US" sz="1800" b="0" dirty="0" smtClean="0"/>
              <a:t>This </a:t>
            </a:r>
            <a:r>
              <a:rPr lang="en-US" sz="1800" b="0" dirty="0"/>
              <a:t>project seeks to advance </a:t>
            </a:r>
            <a:endParaRPr lang="en-US" sz="1800" b="0" dirty="0" smtClean="0"/>
          </a:p>
          <a:p>
            <a:pPr algn="l"/>
            <a:r>
              <a:rPr lang="en-US" sz="1800" b="0" dirty="0" smtClean="0"/>
              <a:t>algorithmic </a:t>
            </a:r>
            <a:r>
              <a:rPr lang="en-US" sz="1800" b="0" dirty="0"/>
              <a:t>research in </a:t>
            </a:r>
            <a:endParaRPr lang="en-US" sz="1800" b="0" dirty="0" smtClean="0"/>
          </a:p>
          <a:p>
            <a:pPr algn="l"/>
            <a:r>
              <a:rPr lang="en-US" sz="1800" b="0" dirty="0" smtClean="0"/>
              <a:t>molecular biology </a:t>
            </a:r>
            <a:r>
              <a:rPr lang="en-US" sz="1800" b="0" dirty="0"/>
              <a:t>through a platform </a:t>
            </a:r>
            <a:r>
              <a:rPr lang="en-US" sz="1800" b="0" dirty="0" smtClean="0"/>
              <a:t>of plug-and-play </a:t>
            </a:r>
            <a:r>
              <a:rPr lang="en-US" sz="1800" b="0" dirty="0"/>
              <a:t>software elements </a:t>
            </a:r>
            <a:r>
              <a:rPr lang="en-US" sz="1800" b="0" dirty="0" smtClean="0"/>
              <a:t>that </a:t>
            </a:r>
            <a:r>
              <a:rPr lang="en-US" sz="1800" b="0" dirty="0"/>
              <a:t>adapt robot motion planning algorithms to modeling molecular structures and motions. These elements will incorporate modular sophisticated energetic models and molecular representations into robotics-inspired algorithms and provide </a:t>
            </a:r>
            <a:r>
              <a:rPr lang="en-US" sz="1800" b="0" dirty="0" smtClean="0"/>
              <a:t>cutting-edge </a:t>
            </a:r>
            <a:r>
              <a:rPr lang="en-US" sz="1800" b="0" dirty="0"/>
              <a:t>benchmark metrics and tools for performance and other data analysis. </a:t>
            </a:r>
          </a:p>
        </p:txBody>
      </p:sp>
      <p:pic>
        <p:nvPicPr>
          <p:cNvPr id="8" name="Picture 7"/>
          <p:cNvPicPr>
            <a:picLocks noChangeAspect="1"/>
          </p:cNvPicPr>
          <p:nvPr/>
        </p:nvPicPr>
        <p:blipFill>
          <a:blip r:embed="rId3"/>
          <a:stretch>
            <a:fillRect/>
          </a:stretch>
        </p:blipFill>
        <p:spPr>
          <a:xfrm>
            <a:off x="3710342" y="1752600"/>
            <a:ext cx="5266018" cy="2692400"/>
          </a:xfrm>
          <a:prstGeom prst="rect">
            <a:avLst/>
          </a:prstGeom>
        </p:spPr>
      </p:pic>
      <p:sp>
        <p:nvSpPr>
          <p:cNvPr id="11" name="TextBox 10"/>
          <p:cNvSpPr txBox="1"/>
          <p:nvPr/>
        </p:nvSpPr>
        <p:spPr>
          <a:xfrm>
            <a:off x="1828800" y="6260366"/>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2044769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293"/>
            <a:ext cx="9144000" cy="1083175"/>
          </a:xfrm>
        </p:spPr>
        <p:txBody>
          <a:bodyPr>
            <a:normAutofit/>
          </a:bodyPr>
          <a:lstStyle/>
          <a:p>
            <a:pPr algn="ctr"/>
            <a:r>
              <a:rPr lang="en-US" sz="2000" dirty="0" smtClean="0"/>
              <a:t>SSE: Adding </a:t>
            </a:r>
            <a:r>
              <a:rPr lang="en-US" sz="2000" dirty="0"/>
              <a:t>Research Accounts to the </a:t>
            </a:r>
            <a:r>
              <a:rPr lang="en-US" sz="2000" dirty="0" err="1"/>
              <a:t>ASSISTments</a:t>
            </a:r>
            <a:r>
              <a:rPr lang="en-US" sz="2000" dirty="0"/>
              <a:t>' Platform: Helping Researchers Do Randomized Controlled Studies with Thousands of Students</a:t>
            </a:r>
            <a:endParaRPr lang="en-US" sz="2400" dirty="0"/>
          </a:p>
        </p:txBody>
      </p:sp>
      <p:sp>
        <p:nvSpPr>
          <p:cNvPr id="6" name="TextBox 5"/>
          <p:cNvSpPr txBox="1"/>
          <p:nvPr/>
        </p:nvSpPr>
        <p:spPr>
          <a:xfrm>
            <a:off x="0" y="1299273"/>
            <a:ext cx="9144000" cy="307777"/>
          </a:xfrm>
          <a:prstGeom prst="rect">
            <a:avLst/>
          </a:prstGeom>
          <a:noFill/>
        </p:spPr>
        <p:txBody>
          <a:bodyPr wrap="square" rtlCol="0">
            <a:spAutoFit/>
          </a:bodyPr>
          <a:lstStyle/>
          <a:p>
            <a:pPr algn="ctr"/>
            <a:r>
              <a:rPr lang="en-US" sz="1400" dirty="0" smtClean="0">
                <a:cs typeface="Andale Mono"/>
              </a:rPr>
              <a:t>Award: </a:t>
            </a:r>
            <a:r>
              <a:rPr lang="en-US" sz="1400" b="1" dirty="0" smtClean="0">
                <a:cs typeface="Andale Mono"/>
              </a:rPr>
              <a:t>1440753</a:t>
            </a:r>
          </a:p>
        </p:txBody>
      </p:sp>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375827" y="1828800"/>
            <a:ext cx="4826000" cy="3997960"/>
          </a:xfrm>
          <a:prstGeom prst="rect">
            <a:avLst/>
          </a:prstGeom>
          <a:noFill/>
          <a:ln>
            <a:noFill/>
          </a:ln>
          <a:extLst>
            <a:ext uri="{FAA26D3D-D897-4be2-8F04-BA451C77F1D7}">
              <ma14:placeholderFlag xmlns:ma14="http://schemas.microsoft.com/office/mac/drawingml/2011/main"/>
            </a:ext>
          </a:extLst>
        </p:spPr>
      </p:pic>
      <p:sp>
        <p:nvSpPr>
          <p:cNvPr id="9" name="Content Placeholder 2"/>
          <p:cNvSpPr>
            <a:spLocks noGrp="1"/>
          </p:cNvSpPr>
          <p:nvPr>
            <p:ph idx="1"/>
          </p:nvPr>
        </p:nvSpPr>
        <p:spPr>
          <a:xfrm>
            <a:off x="5519814" y="2122381"/>
            <a:ext cx="3547986" cy="4003355"/>
          </a:xfrm>
        </p:spPr>
        <p:txBody>
          <a:bodyPr>
            <a:normAutofit/>
          </a:bodyPr>
          <a:lstStyle/>
          <a:p>
            <a:pPr marL="0" indent="0">
              <a:buNone/>
            </a:pPr>
            <a:r>
              <a:rPr lang="en-US" sz="1600" dirty="0" err="1"/>
              <a:t>ASSISTments</a:t>
            </a:r>
            <a:r>
              <a:rPr lang="en-US" sz="1600" dirty="0"/>
              <a:t> is a free, platform for randomized controlled student-focused trials (RCTs) to help increase the quality, speed, and reliability of K-12 education while not compromising student learning. This project will add Researcher accounts to </a:t>
            </a:r>
            <a:r>
              <a:rPr lang="en-US" sz="1600" dirty="0" err="1"/>
              <a:t>ASSISTments</a:t>
            </a:r>
            <a:r>
              <a:rPr lang="en-US" sz="1600" dirty="0"/>
              <a:t>. Researchers will create their own experiments with IRB </a:t>
            </a:r>
            <a:r>
              <a:rPr lang="en-US" sz="1600" dirty="0" smtClean="0"/>
              <a:t>approval for </a:t>
            </a:r>
            <a:r>
              <a:rPr lang="en-US" sz="1600" dirty="0"/>
              <a:t>release to teachers, and get </a:t>
            </a:r>
            <a:r>
              <a:rPr lang="en-US" sz="1600" dirty="0" err="1"/>
              <a:t>anonymized</a:t>
            </a:r>
            <a:r>
              <a:rPr lang="en-US" sz="1600" dirty="0"/>
              <a:t> data. Its long-term goal is to have a community of hundreds of scientists that use this tool </a:t>
            </a:r>
            <a:r>
              <a:rPr lang="en-US" sz="1600" dirty="0" smtClean="0"/>
              <a:t>to do </a:t>
            </a:r>
            <a:r>
              <a:rPr lang="en-US" sz="1600" dirty="0"/>
              <a:t>their studies.</a:t>
            </a:r>
          </a:p>
        </p:txBody>
      </p:sp>
      <p:sp>
        <p:nvSpPr>
          <p:cNvPr id="10" name="TextBox 9"/>
          <p:cNvSpPr txBox="1"/>
          <p:nvPr/>
        </p:nvSpPr>
        <p:spPr>
          <a:xfrm>
            <a:off x="1877480" y="6085229"/>
            <a:ext cx="6097054" cy="338554"/>
          </a:xfrm>
          <a:prstGeom prst="rect">
            <a:avLst/>
          </a:prstGeom>
          <a:noFill/>
        </p:spPr>
        <p:txBody>
          <a:bodyPr wrap="none" rtlCol="0">
            <a:spAutoFit/>
          </a:bodyPr>
          <a:lstStyle/>
          <a:p>
            <a:r>
              <a:rPr lang="en-US" sz="1600" b="0" dirty="0">
                <a:solidFill>
                  <a:srgbClr val="FF0000"/>
                </a:solidFill>
                <a:latin typeface="Verdana" pitchFamily="34" charset="0"/>
                <a:ea typeface="Verdana" pitchFamily="34" charset="0"/>
                <a:cs typeface="Verdana" pitchFamily="34" charset="0"/>
              </a:rPr>
              <a:t>https://</a:t>
            </a:r>
            <a:r>
              <a:rPr lang="en-US" sz="1600" b="0" dirty="0" err="1">
                <a:solidFill>
                  <a:srgbClr val="FF0000"/>
                </a:solidFill>
                <a:latin typeface="Verdana" pitchFamily="34" charset="0"/>
                <a:ea typeface="Verdana" pitchFamily="34" charset="0"/>
                <a:cs typeface="Verdana" pitchFamily="34" charset="0"/>
              </a:rPr>
              <a:t>www.nsf.gov</a:t>
            </a:r>
            <a:r>
              <a:rPr lang="en-US" sz="1600" b="0" dirty="0">
                <a:solidFill>
                  <a:srgbClr val="FF0000"/>
                </a:solidFill>
                <a:latin typeface="Verdana" pitchFamily="34" charset="0"/>
                <a:ea typeface="Verdana" pitchFamily="34" charset="0"/>
                <a:cs typeface="Verdana" pitchFamily="34" charset="0"/>
              </a:rPr>
              <a:t>/pubs/2017/nsf17526/nsf17526.htm</a:t>
            </a:r>
            <a:endParaRPr lang="en-US" sz="1600" b="0" dirty="0">
              <a:solidFill>
                <a:srgbClr val="FF0000"/>
              </a:solidFill>
            </a:endParaRPr>
          </a:p>
        </p:txBody>
      </p:sp>
    </p:spTree>
    <p:extLst>
      <p:ext uri="{BB962C8B-B14F-4D97-AF65-F5344CB8AC3E}">
        <p14:creationId xmlns:p14="http://schemas.microsoft.com/office/powerpoint/2010/main" val="1563691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CI - DK bod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TSC PowerPoint Template_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10357</TotalTime>
  <Words>8791</Words>
  <Application>Microsoft Macintosh PowerPoint</Application>
  <PresentationFormat>On-screen Show (4:3)</PresentationFormat>
  <Paragraphs>587</Paragraphs>
  <Slides>39</Slides>
  <Notes>39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39</vt:i4>
      </vt:variant>
    </vt:vector>
  </HeadingPairs>
  <TitlesOfParts>
    <vt:vector size="53" baseType="lpstr">
      <vt:lpstr>Andale Mono</vt:lpstr>
      <vt:lpstr>Arial</vt:lpstr>
      <vt:lpstr>Baskerville</vt:lpstr>
      <vt:lpstr>Calibri</vt:lpstr>
      <vt:lpstr>Cambria</vt:lpstr>
      <vt:lpstr>Gill Sans</vt:lpstr>
      <vt:lpstr>Handwriting - Dakota</vt:lpstr>
      <vt:lpstr>ＭＳ Ｐゴシック</vt:lpstr>
      <vt:lpstr>Tahoma</vt:lpstr>
      <vt:lpstr>Times New Roman</vt:lpstr>
      <vt:lpstr>Verdana</vt:lpstr>
      <vt:lpstr>Wingdings 2</vt:lpstr>
      <vt:lpstr>OCI - DK body</vt:lpstr>
      <vt:lpstr>CTSC PowerPoint Template_FINAL</vt:lpstr>
      <vt:lpstr>Software Infrastructure for Sustained Innovation (SI2)  NSF 17-526 </vt:lpstr>
      <vt:lpstr>PowerPoint Presentation</vt:lpstr>
      <vt:lpstr>PowerPoint Presentation</vt:lpstr>
      <vt:lpstr>PowerPoint Presentation</vt:lpstr>
      <vt:lpstr>Program, priorities, Goals and implementation</vt:lpstr>
      <vt:lpstr>SI2 Program Goal – Innovative, Robust, Reliable Software</vt:lpstr>
      <vt:lpstr>PowerPoint Presentation</vt:lpstr>
      <vt:lpstr>SSE: A plug-and-play software platform of robotics-inspired algorithms for modeling bio-molecular structures and motions</vt:lpstr>
      <vt:lpstr>SSE: Adding Research Accounts to the ASSISTments' Platform: Helping Researchers Do Randomized Controlled Studies with Thousands of Students</vt:lpstr>
      <vt:lpstr>SSE: Improving Vectorization</vt:lpstr>
      <vt:lpstr>SI2-SSI: Distributed Workflow Management Research and Software in Support of Science</vt:lpstr>
      <vt:lpstr>Key SI2 Priority - Towards a National Cyberinfrastructure Ecosystem </vt:lpstr>
      <vt:lpstr>Science Gateways Community Institute</vt:lpstr>
      <vt:lpstr>The Molecular Sciences Software Institute</vt:lpstr>
      <vt:lpstr>Center for Trustworthy Cyberinfrastructure</vt:lpstr>
      <vt:lpstr>Key SI2 Priority – Sustainability and Potential Sustainability Models</vt:lpstr>
      <vt:lpstr>Key SI2 Priority - NSCI</vt:lpstr>
      <vt:lpstr>Directorate Specific Priorities - ACI</vt:lpstr>
      <vt:lpstr>Directorate Specific Priorities – Science Domains – CISE  </vt:lpstr>
      <vt:lpstr>Directorate Specific Priorities – Science Domains – BIO, EHR, ENG, SBE </vt:lpstr>
      <vt:lpstr>Directorate Specific Priorities – Science Domains – GEO</vt:lpstr>
      <vt:lpstr>Directorate Specific Priorities – Science Domains – MPS</vt:lpstr>
      <vt:lpstr>SI2 Mechanisms </vt:lpstr>
      <vt:lpstr>PowerPoint Presentation</vt:lpstr>
      <vt:lpstr>PowerPoint Presentation</vt:lpstr>
      <vt:lpstr>Solicitation requirementS</vt:lpstr>
      <vt:lpstr>SI2 SSE and SSI Proposal Elements</vt:lpstr>
      <vt:lpstr>SI2 SSE and SSI Proposal Elements (continued) </vt:lpstr>
      <vt:lpstr>S2I2 Conceptualization Proposal Elements</vt:lpstr>
      <vt:lpstr>PowerPoint Presentation</vt:lpstr>
      <vt:lpstr>PowerPoint Presentation</vt:lpstr>
      <vt:lpstr>PowerPoint Presentation</vt:lpstr>
      <vt:lpstr>Review criteria</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Sydney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FY2010 full proposal panel orientation</dc:title>
  <dc:creator>Proctor, David</dc:creator>
  <cp:lastModifiedBy>Rajiv Ramnath</cp:lastModifiedBy>
  <cp:revision>389</cp:revision>
  <cp:lastPrinted>2016-12-15T20:46:34Z</cp:lastPrinted>
  <dcterms:created xsi:type="dcterms:W3CDTF">2010-07-09T18:28:08Z</dcterms:created>
  <dcterms:modified xsi:type="dcterms:W3CDTF">2016-12-15T22:09:31Z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ategory">
    <vt:lpwstr>Presentations</vt:lpwstr>
  </property>
</Properties>
</file>